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03"/>
  </p:notesMasterIdLst>
  <p:sldIdLst>
    <p:sldId id="745" r:id="rId2"/>
    <p:sldId id="746" r:id="rId3"/>
    <p:sldId id="769" r:id="rId4"/>
    <p:sldId id="752" r:id="rId5"/>
    <p:sldId id="753" r:id="rId6"/>
    <p:sldId id="754" r:id="rId7"/>
    <p:sldId id="755" r:id="rId8"/>
    <p:sldId id="756" r:id="rId9"/>
    <p:sldId id="757" r:id="rId10"/>
    <p:sldId id="759" r:id="rId11"/>
    <p:sldId id="760" r:id="rId12"/>
    <p:sldId id="761" r:id="rId13"/>
    <p:sldId id="763" r:id="rId14"/>
    <p:sldId id="827" r:id="rId15"/>
    <p:sldId id="764" r:id="rId16"/>
    <p:sldId id="766" r:id="rId17"/>
    <p:sldId id="765" r:id="rId18"/>
    <p:sldId id="767" r:id="rId19"/>
    <p:sldId id="768" r:id="rId20"/>
    <p:sldId id="748" r:id="rId21"/>
    <p:sldId id="770" r:id="rId22"/>
    <p:sldId id="771" r:id="rId23"/>
    <p:sldId id="772" r:id="rId24"/>
    <p:sldId id="773" r:id="rId25"/>
    <p:sldId id="774" r:id="rId26"/>
    <p:sldId id="775" r:id="rId27"/>
    <p:sldId id="850" r:id="rId28"/>
    <p:sldId id="776" r:id="rId29"/>
    <p:sldId id="777" r:id="rId30"/>
    <p:sldId id="778" r:id="rId31"/>
    <p:sldId id="779" r:id="rId32"/>
    <p:sldId id="789" r:id="rId33"/>
    <p:sldId id="781" r:id="rId34"/>
    <p:sldId id="782" r:id="rId35"/>
    <p:sldId id="783" r:id="rId36"/>
    <p:sldId id="784" r:id="rId37"/>
    <p:sldId id="785" r:id="rId38"/>
    <p:sldId id="786" r:id="rId39"/>
    <p:sldId id="787" r:id="rId40"/>
    <p:sldId id="788" r:id="rId41"/>
    <p:sldId id="749" r:id="rId42"/>
    <p:sldId id="790" r:id="rId43"/>
    <p:sldId id="791" r:id="rId44"/>
    <p:sldId id="792" r:id="rId45"/>
    <p:sldId id="794" r:id="rId46"/>
    <p:sldId id="796" r:id="rId47"/>
    <p:sldId id="797" r:id="rId48"/>
    <p:sldId id="798" r:id="rId49"/>
    <p:sldId id="795" r:id="rId50"/>
    <p:sldId id="799" r:id="rId51"/>
    <p:sldId id="800" r:id="rId52"/>
    <p:sldId id="801" r:id="rId53"/>
    <p:sldId id="802" r:id="rId54"/>
    <p:sldId id="803" r:id="rId55"/>
    <p:sldId id="804" r:id="rId56"/>
    <p:sldId id="805" r:id="rId57"/>
    <p:sldId id="806" r:id="rId58"/>
    <p:sldId id="807" r:id="rId59"/>
    <p:sldId id="808" r:id="rId60"/>
    <p:sldId id="809" r:id="rId61"/>
    <p:sldId id="810" r:id="rId62"/>
    <p:sldId id="811" r:id="rId63"/>
    <p:sldId id="812" r:id="rId64"/>
    <p:sldId id="750" r:id="rId65"/>
    <p:sldId id="813" r:id="rId66"/>
    <p:sldId id="814" r:id="rId67"/>
    <p:sldId id="815" r:id="rId68"/>
    <p:sldId id="816" r:id="rId69"/>
    <p:sldId id="819" r:id="rId70"/>
    <p:sldId id="820" r:id="rId71"/>
    <p:sldId id="817" r:id="rId72"/>
    <p:sldId id="821" r:id="rId73"/>
    <p:sldId id="822" r:id="rId74"/>
    <p:sldId id="823" r:id="rId75"/>
    <p:sldId id="824" r:id="rId76"/>
    <p:sldId id="825" r:id="rId77"/>
    <p:sldId id="826" r:id="rId78"/>
    <p:sldId id="851" r:id="rId79"/>
    <p:sldId id="751" r:id="rId80"/>
    <p:sldId id="828" r:id="rId81"/>
    <p:sldId id="829" r:id="rId82"/>
    <p:sldId id="830" r:id="rId83"/>
    <p:sldId id="831" r:id="rId84"/>
    <p:sldId id="832" r:id="rId85"/>
    <p:sldId id="833" r:id="rId86"/>
    <p:sldId id="834" r:id="rId87"/>
    <p:sldId id="835" r:id="rId88"/>
    <p:sldId id="836" r:id="rId89"/>
    <p:sldId id="837" r:id="rId90"/>
    <p:sldId id="838" r:id="rId91"/>
    <p:sldId id="839" r:id="rId92"/>
    <p:sldId id="840" r:id="rId93"/>
    <p:sldId id="841" r:id="rId94"/>
    <p:sldId id="842" r:id="rId95"/>
    <p:sldId id="843" r:id="rId96"/>
    <p:sldId id="844" r:id="rId97"/>
    <p:sldId id="845" r:id="rId98"/>
    <p:sldId id="846" r:id="rId99"/>
    <p:sldId id="847" r:id="rId100"/>
    <p:sldId id="848" r:id="rId101"/>
    <p:sldId id="849" r:id="rId102"/>
  </p:sldIdLst>
  <p:sldSz cx="9144000" cy="6858000" type="screen4x3"/>
  <p:notesSz cx="6858000" cy="9144000"/>
  <p:defaultTextStyle>
    <a:defPPr>
      <a:defRPr lang="en-US"/>
    </a:defPPr>
    <a:lvl1pPr algn="ctr" rtl="0" fontAlgn="base">
      <a:spcBef>
        <a:spcPct val="0"/>
      </a:spcBef>
      <a:spcAft>
        <a:spcPct val="0"/>
      </a:spcAft>
      <a:defRPr sz="4000" b="1" kern="1200">
        <a:solidFill>
          <a:schemeClr val="tx1"/>
        </a:solidFill>
        <a:latin typeface="Arial" charset="0"/>
        <a:ea typeface="华文行楷" charset="0"/>
        <a:cs typeface="+mn-cs"/>
      </a:defRPr>
    </a:lvl1pPr>
    <a:lvl2pPr marL="457200" algn="ctr" rtl="0" fontAlgn="base">
      <a:spcBef>
        <a:spcPct val="0"/>
      </a:spcBef>
      <a:spcAft>
        <a:spcPct val="0"/>
      </a:spcAft>
      <a:defRPr sz="4000" b="1" kern="1200">
        <a:solidFill>
          <a:schemeClr val="tx1"/>
        </a:solidFill>
        <a:latin typeface="Arial" charset="0"/>
        <a:ea typeface="华文行楷" charset="0"/>
        <a:cs typeface="+mn-cs"/>
      </a:defRPr>
    </a:lvl2pPr>
    <a:lvl3pPr marL="914400" algn="ctr" rtl="0" fontAlgn="base">
      <a:spcBef>
        <a:spcPct val="0"/>
      </a:spcBef>
      <a:spcAft>
        <a:spcPct val="0"/>
      </a:spcAft>
      <a:defRPr sz="4000" b="1" kern="1200">
        <a:solidFill>
          <a:schemeClr val="tx1"/>
        </a:solidFill>
        <a:latin typeface="Arial" charset="0"/>
        <a:ea typeface="华文行楷" charset="0"/>
        <a:cs typeface="+mn-cs"/>
      </a:defRPr>
    </a:lvl3pPr>
    <a:lvl4pPr marL="1371600" algn="ctr" rtl="0" fontAlgn="base">
      <a:spcBef>
        <a:spcPct val="0"/>
      </a:spcBef>
      <a:spcAft>
        <a:spcPct val="0"/>
      </a:spcAft>
      <a:defRPr sz="4000" b="1" kern="1200">
        <a:solidFill>
          <a:schemeClr val="tx1"/>
        </a:solidFill>
        <a:latin typeface="Arial" charset="0"/>
        <a:ea typeface="华文行楷" charset="0"/>
        <a:cs typeface="+mn-cs"/>
      </a:defRPr>
    </a:lvl4pPr>
    <a:lvl5pPr marL="1828800" algn="ctr" rtl="0" fontAlgn="base">
      <a:spcBef>
        <a:spcPct val="0"/>
      </a:spcBef>
      <a:spcAft>
        <a:spcPct val="0"/>
      </a:spcAft>
      <a:defRPr sz="4000" b="1" kern="1200">
        <a:solidFill>
          <a:schemeClr val="tx1"/>
        </a:solidFill>
        <a:latin typeface="Arial" charset="0"/>
        <a:ea typeface="华文行楷" charset="0"/>
        <a:cs typeface="+mn-cs"/>
      </a:defRPr>
    </a:lvl5pPr>
    <a:lvl6pPr marL="2286000" algn="l" defTabSz="914400" rtl="0" eaLnBrk="1" latinLnBrk="0" hangingPunct="1">
      <a:defRPr sz="4000" b="1" kern="1200">
        <a:solidFill>
          <a:schemeClr val="tx1"/>
        </a:solidFill>
        <a:latin typeface="Arial" charset="0"/>
        <a:ea typeface="华文行楷" charset="0"/>
        <a:cs typeface="+mn-cs"/>
      </a:defRPr>
    </a:lvl6pPr>
    <a:lvl7pPr marL="2743200" algn="l" defTabSz="914400" rtl="0" eaLnBrk="1" latinLnBrk="0" hangingPunct="1">
      <a:defRPr sz="4000" b="1" kern="1200">
        <a:solidFill>
          <a:schemeClr val="tx1"/>
        </a:solidFill>
        <a:latin typeface="Arial" charset="0"/>
        <a:ea typeface="华文行楷" charset="0"/>
        <a:cs typeface="+mn-cs"/>
      </a:defRPr>
    </a:lvl7pPr>
    <a:lvl8pPr marL="3200400" algn="l" defTabSz="914400" rtl="0" eaLnBrk="1" latinLnBrk="0" hangingPunct="1">
      <a:defRPr sz="4000" b="1" kern="1200">
        <a:solidFill>
          <a:schemeClr val="tx1"/>
        </a:solidFill>
        <a:latin typeface="Arial" charset="0"/>
        <a:ea typeface="华文行楷" charset="0"/>
        <a:cs typeface="+mn-cs"/>
      </a:defRPr>
    </a:lvl8pPr>
    <a:lvl9pPr marL="3657600" algn="l" defTabSz="914400" rtl="0" eaLnBrk="1" latinLnBrk="0" hangingPunct="1">
      <a:defRPr sz="4000" b="1" kern="1200">
        <a:solidFill>
          <a:schemeClr val="tx1"/>
        </a:solidFill>
        <a:latin typeface="Arial" charset="0"/>
        <a:ea typeface="华文行楷"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0" autoAdjust="0"/>
    <p:restoredTop sz="82692" autoAdjust="0"/>
  </p:normalViewPr>
  <p:slideViewPr>
    <p:cSldViewPr>
      <p:cViewPr varScale="1">
        <p:scale>
          <a:sx n="57" d="100"/>
          <a:sy n="57" d="100"/>
        </p:scale>
        <p:origin x="1772"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latin typeface="SimHei" charset="0"/>
              <a:ea typeface="SimHei" charset="0"/>
              <a:cs typeface="SimHei" charset="0"/>
            </a:rPr>
            <a:t>进程的定义和属性</a:t>
          </a:r>
          <a:endParaRPr lang="en-US" dirty="0">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latin typeface="SimHei" charset="0"/>
              <a:ea typeface="SimHei" charset="0"/>
              <a:cs typeface="SimHei" charset="0"/>
            </a:rPr>
            <a:t>进程的状态和转换</a:t>
          </a:r>
          <a:endParaRPr lang="en-US" dirty="0">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latin typeface="SimHei" charset="0"/>
              <a:ea typeface="SimHei" charset="0"/>
              <a:cs typeface="SimHei" charset="0"/>
            </a:rPr>
            <a:t>进程的描述和组成</a:t>
          </a:r>
          <a:endParaRPr lang="en-US" dirty="0">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latin typeface="SimHei" charset="0"/>
              <a:ea typeface="SimHei" charset="0"/>
              <a:cs typeface="SimHei" charset="0"/>
            </a:rPr>
            <a:t>进程切换与模式切换</a:t>
          </a:r>
          <a:endParaRPr lang="en-US" dirty="0">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latin typeface="SimHei" charset="0"/>
              <a:ea typeface="SimHei" charset="0"/>
              <a:cs typeface="SimHei" charset="0"/>
            </a:rPr>
            <a:t>进程的控制和管理</a:t>
          </a:r>
          <a:endParaRPr lang="en-US" dirty="0">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3FB54F9A-B319-6348-9AD5-48CEC3D4E9E1}" type="presOf" srcId="{CC04BA4D-2FC3-CE45-9AC7-65EBE990C59A}" destId="{02720A2F-8DE8-7541-A817-DD23F480EF43}" srcOrd="0" destOrd="0" presId="urn:microsoft.com/office/officeart/2005/8/layout/vList3"/>
    <dgm:cxn modelId="{E4450159-217A-0740-B655-7621B157307D}" type="presOf" srcId="{FE8D1F80-3752-C54F-823A-062A21C105C8}" destId="{FA2300CD-1A3F-3043-88D2-F9E4724671AB}" srcOrd="0" destOrd="0" presId="urn:microsoft.com/office/officeart/2005/8/layout/vList3"/>
    <dgm:cxn modelId="{3A6165C5-360D-464F-BB41-D964896BD5C0}" type="presOf" srcId="{B1E11A60-F7B0-594A-B0A8-FDC74C5A3176}" destId="{1D8C2B72-2BDC-A842-95A6-21C123AAE7F1}" srcOrd="0" destOrd="0" presId="urn:microsoft.com/office/officeart/2005/8/layout/vList3"/>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C2F4164B-42E9-6842-9B50-E0CEC833EB8C}" type="presOf" srcId="{D139868B-6B52-314C-B89F-AF6F3453DE1C}" destId="{0287DD26-7BD7-2A4F-9C92-4F65D084B63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24600BA1-737E-3D4B-9850-3FBFDD17DEA4}" type="presOf" srcId="{C410F850-1658-1643-991E-76BBCFBE5602}" destId="{F9941B52-6F23-5145-AF2C-7104C575831E}"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90372509-AA67-4C47-A6E3-3222AC30B4B1}" type="presOf" srcId="{27332DAD-9860-564B-ADE4-2C69D5DD6C44}" destId="{D26D4B66-84D2-324E-9402-6E48EE2EFFA8}" srcOrd="0" destOrd="0" presId="urn:microsoft.com/office/officeart/2005/8/layout/vList3"/>
    <dgm:cxn modelId="{8D086367-B753-E944-884A-2BF0E506FDDC}" type="presParOf" srcId="{D26D4B66-84D2-324E-9402-6E48EE2EFFA8}" destId="{B1605F9E-955B-B54F-B465-2014D6931C13}" srcOrd="0" destOrd="0" presId="urn:microsoft.com/office/officeart/2005/8/layout/vList3"/>
    <dgm:cxn modelId="{4229AEC2-2FD7-C244-8023-B18F701D0EC8}" type="presParOf" srcId="{B1605F9E-955B-B54F-B465-2014D6931C13}" destId="{150EA78C-B9EB-5245-AE61-A8832990335F}" srcOrd="0" destOrd="0" presId="urn:microsoft.com/office/officeart/2005/8/layout/vList3"/>
    <dgm:cxn modelId="{F4B386FA-2D78-D749-B6B3-97CC335AF667}" type="presParOf" srcId="{B1605F9E-955B-B54F-B465-2014D6931C13}" destId="{02720A2F-8DE8-7541-A817-DD23F480EF43}" srcOrd="1" destOrd="0" presId="urn:microsoft.com/office/officeart/2005/8/layout/vList3"/>
    <dgm:cxn modelId="{4FDEBBD2-E093-394A-A23C-4695DD9565BB}" type="presParOf" srcId="{D26D4B66-84D2-324E-9402-6E48EE2EFFA8}" destId="{17CD93A0-EB1C-A74B-8D26-612FEAD491E3}" srcOrd="1" destOrd="0" presId="urn:microsoft.com/office/officeart/2005/8/layout/vList3"/>
    <dgm:cxn modelId="{6EDDE401-DBCA-1C4C-8799-F88DC9835038}" type="presParOf" srcId="{D26D4B66-84D2-324E-9402-6E48EE2EFFA8}" destId="{2D8B9562-D0A7-9546-A321-FF9828495295}" srcOrd="2" destOrd="0" presId="urn:microsoft.com/office/officeart/2005/8/layout/vList3"/>
    <dgm:cxn modelId="{1485BF1E-B6BD-0E4E-A56C-05621201B5D0}" type="presParOf" srcId="{2D8B9562-D0A7-9546-A321-FF9828495295}" destId="{137CAADF-4DCC-8C4C-AB74-559CF7365E57}" srcOrd="0" destOrd="0" presId="urn:microsoft.com/office/officeart/2005/8/layout/vList3"/>
    <dgm:cxn modelId="{84854B79-EECD-374D-8C38-0D08CF5BEEAF}" type="presParOf" srcId="{2D8B9562-D0A7-9546-A321-FF9828495295}" destId="{0287DD26-7BD7-2A4F-9C92-4F65D084B63C}" srcOrd="1" destOrd="0" presId="urn:microsoft.com/office/officeart/2005/8/layout/vList3"/>
    <dgm:cxn modelId="{574868D9-462F-B64E-BDC8-3DE0E38004F6}" type="presParOf" srcId="{D26D4B66-84D2-324E-9402-6E48EE2EFFA8}" destId="{2720ADEC-A804-9741-8191-7545C7988508}" srcOrd="3" destOrd="0" presId="urn:microsoft.com/office/officeart/2005/8/layout/vList3"/>
    <dgm:cxn modelId="{7D69E497-DCDC-374D-8111-14AA7728310F}" type="presParOf" srcId="{D26D4B66-84D2-324E-9402-6E48EE2EFFA8}" destId="{9099A59C-A1F9-9D4F-BE1C-861072B754AC}" srcOrd="4" destOrd="0" presId="urn:microsoft.com/office/officeart/2005/8/layout/vList3"/>
    <dgm:cxn modelId="{063CBAB9-1036-1449-ABA5-BEDE2C8B1464}" type="presParOf" srcId="{9099A59C-A1F9-9D4F-BE1C-861072B754AC}" destId="{E9E69B93-0A28-BC40-A01B-70449818E7F0}" srcOrd="0" destOrd="0" presId="urn:microsoft.com/office/officeart/2005/8/layout/vList3"/>
    <dgm:cxn modelId="{3B21CE4B-C2B9-1E47-BB56-CB4A3BD44DF2}" type="presParOf" srcId="{9099A59C-A1F9-9D4F-BE1C-861072B754AC}" destId="{F9941B52-6F23-5145-AF2C-7104C575831E}" srcOrd="1" destOrd="0" presId="urn:microsoft.com/office/officeart/2005/8/layout/vList3"/>
    <dgm:cxn modelId="{89E1944F-F729-784E-B9D3-BF4CE8873C89}" type="presParOf" srcId="{D26D4B66-84D2-324E-9402-6E48EE2EFFA8}" destId="{558EFDDC-F9F0-D44D-B3B1-01F33035CD31}" srcOrd="5" destOrd="0" presId="urn:microsoft.com/office/officeart/2005/8/layout/vList3"/>
    <dgm:cxn modelId="{D4FF142A-CE7A-914B-BF24-AD4CB9538453}" type="presParOf" srcId="{D26D4B66-84D2-324E-9402-6E48EE2EFFA8}" destId="{68A41237-E442-1C44-AD15-349FE29D1339}" srcOrd="6" destOrd="0" presId="urn:microsoft.com/office/officeart/2005/8/layout/vList3"/>
    <dgm:cxn modelId="{E8157E9A-3848-AA45-8C35-4BDE20FC0D00}" type="presParOf" srcId="{68A41237-E442-1C44-AD15-349FE29D1339}" destId="{35114E00-9B82-9249-95EB-2EBCD0CAD782}" srcOrd="0" destOrd="0" presId="urn:microsoft.com/office/officeart/2005/8/layout/vList3"/>
    <dgm:cxn modelId="{05A4CC98-BA29-1749-A787-C3F5A66A2BED}" type="presParOf" srcId="{68A41237-E442-1C44-AD15-349FE29D1339}" destId="{FA2300CD-1A3F-3043-88D2-F9E4724671AB}" srcOrd="1" destOrd="0" presId="urn:microsoft.com/office/officeart/2005/8/layout/vList3"/>
    <dgm:cxn modelId="{BEBF8B1D-C155-E641-9D46-79D5A69CABE5}" type="presParOf" srcId="{D26D4B66-84D2-324E-9402-6E48EE2EFFA8}" destId="{4F3754B8-AA72-8843-8B73-246D18BC2C8D}" srcOrd="7" destOrd="0" presId="urn:microsoft.com/office/officeart/2005/8/layout/vList3"/>
    <dgm:cxn modelId="{52312820-30F9-F54A-AB24-BF6C2BA2B029}" type="presParOf" srcId="{D26D4B66-84D2-324E-9402-6E48EE2EFFA8}" destId="{DD93E64A-72E0-2844-9F1F-897A019F8B59}" srcOrd="8" destOrd="0" presId="urn:microsoft.com/office/officeart/2005/8/layout/vList3"/>
    <dgm:cxn modelId="{E98D4725-61DB-E44B-8F66-53D12165791E}" type="presParOf" srcId="{DD93E64A-72E0-2844-9F1F-897A019F8B59}" destId="{EF27D281-B81B-E84A-86DF-F6429C8666F8}" srcOrd="0" destOrd="0" presId="urn:microsoft.com/office/officeart/2005/8/layout/vList3"/>
    <dgm:cxn modelId="{00EC9CDC-CD24-B643-A370-EAFD07DA0955}"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latin typeface="SimHei" charset="0"/>
              <a:ea typeface="SimHei" charset="0"/>
              <a:cs typeface="SimHei" charset="0"/>
            </a:rPr>
            <a:t>进程的定义和属性</a:t>
          </a:r>
          <a:endParaRPr lang="en-US" dirty="0">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进程的状态和转换</a:t>
          </a:r>
          <a:endParaRPr lang="en-US" dirty="0">
            <a:solidFill>
              <a:schemeClr val="bg1">
                <a:lumMod val="65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进程的描述和组成</a:t>
          </a:r>
          <a:endParaRPr lang="en-US" dirty="0">
            <a:solidFill>
              <a:schemeClr val="bg1">
                <a:lumMod val="65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65000"/>
                </a:schemeClr>
              </a:solidFill>
              <a:latin typeface="SimHei" charset="0"/>
              <a:ea typeface="SimHei" charset="0"/>
              <a:cs typeface="SimHei" charset="0"/>
            </a:rPr>
            <a:t>进程切换与模式切换</a:t>
          </a:r>
          <a:endParaRPr lang="en-US" dirty="0">
            <a:solidFill>
              <a:schemeClr val="bg1">
                <a:lumMod val="65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solidFill>
                <a:schemeClr val="bg1">
                  <a:lumMod val="65000"/>
                </a:schemeClr>
              </a:solidFill>
              <a:latin typeface="SimHei" charset="0"/>
              <a:ea typeface="SimHei" charset="0"/>
              <a:cs typeface="SimHei" charset="0"/>
            </a:rPr>
            <a:t>进程的控制和管理</a:t>
          </a:r>
          <a:endParaRPr lang="en-US" dirty="0">
            <a:solidFill>
              <a:schemeClr val="bg1">
                <a:lumMod val="65000"/>
              </a:schemeClr>
            </a:solidFill>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27C99396-F9BC-164C-8FAD-7A3DE9FEC108}" type="presOf" srcId="{D139868B-6B52-314C-B89F-AF6F3453DE1C}" destId="{0287DD26-7BD7-2A4F-9C92-4F65D084B63C}" srcOrd="0" destOrd="0" presId="urn:microsoft.com/office/officeart/2005/8/layout/vList3"/>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A6458A6-3186-A74B-A806-4B2065BD63E8}" type="presOf" srcId="{FE8D1F80-3752-C54F-823A-062A21C105C8}" destId="{FA2300CD-1A3F-3043-88D2-F9E4724671AB}" srcOrd="0" destOrd="0" presId="urn:microsoft.com/office/officeart/2005/8/layout/vList3"/>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E65201F4-AD50-6D40-9A2E-F29F05A8E8E6}" type="presOf" srcId="{B1E11A60-F7B0-594A-B0A8-FDC74C5A3176}" destId="{1D8C2B72-2BDC-A842-95A6-21C123AAE7F1}" srcOrd="0" destOrd="0" presId="urn:microsoft.com/office/officeart/2005/8/layout/vList3"/>
    <dgm:cxn modelId="{0165D001-C2DB-4549-ADDF-D2771DF84190}" type="presOf" srcId="{CC04BA4D-2FC3-CE45-9AC7-65EBE990C59A}" destId="{02720A2F-8DE8-7541-A817-DD23F480EF43}"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C1FE211A-8AA2-E646-90CD-17A69738B763}" type="presOf" srcId="{C410F850-1658-1643-991E-76BBCFBE5602}" destId="{F9941B52-6F23-5145-AF2C-7104C575831E}" srcOrd="0" destOrd="0" presId="urn:microsoft.com/office/officeart/2005/8/layout/vList3"/>
    <dgm:cxn modelId="{49D37C45-AC12-034A-BDA3-2C2CEA0A61BD}" type="presOf" srcId="{27332DAD-9860-564B-ADE4-2C69D5DD6C44}" destId="{D26D4B66-84D2-324E-9402-6E48EE2EFFA8}" srcOrd="0" destOrd="0" presId="urn:microsoft.com/office/officeart/2005/8/layout/vList3"/>
    <dgm:cxn modelId="{79B33275-68A4-8E41-B641-0545AAE8F768}" type="presParOf" srcId="{D26D4B66-84D2-324E-9402-6E48EE2EFFA8}" destId="{B1605F9E-955B-B54F-B465-2014D6931C13}" srcOrd="0" destOrd="0" presId="urn:microsoft.com/office/officeart/2005/8/layout/vList3"/>
    <dgm:cxn modelId="{859B6831-0B35-2341-BB28-2BBB75F07BD7}" type="presParOf" srcId="{B1605F9E-955B-B54F-B465-2014D6931C13}" destId="{150EA78C-B9EB-5245-AE61-A8832990335F}" srcOrd="0" destOrd="0" presId="urn:microsoft.com/office/officeart/2005/8/layout/vList3"/>
    <dgm:cxn modelId="{5B9BB7FD-DE1D-6645-A1C5-91F6EFEB4729}" type="presParOf" srcId="{B1605F9E-955B-B54F-B465-2014D6931C13}" destId="{02720A2F-8DE8-7541-A817-DD23F480EF43}" srcOrd="1" destOrd="0" presId="urn:microsoft.com/office/officeart/2005/8/layout/vList3"/>
    <dgm:cxn modelId="{7E86508E-B7F4-AA44-9471-B4DA0C9BB72C}" type="presParOf" srcId="{D26D4B66-84D2-324E-9402-6E48EE2EFFA8}" destId="{17CD93A0-EB1C-A74B-8D26-612FEAD491E3}" srcOrd="1" destOrd="0" presId="urn:microsoft.com/office/officeart/2005/8/layout/vList3"/>
    <dgm:cxn modelId="{0AAD489F-F0E5-0145-95EB-8079E9A0F761}" type="presParOf" srcId="{D26D4B66-84D2-324E-9402-6E48EE2EFFA8}" destId="{2D8B9562-D0A7-9546-A321-FF9828495295}" srcOrd="2" destOrd="0" presId="urn:microsoft.com/office/officeart/2005/8/layout/vList3"/>
    <dgm:cxn modelId="{4E7441FE-D785-FB4C-A12F-7423C2BFCBB0}" type="presParOf" srcId="{2D8B9562-D0A7-9546-A321-FF9828495295}" destId="{137CAADF-4DCC-8C4C-AB74-559CF7365E57}" srcOrd="0" destOrd="0" presId="urn:microsoft.com/office/officeart/2005/8/layout/vList3"/>
    <dgm:cxn modelId="{C6203959-E596-E745-AB77-8B5453C38061}" type="presParOf" srcId="{2D8B9562-D0A7-9546-A321-FF9828495295}" destId="{0287DD26-7BD7-2A4F-9C92-4F65D084B63C}" srcOrd="1" destOrd="0" presId="urn:microsoft.com/office/officeart/2005/8/layout/vList3"/>
    <dgm:cxn modelId="{592D4673-A8C9-0340-8AF5-602D1AC5DD6E}" type="presParOf" srcId="{D26D4B66-84D2-324E-9402-6E48EE2EFFA8}" destId="{2720ADEC-A804-9741-8191-7545C7988508}" srcOrd="3" destOrd="0" presId="urn:microsoft.com/office/officeart/2005/8/layout/vList3"/>
    <dgm:cxn modelId="{229EAA16-B37F-564E-B33B-BB844ACB6EA0}" type="presParOf" srcId="{D26D4B66-84D2-324E-9402-6E48EE2EFFA8}" destId="{9099A59C-A1F9-9D4F-BE1C-861072B754AC}" srcOrd="4" destOrd="0" presId="urn:microsoft.com/office/officeart/2005/8/layout/vList3"/>
    <dgm:cxn modelId="{1589E831-E3D8-E248-BC3D-B1BE021DB971}" type="presParOf" srcId="{9099A59C-A1F9-9D4F-BE1C-861072B754AC}" destId="{E9E69B93-0A28-BC40-A01B-70449818E7F0}" srcOrd="0" destOrd="0" presId="urn:microsoft.com/office/officeart/2005/8/layout/vList3"/>
    <dgm:cxn modelId="{8D3B5731-F610-D14C-9BFC-F091F4EC341A}" type="presParOf" srcId="{9099A59C-A1F9-9D4F-BE1C-861072B754AC}" destId="{F9941B52-6F23-5145-AF2C-7104C575831E}" srcOrd="1" destOrd="0" presId="urn:microsoft.com/office/officeart/2005/8/layout/vList3"/>
    <dgm:cxn modelId="{1280DF66-7E4B-1847-AD22-5719CBB299A9}" type="presParOf" srcId="{D26D4B66-84D2-324E-9402-6E48EE2EFFA8}" destId="{558EFDDC-F9F0-D44D-B3B1-01F33035CD31}" srcOrd="5" destOrd="0" presId="urn:microsoft.com/office/officeart/2005/8/layout/vList3"/>
    <dgm:cxn modelId="{08FE9217-0F8E-E244-B65B-37839521CD4D}" type="presParOf" srcId="{D26D4B66-84D2-324E-9402-6E48EE2EFFA8}" destId="{68A41237-E442-1C44-AD15-349FE29D1339}" srcOrd="6" destOrd="0" presId="urn:microsoft.com/office/officeart/2005/8/layout/vList3"/>
    <dgm:cxn modelId="{E8B91631-371A-7246-BE3A-8D302D2ADA1D}" type="presParOf" srcId="{68A41237-E442-1C44-AD15-349FE29D1339}" destId="{35114E00-9B82-9249-95EB-2EBCD0CAD782}" srcOrd="0" destOrd="0" presId="urn:microsoft.com/office/officeart/2005/8/layout/vList3"/>
    <dgm:cxn modelId="{205EAE9F-38DA-C041-BBEE-78CA592C0174}" type="presParOf" srcId="{68A41237-E442-1C44-AD15-349FE29D1339}" destId="{FA2300CD-1A3F-3043-88D2-F9E4724671AB}" srcOrd="1" destOrd="0" presId="urn:microsoft.com/office/officeart/2005/8/layout/vList3"/>
    <dgm:cxn modelId="{26E41B92-E5CB-4547-BE79-5361E43DD561}" type="presParOf" srcId="{D26D4B66-84D2-324E-9402-6E48EE2EFFA8}" destId="{4F3754B8-AA72-8843-8B73-246D18BC2C8D}" srcOrd="7" destOrd="0" presId="urn:microsoft.com/office/officeart/2005/8/layout/vList3"/>
    <dgm:cxn modelId="{ED670150-7513-FE4E-9029-5DEBC0270F76}" type="presParOf" srcId="{D26D4B66-84D2-324E-9402-6E48EE2EFFA8}" destId="{DD93E64A-72E0-2844-9F1F-897A019F8B59}" srcOrd="8" destOrd="0" presId="urn:microsoft.com/office/officeart/2005/8/layout/vList3"/>
    <dgm:cxn modelId="{D46F2696-B2BE-714E-9CC0-21CDA53268D9}" type="presParOf" srcId="{DD93E64A-72E0-2844-9F1F-897A019F8B59}" destId="{EF27D281-B81B-E84A-86DF-F6429C8666F8}" srcOrd="0" destOrd="0" presId="urn:microsoft.com/office/officeart/2005/8/layout/vList3"/>
    <dgm:cxn modelId="{E45BAB1B-CE3C-4A49-A604-D797F0E2802B}"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进程的定义和属性</a:t>
          </a:r>
          <a:endParaRPr lang="en-US" dirty="0">
            <a:solidFill>
              <a:schemeClr val="bg1">
                <a:lumMod val="65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solidFill>
              <a:latin typeface="SimHei" charset="0"/>
              <a:ea typeface="SimHei" charset="0"/>
              <a:cs typeface="SimHei" charset="0"/>
            </a:rPr>
            <a:t>进程的状态和转换</a:t>
          </a:r>
          <a:endParaRPr lang="en-US" dirty="0">
            <a:solidFill>
              <a:schemeClr val="bg1"/>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进程的描述和组成</a:t>
          </a:r>
          <a:endParaRPr lang="en-US" dirty="0">
            <a:solidFill>
              <a:schemeClr val="bg1">
                <a:lumMod val="65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65000"/>
                </a:schemeClr>
              </a:solidFill>
              <a:latin typeface="SimHei" charset="0"/>
              <a:ea typeface="SimHei" charset="0"/>
              <a:cs typeface="SimHei" charset="0"/>
            </a:rPr>
            <a:t>进程切换与模式切换</a:t>
          </a:r>
          <a:endParaRPr lang="en-US" dirty="0">
            <a:solidFill>
              <a:schemeClr val="bg1">
                <a:lumMod val="65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solidFill>
                <a:schemeClr val="bg1">
                  <a:lumMod val="65000"/>
                </a:schemeClr>
              </a:solidFill>
              <a:latin typeface="SimHei" charset="0"/>
              <a:ea typeface="SimHei" charset="0"/>
              <a:cs typeface="SimHei" charset="0"/>
            </a:rPr>
            <a:t>进程的控制和管理</a:t>
          </a:r>
          <a:endParaRPr lang="en-US" dirty="0">
            <a:solidFill>
              <a:schemeClr val="bg1">
                <a:lumMod val="65000"/>
              </a:schemeClr>
            </a:solidFill>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C54034C-1CE3-154A-97C2-A50144242DDE}" type="presOf" srcId="{CC04BA4D-2FC3-CE45-9AC7-65EBE990C59A}" destId="{02720A2F-8DE8-7541-A817-DD23F480EF43}" srcOrd="0" destOrd="0" presId="urn:microsoft.com/office/officeart/2005/8/layout/vList3"/>
    <dgm:cxn modelId="{B2A98D8D-1EA9-6342-982B-5BFDC649F5C9}" type="presOf" srcId="{C410F850-1658-1643-991E-76BBCFBE5602}" destId="{F9941B52-6F23-5145-AF2C-7104C575831E}" srcOrd="0" destOrd="0" presId="urn:microsoft.com/office/officeart/2005/8/layout/vList3"/>
    <dgm:cxn modelId="{3282BFE9-3742-1449-99CD-15D625BE01FF}" srcId="{27332DAD-9860-564B-ADE4-2C69D5DD6C44}" destId="{D139868B-6B52-314C-B89F-AF6F3453DE1C}" srcOrd="1" destOrd="0" parTransId="{A7CD1C16-AD43-7F4F-9A81-2EF966A66336}" sibTransId="{80EB4705-6709-8B45-AC8F-F81E15E6DB37}"/>
    <dgm:cxn modelId="{9C151668-F11E-3C4A-B521-F379FF55377E}" type="presOf" srcId="{B1E11A60-F7B0-594A-B0A8-FDC74C5A3176}" destId="{1D8C2B72-2BDC-A842-95A6-21C123AAE7F1}" srcOrd="0" destOrd="0" presId="urn:microsoft.com/office/officeart/2005/8/layout/vList3"/>
    <dgm:cxn modelId="{950E8DE5-FE70-FD4E-AE8A-9817294FCE36}" type="presOf" srcId="{FE8D1F80-3752-C54F-823A-062A21C105C8}" destId="{FA2300CD-1A3F-3043-88D2-F9E4724671AB}"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E8BECA95-FDD6-3E4B-9F0E-704872D9EA3E}" type="presOf" srcId="{D139868B-6B52-314C-B89F-AF6F3453DE1C}" destId="{0287DD26-7BD7-2A4F-9C92-4F65D084B63C}" srcOrd="0" destOrd="0" presId="urn:microsoft.com/office/officeart/2005/8/layout/vList3"/>
    <dgm:cxn modelId="{125ECC9E-C5C2-554F-B05B-E27F2223127C}" type="presOf" srcId="{27332DAD-9860-564B-ADE4-2C69D5DD6C44}" destId="{D26D4B66-84D2-324E-9402-6E48EE2EFFA8}"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89719E80-00A4-834B-A171-23C76E12AA8A}" type="presParOf" srcId="{D26D4B66-84D2-324E-9402-6E48EE2EFFA8}" destId="{B1605F9E-955B-B54F-B465-2014D6931C13}" srcOrd="0" destOrd="0" presId="urn:microsoft.com/office/officeart/2005/8/layout/vList3"/>
    <dgm:cxn modelId="{6AFF8E88-2CED-2440-9E2C-65ECAD711727}" type="presParOf" srcId="{B1605F9E-955B-B54F-B465-2014D6931C13}" destId="{150EA78C-B9EB-5245-AE61-A8832990335F}" srcOrd="0" destOrd="0" presId="urn:microsoft.com/office/officeart/2005/8/layout/vList3"/>
    <dgm:cxn modelId="{157B962D-53D0-CB4D-A9B6-E9F5D6332942}" type="presParOf" srcId="{B1605F9E-955B-B54F-B465-2014D6931C13}" destId="{02720A2F-8DE8-7541-A817-DD23F480EF43}" srcOrd="1" destOrd="0" presId="urn:microsoft.com/office/officeart/2005/8/layout/vList3"/>
    <dgm:cxn modelId="{577B914F-C367-7842-861A-B4ED041F2980}" type="presParOf" srcId="{D26D4B66-84D2-324E-9402-6E48EE2EFFA8}" destId="{17CD93A0-EB1C-A74B-8D26-612FEAD491E3}" srcOrd="1" destOrd="0" presId="urn:microsoft.com/office/officeart/2005/8/layout/vList3"/>
    <dgm:cxn modelId="{2A88202C-37A5-444A-AE77-20E3F64D42FB}" type="presParOf" srcId="{D26D4B66-84D2-324E-9402-6E48EE2EFFA8}" destId="{2D8B9562-D0A7-9546-A321-FF9828495295}" srcOrd="2" destOrd="0" presId="urn:microsoft.com/office/officeart/2005/8/layout/vList3"/>
    <dgm:cxn modelId="{A75DC03E-A76B-2840-8F17-E352742090B6}" type="presParOf" srcId="{2D8B9562-D0A7-9546-A321-FF9828495295}" destId="{137CAADF-4DCC-8C4C-AB74-559CF7365E57}" srcOrd="0" destOrd="0" presId="urn:microsoft.com/office/officeart/2005/8/layout/vList3"/>
    <dgm:cxn modelId="{A40B1B2C-F5AD-4742-AB27-519B945666FE}" type="presParOf" srcId="{2D8B9562-D0A7-9546-A321-FF9828495295}" destId="{0287DD26-7BD7-2A4F-9C92-4F65D084B63C}" srcOrd="1" destOrd="0" presId="urn:microsoft.com/office/officeart/2005/8/layout/vList3"/>
    <dgm:cxn modelId="{EE02875B-D3AD-064B-BFC2-7B00B92F6BAA}" type="presParOf" srcId="{D26D4B66-84D2-324E-9402-6E48EE2EFFA8}" destId="{2720ADEC-A804-9741-8191-7545C7988508}" srcOrd="3" destOrd="0" presId="urn:microsoft.com/office/officeart/2005/8/layout/vList3"/>
    <dgm:cxn modelId="{6C43A35B-1236-0E44-AC98-39C8982CDD94}" type="presParOf" srcId="{D26D4B66-84D2-324E-9402-6E48EE2EFFA8}" destId="{9099A59C-A1F9-9D4F-BE1C-861072B754AC}" srcOrd="4" destOrd="0" presId="urn:microsoft.com/office/officeart/2005/8/layout/vList3"/>
    <dgm:cxn modelId="{1B16F16F-2E2B-4140-9E08-F16654070C03}" type="presParOf" srcId="{9099A59C-A1F9-9D4F-BE1C-861072B754AC}" destId="{E9E69B93-0A28-BC40-A01B-70449818E7F0}" srcOrd="0" destOrd="0" presId="urn:microsoft.com/office/officeart/2005/8/layout/vList3"/>
    <dgm:cxn modelId="{9A70C3AF-EFC0-9247-9C93-4E3F74A22BF7}" type="presParOf" srcId="{9099A59C-A1F9-9D4F-BE1C-861072B754AC}" destId="{F9941B52-6F23-5145-AF2C-7104C575831E}" srcOrd="1" destOrd="0" presId="urn:microsoft.com/office/officeart/2005/8/layout/vList3"/>
    <dgm:cxn modelId="{BD08EED2-BA2E-7446-8F93-FE054063BC11}" type="presParOf" srcId="{D26D4B66-84D2-324E-9402-6E48EE2EFFA8}" destId="{558EFDDC-F9F0-D44D-B3B1-01F33035CD31}" srcOrd="5" destOrd="0" presId="urn:microsoft.com/office/officeart/2005/8/layout/vList3"/>
    <dgm:cxn modelId="{EB3FF51D-D193-9D4D-B83F-ABF1094BC935}" type="presParOf" srcId="{D26D4B66-84D2-324E-9402-6E48EE2EFFA8}" destId="{68A41237-E442-1C44-AD15-349FE29D1339}" srcOrd="6" destOrd="0" presId="urn:microsoft.com/office/officeart/2005/8/layout/vList3"/>
    <dgm:cxn modelId="{C4A4EC73-10B7-9448-8382-667F3432795A}" type="presParOf" srcId="{68A41237-E442-1C44-AD15-349FE29D1339}" destId="{35114E00-9B82-9249-95EB-2EBCD0CAD782}" srcOrd="0" destOrd="0" presId="urn:microsoft.com/office/officeart/2005/8/layout/vList3"/>
    <dgm:cxn modelId="{4C7DE981-60E0-7C41-8623-B7BB3B866A3C}" type="presParOf" srcId="{68A41237-E442-1C44-AD15-349FE29D1339}" destId="{FA2300CD-1A3F-3043-88D2-F9E4724671AB}" srcOrd="1" destOrd="0" presId="urn:microsoft.com/office/officeart/2005/8/layout/vList3"/>
    <dgm:cxn modelId="{73F48F7C-6DA9-274A-BD8D-BD363B90E60A}" type="presParOf" srcId="{D26D4B66-84D2-324E-9402-6E48EE2EFFA8}" destId="{4F3754B8-AA72-8843-8B73-246D18BC2C8D}" srcOrd="7" destOrd="0" presId="urn:microsoft.com/office/officeart/2005/8/layout/vList3"/>
    <dgm:cxn modelId="{D832865B-F6CB-DC49-8396-0E59A647C307}" type="presParOf" srcId="{D26D4B66-84D2-324E-9402-6E48EE2EFFA8}" destId="{DD93E64A-72E0-2844-9F1F-897A019F8B59}" srcOrd="8" destOrd="0" presId="urn:microsoft.com/office/officeart/2005/8/layout/vList3"/>
    <dgm:cxn modelId="{9E1CD1CE-6632-1C4B-8AEE-E9D89A5F6DD6}" type="presParOf" srcId="{DD93E64A-72E0-2844-9F1F-897A019F8B59}" destId="{EF27D281-B81B-E84A-86DF-F6429C8666F8}" srcOrd="0" destOrd="0" presId="urn:microsoft.com/office/officeart/2005/8/layout/vList3"/>
    <dgm:cxn modelId="{4FEA9189-81F2-1F49-B004-8072B492D929}"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55BC5-AB43-074F-9AE4-F25E5347BD90}" type="doc">
      <dgm:prSet loTypeId="urn:microsoft.com/office/officeart/2005/8/layout/cycle7" loCatId="" qsTypeId="urn:microsoft.com/office/officeart/2005/8/quickstyle/simple4" qsCatId="simple" csTypeId="urn:microsoft.com/office/officeart/2005/8/colors/accent1_2" csCatId="accent1" phldr="1"/>
      <dgm:spPr/>
      <dgm:t>
        <a:bodyPr/>
        <a:lstStyle/>
        <a:p>
          <a:endParaRPr lang="en-US"/>
        </a:p>
      </dgm:t>
    </dgm:pt>
    <dgm:pt modelId="{9CAB2F93-BDDA-5243-BE81-8428E23A8EED}">
      <dgm:prSet phldrT="[Text]"/>
      <dgm:spPr/>
      <dgm:t>
        <a:bodyPr/>
        <a:lstStyle/>
        <a:p>
          <a:r>
            <a:rPr lang="zh-CN" altLang="en-US" dirty="0" smtClean="0"/>
            <a:t>运行态</a:t>
          </a:r>
          <a:endParaRPr lang="en-US" dirty="0"/>
        </a:p>
      </dgm:t>
    </dgm:pt>
    <dgm:pt modelId="{BC0CC82E-E286-D54A-8827-22CA35DFA99D}" type="parTrans" cxnId="{87582395-8A66-A647-9238-7602AE059140}">
      <dgm:prSet/>
      <dgm:spPr/>
      <dgm:t>
        <a:bodyPr/>
        <a:lstStyle/>
        <a:p>
          <a:endParaRPr lang="en-US"/>
        </a:p>
      </dgm:t>
    </dgm:pt>
    <dgm:pt modelId="{04A9E712-448A-1D41-9A81-9AB85188F84E}" type="sibTrans" cxnId="{87582395-8A66-A647-9238-7602AE059140}">
      <dgm:prSet/>
      <dgm:spPr/>
      <dgm:t>
        <a:bodyPr/>
        <a:lstStyle/>
        <a:p>
          <a:endParaRPr lang="en-US"/>
        </a:p>
      </dgm:t>
    </dgm:pt>
    <dgm:pt modelId="{5B4CE108-0795-A04F-BC1E-8F2D8C9D07EB}">
      <dgm:prSet phldrT="[Text]"/>
      <dgm:spPr/>
      <dgm:t>
        <a:bodyPr/>
        <a:lstStyle/>
        <a:p>
          <a:r>
            <a:rPr lang="zh-CN" altLang="en-US" dirty="0" smtClean="0"/>
            <a:t>等待态</a:t>
          </a:r>
          <a:endParaRPr lang="en-US" dirty="0"/>
        </a:p>
      </dgm:t>
    </dgm:pt>
    <dgm:pt modelId="{C4088C20-31DD-EA47-9725-3C9DD3A31FEF}" type="parTrans" cxnId="{A807B7DC-7FB2-B64D-BAF1-591D37513B14}">
      <dgm:prSet/>
      <dgm:spPr/>
      <dgm:t>
        <a:bodyPr/>
        <a:lstStyle/>
        <a:p>
          <a:endParaRPr lang="en-US"/>
        </a:p>
      </dgm:t>
    </dgm:pt>
    <dgm:pt modelId="{46B38A56-8693-6E4D-B867-9BD21A23D541}" type="sibTrans" cxnId="{A807B7DC-7FB2-B64D-BAF1-591D37513B14}">
      <dgm:prSet/>
      <dgm:spPr/>
      <dgm:t>
        <a:bodyPr/>
        <a:lstStyle/>
        <a:p>
          <a:endParaRPr lang="en-US"/>
        </a:p>
      </dgm:t>
    </dgm:pt>
    <dgm:pt modelId="{969B6601-E01B-9446-A938-69F996242FB8}">
      <dgm:prSet phldrT="[Text]"/>
      <dgm:spPr/>
      <dgm:t>
        <a:bodyPr/>
        <a:lstStyle/>
        <a:p>
          <a:r>
            <a:rPr lang="zh-CN" altLang="en-US" dirty="0" smtClean="0"/>
            <a:t>就绪态</a:t>
          </a:r>
          <a:endParaRPr lang="en-US" dirty="0"/>
        </a:p>
      </dgm:t>
    </dgm:pt>
    <dgm:pt modelId="{36B4EC93-39CA-8741-A970-E34530EAAD84}" type="parTrans" cxnId="{04F62FFD-1CDC-4B4F-A2DF-7186666372C3}">
      <dgm:prSet/>
      <dgm:spPr/>
      <dgm:t>
        <a:bodyPr/>
        <a:lstStyle/>
        <a:p>
          <a:endParaRPr lang="en-US"/>
        </a:p>
      </dgm:t>
    </dgm:pt>
    <dgm:pt modelId="{7F576C8B-7110-FD4A-82E8-B2FE2DEEBA4F}" type="sibTrans" cxnId="{04F62FFD-1CDC-4B4F-A2DF-7186666372C3}">
      <dgm:prSet/>
      <dgm:spPr/>
      <dgm:t>
        <a:bodyPr/>
        <a:lstStyle/>
        <a:p>
          <a:endParaRPr lang="en-US" dirty="0"/>
        </a:p>
      </dgm:t>
    </dgm:pt>
    <dgm:pt modelId="{A403A1B2-E61E-0449-8650-128B9E423109}" type="pres">
      <dgm:prSet presAssocID="{4E955BC5-AB43-074F-9AE4-F25E5347BD90}" presName="Name0" presStyleCnt="0">
        <dgm:presLayoutVars>
          <dgm:dir/>
          <dgm:resizeHandles val="exact"/>
        </dgm:presLayoutVars>
      </dgm:prSet>
      <dgm:spPr/>
      <dgm:t>
        <a:bodyPr/>
        <a:lstStyle/>
        <a:p>
          <a:endParaRPr lang="en-US"/>
        </a:p>
      </dgm:t>
    </dgm:pt>
    <dgm:pt modelId="{97A9FE0E-9CE4-5548-9145-F558094974B5}" type="pres">
      <dgm:prSet presAssocID="{9CAB2F93-BDDA-5243-BE81-8428E23A8EED}" presName="node" presStyleLbl="node1" presStyleIdx="0" presStyleCnt="3">
        <dgm:presLayoutVars>
          <dgm:bulletEnabled val="1"/>
        </dgm:presLayoutVars>
      </dgm:prSet>
      <dgm:spPr/>
      <dgm:t>
        <a:bodyPr/>
        <a:lstStyle/>
        <a:p>
          <a:endParaRPr lang="en-US"/>
        </a:p>
      </dgm:t>
    </dgm:pt>
    <dgm:pt modelId="{8A2BBABE-FCF4-F948-A290-7C329EB35A0F}" type="pres">
      <dgm:prSet presAssocID="{04A9E712-448A-1D41-9A81-9AB85188F84E}" presName="sibTrans" presStyleLbl="sibTrans2D1" presStyleIdx="0" presStyleCnt="3"/>
      <dgm:spPr>
        <a:prstGeom prst="rightArrow">
          <a:avLst/>
        </a:prstGeom>
      </dgm:spPr>
      <dgm:t>
        <a:bodyPr/>
        <a:lstStyle/>
        <a:p>
          <a:endParaRPr lang="en-US"/>
        </a:p>
      </dgm:t>
    </dgm:pt>
    <dgm:pt modelId="{0C451B31-16B8-AC41-8B1C-9FF4AAB4A019}" type="pres">
      <dgm:prSet presAssocID="{04A9E712-448A-1D41-9A81-9AB85188F84E}" presName="connectorText" presStyleLbl="sibTrans2D1" presStyleIdx="0" presStyleCnt="3"/>
      <dgm:spPr/>
      <dgm:t>
        <a:bodyPr/>
        <a:lstStyle/>
        <a:p>
          <a:endParaRPr lang="en-US"/>
        </a:p>
      </dgm:t>
    </dgm:pt>
    <dgm:pt modelId="{9A8C1DFE-7F60-C848-A550-69FC4E2F3F86}" type="pres">
      <dgm:prSet presAssocID="{5B4CE108-0795-A04F-BC1E-8F2D8C9D07EB}" presName="node" presStyleLbl="node1" presStyleIdx="1" presStyleCnt="3">
        <dgm:presLayoutVars>
          <dgm:bulletEnabled val="1"/>
        </dgm:presLayoutVars>
      </dgm:prSet>
      <dgm:spPr/>
      <dgm:t>
        <a:bodyPr/>
        <a:lstStyle/>
        <a:p>
          <a:endParaRPr lang="en-US"/>
        </a:p>
      </dgm:t>
    </dgm:pt>
    <dgm:pt modelId="{253EBFE3-5B26-D347-A5DB-8D0312523F7E}" type="pres">
      <dgm:prSet presAssocID="{46B38A56-8693-6E4D-B867-9BD21A23D541}" presName="sibTrans" presStyleLbl="sibTrans2D1" presStyleIdx="1" presStyleCnt="3"/>
      <dgm:spPr>
        <a:prstGeom prst="rightArrow">
          <a:avLst/>
        </a:prstGeom>
      </dgm:spPr>
      <dgm:t>
        <a:bodyPr/>
        <a:lstStyle/>
        <a:p>
          <a:endParaRPr lang="en-US"/>
        </a:p>
      </dgm:t>
    </dgm:pt>
    <dgm:pt modelId="{DEF9C069-530F-484A-A215-8F3890CA379B}" type="pres">
      <dgm:prSet presAssocID="{46B38A56-8693-6E4D-B867-9BD21A23D541}" presName="connectorText" presStyleLbl="sibTrans2D1" presStyleIdx="1" presStyleCnt="3"/>
      <dgm:spPr/>
      <dgm:t>
        <a:bodyPr/>
        <a:lstStyle/>
        <a:p>
          <a:endParaRPr lang="en-US"/>
        </a:p>
      </dgm:t>
    </dgm:pt>
    <dgm:pt modelId="{DC232943-7FB2-4B4F-8BA0-2E401BBF4F51}" type="pres">
      <dgm:prSet presAssocID="{969B6601-E01B-9446-A938-69F996242FB8}" presName="node" presStyleLbl="node1" presStyleIdx="2" presStyleCnt="3">
        <dgm:presLayoutVars>
          <dgm:bulletEnabled val="1"/>
        </dgm:presLayoutVars>
      </dgm:prSet>
      <dgm:spPr/>
      <dgm:t>
        <a:bodyPr/>
        <a:lstStyle/>
        <a:p>
          <a:endParaRPr lang="en-US"/>
        </a:p>
      </dgm:t>
    </dgm:pt>
    <dgm:pt modelId="{10359F8F-FEE9-434B-A451-982851614DE3}" type="pres">
      <dgm:prSet presAssocID="{7F576C8B-7110-FD4A-82E8-B2FE2DEEBA4F}" presName="sibTrans" presStyleLbl="sibTrans2D1" presStyleIdx="2" presStyleCnt="3"/>
      <dgm:spPr/>
      <dgm:t>
        <a:bodyPr/>
        <a:lstStyle/>
        <a:p>
          <a:endParaRPr lang="en-US"/>
        </a:p>
      </dgm:t>
    </dgm:pt>
    <dgm:pt modelId="{6D77F0C6-5E95-CA42-A395-7020F08774BD}" type="pres">
      <dgm:prSet presAssocID="{7F576C8B-7110-FD4A-82E8-B2FE2DEEBA4F}" presName="connectorText" presStyleLbl="sibTrans2D1" presStyleIdx="2" presStyleCnt="3"/>
      <dgm:spPr/>
      <dgm:t>
        <a:bodyPr/>
        <a:lstStyle/>
        <a:p>
          <a:endParaRPr lang="en-US"/>
        </a:p>
      </dgm:t>
    </dgm:pt>
  </dgm:ptLst>
  <dgm:cxnLst>
    <dgm:cxn modelId="{A807B7DC-7FB2-B64D-BAF1-591D37513B14}" srcId="{4E955BC5-AB43-074F-9AE4-F25E5347BD90}" destId="{5B4CE108-0795-A04F-BC1E-8F2D8C9D07EB}" srcOrd="1" destOrd="0" parTransId="{C4088C20-31DD-EA47-9725-3C9DD3A31FEF}" sibTransId="{46B38A56-8693-6E4D-B867-9BD21A23D541}"/>
    <dgm:cxn modelId="{C44AD5A0-03EF-E64F-A506-DAB055442075}" type="presOf" srcId="{46B38A56-8693-6E4D-B867-9BD21A23D541}" destId="{253EBFE3-5B26-D347-A5DB-8D0312523F7E}" srcOrd="0" destOrd="0" presId="urn:microsoft.com/office/officeart/2005/8/layout/cycle7"/>
    <dgm:cxn modelId="{98BBCBCA-8F0B-7146-841B-4FCDB48762B8}" type="presOf" srcId="{5B4CE108-0795-A04F-BC1E-8F2D8C9D07EB}" destId="{9A8C1DFE-7F60-C848-A550-69FC4E2F3F86}" srcOrd="0" destOrd="0" presId="urn:microsoft.com/office/officeart/2005/8/layout/cycle7"/>
    <dgm:cxn modelId="{3A05B8B7-884C-A340-A804-977993385E2F}" type="presOf" srcId="{04A9E712-448A-1D41-9A81-9AB85188F84E}" destId="{0C451B31-16B8-AC41-8B1C-9FF4AAB4A019}" srcOrd="1" destOrd="0" presId="urn:microsoft.com/office/officeart/2005/8/layout/cycle7"/>
    <dgm:cxn modelId="{CB15FBD1-B9AD-D54A-BB70-222DBFE5528A}" type="presOf" srcId="{9CAB2F93-BDDA-5243-BE81-8428E23A8EED}" destId="{97A9FE0E-9CE4-5548-9145-F558094974B5}" srcOrd="0" destOrd="0" presId="urn:microsoft.com/office/officeart/2005/8/layout/cycle7"/>
    <dgm:cxn modelId="{75CBB620-6E44-E14B-9AE2-58114C53E77D}" type="presOf" srcId="{04A9E712-448A-1D41-9A81-9AB85188F84E}" destId="{8A2BBABE-FCF4-F948-A290-7C329EB35A0F}" srcOrd="0" destOrd="0" presId="urn:microsoft.com/office/officeart/2005/8/layout/cycle7"/>
    <dgm:cxn modelId="{151D33B3-563B-414B-B6F7-7D593C389BE5}" type="presOf" srcId="{969B6601-E01B-9446-A938-69F996242FB8}" destId="{DC232943-7FB2-4B4F-8BA0-2E401BBF4F51}" srcOrd="0" destOrd="0" presId="urn:microsoft.com/office/officeart/2005/8/layout/cycle7"/>
    <dgm:cxn modelId="{B0507DA2-D671-A946-9E01-731750E68252}" type="presOf" srcId="{46B38A56-8693-6E4D-B867-9BD21A23D541}" destId="{DEF9C069-530F-484A-A215-8F3890CA379B}" srcOrd="1" destOrd="0" presId="urn:microsoft.com/office/officeart/2005/8/layout/cycle7"/>
    <dgm:cxn modelId="{04F62FFD-1CDC-4B4F-A2DF-7186666372C3}" srcId="{4E955BC5-AB43-074F-9AE4-F25E5347BD90}" destId="{969B6601-E01B-9446-A938-69F996242FB8}" srcOrd="2" destOrd="0" parTransId="{36B4EC93-39CA-8741-A970-E34530EAAD84}" sibTransId="{7F576C8B-7110-FD4A-82E8-B2FE2DEEBA4F}"/>
    <dgm:cxn modelId="{87582395-8A66-A647-9238-7602AE059140}" srcId="{4E955BC5-AB43-074F-9AE4-F25E5347BD90}" destId="{9CAB2F93-BDDA-5243-BE81-8428E23A8EED}" srcOrd="0" destOrd="0" parTransId="{BC0CC82E-E286-D54A-8827-22CA35DFA99D}" sibTransId="{04A9E712-448A-1D41-9A81-9AB85188F84E}"/>
    <dgm:cxn modelId="{C92D0611-7C86-B74A-889D-D22CF97C7FE4}" type="presOf" srcId="{4E955BC5-AB43-074F-9AE4-F25E5347BD90}" destId="{A403A1B2-E61E-0449-8650-128B9E423109}" srcOrd="0" destOrd="0" presId="urn:microsoft.com/office/officeart/2005/8/layout/cycle7"/>
    <dgm:cxn modelId="{C9AEC7E9-5984-BA4D-B5A4-7F2B68852321}" type="presOf" srcId="{7F576C8B-7110-FD4A-82E8-B2FE2DEEBA4F}" destId="{10359F8F-FEE9-434B-A451-982851614DE3}" srcOrd="0" destOrd="0" presId="urn:microsoft.com/office/officeart/2005/8/layout/cycle7"/>
    <dgm:cxn modelId="{FAE4CBF6-B152-BF43-B379-8D838FD0B9CE}" type="presOf" srcId="{7F576C8B-7110-FD4A-82E8-B2FE2DEEBA4F}" destId="{6D77F0C6-5E95-CA42-A395-7020F08774BD}" srcOrd="1" destOrd="0" presId="urn:microsoft.com/office/officeart/2005/8/layout/cycle7"/>
    <dgm:cxn modelId="{2A406F2A-730B-C940-84B6-A315AD50DDF7}" type="presParOf" srcId="{A403A1B2-E61E-0449-8650-128B9E423109}" destId="{97A9FE0E-9CE4-5548-9145-F558094974B5}" srcOrd="0" destOrd="0" presId="urn:microsoft.com/office/officeart/2005/8/layout/cycle7"/>
    <dgm:cxn modelId="{1E04E530-9E85-2347-A44F-A47389DD35CE}" type="presParOf" srcId="{A403A1B2-E61E-0449-8650-128B9E423109}" destId="{8A2BBABE-FCF4-F948-A290-7C329EB35A0F}" srcOrd="1" destOrd="0" presId="urn:microsoft.com/office/officeart/2005/8/layout/cycle7"/>
    <dgm:cxn modelId="{DB338CF1-FF6E-034B-B865-6F77DFE8D240}" type="presParOf" srcId="{8A2BBABE-FCF4-F948-A290-7C329EB35A0F}" destId="{0C451B31-16B8-AC41-8B1C-9FF4AAB4A019}" srcOrd="0" destOrd="0" presId="urn:microsoft.com/office/officeart/2005/8/layout/cycle7"/>
    <dgm:cxn modelId="{933DF83A-A539-1A4D-84F5-3909FB41F4DF}" type="presParOf" srcId="{A403A1B2-E61E-0449-8650-128B9E423109}" destId="{9A8C1DFE-7F60-C848-A550-69FC4E2F3F86}" srcOrd="2" destOrd="0" presId="urn:microsoft.com/office/officeart/2005/8/layout/cycle7"/>
    <dgm:cxn modelId="{D9BDCAB8-C876-E846-B6A8-9300A8A114DA}" type="presParOf" srcId="{A403A1B2-E61E-0449-8650-128B9E423109}" destId="{253EBFE3-5B26-D347-A5DB-8D0312523F7E}" srcOrd="3" destOrd="0" presId="urn:microsoft.com/office/officeart/2005/8/layout/cycle7"/>
    <dgm:cxn modelId="{E92F607C-1B28-5B46-86DA-1B8CFDE0A571}" type="presParOf" srcId="{253EBFE3-5B26-D347-A5DB-8D0312523F7E}" destId="{DEF9C069-530F-484A-A215-8F3890CA379B}" srcOrd="0" destOrd="0" presId="urn:microsoft.com/office/officeart/2005/8/layout/cycle7"/>
    <dgm:cxn modelId="{8B020207-C397-0B48-AB2C-7A91042C60A0}" type="presParOf" srcId="{A403A1B2-E61E-0449-8650-128B9E423109}" destId="{DC232943-7FB2-4B4F-8BA0-2E401BBF4F51}" srcOrd="4" destOrd="0" presId="urn:microsoft.com/office/officeart/2005/8/layout/cycle7"/>
    <dgm:cxn modelId="{2247E1A2-555D-E544-A56B-559B651A7529}" type="presParOf" srcId="{A403A1B2-E61E-0449-8650-128B9E423109}" destId="{10359F8F-FEE9-434B-A451-982851614DE3}" srcOrd="5" destOrd="0" presId="urn:microsoft.com/office/officeart/2005/8/layout/cycle7"/>
    <dgm:cxn modelId="{C2B5D5D7-9B11-294D-BA5F-837ED9348E2B}" type="presParOf" srcId="{10359F8F-FEE9-434B-A451-982851614DE3}" destId="{6D77F0C6-5E95-CA42-A395-7020F08774BD}"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进程的定义和属性</a:t>
          </a:r>
          <a:endParaRPr lang="en-US" dirty="0">
            <a:solidFill>
              <a:schemeClr val="bg1">
                <a:lumMod val="65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进程的状态和转换</a:t>
          </a:r>
          <a:endParaRPr lang="en-US" dirty="0">
            <a:solidFill>
              <a:schemeClr val="bg1">
                <a:lumMod val="65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solidFill>
              <a:latin typeface="SimHei" charset="0"/>
              <a:ea typeface="SimHei" charset="0"/>
              <a:cs typeface="SimHei" charset="0"/>
            </a:rPr>
            <a:t>进程的描述和组成</a:t>
          </a:r>
          <a:endParaRPr lang="en-US" dirty="0">
            <a:solidFill>
              <a:schemeClr val="bg1"/>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65000"/>
                </a:schemeClr>
              </a:solidFill>
              <a:latin typeface="SimHei" charset="0"/>
              <a:ea typeface="SimHei" charset="0"/>
              <a:cs typeface="SimHei" charset="0"/>
            </a:rPr>
            <a:t>进程切换与模式切换</a:t>
          </a:r>
          <a:endParaRPr lang="en-US" dirty="0">
            <a:solidFill>
              <a:schemeClr val="bg1">
                <a:lumMod val="65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solidFill>
                <a:schemeClr val="bg1">
                  <a:lumMod val="65000"/>
                </a:schemeClr>
              </a:solidFill>
              <a:latin typeface="SimHei" charset="0"/>
              <a:ea typeface="SimHei" charset="0"/>
              <a:cs typeface="SimHei" charset="0"/>
            </a:rPr>
            <a:t>进程的控制和管理</a:t>
          </a:r>
          <a:endParaRPr lang="en-US" dirty="0">
            <a:solidFill>
              <a:schemeClr val="bg1">
                <a:lumMod val="65000"/>
              </a:schemeClr>
            </a:solidFill>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DEE85181-295A-394C-B645-2A8A26C2E1DA}" type="presOf" srcId="{CC04BA4D-2FC3-CE45-9AC7-65EBE990C59A}" destId="{02720A2F-8DE8-7541-A817-DD23F480EF43}" srcOrd="0" destOrd="0" presId="urn:microsoft.com/office/officeart/2005/8/layout/vList3"/>
    <dgm:cxn modelId="{8B244435-C95E-504A-96E0-D423E5AD10EF}" type="presOf" srcId="{D139868B-6B52-314C-B89F-AF6F3453DE1C}" destId="{0287DD26-7BD7-2A4F-9C92-4F65D084B63C}"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FB1B5726-3118-4944-91EB-4525C0CEB3E4}" type="presOf" srcId="{C410F850-1658-1643-991E-76BBCFBE5602}" destId="{F9941B52-6F23-5145-AF2C-7104C575831E}" srcOrd="0" destOrd="0" presId="urn:microsoft.com/office/officeart/2005/8/layout/vList3"/>
    <dgm:cxn modelId="{F189DE85-794C-1E4E-9CE3-45576C884B2A}" type="presOf" srcId="{27332DAD-9860-564B-ADE4-2C69D5DD6C44}" destId="{D26D4B66-84D2-324E-9402-6E48EE2EFFA8}" srcOrd="0" destOrd="0" presId="urn:microsoft.com/office/officeart/2005/8/layout/vList3"/>
    <dgm:cxn modelId="{6DF4D911-941C-8445-9411-02129A05C33A}" type="presOf" srcId="{B1E11A60-F7B0-594A-B0A8-FDC74C5A3176}" destId="{1D8C2B72-2BDC-A842-95A6-21C123AAE7F1}" srcOrd="0" destOrd="0" presId="urn:microsoft.com/office/officeart/2005/8/layout/vList3"/>
    <dgm:cxn modelId="{CE87BABB-A2C9-CE42-B96D-EB41EE6777E1}" type="presOf" srcId="{FE8D1F80-3752-C54F-823A-062A21C105C8}" destId="{FA2300CD-1A3F-3043-88D2-F9E4724671AB}" srcOrd="0" destOrd="0" presId="urn:microsoft.com/office/officeart/2005/8/layout/vList3"/>
    <dgm:cxn modelId="{94CD0417-75F3-2044-AE0C-801DEF769291}" type="presParOf" srcId="{D26D4B66-84D2-324E-9402-6E48EE2EFFA8}" destId="{B1605F9E-955B-B54F-B465-2014D6931C13}" srcOrd="0" destOrd="0" presId="urn:microsoft.com/office/officeart/2005/8/layout/vList3"/>
    <dgm:cxn modelId="{8447CD9B-B192-3F40-B234-1B29277054C8}" type="presParOf" srcId="{B1605F9E-955B-B54F-B465-2014D6931C13}" destId="{150EA78C-B9EB-5245-AE61-A8832990335F}" srcOrd="0" destOrd="0" presId="urn:microsoft.com/office/officeart/2005/8/layout/vList3"/>
    <dgm:cxn modelId="{57056E58-2C83-084F-84A2-19AA11723ED3}" type="presParOf" srcId="{B1605F9E-955B-B54F-B465-2014D6931C13}" destId="{02720A2F-8DE8-7541-A817-DD23F480EF43}" srcOrd="1" destOrd="0" presId="urn:microsoft.com/office/officeart/2005/8/layout/vList3"/>
    <dgm:cxn modelId="{9A29CF97-22DE-564E-9B90-99F3C47A08B9}" type="presParOf" srcId="{D26D4B66-84D2-324E-9402-6E48EE2EFFA8}" destId="{17CD93A0-EB1C-A74B-8D26-612FEAD491E3}" srcOrd="1" destOrd="0" presId="urn:microsoft.com/office/officeart/2005/8/layout/vList3"/>
    <dgm:cxn modelId="{B348AF58-4A76-B74D-8749-461EA0216F2B}" type="presParOf" srcId="{D26D4B66-84D2-324E-9402-6E48EE2EFFA8}" destId="{2D8B9562-D0A7-9546-A321-FF9828495295}" srcOrd="2" destOrd="0" presId="urn:microsoft.com/office/officeart/2005/8/layout/vList3"/>
    <dgm:cxn modelId="{45898E16-356F-574F-9598-CA5460CC5B65}" type="presParOf" srcId="{2D8B9562-D0A7-9546-A321-FF9828495295}" destId="{137CAADF-4DCC-8C4C-AB74-559CF7365E57}" srcOrd="0" destOrd="0" presId="urn:microsoft.com/office/officeart/2005/8/layout/vList3"/>
    <dgm:cxn modelId="{8FF373C7-BB23-0A4C-9CC5-986C5A9C163A}" type="presParOf" srcId="{2D8B9562-D0A7-9546-A321-FF9828495295}" destId="{0287DD26-7BD7-2A4F-9C92-4F65D084B63C}" srcOrd="1" destOrd="0" presId="urn:microsoft.com/office/officeart/2005/8/layout/vList3"/>
    <dgm:cxn modelId="{5C2475E9-72AA-6844-B8CC-036A59A59632}" type="presParOf" srcId="{D26D4B66-84D2-324E-9402-6E48EE2EFFA8}" destId="{2720ADEC-A804-9741-8191-7545C7988508}" srcOrd="3" destOrd="0" presId="urn:microsoft.com/office/officeart/2005/8/layout/vList3"/>
    <dgm:cxn modelId="{DFBF263D-A417-DE42-8BC6-415220B2649B}" type="presParOf" srcId="{D26D4B66-84D2-324E-9402-6E48EE2EFFA8}" destId="{9099A59C-A1F9-9D4F-BE1C-861072B754AC}" srcOrd="4" destOrd="0" presId="urn:microsoft.com/office/officeart/2005/8/layout/vList3"/>
    <dgm:cxn modelId="{3C6FC86E-822B-AB46-AC96-CA30098E0C74}" type="presParOf" srcId="{9099A59C-A1F9-9D4F-BE1C-861072B754AC}" destId="{E9E69B93-0A28-BC40-A01B-70449818E7F0}" srcOrd="0" destOrd="0" presId="urn:microsoft.com/office/officeart/2005/8/layout/vList3"/>
    <dgm:cxn modelId="{CED7A443-3296-D54B-915F-0AD8BFABAF8C}" type="presParOf" srcId="{9099A59C-A1F9-9D4F-BE1C-861072B754AC}" destId="{F9941B52-6F23-5145-AF2C-7104C575831E}" srcOrd="1" destOrd="0" presId="urn:microsoft.com/office/officeart/2005/8/layout/vList3"/>
    <dgm:cxn modelId="{3D3557A3-FDCB-BD47-94BE-C418C97EDA79}" type="presParOf" srcId="{D26D4B66-84D2-324E-9402-6E48EE2EFFA8}" destId="{558EFDDC-F9F0-D44D-B3B1-01F33035CD31}" srcOrd="5" destOrd="0" presId="urn:microsoft.com/office/officeart/2005/8/layout/vList3"/>
    <dgm:cxn modelId="{78D5FC1F-EF19-CD41-8D68-D79FDAA4AA38}" type="presParOf" srcId="{D26D4B66-84D2-324E-9402-6E48EE2EFFA8}" destId="{68A41237-E442-1C44-AD15-349FE29D1339}" srcOrd="6" destOrd="0" presId="urn:microsoft.com/office/officeart/2005/8/layout/vList3"/>
    <dgm:cxn modelId="{0C856675-C988-494B-9604-B29F294BEA94}" type="presParOf" srcId="{68A41237-E442-1C44-AD15-349FE29D1339}" destId="{35114E00-9B82-9249-95EB-2EBCD0CAD782}" srcOrd="0" destOrd="0" presId="urn:microsoft.com/office/officeart/2005/8/layout/vList3"/>
    <dgm:cxn modelId="{BBD801F9-2B57-9749-A4D1-F7882C79C464}" type="presParOf" srcId="{68A41237-E442-1C44-AD15-349FE29D1339}" destId="{FA2300CD-1A3F-3043-88D2-F9E4724671AB}" srcOrd="1" destOrd="0" presId="urn:microsoft.com/office/officeart/2005/8/layout/vList3"/>
    <dgm:cxn modelId="{1FD07F45-C7EF-E544-9F7C-43A05AF74B46}" type="presParOf" srcId="{D26D4B66-84D2-324E-9402-6E48EE2EFFA8}" destId="{4F3754B8-AA72-8843-8B73-246D18BC2C8D}" srcOrd="7" destOrd="0" presId="urn:microsoft.com/office/officeart/2005/8/layout/vList3"/>
    <dgm:cxn modelId="{0AC8B33D-1B18-E646-85BB-7DE6D5DF9F8A}" type="presParOf" srcId="{D26D4B66-84D2-324E-9402-6E48EE2EFFA8}" destId="{DD93E64A-72E0-2844-9F1F-897A019F8B59}" srcOrd="8" destOrd="0" presId="urn:microsoft.com/office/officeart/2005/8/layout/vList3"/>
    <dgm:cxn modelId="{633FC7E6-764B-A64F-B452-4FCA88C57B6F}" type="presParOf" srcId="{DD93E64A-72E0-2844-9F1F-897A019F8B59}" destId="{EF27D281-B81B-E84A-86DF-F6429C8666F8}" srcOrd="0" destOrd="0" presId="urn:microsoft.com/office/officeart/2005/8/layout/vList3"/>
    <dgm:cxn modelId="{217BA306-AE20-D84D-A00B-3E83C3E95FCD}"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进程的定义和属性</a:t>
          </a:r>
          <a:endParaRPr lang="en-US" dirty="0">
            <a:solidFill>
              <a:schemeClr val="bg1">
                <a:lumMod val="65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进程的状态和转换</a:t>
          </a:r>
          <a:endParaRPr lang="en-US" dirty="0">
            <a:solidFill>
              <a:schemeClr val="bg1">
                <a:lumMod val="65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进程的描述和组成</a:t>
          </a:r>
          <a:endParaRPr lang="en-US" dirty="0">
            <a:solidFill>
              <a:schemeClr val="bg1">
                <a:lumMod val="65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solidFill>
              <a:latin typeface="SimHei" charset="0"/>
              <a:ea typeface="SimHei" charset="0"/>
              <a:cs typeface="SimHei" charset="0"/>
            </a:rPr>
            <a:t>进程切换与模式切换</a:t>
          </a:r>
          <a:endParaRPr lang="en-US" dirty="0">
            <a:solidFill>
              <a:schemeClr val="bg1"/>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solidFill>
                <a:schemeClr val="bg1">
                  <a:lumMod val="65000"/>
                </a:schemeClr>
              </a:solidFill>
              <a:latin typeface="SimHei" charset="0"/>
              <a:ea typeface="SimHei" charset="0"/>
              <a:cs typeface="SimHei" charset="0"/>
            </a:rPr>
            <a:t>进程的控制和管理</a:t>
          </a:r>
          <a:endParaRPr lang="en-US" dirty="0">
            <a:solidFill>
              <a:schemeClr val="bg1">
                <a:lumMod val="65000"/>
              </a:schemeClr>
            </a:solidFill>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3B203600-B624-2446-A772-2AEAC797442A}" type="presOf" srcId="{D139868B-6B52-314C-B89F-AF6F3453DE1C}" destId="{0287DD26-7BD7-2A4F-9C92-4F65D084B63C}" srcOrd="0" destOrd="0" presId="urn:microsoft.com/office/officeart/2005/8/layout/vList3"/>
    <dgm:cxn modelId="{94F56758-823F-BE49-B59A-F903DCC5616E}" type="presOf" srcId="{C410F850-1658-1643-991E-76BBCFBE5602}" destId="{F9941B52-6F23-5145-AF2C-7104C575831E}" srcOrd="0" destOrd="0" presId="urn:microsoft.com/office/officeart/2005/8/layout/vList3"/>
    <dgm:cxn modelId="{B13DCA08-010D-644A-9C49-880110217146}" type="presOf" srcId="{CC04BA4D-2FC3-CE45-9AC7-65EBE990C59A}" destId="{02720A2F-8DE8-7541-A817-DD23F480EF43}"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C0D7CB77-05EE-7C44-B5FC-94595D66D195}" type="presOf" srcId="{27332DAD-9860-564B-ADE4-2C69D5DD6C44}" destId="{D26D4B66-84D2-324E-9402-6E48EE2EFFA8}" srcOrd="0" destOrd="0" presId="urn:microsoft.com/office/officeart/2005/8/layout/vList3"/>
    <dgm:cxn modelId="{7C7CD07D-47B0-8845-9E2B-62B5374665E3}" type="presOf" srcId="{FE8D1F80-3752-C54F-823A-062A21C105C8}" destId="{FA2300CD-1A3F-3043-88D2-F9E4724671AB}" srcOrd="0" destOrd="0" presId="urn:microsoft.com/office/officeart/2005/8/layout/vList3"/>
    <dgm:cxn modelId="{33079F30-B0E2-AF4D-87D7-5A2538EA5886}" type="presOf" srcId="{B1E11A60-F7B0-594A-B0A8-FDC74C5A3176}" destId="{1D8C2B72-2BDC-A842-95A6-21C123AAE7F1}" srcOrd="0" destOrd="0" presId="urn:microsoft.com/office/officeart/2005/8/layout/vList3"/>
    <dgm:cxn modelId="{5D6DD406-960F-7947-859D-0F30EE240C26}" type="presParOf" srcId="{D26D4B66-84D2-324E-9402-6E48EE2EFFA8}" destId="{B1605F9E-955B-B54F-B465-2014D6931C13}" srcOrd="0" destOrd="0" presId="urn:microsoft.com/office/officeart/2005/8/layout/vList3"/>
    <dgm:cxn modelId="{7ABE3C2F-C03C-9F4D-9FAE-E69AAAECDD4A}" type="presParOf" srcId="{B1605F9E-955B-B54F-B465-2014D6931C13}" destId="{150EA78C-B9EB-5245-AE61-A8832990335F}" srcOrd="0" destOrd="0" presId="urn:microsoft.com/office/officeart/2005/8/layout/vList3"/>
    <dgm:cxn modelId="{4967102A-527C-A941-BCD3-AD370D0604D9}" type="presParOf" srcId="{B1605F9E-955B-B54F-B465-2014D6931C13}" destId="{02720A2F-8DE8-7541-A817-DD23F480EF43}" srcOrd="1" destOrd="0" presId="urn:microsoft.com/office/officeart/2005/8/layout/vList3"/>
    <dgm:cxn modelId="{5CD6B810-6E5F-8A43-BADE-9C312BD7FF1E}" type="presParOf" srcId="{D26D4B66-84D2-324E-9402-6E48EE2EFFA8}" destId="{17CD93A0-EB1C-A74B-8D26-612FEAD491E3}" srcOrd="1" destOrd="0" presId="urn:microsoft.com/office/officeart/2005/8/layout/vList3"/>
    <dgm:cxn modelId="{956851ED-4073-8346-AC73-5D56EC704994}" type="presParOf" srcId="{D26D4B66-84D2-324E-9402-6E48EE2EFFA8}" destId="{2D8B9562-D0A7-9546-A321-FF9828495295}" srcOrd="2" destOrd="0" presId="urn:microsoft.com/office/officeart/2005/8/layout/vList3"/>
    <dgm:cxn modelId="{38F38201-011A-1740-947B-BC3E4ED1AD57}" type="presParOf" srcId="{2D8B9562-D0A7-9546-A321-FF9828495295}" destId="{137CAADF-4DCC-8C4C-AB74-559CF7365E57}" srcOrd="0" destOrd="0" presId="urn:microsoft.com/office/officeart/2005/8/layout/vList3"/>
    <dgm:cxn modelId="{0BF46289-5BE8-6942-9C04-8F2801394737}" type="presParOf" srcId="{2D8B9562-D0A7-9546-A321-FF9828495295}" destId="{0287DD26-7BD7-2A4F-9C92-4F65D084B63C}" srcOrd="1" destOrd="0" presId="urn:microsoft.com/office/officeart/2005/8/layout/vList3"/>
    <dgm:cxn modelId="{0B197B80-A07A-244B-B047-5B4BF895D170}" type="presParOf" srcId="{D26D4B66-84D2-324E-9402-6E48EE2EFFA8}" destId="{2720ADEC-A804-9741-8191-7545C7988508}" srcOrd="3" destOrd="0" presId="urn:microsoft.com/office/officeart/2005/8/layout/vList3"/>
    <dgm:cxn modelId="{0BB63A47-9799-BA41-A8A2-FEF09D4761D4}" type="presParOf" srcId="{D26D4B66-84D2-324E-9402-6E48EE2EFFA8}" destId="{9099A59C-A1F9-9D4F-BE1C-861072B754AC}" srcOrd="4" destOrd="0" presId="urn:microsoft.com/office/officeart/2005/8/layout/vList3"/>
    <dgm:cxn modelId="{283AA37D-0D85-024D-B663-14F56A85A982}" type="presParOf" srcId="{9099A59C-A1F9-9D4F-BE1C-861072B754AC}" destId="{E9E69B93-0A28-BC40-A01B-70449818E7F0}" srcOrd="0" destOrd="0" presId="urn:microsoft.com/office/officeart/2005/8/layout/vList3"/>
    <dgm:cxn modelId="{71D40948-F821-284F-8943-46C4126D0917}" type="presParOf" srcId="{9099A59C-A1F9-9D4F-BE1C-861072B754AC}" destId="{F9941B52-6F23-5145-AF2C-7104C575831E}" srcOrd="1" destOrd="0" presId="urn:microsoft.com/office/officeart/2005/8/layout/vList3"/>
    <dgm:cxn modelId="{10A03227-8F5F-5D40-B78C-19794EED57C3}" type="presParOf" srcId="{D26D4B66-84D2-324E-9402-6E48EE2EFFA8}" destId="{558EFDDC-F9F0-D44D-B3B1-01F33035CD31}" srcOrd="5" destOrd="0" presId="urn:microsoft.com/office/officeart/2005/8/layout/vList3"/>
    <dgm:cxn modelId="{D4581CBB-2A30-674B-ADC2-E814C9960D32}" type="presParOf" srcId="{D26D4B66-84D2-324E-9402-6E48EE2EFFA8}" destId="{68A41237-E442-1C44-AD15-349FE29D1339}" srcOrd="6" destOrd="0" presId="urn:microsoft.com/office/officeart/2005/8/layout/vList3"/>
    <dgm:cxn modelId="{E9122651-179A-8344-A470-40B977BCD609}" type="presParOf" srcId="{68A41237-E442-1C44-AD15-349FE29D1339}" destId="{35114E00-9B82-9249-95EB-2EBCD0CAD782}" srcOrd="0" destOrd="0" presId="urn:microsoft.com/office/officeart/2005/8/layout/vList3"/>
    <dgm:cxn modelId="{E6409311-5E71-D641-A810-C7F63ED9CA18}" type="presParOf" srcId="{68A41237-E442-1C44-AD15-349FE29D1339}" destId="{FA2300CD-1A3F-3043-88D2-F9E4724671AB}" srcOrd="1" destOrd="0" presId="urn:microsoft.com/office/officeart/2005/8/layout/vList3"/>
    <dgm:cxn modelId="{41F91C0F-870C-9540-942A-FA5123F51B07}" type="presParOf" srcId="{D26D4B66-84D2-324E-9402-6E48EE2EFFA8}" destId="{4F3754B8-AA72-8843-8B73-246D18BC2C8D}" srcOrd="7" destOrd="0" presId="urn:microsoft.com/office/officeart/2005/8/layout/vList3"/>
    <dgm:cxn modelId="{3F2933B9-A3DC-EE41-8091-78D25F33ADCD}" type="presParOf" srcId="{D26D4B66-84D2-324E-9402-6E48EE2EFFA8}" destId="{DD93E64A-72E0-2844-9F1F-897A019F8B59}" srcOrd="8" destOrd="0" presId="urn:microsoft.com/office/officeart/2005/8/layout/vList3"/>
    <dgm:cxn modelId="{2B0293D5-88F3-A14E-84C9-8500DA018163}" type="presParOf" srcId="{DD93E64A-72E0-2844-9F1F-897A019F8B59}" destId="{EF27D281-B81B-E84A-86DF-F6429C8666F8}" srcOrd="0" destOrd="0" presId="urn:microsoft.com/office/officeart/2005/8/layout/vList3"/>
    <dgm:cxn modelId="{6432E751-B7BB-8F4E-88EB-66B4927ECDFC}"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进程的定义和属性</a:t>
          </a:r>
          <a:endParaRPr lang="en-US" dirty="0">
            <a:solidFill>
              <a:schemeClr val="bg1">
                <a:lumMod val="65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进程的状态和转换</a:t>
          </a:r>
          <a:endParaRPr lang="en-US" dirty="0">
            <a:solidFill>
              <a:schemeClr val="bg1">
                <a:lumMod val="65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C410F850-1658-1643-991E-76BBCFBE5602}">
      <dgm:prSet phldrT="[Text]"/>
      <dgm:spPr/>
      <dgm:t>
        <a:bodyPr/>
        <a:lstStyle/>
        <a:p>
          <a:pPr algn="l"/>
          <a:r>
            <a:rPr lang="zh-CN" altLang="en-US" dirty="0" smtClean="0">
              <a:solidFill>
                <a:schemeClr val="bg1">
                  <a:lumMod val="65000"/>
                </a:schemeClr>
              </a:solidFill>
              <a:latin typeface="SimHei" charset="0"/>
              <a:ea typeface="SimHei" charset="0"/>
              <a:cs typeface="SimHei" charset="0"/>
            </a:rPr>
            <a:t>进程的描述和组成</a:t>
          </a:r>
          <a:endParaRPr lang="en-US" dirty="0">
            <a:solidFill>
              <a:schemeClr val="bg1">
                <a:lumMod val="65000"/>
              </a:schemeClr>
            </a:solidFill>
            <a:latin typeface="SimHei" charset="0"/>
            <a:ea typeface="SimHei" charset="0"/>
            <a:cs typeface="SimHei" charset="0"/>
          </a:endParaRPr>
        </a:p>
      </dgm:t>
    </dgm:pt>
    <dgm:pt modelId="{B837626F-A0EE-394B-BA29-A7D4318CA9D5}" type="parTrans" cxnId="{7671A086-85E7-FE4E-8D05-251953E37454}">
      <dgm:prSet/>
      <dgm:spPr/>
      <dgm:t>
        <a:bodyPr/>
        <a:lstStyle/>
        <a:p>
          <a:pPr algn="l"/>
          <a:endParaRPr lang="en-US">
            <a:latin typeface="SimHei" charset="0"/>
            <a:ea typeface="SimHei" charset="0"/>
            <a:cs typeface="SimHei" charset="0"/>
          </a:endParaRPr>
        </a:p>
      </dgm:t>
    </dgm:pt>
    <dgm:pt modelId="{701DF237-E88C-714F-A2FD-46A7D4B8B63C}" type="sibTrans" cxnId="{7671A086-85E7-FE4E-8D05-251953E37454}">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65000"/>
                </a:schemeClr>
              </a:solidFill>
              <a:latin typeface="SimHei" charset="0"/>
              <a:ea typeface="SimHei" charset="0"/>
              <a:cs typeface="SimHei" charset="0"/>
            </a:rPr>
            <a:t>进程切换与模式切换</a:t>
          </a:r>
          <a:endParaRPr lang="en-US" dirty="0">
            <a:solidFill>
              <a:schemeClr val="bg1">
                <a:lumMod val="65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B1E11A60-F7B0-594A-B0A8-FDC74C5A3176}">
      <dgm:prSet/>
      <dgm:spPr/>
      <dgm:t>
        <a:bodyPr/>
        <a:lstStyle/>
        <a:p>
          <a:pPr algn="l"/>
          <a:r>
            <a:rPr lang="zh-CN" altLang="en-US" dirty="0" smtClean="0">
              <a:solidFill>
                <a:schemeClr val="bg1"/>
              </a:solidFill>
              <a:latin typeface="SimHei" charset="0"/>
              <a:ea typeface="SimHei" charset="0"/>
              <a:cs typeface="SimHei" charset="0"/>
            </a:rPr>
            <a:t>进程的控制和管理</a:t>
          </a:r>
          <a:endParaRPr lang="en-US" dirty="0">
            <a:solidFill>
              <a:schemeClr val="bg1"/>
            </a:solidFill>
            <a:latin typeface="SimHei" charset="0"/>
            <a:ea typeface="SimHei" charset="0"/>
            <a:cs typeface="SimHei" charset="0"/>
          </a:endParaRPr>
        </a:p>
      </dgm:t>
    </dgm:pt>
    <dgm:pt modelId="{32058F5A-753D-714C-9CE4-BAE8F99D73D9}" type="parTrans" cxnId="{DADE4AEF-43C7-1240-A676-7576B80AC534}">
      <dgm:prSet/>
      <dgm:spPr/>
      <dgm:t>
        <a:bodyPr/>
        <a:lstStyle/>
        <a:p>
          <a:pPr algn="l"/>
          <a:endParaRPr lang="en-US">
            <a:latin typeface="SimHei" charset="0"/>
            <a:ea typeface="SimHei" charset="0"/>
            <a:cs typeface="SimHei" charset="0"/>
          </a:endParaRPr>
        </a:p>
      </dgm:t>
    </dgm:pt>
    <dgm:pt modelId="{718221BD-D856-B448-9C2B-7B08BE17B989}" type="sibTrans" cxnId="{DADE4AEF-43C7-1240-A676-7576B80AC534}">
      <dgm:prSet/>
      <dgm:spPr/>
      <dgm:t>
        <a:bodyPr/>
        <a:lstStyle/>
        <a:p>
          <a:pPr algn="l"/>
          <a:endParaRPr lang="en-US">
            <a:latin typeface="SimHei" charset="0"/>
            <a:ea typeface="SimHei" charset="0"/>
            <a:cs typeface="SimHei" charset="0"/>
          </a:endParaRPr>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9099A59C-A1F9-9D4F-BE1C-861072B754AC}" type="pres">
      <dgm:prSet presAssocID="{C410F850-1658-1643-991E-76BBCFBE5602}" presName="composite" presStyleCnt="0"/>
      <dgm:spPr/>
    </dgm:pt>
    <dgm:pt modelId="{E9E69B93-0A28-BC40-A01B-70449818E7F0}" type="pres">
      <dgm:prSet presAssocID="{C410F850-1658-1643-991E-76BBCFBE5602}" presName="imgShp" presStyleLbl="fgImgPlace1" presStyleIdx="2" presStyleCnt="5"/>
      <dgm:spPr/>
    </dgm:pt>
    <dgm:pt modelId="{F9941B52-6F23-5145-AF2C-7104C575831E}" type="pres">
      <dgm:prSet presAssocID="{C410F850-1658-1643-991E-76BBCFBE5602}" presName="txShp" presStyleLbl="node1" presStyleIdx="2" presStyleCnt="5">
        <dgm:presLayoutVars>
          <dgm:bulletEnabled val="1"/>
        </dgm:presLayoutVars>
      </dgm:prSet>
      <dgm:spPr/>
      <dgm:t>
        <a:bodyPr/>
        <a:lstStyle/>
        <a:p>
          <a:endParaRPr lang="en-US"/>
        </a:p>
      </dgm:t>
    </dgm:pt>
    <dgm:pt modelId="{558EFDDC-F9F0-D44D-B3B1-01F33035CD31}" type="pres">
      <dgm:prSet presAssocID="{701DF237-E88C-714F-A2FD-46A7D4B8B63C}"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3" presStyleCnt="5"/>
      <dgm:spPr/>
    </dgm:pt>
    <dgm:pt modelId="{FA2300CD-1A3F-3043-88D2-F9E4724671AB}" type="pres">
      <dgm:prSet presAssocID="{FE8D1F80-3752-C54F-823A-062A21C105C8}" presName="txShp" presStyleLbl="node1" presStyleIdx="3" presStyleCnt="5">
        <dgm:presLayoutVars>
          <dgm:bulletEnabled val="1"/>
        </dgm:presLayoutVars>
      </dgm:prSet>
      <dgm:spPr/>
      <dgm:t>
        <a:bodyPr/>
        <a:lstStyle/>
        <a:p>
          <a:endParaRPr lang="en-US"/>
        </a:p>
      </dgm:t>
    </dgm:pt>
    <dgm:pt modelId="{4F3754B8-AA72-8843-8B73-246D18BC2C8D}" type="pres">
      <dgm:prSet presAssocID="{57D0F58D-5951-1045-B86E-4BA195F8BF90}" presName="spacing" presStyleCnt="0"/>
      <dgm:spPr/>
    </dgm:pt>
    <dgm:pt modelId="{DD93E64A-72E0-2844-9F1F-897A019F8B59}" type="pres">
      <dgm:prSet presAssocID="{B1E11A60-F7B0-594A-B0A8-FDC74C5A3176}" presName="composite" presStyleCnt="0"/>
      <dgm:spPr/>
    </dgm:pt>
    <dgm:pt modelId="{EF27D281-B81B-E84A-86DF-F6429C8666F8}" type="pres">
      <dgm:prSet presAssocID="{B1E11A60-F7B0-594A-B0A8-FDC74C5A3176}" presName="imgShp" presStyleLbl="fgImgPlace1" presStyleIdx="4" presStyleCnt="5"/>
      <dgm:spPr/>
    </dgm:pt>
    <dgm:pt modelId="{1D8C2B72-2BDC-A842-95A6-21C123AAE7F1}" type="pres">
      <dgm:prSet presAssocID="{B1E11A60-F7B0-594A-B0A8-FDC74C5A3176}" presName="txShp" presStyleLbl="node1" presStyleIdx="4" presStyleCnt="5">
        <dgm:presLayoutVars>
          <dgm:bulletEnabled val="1"/>
        </dgm:presLayoutVars>
      </dgm:prSet>
      <dgm:spPr/>
      <dgm:t>
        <a:bodyPr/>
        <a:lstStyle/>
        <a:p>
          <a:endParaRPr lang="en-US"/>
        </a:p>
      </dgm:t>
    </dgm:pt>
  </dgm:ptLst>
  <dgm:cxnLst>
    <dgm:cxn modelId="{F90FF5BC-882A-974B-AC8F-A1B471F6CEA2}" type="presOf" srcId="{D139868B-6B52-314C-B89F-AF6F3453DE1C}" destId="{0287DD26-7BD7-2A4F-9C92-4F65D084B63C}" srcOrd="0" destOrd="0" presId="urn:microsoft.com/office/officeart/2005/8/layout/vList3"/>
    <dgm:cxn modelId="{04E0C42F-5EBE-214F-AC0B-E9DDB172A5CD}" type="presOf" srcId="{C410F850-1658-1643-991E-76BBCFBE5602}" destId="{F9941B52-6F23-5145-AF2C-7104C575831E}" srcOrd="0" destOrd="0" presId="urn:microsoft.com/office/officeart/2005/8/layout/vList3"/>
    <dgm:cxn modelId="{4265096B-F602-3448-A24C-3BC6F0D51A2E}" type="presOf" srcId="{FE8D1F80-3752-C54F-823A-062A21C105C8}" destId="{FA2300CD-1A3F-3043-88D2-F9E4724671AB}" srcOrd="0" destOrd="0" presId="urn:microsoft.com/office/officeart/2005/8/layout/vList3"/>
    <dgm:cxn modelId="{DADE4AEF-43C7-1240-A676-7576B80AC534}" srcId="{27332DAD-9860-564B-ADE4-2C69D5DD6C44}" destId="{B1E11A60-F7B0-594A-B0A8-FDC74C5A3176}" srcOrd="4" destOrd="0" parTransId="{32058F5A-753D-714C-9CE4-BAE8F99D73D9}" sibTransId="{718221BD-D856-B448-9C2B-7B08BE17B989}"/>
    <dgm:cxn modelId="{7671A086-85E7-FE4E-8D05-251953E37454}" srcId="{27332DAD-9860-564B-ADE4-2C69D5DD6C44}" destId="{C410F850-1658-1643-991E-76BBCFBE5602}" srcOrd="2" destOrd="0" parTransId="{B837626F-A0EE-394B-BA29-A7D4318CA9D5}" sibTransId="{701DF237-E88C-714F-A2FD-46A7D4B8B63C}"/>
    <dgm:cxn modelId="{3282BFE9-3742-1449-99CD-15D625BE01FF}" srcId="{27332DAD-9860-564B-ADE4-2C69D5DD6C44}" destId="{D139868B-6B52-314C-B89F-AF6F3453DE1C}" srcOrd="1" destOrd="0" parTransId="{A7CD1C16-AD43-7F4F-9A81-2EF966A66336}" sibTransId="{80EB4705-6709-8B45-AC8F-F81E15E6DB37}"/>
    <dgm:cxn modelId="{0CF96F70-3DAD-A841-93FD-21CE9CCEBD71}" type="presOf" srcId="{CC04BA4D-2FC3-CE45-9AC7-65EBE990C59A}" destId="{02720A2F-8DE8-7541-A817-DD23F480EF43}" srcOrd="0" destOrd="0" presId="urn:microsoft.com/office/officeart/2005/8/layout/vList3"/>
    <dgm:cxn modelId="{4B5DD51B-BD11-2A4A-9365-38DE2835A670}" type="presOf" srcId="{B1E11A60-F7B0-594A-B0A8-FDC74C5A3176}" destId="{1D8C2B72-2BDC-A842-95A6-21C123AAE7F1}"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D00BFBCF-EF3D-3349-81EF-674367C9C566}" type="presOf" srcId="{27332DAD-9860-564B-ADE4-2C69D5DD6C44}" destId="{D26D4B66-84D2-324E-9402-6E48EE2EFFA8}" srcOrd="0" destOrd="0" presId="urn:microsoft.com/office/officeart/2005/8/layout/vList3"/>
    <dgm:cxn modelId="{9869C812-65FF-D343-961C-A6A2AD9DA8AA}" srcId="{27332DAD-9860-564B-ADE4-2C69D5DD6C44}" destId="{FE8D1F80-3752-C54F-823A-062A21C105C8}" srcOrd="3" destOrd="0" parTransId="{45ACCDA3-7E3E-B84A-AF7F-2571EA73E724}" sibTransId="{57D0F58D-5951-1045-B86E-4BA195F8BF90}"/>
    <dgm:cxn modelId="{FF90A004-A414-8546-999D-941EEA7A706E}" type="presParOf" srcId="{D26D4B66-84D2-324E-9402-6E48EE2EFFA8}" destId="{B1605F9E-955B-B54F-B465-2014D6931C13}" srcOrd="0" destOrd="0" presId="urn:microsoft.com/office/officeart/2005/8/layout/vList3"/>
    <dgm:cxn modelId="{15832EEF-7855-E44F-992F-B7D708193889}" type="presParOf" srcId="{B1605F9E-955B-B54F-B465-2014D6931C13}" destId="{150EA78C-B9EB-5245-AE61-A8832990335F}" srcOrd="0" destOrd="0" presId="urn:microsoft.com/office/officeart/2005/8/layout/vList3"/>
    <dgm:cxn modelId="{50F29926-0BAA-DD42-92E9-23F35C808907}" type="presParOf" srcId="{B1605F9E-955B-B54F-B465-2014D6931C13}" destId="{02720A2F-8DE8-7541-A817-DD23F480EF43}" srcOrd="1" destOrd="0" presId="urn:microsoft.com/office/officeart/2005/8/layout/vList3"/>
    <dgm:cxn modelId="{42DBE789-6548-9441-A947-80E0BF3D80C8}" type="presParOf" srcId="{D26D4B66-84D2-324E-9402-6E48EE2EFFA8}" destId="{17CD93A0-EB1C-A74B-8D26-612FEAD491E3}" srcOrd="1" destOrd="0" presId="urn:microsoft.com/office/officeart/2005/8/layout/vList3"/>
    <dgm:cxn modelId="{D43EF091-28CF-B641-80F6-5FCA9046D242}" type="presParOf" srcId="{D26D4B66-84D2-324E-9402-6E48EE2EFFA8}" destId="{2D8B9562-D0A7-9546-A321-FF9828495295}" srcOrd="2" destOrd="0" presId="urn:microsoft.com/office/officeart/2005/8/layout/vList3"/>
    <dgm:cxn modelId="{EB42304E-0F3B-B042-A994-EF674A36E347}" type="presParOf" srcId="{2D8B9562-D0A7-9546-A321-FF9828495295}" destId="{137CAADF-4DCC-8C4C-AB74-559CF7365E57}" srcOrd="0" destOrd="0" presId="urn:microsoft.com/office/officeart/2005/8/layout/vList3"/>
    <dgm:cxn modelId="{0E18FE71-EFDB-3842-96C2-78F762904D81}" type="presParOf" srcId="{2D8B9562-D0A7-9546-A321-FF9828495295}" destId="{0287DD26-7BD7-2A4F-9C92-4F65D084B63C}" srcOrd="1" destOrd="0" presId="urn:microsoft.com/office/officeart/2005/8/layout/vList3"/>
    <dgm:cxn modelId="{8D93AC1A-94B6-0F46-A1BE-90CA07D7F10D}" type="presParOf" srcId="{D26D4B66-84D2-324E-9402-6E48EE2EFFA8}" destId="{2720ADEC-A804-9741-8191-7545C7988508}" srcOrd="3" destOrd="0" presId="urn:microsoft.com/office/officeart/2005/8/layout/vList3"/>
    <dgm:cxn modelId="{29F5143C-AD9E-0446-9E25-E83A89B4C45A}" type="presParOf" srcId="{D26D4B66-84D2-324E-9402-6E48EE2EFFA8}" destId="{9099A59C-A1F9-9D4F-BE1C-861072B754AC}" srcOrd="4" destOrd="0" presId="urn:microsoft.com/office/officeart/2005/8/layout/vList3"/>
    <dgm:cxn modelId="{002FDC7D-5748-984B-B73C-73B5D9527E8C}" type="presParOf" srcId="{9099A59C-A1F9-9D4F-BE1C-861072B754AC}" destId="{E9E69B93-0A28-BC40-A01B-70449818E7F0}" srcOrd="0" destOrd="0" presId="urn:microsoft.com/office/officeart/2005/8/layout/vList3"/>
    <dgm:cxn modelId="{3B2C7D51-676C-494B-9E25-302459E3F10E}" type="presParOf" srcId="{9099A59C-A1F9-9D4F-BE1C-861072B754AC}" destId="{F9941B52-6F23-5145-AF2C-7104C575831E}" srcOrd="1" destOrd="0" presId="urn:microsoft.com/office/officeart/2005/8/layout/vList3"/>
    <dgm:cxn modelId="{D7108787-A85C-BD4C-BABE-C25BB201F008}" type="presParOf" srcId="{D26D4B66-84D2-324E-9402-6E48EE2EFFA8}" destId="{558EFDDC-F9F0-D44D-B3B1-01F33035CD31}" srcOrd="5" destOrd="0" presId="urn:microsoft.com/office/officeart/2005/8/layout/vList3"/>
    <dgm:cxn modelId="{8161B918-D2E1-6F47-881B-D9132D1C55A7}" type="presParOf" srcId="{D26D4B66-84D2-324E-9402-6E48EE2EFFA8}" destId="{68A41237-E442-1C44-AD15-349FE29D1339}" srcOrd="6" destOrd="0" presId="urn:microsoft.com/office/officeart/2005/8/layout/vList3"/>
    <dgm:cxn modelId="{F3782567-277D-3B48-ADAD-50A23E1FB38A}" type="presParOf" srcId="{68A41237-E442-1C44-AD15-349FE29D1339}" destId="{35114E00-9B82-9249-95EB-2EBCD0CAD782}" srcOrd="0" destOrd="0" presId="urn:microsoft.com/office/officeart/2005/8/layout/vList3"/>
    <dgm:cxn modelId="{5F204861-26B9-C24B-A363-F1324319930C}" type="presParOf" srcId="{68A41237-E442-1C44-AD15-349FE29D1339}" destId="{FA2300CD-1A3F-3043-88D2-F9E4724671AB}" srcOrd="1" destOrd="0" presId="urn:microsoft.com/office/officeart/2005/8/layout/vList3"/>
    <dgm:cxn modelId="{96F70FF6-0EE0-0046-816B-0435264EEBE3}" type="presParOf" srcId="{D26D4B66-84D2-324E-9402-6E48EE2EFFA8}" destId="{4F3754B8-AA72-8843-8B73-246D18BC2C8D}" srcOrd="7" destOrd="0" presId="urn:microsoft.com/office/officeart/2005/8/layout/vList3"/>
    <dgm:cxn modelId="{96CD84BD-3C56-674B-BAAD-14A82D6513CF}" type="presParOf" srcId="{D26D4B66-84D2-324E-9402-6E48EE2EFFA8}" destId="{DD93E64A-72E0-2844-9F1F-897A019F8B59}" srcOrd="8" destOrd="0" presId="urn:microsoft.com/office/officeart/2005/8/layout/vList3"/>
    <dgm:cxn modelId="{D75C1FB1-96AC-0D40-A182-0E1E1063C780}" type="presParOf" srcId="{DD93E64A-72E0-2844-9F1F-897A019F8B59}" destId="{EF27D281-B81B-E84A-86DF-F6429C8666F8}" srcOrd="0" destOrd="0" presId="urn:microsoft.com/office/officeart/2005/8/layout/vList3"/>
    <dgm:cxn modelId="{2E9CC1F8-D110-0F4F-9B5E-5ACF2790550A}" type="presParOf" srcId="{DD93E64A-72E0-2844-9F1F-897A019F8B59}" destId="{1D8C2B72-2BDC-A842-95A6-21C123AAE7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88833E-348F-234D-B9A2-BB4A8649B614}"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D981D9F8-F56A-DF45-93A4-C520ED3F7EA1}">
      <dgm:prSet phldrT="[Text]" custT="1"/>
      <dgm:spPr/>
      <dgm:t>
        <a:bodyPr/>
        <a:lstStyle/>
        <a:p>
          <a:r>
            <a:rPr lang="en-US" altLang="zh-CN" sz="1400" dirty="0" err="1" smtClean="0">
              <a:latin typeface="Arial" charset="0"/>
              <a:ea typeface="Arial" charset="0"/>
              <a:cs typeface="Arial" charset="0"/>
            </a:rPr>
            <a:t>sched</a:t>
          </a:r>
          <a:r>
            <a:rPr lang="en-US" altLang="zh-CN" sz="1400" dirty="0" smtClean="0">
              <a:latin typeface="Arial" charset="0"/>
              <a:ea typeface="Arial" charset="0"/>
              <a:cs typeface="Arial" charset="0"/>
            </a:rPr>
            <a:t>(0)</a:t>
          </a:r>
          <a:endParaRPr lang="en-US" sz="1400" dirty="0">
            <a:latin typeface="Arial" charset="0"/>
            <a:ea typeface="Arial" charset="0"/>
            <a:cs typeface="Arial" charset="0"/>
          </a:endParaRPr>
        </a:p>
      </dgm:t>
    </dgm:pt>
    <dgm:pt modelId="{CB7D6BC7-F58A-FE4B-B637-6E0311AF1006}" type="parTrans" cxnId="{92C7A987-FBDB-314B-B0B8-7446F194B3C3}">
      <dgm:prSet/>
      <dgm:spPr/>
      <dgm:t>
        <a:bodyPr/>
        <a:lstStyle/>
        <a:p>
          <a:endParaRPr lang="en-US" sz="1400">
            <a:latin typeface="Arial" charset="0"/>
            <a:ea typeface="Arial" charset="0"/>
            <a:cs typeface="Arial" charset="0"/>
          </a:endParaRPr>
        </a:p>
      </dgm:t>
    </dgm:pt>
    <dgm:pt modelId="{2691DA02-2D8E-0842-A4C3-E975DC7595B1}" type="sibTrans" cxnId="{92C7A987-FBDB-314B-B0B8-7446F194B3C3}">
      <dgm:prSet/>
      <dgm:spPr/>
      <dgm:t>
        <a:bodyPr/>
        <a:lstStyle/>
        <a:p>
          <a:endParaRPr lang="en-US" sz="1400">
            <a:latin typeface="Arial" charset="0"/>
            <a:ea typeface="Arial" charset="0"/>
            <a:cs typeface="Arial" charset="0"/>
          </a:endParaRPr>
        </a:p>
      </dgm:t>
    </dgm:pt>
    <dgm:pt modelId="{8449777D-A864-8B40-AD40-A84840CEC664}">
      <dgm:prSet phldrT="[Text]" custT="1"/>
      <dgm:spPr/>
      <dgm:t>
        <a:bodyPr/>
        <a:lstStyle/>
        <a:p>
          <a:r>
            <a:rPr lang="en-US" sz="1400" dirty="0" err="1" smtClean="0">
              <a:latin typeface="Arial" charset="0"/>
              <a:ea typeface="Arial" charset="0"/>
              <a:cs typeface="Arial" charset="0"/>
            </a:rPr>
            <a:t>init</a:t>
          </a:r>
          <a:r>
            <a:rPr lang="en-US" sz="1400" dirty="0" smtClean="0">
              <a:latin typeface="Arial" charset="0"/>
              <a:ea typeface="Arial" charset="0"/>
              <a:cs typeface="Arial" charset="0"/>
            </a:rPr>
            <a:t>(1)</a:t>
          </a:r>
          <a:endParaRPr lang="en-US" sz="1400" dirty="0">
            <a:latin typeface="Arial" charset="0"/>
            <a:ea typeface="Arial" charset="0"/>
            <a:cs typeface="Arial" charset="0"/>
          </a:endParaRPr>
        </a:p>
      </dgm:t>
    </dgm:pt>
    <dgm:pt modelId="{84EBD483-3A96-B94E-879E-9C3B0CAC05D0}" type="parTrans" cxnId="{353CA565-CDFC-F248-A376-E122831C628B}">
      <dgm:prSet custT="1"/>
      <dgm:spPr/>
      <dgm:t>
        <a:bodyPr/>
        <a:lstStyle/>
        <a:p>
          <a:endParaRPr lang="en-US" sz="1400">
            <a:latin typeface="Arial" charset="0"/>
            <a:ea typeface="Arial" charset="0"/>
            <a:cs typeface="Arial" charset="0"/>
          </a:endParaRPr>
        </a:p>
      </dgm:t>
    </dgm:pt>
    <dgm:pt modelId="{E8F0B5AC-7F68-6741-BABF-1CADAD47239D}" type="sibTrans" cxnId="{353CA565-CDFC-F248-A376-E122831C628B}">
      <dgm:prSet/>
      <dgm:spPr/>
      <dgm:t>
        <a:bodyPr/>
        <a:lstStyle/>
        <a:p>
          <a:endParaRPr lang="en-US" sz="1400">
            <a:latin typeface="Arial" charset="0"/>
            <a:ea typeface="Arial" charset="0"/>
            <a:cs typeface="Arial" charset="0"/>
          </a:endParaRPr>
        </a:p>
      </dgm:t>
    </dgm:pt>
    <dgm:pt modelId="{FAD8A920-EA2E-C440-9738-1CC94E65E7F5}">
      <dgm:prSet phldrT="[Text]" custT="1"/>
      <dgm:spPr/>
      <dgm:t>
        <a:bodyPr/>
        <a:lstStyle/>
        <a:p>
          <a:r>
            <a:rPr lang="en-US" sz="1400" dirty="0" err="1" smtClean="0">
              <a:latin typeface="Arial" charset="0"/>
              <a:ea typeface="Arial" charset="0"/>
              <a:cs typeface="Arial" charset="0"/>
            </a:rPr>
            <a:t>Inetd</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(140)</a:t>
          </a:r>
          <a:endParaRPr lang="en-US" sz="1400" dirty="0">
            <a:latin typeface="Arial" charset="0"/>
            <a:ea typeface="Arial" charset="0"/>
            <a:cs typeface="Arial" charset="0"/>
          </a:endParaRPr>
        </a:p>
      </dgm:t>
    </dgm:pt>
    <dgm:pt modelId="{1FD67508-4CED-514B-8670-B34A30FDDE3E}" type="parTrans" cxnId="{8DD2CDD5-0F68-074B-B577-08EBFD728B61}">
      <dgm:prSet custT="1"/>
      <dgm:spPr/>
      <dgm:t>
        <a:bodyPr/>
        <a:lstStyle/>
        <a:p>
          <a:endParaRPr lang="en-US" sz="1400">
            <a:latin typeface="Arial" charset="0"/>
            <a:ea typeface="Arial" charset="0"/>
            <a:cs typeface="Arial" charset="0"/>
          </a:endParaRPr>
        </a:p>
      </dgm:t>
    </dgm:pt>
    <dgm:pt modelId="{35BB0468-8093-B34B-B667-0E96980B9667}" type="sibTrans" cxnId="{8DD2CDD5-0F68-074B-B577-08EBFD728B61}">
      <dgm:prSet/>
      <dgm:spPr/>
      <dgm:t>
        <a:bodyPr/>
        <a:lstStyle/>
        <a:p>
          <a:endParaRPr lang="en-US" sz="1400">
            <a:latin typeface="Arial" charset="0"/>
            <a:ea typeface="Arial" charset="0"/>
            <a:cs typeface="Arial" charset="0"/>
          </a:endParaRPr>
        </a:p>
      </dgm:t>
    </dgm:pt>
    <dgm:pt modelId="{ADAB0E4A-FB9F-6648-B03C-D2E1B874E2D2}">
      <dgm:prSet phldrT="[Text]" custT="1"/>
      <dgm:spPr/>
      <dgm:t>
        <a:bodyPr/>
        <a:lstStyle/>
        <a:p>
          <a:r>
            <a:rPr lang="en-US" sz="1400" dirty="0" err="1" smtClean="0">
              <a:latin typeface="Arial" charset="0"/>
              <a:ea typeface="Arial" charset="0"/>
              <a:cs typeface="Arial" charset="0"/>
            </a:rPr>
            <a:t>Dtlogin</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(251)</a:t>
          </a:r>
          <a:endParaRPr lang="en-US" sz="1400" dirty="0">
            <a:latin typeface="Arial" charset="0"/>
            <a:ea typeface="Arial" charset="0"/>
            <a:cs typeface="Arial" charset="0"/>
          </a:endParaRPr>
        </a:p>
      </dgm:t>
    </dgm:pt>
    <dgm:pt modelId="{82E00E0E-3C89-164C-9AD3-B4C05A699159}" type="parTrans" cxnId="{F4615B52-FC85-7F4E-A9CB-695E641F41B1}">
      <dgm:prSet custT="1"/>
      <dgm:spPr/>
      <dgm:t>
        <a:bodyPr/>
        <a:lstStyle/>
        <a:p>
          <a:endParaRPr lang="en-US" sz="1400">
            <a:latin typeface="Arial" charset="0"/>
            <a:ea typeface="Arial" charset="0"/>
            <a:cs typeface="Arial" charset="0"/>
          </a:endParaRPr>
        </a:p>
      </dgm:t>
    </dgm:pt>
    <dgm:pt modelId="{CEF6FB4C-846D-D248-A4DF-B0A4EEB280D6}" type="sibTrans" cxnId="{F4615B52-FC85-7F4E-A9CB-695E641F41B1}">
      <dgm:prSet/>
      <dgm:spPr/>
      <dgm:t>
        <a:bodyPr/>
        <a:lstStyle/>
        <a:p>
          <a:endParaRPr lang="en-US" sz="1400">
            <a:latin typeface="Arial" charset="0"/>
            <a:ea typeface="Arial" charset="0"/>
            <a:cs typeface="Arial" charset="0"/>
          </a:endParaRPr>
        </a:p>
      </dgm:t>
    </dgm:pt>
    <dgm:pt modelId="{5D06A80C-4A1A-B34F-81B5-AD149D551071}">
      <dgm:prSet phldrT="[Text]" custT="1"/>
      <dgm:spPr/>
      <dgm:t>
        <a:bodyPr/>
        <a:lstStyle/>
        <a:p>
          <a:r>
            <a:rPr lang="en-US" sz="1400" dirty="0" err="1" smtClean="0">
              <a:latin typeface="Arial" charset="0"/>
              <a:ea typeface="Arial" charset="0"/>
              <a:cs typeface="Arial" charset="0"/>
            </a:rPr>
            <a:t>fsflush</a:t>
          </a:r>
          <a:r>
            <a:rPr lang="en-US" sz="1400" dirty="0" smtClean="0">
              <a:latin typeface="Arial" charset="0"/>
              <a:ea typeface="Arial" charset="0"/>
              <a:cs typeface="Arial" charset="0"/>
            </a:rPr>
            <a:t>(3)</a:t>
          </a:r>
          <a:endParaRPr lang="en-US" sz="1400" dirty="0">
            <a:latin typeface="Arial" charset="0"/>
            <a:ea typeface="Arial" charset="0"/>
            <a:cs typeface="Arial" charset="0"/>
          </a:endParaRPr>
        </a:p>
      </dgm:t>
    </dgm:pt>
    <dgm:pt modelId="{46670714-F1AA-7C48-BEE9-00D99EBA2773}" type="parTrans" cxnId="{6F9E9051-DBBF-4C45-9DE0-7EB1F4F74145}">
      <dgm:prSet custT="1"/>
      <dgm:spPr/>
      <dgm:t>
        <a:bodyPr/>
        <a:lstStyle/>
        <a:p>
          <a:endParaRPr lang="en-US" sz="1400">
            <a:latin typeface="Arial" charset="0"/>
            <a:ea typeface="Arial" charset="0"/>
            <a:cs typeface="Arial" charset="0"/>
          </a:endParaRPr>
        </a:p>
      </dgm:t>
    </dgm:pt>
    <dgm:pt modelId="{970220CD-1282-AA44-967D-848597637A07}" type="sibTrans" cxnId="{6F9E9051-DBBF-4C45-9DE0-7EB1F4F74145}">
      <dgm:prSet/>
      <dgm:spPr/>
      <dgm:t>
        <a:bodyPr/>
        <a:lstStyle/>
        <a:p>
          <a:endParaRPr lang="en-US" sz="1400">
            <a:latin typeface="Arial" charset="0"/>
            <a:ea typeface="Arial" charset="0"/>
            <a:cs typeface="Arial" charset="0"/>
          </a:endParaRPr>
        </a:p>
      </dgm:t>
    </dgm:pt>
    <dgm:pt modelId="{7199BD75-C499-9546-8D3B-83ED392D895C}">
      <dgm:prSet custT="1"/>
      <dgm:spPr/>
      <dgm:t>
        <a:bodyPr/>
        <a:lstStyle/>
        <a:p>
          <a:r>
            <a:rPr lang="en-US" sz="1400" dirty="0" err="1" smtClean="0">
              <a:latin typeface="Arial" charset="0"/>
              <a:ea typeface="Arial" charset="0"/>
              <a:cs typeface="Arial" charset="0"/>
            </a:rPr>
            <a:t>pageout</a:t>
          </a:r>
          <a:r>
            <a:rPr lang="en-US" sz="1400" dirty="0" smtClean="0">
              <a:latin typeface="Arial" charset="0"/>
              <a:ea typeface="Arial" charset="0"/>
              <a:cs typeface="Arial" charset="0"/>
            </a:rPr>
            <a:t>(2)</a:t>
          </a:r>
          <a:endParaRPr lang="en-US" sz="1400" dirty="0">
            <a:latin typeface="Arial" charset="0"/>
            <a:ea typeface="Arial" charset="0"/>
            <a:cs typeface="Arial" charset="0"/>
          </a:endParaRPr>
        </a:p>
      </dgm:t>
    </dgm:pt>
    <dgm:pt modelId="{6A940C7D-C991-F047-9165-4EFF9DE80811}" type="parTrans" cxnId="{9F194AD9-D594-A041-8ACF-EC22A052109A}">
      <dgm:prSet custT="1"/>
      <dgm:spPr/>
      <dgm:t>
        <a:bodyPr/>
        <a:lstStyle/>
        <a:p>
          <a:endParaRPr lang="en-US" sz="1400">
            <a:latin typeface="Arial" charset="0"/>
            <a:ea typeface="Arial" charset="0"/>
            <a:cs typeface="Arial" charset="0"/>
          </a:endParaRPr>
        </a:p>
      </dgm:t>
    </dgm:pt>
    <dgm:pt modelId="{5ABD9807-7722-154C-A18E-223AA43B6583}" type="sibTrans" cxnId="{9F194AD9-D594-A041-8ACF-EC22A052109A}">
      <dgm:prSet/>
      <dgm:spPr/>
      <dgm:t>
        <a:bodyPr/>
        <a:lstStyle/>
        <a:p>
          <a:endParaRPr lang="en-US" sz="1400">
            <a:latin typeface="Arial" charset="0"/>
            <a:ea typeface="Arial" charset="0"/>
            <a:cs typeface="Arial" charset="0"/>
          </a:endParaRPr>
        </a:p>
      </dgm:t>
    </dgm:pt>
    <dgm:pt modelId="{45EA3884-B2C6-AA40-A3F8-708CBCC692C3}">
      <dgm:prSet custT="1"/>
      <dgm:spPr/>
      <dgm:t>
        <a:bodyPr/>
        <a:lstStyle/>
        <a:p>
          <a:r>
            <a:rPr lang="en-US" sz="1400" dirty="0" err="1" smtClean="0">
              <a:latin typeface="Arial" charset="0"/>
              <a:ea typeface="Arial" charset="0"/>
              <a:cs typeface="Arial" charset="0"/>
            </a:rPr>
            <a:t>Telnetdaemon</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(7776)</a:t>
          </a:r>
          <a:endParaRPr lang="en-US" sz="1400" dirty="0">
            <a:latin typeface="Arial" charset="0"/>
            <a:ea typeface="Arial" charset="0"/>
            <a:cs typeface="Arial" charset="0"/>
          </a:endParaRPr>
        </a:p>
      </dgm:t>
    </dgm:pt>
    <dgm:pt modelId="{3DFF0908-2D58-A345-835F-B3423106B875}" type="parTrans" cxnId="{E099B8B8-C244-624E-8D12-243BB4F63B7A}">
      <dgm:prSet custT="1"/>
      <dgm:spPr/>
      <dgm:t>
        <a:bodyPr/>
        <a:lstStyle/>
        <a:p>
          <a:endParaRPr lang="en-US" sz="1400">
            <a:latin typeface="Arial" charset="0"/>
            <a:ea typeface="Arial" charset="0"/>
            <a:cs typeface="Arial" charset="0"/>
          </a:endParaRPr>
        </a:p>
      </dgm:t>
    </dgm:pt>
    <dgm:pt modelId="{25F138E7-EC1F-6848-BD6D-36A741C36E28}" type="sibTrans" cxnId="{E099B8B8-C244-624E-8D12-243BB4F63B7A}">
      <dgm:prSet/>
      <dgm:spPr/>
      <dgm:t>
        <a:bodyPr/>
        <a:lstStyle/>
        <a:p>
          <a:endParaRPr lang="en-US" sz="1400">
            <a:latin typeface="Arial" charset="0"/>
            <a:ea typeface="Arial" charset="0"/>
            <a:cs typeface="Arial" charset="0"/>
          </a:endParaRPr>
        </a:p>
      </dgm:t>
    </dgm:pt>
    <dgm:pt modelId="{7E7068FF-AA1D-B144-894E-6CE99F029C46}">
      <dgm:prSet custT="1"/>
      <dgm:spPr/>
      <dgm:t>
        <a:bodyPr/>
        <a:lstStyle/>
        <a:p>
          <a:r>
            <a:rPr lang="en-US" sz="1400" b="1" dirty="0" err="1" smtClean="0">
              <a:solidFill>
                <a:srgbClr val="FFFF00"/>
              </a:solidFill>
              <a:latin typeface="Arial" charset="0"/>
              <a:ea typeface="Arial" charset="0"/>
              <a:cs typeface="Arial" charset="0"/>
            </a:rPr>
            <a:t>Csh</a:t>
          </a:r>
          <a:endParaRPr lang="en-US" sz="1400" b="1" dirty="0" smtClean="0">
            <a:solidFill>
              <a:srgbClr val="FFFF00"/>
            </a:solidFill>
            <a:latin typeface="Arial" charset="0"/>
            <a:ea typeface="Arial" charset="0"/>
            <a:cs typeface="Arial" charset="0"/>
          </a:endParaRPr>
        </a:p>
        <a:p>
          <a:r>
            <a:rPr lang="en-US" sz="1400" b="1" dirty="0" smtClean="0">
              <a:solidFill>
                <a:srgbClr val="FFFF00"/>
              </a:solidFill>
              <a:latin typeface="Arial" charset="0"/>
              <a:ea typeface="Arial" charset="0"/>
              <a:cs typeface="Arial" charset="0"/>
            </a:rPr>
            <a:t>(7778)</a:t>
          </a:r>
          <a:endParaRPr lang="en-US" sz="1400" b="1" dirty="0">
            <a:solidFill>
              <a:srgbClr val="FFFF00"/>
            </a:solidFill>
            <a:latin typeface="Arial" charset="0"/>
            <a:ea typeface="Arial" charset="0"/>
            <a:cs typeface="Arial" charset="0"/>
          </a:endParaRPr>
        </a:p>
      </dgm:t>
    </dgm:pt>
    <dgm:pt modelId="{B098C6A3-0586-2140-99C6-9923A48219CE}" type="parTrans" cxnId="{56F22099-2C79-3142-A70D-81E9B240F07F}">
      <dgm:prSet custT="1"/>
      <dgm:spPr/>
      <dgm:t>
        <a:bodyPr/>
        <a:lstStyle/>
        <a:p>
          <a:endParaRPr lang="en-US" sz="1400">
            <a:latin typeface="Arial" charset="0"/>
            <a:ea typeface="Arial" charset="0"/>
            <a:cs typeface="Arial" charset="0"/>
          </a:endParaRPr>
        </a:p>
      </dgm:t>
    </dgm:pt>
    <dgm:pt modelId="{BD01C0A4-CAAC-714C-89CA-BB9D4C395E06}" type="sibTrans" cxnId="{56F22099-2C79-3142-A70D-81E9B240F07F}">
      <dgm:prSet/>
      <dgm:spPr/>
      <dgm:t>
        <a:bodyPr/>
        <a:lstStyle/>
        <a:p>
          <a:endParaRPr lang="en-US" sz="1400">
            <a:latin typeface="Arial" charset="0"/>
            <a:ea typeface="Arial" charset="0"/>
            <a:cs typeface="Arial" charset="0"/>
          </a:endParaRPr>
        </a:p>
      </dgm:t>
    </dgm:pt>
    <dgm:pt modelId="{72219D23-C784-184F-96BC-EDCA0907C9C4}">
      <dgm:prSet custT="1"/>
      <dgm:spPr/>
      <dgm:t>
        <a:bodyPr/>
        <a:lstStyle/>
        <a:p>
          <a:r>
            <a:rPr lang="en-US" sz="1400" dirty="0" smtClean="0">
              <a:latin typeface="Arial" charset="0"/>
              <a:ea typeface="Arial" charset="0"/>
              <a:cs typeface="Arial" charset="0"/>
            </a:rPr>
            <a:t>Netscape</a:t>
          </a:r>
        </a:p>
        <a:p>
          <a:r>
            <a:rPr lang="en-US" sz="1400" dirty="0" smtClean="0">
              <a:latin typeface="Arial" charset="0"/>
              <a:ea typeface="Arial" charset="0"/>
              <a:cs typeface="Arial" charset="0"/>
            </a:rPr>
            <a:t>(7785)</a:t>
          </a:r>
          <a:endParaRPr lang="en-US" sz="1400" dirty="0">
            <a:latin typeface="Arial" charset="0"/>
            <a:ea typeface="Arial" charset="0"/>
            <a:cs typeface="Arial" charset="0"/>
          </a:endParaRPr>
        </a:p>
      </dgm:t>
    </dgm:pt>
    <dgm:pt modelId="{4F0F44C0-988B-0B4E-8B95-186F0FD69DC5}" type="parTrans" cxnId="{3478C1A6-D195-4642-9666-4D92CB443C94}">
      <dgm:prSet custT="1"/>
      <dgm:spPr/>
      <dgm:t>
        <a:bodyPr/>
        <a:lstStyle/>
        <a:p>
          <a:endParaRPr lang="en-US" sz="1400">
            <a:latin typeface="Arial" charset="0"/>
            <a:ea typeface="Arial" charset="0"/>
            <a:cs typeface="Arial" charset="0"/>
          </a:endParaRPr>
        </a:p>
      </dgm:t>
    </dgm:pt>
    <dgm:pt modelId="{47BBFC30-1408-4B48-8938-76C9757385A6}" type="sibTrans" cxnId="{3478C1A6-D195-4642-9666-4D92CB443C94}">
      <dgm:prSet/>
      <dgm:spPr/>
      <dgm:t>
        <a:bodyPr/>
        <a:lstStyle/>
        <a:p>
          <a:endParaRPr lang="en-US" sz="1400">
            <a:latin typeface="Arial" charset="0"/>
            <a:ea typeface="Arial" charset="0"/>
            <a:cs typeface="Arial" charset="0"/>
          </a:endParaRPr>
        </a:p>
      </dgm:t>
    </dgm:pt>
    <dgm:pt modelId="{AE6D22EF-3C51-9042-B5FE-EA5C092F20C4}">
      <dgm:prSet custT="1"/>
      <dgm:spPr/>
      <dgm:t>
        <a:bodyPr/>
        <a:lstStyle/>
        <a:p>
          <a:r>
            <a:rPr lang="en-US" sz="1400" dirty="0" err="1" smtClean="0">
              <a:latin typeface="Arial" charset="0"/>
              <a:ea typeface="Arial" charset="0"/>
              <a:cs typeface="Arial" charset="0"/>
            </a:rPr>
            <a:t>emacs</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(8105)</a:t>
          </a:r>
          <a:endParaRPr lang="en-US" sz="1400" dirty="0">
            <a:latin typeface="Arial" charset="0"/>
            <a:ea typeface="Arial" charset="0"/>
            <a:cs typeface="Arial" charset="0"/>
          </a:endParaRPr>
        </a:p>
      </dgm:t>
    </dgm:pt>
    <dgm:pt modelId="{1AE20C59-1B2F-744C-849E-D7DEFCC601B7}" type="parTrans" cxnId="{DF66D491-C956-A742-BAFA-AA589FD8AFFC}">
      <dgm:prSet custT="1"/>
      <dgm:spPr/>
      <dgm:t>
        <a:bodyPr/>
        <a:lstStyle/>
        <a:p>
          <a:endParaRPr lang="en-US" sz="1400">
            <a:latin typeface="Arial" charset="0"/>
            <a:ea typeface="Arial" charset="0"/>
            <a:cs typeface="Arial" charset="0"/>
          </a:endParaRPr>
        </a:p>
      </dgm:t>
    </dgm:pt>
    <dgm:pt modelId="{B70CC23B-F43A-D243-9DA7-336271D95F90}" type="sibTrans" cxnId="{DF66D491-C956-A742-BAFA-AA589FD8AFFC}">
      <dgm:prSet/>
      <dgm:spPr/>
      <dgm:t>
        <a:bodyPr/>
        <a:lstStyle/>
        <a:p>
          <a:endParaRPr lang="en-US" sz="1400">
            <a:latin typeface="Arial" charset="0"/>
            <a:ea typeface="Arial" charset="0"/>
            <a:cs typeface="Arial" charset="0"/>
          </a:endParaRPr>
        </a:p>
      </dgm:t>
    </dgm:pt>
    <dgm:pt modelId="{6C7473EC-5A61-D44C-9B59-386D997BF031}">
      <dgm:prSet custT="1"/>
      <dgm:spPr/>
      <dgm:t>
        <a:bodyPr/>
        <a:lstStyle/>
        <a:p>
          <a:r>
            <a:rPr lang="en-US" sz="1400" dirty="0" err="1" smtClean="0">
              <a:latin typeface="Arial" charset="0"/>
              <a:ea typeface="Arial" charset="0"/>
              <a:cs typeface="Arial" charset="0"/>
            </a:rPr>
            <a:t>Xsession</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(294)</a:t>
          </a:r>
          <a:endParaRPr lang="en-US" sz="1400" dirty="0">
            <a:latin typeface="Arial" charset="0"/>
            <a:ea typeface="Arial" charset="0"/>
            <a:cs typeface="Arial" charset="0"/>
          </a:endParaRPr>
        </a:p>
      </dgm:t>
    </dgm:pt>
    <dgm:pt modelId="{F61FEBB0-8953-4D40-BA4A-92AAE62ADCF1}" type="parTrans" cxnId="{9ED71885-5FA5-DE48-8B06-452D3BE01A05}">
      <dgm:prSet custT="1"/>
      <dgm:spPr/>
      <dgm:t>
        <a:bodyPr/>
        <a:lstStyle/>
        <a:p>
          <a:endParaRPr lang="en-US" sz="1400">
            <a:latin typeface="Arial" charset="0"/>
            <a:ea typeface="Arial" charset="0"/>
            <a:cs typeface="Arial" charset="0"/>
          </a:endParaRPr>
        </a:p>
      </dgm:t>
    </dgm:pt>
    <dgm:pt modelId="{0BFDE56A-7C0F-5E47-A158-1D620FFC992A}" type="sibTrans" cxnId="{9ED71885-5FA5-DE48-8B06-452D3BE01A05}">
      <dgm:prSet/>
      <dgm:spPr/>
      <dgm:t>
        <a:bodyPr/>
        <a:lstStyle/>
        <a:p>
          <a:endParaRPr lang="en-US" sz="1400">
            <a:latin typeface="Arial" charset="0"/>
            <a:ea typeface="Arial" charset="0"/>
            <a:cs typeface="Arial" charset="0"/>
          </a:endParaRPr>
        </a:p>
      </dgm:t>
    </dgm:pt>
    <dgm:pt modelId="{7D6ABAAF-F77C-0A4F-8DCC-9B3E0A9E13B4}">
      <dgm:prSet custT="1"/>
      <dgm:spPr/>
      <dgm:t>
        <a:bodyPr/>
        <a:lstStyle/>
        <a:p>
          <a:r>
            <a:rPr lang="en-US" sz="1400" dirty="0" err="1" smtClean="0">
              <a:latin typeface="Arial" charset="0"/>
              <a:ea typeface="Arial" charset="0"/>
              <a:cs typeface="Arial" charset="0"/>
            </a:rPr>
            <a:t>sdt_shel</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(340)</a:t>
          </a:r>
          <a:endParaRPr lang="en-US" sz="1400" dirty="0">
            <a:latin typeface="Arial" charset="0"/>
            <a:ea typeface="Arial" charset="0"/>
            <a:cs typeface="Arial" charset="0"/>
          </a:endParaRPr>
        </a:p>
      </dgm:t>
    </dgm:pt>
    <dgm:pt modelId="{8D5ECD2A-2D72-AA42-B410-89069312AC8F}" type="parTrans" cxnId="{4C547B9C-D5D9-1D47-9F9E-625613DB872A}">
      <dgm:prSet custT="1"/>
      <dgm:spPr/>
      <dgm:t>
        <a:bodyPr/>
        <a:lstStyle/>
        <a:p>
          <a:endParaRPr lang="en-US" sz="1400">
            <a:latin typeface="Arial" charset="0"/>
            <a:ea typeface="Arial" charset="0"/>
            <a:cs typeface="Arial" charset="0"/>
          </a:endParaRPr>
        </a:p>
      </dgm:t>
    </dgm:pt>
    <dgm:pt modelId="{B3124360-2D21-D847-880E-99E63CAC104D}" type="sibTrans" cxnId="{4C547B9C-D5D9-1D47-9F9E-625613DB872A}">
      <dgm:prSet/>
      <dgm:spPr/>
      <dgm:t>
        <a:bodyPr/>
        <a:lstStyle/>
        <a:p>
          <a:endParaRPr lang="en-US" sz="1400">
            <a:latin typeface="Arial" charset="0"/>
            <a:ea typeface="Arial" charset="0"/>
            <a:cs typeface="Arial" charset="0"/>
          </a:endParaRPr>
        </a:p>
      </dgm:t>
    </dgm:pt>
    <dgm:pt modelId="{4AE006F1-8C7A-A646-9D88-7916328DDEF4}">
      <dgm:prSet custT="1"/>
      <dgm:spPr/>
      <dgm:t>
        <a:bodyPr/>
        <a:lstStyle/>
        <a:p>
          <a:r>
            <a:rPr lang="en-US" sz="1400" b="1" dirty="0" err="1" smtClean="0">
              <a:solidFill>
                <a:srgbClr val="FFFF00"/>
              </a:solidFill>
              <a:latin typeface="Arial" charset="0"/>
              <a:ea typeface="Arial" charset="0"/>
              <a:cs typeface="Arial" charset="0"/>
            </a:rPr>
            <a:t>Csh</a:t>
          </a:r>
          <a:endParaRPr lang="en-US" sz="1400" b="1" dirty="0" smtClean="0">
            <a:solidFill>
              <a:srgbClr val="FFFF00"/>
            </a:solidFill>
            <a:latin typeface="Arial" charset="0"/>
            <a:ea typeface="Arial" charset="0"/>
            <a:cs typeface="Arial" charset="0"/>
          </a:endParaRPr>
        </a:p>
        <a:p>
          <a:r>
            <a:rPr lang="en-US" sz="1400" b="1" dirty="0" smtClean="0">
              <a:solidFill>
                <a:srgbClr val="FFFF00"/>
              </a:solidFill>
              <a:latin typeface="Arial" charset="0"/>
              <a:ea typeface="Arial" charset="0"/>
              <a:cs typeface="Arial" charset="0"/>
            </a:rPr>
            <a:t>(1400)</a:t>
          </a:r>
          <a:endParaRPr lang="en-US" sz="1400" b="1" dirty="0">
            <a:solidFill>
              <a:srgbClr val="FFFF00"/>
            </a:solidFill>
            <a:latin typeface="Arial" charset="0"/>
            <a:ea typeface="Arial" charset="0"/>
            <a:cs typeface="Arial" charset="0"/>
          </a:endParaRPr>
        </a:p>
      </dgm:t>
    </dgm:pt>
    <dgm:pt modelId="{0D8AFF17-9C0A-3E4F-8CCF-D014038198E7}" type="parTrans" cxnId="{D05AEFBF-D597-5840-B869-E36B7EFB9F24}">
      <dgm:prSet custT="1"/>
      <dgm:spPr/>
      <dgm:t>
        <a:bodyPr/>
        <a:lstStyle/>
        <a:p>
          <a:endParaRPr lang="en-US" sz="1400">
            <a:latin typeface="Arial" charset="0"/>
            <a:ea typeface="Arial" charset="0"/>
            <a:cs typeface="Arial" charset="0"/>
          </a:endParaRPr>
        </a:p>
      </dgm:t>
    </dgm:pt>
    <dgm:pt modelId="{81360B9F-6BEC-374F-BBA7-C992B51035E3}" type="sibTrans" cxnId="{D05AEFBF-D597-5840-B869-E36B7EFB9F24}">
      <dgm:prSet/>
      <dgm:spPr/>
      <dgm:t>
        <a:bodyPr/>
        <a:lstStyle/>
        <a:p>
          <a:endParaRPr lang="en-US" sz="1400">
            <a:latin typeface="Arial" charset="0"/>
            <a:ea typeface="Arial" charset="0"/>
            <a:cs typeface="Arial" charset="0"/>
          </a:endParaRPr>
        </a:p>
      </dgm:t>
    </dgm:pt>
    <dgm:pt modelId="{9F7D5A39-174A-E340-B69C-F6199352E674}">
      <dgm:prSet custT="1"/>
      <dgm:spPr/>
      <dgm:t>
        <a:bodyPr/>
        <a:lstStyle/>
        <a:p>
          <a:r>
            <a:rPr lang="en-US" sz="1400" dirty="0" err="1" smtClean="0">
              <a:latin typeface="Arial" charset="0"/>
              <a:ea typeface="Arial" charset="0"/>
              <a:cs typeface="Arial" charset="0"/>
            </a:rPr>
            <a:t>ls</a:t>
          </a:r>
          <a:endParaRPr lang="en-US" sz="1400" dirty="0" smtClean="0">
            <a:latin typeface="Arial" charset="0"/>
            <a:ea typeface="Arial" charset="0"/>
            <a:cs typeface="Arial" charset="0"/>
          </a:endParaRPr>
        </a:p>
        <a:p>
          <a:r>
            <a:rPr lang="en-US" sz="1400" dirty="0" smtClean="0">
              <a:latin typeface="Arial" charset="0"/>
              <a:ea typeface="Arial" charset="0"/>
              <a:cs typeface="Arial" charset="0"/>
            </a:rPr>
            <a:t>(2123)</a:t>
          </a:r>
          <a:endParaRPr lang="en-US" sz="1400" dirty="0">
            <a:latin typeface="Arial" charset="0"/>
            <a:ea typeface="Arial" charset="0"/>
            <a:cs typeface="Arial" charset="0"/>
          </a:endParaRPr>
        </a:p>
      </dgm:t>
    </dgm:pt>
    <dgm:pt modelId="{ACDDC14A-2A02-EF4E-992B-D9F94EC093C8}" type="parTrans" cxnId="{2971FE64-2B86-9D45-A64A-76BB75BFEB01}">
      <dgm:prSet custT="1"/>
      <dgm:spPr/>
      <dgm:t>
        <a:bodyPr/>
        <a:lstStyle/>
        <a:p>
          <a:endParaRPr lang="en-US" sz="1400">
            <a:latin typeface="Arial" charset="0"/>
            <a:ea typeface="Arial" charset="0"/>
            <a:cs typeface="Arial" charset="0"/>
          </a:endParaRPr>
        </a:p>
      </dgm:t>
    </dgm:pt>
    <dgm:pt modelId="{003447BD-DA6A-0848-B383-9562EF019BDF}" type="sibTrans" cxnId="{2971FE64-2B86-9D45-A64A-76BB75BFEB01}">
      <dgm:prSet/>
      <dgm:spPr/>
      <dgm:t>
        <a:bodyPr/>
        <a:lstStyle/>
        <a:p>
          <a:endParaRPr lang="en-US" sz="1400">
            <a:latin typeface="Arial" charset="0"/>
            <a:ea typeface="Arial" charset="0"/>
            <a:cs typeface="Arial" charset="0"/>
          </a:endParaRPr>
        </a:p>
      </dgm:t>
    </dgm:pt>
    <dgm:pt modelId="{7ABC095C-43CC-AA47-9854-46F4A024167B}">
      <dgm:prSet custT="1"/>
      <dgm:spPr/>
      <dgm:t>
        <a:bodyPr/>
        <a:lstStyle/>
        <a:p>
          <a:r>
            <a:rPr lang="en-US" sz="1400" dirty="0" smtClean="0">
              <a:latin typeface="Arial" charset="0"/>
              <a:ea typeface="Arial" charset="0"/>
              <a:cs typeface="Arial" charset="0"/>
            </a:rPr>
            <a:t>cat</a:t>
          </a:r>
        </a:p>
        <a:p>
          <a:r>
            <a:rPr lang="en-US" sz="1400" dirty="0" smtClean="0">
              <a:latin typeface="Arial" charset="0"/>
              <a:ea typeface="Arial" charset="0"/>
              <a:cs typeface="Arial" charset="0"/>
            </a:rPr>
            <a:t>(2536)</a:t>
          </a:r>
          <a:endParaRPr lang="en-US" sz="1400" dirty="0">
            <a:latin typeface="Arial" charset="0"/>
            <a:ea typeface="Arial" charset="0"/>
            <a:cs typeface="Arial" charset="0"/>
          </a:endParaRPr>
        </a:p>
      </dgm:t>
    </dgm:pt>
    <dgm:pt modelId="{FFBD387B-7CA2-1245-86F9-F093EF033599}" type="parTrans" cxnId="{BBC25E20-2DD5-9C42-B3A9-14902D5941D6}">
      <dgm:prSet custT="1"/>
      <dgm:spPr/>
      <dgm:t>
        <a:bodyPr/>
        <a:lstStyle/>
        <a:p>
          <a:endParaRPr lang="en-US" sz="1400">
            <a:latin typeface="Arial" charset="0"/>
            <a:ea typeface="Arial" charset="0"/>
            <a:cs typeface="Arial" charset="0"/>
          </a:endParaRPr>
        </a:p>
      </dgm:t>
    </dgm:pt>
    <dgm:pt modelId="{76F99F32-2DAF-0A4B-96A1-B5A9AB6A437F}" type="sibTrans" cxnId="{BBC25E20-2DD5-9C42-B3A9-14902D5941D6}">
      <dgm:prSet/>
      <dgm:spPr/>
      <dgm:t>
        <a:bodyPr/>
        <a:lstStyle/>
        <a:p>
          <a:endParaRPr lang="en-US" sz="1400">
            <a:latin typeface="Arial" charset="0"/>
            <a:ea typeface="Arial" charset="0"/>
            <a:cs typeface="Arial" charset="0"/>
          </a:endParaRPr>
        </a:p>
      </dgm:t>
    </dgm:pt>
    <dgm:pt modelId="{22ED6E10-7EC1-B34E-B146-5516A32B67C8}" type="pres">
      <dgm:prSet presAssocID="{CE88833E-348F-234D-B9A2-BB4A8649B614}" presName="diagram" presStyleCnt="0">
        <dgm:presLayoutVars>
          <dgm:chPref val="1"/>
          <dgm:dir/>
          <dgm:animOne val="branch"/>
          <dgm:animLvl val="lvl"/>
          <dgm:resizeHandles val="exact"/>
        </dgm:presLayoutVars>
      </dgm:prSet>
      <dgm:spPr/>
      <dgm:t>
        <a:bodyPr/>
        <a:lstStyle/>
        <a:p>
          <a:endParaRPr lang="zh-CN" altLang="en-US"/>
        </a:p>
      </dgm:t>
    </dgm:pt>
    <dgm:pt modelId="{F1ED707D-D86E-D441-8003-23852B0CE5F8}" type="pres">
      <dgm:prSet presAssocID="{D981D9F8-F56A-DF45-93A4-C520ED3F7EA1}" presName="root1" presStyleCnt="0"/>
      <dgm:spPr/>
    </dgm:pt>
    <dgm:pt modelId="{CAB65B7F-1EEF-4444-8DF0-F7868E2EDAD6}" type="pres">
      <dgm:prSet presAssocID="{D981D9F8-F56A-DF45-93A4-C520ED3F7EA1}" presName="LevelOneTextNode" presStyleLbl="node0" presStyleIdx="0" presStyleCnt="1">
        <dgm:presLayoutVars>
          <dgm:chPref val="3"/>
        </dgm:presLayoutVars>
      </dgm:prSet>
      <dgm:spPr/>
      <dgm:t>
        <a:bodyPr/>
        <a:lstStyle/>
        <a:p>
          <a:endParaRPr lang="en-US"/>
        </a:p>
      </dgm:t>
    </dgm:pt>
    <dgm:pt modelId="{7DADF036-612F-FF46-AFF2-C25B766F6C3D}" type="pres">
      <dgm:prSet presAssocID="{D981D9F8-F56A-DF45-93A4-C520ED3F7EA1}" presName="level2hierChild" presStyleCnt="0"/>
      <dgm:spPr/>
    </dgm:pt>
    <dgm:pt modelId="{637D3EAF-8D7E-F54F-A661-0F6469CBD747}" type="pres">
      <dgm:prSet presAssocID="{84EBD483-3A96-B94E-879E-9C3B0CAC05D0}" presName="conn2-1" presStyleLbl="parChTrans1D2" presStyleIdx="0" presStyleCnt="3"/>
      <dgm:spPr/>
      <dgm:t>
        <a:bodyPr/>
        <a:lstStyle/>
        <a:p>
          <a:endParaRPr lang="zh-CN" altLang="en-US"/>
        </a:p>
      </dgm:t>
    </dgm:pt>
    <dgm:pt modelId="{2192BE73-375A-3045-95FE-8F1005E336BE}" type="pres">
      <dgm:prSet presAssocID="{84EBD483-3A96-B94E-879E-9C3B0CAC05D0}" presName="connTx" presStyleLbl="parChTrans1D2" presStyleIdx="0" presStyleCnt="3"/>
      <dgm:spPr/>
      <dgm:t>
        <a:bodyPr/>
        <a:lstStyle/>
        <a:p>
          <a:endParaRPr lang="zh-CN" altLang="en-US"/>
        </a:p>
      </dgm:t>
    </dgm:pt>
    <dgm:pt modelId="{775F009C-1E15-F74F-BC79-FC4E17094A85}" type="pres">
      <dgm:prSet presAssocID="{8449777D-A864-8B40-AD40-A84840CEC664}" presName="root2" presStyleCnt="0"/>
      <dgm:spPr/>
    </dgm:pt>
    <dgm:pt modelId="{971C03E2-021C-D74E-9738-61AEDDE5CCBE}" type="pres">
      <dgm:prSet presAssocID="{8449777D-A864-8B40-AD40-A84840CEC664}" presName="LevelTwoTextNode" presStyleLbl="node2" presStyleIdx="0" presStyleCnt="3">
        <dgm:presLayoutVars>
          <dgm:chPref val="3"/>
        </dgm:presLayoutVars>
      </dgm:prSet>
      <dgm:spPr/>
      <dgm:t>
        <a:bodyPr/>
        <a:lstStyle/>
        <a:p>
          <a:endParaRPr lang="zh-CN" altLang="en-US"/>
        </a:p>
      </dgm:t>
    </dgm:pt>
    <dgm:pt modelId="{E4F5DC9C-7E90-7C43-9516-0D3A68FCD647}" type="pres">
      <dgm:prSet presAssocID="{8449777D-A864-8B40-AD40-A84840CEC664}" presName="level3hierChild" presStyleCnt="0"/>
      <dgm:spPr/>
    </dgm:pt>
    <dgm:pt modelId="{82E1B042-048B-FB4A-BF3F-606384DD0329}" type="pres">
      <dgm:prSet presAssocID="{1FD67508-4CED-514B-8670-B34A30FDDE3E}" presName="conn2-1" presStyleLbl="parChTrans1D3" presStyleIdx="0" presStyleCnt="2"/>
      <dgm:spPr/>
      <dgm:t>
        <a:bodyPr/>
        <a:lstStyle/>
        <a:p>
          <a:endParaRPr lang="zh-CN" altLang="en-US"/>
        </a:p>
      </dgm:t>
    </dgm:pt>
    <dgm:pt modelId="{D4E4D242-80A1-3342-A83C-57D43C62FC9E}" type="pres">
      <dgm:prSet presAssocID="{1FD67508-4CED-514B-8670-B34A30FDDE3E}" presName="connTx" presStyleLbl="parChTrans1D3" presStyleIdx="0" presStyleCnt="2"/>
      <dgm:spPr/>
      <dgm:t>
        <a:bodyPr/>
        <a:lstStyle/>
        <a:p>
          <a:endParaRPr lang="zh-CN" altLang="en-US"/>
        </a:p>
      </dgm:t>
    </dgm:pt>
    <dgm:pt modelId="{02C96FBA-D4AA-8043-BA24-AB66AB41B34D}" type="pres">
      <dgm:prSet presAssocID="{FAD8A920-EA2E-C440-9738-1CC94E65E7F5}" presName="root2" presStyleCnt="0"/>
      <dgm:spPr/>
    </dgm:pt>
    <dgm:pt modelId="{77D9AE13-7A44-904E-BBF8-4D194968A36F}" type="pres">
      <dgm:prSet presAssocID="{FAD8A920-EA2E-C440-9738-1CC94E65E7F5}" presName="LevelTwoTextNode" presStyleLbl="node3" presStyleIdx="0" presStyleCnt="2">
        <dgm:presLayoutVars>
          <dgm:chPref val="3"/>
        </dgm:presLayoutVars>
      </dgm:prSet>
      <dgm:spPr/>
      <dgm:t>
        <a:bodyPr/>
        <a:lstStyle/>
        <a:p>
          <a:endParaRPr lang="en-US"/>
        </a:p>
      </dgm:t>
    </dgm:pt>
    <dgm:pt modelId="{6C4481E7-42C4-0545-B0B4-08A8607D5252}" type="pres">
      <dgm:prSet presAssocID="{FAD8A920-EA2E-C440-9738-1CC94E65E7F5}" presName="level3hierChild" presStyleCnt="0"/>
      <dgm:spPr/>
    </dgm:pt>
    <dgm:pt modelId="{AC0B89B6-6B0E-894F-9188-618BFB57D1F2}" type="pres">
      <dgm:prSet presAssocID="{3DFF0908-2D58-A345-835F-B3423106B875}" presName="conn2-1" presStyleLbl="parChTrans1D4" presStyleIdx="0" presStyleCnt="9"/>
      <dgm:spPr/>
      <dgm:t>
        <a:bodyPr/>
        <a:lstStyle/>
        <a:p>
          <a:endParaRPr lang="zh-CN" altLang="en-US"/>
        </a:p>
      </dgm:t>
    </dgm:pt>
    <dgm:pt modelId="{F6D83808-5D57-C84F-BC7F-9F3AB49A8783}" type="pres">
      <dgm:prSet presAssocID="{3DFF0908-2D58-A345-835F-B3423106B875}" presName="connTx" presStyleLbl="parChTrans1D4" presStyleIdx="0" presStyleCnt="9"/>
      <dgm:spPr/>
      <dgm:t>
        <a:bodyPr/>
        <a:lstStyle/>
        <a:p>
          <a:endParaRPr lang="zh-CN" altLang="en-US"/>
        </a:p>
      </dgm:t>
    </dgm:pt>
    <dgm:pt modelId="{DBB00F20-8232-7144-9740-51481DF0AC5D}" type="pres">
      <dgm:prSet presAssocID="{45EA3884-B2C6-AA40-A3F8-708CBCC692C3}" presName="root2" presStyleCnt="0"/>
      <dgm:spPr/>
    </dgm:pt>
    <dgm:pt modelId="{370FEC87-D2CD-784C-AB76-CC7359585205}" type="pres">
      <dgm:prSet presAssocID="{45EA3884-B2C6-AA40-A3F8-708CBCC692C3}" presName="LevelTwoTextNode" presStyleLbl="node4" presStyleIdx="0" presStyleCnt="9" custScaleX="133102" custScaleY="148973">
        <dgm:presLayoutVars>
          <dgm:chPref val="3"/>
        </dgm:presLayoutVars>
      </dgm:prSet>
      <dgm:spPr/>
      <dgm:t>
        <a:bodyPr/>
        <a:lstStyle/>
        <a:p>
          <a:endParaRPr lang="en-US"/>
        </a:p>
      </dgm:t>
    </dgm:pt>
    <dgm:pt modelId="{B4A665A1-2759-B249-A158-950F4EF9E939}" type="pres">
      <dgm:prSet presAssocID="{45EA3884-B2C6-AA40-A3F8-708CBCC692C3}" presName="level3hierChild" presStyleCnt="0"/>
      <dgm:spPr/>
    </dgm:pt>
    <dgm:pt modelId="{7AFD76CF-44EC-F54B-8162-E5208E2AAAE3}" type="pres">
      <dgm:prSet presAssocID="{B098C6A3-0586-2140-99C6-9923A48219CE}" presName="conn2-1" presStyleLbl="parChTrans1D4" presStyleIdx="1" presStyleCnt="9"/>
      <dgm:spPr/>
      <dgm:t>
        <a:bodyPr/>
        <a:lstStyle/>
        <a:p>
          <a:endParaRPr lang="zh-CN" altLang="en-US"/>
        </a:p>
      </dgm:t>
    </dgm:pt>
    <dgm:pt modelId="{F424CBBE-769D-D648-9F48-06268337BC9B}" type="pres">
      <dgm:prSet presAssocID="{B098C6A3-0586-2140-99C6-9923A48219CE}" presName="connTx" presStyleLbl="parChTrans1D4" presStyleIdx="1" presStyleCnt="9"/>
      <dgm:spPr/>
      <dgm:t>
        <a:bodyPr/>
        <a:lstStyle/>
        <a:p>
          <a:endParaRPr lang="zh-CN" altLang="en-US"/>
        </a:p>
      </dgm:t>
    </dgm:pt>
    <dgm:pt modelId="{21A91119-C0E6-384D-8DC6-9CC74AD119E2}" type="pres">
      <dgm:prSet presAssocID="{7E7068FF-AA1D-B144-894E-6CE99F029C46}" presName="root2" presStyleCnt="0"/>
      <dgm:spPr/>
    </dgm:pt>
    <dgm:pt modelId="{19E3646A-DA27-9C49-A7BB-370B3E2C0120}" type="pres">
      <dgm:prSet presAssocID="{7E7068FF-AA1D-B144-894E-6CE99F029C46}" presName="LevelTwoTextNode" presStyleLbl="node4" presStyleIdx="1" presStyleCnt="9">
        <dgm:presLayoutVars>
          <dgm:chPref val="3"/>
        </dgm:presLayoutVars>
      </dgm:prSet>
      <dgm:spPr/>
      <dgm:t>
        <a:bodyPr/>
        <a:lstStyle/>
        <a:p>
          <a:endParaRPr lang="en-US"/>
        </a:p>
      </dgm:t>
    </dgm:pt>
    <dgm:pt modelId="{62326899-CD31-1340-96AF-D103E71EE88E}" type="pres">
      <dgm:prSet presAssocID="{7E7068FF-AA1D-B144-894E-6CE99F029C46}" presName="level3hierChild" presStyleCnt="0"/>
      <dgm:spPr/>
    </dgm:pt>
    <dgm:pt modelId="{2C4EF4BB-8600-8F40-8C0C-122B0EB6D542}" type="pres">
      <dgm:prSet presAssocID="{4F0F44C0-988B-0B4E-8B95-186F0FD69DC5}" presName="conn2-1" presStyleLbl="parChTrans1D4" presStyleIdx="2" presStyleCnt="9"/>
      <dgm:spPr/>
      <dgm:t>
        <a:bodyPr/>
        <a:lstStyle/>
        <a:p>
          <a:endParaRPr lang="zh-CN" altLang="en-US"/>
        </a:p>
      </dgm:t>
    </dgm:pt>
    <dgm:pt modelId="{7BFFD337-DBAF-F54A-B415-9A962104516D}" type="pres">
      <dgm:prSet presAssocID="{4F0F44C0-988B-0B4E-8B95-186F0FD69DC5}" presName="connTx" presStyleLbl="parChTrans1D4" presStyleIdx="2" presStyleCnt="9"/>
      <dgm:spPr/>
      <dgm:t>
        <a:bodyPr/>
        <a:lstStyle/>
        <a:p>
          <a:endParaRPr lang="zh-CN" altLang="en-US"/>
        </a:p>
      </dgm:t>
    </dgm:pt>
    <dgm:pt modelId="{BED89DE7-317F-8544-94DA-990152650E78}" type="pres">
      <dgm:prSet presAssocID="{72219D23-C784-184F-96BC-EDCA0907C9C4}" presName="root2" presStyleCnt="0"/>
      <dgm:spPr/>
    </dgm:pt>
    <dgm:pt modelId="{7E9D2427-91C0-B745-8BFB-DEF3E0EEFC4C}" type="pres">
      <dgm:prSet presAssocID="{72219D23-C784-184F-96BC-EDCA0907C9C4}" presName="LevelTwoTextNode" presStyleLbl="node4" presStyleIdx="2" presStyleCnt="9">
        <dgm:presLayoutVars>
          <dgm:chPref val="3"/>
        </dgm:presLayoutVars>
      </dgm:prSet>
      <dgm:spPr/>
      <dgm:t>
        <a:bodyPr/>
        <a:lstStyle/>
        <a:p>
          <a:endParaRPr lang="en-US"/>
        </a:p>
      </dgm:t>
    </dgm:pt>
    <dgm:pt modelId="{CA2CE5A0-F670-884E-A808-8E8C6DB2F3FF}" type="pres">
      <dgm:prSet presAssocID="{72219D23-C784-184F-96BC-EDCA0907C9C4}" presName="level3hierChild" presStyleCnt="0"/>
      <dgm:spPr/>
    </dgm:pt>
    <dgm:pt modelId="{931DF46D-881A-4D4D-9B1D-76955BD17350}" type="pres">
      <dgm:prSet presAssocID="{1AE20C59-1B2F-744C-849E-D7DEFCC601B7}" presName="conn2-1" presStyleLbl="parChTrans1D4" presStyleIdx="3" presStyleCnt="9"/>
      <dgm:spPr/>
      <dgm:t>
        <a:bodyPr/>
        <a:lstStyle/>
        <a:p>
          <a:endParaRPr lang="zh-CN" altLang="en-US"/>
        </a:p>
      </dgm:t>
    </dgm:pt>
    <dgm:pt modelId="{7D4C9238-54BE-DF46-AB7C-6D6388A5A25F}" type="pres">
      <dgm:prSet presAssocID="{1AE20C59-1B2F-744C-849E-D7DEFCC601B7}" presName="connTx" presStyleLbl="parChTrans1D4" presStyleIdx="3" presStyleCnt="9"/>
      <dgm:spPr/>
      <dgm:t>
        <a:bodyPr/>
        <a:lstStyle/>
        <a:p>
          <a:endParaRPr lang="zh-CN" altLang="en-US"/>
        </a:p>
      </dgm:t>
    </dgm:pt>
    <dgm:pt modelId="{C5E487EC-E6AE-3E43-A215-CAE991E130B8}" type="pres">
      <dgm:prSet presAssocID="{AE6D22EF-3C51-9042-B5FE-EA5C092F20C4}" presName="root2" presStyleCnt="0"/>
      <dgm:spPr/>
    </dgm:pt>
    <dgm:pt modelId="{BE45C5D7-AB99-D241-8BF1-52E1753F1319}" type="pres">
      <dgm:prSet presAssocID="{AE6D22EF-3C51-9042-B5FE-EA5C092F20C4}" presName="LevelTwoTextNode" presStyleLbl="node4" presStyleIdx="3" presStyleCnt="9">
        <dgm:presLayoutVars>
          <dgm:chPref val="3"/>
        </dgm:presLayoutVars>
      </dgm:prSet>
      <dgm:spPr/>
      <dgm:t>
        <a:bodyPr/>
        <a:lstStyle/>
        <a:p>
          <a:endParaRPr lang="en-US"/>
        </a:p>
      </dgm:t>
    </dgm:pt>
    <dgm:pt modelId="{2E0487CC-8B67-004B-9317-B4A9FFF6B88E}" type="pres">
      <dgm:prSet presAssocID="{AE6D22EF-3C51-9042-B5FE-EA5C092F20C4}" presName="level3hierChild" presStyleCnt="0"/>
      <dgm:spPr/>
    </dgm:pt>
    <dgm:pt modelId="{0C95465E-6A1B-F94D-A9D8-436FB776612C}" type="pres">
      <dgm:prSet presAssocID="{82E00E0E-3C89-164C-9AD3-B4C05A699159}" presName="conn2-1" presStyleLbl="parChTrans1D3" presStyleIdx="1" presStyleCnt="2"/>
      <dgm:spPr/>
      <dgm:t>
        <a:bodyPr/>
        <a:lstStyle/>
        <a:p>
          <a:endParaRPr lang="zh-CN" altLang="en-US"/>
        </a:p>
      </dgm:t>
    </dgm:pt>
    <dgm:pt modelId="{6852F352-3BB8-1740-9FE6-C2937FA9C492}" type="pres">
      <dgm:prSet presAssocID="{82E00E0E-3C89-164C-9AD3-B4C05A699159}" presName="connTx" presStyleLbl="parChTrans1D3" presStyleIdx="1" presStyleCnt="2"/>
      <dgm:spPr/>
      <dgm:t>
        <a:bodyPr/>
        <a:lstStyle/>
        <a:p>
          <a:endParaRPr lang="zh-CN" altLang="en-US"/>
        </a:p>
      </dgm:t>
    </dgm:pt>
    <dgm:pt modelId="{1B763E15-0425-E54A-9236-B0C6C1B3EA01}" type="pres">
      <dgm:prSet presAssocID="{ADAB0E4A-FB9F-6648-B03C-D2E1B874E2D2}" presName="root2" presStyleCnt="0"/>
      <dgm:spPr/>
    </dgm:pt>
    <dgm:pt modelId="{8F56146A-F3A3-3E45-9DA8-12B27F23103F}" type="pres">
      <dgm:prSet presAssocID="{ADAB0E4A-FB9F-6648-B03C-D2E1B874E2D2}" presName="LevelTwoTextNode" presStyleLbl="node3" presStyleIdx="1" presStyleCnt="2">
        <dgm:presLayoutVars>
          <dgm:chPref val="3"/>
        </dgm:presLayoutVars>
      </dgm:prSet>
      <dgm:spPr/>
      <dgm:t>
        <a:bodyPr/>
        <a:lstStyle/>
        <a:p>
          <a:endParaRPr lang="zh-CN" altLang="en-US"/>
        </a:p>
      </dgm:t>
    </dgm:pt>
    <dgm:pt modelId="{6ED9EB77-75C3-7449-B356-39F6FA696AB7}" type="pres">
      <dgm:prSet presAssocID="{ADAB0E4A-FB9F-6648-B03C-D2E1B874E2D2}" presName="level3hierChild" presStyleCnt="0"/>
      <dgm:spPr/>
    </dgm:pt>
    <dgm:pt modelId="{4662BF18-4B68-6140-8DA7-D116134C82A2}" type="pres">
      <dgm:prSet presAssocID="{F61FEBB0-8953-4D40-BA4A-92AAE62ADCF1}" presName="conn2-1" presStyleLbl="parChTrans1D4" presStyleIdx="4" presStyleCnt="9"/>
      <dgm:spPr/>
      <dgm:t>
        <a:bodyPr/>
        <a:lstStyle/>
        <a:p>
          <a:endParaRPr lang="zh-CN" altLang="en-US"/>
        </a:p>
      </dgm:t>
    </dgm:pt>
    <dgm:pt modelId="{2F8F466D-7F0E-EB44-BAA7-8131759C921C}" type="pres">
      <dgm:prSet presAssocID="{F61FEBB0-8953-4D40-BA4A-92AAE62ADCF1}" presName="connTx" presStyleLbl="parChTrans1D4" presStyleIdx="4" presStyleCnt="9"/>
      <dgm:spPr/>
      <dgm:t>
        <a:bodyPr/>
        <a:lstStyle/>
        <a:p>
          <a:endParaRPr lang="zh-CN" altLang="en-US"/>
        </a:p>
      </dgm:t>
    </dgm:pt>
    <dgm:pt modelId="{3B53A104-F967-BE48-AA6C-7C4C3DA99C65}" type="pres">
      <dgm:prSet presAssocID="{6C7473EC-5A61-D44C-9B59-386D997BF031}" presName="root2" presStyleCnt="0"/>
      <dgm:spPr/>
    </dgm:pt>
    <dgm:pt modelId="{D80819C1-9C93-D943-9B99-89F14E4A6F13}" type="pres">
      <dgm:prSet presAssocID="{6C7473EC-5A61-D44C-9B59-386D997BF031}" presName="LevelTwoTextNode" presStyleLbl="node4" presStyleIdx="4" presStyleCnt="9">
        <dgm:presLayoutVars>
          <dgm:chPref val="3"/>
        </dgm:presLayoutVars>
      </dgm:prSet>
      <dgm:spPr/>
      <dgm:t>
        <a:bodyPr/>
        <a:lstStyle/>
        <a:p>
          <a:endParaRPr lang="en-US"/>
        </a:p>
      </dgm:t>
    </dgm:pt>
    <dgm:pt modelId="{56DB6F35-CF56-1944-911B-810EB5744CEC}" type="pres">
      <dgm:prSet presAssocID="{6C7473EC-5A61-D44C-9B59-386D997BF031}" presName="level3hierChild" presStyleCnt="0"/>
      <dgm:spPr/>
    </dgm:pt>
    <dgm:pt modelId="{4F8B01C2-B23E-2548-87E6-BE25EC7885D5}" type="pres">
      <dgm:prSet presAssocID="{8D5ECD2A-2D72-AA42-B410-89069312AC8F}" presName="conn2-1" presStyleLbl="parChTrans1D4" presStyleIdx="5" presStyleCnt="9"/>
      <dgm:spPr/>
      <dgm:t>
        <a:bodyPr/>
        <a:lstStyle/>
        <a:p>
          <a:endParaRPr lang="zh-CN" altLang="en-US"/>
        </a:p>
      </dgm:t>
    </dgm:pt>
    <dgm:pt modelId="{D631B603-2A69-1244-9357-AA7923E672D4}" type="pres">
      <dgm:prSet presAssocID="{8D5ECD2A-2D72-AA42-B410-89069312AC8F}" presName="connTx" presStyleLbl="parChTrans1D4" presStyleIdx="5" presStyleCnt="9"/>
      <dgm:spPr/>
      <dgm:t>
        <a:bodyPr/>
        <a:lstStyle/>
        <a:p>
          <a:endParaRPr lang="zh-CN" altLang="en-US"/>
        </a:p>
      </dgm:t>
    </dgm:pt>
    <dgm:pt modelId="{DC5F3861-3D44-B04F-952D-AEF82F0A3339}" type="pres">
      <dgm:prSet presAssocID="{7D6ABAAF-F77C-0A4F-8DCC-9B3E0A9E13B4}" presName="root2" presStyleCnt="0"/>
      <dgm:spPr/>
    </dgm:pt>
    <dgm:pt modelId="{22B2A903-BC75-504C-9B49-4A9F8E3268A7}" type="pres">
      <dgm:prSet presAssocID="{7D6ABAAF-F77C-0A4F-8DCC-9B3E0A9E13B4}" presName="LevelTwoTextNode" presStyleLbl="node4" presStyleIdx="5" presStyleCnt="9">
        <dgm:presLayoutVars>
          <dgm:chPref val="3"/>
        </dgm:presLayoutVars>
      </dgm:prSet>
      <dgm:spPr/>
      <dgm:t>
        <a:bodyPr/>
        <a:lstStyle/>
        <a:p>
          <a:endParaRPr lang="en-US"/>
        </a:p>
      </dgm:t>
    </dgm:pt>
    <dgm:pt modelId="{D562DC35-F8ED-844E-B2E4-94030CDF90A4}" type="pres">
      <dgm:prSet presAssocID="{7D6ABAAF-F77C-0A4F-8DCC-9B3E0A9E13B4}" presName="level3hierChild" presStyleCnt="0"/>
      <dgm:spPr/>
    </dgm:pt>
    <dgm:pt modelId="{8A93E0D8-02D7-414A-82CA-1151F2BB7896}" type="pres">
      <dgm:prSet presAssocID="{0D8AFF17-9C0A-3E4F-8CCF-D014038198E7}" presName="conn2-1" presStyleLbl="parChTrans1D4" presStyleIdx="6" presStyleCnt="9"/>
      <dgm:spPr/>
      <dgm:t>
        <a:bodyPr/>
        <a:lstStyle/>
        <a:p>
          <a:endParaRPr lang="zh-CN" altLang="en-US"/>
        </a:p>
      </dgm:t>
    </dgm:pt>
    <dgm:pt modelId="{7BE74593-EB1E-A643-9DA9-B5B7D29F00C3}" type="pres">
      <dgm:prSet presAssocID="{0D8AFF17-9C0A-3E4F-8CCF-D014038198E7}" presName="connTx" presStyleLbl="parChTrans1D4" presStyleIdx="6" presStyleCnt="9"/>
      <dgm:spPr/>
      <dgm:t>
        <a:bodyPr/>
        <a:lstStyle/>
        <a:p>
          <a:endParaRPr lang="zh-CN" altLang="en-US"/>
        </a:p>
      </dgm:t>
    </dgm:pt>
    <dgm:pt modelId="{5C600773-E630-7747-832D-327A430CE710}" type="pres">
      <dgm:prSet presAssocID="{4AE006F1-8C7A-A646-9D88-7916328DDEF4}" presName="root2" presStyleCnt="0"/>
      <dgm:spPr/>
    </dgm:pt>
    <dgm:pt modelId="{D2069AA3-E313-4B4D-B06D-CB7119304F14}" type="pres">
      <dgm:prSet presAssocID="{4AE006F1-8C7A-A646-9D88-7916328DDEF4}" presName="LevelTwoTextNode" presStyleLbl="node4" presStyleIdx="6" presStyleCnt="9">
        <dgm:presLayoutVars>
          <dgm:chPref val="3"/>
        </dgm:presLayoutVars>
      </dgm:prSet>
      <dgm:spPr/>
      <dgm:t>
        <a:bodyPr/>
        <a:lstStyle/>
        <a:p>
          <a:endParaRPr lang="en-US"/>
        </a:p>
      </dgm:t>
    </dgm:pt>
    <dgm:pt modelId="{8BD148AC-B00D-344E-AD2E-F2CE9DB417F3}" type="pres">
      <dgm:prSet presAssocID="{4AE006F1-8C7A-A646-9D88-7916328DDEF4}" presName="level3hierChild" presStyleCnt="0"/>
      <dgm:spPr/>
    </dgm:pt>
    <dgm:pt modelId="{872A55BE-07B0-8B4C-9441-7C22F9C36828}" type="pres">
      <dgm:prSet presAssocID="{ACDDC14A-2A02-EF4E-992B-D9F94EC093C8}" presName="conn2-1" presStyleLbl="parChTrans1D4" presStyleIdx="7" presStyleCnt="9"/>
      <dgm:spPr/>
      <dgm:t>
        <a:bodyPr/>
        <a:lstStyle/>
        <a:p>
          <a:endParaRPr lang="zh-CN" altLang="en-US"/>
        </a:p>
      </dgm:t>
    </dgm:pt>
    <dgm:pt modelId="{AD29B5F6-1B7A-B947-B49D-0B87CDA3C105}" type="pres">
      <dgm:prSet presAssocID="{ACDDC14A-2A02-EF4E-992B-D9F94EC093C8}" presName="connTx" presStyleLbl="parChTrans1D4" presStyleIdx="7" presStyleCnt="9"/>
      <dgm:spPr/>
      <dgm:t>
        <a:bodyPr/>
        <a:lstStyle/>
        <a:p>
          <a:endParaRPr lang="zh-CN" altLang="en-US"/>
        </a:p>
      </dgm:t>
    </dgm:pt>
    <dgm:pt modelId="{97A9A6BE-B9F2-F649-AD61-99ADE699404B}" type="pres">
      <dgm:prSet presAssocID="{9F7D5A39-174A-E340-B69C-F6199352E674}" presName="root2" presStyleCnt="0"/>
      <dgm:spPr/>
    </dgm:pt>
    <dgm:pt modelId="{ACF27013-A017-2541-A606-A2930ABF8168}" type="pres">
      <dgm:prSet presAssocID="{9F7D5A39-174A-E340-B69C-F6199352E674}" presName="LevelTwoTextNode" presStyleLbl="node4" presStyleIdx="7" presStyleCnt="9">
        <dgm:presLayoutVars>
          <dgm:chPref val="3"/>
        </dgm:presLayoutVars>
      </dgm:prSet>
      <dgm:spPr/>
      <dgm:t>
        <a:bodyPr/>
        <a:lstStyle/>
        <a:p>
          <a:endParaRPr lang="en-US"/>
        </a:p>
      </dgm:t>
    </dgm:pt>
    <dgm:pt modelId="{94D9F8ED-9019-DC41-9FAB-1FF3F6B9C711}" type="pres">
      <dgm:prSet presAssocID="{9F7D5A39-174A-E340-B69C-F6199352E674}" presName="level3hierChild" presStyleCnt="0"/>
      <dgm:spPr/>
    </dgm:pt>
    <dgm:pt modelId="{A97B5787-17C8-9F4B-B742-94FFA43F771D}" type="pres">
      <dgm:prSet presAssocID="{FFBD387B-7CA2-1245-86F9-F093EF033599}" presName="conn2-1" presStyleLbl="parChTrans1D4" presStyleIdx="8" presStyleCnt="9"/>
      <dgm:spPr/>
      <dgm:t>
        <a:bodyPr/>
        <a:lstStyle/>
        <a:p>
          <a:endParaRPr lang="zh-CN" altLang="en-US"/>
        </a:p>
      </dgm:t>
    </dgm:pt>
    <dgm:pt modelId="{BE26FD12-4D7F-204B-859C-735BCCC52ED5}" type="pres">
      <dgm:prSet presAssocID="{FFBD387B-7CA2-1245-86F9-F093EF033599}" presName="connTx" presStyleLbl="parChTrans1D4" presStyleIdx="8" presStyleCnt="9"/>
      <dgm:spPr/>
      <dgm:t>
        <a:bodyPr/>
        <a:lstStyle/>
        <a:p>
          <a:endParaRPr lang="zh-CN" altLang="en-US"/>
        </a:p>
      </dgm:t>
    </dgm:pt>
    <dgm:pt modelId="{CBB09910-B4D9-DC49-8696-0E007717D58D}" type="pres">
      <dgm:prSet presAssocID="{7ABC095C-43CC-AA47-9854-46F4A024167B}" presName="root2" presStyleCnt="0"/>
      <dgm:spPr/>
    </dgm:pt>
    <dgm:pt modelId="{C324086C-C024-374B-8B4E-1D878F5FA66C}" type="pres">
      <dgm:prSet presAssocID="{7ABC095C-43CC-AA47-9854-46F4A024167B}" presName="LevelTwoTextNode" presStyleLbl="node4" presStyleIdx="8" presStyleCnt="9">
        <dgm:presLayoutVars>
          <dgm:chPref val="3"/>
        </dgm:presLayoutVars>
      </dgm:prSet>
      <dgm:spPr/>
      <dgm:t>
        <a:bodyPr/>
        <a:lstStyle/>
        <a:p>
          <a:endParaRPr lang="en-US"/>
        </a:p>
      </dgm:t>
    </dgm:pt>
    <dgm:pt modelId="{E5F70D9D-0472-6444-BA04-C074A83FE0A9}" type="pres">
      <dgm:prSet presAssocID="{7ABC095C-43CC-AA47-9854-46F4A024167B}" presName="level3hierChild" presStyleCnt="0"/>
      <dgm:spPr/>
    </dgm:pt>
    <dgm:pt modelId="{A0F22563-BF1E-3340-82BC-A4AAA938E24A}" type="pres">
      <dgm:prSet presAssocID="{6A940C7D-C991-F047-9165-4EFF9DE80811}" presName="conn2-1" presStyleLbl="parChTrans1D2" presStyleIdx="1" presStyleCnt="3"/>
      <dgm:spPr/>
      <dgm:t>
        <a:bodyPr/>
        <a:lstStyle/>
        <a:p>
          <a:endParaRPr lang="zh-CN" altLang="en-US"/>
        </a:p>
      </dgm:t>
    </dgm:pt>
    <dgm:pt modelId="{94F11719-E921-4E4E-BA33-C39E6BB72E6B}" type="pres">
      <dgm:prSet presAssocID="{6A940C7D-C991-F047-9165-4EFF9DE80811}" presName="connTx" presStyleLbl="parChTrans1D2" presStyleIdx="1" presStyleCnt="3"/>
      <dgm:spPr/>
      <dgm:t>
        <a:bodyPr/>
        <a:lstStyle/>
        <a:p>
          <a:endParaRPr lang="zh-CN" altLang="en-US"/>
        </a:p>
      </dgm:t>
    </dgm:pt>
    <dgm:pt modelId="{3F7189C9-7F9C-F043-BF6F-D99D9E50F3B6}" type="pres">
      <dgm:prSet presAssocID="{7199BD75-C499-9546-8D3B-83ED392D895C}" presName="root2" presStyleCnt="0"/>
      <dgm:spPr/>
    </dgm:pt>
    <dgm:pt modelId="{BEBAEDDF-ADC3-9C4C-9FE9-53B7B75ACEF7}" type="pres">
      <dgm:prSet presAssocID="{7199BD75-C499-9546-8D3B-83ED392D895C}" presName="LevelTwoTextNode" presStyleLbl="node2" presStyleIdx="1" presStyleCnt="3">
        <dgm:presLayoutVars>
          <dgm:chPref val="3"/>
        </dgm:presLayoutVars>
      </dgm:prSet>
      <dgm:spPr/>
      <dgm:t>
        <a:bodyPr/>
        <a:lstStyle/>
        <a:p>
          <a:endParaRPr lang="zh-CN" altLang="en-US"/>
        </a:p>
      </dgm:t>
    </dgm:pt>
    <dgm:pt modelId="{A5A5BFB6-0B86-A748-96D3-E55E3F2F48C6}" type="pres">
      <dgm:prSet presAssocID="{7199BD75-C499-9546-8D3B-83ED392D895C}" presName="level3hierChild" presStyleCnt="0"/>
      <dgm:spPr/>
    </dgm:pt>
    <dgm:pt modelId="{231B9370-4504-1E45-88BA-A850E20E0143}" type="pres">
      <dgm:prSet presAssocID="{46670714-F1AA-7C48-BEE9-00D99EBA2773}" presName="conn2-1" presStyleLbl="parChTrans1D2" presStyleIdx="2" presStyleCnt="3"/>
      <dgm:spPr/>
      <dgm:t>
        <a:bodyPr/>
        <a:lstStyle/>
        <a:p>
          <a:endParaRPr lang="zh-CN" altLang="en-US"/>
        </a:p>
      </dgm:t>
    </dgm:pt>
    <dgm:pt modelId="{76464400-932A-8B46-8EAF-DAB5DB7C6266}" type="pres">
      <dgm:prSet presAssocID="{46670714-F1AA-7C48-BEE9-00D99EBA2773}" presName="connTx" presStyleLbl="parChTrans1D2" presStyleIdx="2" presStyleCnt="3"/>
      <dgm:spPr/>
      <dgm:t>
        <a:bodyPr/>
        <a:lstStyle/>
        <a:p>
          <a:endParaRPr lang="zh-CN" altLang="en-US"/>
        </a:p>
      </dgm:t>
    </dgm:pt>
    <dgm:pt modelId="{E5F00EAD-16E1-6A4C-AC6E-B8A1717E8E2D}" type="pres">
      <dgm:prSet presAssocID="{5D06A80C-4A1A-B34F-81B5-AD149D551071}" presName="root2" presStyleCnt="0"/>
      <dgm:spPr/>
    </dgm:pt>
    <dgm:pt modelId="{562D252E-20AD-3E4B-8EC6-8532C77F840E}" type="pres">
      <dgm:prSet presAssocID="{5D06A80C-4A1A-B34F-81B5-AD149D551071}" presName="LevelTwoTextNode" presStyleLbl="node2" presStyleIdx="2" presStyleCnt="3">
        <dgm:presLayoutVars>
          <dgm:chPref val="3"/>
        </dgm:presLayoutVars>
      </dgm:prSet>
      <dgm:spPr/>
      <dgm:t>
        <a:bodyPr/>
        <a:lstStyle/>
        <a:p>
          <a:endParaRPr lang="en-US"/>
        </a:p>
      </dgm:t>
    </dgm:pt>
    <dgm:pt modelId="{9D843EDF-6D7F-F748-A350-5073E269FB70}" type="pres">
      <dgm:prSet presAssocID="{5D06A80C-4A1A-B34F-81B5-AD149D551071}" presName="level3hierChild" presStyleCnt="0"/>
      <dgm:spPr/>
    </dgm:pt>
  </dgm:ptLst>
  <dgm:cxnLst>
    <dgm:cxn modelId="{2B3B5742-3D73-FD4C-B4AC-13119390FF6A}" type="presOf" srcId="{84EBD483-3A96-B94E-879E-9C3B0CAC05D0}" destId="{2192BE73-375A-3045-95FE-8F1005E336BE}" srcOrd="1" destOrd="0" presId="urn:microsoft.com/office/officeart/2005/8/layout/hierarchy2"/>
    <dgm:cxn modelId="{0B15474D-A10E-EE4E-B247-7474A816B3F3}" type="presOf" srcId="{0D8AFF17-9C0A-3E4F-8CCF-D014038198E7}" destId="{7BE74593-EB1E-A643-9DA9-B5B7D29F00C3}" srcOrd="1" destOrd="0" presId="urn:microsoft.com/office/officeart/2005/8/layout/hierarchy2"/>
    <dgm:cxn modelId="{51FFB4FB-0ACA-5645-9827-ACBD3EFB43C7}" type="presOf" srcId="{AE6D22EF-3C51-9042-B5FE-EA5C092F20C4}" destId="{BE45C5D7-AB99-D241-8BF1-52E1753F1319}" srcOrd="0" destOrd="0" presId="urn:microsoft.com/office/officeart/2005/8/layout/hierarchy2"/>
    <dgm:cxn modelId="{680280F5-F537-AB45-9525-18CC02BF6239}" type="presOf" srcId="{ACDDC14A-2A02-EF4E-992B-D9F94EC093C8}" destId="{872A55BE-07B0-8B4C-9441-7C22F9C36828}" srcOrd="0" destOrd="0" presId="urn:microsoft.com/office/officeart/2005/8/layout/hierarchy2"/>
    <dgm:cxn modelId="{230EEF1A-29F4-2647-9101-12CF50A211E4}" type="presOf" srcId="{45EA3884-B2C6-AA40-A3F8-708CBCC692C3}" destId="{370FEC87-D2CD-784C-AB76-CC7359585205}" srcOrd="0" destOrd="0" presId="urn:microsoft.com/office/officeart/2005/8/layout/hierarchy2"/>
    <dgm:cxn modelId="{BEC40296-A0BE-AB4F-B2DF-26F550976DE2}" type="presOf" srcId="{FFBD387B-7CA2-1245-86F9-F093EF033599}" destId="{BE26FD12-4D7F-204B-859C-735BCCC52ED5}" srcOrd="1" destOrd="0" presId="urn:microsoft.com/office/officeart/2005/8/layout/hierarchy2"/>
    <dgm:cxn modelId="{33E42C0A-AB29-F24B-9904-02E7CE44EA8F}" type="presOf" srcId="{ADAB0E4A-FB9F-6648-B03C-D2E1B874E2D2}" destId="{8F56146A-F3A3-3E45-9DA8-12B27F23103F}" srcOrd="0" destOrd="0" presId="urn:microsoft.com/office/officeart/2005/8/layout/hierarchy2"/>
    <dgm:cxn modelId="{242F7F43-960B-0740-8734-C0EB93F25477}" type="presOf" srcId="{1FD67508-4CED-514B-8670-B34A30FDDE3E}" destId="{D4E4D242-80A1-3342-A83C-57D43C62FC9E}" srcOrd="1" destOrd="0" presId="urn:microsoft.com/office/officeart/2005/8/layout/hierarchy2"/>
    <dgm:cxn modelId="{4D5F07A6-B7E4-164D-A336-C85F3D7025BF}" type="presOf" srcId="{B098C6A3-0586-2140-99C6-9923A48219CE}" destId="{F424CBBE-769D-D648-9F48-06268337BC9B}" srcOrd="1" destOrd="0" presId="urn:microsoft.com/office/officeart/2005/8/layout/hierarchy2"/>
    <dgm:cxn modelId="{15A54074-8DBA-CF42-A2E0-817B2122ABED}" type="presOf" srcId="{4AE006F1-8C7A-A646-9D88-7916328DDEF4}" destId="{D2069AA3-E313-4B4D-B06D-CB7119304F14}" srcOrd="0" destOrd="0" presId="urn:microsoft.com/office/officeart/2005/8/layout/hierarchy2"/>
    <dgm:cxn modelId="{9ED71885-5FA5-DE48-8B06-452D3BE01A05}" srcId="{ADAB0E4A-FB9F-6648-B03C-D2E1B874E2D2}" destId="{6C7473EC-5A61-D44C-9B59-386D997BF031}" srcOrd="0" destOrd="0" parTransId="{F61FEBB0-8953-4D40-BA4A-92AAE62ADCF1}" sibTransId="{0BFDE56A-7C0F-5E47-A158-1D620FFC992A}"/>
    <dgm:cxn modelId="{3478C1A6-D195-4642-9666-4D92CB443C94}" srcId="{7E7068FF-AA1D-B144-894E-6CE99F029C46}" destId="{72219D23-C784-184F-96BC-EDCA0907C9C4}" srcOrd="0" destOrd="0" parTransId="{4F0F44C0-988B-0B4E-8B95-186F0FD69DC5}" sibTransId="{47BBFC30-1408-4B48-8938-76C9757385A6}"/>
    <dgm:cxn modelId="{522B57AD-6793-7F42-9CA5-AEC628EB933E}" type="presOf" srcId="{7199BD75-C499-9546-8D3B-83ED392D895C}" destId="{BEBAEDDF-ADC3-9C4C-9FE9-53B7B75ACEF7}" srcOrd="0" destOrd="0" presId="urn:microsoft.com/office/officeart/2005/8/layout/hierarchy2"/>
    <dgm:cxn modelId="{980B3506-0996-D543-AECF-F6D61F944313}" type="presOf" srcId="{4F0F44C0-988B-0B4E-8B95-186F0FD69DC5}" destId="{2C4EF4BB-8600-8F40-8C0C-122B0EB6D542}" srcOrd="0" destOrd="0" presId="urn:microsoft.com/office/officeart/2005/8/layout/hierarchy2"/>
    <dgm:cxn modelId="{C4313758-959B-7646-9D38-AD5C112621ED}" type="presOf" srcId="{1AE20C59-1B2F-744C-849E-D7DEFCC601B7}" destId="{931DF46D-881A-4D4D-9B1D-76955BD17350}" srcOrd="0" destOrd="0" presId="urn:microsoft.com/office/officeart/2005/8/layout/hierarchy2"/>
    <dgm:cxn modelId="{D0CB3C83-B7EE-FD41-BB07-88E2EFC31C51}" type="presOf" srcId="{FAD8A920-EA2E-C440-9738-1CC94E65E7F5}" destId="{77D9AE13-7A44-904E-BBF8-4D194968A36F}" srcOrd="0" destOrd="0" presId="urn:microsoft.com/office/officeart/2005/8/layout/hierarchy2"/>
    <dgm:cxn modelId="{C5B80F42-2901-D244-AC2D-A96574E9E486}" type="presOf" srcId="{8D5ECD2A-2D72-AA42-B410-89069312AC8F}" destId="{4F8B01C2-B23E-2548-87E6-BE25EC7885D5}" srcOrd="0" destOrd="0" presId="urn:microsoft.com/office/officeart/2005/8/layout/hierarchy2"/>
    <dgm:cxn modelId="{387F9D3E-4D3F-9B47-B8E4-1DF8F1E14E8B}" type="presOf" srcId="{46670714-F1AA-7C48-BEE9-00D99EBA2773}" destId="{231B9370-4504-1E45-88BA-A850E20E0143}" srcOrd="0" destOrd="0" presId="urn:microsoft.com/office/officeart/2005/8/layout/hierarchy2"/>
    <dgm:cxn modelId="{DC908163-BD33-E646-962F-DE5D0F7A04AC}" type="presOf" srcId="{82E00E0E-3C89-164C-9AD3-B4C05A699159}" destId="{0C95465E-6A1B-F94D-A9D8-436FB776612C}" srcOrd="0" destOrd="0" presId="urn:microsoft.com/office/officeart/2005/8/layout/hierarchy2"/>
    <dgm:cxn modelId="{9F194AD9-D594-A041-8ACF-EC22A052109A}" srcId="{D981D9F8-F56A-DF45-93A4-C520ED3F7EA1}" destId="{7199BD75-C499-9546-8D3B-83ED392D895C}" srcOrd="1" destOrd="0" parTransId="{6A940C7D-C991-F047-9165-4EFF9DE80811}" sibTransId="{5ABD9807-7722-154C-A18E-223AA43B6583}"/>
    <dgm:cxn modelId="{EAA170EE-70D0-9A42-AB65-7FB5DFE667F9}" type="presOf" srcId="{6A940C7D-C991-F047-9165-4EFF9DE80811}" destId="{94F11719-E921-4E4E-BA33-C39E6BB72E6B}" srcOrd="1" destOrd="0" presId="urn:microsoft.com/office/officeart/2005/8/layout/hierarchy2"/>
    <dgm:cxn modelId="{904D8CBC-45B0-184B-96D0-101B83E54988}" type="presOf" srcId="{8449777D-A864-8B40-AD40-A84840CEC664}" destId="{971C03E2-021C-D74E-9738-61AEDDE5CCBE}" srcOrd="0" destOrd="0" presId="urn:microsoft.com/office/officeart/2005/8/layout/hierarchy2"/>
    <dgm:cxn modelId="{500C5615-98FD-4F4C-9A53-048630F43D19}" type="presOf" srcId="{1AE20C59-1B2F-744C-849E-D7DEFCC601B7}" destId="{7D4C9238-54BE-DF46-AB7C-6D6388A5A25F}" srcOrd="1" destOrd="0" presId="urn:microsoft.com/office/officeart/2005/8/layout/hierarchy2"/>
    <dgm:cxn modelId="{D188D6F2-A079-2E42-86D1-7B6742F4DA59}" type="presOf" srcId="{4F0F44C0-988B-0B4E-8B95-186F0FD69DC5}" destId="{7BFFD337-DBAF-F54A-B415-9A962104516D}" srcOrd="1" destOrd="0" presId="urn:microsoft.com/office/officeart/2005/8/layout/hierarchy2"/>
    <dgm:cxn modelId="{F166278A-F6C4-F549-ACE9-4AA0996E0253}" type="presOf" srcId="{CE88833E-348F-234D-B9A2-BB4A8649B614}" destId="{22ED6E10-7EC1-B34E-B146-5516A32B67C8}" srcOrd="0" destOrd="0" presId="urn:microsoft.com/office/officeart/2005/8/layout/hierarchy2"/>
    <dgm:cxn modelId="{2971FE64-2B86-9D45-A64A-76BB75BFEB01}" srcId="{4AE006F1-8C7A-A646-9D88-7916328DDEF4}" destId="{9F7D5A39-174A-E340-B69C-F6199352E674}" srcOrd="0" destOrd="0" parTransId="{ACDDC14A-2A02-EF4E-992B-D9F94EC093C8}" sibTransId="{003447BD-DA6A-0848-B383-9562EF019BDF}"/>
    <dgm:cxn modelId="{DF66D491-C956-A742-BAFA-AA589FD8AFFC}" srcId="{7E7068FF-AA1D-B144-894E-6CE99F029C46}" destId="{AE6D22EF-3C51-9042-B5FE-EA5C092F20C4}" srcOrd="1" destOrd="0" parTransId="{1AE20C59-1B2F-744C-849E-D7DEFCC601B7}" sibTransId="{B70CC23B-F43A-D243-9DA7-336271D95F90}"/>
    <dgm:cxn modelId="{92C7A987-FBDB-314B-B0B8-7446F194B3C3}" srcId="{CE88833E-348F-234D-B9A2-BB4A8649B614}" destId="{D981D9F8-F56A-DF45-93A4-C520ED3F7EA1}" srcOrd="0" destOrd="0" parTransId="{CB7D6BC7-F58A-FE4B-B637-6E0311AF1006}" sibTransId="{2691DA02-2D8E-0842-A4C3-E975DC7595B1}"/>
    <dgm:cxn modelId="{79D0153C-9575-7045-B1C8-C6643CF68B94}" type="presOf" srcId="{B098C6A3-0586-2140-99C6-9923A48219CE}" destId="{7AFD76CF-44EC-F54B-8162-E5208E2AAAE3}" srcOrd="0" destOrd="0" presId="urn:microsoft.com/office/officeart/2005/8/layout/hierarchy2"/>
    <dgm:cxn modelId="{5418293E-8572-DD42-9F1D-463AF19A51F1}" type="presOf" srcId="{72219D23-C784-184F-96BC-EDCA0907C9C4}" destId="{7E9D2427-91C0-B745-8BFB-DEF3E0EEFC4C}" srcOrd="0" destOrd="0" presId="urn:microsoft.com/office/officeart/2005/8/layout/hierarchy2"/>
    <dgm:cxn modelId="{F4615B52-FC85-7F4E-A9CB-695E641F41B1}" srcId="{8449777D-A864-8B40-AD40-A84840CEC664}" destId="{ADAB0E4A-FB9F-6648-B03C-D2E1B874E2D2}" srcOrd="1" destOrd="0" parTransId="{82E00E0E-3C89-164C-9AD3-B4C05A699159}" sibTransId="{CEF6FB4C-846D-D248-A4DF-B0A4EEB280D6}"/>
    <dgm:cxn modelId="{E099B8B8-C244-624E-8D12-243BB4F63B7A}" srcId="{FAD8A920-EA2E-C440-9738-1CC94E65E7F5}" destId="{45EA3884-B2C6-AA40-A3F8-708CBCC692C3}" srcOrd="0" destOrd="0" parTransId="{3DFF0908-2D58-A345-835F-B3423106B875}" sibTransId="{25F138E7-EC1F-6848-BD6D-36A741C36E28}"/>
    <dgm:cxn modelId="{86B1B81A-B26B-3144-AAA5-90D8A0ABFA1C}" type="presOf" srcId="{3DFF0908-2D58-A345-835F-B3423106B875}" destId="{AC0B89B6-6B0E-894F-9188-618BFB57D1F2}" srcOrd="0" destOrd="0" presId="urn:microsoft.com/office/officeart/2005/8/layout/hierarchy2"/>
    <dgm:cxn modelId="{69C7DC77-9B2D-B342-BD42-D5880E6CA065}" type="presOf" srcId="{7ABC095C-43CC-AA47-9854-46F4A024167B}" destId="{C324086C-C024-374B-8B4E-1D878F5FA66C}" srcOrd="0" destOrd="0" presId="urn:microsoft.com/office/officeart/2005/8/layout/hierarchy2"/>
    <dgm:cxn modelId="{3C4F412F-E9E5-0246-80B6-175A85B0D9FA}" type="presOf" srcId="{84EBD483-3A96-B94E-879E-9C3B0CAC05D0}" destId="{637D3EAF-8D7E-F54F-A661-0F6469CBD747}" srcOrd="0" destOrd="0" presId="urn:microsoft.com/office/officeart/2005/8/layout/hierarchy2"/>
    <dgm:cxn modelId="{112F6510-AF72-0B4E-99BA-37F2FDD42E8A}" type="presOf" srcId="{9F7D5A39-174A-E340-B69C-F6199352E674}" destId="{ACF27013-A017-2541-A606-A2930ABF8168}" srcOrd="0" destOrd="0" presId="urn:microsoft.com/office/officeart/2005/8/layout/hierarchy2"/>
    <dgm:cxn modelId="{188E4C61-7565-6240-85A6-011C198C038D}" type="presOf" srcId="{ACDDC14A-2A02-EF4E-992B-D9F94EC093C8}" destId="{AD29B5F6-1B7A-B947-B49D-0B87CDA3C105}" srcOrd="1" destOrd="0" presId="urn:microsoft.com/office/officeart/2005/8/layout/hierarchy2"/>
    <dgm:cxn modelId="{8DD2CDD5-0F68-074B-B577-08EBFD728B61}" srcId="{8449777D-A864-8B40-AD40-A84840CEC664}" destId="{FAD8A920-EA2E-C440-9738-1CC94E65E7F5}" srcOrd="0" destOrd="0" parTransId="{1FD67508-4CED-514B-8670-B34A30FDDE3E}" sibTransId="{35BB0468-8093-B34B-B667-0E96980B9667}"/>
    <dgm:cxn modelId="{6F9E9051-DBBF-4C45-9DE0-7EB1F4F74145}" srcId="{D981D9F8-F56A-DF45-93A4-C520ED3F7EA1}" destId="{5D06A80C-4A1A-B34F-81B5-AD149D551071}" srcOrd="2" destOrd="0" parTransId="{46670714-F1AA-7C48-BEE9-00D99EBA2773}" sibTransId="{970220CD-1282-AA44-967D-848597637A07}"/>
    <dgm:cxn modelId="{BBC25E20-2DD5-9C42-B3A9-14902D5941D6}" srcId="{4AE006F1-8C7A-A646-9D88-7916328DDEF4}" destId="{7ABC095C-43CC-AA47-9854-46F4A024167B}" srcOrd="1" destOrd="0" parTransId="{FFBD387B-7CA2-1245-86F9-F093EF033599}" sibTransId="{76F99F32-2DAF-0A4B-96A1-B5A9AB6A437F}"/>
    <dgm:cxn modelId="{83D38172-8F07-E149-8036-EC2BFEF69358}" type="presOf" srcId="{6C7473EC-5A61-D44C-9B59-386D997BF031}" destId="{D80819C1-9C93-D943-9B99-89F14E4A6F13}" srcOrd="0" destOrd="0" presId="urn:microsoft.com/office/officeart/2005/8/layout/hierarchy2"/>
    <dgm:cxn modelId="{56F22099-2C79-3142-A70D-81E9B240F07F}" srcId="{45EA3884-B2C6-AA40-A3F8-708CBCC692C3}" destId="{7E7068FF-AA1D-B144-894E-6CE99F029C46}" srcOrd="0" destOrd="0" parTransId="{B098C6A3-0586-2140-99C6-9923A48219CE}" sibTransId="{BD01C0A4-CAAC-714C-89CA-BB9D4C395E06}"/>
    <dgm:cxn modelId="{9937135F-C37A-8944-A845-6E377745A9C5}" type="presOf" srcId="{5D06A80C-4A1A-B34F-81B5-AD149D551071}" destId="{562D252E-20AD-3E4B-8EC6-8532C77F840E}" srcOrd="0" destOrd="0" presId="urn:microsoft.com/office/officeart/2005/8/layout/hierarchy2"/>
    <dgm:cxn modelId="{9DC9F25F-E3C5-FE49-AF31-CFB384E2D460}" type="presOf" srcId="{0D8AFF17-9C0A-3E4F-8CCF-D014038198E7}" destId="{8A93E0D8-02D7-414A-82CA-1151F2BB7896}" srcOrd="0" destOrd="0" presId="urn:microsoft.com/office/officeart/2005/8/layout/hierarchy2"/>
    <dgm:cxn modelId="{95B70743-024E-334E-9649-00923713FACD}" type="presOf" srcId="{6A940C7D-C991-F047-9165-4EFF9DE80811}" destId="{A0F22563-BF1E-3340-82BC-A4AAA938E24A}" srcOrd="0" destOrd="0" presId="urn:microsoft.com/office/officeart/2005/8/layout/hierarchy2"/>
    <dgm:cxn modelId="{742C425F-C77E-D243-A06E-7200A3F2CECE}" type="presOf" srcId="{FFBD387B-7CA2-1245-86F9-F093EF033599}" destId="{A97B5787-17C8-9F4B-B742-94FFA43F771D}" srcOrd="0" destOrd="0" presId="urn:microsoft.com/office/officeart/2005/8/layout/hierarchy2"/>
    <dgm:cxn modelId="{6BD32856-95BA-5745-9F41-DB045DEE459C}" type="presOf" srcId="{82E00E0E-3C89-164C-9AD3-B4C05A699159}" destId="{6852F352-3BB8-1740-9FE6-C2937FA9C492}" srcOrd="1" destOrd="0" presId="urn:microsoft.com/office/officeart/2005/8/layout/hierarchy2"/>
    <dgm:cxn modelId="{479DFCD1-8B61-374A-B158-C86C2D668D69}" type="presOf" srcId="{3DFF0908-2D58-A345-835F-B3423106B875}" destId="{F6D83808-5D57-C84F-BC7F-9F3AB49A8783}" srcOrd="1" destOrd="0" presId="urn:microsoft.com/office/officeart/2005/8/layout/hierarchy2"/>
    <dgm:cxn modelId="{9BFFAF9A-E715-4944-8829-F4EB494E5B35}" type="presOf" srcId="{46670714-F1AA-7C48-BEE9-00D99EBA2773}" destId="{76464400-932A-8B46-8EAF-DAB5DB7C6266}" srcOrd="1" destOrd="0" presId="urn:microsoft.com/office/officeart/2005/8/layout/hierarchy2"/>
    <dgm:cxn modelId="{D05AEFBF-D597-5840-B869-E36B7EFB9F24}" srcId="{7D6ABAAF-F77C-0A4F-8DCC-9B3E0A9E13B4}" destId="{4AE006F1-8C7A-A646-9D88-7916328DDEF4}" srcOrd="0" destOrd="0" parTransId="{0D8AFF17-9C0A-3E4F-8CCF-D014038198E7}" sibTransId="{81360B9F-6BEC-374F-BBA7-C992B51035E3}"/>
    <dgm:cxn modelId="{4F82F5D7-6BD3-F240-9AB4-199951EB7BD1}" type="presOf" srcId="{7D6ABAAF-F77C-0A4F-8DCC-9B3E0A9E13B4}" destId="{22B2A903-BC75-504C-9B49-4A9F8E3268A7}" srcOrd="0" destOrd="0" presId="urn:microsoft.com/office/officeart/2005/8/layout/hierarchy2"/>
    <dgm:cxn modelId="{CF3EEA4B-AEFE-9F41-9B74-7B683367BC4C}" type="presOf" srcId="{8D5ECD2A-2D72-AA42-B410-89069312AC8F}" destId="{D631B603-2A69-1244-9357-AA7923E672D4}" srcOrd="1" destOrd="0" presId="urn:microsoft.com/office/officeart/2005/8/layout/hierarchy2"/>
    <dgm:cxn modelId="{69E3CF75-EBCD-CF44-B57B-D4B360E02CA9}" type="presOf" srcId="{D981D9F8-F56A-DF45-93A4-C520ED3F7EA1}" destId="{CAB65B7F-1EEF-4444-8DF0-F7868E2EDAD6}" srcOrd="0" destOrd="0" presId="urn:microsoft.com/office/officeart/2005/8/layout/hierarchy2"/>
    <dgm:cxn modelId="{353CA565-CDFC-F248-A376-E122831C628B}" srcId="{D981D9F8-F56A-DF45-93A4-C520ED3F7EA1}" destId="{8449777D-A864-8B40-AD40-A84840CEC664}" srcOrd="0" destOrd="0" parTransId="{84EBD483-3A96-B94E-879E-9C3B0CAC05D0}" sibTransId="{E8F0B5AC-7F68-6741-BABF-1CADAD47239D}"/>
    <dgm:cxn modelId="{44683AE5-C482-3844-9EBC-C0279860DCFF}" type="presOf" srcId="{7E7068FF-AA1D-B144-894E-6CE99F029C46}" destId="{19E3646A-DA27-9C49-A7BB-370B3E2C0120}" srcOrd="0" destOrd="0" presId="urn:microsoft.com/office/officeart/2005/8/layout/hierarchy2"/>
    <dgm:cxn modelId="{6CF6E827-1F2C-4C47-90F4-A58984B37C9F}" type="presOf" srcId="{1FD67508-4CED-514B-8670-B34A30FDDE3E}" destId="{82E1B042-048B-FB4A-BF3F-606384DD0329}" srcOrd="0" destOrd="0" presId="urn:microsoft.com/office/officeart/2005/8/layout/hierarchy2"/>
    <dgm:cxn modelId="{4C547B9C-D5D9-1D47-9F9E-625613DB872A}" srcId="{6C7473EC-5A61-D44C-9B59-386D997BF031}" destId="{7D6ABAAF-F77C-0A4F-8DCC-9B3E0A9E13B4}" srcOrd="0" destOrd="0" parTransId="{8D5ECD2A-2D72-AA42-B410-89069312AC8F}" sibTransId="{B3124360-2D21-D847-880E-99E63CAC104D}"/>
    <dgm:cxn modelId="{D390A09B-6E5A-604E-950A-5FF9127ABC6C}" type="presOf" srcId="{F61FEBB0-8953-4D40-BA4A-92AAE62ADCF1}" destId="{4662BF18-4B68-6140-8DA7-D116134C82A2}" srcOrd="0" destOrd="0" presId="urn:microsoft.com/office/officeart/2005/8/layout/hierarchy2"/>
    <dgm:cxn modelId="{C45991F1-0C0A-C647-BA2A-2C73526810F2}" type="presOf" srcId="{F61FEBB0-8953-4D40-BA4A-92AAE62ADCF1}" destId="{2F8F466D-7F0E-EB44-BAA7-8131759C921C}" srcOrd="1" destOrd="0" presId="urn:microsoft.com/office/officeart/2005/8/layout/hierarchy2"/>
    <dgm:cxn modelId="{C614F206-AE41-C144-999C-DE0A523DF3CE}" type="presParOf" srcId="{22ED6E10-7EC1-B34E-B146-5516A32B67C8}" destId="{F1ED707D-D86E-D441-8003-23852B0CE5F8}" srcOrd="0" destOrd="0" presId="urn:microsoft.com/office/officeart/2005/8/layout/hierarchy2"/>
    <dgm:cxn modelId="{9E31EBC6-AEBB-B842-91AE-E919094315D4}" type="presParOf" srcId="{F1ED707D-D86E-D441-8003-23852B0CE5F8}" destId="{CAB65B7F-1EEF-4444-8DF0-F7868E2EDAD6}" srcOrd="0" destOrd="0" presId="urn:microsoft.com/office/officeart/2005/8/layout/hierarchy2"/>
    <dgm:cxn modelId="{856EA4CF-400A-0243-A974-AD7446F65DA9}" type="presParOf" srcId="{F1ED707D-D86E-D441-8003-23852B0CE5F8}" destId="{7DADF036-612F-FF46-AFF2-C25B766F6C3D}" srcOrd="1" destOrd="0" presId="urn:microsoft.com/office/officeart/2005/8/layout/hierarchy2"/>
    <dgm:cxn modelId="{0948D23F-5480-FA4C-B953-8126228D751E}" type="presParOf" srcId="{7DADF036-612F-FF46-AFF2-C25B766F6C3D}" destId="{637D3EAF-8D7E-F54F-A661-0F6469CBD747}" srcOrd="0" destOrd="0" presId="urn:microsoft.com/office/officeart/2005/8/layout/hierarchy2"/>
    <dgm:cxn modelId="{4F47991A-418B-0741-B05B-D628D57D0F19}" type="presParOf" srcId="{637D3EAF-8D7E-F54F-A661-0F6469CBD747}" destId="{2192BE73-375A-3045-95FE-8F1005E336BE}" srcOrd="0" destOrd="0" presId="urn:microsoft.com/office/officeart/2005/8/layout/hierarchy2"/>
    <dgm:cxn modelId="{D9117253-ED82-0A4E-B491-36CE21E92A43}" type="presParOf" srcId="{7DADF036-612F-FF46-AFF2-C25B766F6C3D}" destId="{775F009C-1E15-F74F-BC79-FC4E17094A85}" srcOrd="1" destOrd="0" presId="urn:microsoft.com/office/officeart/2005/8/layout/hierarchy2"/>
    <dgm:cxn modelId="{A2A0C885-9563-BA49-8B22-4DD7D4AC1DF1}" type="presParOf" srcId="{775F009C-1E15-F74F-BC79-FC4E17094A85}" destId="{971C03E2-021C-D74E-9738-61AEDDE5CCBE}" srcOrd="0" destOrd="0" presId="urn:microsoft.com/office/officeart/2005/8/layout/hierarchy2"/>
    <dgm:cxn modelId="{C8786F86-F852-DC4D-BDB1-49DF744CB4F0}" type="presParOf" srcId="{775F009C-1E15-F74F-BC79-FC4E17094A85}" destId="{E4F5DC9C-7E90-7C43-9516-0D3A68FCD647}" srcOrd="1" destOrd="0" presId="urn:microsoft.com/office/officeart/2005/8/layout/hierarchy2"/>
    <dgm:cxn modelId="{76B933DC-6BE8-9A4E-BEA4-ADF9D3409A68}" type="presParOf" srcId="{E4F5DC9C-7E90-7C43-9516-0D3A68FCD647}" destId="{82E1B042-048B-FB4A-BF3F-606384DD0329}" srcOrd="0" destOrd="0" presId="urn:microsoft.com/office/officeart/2005/8/layout/hierarchy2"/>
    <dgm:cxn modelId="{4C5A7106-E01F-4B45-82C8-C4ECF130222F}" type="presParOf" srcId="{82E1B042-048B-FB4A-BF3F-606384DD0329}" destId="{D4E4D242-80A1-3342-A83C-57D43C62FC9E}" srcOrd="0" destOrd="0" presId="urn:microsoft.com/office/officeart/2005/8/layout/hierarchy2"/>
    <dgm:cxn modelId="{59B511BC-9BFB-404F-8F1E-316AB546756C}" type="presParOf" srcId="{E4F5DC9C-7E90-7C43-9516-0D3A68FCD647}" destId="{02C96FBA-D4AA-8043-BA24-AB66AB41B34D}" srcOrd="1" destOrd="0" presId="urn:microsoft.com/office/officeart/2005/8/layout/hierarchy2"/>
    <dgm:cxn modelId="{5BCD1D42-2577-D64B-8B9E-04A1D4271622}" type="presParOf" srcId="{02C96FBA-D4AA-8043-BA24-AB66AB41B34D}" destId="{77D9AE13-7A44-904E-BBF8-4D194968A36F}" srcOrd="0" destOrd="0" presId="urn:microsoft.com/office/officeart/2005/8/layout/hierarchy2"/>
    <dgm:cxn modelId="{C3ACBAA9-3E18-D949-B112-C7DAC5376BB6}" type="presParOf" srcId="{02C96FBA-D4AA-8043-BA24-AB66AB41B34D}" destId="{6C4481E7-42C4-0545-B0B4-08A8607D5252}" srcOrd="1" destOrd="0" presId="urn:microsoft.com/office/officeart/2005/8/layout/hierarchy2"/>
    <dgm:cxn modelId="{1510C7BA-C1D1-F94B-AD54-E870E082F938}" type="presParOf" srcId="{6C4481E7-42C4-0545-B0B4-08A8607D5252}" destId="{AC0B89B6-6B0E-894F-9188-618BFB57D1F2}" srcOrd="0" destOrd="0" presId="urn:microsoft.com/office/officeart/2005/8/layout/hierarchy2"/>
    <dgm:cxn modelId="{A6BC45D7-2AEF-1244-9176-1A572D9D9A7A}" type="presParOf" srcId="{AC0B89B6-6B0E-894F-9188-618BFB57D1F2}" destId="{F6D83808-5D57-C84F-BC7F-9F3AB49A8783}" srcOrd="0" destOrd="0" presId="urn:microsoft.com/office/officeart/2005/8/layout/hierarchy2"/>
    <dgm:cxn modelId="{846B6F42-3898-8148-A20B-89F75DA0AFA2}" type="presParOf" srcId="{6C4481E7-42C4-0545-B0B4-08A8607D5252}" destId="{DBB00F20-8232-7144-9740-51481DF0AC5D}" srcOrd="1" destOrd="0" presId="urn:microsoft.com/office/officeart/2005/8/layout/hierarchy2"/>
    <dgm:cxn modelId="{E071DB1E-98E4-844E-B965-F9F09069B4C3}" type="presParOf" srcId="{DBB00F20-8232-7144-9740-51481DF0AC5D}" destId="{370FEC87-D2CD-784C-AB76-CC7359585205}" srcOrd="0" destOrd="0" presId="urn:microsoft.com/office/officeart/2005/8/layout/hierarchy2"/>
    <dgm:cxn modelId="{90774B26-9C0F-554C-87F3-E22ED4521982}" type="presParOf" srcId="{DBB00F20-8232-7144-9740-51481DF0AC5D}" destId="{B4A665A1-2759-B249-A158-950F4EF9E939}" srcOrd="1" destOrd="0" presId="urn:microsoft.com/office/officeart/2005/8/layout/hierarchy2"/>
    <dgm:cxn modelId="{1DDC73A5-DFBB-FE4E-940D-6AA1678B645A}" type="presParOf" srcId="{B4A665A1-2759-B249-A158-950F4EF9E939}" destId="{7AFD76CF-44EC-F54B-8162-E5208E2AAAE3}" srcOrd="0" destOrd="0" presId="urn:microsoft.com/office/officeart/2005/8/layout/hierarchy2"/>
    <dgm:cxn modelId="{AA8204C3-CA29-8549-87C6-1BDC788308F5}" type="presParOf" srcId="{7AFD76CF-44EC-F54B-8162-E5208E2AAAE3}" destId="{F424CBBE-769D-D648-9F48-06268337BC9B}" srcOrd="0" destOrd="0" presId="urn:microsoft.com/office/officeart/2005/8/layout/hierarchy2"/>
    <dgm:cxn modelId="{C623BA69-3625-2546-9CB2-D5AF935D9123}" type="presParOf" srcId="{B4A665A1-2759-B249-A158-950F4EF9E939}" destId="{21A91119-C0E6-384D-8DC6-9CC74AD119E2}" srcOrd="1" destOrd="0" presId="urn:microsoft.com/office/officeart/2005/8/layout/hierarchy2"/>
    <dgm:cxn modelId="{88FB7851-B30E-C046-A2F3-F0E10267DE6E}" type="presParOf" srcId="{21A91119-C0E6-384D-8DC6-9CC74AD119E2}" destId="{19E3646A-DA27-9C49-A7BB-370B3E2C0120}" srcOrd="0" destOrd="0" presId="urn:microsoft.com/office/officeart/2005/8/layout/hierarchy2"/>
    <dgm:cxn modelId="{231854F8-4667-4C4F-980E-67A7C6F21832}" type="presParOf" srcId="{21A91119-C0E6-384D-8DC6-9CC74AD119E2}" destId="{62326899-CD31-1340-96AF-D103E71EE88E}" srcOrd="1" destOrd="0" presId="urn:microsoft.com/office/officeart/2005/8/layout/hierarchy2"/>
    <dgm:cxn modelId="{2AC6A6EE-12DB-2E49-B664-E253444102B2}" type="presParOf" srcId="{62326899-CD31-1340-96AF-D103E71EE88E}" destId="{2C4EF4BB-8600-8F40-8C0C-122B0EB6D542}" srcOrd="0" destOrd="0" presId="urn:microsoft.com/office/officeart/2005/8/layout/hierarchy2"/>
    <dgm:cxn modelId="{D35C46E2-0F7B-FA4A-A1EF-54FDEB87F496}" type="presParOf" srcId="{2C4EF4BB-8600-8F40-8C0C-122B0EB6D542}" destId="{7BFFD337-DBAF-F54A-B415-9A962104516D}" srcOrd="0" destOrd="0" presId="urn:microsoft.com/office/officeart/2005/8/layout/hierarchy2"/>
    <dgm:cxn modelId="{48B36456-EC1D-E44E-B300-4A7B4750DBBC}" type="presParOf" srcId="{62326899-CD31-1340-96AF-D103E71EE88E}" destId="{BED89DE7-317F-8544-94DA-990152650E78}" srcOrd="1" destOrd="0" presId="urn:microsoft.com/office/officeart/2005/8/layout/hierarchy2"/>
    <dgm:cxn modelId="{FE56B70A-2FE9-404C-A23A-8AAB793343A7}" type="presParOf" srcId="{BED89DE7-317F-8544-94DA-990152650E78}" destId="{7E9D2427-91C0-B745-8BFB-DEF3E0EEFC4C}" srcOrd="0" destOrd="0" presId="urn:microsoft.com/office/officeart/2005/8/layout/hierarchy2"/>
    <dgm:cxn modelId="{CACD5CAF-7B8F-314A-979B-4F9DA682FDEB}" type="presParOf" srcId="{BED89DE7-317F-8544-94DA-990152650E78}" destId="{CA2CE5A0-F670-884E-A808-8E8C6DB2F3FF}" srcOrd="1" destOrd="0" presId="urn:microsoft.com/office/officeart/2005/8/layout/hierarchy2"/>
    <dgm:cxn modelId="{2DF88BA0-4C8F-C442-A40F-25BB2DA8CED1}" type="presParOf" srcId="{62326899-CD31-1340-96AF-D103E71EE88E}" destId="{931DF46D-881A-4D4D-9B1D-76955BD17350}" srcOrd="2" destOrd="0" presId="urn:microsoft.com/office/officeart/2005/8/layout/hierarchy2"/>
    <dgm:cxn modelId="{92B04331-A73C-BA47-890E-8A4A9245CDE4}" type="presParOf" srcId="{931DF46D-881A-4D4D-9B1D-76955BD17350}" destId="{7D4C9238-54BE-DF46-AB7C-6D6388A5A25F}" srcOrd="0" destOrd="0" presId="urn:microsoft.com/office/officeart/2005/8/layout/hierarchy2"/>
    <dgm:cxn modelId="{A29FC705-CD62-6A40-8A47-74703286E328}" type="presParOf" srcId="{62326899-CD31-1340-96AF-D103E71EE88E}" destId="{C5E487EC-E6AE-3E43-A215-CAE991E130B8}" srcOrd="3" destOrd="0" presId="urn:microsoft.com/office/officeart/2005/8/layout/hierarchy2"/>
    <dgm:cxn modelId="{4DD758F3-853F-4540-A28D-4ED48EDFE087}" type="presParOf" srcId="{C5E487EC-E6AE-3E43-A215-CAE991E130B8}" destId="{BE45C5D7-AB99-D241-8BF1-52E1753F1319}" srcOrd="0" destOrd="0" presId="urn:microsoft.com/office/officeart/2005/8/layout/hierarchy2"/>
    <dgm:cxn modelId="{BC681DF1-BC74-C546-8DB0-CE389F9BAA44}" type="presParOf" srcId="{C5E487EC-E6AE-3E43-A215-CAE991E130B8}" destId="{2E0487CC-8B67-004B-9317-B4A9FFF6B88E}" srcOrd="1" destOrd="0" presId="urn:microsoft.com/office/officeart/2005/8/layout/hierarchy2"/>
    <dgm:cxn modelId="{B79E5F8D-4E45-6D4D-BD0E-F8C956FC239C}" type="presParOf" srcId="{E4F5DC9C-7E90-7C43-9516-0D3A68FCD647}" destId="{0C95465E-6A1B-F94D-A9D8-436FB776612C}" srcOrd="2" destOrd="0" presId="urn:microsoft.com/office/officeart/2005/8/layout/hierarchy2"/>
    <dgm:cxn modelId="{3876D1F5-8108-6547-9638-445EC3324CB7}" type="presParOf" srcId="{0C95465E-6A1B-F94D-A9D8-436FB776612C}" destId="{6852F352-3BB8-1740-9FE6-C2937FA9C492}" srcOrd="0" destOrd="0" presId="urn:microsoft.com/office/officeart/2005/8/layout/hierarchy2"/>
    <dgm:cxn modelId="{C12482D7-B9F5-044E-ADFA-D8BC5B35687C}" type="presParOf" srcId="{E4F5DC9C-7E90-7C43-9516-0D3A68FCD647}" destId="{1B763E15-0425-E54A-9236-B0C6C1B3EA01}" srcOrd="3" destOrd="0" presId="urn:microsoft.com/office/officeart/2005/8/layout/hierarchy2"/>
    <dgm:cxn modelId="{6BB3758D-6DE3-7844-8BFC-564235E53D33}" type="presParOf" srcId="{1B763E15-0425-E54A-9236-B0C6C1B3EA01}" destId="{8F56146A-F3A3-3E45-9DA8-12B27F23103F}" srcOrd="0" destOrd="0" presId="urn:microsoft.com/office/officeart/2005/8/layout/hierarchy2"/>
    <dgm:cxn modelId="{28ED0B77-A282-6647-8397-67542E83CF24}" type="presParOf" srcId="{1B763E15-0425-E54A-9236-B0C6C1B3EA01}" destId="{6ED9EB77-75C3-7449-B356-39F6FA696AB7}" srcOrd="1" destOrd="0" presId="urn:microsoft.com/office/officeart/2005/8/layout/hierarchy2"/>
    <dgm:cxn modelId="{305DA7CC-D8AE-3A41-B38B-CA89B12E60DB}" type="presParOf" srcId="{6ED9EB77-75C3-7449-B356-39F6FA696AB7}" destId="{4662BF18-4B68-6140-8DA7-D116134C82A2}" srcOrd="0" destOrd="0" presId="urn:microsoft.com/office/officeart/2005/8/layout/hierarchy2"/>
    <dgm:cxn modelId="{D74A9FC9-7D19-304E-95A6-74598EE7AFFA}" type="presParOf" srcId="{4662BF18-4B68-6140-8DA7-D116134C82A2}" destId="{2F8F466D-7F0E-EB44-BAA7-8131759C921C}" srcOrd="0" destOrd="0" presId="urn:microsoft.com/office/officeart/2005/8/layout/hierarchy2"/>
    <dgm:cxn modelId="{CA0BEEEB-71D2-8E49-82ED-FC555533289A}" type="presParOf" srcId="{6ED9EB77-75C3-7449-B356-39F6FA696AB7}" destId="{3B53A104-F967-BE48-AA6C-7C4C3DA99C65}" srcOrd="1" destOrd="0" presId="urn:microsoft.com/office/officeart/2005/8/layout/hierarchy2"/>
    <dgm:cxn modelId="{1A7BA03E-AC70-AB43-8F0A-6C16F3F3247F}" type="presParOf" srcId="{3B53A104-F967-BE48-AA6C-7C4C3DA99C65}" destId="{D80819C1-9C93-D943-9B99-89F14E4A6F13}" srcOrd="0" destOrd="0" presId="urn:microsoft.com/office/officeart/2005/8/layout/hierarchy2"/>
    <dgm:cxn modelId="{8C19A517-204E-6849-958E-C9BA42F6BE47}" type="presParOf" srcId="{3B53A104-F967-BE48-AA6C-7C4C3DA99C65}" destId="{56DB6F35-CF56-1944-911B-810EB5744CEC}" srcOrd="1" destOrd="0" presId="urn:microsoft.com/office/officeart/2005/8/layout/hierarchy2"/>
    <dgm:cxn modelId="{D25F0404-48CC-D241-808D-358FE89F0977}" type="presParOf" srcId="{56DB6F35-CF56-1944-911B-810EB5744CEC}" destId="{4F8B01C2-B23E-2548-87E6-BE25EC7885D5}" srcOrd="0" destOrd="0" presId="urn:microsoft.com/office/officeart/2005/8/layout/hierarchy2"/>
    <dgm:cxn modelId="{B9836358-A845-2741-8088-753B899DA598}" type="presParOf" srcId="{4F8B01C2-B23E-2548-87E6-BE25EC7885D5}" destId="{D631B603-2A69-1244-9357-AA7923E672D4}" srcOrd="0" destOrd="0" presId="urn:microsoft.com/office/officeart/2005/8/layout/hierarchy2"/>
    <dgm:cxn modelId="{64A6FF5C-9A72-FD41-A2FC-3EA1FDF282C1}" type="presParOf" srcId="{56DB6F35-CF56-1944-911B-810EB5744CEC}" destId="{DC5F3861-3D44-B04F-952D-AEF82F0A3339}" srcOrd="1" destOrd="0" presId="urn:microsoft.com/office/officeart/2005/8/layout/hierarchy2"/>
    <dgm:cxn modelId="{2F4FBF10-D5D5-8B44-A2A0-633ECAE9CFF5}" type="presParOf" srcId="{DC5F3861-3D44-B04F-952D-AEF82F0A3339}" destId="{22B2A903-BC75-504C-9B49-4A9F8E3268A7}" srcOrd="0" destOrd="0" presId="urn:microsoft.com/office/officeart/2005/8/layout/hierarchy2"/>
    <dgm:cxn modelId="{2484761C-4A22-FE43-9F65-344156FF4AD7}" type="presParOf" srcId="{DC5F3861-3D44-B04F-952D-AEF82F0A3339}" destId="{D562DC35-F8ED-844E-B2E4-94030CDF90A4}" srcOrd="1" destOrd="0" presId="urn:microsoft.com/office/officeart/2005/8/layout/hierarchy2"/>
    <dgm:cxn modelId="{689B2FA1-DE46-EC4F-9A49-EDC2DBBB5B0D}" type="presParOf" srcId="{D562DC35-F8ED-844E-B2E4-94030CDF90A4}" destId="{8A93E0D8-02D7-414A-82CA-1151F2BB7896}" srcOrd="0" destOrd="0" presId="urn:microsoft.com/office/officeart/2005/8/layout/hierarchy2"/>
    <dgm:cxn modelId="{ABF71975-7680-904B-8F99-22CD1DCCBF14}" type="presParOf" srcId="{8A93E0D8-02D7-414A-82CA-1151F2BB7896}" destId="{7BE74593-EB1E-A643-9DA9-B5B7D29F00C3}" srcOrd="0" destOrd="0" presId="urn:microsoft.com/office/officeart/2005/8/layout/hierarchy2"/>
    <dgm:cxn modelId="{90F6C1F3-AF38-9746-B85D-83BD7AD6C66E}" type="presParOf" srcId="{D562DC35-F8ED-844E-B2E4-94030CDF90A4}" destId="{5C600773-E630-7747-832D-327A430CE710}" srcOrd="1" destOrd="0" presId="urn:microsoft.com/office/officeart/2005/8/layout/hierarchy2"/>
    <dgm:cxn modelId="{1716928A-E5C4-294D-A6E0-909C1DA79433}" type="presParOf" srcId="{5C600773-E630-7747-832D-327A430CE710}" destId="{D2069AA3-E313-4B4D-B06D-CB7119304F14}" srcOrd="0" destOrd="0" presId="urn:microsoft.com/office/officeart/2005/8/layout/hierarchy2"/>
    <dgm:cxn modelId="{46492229-9A1C-D248-8D49-F352C73BA239}" type="presParOf" srcId="{5C600773-E630-7747-832D-327A430CE710}" destId="{8BD148AC-B00D-344E-AD2E-F2CE9DB417F3}" srcOrd="1" destOrd="0" presId="urn:microsoft.com/office/officeart/2005/8/layout/hierarchy2"/>
    <dgm:cxn modelId="{7F019113-7E88-AD4C-8829-4E615C20FC70}" type="presParOf" srcId="{8BD148AC-B00D-344E-AD2E-F2CE9DB417F3}" destId="{872A55BE-07B0-8B4C-9441-7C22F9C36828}" srcOrd="0" destOrd="0" presId="urn:microsoft.com/office/officeart/2005/8/layout/hierarchy2"/>
    <dgm:cxn modelId="{C55AA413-841E-2B4C-A8E8-35655A21D09F}" type="presParOf" srcId="{872A55BE-07B0-8B4C-9441-7C22F9C36828}" destId="{AD29B5F6-1B7A-B947-B49D-0B87CDA3C105}" srcOrd="0" destOrd="0" presId="urn:microsoft.com/office/officeart/2005/8/layout/hierarchy2"/>
    <dgm:cxn modelId="{99329BA5-DF95-7E4E-B7F0-FB24C8EFBC9D}" type="presParOf" srcId="{8BD148AC-B00D-344E-AD2E-F2CE9DB417F3}" destId="{97A9A6BE-B9F2-F649-AD61-99ADE699404B}" srcOrd="1" destOrd="0" presId="urn:microsoft.com/office/officeart/2005/8/layout/hierarchy2"/>
    <dgm:cxn modelId="{E3252025-7E08-8E40-B08D-EA472729AF65}" type="presParOf" srcId="{97A9A6BE-B9F2-F649-AD61-99ADE699404B}" destId="{ACF27013-A017-2541-A606-A2930ABF8168}" srcOrd="0" destOrd="0" presId="urn:microsoft.com/office/officeart/2005/8/layout/hierarchy2"/>
    <dgm:cxn modelId="{8E121535-0700-C14B-AB8E-0E62B6F7D58B}" type="presParOf" srcId="{97A9A6BE-B9F2-F649-AD61-99ADE699404B}" destId="{94D9F8ED-9019-DC41-9FAB-1FF3F6B9C711}" srcOrd="1" destOrd="0" presId="urn:microsoft.com/office/officeart/2005/8/layout/hierarchy2"/>
    <dgm:cxn modelId="{A5CE8068-E13D-514B-85D1-50F8AC2C1FE5}" type="presParOf" srcId="{8BD148AC-B00D-344E-AD2E-F2CE9DB417F3}" destId="{A97B5787-17C8-9F4B-B742-94FFA43F771D}" srcOrd="2" destOrd="0" presId="urn:microsoft.com/office/officeart/2005/8/layout/hierarchy2"/>
    <dgm:cxn modelId="{C4944FAB-D4D4-1A41-9421-E4AE9CAEFBFF}" type="presParOf" srcId="{A97B5787-17C8-9F4B-B742-94FFA43F771D}" destId="{BE26FD12-4D7F-204B-859C-735BCCC52ED5}" srcOrd="0" destOrd="0" presId="urn:microsoft.com/office/officeart/2005/8/layout/hierarchy2"/>
    <dgm:cxn modelId="{1B618C4C-0270-B14D-ACFC-5A8F2DDFBCBA}" type="presParOf" srcId="{8BD148AC-B00D-344E-AD2E-F2CE9DB417F3}" destId="{CBB09910-B4D9-DC49-8696-0E007717D58D}" srcOrd="3" destOrd="0" presId="urn:microsoft.com/office/officeart/2005/8/layout/hierarchy2"/>
    <dgm:cxn modelId="{6C7E0D38-6278-D247-B5A8-04EF7962297D}" type="presParOf" srcId="{CBB09910-B4D9-DC49-8696-0E007717D58D}" destId="{C324086C-C024-374B-8B4E-1D878F5FA66C}" srcOrd="0" destOrd="0" presId="urn:microsoft.com/office/officeart/2005/8/layout/hierarchy2"/>
    <dgm:cxn modelId="{480DA905-757F-A549-9A95-088317CAD0E9}" type="presParOf" srcId="{CBB09910-B4D9-DC49-8696-0E007717D58D}" destId="{E5F70D9D-0472-6444-BA04-C074A83FE0A9}" srcOrd="1" destOrd="0" presId="urn:microsoft.com/office/officeart/2005/8/layout/hierarchy2"/>
    <dgm:cxn modelId="{8BB35D64-6077-7440-A391-130D3904542F}" type="presParOf" srcId="{7DADF036-612F-FF46-AFF2-C25B766F6C3D}" destId="{A0F22563-BF1E-3340-82BC-A4AAA938E24A}" srcOrd="2" destOrd="0" presId="urn:microsoft.com/office/officeart/2005/8/layout/hierarchy2"/>
    <dgm:cxn modelId="{1CD3DD9A-06BB-194A-88FA-127B0BFE9DDC}" type="presParOf" srcId="{A0F22563-BF1E-3340-82BC-A4AAA938E24A}" destId="{94F11719-E921-4E4E-BA33-C39E6BB72E6B}" srcOrd="0" destOrd="0" presId="urn:microsoft.com/office/officeart/2005/8/layout/hierarchy2"/>
    <dgm:cxn modelId="{779FDF15-EF2E-7048-AF2F-FA096B11E43D}" type="presParOf" srcId="{7DADF036-612F-FF46-AFF2-C25B766F6C3D}" destId="{3F7189C9-7F9C-F043-BF6F-D99D9E50F3B6}" srcOrd="3" destOrd="0" presId="urn:microsoft.com/office/officeart/2005/8/layout/hierarchy2"/>
    <dgm:cxn modelId="{D794FF46-CB8D-F649-9298-14A486A43601}" type="presParOf" srcId="{3F7189C9-7F9C-F043-BF6F-D99D9E50F3B6}" destId="{BEBAEDDF-ADC3-9C4C-9FE9-53B7B75ACEF7}" srcOrd="0" destOrd="0" presId="urn:microsoft.com/office/officeart/2005/8/layout/hierarchy2"/>
    <dgm:cxn modelId="{9BF3FEAF-7700-7640-B9B6-BE87C502D7DA}" type="presParOf" srcId="{3F7189C9-7F9C-F043-BF6F-D99D9E50F3B6}" destId="{A5A5BFB6-0B86-A748-96D3-E55E3F2F48C6}" srcOrd="1" destOrd="0" presId="urn:microsoft.com/office/officeart/2005/8/layout/hierarchy2"/>
    <dgm:cxn modelId="{1E9A06CF-63FA-0549-96F1-B779894AF382}" type="presParOf" srcId="{7DADF036-612F-FF46-AFF2-C25B766F6C3D}" destId="{231B9370-4504-1E45-88BA-A850E20E0143}" srcOrd="4" destOrd="0" presId="urn:microsoft.com/office/officeart/2005/8/layout/hierarchy2"/>
    <dgm:cxn modelId="{B0920395-A92C-CF4C-BCC7-3240CD0034D0}" type="presParOf" srcId="{231B9370-4504-1E45-88BA-A850E20E0143}" destId="{76464400-932A-8B46-8EAF-DAB5DB7C6266}" srcOrd="0" destOrd="0" presId="urn:microsoft.com/office/officeart/2005/8/layout/hierarchy2"/>
    <dgm:cxn modelId="{7177CBD0-BE94-E943-B8BC-A7277A9678D9}" type="presParOf" srcId="{7DADF036-612F-FF46-AFF2-C25B766F6C3D}" destId="{E5F00EAD-16E1-6A4C-AC6E-B8A1717E8E2D}" srcOrd="5" destOrd="0" presId="urn:microsoft.com/office/officeart/2005/8/layout/hierarchy2"/>
    <dgm:cxn modelId="{C91557C5-D76D-AB4B-B0F9-CCEE40375BF9}" type="presParOf" srcId="{E5F00EAD-16E1-6A4C-AC6E-B8A1717E8E2D}" destId="{562D252E-20AD-3E4B-8EC6-8532C77F840E}" srcOrd="0" destOrd="0" presId="urn:microsoft.com/office/officeart/2005/8/layout/hierarchy2"/>
    <dgm:cxn modelId="{A3631D59-15F0-AA40-973A-97A441F51FFE}" type="presParOf" srcId="{E5F00EAD-16E1-6A4C-AC6E-B8A1717E8E2D}" destId="{9D843EDF-6D7F-F748-A350-5073E269FB7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进程的定义和属性</a:t>
          </a:r>
          <a:endParaRPr lang="en-US" sz="2900" kern="1200" dirty="0">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进程的状态和转换</a:t>
          </a:r>
          <a:endParaRPr lang="en-US" sz="2900" kern="1200" dirty="0">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进程的描述和组成</a:t>
          </a:r>
          <a:endParaRPr lang="en-US" sz="2900" kern="1200" dirty="0">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进程切换与模式切换</a:t>
          </a:r>
          <a:endParaRPr lang="en-US" sz="2900" kern="1200" dirty="0">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进程的控制和管理</a:t>
          </a:r>
          <a:endParaRPr lang="en-US" sz="2900" kern="1200" dirty="0">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进程的定义和属性</a:t>
          </a:r>
          <a:endParaRPr lang="en-US" sz="2900" kern="1200" dirty="0">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进程的状态和转换</a:t>
          </a:r>
          <a:endParaRPr lang="en-US" sz="2900" kern="1200" dirty="0">
            <a:solidFill>
              <a:schemeClr val="bg1">
                <a:lumMod val="65000"/>
              </a:schemeClr>
            </a:solidFill>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进程的描述和组成</a:t>
          </a:r>
          <a:endParaRPr lang="en-US" sz="2900" kern="1200" dirty="0">
            <a:solidFill>
              <a:schemeClr val="bg1">
                <a:lumMod val="65000"/>
              </a:schemeClr>
            </a:solidFill>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进程切换与模式切换</a:t>
          </a:r>
          <a:endParaRPr lang="en-US" sz="2900" kern="1200" dirty="0">
            <a:solidFill>
              <a:schemeClr val="bg1">
                <a:lumMod val="65000"/>
              </a:schemeClr>
            </a:solidFill>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进程的控制和管理</a:t>
          </a:r>
          <a:endParaRPr lang="en-US" sz="2900" kern="1200" dirty="0">
            <a:solidFill>
              <a:schemeClr val="bg1">
                <a:lumMod val="65000"/>
              </a:schemeClr>
            </a:solidFill>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进程的定义和属性</a:t>
          </a:r>
          <a:endParaRPr lang="en-US" sz="2900" kern="1200" dirty="0">
            <a:solidFill>
              <a:schemeClr val="bg1">
                <a:lumMod val="65000"/>
              </a:schemeClr>
            </a:solidFill>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进程的状态和转换</a:t>
          </a:r>
          <a:endParaRPr lang="en-US" sz="2900" kern="1200" dirty="0">
            <a:solidFill>
              <a:schemeClr val="bg1"/>
            </a:solidFill>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进程的描述和组成</a:t>
          </a:r>
          <a:endParaRPr lang="en-US" sz="2900" kern="1200" dirty="0">
            <a:solidFill>
              <a:schemeClr val="bg1">
                <a:lumMod val="65000"/>
              </a:schemeClr>
            </a:solidFill>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进程切换与模式切换</a:t>
          </a:r>
          <a:endParaRPr lang="en-US" sz="2900" kern="1200" dirty="0">
            <a:solidFill>
              <a:schemeClr val="bg1">
                <a:lumMod val="65000"/>
              </a:schemeClr>
            </a:solidFill>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进程的控制和管理</a:t>
          </a:r>
          <a:endParaRPr lang="en-US" sz="2900" kern="1200" dirty="0">
            <a:solidFill>
              <a:schemeClr val="bg1">
                <a:lumMod val="65000"/>
              </a:schemeClr>
            </a:solidFill>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9FE0E-9CE4-5548-9145-F558094974B5}">
      <dsp:nvSpPr>
        <dsp:cNvPr id="0" name=""/>
        <dsp:cNvSpPr/>
      </dsp:nvSpPr>
      <dsp:spPr>
        <a:xfrm>
          <a:off x="2123198" y="1287"/>
          <a:ext cx="2162314" cy="108115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zh-CN" altLang="en-US" sz="4300" kern="1200" dirty="0" smtClean="0"/>
            <a:t>运行态</a:t>
          </a:r>
          <a:endParaRPr lang="en-US" sz="4300" kern="1200" dirty="0"/>
        </a:p>
      </dsp:txBody>
      <dsp:txXfrm>
        <a:off x="2154864" y="32953"/>
        <a:ext cx="2098982" cy="1017825"/>
      </dsp:txXfrm>
    </dsp:sp>
    <dsp:sp modelId="{8A2BBABE-FCF4-F948-A290-7C329EB35A0F}">
      <dsp:nvSpPr>
        <dsp:cNvPr id="0" name=""/>
        <dsp:cNvSpPr/>
      </dsp:nvSpPr>
      <dsp:spPr>
        <a:xfrm rot="3600000">
          <a:off x="3533605" y="1899029"/>
          <a:ext cx="1127090" cy="378405"/>
        </a:xfrm>
        <a:prstGeom prst="rightArrow">
          <a:avLst/>
        </a:prstGeom>
        <a:blipFill rotWithShape="0">
          <a:blip xmlns:r="http://schemas.openxmlformats.org/officeDocument/2006/relationships" r:embed="rId1">
            <a:duotone>
              <a:schemeClr val="accent1">
                <a:tint val="60000"/>
                <a:hueOff val="0"/>
                <a:satOff val="0"/>
                <a:lumOff val="0"/>
                <a:alphaOff val="0"/>
                <a:shade val="22000"/>
                <a:satMod val="160000"/>
              </a:schemeClr>
              <a:schemeClr val="accent1">
                <a:tint val="6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647127" y="1974710"/>
        <a:ext cx="900047" cy="227043"/>
      </dsp:txXfrm>
    </dsp:sp>
    <dsp:sp modelId="{9A8C1DFE-7F60-C848-A550-69FC4E2F3F86}">
      <dsp:nvSpPr>
        <dsp:cNvPr id="0" name=""/>
        <dsp:cNvSpPr/>
      </dsp:nvSpPr>
      <dsp:spPr>
        <a:xfrm>
          <a:off x="3908787" y="3094018"/>
          <a:ext cx="2162314" cy="108115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zh-CN" altLang="en-US" sz="4300" kern="1200" dirty="0" smtClean="0"/>
            <a:t>等待态</a:t>
          </a:r>
          <a:endParaRPr lang="en-US" sz="4300" kern="1200" dirty="0"/>
        </a:p>
      </dsp:txBody>
      <dsp:txXfrm>
        <a:off x="3940453" y="3125684"/>
        <a:ext cx="2098982" cy="1017825"/>
      </dsp:txXfrm>
    </dsp:sp>
    <dsp:sp modelId="{253EBFE3-5B26-D347-A5DB-8D0312523F7E}">
      <dsp:nvSpPr>
        <dsp:cNvPr id="0" name=""/>
        <dsp:cNvSpPr/>
      </dsp:nvSpPr>
      <dsp:spPr>
        <a:xfrm rot="10800000">
          <a:off x="2640810" y="3445394"/>
          <a:ext cx="1127090" cy="378405"/>
        </a:xfrm>
        <a:prstGeom prst="rightArrow">
          <a:avLst/>
        </a:prstGeom>
        <a:blipFill rotWithShape="0">
          <a:blip xmlns:r="http://schemas.openxmlformats.org/officeDocument/2006/relationships" r:embed="rId1">
            <a:duotone>
              <a:schemeClr val="accent1">
                <a:tint val="60000"/>
                <a:hueOff val="0"/>
                <a:satOff val="0"/>
                <a:lumOff val="0"/>
                <a:alphaOff val="0"/>
                <a:shade val="22000"/>
                <a:satMod val="160000"/>
              </a:schemeClr>
              <a:schemeClr val="accent1">
                <a:tint val="6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754331" y="3521075"/>
        <a:ext cx="900047" cy="227043"/>
      </dsp:txXfrm>
    </dsp:sp>
    <dsp:sp modelId="{DC232943-7FB2-4B4F-8BA0-2E401BBF4F51}">
      <dsp:nvSpPr>
        <dsp:cNvPr id="0" name=""/>
        <dsp:cNvSpPr/>
      </dsp:nvSpPr>
      <dsp:spPr>
        <a:xfrm>
          <a:off x="337609" y="3094018"/>
          <a:ext cx="2162314" cy="1081157"/>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zh-CN" altLang="en-US" sz="4300" kern="1200" dirty="0" smtClean="0"/>
            <a:t>就绪态</a:t>
          </a:r>
          <a:endParaRPr lang="en-US" sz="4300" kern="1200" dirty="0"/>
        </a:p>
      </dsp:txBody>
      <dsp:txXfrm>
        <a:off x="369275" y="3125684"/>
        <a:ext cx="2098982" cy="1017825"/>
      </dsp:txXfrm>
    </dsp:sp>
    <dsp:sp modelId="{10359F8F-FEE9-434B-A451-982851614DE3}">
      <dsp:nvSpPr>
        <dsp:cNvPr id="0" name=""/>
        <dsp:cNvSpPr/>
      </dsp:nvSpPr>
      <dsp:spPr>
        <a:xfrm rot="18000000">
          <a:off x="1748016" y="1899029"/>
          <a:ext cx="1127090" cy="378405"/>
        </a:xfrm>
        <a:prstGeom prst="lef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22000"/>
                <a:satMod val="160000"/>
              </a:schemeClr>
              <a:schemeClr val="accent1">
                <a:tint val="60000"/>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1861538" y="1974710"/>
        <a:ext cx="900047" cy="2270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进程的定义和属性</a:t>
          </a:r>
          <a:endParaRPr lang="en-US" sz="2900" kern="1200" dirty="0">
            <a:solidFill>
              <a:schemeClr val="bg1">
                <a:lumMod val="65000"/>
              </a:schemeClr>
            </a:solidFill>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进程的状态和转换</a:t>
          </a:r>
          <a:endParaRPr lang="en-US" sz="2900" kern="1200" dirty="0">
            <a:solidFill>
              <a:schemeClr val="bg1">
                <a:lumMod val="65000"/>
              </a:schemeClr>
            </a:solidFill>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进程的描述和组成</a:t>
          </a:r>
          <a:endParaRPr lang="en-US" sz="2900" kern="1200" dirty="0">
            <a:solidFill>
              <a:schemeClr val="bg1"/>
            </a:solidFill>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进程切换与模式切换</a:t>
          </a:r>
          <a:endParaRPr lang="en-US" sz="2900" kern="1200" dirty="0">
            <a:solidFill>
              <a:schemeClr val="bg1">
                <a:lumMod val="65000"/>
              </a:schemeClr>
            </a:solidFill>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进程的控制和管理</a:t>
          </a:r>
          <a:endParaRPr lang="en-US" sz="2900" kern="1200" dirty="0">
            <a:solidFill>
              <a:schemeClr val="bg1">
                <a:lumMod val="65000"/>
              </a:schemeClr>
            </a:solidFill>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进程的定义和属性</a:t>
          </a:r>
          <a:endParaRPr lang="en-US" sz="2900" kern="1200" dirty="0">
            <a:solidFill>
              <a:schemeClr val="bg1">
                <a:lumMod val="65000"/>
              </a:schemeClr>
            </a:solidFill>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进程的状态和转换</a:t>
          </a:r>
          <a:endParaRPr lang="en-US" sz="2900" kern="1200" dirty="0">
            <a:solidFill>
              <a:schemeClr val="bg1">
                <a:lumMod val="65000"/>
              </a:schemeClr>
            </a:solidFill>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进程的描述和组成</a:t>
          </a:r>
          <a:endParaRPr lang="en-US" sz="2900" kern="1200" dirty="0">
            <a:solidFill>
              <a:schemeClr val="bg1">
                <a:lumMod val="65000"/>
              </a:schemeClr>
            </a:solidFill>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进程切换与模式切换</a:t>
          </a:r>
          <a:endParaRPr lang="en-US" sz="2900" kern="1200" dirty="0">
            <a:solidFill>
              <a:schemeClr val="bg1"/>
            </a:solidFill>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进程的控制和管理</a:t>
          </a:r>
          <a:endParaRPr lang="en-US" sz="2900" kern="1200" dirty="0">
            <a:solidFill>
              <a:schemeClr val="bg1">
                <a:lumMod val="65000"/>
              </a:schemeClr>
            </a:solidFill>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184861" y="306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进程的定义和属性</a:t>
          </a:r>
          <a:endParaRPr lang="en-US" sz="2900" kern="1200" dirty="0">
            <a:solidFill>
              <a:schemeClr val="bg1">
                <a:lumMod val="65000"/>
              </a:schemeClr>
            </a:solidFill>
            <a:latin typeface="SimHei" charset="0"/>
            <a:ea typeface="SimHei" charset="0"/>
            <a:cs typeface="SimHei" charset="0"/>
          </a:endParaRPr>
        </a:p>
      </dsp:txBody>
      <dsp:txXfrm rot="10800000">
        <a:off x="1348642" y="3063"/>
        <a:ext cx="3890059" cy="655126"/>
      </dsp:txXfrm>
    </dsp:sp>
    <dsp:sp modelId="{150EA78C-B9EB-5245-AE61-A8832990335F}">
      <dsp:nvSpPr>
        <dsp:cNvPr id="0" name=""/>
        <dsp:cNvSpPr/>
      </dsp:nvSpPr>
      <dsp:spPr>
        <a:xfrm>
          <a:off x="857298" y="306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184861" y="85375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进程的状态和转换</a:t>
          </a:r>
          <a:endParaRPr lang="en-US" sz="2900" kern="1200" dirty="0">
            <a:solidFill>
              <a:schemeClr val="bg1">
                <a:lumMod val="65000"/>
              </a:schemeClr>
            </a:solidFill>
            <a:latin typeface="SimHei" charset="0"/>
            <a:ea typeface="SimHei" charset="0"/>
            <a:cs typeface="SimHei" charset="0"/>
          </a:endParaRPr>
        </a:p>
      </dsp:txBody>
      <dsp:txXfrm rot="10800000">
        <a:off x="1348642" y="853750"/>
        <a:ext cx="3890059" cy="655126"/>
      </dsp:txXfrm>
    </dsp:sp>
    <dsp:sp modelId="{137CAADF-4DCC-8C4C-AB74-559CF7365E57}">
      <dsp:nvSpPr>
        <dsp:cNvPr id="0" name=""/>
        <dsp:cNvSpPr/>
      </dsp:nvSpPr>
      <dsp:spPr>
        <a:xfrm>
          <a:off x="857298" y="85375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9941B52-6F23-5145-AF2C-7104C575831E}">
      <dsp:nvSpPr>
        <dsp:cNvPr id="0" name=""/>
        <dsp:cNvSpPr/>
      </dsp:nvSpPr>
      <dsp:spPr>
        <a:xfrm rot="10800000">
          <a:off x="1184861" y="1704436"/>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进程的描述和组成</a:t>
          </a:r>
          <a:endParaRPr lang="en-US" sz="2900" kern="1200" dirty="0">
            <a:solidFill>
              <a:schemeClr val="bg1">
                <a:lumMod val="65000"/>
              </a:schemeClr>
            </a:solidFill>
            <a:latin typeface="SimHei" charset="0"/>
            <a:ea typeface="SimHei" charset="0"/>
            <a:cs typeface="SimHei" charset="0"/>
          </a:endParaRPr>
        </a:p>
      </dsp:txBody>
      <dsp:txXfrm rot="10800000">
        <a:off x="1348642" y="1704436"/>
        <a:ext cx="3890059" cy="655126"/>
      </dsp:txXfrm>
    </dsp:sp>
    <dsp:sp modelId="{E9E69B93-0A28-BC40-A01B-70449818E7F0}">
      <dsp:nvSpPr>
        <dsp:cNvPr id="0" name=""/>
        <dsp:cNvSpPr/>
      </dsp:nvSpPr>
      <dsp:spPr>
        <a:xfrm>
          <a:off x="857298" y="1704436"/>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184861" y="2555123"/>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65000"/>
                </a:schemeClr>
              </a:solidFill>
              <a:latin typeface="SimHei" charset="0"/>
              <a:ea typeface="SimHei" charset="0"/>
              <a:cs typeface="SimHei" charset="0"/>
            </a:rPr>
            <a:t>进程切换与模式切换</a:t>
          </a:r>
          <a:endParaRPr lang="en-US" sz="2900" kern="1200" dirty="0">
            <a:solidFill>
              <a:schemeClr val="bg1">
                <a:lumMod val="65000"/>
              </a:schemeClr>
            </a:solidFill>
            <a:latin typeface="SimHei" charset="0"/>
            <a:ea typeface="SimHei" charset="0"/>
            <a:cs typeface="SimHei" charset="0"/>
          </a:endParaRPr>
        </a:p>
      </dsp:txBody>
      <dsp:txXfrm rot="10800000">
        <a:off x="1348642" y="2555123"/>
        <a:ext cx="3890059" cy="655126"/>
      </dsp:txXfrm>
    </dsp:sp>
    <dsp:sp modelId="{35114E00-9B82-9249-95EB-2EBCD0CAD782}">
      <dsp:nvSpPr>
        <dsp:cNvPr id="0" name=""/>
        <dsp:cNvSpPr/>
      </dsp:nvSpPr>
      <dsp:spPr>
        <a:xfrm>
          <a:off x="857298" y="2555123"/>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D8C2B72-2BDC-A842-95A6-21C123AAE7F1}">
      <dsp:nvSpPr>
        <dsp:cNvPr id="0" name=""/>
        <dsp:cNvSpPr/>
      </dsp:nvSpPr>
      <dsp:spPr>
        <a:xfrm rot="10800000">
          <a:off x="1184861" y="3405810"/>
          <a:ext cx="4053840" cy="655126"/>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8893"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进程的控制和管理</a:t>
          </a:r>
          <a:endParaRPr lang="en-US" sz="2900" kern="1200" dirty="0">
            <a:solidFill>
              <a:schemeClr val="bg1"/>
            </a:solidFill>
            <a:latin typeface="SimHei" charset="0"/>
            <a:ea typeface="SimHei" charset="0"/>
            <a:cs typeface="SimHei" charset="0"/>
          </a:endParaRPr>
        </a:p>
      </dsp:txBody>
      <dsp:txXfrm rot="10800000">
        <a:off x="1348642" y="3405810"/>
        <a:ext cx="3890059" cy="655126"/>
      </dsp:txXfrm>
    </dsp:sp>
    <dsp:sp modelId="{EF27D281-B81B-E84A-86DF-F6429C8666F8}">
      <dsp:nvSpPr>
        <dsp:cNvPr id="0" name=""/>
        <dsp:cNvSpPr/>
      </dsp:nvSpPr>
      <dsp:spPr>
        <a:xfrm>
          <a:off x="857298" y="3405810"/>
          <a:ext cx="655126" cy="655126"/>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65B7F-1EEF-4444-8DF0-F7868E2EDAD6}">
      <dsp:nvSpPr>
        <dsp:cNvPr id="0" name=""/>
        <dsp:cNvSpPr/>
      </dsp:nvSpPr>
      <dsp:spPr>
        <a:xfrm>
          <a:off x="9112" y="1841060"/>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CN" sz="1400" kern="1200" dirty="0" err="1" smtClean="0">
              <a:latin typeface="Arial" charset="0"/>
              <a:ea typeface="Arial" charset="0"/>
              <a:cs typeface="Arial" charset="0"/>
            </a:rPr>
            <a:t>sched</a:t>
          </a:r>
          <a:r>
            <a:rPr lang="en-US" altLang="zh-CN" sz="1400" kern="1200" dirty="0" smtClean="0">
              <a:latin typeface="Arial" charset="0"/>
              <a:ea typeface="Arial" charset="0"/>
              <a:cs typeface="Arial" charset="0"/>
            </a:rPr>
            <a:t>(0)</a:t>
          </a:r>
          <a:endParaRPr lang="en-US" sz="1400" kern="1200" dirty="0">
            <a:latin typeface="Arial" charset="0"/>
            <a:ea typeface="Arial" charset="0"/>
            <a:cs typeface="Arial" charset="0"/>
          </a:endParaRPr>
        </a:p>
      </dsp:txBody>
      <dsp:txXfrm>
        <a:off x="22546" y="1854494"/>
        <a:ext cx="890444" cy="431788"/>
      </dsp:txXfrm>
    </dsp:sp>
    <dsp:sp modelId="{637D3EAF-8D7E-F54F-A661-0F6469CBD747}">
      <dsp:nvSpPr>
        <dsp:cNvPr id="0" name=""/>
        <dsp:cNvSpPr/>
      </dsp:nvSpPr>
      <dsp:spPr>
        <a:xfrm rot="18289469">
          <a:off x="788623" y="1794609"/>
          <a:ext cx="642527" cy="24102"/>
        </a:xfrm>
        <a:custGeom>
          <a:avLst/>
          <a:gdLst/>
          <a:ahLst/>
          <a:cxnLst/>
          <a:rect l="0" t="0" r="0" b="0"/>
          <a:pathLst>
            <a:path>
              <a:moveTo>
                <a:pt x="0" y="12051"/>
              </a:moveTo>
              <a:lnTo>
                <a:pt x="642527" y="1205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1093823" y="1790597"/>
        <a:ext cx="32126" cy="32126"/>
      </dsp:txXfrm>
    </dsp:sp>
    <dsp:sp modelId="{971C03E2-021C-D74E-9738-61AEDDE5CCBE}">
      <dsp:nvSpPr>
        <dsp:cNvPr id="0" name=""/>
        <dsp:cNvSpPr/>
      </dsp:nvSpPr>
      <dsp:spPr>
        <a:xfrm>
          <a:off x="1293349" y="1313605"/>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init</a:t>
          </a:r>
          <a:r>
            <a:rPr lang="en-US" sz="1400" kern="1200" dirty="0" smtClean="0">
              <a:latin typeface="Arial" charset="0"/>
              <a:ea typeface="Arial" charset="0"/>
              <a:cs typeface="Arial" charset="0"/>
            </a:rPr>
            <a:t>(1)</a:t>
          </a:r>
          <a:endParaRPr lang="en-US" sz="1400" kern="1200" dirty="0">
            <a:latin typeface="Arial" charset="0"/>
            <a:ea typeface="Arial" charset="0"/>
            <a:cs typeface="Arial" charset="0"/>
          </a:endParaRPr>
        </a:p>
      </dsp:txBody>
      <dsp:txXfrm>
        <a:off x="1306783" y="1327039"/>
        <a:ext cx="890444" cy="431788"/>
      </dsp:txXfrm>
    </dsp:sp>
    <dsp:sp modelId="{82E1B042-048B-FB4A-BF3F-606384DD0329}">
      <dsp:nvSpPr>
        <dsp:cNvPr id="0" name=""/>
        <dsp:cNvSpPr/>
      </dsp:nvSpPr>
      <dsp:spPr>
        <a:xfrm rot="18545090">
          <a:off x="2103131" y="1305009"/>
          <a:ext cx="581986" cy="24102"/>
        </a:xfrm>
        <a:custGeom>
          <a:avLst/>
          <a:gdLst/>
          <a:ahLst/>
          <a:cxnLst/>
          <a:rect l="0" t="0" r="0" b="0"/>
          <a:pathLst>
            <a:path>
              <a:moveTo>
                <a:pt x="0" y="12051"/>
              </a:moveTo>
              <a:lnTo>
                <a:pt x="581986"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2379574" y="1302511"/>
        <a:ext cx="29099" cy="29099"/>
      </dsp:txXfrm>
    </dsp:sp>
    <dsp:sp modelId="{77D9AE13-7A44-904E-BBF8-4D194968A36F}">
      <dsp:nvSpPr>
        <dsp:cNvPr id="0" name=""/>
        <dsp:cNvSpPr/>
      </dsp:nvSpPr>
      <dsp:spPr>
        <a:xfrm>
          <a:off x="2577586" y="861860"/>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Inetd</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(140)</a:t>
          </a:r>
          <a:endParaRPr lang="en-US" sz="1400" kern="1200" dirty="0">
            <a:latin typeface="Arial" charset="0"/>
            <a:ea typeface="Arial" charset="0"/>
            <a:cs typeface="Arial" charset="0"/>
          </a:endParaRPr>
        </a:p>
      </dsp:txBody>
      <dsp:txXfrm>
        <a:off x="2591020" y="875294"/>
        <a:ext cx="890444" cy="431788"/>
      </dsp:txXfrm>
    </dsp:sp>
    <dsp:sp modelId="{AC0B89B6-6B0E-894F-9188-618BFB57D1F2}">
      <dsp:nvSpPr>
        <dsp:cNvPr id="0" name=""/>
        <dsp:cNvSpPr/>
      </dsp:nvSpPr>
      <dsp:spPr>
        <a:xfrm>
          <a:off x="3494898" y="1079137"/>
          <a:ext cx="366924" cy="24102"/>
        </a:xfrm>
        <a:custGeom>
          <a:avLst/>
          <a:gdLst/>
          <a:ahLst/>
          <a:cxnLst/>
          <a:rect l="0" t="0" r="0" b="0"/>
          <a:pathLst>
            <a:path>
              <a:moveTo>
                <a:pt x="0" y="12051"/>
              </a:moveTo>
              <a:lnTo>
                <a:pt x="366924"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3669188" y="1082015"/>
        <a:ext cx="18346" cy="18346"/>
      </dsp:txXfrm>
    </dsp:sp>
    <dsp:sp modelId="{370FEC87-D2CD-784C-AB76-CC7359585205}">
      <dsp:nvSpPr>
        <dsp:cNvPr id="0" name=""/>
        <dsp:cNvSpPr/>
      </dsp:nvSpPr>
      <dsp:spPr>
        <a:xfrm>
          <a:off x="3861823" y="749551"/>
          <a:ext cx="1220960" cy="683273"/>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Telnetdaemon</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(7776)</a:t>
          </a:r>
          <a:endParaRPr lang="en-US" sz="1400" kern="1200" dirty="0">
            <a:latin typeface="Arial" charset="0"/>
            <a:ea typeface="Arial" charset="0"/>
            <a:cs typeface="Arial" charset="0"/>
          </a:endParaRPr>
        </a:p>
      </dsp:txBody>
      <dsp:txXfrm>
        <a:off x="3881835" y="769563"/>
        <a:ext cx="1180936" cy="643249"/>
      </dsp:txXfrm>
    </dsp:sp>
    <dsp:sp modelId="{7AFD76CF-44EC-F54B-8162-E5208E2AAAE3}">
      <dsp:nvSpPr>
        <dsp:cNvPr id="0" name=""/>
        <dsp:cNvSpPr/>
      </dsp:nvSpPr>
      <dsp:spPr>
        <a:xfrm>
          <a:off x="5082784" y="1079137"/>
          <a:ext cx="366924" cy="24102"/>
        </a:xfrm>
        <a:custGeom>
          <a:avLst/>
          <a:gdLst/>
          <a:ahLst/>
          <a:cxnLst/>
          <a:rect l="0" t="0" r="0" b="0"/>
          <a:pathLst>
            <a:path>
              <a:moveTo>
                <a:pt x="0" y="12051"/>
              </a:moveTo>
              <a:lnTo>
                <a:pt x="366924"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5257074" y="1082015"/>
        <a:ext cx="18346" cy="18346"/>
      </dsp:txXfrm>
    </dsp:sp>
    <dsp:sp modelId="{19E3646A-DA27-9C49-A7BB-370B3E2C0120}">
      <dsp:nvSpPr>
        <dsp:cNvPr id="0" name=""/>
        <dsp:cNvSpPr/>
      </dsp:nvSpPr>
      <dsp:spPr>
        <a:xfrm>
          <a:off x="5449709" y="861860"/>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err="1" smtClean="0">
              <a:solidFill>
                <a:srgbClr val="FFFF00"/>
              </a:solidFill>
              <a:latin typeface="Arial" charset="0"/>
              <a:ea typeface="Arial" charset="0"/>
              <a:cs typeface="Arial" charset="0"/>
            </a:rPr>
            <a:t>Csh</a:t>
          </a:r>
          <a:endParaRPr lang="en-US" sz="1400" b="1" kern="1200" dirty="0" smtClean="0">
            <a:solidFill>
              <a:srgbClr val="FFFF00"/>
            </a:solidFill>
            <a:latin typeface="Arial" charset="0"/>
            <a:ea typeface="Arial" charset="0"/>
            <a:cs typeface="Arial" charset="0"/>
          </a:endParaRPr>
        </a:p>
        <a:p>
          <a:pPr lvl="0" algn="ctr" defTabSz="622300">
            <a:lnSpc>
              <a:spcPct val="90000"/>
            </a:lnSpc>
            <a:spcBef>
              <a:spcPct val="0"/>
            </a:spcBef>
            <a:spcAft>
              <a:spcPct val="35000"/>
            </a:spcAft>
          </a:pPr>
          <a:r>
            <a:rPr lang="en-US" sz="1400" b="1" kern="1200" dirty="0" smtClean="0">
              <a:solidFill>
                <a:srgbClr val="FFFF00"/>
              </a:solidFill>
              <a:latin typeface="Arial" charset="0"/>
              <a:ea typeface="Arial" charset="0"/>
              <a:cs typeface="Arial" charset="0"/>
            </a:rPr>
            <a:t>(7778)</a:t>
          </a:r>
          <a:endParaRPr lang="en-US" sz="1400" b="1" kern="1200" dirty="0">
            <a:solidFill>
              <a:srgbClr val="FFFF00"/>
            </a:solidFill>
            <a:latin typeface="Arial" charset="0"/>
            <a:ea typeface="Arial" charset="0"/>
            <a:cs typeface="Arial" charset="0"/>
          </a:endParaRPr>
        </a:p>
      </dsp:txBody>
      <dsp:txXfrm>
        <a:off x="5463143" y="875294"/>
        <a:ext cx="890444" cy="431788"/>
      </dsp:txXfrm>
    </dsp:sp>
    <dsp:sp modelId="{2C4EF4BB-8600-8F40-8C0C-122B0EB6D542}">
      <dsp:nvSpPr>
        <dsp:cNvPr id="0" name=""/>
        <dsp:cNvSpPr/>
      </dsp:nvSpPr>
      <dsp:spPr>
        <a:xfrm rot="19457599">
          <a:off x="6324549" y="947273"/>
          <a:ext cx="451869" cy="24102"/>
        </a:xfrm>
        <a:custGeom>
          <a:avLst/>
          <a:gdLst/>
          <a:ahLst/>
          <a:cxnLst/>
          <a:rect l="0" t="0" r="0" b="0"/>
          <a:pathLst>
            <a:path>
              <a:moveTo>
                <a:pt x="0" y="12051"/>
              </a:moveTo>
              <a:lnTo>
                <a:pt x="451869"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6539187" y="948028"/>
        <a:ext cx="22593" cy="22593"/>
      </dsp:txXfrm>
    </dsp:sp>
    <dsp:sp modelId="{7E9D2427-91C0-B745-8BFB-DEF3E0EEFC4C}">
      <dsp:nvSpPr>
        <dsp:cNvPr id="0" name=""/>
        <dsp:cNvSpPr/>
      </dsp:nvSpPr>
      <dsp:spPr>
        <a:xfrm>
          <a:off x="6733946" y="598133"/>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charset="0"/>
              <a:ea typeface="Arial" charset="0"/>
              <a:cs typeface="Arial" charset="0"/>
            </a:rPr>
            <a:t>Netscape</a:t>
          </a: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(7785)</a:t>
          </a:r>
          <a:endParaRPr lang="en-US" sz="1400" kern="1200" dirty="0">
            <a:latin typeface="Arial" charset="0"/>
            <a:ea typeface="Arial" charset="0"/>
            <a:cs typeface="Arial" charset="0"/>
          </a:endParaRPr>
        </a:p>
      </dsp:txBody>
      <dsp:txXfrm>
        <a:off x="6747380" y="611567"/>
        <a:ext cx="890444" cy="431788"/>
      </dsp:txXfrm>
    </dsp:sp>
    <dsp:sp modelId="{931DF46D-881A-4D4D-9B1D-76955BD17350}">
      <dsp:nvSpPr>
        <dsp:cNvPr id="0" name=""/>
        <dsp:cNvSpPr/>
      </dsp:nvSpPr>
      <dsp:spPr>
        <a:xfrm rot="2142401">
          <a:off x="6324549" y="1211000"/>
          <a:ext cx="451869" cy="24102"/>
        </a:xfrm>
        <a:custGeom>
          <a:avLst/>
          <a:gdLst/>
          <a:ahLst/>
          <a:cxnLst/>
          <a:rect l="0" t="0" r="0" b="0"/>
          <a:pathLst>
            <a:path>
              <a:moveTo>
                <a:pt x="0" y="12051"/>
              </a:moveTo>
              <a:lnTo>
                <a:pt x="451869"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6539187" y="1211755"/>
        <a:ext cx="22593" cy="22593"/>
      </dsp:txXfrm>
    </dsp:sp>
    <dsp:sp modelId="{BE45C5D7-AB99-D241-8BF1-52E1753F1319}">
      <dsp:nvSpPr>
        <dsp:cNvPr id="0" name=""/>
        <dsp:cNvSpPr/>
      </dsp:nvSpPr>
      <dsp:spPr>
        <a:xfrm>
          <a:off x="6733946" y="1125587"/>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emacs</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(8105)</a:t>
          </a:r>
          <a:endParaRPr lang="en-US" sz="1400" kern="1200" dirty="0">
            <a:latin typeface="Arial" charset="0"/>
            <a:ea typeface="Arial" charset="0"/>
            <a:cs typeface="Arial" charset="0"/>
          </a:endParaRPr>
        </a:p>
      </dsp:txBody>
      <dsp:txXfrm>
        <a:off x="6747380" y="1139021"/>
        <a:ext cx="890444" cy="431788"/>
      </dsp:txXfrm>
    </dsp:sp>
    <dsp:sp modelId="{0C95465E-6A1B-F94D-A9D8-436FB776612C}">
      <dsp:nvSpPr>
        <dsp:cNvPr id="0" name=""/>
        <dsp:cNvSpPr/>
      </dsp:nvSpPr>
      <dsp:spPr>
        <a:xfrm rot="3054910">
          <a:off x="2103131" y="1756755"/>
          <a:ext cx="581986" cy="24102"/>
        </a:xfrm>
        <a:custGeom>
          <a:avLst/>
          <a:gdLst/>
          <a:ahLst/>
          <a:cxnLst/>
          <a:rect l="0" t="0" r="0" b="0"/>
          <a:pathLst>
            <a:path>
              <a:moveTo>
                <a:pt x="0" y="12051"/>
              </a:moveTo>
              <a:lnTo>
                <a:pt x="581986"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2379574" y="1754256"/>
        <a:ext cx="29099" cy="29099"/>
      </dsp:txXfrm>
    </dsp:sp>
    <dsp:sp modelId="{8F56146A-F3A3-3E45-9DA8-12B27F23103F}">
      <dsp:nvSpPr>
        <dsp:cNvPr id="0" name=""/>
        <dsp:cNvSpPr/>
      </dsp:nvSpPr>
      <dsp:spPr>
        <a:xfrm>
          <a:off x="2577586" y="1765351"/>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Dtlogin</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(251)</a:t>
          </a:r>
          <a:endParaRPr lang="en-US" sz="1400" kern="1200" dirty="0">
            <a:latin typeface="Arial" charset="0"/>
            <a:ea typeface="Arial" charset="0"/>
            <a:cs typeface="Arial" charset="0"/>
          </a:endParaRPr>
        </a:p>
      </dsp:txBody>
      <dsp:txXfrm>
        <a:off x="2591020" y="1778785"/>
        <a:ext cx="890444" cy="431788"/>
      </dsp:txXfrm>
    </dsp:sp>
    <dsp:sp modelId="{4662BF18-4B68-6140-8DA7-D116134C82A2}">
      <dsp:nvSpPr>
        <dsp:cNvPr id="0" name=""/>
        <dsp:cNvSpPr/>
      </dsp:nvSpPr>
      <dsp:spPr>
        <a:xfrm>
          <a:off x="3494898" y="1982627"/>
          <a:ext cx="366924" cy="24102"/>
        </a:xfrm>
        <a:custGeom>
          <a:avLst/>
          <a:gdLst/>
          <a:ahLst/>
          <a:cxnLst/>
          <a:rect l="0" t="0" r="0" b="0"/>
          <a:pathLst>
            <a:path>
              <a:moveTo>
                <a:pt x="0" y="12051"/>
              </a:moveTo>
              <a:lnTo>
                <a:pt x="366924"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3669188" y="1985505"/>
        <a:ext cx="18346" cy="18346"/>
      </dsp:txXfrm>
    </dsp:sp>
    <dsp:sp modelId="{D80819C1-9C93-D943-9B99-89F14E4A6F13}">
      <dsp:nvSpPr>
        <dsp:cNvPr id="0" name=""/>
        <dsp:cNvSpPr/>
      </dsp:nvSpPr>
      <dsp:spPr>
        <a:xfrm>
          <a:off x="3861823" y="1765351"/>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Xsession</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(294)</a:t>
          </a:r>
          <a:endParaRPr lang="en-US" sz="1400" kern="1200" dirty="0">
            <a:latin typeface="Arial" charset="0"/>
            <a:ea typeface="Arial" charset="0"/>
            <a:cs typeface="Arial" charset="0"/>
          </a:endParaRPr>
        </a:p>
      </dsp:txBody>
      <dsp:txXfrm>
        <a:off x="3875257" y="1778785"/>
        <a:ext cx="890444" cy="431788"/>
      </dsp:txXfrm>
    </dsp:sp>
    <dsp:sp modelId="{4F8B01C2-B23E-2548-87E6-BE25EC7885D5}">
      <dsp:nvSpPr>
        <dsp:cNvPr id="0" name=""/>
        <dsp:cNvSpPr/>
      </dsp:nvSpPr>
      <dsp:spPr>
        <a:xfrm>
          <a:off x="4779136" y="1982627"/>
          <a:ext cx="366924" cy="24102"/>
        </a:xfrm>
        <a:custGeom>
          <a:avLst/>
          <a:gdLst/>
          <a:ahLst/>
          <a:cxnLst/>
          <a:rect l="0" t="0" r="0" b="0"/>
          <a:pathLst>
            <a:path>
              <a:moveTo>
                <a:pt x="0" y="12051"/>
              </a:moveTo>
              <a:lnTo>
                <a:pt x="366924"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4953425" y="1985505"/>
        <a:ext cx="18346" cy="18346"/>
      </dsp:txXfrm>
    </dsp:sp>
    <dsp:sp modelId="{22B2A903-BC75-504C-9B49-4A9F8E3268A7}">
      <dsp:nvSpPr>
        <dsp:cNvPr id="0" name=""/>
        <dsp:cNvSpPr/>
      </dsp:nvSpPr>
      <dsp:spPr>
        <a:xfrm>
          <a:off x="5146061" y="1765351"/>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sdt_shel</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(340)</a:t>
          </a:r>
          <a:endParaRPr lang="en-US" sz="1400" kern="1200" dirty="0">
            <a:latin typeface="Arial" charset="0"/>
            <a:ea typeface="Arial" charset="0"/>
            <a:cs typeface="Arial" charset="0"/>
          </a:endParaRPr>
        </a:p>
      </dsp:txBody>
      <dsp:txXfrm>
        <a:off x="5159495" y="1778785"/>
        <a:ext cx="890444" cy="431788"/>
      </dsp:txXfrm>
    </dsp:sp>
    <dsp:sp modelId="{8A93E0D8-02D7-414A-82CA-1151F2BB7896}">
      <dsp:nvSpPr>
        <dsp:cNvPr id="0" name=""/>
        <dsp:cNvSpPr/>
      </dsp:nvSpPr>
      <dsp:spPr>
        <a:xfrm>
          <a:off x="6063373" y="1982627"/>
          <a:ext cx="366924" cy="24102"/>
        </a:xfrm>
        <a:custGeom>
          <a:avLst/>
          <a:gdLst/>
          <a:ahLst/>
          <a:cxnLst/>
          <a:rect l="0" t="0" r="0" b="0"/>
          <a:pathLst>
            <a:path>
              <a:moveTo>
                <a:pt x="0" y="12051"/>
              </a:moveTo>
              <a:lnTo>
                <a:pt x="366924"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6237662" y="1985505"/>
        <a:ext cx="18346" cy="18346"/>
      </dsp:txXfrm>
    </dsp:sp>
    <dsp:sp modelId="{D2069AA3-E313-4B4D-B06D-CB7119304F14}">
      <dsp:nvSpPr>
        <dsp:cNvPr id="0" name=""/>
        <dsp:cNvSpPr/>
      </dsp:nvSpPr>
      <dsp:spPr>
        <a:xfrm>
          <a:off x="6430298" y="1765351"/>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err="1" smtClean="0">
              <a:solidFill>
                <a:srgbClr val="FFFF00"/>
              </a:solidFill>
              <a:latin typeface="Arial" charset="0"/>
              <a:ea typeface="Arial" charset="0"/>
              <a:cs typeface="Arial" charset="0"/>
            </a:rPr>
            <a:t>Csh</a:t>
          </a:r>
          <a:endParaRPr lang="en-US" sz="1400" b="1" kern="1200" dirty="0" smtClean="0">
            <a:solidFill>
              <a:srgbClr val="FFFF00"/>
            </a:solidFill>
            <a:latin typeface="Arial" charset="0"/>
            <a:ea typeface="Arial" charset="0"/>
            <a:cs typeface="Arial" charset="0"/>
          </a:endParaRPr>
        </a:p>
        <a:p>
          <a:pPr lvl="0" algn="ctr" defTabSz="622300">
            <a:lnSpc>
              <a:spcPct val="90000"/>
            </a:lnSpc>
            <a:spcBef>
              <a:spcPct val="0"/>
            </a:spcBef>
            <a:spcAft>
              <a:spcPct val="35000"/>
            </a:spcAft>
          </a:pPr>
          <a:r>
            <a:rPr lang="en-US" sz="1400" b="1" kern="1200" dirty="0" smtClean="0">
              <a:solidFill>
                <a:srgbClr val="FFFF00"/>
              </a:solidFill>
              <a:latin typeface="Arial" charset="0"/>
              <a:ea typeface="Arial" charset="0"/>
              <a:cs typeface="Arial" charset="0"/>
            </a:rPr>
            <a:t>(1400)</a:t>
          </a:r>
          <a:endParaRPr lang="en-US" sz="1400" b="1" kern="1200" dirty="0">
            <a:solidFill>
              <a:srgbClr val="FFFF00"/>
            </a:solidFill>
            <a:latin typeface="Arial" charset="0"/>
            <a:ea typeface="Arial" charset="0"/>
            <a:cs typeface="Arial" charset="0"/>
          </a:endParaRPr>
        </a:p>
      </dsp:txBody>
      <dsp:txXfrm>
        <a:off x="6443732" y="1778785"/>
        <a:ext cx="890444" cy="431788"/>
      </dsp:txXfrm>
    </dsp:sp>
    <dsp:sp modelId="{872A55BE-07B0-8B4C-9441-7C22F9C36828}">
      <dsp:nvSpPr>
        <dsp:cNvPr id="0" name=""/>
        <dsp:cNvSpPr/>
      </dsp:nvSpPr>
      <dsp:spPr>
        <a:xfrm rot="19457599">
          <a:off x="7305138" y="1850764"/>
          <a:ext cx="451869" cy="24102"/>
        </a:xfrm>
        <a:custGeom>
          <a:avLst/>
          <a:gdLst/>
          <a:ahLst/>
          <a:cxnLst/>
          <a:rect l="0" t="0" r="0" b="0"/>
          <a:pathLst>
            <a:path>
              <a:moveTo>
                <a:pt x="0" y="12051"/>
              </a:moveTo>
              <a:lnTo>
                <a:pt x="451869"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7519776" y="1851518"/>
        <a:ext cx="22593" cy="22593"/>
      </dsp:txXfrm>
    </dsp:sp>
    <dsp:sp modelId="{ACF27013-A017-2541-A606-A2930ABF8168}">
      <dsp:nvSpPr>
        <dsp:cNvPr id="0" name=""/>
        <dsp:cNvSpPr/>
      </dsp:nvSpPr>
      <dsp:spPr>
        <a:xfrm>
          <a:off x="7714535" y="1501623"/>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ls</a:t>
          </a:r>
          <a:endParaRPr lang="en-US" sz="1400" kern="1200" dirty="0" smtClean="0">
            <a:latin typeface="Arial" charset="0"/>
            <a:ea typeface="Arial" charset="0"/>
            <a:cs typeface="Arial" charset="0"/>
          </a:endParaRP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(2123)</a:t>
          </a:r>
          <a:endParaRPr lang="en-US" sz="1400" kern="1200" dirty="0">
            <a:latin typeface="Arial" charset="0"/>
            <a:ea typeface="Arial" charset="0"/>
            <a:cs typeface="Arial" charset="0"/>
          </a:endParaRPr>
        </a:p>
      </dsp:txBody>
      <dsp:txXfrm>
        <a:off x="7727969" y="1515057"/>
        <a:ext cx="890444" cy="431788"/>
      </dsp:txXfrm>
    </dsp:sp>
    <dsp:sp modelId="{A97B5787-17C8-9F4B-B742-94FFA43F771D}">
      <dsp:nvSpPr>
        <dsp:cNvPr id="0" name=""/>
        <dsp:cNvSpPr/>
      </dsp:nvSpPr>
      <dsp:spPr>
        <a:xfrm rot="2142401">
          <a:off x="7305138" y="2114491"/>
          <a:ext cx="451869" cy="24102"/>
        </a:xfrm>
        <a:custGeom>
          <a:avLst/>
          <a:gdLst/>
          <a:ahLst/>
          <a:cxnLst/>
          <a:rect l="0" t="0" r="0" b="0"/>
          <a:pathLst>
            <a:path>
              <a:moveTo>
                <a:pt x="0" y="12051"/>
              </a:moveTo>
              <a:lnTo>
                <a:pt x="451869" y="1205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7519776" y="2115245"/>
        <a:ext cx="22593" cy="22593"/>
      </dsp:txXfrm>
    </dsp:sp>
    <dsp:sp modelId="{C324086C-C024-374B-8B4E-1D878F5FA66C}">
      <dsp:nvSpPr>
        <dsp:cNvPr id="0" name=""/>
        <dsp:cNvSpPr/>
      </dsp:nvSpPr>
      <dsp:spPr>
        <a:xfrm>
          <a:off x="7714535" y="2029078"/>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charset="0"/>
              <a:ea typeface="Arial" charset="0"/>
              <a:cs typeface="Arial" charset="0"/>
            </a:rPr>
            <a:t>cat</a:t>
          </a:r>
        </a:p>
        <a:p>
          <a:pPr lvl="0" algn="ctr" defTabSz="622300">
            <a:lnSpc>
              <a:spcPct val="90000"/>
            </a:lnSpc>
            <a:spcBef>
              <a:spcPct val="0"/>
            </a:spcBef>
            <a:spcAft>
              <a:spcPct val="35000"/>
            </a:spcAft>
          </a:pPr>
          <a:r>
            <a:rPr lang="en-US" sz="1400" kern="1200" dirty="0" smtClean="0">
              <a:latin typeface="Arial" charset="0"/>
              <a:ea typeface="Arial" charset="0"/>
              <a:cs typeface="Arial" charset="0"/>
            </a:rPr>
            <a:t>(2536)</a:t>
          </a:r>
          <a:endParaRPr lang="en-US" sz="1400" kern="1200" dirty="0">
            <a:latin typeface="Arial" charset="0"/>
            <a:ea typeface="Arial" charset="0"/>
            <a:cs typeface="Arial" charset="0"/>
          </a:endParaRPr>
        </a:p>
      </dsp:txBody>
      <dsp:txXfrm>
        <a:off x="7727969" y="2042512"/>
        <a:ext cx="890444" cy="431788"/>
      </dsp:txXfrm>
    </dsp:sp>
    <dsp:sp modelId="{A0F22563-BF1E-3340-82BC-A4AAA938E24A}">
      <dsp:nvSpPr>
        <dsp:cNvPr id="0" name=""/>
        <dsp:cNvSpPr/>
      </dsp:nvSpPr>
      <dsp:spPr>
        <a:xfrm>
          <a:off x="926424" y="2058337"/>
          <a:ext cx="366924" cy="24102"/>
        </a:xfrm>
        <a:custGeom>
          <a:avLst/>
          <a:gdLst/>
          <a:ahLst/>
          <a:cxnLst/>
          <a:rect l="0" t="0" r="0" b="0"/>
          <a:pathLst>
            <a:path>
              <a:moveTo>
                <a:pt x="0" y="12051"/>
              </a:moveTo>
              <a:lnTo>
                <a:pt x="366924" y="1205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1100714" y="2061215"/>
        <a:ext cx="18346" cy="18346"/>
      </dsp:txXfrm>
    </dsp:sp>
    <dsp:sp modelId="{BEBAEDDF-ADC3-9C4C-9FE9-53B7B75ACEF7}">
      <dsp:nvSpPr>
        <dsp:cNvPr id="0" name=""/>
        <dsp:cNvSpPr/>
      </dsp:nvSpPr>
      <dsp:spPr>
        <a:xfrm>
          <a:off x="1293349" y="1841060"/>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pageout</a:t>
          </a:r>
          <a:r>
            <a:rPr lang="en-US" sz="1400" kern="1200" dirty="0" smtClean="0">
              <a:latin typeface="Arial" charset="0"/>
              <a:ea typeface="Arial" charset="0"/>
              <a:cs typeface="Arial" charset="0"/>
            </a:rPr>
            <a:t>(2)</a:t>
          </a:r>
          <a:endParaRPr lang="en-US" sz="1400" kern="1200" dirty="0">
            <a:latin typeface="Arial" charset="0"/>
            <a:ea typeface="Arial" charset="0"/>
            <a:cs typeface="Arial" charset="0"/>
          </a:endParaRPr>
        </a:p>
      </dsp:txBody>
      <dsp:txXfrm>
        <a:off x="1306783" y="1854494"/>
        <a:ext cx="890444" cy="431788"/>
      </dsp:txXfrm>
    </dsp:sp>
    <dsp:sp modelId="{231B9370-4504-1E45-88BA-A850E20E0143}">
      <dsp:nvSpPr>
        <dsp:cNvPr id="0" name=""/>
        <dsp:cNvSpPr/>
      </dsp:nvSpPr>
      <dsp:spPr>
        <a:xfrm rot="3310531">
          <a:off x="788623" y="2322064"/>
          <a:ext cx="642527" cy="24102"/>
        </a:xfrm>
        <a:custGeom>
          <a:avLst/>
          <a:gdLst/>
          <a:ahLst/>
          <a:cxnLst/>
          <a:rect l="0" t="0" r="0" b="0"/>
          <a:pathLst>
            <a:path>
              <a:moveTo>
                <a:pt x="0" y="12051"/>
              </a:moveTo>
              <a:lnTo>
                <a:pt x="642527" y="1205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622300">
            <a:lnSpc>
              <a:spcPct val="90000"/>
            </a:lnSpc>
            <a:spcBef>
              <a:spcPct val="0"/>
            </a:spcBef>
            <a:spcAft>
              <a:spcPct val="35000"/>
            </a:spcAft>
          </a:pPr>
          <a:endParaRPr lang="en-US" sz="1400" kern="1200">
            <a:latin typeface="Arial" charset="0"/>
            <a:ea typeface="Arial" charset="0"/>
            <a:cs typeface="Arial" charset="0"/>
          </a:endParaRPr>
        </a:p>
      </dsp:txBody>
      <dsp:txXfrm>
        <a:off x="1093823" y="2318052"/>
        <a:ext cx="32126" cy="32126"/>
      </dsp:txXfrm>
    </dsp:sp>
    <dsp:sp modelId="{562D252E-20AD-3E4B-8EC6-8532C77F840E}">
      <dsp:nvSpPr>
        <dsp:cNvPr id="0" name=""/>
        <dsp:cNvSpPr/>
      </dsp:nvSpPr>
      <dsp:spPr>
        <a:xfrm>
          <a:off x="1293349" y="2368514"/>
          <a:ext cx="917312" cy="45865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err="1" smtClean="0">
              <a:latin typeface="Arial" charset="0"/>
              <a:ea typeface="Arial" charset="0"/>
              <a:cs typeface="Arial" charset="0"/>
            </a:rPr>
            <a:t>fsflush</a:t>
          </a:r>
          <a:r>
            <a:rPr lang="en-US" sz="1400" kern="1200" dirty="0" smtClean="0">
              <a:latin typeface="Arial" charset="0"/>
              <a:ea typeface="Arial" charset="0"/>
              <a:cs typeface="Arial" charset="0"/>
            </a:rPr>
            <a:t>(3)</a:t>
          </a:r>
          <a:endParaRPr lang="en-US" sz="1400" kern="1200" dirty="0">
            <a:latin typeface="Arial" charset="0"/>
            <a:ea typeface="Arial" charset="0"/>
            <a:cs typeface="Arial" charset="0"/>
          </a:endParaRPr>
        </a:p>
      </dsp:txBody>
      <dsp:txXfrm>
        <a:off x="1306783" y="2381948"/>
        <a:ext cx="890444" cy="43178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zh-CN" altLang="en-US"/>
          </a:p>
        </p:txBody>
      </p:sp>
      <p:sp>
        <p:nvSpPr>
          <p:cNvPr id="310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en-US" altLang="zh-CN"/>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charset="0"/>
                <a:ea typeface="宋体" charset="0"/>
              </a:defRPr>
            </a:lvl1pPr>
          </a:lstStyle>
          <a:p>
            <a:fld id="{90C634CB-5CA7-7641-8EB5-9079A172F252}" type="slidenum">
              <a:rPr lang="zh-CN" altLang="en-US"/>
              <a:pPr/>
              <a:t>‹#›</a:t>
            </a:fld>
            <a:endParaRPr lang="en-US" altLang="zh-CN"/>
          </a:p>
        </p:txBody>
      </p:sp>
    </p:spTree>
    <p:extLst>
      <p:ext uri="{BB962C8B-B14F-4D97-AF65-F5344CB8AC3E}">
        <p14:creationId xmlns:p14="http://schemas.microsoft.com/office/powerpoint/2010/main" val="667054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部分系统称进程为“任务”</a:t>
            </a:r>
            <a:r>
              <a:rPr lang="en-US" altLang="zh-CN" dirty="0" smtClean="0"/>
              <a:t>(task)</a:t>
            </a:r>
            <a:r>
              <a:rPr lang="zh-CN" altLang="en-US" dirty="0" smtClean="0"/>
              <a:t>或“活动”</a:t>
            </a:r>
            <a:r>
              <a:rPr lang="en-US" altLang="zh-CN" dirty="0" smtClean="0"/>
              <a:t>(active)</a:t>
            </a:r>
            <a:r>
              <a:rPr lang="zh-CN" altLang="en-US" dirty="0" smtClean="0"/>
              <a:t>；一般称为</a:t>
            </a:r>
            <a:r>
              <a:rPr lang="en-US" altLang="zh-CN" dirty="0" smtClean="0"/>
              <a:t> process</a:t>
            </a:r>
          </a:p>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13</a:t>
            </a:fld>
            <a:endParaRPr lang="en-US" altLang="zh-CN"/>
          </a:p>
        </p:txBody>
      </p:sp>
    </p:spTree>
    <p:extLst>
      <p:ext uri="{BB962C8B-B14F-4D97-AF65-F5344CB8AC3E}">
        <p14:creationId xmlns:p14="http://schemas.microsoft.com/office/powerpoint/2010/main" val="1597653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100</a:t>
            </a:fld>
            <a:endParaRPr lang="en-US" altLang="zh-CN"/>
          </a:p>
        </p:txBody>
      </p:sp>
    </p:spTree>
    <p:extLst>
      <p:ext uri="{BB962C8B-B14F-4D97-AF65-F5344CB8AC3E}">
        <p14:creationId xmlns:p14="http://schemas.microsoft.com/office/powerpoint/2010/main" val="147378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C634CB-5CA7-7641-8EB5-9079A172F252}" type="slidenum">
              <a:rPr lang="zh-CN" altLang="en-US" smtClean="0"/>
              <a:pPr/>
              <a:t>14</a:t>
            </a:fld>
            <a:endParaRPr lang="en-US" altLang="zh-CN"/>
          </a:p>
        </p:txBody>
      </p:sp>
    </p:spTree>
    <p:extLst>
      <p:ext uri="{BB962C8B-B14F-4D97-AF65-F5344CB8AC3E}">
        <p14:creationId xmlns:p14="http://schemas.microsoft.com/office/powerpoint/2010/main" val="355699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低级调度指：决定就绪队列中哪个进程</a:t>
            </a:r>
            <a:r>
              <a:rPr lang="en-US" altLang="zh-CN" dirty="0" smtClean="0"/>
              <a:t>/</a:t>
            </a:r>
            <a:r>
              <a:rPr lang="zh-CN" altLang="en-US" dirty="0" smtClean="0"/>
              <a:t>内核级</a:t>
            </a:r>
            <a:r>
              <a:rPr lang="zh-CN" altLang="en-US" smtClean="0"/>
              <a:t>线程获得处理器</a:t>
            </a:r>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39</a:t>
            </a:fld>
            <a:endParaRPr lang="en-US" altLang="zh-CN"/>
          </a:p>
        </p:txBody>
      </p:sp>
    </p:spTree>
    <p:extLst>
      <p:ext uri="{BB962C8B-B14F-4D97-AF65-F5344CB8AC3E}">
        <p14:creationId xmlns:p14="http://schemas.microsoft.com/office/powerpoint/2010/main" val="169116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43</a:t>
            </a:fld>
            <a:endParaRPr lang="en-US" altLang="zh-CN"/>
          </a:p>
        </p:txBody>
      </p:sp>
    </p:spTree>
    <p:extLst>
      <p:ext uri="{BB962C8B-B14F-4D97-AF65-F5344CB8AC3E}">
        <p14:creationId xmlns:p14="http://schemas.microsoft.com/office/powerpoint/2010/main" val="177577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50</a:t>
            </a:fld>
            <a:endParaRPr lang="en-US" altLang="zh-CN"/>
          </a:p>
        </p:txBody>
      </p:sp>
    </p:spTree>
    <p:extLst>
      <p:ext uri="{BB962C8B-B14F-4D97-AF65-F5344CB8AC3E}">
        <p14:creationId xmlns:p14="http://schemas.microsoft.com/office/powerpoint/2010/main" val="32647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56</a:t>
            </a:fld>
            <a:endParaRPr lang="en-US" altLang="zh-CN"/>
          </a:p>
        </p:txBody>
      </p:sp>
    </p:spTree>
    <p:extLst>
      <p:ext uri="{BB962C8B-B14F-4D97-AF65-F5344CB8AC3E}">
        <p14:creationId xmlns:p14="http://schemas.microsoft.com/office/powerpoint/2010/main" val="81917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64</a:t>
            </a:fld>
            <a:endParaRPr lang="en-US" altLang="zh-CN"/>
          </a:p>
        </p:txBody>
      </p:sp>
    </p:spTree>
    <p:extLst>
      <p:ext uri="{BB962C8B-B14F-4D97-AF65-F5344CB8AC3E}">
        <p14:creationId xmlns:p14="http://schemas.microsoft.com/office/powerpoint/2010/main" val="4649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66</a:t>
            </a:fld>
            <a:endParaRPr lang="en-US" altLang="zh-CN"/>
          </a:p>
        </p:txBody>
      </p:sp>
    </p:spTree>
    <p:extLst>
      <p:ext uri="{BB962C8B-B14F-4D97-AF65-F5344CB8AC3E}">
        <p14:creationId xmlns:p14="http://schemas.microsoft.com/office/powerpoint/2010/main" val="187269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主动调度，即当中断返回时，主动调用</a:t>
            </a:r>
            <a:r>
              <a:rPr lang="en-US" altLang="zh-CN" dirty="0"/>
              <a:t>scheduler</a:t>
            </a:r>
            <a:r>
              <a:rPr lang="zh-CN" altLang="en-US" dirty="0"/>
              <a:t>，来尝试获得</a:t>
            </a:r>
            <a:r>
              <a:rPr lang="en-US" altLang="zh-CN" dirty="0"/>
              <a:t>CPU</a:t>
            </a:r>
          </a:p>
          <a:p>
            <a:r>
              <a:rPr lang="zh-CN" altLang="en-US" dirty="0"/>
              <a:t>被动调度，则是当中断返回时，只是设置标志位，而在可以进行调度的时刻，才会由操作系统调用</a:t>
            </a:r>
            <a:r>
              <a:rPr lang="en-US" altLang="zh-CN" dirty="0"/>
              <a:t>scheduler</a:t>
            </a:r>
            <a:r>
              <a:rPr lang="zh-CN" altLang="en-US" dirty="0"/>
              <a:t>，选择合适的进程</a:t>
            </a:r>
            <a:endParaRPr lang="en-US" dirty="0"/>
          </a:p>
        </p:txBody>
      </p:sp>
      <p:sp>
        <p:nvSpPr>
          <p:cNvPr id="4" name="Slide Number Placeholder 3"/>
          <p:cNvSpPr>
            <a:spLocks noGrp="1"/>
          </p:cNvSpPr>
          <p:nvPr>
            <p:ph type="sldNum" sz="quarter" idx="10"/>
          </p:nvPr>
        </p:nvSpPr>
        <p:spPr/>
        <p:txBody>
          <a:bodyPr/>
          <a:lstStyle/>
          <a:p>
            <a:fld id="{90C634CB-5CA7-7641-8EB5-9079A172F252}" type="slidenum">
              <a:rPr lang="zh-CN" altLang="en-US" smtClean="0"/>
              <a:pPr/>
              <a:t>71</a:t>
            </a:fld>
            <a:endParaRPr lang="en-US" altLang="zh-CN"/>
          </a:p>
        </p:txBody>
      </p:sp>
    </p:spTree>
    <p:extLst>
      <p:ext uri="{BB962C8B-B14F-4D97-AF65-F5344CB8AC3E}">
        <p14:creationId xmlns:p14="http://schemas.microsoft.com/office/powerpoint/2010/main" val="68368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10" name="矩形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ltLang="zh-CN" smtClean="0"/>
              <a:t>Click to edit Master title style</a:t>
            </a:r>
            <a:endParaRPr lang="en-US"/>
          </a:p>
        </p:txBody>
      </p:sp>
      <p:sp>
        <p:nvSpPr>
          <p:cNvPr id="12" name="日期占位符 27"/>
          <p:cNvSpPr>
            <a:spLocks noGrp="1"/>
          </p:cNvSpPr>
          <p:nvPr>
            <p:ph type="dt" sz="half" idx="10"/>
          </p:nvPr>
        </p:nvSpPr>
        <p:spPr/>
        <p:txBody>
          <a:bodyPr/>
          <a:lstStyle>
            <a:lvl1pPr>
              <a:defRPr/>
            </a:lvl1pPr>
          </a:lstStyle>
          <a:p>
            <a:pPr>
              <a:defRPr/>
            </a:pPr>
            <a:fld id="{72831A01-F1DC-B941-BDEB-42CB1E4F7FA3}" type="datetime1">
              <a:rPr lang="zh-CN" altLang="en-US"/>
              <a:pPr>
                <a:defRPr/>
              </a:pPr>
              <a:t>2019-9-17</a:t>
            </a:fld>
            <a:endParaRPr lang="en-US" altLang="zh-CN"/>
          </a:p>
        </p:txBody>
      </p:sp>
      <p:sp>
        <p:nvSpPr>
          <p:cNvPr id="13" name="页脚占位符 16"/>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279577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C1FA907-3ECB-A84A-919D-A1A2EEF9D794}" type="datetime1">
              <a:rPr lang="zh-CN" altLang="en-US"/>
              <a:pPr>
                <a:defRPr/>
              </a:pPr>
              <a:t>2019-9-17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165623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竖排标题 1"/>
          <p:cNvSpPr>
            <a:spLocks noGrp="1"/>
          </p:cNvSpPr>
          <p:nvPr>
            <p:ph type="title" orient="vert"/>
          </p:nvPr>
        </p:nvSpPr>
        <p:spPr>
          <a:xfrm>
            <a:off x="6629400" y="274641"/>
            <a:ext cx="2011680" cy="5851525"/>
          </a:xfrm>
        </p:spPr>
        <p:txBody>
          <a:bodyPr vert="eaVert"/>
          <a:lstStyle/>
          <a:p>
            <a:r>
              <a:rPr lang="en-US" altLang="zh-CN" smtClean="0"/>
              <a:t>Click to edit Master title style</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FEF6972-0E79-5B4B-8793-775004320BE7}" type="datetime1">
              <a:rPr lang="zh-CN" altLang="en-US"/>
              <a:pPr>
                <a:defRPr/>
              </a:pPr>
              <a:t>2019-9-17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49E92262-FD35-F84A-8AF8-0CBB48936AA7}" type="slidenum">
              <a:rPr lang="zh-CN" altLang="en-US"/>
              <a:pPr/>
              <a:t>‹#›</a:t>
            </a:fld>
            <a:endParaRPr lang="en-US" altLang="zh-CN"/>
          </a:p>
        </p:txBody>
      </p:sp>
    </p:spTree>
    <p:extLst>
      <p:ext uri="{BB962C8B-B14F-4D97-AF65-F5344CB8AC3E}">
        <p14:creationId xmlns:p14="http://schemas.microsoft.com/office/powerpoint/2010/main" val="59141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867792"/>
            <a:ext cx="7772400" cy="1049040"/>
          </a:xfrm>
        </p:spPr>
        <p:txBody>
          <a:bodyPr/>
          <a:lstStyle>
            <a:lvl1pPr>
              <a:defRPr b="0" i="0">
                <a:latin typeface="SimHei" charset="0"/>
                <a:ea typeface="SimHei" charset="0"/>
                <a:cs typeface="SimHei" charset="0"/>
              </a:defRPr>
            </a:lvl1pPr>
          </a:lstStyle>
          <a:p>
            <a:r>
              <a:rPr lang="en-US" altLang="zh-CN" smtClean="0"/>
              <a:t>Click to edit Master title style</a:t>
            </a:r>
            <a:endParaRPr lang="en-US" dirty="0"/>
          </a:p>
        </p:txBody>
      </p:sp>
      <p:sp>
        <p:nvSpPr>
          <p:cNvPr id="8" name="内容占位符 7"/>
          <p:cNvSpPr>
            <a:spLocks noGrp="1"/>
          </p:cNvSpPr>
          <p:nvPr>
            <p:ph sz="quarter" idx="1"/>
          </p:nvPr>
        </p:nvSpPr>
        <p:spPr>
          <a:xfrm>
            <a:off x="914400" y="1988840"/>
            <a:ext cx="7772400" cy="4030960"/>
          </a:xfrm>
        </p:spPr>
        <p:txBody>
          <a:bodyPr/>
          <a:lstStyle>
            <a:lvl1pPr>
              <a:defRPr b="0" i="0">
                <a:latin typeface="SimHei" charset="0"/>
                <a:ea typeface="SimHei" charset="0"/>
                <a:cs typeface="SimHei" charset="0"/>
              </a:defRPr>
            </a:lvl1pPr>
            <a:lvl2pPr>
              <a:defRPr b="0" i="0">
                <a:latin typeface="SimHei" charset="0"/>
                <a:ea typeface="SimHei" charset="0"/>
                <a:cs typeface="SimHei" charset="0"/>
              </a:defRPr>
            </a:lvl2pPr>
            <a:lvl3pPr>
              <a:defRPr b="0" i="0">
                <a:latin typeface="SimHei" charset="0"/>
                <a:ea typeface="SimHei" charset="0"/>
                <a:cs typeface="SimHei" charset="0"/>
              </a:defRPr>
            </a:lvl3pPr>
            <a:lvl4pPr>
              <a:defRPr b="0" i="0">
                <a:latin typeface="SimHei" charset="0"/>
                <a:ea typeface="SimHei" charset="0"/>
                <a:cs typeface="SimHei" charset="0"/>
              </a:defRPr>
            </a:lvl4pPr>
            <a:lvl5pPr>
              <a:defRPr b="0" i="0">
                <a:latin typeface="SimHei" charset="0"/>
                <a:ea typeface="SimHei" charset="0"/>
                <a:cs typeface="SimHei"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日期占位符 13"/>
          <p:cNvSpPr>
            <a:spLocks noGrp="1"/>
          </p:cNvSpPr>
          <p:nvPr>
            <p:ph type="dt" sz="half" idx="10"/>
          </p:nvPr>
        </p:nvSpPr>
        <p:spPr/>
        <p:txBody>
          <a:bodyPr/>
          <a:lstStyle>
            <a:lvl1pPr>
              <a:defRPr/>
            </a:lvl1pPr>
          </a:lstStyle>
          <a:p>
            <a:pPr>
              <a:defRPr/>
            </a:pPr>
            <a:fld id="{7AD6A282-069D-CE4A-9793-79A2B45FF31B}" type="datetime1">
              <a:rPr lang="zh-CN" altLang="en-US"/>
              <a:pPr>
                <a:defRPr/>
              </a:pPr>
              <a:t>2019-9-17</a:t>
            </a:fld>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dirty="0" smtClean="0"/>
          </a:p>
        </p:txBody>
      </p:sp>
      <p:sp>
        <p:nvSpPr>
          <p:cNvPr id="9"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/100</a:t>
            </a:r>
            <a:endParaRPr lang="en-US" altLang="zh-CN" dirty="0"/>
          </a:p>
        </p:txBody>
      </p:sp>
    </p:spTree>
    <p:extLst>
      <p:ext uri="{BB962C8B-B14F-4D97-AF65-F5344CB8AC3E}">
        <p14:creationId xmlns:p14="http://schemas.microsoft.com/office/powerpoint/2010/main" val="1880416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8" name="矩形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683568" y="836712"/>
            <a:ext cx="7772400" cy="1362075"/>
          </a:xfrm>
        </p:spPr>
        <p:txBody>
          <a:bodyPr/>
          <a:lstStyle>
            <a:lvl1pPr algn="l">
              <a:buNone/>
              <a:defRPr sz="4000" b="0" cap="none"/>
            </a:lvl1pPr>
          </a:lstStyle>
          <a:p>
            <a:r>
              <a:rPr lang="en-US" altLang="zh-CN" smtClean="0"/>
              <a:t>Click to edit Master title style</a:t>
            </a:r>
            <a:endParaRPr lang="en-US" dirty="0"/>
          </a:p>
        </p:txBody>
      </p:sp>
      <p:sp>
        <p:nvSpPr>
          <p:cNvPr id="3" name="文本占位符 2"/>
          <p:cNvSpPr>
            <a:spLocks noGrp="1"/>
          </p:cNvSpPr>
          <p:nvPr>
            <p:ph type="body" idx="1"/>
          </p:nvPr>
        </p:nvSpPr>
        <p:spPr>
          <a:xfrm>
            <a:off x="722313" y="2547938"/>
            <a:ext cx="7772400" cy="1338262"/>
          </a:xfrm>
        </p:spPr>
        <p:txBody>
          <a:bodyPr/>
          <a:lstStyle>
            <a:lvl1pPr marL="0" indent="0" algn="r">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10" name="日期占位符 3"/>
          <p:cNvSpPr>
            <a:spLocks noGrp="1"/>
          </p:cNvSpPr>
          <p:nvPr>
            <p:ph type="dt" sz="half" idx="10"/>
          </p:nvPr>
        </p:nvSpPr>
        <p:spPr/>
        <p:txBody>
          <a:bodyPr/>
          <a:lstStyle>
            <a:lvl1pPr>
              <a:defRPr/>
            </a:lvl1pPr>
          </a:lstStyle>
          <a:p>
            <a:pPr>
              <a:defRPr/>
            </a:pPr>
            <a:fld id="{9BD2D657-8AAF-FE47-80E0-7DB8CFB40ECF}" type="datetime1">
              <a:rPr lang="zh-CN" altLang="en-US"/>
              <a:pPr>
                <a:defRPr/>
              </a:pPr>
              <a:t>2019-9-17</a:t>
            </a:fld>
            <a:endParaRPr lang="en-US" altLang="zh-CN"/>
          </a:p>
        </p:txBody>
      </p:sp>
      <p:sp>
        <p:nvSpPr>
          <p:cNvPr id="11"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14674995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日期占位符 13"/>
          <p:cNvSpPr>
            <a:spLocks noGrp="1"/>
          </p:cNvSpPr>
          <p:nvPr>
            <p:ph type="dt" sz="half" idx="10"/>
          </p:nvPr>
        </p:nvSpPr>
        <p:spPr/>
        <p:txBody>
          <a:bodyPr/>
          <a:lstStyle>
            <a:lvl1pPr>
              <a:defRPr/>
            </a:lvl1pPr>
          </a:lstStyle>
          <a:p>
            <a:pPr>
              <a:defRPr/>
            </a:pPr>
            <a:fld id="{D064069A-4970-D04F-AC05-CD5793F0EEAC}" type="datetime1">
              <a:rPr lang="zh-CN" altLang="en-US"/>
              <a:pPr>
                <a:defRPr/>
              </a:pPr>
              <a:t>2019-9-17</a:t>
            </a:fld>
            <a:endParaRPr lang="en-US" altLang="zh-CN"/>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41583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defRPr/>
            </a:lvl1pPr>
          </a:lstStyle>
          <a:p>
            <a:r>
              <a:rPr lang="en-US" altLang="zh-CN" smtClean="0"/>
              <a:t>Click to edit Master title style</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11" name="内容占位符 10"/>
          <p:cNvSpPr>
            <a:spLocks noGrp="1"/>
          </p:cNvSpPr>
          <p:nvPr>
            <p:ph sz="half" idx="2"/>
          </p:nvPr>
        </p:nvSpPr>
        <p:spPr>
          <a:xfrm>
            <a:off x="9144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13"/>
          <p:cNvSpPr>
            <a:spLocks noGrp="1"/>
          </p:cNvSpPr>
          <p:nvPr>
            <p:ph type="dt" sz="half" idx="10"/>
          </p:nvPr>
        </p:nvSpPr>
        <p:spPr/>
        <p:txBody>
          <a:bodyPr/>
          <a:lstStyle>
            <a:lvl1pPr>
              <a:defRPr/>
            </a:lvl1pPr>
          </a:lstStyle>
          <a:p>
            <a:pPr>
              <a:defRPr/>
            </a:pPr>
            <a:fld id="{4E14CAF1-AA2F-684C-B47E-430871EA373D}" type="datetime1">
              <a:rPr lang="zh-CN" altLang="en-US"/>
              <a:pPr>
                <a:defRPr/>
              </a:pPr>
              <a:t>2019-9-17</a:t>
            </a:fld>
            <a:endParaRPr lang="en-US" altLang="zh-CN"/>
          </a:p>
        </p:txBody>
      </p:sp>
      <p:sp>
        <p:nvSpPr>
          <p:cNvPr id="9" name="页脚占位符 2"/>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12"/>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109932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1368760" y="2660853"/>
            <a:ext cx="6406480" cy="1584176"/>
          </a:xfrm>
        </p:spPr>
        <p:txBody>
          <a:bodyPr/>
          <a:lstStyle>
            <a:lvl1pPr algn="ctr">
              <a:defRPr/>
            </a:lvl1pPr>
          </a:lstStyle>
          <a:p>
            <a:r>
              <a:rPr lang="en-US" altLang="zh-CN" smtClean="0"/>
              <a:t>Click to edit Master title style</a:t>
            </a:r>
            <a:endParaRPr lang="en-US"/>
          </a:p>
        </p:txBody>
      </p:sp>
      <p:sp>
        <p:nvSpPr>
          <p:cNvPr id="4" name="日期占位符 13"/>
          <p:cNvSpPr>
            <a:spLocks noGrp="1"/>
          </p:cNvSpPr>
          <p:nvPr>
            <p:ph type="dt" sz="half" idx="10"/>
          </p:nvPr>
        </p:nvSpPr>
        <p:spPr/>
        <p:txBody>
          <a:bodyPr/>
          <a:lstStyle>
            <a:lvl1pPr>
              <a:defRPr/>
            </a:lvl1pPr>
          </a:lstStyle>
          <a:p>
            <a:pPr>
              <a:defRPr/>
            </a:pPr>
            <a:fld id="{08ED2420-545E-3F48-9115-3D25334785FB}" type="datetime1">
              <a:rPr lang="zh-CN" altLang="en-US"/>
              <a:pPr>
                <a:defRPr/>
              </a:pPr>
              <a:t>2019-9-17</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159988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20BE4E72-A9E5-064C-9F4A-F55A186FD067}" type="datetime1">
              <a:rPr lang="zh-CN" altLang="en-US"/>
              <a:pPr>
                <a:defRPr/>
              </a:pPr>
              <a:t>2019-9-17</a:t>
            </a:fld>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55374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useBgFill="1">
        <p:nvSpPr>
          <p:cNvPr id="6" name="圆角矩形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lgn="l">
              <a:buNone/>
              <a:defRPr sz="4000" b="0"/>
            </a:lvl1pPr>
          </a:lstStyle>
          <a:p>
            <a:r>
              <a:rPr lang="en-US" altLang="zh-CN" smtClean="0"/>
              <a:t>Click to edit Master title style</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11" name="内容占位符 10"/>
          <p:cNvSpPr>
            <a:spLocks noGrp="1"/>
          </p:cNvSpPr>
          <p:nvPr>
            <p:ph sz="quarter" idx="1"/>
          </p:nvPr>
        </p:nvSpPr>
        <p:spPr>
          <a:xfrm>
            <a:off x="2971800" y="1600200"/>
            <a:ext cx="57150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4"/>
          <p:cNvSpPr>
            <a:spLocks noGrp="1"/>
          </p:cNvSpPr>
          <p:nvPr>
            <p:ph type="dt" sz="half" idx="10"/>
          </p:nvPr>
        </p:nvSpPr>
        <p:spPr/>
        <p:txBody>
          <a:bodyPr/>
          <a:lstStyle>
            <a:lvl1pPr>
              <a:defRPr/>
            </a:lvl1pPr>
          </a:lstStyle>
          <a:p>
            <a:pPr>
              <a:defRPr/>
            </a:pPr>
            <a:fld id="{4ECD57DF-1C17-0044-B641-56A66B830EC5}" type="datetime1">
              <a:rPr lang="zh-CN" altLang="en-US"/>
              <a:pPr>
                <a:defRPr/>
              </a:pPr>
              <a:t>2019-9-17</a:t>
            </a:fld>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dirty="0"/>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17264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矩形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en-US" altLang="zh-CN" smtClean="0"/>
              <a:t>Click to edit Master title style</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ltLang="zh-CN" smtClean="0"/>
              <a:t>Click to edit Master text styles</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altLang="zh-CN" noProof="0" smtClean="0"/>
              <a:t>Drag picture to placeholder or click icon to add</a:t>
            </a:r>
            <a:endParaRPr lang="en-US" noProof="0" dirty="0"/>
          </a:p>
        </p:txBody>
      </p:sp>
      <p:sp>
        <p:nvSpPr>
          <p:cNvPr id="9" name="日期占位符 4"/>
          <p:cNvSpPr>
            <a:spLocks noGrp="1"/>
          </p:cNvSpPr>
          <p:nvPr>
            <p:ph type="dt" sz="half" idx="10"/>
          </p:nvPr>
        </p:nvSpPr>
        <p:spPr/>
        <p:txBody>
          <a:bodyPr/>
          <a:lstStyle>
            <a:lvl1pPr>
              <a:defRPr/>
            </a:lvl1pPr>
          </a:lstStyle>
          <a:p>
            <a:pPr>
              <a:defRPr/>
            </a:pPr>
            <a:fld id="{0D7C288D-791D-0848-8B64-6A23D02F8F8F}" type="datetime1">
              <a:rPr lang="zh-CN" altLang="en-US"/>
              <a:pPr>
                <a:defRPr/>
              </a:pPr>
              <a:t>2019-9-17</a:t>
            </a:fld>
            <a:endParaRPr lang="en-US" altLang="zh-CN"/>
          </a:p>
        </p:txBody>
      </p:sp>
      <p:sp>
        <p:nvSpPr>
          <p:cNvPr id="10"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spTree>
    <p:extLst>
      <p:ext uri="{BB962C8B-B14F-4D97-AF65-F5344CB8AC3E}">
        <p14:creationId xmlns:p14="http://schemas.microsoft.com/office/powerpoint/2010/main" val="1469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latin typeface="SimHei" charset="0"/>
              <a:ea typeface="SimHei" charset="0"/>
              <a:cs typeface="SimHei" charset="0"/>
            </a:endParaRPr>
          </a:p>
        </p:txBody>
      </p:sp>
      <p:sp>
        <p:nvSpPr>
          <p:cNvPr id="1028" name="标题占位符 21"/>
          <p:cNvSpPr>
            <a:spLocks noGrp="1"/>
          </p:cNvSpPr>
          <p:nvPr>
            <p:ph type="title"/>
          </p:nvPr>
        </p:nvSpPr>
        <p:spPr bwMode="auto">
          <a:xfrm>
            <a:off x="914400" y="845840"/>
            <a:ext cx="7772400" cy="85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p>
        </p:txBody>
      </p:sp>
      <p:sp>
        <p:nvSpPr>
          <p:cNvPr id="1029" name="文本占位符 12"/>
          <p:cNvSpPr>
            <a:spLocks noGrp="1"/>
          </p:cNvSpPr>
          <p:nvPr>
            <p:ph type="body" idx="1"/>
          </p:nvPr>
        </p:nvSpPr>
        <p:spPr bwMode="auto">
          <a:xfrm>
            <a:off x="914400" y="1770658"/>
            <a:ext cx="7772400" cy="42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ea typeface="华文行楷" pitchFamily="2" charset="-122"/>
              </a:defRPr>
            </a:lvl1pPr>
          </a:lstStyle>
          <a:p>
            <a:pPr>
              <a:defRPr/>
            </a:pPr>
            <a:fld id="{A6D7AE9F-94FF-504B-891C-1EC2FCF16E25}" type="datetime1">
              <a:rPr lang="zh-CN" altLang="en-US"/>
              <a:pPr>
                <a:defRPr/>
              </a:pPr>
              <a:t>2019-9-17</a:t>
            </a:fld>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SimHei" charset="0"/>
                <a:ea typeface="SimHei" charset="0"/>
                <a:cs typeface="SimHei" charset="0"/>
              </a:defRPr>
            </a:lvl1pPr>
          </a:lstStyle>
          <a:p>
            <a:pPr>
              <a:defRPr/>
            </a:pPr>
            <a:r>
              <a:rPr lang="en-US" altLang="zh-CN" dirty="0" smtClean="0"/>
              <a:t>《</a:t>
            </a:r>
            <a:r>
              <a:rPr lang="zh-CN" altLang="en-US" dirty="0" smtClean="0"/>
              <a:t>操作系统</a:t>
            </a:r>
            <a:r>
              <a:rPr lang="en-US" altLang="zh-CN" dirty="0" smtClean="0"/>
              <a:t>》/</a:t>
            </a:r>
            <a:r>
              <a:rPr lang="zh-CN" altLang="en-US" dirty="0" smtClean="0"/>
              <a:t> 陆佳民</a:t>
            </a:r>
            <a:endParaRPr lang="en-US" altLang="zh-CN" dirty="0"/>
          </a:p>
        </p:txBody>
      </p:sp>
      <p:sp>
        <p:nvSpPr>
          <p:cNvPr id="23"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/101</a:t>
            </a:r>
            <a:endParaRPr lang="en-US" altLang="zh-CN" dirty="0"/>
          </a:p>
        </p:txBody>
      </p:sp>
      <p:pic>
        <p:nvPicPr>
          <p:cNvPr id="103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iming>
    <p:tnLst>
      <p:par>
        <p:cTn id="1" dur="indefinite" restart="never" nodeType="tmRoot"/>
      </p:par>
    </p:tnLst>
  </p:timing>
  <p:hf hdr="0" ftr="0"/>
  <p:txStyles>
    <p:title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charset="2"/>
        <a:buChar char=""/>
        <a:defRPr sz="2600" kern="1200">
          <a:solidFill>
            <a:schemeClr val="tx1"/>
          </a:solidFill>
          <a:latin typeface="SimHei" charset="0"/>
          <a:ea typeface="SimHei" charset="0"/>
          <a:cs typeface="SimHei" charset="0"/>
        </a:defRPr>
      </a:lvl1pPr>
      <a:lvl2pPr marL="547688" indent="-228600" algn="l" rtl="0" eaLnBrk="1" fontAlgn="base" hangingPunct="1">
        <a:spcBef>
          <a:spcPts val="375"/>
        </a:spcBef>
        <a:spcAft>
          <a:spcPct val="0"/>
        </a:spcAft>
        <a:buClr>
          <a:schemeClr val="accent2"/>
        </a:buClr>
        <a:buSzPct val="85000"/>
        <a:buFont typeface="Wingdings 2" charset="2"/>
        <a:buChar char=""/>
        <a:defRPr sz="2400" kern="1200">
          <a:solidFill>
            <a:schemeClr val="tx1"/>
          </a:solidFill>
          <a:latin typeface="SimHei" charset="0"/>
          <a:ea typeface="SimHei" charset="0"/>
          <a:cs typeface="SimHei" charset="0"/>
        </a:defRPr>
      </a:lvl2pPr>
      <a:lvl3pPr marL="822325" indent="-228600" algn="l" rtl="0" eaLnBrk="1" fontAlgn="base" hangingPunct="1">
        <a:spcBef>
          <a:spcPts val="375"/>
        </a:spcBef>
        <a:spcAft>
          <a:spcPct val="0"/>
        </a:spcAft>
        <a:buClr>
          <a:srgbClr val="E6B1AB"/>
        </a:buClr>
        <a:buSzPct val="85000"/>
        <a:buFont typeface="Wingdings 2" charset="2"/>
        <a:buChar char=""/>
        <a:defRPr sz="2000" kern="1200">
          <a:solidFill>
            <a:schemeClr val="tx1"/>
          </a:solidFill>
          <a:latin typeface="SimHei" charset="0"/>
          <a:ea typeface="SimHei" charset="0"/>
          <a:cs typeface="SimHei" charset="0"/>
        </a:defRPr>
      </a:lvl3pPr>
      <a:lvl4pPr marL="1096963" indent="-228600" algn="l" rtl="0" eaLnBrk="1" fontAlgn="base" hangingPunct="1">
        <a:spcBef>
          <a:spcPts val="375"/>
        </a:spcBef>
        <a:spcAft>
          <a:spcPct val="0"/>
        </a:spcAft>
        <a:buClr>
          <a:srgbClr val="A28E6A"/>
        </a:buClr>
        <a:buSzPct val="80000"/>
        <a:buFont typeface="Wingdings 2" charset="2"/>
        <a:buChar char=""/>
        <a:defRPr sz="2000" kern="1200">
          <a:solidFill>
            <a:schemeClr val="tx1"/>
          </a:solidFill>
          <a:latin typeface="SimHei" charset="0"/>
          <a:ea typeface="SimHei" charset="0"/>
          <a:cs typeface="SimHei" charset="0"/>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SimHei" charset="0"/>
          <a:ea typeface="SimHei" charset="0"/>
          <a:cs typeface="SimHei"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zh-CN" dirty="0" smtClean="0"/>
              <a:t>《</a:t>
            </a:r>
            <a:r>
              <a:rPr lang="zh-CN" altLang="en-US" dirty="0" smtClean="0"/>
              <a:t>操作系统</a:t>
            </a:r>
            <a:r>
              <a:rPr lang="en-US" altLang="zh-CN" dirty="0" smtClean="0"/>
              <a:t>》2.3</a:t>
            </a:r>
            <a:r>
              <a:rPr lang="zh-CN" altLang="en-US" dirty="0" smtClean="0"/>
              <a:t>：进程及其实现</a:t>
            </a:r>
            <a:endParaRPr lang="en-US" dirty="0"/>
          </a:p>
        </p:txBody>
      </p:sp>
      <p:sp>
        <p:nvSpPr>
          <p:cNvPr id="4" name="Date Placeholder 3"/>
          <p:cNvSpPr>
            <a:spLocks noGrp="1"/>
          </p:cNvSpPr>
          <p:nvPr>
            <p:ph type="dt" sz="half" idx="10"/>
          </p:nvPr>
        </p:nvSpPr>
        <p:spPr/>
        <p:txBody>
          <a:bodyPr/>
          <a:lstStyle/>
          <a:p>
            <a:pPr>
              <a:defRPr/>
            </a:pPr>
            <a:fld id="{72831A01-F1DC-B941-BDEB-42CB1E4F7FA3}" type="datetime1">
              <a:rPr lang="zh-CN" altLang="en-US" smtClean="0"/>
              <a:pPr>
                <a:defRPr/>
              </a:pPr>
              <a:t>2019-9-17</a:t>
            </a:fld>
            <a:endParaRPr lang="en-US" altLang="zh-CN"/>
          </a:p>
        </p:txBody>
      </p:sp>
      <p:sp>
        <p:nvSpPr>
          <p:cNvPr id="5" name="Subtitle 4"/>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932446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）：可再入程序 示例</a:t>
            </a:r>
            <a:endParaRPr lang="en-US" dirty="0"/>
          </a:p>
        </p:txBody>
      </p:sp>
      <p:sp>
        <p:nvSpPr>
          <p:cNvPr id="3" name="Content Placeholder 2"/>
          <p:cNvSpPr>
            <a:spLocks noGrp="1"/>
          </p:cNvSpPr>
          <p:nvPr>
            <p:ph sz="quarter" idx="1"/>
          </p:nvPr>
        </p:nvSpPr>
        <p:spPr/>
        <p:txBody>
          <a:bodyPr/>
          <a:lstStyle/>
          <a:p>
            <a:r>
              <a:rPr lang="zh-CN" altLang="en-US" dirty="0"/>
              <a:t>编译程序</a:t>
            </a:r>
            <a:r>
              <a:rPr lang="en-US" altLang="zh-CN" dirty="0"/>
              <a:t>P</a:t>
            </a:r>
            <a:r>
              <a:rPr lang="zh-CN" altLang="en-US" dirty="0"/>
              <a:t>编译源程序甲，从</a:t>
            </a:r>
            <a:r>
              <a:rPr lang="en-US" altLang="zh-CN" dirty="0"/>
              <a:t>A</a:t>
            </a:r>
            <a:r>
              <a:rPr lang="zh-CN" altLang="en-US" dirty="0"/>
              <a:t>点开始工作，执行到</a:t>
            </a:r>
            <a:r>
              <a:rPr lang="en-US" altLang="zh-CN" dirty="0"/>
              <a:t>B</a:t>
            </a:r>
            <a:r>
              <a:rPr lang="zh-CN" altLang="en-US" dirty="0"/>
              <a:t>点时需将信息记到磁盘上，且程序</a:t>
            </a:r>
            <a:r>
              <a:rPr lang="en-US" altLang="zh-CN" dirty="0"/>
              <a:t>P</a:t>
            </a:r>
            <a:r>
              <a:rPr lang="zh-CN" altLang="en-US" dirty="0"/>
              <a:t>在</a:t>
            </a:r>
            <a:r>
              <a:rPr lang="en-US" altLang="zh-CN" dirty="0"/>
              <a:t>B</a:t>
            </a:r>
            <a:r>
              <a:rPr lang="zh-CN" altLang="en-US" dirty="0"/>
              <a:t>点等待磁盘传输</a:t>
            </a:r>
          </a:p>
          <a:p>
            <a:r>
              <a:rPr lang="zh-CN" altLang="en-US" dirty="0"/>
              <a:t>为提高系统效率，利用编译程序的“可再入”性，让编译程序</a:t>
            </a:r>
            <a:r>
              <a:rPr lang="en-US" altLang="zh-CN" dirty="0"/>
              <a:t>P</a:t>
            </a:r>
            <a:r>
              <a:rPr lang="zh-CN" altLang="en-US" dirty="0"/>
              <a:t>再为源程序乙进行编译，仍从</a:t>
            </a:r>
            <a:r>
              <a:rPr lang="en-US" altLang="zh-CN" dirty="0"/>
              <a:t>A</a:t>
            </a:r>
            <a:r>
              <a:rPr lang="zh-CN" altLang="en-US" dirty="0"/>
              <a:t>点开始工作</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10</a:t>
            </a:fld>
            <a:r>
              <a:rPr lang="en-US" altLang="zh-CN" smtClean="0"/>
              <a:t>/xxx</a:t>
            </a:r>
            <a:endParaRPr lang="en-US" altLang="zh-CN" dirty="0"/>
          </a:p>
        </p:txBody>
      </p:sp>
      <p:sp>
        <p:nvSpPr>
          <p:cNvPr id="6" name="TextBox 5"/>
          <p:cNvSpPr txBox="1"/>
          <p:nvPr/>
        </p:nvSpPr>
        <p:spPr>
          <a:xfrm>
            <a:off x="10659540" y="4161034"/>
            <a:ext cx="184731" cy="707886"/>
          </a:xfrm>
          <a:prstGeom prst="rect">
            <a:avLst/>
          </a:prstGeom>
          <a:noFill/>
        </p:spPr>
        <p:txBody>
          <a:bodyPr wrap="none" rtlCol="0">
            <a:spAutoFit/>
          </a:bodyPr>
          <a:lstStyle/>
          <a:p>
            <a:endParaRPr lang="en-US" dirty="0"/>
          </a:p>
        </p:txBody>
      </p:sp>
      <p:sp>
        <p:nvSpPr>
          <p:cNvPr id="7" name="TextBox 6"/>
          <p:cNvSpPr txBox="1"/>
          <p:nvPr/>
        </p:nvSpPr>
        <p:spPr>
          <a:xfrm>
            <a:off x="1295033" y="4599152"/>
            <a:ext cx="7391767" cy="1815882"/>
          </a:xfrm>
          <a:prstGeom prst="rect">
            <a:avLst/>
          </a:prstGeom>
          <a:noFill/>
        </p:spPr>
        <p:txBody>
          <a:bodyPr wrap="none" rtlCol="0">
            <a:spAutoFit/>
          </a:bodyPr>
          <a:lstStyle/>
          <a:p>
            <a:pPr marL="914400" lvl="1" indent="-457200" algn="l">
              <a:buFont typeface="Courier New" charset="0"/>
              <a:buChar char="o"/>
            </a:pPr>
            <a:r>
              <a:rPr lang="zh-CN" altLang="en-US" sz="2800" dirty="0">
                <a:solidFill>
                  <a:srgbClr val="FF0000"/>
                </a:solidFill>
                <a:latin typeface="SimHei" charset="0"/>
                <a:ea typeface="SimHei" charset="0"/>
                <a:cs typeface="SimHei" charset="0"/>
              </a:rPr>
              <a:t>现在怎样来描述编译程序</a:t>
            </a:r>
            <a:r>
              <a:rPr lang="en-US" altLang="zh-CN" sz="2800" dirty="0">
                <a:solidFill>
                  <a:srgbClr val="FF0000"/>
                </a:solidFill>
                <a:latin typeface="SimHei" charset="0"/>
                <a:ea typeface="SimHei" charset="0"/>
                <a:cs typeface="SimHei" charset="0"/>
              </a:rPr>
              <a:t>P</a:t>
            </a:r>
            <a:r>
              <a:rPr lang="zh-CN" altLang="en-US" sz="2800" dirty="0">
                <a:solidFill>
                  <a:srgbClr val="FF0000"/>
                </a:solidFill>
                <a:latin typeface="SimHei" charset="0"/>
                <a:ea typeface="SimHei" charset="0"/>
                <a:cs typeface="SimHei" charset="0"/>
              </a:rPr>
              <a:t>的状态呢</a:t>
            </a:r>
            <a:r>
              <a:rPr lang="en-US" altLang="zh-CN" sz="2800" dirty="0">
                <a:solidFill>
                  <a:srgbClr val="FF0000"/>
                </a:solidFill>
                <a:latin typeface="SimHei" charset="0"/>
                <a:ea typeface="SimHei" charset="0"/>
                <a:cs typeface="SimHei" charset="0"/>
              </a:rPr>
              <a:t>?</a:t>
            </a:r>
          </a:p>
          <a:p>
            <a:pPr marL="914400" lvl="1" indent="-457200" algn="l">
              <a:buFont typeface="Courier New" charset="0"/>
              <a:buChar char="o"/>
            </a:pPr>
            <a:r>
              <a:rPr lang="zh-CN" altLang="en-US" sz="2800" dirty="0">
                <a:solidFill>
                  <a:srgbClr val="FF0000"/>
                </a:solidFill>
                <a:latin typeface="SimHei" charset="0"/>
                <a:ea typeface="SimHei" charset="0"/>
                <a:cs typeface="SimHei" charset="0"/>
              </a:rPr>
              <a:t>称它为在</a:t>
            </a:r>
            <a:r>
              <a:rPr lang="en-US" altLang="zh-CN" sz="2800" dirty="0">
                <a:solidFill>
                  <a:srgbClr val="FF0000"/>
                </a:solidFill>
                <a:latin typeface="SimHei" charset="0"/>
                <a:ea typeface="SimHei" charset="0"/>
                <a:cs typeface="SimHei" charset="0"/>
              </a:rPr>
              <a:t>B</a:t>
            </a:r>
            <a:r>
              <a:rPr lang="zh-CN" altLang="en-US" sz="2800" dirty="0">
                <a:solidFill>
                  <a:srgbClr val="FF0000"/>
                </a:solidFill>
                <a:latin typeface="SimHei" charset="0"/>
                <a:ea typeface="SimHei" charset="0"/>
                <a:cs typeface="SimHei" charset="0"/>
              </a:rPr>
              <a:t>点等待磁盘传输状态</a:t>
            </a:r>
            <a:r>
              <a:rPr lang="en-US" altLang="zh-CN" sz="2800" dirty="0">
                <a:solidFill>
                  <a:srgbClr val="FF0000"/>
                </a:solidFill>
                <a:latin typeface="SimHei" charset="0"/>
                <a:ea typeface="SimHei" charset="0"/>
                <a:cs typeface="SimHei" charset="0"/>
              </a:rPr>
              <a:t>?</a:t>
            </a:r>
          </a:p>
          <a:p>
            <a:pPr marL="914400" lvl="1" indent="-457200" algn="l">
              <a:buFont typeface="Courier New" charset="0"/>
              <a:buChar char="o"/>
            </a:pPr>
            <a:r>
              <a:rPr lang="zh-CN" altLang="en-US" sz="2800" dirty="0">
                <a:solidFill>
                  <a:srgbClr val="FF0000"/>
                </a:solidFill>
                <a:latin typeface="SimHei" charset="0"/>
                <a:ea typeface="SimHei" charset="0"/>
                <a:cs typeface="SimHei" charset="0"/>
              </a:rPr>
              <a:t>还是称它为正在从</a:t>
            </a:r>
            <a:r>
              <a:rPr lang="en-US" altLang="zh-CN" sz="2800" dirty="0">
                <a:solidFill>
                  <a:srgbClr val="FF0000"/>
                </a:solidFill>
                <a:latin typeface="SimHei" charset="0"/>
                <a:ea typeface="SimHei" charset="0"/>
                <a:cs typeface="SimHei" charset="0"/>
              </a:rPr>
              <a:t>A</a:t>
            </a:r>
            <a:r>
              <a:rPr lang="zh-CN" altLang="en-US" sz="2800" dirty="0">
                <a:solidFill>
                  <a:srgbClr val="FF0000"/>
                </a:solidFill>
                <a:latin typeface="SimHei" charset="0"/>
                <a:ea typeface="SimHei" charset="0"/>
                <a:cs typeface="SimHei" charset="0"/>
              </a:rPr>
              <a:t>点开始执行的状态</a:t>
            </a:r>
            <a:r>
              <a:rPr lang="en-US" altLang="zh-CN" sz="2800" dirty="0">
                <a:solidFill>
                  <a:srgbClr val="FF0000"/>
                </a:solidFill>
                <a:latin typeface="SimHei" charset="0"/>
                <a:ea typeface="SimHei" charset="0"/>
                <a:cs typeface="SimHei" charset="0"/>
              </a:rPr>
              <a:t>? </a:t>
            </a:r>
          </a:p>
          <a:p>
            <a:pPr marL="457200" indent="-457200" algn="l">
              <a:buFont typeface="Courier New" charset="0"/>
              <a:buChar char="o"/>
            </a:pPr>
            <a:endParaRPr lang="en-US" sz="2800"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120012672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a:t>
            </a:r>
            <a:r>
              <a:rPr lang="zh-CN" altLang="en-US" dirty="0" smtClean="0"/>
              <a:t>进程挂起和激活</a:t>
            </a:r>
            <a:r>
              <a:rPr lang="en-US" altLang="zh-CN" dirty="0" smtClean="0"/>
              <a:t>:</a:t>
            </a:r>
            <a:r>
              <a:rPr lang="zh-CN" altLang="en-US" dirty="0" smtClean="0"/>
              <a:t>原因</a:t>
            </a:r>
            <a:endParaRPr lang="en-US" dirty="0"/>
          </a:p>
        </p:txBody>
      </p:sp>
      <p:sp>
        <p:nvSpPr>
          <p:cNvPr id="3" name="Content Placeholder 2"/>
          <p:cNvSpPr>
            <a:spLocks noGrp="1"/>
          </p:cNvSpPr>
          <p:nvPr>
            <p:ph sz="quarter" idx="1"/>
          </p:nvPr>
        </p:nvSpPr>
        <p:spPr/>
        <p:txBody>
          <a:bodyPr/>
          <a:lstStyle/>
          <a:p>
            <a:r>
              <a:rPr lang="zh-CN" altLang="en-US" dirty="0" smtClean="0"/>
              <a:t>挂起进程</a:t>
            </a:r>
          </a:p>
          <a:p>
            <a:pPr lvl="1"/>
            <a:r>
              <a:rPr lang="zh-CN" altLang="en-US" dirty="0" smtClean="0"/>
              <a:t>系统资源不足</a:t>
            </a:r>
            <a:endParaRPr lang="zh-CN" altLang="en-US" dirty="0"/>
          </a:p>
          <a:p>
            <a:pPr lvl="1"/>
            <a:r>
              <a:rPr lang="zh-CN" altLang="en-US" dirty="0" smtClean="0"/>
              <a:t>请求挂进指定进程（</a:t>
            </a:r>
            <a:r>
              <a:rPr lang="zh-CN" altLang="en-US" dirty="0" smtClean="0">
                <a:solidFill>
                  <a:srgbClr val="FF0000"/>
                </a:solidFill>
              </a:rPr>
              <a:t>主动或被动</a:t>
            </a:r>
            <a:r>
              <a:rPr lang="zh-CN" altLang="en-US" dirty="0" smtClean="0"/>
              <a:t>）</a:t>
            </a:r>
          </a:p>
          <a:p>
            <a:r>
              <a:rPr lang="zh-CN" altLang="en-US" dirty="0" smtClean="0"/>
              <a:t>激活进程</a:t>
            </a:r>
          </a:p>
          <a:p>
            <a:pPr lvl="1"/>
            <a:r>
              <a:rPr lang="zh-CN" altLang="en-US" dirty="0" smtClean="0"/>
              <a:t>主存资源充裕</a:t>
            </a:r>
          </a:p>
          <a:p>
            <a:pPr lvl="1"/>
            <a:r>
              <a:rPr lang="zh-CN" altLang="en-US" dirty="0" smtClean="0"/>
              <a:t>请求激活指定进程（被动，具需有相应权限）</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100</a:t>
            </a:fld>
            <a:r>
              <a:rPr lang="en-US" altLang="zh-CN" smtClean="0"/>
              <a:t>/101</a:t>
            </a:r>
            <a:endParaRPr lang="en-US" altLang="zh-CN" dirty="0"/>
          </a:p>
        </p:txBody>
      </p:sp>
    </p:spTree>
    <p:extLst>
      <p:ext uri="{BB962C8B-B14F-4D97-AF65-F5344CB8AC3E}">
        <p14:creationId xmlns:p14="http://schemas.microsoft.com/office/powerpoint/2010/main" val="133397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a:t>
            </a:r>
            <a:r>
              <a:rPr lang="zh-CN" altLang="en-US" dirty="0" smtClean="0"/>
              <a:t>进程挂起和激活</a:t>
            </a:r>
            <a:r>
              <a:rPr lang="en-US" altLang="zh-CN" dirty="0" smtClean="0"/>
              <a:t>:</a:t>
            </a:r>
            <a:r>
              <a:rPr lang="zh-CN" altLang="en-US" dirty="0" smtClean="0"/>
              <a:t>步骤</a:t>
            </a:r>
            <a:endParaRPr lang="en-US" dirty="0"/>
          </a:p>
        </p:txBody>
      </p:sp>
      <p:sp>
        <p:nvSpPr>
          <p:cNvPr id="3" name="Content Placeholder 2"/>
          <p:cNvSpPr>
            <a:spLocks noGrp="1"/>
          </p:cNvSpPr>
          <p:nvPr>
            <p:ph sz="quarter" idx="1"/>
          </p:nvPr>
        </p:nvSpPr>
        <p:spPr/>
        <p:txBody>
          <a:bodyPr/>
          <a:lstStyle/>
          <a:p>
            <a:r>
              <a:rPr lang="zh-CN" altLang="en-US" dirty="0" smtClean="0"/>
              <a:t>挂起进程</a:t>
            </a:r>
          </a:p>
          <a:p>
            <a:pPr lvl="1"/>
            <a:r>
              <a:rPr lang="zh-CN" altLang="en-US" dirty="0"/>
              <a:t>检查要被挂起进程的状态，若处于活动就绪态就修改为挂起就绪，若处于阻塞态，则修改为挂起阻塞。被挂起进程</a:t>
            </a:r>
            <a:r>
              <a:rPr lang="en-US" altLang="zh-CN" dirty="0"/>
              <a:t>PCB</a:t>
            </a:r>
            <a:r>
              <a:rPr lang="zh-CN" altLang="en-US" dirty="0"/>
              <a:t>的非常驻部分要交换到磁盘对换区 </a:t>
            </a:r>
            <a:endParaRPr lang="zh-CN" altLang="en-US" dirty="0" smtClean="0"/>
          </a:p>
          <a:p>
            <a:r>
              <a:rPr lang="zh-CN" altLang="en-US" dirty="0" smtClean="0"/>
              <a:t>激活进程</a:t>
            </a:r>
          </a:p>
          <a:p>
            <a:pPr lvl="1"/>
            <a:r>
              <a:rPr lang="zh-CN" altLang="en-US" dirty="0"/>
              <a:t>把进程</a:t>
            </a:r>
            <a:r>
              <a:rPr lang="en-US" altLang="zh-CN" dirty="0"/>
              <a:t>PCB</a:t>
            </a:r>
            <a:r>
              <a:rPr lang="zh-CN" altLang="en-US" dirty="0"/>
              <a:t>非常驻部分调进内存，修改它的状态，挂起等待态改为等待态，挂起就绪态改为就绪态，排入相应队列中。</a:t>
            </a:r>
            <a:endParaRPr lang="zh-CN" altLang="en-US" dirty="0" smtClean="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101</a:t>
            </a:fld>
            <a:r>
              <a:rPr lang="en-US" altLang="zh-CN" smtClean="0"/>
              <a:t>/101</a:t>
            </a:r>
            <a:endParaRPr lang="en-US" altLang="zh-CN" dirty="0"/>
          </a:p>
        </p:txBody>
      </p:sp>
    </p:spTree>
    <p:extLst>
      <p:ext uri="{BB962C8B-B14F-4D97-AF65-F5344CB8AC3E}">
        <p14:creationId xmlns:p14="http://schemas.microsoft.com/office/powerpoint/2010/main" val="1122925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）：可再入程序 示例</a:t>
            </a:r>
            <a:endParaRPr lang="en-US" dirty="0"/>
          </a:p>
        </p:txBody>
      </p:sp>
      <p:sp>
        <p:nvSpPr>
          <p:cNvPr id="3" name="Content Placeholder 2"/>
          <p:cNvSpPr>
            <a:spLocks noGrp="1"/>
          </p:cNvSpPr>
          <p:nvPr>
            <p:ph sz="quarter" idx="1"/>
          </p:nvPr>
        </p:nvSpPr>
        <p:spPr/>
        <p:txBody>
          <a:bodyPr/>
          <a:lstStyle/>
          <a:p>
            <a:r>
              <a:rPr lang="zh-CN" altLang="en-US" dirty="0"/>
              <a:t>把编译程序</a:t>
            </a:r>
            <a:r>
              <a:rPr lang="en-US" altLang="zh-CN" dirty="0"/>
              <a:t>P</a:t>
            </a:r>
            <a:r>
              <a:rPr lang="zh-CN" altLang="en-US" dirty="0"/>
              <a:t>，与服务对象联系起来，</a:t>
            </a:r>
            <a:r>
              <a:rPr lang="en-US" altLang="zh-CN" dirty="0"/>
              <a:t>P</a:t>
            </a:r>
            <a:r>
              <a:rPr lang="zh-CN" altLang="en-US" dirty="0"/>
              <a:t>为甲服务就说构成进程</a:t>
            </a:r>
            <a:r>
              <a:rPr lang="en-US" altLang="zh-CN" dirty="0"/>
              <a:t>P</a:t>
            </a:r>
            <a:r>
              <a:rPr lang="zh-CN" altLang="en-US" dirty="0"/>
              <a:t>甲，</a:t>
            </a:r>
            <a:r>
              <a:rPr lang="en-US" altLang="zh-CN" dirty="0"/>
              <a:t>P</a:t>
            </a:r>
            <a:r>
              <a:rPr lang="zh-CN" altLang="en-US" dirty="0"/>
              <a:t>为乙服务则构成进程</a:t>
            </a:r>
            <a:r>
              <a:rPr lang="en-US" altLang="zh-CN" dirty="0"/>
              <a:t>P</a:t>
            </a:r>
            <a:r>
              <a:rPr lang="zh-CN" altLang="en-US" dirty="0"/>
              <a:t>乙</a:t>
            </a:r>
          </a:p>
          <a:p>
            <a:r>
              <a:rPr lang="zh-CN" altLang="en-US" dirty="0"/>
              <a:t>两个进程虽共享程序</a:t>
            </a:r>
            <a:r>
              <a:rPr lang="en-US" altLang="zh-CN" dirty="0"/>
              <a:t>P</a:t>
            </a:r>
            <a:r>
              <a:rPr lang="zh-CN" altLang="en-US" dirty="0"/>
              <a:t>，但它们可同时执行且彼此按各自的速度独立执行</a:t>
            </a:r>
            <a:r>
              <a:rPr lang="zh-CN" altLang="en-US" dirty="0" smtClean="0"/>
              <a:t>。</a:t>
            </a:r>
            <a:endParaRPr lang="zh-CN" altLang="en-US" dirty="0"/>
          </a:p>
          <a:p>
            <a:r>
              <a:rPr lang="zh-CN" altLang="en-US" dirty="0" smtClean="0">
                <a:solidFill>
                  <a:srgbClr val="FF0000"/>
                </a:solidFill>
              </a:rPr>
              <a:t>程序</a:t>
            </a:r>
            <a:r>
              <a:rPr lang="zh-CN" altLang="en-US" dirty="0">
                <a:solidFill>
                  <a:srgbClr val="FF0000"/>
                </a:solidFill>
              </a:rPr>
              <a:t>与计算</a:t>
            </a:r>
            <a:r>
              <a:rPr lang="en-US" altLang="zh-CN" dirty="0">
                <a:solidFill>
                  <a:srgbClr val="FF0000"/>
                </a:solidFill>
              </a:rPr>
              <a:t>(</a:t>
            </a:r>
            <a:r>
              <a:rPr lang="zh-CN" altLang="en-US" dirty="0">
                <a:solidFill>
                  <a:srgbClr val="FF0000"/>
                </a:solidFill>
              </a:rPr>
              <a:t>程序的执行</a:t>
            </a:r>
            <a:r>
              <a:rPr lang="en-US" altLang="zh-CN" dirty="0">
                <a:solidFill>
                  <a:srgbClr val="FF0000"/>
                </a:solidFill>
              </a:rPr>
              <a:t>)</a:t>
            </a:r>
            <a:r>
              <a:rPr lang="zh-CN" altLang="en-US" dirty="0">
                <a:solidFill>
                  <a:srgbClr val="FF0000"/>
                </a:solidFill>
              </a:rPr>
              <a:t>不再一一对应</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11</a:t>
            </a:fld>
            <a:r>
              <a:rPr lang="en-US" altLang="zh-CN" smtClean="0"/>
              <a:t>/xxx</a:t>
            </a:r>
            <a:endParaRPr lang="en-US" altLang="zh-CN" dirty="0"/>
          </a:p>
        </p:txBody>
      </p:sp>
      <p:sp>
        <p:nvSpPr>
          <p:cNvPr id="6" name="TextBox 5"/>
          <p:cNvSpPr txBox="1"/>
          <p:nvPr/>
        </p:nvSpPr>
        <p:spPr>
          <a:xfrm>
            <a:off x="10659540" y="4161034"/>
            <a:ext cx="184731" cy="707886"/>
          </a:xfrm>
          <a:prstGeom prst="rect">
            <a:avLst/>
          </a:prstGeom>
          <a:noFill/>
        </p:spPr>
        <p:txBody>
          <a:bodyPr wrap="none" rtlCol="0">
            <a:spAutoFit/>
          </a:bodyPr>
          <a:lstStyle/>
          <a:p>
            <a:endParaRPr lang="en-US" dirty="0"/>
          </a:p>
        </p:txBody>
      </p:sp>
      <p:sp>
        <p:nvSpPr>
          <p:cNvPr id="9" name="TextBox 8"/>
          <p:cNvSpPr txBox="1"/>
          <p:nvPr/>
        </p:nvSpPr>
        <p:spPr>
          <a:xfrm>
            <a:off x="899592" y="4460919"/>
            <a:ext cx="6462832" cy="13280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algn="l"/>
            <a:r>
              <a:rPr lang="zh-CN" altLang="en-US" sz="2400" dirty="0">
                <a:latin typeface="SimHei" charset="0"/>
                <a:ea typeface="SimHei" charset="0"/>
                <a:cs typeface="SimHei" charset="0"/>
              </a:rPr>
              <a:t>进程是一个既能用来共享资源</a:t>
            </a:r>
            <a:r>
              <a:rPr lang="zh-CN" altLang="en-US" sz="2400" dirty="0" smtClean="0">
                <a:latin typeface="SimHei" charset="0"/>
                <a:ea typeface="SimHei" charset="0"/>
                <a:cs typeface="SimHei" charset="0"/>
              </a:rPr>
              <a:t>，又</a:t>
            </a:r>
            <a:r>
              <a:rPr lang="zh-CN" altLang="en-US" sz="2400" dirty="0">
                <a:latin typeface="SimHei" charset="0"/>
                <a:ea typeface="SimHei" charset="0"/>
                <a:cs typeface="SimHei" charset="0"/>
              </a:rPr>
              <a:t>能描述</a:t>
            </a:r>
            <a:r>
              <a:rPr lang="zh-CN" altLang="en-US" sz="2400" dirty="0" smtClean="0">
                <a:latin typeface="SimHei" charset="0"/>
                <a:ea typeface="SimHei" charset="0"/>
                <a:cs typeface="SimHei" charset="0"/>
              </a:rPr>
              <a:t>程序</a:t>
            </a:r>
          </a:p>
          <a:p>
            <a:pPr algn="l"/>
            <a:r>
              <a:rPr lang="zh-CN" altLang="en-US" sz="2400" dirty="0" smtClean="0">
                <a:latin typeface="SimHei" charset="0"/>
                <a:ea typeface="SimHei" charset="0"/>
                <a:cs typeface="SimHei" charset="0"/>
              </a:rPr>
              <a:t>并发</a:t>
            </a:r>
            <a:r>
              <a:rPr lang="zh-CN" altLang="en-US" sz="2400" dirty="0">
                <a:latin typeface="SimHei" charset="0"/>
                <a:ea typeface="SimHei" charset="0"/>
                <a:cs typeface="SimHei" charset="0"/>
              </a:rPr>
              <a:t>执行过程的一个基本</a:t>
            </a:r>
            <a:r>
              <a:rPr lang="zh-CN" altLang="en-US" sz="2400" dirty="0" smtClean="0">
                <a:latin typeface="SimHei" charset="0"/>
                <a:ea typeface="SimHei" charset="0"/>
                <a:cs typeface="SimHei" charset="0"/>
              </a:rPr>
              <a:t>单位</a:t>
            </a:r>
            <a:r>
              <a:rPr lang="zh-CN" altLang="en-US" sz="2400" dirty="0">
                <a:latin typeface="SimHei" charset="0"/>
                <a:ea typeface="SimHei" charset="0"/>
                <a:cs typeface="SimHei" charset="0"/>
              </a:rPr>
              <a:t>。</a:t>
            </a:r>
          </a:p>
          <a:p>
            <a:pPr algn="l"/>
            <a:endParaRPr lang="en-US" sz="2400" dirty="0">
              <a:latin typeface="SimHei" charset="0"/>
              <a:ea typeface="SimHei" charset="0"/>
              <a:cs typeface="SimHei" charset="0"/>
            </a:endParaRPr>
          </a:p>
        </p:txBody>
      </p:sp>
    </p:spTree>
    <p:extLst>
      <p:ext uri="{BB962C8B-B14F-4D97-AF65-F5344CB8AC3E}">
        <p14:creationId xmlns:p14="http://schemas.microsoft.com/office/powerpoint/2010/main" val="810546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：进程的</a:t>
            </a:r>
            <a:r>
              <a:rPr lang="zh-CN" altLang="en-US" dirty="0" smtClean="0">
                <a:solidFill>
                  <a:srgbClr val="00B0F0"/>
                </a:solidFill>
              </a:rPr>
              <a:t>定义</a:t>
            </a:r>
            <a:endParaRPr lang="en-US" dirty="0">
              <a:solidFill>
                <a:srgbClr val="00B0F0"/>
              </a:solidFill>
            </a:endParaRPr>
          </a:p>
        </p:txBody>
      </p:sp>
      <p:sp>
        <p:nvSpPr>
          <p:cNvPr id="3" name="Content Placeholder 2"/>
          <p:cNvSpPr>
            <a:spLocks noGrp="1"/>
          </p:cNvSpPr>
          <p:nvPr>
            <p:ph sz="quarter" idx="1"/>
          </p:nvPr>
        </p:nvSpPr>
        <p:spPr>
          <a:xfrm>
            <a:off x="914400" y="1988840"/>
            <a:ext cx="8122096" cy="4030960"/>
          </a:xfrm>
        </p:spPr>
        <p:txBody>
          <a:bodyPr/>
          <a:lstStyle/>
          <a:p>
            <a:r>
              <a:rPr lang="zh-CN" altLang="en-US" sz="2200" dirty="0"/>
              <a:t>进程是程序的执行</a:t>
            </a:r>
          </a:p>
          <a:p>
            <a:r>
              <a:rPr lang="zh-CN" altLang="en-US" sz="2200" dirty="0"/>
              <a:t>并发程序称为进程</a:t>
            </a:r>
          </a:p>
          <a:p>
            <a:r>
              <a:rPr lang="zh-CN" altLang="en-US" sz="2200" dirty="0"/>
              <a:t>进程是可以和别的计算并发执行的计算</a:t>
            </a:r>
          </a:p>
          <a:p>
            <a:r>
              <a:rPr lang="zh-CN" altLang="en-US" sz="2200" dirty="0"/>
              <a:t>进程是一个数据结构及其上进行操作的程序</a:t>
            </a:r>
          </a:p>
          <a:p>
            <a:r>
              <a:rPr lang="zh-CN" altLang="en-US" sz="2200" dirty="0"/>
              <a:t>进程是一个程序及其数据在处理机上顺序执行时所发生的活动</a:t>
            </a:r>
          </a:p>
          <a:p>
            <a:r>
              <a:rPr lang="zh-CN" altLang="en-US" sz="2200" dirty="0"/>
              <a:t>进程是程序在一个数据集合上运行的过程，它是系统进行资源分配和调度的一个独立单位</a:t>
            </a:r>
          </a:p>
          <a:p>
            <a:r>
              <a:rPr lang="zh-CN" altLang="en-US" sz="2200" dirty="0"/>
              <a:t>进程是进程实体的运行过程，是系统进行资源分配和调度的一个独立单位（进程实体是由程序段、相关的数据段和进程控制块组成的）</a:t>
            </a:r>
          </a:p>
          <a:p>
            <a:endParaRPr lang="en-US" sz="22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12</a:t>
            </a:fld>
            <a:r>
              <a:rPr lang="en-US" altLang="zh-CN" smtClean="0"/>
              <a:t>/xxx</a:t>
            </a:r>
            <a:endParaRPr lang="en-US" altLang="zh-CN" dirty="0"/>
          </a:p>
        </p:txBody>
      </p:sp>
    </p:spTree>
    <p:extLst>
      <p:ext uri="{BB962C8B-B14F-4D97-AF65-F5344CB8AC3E}">
        <p14:creationId xmlns:p14="http://schemas.microsoft.com/office/powerpoint/2010/main" val="1235674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：进程的</a:t>
            </a:r>
            <a:r>
              <a:rPr lang="zh-CN" altLang="en-US" dirty="0" smtClean="0">
                <a:solidFill>
                  <a:srgbClr val="00B0F0"/>
                </a:solidFill>
              </a:rPr>
              <a:t>定义</a:t>
            </a:r>
            <a:endParaRPr lang="en-US" dirty="0">
              <a:solidFill>
                <a:srgbClr val="00B0F0"/>
              </a:solidFill>
            </a:endParaRPr>
          </a:p>
        </p:txBody>
      </p:sp>
      <p:sp>
        <p:nvSpPr>
          <p:cNvPr id="3" name="Content Placeholder 2"/>
          <p:cNvSpPr>
            <a:spLocks noGrp="1"/>
          </p:cNvSpPr>
          <p:nvPr>
            <p:ph sz="quarter" idx="1"/>
          </p:nvPr>
        </p:nvSpPr>
        <p:spPr>
          <a:xfrm>
            <a:off x="914400" y="1988840"/>
            <a:ext cx="8122096" cy="4030960"/>
          </a:xfrm>
        </p:spPr>
        <p:txBody>
          <a:bodyPr/>
          <a:lstStyle/>
          <a:p>
            <a:r>
              <a:rPr lang="zh-CN" altLang="en-US" sz="2200" dirty="0"/>
              <a:t>进程是程序的执行</a:t>
            </a:r>
          </a:p>
          <a:p>
            <a:r>
              <a:rPr lang="zh-CN" altLang="en-US" sz="2200" dirty="0"/>
              <a:t>并发程序称为进程</a:t>
            </a:r>
          </a:p>
          <a:p>
            <a:r>
              <a:rPr lang="zh-CN" altLang="en-US" sz="2200" dirty="0"/>
              <a:t>进程是可以和别的计算并发执行的计算</a:t>
            </a:r>
          </a:p>
          <a:p>
            <a:r>
              <a:rPr lang="zh-CN" altLang="en-US" sz="2200" dirty="0"/>
              <a:t>进程是一个数据结构及其上进行操作的程序</a:t>
            </a:r>
          </a:p>
          <a:p>
            <a:r>
              <a:rPr lang="zh-CN" altLang="en-US" sz="2200" dirty="0"/>
              <a:t>进程是一个程序及其数据在处理机上顺序执行时所发生的活动</a:t>
            </a:r>
          </a:p>
          <a:p>
            <a:r>
              <a:rPr lang="zh-CN" altLang="en-US" sz="2200" dirty="0"/>
              <a:t>进程是程序在一个数据集合上运行的过程，它是系统进行资源分配和调度的一个独立单位</a:t>
            </a:r>
          </a:p>
          <a:p>
            <a:r>
              <a:rPr lang="zh-CN" altLang="en-US" sz="2200" dirty="0"/>
              <a:t>进程是进程实体的运行过程，是系统进行资源分配和调度的一个独立单位（进程实体是由程序段、相关的数据段和进程控制块组成的）</a:t>
            </a:r>
          </a:p>
          <a:p>
            <a:endParaRPr lang="en-US" sz="22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13</a:t>
            </a:fld>
            <a:r>
              <a:rPr lang="en-US" altLang="zh-CN" smtClean="0"/>
              <a:t>/xxx</a:t>
            </a:r>
            <a:endParaRPr lang="en-US" altLang="zh-CN" dirty="0"/>
          </a:p>
        </p:txBody>
      </p:sp>
      <p:sp>
        <p:nvSpPr>
          <p:cNvPr id="6" name="TextBox 5"/>
          <p:cNvSpPr txBox="1"/>
          <p:nvPr/>
        </p:nvSpPr>
        <p:spPr>
          <a:xfrm>
            <a:off x="4139952" y="1988840"/>
            <a:ext cx="4726294" cy="1645563"/>
          </a:xfrm>
          <a:prstGeom prst="roundRect">
            <a:avLst>
              <a:gd name="adj" fmla="val 9004"/>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2400" dirty="0">
                <a:solidFill>
                  <a:srgbClr val="FF0000"/>
                </a:solidFill>
                <a:latin typeface="SimHei" charset="0"/>
                <a:ea typeface="SimHei" charset="0"/>
                <a:cs typeface="SimHei" charset="0"/>
              </a:rPr>
              <a:t>进程</a:t>
            </a:r>
            <a:r>
              <a:rPr lang="zh-CN" altLang="en-US" sz="2400" dirty="0">
                <a:latin typeface="SimHei" charset="0"/>
                <a:ea typeface="SimHei" charset="0"/>
                <a:cs typeface="SimHei" charset="0"/>
              </a:rPr>
              <a:t>是一个可并发执行的具有独立功能的</a:t>
            </a:r>
            <a:r>
              <a:rPr lang="zh-CN" altLang="en-US" sz="2400" dirty="0" smtClean="0">
                <a:latin typeface="SimHei" charset="0"/>
                <a:ea typeface="SimHei" charset="0"/>
                <a:cs typeface="SimHei" charset="0"/>
              </a:rPr>
              <a:t>程序关于</a:t>
            </a:r>
            <a:r>
              <a:rPr lang="zh-CN" altLang="en-US" sz="2400" dirty="0">
                <a:latin typeface="SimHei" charset="0"/>
                <a:ea typeface="SimHei" charset="0"/>
                <a:cs typeface="SimHei" charset="0"/>
              </a:rPr>
              <a:t>某个数据集合的一次执行过程，也是操作系统进行资源分配和保护的</a:t>
            </a:r>
            <a:r>
              <a:rPr lang="zh-CN" altLang="en-US" sz="2400" dirty="0">
                <a:solidFill>
                  <a:srgbClr val="FF0000"/>
                </a:solidFill>
                <a:latin typeface="SimHei" charset="0"/>
                <a:ea typeface="SimHei" charset="0"/>
                <a:cs typeface="SimHei" charset="0"/>
              </a:rPr>
              <a:t>基本</a:t>
            </a:r>
            <a:r>
              <a:rPr lang="zh-CN" altLang="en-US" sz="2400">
                <a:solidFill>
                  <a:srgbClr val="FF0000"/>
                </a:solidFill>
                <a:latin typeface="SimHei" charset="0"/>
                <a:ea typeface="SimHei" charset="0"/>
                <a:cs typeface="SimHei" charset="0"/>
              </a:rPr>
              <a:t>单位 </a:t>
            </a:r>
            <a:endParaRPr lang="zh-CN" altLang="en-US" sz="2400"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870899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808" y="548680"/>
            <a:ext cx="7772400" cy="1049040"/>
          </a:xfrm>
        </p:spPr>
        <p:txBody>
          <a:bodyPr/>
          <a:lstStyle/>
          <a:p>
            <a:r>
              <a:rPr lang="en-US" altLang="zh-CN" dirty="0"/>
              <a:t>2.3.1</a:t>
            </a:r>
            <a:r>
              <a:rPr lang="zh-CN" altLang="en-US" dirty="0"/>
              <a:t>（续）</a:t>
            </a:r>
            <a:endParaRPr lang="en-US" dirty="0"/>
          </a:p>
        </p:txBody>
      </p:sp>
      <p:sp>
        <p:nvSpPr>
          <p:cNvPr id="3" name="Content Placeholder 2"/>
          <p:cNvSpPr>
            <a:spLocks noGrp="1"/>
          </p:cNvSpPr>
          <p:nvPr>
            <p:ph sz="quarter" idx="1"/>
          </p:nvPr>
        </p:nvSpPr>
        <p:spPr>
          <a:xfrm>
            <a:off x="379763" y="1501738"/>
            <a:ext cx="7772400" cy="4030960"/>
          </a:xfrm>
        </p:spPr>
        <p:txBody>
          <a:bodyPr/>
          <a:lstStyle/>
          <a:p>
            <a:pPr marL="0" indent="0">
              <a:buNone/>
            </a:pPr>
            <a:r>
              <a:rPr lang="is-IS" dirty="0" smtClean="0"/>
              <a:t>int f(</a:t>
            </a:r>
            <a:r>
              <a:rPr lang="en-US" altLang="zh-CN" dirty="0" smtClean="0"/>
              <a:t>string</a:t>
            </a:r>
            <a:r>
              <a:rPr lang="zh-CN" altLang="en-US" dirty="0" smtClean="0"/>
              <a:t> </a:t>
            </a:r>
            <a:r>
              <a:rPr lang="en-US" altLang="zh-CN" dirty="0" smtClean="0"/>
              <a:t>file</a:t>
            </a:r>
            <a:r>
              <a:rPr lang="is-IS" dirty="0" smtClean="0"/>
              <a:t>) {</a:t>
            </a:r>
          </a:p>
          <a:p>
            <a:pPr marL="0" indent="0">
              <a:buNone/>
            </a:pPr>
            <a:r>
              <a:rPr lang="is-IS" dirty="0" smtClean="0"/>
              <a:t>  </a:t>
            </a:r>
            <a:r>
              <a:rPr lang="en-US" altLang="zh-CN" dirty="0" err="1" smtClean="0"/>
              <a:t>ifstream</a:t>
            </a:r>
            <a:r>
              <a:rPr lang="zh-CN" altLang="en-US" dirty="0" smtClean="0"/>
              <a:t> </a:t>
            </a:r>
            <a:r>
              <a:rPr lang="en-US" altLang="zh-CN" dirty="0" smtClean="0"/>
              <a:t>fin(file);</a:t>
            </a:r>
            <a:r>
              <a:rPr lang="is-IS" dirty="0" smtClean="0"/>
              <a:t> </a:t>
            </a:r>
          </a:p>
          <a:p>
            <a:pPr marL="0" indent="0">
              <a:buNone/>
            </a:pPr>
            <a:r>
              <a:rPr lang="is-IS" dirty="0"/>
              <a:t> </a:t>
            </a:r>
            <a:r>
              <a:rPr lang="is-IS" dirty="0" smtClean="0"/>
              <a:t> </a:t>
            </a:r>
            <a:r>
              <a:rPr lang="en-US" altLang="zh-CN" dirty="0" err="1" smtClean="0"/>
              <a:t>int</a:t>
            </a:r>
            <a:r>
              <a:rPr lang="zh-CN" altLang="en-US" dirty="0" smtClean="0"/>
              <a:t> </a:t>
            </a:r>
            <a:r>
              <a:rPr lang="en-US" altLang="zh-CN" dirty="0" err="1" smtClean="0"/>
              <a:t>val</a:t>
            </a:r>
            <a:r>
              <a:rPr lang="en-US" altLang="zh-CN" dirty="0" smtClean="0"/>
              <a:t>;</a:t>
            </a:r>
            <a:endParaRPr lang="zh-CN" altLang="en-US" dirty="0" smtClean="0"/>
          </a:p>
          <a:p>
            <a:pPr marL="0" indent="0">
              <a:buNone/>
            </a:pPr>
            <a:r>
              <a:rPr lang="zh-CN" altLang="en-US" dirty="0"/>
              <a:t> </a:t>
            </a:r>
            <a:r>
              <a:rPr lang="zh-CN" altLang="en-US" dirty="0" smtClean="0"/>
              <a:t> </a:t>
            </a:r>
            <a:r>
              <a:rPr lang="en-US" altLang="zh-CN" dirty="0" smtClean="0"/>
              <a:t>fin</a:t>
            </a:r>
            <a:r>
              <a:rPr lang="zh-CN" altLang="en-US" dirty="0" smtClean="0"/>
              <a:t> </a:t>
            </a:r>
            <a:r>
              <a:rPr lang="en-US" altLang="zh-CN" dirty="0" smtClean="0"/>
              <a:t>&gt;&gt;</a:t>
            </a:r>
            <a:r>
              <a:rPr lang="zh-CN" altLang="en-US" dirty="0" smtClean="0"/>
              <a:t> </a:t>
            </a:r>
            <a:r>
              <a:rPr lang="en-US" altLang="zh-CN" dirty="0" err="1" smtClean="0"/>
              <a:t>val</a:t>
            </a:r>
            <a:r>
              <a:rPr lang="en-US" altLang="zh-CN" dirty="0" smtClean="0"/>
              <a:t>;</a:t>
            </a:r>
          </a:p>
          <a:p>
            <a:pPr marL="0" indent="0">
              <a:buNone/>
            </a:pPr>
            <a:r>
              <a:rPr lang="en-US" altLang="zh-CN" dirty="0"/>
              <a:t> </a:t>
            </a:r>
            <a:r>
              <a:rPr lang="en-US" altLang="zh-CN" dirty="0" smtClean="0"/>
              <a:t> </a:t>
            </a:r>
            <a:r>
              <a:rPr lang="en-US" altLang="zh-CN" dirty="0" err="1" smtClean="0"/>
              <a:t>val</a:t>
            </a:r>
            <a:r>
              <a:rPr lang="en-US" altLang="zh-CN" dirty="0" smtClean="0"/>
              <a:t> += 2;</a:t>
            </a:r>
            <a:endParaRPr lang="zh-CN" altLang="en-US" dirty="0" smtClean="0"/>
          </a:p>
          <a:p>
            <a:pPr marL="0" indent="0">
              <a:buNone/>
            </a:pPr>
            <a:r>
              <a:rPr lang="zh-CN" altLang="en-US" dirty="0"/>
              <a:t> </a:t>
            </a:r>
            <a:r>
              <a:rPr lang="zh-CN" altLang="en-US" dirty="0" smtClean="0"/>
              <a:t> </a:t>
            </a:r>
            <a:r>
              <a:rPr lang="en-US" altLang="zh-CN" dirty="0" err="1" smtClean="0"/>
              <a:t>ofstream</a:t>
            </a:r>
            <a:r>
              <a:rPr lang="zh-CN" altLang="en-US" dirty="0" smtClean="0"/>
              <a:t> </a:t>
            </a:r>
            <a:r>
              <a:rPr lang="en-US" altLang="zh-CN" dirty="0" err="1" smtClean="0"/>
              <a:t>fout</a:t>
            </a:r>
            <a:r>
              <a:rPr lang="en-US" altLang="zh-CN" dirty="0" smtClean="0"/>
              <a:t>(file);</a:t>
            </a:r>
            <a:endParaRPr lang="is-IS" altLang="zh-CN" dirty="0"/>
          </a:p>
          <a:p>
            <a:pPr marL="0" indent="0">
              <a:buNone/>
            </a:pPr>
            <a:r>
              <a:rPr lang="is-IS" dirty="0" smtClean="0"/>
              <a:t>  fout &lt;&lt; val;</a:t>
            </a:r>
          </a:p>
          <a:p>
            <a:pPr marL="0" indent="0">
              <a:buNone/>
            </a:pPr>
            <a:r>
              <a:rPr lang="is-IS" dirty="0" smtClean="0"/>
              <a:t>} </a:t>
            </a:r>
          </a:p>
          <a:p>
            <a:pPr marL="0" indent="0">
              <a:buNone/>
            </a:pPr>
            <a:endParaRPr lang="is-I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14</a:t>
            </a:fld>
            <a:r>
              <a:rPr lang="en-US" altLang="zh-CN" smtClean="0"/>
              <a:t>/xxx</a:t>
            </a:r>
            <a:endParaRPr lang="en-US" altLang="zh-CN" dirty="0"/>
          </a:p>
        </p:txBody>
      </p:sp>
      <p:sp>
        <p:nvSpPr>
          <p:cNvPr id="10" name="TextBox 9"/>
          <p:cNvSpPr txBox="1"/>
          <p:nvPr/>
        </p:nvSpPr>
        <p:spPr>
          <a:xfrm>
            <a:off x="4644008" y="844198"/>
            <a:ext cx="3451741" cy="2145268"/>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zh-CN" altLang="en-US" dirty="0" smtClean="0">
                <a:solidFill>
                  <a:srgbClr val="FF0000"/>
                </a:solidFill>
                <a:latin typeface="SimHei" charset="0"/>
                <a:ea typeface="SimHei" charset="0"/>
                <a:cs typeface="SimHei" charset="0"/>
              </a:rPr>
              <a:t>若并发执行</a:t>
            </a:r>
          </a:p>
          <a:p>
            <a:pPr algn="l"/>
            <a:r>
              <a:rPr lang="zh-CN" altLang="en-US" dirty="0" smtClean="0">
                <a:solidFill>
                  <a:srgbClr val="FF0000"/>
                </a:solidFill>
                <a:latin typeface="SimHei" charset="0"/>
                <a:ea typeface="SimHei" charset="0"/>
                <a:cs typeface="SimHei" charset="0"/>
              </a:rPr>
              <a:t>多个</a:t>
            </a:r>
            <a:r>
              <a:rPr lang="en-US" dirty="0" smtClean="0">
                <a:solidFill>
                  <a:srgbClr val="FF0000"/>
                </a:solidFill>
                <a:latin typeface="SimHei" charset="0"/>
                <a:ea typeface="SimHei" charset="0"/>
                <a:cs typeface="SimHei" charset="0"/>
              </a:rPr>
              <a:t>f(FILE1)</a:t>
            </a:r>
            <a:endParaRPr lang="zh-CN" altLang="en-US" dirty="0">
              <a:solidFill>
                <a:srgbClr val="FF0000"/>
              </a:solidFill>
              <a:latin typeface="SimHei" charset="0"/>
              <a:ea typeface="SimHei" charset="0"/>
              <a:cs typeface="SimHei" charset="0"/>
            </a:endParaRPr>
          </a:p>
          <a:p>
            <a:pPr algn="l"/>
            <a:r>
              <a:rPr lang="zh-CN" altLang="en-US" smtClean="0">
                <a:solidFill>
                  <a:srgbClr val="FF0000"/>
                </a:solidFill>
                <a:latin typeface="SimHei" charset="0"/>
                <a:ea typeface="SimHei" charset="0"/>
                <a:cs typeface="SimHei" charset="0"/>
              </a:rPr>
              <a:t>会如何？</a:t>
            </a:r>
            <a:endParaRPr lang="zh-CN" altLang="en-US" dirty="0" smtClean="0">
              <a:solidFill>
                <a:srgbClr val="FF0000"/>
              </a:solidFill>
              <a:latin typeface="SimHei" charset="0"/>
              <a:ea typeface="SimHei" charset="0"/>
              <a:cs typeface="SimHei" charset="0"/>
            </a:endParaRPr>
          </a:p>
        </p:txBody>
      </p:sp>
      <p:sp>
        <p:nvSpPr>
          <p:cNvPr id="8" name="TextBox 7"/>
          <p:cNvSpPr txBox="1"/>
          <p:nvPr/>
        </p:nvSpPr>
        <p:spPr>
          <a:xfrm>
            <a:off x="10310218" y="3585681"/>
            <a:ext cx="184731" cy="707886"/>
          </a:xfrm>
          <a:prstGeom prst="rect">
            <a:avLst/>
          </a:prstGeom>
          <a:noFill/>
        </p:spPr>
        <p:txBody>
          <a:bodyPr wrap="none" rtlCol="0">
            <a:spAutoFit/>
          </a:bodyPr>
          <a:lstStyle/>
          <a:p>
            <a:endParaRPr lang="en-US" dirty="0"/>
          </a:p>
        </p:txBody>
      </p:sp>
      <p:sp>
        <p:nvSpPr>
          <p:cNvPr id="9" name="TextBox 8"/>
          <p:cNvSpPr txBox="1"/>
          <p:nvPr/>
        </p:nvSpPr>
        <p:spPr>
          <a:xfrm>
            <a:off x="9950623" y="3667874"/>
            <a:ext cx="184731" cy="707886"/>
          </a:xfrm>
          <a:prstGeom prst="rect">
            <a:avLst/>
          </a:prstGeom>
          <a:noFill/>
        </p:spPr>
        <p:txBody>
          <a:bodyPr wrap="none" rtlCol="0">
            <a:spAutoFit/>
          </a:bodyPr>
          <a:lstStyle/>
          <a:p>
            <a:endParaRPr lang="en-US"/>
          </a:p>
        </p:txBody>
      </p:sp>
      <p:sp>
        <p:nvSpPr>
          <p:cNvPr id="6" name="文本框 5"/>
          <p:cNvSpPr txBox="1"/>
          <p:nvPr/>
        </p:nvSpPr>
        <p:spPr>
          <a:xfrm>
            <a:off x="857722" y="5005338"/>
            <a:ext cx="6552728" cy="2308324"/>
          </a:xfrm>
          <a:prstGeom prst="rect">
            <a:avLst/>
          </a:prstGeom>
          <a:noFill/>
        </p:spPr>
        <p:txBody>
          <a:bodyPr wrap="square" rtlCol="0">
            <a:spAutoFit/>
          </a:bodyPr>
          <a:lstStyle/>
          <a:p>
            <a:r>
              <a:rPr lang="en-US" altLang="zh-CN" sz="2600" b="0" dirty="0" err="1">
                <a:latin typeface="SimHei" charset="0"/>
                <a:ea typeface="SimHei" charset="0"/>
                <a:cs typeface="SimHei" charset="0"/>
              </a:rPr>
              <a:t>fout</a:t>
            </a:r>
            <a:r>
              <a:rPr lang="zh-CN" altLang="en-US" sz="2600" b="0" dirty="0">
                <a:latin typeface="SimHei" charset="0"/>
                <a:ea typeface="SimHei" charset="0"/>
                <a:cs typeface="SimHei" charset="0"/>
              </a:rPr>
              <a:t>对象的作用可以理解成：向文件中进行写操作 </a:t>
            </a:r>
            <a:r>
              <a:rPr lang="en-US" altLang="zh-CN" sz="2600" b="0" dirty="0">
                <a:latin typeface="SimHei" charset="0"/>
                <a:ea typeface="SimHei" charset="0"/>
                <a:cs typeface="SimHei" charset="0"/>
              </a:rPr>
              <a:t>【</a:t>
            </a:r>
            <a:r>
              <a:rPr lang="zh-CN" altLang="en-US" sz="2600" b="0" dirty="0">
                <a:latin typeface="SimHei" charset="0"/>
                <a:ea typeface="SimHei" charset="0"/>
                <a:cs typeface="SimHei" charset="0"/>
              </a:rPr>
              <a:t>从缓冲区</a:t>
            </a:r>
            <a:r>
              <a:rPr lang="en-US" altLang="zh-CN" sz="2600" b="0" dirty="0">
                <a:latin typeface="SimHei" charset="0"/>
                <a:ea typeface="SimHei" charset="0"/>
                <a:cs typeface="SimHei" charset="0"/>
              </a:rPr>
              <a:t>–&gt;</a:t>
            </a:r>
            <a:r>
              <a:rPr lang="zh-CN" altLang="en-US" sz="2600" b="0" dirty="0">
                <a:latin typeface="SimHei" charset="0"/>
                <a:ea typeface="SimHei" charset="0"/>
                <a:cs typeface="SimHei" charset="0"/>
              </a:rPr>
              <a:t>硬盘</a:t>
            </a:r>
            <a:r>
              <a:rPr lang="en-US" altLang="zh-CN" sz="2600" b="0" dirty="0">
                <a:latin typeface="SimHei" charset="0"/>
                <a:ea typeface="SimHei" charset="0"/>
                <a:cs typeface="SimHei" charset="0"/>
              </a:rPr>
              <a:t>】</a:t>
            </a:r>
          </a:p>
          <a:p>
            <a:r>
              <a:rPr lang="en-US" altLang="zh-CN" sz="2600" b="0" dirty="0">
                <a:latin typeface="SimHei" charset="0"/>
                <a:ea typeface="SimHei" charset="0"/>
                <a:cs typeface="SimHei" charset="0"/>
              </a:rPr>
              <a:t>fin</a:t>
            </a:r>
            <a:r>
              <a:rPr lang="zh-CN" altLang="en-US" sz="2600" b="0" dirty="0">
                <a:latin typeface="SimHei" charset="0"/>
                <a:ea typeface="SimHei" charset="0"/>
                <a:cs typeface="SimHei" charset="0"/>
              </a:rPr>
              <a:t>对象的作用可以理解成：对文件中的内容进行读操作 </a:t>
            </a:r>
            <a:r>
              <a:rPr lang="en-US" altLang="zh-CN" sz="2600" b="0" dirty="0">
                <a:latin typeface="SimHei" charset="0"/>
                <a:ea typeface="SimHei" charset="0"/>
                <a:cs typeface="SimHei" charset="0"/>
              </a:rPr>
              <a:t>【</a:t>
            </a:r>
            <a:r>
              <a:rPr lang="zh-CN" altLang="en-US" sz="2600" b="0" dirty="0">
                <a:latin typeface="SimHei" charset="0"/>
                <a:ea typeface="SimHei" charset="0"/>
                <a:cs typeface="SimHei" charset="0"/>
              </a:rPr>
              <a:t>从硬盘</a:t>
            </a:r>
            <a:r>
              <a:rPr lang="en-US" altLang="zh-CN" sz="2600" b="0" dirty="0">
                <a:latin typeface="SimHei" charset="0"/>
                <a:ea typeface="SimHei" charset="0"/>
                <a:cs typeface="SimHei" charset="0"/>
              </a:rPr>
              <a:t>–&gt;</a:t>
            </a:r>
            <a:r>
              <a:rPr lang="zh-CN" altLang="en-US" sz="2600" b="0" dirty="0">
                <a:latin typeface="SimHei" charset="0"/>
                <a:ea typeface="SimHei" charset="0"/>
                <a:cs typeface="SimHei" charset="0"/>
              </a:rPr>
              <a:t>缓冲区</a:t>
            </a:r>
            <a:r>
              <a:rPr lang="en-US" altLang="zh-CN" sz="2600" b="0" dirty="0">
                <a:latin typeface="SimHei" charset="0"/>
                <a:ea typeface="SimHei" charset="0"/>
                <a:cs typeface="SimHei" charset="0"/>
              </a:rPr>
              <a:t>】</a:t>
            </a:r>
          </a:p>
          <a:p>
            <a:endParaRPr lang="zh-CN" altLang="en-US" dirty="0"/>
          </a:p>
        </p:txBody>
      </p:sp>
    </p:spTree>
    <p:extLst>
      <p:ext uri="{BB962C8B-B14F-4D97-AF65-F5344CB8AC3E}">
        <p14:creationId xmlns:p14="http://schemas.microsoft.com/office/powerpoint/2010/main" val="1796313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00B050"/>
                </a:solidFill>
              </a:rPr>
              <a:t>含义</a:t>
            </a:r>
            <a:endParaRPr lang="en-US" dirty="0">
              <a:solidFill>
                <a:srgbClr val="00B050"/>
              </a:solidFill>
            </a:endParaRPr>
          </a:p>
        </p:txBody>
      </p:sp>
      <p:sp>
        <p:nvSpPr>
          <p:cNvPr id="3" name="Content Placeholder 2"/>
          <p:cNvSpPr>
            <a:spLocks noGrp="1"/>
          </p:cNvSpPr>
          <p:nvPr>
            <p:ph sz="quarter" idx="1"/>
          </p:nvPr>
        </p:nvSpPr>
        <p:spPr/>
        <p:txBody>
          <a:bodyPr/>
          <a:lstStyle/>
          <a:p>
            <a:r>
              <a:rPr lang="zh-CN" altLang="en-US" sz="2200" dirty="0" smtClean="0"/>
              <a:t>进程（</a:t>
            </a:r>
            <a:r>
              <a:rPr lang="en-US" altLang="zh-CN" sz="2200" dirty="0" smtClean="0"/>
              <a:t>process</a:t>
            </a:r>
            <a:r>
              <a:rPr lang="zh-CN" altLang="en-US" sz="2200" dirty="0" smtClean="0"/>
              <a:t>）是</a:t>
            </a:r>
            <a:r>
              <a:rPr lang="zh-CN" altLang="en-US" sz="2200" dirty="0"/>
              <a:t>一个动态的概念，而</a:t>
            </a:r>
            <a:r>
              <a:rPr lang="zh-CN" altLang="en-US" sz="2200" dirty="0" smtClean="0"/>
              <a:t>程序</a:t>
            </a:r>
            <a:r>
              <a:rPr lang="en-US" altLang="zh-CN" sz="2200" dirty="0" smtClean="0"/>
              <a:t>(program)</a:t>
            </a:r>
            <a:r>
              <a:rPr lang="zh-CN" altLang="en-US" sz="2200" dirty="0" smtClean="0"/>
              <a:t>是</a:t>
            </a:r>
            <a:r>
              <a:rPr lang="zh-CN" altLang="en-US" sz="2200" dirty="0"/>
              <a:t>一个静态的概念</a:t>
            </a:r>
          </a:p>
          <a:p>
            <a:r>
              <a:rPr lang="zh-CN" altLang="en-US" sz="2200" dirty="0"/>
              <a:t>进程包含了一个数据集合和运行其上的程序</a:t>
            </a:r>
          </a:p>
          <a:p>
            <a:r>
              <a:rPr lang="zh-CN" altLang="en-US" sz="2200" dirty="0"/>
              <a:t>同一程序同时运行于若干不同的数据集合上时，它将属于若干个不同的进程，或者说，两个不同的进程也可以包含相同的程序</a:t>
            </a:r>
          </a:p>
          <a:p>
            <a:r>
              <a:rPr lang="zh-CN" altLang="en-US" sz="2200" dirty="0"/>
              <a:t>系统分配资源是以进程为单位的，所以只有进程才可能在不同的时刻处于几种不同的状态</a:t>
            </a:r>
          </a:p>
          <a:p>
            <a:r>
              <a:rPr lang="zh-CN" altLang="en-US" sz="2200" dirty="0"/>
              <a:t>既然进程是资源分配的单位，处理机也是按进程分配的，因此，从微观上看，进程是轮换占有处理机而运行的，从宏观上看，进程是并发地运行的；从局部上看，每个程序是串行执行的，从整体上看，多个进程是并发地执行的</a:t>
            </a:r>
          </a:p>
          <a:p>
            <a:endParaRPr lang="en-US" sz="22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15</a:t>
            </a:fld>
            <a:r>
              <a:rPr lang="en-US" altLang="zh-CN" smtClean="0"/>
              <a:t>/xxx</a:t>
            </a:r>
            <a:endParaRPr lang="en-US" altLang="zh-CN" dirty="0"/>
          </a:p>
        </p:txBody>
      </p:sp>
    </p:spTree>
    <p:extLst>
      <p:ext uri="{BB962C8B-B14F-4D97-AF65-F5344CB8AC3E}">
        <p14:creationId xmlns:p14="http://schemas.microsoft.com/office/powerpoint/2010/main" val="1713993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a:pPr>
            <a:r>
              <a:rPr lang="zh-CN" altLang="en-US" dirty="0" smtClean="0">
                <a:solidFill>
                  <a:srgbClr val="FF0000"/>
                </a:solidFill>
              </a:rPr>
              <a:t>结构性</a:t>
            </a:r>
            <a:endParaRPr lang="zh-CN" altLang="en-US" dirty="0">
              <a:solidFill>
                <a:srgbClr val="FF0000"/>
              </a:solidFill>
            </a:endParaRPr>
          </a:p>
          <a:p>
            <a:pPr marL="788988" lvl="1" indent="-514350"/>
            <a:r>
              <a:rPr lang="zh-CN" altLang="en-US" dirty="0"/>
              <a:t>进程包含了数据集合和运行于其上的程序。每个进程至少包含三个组成要素：程序块、数据块和进程控制块 </a:t>
            </a:r>
          </a:p>
          <a:p>
            <a:pPr marL="514350" indent="-514350">
              <a:buFont typeface="+mj-lt"/>
              <a:buAutoNum type="arabicParenR"/>
            </a:pPr>
            <a:r>
              <a:rPr lang="zh-CN" altLang="en-US" dirty="0" smtClean="0">
                <a:solidFill>
                  <a:srgbClr val="FF0000"/>
                </a:solidFill>
              </a:rPr>
              <a:t>共享性</a:t>
            </a:r>
            <a:endParaRPr lang="zh-CN" altLang="en-US" dirty="0">
              <a:solidFill>
                <a:srgbClr val="FF0000"/>
              </a:solidFill>
            </a:endParaRPr>
          </a:p>
          <a:p>
            <a:pPr marL="788988" lvl="1" indent="-514350"/>
            <a:r>
              <a:rPr lang="zh-CN" altLang="en-US" dirty="0"/>
              <a:t>同一程序运行于不同数据集合上时，构成不同的进程。多个不同的进程可以共享相同的程序，所以进程和程序不是一一对应的</a:t>
            </a:r>
          </a:p>
          <a:p>
            <a:pPr marL="788988" lvl="1" indent="-514350"/>
            <a:r>
              <a:rPr lang="zh-CN" altLang="en-US" dirty="0"/>
              <a:t>进程之间可以共享某些公用变量</a:t>
            </a:r>
          </a:p>
          <a:p>
            <a:pPr marL="788988" lvl="1" indent="-514350"/>
            <a:r>
              <a:rPr lang="zh-CN" altLang="en-US" dirty="0"/>
              <a:t>进程的运行环境不再是封闭的</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16</a:t>
            </a:fld>
            <a:r>
              <a:rPr lang="en-US" altLang="zh-CN" smtClean="0"/>
              <a:t>/xxx</a:t>
            </a:r>
            <a:endParaRPr lang="en-US" altLang="zh-CN" dirty="0"/>
          </a:p>
        </p:txBody>
      </p:sp>
    </p:spTree>
    <p:extLst>
      <p:ext uri="{BB962C8B-B14F-4D97-AF65-F5344CB8AC3E}">
        <p14:creationId xmlns:p14="http://schemas.microsoft.com/office/powerpoint/2010/main" val="609443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（续）：进程</a:t>
            </a:r>
            <a:r>
              <a:rPr lang="zh-CN" altLang="en-US" dirty="0" smtClean="0"/>
              <a:t>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startAt="3"/>
            </a:pPr>
            <a:r>
              <a:rPr lang="zh-CN" altLang="en-US" dirty="0">
                <a:solidFill>
                  <a:srgbClr val="FF0000"/>
                </a:solidFill>
              </a:rPr>
              <a:t>动态性</a:t>
            </a:r>
          </a:p>
          <a:p>
            <a:pPr marL="788988" lvl="1" indent="-514350"/>
            <a:r>
              <a:rPr lang="zh-CN" altLang="en-US" dirty="0"/>
              <a:t>进程由创建而产生，由调度而执行，由撤销而消亡</a:t>
            </a:r>
          </a:p>
          <a:p>
            <a:pPr marL="788988" lvl="1" indent="-514350"/>
            <a:r>
              <a:rPr lang="zh-CN" altLang="en-US" dirty="0"/>
              <a:t>程序是一组有序指令序列，作为一种系统资源是永久存在的</a:t>
            </a:r>
          </a:p>
          <a:p>
            <a:pPr marL="514350" indent="-514350">
              <a:buFont typeface="+mj-lt"/>
              <a:buAutoNum type="arabicParenR" startAt="3"/>
            </a:pPr>
            <a:r>
              <a:rPr lang="zh-CN" altLang="en-US" dirty="0" smtClean="0">
                <a:solidFill>
                  <a:srgbClr val="FF0000"/>
                </a:solidFill>
              </a:rPr>
              <a:t>独立性</a:t>
            </a:r>
            <a:endParaRPr lang="zh-CN" altLang="en-US" dirty="0">
              <a:solidFill>
                <a:srgbClr val="FF0000"/>
              </a:solidFill>
            </a:endParaRPr>
          </a:p>
          <a:p>
            <a:pPr marL="788988" lvl="1" indent="-514350"/>
            <a:r>
              <a:rPr lang="zh-CN" altLang="en-US" dirty="0"/>
              <a:t>进程是系统中资源分配和保护的基本单位，也是系统调度的独立单位（单线程进程）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17</a:t>
            </a:fld>
            <a:r>
              <a:rPr lang="en-US" altLang="zh-CN" smtClean="0"/>
              <a:t>/xxx</a:t>
            </a:r>
            <a:endParaRPr lang="en-US" altLang="zh-CN" dirty="0"/>
          </a:p>
        </p:txBody>
      </p:sp>
    </p:spTree>
    <p:extLst>
      <p:ext uri="{BB962C8B-B14F-4D97-AF65-F5344CB8AC3E}">
        <p14:creationId xmlns:p14="http://schemas.microsoft.com/office/powerpoint/2010/main" val="1240260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2.3.1</a:t>
            </a:r>
            <a:r>
              <a:rPr lang="zh-CN" altLang="en-US" dirty="0" smtClean="0"/>
              <a:t>（续）：进程的</a:t>
            </a:r>
            <a:r>
              <a:rPr lang="zh-CN" altLang="en-US" dirty="0" smtClean="0">
                <a:solidFill>
                  <a:srgbClr val="FF9300"/>
                </a:solidFill>
              </a:rPr>
              <a:t>属性</a:t>
            </a:r>
            <a:r>
              <a:rPr lang="zh-CN" altLang="en-US" sz="2400" dirty="0" smtClean="0"/>
              <a:t>（</a:t>
            </a:r>
            <a:r>
              <a:rPr lang="en-US" altLang="zh-CN" sz="2400" dirty="0" smtClean="0"/>
              <a:t>vs.</a:t>
            </a:r>
            <a:r>
              <a:rPr lang="zh-CN" altLang="en-US" sz="2400" dirty="0" smtClean="0"/>
              <a:t> 程序）</a:t>
            </a:r>
            <a:endParaRPr lang="en-US" dirty="0"/>
          </a:p>
        </p:txBody>
      </p:sp>
      <p:sp>
        <p:nvSpPr>
          <p:cNvPr id="3" name="Content Placeholder 2"/>
          <p:cNvSpPr>
            <a:spLocks noGrp="1"/>
          </p:cNvSpPr>
          <p:nvPr>
            <p:ph sz="quarter" idx="1"/>
          </p:nvPr>
        </p:nvSpPr>
        <p:spPr/>
        <p:txBody>
          <a:bodyPr/>
          <a:lstStyle/>
          <a:p>
            <a:pPr marL="514350" indent="-514350">
              <a:buFont typeface="+mj-lt"/>
              <a:buAutoNum type="arabicParenR" startAt="5"/>
            </a:pPr>
            <a:r>
              <a:rPr lang="zh-CN" altLang="en-US" dirty="0">
                <a:solidFill>
                  <a:srgbClr val="FF0000"/>
                </a:solidFill>
              </a:rPr>
              <a:t>制约性</a:t>
            </a:r>
          </a:p>
          <a:p>
            <a:pPr marL="788988" lvl="1" indent="-514350"/>
            <a:r>
              <a:rPr lang="zh-CN" altLang="en-US" dirty="0"/>
              <a:t>并发进程之间存在着制约关系，进程在进行的关键点上需要相互等待或互通消息，以保证程序执行的可再现性和计算结果的唯一性 </a:t>
            </a:r>
          </a:p>
          <a:p>
            <a:pPr marL="514350" indent="-514350">
              <a:buFont typeface="+mj-lt"/>
              <a:buAutoNum type="arabicParenR" startAt="5"/>
            </a:pPr>
            <a:r>
              <a:rPr lang="zh-CN" altLang="en-US" dirty="0" smtClean="0">
                <a:solidFill>
                  <a:srgbClr val="FF0000"/>
                </a:solidFill>
              </a:rPr>
              <a:t>并发性</a:t>
            </a:r>
            <a:endParaRPr lang="zh-CN" altLang="en-US" dirty="0">
              <a:solidFill>
                <a:srgbClr val="FF0000"/>
              </a:solidFill>
            </a:endParaRPr>
          </a:p>
          <a:p>
            <a:pPr marL="788988" lvl="1" indent="-514350"/>
            <a:r>
              <a:rPr lang="zh-CN" altLang="en-US" dirty="0"/>
              <a:t>在一个单处理器系统环境下，各个进程轮流占用处理器 </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18</a:t>
            </a:fld>
            <a:r>
              <a:rPr lang="en-US" altLang="zh-CN" smtClean="0"/>
              <a:t>/xxx</a:t>
            </a:r>
            <a:endParaRPr lang="en-US" altLang="zh-CN" dirty="0"/>
          </a:p>
        </p:txBody>
      </p:sp>
    </p:spTree>
    <p:extLst>
      <p:ext uri="{BB962C8B-B14F-4D97-AF65-F5344CB8AC3E}">
        <p14:creationId xmlns:p14="http://schemas.microsoft.com/office/powerpoint/2010/main" val="484838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）：总结</a:t>
            </a:r>
            <a:endParaRPr lang="en-US" b="1" dirty="0"/>
          </a:p>
        </p:txBody>
      </p:sp>
      <p:sp>
        <p:nvSpPr>
          <p:cNvPr id="3" name="Content Placeholder 2"/>
          <p:cNvSpPr>
            <a:spLocks noGrp="1"/>
          </p:cNvSpPr>
          <p:nvPr>
            <p:ph sz="quarter" idx="1"/>
          </p:nvPr>
        </p:nvSpPr>
        <p:spPr/>
        <p:txBody>
          <a:bodyPr/>
          <a:lstStyle/>
          <a:p>
            <a:r>
              <a:rPr lang="zh-CN" altLang="en-US" dirty="0"/>
              <a:t>进程能更真实的描述</a:t>
            </a:r>
            <a:r>
              <a:rPr lang="zh-CN" altLang="en-US" dirty="0" smtClean="0"/>
              <a:t>并发</a:t>
            </a:r>
            <a:r>
              <a:rPr lang="zh-CN" altLang="en-US" dirty="0"/>
              <a:t>，</a:t>
            </a:r>
            <a:r>
              <a:rPr lang="zh-CN" altLang="en-US" dirty="0" smtClean="0"/>
              <a:t>而</a:t>
            </a:r>
            <a:r>
              <a:rPr lang="zh-CN" altLang="en-US" dirty="0"/>
              <a:t>程序不能</a:t>
            </a:r>
          </a:p>
          <a:p>
            <a:r>
              <a:rPr lang="zh-CN" altLang="en-US" dirty="0"/>
              <a:t>进程是由</a:t>
            </a:r>
            <a:r>
              <a:rPr lang="zh-CN" altLang="en-US" dirty="0">
                <a:solidFill>
                  <a:srgbClr val="FF0000"/>
                </a:solidFill>
              </a:rPr>
              <a:t>程序</a:t>
            </a:r>
            <a:r>
              <a:rPr lang="zh-CN" altLang="en-US" dirty="0"/>
              <a:t>和</a:t>
            </a:r>
            <a:r>
              <a:rPr lang="zh-CN" altLang="en-US" dirty="0">
                <a:solidFill>
                  <a:srgbClr val="FF0000"/>
                </a:solidFill>
              </a:rPr>
              <a:t>数据</a:t>
            </a:r>
            <a:r>
              <a:rPr lang="zh-CN" altLang="en-US" dirty="0"/>
              <a:t>两部分组成的</a:t>
            </a:r>
          </a:p>
          <a:p>
            <a:r>
              <a:rPr lang="zh-CN" altLang="en-US" dirty="0"/>
              <a:t>进程是动态</a:t>
            </a:r>
            <a:r>
              <a:rPr lang="zh-CN" altLang="en-US" dirty="0" smtClean="0"/>
              <a:t>的，而</a:t>
            </a:r>
            <a:r>
              <a:rPr lang="zh-CN" altLang="en-US" dirty="0"/>
              <a:t>程序是静态的</a:t>
            </a:r>
          </a:p>
          <a:p>
            <a:r>
              <a:rPr lang="zh-CN" altLang="en-US" dirty="0"/>
              <a:t>进程有生命</a:t>
            </a:r>
            <a:r>
              <a:rPr lang="zh-CN" altLang="en-US" dirty="0" smtClean="0"/>
              <a:t>周期，而</a:t>
            </a:r>
            <a:r>
              <a:rPr lang="zh-CN" altLang="en-US" dirty="0"/>
              <a:t>程序相对长久</a:t>
            </a:r>
          </a:p>
          <a:p>
            <a:r>
              <a:rPr lang="zh-CN" altLang="en-US" dirty="0"/>
              <a:t>一个程序可以对应多个进程</a:t>
            </a:r>
          </a:p>
          <a:p>
            <a:r>
              <a:rPr lang="zh-CN" altLang="en-US" dirty="0"/>
              <a:t>进程可以创建其他进程而程序不能</a:t>
            </a:r>
          </a:p>
          <a:p>
            <a:r>
              <a:rPr lang="zh-CN" altLang="en-US" dirty="0"/>
              <a:t>进程是一个与时间和空间相关的</a:t>
            </a:r>
            <a:r>
              <a:rPr lang="zh-CN" altLang="en-US" dirty="0" smtClean="0"/>
              <a:t>概念，而</a:t>
            </a:r>
            <a:r>
              <a:rPr lang="zh-CN" altLang="en-US" dirty="0"/>
              <a:t>程序不是</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19</a:t>
            </a:fld>
            <a:r>
              <a:rPr lang="en-US" altLang="zh-CN" smtClean="0"/>
              <a:t>/xxx</a:t>
            </a:r>
            <a:endParaRPr lang="en-US" altLang="zh-CN" dirty="0"/>
          </a:p>
        </p:txBody>
      </p:sp>
    </p:spTree>
    <p:extLst>
      <p:ext uri="{BB962C8B-B14F-4D97-AF65-F5344CB8AC3E}">
        <p14:creationId xmlns:p14="http://schemas.microsoft.com/office/powerpoint/2010/main" val="534001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章节安排</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758040517"/>
              </p:ext>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6006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20</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552176730"/>
              </p:ext>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689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2.3.2</a:t>
            </a:r>
            <a:r>
              <a:rPr lang="zh-CN" altLang="en-US" dirty="0" smtClean="0"/>
              <a:t>：进程的状态和转换</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zh-CN" altLang="en-US" dirty="0"/>
              <a:t>三态</a:t>
            </a:r>
            <a:r>
              <a:rPr lang="zh-CN" altLang="en-US" dirty="0" smtClean="0"/>
              <a:t>模型</a:t>
            </a:r>
          </a:p>
          <a:p>
            <a:pPr marL="514350" indent="-514350">
              <a:buFont typeface="+mj-lt"/>
              <a:buAutoNum type="arabicPeriod"/>
            </a:pPr>
            <a:endParaRPr lang="zh-CN" altLang="en-US" dirty="0"/>
          </a:p>
          <a:p>
            <a:pPr marL="514350" indent="-514350">
              <a:buFont typeface="+mj-lt"/>
              <a:buAutoNum type="arabicPeriod"/>
            </a:pPr>
            <a:r>
              <a:rPr lang="zh-CN" altLang="en-US" dirty="0" smtClean="0"/>
              <a:t>五态</a:t>
            </a:r>
            <a:r>
              <a:rPr lang="zh-CN" altLang="en-US" dirty="0"/>
              <a:t>模型</a:t>
            </a:r>
          </a:p>
          <a:p>
            <a:pPr marL="514350" indent="-514350">
              <a:buFont typeface="+mj-lt"/>
              <a:buAutoNum type="arabicPeriod"/>
            </a:pPr>
            <a:endParaRPr lang="zh-CN" altLang="en-US" dirty="0" smtClean="0"/>
          </a:p>
          <a:p>
            <a:pPr marL="514350" indent="-514350">
              <a:buFont typeface="+mj-lt"/>
              <a:buAutoNum type="arabicPeriod"/>
            </a:pPr>
            <a:r>
              <a:rPr lang="zh-CN" altLang="en-US" dirty="0" smtClean="0"/>
              <a:t>七态模型</a:t>
            </a:r>
          </a:p>
          <a:p>
            <a:pPr marL="788988" lvl="1" indent="-514350"/>
            <a:r>
              <a:rPr lang="zh-CN" altLang="en-US" dirty="0" smtClean="0"/>
              <a:t>具有挂起功能的进程状态及转换</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21</a:t>
            </a:fld>
            <a:r>
              <a:rPr lang="en-US" altLang="zh-CN" smtClean="0"/>
              <a:t>/xxx</a:t>
            </a:r>
            <a:endParaRPr lang="en-US" altLang="zh-CN" dirty="0"/>
          </a:p>
        </p:txBody>
      </p:sp>
    </p:spTree>
    <p:extLst>
      <p:ext uri="{BB962C8B-B14F-4D97-AF65-F5344CB8AC3E}">
        <p14:creationId xmlns:p14="http://schemas.microsoft.com/office/powerpoint/2010/main" val="1713964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2.3.2</a:t>
            </a:r>
            <a:r>
              <a:rPr lang="zh-CN" altLang="en-US" dirty="0" smtClean="0"/>
              <a:t>：三态模型</a:t>
            </a:r>
            <a:endParaRPr lang="en-US" dirty="0"/>
          </a:p>
        </p:txBody>
      </p:sp>
      <p:sp>
        <p:nvSpPr>
          <p:cNvPr id="3" name="Content Placeholder 2"/>
          <p:cNvSpPr>
            <a:spLocks noGrp="1"/>
          </p:cNvSpPr>
          <p:nvPr>
            <p:ph sz="quarter" idx="1"/>
          </p:nvPr>
        </p:nvSpPr>
        <p:spPr/>
        <p:txBody>
          <a:bodyPr/>
          <a:lstStyle/>
          <a:p>
            <a:r>
              <a:rPr lang="zh-CN" altLang="en-US" dirty="0"/>
              <a:t>一个进程从创建而产生至撤销而消亡的整个生命周期，可用一组状态加以刻划，按进程在执行过程中的状况</a:t>
            </a:r>
            <a:r>
              <a:rPr lang="zh-CN" altLang="en-US" u="sng" dirty="0">
                <a:solidFill>
                  <a:srgbClr val="FF0000"/>
                </a:solidFill>
              </a:rPr>
              <a:t>至少定义三种不同的进程状态</a:t>
            </a:r>
            <a:r>
              <a:rPr lang="zh-CN" altLang="en-US" dirty="0"/>
              <a:t>： </a:t>
            </a:r>
          </a:p>
          <a:p>
            <a:pPr lvl="1"/>
            <a:r>
              <a:rPr lang="zh-CN" altLang="en-US" dirty="0">
                <a:solidFill>
                  <a:srgbClr val="0070C0"/>
                </a:solidFill>
              </a:rPr>
              <a:t>运行态（</a:t>
            </a:r>
            <a:r>
              <a:rPr lang="en-US" altLang="zh-CN" dirty="0">
                <a:solidFill>
                  <a:srgbClr val="0070C0"/>
                </a:solidFill>
              </a:rPr>
              <a:t>running</a:t>
            </a:r>
            <a:r>
              <a:rPr lang="zh-CN" altLang="en-US" dirty="0">
                <a:solidFill>
                  <a:srgbClr val="0070C0"/>
                </a:solidFill>
              </a:rPr>
              <a:t>）</a:t>
            </a:r>
            <a:r>
              <a:rPr lang="zh-CN" altLang="en-US" dirty="0"/>
              <a:t>：进程占有处理器正在运行</a:t>
            </a:r>
          </a:p>
          <a:p>
            <a:pPr lvl="1"/>
            <a:r>
              <a:rPr lang="zh-CN" altLang="en-US" dirty="0">
                <a:solidFill>
                  <a:srgbClr val="0070C0"/>
                </a:solidFill>
              </a:rPr>
              <a:t>就绪态（</a:t>
            </a:r>
            <a:r>
              <a:rPr lang="en-US" altLang="zh-CN" dirty="0">
                <a:solidFill>
                  <a:srgbClr val="0070C0"/>
                </a:solidFill>
              </a:rPr>
              <a:t>ready</a:t>
            </a:r>
            <a:r>
              <a:rPr lang="zh-CN" altLang="en-US" dirty="0">
                <a:solidFill>
                  <a:srgbClr val="0070C0"/>
                </a:solidFill>
              </a:rPr>
              <a:t>）</a:t>
            </a:r>
            <a:r>
              <a:rPr lang="zh-CN" altLang="en-US" dirty="0"/>
              <a:t>：进程具备运行条件，等待系统分配处理器以便运行（进程已经获得了除</a:t>
            </a:r>
            <a:r>
              <a:rPr lang="en-US" altLang="zh-CN" dirty="0" err="1"/>
              <a:t>cpu</a:t>
            </a:r>
            <a:r>
              <a:rPr lang="zh-CN" altLang="en-US" dirty="0"/>
              <a:t>以外的所有资源后处的状态）</a:t>
            </a:r>
          </a:p>
          <a:p>
            <a:pPr lvl="1"/>
            <a:r>
              <a:rPr lang="zh-CN" altLang="en-US" dirty="0">
                <a:solidFill>
                  <a:srgbClr val="0070C0"/>
                </a:solidFill>
              </a:rPr>
              <a:t>等待态（</a:t>
            </a:r>
            <a:r>
              <a:rPr lang="en-US" altLang="zh-CN" dirty="0">
                <a:solidFill>
                  <a:srgbClr val="0070C0"/>
                </a:solidFill>
              </a:rPr>
              <a:t>wait</a:t>
            </a:r>
            <a:r>
              <a:rPr lang="zh-CN" altLang="en-US" dirty="0">
                <a:solidFill>
                  <a:srgbClr val="0070C0"/>
                </a:solidFill>
              </a:rPr>
              <a:t>）</a:t>
            </a:r>
            <a:r>
              <a:rPr lang="zh-CN" altLang="en-US" dirty="0"/>
              <a:t>：又称为阻塞（</a:t>
            </a:r>
            <a:r>
              <a:rPr lang="en-US" altLang="zh-CN" dirty="0"/>
              <a:t>blocked</a:t>
            </a:r>
            <a:r>
              <a:rPr lang="zh-CN" altLang="en-US" dirty="0"/>
              <a:t>）态或睡眠（</a:t>
            </a:r>
            <a:r>
              <a:rPr lang="en-US" altLang="zh-CN" dirty="0"/>
              <a:t>sleep</a:t>
            </a:r>
            <a:r>
              <a:rPr lang="zh-CN" altLang="en-US" dirty="0"/>
              <a:t>）态，进程不具备运行条件，正在等待某个事件的完成</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22</a:t>
            </a:fld>
            <a:r>
              <a:rPr lang="en-US" altLang="zh-CN" smtClean="0"/>
              <a:t>/xxx</a:t>
            </a:r>
            <a:endParaRPr lang="en-US" altLang="zh-CN" dirty="0"/>
          </a:p>
        </p:txBody>
      </p:sp>
    </p:spTree>
    <p:extLst>
      <p:ext uri="{BB962C8B-B14F-4D97-AF65-F5344CB8AC3E}">
        <p14:creationId xmlns:p14="http://schemas.microsoft.com/office/powerpoint/2010/main" val="1750068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2.3.2</a:t>
            </a:r>
            <a:r>
              <a:rPr lang="zh-CN" altLang="en-US" dirty="0"/>
              <a:t>：三态</a:t>
            </a:r>
            <a:r>
              <a:rPr lang="zh-CN" altLang="en-US" dirty="0" smtClean="0"/>
              <a:t>模型（续）</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23</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911523592"/>
              </p:ext>
            </p:extLst>
          </p:nvPr>
        </p:nvGraphicFramePr>
        <p:xfrm>
          <a:off x="1259632" y="2020980"/>
          <a:ext cx="6408712"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2339752" y="3580141"/>
            <a:ext cx="1107997" cy="461665"/>
          </a:xfrm>
          <a:prstGeom prst="rect">
            <a:avLst/>
          </a:prstGeom>
          <a:noFill/>
        </p:spPr>
        <p:txBody>
          <a:bodyPr wrap="none" rtlCol="0">
            <a:spAutoFit/>
          </a:bodyPr>
          <a:lstStyle/>
          <a:p>
            <a:r>
              <a:rPr lang="en-US" altLang="zh-CN" sz="2400" smtClean="0">
                <a:latin typeface="SimHei" charset="0"/>
                <a:ea typeface="SimHei" charset="0"/>
                <a:cs typeface="SimHei" charset="0"/>
              </a:rPr>
              <a:t>4.</a:t>
            </a:r>
            <a:r>
              <a:rPr lang="zh-CN" altLang="en-US" sz="2400" dirty="0" smtClean="0">
                <a:latin typeface="SimHei" charset="0"/>
                <a:ea typeface="SimHei" charset="0"/>
                <a:cs typeface="SimHei" charset="0"/>
              </a:rPr>
              <a:t>选中</a:t>
            </a:r>
            <a:endParaRPr lang="en-US" sz="2400" dirty="0">
              <a:latin typeface="SimHei" charset="0"/>
              <a:ea typeface="SimHei" charset="0"/>
              <a:cs typeface="SimHei" charset="0"/>
            </a:endParaRPr>
          </a:p>
        </p:txBody>
      </p:sp>
      <p:sp>
        <p:nvSpPr>
          <p:cNvPr id="8" name="TextBox 7"/>
          <p:cNvSpPr txBox="1"/>
          <p:nvPr/>
        </p:nvSpPr>
        <p:spPr>
          <a:xfrm>
            <a:off x="3874382" y="4054039"/>
            <a:ext cx="1107997" cy="461665"/>
          </a:xfrm>
          <a:prstGeom prst="rect">
            <a:avLst/>
          </a:prstGeom>
          <a:noFill/>
        </p:spPr>
        <p:txBody>
          <a:bodyPr wrap="none" rtlCol="0">
            <a:spAutoFit/>
          </a:bodyPr>
          <a:lstStyle/>
          <a:p>
            <a:r>
              <a:rPr lang="en-US" altLang="zh-CN" sz="2400" dirty="0">
                <a:latin typeface="SimHei" charset="0"/>
                <a:ea typeface="SimHei" charset="0"/>
                <a:cs typeface="SimHei" charset="0"/>
              </a:rPr>
              <a:t>3</a:t>
            </a:r>
            <a:r>
              <a:rPr lang="en-US" altLang="zh-CN" sz="2400" dirty="0" smtClean="0">
                <a:latin typeface="SimHei" charset="0"/>
                <a:ea typeface="SimHei" charset="0"/>
                <a:cs typeface="SimHei" charset="0"/>
              </a:rPr>
              <a:t>.</a:t>
            </a:r>
            <a:r>
              <a:rPr lang="zh-CN" altLang="en-US" sz="2400" dirty="0" smtClean="0">
                <a:latin typeface="SimHei" charset="0"/>
                <a:ea typeface="SimHei" charset="0"/>
                <a:cs typeface="SimHei" charset="0"/>
              </a:rPr>
              <a:t>落选</a:t>
            </a:r>
            <a:endParaRPr lang="en-US" sz="2400" dirty="0">
              <a:latin typeface="SimHei" charset="0"/>
              <a:ea typeface="SimHei" charset="0"/>
              <a:cs typeface="SimHei" charset="0"/>
            </a:endParaRPr>
          </a:p>
        </p:txBody>
      </p:sp>
      <p:sp>
        <p:nvSpPr>
          <p:cNvPr id="9" name="TextBox 8"/>
          <p:cNvSpPr txBox="1"/>
          <p:nvPr/>
        </p:nvSpPr>
        <p:spPr>
          <a:xfrm>
            <a:off x="5409012" y="3592374"/>
            <a:ext cx="2341211" cy="461665"/>
          </a:xfrm>
          <a:prstGeom prst="rect">
            <a:avLst/>
          </a:prstGeom>
          <a:noFill/>
        </p:spPr>
        <p:txBody>
          <a:bodyPr wrap="square" rtlCol="0">
            <a:spAutoFit/>
          </a:bodyPr>
          <a:lstStyle/>
          <a:p>
            <a:r>
              <a:rPr lang="en-US" altLang="zh-CN" sz="2400" dirty="0" smtClean="0">
                <a:latin typeface="SimHei" charset="0"/>
                <a:ea typeface="SimHei" charset="0"/>
                <a:cs typeface="SimHei" charset="0"/>
              </a:rPr>
              <a:t>1.</a:t>
            </a:r>
            <a:r>
              <a:rPr lang="zh-CN" altLang="en-US" sz="2400" dirty="0" smtClean="0">
                <a:latin typeface="SimHei" charset="0"/>
                <a:ea typeface="SimHei" charset="0"/>
                <a:cs typeface="SimHei" charset="0"/>
              </a:rPr>
              <a:t>出现等待事件</a:t>
            </a:r>
            <a:endParaRPr lang="en-US" sz="2400" dirty="0">
              <a:latin typeface="SimHei" charset="0"/>
              <a:ea typeface="SimHei" charset="0"/>
              <a:cs typeface="SimHei" charset="0"/>
            </a:endParaRPr>
          </a:p>
        </p:txBody>
      </p:sp>
      <p:sp>
        <p:nvSpPr>
          <p:cNvPr id="10" name="TextBox 9"/>
          <p:cNvSpPr txBox="1"/>
          <p:nvPr/>
        </p:nvSpPr>
        <p:spPr>
          <a:xfrm>
            <a:off x="3293382" y="6157581"/>
            <a:ext cx="2341211" cy="461665"/>
          </a:xfrm>
          <a:prstGeom prst="rect">
            <a:avLst/>
          </a:prstGeom>
          <a:noFill/>
        </p:spPr>
        <p:txBody>
          <a:bodyPr wrap="square" rtlCol="0">
            <a:spAutoFit/>
          </a:bodyPr>
          <a:lstStyle/>
          <a:p>
            <a:r>
              <a:rPr lang="en-US" altLang="zh-CN" sz="2400" dirty="0" smtClean="0">
                <a:latin typeface="SimHei" charset="0"/>
                <a:ea typeface="SimHei" charset="0"/>
                <a:cs typeface="SimHei" charset="0"/>
              </a:rPr>
              <a:t>2.</a:t>
            </a:r>
            <a:r>
              <a:rPr lang="zh-CN" altLang="en-US" sz="2400" dirty="0" smtClean="0">
                <a:latin typeface="SimHei" charset="0"/>
                <a:ea typeface="SimHei" charset="0"/>
                <a:cs typeface="SimHei" charset="0"/>
              </a:rPr>
              <a:t>等待事件完成</a:t>
            </a:r>
            <a:endParaRPr lang="en-US" sz="2400" dirty="0">
              <a:latin typeface="SimHei" charset="0"/>
              <a:ea typeface="SimHei" charset="0"/>
              <a:cs typeface="SimHei" charset="0"/>
            </a:endParaRPr>
          </a:p>
        </p:txBody>
      </p:sp>
    </p:spTree>
    <p:extLst>
      <p:ext uri="{BB962C8B-B14F-4D97-AF65-F5344CB8AC3E}">
        <p14:creationId xmlns:p14="http://schemas.microsoft.com/office/powerpoint/2010/main" val="1409146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2.3.2</a:t>
            </a:r>
            <a:r>
              <a:rPr lang="zh-CN" altLang="en-US" dirty="0" smtClean="0"/>
              <a:t>：三态模型（续）</a:t>
            </a:r>
            <a:endParaRPr lang="en-US" dirty="0"/>
          </a:p>
        </p:txBody>
      </p:sp>
      <p:sp>
        <p:nvSpPr>
          <p:cNvPr id="3" name="Content Placeholder 2"/>
          <p:cNvSpPr>
            <a:spLocks noGrp="1"/>
          </p:cNvSpPr>
          <p:nvPr>
            <p:ph sz="quarter" idx="1"/>
          </p:nvPr>
        </p:nvSpPr>
        <p:spPr/>
        <p:txBody>
          <a:bodyPr/>
          <a:lstStyle/>
          <a:p>
            <a:r>
              <a:rPr lang="zh-CN" altLang="en-US" dirty="0"/>
              <a:t>通常，当一个进程创建后，就处于就绪状态</a:t>
            </a:r>
          </a:p>
          <a:p>
            <a:r>
              <a:rPr lang="zh-CN" altLang="en-US" dirty="0"/>
              <a:t>每个进程在执行过程中，任一时刻当且仅当处于上述三种状态之一</a:t>
            </a:r>
          </a:p>
          <a:p>
            <a:r>
              <a:rPr lang="zh-CN" altLang="en-US" dirty="0"/>
              <a:t>在一个进程执行过程中，它的状态将会发生变化</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24</a:t>
            </a:fld>
            <a:r>
              <a:rPr lang="en-US" altLang="zh-CN" smtClean="0"/>
              <a:t>/xxx</a:t>
            </a:r>
            <a:endParaRPr lang="en-US" altLang="zh-CN" dirty="0"/>
          </a:p>
        </p:txBody>
      </p:sp>
    </p:spTree>
    <p:extLst>
      <p:ext uri="{BB962C8B-B14F-4D97-AF65-F5344CB8AC3E}">
        <p14:creationId xmlns:p14="http://schemas.microsoft.com/office/powerpoint/2010/main" val="707983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：三态模型（续）：转换原因</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zh-CN" altLang="en-US" dirty="0" smtClean="0"/>
              <a:t>运行</a:t>
            </a:r>
            <a:r>
              <a:rPr lang="zh-CN" altLang="en-US" dirty="0"/>
              <a:t>态→等待态：等待使用资源或某事件发生 </a:t>
            </a:r>
          </a:p>
          <a:p>
            <a:pPr marL="514350" indent="-514350">
              <a:buFont typeface="+mj-lt"/>
              <a:buAutoNum type="arabicPeriod"/>
            </a:pPr>
            <a:r>
              <a:rPr lang="zh-CN" altLang="en-US" dirty="0"/>
              <a:t>等待态→就绪态：资源得到满足或事件发生 </a:t>
            </a:r>
          </a:p>
          <a:p>
            <a:pPr marL="514350" indent="-514350">
              <a:buFont typeface="+mj-lt"/>
              <a:buAutoNum type="arabicPeriod"/>
            </a:pPr>
            <a:r>
              <a:rPr lang="zh-CN" altLang="en-US" dirty="0"/>
              <a:t>运行态→就绪态：运行时间片到；出现有更高优先权进程</a:t>
            </a:r>
          </a:p>
          <a:p>
            <a:pPr marL="514350" indent="-514350">
              <a:buFont typeface="+mj-lt"/>
              <a:buAutoNum type="arabicPeriod"/>
            </a:pPr>
            <a:r>
              <a:rPr lang="zh-CN" altLang="en-US" dirty="0"/>
              <a:t>就绪态→运行态：</a:t>
            </a:r>
            <a:r>
              <a:rPr lang="en-US" altLang="zh-CN" dirty="0"/>
              <a:t>CPU</a:t>
            </a:r>
            <a:r>
              <a:rPr lang="zh-CN" altLang="en-US" dirty="0"/>
              <a:t>空闲时选择一个就绪进程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25</a:t>
            </a:fld>
            <a:r>
              <a:rPr lang="en-US" altLang="zh-CN" smtClean="0"/>
              <a:t>/xxx</a:t>
            </a:r>
            <a:endParaRPr lang="en-US" altLang="zh-CN" dirty="0"/>
          </a:p>
        </p:txBody>
      </p:sp>
    </p:spTree>
    <p:extLst>
      <p:ext uri="{BB962C8B-B14F-4D97-AF65-F5344CB8AC3E}">
        <p14:creationId xmlns:p14="http://schemas.microsoft.com/office/powerpoint/2010/main" val="20380974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：三态模型（续）：注意！</a:t>
            </a:r>
            <a:endParaRPr lang="en-US" dirty="0"/>
          </a:p>
        </p:txBody>
      </p:sp>
      <p:sp>
        <p:nvSpPr>
          <p:cNvPr id="3" name="Content Placeholder 2"/>
          <p:cNvSpPr>
            <a:spLocks noGrp="1"/>
          </p:cNvSpPr>
          <p:nvPr>
            <p:ph sz="quarter" idx="1"/>
          </p:nvPr>
        </p:nvSpPr>
        <p:spPr/>
        <p:txBody>
          <a:bodyPr/>
          <a:lstStyle/>
          <a:p>
            <a:r>
              <a:rPr lang="zh-CN" altLang="en-US" sz="2400" dirty="0"/>
              <a:t>进程之间的状态转换并非都是可逆的</a:t>
            </a:r>
          </a:p>
          <a:p>
            <a:r>
              <a:rPr lang="zh-CN" altLang="en-US" sz="2400" dirty="0"/>
              <a:t>进程的转换并非都是主动的，只有运行到阻塞是主动行为，其它的都是被动的</a:t>
            </a:r>
          </a:p>
          <a:p>
            <a:r>
              <a:rPr lang="zh-CN" altLang="en-US" sz="2400" dirty="0"/>
              <a:t>一个具体进程在任一时刻必须且只能具有上述诸进程中的某一个状态</a:t>
            </a:r>
          </a:p>
          <a:p>
            <a:r>
              <a:rPr lang="zh-CN" altLang="en-US" sz="2400" dirty="0"/>
              <a:t>当进程处于运行态时它是微观意义下的运行，而不管进程处于何种状态，它都是宏观意义下的运行，只要它是处于已经开始执行和尚未结束执行的过程中</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26</a:t>
            </a:fld>
            <a:r>
              <a:rPr lang="en-US" altLang="zh-CN" smtClean="0"/>
              <a:t>/xxx</a:t>
            </a:r>
            <a:endParaRPr lang="en-US" altLang="zh-CN" dirty="0"/>
          </a:p>
        </p:txBody>
      </p:sp>
    </p:spTree>
    <p:extLst>
      <p:ext uri="{BB962C8B-B14F-4D97-AF65-F5344CB8AC3E}">
        <p14:creationId xmlns:p14="http://schemas.microsoft.com/office/powerpoint/2010/main" val="887495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lnSpcReduction="10000"/>
          </a:bodyPr>
          <a:lstStyle/>
          <a:p>
            <a:r>
              <a:rPr kumimoji="1" lang="en-US" altLang="zh-CN" dirty="0" smtClean="0"/>
              <a:t>1</a:t>
            </a:r>
            <a:r>
              <a:rPr kumimoji="1" lang="zh-CN" altLang="en-US" dirty="0" smtClean="0"/>
              <a:t>、什么叫中断优先级</a:t>
            </a:r>
            <a:r>
              <a:rPr kumimoji="1" lang="zh-CN" altLang="en-US" dirty="0"/>
              <a:t>？</a:t>
            </a:r>
            <a:endParaRPr kumimoji="1" lang="en-US" altLang="zh-CN" dirty="0"/>
          </a:p>
          <a:p>
            <a:r>
              <a:rPr kumimoji="1" lang="en-US" altLang="zh-CN" dirty="0"/>
              <a:t>2</a:t>
            </a:r>
            <a:r>
              <a:rPr kumimoji="1" lang="zh-CN" altLang="en-US" dirty="0" smtClean="0"/>
              <a:t>、中断优先顺序的设计原则？</a:t>
            </a:r>
            <a:endParaRPr kumimoji="1" lang="en-US" altLang="zh-CN" dirty="0"/>
          </a:p>
          <a:p>
            <a:r>
              <a:rPr kumimoji="1" lang="en-US" altLang="zh-CN" dirty="0"/>
              <a:t>3</a:t>
            </a:r>
            <a:r>
              <a:rPr kumimoji="1" lang="zh-CN" altLang="en-US" dirty="0" smtClean="0"/>
              <a:t>、什么叫中断屏蔽？有什么好处</a:t>
            </a:r>
            <a:endParaRPr kumimoji="1" lang="en-US" altLang="zh-CN" dirty="0" smtClean="0"/>
          </a:p>
          <a:p>
            <a:r>
              <a:rPr kumimoji="1" lang="en-US" altLang="zh-CN" dirty="0" smtClean="0"/>
              <a:t>4</a:t>
            </a:r>
            <a:r>
              <a:rPr kumimoji="1" lang="zh-CN" altLang="en-US" dirty="0" smtClean="0"/>
              <a:t>、</a:t>
            </a:r>
            <a:r>
              <a:rPr kumimoji="1" lang="zh-CN" altLang="en-US" dirty="0"/>
              <a:t>多重中断的三种处理方式？</a:t>
            </a:r>
            <a:endParaRPr kumimoji="1" lang="en-US" altLang="zh-CN" dirty="0"/>
          </a:p>
          <a:p>
            <a:r>
              <a:rPr kumimoji="1" lang="en-US" altLang="zh-CN" dirty="0"/>
              <a:t>5</a:t>
            </a:r>
            <a:r>
              <a:rPr kumimoji="1" lang="zh-CN" altLang="en-US" dirty="0" smtClean="0"/>
              <a:t>、</a:t>
            </a:r>
            <a:r>
              <a:rPr kumimoji="1" lang="zh-CN" altLang="en-US" dirty="0"/>
              <a:t>什么叫</a:t>
            </a:r>
            <a:r>
              <a:rPr kumimoji="1" lang="zh-CN" altLang="en-US" dirty="0" smtClean="0"/>
              <a:t>可再入程序？</a:t>
            </a:r>
            <a:endParaRPr kumimoji="1" lang="en-US" altLang="zh-CN" dirty="0"/>
          </a:p>
          <a:p>
            <a:r>
              <a:rPr kumimoji="1" lang="en-US" altLang="zh-CN" dirty="0" smtClean="0"/>
              <a:t>6</a:t>
            </a:r>
            <a:r>
              <a:rPr kumimoji="1" lang="zh-CN" altLang="en-US" dirty="0" smtClean="0"/>
              <a:t>、</a:t>
            </a:r>
            <a:r>
              <a:rPr kumimoji="1" lang="zh-CN" altLang="en-US" dirty="0"/>
              <a:t>什么叫</a:t>
            </a:r>
            <a:r>
              <a:rPr kumimoji="1" lang="zh-CN" altLang="en-US" dirty="0" smtClean="0"/>
              <a:t>可再用程序？</a:t>
            </a:r>
            <a:endParaRPr kumimoji="1" lang="en-US" altLang="zh-CN" dirty="0"/>
          </a:p>
          <a:p>
            <a:r>
              <a:rPr kumimoji="1" lang="en-US" altLang="zh-CN" dirty="0"/>
              <a:t>7</a:t>
            </a:r>
            <a:r>
              <a:rPr kumimoji="1" lang="zh-CN" altLang="en-US" dirty="0" smtClean="0"/>
              <a:t>、进程的定义？</a:t>
            </a:r>
            <a:endParaRPr kumimoji="1" lang="en-US" altLang="zh-CN" dirty="0"/>
          </a:p>
          <a:p>
            <a:r>
              <a:rPr kumimoji="1" lang="en-US" altLang="zh-CN" dirty="0" smtClean="0"/>
              <a:t>8</a:t>
            </a:r>
            <a:r>
              <a:rPr kumimoji="1" lang="zh-CN" altLang="en-US" dirty="0" smtClean="0"/>
              <a:t>、进程和程序的区别？</a:t>
            </a:r>
            <a:endParaRPr kumimoji="1" lang="en-US" altLang="zh-CN" dirty="0"/>
          </a:p>
          <a:p>
            <a:r>
              <a:rPr kumimoji="1" lang="en-US" altLang="zh-CN" dirty="0" smtClean="0"/>
              <a:t>9</a:t>
            </a:r>
            <a:r>
              <a:rPr kumimoji="1" lang="zh-CN" altLang="en-US" dirty="0" smtClean="0"/>
              <a:t>、</a:t>
            </a:r>
            <a:r>
              <a:rPr kumimoji="1" lang="zh-CN" altLang="en-US" dirty="0"/>
              <a:t>进程的五大特性？</a:t>
            </a:r>
            <a:endParaRPr kumimoji="1" lang="en-US" altLang="zh-CN" dirty="0"/>
          </a:p>
          <a:p>
            <a:r>
              <a:rPr kumimoji="1" lang="en-US" altLang="zh-CN" dirty="0" smtClean="0"/>
              <a:t>10</a:t>
            </a:r>
            <a:r>
              <a:rPr kumimoji="1" lang="zh-CN" altLang="en-US" dirty="0" smtClean="0"/>
              <a:t>、请画出进程的三态模型</a:t>
            </a:r>
            <a:endParaRPr kumimoji="1" lang="en-US" altLang="zh-CN" dirty="0"/>
          </a:p>
        </p:txBody>
      </p:sp>
    </p:spTree>
    <p:extLst>
      <p:ext uri="{BB962C8B-B14F-4D97-AF65-F5344CB8AC3E}">
        <p14:creationId xmlns:p14="http://schemas.microsoft.com/office/powerpoint/2010/main" val="424762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：五态模型：</a:t>
            </a:r>
            <a:r>
              <a:rPr lang="zh-CN" altLang="en-US" dirty="0" smtClean="0">
                <a:solidFill>
                  <a:srgbClr val="0070C0"/>
                </a:solidFill>
              </a:rPr>
              <a:t>新建态和终止态</a:t>
            </a:r>
            <a:endParaRPr lang="en-US" dirty="0">
              <a:solidFill>
                <a:srgbClr val="0070C0"/>
              </a:solidFill>
            </a:endParaRPr>
          </a:p>
        </p:txBody>
      </p:sp>
      <p:sp>
        <p:nvSpPr>
          <p:cNvPr id="3" name="Content Placeholder 2"/>
          <p:cNvSpPr>
            <a:spLocks noGrp="1"/>
          </p:cNvSpPr>
          <p:nvPr>
            <p:ph sz="quarter" idx="1"/>
          </p:nvPr>
        </p:nvSpPr>
        <p:spPr>
          <a:xfrm>
            <a:off x="914400" y="1988840"/>
            <a:ext cx="7978080" cy="4030960"/>
          </a:xfrm>
        </p:spPr>
        <p:txBody>
          <a:bodyPr/>
          <a:lstStyle/>
          <a:p>
            <a:pPr marL="273050" lvl="1" indent="-273050">
              <a:spcBef>
                <a:spcPts val="575"/>
              </a:spcBef>
              <a:buClr>
                <a:schemeClr val="accent1"/>
              </a:buClr>
            </a:pPr>
            <a:r>
              <a:rPr lang="zh-CN" altLang="en-US" sz="2000" dirty="0" smtClean="0">
                <a:solidFill>
                  <a:srgbClr val="0070C0"/>
                </a:solidFill>
              </a:rPr>
              <a:t>新建态</a:t>
            </a:r>
            <a:r>
              <a:rPr lang="zh-CN" altLang="en-US" sz="2000" dirty="0" smtClean="0"/>
              <a:t>：</a:t>
            </a:r>
            <a:r>
              <a:rPr lang="zh-CN" altLang="en-US" sz="2000" dirty="0"/>
              <a:t>对应进程刚被创建的状态</a:t>
            </a:r>
          </a:p>
          <a:p>
            <a:pPr lvl="1"/>
            <a:r>
              <a:rPr lang="zh-CN" altLang="en-US" sz="2000" dirty="0" smtClean="0"/>
              <a:t>为</a:t>
            </a:r>
            <a:r>
              <a:rPr lang="zh-CN" altLang="en-US" sz="2000" dirty="0"/>
              <a:t>一个新进程创建必要的管理信息，它并没有被提交执行，而是在等待操作系统完成创建进程的必要操作</a:t>
            </a:r>
          </a:p>
          <a:p>
            <a:r>
              <a:rPr lang="zh-CN" altLang="en-US" sz="2000" dirty="0">
                <a:solidFill>
                  <a:srgbClr val="0070C0"/>
                </a:solidFill>
              </a:rPr>
              <a:t>终止</a:t>
            </a:r>
            <a:r>
              <a:rPr lang="zh-CN" altLang="en-US" sz="2000" dirty="0" smtClean="0">
                <a:solidFill>
                  <a:srgbClr val="0070C0"/>
                </a:solidFill>
              </a:rPr>
              <a:t>态</a:t>
            </a:r>
            <a:r>
              <a:rPr lang="zh-CN" altLang="en-US" sz="2000" dirty="0" smtClean="0"/>
              <a:t>：进程</a:t>
            </a:r>
            <a:r>
              <a:rPr lang="zh-CN" altLang="en-US" sz="2000" dirty="0"/>
              <a:t>的终止</a:t>
            </a:r>
          </a:p>
          <a:p>
            <a:pPr lvl="1"/>
            <a:r>
              <a:rPr lang="zh-CN" altLang="en-US" sz="2000" dirty="0"/>
              <a:t>首先，等待操作系统进行善后处理</a:t>
            </a:r>
          </a:p>
          <a:p>
            <a:pPr lvl="1"/>
            <a:r>
              <a:rPr lang="zh-CN" altLang="en-US" sz="2000" dirty="0"/>
              <a:t>然后，退出主存</a:t>
            </a:r>
          </a:p>
          <a:p>
            <a:pPr lvl="1"/>
            <a:r>
              <a:rPr lang="zh-CN" altLang="en-US" sz="2000" dirty="0"/>
              <a:t>进入终止态的进程不再执行，但依然临时保留在系统中等待善后</a:t>
            </a:r>
          </a:p>
          <a:p>
            <a:pPr lvl="1"/>
            <a:r>
              <a:rPr lang="zh-CN" altLang="en-US" sz="2000" dirty="0"/>
              <a:t>一旦其他进程完成了对终止态进程的信息抽取之后，系统将删除该进程</a:t>
            </a:r>
          </a:p>
          <a:p>
            <a:endParaRPr lang="en-US" sz="20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28</a:t>
            </a:fld>
            <a:r>
              <a:rPr lang="en-US" altLang="zh-CN" smtClean="0"/>
              <a:t>/xxx</a:t>
            </a:r>
            <a:endParaRPr lang="en-US" altLang="zh-CN" dirty="0"/>
          </a:p>
        </p:txBody>
      </p:sp>
    </p:spTree>
    <p:extLst>
      <p:ext uri="{BB962C8B-B14F-4D97-AF65-F5344CB8AC3E}">
        <p14:creationId xmlns:p14="http://schemas.microsoft.com/office/powerpoint/2010/main" val="1649559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：五态模型（续）</a:t>
            </a:r>
            <a:endParaRPr lang="en-US" dirty="0">
              <a:solidFill>
                <a:srgbClr val="0070C0"/>
              </a:solidFill>
            </a:endParaRPr>
          </a:p>
        </p:txBody>
      </p:sp>
      <p:sp>
        <p:nvSpPr>
          <p:cNvPr id="3" name="Content Placeholder 2"/>
          <p:cNvSpPr>
            <a:spLocks noGrp="1"/>
          </p:cNvSpPr>
          <p:nvPr>
            <p:ph sz="quarter" idx="1"/>
          </p:nvPr>
        </p:nvSpPr>
        <p:spPr>
          <a:xfrm>
            <a:off x="914400" y="1988840"/>
            <a:ext cx="7978080" cy="4030960"/>
          </a:xfrm>
        </p:spPr>
        <p:txBody>
          <a:bodyPr/>
          <a:lstStyle/>
          <a:p>
            <a:pPr marL="273050" lvl="1" indent="-273050">
              <a:spcBef>
                <a:spcPts val="575"/>
              </a:spcBef>
              <a:buClr>
                <a:schemeClr val="accent1"/>
              </a:buClr>
            </a:pPr>
            <a:r>
              <a:rPr lang="zh-CN" altLang="en-US" dirty="0"/>
              <a:t>一个新的用户登陆分时系统或者一个新的批处理作业被提交执行，操作系统分两步定义新进程：</a:t>
            </a:r>
          </a:p>
          <a:p>
            <a:pPr marL="617537" lvl="2" indent="-342900">
              <a:spcBef>
                <a:spcPts val="575"/>
              </a:spcBef>
              <a:buClr>
                <a:schemeClr val="accent1"/>
              </a:buClr>
              <a:buFont typeface="+mj-lt"/>
              <a:buAutoNum type="arabicPeriod"/>
            </a:pPr>
            <a:r>
              <a:rPr lang="zh-CN" altLang="en-US" sz="2200" dirty="0"/>
              <a:t>首先，</a:t>
            </a:r>
            <a:r>
              <a:rPr lang="en-US" altLang="zh-CN" sz="2200" dirty="0"/>
              <a:t>OS</a:t>
            </a:r>
            <a:r>
              <a:rPr lang="zh-CN" altLang="en-US" sz="2200" dirty="0"/>
              <a:t>执行一些必需的辅助工作，将标识号关联到进程。当进程处于新建状态时，</a:t>
            </a:r>
            <a:r>
              <a:rPr lang="en-US" altLang="zh-CN" sz="2200" dirty="0"/>
              <a:t>OS</a:t>
            </a:r>
            <a:r>
              <a:rPr lang="zh-CN" altLang="en-US" sz="2200" dirty="0"/>
              <a:t>所需要的关于该进程的信息</a:t>
            </a:r>
            <a:r>
              <a:rPr lang="zh-CN" altLang="en-US" sz="2200" u="sng" dirty="0">
                <a:solidFill>
                  <a:srgbClr val="FF0000"/>
                </a:solidFill>
              </a:rPr>
              <a:t>（</a:t>
            </a:r>
            <a:r>
              <a:rPr lang="en-US" altLang="zh-CN" sz="2200" u="sng" dirty="0">
                <a:solidFill>
                  <a:srgbClr val="FF0000"/>
                </a:solidFill>
              </a:rPr>
              <a:t>PCB</a:t>
            </a:r>
            <a:r>
              <a:rPr lang="zh-CN" altLang="en-US" sz="2200" u="sng" dirty="0">
                <a:solidFill>
                  <a:srgbClr val="FF0000"/>
                </a:solidFill>
              </a:rPr>
              <a:t>）</a:t>
            </a:r>
            <a:r>
              <a:rPr lang="zh-CN" altLang="en-US" sz="2200" dirty="0"/>
              <a:t>保存在主存中的进程表中，但进程本身还没有进入主存</a:t>
            </a:r>
          </a:p>
          <a:p>
            <a:pPr marL="617537" lvl="2" indent="-342900">
              <a:spcBef>
                <a:spcPts val="575"/>
              </a:spcBef>
              <a:buClr>
                <a:schemeClr val="accent1"/>
              </a:buClr>
              <a:buFont typeface="+mj-lt"/>
              <a:buAutoNum type="arabicPeriod"/>
            </a:pPr>
            <a:r>
              <a:rPr lang="zh-CN" altLang="en-US" sz="2200" dirty="0"/>
              <a:t>如果系统中有足够的内存资源时，或者系统需要提交一个进程时，处于新建态的进程被提交进入就绪态，代码加载到内存</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29</a:t>
            </a:fld>
            <a:r>
              <a:rPr lang="en-US" altLang="zh-CN" smtClean="0"/>
              <a:t>/xxx</a:t>
            </a:r>
            <a:endParaRPr lang="en-US" altLang="zh-CN" dirty="0"/>
          </a:p>
        </p:txBody>
      </p:sp>
    </p:spTree>
    <p:extLst>
      <p:ext uri="{BB962C8B-B14F-4D97-AF65-F5344CB8AC3E}">
        <p14:creationId xmlns:p14="http://schemas.microsoft.com/office/powerpoint/2010/main" val="1542014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a:t>
            </a:fld>
            <a:r>
              <a:rPr lang="en-US" altLang="zh-CN" smtClean="0"/>
              <a:t>/xxx</a:t>
            </a:r>
            <a:endParaRPr lang="en-US" altLang="zh-CN" dirty="0"/>
          </a:p>
        </p:txBody>
      </p:sp>
      <p:graphicFrame>
        <p:nvGraphicFramePr>
          <p:cNvPr id="6" name="Diagram 5"/>
          <p:cNvGraphicFramePr/>
          <p:nvPr>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907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：五态模型（续）</a:t>
            </a:r>
            <a:endParaRPr lang="en-US" dirty="0">
              <a:solidFill>
                <a:srgbClr val="0070C0"/>
              </a:solidFill>
            </a:endParaRPr>
          </a:p>
        </p:txBody>
      </p:sp>
      <p:sp>
        <p:nvSpPr>
          <p:cNvPr id="3" name="Content Placeholder 2"/>
          <p:cNvSpPr>
            <a:spLocks noGrp="1"/>
          </p:cNvSpPr>
          <p:nvPr>
            <p:ph sz="quarter" idx="1"/>
          </p:nvPr>
        </p:nvSpPr>
        <p:spPr>
          <a:xfrm>
            <a:off x="914400" y="1988840"/>
            <a:ext cx="7978080" cy="4030960"/>
          </a:xfrm>
        </p:spPr>
        <p:txBody>
          <a:bodyPr/>
          <a:lstStyle/>
          <a:p>
            <a:pPr marL="273050" lvl="1" indent="-273050">
              <a:spcBef>
                <a:spcPts val="575"/>
              </a:spcBef>
              <a:buClr>
                <a:schemeClr val="accent1"/>
              </a:buClr>
            </a:pPr>
            <a:r>
              <a:rPr lang="zh-CN" altLang="en-US" dirty="0"/>
              <a:t>一个进程退出系统也分为两步：</a:t>
            </a:r>
          </a:p>
          <a:p>
            <a:pPr marL="617537" lvl="2" indent="-342900">
              <a:spcBef>
                <a:spcPts val="575"/>
              </a:spcBef>
              <a:buClr>
                <a:schemeClr val="accent1"/>
              </a:buClr>
              <a:buFont typeface="+mj-lt"/>
              <a:buAutoNum type="arabicPeriod"/>
            </a:pPr>
            <a:r>
              <a:rPr lang="zh-CN" altLang="en-US" sz="1800" dirty="0"/>
              <a:t>首先</a:t>
            </a:r>
            <a:r>
              <a:rPr lang="zh-CN" altLang="en-US" sz="1800" dirty="0" smtClean="0"/>
              <a:t>，</a:t>
            </a:r>
            <a:r>
              <a:rPr lang="en-US" altLang="zh-CN" sz="1800" u="sng" dirty="0" smtClean="0">
                <a:solidFill>
                  <a:srgbClr val="FF0000"/>
                </a:solidFill>
              </a:rPr>
              <a:t>A.</a:t>
            </a:r>
            <a:r>
              <a:rPr lang="zh-CN" altLang="en-US" sz="1800" u="sng" dirty="0" smtClean="0"/>
              <a:t>当</a:t>
            </a:r>
            <a:r>
              <a:rPr lang="zh-CN" altLang="en-US" sz="1800" u="sng" dirty="0"/>
              <a:t>进程到达一个自然结束点时</a:t>
            </a:r>
            <a:r>
              <a:rPr lang="zh-CN" altLang="en-US" sz="1800" dirty="0" smtClean="0"/>
              <a:t>，</a:t>
            </a:r>
            <a:r>
              <a:rPr lang="en-US" altLang="zh-CN" sz="1800" u="sng" dirty="0" smtClean="0">
                <a:solidFill>
                  <a:srgbClr val="FF0000"/>
                </a:solidFill>
              </a:rPr>
              <a:t>B.</a:t>
            </a:r>
            <a:r>
              <a:rPr lang="zh-CN" altLang="en-US" sz="1800" u="sng" dirty="0" smtClean="0"/>
              <a:t>或者出现</a:t>
            </a:r>
            <a:r>
              <a:rPr lang="zh-CN" altLang="en-US" sz="1800" u="sng" dirty="0"/>
              <a:t>不可恢复的错误</a:t>
            </a:r>
            <a:r>
              <a:rPr lang="zh-CN" altLang="en-US" sz="1800" u="sng" dirty="0" smtClean="0"/>
              <a:t>而被取消</a:t>
            </a:r>
            <a:r>
              <a:rPr lang="zh-CN" altLang="en-US" sz="1800" dirty="0" smtClean="0"/>
              <a:t>，</a:t>
            </a:r>
            <a:r>
              <a:rPr lang="en-US" altLang="zh-CN" sz="1800" u="sng" dirty="0" smtClean="0">
                <a:solidFill>
                  <a:srgbClr val="FF0000"/>
                </a:solidFill>
              </a:rPr>
              <a:t>C.</a:t>
            </a:r>
            <a:r>
              <a:rPr lang="zh-CN" altLang="en-US" sz="1800" u="sng" dirty="0" smtClean="0"/>
              <a:t>或</a:t>
            </a:r>
            <a:r>
              <a:rPr lang="zh-CN" altLang="en-US" sz="1800" u="sng" dirty="0"/>
              <a:t>当具有相应权限的另一个进程引发该进程取消时，</a:t>
            </a:r>
            <a:r>
              <a:rPr lang="zh-CN" altLang="en-US" sz="1800" dirty="0"/>
              <a:t>进程被终止，终止使进程转换到退出状态，进程不再适合被执行</a:t>
            </a:r>
          </a:p>
          <a:p>
            <a:pPr marL="617537" lvl="2" indent="-342900">
              <a:spcBef>
                <a:spcPts val="575"/>
              </a:spcBef>
              <a:buClr>
                <a:schemeClr val="accent1"/>
              </a:buClr>
              <a:buFont typeface="+mj-lt"/>
              <a:buAutoNum type="arabicPeriod"/>
            </a:pPr>
            <a:r>
              <a:rPr lang="zh-CN" altLang="en-US" sz="1800" dirty="0"/>
              <a:t>然后由辅助程序或支持</a:t>
            </a:r>
            <a:r>
              <a:rPr lang="zh-CN" altLang="en-US" sz="1800" dirty="0" smtClean="0"/>
              <a:t>程序提取</a:t>
            </a:r>
            <a:r>
              <a:rPr lang="zh-CN" altLang="en-US" sz="1800" dirty="0"/>
              <a:t>所需</a:t>
            </a:r>
            <a:r>
              <a:rPr lang="zh-CN" altLang="en-US" sz="1800" dirty="0" smtClean="0"/>
              <a:t>信息</a:t>
            </a:r>
            <a:endParaRPr lang="zh-CN" altLang="en-US" sz="1800" dirty="0"/>
          </a:p>
          <a:p>
            <a:pPr marL="822325" lvl="3" indent="-273050">
              <a:spcBef>
                <a:spcPts val="575"/>
              </a:spcBef>
              <a:buClr>
                <a:schemeClr val="accent1"/>
              </a:buClr>
            </a:pPr>
            <a:r>
              <a:rPr lang="en-US" altLang="zh-CN" sz="1800" dirty="0" smtClean="0"/>
              <a:t>E.g.</a:t>
            </a:r>
            <a:r>
              <a:rPr lang="zh-CN" altLang="en-US" sz="1800" dirty="0" smtClean="0">
                <a:solidFill>
                  <a:srgbClr val="00B050"/>
                </a:solidFill>
              </a:rPr>
              <a:t>记帐</a:t>
            </a:r>
            <a:r>
              <a:rPr lang="zh-CN" altLang="en-US" sz="1800" dirty="0">
                <a:solidFill>
                  <a:srgbClr val="00B050"/>
                </a:solidFill>
              </a:rPr>
              <a:t>程序</a:t>
            </a:r>
            <a:r>
              <a:rPr lang="zh-CN" altLang="en-US" sz="1800" dirty="0"/>
              <a:t>记录处理器时间和其他资源的使用情况</a:t>
            </a:r>
          </a:p>
          <a:p>
            <a:pPr marL="822325" lvl="3" indent="-273050">
              <a:spcBef>
                <a:spcPts val="575"/>
              </a:spcBef>
              <a:buClr>
                <a:schemeClr val="accent1"/>
              </a:buClr>
            </a:pPr>
            <a:r>
              <a:rPr lang="en-US" altLang="zh-CN" sz="1800" dirty="0" smtClean="0"/>
              <a:t>E.g.</a:t>
            </a:r>
            <a:r>
              <a:rPr lang="zh-CN" altLang="en-US" sz="1800" dirty="0" smtClean="0">
                <a:solidFill>
                  <a:srgbClr val="00B050"/>
                </a:solidFill>
              </a:rPr>
              <a:t>实用</a:t>
            </a:r>
            <a:r>
              <a:rPr lang="zh-CN" altLang="en-US" sz="1800" dirty="0">
                <a:solidFill>
                  <a:srgbClr val="00B050"/>
                </a:solidFill>
              </a:rPr>
              <a:t>程序</a:t>
            </a:r>
            <a:r>
              <a:rPr lang="zh-CN" altLang="en-US" sz="1800" dirty="0"/>
              <a:t>为了分析性能和利用率，提取进程的历史信息</a:t>
            </a:r>
          </a:p>
          <a:p>
            <a:pPr marL="822325" lvl="3" indent="-273050">
              <a:spcBef>
                <a:spcPts val="575"/>
              </a:spcBef>
              <a:buClr>
                <a:schemeClr val="accent1"/>
              </a:buClr>
            </a:pPr>
            <a:r>
              <a:rPr lang="zh-CN" altLang="en-US" sz="1800" dirty="0"/>
              <a:t>一旦信息提取完毕，</a:t>
            </a:r>
            <a:r>
              <a:rPr lang="en-US" altLang="zh-CN" sz="1800" dirty="0" smtClean="0"/>
              <a:t>OS</a:t>
            </a:r>
            <a:r>
              <a:rPr lang="zh-CN" altLang="en-US" sz="1800" dirty="0" smtClean="0"/>
              <a:t>回收占用资源，并将</a:t>
            </a:r>
            <a:r>
              <a:rPr lang="zh-CN" altLang="en-US" sz="1800" dirty="0"/>
              <a:t>进程从系统中删除</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30</a:t>
            </a:fld>
            <a:r>
              <a:rPr lang="en-US" altLang="zh-CN" smtClean="0"/>
              <a:t>/xxx</a:t>
            </a:r>
            <a:endParaRPr lang="en-US" altLang="zh-CN" dirty="0"/>
          </a:p>
        </p:txBody>
      </p:sp>
    </p:spTree>
    <p:extLst>
      <p:ext uri="{BB962C8B-B14F-4D97-AF65-F5344CB8AC3E}">
        <p14:creationId xmlns:p14="http://schemas.microsoft.com/office/powerpoint/2010/main" val="2108807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122096" cy="1049040"/>
          </a:xfrm>
        </p:spPr>
        <p:txBody>
          <a:bodyPr/>
          <a:lstStyle/>
          <a:p>
            <a:r>
              <a:rPr lang="en-US" altLang="zh-CN" dirty="0"/>
              <a:t>2.3.2</a:t>
            </a:r>
            <a:r>
              <a:rPr lang="zh-CN" altLang="en-US" dirty="0"/>
              <a:t>：五态模型（续</a:t>
            </a:r>
            <a:r>
              <a:rPr lang="zh-CN" altLang="en-US" dirty="0" smtClean="0"/>
              <a:t>）</a:t>
            </a:r>
            <a:r>
              <a:rPr lang="zh-CN" altLang="en-US" dirty="0"/>
              <a:t>：转换原因</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altLang="zh-CN" sz="2200" dirty="0"/>
              <a:t>NULL→</a:t>
            </a:r>
            <a:r>
              <a:rPr lang="zh-CN" altLang="en-US" sz="2200" dirty="0"/>
              <a:t>新建态：创建一个进程</a:t>
            </a:r>
          </a:p>
          <a:p>
            <a:pPr marL="457200" indent="-457200">
              <a:buFont typeface="+mj-lt"/>
              <a:buAutoNum type="arabicPeriod"/>
            </a:pPr>
            <a:r>
              <a:rPr lang="zh-CN" altLang="en-US" sz="2200" dirty="0"/>
              <a:t>新建态→就绪态：系统完成了进程创建操作，且当前系统的性能和内存的容量均允许</a:t>
            </a:r>
          </a:p>
          <a:p>
            <a:pPr marL="457200" indent="-457200">
              <a:buFont typeface="+mj-lt"/>
              <a:buAutoNum type="arabicPeriod"/>
            </a:pPr>
            <a:r>
              <a:rPr lang="zh-CN" altLang="en-US" sz="2200" dirty="0"/>
              <a:t>运行态→终止态：一个进程到达自然结束点，或出现了无法克服的错误，或被操作系统所终结，或被其他有终止权的进程所终结</a:t>
            </a:r>
          </a:p>
          <a:p>
            <a:pPr marL="457200" indent="-457200">
              <a:buFont typeface="+mj-lt"/>
              <a:buAutoNum type="arabicPeriod"/>
            </a:pPr>
            <a:r>
              <a:rPr lang="zh-CN" altLang="en-US" sz="2200" dirty="0"/>
              <a:t>终止态→</a:t>
            </a:r>
            <a:r>
              <a:rPr lang="en-US" altLang="zh-CN" sz="2200" dirty="0"/>
              <a:t>NULL</a:t>
            </a:r>
            <a:r>
              <a:rPr lang="zh-CN" altLang="en-US" sz="2200" dirty="0"/>
              <a:t>：完成善后操作</a:t>
            </a:r>
          </a:p>
          <a:p>
            <a:pPr marL="457200" indent="-457200">
              <a:buFont typeface="+mj-lt"/>
              <a:buAutoNum type="arabicPeriod"/>
            </a:pPr>
            <a:r>
              <a:rPr lang="zh-CN" altLang="en-US" sz="2200" dirty="0">
                <a:solidFill>
                  <a:schemeClr val="bg2">
                    <a:lumMod val="50000"/>
                  </a:schemeClr>
                </a:solidFill>
              </a:rPr>
              <a:t>就绪态→终止态：某些操作系统允许父进程终结子进程</a:t>
            </a:r>
          </a:p>
          <a:p>
            <a:pPr marL="457200" indent="-457200">
              <a:buFont typeface="+mj-lt"/>
              <a:buAutoNum type="arabicPeriod"/>
            </a:pPr>
            <a:r>
              <a:rPr lang="zh-CN" altLang="en-US" sz="2200" dirty="0">
                <a:solidFill>
                  <a:schemeClr val="bg2">
                    <a:lumMod val="50000"/>
                  </a:schemeClr>
                </a:solidFill>
              </a:rPr>
              <a:t>等待态→终止态：某些操作系统允许父进程终结子进程 </a:t>
            </a:r>
          </a:p>
          <a:p>
            <a:endParaRPr lang="en-US" sz="22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31</a:t>
            </a:fld>
            <a:r>
              <a:rPr lang="en-US" altLang="zh-CN" smtClean="0"/>
              <a:t>/xxx</a:t>
            </a:r>
            <a:endParaRPr lang="en-US" altLang="zh-CN" dirty="0"/>
          </a:p>
        </p:txBody>
      </p:sp>
    </p:spTree>
    <p:extLst>
      <p:ext uri="{BB962C8B-B14F-4D97-AF65-F5344CB8AC3E}">
        <p14:creationId xmlns:p14="http://schemas.microsoft.com/office/powerpoint/2010/main" val="18240416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2.3.2</a:t>
            </a:r>
            <a:r>
              <a:rPr lang="zh-CN" altLang="en-US" dirty="0" smtClean="0"/>
              <a:t>：五态模型（续）</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32</a:t>
            </a:fld>
            <a:r>
              <a:rPr lang="en-US" altLang="zh-CN" smtClean="0"/>
              <a:t>/xxx</a:t>
            </a:r>
            <a:endParaRPr lang="en-US" altLang="zh-CN" dirty="0"/>
          </a:p>
        </p:txBody>
      </p:sp>
      <p:grpSp>
        <p:nvGrpSpPr>
          <p:cNvPr id="3" name="Group 2"/>
          <p:cNvGrpSpPr/>
          <p:nvPr/>
        </p:nvGrpSpPr>
        <p:grpSpPr>
          <a:xfrm>
            <a:off x="61732" y="2436857"/>
            <a:ext cx="8934300" cy="3481639"/>
            <a:chOff x="-1151313" y="1733783"/>
            <a:chExt cx="12319361" cy="4998190"/>
          </a:xfrm>
        </p:grpSpPr>
        <p:sp>
          <p:nvSpPr>
            <p:cNvPr id="7" name="TextBox 6"/>
            <p:cNvSpPr txBox="1"/>
            <p:nvPr/>
          </p:nvSpPr>
          <p:spPr>
            <a:xfrm>
              <a:off x="2339750" y="3553042"/>
              <a:ext cx="1365633" cy="574392"/>
            </a:xfrm>
            <a:prstGeom prst="rect">
              <a:avLst/>
            </a:prstGeom>
            <a:noFill/>
          </p:spPr>
          <p:txBody>
            <a:bodyPr wrap="square" rtlCol="0">
              <a:spAutoFit/>
            </a:bodyPr>
            <a:lstStyle/>
            <a:p>
              <a:r>
                <a:rPr lang="zh-CN" altLang="en-US" sz="2000" smtClean="0">
                  <a:solidFill>
                    <a:schemeClr val="bg1">
                      <a:lumMod val="50000"/>
                    </a:schemeClr>
                  </a:solidFill>
                  <a:latin typeface="SimHei" charset="0"/>
                  <a:ea typeface="SimHei" charset="0"/>
                  <a:cs typeface="SimHei" charset="0"/>
                </a:rPr>
                <a:t>选</a:t>
              </a:r>
              <a:r>
                <a:rPr lang="zh-CN" altLang="en-US" sz="2000" dirty="0" smtClean="0">
                  <a:solidFill>
                    <a:schemeClr val="bg1">
                      <a:lumMod val="50000"/>
                    </a:schemeClr>
                  </a:solidFill>
                  <a:latin typeface="SimHei" charset="0"/>
                  <a:ea typeface="SimHei" charset="0"/>
                  <a:cs typeface="SimHei" charset="0"/>
                </a:rPr>
                <a:t>中</a:t>
              </a:r>
              <a:endParaRPr lang="en-US" sz="2000" dirty="0">
                <a:solidFill>
                  <a:schemeClr val="bg1">
                    <a:lumMod val="50000"/>
                  </a:schemeClr>
                </a:solidFill>
                <a:latin typeface="SimHei" charset="0"/>
                <a:ea typeface="SimHei" charset="0"/>
                <a:cs typeface="SimHei" charset="0"/>
              </a:endParaRPr>
            </a:p>
          </p:txBody>
        </p:sp>
        <p:sp>
          <p:nvSpPr>
            <p:cNvPr id="8" name="TextBox 7"/>
            <p:cNvSpPr txBox="1"/>
            <p:nvPr/>
          </p:nvSpPr>
          <p:spPr>
            <a:xfrm>
              <a:off x="3585095" y="4055388"/>
              <a:ext cx="1365633" cy="574392"/>
            </a:xfrm>
            <a:prstGeom prst="rect">
              <a:avLst/>
            </a:prstGeom>
            <a:noFill/>
          </p:spPr>
          <p:txBody>
            <a:bodyPr wrap="square" rtlCol="0">
              <a:spAutoFit/>
            </a:bodyPr>
            <a:lstStyle/>
            <a:p>
              <a:r>
                <a:rPr lang="zh-CN" altLang="en-US" sz="2000" dirty="0" smtClean="0">
                  <a:solidFill>
                    <a:schemeClr val="bg1">
                      <a:lumMod val="50000"/>
                    </a:schemeClr>
                  </a:solidFill>
                  <a:latin typeface="SimHei" charset="0"/>
                  <a:ea typeface="SimHei" charset="0"/>
                  <a:cs typeface="SimHei" charset="0"/>
                </a:rPr>
                <a:t>落选</a:t>
              </a:r>
              <a:endParaRPr lang="en-US" sz="2000" dirty="0">
                <a:solidFill>
                  <a:schemeClr val="bg1">
                    <a:lumMod val="50000"/>
                  </a:schemeClr>
                </a:solidFill>
                <a:latin typeface="SimHei" charset="0"/>
                <a:ea typeface="SimHei" charset="0"/>
                <a:cs typeface="SimHei" charset="0"/>
              </a:endParaRPr>
            </a:p>
          </p:txBody>
        </p:sp>
        <p:sp>
          <p:nvSpPr>
            <p:cNvPr id="9" name="TextBox 8"/>
            <p:cNvSpPr txBox="1"/>
            <p:nvPr/>
          </p:nvSpPr>
          <p:spPr>
            <a:xfrm>
              <a:off x="5180012" y="3591407"/>
              <a:ext cx="2800968" cy="574392"/>
            </a:xfrm>
            <a:prstGeom prst="rect">
              <a:avLst/>
            </a:prstGeom>
            <a:noFill/>
          </p:spPr>
          <p:txBody>
            <a:bodyPr wrap="square" rtlCol="0">
              <a:spAutoFit/>
            </a:bodyPr>
            <a:lstStyle/>
            <a:p>
              <a:r>
                <a:rPr lang="zh-CN" altLang="en-US" sz="2000" smtClean="0">
                  <a:solidFill>
                    <a:schemeClr val="bg1">
                      <a:lumMod val="50000"/>
                    </a:schemeClr>
                  </a:solidFill>
                  <a:latin typeface="SimHei" charset="0"/>
                  <a:ea typeface="SimHei" charset="0"/>
                  <a:cs typeface="SimHei" charset="0"/>
                </a:rPr>
                <a:t>出现</a:t>
              </a:r>
              <a:r>
                <a:rPr lang="zh-CN" altLang="en-US" sz="2000" dirty="0" smtClean="0">
                  <a:solidFill>
                    <a:schemeClr val="bg1">
                      <a:lumMod val="50000"/>
                    </a:schemeClr>
                  </a:solidFill>
                  <a:latin typeface="SimHei" charset="0"/>
                  <a:ea typeface="SimHei" charset="0"/>
                  <a:cs typeface="SimHei" charset="0"/>
                </a:rPr>
                <a:t>等待事件</a:t>
              </a:r>
              <a:endParaRPr lang="en-US" sz="2000" dirty="0">
                <a:solidFill>
                  <a:schemeClr val="bg1">
                    <a:lumMod val="50000"/>
                  </a:schemeClr>
                </a:solidFill>
                <a:latin typeface="SimHei" charset="0"/>
                <a:ea typeface="SimHei" charset="0"/>
                <a:cs typeface="SimHei" charset="0"/>
              </a:endParaRPr>
            </a:p>
          </p:txBody>
        </p:sp>
        <p:sp>
          <p:nvSpPr>
            <p:cNvPr id="10" name="TextBox 9"/>
            <p:cNvSpPr txBox="1"/>
            <p:nvPr/>
          </p:nvSpPr>
          <p:spPr>
            <a:xfrm>
              <a:off x="3293381" y="6157581"/>
              <a:ext cx="2831492" cy="574392"/>
            </a:xfrm>
            <a:prstGeom prst="rect">
              <a:avLst/>
            </a:prstGeom>
            <a:noFill/>
          </p:spPr>
          <p:txBody>
            <a:bodyPr wrap="square" rtlCol="0">
              <a:spAutoFit/>
            </a:bodyPr>
            <a:lstStyle/>
            <a:p>
              <a:r>
                <a:rPr lang="zh-CN" altLang="en-US" sz="2000" dirty="0" smtClean="0">
                  <a:solidFill>
                    <a:schemeClr val="bg1">
                      <a:lumMod val="50000"/>
                    </a:schemeClr>
                  </a:solidFill>
                  <a:latin typeface="SimHei" charset="0"/>
                  <a:ea typeface="SimHei" charset="0"/>
                  <a:cs typeface="SimHei" charset="0"/>
                </a:rPr>
                <a:t>等待事件完成</a:t>
              </a:r>
              <a:endParaRPr lang="en-US" sz="2000" dirty="0">
                <a:solidFill>
                  <a:schemeClr val="bg1">
                    <a:lumMod val="50000"/>
                  </a:schemeClr>
                </a:solidFill>
                <a:latin typeface="SimHei" charset="0"/>
                <a:ea typeface="SimHei" charset="0"/>
                <a:cs typeface="SimHei" charset="0"/>
              </a:endParaRPr>
            </a:p>
          </p:txBody>
        </p:sp>
        <p:sp>
          <p:nvSpPr>
            <p:cNvPr id="17" name="TextBox 16"/>
            <p:cNvSpPr txBox="1"/>
            <p:nvPr/>
          </p:nvSpPr>
          <p:spPr>
            <a:xfrm>
              <a:off x="-1151313" y="1763374"/>
              <a:ext cx="1365633" cy="574392"/>
            </a:xfrm>
            <a:prstGeom prst="rect">
              <a:avLst/>
            </a:prstGeom>
            <a:noFill/>
          </p:spPr>
          <p:txBody>
            <a:bodyPr wrap="square" rtlCol="0">
              <a:spAutoFit/>
            </a:bodyPr>
            <a:lstStyle/>
            <a:p>
              <a:r>
                <a:rPr lang="en-US" altLang="zh-CN" sz="2000" dirty="0">
                  <a:latin typeface="SimHei" charset="0"/>
                  <a:ea typeface="SimHei" charset="0"/>
                  <a:cs typeface="SimHei" charset="0"/>
                </a:rPr>
                <a:t>1</a:t>
              </a:r>
              <a:r>
                <a:rPr lang="en-US" altLang="zh-CN" sz="2000" dirty="0" smtClean="0">
                  <a:latin typeface="SimHei" charset="0"/>
                  <a:ea typeface="SimHei" charset="0"/>
                  <a:cs typeface="SimHei" charset="0"/>
                </a:rPr>
                <a:t>.</a:t>
              </a:r>
              <a:r>
                <a:rPr lang="zh-CN" altLang="en-US" sz="2000" dirty="0" smtClean="0">
                  <a:latin typeface="SimHei" charset="0"/>
                  <a:ea typeface="SimHei" charset="0"/>
                  <a:cs typeface="SimHei" charset="0"/>
                </a:rPr>
                <a:t>创建</a:t>
              </a:r>
              <a:endParaRPr lang="en-US" sz="2000" dirty="0">
                <a:latin typeface="SimHei" charset="0"/>
                <a:ea typeface="SimHei" charset="0"/>
                <a:cs typeface="SimHei" charset="0"/>
              </a:endParaRPr>
            </a:p>
          </p:txBody>
        </p:sp>
        <p:sp>
          <p:nvSpPr>
            <p:cNvPr id="18" name="TextBox 17"/>
            <p:cNvSpPr txBox="1"/>
            <p:nvPr/>
          </p:nvSpPr>
          <p:spPr>
            <a:xfrm>
              <a:off x="219337" y="3721901"/>
              <a:ext cx="1365633" cy="574392"/>
            </a:xfrm>
            <a:prstGeom prst="rect">
              <a:avLst/>
            </a:prstGeom>
            <a:noFill/>
          </p:spPr>
          <p:txBody>
            <a:bodyPr wrap="square" rtlCol="0">
              <a:spAutoFit/>
            </a:bodyPr>
            <a:lstStyle/>
            <a:p>
              <a:r>
                <a:rPr lang="en-US" altLang="zh-CN" sz="2000" dirty="0" smtClean="0">
                  <a:latin typeface="SimHei" charset="0"/>
                  <a:ea typeface="SimHei" charset="0"/>
                  <a:cs typeface="SimHei" charset="0"/>
                </a:rPr>
                <a:t>2.</a:t>
              </a:r>
              <a:r>
                <a:rPr lang="zh-CN" altLang="en-US" sz="2000" dirty="0" smtClean="0">
                  <a:latin typeface="SimHei" charset="0"/>
                  <a:ea typeface="SimHei" charset="0"/>
                  <a:cs typeface="SimHei" charset="0"/>
                </a:rPr>
                <a:t>提交</a:t>
              </a:r>
              <a:endParaRPr lang="en-US" sz="2000" dirty="0">
                <a:latin typeface="SimHei" charset="0"/>
                <a:ea typeface="SimHei" charset="0"/>
                <a:cs typeface="SimHei" charset="0"/>
              </a:endParaRPr>
            </a:p>
          </p:txBody>
        </p:sp>
        <p:sp>
          <p:nvSpPr>
            <p:cNvPr id="19" name="TextBox 18"/>
            <p:cNvSpPr txBox="1"/>
            <p:nvPr/>
          </p:nvSpPr>
          <p:spPr>
            <a:xfrm>
              <a:off x="6124873" y="1761793"/>
              <a:ext cx="1365633" cy="574392"/>
            </a:xfrm>
            <a:prstGeom prst="rect">
              <a:avLst/>
            </a:prstGeom>
            <a:noFill/>
          </p:spPr>
          <p:txBody>
            <a:bodyPr wrap="square" rtlCol="0">
              <a:spAutoFit/>
            </a:bodyPr>
            <a:lstStyle/>
            <a:p>
              <a:r>
                <a:rPr lang="en-US" altLang="zh-CN" sz="2000" dirty="0">
                  <a:latin typeface="SimHei" charset="0"/>
                  <a:ea typeface="SimHei" charset="0"/>
                  <a:cs typeface="SimHei" charset="0"/>
                </a:rPr>
                <a:t>3</a:t>
              </a:r>
              <a:r>
                <a:rPr lang="en-US" altLang="zh-CN" sz="2000" dirty="0" smtClean="0">
                  <a:latin typeface="SimHei" charset="0"/>
                  <a:ea typeface="SimHei" charset="0"/>
                  <a:cs typeface="SimHei" charset="0"/>
                </a:rPr>
                <a:t>.</a:t>
              </a:r>
              <a:r>
                <a:rPr lang="zh-CN" altLang="en-US" sz="2000" dirty="0" smtClean="0">
                  <a:latin typeface="SimHei" charset="0"/>
                  <a:ea typeface="SimHei" charset="0"/>
                  <a:cs typeface="SimHei" charset="0"/>
                </a:rPr>
                <a:t>结束</a:t>
              </a:r>
              <a:endParaRPr lang="en-US" sz="2000" dirty="0">
                <a:latin typeface="SimHei" charset="0"/>
                <a:ea typeface="SimHei" charset="0"/>
                <a:cs typeface="SimHei" charset="0"/>
              </a:endParaRPr>
            </a:p>
          </p:txBody>
        </p:sp>
        <p:sp>
          <p:nvSpPr>
            <p:cNvPr id="21" name="TextBox 20"/>
            <p:cNvSpPr txBox="1"/>
            <p:nvPr/>
          </p:nvSpPr>
          <p:spPr>
            <a:xfrm>
              <a:off x="9802415" y="1733783"/>
              <a:ext cx="1365633" cy="574392"/>
            </a:xfrm>
            <a:prstGeom prst="rect">
              <a:avLst/>
            </a:prstGeom>
            <a:noFill/>
          </p:spPr>
          <p:txBody>
            <a:bodyPr wrap="square" rtlCol="0">
              <a:spAutoFit/>
            </a:bodyPr>
            <a:lstStyle/>
            <a:p>
              <a:r>
                <a:rPr lang="en-US" altLang="zh-CN" sz="2000" dirty="0" smtClean="0">
                  <a:latin typeface="SimHei" charset="0"/>
                  <a:ea typeface="SimHei" charset="0"/>
                  <a:cs typeface="SimHei" charset="0"/>
                </a:rPr>
                <a:t>4.</a:t>
              </a:r>
              <a:r>
                <a:rPr lang="zh-CN" altLang="en-US" sz="2000" dirty="0" smtClean="0">
                  <a:latin typeface="SimHei" charset="0"/>
                  <a:ea typeface="SimHei" charset="0"/>
                  <a:cs typeface="SimHei" charset="0"/>
                </a:rPr>
                <a:t>善后</a:t>
              </a:r>
              <a:endParaRPr lang="en-US" sz="2000" dirty="0">
                <a:latin typeface="SimHei" charset="0"/>
                <a:ea typeface="SimHei" charset="0"/>
                <a:cs typeface="SimHei" charset="0"/>
              </a:endParaRPr>
            </a:p>
          </p:txBody>
        </p:sp>
        <p:sp>
          <p:nvSpPr>
            <p:cNvPr id="24" name="TextBox 23"/>
            <p:cNvSpPr txBox="1"/>
            <p:nvPr/>
          </p:nvSpPr>
          <p:spPr>
            <a:xfrm>
              <a:off x="9075391" y="4765376"/>
              <a:ext cx="2054355" cy="574392"/>
            </a:xfrm>
            <a:prstGeom prst="rect">
              <a:avLst/>
            </a:prstGeom>
            <a:noFill/>
          </p:spPr>
          <p:txBody>
            <a:bodyPr wrap="square" rtlCol="0">
              <a:spAutoFit/>
            </a:bodyPr>
            <a:lstStyle/>
            <a:p>
              <a:r>
                <a:rPr lang="en-US" altLang="zh-CN" sz="2000" dirty="0" smtClean="0">
                  <a:latin typeface="SimHei" charset="0"/>
                  <a:ea typeface="SimHei" charset="0"/>
                  <a:cs typeface="SimHei" charset="0"/>
                </a:rPr>
                <a:t>5,6.</a:t>
              </a:r>
              <a:r>
                <a:rPr lang="zh-CN" altLang="en-US" sz="2000" dirty="0" smtClean="0">
                  <a:latin typeface="SimHei" charset="0"/>
                  <a:ea typeface="SimHei" charset="0"/>
                  <a:cs typeface="SimHei" charset="0"/>
                </a:rPr>
                <a:t>终结</a:t>
              </a:r>
              <a:endParaRPr lang="en-US" sz="2000" dirty="0">
                <a:latin typeface="SimHei" charset="0"/>
                <a:ea typeface="SimHei" charset="0"/>
                <a:cs typeface="SimHei" charset="0"/>
              </a:endParaRPr>
            </a:p>
          </p:txBody>
        </p:sp>
      </p:grpSp>
      <p:sp>
        <p:nvSpPr>
          <p:cNvPr id="13" name="Rounded Rectangle 12"/>
          <p:cNvSpPr/>
          <p:nvPr/>
        </p:nvSpPr>
        <p:spPr>
          <a:xfrm>
            <a:off x="1177368" y="2648674"/>
            <a:ext cx="1512168" cy="6813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solidFill>
                  <a:srgbClr val="FFFF00"/>
                </a:solidFill>
              </a:rPr>
              <a:t>新建态</a:t>
            </a:r>
            <a:endParaRPr lang="en-US" sz="3200" dirty="0">
              <a:solidFill>
                <a:srgbClr val="FFFF00"/>
              </a:solidFill>
            </a:endParaRPr>
          </a:p>
        </p:txBody>
      </p:sp>
      <p:sp>
        <p:nvSpPr>
          <p:cNvPr id="15" name="Rounded Rectangle 14"/>
          <p:cNvSpPr/>
          <p:nvPr/>
        </p:nvSpPr>
        <p:spPr>
          <a:xfrm>
            <a:off x="6457962" y="2656423"/>
            <a:ext cx="1512168" cy="6813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solidFill>
                  <a:srgbClr val="FFFF00"/>
                </a:solidFill>
              </a:rPr>
              <a:t>终止态</a:t>
            </a:r>
            <a:endParaRPr lang="en-US" sz="3200" dirty="0">
              <a:solidFill>
                <a:srgbClr val="FFFF00"/>
              </a:solidFill>
            </a:endParaRPr>
          </a:p>
        </p:txBody>
      </p:sp>
      <p:sp>
        <p:nvSpPr>
          <p:cNvPr id="11" name="Down Arrow 10"/>
          <p:cNvSpPr/>
          <p:nvPr/>
        </p:nvSpPr>
        <p:spPr>
          <a:xfrm rot="20328835">
            <a:off x="1977937" y="3655165"/>
            <a:ext cx="315836" cy="797751"/>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Down Arrow 13"/>
          <p:cNvSpPr/>
          <p:nvPr/>
        </p:nvSpPr>
        <p:spPr>
          <a:xfrm rot="16200000">
            <a:off x="5677185" y="2565324"/>
            <a:ext cx="315836" cy="84807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Down Arrow 15"/>
          <p:cNvSpPr/>
          <p:nvPr/>
        </p:nvSpPr>
        <p:spPr>
          <a:xfrm rot="16200000">
            <a:off x="399009" y="2602259"/>
            <a:ext cx="315836" cy="84807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Down Arrow 19"/>
          <p:cNvSpPr/>
          <p:nvPr/>
        </p:nvSpPr>
        <p:spPr>
          <a:xfrm rot="16200000">
            <a:off x="8386299" y="2565323"/>
            <a:ext cx="315836" cy="84807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5" name="Rounded Rectangle 24"/>
          <p:cNvSpPr/>
          <p:nvPr/>
        </p:nvSpPr>
        <p:spPr>
          <a:xfrm>
            <a:off x="3480622" y="2648674"/>
            <a:ext cx="1512168" cy="6813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smtClean="0">
                <a:solidFill>
                  <a:schemeClr val="bg1"/>
                </a:solidFill>
              </a:rPr>
              <a:t>运行态</a:t>
            </a:r>
            <a:endParaRPr lang="en-US" sz="3200" dirty="0">
              <a:solidFill>
                <a:schemeClr val="bg1"/>
              </a:solidFill>
            </a:endParaRPr>
          </a:p>
        </p:txBody>
      </p:sp>
      <p:sp>
        <p:nvSpPr>
          <p:cNvPr id="26" name="Rounded Rectangle 25"/>
          <p:cNvSpPr/>
          <p:nvPr/>
        </p:nvSpPr>
        <p:spPr>
          <a:xfrm>
            <a:off x="2067536" y="4774698"/>
            <a:ext cx="1512168" cy="6813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solidFill>
                  <a:schemeClr val="bg1"/>
                </a:solidFill>
              </a:rPr>
              <a:t>就绪态</a:t>
            </a:r>
            <a:endParaRPr lang="en-US" sz="3200" dirty="0">
              <a:solidFill>
                <a:schemeClr val="bg1"/>
              </a:solidFill>
            </a:endParaRPr>
          </a:p>
        </p:txBody>
      </p:sp>
      <p:sp>
        <p:nvSpPr>
          <p:cNvPr id="27" name="Rounded Rectangle 26"/>
          <p:cNvSpPr/>
          <p:nvPr/>
        </p:nvSpPr>
        <p:spPr>
          <a:xfrm>
            <a:off x="4624075" y="4792832"/>
            <a:ext cx="1512168" cy="68137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3200" dirty="0" smtClean="0">
                <a:solidFill>
                  <a:schemeClr val="bg1"/>
                </a:solidFill>
              </a:rPr>
              <a:t>等待态</a:t>
            </a:r>
            <a:endParaRPr lang="en-US" sz="3200" dirty="0">
              <a:solidFill>
                <a:schemeClr val="bg1"/>
              </a:solidFill>
            </a:endParaRPr>
          </a:p>
        </p:txBody>
      </p:sp>
      <p:sp>
        <p:nvSpPr>
          <p:cNvPr id="28" name="Up-Down Arrow 27"/>
          <p:cNvSpPr/>
          <p:nvPr/>
        </p:nvSpPr>
        <p:spPr>
          <a:xfrm rot="2258062">
            <a:off x="3349044" y="3736508"/>
            <a:ext cx="315836" cy="797751"/>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9" name="Down Arrow 28"/>
          <p:cNvSpPr/>
          <p:nvPr/>
        </p:nvSpPr>
        <p:spPr>
          <a:xfrm rot="20328835">
            <a:off x="4538952" y="3737470"/>
            <a:ext cx="315836" cy="797751"/>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1" name="Down Arrow 30"/>
          <p:cNvSpPr/>
          <p:nvPr/>
        </p:nvSpPr>
        <p:spPr>
          <a:xfrm rot="5400000">
            <a:off x="3945278" y="4756709"/>
            <a:ext cx="315836" cy="797751"/>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34" name="Group 33"/>
          <p:cNvGrpSpPr/>
          <p:nvPr/>
        </p:nvGrpSpPr>
        <p:grpSpPr>
          <a:xfrm>
            <a:off x="2411760" y="3445579"/>
            <a:ext cx="5247241" cy="2791733"/>
            <a:chOff x="2411760" y="3445579"/>
            <a:chExt cx="5247241" cy="2791733"/>
          </a:xfrm>
        </p:grpSpPr>
        <p:sp>
          <p:nvSpPr>
            <p:cNvPr id="33" name="Rectangle 32"/>
            <p:cNvSpPr/>
            <p:nvPr/>
          </p:nvSpPr>
          <p:spPr>
            <a:xfrm>
              <a:off x="5354092" y="5589240"/>
              <a:ext cx="144017" cy="62962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p:cNvSpPr/>
            <p:nvPr/>
          </p:nvSpPr>
          <p:spPr>
            <a:xfrm>
              <a:off x="2411760" y="5589240"/>
              <a:ext cx="144017" cy="629629"/>
            </a:xfrm>
            <a:prstGeom prst="rect">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2" name="Bent-Up Arrow 21"/>
            <p:cNvSpPr/>
            <p:nvPr/>
          </p:nvSpPr>
          <p:spPr>
            <a:xfrm>
              <a:off x="2427253" y="3445579"/>
              <a:ext cx="5231748" cy="2791733"/>
            </a:xfrm>
            <a:prstGeom prst="bentUpArrow">
              <a:avLst>
                <a:gd name="adj1" fmla="val 8908"/>
                <a:gd name="adj2" fmla="val 10348"/>
                <a:gd name="adj3" fmla="val 18784"/>
              </a:avLst>
            </a:prstGeom>
            <a:ln>
              <a:no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13897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a:t>
            </a:r>
            <a:r>
              <a:rPr lang="zh-CN" altLang="en-US" dirty="0" smtClean="0">
                <a:solidFill>
                  <a:srgbClr val="0070C0"/>
                </a:solidFill>
              </a:rPr>
              <a:t>挂起状态</a:t>
            </a:r>
            <a:endParaRPr lang="en-US" dirty="0">
              <a:solidFill>
                <a:srgbClr val="0070C0"/>
              </a:solidFill>
            </a:endParaRPr>
          </a:p>
        </p:txBody>
      </p:sp>
      <p:sp>
        <p:nvSpPr>
          <p:cNvPr id="3" name="Content Placeholder 2"/>
          <p:cNvSpPr>
            <a:spLocks noGrp="1"/>
          </p:cNvSpPr>
          <p:nvPr>
            <p:ph sz="quarter" idx="1"/>
          </p:nvPr>
        </p:nvSpPr>
        <p:spPr>
          <a:xfrm>
            <a:off x="914400" y="1988840"/>
            <a:ext cx="7978080" cy="4030960"/>
          </a:xfrm>
        </p:spPr>
        <p:txBody>
          <a:bodyPr/>
          <a:lstStyle/>
          <a:p>
            <a:pPr marL="457200" lvl="1" indent="-457200">
              <a:spcBef>
                <a:spcPts val="575"/>
              </a:spcBef>
              <a:buClr>
                <a:schemeClr val="accent1"/>
              </a:buClr>
              <a:buFont typeface="+mj-lt"/>
              <a:buAutoNum type="arabicParenR"/>
            </a:pPr>
            <a:r>
              <a:rPr lang="zh-CN" altLang="en-US" dirty="0" smtClean="0"/>
              <a:t>为什么</a:t>
            </a:r>
            <a:r>
              <a:rPr lang="zh-CN" altLang="en-US" dirty="0"/>
              <a:t>要有“挂起”状态</a:t>
            </a:r>
            <a:r>
              <a:rPr lang="en-US" altLang="zh-CN" dirty="0"/>
              <a:t>? </a:t>
            </a:r>
          </a:p>
          <a:p>
            <a:pPr marL="547687" lvl="2" indent="-273050">
              <a:spcBef>
                <a:spcPts val="575"/>
              </a:spcBef>
              <a:buClr>
                <a:schemeClr val="accent1"/>
              </a:buClr>
            </a:pPr>
            <a:r>
              <a:rPr lang="zh-CN" altLang="en-US" sz="2200" dirty="0" smtClean="0"/>
              <a:t>由于</a:t>
            </a:r>
            <a:r>
              <a:rPr lang="zh-CN" altLang="en-US" sz="2200" dirty="0"/>
              <a:t>进程的不断创建，系统资源已不能满足进程运行的要求，就必须把某些进程挂起（</a:t>
            </a:r>
            <a:r>
              <a:rPr lang="en-US" altLang="zh-CN" sz="2200" dirty="0"/>
              <a:t>suspend</a:t>
            </a:r>
            <a:r>
              <a:rPr lang="zh-CN" altLang="en-US" sz="2200" dirty="0"/>
              <a:t>），对换到磁盘镜像区中，暂时不参与进程调度，起到平滑系统操作负荷的目的 </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33</a:t>
            </a:fld>
            <a:r>
              <a:rPr lang="en-US" altLang="zh-CN" smtClean="0"/>
              <a:t>/xxx</a:t>
            </a:r>
            <a:endParaRPr lang="en-US" altLang="zh-CN" dirty="0"/>
          </a:p>
        </p:txBody>
      </p:sp>
    </p:spTree>
    <p:extLst>
      <p:ext uri="{BB962C8B-B14F-4D97-AF65-F5344CB8AC3E}">
        <p14:creationId xmlns:p14="http://schemas.microsoft.com/office/powerpoint/2010/main" val="3758460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a:t>
            </a:r>
            <a:endParaRPr lang="en-US" dirty="0">
              <a:solidFill>
                <a:srgbClr val="0070C0"/>
              </a:solidFill>
            </a:endParaRPr>
          </a:p>
        </p:txBody>
      </p:sp>
      <p:sp>
        <p:nvSpPr>
          <p:cNvPr id="3" name="Content Placeholder 2"/>
          <p:cNvSpPr>
            <a:spLocks noGrp="1"/>
          </p:cNvSpPr>
          <p:nvPr>
            <p:ph sz="quarter" idx="1"/>
          </p:nvPr>
        </p:nvSpPr>
        <p:spPr>
          <a:xfrm>
            <a:off x="914400" y="1988840"/>
            <a:ext cx="7618040" cy="4030960"/>
          </a:xfrm>
        </p:spPr>
        <p:txBody>
          <a:bodyPr/>
          <a:lstStyle/>
          <a:p>
            <a:pPr marL="457200" lvl="1" indent="-457200">
              <a:spcBef>
                <a:spcPts val="575"/>
              </a:spcBef>
              <a:buClr>
                <a:schemeClr val="accent1"/>
              </a:buClr>
              <a:buFont typeface="+mj-lt"/>
              <a:buAutoNum type="arabicParenR" startAt="2"/>
            </a:pPr>
            <a:r>
              <a:rPr lang="zh-CN" altLang="en-US" dirty="0"/>
              <a:t>引起进程挂起的主要原因 </a:t>
            </a:r>
          </a:p>
          <a:p>
            <a:pPr marL="731837" lvl="2" indent="-457200">
              <a:spcBef>
                <a:spcPts val="575"/>
              </a:spcBef>
              <a:buClr>
                <a:schemeClr val="accent1"/>
              </a:buClr>
            </a:pPr>
            <a:r>
              <a:rPr lang="zh-CN" altLang="en-US" sz="1900" dirty="0"/>
              <a:t>系统中的进程均处于等待状态，需要把一些阻塞进程对换出去，腾出足够内存装入就绪进程运行</a:t>
            </a:r>
          </a:p>
          <a:p>
            <a:pPr marL="731837" lvl="2" indent="-457200">
              <a:spcBef>
                <a:spcPts val="575"/>
              </a:spcBef>
              <a:buClr>
                <a:schemeClr val="accent1"/>
              </a:buClr>
            </a:pPr>
            <a:r>
              <a:rPr lang="zh-CN" altLang="en-US" sz="1900" dirty="0"/>
              <a:t>进程竞争资源，导致系统资源不足，负荷过重，需要挂起部分进程以调整系统负荷</a:t>
            </a:r>
            <a:r>
              <a:rPr lang="en-US" altLang="zh-CN" sz="1900" dirty="0"/>
              <a:t>,</a:t>
            </a:r>
            <a:r>
              <a:rPr lang="zh-CN" altLang="en-US" sz="1900" dirty="0"/>
              <a:t>保证系统的实时性或让系统正常运行</a:t>
            </a:r>
          </a:p>
          <a:p>
            <a:pPr marL="731837" lvl="2" indent="-457200">
              <a:spcBef>
                <a:spcPts val="575"/>
              </a:spcBef>
              <a:buClr>
                <a:schemeClr val="accent1"/>
              </a:buClr>
            </a:pPr>
            <a:r>
              <a:rPr lang="zh-CN" altLang="en-US" sz="1900" dirty="0"/>
              <a:t>定期执行的进程（如审计、监控、记账程序）对换出去，以减轻系统负荷</a:t>
            </a:r>
          </a:p>
          <a:p>
            <a:pPr marL="731837" lvl="2" indent="-457200">
              <a:spcBef>
                <a:spcPts val="575"/>
              </a:spcBef>
              <a:buClr>
                <a:schemeClr val="accent1"/>
              </a:buClr>
            </a:pPr>
            <a:r>
              <a:rPr lang="zh-CN" altLang="en-US" sz="1900" dirty="0"/>
              <a:t>用户要求挂起自己的进程，以便进行某些调试、检查和改正</a:t>
            </a:r>
          </a:p>
          <a:p>
            <a:pPr marL="731837" lvl="2" indent="-457200">
              <a:spcBef>
                <a:spcPts val="575"/>
              </a:spcBef>
              <a:buClr>
                <a:schemeClr val="accent1"/>
              </a:buClr>
            </a:pPr>
            <a:r>
              <a:rPr lang="zh-CN" altLang="en-US" sz="1900" dirty="0"/>
              <a:t>父进程要求挂起后代进程，以进行某些检查和改正</a:t>
            </a:r>
          </a:p>
          <a:p>
            <a:pPr marL="731837" lvl="2" indent="-457200">
              <a:spcBef>
                <a:spcPts val="575"/>
              </a:spcBef>
              <a:buClr>
                <a:schemeClr val="accent1"/>
              </a:buClr>
            </a:pPr>
            <a:r>
              <a:rPr lang="zh-CN" altLang="en-US" sz="1900" dirty="0"/>
              <a:t>操作系统需要挂起某些进程，检查运行中资源使用情况，以改善系统性能</a:t>
            </a:r>
          </a:p>
          <a:p>
            <a:pPr marL="731837" lvl="2" indent="-457200">
              <a:spcBef>
                <a:spcPts val="575"/>
              </a:spcBef>
              <a:buClr>
                <a:schemeClr val="accent1"/>
              </a:buClr>
            </a:pPr>
            <a:r>
              <a:rPr lang="zh-CN" altLang="en-US" sz="1900" dirty="0"/>
              <a:t>当系统出现故障或某些功能受到破坏时，需要挂起某些进程以排除故障 </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34</a:t>
            </a:fld>
            <a:r>
              <a:rPr lang="en-US" altLang="zh-CN" smtClean="0"/>
              <a:t>/xxx</a:t>
            </a:r>
            <a:endParaRPr lang="en-US" altLang="zh-CN" dirty="0"/>
          </a:p>
        </p:txBody>
      </p:sp>
    </p:spTree>
    <p:extLst>
      <p:ext uri="{BB962C8B-B14F-4D97-AF65-F5344CB8AC3E}">
        <p14:creationId xmlns:p14="http://schemas.microsoft.com/office/powerpoint/2010/main" val="2078484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a:t>
            </a:r>
            <a:endParaRPr lang="en-US" dirty="0">
              <a:solidFill>
                <a:srgbClr val="0070C0"/>
              </a:solidFill>
            </a:endParaRPr>
          </a:p>
        </p:txBody>
      </p:sp>
      <p:sp>
        <p:nvSpPr>
          <p:cNvPr id="3" name="Content Placeholder 2"/>
          <p:cNvSpPr>
            <a:spLocks noGrp="1"/>
          </p:cNvSpPr>
          <p:nvPr>
            <p:ph sz="quarter" idx="1"/>
          </p:nvPr>
        </p:nvSpPr>
        <p:spPr>
          <a:xfrm>
            <a:off x="914400" y="1988840"/>
            <a:ext cx="7734300" cy="4030960"/>
          </a:xfrm>
        </p:spPr>
        <p:txBody>
          <a:bodyPr/>
          <a:lstStyle/>
          <a:p>
            <a:pPr marL="457200" lvl="1" indent="-457200">
              <a:spcBef>
                <a:spcPts val="575"/>
              </a:spcBef>
              <a:buClr>
                <a:schemeClr val="accent1"/>
              </a:buClr>
              <a:buFont typeface="+mj-lt"/>
              <a:buAutoNum type="arabicParenR" startAt="3"/>
            </a:pPr>
            <a:r>
              <a:rPr lang="zh-CN" altLang="en-US" dirty="0"/>
              <a:t>进程增加的两个新状态 </a:t>
            </a:r>
          </a:p>
          <a:p>
            <a:pPr marL="731837" lvl="2" indent="-457200">
              <a:spcBef>
                <a:spcPts val="575"/>
              </a:spcBef>
              <a:buClr>
                <a:schemeClr val="accent1"/>
              </a:buClr>
            </a:pPr>
            <a:r>
              <a:rPr lang="zh-CN" altLang="en-US" sz="2200" dirty="0"/>
              <a:t>挂起就绪态（</a:t>
            </a:r>
            <a:r>
              <a:rPr lang="en-US" altLang="zh-CN" sz="2200" dirty="0"/>
              <a:t>ready suspend</a:t>
            </a:r>
            <a:r>
              <a:rPr lang="zh-CN" altLang="en-US" sz="2200" dirty="0"/>
              <a:t>）：表明进程具备运行条件但目前在辅助存储器中，当它被对换到主存才能被调度执行</a:t>
            </a:r>
          </a:p>
          <a:p>
            <a:pPr marL="731837" lvl="2" indent="-457200">
              <a:spcBef>
                <a:spcPts val="575"/>
              </a:spcBef>
              <a:buClr>
                <a:schemeClr val="accent1"/>
              </a:buClr>
            </a:pPr>
            <a:r>
              <a:rPr lang="zh-CN" altLang="en-US" sz="2200" dirty="0"/>
              <a:t>挂起等待态（</a:t>
            </a:r>
            <a:r>
              <a:rPr lang="en-US" altLang="zh-CN" sz="2200" dirty="0"/>
              <a:t>blocked suspend</a:t>
            </a:r>
            <a:r>
              <a:rPr lang="zh-CN" altLang="en-US" sz="2200" dirty="0"/>
              <a:t>）：表明进程正在等待某一个事件且在辅助存储器中</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35</a:t>
            </a:fld>
            <a:r>
              <a:rPr lang="en-US" altLang="zh-CN" smtClean="0"/>
              <a:t>/xxx</a:t>
            </a:r>
            <a:endParaRPr lang="en-US" altLang="zh-CN" dirty="0"/>
          </a:p>
        </p:txBody>
      </p:sp>
    </p:spTree>
    <p:extLst>
      <p:ext uri="{BB962C8B-B14F-4D97-AF65-F5344CB8AC3E}">
        <p14:creationId xmlns:p14="http://schemas.microsoft.com/office/powerpoint/2010/main" val="2136472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a:t>
            </a:r>
            <a:endParaRPr lang="en-US" dirty="0">
              <a:solidFill>
                <a:srgbClr val="0070C0"/>
              </a:solidFill>
            </a:endParaRPr>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36</a:t>
            </a:fld>
            <a:r>
              <a:rPr lang="en-US" altLang="zh-CN" smtClean="0"/>
              <a:t>/xxx</a:t>
            </a:r>
            <a:endParaRPr lang="en-US" altLang="zh-CN" dirty="0"/>
          </a:p>
        </p:txBody>
      </p:sp>
      <p:sp>
        <p:nvSpPr>
          <p:cNvPr id="7" name="Rounded Rectangle 6"/>
          <p:cNvSpPr/>
          <p:nvPr/>
        </p:nvSpPr>
        <p:spPr>
          <a:xfrm>
            <a:off x="2267744" y="2129221"/>
            <a:ext cx="1800200"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挂起就绪态</a:t>
            </a:r>
            <a:endParaRPr lang="en-US" sz="2400" dirty="0"/>
          </a:p>
        </p:txBody>
      </p:sp>
      <p:sp>
        <p:nvSpPr>
          <p:cNvPr id="8" name="Rounded Rectangle 7"/>
          <p:cNvSpPr/>
          <p:nvPr/>
        </p:nvSpPr>
        <p:spPr>
          <a:xfrm>
            <a:off x="6372200" y="2132856"/>
            <a:ext cx="1800200"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smtClean="0"/>
              <a:t>挂起等待态</a:t>
            </a:r>
            <a:endParaRPr lang="en-US" sz="2400" dirty="0"/>
          </a:p>
        </p:txBody>
      </p:sp>
      <p:sp>
        <p:nvSpPr>
          <p:cNvPr id="9" name="Rounded Rectangle 8"/>
          <p:cNvSpPr/>
          <p:nvPr/>
        </p:nvSpPr>
        <p:spPr>
          <a:xfrm>
            <a:off x="2267744" y="5513597"/>
            <a:ext cx="1800200"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smtClean="0"/>
              <a:t>就</a:t>
            </a:r>
            <a:r>
              <a:rPr lang="zh-CN" altLang="en-US" sz="2400" dirty="0" smtClean="0"/>
              <a:t>绪态</a:t>
            </a:r>
            <a:endParaRPr lang="en-US" sz="2400" dirty="0"/>
          </a:p>
        </p:txBody>
      </p:sp>
      <p:sp>
        <p:nvSpPr>
          <p:cNvPr id="10" name="Rounded Rectangle 9"/>
          <p:cNvSpPr/>
          <p:nvPr/>
        </p:nvSpPr>
        <p:spPr>
          <a:xfrm>
            <a:off x="6370511" y="5513597"/>
            <a:ext cx="1800200"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smtClean="0"/>
              <a:t>等待态</a:t>
            </a:r>
            <a:endParaRPr lang="en-US" sz="2400" dirty="0"/>
          </a:p>
        </p:txBody>
      </p:sp>
      <p:sp>
        <p:nvSpPr>
          <p:cNvPr id="11" name="Rounded Rectangle 10"/>
          <p:cNvSpPr/>
          <p:nvPr/>
        </p:nvSpPr>
        <p:spPr>
          <a:xfrm>
            <a:off x="4786808" y="3284984"/>
            <a:ext cx="1153344"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运行态</a:t>
            </a:r>
            <a:endParaRPr lang="en-US" sz="2400" dirty="0"/>
          </a:p>
        </p:txBody>
      </p:sp>
      <p:sp>
        <p:nvSpPr>
          <p:cNvPr id="12" name="Rounded Rectangle 11"/>
          <p:cNvSpPr/>
          <p:nvPr/>
        </p:nvSpPr>
        <p:spPr>
          <a:xfrm>
            <a:off x="4786808" y="4548244"/>
            <a:ext cx="1153344"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终止态</a:t>
            </a:r>
            <a:endParaRPr lang="en-US" sz="2400" dirty="0"/>
          </a:p>
        </p:txBody>
      </p:sp>
      <p:sp>
        <p:nvSpPr>
          <p:cNvPr id="13" name="Rounded Rectangle 12"/>
          <p:cNvSpPr/>
          <p:nvPr/>
        </p:nvSpPr>
        <p:spPr>
          <a:xfrm>
            <a:off x="827584" y="3838017"/>
            <a:ext cx="1153344" cy="432048"/>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sz="2400" dirty="0" smtClean="0"/>
              <a:t>新建态</a:t>
            </a:r>
            <a:endParaRPr lang="en-US" sz="2400" dirty="0"/>
          </a:p>
        </p:txBody>
      </p:sp>
      <p:sp>
        <p:nvSpPr>
          <p:cNvPr id="15" name="Down Arrow 14"/>
          <p:cNvSpPr/>
          <p:nvPr/>
        </p:nvSpPr>
        <p:spPr>
          <a:xfrm rot="16200000">
            <a:off x="351976" y="3795667"/>
            <a:ext cx="315836" cy="51674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6" name="Down Arrow 15"/>
          <p:cNvSpPr/>
          <p:nvPr/>
        </p:nvSpPr>
        <p:spPr>
          <a:xfrm rot="13315850">
            <a:off x="1853405" y="2663741"/>
            <a:ext cx="315836" cy="121961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7" name="Down Arrow 16"/>
          <p:cNvSpPr/>
          <p:nvPr/>
        </p:nvSpPr>
        <p:spPr>
          <a:xfrm rot="18900000">
            <a:off x="1871292" y="4259352"/>
            <a:ext cx="315836" cy="121961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8" name="Up-Down Arrow 17"/>
          <p:cNvSpPr/>
          <p:nvPr/>
        </p:nvSpPr>
        <p:spPr>
          <a:xfrm>
            <a:off x="2879226" y="2924944"/>
            <a:ext cx="315836" cy="2376263"/>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9" name="Up-Down Arrow 18"/>
          <p:cNvSpPr/>
          <p:nvPr/>
        </p:nvSpPr>
        <p:spPr>
          <a:xfrm rot="2367067">
            <a:off x="3952165" y="3696132"/>
            <a:ext cx="315836" cy="1811625"/>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0" name="Down Arrow 19"/>
          <p:cNvSpPr/>
          <p:nvPr/>
        </p:nvSpPr>
        <p:spPr>
          <a:xfrm rot="7802460">
            <a:off x="3991989" y="2617757"/>
            <a:ext cx="315836" cy="121961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1" name="Down Arrow 20"/>
          <p:cNvSpPr/>
          <p:nvPr/>
        </p:nvSpPr>
        <p:spPr>
          <a:xfrm>
            <a:off x="5205562" y="3896123"/>
            <a:ext cx="315836" cy="59979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Down Arrow 21"/>
          <p:cNvSpPr/>
          <p:nvPr/>
        </p:nvSpPr>
        <p:spPr>
          <a:xfrm rot="19950448">
            <a:off x="6328170" y="3825976"/>
            <a:ext cx="315836" cy="1603699"/>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3" name="Up-Down Arrow 22"/>
          <p:cNvSpPr/>
          <p:nvPr/>
        </p:nvSpPr>
        <p:spPr>
          <a:xfrm>
            <a:off x="7373980" y="3023827"/>
            <a:ext cx="315836" cy="2376263"/>
          </a:xfrm>
          <a:prstGeom prst="up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4" name="Down Arrow 23"/>
          <p:cNvSpPr/>
          <p:nvPr/>
        </p:nvSpPr>
        <p:spPr>
          <a:xfrm rot="5400000">
            <a:off x="5050852" y="1413916"/>
            <a:ext cx="315836" cy="1926859"/>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5" name="TextBox 24"/>
          <p:cNvSpPr txBox="1"/>
          <p:nvPr/>
        </p:nvSpPr>
        <p:spPr>
          <a:xfrm>
            <a:off x="909061" y="4763617"/>
            <a:ext cx="990390" cy="400110"/>
          </a:xfrm>
          <a:prstGeom prst="rect">
            <a:avLst/>
          </a:prstGeom>
          <a:noFill/>
        </p:spPr>
        <p:txBody>
          <a:bodyPr wrap="square" rtlCol="0">
            <a:spAutoFit/>
          </a:bodyPr>
          <a:lstStyle/>
          <a:p>
            <a:r>
              <a:rPr lang="zh-CN" altLang="en-US" sz="2000" smtClean="0">
                <a:solidFill>
                  <a:schemeClr val="bg1">
                    <a:lumMod val="50000"/>
                  </a:schemeClr>
                </a:solidFill>
                <a:latin typeface="SimHei" charset="0"/>
                <a:ea typeface="SimHei" charset="0"/>
                <a:cs typeface="SimHei" charset="0"/>
              </a:rPr>
              <a:t>提交</a:t>
            </a:r>
            <a:endParaRPr lang="en-US" sz="2000" dirty="0">
              <a:solidFill>
                <a:schemeClr val="bg1">
                  <a:lumMod val="50000"/>
                </a:schemeClr>
              </a:solidFill>
              <a:latin typeface="SimHei" charset="0"/>
              <a:ea typeface="SimHei" charset="0"/>
              <a:cs typeface="SimHei" charset="0"/>
            </a:endParaRPr>
          </a:p>
        </p:txBody>
      </p:sp>
      <p:sp>
        <p:nvSpPr>
          <p:cNvPr id="26" name="TextBox 25"/>
          <p:cNvSpPr txBox="1"/>
          <p:nvPr/>
        </p:nvSpPr>
        <p:spPr>
          <a:xfrm>
            <a:off x="915229" y="2924944"/>
            <a:ext cx="990390" cy="400110"/>
          </a:xfrm>
          <a:prstGeom prst="rect">
            <a:avLst/>
          </a:prstGeom>
          <a:noFill/>
        </p:spPr>
        <p:txBody>
          <a:bodyPr wrap="square" rtlCol="0">
            <a:spAutoFit/>
          </a:bodyPr>
          <a:lstStyle/>
          <a:p>
            <a:r>
              <a:rPr lang="en-US" altLang="zh-CN" sz="2000" smtClean="0">
                <a:latin typeface="SimHei" charset="0"/>
                <a:ea typeface="SimHei" charset="0"/>
                <a:cs typeface="SimHei" charset="0"/>
              </a:rPr>
              <a:t>7.</a:t>
            </a:r>
            <a:r>
              <a:rPr lang="zh-CN" altLang="en-US" sz="2000" smtClean="0">
                <a:latin typeface="SimHei" charset="0"/>
                <a:ea typeface="SimHei" charset="0"/>
                <a:cs typeface="SimHei" charset="0"/>
              </a:rPr>
              <a:t>提交</a:t>
            </a:r>
            <a:endParaRPr lang="en-US" sz="2000" dirty="0">
              <a:latin typeface="SimHei" charset="0"/>
              <a:ea typeface="SimHei" charset="0"/>
              <a:cs typeface="SimHei" charset="0"/>
            </a:endParaRPr>
          </a:p>
        </p:txBody>
      </p:sp>
      <p:sp>
        <p:nvSpPr>
          <p:cNvPr id="27" name="TextBox 26"/>
          <p:cNvSpPr txBox="1"/>
          <p:nvPr/>
        </p:nvSpPr>
        <p:spPr>
          <a:xfrm>
            <a:off x="53218" y="3486361"/>
            <a:ext cx="990390" cy="400110"/>
          </a:xfrm>
          <a:prstGeom prst="rect">
            <a:avLst/>
          </a:prstGeom>
          <a:noFill/>
        </p:spPr>
        <p:txBody>
          <a:bodyPr wrap="square" rtlCol="0">
            <a:spAutoFit/>
          </a:bodyPr>
          <a:lstStyle/>
          <a:p>
            <a:r>
              <a:rPr lang="zh-CN" altLang="en-US" sz="2000" smtClean="0">
                <a:solidFill>
                  <a:schemeClr val="bg1">
                    <a:lumMod val="50000"/>
                  </a:schemeClr>
                </a:solidFill>
                <a:latin typeface="SimHei" charset="0"/>
                <a:ea typeface="SimHei" charset="0"/>
                <a:cs typeface="SimHei" charset="0"/>
              </a:rPr>
              <a:t>创建</a:t>
            </a:r>
            <a:endParaRPr lang="en-US" sz="2000" dirty="0">
              <a:solidFill>
                <a:schemeClr val="bg1">
                  <a:lumMod val="50000"/>
                </a:schemeClr>
              </a:solidFill>
              <a:latin typeface="SimHei" charset="0"/>
              <a:ea typeface="SimHei" charset="0"/>
              <a:cs typeface="SimHei" charset="0"/>
            </a:endParaRPr>
          </a:p>
        </p:txBody>
      </p:sp>
      <p:sp>
        <p:nvSpPr>
          <p:cNvPr id="28" name="TextBox 27"/>
          <p:cNvSpPr txBox="1"/>
          <p:nvPr/>
        </p:nvSpPr>
        <p:spPr>
          <a:xfrm>
            <a:off x="3077554" y="3188729"/>
            <a:ext cx="990390" cy="400110"/>
          </a:xfrm>
          <a:prstGeom prst="rect">
            <a:avLst/>
          </a:prstGeom>
          <a:noFill/>
        </p:spPr>
        <p:txBody>
          <a:bodyPr wrap="square" rtlCol="0">
            <a:spAutoFit/>
          </a:bodyPr>
          <a:lstStyle/>
          <a:p>
            <a:r>
              <a:rPr lang="en-US" altLang="zh-CN" sz="2000" dirty="0" smtClean="0">
                <a:latin typeface="SimHei" charset="0"/>
                <a:ea typeface="SimHei" charset="0"/>
                <a:cs typeface="SimHei" charset="0"/>
              </a:rPr>
              <a:t>4.</a:t>
            </a:r>
            <a:r>
              <a:rPr lang="zh-CN" altLang="en-US" sz="2000" dirty="0" smtClean="0">
                <a:latin typeface="SimHei" charset="0"/>
                <a:ea typeface="SimHei" charset="0"/>
                <a:cs typeface="SimHei" charset="0"/>
              </a:rPr>
              <a:t>挂起</a:t>
            </a:r>
            <a:endParaRPr lang="en-US" sz="2000" dirty="0">
              <a:latin typeface="SimHei" charset="0"/>
              <a:ea typeface="SimHei" charset="0"/>
              <a:cs typeface="SimHei" charset="0"/>
            </a:endParaRPr>
          </a:p>
        </p:txBody>
      </p:sp>
      <p:sp>
        <p:nvSpPr>
          <p:cNvPr id="29" name="TextBox 28"/>
          <p:cNvSpPr txBox="1"/>
          <p:nvPr/>
        </p:nvSpPr>
        <p:spPr>
          <a:xfrm>
            <a:off x="7572268" y="3286306"/>
            <a:ext cx="990390" cy="400110"/>
          </a:xfrm>
          <a:prstGeom prst="rect">
            <a:avLst/>
          </a:prstGeom>
          <a:noFill/>
        </p:spPr>
        <p:txBody>
          <a:bodyPr wrap="square" rtlCol="0">
            <a:spAutoFit/>
          </a:bodyPr>
          <a:lstStyle/>
          <a:p>
            <a:r>
              <a:rPr lang="en-US" altLang="zh-CN" sz="2000" dirty="0" smtClean="0">
                <a:latin typeface="SimHei" charset="0"/>
                <a:ea typeface="SimHei" charset="0"/>
                <a:cs typeface="SimHei" charset="0"/>
              </a:rPr>
              <a:t>1.</a:t>
            </a:r>
            <a:r>
              <a:rPr lang="zh-CN" altLang="en-US" sz="2000" dirty="0" smtClean="0">
                <a:latin typeface="SimHei" charset="0"/>
                <a:ea typeface="SimHei" charset="0"/>
                <a:cs typeface="SimHei" charset="0"/>
              </a:rPr>
              <a:t>挂起</a:t>
            </a:r>
            <a:endParaRPr lang="en-US" sz="2000" dirty="0">
              <a:latin typeface="SimHei" charset="0"/>
              <a:ea typeface="SimHei" charset="0"/>
              <a:cs typeface="SimHei" charset="0"/>
            </a:endParaRPr>
          </a:p>
        </p:txBody>
      </p:sp>
      <p:sp>
        <p:nvSpPr>
          <p:cNvPr id="30" name="TextBox 29"/>
          <p:cNvSpPr txBox="1"/>
          <p:nvPr/>
        </p:nvSpPr>
        <p:spPr>
          <a:xfrm>
            <a:off x="6501138" y="4173783"/>
            <a:ext cx="990390" cy="707886"/>
          </a:xfrm>
          <a:prstGeom prst="rect">
            <a:avLst/>
          </a:prstGeom>
          <a:noFill/>
        </p:spPr>
        <p:txBody>
          <a:bodyPr wrap="square" rtlCol="0">
            <a:spAutoFit/>
          </a:bodyPr>
          <a:lstStyle/>
          <a:p>
            <a:r>
              <a:rPr lang="en-US" altLang="zh-CN" sz="2000" dirty="0">
                <a:latin typeface="SimHei" charset="0"/>
                <a:ea typeface="SimHei" charset="0"/>
                <a:cs typeface="SimHei" charset="0"/>
              </a:rPr>
              <a:t>5</a:t>
            </a:r>
            <a:r>
              <a:rPr lang="en-US" altLang="zh-CN" sz="2000" dirty="0" smtClean="0">
                <a:latin typeface="SimHei" charset="0"/>
                <a:ea typeface="SimHei" charset="0"/>
                <a:cs typeface="SimHei" charset="0"/>
              </a:rPr>
              <a:t>.</a:t>
            </a:r>
            <a:r>
              <a:rPr lang="zh-CN" altLang="en-US" sz="2000" dirty="0" smtClean="0">
                <a:latin typeface="SimHei" charset="0"/>
                <a:ea typeface="SimHei" charset="0"/>
                <a:cs typeface="SimHei" charset="0"/>
              </a:rPr>
              <a:t>解除挂起</a:t>
            </a:r>
            <a:endParaRPr lang="en-US" sz="2000" dirty="0">
              <a:latin typeface="SimHei" charset="0"/>
              <a:ea typeface="SimHei" charset="0"/>
              <a:cs typeface="SimHei" charset="0"/>
            </a:endParaRPr>
          </a:p>
        </p:txBody>
      </p:sp>
      <p:sp>
        <p:nvSpPr>
          <p:cNvPr id="31" name="TextBox 30"/>
          <p:cNvSpPr txBox="1"/>
          <p:nvPr/>
        </p:nvSpPr>
        <p:spPr>
          <a:xfrm>
            <a:off x="4175442" y="1822972"/>
            <a:ext cx="2271456" cy="400110"/>
          </a:xfrm>
          <a:prstGeom prst="rect">
            <a:avLst/>
          </a:prstGeom>
          <a:noFill/>
        </p:spPr>
        <p:txBody>
          <a:bodyPr wrap="square" rtlCol="0">
            <a:spAutoFit/>
          </a:bodyPr>
          <a:lstStyle/>
          <a:p>
            <a:r>
              <a:rPr lang="en-US" altLang="zh-CN" sz="2000" dirty="0">
                <a:latin typeface="SimHei" charset="0"/>
                <a:ea typeface="SimHei" charset="0"/>
                <a:cs typeface="SimHei" charset="0"/>
              </a:rPr>
              <a:t>2</a:t>
            </a:r>
            <a:r>
              <a:rPr lang="en-US" altLang="zh-CN" sz="2000" dirty="0" smtClean="0">
                <a:latin typeface="SimHei" charset="0"/>
                <a:ea typeface="SimHei" charset="0"/>
                <a:cs typeface="SimHei" charset="0"/>
              </a:rPr>
              <a:t>.</a:t>
            </a:r>
            <a:r>
              <a:rPr lang="zh-CN" altLang="en-US" sz="2000" dirty="0" smtClean="0">
                <a:latin typeface="SimHei" charset="0"/>
                <a:ea typeface="SimHei" charset="0"/>
                <a:cs typeface="SimHei" charset="0"/>
              </a:rPr>
              <a:t>等待事件完成</a:t>
            </a:r>
            <a:endParaRPr lang="en-US" sz="2000" dirty="0">
              <a:latin typeface="SimHei" charset="0"/>
              <a:ea typeface="SimHei" charset="0"/>
              <a:cs typeface="SimHei" charset="0"/>
            </a:endParaRPr>
          </a:p>
        </p:txBody>
      </p:sp>
      <p:sp>
        <p:nvSpPr>
          <p:cNvPr id="32" name="Down Arrow 31"/>
          <p:cNvSpPr/>
          <p:nvPr/>
        </p:nvSpPr>
        <p:spPr>
          <a:xfrm rot="5400000">
            <a:off x="5090965" y="4758562"/>
            <a:ext cx="315836" cy="1926859"/>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3" name="TextBox 32"/>
          <p:cNvSpPr txBox="1"/>
          <p:nvPr/>
        </p:nvSpPr>
        <p:spPr>
          <a:xfrm>
            <a:off x="4223289" y="5929887"/>
            <a:ext cx="2271456" cy="400110"/>
          </a:xfrm>
          <a:prstGeom prst="rect">
            <a:avLst/>
          </a:prstGeom>
          <a:noFill/>
        </p:spPr>
        <p:txBody>
          <a:bodyPr wrap="square" rtlCol="0">
            <a:spAutoFit/>
          </a:bodyPr>
          <a:lstStyle/>
          <a:p>
            <a:r>
              <a:rPr lang="zh-CN" altLang="en-US" sz="2000" smtClean="0">
                <a:solidFill>
                  <a:schemeClr val="bg1">
                    <a:lumMod val="50000"/>
                  </a:schemeClr>
                </a:solidFill>
                <a:latin typeface="SimHei" charset="0"/>
                <a:ea typeface="SimHei" charset="0"/>
                <a:cs typeface="SimHei" charset="0"/>
              </a:rPr>
              <a:t>等待</a:t>
            </a:r>
            <a:r>
              <a:rPr lang="zh-CN" altLang="en-US" sz="2000" dirty="0" smtClean="0">
                <a:solidFill>
                  <a:schemeClr val="bg1">
                    <a:lumMod val="50000"/>
                  </a:schemeClr>
                </a:solidFill>
                <a:latin typeface="SimHei" charset="0"/>
                <a:ea typeface="SimHei" charset="0"/>
                <a:cs typeface="SimHei" charset="0"/>
              </a:rPr>
              <a:t>事件完成</a:t>
            </a:r>
            <a:endParaRPr lang="en-US" sz="2000" dirty="0">
              <a:solidFill>
                <a:schemeClr val="bg1">
                  <a:lumMod val="50000"/>
                </a:schemeClr>
              </a:solidFill>
              <a:latin typeface="SimHei" charset="0"/>
              <a:ea typeface="SimHei" charset="0"/>
              <a:cs typeface="SimHei" charset="0"/>
            </a:endParaRPr>
          </a:p>
        </p:txBody>
      </p:sp>
      <p:sp>
        <p:nvSpPr>
          <p:cNvPr id="34" name="TextBox 33"/>
          <p:cNvSpPr txBox="1"/>
          <p:nvPr/>
        </p:nvSpPr>
        <p:spPr>
          <a:xfrm>
            <a:off x="2034977" y="4236414"/>
            <a:ext cx="989205" cy="707886"/>
          </a:xfrm>
          <a:prstGeom prst="rect">
            <a:avLst/>
          </a:prstGeom>
          <a:noFill/>
        </p:spPr>
        <p:txBody>
          <a:bodyPr wrap="square" rtlCol="0">
            <a:spAutoFit/>
          </a:bodyPr>
          <a:lstStyle/>
          <a:p>
            <a:r>
              <a:rPr lang="en-US" altLang="zh-CN" sz="2000" smtClean="0">
                <a:latin typeface="SimHei" charset="0"/>
                <a:ea typeface="SimHei" charset="0"/>
                <a:cs typeface="SimHei" charset="0"/>
              </a:rPr>
              <a:t>3.</a:t>
            </a:r>
            <a:r>
              <a:rPr lang="zh-CN" altLang="en-US" sz="2000" dirty="0" smtClean="0">
                <a:latin typeface="SimHei" charset="0"/>
                <a:ea typeface="SimHei" charset="0"/>
                <a:cs typeface="SimHei" charset="0"/>
              </a:rPr>
              <a:t>解除挂起</a:t>
            </a:r>
            <a:endParaRPr lang="en-US" sz="2000" dirty="0">
              <a:latin typeface="SimHei" charset="0"/>
              <a:ea typeface="SimHei" charset="0"/>
              <a:cs typeface="SimHei" charset="0"/>
            </a:endParaRPr>
          </a:p>
        </p:txBody>
      </p:sp>
      <p:sp>
        <p:nvSpPr>
          <p:cNvPr id="35" name="TextBox 34"/>
          <p:cNvSpPr txBox="1"/>
          <p:nvPr/>
        </p:nvSpPr>
        <p:spPr>
          <a:xfrm>
            <a:off x="4129826" y="2659831"/>
            <a:ext cx="990390" cy="400110"/>
          </a:xfrm>
          <a:prstGeom prst="rect">
            <a:avLst/>
          </a:prstGeom>
          <a:noFill/>
        </p:spPr>
        <p:txBody>
          <a:bodyPr wrap="square" rtlCol="0">
            <a:spAutoFit/>
          </a:bodyPr>
          <a:lstStyle/>
          <a:p>
            <a:r>
              <a:rPr lang="en-US" altLang="zh-CN" sz="2000" dirty="0" smtClean="0">
                <a:latin typeface="SimHei" charset="0"/>
                <a:ea typeface="SimHei" charset="0"/>
                <a:cs typeface="SimHei" charset="0"/>
              </a:rPr>
              <a:t>6.</a:t>
            </a:r>
            <a:r>
              <a:rPr lang="zh-CN" altLang="en-US" sz="2000" dirty="0" smtClean="0">
                <a:latin typeface="SimHei" charset="0"/>
                <a:ea typeface="SimHei" charset="0"/>
                <a:cs typeface="SimHei" charset="0"/>
              </a:rPr>
              <a:t>挂起</a:t>
            </a:r>
            <a:endParaRPr lang="en-US" sz="2000" dirty="0">
              <a:latin typeface="SimHei" charset="0"/>
              <a:ea typeface="SimHei" charset="0"/>
              <a:cs typeface="SimHei" charset="0"/>
            </a:endParaRPr>
          </a:p>
        </p:txBody>
      </p:sp>
    </p:spTree>
    <p:extLst>
      <p:ext uri="{BB962C8B-B14F-4D97-AF65-F5344CB8AC3E}">
        <p14:creationId xmlns:p14="http://schemas.microsoft.com/office/powerpoint/2010/main" val="16027420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：七态模型（续）：转换原因</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zh-CN" altLang="en-US" sz="2400" dirty="0"/>
              <a:t>等待态→挂起等</a:t>
            </a:r>
            <a:r>
              <a:rPr lang="zh-CN" altLang="en-US" sz="2400" dirty="0" smtClean="0"/>
              <a:t>待态：当前</a:t>
            </a:r>
            <a:r>
              <a:rPr lang="zh-CN" altLang="en-US" sz="2400" dirty="0"/>
              <a:t>不存在就绪进程，至少一个等待态进程将被对换出去成为挂起等待态</a:t>
            </a:r>
          </a:p>
          <a:p>
            <a:pPr marL="514350" indent="-514350">
              <a:buFont typeface="+mj-lt"/>
              <a:buAutoNum type="arabicPeriod"/>
            </a:pPr>
            <a:r>
              <a:rPr lang="zh-CN" altLang="en-US" sz="2400" dirty="0"/>
              <a:t>挂起等待态→挂起就</a:t>
            </a:r>
            <a:r>
              <a:rPr lang="zh-CN" altLang="en-US" sz="2400" dirty="0" smtClean="0"/>
              <a:t>绪态：引起</a:t>
            </a:r>
            <a:r>
              <a:rPr lang="zh-CN" altLang="en-US" sz="2400" dirty="0"/>
              <a:t>进程等待的事件发生之后，相应的挂起等待态进程将转换为挂起就绪态</a:t>
            </a:r>
          </a:p>
          <a:p>
            <a:pPr marL="514350" indent="-514350">
              <a:buFont typeface="+mj-lt"/>
              <a:buAutoNum type="arabicPeriod"/>
            </a:pPr>
            <a:r>
              <a:rPr lang="zh-CN" altLang="en-US" sz="2400" dirty="0"/>
              <a:t>挂起就绪态→就</a:t>
            </a:r>
            <a:r>
              <a:rPr lang="zh-CN" altLang="en-US" sz="2400" dirty="0" smtClean="0"/>
              <a:t>绪态：内存</a:t>
            </a:r>
            <a:r>
              <a:rPr lang="zh-CN" altLang="en-US" sz="2400" dirty="0"/>
              <a:t>中没有就绪态进程，或挂起就绪态进程具有比就绪态进程更高的优先级，将把挂起就绪态进程转换成就绪态</a:t>
            </a:r>
          </a:p>
          <a:p>
            <a:pPr marL="514350" indent="-514350">
              <a:buFont typeface="+mj-lt"/>
              <a:buAutoNum type="arabicPeriod"/>
            </a:pPr>
            <a:r>
              <a:rPr lang="zh-CN" altLang="en-US" sz="2400" dirty="0"/>
              <a:t>就绪态→挂起就</a:t>
            </a:r>
            <a:r>
              <a:rPr lang="zh-CN" altLang="en-US" sz="2400" dirty="0" smtClean="0"/>
              <a:t>绪态：系统</a:t>
            </a:r>
            <a:r>
              <a:rPr lang="zh-CN" altLang="en-US" sz="2400" dirty="0"/>
              <a:t>根据当前资源状况和性能要求，决定把就绪态进程对换出去成为挂起就绪态</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37</a:t>
            </a:fld>
            <a:r>
              <a:rPr lang="en-US" altLang="zh-CN" smtClean="0"/>
              <a:t>/xxx</a:t>
            </a:r>
            <a:endParaRPr lang="en-US" altLang="zh-CN" dirty="0"/>
          </a:p>
        </p:txBody>
      </p:sp>
    </p:spTree>
    <p:extLst>
      <p:ext uri="{BB962C8B-B14F-4D97-AF65-F5344CB8AC3E}">
        <p14:creationId xmlns:p14="http://schemas.microsoft.com/office/powerpoint/2010/main" val="771197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：七态模型（续）：转换原因</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5"/>
            </a:pPr>
            <a:r>
              <a:rPr lang="zh-CN" altLang="en-US" sz="2400" dirty="0"/>
              <a:t>挂起等待态→等</a:t>
            </a:r>
            <a:r>
              <a:rPr lang="zh-CN" altLang="en-US" sz="2400" dirty="0" smtClean="0"/>
              <a:t>待态：当</a:t>
            </a:r>
            <a:r>
              <a:rPr lang="zh-CN" altLang="en-US" sz="2400" dirty="0"/>
              <a:t>一个进程等待一个事件时，原则上不需要把它调入内存。但是，当一个进程退出后，主存已经有了足够的自由空间，而某个挂起等待态进程具有较高的优先级并且操作系统已经得知导致它阻塞的事件即将结束，便可能发生这一状态变化</a:t>
            </a:r>
          </a:p>
          <a:p>
            <a:pPr marL="514350" indent="-514350">
              <a:buFont typeface="+mj-lt"/>
              <a:buAutoNum type="arabicPeriod" startAt="5"/>
            </a:pPr>
            <a:r>
              <a:rPr lang="zh-CN" altLang="en-US" sz="2400" dirty="0"/>
              <a:t>运行态→挂起就</a:t>
            </a:r>
            <a:r>
              <a:rPr lang="zh-CN" altLang="en-US" sz="2400" dirty="0" smtClean="0"/>
              <a:t>绪态：当</a:t>
            </a:r>
            <a:r>
              <a:rPr lang="zh-CN" altLang="en-US" sz="2400" dirty="0"/>
              <a:t>一个高优先级挂起等待进程的等待事件结束后，它将抢占</a:t>
            </a:r>
            <a:r>
              <a:rPr lang="en-US" altLang="zh-CN" sz="2400" dirty="0"/>
              <a:t>CPU</a:t>
            </a:r>
            <a:r>
              <a:rPr lang="zh-CN" altLang="en-US" sz="2400" dirty="0"/>
              <a:t>，而此时主存不够，从而可能导致正在运行的进程转化为挂起就绪态。运行态的进程也可以自己挂起自己</a:t>
            </a:r>
          </a:p>
          <a:p>
            <a:pPr marL="514350" indent="-514350">
              <a:buFont typeface="+mj-lt"/>
              <a:buAutoNum type="arabicPeriod" startAt="5"/>
            </a:pPr>
            <a:r>
              <a:rPr lang="zh-CN" altLang="en-US" sz="2400" dirty="0"/>
              <a:t>新建态→挂起就</a:t>
            </a:r>
            <a:r>
              <a:rPr lang="zh-CN" altLang="en-US" sz="2400" dirty="0" smtClean="0"/>
              <a:t>绪态：根据</a:t>
            </a:r>
            <a:r>
              <a:rPr lang="zh-CN" altLang="en-US" sz="2400" dirty="0"/>
              <a:t>系统当前资源状况和性能要求，可以将新建进程对换出去成为挂起就绪态</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38</a:t>
            </a:fld>
            <a:r>
              <a:rPr lang="en-US" altLang="zh-CN" smtClean="0"/>
              <a:t>/xxx</a:t>
            </a:r>
            <a:endParaRPr lang="en-US" altLang="zh-CN" dirty="0"/>
          </a:p>
        </p:txBody>
      </p:sp>
    </p:spTree>
    <p:extLst>
      <p:ext uri="{BB962C8B-B14F-4D97-AF65-F5344CB8AC3E}">
        <p14:creationId xmlns:p14="http://schemas.microsoft.com/office/powerpoint/2010/main" val="48286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：七态模型（续）：转换原因</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startAt="5"/>
            </a:pPr>
            <a:r>
              <a:rPr lang="zh-CN" altLang="en-US" sz="2400" dirty="0"/>
              <a:t>挂起等待态→等</a:t>
            </a:r>
            <a:r>
              <a:rPr lang="zh-CN" altLang="en-US" sz="2400" dirty="0" smtClean="0"/>
              <a:t>待态：当</a:t>
            </a:r>
            <a:r>
              <a:rPr lang="zh-CN" altLang="en-US" sz="2400" dirty="0"/>
              <a:t>一个进程等待一个事件时，原则上不需要把它调入内存。但是，当一个进程退出后，主存已经有了足够的自由空间，而某个挂起等待态进程具有较高的优先级并且操作系统已经得知导致它阻塞的事件即将结束，便可能发生这一状态变化</a:t>
            </a:r>
          </a:p>
          <a:p>
            <a:pPr marL="514350" indent="-514350">
              <a:buFont typeface="+mj-lt"/>
              <a:buAutoNum type="arabicPeriod" startAt="5"/>
            </a:pPr>
            <a:r>
              <a:rPr lang="zh-CN" altLang="en-US" sz="2400" dirty="0"/>
              <a:t>运行态→挂起就</a:t>
            </a:r>
            <a:r>
              <a:rPr lang="zh-CN" altLang="en-US" sz="2400" dirty="0" smtClean="0"/>
              <a:t>绪态：当</a:t>
            </a:r>
            <a:r>
              <a:rPr lang="zh-CN" altLang="en-US" sz="2400" dirty="0"/>
              <a:t>一个高优先级挂起等待进程的等待事件结束后，它将抢占</a:t>
            </a:r>
            <a:r>
              <a:rPr lang="en-US" altLang="zh-CN" sz="2400" dirty="0"/>
              <a:t>CPU</a:t>
            </a:r>
            <a:r>
              <a:rPr lang="zh-CN" altLang="en-US" sz="2400" dirty="0"/>
              <a:t>，而此时主存不够，从而可能导致正在运行的进程转化为挂起就绪态。运行态的进程也可以自己挂起自己</a:t>
            </a:r>
          </a:p>
          <a:p>
            <a:pPr marL="514350" indent="-514350">
              <a:buFont typeface="+mj-lt"/>
              <a:buAutoNum type="arabicPeriod" startAt="5"/>
            </a:pPr>
            <a:r>
              <a:rPr lang="zh-CN" altLang="en-US" sz="2400" dirty="0"/>
              <a:t>新建态→挂起就</a:t>
            </a:r>
            <a:r>
              <a:rPr lang="zh-CN" altLang="en-US" sz="2400" dirty="0" smtClean="0"/>
              <a:t>绪态：根据</a:t>
            </a:r>
            <a:r>
              <a:rPr lang="zh-CN" altLang="en-US" sz="2400" dirty="0"/>
              <a:t>系统当前资源状况和性能要求，可以将新建进程对换出去成为挂起就绪态</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39</a:t>
            </a:fld>
            <a:r>
              <a:rPr lang="en-US" altLang="zh-CN" smtClean="0"/>
              <a:t>/xxx</a:t>
            </a:r>
            <a:endParaRPr lang="en-US" altLang="zh-CN" dirty="0"/>
          </a:p>
        </p:txBody>
      </p:sp>
      <p:sp>
        <p:nvSpPr>
          <p:cNvPr id="6" name="TextBox 5"/>
          <p:cNvSpPr txBox="1"/>
          <p:nvPr/>
        </p:nvSpPr>
        <p:spPr>
          <a:xfrm>
            <a:off x="3199123" y="3375134"/>
            <a:ext cx="3202954" cy="1258372"/>
          </a:xfrm>
          <a:prstGeom prst="roundRect">
            <a:avLst>
              <a:gd name="adj" fmla="val 9004"/>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2400" dirty="0">
                <a:solidFill>
                  <a:schemeClr val="bg1"/>
                </a:solidFill>
                <a:latin typeface="SimHei" charset="0"/>
                <a:ea typeface="SimHei" charset="0"/>
                <a:cs typeface="SimHei" charset="0"/>
              </a:rPr>
              <a:t>挂起的进程将不参与</a:t>
            </a:r>
            <a:r>
              <a:rPr lang="zh-CN" altLang="en-US" sz="2400" dirty="0">
                <a:solidFill>
                  <a:srgbClr val="FF0000"/>
                </a:solidFill>
                <a:latin typeface="SimHei" charset="0"/>
                <a:ea typeface="SimHei" charset="0"/>
                <a:cs typeface="SimHei" charset="0"/>
              </a:rPr>
              <a:t>低级调度</a:t>
            </a:r>
            <a:r>
              <a:rPr lang="zh-CN" altLang="en-US" sz="2400" dirty="0">
                <a:solidFill>
                  <a:schemeClr val="bg1"/>
                </a:solidFill>
                <a:latin typeface="SimHei" charset="0"/>
                <a:ea typeface="SimHei" charset="0"/>
                <a:cs typeface="SimHei" charset="0"/>
              </a:rPr>
              <a:t>直到它们被对换进</a:t>
            </a:r>
            <a:r>
              <a:rPr lang="zh-CN" altLang="en-US" sz="2400" dirty="0" smtClean="0">
                <a:solidFill>
                  <a:schemeClr val="bg1"/>
                </a:solidFill>
                <a:latin typeface="SimHei" charset="0"/>
                <a:ea typeface="SimHei" charset="0"/>
                <a:cs typeface="SimHei" charset="0"/>
              </a:rPr>
              <a:t>主存</a:t>
            </a:r>
            <a:r>
              <a:rPr lang="en-US" altLang="zh-CN" sz="2400" dirty="0" smtClean="0">
                <a:solidFill>
                  <a:schemeClr val="bg1"/>
                </a:solidFill>
                <a:latin typeface="SimHei" charset="0"/>
                <a:ea typeface="SimHei" charset="0"/>
                <a:cs typeface="SimHei" charset="0"/>
              </a:rPr>
              <a:t>;</a:t>
            </a:r>
            <a:r>
              <a:rPr lang="zh-CN" altLang="en-US" sz="2400" dirty="0" smtClean="0">
                <a:solidFill>
                  <a:schemeClr val="bg1"/>
                </a:solidFill>
                <a:latin typeface="SimHei" charset="0"/>
                <a:ea typeface="SimHei" charset="0"/>
                <a:cs typeface="SimHei" charset="0"/>
              </a:rPr>
              <a:t> </a:t>
            </a:r>
            <a:r>
              <a:rPr lang="en-US" altLang="zh-CN" sz="2400" dirty="0" smtClean="0">
                <a:solidFill>
                  <a:schemeClr val="bg1"/>
                </a:solidFill>
                <a:latin typeface="SimHei" charset="0"/>
                <a:ea typeface="SimHei" charset="0"/>
                <a:cs typeface="SimHei" charset="0"/>
              </a:rPr>
              <a:t>P94</a:t>
            </a:r>
            <a:endParaRPr lang="zh-CN" altLang="en-US" sz="2400" dirty="0">
              <a:solidFill>
                <a:schemeClr val="bg1"/>
              </a:solidFill>
              <a:latin typeface="SimHei" charset="0"/>
              <a:ea typeface="SimHei" charset="0"/>
              <a:cs typeface="SimHei" charset="0"/>
            </a:endParaRPr>
          </a:p>
        </p:txBody>
      </p:sp>
    </p:spTree>
    <p:extLst>
      <p:ext uri="{BB962C8B-B14F-4D97-AF65-F5344CB8AC3E}">
        <p14:creationId xmlns:p14="http://schemas.microsoft.com/office/powerpoint/2010/main" val="212603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2.3.1</a:t>
            </a:r>
            <a:r>
              <a:rPr lang="zh-CN" altLang="en-US" dirty="0"/>
              <a:t>：进程的定义和属性</a:t>
            </a:r>
            <a:endParaRPr lang="en-US" dirty="0"/>
          </a:p>
        </p:txBody>
      </p:sp>
      <p:sp>
        <p:nvSpPr>
          <p:cNvPr id="3" name="Content Placeholder 2"/>
          <p:cNvSpPr>
            <a:spLocks noGrp="1"/>
          </p:cNvSpPr>
          <p:nvPr>
            <p:ph sz="quarter" idx="1"/>
          </p:nvPr>
        </p:nvSpPr>
        <p:spPr/>
        <p:txBody>
          <a:bodyPr/>
          <a:lstStyle/>
          <a:p>
            <a:r>
              <a:rPr lang="zh-CN" altLang="en-US" dirty="0"/>
              <a:t>进程是操作系统中最基本、重要的概念</a:t>
            </a:r>
          </a:p>
          <a:p>
            <a:endParaRPr lang="zh-CN" altLang="en-US" dirty="0" smtClean="0"/>
          </a:p>
          <a:p>
            <a:r>
              <a:rPr lang="zh-CN" altLang="en-US" dirty="0" smtClean="0"/>
              <a:t>是</a:t>
            </a:r>
            <a:r>
              <a:rPr lang="zh-CN" altLang="en-US" dirty="0"/>
              <a:t>多道程序系统出现后，为了刻画系统内部出现的动态情况，描述系统内部各道程序的活动规律引进的一个概念</a:t>
            </a:r>
          </a:p>
          <a:p>
            <a:endParaRPr lang="zh-CN" altLang="en-US" dirty="0" smtClean="0"/>
          </a:p>
          <a:p>
            <a:r>
              <a:rPr lang="zh-CN" altLang="en-US" dirty="0" smtClean="0"/>
              <a:t>所有</a:t>
            </a:r>
            <a:r>
              <a:rPr lang="zh-CN" altLang="en-US" dirty="0"/>
              <a:t>多道程序设计操作系统都建立在进程的基础上</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a:t>
            </a:fld>
            <a:r>
              <a:rPr lang="en-US" altLang="zh-CN" smtClean="0"/>
              <a:t>/xxx</a:t>
            </a:r>
            <a:endParaRPr lang="en-US" altLang="zh-CN" dirty="0"/>
          </a:p>
        </p:txBody>
      </p:sp>
    </p:spTree>
    <p:extLst>
      <p:ext uri="{BB962C8B-B14F-4D97-AF65-F5344CB8AC3E}">
        <p14:creationId xmlns:p14="http://schemas.microsoft.com/office/powerpoint/2010/main" val="4201519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229600" cy="1049040"/>
          </a:xfrm>
        </p:spPr>
        <p:txBody>
          <a:bodyPr/>
          <a:lstStyle/>
          <a:p>
            <a:r>
              <a:rPr lang="en-US" altLang="zh-CN" dirty="0"/>
              <a:t>2.3.2</a:t>
            </a:r>
            <a:r>
              <a:rPr lang="zh-CN" altLang="en-US" dirty="0" smtClean="0"/>
              <a:t>：七态模型（续）</a:t>
            </a:r>
            <a:endParaRPr lang="en-US" dirty="0"/>
          </a:p>
        </p:txBody>
      </p:sp>
      <p:sp>
        <p:nvSpPr>
          <p:cNvPr id="3" name="Content Placeholder 2"/>
          <p:cNvSpPr>
            <a:spLocks noGrp="1"/>
          </p:cNvSpPr>
          <p:nvPr>
            <p:ph sz="quarter" idx="1"/>
          </p:nvPr>
        </p:nvSpPr>
        <p:spPr/>
        <p:txBody>
          <a:bodyPr/>
          <a:lstStyle/>
          <a:p>
            <a:r>
              <a:rPr lang="zh-CN" altLang="en-US" sz="2400" dirty="0"/>
              <a:t>挂起进程具有如下</a:t>
            </a:r>
            <a:r>
              <a:rPr lang="zh-CN" altLang="en-US" sz="2400" dirty="0" smtClean="0"/>
              <a:t>特征：</a:t>
            </a:r>
            <a:endParaRPr lang="zh-CN" altLang="en-US" sz="2400" dirty="0"/>
          </a:p>
          <a:p>
            <a:pPr lvl="1"/>
            <a:r>
              <a:rPr lang="zh-CN" altLang="en-US" sz="2200" dirty="0"/>
              <a:t>该进程不能立即被执行</a:t>
            </a:r>
          </a:p>
          <a:p>
            <a:pPr lvl="1"/>
            <a:r>
              <a:rPr lang="zh-CN" altLang="en-US" sz="2200" dirty="0"/>
              <a:t>挂起进程可能会等待事件，但所等待事件是独立于挂起条件的，事件结束并不能导致进程具备执行条件</a:t>
            </a:r>
          </a:p>
          <a:p>
            <a:pPr lvl="1"/>
            <a:r>
              <a:rPr lang="zh-CN" altLang="en-US" sz="2200" dirty="0"/>
              <a:t>进程进入挂起状态是由于操作系统、父进程或进程本身阻止它的运行</a:t>
            </a:r>
          </a:p>
          <a:p>
            <a:pPr lvl="1"/>
            <a:r>
              <a:rPr lang="zh-CN" altLang="en-US" sz="2200" dirty="0"/>
              <a:t>结束进程挂起状态的命令只能通过操作系统或父进程发出</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40</a:t>
            </a:fld>
            <a:r>
              <a:rPr lang="en-US" altLang="zh-CN" smtClean="0"/>
              <a:t>/xxx</a:t>
            </a:r>
            <a:endParaRPr lang="en-US" altLang="zh-CN" dirty="0"/>
          </a:p>
        </p:txBody>
      </p:sp>
    </p:spTree>
    <p:extLst>
      <p:ext uri="{BB962C8B-B14F-4D97-AF65-F5344CB8AC3E}">
        <p14:creationId xmlns:p14="http://schemas.microsoft.com/office/powerpoint/2010/main" val="679487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41</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564068835"/>
              </p:ext>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195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 进程的描述和组成</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zh-CN" altLang="en-US" dirty="0" smtClean="0"/>
              <a:t>进程映像（</a:t>
            </a:r>
            <a:r>
              <a:rPr lang="en-US" altLang="zh-CN" dirty="0" smtClean="0"/>
              <a:t>process</a:t>
            </a:r>
            <a:r>
              <a:rPr lang="zh-CN" altLang="en-US" dirty="0" smtClean="0"/>
              <a:t> </a:t>
            </a:r>
            <a:r>
              <a:rPr lang="en-US" altLang="zh-CN" dirty="0" smtClean="0"/>
              <a:t>image</a:t>
            </a:r>
            <a:r>
              <a:rPr lang="zh-CN" altLang="en-US" dirty="0" smtClean="0"/>
              <a:t>）</a:t>
            </a:r>
          </a:p>
          <a:p>
            <a:pPr marL="514350" indent="-514350">
              <a:buFont typeface="+mj-lt"/>
              <a:buAutoNum type="arabicPeriod"/>
            </a:pPr>
            <a:endParaRPr lang="zh-CN" altLang="en-US" dirty="0"/>
          </a:p>
          <a:p>
            <a:pPr marL="514350" indent="-514350">
              <a:buFont typeface="+mj-lt"/>
              <a:buAutoNum type="arabicPeriod"/>
            </a:pPr>
            <a:r>
              <a:rPr lang="zh-CN" altLang="en-US" dirty="0" smtClean="0"/>
              <a:t>进程控制块（</a:t>
            </a:r>
            <a:r>
              <a:rPr lang="en-US" altLang="zh-CN" u="sng" dirty="0" smtClean="0"/>
              <a:t>p</a:t>
            </a:r>
            <a:r>
              <a:rPr lang="en-US" altLang="zh-CN" dirty="0" smtClean="0"/>
              <a:t>rocess</a:t>
            </a:r>
            <a:r>
              <a:rPr lang="zh-CN" altLang="en-US" dirty="0" smtClean="0"/>
              <a:t> </a:t>
            </a:r>
            <a:r>
              <a:rPr lang="en-US" altLang="zh-CN" u="sng" dirty="0" smtClean="0"/>
              <a:t>c</a:t>
            </a:r>
            <a:r>
              <a:rPr lang="en-US" altLang="zh-CN" dirty="0" smtClean="0"/>
              <a:t>ontrol</a:t>
            </a:r>
            <a:r>
              <a:rPr lang="zh-CN" altLang="en-US" dirty="0" smtClean="0"/>
              <a:t> </a:t>
            </a:r>
            <a:r>
              <a:rPr lang="en-US" altLang="zh-CN" u="sng" dirty="0" smtClean="0"/>
              <a:t>b</a:t>
            </a:r>
            <a:r>
              <a:rPr lang="en-US" altLang="zh-CN" dirty="0" smtClean="0"/>
              <a:t>lock,</a:t>
            </a:r>
            <a:r>
              <a:rPr lang="zh-CN" altLang="en-US" dirty="0" smtClean="0"/>
              <a:t> </a:t>
            </a:r>
            <a:r>
              <a:rPr lang="en-US" altLang="zh-CN" dirty="0" smtClean="0"/>
              <a:t>PCB</a:t>
            </a:r>
            <a:r>
              <a:rPr lang="zh-CN" altLang="en-US" dirty="0" smtClean="0"/>
              <a:t>）</a:t>
            </a:r>
            <a:endParaRPr lang="zh-CN" altLang="en-US" dirty="0"/>
          </a:p>
          <a:p>
            <a:pPr marL="514350" indent="-514350">
              <a:buFont typeface="+mj-lt"/>
              <a:buAutoNum type="arabicPeriod"/>
            </a:pPr>
            <a:endParaRPr lang="zh-CN" altLang="en-US" dirty="0" smtClean="0"/>
          </a:p>
          <a:p>
            <a:pPr marL="514350" indent="-514350">
              <a:buFont typeface="+mj-lt"/>
              <a:buAutoNum type="arabicPeriod"/>
            </a:pPr>
            <a:r>
              <a:rPr lang="zh-CN" altLang="en-US" dirty="0" smtClean="0"/>
              <a:t>进程队列及其管理</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42</a:t>
            </a:fld>
            <a:r>
              <a:rPr lang="en-US" altLang="zh-CN" smtClean="0"/>
              <a:t>/xxx</a:t>
            </a:r>
            <a:endParaRPr lang="en-US" altLang="zh-CN" dirty="0"/>
          </a:p>
        </p:txBody>
      </p:sp>
    </p:spTree>
    <p:extLst>
      <p:ext uri="{BB962C8B-B14F-4D97-AF65-F5344CB8AC3E}">
        <p14:creationId xmlns:p14="http://schemas.microsoft.com/office/powerpoint/2010/main" val="4289971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：进程映像</a:t>
            </a:r>
            <a:endParaRPr lang="en-US" dirty="0"/>
          </a:p>
        </p:txBody>
      </p:sp>
      <p:sp>
        <p:nvSpPr>
          <p:cNvPr id="3" name="Content Placeholder 2"/>
          <p:cNvSpPr>
            <a:spLocks noGrp="1"/>
          </p:cNvSpPr>
          <p:nvPr>
            <p:ph sz="quarter" idx="1"/>
          </p:nvPr>
        </p:nvSpPr>
        <p:spPr>
          <a:xfrm>
            <a:off x="914400" y="1988840"/>
            <a:ext cx="5961856" cy="4030960"/>
          </a:xfrm>
        </p:spPr>
        <p:txBody>
          <a:bodyPr/>
          <a:lstStyle/>
          <a:p>
            <a:r>
              <a:rPr lang="zh-CN" altLang="en-US" sz="2400" dirty="0"/>
              <a:t>某时刻进程的内容及其状态集合称为进程映像，主要包括：</a:t>
            </a:r>
          </a:p>
          <a:p>
            <a:pPr lvl="1"/>
            <a:r>
              <a:rPr lang="zh-CN" altLang="en-US" sz="2200" dirty="0">
                <a:solidFill>
                  <a:srgbClr val="FF0000"/>
                </a:solidFill>
              </a:rPr>
              <a:t>进程程序</a:t>
            </a:r>
            <a:r>
              <a:rPr lang="zh-CN" altLang="en-US" sz="2200" dirty="0" smtClean="0">
                <a:solidFill>
                  <a:srgbClr val="FF0000"/>
                </a:solidFill>
              </a:rPr>
              <a:t>块</a:t>
            </a:r>
            <a:r>
              <a:rPr lang="zh-CN" altLang="en-US" sz="2200" dirty="0" smtClean="0"/>
              <a:t>：即</a:t>
            </a:r>
            <a:r>
              <a:rPr lang="zh-CN" altLang="en-US" sz="2200" dirty="0"/>
              <a:t>被执行的程序，规定了进程一次运行应完成的功能。通常它是纯代码，可被多个进程共享</a:t>
            </a:r>
          </a:p>
          <a:p>
            <a:pPr lvl="1"/>
            <a:r>
              <a:rPr lang="zh-CN" altLang="en-US" sz="2200" dirty="0">
                <a:solidFill>
                  <a:srgbClr val="FF0000"/>
                </a:solidFill>
              </a:rPr>
              <a:t>进程数据</a:t>
            </a:r>
            <a:r>
              <a:rPr lang="zh-CN" altLang="en-US" sz="2200" dirty="0" smtClean="0">
                <a:solidFill>
                  <a:srgbClr val="FF0000"/>
                </a:solidFill>
              </a:rPr>
              <a:t>块</a:t>
            </a:r>
            <a:r>
              <a:rPr lang="zh-CN" altLang="en-US" sz="2200" dirty="0" smtClean="0"/>
              <a:t>：即</a:t>
            </a:r>
            <a:r>
              <a:rPr lang="zh-CN" altLang="en-US" sz="2200" dirty="0"/>
              <a:t>程序运行时加工处理的对象，包括全局变量、局部变量和常量等的存放区以及开辟的工作区，常常为一个进程专用</a:t>
            </a:r>
          </a:p>
          <a:p>
            <a:pPr lvl="1"/>
            <a:r>
              <a:rPr lang="zh-CN" altLang="en-US" sz="2200" dirty="0">
                <a:solidFill>
                  <a:srgbClr val="FF0000"/>
                </a:solidFill>
              </a:rPr>
              <a:t>核心</a:t>
            </a:r>
            <a:r>
              <a:rPr lang="zh-CN" altLang="en-US" sz="2200" dirty="0" smtClean="0">
                <a:solidFill>
                  <a:srgbClr val="FF0000"/>
                </a:solidFill>
              </a:rPr>
              <a:t>栈</a:t>
            </a:r>
            <a:r>
              <a:rPr lang="zh-CN" altLang="en-US" sz="2200" dirty="0" smtClean="0"/>
              <a:t>：每</a:t>
            </a:r>
            <a:r>
              <a:rPr lang="zh-CN" altLang="en-US" sz="2200" dirty="0"/>
              <a:t>一个进程都将捆绑一</a:t>
            </a:r>
            <a:r>
              <a:rPr lang="zh-CN" altLang="en-US" sz="2200" dirty="0" smtClean="0"/>
              <a:t>个</a:t>
            </a:r>
            <a:r>
              <a:rPr lang="zh-CN" altLang="en-US" sz="2200" dirty="0" smtClean="0">
                <a:solidFill>
                  <a:srgbClr val="0070C0"/>
                </a:solidFill>
              </a:rPr>
              <a:t>系统</a:t>
            </a:r>
            <a:r>
              <a:rPr lang="en-US" altLang="zh-CN" sz="2200" dirty="0" smtClean="0"/>
              <a:t>/</a:t>
            </a:r>
            <a:r>
              <a:rPr lang="zh-CN" altLang="en-US" sz="2200" dirty="0" smtClean="0">
                <a:solidFill>
                  <a:srgbClr val="00B050"/>
                </a:solidFill>
              </a:rPr>
              <a:t>用户堆栈</a:t>
            </a:r>
            <a:r>
              <a:rPr lang="zh-CN" altLang="en-US" sz="2200" dirty="0" smtClean="0"/>
              <a:t>，</a:t>
            </a:r>
            <a:r>
              <a:rPr lang="zh-CN" altLang="en-US" sz="2200" dirty="0"/>
              <a:t>用来保存中断</a:t>
            </a:r>
            <a:r>
              <a:rPr lang="en-US" altLang="zh-CN" sz="2200" dirty="0"/>
              <a:t>/</a:t>
            </a:r>
            <a:r>
              <a:rPr lang="zh-CN" altLang="en-US" sz="2200" dirty="0"/>
              <a:t>异常现场</a:t>
            </a:r>
            <a:r>
              <a:rPr lang="zh-CN" altLang="en-US" sz="2200" dirty="0" smtClean="0"/>
              <a:t>，保存</a:t>
            </a:r>
            <a:r>
              <a:rPr lang="zh-CN" altLang="en-US" sz="2200" dirty="0"/>
              <a:t>在函数调用的参数和返回地址</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43</a:t>
            </a:fld>
            <a:r>
              <a:rPr lang="en-US" altLang="zh-CN" smtClean="0"/>
              <a:t>/xxx</a:t>
            </a:r>
            <a:endParaRPr lang="en-US" altLang="zh-CN" dirty="0"/>
          </a:p>
        </p:txBody>
      </p:sp>
      <p:grpSp>
        <p:nvGrpSpPr>
          <p:cNvPr id="17" name="Group 16"/>
          <p:cNvGrpSpPr/>
          <p:nvPr/>
        </p:nvGrpSpPr>
        <p:grpSpPr>
          <a:xfrm>
            <a:off x="6876256" y="2630532"/>
            <a:ext cx="2020264" cy="2747575"/>
            <a:chOff x="6988476" y="1940799"/>
            <a:chExt cx="2020264" cy="2747575"/>
          </a:xfrm>
        </p:grpSpPr>
        <p:sp>
          <p:nvSpPr>
            <p:cNvPr id="6" name="Rectangle 5"/>
            <p:cNvSpPr/>
            <p:nvPr/>
          </p:nvSpPr>
          <p:spPr>
            <a:xfrm>
              <a:off x="7596336" y="2088282"/>
              <a:ext cx="1412404" cy="43204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stack</a:t>
              </a:r>
              <a:endParaRPr lang="en-US" sz="2000" b="0" dirty="0">
                <a:latin typeface="Arial" charset="0"/>
                <a:ea typeface="Arial" charset="0"/>
                <a:cs typeface="Arial" charset="0"/>
              </a:endParaRPr>
            </a:p>
          </p:txBody>
        </p:sp>
        <p:sp>
          <p:nvSpPr>
            <p:cNvPr id="7" name="Rectangle 6"/>
            <p:cNvSpPr/>
            <p:nvPr/>
          </p:nvSpPr>
          <p:spPr>
            <a:xfrm>
              <a:off x="7596336" y="2520330"/>
              <a:ext cx="1412404" cy="93694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latin typeface="Times New Roman" charset="0"/>
                <a:ea typeface="Times New Roman" charset="0"/>
                <a:cs typeface="Times New Roman" charset="0"/>
              </a:endParaRPr>
            </a:p>
          </p:txBody>
        </p:sp>
        <p:sp>
          <p:nvSpPr>
            <p:cNvPr id="8" name="Rectangle 7"/>
            <p:cNvSpPr/>
            <p:nvPr/>
          </p:nvSpPr>
          <p:spPr>
            <a:xfrm>
              <a:off x="7596336" y="3457271"/>
              <a:ext cx="1412404" cy="33176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heap</a:t>
              </a:r>
              <a:endParaRPr lang="en-US" sz="2000" b="0" dirty="0">
                <a:latin typeface="Arial" charset="0"/>
                <a:ea typeface="Arial" charset="0"/>
                <a:cs typeface="Arial" charset="0"/>
              </a:endParaRPr>
            </a:p>
          </p:txBody>
        </p:sp>
        <p:sp>
          <p:nvSpPr>
            <p:cNvPr id="9" name="Rectangle 8"/>
            <p:cNvSpPr/>
            <p:nvPr/>
          </p:nvSpPr>
          <p:spPr>
            <a:xfrm>
              <a:off x="7596336" y="3789040"/>
              <a:ext cx="1412404" cy="33176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data</a:t>
              </a:r>
              <a:endParaRPr lang="en-US" sz="2000" b="0" dirty="0">
                <a:latin typeface="Arial" charset="0"/>
                <a:ea typeface="Arial" charset="0"/>
                <a:cs typeface="Arial" charset="0"/>
              </a:endParaRPr>
            </a:p>
          </p:txBody>
        </p:sp>
        <p:sp>
          <p:nvSpPr>
            <p:cNvPr id="10" name="Rectangle 9"/>
            <p:cNvSpPr/>
            <p:nvPr/>
          </p:nvSpPr>
          <p:spPr>
            <a:xfrm>
              <a:off x="7596336" y="4120809"/>
              <a:ext cx="1412404" cy="469962"/>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text</a:t>
              </a:r>
              <a:endParaRPr lang="en-US" sz="2000" b="0" dirty="0">
                <a:latin typeface="Arial" charset="0"/>
                <a:ea typeface="Arial" charset="0"/>
                <a:cs typeface="Arial" charset="0"/>
              </a:endParaRPr>
            </a:p>
          </p:txBody>
        </p:sp>
        <p:sp>
          <p:nvSpPr>
            <p:cNvPr id="11" name="TextBox 10"/>
            <p:cNvSpPr txBox="1"/>
            <p:nvPr/>
          </p:nvSpPr>
          <p:spPr>
            <a:xfrm>
              <a:off x="7260409" y="4319042"/>
              <a:ext cx="300082" cy="369332"/>
            </a:xfrm>
            <a:prstGeom prst="rect">
              <a:avLst/>
            </a:prstGeom>
            <a:noFill/>
          </p:spPr>
          <p:txBody>
            <a:bodyPr wrap="none" rtlCol="0">
              <a:spAutoFit/>
            </a:bodyPr>
            <a:lstStyle/>
            <a:p>
              <a:r>
                <a:rPr lang="en-US" altLang="zh-CN" sz="1800" smtClean="0">
                  <a:latin typeface="Times New Roman" charset="0"/>
                  <a:ea typeface="Times New Roman" charset="0"/>
                  <a:cs typeface="Times New Roman" charset="0"/>
                </a:rPr>
                <a:t>0</a:t>
              </a:r>
              <a:endParaRPr lang="en-US" sz="1800">
                <a:latin typeface="Times New Roman" charset="0"/>
                <a:ea typeface="Times New Roman" charset="0"/>
                <a:cs typeface="Times New Roman" charset="0"/>
              </a:endParaRPr>
            </a:p>
          </p:txBody>
        </p:sp>
        <p:sp>
          <p:nvSpPr>
            <p:cNvPr id="12" name="TextBox 11"/>
            <p:cNvSpPr txBox="1"/>
            <p:nvPr/>
          </p:nvSpPr>
          <p:spPr>
            <a:xfrm>
              <a:off x="6988476" y="1940799"/>
              <a:ext cx="607860" cy="369332"/>
            </a:xfrm>
            <a:prstGeom prst="rect">
              <a:avLst/>
            </a:prstGeom>
            <a:noFill/>
          </p:spPr>
          <p:txBody>
            <a:bodyPr wrap="none" rtlCol="0">
              <a:spAutoFit/>
            </a:bodyPr>
            <a:lstStyle/>
            <a:p>
              <a:r>
                <a:rPr lang="en-US" altLang="zh-CN" sz="1800" smtClean="0">
                  <a:latin typeface="Times New Roman" charset="0"/>
                  <a:ea typeface="Times New Roman" charset="0"/>
                  <a:cs typeface="Times New Roman" charset="0"/>
                </a:rPr>
                <a:t>max</a:t>
              </a:r>
              <a:endParaRPr lang="en-US" sz="1800" dirty="0">
                <a:latin typeface="Times New Roman" charset="0"/>
                <a:ea typeface="Times New Roman" charset="0"/>
                <a:cs typeface="Times New Roman" charset="0"/>
              </a:endParaRPr>
            </a:p>
          </p:txBody>
        </p:sp>
        <p:cxnSp>
          <p:nvCxnSpPr>
            <p:cNvPr id="14" name="Straight Arrow Connector 13"/>
            <p:cNvCxnSpPr>
              <a:stCxn id="7" idx="0"/>
            </p:cNvCxnSpPr>
            <p:nvPr/>
          </p:nvCxnSpPr>
          <p:spPr>
            <a:xfrm>
              <a:off x="8302538" y="2520330"/>
              <a:ext cx="0" cy="3326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8302538" y="3124665"/>
              <a:ext cx="0" cy="3326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7440756" y="5490455"/>
            <a:ext cx="1499128" cy="646331"/>
          </a:xfrm>
          <a:prstGeom prst="rect">
            <a:avLst/>
          </a:prstGeom>
          <a:noFill/>
        </p:spPr>
        <p:txBody>
          <a:bodyPr wrap="none" rtlCol="0">
            <a:spAutoFit/>
          </a:bodyPr>
          <a:lstStyle/>
          <a:p>
            <a:r>
              <a:rPr lang="en-US" altLang="zh-CN" sz="1200" b="0" i="1" dirty="0" smtClean="0"/>
              <a:t>Figure</a:t>
            </a:r>
            <a:r>
              <a:rPr lang="zh-CN" altLang="en-US" sz="1200" b="0" i="1" dirty="0" smtClean="0"/>
              <a:t> </a:t>
            </a:r>
            <a:r>
              <a:rPr lang="en-US" altLang="zh-CN" sz="1200" b="0" i="1" dirty="0" smtClean="0"/>
              <a:t>3.1</a:t>
            </a:r>
            <a:r>
              <a:rPr lang="zh-CN" altLang="en-US" sz="1200" b="0" i="1" dirty="0" smtClean="0"/>
              <a:t> </a:t>
            </a:r>
          </a:p>
          <a:p>
            <a:r>
              <a:rPr lang="en-US" altLang="zh-CN" sz="1200" b="0" i="1" dirty="0" smtClean="0"/>
              <a:t>Process</a:t>
            </a:r>
            <a:r>
              <a:rPr lang="zh-CN" altLang="en-US" sz="1200" b="0" i="1" dirty="0" smtClean="0"/>
              <a:t> </a:t>
            </a:r>
            <a:r>
              <a:rPr lang="en-US" altLang="zh-CN" sz="1200" b="0" i="1" dirty="0" smtClean="0"/>
              <a:t>in</a:t>
            </a:r>
            <a:r>
              <a:rPr lang="zh-CN" altLang="en-US" sz="1200" b="0" i="1" dirty="0" smtClean="0"/>
              <a:t> </a:t>
            </a:r>
            <a:r>
              <a:rPr lang="en-US" altLang="zh-CN" sz="1200" b="0" i="1" dirty="0" smtClean="0"/>
              <a:t>memory</a:t>
            </a:r>
            <a:endParaRPr lang="zh-CN" altLang="en-US" sz="1200" b="0" i="1" dirty="0" smtClean="0"/>
          </a:p>
          <a:p>
            <a:r>
              <a:rPr lang="en-US" altLang="zh-CN" sz="1200" b="0" i="1" dirty="0" smtClean="0"/>
              <a:t>“OSC”</a:t>
            </a:r>
            <a:r>
              <a:rPr lang="zh-CN" altLang="en-US" sz="1200" b="0" dirty="0" smtClean="0"/>
              <a:t> </a:t>
            </a:r>
            <a:r>
              <a:rPr lang="en-US" altLang="zh-CN" sz="1200" b="0" dirty="0" smtClean="0"/>
              <a:t>P82</a:t>
            </a:r>
            <a:endParaRPr lang="en-US" sz="1200" b="0" dirty="0"/>
          </a:p>
        </p:txBody>
      </p:sp>
    </p:spTree>
    <p:extLst>
      <p:ext uri="{BB962C8B-B14F-4D97-AF65-F5344CB8AC3E}">
        <p14:creationId xmlns:p14="http://schemas.microsoft.com/office/powerpoint/2010/main" val="189366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a:t>
            </a:r>
            <a:r>
              <a:rPr lang="zh-CN" altLang="en-US" dirty="0"/>
              <a:t>进程映像（续）</a:t>
            </a:r>
            <a:endParaRPr lang="en-US" dirty="0"/>
          </a:p>
        </p:txBody>
      </p:sp>
      <p:sp>
        <p:nvSpPr>
          <p:cNvPr id="3" name="Content Placeholder 2"/>
          <p:cNvSpPr>
            <a:spLocks noGrp="1"/>
          </p:cNvSpPr>
          <p:nvPr>
            <p:ph sz="quarter" idx="1"/>
          </p:nvPr>
        </p:nvSpPr>
        <p:spPr/>
        <p:txBody>
          <a:bodyPr/>
          <a:lstStyle/>
          <a:p>
            <a:r>
              <a:rPr lang="zh-CN" altLang="en-US" sz="2400" dirty="0">
                <a:solidFill>
                  <a:srgbClr val="0070C0"/>
                </a:solidFill>
              </a:rPr>
              <a:t>系统栈</a:t>
            </a:r>
            <a:r>
              <a:rPr lang="zh-CN" altLang="en-US" sz="2400" dirty="0"/>
              <a:t>是内存中属于操作系统空间的一块固定区域，其主要用途为：</a:t>
            </a:r>
          </a:p>
          <a:p>
            <a:pPr marL="776288" lvl="1" indent="-457200">
              <a:buFont typeface="+mj-lt"/>
              <a:buAutoNum type="arabicParenR"/>
            </a:pPr>
            <a:r>
              <a:rPr lang="zh-CN" altLang="en-US" sz="2000" dirty="0" smtClean="0"/>
              <a:t>保存</a:t>
            </a:r>
            <a:r>
              <a:rPr lang="zh-CN" altLang="en-US" sz="2000" dirty="0"/>
              <a:t>中断现场，对于嵌套中断，被中断程序的现场信息依次压入系统栈，中断返回时逆序弹出；</a:t>
            </a:r>
          </a:p>
          <a:p>
            <a:pPr marL="776288" lvl="1" indent="-457200">
              <a:buFont typeface="+mj-lt"/>
              <a:buAutoNum type="arabicParenR"/>
            </a:pPr>
            <a:r>
              <a:rPr lang="zh-CN" altLang="en-US" sz="2000" dirty="0" smtClean="0"/>
              <a:t>保存</a:t>
            </a:r>
            <a:r>
              <a:rPr lang="zh-CN" altLang="en-US" sz="2000" dirty="0"/>
              <a:t>操作系统子程序间相互调用的参数、返回值、返回点以及子程序</a:t>
            </a:r>
            <a:r>
              <a:rPr lang="en-US" altLang="zh-CN" sz="2000" dirty="0"/>
              <a:t>(</a:t>
            </a:r>
            <a:r>
              <a:rPr lang="zh-CN" altLang="en-US" sz="2000" dirty="0"/>
              <a:t>函数</a:t>
            </a:r>
            <a:r>
              <a:rPr lang="en-US" altLang="zh-CN" sz="2000" dirty="0"/>
              <a:t>)</a:t>
            </a:r>
            <a:r>
              <a:rPr lang="zh-CN" altLang="en-US" sz="2000" dirty="0"/>
              <a:t>的局部变量</a:t>
            </a:r>
          </a:p>
          <a:p>
            <a:r>
              <a:rPr lang="zh-CN" altLang="en-US" sz="2400" dirty="0">
                <a:solidFill>
                  <a:srgbClr val="00B050"/>
                </a:solidFill>
              </a:rPr>
              <a:t>用户栈</a:t>
            </a:r>
            <a:r>
              <a:rPr lang="zh-CN" altLang="en-US" sz="2400" dirty="0"/>
              <a:t>是用户进程空间中的一块区域，用于保存用户进程的子程序间相互调用的参数、返回值、返回点以及子程序</a:t>
            </a:r>
            <a:r>
              <a:rPr lang="en-US" altLang="zh-CN" sz="2400" dirty="0"/>
              <a:t>(</a:t>
            </a:r>
            <a:r>
              <a:rPr lang="zh-CN" altLang="en-US" sz="2400" dirty="0"/>
              <a:t>函数</a:t>
            </a:r>
            <a:r>
              <a:rPr lang="en-US" altLang="zh-CN" sz="2400" dirty="0"/>
              <a:t>)</a:t>
            </a:r>
            <a:r>
              <a:rPr lang="zh-CN" altLang="en-US" sz="2400" dirty="0"/>
              <a:t>的局部变量</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44</a:t>
            </a:fld>
            <a:r>
              <a:rPr lang="en-US" altLang="zh-CN" smtClean="0"/>
              <a:t>/xxx</a:t>
            </a:r>
            <a:endParaRPr lang="en-US" altLang="zh-CN" dirty="0"/>
          </a:p>
        </p:txBody>
      </p:sp>
    </p:spTree>
    <p:extLst>
      <p:ext uri="{BB962C8B-B14F-4D97-AF65-F5344CB8AC3E}">
        <p14:creationId xmlns:p14="http://schemas.microsoft.com/office/powerpoint/2010/main" val="4129594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a:t>
            </a:r>
            <a:r>
              <a:rPr lang="zh-CN" altLang="en-US" dirty="0"/>
              <a:t>进程</a:t>
            </a:r>
            <a:r>
              <a:rPr lang="zh-CN" altLang="en-US" dirty="0" smtClean="0"/>
              <a:t>映像</a:t>
            </a:r>
            <a:r>
              <a:rPr lang="zh-CN" altLang="en-US" dirty="0"/>
              <a:t>（续）</a:t>
            </a:r>
            <a:endParaRPr lang="en-US" dirty="0"/>
          </a:p>
        </p:txBody>
      </p:sp>
      <p:sp>
        <p:nvSpPr>
          <p:cNvPr id="3" name="Content Placeholder 2"/>
          <p:cNvSpPr>
            <a:spLocks noGrp="1"/>
          </p:cNvSpPr>
          <p:nvPr>
            <p:ph sz="quarter" idx="1"/>
          </p:nvPr>
        </p:nvSpPr>
        <p:spPr/>
        <p:txBody>
          <a:bodyPr/>
          <a:lstStyle/>
          <a:p>
            <a:r>
              <a:rPr lang="zh-CN" altLang="en-US" dirty="0" smtClean="0"/>
              <a:t>进程内存映像的四大基本要素：</a:t>
            </a:r>
          </a:p>
          <a:p>
            <a:pPr lvl="1"/>
            <a:r>
              <a:rPr lang="zh-CN" altLang="en-US" dirty="0"/>
              <a:t> </a:t>
            </a:r>
            <a:r>
              <a:rPr lang="zh-CN" altLang="en-US" dirty="0" smtClean="0"/>
              <a:t>程序块</a:t>
            </a:r>
          </a:p>
          <a:p>
            <a:pPr lvl="1"/>
            <a:r>
              <a:rPr lang="zh-CN" altLang="en-US" dirty="0"/>
              <a:t> </a:t>
            </a:r>
            <a:r>
              <a:rPr lang="zh-CN" altLang="en-US" dirty="0" smtClean="0"/>
              <a:t>堆栈块</a:t>
            </a:r>
          </a:p>
          <a:p>
            <a:pPr lvl="1"/>
            <a:r>
              <a:rPr lang="zh-CN" altLang="en-US" dirty="0"/>
              <a:t> </a:t>
            </a:r>
            <a:r>
              <a:rPr lang="zh-CN" altLang="en-US" dirty="0" smtClean="0"/>
              <a:t>数据块</a:t>
            </a:r>
          </a:p>
          <a:p>
            <a:pPr lvl="1"/>
            <a:r>
              <a:rPr lang="zh-CN" altLang="en-US" dirty="0">
                <a:solidFill>
                  <a:srgbClr val="FF0000"/>
                </a:solidFill>
              </a:rPr>
              <a:t> </a:t>
            </a:r>
            <a:r>
              <a:rPr lang="zh-CN" altLang="en-US" dirty="0" smtClean="0">
                <a:solidFill>
                  <a:srgbClr val="FF0000"/>
                </a:solidFill>
              </a:rPr>
              <a:t>进程控制块 </a:t>
            </a:r>
            <a:endParaRPr lang="zh-CN" altLang="en-US" dirty="0">
              <a:solidFill>
                <a:srgbClr val="FF0000"/>
              </a:solidFill>
            </a:endParaRPr>
          </a:p>
          <a:p>
            <a:pPr lvl="2"/>
            <a:r>
              <a:rPr lang="zh-CN" altLang="en-US" sz="2200" dirty="0" smtClean="0"/>
              <a:t> </a:t>
            </a:r>
            <a:r>
              <a:rPr lang="en-US" altLang="zh-CN" sz="2200" dirty="0" smtClean="0"/>
              <a:t>PCB:</a:t>
            </a:r>
            <a:r>
              <a:rPr lang="zh-CN" altLang="en-US" sz="2200" dirty="0" smtClean="0"/>
              <a:t> </a:t>
            </a:r>
            <a:r>
              <a:rPr lang="en-US" altLang="zh-CN" sz="2200" dirty="0" smtClean="0"/>
              <a:t>Process</a:t>
            </a:r>
            <a:r>
              <a:rPr lang="zh-CN" altLang="en-US" sz="2200" dirty="0" smtClean="0"/>
              <a:t> </a:t>
            </a:r>
            <a:r>
              <a:rPr lang="en-US" altLang="zh-CN" sz="2200" dirty="0" smtClean="0"/>
              <a:t>Control</a:t>
            </a:r>
            <a:r>
              <a:rPr lang="zh-CN" altLang="en-US" sz="2200" dirty="0" smtClean="0"/>
              <a:t> </a:t>
            </a:r>
            <a:r>
              <a:rPr lang="en-US" altLang="zh-CN" sz="2200" dirty="0" smtClean="0"/>
              <a:t>Block</a:t>
            </a:r>
            <a:endParaRPr lang="zh-CN" altLang="en-US" sz="2200" dirty="0"/>
          </a:p>
          <a:p>
            <a:pPr lvl="2"/>
            <a:r>
              <a:rPr lang="zh-CN" altLang="en-US" sz="2200" dirty="0" smtClean="0"/>
              <a:t> 进程存在的唯一标识</a:t>
            </a:r>
          </a:p>
          <a:p>
            <a:pPr lvl="2"/>
            <a:r>
              <a:rPr lang="zh-CN" altLang="en-US" sz="2200" dirty="0"/>
              <a:t> </a:t>
            </a:r>
            <a:r>
              <a:rPr lang="zh-CN" altLang="en-US" sz="2200" dirty="0" smtClean="0"/>
              <a:t>存储于</a:t>
            </a:r>
            <a:r>
              <a:rPr lang="zh-CN" altLang="en-US" sz="2400" dirty="0"/>
              <a:t>操作系统</a:t>
            </a:r>
            <a:r>
              <a:rPr lang="zh-CN" altLang="en-US" sz="2400" dirty="0" smtClean="0"/>
              <a:t>空间内</a:t>
            </a:r>
            <a:endParaRPr lang="zh-CN" altLang="en-US" sz="2200" dirty="0" smtClean="0"/>
          </a:p>
          <a:p>
            <a:pPr lvl="2"/>
            <a:endParaRPr lang="zh-CN" altLang="en-US" sz="2200" dirty="0" smtClean="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45</a:t>
            </a:fld>
            <a:r>
              <a:rPr lang="en-US" altLang="zh-CN" smtClean="0"/>
              <a:t>/xxx</a:t>
            </a:r>
            <a:endParaRPr lang="en-US" altLang="zh-CN" dirty="0"/>
          </a:p>
        </p:txBody>
      </p:sp>
      <p:grpSp>
        <p:nvGrpSpPr>
          <p:cNvPr id="6" name="Group 5"/>
          <p:cNvGrpSpPr/>
          <p:nvPr/>
        </p:nvGrpSpPr>
        <p:grpSpPr>
          <a:xfrm>
            <a:off x="6876256" y="2088282"/>
            <a:ext cx="2020264" cy="3616703"/>
            <a:chOff x="6988476" y="1940799"/>
            <a:chExt cx="2020264" cy="3616703"/>
          </a:xfrm>
        </p:grpSpPr>
        <p:sp>
          <p:nvSpPr>
            <p:cNvPr id="7" name="Rectangle 6"/>
            <p:cNvSpPr/>
            <p:nvPr/>
          </p:nvSpPr>
          <p:spPr>
            <a:xfrm>
              <a:off x="7596336" y="2088282"/>
              <a:ext cx="1412404" cy="43204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stack</a:t>
              </a:r>
              <a:endParaRPr lang="en-US" sz="2000" b="0" dirty="0">
                <a:latin typeface="Arial" charset="0"/>
                <a:ea typeface="Arial" charset="0"/>
                <a:cs typeface="Arial" charset="0"/>
              </a:endParaRPr>
            </a:p>
          </p:txBody>
        </p:sp>
        <p:sp>
          <p:nvSpPr>
            <p:cNvPr id="8" name="Rectangle 7"/>
            <p:cNvSpPr/>
            <p:nvPr/>
          </p:nvSpPr>
          <p:spPr>
            <a:xfrm>
              <a:off x="7596336" y="2520330"/>
              <a:ext cx="1412404" cy="936941"/>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a:latin typeface="Times New Roman" charset="0"/>
                <a:ea typeface="Times New Roman" charset="0"/>
                <a:cs typeface="Times New Roman" charset="0"/>
              </a:endParaRPr>
            </a:p>
          </p:txBody>
        </p:sp>
        <p:sp>
          <p:nvSpPr>
            <p:cNvPr id="9" name="Rectangle 8"/>
            <p:cNvSpPr/>
            <p:nvPr/>
          </p:nvSpPr>
          <p:spPr>
            <a:xfrm>
              <a:off x="7596336" y="3457271"/>
              <a:ext cx="1412404" cy="33176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heap</a:t>
              </a:r>
              <a:endParaRPr lang="en-US" sz="2000" b="0" dirty="0">
                <a:latin typeface="Arial" charset="0"/>
                <a:ea typeface="Arial" charset="0"/>
                <a:cs typeface="Arial" charset="0"/>
              </a:endParaRPr>
            </a:p>
          </p:txBody>
        </p:sp>
        <p:sp>
          <p:nvSpPr>
            <p:cNvPr id="10" name="Rectangle 9"/>
            <p:cNvSpPr/>
            <p:nvPr/>
          </p:nvSpPr>
          <p:spPr>
            <a:xfrm>
              <a:off x="7596336" y="3789040"/>
              <a:ext cx="1412404" cy="33176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data</a:t>
              </a:r>
              <a:endParaRPr lang="en-US" sz="2000" b="0" dirty="0">
                <a:latin typeface="Arial" charset="0"/>
                <a:ea typeface="Arial" charset="0"/>
                <a:cs typeface="Arial" charset="0"/>
              </a:endParaRPr>
            </a:p>
          </p:txBody>
        </p:sp>
        <p:sp>
          <p:nvSpPr>
            <p:cNvPr id="11" name="Rectangle 10"/>
            <p:cNvSpPr/>
            <p:nvPr/>
          </p:nvSpPr>
          <p:spPr>
            <a:xfrm>
              <a:off x="7596336" y="4120809"/>
              <a:ext cx="1412404" cy="469962"/>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text</a:t>
              </a:r>
              <a:endParaRPr lang="en-US" sz="2000" b="0" dirty="0">
                <a:latin typeface="Arial" charset="0"/>
                <a:ea typeface="Arial" charset="0"/>
                <a:cs typeface="Arial" charset="0"/>
              </a:endParaRPr>
            </a:p>
          </p:txBody>
        </p:sp>
        <p:sp>
          <p:nvSpPr>
            <p:cNvPr id="12" name="TextBox 11"/>
            <p:cNvSpPr txBox="1"/>
            <p:nvPr/>
          </p:nvSpPr>
          <p:spPr>
            <a:xfrm>
              <a:off x="7260409" y="4319042"/>
              <a:ext cx="300082" cy="369332"/>
            </a:xfrm>
            <a:prstGeom prst="rect">
              <a:avLst/>
            </a:prstGeom>
            <a:noFill/>
          </p:spPr>
          <p:txBody>
            <a:bodyPr wrap="none" rtlCol="0">
              <a:spAutoFit/>
            </a:bodyPr>
            <a:lstStyle/>
            <a:p>
              <a:r>
                <a:rPr lang="en-US" altLang="zh-CN" sz="1800" smtClean="0">
                  <a:latin typeface="Times New Roman" charset="0"/>
                  <a:ea typeface="Times New Roman" charset="0"/>
                  <a:cs typeface="Times New Roman" charset="0"/>
                </a:rPr>
                <a:t>0</a:t>
              </a:r>
              <a:endParaRPr lang="en-US" sz="1800">
                <a:latin typeface="Times New Roman" charset="0"/>
                <a:ea typeface="Times New Roman" charset="0"/>
                <a:cs typeface="Times New Roman" charset="0"/>
              </a:endParaRPr>
            </a:p>
          </p:txBody>
        </p:sp>
        <p:sp>
          <p:nvSpPr>
            <p:cNvPr id="13" name="TextBox 12"/>
            <p:cNvSpPr txBox="1"/>
            <p:nvPr/>
          </p:nvSpPr>
          <p:spPr>
            <a:xfrm>
              <a:off x="6988476" y="1940799"/>
              <a:ext cx="607860" cy="369332"/>
            </a:xfrm>
            <a:prstGeom prst="rect">
              <a:avLst/>
            </a:prstGeom>
            <a:noFill/>
          </p:spPr>
          <p:txBody>
            <a:bodyPr wrap="none" rtlCol="0">
              <a:spAutoFit/>
            </a:bodyPr>
            <a:lstStyle/>
            <a:p>
              <a:r>
                <a:rPr lang="en-US" altLang="zh-CN" sz="1800" smtClean="0">
                  <a:latin typeface="Times New Roman" charset="0"/>
                  <a:ea typeface="Times New Roman" charset="0"/>
                  <a:cs typeface="Times New Roman" charset="0"/>
                </a:rPr>
                <a:t>max</a:t>
              </a:r>
              <a:endParaRPr lang="en-US" sz="1800" dirty="0">
                <a:latin typeface="Times New Roman" charset="0"/>
                <a:ea typeface="Times New Roman" charset="0"/>
                <a:cs typeface="Times New Roman" charset="0"/>
              </a:endParaRPr>
            </a:p>
          </p:txBody>
        </p:sp>
        <p:cxnSp>
          <p:nvCxnSpPr>
            <p:cNvPr id="14" name="Straight Arrow Connector 13"/>
            <p:cNvCxnSpPr>
              <a:stCxn id="11" idx="0"/>
            </p:cNvCxnSpPr>
            <p:nvPr/>
          </p:nvCxnSpPr>
          <p:spPr>
            <a:xfrm>
              <a:off x="8302538" y="2520330"/>
              <a:ext cx="0" cy="3326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302538" y="3124665"/>
              <a:ext cx="0" cy="3326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596336" y="5225733"/>
              <a:ext cx="1412404" cy="331769"/>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i="1" dirty="0" err="1" smtClean="0">
                  <a:latin typeface="Arial" charset="0"/>
                  <a:ea typeface="Arial" charset="0"/>
                  <a:cs typeface="Arial" charset="0"/>
                </a:rPr>
                <a:t>PCB</a:t>
              </a:r>
              <a:r>
                <a:rPr lang="en-US" altLang="zh-CN" sz="2000" b="0" i="1" baseline="-25000" dirty="0" err="1" smtClean="0">
                  <a:latin typeface="Arial" charset="0"/>
                  <a:ea typeface="Arial" charset="0"/>
                  <a:cs typeface="Arial" charset="0"/>
                </a:rPr>
                <a:t>i</a:t>
              </a:r>
              <a:endParaRPr lang="en-US" sz="2000" b="0" i="1" baseline="-25000" dirty="0">
                <a:latin typeface="Arial" charset="0"/>
                <a:ea typeface="Arial" charset="0"/>
                <a:cs typeface="Arial" charset="0"/>
              </a:endParaRPr>
            </a:p>
          </p:txBody>
        </p:sp>
      </p:grpSp>
    </p:spTree>
    <p:extLst>
      <p:ext uri="{BB962C8B-B14F-4D97-AF65-F5344CB8AC3E}">
        <p14:creationId xmlns:p14="http://schemas.microsoft.com/office/powerpoint/2010/main" val="13043005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：进程上下文</a:t>
            </a:r>
            <a:endParaRPr lang="en-US" dirty="0"/>
          </a:p>
        </p:txBody>
      </p:sp>
      <p:sp>
        <p:nvSpPr>
          <p:cNvPr id="3" name="Content Placeholder 2"/>
          <p:cNvSpPr>
            <a:spLocks noGrp="1"/>
          </p:cNvSpPr>
          <p:nvPr>
            <p:ph sz="quarter" idx="1"/>
          </p:nvPr>
        </p:nvSpPr>
        <p:spPr/>
        <p:txBody>
          <a:bodyPr/>
          <a:lstStyle/>
          <a:p>
            <a:r>
              <a:rPr lang="zh-CN" altLang="en-US" sz="2400" dirty="0" smtClean="0"/>
              <a:t>进程</a:t>
            </a:r>
            <a:r>
              <a:rPr lang="zh-CN" altLang="en-US" sz="2400" dirty="0"/>
              <a:t>物理实体和支持进程运行的</a:t>
            </a:r>
            <a:r>
              <a:rPr lang="zh-CN" altLang="en-US" sz="2400" dirty="0" smtClean="0"/>
              <a:t>环境被合称</a:t>
            </a:r>
            <a:r>
              <a:rPr lang="zh-CN" altLang="en-US" sz="2400" dirty="0"/>
              <a:t>为进程上下</a:t>
            </a:r>
            <a:r>
              <a:rPr lang="zh-CN" altLang="en-US" sz="2400" dirty="0" smtClean="0"/>
              <a:t>文（</a:t>
            </a:r>
            <a:r>
              <a:rPr lang="en-US" altLang="zh-CN" sz="2400" dirty="0" smtClean="0"/>
              <a:t>process</a:t>
            </a:r>
            <a:r>
              <a:rPr lang="zh-CN" altLang="en-US" sz="2400" dirty="0" smtClean="0"/>
              <a:t> </a:t>
            </a:r>
            <a:r>
              <a:rPr lang="en-US" altLang="zh-CN" sz="2400" dirty="0" smtClean="0"/>
              <a:t>context</a:t>
            </a:r>
            <a:r>
              <a:rPr lang="zh-CN" altLang="en-US" sz="2400" dirty="0" smtClean="0"/>
              <a:t>）</a:t>
            </a:r>
          </a:p>
          <a:p>
            <a:pPr lvl="1"/>
            <a:r>
              <a:rPr lang="zh-CN" altLang="en-US" sz="2200" dirty="0"/>
              <a:t>用户级</a:t>
            </a:r>
            <a:r>
              <a:rPr lang="zh-CN" altLang="en-US" sz="2200" dirty="0" smtClean="0"/>
              <a:t>上下文</a:t>
            </a:r>
          </a:p>
          <a:p>
            <a:pPr lvl="1"/>
            <a:r>
              <a:rPr lang="zh-CN" altLang="en-US" sz="2200" dirty="0" smtClean="0"/>
              <a:t>系统级上下文</a:t>
            </a:r>
          </a:p>
          <a:p>
            <a:pPr lvl="1"/>
            <a:r>
              <a:rPr lang="zh-CN" altLang="en-US" sz="2200" dirty="0" smtClean="0"/>
              <a:t>寄存器上下文</a:t>
            </a:r>
            <a:endParaRPr lang="zh-CN" altLang="en-US" sz="2200" dirty="0"/>
          </a:p>
          <a:p>
            <a:r>
              <a:rPr lang="zh-CN" altLang="en-US" sz="2400" dirty="0"/>
              <a:t>当系统调度新进程占有处理器时，新老进程随之发生</a:t>
            </a:r>
            <a:r>
              <a:rPr lang="zh-CN" altLang="en-US" sz="2400" dirty="0">
                <a:solidFill>
                  <a:srgbClr val="FF0000"/>
                </a:solidFill>
              </a:rPr>
              <a:t>上下文切</a:t>
            </a:r>
            <a:r>
              <a:rPr lang="zh-CN" altLang="en-US" sz="2400" dirty="0" smtClean="0">
                <a:solidFill>
                  <a:srgbClr val="FF0000"/>
                </a:solidFill>
              </a:rPr>
              <a:t>换</a:t>
            </a:r>
            <a:r>
              <a:rPr lang="zh-CN" altLang="en-US" sz="2400" dirty="0" smtClean="0"/>
              <a:t>。进程</a:t>
            </a:r>
            <a:r>
              <a:rPr lang="zh-CN" altLang="en-US" sz="2400" dirty="0"/>
              <a:t>的运行被认为是在上下文中执行 </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46</a:t>
            </a:fld>
            <a:r>
              <a:rPr lang="en-US" altLang="zh-CN" smtClean="0"/>
              <a:t>/xxx</a:t>
            </a:r>
            <a:endParaRPr lang="en-US" altLang="zh-CN" dirty="0"/>
          </a:p>
        </p:txBody>
      </p:sp>
    </p:spTree>
    <p:extLst>
      <p:ext uri="{BB962C8B-B14F-4D97-AF65-F5344CB8AC3E}">
        <p14:creationId xmlns:p14="http://schemas.microsoft.com/office/powerpoint/2010/main" val="1895578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：进程上</a:t>
            </a:r>
            <a:r>
              <a:rPr lang="zh-CN" altLang="en-US" dirty="0" smtClean="0"/>
              <a:t>下文（续）</a:t>
            </a:r>
            <a:endParaRPr lang="en-US" dirty="0"/>
          </a:p>
        </p:txBody>
      </p:sp>
      <p:sp>
        <p:nvSpPr>
          <p:cNvPr id="3" name="Content Placeholder 2"/>
          <p:cNvSpPr>
            <a:spLocks noGrp="1"/>
          </p:cNvSpPr>
          <p:nvPr>
            <p:ph sz="quarter" idx="1"/>
          </p:nvPr>
        </p:nvSpPr>
        <p:spPr/>
        <p:txBody>
          <a:bodyPr/>
          <a:lstStyle/>
          <a:p>
            <a:r>
              <a:rPr lang="zh-CN" altLang="en-US" sz="2400" dirty="0"/>
              <a:t>进程上下文的三个组成部分 </a:t>
            </a:r>
          </a:p>
          <a:p>
            <a:pPr marL="788988" lvl="1" indent="-514350">
              <a:buFont typeface="+mj-lt"/>
              <a:buAutoNum type="arabicPeriod"/>
            </a:pPr>
            <a:r>
              <a:rPr lang="zh-CN" altLang="en-US" sz="2200" dirty="0">
                <a:solidFill>
                  <a:srgbClr val="FF0000"/>
                </a:solidFill>
              </a:rPr>
              <a:t>用户级上下文</a:t>
            </a:r>
            <a:r>
              <a:rPr lang="en-US" altLang="zh-CN" sz="2200" dirty="0"/>
              <a:t>(user-level-context)</a:t>
            </a:r>
            <a:r>
              <a:rPr lang="zh-CN" altLang="en-US" sz="2200" dirty="0"/>
              <a:t>：由用户进程的程序块、用户数据块（含共享数据块）和用户堆栈组成的进程地址空间</a:t>
            </a:r>
          </a:p>
          <a:p>
            <a:pPr marL="788988" lvl="1" indent="-514350">
              <a:buFont typeface="+mj-lt"/>
              <a:buAutoNum type="arabicPeriod"/>
            </a:pPr>
            <a:r>
              <a:rPr lang="zh-CN" altLang="en-US" sz="2200" dirty="0">
                <a:solidFill>
                  <a:srgbClr val="FF0000"/>
                </a:solidFill>
              </a:rPr>
              <a:t>系统级上下文</a:t>
            </a:r>
            <a:r>
              <a:rPr lang="en-US" altLang="zh-CN" sz="2200" dirty="0"/>
              <a:t>(system-level-context)</a:t>
            </a:r>
            <a:r>
              <a:rPr lang="zh-CN" altLang="en-US" sz="2200" dirty="0"/>
              <a:t>：包括进程控制</a:t>
            </a:r>
            <a:r>
              <a:rPr lang="zh-CN" altLang="en-US" sz="2200" dirty="0" smtClean="0"/>
              <a:t>块（</a:t>
            </a:r>
            <a:r>
              <a:rPr lang="en-US" altLang="zh-CN" sz="2200" dirty="0" smtClean="0">
                <a:solidFill>
                  <a:srgbClr val="0070C0"/>
                </a:solidFill>
              </a:rPr>
              <a:t>PCB</a:t>
            </a:r>
            <a:r>
              <a:rPr lang="zh-CN" altLang="en-US" sz="2200" dirty="0" smtClean="0"/>
              <a:t>）、</a:t>
            </a:r>
            <a:r>
              <a:rPr lang="zh-CN" altLang="en-US" sz="2200" dirty="0"/>
              <a:t>内存管理信息、进程环境块，及系统堆栈等组成的进程地址空间</a:t>
            </a:r>
          </a:p>
          <a:p>
            <a:pPr marL="788988" lvl="1" indent="-514350">
              <a:buFont typeface="+mj-lt"/>
              <a:buAutoNum type="arabicPeriod"/>
            </a:pPr>
            <a:r>
              <a:rPr lang="zh-CN" altLang="en-US" sz="2200" dirty="0">
                <a:solidFill>
                  <a:srgbClr val="FF0000"/>
                </a:solidFill>
              </a:rPr>
              <a:t>寄存器上下文</a:t>
            </a:r>
            <a:r>
              <a:rPr lang="en-US" altLang="zh-CN" sz="2200" dirty="0"/>
              <a:t>(register-level-context)</a:t>
            </a:r>
            <a:r>
              <a:rPr lang="zh-CN" altLang="en-US" sz="2200" dirty="0"/>
              <a:t>：由程序状态字（</a:t>
            </a:r>
            <a:r>
              <a:rPr lang="en-US" altLang="zh-CN" sz="2200" dirty="0"/>
              <a:t>PSW</a:t>
            </a:r>
            <a:r>
              <a:rPr lang="zh-CN" altLang="en-US" sz="2200" dirty="0"/>
              <a:t>）寄存器和各类控制寄存器、地址寄存器、通用寄存器、用户栈指针等组成</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47</a:t>
            </a:fld>
            <a:r>
              <a:rPr lang="en-US" altLang="zh-CN" smtClean="0"/>
              <a:t>/xxx</a:t>
            </a:r>
            <a:endParaRPr lang="en-US" altLang="zh-CN" dirty="0"/>
          </a:p>
        </p:txBody>
      </p:sp>
    </p:spTree>
    <p:extLst>
      <p:ext uri="{BB962C8B-B14F-4D97-AF65-F5344CB8AC3E}">
        <p14:creationId xmlns:p14="http://schemas.microsoft.com/office/powerpoint/2010/main" val="1508469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：进程上</a:t>
            </a:r>
            <a:r>
              <a:rPr lang="zh-CN" altLang="en-US" dirty="0" smtClean="0"/>
              <a:t>下文（续）</a:t>
            </a:r>
            <a:endParaRPr lang="en-US" dirty="0"/>
          </a:p>
        </p:txBody>
      </p:sp>
      <p:sp>
        <p:nvSpPr>
          <p:cNvPr id="3" name="Content Placeholder 2"/>
          <p:cNvSpPr>
            <a:spLocks noGrp="1"/>
          </p:cNvSpPr>
          <p:nvPr>
            <p:ph sz="quarter" idx="1"/>
          </p:nvPr>
        </p:nvSpPr>
        <p:spPr>
          <a:xfrm>
            <a:off x="914400" y="1988840"/>
            <a:ext cx="5817840" cy="4030960"/>
          </a:xfrm>
        </p:spPr>
        <p:txBody>
          <a:bodyPr/>
          <a:lstStyle/>
          <a:p>
            <a:pPr>
              <a:lnSpc>
                <a:spcPct val="200000"/>
              </a:lnSpc>
            </a:pPr>
            <a:r>
              <a:rPr lang="zh-CN" altLang="en-US" sz="2400" dirty="0" smtClean="0">
                <a:solidFill>
                  <a:srgbClr val="FF0000"/>
                </a:solidFill>
              </a:rPr>
              <a:t>如何理解</a:t>
            </a:r>
            <a:r>
              <a:rPr lang="zh-CN" altLang="en-US" sz="2400" u="sng" dirty="0" smtClean="0">
                <a:solidFill>
                  <a:srgbClr val="FF0000"/>
                </a:solidFill>
              </a:rPr>
              <a:t>进程映像</a:t>
            </a:r>
            <a:r>
              <a:rPr lang="zh-CN" altLang="en-US" sz="2400" dirty="0" smtClean="0">
                <a:solidFill>
                  <a:srgbClr val="FF0000"/>
                </a:solidFill>
              </a:rPr>
              <a:t>和</a:t>
            </a:r>
            <a:r>
              <a:rPr lang="zh-CN" altLang="en-US" sz="2400" u="sng" dirty="0" smtClean="0">
                <a:solidFill>
                  <a:srgbClr val="FF0000"/>
                </a:solidFill>
              </a:rPr>
              <a:t>进程</a:t>
            </a:r>
            <a:r>
              <a:rPr lang="zh-CN" altLang="en-US" sz="2400" u="sng" dirty="0">
                <a:solidFill>
                  <a:srgbClr val="FF0000"/>
                </a:solidFill>
              </a:rPr>
              <a:t>上下文</a:t>
            </a:r>
            <a:r>
              <a:rPr lang="zh-CN" altLang="en-US" sz="2400" dirty="0" smtClean="0">
                <a:solidFill>
                  <a:srgbClr val="FF0000"/>
                </a:solidFill>
              </a:rPr>
              <a:t>的关系？</a:t>
            </a:r>
          </a:p>
          <a:p>
            <a:pPr lvl="1">
              <a:lnSpc>
                <a:spcPct val="200000"/>
              </a:lnSpc>
            </a:pPr>
            <a:r>
              <a:rPr lang="zh-CN" altLang="en-US" sz="2200" dirty="0">
                <a:solidFill>
                  <a:schemeClr val="bg1">
                    <a:lumMod val="50000"/>
                  </a:schemeClr>
                </a:solidFill>
              </a:rPr>
              <a:t> </a:t>
            </a:r>
            <a:r>
              <a:rPr lang="zh-CN" altLang="en-US" sz="2200" dirty="0" smtClean="0">
                <a:solidFill>
                  <a:schemeClr val="bg1">
                    <a:lumMod val="50000"/>
                  </a:schemeClr>
                </a:solidFill>
              </a:rPr>
              <a:t>进程映像用于表示进程状态</a:t>
            </a:r>
          </a:p>
          <a:p>
            <a:pPr lvl="1">
              <a:lnSpc>
                <a:spcPct val="200000"/>
              </a:lnSpc>
            </a:pPr>
            <a:r>
              <a:rPr lang="zh-CN" altLang="en-US" sz="2200" dirty="0">
                <a:solidFill>
                  <a:schemeClr val="bg1">
                    <a:lumMod val="50000"/>
                  </a:schemeClr>
                </a:solidFill>
              </a:rPr>
              <a:t> </a:t>
            </a:r>
            <a:r>
              <a:rPr lang="zh-CN" altLang="en-US" sz="2200" dirty="0" smtClean="0">
                <a:solidFill>
                  <a:schemeClr val="bg1">
                    <a:lumMod val="50000"/>
                  </a:schemeClr>
                </a:solidFill>
              </a:rPr>
              <a:t>进程上下文用于表示进程运行环境</a:t>
            </a:r>
          </a:p>
          <a:p>
            <a:pPr>
              <a:lnSpc>
                <a:spcPct val="200000"/>
              </a:lnSpc>
            </a:pPr>
            <a:endParaRPr lang="zh-CN" altLang="en-US" sz="2400" dirty="0"/>
          </a:p>
          <a:p>
            <a:pPr lvl="1">
              <a:lnSpc>
                <a:spcPct val="200000"/>
              </a:lnSpc>
            </a:pPr>
            <a:endParaRPr lang="zh-CN" altLang="en-US" sz="2200" dirty="0" smtClean="0"/>
          </a:p>
          <a:p>
            <a:pPr>
              <a:lnSpc>
                <a:spcPct val="200000"/>
              </a:lnSpc>
            </a:pPr>
            <a:endParaRPr lang="zh-CN" altLang="en-US" sz="2400" dirty="0">
              <a:solidFill>
                <a:srgbClr val="FF0000"/>
              </a:solidFill>
            </a:endParaRPr>
          </a:p>
          <a:p>
            <a:pPr>
              <a:lnSpc>
                <a:spcPct val="20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48</a:t>
            </a:fld>
            <a:r>
              <a:rPr lang="en-US" altLang="zh-CN" smtClean="0"/>
              <a:t>/xxx</a:t>
            </a:r>
            <a:endParaRPr lang="en-US" altLang="zh-CN" dirty="0"/>
          </a:p>
        </p:txBody>
      </p:sp>
      <p:pic>
        <p:nvPicPr>
          <p:cNvPr id="1026" name="Picture 2" descr="http://www.11x5w.com/uploads/2015-1/201501281517105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329" y="3736594"/>
            <a:ext cx="2113471" cy="2283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3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a:t>
            </a:r>
            <a:endParaRPr lang="en-US" dirty="0"/>
          </a:p>
        </p:txBody>
      </p:sp>
      <p:sp>
        <p:nvSpPr>
          <p:cNvPr id="3" name="Content Placeholder 2"/>
          <p:cNvSpPr>
            <a:spLocks noGrp="1"/>
          </p:cNvSpPr>
          <p:nvPr>
            <p:ph sz="quarter" idx="1"/>
          </p:nvPr>
        </p:nvSpPr>
        <p:spPr>
          <a:xfrm>
            <a:off x="914400" y="1988840"/>
            <a:ext cx="7185992" cy="4030960"/>
          </a:xfrm>
        </p:spPr>
        <p:txBody>
          <a:bodyPr/>
          <a:lstStyle/>
          <a:p>
            <a:r>
              <a:rPr lang="en-US" altLang="zh-CN" sz="2400" dirty="0" smtClean="0"/>
              <a:t>PCB</a:t>
            </a:r>
            <a:r>
              <a:rPr lang="zh-CN" altLang="en-US" sz="2400" dirty="0" smtClean="0"/>
              <a:t> 标志</a:t>
            </a:r>
            <a:r>
              <a:rPr lang="zh-CN" altLang="en-US" sz="2400" dirty="0"/>
              <a:t>着进程的存在，是操作系统用于记录和刻划进程状态及有关信息的数据结构，也是操作系统掌握进程的唯一资料结构，是操作系统控制和管理进程的主要</a:t>
            </a:r>
            <a:r>
              <a:rPr lang="zh-CN" altLang="en-US" sz="2400" dirty="0" smtClean="0"/>
              <a:t>依据</a:t>
            </a:r>
            <a:endParaRPr lang="zh-CN" altLang="en-US" sz="2400" dirty="0"/>
          </a:p>
          <a:p>
            <a:r>
              <a:rPr lang="en-US" altLang="zh-CN" sz="2400" dirty="0" smtClean="0"/>
              <a:t>PCB</a:t>
            </a:r>
            <a:r>
              <a:rPr lang="zh-CN" altLang="en-US" sz="2400" dirty="0" smtClean="0"/>
              <a:t> </a:t>
            </a:r>
            <a:r>
              <a:rPr lang="zh-CN" altLang="en-US" sz="2400" dirty="0"/>
              <a:t>主要包含了进程执行时的情况，以及进程让出处理器后所处的状态、断点等信息</a:t>
            </a:r>
          </a:p>
          <a:p>
            <a:r>
              <a:rPr lang="zh-CN" altLang="en-US" sz="2400" dirty="0" smtClean="0"/>
              <a:t>进程</a:t>
            </a:r>
            <a:r>
              <a:rPr lang="zh-CN" altLang="en-US" sz="2400" dirty="0"/>
              <a:t>创建时建立进程控制块，进程撤销时回收进程控制块，进程控制块与进程一一对应</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49</a:t>
            </a:fld>
            <a:r>
              <a:rPr lang="en-US" altLang="zh-CN" smtClean="0"/>
              <a:t>/xxx</a:t>
            </a:r>
            <a:endParaRPr lang="en-US" altLang="zh-CN" dirty="0"/>
          </a:p>
        </p:txBody>
      </p:sp>
    </p:spTree>
    <p:extLst>
      <p:ext uri="{BB962C8B-B14F-4D97-AF65-F5344CB8AC3E}">
        <p14:creationId xmlns:p14="http://schemas.microsoft.com/office/powerpoint/2010/main" val="1698414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2.3.1</a:t>
            </a:r>
            <a:r>
              <a:rPr lang="zh-CN" altLang="en-US" dirty="0" smtClean="0"/>
              <a:t>（续）</a:t>
            </a:r>
            <a:endParaRPr lang="en-US" dirty="0"/>
          </a:p>
        </p:txBody>
      </p:sp>
      <p:sp>
        <p:nvSpPr>
          <p:cNvPr id="3" name="Content Placeholder 2"/>
          <p:cNvSpPr>
            <a:spLocks noGrp="1"/>
          </p:cNvSpPr>
          <p:nvPr>
            <p:ph sz="quarter" idx="1"/>
          </p:nvPr>
        </p:nvSpPr>
        <p:spPr/>
        <p:txBody>
          <a:bodyPr/>
          <a:lstStyle/>
          <a:p>
            <a:r>
              <a:rPr lang="zh-CN" altLang="en-US" dirty="0" smtClean="0"/>
              <a:t>理论角度</a:t>
            </a:r>
          </a:p>
          <a:p>
            <a:pPr lvl="1"/>
            <a:r>
              <a:rPr lang="zh-CN" altLang="en-US" dirty="0"/>
              <a:t>进程是对正在运行的程序过程的抽象</a:t>
            </a:r>
            <a:endParaRPr lang="zh-CN" altLang="en-US" dirty="0" smtClean="0"/>
          </a:p>
          <a:p>
            <a:endParaRPr lang="zh-CN" altLang="en-US" dirty="0" smtClean="0"/>
          </a:p>
          <a:p>
            <a:r>
              <a:rPr lang="zh-CN" altLang="en-US" dirty="0" smtClean="0"/>
              <a:t>实现角度</a:t>
            </a:r>
          </a:p>
          <a:p>
            <a:pPr lvl="1"/>
            <a:r>
              <a:rPr lang="zh-CN" altLang="en-US" dirty="0"/>
              <a:t>目的在于清晰地刻划动态系统的内在规律</a:t>
            </a:r>
          </a:p>
          <a:p>
            <a:pPr lvl="1"/>
            <a:r>
              <a:rPr lang="zh-CN" altLang="en-US" dirty="0"/>
              <a:t>有效管理和调度进入计算机系统主存储器运行的程序</a:t>
            </a:r>
          </a:p>
          <a:p>
            <a:pPr lvl="1"/>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a:t>
            </a:fld>
            <a:r>
              <a:rPr lang="en-US" altLang="zh-CN" smtClean="0"/>
              <a:t>/xxx</a:t>
            </a:r>
            <a:endParaRPr lang="en-US" altLang="zh-CN" dirty="0"/>
          </a:p>
        </p:txBody>
      </p:sp>
    </p:spTree>
    <p:extLst>
      <p:ext uri="{BB962C8B-B14F-4D97-AF65-F5344CB8AC3E}">
        <p14:creationId xmlns:p14="http://schemas.microsoft.com/office/powerpoint/2010/main" val="1650211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：进程控制块（续）</a:t>
            </a:r>
            <a:endParaRPr lang="en-US" dirty="0"/>
          </a:p>
        </p:txBody>
      </p:sp>
      <p:sp>
        <p:nvSpPr>
          <p:cNvPr id="3" name="Content Placeholder 2"/>
          <p:cNvSpPr>
            <a:spLocks noGrp="1"/>
          </p:cNvSpPr>
          <p:nvPr>
            <p:ph sz="quarter" idx="1"/>
          </p:nvPr>
        </p:nvSpPr>
        <p:spPr/>
        <p:txBody>
          <a:bodyPr/>
          <a:lstStyle/>
          <a:p>
            <a:r>
              <a:rPr lang="en-US" altLang="zh-CN" sz="2400" dirty="0" smtClean="0"/>
              <a:t>PCB</a:t>
            </a:r>
            <a:r>
              <a:rPr lang="zh-CN" altLang="en-US" sz="2400" dirty="0" smtClean="0"/>
              <a:t> 主要包含三类信息：</a:t>
            </a:r>
          </a:p>
          <a:p>
            <a:pPr marL="776288" lvl="1" indent="-457200">
              <a:buFont typeface="+mj-lt"/>
              <a:buAutoNum type="arabicPeriod"/>
            </a:pPr>
            <a:r>
              <a:rPr lang="zh-CN" altLang="en-US" dirty="0"/>
              <a:t>进程的标志信息</a:t>
            </a:r>
          </a:p>
          <a:p>
            <a:pPr marL="776288" lvl="1" indent="-457200">
              <a:buFont typeface="+mj-lt"/>
              <a:buAutoNum type="arabicPeriod"/>
            </a:pPr>
            <a:r>
              <a:rPr lang="zh-CN" altLang="en-US" dirty="0"/>
              <a:t>现场信息</a:t>
            </a:r>
          </a:p>
          <a:p>
            <a:pPr marL="776288" lvl="1" indent="-457200">
              <a:buFont typeface="+mj-lt"/>
              <a:buAutoNum type="arabicPeriod"/>
            </a:pPr>
            <a:r>
              <a:rPr lang="zh-CN" altLang="en-US" dirty="0"/>
              <a:t>控制信息</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50</a:t>
            </a:fld>
            <a:r>
              <a:rPr lang="en-US" altLang="zh-CN" smtClean="0"/>
              <a:t>/xxx</a:t>
            </a:r>
            <a:endParaRPr lang="en-US" altLang="zh-CN" dirty="0"/>
          </a:p>
        </p:txBody>
      </p:sp>
      <p:sp>
        <p:nvSpPr>
          <p:cNvPr id="8" name="TextBox 7"/>
          <p:cNvSpPr txBox="1"/>
          <p:nvPr/>
        </p:nvSpPr>
        <p:spPr>
          <a:xfrm>
            <a:off x="4427984" y="5188803"/>
            <a:ext cx="1516762" cy="830997"/>
          </a:xfrm>
          <a:prstGeom prst="rect">
            <a:avLst/>
          </a:prstGeom>
          <a:noFill/>
        </p:spPr>
        <p:txBody>
          <a:bodyPr wrap="none" rtlCol="0">
            <a:spAutoFit/>
          </a:bodyPr>
          <a:lstStyle/>
          <a:p>
            <a:r>
              <a:rPr lang="en-US" altLang="zh-CN" sz="1200" b="0" i="1" dirty="0" smtClean="0"/>
              <a:t>Figure</a:t>
            </a:r>
            <a:r>
              <a:rPr lang="zh-CN" altLang="en-US" sz="1200" b="0" i="1" dirty="0" smtClean="0"/>
              <a:t> </a:t>
            </a:r>
            <a:r>
              <a:rPr lang="en-US" altLang="zh-CN" sz="1200" b="0" i="1" dirty="0" smtClean="0"/>
              <a:t>3.4</a:t>
            </a:r>
            <a:r>
              <a:rPr lang="zh-CN" altLang="en-US" sz="1200" b="0" i="1" dirty="0" smtClean="0"/>
              <a:t> </a:t>
            </a:r>
          </a:p>
          <a:p>
            <a:r>
              <a:rPr lang="en-US" altLang="zh-CN" sz="1200" b="0" i="1" dirty="0" smtClean="0"/>
              <a:t>CPU</a:t>
            </a:r>
            <a:r>
              <a:rPr lang="zh-CN" altLang="en-US" sz="1200" b="0" i="1" dirty="0" smtClean="0"/>
              <a:t> </a:t>
            </a:r>
            <a:r>
              <a:rPr lang="en-US" altLang="zh-CN" sz="1200" b="0" i="1" dirty="0" smtClean="0"/>
              <a:t>switch</a:t>
            </a:r>
            <a:r>
              <a:rPr lang="zh-CN" altLang="en-US" sz="1200" b="0" i="1" dirty="0" smtClean="0"/>
              <a:t> </a:t>
            </a:r>
            <a:r>
              <a:rPr lang="en-US" altLang="zh-CN" sz="1200" b="0" i="1" dirty="0" smtClean="0"/>
              <a:t>from</a:t>
            </a:r>
            <a:r>
              <a:rPr lang="zh-CN" altLang="en-US" sz="1200" b="0" i="1" dirty="0" smtClean="0"/>
              <a:t> </a:t>
            </a:r>
          </a:p>
          <a:p>
            <a:r>
              <a:rPr lang="en-US" altLang="zh-CN" sz="1200" b="0" i="1" dirty="0" smtClean="0"/>
              <a:t>process</a:t>
            </a:r>
            <a:r>
              <a:rPr lang="zh-CN" altLang="en-US" sz="1200" b="0" i="1" dirty="0" smtClean="0"/>
              <a:t> </a:t>
            </a:r>
            <a:r>
              <a:rPr lang="en-US" altLang="zh-CN" sz="1200" b="0" i="1" dirty="0" smtClean="0"/>
              <a:t>to</a:t>
            </a:r>
            <a:r>
              <a:rPr lang="zh-CN" altLang="en-US" sz="1200" b="0" i="1" dirty="0" smtClean="0"/>
              <a:t> </a:t>
            </a:r>
            <a:r>
              <a:rPr lang="en-US" altLang="zh-CN" sz="1200" b="0" i="1" dirty="0" smtClean="0"/>
              <a:t>process</a:t>
            </a:r>
            <a:r>
              <a:rPr lang="zh-CN" altLang="en-US" sz="1200" b="0" i="1" dirty="0" smtClean="0"/>
              <a:t> </a:t>
            </a:r>
          </a:p>
          <a:p>
            <a:r>
              <a:rPr lang="en-US" altLang="zh-CN" sz="1200" b="0" i="1" dirty="0" smtClean="0"/>
              <a:t>“OSC”</a:t>
            </a:r>
            <a:r>
              <a:rPr lang="zh-CN" altLang="en-US" sz="1200" b="0" dirty="0" smtClean="0"/>
              <a:t> </a:t>
            </a:r>
            <a:r>
              <a:rPr lang="en-US" altLang="zh-CN" sz="1200" b="0" dirty="0" smtClean="0"/>
              <a:t>P85</a:t>
            </a:r>
            <a:endParaRPr lang="en-US" sz="1200" b="0" dirty="0"/>
          </a:p>
        </p:txBody>
      </p:sp>
      <p:pic>
        <p:nvPicPr>
          <p:cNvPr id="9" name="Picture 8"/>
          <p:cNvPicPr>
            <a:picLocks noChangeAspect="1"/>
          </p:cNvPicPr>
          <p:nvPr/>
        </p:nvPicPr>
        <p:blipFill>
          <a:blip r:embed="rId3"/>
          <a:stretch>
            <a:fillRect/>
          </a:stretch>
        </p:blipFill>
        <p:spPr>
          <a:xfrm>
            <a:off x="5490590" y="1916832"/>
            <a:ext cx="3447983" cy="4680520"/>
          </a:xfrm>
          <a:prstGeom prst="rect">
            <a:avLst/>
          </a:prstGeom>
        </p:spPr>
      </p:pic>
    </p:spTree>
    <p:extLst>
      <p:ext uri="{BB962C8B-B14F-4D97-AF65-F5344CB8AC3E}">
        <p14:creationId xmlns:p14="http://schemas.microsoft.com/office/powerpoint/2010/main" val="12702575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：进程控制块（续）</a:t>
            </a:r>
            <a:endParaRPr lang="en-US" dirty="0"/>
          </a:p>
        </p:txBody>
      </p:sp>
      <p:sp>
        <p:nvSpPr>
          <p:cNvPr id="3" name="Content Placeholder 2"/>
          <p:cNvSpPr>
            <a:spLocks noGrp="1"/>
          </p:cNvSpPr>
          <p:nvPr>
            <p:ph sz="quarter" idx="1"/>
          </p:nvPr>
        </p:nvSpPr>
        <p:spPr>
          <a:xfrm>
            <a:off x="914400" y="1988840"/>
            <a:ext cx="7041976" cy="4030960"/>
          </a:xfrm>
        </p:spPr>
        <p:txBody>
          <a:bodyPr/>
          <a:lstStyle/>
          <a:p>
            <a:pPr marL="501650" indent="-457200">
              <a:buFont typeface="+mj-lt"/>
              <a:buAutoNum type="arabicPeriod"/>
            </a:pPr>
            <a:r>
              <a:rPr lang="zh-CN" altLang="en-US" sz="2400" dirty="0"/>
              <a:t>标识</a:t>
            </a:r>
            <a:r>
              <a:rPr lang="zh-CN" altLang="en-US" dirty="0"/>
              <a:t>信息</a:t>
            </a:r>
          </a:p>
          <a:p>
            <a:pPr lvl="1"/>
            <a:r>
              <a:rPr lang="zh-CN" altLang="en-US" sz="2200" dirty="0"/>
              <a:t>用于唯一地标识一个进程，常常分为由用户使用的外部标识符和被系统使用的内部标识号</a:t>
            </a:r>
          </a:p>
          <a:p>
            <a:pPr lvl="1"/>
            <a:r>
              <a:rPr lang="zh-CN" altLang="en-US" sz="2200" dirty="0"/>
              <a:t>几乎所有操作系统中进程都被赋予一个唯一的、内部使用的数值型的进程号，操作系统的其他控制表可以通过进程号来交叉引用进程控制表</a:t>
            </a:r>
          </a:p>
          <a:p>
            <a:pPr lvl="1"/>
            <a:r>
              <a:rPr lang="zh-CN" altLang="en-US" sz="2200" dirty="0"/>
              <a:t>常用的标识信息有进程标识符、父进程的标识符、用户进程名、用户组名等</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51</a:t>
            </a:fld>
            <a:r>
              <a:rPr lang="en-US" altLang="zh-CN" smtClean="0"/>
              <a:t>/xxx</a:t>
            </a:r>
            <a:endParaRPr lang="en-US" altLang="zh-CN" dirty="0"/>
          </a:p>
        </p:txBody>
      </p:sp>
    </p:spTree>
    <p:extLst>
      <p:ext uri="{BB962C8B-B14F-4D97-AF65-F5344CB8AC3E}">
        <p14:creationId xmlns:p14="http://schemas.microsoft.com/office/powerpoint/2010/main" val="485854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：进程控制块（续）</a:t>
            </a:r>
            <a:endParaRPr lang="en-US" dirty="0"/>
          </a:p>
        </p:txBody>
      </p:sp>
      <p:sp>
        <p:nvSpPr>
          <p:cNvPr id="3" name="Content Placeholder 2"/>
          <p:cNvSpPr>
            <a:spLocks noGrp="1"/>
          </p:cNvSpPr>
          <p:nvPr>
            <p:ph sz="quarter" idx="1"/>
          </p:nvPr>
        </p:nvSpPr>
        <p:spPr>
          <a:xfrm>
            <a:off x="914400" y="1988840"/>
            <a:ext cx="7041976" cy="4030960"/>
          </a:xfrm>
        </p:spPr>
        <p:txBody>
          <a:bodyPr/>
          <a:lstStyle/>
          <a:p>
            <a:pPr marL="501650" indent="-457200">
              <a:buFont typeface="+mj-lt"/>
              <a:buAutoNum type="arabicPeriod"/>
            </a:pPr>
            <a:r>
              <a:rPr lang="zh-CN" altLang="en-US" sz="2400" dirty="0"/>
              <a:t>标识</a:t>
            </a:r>
            <a:r>
              <a:rPr lang="zh-CN" altLang="en-US" dirty="0"/>
              <a:t>信息</a:t>
            </a:r>
          </a:p>
          <a:p>
            <a:pPr lvl="1"/>
            <a:r>
              <a:rPr lang="zh-CN" altLang="en-US" sz="2200" dirty="0"/>
              <a:t>用于唯一地标识一个进程，常常分为由用户使用的外部标识符和被系统使用的内部标识号</a:t>
            </a:r>
          </a:p>
          <a:p>
            <a:pPr lvl="1"/>
            <a:r>
              <a:rPr lang="zh-CN" altLang="en-US" sz="2200" dirty="0"/>
              <a:t>几乎所有操作系统中进程都被赋予一个唯一的、内部使用的数值型的进程号，操作系统的其他控制表可以通过进程号来交叉引用进程控制表</a:t>
            </a:r>
          </a:p>
          <a:p>
            <a:pPr lvl="1"/>
            <a:r>
              <a:rPr lang="zh-CN" altLang="en-US" sz="2200" dirty="0"/>
              <a:t>常用的标识信息有进程标识符、父进程的标识符、用户进程名、用户组名等</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52</a:t>
            </a:fld>
            <a:r>
              <a:rPr lang="en-US" altLang="zh-CN" smtClean="0"/>
              <a:t>/xxx</a:t>
            </a:r>
            <a:endParaRPr lang="en-US" altLang="zh-CN" dirty="0"/>
          </a:p>
        </p:txBody>
      </p:sp>
    </p:spTree>
    <p:extLst>
      <p:ext uri="{BB962C8B-B14F-4D97-AF65-F5344CB8AC3E}">
        <p14:creationId xmlns:p14="http://schemas.microsoft.com/office/powerpoint/2010/main" val="8290711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：进程控制块（续）</a:t>
            </a:r>
            <a:endParaRPr lang="en-US" dirty="0"/>
          </a:p>
        </p:txBody>
      </p:sp>
      <p:sp>
        <p:nvSpPr>
          <p:cNvPr id="3" name="Content Placeholder 2"/>
          <p:cNvSpPr>
            <a:spLocks noGrp="1"/>
          </p:cNvSpPr>
          <p:nvPr>
            <p:ph sz="quarter" idx="1"/>
          </p:nvPr>
        </p:nvSpPr>
        <p:spPr>
          <a:xfrm>
            <a:off x="914400" y="1988840"/>
            <a:ext cx="7041976" cy="4030960"/>
          </a:xfrm>
        </p:spPr>
        <p:txBody>
          <a:bodyPr/>
          <a:lstStyle/>
          <a:p>
            <a:pPr marL="501650" indent="-457200">
              <a:buFont typeface="+mj-lt"/>
              <a:buAutoNum type="arabicPeriod" startAt="2"/>
            </a:pPr>
            <a:r>
              <a:rPr lang="zh-CN" altLang="en-US" sz="2400" dirty="0"/>
              <a:t>现场信息</a:t>
            </a:r>
          </a:p>
          <a:p>
            <a:pPr marL="776288" lvl="1" indent="-457200"/>
            <a:r>
              <a:rPr lang="zh-CN" altLang="en-US" sz="2200" dirty="0"/>
              <a:t>用于保留进程运行时存放在处理器现场中的各种信息，进程让出处理器时必须把处理器现场信息保存到</a:t>
            </a:r>
            <a:r>
              <a:rPr lang="en-US" altLang="zh-CN" sz="2200" dirty="0"/>
              <a:t>PCB</a:t>
            </a:r>
            <a:r>
              <a:rPr lang="zh-CN" altLang="en-US" sz="2200" dirty="0"/>
              <a:t>中，当该进程重新恢复运行时也应恢复处理器现场</a:t>
            </a:r>
          </a:p>
          <a:p>
            <a:pPr marL="776288" lvl="1" indent="-457200"/>
            <a:r>
              <a:rPr lang="zh-CN" altLang="en-US" sz="2200" dirty="0"/>
              <a:t>现场信息包括：通用寄存器内容、控制寄存器（如</a:t>
            </a:r>
            <a:r>
              <a:rPr lang="en-US" altLang="zh-CN" sz="2200" dirty="0"/>
              <a:t>PSW</a:t>
            </a:r>
            <a:r>
              <a:rPr lang="zh-CN" altLang="en-US" sz="2200" dirty="0"/>
              <a:t>寄存器的）内容、用户堆栈指针、系统堆栈指针等</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53</a:t>
            </a:fld>
            <a:r>
              <a:rPr lang="en-US" altLang="zh-CN" smtClean="0"/>
              <a:t>/xxx</a:t>
            </a:r>
            <a:endParaRPr lang="en-US" altLang="zh-CN" dirty="0"/>
          </a:p>
        </p:txBody>
      </p:sp>
    </p:spTree>
    <p:extLst>
      <p:ext uri="{BB962C8B-B14F-4D97-AF65-F5344CB8AC3E}">
        <p14:creationId xmlns:p14="http://schemas.microsoft.com/office/powerpoint/2010/main" val="2014065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：进程控制块（续）</a:t>
            </a:r>
            <a:endParaRPr lang="en-US" dirty="0"/>
          </a:p>
        </p:txBody>
      </p:sp>
      <p:sp>
        <p:nvSpPr>
          <p:cNvPr id="3" name="Content Placeholder 2"/>
          <p:cNvSpPr>
            <a:spLocks noGrp="1"/>
          </p:cNvSpPr>
          <p:nvPr>
            <p:ph sz="quarter" idx="1"/>
          </p:nvPr>
        </p:nvSpPr>
        <p:spPr>
          <a:xfrm>
            <a:off x="914400" y="1988840"/>
            <a:ext cx="8050088" cy="4030960"/>
          </a:xfrm>
        </p:spPr>
        <p:txBody>
          <a:bodyPr/>
          <a:lstStyle/>
          <a:p>
            <a:pPr marL="501650" indent="-457200">
              <a:buFont typeface="+mj-lt"/>
              <a:buAutoNum type="arabicPeriod" startAt="3"/>
            </a:pPr>
            <a:r>
              <a:rPr lang="zh-CN" altLang="en-US" sz="2400" dirty="0"/>
              <a:t>控制信息：常用的控制信息包括：</a:t>
            </a:r>
          </a:p>
          <a:p>
            <a:pPr marL="833438" lvl="1" indent="-514350">
              <a:buFont typeface="+mj-lt"/>
              <a:buAutoNum type="romanLcPeriod"/>
            </a:pPr>
            <a:r>
              <a:rPr lang="zh-CN" altLang="en-US" sz="2000" dirty="0" smtClean="0"/>
              <a:t>进程</a:t>
            </a:r>
            <a:r>
              <a:rPr lang="zh-CN" altLang="en-US" sz="2000" dirty="0"/>
              <a:t>调度相关信息，如进程状态、等待事件和等待原因、进程优先级、队列指引元等</a:t>
            </a:r>
          </a:p>
          <a:p>
            <a:pPr marL="833438" lvl="1" indent="-514350">
              <a:buFont typeface="+mj-lt"/>
              <a:buAutoNum type="romanLcPeriod"/>
            </a:pPr>
            <a:r>
              <a:rPr lang="zh-CN" altLang="en-US" sz="2000" dirty="0" smtClean="0"/>
              <a:t>进程</a:t>
            </a:r>
            <a:r>
              <a:rPr lang="zh-CN" altLang="en-US" sz="2000" dirty="0"/>
              <a:t>组成信息，如正文段指针、数据段指针</a:t>
            </a:r>
          </a:p>
          <a:p>
            <a:pPr marL="833438" lvl="1" indent="-514350">
              <a:buFont typeface="+mj-lt"/>
              <a:buAutoNum type="romanLcPeriod"/>
            </a:pPr>
            <a:r>
              <a:rPr lang="zh-CN" altLang="en-US" sz="2000" dirty="0" smtClean="0"/>
              <a:t>进程</a:t>
            </a:r>
            <a:r>
              <a:rPr lang="zh-CN" altLang="en-US" sz="2000" dirty="0"/>
              <a:t>间通信相关信息，如消息队列指针、信号量等互斥和同步机制</a:t>
            </a:r>
          </a:p>
          <a:p>
            <a:pPr marL="833438" lvl="1" indent="-514350">
              <a:buFont typeface="+mj-lt"/>
              <a:buAutoNum type="romanLcPeriod"/>
            </a:pPr>
            <a:r>
              <a:rPr lang="zh-CN" altLang="en-US" sz="2000" dirty="0" smtClean="0"/>
              <a:t>进程</a:t>
            </a:r>
            <a:r>
              <a:rPr lang="zh-CN" altLang="en-US" sz="2000" dirty="0"/>
              <a:t>在二级（辅助）存储器内的地址信息</a:t>
            </a:r>
          </a:p>
          <a:p>
            <a:pPr marL="833438" lvl="1" indent="-514350">
              <a:buFont typeface="+mj-lt"/>
              <a:buAutoNum type="romanLcPeriod"/>
            </a:pPr>
            <a:r>
              <a:rPr lang="en-US" altLang="zh-CN" sz="2000" dirty="0" smtClean="0"/>
              <a:t>CPU</a:t>
            </a:r>
            <a:r>
              <a:rPr lang="zh-CN" altLang="en-US" sz="2000" dirty="0"/>
              <a:t>资源的占用和使用信息，如时间片余量、进程己占用</a:t>
            </a:r>
            <a:r>
              <a:rPr lang="en-US" altLang="zh-CN" sz="2000" dirty="0"/>
              <a:t>CPU</a:t>
            </a:r>
            <a:r>
              <a:rPr lang="zh-CN" altLang="en-US" sz="2000" dirty="0"/>
              <a:t>的时间、进程己执行时间总和，记帐信息</a:t>
            </a:r>
          </a:p>
          <a:p>
            <a:pPr marL="833438" lvl="1" indent="-514350">
              <a:buFont typeface="+mj-lt"/>
              <a:buAutoNum type="romanLcPeriod"/>
            </a:pPr>
            <a:r>
              <a:rPr lang="zh-CN" altLang="en-US" sz="2000" dirty="0" smtClean="0"/>
              <a:t>进程</a:t>
            </a:r>
            <a:r>
              <a:rPr lang="zh-CN" altLang="en-US" sz="2000" dirty="0"/>
              <a:t>特权信息，如在内存访问权限和处理器状态方面的特权</a:t>
            </a:r>
          </a:p>
          <a:p>
            <a:pPr marL="833438" lvl="1" indent="-514350">
              <a:buFont typeface="+mj-lt"/>
              <a:buAutoNum type="romanLcPeriod"/>
            </a:pPr>
            <a:r>
              <a:rPr lang="zh-CN" altLang="en-US" sz="2000" dirty="0" smtClean="0"/>
              <a:t>资源</a:t>
            </a:r>
            <a:r>
              <a:rPr lang="zh-CN" altLang="en-US" sz="2000" dirty="0"/>
              <a:t>清单，包括进程所需全部资源、已经分得的资源，如主存资源、</a:t>
            </a:r>
            <a:r>
              <a:rPr lang="en-US" altLang="zh-CN" sz="2000" dirty="0"/>
              <a:t>I/O</a:t>
            </a:r>
            <a:r>
              <a:rPr lang="zh-CN" altLang="en-US" sz="2000" dirty="0"/>
              <a:t>设备、打开文件表等</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54</a:t>
            </a:fld>
            <a:r>
              <a:rPr lang="en-US" altLang="zh-CN" smtClean="0"/>
              <a:t>/xxx</a:t>
            </a:r>
            <a:endParaRPr lang="en-US" altLang="zh-CN" dirty="0"/>
          </a:p>
        </p:txBody>
      </p:sp>
    </p:spTree>
    <p:extLst>
      <p:ext uri="{BB962C8B-B14F-4D97-AF65-F5344CB8AC3E}">
        <p14:creationId xmlns:p14="http://schemas.microsoft.com/office/powerpoint/2010/main" val="17261058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：进程控制块（总结）</a:t>
            </a:r>
            <a:endParaRPr lang="en-US" dirty="0"/>
          </a:p>
        </p:txBody>
      </p:sp>
      <p:sp>
        <p:nvSpPr>
          <p:cNvPr id="3" name="Content Placeholder 2"/>
          <p:cNvSpPr>
            <a:spLocks noGrp="1"/>
          </p:cNvSpPr>
          <p:nvPr>
            <p:ph sz="quarter" idx="1"/>
          </p:nvPr>
        </p:nvSpPr>
        <p:spPr>
          <a:xfrm>
            <a:off x="914400" y="1988840"/>
            <a:ext cx="7185992" cy="4030960"/>
          </a:xfrm>
        </p:spPr>
        <p:txBody>
          <a:bodyPr/>
          <a:lstStyle/>
          <a:p>
            <a:pPr marL="501650" indent="-457200"/>
            <a:r>
              <a:rPr lang="zh-CN" altLang="en-US" sz="2400" dirty="0"/>
              <a:t>进程控制块的集合事实上定义了一个操作系统的当前状态</a:t>
            </a:r>
          </a:p>
          <a:p>
            <a:pPr marL="501650" indent="-457200"/>
            <a:r>
              <a:rPr lang="zh-CN" altLang="en-US" sz="2400" dirty="0"/>
              <a:t>进程控制块的使用权或修改权均属于操作系统程序，</a:t>
            </a:r>
            <a:r>
              <a:rPr lang="zh-CN" altLang="en-US" sz="2400" dirty="0" smtClean="0"/>
              <a:t>包括：</a:t>
            </a:r>
            <a:endParaRPr lang="zh-CN" altLang="en-US" sz="2400" dirty="0"/>
          </a:p>
          <a:p>
            <a:pPr marL="776288" lvl="1" indent="-457200"/>
            <a:r>
              <a:rPr lang="zh-CN" altLang="en-US" sz="2200" dirty="0"/>
              <a:t>调度程序</a:t>
            </a:r>
          </a:p>
          <a:p>
            <a:pPr marL="776288" lvl="1" indent="-457200"/>
            <a:r>
              <a:rPr lang="zh-CN" altLang="en-US" sz="2200" dirty="0"/>
              <a:t>资源分配程序</a:t>
            </a:r>
          </a:p>
          <a:p>
            <a:pPr marL="776288" lvl="1" indent="-457200"/>
            <a:r>
              <a:rPr lang="zh-CN" altLang="en-US" sz="2200" dirty="0"/>
              <a:t>中断处理程序</a:t>
            </a:r>
          </a:p>
          <a:p>
            <a:pPr marL="776288" lvl="1" indent="-457200"/>
            <a:r>
              <a:rPr lang="zh-CN" altLang="en-US" sz="2200" dirty="0"/>
              <a:t>性能监视</a:t>
            </a:r>
          </a:p>
          <a:p>
            <a:pPr marL="776288" lvl="1" indent="-457200"/>
            <a:r>
              <a:rPr lang="zh-CN" altLang="en-US" sz="2200" dirty="0"/>
              <a:t>分析程序等</a:t>
            </a:r>
          </a:p>
          <a:p>
            <a:pPr marL="501650" indent="-457200"/>
            <a:r>
              <a:rPr lang="zh-CN" altLang="en-US" sz="2400" dirty="0"/>
              <a:t>操作系统是根据</a:t>
            </a:r>
            <a:r>
              <a:rPr lang="en-US" altLang="zh-CN" sz="2400" dirty="0"/>
              <a:t>PCB</a:t>
            </a:r>
            <a:r>
              <a:rPr lang="zh-CN" altLang="en-US" sz="2400" dirty="0"/>
              <a:t>来对并发执行的进程进行控制和管理的</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55</a:t>
            </a:fld>
            <a:r>
              <a:rPr lang="en-US" altLang="zh-CN" smtClean="0"/>
              <a:t>/xxx</a:t>
            </a:r>
            <a:endParaRPr lang="en-US" altLang="zh-CN" dirty="0"/>
          </a:p>
        </p:txBody>
      </p:sp>
    </p:spTree>
    <p:extLst>
      <p:ext uri="{BB962C8B-B14F-4D97-AF65-F5344CB8AC3E}">
        <p14:creationId xmlns:p14="http://schemas.microsoft.com/office/powerpoint/2010/main" val="1148178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2.3.3</a:t>
            </a:r>
            <a:r>
              <a:rPr lang="zh-CN" altLang="en-US" dirty="0" smtClean="0"/>
              <a:t>：进程队列及其管理</a:t>
            </a:r>
            <a:endParaRPr lang="en-US" dirty="0"/>
          </a:p>
        </p:txBody>
      </p:sp>
      <p:sp>
        <p:nvSpPr>
          <p:cNvPr id="3" name="Content Placeholder 2"/>
          <p:cNvSpPr>
            <a:spLocks noGrp="1"/>
          </p:cNvSpPr>
          <p:nvPr>
            <p:ph sz="quarter" idx="1"/>
          </p:nvPr>
        </p:nvSpPr>
        <p:spPr>
          <a:xfrm>
            <a:off x="914400" y="1988840"/>
            <a:ext cx="7185992" cy="4030960"/>
          </a:xfrm>
        </p:spPr>
        <p:txBody>
          <a:bodyPr/>
          <a:lstStyle/>
          <a:p>
            <a:r>
              <a:rPr lang="zh-CN" altLang="en-US" sz="2400" dirty="0" smtClean="0"/>
              <a:t>将处于</a:t>
            </a:r>
            <a:r>
              <a:rPr lang="zh-CN" altLang="en-US" sz="2400" dirty="0">
                <a:solidFill>
                  <a:srgbClr val="0070C0"/>
                </a:solidFill>
              </a:rPr>
              <a:t>同一状态</a:t>
            </a:r>
            <a:r>
              <a:rPr lang="zh-CN" altLang="en-US" sz="2400" dirty="0"/>
              <a:t>的所有</a:t>
            </a:r>
            <a:r>
              <a:rPr lang="en-US" altLang="zh-CN" sz="2400" dirty="0"/>
              <a:t>PCB</a:t>
            </a:r>
            <a:r>
              <a:rPr lang="zh-CN" altLang="en-US" sz="2400" dirty="0"/>
              <a:t>链接在一起的数据结构称为</a:t>
            </a:r>
            <a:r>
              <a:rPr lang="zh-CN" altLang="en-US" sz="2400" dirty="0">
                <a:solidFill>
                  <a:srgbClr val="FF0000"/>
                </a:solidFill>
              </a:rPr>
              <a:t>进程队列</a:t>
            </a:r>
            <a:r>
              <a:rPr lang="en-US" altLang="zh-CN" sz="2400" dirty="0"/>
              <a:t>(Process Queue</a:t>
            </a:r>
            <a:r>
              <a:rPr lang="en-US" altLang="zh-CN" sz="2400" b="1" dirty="0">
                <a:solidFill>
                  <a:srgbClr val="FF0000"/>
                </a:solidFill>
              </a:rPr>
              <a:t>s</a:t>
            </a:r>
            <a:r>
              <a:rPr lang="en-US" altLang="zh-CN" sz="2400" dirty="0"/>
              <a:t>)</a:t>
            </a:r>
          </a:p>
          <a:p>
            <a:pPr lvl="1"/>
            <a:r>
              <a:rPr lang="zh-CN" altLang="en-US" sz="2200" dirty="0"/>
              <a:t>同一状态</a:t>
            </a:r>
            <a:r>
              <a:rPr lang="zh-CN" altLang="en-US" sz="2200" dirty="0" smtClean="0"/>
              <a:t>进程</a:t>
            </a:r>
            <a:r>
              <a:rPr lang="en-US" altLang="zh-CN" sz="2200" dirty="0" smtClean="0"/>
              <a:t>(</a:t>
            </a:r>
            <a:r>
              <a:rPr lang="zh-CN" altLang="en-US" sz="2200" dirty="0" smtClean="0"/>
              <a:t>就绪、等待、运行等</a:t>
            </a:r>
            <a:r>
              <a:rPr lang="en-US" altLang="zh-CN" sz="2200" dirty="0" smtClean="0"/>
              <a:t>)</a:t>
            </a:r>
            <a:r>
              <a:rPr lang="zh-CN" altLang="en-US" sz="2200" dirty="0" smtClean="0"/>
              <a:t>的</a:t>
            </a:r>
            <a:r>
              <a:rPr lang="en-US" altLang="zh-CN" sz="2200" dirty="0"/>
              <a:t>PCB</a:t>
            </a:r>
            <a:r>
              <a:rPr lang="zh-CN" altLang="en-US" sz="2200" dirty="0"/>
              <a:t>既可按先来先</a:t>
            </a:r>
            <a:r>
              <a:rPr lang="zh-CN" altLang="en-US" sz="2200" dirty="0" smtClean="0"/>
              <a:t>到</a:t>
            </a:r>
            <a:r>
              <a:rPr lang="en-US" altLang="zh-CN" sz="2200" dirty="0" smtClean="0"/>
              <a:t>FIFO</a:t>
            </a:r>
            <a:r>
              <a:rPr lang="zh-CN" altLang="en-US" sz="2200" dirty="0" smtClean="0"/>
              <a:t>的</a:t>
            </a:r>
            <a:r>
              <a:rPr lang="zh-CN" altLang="en-US" sz="2200" dirty="0"/>
              <a:t>原则排成队列</a:t>
            </a:r>
          </a:p>
          <a:p>
            <a:pPr lvl="1"/>
            <a:r>
              <a:rPr lang="zh-CN" altLang="en-US" sz="2200" dirty="0"/>
              <a:t>也可按优先数或其它原则排成队列</a:t>
            </a:r>
          </a:p>
          <a:p>
            <a:pPr lvl="1"/>
            <a:r>
              <a:rPr lang="zh-CN" altLang="en-US" sz="2200" dirty="0"/>
              <a:t>等待态进程队列可以进一步细分，每一个进程按等待原因进入相应的等待队列</a:t>
            </a:r>
          </a:p>
          <a:p>
            <a:pPr lvl="1"/>
            <a:endParaRPr lang="zh-CN" altLang="en-US" dirty="0" smtClean="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56</a:t>
            </a:fld>
            <a:r>
              <a:rPr lang="en-US" altLang="zh-CN" smtClean="0"/>
              <a:t>/xxx</a:t>
            </a:r>
            <a:endParaRPr lang="en-US" altLang="zh-CN" dirty="0"/>
          </a:p>
        </p:txBody>
      </p:sp>
    </p:spTree>
    <p:extLst>
      <p:ext uri="{BB962C8B-B14F-4D97-AF65-F5344CB8AC3E}">
        <p14:creationId xmlns:p14="http://schemas.microsoft.com/office/powerpoint/2010/main" val="798154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a:t>
            </a:r>
            <a:endParaRPr lang="en-US" dirty="0"/>
          </a:p>
        </p:txBody>
      </p:sp>
      <p:sp>
        <p:nvSpPr>
          <p:cNvPr id="3" name="Content Placeholder 2"/>
          <p:cNvSpPr>
            <a:spLocks noGrp="1"/>
          </p:cNvSpPr>
          <p:nvPr>
            <p:ph sz="quarter" idx="1"/>
          </p:nvPr>
        </p:nvSpPr>
        <p:spPr/>
        <p:txBody>
          <a:bodyPr/>
          <a:lstStyle/>
          <a:p>
            <a:r>
              <a:rPr lang="zh-CN" altLang="en-US" dirty="0"/>
              <a:t>三种通用的队列组织方式：</a:t>
            </a:r>
          </a:p>
          <a:p>
            <a:pPr marL="776288" lvl="1" indent="-457200">
              <a:buFont typeface="+mj-lt"/>
              <a:buAutoNum type="arabicPeriod"/>
            </a:pPr>
            <a:r>
              <a:rPr lang="zh-CN" altLang="en-US" dirty="0"/>
              <a:t>线性方式</a:t>
            </a:r>
          </a:p>
          <a:p>
            <a:pPr marL="776288" lvl="1" indent="-457200">
              <a:buFont typeface="+mj-lt"/>
              <a:buAutoNum type="arabicPeriod"/>
            </a:pPr>
            <a:r>
              <a:rPr lang="zh-CN" altLang="en-US" dirty="0"/>
              <a:t>链接方式</a:t>
            </a:r>
          </a:p>
          <a:p>
            <a:pPr marL="776288" lvl="1" indent="-457200">
              <a:buFont typeface="+mj-lt"/>
              <a:buAutoNum type="arabicPeriod"/>
            </a:pPr>
            <a:r>
              <a:rPr lang="zh-CN" altLang="en-US" dirty="0"/>
              <a:t>索引方式</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57</a:t>
            </a:fld>
            <a:r>
              <a:rPr lang="en-US" altLang="zh-CN" smtClean="0"/>
              <a:t>/xxx</a:t>
            </a:r>
            <a:endParaRPr lang="en-US" altLang="zh-CN" dirty="0"/>
          </a:p>
        </p:txBody>
      </p:sp>
    </p:spTree>
    <p:extLst>
      <p:ext uri="{BB962C8B-B14F-4D97-AF65-F5344CB8AC3E}">
        <p14:creationId xmlns:p14="http://schemas.microsoft.com/office/powerpoint/2010/main" val="1190360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队列（续）：线性</a:t>
            </a:r>
            <a:endParaRPr lang="en-US" dirty="0"/>
          </a:p>
        </p:txBody>
      </p:sp>
      <p:sp>
        <p:nvSpPr>
          <p:cNvPr id="3" name="Content Placeholder 2"/>
          <p:cNvSpPr>
            <a:spLocks noGrp="1"/>
          </p:cNvSpPr>
          <p:nvPr>
            <p:ph sz="quarter" idx="1"/>
          </p:nvPr>
        </p:nvSpPr>
        <p:spPr>
          <a:xfrm>
            <a:off x="914400" y="1988840"/>
            <a:ext cx="7474024" cy="4030960"/>
          </a:xfrm>
        </p:spPr>
        <p:txBody>
          <a:bodyPr/>
          <a:lstStyle/>
          <a:p>
            <a:r>
              <a:rPr lang="zh-CN" altLang="en-US" sz="2400" dirty="0"/>
              <a:t>操作系统根据系统内最大的进程数目，静态地分配主存中的某块空间，所有的进程的</a:t>
            </a:r>
            <a:r>
              <a:rPr lang="en-US" altLang="zh-CN" sz="2400" dirty="0"/>
              <a:t>PCB</a:t>
            </a:r>
            <a:r>
              <a:rPr lang="zh-CN" altLang="en-US" sz="2400" dirty="0"/>
              <a:t>都组织在一个线性表中</a:t>
            </a:r>
          </a:p>
          <a:p>
            <a:r>
              <a:rPr lang="zh-CN" altLang="en-US" sz="2400" dirty="0">
                <a:solidFill>
                  <a:srgbClr val="00B050"/>
                </a:solidFill>
              </a:rPr>
              <a:t>优点</a:t>
            </a:r>
          </a:p>
          <a:p>
            <a:pPr lvl="1"/>
            <a:r>
              <a:rPr lang="zh-CN" altLang="en-US" sz="2000" dirty="0"/>
              <a:t>简单</a:t>
            </a:r>
            <a:r>
              <a:rPr lang="zh-CN" altLang="en-US" sz="2000" dirty="0" smtClean="0"/>
              <a:t>易行</a:t>
            </a:r>
            <a:endParaRPr lang="zh-CN" altLang="en-US" sz="2000" dirty="0"/>
          </a:p>
          <a:p>
            <a:r>
              <a:rPr lang="zh-CN" altLang="en-US" sz="2400" dirty="0">
                <a:solidFill>
                  <a:srgbClr val="C00000"/>
                </a:solidFill>
              </a:rPr>
              <a:t>缺点</a:t>
            </a:r>
          </a:p>
          <a:p>
            <a:pPr lvl="1"/>
            <a:r>
              <a:rPr lang="zh-CN" altLang="en-US" sz="2000" dirty="0" smtClean="0"/>
              <a:t>限定</a:t>
            </a:r>
            <a:r>
              <a:rPr lang="zh-CN" altLang="en-US" sz="2000" dirty="0"/>
              <a:t>系统中的进程最大数</a:t>
            </a:r>
          </a:p>
          <a:p>
            <a:pPr lvl="1"/>
            <a:r>
              <a:rPr lang="zh-CN" altLang="en-US" sz="2000" dirty="0"/>
              <a:t>经常要扫描整个线性表</a:t>
            </a:r>
          </a:p>
          <a:p>
            <a:pPr lvl="1"/>
            <a:r>
              <a:rPr lang="zh-CN" altLang="en-US" sz="2000" dirty="0"/>
              <a:t>调度效率低</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58</a:t>
            </a:fld>
            <a:r>
              <a:rPr lang="en-US" altLang="zh-CN" smtClean="0"/>
              <a:t>/xxx</a:t>
            </a:r>
            <a:endParaRPr lang="en-US" altLang="zh-CN" dirty="0"/>
          </a:p>
        </p:txBody>
      </p:sp>
    </p:spTree>
    <p:extLst>
      <p:ext uri="{BB962C8B-B14F-4D97-AF65-F5344CB8AC3E}">
        <p14:creationId xmlns:p14="http://schemas.microsoft.com/office/powerpoint/2010/main" val="19878293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队列（续）：链接</a:t>
            </a:r>
            <a:endParaRPr lang="en-US" dirty="0"/>
          </a:p>
        </p:txBody>
      </p:sp>
      <p:sp>
        <p:nvSpPr>
          <p:cNvPr id="3" name="Content Placeholder 2"/>
          <p:cNvSpPr>
            <a:spLocks noGrp="1"/>
          </p:cNvSpPr>
          <p:nvPr>
            <p:ph sz="quarter" idx="1"/>
          </p:nvPr>
        </p:nvSpPr>
        <p:spPr>
          <a:xfrm>
            <a:off x="914400" y="1988840"/>
            <a:ext cx="7185992" cy="4030960"/>
          </a:xfrm>
        </p:spPr>
        <p:txBody>
          <a:bodyPr/>
          <a:lstStyle/>
          <a:p>
            <a:r>
              <a:rPr lang="zh-CN" altLang="en-US" sz="2400" dirty="0"/>
              <a:t>对于同一状态的</a:t>
            </a:r>
            <a:r>
              <a:rPr lang="en-US" altLang="zh-CN" sz="2400" dirty="0"/>
              <a:t>PCB</a:t>
            </a:r>
            <a:r>
              <a:rPr lang="zh-CN" altLang="en-US" sz="2400" dirty="0"/>
              <a:t>，可以通过链接指针将其链接成队列</a:t>
            </a:r>
          </a:p>
          <a:p>
            <a:pPr lvl="1"/>
            <a:r>
              <a:rPr lang="zh-CN" altLang="en-US" sz="2200" dirty="0"/>
              <a:t>单向链接</a:t>
            </a:r>
          </a:p>
          <a:p>
            <a:pPr lvl="1"/>
            <a:r>
              <a:rPr lang="zh-CN" altLang="en-US" sz="2200" dirty="0"/>
              <a:t>双向链接</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59</a:t>
            </a:fld>
            <a:r>
              <a:rPr lang="en-US" altLang="zh-CN" smtClean="0"/>
              <a:t>/xxx</a:t>
            </a:r>
            <a:endParaRPr lang="en-US" altLang="zh-CN" dirty="0"/>
          </a:p>
        </p:txBody>
      </p:sp>
    </p:spTree>
    <p:extLst>
      <p:ext uri="{BB962C8B-B14F-4D97-AF65-F5344CB8AC3E}">
        <p14:creationId xmlns:p14="http://schemas.microsoft.com/office/powerpoint/2010/main" val="85698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2.3.1</a:t>
            </a:r>
            <a:r>
              <a:rPr lang="zh-CN" altLang="en-US" dirty="0" smtClean="0"/>
              <a:t>（续）：引入进程的原因</a:t>
            </a:r>
            <a:endParaRPr lang="en-US" dirty="0"/>
          </a:p>
        </p:txBody>
      </p:sp>
      <p:sp>
        <p:nvSpPr>
          <p:cNvPr id="3" name="Content Placeholder 2"/>
          <p:cNvSpPr>
            <a:spLocks noGrp="1"/>
          </p:cNvSpPr>
          <p:nvPr>
            <p:ph sz="quarter" idx="1"/>
          </p:nvPr>
        </p:nvSpPr>
        <p:spPr/>
        <p:txBody>
          <a:bodyPr/>
          <a:lstStyle/>
          <a:p>
            <a:r>
              <a:rPr lang="zh-CN" altLang="en-US" dirty="0"/>
              <a:t>刻画系统的动态性，发挥系统的并发性，提高资源利用率</a:t>
            </a:r>
          </a:p>
          <a:p>
            <a:pPr lvl="1"/>
            <a:r>
              <a:rPr lang="zh-CN" altLang="en-US" dirty="0"/>
              <a:t>在多道程序设计环境下，程序可以并发执行，一个程序的任意两条指令之间都可能发生随机事件而引发程序切换</a:t>
            </a:r>
          </a:p>
          <a:p>
            <a:pPr lvl="1"/>
            <a:r>
              <a:rPr lang="zh-CN" altLang="en-US" dirty="0" smtClean="0"/>
              <a:t>每个</a:t>
            </a:r>
            <a:r>
              <a:rPr lang="zh-CN" altLang="en-US" dirty="0"/>
              <a:t>程序的执行都可能不是连续的而是走走停停 </a:t>
            </a:r>
          </a:p>
          <a:p>
            <a:endParaRPr lang="zh-CN" altLang="en-US" dirty="0" smtClean="0"/>
          </a:p>
          <a:p>
            <a:r>
              <a:rPr lang="zh-CN" altLang="en-US" dirty="0" smtClean="0"/>
              <a:t>解决</a:t>
            </a:r>
            <a:r>
              <a:rPr lang="zh-CN" altLang="en-US" dirty="0"/>
              <a:t>系统的“共享性”，正确描述程序的执行状态 </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a:t>
            </a:fld>
            <a:r>
              <a:rPr lang="en-US" altLang="zh-CN" smtClean="0"/>
              <a:t>/xxx</a:t>
            </a:r>
            <a:endParaRPr lang="en-US" altLang="zh-CN" dirty="0"/>
          </a:p>
        </p:txBody>
      </p:sp>
    </p:spTree>
    <p:extLst>
      <p:ext uri="{BB962C8B-B14F-4D97-AF65-F5344CB8AC3E}">
        <p14:creationId xmlns:p14="http://schemas.microsoft.com/office/powerpoint/2010/main" val="1402338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队列（续）：链接</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60</a:t>
            </a:fld>
            <a:r>
              <a:rPr lang="en-US" altLang="zh-CN" smtClean="0"/>
              <a:t>/xxx</a:t>
            </a:r>
            <a:endParaRPr lang="en-US" altLang="zh-CN" dirty="0"/>
          </a:p>
        </p:txBody>
      </p:sp>
      <p:grpSp>
        <p:nvGrpSpPr>
          <p:cNvPr id="6" name="Group 3"/>
          <p:cNvGrpSpPr>
            <a:grpSpLocks/>
          </p:cNvGrpSpPr>
          <p:nvPr/>
        </p:nvGrpSpPr>
        <p:grpSpPr bwMode="auto">
          <a:xfrm>
            <a:off x="251520" y="2119369"/>
            <a:ext cx="8568952" cy="4091080"/>
            <a:chOff x="1491" y="8460"/>
            <a:chExt cx="6684" cy="3123"/>
          </a:xfrm>
        </p:grpSpPr>
        <p:grpSp>
          <p:nvGrpSpPr>
            <p:cNvPr id="7" name="Group 4"/>
            <p:cNvGrpSpPr>
              <a:grpSpLocks/>
            </p:cNvGrpSpPr>
            <p:nvPr/>
          </p:nvGrpSpPr>
          <p:grpSpPr bwMode="auto">
            <a:xfrm>
              <a:off x="1491" y="8460"/>
              <a:ext cx="6684" cy="2591"/>
              <a:chOff x="1491" y="8784"/>
              <a:chExt cx="6684" cy="2591"/>
            </a:xfrm>
          </p:grpSpPr>
          <p:sp>
            <p:nvSpPr>
              <p:cNvPr id="9" name="Text Box 5"/>
              <p:cNvSpPr txBox="1">
                <a:spLocks noChangeArrowheads="1"/>
              </p:cNvSpPr>
              <p:nvPr/>
            </p:nvSpPr>
            <p:spPr bwMode="auto">
              <a:xfrm>
                <a:off x="1491" y="9243"/>
                <a:ext cx="91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隶书" charset="0"/>
                  </a:rPr>
                  <a:t>队列标志</a:t>
                </a:r>
              </a:p>
            </p:txBody>
          </p:sp>
          <p:sp>
            <p:nvSpPr>
              <p:cNvPr id="10" name="Text Box 6"/>
              <p:cNvSpPr txBox="1">
                <a:spLocks noChangeArrowheads="1"/>
              </p:cNvSpPr>
              <p:nvPr/>
            </p:nvSpPr>
            <p:spPr bwMode="auto">
              <a:xfrm>
                <a:off x="3202" y="8784"/>
                <a:ext cx="311" cy="930"/>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1" name="Text Box 7"/>
              <p:cNvSpPr txBox="1">
                <a:spLocks noChangeArrowheads="1"/>
              </p:cNvSpPr>
              <p:nvPr/>
            </p:nvSpPr>
            <p:spPr bwMode="auto">
              <a:xfrm>
                <a:off x="3202" y="9714"/>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2" name="Text Box 8"/>
              <p:cNvSpPr txBox="1">
                <a:spLocks noChangeArrowheads="1"/>
              </p:cNvSpPr>
              <p:nvPr/>
            </p:nvSpPr>
            <p:spPr bwMode="auto">
              <a:xfrm>
                <a:off x="1802" y="9714"/>
                <a:ext cx="311" cy="465"/>
              </a:xfrm>
              <a:prstGeom prst="rect">
                <a:avLst/>
              </a:prstGeom>
              <a:noFill/>
              <a:ln w="9525">
                <a:solidFill>
                  <a:srgbClr val="000000"/>
                </a:solidFill>
                <a:miter lim="800000"/>
                <a:headEnd/>
                <a:tailEnd type="none" w="sm" len="lg"/>
              </a:ln>
              <a:extLst>
                <a:ext uri="{909E8E84-426E-40DD-AFC4-6F175D3DCCD1}">
                  <a14:hiddenFill xmlns:a14="http://schemas.microsoft.com/office/drawing/2010/main">
                    <a:solidFill>
                      <a:srgbClr val="FFFFFF"/>
                    </a:solidFill>
                  </a14:hiddenFill>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3" name="Line 9"/>
              <p:cNvSpPr>
                <a:spLocks noChangeShapeType="1"/>
              </p:cNvSpPr>
              <p:nvPr/>
            </p:nvSpPr>
            <p:spPr bwMode="auto">
              <a:xfrm>
                <a:off x="1957" y="9947"/>
                <a:ext cx="622"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14" name="Text Box 10"/>
              <p:cNvSpPr txBox="1">
                <a:spLocks noChangeArrowheads="1"/>
              </p:cNvSpPr>
              <p:nvPr/>
            </p:nvSpPr>
            <p:spPr bwMode="auto">
              <a:xfrm>
                <a:off x="2579" y="8784"/>
                <a:ext cx="311" cy="930"/>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5" name="Text Box 11"/>
              <p:cNvSpPr txBox="1">
                <a:spLocks noChangeArrowheads="1"/>
              </p:cNvSpPr>
              <p:nvPr/>
            </p:nvSpPr>
            <p:spPr bwMode="auto">
              <a:xfrm>
                <a:off x="2579" y="9714"/>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6" name="Text Box 12"/>
              <p:cNvSpPr txBox="1">
                <a:spLocks noChangeArrowheads="1"/>
              </p:cNvSpPr>
              <p:nvPr/>
            </p:nvSpPr>
            <p:spPr bwMode="auto">
              <a:xfrm>
                <a:off x="3823" y="8784"/>
                <a:ext cx="311" cy="930"/>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7" name="Text Box 13"/>
              <p:cNvSpPr txBox="1">
                <a:spLocks noChangeArrowheads="1"/>
              </p:cNvSpPr>
              <p:nvPr/>
            </p:nvSpPr>
            <p:spPr bwMode="auto">
              <a:xfrm>
                <a:off x="3823" y="9714"/>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8" name="Text Box 14"/>
              <p:cNvSpPr txBox="1">
                <a:spLocks noChangeArrowheads="1"/>
              </p:cNvSpPr>
              <p:nvPr/>
            </p:nvSpPr>
            <p:spPr bwMode="auto">
              <a:xfrm>
                <a:off x="4445" y="8784"/>
                <a:ext cx="310" cy="930"/>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19" name="Text Box 15"/>
              <p:cNvSpPr txBox="1">
                <a:spLocks noChangeArrowheads="1"/>
              </p:cNvSpPr>
              <p:nvPr/>
            </p:nvSpPr>
            <p:spPr bwMode="auto">
              <a:xfrm>
                <a:off x="4445" y="9714"/>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宋体" charset="0"/>
                  </a:rPr>
                  <a:t>0</a:t>
                </a:r>
              </a:p>
            </p:txBody>
          </p:sp>
          <p:sp>
            <p:nvSpPr>
              <p:cNvPr id="20" name="Line 16"/>
              <p:cNvSpPr>
                <a:spLocks noChangeShapeType="1"/>
              </p:cNvSpPr>
              <p:nvPr/>
            </p:nvSpPr>
            <p:spPr bwMode="auto">
              <a:xfrm>
                <a:off x="2734" y="9947"/>
                <a:ext cx="468"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17"/>
              <p:cNvSpPr>
                <a:spLocks noChangeShapeType="1"/>
              </p:cNvSpPr>
              <p:nvPr/>
            </p:nvSpPr>
            <p:spPr bwMode="auto">
              <a:xfrm>
                <a:off x="3357" y="9947"/>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18"/>
              <p:cNvSpPr>
                <a:spLocks noChangeShapeType="1"/>
              </p:cNvSpPr>
              <p:nvPr/>
            </p:nvSpPr>
            <p:spPr bwMode="auto">
              <a:xfrm>
                <a:off x="3979" y="9947"/>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23" name="Text Box 19"/>
              <p:cNvSpPr txBox="1">
                <a:spLocks noChangeArrowheads="1"/>
              </p:cNvSpPr>
              <p:nvPr/>
            </p:nvSpPr>
            <p:spPr bwMode="auto">
              <a:xfrm>
                <a:off x="4755" y="8917"/>
                <a:ext cx="95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隶书" charset="0"/>
                  </a:rPr>
                  <a:t>队列标志</a:t>
                </a:r>
              </a:p>
            </p:txBody>
          </p:sp>
          <p:sp>
            <p:nvSpPr>
              <p:cNvPr id="24" name="Text Box 20"/>
              <p:cNvSpPr txBox="1">
                <a:spLocks noChangeArrowheads="1"/>
              </p:cNvSpPr>
              <p:nvPr/>
            </p:nvSpPr>
            <p:spPr bwMode="auto">
              <a:xfrm>
                <a:off x="5688" y="8784"/>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25" name="Text Box 21"/>
              <p:cNvSpPr txBox="1">
                <a:spLocks noChangeArrowheads="1"/>
              </p:cNvSpPr>
              <p:nvPr/>
            </p:nvSpPr>
            <p:spPr bwMode="auto">
              <a:xfrm>
                <a:off x="5688" y="9249"/>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26" name="Text Box 22"/>
              <p:cNvSpPr txBox="1">
                <a:spLocks noChangeArrowheads="1"/>
              </p:cNvSpPr>
              <p:nvPr/>
            </p:nvSpPr>
            <p:spPr bwMode="auto">
              <a:xfrm>
                <a:off x="5688" y="9714"/>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宋体" charset="0"/>
                  </a:rPr>
                  <a:t>0</a:t>
                </a:r>
              </a:p>
            </p:txBody>
          </p:sp>
          <p:sp>
            <p:nvSpPr>
              <p:cNvPr id="27" name="Text Box 23"/>
              <p:cNvSpPr txBox="1">
                <a:spLocks noChangeArrowheads="1"/>
              </p:cNvSpPr>
              <p:nvPr/>
            </p:nvSpPr>
            <p:spPr bwMode="auto">
              <a:xfrm>
                <a:off x="6309" y="8784"/>
                <a:ext cx="312"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28" name="Text Box 24"/>
              <p:cNvSpPr txBox="1">
                <a:spLocks noChangeArrowheads="1"/>
              </p:cNvSpPr>
              <p:nvPr/>
            </p:nvSpPr>
            <p:spPr bwMode="auto">
              <a:xfrm>
                <a:off x="6309" y="9249"/>
                <a:ext cx="312"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29" name="Text Box 25"/>
              <p:cNvSpPr txBox="1">
                <a:spLocks noChangeArrowheads="1"/>
              </p:cNvSpPr>
              <p:nvPr/>
            </p:nvSpPr>
            <p:spPr bwMode="auto">
              <a:xfrm>
                <a:off x="6309" y="9714"/>
                <a:ext cx="312"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30" name="Text Box 26"/>
              <p:cNvSpPr txBox="1">
                <a:spLocks noChangeArrowheads="1"/>
              </p:cNvSpPr>
              <p:nvPr/>
            </p:nvSpPr>
            <p:spPr bwMode="auto">
              <a:xfrm>
                <a:off x="6932" y="8784"/>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31" name="Text Box 27"/>
              <p:cNvSpPr txBox="1">
                <a:spLocks noChangeArrowheads="1"/>
              </p:cNvSpPr>
              <p:nvPr/>
            </p:nvSpPr>
            <p:spPr bwMode="auto">
              <a:xfrm>
                <a:off x="6932" y="9249"/>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32" name="Text Box 28"/>
              <p:cNvSpPr txBox="1">
                <a:spLocks noChangeArrowheads="1"/>
              </p:cNvSpPr>
              <p:nvPr/>
            </p:nvSpPr>
            <p:spPr bwMode="auto">
              <a:xfrm>
                <a:off x="6932" y="9714"/>
                <a:ext cx="311"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33" name="Text Box 29"/>
              <p:cNvSpPr txBox="1">
                <a:spLocks noChangeArrowheads="1"/>
              </p:cNvSpPr>
              <p:nvPr/>
            </p:nvSpPr>
            <p:spPr bwMode="auto">
              <a:xfrm>
                <a:off x="7554" y="8784"/>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endParaRPr lang="zh-CN" altLang="en-US" sz="2200" b="0">
                  <a:solidFill>
                    <a:srgbClr val="FF0000"/>
                  </a:solidFill>
                  <a:latin typeface="Times New Roman" charset="0"/>
                  <a:ea typeface="宋体" charset="0"/>
                </a:endParaRPr>
              </a:p>
            </p:txBody>
          </p:sp>
          <p:sp>
            <p:nvSpPr>
              <p:cNvPr id="34" name="Text Box 30"/>
              <p:cNvSpPr txBox="1">
                <a:spLocks noChangeArrowheads="1"/>
              </p:cNvSpPr>
              <p:nvPr/>
            </p:nvSpPr>
            <p:spPr bwMode="auto">
              <a:xfrm>
                <a:off x="7554" y="9249"/>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宋体" charset="0"/>
                  </a:rPr>
                  <a:t>0</a:t>
                </a:r>
              </a:p>
            </p:txBody>
          </p:sp>
          <p:sp>
            <p:nvSpPr>
              <p:cNvPr id="35" name="Text Box 31"/>
              <p:cNvSpPr txBox="1">
                <a:spLocks noChangeArrowheads="1"/>
              </p:cNvSpPr>
              <p:nvPr/>
            </p:nvSpPr>
            <p:spPr bwMode="auto">
              <a:xfrm>
                <a:off x="7554" y="9714"/>
                <a:ext cx="310"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200" b="0">
                  <a:solidFill>
                    <a:srgbClr val="FF0000"/>
                  </a:solidFill>
                  <a:latin typeface="Times New Roman" charset="0"/>
                  <a:ea typeface="宋体" charset="0"/>
                </a:endParaRPr>
              </a:p>
            </p:txBody>
          </p:sp>
          <p:sp>
            <p:nvSpPr>
              <p:cNvPr id="36" name="Text Box 32"/>
              <p:cNvSpPr txBox="1">
                <a:spLocks noChangeArrowheads="1"/>
              </p:cNvSpPr>
              <p:nvPr/>
            </p:nvSpPr>
            <p:spPr bwMode="auto">
              <a:xfrm>
                <a:off x="4911" y="9249"/>
                <a:ext cx="466"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隶书" charset="0"/>
                  </a:rPr>
                  <a:t>后向</a:t>
                </a:r>
              </a:p>
            </p:txBody>
          </p:sp>
          <p:sp>
            <p:nvSpPr>
              <p:cNvPr id="37" name="Text Box 33"/>
              <p:cNvSpPr txBox="1">
                <a:spLocks noChangeArrowheads="1"/>
              </p:cNvSpPr>
              <p:nvPr/>
            </p:nvSpPr>
            <p:spPr bwMode="auto">
              <a:xfrm>
                <a:off x="4911" y="9714"/>
                <a:ext cx="466" cy="465"/>
              </a:xfrm>
              <a:prstGeom prst="rect">
                <a:avLst/>
              </a:prstGeom>
              <a:solidFill>
                <a:srgbClr val="FFFFFF"/>
              </a:solidFill>
              <a:ln w="9525">
                <a:solidFill>
                  <a:srgbClr val="000000"/>
                </a:solidFill>
                <a:miter lim="800000"/>
                <a:headEnd/>
                <a:tailEnd type="none" w="sm" len="lg"/>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200" b="0">
                    <a:solidFill>
                      <a:srgbClr val="FF0000"/>
                    </a:solidFill>
                    <a:latin typeface="Times New Roman" charset="0"/>
                    <a:ea typeface="隶书" charset="0"/>
                  </a:rPr>
                  <a:t>前向</a:t>
                </a:r>
              </a:p>
            </p:txBody>
          </p:sp>
          <p:sp>
            <p:nvSpPr>
              <p:cNvPr id="38" name="Line 34"/>
              <p:cNvSpPr>
                <a:spLocks noChangeShapeType="1"/>
              </p:cNvSpPr>
              <p:nvPr/>
            </p:nvSpPr>
            <p:spPr bwMode="auto">
              <a:xfrm>
                <a:off x="5377" y="9482"/>
                <a:ext cx="311" cy="0"/>
              </a:xfrm>
              <a:prstGeom prst="line">
                <a:avLst/>
              </a:prstGeom>
              <a:noFill/>
              <a:ln w="9525">
                <a:solidFill>
                  <a:srgbClr val="000000"/>
                </a:solidFill>
                <a:round/>
                <a:headEnd type="none"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39" name="Line 35"/>
              <p:cNvSpPr>
                <a:spLocks noChangeShapeType="1"/>
              </p:cNvSpPr>
              <p:nvPr/>
            </p:nvSpPr>
            <p:spPr bwMode="auto">
              <a:xfrm>
                <a:off x="5843" y="9482"/>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0" name="Line 36"/>
              <p:cNvSpPr>
                <a:spLocks noChangeShapeType="1"/>
              </p:cNvSpPr>
              <p:nvPr/>
            </p:nvSpPr>
            <p:spPr bwMode="auto">
              <a:xfrm>
                <a:off x="6464" y="9482"/>
                <a:ext cx="468"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1" name="Line 37"/>
              <p:cNvSpPr>
                <a:spLocks noChangeShapeType="1"/>
              </p:cNvSpPr>
              <p:nvPr/>
            </p:nvSpPr>
            <p:spPr bwMode="auto">
              <a:xfrm>
                <a:off x="7087" y="9482"/>
                <a:ext cx="467"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2" name="Line 38"/>
              <p:cNvSpPr>
                <a:spLocks noChangeShapeType="1"/>
              </p:cNvSpPr>
              <p:nvPr/>
            </p:nvSpPr>
            <p:spPr bwMode="auto">
              <a:xfrm flipH="1">
                <a:off x="6621" y="9947"/>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3" name="Line 39"/>
              <p:cNvSpPr>
                <a:spLocks noChangeShapeType="1"/>
              </p:cNvSpPr>
              <p:nvPr/>
            </p:nvSpPr>
            <p:spPr bwMode="auto">
              <a:xfrm flipH="1">
                <a:off x="7243" y="9947"/>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4" name="Line 40"/>
              <p:cNvSpPr>
                <a:spLocks noChangeShapeType="1"/>
              </p:cNvSpPr>
              <p:nvPr/>
            </p:nvSpPr>
            <p:spPr bwMode="auto">
              <a:xfrm flipH="1">
                <a:off x="5998" y="9947"/>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5" name="Line 41"/>
              <p:cNvSpPr>
                <a:spLocks noChangeShapeType="1"/>
              </p:cNvSpPr>
              <p:nvPr/>
            </p:nvSpPr>
            <p:spPr bwMode="auto">
              <a:xfrm flipH="1">
                <a:off x="7864" y="9947"/>
                <a:ext cx="311" cy="0"/>
              </a:xfrm>
              <a:prstGeom prst="line">
                <a:avLst/>
              </a:prstGeom>
              <a:noFill/>
              <a:ln w="9525">
                <a:solidFill>
                  <a:srgbClr val="000000"/>
                </a:solidFill>
                <a:round/>
                <a:headEnd type="none"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6" name="Line 42"/>
              <p:cNvSpPr>
                <a:spLocks noChangeShapeType="1"/>
              </p:cNvSpPr>
              <p:nvPr/>
            </p:nvSpPr>
            <p:spPr bwMode="auto">
              <a:xfrm>
                <a:off x="8175" y="9947"/>
                <a:ext cx="0" cy="465"/>
              </a:xfrm>
              <a:prstGeom prst="line">
                <a:avLst/>
              </a:prstGeom>
              <a:noFill/>
              <a:ln w="9525">
                <a:solidFill>
                  <a:srgbClr val="000000"/>
                </a:solidFill>
                <a:round/>
                <a:headEnd type="none" w="sm" len="sm"/>
                <a:tailEnd type="none"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7" name="Line 43"/>
              <p:cNvSpPr>
                <a:spLocks noChangeShapeType="1"/>
              </p:cNvSpPr>
              <p:nvPr/>
            </p:nvSpPr>
            <p:spPr bwMode="auto">
              <a:xfrm flipH="1">
                <a:off x="5532" y="10412"/>
                <a:ext cx="2643" cy="0"/>
              </a:xfrm>
              <a:prstGeom prst="line">
                <a:avLst/>
              </a:prstGeom>
              <a:noFill/>
              <a:ln w="9525">
                <a:solidFill>
                  <a:srgbClr val="000000"/>
                </a:solidFill>
                <a:round/>
                <a:headEnd type="none" w="sm" len="sm"/>
                <a:tailEnd type="none"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44"/>
              <p:cNvSpPr>
                <a:spLocks noChangeShapeType="1"/>
              </p:cNvSpPr>
              <p:nvPr/>
            </p:nvSpPr>
            <p:spPr bwMode="auto">
              <a:xfrm flipV="1">
                <a:off x="5532" y="9947"/>
                <a:ext cx="0" cy="465"/>
              </a:xfrm>
              <a:prstGeom prst="line">
                <a:avLst/>
              </a:prstGeom>
              <a:noFill/>
              <a:ln w="9525">
                <a:solidFill>
                  <a:srgbClr val="000000"/>
                </a:solidFill>
                <a:round/>
                <a:headEnd type="none" w="sm" len="sm"/>
                <a:tailEnd type="none"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49" name="Line 45"/>
              <p:cNvSpPr>
                <a:spLocks noChangeShapeType="1"/>
              </p:cNvSpPr>
              <p:nvPr/>
            </p:nvSpPr>
            <p:spPr bwMode="auto">
              <a:xfrm flipH="1">
                <a:off x="5377" y="9947"/>
                <a:ext cx="155" cy="0"/>
              </a:xfrm>
              <a:prstGeom prst="line">
                <a:avLst/>
              </a:prstGeom>
              <a:noFill/>
              <a:ln w="9525">
                <a:solidFill>
                  <a:srgbClr val="000000"/>
                </a:solidFill>
                <a:round/>
                <a:headEnd type="none" w="sm" len="sm"/>
                <a:tailEnd type="none"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50" name="Text Box 46"/>
              <p:cNvSpPr txBox="1">
                <a:spLocks noChangeArrowheads="1"/>
              </p:cNvSpPr>
              <p:nvPr/>
            </p:nvSpPr>
            <p:spPr bwMode="auto">
              <a:xfrm>
                <a:off x="2890" y="10644"/>
                <a:ext cx="14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lg"/>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0">
                    <a:solidFill>
                      <a:srgbClr val="FF0000"/>
                    </a:solidFill>
                    <a:latin typeface="Times New Roman" charset="0"/>
                    <a:ea typeface="宋体" charset="0"/>
                  </a:rPr>
                  <a:t>（</a:t>
                </a:r>
                <a:r>
                  <a:rPr lang="en-US" altLang="zh-CN" sz="2200" b="0">
                    <a:solidFill>
                      <a:srgbClr val="FF0000"/>
                    </a:solidFill>
                    <a:latin typeface="Times New Roman" charset="0"/>
                    <a:ea typeface="宋体" charset="0"/>
                  </a:rPr>
                  <a:t>a）</a:t>
                </a:r>
                <a:r>
                  <a:rPr lang="zh-CN" altLang="en-US" sz="2200" b="0">
                    <a:solidFill>
                      <a:srgbClr val="FF0000"/>
                    </a:solidFill>
                    <a:latin typeface="Times New Roman" charset="0"/>
                    <a:ea typeface="隶书" charset="0"/>
                  </a:rPr>
                  <a:t>单向连接</a:t>
                </a:r>
              </a:p>
            </p:txBody>
          </p:sp>
          <p:sp>
            <p:nvSpPr>
              <p:cNvPr id="51" name="Text Box 47"/>
              <p:cNvSpPr txBox="1">
                <a:spLocks noChangeArrowheads="1"/>
              </p:cNvSpPr>
              <p:nvPr/>
            </p:nvSpPr>
            <p:spPr bwMode="auto">
              <a:xfrm>
                <a:off x="5998" y="10644"/>
                <a:ext cx="1436"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lg"/>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0">
                    <a:solidFill>
                      <a:srgbClr val="FF0000"/>
                    </a:solidFill>
                    <a:latin typeface="Times New Roman" charset="0"/>
                    <a:ea typeface="宋体" charset="0"/>
                  </a:rPr>
                  <a:t>（</a:t>
                </a:r>
                <a:r>
                  <a:rPr lang="en-US" altLang="zh-CN" sz="2200" b="0">
                    <a:solidFill>
                      <a:srgbClr val="FF0000"/>
                    </a:solidFill>
                    <a:latin typeface="Times New Roman" charset="0"/>
                    <a:ea typeface="宋体" charset="0"/>
                  </a:rPr>
                  <a:t>b）</a:t>
                </a:r>
                <a:r>
                  <a:rPr lang="zh-CN" altLang="en-US" sz="2200" b="0">
                    <a:solidFill>
                      <a:srgbClr val="FF0000"/>
                    </a:solidFill>
                    <a:latin typeface="Times New Roman" charset="0"/>
                    <a:ea typeface="隶书" charset="0"/>
                  </a:rPr>
                  <a:t>双向连接</a:t>
                </a:r>
              </a:p>
            </p:txBody>
          </p:sp>
          <p:sp>
            <p:nvSpPr>
              <p:cNvPr id="52" name="Line 48"/>
              <p:cNvSpPr>
                <a:spLocks noChangeShapeType="1"/>
              </p:cNvSpPr>
              <p:nvPr/>
            </p:nvSpPr>
            <p:spPr bwMode="auto">
              <a:xfrm>
                <a:off x="4165" y="11242"/>
                <a:ext cx="466" cy="0"/>
              </a:xfrm>
              <a:prstGeom prst="line">
                <a:avLst/>
              </a:prstGeom>
              <a:noFill/>
              <a:ln w="9525">
                <a:solidFill>
                  <a:srgbClr val="000000"/>
                </a:solidFill>
                <a:round/>
                <a:headEnd type="oval" w="sm" len="sm"/>
                <a:tailEnd type="stealth" w="sm" len="lg"/>
              </a:ln>
              <a:extLst>
                <a:ext uri="{909E8E84-426E-40DD-AFC4-6F175D3DCCD1}">
                  <a14:hiddenFill xmlns:a14="http://schemas.microsoft.com/office/drawing/2010/main">
                    <a:noFill/>
                  </a14:hiddenFill>
                </a:ext>
              </a:extLst>
            </p:spPr>
            <p:txBody>
              <a:bodyPr lIns="0" tIns="0" rIns="0" bIns="0"/>
              <a:lstStyle/>
              <a:p>
                <a:endParaRPr lang="en-US"/>
              </a:p>
            </p:txBody>
          </p:sp>
          <p:sp>
            <p:nvSpPr>
              <p:cNvPr id="53" name="Text Box 49"/>
              <p:cNvSpPr txBox="1">
                <a:spLocks noChangeArrowheads="1"/>
              </p:cNvSpPr>
              <p:nvPr/>
            </p:nvSpPr>
            <p:spPr bwMode="auto">
              <a:xfrm>
                <a:off x="4657" y="11109"/>
                <a:ext cx="1337"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lg"/>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0">
                    <a:solidFill>
                      <a:srgbClr val="FF0000"/>
                    </a:solidFill>
                    <a:latin typeface="Times New Roman" charset="0"/>
                    <a:ea typeface="隶书" charset="0"/>
                  </a:rPr>
                  <a:t>是队列指引元</a:t>
                </a:r>
              </a:p>
            </p:txBody>
          </p:sp>
        </p:grpSp>
        <p:sp>
          <p:nvSpPr>
            <p:cNvPr id="8" name="Text Box 50"/>
            <p:cNvSpPr txBox="1">
              <a:spLocks noChangeArrowheads="1"/>
            </p:cNvSpPr>
            <p:nvPr/>
          </p:nvSpPr>
          <p:spPr bwMode="auto">
            <a:xfrm>
              <a:off x="4194" y="11271"/>
              <a:ext cx="1800" cy="312"/>
            </a:xfrm>
            <a:prstGeom prst="rect">
              <a:avLst/>
            </a:prstGeom>
            <a:solidFill>
              <a:srgbClr val="FFFFFF"/>
            </a:solidFill>
            <a:ln w="9525">
              <a:solidFill>
                <a:srgbClr val="FFFFFF"/>
              </a:solidFill>
              <a:miter lim="800000"/>
              <a:headEnd/>
              <a:tailEnd/>
            </a:ln>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a:spcBef>
                  <a:spcPct val="0"/>
                </a:spcBef>
                <a:buClrTx/>
                <a:buSzTx/>
                <a:buFontTx/>
                <a:buNone/>
              </a:pPr>
              <a:r>
                <a:rPr lang="zh-CN" altLang="en-US" sz="2200" b="0">
                  <a:solidFill>
                    <a:srgbClr val="FF0000"/>
                  </a:solidFill>
                  <a:latin typeface="Times New Roman" charset="0"/>
                  <a:ea typeface="隶书" charset="0"/>
                </a:rPr>
                <a:t>进程控制块的链接</a:t>
              </a:r>
            </a:p>
          </p:txBody>
        </p:sp>
      </p:grpSp>
    </p:spTree>
    <p:extLst>
      <p:ext uri="{BB962C8B-B14F-4D97-AF65-F5344CB8AC3E}">
        <p14:creationId xmlns:p14="http://schemas.microsoft.com/office/powerpoint/2010/main" val="8039975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队列（续）：链接</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61</a:t>
            </a:fld>
            <a:r>
              <a:rPr lang="en-US" altLang="zh-CN" smtClean="0"/>
              <a:t>/xxx</a:t>
            </a:r>
            <a:endParaRPr lang="en-US" altLang="zh-CN" dirty="0"/>
          </a:p>
        </p:txBody>
      </p:sp>
      <p:grpSp>
        <p:nvGrpSpPr>
          <p:cNvPr id="35" name="Group 34"/>
          <p:cNvGrpSpPr/>
          <p:nvPr/>
        </p:nvGrpSpPr>
        <p:grpSpPr>
          <a:xfrm>
            <a:off x="5796136" y="2132856"/>
            <a:ext cx="1296144" cy="504056"/>
            <a:chOff x="5796136" y="2132856"/>
            <a:chExt cx="1296144" cy="504056"/>
          </a:xfrm>
        </p:grpSpPr>
        <p:sp>
          <p:nvSpPr>
            <p:cNvPr id="6" name="Rectangle 5"/>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smtClean="0">
                  <a:latin typeface="Arial" charset="0"/>
                  <a:ea typeface="Arial" charset="0"/>
                  <a:cs typeface="Arial" charset="0"/>
                </a:rPr>
                <a:t>1</a:t>
              </a:r>
              <a:endParaRPr lang="en-US" sz="2400" b="0" baseline="-25000" dirty="0">
                <a:latin typeface="Arial" charset="0"/>
                <a:ea typeface="Arial" charset="0"/>
                <a:cs typeface="Arial" charset="0"/>
              </a:endParaRPr>
            </a:p>
          </p:txBody>
        </p:sp>
        <p:sp>
          <p:nvSpPr>
            <p:cNvPr id="7" name="Rectangle 6"/>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0</a:t>
              </a:r>
              <a:endParaRPr lang="en-US" sz="2400" b="0" baseline="-25000" dirty="0">
                <a:latin typeface="Arial" charset="0"/>
                <a:ea typeface="Arial" charset="0"/>
                <a:cs typeface="Arial" charset="0"/>
              </a:endParaRPr>
            </a:p>
          </p:txBody>
        </p:sp>
      </p:grpSp>
      <p:sp>
        <p:nvSpPr>
          <p:cNvPr id="33" name="Rectangle 32"/>
          <p:cNvSpPr/>
          <p:nvPr/>
        </p:nvSpPr>
        <p:spPr>
          <a:xfrm>
            <a:off x="1763688" y="2384884"/>
            <a:ext cx="2201187"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b="0" smtClean="0">
                <a:latin typeface="SimHei" charset="0"/>
                <a:ea typeface="SimHei" charset="0"/>
                <a:cs typeface="SimHei" charset="0"/>
              </a:rPr>
              <a:t>运行队列指针</a:t>
            </a:r>
            <a:endParaRPr lang="en-US" sz="2400" b="0" baseline="-25000" dirty="0">
              <a:latin typeface="SimHei" charset="0"/>
              <a:ea typeface="SimHei" charset="0"/>
              <a:cs typeface="SimHei" charset="0"/>
            </a:endParaRPr>
          </a:p>
        </p:txBody>
      </p:sp>
      <p:grpSp>
        <p:nvGrpSpPr>
          <p:cNvPr id="9" name="Group 8"/>
          <p:cNvGrpSpPr/>
          <p:nvPr/>
        </p:nvGrpSpPr>
        <p:grpSpPr>
          <a:xfrm>
            <a:off x="5796136" y="2636912"/>
            <a:ext cx="1296144" cy="504056"/>
            <a:chOff x="5796136" y="2132856"/>
            <a:chExt cx="1296144" cy="504056"/>
          </a:xfrm>
        </p:grpSpPr>
        <p:sp>
          <p:nvSpPr>
            <p:cNvPr id="10" name="Rectangle 9"/>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a:latin typeface="Arial" charset="0"/>
                  <a:ea typeface="Arial" charset="0"/>
                  <a:cs typeface="Arial" charset="0"/>
                </a:rPr>
                <a:t>2</a:t>
              </a:r>
              <a:endParaRPr lang="en-US" sz="2400" b="0" baseline="-25000" dirty="0">
                <a:latin typeface="Arial" charset="0"/>
                <a:ea typeface="Arial" charset="0"/>
                <a:cs typeface="Arial" charset="0"/>
              </a:endParaRPr>
            </a:p>
          </p:txBody>
        </p:sp>
        <p:sp>
          <p:nvSpPr>
            <p:cNvPr id="11" name="Rectangle 10"/>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5</a:t>
              </a:r>
              <a:endParaRPr lang="en-US" sz="2400" b="0" baseline="-25000" dirty="0">
                <a:latin typeface="Arial" charset="0"/>
                <a:ea typeface="Arial" charset="0"/>
                <a:cs typeface="Arial" charset="0"/>
              </a:endParaRPr>
            </a:p>
          </p:txBody>
        </p:sp>
      </p:grpSp>
      <p:grpSp>
        <p:nvGrpSpPr>
          <p:cNvPr id="12" name="Group 11"/>
          <p:cNvGrpSpPr/>
          <p:nvPr/>
        </p:nvGrpSpPr>
        <p:grpSpPr>
          <a:xfrm>
            <a:off x="5796136" y="3140968"/>
            <a:ext cx="1296144" cy="504056"/>
            <a:chOff x="5796136" y="2132856"/>
            <a:chExt cx="1296144" cy="504056"/>
          </a:xfrm>
        </p:grpSpPr>
        <p:sp>
          <p:nvSpPr>
            <p:cNvPr id="13" name="Rectangle 12"/>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a:latin typeface="Arial" charset="0"/>
                  <a:ea typeface="Arial" charset="0"/>
                  <a:cs typeface="Arial" charset="0"/>
                </a:rPr>
                <a:t>3</a:t>
              </a:r>
              <a:endParaRPr lang="en-US" sz="2400" b="0" baseline="-25000" dirty="0">
                <a:latin typeface="Arial" charset="0"/>
                <a:ea typeface="Arial" charset="0"/>
                <a:cs typeface="Arial" charset="0"/>
              </a:endParaRPr>
            </a:p>
          </p:txBody>
        </p:sp>
        <p:sp>
          <p:nvSpPr>
            <p:cNvPr id="14" name="Rectangle 13"/>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0</a:t>
              </a:r>
              <a:endParaRPr lang="en-US" sz="2400" b="0" baseline="-25000" dirty="0">
                <a:latin typeface="Arial" charset="0"/>
                <a:ea typeface="Arial" charset="0"/>
                <a:cs typeface="Arial" charset="0"/>
              </a:endParaRPr>
            </a:p>
          </p:txBody>
        </p:sp>
      </p:grpSp>
      <p:grpSp>
        <p:nvGrpSpPr>
          <p:cNvPr id="15" name="Group 14"/>
          <p:cNvGrpSpPr/>
          <p:nvPr/>
        </p:nvGrpSpPr>
        <p:grpSpPr>
          <a:xfrm>
            <a:off x="5796136" y="3645024"/>
            <a:ext cx="1296144" cy="504056"/>
            <a:chOff x="5796136" y="2132856"/>
            <a:chExt cx="1296144" cy="504056"/>
          </a:xfrm>
        </p:grpSpPr>
        <p:sp>
          <p:nvSpPr>
            <p:cNvPr id="16" name="Rectangle 15"/>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a:latin typeface="Arial" charset="0"/>
                  <a:ea typeface="Arial" charset="0"/>
                  <a:cs typeface="Arial" charset="0"/>
                </a:rPr>
                <a:t>4</a:t>
              </a:r>
              <a:endParaRPr lang="en-US" sz="2400" b="0" baseline="-25000" dirty="0">
                <a:latin typeface="Arial" charset="0"/>
                <a:ea typeface="Arial" charset="0"/>
                <a:cs typeface="Arial" charset="0"/>
              </a:endParaRPr>
            </a:p>
          </p:txBody>
        </p:sp>
        <p:sp>
          <p:nvSpPr>
            <p:cNvPr id="17" name="Rectangle 16"/>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0</a:t>
              </a:r>
              <a:endParaRPr lang="en-US" sz="2400" b="0" baseline="-25000" dirty="0">
                <a:latin typeface="Arial" charset="0"/>
                <a:ea typeface="Arial" charset="0"/>
                <a:cs typeface="Arial" charset="0"/>
              </a:endParaRPr>
            </a:p>
          </p:txBody>
        </p:sp>
      </p:grpSp>
      <p:grpSp>
        <p:nvGrpSpPr>
          <p:cNvPr id="18" name="Group 17"/>
          <p:cNvGrpSpPr/>
          <p:nvPr/>
        </p:nvGrpSpPr>
        <p:grpSpPr>
          <a:xfrm>
            <a:off x="5796136" y="4149080"/>
            <a:ext cx="1296144" cy="504056"/>
            <a:chOff x="5796136" y="2132856"/>
            <a:chExt cx="1296144" cy="504056"/>
          </a:xfrm>
        </p:grpSpPr>
        <p:sp>
          <p:nvSpPr>
            <p:cNvPr id="19" name="Rectangle 18"/>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smtClean="0">
                  <a:latin typeface="Arial" charset="0"/>
                  <a:ea typeface="Arial" charset="0"/>
                  <a:cs typeface="Arial" charset="0"/>
                </a:rPr>
                <a:t>5</a:t>
              </a:r>
              <a:endParaRPr lang="en-US" sz="2400" b="0" baseline="-25000" dirty="0">
                <a:latin typeface="Arial" charset="0"/>
                <a:ea typeface="Arial" charset="0"/>
                <a:cs typeface="Arial" charset="0"/>
              </a:endParaRPr>
            </a:p>
          </p:txBody>
        </p:sp>
        <p:sp>
          <p:nvSpPr>
            <p:cNvPr id="20" name="Rectangle 19"/>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0</a:t>
              </a:r>
              <a:endParaRPr lang="en-US" sz="2400" b="0" baseline="-25000" dirty="0">
                <a:latin typeface="Arial" charset="0"/>
                <a:ea typeface="Arial" charset="0"/>
                <a:cs typeface="Arial" charset="0"/>
              </a:endParaRPr>
            </a:p>
          </p:txBody>
        </p:sp>
      </p:grpSp>
      <p:grpSp>
        <p:nvGrpSpPr>
          <p:cNvPr id="21" name="Group 20"/>
          <p:cNvGrpSpPr/>
          <p:nvPr/>
        </p:nvGrpSpPr>
        <p:grpSpPr>
          <a:xfrm>
            <a:off x="5796136" y="4653136"/>
            <a:ext cx="1296144" cy="504056"/>
            <a:chOff x="5796136" y="2132856"/>
            <a:chExt cx="1296144" cy="504056"/>
          </a:xfrm>
        </p:grpSpPr>
        <p:sp>
          <p:nvSpPr>
            <p:cNvPr id="22" name="Rectangle 21"/>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smtClean="0">
                  <a:latin typeface="Arial" charset="0"/>
                  <a:ea typeface="Arial" charset="0"/>
                  <a:cs typeface="Arial" charset="0"/>
                </a:rPr>
                <a:t>6</a:t>
              </a:r>
              <a:endParaRPr lang="en-US" sz="2400" b="0" baseline="-25000" dirty="0">
                <a:latin typeface="Arial" charset="0"/>
                <a:ea typeface="Arial" charset="0"/>
                <a:cs typeface="Arial" charset="0"/>
              </a:endParaRPr>
            </a:p>
          </p:txBody>
        </p:sp>
        <p:sp>
          <p:nvSpPr>
            <p:cNvPr id="23" name="Rectangle 22"/>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4</a:t>
              </a:r>
              <a:endParaRPr lang="en-US" sz="2400" b="0" baseline="-25000" dirty="0">
                <a:latin typeface="Arial" charset="0"/>
                <a:ea typeface="Arial" charset="0"/>
                <a:cs typeface="Arial" charset="0"/>
              </a:endParaRPr>
            </a:p>
          </p:txBody>
        </p:sp>
      </p:grpSp>
      <p:grpSp>
        <p:nvGrpSpPr>
          <p:cNvPr id="24" name="Group 23"/>
          <p:cNvGrpSpPr/>
          <p:nvPr/>
        </p:nvGrpSpPr>
        <p:grpSpPr>
          <a:xfrm>
            <a:off x="5796136" y="5157192"/>
            <a:ext cx="1296144" cy="504056"/>
            <a:chOff x="5796136" y="2132856"/>
            <a:chExt cx="1296144" cy="504056"/>
          </a:xfrm>
        </p:grpSpPr>
        <p:sp>
          <p:nvSpPr>
            <p:cNvPr id="25" name="Rectangle 24"/>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PCB</a:t>
              </a:r>
              <a:r>
                <a:rPr lang="en-US" altLang="zh-CN" sz="2400" b="0" baseline="-25000" dirty="0" smtClean="0">
                  <a:latin typeface="Arial" charset="0"/>
                  <a:ea typeface="Arial" charset="0"/>
                  <a:cs typeface="Arial" charset="0"/>
                </a:rPr>
                <a:t>7</a:t>
              </a:r>
              <a:endParaRPr lang="en-US" sz="2400" b="0" baseline="-25000" dirty="0">
                <a:latin typeface="Arial" charset="0"/>
                <a:ea typeface="Arial" charset="0"/>
                <a:cs typeface="Arial" charset="0"/>
              </a:endParaRPr>
            </a:p>
          </p:txBody>
        </p:sp>
        <p:sp>
          <p:nvSpPr>
            <p:cNvPr id="26" name="Rectangle 25"/>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0</a:t>
              </a:r>
              <a:endParaRPr lang="en-US" sz="2400" b="0" baseline="-25000" dirty="0">
                <a:latin typeface="Arial" charset="0"/>
                <a:ea typeface="Arial" charset="0"/>
                <a:cs typeface="Arial" charset="0"/>
              </a:endParaRPr>
            </a:p>
          </p:txBody>
        </p:sp>
      </p:grpSp>
      <p:grpSp>
        <p:nvGrpSpPr>
          <p:cNvPr id="27" name="Group 26"/>
          <p:cNvGrpSpPr/>
          <p:nvPr/>
        </p:nvGrpSpPr>
        <p:grpSpPr>
          <a:xfrm>
            <a:off x="5796136" y="5661248"/>
            <a:ext cx="1296144" cy="504056"/>
            <a:chOff x="5796136" y="2132856"/>
            <a:chExt cx="1296144" cy="504056"/>
          </a:xfrm>
        </p:grpSpPr>
        <p:sp>
          <p:nvSpPr>
            <p:cNvPr id="28" name="Rectangle 27"/>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a:t>
              </a:r>
              <a:r>
                <a:rPr lang="zh-CN" altLang="en-US" sz="2400" b="0" dirty="0" smtClean="0">
                  <a:latin typeface="Arial" charset="0"/>
                  <a:ea typeface="Arial" charset="0"/>
                  <a:cs typeface="Arial" charset="0"/>
                </a:rPr>
                <a:t> </a:t>
              </a:r>
              <a:endParaRPr lang="en-US" sz="2400" b="0" baseline="-25000" dirty="0">
                <a:latin typeface="Arial" charset="0"/>
                <a:ea typeface="Arial" charset="0"/>
                <a:cs typeface="Arial" charset="0"/>
              </a:endParaRPr>
            </a:p>
          </p:txBody>
        </p:sp>
        <p:sp>
          <p:nvSpPr>
            <p:cNvPr id="29" name="Rectangle 28"/>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2400" b="0" baseline="-25000" dirty="0">
                <a:latin typeface="Arial" charset="0"/>
                <a:ea typeface="Arial" charset="0"/>
                <a:cs typeface="Arial" charset="0"/>
              </a:endParaRPr>
            </a:p>
          </p:txBody>
        </p:sp>
      </p:grpSp>
      <p:grpSp>
        <p:nvGrpSpPr>
          <p:cNvPr id="30" name="Group 29"/>
          <p:cNvGrpSpPr/>
          <p:nvPr/>
        </p:nvGrpSpPr>
        <p:grpSpPr>
          <a:xfrm>
            <a:off x="5796136" y="6165304"/>
            <a:ext cx="1296144" cy="504056"/>
            <a:chOff x="5796136" y="2132856"/>
            <a:chExt cx="1296144" cy="504056"/>
          </a:xfrm>
        </p:grpSpPr>
        <p:sp>
          <p:nvSpPr>
            <p:cNvPr id="31" name="Rectangle 30"/>
            <p:cNvSpPr/>
            <p:nvPr/>
          </p:nvSpPr>
          <p:spPr>
            <a:xfrm>
              <a:off x="5796136" y="2132856"/>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err="1" smtClean="0">
                  <a:latin typeface="Arial" charset="0"/>
                  <a:ea typeface="Arial" charset="0"/>
                  <a:cs typeface="Arial" charset="0"/>
                </a:rPr>
                <a:t>PCB</a:t>
              </a:r>
              <a:r>
                <a:rPr lang="en-US" altLang="zh-CN" sz="2400" b="0" baseline="-25000" dirty="0" err="1" smtClean="0">
                  <a:latin typeface="Arial" charset="0"/>
                  <a:ea typeface="Arial" charset="0"/>
                  <a:cs typeface="Arial" charset="0"/>
                </a:rPr>
                <a:t>n</a:t>
              </a:r>
              <a:endParaRPr lang="en-US" sz="2400" b="0" baseline="-25000" dirty="0">
                <a:latin typeface="Arial" charset="0"/>
                <a:ea typeface="Arial" charset="0"/>
                <a:cs typeface="Arial" charset="0"/>
              </a:endParaRPr>
            </a:p>
          </p:txBody>
        </p:sp>
        <p:sp>
          <p:nvSpPr>
            <p:cNvPr id="32" name="Rectangle 31"/>
            <p:cNvSpPr/>
            <p:nvPr/>
          </p:nvSpPr>
          <p:spPr>
            <a:xfrm>
              <a:off x="6732240" y="2132856"/>
              <a:ext cx="360040"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400" b="0" dirty="0" smtClean="0">
                  <a:latin typeface="Arial" charset="0"/>
                  <a:ea typeface="Arial" charset="0"/>
                  <a:cs typeface="Arial" charset="0"/>
                </a:rPr>
                <a:t>7</a:t>
              </a:r>
              <a:endParaRPr lang="en-US" sz="2400" b="0" baseline="-25000" dirty="0">
                <a:latin typeface="Arial" charset="0"/>
                <a:ea typeface="Arial" charset="0"/>
                <a:cs typeface="Arial" charset="0"/>
              </a:endParaRPr>
            </a:p>
          </p:txBody>
        </p:sp>
      </p:grpSp>
      <p:sp>
        <p:nvSpPr>
          <p:cNvPr id="36" name="Rectangle 35"/>
          <p:cNvSpPr/>
          <p:nvPr/>
        </p:nvSpPr>
        <p:spPr>
          <a:xfrm>
            <a:off x="1763688" y="3171853"/>
            <a:ext cx="2201187"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b="0" dirty="0" smtClean="0">
                <a:latin typeface="SimHei" charset="0"/>
                <a:ea typeface="SimHei" charset="0"/>
                <a:cs typeface="SimHei" charset="0"/>
              </a:rPr>
              <a:t>就绪队列指针</a:t>
            </a:r>
            <a:endParaRPr lang="en-US" sz="2400" b="0" baseline="-25000" dirty="0">
              <a:latin typeface="SimHei" charset="0"/>
              <a:ea typeface="SimHei" charset="0"/>
              <a:cs typeface="SimHei" charset="0"/>
            </a:endParaRPr>
          </a:p>
        </p:txBody>
      </p:sp>
      <p:sp>
        <p:nvSpPr>
          <p:cNvPr id="37" name="Rectangle 36"/>
          <p:cNvSpPr/>
          <p:nvPr/>
        </p:nvSpPr>
        <p:spPr>
          <a:xfrm>
            <a:off x="1763688" y="3958822"/>
            <a:ext cx="2201187"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b="0" dirty="0" smtClean="0">
                <a:latin typeface="SimHei" charset="0"/>
                <a:ea typeface="SimHei" charset="0"/>
                <a:cs typeface="SimHei" charset="0"/>
              </a:rPr>
              <a:t>等待队列</a:t>
            </a:r>
            <a:r>
              <a:rPr lang="en-US" altLang="zh-CN" sz="2400" b="0" dirty="0" smtClean="0">
                <a:latin typeface="SimHei" charset="0"/>
                <a:ea typeface="SimHei" charset="0"/>
                <a:cs typeface="SimHei" charset="0"/>
              </a:rPr>
              <a:t>1</a:t>
            </a:r>
            <a:r>
              <a:rPr lang="zh-CN" altLang="en-US" sz="2400" b="0" dirty="0" smtClean="0">
                <a:latin typeface="SimHei" charset="0"/>
                <a:ea typeface="SimHei" charset="0"/>
                <a:cs typeface="SimHei" charset="0"/>
              </a:rPr>
              <a:t>指针</a:t>
            </a:r>
            <a:endParaRPr lang="en-US" sz="2400" b="0" baseline="-25000" dirty="0">
              <a:latin typeface="SimHei" charset="0"/>
              <a:ea typeface="SimHei" charset="0"/>
              <a:cs typeface="SimHei" charset="0"/>
            </a:endParaRPr>
          </a:p>
        </p:txBody>
      </p:sp>
      <p:sp>
        <p:nvSpPr>
          <p:cNvPr id="38" name="Rectangle 37"/>
          <p:cNvSpPr/>
          <p:nvPr/>
        </p:nvSpPr>
        <p:spPr>
          <a:xfrm>
            <a:off x="1763688" y="4816593"/>
            <a:ext cx="2201187" cy="50405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400" b="0" dirty="0" smtClean="0">
                <a:latin typeface="SimHei" charset="0"/>
                <a:ea typeface="SimHei" charset="0"/>
                <a:cs typeface="SimHei" charset="0"/>
              </a:rPr>
              <a:t>等待队列</a:t>
            </a:r>
            <a:r>
              <a:rPr lang="en-US" altLang="zh-CN" sz="2400" b="0" dirty="0" smtClean="0">
                <a:latin typeface="SimHei" charset="0"/>
                <a:ea typeface="SimHei" charset="0"/>
                <a:cs typeface="SimHei" charset="0"/>
              </a:rPr>
              <a:t>2</a:t>
            </a:r>
            <a:r>
              <a:rPr lang="zh-CN" altLang="en-US" sz="2400" b="0" dirty="0" smtClean="0">
                <a:latin typeface="SimHei" charset="0"/>
                <a:ea typeface="SimHei" charset="0"/>
                <a:cs typeface="SimHei" charset="0"/>
              </a:rPr>
              <a:t>指针</a:t>
            </a:r>
            <a:endParaRPr lang="en-US" sz="2400" b="0" baseline="-25000" dirty="0">
              <a:latin typeface="SimHei" charset="0"/>
              <a:ea typeface="SimHei" charset="0"/>
              <a:cs typeface="SimHei" charset="0"/>
            </a:endParaRPr>
          </a:p>
        </p:txBody>
      </p:sp>
      <p:cxnSp>
        <p:nvCxnSpPr>
          <p:cNvPr id="40" name="Straight Arrow Connector 39"/>
          <p:cNvCxnSpPr>
            <a:stCxn id="33" idx="3"/>
            <a:endCxn id="6" idx="1"/>
          </p:cNvCxnSpPr>
          <p:nvPr/>
        </p:nvCxnSpPr>
        <p:spPr>
          <a:xfrm flipV="1">
            <a:off x="3964875" y="2384884"/>
            <a:ext cx="1831261" cy="25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3"/>
            <a:endCxn id="10" idx="1"/>
          </p:cNvCxnSpPr>
          <p:nvPr/>
        </p:nvCxnSpPr>
        <p:spPr>
          <a:xfrm flipV="1">
            <a:off x="3964875" y="2888940"/>
            <a:ext cx="1831261" cy="5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7" idx="3"/>
            <a:endCxn id="13" idx="1"/>
          </p:cNvCxnSpPr>
          <p:nvPr/>
        </p:nvCxnSpPr>
        <p:spPr>
          <a:xfrm flipV="1">
            <a:off x="3964875" y="3392996"/>
            <a:ext cx="1831261" cy="81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3"/>
            <a:endCxn id="22" idx="1"/>
          </p:cNvCxnSpPr>
          <p:nvPr/>
        </p:nvCxnSpPr>
        <p:spPr>
          <a:xfrm flipV="1">
            <a:off x="3964875" y="4905164"/>
            <a:ext cx="1831261" cy="16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729295" y="5674364"/>
            <a:ext cx="1546561" cy="75501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b="0" dirty="0" smtClean="0">
                <a:latin typeface="SimHei" charset="0"/>
                <a:ea typeface="SimHei" charset="0"/>
                <a:cs typeface="SimHei" charset="0"/>
              </a:rPr>
              <a:t>空闲</a:t>
            </a:r>
            <a:r>
              <a:rPr lang="en-US" altLang="zh-CN" sz="2400" b="0" dirty="0" smtClean="0">
                <a:latin typeface="SimHei" charset="0"/>
                <a:ea typeface="SimHei" charset="0"/>
                <a:cs typeface="SimHei" charset="0"/>
              </a:rPr>
              <a:t>PCB</a:t>
            </a:r>
            <a:r>
              <a:rPr lang="zh-CN" altLang="en-US" sz="2400" b="0" dirty="0" smtClean="0">
                <a:latin typeface="SimHei" charset="0"/>
                <a:ea typeface="SimHei" charset="0"/>
                <a:cs typeface="SimHei" charset="0"/>
              </a:rPr>
              <a:t>队列指针</a:t>
            </a:r>
            <a:endParaRPr lang="en-US" sz="2400" b="0" baseline="-25000" dirty="0">
              <a:latin typeface="SimHei" charset="0"/>
              <a:ea typeface="SimHei" charset="0"/>
              <a:cs typeface="SimHei" charset="0"/>
            </a:endParaRPr>
          </a:p>
        </p:txBody>
      </p:sp>
      <p:cxnSp>
        <p:nvCxnSpPr>
          <p:cNvPr id="54" name="Straight Arrow Connector 53"/>
          <p:cNvCxnSpPr>
            <a:stCxn id="53" idx="3"/>
          </p:cNvCxnSpPr>
          <p:nvPr/>
        </p:nvCxnSpPr>
        <p:spPr>
          <a:xfrm>
            <a:off x="3275856" y="6051870"/>
            <a:ext cx="2592288" cy="37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1" idx="3"/>
            <a:endCxn id="20" idx="3"/>
          </p:cNvCxnSpPr>
          <p:nvPr/>
        </p:nvCxnSpPr>
        <p:spPr>
          <a:xfrm>
            <a:off x="7092280" y="2888940"/>
            <a:ext cx="12700" cy="151216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3" idx="3"/>
            <a:endCxn id="17" idx="3"/>
          </p:cNvCxnSpPr>
          <p:nvPr/>
        </p:nvCxnSpPr>
        <p:spPr>
          <a:xfrm flipV="1">
            <a:off x="7092280" y="3897052"/>
            <a:ext cx="12700" cy="1008112"/>
          </a:xfrm>
          <a:prstGeom prst="bentConnector3">
            <a:avLst>
              <a:gd name="adj1" fmla="val 32582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32" idx="3"/>
            <a:endCxn id="26" idx="3"/>
          </p:cNvCxnSpPr>
          <p:nvPr/>
        </p:nvCxnSpPr>
        <p:spPr>
          <a:xfrm flipV="1">
            <a:off x="7092280" y="5409220"/>
            <a:ext cx="12700" cy="100811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6486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队列（续）：索引</a:t>
            </a:r>
            <a:endParaRPr lang="en-US" dirty="0"/>
          </a:p>
        </p:txBody>
      </p:sp>
      <p:sp>
        <p:nvSpPr>
          <p:cNvPr id="3" name="Content Placeholder 2"/>
          <p:cNvSpPr>
            <a:spLocks noGrp="1"/>
          </p:cNvSpPr>
          <p:nvPr>
            <p:ph sz="quarter" idx="1"/>
          </p:nvPr>
        </p:nvSpPr>
        <p:spPr>
          <a:xfrm>
            <a:off x="914400" y="1988840"/>
            <a:ext cx="6897960" cy="4030960"/>
          </a:xfrm>
        </p:spPr>
        <p:txBody>
          <a:bodyPr/>
          <a:lstStyle/>
          <a:p>
            <a:r>
              <a:rPr lang="zh-CN" altLang="en-US" sz="2400" dirty="0"/>
              <a:t>索引方式：利用索引表记录不同状态进程的</a:t>
            </a:r>
            <a:r>
              <a:rPr lang="en-US" altLang="zh-CN" sz="2400" dirty="0"/>
              <a:t>PCB</a:t>
            </a:r>
            <a:r>
              <a:rPr lang="zh-CN" altLang="en-US" sz="2400" dirty="0"/>
              <a:t>地址</a:t>
            </a:r>
          </a:p>
          <a:p>
            <a:r>
              <a:rPr lang="zh-CN" altLang="en-US" sz="2400" dirty="0"/>
              <a:t>系统建立若干索引表</a:t>
            </a:r>
          </a:p>
          <a:p>
            <a:pPr lvl="1"/>
            <a:r>
              <a:rPr lang="zh-CN" altLang="en-US" sz="2200" dirty="0"/>
              <a:t>就绪索引表</a:t>
            </a:r>
          </a:p>
          <a:p>
            <a:pPr lvl="1"/>
            <a:r>
              <a:rPr lang="zh-CN" altLang="en-US" sz="2200" dirty="0"/>
              <a:t>等待索引表</a:t>
            </a:r>
          </a:p>
          <a:p>
            <a:pPr lvl="1"/>
            <a:r>
              <a:rPr lang="zh-CN" altLang="en-US" sz="2200" dirty="0"/>
              <a:t>空闲索引表</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62</a:t>
            </a:fld>
            <a:r>
              <a:rPr lang="en-US" altLang="zh-CN" smtClean="0"/>
              <a:t>/xxx</a:t>
            </a:r>
            <a:endParaRPr lang="en-US" altLang="zh-CN" dirty="0"/>
          </a:p>
        </p:txBody>
      </p:sp>
    </p:spTree>
    <p:extLst>
      <p:ext uri="{BB962C8B-B14F-4D97-AF65-F5344CB8AC3E}">
        <p14:creationId xmlns:p14="http://schemas.microsoft.com/office/powerpoint/2010/main" val="18755554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2.3.3</a:t>
            </a:r>
            <a:r>
              <a:rPr lang="zh-CN" altLang="en-US" dirty="0"/>
              <a:t>：进程</a:t>
            </a:r>
            <a:r>
              <a:rPr lang="zh-CN" altLang="en-US" dirty="0" smtClean="0"/>
              <a:t>队列（续）：索引</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63</a:t>
            </a:fld>
            <a:r>
              <a:rPr lang="en-US" altLang="zh-CN" smtClean="0"/>
              <a:t>/xxx</a:t>
            </a:r>
            <a:endParaRPr lang="en-US" altLang="zh-CN" dirty="0"/>
          </a:p>
        </p:txBody>
      </p:sp>
      <p:graphicFrame>
        <p:nvGraphicFramePr>
          <p:cNvPr id="6" name="Object 4"/>
          <p:cNvGraphicFramePr>
            <a:graphicFrameLocks noChangeAspect="1"/>
          </p:cNvGraphicFramePr>
          <p:nvPr>
            <p:extLst>
              <p:ext uri="{D42A27DB-BD31-4B8C-83A1-F6EECF244321}">
                <p14:modId xmlns:p14="http://schemas.microsoft.com/office/powerpoint/2010/main" val="1192187496"/>
              </p:ext>
            </p:extLst>
          </p:nvPr>
        </p:nvGraphicFramePr>
        <p:xfrm>
          <a:off x="637622" y="1786186"/>
          <a:ext cx="8610600" cy="4535710"/>
        </p:xfrm>
        <a:graphic>
          <a:graphicData uri="http://schemas.openxmlformats.org/presentationml/2006/ole">
            <mc:AlternateContent xmlns:mc="http://schemas.openxmlformats.org/markup-compatibility/2006">
              <mc:Choice xmlns:v="urn:schemas-microsoft-com:vml" Requires="v">
                <p:oleObj spid="_x0000_s2225" name="VISIO" r:id="rId3" imgW="3383280" imgH="1798320" progId="Visio.Drawing.4">
                  <p:embed/>
                </p:oleObj>
              </mc:Choice>
              <mc:Fallback>
                <p:oleObj name="VISIO" r:id="rId3" imgW="3383280" imgH="179832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22" y="1786186"/>
                        <a:ext cx="8610600" cy="453571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193661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64</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27901630"/>
              </p:ext>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70083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 进程</a:t>
            </a:r>
            <a:r>
              <a:rPr lang="zh-CN" altLang="en-US" dirty="0"/>
              <a:t>切换与模式切换</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zh-CN" altLang="en-US" dirty="0"/>
              <a:t>进程上下文切换</a:t>
            </a:r>
          </a:p>
          <a:p>
            <a:pPr marL="514350" indent="-514350">
              <a:buFont typeface="+mj-lt"/>
              <a:buAutoNum type="arabicPeriod"/>
            </a:pPr>
            <a:r>
              <a:rPr lang="zh-CN" altLang="en-US" dirty="0" smtClean="0"/>
              <a:t>进程</a:t>
            </a:r>
            <a:r>
              <a:rPr lang="zh-CN" altLang="en-US" dirty="0"/>
              <a:t>上下文切换时机</a:t>
            </a:r>
          </a:p>
          <a:p>
            <a:pPr marL="514350" indent="-514350">
              <a:buFont typeface="+mj-lt"/>
              <a:buAutoNum type="arabicPeriod"/>
            </a:pPr>
            <a:r>
              <a:rPr lang="zh-CN" altLang="en-US" dirty="0" smtClean="0"/>
              <a:t>处理器</a:t>
            </a:r>
            <a:r>
              <a:rPr lang="zh-CN" altLang="en-US" dirty="0"/>
              <a:t>模式切换</a:t>
            </a:r>
          </a:p>
          <a:p>
            <a:pPr marL="514350" indent="-514350">
              <a:buFont typeface="+mj-lt"/>
              <a:buAutoNum type="arabicPeriod"/>
            </a:pPr>
            <a:r>
              <a:rPr lang="en-US" altLang="zh-CN" dirty="0" smtClean="0"/>
              <a:t>UNIX/Linux</a:t>
            </a:r>
            <a:r>
              <a:rPr lang="zh-CN" altLang="en-US" dirty="0"/>
              <a:t>中的进程切换与模式切换</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65</a:t>
            </a:fld>
            <a:r>
              <a:rPr lang="en-US" altLang="zh-CN" smtClean="0"/>
              <a:t>/xxx</a:t>
            </a:r>
            <a:endParaRPr lang="en-US" altLang="zh-CN" dirty="0"/>
          </a:p>
        </p:txBody>
      </p:sp>
    </p:spTree>
    <p:extLst>
      <p:ext uri="{BB962C8B-B14F-4D97-AF65-F5344CB8AC3E}">
        <p14:creationId xmlns:p14="http://schemas.microsoft.com/office/powerpoint/2010/main" val="316977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：进程上下文切换</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66</a:t>
            </a:fld>
            <a:r>
              <a:rPr lang="en-US" altLang="zh-CN" smtClean="0"/>
              <a:t>/xxx</a:t>
            </a:r>
            <a:endParaRPr lang="en-US" altLang="zh-CN" dirty="0"/>
          </a:p>
        </p:txBody>
      </p:sp>
      <p:sp>
        <p:nvSpPr>
          <p:cNvPr id="7" name="Content Placeholder 2"/>
          <p:cNvSpPr>
            <a:spLocks noGrp="1"/>
          </p:cNvSpPr>
          <p:nvPr>
            <p:ph sz="quarter" idx="1"/>
          </p:nvPr>
        </p:nvSpPr>
        <p:spPr>
          <a:xfrm>
            <a:off x="364624" y="2111892"/>
            <a:ext cx="2952328" cy="3150990"/>
          </a:xfrm>
          <a:ln w="28575">
            <a:solidFill>
              <a:schemeClr val="accent1"/>
            </a:solidFill>
          </a:ln>
        </p:spPr>
        <p:txBody>
          <a:bodyPr/>
          <a:lstStyle/>
          <a:p>
            <a:pPr marL="0" indent="0">
              <a:buNone/>
            </a:pPr>
            <a:r>
              <a:rPr lang="zh-CN" altLang="en-US" sz="2400" dirty="0">
                <a:solidFill>
                  <a:srgbClr val="FF0000"/>
                </a:solidFill>
              </a:rPr>
              <a:t>进程切换</a:t>
            </a:r>
            <a:r>
              <a:rPr lang="zh-CN" altLang="en-US" sz="2400" dirty="0"/>
              <a:t>是让处于运行态的进程中断运行，让出处理器，这时要做一次进程上下文切换、即保存老进程状态而装入被保护了的新进程的状态，以便新进程运行</a:t>
            </a:r>
            <a:endParaRPr lang="en-US" sz="2400" dirty="0"/>
          </a:p>
        </p:txBody>
      </p:sp>
      <p:sp>
        <p:nvSpPr>
          <p:cNvPr id="8" name="TextBox 7"/>
          <p:cNvSpPr txBox="1"/>
          <p:nvPr/>
        </p:nvSpPr>
        <p:spPr>
          <a:xfrm>
            <a:off x="4830204" y="5675511"/>
            <a:ext cx="3312368" cy="483989"/>
          </a:xfrm>
          <a:prstGeom prst="roundRect">
            <a:avLst>
              <a:gd name="adj" fmla="val 9004"/>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r>
              <a:rPr lang="zh-CN" altLang="en-US" sz="2400">
                <a:solidFill>
                  <a:schemeClr val="bg1"/>
                </a:solidFill>
                <a:latin typeface="SimHei" charset="0"/>
                <a:ea typeface="SimHei" charset="0"/>
                <a:cs typeface="SimHei" charset="0"/>
              </a:rPr>
              <a:t>进程切换必定在核心态</a:t>
            </a:r>
            <a:endParaRPr lang="zh-CN" altLang="en-US" sz="2400" dirty="0">
              <a:solidFill>
                <a:schemeClr val="bg1"/>
              </a:solidFill>
              <a:latin typeface="SimHei" charset="0"/>
              <a:ea typeface="SimHei" charset="0"/>
              <a:cs typeface="SimHei" charset="0"/>
            </a:endParaRPr>
          </a:p>
        </p:txBody>
      </p:sp>
      <p:pic>
        <p:nvPicPr>
          <p:cNvPr id="9" name="Picture 8"/>
          <p:cNvPicPr>
            <a:picLocks noChangeAspect="1"/>
          </p:cNvPicPr>
          <p:nvPr/>
        </p:nvPicPr>
        <p:blipFill rotWithShape="1">
          <a:blip r:embed="rId3"/>
          <a:srcRect b="49231"/>
          <a:stretch/>
        </p:blipFill>
        <p:spPr>
          <a:xfrm>
            <a:off x="3563888" y="1939662"/>
            <a:ext cx="5374685" cy="3704099"/>
          </a:xfrm>
          <a:prstGeom prst="rect">
            <a:avLst/>
          </a:prstGeom>
        </p:spPr>
      </p:pic>
    </p:spTree>
    <p:extLst>
      <p:ext uri="{BB962C8B-B14F-4D97-AF65-F5344CB8AC3E}">
        <p14:creationId xmlns:p14="http://schemas.microsoft.com/office/powerpoint/2010/main" val="9484049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2.3.4</a:t>
            </a:r>
            <a:r>
              <a:rPr lang="zh-CN" altLang="en-US" dirty="0"/>
              <a:t>：进程上下文切</a:t>
            </a:r>
            <a:r>
              <a:rPr lang="zh-CN" altLang="en-US" dirty="0" smtClean="0"/>
              <a:t>换（续）</a:t>
            </a:r>
            <a:endParaRPr lang="en-US" dirty="0"/>
          </a:p>
        </p:txBody>
      </p:sp>
      <p:sp>
        <p:nvSpPr>
          <p:cNvPr id="3" name="Content Placeholder 2"/>
          <p:cNvSpPr>
            <a:spLocks noGrp="1"/>
          </p:cNvSpPr>
          <p:nvPr>
            <p:ph sz="quarter" idx="1"/>
          </p:nvPr>
        </p:nvSpPr>
        <p:spPr>
          <a:xfrm>
            <a:off x="914400" y="1988840"/>
            <a:ext cx="6969968" cy="4030960"/>
          </a:xfrm>
        </p:spPr>
        <p:txBody>
          <a:bodyPr/>
          <a:lstStyle/>
          <a:p>
            <a:r>
              <a:rPr lang="zh-CN" altLang="en-US" sz="2400" dirty="0"/>
              <a:t>引起进程</a:t>
            </a:r>
            <a:r>
              <a:rPr lang="zh-CN" altLang="en-US" sz="2400" dirty="0" smtClean="0"/>
              <a:t>切换的</a:t>
            </a:r>
            <a:r>
              <a:rPr lang="zh-CN" altLang="en-US" sz="2400" dirty="0"/>
              <a:t>情况</a:t>
            </a:r>
          </a:p>
          <a:p>
            <a:pPr marL="776288" lvl="1" indent="-457200">
              <a:buFont typeface="+mj-lt"/>
              <a:buAutoNum type="arabicPeriod"/>
            </a:pPr>
            <a:r>
              <a:rPr lang="zh-CN" altLang="en-US" sz="2200" dirty="0"/>
              <a:t>当进程因各种原因进入等待态时</a:t>
            </a:r>
          </a:p>
          <a:p>
            <a:pPr marL="776288" lvl="1" indent="-457200">
              <a:buFont typeface="+mj-lt"/>
              <a:buAutoNum type="arabicPeriod"/>
            </a:pPr>
            <a:r>
              <a:rPr lang="zh-CN" altLang="en-US" sz="2200" dirty="0"/>
              <a:t>当进程完成其系统调用返回用户态，但尚无资格获得</a:t>
            </a:r>
            <a:r>
              <a:rPr lang="en-US" altLang="zh-CN" sz="2200" dirty="0"/>
              <a:t>CPU</a:t>
            </a:r>
            <a:r>
              <a:rPr lang="zh-CN" altLang="en-US" sz="2200" dirty="0"/>
              <a:t>时</a:t>
            </a:r>
          </a:p>
          <a:p>
            <a:pPr marL="776288" lvl="1" indent="-457200">
              <a:buFont typeface="+mj-lt"/>
              <a:buAutoNum type="arabicPeriod"/>
            </a:pPr>
            <a:r>
              <a:rPr lang="zh-CN" altLang="en-US" sz="2200" dirty="0"/>
              <a:t>当内核完成中断处理，进程返回用户态但尚无资格获得</a:t>
            </a:r>
            <a:r>
              <a:rPr lang="en-US" altLang="zh-CN" sz="2200" dirty="0"/>
              <a:t>CPU</a:t>
            </a:r>
            <a:r>
              <a:rPr lang="zh-CN" altLang="en-US" sz="2200" dirty="0"/>
              <a:t>时</a:t>
            </a:r>
          </a:p>
          <a:p>
            <a:pPr marL="776288" lvl="1" indent="-457200">
              <a:buFont typeface="+mj-lt"/>
              <a:buAutoNum type="arabicPeriod"/>
            </a:pPr>
            <a:r>
              <a:rPr lang="zh-CN" altLang="en-US" sz="2200" dirty="0"/>
              <a:t>当进程执行的时间片到时或进程结束时</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67</a:t>
            </a:fld>
            <a:r>
              <a:rPr lang="en-US" altLang="zh-CN" smtClean="0"/>
              <a:t>/xxx</a:t>
            </a:r>
            <a:endParaRPr lang="en-US" altLang="zh-CN" dirty="0"/>
          </a:p>
        </p:txBody>
      </p:sp>
    </p:spTree>
    <p:extLst>
      <p:ext uri="{BB962C8B-B14F-4D97-AF65-F5344CB8AC3E}">
        <p14:creationId xmlns:p14="http://schemas.microsoft.com/office/powerpoint/2010/main" val="2970434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2.3.4</a:t>
            </a:r>
            <a:r>
              <a:rPr lang="zh-CN" altLang="en-US" dirty="0"/>
              <a:t>：进程上下文切</a:t>
            </a:r>
            <a:r>
              <a:rPr lang="zh-CN" altLang="en-US" dirty="0" smtClean="0"/>
              <a:t>换（续）</a:t>
            </a:r>
            <a:endParaRPr lang="en-US" dirty="0"/>
          </a:p>
        </p:txBody>
      </p:sp>
      <p:sp>
        <p:nvSpPr>
          <p:cNvPr id="3" name="Content Placeholder 2"/>
          <p:cNvSpPr>
            <a:spLocks noGrp="1"/>
          </p:cNvSpPr>
          <p:nvPr>
            <p:ph sz="quarter" idx="1"/>
          </p:nvPr>
        </p:nvSpPr>
        <p:spPr>
          <a:xfrm>
            <a:off x="914400" y="1988840"/>
            <a:ext cx="6969968" cy="4030960"/>
          </a:xfrm>
        </p:spPr>
        <p:txBody>
          <a:bodyPr/>
          <a:lstStyle/>
          <a:p>
            <a:r>
              <a:rPr lang="zh-CN" altLang="en-US" sz="2400" dirty="0"/>
              <a:t>进程</a:t>
            </a:r>
            <a:r>
              <a:rPr lang="zh-CN" altLang="en-US" sz="2400" dirty="0" smtClean="0"/>
              <a:t>切换的</a:t>
            </a:r>
            <a:r>
              <a:rPr lang="zh-CN" altLang="en-US" sz="2400" dirty="0"/>
              <a:t>实现步骤：</a:t>
            </a:r>
          </a:p>
          <a:p>
            <a:pPr marL="776288" lvl="1" indent="-457200">
              <a:buFont typeface="+mj-lt"/>
              <a:buAutoNum type="arabicPeriod"/>
            </a:pPr>
            <a:r>
              <a:rPr lang="zh-CN" altLang="en-US" sz="2200" dirty="0"/>
              <a:t>保存被中断进程的处理器现场信息</a:t>
            </a:r>
          </a:p>
          <a:p>
            <a:pPr marL="776288" lvl="1" indent="-457200">
              <a:buFont typeface="+mj-lt"/>
              <a:buAutoNum type="arabicPeriod"/>
            </a:pPr>
            <a:r>
              <a:rPr lang="zh-CN" altLang="en-US" sz="2200" dirty="0"/>
              <a:t>修改被中断进程</a:t>
            </a:r>
            <a:r>
              <a:rPr lang="en-US" altLang="zh-CN" sz="2200" dirty="0"/>
              <a:t>PCB</a:t>
            </a:r>
            <a:r>
              <a:rPr lang="zh-CN" altLang="en-US" sz="2200" dirty="0"/>
              <a:t>的有关信息，如进程状态等</a:t>
            </a:r>
          </a:p>
          <a:p>
            <a:pPr marL="776288" lvl="1" indent="-457200">
              <a:buFont typeface="+mj-lt"/>
              <a:buAutoNum type="arabicPeriod"/>
            </a:pPr>
            <a:r>
              <a:rPr lang="zh-CN" altLang="en-US" sz="2200" dirty="0"/>
              <a:t>把被中断进程的</a:t>
            </a:r>
            <a:r>
              <a:rPr lang="en-US" altLang="zh-CN" sz="2200" dirty="0"/>
              <a:t>PCB</a:t>
            </a:r>
            <a:r>
              <a:rPr lang="zh-CN" altLang="en-US" sz="2200" dirty="0"/>
              <a:t>加入相关队列</a:t>
            </a:r>
          </a:p>
          <a:p>
            <a:pPr marL="776288" lvl="1" indent="-457200">
              <a:buFont typeface="+mj-lt"/>
              <a:buAutoNum type="arabicPeriod"/>
            </a:pPr>
            <a:r>
              <a:rPr lang="zh-CN" altLang="en-US" sz="2200" dirty="0"/>
              <a:t>选择占有处理器运行的另一个进程</a:t>
            </a:r>
          </a:p>
          <a:p>
            <a:pPr marL="776288" lvl="1" indent="-457200">
              <a:buFont typeface="+mj-lt"/>
              <a:buAutoNum type="arabicPeriod"/>
            </a:pPr>
            <a:r>
              <a:rPr lang="zh-CN" altLang="en-US" sz="2200" dirty="0"/>
              <a:t>修改被选中进程的</a:t>
            </a:r>
            <a:r>
              <a:rPr lang="en-US" altLang="zh-CN" sz="2200" dirty="0"/>
              <a:t>PCB</a:t>
            </a:r>
            <a:r>
              <a:rPr lang="zh-CN" altLang="en-US" sz="2200" dirty="0"/>
              <a:t>的有关信息，如改为就绪态</a:t>
            </a:r>
          </a:p>
          <a:p>
            <a:pPr marL="776288" lvl="1" indent="-457200">
              <a:buFont typeface="+mj-lt"/>
              <a:buAutoNum type="arabicPeriod"/>
            </a:pPr>
            <a:r>
              <a:rPr lang="zh-CN" altLang="en-US" sz="2200" dirty="0"/>
              <a:t>修改被选中进程的地址空间，恢复存储管理信息</a:t>
            </a:r>
          </a:p>
          <a:p>
            <a:pPr marL="776288" lvl="1" indent="-457200">
              <a:buFont typeface="+mj-lt"/>
              <a:buAutoNum type="arabicPeriod"/>
            </a:pPr>
            <a:r>
              <a:rPr lang="zh-CN" altLang="en-US" sz="2200" dirty="0"/>
              <a:t>设置被选中进程的上下文信息来恢复处理器现场</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68</a:t>
            </a:fld>
            <a:r>
              <a:rPr lang="en-US" altLang="zh-CN" smtClean="0"/>
              <a:t>/xxx</a:t>
            </a:r>
            <a:endParaRPr lang="en-US" altLang="zh-CN" dirty="0"/>
          </a:p>
        </p:txBody>
      </p:sp>
    </p:spTree>
    <p:extLst>
      <p:ext uri="{BB962C8B-B14F-4D97-AF65-F5344CB8AC3E}">
        <p14:creationId xmlns:p14="http://schemas.microsoft.com/office/powerpoint/2010/main" val="4343543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：进程</a:t>
            </a:r>
            <a:r>
              <a:rPr lang="zh-CN" altLang="en-US" dirty="0"/>
              <a:t>上下文切换时机</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69</a:t>
            </a:fld>
            <a:r>
              <a:rPr lang="en-US" altLang="zh-CN" smtClean="0"/>
              <a:t>/xxx</a:t>
            </a:r>
            <a:endParaRPr lang="en-US" altLang="zh-CN" dirty="0"/>
          </a:p>
        </p:txBody>
      </p:sp>
      <p:pic>
        <p:nvPicPr>
          <p:cNvPr id="7" name="Picture 6"/>
          <p:cNvPicPr>
            <a:picLocks noChangeAspect="1"/>
          </p:cNvPicPr>
          <p:nvPr/>
        </p:nvPicPr>
        <p:blipFill rotWithShape="1">
          <a:blip r:embed="rId2"/>
          <a:srcRect b="49231"/>
          <a:stretch/>
        </p:blipFill>
        <p:spPr>
          <a:xfrm>
            <a:off x="539552" y="2139552"/>
            <a:ext cx="5374685" cy="3704099"/>
          </a:xfrm>
          <a:prstGeom prst="rect">
            <a:avLst/>
          </a:prstGeom>
        </p:spPr>
      </p:pic>
      <p:sp>
        <p:nvSpPr>
          <p:cNvPr id="8" name="Line Callout 3 7"/>
          <p:cNvSpPr/>
          <p:nvPr/>
        </p:nvSpPr>
        <p:spPr>
          <a:xfrm>
            <a:off x="2195736" y="2348880"/>
            <a:ext cx="2520280" cy="2952328"/>
          </a:xfrm>
          <a:prstGeom prst="borderCallout3">
            <a:avLst>
              <a:gd name="adj1" fmla="val 25179"/>
              <a:gd name="adj2" fmla="val 102238"/>
              <a:gd name="adj3" fmla="val 15892"/>
              <a:gd name="adj4" fmla="val 118259"/>
              <a:gd name="adj5" fmla="val 15699"/>
              <a:gd name="adj6" fmla="val 118746"/>
              <a:gd name="adj7" fmla="val 20090"/>
              <a:gd name="adj8" fmla="val 181635"/>
            </a:avLst>
          </a:prstGeom>
          <a:solidFill>
            <a:schemeClr val="accent1">
              <a:lumMod val="40000"/>
              <a:lumOff val="60000"/>
              <a:alpha val="91000"/>
            </a:schemeClr>
          </a:solidFill>
          <a:ln w="38100">
            <a:solidFill>
              <a:srgbClr val="00B050"/>
            </a:solidFill>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清理当前进程</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选择下一个进程</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设置新进程环境</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进程上下文切换</a:t>
            </a:r>
            <a:endParaRPr lang="en-US" sz="2000" dirty="0">
              <a:solidFill>
                <a:srgbClr val="0070C0"/>
              </a:solidFill>
              <a:latin typeface="SimHei" charset="0"/>
              <a:ea typeface="SimHei" charset="0"/>
              <a:cs typeface="SimHei" charset="0"/>
            </a:endParaRPr>
          </a:p>
        </p:txBody>
      </p:sp>
      <p:sp>
        <p:nvSpPr>
          <p:cNvPr id="9" name="TextBox 8"/>
          <p:cNvSpPr txBox="1"/>
          <p:nvPr/>
        </p:nvSpPr>
        <p:spPr>
          <a:xfrm>
            <a:off x="6660232" y="2598003"/>
            <a:ext cx="2185214" cy="830997"/>
          </a:xfrm>
          <a:prstGeom prst="rect">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2400" dirty="0" smtClean="0">
                <a:solidFill>
                  <a:srgbClr val="FF0000"/>
                </a:solidFill>
                <a:latin typeface="SimHei" charset="0"/>
                <a:ea typeface="SimHei" charset="0"/>
                <a:cs typeface="SimHei" charset="0"/>
              </a:rPr>
              <a:t>schedule</a:t>
            </a:r>
            <a:r>
              <a:rPr lang="zh-CN" altLang="en-US" sz="2400" dirty="0" smtClean="0">
                <a:solidFill>
                  <a:srgbClr val="FF0000"/>
                </a:solidFill>
                <a:latin typeface="SimHei" charset="0"/>
                <a:ea typeface="SimHei" charset="0"/>
                <a:cs typeface="SimHei" charset="0"/>
              </a:rPr>
              <a:t> 函数</a:t>
            </a:r>
          </a:p>
          <a:p>
            <a:r>
              <a:rPr lang="zh-CN" altLang="en-US" sz="2400" dirty="0" smtClean="0">
                <a:solidFill>
                  <a:srgbClr val="FF0000"/>
                </a:solidFill>
                <a:latin typeface="SimHei" charset="0"/>
                <a:ea typeface="SimHei" charset="0"/>
                <a:cs typeface="SimHei" charset="0"/>
              </a:rPr>
              <a:t>（</a:t>
            </a:r>
            <a:r>
              <a:rPr lang="en-US" altLang="zh-CN" sz="2400" dirty="0" smtClean="0">
                <a:solidFill>
                  <a:srgbClr val="FF0000"/>
                </a:solidFill>
                <a:latin typeface="SimHei" charset="0"/>
                <a:ea typeface="SimHei" charset="0"/>
                <a:cs typeface="SimHei" charset="0"/>
              </a:rPr>
              <a:t>Linux)</a:t>
            </a:r>
            <a:endParaRPr lang="en-US" sz="2400"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242911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r>
              <a:rPr lang="zh-CN" altLang="en-US" dirty="0" smtClean="0"/>
              <a:t>）</a:t>
            </a:r>
            <a:endParaRPr lang="en-US" dirty="0"/>
          </a:p>
        </p:txBody>
      </p:sp>
      <p:sp>
        <p:nvSpPr>
          <p:cNvPr id="3" name="Content Placeholder 2"/>
          <p:cNvSpPr>
            <a:spLocks noGrp="1"/>
          </p:cNvSpPr>
          <p:nvPr>
            <p:ph sz="quarter" idx="1"/>
          </p:nvPr>
        </p:nvSpPr>
        <p:spPr/>
        <p:txBody>
          <a:bodyPr/>
          <a:lstStyle/>
          <a:p>
            <a:r>
              <a:rPr lang="zh-CN" altLang="en-US" dirty="0"/>
              <a:t>“</a:t>
            </a:r>
            <a:r>
              <a:rPr lang="zh-CN" altLang="en-US" dirty="0">
                <a:solidFill>
                  <a:srgbClr val="FF0000"/>
                </a:solidFill>
              </a:rPr>
              <a:t>可再入</a:t>
            </a:r>
            <a:r>
              <a:rPr lang="zh-CN" altLang="en-US" dirty="0"/>
              <a:t>”</a:t>
            </a:r>
            <a:r>
              <a:rPr lang="zh-CN" altLang="en-US" dirty="0" smtClean="0"/>
              <a:t>程序（</a:t>
            </a:r>
            <a:r>
              <a:rPr lang="en-US" altLang="zh-CN" dirty="0" smtClean="0"/>
              <a:t>re</a:t>
            </a:r>
            <a:r>
              <a:rPr lang="en-US" altLang="zh-CN" dirty="0"/>
              <a:t>-</a:t>
            </a:r>
            <a:r>
              <a:rPr lang="en-US" altLang="zh-CN" dirty="0" smtClean="0"/>
              <a:t>entrant</a:t>
            </a:r>
            <a:r>
              <a:rPr lang="zh-CN" altLang="en-US" dirty="0" smtClean="0"/>
              <a:t>）</a:t>
            </a:r>
          </a:p>
          <a:p>
            <a:pPr lvl="1"/>
            <a:r>
              <a:rPr lang="zh-CN" altLang="en-US" dirty="0" smtClean="0"/>
              <a:t>能</a:t>
            </a:r>
            <a:r>
              <a:rPr lang="zh-CN" altLang="en-US" dirty="0"/>
              <a:t>被多个程序同时调用的</a:t>
            </a:r>
            <a:r>
              <a:rPr lang="zh-CN" altLang="en-US" dirty="0" smtClean="0"/>
              <a:t>程序</a:t>
            </a:r>
          </a:p>
          <a:p>
            <a:pPr lvl="1"/>
            <a:r>
              <a:rPr lang="zh-CN" altLang="en-US" dirty="0" smtClean="0"/>
              <a:t>是</a:t>
            </a:r>
            <a:r>
              <a:rPr lang="zh-CN" altLang="en-US" dirty="0"/>
              <a:t>纯代码，即它在执行中自身不被改变；调用它的各程序应提供工作区，因此，“可再入”程序可被多个程序同时调用</a:t>
            </a:r>
          </a:p>
          <a:p>
            <a:endParaRPr lang="zh-CN" altLang="en-US" dirty="0" smtClean="0"/>
          </a:p>
          <a:p>
            <a:r>
              <a:rPr lang="zh-CN" altLang="en-US" dirty="0" smtClean="0"/>
              <a:t>“</a:t>
            </a:r>
            <a:r>
              <a:rPr lang="zh-CN" altLang="en-US" dirty="0">
                <a:solidFill>
                  <a:srgbClr val="FF0000"/>
                </a:solidFill>
              </a:rPr>
              <a:t>可再用</a:t>
            </a:r>
            <a:r>
              <a:rPr lang="zh-CN" altLang="en-US" dirty="0"/>
              <a:t>”</a:t>
            </a:r>
            <a:r>
              <a:rPr lang="zh-CN" altLang="en-US" dirty="0" smtClean="0"/>
              <a:t>程序</a:t>
            </a:r>
          </a:p>
          <a:p>
            <a:pPr lvl="1"/>
            <a:r>
              <a:rPr lang="zh-CN" altLang="en-US" dirty="0" smtClean="0"/>
              <a:t>被</a:t>
            </a:r>
            <a:r>
              <a:rPr lang="zh-CN" altLang="en-US" dirty="0"/>
              <a:t>调用过程中自身会被修改，在调用它的程序退出之前不允许其他程序来调用它</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a:t>
            </a:fld>
            <a:r>
              <a:rPr lang="en-US" altLang="zh-CN" smtClean="0"/>
              <a:t>/xxx</a:t>
            </a:r>
            <a:endParaRPr lang="en-US" altLang="zh-CN" dirty="0"/>
          </a:p>
        </p:txBody>
      </p:sp>
    </p:spTree>
    <p:extLst>
      <p:ext uri="{BB962C8B-B14F-4D97-AF65-F5344CB8AC3E}">
        <p14:creationId xmlns:p14="http://schemas.microsoft.com/office/powerpoint/2010/main" val="21250401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7931046" cy="1049040"/>
          </a:xfrm>
        </p:spPr>
        <p:txBody>
          <a:bodyPr/>
          <a:lstStyle/>
          <a:p>
            <a:r>
              <a:rPr lang="en-US" altLang="zh-CN" dirty="0" smtClean="0"/>
              <a:t>2.3.4</a:t>
            </a:r>
            <a:r>
              <a:rPr lang="zh-CN" altLang="en-US" dirty="0" smtClean="0"/>
              <a:t>：进程</a:t>
            </a:r>
            <a:r>
              <a:rPr lang="zh-CN" altLang="en-US" dirty="0"/>
              <a:t>上下文切换</a:t>
            </a:r>
            <a:r>
              <a:rPr lang="zh-CN" altLang="en-US" dirty="0" smtClean="0"/>
              <a:t>时机（续）</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70</a:t>
            </a:fld>
            <a:r>
              <a:rPr lang="en-US" altLang="zh-CN" smtClean="0"/>
              <a:t>/xxx</a:t>
            </a:r>
            <a:endParaRPr lang="en-US" altLang="zh-CN" dirty="0"/>
          </a:p>
        </p:txBody>
      </p:sp>
      <p:pic>
        <p:nvPicPr>
          <p:cNvPr id="7" name="Picture 6"/>
          <p:cNvPicPr>
            <a:picLocks noChangeAspect="1"/>
          </p:cNvPicPr>
          <p:nvPr/>
        </p:nvPicPr>
        <p:blipFill rotWithShape="1">
          <a:blip r:embed="rId2"/>
          <a:srcRect b="49231"/>
          <a:stretch/>
        </p:blipFill>
        <p:spPr>
          <a:xfrm>
            <a:off x="539552" y="2139552"/>
            <a:ext cx="5374685" cy="3704099"/>
          </a:xfrm>
          <a:prstGeom prst="rect">
            <a:avLst/>
          </a:prstGeom>
        </p:spPr>
      </p:pic>
      <p:sp>
        <p:nvSpPr>
          <p:cNvPr id="8" name="Line Callout 3 7"/>
          <p:cNvSpPr/>
          <p:nvPr/>
        </p:nvSpPr>
        <p:spPr>
          <a:xfrm>
            <a:off x="2195736" y="2348880"/>
            <a:ext cx="2520280" cy="2952328"/>
          </a:xfrm>
          <a:prstGeom prst="borderCallout3">
            <a:avLst>
              <a:gd name="adj1" fmla="val 25179"/>
              <a:gd name="adj2" fmla="val 102238"/>
              <a:gd name="adj3" fmla="val 15892"/>
              <a:gd name="adj4" fmla="val 118259"/>
              <a:gd name="adj5" fmla="val 15699"/>
              <a:gd name="adj6" fmla="val 118746"/>
              <a:gd name="adj7" fmla="val 20090"/>
              <a:gd name="adj8" fmla="val 181635"/>
            </a:avLst>
          </a:prstGeom>
          <a:solidFill>
            <a:schemeClr val="accent1">
              <a:lumMod val="40000"/>
              <a:lumOff val="60000"/>
              <a:alpha val="91000"/>
            </a:schemeClr>
          </a:solidFill>
          <a:ln w="38100">
            <a:solidFill>
              <a:srgbClr val="00B050"/>
            </a:solidFill>
            <a:headEnd type="none" w="med" len="med"/>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清理当前进程</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选择下一个进程</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设置新进程环境</a:t>
            </a:r>
          </a:p>
          <a:p>
            <a:pPr marL="457200" indent="-457200" algn="l">
              <a:lnSpc>
                <a:spcPct val="200000"/>
              </a:lnSpc>
              <a:buAutoNum type="arabicPeriod"/>
            </a:pPr>
            <a:r>
              <a:rPr lang="zh-CN" altLang="en-US" sz="2000" dirty="0" smtClean="0">
                <a:solidFill>
                  <a:srgbClr val="0070C0"/>
                </a:solidFill>
                <a:latin typeface="SimHei" charset="0"/>
                <a:ea typeface="SimHei" charset="0"/>
                <a:cs typeface="SimHei" charset="0"/>
              </a:rPr>
              <a:t>进程上下文切换</a:t>
            </a:r>
            <a:endParaRPr lang="en-US" sz="2000" dirty="0">
              <a:solidFill>
                <a:srgbClr val="0070C0"/>
              </a:solidFill>
              <a:latin typeface="SimHei" charset="0"/>
              <a:ea typeface="SimHei" charset="0"/>
              <a:cs typeface="SimHei" charset="0"/>
            </a:endParaRPr>
          </a:p>
        </p:txBody>
      </p:sp>
      <p:sp>
        <p:nvSpPr>
          <p:cNvPr id="9" name="TextBox 8"/>
          <p:cNvSpPr txBox="1"/>
          <p:nvPr/>
        </p:nvSpPr>
        <p:spPr>
          <a:xfrm>
            <a:off x="6660232" y="2598003"/>
            <a:ext cx="2185214" cy="830997"/>
          </a:xfrm>
          <a:prstGeom prst="rect">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2400" dirty="0" smtClean="0">
                <a:solidFill>
                  <a:srgbClr val="FF0000"/>
                </a:solidFill>
                <a:latin typeface="SimHei" charset="0"/>
                <a:ea typeface="SimHei" charset="0"/>
                <a:cs typeface="SimHei" charset="0"/>
              </a:rPr>
              <a:t>schedule</a:t>
            </a:r>
            <a:r>
              <a:rPr lang="zh-CN" altLang="en-US" sz="2400" dirty="0" smtClean="0">
                <a:solidFill>
                  <a:srgbClr val="FF0000"/>
                </a:solidFill>
                <a:latin typeface="SimHei" charset="0"/>
                <a:ea typeface="SimHei" charset="0"/>
                <a:cs typeface="SimHei" charset="0"/>
              </a:rPr>
              <a:t> 函数</a:t>
            </a:r>
          </a:p>
          <a:p>
            <a:r>
              <a:rPr lang="zh-CN" altLang="en-US" sz="2400" dirty="0" smtClean="0">
                <a:solidFill>
                  <a:srgbClr val="FF0000"/>
                </a:solidFill>
                <a:latin typeface="SimHei" charset="0"/>
                <a:ea typeface="SimHei" charset="0"/>
                <a:cs typeface="SimHei" charset="0"/>
              </a:rPr>
              <a:t>（</a:t>
            </a:r>
            <a:r>
              <a:rPr lang="en-US" altLang="zh-CN" sz="2400" dirty="0" smtClean="0">
                <a:solidFill>
                  <a:srgbClr val="FF0000"/>
                </a:solidFill>
                <a:latin typeface="SimHei" charset="0"/>
                <a:ea typeface="SimHei" charset="0"/>
                <a:cs typeface="SimHei" charset="0"/>
              </a:rPr>
              <a:t>Linux)</a:t>
            </a:r>
            <a:endParaRPr lang="en-US" sz="2400" dirty="0">
              <a:solidFill>
                <a:srgbClr val="FF0000"/>
              </a:solidFill>
              <a:latin typeface="SimHei" charset="0"/>
              <a:ea typeface="SimHei" charset="0"/>
              <a:cs typeface="SimHei" charset="0"/>
            </a:endParaRPr>
          </a:p>
        </p:txBody>
      </p:sp>
      <p:sp>
        <p:nvSpPr>
          <p:cNvPr id="10" name="TextBox 9"/>
          <p:cNvSpPr txBox="1"/>
          <p:nvPr/>
        </p:nvSpPr>
        <p:spPr>
          <a:xfrm>
            <a:off x="6185312" y="4379420"/>
            <a:ext cx="2660134" cy="1464231"/>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FF0000"/>
                </a:solidFill>
                <a:latin typeface="SimHei" charset="0"/>
                <a:ea typeface="SimHei" charset="0"/>
                <a:cs typeface="SimHei" charset="0"/>
              </a:rPr>
              <a:t>何时执行</a:t>
            </a:r>
            <a:r>
              <a:rPr lang="en-US" altLang="zh-CN" dirty="0" smtClean="0">
                <a:solidFill>
                  <a:srgbClr val="FF0000"/>
                </a:solidFill>
                <a:latin typeface="SimHei" charset="0"/>
                <a:ea typeface="SimHei" charset="0"/>
                <a:cs typeface="SimHei" charset="0"/>
              </a:rPr>
              <a:t>schedule</a:t>
            </a:r>
            <a:r>
              <a:rPr lang="zh-CN" altLang="en-US" dirty="0" smtClean="0">
                <a:solidFill>
                  <a:srgbClr val="FF0000"/>
                </a:solidFill>
                <a:latin typeface="SimHei" charset="0"/>
                <a:ea typeface="SimHei" charset="0"/>
                <a:cs typeface="SimHei" charset="0"/>
              </a:rPr>
              <a:t>？</a:t>
            </a:r>
          </a:p>
        </p:txBody>
      </p:sp>
    </p:spTree>
    <p:extLst>
      <p:ext uri="{BB962C8B-B14F-4D97-AF65-F5344CB8AC3E}">
        <p14:creationId xmlns:p14="http://schemas.microsoft.com/office/powerpoint/2010/main" val="12006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：进程上下文切换时机（续）</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71</a:t>
            </a:fld>
            <a:r>
              <a:rPr lang="en-US" altLang="zh-CN" smtClean="0"/>
              <a:t>/xxx</a:t>
            </a:r>
            <a:endParaRPr lang="en-US" altLang="zh-CN" dirty="0"/>
          </a:p>
        </p:txBody>
      </p:sp>
      <p:grpSp>
        <p:nvGrpSpPr>
          <p:cNvPr id="84" name="Group 83"/>
          <p:cNvGrpSpPr/>
          <p:nvPr/>
        </p:nvGrpSpPr>
        <p:grpSpPr>
          <a:xfrm>
            <a:off x="1494968" y="2146312"/>
            <a:ext cx="7397512" cy="3802968"/>
            <a:chOff x="486856" y="2059514"/>
            <a:chExt cx="8161844" cy="4195902"/>
          </a:xfrm>
        </p:grpSpPr>
        <p:sp>
          <p:nvSpPr>
            <p:cNvPr id="6" name="Rectangle 5"/>
            <p:cNvSpPr/>
            <p:nvPr/>
          </p:nvSpPr>
          <p:spPr>
            <a:xfrm>
              <a:off x="1115616" y="2204864"/>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smtClean="0">
                  <a:latin typeface="Arial" charset="0"/>
                  <a:ea typeface="Arial" charset="0"/>
                  <a:cs typeface="Arial" charset="0"/>
                </a:rPr>
                <a:t>ready</a:t>
              </a:r>
              <a:r>
                <a:rPr lang="zh-CN" altLang="en-US" sz="2400" b="0" dirty="0" smtClean="0">
                  <a:latin typeface="Arial" charset="0"/>
                  <a:ea typeface="Arial" charset="0"/>
                  <a:cs typeface="Arial" charset="0"/>
                </a:rPr>
                <a:t> </a:t>
              </a:r>
              <a:r>
                <a:rPr lang="en-US" altLang="zh-CN" sz="2400" b="0" dirty="0" smtClean="0">
                  <a:latin typeface="Arial" charset="0"/>
                  <a:ea typeface="Arial" charset="0"/>
                  <a:cs typeface="Arial" charset="0"/>
                </a:rPr>
                <a:t>queue</a:t>
              </a:r>
              <a:endParaRPr lang="en-US" sz="2400" b="0" dirty="0">
                <a:latin typeface="Arial" charset="0"/>
                <a:ea typeface="Arial" charset="0"/>
                <a:cs typeface="Arial" charset="0"/>
              </a:endParaRPr>
            </a:p>
          </p:txBody>
        </p:sp>
        <p:sp>
          <p:nvSpPr>
            <p:cNvPr id="7" name="Rectangle 6"/>
            <p:cNvSpPr/>
            <p:nvPr/>
          </p:nvSpPr>
          <p:spPr>
            <a:xfrm>
              <a:off x="5445331" y="299695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I/O</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request</a:t>
              </a:r>
              <a:endParaRPr lang="en-US" sz="2000" b="0" dirty="0">
                <a:latin typeface="Arial" charset="0"/>
                <a:ea typeface="Arial" charset="0"/>
                <a:cs typeface="Arial" charset="0"/>
              </a:endParaRPr>
            </a:p>
          </p:txBody>
        </p:sp>
        <p:sp>
          <p:nvSpPr>
            <p:cNvPr id="8" name="Rectangle 7"/>
            <p:cNvSpPr/>
            <p:nvPr/>
          </p:nvSpPr>
          <p:spPr>
            <a:xfrm>
              <a:off x="5436096" y="3685402"/>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time</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slice</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expired</a:t>
              </a:r>
              <a:endParaRPr lang="en-US" sz="2000" b="0" dirty="0">
                <a:latin typeface="Arial" charset="0"/>
                <a:ea typeface="Arial" charset="0"/>
                <a:cs typeface="Arial" charset="0"/>
              </a:endParaRPr>
            </a:p>
          </p:txBody>
        </p:sp>
        <p:sp>
          <p:nvSpPr>
            <p:cNvPr id="9" name="Rectangle 8"/>
            <p:cNvSpPr/>
            <p:nvPr/>
          </p:nvSpPr>
          <p:spPr>
            <a:xfrm>
              <a:off x="5430755" y="4589876"/>
              <a:ext cx="2088232" cy="730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fork</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a</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child</a:t>
              </a:r>
              <a:endParaRPr lang="en-US" sz="2000" b="0" dirty="0">
                <a:latin typeface="Arial" charset="0"/>
                <a:ea typeface="Arial" charset="0"/>
                <a:cs typeface="Arial" charset="0"/>
              </a:endParaRPr>
            </a:p>
          </p:txBody>
        </p:sp>
        <p:sp>
          <p:nvSpPr>
            <p:cNvPr id="10" name="Rectangle 9"/>
            <p:cNvSpPr/>
            <p:nvPr/>
          </p:nvSpPr>
          <p:spPr>
            <a:xfrm>
              <a:off x="5429089" y="5504512"/>
              <a:ext cx="208823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wait</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for</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an</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interrupt</a:t>
              </a:r>
              <a:endParaRPr lang="en-US" sz="2000" b="0" dirty="0">
                <a:latin typeface="Arial" charset="0"/>
                <a:ea typeface="Arial" charset="0"/>
                <a:cs typeface="Arial" charset="0"/>
              </a:endParaRPr>
            </a:p>
          </p:txBody>
        </p:sp>
        <p:sp>
          <p:nvSpPr>
            <p:cNvPr id="11" name="Rectangle 10"/>
            <p:cNvSpPr/>
            <p:nvPr/>
          </p:nvSpPr>
          <p:spPr>
            <a:xfrm>
              <a:off x="3119497" y="2996952"/>
              <a:ext cx="16201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0" dirty="0" smtClean="0">
                  <a:latin typeface="Arial" charset="0"/>
                  <a:ea typeface="Arial" charset="0"/>
                  <a:cs typeface="Arial" charset="0"/>
                </a:rPr>
                <a:t>I/O</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queue</a:t>
              </a:r>
              <a:endParaRPr lang="en-US" sz="2000" b="0" dirty="0">
                <a:latin typeface="Arial" charset="0"/>
                <a:ea typeface="Arial" charset="0"/>
                <a:cs typeface="Arial" charset="0"/>
              </a:endParaRPr>
            </a:p>
          </p:txBody>
        </p:sp>
        <p:sp>
          <p:nvSpPr>
            <p:cNvPr id="12" name="Oval 11"/>
            <p:cNvSpPr/>
            <p:nvPr/>
          </p:nvSpPr>
          <p:spPr>
            <a:xfrm>
              <a:off x="6588224" y="2059514"/>
              <a:ext cx="772001" cy="794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800" b="0" dirty="0">
                  <a:latin typeface="Arial" charset="0"/>
                  <a:ea typeface="Arial" charset="0"/>
                  <a:cs typeface="Arial" charset="0"/>
                </a:rPr>
                <a:t>CPU</a:t>
              </a:r>
              <a:endParaRPr lang="en-US" sz="1800" b="0" dirty="0">
                <a:latin typeface="Arial" charset="0"/>
                <a:ea typeface="Arial" charset="0"/>
                <a:cs typeface="Arial" charset="0"/>
              </a:endParaRPr>
            </a:p>
          </p:txBody>
        </p:sp>
        <p:sp>
          <p:nvSpPr>
            <p:cNvPr id="13" name="Oval 12"/>
            <p:cNvSpPr/>
            <p:nvPr/>
          </p:nvSpPr>
          <p:spPr>
            <a:xfrm>
              <a:off x="1619672" y="2850269"/>
              <a:ext cx="772001" cy="794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2000" b="0" dirty="0" smtClean="0">
                  <a:latin typeface="Arial" charset="0"/>
                  <a:ea typeface="Arial" charset="0"/>
                  <a:cs typeface="Arial" charset="0"/>
                </a:rPr>
                <a:t>I/O</a:t>
              </a:r>
              <a:endParaRPr lang="en-US" sz="2000" b="0" dirty="0">
                <a:latin typeface="Arial" charset="0"/>
                <a:ea typeface="Arial" charset="0"/>
                <a:cs typeface="Arial" charset="0"/>
              </a:endParaRPr>
            </a:p>
          </p:txBody>
        </p:sp>
        <p:sp>
          <p:nvSpPr>
            <p:cNvPr id="14" name="Oval 13"/>
            <p:cNvSpPr/>
            <p:nvPr/>
          </p:nvSpPr>
          <p:spPr>
            <a:xfrm>
              <a:off x="2687448" y="4564132"/>
              <a:ext cx="1780113" cy="781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2000" b="0" dirty="0" smtClean="0">
                  <a:latin typeface="Arial" charset="0"/>
                  <a:ea typeface="Arial" charset="0"/>
                  <a:cs typeface="Arial" charset="0"/>
                </a:rPr>
                <a:t>child</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executes</a:t>
              </a:r>
              <a:endParaRPr lang="en-US" sz="2000" b="0" dirty="0">
                <a:latin typeface="Arial" charset="0"/>
                <a:ea typeface="Arial" charset="0"/>
                <a:cs typeface="Arial" charset="0"/>
              </a:endParaRPr>
            </a:p>
          </p:txBody>
        </p:sp>
        <p:sp>
          <p:nvSpPr>
            <p:cNvPr id="15" name="Oval 14"/>
            <p:cNvSpPr/>
            <p:nvPr/>
          </p:nvSpPr>
          <p:spPr>
            <a:xfrm>
              <a:off x="2687448" y="5473687"/>
              <a:ext cx="1780113" cy="7817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2000" b="0" dirty="0" smtClean="0">
                  <a:latin typeface="Arial" charset="0"/>
                  <a:ea typeface="Arial" charset="0"/>
                  <a:cs typeface="Arial" charset="0"/>
                </a:rPr>
                <a:t>interrupt</a:t>
              </a:r>
              <a:r>
                <a:rPr lang="zh-CN" altLang="en-US" sz="2000" b="0" dirty="0" smtClean="0">
                  <a:latin typeface="Arial" charset="0"/>
                  <a:ea typeface="Arial" charset="0"/>
                  <a:cs typeface="Arial" charset="0"/>
                </a:rPr>
                <a:t> </a:t>
              </a:r>
              <a:r>
                <a:rPr lang="en-US" altLang="zh-CN" sz="2000" b="0" dirty="0" smtClean="0">
                  <a:latin typeface="Arial" charset="0"/>
                  <a:ea typeface="Arial" charset="0"/>
                  <a:cs typeface="Arial" charset="0"/>
                </a:rPr>
                <a:t>occurs</a:t>
              </a:r>
              <a:endParaRPr lang="en-US" sz="2000" b="0" dirty="0">
                <a:latin typeface="Arial" charset="0"/>
                <a:ea typeface="Arial" charset="0"/>
                <a:cs typeface="Arial" charset="0"/>
              </a:endParaRPr>
            </a:p>
          </p:txBody>
        </p:sp>
        <p:cxnSp>
          <p:nvCxnSpPr>
            <p:cNvPr id="17" name="Straight Arrow Connector 16"/>
            <p:cNvCxnSpPr>
              <a:stCxn id="6" idx="3"/>
              <a:endCxn id="12" idx="2"/>
            </p:cNvCxnSpPr>
            <p:nvPr/>
          </p:nvCxnSpPr>
          <p:spPr>
            <a:xfrm>
              <a:off x="3203848" y="2456892"/>
              <a:ext cx="33843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a:endCxn id="11" idx="3"/>
            </p:cNvCxnSpPr>
            <p:nvPr/>
          </p:nvCxnSpPr>
          <p:spPr>
            <a:xfrm flipH="1">
              <a:off x="4739677" y="3248981"/>
              <a:ext cx="7056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1"/>
              <a:endCxn id="13" idx="6"/>
            </p:cNvCxnSpPr>
            <p:nvPr/>
          </p:nvCxnSpPr>
          <p:spPr>
            <a:xfrm flipH="1" flipV="1">
              <a:off x="2391672" y="3247647"/>
              <a:ext cx="727825" cy="13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1"/>
              <a:endCxn id="14" idx="6"/>
            </p:cNvCxnSpPr>
            <p:nvPr/>
          </p:nvCxnSpPr>
          <p:spPr>
            <a:xfrm flipH="1" flipV="1">
              <a:off x="4467561" y="4954997"/>
              <a:ext cx="963194"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1"/>
              <a:endCxn id="15" idx="6"/>
            </p:cNvCxnSpPr>
            <p:nvPr/>
          </p:nvCxnSpPr>
          <p:spPr>
            <a:xfrm flipH="1" flipV="1">
              <a:off x="4467561" y="5864552"/>
              <a:ext cx="96152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2" idx="5"/>
              <a:endCxn id="7" idx="3"/>
            </p:cNvCxnSpPr>
            <p:nvPr/>
          </p:nvCxnSpPr>
          <p:spPr>
            <a:xfrm rot="16200000" flipH="1">
              <a:off x="7134815" y="2850232"/>
              <a:ext cx="511100" cy="286395"/>
            </a:xfrm>
            <a:prstGeom prst="bentConnector4">
              <a:avLst>
                <a:gd name="adj1" fmla="val 370"/>
                <a:gd name="adj2" fmla="val 31293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2" idx="5"/>
              <a:endCxn id="8" idx="3"/>
            </p:cNvCxnSpPr>
            <p:nvPr/>
          </p:nvCxnSpPr>
          <p:spPr>
            <a:xfrm rot="16200000" flipH="1">
              <a:off x="6731967" y="3253081"/>
              <a:ext cx="1307562" cy="277160"/>
            </a:xfrm>
            <a:prstGeom prst="bentConnector4">
              <a:avLst>
                <a:gd name="adj1" fmla="val -86"/>
                <a:gd name="adj2" fmla="val 3244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2" idx="5"/>
              <a:endCxn id="9" idx="3"/>
            </p:cNvCxnSpPr>
            <p:nvPr/>
          </p:nvCxnSpPr>
          <p:spPr>
            <a:xfrm rot="16200000" flipH="1">
              <a:off x="6274519" y="3710528"/>
              <a:ext cx="2217117" cy="271819"/>
            </a:xfrm>
            <a:prstGeom prst="bentConnector4">
              <a:avLst>
                <a:gd name="adj1" fmla="val 118"/>
                <a:gd name="adj2" fmla="val 33042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2" idx="5"/>
              <a:endCxn id="10" idx="3"/>
            </p:cNvCxnSpPr>
            <p:nvPr/>
          </p:nvCxnSpPr>
          <p:spPr>
            <a:xfrm rot="16200000" flipH="1">
              <a:off x="5818908" y="4166139"/>
              <a:ext cx="3126672" cy="270153"/>
            </a:xfrm>
            <a:prstGeom prst="bentConnector4">
              <a:avLst>
                <a:gd name="adj1" fmla="val -110"/>
                <a:gd name="adj2" fmla="val 33184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2" idx="7"/>
            </p:cNvCxnSpPr>
            <p:nvPr/>
          </p:nvCxnSpPr>
          <p:spPr>
            <a:xfrm>
              <a:off x="7247168" y="2175903"/>
              <a:ext cx="1401532"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3" idx="2"/>
              <a:endCxn id="6" idx="1"/>
            </p:cNvCxnSpPr>
            <p:nvPr/>
          </p:nvCxnSpPr>
          <p:spPr>
            <a:xfrm rot="10800000">
              <a:off x="1115616" y="2456893"/>
              <a:ext cx="504056" cy="790755"/>
            </a:xfrm>
            <a:prstGeom prst="bentConnector3">
              <a:avLst>
                <a:gd name="adj1" fmla="val 147886"/>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8" idx="1"/>
              <a:endCxn id="6" idx="1"/>
            </p:cNvCxnSpPr>
            <p:nvPr/>
          </p:nvCxnSpPr>
          <p:spPr>
            <a:xfrm rot="10800000">
              <a:off x="1115616" y="2456892"/>
              <a:ext cx="4320480" cy="1588550"/>
            </a:xfrm>
            <a:prstGeom prst="bentConnector3">
              <a:avLst>
                <a:gd name="adj1" fmla="val 10588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14" idx="2"/>
              <a:endCxn id="6" idx="1"/>
            </p:cNvCxnSpPr>
            <p:nvPr/>
          </p:nvCxnSpPr>
          <p:spPr>
            <a:xfrm rot="10800000">
              <a:off x="1115617" y="2456892"/>
              <a:ext cx="1571831" cy="2498104"/>
            </a:xfrm>
            <a:prstGeom prst="bentConnector3">
              <a:avLst>
                <a:gd name="adj1" fmla="val 116046"/>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15" idx="2"/>
              <a:endCxn id="6" idx="1"/>
            </p:cNvCxnSpPr>
            <p:nvPr/>
          </p:nvCxnSpPr>
          <p:spPr>
            <a:xfrm rot="10800000">
              <a:off x="1115617" y="2456892"/>
              <a:ext cx="1571831" cy="3407659"/>
            </a:xfrm>
            <a:prstGeom prst="bentConnector3">
              <a:avLst>
                <a:gd name="adj1" fmla="val 116046"/>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86856" y="2276872"/>
              <a:ext cx="62875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85" name="TextBox 84"/>
          <p:cNvSpPr txBox="1"/>
          <p:nvPr/>
        </p:nvSpPr>
        <p:spPr>
          <a:xfrm>
            <a:off x="2620284" y="6052919"/>
            <a:ext cx="4360632" cy="646331"/>
          </a:xfrm>
          <a:prstGeom prst="rect">
            <a:avLst/>
          </a:prstGeom>
          <a:noFill/>
        </p:spPr>
        <p:txBody>
          <a:bodyPr wrap="square" rtlCol="0">
            <a:spAutoFit/>
          </a:bodyPr>
          <a:lstStyle/>
          <a:p>
            <a:r>
              <a:rPr lang="en-US" altLang="zh-CN" sz="1200" b="0" i="1" dirty="0" smtClean="0"/>
              <a:t>Figure</a:t>
            </a:r>
            <a:r>
              <a:rPr lang="zh-CN" altLang="en-US" sz="1200" b="0" i="1" dirty="0" smtClean="0"/>
              <a:t> </a:t>
            </a:r>
            <a:r>
              <a:rPr lang="en-US" altLang="zh-CN" sz="1200" b="0" i="1" dirty="0" smtClean="0"/>
              <a:t>3.7</a:t>
            </a:r>
            <a:r>
              <a:rPr lang="zh-CN" altLang="en-US" sz="1200" b="0" i="1" dirty="0" smtClean="0"/>
              <a:t> </a:t>
            </a:r>
          </a:p>
          <a:p>
            <a:r>
              <a:rPr lang="en-US" altLang="zh-CN" sz="1200" b="0" i="1" dirty="0" smtClean="0"/>
              <a:t>Queueing-diagram</a:t>
            </a:r>
            <a:r>
              <a:rPr lang="zh-CN" altLang="en-US" sz="1200" b="0" i="1" dirty="0" smtClean="0"/>
              <a:t> </a:t>
            </a:r>
            <a:r>
              <a:rPr lang="en-US" altLang="zh-CN" sz="1200" b="0" i="1" dirty="0" smtClean="0"/>
              <a:t>representation</a:t>
            </a:r>
            <a:r>
              <a:rPr lang="zh-CN" altLang="en-US" sz="1200" b="0" i="1" dirty="0" smtClean="0"/>
              <a:t> </a:t>
            </a:r>
            <a:r>
              <a:rPr lang="en-US" altLang="zh-CN" sz="1200" b="0" i="1" dirty="0" smtClean="0"/>
              <a:t>of</a:t>
            </a:r>
            <a:r>
              <a:rPr lang="zh-CN" altLang="en-US" sz="1200" b="0" i="1" dirty="0" smtClean="0"/>
              <a:t> </a:t>
            </a:r>
            <a:r>
              <a:rPr lang="en-US" altLang="zh-CN" sz="1200" b="0" i="1" dirty="0" smtClean="0"/>
              <a:t>process</a:t>
            </a:r>
            <a:r>
              <a:rPr lang="zh-CN" altLang="en-US" sz="1200" b="0" i="1" dirty="0" smtClean="0"/>
              <a:t> </a:t>
            </a:r>
            <a:r>
              <a:rPr lang="en-US" altLang="zh-CN" sz="1200" b="0" i="1" dirty="0" smtClean="0"/>
              <a:t>scheduling</a:t>
            </a:r>
            <a:r>
              <a:rPr lang="zh-CN" altLang="en-US" sz="1200" b="0" i="1" dirty="0" smtClean="0"/>
              <a:t> </a:t>
            </a:r>
          </a:p>
          <a:p>
            <a:r>
              <a:rPr lang="en-US" altLang="zh-CN" sz="1200" b="0" i="1" dirty="0" smtClean="0"/>
              <a:t>“OSC”</a:t>
            </a:r>
            <a:r>
              <a:rPr lang="zh-CN" altLang="en-US" sz="1200" b="0" dirty="0" smtClean="0"/>
              <a:t> </a:t>
            </a:r>
            <a:r>
              <a:rPr lang="en-US" altLang="zh-CN" sz="1200" b="0" dirty="0" smtClean="0"/>
              <a:t>P88</a:t>
            </a:r>
            <a:endParaRPr lang="en-US" sz="1200" b="0" dirty="0"/>
          </a:p>
        </p:txBody>
      </p:sp>
      <p:sp>
        <p:nvSpPr>
          <p:cNvPr id="86" name="TextBox 85"/>
          <p:cNvSpPr txBox="1"/>
          <p:nvPr/>
        </p:nvSpPr>
        <p:spPr>
          <a:xfrm>
            <a:off x="-136849" y="2306007"/>
            <a:ext cx="2185214" cy="830997"/>
          </a:xfrm>
          <a:prstGeom prst="rect">
            <a:avLst/>
          </a:prstGeom>
          <a:noFill/>
        </p:spPr>
        <p:txBody>
          <a:bodyPr wrap="none" rtlCol="0">
            <a:spAutoFit/>
          </a:bodyPr>
          <a:lstStyle/>
          <a:p>
            <a:r>
              <a:rPr lang="zh-CN" altLang="en-US" sz="2400" dirty="0" smtClean="0">
                <a:solidFill>
                  <a:srgbClr val="0070C0"/>
                </a:solidFill>
                <a:latin typeface="SimHei" charset="0"/>
                <a:ea typeface="SimHei" charset="0"/>
                <a:cs typeface="SimHei" charset="0"/>
              </a:rPr>
              <a:t>主动调度</a:t>
            </a:r>
          </a:p>
          <a:p>
            <a:r>
              <a:rPr lang="zh-CN" altLang="en-US" sz="2400" dirty="0" smtClean="0">
                <a:solidFill>
                  <a:srgbClr val="0070C0"/>
                </a:solidFill>
                <a:latin typeface="SimHei" charset="0"/>
                <a:ea typeface="SimHei" charset="0"/>
                <a:cs typeface="SimHei" charset="0"/>
              </a:rPr>
              <a:t>（</a:t>
            </a:r>
            <a:r>
              <a:rPr lang="en-US" altLang="zh-CN" sz="2400" dirty="0" smtClean="0">
                <a:solidFill>
                  <a:srgbClr val="0070C0"/>
                </a:solidFill>
                <a:latin typeface="SimHei" charset="0"/>
                <a:ea typeface="SimHei" charset="0"/>
                <a:cs typeface="SimHei" charset="0"/>
              </a:rPr>
              <a:t>Linux</a:t>
            </a:r>
            <a:r>
              <a:rPr lang="zh-CN" altLang="en-US" sz="2400" dirty="0" smtClean="0">
                <a:solidFill>
                  <a:srgbClr val="0070C0"/>
                </a:solidFill>
                <a:latin typeface="SimHei" charset="0"/>
                <a:ea typeface="SimHei" charset="0"/>
                <a:cs typeface="SimHei" charset="0"/>
              </a:rPr>
              <a:t> </a:t>
            </a:r>
            <a:r>
              <a:rPr lang="en-US" altLang="zh-CN" sz="2400" dirty="0" smtClean="0">
                <a:solidFill>
                  <a:srgbClr val="0070C0"/>
                </a:solidFill>
                <a:latin typeface="SimHei" charset="0"/>
                <a:ea typeface="SimHei" charset="0"/>
                <a:cs typeface="SimHei" charset="0"/>
              </a:rPr>
              <a:t>2.4</a:t>
            </a:r>
            <a:r>
              <a:rPr lang="zh-CN" altLang="en-US" sz="2400" dirty="0" smtClean="0">
                <a:solidFill>
                  <a:srgbClr val="0070C0"/>
                </a:solidFill>
                <a:latin typeface="SimHei" charset="0"/>
                <a:ea typeface="SimHei" charset="0"/>
                <a:cs typeface="SimHei" charset="0"/>
              </a:rPr>
              <a:t>）</a:t>
            </a:r>
            <a:endParaRPr lang="en-US" sz="2400" dirty="0">
              <a:solidFill>
                <a:srgbClr val="0070C0"/>
              </a:solidFill>
              <a:latin typeface="SimHei" charset="0"/>
              <a:ea typeface="SimHei" charset="0"/>
              <a:cs typeface="SimHei" charset="0"/>
            </a:endParaRPr>
          </a:p>
        </p:txBody>
      </p:sp>
      <p:sp>
        <p:nvSpPr>
          <p:cNvPr id="87" name="TextBox 86"/>
          <p:cNvSpPr txBox="1"/>
          <p:nvPr/>
        </p:nvSpPr>
        <p:spPr>
          <a:xfrm>
            <a:off x="-136849" y="5090346"/>
            <a:ext cx="2185214" cy="830997"/>
          </a:xfrm>
          <a:prstGeom prst="rect">
            <a:avLst/>
          </a:prstGeom>
          <a:noFill/>
        </p:spPr>
        <p:txBody>
          <a:bodyPr wrap="none" rtlCol="0">
            <a:spAutoFit/>
          </a:bodyPr>
          <a:lstStyle/>
          <a:p>
            <a:r>
              <a:rPr lang="zh-CN" altLang="en-US" sz="2400" dirty="0" smtClean="0">
                <a:solidFill>
                  <a:srgbClr val="0070C0"/>
                </a:solidFill>
                <a:latin typeface="SimHei" charset="0"/>
                <a:ea typeface="SimHei" charset="0"/>
                <a:cs typeface="SimHei" charset="0"/>
              </a:rPr>
              <a:t>被动调度</a:t>
            </a:r>
          </a:p>
          <a:p>
            <a:r>
              <a:rPr lang="zh-CN" altLang="en-US" sz="2400" dirty="0" smtClean="0">
                <a:solidFill>
                  <a:srgbClr val="0070C0"/>
                </a:solidFill>
                <a:latin typeface="SimHei" charset="0"/>
                <a:ea typeface="SimHei" charset="0"/>
                <a:cs typeface="SimHei" charset="0"/>
              </a:rPr>
              <a:t>（</a:t>
            </a:r>
            <a:r>
              <a:rPr lang="en-US" altLang="zh-CN" sz="2400" dirty="0" smtClean="0">
                <a:solidFill>
                  <a:srgbClr val="0070C0"/>
                </a:solidFill>
                <a:latin typeface="SimHei" charset="0"/>
                <a:ea typeface="SimHei" charset="0"/>
                <a:cs typeface="SimHei" charset="0"/>
              </a:rPr>
              <a:t>Linux</a:t>
            </a:r>
            <a:r>
              <a:rPr lang="zh-CN" altLang="en-US" sz="2400" dirty="0" smtClean="0">
                <a:solidFill>
                  <a:srgbClr val="0070C0"/>
                </a:solidFill>
                <a:latin typeface="SimHei" charset="0"/>
                <a:ea typeface="SimHei" charset="0"/>
                <a:cs typeface="SimHei" charset="0"/>
              </a:rPr>
              <a:t> </a:t>
            </a:r>
            <a:r>
              <a:rPr lang="en-US" altLang="zh-CN" sz="2400" dirty="0" smtClean="0">
                <a:solidFill>
                  <a:srgbClr val="0070C0"/>
                </a:solidFill>
                <a:latin typeface="SimHei" charset="0"/>
                <a:ea typeface="SimHei" charset="0"/>
                <a:cs typeface="SimHei" charset="0"/>
              </a:rPr>
              <a:t>2.6</a:t>
            </a:r>
            <a:r>
              <a:rPr lang="zh-CN" altLang="en-US" sz="2400" dirty="0" smtClean="0">
                <a:solidFill>
                  <a:srgbClr val="0070C0"/>
                </a:solidFill>
                <a:latin typeface="SimHei" charset="0"/>
                <a:ea typeface="SimHei" charset="0"/>
                <a:cs typeface="SimHei" charset="0"/>
              </a:rPr>
              <a:t>）</a:t>
            </a:r>
            <a:endParaRPr lang="en-US" sz="2400" dirty="0">
              <a:solidFill>
                <a:srgbClr val="0070C0"/>
              </a:solidFill>
              <a:latin typeface="SimHei" charset="0"/>
              <a:ea typeface="SimHei" charset="0"/>
              <a:cs typeface="SimHei" charset="0"/>
            </a:endParaRPr>
          </a:p>
        </p:txBody>
      </p:sp>
    </p:spTree>
    <p:extLst>
      <p:ext uri="{BB962C8B-B14F-4D97-AF65-F5344CB8AC3E}">
        <p14:creationId xmlns:p14="http://schemas.microsoft.com/office/powerpoint/2010/main" val="10441940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7978080" cy="1049040"/>
          </a:xfrm>
        </p:spPr>
        <p:txBody>
          <a:bodyPr/>
          <a:lstStyle/>
          <a:p>
            <a:r>
              <a:rPr lang="en-US" altLang="zh-CN" dirty="0" smtClean="0"/>
              <a:t>2.3.4</a:t>
            </a:r>
            <a:r>
              <a:rPr lang="zh-CN" altLang="en-US" dirty="0" smtClean="0"/>
              <a:t>：</a:t>
            </a:r>
            <a:r>
              <a:rPr lang="zh-CN" altLang="en-US" dirty="0"/>
              <a:t>进程上下文切换时机（续）</a:t>
            </a:r>
            <a:endParaRPr lang="en-US" dirty="0"/>
          </a:p>
        </p:txBody>
      </p:sp>
      <p:sp>
        <p:nvSpPr>
          <p:cNvPr id="3" name="Content Placeholder 2"/>
          <p:cNvSpPr>
            <a:spLocks noGrp="1"/>
          </p:cNvSpPr>
          <p:nvPr>
            <p:ph sz="quarter" idx="1"/>
          </p:nvPr>
        </p:nvSpPr>
        <p:spPr/>
        <p:txBody>
          <a:bodyPr/>
          <a:lstStyle/>
          <a:p>
            <a:r>
              <a:rPr lang="zh-CN" altLang="en-US" sz="2400" dirty="0" smtClean="0"/>
              <a:t>不能立即进行调度和切换的情况有</a:t>
            </a:r>
            <a:r>
              <a:rPr lang="en-US" altLang="zh-CN" sz="2400" dirty="0" smtClean="0"/>
              <a:t>:</a:t>
            </a:r>
            <a:endParaRPr lang="zh-CN" altLang="en-US" sz="2400" dirty="0" smtClean="0"/>
          </a:p>
          <a:p>
            <a:pPr lvl="1">
              <a:lnSpc>
                <a:spcPct val="200000"/>
              </a:lnSpc>
            </a:pPr>
            <a:r>
              <a:rPr lang="zh-CN" altLang="en-US" sz="2200" dirty="0"/>
              <a:t>在运行内核中断处理程序期间</a:t>
            </a:r>
          </a:p>
          <a:p>
            <a:pPr lvl="1">
              <a:lnSpc>
                <a:spcPct val="200000"/>
              </a:lnSpc>
            </a:pPr>
            <a:r>
              <a:rPr lang="zh-CN" altLang="en-US" sz="2200" dirty="0"/>
              <a:t>若内核正在系统的临界区执行</a:t>
            </a:r>
          </a:p>
          <a:p>
            <a:pPr lvl="1">
              <a:lnSpc>
                <a:spcPct val="200000"/>
              </a:lnSpc>
            </a:pPr>
            <a:r>
              <a:rPr lang="zh-CN" altLang="en-US" sz="2200" dirty="0"/>
              <a:t>在各种原语操作、现场保护和恢复等过程</a:t>
            </a:r>
            <a:r>
              <a:rPr lang="zh-CN" altLang="en-US" sz="2200" dirty="0" smtClean="0"/>
              <a:t>中</a:t>
            </a:r>
            <a:endParaRPr lang="en-US" sz="20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72</a:t>
            </a:fld>
            <a:r>
              <a:rPr lang="en-US" altLang="zh-CN" smtClean="0"/>
              <a:t>/xxx</a:t>
            </a:r>
            <a:endParaRPr lang="en-US" altLang="zh-CN" dirty="0"/>
          </a:p>
        </p:txBody>
      </p:sp>
    </p:spTree>
    <p:extLst>
      <p:ext uri="{BB962C8B-B14F-4D97-AF65-F5344CB8AC3E}">
        <p14:creationId xmlns:p14="http://schemas.microsoft.com/office/powerpoint/2010/main" val="15868349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：处理器模式切换</a:t>
            </a:r>
            <a:endParaRPr lang="en-US" dirty="0"/>
          </a:p>
        </p:txBody>
      </p:sp>
      <p:sp>
        <p:nvSpPr>
          <p:cNvPr id="3" name="Content Placeholder 2"/>
          <p:cNvSpPr>
            <a:spLocks noGrp="1"/>
          </p:cNvSpPr>
          <p:nvPr>
            <p:ph sz="quarter" idx="1"/>
          </p:nvPr>
        </p:nvSpPr>
        <p:spPr/>
        <p:txBody>
          <a:bodyPr/>
          <a:lstStyle/>
          <a:p>
            <a:r>
              <a:rPr lang="zh-CN" altLang="en-US" dirty="0" smtClean="0"/>
              <a:t>当前进程从</a:t>
            </a:r>
            <a:r>
              <a:rPr lang="zh-CN" altLang="en-US" dirty="0"/>
              <a:t>用户态到核心态或者从核心态到用户态的转换称为</a:t>
            </a:r>
            <a:r>
              <a:rPr lang="zh-CN" altLang="en-US" dirty="0">
                <a:solidFill>
                  <a:srgbClr val="FF0000"/>
                </a:solidFill>
              </a:rPr>
              <a:t>模式切换</a:t>
            </a:r>
          </a:p>
          <a:p>
            <a:r>
              <a:rPr lang="zh-CN" altLang="en-US" dirty="0"/>
              <a:t>当发生中断或者系统调用时，暂停正在运行的进程，把处理器从用户态切换到核心态，执行系统服务程序，这就是一次模式切换</a:t>
            </a:r>
          </a:p>
          <a:p>
            <a:r>
              <a:rPr lang="zh-CN" altLang="en-US" dirty="0"/>
              <a:t>发生模式切换时，进程仍在自己的上下文中执行</a:t>
            </a:r>
          </a:p>
          <a:p>
            <a:r>
              <a:rPr lang="zh-CN" altLang="en-US" dirty="0"/>
              <a:t>内核在被中断进程的上下文中进行处理</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73</a:t>
            </a:fld>
            <a:r>
              <a:rPr lang="en-US" altLang="zh-CN" smtClean="0"/>
              <a:t>/xxx</a:t>
            </a:r>
            <a:endParaRPr lang="en-US" altLang="zh-CN" dirty="0"/>
          </a:p>
        </p:txBody>
      </p:sp>
    </p:spTree>
    <p:extLst>
      <p:ext uri="{BB962C8B-B14F-4D97-AF65-F5344CB8AC3E}">
        <p14:creationId xmlns:p14="http://schemas.microsoft.com/office/powerpoint/2010/main" val="16844460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：处理器模式切换（续）</a:t>
            </a:r>
            <a:endParaRPr lang="en-US" dirty="0"/>
          </a:p>
        </p:txBody>
      </p:sp>
      <p:sp>
        <p:nvSpPr>
          <p:cNvPr id="3" name="Content Placeholder 2"/>
          <p:cNvSpPr>
            <a:spLocks noGrp="1"/>
          </p:cNvSpPr>
          <p:nvPr>
            <p:ph sz="quarter" idx="1"/>
          </p:nvPr>
        </p:nvSpPr>
        <p:spPr>
          <a:xfrm>
            <a:off x="914400" y="1988840"/>
            <a:ext cx="7474024" cy="4030960"/>
          </a:xfrm>
        </p:spPr>
        <p:txBody>
          <a:bodyPr/>
          <a:lstStyle/>
          <a:p>
            <a:r>
              <a:rPr lang="zh-CN" altLang="en-US" dirty="0" smtClean="0"/>
              <a:t>模式切换步骤：</a:t>
            </a:r>
          </a:p>
          <a:p>
            <a:pPr marL="731838" lvl="1" indent="-457200">
              <a:buFont typeface="+mj-lt"/>
              <a:buAutoNum type="arabicPeriod"/>
            </a:pPr>
            <a:r>
              <a:rPr lang="zh-CN" altLang="en-US" dirty="0"/>
              <a:t>保存被中断进程的处理器现场信息</a:t>
            </a:r>
          </a:p>
          <a:p>
            <a:pPr marL="731838" lvl="1" indent="-457200">
              <a:buFont typeface="+mj-lt"/>
              <a:buAutoNum type="arabicPeriod"/>
            </a:pPr>
            <a:r>
              <a:rPr lang="zh-CN" altLang="en-US" dirty="0"/>
              <a:t>处理器从用户态切换到核心态，以便执行系统服务程序或中断处理程序</a:t>
            </a:r>
          </a:p>
          <a:p>
            <a:pPr marL="731838" lvl="1" indent="-457200">
              <a:buFont typeface="+mj-lt"/>
              <a:buAutoNum type="arabicPeriod"/>
            </a:pPr>
            <a:r>
              <a:rPr lang="zh-CN" altLang="en-US" dirty="0"/>
              <a:t>如果处理中断，可根据所规定的中断级别设置中断屏蔽位</a:t>
            </a:r>
          </a:p>
          <a:p>
            <a:pPr marL="731838" lvl="1" indent="-457200">
              <a:buFont typeface="+mj-lt"/>
              <a:buAutoNum type="arabicPeriod"/>
            </a:pPr>
            <a:r>
              <a:rPr lang="zh-CN" altLang="en-US" dirty="0"/>
              <a:t>根据系统调用号或中断号，从系统调用表或中断入口地址标中找到系统服务程序或中断处理程序的地址</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74</a:t>
            </a:fld>
            <a:r>
              <a:rPr lang="en-US" altLang="zh-CN" smtClean="0"/>
              <a:t>/xxx</a:t>
            </a:r>
            <a:endParaRPr lang="en-US" altLang="zh-CN" dirty="0"/>
          </a:p>
        </p:txBody>
      </p:sp>
    </p:spTree>
    <p:extLst>
      <p:ext uri="{BB962C8B-B14F-4D97-AF65-F5344CB8AC3E}">
        <p14:creationId xmlns:p14="http://schemas.microsoft.com/office/powerpoint/2010/main" val="17921166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2.3.4</a:t>
            </a:r>
            <a:r>
              <a:rPr lang="zh-CN" altLang="en-US" dirty="0"/>
              <a:t>：处理器模式切换（续）</a:t>
            </a:r>
            <a:endParaRPr lang="en-US" dirty="0"/>
          </a:p>
        </p:txBody>
      </p:sp>
      <p:sp>
        <p:nvSpPr>
          <p:cNvPr id="3" name="Content Placeholder 2"/>
          <p:cNvSpPr>
            <a:spLocks noGrp="1"/>
          </p:cNvSpPr>
          <p:nvPr>
            <p:ph sz="quarter" idx="1"/>
          </p:nvPr>
        </p:nvSpPr>
        <p:spPr/>
        <p:txBody>
          <a:bodyPr/>
          <a:lstStyle/>
          <a:p>
            <a:r>
              <a:rPr lang="en-US" altLang="zh-CN" sz="2400" dirty="0"/>
              <a:t>CPU</a:t>
            </a:r>
            <a:r>
              <a:rPr lang="zh-CN" altLang="en-US" sz="2400" dirty="0"/>
              <a:t>上所执行程序在任何时刻必定处于三个活动</a:t>
            </a:r>
            <a:r>
              <a:rPr lang="zh-CN" altLang="en-US" sz="2400" dirty="0" smtClean="0"/>
              <a:t>范围：</a:t>
            </a:r>
            <a:endParaRPr lang="zh-CN" altLang="en-US" sz="2400" dirty="0"/>
          </a:p>
          <a:p>
            <a:pPr marL="776288" lvl="1" indent="-457200">
              <a:lnSpc>
                <a:spcPct val="150000"/>
              </a:lnSpc>
              <a:buFont typeface="+mj-lt"/>
              <a:buAutoNum type="arabicPeriod"/>
            </a:pPr>
            <a:r>
              <a:rPr lang="zh-CN" altLang="en-US" sz="2200" dirty="0" smtClean="0">
                <a:solidFill>
                  <a:srgbClr val="FF0000"/>
                </a:solidFill>
              </a:rPr>
              <a:t>进程正常运行：</a:t>
            </a:r>
            <a:r>
              <a:rPr lang="zh-CN" altLang="en-US" sz="2200" dirty="0" smtClean="0"/>
              <a:t>在用户</a:t>
            </a:r>
            <a:r>
              <a:rPr lang="zh-CN" altLang="en-US" sz="2200" dirty="0"/>
              <a:t>空间中，处于进程上下文，用户进程在运行，使用用户栈</a:t>
            </a:r>
          </a:p>
          <a:p>
            <a:pPr marL="776288" lvl="1" indent="-457200">
              <a:lnSpc>
                <a:spcPct val="150000"/>
              </a:lnSpc>
              <a:buFont typeface="+mj-lt"/>
              <a:buAutoNum type="arabicPeriod"/>
            </a:pPr>
            <a:r>
              <a:rPr lang="zh-CN" altLang="en-US" sz="2200" dirty="0" smtClean="0">
                <a:solidFill>
                  <a:srgbClr val="FF0000"/>
                </a:solidFill>
              </a:rPr>
              <a:t>进程运行系统调用：</a:t>
            </a:r>
            <a:r>
              <a:rPr lang="zh-CN" altLang="en-US" sz="2200" dirty="0" smtClean="0"/>
              <a:t>在内核</a:t>
            </a:r>
            <a:r>
              <a:rPr lang="zh-CN" altLang="en-US" sz="2200" dirty="0"/>
              <a:t>空间中，处于进程上下文，内核代表某进程在运行，使用核心</a:t>
            </a:r>
            <a:r>
              <a:rPr lang="zh-CN" altLang="en-US" sz="2200" dirty="0" smtClean="0"/>
              <a:t>栈</a:t>
            </a:r>
            <a:r>
              <a:rPr lang="zh-CN" altLang="en-US" sz="2200" dirty="0" smtClean="0">
                <a:solidFill>
                  <a:srgbClr val="0070C0"/>
                </a:solidFill>
              </a:rPr>
              <a:t>（模式切换）</a:t>
            </a:r>
            <a:endParaRPr lang="zh-CN" altLang="en-US" sz="2200" dirty="0">
              <a:solidFill>
                <a:srgbClr val="0070C0"/>
              </a:solidFill>
            </a:endParaRPr>
          </a:p>
          <a:p>
            <a:pPr marL="776288" lvl="1" indent="-457200">
              <a:lnSpc>
                <a:spcPct val="150000"/>
              </a:lnSpc>
              <a:buFont typeface="+mj-lt"/>
              <a:buAutoNum type="arabicPeriod"/>
            </a:pPr>
            <a:r>
              <a:rPr lang="zh-CN" altLang="en-US" sz="2200" dirty="0" smtClean="0">
                <a:solidFill>
                  <a:srgbClr val="FF0000"/>
                </a:solidFill>
              </a:rPr>
              <a:t>发生中断：</a:t>
            </a:r>
            <a:r>
              <a:rPr lang="zh-CN" altLang="en-US" sz="2200" dirty="0" smtClean="0"/>
              <a:t>内核</a:t>
            </a:r>
            <a:r>
              <a:rPr lang="zh-CN" altLang="en-US" sz="2200" dirty="0"/>
              <a:t>空间中，处于中断上下文，与进程无关，中断服务程序正在处理特定的</a:t>
            </a:r>
            <a:r>
              <a:rPr lang="zh-CN" altLang="en-US" sz="2200" dirty="0" smtClean="0"/>
              <a:t>中断</a:t>
            </a:r>
            <a:r>
              <a:rPr lang="zh-CN" altLang="en-US" sz="2200" dirty="0">
                <a:solidFill>
                  <a:srgbClr val="0070C0"/>
                </a:solidFill>
              </a:rPr>
              <a:t>（模式切换）</a:t>
            </a:r>
            <a:endParaRPr lang="zh-CN" altLang="en-US" sz="2200" dirty="0"/>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75</a:t>
            </a:fld>
            <a:r>
              <a:rPr lang="en-US" altLang="zh-CN" smtClean="0"/>
              <a:t>/xxx</a:t>
            </a:r>
            <a:endParaRPr lang="en-US" altLang="zh-CN" dirty="0"/>
          </a:p>
        </p:txBody>
      </p:sp>
    </p:spTree>
    <p:extLst>
      <p:ext uri="{BB962C8B-B14F-4D97-AF65-F5344CB8AC3E}">
        <p14:creationId xmlns:p14="http://schemas.microsoft.com/office/powerpoint/2010/main" val="15983429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2.3.4</a:t>
            </a:r>
            <a:r>
              <a:rPr lang="zh-CN" altLang="en-US" dirty="0" smtClean="0"/>
              <a:t>：</a:t>
            </a:r>
            <a:r>
              <a:rPr lang="en-US" altLang="zh-CN" dirty="0" smtClean="0"/>
              <a:t>UNIX</a:t>
            </a:r>
            <a:r>
              <a:rPr lang="zh-CN" altLang="en-US" dirty="0" smtClean="0"/>
              <a:t>下进程与模式切换</a:t>
            </a:r>
            <a:endParaRPr lang="en-US" dirty="0"/>
          </a:p>
        </p:txBody>
      </p:sp>
      <p:sp>
        <p:nvSpPr>
          <p:cNvPr id="3" name="Content Placeholder 2"/>
          <p:cNvSpPr>
            <a:spLocks noGrp="1"/>
          </p:cNvSpPr>
          <p:nvPr>
            <p:ph sz="quarter" idx="1"/>
          </p:nvPr>
        </p:nvSpPr>
        <p:spPr/>
        <p:txBody>
          <a:bodyPr/>
          <a:lstStyle/>
          <a:p>
            <a:r>
              <a:rPr lang="zh-CN" altLang="en-US" sz="2400" dirty="0" smtClean="0"/>
              <a:t>系统进程和用户进程，这两</a:t>
            </a:r>
            <a:r>
              <a:rPr lang="zh-CN" altLang="en-US" sz="2400" dirty="0"/>
              <a:t>种</a:t>
            </a:r>
            <a:r>
              <a:rPr lang="zh-CN" altLang="en-US" sz="2400" dirty="0" smtClean="0"/>
              <a:t>进程并</a:t>
            </a:r>
            <a:r>
              <a:rPr lang="zh-CN" altLang="en-US" sz="2400" dirty="0"/>
              <a:t>不是指两个具体的进程实体，而是指</a:t>
            </a:r>
            <a:r>
              <a:rPr lang="zh-CN" altLang="en-US" sz="2400" dirty="0">
                <a:solidFill>
                  <a:srgbClr val="0070C0"/>
                </a:solidFill>
              </a:rPr>
              <a:t>一个进程的两个</a:t>
            </a:r>
            <a:r>
              <a:rPr lang="zh-CN" altLang="en-US" sz="2400" dirty="0" smtClean="0">
                <a:solidFill>
                  <a:srgbClr val="0070C0"/>
                </a:solidFill>
              </a:rPr>
              <a:t>侧面</a:t>
            </a:r>
            <a:r>
              <a:rPr lang="zh-CN" altLang="en-US" sz="2400" dirty="0" smtClean="0"/>
              <a:t>：</a:t>
            </a:r>
            <a:endParaRPr lang="zh-CN" altLang="en-US" sz="2400" dirty="0"/>
          </a:p>
          <a:p>
            <a:pPr lvl="1"/>
            <a:r>
              <a:rPr lang="zh-CN" altLang="en-US" sz="2200" dirty="0">
                <a:solidFill>
                  <a:srgbClr val="FF0000"/>
                </a:solidFill>
              </a:rPr>
              <a:t>系统</a:t>
            </a:r>
            <a:r>
              <a:rPr lang="zh-CN" altLang="en-US" sz="2200" dirty="0" smtClean="0">
                <a:solidFill>
                  <a:srgbClr val="FF0000"/>
                </a:solidFill>
              </a:rPr>
              <a:t>进程</a:t>
            </a:r>
            <a:r>
              <a:rPr lang="zh-CN" altLang="en-US" sz="2200" dirty="0"/>
              <a:t>：</a:t>
            </a:r>
            <a:r>
              <a:rPr lang="zh-CN" altLang="en-US" sz="2200" dirty="0" smtClean="0"/>
              <a:t>是</a:t>
            </a:r>
            <a:r>
              <a:rPr lang="zh-CN" altLang="en-US" sz="2200" dirty="0"/>
              <a:t>在核心态下执行操作系统代码的进程，系统进程的地址空间中包含所有的系统核心程序和各进程的进程数据区，各进程的系统程序除数据区不同外，其余部分完全相同</a:t>
            </a:r>
          </a:p>
          <a:p>
            <a:pPr lvl="1"/>
            <a:r>
              <a:rPr lang="zh-CN" altLang="en-US" sz="2200" dirty="0">
                <a:solidFill>
                  <a:srgbClr val="FF0000"/>
                </a:solidFill>
              </a:rPr>
              <a:t>用户</a:t>
            </a:r>
            <a:r>
              <a:rPr lang="zh-CN" altLang="en-US" sz="2200" dirty="0" smtClean="0">
                <a:solidFill>
                  <a:srgbClr val="FF0000"/>
                </a:solidFill>
              </a:rPr>
              <a:t>进程</a:t>
            </a:r>
            <a:r>
              <a:rPr lang="zh-CN" altLang="en-US" sz="2200" dirty="0" smtClean="0"/>
              <a:t>：用户</a:t>
            </a:r>
            <a:r>
              <a:rPr lang="zh-CN" altLang="en-US" sz="2200" dirty="0"/>
              <a:t>进程是在用户态下执行用户程序的进程。各进程的用户进程部分各不相同</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76</a:t>
            </a:fld>
            <a:r>
              <a:rPr lang="en-US" altLang="zh-CN" smtClean="0"/>
              <a:t>/xxx</a:t>
            </a:r>
            <a:endParaRPr lang="en-US" altLang="zh-CN" dirty="0"/>
          </a:p>
        </p:txBody>
      </p:sp>
    </p:spTree>
    <p:extLst>
      <p:ext uri="{BB962C8B-B14F-4D97-AF65-F5344CB8AC3E}">
        <p14:creationId xmlns:p14="http://schemas.microsoft.com/office/powerpoint/2010/main" val="10865065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122096" cy="1049040"/>
          </a:xfrm>
        </p:spPr>
        <p:txBody>
          <a:bodyPr/>
          <a:lstStyle/>
          <a:p>
            <a:r>
              <a:rPr lang="en-US" altLang="zh-CN" dirty="0" smtClean="0"/>
              <a:t>2.3.4</a:t>
            </a:r>
            <a:r>
              <a:rPr lang="zh-CN" altLang="en-US" dirty="0" smtClean="0"/>
              <a:t>：</a:t>
            </a:r>
            <a:r>
              <a:rPr lang="en-US" altLang="zh-CN" dirty="0" smtClean="0"/>
              <a:t>UNIX</a:t>
            </a:r>
            <a:r>
              <a:rPr lang="zh-CN" altLang="en-US" dirty="0" smtClean="0"/>
              <a:t>下进程与模式切换（续）</a:t>
            </a:r>
            <a:endParaRPr lang="en-US" dirty="0"/>
          </a:p>
        </p:txBody>
      </p:sp>
      <p:sp>
        <p:nvSpPr>
          <p:cNvPr id="3" name="Content Placeholder 2"/>
          <p:cNvSpPr>
            <a:spLocks noGrp="1"/>
          </p:cNvSpPr>
          <p:nvPr>
            <p:ph sz="quarter" idx="1"/>
          </p:nvPr>
        </p:nvSpPr>
        <p:spPr/>
        <p:txBody>
          <a:bodyPr/>
          <a:lstStyle/>
          <a:p>
            <a:pPr>
              <a:lnSpc>
                <a:spcPct val="150000"/>
              </a:lnSpc>
            </a:pPr>
            <a:r>
              <a:rPr lang="zh-CN" altLang="en-US" sz="2400" dirty="0"/>
              <a:t>简单的说就是把程序分成两类来</a:t>
            </a:r>
            <a:r>
              <a:rPr lang="zh-CN" altLang="en-US" sz="2400" dirty="0" smtClean="0"/>
              <a:t>运行（进程），一</a:t>
            </a:r>
            <a:r>
              <a:rPr lang="zh-CN" altLang="en-US" sz="2400" dirty="0"/>
              <a:t>类级别高的一类级别低的</a:t>
            </a:r>
          </a:p>
          <a:p>
            <a:pPr lvl="1"/>
            <a:r>
              <a:rPr lang="zh-CN" altLang="en-US" sz="2200" dirty="0"/>
              <a:t>高级别的是系统进程，低级别的是用户进程</a:t>
            </a:r>
          </a:p>
          <a:p>
            <a:pPr lvl="1"/>
            <a:r>
              <a:rPr lang="zh-CN" altLang="en-US" sz="2200" dirty="0"/>
              <a:t>用户进程运行在虚拟机上，系统进程运行在物理机上</a:t>
            </a:r>
          </a:p>
          <a:p>
            <a:pPr lvl="2"/>
            <a:r>
              <a:rPr lang="en-US" altLang="zh-CN" dirty="0"/>
              <a:t>driver </a:t>
            </a:r>
            <a:r>
              <a:rPr lang="zh-CN" altLang="en-US" dirty="0"/>
              <a:t>运行在 </a:t>
            </a:r>
            <a:r>
              <a:rPr lang="en-US" altLang="zh-CN" dirty="0"/>
              <a:t>kernel mode</a:t>
            </a:r>
          </a:p>
          <a:p>
            <a:pPr lvl="2"/>
            <a:r>
              <a:rPr lang="en-US" altLang="zh-CN" dirty="0"/>
              <a:t>application</a:t>
            </a:r>
            <a:r>
              <a:rPr lang="zh-CN" altLang="en-US" dirty="0"/>
              <a:t>应用程序</a:t>
            </a:r>
            <a:r>
              <a:rPr lang="en-US" altLang="zh-CN" dirty="0"/>
              <a:t>,</a:t>
            </a:r>
            <a:r>
              <a:rPr lang="zh-CN" altLang="en-US" dirty="0"/>
              <a:t>普通的</a:t>
            </a:r>
            <a:r>
              <a:rPr lang="en-US" altLang="zh-CN" dirty="0"/>
              <a:t>service </a:t>
            </a:r>
            <a:r>
              <a:rPr lang="zh-CN" altLang="en-US" dirty="0"/>
              <a:t>运行在 </a:t>
            </a:r>
            <a:r>
              <a:rPr lang="en-US" altLang="zh-CN" dirty="0"/>
              <a:t>user mode</a:t>
            </a:r>
          </a:p>
          <a:p>
            <a:pPr lvl="1"/>
            <a:r>
              <a:rPr lang="en-US" altLang="zh-CN" sz="2200" dirty="0"/>
              <a:t>kernel </a:t>
            </a:r>
            <a:r>
              <a:rPr lang="zh-CN" altLang="en-US" sz="2200" dirty="0"/>
              <a:t>本身还有很多级别</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77</a:t>
            </a:fld>
            <a:r>
              <a:rPr lang="en-US" altLang="zh-CN" smtClean="0"/>
              <a:t>/xxx</a:t>
            </a:r>
            <a:endParaRPr lang="en-US" altLang="zh-CN" dirty="0"/>
          </a:p>
        </p:txBody>
      </p:sp>
    </p:spTree>
    <p:extLst>
      <p:ext uri="{BB962C8B-B14F-4D97-AF65-F5344CB8AC3E}">
        <p14:creationId xmlns:p14="http://schemas.microsoft.com/office/powerpoint/2010/main" val="18946501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a:bodyPr>
          <a:lstStyle/>
          <a:p>
            <a:r>
              <a:rPr kumimoji="1" lang="en-US" altLang="zh-CN" dirty="0"/>
              <a:t>1</a:t>
            </a:r>
            <a:r>
              <a:rPr kumimoji="1" lang="zh-CN" altLang="en-US" dirty="0"/>
              <a:t>、什么叫进程映像？包括哪些内容？</a:t>
            </a:r>
          </a:p>
          <a:p>
            <a:r>
              <a:rPr kumimoji="1" lang="en-US" altLang="zh-CN" dirty="0"/>
              <a:t>2</a:t>
            </a:r>
            <a:r>
              <a:rPr kumimoji="1" lang="zh-CN" altLang="en-US" dirty="0"/>
              <a:t>、什么叫进程控制块？包括哪些内容？</a:t>
            </a:r>
          </a:p>
          <a:p>
            <a:r>
              <a:rPr kumimoji="1" lang="en-US" altLang="zh-CN" dirty="0"/>
              <a:t>3</a:t>
            </a:r>
            <a:r>
              <a:rPr kumimoji="1" lang="zh-CN" altLang="en-US" dirty="0"/>
              <a:t>、什么叫进程上下文？</a:t>
            </a:r>
          </a:p>
          <a:p>
            <a:r>
              <a:rPr kumimoji="1" lang="en-US" altLang="zh-CN" dirty="0"/>
              <a:t>4</a:t>
            </a:r>
            <a:r>
              <a:rPr kumimoji="1" lang="zh-CN" altLang="en-US" dirty="0"/>
              <a:t>、什么叫进程队列？包括哪几种？</a:t>
            </a:r>
          </a:p>
          <a:p>
            <a:r>
              <a:rPr kumimoji="1" lang="en-US" altLang="zh-CN" dirty="0"/>
              <a:t>5</a:t>
            </a:r>
            <a:r>
              <a:rPr kumimoji="1" lang="zh-CN" altLang="en-US" dirty="0"/>
              <a:t>、什么叫进程切换？</a:t>
            </a:r>
          </a:p>
          <a:p>
            <a:r>
              <a:rPr kumimoji="1" lang="en-US" altLang="zh-CN" dirty="0"/>
              <a:t>6</a:t>
            </a:r>
            <a:r>
              <a:rPr kumimoji="1" lang="zh-CN" altLang="en-US" dirty="0"/>
              <a:t>、进程切换的实现步骤？</a:t>
            </a:r>
          </a:p>
          <a:p>
            <a:r>
              <a:rPr kumimoji="1" lang="en-US" altLang="zh-CN" dirty="0"/>
              <a:t>7</a:t>
            </a:r>
            <a:r>
              <a:rPr kumimoji="1" lang="zh-CN" altLang="en-US" dirty="0"/>
              <a:t>、什么叫处理机模式切换？</a:t>
            </a:r>
          </a:p>
          <a:p>
            <a:r>
              <a:rPr kumimoji="1" lang="en-US" altLang="zh-CN" dirty="0"/>
              <a:t>8</a:t>
            </a:r>
            <a:r>
              <a:rPr kumimoji="1" lang="zh-CN" altLang="en-US" dirty="0"/>
              <a:t>、处理机模式切换步骤</a:t>
            </a:r>
            <a:r>
              <a:rPr kumimoji="1" lang="en-US" altLang="zh-CN" dirty="0"/>
              <a:t>?</a:t>
            </a:r>
          </a:p>
          <a:p>
            <a:r>
              <a:rPr kumimoji="1" lang="en-US" altLang="zh-CN" dirty="0"/>
              <a:t>9</a:t>
            </a:r>
            <a:r>
              <a:rPr kumimoji="1" lang="zh-CN" altLang="en-US" dirty="0"/>
              <a:t>、请画出进程的七态模型？</a:t>
            </a:r>
            <a:endParaRPr kumimoji="1" lang="en-US" altLang="zh-CN" dirty="0"/>
          </a:p>
        </p:txBody>
      </p:sp>
    </p:spTree>
    <p:extLst>
      <p:ext uri="{BB962C8B-B14F-4D97-AF65-F5344CB8AC3E}">
        <p14:creationId xmlns:p14="http://schemas.microsoft.com/office/powerpoint/2010/main" val="4143776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79</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095443511"/>
              </p:ext>
            </p:extLst>
          </p:nvPr>
        </p:nvGraphicFramePr>
        <p:xfrm>
          <a:off x="965200" y="20701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36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endParaRPr lang="en-US" dirty="0"/>
          </a:p>
        </p:txBody>
      </p:sp>
      <p:sp>
        <p:nvSpPr>
          <p:cNvPr id="3" name="Content Placeholder 2"/>
          <p:cNvSpPr>
            <a:spLocks noGrp="1"/>
          </p:cNvSpPr>
          <p:nvPr>
            <p:ph sz="quarter" idx="1"/>
          </p:nvPr>
        </p:nvSpPr>
        <p:spPr/>
        <p:txBody>
          <a:bodyPr/>
          <a:lstStyle/>
          <a:p>
            <a:pPr marL="0" indent="0">
              <a:buNone/>
            </a:pPr>
            <a:r>
              <a:rPr lang="is-IS" dirty="0"/>
              <a:t>int g_var = 1; </a:t>
            </a:r>
            <a:endParaRPr lang="is-IS" dirty="0" smtClean="0"/>
          </a:p>
          <a:p>
            <a:pPr marL="0" indent="0">
              <a:buNone/>
            </a:pPr>
            <a:r>
              <a:rPr lang="is-IS" dirty="0" smtClean="0"/>
              <a:t>int </a:t>
            </a:r>
            <a:r>
              <a:rPr lang="is-IS" dirty="0"/>
              <a:t>f() </a:t>
            </a:r>
            <a:r>
              <a:rPr lang="is-IS" dirty="0" smtClean="0"/>
              <a:t>{</a:t>
            </a:r>
          </a:p>
          <a:p>
            <a:pPr marL="0" indent="0">
              <a:buNone/>
            </a:pPr>
            <a:r>
              <a:rPr lang="is-IS" dirty="0" smtClean="0"/>
              <a:t>  g_var </a:t>
            </a:r>
            <a:r>
              <a:rPr lang="is-IS" dirty="0"/>
              <a:t>= g_var + 2; </a:t>
            </a:r>
            <a:endParaRPr lang="is-IS" dirty="0" smtClean="0"/>
          </a:p>
          <a:p>
            <a:pPr marL="0" indent="0">
              <a:buNone/>
            </a:pPr>
            <a:r>
              <a:rPr lang="is-IS" dirty="0"/>
              <a:t> </a:t>
            </a:r>
            <a:r>
              <a:rPr lang="is-IS" dirty="0" smtClean="0"/>
              <a:t> return </a:t>
            </a:r>
            <a:r>
              <a:rPr lang="is-IS" dirty="0"/>
              <a:t>g_var; </a:t>
            </a:r>
            <a:endParaRPr lang="is-IS" dirty="0" smtClean="0"/>
          </a:p>
          <a:p>
            <a:pPr marL="0" indent="0">
              <a:buNone/>
            </a:pPr>
            <a:r>
              <a:rPr lang="is-IS" dirty="0" smtClean="0"/>
              <a:t>} </a:t>
            </a:r>
          </a:p>
          <a:p>
            <a:pPr marL="0" indent="0">
              <a:buNone/>
            </a:pPr>
            <a:endParaRPr lang="is-IS" dirty="0"/>
          </a:p>
          <a:p>
            <a:pPr marL="0" indent="0">
              <a:buNone/>
            </a:pPr>
            <a:r>
              <a:rPr lang="is-IS" dirty="0" smtClean="0"/>
              <a:t>int </a:t>
            </a:r>
            <a:r>
              <a:rPr lang="is-IS" dirty="0"/>
              <a:t>g() { </a:t>
            </a:r>
            <a:endParaRPr lang="is-IS" dirty="0" smtClean="0"/>
          </a:p>
          <a:p>
            <a:pPr marL="0" indent="0">
              <a:buNone/>
            </a:pPr>
            <a:r>
              <a:rPr lang="is-IS" dirty="0"/>
              <a:t> </a:t>
            </a:r>
            <a:r>
              <a:rPr lang="is-IS" dirty="0" smtClean="0"/>
              <a:t> return </a:t>
            </a:r>
            <a:r>
              <a:rPr lang="is-IS" dirty="0"/>
              <a:t>f() + 2; </a:t>
            </a:r>
            <a:endParaRPr lang="is-IS" dirty="0" smtClean="0"/>
          </a:p>
          <a:p>
            <a:pPr marL="0" indent="0">
              <a:buNone/>
            </a:pPr>
            <a:r>
              <a:rPr lang="is-IS" dirty="0" smtClean="0"/>
              <a:t>}</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a:t>
            </a:fld>
            <a:r>
              <a:rPr lang="en-US" altLang="zh-CN" smtClean="0"/>
              <a:t>/xxx</a:t>
            </a:r>
            <a:endParaRPr lang="en-US" altLang="zh-CN" dirty="0"/>
          </a:p>
        </p:txBody>
      </p:sp>
      <p:sp>
        <p:nvSpPr>
          <p:cNvPr id="10" name="TextBox 9"/>
          <p:cNvSpPr txBox="1"/>
          <p:nvPr/>
        </p:nvSpPr>
        <p:spPr>
          <a:xfrm>
            <a:off x="4768552" y="2101365"/>
            <a:ext cx="3884930" cy="1464231"/>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zh-CN" altLang="en-US" dirty="0" smtClean="0">
                <a:solidFill>
                  <a:srgbClr val="FF0000"/>
                </a:solidFill>
                <a:latin typeface="SimHei" charset="0"/>
                <a:ea typeface="SimHei" charset="0"/>
                <a:cs typeface="SimHei" charset="0"/>
              </a:rPr>
              <a:t>函数 </a:t>
            </a:r>
            <a:r>
              <a:rPr lang="en-US" dirty="0" smtClean="0">
                <a:solidFill>
                  <a:srgbClr val="FF0000"/>
                </a:solidFill>
                <a:latin typeface="SimHei" charset="0"/>
                <a:ea typeface="SimHei" charset="0"/>
                <a:cs typeface="SimHei" charset="0"/>
              </a:rPr>
              <a:t>f, g </a:t>
            </a:r>
            <a:endParaRPr lang="zh-CN" altLang="en-US" dirty="0" smtClean="0">
              <a:solidFill>
                <a:srgbClr val="FF0000"/>
              </a:solidFill>
              <a:latin typeface="SimHei" charset="0"/>
              <a:ea typeface="SimHei" charset="0"/>
              <a:cs typeface="SimHei" charset="0"/>
            </a:endParaRPr>
          </a:p>
          <a:p>
            <a:pPr algn="l"/>
            <a:r>
              <a:rPr lang="zh-CN" altLang="en-US" dirty="0" smtClean="0">
                <a:solidFill>
                  <a:srgbClr val="FF0000"/>
                </a:solidFill>
                <a:latin typeface="SimHei" charset="0"/>
                <a:ea typeface="SimHei" charset="0"/>
                <a:cs typeface="SimHei" charset="0"/>
              </a:rPr>
              <a:t>是可再入的吗？</a:t>
            </a:r>
            <a:endParaRPr lang="en-US"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3445475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a:t>
            </a:r>
            <a:r>
              <a:rPr lang="zh-CN" altLang="en-US" dirty="0"/>
              <a:t> </a:t>
            </a:r>
            <a:r>
              <a:rPr lang="zh-CN" altLang="en-US" dirty="0" smtClean="0"/>
              <a:t>进程的控制和管理</a:t>
            </a:r>
            <a:endParaRPr lang="en-US" dirty="0"/>
          </a:p>
        </p:txBody>
      </p:sp>
      <p:sp>
        <p:nvSpPr>
          <p:cNvPr id="3" name="Content Placeholder 2"/>
          <p:cNvSpPr>
            <a:spLocks noGrp="1"/>
          </p:cNvSpPr>
          <p:nvPr>
            <p:ph sz="quarter" idx="1"/>
          </p:nvPr>
        </p:nvSpPr>
        <p:spPr/>
        <p:txBody>
          <a:bodyPr/>
          <a:lstStyle/>
          <a:p>
            <a:r>
              <a:rPr lang="zh-CN" altLang="en-US" dirty="0"/>
              <a:t>处理器管理的一个主要工作是对进程的</a:t>
            </a:r>
            <a:r>
              <a:rPr lang="zh-CN" altLang="en-US" dirty="0" smtClean="0"/>
              <a:t>控制</a:t>
            </a:r>
          </a:p>
          <a:p>
            <a:r>
              <a:rPr lang="zh-CN" altLang="en-US" dirty="0" smtClean="0"/>
              <a:t>这些</a:t>
            </a:r>
            <a:r>
              <a:rPr lang="zh-CN" altLang="en-US" dirty="0"/>
              <a:t>控制和管理功能是由操作系统中的</a:t>
            </a:r>
            <a:r>
              <a:rPr lang="zh-CN" altLang="en-US" dirty="0" smtClean="0">
                <a:solidFill>
                  <a:srgbClr val="FF0000"/>
                </a:solidFill>
              </a:rPr>
              <a:t>原语</a:t>
            </a:r>
            <a:r>
              <a:rPr lang="zh-CN" altLang="en-US" dirty="0" smtClean="0"/>
              <a:t>（</a:t>
            </a:r>
            <a:r>
              <a:rPr lang="en-US" altLang="zh-CN" dirty="0" smtClean="0"/>
              <a:t>primitive action</a:t>
            </a:r>
            <a:r>
              <a:rPr lang="zh-CN" altLang="en-US" dirty="0" smtClean="0"/>
              <a:t>）来</a:t>
            </a:r>
            <a:r>
              <a:rPr lang="zh-CN" altLang="en-US" dirty="0"/>
              <a:t>实现</a:t>
            </a:r>
            <a:r>
              <a:rPr lang="zh-CN" altLang="en-US" dirty="0" smtClean="0"/>
              <a:t>的</a:t>
            </a:r>
          </a:p>
          <a:p>
            <a:pPr lvl="1"/>
            <a:r>
              <a:rPr lang="zh-CN" altLang="en-US" dirty="0"/>
              <a:t>在管态下执行、完成系统特定功能的过程</a:t>
            </a:r>
          </a:p>
          <a:p>
            <a:pPr lvl="1"/>
            <a:endParaRPr lang="zh-CN" altLang="en-US" dirty="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80</a:t>
            </a:fld>
            <a:r>
              <a:rPr lang="en-US" altLang="zh-CN" smtClean="0"/>
              <a:t>/101</a:t>
            </a:r>
            <a:endParaRPr lang="en-US" altLang="zh-CN" dirty="0"/>
          </a:p>
        </p:txBody>
      </p:sp>
    </p:spTree>
    <p:extLst>
      <p:ext uri="{BB962C8B-B14F-4D97-AF65-F5344CB8AC3E}">
        <p14:creationId xmlns:p14="http://schemas.microsoft.com/office/powerpoint/2010/main" val="7754959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a:t>
            </a:r>
            <a:r>
              <a:rPr lang="zh-CN" altLang="en-US" dirty="0" smtClean="0"/>
              <a:t>：原语</a:t>
            </a:r>
            <a:endParaRPr lang="en-US" dirty="0"/>
          </a:p>
        </p:txBody>
      </p:sp>
      <p:sp>
        <p:nvSpPr>
          <p:cNvPr id="3" name="Content Placeholder 2"/>
          <p:cNvSpPr>
            <a:spLocks noGrp="1"/>
          </p:cNvSpPr>
          <p:nvPr>
            <p:ph sz="quarter" idx="1"/>
          </p:nvPr>
        </p:nvSpPr>
        <p:spPr/>
        <p:txBody>
          <a:bodyPr/>
          <a:lstStyle/>
          <a:p>
            <a:r>
              <a:rPr lang="zh-CN" altLang="en-US" sz="2200" dirty="0" smtClean="0"/>
              <a:t>原语</a:t>
            </a:r>
            <a:r>
              <a:rPr lang="zh-CN" altLang="en-US" sz="2200" dirty="0"/>
              <a:t>是机器指令的延伸，往往是为完成某些特定的功能而编制的一段系统程序。为保证操作的正确性，在许多机器中规定，执行原语操作时，要</a:t>
            </a:r>
            <a:r>
              <a:rPr lang="zh-CN" altLang="en-US" sz="2200" dirty="0">
                <a:solidFill>
                  <a:srgbClr val="FF0000"/>
                </a:solidFill>
              </a:rPr>
              <a:t>屏蔽中断</a:t>
            </a:r>
            <a:r>
              <a:rPr lang="zh-CN" altLang="en-US" sz="2200" dirty="0"/>
              <a:t>，以</a:t>
            </a:r>
            <a:r>
              <a:rPr lang="zh-CN" altLang="en-US" sz="2200" dirty="0">
                <a:solidFill>
                  <a:srgbClr val="FF0000"/>
                </a:solidFill>
              </a:rPr>
              <a:t>保证其操作的不可分割性</a:t>
            </a:r>
          </a:p>
          <a:p>
            <a:r>
              <a:rPr lang="zh-CN" altLang="en-US" sz="2200" dirty="0"/>
              <a:t>原语和机器指令类似，其特点是执行过程中不允许被中断，是一个不可分割的基本单位，</a:t>
            </a:r>
            <a:r>
              <a:rPr lang="zh-CN" altLang="en-US" sz="2200" dirty="0">
                <a:solidFill>
                  <a:srgbClr val="FF0000"/>
                </a:solidFill>
              </a:rPr>
              <a:t>原语的执行是顺序的而不可能是并发的</a:t>
            </a:r>
          </a:p>
          <a:p>
            <a:r>
              <a:rPr lang="zh-CN" altLang="en-US" sz="2200" dirty="0"/>
              <a:t>原语的实现方法是以系统调用方式提供原语接口，且采用屏蔽中断的方式来实现原语功能，以保证原语操作不被打断的特性</a:t>
            </a:r>
          </a:p>
          <a:p>
            <a:endParaRPr lang="en-US" sz="22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81</a:t>
            </a:fld>
            <a:r>
              <a:rPr lang="en-US" altLang="zh-CN" smtClean="0"/>
              <a:t>/101</a:t>
            </a:r>
            <a:endParaRPr lang="en-US" altLang="zh-CN" dirty="0"/>
          </a:p>
        </p:txBody>
      </p:sp>
    </p:spTree>
    <p:extLst>
      <p:ext uri="{BB962C8B-B14F-4D97-AF65-F5344CB8AC3E}">
        <p14:creationId xmlns:p14="http://schemas.microsoft.com/office/powerpoint/2010/main" val="677763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2.3.5</a:t>
            </a:r>
            <a:r>
              <a:rPr lang="zh-CN" altLang="en-US" dirty="0"/>
              <a:t>：</a:t>
            </a:r>
            <a:r>
              <a:rPr lang="zh-CN" altLang="en-US" dirty="0" smtClean="0"/>
              <a:t>原语</a:t>
            </a:r>
            <a:r>
              <a:rPr lang="en-US" altLang="zh-CN" dirty="0" smtClean="0"/>
              <a:t> vs.</a:t>
            </a:r>
            <a:r>
              <a:rPr lang="zh-CN" altLang="en-US" dirty="0" smtClean="0"/>
              <a:t>系统调用</a:t>
            </a:r>
            <a:endParaRPr lang="en-US" dirty="0"/>
          </a:p>
        </p:txBody>
      </p:sp>
      <p:sp>
        <p:nvSpPr>
          <p:cNvPr id="3" name="Content Placeholder 2"/>
          <p:cNvSpPr>
            <a:spLocks noGrp="1"/>
          </p:cNvSpPr>
          <p:nvPr>
            <p:ph sz="quarter" idx="1"/>
          </p:nvPr>
        </p:nvSpPr>
        <p:spPr/>
        <p:txBody>
          <a:bodyPr/>
          <a:lstStyle/>
          <a:p>
            <a:pPr>
              <a:lnSpc>
                <a:spcPct val="150000"/>
              </a:lnSpc>
            </a:pPr>
            <a:r>
              <a:rPr lang="zh-CN" altLang="en-US" sz="2400" dirty="0">
                <a:solidFill>
                  <a:srgbClr val="FF0000"/>
                </a:solidFill>
              </a:rPr>
              <a:t>调用形式相同</a:t>
            </a:r>
          </a:p>
          <a:p>
            <a:pPr lvl="1">
              <a:lnSpc>
                <a:spcPct val="150000"/>
              </a:lnSpc>
            </a:pPr>
            <a:r>
              <a:rPr lang="zh-CN" altLang="en-US" sz="2200" dirty="0"/>
              <a:t>原语和系统调用都使用访管指令实现</a:t>
            </a:r>
          </a:p>
          <a:p>
            <a:pPr>
              <a:lnSpc>
                <a:spcPct val="150000"/>
              </a:lnSpc>
            </a:pPr>
            <a:r>
              <a:rPr lang="zh-CN" altLang="en-US" sz="2400" dirty="0">
                <a:solidFill>
                  <a:srgbClr val="FF0000"/>
                </a:solidFill>
              </a:rPr>
              <a:t>实现方式不同</a:t>
            </a:r>
          </a:p>
          <a:p>
            <a:pPr lvl="1">
              <a:lnSpc>
                <a:spcPct val="150000"/>
              </a:lnSpc>
            </a:pPr>
            <a:r>
              <a:rPr lang="zh-CN" altLang="en-US" sz="2200" dirty="0"/>
              <a:t>原语由内核实现，系统调用通常由系统进程或系统服务器实现</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82</a:t>
            </a:fld>
            <a:r>
              <a:rPr lang="en-US" altLang="zh-CN" smtClean="0"/>
              <a:t>/101</a:t>
            </a:r>
            <a:endParaRPr lang="en-US" altLang="zh-CN" dirty="0"/>
          </a:p>
        </p:txBody>
      </p:sp>
    </p:spTree>
    <p:extLst>
      <p:ext uri="{BB962C8B-B14F-4D97-AF65-F5344CB8AC3E}">
        <p14:creationId xmlns:p14="http://schemas.microsoft.com/office/powerpoint/2010/main" val="13123125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2.3.5</a:t>
            </a:r>
            <a:r>
              <a:rPr lang="zh-CN" altLang="en-US" dirty="0"/>
              <a:t>：</a:t>
            </a:r>
            <a:r>
              <a:rPr lang="zh-CN" altLang="en-US" dirty="0" smtClean="0"/>
              <a:t>原语</a:t>
            </a:r>
            <a:r>
              <a:rPr lang="en-US" altLang="zh-CN" dirty="0" smtClean="0"/>
              <a:t> vs.</a:t>
            </a:r>
            <a:r>
              <a:rPr lang="zh-CN" altLang="en-US" dirty="0" smtClean="0"/>
              <a:t>系统调用</a:t>
            </a:r>
            <a:endParaRPr lang="en-US" dirty="0"/>
          </a:p>
        </p:txBody>
      </p:sp>
      <p:sp>
        <p:nvSpPr>
          <p:cNvPr id="3" name="Content Placeholder 2"/>
          <p:cNvSpPr>
            <a:spLocks noGrp="1"/>
          </p:cNvSpPr>
          <p:nvPr>
            <p:ph sz="quarter" idx="1"/>
          </p:nvPr>
        </p:nvSpPr>
        <p:spPr/>
        <p:txBody>
          <a:bodyPr/>
          <a:lstStyle/>
          <a:p>
            <a:pPr>
              <a:lnSpc>
                <a:spcPct val="150000"/>
              </a:lnSpc>
            </a:pPr>
            <a:r>
              <a:rPr lang="zh-CN" altLang="en-US" sz="2400" dirty="0">
                <a:solidFill>
                  <a:srgbClr val="FF0000"/>
                </a:solidFill>
              </a:rPr>
              <a:t>运行方式不同</a:t>
            </a:r>
          </a:p>
          <a:p>
            <a:pPr lvl="1">
              <a:lnSpc>
                <a:spcPct val="150000"/>
              </a:lnSpc>
            </a:pPr>
            <a:r>
              <a:rPr lang="zh-CN" altLang="en-US" sz="2200" dirty="0"/>
              <a:t>原语不可中断，系统调用执行时允许被中断，甚至有些操作系统中系统进程或系统服务器在用户态运行</a:t>
            </a:r>
          </a:p>
          <a:p>
            <a:pPr>
              <a:lnSpc>
                <a:spcPct val="150000"/>
              </a:lnSpc>
            </a:pPr>
            <a:r>
              <a:rPr lang="zh-CN" altLang="en-US" sz="2400" dirty="0">
                <a:solidFill>
                  <a:srgbClr val="FF0000"/>
                </a:solidFill>
              </a:rPr>
              <a:t>服务的对象不同</a:t>
            </a:r>
          </a:p>
          <a:p>
            <a:pPr lvl="1">
              <a:lnSpc>
                <a:spcPct val="150000"/>
              </a:lnSpc>
            </a:pPr>
            <a:r>
              <a:rPr lang="zh-CN" altLang="en-US" sz="2200" dirty="0"/>
              <a:t>通常情况下，原语提供给系统进程或系统服务器使用（反之决不会形成调用关系），系统进程或系统服务器提供系统调用给系统程序（和用户）使用，系统程序提供高层功能给用户使用</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83</a:t>
            </a:fld>
            <a:r>
              <a:rPr lang="en-US" altLang="zh-CN" smtClean="0"/>
              <a:t>/101</a:t>
            </a:r>
            <a:endParaRPr lang="en-US" altLang="zh-CN" dirty="0"/>
          </a:p>
        </p:txBody>
      </p:sp>
    </p:spTree>
    <p:extLst>
      <p:ext uri="{BB962C8B-B14F-4D97-AF65-F5344CB8AC3E}">
        <p14:creationId xmlns:p14="http://schemas.microsoft.com/office/powerpoint/2010/main" val="9413555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2.3.5</a:t>
            </a:r>
            <a:r>
              <a:rPr lang="zh-CN" altLang="en-US" smtClean="0"/>
              <a:t>：进程控制管理原语</a:t>
            </a:r>
            <a:endParaRPr lang="en-US" dirty="0"/>
          </a:p>
        </p:txBody>
      </p:sp>
      <p:sp>
        <p:nvSpPr>
          <p:cNvPr id="3" name="Content Placeholder 2"/>
          <p:cNvSpPr>
            <a:spLocks noGrp="1"/>
          </p:cNvSpPr>
          <p:nvPr>
            <p:ph sz="quarter" idx="1"/>
          </p:nvPr>
        </p:nvSpPr>
        <p:spPr/>
        <p:txBody>
          <a:bodyPr/>
          <a:lstStyle/>
          <a:p>
            <a:r>
              <a:rPr lang="zh-CN" altLang="en-US" smtClean="0"/>
              <a:t>进程创建</a:t>
            </a:r>
          </a:p>
          <a:p>
            <a:r>
              <a:rPr lang="zh-CN" altLang="en-US" smtClean="0"/>
              <a:t>进程撤销</a:t>
            </a:r>
          </a:p>
          <a:p>
            <a:r>
              <a:rPr lang="zh-CN" altLang="en-US" smtClean="0"/>
              <a:t>进程阻塞与唤醒</a:t>
            </a:r>
          </a:p>
          <a:p>
            <a:r>
              <a:rPr lang="zh-CN" altLang="en-US" smtClean="0"/>
              <a:t>进程挂起和激活</a:t>
            </a:r>
          </a:p>
          <a:p>
            <a:endParaRPr lang="en-US" dirty="0"/>
          </a:p>
        </p:txBody>
      </p:sp>
      <p:sp>
        <p:nvSpPr>
          <p:cNvPr id="4" name="Date Placeholder 3"/>
          <p:cNvSpPr>
            <a:spLocks noGrp="1"/>
          </p:cNvSpPr>
          <p:nvPr>
            <p:ph type="dt" sz="half" idx="10"/>
          </p:nvPr>
        </p:nvSpPr>
        <p:spPr/>
        <p:txBody>
          <a:bodyPr/>
          <a:lstStyle/>
          <a:p>
            <a:fld id="{7AD6A282-069D-CE4A-9793-79A2B45FF31B}" type="datetime1">
              <a:rPr lang="zh-CN" altLang="en-US" smtClean="0"/>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smtClean="0"/>
              <a:pPr/>
              <a:t>84</a:t>
            </a:fld>
            <a:r>
              <a:rPr lang="en-US" altLang="zh-CN" smtClean="0"/>
              <a:t>/101</a:t>
            </a:r>
            <a:endParaRPr lang="en-US" altLang="zh-CN" dirty="0"/>
          </a:p>
        </p:txBody>
      </p:sp>
    </p:spTree>
    <p:extLst>
      <p:ext uri="{BB962C8B-B14F-4D97-AF65-F5344CB8AC3E}">
        <p14:creationId xmlns:p14="http://schemas.microsoft.com/office/powerpoint/2010/main" val="16666481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2.3.5</a:t>
            </a:r>
            <a:r>
              <a:rPr lang="zh-CN" altLang="en-US" dirty="0" smtClean="0"/>
              <a:t>：进程创建</a:t>
            </a:r>
            <a:r>
              <a:rPr lang="en-US" altLang="zh-CN" dirty="0" smtClean="0"/>
              <a:t>:</a:t>
            </a:r>
            <a:r>
              <a:rPr lang="zh-CN" altLang="en-US" dirty="0" smtClean="0"/>
              <a:t>事件来源</a:t>
            </a:r>
            <a:endParaRPr lang="en-US" dirty="0"/>
          </a:p>
        </p:txBody>
      </p:sp>
      <p:sp>
        <p:nvSpPr>
          <p:cNvPr id="3" name="Content Placeholder 2"/>
          <p:cNvSpPr>
            <a:spLocks noGrp="1"/>
          </p:cNvSpPr>
          <p:nvPr>
            <p:ph sz="quarter" idx="1"/>
          </p:nvPr>
        </p:nvSpPr>
        <p:spPr/>
        <p:txBody>
          <a:bodyPr/>
          <a:lstStyle/>
          <a:p>
            <a:r>
              <a:rPr lang="zh-CN" altLang="en-US" dirty="0"/>
              <a:t>提交一个批处理作业</a:t>
            </a:r>
          </a:p>
          <a:p>
            <a:r>
              <a:rPr lang="zh-CN" altLang="en-US" dirty="0"/>
              <a:t>在终端上一个交互式作业登录</a:t>
            </a:r>
          </a:p>
          <a:p>
            <a:r>
              <a:rPr lang="zh-CN" altLang="en-US" dirty="0"/>
              <a:t>操作系统创建一个服务进程</a:t>
            </a:r>
          </a:p>
          <a:p>
            <a:r>
              <a:rPr lang="zh-CN" altLang="en-US" dirty="0"/>
              <a:t>存在的</a:t>
            </a:r>
            <a:r>
              <a:rPr lang="zh-CN" altLang="en-US" dirty="0" smtClean="0"/>
              <a:t>进程</a:t>
            </a:r>
            <a:r>
              <a:rPr lang="zh-CN" altLang="en-US" dirty="0"/>
              <a:t>孵化</a:t>
            </a:r>
            <a:r>
              <a:rPr lang="zh-CN" altLang="en-US" dirty="0" smtClean="0"/>
              <a:t>（</a:t>
            </a:r>
            <a:r>
              <a:rPr lang="en-US" altLang="zh-CN" dirty="0" smtClean="0"/>
              <a:t>spawn</a:t>
            </a:r>
            <a:r>
              <a:rPr lang="zh-CN" altLang="en-US" dirty="0" smtClean="0"/>
              <a:t>）</a:t>
            </a:r>
            <a:r>
              <a:rPr lang="zh-CN" altLang="en-US" dirty="0"/>
              <a:t>新的进程</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85</a:t>
            </a:fld>
            <a:r>
              <a:rPr lang="en-US" altLang="zh-CN" smtClean="0"/>
              <a:t>/101</a:t>
            </a:r>
            <a:endParaRPr lang="en-US" altLang="zh-CN" dirty="0"/>
          </a:p>
        </p:txBody>
      </p:sp>
      <p:sp>
        <p:nvSpPr>
          <p:cNvPr id="6" name="Rectangle 5"/>
          <p:cNvSpPr/>
          <p:nvPr/>
        </p:nvSpPr>
        <p:spPr>
          <a:xfrm>
            <a:off x="914400" y="4149080"/>
            <a:ext cx="6681936" cy="17543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l">
              <a:lnSpc>
                <a:spcPct val="150000"/>
              </a:lnSpc>
            </a:pPr>
            <a:r>
              <a:rPr lang="zh-CN" altLang="en-US" sz="2400" dirty="0">
                <a:solidFill>
                  <a:schemeClr val="bg1"/>
                </a:solidFill>
                <a:latin typeface="SimHei" charset="0"/>
                <a:ea typeface="SimHei" charset="0"/>
                <a:cs typeface="SimHei" charset="0"/>
              </a:rPr>
              <a:t>生成其它进程的进程称</a:t>
            </a:r>
            <a:r>
              <a:rPr lang="zh-CN" altLang="en-US" sz="2400" dirty="0">
                <a:solidFill>
                  <a:srgbClr val="FF0000"/>
                </a:solidFill>
                <a:latin typeface="SimHei" charset="0"/>
                <a:ea typeface="SimHei" charset="0"/>
                <a:cs typeface="SimHei" charset="0"/>
              </a:rPr>
              <a:t>父进程</a:t>
            </a:r>
            <a:r>
              <a:rPr lang="en-US" altLang="zh-CN" sz="2400" dirty="0">
                <a:solidFill>
                  <a:schemeClr val="bg1"/>
                </a:solidFill>
                <a:latin typeface="SimHei" charset="0"/>
                <a:ea typeface="SimHei" charset="0"/>
                <a:cs typeface="SimHei" charset="0"/>
              </a:rPr>
              <a:t>(Parent Process)</a:t>
            </a:r>
            <a:r>
              <a:rPr lang="zh-CN" altLang="en-US" sz="2400" dirty="0">
                <a:solidFill>
                  <a:schemeClr val="bg1"/>
                </a:solidFill>
                <a:latin typeface="SimHei" charset="0"/>
                <a:ea typeface="SimHei" charset="0"/>
                <a:cs typeface="SimHei" charset="0"/>
              </a:rPr>
              <a:t>，被生成进程称</a:t>
            </a:r>
            <a:r>
              <a:rPr lang="zh-CN" altLang="en-US" sz="2400" dirty="0">
                <a:solidFill>
                  <a:srgbClr val="FF0000"/>
                </a:solidFill>
                <a:latin typeface="SimHei" charset="0"/>
                <a:ea typeface="SimHei" charset="0"/>
                <a:cs typeface="SimHei" charset="0"/>
              </a:rPr>
              <a:t>子进程</a:t>
            </a:r>
            <a:r>
              <a:rPr lang="en-US" altLang="zh-CN" sz="2400" dirty="0">
                <a:solidFill>
                  <a:schemeClr val="bg1"/>
                </a:solidFill>
                <a:latin typeface="SimHei" charset="0"/>
                <a:ea typeface="SimHei" charset="0"/>
                <a:cs typeface="SimHei" charset="0"/>
              </a:rPr>
              <a:t>(Child Process)</a:t>
            </a:r>
            <a:r>
              <a:rPr lang="zh-CN" altLang="en-US" sz="2400" dirty="0">
                <a:solidFill>
                  <a:schemeClr val="bg1"/>
                </a:solidFill>
                <a:latin typeface="SimHei" charset="0"/>
                <a:ea typeface="SimHei" charset="0"/>
                <a:cs typeface="SimHei" charset="0"/>
              </a:rPr>
              <a:t>、即一个父进程可以创建子进程，从而形成树形结构</a:t>
            </a:r>
          </a:p>
        </p:txBody>
      </p:sp>
    </p:spTree>
    <p:extLst>
      <p:ext uri="{BB962C8B-B14F-4D97-AF65-F5344CB8AC3E}">
        <p14:creationId xmlns:p14="http://schemas.microsoft.com/office/powerpoint/2010/main" val="3692416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a:t>
            </a:r>
            <a:r>
              <a:rPr lang="zh-CN" altLang="en-US" dirty="0" smtClean="0"/>
              <a:t>创建（续）</a:t>
            </a:r>
            <a:r>
              <a:rPr lang="en-US" altLang="zh-CN" dirty="0" smtClean="0"/>
              <a:t>:</a:t>
            </a:r>
            <a:r>
              <a:rPr lang="zh-CN" altLang="en-US" dirty="0" smtClean="0"/>
              <a:t>进程树</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86</a:t>
            </a:fld>
            <a:r>
              <a:rPr lang="en-US" altLang="zh-CN" smtClean="0"/>
              <a:t>/101</a:t>
            </a:r>
            <a:endParaRPr lang="en-US" altLang="zh-CN" dirty="0"/>
          </a:p>
        </p:txBody>
      </p:sp>
      <p:graphicFrame>
        <p:nvGraphicFramePr>
          <p:cNvPr id="10" name="Diagram 9"/>
          <p:cNvGraphicFramePr/>
          <p:nvPr>
            <p:extLst>
              <p:ext uri="{D42A27DB-BD31-4B8C-83A1-F6EECF244321}">
                <p14:modId xmlns:p14="http://schemas.microsoft.com/office/powerpoint/2010/main" val="674747214"/>
              </p:ext>
            </p:extLst>
          </p:nvPr>
        </p:nvGraphicFramePr>
        <p:xfrm>
          <a:off x="251520" y="1915556"/>
          <a:ext cx="8640960" cy="3425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391684" y="5527198"/>
            <a:ext cx="4360632" cy="646331"/>
          </a:xfrm>
          <a:prstGeom prst="rect">
            <a:avLst/>
          </a:prstGeom>
          <a:noFill/>
        </p:spPr>
        <p:txBody>
          <a:bodyPr wrap="square" rtlCol="0">
            <a:spAutoFit/>
          </a:bodyPr>
          <a:lstStyle/>
          <a:p>
            <a:r>
              <a:rPr lang="en-US" altLang="zh-CN" sz="1200" b="0" i="1" dirty="0" smtClean="0"/>
              <a:t>Figure</a:t>
            </a:r>
            <a:r>
              <a:rPr lang="zh-CN" altLang="en-US" sz="1200" b="0" i="1" dirty="0" smtClean="0"/>
              <a:t> </a:t>
            </a:r>
            <a:r>
              <a:rPr lang="en-US" altLang="zh-CN" sz="1200" b="0" i="1" dirty="0" smtClean="0"/>
              <a:t>3.9</a:t>
            </a:r>
            <a:r>
              <a:rPr lang="zh-CN" altLang="en-US" sz="1200" b="0" i="1" dirty="0" smtClean="0"/>
              <a:t> </a:t>
            </a:r>
          </a:p>
          <a:p>
            <a:r>
              <a:rPr lang="en-US" altLang="zh-CN" sz="1200" b="0" i="1" dirty="0" smtClean="0"/>
              <a:t>A tree of processes on a typical </a:t>
            </a:r>
            <a:r>
              <a:rPr lang="en-US" altLang="zh-CN" sz="1200" i="1" dirty="0" smtClean="0">
                <a:solidFill>
                  <a:srgbClr val="FF0000"/>
                </a:solidFill>
              </a:rPr>
              <a:t>Solaris</a:t>
            </a:r>
            <a:r>
              <a:rPr lang="en-US" altLang="zh-CN" sz="1200" b="0" i="1" dirty="0" smtClean="0">
                <a:solidFill>
                  <a:srgbClr val="FF0000"/>
                </a:solidFill>
              </a:rPr>
              <a:t> </a:t>
            </a:r>
            <a:r>
              <a:rPr lang="en-US" altLang="zh-CN" sz="1200" b="0" i="1" dirty="0" smtClean="0"/>
              <a:t>system</a:t>
            </a:r>
            <a:endParaRPr lang="zh-CN" altLang="en-US" sz="1200" b="0" i="1" dirty="0" smtClean="0"/>
          </a:p>
          <a:p>
            <a:r>
              <a:rPr lang="en-US" altLang="zh-CN" sz="1200" b="0" i="1" dirty="0" smtClean="0"/>
              <a:t>“OSC”</a:t>
            </a:r>
            <a:r>
              <a:rPr lang="zh-CN" altLang="en-US" sz="1200" b="0" dirty="0" smtClean="0"/>
              <a:t> </a:t>
            </a:r>
            <a:r>
              <a:rPr lang="en-US" altLang="zh-CN" sz="1200" b="0" dirty="0" smtClean="0"/>
              <a:t>P91</a:t>
            </a:r>
            <a:endParaRPr lang="en-US" sz="1200" b="0" dirty="0"/>
          </a:p>
        </p:txBody>
      </p:sp>
    </p:spTree>
    <p:extLst>
      <p:ext uri="{BB962C8B-B14F-4D97-AF65-F5344CB8AC3E}">
        <p14:creationId xmlns:p14="http://schemas.microsoft.com/office/powerpoint/2010/main" val="11776380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：进程创建（续</a:t>
            </a:r>
            <a:r>
              <a:rPr lang="zh-CN" altLang="en-US" dirty="0" smtClean="0"/>
              <a:t>）</a:t>
            </a:r>
            <a:r>
              <a:rPr lang="en-US" altLang="zh-CN" dirty="0" smtClean="0"/>
              <a:t>:</a:t>
            </a:r>
            <a:r>
              <a:rPr lang="zh-CN" altLang="en-US" dirty="0" smtClean="0"/>
              <a:t>步骤</a:t>
            </a:r>
            <a:endParaRPr lang="en-US" dirty="0"/>
          </a:p>
        </p:txBody>
      </p:sp>
      <p:sp>
        <p:nvSpPr>
          <p:cNvPr id="3" name="Content Placeholder 2"/>
          <p:cNvSpPr>
            <a:spLocks noGrp="1"/>
          </p:cNvSpPr>
          <p:nvPr>
            <p:ph sz="quarter" idx="1"/>
          </p:nvPr>
        </p:nvSpPr>
        <p:spPr>
          <a:xfrm>
            <a:off x="914400" y="1988840"/>
            <a:ext cx="7978080" cy="4030960"/>
          </a:xfrm>
        </p:spPr>
        <p:txBody>
          <a:bodyPr/>
          <a:lstStyle/>
          <a:p>
            <a:pPr marL="457200" indent="-457200">
              <a:buFont typeface="+mj-lt"/>
              <a:buAutoNum type="arabicPeriod"/>
            </a:pPr>
            <a:r>
              <a:rPr lang="zh-CN" altLang="en-US" sz="2400" dirty="0"/>
              <a:t>在主进程表中增加一项，并从</a:t>
            </a:r>
            <a:r>
              <a:rPr lang="en-US" altLang="zh-CN" sz="2400" dirty="0"/>
              <a:t>PCB</a:t>
            </a:r>
            <a:r>
              <a:rPr lang="zh-CN" altLang="en-US" sz="2400" dirty="0"/>
              <a:t>池中取一个空白</a:t>
            </a:r>
            <a:r>
              <a:rPr lang="en-US" altLang="zh-CN" sz="2400" dirty="0"/>
              <a:t>PCB</a:t>
            </a:r>
          </a:p>
          <a:p>
            <a:pPr marL="457200" indent="-457200">
              <a:buFont typeface="+mj-lt"/>
              <a:buAutoNum type="arabicPeriod"/>
            </a:pPr>
            <a:r>
              <a:rPr lang="zh-CN" altLang="en-US" sz="2400" dirty="0"/>
              <a:t>为新进程的进程映像分配地址空间。传递环境变量，构造共享地址空间</a:t>
            </a:r>
          </a:p>
          <a:p>
            <a:pPr marL="457200" indent="-457200">
              <a:buFont typeface="+mj-lt"/>
              <a:buAutoNum type="arabicPeriod"/>
            </a:pPr>
            <a:r>
              <a:rPr lang="zh-CN" altLang="en-US" sz="2400" dirty="0"/>
              <a:t>为新进程分配资源，除内存空间外，还有其他各种资源</a:t>
            </a:r>
          </a:p>
          <a:p>
            <a:pPr marL="457200" indent="-457200">
              <a:buFont typeface="+mj-lt"/>
              <a:buAutoNum type="arabicPeriod"/>
            </a:pPr>
            <a:r>
              <a:rPr lang="zh-CN" altLang="en-US" sz="2400" dirty="0"/>
              <a:t>初始化进程控制块（如状态、</a:t>
            </a:r>
            <a:r>
              <a:rPr lang="en-US" altLang="zh-CN" sz="2400" dirty="0"/>
              <a:t>PSW</a:t>
            </a:r>
            <a:r>
              <a:rPr lang="zh-CN" altLang="en-US" sz="2400" dirty="0"/>
              <a:t>、栈等），为新进程分配进程标识符</a:t>
            </a:r>
          </a:p>
          <a:p>
            <a:pPr marL="457200" indent="-457200">
              <a:buFont typeface="+mj-lt"/>
              <a:buAutoNum type="arabicPeriod"/>
            </a:pPr>
            <a:r>
              <a:rPr lang="zh-CN" altLang="en-US" sz="2400" dirty="0"/>
              <a:t>把进程加入就绪进程队列</a:t>
            </a:r>
            <a:r>
              <a:rPr lang="en-US" altLang="zh-CN" sz="2400" dirty="0"/>
              <a:t>,</a:t>
            </a:r>
            <a:r>
              <a:rPr lang="zh-CN" altLang="en-US" sz="2400" dirty="0"/>
              <a:t>或直接将进程投入运行</a:t>
            </a:r>
          </a:p>
          <a:p>
            <a:pPr marL="457200" indent="-457200">
              <a:buFont typeface="+mj-lt"/>
              <a:buAutoNum type="arabicPeriod"/>
            </a:pPr>
            <a:r>
              <a:rPr lang="zh-CN" altLang="en-US" sz="2400" dirty="0"/>
              <a:t>通知操作系统的某些模块，</a:t>
            </a:r>
            <a:r>
              <a:rPr lang="zh-CN" altLang="en-US" sz="2400" dirty="0" smtClean="0"/>
              <a:t>如性能</a:t>
            </a:r>
            <a:r>
              <a:rPr lang="zh-CN" altLang="en-US" sz="2400" dirty="0"/>
              <a:t>监控程序</a:t>
            </a:r>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87</a:t>
            </a:fld>
            <a:r>
              <a:rPr lang="en-US" altLang="zh-CN" smtClean="0"/>
              <a:t>/101</a:t>
            </a:r>
            <a:endParaRPr lang="en-US" altLang="zh-CN" dirty="0"/>
          </a:p>
        </p:txBody>
      </p:sp>
    </p:spTree>
    <p:extLst>
      <p:ext uri="{BB962C8B-B14F-4D97-AF65-F5344CB8AC3E}">
        <p14:creationId xmlns:p14="http://schemas.microsoft.com/office/powerpoint/2010/main" val="14651247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：进程创建（续）</a:t>
            </a:r>
            <a:r>
              <a:rPr lang="en-US" altLang="zh-CN" dirty="0" smtClean="0"/>
              <a:t>:fork()</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88</a:t>
            </a:fld>
            <a:r>
              <a:rPr lang="en-US" altLang="zh-CN" smtClean="0"/>
              <a:t>/101</a:t>
            </a:r>
            <a:endParaRPr lang="en-US" altLang="zh-CN" dirty="0"/>
          </a:p>
        </p:txBody>
      </p:sp>
      <p:sp>
        <p:nvSpPr>
          <p:cNvPr id="6" name="Rectangle 3"/>
          <p:cNvSpPr>
            <a:spLocks noGrp="1" noChangeArrowheads="1"/>
          </p:cNvSpPr>
          <p:nvPr>
            <p:ph sz="quarter" idx="1"/>
          </p:nvPr>
        </p:nvSpPr>
        <p:spPr>
          <a:xfrm>
            <a:off x="649638" y="1916945"/>
            <a:ext cx="8435975" cy="5257800"/>
          </a:xfrm>
        </p:spPr>
        <p:txBody>
          <a:bodyPr/>
          <a:lstStyle/>
          <a:p>
            <a:pPr lvl="1" eaLnBrk="1" hangingPunct="1">
              <a:lnSpc>
                <a:spcPct val="80000"/>
              </a:lnSpc>
              <a:buFontTx/>
              <a:buNone/>
            </a:pPr>
            <a:r>
              <a:rPr lang="zh-CN" altLang="en-US" sz="1800" dirty="0" smtClean="0"/>
              <a:t>输入</a:t>
            </a:r>
            <a:r>
              <a:rPr lang="zh-CN" altLang="en-US" sz="1800" dirty="0"/>
              <a:t>：无 </a:t>
            </a:r>
          </a:p>
          <a:p>
            <a:pPr lvl="1" eaLnBrk="1" hangingPunct="1">
              <a:lnSpc>
                <a:spcPct val="80000"/>
              </a:lnSpc>
              <a:buFontTx/>
              <a:buNone/>
            </a:pPr>
            <a:r>
              <a:rPr lang="zh-CN" altLang="en-US" sz="1800" dirty="0"/>
              <a:t>输出：对父进程是子进程的 </a:t>
            </a:r>
            <a:r>
              <a:rPr lang="en-US" altLang="zh-CN" sz="1800" dirty="0"/>
              <a:t>PID </a:t>
            </a:r>
            <a:r>
              <a:rPr lang="zh-CN" altLang="en-US" sz="1800" dirty="0"/>
              <a:t>对子进程是</a:t>
            </a:r>
            <a:r>
              <a:rPr lang="en-US" altLang="zh-CN" sz="1800" dirty="0"/>
              <a:t>0</a:t>
            </a:r>
          </a:p>
          <a:p>
            <a:pPr lvl="1" eaLnBrk="1" hangingPunct="1">
              <a:lnSpc>
                <a:spcPct val="80000"/>
              </a:lnSpc>
              <a:buFontTx/>
              <a:buNone/>
            </a:pPr>
            <a:r>
              <a:rPr lang="en-US" altLang="zh-CN" sz="1800" dirty="0"/>
              <a:t>{ </a:t>
            </a:r>
            <a:r>
              <a:rPr lang="zh-CN" altLang="en-US" sz="1800" dirty="0"/>
              <a:t>检查可用的核心资源 </a:t>
            </a:r>
          </a:p>
          <a:p>
            <a:pPr lvl="1" eaLnBrk="1" hangingPunct="1">
              <a:lnSpc>
                <a:spcPct val="80000"/>
              </a:lnSpc>
              <a:buFontTx/>
              <a:buNone/>
            </a:pPr>
            <a:r>
              <a:rPr lang="zh-CN" altLang="en-US" sz="1800" dirty="0"/>
              <a:t>  取一个空闲的进程表项和唯一的 </a:t>
            </a:r>
            <a:r>
              <a:rPr lang="en-US" altLang="zh-CN" sz="1800" dirty="0"/>
              <a:t>PID </a:t>
            </a:r>
            <a:r>
              <a:rPr lang="zh-CN" altLang="en-US" sz="1800" dirty="0"/>
              <a:t>号</a:t>
            </a:r>
          </a:p>
          <a:p>
            <a:pPr lvl="1" eaLnBrk="1" hangingPunct="1">
              <a:lnSpc>
                <a:spcPct val="80000"/>
              </a:lnSpc>
              <a:buFontTx/>
              <a:buNone/>
            </a:pPr>
            <a:r>
              <a:rPr lang="zh-CN" altLang="en-US" sz="1800" dirty="0"/>
              <a:t>  检查用户没有过多的运行进程</a:t>
            </a:r>
          </a:p>
          <a:p>
            <a:pPr lvl="1" eaLnBrk="1" hangingPunct="1">
              <a:lnSpc>
                <a:spcPct val="80000"/>
              </a:lnSpc>
              <a:buFontTx/>
              <a:buNone/>
            </a:pPr>
            <a:r>
              <a:rPr lang="zh-CN" altLang="en-US" sz="1800" dirty="0"/>
              <a:t>  将子进程的状态设置为“创建”状态 </a:t>
            </a:r>
          </a:p>
          <a:p>
            <a:pPr lvl="1" eaLnBrk="1" hangingPunct="1">
              <a:lnSpc>
                <a:spcPct val="80000"/>
              </a:lnSpc>
              <a:buFontTx/>
              <a:buNone/>
            </a:pPr>
            <a:r>
              <a:rPr lang="zh-CN" altLang="en-US" sz="1800" dirty="0"/>
              <a:t>  将父进程的进程表中的数据拷贝到子进程表中 </a:t>
            </a:r>
          </a:p>
          <a:p>
            <a:pPr lvl="1" eaLnBrk="1" hangingPunct="1">
              <a:lnSpc>
                <a:spcPct val="80000"/>
              </a:lnSpc>
              <a:buFontTx/>
              <a:buNone/>
            </a:pPr>
            <a:r>
              <a:rPr lang="zh-CN" altLang="en-US" sz="1800" dirty="0"/>
              <a:t>  当前目录的索引节点和改变的根目录</a:t>
            </a:r>
            <a:r>
              <a:rPr lang="en-US" altLang="zh-CN" sz="1800" dirty="0"/>
              <a:t>(</a:t>
            </a:r>
            <a:r>
              <a:rPr lang="zh-CN" altLang="en-US" sz="1800" dirty="0"/>
              <a:t>如果可以</a:t>
            </a:r>
            <a:r>
              <a:rPr lang="en-US" altLang="zh-CN" sz="1800" dirty="0"/>
              <a:t>)</a:t>
            </a:r>
            <a:r>
              <a:rPr lang="zh-CN" altLang="en-US" sz="1800" dirty="0"/>
              <a:t>的引用数加</a:t>
            </a:r>
            <a:r>
              <a:rPr lang="en-US" altLang="zh-CN" sz="1800" dirty="0"/>
              <a:t>1 </a:t>
            </a:r>
          </a:p>
          <a:p>
            <a:pPr lvl="1" eaLnBrk="1" hangingPunct="1">
              <a:lnSpc>
                <a:spcPct val="80000"/>
              </a:lnSpc>
              <a:buFontTx/>
              <a:buNone/>
            </a:pPr>
            <a:r>
              <a:rPr lang="zh-CN" altLang="en-US" sz="1800" dirty="0"/>
              <a:t>  文件表中的打开文件的引用数加</a:t>
            </a:r>
            <a:r>
              <a:rPr lang="en-US" altLang="zh-CN" sz="1800" dirty="0"/>
              <a:t>1</a:t>
            </a:r>
          </a:p>
          <a:p>
            <a:pPr lvl="1" eaLnBrk="1" hangingPunct="1">
              <a:lnSpc>
                <a:spcPct val="80000"/>
              </a:lnSpc>
              <a:buFontTx/>
              <a:buNone/>
            </a:pPr>
            <a:r>
              <a:rPr lang="en-US" altLang="zh-CN" sz="1800" dirty="0"/>
              <a:t>  </a:t>
            </a:r>
            <a:r>
              <a:rPr lang="zh-CN" altLang="en-US" sz="1800" dirty="0"/>
              <a:t>在内存中作父进程上下文的拷贝 </a:t>
            </a:r>
          </a:p>
          <a:p>
            <a:pPr lvl="1" eaLnBrk="1" hangingPunct="1">
              <a:lnSpc>
                <a:spcPct val="80000"/>
              </a:lnSpc>
              <a:buFontTx/>
              <a:buNone/>
            </a:pPr>
            <a:r>
              <a:rPr lang="zh-CN" altLang="en-US" sz="1800" dirty="0"/>
              <a:t>  在子进程的系统级上下文中压入虚设系统级上下文层</a:t>
            </a:r>
          </a:p>
          <a:p>
            <a:pPr lvl="1" eaLnBrk="1" hangingPunct="1">
              <a:lnSpc>
                <a:spcPct val="80000"/>
              </a:lnSpc>
              <a:buFontTx/>
              <a:buNone/>
            </a:pPr>
            <a:r>
              <a:rPr lang="en-US" altLang="zh-CN" sz="1800" b="1" dirty="0"/>
              <a:t>  if</a:t>
            </a:r>
            <a:r>
              <a:rPr lang="en-US" altLang="zh-CN" sz="1800" dirty="0"/>
              <a:t> (</a:t>
            </a:r>
            <a:r>
              <a:rPr lang="zh-CN" altLang="en-US" sz="1800" dirty="0"/>
              <a:t>正在执行的进程是父进程</a:t>
            </a:r>
            <a:r>
              <a:rPr lang="en-US" altLang="zh-CN" sz="1800" dirty="0"/>
              <a:t>)</a:t>
            </a:r>
          </a:p>
          <a:p>
            <a:pPr lvl="1" eaLnBrk="1" hangingPunct="1">
              <a:lnSpc>
                <a:spcPct val="80000"/>
              </a:lnSpc>
              <a:buFontTx/>
              <a:buNone/>
            </a:pPr>
            <a:r>
              <a:rPr lang="en-US" altLang="zh-CN" sz="1800" dirty="0"/>
              <a:t>   {  </a:t>
            </a:r>
            <a:r>
              <a:rPr lang="zh-CN" altLang="en-US" sz="1800" dirty="0"/>
              <a:t>将子进程的状态设置为“就绪”状态</a:t>
            </a:r>
          </a:p>
          <a:p>
            <a:pPr lvl="1" eaLnBrk="1" hangingPunct="1">
              <a:lnSpc>
                <a:spcPct val="80000"/>
              </a:lnSpc>
              <a:buFontTx/>
              <a:buNone/>
            </a:pPr>
            <a:r>
              <a:rPr lang="zh-CN" altLang="en-US" sz="1800" dirty="0"/>
              <a:t>     </a:t>
            </a:r>
            <a:r>
              <a:rPr lang="en-US" altLang="zh-CN" sz="1800" dirty="0"/>
              <a:t>return (</a:t>
            </a:r>
            <a:r>
              <a:rPr lang="zh-CN" altLang="en-US" sz="1800" dirty="0"/>
              <a:t>子进程的 </a:t>
            </a:r>
            <a:r>
              <a:rPr lang="en-US" altLang="zh-CN" sz="1800" dirty="0"/>
              <a:t>PID) </a:t>
            </a:r>
          </a:p>
          <a:p>
            <a:pPr lvl="1" eaLnBrk="1" hangingPunct="1">
              <a:lnSpc>
                <a:spcPct val="80000"/>
              </a:lnSpc>
              <a:buFontTx/>
              <a:buNone/>
            </a:pPr>
            <a:r>
              <a:rPr lang="en-US" altLang="zh-CN" sz="1800" dirty="0"/>
              <a:t>   } </a:t>
            </a:r>
          </a:p>
          <a:p>
            <a:pPr lvl="1" eaLnBrk="1" hangingPunct="1">
              <a:lnSpc>
                <a:spcPct val="80000"/>
              </a:lnSpc>
              <a:buFontTx/>
              <a:buNone/>
            </a:pPr>
            <a:r>
              <a:rPr lang="en-US" altLang="zh-CN" sz="1800" b="1" dirty="0"/>
              <a:t>  else</a:t>
            </a:r>
            <a:r>
              <a:rPr lang="en-US" altLang="zh-CN" sz="1800" dirty="0"/>
              <a:t> { </a:t>
            </a:r>
            <a:r>
              <a:rPr lang="zh-CN" altLang="en-US" sz="1800" dirty="0"/>
              <a:t>初始化计时区 </a:t>
            </a:r>
            <a:r>
              <a:rPr lang="en-US" altLang="zh-CN" sz="1800" dirty="0"/>
              <a:t>return 0; }</a:t>
            </a:r>
          </a:p>
          <a:p>
            <a:pPr lvl="1" eaLnBrk="1" hangingPunct="1">
              <a:lnSpc>
                <a:spcPct val="80000"/>
              </a:lnSpc>
              <a:buFontTx/>
              <a:buNone/>
            </a:pPr>
            <a:r>
              <a:rPr lang="en-US" altLang="zh-CN" sz="1800" dirty="0"/>
              <a:t> } </a:t>
            </a:r>
            <a:endParaRPr lang="zh-CN" altLang="en-US" sz="1800" dirty="0"/>
          </a:p>
        </p:txBody>
      </p:sp>
    </p:spTree>
    <p:extLst>
      <p:ext uri="{BB962C8B-B14F-4D97-AF65-F5344CB8AC3E}">
        <p14:creationId xmlns:p14="http://schemas.microsoft.com/office/powerpoint/2010/main" val="15488168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：进程创建（续）</a:t>
            </a:r>
            <a:r>
              <a:rPr lang="en-US" altLang="zh-CN" dirty="0" smtClean="0"/>
              <a:t>:fork()</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89</a:t>
            </a:fld>
            <a:r>
              <a:rPr lang="en-US" altLang="zh-CN" smtClean="0"/>
              <a:t>/101</a:t>
            </a:r>
            <a:endParaRPr lang="en-US" altLang="zh-CN" dirty="0"/>
          </a:p>
        </p:txBody>
      </p:sp>
      <p:sp>
        <p:nvSpPr>
          <p:cNvPr id="3" name="Content Placeholder 2"/>
          <p:cNvSpPr>
            <a:spLocks noGrp="1"/>
          </p:cNvSpPr>
          <p:nvPr>
            <p:ph sz="quarter" idx="1"/>
          </p:nvPr>
        </p:nvSpPr>
        <p:spPr/>
        <p:txBody>
          <a:bodyPr/>
          <a:lstStyle/>
          <a:p>
            <a:r>
              <a:rPr lang="en-US" altLang="zh-CN" dirty="0" smtClean="0"/>
              <a:t>PCB</a:t>
            </a:r>
            <a:r>
              <a:rPr lang="zh-CN" altLang="en-US" dirty="0" smtClean="0"/>
              <a:t>：</a:t>
            </a:r>
          </a:p>
          <a:p>
            <a:pPr lvl="1"/>
            <a:r>
              <a:rPr lang="zh-CN" altLang="en-US" dirty="0" smtClean="0"/>
              <a:t>完全区分</a:t>
            </a:r>
          </a:p>
          <a:p>
            <a:r>
              <a:rPr lang="zh-CN" altLang="en-US" dirty="0" smtClean="0"/>
              <a:t>代码段：</a:t>
            </a:r>
            <a:endParaRPr lang="zh-CN" altLang="en-US" dirty="0"/>
          </a:p>
          <a:p>
            <a:pPr lvl="1"/>
            <a:r>
              <a:rPr lang="zh-CN" altLang="en-US" dirty="0" smtClean="0"/>
              <a:t>父子进程共享</a:t>
            </a:r>
            <a:r>
              <a:rPr lang="zh-CN" altLang="en-US" dirty="0"/>
              <a:t> </a:t>
            </a:r>
            <a:r>
              <a:rPr lang="en-US" altLang="zh-CN" dirty="0" smtClean="0"/>
              <a:t>/</a:t>
            </a:r>
            <a:r>
              <a:rPr lang="zh-CN" altLang="en-US" dirty="0" smtClean="0"/>
              <a:t> 调用 </a:t>
            </a:r>
            <a:r>
              <a:rPr lang="en-US" altLang="zh-CN" dirty="0" err="1" smtClean="0"/>
              <a:t>execve</a:t>
            </a:r>
            <a:r>
              <a:rPr lang="en-US" altLang="zh-CN" dirty="0" smtClean="0"/>
              <a:t>()</a:t>
            </a:r>
            <a:r>
              <a:rPr lang="zh-CN" altLang="en-US" dirty="0" smtClean="0"/>
              <a:t> 替换新程序</a:t>
            </a:r>
          </a:p>
          <a:p>
            <a:r>
              <a:rPr lang="zh-CN" altLang="en-US" dirty="0" smtClean="0"/>
              <a:t>数据、堆栈段：</a:t>
            </a:r>
          </a:p>
          <a:p>
            <a:pPr lvl="1"/>
            <a:r>
              <a:rPr lang="zh-CN" altLang="en-US" dirty="0" smtClean="0"/>
              <a:t>初始共享读</a:t>
            </a:r>
          </a:p>
          <a:p>
            <a:pPr lvl="1"/>
            <a:r>
              <a:rPr lang="zh-CN" altLang="en-US" dirty="0" smtClean="0"/>
              <a:t>某一进程写，则物理区分，以降低系统开销</a:t>
            </a:r>
            <a:endParaRPr lang="en-US" dirty="0"/>
          </a:p>
        </p:txBody>
      </p:sp>
    </p:spTree>
    <p:extLst>
      <p:ext uri="{BB962C8B-B14F-4D97-AF65-F5344CB8AC3E}">
        <p14:creationId xmlns:p14="http://schemas.microsoft.com/office/powerpoint/2010/main" val="1663547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2.3.1</a:t>
            </a:r>
            <a:r>
              <a:rPr lang="zh-CN" altLang="en-US" dirty="0"/>
              <a:t>（续）</a:t>
            </a:r>
            <a:endParaRPr lang="en-US" dirty="0"/>
          </a:p>
        </p:txBody>
      </p:sp>
      <p:sp>
        <p:nvSpPr>
          <p:cNvPr id="3" name="Content Placeholder 2"/>
          <p:cNvSpPr>
            <a:spLocks noGrp="1"/>
          </p:cNvSpPr>
          <p:nvPr>
            <p:ph sz="quarter" idx="1"/>
          </p:nvPr>
        </p:nvSpPr>
        <p:spPr/>
        <p:txBody>
          <a:bodyPr/>
          <a:lstStyle/>
          <a:p>
            <a:pPr marL="0" indent="0">
              <a:buNone/>
            </a:pPr>
            <a:r>
              <a:rPr lang="is-IS" dirty="0" smtClean="0"/>
              <a:t>int f(</a:t>
            </a:r>
            <a:r>
              <a:rPr lang="en-US" altLang="zh-CN" dirty="0" err="1" smtClean="0"/>
              <a:t>int</a:t>
            </a:r>
            <a:r>
              <a:rPr lang="zh-CN" altLang="en-US" dirty="0" smtClean="0"/>
              <a:t> </a:t>
            </a:r>
            <a:r>
              <a:rPr lang="en-US" altLang="zh-CN" dirty="0" err="1" smtClean="0"/>
              <a:t>i</a:t>
            </a:r>
            <a:r>
              <a:rPr lang="is-IS" dirty="0" smtClean="0"/>
              <a:t>) {</a:t>
            </a:r>
          </a:p>
          <a:p>
            <a:pPr marL="0" indent="0">
              <a:buNone/>
            </a:pPr>
            <a:r>
              <a:rPr lang="is-IS" dirty="0" smtClean="0"/>
              <a:t>  return </a:t>
            </a:r>
            <a:r>
              <a:rPr lang="en-US" altLang="zh-CN" dirty="0" smtClean="0"/>
              <a:t>i+2</a:t>
            </a:r>
            <a:r>
              <a:rPr lang="is-IS" dirty="0" smtClean="0"/>
              <a:t>; </a:t>
            </a:r>
          </a:p>
          <a:p>
            <a:pPr marL="0" indent="0">
              <a:buNone/>
            </a:pPr>
            <a:r>
              <a:rPr lang="is-IS" dirty="0" smtClean="0"/>
              <a:t>} </a:t>
            </a:r>
          </a:p>
          <a:p>
            <a:pPr marL="0" indent="0">
              <a:buNone/>
            </a:pPr>
            <a:endParaRPr lang="is-IS" dirty="0"/>
          </a:p>
          <a:p>
            <a:pPr marL="0" indent="0">
              <a:buNone/>
            </a:pPr>
            <a:r>
              <a:rPr lang="is-IS" dirty="0" smtClean="0"/>
              <a:t>int g(</a:t>
            </a:r>
            <a:r>
              <a:rPr lang="en-US" altLang="zh-CN" dirty="0" err="1" smtClean="0"/>
              <a:t>int</a:t>
            </a:r>
            <a:r>
              <a:rPr lang="zh-CN" altLang="en-US" dirty="0" smtClean="0"/>
              <a:t> </a:t>
            </a:r>
            <a:r>
              <a:rPr lang="en-US" altLang="zh-CN" dirty="0" err="1" smtClean="0"/>
              <a:t>i</a:t>
            </a:r>
            <a:r>
              <a:rPr lang="is-IS" dirty="0" smtClean="0"/>
              <a:t>) </a:t>
            </a:r>
            <a:r>
              <a:rPr lang="is-IS" dirty="0"/>
              <a:t>{ </a:t>
            </a:r>
            <a:endParaRPr lang="is-IS" dirty="0" smtClean="0"/>
          </a:p>
          <a:p>
            <a:pPr marL="0" indent="0">
              <a:buNone/>
            </a:pPr>
            <a:r>
              <a:rPr lang="is-IS" dirty="0"/>
              <a:t> </a:t>
            </a:r>
            <a:r>
              <a:rPr lang="is-IS" dirty="0" smtClean="0"/>
              <a:t> return f(</a:t>
            </a:r>
            <a:r>
              <a:rPr lang="en-US" altLang="zh-CN" dirty="0" err="1" smtClean="0"/>
              <a:t>i</a:t>
            </a:r>
            <a:r>
              <a:rPr lang="is-IS" dirty="0" smtClean="0"/>
              <a:t>) </a:t>
            </a:r>
            <a:r>
              <a:rPr lang="is-IS" dirty="0"/>
              <a:t>+ 2; </a:t>
            </a:r>
            <a:endParaRPr lang="is-IS" dirty="0" smtClean="0"/>
          </a:p>
          <a:p>
            <a:pPr marL="0" indent="0">
              <a:buNone/>
            </a:pPr>
            <a:r>
              <a:rPr lang="is-IS" dirty="0" smtClean="0"/>
              <a:t>}</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a:t>
            </a:fld>
            <a:r>
              <a:rPr lang="en-US" altLang="zh-CN" smtClean="0"/>
              <a:t>/xxx</a:t>
            </a:r>
            <a:endParaRPr lang="en-US" altLang="zh-CN" dirty="0"/>
          </a:p>
        </p:txBody>
      </p:sp>
      <p:sp>
        <p:nvSpPr>
          <p:cNvPr id="10" name="TextBox 9"/>
          <p:cNvSpPr txBox="1"/>
          <p:nvPr/>
        </p:nvSpPr>
        <p:spPr>
          <a:xfrm>
            <a:off x="4768552" y="2101365"/>
            <a:ext cx="2301399" cy="783193"/>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zh-CN" altLang="en-US" dirty="0" smtClean="0">
                <a:solidFill>
                  <a:srgbClr val="FF0000"/>
                </a:solidFill>
                <a:latin typeface="SimHei" charset="0"/>
                <a:ea typeface="SimHei" charset="0"/>
                <a:cs typeface="SimHei" charset="0"/>
              </a:rPr>
              <a:t>现在呢？</a:t>
            </a:r>
            <a:endParaRPr lang="en-US" dirty="0">
              <a:solidFill>
                <a:srgbClr val="FF0000"/>
              </a:solidFill>
              <a:latin typeface="SimHei" charset="0"/>
              <a:ea typeface="SimHei" charset="0"/>
              <a:cs typeface="SimHei" charset="0"/>
            </a:endParaRPr>
          </a:p>
        </p:txBody>
      </p:sp>
    </p:spTree>
    <p:extLst>
      <p:ext uri="{BB962C8B-B14F-4D97-AF65-F5344CB8AC3E}">
        <p14:creationId xmlns:p14="http://schemas.microsoft.com/office/powerpoint/2010/main" val="1468887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：进程创建（续）</a:t>
            </a:r>
            <a:endParaRPr lang="en-US" dirty="0"/>
          </a:p>
        </p:txBody>
      </p:sp>
      <p:sp>
        <p:nvSpPr>
          <p:cNvPr id="3" name="Content Placeholder 2"/>
          <p:cNvSpPr>
            <a:spLocks noGrp="1"/>
          </p:cNvSpPr>
          <p:nvPr>
            <p:ph sz="quarter" idx="1"/>
          </p:nvPr>
        </p:nvSpPr>
        <p:spPr/>
        <p:txBody>
          <a:bodyPr/>
          <a:lstStyle/>
          <a:p>
            <a:r>
              <a:rPr lang="en-US" altLang="zh-CN" sz="2400" dirty="0" smtClean="0"/>
              <a:t>Linux </a:t>
            </a:r>
            <a:r>
              <a:rPr lang="en-US" altLang="zh-CN" sz="2400" dirty="0"/>
              <a:t>fork( ) </a:t>
            </a:r>
            <a:r>
              <a:rPr lang="zh-CN" altLang="en-US" sz="2400" dirty="0"/>
              <a:t>创建子进程但父子进程不定义内容共享</a:t>
            </a:r>
          </a:p>
          <a:p>
            <a:r>
              <a:rPr lang="en-US" altLang="zh-CN" sz="2400" dirty="0"/>
              <a:t>Linux clone( ) </a:t>
            </a:r>
            <a:r>
              <a:rPr lang="zh-CN" altLang="en-US" sz="2400" dirty="0"/>
              <a:t>允许定义父子进程共享的内容 </a:t>
            </a:r>
          </a:p>
          <a:p>
            <a:r>
              <a:rPr lang="zh-CN" altLang="en-US" sz="2400" dirty="0"/>
              <a:t>操作系统最多进程数的限制</a:t>
            </a:r>
          </a:p>
          <a:p>
            <a:r>
              <a:rPr lang="en-US" altLang="zh-CN" sz="2400" dirty="0"/>
              <a:t>UNIX(</a:t>
            </a:r>
            <a:r>
              <a:rPr lang="zh-CN" altLang="en-US" sz="2400" dirty="0"/>
              <a:t>早期</a:t>
            </a:r>
            <a:r>
              <a:rPr lang="en-US" altLang="zh-CN" sz="2400" dirty="0"/>
              <a:t>)</a:t>
            </a:r>
            <a:r>
              <a:rPr lang="zh-CN" altLang="en-US" sz="2400" dirty="0"/>
              <a:t>最多创建几十个进程</a:t>
            </a:r>
          </a:p>
          <a:p>
            <a:pPr lvl="1"/>
            <a:r>
              <a:rPr lang="en-US" altLang="zh-CN" sz="2200" dirty="0"/>
              <a:t>Solaris</a:t>
            </a:r>
            <a:r>
              <a:rPr lang="zh-CN" altLang="en-US" sz="2200" dirty="0"/>
              <a:t>可在启动时根据内存容量自动调整创建数</a:t>
            </a:r>
          </a:p>
          <a:p>
            <a:pPr lvl="1"/>
            <a:r>
              <a:rPr lang="en-US" altLang="zh-CN" sz="2200" dirty="0"/>
              <a:t>Linux2.4</a:t>
            </a:r>
            <a:r>
              <a:rPr lang="zh-CN" altLang="en-US" sz="2200" dirty="0"/>
              <a:t>中，最多进程数是运行时可调参数，缺省设置为：</a:t>
            </a:r>
            <a:r>
              <a:rPr lang="en-US" altLang="zh-CN" sz="2200" dirty="0"/>
              <a:t>size-of-memory-in-the-system/kernel-stack-size/2</a:t>
            </a:r>
          </a:p>
          <a:p>
            <a:pPr lvl="1"/>
            <a:r>
              <a:rPr lang="zh-CN" altLang="en-US" sz="2200" dirty="0"/>
              <a:t>假如机器有</a:t>
            </a:r>
            <a:r>
              <a:rPr lang="en-US" altLang="zh-CN" sz="2200" dirty="0"/>
              <a:t>512MB</a:t>
            </a:r>
            <a:r>
              <a:rPr lang="zh-CN" altLang="en-US" sz="2200" dirty="0"/>
              <a:t>内存，缺省可创建进程的上限为：</a:t>
            </a:r>
            <a:r>
              <a:rPr lang="en-US" altLang="zh-CN" sz="2200" dirty="0"/>
              <a:t>512×1024×1024/8192/2=32768</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90</a:t>
            </a:fld>
            <a:r>
              <a:rPr lang="en-US" altLang="zh-CN" smtClean="0"/>
              <a:t>/101</a:t>
            </a:r>
            <a:endParaRPr lang="en-US" altLang="zh-CN" dirty="0"/>
          </a:p>
        </p:txBody>
      </p:sp>
    </p:spTree>
    <p:extLst>
      <p:ext uri="{BB962C8B-B14F-4D97-AF65-F5344CB8AC3E}">
        <p14:creationId xmlns:p14="http://schemas.microsoft.com/office/powerpoint/2010/main" val="9998550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2.3.5</a:t>
            </a:r>
            <a:r>
              <a:rPr lang="zh-CN" altLang="en-US" dirty="0" smtClean="0"/>
              <a:t>：进程撤销</a:t>
            </a:r>
            <a:endParaRPr lang="en-US" dirty="0"/>
          </a:p>
        </p:txBody>
      </p:sp>
      <p:sp>
        <p:nvSpPr>
          <p:cNvPr id="3" name="Content Placeholder 2"/>
          <p:cNvSpPr>
            <a:spLocks noGrp="1"/>
          </p:cNvSpPr>
          <p:nvPr>
            <p:ph sz="quarter" idx="1"/>
          </p:nvPr>
        </p:nvSpPr>
        <p:spPr/>
        <p:txBody>
          <a:bodyPr/>
          <a:lstStyle/>
          <a:p>
            <a:r>
              <a:rPr lang="zh-CN" altLang="en-US" dirty="0"/>
              <a:t>正常撤销</a:t>
            </a:r>
          </a:p>
          <a:p>
            <a:pPr lvl="1"/>
            <a:r>
              <a:rPr lang="zh-CN" altLang="en-US" dirty="0"/>
              <a:t>分时系统中的注销</a:t>
            </a:r>
          </a:p>
          <a:p>
            <a:pPr lvl="1"/>
            <a:r>
              <a:rPr lang="zh-CN" altLang="en-US" dirty="0"/>
              <a:t>批处理系统中的撤离作业步</a:t>
            </a:r>
          </a:p>
          <a:p>
            <a:r>
              <a:rPr lang="zh-CN" altLang="en-US" dirty="0"/>
              <a:t>非正常撤销</a:t>
            </a:r>
          </a:p>
          <a:p>
            <a:pPr lvl="1"/>
            <a:r>
              <a:rPr lang="zh-CN" altLang="en-US" dirty="0"/>
              <a:t>程序运行过程中出现错误或异常</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91</a:t>
            </a:fld>
            <a:r>
              <a:rPr lang="en-US" altLang="zh-CN" smtClean="0"/>
              <a:t>/101</a:t>
            </a:r>
            <a:endParaRPr lang="en-US" altLang="zh-CN" dirty="0"/>
          </a:p>
        </p:txBody>
      </p:sp>
    </p:spTree>
    <p:extLst>
      <p:ext uri="{BB962C8B-B14F-4D97-AF65-F5344CB8AC3E}">
        <p14:creationId xmlns:p14="http://schemas.microsoft.com/office/powerpoint/2010/main" val="5394557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a:t>
            </a:r>
            <a:r>
              <a:rPr lang="zh-CN" altLang="en-US" dirty="0" smtClean="0"/>
              <a:t>撤销</a:t>
            </a:r>
            <a:r>
              <a:rPr lang="en-US" altLang="zh-CN" dirty="0" smtClean="0"/>
              <a:t>:</a:t>
            </a:r>
            <a:r>
              <a:rPr lang="zh-CN" altLang="en-US" dirty="0" smtClean="0"/>
              <a:t> 原因</a:t>
            </a:r>
            <a:endParaRPr lang="en-US" dirty="0"/>
          </a:p>
        </p:txBody>
      </p:sp>
      <p:sp>
        <p:nvSpPr>
          <p:cNvPr id="3" name="Content Placeholder 2"/>
          <p:cNvSpPr>
            <a:spLocks noGrp="1"/>
          </p:cNvSpPr>
          <p:nvPr>
            <p:ph sz="quarter" idx="1"/>
          </p:nvPr>
        </p:nvSpPr>
        <p:spPr>
          <a:xfrm>
            <a:off x="914400" y="1988840"/>
            <a:ext cx="3873624" cy="4030960"/>
          </a:xfrm>
        </p:spPr>
        <p:txBody>
          <a:bodyPr/>
          <a:lstStyle/>
          <a:p>
            <a:r>
              <a:rPr lang="zh-CN" altLang="en-US" sz="2000" dirty="0"/>
              <a:t>进程运行结束</a:t>
            </a:r>
          </a:p>
          <a:p>
            <a:r>
              <a:rPr lang="zh-CN" altLang="en-US" sz="2000" dirty="0"/>
              <a:t>进程执行非法指令</a:t>
            </a:r>
          </a:p>
          <a:p>
            <a:r>
              <a:rPr lang="zh-CN" altLang="en-US" sz="2000" dirty="0"/>
              <a:t>进程在用户态执行特权指令</a:t>
            </a:r>
          </a:p>
          <a:p>
            <a:r>
              <a:rPr lang="zh-CN" altLang="en-US" sz="2000" dirty="0"/>
              <a:t>进程的运行时间超过所分配的最大时间配额</a:t>
            </a:r>
          </a:p>
          <a:p>
            <a:r>
              <a:rPr lang="zh-CN" altLang="en-US" sz="2000" dirty="0"/>
              <a:t>进程的等待时间超过所设定的最长等待时间</a:t>
            </a:r>
          </a:p>
          <a:p>
            <a:r>
              <a:rPr lang="zh-CN" altLang="en-US" sz="2000" dirty="0"/>
              <a:t>进程所申请的贮存空间超过系统所能提供的最大容量</a:t>
            </a:r>
          </a:p>
          <a:p>
            <a:r>
              <a:rPr lang="zh-CN" altLang="en-US" sz="2000" dirty="0"/>
              <a:t>越界错误</a:t>
            </a:r>
          </a:p>
          <a:p>
            <a:endParaRPr lang="en-US" sz="20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92</a:t>
            </a:fld>
            <a:r>
              <a:rPr lang="en-US" altLang="zh-CN" smtClean="0"/>
              <a:t>/101</a:t>
            </a:r>
            <a:endParaRPr lang="en-US" altLang="zh-CN" dirty="0"/>
          </a:p>
        </p:txBody>
      </p:sp>
      <p:sp>
        <p:nvSpPr>
          <p:cNvPr id="6" name="Rectangle 5"/>
          <p:cNvSpPr/>
          <p:nvPr/>
        </p:nvSpPr>
        <p:spPr>
          <a:xfrm>
            <a:off x="5004048" y="1988840"/>
            <a:ext cx="3528392" cy="324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对共享主存区的非法使用</a:t>
            </a:r>
          </a:p>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算术错误，如除数为</a:t>
            </a:r>
            <a:r>
              <a:rPr lang="en-US" altLang="zh-CN" sz="2000" b="0" dirty="0">
                <a:latin typeface="SimHei" charset="0"/>
                <a:ea typeface="SimHei" charset="0"/>
                <a:cs typeface="SimHei" charset="0"/>
              </a:rPr>
              <a:t>0</a:t>
            </a:r>
            <a:r>
              <a:rPr lang="zh-CN" altLang="en-US" sz="2000" b="0" dirty="0">
                <a:latin typeface="SimHei" charset="0"/>
                <a:ea typeface="SimHei" charset="0"/>
                <a:cs typeface="SimHei" charset="0"/>
              </a:rPr>
              <a:t>，操作数溢出</a:t>
            </a:r>
          </a:p>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操作员或操作系统干预</a:t>
            </a:r>
          </a:p>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父进程撤销子进程</a:t>
            </a:r>
          </a:p>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父进程撤销，其所有子进程被撤销</a:t>
            </a:r>
          </a:p>
          <a:p>
            <a:pPr marL="273050" indent="-273050" algn="l">
              <a:spcBef>
                <a:spcPts val="575"/>
              </a:spcBef>
              <a:buClr>
                <a:schemeClr val="accent1"/>
              </a:buClr>
              <a:buSzPct val="85000"/>
              <a:buFont typeface="Wingdings 2" charset="2"/>
              <a:buChar char=""/>
            </a:pPr>
            <a:r>
              <a:rPr lang="zh-CN" altLang="en-US" sz="2000" b="0" dirty="0">
                <a:latin typeface="SimHei" charset="0"/>
                <a:ea typeface="SimHei" charset="0"/>
                <a:cs typeface="SimHei" charset="0"/>
              </a:rPr>
              <a:t>操作系统终止</a:t>
            </a:r>
          </a:p>
        </p:txBody>
      </p:sp>
    </p:spTree>
    <p:extLst>
      <p:ext uri="{BB962C8B-B14F-4D97-AF65-F5344CB8AC3E}">
        <p14:creationId xmlns:p14="http://schemas.microsoft.com/office/powerpoint/2010/main" val="21055614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：进程撤销</a:t>
            </a:r>
            <a:r>
              <a:rPr lang="en-US" altLang="zh-CN" dirty="0"/>
              <a:t>:</a:t>
            </a:r>
            <a:r>
              <a:rPr lang="zh-CN" altLang="en-US" dirty="0"/>
              <a:t> </a:t>
            </a:r>
            <a:r>
              <a:rPr lang="zh-CN" altLang="en-US" dirty="0" smtClean="0"/>
              <a:t>步骤</a:t>
            </a:r>
            <a:endParaRPr lang="en-US" dirty="0"/>
          </a:p>
        </p:txBody>
      </p:sp>
      <p:sp>
        <p:nvSpPr>
          <p:cNvPr id="3" name="Content Placeholder 2"/>
          <p:cNvSpPr>
            <a:spLocks noGrp="1"/>
          </p:cNvSpPr>
          <p:nvPr>
            <p:ph sz="quarter" idx="1"/>
          </p:nvPr>
        </p:nvSpPr>
        <p:spPr/>
        <p:txBody>
          <a:bodyPr/>
          <a:lstStyle/>
          <a:p>
            <a:pPr marL="457200" indent="-457200">
              <a:lnSpc>
                <a:spcPct val="150000"/>
              </a:lnSpc>
              <a:buFont typeface="+mj-lt"/>
              <a:buAutoNum type="arabicPeriod"/>
            </a:pPr>
            <a:r>
              <a:rPr lang="zh-CN" altLang="en-US" sz="2400" dirty="0"/>
              <a:t>根据撤销进程标识号，从相应队列中找到它的</a:t>
            </a:r>
            <a:r>
              <a:rPr lang="en-US" altLang="zh-CN" sz="2400" dirty="0"/>
              <a:t>PCB</a:t>
            </a:r>
          </a:p>
          <a:p>
            <a:pPr marL="457200" indent="-457200">
              <a:lnSpc>
                <a:spcPct val="150000"/>
              </a:lnSpc>
              <a:buFont typeface="+mj-lt"/>
              <a:buAutoNum type="arabicPeriod"/>
            </a:pPr>
            <a:r>
              <a:rPr lang="zh-CN" altLang="en-US" sz="2400" dirty="0"/>
              <a:t>将该进程拥有的资源归还给父进程或操作系统</a:t>
            </a:r>
          </a:p>
          <a:p>
            <a:pPr marL="457200" indent="-457200">
              <a:lnSpc>
                <a:spcPct val="150000"/>
              </a:lnSpc>
              <a:buFont typeface="+mj-lt"/>
              <a:buAutoNum type="arabicPeriod"/>
            </a:pPr>
            <a:r>
              <a:rPr lang="zh-CN" altLang="en-US" sz="2400" dirty="0"/>
              <a:t>若该进程拥有子进程，应先撤销它的所有子孙进程，以防它们脱离控制</a:t>
            </a:r>
          </a:p>
          <a:p>
            <a:pPr marL="457200" indent="-457200">
              <a:lnSpc>
                <a:spcPct val="150000"/>
              </a:lnSpc>
              <a:buFont typeface="+mj-lt"/>
              <a:buAutoNum type="arabicPeriod"/>
            </a:pPr>
            <a:r>
              <a:rPr lang="zh-CN" altLang="en-US" sz="2400" dirty="0"/>
              <a:t>撤销进程出队，将它的</a:t>
            </a:r>
            <a:r>
              <a:rPr lang="en-US" altLang="zh-CN" sz="2400" dirty="0"/>
              <a:t>PCB</a:t>
            </a:r>
            <a:r>
              <a:rPr lang="zh-CN" altLang="en-US" sz="2400" dirty="0"/>
              <a:t>归还到</a:t>
            </a:r>
            <a:r>
              <a:rPr lang="en-US" altLang="zh-CN" sz="2400" dirty="0"/>
              <a:t>PCB</a:t>
            </a:r>
            <a:r>
              <a:rPr lang="zh-CN" altLang="en-US" sz="2400" dirty="0"/>
              <a:t>池</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93</a:t>
            </a:fld>
            <a:r>
              <a:rPr lang="en-US" altLang="zh-CN" smtClean="0"/>
              <a:t>/101</a:t>
            </a:r>
            <a:endParaRPr lang="en-US" altLang="zh-CN" dirty="0"/>
          </a:p>
        </p:txBody>
      </p:sp>
    </p:spTree>
    <p:extLst>
      <p:ext uri="{BB962C8B-B14F-4D97-AF65-F5344CB8AC3E}">
        <p14:creationId xmlns:p14="http://schemas.microsoft.com/office/powerpoint/2010/main" val="20073288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2.3.5</a:t>
            </a:r>
            <a:r>
              <a:rPr lang="zh-CN" altLang="en-US" dirty="0" smtClean="0"/>
              <a:t>：进程阻塞和唤醒</a:t>
            </a:r>
            <a:endParaRPr lang="en-US" dirty="0"/>
          </a:p>
        </p:txBody>
      </p:sp>
      <p:sp>
        <p:nvSpPr>
          <p:cNvPr id="3" name="Content Placeholder 2"/>
          <p:cNvSpPr>
            <a:spLocks noGrp="1"/>
          </p:cNvSpPr>
          <p:nvPr>
            <p:ph sz="quarter" idx="1"/>
          </p:nvPr>
        </p:nvSpPr>
        <p:spPr/>
        <p:txBody>
          <a:bodyPr/>
          <a:lstStyle/>
          <a:p>
            <a:pPr>
              <a:lnSpc>
                <a:spcPct val="150000"/>
              </a:lnSpc>
            </a:pPr>
            <a:r>
              <a:rPr lang="zh-CN" altLang="en-US" sz="2400" dirty="0" smtClean="0">
                <a:solidFill>
                  <a:srgbClr val="FF0000"/>
                </a:solidFill>
              </a:rPr>
              <a:t>进程阻塞</a:t>
            </a:r>
            <a:r>
              <a:rPr lang="zh-CN" altLang="en-US" sz="2400" dirty="0"/>
              <a:t>是指一个进程让出处理器，去等待一个事件</a:t>
            </a:r>
          </a:p>
          <a:p>
            <a:pPr>
              <a:lnSpc>
                <a:spcPct val="150000"/>
              </a:lnSpc>
            </a:pPr>
            <a:r>
              <a:rPr lang="zh-CN" altLang="en-US" sz="2400" dirty="0"/>
              <a:t>通常，进程自己调用阻塞原语阻塞自己，所以，阻塞是自主行为，是一个</a:t>
            </a:r>
            <a:r>
              <a:rPr lang="zh-CN" altLang="en-US" sz="2400" dirty="0">
                <a:solidFill>
                  <a:srgbClr val="FF0000"/>
                </a:solidFill>
              </a:rPr>
              <a:t>同步事件</a:t>
            </a:r>
            <a:r>
              <a:rPr lang="zh-CN" altLang="en-US" sz="2400" dirty="0"/>
              <a:t>。当一个等待事件结束时会产生一个中断，从而激活操作系统，在系统的控制之下将被阻塞的进程唤醒</a:t>
            </a:r>
          </a:p>
          <a:p>
            <a:pPr>
              <a:lnSpc>
                <a:spcPct val="150000"/>
              </a:lnSpc>
            </a:pPr>
            <a:r>
              <a:rPr lang="zh-CN" altLang="en-US" sz="2400" dirty="0"/>
              <a:t>进程的阻塞和唤醒是由进程切换来完成的</a:t>
            </a:r>
          </a:p>
          <a:p>
            <a:pPr>
              <a:lnSpc>
                <a:spcPct val="150000"/>
              </a:lnSpc>
            </a:pPr>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94</a:t>
            </a:fld>
            <a:r>
              <a:rPr lang="en-US" altLang="zh-CN" smtClean="0"/>
              <a:t>/101</a:t>
            </a:r>
            <a:endParaRPr lang="en-US" altLang="zh-CN" dirty="0"/>
          </a:p>
        </p:txBody>
      </p:sp>
    </p:spTree>
    <p:extLst>
      <p:ext uri="{BB962C8B-B14F-4D97-AF65-F5344CB8AC3E}">
        <p14:creationId xmlns:p14="http://schemas.microsoft.com/office/powerpoint/2010/main" val="10736768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a:t>
            </a:r>
            <a:r>
              <a:rPr lang="zh-CN" altLang="en-US" dirty="0" smtClean="0"/>
              <a:t>阻塞</a:t>
            </a:r>
            <a:r>
              <a:rPr lang="en-US" altLang="zh-CN" dirty="0" smtClean="0"/>
              <a:t>:</a:t>
            </a:r>
            <a:r>
              <a:rPr lang="zh-CN" altLang="en-US" dirty="0" smtClean="0"/>
              <a:t>原因</a:t>
            </a:r>
            <a:endParaRPr lang="en-US" dirty="0"/>
          </a:p>
        </p:txBody>
      </p:sp>
      <p:sp>
        <p:nvSpPr>
          <p:cNvPr id="3" name="Content Placeholder 2"/>
          <p:cNvSpPr>
            <a:spLocks noGrp="1"/>
          </p:cNvSpPr>
          <p:nvPr>
            <p:ph sz="quarter" idx="1"/>
          </p:nvPr>
        </p:nvSpPr>
        <p:spPr/>
        <p:txBody>
          <a:bodyPr/>
          <a:lstStyle/>
          <a:p>
            <a:r>
              <a:rPr lang="zh-CN" altLang="en-US" sz="2400" dirty="0"/>
              <a:t>请求系统服务</a:t>
            </a:r>
          </a:p>
          <a:p>
            <a:r>
              <a:rPr lang="zh-CN" altLang="en-US" sz="2400" dirty="0" smtClean="0"/>
              <a:t>启动</a:t>
            </a:r>
            <a:r>
              <a:rPr lang="zh-CN" altLang="en-US" sz="2400" dirty="0"/>
              <a:t>某种操作</a:t>
            </a:r>
          </a:p>
          <a:p>
            <a:r>
              <a:rPr lang="zh-CN" altLang="en-US" sz="2400" dirty="0" smtClean="0"/>
              <a:t>新</a:t>
            </a:r>
            <a:r>
              <a:rPr lang="zh-CN" altLang="en-US" sz="2400" dirty="0"/>
              <a:t>数据未到达</a:t>
            </a:r>
          </a:p>
          <a:p>
            <a:r>
              <a:rPr lang="zh-CN" altLang="en-US" sz="2400" dirty="0" smtClean="0"/>
              <a:t>无</a:t>
            </a:r>
            <a:r>
              <a:rPr lang="zh-CN" altLang="en-US" sz="2400" dirty="0"/>
              <a:t>新工作可做</a:t>
            </a:r>
          </a:p>
          <a:p>
            <a:r>
              <a:rPr lang="zh-CN" altLang="en-US" sz="2400" dirty="0" smtClean="0"/>
              <a:t>执行</a:t>
            </a:r>
            <a:r>
              <a:rPr lang="en-US" altLang="zh-CN" sz="2400" dirty="0"/>
              <a:t>p</a:t>
            </a:r>
            <a:r>
              <a:rPr lang="zh-CN" altLang="en-US" sz="2400" dirty="0"/>
              <a:t>操作没有满足</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95</a:t>
            </a:fld>
            <a:r>
              <a:rPr lang="en-US" altLang="zh-CN" smtClean="0"/>
              <a:t>/101</a:t>
            </a:r>
            <a:endParaRPr lang="en-US" altLang="zh-CN" dirty="0"/>
          </a:p>
        </p:txBody>
      </p:sp>
    </p:spTree>
    <p:extLst>
      <p:ext uri="{BB962C8B-B14F-4D97-AF65-F5344CB8AC3E}">
        <p14:creationId xmlns:p14="http://schemas.microsoft.com/office/powerpoint/2010/main" val="6388804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a:t>
            </a:r>
            <a:r>
              <a:rPr lang="zh-CN" altLang="en-US" dirty="0" smtClean="0"/>
              <a:t>阻塞</a:t>
            </a:r>
            <a:r>
              <a:rPr lang="en-US" altLang="zh-CN" dirty="0" smtClean="0"/>
              <a:t>:</a:t>
            </a:r>
            <a:r>
              <a:rPr lang="zh-CN" altLang="en-US" dirty="0" smtClean="0"/>
              <a:t>步骤</a:t>
            </a:r>
            <a:endParaRPr lang="en-US" dirty="0"/>
          </a:p>
        </p:txBody>
      </p:sp>
      <p:sp>
        <p:nvSpPr>
          <p:cNvPr id="3" name="Content Placeholder 2"/>
          <p:cNvSpPr>
            <a:spLocks noGrp="1"/>
          </p:cNvSpPr>
          <p:nvPr>
            <p:ph sz="quarter" idx="1"/>
          </p:nvPr>
        </p:nvSpPr>
        <p:spPr>
          <a:xfrm>
            <a:off x="914400" y="2924944"/>
            <a:ext cx="7772400" cy="3094856"/>
          </a:xfrm>
        </p:spPr>
        <p:txBody>
          <a:bodyPr/>
          <a:lstStyle/>
          <a:p>
            <a:pPr marL="457200" indent="-457200">
              <a:lnSpc>
                <a:spcPct val="150000"/>
              </a:lnSpc>
              <a:buFont typeface="+mj-lt"/>
              <a:buAutoNum type="arabicPeriod"/>
            </a:pPr>
            <a:r>
              <a:rPr lang="zh-CN" altLang="en-US" sz="2400" dirty="0"/>
              <a:t>停止进程执行，保存现场信息到</a:t>
            </a:r>
            <a:r>
              <a:rPr lang="en-US" altLang="zh-CN" sz="2400" dirty="0"/>
              <a:t>PCB</a:t>
            </a:r>
          </a:p>
          <a:p>
            <a:pPr marL="457200" indent="-457200">
              <a:lnSpc>
                <a:spcPct val="150000"/>
              </a:lnSpc>
              <a:buFont typeface="+mj-lt"/>
              <a:buAutoNum type="arabicPeriod"/>
            </a:pPr>
            <a:r>
              <a:rPr lang="zh-CN" altLang="en-US" sz="2400" dirty="0"/>
              <a:t>修改</a:t>
            </a:r>
            <a:r>
              <a:rPr lang="en-US" altLang="zh-CN" sz="2400" dirty="0"/>
              <a:t>PCB</a:t>
            </a:r>
            <a:r>
              <a:rPr lang="zh-CN" altLang="en-US" sz="2400" dirty="0"/>
              <a:t>的有关内容，如进程状态由运行改为等待等</a:t>
            </a:r>
          </a:p>
          <a:p>
            <a:pPr marL="457200" indent="-457200">
              <a:lnSpc>
                <a:spcPct val="150000"/>
              </a:lnSpc>
              <a:buFont typeface="+mj-lt"/>
              <a:buAutoNum type="arabicPeriod"/>
            </a:pPr>
            <a:r>
              <a:rPr lang="zh-CN" altLang="en-US" sz="2400" dirty="0"/>
              <a:t>把修改状态后的</a:t>
            </a:r>
            <a:r>
              <a:rPr lang="en-US" altLang="zh-CN" sz="2400" dirty="0"/>
              <a:t>PCB</a:t>
            </a:r>
            <a:r>
              <a:rPr lang="zh-CN" altLang="en-US" sz="2400" dirty="0"/>
              <a:t>加入相应等待进程队列</a:t>
            </a:r>
          </a:p>
          <a:p>
            <a:pPr marL="457200" indent="-457200">
              <a:lnSpc>
                <a:spcPct val="150000"/>
              </a:lnSpc>
              <a:buFont typeface="+mj-lt"/>
              <a:buAutoNum type="arabicPeriod"/>
            </a:pPr>
            <a:r>
              <a:rPr lang="zh-CN" altLang="en-US" sz="2400" dirty="0"/>
              <a:t>转入进程调度程序调度其他进程运行</a:t>
            </a:r>
          </a:p>
          <a:p>
            <a:pPr marL="457200" indent="-457200">
              <a:lnSpc>
                <a:spcPct val="150000"/>
              </a:lnSpc>
              <a:buFont typeface="+mj-lt"/>
              <a:buAutoNum type="arabicPeriod"/>
            </a:pPr>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96</a:t>
            </a:fld>
            <a:r>
              <a:rPr lang="en-US" altLang="zh-CN" smtClean="0"/>
              <a:t>/101</a:t>
            </a:r>
            <a:endParaRPr lang="en-US" altLang="zh-CN" dirty="0"/>
          </a:p>
        </p:txBody>
      </p:sp>
      <p:sp>
        <p:nvSpPr>
          <p:cNvPr id="6" name="TextBox 5"/>
          <p:cNvSpPr txBox="1"/>
          <p:nvPr/>
        </p:nvSpPr>
        <p:spPr>
          <a:xfrm>
            <a:off x="914400" y="1988840"/>
            <a:ext cx="2347128" cy="783193"/>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FF0000"/>
                </a:solidFill>
                <a:latin typeface="SimHei" charset="0"/>
                <a:ea typeface="SimHei" charset="0"/>
                <a:cs typeface="SimHei" charset="0"/>
              </a:rPr>
              <a:t>主动行为</a:t>
            </a:r>
          </a:p>
        </p:txBody>
      </p:sp>
    </p:spTree>
    <p:extLst>
      <p:ext uri="{BB962C8B-B14F-4D97-AF65-F5344CB8AC3E}">
        <p14:creationId xmlns:p14="http://schemas.microsoft.com/office/powerpoint/2010/main" val="19577965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a:t>
            </a:r>
            <a:r>
              <a:rPr lang="zh-CN" altLang="en-US" dirty="0" smtClean="0"/>
              <a:t>进程唤醒</a:t>
            </a:r>
            <a:r>
              <a:rPr lang="en-US" altLang="zh-CN" dirty="0" smtClean="0"/>
              <a:t>:</a:t>
            </a:r>
            <a:r>
              <a:rPr lang="zh-CN" altLang="en-US" dirty="0"/>
              <a:t>原因</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a:t>当进程期待的事件发生时，有关进程便调用唤醒原语</a:t>
            </a:r>
            <a:r>
              <a:rPr lang="en-US" altLang="zh-CN" dirty="0"/>
              <a:t>wakeup</a:t>
            </a:r>
            <a:r>
              <a:rPr lang="zh-CN" altLang="en-US" dirty="0"/>
              <a:t>把等待该事件的进程</a:t>
            </a:r>
            <a:r>
              <a:rPr lang="zh-CN" altLang="en-US" dirty="0" smtClean="0"/>
              <a:t>唤醒</a:t>
            </a:r>
          </a:p>
          <a:p>
            <a:pPr lvl="1">
              <a:lnSpc>
                <a:spcPct val="150000"/>
              </a:lnSpc>
            </a:pPr>
            <a:r>
              <a:rPr lang="zh-CN" altLang="en-US" dirty="0" smtClean="0"/>
              <a:t>资源具备</a:t>
            </a:r>
          </a:p>
          <a:p>
            <a:pPr lvl="1">
              <a:lnSpc>
                <a:spcPct val="150000"/>
              </a:lnSpc>
            </a:pPr>
            <a:r>
              <a:rPr lang="zh-CN" altLang="en-US" dirty="0" smtClean="0"/>
              <a:t>数据到达</a:t>
            </a:r>
          </a:p>
          <a:p>
            <a:pPr lvl="1">
              <a:lnSpc>
                <a:spcPct val="150000"/>
              </a:lnSpc>
            </a:pPr>
            <a:r>
              <a:rPr lang="zh-CN" altLang="en-US" dirty="0" smtClean="0"/>
              <a:t>休眠时间截止</a:t>
            </a:r>
          </a:p>
          <a:p>
            <a:pPr lvl="1">
              <a:lnSpc>
                <a:spcPct val="150000"/>
              </a:lnSpc>
            </a:pPr>
            <a:r>
              <a:rPr lang="en-US" altLang="zh-CN" dirty="0" smtClean="0"/>
              <a:t>…</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97</a:t>
            </a:fld>
            <a:r>
              <a:rPr lang="en-US" altLang="zh-CN" smtClean="0"/>
              <a:t>/101</a:t>
            </a:r>
            <a:endParaRPr lang="en-US" altLang="zh-CN" dirty="0"/>
          </a:p>
        </p:txBody>
      </p:sp>
    </p:spTree>
    <p:extLst>
      <p:ext uri="{BB962C8B-B14F-4D97-AF65-F5344CB8AC3E}">
        <p14:creationId xmlns:p14="http://schemas.microsoft.com/office/powerpoint/2010/main" val="18657209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2.3.5</a:t>
            </a:r>
            <a:r>
              <a:rPr lang="zh-CN" altLang="en-US" dirty="0"/>
              <a:t>：进程唤醒</a:t>
            </a:r>
            <a:r>
              <a:rPr lang="en-US" altLang="zh-CN" dirty="0"/>
              <a:t>:</a:t>
            </a:r>
            <a:r>
              <a:rPr lang="zh-CN" altLang="en-US" dirty="0"/>
              <a:t>原因</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98</a:t>
            </a:fld>
            <a:r>
              <a:rPr lang="en-US" altLang="zh-CN" smtClean="0"/>
              <a:t>/101</a:t>
            </a:r>
            <a:endParaRPr lang="en-US" altLang="zh-CN" dirty="0"/>
          </a:p>
        </p:txBody>
      </p:sp>
      <p:sp>
        <p:nvSpPr>
          <p:cNvPr id="6" name="Content Placeholder 2"/>
          <p:cNvSpPr>
            <a:spLocks noGrp="1"/>
          </p:cNvSpPr>
          <p:nvPr>
            <p:ph sz="quarter" idx="1"/>
          </p:nvPr>
        </p:nvSpPr>
        <p:spPr>
          <a:xfrm>
            <a:off x="914400" y="2924944"/>
            <a:ext cx="7772400" cy="3094856"/>
          </a:xfrm>
        </p:spPr>
        <p:txBody>
          <a:bodyPr/>
          <a:lstStyle/>
          <a:p>
            <a:pPr marL="457200" indent="-457200">
              <a:lnSpc>
                <a:spcPct val="150000"/>
              </a:lnSpc>
              <a:buFont typeface="+mj-lt"/>
              <a:buAutoNum type="arabicPeriod"/>
            </a:pPr>
            <a:r>
              <a:rPr lang="zh-CN" altLang="en-US" sz="2400" dirty="0"/>
              <a:t>从相应等待进程队列中取出</a:t>
            </a:r>
            <a:r>
              <a:rPr lang="en-US" altLang="zh-CN" sz="2400" dirty="0"/>
              <a:t>PCB</a:t>
            </a:r>
          </a:p>
          <a:p>
            <a:pPr marL="457200" indent="-457200">
              <a:lnSpc>
                <a:spcPct val="150000"/>
              </a:lnSpc>
              <a:buFont typeface="+mj-lt"/>
              <a:buAutoNum type="arabicPeriod"/>
            </a:pPr>
            <a:r>
              <a:rPr lang="zh-CN" altLang="en-US" sz="2400" dirty="0"/>
              <a:t>修改</a:t>
            </a:r>
            <a:r>
              <a:rPr lang="en-US" altLang="zh-CN" sz="2400" dirty="0"/>
              <a:t>PCB</a:t>
            </a:r>
            <a:r>
              <a:rPr lang="zh-CN" altLang="en-US" sz="2400" dirty="0"/>
              <a:t>有关信息，如进程状态改为就绪等</a:t>
            </a:r>
          </a:p>
          <a:p>
            <a:pPr marL="457200" indent="-457200">
              <a:lnSpc>
                <a:spcPct val="150000"/>
              </a:lnSpc>
              <a:buFont typeface="+mj-lt"/>
              <a:buAutoNum type="arabicPeriod"/>
            </a:pPr>
            <a:r>
              <a:rPr lang="zh-CN" altLang="en-US" sz="2400" dirty="0"/>
              <a:t>把修改后</a:t>
            </a:r>
            <a:r>
              <a:rPr lang="en-US" altLang="zh-CN" sz="2400" dirty="0"/>
              <a:t>PCB</a:t>
            </a:r>
            <a:r>
              <a:rPr lang="zh-CN" altLang="en-US" sz="2400" dirty="0"/>
              <a:t>加入有关就绪进程队列</a:t>
            </a:r>
          </a:p>
          <a:p>
            <a:pPr marL="457200" indent="-457200">
              <a:lnSpc>
                <a:spcPct val="150000"/>
              </a:lnSpc>
              <a:buFont typeface="+mj-lt"/>
              <a:buAutoNum type="arabicPeriod"/>
            </a:pPr>
            <a:endParaRPr lang="en-US" sz="2400" dirty="0"/>
          </a:p>
        </p:txBody>
      </p:sp>
      <p:sp>
        <p:nvSpPr>
          <p:cNvPr id="7" name="TextBox 6"/>
          <p:cNvSpPr txBox="1"/>
          <p:nvPr/>
        </p:nvSpPr>
        <p:spPr>
          <a:xfrm>
            <a:off x="914400" y="1988840"/>
            <a:ext cx="2347128" cy="783193"/>
          </a:xfrm>
          <a:prstGeom prst="round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dirty="0" smtClean="0">
                <a:solidFill>
                  <a:srgbClr val="FF0000"/>
                </a:solidFill>
                <a:latin typeface="SimHei" charset="0"/>
                <a:ea typeface="SimHei" charset="0"/>
                <a:cs typeface="SimHei" charset="0"/>
              </a:rPr>
              <a:t>被动行为</a:t>
            </a:r>
          </a:p>
        </p:txBody>
      </p:sp>
    </p:spTree>
    <p:extLst>
      <p:ext uri="{BB962C8B-B14F-4D97-AF65-F5344CB8AC3E}">
        <p14:creationId xmlns:p14="http://schemas.microsoft.com/office/powerpoint/2010/main" val="68180654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2.3.5</a:t>
            </a:r>
            <a:r>
              <a:rPr lang="zh-CN" altLang="en-US" smtClean="0"/>
              <a:t>：进程阻塞和唤醒（续）</a:t>
            </a:r>
            <a:endParaRPr lang="en-US" dirty="0"/>
          </a:p>
        </p:txBody>
      </p:sp>
      <p:sp>
        <p:nvSpPr>
          <p:cNvPr id="3" name="Content Placeholder 2"/>
          <p:cNvSpPr>
            <a:spLocks noGrp="1"/>
          </p:cNvSpPr>
          <p:nvPr>
            <p:ph sz="quarter" idx="1"/>
          </p:nvPr>
        </p:nvSpPr>
        <p:spPr/>
        <p:txBody>
          <a:bodyPr/>
          <a:lstStyle/>
          <a:p>
            <a:r>
              <a:rPr lang="zh-CN" altLang="en-US" sz="2400" dirty="0" smtClean="0"/>
              <a:t>在</a:t>
            </a:r>
            <a:r>
              <a:rPr lang="en-US" altLang="zh-CN" sz="2400" dirty="0" smtClean="0"/>
              <a:t>UNIX/Linux</a:t>
            </a:r>
            <a:r>
              <a:rPr lang="zh-CN" altLang="en-US" sz="2400" dirty="0" smtClean="0"/>
              <a:t>中，与进程的阻塞与唤醒相关的原语主要有：</a:t>
            </a:r>
          </a:p>
          <a:p>
            <a:pPr lvl="1"/>
            <a:r>
              <a:rPr lang="en-US" altLang="zh-CN" sz="2200" dirty="0" smtClean="0"/>
              <a:t>sleep</a:t>
            </a:r>
            <a:r>
              <a:rPr lang="zh-CN" altLang="en-US" sz="2200" dirty="0" smtClean="0"/>
              <a:t>（暂停一段时间）：在指定的时间内阻塞本进程</a:t>
            </a:r>
          </a:p>
          <a:p>
            <a:pPr lvl="1"/>
            <a:r>
              <a:rPr lang="en-US" altLang="zh-CN" sz="2200" dirty="0" smtClean="0"/>
              <a:t>pause</a:t>
            </a:r>
            <a:r>
              <a:rPr lang="zh-CN" altLang="en-US" sz="2200" dirty="0" smtClean="0"/>
              <a:t>（暂停并等信号）：阻塞本进程以等待信号</a:t>
            </a:r>
          </a:p>
          <a:p>
            <a:pPr lvl="1"/>
            <a:r>
              <a:rPr lang="en-US" altLang="zh-CN" sz="2200" dirty="0" smtClean="0"/>
              <a:t>wait</a:t>
            </a:r>
            <a:r>
              <a:rPr lang="zh-CN" altLang="en-US" sz="2200" dirty="0" smtClean="0"/>
              <a:t>（等待子进程暂停或终止）：阻塞本进程以等待子进程结束，子进程结束时返回</a:t>
            </a:r>
          </a:p>
          <a:p>
            <a:pPr lvl="1"/>
            <a:r>
              <a:rPr lang="en-US" altLang="zh-CN" sz="2200" dirty="0" smtClean="0"/>
              <a:t>kill</a:t>
            </a:r>
            <a:r>
              <a:rPr lang="zh-CN" altLang="en-US" sz="2200" dirty="0" smtClean="0"/>
              <a:t>（发信号）：可以发送信号到某个进程或某组进程 </a:t>
            </a:r>
          </a:p>
          <a:p>
            <a:pPr lvl="1"/>
            <a:r>
              <a:rPr lang="en-US" altLang="zh-CN" sz="2200" dirty="0" smtClean="0"/>
              <a:t>signal</a:t>
            </a:r>
            <a:r>
              <a:rPr lang="zh-CN" altLang="en-US" sz="2200" dirty="0" smtClean="0"/>
              <a:t>是发送的数字信号，</a:t>
            </a:r>
            <a:r>
              <a:rPr lang="en-US" altLang="zh-CN" sz="2200" dirty="0" smtClean="0"/>
              <a:t>9</a:t>
            </a:r>
            <a:r>
              <a:rPr lang="zh-CN" altLang="en-US" sz="2200" dirty="0" smtClean="0"/>
              <a:t>为杀掉进程，</a:t>
            </a:r>
            <a:r>
              <a:rPr lang="en-US" altLang="zh-CN" sz="2200" dirty="0" smtClean="0"/>
              <a:t>17</a:t>
            </a:r>
            <a:r>
              <a:rPr lang="zh-CN" altLang="en-US" sz="2200" dirty="0" smtClean="0"/>
              <a:t>是停止进程 </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2019-9-17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99</a:t>
            </a:fld>
            <a:r>
              <a:rPr lang="en-US" altLang="zh-CN" smtClean="0"/>
              <a:t>/101</a:t>
            </a:r>
            <a:endParaRPr lang="en-US" altLang="zh-CN" dirty="0"/>
          </a:p>
        </p:txBody>
      </p:sp>
    </p:spTree>
    <p:extLst>
      <p:ext uri="{BB962C8B-B14F-4D97-AF65-F5344CB8AC3E}">
        <p14:creationId xmlns:p14="http://schemas.microsoft.com/office/powerpoint/2010/main" val="17662623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Presentation3" id="{8053AFF9-0E1C-AF42-97D6-B7F4DFABCF61}" vid="{1AA44FF2-F8C7-E249-ABB8-AE1FE6E1CE33}"/>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河海大学_操作系统</Template>
  <TotalTime>7102</TotalTime>
  <Words>7561</Words>
  <Application>Microsoft Office PowerPoint</Application>
  <PresentationFormat>全屏显示(4:3)</PresentationFormat>
  <Paragraphs>941</Paragraphs>
  <Slides>101</Slides>
  <Notes>10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4" baseType="lpstr">
      <vt:lpstr>SimHei</vt:lpstr>
      <vt:lpstr>华文行楷</vt:lpstr>
      <vt:lpstr>隶书</vt:lpstr>
      <vt:lpstr>宋体</vt:lpstr>
      <vt:lpstr>幼圆</vt:lpstr>
      <vt:lpstr>Arial</vt:lpstr>
      <vt:lpstr>Courier New</vt:lpstr>
      <vt:lpstr>Franklin Gothic Book</vt:lpstr>
      <vt:lpstr>Perpetua</vt:lpstr>
      <vt:lpstr>Times New Roman</vt:lpstr>
      <vt:lpstr>Wingdings 2</vt:lpstr>
      <vt:lpstr>主题1</vt:lpstr>
      <vt:lpstr>VISIO</vt:lpstr>
      <vt:lpstr>《操作系统》2.3：进程及其实现</vt:lpstr>
      <vt:lpstr>章节安排</vt:lpstr>
      <vt:lpstr>PowerPoint 演示文稿</vt:lpstr>
      <vt:lpstr>2.3.1：进程的定义和属性</vt:lpstr>
      <vt:lpstr>2.3.1（续）</vt:lpstr>
      <vt:lpstr>2.3.1（续）：引入进程的原因</vt:lpstr>
      <vt:lpstr>2.3.1（续）</vt:lpstr>
      <vt:lpstr>2.3.1（续）</vt:lpstr>
      <vt:lpstr>2.3.1（续）</vt:lpstr>
      <vt:lpstr>2.3.1（续）：可再入程序 示例</vt:lpstr>
      <vt:lpstr>2.3.1（续）：可再入程序 示例</vt:lpstr>
      <vt:lpstr>2.3.1（续）：进程的定义</vt:lpstr>
      <vt:lpstr>2.3.1（续）：进程的定义</vt:lpstr>
      <vt:lpstr>2.3.1（续）</vt:lpstr>
      <vt:lpstr>2.3.1（续）：进程的含义</vt:lpstr>
      <vt:lpstr>2.3.1（续）：进程的属性（vs. 程序）</vt:lpstr>
      <vt:lpstr>2.3.1（续）：进程的属性（vs. 程序）</vt:lpstr>
      <vt:lpstr>2.3.1（续）：进程的属性（vs. 程序）</vt:lpstr>
      <vt:lpstr>2.3.1（续）：总结</vt:lpstr>
      <vt:lpstr>PowerPoint 演示文稿</vt:lpstr>
      <vt:lpstr>2.3.2：进程的状态和转换</vt:lpstr>
      <vt:lpstr>2.3.2：三态模型</vt:lpstr>
      <vt:lpstr>2.3.2：三态模型（续）</vt:lpstr>
      <vt:lpstr>2.3.2：三态模型（续）</vt:lpstr>
      <vt:lpstr>2.3.2：三态模型（续）：转换原因</vt:lpstr>
      <vt:lpstr>2.3.2：三态模型（续）：注意！</vt:lpstr>
      <vt:lpstr>回顾</vt:lpstr>
      <vt:lpstr>2.3.2：五态模型：新建态和终止态</vt:lpstr>
      <vt:lpstr>2.3.2：五态模型（续）</vt:lpstr>
      <vt:lpstr>2.3.2：五态模型（续）</vt:lpstr>
      <vt:lpstr>2.3.2：五态模型（续）：转换原因</vt:lpstr>
      <vt:lpstr>2.3.2：五态模型（续）</vt:lpstr>
      <vt:lpstr>2.3.2：七态模型：挂起状态</vt:lpstr>
      <vt:lpstr>2.3.2：七态模型（续）</vt:lpstr>
      <vt:lpstr>2.3.2：七态模型（续）</vt:lpstr>
      <vt:lpstr>2.3.2：七态模型（续）</vt:lpstr>
      <vt:lpstr>2.3.2：七态模型（续）：转换原因</vt:lpstr>
      <vt:lpstr>2.3.2：七态模型（续）：转换原因</vt:lpstr>
      <vt:lpstr>2.3.2：七态模型（续）：转换原因</vt:lpstr>
      <vt:lpstr>2.3.2：七态模型（续）</vt:lpstr>
      <vt:lpstr>PowerPoint 演示文稿</vt:lpstr>
      <vt:lpstr>2.3.3 进程的描述和组成</vt:lpstr>
      <vt:lpstr>2.3.3：进程映像</vt:lpstr>
      <vt:lpstr>2.3.3：进程映像（续）</vt:lpstr>
      <vt:lpstr>2.3.3：进程映像（续）</vt:lpstr>
      <vt:lpstr>2.3.3：进程上下文</vt:lpstr>
      <vt:lpstr>2.3.3：进程上下文（续）</vt:lpstr>
      <vt:lpstr>2.3.3：进程上下文（续）</vt:lpstr>
      <vt:lpstr>2.3.3：进程控制块</vt:lpstr>
      <vt:lpstr>2.3.3：进程控制块（续）</vt:lpstr>
      <vt:lpstr>2.3.3：进程控制块（续）</vt:lpstr>
      <vt:lpstr>2.3.3：进程控制块（续）</vt:lpstr>
      <vt:lpstr>2.3.3：进程控制块（续）</vt:lpstr>
      <vt:lpstr>2.3.3：进程控制块（续）</vt:lpstr>
      <vt:lpstr>2.3.3：进程控制块（总结）</vt:lpstr>
      <vt:lpstr>2.3.3：进程队列及其管理</vt:lpstr>
      <vt:lpstr>2.3.3：进程队列（续）</vt:lpstr>
      <vt:lpstr>2.3.3：进程队列（续）：线性</vt:lpstr>
      <vt:lpstr>2.3.3：进程队列（续）：链接</vt:lpstr>
      <vt:lpstr>2.3.3：进程队列（续）：链接</vt:lpstr>
      <vt:lpstr>2.3.3：进程队列（续）：链接</vt:lpstr>
      <vt:lpstr>2.3.3：进程队列（续）：索引</vt:lpstr>
      <vt:lpstr>2.3.3：进程队列（续）：索引</vt:lpstr>
      <vt:lpstr>PowerPoint 演示文稿</vt:lpstr>
      <vt:lpstr>2.3.4 进程切换与模式切换</vt:lpstr>
      <vt:lpstr>2.3.4：进程上下文切换</vt:lpstr>
      <vt:lpstr>2.3.4：进程上下文切换（续）</vt:lpstr>
      <vt:lpstr>2.3.4：进程上下文切换（续）</vt:lpstr>
      <vt:lpstr>2.3.4：进程上下文切换时机</vt:lpstr>
      <vt:lpstr>2.3.4：进程上下文切换时机（续）</vt:lpstr>
      <vt:lpstr>2.3.4：进程上下文切换时机（续）</vt:lpstr>
      <vt:lpstr>2.3.4：进程上下文切换时机（续）</vt:lpstr>
      <vt:lpstr>2.3.4：处理器模式切换</vt:lpstr>
      <vt:lpstr>2.3.4：处理器模式切换（续）</vt:lpstr>
      <vt:lpstr>2.3.4：处理器模式切换（续）</vt:lpstr>
      <vt:lpstr>2.3.4：UNIX下进程与模式切换</vt:lpstr>
      <vt:lpstr>2.3.4：UNIX下进程与模式切换（续）</vt:lpstr>
      <vt:lpstr>回顾</vt:lpstr>
      <vt:lpstr>PowerPoint 演示文稿</vt:lpstr>
      <vt:lpstr>2.3.5 进程的控制和管理</vt:lpstr>
      <vt:lpstr>2.3.5：原语</vt:lpstr>
      <vt:lpstr>2.3.5：原语 vs.系统调用</vt:lpstr>
      <vt:lpstr>2.3.5：原语 vs.系统调用</vt:lpstr>
      <vt:lpstr>2.3.5：进程控制管理原语</vt:lpstr>
      <vt:lpstr>2.3.5：进程创建:事件来源</vt:lpstr>
      <vt:lpstr>2.3.5：进程创建（续）:进程树</vt:lpstr>
      <vt:lpstr>2.3.5：进程创建（续）:步骤</vt:lpstr>
      <vt:lpstr>2.3.5：进程创建（续）:fork()</vt:lpstr>
      <vt:lpstr>2.3.5：进程创建（续）:fork()</vt:lpstr>
      <vt:lpstr>2.3.5：进程创建（续）</vt:lpstr>
      <vt:lpstr>2.3.5：进程撤销</vt:lpstr>
      <vt:lpstr>2.3.5：进程撤销: 原因</vt:lpstr>
      <vt:lpstr>2.3.5：进程撤销: 步骤</vt:lpstr>
      <vt:lpstr>2.3.5：进程阻塞和唤醒</vt:lpstr>
      <vt:lpstr>2.3.5：进程阻塞:原因</vt:lpstr>
      <vt:lpstr>2.3.5：进程阻塞:步骤</vt:lpstr>
      <vt:lpstr>2.3.5：进程唤醒:原因</vt:lpstr>
      <vt:lpstr>2.3.5：进程唤醒:原因</vt:lpstr>
      <vt:lpstr>2.3.5：进程阻塞和唤醒（续）</vt:lpstr>
      <vt:lpstr>2.3.5：进程挂起和激活:原因</vt:lpstr>
      <vt:lpstr>2.3.5：进程挂起和激活:步骤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《操作系统》2.3：进程及其实现</dc:title>
  <dc:creator>陆佳民</dc:creator>
  <cp:lastModifiedBy>pchzhang</cp:lastModifiedBy>
  <cp:revision>424</cp:revision>
  <dcterms:created xsi:type="dcterms:W3CDTF">2015-10-05T14:03:49Z</dcterms:created>
  <dcterms:modified xsi:type="dcterms:W3CDTF">2019-09-17T09:03:02Z</dcterms:modified>
</cp:coreProperties>
</file>