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58"/>
  </p:notesMasterIdLst>
  <p:handoutMasterIdLst>
    <p:handoutMasterId r:id="rId59"/>
  </p:handoutMasterIdLst>
  <p:sldIdLst>
    <p:sldId id="747" r:id="rId2"/>
    <p:sldId id="748" r:id="rId3"/>
    <p:sldId id="746" r:id="rId4"/>
    <p:sldId id="806" r:id="rId5"/>
    <p:sldId id="752" r:id="rId6"/>
    <p:sldId id="755" r:id="rId7"/>
    <p:sldId id="756" r:id="rId8"/>
    <p:sldId id="757" r:id="rId9"/>
    <p:sldId id="749" r:id="rId10"/>
    <p:sldId id="760" r:id="rId11"/>
    <p:sldId id="761" r:id="rId12"/>
    <p:sldId id="762" r:id="rId13"/>
    <p:sldId id="763" r:id="rId14"/>
    <p:sldId id="764" r:id="rId15"/>
    <p:sldId id="765" r:id="rId16"/>
    <p:sldId id="766" r:id="rId17"/>
    <p:sldId id="809" r:id="rId18"/>
    <p:sldId id="810" r:id="rId19"/>
    <p:sldId id="811" r:id="rId20"/>
    <p:sldId id="750" r:id="rId21"/>
    <p:sldId id="767" r:id="rId22"/>
    <p:sldId id="768" r:id="rId23"/>
    <p:sldId id="770" r:id="rId24"/>
    <p:sldId id="772" r:id="rId25"/>
    <p:sldId id="771" r:id="rId26"/>
    <p:sldId id="773" r:id="rId27"/>
    <p:sldId id="776" r:id="rId28"/>
    <p:sldId id="774" r:id="rId29"/>
    <p:sldId id="777" r:id="rId30"/>
    <p:sldId id="775" r:id="rId31"/>
    <p:sldId id="807" r:id="rId32"/>
    <p:sldId id="778" r:id="rId33"/>
    <p:sldId id="779" r:id="rId34"/>
    <p:sldId id="780" r:id="rId35"/>
    <p:sldId id="781" r:id="rId36"/>
    <p:sldId id="782" r:id="rId37"/>
    <p:sldId id="783" r:id="rId38"/>
    <p:sldId id="784" r:id="rId39"/>
    <p:sldId id="785" r:id="rId40"/>
    <p:sldId id="787" r:id="rId41"/>
    <p:sldId id="790" r:id="rId42"/>
    <p:sldId id="791" r:id="rId43"/>
    <p:sldId id="792" r:id="rId44"/>
    <p:sldId id="751" r:id="rId45"/>
    <p:sldId id="793" r:id="rId46"/>
    <p:sldId id="794" r:id="rId47"/>
    <p:sldId id="797" r:id="rId48"/>
    <p:sldId id="798" r:id="rId49"/>
    <p:sldId id="799" r:id="rId50"/>
    <p:sldId id="800" r:id="rId51"/>
    <p:sldId id="801" r:id="rId52"/>
    <p:sldId id="802" r:id="rId53"/>
    <p:sldId id="803" r:id="rId54"/>
    <p:sldId id="804" r:id="rId55"/>
    <p:sldId id="805" r:id="rId56"/>
    <p:sldId id="808" r:id="rId57"/>
  </p:sldIdLst>
  <p:sldSz cx="9144000" cy="6858000" type="screen4x3"/>
  <p:notesSz cx="6858000" cy="9144000"/>
  <p:defaultTextStyle>
    <a:defPPr>
      <a:defRPr lang="en-US"/>
    </a:defPPr>
    <a:lvl1pPr algn="ctr" rtl="0" fontAlgn="base">
      <a:spcBef>
        <a:spcPct val="0"/>
      </a:spcBef>
      <a:spcAft>
        <a:spcPct val="0"/>
      </a:spcAft>
      <a:defRPr sz="4000" b="1" kern="1200">
        <a:solidFill>
          <a:schemeClr val="tx1"/>
        </a:solidFill>
        <a:latin typeface="Arial" charset="0"/>
        <a:ea typeface="华文行楷" charset="0"/>
        <a:cs typeface="+mn-cs"/>
      </a:defRPr>
    </a:lvl1pPr>
    <a:lvl2pPr marL="457200" algn="ctr" rtl="0" fontAlgn="base">
      <a:spcBef>
        <a:spcPct val="0"/>
      </a:spcBef>
      <a:spcAft>
        <a:spcPct val="0"/>
      </a:spcAft>
      <a:defRPr sz="4000" b="1" kern="1200">
        <a:solidFill>
          <a:schemeClr val="tx1"/>
        </a:solidFill>
        <a:latin typeface="Arial" charset="0"/>
        <a:ea typeface="华文行楷" charset="0"/>
        <a:cs typeface="+mn-cs"/>
      </a:defRPr>
    </a:lvl2pPr>
    <a:lvl3pPr marL="914400" algn="ctr" rtl="0" fontAlgn="base">
      <a:spcBef>
        <a:spcPct val="0"/>
      </a:spcBef>
      <a:spcAft>
        <a:spcPct val="0"/>
      </a:spcAft>
      <a:defRPr sz="4000" b="1" kern="1200">
        <a:solidFill>
          <a:schemeClr val="tx1"/>
        </a:solidFill>
        <a:latin typeface="Arial" charset="0"/>
        <a:ea typeface="华文行楷" charset="0"/>
        <a:cs typeface="+mn-cs"/>
      </a:defRPr>
    </a:lvl3pPr>
    <a:lvl4pPr marL="1371600" algn="ctr" rtl="0" fontAlgn="base">
      <a:spcBef>
        <a:spcPct val="0"/>
      </a:spcBef>
      <a:spcAft>
        <a:spcPct val="0"/>
      </a:spcAft>
      <a:defRPr sz="4000" b="1" kern="1200">
        <a:solidFill>
          <a:schemeClr val="tx1"/>
        </a:solidFill>
        <a:latin typeface="Arial" charset="0"/>
        <a:ea typeface="华文行楷" charset="0"/>
        <a:cs typeface="+mn-cs"/>
      </a:defRPr>
    </a:lvl4pPr>
    <a:lvl5pPr marL="1828800" algn="ctr" rtl="0" fontAlgn="base">
      <a:spcBef>
        <a:spcPct val="0"/>
      </a:spcBef>
      <a:spcAft>
        <a:spcPct val="0"/>
      </a:spcAft>
      <a:defRPr sz="4000" b="1" kern="1200">
        <a:solidFill>
          <a:schemeClr val="tx1"/>
        </a:solidFill>
        <a:latin typeface="Arial" charset="0"/>
        <a:ea typeface="华文行楷" charset="0"/>
        <a:cs typeface="+mn-cs"/>
      </a:defRPr>
    </a:lvl5pPr>
    <a:lvl6pPr marL="2286000" algn="l" defTabSz="914400" rtl="0" eaLnBrk="1" latinLnBrk="0" hangingPunct="1">
      <a:defRPr sz="4000" b="1" kern="1200">
        <a:solidFill>
          <a:schemeClr val="tx1"/>
        </a:solidFill>
        <a:latin typeface="Arial" charset="0"/>
        <a:ea typeface="华文行楷" charset="0"/>
        <a:cs typeface="+mn-cs"/>
      </a:defRPr>
    </a:lvl6pPr>
    <a:lvl7pPr marL="2743200" algn="l" defTabSz="914400" rtl="0" eaLnBrk="1" latinLnBrk="0" hangingPunct="1">
      <a:defRPr sz="4000" b="1" kern="1200">
        <a:solidFill>
          <a:schemeClr val="tx1"/>
        </a:solidFill>
        <a:latin typeface="Arial" charset="0"/>
        <a:ea typeface="华文行楷" charset="0"/>
        <a:cs typeface="+mn-cs"/>
      </a:defRPr>
    </a:lvl7pPr>
    <a:lvl8pPr marL="3200400" algn="l" defTabSz="914400" rtl="0" eaLnBrk="1" latinLnBrk="0" hangingPunct="1">
      <a:defRPr sz="4000" b="1" kern="1200">
        <a:solidFill>
          <a:schemeClr val="tx1"/>
        </a:solidFill>
        <a:latin typeface="Arial" charset="0"/>
        <a:ea typeface="华文行楷" charset="0"/>
        <a:cs typeface="+mn-cs"/>
      </a:defRPr>
    </a:lvl8pPr>
    <a:lvl9pPr marL="3657600" algn="l" defTabSz="914400" rtl="0" eaLnBrk="1" latinLnBrk="0" hangingPunct="1">
      <a:defRPr sz="4000" b="1" kern="1200">
        <a:solidFill>
          <a:schemeClr val="tx1"/>
        </a:solidFill>
        <a:latin typeface="Arial" charset="0"/>
        <a:ea typeface="华文行楷"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42" autoAdjust="0"/>
    <p:restoredTop sz="94684" autoAdjust="0"/>
  </p:normalViewPr>
  <p:slideViewPr>
    <p:cSldViewPr>
      <p:cViewPr varScale="1">
        <p:scale>
          <a:sx n="64" d="100"/>
          <a:sy n="64" d="100"/>
        </p:scale>
        <p:origin x="1304"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7" d="100"/>
          <a:sy n="87" d="100"/>
        </p:scale>
        <p:origin x="95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332DAD-9860-564B-ADE4-2C69D5DD6C44}" type="doc">
      <dgm:prSet loTypeId="urn:microsoft.com/office/officeart/2005/8/layout/vList3" loCatId="" qsTypeId="urn:microsoft.com/office/officeart/2005/8/quickstyle/simple5" qsCatId="simple" csTypeId="urn:microsoft.com/office/officeart/2005/8/colors/accent1_2" csCatId="accent1" phldr="1"/>
      <dgm:spPr/>
    </dgm:pt>
    <dgm:pt modelId="{CC04BA4D-2FC3-CE45-9AC7-65EBE990C59A}">
      <dgm:prSet phldrT="[Text]"/>
      <dgm:spPr/>
      <dgm:t>
        <a:bodyPr/>
        <a:lstStyle/>
        <a:p>
          <a:pPr algn="l"/>
          <a:r>
            <a:rPr lang="zh-CN" altLang="en-US" dirty="0" smtClean="0">
              <a:solidFill>
                <a:srgbClr val="FFFF00"/>
              </a:solidFill>
              <a:latin typeface="SimHei" charset="0"/>
              <a:ea typeface="SimHei" charset="0"/>
              <a:cs typeface="SimHei" charset="0"/>
            </a:rPr>
            <a:t>简单了解线程</a:t>
          </a:r>
          <a:endParaRPr lang="en-US" dirty="0">
            <a:solidFill>
              <a:srgbClr val="FFFF00"/>
            </a:solidFill>
            <a:latin typeface="SimHei" charset="0"/>
            <a:ea typeface="SimHei" charset="0"/>
            <a:cs typeface="SimHei" charset="0"/>
          </a:endParaRPr>
        </a:p>
      </dgm:t>
    </dgm:pt>
    <dgm:pt modelId="{14262DF5-5458-4F46-B7FD-DD1BB7274244}" type="parTrans" cxnId="{7B3F9FFC-AC86-5846-8BFC-987A04230B54}">
      <dgm:prSet/>
      <dgm:spPr/>
      <dgm:t>
        <a:bodyPr/>
        <a:lstStyle/>
        <a:p>
          <a:pPr algn="l"/>
          <a:endParaRPr lang="en-US">
            <a:latin typeface="SimHei" charset="0"/>
            <a:ea typeface="SimHei" charset="0"/>
            <a:cs typeface="SimHei" charset="0"/>
          </a:endParaRPr>
        </a:p>
      </dgm:t>
    </dgm:pt>
    <dgm:pt modelId="{99EA54AE-AF36-4448-9477-AAE7783C8461}" type="sibTrans" cxnId="{7B3F9FFC-AC86-5846-8BFC-987A04230B54}">
      <dgm:prSet/>
      <dgm:spPr/>
      <dgm:t>
        <a:bodyPr/>
        <a:lstStyle/>
        <a:p>
          <a:pPr algn="l"/>
          <a:endParaRPr lang="en-US">
            <a:latin typeface="SimHei" charset="0"/>
            <a:ea typeface="SimHei" charset="0"/>
            <a:cs typeface="SimHei" charset="0"/>
          </a:endParaRPr>
        </a:p>
      </dgm:t>
    </dgm:pt>
    <dgm:pt modelId="{D139868B-6B52-314C-B89F-AF6F3453DE1C}">
      <dgm:prSet phldrT="[Text]"/>
      <dgm:spPr/>
      <dgm:t>
        <a:bodyPr/>
        <a:lstStyle/>
        <a:p>
          <a:pPr algn="l"/>
          <a:r>
            <a:rPr lang="zh-CN" altLang="en-US" dirty="0" smtClean="0">
              <a:latin typeface="SimHei" charset="0"/>
              <a:ea typeface="SimHei" charset="0"/>
              <a:cs typeface="SimHei" charset="0"/>
            </a:rPr>
            <a:t>引入多线程技术的动机</a:t>
          </a:r>
          <a:endParaRPr lang="en-US" dirty="0">
            <a:latin typeface="SimHei" charset="0"/>
            <a:ea typeface="SimHei" charset="0"/>
            <a:cs typeface="SimHei" charset="0"/>
          </a:endParaRPr>
        </a:p>
      </dgm:t>
    </dgm:pt>
    <dgm:pt modelId="{A7CD1C16-AD43-7F4F-9A81-2EF966A66336}" type="parTrans" cxnId="{3282BFE9-3742-1449-99CD-15D625BE01FF}">
      <dgm:prSet/>
      <dgm:spPr/>
      <dgm:t>
        <a:bodyPr/>
        <a:lstStyle/>
        <a:p>
          <a:pPr algn="l"/>
          <a:endParaRPr lang="en-US">
            <a:latin typeface="SimHei" charset="0"/>
            <a:ea typeface="SimHei" charset="0"/>
            <a:cs typeface="SimHei" charset="0"/>
          </a:endParaRPr>
        </a:p>
      </dgm:t>
    </dgm:pt>
    <dgm:pt modelId="{80EB4705-6709-8B45-AC8F-F81E15E6DB37}" type="sibTrans" cxnId="{3282BFE9-3742-1449-99CD-15D625BE01FF}">
      <dgm:prSet/>
      <dgm:spPr/>
      <dgm:t>
        <a:bodyPr/>
        <a:lstStyle/>
        <a:p>
          <a:pPr algn="l"/>
          <a:endParaRPr lang="en-US">
            <a:latin typeface="SimHei" charset="0"/>
            <a:ea typeface="SimHei" charset="0"/>
            <a:cs typeface="SimHei" charset="0"/>
          </a:endParaRPr>
        </a:p>
      </dgm:t>
    </dgm:pt>
    <dgm:pt modelId="{C410F850-1658-1643-991E-76BBCFBE5602}">
      <dgm:prSet phldrT="[Text]"/>
      <dgm:spPr/>
      <dgm:t>
        <a:bodyPr/>
        <a:lstStyle/>
        <a:p>
          <a:pPr algn="l"/>
          <a:r>
            <a:rPr lang="zh-CN" altLang="en-US" dirty="0" smtClean="0">
              <a:latin typeface="SimHei" charset="0"/>
              <a:ea typeface="SimHei" charset="0"/>
              <a:cs typeface="SimHei" charset="0"/>
            </a:rPr>
            <a:t>多线程环境中的进程和线程</a:t>
          </a:r>
          <a:endParaRPr lang="en-US" dirty="0">
            <a:latin typeface="SimHei" charset="0"/>
            <a:ea typeface="SimHei" charset="0"/>
            <a:cs typeface="SimHei" charset="0"/>
          </a:endParaRPr>
        </a:p>
      </dgm:t>
    </dgm:pt>
    <dgm:pt modelId="{B837626F-A0EE-394B-BA29-A7D4318CA9D5}" type="parTrans" cxnId="{7671A086-85E7-FE4E-8D05-251953E37454}">
      <dgm:prSet/>
      <dgm:spPr/>
      <dgm:t>
        <a:bodyPr/>
        <a:lstStyle/>
        <a:p>
          <a:pPr algn="l"/>
          <a:endParaRPr lang="en-US">
            <a:latin typeface="SimHei" charset="0"/>
            <a:ea typeface="SimHei" charset="0"/>
            <a:cs typeface="SimHei" charset="0"/>
          </a:endParaRPr>
        </a:p>
      </dgm:t>
    </dgm:pt>
    <dgm:pt modelId="{701DF237-E88C-714F-A2FD-46A7D4B8B63C}" type="sibTrans" cxnId="{7671A086-85E7-FE4E-8D05-251953E37454}">
      <dgm:prSet/>
      <dgm:spPr/>
      <dgm:t>
        <a:bodyPr/>
        <a:lstStyle/>
        <a:p>
          <a:pPr algn="l"/>
          <a:endParaRPr lang="en-US">
            <a:latin typeface="SimHei" charset="0"/>
            <a:ea typeface="SimHei" charset="0"/>
            <a:cs typeface="SimHei" charset="0"/>
          </a:endParaRPr>
        </a:p>
      </dgm:t>
    </dgm:pt>
    <dgm:pt modelId="{FE8D1F80-3752-C54F-823A-062A21C105C8}">
      <dgm:prSet/>
      <dgm:spPr/>
      <dgm:t>
        <a:bodyPr/>
        <a:lstStyle/>
        <a:p>
          <a:pPr algn="l"/>
          <a:r>
            <a:rPr lang="zh-CN" altLang="en-US" dirty="0" smtClean="0">
              <a:latin typeface="SimHei" charset="0"/>
              <a:ea typeface="SimHei" charset="0"/>
              <a:cs typeface="SimHei" charset="0"/>
            </a:rPr>
            <a:t>线程的实现 </a:t>
          </a:r>
          <a:endParaRPr lang="en-US" dirty="0">
            <a:latin typeface="SimHei" charset="0"/>
            <a:ea typeface="SimHei" charset="0"/>
            <a:cs typeface="SimHei" charset="0"/>
          </a:endParaRPr>
        </a:p>
      </dgm:t>
    </dgm:pt>
    <dgm:pt modelId="{45ACCDA3-7E3E-B84A-AF7F-2571EA73E724}" type="parTrans" cxnId="{9869C812-65FF-D343-961C-A6A2AD9DA8AA}">
      <dgm:prSet/>
      <dgm:spPr/>
      <dgm:t>
        <a:bodyPr/>
        <a:lstStyle/>
        <a:p>
          <a:pPr algn="l"/>
          <a:endParaRPr lang="en-US">
            <a:latin typeface="SimHei" charset="0"/>
            <a:ea typeface="SimHei" charset="0"/>
            <a:cs typeface="SimHei" charset="0"/>
          </a:endParaRPr>
        </a:p>
      </dgm:t>
    </dgm:pt>
    <dgm:pt modelId="{57D0F58D-5951-1045-B86E-4BA195F8BF90}" type="sibTrans" cxnId="{9869C812-65FF-D343-961C-A6A2AD9DA8AA}">
      <dgm:prSet/>
      <dgm:spPr/>
      <dgm:t>
        <a:bodyPr/>
        <a:lstStyle/>
        <a:p>
          <a:pPr algn="l"/>
          <a:endParaRPr lang="en-US">
            <a:latin typeface="SimHei" charset="0"/>
            <a:ea typeface="SimHei" charset="0"/>
            <a:cs typeface="SimHei" charset="0"/>
          </a:endParaRPr>
        </a:p>
      </dgm:t>
    </dgm:pt>
    <dgm:pt modelId="{D26D4B66-84D2-324E-9402-6E48EE2EFFA8}" type="pres">
      <dgm:prSet presAssocID="{27332DAD-9860-564B-ADE4-2C69D5DD6C44}" presName="linearFlow" presStyleCnt="0">
        <dgm:presLayoutVars>
          <dgm:dir/>
          <dgm:resizeHandles val="exact"/>
        </dgm:presLayoutVars>
      </dgm:prSet>
      <dgm:spPr/>
    </dgm:pt>
    <dgm:pt modelId="{B1605F9E-955B-B54F-B465-2014D6931C13}" type="pres">
      <dgm:prSet presAssocID="{CC04BA4D-2FC3-CE45-9AC7-65EBE990C59A}" presName="composite" presStyleCnt="0"/>
      <dgm:spPr/>
    </dgm:pt>
    <dgm:pt modelId="{150EA78C-B9EB-5245-AE61-A8832990335F}" type="pres">
      <dgm:prSet presAssocID="{CC04BA4D-2FC3-CE45-9AC7-65EBE990C59A}" presName="imgShp" presStyleLbl="fgImgPlace1" presStyleIdx="0" presStyleCnt="4"/>
      <dgm:spPr/>
    </dgm:pt>
    <dgm:pt modelId="{02720A2F-8DE8-7541-A817-DD23F480EF43}" type="pres">
      <dgm:prSet presAssocID="{CC04BA4D-2FC3-CE45-9AC7-65EBE990C59A}" presName="txShp" presStyleLbl="node1" presStyleIdx="0" presStyleCnt="4">
        <dgm:presLayoutVars>
          <dgm:bulletEnabled val="1"/>
        </dgm:presLayoutVars>
      </dgm:prSet>
      <dgm:spPr/>
      <dgm:t>
        <a:bodyPr/>
        <a:lstStyle/>
        <a:p>
          <a:endParaRPr lang="en-US"/>
        </a:p>
      </dgm:t>
    </dgm:pt>
    <dgm:pt modelId="{17CD93A0-EB1C-A74B-8D26-612FEAD491E3}" type="pres">
      <dgm:prSet presAssocID="{99EA54AE-AF36-4448-9477-AAE7783C8461}" presName="spacing" presStyleCnt="0"/>
      <dgm:spPr/>
    </dgm:pt>
    <dgm:pt modelId="{2D8B9562-D0A7-9546-A321-FF9828495295}" type="pres">
      <dgm:prSet presAssocID="{D139868B-6B52-314C-B89F-AF6F3453DE1C}" presName="composite" presStyleCnt="0"/>
      <dgm:spPr/>
    </dgm:pt>
    <dgm:pt modelId="{137CAADF-4DCC-8C4C-AB74-559CF7365E57}" type="pres">
      <dgm:prSet presAssocID="{D139868B-6B52-314C-B89F-AF6F3453DE1C}" presName="imgShp" presStyleLbl="fgImgPlace1" presStyleIdx="1" presStyleCnt="4"/>
      <dgm:spPr/>
    </dgm:pt>
    <dgm:pt modelId="{0287DD26-7BD7-2A4F-9C92-4F65D084B63C}" type="pres">
      <dgm:prSet presAssocID="{D139868B-6B52-314C-B89F-AF6F3453DE1C}" presName="txShp" presStyleLbl="node1" presStyleIdx="1" presStyleCnt="4">
        <dgm:presLayoutVars>
          <dgm:bulletEnabled val="1"/>
        </dgm:presLayoutVars>
      </dgm:prSet>
      <dgm:spPr/>
      <dgm:t>
        <a:bodyPr/>
        <a:lstStyle/>
        <a:p>
          <a:endParaRPr lang="en-US"/>
        </a:p>
      </dgm:t>
    </dgm:pt>
    <dgm:pt modelId="{2720ADEC-A804-9741-8191-7545C7988508}" type="pres">
      <dgm:prSet presAssocID="{80EB4705-6709-8B45-AC8F-F81E15E6DB37}" presName="spacing" presStyleCnt="0"/>
      <dgm:spPr/>
    </dgm:pt>
    <dgm:pt modelId="{9099A59C-A1F9-9D4F-BE1C-861072B754AC}" type="pres">
      <dgm:prSet presAssocID="{C410F850-1658-1643-991E-76BBCFBE5602}" presName="composite" presStyleCnt="0"/>
      <dgm:spPr/>
    </dgm:pt>
    <dgm:pt modelId="{E9E69B93-0A28-BC40-A01B-70449818E7F0}" type="pres">
      <dgm:prSet presAssocID="{C410F850-1658-1643-991E-76BBCFBE5602}" presName="imgShp" presStyleLbl="fgImgPlace1" presStyleIdx="2" presStyleCnt="4"/>
      <dgm:spPr/>
    </dgm:pt>
    <dgm:pt modelId="{F9941B52-6F23-5145-AF2C-7104C575831E}" type="pres">
      <dgm:prSet presAssocID="{C410F850-1658-1643-991E-76BBCFBE5602}" presName="txShp" presStyleLbl="node1" presStyleIdx="2" presStyleCnt="4">
        <dgm:presLayoutVars>
          <dgm:bulletEnabled val="1"/>
        </dgm:presLayoutVars>
      </dgm:prSet>
      <dgm:spPr/>
      <dgm:t>
        <a:bodyPr/>
        <a:lstStyle/>
        <a:p>
          <a:endParaRPr lang="en-US"/>
        </a:p>
      </dgm:t>
    </dgm:pt>
    <dgm:pt modelId="{558EFDDC-F9F0-D44D-B3B1-01F33035CD31}" type="pres">
      <dgm:prSet presAssocID="{701DF237-E88C-714F-A2FD-46A7D4B8B63C}" presName="spacing" presStyleCnt="0"/>
      <dgm:spPr/>
    </dgm:pt>
    <dgm:pt modelId="{68A41237-E442-1C44-AD15-349FE29D1339}" type="pres">
      <dgm:prSet presAssocID="{FE8D1F80-3752-C54F-823A-062A21C105C8}" presName="composite" presStyleCnt="0"/>
      <dgm:spPr/>
    </dgm:pt>
    <dgm:pt modelId="{35114E00-9B82-9249-95EB-2EBCD0CAD782}" type="pres">
      <dgm:prSet presAssocID="{FE8D1F80-3752-C54F-823A-062A21C105C8}" presName="imgShp" presStyleLbl="fgImgPlace1" presStyleIdx="3" presStyleCnt="4"/>
      <dgm:spPr/>
    </dgm:pt>
    <dgm:pt modelId="{FA2300CD-1A3F-3043-88D2-F9E4724671AB}" type="pres">
      <dgm:prSet presAssocID="{FE8D1F80-3752-C54F-823A-062A21C105C8}" presName="txShp" presStyleLbl="node1" presStyleIdx="3" presStyleCnt="4">
        <dgm:presLayoutVars>
          <dgm:bulletEnabled val="1"/>
        </dgm:presLayoutVars>
      </dgm:prSet>
      <dgm:spPr/>
      <dgm:t>
        <a:bodyPr/>
        <a:lstStyle/>
        <a:p>
          <a:endParaRPr lang="en-US"/>
        </a:p>
      </dgm:t>
    </dgm:pt>
  </dgm:ptLst>
  <dgm:cxnLst>
    <dgm:cxn modelId="{3FB54F9A-B319-6348-9AD5-48CEC3D4E9E1}" type="presOf" srcId="{CC04BA4D-2FC3-CE45-9AC7-65EBE990C59A}" destId="{02720A2F-8DE8-7541-A817-DD23F480EF43}" srcOrd="0" destOrd="0" presId="urn:microsoft.com/office/officeart/2005/8/layout/vList3"/>
    <dgm:cxn modelId="{E4450159-217A-0740-B655-7621B157307D}" type="presOf" srcId="{FE8D1F80-3752-C54F-823A-062A21C105C8}" destId="{FA2300CD-1A3F-3043-88D2-F9E4724671AB}" srcOrd="0" destOrd="0" presId="urn:microsoft.com/office/officeart/2005/8/layout/vList3"/>
    <dgm:cxn modelId="{7671A086-85E7-FE4E-8D05-251953E37454}" srcId="{27332DAD-9860-564B-ADE4-2C69D5DD6C44}" destId="{C410F850-1658-1643-991E-76BBCFBE5602}" srcOrd="2" destOrd="0" parTransId="{B837626F-A0EE-394B-BA29-A7D4318CA9D5}" sibTransId="{701DF237-E88C-714F-A2FD-46A7D4B8B63C}"/>
    <dgm:cxn modelId="{3282BFE9-3742-1449-99CD-15D625BE01FF}" srcId="{27332DAD-9860-564B-ADE4-2C69D5DD6C44}" destId="{D139868B-6B52-314C-B89F-AF6F3453DE1C}" srcOrd="1" destOrd="0" parTransId="{A7CD1C16-AD43-7F4F-9A81-2EF966A66336}" sibTransId="{80EB4705-6709-8B45-AC8F-F81E15E6DB37}"/>
    <dgm:cxn modelId="{C2F4164B-42E9-6842-9B50-E0CEC833EB8C}" type="presOf" srcId="{D139868B-6B52-314C-B89F-AF6F3453DE1C}" destId="{0287DD26-7BD7-2A4F-9C92-4F65D084B63C}" srcOrd="0" destOrd="0" presId="urn:microsoft.com/office/officeart/2005/8/layout/vList3"/>
    <dgm:cxn modelId="{7B3F9FFC-AC86-5846-8BFC-987A04230B54}" srcId="{27332DAD-9860-564B-ADE4-2C69D5DD6C44}" destId="{CC04BA4D-2FC3-CE45-9AC7-65EBE990C59A}" srcOrd="0" destOrd="0" parTransId="{14262DF5-5458-4F46-B7FD-DD1BB7274244}" sibTransId="{99EA54AE-AF36-4448-9477-AAE7783C8461}"/>
    <dgm:cxn modelId="{24600BA1-737E-3D4B-9850-3FBFDD17DEA4}" type="presOf" srcId="{C410F850-1658-1643-991E-76BBCFBE5602}" destId="{F9941B52-6F23-5145-AF2C-7104C575831E}" srcOrd="0" destOrd="0" presId="urn:microsoft.com/office/officeart/2005/8/layout/vList3"/>
    <dgm:cxn modelId="{9869C812-65FF-D343-961C-A6A2AD9DA8AA}" srcId="{27332DAD-9860-564B-ADE4-2C69D5DD6C44}" destId="{FE8D1F80-3752-C54F-823A-062A21C105C8}" srcOrd="3" destOrd="0" parTransId="{45ACCDA3-7E3E-B84A-AF7F-2571EA73E724}" sibTransId="{57D0F58D-5951-1045-B86E-4BA195F8BF90}"/>
    <dgm:cxn modelId="{90372509-AA67-4C47-A6E3-3222AC30B4B1}" type="presOf" srcId="{27332DAD-9860-564B-ADE4-2C69D5DD6C44}" destId="{D26D4B66-84D2-324E-9402-6E48EE2EFFA8}" srcOrd="0" destOrd="0" presId="urn:microsoft.com/office/officeart/2005/8/layout/vList3"/>
    <dgm:cxn modelId="{8D086367-B753-E944-884A-2BF0E506FDDC}" type="presParOf" srcId="{D26D4B66-84D2-324E-9402-6E48EE2EFFA8}" destId="{B1605F9E-955B-B54F-B465-2014D6931C13}" srcOrd="0" destOrd="0" presId="urn:microsoft.com/office/officeart/2005/8/layout/vList3"/>
    <dgm:cxn modelId="{4229AEC2-2FD7-C244-8023-B18F701D0EC8}" type="presParOf" srcId="{B1605F9E-955B-B54F-B465-2014D6931C13}" destId="{150EA78C-B9EB-5245-AE61-A8832990335F}" srcOrd="0" destOrd="0" presId="urn:microsoft.com/office/officeart/2005/8/layout/vList3"/>
    <dgm:cxn modelId="{F4B386FA-2D78-D749-B6B3-97CC335AF667}" type="presParOf" srcId="{B1605F9E-955B-B54F-B465-2014D6931C13}" destId="{02720A2F-8DE8-7541-A817-DD23F480EF43}" srcOrd="1" destOrd="0" presId="urn:microsoft.com/office/officeart/2005/8/layout/vList3"/>
    <dgm:cxn modelId="{4FDEBBD2-E093-394A-A23C-4695DD9565BB}" type="presParOf" srcId="{D26D4B66-84D2-324E-9402-6E48EE2EFFA8}" destId="{17CD93A0-EB1C-A74B-8D26-612FEAD491E3}" srcOrd="1" destOrd="0" presId="urn:microsoft.com/office/officeart/2005/8/layout/vList3"/>
    <dgm:cxn modelId="{6EDDE401-DBCA-1C4C-8799-F88DC9835038}" type="presParOf" srcId="{D26D4B66-84D2-324E-9402-6E48EE2EFFA8}" destId="{2D8B9562-D0A7-9546-A321-FF9828495295}" srcOrd="2" destOrd="0" presId="urn:microsoft.com/office/officeart/2005/8/layout/vList3"/>
    <dgm:cxn modelId="{1485BF1E-B6BD-0E4E-A56C-05621201B5D0}" type="presParOf" srcId="{2D8B9562-D0A7-9546-A321-FF9828495295}" destId="{137CAADF-4DCC-8C4C-AB74-559CF7365E57}" srcOrd="0" destOrd="0" presId="urn:microsoft.com/office/officeart/2005/8/layout/vList3"/>
    <dgm:cxn modelId="{84854B79-EECD-374D-8C38-0D08CF5BEEAF}" type="presParOf" srcId="{2D8B9562-D0A7-9546-A321-FF9828495295}" destId="{0287DD26-7BD7-2A4F-9C92-4F65D084B63C}" srcOrd="1" destOrd="0" presId="urn:microsoft.com/office/officeart/2005/8/layout/vList3"/>
    <dgm:cxn modelId="{574868D9-462F-B64E-BDC8-3DE0E38004F6}" type="presParOf" srcId="{D26D4B66-84D2-324E-9402-6E48EE2EFFA8}" destId="{2720ADEC-A804-9741-8191-7545C7988508}" srcOrd="3" destOrd="0" presId="urn:microsoft.com/office/officeart/2005/8/layout/vList3"/>
    <dgm:cxn modelId="{7D69E497-DCDC-374D-8111-14AA7728310F}" type="presParOf" srcId="{D26D4B66-84D2-324E-9402-6E48EE2EFFA8}" destId="{9099A59C-A1F9-9D4F-BE1C-861072B754AC}" srcOrd="4" destOrd="0" presId="urn:microsoft.com/office/officeart/2005/8/layout/vList3"/>
    <dgm:cxn modelId="{063CBAB9-1036-1449-ABA5-BEDE2C8B1464}" type="presParOf" srcId="{9099A59C-A1F9-9D4F-BE1C-861072B754AC}" destId="{E9E69B93-0A28-BC40-A01B-70449818E7F0}" srcOrd="0" destOrd="0" presId="urn:microsoft.com/office/officeart/2005/8/layout/vList3"/>
    <dgm:cxn modelId="{3B21CE4B-C2B9-1E47-BB56-CB4A3BD44DF2}" type="presParOf" srcId="{9099A59C-A1F9-9D4F-BE1C-861072B754AC}" destId="{F9941B52-6F23-5145-AF2C-7104C575831E}" srcOrd="1" destOrd="0" presId="urn:microsoft.com/office/officeart/2005/8/layout/vList3"/>
    <dgm:cxn modelId="{89E1944F-F729-784E-B9D3-BF4CE8873C89}" type="presParOf" srcId="{D26D4B66-84D2-324E-9402-6E48EE2EFFA8}" destId="{558EFDDC-F9F0-D44D-B3B1-01F33035CD31}" srcOrd="5" destOrd="0" presId="urn:microsoft.com/office/officeart/2005/8/layout/vList3"/>
    <dgm:cxn modelId="{D4FF142A-CE7A-914B-BF24-AD4CB9538453}" type="presParOf" srcId="{D26D4B66-84D2-324E-9402-6E48EE2EFFA8}" destId="{68A41237-E442-1C44-AD15-349FE29D1339}" srcOrd="6" destOrd="0" presId="urn:microsoft.com/office/officeart/2005/8/layout/vList3"/>
    <dgm:cxn modelId="{E8157E9A-3848-AA45-8C35-4BDE20FC0D00}" type="presParOf" srcId="{68A41237-E442-1C44-AD15-349FE29D1339}" destId="{35114E00-9B82-9249-95EB-2EBCD0CAD782}" srcOrd="0" destOrd="0" presId="urn:microsoft.com/office/officeart/2005/8/layout/vList3"/>
    <dgm:cxn modelId="{05A4CC98-BA29-1749-A787-C3F5A66A2BED}" type="presParOf" srcId="{68A41237-E442-1C44-AD15-349FE29D1339}" destId="{FA2300CD-1A3F-3043-88D2-F9E4724671AB}"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332DAD-9860-564B-ADE4-2C69D5DD6C44}" type="doc">
      <dgm:prSet loTypeId="urn:microsoft.com/office/officeart/2005/8/layout/vList3" loCatId="" qsTypeId="urn:microsoft.com/office/officeart/2005/8/quickstyle/simple5" qsCatId="simple" csTypeId="urn:microsoft.com/office/officeart/2005/8/colors/accent1_2" csCatId="accent1" phldr="1"/>
      <dgm:spPr/>
    </dgm:pt>
    <dgm:pt modelId="{CC04BA4D-2FC3-CE45-9AC7-65EBE990C59A}">
      <dgm:prSet phldrT="[Text]"/>
      <dgm:spPr/>
      <dgm:t>
        <a:bodyPr/>
        <a:lstStyle/>
        <a:p>
          <a:pPr algn="l"/>
          <a:r>
            <a:rPr lang="zh-CN" altLang="en-US" dirty="0" smtClean="0">
              <a:solidFill>
                <a:schemeClr val="bg1">
                  <a:lumMod val="50000"/>
                </a:schemeClr>
              </a:solidFill>
              <a:latin typeface="SimHei" charset="0"/>
              <a:ea typeface="SimHei" charset="0"/>
              <a:cs typeface="SimHei" charset="0"/>
            </a:rPr>
            <a:t>简单了解线程</a:t>
          </a:r>
          <a:endParaRPr lang="en-US" dirty="0">
            <a:solidFill>
              <a:schemeClr val="bg1">
                <a:lumMod val="50000"/>
              </a:schemeClr>
            </a:solidFill>
            <a:latin typeface="SimHei" charset="0"/>
            <a:ea typeface="SimHei" charset="0"/>
            <a:cs typeface="SimHei" charset="0"/>
          </a:endParaRPr>
        </a:p>
      </dgm:t>
    </dgm:pt>
    <dgm:pt modelId="{14262DF5-5458-4F46-B7FD-DD1BB7274244}" type="parTrans" cxnId="{7B3F9FFC-AC86-5846-8BFC-987A04230B54}">
      <dgm:prSet/>
      <dgm:spPr/>
      <dgm:t>
        <a:bodyPr/>
        <a:lstStyle/>
        <a:p>
          <a:pPr algn="l"/>
          <a:endParaRPr lang="en-US">
            <a:latin typeface="SimHei" charset="0"/>
            <a:ea typeface="SimHei" charset="0"/>
            <a:cs typeface="SimHei" charset="0"/>
          </a:endParaRPr>
        </a:p>
      </dgm:t>
    </dgm:pt>
    <dgm:pt modelId="{99EA54AE-AF36-4448-9477-AAE7783C8461}" type="sibTrans" cxnId="{7B3F9FFC-AC86-5846-8BFC-987A04230B54}">
      <dgm:prSet/>
      <dgm:spPr/>
      <dgm:t>
        <a:bodyPr/>
        <a:lstStyle/>
        <a:p>
          <a:pPr algn="l"/>
          <a:endParaRPr lang="en-US">
            <a:latin typeface="SimHei" charset="0"/>
            <a:ea typeface="SimHei" charset="0"/>
            <a:cs typeface="SimHei" charset="0"/>
          </a:endParaRPr>
        </a:p>
      </dgm:t>
    </dgm:pt>
    <dgm:pt modelId="{D139868B-6B52-314C-B89F-AF6F3453DE1C}">
      <dgm:prSet phldrT="[Text]"/>
      <dgm:spPr/>
      <dgm:t>
        <a:bodyPr/>
        <a:lstStyle/>
        <a:p>
          <a:pPr algn="l"/>
          <a:r>
            <a:rPr lang="zh-CN" altLang="en-US" dirty="0" smtClean="0">
              <a:solidFill>
                <a:schemeClr val="bg1"/>
              </a:solidFill>
              <a:latin typeface="SimHei" charset="0"/>
              <a:ea typeface="SimHei" charset="0"/>
              <a:cs typeface="SimHei" charset="0"/>
            </a:rPr>
            <a:t>引入多线程技术的动机</a:t>
          </a:r>
          <a:endParaRPr lang="en-US" dirty="0">
            <a:solidFill>
              <a:schemeClr val="bg1"/>
            </a:solidFill>
            <a:latin typeface="SimHei" charset="0"/>
            <a:ea typeface="SimHei" charset="0"/>
            <a:cs typeface="SimHei" charset="0"/>
          </a:endParaRPr>
        </a:p>
      </dgm:t>
    </dgm:pt>
    <dgm:pt modelId="{A7CD1C16-AD43-7F4F-9A81-2EF966A66336}" type="parTrans" cxnId="{3282BFE9-3742-1449-99CD-15D625BE01FF}">
      <dgm:prSet/>
      <dgm:spPr/>
      <dgm:t>
        <a:bodyPr/>
        <a:lstStyle/>
        <a:p>
          <a:pPr algn="l"/>
          <a:endParaRPr lang="en-US">
            <a:latin typeface="SimHei" charset="0"/>
            <a:ea typeface="SimHei" charset="0"/>
            <a:cs typeface="SimHei" charset="0"/>
          </a:endParaRPr>
        </a:p>
      </dgm:t>
    </dgm:pt>
    <dgm:pt modelId="{80EB4705-6709-8B45-AC8F-F81E15E6DB37}" type="sibTrans" cxnId="{3282BFE9-3742-1449-99CD-15D625BE01FF}">
      <dgm:prSet/>
      <dgm:spPr/>
      <dgm:t>
        <a:bodyPr/>
        <a:lstStyle/>
        <a:p>
          <a:pPr algn="l"/>
          <a:endParaRPr lang="en-US">
            <a:latin typeface="SimHei" charset="0"/>
            <a:ea typeface="SimHei" charset="0"/>
            <a:cs typeface="SimHei" charset="0"/>
          </a:endParaRPr>
        </a:p>
      </dgm:t>
    </dgm:pt>
    <dgm:pt modelId="{C410F850-1658-1643-991E-76BBCFBE5602}">
      <dgm:prSet phldrT="[Text]"/>
      <dgm:spPr/>
      <dgm:t>
        <a:bodyPr/>
        <a:lstStyle/>
        <a:p>
          <a:pPr algn="l"/>
          <a:r>
            <a:rPr lang="zh-CN" altLang="en-US" dirty="0" smtClean="0">
              <a:solidFill>
                <a:schemeClr val="bg1">
                  <a:lumMod val="50000"/>
                </a:schemeClr>
              </a:solidFill>
              <a:latin typeface="SimHei" charset="0"/>
              <a:ea typeface="SimHei" charset="0"/>
              <a:cs typeface="SimHei" charset="0"/>
            </a:rPr>
            <a:t>多线程环境中的进程 和线程</a:t>
          </a:r>
          <a:endParaRPr lang="en-US" dirty="0">
            <a:solidFill>
              <a:schemeClr val="bg1">
                <a:lumMod val="50000"/>
              </a:schemeClr>
            </a:solidFill>
            <a:latin typeface="SimHei" charset="0"/>
            <a:ea typeface="SimHei" charset="0"/>
            <a:cs typeface="SimHei" charset="0"/>
          </a:endParaRPr>
        </a:p>
      </dgm:t>
    </dgm:pt>
    <dgm:pt modelId="{B837626F-A0EE-394B-BA29-A7D4318CA9D5}" type="parTrans" cxnId="{7671A086-85E7-FE4E-8D05-251953E37454}">
      <dgm:prSet/>
      <dgm:spPr/>
      <dgm:t>
        <a:bodyPr/>
        <a:lstStyle/>
        <a:p>
          <a:pPr algn="l"/>
          <a:endParaRPr lang="en-US">
            <a:latin typeface="SimHei" charset="0"/>
            <a:ea typeface="SimHei" charset="0"/>
            <a:cs typeface="SimHei" charset="0"/>
          </a:endParaRPr>
        </a:p>
      </dgm:t>
    </dgm:pt>
    <dgm:pt modelId="{701DF237-E88C-714F-A2FD-46A7D4B8B63C}" type="sibTrans" cxnId="{7671A086-85E7-FE4E-8D05-251953E37454}">
      <dgm:prSet/>
      <dgm:spPr/>
      <dgm:t>
        <a:bodyPr/>
        <a:lstStyle/>
        <a:p>
          <a:pPr algn="l"/>
          <a:endParaRPr lang="en-US">
            <a:latin typeface="SimHei" charset="0"/>
            <a:ea typeface="SimHei" charset="0"/>
            <a:cs typeface="SimHei" charset="0"/>
          </a:endParaRPr>
        </a:p>
      </dgm:t>
    </dgm:pt>
    <dgm:pt modelId="{FE8D1F80-3752-C54F-823A-062A21C105C8}">
      <dgm:prSet/>
      <dgm:spPr/>
      <dgm:t>
        <a:bodyPr/>
        <a:lstStyle/>
        <a:p>
          <a:pPr algn="l"/>
          <a:r>
            <a:rPr lang="zh-CN" altLang="en-US" dirty="0" smtClean="0">
              <a:solidFill>
                <a:schemeClr val="bg1">
                  <a:lumMod val="50000"/>
                </a:schemeClr>
              </a:solidFill>
              <a:latin typeface="SimHei" charset="0"/>
              <a:ea typeface="SimHei" charset="0"/>
              <a:cs typeface="SimHei" charset="0"/>
            </a:rPr>
            <a:t>线程的实现 </a:t>
          </a:r>
          <a:endParaRPr lang="en-US" dirty="0">
            <a:solidFill>
              <a:schemeClr val="bg1">
                <a:lumMod val="50000"/>
              </a:schemeClr>
            </a:solidFill>
            <a:latin typeface="SimHei" charset="0"/>
            <a:ea typeface="SimHei" charset="0"/>
            <a:cs typeface="SimHei" charset="0"/>
          </a:endParaRPr>
        </a:p>
      </dgm:t>
    </dgm:pt>
    <dgm:pt modelId="{45ACCDA3-7E3E-B84A-AF7F-2571EA73E724}" type="parTrans" cxnId="{9869C812-65FF-D343-961C-A6A2AD9DA8AA}">
      <dgm:prSet/>
      <dgm:spPr/>
      <dgm:t>
        <a:bodyPr/>
        <a:lstStyle/>
        <a:p>
          <a:pPr algn="l"/>
          <a:endParaRPr lang="en-US">
            <a:latin typeface="SimHei" charset="0"/>
            <a:ea typeface="SimHei" charset="0"/>
            <a:cs typeface="SimHei" charset="0"/>
          </a:endParaRPr>
        </a:p>
      </dgm:t>
    </dgm:pt>
    <dgm:pt modelId="{57D0F58D-5951-1045-B86E-4BA195F8BF90}" type="sibTrans" cxnId="{9869C812-65FF-D343-961C-A6A2AD9DA8AA}">
      <dgm:prSet/>
      <dgm:spPr/>
      <dgm:t>
        <a:bodyPr/>
        <a:lstStyle/>
        <a:p>
          <a:pPr algn="l"/>
          <a:endParaRPr lang="en-US">
            <a:latin typeface="SimHei" charset="0"/>
            <a:ea typeface="SimHei" charset="0"/>
            <a:cs typeface="SimHei" charset="0"/>
          </a:endParaRPr>
        </a:p>
      </dgm:t>
    </dgm:pt>
    <dgm:pt modelId="{D26D4B66-84D2-324E-9402-6E48EE2EFFA8}" type="pres">
      <dgm:prSet presAssocID="{27332DAD-9860-564B-ADE4-2C69D5DD6C44}" presName="linearFlow" presStyleCnt="0">
        <dgm:presLayoutVars>
          <dgm:dir/>
          <dgm:resizeHandles val="exact"/>
        </dgm:presLayoutVars>
      </dgm:prSet>
      <dgm:spPr/>
    </dgm:pt>
    <dgm:pt modelId="{B1605F9E-955B-B54F-B465-2014D6931C13}" type="pres">
      <dgm:prSet presAssocID="{CC04BA4D-2FC3-CE45-9AC7-65EBE990C59A}" presName="composite" presStyleCnt="0"/>
      <dgm:spPr/>
    </dgm:pt>
    <dgm:pt modelId="{150EA78C-B9EB-5245-AE61-A8832990335F}" type="pres">
      <dgm:prSet presAssocID="{CC04BA4D-2FC3-CE45-9AC7-65EBE990C59A}" presName="imgShp" presStyleLbl="fgImgPlace1" presStyleIdx="0" presStyleCnt="4"/>
      <dgm:spPr/>
    </dgm:pt>
    <dgm:pt modelId="{02720A2F-8DE8-7541-A817-DD23F480EF43}" type="pres">
      <dgm:prSet presAssocID="{CC04BA4D-2FC3-CE45-9AC7-65EBE990C59A}" presName="txShp" presStyleLbl="node1" presStyleIdx="0" presStyleCnt="4">
        <dgm:presLayoutVars>
          <dgm:bulletEnabled val="1"/>
        </dgm:presLayoutVars>
      </dgm:prSet>
      <dgm:spPr/>
      <dgm:t>
        <a:bodyPr/>
        <a:lstStyle/>
        <a:p>
          <a:endParaRPr lang="en-US"/>
        </a:p>
      </dgm:t>
    </dgm:pt>
    <dgm:pt modelId="{17CD93A0-EB1C-A74B-8D26-612FEAD491E3}" type="pres">
      <dgm:prSet presAssocID="{99EA54AE-AF36-4448-9477-AAE7783C8461}" presName="spacing" presStyleCnt="0"/>
      <dgm:spPr/>
    </dgm:pt>
    <dgm:pt modelId="{2D8B9562-D0A7-9546-A321-FF9828495295}" type="pres">
      <dgm:prSet presAssocID="{D139868B-6B52-314C-B89F-AF6F3453DE1C}" presName="composite" presStyleCnt="0"/>
      <dgm:spPr/>
    </dgm:pt>
    <dgm:pt modelId="{137CAADF-4DCC-8C4C-AB74-559CF7365E57}" type="pres">
      <dgm:prSet presAssocID="{D139868B-6B52-314C-B89F-AF6F3453DE1C}" presName="imgShp" presStyleLbl="fgImgPlace1" presStyleIdx="1" presStyleCnt="4"/>
      <dgm:spPr/>
    </dgm:pt>
    <dgm:pt modelId="{0287DD26-7BD7-2A4F-9C92-4F65D084B63C}" type="pres">
      <dgm:prSet presAssocID="{D139868B-6B52-314C-B89F-AF6F3453DE1C}" presName="txShp" presStyleLbl="node1" presStyleIdx="1" presStyleCnt="4">
        <dgm:presLayoutVars>
          <dgm:bulletEnabled val="1"/>
        </dgm:presLayoutVars>
      </dgm:prSet>
      <dgm:spPr/>
      <dgm:t>
        <a:bodyPr/>
        <a:lstStyle/>
        <a:p>
          <a:endParaRPr lang="en-US"/>
        </a:p>
      </dgm:t>
    </dgm:pt>
    <dgm:pt modelId="{2720ADEC-A804-9741-8191-7545C7988508}" type="pres">
      <dgm:prSet presAssocID="{80EB4705-6709-8B45-AC8F-F81E15E6DB37}" presName="spacing" presStyleCnt="0"/>
      <dgm:spPr/>
    </dgm:pt>
    <dgm:pt modelId="{9099A59C-A1F9-9D4F-BE1C-861072B754AC}" type="pres">
      <dgm:prSet presAssocID="{C410F850-1658-1643-991E-76BBCFBE5602}" presName="composite" presStyleCnt="0"/>
      <dgm:spPr/>
    </dgm:pt>
    <dgm:pt modelId="{E9E69B93-0A28-BC40-A01B-70449818E7F0}" type="pres">
      <dgm:prSet presAssocID="{C410F850-1658-1643-991E-76BBCFBE5602}" presName="imgShp" presStyleLbl="fgImgPlace1" presStyleIdx="2" presStyleCnt="4"/>
      <dgm:spPr/>
    </dgm:pt>
    <dgm:pt modelId="{F9941B52-6F23-5145-AF2C-7104C575831E}" type="pres">
      <dgm:prSet presAssocID="{C410F850-1658-1643-991E-76BBCFBE5602}" presName="txShp" presStyleLbl="node1" presStyleIdx="2" presStyleCnt="4">
        <dgm:presLayoutVars>
          <dgm:bulletEnabled val="1"/>
        </dgm:presLayoutVars>
      </dgm:prSet>
      <dgm:spPr/>
      <dgm:t>
        <a:bodyPr/>
        <a:lstStyle/>
        <a:p>
          <a:endParaRPr lang="en-US"/>
        </a:p>
      </dgm:t>
    </dgm:pt>
    <dgm:pt modelId="{558EFDDC-F9F0-D44D-B3B1-01F33035CD31}" type="pres">
      <dgm:prSet presAssocID="{701DF237-E88C-714F-A2FD-46A7D4B8B63C}" presName="spacing" presStyleCnt="0"/>
      <dgm:spPr/>
    </dgm:pt>
    <dgm:pt modelId="{68A41237-E442-1C44-AD15-349FE29D1339}" type="pres">
      <dgm:prSet presAssocID="{FE8D1F80-3752-C54F-823A-062A21C105C8}" presName="composite" presStyleCnt="0"/>
      <dgm:spPr/>
    </dgm:pt>
    <dgm:pt modelId="{35114E00-9B82-9249-95EB-2EBCD0CAD782}" type="pres">
      <dgm:prSet presAssocID="{FE8D1F80-3752-C54F-823A-062A21C105C8}" presName="imgShp" presStyleLbl="fgImgPlace1" presStyleIdx="3" presStyleCnt="4"/>
      <dgm:spPr/>
    </dgm:pt>
    <dgm:pt modelId="{FA2300CD-1A3F-3043-88D2-F9E4724671AB}" type="pres">
      <dgm:prSet presAssocID="{FE8D1F80-3752-C54F-823A-062A21C105C8}" presName="txShp" presStyleLbl="node1" presStyleIdx="3" presStyleCnt="4">
        <dgm:presLayoutVars>
          <dgm:bulletEnabled val="1"/>
        </dgm:presLayoutVars>
      </dgm:prSet>
      <dgm:spPr/>
      <dgm:t>
        <a:bodyPr/>
        <a:lstStyle/>
        <a:p>
          <a:endParaRPr lang="en-US"/>
        </a:p>
      </dgm:t>
    </dgm:pt>
  </dgm:ptLst>
  <dgm:cxnLst>
    <dgm:cxn modelId="{3FB54F9A-B319-6348-9AD5-48CEC3D4E9E1}" type="presOf" srcId="{CC04BA4D-2FC3-CE45-9AC7-65EBE990C59A}" destId="{02720A2F-8DE8-7541-A817-DD23F480EF43}" srcOrd="0" destOrd="0" presId="urn:microsoft.com/office/officeart/2005/8/layout/vList3"/>
    <dgm:cxn modelId="{E4450159-217A-0740-B655-7621B157307D}" type="presOf" srcId="{FE8D1F80-3752-C54F-823A-062A21C105C8}" destId="{FA2300CD-1A3F-3043-88D2-F9E4724671AB}" srcOrd="0" destOrd="0" presId="urn:microsoft.com/office/officeart/2005/8/layout/vList3"/>
    <dgm:cxn modelId="{7671A086-85E7-FE4E-8D05-251953E37454}" srcId="{27332DAD-9860-564B-ADE4-2C69D5DD6C44}" destId="{C410F850-1658-1643-991E-76BBCFBE5602}" srcOrd="2" destOrd="0" parTransId="{B837626F-A0EE-394B-BA29-A7D4318CA9D5}" sibTransId="{701DF237-E88C-714F-A2FD-46A7D4B8B63C}"/>
    <dgm:cxn modelId="{3282BFE9-3742-1449-99CD-15D625BE01FF}" srcId="{27332DAD-9860-564B-ADE4-2C69D5DD6C44}" destId="{D139868B-6B52-314C-B89F-AF6F3453DE1C}" srcOrd="1" destOrd="0" parTransId="{A7CD1C16-AD43-7F4F-9A81-2EF966A66336}" sibTransId="{80EB4705-6709-8B45-AC8F-F81E15E6DB37}"/>
    <dgm:cxn modelId="{C2F4164B-42E9-6842-9B50-E0CEC833EB8C}" type="presOf" srcId="{D139868B-6B52-314C-B89F-AF6F3453DE1C}" destId="{0287DD26-7BD7-2A4F-9C92-4F65D084B63C}" srcOrd="0" destOrd="0" presId="urn:microsoft.com/office/officeart/2005/8/layout/vList3"/>
    <dgm:cxn modelId="{7B3F9FFC-AC86-5846-8BFC-987A04230B54}" srcId="{27332DAD-9860-564B-ADE4-2C69D5DD6C44}" destId="{CC04BA4D-2FC3-CE45-9AC7-65EBE990C59A}" srcOrd="0" destOrd="0" parTransId="{14262DF5-5458-4F46-B7FD-DD1BB7274244}" sibTransId="{99EA54AE-AF36-4448-9477-AAE7783C8461}"/>
    <dgm:cxn modelId="{24600BA1-737E-3D4B-9850-3FBFDD17DEA4}" type="presOf" srcId="{C410F850-1658-1643-991E-76BBCFBE5602}" destId="{F9941B52-6F23-5145-AF2C-7104C575831E}" srcOrd="0" destOrd="0" presId="urn:microsoft.com/office/officeart/2005/8/layout/vList3"/>
    <dgm:cxn modelId="{9869C812-65FF-D343-961C-A6A2AD9DA8AA}" srcId="{27332DAD-9860-564B-ADE4-2C69D5DD6C44}" destId="{FE8D1F80-3752-C54F-823A-062A21C105C8}" srcOrd="3" destOrd="0" parTransId="{45ACCDA3-7E3E-B84A-AF7F-2571EA73E724}" sibTransId="{57D0F58D-5951-1045-B86E-4BA195F8BF90}"/>
    <dgm:cxn modelId="{90372509-AA67-4C47-A6E3-3222AC30B4B1}" type="presOf" srcId="{27332DAD-9860-564B-ADE4-2C69D5DD6C44}" destId="{D26D4B66-84D2-324E-9402-6E48EE2EFFA8}" srcOrd="0" destOrd="0" presId="urn:microsoft.com/office/officeart/2005/8/layout/vList3"/>
    <dgm:cxn modelId="{8D086367-B753-E944-884A-2BF0E506FDDC}" type="presParOf" srcId="{D26D4B66-84D2-324E-9402-6E48EE2EFFA8}" destId="{B1605F9E-955B-B54F-B465-2014D6931C13}" srcOrd="0" destOrd="0" presId="urn:microsoft.com/office/officeart/2005/8/layout/vList3"/>
    <dgm:cxn modelId="{4229AEC2-2FD7-C244-8023-B18F701D0EC8}" type="presParOf" srcId="{B1605F9E-955B-B54F-B465-2014D6931C13}" destId="{150EA78C-B9EB-5245-AE61-A8832990335F}" srcOrd="0" destOrd="0" presId="urn:microsoft.com/office/officeart/2005/8/layout/vList3"/>
    <dgm:cxn modelId="{F4B386FA-2D78-D749-B6B3-97CC335AF667}" type="presParOf" srcId="{B1605F9E-955B-B54F-B465-2014D6931C13}" destId="{02720A2F-8DE8-7541-A817-DD23F480EF43}" srcOrd="1" destOrd="0" presId="urn:microsoft.com/office/officeart/2005/8/layout/vList3"/>
    <dgm:cxn modelId="{4FDEBBD2-E093-394A-A23C-4695DD9565BB}" type="presParOf" srcId="{D26D4B66-84D2-324E-9402-6E48EE2EFFA8}" destId="{17CD93A0-EB1C-A74B-8D26-612FEAD491E3}" srcOrd="1" destOrd="0" presId="urn:microsoft.com/office/officeart/2005/8/layout/vList3"/>
    <dgm:cxn modelId="{6EDDE401-DBCA-1C4C-8799-F88DC9835038}" type="presParOf" srcId="{D26D4B66-84D2-324E-9402-6E48EE2EFFA8}" destId="{2D8B9562-D0A7-9546-A321-FF9828495295}" srcOrd="2" destOrd="0" presId="urn:microsoft.com/office/officeart/2005/8/layout/vList3"/>
    <dgm:cxn modelId="{1485BF1E-B6BD-0E4E-A56C-05621201B5D0}" type="presParOf" srcId="{2D8B9562-D0A7-9546-A321-FF9828495295}" destId="{137CAADF-4DCC-8C4C-AB74-559CF7365E57}" srcOrd="0" destOrd="0" presId="urn:microsoft.com/office/officeart/2005/8/layout/vList3"/>
    <dgm:cxn modelId="{84854B79-EECD-374D-8C38-0D08CF5BEEAF}" type="presParOf" srcId="{2D8B9562-D0A7-9546-A321-FF9828495295}" destId="{0287DD26-7BD7-2A4F-9C92-4F65D084B63C}" srcOrd="1" destOrd="0" presId="urn:microsoft.com/office/officeart/2005/8/layout/vList3"/>
    <dgm:cxn modelId="{574868D9-462F-B64E-BDC8-3DE0E38004F6}" type="presParOf" srcId="{D26D4B66-84D2-324E-9402-6E48EE2EFFA8}" destId="{2720ADEC-A804-9741-8191-7545C7988508}" srcOrd="3" destOrd="0" presId="urn:microsoft.com/office/officeart/2005/8/layout/vList3"/>
    <dgm:cxn modelId="{7D69E497-DCDC-374D-8111-14AA7728310F}" type="presParOf" srcId="{D26D4B66-84D2-324E-9402-6E48EE2EFFA8}" destId="{9099A59C-A1F9-9D4F-BE1C-861072B754AC}" srcOrd="4" destOrd="0" presId="urn:microsoft.com/office/officeart/2005/8/layout/vList3"/>
    <dgm:cxn modelId="{063CBAB9-1036-1449-ABA5-BEDE2C8B1464}" type="presParOf" srcId="{9099A59C-A1F9-9D4F-BE1C-861072B754AC}" destId="{E9E69B93-0A28-BC40-A01B-70449818E7F0}" srcOrd="0" destOrd="0" presId="urn:microsoft.com/office/officeart/2005/8/layout/vList3"/>
    <dgm:cxn modelId="{3B21CE4B-C2B9-1E47-BB56-CB4A3BD44DF2}" type="presParOf" srcId="{9099A59C-A1F9-9D4F-BE1C-861072B754AC}" destId="{F9941B52-6F23-5145-AF2C-7104C575831E}" srcOrd="1" destOrd="0" presId="urn:microsoft.com/office/officeart/2005/8/layout/vList3"/>
    <dgm:cxn modelId="{89E1944F-F729-784E-B9D3-BF4CE8873C89}" type="presParOf" srcId="{D26D4B66-84D2-324E-9402-6E48EE2EFFA8}" destId="{558EFDDC-F9F0-D44D-B3B1-01F33035CD31}" srcOrd="5" destOrd="0" presId="urn:microsoft.com/office/officeart/2005/8/layout/vList3"/>
    <dgm:cxn modelId="{D4FF142A-CE7A-914B-BF24-AD4CB9538453}" type="presParOf" srcId="{D26D4B66-84D2-324E-9402-6E48EE2EFFA8}" destId="{68A41237-E442-1C44-AD15-349FE29D1339}" srcOrd="6" destOrd="0" presId="urn:microsoft.com/office/officeart/2005/8/layout/vList3"/>
    <dgm:cxn modelId="{E8157E9A-3848-AA45-8C35-4BDE20FC0D00}" type="presParOf" srcId="{68A41237-E442-1C44-AD15-349FE29D1339}" destId="{35114E00-9B82-9249-95EB-2EBCD0CAD782}" srcOrd="0" destOrd="0" presId="urn:microsoft.com/office/officeart/2005/8/layout/vList3"/>
    <dgm:cxn modelId="{05A4CC98-BA29-1749-A787-C3F5A66A2BED}" type="presParOf" srcId="{68A41237-E442-1C44-AD15-349FE29D1339}" destId="{FA2300CD-1A3F-3043-88D2-F9E4724671AB}"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332DAD-9860-564B-ADE4-2C69D5DD6C44}" type="doc">
      <dgm:prSet loTypeId="urn:microsoft.com/office/officeart/2005/8/layout/vList3" loCatId="" qsTypeId="urn:microsoft.com/office/officeart/2005/8/quickstyle/simple5" qsCatId="simple" csTypeId="urn:microsoft.com/office/officeart/2005/8/colors/accent1_2" csCatId="accent1" phldr="1"/>
      <dgm:spPr/>
    </dgm:pt>
    <dgm:pt modelId="{CC04BA4D-2FC3-CE45-9AC7-65EBE990C59A}">
      <dgm:prSet phldrT="[Text]"/>
      <dgm:spPr/>
      <dgm:t>
        <a:bodyPr/>
        <a:lstStyle/>
        <a:p>
          <a:pPr algn="l"/>
          <a:r>
            <a:rPr lang="zh-CN" altLang="en-US" dirty="0" smtClean="0">
              <a:solidFill>
                <a:schemeClr val="bg1">
                  <a:lumMod val="50000"/>
                </a:schemeClr>
              </a:solidFill>
              <a:latin typeface="SimHei" charset="0"/>
              <a:ea typeface="SimHei" charset="0"/>
              <a:cs typeface="SimHei" charset="0"/>
            </a:rPr>
            <a:t>简单了解线程</a:t>
          </a:r>
          <a:endParaRPr lang="en-US" dirty="0">
            <a:solidFill>
              <a:schemeClr val="bg1">
                <a:lumMod val="50000"/>
              </a:schemeClr>
            </a:solidFill>
            <a:latin typeface="SimHei" charset="0"/>
            <a:ea typeface="SimHei" charset="0"/>
            <a:cs typeface="SimHei" charset="0"/>
          </a:endParaRPr>
        </a:p>
      </dgm:t>
    </dgm:pt>
    <dgm:pt modelId="{14262DF5-5458-4F46-B7FD-DD1BB7274244}" type="parTrans" cxnId="{7B3F9FFC-AC86-5846-8BFC-987A04230B54}">
      <dgm:prSet/>
      <dgm:spPr/>
      <dgm:t>
        <a:bodyPr/>
        <a:lstStyle/>
        <a:p>
          <a:pPr algn="l"/>
          <a:endParaRPr lang="en-US">
            <a:latin typeface="SimHei" charset="0"/>
            <a:ea typeface="SimHei" charset="0"/>
            <a:cs typeface="SimHei" charset="0"/>
          </a:endParaRPr>
        </a:p>
      </dgm:t>
    </dgm:pt>
    <dgm:pt modelId="{99EA54AE-AF36-4448-9477-AAE7783C8461}" type="sibTrans" cxnId="{7B3F9FFC-AC86-5846-8BFC-987A04230B54}">
      <dgm:prSet/>
      <dgm:spPr/>
      <dgm:t>
        <a:bodyPr/>
        <a:lstStyle/>
        <a:p>
          <a:pPr algn="l"/>
          <a:endParaRPr lang="en-US">
            <a:latin typeface="SimHei" charset="0"/>
            <a:ea typeface="SimHei" charset="0"/>
            <a:cs typeface="SimHei" charset="0"/>
          </a:endParaRPr>
        </a:p>
      </dgm:t>
    </dgm:pt>
    <dgm:pt modelId="{D139868B-6B52-314C-B89F-AF6F3453DE1C}">
      <dgm:prSet phldrT="[Text]"/>
      <dgm:spPr/>
      <dgm:t>
        <a:bodyPr/>
        <a:lstStyle/>
        <a:p>
          <a:pPr algn="l"/>
          <a:r>
            <a:rPr lang="zh-CN" altLang="en-US" dirty="0" smtClean="0">
              <a:solidFill>
                <a:schemeClr val="bg1">
                  <a:lumMod val="50000"/>
                </a:schemeClr>
              </a:solidFill>
              <a:latin typeface="SimHei" charset="0"/>
              <a:ea typeface="SimHei" charset="0"/>
              <a:cs typeface="SimHei" charset="0"/>
            </a:rPr>
            <a:t>引入多线程技术的动机</a:t>
          </a:r>
          <a:endParaRPr lang="en-US" dirty="0">
            <a:solidFill>
              <a:schemeClr val="bg1">
                <a:lumMod val="50000"/>
              </a:schemeClr>
            </a:solidFill>
            <a:latin typeface="SimHei" charset="0"/>
            <a:ea typeface="SimHei" charset="0"/>
            <a:cs typeface="SimHei" charset="0"/>
          </a:endParaRPr>
        </a:p>
      </dgm:t>
    </dgm:pt>
    <dgm:pt modelId="{A7CD1C16-AD43-7F4F-9A81-2EF966A66336}" type="parTrans" cxnId="{3282BFE9-3742-1449-99CD-15D625BE01FF}">
      <dgm:prSet/>
      <dgm:spPr/>
      <dgm:t>
        <a:bodyPr/>
        <a:lstStyle/>
        <a:p>
          <a:pPr algn="l"/>
          <a:endParaRPr lang="en-US">
            <a:latin typeface="SimHei" charset="0"/>
            <a:ea typeface="SimHei" charset="0"/>
            <a:cs typeface="SimHei" charset="0"/>
          </a:endParaRPr>
        </a:p>
      </dgm:t>
    </dgm:pt>
    <dgm:pt modelId="{80EB4705-6709-8B45-AC8F-F81E15E6DB37}" type="sibTrans" cxnId="{3282BFE9-3742-1449-99CD-15D625BE01FF}">
      <dgm:prSet/>
      <dgm:spPr/>
      <dgm:t>
        <a:bodyPr/>
        <a:lstStyle/>
        <a:p>
          <a:pPr algn="l"/>
          <a:endParaRPr lang="en-US">
            <a:latin typeface="SimHei" charset="0"/>
            <a:ea typeface="SimHei" charset="0"/>
            <a:cs typeface="SimHei" charset="0"/>
          </a:endParaRPr>
        </a:p>
      </dgm:t>
    </dgm:pt>
    <dgm:pt modelId="{C410F850-1658-1643-991E-76BBCFBE5602}">
      <dgm:prSet phldrT="[Text]"/>
      <dgm:spPr/>
      <dgm:t>
        <a:bodyPr/>
        <a:lstStyle/>
        <a:p>
          <a:pPr algn="l"/>
          <a:r>
            <a:rPr lang="zh-CN" altLang="en-US" dirty="0" smtClean="0">
              <a:solidFill>
                <a:schemeClr val="bg1"/>
              </a:solidFill>
              <a:latin typeface="SimHei" charset="0"/>
              <a:ea typeface="SimHei" charset="0"/>
              <a:cs typeface="SimHei" charset="0"/>
            </a:rPr>
            <a:t>多线程环境中的进程和线程</a:t>
          </a:r>
          <a:endParaRPr lang="en-US" dirty="0">
            <a:solidFill>
              <a:schemeClr val="bg1"/>
            </a:solidFill>
            <a:latin typeface="SimHei" charset="0"/>
            <a:ea typeface="SimHei" charset="0"/>
            <a:cs typeface="SimHei" charset="0"/>
          </a:endParaRPr>
        </a:p>
      </dgm:t>
    </dgm:pt>
    <dgm:pt modelId="{B837626F-A0EE-394B-BA29-A7D4318CA9D5}" type="parTrans" cxnId="{7671A086-85E7-FE4E-8D05-251953E37454}">
      <dgm:prSet/>
      <dgm:spPr/>
      <dgm:t>
        <a:bodyPr/>
        <a:lstStyle/>
        <a:p>
          <a:pPr algn="l"/>
          <a:endParaRPr lang="en-US">
            <a:latin typeface="SimHei" charset="0"/>
            <a:ea typeface="SimHei" charset="0"/>
            <a:cs typeface="SimHei" charset="0"/>
          </a:endParaRPr>
        </a:p>
      </dgm:t>
    </dgm:pt>
    <dgm:pt modelId="{701DF237-E88C-714F-A2FD-46A7D4B8B63C}" type="sibTrans" cxnId="{7671A086-85E7-FE4E-8D05-251953E37454}">
      <dgm:prSet/>
      <dgm:spPr/>
      <dgm:t>
        <a:bodyPr/>
        <a:lstStyle/>
        <a:p>
          <a:pPr algn="l"/>
          <a:endParaRPr lang="en-US">
            <a:latin typeface="SimHei" charset="0"/>
            <a:ea typeface="SimHei" charset="0"/>
            <a:cs typeface="SimHei" charset="0"/>
          </a:endParaRPr>
        </a:p>
      </dgm:t>
    </dgm:pt>
    <dgm:pt modelId="{FE8D1F80-3752-C54F-823A-062A21C105C8}">
      <dgm:prSet/>
      <dgm:spPr/>
      <dgm:t>
        <a:bodyPr/>
        <a:lstStyle/>
        <a:p>
          <a:pPr algn="l"/>
          <a:r>
            <a:rPr lang="zh-CN" altLang="en-US" dirty="0" smtClean="0">
              <a:solidFill>
                <a:schemeClr val="bg1">
                  <a:lumMod val="50000"/>
                </a:schemeClr>
              </a:solidFill>
              <a:latin typeface="SimHei" charset="0"/>
              <a:ea typeface="SimHei" charset="0"/>
              <a:cs typeface="SimHei" charset="0"/>
            </a:rPr>
            <a:t>线程的实现 </a:t>
          </a:r>
          <a:endParaRPr lang="en-US" dirty="0">
            <a:solidFill>
              <a:schemeClr val="bg1">
                <a:lumMod val="50000"/>
              </a:schemeClr>
            </a:solidFill>
            <a:latin typeface="SimHei" charset="0"/>
            <a:ea typeface="SimHei" charset="0"/>
            <a:cs typeface="SimHei" charset="0"/>
          </a:endParaRPr>
        </a:p>
      </dgm:t>
    </dgm:pt>
    <dgm:pt modelId="{45ACCDA3-7E3E-B84A-AF7F-2571EA73E724}" type="parTrans" cxnId="{9869C812-65FF-D343-961C-A6A2AD9DA8AA}">
      <dgm:prSet/>
      <dgm:spPr/>
      <dgm:t>
        <a:bodyPr/>
        <a:lstStyle/>
        <a:p>
          <a:pPr algn="l"/>
          <a:endParaRPr lang="en-US">
            <a:latin typeface="SimHei" charset="0"/>
            <a:ea typeface="SimHei" charset="0"/>
            <a:cs typeface="SimHei" charset="0"/>
          </a:endParaRPr>
        </a:p>
      </dgm:t>
    </dgm:pt>
    <dgm:pt modelId="{57D0F58D-5951-1045-B86E-4BA195F8BF90}" type="sibTrans" cxnId="{9869C812-65FF-D343-961C-A6A2AD9DA8AA}">
      <dgm:prSet/>
      <dgm:spPr/>
      <dgm:t>
        <a:bodyPr/>
        <a:lstStyle/>
        <a:p>
          <a:pPr algn="l"/>
          <a:endParaRPr lang="en-US">
            <a:latin typeface="SimHei" charset="0"/>
            <a:ea typeface="SimHei" charset="0"/>
            <a:cs typeface="SimHei" charset="0"/>
          </a:endParaRPr>
        </a:p>
      </dgm:t>
    </dgm:pt>
    <dgm:pt modelId="{D26D4B66-84D2-324E-9402-6E48EE2EFFA8}" type="pres">
      <dgm:prSet presAssocID="{27332DAD-9860-564B-ADE4-2C69D5DD6C44}" presName="linearFlow" presStyleCnt="0">
        <dgm:presLayoutVars>
          <dgm:dir/>
          <dgm:resizeHandles val="exact"/>
        </dgm:presLayoutVars>
      </dgm:prSet>
      <dgm:spPr/>
    </dgm:pt>
    <dgm:pt modelId="{B1605F9E-955B-B54F-B465-2014D6931C13}" type="pres">
      <dgm:prSet presAssocID="{CC04BA4D-2FC3-CE45-9AC7-65EBE990C59A}" presName="composite" presStyleCnt="0"/>
      <dgm:spPr/>
    </dgm:pt>
    <dgm:pt modelId="{150EA78C-B9EB-5245-AE61-A8832990335F}" type="pres">
      <dgm:prSet presAssocID="{CC04BA4D-2FC3-CE45-9AC7-65EBE990C59A}" presName="imgShp" presStyleLbl="fgImgPlace1" presStyleIdx="0" presStyleCnt="4"/>
      <dgm:spPr/>
    </dgm:pt>
    <dgm:pt modelId="{02720A2F-8DE8-7541-A817-DD23F480EF43}" type="pres">
      <dgm:prSet presAssocID="{CC04BA4D-2FC3-CE45-9AC7-65EBE990C59A}" presName="txShp" presStyleLbl="node1" presStyleIdx="0" presStyleCnt="4">
        <dgm:presLayoutVars>
          <dgm:bulletEnabled val="1"/>
        </dgm:presLayoutVars>
      </dgm:prSet>
      <dgm:spPr/>
      <dgm:t>
        <a:bodyPr/>
        <a:lstStyle/>
        <a:p>
          <a:endParaRPr lang="en-US"/>
        </a:p>
      </dgm:t>
    </dgm:pt>
    <dgm:pt modelId="{17CD93A0-EB1C-A74B-8D26-612FEAD491E3}" type="pres">
      <dgm:prSet presAssocID="{99EA54AE-AF36-4448-9477-AAE7783C8461}" presName="spacing" presStyleCnt="0"/>
      <dgm:spPr/>
    </dgm:pt>
    <dgm:pt modelId="{2D8B9562-D0A7-9546-A321-FF9828495295}" type="pres">
      <dgm:prSet presAssocID="{D139868B-6B52-314C-B89F-AF6F3453DE1C}" presName="composite" presStyleCnt="0"/>
      <dgm:spPr/>
    </dgm:pt>
    <dgm:pt modelId="{137CAADF-4DCC-8C4C-AB74-559CF7365E57}" type="pres">
      <dgm:prSet presAssocID="{D139868B-6B52-314C-B89F-AF6F3453DE1C}" presName="imgShp" presStyleLbl="fgImgPlace1" presStyleIdx="1" presStyleCnt="4"/>
      <dgm:spPr/>
    </dgm:pt>
    <dgm:pt modelId="{0287DD26-7BD7-2A4F-9C92-4F65D084B63C}" type="pres">
      <dgm:prSet presAssocID="{D139868B-6B52-314C-B89F-AF6F3453DE1C}" presName="txShp" presStyleLbl="node1" presStyleIdx="1" presStyleCnt="4">
        <dgm:presLayoutVars>
          <dgm:bulletEnabled val="1"/>
        </dgm:presLayoutVars>
      </dgm:prSet>
      <dgm:spPr/>
      <dgm:t>
        <a:bodyPr/>
        <a:lstStyle/>
        <a:p>
          <a:endParaRPr lang="en-US"/>
        </a:p>
      </dgm:t>
    </dgm:pt>
    <dgm:pt modelId="{2720ADEC-A804-9741-8191-7545C7988508}" type="pres">
      <dgm:prSet presAssocID="{80EB4705-6709-8B45-AC8F-F81E15E6DB37}" presName="spacing" presStyleCnt="0"/>
      <dgm:spPr/>
    </dgm:pt>
    <dgm:pt modelId="{9099A59C-A1F9-9D4F-BE1C-861072B754AC}" type="pres">
      <dgm:prSet presAssocID="{C410F850-1658-1643-991E-76BBCFBE5602}" presName="composite" presStyleCnt="0"/>
      <dgm:spPr/>
    </dgm:pt>
    <dgm:pt modelId="{E9E69B93-0A28-BC40-A01B-70449818E7F0}" type="pres">
      <dgm:prSet presAssocID="{C410F850-1658-1643-991E-76BBCFBE5602}" presName="imgShp" presStyleLbl="fgImgPlace1" presStyleIdx="2" presStyleCnt="4"/>
      <dgm:spPr/>
    </dgm:pt>
    <dgm:pt modelId="{F9941B52-6F23-5145-AF2C-7104C575831E}" type="pres">
      <dgm:prSet presAssocID="{C410F850-1658-1643-991E-76BBCFBE5602}" presName="txShp" presStyleLbl="node1" presStyleIdx="2" presStyleCnt="4">
        <dgm:presLayoutVars>
          <dgm:bulletEnabled val="1"/>
        </dgm:presLayoutVars>
      </dgm:prSet>
      <dgm:spPr/>
      <dgm:t>
        <a:bodyPr/>
        <a:lstStyle/>
        <a:p>
          <a:endParaRPr lang="en-US"/>
        </a:p>
      </dgm:t>
    </dgm:pt>
    <dgm:pt modelId="{558EFDDC-F9F0-D44D-B3B1-01F33035CD31}" type="pres">
      <dgm:prSet presAssocID="{701DF237-E88C-714F-A2FD-46A7D4B8B63C}" presName="spacing" presStyleCnt="0"/>
      <dgm:spPr/>
    </dgm:pt>
    <dgm:pt modelId="{68A41237-E442-1C44-AD15-349FE29D1339}" type="pres">
      <dgm:prSet presAssocID="{FE8D1F80-3752-C54F-823A-062A21C105C8}" presName="composite" presStyleCnt="0"/>
      <dgm:spPr/>
    </dgm:pt>
    <dgm:pt modelId="{35114E00-9B82-9249-95EB-2EBCD0CAD782}" type="pres">
      <dgm:prSet presAssocID="{FE8D1F80-3752-C54F-823A-062A21C105C8}" presName="imgShp" presStyleLbl="fgImgPlace1" presStyleIdx="3" presStyleCnt="4"/>
      <dgm:spPr/>
    </dgm:pt>
    <dgm:pt modelId="{FA2300CD-1A3F-3043-88D2-F9E4724671AB}" type="pres">
      <dgm:prSet presAssocID="{FE8D1F80-3752-C54F-823A-062A21C105C8}" presName="txShp" presStyleLbl="node1" presStyleIdx="3" presStyleCnt="4">
        <dgm:presLayoutVars>
          <dgm:bulletEnabled val="1"/>
        </dgm:presLayoutVars>
      </dgm:prSet>
      <dgm:spPr/>
      <dgm:t>
        <a:bodyPr/>
        <a:lstStyle/>
        <a:p>
          <a:endParaRPr lang="en-US"/>
        </a:p>
      </dgm:t>
    </dgm:pt>
  </dgm:ptLst>
  <dgm:cxnLst>
    <dgm:cxn modelId="{3FB54F9A-B319-6348-9AD5-48CEC3D4E9E1}" type="presOf" srcId="{CC04BA4D-2FC3-CE45-9AC7-65EBE990C59A}" destId="{02720A2F-8DE8-7541-A817-DD23F480EF43}" srcOrd="0" destOrd="0" presId="urn:microsoft.com/office/officeart/2005/8/layout/vList3"/>
    <dgm:cxn modelId="{E4450159-217A-0740-B655-7621B157307D}" type="presOf" srcId="{FE8D1F80-3752-C54F-823A-062A21C105C8}" destId="{FA2300CD-1A3F-3043-88D2-F9E4724671AB}" srcOrd="0" destOrd="0" presId="urn:microsoft.com/office/officeart/2005/8/layout/vList3"/>
    <dgm:cxn modelId="{7671A086-85E7-FE4E-8D05-251953E37454}" srcId="{27332DAD-9860-564B-ADE4-2C69D5DD6C44}" destId="{C410F850-1658-1643-991E-76BBCFBE5602}" srcOrd="2" destOrd="0" parTransId="{B837626F-A0EE-394B-BA29-A7D4318CA9D5}" sibTransId="{701DF237-E88C-714F-A2FD-46A7D4B8B63C}"/>
    <dgm:cxn modelId="{3282BFE9-3742-1449-99CD-15D625BE01FF}" srcId="{27332DAD-9860-564B-ADE4-2C69D5DD6C44}" destId="{D139868B-6B52-314C-B89F-AF6F3453DE1C}" srcOrd="1" destOrd="0" parTransId="{A7CD1C16-AD43-7F4F-9A81-2EF966A66336}" sibTransId="{80EB4705-6709-8B45-AC8F-F81E15E6DB37}"/>
    <dgm:cxn modelId="{C2F4164B-42E9-6842-9B50-E0CEC833EB8C}" type="presOf" srcId="{D139868B-6B52-314C-B89F-AF6F3453DE1C}" destId="{0287DD26-7BD7-2A4F-9C92-4F65D084B63C}" srcOrd="0" destOrd="0" presId="urn:microsoft.com/office/officeart/2005/8/layout/vList3"/>
    <dgm:cxn modelId="{7B3F9FFC-AC86-5846-8BFC-987A04230B54}" srcId="{27332DAD-9860-564B-ADE4-2C69D5DD6C44}" destId="{CC04BA4D-2FC3-CE45-9AC7-65EBE990C59A}" srcOrd="0" destOrd="0" parTransId="{14262DF5-5458-4F46-B7FD-DD1BB7274244}" sibTransId="{99EA54AE-AF36-4448-9477-AAE7783C8461}"/>
    <dgm:cxn modelId="{24600BA1-737E-3D4B-9850-3FBFDD17DEA4}" type="presOf" srcId="{C410F850-1658-1643-991E-76BBCFBE5602}" destId="{F9941B52-6F23-5145-AF2C-7104C575831E}" srcOrd="0" destOrd="0" presId="urn:microsoft.com/office/officeart/2005/8/layout/vList3"/>
    <dgm:cxn modelId="{9869C812-65FF-D343-961C-A6A2AD9DA8AA}" srcId="{27332DAD-9860-564B-ADE4-2C69D5DD6C44}" destId="{FE8D1F80-3752-C54F-823A-062A21C105C8}" srcOrd="3" destOrd="0" parTransId="{45ACCDA3-7E3E-B84A-AF7F-2571EA73E724}" sibTransId="{57D0F58D-5951-1045-B86E-4BA195F8BF90}"/>
    <dgm:cxn modelId="{90372509-AA67-4C47-A6E3-3222AC30B4B1}" type="presOf" srcId="{27332DAD-9860-564B-ADE4-2C69D5DD6C44}" destId="{D26D4B66-84D2-324E-9402-6E48EE2EFFA8}" srcOrd="0" destOrd="0" presId="urn:microsoft.com/office/officeart/2005/8/layout/vList3"/>
    <dgm:cxn modelId="{8D086367-B753-E944-884A-2BF0E506FDDC}" type="presParOf" srcId="{D26D4B66-84D2-324E-9402-6E48EE2EFFA8}" destId="{B1605F9E-955B-B54F-B465-2014D6931C13}" srcOrd="0" destOrd="0" presId="urn:microsoft.com/office/officeart/2005/8/layout/vList3"/>
    <dgm:cxn modelId="{4229AEC2-2FD7-C244-8023-B18F701D0EC8}" type="presParOf" srcId="{B1605F9E-955B-B54F-B465-2014D6931C13}" destId="{150EA78C-B9EB-5245-AE61-A8832990335F}" srcOrd="0" destOrd="0" presId="urn:microsoft.com/office/officeart/2005/8/layout/vList3"/>
    <dgm:cxn modelId="{F4B386FA-2D78-D749-B6B3-97CC335AF667}" type="presParOf" srcId="{B1605F9E-955B-B54F-B465-2014D6931C13}" destId="{02720A2F-8DE8-7541-A817-DD23F480EF43}" srcOrd="1" destOrd="0" presId="urn:microsoft.com/office/officeart/2005/8/layout/vList3"/>
    <dgm:cxn modelId="{4FDEBBD2-E093-394A-A23C-4695DD9565BB}" type="presParOf" srcId="{D26D4B66-84D2-324E-9402-6E48EE2EFFA8}" destId="{17CD93A0-EB1C-A74B-8D26-612FEAD491E3}" srcOrd="1" destOrd="0" presId="urn:microsoft.com/office/officeart/2005/8/layout/vList3"/>
    <dgm:cxn modelId="{6EDDE401-DBCA-1C4C-8799-F88DC9835038}" type="presParOf" srcId="{D26D4B66-84D2-324E-9402-6E48EE2EFFA8}" destId="{2D8B9562-D0A7-9546-A321-FF9828495295}" srcOrd="2" destOrd="0" presId="urn:microsoft.com/office/officeart/2005/8/layout/vList3"/>
    <dgm:cxn modelId="{1485BF1E-B6BD-0E4E-A56C-05621201B5D0}" type="presParOf" srcId="{2D8B9562-D0A7-9546-A321-FF9828495295}" destId="{137CAADF-4DCC-8C4C-AB74-559CF7365E57}" srcOrd="0" destOrd="0" presId="urn:microsoft.com/office/officeart/2005/8/layout/vList3"/>
    <dgm:cxn modelId="{84854B79-EECD-374D-8C38-0D08CF5BEEAF}" type="presParOf" srcId="{2D8B9562-D0A7-9546-A321-FF9828495295}" destId="{0287DD26-7BD7-2A4F-9C92-4F65D084B63C}" srcOrd="1" destOrd="0" presId="urn:microsoft.com/office/officeart/2005/8/layout/vList3"/>
    <dgm:cxn modelId="{574868D9-462F-B64E-BDC8-3DE0E38004F6}" type="presParOf" srcId="{D26D4B66-84D2-324E-9402-6E48EE2EFFA8}" destId="{2720ADEC-A804-9741-8191-7545C7988508}" srcOrd="3" destOrd="0" presId="urn:microsoft.com/office/officeart/2005/8/layout/vList3"/>
    <dgm:cxn modelId="{7D69E497-DCDC-374D-8111-14AA7728310F}" type="presParOf" srcId="{D26D4B66-84D2-324E-9402-6E48EE2EFFA8}" destId="{9099A59C-A1F9-9D4F-BE1C-861072B754AC}" srcOrd="4" destOrd="0" presId="urn:microsoft.com/office/officeart/2005/8/layout/vList3"/>
    <dgm:cxn modelId="{063CBAB9-1036-1449-ABA5-BEDE2C8B1464}" type="presParOf" srcId="{9099A59C-A1F9-9D4F-BE1C-861072B754AC}" destId="{E9E69B93-0A28-BC40-A01B-70449818E7F0}" srcOrd="0" destOrd="0" presId="urn:microsoft.com/office/officeart/2005/8/layout/vList3"/>
    <dgm:cxn modelId="{3B21CE4B-C2B9-1E47-BB56-CB4A3BD44DF2}" type="presParOf" srcId="{9099A59C-A1F9-9D4F-BE1C-861072B754AC}" destId="{F9941B52-6F23-5145-AF2C-7104C575831E}" srcOrd="1" destOrd="0" presId="urn:microsoft.com/office/officeart/2005/8/layout/vList3"/>
    <dgm:cxn modelId="{89E1944F-F729-784E-B9D3-BF4CE8873C89}" type="presParOf" srcId="{D26D4B66-84D2-324E-9402-6E48EE2EFFA8}" destId="{558EFDDC-F9F0-D44D-B3B1-01F33035CD31}" srcOrd="5" destOrd="0" presId="urn:microsoft.com/office/officeart/2005/8/layout/vList3"/>
    <dgm:cxn modelId="{D4FF142A-CE7A-914B-BF24-AD4CB9538453}" type="presParOf" srcId="{D26D4B66-84D2-324E-9402-6E48EE2EFFA8}" destId="{68A41237-E442-1C44-AD15-349FE29D1339}" srcOrd="6" destOrd="0" presId="urn:microsoft.com/office/officeart/2005/8/layout/vList3"/>
    <dgm:cxn modelId="{E8157E9A-3848-AA45-8C35-4BDE20FC0D00}" type="presParOf" srcId="{68A41237-E442-1C44-AD15-349FE29D1339}" destId="{35114E00-9B82-9249-95EB-2EBCD0CAD782}" srcOrd="0" destOrd="0" presId="urn:microsoft.com/office/officeart/2005/8/layout/vList3"/>
    <dgm:cxn modelId="{05A4CC98-BA29-1749-A787-C3F5A66A2BED}" type="presParOf" srcId="{68A41237-E442-1C44-AD15-349FE29D1339}" destId="{FA2300CD-1A3F-3043-88D2-F9E4724671AB}"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7332DAD-9860-564B-ADE4-2C69D5DD6C44}" type="doc">
      <dgm:prSet loTypeId="urn:microsoft.com/office/officeart/2005/8/layout/vList3" loCatId="" qsTypeId="urn:microsoft.com/office/officeart/2005/8/quickstyle/simple5" qsCatId="simple" csTypeId="urn:microsoft.com/office/officeart/2005/8/colors/accent1_2" csCatId="accent1" phldr="1"/>
      <dgm:spPr/>
    </dgm:pt>
    <dgm:pt modelId="{CC04BA4D-2FC3-CE45-9AC7-65EBE990C59A}">
      <dgm:prSet phldrT="[Text]"/>
      <dgm:spPr/>
      <dgm:t>
        <a:bodyPr/>
        <a:lstStyle/>
        <a:p>
          <a:pPr algn="l"/>
          <a:r>
            <a:rPr lang="zh-CN" altLang="en-US" dirty="0" smtClean="0">
              <a:solidFill>
                <a:schemeClr val="bg1">
                  <a:lumMod val="50000"/>
                </a:schemeClr>
              </a:solidFill>
              <a:latin typeface="SimHei" charset="0"/>
              <a:ea typeface="SimHei" charset="0"/>
              <a:cs typeface="SimHei" charset="0"/>
            </a:rPr>
            <a:t>简单了解线程</a:t>
          </a:r>
          <a:endParaRPr lang="en-US" dirty="0">
            <a:solidFill>
              <a:schemeClr val="bg1">
                <a:lumMod val="50000"/>
              </a:schemeClr>
            </a:solidFill>
            <a:latin typeface="SimHei" charset="0"/>
            <a:ea typeface="SimHei" charset="0"/>
            <a:cs typeface="SimHei" charset="0"/>
          </a:endParaRPr>
        </a:p>
      </dgm:t>
    </dgm:pt>
    <dgm:pt modelId="{14262DF5-5458-4F46-B7FD-DD1BB7274244}" type="parTrans" cxnId="{7B3F9FFC-AC86-5846-8BFC-987A04230B54}">
      <dgm:prSet/>
      <dgm:spPr/>
      <dgm:t>
        <a:bodyPr/>
        <a:lstStyle/>
        <a:p>
          <a:pPr algn="l"/>
          <a:endParaRPr lang="en-US">
            <a:latin typeface="SimHei" charset="0"/>
            <a:ea typeface="SimHei" charset="0"/>
            <a:cs typeface="SimHei" charset="0"/>
          </a:endParaRPr>
        </a:p>
      </dgm:t>
    </dgm:pt>
    <dgm:pt modelId="{99EA54AE-AF36-4448-9477-AAE7783C8461}" type="sibTrans" cxnId="{7B3F9FFC-AC86-5846-8BFC-987A04230B54}">
      <dgm:prSet/>
      <dgm:spPr/>
      <dgm:t>
        <a:bodyPr/>
        <a:lstStyle/>
        <a:p>
          <a:pPr algn="l"/>
          <a:endParaRPr lang="en-US">
            <a:latin typeface="SimHei" charset="0"/>
            <a:ea typeface="SimHei" charset="0"/>
            <a:cs typeface="SimHei" charset="0"/>
          </a:endParaRPr>
        </a:p>
      </dgm:t>
    </dgm:pt>
    <dgm:pt modelId="{D139868B-6B52-314C-B89F-AF6F3453DE1C}">
      <dgm:prSet phldrT="[Text]"/>
      <dgm:spPr/>
      <dgm:t>
        <a:bodyPr/>
        <a:lstStyle/>
        <a:p>
          <a:pPr algn="l"/>
          <a:r>
            <a:rPr lang="zh-CN" altLang="en-US" dirty="0" smtClean="0">
              <a:solidFill>
                <a:schemeClr val="bg1">
                  <a:lumMod val="50000"/>
                </a:schemeClr>
              </a:solidFill>
              <a:latin typeface="SimHei" charset="0"/>
              <a:ea typeface="SimHei" charset="0"/>
              <a:cs typeface="SimHei" charset="0"/>
            </a:rPr>
            <a:t>引入多线程技术的动机</a:t>
          </a:r>
          <a:endParaRPr lang="en-US" dirty="0">
            <a:solidFill>
              <a:schemeClr val="bg1">
                <a:lumMod val="50000"/>
              </a:schemeClr>
            </a:solidFill>
            <a:latin typeface="SimHei" charset="0"/>
            <a:ea typeface="SimHei" charset="0"/>
            <a:cs typeface="SimHei" charset="0"/>
          </a:endParaRPr>
        </a:p>
      </dgm:t>
    </dgm:pt>
    <dgm:pt modelId="{A7CD1C16-AD43-7F4F-9A81-2EF966A66336}" type="parTrans" cxnId="{3282BFE9-3742-1449-99CD-15D625BE01FF}">
      <dgm:prSet/>
      <dgm:spPr/>
      <dgm:t>
        <a:bodyPr/>
        <a:lstStyle/>
        <a:p>
          <a:pPr algn="l"/>
          <a:endParaRPr lang="en-US">
            <a:latin typeface="SimHei" charset="0"/>
            <a:ea typeface="SimHei" charset="0"/>
            <a:cs typeface="SimHei" charset="0"/>
          </a:endParaRPr>
        </a:p>
      </dgm:t>
    </dgm:pt>
    <dgm:pt modelId="{80EB4705-6709-8B45-AC8F-F81E15E6DB37}" type="sibTrans" cxnId="{3282BFE9-3742-1449-99CD-15D625BE01FF}">
      <dgm:prSet/>
      <dgm:spPr/>
      <dgm:t>
        <a:bodyPr/>
        <a:lstStyle/>
        <a:p>
          <a:pPr algn="l"/>
          <a:endParaRPr lang="en-US">
            <a:latin typeface="SimHei" charset="0"/>
            <a:ea typeface="SimHei" charset="0"/>
            <a:cs typeface="SimHei" charset="0"/>
          </a:endParaRPr>
        </a:p>
      </dgm:t>
    </dgm:pt>
    <dgm:pt modelId="{C410F850-1658-1643-991E-76BBCFBE5602}">
      <dgm:prSet phldrT="[Text]"/>
      <dgm:spPr/>
      <dgm:t>
        <a:bodyPr/>
        <a:lstStyle/>
        <a:p>
          <a:pPr algn="l"/>
          <a:r>
            <a:rPr lang="zh-CN" altLang="en-US" dirty="0" smtClean="0">
              <a:solidFill>
                <a:schemeClr val="bg1">
                  <a:lumMod val="50000"/>
                </a:schemeClr>
              </a:solidFill>
              <a:latin typeface="SimHei" charset="0"/>
              <a:ea typeface="SimHei" charset="0"/>
              <a:cs typeface="SimHei" charset="0"/>
            </a:rPr>
            <a:t>多线程环境中的进程 和线程</a:t>
          </a:r>
          <a:endParaRPr lang="en-US" dirty="0">
            <a:solidFill>
              <a:schemeClr val="bg1">
                <a:lumMod val="50000"/>
              </a:schemeClr>
            </a:solidFill>
            <a:latin typeface="SimHei" charset="0"/>
            <a:ea typeface="SimHei" charset="0"/>
            <a:cs typeface="SimHei" charset="0"/>
          </a:endParaRPr>
        </a:p>
      </dgm:t>
    </dgm:pt>
    <dgm:pt modelId="{B837626F-A0EE-394B-BA29-A7D4318CA9D5}" type="parTrans" cxnId="{7671A086-85E7-FE4E-8D05-251953E37454}">
      <dgm:prSet/>
      <dgm:spPr/>
      <dgm:t>
        <a:bodyPr/>
        <a:lstStyle/>
        <a:p>
          <a:pPr algn="l"/>
          <a:endParaRPr lang="en-US">
            <a:latin typeface="SimHei" charset="0"/>
            <a:ea typeface="SimHei" charset="0"/>
            <a:cs typeface="SimHei" charset="0"/>
          </a:endParaRPr>
        </a:p>
      </dgm:t>
    </dgm:pt>
    <dgm:pt modelId="{701DF237-E88C-714F-A2FD-46A7D4B8B63C}" type="sibTrans" cxnId="{7671A086-85E7-FE4E-8D05-251953E37454}">
      <dgm:prSet/>
      <dgm:spPr/>
      <dgm:t>
        <a:bodyPr/>
        <a:lstStyle/>
        <a:p>
          <a:pPr algn="l"/>
          <a:endParaRPr lang="en-US">
            <a:latin typeface="SimHei" charset="0"/>
            <a:ea typeface="SimHei" charset="0"/>
            <a:cs typeface="SimHei" charset="0"/>
          </a:endParaRPr>
        </a:p>
      </dgm:t>
    </dgm:pt>
    <dgm:pt modelId="{FE8D1F80-3752-C54F-823A-062A21C105C8}">
      <dgm:prSet/>
      <dgm:spPr/>
      <dgm:t>
        <a:bodyPr/>
        <a:lstStyle/>
        <a:p>
          <a:pPr algn="l"/>
          <a:r>
            <a:rPr lang="zh-CN" altLang="en-US" dirty="0" smtClean="0">
              <a:solidFill>
                <a:schemeClr val="bg1"/>
              </a:solidFill>
              <a:latin typeface="SimHei" charset="0"/>
              <a:ea typeface="SimHei" charset="0"/>
              <a:cs typeface="SimHei" charset="0"/>
            </a:rPr>
            <a:t>线程的实现 </a:t>
          </a:r>
          <a:endParaRPr lang="en-US" dirty="0">
            <a:solidFill>
              <a:schemeClr val="bg1"/>
            </a:solidFill>
            <a:latin typeface="SimHei" charset="0"/>
            <a:ea typeface="SimHei" charset="0"/>
            <a:cs typeface="SimHei" charset="0"/>
          </a:endParaRPr>
        </a:p>
      </dgm:t>
    </dgm:pt>
    <dgm:pt modelId="{45ACCDA3-7E3E-B84A-AF7F-2571EA73E724}" type="parTrans" cxnId="{9869C812-65FF-D343-961C-A6A2AD9DA8AA}">
      <dgm:prSet/>
      <dgm:spPr/>
      <dgm:t>
        <a:bodyPr/>
        <a:lstStyle/>
        <a:p>
          <a:pPr algn="l"/>
          <a:endParaRPr lang="en-US">
            <a:latin typeface="SimHei" charset="0"/>
            <a:ea typeface="SimHei" charset="0"/>
            <a:cs typeface="SimHei" charset="0"/>
          </a:endParaRPr>
        </a:p>
      </dgm:t>
    </dgm:pt>
    <dgm:pt modelId="{57D0F58D-5951-1045-B86E-4BA195F8BF90}" type="sibTrans" cxnId="{9869C812-65FF-D343-961C-A6A2AD9DA8AA}">
      <dgm:prSet/>
      <dgm:spPr/>
      <dgm:t>
        <a:bodyPr/>
        <a:lstStyle/>
        <a:p>
          <a:pPr algn="l"/>
          <a:endParaRPr lang="en-US">
            <a:latin typeface="SimHei" charset="0"/>
            <a:ea typeface="SimHei" charset="0"/>
            <a:cs typeface="SimHei" charset="0"/>
          </a:endParaRPr>
        </a:p>
      </dgm:t>
    </dgm:pt>
    <dgm:pt modelId="{D26D4B66-84D2-324E-9402-6E48EE2EFFA8}" type="pres">
      <dgm:prSet presAssocID="{27332DAD-9860-564B-ADE4-2C69D5DD6C44}" presName="linearFlow" presStyleCnt="0">
        <dgm:presLayoutVars>
          <dgm:dir/>
          <dgm:resizeHandles val="exact"/>
        </dgm:presLayoutVars>
      </dgm:prSet>
      <dgm:spPr/>
    </dgm:pt>
    <dgm:pt modelId="{B1605F9E-955B-B54F-B465-2014D6931C13}" type="pres">
      <dgm:prSet presAssocID="{CC04BA4D-2FC3-CE45-9AC7-65EBE990C59A}" presName="composite" presStyleCnt="0"/>
      <dgm:spPr/>
    </dgm:pt>
    <dgm:pt modelId="{150EA78C-B9EB-5245-AE61-A8832990335F}" type="pres">
      <dgm:prSet presAssocID="{CC04BA4D-2FC3-CE45-9AC7-65EBE990C59A}" presName="imgShp" presStyleLbl="fgImgPlace1" presStyleIdx="0" presStyleCnt="4"/>
      <dgm:spPr/>
    </dgm:pt>
    <dgm:pt modelId="{02720A2F-8DE8-7541-A817-DD23F480EF43}" type="pres">
      <dgm:prSet presAssocID="{CC04BA4D-2FC3-CE45-9AC7-65EBE990C59A}" presName="txShp" presStyleLbl="node1" presStyleIdx="0" presStyleCnt="4">
        <dgm:presLayoutVars>
          <dgm:bulletEnabled val="1"/>
        </dgm:presLayoutVars>
      </dgm:prSet>
      <dgm:spPr/>
      <dgm:t>
        <a:bodyPr/>
        <a:lstStyle/>
        <a:p>
          <a:endParaRPr lang="en-US"/>
        </a:p>
      </dgm:t>
    </dgm:pt>
    <dgm:pt modelId="{17CD93A0-EB1C-A74B-8D26-612FEAD491E3}" type="pres">
      <dgm:prSet presAssocID="{99EA54AE-AF36-4448-9477-AAE7783C8461}" presName="spacing" presStyleCnt="0"/>
      <dgm:spPr/>
    </dgm:pt>
    <dgm:pt modelId="{2D8B9562-D0A7-9546-A321-FF9828495295}" type="pres">
      <dgm:prSet presAssocID="{D139868B-6B52-314C-B89F-AF6F3453DE1C}" presName="composite" presStyleCnt="0"/>
      <dgm:spPr/>
    </dgm:pt>
    <dgm:pt modelId="{137CAADF-4DCC-8C4C-AB74-559CF7365E57}" type="pres">
      <dgm:prSet presAssocID="{D139868B-6B52-314C-B89F-AF6F3453DE1C}" presName="imgShp" presStyleLbl="fgImgPlace1" presStyleIdx="1" presStyleCnt="4"/>
      <dgm:spPr/>
    </dgm:pt>
    <dgm:pt modelId="{0287DD26-7BD7-2A4F-9C92-4F65D084B63C}" type="pres">
      <dgm:prSet presAssocID="{D139868B-6B52-314C-B89F-AF6F3453DE1C}" presName="txShp" presStyleLbl="node1" presStyleIdx="1" presStyleCnt="4">
        <dgm:presLayoutVars>
          <dgm:bulletEnabled val="1"/>
        </dgm:presLayoutVars>
      </dgm:prSet>
      <dgm:spPr/>
      <dgm:t>
        <a:bodyPr/>
        <a:lstStyle/>
        <a:p>
          <a:endParaRPr lang="en-US"/>
        </a:p>
      </dgm:t>
    </dgm:pt>
    <dgm:pt modelId="{2720ADEC-A804-9741-8191-7545C7988508}" type="pres">
      <dgm:prSet presAssocID="{80EB4705-6709-8B45-AC8F-F81E15E6DB37}" presName="spacing" presStyleCnt="0"/>
      <dgm:spPr/>
    </dgm:pt>
    <dgm:pt modelId="{9099A59C-A1F9-9D4F-BE1C-861072B754AC}" type="pres">
      <dgm:prSet presAssocID="{C410F850-1658-1643-991E-76BBCFBE5602}" presName="composite" presStyleCnt="0"/>
      <dgm:spPr/>
    </dgm:pt>
    <dgm:pt modelId="{E9E69B93-0A28-BC40-A01B-70449818E7F0}" type="pres">
      <dgm:prSet presAssocID="{C410F850-1658-1643-991E-76BBCFBE5602}" presName="imgShp" presStyleLbl="fgImgPlace1" presStyleIdx="2" presStyleCnt="4"/>
      <dgm:spPr/>
    </dgm:pt>
    <dgm:pt modelId="{F9941B52-6F23-5145-AF2C-7104C575831E}" type="pres">
      <dgm:prSet presAssocID="{C410F850-1658-1643-991E-76BBCFBE5602}" presName="txShp" presStyleLbl="node1" presStyleIdx="2" presStyleCnt="4">
        <dgm:presLayoutVars>
          <dgm:bulletEnabled val="1"/>
        </dgm:presLayoutVars>
      </dgm:prSet>
      <dgm:spPr/>
      <dgm:t>
        <a:bodyPr/>
        <a:lstStyle/>
        <a:p>
          <a:endParaRPr lang="en-US"/>
        </a:p>
      </dgm:t>
    </dgm:pt>
    <dgm:pt modelId="{558EFDDC-F9F0-D44D-B3B1-01F33035CD31}" type="pres">
      <dgm:prSet presAssocID="{701DF237-E88C-714F-A2FD-46A7D4B8B63C}" presName="spacing" presStyleCnt="0"/>
      <dgm:spPr/>
    </dgm:pt>
    <dgm:pt modelId="{68A41237-E442-1C44-AD15-349FE29D1339}" type="pres">
      <dgm:prSet presAssocID="{FE8D1F80-3752-C54F-823A-062A21C105C8}" presName="composite" presStyleCnt="0"/>
      <dgm:spPr/>
    </dgm:pt>
    <dgm:pt modelId="{35114E00-9B82-9249-95EB-2EBCD0CAD782}" type="pres">
      <dgm:prSet presAssocID="{FE8D1F80-3752-C54F-823A-062A21C105C8}" presName="imgShp" presStyleLbl="fgImgPlace1" presStyleIdx="3" presStyleCnt="4"/>
      <dgm:spPr/>
    </dgm:pt>
    <dgm:pt modelId="{FA2300CD-1A3F-3043-88D2-F9E4724671AB}" type="pres">
      <dgm:prSet presAssocID="{FE8D1F80-3752-C54F-823A-062A21C105C8}" presName="txShp" presStyleLbl="node1" presStyleIdx="3" presStyleCnt="4">
        <dgm:presLayoutVars>
          <dgm:bulletEnabled val="1"/>
        </dgm:presLayoutVars>
      </dgm:prSet>
      <dgm:spPr/>
      <dgm:t>
        <a:bodyPr/>
        <a:lstStyle/>
        <a:p>
          <a:endParaRPr lang="en-US"/>
        </a:p>
      </dgm:t>
    </dgm:pt>
  </dgm:ptLst>
  <dgm:cxnLst>
    <dgm:cxn modelId="{3FB54F9A-B319-6348-9AD5-48CEC3D4E9E1}" type="presOf" srcId="{CC04BA4D-2FC3-CE45-9AC7-65EBE990C59A}" destId="{02720A2F-8DE8-7541-A817-DD23F480EF43}" srcOrd="0" destOrd="0" presId="urn:microsoft.com/office/officeart/2005/8/layout/vList3"/>
    <dgm:cxn modelId="{E4450159-217A-0740-B655-7621B157307D}" type="presOf" srcId="{FE8D1F80-3752-C54F-823A-062A21C105C8}" destId="{FA2300CD-1A3F-3043-88D2-F9E4724671AB}" srcOrd="0" destOrd="0" presId="urn:microsoft.com/office/officeart/2005/8/layout/vList3"/>
    <dgm:cxn modelId="{7671A086-85E7-FE4E-8D05-251953E37454}" srcId="{27332DAD-9860-564B-ADE4-2C69D5DD6C44}" destId="{C410F850-1658-1643-991E-76BBCFBE5602}" srcOrd="2" destOrd="0" parTransId="{B837626F-A0EE-394B-BA29-A7D4318CA9D5}" sibTransId="{701DF237-E88C-714F-A2FD-46A7D4B8B63C}"/>
    <dgm:cxn modelId="{3282BFE9-3742-1449-99CD-15D625BE01FF}" srcId="{27332DAD-9860-564B-ADE4-2C69D5DD6C44}" destId="{D139868B-6B52-314C-B89F-AF6F3453DE1C}" srcOrd="1" destOrd="0" parTransId="{A7CD1C16-AD43-7F4F-9A81-2EF966A66336}" sibTransId="{80EB4705-6709-8B45-AC8F-F81E15E6DB37}"/>
    <dgm:cxn modelId="{C2F4164B-42E9-6842-9B50-E0CEC833EB8C}" type="presOf" srcId="{D139868B-6B52-314C-B89F-AF6F3453DE1C}" destId="{0287DD26-7BD7-2A4F-9C92-4F65D084B63C}" srcOrd="0" destOrd="0" presId="urn:microsoft.com/office/officeart/2005/8/layout/vList3"/>
    <dgm:cxn modelId="{7B3F9FFC-AC86-5846-8BFC-987A04230B54}" srcId="{27332DAD-9860-564B-ADE4-2C69D5DD6C44}" destId="{CC04BA4D-2FC3-CE45-9AC7-65EBE990C59A}" srcOrd="0" destOrd="0" parTransId="{14262DF5-5458-4F46-B7FD-DD1BB7274244}" sibTransId="{99EA54AE-AF36-4448-9477-AAE7783C8461}"/>
    <dgm:cxn modelId="{24600BA1-737E-3D4B-9850-3FBFDD17DEA4}" type="presOf" srcId="{C410F850-1658-1643-991E-76BBCFBE5602}" destId="{F9941B52-6F23-5145-AF2C-7104C575831E}" srcOrd="0" destOrd="0" presId="urn:microsoft.com/office/officeart/2005/8/layout/vList3"/>
    <dgm:cxn modelId="{9869C812-65FF-D343-961C-A6A2AD9DA8AA}" srcId="{27332DAD-9860-564B-ADE4-2C69D5DD6C44}" destId="{FE8D1F80-3752-C54F-823A-062A21C105C8}" srcOrd="3" destOrd="0" parTransId="{45ACCDA3-7E3E-B84A-AF7F-2571EA73E724}" sibTransId="{57D0F58D-5951-1045-B86E-4BA195F8BF90}"/>
    <dgm:cxn modelId="{90372509-AA67-4C47-A6E3-3222AC30B4B1}" type="presOf" srcId="{27332DAD-9860-564B-ADE4-2C69D5DD6C44}" destId="{D26D4B66-84D2-324E-9402-6E48EE2EFFA8}" srcOrd="0" destOrd="0" presId="urn:microsoft.com/office/officeart/2005/8/layout/vList3"/>
    <dgm:cxn modelId="{8D086367-B753-E944-884A-2BF0E506FDDC}" type="presParOf" srcId="{D26D4B66-84D2-324E-9402-6E48EE2EFFA8}" destId="{B1605F9E-955B-B54F-B465-2014D6931C13}" srcOrd="0" destOrd="0" presId="urn:microsoft.com/office/officeart/2005/8/layout/vList3"/>
    <dgm:cxn modelId="{4229AEC2-2FD7-C244-8023-B18F701D0EC8}" type="presParOf" srcId="{B1605F9E-955B-B54F-B465-2014D6931C13}" destId="{150EA78C-B9EB-5245-AE61-A8832990335F}" srcOrd="0" destOrd="0" presId="urn:microsoft.com/office/officeart/2005/8/layout/vList3"/>
    <dgm:cxn modelId="{F4B386FA-2D78-D749-B6B3-97CC335AF667}" type="presParOf" srcId="{B1605F9E-955B-B54F-B465-2014D6931C13}" destId="{02720A2F-8DE8-7541-A817-DD23F480EF43}" srcOrd="1" destOrd="0" presId="urn:microsoft.com/office/officeart/2005/8/layout/vList3"/>
    <dgm:cxn modelId="{4FDEBBD2-E093-394A-A23C-4695DD9565BB}" type="presParOf" srcId="{D26D4B66-84D2-324E-9402-6E48EE2EFFA8}" destId="{17CD93A0-EB1C-A74B-8D26-612FEAD491E3}" srcOrd="1" destOrd="0" presId="urn:microsoft.com/office/officeart/2005/8/layout/vList3"/>
    <dgm:cxn modelId="{6EDDE401-DBCA-1C4C-8799-F88DC9835038}" type="presParOf" srcId="{D26D4B66-84D2-324E-9402-6E48EE2EFFA8}" destId="{2D8B9562-D0A7-9546-A321-FF9828495295}" srcOrd="2" destOrd="0" presId="urn:microsoft.com/office/officeart/2005/8/layout/vList3"/>
    <dgm:cxn modelId="{1485BF1E-B6BD-0E4E-A56C-05621201B5D0}" type="presParOf" srcId="{2D8B9562-D0A7-9546-A321-FF9828495295}" destId="{137CAADF-4DCC-8C4C-AB74-559CF7365E57}" srcOrd="0" destOrd="0" presId="urn:microsoft.com/office/officeart/2005/8/layout/vList3"/>
    <dgm:cxn modelId="{84854B79-EECD-374D-8C38-0D08CF5BEEAF}" type="presParOf" srcId="{2D8B9562-D0A7-9546-A321-FF9828495295}" destId="{0287DD26-7BD7-2A4F-9C92-4F65D084B63C}" srcOrd="1" destOrd="0" presId="urn:microsoft.com/office/officeart/2005/8/layout/vList3"/>
    <dgm:cxn modelId="{574868D9-462F-B64E-BDC8-3DE0E38004F6}" type="presParOf" srcId="{D26D4B66-84D2-324E-9402-6E48EE2EFFA8}" destId="{2720ADEC-A804-9741-8191-7545C7988508}" srcOrd="3" destOrd="0" presId="urn:microsoft.com/office/officeart/2005/8/layout/vList3"/>
    <dgm:cxn modelId="{7D69E497-DCDC-374D-8111-14AA7728310F}" type="presParOf" srcId="{D26D4B66-84D2-324E-9402-6E48EE2EFFA8}" destId="{9099A59C-A1F9-9D4F-BE1C-861072B754AC}" srcOrd="4" destOrd="0" presId="urn:microsoft.com/office/officeart/2005/8/layout/vList3"/>
    <dgm:cxn modelId="{063CBAB9-1036-1449-ABA5-BEDE2C8B1464}" type="presParOf" srcId="{9099A59C-A1F9-9D4F-BE1C-861072B754AC}" destId="{E9E69B93-0A28-BC40-A01B-70449818E7F0}" srcOrd="0" destOrd="0" presId="urn:microsoft.com/office/officeart/2005/8/layout/vList3"/>
    <dgm:cxn modelId="{3B21CE4B-C2B9-1E47-BB56-CB4A3BD44DF2}" type="presParOf" srcId="{9099A59C-A1F9-9D4F-BE1C-861072B754AC}" destId="{F9941B52-6F23-5145-AF2C-7104C575831E}" srcOrd="1" destOrd="0" presId="urn:microsoft.com/office/officeart/2005/8/layout/vList3"/>
    <dgm:cxn modelId="{89E1944F-F729-784E-B9D3-BF4CE8873C89}" type="presParOf" srcId="{D26D4B66-84D2-324E-9402-6E48EE2EFFA8}" destId="{558EFDDC-F9F0-D44D-B3B1-01F33035CD31}" srcOrd="5" destOrd="0" presId="urn:microsoft.com/office/officeart/2005/8/layout/vList3"/>
    <dgm:cxn modelId="{D4FF142A-CE7A-914B-BF24-AD4CB9538453}" type="presParOf" srcId="{D26D4B66-84D2-324E-9402-6E48EE2EFFA8}" destId="{68A41237-E442-1C44-AD15-349FE29D1339}" srcOrd="6" destOrd="0" presId="urn:microsoft.com/office/officeart/2005/8/layout/vList3"/>
    <dgm:cxn modelId="{E8157E9A-3848-AA45-8C35-4BDE20FC0D00}" type="presParOf" srcId="{68A41237-E442-1C44-AD15-349FE29D1339}" destId="{35114E00-9B82-9249-95EB-2EBCD0CAD782}" srcOrd="0" destOrd="0" presId="urn:microsoft.com/office/officeart/2005/8/layout/vList3"/>
    <dgm:cxn modelId="{05A4CC98-BA29-1749-A787-C3F5A66A2BED}" type="presParOf" srcId="{68A41237-E442-1C44-AD15-349FE29D1339}" destId="{FA2300CD-1A3F-3043-88D2-F9E4724671AB}"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20A2F-8DE8-7541-A817-DD23F480EF43}">
      <dsp:nvSpPr>
        <dsp:cNvPr id="0" name=""/>
        <dsp:cNvSpPr/>
      </dsp:nvSpPr>
      <dsp:spPr>
        <a:xfrm rot="10800000">
          <a:off x="1402602" y="769"/>
          <a:ext cx="4744902" cy="829831"/>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65933" tIns="99060" rIns="184912" bIns="99060" numCol="1" spcCol="1270" anchor="ctr" anchorCtr="0">
          <a:noAutofit/>
        </a:bodyPr>
        <a:lstStyle/>
        <a:p>
          <a:pPr lvl="0" algn="l" defTabSz="1155700">
            <a:lnSpc>
              <a:spcPct val="90000"/>
            </a:lnSpc>
            <a:spcBef>
              <a:spcPct val="0"/>
            </a:spcBef>
            <a:spcAft>
              <a:spcPct val="35000"/>
            </a:spcAft>
          </a:pPr>
          <a:r>
            <a:rPr lang="zh-CN" altLang="en-US" sz="2600" kern="1200" dirty="0" smtClean="0">
              <a:solidFill>
                <a:srgbClr val="FFFF00"/>
              </a:solidFill>
              <a:latin typeface="SimHei" charset="0"/>
              <a:ea typeface="SimHei" charset="0"/>
              <a:cs typeface="SimHei" charset="0"/>
            </a:rPr>
            <a:t>简单了解线程</a:t>
          </a:r>
          <a:endParaRPr lang="en-US" sz="2600" kern="1200" dirty="0">
            <a:solidFill>
              <a:srgbClr val="FFFF00"/>
            </a:solidFill>
            <a:latin typeface="SimHei" charset="0"/>
            <a:ea typeface="SimHei" charset="0"/>
            <a:cs typeface="SimHei" charset="0"/>
          </a:endParaRPr>
        </a:p>
      </dsp:txBody>
      <dsp:txXfrm rot="10800000">
        <a:off x="1610060" y="769"/>
        <a:ext cx="4537444" cy="829831"/>
      </dsp:txXfrm>
    </dsp:sp>
    <dsp:sp modelId="{150EA78C-B9EB-5245-AE61-A8832990335F}">
      <dsp:nvSpPr>
        <dsp:cNvPr id="0" name=""/>
        <dsp:cNvSpPr/>
      </dsp:nvSpPr>
      <dsp:spPr>
        <a:xfrm>
          <a:off x="987686" y="769"/>
          <a:ext cx="829831" cy="829831"/>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0287DD26-7BD7-2A4F-9C92-4F65D084B63C}">
      <dsp:nvSpPr>
        <dsp:cNvPr id="0" name=""/>
        <dsp:cNvSpPr/>
      </dsp:nvSpPr>
      <dsp:spPr>
        <a:xfrm rot="10800000">
          <a:off x="1402602" y="1078312"/>
          <a:ext cx="4744902" cy="829831"/>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65933" tIns="99060" rIns="184912" bIns="99060" numCol="1" spcCol="1270" anchor="ctr" anchorCtr="0">
          <a:noAutofit/>
        </a:bodyPr>
        <a:lstStyle/>
        <a:p>
          <a:pPr lvl="0" algn="l" defTabSz="1155700">
            <a:lnSpc>
              <a:spcPct val="90000"/>
            </a:lnSpc>
            <a:spcBef>
              <a:spcPct val="0"/>
            </a:spcBef>
            <a:spcAft>
              <a:spcPct val="35000"/>
            </a:spcAft>
          </a:pPr>
          <a:r>
            <a:rPr lang="zh-CN" altLang="en-US" sz="2600" kern="1200" dirty="0" smtClean="0">
              <a:latin typeface="SimHei" charset="0"/>
              <a:ea typeface="SimHei" charset="0"/>
              <a:cs typeface="SimHei" charset="0"/>
            </a:rPr>
            <a:t>引入多线程技术的动机</a:t>
          </a:r>
          <a:endParaRPr lang="en-US" sz="2600" kern="1200" dirty="0">
            <a:latin typeface="SimHei" charset="0"/>
            <a:ea typeface="SimHei" charset="0"/>
            <a:cs typeface="SimHei" charset="0"/>
          </a:endParaRPr>
        </a:p>
      </dsp:txBody>
      <dsp:txXfrm rot="10800000">
        <a:off x="1610060" y="1078312"/>
        <a:ext cx="4537444" cy="829831"/>
      </dsp:txXfrm>
    </dsp:sp>
    <dsp:sp modelId="{137CAADF-4DCC-8C4C-AB74-559CF7365E57}">
      <dsp:nvSpPr>
        <dsp:cNvPr id="0" name=""/>
        <dsp:cNvSpPr/>
      </dsp:nvSpPr>
      <dsp:spPr>
        <a:xfrm>
          <a:off x="987686" y="1078312"/>
          <a:ext cx="829831" cy="829831"/>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F9941B52-6F23-5145-AF2C-7104C575831E}">
      <dsp:nvSpPr>
        <dsp:cNvPr id="0" name=""/>
        <dsp:cNvSpPr/>
      </dsp:nvSpPr>
      <dsp:spPr>
        <a:xfrm rot="10800000">
          <a:off x="1402602" y="2155855"/>
          <a:ext cx="4744902" cy="829831"/>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65933" tIns="99060" rIns="184912" bIns="99060" numCol="1" spcCol="1270" anchor="ctr" anchorCtr="0">
          <a:noAutofit/>
        </a:bodyPr>
        <a:lstStyle/>
        <a:p>
          <a:pPr lvl="0" algn="l" defTabSz="1155700">
            <a:lnSpc>
              <a:spcPct val="90000"/>
            </a:lnSpc>
            <a:spcBef>
              <a:spcPct val="0"/>
            </a:spcBef>
            <a:spcAft>
              <a:spcPct val="35000"/>
            </a:spcAft>
          </a:pPr>
          <a:r>
            <a:rPr lang="zh-CN" altLang="en-US" sz="2600" kern="1200" dirty="0" smtClean="0">
              <a:latin typeface="SimHei" charset="0"/>
              <a:ea typeface="SimHei" charset="0"/>
              <a:cs typeface="SimHei" charset="0"/>
            </a:rPr>
            <a:t>多线程环境中的进程和线程</a:t>
          </a:r>
          <a:endParaRPr lang="en-US" sz="2600" kern="1200" dirty="0">
            <a:latin typeface="SimHei" charset="0"/>
            <a:ea typeface="SimHei" charset="0"/>
            <a:cs typeface="SimHei" charset="0"/>
          </a:endParaRPr>
        </a:p>
      </dsp:txBody>
      <dsp:txXfrm rot="10800000">
        <a:off x="1610060" y="2155855"/>
        <a:ext cx="4537444" cy="829831"/>
      </dsp:txXfrm>
    </dsp:sp>
    <dsp:sp modelId="{E9E69B93-0A28-BC40-A01B-70449818E7F0}">
      <dsp:nvSpPr>
        <dsp:cNvPr id="0" name=""/>
        <dsp:cNvSpPr/>
      </dsp:nvSpPr>
      <dsp:spPr>
        <a:xfrm>
          <a:off x="987686" y="2155855"/>
          <a:ext cx="829831" cy="829831"/>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FA2300CD-1A3F-3043-88D2-F9E4724671AB}">
      <dsp:nvSpPr>
        <dsp:cNvPr id="0" name=""/>
        <dsp:cNvSpPr/>
      </dsp:nvSpPr>
      <dsp:spPr>
        <a:xfrm rot="10800000">
          <a:off x="1402602" y="3233398"/>
          <a:ext cx="4744902" cy="829831"/>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65933" tIns="99060" rIns="184912" bIns="99060" numCol="1" spcCol="1270" anchor="ctr" anchorCtr="0">
          <a:noAutofit/>
        </a:bodyPr>
        <a:lstStyle/>
        <a:p>
          <a:pPr lvl="0" algn="l" defTabSz="1155700">
            <a:lnSpc>
              <a:spcPct val="90000"/>
            </a:lnSpc>
            <a:spcBef>
              <a:spcPct val="0"/>
            </a:spcBef>
            <a:spcAft>
              <a:spcPct val="35000"/>
            </a:spcAft>
          </a:pPr>
          <a:r>
            <a:rPr lang="zh-CN" altLang="en-US" sz="2600" kern="1200" dirty="0" smtClean="0">
              <a:latin typeface="SimHei" charset="0"/>
              <a:ea typeface="SimHei" charset="0"/>
              <a:cs typeface="SimHei" charset="0"/>
            </a:rPr>
            <a:t>线程的实现 </a:t>
          </a:r>
          <a:endParaRPr lang="en-US" sz="2600" kern="1200" dirty="0">
            <a:latin typeface="SimHei" charset="0"/>
            <a:ea typeface="SimHei" charset="0"/>
            <a:cs typeface="SimHei" charset="0"/>
          </a:endParaRPr>
        </a:p>
      </dsp:txBody>
      <dsp:txXfrm rot="10800000">
        <a:off x="1610060" y="3233398"/>
        <a:ext cx="4537444" cy="829831"/>
      </dsp:txXfrm>
    </dsp:sp>
    <dsp:sp modelId="{35114E00-9B82-9249-95EB-2EBCD0CAD782}">
      <dsp:nvSpPr>
        <dsp:cNvPr id="0" name=""/>
        <dsp:cNvSpPr/>
      </dsp:nvSpPr>
      <dsp:spPr>
        <a:xfrm>
          <a:off x="987686" y="3233398"/>
          <a:ext cx="829831" cy="829831"/>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20A2F-8DE8-7541-A817-DD23F480EF43}">
      <dsp:nvSpPr>
        <dsp:cNvPr id="0" name=""/>
        <dsp:cNvSpPr/>
      </dsp:nvSpPr>
      <dsp:spPr>
        <a:xfrm rot="10800000">
          <a:off x="1402602" y="769"/>
          <a:ext cx="4744902" cy="829831"/>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65933"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solidFill>
                <a:schemeClr val="bg1">
                  <a:lumMod val="50000"/>
                </a:schemeClr>
              </a:solidFill>
              <a:latin typeface="SimHei" charset="0"/>
              <a:ea typeface="SimHei" charset="0"/>
              <a:cs typeface="SimHei" charset="0"/>
            </a:rPr>
            <a:t>简单了解线程</a:t>
          </a:r>
          <a:endParaRPr lang="en-US" sz="2500" kern="1200" dirty="0">
            <a:solidFill>
              <a:schemeClr val="bg1">
                <a:lumMod val="50000"/>
              </a:schemeClr>
            </a:solidFill>
            <a:latin typeface="SimHei" charset="0"/>
            <a:ea typeface="SimHei" charset="0"/>
            <a:cs typeface="SimHei" charset="0"/>
          </a:endParaRPr>
        </a:p>
      </dsp:txBody>
      <dsp:txXfrm rot="10800000">
        <a:off x="1610060" y="769"/>
        <a:ext cx="4537444" cy="829831"/>
      </dsp:txXfrm>
    </dsp:sp>
    <dsp:sp modelId="{150EA78C-B9EB-5245-AE61-A8832990335F}">
      <dsp:nvSpPr>
        <dsp:cNvPr id="0" name=""/>
        <dsp:cNvSpPr/>
      </dsp:nvSpPr>
      <dsp:spPr>
        <a:xfrm>
          <a:off x="987686" y="769"/>
          <a:ext cx="829831" cy="829831"/>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0287DD26-7BD7-2A4F-9C92-4F65D084B63C}">
      <dsp:nvSpPr>
        <dsp:cNvPr id="0" name=""/>
        <dsp:cNvSpPr/>
      </dsp:nvSpPr>
      <dsp:spPr>
        <a:xfrm rot="10800000">
          <a:off x="1402602" y="1078312"/>
          <a:ext cx="4744902" cy="829831"/>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65933"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solidFill>
                <a:schemeClr val="bg1"/>
              </a:solidFill>
              <a:latin typeface="SimHei" charset="0"/>
              <a:ea typeface="SimHei" charset="0"/>
              <a:cs typeface="SimHei" charset="0"/>
            </a:rPr>
            <a:t>引入多线程技术的动机</a:t>
          </a:r>
          <a:endParaRPr lang="en-US" sz="2500" kern="1200" dirty="0">
            <a:solidFill>
              <a:schemeClr val="bg1"/>
            </a:solidFill>
            <a:latin typeface="SimHei" charset="0"/>
            <a:ea typeface="SimHei" charset="0"/>
            <a:cs typeface="SimHei" charset="0"/>
          </a:endParaRPr>
        </a:p>
      </dsp:txBody>
      <dsp:txXfrm rot="10800000">
        <a:off x="1610060" y="1078312"/>
        <a:ext cx="4537444" cy="829831"/>
      </dsp:txXfrm>
    </dsp:sp>
    <dsp:sp modelId="{137CAADF-4DCC-8C4C-AB74-559CF7365E57}">
      <dsp:nvSpPr>
        <dsp:cNvPr id="0" name=""/>
        <dsp:cNvSpPr/>
      </dsp:nvSpPr>
      <dsp:spPr>
        <a:xfrm>
          <a:off x="987686" y="1078312"/>
          <a:ext cx="829831" cy="829831"/>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F9941B52-6F23-5145-AF2C-7104C575831E}">
      <dsp:nvSpPr>
        <dsp:cNvPr id="0" name=""/>
        <dsp:cNvSpPr/>
      </dsp:nvSpPr>
      <dsp:spPr>
        <a:xfrm rot="10800000">
          <a:off x="1402602" y="2155855"/>
          <a:ext cx="4744902" cy="829831"/>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65933"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solidFill>
                <a:schemeClr val="bg1">
                  <a:lumMod val="50000"/>
                </a:schemeClr>
              </a:solidFill>
              <a:latin typeface="SimHei" charset="0"/>
              <a:ea typeface="SimHei" charset="0"/>
              <a:cs typeface="SimHei" charset="0"/>
            </a:rPr>
            <a:t>多线程环境中的进程 和线程</a:t>
          </a:r>
          <a:endParaRPr lang="en-US" sz="2500" kern="1200" dirty="0">
            <a:solidFill>
              <a:schemeClr val="bg1">
                <a:lumMod val="50000"/>
              </a:schemeClr>
            </a:solidFill>
            <a:latin typeface="SimHei" charset="0"/>
            <a:ea typeface="SimHei" charset="0"/>
            <a:cs typeface="SimHei" charset="0"/>
          </a:endParaRPr>
        </a:p>
      </dsp:txBody>
      <dsp:txXfrm rot="10800000">
        <a:off x="1610060" y="2155855"/>
        <a:ext cx="4537444" cy="829831"/>
      </dsp:txXfrm>
    </dsp:sp>
    <dsp:sp modelId="{E9E69B93-0A28-BC40-A01B-70449818E7F0}">
      <dsp:nvSpPr>
        <dsp:cNvPr id="0" name=""/>
        <dsp:cNvSpPr/>
      </dsp:nvSpPr>
      <dsp:spPr>
        <a:xfrm>
          <a:off x="987686" y="2155855"/>
          <a:ext cx="829831" cy="829831"/>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FA2300CD-1A3F-3043-88D2-F9E4724671AB}">
      <dsp:nvSpPr>
        <dsp:cNvPr id="0" name=""/>
        <dsp:cNvSpPr/>
      </dsp:nvSpPr>
      <dsp:spPr>
        <a:xfrm rot="10800000">
          <a:off x="1402602" y="3233398"/>
          <a:ext cx="4744902" cy="829831"/>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65933"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solidFill>
                <a:schemeClr val="bg1">
                  <a:lumMod val="50000"/>
                </a:schemeClr>
              </a:solidFill>
              <a:latin typeface="SimHei" charset="0"/>
              <a:ea typeface="SimHei" charset="0"/>
              <a:cs typeface="SimHei" charset="0"/>
            </a:rPr>
            <a:t>线程的实现 </a:t>
          </a:r>
          <a:endParaRPr lang="en-US" sz="2500" kern="1200" dirty="0">
            <a:solidFill>
              <a:schemeClr val="bg1">
                <a:lumMod val="50000"/>
              </a:schemeClr>
            </a:solidFill>
            <a:latin typeface="SimHei" charset="0"/>
            <a:ea typeface="SimHei" charset="0"/>
            <a:cs typeface="SimHei" charset="0"/>
          </a:endParaRPr>
        </a:p>
      </dsp:txBody>
      <dsp:txXfrm rot="10800000">
        <a:off x="1610060" y="3233398"/>
        <a:ext cx="4537444" cy="829831"/>
      </dsp:txXfrm>
    </dsp:sp>
    <dsp:sp modelId="{35114E00-9B82-9249-95EB-2EBCD0CAD782}">
      <dsp:nvSpPr>
        <dsp:cNvPr id="0" name=""/>
        <dsp:cNvSpPr/>
      </dsp:nvSpPr>
      <dsp:spPr>
        <a:xfrm>
          <a:off x="987686" y="3233398"/>
          <a:ext cx="829831" cy="829831"/>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20A2F-8DE8-7541-A817-DD23F480EF43}">
      <dsp:nvSpPr>
        <dsp:cNvPr id="0" name=""/>
        <dsp:cNvSpPr/>
      </dsp:nvSpPr>
      <dsp:spPr>
        <a:xfrm rot="10800000">
          <a:off x="1402602" y="769"/>
          <a:ext cx="4744902" cy="829831"/>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65933" tIns="99060" rIns="184912" bIns="99060" numCol="1" spcCol="1270" anchor="ctr" anchorCtr="0">
          <a:noAutofit/>
        </a:bodyPr>
        <a:lstStyle/>
        <a:p>
          <a:pPr lvl="0" algn="l" defTabSz="1155700">
            <a:lnSpc>
              <a:spcPct val="90000"/>
            </a:lnSpc>
            <a:spcBef>
              <a:spcPct val="0"/>
            </a:spcBef>
            <a:spcAft>
              <a:spcPct val="35000"/>
            </a:spcAft>
          </a:pPr>
          <a:r>
            <a:rPr lang="zh-CN" altLang="en-US" sz="2600" kern="1200" dirty="0" smtClean="0">
              <a:solidFill>
                <a:schemeClr val="bg1">
                  <a:lumMod val="50000"/>
                </a:schemeClr>
              </a:solidFill>
              <a:latin typeface="SimHei" charset="0"/>
              <a:ea typeface="SimHei" charset="0"/>
              <a:cs typeface="SimHei" charset="0"/>
            </a:rPr>
            <a:t>简单了解线程</a:t>
          </a:r>
          <a:endParaRPr lang="en-US" sz="2600" kern="1200" dirty="0">
            <a:solidFill>
              <a:schemeClr val="bg1">
                <a:lumMod val="50000"/>
              </a:schemeClr>
            </a:solidFill>
            <a:latin typeface="SimHei" charset="0"/>
            <a:ea typeface="SimHei" charset="0"/>
            <a:cs typeface="SimHei" charset="0"/>
          </a:endParaRPr>
        </a:p>
      </dsp:txBody>
      <dsp:txXfrm rot="10800000">
        <a:off x="1610060" y="769"/>
        <a:ext cx="4537444" cy="829831"/>
      </dsp:txXfrm>
    </dsp:sp>
    <dsp:sp modelId="{150EA78C-B9EB-5245-AE61-A8832990335F}">
      <dsp:nvSpPr>
        <dsp:cNvPr id="0" name=""/>
        <dsp:cNvSpPr/>
      </dsp:nvSpPr>
      <dsp:spPr>
        <a:xfrm>
          <a:off x="987686" y="769"/>
          <a:ext cx="829831" cy="829831"/>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0287DD26-7BD7-2A4F-9C92-4F65D084B63C}">
      <dsp:nvSpPr>
        <dsp:cNvPr id="0" name=""/>
        <dsp:cNvSpPr/>
      </dsp:nvSpPr>
      <dsp:spPr>
        <a:xfrm rot="10800000">
          <a:off x="1402602" y="1078312"/>
          <a:ext cx="4744902" cy="829831"/>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65933" tIns="99060" rIns="184912" bIns="99060" numCol="1" spcCol="1270" anchor="ctr" anchorCtr="0">
          <a:noAutofit/>
        </a:bodyPr>
        <a:lstStyle/>
        <a:p>
          <a:pPr lvl="0" algn="l" defTabSz="1155700">
            <a:lnSpc>
              <a:spcPct val="90000"/>
            </a:lnSpc>
            <a:spcBef>
              <a:spcPct val="0"/>
            </a:spcBef>
            <a:spcAft>
              <a:spcPct val="35000"/>
            </a:spcAft>
          </a:pPr>
          <a:r>
            <a:rPr lang="zh-CN" altLang="en-US" sz="2600" kern="1200" dirty="0" smtClean="0">
              <a:solidFill>
                <a:schemeClr val="bg1">
                  <a:lumMod val="50000"/>
                </a:schemeClr>
              </a:solidFill>
              <a:latin typeface="SimHei" charset="0"/>
              <a:ea typeface="SimHei" charset="0"/>
              <a:cs typeface="SimHei" charset="0"/>
            </a:rPr>
            <a:t>引入多线程技术的动机</a:t>
          </a:r>
          <a:endParaRPr lang="en-US" sz="2600" kern="1200" dirty="0">
            <a:solidFill>
              <a:schemeClr val="bg1">
                <a:lumMod val="50000"/>
              </a:schemeClr>
            </a:solidFill>
            <a:latin typeface="SimHei" charset="0"/>
            <a:ea typeface="SimHei" charset="0"/>
            <a:cs typeface="SimHei" charset="0"/>
          </a:endParaRPr>
        </a:p>
      </dsp:txBody>
      <dsp:txXfrm rot="10800000">
        <a:off x="1610060" y="1078312"/>
        <a:ext cx="4537444" cy="829831"/>
      </dsp:txXfrm>
    </dsp:sp>
    <dsp:sp modelId="{137CAADF-4DCC-8C4C-AB74-559CF7365E57}">
      <dsp:nvSpPr>
        <dsp:cNvPr id="0" name=""/>
        <dsp:cNvSpPr/>
      </dsp:nvSpPr>
      <dsp:spPr>
        <a:xfrm>
          <a:off x="987686" y="1078312"/>
          <a:ext cx="829831" cy="829831"/>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F9941B52-6F23-5145-AF2C-7104C575831E}">
      <dsp:nvSpPr>
        <dsp:cNvPr id="0" name=""/>
        <dsp:cNvSpPr/>
      </dsp:nvSpPr>
      <dsp:spPr>
        <a:xfrm rot="10800000">
          <a:off x="1402602" y="2155855"/>
          <a:ext cx="4744902" cy="829831"/>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65933" tIns="99060" rIns="184912" bIns="99060" numCol="1" spcCol="1270" anchor="ctr" anchorCtr="0">
          <a:noAutofit/>
        </a:bodyPr>
        <a:lstStyle/>
        <a:p>
          <a:pPr lvl="0" algn="l" defTabSz="1155700">
            <a:lnSpc>
              <a:spcPct val="90000"/>
            </a:lnSpc>
            <a:spcBef>
              <a:spcPct val="0"/>
            </a:spcBef>
            <a:spcAft>
              <a:spcPct val="35000"/>
            </a:spcAft>
          </a:pPr>
          <a:r>
            <a:rPr lang="zh-CN" altLang="en-US" sz="2600" kern="1200" dirty="0" smtClean="0">
              <a:solidFill>
                <a:schemeClr val="bg1"/>
              </a:solidFill>
              <a:latin typeface="SimHei" charset="0"/>
              <a:ea typeface="SimHei" charset="0"/>
              <a:cs typeface="SimHei" charset="0"/>
            </a:rPr>
            <a:t>多线程环境中的进程和线程</a:t>
          </a:r>
          <a:endParaRPr lang="en-US" sz="2600" kern="1200" dirty="0">
            <a:solidFill>
              <a:schemeClr val="bg1"/>
            </a:solidFill>
            <a:latin typeface="SimHei" charset="0"/>
            <a:ea typeface="SimHei" charset="0"/>
            <a:cs typeface="SimHei" charset="0"/>
          </a:endParaRPr>
        </a:p>
      </dsp:txBody>
      <dsp:txXfrm rot="10800000">
        <a:off x="1610060" y="2155855"/>
        <a:ext cx="4537444" cy="829831"/>
      </dsp:txXfrm>
    </dsp:sp>
    <dsp:sp modelId="{E9E69B93-0A28-BC40-A01B-70449818E7F0}">
      <dsp:nvSpPr>
        <dsp:cNvPr id="0" name=""/>
        <dsp:cNvSpPr/>
      </dsp:nvSpPr>
      <dsp:spPr>
        <a:xfrm>
          <a:off x="987686" y="2155855"/>
          <a:ext cx="829831" cy="829831"/>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FA2300CD-1A3F-3043-88D2-F9E4724671AB}">
      <dsp:nvSpPr>
        <dsp:cNvPr id="0" name=""/>
        <dsp:cNvSpPr/>
      </dsp:nvSpPr>
      <dsp:spPr>
        <a:xfrm rot="10800000">
          <a:off x="1402602" y="3233398"/>
          <a:ext cx="4744902" cy="829831"/>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65933" tIns="99060" rIns="184912" bIns="99060" numCol="1" spcCol="1270" anchor="ctr" anchorCtr="0">
          <a:noAutofit/>
        </a:bodyPr>
        <a:lstStyle/>
        <a:p>
          <a:pPr lvl="0" algn="l" defTabSz="1155700">
            <a:lnSpc>
              <a:spcPct val="90000"/>
            </a:lnSpc>
            <a:spcBef>
              <a:spcPct val="0"/>
            </a:spcBef>
            <a:spcAft>
              <a:spcPct val="35000"/>
            </a:spcAft>
          </a:pPr>
          <a:r>
            <a:rPr lang="zh-CN" altLang="en-US" sz="2600" kern="1200" dirty="0" smtClean="0">
              <a:solidFill>
                <a:schemeClr val="bg1">
                  <a:lumMod val="50000"/>
                </a:schemeClr>
              </a:solidFill>
              <a:latin typeface="SimHei" charset="0"/>
              <a:ea typeface="SimHei" charset="0"/>
              <a:cs typeface="SimHei" charset="0"/>
            </a:rPr>
            <a:t>线程的实现 </a:t>
          </a:r>
          <a:endParaRPr lang="en-US" sz="2600" kern="1200" dirty="0">
            <a:solidFill>
              <a:schemeClr val="bg1">
                <a:lumMod val="50000"/>
              </a:schemeClr>
            </a:solidFill>
            <a:latin typeface="SimHei" charset="0"/>
            <a:ea typeface="SimHei" charset="0"/>
            <a:cs typeface="SimHei" charset="0"/>
          </a:endParaRPr>
        </a:p>
      </dsp:txBody>
      <dsp:txXfrm rot="10800000">
        <a:off x="1610060" y="3233398"/>
        <a:ext cx="4537444" cy="829831"/>
      </dsp:txXfrm>
    </dsp:sp>
    <dsp:sp modelId="{35114E00-9B82-9249-95EB-2EBCD0CAD782}">
      <dsp:nvSpPr>
        <dsp:cNvPr id="0" name=""/>
        <dsp:cNvSpPr/>
      </dsp:nvSpPr>
      <dsp:spPr>
        <a:xfrm>
          <a:off x="987686" y="3233398"/>
          <a:ext cx="829831" cy="829831"/>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20A2F-8DE8-7541-A817-DD23F480EF43}">
      <dsp:nvSpPr>
        <dsp:cNvPr id="0" name=""/>
        <dsp:cNvSpPr/>
      </dsp:nvSpPr>
      <dsp:spPr>
        <a:xfrm rot="10800000">
          <a:off x="1402602" y="769"/>
          <a:ext cx="4744902" cy="829831"/>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65933"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solidFill>
                <a:schemeClr val="bg1">
                  <a:lumMod val="50000"/>
                </a:schemeClr>
              </a:solidFill>
              <a:latin typeface="SimHei" charset="0"/>
              <a:ea typeface="SimHei" charset="0"/>
              <a:cs typeface="SimHei" charset="0"/>
            </a:rPr>
            <a:t>简单了解线程</a:t>
          </a:r>
          <a:endParaRPr lang="en-US" sz="2500" kern="1200" dirty="0">
            <a:solidFill>
              <a:schemeClr val="bg1">
                <a:lumMod val="50000"/>
              </a:schemeClr>
            </a:solidFill>
            <a:latin typeface="SimHei" charset="0"/>
            <a:ea typeface="SimHei" charset="0"/>
            <a:cs typeface="SimHei" charset="0"/>
          </a:endParaRPr>
        </a:p>
      </dsp:txBody>
      <dsp:txXfrm rot="10800000">
        <a:off x="1610060" y="769"/>
        <a:ext cx="4537444" cy="829831"/>
      </dsp:txXfrm>
    </dsp:sp>
    <dsp:sp modelId="{150EA78C-B9EB-5245-AE61-A8832990335F}">
      <dsp:nvSpPr>
        <dsp:cNvPr id="0" name=""/>
        <dsp:cNvSpPr/>
      </dsp:nvSpPr>
      <dsp:spPr>
        <a:xfrm>
          <a:off x="987686" y="769"/>
          <a:ext cx="829831" cy="829831"/>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0287DD26-7BD7-2A4F-9C92-4F65D084B63C}">
      <dsp:nvSpPr>
        <dsp:cNvPr id="0" name=""/>
        <dsp:cNvSpPr/>
      </dsp:nvSpPr>
      <dsp:spPr>
        <a:xfrm rot="10800000">
          <a:off x="1402602" y="1078312"/>
          <a:ext cx="4744902" cy="829831"/>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65933"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solidFill>
                <a:schemeClr val="bg1">
                  <a:lumMod val="50000"/>
                </a:schemeClr>
              </a:solidFill>
              <a:latin typeface="SimHei" charset="0"/>
              <a:ea typeface="SimHei" charset="0"/>
              <a:cs typeface="SimHei" charset="0"/>
            </a:rPr>
            <a:t>引入多线程技术的动机</a:t>
          </a:r>
          <a:endParaRPr lang="en-US" sz="2500" kern="1200" dirty="0">
            <a:solidFill>
              <a:schemeClr val="bg1">
                <a:lumMod val="50000"/>
              </a:schemeClr>
            </a:solidFill>
            <a:latin typeface="SimHei" charset="0"/>
            <a:ea typeface="SimHei" charset="0"/>
            <a:cs typeface="SimHei" charset="0"/>
          </a:endParaRPr>
        </a:p>
      </dsp:txBody>
      <dsp:txXfrm rot="10800000">
        <a:off x="1610060" y="1078312"/>
        <a:ext cx="4537444" cy="829831"/>
      </dsp:txXfrm>
    </dsp:sp>
    <dsp:sp modelId="{137CAADF-4DCC-8C4C-AB74-559CF7365E57}">
      <dsp:nvSpPr>
        <dsp:cNvPr id="0" name=""/>
        <dsp:cNvSpPr/>
      </dsp:nvSpPr>
      <dsp:spPr>
        <a:xfrm>
          <a:off x="987686" y="1078312"/>
          <a:ext cx="829831" cy="829831"/>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F9941B52-6F23-5145-AF2C-7104C575831E}">
      <dsp:nvSpPr>
        <dsp:cNvPr id="0" name=""/>
        <dsp:cNvSpPr/>
      </dsp:nvSpPr>
      <dsp:spPr>
        <a:xfrm rot="10800000">
          <a:off x="1402602" y="2155855"/>
          <a:ext cx="4744902" cy="829831"/>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65933"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solidFill>
                <a:schemeClr val="bg1">
                  <a:lumMod val="50000"/>
                </a:schemeClr>
              </a:solidFill>
              <a:latin typeface="SimHei" charset="0"/>
              <a:ea typeface="SimHei" charset="0"/>
              <a:cs typeface="SimHei" charset="0"/>
            </a:rPr>
            <a:t>多线程环境中的进程 和线程</a:t>
          </a:r>
          <a:endParaRPr lang="en-US" sz="2500" kern="1200" dirty="0">
            <a:solidFill>
              <a:schemeClr val="bg1">
                <a:lumMod val="50000"/>
              </a:schemeClr>
            </a:solidFill>
            <a:latin typeface="SimHei" charset="0"/>
            <a:ea typeface="SimHei" charset="0"/>
            <a:cs typeface="SimHei" charset="0"/>
          </a:endParaRPr>
        </a:p>
      </dsp:txBody>
      <dsp:txXfrm rot="10800000">
        <a:off x="1610060" y="2155855"/>
        <a:ext cx="4537444" cy="829831"/>
      </dsp:txXfrm>
    </dsp:sp>
    <dsp:sp modelId="{E9E69B93-0A28-BC40-A01B-70449818E7F0}">
      <dsp:nvSpPr>
        <dsp:cNvPr id="0" name=""/>
        <dsp:cNvSpPr/>
      </dsp:nvSpPr>
      <dsp:spPr>
        <a:xfrm>
          <a:off x="987686" y="2155855"/>
          <a:ext cx="829831" cy="829831"/>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FA2300CD-1A3F-3043-88D2-F9E4724671AB}">
      <dsp:nvSpPr>
        <dsp:cNvPr id="0" name=""/>
        <dsp:cNvSpPr/>
      </dsp:nvSpPr>
      <dsp:spPr>
        <a:xfrm rot="10800000">
          <a:off x="1402602" y="3233398"/>
          <a:ext cx="4744902" cy="829831"/>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65933"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solidFill>
                <a:schemeClr val="bg1"/>
              </a:solidFill>
              <a:latin typeface="SimHei" charset="0"/>
              <a:ea typeface="SimHei" charset="0"/>
              <a:cs typeface="SimHei" charset="0"/>
            </a:rPr>
            <a:t>线程的实现 </a:t>
          </a:r>
          <a:endParaRPr lang="en-US" sz="2500" kern="1200" dirty="0">
            <a:solidFill>
              <a:schemeClr val="bg1"/>
            </a:solidFill>
            <a:latin typeface="SimHei" charset="0"/>
            <a:ea typeface="SimHei" charset="0"/>
            <a:cs typeface="SimHei" charset="0"/>
          </a:endParaRPr>
        </a:p>
      </dsp:txBody>
      <dsp:txXfrm rot="10800000">
        <a:off x="1610060" y="3233398"/>
        <a:ext cx="4537444" cy="829831"/>
      </dsp:txXfrm>
    </dsp:sp>
    <dsp:sp modelId="{35114E00-9B82-9249-95EB-2EBCD0CAD782}">
      <dsp:nvSpPr>
        <dsp:cNvPr id="0" name=""/>
        <dsp:cNvSpPr/>
      </dsp:nvSpPr>
      <dsp:spPr>
        <a:xfrm>
          <a:off x="987686" y="3233398"/>
          <a:ext cx="829831" cy="829831"/>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51338D-67BD-44BB-B3F9-E63EB0C9B4D9}" type="datetimeFigureOut">
              <a:rPr lang="zh-CN" altLang="en-US" smtClean="0"/>
              <a:t>2019-9-23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7A87AC-098D-487F-BE3B-FCB4BDD04102}" type="slidenum">
              <a:rPr lang="zh-CN" altLang="en-US" smtClean="0"/>
              <a:t>‹#›</a:t>
            </a:fld>
            <a:endParaRPr lang="zh-CN" altLang="en-US"/>
          </a:p>
        </p:txBody>
      </p:sp>
    </p:spTree>
    <p:extLst>
      <p:ext uri="{BB962C8B-B14F-4D97-AF65-F5344CB8AC3E}">
        <p14:creationId xmlns:p14="http://schemas.microsoft.com/office/powerpoint/2010/main" val="20555429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02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b="0">
                <a:latin typeface="Times New Roman" pitchFamily="18" charset="0"/>
                <a:ea typeface="宋体" pitchFamily="2" charset="-122"/>
              </a:defRPr>
            </a:lvl1pPr>
          </a:lstStyle>
          <a:p>
            <a:pPr>
              <a:defRPr/>
            </a:pPr>
            <a:endParaRPr lang="zh-CN" altLang="en-US"/>
          </a:p>
        </p:txBody>
      </p:sp>
      <p:sp>
        <p:nvSpPr>
          <p:cNvPr id="3102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b="0">
                <a:latin typeface="Times New Roman" pitchFamily="18" charset="0"/>
                <a:ea typeface="宋体" pitchFamily="2" charset="-122"/>
              </a:defRPr>
            </a:lvl1pPr>
          </a:lstStyle>
          <a:p>
            <a:pPr>
              <a:defRPr/>
            </a:pPr>
            <a:endParaRPr lang="en-US" altLang="zh-CN"/>
          </a:p>
        </p:txBody>
      </p:sp>
      <p:sp>
        <p:nvSpPr>
          <p:cNvPr id="675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102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2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b="0">
                <a:latin typeface="Times New Roman" pitchFamily="18" charset="0"/>
                <a:ea typeface="宋体" pitchFamily="2" charset="-122"/>
              </a:defRPr>
            </a:lvl1pPr>
          </a:lstStyle>
          <a:p>
            <a:pPr>
              <a:defRPr/>
            </a:pPr>
            <a:endParaRPr lang="en-US" altLang="zh-CN"/>
          </a:p>
        </p:txBody>
      </p:sp>
      <p:sp>
        <p:nvSpPr>
          <p:cNvPr id="3102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b="0">
                <a:latin typeface="Times New Roman" charset="0"/>
                <a:ea typeface="宋体" charset="0"/>
              </a:defRPr>
            </a:lvl1pPr>
          </a:lstStyle>
          <a:p>
            <a:fld id="{90C634CB-5CA7-7641-8EB5-9079A172F252}" type="slidenum">
              <a:rPr lang="zh-CN" altLang="en-US"/>
              <a:pPr/>
              <a:t>‹#›</a:t>
            </a:fld>
            <a:endParaRPr lang="en-US" altLang="zh-CN"/>
          </a:p>
        </p:txBody>
      </p:sp>
    </p:spTree>
    <p:extLst>
      <p:ext uri="{BB962C8B-B14F-4D97-AF65-F5344CB8AC3E}">
        <p14:creationId xmlns:p14="http://schemas.microsoft.com/office/powerpoint/2010/main" val="6670549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C634CB-5CA7-7641-8EB5-9079A172F252}" type="slidenum">
              <a:rPr lang="zh-CN" altLang="en-US" smtClean="0"/>
              <a:pPr/>
              <a:t>28</a:t>
            </a:fld>
            <a:endParaRPr lang="en-US" altLang="zh-CN"/>
          </a:p>
        </p:txBody>
      </p:sp>
    </p:spTree>
    <p:extLst>
      <p:ext uri="{BB962C8B-B14F-4D97-AF65-F5344CB8AC3E}">
        <p14:creationId xmlns:p14="http://schemas.microsoft.com/office/powerpoint/2010/main" val="42128462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4" name="矩形 9"/>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defRPr/>
            </a:pPr>
            <a:endParaRPr lang="en-US"/>
          </a:p>
        </p:txBody>
      </p:sp>
      <p:sp useBgFill="1">
        <p:nvSpPr>
          <p:cNvPr id="5" name="圆角矩形 10"/>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defRPr/>
            </a:pPr>
            <a:endParaRPr lang="en-US"/>
          </a:p>
        </p:txBody>
      </p:sp>
      <p:sp>
        <p:nvSpPr>
          <p:cNvPr id="6" name="矩形 11"/>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sp>
        <p:nvSpPr>
          <p:cNvPr id="7" name="矩形 12"/>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sp>
        <p:nvSpPr>
          <p:cNvPr id="10" name="矩形 14"/>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ltLang="zh-CN" smtClean="0"/>
              <a:t>Click to edit Master subtitle style</a:t>
            </a:r>
            <a:endParaRPr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ltLang="zh-CN" smtClean="0"/>
              <a:t>Click to edit Master title style</a:t>
            </a:r>
            <a:endParaRPr lang="en-US"/>
          </a:p>
        </p:txBody>
      </p:sp>
      <p:sp>
        <p:nvSpPr>
          <p:cNvPr id="12" name="日期占位符 27"/>
          <p:cNvSpPr>
            <a:spLocks noGrp="1"/>
          </p:cNvSpPr>
          <p:nvPr>
            <p:ph type="dt" sz="half" idx="10"/>
          </p:nvPr>
        </p:nvSpPr>
        <p:spPr/>
        <p:txBody>
          <a:bodyPr/>
          <a:lstStyle>
            <a:lvl1pPr>
              <a:defRPr/>
            </a:lvl1pPr>
          </a:lstStyle>
          <a:p>
            <a:pPr>
              <a:defRPr/>
            </a:pPr>
            <a:fld id="{72831A01-F1DC-B941-BDEB-42CB1E4F7FA3}" type="datetime1">
              <a:rPr lang="zh-CN" altLang="en-US"/>
              <a:pPr>
                <a:defRPr/>
              </a:pPr>
              <a:t>2019-9-23</a:t>
            </a:fld>
            <a:endParaRPr lang="en-US" altLang="zh-CN"/>
          </a:p>
        </p:txBody>
      </p:sp>
      <p:sp>
        <p:nvSpPr>
          <p:cNvPr id="13" name="页脚占位符 16"/>
          <p:cNvSpPr>
            <a:spLocks noGrp="1"/>
          </p:cNvSpPr>
          <p:nvPr>
            <p:ph type="ftr" sz="quarter"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132795773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2" name="标题 1"/>
          <p:cNvSpPr>
            <a:spLocks noGrp="1"/>
          </p:cNvSpPr>
          <p:nvPr>
            <p:ph type="title"/>
          </p:nvPr>
        </p:nvSpPr>
        <p:spPr/>
        <p:txBody>
          <a:bodyPr/>
          <a:lstStyle/>
          <a:p>
            <a:r>
              <a:rPr lang="en-US" altLang="zh-CN" smtClean="0"/>
              <a:t>Click to edit Master title style</a:t>
            </a:r>
            <a:endParaRPr lang="en-US"/>
          </a:p>
        </p:txBody>
      </p:sp>
      <p:sp>
        <p:nvSpPr>
          <p:cNvPr id="3" name="竖排文字占位符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日期占位符 3"/>
          <p:cNvSpPr>
            <a:spLocks noGrp="1"/>
          </p:cNvSpPr>
          <p:nvPr>
            <p:ph type="dt" sz="half" idx="10"/>
          </p:nvPr>
        </p:nvSpPr>
        <p:spPr/>
        <p:txBody>
          <a:bodyPr/>
          <a:lstStyle>
            <a:lvl1pPr>
              <a:defRPr/>
            </a:lvl1pPr>
          </a:lstStyle>
          <a:p>
            <a:pPr>
              <a:defRPr/>
            </a:pPr>
            <a:fld id="{9C1FA907-3ECB-A84A-919D-A1A2EEF9D794}" type="datetime1">
              <a:rPr lang="zh-CN" altLang="en-US"/>
              <a:pPr>
                <a:defRPr/>
              </a:pPr>
              <a:t>2019-9-23</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1656231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2" name="竖排标题 1"/>
          <p:cNvSpPr>
            <a:spLocks noGrp="1"/>
          </p:cNvSpPr>
          <p:nvPr>
            <p:ph type="title" orient="vert"/>
          </p:nvPr>
        </p:nvSpPr>
        <p:spPr>
          <a:xfrm>
            <a:off x="6629400" y="274641"/>
            <a:ext cx="2011680" cy="5851525"/>
          </a:xfrm>
        </p:spPr>
        <p:txBody>
          <a:bodyPr vert="eaVert"/>
          <a:lstStyle/>
          <a:p>
            <a:r>
              <a:rPr lang="en-US" altLang="zh-CN" smtClean="0"/>
              <a:t>Click to edit Master title style</a:t>
            </a:r>
            <a:endParaRPr lang="en-US"/>
          </a:p>
        </p:txBody>
      </p:sp>
      <p:sp>
        <p:nvSpPr>
          <p:cNvPr id="3" name="竖排文字占位符 2"/>
          <p:cNvSpPr>
            <a:spLocks noGrp="1"/>
          </p:cNvSpPr>
          <p:nvPr>
            <p:ph type="body" orient="vert" idx="1"/>
          </p:nvPr>
        </p:nvSpPr>
        <p:spPr>
          <a:xfrm>
            <a:off x="914400" y="274640"/>
            <a:ext cx="55626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日期占位符 3"/>
          <p:cNvSpPr>
            <a:spLocks noGrp="1"/>
          </p:cNvSpPr>
          <p:nvPr>
            <p:ph type="dt" sz="half" idx="10"/>
          </p:nvPr>
        </p:nvSpPr>
        <p:spPr/>
        <p:txBody>
          <a:bodyPr/>
          <a:lstStyle>
            <a:lvl1pPr>
              <a:defRPr/>
            </a:lvl1pPr>
          </a:lstStyle>
          <a:p>
            <a:pPr>
              <a:defRPr/>
            </a:pPr>
            <a:fld id="{9FEF6972-0E79-5B4B-8793-775004320BE7}" type="datetime1">
              <a:rPr lang="zh-CN" altLang="en-US"/>
              <a:pPr>
                <a:defRPr/>
              </a:pPr>
              <a:t>2019-9-23</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591418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2" name="标题 1"/>
          <p:cNvSpPr>
            <a:spLocks noGrp="1"/>
          </p:cNvSpPr>
          <p:nvPr>
            <p:ph type="title"/>
          </p:nvPr>
        </p:nvSpPr>
        <p:spPr>
          <a:xfrm>
            <a:off x="914400" y="867792"/>
            <a:ext cx="7772400" cy="1049040"/>
          </a:xfrm>
        </p:spPr>
        <p:txBody>
          <a:bodyPr/>
          <a:lstStyle>
            <a:lvl1pPr>
              <a:defRPr sz="3600" b="0" i="0">
                <a:latin typeface="黑体" panose="02010609060101010101" pitchFamily="49" charset="-122"/>
                <a:ea typeface="黑体" panose="02010609060101010101" pitchFamily="49" charset="-122"/>
                <a:cs typeface="Times New Roman" charset="0"/>
              </a:defRPr>
            </a:lvl1pPr>
          </a:lstStyle>
          <a:p>
            <a:r>
              <a:rPr lang="en-US" altLang="zh-CN" dirty="0" smtClean="0"/>
              <a:t>Click to edit Master title style</a:t>
            </a:r>
            <a:endParaRPr lang="en-US" dirty="0"/>
          </a:p>
        </p:txBody>
      </p:sp>
      <p:sp>
        <p:nvSpPr>
          <p:cNvPr id="8" name="内容占位符 7"/>
          <p:cNvSpPr>
            <a:spLocks noGrp="1"/>
          </p:cNvSpPr>
          <p:nvPr>
            <p:ph sz="quarter" idx="1"/>
          </p:nvPr>
        </p:nvSpPr>
        <p:spPr>
          <a:xfrm>
            <a:off x="914400" y="1988840"/>
            <a:ext cx="7772400" cy="4030960"/>
          </a:xfrm>
        </p:spPr>
        <p:txBody>
          <a:bodyPr/>
          <a:lstStyle>
            <a:lvl1pPr>
              <a:defRPr b="0" i="0">
                <a:latin typeface="黑体" panose="02010609060101010101" pitchFamily="49" charset="-122"/>
                <a:ea typeface="黑体" panose="02010609060101010101" pitchFamily="49" charset="-122"/>
                <a:cs typeface="Times New Roman" charset="0"/>
              </a:defRPr>
            </a:lvl1pPr>
            <a:lvl2pPr>
              <a:defRPr b="0" i="0">
                <a:latin typeface="黑体" panose="02010609060101010101" pitchFamily="49" charset="-122"/>
                <a:ea typeface="黑体" panose="02010609060101010101" pitchFamily="49" charset="-122"/>
                <a:cs typeface="Times New Roman" charset="0"/>
              </a:defRPr>
            </a:lvl2pPr>
            <a:lvl3pPr>
              <a:defRPr b="0" i="0">
                <a:latin typeface="黑体" panose="02010609060101010101" pitchFamily="49" charset="-122"/>
                <a:ea typeface="黑体" panose="02010609060101010101" pitchFamily="49" charset="-122"/>
                <a:cs typeface="Times New Roman" charset="0"/>
              </a:defRPr>
            </a:lvl3pPr>
            <a:lvl4pPr>
              <a:defRPr b="0" i="0">
                <a:latin typeface="黑体" panose="02010609060101010101" pitchFamily="49" charset="-122"/>
                <a:ea typeface="黑体" panose="02010609060101010101" pitchFamily="49" charset="-122"/>
                <a:cs typeface="Times New Roman" charset="0"/>
              </a:defRPr>
            </a:lvl4pPr>
            <a:lvl5pPr>
              <a:defRPr b="0" i="0">
                <a:latin typeface="黑体" panose="02010609060101010101" pitchFamily="49" charset="-122"/>
                <a:ea typeface="黑体" panose="02010609060101010101" pitchFamily="49" charset="-122"/>
                <a:cs typeface="Times New Roman" charset="0"/>
              </a:defRPr>
            </a:lvl5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5" name="日期占位符 13"/>
          <p:cNvSpPr>
            <a:spLocks noGrp="1"/>
          </p:cNvSpPr>
          <p:nvPr>
            <p:ph type="dt" sz="half" idx="10"/>
          </p:nvPr>
        </p:nvSpPr>
        <p:spPr/>
        <p:txBody>
          <a:bodyPr/>
          <a:lstStyle>
            <a:lvl1pPr>
              <a:defRPr/>
            </a:lvl1pPr>
          </a:lstStyle>
          <a:p>
            <a:pPr>
              <a:defRPr/>
            </a:pPr>
            <a:fld id="{7AD6A282-069D-CE4A-9793-79A2B45FF31B}" type="datetime1">
              <a:rPr lang="zh-CN" altLang="en-US"/>
              <a:pPr>
                <a:defRPr/>
              </a:pPr>
              <a:t>2019-9-23</a:t>
            </a:fld>
            <a:endParaRPr lang="en-US" altLang="zh-CN"/>
          </a:p>
        </p:txBody>
      </p:sp>
      <p:sp>
        <p:nvSpPr>
          <p:cNvPr id="6" name="页脚占位符 2"/>
          <p:cNvSpPr>
            <a:spLocks noGrp="1"/>
          </p:cNvSpPr>
          <p:nvPr>
            <p:ph type="ftr" sz="quarter" idx="11"/>
          </p:nvPr>
        </p:nvSpPr>
        <p:spPr/>
        <p:txBody>
          <a:bodyPr/>
          <a:lstStyle>
            <a:lvl1pPr>
              <a:defRPr/>
            </a:lvl1pPr>
          </a:lstStyle>
          <a:p>
            <a:pPr>
              <a:defRPr/>
            </a:pPr>
            <a:endParaRPr lang="en-US" altLang="zh-CN" dirty="0" smtClean="0"/>
          </a:p>
        </p:txBody>
      </p:sp>
      <p:sp>
        <p:nvSpPr>
          <p:cNvPr id="9" name="灯片编号占位符 22"/>
          <p:cNvSpPr>
            <a:spLocks noGrp="1"/>
          </p:cNvSpPr>
          <p:nvPr>
            <p:ph type="sldNum" sz="quarter" idx="4"/>
          </p:nvPr>
        </p:nvSpPr>
        <p:spPr>
          <a:xfrm>
            <a:off x="109888" y="6159500"/>
            <a:ext cx="539750" cy="53975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defRPr sz="1400" baseline="-25000">
                <a:solidFill>
                  <a:srgbClr val="FFFFFF"/>
                </a:solidFill>
                <a:latin typeface="Franklin Gothic Book" charset="0"/>
                <a:ea typeface="幼圆" charset="0"/>
              </a:defRPr>
            </a:lvl1pPr>
          </a:lstStyle>
          <a:p>
            <a:fld id="{65C875F2-A8FA-7640-83AE-6707C19FBE40}" type="slidenum">
              <a:rPr lang="zh-CN" altLang="en-US" baseline="0" smtClean="0"/>
              <a:pPr/>
              <a:t>‹#›</a:t>
            </a:fld>
            <a:endParaRPr lang="en-US" altLang="zh-CN" dirty="0"/>
          </a:p>
        </p:txBody>
      </p:sp>
    </p:spTree>
    <p:extLst>
      <p:ext uri="{BB962C8B-B14F-4D97-AF65-F5344CB8AC3E}">
        <p14:creationId xmlns:p14="http://schemas.microsoft.com/office/powerpoint/2010/main" val="188041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4" name="矩形 9"/>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defRPr/>
            </a:pPr>
            <a:endParaRPr lang="en-US"/>
          </a:p>
        </p:txBody>
      </p:sp>
      <p:sp useBgFill="1">
        <p:nvSpPr>
          <p:cNvPr id="5" name="圆角矩形 10"/>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defRPr/>
            </a:pPr>
            <a:endParaRPr lang="en-US"/>
          </a:p>
        </p:txBody>
      </p:sp>
      <p:sp>
        <p:nvSpPr>
          <p:cNvPr id="6" name="矩形 11"/>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sp>
        <p:nvSpPr>
          <p:cNvPr id="7" name="矩形 12"/>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sp>
        <p:nvSpPr>
          <p:cNvPr id="8" name="矩形 14"/>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2" name="标题 1"/>
          <p:cNvSpPr>
            <a:spLocks noGrp="1"/>
          </p:cNvSpPr>
          <p:nvPr>
            <p:ph type="title"/>
          </p:nvPr>
        </p:nvSpPr>
        <p:spPr>
          <a:xfrm>
            <a:off x="683568" y="836712"/>
            <a:ext cx="7772400" cy="1362075"/>
          </a:xfrm>
        </p:spPr>
        <p:txBody>
          <a:bodyPr/>
          <a:lstStyle>
            <a:lvl1pPr algn="l">
              <a:buNone/>
              <a:defRPr sz="4000" b="0" cap="none"/>
            </a:lvl1pPr>
          </a:lstStyle>
          <a:p>
            <a:r>
              <a:rPr lang="en-US" altLang="zh-CN" smtClean="0"/>
              <a:t>Click to edit Master title style</a:t>
            </a:r>
            <a:endParaRPr lang="en-US" dirty="0"/>
          </a:p>
        </p:txBody>
      </p:sp>
      <p:sp>
        <p:nvSpPr>
          <p:cNvPr id="3" name="文本占位符 2"/>
          <p:cNvSpPr>
            <a:spLocks noGrp="1"/>
          </p:cNvSpPr>
          <p:nvPr>
            <p:ph type="body" idx="1"/>
          </p:nvPr>
        </p:nvSpPr>
        <p:spPr>
          <a:xfrm>
            <a:off x="722313" y="2547938"/>
            <a:ext cx="7772400" cy="1338262"/>
          </a:xfrm>
        </p:spPr>
        <p:txBody>
          <a:bodyPr/>
          <a:lstStyle>
            <a:lvl1pPr marL="0" indent="0" algn="r">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ltLang="zh-CN" smtClean="0"/>
              <a:t>Click to edit Master text styles</a:t>
            </a:r>
          </a:p>
        </p:txBody>
      </p:sp>
      <p:sp>
        <p:nvSpPr>
          <p:cNvPr id="10" name="日期占位符 3"/>
          <p:cNvSpPr>
            <a:spLocks noGrp="1"/>
          </p:cNvSpPr>
          <p:nvPr>
            <p:ph type="dt" sz="half" idx="10"/>
          </p:nvPr>
        </p:nvSpPr>
        <p:spPr/>
        <p:txBody>
          <a:bodyPr/>
          <a:lstStyle>
            <a:lvl1pPr>
              <a:defRPr/>
            </a:lvl1pPr>
          </a:lstStyle>
          <a:p>
            <a:pPr>
              <a:defRPr/>
            </a:pPr>
            <a:fld id="{9BD2D657-8AAF-FE47-80E0-7DB8CFB40ECF}" type="datetime1">
              <a:rPr lang="zh-CN" altLang="en-US"/>
              <a:pPr>
                <a:defRPr/>
              </a:pPr>
              <a:t>2019-9-23</a:t>
            </a:fld>
            <a:endParaRPr lang="en-US" altLang="zh-CN"/>
          </a:p>
        </p:txBody>
      </p:sp>
      <p:sp>
        <p:nvSpPr>
          <p:cNvPr id="11" name="页脚占位符 4"/>
          <p:cNvSpPr>
            <a:spLocks noGrp="1"/>
          </p:cNvSpPr>
          <p:nvPr>
            <p:ph type="ftr" sz="quarter" idx="11"/>
          </p:nvPr>
        </p:nvSpPr>
        <p:spPr>
          <a:xfrm>
            <a:off x="800100" y="6172200"/>
            <a:ext cx="4000500" cy="457200"/>
          </a:xfrm>
        </p:spPr>
        <p:txBody>
          <a:bodyPr/>
          <a:lstStyle>
            <a:lvl1pPr>
              <a:defRPr/>
            </a:lvl1pPr>
          </a:lstStyle>
          <a:p>
            <a:pPr>
              <a:defRPr/>
            </a:pPr>
            <a:endParaRPr lang="en-US" altLang="zh-CN"/>
          </a:p>
        </p:txBody>
      </p:sp>
    </p:spTree>
    <p:extLst>
      <p:ext uri="{BB962C8B-B14F-4D97-AF65-F5344CB8AC3E}">
        <p14:creationId xmlns:p14="http://schemas.microsoft.com/office/powerpoint/2010/main" val="146749958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2" name="标题 1"/>
          <p:cNvSpPr>
            <a:spLocks noGrp="1"/>
          </p:cNvSpPr>
          <p:nvPr>
            <p:ph type="title"/>
          </p:nvPr>
        </p:nvSpPr>
        <p:spPr/>
        <p:txBody>
          <a:bodyPr/>
          <a:lstStyle/>
          <a:p>
            <a:r>
              <a:rPr lang="en-US" altLang="zh-CN" smtClean="0"/>
              <a:t>Click to edit Master title style</a:t>
            </a:r>
            <a:endParaRPr lang="en-US"/>
          </a:p>
        </p:txBody>
      </p:sp>
      <p:sp>
        <p:nvSpPr>
          <p:cNvPr id="9" name="内容占位符 8"/>
          <p:cNvSpPr>
            <a:spLocks noGrp="1"/>
          </p:cNvSpPr>
          <p:nvPr>
            <p:ph sz="quarter" idx="1"/>
          </p:nvPr>
        </p:nvSpPr>
        <p:spPr>
          <a:xfrm>
            <a:off x="914400" y="1447800"/>
            <a:ext cx="3749040" cy="45720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11" name="内容占位符 10"/>
          <p:cNvSpPr>
            <a:spLocks noGrp="1"/>
          </p:cNvSpPr>
          <p:nvPr>
            <p:ph sz="quarter" idx="2"/>
          </p:nvPr>
        </p:nvSpPr>
        <p:spPr>
          <a:xfrm>
            <a:off x="4933950" y="1447800"/>
            <a:ext cx="3749040" cy="45720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日期占位符 13"/>
          <p:cNvSpPr>
            <a:spLocks noGrp="1"/>
          </p:cNvSpPr>
          <p:nvPr>
            <p:ph type="dt" sz="half" idx="10"/>
          </p:nvPr>
        </p:nvSpPr>
        <p:spPr/>
        <p:txBody>
          <a:bodyPr/>
          <a:lstStyle>
            <a:lvl1pPr>
              <a:defRPr/>
            </a:lvl1pPr>
          </a:lstStyle>
          <a:p>
            <a:pPr>
              <a:defRPr/>
            </a:pPr>
            <a:fld id="{D064069A-4970-D04F-AC05-CD5793F0EEAC}" type="datetime1">
              <a:rPr lang="zh-CN" altLang="en-US"/>
              <a:pPr>
                <a:defRPr/>
              </a:pPr>
              <a:t>2019-9-23</a:t>
            </a:fld>
            <a:endParaRPr lang="en-US" altLang="zh-CN"/>
          </a:p>
        </p:txBody>
      </p:sp>
      <p:sp>
        <p:nvSpPr>
          <p:cNvPr id="7" name="页脚占位符 2"/>
          <p:cNvSpPr>
            <a:spLocks noGrp="1"/>
          </p:cNvSpPr>
          <p:nvPr>
            <p:ph type="ftr" sz="quarter"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415839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2" name="标题 1"/>
          <p:cNvSpPr>
            <a:spLocks noGrp="1"/>
          </p:cNvSpPr>
          <p:nvPr>
            <p:ph type="title"/>
          </p:nvPr>
        </p:nvSpPr>
        <p:spPr>
          <a:xfrm>
            <a:off x="914400" y="273050"/>
            <a:ext cx="7772400" cy="1143000"/>
          </a:xfrm>
        </p:spPr>
        <p:txBody>
          <a:bodyPr/>
          <a:lstStyle>
            <a:lvl1pPr>
              <a:defRPr/>
            </a:lvl1pPr>
          </a:lstStyle>
          <a:p>
            <a:r>
              <a:rPr lang="en-US" altLang="zh-CN" smtClean="0"/>
              <a:t>Click to edit Master title style</a:t>
            </a:r>
            <a:endParaRPr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ltLang="zh-CN" smtClean="0"/>
              <a:t>Click to edit Master text styles</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ltLang="zh-CN" smtClean="0"/>
              <a:t>Click to edit Master text styles</a:t>
            </a:r>
          </a:p>
        </p:txBody>
      </p:sp>
      <p:sp>
        <p:nvSpPr>
          <p:cNvPr id="11" name="内容占位符 10"/>
          <p:cNvSpPr>
            <a:spLocks noGrp="1"/>
          </p:cNvSpPr>
          <p:nvPr>
            <p:ph sz="half" idx="2"/>
          </p:nvPr>
        </p:nvSpPr>
        <p:spPr>
          <a:xfrm>
            <a:off x="914400" y="2247900"/>
            <a:ext cx="3733800" cy="38862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13" name="内容占位符 12"/>
          <p:cNvSpPr>
            <a:spLocks noGrp="1"/>
          </p:cNvSpPr>
          <p:nvPr>
            <p:ph sz="half" idx="4"/>
          </p:nvPr>
        </p:nvSpPr>
        <p:spPr>
          <a:xfrm>
            <a:off x="4953000" y="2247900"/>
            <a:ext cx="3733800" cy="38862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8" name="日期占位符 13"/>
          <p:cNvSpPr>
            <a:spLocks noGrp="1"/>
          </p:cNvSpPr>
          <p:nvPr>
            <p:ph type="dt" sz="half" idx="10"/>
          </p:nvPr>
        </p:nvSpPr>
        <p:spPr/>
        <p:txBody>
          <a:bodyPr/>
          <a:lstStyle>
            <a:lvl1pPr>
              <a:defRPr/>
            </a:lvl1pPr>
          </a:lstStyle>
          <a:p>
            <a:pPr>
              <a:defRPr/>
            </a:pPr>
            <a:fld id="{4E14CAF1-AA2F-684C-B47E-430871EA373D}" type="datetime1">
              <a:rPr lang="zh-CN" altLang="en-US"/>
              <a:pPr>
                <a:defRPr/>
              </a:pPr>
              <a:t>2019-9-23</a:t>
            </a:fld>
            <a:endParaRPr lang="en-US" altLang="zh-CN"/>
          </a:p>
        </p:txBody>
      </p:sp>
      <p:sp>
        <p:nvSpPr>
          <p:cNvPr id="9" name="页脚占位符 2"/>
          <p:cNvSpPr>
            <a:spLocks noGrp="1"/>
          </p:cNvSpPr>
          <p:nvPr>
            <p:ph type="ftr" sz="quarter"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1099327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2" name="标题 1"/>
          <p:cNvSpPr>
            <a:spLocks noGrp="1"/>
          </p:cNvSpPr>
          <p:nvPr>
            <p:ph type="title"/>
          </p:nvPr>
        </p:nvSpPr>
        <p:spPr>
          <a:xfrm>
            <a:off x="1368760" y="2660853"/>
            <a:ext cx="6406480" cy="1584176"/>
          </a:xfrm>
        </p:spPr>
        <p:txBody>
          <a:bodyPr/>
          <a:lstStyle>
            <a:lvl1pPr algn="ctr">
              <a:defRPr/>
            </a:lvl1pPr>
          </a:lstStyle>
          <a:p>
            <a:r>
              <a:rPr lang="en-US" altLang="zh-CN" smtClean="0"/>
              <a:t>Click to edit Master title style</a:t>
            </a:r>
            <a:endParaRPr lang="en-US"/>
          </a:p>
        </p:txBody>
      </p:sp>
      <p:sp>
        <p:nvSpPr>
          <p:cNvPr id="4" name="日期占位符 13"/>
          <p:cNvSpPr>
            <a:spLocks noGrp="1"/>
          </p:cNvSpPr>
          <p:nvPr>
            <p:ph type="dt" sz="half" idx="10"/>
          </p:nvPr>
        </p:nvSpPr>
        <p:spPr/>
        <p:txBody>
          <a:bodyPr/>
          <a:lstStyle>
            <a:lvl1pPr>
              <a:defRPr/>
            </a:lvl1pPr>
          </a:lstStyle>
          <a:p>
            <a:pPr>
              <a:defRPr/>
            </a:pPr>
            <a:fld id="{08ED2420-545E-3F48-9115-3D25334785FB}" type="datetime1">
              <a:rPr lang="zh-CN" altLang="en-US"/>
              <a:pPr>
                <a:defRPr/>
              </a:pPr>
              <a:t>2019-9-23</a:t>
            </a:fld>
            <a:endParaRPr lang="en-US" altLang="zh-CN"/>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1599880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3" name="日期占位符 1"/>
          <p:cNvSpPr>
            <a:spLocks noGrp="1"/>
          </p:cNvSpPr>
          <p:nvPr>
            <p:ph type="dt" sz="half" idx="10"/>
          </p:nvPr>
        </p:nvSpPr>
        <p:spPr/>
        <p:txBody>
          <a:bodyPr/>
          <a:lstStyle>
            <a:lvl1pPr>
              <a:defRPr/>
            </a:lvl1pPr>
          </a:lstStyle>
          <a:p>
            <a:pPr>
              <a:defRPr/>
            </a:pPr>
            <a:fld id="{20BE4E72-A9E5-064C-9F4A-F55A186FD067}" type="datetime1">
              <a:rPr lang="zh-CN" altLang="en-US"/>
              <a:pPr>
                <a:defRPr/>
              </a:pPr>
              <a:t>2019-9-23</a:t>
            </a:fld>
            <a:endParaRPr lang="en-US" altLang="zh-CN"/>
          </a:p>
        </p:txBody>
      </p:sp>
      <p:sp>
        <p:nvSpPr>
          <p:cNvPr id="4"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22"/>
          <p:cNvSpPr>
            <a:spLocks noGrp="1"/>
          </p:cNvSpPr>
          <p:nvPr>
            <p:ph type="sldNum" sz="quarter" idx="4"/>
          </p:nvPr>
        </p:nvSpPr>
        <p:spPr>
          <a:xfrm>
            <a:off x="109888" y="6159500"/>
            <a:ext cx="539750" cy="53975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defRPr sz="1400" baseline="-25000">
                <a:solidFill>
                  <a:srgbClr val="FFFFFF"/>
                </a:solidFill>
                <a:latin typeface="Franklin Gothic Book" charset="0"/>
                <a:ea typeface="幼圆" charset="0"/>
              </a:defRPr>
            </a:lvl1pPr>
          </a:lstStyle>
          <a:p>
            <a:fld id="{65C875F2-A8FA-7640-83AE-6707C19FBE40}" type="slidenum">
              <a:rPr lang="zh-CN" altLang="en-US" baseline="0" smtClean="0"/>
              <a:pPr/>
              <a:t>‹#›</a:t>
            </a:fld>
            <a:endParaRPr lang="en-US" altLang="zh-CN" dirty="0"/>
          </a:p>
        </p:txBody>
      </p:sp>
    </p:spTree>
    <p:extLst>
      <p:ext uri="{BB962C8B-B14F-4D97-AF65-F5344CB8AC3E}">
        <p14:creationId xmlns:p14="http://schemas.microsoft.com/office/powerpoint/2010/main" val="553743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9"/>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sp useBgFill="1">
        <p:nvSpPr>
          <p:cNvPr id="6" name="圆角矩形 10"/>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defRPr/>
            </a:pPr>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2" name="标题 1"/>
          <p:cNvSpPr>
            <a:spLocks noGrp="1"/>
          </p:cNvSpPr>
          <p:nvPr>
            <p:ph type="title"/>
          </p:nvPr>
        </p:nvSpPr>
        <p:spPr>
          <a:xfrm>
            <a:off x="914400" y="273050"/>
            <a:ext cx="7772400" cy="1143000"/>
          </a:xfrm>
        </p:spPr>
        <p:txBody>
          <a:bodyPr/>
          <a:lstStyle>
            <a:lvl1pPr algn="l">
              <a:buNone/>
              <a:defRPr sz="4000" b="0"/>
            </a:lvl1pPr>
          </a:lstStyle>
          <a:p>
            <a:r>
              <a:rPr lang="en-US" altLang="zh-CN" smtClean="0"/>
              <a:t>Click to edit Master title style</a:t>
            </a:r>
            <a:endParaRPr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ltLang="zh-CN" smtClean="0"/>
              <a:t>Click to edit Master text styles</a:t>
            </a:r>
          </a:p>
        </p:txBody>
      </p:sp>
      <p:sp>
        <p:nvSpPr>
          <p:cNvPr id="11" name="内容占位符 10"/>
          <p:cNvSpPr>
            <a:spLocks noGrp="1"/>
          </p:cNvSpPr>
          <p:nvPr>
            <p:ph sz="quarter" idx="1"/>
          </p:nvPr>
        </p:nvSpPr>
        <p:spPr>
          <a:xfrm>
            <a:off x="2971800" y="1600200"/>
            <a:ext cx="5715000" cy="44958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8" name="日期占位符 4"/>
          <p:cNvSpPr>
            <a:spLocks noGrp="1"/>
          </p:cNvSpPr>
          <p:nvPr>
            <p:ph type="dt" sz="half" idx="10"/>
          </p:nvPr>
        </p:nvSpPr>
        <p:spPr/>
        <p:txBody>
          <a:bodyPr/>
          <a:lstStyle>
            <a:lvl1pPr>
              <a:defRPr/>
            </a:lvl1pPr>
          </a:lstStyle>
          <a:p>
            <a:pPr>
              <a:defRPr/>
            </a:pPr>
            <a:fld id="{4ECD57DF-1C17-0044-B641-56A66B830EC5}" type="datetime1">
              <a:rPr lang="zh-CN" altLang="en-US"/>
              <a:pPr>
                <a:defRPr/>
              </a:pPr>
              <a:t>2019-9-23</a:t>
            </a:fld>
            <a:endParaRPr lang="en-US" altLang="zh-CN"/>
          </a:p>
        </p:txBody>
      </p:sp>
      <p:sp>
        <p:nvSpPr>
          <p:cNvPr id="9" name="页脚占位符 5"/>
          <p:cNvSpPr>
            <a:spLocks noGrp="1"/>
          </p:cNvSpPr>
          <p:nvPr>
            <p:ph type="ftr" sz="quarter" idx="11"/>
          </p:nvPr>
        </p:nvSpPr>
        <p:spPr/>
        <p:txBody>
          <a:bodyPr/>
          <a:lstStyle>
            <a:lvl1pPr>
              <a:defRPr/>
            </a:lvl1pPr>
          </a:lstStyle>
          <a:p>
            <a:pPr>
              <a:defRPr/>
            </a:pPr>
            <a:endParaRPr lang="en-US" altLang="zh-CN"/>
          </a:p>
        </p:txBody>
      </p:sp>
      <p:sp>
        <p:nvSpPr>
          <p:cNvPr id="12" name="灯片编号占位符 22"/>
          <p:cNvSpPr>
            <a:spLocks noGrp="1"/>
          </p:cNvSpPr>
          <p:nvPr>
            <p:ph type="sldNum" sz="quarter" idx="4"/>
          </p:nvPr>
        </p:nvSpPr>
        <p:spPr>
          <a:xfrm>
            <a:off x="109888" y="6159500"/>
            <a:ext cx="539750" cy="53975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defRPr sz="1400" baseline="-25000">
                <a:solidFill>
                  <a:srgbClr val="FFFFFF"/>
                </a:solidFill>
                <a:latin typeface="Franklin Gothic Book" charset="0"/>
                <a:ea typeface="幼圆" charset="0"/>
              </a:defRPr>
            </a:lvl1pPr>
          </a:lstStyle>
          <a:p>
            <a:fld id="{65C875F2-A8FA-7640-83AE-6707C19FBE40}" type="slidenum">
              <a:rPr lang="zh-CN" altLang="en-US" baseline="0" smtClean="0"/>
              <a:pPr/>
              <a:t>‹#›</a:t>
            </a:fld>
            <a:endParaRPr lang="en-US" altLang="zh-CN" dirty="0"/>
          </a:p>
        </p:txBody>
      </p:sp>
    </p:spTree>
    <p:extLst>
      <p:ext uri="{BB962C8B-B14F-4D97-AF65-F5344CB8AC3E}">
        <p14:creationId xmlns:p14="http://schemas.microsoft.com/office/powerpoint/2010/main" val="1726479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矩形 9"/>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sp>
        <p:nvSpPr>
          <p:cNvPr id="6" name="矩形 10"/>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sp>
        <p:nvSpPr>
          <p:cNvPr id="7" name="矩形 11"/>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lang="en-US" altLang="zh-CN" smtClean="0"/>
              <a:t>Click to edit Master title style</a:t>
            </a:r>
            <a:endParaRPr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ltLang="zh-CN" smtClean="0"/>
              <a:t>Click to edit Master text styles</a:t>
            </a:r>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altLang="zh-CN" noProof="0" smtClean="0"/>
              <a:t>Drag picture to placeholder or click icon to add</a:t>
            </a:r>
            <a:endParaRPr lang="en-US" noProof="0" dirty="0"/>
          </a:p>
        </p:txBody>
      </p:sp>
      <p:sp>
        <p:nvSpPr>
          <p:cNvPr id="9" name="日期占位符 4"/>
          <p:cNvSpPr>
            <a:spLocks noGrp="1"/>
          </p:cNvSpPr>
          <p:nvPr>
            <p:ph type="dt" sz="half" idx="10"/>
          </p:nvPr>
        </p:nvSpPr>
        <p:spPr/>
        <p:txBody>
          <a:bodyPr/>
          <a:lstStyle>
            <a:lvl1pPr>
              <a:defRPr/>
            </a:lvl1pPr>
          </a:lstStyle>
          <a:p>
            <a:pPr>
              <a:defRPr/>
            </a:pPr>
            <a:fld id="{0D7C288D-791D-0848-8B64-6A23D02F8F8F}" type="datetime1">
              <a:rPr lang="zh-CN" altLang="en-US"/>
              <a:pPr>
                <a:defRPr/>
              </a:pPr>
              <a:t>2019-9-23</a:t>
            </a:fld>
            <a:endParaRPr lang="en-US" altLang="zh-CN"/>
          </a:p>
        </p:txBody>
      </p:sp>
      <p:sp>
        <p:nvSpPr>
          <p:cNvPr id="10" name="页脚占位符 5"/>
          <p:cNvSpPr>
            <a:spLocks noGrp="1"/>
          </p:cNvSpPr>
          <p:nvPr>
            <p:ph type="ftr" sz="quarter" idx="11"/>
          </p:nvPr>
        </p:nvSpPr>
        <p:spPr>
          <a:xfrm>
            <a:off x="914400" y="6172200"/>
            <a:ext cx="3886200" cy="457200"/>
          </a:xfrm>
        </p:spPr>
        <p:txBody>
          <a:bodyPr/>
          <a:lstStyle>
            <a:lvl1pPr>
              <a:defRPr/>
            </a:lvl1pPr>
          </a:lstStyle>
          <a:p>
            <a:pPr>
              <a:defRPr/>
            </a:pPr>
            <a:endParaRPr lang="en-US" altLang="zh-CN"/>
          </a:p>
        </p:txBody>
      </p:sp>
    </p:spTree>
    <p:extLst>
      <p:ext uri="{BB962C8B-B14F-4D97-AF65-F5344CB8AC3E}">
        <p14:creationId xmlns:p14="http://schemas.microsoft.com/office/powerpoint/2010/main" val="146909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defRPr/>
            </a:pPr>
            <a:endParaRPr lang="en-US"/>
          </a:p>
        </p:txBody>
      </p:sp>
      <p:sp useBgFill="1">
        <p:nvSpPr>
          <p:cNvPr id="8" name="圆角矩形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defRPr/>
            </a:pPr>
            <a:endParaRPr lang="en-US">
              <a:latin typeface="SimHei" charset="0"/>
              <a:ea typeface="SimHei" charset="0"/>
              <a:cs typeface="SimHei" charset="0"/>
            </a:endParaRPr>
          </a:p>
        </p:txBody>
      </p:sp>
      <p:sp>
        <p:nvSpPr>
          <p:cNvPr id="1028" name="标题占位符 21"/>
          <p:cNvSpPr>
            <a:spLocks noGrp="1"/>
          </p:cNvSpPr>
          <p:nvPr>
            <p:ph type="title"/>
          </p:nvPr>
        </p:nvSpPr>
        <p:spPr bwMode="auto">
          <a:xfrm>
            <a:off x="914400" y="845840"/>
            <a:ext cx="7772400" cy="854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91440" numCol="1" anchor="b" anchorCtr="0" compatLnSpc="1">
            <a:prstTxWarp prst="textNoShape">
              <a:avLst/>
            </a:prstTxWarp>
          </a:bodyPr>
          <a:lstStyle/>
          <a:p>
            <a:pPr lvl="0"/>
            <a:r>
              <a:rPr lang="zh-CN" altLang="en-US"/>
              <a:t>单击此处编辑母版标题样式</a:t>
            </a:r>
          </a:p>
        </p:txBody>
      </p:sp>
      <p:sp>
        <p:nvSpPr>
          <p:cNvPr id="1029" name="文本占位符 12"/>
          <p:cNvSpPr>
            <a:spLocks noGrp="1"/>
          </p:cNvSpPr>
          <p:nvPr>
            <p:ph type="body" idx="1"/>
          </p:nvPr>
        </p:nvSpPr>
        <p:spPr bwMode="auto">
          <a:xfrm>
            <a:off x="914400" y="1770658"/>
            <a:ext cx="7772400" cy="4249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latin typeface="Arial" pitchFamily="34" charset="0"/>
                <a:ea typeface="华文行楷" pitchFamily="2" charset="-122"/>
              </a:defRPr>
            </a:lvl1pPr>
          </a:lstStyle>
          <a:p>
            <a:pPr>
              <a:defRPr/>
            </a:pPr>
            <a:fld id="{A6D7AE9F-94FF-504B-891C-1EC2FCF16E25}" type="datetime1">
              <a:rPr lang="zh-CN" altLang="en-US"/>
              <a:pPr>
                <a:defRPr/>
              </a:pPr>
              <a:t>2019-9-23</a:t>
            </a:fld>
            <a:endParaRPr lang="en-US" altLang="zh-CN"/>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latin typeface="SimHei" charset="0"/>
                <a:ea typeface="SimHei" charset="0"/>
                <a:cs typeface="SimHei" charset="0"/>
              </a:defRPr>
            </a:lvl1pPr>
          </a:lstStyle>
          <a:p>
            <a:pPr>
              <a:defRPr/>
            </a:pPr>
            <a:endParaRPr lang="en-US" altLang="zh-CN" dirty="0"/>
          </a:p>
        </p:txBody>
      </p:sp>
      <p:sp>
        <p:nvSpPr>
          <p:cNvPr id="23" name="灯片编号占位符 22"/>
          <p:cNvSpPr>
            <a:spLocks noGrp="1"/>
          </p:cNvSpPr>
          <p:nvPr>
            <p:ph type="sldNum" sz="quarter" idx="4"/>
          </p:nvPr>
        </p:nvSpPr>
        <p:spPr>
          <a:xfrm>
            <a:off x="109888" y="6159500"/>
            <a:ext cx="539750" cy="53975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defRPr sz="1400" baseline="-25000">
                <a:solidFill>
                  <a:srgbClr val="FFFFFF"/>
                </a:solidFill>
                <a:latin typeface="Franklin Gothic Book" charset="0"/>
                <a:ea typeface="幼圆" charset="0"/>
              </a:defRPr>
            </a:lvl1pPr>
          </a:lstStyle>
          <a:p>
            <a:fld id="{65C875F2-A8FA-7640-83AE-6707C19FBE40}" type="slidenum">
              <a:rPr lang="zh-CN" altLang="en-US" baseline="0" smtClean="0"/>
              <a:pPr/>
              <a:t>‹#›</a:t>
            </a:fld>
            <a:endParaRPr lang="en-US" altLang="zh-CN" dirty="0"/>
          </a:p>
        </p:txBody>
      </p:sp>
      <p:pic>
        <p:nvPicPr>
          <p:cNvPr id="1033"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hf hdr="0" ftr="0"/>
  <p:txStyles>
    <p:titleStyle>
      <a:lvl1pPr algn="l" rtl="0" eaLnBrk="1" fontAlgn="base" hangingPunct="1">
        <a:spcBef>
          <a:spcPct val="0"/>
        </a:spcBef>
        <a:spcAft>
          <a:spcPct val="0"/>
        </a:spcAft>
        <a:defRPr sz="4000" kern="1200">
          <a:solidFill>
            <a:schemeClr val="tx2"/>
          </a:solidFill>
          <a:latin typeface="SimHei" charset="0"/>
          <a:ea typeface="SimHei" charset="0"/>
          <a:cs typeface="SimHei" charset="0"/>
        </a:defRPr>
      </a:lvl1pPr>
      <a:lvl2pPr algn="l" rtl="0" eaLnBrk="1" fontAlgn="base" hangingPunct="1">
        <a:spcBef>
          <a:spcPct val="0"/>
        </a:spcBef>
        <a:spcAft>
          <a:spcPct val="0"/>
        </a:spcAft>
        <a:defRPr sz="4000">
          <a:solidFill>
            <a:schemeClr val="tx2"/>
          </a:solidFill>
          <a:latin typeface="Franklin Gothic Book" pitchFamily="34" charset="0"/>
          <a:ea typeface="幼圆" pitchFamily="49" charset="-122"/>
        </a:defRPr>
      </a:lvl2pPr>
      <a:lvl3pPr algn="l" rtl="0" eaLnBrk="1" fontAlgn="base" hangingPunct="1">
        <a:spcBef>
          <a:spcPct val="0"/>
        </a:spcBef>
        <a:spcAft>
          <a:spcPct val="0"/>
        </a:spcAft>
        <a:defRPr sz="4000">
          <a:solidFill>
            <a:schemeClr val="tx2"/>
          </a:solidFill>
          <a:latin typeface="Franklin Gothic Book" pitchFamily="34" charset="0"/>
          <a:ea typeface="幼圆" pitchFamily="49" charset="-122"/>
        </a:defRPr>
      </a:lvl3pPr>
      <a:lvl4pPr algn="l" rtl="0" eaLnBrk="1" fontAlgn="base" hangingPunct="1">
        <a:spcBef>
          <a:spcPct val="0"/>
        </a:spcBef>
        <a:spcAft>
          <a:spcPct val="0"/>
        </a:spcAft>
        <a:defRPr sz="4000">
          <a:solidFill>
            <a:schemeClr val="tx2"/>
          </a:solidFill>
          <a:latin typeface="Franklin Gothic Book" pitchFamily="34" charset="0"/>
          <a:ea typeface="幼圆" pitchFamily="49" charset="-122"/>
        </a:defRPr>
      </a:lvl4pPr>
      <a:lvl5pPr algn="l" rtl="0" eaLnBrk="1" fontAlgn="base" hangingPunct="1">
        <a:spcBef>
          <a:spcPct val="0"/>
        </a:spcBef>
        <a:spcAft>
          <a:spcPct val="0"/>
        </a:spcAft>
        <a:defRPr sz="4000">
          <a:solidFill>
            <a:schemeClr val="tx2"/>
          </a:solidFill>
          <a:latin typeface="Franklin Gothic Book" pitchFamily="34" charset="0"/>
          <a:ea typeface="幼圆" pitchFamily="49" charset="-122"/>
        </a:defRPr>
      </a:lvl5pPr>
      <a:lvl6pPr marL="457200" algn="l" rtl="0" eaLnBrk="1" fontAlgn="base" hangingPunct="1">
        <a:spcBef>
          <a:spcPct val="0"/>
        </a:spcBef>
        <a:spcAft>
          <a:spcPct val="0"/>
        </a:spcAft>
        <a:defRPr sz="4000">
          <a:solidFill>
            <a:schemeClr val="tx2"/>
          </a:solidFill>
          <a:latin typeface="Franklin Gothic Book" pitchFamily="34" charset="0"/>
          <a:ea typeface="幼圆" pitchFamily="49" charset="-122"/>
        </a:defRPr>
      </a:lvl6pPr>
      <a:lvl7pPr marL="914400" algn="l" rtl="0" eaLnBrk="1" fontAlgn="base" hangingPunct="1">
        <a:spcBef>
          <a:spcPct val="0"/>
        </a:spcBef>
        <a:spcAft>
          <a:spcPct val="0"/>
        </a:spcAft>
        <a:defRPr sz="4000">
          <a:solidFill>
            <a:schemeClr val="tx2"/>
          </a:solidFill>
          <a:latin typeface="Franklin Gothic Book" pitchFamily="34" charset="0"/>
          <a:ea typeface="幼圆" pitchFamily="49" charset="-122"/>
        </a:defRPr>
      </a:lvl7pPr>
      <a:lvl8pPr marL="1371600" algn="l" rtl="0" eaLnBrk="1" fontAlgn="base" hangingPunct="1">
        <a:spcBef>
          <a:spcPct val="0"/>
        </a:spcBef>
        <a:spcAft>
          <a:spcPct val="0"/>
        </a:spcAft>
        <a:defRPr sz="4000">
          <a:solidFill>
            <a:schemeClr val="tx2"/>
          </a:solidFill>
          <a:latin typeface="Franklin Gothic Book" pitchFamily="34" charset="0"/>
          <a:ea typeface="幼圆" pitchFamily="49" charset="-122"/>
        </a:defRPr>
      </a:lvl8pPr>
      <a:lvl9pPr marL="1828800" algn="l" rtl="0" eaLnBrk="1" fontAlgn="base" hangingPunct="1">
        <a:spcBef>
          <a:spcPct val="0"/>
        </a:spcBef>
        <a:spcAft>
          <a:spcPct val="0"/>
        </a:spcAft>
        <a:defRPr sz="4000">
          <a:solidFill>
            <a:schemeClr val="tx2"/>
          </a:solidFill>
          <a:latin typeface="Franklin Gothic Book" pitchFamily="34" charset="0"/>
          <a:ea typeface="幼圆" pitchFamily="49" charset="-122"/>
        </a:defRPr>
      </a:lvl9pPr>
    </p:titleStyle>
    <p:bodyStyle>
      <a:lvl1pPr marL="273050" indent="-273050" algn="l" rtl="0" eaLnBrk="1" fontAlgn="base" hangingPunct="1">
        <a:spcBef>
          <a:spcPts val="575"/>
        </a:spcBef>
        <a:spcAft>
          <a:spcPct val="0"/>
        </a:spcAft>
        <a:buClr>
          <a:schemeClr val="accent1"/>
        </a:buClr>
        <a:buSzPct val="85000"/>
        <a:buFont typeface="Wingdings 2" charset="2"/>
        <a:buChar char=""/>
        <a:defRPr sz="2400" kern="1200">
          <a:solidFill>
            <a:schemeClr val="tx1"/>
          </a:solidFill>
          <a:latin typeface="SimHei" charset="0"/>
          <a:ea typeface="SimHei" charset="0"/>
          <a:cs typeface="SimHei" charset="0"/>
        </a:defRPr>
      </a:lvl1pPr>
      <a:lvl2pPr marL="547688" indent="-228600" algn="l" rtl="0" eaLnBrk="1" fontAlgn="base" hangingPunct="1">
        <a:spcBef>
          <a:spcPts val="375"/>
        </a:spcBef>
        <a:spcAft>
          <a:spcPct val="0"/>
        </a:spcAft>
        <a:buClr>
          <a:schemeClr val="accent2"/>
        </a:buClr>
        <a:buSzPct val="85000"/>
        <a:buFont typeface="Wingdings 2" charset="2"/>
        <a:buChar char=""/>
        <a:defRPr sz="2200" kern="1200">
          <a:solidFill>
            <a:schemeClr val="tx1"/>
          </a:solidFill>
          <a:latin typeface="SimHei" charset="0"/>
          <a:ea typeface="SimHei" charset="0"/>
          <a:cs typeface="SimHei" charset="0"/>
        </a:defRPr>
      </a:lvl2pPr>
      <a:lvl3pPr marL="822325" indent="-228600" algn="l" rtl="0" eaLnBrk="1" fontAlgn="base" hangingPunct="1">
        <a:spcBef>
          <a:spcPts val="375"/>
        </a:spcBef>
        <a:spcAft>
          <a:spcPct val="0"/>
        </a:spcAft>
        <a:buClr>
          <a:srgbClr val="E6B1AB"/>
        </a:buClr>
        <a:buSzPct val="85000"/>
        <a:buFont typeface="Wingdings 2" charset="2"/>
        <a:buChar char=""/>
        <a:defRPr sz="2000" kern="1200">
          <a:solidFill>
            <a:schemeClr val="tx1"/>
          </a:solidFill>
          <a:latin typeface="SimHei" charset="0"/>
          <a:ea typeface="SimHei" charset="0"/>
          <a:cs typeface="SimHei" charset="0"/>
        </a:defRPr>
      </a:lvl3pPr>
      <a:lvl4pPr marL="1096963" indent="-228600" algn="l" rtl="0" eaLnBrk="1" fontAlgn="base" hangingPunct="1">
        <a:spcBef>
          <a:spcPts val="375"/>
        </a:spcBef>
        <a:spcAft>
          <a:spcPct val="0"/>
        </a:spcAft>
        <a:buClr>
          <a:srgbClr val="A28E6A"/>
        </a:buClr>
        <a:buSzPct val="80000"/>
        <a:buFont typeface="Wingdings 2" charset="2"/>
        <a:buChar char=""/>
        <a:defRPr sz="2000" kern="1200">
          <a:solidFill>
            <a:schemeClr val="tx1"/>
          </a:solidFill>
          <a:latin typeface="SimHei" charset="0"/>
          <a:ea typeface="SimHei" charset="0"/>
          <a:cs typeface="SimHei" charset="0"/>
        </a:defRPr>
      </a:lvl4pPr>
      <a:lvl5pPr marL="1371600" indent="-228600" algn="l" rtl="0" eaLnBrk="1" fontAlgn="base" hangingPunct="1">
        <a:spcBef>
          <a:spcPts val="375"/>
        </a:spcBef>
        <a:spcAft>
          <a:spcPct val="0"/>
        </a:spcAft>
        <a:buClr>
          <a:srgbClr val="A28E6A"/>
        </a:buClr>
        <a:buChar char="o"/>
        <a:defRPr sz="2000" kern="1200">
          <a:solidFill>
            <a:schemeClr val="tx1"/>
          </a:solidFill>
          <a:latin typeface="SimHei" charset="0"/>
          <a:ea typeface="SimHei" charset="0"/>
          <a:cs typeface="SimHei"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ltLang="zh-CN" dirty="0" smtClean="0"/>
              <a:t>《</a:t>
            </a:r>
            <a:r>
              <a:rPr lang="zh-CN" altLang="en-US" dirty="0" smtClean="0"/>
              <a:t>操作系统</a:t>
            </a:r>
            <a:r>
              <a:rPr lang="en-US" altLang="zh-CN" dirty="0" smtClean="0"/>
              <a:t>》2.4</a:t>
            </a:r>
            <a:r>
              <a:rPr lang="zh-CN" altLang="en-US" dirty="0" smtClean="0"/>
              <a:t>：</a:t>
            </a:r>
            <a:r>
              <a:rPr lang="zh-CN" altLang="en-US" dirty="0"/>
              <a:t>线</a:t>
            </a:r>
            <a:r>
              <a:rPr lang="zh-CN" altLang="en-US" dirty="0" smtClean="0"/>
              <a:t>程及其实现</a:t>
            </a:r>
            <a:endParaRPr lang="en-US" dirty="0"/>
          </a:p>
        </p:txBody>
      </p:sp>
      <p:sp>
        <p:nvSpPr>
          <p:cNvPr id="4" name="Date Placeholder 3"/>
          <p:cNvSpPr>
            <a:spLocks noGrp="1"/>
          </p:cNvSpPr>
          <p:nvPr>
            <p:ph type="dt" sz="half" idx="10"/>
          </p:nvPr>
        </p:nvSpPr>
        <p:spPr/>
        <p:txBody>
          <a:bodyPr/>
          <a:lstStyle/>
          <a:p>
            <a:pPr>
              <a:defRPr/>
            </a:pPr>
            <a:fld id="{72831A01-F1DC-B941-BDEB-42CB1E4F7FA3}" type="datetime1">
              <a:rPr lang="zh-CN" altLang="en-US" smtClean="0"/>
              <a:pPr>
                <a:defRPr/>
              </a:pPr>
              <a:t>2019-9-23</a:t>
            </a:fld>
            <a:endParaRPr lang="en-US" altLang="zh-CN"/>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6135246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2.4.1</a:t>
            </a:r>
            <a:r>
              <a:rPr lang="zh-CN" altLang="en-US" dirty="0" smtClean="0"/>
              <a:t>：</a:t>
            </a:r>
            <a:r>
              <a:rPr lang="zh-CN" altLang="en-US" dirty="0"/>
              <a:t>单线程（结构）</a:t>
            </a:r>
            <a:r>
              <a:rPr lang="zh-CN" altLang="en-US" dirty="0" smtClean="0"/>
              <a:t>进程</a:t>
            </a:r>
            <a:endParaRPr lang="zh-CN" altLang="en-US" dirty="0"/>
          </a:p>
        </p:txBody>
      </p:sp>
      <p:sp>
        <p:nvSpPr>
          <p:cNvPr id="3" name="内容占位符 2"/>
          <p:cNvSpPr>
            <a:spLocks noGrp="1"/>
          </p:cNvSpPr>
          <p:nvPr>
            <p:ph sz="quarter" idx="1"/>
          </p:nvPr>
        </p:nvSpPr>
        <p:spPr/>
        <p:txBody>
          <a:bodyPr/>
          <a:lstStyle/>
          <a:p>
            <a:r>
              <a:rPr lang="zh-CN" altLang="en-US" dirty="0" smtClean="0"/>
              <a:t>在</a:t>
            </a:r>
            <a:r>
              <a:rPr lang="zh-CN" altLang="en-US" dirty="0"/>
              <a:t>传统的操作系统中，进程是系统进行资源分配的基本单位，同时，进程也是处理器调度的基本单位，进程在任一时刻只有一个执行控制流，通常将这种结构的进程称</a:t>
            </a:r>
            <a:r>
              <a:rPr lang="zh-CN" altLang="en-US" dirty="0">
                <a:solidFill>
                  <a:srgbClr val="FF0000"/>
                </a:solidFill>
              </a:rPr>
              <a:t>单线程（结构）进程</a:t>
            </a:r>
            <a:r>
              <a:rPr lang="zh-CN" altLang="en-US" dirty="0"/>
              <a:t>（</a:t>
            </a:r>
            <a:r>
              <a:rPr lang="en-US" altLang="zh-CN" dirty="0"/>
              <a:t>Single Threaded Process</a:t>
            </a:r>
            <a:r>
              <a:rPr lang="zh-CN" altLang="en-US" dirty="0" smtClean="0"/>
              <a:t>）</a:t>
            </a:r>
            <a:endParaRPr lang="en-US" altLang="zh-CN" dirty="0" smtClean="0"/>
          </a:p>
          <a:p>
            <a:endParaRPr lang="en-US" altLang="zh-CN" dirty="0"/>
          </a:p>
          <a:p>
            <a:pPr marL="0" indent="0">
              <a:buNone/>
            </a:pPr>
            <a:r>
              <a:rPr lang="zh-CN" altLang="en-US" dirty="0">
                <a:ea typeface="隶书" panose="02010509060101010101" pitchFamily="49" charset="-122"/>
              </a:rPr>
              <a:t>如网络文件服务功能的应用，若采用单线程编程方法，需要循环</a:t>
            </a:r>
            <a:r>
              <a:rPr lang="zh-CN" altLang="en-US" dirty="0">
                <a:solidFill>
                  <a:srgbClr val="0070C0"/>
                </a:solidFill>
                <a:ea typeface="隶书" panose="02010509060101010101" pitchFamily="49" charset="-122"/>
              </a:rPr>
              <a:t>检查网络的连接</a:t>
            </a:r>
            <a:r>
              <a:rPr lang="zh-CN" altLang="en-US" dirty="0">
                <a:ea typeface="隶书" panose="02010509060101010101" pitchFamily="49" charset="-122"/>
              </a:rPr>
              <a:t>、</a:t>
            </a:r>
            <a:r>
              <a:rPr lang="zh-CN" altLang="en-US" dirty="0">
                <a:solidFill>
                  <a:srgbClr val="0070C0"/>
                </a:solidFill>
                <a:ea typeface="隶书" panose="02010509060101010101" pitchFamily="49" charset="-122"/>
              </a:rPr>
              <a:t>磁盘驱动器的状况</a:t>
            </a:r>
            <a:r>
              <a:rPr lang="zh-CN" altLang="en-US" dirty="0">
                <a:ea typeface="隶书" panose="02010509060101010101" pitchFamily="49" charset="-122"/>
              </a:rPr>
              <a:t>，并在适当的时候显示这些数据，必须等到一遍查询后才能刷新数据的显示，对使用者来说，延迟可能很长</a:t>
            </a:r>
          </a:p>
          <a:p>
            <a:endParaRPr lang="zh-CN" altLang="en-US" dirty="0"/>
          </a:p>
          <a:p>
            <a:endParaRPr lang="zh-CN" altLang="en-US" dirty="0"/>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2019-9-23</a:t>
            </a:fld>
            <a:endParaRPr lang="en-US" altLang="zh-CN"/>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10</a:t>
            </a:fld>
            <a:endParaRPr lang="en-US" altLang="zh-CN" dirty="0"/>
          </a:p>
        </p:txBody>
      </p:sp>
    </p:spTree>
    <p:extLst>
      <p:ext uri="{BB962C8B-B14F-4D97-AF65-F5344CB8AC3E}">
        <p14:creationId xmlns:p14="http://schemas.microsoft.com/office/powerpoint/2010/main" val="2480691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2.4.1</a:t>
            </a:r>
            <a:r>
              <a:rPr lang="zh-CN" altLang="en-US" dirty="0" smtClean="0"/>
              <a:t>：</a:t>
            </a:r>
            <a:r>
              <a:rPr lang="zh-CN" altLang="en-US" dirty="0"/>
              <a:t>单线程（结构）</a:t>
            </a:r>
            <a:r>
              <a:rPr lang="zh-CN" altLang="en-US" dirty="0" smtClean="0"/>
              <a:t>进程（续）</a:t>
            </a:r>
            <a:endParaRPr lang="zh-CN" altLang="en-US" dirty="0"/>
          </a:p>
        </p:txBody>
      </p:sp>
      <p:sp>
        <p:nvSpPr>
          <p:cNvPr id="3" name="内容占位符 2"/>
          <p:cNvSpPr>
            <a:spLocks noGrp="1"/>
          </p:cNvSpPr>
          <p:nvPr>
            <p:ph sz="quarter" idx="1"/>
          </p:nvPr>
        </p:nvSpPr>
        <p:spPr/>
        <p:txBody>
          <a:bodyPr/>
          <a:lstStyle/>
          <a:p>
            <a:r>
              <a:rPr lang="zh-CN" altLang="en-US" dirty="0"/>
              <a:t>而一个多线程的应用可以把这些任务分给多个线程</a:t>
            </a:r>
          </a:p>
          <a:p>
            <a:pPr lvl="1"/>
            <a:r>
              <a:rPr lang="zh-CN" altLang="en-US" dirty="0"/>
              <a:t>一个线程可检查网络</a:t>
            </a:r>
          </a:p>
          <a:p>
            <a:pPr lvl="1"/>
            <a:r>
              <a:rPr lang="zh-CN" altLang="en-US" dirty="0"/>
              <a:t>另一个线程管理磁盘驱动器</a:t>
            </a:r>
          </a:p>
          <a:p>
            <a:pPr lvl="1"/>
            <a:r>
              <a:rPr lang="zh-CN" altLang="en-US" dirty="0"/>
              <a:t>还有一个线程负责显示数据</a:t>
            </a:r>
          </a:p>
          <a:p>
            <a:pPr lvl="1"/>
            <a:r>
              <a:rPr lang="zh-CN" altLang="en-US" dirty="0"/>
              <a:t>三个线程结合起来共同完成文件服务的功能，使用者也可以</a:t>
            </a:r>
            <a:r>
              <a:rPr lang="zh-CN" altLang="en-US" dirty="0">
                <a:solidFill>
                  <a:srgbClr val="0070C0"/>
                </a:solidFill>
              </a:rPr>
              <a:t>及时</a:t>
            </a:r>
            <a:r>
              <a:rPr lang="zh-CN" altLang="en-US" dirty="0"/>
              <a:t>看到网络的变化</a:t>
            </a:r>
          </a:p>
          <a:p>
            <a:endParaRPr lang="zh-CN" altLang="en-US" dirty="0"/>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2019-9-23</a:t>
            </a:fld>
            <a:endParaRPr lang="en-US" altLang="zh-CN"/>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11</a:t>
            </a:fld>
            <a:endParaRPr lang="en-US" altLang="zh-CN" dirty="0"/>
          </a:p>
        </p:txBody>
      </p:sp>
    </p:spTree>
    <p:extLst>
      <p:ext uri="{BB962C8B-B14F-4D97-AF65-F5344CB8AC3E}">
        <p14:creationId xmlns:p14="http://schemas.microsoft.com/office/powerpoint/2010/main" val="1237785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2.4.1</a:t>
            </a:r>
            <a:r>
              <a:rPr lang="zh-CN" altLang="en-US" dirty="0"/>
              <a:t>：单线程（结构）进程（续）</a:t>
            </a:r>
          </a:p>
        </p:txBody>
      </p:sp>
      <p:sp>
        <p:nvSpPr>
          <p:cNvPr id="3" name="内容占位符 2"/>
          <p:cNvSpPr>
            <a:spLocks noGrp="1"/>
          </p:cNvSpPr>
          <p:nvPr>
            <p:ph sz="quarter" idx="1"/>
          </p:nvPr>
        </p:nvSpPr>
        <p:spPr/>
        <p:txBody>
          <a:bodyPr/>
          <a:lstStyle/>
          <a:p>
            <a:r>
              <a:rPr lang="zh-CN" altLang="en-US" dirty="0"/>
              <a:t>单线程结构进程给并发程序设计效率带来问题</a:t>
            </a:r>
          </a:p>
          <a:p>
            <a:pPr lvl="1"/>
            <a:r>
              <a:rPr lang="zh-CN" altLang="en-US" dirty="0"/>
              <a:t>进程</a:t>
            </a:r>
            <a:r>
              <a:rPr lang="zh-CN" altLang="en-US" dirty="0">
                <a:solidFill>
                  <a:srgbClr val="FF0000"/>
                </a:solidFill>
              </a:rPr>
              <a:t>切换开销大</a:t>
            </a:r>
            <a:r>
              <a:rPr lang="zh-CN" altLang="en-US" dirty="0"/>
              <a:t>（进程是资源的拥有者）</a:t>
            </a:r>
          </a:p>
          <a:p>
            <a:pPr lvl="1"/>
            <a:r>
              <a:rPr lang="zh-CN" altLang="en-US" dirty="0"/>
              <a:t>进程</a:t>
            </a:r>
            <a:r>
              <a:rPr lang="zh-CN" altLang="en-US" dirty="0">
                <a:solidFill>
                  <a:srgbClr val="FF0000"/>
                </a:solidFill>
              </a:rPr>
              <a:t>通信代价大</a:t>
            </a:r>
            <a:r>
              <a:rPr lang="zh-CN" altLang="en-US" dirty="0"/>
              <a:t>，每次通信均要涉及通信进程之间或通信进程与操作系统之间的信息传递</a:t>
            </a:r>
          </a:p>
          <a:p>
            <a:pPr lvl="1"/>
            <a:r>
              <a:rPr lang="zh-CN" altLang="en-US" dirty="0"/>
              <a:t>进程之间的并发性粒度较粗，</a:t>
            </a:r>
            <a:r>
              <a:rPr lang="zh-CN" altLang="en-US" dirty="0">
                <a:solidFill>
                  <a:srgbClr val="FF0000"/>
                </a:solidFill>
              </a:rPr>
              <a:t>并发度不高</a:t>
            </a:r>
            <a:r>
              <a:rPr lang="zh-CN" altLang="en-US" dirty="0"/>
              <a:t>，过多的进程切换和通信延迟使得细粒度的并发得不偿失</a:t>
            </a:r>
          </a:p>
          <a:p>
            <a:pPr lvl="1"/>
            <a:r>
              <a:rPr lang="zh-CN" altLang="en-US" dirty="0"/>
              <a:t>不适合并行计算和分布并行计算的要求</a:t>
            </a:r>
          </a:p>
          <a:p>
            <a:pPr lvl="1"/>
            <a:r>
              <a:rPr lang="zh-CN" altLang="en-US" dirty="0"/>
              <a:t>不适合客户</a:t>
            </a:r>
            <a:r>
              <a:rPr lang="en-US" altLang="zh-CN" dirty="0"/>
              <a:t>/</a:t>
            </a:r>
            <a:r>
              <a:rPr lang="zh-CN" altLang="en-US" dirty="0"/>
              <a:t>服务器计算的要求</a:t>
            </a:r>
          </a:p>
          <a:p>
            <a:endParaRPr lang="zh-CN" altLang="en-US" dirty="0"/>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2019-9-23</a:t>
            </a:fld>
            <a:endParaRPr lang="en-US" altLang="zh-CN"/>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12</a:t>
            </a:fld>
            <a:endParaRPr lang="en-US" altLang="zh-CN" dirty="0"/>
          </a:p>
        </p:txBody>
      </p:sp>
    </p:spTree>
    <p:extLst>
      <p:ext uri="{BB962C8B-B14F-4D97-AF65-F5344CB8AC3E}">
        <p14:creationId xmlns:p14="http://schemas.microsoft.com/office/powerpoint/2010/main" val="952096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2.4.1</a:t>
            </a:r>
            <a:r>
              <a:rPr lang="zh-CN" altLang="en-US" dirty="0" smtClean="0"/>
              <a:t>：基本思路</a:t>
            </a:r>
            <a:endParaRPr lang="zh-CN" altLang="en-US" dirty="0"/>
          </a:p>
        </p:txBody>
      </p:sp>
      <p:sp>
        <p:nvSpPr>
          <p:cNvPr id="3" name="内容占位符 2"/>
          <p:cNvSpPr>
            <a:spLocks noGrp="1"/>
          </p:cNvSpPr>
          <p:nvPr>
            <p:ph sz="quarter" idx="1"/>
          </p:nvPr>
        </p:nvSpPr>
        <p:spPr/>
        <p:txBody>
          <a:bodyPr/>
          <a:lstStyle/>
          <a:p>
            <a:r>
              <a:rPr lang="zh-CN" altLang="en-US" dirty="0"/>
              <a:t>把进程的两项功能</a:t>
            </a:r>
            <a:r>
              <a:rPr lang="en-US" altLang="zh-CN" dirty="0"/>
              <a:t>------“</a:t>
            </a:r>
            <a:r>
              <a:rPr lang="zh-CN" altLang="en-US" dirty="0">
                <a:solidFill>
                  <a:srgbClr val="0070C0"/>
                </a:solidFill>
              </a:rPr>
              <a:t>独立分配资源</a:t>
            </a:r>
            <a:r>
              <a:rPr lang="zh-CN" altLang="en-US" dirty="0"/>
              <a:t>”与“</a:t>
            </a:r>
            <a:r>
              <a:rPr lang="zh-CN" altLang="en-US" dirty="0">
                <a:solidFill>
                  <a:srgbClr val="0070C0"/>
                </a:solidFill>
              </a:rPr>
              <a:t>被调度分派执行</a:t>
            </a:r>
            <a:r>
              <a:rPr lang="zh-CN" altLang="en-US" dirty="0"/>
              <a:t>”分离开来</a:t>
            </a:r>
          </a:p>
          <a:p>
            <a:r>
              <a:rPr lang="zh-CN" altLang="en-US" dirty="0">
                <a:solidFill>
                  <a:srgbClr val="FF0000"/>
                </a:solidFill>
              </a:rPr>
              <a:t>进程</a:t>
            </a:r>
            <a:r>
              <a:rPr lang="zh-CN" altLang="en-US" dirty="0"/>
              <a:t>作为系统资源分配和保护的独立单位，不需要频繁地切换</a:t>
            </a:r>
          </a:p>
          <a:p>
            <a:r>
              <a:rPr lang="zh-CN" altLang="en-US" dirty="0">
                <a:solidFill>
                  <a:srgbClr val="FF0000"/>
                </a:solidFill>
              </a:rPr>
              <a:t>线程</a:t>
            </a:r>
            <a:r>
              <a:rPr lang="zh-CN" altLang="en-US" dirty="0"/>
              <a:t>作为系统调度和分派的基本单位，能轻装运行，会被频繁地调度和切换</a:t>
            </a:r>
          </a:p>
          <a:p>
            <a:r>
              <a:rPr lang="zh-CN" altLang="en-US" dirty="0"/>
              <a:t>在这种指导思想下，产生了线程的概念 </a:t>
            </a:r>
          </a:p>
          <a:p>
            <a:endParaRPr lang="zh-CN" altLang="en-US" dirty="0"/>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2019-9-23</a:t>
            </a:fld>
            <a:endParaRPr lang="en-US" altLang="zh-CN"/>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13</a:t>
            </a:fld>
            <a:endParaRPr lang="en-US" altLang="zh-CN" dirty="0"/>
          </a:p>
        </p:txBody>
      </p:sp>
    </p:spTree>
    <p:extLst>
      <p:ext uri="{BB962C8B-B14F-4D97-AF65-F5344CB8AC3E}">
        <p14:creationId xmlns:p14="http://schemas.microsoft.com/office/powerpoint/2010/main" val="2088250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2.4.1</a:t>
            </a:r>
            <a:r>
              <a:rPr lang="zh-CN" altLang="en-US" dirty="0" smtClean="0"/>
              <a:t>：实例</a:t>
            </a:r>
            <a:endParaRPr lang="zh-CN" altLang="en-US" dirty="0"/>
          </a:p>
        </p:txBody>
      </p:sp>
      <p:sp>
        <p:nvSpPr>
          <p:cNvPr id="3" name="内容占位符 2"/>
          <p:cNvSpPr>
            <a:spLocks noGrp="1"/>
          </p:cNvSpPr>
          <p:nvPr>
            <p:ph sz="quarter" idx="1"/>
          </p:nvPr>
        </p:nvSpPr>
        <p:spPr/>
        <p:txBody>
          <a:bodyPr/>
          <a:lstStyle/>
          <a:p>
            <a:r>
              <a:rPr lang="zh-CN" altLang="en-US" dirty="0"/>
              <a:t>传统的操作系统一般只支持单线程（结构）进程</a:t>
            </a:r>
          </a:p>
          <a:p>
            <a:r>
              <a:rPr lang="zh-CN" altLang="en-US" dirty="0"/>
              <a:t>如</a:t>
            </a:r>
            <a:r>
              <a:rPr lang="en-US" altLang="zh-CN" dirty="0"/>
              <a:t>MS-DOS</a:t>
            </a:r>
            <a:r>
              <a:rPr lang="zh-CN" altLang="en-US" dirty="0"/>
              <a:t>支持单用户进程，进程是单线程的</a:t>
            </a:r>
          </a:p>
          <a:p>
            <a:r>
              <a:rPr lang="zh-CN" altLang="en-US" dirty="0"/>
              <a:t>传统的</a:t>
            </a:r>
            <a:r>
              <a:rPr lang="en-US" altLang="zh-CN" dirty="0"/>
              <a:t>UNIX</a:t>
            </a:r>
            <a:r>
              <a:rPr lang="zh-CN" altLang="en-US" dirty="0"/>
              <a:t>支持多用户进程，每个进程也是单线程的</a:t>
            </a:r>
          </a:p>
          <a:p>
            <a:r>
              <a:rPr lang="zh-CN" altLang="en-US" dirty="0"/>
              <a:t>目前很多操作系统都支持多线程（结构）进程，如</a:t>
            </a:r>
            <a:r>
              <a:rPr lang="en-US" altLang="zh-CN" dirty="0"/>
              <a:t>Solaris</a:t>
            </a:r>
            <a:r>
              <a:rPr lang="zh-CN" altLang="en-US" dirty="0"/>
              <a:t>、</a:t>
            </a:r>
            <a:r>
              <a:rPr lang="en-US" altLang="zh-CN" dirty="0"/>
              <a:t>Mach</a:t>
            </a:r>
            <a:r>
              <a:rPr lang="zh-CN" altLang="en-US" dirty="0"/>
              <a:t>、</a:t>
            </a:r>
            <a:r>
              <a:rPr lang="en-US" altLang="zh-CN" dirty="0"/>
              <a:t>SVR4</a:t>
            </a:r>
            <a:r>
              <a:rPr lang="zh-CN" altLang="en-US" dirty="0"/>
              <a:t>、</a:t>
            </a:r>
            <a:r>
              <a:rPr lang="en-US" altLang="zh-CN" dirty="0"/>
              <a:t>OS/390</a:t>
            </a:r>
            <a:r>
              <a:rPr lang="zh-CN" altLang="en-US" dirty="0"/>
              <a:t>、</a:t>
            </a:r>
            <a:r>
              <a:rPr lang="en-US" altLang="zh-CN" dirty="0"/>
              <a:t>OS/2</a:t>
            </a:r>
            <a:r>
              <a:rPr lang="zh-CN" altLang="en-US" dirty="0"/>
              <a:t>、</a:t>
            </a:r>
            <a:r>
              <a:rPr lang="en-US" altLang="zh-CN" dirty="0" err="1"/>
              <a:t>WindowsNT</a:t>
            </a:r>
            <a:r>
              <a:rPr lang="zh-CN" altLang="en-US" dirty="0"/>
              <a:t>、</a:t>
            </a:r>
            <a:r>
              <a:rPr lang="en-US" altLang="zh-CN" dirty="0"/>
              <a:t>Chorus</a:t>
            </a:r>
            <a:r>
              <a:rPr lang="zh-CN" altLang="en-US" dirty="0"/>
              <a:t>等 </a:t>
            </a:r>
          </a:p>
          <a:p>
            <a:endParaRPr lang="zh-CN" altLang="en-US" dirty="0"/>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2019-9-23</a:t>
            </a:fld>
            <a:endParaRPr lang="en-US" altLang="zh-CN"/>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14</a:t>
            </a:fld>
            <a:endParaRPr lang="en-US" altLang="zh-CN" dirty="0"/>
          </a:p>
        </p:txBody>
      </p:sp>
    </p:spTree>
    <p:extLst>
      <p:ext uri="{BB962C8B-B14F-4D97-AF65-F5344CB8AC3E}">
        <p14:creationId xmlns:p14="http://schemas.microsoft.com/office/powerpoint/2010/main" val="1537444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2.4.1</a:t>
            </a:r>
            <a:r>
              <a:rPr lang="zh-CN" altLang="en-US" dirty="0" smtClean="0"/>
              <a:t>：多线程（结构）进程</a:t>
            </a:r>
            <a:endParaRPr lang="zh-CN" altLang="en-US" dirty="0"/>
          </a:p>
        </p:txBody>
      </p:sp>
      <p:sp>
        <p:nvSpPr>
          <p:cNvPr id="3" name="内容占位符 2"/>
          <p:cNvSpPr>
            <a:spLocks noGrp="1"/>
          </p:cNvSpPr>
          <p:nvPr>
            <p:ph sz="quarter" idx="1"/>
          </p:nvPr>
        </p:nvSpPr>
        <p:spPr/>
        <p:txBody>
          <a:bodyPr/>
          <a:lstStyle/>
          <a:p>
            <a:pPr>
              <a:lnSpc>
                <a:spcPct val="150000"/>
              </a:lnSpc>
            </a:pPr>
            <a:r>
              <a:rPr lang="zh-CN" altLang="en-US" dirty="0"/>
              <a:t>在同一进程中设计出多条控制流（每一个控制流称为一个线程），多条控制流之间可以并行执行</a:t>
            </a:r>
          </a:p>
          <a:p>
            <a:pPr>
              <a:lnSpc>
                <a:spcPct val="150000"/>
              </a:lnSpc>
            </a:pPr>
            <a:r>
              <a:rPr lang="zh-CN" altLang="en-US" dirty="0"/>
              <a:t>多控制流切换不需要通过进程调度</a:t>
            </a:r>
          </a:p>
          <a:p>
            <a:pPr>
              <a:lnSpc>
                <a:spcPct val="150000"/>
              </a:lnSpc>
            </a:pPr>
            <a:r>
              <a:rPr lang="zh-CN" altLang="en-US" dirty="0"/>
              <a:t>多控制流之间还可以通过内存区直接通信，降低通信开销</a:t>
            </a:r>
          </a:p>
          <a:p>
            <a:pPr>
              <a:lnSpc>
                <a:spcPct val="150000"/>
              </a:lnSpc>
            </a:pPr>
            <a:r>
              <a:rPr lang="zh-CN" altLang="en-US" dirty="0"/>
              <a:t>这就是并发多线程程序设计 </a:t>
            </a:r>
          </a:p>
          <a:p>
            <a:endParaRPr lang="zh-CN" altLang="en-US" dirty="0"/>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2019-9-23</a:t>
            </a:fld>
            <a:endParaRPr lang="en-US" altLang="zh-CN"/>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15</a:t>
            </a:fld>
            <a:endParaRPr lang="en-US" altLang="zh-CN" dirty="0"/>
          </a:p>
        </p:txBody>
      </p:sp>
    </p:spTree>
    <p:extLst>
      <p:ext uri="{BB962C8B-B14F-4D97-AF65-F5344CB8AC3E}">
        <p14:creationId xmlns:p14="http://schemas.microsoft.com/office/powerpoint/2010/main" val="3194192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2.4.1</a:t>
            </a:r>
            <a:r>
              <a:rPr lang="zh-CN" altLang="en-US" dirty="0" smtClean="0"/>
              <a:t>：总结</a:t>
            </a:r>
            <a:endParaRPr lang="zh-CN" altLang="en-US" dirty="0"/>
          </a:p>
        </p:txBody>
      </p:sp>
      <p:sp>
        <p:nvSpPr>
          <p:cNvPr id="3" name="内容占位符 2"/>
          <p:cNvSpPr>
            <a:spLocks noGrp="1"/>
          </p:cNvSpPr>
          <p:nvPr>
            <p:ph sz="quarter" idx="1"/>
          </p:nvPr>
        </p:nvSpPr>
        <p:spPr/>
        <p:txBody>
          <a:bodyPr/>
          <a:lstStyle/>
          <a:p>
            <a:r>
              <a:rPr lang="zh-CN" altLang="en-US" dirty="0"/>
              <a:t>引入</a:t>
            </a:r>
            <a:r>
              <a:rPr lang="zh-CN" altLang="en-US" dirty="0">
                <a:solidFill>
                  <a:srgbClr val="FF0000"/>
                </a:solidFill>
              </a:rPr>
              <a:t>进程</a:t>
            </a:r>
            <a:r>
              <a:rPr lang="zh-CN" altLang="en-US" dirty="0"/>
              <a:t>的目的：</a:t>
            </a:r>
          </a:p>
          <a:p>
            <a:pPr lvl="1"/>
            <a:r>
              <a:rPr lang="zh-CN" altLang="en-US" dirty="0" smtClean="0"/>
              <a:t>为了</a:t>
            </a:r>
            <a:r>
              <a:rPr lang="zh-CN" altLang="en-US" dirty="0"/>
              <a:t>使多个程序并发执行，以改善资源使用率和提高系统效率</a:t>
            </a:r>
          </a:p>
          <a:p>
            <a:endParaRPr lang="en-US" altLang="zh-CN" dirty="0" smtClean="0"/>
          </a:p>
          <a:p>
            <a:r>
              <a:rPr lang="zh-CN" altLang="en-US" dirty="0" smtClean="0"/>
              <a:t>引入</a:t>
            </a:r>
            <a:r>
              <a:rPr lang="zh-CN" altLang="en-US" dirty="0">
                <a:solidFill>
                  <a:srgbClr val="FF0000"/>
                </a:solidFill>
              </a:rPr>
              <a:t>线程</a:t>
            </a:r>
            <a:r>
              <a:rPr lang="zh-CN" altLang="en-US" dirty="0"/>
              <a:t>的目的：</a:t>
            </a:r>
          </a:p>
          <a:p>
            <a:pPr lvl="1"/>
            <a:r>
              <a:rPr lang="zh-CN" altLang="en-US" dirty="0" smtClean="0"/>
              <a:t>为了</a:t>
            </a:r>
            <a:r>
              <a:rPr lang="zh-CN" altLang="en-US" dirty="0"/>
              <a:t>减少程序并发执行时所付出的时空开销，使得并发粒度更细、并发性更好 </a:t>
            </a:r>
          </a:p>
          <a:p>
            <a:endParaRPr lang="zh-CN" altLang="en-US" dirty="0"/>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2019-9-23</a:t>
            </a:fld>
            <a:endParaRPr lang="en-US" altLang="zh-CN"/>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16</a:t>
            </a:fld>
            <a:endParaRPr lang="en-US" altLang="zh-CN" dirty="0"/>
          </a:p>
        </p:txBody>
      </p:sp>
    </p:spTree>
    <p:extLst>
      <p:ext uri="{BB962C8B-B14F-4D97-AF65-F5344CB8AC3E}">
        <p14:creationId xmlns:p14="http://schemas.microsoft.com/office/powerpoint/2010/main" val="2209645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2.4.1</a:t>
            </a:r>
            <a:r>
              <a:rPr lang="zh-CN" altLang="en-US" dirty="0" smtClean="0"/>
              <a:t>：总结</a:t>
            </a:r>
            <a:endParaRPr lang="zh-CN" altLang="en-US" dirty="0"/>
          </a:p>
        </p:txBody>
      </p:sp>
      <p:sp>
        <p:nvSpPr>
          <p:cNvPr id="3" name="内容占位符 2"/>
          <p:cNvSpPr>
            <a:spLocks noGrp="1"/>
          </p:cNvSpPr>
          <p:nvPr>
            <p:ph sz="quarter" idx="1"/>
          </p:nvPr>
        </p:nvSpPr>
        <p:spPr/>
        <p:txBody>
          <a:bodyPr/>
          <a:lstStyle/>
          <a:p>
            <a:r>
              <a:rPr lang="zh-CN" altLang="en-US" dirty="0"/>
              <a:t>与</a:t>
            </a:r>
            <a:r>
              <a:rPr lang="zh-CN" altLang="en-US" dirty="0" smtClean="0">
                <a:solidFill>
                  <a:srgbClr val="FF0000"/>
                </a:solidFill>
              </a:rPr>
              <a:t>进程</a:t>
            </a:r>
            <a:r>
              <a:rPr lang="zh-CN" altLang="en-US" dirty="0" smtClean="0"/>
              <a:t>相比，线程的优点：</a:t>
            </a:r>
            <a:endParaRPr lang="en-US" altLang="zh-CN" dirty="0" smtClean="0"/>
          </a:p>
          <a:p>
            <a:r>
              <a:rPr lang="en-US" altLang="zh-CN" dirty="0" smtClean="0"/>
              <a:t>1</a:t>
            </a:r>
            <a:r>
              <a:rPr lang="zh-CN" altLang="en-US" dirty="0" smtClean="0"/>
              <a:t>）快速线程切换</a:t>
            </a:r>
            <a:endParaRPr lang="en-US" altLang="zh-CN" dirty="0" smtClean="0"/>
          </a:p>
          <a:p>
            <a:r>
              <a:rPr lang="en-US" altLang="zh-CN" dirty="0" smtClean="0"/>
              <a:t>2</a:t>
            </a:r>
            <a:r>
              <a:rPr lang="zh-CN" altLang="en-US" dirty="0" smtClean="0"/>
              <a:t>）通信易于实现</a:t>
            </a:r>
            <a:endParaRPr lang="en-US" altLang="zh-CN" dirty="0" smtClean="0"/>
          </a:p>
          <a:p>
            <a:r>
              <a:rPr lang="en-US" altLang="zh-CN" dirty="0" smtClean="0"/>
              <a:t>3</a:t>
            </a:r>
            <a:r>
              <a:rPr lang="zh-CN" altLang="en-US" dirty="0" smtClean="0"/>
              <a:t>）减少管理开销</a:t>
            </a:r>
            <a:endParaRPr lang="en-US" altLang="zh-CN" dirty="0" smtClean="0"/>
          </a:p>
          <a:p>
            <a:r>
              <a:rPr lang="en-US" altLang="zh-CN" dirty="0" smtClean="0"/>
              <a:t>4</a:t>
            </a:r>
            <a:r>
              <a:rPr lang="zh-CN" altLang="en-US" dirty="0" smtClean="0"/>
              <a:t>）并发程度高</a:t>
            </a:r>
            <a:endParaRPr lang="zh-CN" altLang="en-US" dirty="0"/>
          </a:p>
          <a:p>
            <a:pPr marL="0" indent="0">
              <a:buNone/>
            </a:pPr>
            <a:endParaRPr lang="zh-CN" altLang="en-US" dirty="0"/>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2019-9-23</a:t>
            </a:fld>
            <a:endParaRPr lang="en-US" altLang="zh-CN"/>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17</a:t>
            </a:fld>
            <a:endParaRPr lang="en-US" altLang="zh-CN" dirty="0"/>
          </a:p>
        </p:txBody>
      </p:sp>
    </p:spTree>
    <p:extLst>
      <p:ext uri="{BB962C8B-B14F-4D97-AF65-F5344CB8AC3E}">
        <p14:creationId xmlns:p14="http://schemas.microsoft.com/office/powerpoint/2010/main" val="473762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回顾</a:t>
            </a:r>
          </a:p>
        </p:txBody>
      </p:sp>
      <p:sp>
        <p:nvSpPr>
          <p:cNvPr id="3" name="内容占位符 2"/>
          <p:cNvSpPr>
            <a:spLocks noGrp="1"/>
          </p:cNvSpPr>
          <p:nvPr>
            <p:ph idx="1"/>
          </p:nvPr>
        </p:nvSpPr>
        <p:spPr>
          <a:xfrm>
            <a:off x="914400" y="1988840"/>
            <a:ext cx="7772400" cy="4536504"/>
          </a:xfrm>
        </p:spPr>
        <p:txBody>
          <a:bodyPr>
            <a:normAutofit/>
          </a:bodyPr>
          <a:lstStyle/>
          <a:p>
            <a:r>
              <a:rPr kumimoji="1" lang="en-US" altLang="zh-CN" dirty="0"/>
              <a:t>1</a:t>
            </a:r>
            <a:r>
              <a:rPr kumimoji="1" lang="zh-CN" altLang="en-US" dirty="0"/>
              <a:t>、什么</a:t>
            </a:r>
            <a:r>
              <a:rPr kumimoji="1" lang="zh-CN" altLang="en-US" dirty="0" smtClean="0"/>
              <a:t>叫原语？和系统调用的联系和区别？</a:t>
            </a:r>
            <a:endParaRPr kumimoji="1" lang="zh-CN" altLang="en-US" dirty="0"/>
          </a:p>
          <a:p>
            <a:r>
              <a:rPr kumimoji="1" lang="en-US" altLang="zh-CN" dirty="0"/>
              <a:t>2</a:t>
            </a:r>
            <a:r>
              <a:rPr kumimoji="1" lang="zh-CN" altLang="en-US" dirty="0" smtClean="0"/>
              <a:t>、进程创建的事件来源？</a:t>
            </a:r>
            <a:endParaRPr kumimoji="1" lang="zh-CN" altLang="en-US" dirty="0"/>
          </a:p>
          <a:p>
            <a:r>
              <a:rPr kumimoji="1" lang="en-US" altLang="zh-CN" dirty="0"/>
              <a:t>3</a:t>
            </a:r>
            <a:r>
              <a:rPr kumimoji="1" lang="zh-CN" altLang="en-US" dirty="0"/>
              <a:t>、进程创建</a:t>
            </a:r>
            <a:r>
              <a:rPr kumimoji="1" lang="zh-CN" altLang="en-US" dirty="0" smtClean="0"/>
              <a:t>的步骤？</a:t>
            </a:r>
            <a:endParaRPr kumimoji="1" lang="zh-CN" altLang="en-US" dirty="0"/>
          </a:p>
          <a:p>
            <a:r>
              <a:rPr kumimoji="1" lang="en-US" altLang="zh-CN" dirty="0"/>
              <a:t>4</a:t>
            </a:r>
            <a:r>
              <a:rPr kumimoji="1" lang="zh-CN" altLang="en-US" dirty="0" smtClean="0"/>
              <a:t>、进程撤销分哪两个情况？</a:t>
            </a:r>
            <a:endParaRPr kumimoji="1" lang="zh-CN" altLang="en-US" dirty="0"/>
          </a:p>
          <a:p>
            <a:r>
              <a:rPr kumimoji="1" lang="en-US" altLang="zh-CN" dirty="0"/>
              <a:t>5</a:t>
            </a:r>
            <a:r>
              <a:rPr kumimoji="1" lang="zh-CN" altLang="en-US" dirty="0"/>
              <a:t>、进程</a:t>
            </a:r>
            <a:r>
              <a:rPr kumimoji="1" lang="zh-CN" altLang="en-US" dirty="0" smtClean="0"/>
              <a:t>撤销的步骤？</a:t>
            </a:r>
            <a:endParaRPr kumimoji="1" lang="zh-CN" altLang="en-US" dirty="0"/>
          </a:p>
          <a:p>
            <a:r>
              <a:rPr kumimoji="1" lang="en-US" altLang="zh-CN" dirty="0"/>
              <a:t>6</a:t>
            </a:r>
            <a:r>
              <a:rPr kumimoji="1" lang="zh-CN" altLang="en-US" dirty="0"/>
              <a:t>、</a:t>
            </a:r>
            <a:r>
              <a:rPr kumimoji="1" lang="zh-CN" altLang="en-US" dirty="0" smtClean="0"/>
              <a:t>进程</a:t>
            </a:r>
            <a:r>
              <a:rPr kumimoji="1" lang="zh-CN" altLang="en-US" dirty="0"/>
              <a:t>阻塞</a:t>
            </a:r>
            <a:r>
              <a:rPr kumimoji="1" lang="zh-CN" altLang="en-US" dirty="0" smtClean="0"/>
              <a:t>的</a:t>
            </a:r>
            <a:r>
              <a:rPr kumimoji="1" lang="zh-CN" altLang="en-US" dirty="0"/>
              <a:t>步骤？</a:t>
            </a:r>
            <a:endParaRPr kumimoji="1" lang="zh-CN" altLang="en-US" dirty="0"/>
          </a:p>
          <a:p>
            <a:r>
              <a:rPr kumimoji="1" lang="en-US" altLang="zh-CN" dirty="0"/>
              <a:t>7</a:t>
            </a:r>
            <a:r>
              <a:rPr kumimoji="1" lang="zh-CN" altLang="en-US" dirty="0"/>
              <a:t>、</a:t>
            </a:r>
            <a:r>
              <a:rPr kumimoji="1" lang="zh-CN" altLang="en-US" dirty="0" smtClean="0"/>
              <a:t>进程</a:t>
            </a:r>
            <a:r>
              <a:rPr kumimoji="1" lang="zh-CN" altLang="en-US" dirty="0"/>
              <a:t>唤醒</a:t>
            </a:r>
            <a:r>
              <a:rPr kumimoji="1" lang="zh-CN" altLang="en-US" dirty="0" smtClean="0"/>
              <a:t>的</a:t>
            </a:r>
            <a:r>
              <a:rPr kumimoji="1" lang="zh-CN" altLang="en-US" dirty="0"/>
              <a:t>步骤？</a:t>
            </a:r>
            <a:endParaRPr kumimoji="1" lang="zh-CN" altLang="en-US" dirty="0"/>
          </a:p>
          <a:p>
            <a:r>
              <a:rPr kumimoji="1" lang="en-US" altLang="zh-CN" dirty="0"/>
              <a:t>8</a:t>
            </a:r>
            <a:r>
              <a:rPr kumimoji="1" lang="zh-CN" altLang="en-US" dirty="0"/>
              <a:t>、</a:t>
            </a:r>
            <a:r>
              <a:rPr kumimoji="1" lang="zh-CN" altLang="en-US" dirty="0" smtClean="0"/>
              <a:t>进程挂起的步骤</a:t>
            </a:r>
            <a:r>
              <a:rPr kumimoji="1" lang="en-US" altLang="zh-CN" dirty="0" smtClean="0"/>
              <a:t>?</a:t>
            </a:r>
            <a:endParaRPr kumimoji="1" lang="en-US" altLang="zh-CN" dirty="0"/>
          </a:p>
          <a:p>
            <a:r>
              <a:rPr kumimoji="1" lang="en-US" altLang="zh-CN" dirty="0"/>
              <a:t>9</a:t>
            </a:r>
            <a:r>
              <a:rPr kumimoji="1" lang="zh-CN" altLang="en-US" dirty="0"/>
              <a:t>、</a:t>
            </a:r>
            <a:r>
              <a:rPr kumimoji="1" lang="zh-CN" altLang="en-US" dirty="0" smtClean="0"/>
              <a:t>进程</a:t>
            </a:r>
            <a:r>
              <a:rPr kumimoji="1" lang="zh-CN" altLang="en-US" dirty="0"/>
              <a:t>激活</a:t>
            </a:r>
            <a:r>
              <a:rPr kumimoji="1" lang="zh-CN" altLang="en-US" dirty="0" smtClean="0"/>
              <a:t>的</a:t>
            </a:r>
            <a:r>
              <a:rPr kumimoji="1" lang="zh-CN" altLang="en-US" dirty="0"/>
              <a:t>步骤？</a:t>
            </a:r>
            <a:endParaRPr kumimoji="1" lang="en-US" altLang="zh-CN" dirty="0"/>
          </a:p>
        </p:txBody>
      </p:sp>
    </p:spTree>
    <p:extLst>
      <p:ext uri="{BB962C8B-B14F-4D97-AF65-F5344CB8AC3E}">
        <p14:creationId xmlns:p14="http://schemas.microsoft.com/office/powerpoint/2010/main" val="30919511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回顾</a:t>
            </a:r>
          </a:p>
        </p:txBody>
      </p:sp>
      <p:sp>
        <p:nvSpPr>
          <p:cNvPr id="3" name="内容占位符 2"/>
          <p:cNvSpPr>
            <a:spLocks noGrp="1"/>
          </p:cNvSpPr>
          <p:nvPr>
            <p:ph idx="1"/>
          </p:nvPr>
        </p:nvSpPr>
        <p:spPr>
          <a:xfrm>
            <a:off x="914400" y="1988840"/>
            <a:ext cx="7772400" cy="4536504"/>
          </a:xfrm>
        </p:spPr>
        <p:txBody>
          <a:bodyPr>
            <a:normAutofit/>
          </a:bodyPr>
          <a:lstStyle/>
          <a:p>
            <a:r>
              <a:rPr kumimoji="1" lang="en-US" altLang="zh-CN" dirty="0" smtClean="0"/>
              <a:t>10</a:t>
            </a:r>
            <a:r>
              <a:rPr kumimoji="1" lang="zh-CN" altLang="en-US" dirty="0" smtClean="0"/>
              <a:t>、单线程的缺点？</a:t>
            </a:r>
            <a:endParaRPr kumimoji="1" lang="zh-CN" altLang="en-US" dirty="0"/>
          </a:p>
          <a:p>
            <a:r>
              <a:rPr kumimoji="1" lang="en-US" altLang="zh-CN" dirty="0" smtClean="0"/>
              <a:t>11</a:t>
            </a:r>
            <a:r>
              <a:rPr kumimoji="1" lang="zh-CN" altLang="en-US" dirty="0" smtClean="0"/>
              <a:t>、引入进程的目的？</a:t>
            </a:r>
            <a:endParaRPr kumimoji="1" lang="en-US" altLang="zh-CN" dirty="0" smtClean="0"/>
          </a:p>
          <a:p>
            <a:r>
              <a:rPr kumimoji="1" lang="en-US" altLang="zh-CN" dirty="0" smtClean="0"/>
              <a:t>12</a:t>
            </a:r>
            <a:r>
              <a:rPr kumimoji="1" lang="zh-CN" altLang="en-US" dirty="0" smtClean="0"/>
              <a:t>、引入线程的目的？</a:t>
            </a:r>
            <a:endParaRPr kumimoji="1" lang="en-US" altLang="zh-CN" dirty="0" smtClean="0"/>
          </a:p>
          <a:p>
            <a:r>
              <a:rPr kumimoji="1" lang="en-US" altLang="zh-CN" dirty="0" smtClean="0"/>
              <a:t>13</a:t>
            </a:r>
            <a:r>
              <a:rPr kumimoji="1" lang="zh-CN" altLang="en-US" dirty="0" smtClean="0"/>
              <a:t>、</a:t>
            </a:r>
            <a:r>
              <a:rPr kumimoji="1" lang="zh-CN" altLang="en-US" dirty="0"/>
              <a:t>与进程相比，线程的</a:t>
            </a:r>
            <a:r>
              <a:rPr kumimoji="1" lang="zh-CN" altLang="en-US" dirty="0"/>
              <a:t>优点？</a:t>
            </a:r>
            <a:endParaRPr kumimoji="1" lang="en-US" altLang="zh-CN" dirty="0"/>
          </a:p>
        </p:txBody>
      </p:sp>
    </p:spTree>
    <p:extLst>
      <p:ext uri="{BB962C8B-B14F-4D97-AF65-F5344CB8AC3E}">
        <p14:creationId xmlns:p14="http://schemas.microsoft.com/office/powerpoint/2010/main" val="33018372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章节安排</a:t>
            </a: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2019-9-23</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2</a:t>
            </a:fld>
            <a:r>
              <a:rPr lang="en-US" altLang="zh-CN" smtClean="0"/>
              <a:t>/xxx</a:t>
            </a:r>
            <a:endParaRPr lang="en-US" altLang="zh-CN" dirty="0"/>
          </a:p>
        </p:txBody>
      </p:sp>
      <p:graphicFrame>
        <p:nvGraphicFramePr>
          <p:cNvPr id="6" name="Diagram 5"/>
          <p:cNvGraphicFramePr/>
          <p:nvPr>
            <p:extLst>
              <p:ext uri="{D42A27DB-BD31-4B8C-83A1-F6EECF244321}">
                <p14:modId xmlns:p14="http://schemas.microsoft.com/office/powerpoint/2010/main" val="1214307038"/>
              </p:ext>
            </p:extLst>
          </p:nvPr>
        </p:nvGraphicFramePr>
        <p:xfrm>
          <a:off x="965200" y="2070100"/>
          <a:ext cx="7135192"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46436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章节安排</a:t>
            </a: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2019-9-23</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20</a:t>
            </a:fld>
            <a:endParaRPr lang="en-US" altLang="zh-CN" dirty="0"/>
          </a:p>
        </p:txBody>
      </p:sp>
      <p:graphicFrame>
        <p:nvGraphicFramePr>
          <p:cNvPr id="6" name="Diagram 5"/>
          <p:cNvGraphicFramePr/>
          <p:nvPr>
            <p:extLst>
              <p:ext uri="{D42A27DB-BD31-4B8C-83A1-F6EECF244321}">
                <p14:modId xmlns:p14="http://schemas.microsoft.com/office/powerpoint/2010/main" val="972094983"/>
              </p:ext>
            </p:extLst>
          </p:nvPr>
        </p:nvGraphicFramePr>
        <p:xfrm>
          <a:off x="965200" y="2070100"/>
          <a:ext cx="7135192"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56848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2.4.2</a:t>
            </a:r>
            <a:r>
              <a:rPr lang="zh-CN" altLang="en-US" dirty="0"/>
              <a:t>：</a:t>
            </a:r>
            <a:r>
              <a:rPr lang="zh-CN" altLang="en-US" u="sng" dirty="0"/>
              <a:t>多线程环境</a:t>
            </a:r>
            <a:r>
              <a:rPr lang="zh-CN" altLang="en-US" dirty="0"/>
              <a:t>中的</a:t>
            </a:r>
            <a:r>
              <a:rPr lang="zh-CN" altLang="en-US" dirty="0" smtClean="0">
                <a:solidFill>
                  <a:srgbClr val="FF0000"/>
                </a:solidFill>
              </a:rPr>
              <a:t>进程</a:t>
            </a:r>
            <a:endParaRPr lang="zh-CN" altLang="en-US" dirty="0"/>
          </a:p>
        </p:txBody>
      </p:sp>
      <p:sp>
        <p:nvSpPr>
          <p:cNvPr id="3" name="内容占位符 2"/>
          <p:cNvSpPr>
            <a:spLocks noGrp="1"/>
          </p:cNvSpPr>
          <p:nvPr>
            <p:ph sz="quarter" idx="1"/>
          </p:nvPr>
        </p:nvSpPr>
        <p:spPr/>
        <p:txBody>
          <a:bodyPr/>
          <a:lstStyle/>
          <a:p>
            <a:r>
              <a:rPr lang="zh-CN" altLang="en-US" dirty="0" smtClean="0"/>
              <a:t>在单</a:t>
            </a:r>
            <a:r>
              <a:rPr lang="zh-CN" altLang="en-US" dirty="0"/>
              <a:t>线程</a:t>
            </a:r>
            <a:r>
              <a:rPr lang="zh-CN" altLang="en-US" dirty="0" smtClean="0"/>
              <a:t>进程中：</a:t>
            </a:r>
            <a:endParaRPr lang="zh-CN" altLang="en-US" dirty="0"/>
          </a:p>
          <a:p>
            <a:pPr lvl="1"/>
            <a:r>
              <a:rPr lang="zh-CN" altLang="en-US" dirty="0"/>
              <a:t>进程和线程概念可以不加区别</a:t>
            </a:r>
          </a:p>
          <a:p>
            <a:pPr lvl="1"/>
            <a:r>
              <a:rPr lang="zh-CN" altLang="en-US" dirty="0"/>
              <a:t>一个进程的结构可以划分成两个部分：</a:t>
            </a:r>
          </a:p>
          <a:p>
            <a:pPr lvl="2"/>
            <a:r>
              <a:rPr lang="zh-CN" altLang="en-US" dirty="0"/>
              <a:t>对资源的管理</a:t>
            </a:r>
          </a:p>
          <a:p>
            <a:pPr lvl="2"/>
            <a:r>
              <a:rPr lang="zh-CN" altLang="en-US" dirty="0"/>
              <a:t>实际的指令执行序列 </a:t>
            </a:r>
          </a:p>
          <a:p>
            <a:r>
              <a:rPr lang="zh-CN" altLang="en-US" dirty="0"/>
              <a:t>在多线程进程中，每个线程具有：</a:t>
            </a:r>
          </a:p>
          <a:p>
            <a:pPr lvl="1"/>
            <a:r>
              <a:rPr lang="zh-CN" altLang="en-US" dirty="0"/>
              <a:t>独立堆栈</a:t>
            </a:r>
          </a:p>
          <a:p>
            <a:pPr lvl="1"/>
            <a:r>
              <a:rPr lang="zh-CN" altLang="en-US" dirty="0"/>
              <a:t>现场信息</a:t>
            </a:r>
          </a:p>
          <a:p>
            <a:pPr lvl="1"/>
            <a:r>
              <a:rPr lang="zh-CN" altLang="en-US" dirty="0"/>
              <a:t>其它状态信息与线程控制块</a:t>
            </a:r>
            <a:r>
              <a:rPr lang="en-US" altLang="zh-CN" dirty="0">
                <a:solidFill>
                  <a:srgbClr val="FF0000"/>
                </a:solidFill>
              </a:rPr>
              <a:t>TCB</a:t>
            </a:r>
            <a:r>
              <a:rPr lang="zh-CN" altLang="en-US" dirty="0">
                <a:solidFill>
                  <a:srgbClr val="FF0000"/>
                </a:solidFill>
              </a:rPr>
              <a:t>（</a:t>
            </a:r>
            <a:r>
              <a:rPr lang="en-US" altLang="zh-CN" dirty="0">
                <a:solidFill>
                  <a:srgbClr val="FF0000"/>
                </a:solidFill>
              </a:rPr>
              <a:t>Thread Control Block</a:t>
            </a:r>
            <a:r>
              <a:rPr lang="zh-CN" altLang="en-US" dirty="0">
                <a:solidFill>
                  <a:srgbClr val="FF0000"/>
                </a:solidFill>
              </a:rPr>
              <a:t>）</a:t>
            </a:r>
          </a:p>
          <a:p>
            <a:pPr lvl="1"/>
            <a:r>
              <a:rPr lang="zh-CN" altLang="en-US" dirty="0"/>
              <a:t>一个进程中的所有线程共享其所属进程拥有的资源，它们驻留在相同的地址空间，可以存取相同的数据</a:t>
            </a:r>
          </a:p>
          <a:p>
            <a:endParaRPr lang="zh-CN" altLang="en-US" dirty="0"/>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2019-9-23</a:t>
            </a:fld>
            <a:endParaRPr lang="en-US" altLang="zh-CN"/>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21</a:t>
            </a:fld>
            <a:endParaRPr lang="en-US" altLang="zh-CN" dirty="0"/>
          </a:p>
        </p:txBody>
      </p:sp>
    </p:spTree>
    <p:extLst>
      <p:ext uri="{BB962C8B-B14F-4D97-AF65-F5344CB8AC3E}">
        <p14:creationId xmlns:p14="http://schemas.microsoft.com/office/powerpoint/2010/main" val="3849023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fld id="{CF9691FB-3878-4B3B-AB60-AE7A35021CCF}" type="datetime1">
              <a:rPr lang="zh-CN" altLang="en-US" sz="1400" smtClean="0">
                <a:solidFill>
                  <a:schemeClr val="tx2"/>
                </a:solidFill>
              </a:rPr>
              <a:pPr eaLnBrk="1" hangingPunct="1"/>
              <a:t>2019-9-23</a:t>
            </a:fld>
            <a:endParaRPr lang="en-US" altLang="zh-CN" sz="1400" dirty="0" smtClean="0">
              <a:solidFill>
                <a:schemeClr val="tx2"/>
              </a:solidFill>
            </a:endParaRPr>
          </a:p>
        </p:txBody>
      </p:sp>
      <p:sp>
        <p:nvSpPr>
          <p:cNvPr id="24" name="灯片编号占位符 3"/>
          <p:cNvSpPr>
            <a:spLocks noGrp="1"/>
          </p:cNvSpPr>
          <p:nvPr>
            <p:ph type="sldNum" sz="quarter" idx="4"/>
          </p:nvPr>
        </p:nvSpPr>
        <p:spPr/>
        <p:txBody>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fld id="{9D1EA6D0-B4E8-4AAF-8E3B-B0A5B9C3AA78}" type="slidenum">
              <a:rPr lang="zh-CN" altLang="en-US" sz="1400" baseline="0">
                <a:solidFill>
                  <a:srgbClr val="FFFFFF"/>
                </a:solidFill>
                <a:latin typeface="Franklin Gothic Book" panose="020B0503020102020204" pitchFamily="34" charset="0"/>
                <a:ea typeface="幼圆" panose="02010509060101010101" pitchFamily="49" charset="-122"/>
              </a:rPr>
              <a:pPr eaLnBrk="1" hangingPunct="1"/>
              <a:t>22</a:t>
            </a:fld>
            <a:endParaRPr lang="en-US" altLang="zh-CN" sz="1400" baseline="0">
              <a:solidFill>
                <a:srgbClr val="FFFFFF"/>
              </a:solidFill>
              <a:latin typeface="Franklin Gothic Book" panose="020B0503020102020204" pitchFamily="34" charset="0"/>
              <a:ea typeface="幼圆" panose="02010509060101010101" pitchFamily="49" charset="-122"/>
            </a:endParaRPr>
          </a:p>
        </p:txBody>
      </p:sp>
      <p:sp>
        <p:nvSpPr>
          <p:cNvPr id="31758" name="Rectangle 5"/>
          <p:cNvSpPr>
            <a:spLocks noChangeArrowheads="1"/>
          </p:cNvSpPr>
          <p:nvPr/>
        </p:nvSpPr>
        <p:spPr bwMode="auto">
          <a:xfrm>
            <a:off x="166461" y="1268760"/>
            <a:ext cx="2675441" cy="384132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31759" name="Text Box 6"/>
          <p:cNvSpPr txBox="1">
            <a:spLocks noChangeArrowheads="1"/>
          </p:cNvSpPr>
          <p:nvPr/>
        </p:nvSpPr>
        <p:spPr bwMode="auto">
          <a:xfrm>
            <a:off x="748079" y="2123136"/>
            <a:ext cx="1628529" cy="334841"/>
          </a:xfrm>
          <a:prstGeom prst="rect">
            <a:avLst/>
          </a:prstGeom>
          <a:solidFill>
            <a:srgbClr val="FFFFFF"/>
          </a:solidFill>
          <a:ln w="9525">
            <a:solidFill>
              <a:srgbClr val="000000"/>
            </a:solidFill>
            <a:miter lim="800000"/>
            <a:headEnd/>
            <a:tailEnd/>
          </a:ln>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zh-CN" altLang="en-US" sz="2000" b="0">
                <a:solidFill>
                  <a:srgbClr val="6600FF"/>
                </a:solidFill>
                <a:latin typeface="隶书" panose="02010509060101010101" pitchFamily="49" charset="-122"/>
                <a:ea typeface="隶书" panose="02010509060101010101" pitchFamily="49" charset="-122"/>
              </a:rPr>
              <a:t>进程控制块</a:t>
            </a:r>
          </a:p>
        </p:txBody>
      </p:sp>
      <p:sp>
        <p:nvSpPr>
          <p:cNvPr id="31760" name="Text Box 7"/>
          <p:cNvSpPr txBox="1">
            <a:spLocks noChangeArrowheads="1"/>
          </p:cNvSpPr>
          <p:nvPr/>
        </p:nvSpPr>
        <p:spPr bwMode="auto">
          <a:xfrm>
            <a:off x="748079" y="5326702"/>
            <a:ext cx="2326470" cy="341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zh-CN" altLang="en-US" sz="2000" b="0">
                <a:solidFill>
                  <a:srgbClr val="6600FF"/>
                </a:solidFill>
                <a:latin typeface="隶书" panose="02010509060101010101" pitchFamily="49" charset="-122"/>
                <a:ea typeface="隶书" panose="02010509060101010101" pitchFamily="49" charset="-122"/>
              </a:rPr>
              <a:t>进 程</a:t>
            </a:r>
          </a:p>
        </p:txBody>
      </p:sp>
      <p:sp>
        <p:nvSpPr>
          <p:cNvPr id="31761" name="Text Box 8"/>
          <p:cNvSpPr txBox="1">
            <a:spLocks noChangeArrowheads="1"/>
          </p:cNvSpPr>
          <p:nvPr/>
        </p:nvSpPr>
        <p:spPr bwMode="auto">
          <a:xfrm>
            <a:off x="748079" y="1610244"/>
            <a:ext cx="1628529" cy="342813"/>
          </a:xfrm>
          <a:prstGeom prst="rect">
            <a:avLst/>
          </a:prstGeom>
          <a:solidFill>
            <a:srgbClr val="FFFFFF"/>
          </a:solidFill>
          <a:ln w="9525">
            <a:solidFill>
              <a:srgbClr val="000000"/>
            </a:solidFill>
            <a:miter lim="800000"/>
            <a:headEnd/>
            <a:tailEnd/>
          </a:ln>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zh-CN" altLang="en-US" sz="2000" b="0">
                <a:solidFill>
                  <a:srgbClr val="6600FF"/>
                </a:solidFill>
                <a:latin typeface="隶书" panose="02010509060101010101" pitchFamily="49" charset="-122"/>
                <a:ea typeface="隶书" panose="02010509060101010101" pitchFamily="49" charset="-122"/>
              </a:rPr>
              <a:t>用户地址空间</a:t>
            </a:r>
          </a:p>
        </p:txBody>
      </p:sp>
      <p:sp>
        <p:nvSpPr>
          <p:cNvPr id="31762" name="Text Box 9"/>
          <p:cNvSpPr txBox="1">
            <a:spLocks noChangeArrowheads="1"/>
          </p:cNvSpPr>
          <p:nvPr/>
        </p:nvSpPr>
        <p:spPr bwMode="auto">
          <a:xfrm>
            <a:off x="748079" y="3726753"/>
            <a:ext cx="1628529" cy="341484"/>
          </a:xfrm>
          <a:prstGeom prst="rect">
            <a:avLst/>
          </a:prstGeom>
          <a:solidFill>
            <a:srgbClr val="FFFFFF"/>
          </a:solidFill>
          <a:ln w="9525">
            <a:solidFill>
              <a:srgbClr val="000000"/>
            </a:solidFill>
            <a:miter lim="800000"/>
            <a:headEnd/>
            <a:tailEnd/>
          </a:ln>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zh-CN" altLang="en-US" sz="2000" b="0" dirty="0">
                <a:solidFill>
                  <a:srgbClr val="6600FF"/>
                </a:solidFill>
                <a:latin typeface="隶书" panose="02010509060101010101" pitchFamily="49" charset="-122"/>
                <a:ea typeface="隶书" panose="02010509060101010101" pitchFamily="49" charset="-122"/>
              </a:rPr>
              <a:t>用户堆栈</a:t>
            </a:r>
          </a:p>
        </p:txBody>
      </p:sp>
      <p:sp>
        <p:nvSpPr>
          <p:cNvPr id="31763" name="Text Box 10"/>
          <p:cNvSpPr txBox="1">
            <a:spLocks noChangeArrowheads="1"/>
          </p:cNvSpPr>
          <p:nvPr/>
        </p:nvSpPr>
        <p:spPr bwMode="auto">
          <a:xfrm>
            <a:off x="748079" y="4239644"/>
            <a:ext cx="1628529" cy="341484"/>
          </a:xfrm>
          <a:prstGeom prst="rect">
            <a:avLst/>
          </a:prstGeom>
          <a:solidFill>
            <a:srgbClr val="FFFFFF"/>
          </a:solidFill>
          <a:ln w="9525">
            <a:solidFill>
              <a:srgbClr val="000000"/>
            </a:solidFill>
            <a:miter lim="800000"/>
            <a:headEnd/>
            <a:tailEnd/>
          </a:ln>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zh-CN" altLang="en-US" sz="2000" b="0">
                <a:solidFill>
                  <a:srgbClr val="6600FF"/>
                </a:solidFill>
                <a:latin typeface="隶书" panose="02010509060101010101" pitchFamily="49" charset="-122"/>
                <a:ea typeface="隶书" panose="02010509060101010101" pitchFamily="49" charset="-122"/>
              </a:rPr>
              <a:t>系统堆栈</a:t>
            </a:r>
          </a:p>
        </p:txBody>
      </p:sp>
      <p:sp>
        <p:nvSpPr>
          <p:cNvPr id="31764" name="AutoShape 11"/>
          <p:cNvSpPr>
            <a:spLocks/>
          </p:cNvSpPr>
          <p:nvPr/>
        </p:nvSpPr>
        <p:spPr bwMode="auto">
          <a:xfrm>
            <a:off x="3131840" y="1610244"/>
            <a:ext cx="1395882" cy="342813"/>
          </a:xfrm>
          <a:prstGeom prst="borderCallout2">
            <a:avLst>
              <a:gd name="adj1" fmla="val 35296"/>
              <a:gd name="adj2" fmla="val -8278"/>
              <a:gd name="adj3" fmla="val 31669"/>
              <a:gd name="adj4" fmla="val -21256"/>
              <a:gd name="adj5" fmla="val 65673"/>
              <a:gd name="adj6" fmla="val -49883"/>
            </a:avLst>
          </a:prstGeom>
          <a:solidFill>
            <a:srgbClr val="FFFFFF"/>
          </a:solidFill>
          <a:ln w="9525">
            <a:solidFill>
              <a:srgbClr val="000000"/>
            </a:solidFill>
            <a:miter lim="800000"/>
            <a:headEnd/>
            <a:tailEnd/>
          </a:ln>
        </p:spPr>
        <p:txBody>
          <a:bodyPr t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zh-CN" altLang="en-US" sz="2000" b="0" dirty="0">
                <a:solidFill>
                  <a:srgbClr val="6600FF"/>
                </a:solidFill>
                <a:latin typeface="隶书" panose="02010509060101010101" pitchFamily="49" charset="-122"/>
                <a:ea typeface="隶书" panose="02010509060101010101" pitchFamily="49" charset="-122"/>
              </a:rPr>
              <a:t>管理者</a:t>
            </a:r>
          </a:p>
        </p:txBody>
      </p:sp>
      <p:sp>
        <p:nvSpPr>
          <p:cNvPr id="31765" name="AutoShape 12"/>
          <p:cNvSpPr>
            <a:spLocks/>
          </p:cNvSpPr>
          <p:nvPr/>
        </p:nvSpPr>
        <p:spPr bwMode="auto">
          <a:xfrm>
            <a:off x="3131840" y="2978840"/>
            <a:ext cx="1395882" cy="341484"/>
          </a:xfrm>
          <a:prstGeom prst="borderCallout2">
            <a:avLst>
              <a:gd name="adj1" fmla="val 35296"/>
              <a:gd name="adj2" fmla="val -8278"/>
              <a:gd name="adj3" fmla="val 30587"/>
              <a:gd name="adj4" fmla="val -22229"/>
              <a:gd name="adj5" fmla="val 72894"/>
              <a:gd name="adj6" fmla="val -45990"/>
            </a:avLst>
          </a:prstGeom>
          <a:solidFill>
            <a:srgbClr val="FFFFFF"/>
          </a:solidFill>
          <a:ln w="9525">
            <a:solidFill>
              <a:srgbClr val="000000"/>
            </a:solidFill>
            <a:miter lim="800000"/>
            <a:headEnd/>
            <a:tailEnd/>
          </a:ln>
        </p:spPr>
        <p:txBody>
          <a:bodyPr t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zh-CN" altLang="en-US" sz="2000" b="0">
                <a:solidFill>
                  <a:srgbClr val="6600FF"/>
                </a:solidFill>
                <a:latin typeface="隶书" panose="02010509060101010101" pitchFamily="49" charset="-122"/>
                <a:ea typeface="隶书" panose="02010509060101010101" pitchFamily="49" charset="-122"/>
              </a:rPr>
              <a:t>执行序列</a:t>
            </a:r>
          </a:p>
        </p:txBody>
      </p:sp>
      <p:sp>
        <p:nvSpPr>
          <p:cNvPr id="31766" name="Rectangle 13"/>
          <p:cNvSpPr>
            <a:spLocks noChangeArrowheads="1"/>
          </p:cNvSpPr>
          <p:nvPr/>
        </p:nvSpPr>
        <p:spPr bwMode="auto">
          <a:xfrm>
            <a:off x="637294" y="1440167"/>
            <a:ext cx="1830156" cy="1367267"/>
          </a:xfrm>
          <a:prstGeom prst="rect">
            <a:avLst/>
          </a:prstGeom>
          <a:noFill/>
          <a:ln w="9525" cap="rnd">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31767" name="Rectangle 14"/>
          <p:cNvSpPr>
            <a:spLocks noChangeArrowheads="1"/>
          </p:cNvSpPr>
          <p:nvPr/>
        </p:nvSpPr>
        <p:spPr bwMode="auto">
          <a:xfrm>
            <a:off x="443422" y="2568261"/>
            <a:ext cx="2163617" cy="2326842"/>
          </a:xfrm>
          <a:prstGeom prst="rect">
            <a:avLst/>
          </a:prstGeom>
          <a:noFill/>
          <a:ln w="9525" cap="rnd">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endParaRPr lang="zh-CN" altLang="en-US"/>
          </a:p>
        </p:txBody>
      </p:sp>
      <p:grpSp>
        <p:nvGrpSpPr>
          <p:cNvPr id="26" name="Group 4"/>
          <p:cNvGrpSpPr>
            <a:grpSpLocks/>
          </p:cNvGrpSpPr>
          <p:nvPr/>
        </p:nvGrpSpPr>
        <p:grpSpPr bwMode="auto">
          <a:xfrm>
            <a:off x="4860032" y="1224074"/>
            <a:ext cx="4100008" cy="4534226"/>
            <a:chOff x="1550" y="1200"/>
            <a:chExt cx="2171" cy="2784"/>
          </a:xfrm>
        </p:grpSpPr>
        <p:sp>
          <p:nvSpPr>
            <p:cNvPr id="28" name="Rectangle 5"/>
            <p:cNvSpPr>
              <a:spLocks noChangeArrowheads="1"/>
            </p:cNvSpPr>
            <p:nvPr/>
          </p:nvSpPr>
          <p:spPr bwMode="auto">
            <a:xfrm>
              <a:off x="1550" y="1200"/>
              <a:ext cx="2171" cy="2386"/>
            </a:xfrm>
            <a:prstGeom prst="rect">
              <a:avLst/>
            </a:prstGeom>
            <a:solidFill>
              <a:srgbClr val="FFFFFF"/>
            </a:solidFill>
            <a:ln w="9525">
              <a:solidFill>
                <a:srgbClr val="000000"/>
              </a:solidFill>
              <a:miter lim="800000"/>
              <a:headEnd/>
              <a:tailEnd/>
            </a:ln>
            <a:effectLst/>
          </p:spPr>
          <p:txBody>
            <a:bodyPr lIns="0" tIns="0" rIns="0" bIns="0"/>
            <a:lstStyle/>
            <a:p>
              <a:pPr>
                <a:defRPr/>
              </a:pPr>
              <a:endParaRPr lang="zh-CN" altLang="en-US" sz="1800">
                <a:latin typeface="Arial" charset="0"/>
              </a:endParaRPr>
            </a:p>
          </p:txBody>
        </p:sp>
        <p:grpSp>
          <p:nvGrpSpPr>
            <p:cNvPr id="29" name="Group 6"/>
            <p:cNvGrpSpPr>
              <a:grpSpLocks/>
            </p:cNvGrpSpPr>
            <p:nvPr/>
          </p:nvGrpSpPr>
          <p:grpSpPr bwMode="auto">
            <a:xfrm>
              <a:off x="1659" y="2261"/>
              <a:ext cx="864" cy="1193"/>
              <a:chOff x="4680" y="4560"/>
              <a:chExt cx="1074" cy="1404"/>
            </a:xfrm>
          </p:grpSpPr>
          <p:sp>
            <p:nvSpPr>
              <p:cNvPr id="45" name="Rectangle 7"/>
              <p:cNvSpPr>
                <a:spLocks noChangeArrowheads="1"/>
              </p:cNvSpPr>
              <p:nvPr/>
            </p:nvSpPr>
            <p:spPr bwMode="auto">
              <a:xfrm>
                <a:off x="4680" y="4560"/>
                <a:ext cx="1074" cy="1404"/>
              </a:xfrm>
              <a:prstGeom prst="rect">
                <a:avLst/>
              </a:prstGeom>
              <a:solidFill>
                <a:srgbClr val="FFFFFF"/>
              </a:solidFill>
              <a:ln w="9525" cap="rnd">
                <a:solidFill>
                  <a:srgbClr val="000000"/>
                </a:solidFill>
                <a:prstDash val="sysDot"/>
                <a:miter lim="800000"/>
                <a:headEnd/>
                <a:tailEnd/>
              </a:ln>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endParaRPr lang="zh-CN" altLang="en-US" sz="1800"/>
              </a:p>
            </p:txBody>
          </p:sp>
          <p:sp>
            <p:nvSpPr>
              <p:cNvPr id="46" name="Text Box 8"/>
              <p:cNvSpPr txBox="1">
                <a:spLocks noChangeArrowheads="1"/>
              </p:cNvSpPr>
              <p:nvPr/>
            </p:nvSpPr>
            <p:spPr bwMode="auto">
              <a:xfrm>
                <a:off x="4737" y="5184"/>
                <a:ext cx="945" cy="312"/>
              </a:xfrm>
              <a:prstGeom prst="rect">
                <a:avLst/>
              </a:prstGeom>
              <a:solidFill>
                <a:srgbClr val="FFFFFF"/>
              </a:solidFill>
              <a:ln w="9525">
                <a:solidFill>
                  <a:srgbClr val="000000"/>
                </a:solidFill>
                <a:miter lim="800000"/>
                <a:headEnd/>
                <a:tailEnd/>
              </a:ln>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zh-CN" altLang="en-US" sz="1800" b="0" dirty="0">
                    <a:solidFill>
                      <a:srgbClr val="6600FF"/>
                    </a:solidFill>
                    <a:latin typeface="隶书" panose="02010509060101010101" pitchFamily="49" charset="-122"/>
                    <a:ea typeface="隶书" panose="02010509060101010101" pitchFamily="49" charset="-122"/>
                  </a:rPr>
                  <a:t>用户堆栈</a:t>
                </a:r>
              </a:p>
            </p:txBody>
          </p:sp>
          <p:sp>
            <p:nvSpPr>
              <p:cNvPr id="47" name="Text Box 9"/>
              <p:cNvSpPr txBox="1">
                <a:spLocks noChangeArrowheads="1"/>
              </p:cNvSpPr>
              <p:nvPr/>
            </p:nvSpPr>
            <p:spPr bwMode="auto">
              <a:xfrm>
                <a:off x="4737" y="5496"/>
                <a:ext cx="945" cy="312"/>
              </a:xfrm>
              <a:prstGeom prst="rect">
                <a:avLst/>
              </a:prstGeom>
              <a:solidFill>
                <a:srgbClr val="FFFFFF"/>
              </a:solidFill>
              <a:ln w="9525">
                <a:solidFill>
                  <a:srgbClr val="000000"/>
                </a:solidFill>
                <a:miter lim="800000"/>
                <a:headEnd/>
                <a:tailEnd/>
              </a:ln>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zh-CN" altLang="en-US" sz="1800" b="0" dirty="0">
                    <a:solidFill>
                      <a:srgbClr val="6600FF"/>
                    </a:solidFill>
                    <a:latin typeface="隶书" panose="02010509060101010101" pitchFamily="49" charset="-122"/>
                    <a:ea typeface="隶书" panose="02010509060101010101" pitchFamily="49" charset="-122"/>
                  </a:rPr>
                  <a:t>系统堆栈</a:t>
                </a:r>
              </a:p>
            </p:txBody>
          </p:sp>
          <p:sp>
            <p:nvSpPr>
              <p:cNvPr id="48" name="Text Box 10"/>
              <p:cNvSpPr txBox="1">
                <a:spLocks noChangeArrowheads="1"/>
              </p:cNvSpPr>
              <p:nvPr/>
            </p:nvSpPr>
            <p:spPr bwMode="auto">
              <a:xfrm>
                <a:off x="4737" y="4716"/>
                <a:ext cx="945" cy="312"/>
              </a:xfrm>
              <a:prstGeom prst="rect">
                <a:avLst/>
              </a:prstGeom>
              <a:solidFill>
                <a:srgbClr val="FFFFFF"/>
              </a:solidFill>
              <a:ln w="9525">
                <a:solidFill>
                  <a:srgbClr val="000000"/>
                </a:solidFill>
                <a:miter lim="800000"/>
                <a:headEnd/>
                <a:tailEnd/>
              </a:ln>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zh-CN" altLang="en-US" sz="1800" b="0" dirty="0">
                    <a:solidFill>
                      <a:srgbClr val="6600FF"/>
                    </a:solidFill>
                    <a:latin typeface="隶书" panose="02010509060101010101" pitchFamily="49" charset="-122"/>
                    <a:ea typeface="隶书" panose="02010509060101010101" pitchFamily="49" charset="-122"/>
                  </a:rPr>
                  <a:t>执行控制</a:t>
                </a:r>
              </a:p>
            </p:txBody>
          </p:sp>
        </p:grpSp>
        <p:sp>
          <p:nvSpPr>
            <p:cNvPr id="30" name="Text Box 11"/>
            <p:cNvSpPr txBox="1">
              <a:spLocks noChangeArrowheads="1"/>
            </p:cNvSpPr>
            <p:nvPr/>
          </p:nvSpPr>
          <p:spPr bwMode="auto">
            <a:xfrm>
              <a:off x="1834" y="3719"/>
              <a:ext cx="1566" cy="2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zh-CN" altLang="en-US" sz="1800" b="0">
                  <a:solidFill>
                    <a:srgbClr val="6600FF"/>
                  </a:solidFill>
                  <a:latin typeface="隶书" panose="02010509060101010101" pitchFamily="49" charset="-122"/>
                  <a:ea typeface="隶书" panose="02010509060101010101" pitchFamily="49" charset="-122"/>
                </a:rPr>
                <a:t>进 程</a:t>
              </a:r>
            </a:p>
          </p:txBody>
        </p:sp>
        <p:sp>
          <p:nvSpPr>
            <p:cNvPr id="31" name="Rectangle 12"/>
            <p:cNvSpPr>
              <a:spLocks noChangeArrowheads="1"/>
            </p:cNvSpPr>
            <p:nvPr/>
          </p:nvSpPr>
          <p:spPr bwMode="auto">
            <a:xfrm>
              <a:off x="1624" y="1333"/>
              <a:ext cx="2023" cy="530"/>
            </a:xfrm>
            <a:prstGeom prst="rect">
              <a:avLst/>
            </a:prstGeom>
            <a:solidFill>
              <a:srgbClr val="FFFFFF"/>
            </a:solidFill>
            <a:ln w="9525" cap="rnd">
              <a:solidFill>
                <a:srgbClr val="000000"/>
              </a:solidFill>
              <a:prstDash val="sysDot"/>
              <a:miter lim="800000"/>
              <a:headEnd/>
              <a:tailEnd/>
            </a:ln>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endParaRPr lang="zh-CN" altLang="en-US" sz="1800"/>
            </a:p>
          </p:txBody>
        </p:sp>
        <p:sp>
          <p:nvSpPr>
            <p:cNvPr id="32" name="Text Box 13"/>
            <p:cNvSpPr txBox="1">
              <a:spLocks noChangeArrowheads="1"/>
            </p:cNvSpPr>
            <p:nvPr/>
          </p:nvSpPr>
          <p:spPr bwMode="auto">
            <a:xfrm>
              <a:off x="2748" y="1465"/>
              <a:ext cx="824" cy="265"/>
            </a:xfrm>
            <a:prstGeom prst="rect">
              <a:avLst/>
            </a:prstGeom>
            <a:solidFill>
              <a:srgbClr val="FFFFFF"/>
            </a:solidFill>
            <a:ln w="9525">
              <a:solidFill>
                <a:srgbClr val="000000"/>
              </a:solidFill>
              <a:miter lim="800000"/>
              <a:headEnd/>
              <a:tailEnd/>
            </a:ln>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zh-CN" altLang="en-US" sz="1800" b="0">
                  <a:solidFill>
                    <a:srgbClr val="6600FF"/>
                  </a:solidFill>
                  <a:latin typeface="隶书" panose="02010509060101010101" pitchFamily="49" charset="-122"/>
                  <a:ea typeface="隶书" panose="02010509060101010101" pitchFamily="49" charset="-122"/>
                </a:rPr>
                <a:t>进程控制块</a:t>
              </a:r>
            </a:p>
          </p:txBody>
        </p:sp>
        <p:sp>
          <p:nvSpPr>
            <p:cNvPr id="33" name="Text Box 14"/>
            <p:cNvSpPr txBox="1">
              <a:spLocks noChangeArrowheads="1"/>
            </p:cNvSpPr>
            <p:nvPr/>
          </p:nvSpPr>
          <p:spPr bwMode="auto">
            <a:xfrm>
              <a:off x="1699" y="1465"/>
              <a:ext cx="974" cy="265"/>
            </a:xfrm>
            <a:prstGeom prst="rect">
              <a:avLst/>
            </a:prstGeom>
            <a:solidFill>
              <a:srgbClr val="FFFFFF"/>
            </a:solidFill>
            <a:ln w="9525">
              <a:solidFill>
                <a:srgbClr val="000000"/>
              </a:solidFill>
              <a:miter lim="800000"/>
              <a:headEnd/>
              <a:tailEnd/>
            </a:ln>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zh-CN" altLang="en-US" sz="1800" b="0">
                  <a:solidFill>
                    <a:srgbClr val="6600FF"/>
                  </a:solidFill>
                  <a:latin typeface="隶书" panose="02010509060101010101" pitchFamily="49" charset="-122"/>
                  <a:ea typeface="隶书" panose="02010509060101010101" pitchFamily="49" charset="-122"/>
                </a:rPr>
                <a:t>用户地址空间</a:t>
              </a:r>
            </a:p>
          </p:txBody>
        </p:sp>
        <p:sp>
          <p:nvSpPr>
            <p:cNvPr id="34" name="Text Box 15"/>
            <p:cNvSpPr txBox="1">
              <a:spLocks noChangeArrowheads="1"/>
            </p:cNvSpPr>
            <p:nvPr/>
          </p:nvSpPr>
          <p:spPr bwMode="auto">
            <a:xfrm>
              <a:off x="2224" y="1865"/>
              <a:ext cx="823"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zh-CN" altLang="en-US" sz="1800" b="0">
                  <a:solidFill>
                    <a:srgbClr val="6600FF"/>
                  </a:solidFill>
                  <a:latin typeface="隶书" panose="02010509060101010101" pitchFamily="49" charset="-122"/>
                  <a:ea typeface="隶书" panose="02010509060101010101" pitchFamily="49" charset="-122"/>
                </a:rPr>
                <a:t>共    享</a:t>
              </a:r>
            </a:p>
          </p:txBody>
        </p:sp>
        <p:sp>
          <p:nvSpPr>
            <p:cNvPr id="35" name="Line 16"/>
            <p:cNvSpPr>
              <a:spLocks noChangeShapeType="1"/>
            </p:cNvSpPr>
            <p:nvPr/>
          </p:nvSpPr>
          <p:spPr bwMode="auto">
            <a:xfrm flipV="1">
              <a:off x="2074" y="1863"/>
              <a:ext cx="0" cy="39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sz="1800"/>
            </a:p>
          </p:txBody>
        </p:sp>
        <p:sp>
          <p:nvSpPr>
            <p:cNvPr id="36" name="Line 17"/>
            <p:cNvSpPr>
              <a:spLocks noChangeShapeType="1"/>
            </p:cNvSpPr>
            <p:nvPr/>
          </p:nvSpPr>
          <p:spPr bwMode="auto">
            <a:xfrm flipH="1" flipV="1">
              <a:off x="3197" y="1863"/>
              <a:ext cx="0" cy="39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sz="1800"/>
            </a:p>
          </p:txBody>
        </p:sp>
        <p:grpSp>
          <p:nvGrpSpPr>
            <p:cNvPr id="40" name="Group 21"/>
            <p:cNvGrpSpPr>
              <a:grpSpLocks/>
            </p:cNvGrpSpPr>
            <p:nvPr/>
          </p:nvGrpSpPr>
          <p:grpSpPr bwMode="auto">
            <a:xfrm>
              <a:off x="2748" y="2261"/>
              <a:ext cx="899" cy="1193"/>
              <a:chOff x="4680" y="4560"/>
              <a:chExt cx="1074" cy="1404"/>
            </a:xfrm>
          </p:grpSpPr>
          <p:sp>
            <p:nvSpPr>
              <p:cNvPr id="41" name="Rectangle 22"/>
              <p:cNvSpPr>
                <a:spLocks noChangeArrowheads="1"/>
              </p:cNvSpPr>
              <p:nvPr/>
            </p:nvSpPr>
            <p:spPr bwMode="auto">
              <a:xfrm>
                <a:off x="4680" y="4560"/>
                <a:ext cx="1074" cy="1404"/>
              </a:xfrm>
              <a:prstGeom prst="rect">
                <a:avLst/>
              </a:prstGeom>
              <a:solidFill>
                <a:srgbClr val="FFFFFF"/>
              </a:solidFill>
              <a:ln w="9525" cap="rnd">
                <a:solidFill>
                  <a:srgbClr val="000000"/>
                </a:solidFill>
                <a:prstDash val="sysDot"/>
                <a:miter lim="800000"/>
                <a:headEnd/>
                <a:tailEnd/>
              </a:ln>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endParaRPr lang="zh-CN" altLang="en-US" sz="1800"/>
              </a:p>
            </p:txBody>
          </p:sp>
          <p:sp>
            <p:nvSpPr>
              <p:cNvPr id="42" name="Text Box 23"/>
              <p:cNvSpPr txBox="1">
                <a:spLocks noChangeArrowheads="1"/>
              </p:cNvSpPr>
              <p:nvPr/>
            </p:nvSpPr>
            <p:spPr bwMode="auto">
              <a:xfrm>
                <a:off x="4737" y="5184"/>
                <a:ext cx="945" cy="312"/>
              </a:xfrm>
              <a:prstGeom prst="rect">
                <a:avLst/>
              </a:prstGeom>
              <a:solidFill>
                <a:srgbClr val="FFFFFF"/>
              </a:solidFill>
              <a:ln w="9525">
                <a:solidFill>
                  <a:srgbClr val="000000"/>
                </a:solidFill>
                <a:miter lim="800000"/>
                <a:headEnd/>
                <a:tailEnd/>
              </a:ln>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zh-CN" altLang="en-US" sz="1800" b="0">
                    <a:solidFill>
                      <a:srgbClr val="6600FF"/>
                    </a:solidFill>
                    <a:latin typeface="隶书" panose="02010509060101010101" pitchFamily="49" charset="-122"/>
                    <a:ea typeface="隶书" panose="02010509060101010101" pitchFamily="49" charset="-122"/>
                  </a:rPr>
                  <a:t>用户堆栈</a:t>
                </a:r>
              </a:p>
            </p:txBody>
          </p:sp>
          <p:sp>
            <p:nvSpPr>
              <p:cNvPr id="43" name="Text Box 24"/>
              <p:cNvSpPr txBox="1">
                <a:spLocks noChangeArrowheads="1"/>
              </p:cNvSpPr>
              <p:nvPr/>
            </p:nvSpPr>
            <p:spPr bwMode="auto">
              <a:xfrm>
                <a:off x="4737" y="5496"/>
                <a:ext cx="945" cy="312"/>
              </a:xfrm>
              <a:prstGeom prst="rect">
                <a:avLst/>
              </a:prstGeom>
              <a:solidFill>
                <a:srgbClr val="FFFFFF"/>
              </a:solidFill>
              <a:ln w="9525">
                <a:solidFill>
                  <a:srgbClr val="000000"/>
                </a:solidFill>
                <a:miter lim="800000"/>
                <a:headEnd/>
                <a:tailEnd/>
              </a:ln>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zh-CN" altLang="en-US" sz="1800" b="0">
                    <a:solidFill>
                      <a:srgbClr val="6600FF"/>
                    </a:solidFill>
                    <a:latin typeface="隶书" panose="02010509060101010101" pitchFamily="49" charset="-122"/>
                    <a:ea typeface="隶书" panose="02010509060101010101" pitchFamily="49" charset="-122"/>
                  </a:rPr>
                  <a:t>系统堆栈</a:t>
                </a:r>
              </a:p>
            </p:txBody>
          </p:sp>
          <p:sp>
            <p:nvSpPr>
              <p:cNvPr id="44" name="Text Box 25"/>
              <p:cNvSpPr txBox="1">
                <a:spLocks noChangeArrowheads="1"/>
              </p:cNvSpPr>
              <p:nvPr/>
            </p:nvSpPr>
            <p:spPr bwMode="auto">
              <a:xfrm>
                <a:off x="4737" y="4716"/>
                <a:ext cx="945" cy="312"/>
              </a:xfrm>
              <a:prstGeom prst="rect">
                <a:avLst/>
              </a:prstGeom>
              <a:solidFill>
                <a:srgbClr val="FFFFFF"/>
              </a:solidFill>
              <a:ln w="9525">
                <a:solidFill>
                  <a:srgbClr val="000000"/>
                </a:solidFill>
                <a:miter lim="800000"/>
                <a:headEnd/>
                <a:tailEnd/>
              </a:ln>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zh-CN" altLang="en-US" sz="1800" b="0">
                    <a:solidFill>
                      <a:srgbClr val="6600FF"/>
                    </a:solidFill>
                    <a:latin typeface="隶书" panose="02010509060101010101" pitchFamily="49" charset="-122"/>
                    <a:ea typeface="隶书" panose="02010509060101010101" pitchFamily="49" charset="-122"/>
                  </a:rPr>
                  <a:t>执行控制</a:t>
                </a:r>
              </a:p>
            </p:txBody>
          </p:sp>
        </p:grpSp>
      </p:grpSp>
      <p:sp>
        <p:nvSpPr>
          <p:cNvPr id="49" name="Text Box 26"/>
          <p:cNvSpPr txBox="1">
            <a:spLocks noChangeArrowheads="1"/>
          </p:cNvSpPr>
          <p:nvPr/>
        </p:nvSpPr>
        <p:spPr bwMode="auto">
          <a:xfrm>
            <a:off x="5467494" y="5825865"/>
            <a:ext cx="3038587" cy="406400"/>
          </a:xfrm>
          <a:prstGeom prst="rect">
            <a:avLst/>
          </a:prstGeom>
          <a:solidFill>
            <a:srgbClr val="FFFFFF"/>
          </a:solidFill>
          <a:ln w="9525">
            <a:solidFill>
              <a:srgbClr val="FFFFFF"/>
            </a:solidFill>
            <a:miter lim="800000"/>
            <a:headEnd/>
            <a:tailEnd/>
          </a:ln>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algn="just"/>
            <a:r>
              <a:rPr lang="zh-CN" altLang="en-US" sz="1800" b="0" dirty="0">
                <a:solidFill>
                  <a:srgbClr val="FF0000"/>
                </a:solidFill>
                <a:latin typeface="隶书" panose="02010509060101010101" pitchFamily="49" charset="-122"/>
                <a:ea typeface="隶书" panose="02010509060101010101" pitchFamily="49" charset="-122"/>
              </a:rPr>
              <a:t>管理和执行相分离的</a:t>
            </a:r>
            <a:r>
              <a:rPr lang="zh-CN" altLang="en-US" sz="1800" b="0" dirty="0">
                <a:solidFill>
                  <a:srgbClr val="002060"/>
                </a:solidFill>
                <a:latin typeface="隶书" panose="02010509060101010101" pitchFamily="49" charset="-122"/>
                <a:ea typeface="隶书" panose="02010509060101010101" pitchFamily="49" charset="-122"/>
              </a:rPr>
              <a:t>进程模型</a:t>
            </a:r>
          </a:p>
        </p:txBody>
      </p:sp>
      <p:sp>
        <p:nvSpPr>
          <p:cNvPr id="50" name="Text Box 21"/>
          <p:cNvSpPr txBox="1">
            <a:spLocks noChangeArrowheads="1"/>
          </p:cNvSpPr>
          <p:nvPr/>
        </p:nvSpPr>
        <p:spPr bwMode="auto">
          <a:xfrm>
            <a:off x="496431" y="5825865"/>
            <a:ext cx="3444922" cy="344531"/>
          </a:xfrm>
          <a:prstGeom prst="rect">
            <a:avLst/>
          </a:prstGeom>
          <a:solidFill>
            <a:srgbClr val="FFFFFF"/>
          </a:solidFill>
          <a:ln w="9525">
            <a:solidFill>
              <a:srgbClr val="FFFFFF"/>
            </a:solidFill>
            <a:miter lim="800000"/>
            <a:headEnd/>
            <a:tailEnd/>
          </a:ln>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algn="just"/>
            <a:r>
              <a:rPr lang="zh-CN" altLang="en-US" sz="2000" b="0" dirty="0">
                <a:solidFill>
                  <a:srgbClr val="FF0000"/>
                </a:solidFill>
                <a:latin typeface="隶书" panose="02010509060101010101" pitchFamily="49" charset="-122"/>
                <a:ea typeface="隶书" panose="02010509060101010101" pitchFamily="49" charset="-122"/>
              </a:rPr>
              <a:t>单线程进程</a:t>
            </a:r>
            <a:r>
              <a:rPr lang="zh-CN" altLang="en-US" sz="2000" b="0" dirty="0">
                <a:solidFill>
                  <a:srgbClr val="002060"/>
                </a:solidFill>
                <a:latin typeface="隶书" panose="02010509060101010101" pitchFamily="49" charset="-122"/>
                <a:ea typeface="隶书" panose="02010509060101010101" pitchFamily="49" charset="-122"/>
              </a:rPr>
              <a:t>的内存布局和运行</a:t>
            </a:r>
          </a:p>
        </p:txBody>
      </p:sp>
      <p:sp>
        <p:nvSpPr>
          <p:cNvPr id="51" name="Text Box 9"/>
          <p:cNvSpPr txBox="1">
            <a:spLocks noChangeArrowheads="1"/>
          </p:cNvSpPr>
          <p:nvPr/>
        </p:nvSpPr>
        <p:spPr bwMode="auto">
          <a:xfrm>
            <a:off x="738107" y="3034940"/>
            <a:ext cx="1628529" cy="341484"/>
          </a:xfrm>
          <a:prstGeom prst="rect">
            <a:avLst/>
          </a:prstGeom>
          <a:solidFill>
            <a:srgbClr val="FFFFFF"/>
          </a:solidFill>
          <a:ln w="9525">
            <a:solidFill>
              <a:srgbClr val="000000"/>
            </a:solidFill>
            <a:prstDash val="dash"/>
            <a:miter lim="800000"/>
            <a:headEnd/>
            <a:tailEnd/>
          </a:ln>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zh-CN" altLang="en-US" sz="2000" b="0" dirty="0" smtClean="0">
                <a:solidFill>
                  <a:srgbClr val="00B050"/>
                </a:solidFill>
                <a:latin typeface="隶书" panose="02010509060101010101" pitchFamily="49" charset="-122"/>
                <a:ea typeface="隶书" panose="02010509060101010101" pitchFamily="49" charset="-122"/>
              </a:rPr>
              <a:t>执行控制</a:t>
            </a:r>
            <a:endParaRPr lang="zh-CN" altLang="en-US" sz="2000" b="0" dirty="0">
              <a:solidFill>
                <a:srgbClr val="00B050"/>
              </a:solidFill>
              <a:latin typeface="隶书" panose="02010509060101010101" pitchFamily="49" charset="-122"/>
              <a:ea typeface="隶书" panose="02010509060101010101" pitchFamily="49" charset="-122"/>
            </a:endParaRPr>
          </a:p>
        </p:txBody>
      </p:sp>
      <p:sp>
        <p:nvSpPr>
          <p:cNvPr id="71" name="AutoShape 12"/>
          <p:cNvSpPr>
            <a:spLocks/>
          </p:cNvSpPr>
          <p:nvPr/>
        </p:nvSpPr>
        <p:spPr bwMode="auto">
          <a:xfrm>
            <a:off x="3137368" y="2978176"/>
            <a:ext cx="1395882" cy="341484"/>
          </a:xfrm>
          <a:prstGeom prst="borderCallout2">
            <a:avLst>
              <a:gd name="adj1" fmla="val 43172"/>
              <a:gd name="adj2" fmla="val 102506"/>
              <a:gd name="adj3" fmla="val 26649"/>
              <a:gd name="adj4" fmla="val 116492"/>
              <a:gd name="adj5" fmla="val 108335"/>
              <a:gd name="adj6" fmla="val 138008"/>
            </a:avLst>
          </a:prstGeom>
          <a:solidFill>
            <a:srgbClr val="FFFFFF"/>
          </a:solidFill>
          <a:ln w="9525">
            <a:solidFill>
              <a:srgbClr val="000000"/>
            </a:solidFill>
            <a:miter lim="800000"/>
            <a:headEnd/>
            <a:tailEnd/>
          </a:ln>
        </p:spPr>
        <p:txBody>
          <a:bodyPr t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zh-CN" altLang="en-US" sz="2000" b="0">
                <a:solidFill>
                  <a:srgbClr val="6600FF"/>
                </a:solidFill>
                <a:latin typeface="隶书" panose="02010509060101010101" pitchFamily="49" charset="-122"/>
                <a:ea typeface="隶书" panose="02010509060101010101" pitchFamily="49" charset="-122"/>
              </a:rPr>
              <a:t>执行序列</a:t>
            </a:r>
          </a:p>
        </p:txBody>
      </p:sp>
      <p:sp>
        <p:nvSpPr>
          <p:cNvPr id="72" name="AutoShape 11"/>
          <p:cNvSpPr>
            <a:spLocks/>
          </p:cNvSpPr>
          <p:nvPr/>
        </p:nvSpPr>
        <p:spPr bwMode="auto">
          <a:xfrm>
            <a:off x="3131840" y="1609580"/>
            <a:ext cx="1395882" cy="342813"/>
          </a:xfrm>
          <a:prstGeom prst="borderCallout2">
            <a:avLst>
              <a:gd name="adj1" fmla="val 19605"/>
              <a:gd name="adj2" fmla="val 102506"/>
              <a:gd name="adj3" fmla="val 8133"/>
              <a:gd name="adj4" fmla="val 113612"/>
              <a:gd name="adj5" fmla="val 65673"/>
              <a:gd name="adj6" fmla="val 139894"/>
            </a:avLst>
          </a:prstGeom>
          <a:solidFill>
            <a:srgbClr val="FFFFFF"/>
          </a:solidFill>
          <a:ln w="9525">
            <a:solidFill>
              <a:srgbClr val="000000"/>
            </a:solidFill>
            <a:miter lim="800000"/>
            <a:headEnd/>
            <a:tailEnd/>
          </a:ln>
        </p:spPr>
        <p:txBody>
          <a:bodyPr t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zh-CN" altLang="en-US" sz="2000" b="0" dirty="0">
                <a:solidFill>
                  <a:srgbClr val="6600FF"/>
                </a:solidFill>
                <a:latin typeface="隶书" panose="02010509060101010101" pitchFamily="49" charset="-122"/>
                <a:ea typeface="隶书" panose="02010509060101010101" pitchFamily="49" charset="-122"/>
              </a:rPr>
              <a:t>管理者</a:t>
            </a:r>
          </a:p>
        </p:txBody>
      </p:sp>
    </p:spTree>
    <p:extLst>
      <p:ext uri="{BB962C8B-B14F-4D97-AF65-F5344CB8AC3E}">
        <p14:creationId xmlns:p14="http://schemas.microsoft.com/office/powerpoint/2010/main" val="3267245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2.4.2</a:t>
            </a:r>
            <a:r>
              <a:rPr lang="zh-CN" altLang="en-US" dirty="0"/>
              <a:t>：</a:t>
            </a:r>
            <a:r>
              <a:rPr lang="zh-CN" altLang="en-US" u="sng" dirty="0"/>
              <a:t>多线程环境</a:t>
            </a:r>
            <a:r>
              <a:rPr lang="zh-CN" altLang="en-US" dirty="0"/>
              <a:t>中的</a:t>
            </a:r>
            <a:r>
              <a:rPr lang="zh-CN" altLang="en-US" dirty="0" smtClean="0">
                <a:solidFill>
                  <a:srgbClr val="FF0000"/>
                </a:solidFill>
              </a:rPr>
              <a:t>进程</a:t>
            </a:r>
            <a:r>
              <a:rPr lang="zh-CN" altLang="en-US" dirty="0" smtClean="0"/>
              <a:t>（续）</a:t>
            </a:r>
            <a:endParaRPr lang="zh-CN" altLang="en-US" dirty="0"/>
          </a:p>
        </p:txBody>
      </p:sp>
      <p:sp>
        <p:nvSpPr>
          <p:cNvPr id="3" name="内容占位符 2"/>
          <p:cNvSpPr>
            <a:spLocks noGrp="1"/>
          </p:cNvSpPr>
          <p:nvPr>
            <p:ph sz="quarter" idx="1"/>
          </p:nvPr>
        </p:nvSpPr>
        <p:spPr/>
        <p:txBody>
          <a:bodyPr/>
          <a:lstStyle/>
          <a:p>
            <a:r>
              <a:rPr lang="zh-CN" altLang="en-US" dirty="0"/>
              <a:t>进程是操作系统中进行保护和资源分配的</a:t>
            </a:r>
            <a:r>
              <a:rPr lang="zh-CN" altLang="en-US" dirty="0" smtClean="0"/>
              <a:t>基本单位，具有</a:t>
            </a:r>
            <a:r>
              <a:rPr lang="zh-CN" altLang="en-US" dirty="0"/>
              <a:t>： </a:t>
            </a:r>
          </a:p>
          <a:p>
            <a:pPr lvl="1"/>
            <a:r>
              <a:rPr lang="zh-CN" altLang="en-US" dirty="0"/>
              <a:t>一个虚拟地址空间，用来容纳进程的映像</a:t>
            </a:r>
          </a:p>
          <a:p>
            <a:pPr lvl="1"/>
            <a:r>
              <a:rPr lang="zh-CN" altLang="en-US" dirty="0"/>
              <a:t>对处理器、其他</a:t>
            </a:r>
            <a:r>
              <a:rPr lang="en-US" altLang="zh-CN" dirty="0"/>
              <a:t>(</a:t>
            </a:r>
            <a:r>
              <a:rPr lang="zh-CN" altLang="en-US" dirty="0"/>
              <a:t>通信的</a:t>
            </a:r>
            <a:r>
              <a:rPr lang="en-US" altLang="zh-CN" dirty="0"/>
              <a:t>)</a:t>
            </a:r>
            <a:r>
              <a:rPr lang="zh-CN" altLang="en-US" dirty="0"/>
              <a:t>进程、文件和</a:t>
            </a:r>
            <a:r>
              <a:rPr lang="en-US" altLang="zh-CN" dirty="0"/>
              <a:t>I/O</a:t>
            </a:r>
            <a:r>
              <a:rPr lang="zh-CN" altLang="en-US" dirty="0"/>
              <a:t>资源等的有控制有保护的访问</a:t>
            </a:r>
          </a:p>
          <a:p>
            <a:r>
              <a:rPr lang="zh-CN" altLang="en-US" dirty="0"/>
              <a:t>传统进程原先所承担的控制流执行任务交给称作线程的部分完成</a:t>
            </a:r>
          </a:p>
          <a:p>
            <a:endParaRPr lang="zh-CN" altLang="en-US" dirty="0"/>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2019-9-23</a:t>
            </a:fld>
            <a:endParaRPr lang="en-US" altLang="zh-CN"/>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23</a:t>
            </a:fld>
            <a:endParaRPr lang="en-US" altLang="zh-CN" dirty="0"/>
          </a:p>
        </p:txBody>
      </p:sp>
    </p:spTree>
    <p:extLst>
      <p:ext uri="{BB962C8B-B14F-4D97-AF65-F5344CB8AC3E}">
        <p14:creationId xmlns:p14="http://schemas.microsoft.com/office/powerpoint/2010/main" val="40370493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2.4.2</a:t>
            </a:r>
            <a:r>
              <a:rPr lang="zh-CN" altLang="en-US" dirty="0"/>
              <a:t>：</a:t>
            </a:r>
            <a:r>
              <a:rPr lang="zh-CN" altLang="en-US" u="sng" dirty="0"/>
              <a:t>多线程环境</a:t>
            </a:r>
            <a:r>
              <a:rPr lang="zh-CN" altLang="en-US" dirty="0"/>
              <a:t>中的</a:t>
            </a:r>
            <a:r>
              <a:rPr lang="zh-CN" altLang="en-US" dirty="0" smtClean="0">
                <a:solidFill>
                  <a:srgbClr val="FF0000"/>
                </a:solidFill>
              </a:rPr>
              <a:t>进程</a:t>
            </a:r>
            <a:r>
              <a:rPr lang="zh-CN" altLang="en-US" dirty="0"/>
              <a:t>属性</a:t>
            </a:r>
          </a:p>
        </p:txBody>
      </p:sp>
      <p:sp>
        <p:nvSpPr>
          <p:cNvPr id="3" name="内容占位符 2"/>
          <p:cNvSpPr>
            <a:spLocks noGrp="1"/>
          </p:cNvSpPr>
          <p:nvPr>
            <p:ph sz="quarter" idx="1"/>
          </p:nvPr>
        </p:nvSpPr>
        <p:spPr>
          <a:xfrm>
            <a:off x="914400" y="1988840"/>
            <a:ext cx="7330008" cy="4030960"/>
          </a:xfrm>
        </p:spPr>
        <p:txBody>
          <a:bodyPr/>
          <a:lstStyle/>
          <a:p>
            <a:r>
              <a:rPr lang="zh-CN" altLang="en-US" dirty="0"/>
              <a:t>作为系统资源分配的单位：包括用户地址空间、用于实现同步和通信的机制、已打开的文件和已申请到的</a:t>
            </a:r>
            <a:r>
              <a:rPr lang="en-US" altLang="zh-CN" dirty="0"/>
              <a:t>I/O</a:t>
            </a:r>
            <a:r>
              <a:rPr lang="zh-CN" altLang="en-US" dirty="0"/>
              <a:t>设备以及一张由核心进程维护的地址映射表</a:t>
            </a:r>
          </a:p>
          <a:p>
            <a:r>
              <a:rPr lang="zh-CN" altLang="en-US" dirty="0" smtClean="0"/>
              <a:t>可</a:t>
            </a:r>
            <a:r>
              <a:rPr lang="zh-CN" altLang="en-US" dirty="0"/>
              <a:t>包括多个线程</a:t>
            </a:r>
          </a:p>
          <a:p>
            <a:r>
              <a:rPr lang="zh-CN" altLang="en-US" dirty="0" smtClean="0"/>
              <a:t>进程</a:t>
            </a:r>
            <a:r>
              <a:rPr lang="zh-CN" altLang="en-US" dirty="0"/>
              <a:t>不是一个可执行的</a:t>
            </a:r>
            <a:r>
              <a:rPr lang="zh-CN" altLang="en-US" dirty="0" smtClean="0"/>
              <a:t>实体，但仍</a:t>
            </a:r>
            <a:r>
              <a:rPr lang="zh-CN" altLang="en-US" dirty="0"/>
              <a:t>具有与执行相关的状态</a:t>
            </a:r>
          </a:p>
          <a:p>
            <a:r>
              <a:rPr lang="zh-CN" altLang="en-US" dirty="0" smtClean="0"/>
              <a:t>对</a:t>
            </a:r>
            <a:r>
              <a:rPr lang="zh-CN" altLang="en-US" dirty="0"/>
              <a:t>进程所施加的与进程状态相关的操作对其线程也</a:t>
            </a:r>
            <a:r>
              <a:rPr lang="zh-CN" altLang="en-US" dirty="0" smtClean="0"/>
              <a:t>起作用（阻塞、唤醒、挂起、</a:t>
            </a:r>
            <a:r>
              <a:rPr lang="zh-CN" altLang="en-US" dirty="0"/>
              <a:t>激活</a:t>
            </a:r>
            <a:r>
              <a:rPr lang="zh-CN" altLang="en-US" dirty="0" smtClean="0"/>
              <a:t>）</a:t>
            </a:r>
            <a:endParaRPr lang="zh-CN" altLang="en-US" dirty="0"/>
          </a:p>
          <a:p>
            <a:endParaRPr lang="zh-CN" altLang="en-US" dirty="0"/>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2019-9-23</a:t>
            </a:fld>
            <a:endParaRPr lang="en-US" altLang="zh-CN"/>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24</a:t>
            </a:fld>
            <a:endParaRPr lang="en-US" altLang="zh-CN" dirty="0"/>
          </a:p>
        </p:txBody>
      </p:sp>
    </p:spTree>
    <p:extLst>
      <p:ext uri="{BB962C8B-B14F-4D97-AF65-F5344CB8AC3E}">
        <p14:creationId xmlns:p14="http://schemas.microsoft.com/office/powerpoint/2010/main" val="31371431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2.4.2</a:t>
            </a:r>
            <a:r>
              <a:rPr lang="zh-CN" altLang="en-US" dirty="0"/>
              <a:t>：</a:t>
            </a:r>
            <a:r>
              <a:rPr lang="zh-CN" altLang="en-US" u="sng" dirty="0"/>
              <a:t>多线程环境</a:t>
            </a:r>
            <a:r>
              <a:rPr lang="zh-CN" altLang="en-US" dirty="0"/>
              <a:t>中</a:t>
            </a:r>
            <a:r>
              <a:rPr lang="zh-CN" altLang="en-US" dirty="0" smtClean="0"/>
              <a:t>的</a:t>
            </a:r>
            <a:r>
              <a:rPr lang="zh-CN" altLang="en-US" dirty="0" smtClean="0">
                <a:solidFill>
                  <a:srgbClr val="FF0000"/>
                </a:solidFill>
              </a:rPr>
              <a:t>线程</a:t>
            </a:r>
            <a:endParaRPr lang="zh-CN" altLang="en-US" dirty="0"/>
          </a:p>
        </p:txBody>
      </p:sp>
      <p:sp>
        <p:nvSpPr>
          <p:cNvPr id="3" name="内容占位符 2"/>
          <p:cNvSpPr>
            <a:spLocks noGrp="1"/>
          </p:cNvSpPr>
          <p:nvPr>
            <p:ph sz="quarter" idx="1"/>
          </p:nvPr>
        </p:nvSpPr>
        <p:spPr/>
        <p:txBody>
          <a:bodyPr/>
          <a:lstStyle/>
          <a:p>
            <a:r>
              <a:rPr lang="zh-CN" altLang="en-US" dirty="0">
                <a:solidFill>
                  <a:srgbClr val="FF0000"/>
                </a:solidFill>
              </a:rPr>
              <a:t>线程</a:t>
            </a:r>
            <a:r>
              <a:rPr lang="zh-CN" altLang="en-US" dirty="0"/>
              <a:t>是操作系统进程中能够独立执行的实体（控制流）</a:t>
            </a:r>
          </a:p>
          <a:p>
            <a:pPr lvl="1">
              <a:lnSpc>
                <a:spcPct val="150000"/>
              </a:lnSpc>
            </a:pPr>
            <a:r>
              <a:rPr lang="zh-CN" altLang="en-US" dirty="0"/>
              <a:t>是处理器调度和分派的基本单位</a:t>
            </a:r>
          </a:p>
          <a:p>
            <a:pPr lvl="1">
              <a:lnSpc>
                <a:spcPct val="150000"/>
              </a:lnSpc>
            </a:pPr>
            <a:r>
              <a:rPr lang="zh-CN" altLang="en-US" dirty="0" smtClean="0"/>
              <a:t>是</a:t>
            </a:r>
            <a:r>
              <a:rPr lang="zh-CN" altLang="en-US" dirty="0"/>
              <a:t>进程的组成部分，每个进程内允许包含多个并发执行的实体（控制流），这就是多线程 </a:t>
            </a:r>
          </a:p>
          <a:p>
            <a:pPr lvl="1">
              <a:lnSpc>
                <a:spcPct val="150000"/>
              </a:lnSpc>
            </a:pPr>
            <a:r>
              <a:rPr lang="zh-CN" altLang="en-US" dirty="0"/>
              <a:t>同一进程中的所有线程</a:t>
            </a:r>
            <a:r>
              <a:rPr lang="zh-CN" altLang="en-US" dirty="0">
                <a:solidFill>
                  <a:srgbClr val="0070C0"/>
                </a:solidFill>
              </a:rPr>
              <a:t>共享</a:t>
            </a:r>
            <a:r>
              <a:rPr lang="zh-CN" altLang="en-US" dirty="0" smtClean="0">
                <a:solidFill>
                  <a:srgbClr val="0070C0"/>
                </a:solidFill>
              </a:rPr>
              <a:t>进程的</a:t>
            </a:r>
            <a:r>
              <a:rPr lang="zh-CN" altLang="en-US" dirty="0">
                <a:solidFill>
                  <a:srgbClr val="0070C0"/>
                </a:solidFill>
              </a:rPr>
              <a:t>主存空间和资源</a:t>
            </a:r>
            <a:r>
              <a:rPr lang="zh-CN" altLang="en-US" dirty="0"/>
              <a:t>，但不拥有资源 </a:t>
            </a:r>
          </a:p>
          <a:p>
            <a:endParaRPr lang="zh-CN" altLang="en-US" dirty="0"/>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2019-9-23</a:t>
            </a:fld>
            <a:endParaRPr lang="en-US" altLang="zh-CN"/>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25</a:t>
            </a:fld>
            <a:endParaRPr lang="en-US" altLang="zh-CN" dirty="0"/>
          </a:p>
        </p:txBody>
      </p:sp>
    </p:spTree>
    <p:extLst>
      <p:ext uri="{BB962C8B-B14F-4D97-AF65-F5344CB8AC3E}">
        <p14:creationId xmlns:p14="http://schemas.microsoft.com/office/powerpoint/2010/main" val="2142675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2.4.2</a:t>
            </a:r>
            <a:r>
              <a:rPr lang="zh-CN" altLang="en-US" dirty="0"/>
              <a:t>：</a:t>
            </a:r>
            <a:r>
              <a:rPr lang="zh-CN" altLang="en-US" u="sng" dirty="0"/>
              <a:t>多线程环境</a:t>
            </a:r>
            <a:r>
              <a:rPr lang="zh-CN" altLang="en-US" dirty="0"/>
              <a:t>中的</a:t>
            </a:r>
            <a:r>
              <a:rPr lang="zh-CN" altLang="en-US" dirty="0" smtClean="0">
                <a:solidFill>
                  <a:srgbClr val="FF0000"/>
                </a:solidFill>
              </a:rPr>
              <a:t>线程</a:t>
            </a:r>
            <a:r>
              <a:rPr lang="zh-CN" altLang="en-US" dirty="0" smtClean="0">
                <a:solidFill>
                  <a:schemeClr val="tx1">
                    <a:lumMod val="65000"/>
                    <a:lumOff val="35000"/>
                  </a:schemeClr>
                </a:solidFill>
              </a:rPr>
              <a:t>组成</a:t>
            </a:r>
            <a:endParaRPr lang="zh-CN" altLang="en-US" dirty="0">
              <a:solidFill>
                <a:schemeClr val="tx1">
                  <a:lumMod val="65000"/>
                  <a:lumOff val="35000"/>
                </a:schemeClr>
              </a:solidFill>
            </a:endParaRPr>
          </a:p>
        </p:txBody>
      </p:sp>
      <p:sp>
        <p:nvSpPr>
          <p:cNvPr id="3" name="内容占位符 2"/>
          <p:cNvSpPr>
            <a:spLocks noGrp="1"/>
          </p:cNvSpPr>
          <p:nvPr>
            <p:ph sz="quarter" idx="1"/>
          </p:nvPr>
        </p:nvSpPr>
        <p:spPr/>
        <p:txBody>
          <a:bodyPr/>
          <a:lstStyle/>
          <a:p>
            <a:pPr>
              <a:lnSpc>
                <a:spcPct val="150000"/>
              </a:lnSpc>
            </a:pPr>
            <a:r>
              <a:rPr lang="zh-CN" altLang="en-US" dirty="0" smtClean="0"/>
              <a:t>有</a:t>
            </a:r>
            <a:r>
              <a:rPr lang="zh-CN" altLang="en-US" dirty="0"/>
              <a:t>一个受保护的线程上下文，当线程不运行时，用于存储现场信息</a:t>
            </a:r>
          </a:p>
          <a:p>
            <a:pPr>
              <a:lnSpc>
                <a:spcPct val="150000"/>
              </a:lnSpc>
            </a:pPr>
            <a:r>
              <a:rPr lang="zh-CN" altLang="en-US" dirty="0"/>
              <a:t>一个独立的程序指令计数器</a:t>
            </a:r>
          </a:p>
          <a:p>
            <a:pPr>
              <a:lnSpc>
                <a:spcPct val="150000"/>
              </a:lnSpc>
            </a:pPr>
            <a:r>
              <a:rPr lang="zh-CN" altLang="en-US" dirty="0"/>
              <a:t>一个执行堆栈</a:t>
            </a:r>
          </a:p>
          <a:p>
            <a:pPr>
              <a:lnSpc>
                <a:spcPct val="150000"/>
              </a:lnSpc>
            </a:pPr>
            <a:r>
              <a:rPr lang="zh-CN" altLang="en-US" dirty="0"/>
              <a:t>一个容纳局部变量的主存存储区</a:t>
            </a:r>
          </a:p>
          <a:p>
            <a:pPr>
              <a:lnSpc>
                <a:spcPct val="150000"/>
              </a:lnSpc>
            </a:pPr>
            <a:endParaRPr lang="zh-CN" altLang="en-US" dirty="0"/>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2019-9-23</a:t>
            </a:fld>
            <a:endParaRPr lang="en-US" altLang="zh-CN"/>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26</a:t>
            </a:fld>
            <a:endParaRPr lang="en-US" altLang="zh-CN" dirty="0"/>
          </a:p>
        </p:txBody>
      </p:sp>
    </p:spTree>
    <p:extLst>
      <p:ext uri="{BB962C8B-B14F-4D97-AF65-F5344CB8AC3E}">
        <p14:creationId xmlns:p14="http://schemas.microsoft.com/office/powerpoint/2010/main" val="34474676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2.3.1</a:t>
            </a:r>
            <a:r>
              <a:rPr lang="zh-CN" altLang="en-US" dirty="0"/>
              <a:t>（续）：进程</a:t>
            </a:r>
            <a:r>
              <a:rPr lang="zh-CN" altLang="en-US" dirty="0" smtClean="0"/>
              <a:t>的</a:t>
            </a:r>
            <a:r>
              <a:rPr lang="zh-CN" altLang="en-US" dirty="0" smtClean="0">
                <a:solidFill>
                  <a:srgbClr val="FF9300"/>
                </a:solidFill>
              </a:rPr>
              <a:t>属性</a:t>
            </a:r>
            <a:r>
              <a:rPr lang="zh-CN" altLang="en-US" sz="2400" dirty="0" smtClean="0"/>
              <a:t>（</a:t>
            </a:r>
            <a:r>
              <a:rPr lang="en-US" altLang="zh-CN" sz="2400" dirty="0" smtClean="0"/>
              <a:t>vs.</a:t>
            </a:r>
            <a:r>
              <a:rPr lang="zh-CN" altLang="en-US" sz="2400" dirty="0" smtClean="0"/>
              <a:t> 程序）</a:t>
            </a:r>
            <a:endParaRPr lang="en-US" dirty="0"/>
          </a:p>
        </p:txBody>
      </p:sp>
      <p:sp>
        <p:nvSpPr>
          <p:cNvPr id="3" name="Content Placeholder 2"/>
          <p:cNvSpPr>
            <a:spLocks noGrp="1"/>
          </p:cNvSpPr>
          <p:nvPr>
            <p:ph sz="quarter" idx="1"/>
          </p:nvPr>
        </p:nvSpPr>
        <p:spPr/>
        <p:txBody>
          <a:bodyPr/>
          <a:lstStyle/>
          <a:p>
            <a:pPr marL="514350" indent="-514350">
              <a:buFont typeface="+mj-lt"/>
              <a:buAutoNum type="arabicParenR"/>
            </a:pPr>
            <a:r>
              <a:rPr lang="zh-CN" altLang="en-US" dirty="0" smtClean="0">
                <a:solidFill>
                  <a:srgbClr val="00B050"/>
                </a:solidFill>
              </a:rPr>
              <a:t>结构性</a:t>
            </a:r>
            <a:endParaRPr lang="zh-CN" altLang="en-US" dirty="0">
              <a:solidFill>
                <a:srgbClr val="00B050"/>
              </a:solidFill>
            </a:endParaRPr>
          </a:p>
          <a:p>
            <a:pPr marL="788988" lvl="1" indent="-514350"/>
            <a:r>
              <a:rPr lang="zh-CN" altLang="en-US" dirty="0"/>
              <a:t>进程包含了数据集合和运行于其上的程序。每个进程至少包含三个组成要素：程序块、数据块和进程控制块 </a:t>
            </a:r>
          </a:p>
          <a:p>
            <a:pPr marL="514350" indent="-514350">
              <a:buFont typeface="+mj-lt"/>
              <a:buAutoNum type="arabicParenR"/>
            </a:pPr>
            <a:r>
              <a:rPr lang="zh-CN" altLang="en-US" dirty="0" smtClean="0">
                <a:solidFill>
                  <a:srgbClr val="00B050"/>
                </a:solidFill>
              </a:rPr>
              <a:t>共享性</a:t>
            </a:r>
            <a:endParaRPr lang="zh-CN" altLang="en-US" dirty="0">
              <a:solidFill>
                <a:srgbClr val="00B050"/>
              </a:solidFill>
            </a:endParaRPr>
          </a:p>
          <a:p>
            <a:pPr marL="788988" lvl="1" indent="-514350"/>
            <a:r>
              <a:rPr lang="zh-CN" altLang="en-US" dirty="0"/>
              <a:t>同一程序运行于不同数据集合上时，构成不同的进程。多个不同的进程可以共享相同的程序，所以进程和程序不是一一对应的</a:t>
            </a:r>
          </a:p>
          <a:p>
            <a:pPr marL="788988" lvl="1" indent="-514350"/>
            <a:r>
              <a:rPr lang="zh-CN" altLang="en-US" dirty="0"/>
              <a:t>进程之间可以共享某些公用变量</a:t>
            </a:r>
          </a:p>
          <a:p>
            <a:pPr marL="788988" lvl="1" indent="-514350"/>
            <a:r>
              <a:rPr lang="zh-CN" altLang="en-US" dirty="0"/>
              <a:t>进程的运行环境不再是封闭的</a:t>
            </a:r>
          </a:p>
          <a:p>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2019-9-23</a:t>
            </a:fld>
            <a:endParaRPr lang="en-US" altLang="zh-CN" dirty="0"/>
          </a:p>
        </p:txBody>
      </p:sp>
    </p:spTree>
    <p:extLst>
      <p:ext uri="{BB962C8B-B14F-4D97-AF65-F5344CB8AC3E}">
        <p14:creationId xmlns:p14="http://schemas.microsoft.com/office/powerpoint/2010/main" val="13053776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2.4.2</a:t>
            </a:r>
            <a:r>
              <a:rPr lang="zh-CN" altLang="en-US" dirty="0"/>
              <a:t>：</a:t>
            </a:r>
            <a:r>
              <a:rPr lang="zh-CN" altLang="en-US" u="sng" dirty="0"/>
              <a:t>多线程环境</a:t>
            </a:r>
            <a:r>
              <a:rPr lang="zh-CN" altLang="en-US" dirty="0"/>
              <a:t>中的</a:t>
            </a:r>
            <a:r>
              <a:rPr lang="zh-CN" altLang="en-US" dirty="0" smtClean="0">
                <a:solidFill>
                  <a:srgbClr val="FF0000"/>
                </a:solidFill>
              </a:rPr>
              <a:t>线程</a:t>
            </a:r>
            <a:r>
              <a:rPr lang="zh-CN" altLang="en-US" dirty="0">
                <a:solidFill>
                  <a:schemeClr val="tx1">
                    <a:lumMod val="65000"/>
                    <a:lumOff val="35000"/>
                  </a:schemeClr>
                </a:solidFill>
              </a:rPr>
              <a:t>属性</a:t>
            </a:r>
            <a:endParaRPr lang="zh-CN" altLang="en-US" dirty="0"/>
          </a:p>
        </p:txBody>
      </p:sp>
      <p:sp>
        <p:nvSpPr>
          <p:cNvPr id="3" name="内容占位符 2"/>
          <p:cNvSpPr>
            <a:spLocks noGrp="1"/>
          </p:cNvSpPr>
          <p:nvPr>
            <p:ph sz="quarter" idx="1"/>
          </p:nvPr>
        </p:nvSpPr>
        <p:spPr/>
        <p:txBody>
          <a:bodyPr/>
          <a:lstStyle/>
          <a:p>
            <a:pPr>
              <a:lnSpc>
                <a:spcPct val="150000"/>
              </a:lnSpc>
            </a:pPr>
            <a:r>
              <a:rPr lang="zh-CN" altLang="en-US" dirty="0">
                <a:solidFill>
                  <a:srgbClr val="FF0000"/>
                </a:solidFill>
              </a:rPr>
              <a:t>结构性：</a:t>
            </a:r>
            <a:r>
              <a:rPr lang="zh-CN" altLang="en-US" dirty="0"/>
              <a:t>线程具有唯一的标识符和线程控制块，其中包含调度所需的一切私有信息</a:t>
            </a:r>
          </a:p>
          <a:p>
            <a:pPr>
              <a:lnSpc>
                <a:spcPct val="150000"/>
              </a:lnSpc>
            </a:pPr>
            <a:r>
              <a:rPr lang="zh-CN" altLang="en-US" dirty="0" smtClean="0">
                <a:solidFill>
                  <a:srgbClr val="FF0000"/>
                </a:solidFill>
              </a:rPr>
              <a:t>共享性</a:t>
            </a:r>
            <a:r>
              <a:rPr lang="zh-CN" altLang="en-US" dirty="0">
                <a:solidFill>
                  <a:srgbClr val="FF0000"/>
                </a:solidFill>
              </a:rPr>
              <a:t>：</a:t>
            </a:r>
            <a:r>
              <a:rPr lang="zh-CN" altLang="en-US" dirty="0"/>
              <a:t>同一进程中的所有线程共享但不拥有进程的状态和资源，且驻留在进程的同一个主存地址空间中，可以访问相同的数据</a:t>
            </a:r>
          </a:p>
          <a:p>
            <a:endParaRPr lang="zh-CN" altLang="en-US" dirty="0"/>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2019-9-23</a:t>
            </a:fld>
            <a:endParaRPr lang="en-US" altLang="zh-CN"/>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28</a:t>
            </a:fld>
            <a:endParaRPr lang="en-US" altLang="zh-CN" dirty="0"/>
          </a:p>
        </p:txBody>
      </p:sp>
    </p:spTree>
    <p:extLst>
      <p:ext uri="{BB962C8B-B14F-4D97-AF65-F5344CB8AC3E}">
        <p14:creationId xmlns:p14="http://schemas.microsoft.com/office/powerpoint/2010/main" val="30040418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2.3.1</a:t>
            </a:r>
            <a:r>
              <a:rPr lang="zh-CN" altLang="en-US" dirty="0"/>
              <a:t>（续）：进程</a:t>
            </a:r>
            <a:r>
              <a:rPr lang="zh-CN" altLang="en-US" dirty="0" smtClean="0"/>
              <a:t>的</a:t>
            </a:r>
            <a:r>
              <a:rPr lang="zh-CN" altLang="en-US" dirty="0" smtClean="0">
                <a:solidFill>
                  <a:srgbClr val="FF9300"/>
                </a:solidFill>
              </a:rPr>
              <a:t>属性</a:t>
            </a:r>
            <a:r>
              <a:rPr lang="zh-CN" altLang="en-US" sz="2400" dirty="0" smtClean="0"/>
              <a:t>（</a:t>
            </a:r>
            <a:r>
              <a:rPr lang="en-US" altLang="zh-CN" sz="2400" dirty="0" smtClean="0"/>
              <a:t>vs.</a:t>
            </a:r>
            <a:r>
              <a:rPr lang="zh-CN" altLang="en-US" sz="2400" dirty="0" smtClean="0"/>
              <a:t> 程序）</a:t>
            </a:r>
            <a:endParaRPr lang="en-US" dirty="0"/>
          </a:p>
        </p:txBody>
      </p:sp>
      <p:sp>
        <p:nvSpPr>
          <p:cNvPr id="3" name="Content Placeholder 2"/>
          <p:cNvSpPr>
            <a:spLocks noGrp="1"/>
          </p:cNvSpPr>
          <p:nvPr>
            <p:ph sz="quarter" idx="1"/>
          </p:nvPr>
        </p:nvSpPr>
        <p:spPr/>
        <p:txBody>
          <a:bodyPr/>
          <a:lstStyle/>
          <a:p>
            <a:pPr marL="514350" indent="-514350">
              <a:buFont typeface="+mj-lt"/>
              <a:buAutoNum type="arabicParenR" startAt="3"/>
            </a:pPr>
            <a:r>
              <a:rPr lang="zh-CN" altLang="en-US" dirty="0">
                <a:solidFill>
                  <a:srgbClr val="00B050"/>
                </a:solidFill>
              </a:rPr>
              <a:t>动态性</a:t>
            </a:r>
          </a:p>
          <a:p>
            <a:pPr marL="788988" lvl="1" indent="-514350"/>
            <a:r>
              <a:rPr lang="zh-CN" altLang="en-US" dirty="0"/>
              <a:t>进程由创建而产生，由调度而执行，由撤销而消亡</a:t>
            </a:r>
          </a:p>
          <a:p>
            <a:pPr marL="788988" lvl="1" indent="-514350"/>
            <a:r>
              <a:rPr lang="zh-CN" altLang="en-US" dirty="0"/>
              <a:t>程序是一组有序指令序列，作为一种系统资源是永久存在的</a:t>
            </a:r>
          </a:p>
          <a:p>
            <a:pPr marL="514350" indent="-514350">
              <a:buFont typeface="+mj-lt"/>
              <a:buAutoNum type="arabicParenR" startAt="3"/>
            </a:pPr>
            <a:r>
              <a:rPr lang="zh-CN" altLang="en-US" dirty="0" smtClean="0">
                <a:solidFill>
                  <a:srgbClr val="FF0000"/>
                </a:solidFill>
              </a:rPr>
              <a:t>独立性</a:t>
            </a:r>
            <a:endParaRPr lang="zh-CN" altLang="en-US" dirty="0">
              <a:solidFill>
                <a:srgbClr val="FF0000"/>
              </a:solidFill>
            </a:endParaRPr>
          </a:p>
          <a:p>
            <a:pPr marL="788988" lvl="1" indent="-514350"/>
            <a:r>
              <a:rPr lang="zh-CN" altLang="en-US" dirty="0"/>
              <a:t>进程是系统中资源分配和保护的基本单位，也是系统调度的独立单位（单线程进程）</a:t>
            </a:r>
          </a:p>
          <a:p>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2019-9-23</a:t>
            </a:fld>
            <a:endParaRPr lang="en-US" altLang="zh-CN"/>
          </a:p>
        </p:txBody>
      </p:sp>
    </p:spTree>
    <p:extLst>
      <p:ext uri="{BB962C8B-B14F-4D97-AF65-F5344CB8AC3E}">
        <p14:creationId xmlns:p14="http://schemas.microsoft.com/office/powerpoint/2010/main" val="39576080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2019-9-23</a:t>
            </a:fld>
            <a:endParaRPr lang="en-US" altLang="zh-CN"/>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3</a:t>
            </a:fld>
            <a:endParaRPr lang="en-US" altLang="zh-CN" dirty="0"/>
          </a:p>
        </p:txBody>
      </p:sp>
      <p:sp>
        <p:nvSpPr>
          <p:cNvPr id="6" name="Rectangle 3"/>
          <p:cNvSpPr>
            <a:spLocks noGrp="1" noChangeArrowheads="1"/>
          </p:cNvSpPr>
          <p:nvPr>
            <p:ph sz="quarter" idx="1"/>
          </p:nvPr>
        </p:nvSpPr>
        <p:spPr>
          <a:xfrm>
            <a:off x="304800" y="1524000"/>
            <a:ext cx="8713788" cy="4752975"/>
          </a:xfrm>
        </p:spPr>
        <p:txBody>
          <a:bodyPr/>
          <a:lstStyle/>
          <a:p>
            <a:pPr eaLnBrk="1" hangingPunct="1">
              <a:lnSpc>
                <a:spcPct val="80000"/>
              </a:lnSpc>
              <a:buFontTx/>
              <a:buNone/>
            </a:pPr>
            <a:r>
              <a:rPr lang="en-US" altLang="zh-CN" sz="2000" b="1" dirty="0" smtClean="0">
                <a:latin typeface="Times New Roman" panose="02020603050405020304" pitchFamily="18" charset="0"/>
              </a:rPr>
              <a:t># include &lt;</a:t>
            </a:r>
            <a:r>
              <a:rPr lang="en-US" altLang="zh-CN" sz="2000" b="1" dirty="0" err="1" smtClean="0">
                <a:latin typeface="Times New Roman" panose="02020603050405020304" pitchFamily="18" charset="0"/>
              </a:rPr>
              <a:t>windows.h</a:t>
            </a:r>
            <a:r>
              <a:rPr lang="en-US" altLang="zh-CN" sz="2000" b="1" dirty="0" smtClean="0">
                <a:latin typeface="Times New Roman" panose="02020603050405020304" pitchFamily="18" charset="0"/>
              </a:rPr>
              <a:t>&gt;</a:t>
            </a:r>
          </a:p>
          <a:p>
            <a:pPr eaLnBrk="1" hangingPunct="1">
              <a:lnSpc>
                <a:spcPct val="80000"/>
              </a:lnSpc>
              <a:buFontTx/>
              <a:buNone/>
            </a:pPr>
            <a:r>
              <a:rPr lang="en-US" altLang="zh-CN" sz="2000" b="1" dirty="0" smtClean="0">
                <a:latin typeface="Times New Roman" panose="02020603050405020304" pitchFamily="18" charset="0"/>
              </a:rPr>
              <a:t>#include &lt;</a:t>
            </a:r>
            <a:r>
              <a:rPr lang="en-US" altLang="zh-CN" sz="2000" b="1" dirty="0" err="1" smtClean="0">
                <a:latin typeface="Times New Roman" panose="02020603050405020304" pitchFamily="18" charset="0"/>
              </a:rPr>
              <a:t>iostream.h</a:t>
            </a:r>
            <a:r>
              <a:rPr lang="en-US" altLang="zh-CN" sz="2000" b="1" dirty="0" smtClean="0">
                <a:latin typeface="Times New Roman" panose="02020603050405020304" pitchFamily="18" charset="0"/>
              </a:rPr>
              <a:t>&gt;</a:t>
            </a:r>
          </a:p>
          <a:p>
            <a:pPr eaLnBrk="1" hangingPunct="1">
              <a:lnSpc>
                <a:spcPct val="80000"/>
              </a:lnSpc>
              <a:buFontTx/>
              <a:buNone/>
            </a:pPr>
            <a:r>
              <a:rPr lang="en-US" altLang="zh-CN" sz="2000" b="1" dirty="0" smtClean="0">
                <a:latin typeface="Times New Roman" panose="02020603050405020304" pitchFamily="18" charset="0"/>
              </a:rPr>
              <a:t>DWORD WINAPI Fun1Proc(LPVOID </a:t>
            </a:r>
            <a:r>
              <a:rPr lang="en-US" altLang="zh-CN" sz="2000" b="1" dirty="0" err="1" smtClean="0">
                <a:latin typeface="Times New Roman" panose="02020603050405020304" pitchFamily="18" charset="0"/>
              </a:rPr>
              <a:t>lpParameter</a:t>
            </a:r>
            <a:r>
              <a:rPr lang="en-US" altLang="zh-CN" sz="2000" b="1" dirty="0" smtClean="0">
                <a:latin typeface="Times New Roman" panose="02020603050405020304" pitchFamily="18" charset="0"/>
              </a:rPr>
              <a:t>);</a:t>
            </a:r>
          </a:p>
          <a:p>
            <a:pPr eaLnBrk="1" hangingPunct="1">
              <a:lnSpc>
                <a:spcPct val="80000"/>
              </a:lnSpc>
              <a:buFontTx/>
              <a:buNone/>
            </a:pPr>
            <a:r>
              <a:rPr lang="en-US" altLang="zh-CN" sz="2000" b="1" dirty="0" smtClean="0">
                <a:latin typeface="Times New Roman" panose="02020603050405020304" pitchFamily="18" charset="0"/>
              </a:rPr>
              <a:t>void main()</a:t>
            </a:r>
          </a:p>
          <a:p>
            <a:pPr eaLnBrk="1" hangingPunct="1">
              <a:lnSpc>
                <a:spcPct val="80000"/>
              </a:lnSpc>
              <a:buFontTx/>
              <a:buNone/>
            </a:pPr>
            <a:r>
              <a:rPr lang="en-US" altLang="zh-CN" sz="2000" b="1" dirty="0" smtClean="0">
                <a:latin typeface="Times New Roman" panose="02020603050405020304" pitchFamily="18" charset="0"/>
              </a:rPr>
              <a:t>{</a:t>
            </a:r>
          </a:p>
          <a:p>
            <a:pPr eaLnBrk="1" hangingPunct="1">
              <a:lnSpc>
                <a:spcPct val="80000"/>
              </a:lnSpc>
              <a:buFontTx/>
              <a:buNone/>
            </a:pPr>
            <a:r>
              <a:rPr lang="en-US" altLang="zh-CN" sz="2000" b="1" dirty="0" smtClean="0">
                <a:latin typeface="Times New Roman" panose="02020603050405020304" pitchFamily="18" charset="0"/>
              </a:rPr>
              <a:t>	HANDLE hThread1;</a:t>
            </a:r>
          </a:p>
          <a:p>
            <a:pPr eaLnBrk="1" hangingPunct="1">
              <a:lnSpc>
                <a:spcPct val="80000"/>
              </a:lnSpc>
              <a:buFontTx/>
              <a:buNone/>
            </a:pPr>
            <a:r>
              <a:rPr lang="en-US" altLang="zh-CN" sz="2000" b="1" dirty="0" smtClean="0">
                <a:latin typeface="Times New Roman" panose="02020603050405020304" pitchFamily="18" charset="0"/>
              </a:rPr>
              <a:t>	hThread1 = </a:t>
            </a:r>
            <a:r>
              <a:rPr lang="en-US" altLang="zh-CN" sz="2000" b="1" dirty="0" err="1" smtClean="0">
                <a:solidFill>
                  <a:srgbClr val="FF0000"/>
                </a:solidFill>
                <a:latin typeface="Times New Roman" panose="02020603050405020304" pitchFamily="18" charset="0"/>
              </a:rPr>
              <a:t>CreateThread</a:t>
            </a:r>
            <a:r>
              <a:rPr lang="en-US" altLang="zh-CN" sz="2000" b="1" dirty="0" smtClean="0">
                <a:latin typeface="Times New Roman" panose="02020603050405020304" pitchFamily="18" charset="0"/>
              </a:rPr>
              <a:t>(NULL,0,</a:t>
            </a:r>
            <a:r>
              <a:rPr lang="en-US" altLang="zh-CN" sz="2000" b="1" dirty="0" smtClean="0">
                <a:solidFill>
                  <a:srgbClr val="7030A0"/>
                </a:solidFill>
                <a:latin typeface="Times New Roman" panose="02020603050405020304" pitchFamily="18" charset="0"/>
              </a:rPr>
              <a:t>Fun1Proc</a:t>
            </a:r>
            <a:r>
              <a:rPr lang="en-US" altLang="zh-CN" sz="2000" b="1" dirty="0" smtClean="0">
                <a:latin typeface="Times New Roman" panose="02020603050405020304" pitchFamily="18" charset="0"/>
              </a:rPr>
              <a:t>,NULL,0,NULL);</a:t>
            </a:r>
          </a:p>
          <a:p>
            <a:pPr eaLnBrk="1" hangingPunct="1">
              <a:lnSpc>
                <a:spcPct val="80000"/>
              </a:lnSpc>
              <a:buFontTx/>
              <a:buNone/>
            </a:pPr>
            <a:r>
              <a:rPr lang="en-US" altLang="zh-CN" sz="2000" b="1" dirty="0" smtClean="0">
                <a:latin typeface="Times New Roman" panose="02020603050405020304" pitchFamily="18" charset="0"/>
              </a:rPr>
              <a:t>	</a:t>
            </a:r>
            <a:r>
              <a:rPr lang="en-US" altLang="zh-CN" sz="2000" b="1" dirty="0" err="1" smtClean="0">
                <a:latin typeface="Times New Roman" panose="02020603050405020304" pitchFamily="18" charset="0"/>
              </a:rPr>
              <a:t>cout</a:t>
            </a:r>
            <a:r>
              <a:rPr lang="en-US" altLang="zh-CN" sz="2000" b="1" dirty="0" smtClean="0">
                <a:latin typeface="Times New Roman" panose="02020603050405020304" pitchFamily="18" charset="0"/>
              </a:rPr>
              <a:t> &lt;&lt; "main thread is running“ &lt;&lt; </a:t>
            </a:r>
            <a:r>
              <a:rPr lang="en-US" altLang="zh-CN" sz="2000" b="1" dirty="0" err="1" smtClean="0">
                <a:latin typeface="Times New Roman" panose="02020603050405020304" pitchFamily="18" charset="0"/>
              </a:rPr>
              <a:t>endl</a:t>
            </a:r>
            <a:r>
              <a:rPr lang="en-US" altLang="zh-CN" sz="2000" b="1" dirty="0" smtClean="0">
                <a:latin typeface="Times New Roman" panose="02020603050405020304" pitchFamily="18" charset="0"/>
              </a:rPr>
              <a:t>;</a:t>
            </a:r>
          </a:p>
          <a:p>
            <a:pPr eaLnBrk="1" hangingPunct="1">
              <a:lnSpc>
                <a:spcPct val="80000"/>
              </a:lnSpc>
              <a:buFontTx/>
              <a:buNone/>
            </a:pPr>
            <a:r>
              <a:rPr lang="en-US" altLang="zh-CN" sz="2000" b="1" dirty="0" smtClean="0">
                <a:latin typeface="Times New Roman" panose="02020603050405020304" pitchFamily="18" charset="0"/>
              </a:rPr>
              <a:t>	Sleep(1000);</a:t>
            </a:r>
            <a:r>
              <a:rPr lang="zh-CN" altLang="en-US" sz="2000" b="1" dirty="0" smtClean="0">
                <a:latin typeface="Times New Roman" panose="02020603050405020304" pitchFamily="18" charset="0"/>
              </a:rPr>
              <a:t> </a:t>
            </a:r>
            <a:r>
              <a:rPr lang="en-US" altLang="zh-CN" sz="2000" b="1" dirty="0" smtClean="0">
                <a:latin typeface="Times New Roman" panose="02020603050405020304" pitchFamily="18" charset="0"/>
              </a:rPr>
              <a:t>//ms</a:t>
            </a:r>
          </a:p>
          <a:p>
            <a:pPr eaLnBrk="1" hangingPunct="1">
              <a:lnSpc>
                <a:spcPct val="80000"/>
              </a:lnSpc>
              <a:buFontTx/>
              <a:buNone/>
            </a:pPr>
            <a:r>
              <a:rPr lang="en-US" altLang="zh-CN" sz="2000" b="1" dirty="0" smtClean="0">
                <a:latin typeface="Times New Roman" panose="02020603050405020304" pitchFamily="18" charset="0"/>
              </a:rPr>
              <a:t>}</a:t>
            </a:r>
          </a:p>
          <a:p>
            <a:pPr eaLnBrk="1" hangingPunct="1">
              <a:lnSpc>
                <a:spcPct val="80000"/>
              </a:lnSpc>
              <a:buFontTx/>
              <a:buNone/>
            </a:pPr>
            <a:r>
              <a:rPr lang="en-US" altLang="zh-CN" sz="2000" b="1" dirty="0" smtClean="0">
                <a:latin typeface="Times New Roman" panose="02020603050405020304" pitchFamily="18" charset="0"/>
              </a:rPr>
              <a:t>DWORD WINAPI </a:t>
            </a:r>
            <a:r>
              <a:rPr lang="en-US" altLang="zh-CN" sz="2000" b="1" dirty="0" smtClean="0">
                <a:solidFill>
                  <a:srgbClr val="7030A0"/>
                </a:solidFill>
                <a:latin typeface="Times New Roman" panose="02020603050405020304" pitchFamily="18" charset="0"/>
              </a:rPr>
              <a:t>Fun1Proc</a:t>
            </a:r>
            <a:r>
              <a:rPr lang="en-US" altLang="zh-CN" sz="2000" b="1" dirty="0" smtClean="0">
                <a:latin typeface="Times New Roman" panose="02020603050405020304" pitchFamily="18" charset="0"/>
              </a:rPr>
              <a:t>(LPVOID </a:t>
            </a:r>
            <a:r>
              <a:rPr lang="en-US" altLang="zh-CN" sz="2000" b="1" dirty="0" err="1" smtClean="0">
                <a:latin typeface="Times New Roman" panose="02020603050405020304" pitchFamily="18" charset="0"/>
              </a:rPr>
              <a:t>lpParameter</a:t>
            </a:r>
            <a:r>
              <a:rPr lang="en-US" altLang="zh-CN" sz="2000" b="1" dirty="0" smtClean="0">
                <a:latin typeface="Times New Roman" panose="02020603050405020304" pitchFamily="18" charset="0"/>
              </a:rPr>
              <a:t>)</a:t>
            </a:r>
          </a:p>
          <a:p>
            <a:pPr eaLnBrk="1" hangingPunct="1">
              <a:lnSpc>
                <a:spcPct val="80000"/>
              </a:lnSpc>
              <a:buFontTx/>
              <a:buNone/>
            </a:pPr>
            <a:r>
              <a:rPr lang="en-US" altLang="zh-CN" sz="2000" b="1" dirty="0" smtClean="0">
                <a:latin typeface="Times New Roman" panose="02020603050405020304" pitchFamily="18" charset="0"/>
              </a:rPr>
              <a:t>{</a:t>
            </a:r>
          </a:p>
          <a:p>
            <a:pPr eaLnBrk="1" hangingPunct="1">
              <a:lnSpc>
                <a:spcPct val="80000"/>
              </a:lnSpc>
              <a:buFontTx/>
              <a:buNone/>
            </a:pPr>
            <a:r>
              <a:rPr lang="en-US" altLang="zh-CN" sz="2000" b="1" dirty="0" smtClean="0">
                <a:latin typeface="Times New Roman" panose="02020603050405020304" pitchFamily="18" charset="0"/>
              </a:rPr>
              <a:t>	</a:t>
            </a:r>
            <a:r>
              <a:rPr lang="en-US" altLang="zh-CN" sz="2000" b="1" dirty="0" err="1" smtClean="0">
                <a:latin typeface="Times New Roman" panose="02020603050405020304" pitchFamily="18" charset="0"/>
              </a:rPr>
              <a:t>cout</a:t>
            </a:r>
            <a:r>
              <a:rPr lang="en-US" altLang="zh-CN" sz="2000" b="1" dirty="0" smtClean="0">
                <a:latin typeface="Times New Roman" panose="02020603050405020304" pitchFamily="18" charset="0"/>
              </a:rPr>
              <a:t> &lt;&lt;"thread1 is running“ &lt;&lt;</a:t>
            </a:r>
            <a:r>
              <a:rPr lang="en-US" altLang="zh-CN" sz="2000" b="1" dirty="0" err="1" smtClean="0">
                <a:latin typeface="Times New Roman" panose="02020603050405020304" pitchFamily="18" charset="0"/>
              </a:rPr>
              <a:t>endl</a:t>
            </a:r>
            <a:r>
              <a:rPr lang="en-US" altLang="zh-CN" sz="2000" b="1" dirty="0" smtClean="0">
                <a:latin typeface="Times New Roman" panose="02020603050405020304" pitchFamily="18" charset="0"/>
              </a:rPr>
              <a:t>;</a:t>
            </a:r>
          </a:p>
          <a:p>
            <a:pPr eaLnBrk="1" hangingPunct="1">
              <a:lnSpc>
                <a:spcPct val="80000"/>
              </a:lnSpc>
              <a:buFontTx/>
              <a:buNone/>
            </a:pPr>
            <a:r>
              <a:rPr lang="en-US" altLang="zh-CN" sz="2000" b="1" dirty="0" smtClean="0">
                <a:latin typeface="Times New Roman" panose="02020603050405020304" pitchFamily="18" charset="0"/>
              </a:rPr>
              <a:t>}</a:t>
            </a:r>
          </a:p>
        </p:txBody>
      </p:sp>
    </p:spTree>
    <p:extLst>
      <p:ext uri="{BB962C8B-B14F-4D97-AF65-F5344CB8AC3E}">
        <p14:creationId xmlns:p14="http://schemas.microsoft.com/office/powerpoint/2010/main" val="3004870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2.4.2</a:t>
            </a:r>
            <a:r>
              <a:rPr lang="zh-CN" altLang="en-US" dirty="0"/>
              <a:t>：</a:t>
            </a:r>
            <a:r>
              <a:rPr lang="zh-CN" altLang="en-US" u="sng" dirty="0"/>
              <a:t>多线程环境</a:t>
            </a:r>
            <a:r>
              <a:rPr lang="zh-CN" altLang="en-US" dirty="0"/>
              <a:t>中的</a:t>
            </a:r>
            <a:r>
              <a:rPr lang="zh-CN" altLang="en-US" dirty="0" smtClean="0">
                <a:solidFill>
                  <a:srgbClr val="FF0000"/>
                </a:solidFill>
              </a:rPr>
              <a:t>线程</a:t>
            </a:r>
            <a:r>
              <a:rPr lang="zh-CN" altLang="en-US" dirty="0">
                <a:solidFill>
                  <a:schemeClr val="tx1">
                    <a:lumMod val="65000"/>
                    <a:lumOff val="35000"/>
                  </a:schemeClr>
                </a:solidFill>
              </a:rPr>
              <a:t>属性</a:t>
            </a:r>
            <a:endParaRPr lang="zh-CN" altLang="en-US" dirty="0"/>
          </a:p>
        </p:txBody>
      </p:sp>
      <p:sp>
        <p:nvSpPr>
          <p:cNvPr id="3" name="内容占位符 2"/>
          <p:cNvSpPr>
            <a:spLocks noGrp="1"/>
          </p:cNvSpPr>
          <p:nvPr>
            <p:ph sz="quarter" idx="1"/>
          </p:nvPr>
        </p:nvSpPr>
        <p:spPr/>
        <p:txBody>
          <a:bodyPr/>
          <a:lstStyle/>
          <a:p>
            <a:pPr>
              <a:lnSpc>
                <a:spcPct val="150000"/>
              </a:lnSpc>
            </a:pPr>
            <a:r>
              <a:rPr lang="zh-CN" altLang="en-US" dirty="0">
                <a:solidFill>
                  <a:srgbClr val="FF0000"/>
                </a:solidFill>
              </a:rPr>
              <a:t>动态性：</a:t>
            </a:r>
            <a:r>
              <a:rPr lang="zh-CN" altLang="en-US" dirty="0"/>
              <a:t>线程是程序在相应数据集上的一次执行过程，由创建而产生，直到由撤消而消亡，有其生命周期。每个进程被创建时，至少同时为其创建一个线程，需要时线程可以再创建其它线程</a:t>
            </a:r>
          </a:p>
          <a:p>
            <a:r>
              <a:rPr lang="zh-CN" altLang="en-US" dirty="0">
                <a:solidFill>
                  <a:srgbClr val="FF0000"/>
                </a:solidFill>
              </a:rPr>
              <a:t>并行性：</a:t>
            </a:r>
            <a:r>
              <a:rPr lang="zh-CN" altLang="en-US" dirty="0"/>
              <a:t>同一进程的多个线程可在一个</a:t>
            </a:r>
            <a:r>
              <a:rPr lang="en-US" altLang="zh-CN" dirty="0"/>
              <a:t>/</a:t>
            </a:r>
            <a:r>
              <a:rPr lang="zh-CN" altLang="en-US" dirty="0"/>
              <a:t>多个处理器上并发或并行地执行，而进程之间的并发执行演变为不同进程的线程之间的并发执行</a:t>
            </a:r>
          </a:p>
          <a:p>
            <a:endParaRPr lang="zh-CN" altLang="en-US" dirty="0"/>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2019-9-23</a:t>
            </a:fld>
            <a:endParaRPr lang="en-US" altLang="zh-CN"/>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30</a:t>
            </a:fld>
            <a:endParaRPr lang="en-US" altLang="zh-CN" dirty="0"/>
          </a:p>
        </p:txBody>
      </p:sp>
    </p:spTree>
    <p:extLst>
      <p:ext uri="{BB962C8B-B14F-4D97-AF65-F5344CB8AC3E}">
        <p14:creationId xmlns:p14="http://schemas.microsoft.com/office/powerpoint/2010/main" val="37872668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2.3.1</a:t>
            </a:r>
            <a:r>
              <a:rPr lang="zh-CN" altLang="en-US" dirty="0"/>
              <a:t>（续）：进程</a:t>
            </a:r>
            <a:r>
              <a:rPr lang="zh-CN" altLang="en-US" dirty="0" smtClean="0"/>
              <a:t>的</a:t>
            </a:r>
            <a:r>
              <a:rPr lang="zh-CN" altLang="en-US" dirty="0" smtClean="0">
                <a:solidFill>
                  <a:srgbClr val="FF9300"/>
                </a:solidFill>
              </a:rPr>
              <a:t>属性</a:t>
            </a:r>
            <a:r>
              <a:rPr lang="zh-CN" altLang="en-US" sz="2400" dirty="0" smtClean="0"/>
              <a:t>（</a:t>
            </a:r>
            <a:r>
              <a:rPr lang="en-US" altLang="zh-CN" sz="2400" dirty="0" smtClean="0"/>
              <a:t>vs.</a:t>
            </a:r>
            <a:r>
              <a:rPr lang="zh-CN" altLang="en-US" sz="2400" dirty="0" smtClean="0"/>
              <a:t> 程序）</a:t>
            </a:r>
            <a:endParaRPr lang="en-US" dirty="0"/>
          </a:p>
        </p:txBody>
      </p:sp>
      <p:sp>
        <p:nvSpPr>
          <p:cNvPr id="3" name="Content Placeholder 2"/>
          <p:cNvSpPr>
            <a:spLocks noGrp="1"/>
          </p:cNvSpPr>
          <p:nvPr>
            <p:ph sz="quarter" idx="1"/>
          </p:nvPr>
        </p:nvSpPr>
        <p:spPr/>
        <p:txBody>
          <a:bodyPr/>
          <a:lstStyle/>
          <a:p>
            <a:pPr marL="514350" indent="-514350">
              <a:buFont typeface="+mj-lt"/>
              <a:buAutoNum type="arabicParenR" startAt="3"/>
            </a:pPr>
            <a:r>
              <a:rPr lang="zh-CN" altLang="en-US" dirty="0">
                <a:solidFill>
                  <a:srgbClr val="00B050"/>
                </a:solidFill>
              </a:rPr>
              <a:t>动态性</a:t>
            </a:r>
          </a:p>
          <a:p>
            <a:pPr marL="788988" lvl="1" indent="-514350"/>
            <a:r>
              <a:rPr lang="zh-CN" altLang="en-US" dirty="0"/>
              <a:t>进程由创建而产生，由调度而执行，由撤销而消亡</a:t>
            </a:r>
          </a:p>
          <a:p>
            <a:pPr marL="788988" lvl="1" indent="-514350"/>
            <a:r>
              <a:rPr lang="zh-CN" altLang="en-US" dirty="0"/>
              <a:t>程序是一组有序指令序列，作为一种系统资源是永久存在的</a:t>
            </a:r>
          </a:p>
          <a:p>
            <a:pPr marL="514350" indent="-514350">
              <a:buFont typeface="+mj-lt"/>
              <a:buAutoNum type="arabicParenR" startAt="3"/>
            </a:pPr>
            <a:r>
              <a:rPr lang="zh-CN" altLang="en-US" dirty="0" smtClean="0">
                <a:solidFill>
                  <a:srgbClr val="FF0000"/>
                </a:solidFill>
              </a:rPr>
              <a:t>独立性</a:t>
            </a:r>
            <a:endParaRPr lang="zh-CN" altLang="en-US" dirty="0">
              <a:solidFill>
                <a:srgbClr val="FF0000"/>
              </a:solidFill>
            </a:endParaRPr>
          </a:p>
          <a:p>
            <a:pPr marL="788988" lvl="1" indent="-514350"/>
            <a:r>
              <a:rPr lang="zh-CN" altLang="en-US" dirty="0"/>
              <a:t>进程是系统中资源分配和保护的基本单位，也是系统调度的独立单位（单线程进程）</a:t>
            </a:r>
          </a:p>
          <a:p>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2019-9-23</a:t>
            </a:fld>
            <a:endParaRPr lang="en-US" altLang="zh-CN"/>
          </a:p>
        </p:txBody>
      </p:sp>
      <p:sp>
        <p:nvSpPr>
          <p:cNvPr id="6" name="矩形 5"/>
          <p:cNvSpPr/>
          <p:nvPr/>
        </p:nvSpPr>
        <p:spPr>
          <a:xfrm>
            <a:off x="1259632" y="4919008"/>
            <a:ext cx="7272808" cy="12003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l"/>
            <a:r>
              <a:rPr lang="zh-CN" altLang="en-US" sz="2400" dirty="0" smtClean="0">
                <a:solidFill>
                  <a:srgbClr val="FF0000"/>
                </a:solidFill>
                <a:latin typeface="SimHei" charset="0"/>
                <a:ea typeface="SimHei" charset="0"/>
                <a:cs typeface="SimHei" charset="0"/>
              </a:rPr>
              <a:t>线程的并行性</a:t>
            </a:r>
            <a:r>
              <a:rPr lang="zh-CN" altLang="en-US" sz="2400" dirty="0">
                <a:solidFill>
                  <a:schemeClr val="lt1"/>
                </a:solidFill>
                <a:latin typeface="SimHei" charset="0"/>
                <a:ea typeface="SimHei" charset="0"/>
                <a:cs typeface="SimHei" charset="0"/>
              </a:rPr>
              <a:t>：同一进程的多个线程可在一个</a:t>
            </a:r>
            <a:r>
              <a:rPr lang="en-US" altLang="zh-CN" sz="2400" dirty="0">
                <a:solidFill>
                  <a:schemeClr val="lt1"/>
                </a:solidFill>
                <a:latin typeface="SimHei" charset="0"/>
                <a:ea typeface="SimHei" charset="0"/>
                <a:cs typeface="SimHei" charset="0"/>
              </a:rPr>
              <a:t>/</a:t>
            </a:r>
            <a:r>
              <a:rPr lang="zh-CN" altLang="en-US" sz="2400" dirty="0">
                <a:solidFill>
                  <a:schemeClr val="lt1"/>
                </a:solidFill>
                <a:latin typeface="SimHei" charset="0"/>
                <a:ea typeface="SimHei" charset="0"/>
                <a:cs typeface="SimHei" charset="0"/>
              </a:rPr>
              <a:t>多个</a:t>
            </a:r>
            <a:r>
              <a:rPr lang="zh-CN" altLang="en-US" sz="2400" dirty="0" smtClean="0">
                <a:solidFill>
                  <a:schemeClr val="lt1"/>
                </a:solidFill>
                <a:latin typeface="SimHei" charset="0"/>
                <a:ea typeface="SimHei" charset="0"/>
                <a:cs typeface="SimHei" charset="0"/>
              </a:rPr>
              <a:t>处理器上</a:t>
            </a:r>
            <a:r>
              <a:rPr lang="zh-CN" altLang="en-US" sz="2400" dirty="0">
                <a:solidFill>
                  <a:schemeClr val="lt1"/>
                </a:solidFill>
                <a:latin typeface="SimHei" charset="0"/>
                <a:ea typeface="SimHei" charset="0"/>
                <a:cs typeface="SimHei" charset="0"/>
              </a:rPr>
              <a:t>并发或并行地执行，而进程之间的并发执行演变为不同进程的线程之间的并发</a:t>
            </a:r>
            <a:r>
              <a:rPr lang="zh-CN" altLang="en-US" sz="2400" dirty="0" smtClean="0">
                <a:solidFill>
                  <a:schemeClr val="lt1"/>
                </a:solidFill>
                <a:latin typeface="SimHei" charset="0"/>
                <a:ea typeface="SimHei" charset="0"/>
                <a:cs typeface="SimHei" charset="0"/>
              </a:rPr>
              <a:t>执行</a:t>
            </a:r>
            <a:endParaRPr lang="en-US" altLang="zh-CN" sz="2400" dirty="0" smtClean="0">
              <a:solidFill>
                <a:schemeClr val="lt1"/>
              </a:solidFill>
              <a:latin typeface="SimHei" charset="0"/>
              <a:ea typeface="SimHei" charset="0"/>
              <a:cs typeface="SimHei" charset="0"/>
            </a:endParaRPr>
          </a:p>
        </p:txBody>
      </p:sp>
    </p:spTree>
    <p:extLst>
      <p:ext uri="{BB962C8B-B14F-4D97-AF65-F5344CB8AC3E}">
        <p14:creationId xmlns:p14="http://schemas.microsoft.com/office/powerpoint/2010/main" val="9738169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867792"/>
            <a:ext cx="8050088" cy="1049040"/>
          </a:xfrm>
        </p:spPr>
        <p:txBody>
          <a:bodyPr/>
          <a:lstStyle/>
          <a:p>
            <a:r>
              <a:rPr lang="en-US" altLang="zh-CN" dirty="0"/>
              <a:t>2.4.2</a:t>
            </a:r>
            <a:r>
              <a:rPr lang="zh-CN" altLang="en-US" dirty="0"/>
              <a:t>：</a:t>
            </a:r>
            <a:r>
              <a:rPr lang="zh-CN" altLang="en-US" u="sng" dirty="0"/>
              <a:t>多线程环境</a:t>
            </a:r>
            <a:r>
              <a:rPr lang="zh-CN" altLang="en-US" dirty="0"/>
              <a:t>中</a:t>
            </a:r>
            <a:r>
              <a:rPr lang="zh-CN" altLang="en-US" dirty="0" smtClean="0"/>
              <a:t>的</a:t>
            </a:r>
            <a:r>
              <a:rPr lang="zh-CN" altLang="en-US" dirty="0" smtClean="0">
                <a:solidFill>
                  <a:srgbClr val="FF0000"/>
                </a:solidFill>
              </a:rPr>
              <a:t>进程</a:t>
            </a:r>
            <a:r>
              <a:rPr lang="en-US" altLang="zh-CN" dirty="0" smtClean="0">
                <a:solidFill>
                  <a:schemeClr val="tx1">
                    <a:lumMod val="75000"/>
                    <a:lumOff val="25000"/>
                  </a:schemeClr>
                </a:solidFill>
              </a:rPr>
              <a:t>vs.</a:t>
            </a:r>
            <a:r>
              <a:rPr lang="zh-CN" altLang="en-US" dirty="0" smtClean="0">
                <a:solidFill>
                  <a:srgbClr val="FF0000"/>
                </a:solidFill>
              </a:rPr>
              <a:t>线程</a:t>
            </a:r>
            <a:endParaRPr lang="zh-CN" altLang="en-US" dirty="0"/>
          </a:p>
        </p:txBody>
      </p:sp>
      <p:sp>
        <p:nvSpPr>
          <p:cNvPr id="3" name="内容占位符 2"/>
          <p:cNvSpPr>
            <a:spLocks noGrp="1"/>
          </p:cNvSpPr>
          <p:nvPr>
            <p:ph sz="quarter" idx="1"/>
          </p:nvPr>
        </p:nvSpPr>
        <p:spPr/>
        <p:txBody>
          <a:bodyPr/>
          <a:lstStyle/>
          <a:p>
            <a:r>
              <a:rPr lang="zh-CN" altLang="en-US" dirty="0"/>
              <a:t>进程可以划分为两个部分：资源集合和线程集合</a:t>
            </a:r>
          </a:p>
          <a:p>
            <a:endParaRPr lang="en-US" altLang="zh-CN" dirty="0" smtClean="0">
              <a:solidFill>
                <a:srgbClr val="FF0000"/>
              </a:solidFill>
            </a:endParaRPr>
          </a:p>
          <a:p>
            <a:r>
              <a:rPr lang="zh-CN" altLang="en-US" dirty="0" smtClean="0">
                <a:solidFill>
                  <a:srgbClr val="FF0000"/>
                </a:solidFill>
              </a:rPr>
              <a:t>进程</a:t>
            </a:r>
            <a:r>
              <a:rPr lang="zh-CN" altLang="en-US" dirty="0"/>
              <a:t>封装了</a:t>
            </a:r>
            <a:r>
              <a:rPr lang="zh-CN" altLang="en-US" dirty="0">
                <a:solidFill>
                  <a:srgbClr val="0070C0"/>
                </a:solidFill>
              </a:rPr>
              <a:t>管理信息</a:t>
            </a:r>
            <a:r>
              <a:rPr lang="zh-CN" altLang="en-US" dirty="0"/>
              <a:t>，进程要支撑线程运行，为线程提供地址空间和各种资源。包括对指令代码、全局数据和</a:t>
            </a:r>
            <a:r>
              <a:rPr lang="en-US" altLang="zh-CN" dirty="0"/>
              <a:t>I/O</a:t>
            </a:r>
            <a:r>
              <a:rPr lang="zh-CN" altLang="en-US" dirty="0"/>
              <a:t>状态数据等共享部分的管理</a:t>
            </a:r>
          </a:p>
          <a:p>
            <a:endParaRPr lang="en-US" altLang="zh-CN" dirty="0" smtClean="0">
              <a:solidFill>
                <a:srgbClr val="FF0000"/>
              </a:solidFill>
            </a:endParaRPr>
          </a:p>
          <a:p>
            <a:r>
              <a:rPr lang="zh-CN" altLang="en-US" dirty="0" smtClean="0">
                <a:solidFill>
                  <a:srgbClr val="FF0000"/>
                </a:solidFill>
              </a:rPr>
              <a:t>线程</a:t>
            </a:r>
            <a:r>
              <a:rPr lang="zh-CN" altLang="en-US" dirty="0"/>
              <a:t>封装了</a:t>
            </a:r>
            <a:r>
              <a:rPr lang="zh-CN" altLang="en-US" dirty="0">
                <a:solidFill>
                  <a:srgbClr val="0070C0"/>
                </a:solidFill>
              </a:rPr>
              <a:t>执行信息</a:t>
            </a:r>
            <a:r>
              <a:rPr lang="zh-CN" altLang="en-US" dirty="0"/>
              <a:t>，包括对</a:t>
            </a:r>
            <a:r>
              <a:rPr lang="en-US" altLang="zh-CN" dirty="0"/>
              <a:t>CPU</a:t>
            </a:r>
            <a:r>
              <a:rPr lang="zh-CN" altLang="en-US" dirty="0"/>
              <a:t>寄存器、执行栈（用户栈、内核栈）和局部变量、过程调用参数、返回值等线程私有部分的管理 </a:t>
            </a:r>
          </a:p>
          <a:p>
            <a:endParaRPr lang="zh-CN" altLang="en-US" dirty="0"/>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2019-9-23</a:t>
            </a:fld>
            <a:endParaRPr lang="en-US" altLang="zh-CN"/>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32</a:t>
            </a:fld>
            <a:endParaRPr lang="en-US" altLang="zh-CN" dirty="0"/>
          </a:p>
        </p:txBody>
      </p:sp>
    </p:spTree>
    <p:extLst>
      <p:ext uri="{BB962C8B-B14F-4D97-AF65-F5344CB8AC3E}">
        <p14:creationId xmlns:p14="http://schemas.microsoft.com/office/powerpoint/2010/main" val="37578393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2.4.2</a:t>
            </a:r>
            <a:r>
              <a:rPr lang="zh-CN" altLang="en-US" dirty="0" smtClean="0"/>
              <a:t>：</a:t>
            </a:r>
            <a:r>
              <a:rPr lang="zh-CN" altLang="en-US" u="sng" dirty="0"/>
              <a:t>多线程环境</a:t>
            </a:r>
            <a:r>
              <a:rPr lang="zh-CN" altLang="en-US" dirty="0"/>
              <a:t>中</a:t>
            </a:r>
            <a:r>
              <a:rPr lang="zh-CN" altLang="en-US" dirty="0" smtClean="0"/>
              <a:t>的</a:t>
            </a:r>
            <a:r>
              <a:rPr lang="zh-CN" altLang="en-US" dirty="0" smtClean="0">
                <a:solidFill>
                  <a:srgbClr val="FF0000"/>
                </a:solidFill>
              </a:rPr>
              <a:t>线程</a:t>
            </a:r>
            <a:r>
              <a:rPr lang="zh-CN" altLang="en-US" dirty="0" smtClean="0"/>
              <a:t>状态</a:t>
            </a:r>
            <a:endParaRPr lang="zh-CN" altLang="en-US" dirty="0"/>
          </a:p>
        </p:txBody>
      </p:sp>
      <p:sp>
        <p:nvSpPr>
          <p:cNvPr id="3" name="内容占位符 2"/>
          <p:cNvSpPr>
            <a:spLocks noGrp="1"/>
          </p:cNvSpPr>
          <p:nvPr>
            <p:ph sz="quarter" idx="1"/>
          </p:nvPr>
        </p:nvSpPr>
        <p:spPr/>
        <p:txBody>
          <a:bodyPr/>
          <a:lstStyle/>
          <a:p>
            <a:pPr>
              <a:lnSpc>
                <a:spcPct val="150000"/>
              </a:lnSpc>
            </a:pPr>
            <a:r>
              <a:rPr lang="zh-CN" altLang="en-US" dirty="0"/>
              <a:t>线程的状态有：运行、就绪和阻塞，线程的状态转换也类似于进程</a:t>
            </a:r>
          </a:p>
          <a:p>
            <a:pPr lvl="1">
              <a:lnSpc>
                <a:spcPct val="150000"/>
              </a:lnSpc>
            </a:pPr>
            <a:r>
              <a:rPr lang="zh-CN" altLang="en-US" dirty="0"/>
              <a:t>挂起状态对线程是没有意义的</a:t>
            </a:r>
          </a:p>
          <a:p>
            <a:pPr lvl="1">
              <a:lnSpc>
                <a:spcPct val="150000"/>
              </a:lnSpc>
            </a:pPr>
            <a:r>
              <a:rPr lang="zh-CN" altLang="en-US" dirty="0"/>
              <a:t>挂起状态是进程级状态，不作为线程级状态</a:t>
            </a:r>
          </a:p>
          <a:p>
            <a:pPr lvl="1">
              <a:lnSpc>
                <a:spcPct val="150000"/>
              </a:lnSpc>
            </a:pPr>
            <a:r>
              <a:rPr lang="zh-CN" altLang="en-US" dirty="0"/>
              <a:t>类似地，进程的终止会导致所有线程的终止</a:t>
            </a:r>
          </a:p>
          <a:p>
            <a:pPr lvl="1">
              <a:lnSpc>
                <a:spcPct val="150000"/>
              </a:lnSpc>
            </a:pPr>
            <a:endParaRPr lang="zh-CN" altLang="en-US" dirty="0"/>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2019-9-23</a:t>
            </a:fld>
            <a:endParaRPr lang="en-US" altLang="zh-CN"/>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33</a:t>
            </a:fld>
            <a:endParaRPr lang="en-US" altLang="zh-CN" dirty="0"/>
          </a:p>
        </p:txBody>
      </p:sp>
    </p:spTree>
    <p:extLst>
      <p:ext uri="{BB962C8B-B14F-4D97-AF65-F5344CB8AC3E}">
        <p14:creationId xmlns:p14="http://schemas.microsoft.com/office/powerpoint/2010/main" val="11394935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2.4.2</a:t>
            </a:r>
            <a:r>
              <a:rPr lang="zh-CN" altLang="en-US" dirty="0"/>
              <a:t>：</a:t>
            </a:r>
            <a:r>
              <a:rPr lang="zh-CN" altLang="en-US" u="sng" dirty="0"/>
              <a:t>多线程环境</a:t>
            </a:r>
            <a:r>
              <a:rPr lang="zh-CN" altLang="en-US" dirty="0"/>
              <a:t>中的</a:t>
            </a:r>
            <a:r>
              <a:rPr lang="zh-CN" altLang="en-US" dirty="0">
                <a:solidFill>
                  <a:srgbClr val="FF0000"/>
                </a:solidFill>
              </a:rPr>
              <a:t>线程</a:t>
            </a:r>
            <a:r>
              <a:rPr lang="zh-CN" altLang="en-US" dirty="0" smtClean="0"/>
              <a:t>状态（续）</a:t>
            </a:r>
            <a:endParaRPr lang="zh-CN" altLang="en-US" dirty="0"/>
          </a:p>
        </p:txBody>
      </p:sp>
      <p:sp>
        <p:nvSpPr>
          <p:cNvPr id="3" name="内容占位符 2"/>
          <p:cNvSpPr>
            <a:spLocks noGrp="1"/>
          </p:cNvSpPr>
          <p:nvPr>
            <p:ph sz="quarter" idx="1"/>
          </p:nvPr>
        </p:nvSpPr>
        <p:spPr/>
        <p:txBody>
          <a:bodyPr/>
          <a:lstStyle/>
          <a:p>
            <a:r>
              <a:rPr lang="zh-CN" altLang="en-US" dirty="0"/>
              <a:t>线程的两种阻塞方式：</a:t>
            </a:r>
          </a:p>
          <a:p>
            <a:pPr lvl="1">
              <a:lnSpc>
                <a:spcPct val="150000"/>
              </a:lnSpc>
            </a:pPr>
            <a:r>
              <a:rPr lang="zh-CN" altLang="en-US" dirty="0">
                <a:solidFill>
                  <a:srgbClr val="FF0000"/>
                </a:solidFill>
              </a:rPr>
              <a:t>阻塞进程方式</a:t>
            </a:r>
            <a:r>
              <a:rPr lang="zh-CN" altLang="en-US" dirty="0"/>
              <a:t>：对某些线程实现机制，当线程被阻塞时，所在进程也转换为阻塞态，即使这个进程存在另一个处于就绪态的线程</a:t>
            </a:r>
          </a:p>
          <a:p>
            <a:pPr lvl="1">
              <a:lnSpc>
                <a:spcPct val="150000"/>
              </a:lnSpc>
            </a:pPr>
            <a:r>
              <a:rPr lang="zh-CN" altLang="en-US" dirty="0">
                <a:solidFill>
                  <a:srgbClr val="FF0000"/>
                </a:solidFill>
              </a:rPr>
              <a:t>阻塞线程方式</a:t>
            </a:r>
            <a:r>
              <a:rPr lang="zh-CN" altLang="en-US" dirty="0"/>
              <a:t>：对另一些线程实现机制，如果存在另外一个处于就绪态的线程，则调度该线程进入运行状态，否则进程才转换为阻塞态</a:t>
            </a:r>
          </a:p>
          <a:p>
            <a:pPr lvl="1">
              <a:lnSpc>
                <a:spcPct val="150000"/>
              </a:lnSpc>
            </a:pPr>
            <a:endParaRPr lang="zh-CN" altLang="en-US" dirty="0"/>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2019-9-23</a:t>
            </a:fld>
            <a:endParaRPr lang="en-US" altLang="zh-CN"/>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34</a:t>
            </a:fld>
            <a:endParaRPr lang="en-US" altLang="zh-CN" dirty="0"/>
          </a:p>
        </p:txBody>
      </p:sp>
    </p:spTree>
    <p:extLst>
      <p:ext uri="{BB962C8B-B14F-4D97-AF65-F5344CB8AC3E}">
        <p14:creationId xmlns:p14="http://schemas.microsoft.com/office/powerpoint/2010/main" val="42110694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chemeClr val="bg1">
                    <a:lumMod val="50000"/>
                  </a:schemeClr>
                </a:solidFill>
              </a:rPr>
              <a:t>2.3.1</a:t>
            </a:r>
            <a:r>
              <a:rPr lang="zh-CN" altLang="en-US" dirty="0">
                <a:solidFill>
                  <a:schemeClr val="bg1">
                    <a:lumMod val="50000"/>
                  </a:schemeClr>
                </a:solidFill>
              </a:rPr>
              <a:t>（续）：进程</a:t>
            </a:r>
            <a:r>
              <a:rPr lang="zh-CN" altLang="en-US" dirty="0" smtClean="0">
                <a:solidFill>
                  <a:schemeClr val="bg1">
                    <a:lumMod val="50000"/>
                  </a:schemeClr>
                </a:solidFill>
              </a:rPr>
              <a:t>的属性</a:t>
            </a:r>
            <a:r>
              <a:rPr lang="zh-CN" altLang="en-US" sz="2400" dirty="0" smtClean="0">
                <a:solidFill>
                  <a:schemeClr val="bg1">
                    <a:lumMod val="50000"/>
                  </a:schemeClr>
                </a:solidFill>
              </a:rPr>
              <a:t>（</a:t>
            </a:r>
            <a:r>
              <a:rPr lang="en-US" altLang="zh-CN" sz="2400" dirty="0" smtClean="0">
                <a:solidFill>
                  <a:schemeClr val="bg1">
                    <a:lumMod val="50000"/>
                  </a:schemeClr>
                </a:solidFill>
              </a:rPr>
              <a:t>vs.</a:t>
            </a:r>
            <a:r>
              <a:rPr lang="zh-CN" altLang="en-US" sz="2400" dirty="0" smtClean="0">
                <a:solidFill>
                  <a:schemeClr val="bg1">
                    <a:lumMod val="50000"/>
                  </a:schemeClr>
                </a:solidFill>
              </a:rPr>
              <a:t> 程序）</a:t>
            </a:r>
            <a:endParaRPr lang="en-US" dirty="0">
              <a:solidFill>
                <a:schemeClr val="bg1">
                  <a:lumMod val="50000"/>
                </a:schemeClr>
              </a:solidFill>
            </a:endParaRPr>
          </a:p>
        </p:txBody>
      </p:sp>
      <p:sp>
        <p:nvSpPr>
          <p:cNvPr id="3" name="Content Placeholder 2"/>
          <p:cNvSpPr>
            <a:spLocks noGrp="1"/>
          </p:cNvSpPr>
          <p:nvPr>
            <p:ph sz="quarter" idx="1"/>
          </p:nvPr>
        </p:nvSpPr>
        <p:spPr/>
        <p:txBody>
          <a:bodyPr/>
          <a:lstStyle/>
          <a:p>
            <a:pPr marL="514350" indent="-514350">
              <a:buFont typeface="+mj-lt"/>
              <a:buAutoNum type="arabicParenR" startAt="3"/>
            </a:pPr>
            <a:r>
              <a:rPr lang="zh-CN" altLang="en-US" dirty="0">
                <a:solidFill>
                  <a:schemeClr val="bg1">
                    <a:lumMod val="50000"/>
                  </a:schemeClr>
                </a:solidFill>
              </a:rPr>
              <a:t>动态性</a:t>
            </a:r>
          </a:p>
          <a:p>
            <a:pPr marL="788988" lvl="1" indent="-514350"/>
            <a:r>
              <a:rPr lang="zh-CN" altLang="en-US" dirty="0">
                <a:solidFill>
                  <a:schemeClr val="bg1">
                    <a:lumMod val="50000"/>
                  </a:schemeClr>
                </a:solidFill>
              </a:rPr>
              <a:t>进程由创建而产生，由调度而执行，由撤销而消亡</a:t>
            </a:r>
          </a:p>
          <a:p>
            <a:pPr marL="788988" lvl="1" indent="-514350"/>
            <a:r>
              <a:rPr lang="zh-CN" altLang="en-US" dirty="0">
                <a:solidFill>
                  <a:schemeClr val="bg1">
                    <a:lumMod val="50000"/>
                  </a:schemeClr>
                </a:solidFill>
              </a:rPr>
              <a:t>程序是一组有序指令序列，作为一种系统资源是永久存在的</a:t>
            </a:r>
          </a:p>
          <a:p>
            <a:pPr marL="514350" indent="-514350">
              <a:buFont typeface="+mj-lt"/>
              <a:buAutoNum type="arabicParenR" startAt="3"/>
            </a:pPr>
            <a:r>
              <a:rPr lang="zh-CN" altLang="en-US" dirty="0" smtClean="0">
                <a:solidFill>
                  <a:srgbClr val="FF0000"/>
                </a:solidFill>
              </a:rPr>
              <a:t>独立性</a:t>
            </a:r>
            <a:endParaRPr lang="zh-CN" altLang="en-US" dirty="0">
              <a:solidFill>
                <a:srgbClr val="FF0000"/>
              </a:solidFill>
            </a:endParaRPr>
          </a:p>
          <a:p>
            <a:pPr marL="788988" lvl="1" indent="-514350"/>
            <a:r>
              <a:rPr lang="zh-CN" altLang="en-US" dirty="0"/>
              <a:t>进程是系统中资源分配和保护的基本单位，</a:t>
            </a:r>
            <a:r>
              <a:rPr lang="zh-CN" altLang="en-US" dirty="0">
                <a:solidFill>
                  <a:srgbClr val="FF0000"/>
                </a:solidFill>
              </a:rPr>
              <a:t>也是系统调度的独立单位</a:t>
            </a:r>
            <a:r>
              <a:rPr lang="zh-CN" altLang="en-US" dirty="0"/>
              <a:t>（单线程进程）</a:t>
            </a:r>
          </a:p>
          <a:p>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2019-9-23</a:t>
            </a:fld>
            <a:endParaRPr lang="en-US" altLang="zh-CN"/>
          </a:p>
        </p:txBody>
      </p:sp>
      <p:sp>
        <p:nvSpPr>
          <p:cNvPr id="6" name="矩形 5"/>
          <p:cNvSpPr/>
          <p:nvPr/>
        </p:nvSpPr>
        <p:spPr>
          <a:xfrm>
            <a:off x="1259632" y="4919008"/>
            <a:ext cx="7272808" cy="12003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l"/>
            <a:r>
              <a:rPr lang="zh-CN" altLang="en-US" sz="2400" dirty="0" smtClean="0">
                <a:solidFill>
                  <a:srgbClr val="FF0000"/>
                </a:solidFill>
                <a:latin typeface="SimHei" charset="0"/>
                <a:ea typeface="SimHei" charset="0"/>
                <a:cs typeface="SimHei" charset="0"/>
              </a:rPr>
              <a:t>线程的并行性</a:t>
            </a:r>
            <a:r>
              <a:rPr lang="zh-CN" altLang="en-US" sz="2400" dirty="0">
                <a:solidFill>
                  <a:schemeClr val="lt1"/>
                </a:solidFill>
                <a:latin typeface="SimHei" charset="0"/>
                <a:ea typeface="SimHei" charset="0"/>
                <a:cs typeface="SimHei" charset="0"/>
              </a:rPr>
              <a:t>：同一进程的多个线程可在一个</a:t>
            </a:r>
            <a:r>
              <a:rPr lang="en-US" altLang="zh-CN" sz="2400" dirty="0">
                <a:solidFill>
                  <a:schemeClr val="lt1"/>
                </a:solidFill>
                <a:latin typeface="SimHei" charset="0"/>
                <a:ea typeface="SimHei" charset="0"/>
                <a:cs typeface="SimHei" charset="0"/>
              </a:rPr>
              <a:t>/</a:t>
            </a:r>
            <a:r>
              <a:rPr lang="zh-CN" altLang="en-US" sz="2400" dirty="0">
                <a:solidFill>
                  <a:schemeClr val="lt1"/>
                </a:solidFill>
                <a:latin typeface="SimHei" charset="0"/>
                <a:ea typeface="SimHei" charset="0"/>
                <a:cs typeface="SimHei" charset="0"/>
              </a:rPr>
              <a:t>多个</a:t>
            </a:r>
            <a:r>
              <a:rPr lang="zh-CN" altLang="en-US" sz="2400" dirty="0" smtClean="0">
                <a:solidFill>
                  <a:schemeClr val="lt1"/>
                </a:solidFill>
                <a:latin typeface="SimHei" charset="0"/>
                <a:ea typeface="SimHei" charset="0"/>
                <a:cs typeface="SimHei" charset="0"/>
              </a:rPr>
              <a:t>处理器上</a:t>
            </a:r>
            <a:r>
              <a:rPr lang="zh-CN" altLang="en-US" sz="2400" dirty="0">
                <a:solidFill>
                  <a:schemeClr val="lt1"/>
                </a:solidFill>
                <a:latin typeface="SimHei" charset="0"/>
                <a:ea typeface="SimHei" charset="0"/>
                <a:cs typeface="SimHei" charset="0"/>
              </a:rPr>
              <a:t>并发或并行地执行，而进程之间的并发执行演变为不同进程的线程之间的并发</a:t>
            </a:r>
            <a:r>
              <a:rPr lang="zh-CN" altLang="en-US" sz="2400" dirty="0" smtClean="0">
                <a:solidFill>
                  <a:schemeClr val="lt1"/>
                </a:solidFill>
                <a:latin typeface="SimHei" charset="0"/>
                <a:ea typeface="SimHei" charset="0"/>
                <a:cs typeface="SimHei" charset="0"/>
              </a:rPr>
              <a:t>执行</a:t>
            </a:r>
            <a:endParaRPr lang="en-US" altLang="zh-CN" sz="2400" dirty="0" smtClean="0">
              <a:solidFill>
                <a:schemeClr val="lt1"/>
              </a:solidFill>
              <a:latin typeface="SimHei" charset="0"/>
              <a:ea typeface="SimHei" charset="0"/>
              <a:cs typeface="SimHei" charset="0"/>
            </a:endParaRPr>
          </a:p>
        </p:txBody>
      </p:sp>
      <p:sp>
        <p:nvSpPr>
          <p:cNvPr id="7" name="矩形 6"/>
          <p:cNvSpPr/>
          <p:nvPr/>
        </p:nvSpPr>
        <p:spPr>
          <a:xfrm>
            <a:off x="2857777" y="5530960"/>
            <a:ext cx="4560930" cy="1077218"/>
          </a:xfrm>
          <a:prstGeom prst="rect">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l"/>
            <a:r>
              <a:rPr lang="zh-CN" altLang="en-US" sz="3200" b="0" dirty="0" smtClean="0">
                <a:ln w="0"/>
                <a:solidFill>
                  <a:srgbClr val="FF0000"/>
                </a:solidFill>
                <a:effectLst>
                  <a:outerShdw blurRad="38100" dist="25400" dir="5400000" algn="ctr" rotWithShape="0">
                    <a:srgbClr val="6E747A">
                      <a:alpha val="43000"/>
                    </a:srgbClr>
                  </a:outerShdw>
                </a:effectLst>
                <a:latin typeface="SimHei" charset="0"/>
                <a:ea typeface="SimHei" charset="0"/>
                <a:cs typeface="SimHei" charset="0"/>
              </a:rPr>
              <a:t>在多线程进程环境下，进程不是调度单位</a:t>
            </a:r>
            <a:endParaRPr lang="en-US" altLang="zh-CN" sz="3200" b="0" dirty="0" smtClean="0">
              <a:ln w="0"/>
              <a:solidFill>
                <a:srgbClr val="FF0000"/>
              </a:solidFill>
              <a:effectLst>
                <a:outerShdw blurRad="38100" dist="25400" dir="5400000" algn="ctr" rotWithShape="0">
                  <a:srgbClr val="6E747A">
                    <a:alpha val="43000"/>
                  </a:srgbClr>
                </a:outerShdw>
              </a:effectLst>
              <a:latin typeface="SimHei" charset="0"/>
              <a:ea typeface="SimHei" charset="0"/>
              <a:cs typeface="SimHei" charset="0"/>
            </a:endParaRPr>
          </a:p>
        </p:txBody>
      </p:sp>
    </p:spTree>
    <p:extLst>
      <p:ext uri="{BB962C8B-B14F-4D97-AF65-F5344CB8AC3E}">
        <p14:creationId xmlns:p14="http://schemas.microsoft.com/office/powerpoint/2010/main" val="25545932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2.4.2</a:t>
            </a:r>
            <a:r>
              <a:rPr lang="zh-CN" altLang="en-US" dirty="0"/>
              <a:t>：</a:t>
            </a:r>
            <a:r>
              <a:rPr lang="zh-CN" altLang="en-US" u="sng" dirty="0"/>
              <a:t>多线程环境</a:t>
            </a:r>
            <a:r>
              <a:rPr lang="zh-CN" altLang="en-US" dirty="0"/>
              <a:t>中</a:t>
            </a:r>
            <a:r>
              <a:rPr lang="zh-CN" altLang="en-US" dirty="0" smtClean="0"/>
              <a:t>的</a:t>
            </a:r>
            <a:r>
              <a:rPr lang="zh-CN" altLang="en-US" dirty="0" smtClean="0">
                <a:solidFill>
                  <a:srgbClr val="FF0000"/>
                </a:solidFill>
              </a:rPr>
              <a:t>进程</a:t>
            </a:r>
            <a:r>
              <a:rPr lang="zh-CN" altLang="en-US" dirty="0" smtClean="0"/>
              <a:t>状态</a:t>
            </a:r>
            <a:r>
              <a:rPr lang="zh-CN" altLang="en-US" dirty="0"/>
              <a:t>（续）</a:t>
            </a:r>
          </a:p>
        </p:txBody>
      </p:sp>
      <p:sp>
        <p:nvSpPr>
          <p:cNvPr id="3" name="内容占位符 2"/>
          <p:cNvSpPr>
            <a:spLocks noGrp="1"/>
          </p:cNvSpPr>
          <p:nvPr>
            <p:ph sz="quarter" idx="1"/>
          </p:nvPr>
        </p:nvSpPr>
        <p:spPr>
          <a:xfrm>
            <a:off x="914400" y="1988840"/>
            <a:ext cx="7474024" cy="4030960"/>
          </a:xfrm>
        </p:spPr>
        <p:txBody>
          <a:bodyPr/>
          <a:lstStyle/>
          <a:p>
            <a:pPr>
              <a:lnSpc>
                <a:spcPct val="150000"/>
              </a:lnSpc>
            </a:pPr>
            <a:r>
              <a:rPr lang="zh-CN" altLang="en-US" dirty="0"/>
              <a:t>由于进程不是调度单位，不必将进程状态划分过细</a:t>
            </a:r>
          </a:p>
          <a:p>
            <a:pPr lvl="1">
              <a:lnSpc>
                <a:spcPct val="150000"/>
              </a:lnSpc>
            </a:pPr>
            <a:r>
              <a:rPr lang="zh-CN" altLang="en-US" dirty="0"/>
              <a:t>如</a:t>
            </a:r>
            <a:r>
              <a:rPr lang="en-US" altLang="zh-CN" dirty="0"/>
              <a:t>Windows</a:t>
            </a:r>
            <a:r>
              <a:rPr lang="zh-CN" altLang="en-US" dirty="0"/>
              <a:t>操作系统中仅把进程分成可运行和不可运行状态</a:t>
            </a:r>
          </a:p>
          <a:p>
            <a:pPr lvl="1">
              <a:lnSpc>
                <a:spcPct val="150000"/>
              </a:lnSpc>
            </a:pPr>
            <a:r>
              <a:rPr lang="zh-CN" altLang="en-US" dirty="0"/>
              <a:t>挂起状态属于不可运行状态</a:t>
            </a:r>
          </a:p>
          <a:p>
            <a:pPr>
              <a:lnSpc>
                <a:spcPct val="150000"/>
              </a:lnSpc>
            </a:pPr>
            <a:endParaRPr lang="zh-CN" altLang="en-US" dirty="0"/>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2019-9-23</a:t>
            </a:fld>
            <a:endParaRPr lang="en-US" altLang="zh-CN"/>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36</a:t>
            </a:fld>
            <a:endParaRPr lang="en-US" altLang="zh-CN" dirty="0"/>
          </a:p>
        </p:txBody>
      </p:sp>
    </p:spTree>
    <p:extLst>
      <p:ext uri="{BB962C8B-B14F-4D97-AF65-F5344CB8AC3E}">
        <p14:creationId xmlns:p14="http://schemas.microsoft.com/office/powerpoint/2010/main" val="16761730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2.4.2</a:t>
            </a:r>
            <a:r>
              <a:rPr lang="zh-CN" altLang="en-US" dirty="0" smtClean="0"/>
              <a:t>：线程管理和线程包（库）</a:t>
            </a:r>
            <a:endParaRPr lang="zh-CN" altLang="en-US" dirty="0"/>
          </a:p>
        </p:txBody>
      </p:sp>
      <p:sp>
        <p:nvSpPr>
          <p:cNvPr id="3" name="内容占位符 2"/>
          <p:cNvSpPr>
            <a:spLocks noGrp="1"/>
          </p:cNvSpPr>
          <p:nvPr>
            <p:ph sz="quarter" idx="1"/>
          </p:nvPr>
        </p:nvSpPr>
        <p:spPr/>
        <p:txBody>
          <a:bodyPr/>
          <a:lstStyle/>
          <a:p>
            <a:r>
              <a:rPr lang="zh-CN" altLang="en-US" dirty="0" smtClean="0">
                <a:solidFill>
                  <a:srgbClr val="FF0000"/>
                </a:solidFill>
              </a:rPr>
              <a:t>线程库</a:t>
            </a:r>
            <a:r>
              <a:rPr lang="zh-CN" altLang="en-US" dirty="0" smtClean="0"/>
              <a:t>是多线程应用程序的</a:t>
            </a:r>
            <a:r>
              <a:rPr lang="zh-CN" altLang="en-US" dirty="0" smtClean="0">
                <a:solidFill>
                  <a:srgbClr val="0070C0"/>
                </a:solidFill>
              </a:rPr>
              <a:t>开发和运行环境</a:t>
            </a:r>
            <a:endParaRPr lang="en-US" altLang="zh-CN" dirty="0" smtClean="0">
              <a:solidFill>
                <a:srgbClr val="0070C0"/>
              </a:solidFill>
            </a:endParaRPr>
          </a:p>
          <a:p>
            <a:r>
              <a:rPr lang="zh-CN" altLang="en-US" dirty="0"/>
              <a:t>可分成两种：</a:t>
            </a:r>
          </a:p>
          <a:p>
            <a:pPr lvl="1"/>
            <a:r>
              <a:rPr lang="zh-CN" altLang="en-US" dirty="0"/>
              <a:t>用户空间中运行的线程包</a:t>
            </a:r>
            <a:r>
              <a:rPr lang="en-US" altLang="zh-CN" dirty="0"/>
              <a:t>(</a:t>
            </a:r>
            <a:r>
              <a:rPr lang="zh-CN" altLang="en-US" dirty="0"/>
              <a:t>库</a:t>
            </a:r>
            <a:r>
              <a:rPr lang="en-US" altLang="zh-CN" dirty="0"/>
              <a:t>)</a:t>
            </a:r>
          </a:p>
          <a:p>
            <a:pPr lvl="1"/>
            <a:r>
              <a:rPr lang="zh-CN" altLang="en-US" dirty="0"/>
              <a:t>内核中运行的线程包</a:t>
            </a:r>
            <a:r>
              <a:rPr lang="en-US" altLang="zh-CN" dirty="0"/>
              <a:t>(</a:t>
            </a:r>
            <a:r>
              <a:rPr lang="zh-CN" altLang="en-US" dirty="0"/>
              <a:t>库</a:t>
            </a:r>
            <a:r>
              <a:rPr lang="en-US" altLang="zh-CN" dirty="0"/>
              <a:t>)</a:t>
            </a:r>
          </a:p>
          <a:p>
            <a:r>
              <a:rPr lang="zh-CN" altLang="en-US" dirty="0"/>
              <a:t>提供一组</a:t>
            </a:r>
            <a:r>
              <a:rPr lang="en-US" altLang="zh-CN" dirty="0"/>
              <a:t>API</a:t>
            </a:r>
            <a:r>
              <a:rPr lang="zh-CN" altLang="en-US" dirty="0"/>
              <a:t>，支持应用程序创建、调度、撤销和管理</a:t>
            </a:r>
            <a:r>
              <a:rPr lang="zh-CN" altLang="en-US" dirty="0" smtClean="0"/>
              <a:t>线程的</a:t>
            </a:r>
            <a:r>
              <a:rPr lang="zh-CN" altLang="en-US" dirty="0" smtClean="0">
                <a:solidFill>
                  <a:srgbClr val="0070C0"/>
                </a:solidFill>
              </a:rPr>
              <a:t>线程原语集</a:t>
            </a:r>
            <a:endParaRPr lang="zh-CN" altLang="en-US" dirty="0">
              <a:solidFill>
                <a:srgbClr val="0070C0"/>
              </a:solidFill>
            </a:endParaRPr>
          </a:p>
          <a:p>
            <a:endParaRPr lang="zh-CN" altLang="en-US" dirty="0">
              <a:solidFill>
                <a:srgbClr val="0070C0"/>
              </a:solidFill>
            </a:endParaRPr>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2019-9-23</a:t>
            </a:fld>
            <a:endParaRPr lang="en-US" altLang="zh-CN"/>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37</a:t>
            </a:fld>
            <a:endParaRPr lang="en-US" altLang="zh-CN" dirty="0"/>
          </a:p>
        </p:txBody>
      </p:sp>
    </p:spTree>
    <p:extLst>
      <p:ext uri="{BB962C8B-B14F-4D97-AF65-F5344CB8AC3E}">
        <p14:creationId xmlns:p14="http://schemas.microsoft.com/office/powerpoint/2010/main" val="17737410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2.4.2</a:t>
            </a:r>
            <a:r>
              <a:rPr lang="zh-CN" altLang="en-US" dirty="0"/>
              <a:t>：</a:t>
            </a:r>
            <a:r>
              <a:rPr lang="zh-CN" altLang="en-US" dirty="0" smtClean="0"/>
              <a:t>线程控制原语</a:t>
            </a:r>
            <a:endParaRPr lang="zh-CN" altLang="en-US" dirty="0"/>
          </a:p>
        </p:txBody>
      </p:sp>
      <p:sp>
        <p:nvSpPr>
          <p:cNvPr id="3" name="内容占位符 2"/>
          <p:cNvSpPr>
            <a:spLocks noGrp="1"/>
          </p:cNvSpPr>
          <p:nvPr>
            <p:ph sz="quarter" idx="1"/>
          </p:nvPr>
        </p:nvSpPr>
        <p:spPr/>
        <p:txBody>
          <a:bodyPr/>
          <a:lstStyle/>
          <a:p>
            <a:r>
              <a:rPr lang="zh-CN" altLang="en-US" dirty="0">
                <a:solidFill>
                  <a:srgbClr val="FF0000"/>
                </a:solidFill>
              </a:rPr>
              <a:t>孵化</a:t>
            </a:r>
            <a:r>
              <a:rPr lang="zh-CN" altLang="en-US" dirty="0"/>
              <a:t>（</a:t>
            </a:r>
            <a:r>
              <a:rPr lang="en-US" altLang="zh-CN" dirty="0"/>
              <a:t>Spawn</a:t>
            </a:r>
            <a:r>
              <a:rPr lang="zh-CN" altLang="en-US" dirty="0"/>
              <a:t>）：又称创建线程。当一个进程被生成后，该进程的一个线程也被创建。此后，该进程中的一个线程可以孵化同一进程中的其它线程</a:t>
            </a:r>
          </a:p>
          <a:p>
            <a:r>
              <a:rPr lang="zh-CN" altLang="en-US" dirty="0">
                <a:solidFill>
                  <a:srgbClr val="FF0000"/>
                </a:solidFill>
              </a:rPr>
              <a:t>封锁</a:t>
            </a:r>
            <a:r>
              <a:rPr lang="zh-CN" altLang="en-US" dirty="0"/>
              <a:t>（</a:t>
            </a:r>
            <a:r>
              <a:rPr lang="en-US" altLang="zh-CN" dirty="0"/>
              <a:t>Block</a:t>
            </a:r>
            <a:r>
              <a:rPr lang="zh-CN" altLang="en-US" dirty="0"/>
              <a:t>）：又称线程阻塞或等待</a:t>
            </a:r>
          </a:p>
          <a:p>
            <a:r>
              <a:rPr lang="zh-CN" altLang="en-US" dirty="0">
                <a:solidFill>
                  <a:srgbClr val="FF0000"/>
                </a:solidFill>
              </a:rPr>
              <a:t>活化</a:t>
            </a:r>
            <a:r>
              <a:rPr lang="zh-CN" altLang="en-US" dirty="0"/>
              <a:t>（</a:t>
            </a:r>
            <a:r>
              <a:rPr lang="en-US" altLang="zh-CN" dirty="0"/>
              <a:t>Unblock</a:t>
            </a:r>
            <a:r>
              <a:rPr lang="zh-CN" altLang="en-US" dirty="0"/>
              <a:t>）：又称恢复线程。当被阻塞线程等待的事件发生时，线程变成就绪态或相应状态</a:t>
            </a:r>
          </a:p>
          <a:p>
            <a:r>
              <a:rPr lang="zh-CN" altLang="en-US" dirty="0">
                <a:solidFill>
                  <a:srgbClr val="FF0000"/>
                </a:solidFill>
              </a:rPr>
              <a:t>结束</a:t>
            </a:r>
            <a:r>
              <a:rPr lang="zh-CN" altLang="en-US" dirty="0"/>
              <a:t>（</a:t>
            </a:r>
            <a:r>
              <a:rPr lang="en-US" altLang="zh-CN" dirty="0"/>
              <a:t>Finish</a:t>
            </a:r>
            <a:r>
              <a:rPr lang="zh-CN" altLang="en-US" dirty="0"/>
              <a:t>）：又称撤销线程</a:t>
            </a:r>
          </a:p>
          <a:p>
            <a:endParaRPr lang="zh-CN" altLang="en-US" dirty="0"/>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2019-9-23</a:t>
            </a:fld>
            <a:endParaRPr lang="en-US" altLang="zh-CN"/>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38</a:t>
            </a:fld>
            <a:endParaRPr lang="en-US" altLang="zh-CN" dirty="0"/>
          </a:p>
        </p:txBody>
      </p:sp>
      <p:sp>
        <p:nvSpPr>
          <p:cNvPr id="6" name="矩形 5"/>
          <p:cNvSpPr/>
          <p:nvPr/>
        </p:nvSpPr>
        <p:spPr>
          <a:xfrm>
            <a:off x="1164196" y="5229046"/>
            <a:ext cx="7272808" cy="12003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l"/>
            <a:r>
              <a:rPr lang="en-US" altLang="zh-CN" sz="2400" dirty="0" smtClean="0">
                <a:solidFill>
                  <a:schemeClr val="bg1"/>
                </a:solidFill>
                <a:latin typeface="SimHei" charset="0"/>
                <a:ea typeface="SimHei" charset="0"/>
                <a:cs typeface="SimHei" charset="0"/>
              </a:rPr>
              <a:t>POSIX</a:t>
            </a:r>
            <a:r>
              <a:rPr lang="zh-CN" altLang="en-US" sz="2400" dirty="0" smtClean="0">
                <a:solidFill>
                  <a:schemeClr val="bg1"/>
                </a:solidFill>
                <a:latin typeface="SimHei" charset="0"/>
                <a:ea typeface="SimHei" charset="0"/>
                <a:cs typeface="SimHei" charset="0"/>
              </a:rPr>
              <a:t>（</a:t>
            </a:r>
            <a:r>
              <a:rPr lang="en-US" altLang="zh-CN" sz="2400" dirty="0" smtClean="0">
                <a:solidFill>
                  <a:schemeClr val="bg1"/>
                </a:solidFill>
                <a:latin typeface="SimHei" charset="0"/>
                <a:ea typeface="SimHei" charset="0"/>
                <a:cs typeface="SimHei" charset="0"/>
              </a:rPr>
              <a:t>Portable Operating System Interface of UNIX</a:t>
            </a:r>
            <a:r>
              <a:rPr lang="zh-CN" altLang="en-US" sz="2400" dirty="0" smtClean="0">
                <a:solidFill>
                  <a:schemeClr val="bg1"/>
                </a:solidFill>
                <a:latin typeface="SimHei" charset="0"/>
                <a:ea typeface="SimHei" charset="0"/>
                <a:cs typeface="SimHei" charset="0"/>
              </a:rPr>
              <a:t>）接口下，线程的封锁与活化往往与信号量、互斥锁配置使用。</a:t>
            </a:r>
            <a:endParaRPr lang="en-US" altLang="zh-CN" sz="2400" dirty="0" smtClean="0">
              <a:solidFill>
                <a:schemeClr val="bg1"/>
              </a:solidFill>
              <a:latin typeface="SimHei" charset="0"/>
              <a:ea typeface="SimHei" charset="0"/>
              <a:cs typeface="SimHei" charset="0"/>
            </a:endParaRPr>
          </a:p>
        </p:txBody>
      </p:sp>
    </p:spTree>
    <p:extLst>
      <p:ext uri="{BB962C8B-B14F-4D97-AF65-F5344CB8AC3E}">
        <p14:creationId xmlns:p14="http://schemas.microsoft.com/office/powerpoint/2010/main" val="8780340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2.4.2</a:t>
            </a:r>
            <a:r>
              <a:rPr lang="zh-CN" altLang="en-US" dirty="0"/>
              <a:t>：并发多线程程序设计的优点 </a:t>
            </a:r>
          </a:p>
        </p:txBody>
      </p:sp>
      <p:sp>
        <p:nvSpPr>
          <p:cNvPr id="3" name="内容占位符 2"/>
          <p:cNvSpPr>
            <a:spLocks noGrp="1"/>
          </p:cNvSpPr>
          <p:nvPr>
            <p:ph sz="quarter" idx="1"/>
          </p:nvPr>
        </p:nvSpPr>
        <p:spPr/>
        <p:txBody>
          <a:bodyPr/>
          <a:lstStyle/>
          <a:p>
            <a:r>
              <a:rPr lang="zh-CN" altLang="en-US" dirty="0">
                <a:solidFill>
                  <a:srgbClr val="0070C0"/>
                </a:solidFill>
              </a:rPr>
              <a:t>并发多线程程序设计</a:t>
            </a:r>
            <a:r>
              <a:rPr lang="zh-CN" altLang="en-US" dirty="0"/>
              <a:t>与</a:t>
            </a:r>
            <a:r>
              <a:rPr lang="zh-CN" altLang="en-US" dirty="0">
                <a:solidFill>
                  <a:srgbClr val="0070C0"/>
                </a:solidFill>
              </a:rPr>
              <a:t>并发多进程程序设计</a:t>
            </a:r>
            <a:r>
              <a:rPr lang="zh-CN" altLang="en-US" dirty="0"/>
              <a:t>的不同之处在于：</a:t>
            </a:r>
          </a:p>
          <a:p>
            <a:pPr lvl="1"/>
            <a:r>
              <a:rPr lang="zh-CN" altLang="en-US" dirty="0"/>
              <a:t>并发多线程程序设计在一个进程中包含有多个并行执行的控制流</a:t>
            </a:r>
          </a:p>
          <a:p>
            <a:pPr lvl="1"/>
            <a:r>
              <a:rPr lang="zh-CN" altLang="en-US" dirty="0"/>
              <a:t>并发多进程程序设计是把多个可并发执行的控制流一一分散在多个进程中</a:t>
            </a:r>
          </a:p>
          <a:p>
            <a:endParaRPr lang="zh-CN" altLang="en-US" dirty="0"/>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2019-9-23</a:t>
            </a:fld>
            <a:endParaRPr lang="en-US" altLang="zh-CN"/>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39</a:t>
            </a:fld>
            <a:endParaRPr lang="en-US" altLang="zh-CN" dirty="0"/>
          </a:p>
        </p:txBody>
      </p:sp>
    </p:spTree>
    <p:extLst>
      <p:ext uri="{BB962C8B-B14F-4D97-AF65-F5344CB8AC3E}">
        <p14:creationId xmlns:p14="http://schemas.microsoft.com/office/powerpoint/2010/main" val="23995320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2019-9-23</a:t>
            </a:fld>
            <a:endParaRPr lang="en-US" altLang="zh-CN"/>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4</a:t>
            </a:fld>
            <a:endParaRPr lang="en-US" altLang="zh-CN" dirty="0"/>
          </a:p>
        </p:txBody>
      </p:sp>
      <p:sp>
        <p:nvSpPr>
          <p:cNvPr id="6" name="Rectangle 3"/>
          <p:cNvSpPr>
            <a:spLocks noGrp="1" noChangeArrowheads="1"/>
          </p:cNvSpPr>
          <p:nvPr>
            <p:ph sz="quarter" idx="1"/>
          </p:nvPr>
        </p:nvSpPr>
        <p:spPr>
          <a:xfrm>
            <a:off x="304800" y="1524000"/>
            <a:ext cx="8713788" cy="4752975"/>
          </a:xfrm>
        </p:spPr>
        <p:txBody>
          <a:bodyPr/>
          <a:lstStyle/>
          <a:p>
            <a:pPr eaLnBrk="1" hangingPunct="1">
              <a:lnSpc>
                <a:spcPct val="80000"/>
              </a:lnSpc>
              <a:buFontTx/>
              <a:buNone/>
            </a:pPr>
            <a:r>
              <a:rPr lang="en-US" altLang="zh-CN" sz="2000" b="1" dirty="0" smtClean="0">
                <a:latin typeface="Times New Roman" panose="02020603050405020304" pitchFamily="18" charset="0"/>
              </a:rPr>
              <a:t># include &lt;</a:t>
            </a:r>
            <a:r>
              <a:rPr lang="en-US" altLang="zh-CN" sz="2000" b="1" dirty="0" err="1" smtClean="0">
                <a:latin typeface="Times New Roman" panose="02020603050405020304" pitchFamily="18" charset="0"/>
              </a:rPr>
              <a:t>windows.h</a:t>
            </a:r>
            <a:r>
              <a:rPr lang="en-US" altLang="zh-CN" sz="2000" b="1" dirty="0" smtClean="0">
                <a:latin typeface="Times New Roman" panose="02020603050405020304" pitchFamily="18" charset="0"/>
              </a:rPr>
              <a:t>&gt;</a:t>
            </a:r>
          </a:p>
          <a:p>
            <a:pPr eaLnBrk="1" hangingPunct="1">
              <a:lnSpc>
                <a:spcPct val="80000"/>
              </a:lnSpc>
              <a:buFontTx/>
              <a:buNone/>
            </a:pPr>
            <a:r>
              <a:rPr lang="en-US" altLang="zh-CN" sz="2000" b="1" dirty="0" smtClean="0">
                <a:latin typeface="Times New Roman" panose="02020603050405020304" pitchFamily="18" charset="0"/>
              </a:rPr>
              <a:t>#include &lt;</a:t>
            </a:r>
            <a:r>
              <a:rPr lang="en-US" altLang="zh-CN" sz="2000" b="1" dirty="0" err="1" smtClean="0">
                <a:latin typeface="Times New Roman" panose="02020603050405020304" pitchFamily="18" charset="0"/>
              </a:rPr>
              <a:t>iostream.h</a:t>
            </a:r>
            <a:r>
              <a:rPr lang="en-US" altLang="zh-CN" sz="2000" b="1" dirty="0" smtClean="0">
                <a:latin typeface="Times New Roman" panose="02020603050405020304" pitchFamily="18" charset="0"/>
              </a:rPr>
              <a:t>&gt;</a:t>
            </a:r>
          </a:p>
          <a:p>
            <a:pPr eaLnBrk="1" hangingPunct="1">
              <a:lnSpc>
                <a:spcPct val="80000"/>
              </a:lnSpc>
              <a:buFontTx/>
              <a:buNone/>
            </a:pPr>
            <a:r>
              <a:rPr lang="en-US" altLang="zh-CN" sz="2000" b="1" dirty="0" smtClean="0">
                <a:latin typeface="Times New Roman" panose="02020603050405020304" pitchFamily="18" charset="0"/>
              </a:rPr>
              <a:t>DWORD WINAPI Fun1Proc(LPVOID </a:t>
            </a:r>
            <a:r>
              <a:rPr lang="en-US" altLang="zh-CN" sz="2000" b="1" dirty="0" err="1" smtClean="0">
                <a:latin typeface="Times New Roman" panose="02020603050405020304" pitchFamily="18" charset="0"/>
              </a:rPr>
              <a:t>lpParameter</a:t>
            </a:r>
            <a:r>
              <a:rPr lang="en-US" altLang="zh-CN" sz="2000" b="1" dirty="0" smtClean="0">
                <a:latin typeface="Times New Roman" panose="02020603050405020304" pitchFamily="18" charset="0"/>
              </a:rPr>
              <a:t>);</a:t>
            </a:r>
          </a:p>
          <a:p>
            <a:pPr eaLnBrk="1" hangingPunct="1">
              <a:lnSpc>
                <a:spcPct val="80000"/>
              </a:lnSpc>
              <a:buFontTx/>
              <a:buNone/>
            </a:pPr>
            <a:r>
              <a:rPr lang="en-US" altLang="zh-CN" sz="2000" b="1" dirty="0" smtClean="0">
                <a:latin typeface="Times New Roman" panose="02020603050405020304" pitchFamily="18" charset="0"/>
              </a:rPr>
              <a:t>void main()</a:t>
            </a:r>
          </a:p>
          <a:p>
            <a:pPr eaLnBrk="1" hangingPunct="1">
              <a:lnSpc>
                <a:spcPct val="80000"/>
              </a:lnSpc>
              <a:buFontTx/>
              <a:buNone/>
            </a:pPr>
            <a:r>
              <a:rPr lang="en-US" altLang="zh-CN" sz="2000" b="1" dirty="0" smtClean="0">
                <a:latin typeface="Times New Roman" panose="02020603050405020304" pitchFamily="18" charset="0"/>
              </a:rPr>
              <a:t>{</a:t>
            </a:r>
          </a:p>
          <a:p>
            <a:pPr eaLnBrk="1" hangingPunct="1">
              <a:lnSpc>
                <a:spcPct val="80000"/>
              </a:lnSpc>
              <a:buFontTx/>
              <a:buNone/>
            </a:pPr>
            <a:r>
              <a:rPr lang="en-US" altLang="zh-CN" sz="2000" b="1" dirty="0" smtClean="0">
                <a:latin typeface="Times New Roman" panose="02020603050405020304" pitchFamily="18" charset="0"/>
              </a:rPr>
              <a:t>	HANDLE hThread1;</a:t>
            </a:r>
          </a:p>
          <a:p>
            <a:pPr eaLnBrk="1" hangingPunct="1">
              <a:lnSpc>
                <a:spcPct val="80000"/>
              </a:lnSpc>
              <a:buFontTx/>
              <a:buNone/>
            </a:pPr>
            <a:r>
              <a:rPr lang="en-US" altLang="zh-CN" sz="2000" b="1" dirty="0" smtClean="0">
                <a:latin typeface="Times New Roman" panose="02020603050405020304" pitchFamily="18" charset="0"/>
              </a:rPr>
              <a:t>	hThread1 = </a:t>
            </a:r>
            <a:r>
              <a:rPr lang="en-US" altLang="zh-CN" sz="2000" b="1" dirty="0" err="1" smtClean="0">
                <a:solidFill>
                  <a:srgbClr val="FF0000"/>
                </a:solidFill>
                <a:latin typeface="Times New Roman" panose="02020603050405020304" pitchFamily="18" charset="0"/>
              </a:rPr>
              <a:t>CreateThread</a:t>
            </a:r>
            <a:r>
              <a:rPr lang="en-US" altLang="zh-CN" sz="2000" b="1" dirty="0" smtClean="0">
                <a:latin typeface="Times New Roman" panose="02020603050405020304" pitchFamily="18" charset="0"/>
              </a:rPr>
              <a:t>(NULL,0,</a:t>
            </a:r>
            <a:r>
              <a:rPr lang="en-US" altLang="zh-CN" sz="2000" b="1" dirty="0" smtClean="0">
                <a:solidFill>
                  <a:srgbClr val="7030A0"/>
                </a:solidFill>
                <a:latin typeface="Times New Roman" panose="02020603050405020304" pitchFamily="18" charset="0"/>
              </a:rPr>
              <a:t>Fun1Proc</a:t>
            </a:r>
            <a:r>
              <a:rPr lang="en-US" altLang="zh-CN" sz="2000" b="1" dirty="0" smtClean="0">
                <a:latin typeface="Times New Roman" panose="02020603050405020304" pitchFamily="18" charset="0"/>
              </a:rPr>
              <a:t>,NULL,0,NULL);</a:t>
            </a:r>
          </a:p>
          <a:p>
            <a:pPr eaLnBrk="1" hangingPunct="1">
              <a:lnSpc>
                <a:spcPct val="80000"/>
              </a:lnSpc>
              <a:buFontTx/>
              <a:buNone/>
            </a:pPr>
            <a:r>
              <a:rPr lang="en-US" altLang="zh-CN" sz="2000" b="1" dirty="0" smtClean="0">
                <a:latin typeface="Times New Roman" panose="02020603050405020304" pitchFamily="18" charset="0"/>
              </a:rPr>
              <a:t>	</a:t>
            </a:r>
            <a:r>
              <a:rPr lang="en-US" altLang="zh-CN" sz="2000" b="1" dirty="0" err="1" smtClean="0">
                <a:latin typeface="Times New Roman" panose="02020603050405020304" pitchFamily="18" charset="0"/>
              </a:rPr>
              <a:t>cout</a:t>
            </a:r>
            <a:r>
              <a:rPr lang="en-US" altLang="zh-CN" sz="2000" b="1" dirty="0" smtClean="0">
                <a:latin typeface="Times New Roman" panose="02020603050405020304" pitchFamily="18" charset="0"/>
              </a:rPr>
              <a:t> &lt;&lt; "main thread is running“ &lt;&lt; </a:t>
            </a:r>
            <a:r>
              <a:rPr lang="en-US" altLang="zh-CN" sz="2000" b="1" dirty="0" err="1" smtClean="0">
                <a:latin typeface="Times New Roman" panose="02020603050405020304" pitchFamily="18" charset="0"/>
              </a:rPr>
              <a:t>endl</a:t>
            </a:r>
            <a:r>
              <a:rPr lang="en-US" altLang="zh-CN" sz="2000" b="1" dirty="0" smtClean="0">
                <a:latin typeface="Times New Roman" panose="02020603050405020304" pitchFamily="18" charset="0"/>
              </a:rPr>
              <a:t>;</a:t>
            </a:r>
          </a:p>
          <a:p>
            <a:pPr eaLnBrk="1" hangingPunct="1">
              <a:lnSpc>
                <a:spcPct val="80000"/>
              </a:lnSpc>
              <a:buFontTx/>
              <a:buNone/>
            </a:pPr>
            <a:r>
              <a:rPr lang="en-US" altLang="zh-CN" sz="2000" b="1" dirty="0" smtClean="0">
                <a:latin typeface="Times New Roman" panose="02020603050405020304" pitchFamily="18" charset="0"/>
              </a:rPr>
              <a:t>	Sleep(1000);</a:t>
            </a:r>
            <a:r>
              <a:rPr lang="zh-CN" altLang="en-US" sz="2000" b="1" dirty="0" smtClean="0">
                <a:latin typeface="Times New Roman" panose="02020603050405020304" pitchFamily="18" charset="0"/>
              </a:rPr>
              <a:t> </a:t>
            </a:r>
            <a:r>
              <a:rPr lang="en-US" altLang="zh-CN" sz="2000" b="1" dirty="0" smtClean="0">
                <a:latin typeface="Times New Roman" panose="02020603050405020304" pitchFamily="18" charset="0"/>
              </a:rPr>
              <a:t>//ms</a:t>
            </a:r>
          </a:p>
          <a:p>
            <a:pPr eaLnBrk="1" hangingPunct="1">
              <a:lnSpc>
                <a:spcPct val="80000"/>
              </a:lnSpc>
              <a:buFontTx/>
              <a:buNone/>
            </a:pPr>
            <a:r>
              <a:rPr lang="en-US" altLang="zh-CN" sz="2000" b="1" dirty="0" smtClean="0">
                <a:latin typeface="Times New Roman" panose="02020603050405020304" pitchFamily="18" charset="0"/>
              </a:rPr>
              <a:t>}</a:t>
            </a:r>
          </a:p>
          <a:p>
            <a:pPr eaLnBrk="1" hangingPunct="1">
              <a:lnSpc>
                <a:spcPct val="80000"/>
              </a:lnSpc>
              <a:buFontTx/>
              <a:buNone/>
            </a:pPr>
            <a:r>
              <a:rPr lang="en-US" altLang="zh-CN" sz="2000" b="1" dirty="0" smtClean="0">
                <a:latin typeface="Times New Roman" panose="02020603050405020304" pitchFamily="18" charset="0"/>
              </a:rPr>
              <a:t>DWORD WINAPI </a:t>
            </a:r>
            <a:r>
              <a:rPr lang="en-US" altLang="zh-CN" sz="2000" b="1" dirty="0" smtClean="0">
                <a:solidFill>
                  <a:srgbClr val="7030A0"/>
                </a:solidFill>
                <a:latin typeface="Times New Roman" panose="02020603050405020304" pitchFamily="18" charset="0"/>
              </a:rPr>
              <a:t>Fun1Proc</a:t>
            </a:r>
            <a:r>
              <a:rPr lang="en-US" altLang="zh-CN" sz="2000" b="1" dirty="0" smtClean="0">
                <a:latin typeface="Times New Roman" panose="02020603050405020304" pitchFamily="18" charset="0"/>
              </a:rPr>
              <a:t>(LPVOID </a:t>
            </a:r>
            <a:r>
              <a:rPr lang="en-US" altLang="zh-CN" sz="2000" b="1" dirty="0" err="1" smtClean="0">
                <a:latin typeface="Times New Roman" panose="02020603050405020304" pitchFamily="18" charset="0"/>
              </a:rPr>
              <a:t>lpParameter</a:t>
            </a:r>
            <a:r>
              <a:rPr lang="en-US" altLang="zh-CN" sz="2000" b="1" dirty="0" smtClean="0">
                <a:latin typeface="Times New Roman" panose="02020603050405020304" pitchFamily="18" charset="0"/>
              </a:rPr>
              <a:t>)</a:t>
            </a:r>
          </a:p>
          <a:p>
            <a:pPr eaLnBrk="1" hangingPunct="1">
              <a:lnSpc>
                <a:spcPct val="80000"/>
              </a:lnSpc>
              <a:buFontTx/>
              <a:buNone/>
            </a:pPr>
            <a:r>
              <a:rPr lang="en-US" altLang="zh-CN" sz="2000" b="1" dirty="0" smtClean="0">
                <a:latin typeface="Times New Roman" panose="02020603050405020304" pitchFamily="18" charset="0"/>
              </a:rPr>
              <a:t>{</a:t>
            </a:r>
          </a:p>
          <a:p>
            <a:pPr eaLnBrk="1" hangingPunct="1">
              <a:lnSpc>
                <a:spcPct val="80000"/>
              </a:lnSpc>
              <a:buFontTx/>
              <a:buNone/>
            </a:pPr>
            <a:r>
              <a:rPr lang="en-US" altLang="zh-CN" sz="2000" b="1" dirty="0" smtClean="0">
                <a:latin typeface="Times New Roman" panose="02020603050405020304" pitchFamily="18" charset="0"/>
              </a:rPr>
              <a:t>	</a:t>
            </a:r>
            <a:r>
              <a:rPr lang="en-US" altLang="zh-CN" sz="2000" b="1" dirty="0" err="1" smtClean="0">
                <a:latin typeface="Times New Roman" panose="02020603050405020304" pitchFamily="18" charset="0"/>
              </a:rPr>
              <a:t>cout</a:t>
            </a:r>
            <a:r>
              <a:rPr lang="en-US" altLang="zh-CN" sz="2000" b="1" dirty="0" smtClean="0">
                <a:latin typeface="Times New Roman" panose="02020603050405020304" pitchFamily="18" charset="0"/>
              </a:rPr>
              <a:t> &lt;&lt;"thread1 is running“ &lt;&lt;</a:t>
            </a:r>
            <a:r>
              <a:rPr lang="en-US" altLang="zh-CN" sz="2000" b="1" dirty="0" err="1" smtClean="0">
                <a:latin typeface="Times New Roman" panose="02020603050405020304" pitchFamily="18" charset="0"/>
              </a:rPr>
              <a:t>endl</a:t>
            </a:r>
            <a:r>
              <a:rPr lang="en-US" altLang="zh-CN" sz="2000" b="1" dirty="0" smtClean="0">
                <a:latin typeface="Times New Roman" panose="02020603050405020304" pitchFamily="18" charset="0"/>
              </a:rPr>
              <a:t>;</a:t>
            </a:r>
          </a:p>
          <a:p>
            <a:pPr eaLnBrk="1" hangingPunct="1">
              <a:lnSpc>
                <a:spcPct val="80000"/>
              </a:lnSpc>
              <a:buFontTx/>
              <a:buNone/>
            </a:pPr>
            <a:r>
              <a:rPr lang="en-US" altLang="zh-CN" sz="2000" b="1" dirty="0" smtClean="0">
                <a:latin typeface="Times New Roman" panose="02020603050405020304" pitchFamily="18" charset="0"/>
              </a:rPr>
              <a:t>}</a:t>
            </a:r>
          </a:p>
        </p:txBody>
      </p:sp>
      <p:sp>
        <p:nvSpPr>
          <p:cNvPr id="2" name="Rectangle 1"/>
          <p:cNvSpPr/>
          <p:nvPr/>
        </p:nvSpPr>
        <p:spPr>
          <a:xfrm>
            <a:off x="3275856" y="1052736"/>
            <a:ext cx="5616624" cy="86409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0">
                <a:solidFill>
                  <a:schemeClr val="tx1">
                    <a:lumMod val="50000"/>
                    <a:lumOff val="50000"/>
                  </a:schemeClr>
                </a:solidFill>
                <a:latin typeface="Microsoft YaHei" charset="-122"/>
                <a:ea typeface="Microsoft YaHei" charset="-122"/>
                <a:cs typeface="Microsoft YaHei" charset="-122"/>
              </a:rPr>
              <a:t>通过</a:t>
            </a:r>
            <a:r>
              <a:rPr kumimoji="1" lang="en-US" altLang="zh-CN" sz="2400" b="0">
                <a:solidFill>
                  <a:schemeClr val="tx1">
                    <a:lumMod val="50000"/>
                    <a:lumOff val="50000"/>
                  </a:schemeClr>
                </a:solidFill>
                <a:latin typeface="Microsoft YaHei" charset="-122"/>
                <a:ea typeface="Microsoft YaHei" charset="-122"/>
                <a:cs typeface="Microsoft YaHei" charset="-122"/>
              </a:rPr>
              <a:t>CreateThread</a:t>
            </a:r>
            <a:r>
              <a:rPr kumimoji="1" lang="zh-CN" altLang="en-US" sz="2400" b="0">
                <a:solidFill>
                  <a:schemeClr val="tx1">
                    <a:lumMod val="50000"/>
                    <a:lumOff val="50000"/>
                  </a:schemeClr>
                </a:solidFill>
                <a:latin typeface="Microsoft YaHei" charset="-122"/>
                <a:ea typeface="Microsoft YaHei" charset="-122"/>
                <a:cs typeface="Microsoft YaHei" charset="-122"/>
              </a:rPr>
              <a:t>执行</a:t>
            </a:r>
            <a:r>
              <a:rPr kumimoji="1" lang="en-US" altLang="zh-CN" sz="2400" b="0">
                <a:solidFill>
                  <a:schemeClr val="tx1">
                    <a:lumMod val="50000"/>
                    <a:lumOff val="50000"/>
                  </a:schemeClr>
                </a:solidFill>
                <a:latin typeface="Microsoft YaHei" charset="-122"/>
                <a:ea typeface="Microsoft YaHei" charset="-122"/>
                <a:cs typeface="Microsoft YaHei" charset="-122"/>
              </a:rPr>
              <a:t>Fun1Proc</a:t>
            </a:r>
            <a:r>
              <a:rPr kumimoji="1" lang="zh-CN" altLang="en-US" sz="2400" b="0">
                <a:solidFill>
                  <a:schemeClr val="tx1">
                    <a:lumMod val="50000"/>
                    <a:lumOff val="50000"/>
                  </a:schemeClr>
                </a:solidFill>
                <a:latin typeface="Microsoft YaHei" charset="-122"/>
                <a:ea typeface="Microsoft YaHei" charset="-122"/>
                <a:cs typeface="Microsoft YaHei" charset="-122"/>
              </a:rPr>
              <a:t>，</a:t>
            </a:r>
            <a:endParaRPr kumimoji="1" lang="en-US" altLang="zh-CN" sz="2400" b="0">
              <a:solidFill>
                <a:schemeClr val="tx1">
                  <a:lumMod val="50000"/>
                  <a:lumOff val="50000"/>
                </a:schemeClr>
              </a:solidFill>
              <a:latin typeface="Microsoft YaHei" charset="-122"/>
              <a:ea typeface="Microsoft YaHei" charset="-122"/>
              <a:cs typeface="Microsoft YaHei" charset="-122"/>
            </a:endParaRPr>
          </a:p>
          <a:p>
            <a:pPr algn="ctr"/>
            <a:r>
              <a:rPr kumimoji="1" lang="zh-CN" altLang="en-US" sz="2400" b="0">
                <a:solidFill>
                  <a:schemeClr val="tx1">
                    <a:lumMod val="50000"/>
                    <a:lumOff val="50000"/>
                  </a:schemeClr>
                </a:solidFill>
                <a:latin typeface="Microsoft YaHei" charset="-122"/>
                <a:ea typeface="Microsoft YaHei" charset="-122"/>
                <a:cs typeface="Microsoft YaHei" charset="-122"/>
              </a:rPr>
              <a:t>和直接调用该函数有什么区别？</a:t>
            </a:r>
            <a:endParaRPr kumimoji="1" lang="en-US" altLang="zh-CN" sz="2400" b="0">
              <a:solidFill>
                <a:schemeClr val="tx1">
                  <a:lumMod val="50000"/>
                  <a:lumOff val="50000"/>
                </a:schemeClr>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8044973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2.4.2</a:t>
            </a:r>
            <a:r>
              <a:rPr lang="zh-CN" altLang="en-US" dirty="0"/>
              <a:t>：并发多线程程序设计的优点 </a:t>
            </a:r>
          </a:p>
        </p:txBody>
      </p:sp>
      <p:sp>
        <p:nvSpPr>
          <p:cNvPr id="3" name="内容占位符 2"/>
          <p:cNvSpPr>
            <a:spLocks noGrp="1"/>
          </p:cNvSpPr>
          <p:nvPr>
            <p:ph sz="quarter" idx="1"/>
          </p:nvPr>
        </p:nvSpPr>
        <p:spPr/>
        <p:txBody>
          <a:bodyPr/>
          <a:lstStyle/>
          <a:p>
            <a:r>
              <a:rPr lang="zh-CN" altLang="en-US" dirty="0">
                <a:solidFill>
                  <a:srgbClr val="0070C0"/>
                </a:solidFill>
              </a:rPr>
              <a:t>并发多线程程序设计</a:t>
            </a:r>
            <a:r>
              <a:rPr lang="zh-CN" altLang="en-US" dirty="0">
                <a:solidFill>
                  <a:schemeClr val="tx1">
                    <a:lumMod val="95000"/>
                    <a:lumOff val="5000"/>
                  </a:schemeClr>
                </a:solidFill>
              </a:rPr>
              <a:t>的优点体现在：</a:t>
            </a:r>
          </a:p>
          <a:p>
            <a:pPr lvl="1"/>
            <a:r>
              <a:rPr lang="zh-CN" altLang="en-US" dirty="0">
                <a:solidFill>
                  <a:schemeClr val="tx1">
                    <a:lumMod val="95000"/>
                    <a:lumOff val="5000"/>
                  </a:schemeClr>
                </a:solidFill>
              </a:rPr>
              <a:t>快速线程切换</a:t>
            </a:r>
          </a:p>
          <a:p>
            <a:pPr lvl="1"/>
            <a:r>
              <a:rPr lang="zh-CN" altLang="en-US" dirty="0">
                <a:solidFill>
                  <a:schemeClr val="tx1">
                    <a:lumMod val="95000"/>
                    <a:lumOff val="5000"/>
                  </a:schemeClr>
                </a:solidFill>
              </a:rPr>
              <a:t>进程具有独立的虚地址空间，以进程为单位进行任务调度，系统必须交换地址空间，切换时间长</a:t>
            </a:r>
          </a:p>
          <a:p>
            <a:pPr lvl="1"/>
            <a:r>
              <a:rPr lang="zh-CN" altLang="en-US" dirty="0">
                <a:solidFill>
                  <a:schemeClr val="tx1">
                    <a:lumMod val="95000"/>
                    <a:lumOff val="5000"/>
                  </a:schemeClr>
                </a:solidFill>
              </a:rPr>
              <a:t>在同一进程中的多线程共享同一地址空间，因而能使线程快速切换</a:t>
            </a:r>
          </a:p>
          <a:p>
            <a:pPr lvl="1"/>
            <a:r>
              <a:rPr lang="zh-CN" altLang="en-US" dirty="0">
                <a:solidFill>
                  <a:schemeClr val="tx1">
                    <a:lumMod val="95000"/>
                    <a:lumOff val="5000"/>
                  </a:schemeClr>
                </a:solidFill>
              </a:rPr>
              <a:t>减少（系统）管理开销</a:t>
            </a:r>
          </a:p>
          <a:p>
            <a:pPr lvl="1"/>
            <a:r>
              <a:rPr lang="zh-CN" altLang="en-US" dirty="0">
                <a:solidFill>
                  <a:schemeClr val="tx1">
                    <a:lumMod val="95000"/>
                    <a:lumOff val="5000"/>
                  </a:schemeClr>
                </a:solidFill>
              </a:rPr>
              <a:t>线程通信易于实现</a:t>
            </a:r>
          </a:p>
          <a:p>
            <a:pPr lvl="1"/>
            <a:r>
              <a:rPr lang="zh-CN" altLang="en-US" dirty="0">
                <a:solidFill>
                  <a:schemeClr val="tx1">
                    <a:lumMod val="95000"/>
                    <a:lumOff val="5000"/>
                  </a:schemeClr>
                </a:solidFill>
              </a:rPr>
              <a:t>并行程度提高</a:t>
            </a:r>
          </a:p>
          <a:p>
            <a:pPr lvl="1"/>
            <a:r>
              <a:rPr lang="en-US" altLang="zh-CN" dirty="0">
                <a:solidFill>
                  <a:schemeClr val="tx1">
                    <a:lumMod val="95000"/>
                    <a:lumOff val="5000"/>
                  </a:schemeClr>
                </a:solidFill>
              </a:rPr>
              <a:t>(</a:t>
            </a:r>
            <a:r>
              <a:rPr lang="zh-CN" altLang="en-US" dirty="0">
                <a:solidFill>
                  <a:schemeClr val="tx1">
                    <a:lumMod val="95000"/>
                    <a:lumOff val="5000"/>
                  </a:schemeClr>
                </a:solidFill>
              </a:rPr>
              <a:t>相对于多进程</a:t>
            </a:r>
            <a:r>
              <a:rPr lang="en-US" altLang="zh-CN" dirty="0">
                <a:solidFill>
                  <a:schemeClr val="tx1">
                    <a:lumMod val="95000"/>
                    <a:lumOff val="5000"/>
                  </a:schemeClr>
                </a:solidFill>
              </a:rPr>
              <a:t>)</a:t>
            </a:r>
            <a:r>
              <a:rPr lang="zh-CN" altLang="en-US" dirty="0">
                <a:solidFill>
                  <a:schemeClr val="tx1">
                    <a:lumMod val="95000"/>
                    <a:lumOff val="5000"/>
                  </a:schemeClr>
                </a:solidFill>
              </a:rPr>
              <a:t>节省内存空间</a:t>
            </a:r>
          </a:p>
          <a:p>
            <a:endParaRPr lang="zh-CN" altLang="en-US" dirty="0"/>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2019-9-23</a:t>
            </a:fld>
            <a:endParaRPr lang="en-US" altLang="zh-CN" dirty="0"/>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40</a:t>
            </a:fld>
            <a:endParaRPr lang="en-US" altLang="zh-CN" dirty="0"/>
          </a:p>
        </p:txBody>
      </p:sp>
    </p:spTree>
    <p:extLst>
      <p:ext uri="{BB962C8B-B14F-4D97-AF65-F5344CB8AC3E}">
        <p14:creationId xmlns:p14="http://schemas.microsoft.com/office/powerpoint/2010/main" val="40583075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20BE4E72-A9E5-064C-9F4A-F55A186FD067}" type="datetime1">
              <a:rPr lang="zh-CN" altLang="en-US" smtClean="0"/>
              <a:pPr>
                <a:defRPr/>
              </a:pPr>
              <a:t>2019-9-23</a:t>
            </a:fld>
            <a:endParaRPr lang="en-US" altLang="zh-CN" dirty="0"/>
          </a:p>
        </p:txBody>
      </p:sp>
      <p:sp>
        <p:nvSpPr>
          <p:cNvPr id="3" name="灯片编号占位符 2"/>
          <p:cNvSpPr>
            <a:spLocks noGrp="1"/>
          </p:cNvSpPr>
          <p:nvPr>
            <p:ph type="sldNum" sz="quarter" idx="4"/>
          </p:nvPr>
        </p:nvSpPr>
        <p:spPr/>
        <p:txBody>
          <a:bodyPr/>
          <a:lstStyle/>
          <a:p>
            <a:fld id="{65C875F2-A8FA-7640-83AE-6707C19FBE40}" type="slidenum">
              <a:rPr lang="zh-CN" altLang="en-US" baseline="0" smtClean="0"/>
              <a:pPr/>
              <a:t>41</a:t>
            </a:fld>
            <a:endParaRPr lang="en-US" altLang="zh-CN" dirty="0"/>
          </a:p>
        </p:txBody>
      </p:sp>
      <p:grpSp>
        <p:nvGrpSpPr>
          <p:cNvPr id="25" name="组合 24"/>
          <p:cNvGrpSpPr/>
          <p:nvPr/>
        </p:nvGrpSpPr>
        <p:grpSpPr>
          <a:xfrm>
            <a:off x="251520" y="2204864"/>
            <a:ext cx="3861200" cy="3024336"/>
            <a:chOff x="379763" y="1340768"/>
            <a:chExt cx="5056333" cy="3960440"/>
          </a:xfrm>
        </p:grpSpPr>
        <p:sp>
          <p:nvSpPr>
            <p:cNvPr id="4" name="矩形 3"/>
            <p:cNvSpPr/>
            <p:nvPr/>
          </p:nvSpPr>
          <p:spPr>
            <a:xfrm>
              <a:off x="1619672" y="1340768"/>
              <a:ext cx="432048"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699792" y="3068960"/>
              <a:ext cx="432048" cy="2232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851920" y="3068960"/>
              <a:ext cx="432048" cy="2232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004048" y="3068960"/>
              <a:ext cx="432048" cy="2232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a:endCxn id="4" idx="1"/>
            </p:cNvCxnSpPr>
            <p:nvPr/>
          </p:nvCxnSpPr>
          <p:spPr>
            <a:xfrm>
              <a:off x="379763" y="2024844"/>
              <a:ext cx="1239909" cy="0"/>
            </a:xfrm>
            <a:prstGeom prst="straightConnector1">
              <a:avLst/>
            </a:prstGeom>
            <a:ln w="57150">
              <a:tailEnd type="arrow" w="lg" len="lg"/>
            </a:ln>
          </p:spPr>
          <p:style>
            <a:lnRef idx="1">
              <a:schemeClr val="accent1"/>
            </a:lnRef>
            <a:fillRef idx="0">
              <a:schemeClr val="accent1"/>
            </a:fillRef>
            <a:effectRef idx="0">
              <a:schemeClr val="accent1"/>
            </a:effectRef>
            <a:fontRef idx="minor">
              <a:schemeClr val="tx1"/>
            </a:fontRef>
          </p:style>
        </p:cxnSp>
        <p:cxnSp>
          <p:nvCxnSpPr>
            <p:cNvPr id="13" name="肘形连接符 12"/>
            <p:cNvCxnSpPr>
              <a:endCxn id="5" idx="0"/>
            </p:cNvCxnSpPr>
            <p:nvPr/>
          </p:nvCxnSpPr>
          <p:spPr>
            <a:xfrm>
              <a:off x="2051720" y="2276872"/>
              <a:ext cx="864096" cy="792088"/>
            </a:xfrm>
            <a:prstGeom prst="bentConnector2">
              <a:avLst/>
            </a:prstGeom>
            <a:ln w="57150">
              <a:tailEnd type="arrow" w="lg" len="lg"/>
            </a:ln>
          </p:spPr>
          <p:style>
            <a:lnRef idx="1">
              <a:schemeClr val="accent1"/>
            </a:lnRef>
            <a:fillRef idx="0">
              <a:schemeClr val="accent1"/>
            </a:fillRef>
            <a:effectRef idx="0">
              <a:schemeClr val="accent1"/>
            </a:effectRef>
            <a:fontRef idx="minor">
              <a:schemeClr val="tx1"/>
            </a:fontRef>
          </p:style>
        </p:cxnSp>
        <p:cxnSp>
          <p:nvCxnSpPr>
            <p:cNvPr id="20" name="肘形连接符 19"/>
            <p:cNvCxnSpPr>
              <a:endCxn id="6" idx="0"/>
            </p:cNvCxnSpPr>
            <p:nvPr/>
          </p:nvCxnSpPr>
          <p:spPr>
            <a:xfrm>
              <a:off x="2019163" y="1916832"/>
              <a:ext cx="2048781" cy="1152128"/>
            </a:xfrm>
            <a:prstGeom prst="bentConnector2">
              <a:avLst/>
            </a:prstGeom>
            <a:ln w="57150">
              <a:tailEnd type="arrow" w="lg" len="lg"/>
            </a:ln>
          </p:spPr>
          <p:style>
            <a:lnRef idx="1">
              <a:schemeClr val="accent1"/>
            </a:lnRef>
            <a:fillRef idx="0">
              <a:schemeClr val="accent1"/>
            </a:fillRef>
            <a:effectRef idx="0">
              <a:schemeClr val="accent1"/>
            </a:effectRef>
            <a:fontRef idx="minor">
              <a:schemeClr val="tx1"/>
            </a:fontRef>
          </p:style>
        </p:cxnSp>
        <p:cxnSp>
          <p:nvCxnSpPr>
            <p:cNvPr id="22" name="肘形连接符 21"/>
            <p:cNvCxnSpPr>
              <a:endCxn id="7" idx="0"/>
            </p:cNvCxnSpPr>
            <p:nvPr/>
          </p:nvCxnSpPr>
          <p:spPr>
            <a:xfrm>
              <a:off x="1986606" y="1556792"/>
              <a:ext cx="3233466" cy="1512168"/>
            </a:xfrm>
            <a:prstGeom prst="bentConnector2">
              <a:avLst/>
            </a:prstGeom>
            <a:ln w="57150">
              <a:tailEnd type="arrow" w="lg" len="lg"/>
            </a:ln>
          </p:spPr>
          <p:style>
            <a:lnRef idx="1">
              <a:schemeClr val="accent1"/>
            </a:lnRef>
            <a:fillRef idx="0">
              <a:schemeClr val="accent1"/>
            </a:fillRef>
            <a:effectRef idx="0">
              <a:schemeClr val="accent1"/>
            </a:effectRef>
            <a:fontRef idx="minor">
              <a:schemeClr val="tx1"/>
            </a:fontRef>
          </p:style>
        </p:cxnSp>
      </p:grpSp>
      <p:sp>
        <p:nvSpPr>
          <p:cNvPr id="24" name="矩形 23"/>
          <p:cNvSpPr/>
          <p:nvPr/>
        </p:nvSpPr>
        <p:spPr>
          <a:xfrm>
            <a:off x="4247504" y="1840825"/>
            <a:ext cx="4896496" cy="4081117"/>
          </a:xfrm>
          <a:prstGeom prst="rect">
            <a:avLst/>
          </a:prstGeom>
        </p:spPr>
        <p:txBody>
          <a:bodyPr wrap="square">
            <a:spAutoFit/>
          </a:bodyPr>
          <a:lstStyle/>
          <a:p>
            <a:pPr lvl="1" indent="-457200" algn="l">
              <a:lnSpc>
                <a:spcPct val="90000"/>
              </a:lnSpc>
              <a:buClr>
                <a:schemeClr val="folHlink"/>
              </a:buClr>
              <a:buSzPct val="60000"/>
              <a:buFont typeface="Wingdings" panose="05000000000000000000" pitchFamily="2" charset="2"/>
              <a:buChar char="l"/>
            </a:pPr>
            <a:r>
              <a:rPr lang="zh-CN" altLang="en-US" sz="2400" dirty="0" smtClean="0">
                <a:solidFill>
                  <a:srgbClr val="FF0000"/>
                </a:solidFill>
                <a:latin typeface="黑体" panose="02010609060101010101" pitchFamily="49" charset="-122"/>
                <a:ea typeface="黑体" panose="02010609060101010101" pitchFamily="49" charset="-122"/>
              </a:rPr>
              <a:t>调度员／工作者模式：</a:t>
            </a:r>
            <a:endParaRPr lang="en-US" altLang="zh-CN" sz="2400" dirty="0" smtClean="0">
              <a:latin typeface="黑体" panose="02010609060101010101" pitchFamily="49" charset="-122"/>
              <a:ea typeface="黑体" panose="02010609060101010101" pitchFamily="49" charset="-122"/>
            </a:endParaRPr>
          </a:p>
          <a:p>
            <a:pPr lvl="2" indent="-457200" algn="l">
              <a:lnSpc>
                <a:spcPct val="90000"/>
              </a:lnSpc>
              <a:buClr>
                <a:schemeClr val="folHlink"/>
              </a:buClr>
              <a:buSzPct val="60000"/>
              <a:buFont typeface="Wingdings" panose="05000000000000000000" pitchFamily="2" charset="2"/>
              <a:buChar char="l"/>
            </a:pPr>
            <a:r>
              <a:rPr lang="zh-CN" altLang="en-US" sz="2400" dirty="0" smtClean="0">
                <a:latin typeface="黑体" panose="02010609060101010101" pitchFamily="49" charset="-122"/>
                <a:ea typeface="黑体" panose="02010609060101010101" pitchFamily="49" charset="-122"/>
              </a:rPr>
              <a:t>进程中的一个线程担任调度员的角色接受和处理工作请求，其他线程为工作者线程。由调度员线程分配任务和唤醒工作者线程工作</a:t>
            </a:r>
          </a:p>
          <a:p>
            <a:pPr marL="457200" indent="-457200" algn="l" eaLnBrk="1" hangingPunct="1">
              <a:lnSpc>
                <a:spcPct val="90000"/>
              </a:lnSpc>
              <a:buClr>
                <a:schemeClr val="folHlink"/>
              </a:buClr>
              <a:buSzPct val="60000"/>
              <a:buFont typeface="Wingdings" panose="05000000000000000000" pitchFamily="2" charset="2"/>
              <a:buChar char="l"/>
            </a:pPr>
            <a:endParaRPr lang="en-US" altLang="zh-CN" sz="2400" dirty="0" smtClean="0">
              <a:latin typeface="黑体" panose="02010609060101010101" pitchFamily="49" charset="-122"/>
              <a:ea typeface="黑体" panose="02010609060101010101" pitchFamily="49" charset="-122"/>
            </a:endParaRPr>
          </a:p>
          <a:p>
            <a:pPr algn="l" eaLnBrk="1" hangingPunct="1">
              <a:lnSpc>
                <a:spcPct val="90000"/>
              </a:lnSpc>
              <a:buClr>
                <a:schemeClr val="folHlink"/>
              </a:buClr>
              <a:buSzPct val="60000"/>
            </a:pPr>
            <a:r>
              <a:rPr lang="zh-CN" altLang="en-US" sz="2400" dirty="0" smtClean="0">
                <a:latin typeface="华文隶书" panose="02010800040101010101" pitchFamily="2" charset="-122"/>
                <a:ea typeface="华文隶书" panose="02010800040101010101" pitchFamily="2" charset="-122"/>
              </a:rPr>
              <a:t>调度</a:t>
            </a:r>
            <a:r>
              <a:rPr lang="zh-CN" altLang="en-US" sz="2400" dirty="0">
                <a:latin typeface="华文隶书" panose="02010800040101010101" pitchFamily="2" charset="-122"/>
                <a:ea typeface="华文隶书" panose="02010800040101010101" pitchFamily="2" charset="-122"/>
              </a:rPr>
              <a:t>者的线程读取工作请求，稍做检查后选择一个空闲的工作者线程，将请求交给它并唤醒该</a:t>
            </a:r>
            <a:r>
              <a:rPr lang="zh-CN" altLang="en-US" sz="2400" dirty="0" smtClean="0">
                <a:latin typeface="华文隶书" panose="02010800040101010101" pitchFamily="2" charset="-122"/>
                <a:ea typeface="华文隶书" panose="02010800040101010101" pitchFamily="2" charset="-122"/>
              </a:rPr>
              <a:t>工作者</a:t>
            </a:r>
            <a:endParaRPr lang="en-US" altLang="zh-CN" sz="2400" dirty="0" smtClean="0">
              <a:latin typeface="华文隶书" panose="02010800040101010101" pitchFamily="2" charset="-122"/>
              <a:ea typeface="华文隶书" panose="02010800040101010101" pitchFamily="2" charset="-122"/>
            </a:endParaRPr>
          </a:p>
          <a:p>
            <a:pPr algn="l" eaLnBrk="1" hangingPunct="1">
              <a:lnSpc>
                <a:spcPct val="90000"/>
              </a:lnSpc>
              <a:buClr>
                <a:schemeClr val="folHlink"/>
              </a:buClr>
              <a:buSzPct val="60000"/>
            </a:pPr>
            <a:endParaRPr lang="en-US" altLang="zh-CN" sz="2400" dirty="0" smtClean="0">
              <a:latin typeface="黑体" panose="02010609060101010101" pitchFamily="49" charset="-122"/>
              <a:ea typeface="黑体" panose="02010609060101010101" pitchFamily="49" charset="-122"/>
            </a:endParaRPr>
          </a:p>
          <a:p>
            <a:pPr algn="l" eaLnBrk="1" hangingPunct="1">
              <a:lnSpc>
                <a:spcPct val="90000"/>
              </a:lnSpc>
              <a:buClr>
                <a:schemeClr val="folHlink"/>
              </a:buClr>
              <a:buSzPct val="60000"/>
            </a:pPr>
            <a:r>
              <a:rPr lang="en-US" altLang="zh-CN" sz="2400" dirty="0" smtClean="0">
                <a:solidFill>
                  <a:srgbClr val="0070C0"/>
                </a:solidFill>
                <a:latin typeface="黑体" panose="02010609060101010101" pitchFamily="49" charset="-122"/>
                <a:ea typeface="黑体" panose="02010609060101010101" pitchFamily="49" charset="-122"/>
              </a:rPr>
              <a:t>(C/S</a:t>
            </a:r>
            <a:r>
              <a:rPr lang="zh-CN" altLang="en-US" sz="2400" dirty="0" smtClean="0">
                <a:solidFill>
                  <a:srgbClr val="0070C0"/>
                </a:solidFill>
                <a:latin typeface="黑体" panose="02010609060101010101" pitchFamily="49" charset="-122"/>
                <a:ea typeface="黑体" panose="02010609060101010101" pitchFamily="49" charset="-122"/>
              </a:rPr>
              <a:t>模式，数据库线程池</a:t>
            </a:r>
            <a:r>
              <a:rPr lang="en-US" altLang="zh-CN" sz="2400" dirty="0" smtClean="0">
                <a:solidFill>
                  <a:srgbClr val="0070C0"/>
                </a:solidFill>
                <a:latin typeface="黑体" panose="02010609060101010101" pitchFamily="49" charset="-122"/>
                <a:ea typeface="黑体" panose="02010609060101010101" pitchFamily="49" charset="-122"/>
              </a:rPr>
              <a:t>)</a:t>
            </a:r>
            <a:endParaRPr lang="zh-CN" altLang="en-US" sz="2400" dirty="0">
              <a:solidFill>
                <a:srgbClr val="0070C0"/>
              </a:solidFill>
              <a:latin typeface="黑体" panose="02010609060101010101" pitchFamily="49" charset="-122"/>
              <a:ea typeface="黑体" panose="02010609060101010101" pitchFamily="49" charset="-122"/>
            </a:endParaRPr>
          </a:p>
        </p:txBody>
      </p:sp>
      <p:sp>
        <p:nvSpPr>
          <p:cNvPr id="26" name="标题 1"/>
          <p:cNvSpPr txBox="1">
            <a:spLocks/>
          </p:cNvSpPr>
          <p:nvPr/>
        </p:nvSpPr>
        <p:spPr>
          <a:xfrm>
            <a:off x="914400" y="867792"/>
            <a:ext cx="7772400" cy="1049040"/>
          </a:xfrm>
          <a:prstGeom prst="rect">
            <a:avLst/>
          </a:prstGeom>
        </p:spPr>
        <p:txBody>
          <a:bodyPr/>
          <a:lstStyle>
            <a:lvl1pPr algn="l" rtl="0" eaLnBrk="1" fontAlgn="base" hangingPunct="1">
              <a:spcBef>
                <a:spcPct val="0"/>
              </a:spcBef>
              <a:spcAft>
                <a:spcPct val="0"/>
              </a:spcAft>
              <a:defRPr sz="4000" kern="1200">
                <a:solidFill>
                  <a:schemeClr val="tx2"/>
                </a:solidFill>
                <a:latin typeface="SimHei" charset="0"/>
                <a:ea typeface="SimHei" charset="0"/>
                <a:cs typeface="SimHei" charset="0"/>
              </a:defRPr>
            </a:lvl1pPr>
            <a:lvl2pPr algn="l" rtl="0" eaLnBrk="1" fontAlgn="base" hangingPunct="1">
              <a:spcBef>
                <a:spcPct val="0"/>
              </a:spcBef>
              <a:spcAft>
                <a:spcPct val="0"/>
              </a:spcAft>
              <a:defRPr sz="4000">
                <a:solidFill>
                  <a:schemeClr val="tx2"/>
                </a:solidFill>
                <a:latin typeface="Franklin Gothic Book" pitchFamily="34" charset="0"/>
                <a:ea typeface="幼圆" pitchFamily="49" charset="-122"/>
              </a:defRPr>
            </a:lvl2pPr>
            <a:lvl3pPr algn="l" rtl="0" eaLnBrk="1" fontAlgn="base" hangingPunct="1">
              <a:spcBef>
                <a:spcPct val="0"/>
              </a:spcBef>
              <a:spcAft>
                <a:spcPct val="0"/>
              </a:spcAft>
              <a:defRPr sz="4000">
                <a:solidFill>
                  <a:schemeClr val="tx2"/>
                </a:solidFill>
                <a:latin typeface="Franklin Gothic Book" pitchFamily="34" charset="0"/>
                <a:ea typeface="幼圆" pitchFamily="49" charset="-122"/>
              </a:defRPr>
            </a:lvl3pPr>
            <a:lvl4pPr algn="l" rtl="0" eaLnBrk="1" fontAlgn="base" hangingPunct="1">
              <a:spcBef>
                <a:spcPct val="0"/>
              </a:spcBef>
              <a:spcAft>
                <a:spcPct val="0"/>
              </a:spcAft>
              <a:defRPr sz="4000">
                <a:solidFill>
                  <a:schemeClr val="tx2"/>
                </a:solidFill>
                <a:latin typeface="Franklin Gothic Book" pitchFamily="34" charset="0"/>
                <a:ea typeface="幼圆" pitchFamily="49" charset="-122"/>
              </a:defRPr>
            </a:lvl4pPr>
            <a:lvl5pPr algn="l" rtl="0" eaLnBrk="1" fontAlgn="base" hangingPunct="1">
              <a:spcBef>
                <a:spcPct val="0"/>
              </a:spcBef>
              <a:spcAft>
                <a:spcPct val="0"/>
              </a:spcAft>
              <a:defRPr sz="4000">
                <a:solidFill>
                  <a:schemeClr val="tx2"/>
                </a:solidFill>
                <a:latin typeface="Franklin Gothic Book" pitchFamily="34" charset="0"/>
                <a:ea typeface="幼圆" pitchFamily="49" charset="-122"/>
              </a:defRPr>
            </a:lvl5pPr>
            <a:lvl6pPr marL="457200" algn="l" rtl="0" eaLnBrk="1" fontAlgn="base" hangingPunct="1">
              <a:spcBef>
                <a:spcPct val="0"/>
              </a:spcBef>
              <a:spcAft>
                <a:spcPct val="0"/>
              </a:spcAft>
              <a:defRPr sz="4000">
                <a:solidFill>
                  <a:schemeClr val="tx2"/>
                </a:solidFill>
                <a:latin typeface="Franklin Gothic Book" pitchFamily="34" charset="0"/>
                <a:ea typeface="幼圆" pitchFamily="49" charset="-122"/>
              </a:defRPr>
            </a:lvl6pPr>
            <a:lvl7pPr marL="914400" algn="l" rtl="0" eaLnBrk="1" fontAlgn="base" hangingPunct="1">
              <a:spcBef>
                <a:spcPct val="0"/>
              </a:spcBef>
              <a:spcAft>
                <a:spcPct val="0"/>
              </a:spcAft>
              <a:defRPr sz="4000">
                <a:solidFill>
                  <a:schemeClr val="tx2"/>
                </a:solidFill>
                <a:latin typeface="Franklin Gothic Book" pitchFamily="34" charset="0"/>
                <a:ea typeface="幼圆" pitchFamily="49" charset="-122"/>
              </a:defRPr>
            </a:lvl7pPr>
            <a:lvl8pPr marL="1371600" algn="l" rtl="0" eaLnBrk="1" fontAlgn="base" hangingPunct="1">
              <a:spcBef>
                <a:spcPct val="0"/>
              </a:spcBef>
              <a:spcAft>
                <a:spcPct val="0"/>
              </a:spcAft>
              <a:defRPr sz="4000">
                <a:solidFill>
                  <a:schemeClr val="tx2"/>
                </a:solidFill>
                <a:latin typeface="Franklin Gothic Book" pitchFamily="34" charset="0"/>
                <a:ea typeface="幼圆" pitchFamily="49" charset="-122"/>
              </a:defRPr>
            </a:lvl8pPr>
            <a:lvl9pPr marL="1828800" algn="l" rtl="0" eaLnBrk="1" fontAlgn="base" hangingPunct="1">
              <a:spcBef>
                <a:spcPct val="0"/>
              </a:spcBef>
              <a:spcAft>
                <a:spcPct val="0"/>
              </a:spcAft>
              <a:defRPr sz="4000">
                <a:solidFill>
                  <a:schemeClr val="tx2"/>
                </a:solidFill>
                <a:latin typeface="Franklin Gothic Book" pitchFamily="34" charset="0"/>
                <a:ea typeface="幼圆" pitchFamily="49" charset="-122"/>
              </a:defRPr>
            </a:lvl9pPr>
          </a:lstStyle>
          <a:p>
            <a:r>
              <a:rPr lang="en-US" altLang="zh-CN" b="0" dirty="0" smtClean="0"/>
              <a:t>2.4.2</a:t>
            </a:r>
            <a:r>
              <a:rPr lang="zh-CN" altLang="en-US" b="0" dirty="0" smtClean="0"/>
              <a:t>：线程的组织方式（</a:t>
            </a:r>
            <a:r>
              <a:rPr lang="en-US" altLang="zh-CN" b="0" dirty="0" smtClean="0"/>
              <a:t>1</a:t>
            </a:r>
            <a:r>
              <a:rPr lang="zh-CN" altLang="en-US" b="0" dirty="0" smtClean="0"/>
              <a:t>）</a:t>
            </a:r>
            <a:endParaRPr lang="zh-CN" altLang="en-US" b="0" dirty="0"/>
          </a:p>
        </p:txBody>
      </p:sp>
      <p:sp>
        <p:nvSpPr>
          <p:cNvPr id="27" name="文本框 26"/>
          <p:cNvSpPr txBox="1"/>
          <p:nvPr/>
        </p:nvSpPr>
        <p:spPr>
          <a:xfrm>
            <a:off x="133325" y="2091208"/>
            <a:ext cx="803425" cy="461665"/>
          </a:xfrm>
          <a:prstGeom prst="rect">
            <a:avLst/>
          </a:prstGeom>
          <a:noFill/>
        </p:spPr>
        <p:txBody>
          <a:bodyPr wrap="none" rtlCol="0">
            <a:spAutoFit/>
          </a:bodyPr>
          <a:lstStyle/>
          <a:p>
            <a:r>
              <a:rPr lang="zh-CN" altLang="en-US" sz="2400" dirty="0" smtClean="0">
                <a:solidFill>
                  <a:srgbClr val="0070C0"/>
                </a:solidFill>
                <a:latin typeface="黑体" panose="02010609060101010101" pitchFamily="49" charset="-122"/>
                <a:ea typeface="黑体" panose="02010609060101010101" pitchFamily="49" charset="-122"/>
              </a:rPr>
              <a:t>请求</a:t>
            </a:r>
            <a:endParaRPr lang="zh-CN" altLang="en-US" sz="2400" dirty="0">
              <a:solidFill>
                <a:srgbClr val="0070C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448506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20BE4E72-A9E5-064C-9F4A-F55A186FD067}" type="datetime1">
              <a:rPr lang="zh-CN" altLang="en-US" smtClean="0"/>
              <a:pPr>
                <a:defRPr/>
              </a:pPr>
              <a:t>2019-9-23</a:t>
            </a:fld>
            <a:endParaRPr lang="en-US" altLang="zh-CN" dirty="0"/>
          </a:p>
        </p:txBody>
      </p:sp>
      <p:sp>
        <p:nvSpPr>
          <p:cNvPr id="3" name="灯片编号占位符 2"/>
          <p:cNvSpPr>
            <a:spLocks noGrp="1"/>
          </p:cNvSpPr>
          <p:nvPr>
            <p:ph type="sldNum" sz="quarter" idx="4"/>
          </p:nvPr>
        </p:nvSpPr>
        <p:spPr/>
        <p:txBody>
          <a:bodyPr/>
          <a:lstStyle/>
          <a:p>
            <a:fld id="{65C875F2-A8FA-7640-83AE-6707C19FBE40}" type="slidenum">
              <a:rPr lang="zh-CN" altLang="en-US" baseline="0" smtClean="0"/>
              <a:pPr/>
              <a:t>42</a:t>
            </a:fld>
            <a:endParaRPr lang="en-US" altLang="zh-CN" dirty="0"/>
          </a:p>
        </p:txBody>
      </p:sp>
      <p:sp>
        <p:nvSpPr>
          <p:cNvPr id="5" name="矩形 4"/>
          <p:cNvSpPr/>
          <p:nvPr/>
        </p:nvSpPr>
        <p:spPr>
          <a:xfrm>
            <a:off x="1660259" y="2380960"/>
            <a:ext cx="329928" cy="1704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540066" y="2380960"/>
            <a:ext cx="329928" cy="1704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419872" y="2380960"/>
            <a:ext cx="329928" cy="1704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肘形连接符 12"/>
          <p:cNvCxnSpPr>
            <a:endCxn id="5" idx="2"/>
          </p:cNvCxnSpPr>
          <p:nvPr/>
        </p:nvCxnSpPr>
        <p:spPr>
          <a:xfrm flipV="1">
            <a:off x="379763" y="4085586"/>
            <a:ext cx="1445460" cy="1141119"/>
          </a:xfrm>
          <a:prstGeom prst="bentConnector2">
            <a:avLst/>
          </a:prstGeom>
          <a:ln w="57150">
            <a:tailEnd type="arrow" w="lg" len="lg"/>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247504" y="1840825"/>
            <a:ext cx="4896496" cy="4635115"/>
          </a:xfrm>
          <a:prstGeom prst="rect">
            <a:avLst/>
          </a:prstGeom>
        </p:spPr>
        <p:txBody>
          <a:bodyPr wrap="square">
            <a:spAutoFit/>
          </a:bodyPr>
          <a:lstStyle/>
          <a:p>
            <a:pPr marL="342900" indent="-342900" algn="l">
              <a:buFont typeface="Arial" panose="020B0604020202020204" pitchFamily="34" charset="0"/>
              <a:buChar char="•"/>
            </a:pPr>
            <a:r>
              <a:rPr lang="zh-CN" altLang="en-US" sz="2400" dirty="0">
                <a:solidFill>
                  <a:srgbClr val="FF0000"/>
                </a:solidFill>
                <a:latin typeface="黑体" panose="02010609060101010101" pitchFamily="49" charset="-122"/>
                <a:ea typeface="黑体" panose="02010609060101010101" pitchFamily="49" charset="-122"/>
              </a:rPr>
              <a:t>组模式：</a:t>
            </a:r>
          </a:p>
          <a:p>
            <a:pPr marL="800100" lvl="1" indent="-342900" algn="l">
              <a:buFont typeface="Arial" panose="020B0604020202020204" pitchFamily="34" charset="0"/>
              <a:buChar char="•"/>
            </a:pPr>
            <a:r>
              <a:rPr lang="zh-CN" altLang="en-US" sz="2400" dirty="0">
                <a:latin typeface="黑体" panose="02010609060101010101" pitchFamily="49" charset="-122"/>
                <a:ea typeface="黑体" panose="02010609060101010101" pitchFamily="49" charset="-122"/>
              </a:rPr>
              <a:t>进程中的各个线程都可以取得并处理该请求，不存在调度者线程。有时每个线程被设计成专门处理特定的任务，同时建立相应的任务队列</a:t>
            </a:r>
            <a:endParaRPr lang="en-US" altLang="zh-CN" sz="2400" dirty="0">
              <a:latin typeface="黑体" panose="02010609060101010101" pitchFamily="49" charset="-122"/>
              <a:ea typeface="黑体" panose="02010609060101010101" pitchFamily="49" charset="-122"/>
            </a:endParaRPr>
          </a:p>
          <a:p>
            <a:pPr marL="457200" indent="-457200" algn="l" eaLnBrk="1" hangingPunct="1">
              <a:lnSpc>
                <a:spcPct val="90000"/>
              </a:lnSpc>
              <a:buClr>
                <a:schemeClr val="folHlink"/>
              </a:buClr>
              <a:buSzPct val="60000"/>
              <a:buFont typeface="Wingdings" panose="05000000000000000000" pitchFamily="2" charset="2"/>
              <a:buChar char="l"/>
            </a:pPr>
            <a:endParaRPr lang="en-US" altLang="zh-CN" sz="2400" dirty="0" smtClean="0">
              <a:latin typeface="黑体" panose="02010609060101010101" pitchFamily="49" charset="-122"/>
              <a:ea typeface="黑体" panose="02010609060101010101" pitchFamily="49" charset="-122"/>
            </a:endParaRPr>
          </a:p>
          <a:p>
            <a:pPr algn="l">
              <a:lnSpc>
                <a:spcPct val="90000"/>
              </a:lnSpc>
              <a:buClr>
                <a:schemeClr val="folHlink"/>
              </a:buClr>
              <a:buSzPct val="60000"/>
            </a:pPr>
            <a:r>
              <a:rPr lang="zh-CN" altLang="en-US" sz="2400" dirty="0">
                <a:latin typeface="隶书" panose="02010509060101010101" pitchFamily="49" charset="-122"/>
                <a:ea typeface="隶书" panose="02010509060101010101" pitchFamily="49" charset="-122"/>
              </a:rPr>
              <a:t>所有</a:t>
            </a:r>
            <a:r>
              <a:rPr lang="zh-CN" altLang="en-US" sz="2400" dirty="0" smtClean="0">
                <a:latin typeface="隶书" panose="02010509060101010101" pitchFamily="49" charset="-122"/>
                <a:ea typeface="隶书" panose="02010509060101010101" pitchFamily="49" charset="-122"/>
              </a:rPr>
              <a:t>的线程</a:t>
            </a:r>
            <a:r>
              <a:rPr lang="zh-CN" altLang="en-US" sz="2400" dirty="0">
                <a:latin typeface="隶书" panose="02010509060101010101" pitchFamily="49" charset="-122"/>
                <a:ea typeface="隶书" panose="02010509060101010101" pitchFamily="49" charset="-122"/>
              </a:rPr>
              <a:t>都是平等的，将等待处理的工作放入一个工作队列</a:t>
            </a:r>
            <a:r>
              <a:rPr lang="zh-CN" altLang="en-US" sz="2400" dirty="0" smtClean="0">
                <a:latin typeface="隶书" panose="02010509060101010101" pitchFamily="49" charset="-122"/>
                <a:ea typeface="隶书" panose="02010509060101010101" pitchFamily="49" charset="-122"/>
              </a:rPr>
              <a:t>，有时</a:t>
            </a:r>
            <a:r>
              <a:rPr lang="zh-CN" altLang="en-US" sz="2400" dirty="0">
                <a:latin typeface="隶书" panose="02010509060101010101" pitchFamily="49" charset="-122"/>
                <a:ea typeface="隶书" panose="02010509060101010101" pitchFamily="49" charset="-122"/>
              </a:rPr>
              <a:t>每个线程都设计成专门处理某种特定的工作</a:t>
            </a:r>
          </a:p>
          <a:p>
            <a:pPr algn="l" eaLnBrk="1" hangingPunct="1">
              <a:lnSpc>
                <a:spcPct val="90000"/>
              </a:lnSpc>
              <a:buClr>
                <a:schemeClr val="folHlink"/>
              </a:buClr>
              <a:buSzPct val="60000"/>
            </a:pPr>
            <a:endParaRPr lang="en-US" altLang="zh-CN" sz="2400" dirty="0" smtClean="0">
              <a:latin typeface="黑体" panose="02010609060101010101" pitchFamily="49" charset="-122"/>
              <a:ea typeface="黑体" panose="02010609060101010101" pitchFamily="49" charset="-122"/>
            </a:endParaRPr>
          </a:p>
          <a:p>
            <a:pPr algn="l" eaLnBrk="1" hangingPunct="1">
              <a:lnSpc>
                <a:spcPct val="90000"/>
              </a:lnSpc>
              <a:buClr>
                <a:schemeClr val="folHlink"/>
              </a:buClr>
              <a:buSzPct val="60000"/>
            </a:pPr>
            <a:r>
              <a:rPr lang="en-US" altLang="zh-CN" sz="2400" dirty="0" smtClean="0">
                <a:solidFill>
                  <a:srgbClr val="0070C0"/>
                </a:solidFill>
                <a:latin typeface="黑体" panose="02010609060101010101" pitchFamily="49" charset="-122"/>
                <a:ea typeface="黑体" panose="02010609060101010101" pitchFamily="49" charset="-122"/>
              </a:rPr>
              <a:t>(</a:t>
            </a:r>
            <a:r>
              <a:rPr lang="zh-CN" altLang="en-US" sz="2400" dirty="0" smtClean="0">
                <a:solidFill>
                  <a:srgbClr val="0070C0"/>
                </a:solidFill>
                <a:latin typeface="黑体" panose="02010609060101010101" pitchFamily="49" charset="-122"/>
                <a:ea typeface="黑体" panose="02010609060101010101" pitchFamily="49" charset="-122"/>
              </a:rPr>
              <a:t>异步、并发的多线程执行</a:t>
            </a:r>
            <a:r>
              <a:rPr lang="en-US" altLang="zh-CN" sz="2400" dirty="0" smtClean="0">
                <a:solidFill>
                  <a:srgbClr val="0070C0"/>
                </a:solidFill>
                <a:latin typeface="黑体" panose="02010609060101010101" pitchFamily="49" charset="-122"/>
                <a:ea typeface="黑体" panose="02010609060101010101" pitchFamily="49" charset="-122"/>
              </a:rPr>
              <a:t>)</a:t>
            </a:r>
            <a:endParaRPr lang="zh-CN" altLang="en-US" sz="2400" dirty="0">
              <a:solidFill>
                <a:srgbClr val="0070C0"/>
              </a:solidFill>
              <a:latin typeface="黑体" panose="02010609060101010101" pitchFamily="49" charset="-122"/>
              <a:ea typeface="黑体" panose="02010609060101010101" pitchFamily="49" charset="-122"/>
            </a:endParaRPr>
          </a:p>
        </p:txBody>
      </p:sp>
      <p:sp>
        <p:nvSpPr>
          <p:cNvPr id="26" name="标题 1"/>
          <p:cNvSpPr txBox="1">
            <a:spLocks/>
          </p:cNvSpPr>
          <p:nvPr/>
        </p:nvSpPr>
        <p:spPr>
          <a:xfrm>
            <a:off x="914400" y="867792"/>
            <a:ext cx="7772400" cy="1049040"/>
          </a:xfrm>
          <a:prstGeom prst="rect">
            <a:avLst/>
          </a:prstGeom>
        </p:spPr>
        <p:txBody>
          <a:bodyPr/>
          <a:lstStyle>
            <a:lvl1pPr algn="l" rtl="0" eaLnBrk="1" fontAlgn="base" hangingPunct="1">
              <a:spcBef>
                <a:spcPct val="0"/>
              </a:spcBef>
              <a:spcAft>
                <a:spcPct val="0"/>
              </a:spcAft>
              <a:defRPr sz="4000" kern="1200">
                <a:solidFill>
                  <a:schemeClr val="tx2"/>
                </a:solidFill>
                <a:latin typeface="SimHei" charset="0"/>
                <a:ea typeface="SimHei" charset="0"/>
                <a:cs typeface="SimHei" charset="0"/>
              </a:defRPr>
            </a:lvl1pPr>
            <a:lvl2pPr algn="l" rtl="0" eaLnBrk="1" fontAlgn="base" hangingPunct="1">
              <a:spcBef>
                <a:spcPct val="0"/>
              </a:spcBef>
              <a:spcAft>
                <a:spcPct val="0"/>
              </a:spcAft>
              <a:defRPr sz="4000">
                <a:solidFill>
                  <a:schemeClr val="tx2"/>
                </a:solidFill>
                <a:latin typeface="Franklin Gothic Book" pitchFamily="34" charset="0"/>
                <a:ea typeface="幼圆" pitchFamily="49" charset="-122"/>
              </a:defRPr>
            </a:lvl2pPr>
            <a:lvl3pPr algn="l" rtl="0" eaLnBrk="1" fontAlgn="base" hangingPunct="1">
              <a:spcBef>
                <a:spcPct val="0"/>
              </a:spcBef>
              <a:spcAft>
                <a:spcPct val="0"/>
              </a:spcAft>
              <a:defRPr sz="4000">
                <a:solidFill>
                  <a:schemeClr val="tx2"/>
                </a:solidFill>
                <a:latin typeface="Franklin Gothic Book" pitchFamily="34" charset="0"/>
                <a:ea typeface="幼圆" pitchFamily="49" charset="-122"/>
              </a:defRPr>
            </a:lvl3pPr>
            <a:lvl4pPr algn="l" rtl="0" eaLnBrk="1" fontAlgn="base" hangingPunct="1">
              <a:spcBef>
                <a:spcPct val="0"/>
              </a:spcBef>
              <a:spcAft>
                <a:spcPct val="0"/>
              </a:spcAft>
              <a:defRPr sz="4000">
                <a:solidFill>
                  <a:schemeClr val="tx2"/>
                </a:solidFill>
                <a:latin typeface="Franklin Gothic Book" pitchFamily="34" charset="0"/>
                <a:ea typeface="幼圆" pitchFamily="49" charset="-122"/>
              </a:defRPr>
            </a:lvl4pPr>
            <a:lvl5pPr algn="l" rtl="0" eaLnBrk="1" fontAlgn="base" hangingPunct="1">
              <a:spcBef>
                <a:spcPct val="0"/>
              </a:spcBef>
              <a:spcAft>
                <a:spcPct val="0"/>
              </a:spcAft>
              <a:defRPr sz="4000">
                <a:solidFill>
                  <a:schemeClr val="tx2"/>
                </a:solidFill>
                <a:latin typeface="Franklin Gothic Book" pitchFamily="34" charset="0"/>
                <a:ea typeface="幼圆" pitchFamily="49" charset="-122"/>
              </a:defRPr>
            </a:lvl5pPr>
            <a:lvl6pPr marL="457200" algn="l" rtl="0" eaLnBrk="1" fontAlgn="base" hangingPunct="1">
              <a:spcBef>
                <a:spcPct val="0"/>
              </a:spcBef>
              <a:spcAft>
                <a:spcPct val="0"/>
              </a:spcAft>
              <a:defRPr sz="4000">
                <a:solidFill>
                  <a:schemeClr val="tx2"/>
                </a:solidFill>
                <a:latin typeface="Franklin Gothic Book" pitchFamily="34" charset="0"/>
                <a:ea typeface="幼圆" pitchFamily="49" charset="-122"/>
              </a:defRPr>
            </a:lvl6pPr>
            <a:lvl7pPr marL="914400" algn="l" rtl="0" eaLnBrk="1" fontAlgn="base" hangingPunct="1">
              <a:spcBef>
                <a:spcPct val="0"/>
              </a:spcBef>
              <a:spcAft>
                <a:spcPct val="0"/>
              </a:spcAft>
              <a:defRPr sz="4000">
                <a:solidFill>
                  <a:schemeClr val="tx2"/>
                </a:solidFill>
                <a:latin typeface="Franklin Gothic Book" pitchFamily="34" charset="0"/>
                <a:ea typeface="幼圆" pitchFamily="49" charset="-122"/>
              </a:defRPr>
            </a:lvl7pPr>
            <a:lvl8pPr marL="1371600" algn="l" rtl="0" eaLnBrk="1" fontAlgn="base" hangingPunct="1">
              <a:spcBef>
                <a:spcPct val="0"/>
              </a:spcBef>
              <a:spcAft>
                <a:spcPct val="0"/>
              </a:spcAft>
              <a:defRPr sz="4000">
                <a:solidFill>
                  <a:schemeClr val="tx2"/>
                </a:solidFill>
                <a:latin typeface="Franklin Gothic Book" pitchFamily="34" charset="0"/>
                <a:ea typeface="幼圆" pitchFamily="49" charset="-122"/>
              </a:defRPr>
            </a:lvl8pPr>
            <a:lvl9pPr marL="1828800" algn="l" rtl="0" eaLnBrk="1" fontAlgn="base" hangingPunct="1">
              <a:spcBef>
                <a:spcPct val="0"/>
              </a:spcBef>
              <a:spcAft>
                <a:spcPct val="0"/>
              </a:spcAft>
              <a:defRPr sz="4000">
                <a:solidFill>
                  <a:schemeClr val="tx2"/>
                </a:solidFill>
                <a:latin typeface="Franklin Gothic Book" pitchFamily="34" charset="0"/>
                <a:ea typeface="幼圆" pitchFamily="49" charset="-122"/>
              </a:defRPr>
            </a:lvl9pPr>
          </a:lstStyle>
          <a:p>
            <a:r>
              <a:rPr lang="en-US" altLang="zh-CN" b="0" dirty="0" smtClean="0"/>
              <a:t>2.4.2</a:t>
            </a:r>
            <a:r>
              <a:rPr lang="zh-CN" altLang="en-US" b="0" dirty="0" smtClean="0"/>
              <a:t>：线程的组织方式（</a:t>
            </a:r>
            <a:r>
              <a:rPr lang="en-US" altLang="zh-CN" b="0" dirty="0" smtClean="0"/>
              <a:t>2</a:t>
            </a:r>
            <a:r>
              <a:rPr lang="zh-CN" altLang="en-US" b="0" dirty="0" smtClean="0"/>
              <a:t>）</a:t>
            </a:r>
            <a:endParaRPr lang="zh-CN" altLang="en-US" b="0" dirty="0"/>
          </a:p>
        </p:txBody>
      </p:sp>
      <p:sp>
        <p:nvSpPr>
          <p:cNvPr id="15" name="文本框 14"/>
          <p:cNvSpPr txBox="1"/>
          <p:nvPr/>
        </p:nvSpPr>
        <p:spPr>
          <a:xfrm>
            <a:off x="477514" y="4656145"/>
            <a:ext cx="803425" cy="461665"/>
          </a:xfrm>
          <a:prstGeom prst="rect">
            <a:avLst/>
          </a:prstGeom>
          <a:noFill/>
        </p:spPr>
        <p:txBody>
          <a:bodyPr wrap="none" rtlCol="0">
            <a:spAutoFit/>
          </a:bodyPr>
          <a:lstStyle/>
          <a:p>
            <a:r>
              <a:rPr lang="zh-CN" altLang="en-US" sz="2400" dirty="0" smtClean="0">
                <a:solidFill>
                  <a:srgbClr val="0070C0"/>
                </a:solidFill>
                <a:latin typeface="黑体" panose="02010609060101010101" pitchFamily="49" charset="-122"/>
                <a:ea typeface="黑体" panose="02010609060101010101" pitchFamily="49" charset="-122"/>
              </a:rPr>
              <a:t>请求</a:t>
            </a:r>
            <a:endParaRPr lang="zh-CN" altLang="en-US" sz="2400" dirty="0">
              <a:solidFill>
                <a:srgbClr val="0070C0"/>
              </a:solidFill>
              <a:latin typeface="黑体" panose="02010609060101010101" pitchFamily="49" charset="-122"/>
              <a:ea typeface="黑体" panose="02010609060101010101" pitchFamily="49" charset="-122"/>
            </a:endParaRPr>
          </a:p>
        </p:txBody>
      </p:sp>
      <p:cxnSp>
        <p:nvCxnSpPr>
          <p:cNvPr id="17" name="肘形连接符 16"/>
          <p:cNvCxnSpPr>
            <a:endCxn id="6" idx="2"/>
          </p:cNvCxnSpPr>
          <p:nvPr/>
        </p:nvCxnSpPr>
        <p:spPr>
          <a:xfrm flipV="1">
            <a:off x="477514" y="4085586"/>
            <a:ext cx="2227516" cy="1141120"/>
          </a:xfrm>
          <a:prstGeom prst="bentConnector2">
            <a:avLst/>
          </a:prstGeom>
          <a:ln w="57150">
            <a:tailEnd type="arrow" w="lg" len="lg"/>
          </a:ln>
        </p:spPr>
        <p:style>
          <a:lnRef idx="1">
            <a:schemeClr val="accent1"/>
          </a:lnRef>
          <a:fillRef idx="0">
            <a:schemeClr val="accent1"/>
          </a:fillRef>
          <a:effectRef idx="0">
            <a:schemeClr val="accent1"/>
          </a:effectRef>
          <a:fontRef idx="minor">
            <a:schemeClr val="tx1"/>
          </a:fontRef>
        </p:style>
      </p:cxnSp>
      <p:cxnSp>
        <p:nvCxnSpPr>
          <p:cNvPr id="19" name="肘形连接符 18"/>
          <p:cNvCxnSpPr>
            <a:endCxn id="7" idx="2"/>
          </p:cNvCxnSpPr>
          <p:nvPr/>
        </p:nvCxnSpPr>
        <p:spPr>
          <a:xfrm flipV="1">
            <a:off x="575265" y="4085586"/>
            <a:ext cx="3009571" cy="1141120"/>
          </a:xfrm>
          <a:prstGeom prst="bentConnector2">
            <a:avLst/>
          </a:prstGeom>
          <a:ln w="57150">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62385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20BE4E72-A9E5-064C-9F4A-F55A186FD067}" type="datetime1">
              <a:rPr lang="zh-CN" altLang="en-US" smtClean="0"/>
              <a:pPr>
                <a:defRPr/>
              </a:pPr>
              <a:t>2019-9-23</a:t>
            </a:fld>
            <a:endParaRPr lang="en-US" altLang="zh-CN" dirty="0"/>
          </a:p>
        </p:txBody>
      </p:sp>
      <p:sp>
        <p:nvSpPr>
          <p:cNvPr id="3" name="灯片编号占位符 2"/>
          <p:cNvSpPr>
            <a:spLocks noGrp="1"/>
          </p:cNvSpPr>
          <p:nvPr>
            <p:ph type="sldNum" sz="quarter" idx="4"/>
          </p:nvPr>
        </p:nvSpPr>
        <p:spPr/>
        <p:txBody>
          <a:bodyPr/>
          <a:lstStyle/>
          <a:p>
            <a:fld id="{65C875F2-A8FA-7640-83AE-6707C19FBE40}" type="slidenum">
              <a:rPr lang="zh-CN" altLang="en-US" baseline="0" smtClean="0"/>
              <a:pPr/>
              <a:t>43</a:t>
            </a:fld>
            <a:endParaRPr lang="en-US" altLang="zh-CN" dirty="0"/>
          </a:p>
        </p:txBody>
      </p:sp>
      <p:sp>
        <p:nvSpPr>
          <p:cNvPr id="5" name="矩形 4"/>
          <p:cNvSpPr/>
          <p:nvPr/>
        </p:nvSpPr>
        <p:spPr>
          <a:xfrm>
            <a:off x="1660259" y="2380960"/>
            <a:ext cx="329928" cy="1704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540066" y="2380960"/>
            <a:ext cx="329928" cy="1704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419872" y="2380960"/>
            <a:ext cx="329928" cy="1704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247504" y="1840825"/>
            <a:ext cx="4896496" cy="3564053"/>
          </a:xfrm>
          <a:prstGeom prst="rect">
            <a:avLst/>
          </a:prstGeom>
        </p:spPr>
        <p:txBody>
          <a:bodyPr wrap="square">
            <a:spAutoFit/>
          </a:bodyPr>
          <a:lstStyle/>
          <a:p>
            <a:pPr marL="342900" indent="-342900" algn="l">
              <a:buFont typeface="Arial" panose="020B0604020202020204" pitchFamily="34" charset="0"/>
              <a:buChar char="•"/>
            </a:pPr>
            <a:r>
              <a:rPr lang="zh-CN" altLang="en-US" sz="2400" dirty="0">
                <a:solidFill>
                  <a:srgbClr val="FF0000"/>
                </a:solidFill>
                <a:latin typeface="黑体" panose="02010609060101010101" pitchFamily="49" charset="-122"/>
                <a:ea typeface="黑体" panose="02010609060101010101" pitchFamily="49" charset="-122"/>
              </a:rPr>
              <a:t>流水线模式：</a:t>
            </a:r>
          </a:p>
          <a:p>
            <a:pPr marL="800100" lvl="1" indent="-342900" algn="l">
              <a:buFont typeface="Arial" panose="020B0604020202020204" pitchFamily="34" charset="0"/>
              <a:buChar char="•"/>
            </a:pPr>
            <a:r>
              <a:rPr lang="zh-CN" altLang="en-US" sz="2400" dirty="0">
                <a:latin typeface="黑体" panose="02010609060101010101" pitchFamily="49" charset="-122"/>
                <a:ea typeface="黑体" panose="02010609060101010101" pitchFamily="49" charset="-122"/>
              </a:rPr>
              <a:t>线程排成一个次序，第一个线程产生的数据传送给下一个线程处理，依次类推 </a:t>
            </a:r>
          </a:p>
          <a:p>
            <a:pPr marL="457200" indent="-457200" algn="l" eaLnBrk="1" hangingPunct="1">
              <a:lnSpc>
                <a:spcPct val="90000"/>
              </a:lnSpc>
              <a:buClr>
                <a:schemeClr val="folHlink"/>
              </a:buClr>
              <a:buSzPct val="60000"/>
              <a:buFont typeface="Wingdings" panose="05000000000000000000" pitchFamily="2" charset="2"/>
              <a:buChar char="l"/>
            </a:pPr>
            <a:endParaRPr lang="en-US" altLang="zh-CN" sz="2400" dirty="0" smtClean="0">
              <a:latin typeface="黑体" panose="02010609060101010101" pitchFamily="49" charset="-122"/>
              <a:ea typeface="黑体" panose="02010609060101010101" pitchFamily="49" charset="-122"/>
            </a:endParaRPr>
          </a:p>
          <a:p>
            <a:pPr algn="l">
              <a:lnSpc>
                <a:spcPct val="90000"/>
              </a:lnSpc>
              <a:buClr>
                <a:schemeClr val="folHlink"/>
              </a:buClr>
              <a:buSzPct val="60000"/>
            </a:pPr>
            <a:r>
              <a:rPr lang="zh-CN" altLang="en-US" sz="2400" dirty="0">
                <a:latin typeface="隶书" panose="02010509060101010101" pitchFamily="49" charset="-122"/>
                <a:ea typeface="隶书" panose="02010509060101010101" pitchFamily="49" charset="-122"/>
              </a:rPr>
              <a:t>第一个线程产生一些数据，并传给下一个线程去处理，数据沿着线程依次</a:t>
            </a:r>
            <a:r>
              <a:rPr lang="zh-CN" altLang="en-US" sz="2400" dirty="0" smtClean="0">
                <a:latin typeface="隶书" panose="02010509060101010101" pitchFamily="49" charset="-122"/>
                <a:ea typeface="隶书" panose="02010509060101010101" pitchFamily="49" charset="-122"/>
              </a:rPr>
              <a:t>传递</a:t>
            </a:r>
            <a:endParaRPr lang="en-US" altLang="zh-CN" sz="2400" dirty="0" smtClean="0">
              <a:latin typeface="隶书" panose="02010509060101010101" pitchFamily="49" charset="-122"/>
              <a:ea typeface="隶书" panose="02010509060101010101" pitchFamily="49" charset="-122"/>
            </a:endParaRPr>
          </a:p>
          <a:p>
            <a:pPr algn="l">
              <a:lnSpc>
                <a:spcPct val="90000"/>
              </a:lnSpc>
              <a:buClr>
                <a:schemeClr val="folHlink"/>
              </a:buClr>
              <a:buSzPct val="60000"/>
            </a:pPr>
            <a:endParaRPr lang="en-US" altLang="zh-CN" sz="2400" dirty="0" smtClean="0">
              <a:latin typeface="黑体" panose="02010609060101010101" pitchFamily="49" charset="-122"/>
              <a:ea typeface="黑体" panose="02010609060101010101" pitchFamily="49" charset="-122"/>
            </a:endParaRPr>
          </a:p>
          <a:p>
            <a:pPr algn="l" eaLnBrk="1" hangingPunct="1">
              <a:lnSpc>
                <a:spcPct val="90000"/>
              </a:lnSpc>
              <a:buClr>
                <a:schemeClr val="folHlink"/>
              </a:buClr>
              <a:buSzPct val="60000"/>
            </a:pPr>
            <a:r>
              <a:rPr lang="en-US" altLang="zh-CN" sz="2400" dirty="0" smtClean="0">
                <a:solidFill>
                  <a:srgbClr val="0070C0"/>
                </a:solidFill>
                <a:latin typeface="黑体" panose="02010609060101010101" pitchFamily="49" charset="-122"/>
                <a:ea typeface="黑体" panose="02010609060101010101" pitchFamily="49" charset="-122"/>
              </a:rPr>
              <a:t>(</a:t>
            </a:r>
            <a:r>
              <a:rPr lang="zh-CN" altLang="en-US" sz="2400" dirty="0">
                <a:solidFill>
                  <a:srgbClr val="0070C0"/>
                </a:solidFill>
                <a:latin typeface="黑体" panose="02010609060101010101" pitchFamily="49" charset="-122"/>
                <a:ea typeface="黑体" panose="02010609060101010101" pitchFamily="49" charset="-122"/>
              </a:rPr>
              <a:t>生产者</a:t>
            </a:r>
            <a:r>
              <a:rPr lang="en-US" altLang="zh-CN" sz="2400" dirty="0">
                <a:solidFill>
                  <a:srgbClr val="0070C0"/>
                </a:solidFill>
                <a:latin typeface="黑体" panose="02010609060101010101" pitchFamily="49" charset="-122"/>
                <a:ea typeface="黑体" panose="02010609060101010101" pitchFamily="49" charset="-122"/>
              </a:rPr>
              <a:t>/</a:t>
            </a:r>
            <a:r>
              <a:rPr lang="zh-CN" altLang="en-US" sz="2400" dirty="0">
                <a:solidFill>
                  <a:srgbClr val="0070C0"/>
                </a:solidFill>
                <a:latin typeface="黑体" panose="02010609060101010101" pitchFamily="49" charset="-122"/>
                <a:ea typeface="黑体" panose="02010609060101010101" pitchFamily="49" charset="-122"/>
              </a:rPr>
              <a:t>消费者问题</a:t>
            </a:r>
            <a:r>
              <a:rPr lang="en-US" altLang="zh-CN" sz="2400" dirty="0" smtClean="0">
                <a:solidFill>
                  <a:srgbClr val="0070C0"/>
                </a:solidFill>
                <a:latin typeface="黑体" panose="02010609060101010101" pitchFamily="49" charset="-122"/>
                <a:ea typeface="黑体" panose="02010609060101010101" pitchFamily="49" charset="-122"/>
              </a:rPr>
              <a:t>)</a:t>
            </a:r>
            <a:endParaRPr lang="zh-CN" altLang="en-US" sz="2400" dirty="0">
              <a:solidFill>
                <a:srgbClr val="0070C0"/>
              </a:solidFill>
              <a:latin typeface="黑体" panose="02010609060101010101" pitchFamily="49" charset="-122"/>
              <a:ea typeface="黑体" panose="02010609060101010101" pitchFamily="49" charset="-122"/>
            </a:endParaRPr>
          </a:p>
        </p:txBody>
      </p:sp>
      <p:sp>
        <p:nvSpPr>
          <p:cNvPr id="26" name="标题 1"/>
          <p:cNvSpPr txBox="1">
            <a:spLocks/>
          </p:cNvSpPr>
          <p:nvPr/>
        </p:nvSpPr>
        <p:spPr>
          <a:xfrm>
            <a:off x="914400" y="867792"/>
            <a:ext cx="7772400" cy="1049040"/>
          </a:xfrm>
          <a:prstGeom prst="rect">
            <a:avLst/>
          </a:prstGeom>
        </p:spPr>
        <p:txBody>
          <a:bodyPr/>
          <a:lstStyle>
            <a:lvl1pPr algn="l" rtl="0" eaLnBrk="1" fontAlgn="base" hangingPunct="1">
              <a:spcBef>
                <a:spcPct val="0"/>
              </a:spcBef>
              <a:spcAft>
                <a:spcPct val="0"/>
              </a:spcAft>
              <a:defRPr sz="4000" kern="1200">
                <a:solidFill>
                  <a:schemeClr val="tx2"/>
                </a:solidFill>
                <a:latin typeface="SimHei" charset="0"/>
                <a:ea typeface="SimHei" charset="0"/>
                <a:cs typeface="SimHei" charset="0"/>
              </a:defRPr>
            </a:lvl1pPr>
            <a:lvl2pPr algn="l" rtl="0" eaLnBrk="1" fontAlgn="base" hangingPunct="1">
              <a:spcBef>
                <a:spcPct val="0"/>
              </a:spcBef>
              <a:spcAft>
                <a:spcPct val="0"/>
              </a:spcAft>
              <a:defRPr sz="4000">
                <a:solidFill>
                  <a:schemeClr val="tx2"/>
                </a:solidFill>
                <a:latin typeface="Franklin Gothic Book" pitchFamily="34" charset="0"/>
                <a:ea typeface="幼圆" pitchFamily="49" charset="-122"/>
              </a:defRPr>
            </a:lvl2pPr>
            <a:lvl3pPr algn="l" rtl="0" eaLnBrk="1" fontAlgn="base" hangingPunct="1">
              <a:spcBef>
                <a:spcPct val="0"/>
              </a:spcBef>
              <a:spcAft>
                <a:spcPct val="0"/>
              </a:spcAft>
              <a:defRPr sz="4000">
                <a:solidFill>
                  <a:schemeClr val="tx2"/>
                </a:solidFill>
                <a:latin typeface="Franklin Gothic Book" pitchFamily="34" charset="0"/>
                <a:ea typeface="幼圆" pitchFamily="49" charset="-122"/>
              </a:defRPr>
            </a:lvl3pPr>
            <a:lvl4pPr algn="l" rtl="0" eaLnBrk="1" fontAlgn="base" hangingPunct="1">
              <a:spcBef>
                <a:spcPct val="0"/>
              </a:spcBef>
              <a:spcAft>
                <a:spcPct val="0"/>
              </a:spcAft>
              <a:defRPr sz="4000">
                <a:solidFill>
                  <a:schemeClr val="tx2"/>
                </a:solidFill>
                <a:latin typeface="Franklin Gothic Book" pitchFamily="34" charset="0"/>
                <a:ea typeface="幼圆" pitchFamily="49" charset="-122"/>
              </a:defRPr>
            </a:lvl4pPr>
            <a:lvl5pPr algn="l" rtl="0" eaLnBrk="1" fontAlgn="base" hangingPunct="1">
              <a:spcBef>
                <a:spcPct val="0"/>
              </a:spcBef>
              <a:spcAft>
                <a:spcPct val="0"/>
              </a:spcAft>
              <a:defRPr sz="4000">
                <a:solidFill>
                  <a:schemeClr val="tx2"/>
                </a:solidFill>
                <a:latin typeface="Franklin Gothic Book" pitchFamily="34" charset="0"/>
                <a:ea typeface="幼圆" pitchFamily="49" charset="-122"/>
              </a:defRPr>
            </a:lvl5pPr>
            <a:lvl6pPr marL="457200" algn="l" rtl="0" eaLnBrk="1" fontAlgn="base" hangingPunct="1">
              <a:spcBef>
                <a:spcPct val="0"/>
              </a:spcBef>
              <a:spcAft>
                <a:spcPct val="0"/>
              </a:spcAft>
              <a:defRPr sz="4000">
                <a:solidFill>
                  <a:schemeClr val="tx2"/>
                </a:solidFill>
                <a:latin typeface="Franklin Gothic Book" pitchFamily="34" charset="0"/>
                <a:ea typeface="幼圆" pitchFamily="49" charset="-122"/>
              </a:defRPr>
            </a:lvl6pPr>
            <a:lvl7pPr marL="914400" algn="l" rtl="0" eaLnBrk="1" fontAlgn="base" hangingPunct="1">
              <a:spcBef>
                <a:spcPct val="0"/>
              </a:spcBef>
              <a:spcAft>
                <a:spcPct val="0"/>
              </a:spcAft>
              <a:defRPr sz="4000">
                <a:solidFill>
                  <a:schemeClr val="tx2"/>
                </a:solidFill>
                <a:latin typeface="Franklin Gothic Book" pitchFamily="34" charset="0"/>
                <a:ea typeface="幼圆" pitchFamily="49" charset="-122"/>
              </a:defRPr>
            </a:lvl7pPr>
            <a:lvl8pPr marL="1371600" algn="l" rtl="0" eaLnBrk="1" fontAlgn="base" hangingPunct="1">
              <a:spcBef>
                <a:spcPct val="0"/>
              </a:spcBef>
              <a:spcAft>
                <a:spcPct val="0"/>
              </a:spcAft>
              <a:defRPr sz="4000">
                <a:solidFill>
                  <a:schemeClr val="tx2"/>
                </a:solidFill>
                <a:latin typeface="Franklin Gothic Book" pitchFamily="34" charset="0"/>
                <a:ea typeface="幼圆" pitchFamily="49" charset="-122"/>
              </a:defRPr>
            </a:lvl8pPr>
            <a:lvl9pPr marL="1828800" algn="l" rtl="0" eaLnBrk="1" fontAlgn="base" hangingPunct="1">
              <a:spcBef>
                <a:spcPct val="0"/>
              </a:spcBef>
              <a:spcAft>
                <a:spcPct val="0"/>
              </a:spcAft>
              <a:defRPr sz="4000">
                <a:solidFill>
                  <a:schemeClr val="tx2"/>
                </a:solidFill>
                <a:latin typeface="Franklin Gothic Book" pitchFamily="34" charset="0"/>
                <a:ea typeface="幼圆" pitchFamily="49" charset="-122"/>
              </a:defRPr>
            </a:lvl9pPr>
          </a:lstStyle>
          <a:p>
            <a:r>
              <a:rPr lang="en-US" altLang="zh-CN" b="0" dirty="0" smtClean="0"/>
              <a:t>2.4.2</a:t>
            </a:r>
            <a:r>
              <a:rPr lang="zh-CN" altLang="en-US" b="0" dirty="0" smtClean="0"/>
              <a:t>：线程的组织方式（</a:t>
            </a:r>
            <a:r>
              <a:rPr lang="en-US" altLang="zh-CN" b="0" dirty="0" smtClean="0"/>
              <a:t>3</a:t>
            </a:r>
            <a:r>
              <a:rPr lang="zh-CN" altLang="en-US" b="0" dirty="0" smtClean="0"/>
              <a:t>）</a:t>
            </a:r>
            <a:endParaRPr lang="zh-CN" altLang="en-US" b="0" dirty="0"/>
          </a:p>
        </p:txBody>
      </p:sp>
      <p:sp>
        <p:nvSpPr>
          <p:cNvPr id="15" name="文本框 14"/>
          <p:cNvSpPr txBox="1"/>
          <p:nvPr/>
        </p:nvSpPr>
        <p:spPr>
          <a:xfrm>
            <a:off x="471802" y="2717017"/>
            <a:ext cx="803425" cy="461665"/>
          </a:xfrm>
          <a:prstGeom prst="rect">
            <a:avLst/>
          </a:prstGeom>
          <a:noFill/>
        </p:spPr>
        <p:txBody>
          <a:bodyPr wrap="none" rtlCol="0">
            <a:spAutoFit/>
          </a:bodyPr>
          <a:lstStyle/>
          <a:p>
            <a:r>
              <a:rPr lang="zh-CN" altLang="en-US" sz="2400" dirty="0" smtClean="0">
                <a:solidFill>
                  <a:srgbClr val="0070C0"/>
                </a:solidFill>
                <a:latin typeface="黑体" panose="02010609060101010101" pitchFamily="49" charset="-122"/>
                <a:ea typeface="黑体" panose="02010609060101010101" pitchFamily="49" charset="-122"/>
              </a:rPr>
              <a:t>请求</a:t>
            </a:r>
            <a:endParaRPr lang="zh-CN" altLang="en-US" sz="2400" dirty="0">
              <a:solidFill>
                <a:srgbClr val="0070C0"/>
              </a:solidFill>
              <a:latin typeface="黑体" panose="02010609060101010101" pitchFamily="49" charset="-122"/>
              <a:ea typeface="黑体" panose="02010609060101010101" pitchFamily="49" charset="-122"/>
            </a:endParaRPr>
          </a:p>
        </p:txBody>
      </p:sp>
      <p:cxnSp>
        <p:nvCxnSpPr>
          <p:cNvPr id="8" name="直接箭头连接符 7"/>
          <p:cNvCxnSpPr>
            <a:endCxn id="5" idx="1"/>
          </p:cNvCxnSpPr>
          <p:nvPr/>
        </p:nvCxnSpPr>
        <p:spPr>
          <a:xfrm>
            <a:off x="471802" y="3233273"/>
            <a:ext cx="1188457" cy="0"/>
          </a:xfrm>
          <a:prstGeom prst="straightConnector1">
            <a:avLst/>
          </a:prstGeom>
          <a:ln w="57150">
            <a:tailEnd type="arrow" w="lg" len="lg"/>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5" idx="3"/>
            <a:endCxn id="6" idx="1"/>
          </p:cNvCxnSpPr>
          <p:nvPr/>
        </p:nvCxnSpPr>
        <p:spPr>
          <a:xfrm>
            <a:off x="1990187" y="3233273"/>
            <a:ext cx="549879" cy="0"/>
          </a:xfrm>
          <a:prstGeom prst="straightConnector1">
            <a:avLst/>
          </a:prstGeom>
          <a:ln w="57150">
            <a:tailEnd type="arrow" w="lg" len="lg"/>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6" idx="3"/>
            <a:endCxn id="7" idx="1"/>
          </p:cNvCxnSpPr>
          <p:nvPr/>
        </p:nvCxnSpPr>
        <p:spPr>
          <a:xfrm>
            <a:off x="2869994" y="3233273"/>
            <a:ext cx="549878" cy="0"/>
          </a:xfrm>
          <a:prstGeom prst="straightConnector1">
            <a:avLst/>
          </a:prstGeom>
          <a:ln w="57150">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55535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章节安排</a:t>
            </a: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2019-9-23</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44</a:t>
            </a:fld>
            <a:endParaRPr lang="en-US" altLang="zh-CN" dirty="0"/>
          </a:p>
        </p:txBody>
      </p:sp>
      <p:graphicFrame>
        <p:nvGraphicFramePr>
          <p:cNvPr id="6" name="Diagram 5"/>
          <p:cNvGraphicFramePr/>
          <p:nvPr>
            <p:extLst>
              <p:ext uri="{D42A27DB-BD31-4B8C-83A1-F6EECF244321}">
                <p14:modId xmlns:p14="http://schemas.microsoft.com/office/powerpoint/2010/main" val="2871373592"/>
              </p:ext>
            </p:extLst>
          </p:nvPr>
        </p:nvGraphicFramePr>
        <p:xfrm>
          <a:off x="965200" y="2070100"/>
          <a:ext cx="7135192"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47064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2.4.3 </a:t>
            </a:r>
            <a:r>
              <a:rPr lang="zh-CN" altLang="en-US" dirty="0" smtClean="0"/>
              <a:t>线程的实现</a:t>
            </a:r>
            <a:endParaRPr lang="zh-CN" altLang="en-US" dirty="0"/>
          </a:p>
        </p:txBody>
      </p:sp>
      <p:sp>
        <p:nvSpPr>
          <p:cNvPr id="3" name="内容占位符 2"/>
          <p:cNvSpPr>
            <a:spLocks noGrp="1"/>
          </p:cNvSpPr>
          <p:nvPr>
            <p:ph sz="quarter" idx="1"/>
          </p:nvPr>
        </p:nvSpPr>
        <p:spPr/>
        <p:txBody>
          <a:bodyPr/>
          <a:lstStyle/>
          <a:p>
            <a:pPr>
              <a:lnSpc>
                <a:spcPct val="150000"/>
              </a:lnSpc>
            </a:pPr>
            <a:r>
              <a:rPr lang="zh-CN" altLang="en-US" dirty="0"/>
              <a:t>从实现的角度看，线程可以分成：</a:t>
            </a:r>
          </a:p>
          <a:p>
            <a:pPr lvl="1">
              <a:lnSpc>
                <a:spcPct val="150000"/>
              </a:lnSpc>
            </a:pPr>
            <a:r>
              <a:rPr lang="zh-CN" altLang="en-US" dirty="0"/>
              <a:t>用户级</a:t>
            </a:r>
            <a:r>
              <a:rPr lang="zh-CN" altLang="en-US" dirty="0" smtClean="0"/>
              <a:t>线程 </a:t>
            </a:r>
            <a:r>
              <a:rPr lang="en-US" altLang="zh-CN" dirty="0" smtClean="0">
                <a:solidFill>
                  <a:srgbClr val="FF0000"/>
                </a:solidFill>
              </a:rPr>
              <a:t>ULT</a:t>
            </a:r>
            <a:r>
              <a:rPr lang="en-US" altLang="zh-CN" dirty="0"/>
              <a:t>(</a:t>
            </a:r>
            <a:r>
              <a:rPr lang="zh-CN" altLang="en-US" dirty="0"/>
              <a:t>如</a:t>
            </a:r>
            <a:r>
              <a:rPr lang="en-US" altLang="zh-CN" dirty="0"/>
              <a:t>Java</a:t>
            </a:r>
            <a:r>
              <a:rPr lang="zh-CN" altLang="en-US" dirty="0"/>
              <a:t>，</a:t>
            </a:r>
            <a:r>
              <a:rPr lang="en-US" altLang="zh-CN" dirty="0"/>
              <a:t>Informix)</a:t>
            </a:r>
          </a:p>
          <a:p>
            <a:pPr lvl="1">
              <a:lnSpc>
                <a:spcPct val="150000"/>
              </a:lnSpc>
            </a:pPr>
            <a:r>
              <a:rPr lang="zh-CN" altLang="en-US" dirty="0"/>
              <a:t>内核级</a:t>
            </a:r>
            <a:r>
              <a:rPr lang="zh-CN" altLang="en-US" dirty="0" smtClean="0"/>
              <a:t>线程 </a:t>
            </a:r>
            <a:r>
              <a:rPr lang="en-US" altLang="zh-CN" dirty="0" smtClean="0">
                <a:solidFill>
                  <a:srgbClr val="FF0000"/>
                </a:solidFill>
              </a:rPr>
              <a:t>KLT</a:t>
            </a:r>
            <a:r>
              <a:rPr lang="en-US" altLang="zh-CN" dirty="0"/>
              <a:t>(</a:t>
            </a:r>
            <a:r>
              <a:rPr lang="zh-CN" altLang="en-US" dirty="0"/>
              <a:t>如</a:t>
            </a:r>
            <a:r>
              <a:rPr lang="en-US" altLang="zh-CN" dirty="0"/>
              <a:t>Windows2000/XP</a:t>
            </a:r>
            <a:r>
              <a:rPr lang="zh-CN" altLang="en-US" dirty="0"/>
              <a:t>、</a:t>
            </a:r>
            <a:r>
              <a:rPr lang="en-US" altLang="zh-CN" dirty="0"/>
              <a:t>OS/2)</a:t>
            </a:r>
            <a:r>
              <a:rPr lang="zh-CN" altLang="en-US" dirty="0"/>
              <a:t>，分别在用户空间和内核空间实现</a:t>
            </a:r>
          </a:p>
          <a:p>
            <a:pPr lvl="1">
              <a:lnSpc>
                <a:spcPct val="150000"/>
              </a:lnSpc>
            </a:pPr>
            <a:r>
              <a:rPr lang="zh-CN" altLang="en-US" dirty="0"/>
              <a:t>混合式线程</a:t>
            </a:r>
            <a:r>
              <a:rPr lang="en-US" altLang="zh-CN" dirty="0"/>
              <a:t>(</a:t>
            </a:r>
            <a:r>
              <a:rPr lang="zh-CN" altLang="en-US" dirty="0"/>
              <a:t>如，</a:t>
            </a:r>
            <a:r>
              <a:rPr lang="en-US" altLang="zh-CN" dirty="0"/>
              <a:t>Solaris)</a:t>
            </a:r>
            <a:r>
              <a:rPr lang="zh-CN" altLang="en-US" dirty="0"/>
              <a:t>，同时支持两种线程实现 </a:t>
            </a:r>
          </a:p>
          <a:p>
            <a:pPr>
              <a:lnSpc>
                <a:spcPct val="150000"/>
              </a:lnSpc>
            </a:pPr>
            <a:endParaRPr lang="zh-CN" altLang="en-US" dirty="0"/>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2019-9-23</a:t>
            </a:fld>
            <a:endParaRPr lang="en-US" altLang="zh-CN" dirty="0"/>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45</a:t>
            </a:fld>
            <a:endParaRPr lang="en-US" altLang="zh-CN" dirty="0"/>
          </a:p>
        </p:txBody>
      </p:sp>
    </p:spTree>
    <p:extLst>
      <p:ext uri="{BB962C8B-B14F-4D97-AF65-F5344CB8AC3E}">
        <p14:creationId xmlns:p14="http://schemas.microsoft.com/office/powerpoint/2010/main" val="12997147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fld id="{B38F8A95-A4B6-4744-B4BA-85E6B73155F1}" type="datetime1">
              <a:rPr lang="zh-CN" altLang="en-US" sz="1400" smtClean="0">
                <a:solidFill>
                  <a:schemeClr val="tx2"/>
                </a:solidFill>
              </a:rPr>
              <a:pPr eaLnBrk="1" hangingPunct="1"/>
              <a:t>2019-9-23</a:t>
            </a:fld>
            <a:endParaRPr lang="en-US" altLang="zh-CN" sz="1400" smtClean="0">
              <a:solidFill>
                <a:schemeClr val="tx2"/>
              </a:solidFill>
            </a:endParaRPr>
          </a:p>
        </p:txBody>
      </p:sp>
      <p:sp>
        <p:nvSpPr>
          <p:cNvPr id="101" name="灯片编号占位符 3"/>
          <p:cNvSpPr>
            <a:spLocks noGrp="1"/>
          </p:cNvSpPr>
          <p:nvPr>
            <p:ph type="sldNum" sz="quarter" idx="4294967295"/>
          </p:nvPr>
        </p:nvSpPr>
        <p:spPr/>
        <p:txBody>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fld id="{56FF0F6C-25BE-48AD-8DAF-FBE809F6912B}" type="slidenum">
              <a:rPr lang="zh-CN" altLang="en-US" sz="1400">
                <a:solidFill>
                  <a:srgbClr val="FFFFFF"/>
                </a:solidFill>
                <a:latin typeface="Franklin Gothic Book" panose="020B0503020102020204" pitchFamily="34" charset="0"/>
                <a:ea typeface="幼圆" panose="02010509060101010101" pitchFamily="49" charset="-122"/>
              </a:rPr>
              <a:pPr eaLnBrk="1" hangingPunct="1"/>
              <a:t>46</a:t>
            </a:fld>
            <a:endParaRPr lang="en-US" altLang="zh-CN" sz="1400">
              <a:solidFill>
                <a:srgbClr val="FFFFFF"/>
              </a:solidFill>
              <a:latin typeface="Franklin Gothic Book" panose="020B0503020102020204" pitchFamily="34" charset="0"/>
              <a:ea typeface="幼圆" panose="02010509060101010101" pitchFamily="49" charset="-122"/>
            </a:endParaRPr>
          </a:p>
        </p:txBody>
      </p:sp>
      <p:sp>
        <p:nvSpPr>
          <p:cNvPr id="63492" name="Rectangle 2"/>
          <p:cNvSpPr>
            <a:spLocks noGrp="1" noChangeArrowheads="1"/>
          </p:cNvSpPr>
          <p:nvPr>
            <p:ph type="title" idx="4294967295"/>
          </p:nvPr>
        </p:nvSpPr>
        <p:spPr>
          <a:xfrm>
            <a:off x="395288" y="765175"/>
            <a:ext cx="8153400" cy="685800"/>
          </a:xfrm>
        </p:spPr>
        <p:txBody>
          <a:bodyPr/>
          <a:lstStyle/>
          <a:p>
            <a:pPr eaLnBrk="1" hangingPunct="1"/>
            <a:r>
              <a:rPr lang="en-US" altLang="zh-CN" sz="3600" dirty="0" smtClean="0">
                <a:latin typeface="黑体" panose="02010609060101010101" pitchFamily="49" charset="-122"/>
                <a:ea typeface="黑体" panose="02010609060101010101" pitchFamily="49" charset="-122"/>
              </a:rPr>
              <a:t>2.4.3 </a:t>
            </a:r>
            <a:r>
              <a:rPr lang="zh-CN" altLang="en-US" sz="3600" dirty="0" smtClean="0">
                <a:latin typeface="黑体" panose="02010609060101010101" pitchFamily="49" charset="-122"/>
                <a:ea typeface="黑体" panose="02010609060101010101" pitchFamily="49" charset="-122"/>
              </a:rPr>
              <a:t>线程的实现 </a:t>
            </a:r>
            <a:r>
              <a:rPr lang="en-US" altLang="zh-CN" sz="3600" dirty="0" smtClean="0">
                <a:latin typeface="黑体" panose="02010609060101010101" pitchFamily="49" charset="-122"/>
                <a:ea typeface="黑体" panose="02010609060101010101" pitchFamily="49" charset="-122"/>
              </a:rPr>
              <a:t>(</a:t>
            </a:r>
            <a:r>
              <a:rPr lang="zh-CN" altLang="en-US" sz="3600" dirty="0" smtClean="0">
                <a:latin typeface="黑体" panose="02010609060101010101" pitchFamily="49" charset="-122"/>
                <a:ea typeface="黑体" panose="02010609060101010101" pitchFamily="49" charset="-122"/>
              </a:rPr>
              <a:t>续</a:t>
            </a:r>
            <a:r>
              <a:rPr lang="en-US" altLang="zh-CN" sz="3600" dirty="0" smtClean="0">
                <a:latin typeface="黑体" panose="02010609060101010101" pitchFamily="49" charset="-122"/>
                <a:ea typeface="黑体" panose="02010609060101010101" pitchFamily="49" charset="-122"/>
              </a:rPr>
              <a:t>) </a:t>
            </a:r>
          </a:p>
        </p:txBody>
      </p:sp>
      <p:grpSp>
        <p:nvGrpSpPr>
          <p:cNvPr id="2" name="组合 1"/>
          <p:cNvGrpSpPr/>
          <p:nvPr/>
        </p:nvGrpSpPr>
        <p:grpSpPr>
          <a:xfrm>
            <a:off x="-381000" y="1737320"/>
            <a:ext cx="9525000" cy="4572000"/>
            <a:chOff x="-381000" y="1737320"/>
            <a:chExt cx="9525000" cy="4572000"/>
          </a:xfrm>
        </p:grpSpPr>
        <p:grpSp>
          <p:nvGrpSpPr>
            <p:cNvPr id="63493" name="Group 3"/>
            <p:cNvGrpSpPr>
              <a:grpSpLocks/>
            </p:cNvGrpSpPr>
            <p:nvPr/>
          </p:nvGrpSpPr>
          <p:grpSpPr bwMode="auto">
            <a:xfrm>
              <a:off x="-381000" y="1737320"/>
              <a:ext cx="9525000" cy="4572000"/>
              <a:chOff x="1446" y="2496"/>
              <a:chExt cx="7608" cy="4716"/>
            </a:xfrm>
          </p:grpSpPr>
          <p:grpSp>
            <p:nvGrpSpPr>
              <p:cNvPr id="63500" name="Group 4"/>
              <p:cNvGrpSpPr>
                <a:grpSpLocks/>
              </p:cNvGrpSpPr>
              <p:nvPr/>
            </p:nvGrpSpPr>
            <p:grpSpPr bwMode="auto">
              <a:xfrm>
                <a:off x="1446" y="2496"/>
                <a:ext cx="7608" cy="4229"/>
                <a:chOff x="1446" y="2496"/>
                <a:chExt cx="7608" cy="4229"/>
              </a:xfrm>
            </p:grpSpPr>
            <p:sp>
              <p:nvSpPr>
                <p:cNvPr id="63502" name="Text Box 5"/>
                <p:cNvSpPr txBox="1">
                  <a:spLocks noChangeArrowheads="1"/>
                </p:cNvSpPr>
                <p:nvPr/>
              </p:nvSpPr>
              <p:spPr bwMode="auto">
                <a:xfrm>
                  <a:off x="6085" y="2496"/>
                  <a:ext cx="278" cy="1168"/>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zh-CN" altLang="en-US" sz="2000" b="0">
                      <a:solidFill>
                        <a:srgbClr val="6600FF"/>
                      </a:solidFill>
                      <a:latin typeface="隶书" panose="02010509060101010101" pitchFamily="49" charset="-122"/>
                      <a:ea typeface="隶书" panose="02010509060101010101" pitchFamily="49" charset="-122"/>
                    </a:rPr>
                    <a:t>用户空间</a:t>
                  </a:r>
                </a:p>
              </p:txBody>
            </p:sp>
            <p:sp>
              <p:nvSpPr>
                <p:cNvPr id="63503" name="Text Box 6"/>
                <p:cNvSpPr txBox="1">
                  <a:spLocks noChangeArrowheads="1"/>
                </p:cNvSpPr>
                <p:nvPr/>
              </p:nvSpPr>
              <p:spPr bwMode="auto">
                <a:xfrm>
                  <a:off x="4508" y="3690"/>
                  <a:ext cx="647" cy="298"/>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zh-CN" altLang="en-US" sz="2000" b="0">
                      <a:solidFill>
                        <a:srgbClr val="6600FF"/>
                      </a:solidFill>
                      <a:latin typeface="隶书" panose="02010509060101010101" pitchFamily="49" charset="-122"/>
                      <a:ea typeface="隶书" panose="02010509060101010101" pitchFamily="49" charset="-122"/>
                    </a:rPr>
                    <a:t>线程库</a:t>
                  </a:r>
                </a:p>
              </p:txBody>
            </p:sp>
            <p:sp>
              <p:nvSpPr>
                <p:cNvPr id="63504" name="Line 7"/>
                <p:cNvSpPr>
                  <a:spLocks noChangeShapeType="1"/>
                </p:cNvSpPr>
                <p:nvPr/>
              </p:nvSpPr>
              <p:spPr bwMode="auto">
                <a:xfrm>
                  <a:off x="4044" y="4053"/>
                  <a:ext cx="241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5" name="Freeform 8"/>
                <p:cNvSpPr>
                  <a:spLocks/>
                </p:cNvSpPr>
                <p:nvPr/>
              </p:nvSpPr>
              <p:spPr bwMode="auto">
                <a:xfrm>
                  <a:off x="4778" y="2518"/>
                  <a:ext cx="51" cy="325"/>
                </a:xfrm>
                <a:custGeom>
                  <a:avLst/>
                  <a:gdLst>
                    <a:gd name="T0" fmla="*/ 0 w 210"/>
                    <a:gd name="T1" fmla="*/ 0 h 2035"/>
                    <a:gd name="T2" fmla="*/ 12 w 210"/>
                    <a:gd name="T3" fmla="*/ 10 h 2035"/>
                    <a:gd name="T4" fmla="*/ 0 w 210"/>
                    <a:gd name="T5" fmla="*/ 21 h 2035"/>
                    <a:gd name="T6" fmla="*/ 12 w 210"/>
                    <a:gd name="T7" fmla="*/ 31 h 2035"/>
                    <a:gd name="T8" fmla="*/ 0 w 210"/>
                    <a:gd name="T9" fmla="*/ 42 h 2035"/>
                    <a:gd name="T10" fmla="*/ 12 w 210"/>
                    <a:gd name="T11" fmla="*/ 52 h 2035"/>
                    <a:gd name="T12" fmla="*/ 0 60000 65536"/>
                    <a:gd name="T13" fmla="*/ 0 60000 65536"/>
                    <a:gd name="T14" fmla="*/ 0 60000 65536"/>
                    <a:gd name="T15" fmla="*/ 0 60000 65536"/>
                    <a:gd name="T16" fmla="*/ 0 60000 65536"/>
                    <a:gd name="T17" fmla="*/ 0 60000 65536"/>
                    <a:gd name="T18" fmla="*/ 0 w 210"/>
                    <a:gd name="T19" fmla="*/ 0 h 2035"/>
                    <a:gd name="T20" fmla="*/ 210 w 210"/>
                    <a:gd name="T21" fmla="*/ 2035 h 2035"/>
                  </a:gdLst>
                  <a:ahLst/>
                  <a:cxnLst>
                    <a:cxn ang="T12">
                      <a:pos x="T0" y="T1"/>
                    </a:cxn>
                    <a:cxn ang="T13">
                      <a:pos x="T2" y="T3"/>
                    </a:cxn>
                    <a:cxn ang="T14">
                      <a:pos x="T4" y="T5"/>
                    </a:cxn>
                    <a:cxn ang="T15">
                      <a:pos x="T6" y="T7"/>
                    </a:cxn>
                    <a:cxn ang="T16">
                      <a:pos x="T8" y="T9"/>
                    </a:cxn>
                    <a:cxn ang="T17">
                      <a:pos x="T10" y="T11"/>
                    </a:cxn>
                  </a:cxnLst>
                  <a:rect l="T18" t="T19" r="T20" b="T21"/>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06" name="Rectangle 9"/>
                <p:cNvSpPr>
                  <a:spLocks noChangeArrowheads="1"/>
                </p:cNvSpPr>
                <p:nvPr/>
              </p:nvSpPr>
              <p:spPr bwMode="auto">
                <a:xfrm>
                  <a:off x="4415" y="3274"/>
                  <a:ext cx="1670" cy="779"/>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63507" name="Freeform 10"/>
                <p:cNvSpPr>
                  <a:spLocks/>
                </p:cNvSpPr>
                <p:nvPr/>
              </p:nvSpPr>
              <p:spPr bwMode="auto">
                <a:xfrm>
                  <a:off x="5200" y="2518"/>
                  <a:ext cx="50" cy="325"/>
                </a:xfrm>
                <a:custGeom>
                  <a:avLst/>
                  <a:gdLst>
                    <a:gd name="T0" fmla="*/ 0 w 210"/>
                    <a:gd name="T1" fmla="*/ 0 h 2035"/>
                    <a:gd name="T2" fmla="*/ 12 w 210"/>
                    <a:gd name="T3" fmla="*/ 10 h 2035"/>
                    <a:gd name="T4" fmla="*/ 0 w 210"/>
                    <a:gd name="T5" fmla="*/ 21 h 2035"/>
                    <a:gd name="T6" fmla="*/ 12 w 210"/>
                    <a:gd name="T7" fmla="*/ 31 h 2035"/>
                    <a:gd name="T8" fmla="*/ 0 w 210"/>
                    <a:gd name="T9" fmla="*/ 42 h 2035"/>
                    <a:gd name="T10" fmla="*/ 12 w 210"/>
                    <a:gd name="T11" fmla="*/ 52 h 2035"/>
                    <a:gd name="T12" fmla="*/ 0 60000 65536"/>
                    <a:gd name="T13" fmla="*/ 0 60000 65536"/>
                    <a:gd name="T14" fmla="*/ 0 60000 65536"/>
                    <a:gd name="T15" fmla="*/ 0 60000 65536"/>
                    <a:gd name="T16" fmla="*/ 0 60000 65536"/>
                    <a:gd name="T17" fmla="*/ 0 60000 65536"/>
                    <a:gd name="T18" fmla="*/ 0 w 210"/>
                    <a:gd name="T19" fmla="*/ 0 h 2035"/>
                    <a:gd name="T20" fmla="*/ 210 w 210"/>
                    <a:gd name="T21" fmla="*/ 2035 h 2035"/>
                  </a:gdLst>
                  <a:ahLst/>
                  <a:cxnLst>
                    <a:cxn ang="T12">
                      <a:pos x="T0" y="T1"/>
                    </a:cxn>
                    <a:cxn ang="T13">
                      <a:pos x="T2" y="T3"/>
                    </a:cxn>
                    <a:cxn ang="T14">
                      <a:pos x="T4" y="T5"/>
                    </a:cxn>
                    <a:cxn ang="T15">
                      <a:pos x="T6" y="T7"/>
                    </a:cxn>
                    <a:cxn ang="T16">
                      <a:pos x="T8" y="T9"/>
                    </a:cxn>
                    <a:cxn ang="T17">
                      <a:pos x="T10" y="T11"/>
                    </a:cxn>
                  </a:cxnLst>
                  <a:rect l="T18" t="T19" r="T20" b="T21"/>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08" name="Freeform 11"/>
                <p:cNvSpPr>
                  <a:spLocks/>
                </p:cNvSpPr>
                <p:nvPr/>
              </p:nvSpPr>
              <p:spPr bwMode="auto">
                <a:xfrm>
                  <a:off x="5664" y="2518"/>
                  <a:ext cx="50" cy="325"/>
                </a:xfrm>
                <a:custGeom>
                  <a:avLst/>
                  <a:gdLst>
                    <a:gd name="T0" fmla="*/ 0 w 210"/>
                    <a:gd name="T1" fmla="*/ 0 h 2035"/>
                    <a:gd name="T2" fmla="*/ 12 w 210"/>
                    <a:gd name="T3" fmla="*/ 10 h 2035"/>
                    <a:gd name="T4" fmla="*/ 0 w 210"/>
                    <a:gd name="T5" fmla="*/ 21 h 2035"/>
                    <a:gd name="T6" fmla="*/ 12 w 210"/>
                    <a:gd name="T7" fmla="*/ 31 h 2035"/>
                    <a:gd name="T8" fmla="*/ 0 w 210"/>
                    <a:gd name="T9" fmla="*/ 42 h 2035"/>
                    <a:gd name="T10" fmla="*/ 12 w 210"/>
                    <a:gd name="T11" fmla="*/ 52 h 2035"/>
                    <a:gd name="T12" fmla="*/ 0 60000 65536"/>
                    <a:gd name="T13" fmla="*/ 0 60000 65536"/>
                    <a:gd name="T14" fmla="*/ 0 60000 65536"/>
                    <a:gd name="T15" fmla="*/ 0 60000 65536"/>
                    <a:gd name="T16" fmla="*/ 0 60000 65536"/>
                    <a:gd name="T17" fmla="*/ 0 60000 65536"/>
                    <a:gd name="T18" fmla="*/ 0 w 210"/>
                    <a:gd name="T19" fmla="*/ 0 h 2035"/>
                    <a:gd name="T20" fmla="*/ 210 w 210"/>
                    <a:gd name="T21" fmla="*/ 2035 h 2035"/>
                  </a:gdLst>
                  <a:ahLst/>
                  <a:cxnLst>
                    <a:cxn ang="T12">
                      <a:pos x="T0" y="T1"/>
                    </a:cxn>
                    <a:cxn ang="T13">
                      <a:pos x="T2" y="T3"/>
                    </a:cxn>
                    <a:cxn ang="T14">
                      <a:pos x="T4" y="T5"/>
                    </a:cxn>
                    <a:cxn ang="T15">
                      <a:pos x="T6" y="T7"/>
                    </a:cxn>
                    <a:cxn ang="T16">
                      <a:pos x="T8" y="T9"/>
                    </a:cxn>
                    <a:cxn ang="T17">
                      <a:pos x="T10" y="T11"/>
                    </a:cxn>
                  </a:cxnLst>
                  <a:rect l="T18" t="T19" r="T20" b="T21"/>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09" name="Line 12"/>
                <p:cNvSpPr>
                  <a:spLocks noChangeShapeType="1"/>
                </p:cNvSpPr>
                <p:nvPr/>
              </p:nvSpPr>
              <p:spPr bwMode="auto">
                <a:xfrm>
                  <a:off x="4786" y="2885"/>
                  <a:ext cx="464" cy="77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3510" name="Group 13"/>
                <p:cNvGrpSpPr>
                  <a:grpSpLocks/>
                </p:cNvGrpSpPr>
                <p:nvPr/>
              </p:nvGrpSpPr>
              <p:grpSpPr bwMode="auto">
                <a:xfrm>
                  <a:off x="5113" y="5221"/>
                  <a:ext cx="319" cy="325"/>
                  <a:chOff x="3381" y="12814"/>
                  <a:chExt cx="361" cy="340"/>
                </a:xfrm>
              </p:grpSpPr>
              <p:sp>
                <p:nvSpPr>
                  <p:cNvPr id="63587" name="Text Box 14"/>
                  <p:cNvSpPr txBox="1">
                    <a:spLocks noChangeArrowheads="1"/>
                  </p:cNvSpPr>
                  <p:nvPr/>
                </p:nvSpPr>
                <p:spPr bwMode="auto">
                  <a:xfrm>
                    <a:off x="3402" y="12837"/>
                    <a:ext cx="340" cy="283"/>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en-US" altLang="zh-CN" sz="2000" b="0">
                        <a:solidFill>
                          <a:srgbClr val="6600FF"/>
                        </a:solidFill>
                        <a:latin typeface="宋体" panose="02010600030101010101" pitchFamily="2" charset="-122"/>
                        <a:ea typeface="宋体" panose="02010600030101010101" pitchFamily="2" charset="-122"/>
                      </a:rPr>
                      <a:t>P</a:t>
                    </a:r>
                  </a:p>
                </p:txBody>
              </p:sp>
              <p:sp>
                <p:nvSpPr>
                  <p:cNvPr id="63588" name="Oval 15"/>
                  <p:cNvSpPr>
                    <a:spLocks noChangeArrowheads="1"/>
                  </p:cNvSpPr>
                  <p:nvPr/>
                </p:nvSpPr>
                <p:spPr bwMode="auto">
                  <a:xfrm>
                    <a:off x="3381" y="12814"/>
                    <a:ext cx="340" cy="3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endParaRPr lang="zh-CN" altLang="en-US"/>
                  </a:p>
                </p:txBody>
              </p:sp>
            </p:grpSp>
            <p:sp>
              <p:nvSpPr>
                <p:cNvPr id="63511" name="Line 16"/>
                <p:cNvSpPr>
                  <a:spLocks noChangeShapeType="1"/>
                </p:cNvSpPr>
                <p:nvPr/>
              </p:nvSpPr>
              <p:spPr bwMode="auto">
                <a:xfrm>
                  <a:off x="5250" y="2885"/>
                  <a:ext cx="0" cy="233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2" name="Line 17"/>
                <p:cNvSpPr>
                  <a:spLocks noChangeShapeType="1"/>
                </p:cNvSpPr>
                <p:nvPr/>
              </p:nvSpPr>
              <p:spPr bwMode="auto">
                <a:xfrm flipH="1">
                  <a:off x="5250" y="2885"/>
                  <a:ext cx="464" cy="77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3" name="Text Box 18"/>
                <p:cNvSpPr txBox="1">
                  <a:spLocks noChangeArrowheads="1"/>
                </p:cNvSpPr>
                <p:nvPr/>
              </p:nvSpPr>
              <p:spPr bwMode="auto">
                <a:xfrm>
                  <a:off x="6085" y="4442"/>
                  <a:ext cx="278" cy="1168"/>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zh-CN" altLang="en-US" sz="2000" b="0">
                      <a:solidFill>
                        <a:srgbClr val="6600FF"/>
                      </a:solidFill>
                      <a:latin typeface="宋体" panose="02010600030101010101" pitchFamily="2" charset="-122"/>
                      <a:ea typeface="宋体" panose="02010600030101010101" pitchFamily="2" charset="-122"/>
                    </a:rPr>
                    <a:t>内</a:t>
                  </a:r>
                  <a:r>
                    <a:rPr lang="zh-CN" altLang="en-US" sz="2000" b="0">
                      <a:solidFill>
                        <a:srgbClr val="6600FF"/>
                      </a:solidFill>
                      <a:latin typeface="隶书" panose="02010509060101010101" pitchFamily="49" charset="-122"/>
                      <a:ea typeface="隶书" panose="02010509060101010101" pitchFamily="49" charset="-122"/>
                    </a:rPr>
                    <a:t>核空间</a:t>
                  </a:r>
                </a:p>
              </p:txBody>
            </p:sp>
            <p:sp>
              <p:nvSpPr>
                <p:cNvPr id="63514" name="Text Box 19"/>
                <p:cNvSpPr txBox="1">
                  <a:spLocks noChangeArrowheads="1"/>
                </p:cNvSpPr>
                <p:nvPr/>
              </p:nvSpPr>
              <p:spPr bwMode="auto">
                <a:xfrm>
                  <a:off x="4554" y="5778"/>
                  <a:ext cx="1481" cy="312"/>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en-US" altLang="zh-CN" sz="2000" b="0">
                      <a:solidFill>
                        <a:srgbClr val="6600FF"/>
                      </a:solidFill>
                      <a:latin typeface="宋体" panose="02010600030101010101" pitchFamily="2" charset="-122"/>
                      <a:ea typeface="宋体" panose="02010600030101010101" pitchFamily="2" charset="-122"/>
                    </a:rPr>
                    <a:t>2</a:t>
                  </a:r>
                  <a:r>
                    <a:rPr lang="zh-CN" altLang="en-US" sz="2000" b="0">
                      <a:solidFill>
                        <a:srgbClr val="6600FF"/>
                      </a:solidFill>
                      <a:latin typeface="宋体" panose="02010600030101010101" pitchFamily="2" charset="-122"/>
                      <a:ea typeface="宋体" panose="02010600030101010101" pitchFamily="2" charset="-122"/>
                    </a:rPr>
                    <a:t>）</a:t>
                  </a:r>
                  <a:r>
                    <a:rPr lang="zh-CN" altLang="en-US" sz="2000" b="0">
                      <a:solidFill>
                        <a:srgbClr val="6600FF"/>
                      </a:solidFill>
                      <a:latin typeface="隶书" panose="02010509060101010101" pitchFamily="49" charset="-122"/>
                      <a:ea typeface="隶书" panose="02010509060101010101" pitchFamily="49" charset="-122"/>
                    </a:rPr>
                    <a:t>用户级线程</a:t>
                  </a:r>
                </a:p>
              </p:txBody>
            </p:sp>
            <p:sp>
              <p:nvSpPr>
                <p:cNvPr id="63515" name="Line 20"/>
                <p:cNvSpPr>
                  <a:spLocks noChangeShapeType="1"/>
                </p:cNvSpPr>
                <p:nvPr/>
              </p:nvSpPr>
              <p:spPr bwMode="auto">
                <a:xfrm>
                  <a:off x="1446" y="4053"/>
                  <a:ext cx="241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6" name="Text Box 21"/>
                <p:cNvSpPr txBox="1">
                  <a:spLocks noChangeArrowheads="1"/>
                </p:cNvSpPr>
                <p:nvPr/>
              </p:nvSpPr>
              <p:spPr bwMode="auto">
                <a:xfrm>
                  <a:off x="3487" y="2496"/>
                  <a:ext cx="279" cy="1168"/>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zh-CN" altLang="en-US" sz="2000" b="0">
                      <a:solidFill>
                        <a:srgbClr val="6600FF"/>
                      </a:solidFill>
                      <a:latin typeface="隶书" panose="02010509060101010101" pitchFamily="49" charset="-122"/>
                      <a:ea typeface="隶书" panose="02010509060101010101" pitchFamily="49" charset="-122"/>
                    </a:rPr>
                    <a:t>用户空间</a:t>
                  </a:r>
                </a:p>
              </p:txBody>
            </p:sp>
            <p:sp>
              <p:nvSpPr>
                <p:cNvPr id="63517" name="Freeform 22"/>
                <p:cNvSpPr>
                  <a:spLocks/>
                </p:cNvSpPr>
                <p:nvPr/>
              </p:nvSpPr>
              <p:spPr bwMode="auto">
                <a:xfrm>
                  <a:off x="2180" y="2496"/>
                  <a:ext cx="51" cy="325"/>
                </a:xfrm>
                <a:custGeom>
                  <a:avLst/>
                  <a:gdLst>
                    <a:gd name="T0" fmla="*/ 0 w 210"/>
                    <a:gd name="T1" fmla="*/ 0 h 2035"/>
                    <a:gd name="T2" fmla="*/ 12 w 210"/>
                    <a:gd name="T3" fmla="*/ 10 h 2035"/>
                    <a:gd name="T4" fmla="*/ 0 w 210"/>
                    <a:gd name="T5" fmla="*/ 21 h 2035"/>
                    <a:gd name="T6" fmla="*/ 12 w 210"/>
                    <a:gd name="T7" fmla="*/ 31 h 2035"/>
                    <a:gd name="T8" fmla="*/ 0 w 210"/>
                    <a:gd name="T9" fmla="*/ 42 h 2035"/>
                    <a:gd name="T10" fmla="*/ 12 w 210"/>
                    <a:gd name="T11" fmla="*/ 52 h 2035"/>
                    <a:gd name="T12" fmla="*/ 0 60000 65536"/>
                    <a:gd name="T13" fmla="*/ 0 60000 65536"/>
                    <a:gd name="T14" fmla="*/ 0 60000 65536"/>
                    <a:gd name="T15" fmla="*/ 0 60000 65536"/>
                    <a:gd name="T16" fmla="*/ 0 60000 65536"/>
                    <a:gd name="T17" fmla="*/ 0 60000 65536"/>
                    <a:gd name="T18" fmla="*/ 0 w 210"/>
                    <a:gd name="T19" fmla="*/ 0 h 2035"/>
                    <a:gd name="T20" fmla="*/ 210 w 210"/>
                    <a:gd name="T21" fmla="*/ 2035 h 2035"/>
                  </a:gdLst>
                  <a:ahLst/>
                  <a:cxnLst>
                    <a:cxn ang="T12">
                      <a:pos x="T0" y="T1"/>
                    </a:cxn>
                    <a:cxn ang="T13">
                      <a:pos x="T2" y="T3"/>
                    </a:cxn>
                    <a:cxn ang="T14">
                      <a:pos x="T4" y="T5"/>
                    </a:cxn>
                    <a:cxn ang="T15">
                      <a:pos x="T6" y="T7"/>
                    </a:cxn>
                    <a:cxn ang="T16">
                      <a:pos x="T8" y="T9"/>
                    </a:cxn>
                    <a:cxn ang="T17">
                      <a:pos x="T10" y="T11"/>
                    </a:cxn>
                  </a:cxnLst>
                  <a:rect l="T18" t="T19" r="T20" b="T21"/>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18" name="Freeform 23"/>
                <p:cNvSpPr>
                  <a:spLocks/>
                </p:cNvSpPr>
                <p:nvPr/>
              </p:nvSpPr>
              <p:spPr bwMode="auto">
                <a:xfrm>
                  <a:off x="2602" y="2496"/>
                  <a:ext cx="50" cy="325"/>
                </a:xfrm>
                <a:custGeom>
                  <a:avLst/>
                  <a:gdLst>
                    <a:gd name="T0" fmla="*/ 0 w 210"/>
                    <a:gd name="T1" fmla="*/ 0 h 2035"/>
                    <a:gd name="T2" fmla="*/ 12 w 210"/>
                    <a:gd name="T3" fmla="*/ 10 h 2035"/>
                    <a:gd name="T4" fmla="*/ 0 w 210"/>
                    <a:gd name="T5" fmla="*/ 21 h 2035"/>
                    <a:gd name="T6" fmla="*/ 12 w 210"/>
                    <a:gd name="T7" fmla="*/ 31 h 2035"/>
                    <a:gd name="T8" fmla="*/ 0 w 210"/>
                    <a:gd name="T9" fmla="*/ 42 h 2035"/>
                    <a:gd name="T10" fmla="*/ 12 w 210"/>
                    <a:gd name="T11" fmla="*/ 52 h 2035"/>
                    <a:gd name="T12" fmla="*/ 0 60000 65536"/>
                    <a:gd name="T13" fmla="*/ 0 60000 65536"/>
                    <a:gd name="T14" fmla="*/ 0 60000 65536"/>
                    <a:gd name="T15" fmla="*/ 0 60000 65536"/>
                    <a:gd name="T16" fmla="*/ 0 60000 65536"/>
                    <a:gd name="T17" fmla="*/ 0 60000 65536"/>
                    <a:gd name="T18" fmla="*/ 0 w 210"/>
                    <a:gd name="T19" fmla="*/ 0 h 2035"/>
                    <a:gd name="T20" fmla="*/ 210 w 210"/>
                    <a:gd name="T21" fmla="*/ 2035 h 2035"/>
                  </a:gdLst>
                  <a:ahLst/>
                  <a:cxnLst>
                    <a:cxn ang="T12">
                      <a:pos x="T0" y="T1"/>
                    </a:cxn>
                    <a:cxn ang="T13">
                      <a:pos x="T2" y="T3"/>
                    </a:cxn>
                    <a:cxn ang="T14">
                      <a:pos x="T4" y="T5"/>
                    </a:cxn>
                    <a:cxn ang="T15">
                      <a:pos x="T6" y="T7"/>
                    </a:cxn>
                    <a:cxn ang="T16">
                      <a:pos x="T8" y="T9"/>
                    </a:cxn>
                    <a:cxn ang="T17">
                      <a:pos x="T10" y="T11"/>
                    </a:cxn>
                  </a:cxnLst>
                  <a:rect l="T18" t="T19" r="T20" b="T21"/>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19" name="Freeform 24"/>
                <p:cNvSpPr>
                  <a:spLocks/>
                </p:cNvSpPr>
                <p:nvPr/>
              </p:nvSpPr>
              <p:spPr bwMode="auto">
                <a:xfrm>
                  <a:off x="3066" y="2496"/>
                  <a:ext cx="50" cy="325"/>
                </a:xfrm>
                <a:custGeom>
                  <a:avLst/>
                  <a:gdLst>
                    <a:gd name="T0" fmla="*/ 0 w 210"/>
                    <a:gd name="T1" fmla="*/ 0 h 2035"/>
                    <a:gd name="T2" fmla="*/ 12 w 210"/>
                    <a:gd name="T3" fmla="*/ 10 h 2035"/>
                    <a:gd name="T4" fmla="*/ 0 w 210"/>
                    <a:gd name="T5" fmla="*/ 21 h 2035"/>
                    <a:gd name="T6" fmla="*/ 12 w 210"/>
                    <a:gd name="T7" fmla="*/ 31 h 2035"/>
                    <a:gd name="T8" fmla="*/ 0 w 210"/>
                    <a:gd name="T9" fmla="*/ 42 h 2035"/>
                    <a:gd name="T10" fmla="*/ 12 w 210"/>
                    <a:gd name="T11" fmla="*/ 52 h 2035"/>
                    <a:gd name="T12" fmla="*/ 0 60000 65536"/>
                    <a:gd name="T13" fmla="*/ 0 60000 65536"/>
                    <a:gd name="T14" fmla="*/ 0 60000 65536"/>
                    <a:gd name="T15" fmla="*/ 0 60000 65536"/>
                    <a:gd name="T16" fmla="*/ 0 60000 65536"/>
                    <a:gd name="T17" fmla="*/ 0 60000 65536"/>
                    <a:gd name="T18" fmla="*/ 0 w 210"/>
                    <a:gd name="T19" fmla="*/ 0 h 2035"/>
                    <a:gd name="T20" fmla="*/ 210 w 210"/>
                    <a:gd name="T21" fmla="*/ 2035 h 2035"/>
                  </a:gdLst>
                  <a:ahLst/>
                  <a:cxnLst>
                    <a:cxn ang="T12">
                      <a:pos x="T0" y="T1"/>
                    </a:cxn>
                    <a:cxn ang="T13">
                      <a:pos x="T2" y="T3"/>
                    </a:cxn>
                    <a:cxn ang="T14">
                      <a:pos x="T4" y="T5"/>
                    </a:cxn>
                    <a:cxn ang="T15">
                      <a:pos x="T6" y="T7"/>
                    </a:cxn>
                    <a:cxn ang="T16">
                      <a:pos x="T8" y="T9"/>
                    </a:cxn>
                    <a:cxn ang="T17">
                      <a:pos x="T10" y="T11"/>
                    </a:cxn>
                  </a:cxnLst>
                  <a:rect l="T18" t="T19" r="T20" b="T21"/>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63520" name="Group 25"/>
                <p:cNvGrpSpPr>
                  <a:grpSpLocks/>
                </p:cNvGrpSpPr>
                <p:nvPr/>
              </p:nvGrpSpPr>
              <p:grpSpPr bwMode="auto">
                <a:xfrm>
                  <a:off x="2034" y="4442"/>
                  <a:ext cx="301" cy="325"/>
                  <a:chOff x="3276" y="11253"/>
                  <a:chExt cx="340" cy="340"/>
                </a:xfrm>
              </p:grpSpPr>
              <p:sp>
                <p:nvSpPr>
                  <p:cNvPr id="63585" name="Freeform 26"/>
                  <p:cNvSpPr>
                    <a:spLocks/>
                  </p:cNvSpPr>
                  <p:nvPr/>
                </p:nvSpPr>
                <p:spPr bwMode="auto">
                  <a:xfrm>
                    <a:off x="3411" y="11253"/>
                    <a:ext cx="57" cy="340"/>
                  </a:xfrm>
                  <a:custGeom>
                    <a:avLst/>
                    <a:gdLst>
                      <a:gd name="T0" fmla="*/ 0 w 210"/>
                      <a:gd name="T1" fmla="*/ 0 h 2035"/>
                      <a:gd name="T2" fmla="*/ 15 w 210"/>
                      <a:gd name="T3" fmla="*/ 11 h 2035"/>
                      <a:gd name="T4" fmla="*/ 0 w 210"/>
                      <a:gd name="T5" fmla="*/ 23 h 2035"/>
                      <a:gd name="T6" fmla="*/ 15 w 210"/>
                      <a:gd name="T7" fmla="*/ 34 h 2035"/>
                      <a:gd name="T8" fmla="*/ 0 w 210"/>
                      <a:gd name="T9" fmla="*/ 45 h 2035"/>
                      <a:gd name="T10" fmla="*/ 15 w 210"/>
                      <a:gd name="T11" fmla="*/ 57 h 2035"/>
                      <a:gd name="T12" fmla="*/ 0 60000 65536"/>
                      <a:gd name="T13" fmla="*/ 0 60000 65536"/>
                      <a:gd name="T14" fmla="*/ 0 60000 65536"/>
                      <a:gd name="T15" fmla="*/ 0 60000 65536"/>
                      <a:gd name="T16" fmla="*/ 0 60000 65536"/>
                      <a:gd name="T17" fmla="*/ 0 60000 65536"/>
                      <a:gd name="T18" fmla="*/ 0 w 210"/>
                      <a:gd name="T19" fmla="*/ 0 h 2035"/>
                      <a:gd name="T20" fmla="*/ 210 w 210"/>
                      <a:gd name="T21" fmla="*/ 2035 h 2035"/>
                    </a:gdLst>
                    <a:ahLst/>
                    <a:cxnLst>
                      <a:cxn ang="T12">
                        <a:pos x="T0" y="T1"/>
                      </a:cxn>
                      <a:cxn ang="T13">
                        <a:pos x="T2" y="T3"/>
                      </a:cxn>
                      <a:cxn ang="T14">
                        <a:pos x="T4" y="T5"/>
                      </a:cxn>
                      <a:cxn ang="T15">
                        <a:pos x="T6" y="T7"/>
                      </a:cxn>
                      <a:cxn ang="T16">
                        <a:pos x="T8" y="T9"/>
                      </a:cxn>
                      <a:cxn ang="T17">
                        <a:pos x="T10" y="T11"/>
                      </a:cxn>
                    </a:cxnLst>
                    <a:rect l="T18" t="T19" r="T20" b="T21"/>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86" name="Oval 27"/>
                  <p:cNvSpPr>
                    <a:spLocks noChangeArrowheads="1"/>
                  </p:cNvSpPr>
                  <p:nvPr/>
                </p:nvSpPr>
                <p:spPr bwMode="auto">
                  <a:xfrm>
                    <a:off x="3276" y="11253"/>
                    <a:ext cx="340" cy="3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endParaRPr lang="zh-CN" altLang="en-US"/>
                  </a:p>
                </p:txBody>
              </p:sp>
            </p:grpSp>
            <p:sp>
              <p:nvSpPr>
                <p:cNvPr id="63521" name="Line 28"/>
                <p:cNvSpPr>
                  <a:spLocks noChangeShapeType="1"/>
                </p:cNvSpPr>
                <p:nvPr/>
              </p:nvSpPr>
              <p:spPr bwMode="auto">
                <a:xfrm>
                  <a:off x="2188" y="2885"/>
                  <a:ext cx="0" cy="155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3522" name="Group 29"/>
                <p:cNvGrpSpPr>
                  <a:grpSpLocks/>
                </p:cNvGrpSpPr>
                <p:nvPr/>
              </p:nvGrpSpPr>
              <p:grpSpPr bwMode="auto">
                <a:xfrm>
                  <a:off x="2467" y="4442"/>
                  <a:ext cx="300" cy="325"/>
                  <a:chOff x="3276" y="11253"/>
                  <a:chExt cx="340" cy="340"/>
                </a:xfrm>
              </p:grpSpPr>
              <p:sp>
                <p:nvSpPr>
                  <p:cNvPr id="63583" name="Freeform 30"/>
                  <p:cNvSpPr>
                    <a:spLocks/>
                  </p:cNvSpPr>
                  <p:nvPr/>
                </p:nvSpPr>
                <p:spPr bwMode="auto">
                  <a:xfrm>
                    <a:off x="3411" y="11253"/>
                    <a:ext cx="57" cy="340"/>
                  </a:xfrm>
                  <a:custGeom>
                    <a:avLst/>
                    <a:gdLst>
                      <a:gd name="T0" fmla="*/ 0 w 210"/>
                      <a:gd name="T1" fmla="*/ 0 h 2035"/>
                      <a:gd name="T2" fmla="*/ 15 w 210"/>
                      <a:gd name="T3" fmla="*/ 11 h 2035"/>
                      <a:gd name="T4" fmla="*/ 0 w 210"/>
                      <a:gd name="T5" fmla="*/ 23 h 2035"/>
                      <a:gd name="T6" fmla="*/ 15 w 210"/>
                      <a:gd name="T7" fmla="*/ 34 h 2035"/>
                      <a:gd name="T8" fmla="*/ 0 w 210"/>
                      <a:gd name="T9" fmla="*/ 45 h 2035"/>
                      <a:gd name="T10" fmla="*/ 15 w 210"/>
                      <a:gd name="T11" fmla="*/ 57 h 2035"/>
                      <a:gd name="T12" fmla="*/ 0 60000 65536"/>
                      <a:gd name="T13" fmla="*/ 0 60000 65536"/>
                      <a:gd name="T14" fmla="*/ 0 60000 65536"/>
                      <a:gd name="T15" fmla="*/ 0 60000 65536"/>
                      <a:gd name="T16" fmla="*/ 0 60000 65536"/>
                      <a:gd name="T17" fmla="*/ 0 60000 65536"/>
                      <a:gd name="T18" fmla="*/ 0 w 210"/>
                      <a:gd name="T19" fmla="*/ 0 h 2035"/>
                      <a:gd name="T20" fmla="*/ 210 w 210"/>
                      <a:gd name="T21" fmla="*/ 2035 h 2035"/>
                    </a:gdLst>
                    <a:ahLst/>
                    <a:cxnLst>
                      <a:cxn ang="T12">
                        <a:pos x="T0" y="T1"/>
                      </a:cxn>
                      <a:cxn ang="T13">
                        <a:pos x="T2" y="T3"/>
                      </a:cxn>
                      <a:cxn ang="T14">
                        <a:pos x="T4" y="T5"/>
                      </a:cxn>
                      <a:cxn ang="T15">
                        <a:pos x="T6" y="T7"/>
                      </a:cxn>
                      <a:cxn ang="T16">
                        <a:pos x="T8" y="T9"/>
                      </a:cxn>
                      <a:cxn ang="T17">
                        <a:pos x="T10" y="T11"/>
                      </a:cxn>
                    </a:cxnLst>
                    <a:rect l="T18" t="T19" r="T20" b="T21"/>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84" name="Oval 31"/>
                  <p:cNvSpPr>
                    <a:spLocks noChangeArrowheads="1"/>
                  </p:cNvSpPr>
                  <p:nvPr/>
                </p:nvSpPr>
                <p:spPr bwMode="auto">
                  <a:xfrm>
                    <a:off x="3276" y="11253"/>
                    <a:ext cx="340" cy="3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endParaRPr lang="zh-CN" altLang="en-US"/>
                  </a:p>
                </p:txBody>
              </p:sp>
            </p:grpSp>
            <p:sp>
              <p:nvSpPr>
                <p:cNvPr id="63523" name="Line 32"/>
                <p:cNvSpPr>
                  <a:spLocks noChangeShapeType="1"/>
                </p:cNvSpPr>
                <p:nvPr/>
              </p:nvSpPr>
              <p:spPr bwMode="auto">
                <a:xfrm>
                  <a:off x="2620" y="2885"/>
                  <a:ext cx="0" cy="155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3524" name="Group 33"/>
                <p:cNvGrpSpPr>
                  <a:grpSpLocks/>
                </p:cNvGrpSpPr>
                <p:nvPr/>
              </p:nvGrpSpPr>
              <p:grpSpPr bwMode="auto">
                <a:xfrm>
                  <a:off x="2930" y="4442"/>
                  <a:ext cx="301" cy="325"/>
                  <a:chOff x="3276" y="11253"/>
                  <a:chExt cx="340" cy="340"/>
                </a:xfrm>
              </p:grpSpPr>
              <p:sp>
                <p:nvSpPr>
                  <p:cNvPr id="63581" name="Freeform 34"/>
                  <p:cNvSpPr>
                    <a:spLocks/>
                  </p:cNvSpPr>
                  <p:nvPr/>
                </p:nvSpPr>
                <p:spPr bwMode="auto">
                  <a:xfrm>
                    <a:off x="3411" y="11253"/>
                    <a:ext cx="57" cy="340"/>
                  </a:xfrm>
                  <a:custGeom>
                    <a:avLst/>
                    <a:gdLst>
                      <a:gd name="T0" fmla="*/ 0 w 210"/>
                      <a:gd name="T1" fmla="*/ 0 h 2035"/>
                      <a:gd name="T2" fmla="*/ 15 w 210"/>
                      <a:gd name="T3" fmla="*/ 11 h 2035"/>
                      <a:gd name="T4" fmla="*/ 0 w 210"/>
                      <a:gd name="T5" fmla="*/ 23 h 2035"/>
                      <a:gd name="T6" fmla="*/ 15 w 210"/>
                      <a:gd name="T7" fmla="*/ 34 h 2035"/>
                      <a:gd name="T8" fmla="*/ 0 w 210"/>
                      <a:gd name="T9" fmla="*/ 45 h 2035"/>
                      <a:gd name="T10" fmla="*/ 15 w 210"/>
                      <a:gd name="T11" fmla="*/ 57 h 2035"/>
                      <a:gd name="T12" fmla="*/ 0 60000 65536"/>
                      <a:gd name="T13" fmla="*/ 0 60000 65536"/>
                      <a:gd name="T14" fmla="*/ 0 60000 65536"/>
                      <a:gd name="T15" fmla="*/ 0 60000 65536"/>
                      <a:gd name="T16" fmla="*/ 0 60000 65536"/>
                      <a:gd name="T17" fmla="*/ 0 60000 65536"/>
                      <a:gd name="T18" fmla="*/ 0 w 210"/>
                      <a:gd name="T19" fmla="*/ 0 h 2035"/>
                      <a:gd name="T20" fmla="*/ 210 w 210"/>
                      <a:gd name="T21" fmla="*/ 2035 h 2035"/>
                    </a:gdLst>
                    <a:ahLst/>
                    <a:cxnLst>
                      <a:cxn ang="T12">
                        <a:pos x="T0" y="T1"/>
                      </a:cxn>
                      <a:cxn ang="T13">
                        <a:pos x="T2" y="T3"/>
                      </a:cxn>
                      <a:cxn ang="T14">
                        <a:pos x="T4" y="T5"/>
                      </a:cxn>
                      <a:cxn ang="T15">
                        <a:pos x="T6" y="T7"/>
                      </a:cxn>
                      <a:cxn ang="T16">
                        <a:pos x="T8" y="T9"/>
                      </a:cxn>
                      <a:cxn ang="T17">
                        <a:pos x="T10" y="T11"/>
                      </a:cxn>
                    </a:cxnLst>
                    <a:rect l="T18" t="T19" r="T20" b="T21"/>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82" name="Oval 35"/>
                  <p:cNvSpPr>
                    <a:spLocks noChangeArrowheads="1"/>
                  </p:cNvSpPr>
                  <p:nvPr/>
                </p:nvSpPr>
                <p:spPr bwMode="auto">
                  <a:xfrm>
                    <a:off x="3276" y="11253"/>
                    <a:ext cx="340" cy="3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endParaRPr lang="zh-CN" altLang="en-US"/>
                  </a:p>
                </p:txBody>
              </p:sp>
            </p:grpSp>
            <p:sp>
              <p:nvSpPr>
                <p:cNvPr id="63525" name="Line 36"/>
                <p:cNvSpPr>
                  <a:spLocks noChangeShapeType="1"/>
                </p:cNvSpPr>
                <p:nvPr/>
              </p:nvSpPr>
              <p:spPr bwMode="auto">
                <a:xfrm>
                  <a:off x="3084" y="2885"/>
                  <a:ext cx="0" cy="155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3526" name="Group 37"/>
                <p:cNvGrpSpPr>
                  <a:grpSpLocks/>
                </p:cNvGrpSpPr>
                <p:nvPr/>
              </p:nvGrpSpPr>
              <p:grpSpPr bwMode="auto">
                <a:xfrm>
                  <a:off x="2465" y="5221"/>
                  <a:ext cx="319" cy="325"/>
                  <a:chOff x="3381" y="12814"/>
                  <a:chExt cx="361" cy="340"/>
                </a:xfrm>
              </p:grpSpPr>
              <p:sp>
                <p:nvSpPr>
                  <p:cNvPr id="63579" name="Text Box 38"/>
                  <p:cNvSpPr txBox="1">
                    <a:spLocks noChangeArrowheads="1"/>
                  </p:cNvSpPr>
                  <p:nvPr/>
                </p:nvSpPr>
                <p:spPr bwMode="auto">
                  <a:xfrm>
                    <a:off x="3402" y="12837"/>
                    <a:ext cx="340" cy="283"/>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en-US" altLang="zh-CN" sz="2000" b="0">
                        <a:solidFill>
                          <a:srgbClr val="6600FF"/>
                        </a:solidFill>
                        <a:latin typeface="宋体" panose="02010600030101010101" pitchFamily="2" charset="-122"/>
                        <a:ea typeface="宋体" panose="02010600030101010101" pitchFamily="2" charset="-122"/>
                      </a:rPr>
                      <a:t>P</a:t>
                    </a:r>
                  </a:p>
                </p:txBody>
              </p:sp>
              <p:sp>
                <p:nvSpPr>
                  <p:cNvPr id="63580" name="Oval 39"/>
                  <p:cNvSpPr>
                    <a:spLocks noChangeArrowheads="1"/>
                  </p:cNvSpPr>
                  <p:nvPr/>
                </p:nvSpPr>
                <p:spPr bwMode="auto">
                  <a:xfrm>
                    <a:off x="3381" y="12814"/>
                    <a:ext cx="340" cy="3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endParaRPr lang="zh-CN" altLang="en-US"/>
                  </a:p>
                </p:txBody>
              </p:sp>
            </p:grpSp>
            <p:sp>
              <p:nvSpPr>
                <p:cNvPr id="63527" name="Line 40"/>
                <p:cNvSpPr>
                  <a:spLocks noChangeShapeType="1"/>
                </p:cNvSpPr>
                <p:nvPr/>
              </p:nvSpPr>
              <p:spPr bwMode="auto">
                <a:xfrm>
                  <a:off x="2615" y="4799"/>
                  <a:ext cx="0" cy="38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8" name="Line 41"/>
                <p:cNvSpPr>
                  <a:spLocks noChangeShapeType="1"/>
                </p:cNvSpPr>
                <p:nvPr/>
              </p:nvSpPr>
              <p:spPr bwMode="auto">
                <a:xfrm>
                  <a:off x="2188" y="4831"/>
                  <a:ext cx="435" cy="39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9" name="Line 42"/>
                <p:cNvSpPr>
                  <a:spLocks noChangeShapeType="1"/>
                </p:cNvSpPr>
                <p:nvPr/>
              </p:nvSpPr>
              <p:spPr bwMode="auto">
                <a:xfrm flipH="1">
                  <a:off x="2596" y="4831"/>
                  <a:ext cx="463" cy="39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30" name="Text Box 43"/>
                <p:cNvSpPr txBox="1">
                  <a:spLocks noChangeArrowheads="1"/>
                </p:cNvSpPr>
                <p:nvPr/>
              </p:nvSpPr>
              <p:spPr bwMode="auto">
                <a:xfrm>
                  <a:off x="3487" y="4442"/>
                  <a:ext cx="279" cy="1168"/>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zh-CN" altLang="en-US" sz="2000" b="0">
                      <a:solidFill>
                        <a:srgbClr val="6600FF"/>
                      </a:solidFill>
                      <a:latin typeface="隶书" panose="02010509060101010101" pitchFamily="49" charset="-122"/>
                      <a:ea typeface="隶书" panose="02010509060101010101" pitchFamily="49" charset="-122"/>
                    </a:rPr>
                    <a:t>内核空间</a:t>
                  </a:r>
                </a:p>
              </p:txBody>
            </p:sp>
            <p:sp>
              <p:nvSpPr>
                <p:cNvPr id="63531" name="Text Box 44"/>
                <p:cNvSpPr txBox="1">
                  <a:spLocks noChangeArrowheads="1"/>
                </p:cNvSpPr>
                <p:nvPr/>
              </p:nvSpPr>
              <p:spPr bwMode="auto">
                <a:xfrm>
                  <a:off x="1854" y="5778"/>
                  <a:ext cx="1651" cy="312"/>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en-US" altLang="zh-CN" sz="2000" b="0">
                      <a:solidFill>
                        <a:srgbClr val="6600FF"/>
                      </a:solidFill>
                      <a:latin typeface="宋体" panose="02010600030101010101" pitchFamily="2" charset="-122"/>
                      <a:ea typeface="宋体" panose="02010600030101010101" pitchFamily="2" charset="-122"/>
                    </a:rPr>
                    <a:t>1</a:t>
                  </a:r>
                  <a:r>
                    <a:rPr lang="zh-CN" altLang="en-US" sz="2000" b="0">
                      <a:solidFill>
                        <a:srgbClr val="6600FF"/>
                      </a:solidFill>
                      <a:latin typeface="宋体" panose="02010600030101010101" pitchFamily="2" charset="-122"/>
                      <a:ea typeface="宋体" panose="02010600030101010101" pitchFamily="2" charset="-122"/>
                    </a:rPr>
                    <a:t>）</a:t>
                  </a:r>
                  <a:r>
                    <a:rPr lang="zh-CN" altLang="en-US" sz="2000" b="0">
                      <a:solidFill>
                        <a:srgbClr val="6600FF"/>
                      </a:solidFill>
                      <a:latin typeface="隶书" panose="02010509060101010101" pitchFamily="49" charset="-122"/>
                      <a:ea typeface="隶书" panose="02010509060101010101" pitchFamily="49" charset="-122"/>
                    </a:rPr>
                    <a:t>内核级线程</a:t>
                  </a:r>
                </a:p>
              </p:txBody>
            </p:sp>
            <p:sp>
              <p:nvSpPr>
                <p:cNvPr id="63532" name="Text Box 45"/>
                <p:cNvSpPr txBox="1">
                  <a:spLocks noChangeArrowheads="1"/>
                </p:cNvSpPr>
                <p:nvPr/>
              </p:nvSpPr>
              <p:spPr bwMode="auto">
                <a:xfrm>
                  <a:off x="8680" y="2496"/>
                  <a:ext cx="279" cy="1168"/>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zh-CN" altLang="en-US" sz="2000" b="0">
                      <a:solidFill>
                        <a:srgbClr val="6600FF"/>
                      </a:solidFill>
                      <a:latin typeface="隶书" panose="02010509060101010101" pitchFamily="49" charset="-122"/>
                      <a:ea typeface="隶书" panose="02010509060101010101" pitchFamily="49" charset="-122"/>
                    </a:rPr>
                    <a:t>用户空间</a:t>
                  </a:r>
                </a:p>
              </p:txBody>
            </p:sp>
            <p:sp>
              <p:nvSpPr>
                <p:cNvPr id="63533" name="Text Box 46"/>
                <p:cNvSpPr txBox="1">
                  <a:spLocks noChangeArrowheads="1"/>
                </p:cNvSpPr>
                <p:nvPr/>
              </p:nvSpPr>
              <p:spPr bwMode="auto">
                <a:xfrm>
                  <a:off x="7752" y="3690"/>
                  <a:ext cx="647" cy="298"/>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zh-CN" altLang="en-US" sz="2000" b="0">
                      <a:solidFill>
                        <a:srgbClr val="6600FF"/>
                      </a:solidFill>
                      <a:latin typeface="隶书" panose="02010509060101010101" pitchFamily="49" charset="-122"/>
                      <a:ea typeface="隶书" panose="02010509060101010101" pitchFamily="49" charset="-122"/>
                    </a:rPr>
                    <a:t>线程库</a:t>
                  </a:r>
                </a:p>
              </p:txBody>
            </p:sp>
            <p:sp>
              <p:nvSpPr>
                <p:cNvPr id="63534" name="Line 47"/>
                <p:cNvSpPr>
                  <a:spLocks noChangeShapeType="1"/>
                </p:cNvSpPr>
                <p:nvPr/>
              </p:nvSpPr>
              <p:spPr bwMode="auto">
                <a:xfrm>
                  <a:off x="6642" y="4053"/>
                  <a:ext cx="241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35" name="Freeform 48"/>
                <p:cNvSpPr>
                  <a:spLocks/>
                </p:cNvSpPr>
                <p:nvPr/>
              </p:nvSpPr>
              <p:spPr bwMode="auto">
                <a:xfrm>
                  <a:off x="7055" y="2496"/>
                  <a:ext cx="51" cy="325"/>
                </a:xfrm>
                <a:custGeom>
                  <a:avLst/>
                  <a:gdLst>
                    <a:gd name="T0" fmla="*/ 0 w 210"/>
                    <a:gd name="T1" fmla="*/ 0 h 2035"/>
                    <a:gd name="T2" fmla="*/ 12 w 210"/>
                    <a:gd name="T3" fmla="*/ 10 h 2035"/>
                    <a:gd name="T4" fmla="*/ 0 w 210"/>
                    <a:gd name="T5" fmla="*/ 21 h 2035"/>
                    <a:gd name="T6" fmla="*/ 12 w 210"/>
                    <a:gd name="T7" fmla="*/ 31 h 2035"/>
                    <a:gd name="T8" fmla="*/ 0 w 210"/>
                    <a:gd name="T9" fmla="*/ 42 h 2035"/>
                    <a:gd name="T10" fmla="*/ 12 w 210"/>
                    <a:gd name="T11" fmla="*/ 52 h 2035"/>
                    <a:gd name="T12" fmla="*/ 0 60000 65536"/>
                    <a:gd name="T13" fmla="*/ 0 60000 65536"/>
                    <a:gd name="T14" fmla="*/ 0 60000 65536"/>
                    <a:gd name="T15" fmla="*/ 0 60000 65536"/>
                    <a:gd name="T16" fmla="*/ 0 60000 65536"/>
                    <a:gd name="T17" fmla="*/ 0 60000 65536"/>
                    <a:gd name="T18" fmla="*/ 0 w 210"/>
                    <a:gd name="T19" fmla="*/ 0 h 2035"/>
                    <a:gd name="T20" fmla="*/ 210 w 210"/>
                    <a:gd name="T21" fmla="*/ 2035 h 2035"/>
                  </a:gdLst>
                  <a:ahLst/>
                  <a:cxnLst>
                    <a:cxn ang="T12">
                      <a:pos x="T0" y="T1"/>
                    </a:cxn>
                    <a:cxn ang="T13">
                      <a:pos x="T2" y="T3"/>
                    </a:cxn>
                    <a:cxn ang="T14">
                      <a:pos x="T4" y="T5"/>
                    </a:cxn>
                    <a:cxn ang="T15">
                      <a:pos x="T6" y="T7"/>
                    </a:cxn>
                    <a:cxn ang="T16">
                      <a:pos x="T8" y="T9"/>
                    </a:cxn>
                    <a:cxn ang="T17">
                      <a:pos x="T10" y="T11"/>
                    </a:cxn>
                  </a:cxnLst>
                  <a:rect l="T18" t="T19" r="T20" b="T21"/>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36" name="Rectangle 49"/>
                <p:cNvSpPr>
                  <a:spLocks noChangeArrowheads="1"/>
                </p:cNvSpPr>
                <p:nvPr/>
              </p:nvSpPr>
              <p:spPr bwMode="auto">
                <a:xfrm>
                  <a:off x="6920" y="3274"/>
                  <a:ext cx="1670" cy="779"/>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63537" name="Freeform 50"/>
                <p:cNvSpPr>
                  <a:spLocks/>
                </p:cNvSpPr>
                <p:nvPr/>
              </p:nvSpPr>
              <p:spPr bwMode="auto">
                <a:xfrm>
                  <a:off x="7519" y="2496"/>
                  <a:ext cx="51" cy="325"/>
                </a:xfrm>
                <a:custGeom>
                  <a:avLst/>
                  <a:gdLst>
                    <a:gd name="T0" fmla="*/ 0 w 210"/>
                    <a:gd name="T1" fmla="*/ 0 h 2035"/>
                    <a:gd name="T2" fmla="*/ 12 w 210"/>
                    <a:gd name="T3" fmla="*/ 10 h 2035"/>
                    <a:gd name="T4" fmla="*/ 0 w 210"/>
                    <a:gd name="T5" fmla="*/ 21 h 2035"/>
                    <a:gd name="T6" fmla="*/ 12 w 210"/>
                    <a:gd name="T7" fmla="*/ 31 h 2035"/>
                    <a:gd name="T8" fmla="*/ 0 w 210"/>
                    <a:gd name="T9" fmla="*/ 42 h 2035"/>
                    <a:gd name="T10" fmla="*/ 12 w 210"/>
                    <a:gd name="T11" fmla="*/ 52 h 2035"/>
                    <a:gd name="T12" fmla="*/ 0 60000 65536"/>
                    <a:gd name="T13" fmla="*/ 0 60000 65536"/>
                    <a:gd name="T14" fmla="*/ 0 60000 65536"/>
                    <a:gd name="T15" fmla="*/ 0 60000 65536"/>
                    <a:gd name="T16" fmla="*/ 0 60000 65536"/>
                    <a:gd name="T17" fmla="*/ 0 60000 65536"/>
                    <a:gd name="T18" fmla="*/ 0 w 210"/>
                    <a:gd name="T19" fmla="*/ 0 h 2035"/>
                    <a:gd name="T20" fmla="*/ 210 w 210"/>
                    <a:gd name="T21" fmla="*/ 2035 h 2035"/>
                  </a:gdLst>
                  <a:ahLst/>
                  <a:cxnLst>
                    <a:cxn ang="T12">
                      <a:pos x="T0" y="T1"/>
                    </a:cxn>
                    <a:cxn ang="T13">
                      <a:pos x="T2" y="T3"/>
                    </a:cxn>
                    <a:cxn ang="T14">
                      <a:pos x="T4" y="T5"/>
                    </a:cxn>
                    <a:cxn ang="T15">
                      <a:pos x="T6" y="T7"/>
                    </a:cxn>
                    <a:cxn ang="T16">
                      <a:pos x="T8" y="T9"/>
                    </a:cxn>
                    <a:cxn ang="T17">
                      <a:pos x="T10" y="T11"/>
                    </a:cxn>
                  </a:cxnLst>
                  <a:rect l="T18" t="T19" r="T20" b="T21"/>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38" name="Freeform 51"/>
                <p:cNvSpPr>
                  <a:spLocks/>
                </p:cNvSpPr>
                <p:nvPr/>
              </p:nvSpPr>
              <p:spPr bwMode="auto">
                <a:xfrm>
                  <a:off x="7983" y="2496"/>
                  <a:ext cx="50" cy="325"/>
                </a:xfrm>
                <a:custGeom>
                  <a:avLst/>
                  <a:gdLst>
                    <a:gd name="T0" fmla="*/ 0 w 210"/>
                    <a:gd name="T1" fmla="*/ 0 h 2035"/>
                    <a:gd name="T2" fmla="*/ 12 w 210"/>
                    <a:gd name="T3" fmla="*/ 10 h 2035"/>
                    <a:gd name="T4" fmla="*/ 0 w 210"/>
                    <a:gd name="T5" fmla="*/ 21 h 2035"/>
                    <a:gd name="T6" fmla="*/ 12 w 210"/>
                    <a:gd name="T7" fmla="*/ 31 h 2035"/>
                    <a:gd name="T8" fmla="*/ 0 w 210"/>
                    <a:gd name="T9" fmla="*/ 42 h 2035"/>
                    <a:gd name="T10" fmla="*/ 12 w 210"/>
                    <a:gd name="T11" fmla="*/ 52 h 2035"/>
                    <a:gd name="T12" fmla="*/ 0 60000 65536"/>
                    <a:gd name="T13" fmla="*/ 0 60000 65536"/>
                    <a:gd name="T14" fmla="*/ 0 60000 65536"/>
                    <a:gd name="T15" fmla="*/ 0 60000 65536"/>
                    <a:gd name="T16" fmla="*/ 0 60000 65536"/>
                    <a:gd name="T17" fmla="*/ 0 60000 65536"/>
                    <a:gd name="T18" fmla="*/ 0 w 210"/>
                    <a:gd name="T19" fmla="*/ 0 h 2035"/>
                    <a:gd name="T20" fmla="*/ 210 w 210"/>
                    <a:gd name="T21" fmla="*/ 2035 h 2035"/>
                  </a:gdLst>
                  <a:ahLst/>
                  <a:cxnLst>
                    <a:cxn ang="T12">
                      <a:pos x="T0" y="T1"/>
                    </a:cxn>
                    <a:cxn ang="T13">
                      <a:pos x="T2" y="T3"/>
                    </a:cxn>
                    <a:cxn ang="T14">
                      <a:pos x="T4" y="T5"/>
                    </a:cxn>
                    <a:cxn ang="T15">
                      <a:pos x="T6" y="T7"/>
                    </a:cxn>
                    <a:cxn ang="T16">
                      <a:pos x="T8" y="T9"/>
                    </a:cxn>
                    <a:cxn ang="T17">
                      <a:pos x="T10" y="T11"/>
                    </a:cxn>
                  </a:cxnLst>
                  <a:rect l="T18" t="T19" r="T20" b="T21"/>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39" name="Line 52"/>
                <p:cNvSpPr>
                  <a:spLocks noChangeShapeType="1"/>
                </p:cNvSpPr>
                <p:nvPr/>
              </p:nvSpPr>
              <p:spPr bwMode="auto">
                <a:xfrm>
                  <a:off x="7106" y="2885"/>
                  <a:ext cx="464" cy="116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3540" name="Group 53"/>
                <p:cNvGrpSpPr>
                  <a:grpSpLocks/>
                </p:cNvGrpSpPr>
                <p:nvPr/>
              </p:nvGrpSpPr>
              <p:grpSpPr bwMode="auto">
                <a:xfrm>
                  <a:off x="7460" y="5199"/>
                  <a:ext cx="319" cy="325"/>
                  <a:chOff x="3381" y="12814"/>
                  <a:chExt cx="361" cy="340"/>
                </a:xfrm>
              </p:grpSpPr>
              <p:sp>
                <p:nvSpPr>
                  <p:cNvPr id="63577" name="Text Box 54"/>
                  <p:cNvSpPr txBox="1">
                    <a:spLocks noChangeArrowheads="1"/>
                  </p:cNvSpPr>
                  <p:nvPr/>
                </p:nvSpPr>
                <p:spPr bwMode="auto">
                  <a:xfrm>
                    <a:off x="3402" y="12837"/>
                    <a:ext cx="340" cy="283"/>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en-US" altLang="zh-CN" sz="2000" b="0">
                        <a:solidFill>
                          <a:srgbClr val="6600FF"/>
                        </a:solidFill>
                        <a:latin typeface="宋体" panose="02010600030101010101" pitchFamily="2" charset="-122"/>
                        <a:ea typeface="宋体" panose="02010600030101010101" pitchFamily="2" charset="-122"/>
                      </a:rPr>
                      <a:t>P</a:t>
                    </a:r>
                  </a:p>
                </p:txBody>
              </p:sp>
              <p:sp>
                <p:nvSpPr>
                  <p:cNvPr id="63578" name="Oval 55"/>
                  <p:cNvSpPr>
                    <a:spLocks noChangeArrowheads="1"/>
                  </p:cNvSpPr>
                  <p:nvPr/>
                </p:nvSpPr>
                <p:spPr bwMode="auto">
                  <a:xfrm>
                    <a:off x="3381" y="12814"/>
                    <a:ext cx="340" cy="3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endParaRPr lang="zh-CN" altLang="en-US"/>
                  </a:p>
                </p:txBody>
              </p:sp>
            </p:grpSp>
            <p:sp>
              <p:nvSpPr>
                <p:cNvPr id="63541" name="Line 56"/>
                <p:cNvSpPr>
                  <a:spLocks noChangeShapeType="1"/>
                </p:cNvSpPr>
                <p:nvPr/>
              </p:nvSpPr>
              <p:spPr bwMode="auto">
                <a:xfrm>
                  <a:off x="7570" y="2885"/>
                  <a:ext cx="0" cy="116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42" name="Line 57"/>
                <p:cNvSpPr>
                  <a:spLocks noChangeShapeType="1"/>
                </p:cNvSpPr>
                <p:nvPr/>
              </p:nvSpPr>
              <p:spPr bwMode="auto">
                <a:xfrm flipH="1">
                  <a:off x="7570" y="2885"/>
                  <a:ext cx="463" cy="116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43" name="Freeform 58"/>
                <p:cNvSpPr>
                  <a:spLocks/>
                </p:cNvSpPr>
                <p:nvPr/>
              </p:nvSpPr>
              <p:spPr bwMode="auto">
                <a:xfrm>
                  <a:off x="8408" y="2496"/>
                  <a:ext cx="50" cy="325"/>
                </a:xfrm>
                <a:custGeom>
                  <a:avLst/>
                  <a:gdLst>
                    <a:gd name="T0" fmla="*/ 0 w 210"/>
                    <a:gd name="T1" fmla="*/ 0 h 2035"/>
                    <a:gd name="T2" fmla="*/ 12 w 210"/>
                    <a:gd name="T3" fmla="*/ 10 h 2035"/>
                    <a:gd name="T4" fmla="*/ 0 w 210"/>
                    <a:gd name="T5" fmla="*/ 21 h 2035"/>
                    <a:gd name="T6" fmla="*/ 12 w 210"/>
                    <a:gd name="T7" fmla="*/ 31 h 2035"/>
                    <a:gd name="T8" fmla="*/ 0 w 210"/>
                    <a:gd name="T9" fmla="*/ 42 h 2035"/>
                    <a:gd name="T10" fmla="*/ 12 w 210"/>
                    <a:gd name="T11" fmla="*/ 52 h 2035"/>
                    <a:gd name="T12" fmla="*/ 0 60000 65536"/>
                    <a:gd name="T13" fmla="*/ 0 60000 65536"/>
                    <a:gd name="T14" fmla="*/ 0 60000 65536"/>
                    <a:gd name="T15" fmla="*/ 0 60000 65536"/>
                    <a:gd name="T16" fmla="*/ 0 60000 65536"/>
                    <a:gd name="T17" fmla="*/ 0 60000 65536"/>
                    <a:gd name="T18" fmla="*/ 0 w 210"/>
                    <a:gd name="T19" fmla="*/ 0 h 2035"/>
                    <a:gd name="T20" fmla="*/ 210 w 210"/>
                    <a:gd name="T21" fmla="*/ 2035 h 2035"/>
                  </a:gdLst>
                  <a:ahLst/>
                  <a:cxnLst>
                    <a:cxn ang="T12">
                      <a:pos x="T0" y="T1"/>
                    </a:cxn>
                    <a:cxn ang="T13">
                      <a:pos x="T2" y="T3"/>
                    </a:cxn>
                    <a:cxn ang="T14">
                      <a:pos x="T4" y="T5"/>
                    </a:cxn>
                    <a:cxn ang="T15">
                      <a:pos x="T6" y="T7"/>
                    </a:cxn>
                    <a:cxn ang="T16">
                      <a:pos x="T8" y="T9"/>
                    </a:cxn>
                    <a:cxn ang="T17">
                      <a:pos x="T10" y="T11"/>
                    </a:cxn>
                  </a:cxnLst>
                  <a:rect l="T18" t="T19" r="T20" b="T21"/>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63544" name="Group 59"/>
                <p:cNvGrpSpPr>
                  <a:grpSpLocks/>
                </p:cNvGrpSpPr>
                <p:nvPr/>
              </p:nvGrpSpPr>
              <p:grpSpPr bwMode="auto">
                <a:xfrm>
                  <a:off x="8273" y="2885"/>
                  <a:ext cx="300" cy="1882"/>
                  <a:chOff x="5727" y="9558"/>
                  <a:chExt cx="340" cy="1968"/>
                </a:xfrm>
              </p:grpSpPr>
              <p:grpSp>
                <p:nvGrpSpPr>
                  <p:cNvPr id="63573" name="Group 60"/>
                  <p:cNvGrpSpPr>
                    <a:grpSpLocks/>
                  </p:cNvGrpSpPr>
                  <p:nvPr/>
                </p:nvGrpSpPr>
                <p:grpSpPr bwMode="auto">
                  <a:xfrm>
                    <a:off x="5727" y="11186"/>
                    <a:ext cx="340" cy="340"/>
                    <a:chOff x="3276" y="11253"/>
                    <a:chExt cx="340" cy="340"/>
                  </a:xfrm>
                </p:grpSpPr>
                <p:sp>
                  <p:nvSpPr>
                    <p:cNvPr id="63575" name="Freeform 61"/>
                    <p:cNvSpPr>
                      <a:spLocks/>
                    </p:cNvSpPr>
                    <p:nvPr/>
                  </p:nvSpPr>
                  <p:spPr bwMode="auto">
                    <a:xfrm>
                      <a:off x="3411" y="11253"/>
                      <a:ext cx="57" cy="340"/>
                    </a:xfrm>
                    <a:custGeom>
                      <a:avLst/>
                      <a:gdLst>
                        <a:gd name="T0" fmla="*/ 0 w 210"/>
                        <a:gd name="T1" fmla="*/ 0 h 2035"/>
                        <a:gd name="T2" fmla="*/ 15 w 210"/>
                        <a:gd name="T3" fmla="*/ 11 h 2035"/>
                        <a:gd name="T4" fmla="*/ 0 w 210"/>
                        <a:gd name="T5" fmla="*/ 23 h 2035"/>
                        <a:gd name="T6" fmla="*/ 15 w 210"/>
                        <a:gd name="T7" fmla="*/ 34 h 2035"/>
                        <a:gd name="T8" fmla="*/ 0 w 210"/>
                        <a:gd name="T9" fmla="*/ 45 h 2035"/>
                        <a:gd name="T10" fmla="*/ 15 w 210"/>
                        <a:gd name="T11" fmla="*/ 57 h 2035"/>
                        <a:gd name="T12" fmla="*/ 0 60000 65536"/>
                        <a:gd name="T13" fmla="*/ 0 60000 65536"/>
                        <a:gd name="T14" fmla="*/ 0 60000 65536"/>
                        <a:gd name="T15" fmla="*/ 0 60000 65536"/>
                        <a:gd name="T16" fmla="*/ 0 60000 65536"/>
                        <a:gd name="T17" fmla="*/ 0 60000 65536"/>
                        <a:gd name="T18" fmla="*/ 0 w 210"/>
                        <a:gd name="T19" fmla="*/ 0 h 2035"/>
                        <a:gd name="T20" fmla="*/ 210 w 210"/>
                        <a:gd name="T21" fmla="*/ 2035 h 2035"/>
                      </a:gdLst>
                      <a:ahLst/>
                      <a:cxnLst>
                        <a:cxn ang="T12">
                          <a:pos x="T0" y="T1"/>
                        </a:cxn>
                        <a:cxn ang="T13">
                          <a:pos x="T2" y="T3"/>
                        </a:cxn>
                        <a:cxn ang="T14">
                          <a:pos x="T4" y="T5"/>
                        </a:cxn>
                        <a:cxn ang="T15">
                          <a:pos x="T6" y="T7"/>
                        </a:cxn>
                        <a:cxn ang="T16">
                          <a:pos x="T8" y="T9"/>
                        </a:cxn>
                        <a:cxn ang="T17">
                          <a:pos x="T10" y="T11"/>
                        </a:cxn>
                      </a:cxnLst>
                      <a:rect l="T18" t="T19" r="T20" b="T21"/>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76" name="Oval 62"/>
                    <p:cNvSpPr>
                      <a:spLocks noChangeArrowheads="1"/>
                    </p:cNvSpPr>
                    <p:nvPr/>
                  </p:nvSpPr>
                  <p:spPr bwMode="auto">
                    <a:xfrm>
                      <a:off x="3276" y="11253"/>
                      <a:ext cx="340" cy="3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endParaRPr lang="zh-CN" altLang="en-US"/>
                    </a:p>
                  </p:txBody>
                </p:sp>
              </p:grpSp>
              <p:sp>
                <p:nvSpPr>
                  <p:cNvPr id="63574" name="Line 63"/>
                  <p:cNvSpPr>
                    <a:spLocks noChangeShapeType="1"/>
                  </p:cNvSpPr>
                  <p:nvPr/>
                </p:nvSpPr>
                <p:spPr bwMode="auto">
                  <a:xfrm>
                    <a:off x="5901" y="9558"/>
                    <a:ext cx="0" cy="162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3545" name="Group 64"/>
                <p:cNvGrpSpPr>
                  <a:grpSpLocks/>
                </p:cNvGrpSpPr>
                <p:nvPr/>
              </p:nvGrpSpPr>
              <p:grpSpPr bwMode="auto">
                <a:xfrm>
                  <a:off x="8271" y="5221"/>
                  <a:ext cx="319" cy="325"/>
                  <a:chOff x="3381" y="12814"/>
                  <a:chExt cx="361" cy="340"/>
                </a:xfrm>
              </p:grpSpPr>
              <p:sp>
                <p:nvSpPr>
                  <p:cNvPr id="63571" name="Text Box 65"/>
                  <p:cNvSpPr txBox="1">
                    <a:spLocks noChangeArrowheads="1"/>
                  </p:cNvSpPr>
                  <p:nvPr/>
                </p:nvSpPr>
                <p:spPr bwMode="auto">
                  <a:xfrm>
                    <a:off x="3402" y="12837"/>
                    <a:ext cx="340" cy="283"/>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en-US" altLang="zh-CN" sz="2000" b="0">
                        <a:solidFill>
                          <a:srgbClr val="6600FF"/>
                        </a:solidFill>
                        <a:latin typeface="宋体" panose="02010600030101010101" pitchFamily="2" charset="-122"/>
                        <a:ea typeface="宋体" panose="02010600030101010101" pitchFamily="2" charset="-122"/>
                      </a:rPr>
                      <a:t>P</a:t>
                    </a:r>
                  </a:p>
                </p:txBody>
              </p:sp>
              <p:sp>
                <p:nvSpPr>
                  <p:cNvPr id="63572" name="Oval 66"/>
                  <p:cNvSpPr>
                    <a:spLocks noChangeArrowheads="1"/>
                  </p:cNvSpPr>
                  <p:nvPr/>
                </p:nvSpPr>
                <p:spPr bwMode="auto">
                  <a:xfrm>
                    <a:off x="3381" y="12814"/>
                    <a:ext cx="340" cy="3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endParaRPr lang="zh-CN" altLang="en-US"/>
                  </a:p>
                </p:txBody>
              </p:sp>
            </p:grpSp>
            <p:sp>
              <p:nvSpPr>
                <p:cNvPr id="63546" name="Line 67"/>
                <p:cNvSpPr>
                  <a:spLocks noChangeShapeType="1"/>
                </p:cNvSpPr>
                <p:nvPr/>
              </p:nvSpPr>
              <p:spPr bwMode="auto">
                <a:xfrm>
                  <a:off x="8421" y="4799"/>
                  <a:ext cx="0" cy="38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47" name="Line 68"/>
                <p:cNvSpPr>
                  <a:spLocks noChangeShapeType="1"/>
                </p:cNvSpPr>
                <p:nvPr/>
              </p:nvSpPr>
              <p:spPr bwMode="auto">
                <a:xfrm flipH="1">
                  <a:off x="7291" y="4053"/>
                  <a:ext cx="279" cy="38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48" name="Line 69"/>
                <p:cNvSpPr>
                  <a:spLocks noChangeShapeType="1"/>
                </p:cNvSpPr>
                <p:nvPr/>
              </p:nvSpPr>
              <p:spPr bwMode="auto">
                <a:xfrm>
                  <a:off x="7570" y="4053"/>
                  <a:ext cx="278" cy="38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3549" name="Group 70"/>
                <p:cNvGrpSpPr>
                  <a:grpSpLocks/>
                </p:cNvGrpSpPr>
                <p:nvPr/>
              </p:nvGrpSpPr>
              <p:grpSpPr bwMode="auto">
                <a:xfrm>
                  <a:off x="7176" y="4442"/>
                  <a:ext cx="301" cy="325"/>
                  <a:chOff x="3276" y="11253"/>
                  <a:chExt cx="340" cy="340"/>
                </a:xfrm>
              </p:grpSpPr>
              <p:sp>
                <p:nvSpPr>
                  <p:cNvPr id="63569" name="Freeform 71"/>
                  <p:cNvSpPr>
                    <a:spLocks/>
                  </p:cNvSpPr>
                  <p:nvPr/>
                </p:nvSpPr>
                <p:spPr bwMode="auto">
                  <a:xfrm>
                    <a:off x="3411" y="11253"/>
                    <a:ext cx="57" cy="340"/>
                  </a:xfrm>
                  <a:custGeom>
                    <a:avLst/>
                    <a:gdLst>
                      <a:gd name="T0" fmla="*/ 0 w 210"/>
                      <a:gd name="T1" fmla="*/ 0 h 2035"/>
                      <a:gd name="T2" fmla="*/ 15 w 210"/>
                      <a:gd name="T3" fmla="*/ 11 h 2035"/>
                      <a:gd name="T4" fmla="*/ 0 w 210"/>
                      <a:gd name="T5" fmla="*/ 23 h 2035"/>
                      <a:gd name="T6" fmla="*/ 15 w 210"/>
                      <a:gd name="T7" fmla="*/ 34 h 2035"/>
                      <a:gd name="T8" fmla="*/ 0 w 210"/>
                      <a:gd name="T9" fmla="*/ 45 h 2035"/>
                      <a:gd name="T10" fmla="*/ 15 w 210"/>
                      <a:gd name="T11" fmla="*/ 57 h 2035"/>
                      <a:gd name="T12" fmla="*/ 0 60000 65536"/>
                      <a:gd name="T13" fmla="*/ 0 60000 65536"/>
                      <a:gd name="T14" fmla="*/ 0 60000 65536"/>
                      <a:gd name="T15" fmla="*/ 0 60000 65536"/>
                      <a:gd name="T16" fmla="*/ 0 60000 65536"/>
                      <a:gd name="T17" fmla="*/ 0 60000 65536"/>
                      <a:gd name="T18" fmla="*/ 0 w 210"/>
                      <a:gd name="T19" fmla="*/ 0 h 2035"/>
                      <a:gd name="T20" fmla="*/ 210 w 210"/>
                      <a:gd name="T21" fmla="*/ 2035 h 2035"/>
                    </a:gdLst>
                    <a:ahLst/>
                    <a:cxnLst>
                      <a:cxn ang="T12">
                        <a:pos x="T0" y="T1"/>
                      </a:cxn>
                      <a:cxn ang="T13">
                        <a:pos x="T2" y="T3"/>
                      </a:cxn>
                      <a:cxn ang="T14">
                        <a:pos x="T4" y="T5"/>
                      </a:cxn>
                      <a:cxn ang="T15">
                        <a:pos x="T6" y="T7"/>
                      </a:cxn>
                      <a:cxn ang="T16">
                        <a:pos x="T8" y="T9"/>
                      </a:cxn>
                      <a:cxn ang="T17">
                        <a:pos x="T10" y="T11"/>
                      </a:cxn>
                    </a:cxnLst>
                    <a:rect l="T18" t="T19" r="T20" b="T21"/>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70" name="Oval 72"/>
                  <p:cNvSpPr>
                    <a:spLocks noChangeArrowheads="1"/>
                  </p:cNvSpPr>
                  <p:nvPr/>
                </p:nvSpPr>
                <p:spPr bwMode="auto">
                  <a:xfrm>
                    <a:off x="3276" y="11253"/>
                    <a:ext cx="340" cy="3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endParaRPr lang="zh-CN" altLang="en-US"/>
                  </a:p>
                </p:txBody>
              </p:sp>
            </p:grpSp>
            <p:grpSp>
              <p:nvGrpSpPr>
                <p:cNvPr id="63550" name="Group 73"/>
                <p:cNvGrpSpPr>
                  <a:grpSpLocks/>
                </p:cNvGrpSpPr>
                <p:nvPr/>
              </p:nvGrpSpPr>
              <p:grpSpPr bwMode="auto">
                <a:xfrm>
                  <a:off x="7733" y="4442"/>
                  <a:ext cx="300" cy="325"/>
                  <a:chOff x="3276" y="11253"/>
                  <a:chExt cx="340" cy="340"/>
                </a:xfrm>
              </p:grpSpPr>
              <p:sp>
                <p:nvSpPr>
                  <p:cNvPr id="63567" name="Freeform 74"/>
                  <p:cNvSpPr>
                    <a:spLocks/>
                  </p:cNvSpPr>
                  <p:nvPr/>
                </p:nvSpPr>
                <p:spPr bwMode="auto">
                  <a:xfrm>
                    <a:off x="3411" y="11253"/>
                    <a:ext cx="57" cy="340"/>
                  </a:xfrm>
                  <a:custGeom>
                    <a:avLst/>
                    <a:gdLst>
                      <a:gd name="T0" fmla="*/ 0 w 210"/>
                      <a:gd name="T1" fmla="*/ 0 h 2035"/>
                      <a:gd name="T2" fmla="*/ 15 w 210"/>
                      <a:gd name="T3" fmla="*/ 11 h 2035"/>
                      <a:gd name="T4" fmla="*/ 0 w 210"/>
                      <a:gd name="T5" fmla="*/ 23 h 2035"/>
                      <a:gd name="T6" fmla="*/ 15 w 210"/>
                      <a:gd name="T7" fmla="*/ 34 h 2035"/>
                      <a:gd name="T8" fmla="*/ 0 w 210"/>
                      <a:gd name="T9" fmla="*/ 45 h 2035"/>
                      <a:gd name="T10" fmla="*/ 15 w 210"/>
                      <a:gd name="T11" fmla="*/ 57 h 2035"/>
                      <a:gd name="T12" fmla="*/ 0 60000 65536"/>
                      <a:gd name="T13" fmla="*/ 0 60000 65536"/>
                      <a:gd name="T14" fmla="*/ 0 60000 65536"/>
                      <a:gd name="T15" fmla="*/ 0 60000 65536"/>
                      <a:gd name="T16" fmla="*/ 0 60000 65536"/>
                      <a:gd name="T17" fmla="*/ 0 60000 65536"/>
                      <a:gd name="T18" fmla="*/ 0 w 210"/>
                      <a:gd name="T19" fmla="*/ 0 h 2035"/>
                      <a:gd name="T20" fmla="*/ 210 w 210"/>
                      <a:gd name="T21" fmla="*/ 2035 h 2035"/>
                    </a:gdLst>
                    <a:ahLst/>
                    <a:cxnLst>
                      <a:cxn ang="T12">
                        <a:pos x="T0" y="T1"/>
                      </a:cxn>
                      <a:cxn ang="T13">
                        <a:pos x="T2" y="T3"/>
                      </a:cxn>
                      <a:cxn ang="T14">
                        <a:pos x="T4" y="T5"/>
                      </a:cxn>
                      <a:cxn ang="T15">
                        <a:pos x="T6" y="T7"/>
                      </a:cxn>
                      <a:cxn ang="T16">
                        <a:pos x="T8" y="T9"/>
                      </a:cxn>
                      <a:cxn ang="T17">
                        <a:pos x="T10" y="T11"/>
                      </a:cxn>
                    </a:cxnLst>
                    <a:rect l="T18" t="T19" r="T20" b="T21"/>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68" name="Oval 75"/>
                  <p:cNvSpPr>
                    <a:spLocks noChangeArrowheads="1"/>
                  </p:cNvSpPr>
                  <p:nvPr/>
                </p:nvSpPr>
                <p:spPr bwMode="auto">
                  <a:xfrm>
                    <a:off x="3276" y="11253"/>
                    <a:ext cx="340" cy="3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endParaRPr lang="zh-CN" altLang="en-US"/>
                  </a:p>
                </p:txBody>
              </p:sp>
            </p:grpSp>
            <p:sp>
              <p:nvSpPr>
                <p:cNvPr id="63551" name="Line 76"/>
                <p:cNvSpPr>
                  <a:spLocks noChangeShapeType="1"/>
                </p:cNvSpPr>
                <p:nvPr/>
              </p:nvSpPr>
              <p:spPr bwMode="auto">
                <a:xfrm>
                  <a:off x="7360" y="4831"/>
                  <a:ext cx="186" cy="39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52" name="Line 77"/>
                <p:cNvSpPr>
                  <a:spLocks noChangeShapeType="1"/>
                </p:cNvSpPr>
                <p:nvPr/>
              </p:nvSpPr>
              <p:spPr bwMode="auto">
                <a:xfrm flipH="1">
                  <a:off x="7662" y="4831"/>
                  <a:ext cx="186" cy="39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53" name="Text Box 78"/>
                <p:cNvSpPr txBox="1">
                  <a:spLocks noChangeArrowheads="1"/>
                </p:cNvSpPr>
                <p:nvPr/>
              </p:nvSpPr>
              <p:spPr bwMode="auto">
                <a:xfrm>
                  <a:off x="8683" y="4442"/>
                  <a:ext cx="278" cy="1168"/>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zh-CN" altLang="en-US" sz="2000" b="0">
                      <a:solidFill>
                        <a:srgbClr val="6600FF"/>
                      </a:solidFill>
                      <a:latin typeface="隶书" panose="02010509060101010101" pitchFamily="49" charset="-122"/>
                      <a:ea typeface="隶书" panose="02010509060101010101" pitchFamily="49" charset="-122"/>
                    </a:rPr>
                    <a:t>内核空间</a:t>
                  </a:r>
                </a:p>
              </p:txBody>
            </p:sp>
            <p:sp>
              <p:nvSpPr>
                <p:cNvPr id="63554" name="Text Box 79"/>
                <p:cNvSpPr txBox="1">
                  <a:spLocks noChangeArrowheads="1"/>
                </p:cNvSpPr>
                <p:nvPr/>
              </p:nvSpPr>
              <p:spPr bwMode="auto">
                <a:xfrm>
                  <a:off x="7198" y="5778"/>
                  <a:ext cx="1496" cy="312"/>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en-US" altLang="zh-CN" sz="2000" b="0">
                      <a:solidFill>
                        <a:srgbClr val="6600FF"/>
                      </a:solidFill>
                      <a:latin typeface="宋体" panose="02010600030101010101" pitchFamily="2" charset="-122"/>
                      <a:ea typeface="宋体" panose="02010600030101010101" pitchFamily="2" charset="-122"/>
                    </a:rPr>
                    <a:t>3</a:t>
                  </a:r>
                  <a:r>
                    <a:rPr lang="zh-CN" altLang="en-US" sz="2000" b="0">
                      <a:solidFill>
                        <a:srgbClr val="6600FF"/>
                      </a:solidFill>
                      <a:latin typeface="宋体" panose="02010600030101010101" pitchFamily="2" charset="-122"/>
                      <a:ea typeface="宋体" panose="02010600030101010101" pitchFamily="2" charset="-122"/>
                    </a:rPr>
                    <a:t>）</a:t>
                  </a:r>
                  <a:r>
                    <a:rPr lang="zh-CN" altLang="en-US" sz="2000" b="0">
                      <a:solidFill>
                        <a:srgbClr val="6600FF"/>
                      </a:solidFill>
                      <a:latin typeface="隶书" panose="02010509060101010101" pitchFamily="49" charset="-122"/>
                      <a:ea typeface="隶书" panose="02010509060101010101" pitchFamily="49" charset="-122"/>
                    </a:rPr>
                    <a:t>混合式线程</a:t>
                  </a:r>
                </a:p>
              </p:txBody>
            </p:sp>
            <p:grpSp>
              <p:nvGrpSpPr>
                <p:cNvPr id="63555" name="Group 80"/>
                <p:cNvGrpSpPr>
                  <a:grpSpLocks/>
                </p:cNvGrpSpPr>
                <p:nvPr/>
              </p:nvGrpSpPr>
              <p:grpSpPr bwMode="auto">
                <a:xfrm>
                  <a:off x="2034" y="6226"/>
                  <a:ext cx="6461" cy="499"/>
                  <a:chOff x="2856" y="13945"/>
                  <a:chExt cx="7140" cy="522"/>
                </a:xfrm>
              </p:grpSpPr>
              <p:sp>
                <p:nvSpPr>
                  <p:cNvPr id="63556" name="Rectangle 81"/>
                  <p:cNvSpPr>
                    <a:spLocks noChangeArrowheads="1"/>
                  </p:cNvSpPr>
                  <p:nvPr/>
                </p:nvSpPr>
                <p:spPr bwMode="auto">
                  <a:xfrm>
                    <a:off x="2856" y="13945"/>
                    <a:ext cx="7140" cy="522"/>
                  </a:xfrm>
                  <a:prstGeom prst="rect">
                    <a:avLst/>
                  </a:prstGeom>
                  <a:solidFill>
                    <a:srgbClr val="FFFFFF"/>
                  </a:solidFill>
                  <a:ln w="19050">
                    <a:solidFill>
                      <a:srgbClr val="000000"/>
                    </a:solidFill>
                    <a:miter lim="800000"/>
                    <a:headEnd/>
                    <a:tailEnd/>
                  </a:ln>
                </p:spPr>
                <p:txBody>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63557" name="Freeform 82"/>
                  <p:cNvSpPr>
                    <a:spLocks/>
                  </p:cNvSpPr>
                  <p:nvPr/>
                </p:nvSpPr>
                <p:spPr bwMode="auto">
                  <a:xfrm>
                    <a:off x="3276" y="14010"/>
                    <a:ext cx="57" cy="340"/>
                  </a:xfrm>
                  <a:custGeom>
                    <a:avLst/>
                    <a:gdLst>
                      <a:gd name="T0" fmla="*/ 0 w 210"/>
                      <a:gd name="T1" fmla="*/ 0 h 2035"/>
                      <a:gd name="T2" fmla="*/ 15 w 210"/>
                      <a:gd name="T3" fmla="*/ 11 h 2035"/>
                      <a:gd name="T4" fmla="*/ 0 w 210"/>
                      <a:gd name="T5" fmla="*/ 23 h 2035"/>
                      <a:gd name="T6" fmla="*/ 15 w 210"/>
                      <a:gd name="T7" fmla="*/ 34 h 2035"/>
                      <a:gd name="T8" fmla="*/ 0 w 210"/>
                      <a:gd name="T9" fmla="*/ 45 h 2035"/>
                      <a:gd name="T10" fmla="*/ 15 w 210"/>
                      <a:gd name="T11" fmla="*/ 57 h 2035"/>
                      <a:gd name="T12" fmla="*/ 0 60000 65536"/>
                      <a:gd name="T13" fmla="*/ 0 60000 65536"/>
                      <a:gd name="T14" fmla="*/ 0 60000 65536"/>
                      <a:gd name="T15" fmla="*/ 0 60000 65536"/>
                      <a:gd name="T16" fmla="*/ 0 60000 65536"/>
                      <a:gd name="T17" fmla="*/ 0 60000 65536"/>
                      <a:gd name="T18" fmla="*/ 0 w 210"/>
                      <a:gd name="T19" fmla="*/ 0 h 2035"/>
                      <a:gd name="T20" fmla="*/ 210 w 210"/>
                      <a:gd name="T21" fmla="*/ 2035 h 2035"/>
                    </a:gdLst>
                    <a:ahLst/>
                    <a:cxnLst>
                      <a:cxn ang="T12">
                        <a:pos x="T0" y="T1"/>
                      </a:cxn>
                      <a:cxn ang="T13">
                        <a:pos x="T2" y="T3"/>
                      </a:cxn>
                      <a:cxn ang="T14">
                        <a:pos x="T4" y="T5"/>
                      </a:cxn>
                      <a:cxn ang="T15">
                        <a:pos x="T6" y="T7"/>
                      </a:cxn>
                      <a:cxn ang="T16">
                        <a:pos x="T8" y="T9"/>
                      </a:cxn>
                      <a:cxn ang="T17">
                        <a:pos x="T10" y="T11"/>
                      </a:cxn>
                    </a:cxnLst>
                    <a:rect l="T18" t="T19" r="T20" b="T21"/>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63558" name="Group 83"/>
                  <p:cNvGrpSpPr>
                    <a:grpSpLocks/>
                  </p:cNvGrpSpPr>
                  <p:nvPr/>
                </p:nvGrpSpPr>
                <p:grpSpPr bwMode="auto">
                  <a:xfrm>
                    <a:off x="5481" y="14010"/>
                    <a:ext cx="340" cy="365"/>
                    <a:chOff x="5481" y="14010"/>
                    <a:chExt cx="340" cy="365"/>
                  </a:xfrm>
                </p:grpSpPr>
                <p:sp>
                  <p:nvSpPr>
                    <p:cNvPr id="63565" name="Freeform 84"/>
                    <p:cNvSpPr>
                      <a:spLocks/>
                    </p:cNvSpPr>
                    <p:nvPr/>
                  </p:nvSpPr>
                  <p:spPr bwMode="auto">
                    <a:xfrm>
                      <a:off x="5616" y="14010"/>
                      <a:ext cx="57" cy="340"/>
                    </a:xfrm>
                    <a:custGeom>
                      <a:avLst/>
                      <a:gdLst>
                        <a:gd name="T0" fmla="*/ 0 w 210"/>
                        <a:gd name="T1" fmla="*/ 0 h 2035"/>
                        <a:gd name="T2" fmla="*/ 15 w 210"/>
                        <a:gd name="T3" fmla="*/ 11 h 2035"/>
                        <a:gd name="T4" fmla="*/ 0 w 210"/>
                        <a:gd name="T5" fmla="*/ 23 h 2035"/>
                        <a:gd name="T6" fmla="*/ 15 w 210"/>
                        <a:gd name="T7" fmla="*/ 34 h 2035"/>
                        <a:gd name="T8" fmla="*/ 0 w 210"/>
                        <a:gd name="T9" fmla="*/ 45 h 2035"/>
                        <a:gd name="T10" fmla="*/ 15 w 210"/>
                        <a:gd name="T11" fmla="*/ 57 h 2035"/>
                        <a:gd name="T12" fmla="*/ 0 60000 65536"/>
                        <a:gd name="T13" fmla="*/ 0 60000 65536"/>
                        <a:gd name="T14" fmla="*/ 0 60000 65536"/>
                        <a:gd name="T15" fmla="*/ 0 60000 65536"/>
                        <a:gd name="T16" fmla="*/ 0 60000 65536"/>
                        <a:gd name="T17" fmla="*/ 0 60000 65536"/>
                        <a:gd name="T18" fmla="*/ 0 w 210"/>
                        <a:gd name="T19" fmla="*/ 0 h 2035"/>
                        <a:gd name="T20" fmla="*/ 210 w 210"/>
                        <a:gd name="T21" fmla="*/ 2035 h 2035"/>
                      </a:gdLst>
                      <a:ahLst/>
                      <a:cxnLst>
                        <a:cxn ang="T12">
                          <a:pos x="T0" y="T1"/>
                        </a:cxn>
                        <a:cxn ang="T13">
                          <a:pos x="T2" y="T3"/>
                        </a:cxn>
                        <a:cxn ang="T14">
                          <a:pos x="T4" y="T5"/>
                        </a:cxn>
                        <a:cxn ang="T15">
                          <a:pos x="T6" y="T7"/>
                        </a:cxn>
                        <a:cxn ang="T16">
                          <a:pos x="T8" y="T9"/>
                        </a:cxn>
                        <a:cxn ang="T17">
                          <a:pos x="T10" y="T11"/>
                        </a:cxn>
                      </a:cxnLst>
                      <a:rect l="T18" t="T19" r="T20" b="T21"/>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66" name="Oval 85"/>
                    <p:cNvSpPr>
                      <a:spLocks noChangeArrowheads="1"/>
                    </p:cNvSpPr>
                    <p:nvPr/>
                  </p:nvSpPr>
                  <p:spPr bwMode="auto">
                    <a:xfrm>
                      <a:off x="5481" y="14035"/>
                      <a:ext cx="340" cy="3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endParaRPr lang="zh-CN" altLang="en-US"/>
                    </a:p>
                  </p:txBody>
                </p:sp>
              </p:grpSp>
              <p:sp>
                <p:nvSpPr>
                  <p:cNvPr id="63559" name="Text Box 86"/>
                  <p:cNvSpPr txBox="1">
                    <a:spLocks noChangeArrowheads="1"/>
                  </p:cNvSpPr>
                  <p:nvPr/>
                </p:nvSpPr>
                <p:spPr bwMode="auto">
                  <a:xfrm>
                    <a:off x="3486" y="14035"/>
                    <a:ext cx="945" cy="340"/>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en-US" altLang="zh-CN" sz="2000" b="0">
                        <a:solidFill>
                          <a:srgbClr val="6600FF"/>
                        </a:solidFill>
                        <a:latin typeface="宋体" panose="02010600030101010101" pitchFamily="2" charset="-122"/>
                        <a:ea typeface="宋体" panose="02010600030101010101" pitchFamily="2" charset="-122"/>
                      </a:rPr>
                      <a:t>ULT</a:t>
                    </a:r>
                  </a:p>
                </p:txBody>
              </p:sp>
              <p:sp>
                <p:nvSpPr>
                  <p:cNvPr id="63560" name="Text Box 87"/>
                  <p:cNvSpPr txBox="1">
                    <a:spLocks noChangeArrowheads="1"/>
                  </p:cNvSpPr>
                  <p:nvPr/>
                </p:nvSpPr>
                <p:spPr bwMode="auto">
                  <a:xfrm>
                    <a:off x="6006" y="14035"/>
                    <a:ext cx="945" cy="340"/>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en-US" altLang="zh-CN" sz="2000" b="0">
                        <a:solidFill>
                          <a:srgbClr val="6600FF"/>
                        </a:solidFill>
                        <a:latin typeface="宋体" panose="02010600030101010101" pitchFamily="2" charset="-122"/>
                        <a:ea typeface="宋体" panose="02010600030101010101" pitchFamily="2" charset="-122"/>
                      </a:rPr>
                      <a:t>KLT</a:t>
                    </a:r>
                  </a:p>
                </p:txBody>
              </p:sp>
              <p:sp>
                <p:nvSpPr>
                  <p:cNvPr id="63561" name="Text Box 88"/>
                  <p:cNvSpPr txBox="1">
                    <a:spLocks noChangeArrowheads="1"/>
                  </p:cNvSpPr>
                  <p:nvPr/>
                </p:nvSpPr>
                <p:spPr bwMode="auto">
                  <a:xfrm>
                    <a:off x="8736" y="14035"/>
                    <a:ext cx="945" cy="340"/>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en-US" altLang="zh-CN" sz="2000" b="0">
                        <a:solidFill>
                          <a:srgbClr val="6600FF"/>
                        </a:solidFill>
                        <a:latin typeface="宋体" panose="02010600030101010101" pitchFamily="2" charset="-122"/>
                        <a:ea typeface="宋体" panose="02010600030101010101" pitchFamily="2" charset="-122"/>
                      </a:rPr>
                      <a:t>Process</a:t>
                    </a:r>
                  </a:p>
                </p:txBody>
              </p:sp>
              <p:grpSp>
                <p:nvGrpSpPr>
                  <p:cNvPr id="63562" name="Group 89"/>
                  <p:cNvGrpSpPr>
                    <a:grpSpLocks/>
                  </p:cNvGrpSpPr>
                  <p:nvPr/>
                </p:nvGrpSpPr>
                <p:grpSpPr bwMode="auto">
                  <a:xfrm>
                    <a:off x="8060" y="14035"/>
                    <a:ext cx="361" cy="340"/>
                    <a:chOff x="3381" y="12814"/>
                    <a:chExt cx="361" cy="340"/>
                  </a:xfrm>
                </p:grpSpPr>
                <p:sp>
                  <p:nvSpPr>
                    <p:cNvPr id="63563" name="Text Box 90"/>
                    <p:cNvSpPr txBox="1">
                      <a:spLocks noChangeArrowheads="1"/>
                    </p:cNvSpPr>
                    <p:nvPr/>
                  </p:nvSpPr>
                  <p:spPr bwMode="auto">
                    <a:xfrm>
                      <a:off x="3402" y="12837"/>
                      <a:ext cx="340" cy="283"/>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en-US" altLang="zh-CN" sz="2000" b="0">
                          <a:solidFill>
                            <a:srgbClr val="6600FF"/>
                          </a:solidFill>
                          <a:latin typeface="宋体" panose="02010600030101010101" pitchFamily="2" charset="-122"/>
                          <a:ea typeface="宋体" panose="02010600030101010101" pitchFamily="2" charset="-122"/>
                        </a:rPr>
                        <a:t>P</a:t>
                      </a:r>
                    </a:p>
                  </p:txBody>
                </p:sp>
                <p:sp>
                  <p:nvSpPr>
                    <p:cNvPr id="63564" name="Oval 91"/>
                    <p:cNvSpPr>
                      <a:spLocks noChangeArrowheads="1"/>
                    </p:cNvSpPr>
                    <p:nvPr/>
                  </p:nvSpPr>
                  <p:spPr bwMode="auto">
                    <a:xfrm>
                      <a:off x="3381" y="12814"/>
                      <a:ext cx="340" cy="3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endParaRPr lang="zh-CN" altLang="en-US"/>
                    </a:p>
                  </p:txBody>
                </p:sp>
              </p:grpSp>
            </p:grpSp>
          </p:grpSp>
          <p:sp>
            <p:nvSpPr>
              <p:cNvPr id="63501" name="Text Box 92"/>
              <p:cNvSpPr txBox="1">
                <a:spLocks noChangeArrowheads="1"/>
              </p:cNvSpPr>
              <p:nvPr/>
            </p:nvSpPr>
            <p:spPr bwMode="auto">
              <a:xfrm>
                <a:off x="4374" y="6903"/>
                <a:ext cx="1800" cy="309"/>
              </a:xfrm>
              <a:prstGeom prst="rect">
                <a:avLst/>
              </a:prstGeom>
              <a:solidFill>
                <a:srgbClr val="FFFFFF"/>
              </a:solidFill>
              <a:ln w="9525">
                <a:solidFill>
                  <a:srgbClr val="FFFFFF"/>
                </a:solidFill>
                <a:miter lim="800000"/>
                <a:headEnd/>
                <a:tailEnd/>
              </a:ln>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algn="just"/>
                <a:r>
                  <a:rPr lang="zh-CN" altLang="en-US" sz="2000" b="0">
                    <a:solidFill>
                      <a:srgbClr val="0000FF"/>
                    </a:solidFill>
                    <a:latin typeface="仿宋_GB2312" pitchFamily="49" charset="-122"/>
                    <a:ea typeface="隶书" panose="02010509060101010101" pitchFamily="49" charset="-122"/>
                  </a:rPr>
                  <a:t>各种线程实现方法</a:t>
                </a:r>
                <a:endParaRPr lang="zh-CN" altLang="en-US" sz="2000" b="0">
                  <a:latin typeface="Times New Roman" panose="02020603050405020304" pitchFamily="18" charset="0"/>
                  <a:ea typeface="隶书" panose="02010509060101010101" pitchFamily="49" charset="-122"/>
                </a:endParaRPr>
              </a:p>
            </p:txBody>
          </p:sp>
        </p:grpSp>
        <p:sp>
          <p:nvSpPr>
            <p:cNvPr id="63494" name="Text Box 93"/>
            <p:cNvSpPr txBox="1">
              <a:spLocks noChangeArrowheads="1"/>
            </p:cNvSpPr>
            <p:nvPr/>
          </p:nvSpPr>
          <p:spPr bwMode="auto">
            <a:xfrm>
              <a:off x="3657600" y="4039195"/>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zh-CN" altLang="en-US" sz="2000" b="0">
                  <a:latin typeface="Times New Roman" panose="02020603050405020304" pitchFamily="18" charset="0"/>
                  <a:ea typeface="隶书" panose="02010509060101010101" pitchFamily="49" charset="-122"/>
                </a:rPr>
                <a:t>进程</a:t>
              </a:r>
            </a:p>
          </p:txBody>
        </p:sp>
        <p:sp>
          <p:nvSpPr>
            <p:cNvPr id="63495" name="Text Box 94"/>
            <p:cNvSpPr txBox="1">
              <a:spLocks noChangeArrowheads="1"/>
            </p:cNvSpPr>
            <p:nvPr/>
          </p:nvSpPr>
          <p:spPr bwMode="auto">
            <a:xfrm>
              <a:off x="304800" y="4039195"/>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zh-CN" altLang="en-US" sz="2000" b="0">
                  <a:latin typeface="Times New Roman" panose="02020603050405020304" pitchFamily="18" charset="0"/>
                  <a:ea typeface="隶书" panose="02010509060101010101" pitchFamily="49" charset="-122"/>
                </a:rPr>
                <a:t>进程</a:t>
              </a:r>
            </a:p>
          </p:txBody>
        </p:sp>
        <p:sp>
          <p:nvSpPr>
            <p:cNvPr id="63496" name="Text Box 95"/>
            <p:cNvSpPr txBox="1">
              <a:spLocks noChangeArrowheads="1"/>
            </p:cNvSpPr>
            <p:nvPr/>
          </p:nvSpPr>
          <p:spPr bwMode="auto">
            <a:xfrm>
              <a:off x="6553200" y="402332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zh-CN" altLang="en-US" sz="2000" b="0">
                  <a:latin typeface="Times New Roman" panose="02020603050405020304" pitchFamily="18" charset="0"/>
                  <a:ea typeface="隶书" panose="02010509060101010101" pitchFamily="49" charset="-122"/>
                </a:rPr>
                <a:t>进程</a:t>
              </a:r>
            </a:p>
          </p:txBody>
        </p:sp>
        <p:sp>
          <p:nvSpPr>
            <p:cNvPr id="63497" name="Text Box 96"/>
            <p:cNvSpPr txBox="1">
              <a:spLocks noChangeArrowheads="1"/>
            </p:cNvSpPr>
            <p:nvPr/>
          </p:nvSpPr>
          <p:spPr bwMode="auto">
            <a:xfrm>
              <a:off x="7543800" y="402332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zh-CN" altLang="en-US" sz="2000" b="0">
                  <a:latin typeface="Times New Roman" panose="02020603050405020304" pitchFamily="18" charset="0"/>
                  <a:ea typeface="隶书" panose="02010509060101010101" pitchFamily="49" charset="-122"/>
                </a:rPr>
                <a:t>进程</a:t>
              </a:r>
            </a:p>
          </p:txBody>
        </p:sp>
        <p:sp>
          <p:nvSpPr>
            <p:cNvPr id="63498" name="Text Box 97"/>
            <p:cNvSpPr txBox="1">
              <a:spLocks noChangeArrowheads="1"/>
            </p:cNvSpPr>
            <p:nvPr/>
          </p:nvSpPr>
          <p:spPr bwMode="auto">
            <a:xfrm>
              <a:off x="0" y="310892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zh-CN" altLang="en-US" sz="2000" b="0">
                  <a:latin typeface="Times New Roman" panose="02020603050405020304" pitchFamily="18" charset="0"/>
                  <a:ea typeface="隶书" panose="02010509060101010101" pitchFamily="49" charset="-122"/>
                </a:rPr>
                <a:t>线程</a:t>
              </a:r>
            </a:p>
          </p:txBody>
        </p:sp>
        <p:sp>
          <p:nvSpPr>
            <p:cNvPr id="63499" name="Text Box 98"/>
            <p:cNvSpPr txBox="1">
              <a:spLocks noChangeArrowheads="1"/>
            </p:cNvSpPr>
            <p:nvPr/>
          </p:nvSpPr>
          <p:spPr bwMode="auto">
            <a:xfrm>
              <a:off x="6324600" y="310892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zh-CN" altLang="en-US" sz="2000" b="0">
                  <a:latin typeface="Times New Roman" panose="02020603050405020304" pitchFamily="18" charset="0"/>
                  <a:ea typeface="隶书" panose="02010509060101010101" pitchFamily="49" charset="-122"/>
                </a:rPr>
                <a:t>线程</a:t>
              </a:r>
            </a:p>
          </p:txBody>
        </p:sp>
      </p:grpSp>
    </p:spTree>
    <p:extLst>
      <p:ext uri="{BB962C8B-B14F-4D97-AF65-F5344CB8AC3E}">
        <p14:creationId xmlns:p14="http://schemas.microsoft.com/office/powerpoint/2010/main" val="100581114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2.4.3</a:t>
            </a:r>
            <a:r>
              <a:rPr lang="zh-CN" altLang="en-US" dirty="0" smtClean="0"/>
              <a:t>：内核级线程：实现原理</a:t>
            </a:r>
            <a:endParaRPr lang="zh-CN" altLang="en-US" dirty="0"/>
          </a:p>
        </p:txBody>
      </p:sp>
      <p:sp>
        <p:nvSpPr>
          <p:cNvPr id="3" name="内容占位符 2"/>
          <p:cNvSpPr>
            <a:spLocks noGrp="1"/>
          </p:cNvSpPr>
          <p:nvPr>
            <p:ph sz="quarter" idx="1"/>
          </p:nvPr>
        </p:nvSpPr>
        <p:spPr/>
        <p:txBody>
          <a:bodyPr/>
          <a:lstStyle/>
          <a:p>
            <a:r>
              <a:rPr lang="zh-CN" altLang="en-US" dirty="0"/>
              <a:t>在纯内核级线程设施中，线程管理的所有工作由操作系统内核做。内核专门提供</a:t>
            </a:r>
            <a:r>
              <a:rPr lang="en-US" altLang="zh-CN" dirty="0"/>
              <a:t>KLT </a:t>
            </a:r>
            <a:r>
              <a:rPr lang="zh-CN" altLang="en-US" dirty="0"/>
              <a:t>应用程序设计接口</a:t>
            </a:r>
            <a:r>
              <a:rPr lang="en-US" altLang="zh-CN" dirty="0"/>
              <a:t>API</a:t>
            </a:r>
            <a:r>
              <a:rPr lang="zh-CN" altLang="en-US" dirty="0"/>
              <a:t>供开发者使用，应用程序区不需要有线程管理代码</a:t>
            </a:r>
            <a:r>
              <a:rPr lang="zh-CN" altLang="en-US" dirty="0" smtClean="0"/>
              <a:t>。</a:t>
            </a:r>
            <a:endParaRPr lang="en-US" altLang="zh-CN" dirty="0" smtClean="0"/>
          </a:p>
          <a:p>
            <a:r>
              <a:rPr lang="en-US" altLang="zh-CN" dirty="0" smtClean="0"/>
              <a:t>Windows </a:t>
            </a:r>
            <a:r>
              <a:rPr lang="en-US" altLang="zh-CN" dirty="0"/>
              <a:t>NT </a:t>
            </a:r>
            <a:r>
              <a:rPr lang="zh-CN" altLang="en-US" dirty="0"/>
              <a:t>和 </a:t>
            </a:r>
            <a:r>
              <a:rPr lang="en-US" altLang="zh-CN" dirty="0"/>
              <a:t>OS/2</a:t>
            </a:r>
            <a:r>
              <a:rPr lang="zh-CN" altLang="en-US" dirty="0"/>
              <a:t>都是采用这种方法的例子。线程执行中可通过内核创建线程原语来创建其他线程，这个应用的所有线程均在一个进程中获得支持</a:t>
            </a:r>
            <a:r>
              <a:rPr lang="zh-CN" altLang="en-US" dirty="0" smtClean="0"/>
              <a:t>。</a:t>
            </a:r>
            <a:endParaRPr lang="en-US" altLang="zh-CN" dirty="0" smtClean="0"/>
          </a:p>
          <a:p>
            <a:r>
              <a:rPr lang="zh-CN" altLang="en-US" dirty="0" smtClean="0"/>
              <a:t>内核</a:t>
            </a:r>
            <a:r>
              <a:rPr lang="zh-CN" altLang="en-US" dirty="0"/>
              <a:t>要为整个进程及进程中的单个线程维护现场信息，应在内核中建立和维护</a:t>
            </a:r>
            <a:r>
              <a:rPr lang="en-US" altLang="zh-CN" dirty="0"/>
              <a:t>PCB</a:t>
            </a:r>
            <a:r>
              <a:rPr lang="zh-CN" altLang="en-US" dirty="0"/>
              <a:t>及</a:t>
            </a:r>
            <a:r>
              <a:rPr lang="en-US" altLang="zh-CN" dirty="0"/>
              <a:t>TCB,</a:t>
            </a:r>
            <a:r>
              <a:rPr lang="zh-CN" altLang="en-US" dirty="0"/>
              <a:t>内核的调度是在线程的基础上进行的 </a:t>
            </a:r>
          </a:p>
          <a:p>
            <a:endParaRPr lang="zh-CN" altLang="en-US" dirty="0"/>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2019-9-23</a:t>
            </a:fld>
            <a:endParaRPr lang="en-US" altLang="zh-CN"/>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47</a:t>
            </a:fld>
            <a:endParaRPr lang="en-US" altLang="zh-CN" dirty="0"/>
          </a:p>
        </p:txBody>
      </p:sp>
    </p:spTree>
    <p:extLst>
      <p:ext uri="{BB962C8B-B14F-4D97-AF65-F5344CB8AC3E}">
        <p14:creationId xmlns:p14="http://schemas.microsoft.com/office/powerpoint/2010/main" val="27151017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2.4.3</a:t>
            </a:r>
            <a:r>
              <a:rPr lang="zh-CN" altLang="en-US" dirty="0"/>
              <a:t>：内核级线程</a:t>
            </a:r>
            <a:r>
              <a:rPr lang="zh-CN" altLang="en-US" dirty="0" smtClean="0"/>
              <a:t>：优缺点</a:t>
            </a:r>
            <a:endParaRPr lang="zh-CN" altLang="en-US" dirty="0"/>
          </a:p>
        </p:txBody>
      </p:sp>
      <p:sp>
        <p:nvSpPr>
          <p:cNvPr id="3" name="内容占位符 2"/>
          <p:cNvSpPr>
            <a:spLocks noGrp="1"/>
          </p:cNvSpPr>
          <p:nvPr>
            <p:ph sz="quarter" idx="1"/>
          </p:nvPr>
        </p:nvSpPr>
        <p:spPr/>
        <p:txBody>
          <a:bodyPr/>
          <a:lstStyle/>
          <a:p>
            <a:r>
              <a:rPr lang="zh-CN" altLang="en-US" dirty="0">
                <a:solidFill>
                  <a:srgbClr val="00B050"/>
                </a:solidFill>
              </a:rPr>
              <a:t>多处理器上</a:t>
            </a:r>
            <a:r>
              <a:rPr lang="zh-CN" altLang="en-US" dirty="0"/>
              <a:t>，内核能同时调度同一进程中多个线程并行</a:t>
            </a:r>
            <a:r>
              <a:rPr lang="zh-CN" altLang="en-US" dirty="0" smtClean="0"/>
              <a:t>执行进程</a:t>
            </a:r>
            <a:r>
              <a:rPr lang="zh-CN" altLang="en-US" dirty="0"/>
              <a:t>中的一个线程被阻塞了，内核能调度同一进程的其它线程或其他进程中的线程占有处理器运行</a:t>
            </a:r>
          </a:p>
          <a:p>
            <a:r>
              <a:rPr lang="zh-CN" altLang="en-US" dirty="0"/>
              <a:t>内核线程数据结构和堆栈很小，</a:t>
            </a:r>
            <a:r>
              <a:rPr lang="en-US" altLang="zh-CN" dirty="0"/>
              <a:t>KLT</a:t>
            </a:r>
            <a:r>
              <a:rPr lang="zh-CN" altLang="en-US" dirty="0"/>
              <a:t>切换快，内核自身也可用多线程技术实现，能提高系统的执行速度和效率 </a:t>
            </a:r>
          </a:p>
          <a:p>
            <a:endParaRPr lang="en-US" altLang="zh-CN" dirty="0"/>
          </a:p>
          <a:p>
            <a:r>
              <a:rPr lang="zh-CN" altLang="en-US" dirty="0"/>
              <a:t>应用程序线程在用户态运行，而线程调度和管理在内核实现，在同一进程中，控制权从一个线程传送到另一个线程时需要用户态</a:t>
            </a:r>
            <a:r>
              <a:rPr lang="en-US" altLang="zh-CN" dirty="0"/>
              <a:t>-</a:t>
            </a:r>
            <a:r>
              <a:rPr lang="zh-CN" altLang="en-US" dirty="0"/>
              <a:t>内核态</a:t>
            </a:r>
            <a:r>
              <a:rPr lang="en-US" altLang="zh-CN" dirty="0"/>
              <a:t>-</a:t>
            </a:r>
            <a:r>
              <a:rPr lang="zh-CN" altLang="en-US" dirty="0"/>
              <a:t>用户态的模式切换，</a:t>
            </a:r>
            <a:r>
              <a:rPr lang="zh-CN" altLang="en-US" dirty="0">
                <a:solidFill>
                  <a:srgbClr val="FF0000"/>
                </a:solidFill>
              </a:rPr>
              <a:t>系统开销较大 </a:t>
            </a:r>
          </a:p>
          <a:p>
            <a:endParaRPr lang="zh-CN" altLang="en-US" dirty="0"/>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2019-9-23</a:t>
            </a:fld>
            <a:endParaRPr lang="en-US" altLang="zh-CN"/>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48</a:t>
            </a:fld>
            <a:endParaRPr lang="en-US" altLang="zh-CN" dirty="0"/>
          </a:p>
        </p:txBody>
      </p:sp>
    </p:spTree>
    <p:extLst>
      <p:ext uri="{BB962C8B-B14F-4D97-AF65-F5344CB8AC3E}">
        <p14:creationId xmlns:p14="http://schemas.microsoft.com/office/powerpoint/2010/main" val="5123467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2.4.3</a:t>
            </a:r>
            <a:r>
              <a:rPr lang="zh-CN" altLang="en-US" dirty="0" smtClean="0"/>
              <a:t>：用户级</a:t>
            </a:r>
            <a:r>
              <a:rPr lang="zh-CN" altLang="en-US" dirty="0"/>
              <a:t>线程</a:t>
            </a:r>
            <a:r>
              <a:rPr lang="zh-CN" altLang="en-US" dirty="0" smtClean="0"/>
              <a:t>：实现原理</a:t>
            </a:r>
            <a:endParaRPr lang="zh-CN" altLang="en-US" dirty="0"/>
          </a:p>
        </p:txBody>
      </p:sp>
      <p:sp>
        <p:nvSpPr>
          <p:cNvPr id="3" name="内容占位符 2"/>
          <p:cNvSpPr>
            <a:spLocks noGrp="1"/>
          </p:cNvSpPr>
          <p:nvPr>
            <p:ph sz="quarter" idx="1"/>
          </p:nvPr>
        </p:nvSpPr>
        <p:spPr/>
        <p:txBody>
          <a:bodyPr/>
          <a:lstStyle/>
          <a:p>
            <a:pPr>
              <a:lnSpc>
                <a:spcPct val="150000"/>
              </a:lnSpc>
            </a:pPr>
            <a:r>
              <a:rPr lang="zh-CN" altLang="en-US" dirty="0"/>
              <a:t>在纯</a:t>
            </a:r>
            <a:r>
              <a:rPr lang="en-US" altLang="zh-CN" dirty="0" smtClean="0"/>
              <a:t>ULT</a:t>
            </a:r>
            <a:r>
              <a:rPr lang="zh-CN" altLang="en-US" dirty="0"/>
              <a:t>环境</a:t>
            </a:r>
            <a:r>
              <a:rPr lang="zh-CN" altLang="en-US" dirty="0" smtClean="0"/>
              <a:t>中</a:t>
            </a:r>
            <a:r>
              <a:rPr lang="zh-CN" altLang="en-US" dirty="0"/>
              <a:t>，线程管理工作由应用程序做，在用户空间实现，内核不知道线程的存在。任何应用程序均需通过线程库进行程序设计，再与线程库连接后运行来实现多线程。线程库是一个</a:t>
            </a:r>
            <a:r>
              <a:rPr lang="en-US" altLang="zh-CN" dirty="0"/>
              <a:t>ULT</a:t>
            </a:r>
            <a:r>
              <a:rPr lang="zh-CN" altLang="en-US" dirty="0"/>
              <a:t>管理的例行程序包，实质上线程库是线程的运行支撑环境</a:t>
            </a:r>
          </a:p>
          <a:p>
            <a:pPr>
              <a:lnSpc>
                <a:spcPct val="150000"/>
              </a:lnSpc>
            </a:pPr>
            <a:endParaRPr lang="zh-CN" altLang="en-US" dirty="0"/>
          </a:p>
          <a:p>
            <a:pPr>
              <a:lnSpc>
                <a:spcPct val="150000"/>
              </a:lnSpc>
            </a:pPr>
            <a:endParaRPr lang="zh-CN" altLang="en-US" dirty="0"/>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2019-9-23</a:t>
            </a:fld>
            <a:endParaRPr lang="en-US" altLang="zh-CN"/>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49</a:t>
            </a:fld>
            <a:endParaRPr lang="en-US" altLang="zh-CN" dirty="0"/>
          </a:p>
        </p:txBody>
      </p:sp>
    </p:spTree>
    <p:extLst>
      <p:ext uri="{BB962C8B-B14F-4D97-AF65-F5344CB8AC3E}">
        <p14:creationId xmlns:p14="http://schemas.microsoft.com/office/powerpoint/2010/main" val="17058921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简单了解</a:t>
            </a:r>
            <a:r>
              <a:rPr lang="zh-CN" altLang="en-US" dirty="0" smtClean="0"/>
              <a:t>线程</a:t>
            </a:r>
            <a:endParaRPr lang="zh-CN" altLang="en-US" dirty="0"/>
          </a:p>
        </p:txBody>
      </p:sp>
      <p:sp>
        <p:nvSpPr>
          <p:cNvPr id="3" name="内容占位符 2"/>
          <p:cNvSpPr>
            <a:spLocks noGrp="1"/>
          </p:cNvSpPr>
          <p:nvPr>
            <p:ph sz="quarter" idx="1"/>
          </p:nvPr>
        </p:nvSpPr>
        <p:spPr/>
        <p:txBody>
          <a:bodyPr/>
          <a:lstStyle/>
          <a:p>
            <a:r>
              <a:rPr lang="zh-CN" altLang="en-US" dirty="0"/>
              <a:t>线程用于执行包含在进程的地址空间中的代码</a:t>
            </a:r>
          </a:p>
          <a:p>
            <a:r>
              <a:rPr lang="zh-CN" altLang="en-US" dirty="0"/>
              <a:t>进程作为线程的容器，提供线程运行的环境</a:t>
            </a:r>
            <a:endParaRPr lang="en-US" altLang="zh-CN" dirty="0"/>
          </a:p>
          <a:p>
            <a:r>
              <a:rPr lang="zh-CN" altLang="en-US" dirty="0"/>
              <a:t>单个进程可能包含若干个线程，这些线程都</a:t>
            </a:r>
            <a:r>
              <a:rPr lang="zh-CN" altLang="en-US" dirty="0">
                <a:solidFill>
                  <a:srgbClr val="FF0000"/>
                </a:solidFill>
              </a:rPr>
              <a:t>“同时”</a:t>
            </a:r>
            <a:r>
              <a:rPr lang="zh-CN" altLang="en-US" dirty="0"/>
              <a:t> 执行进程地址空间中的代码</a:t>
            </a:r>
          </a:p>
          <a:p>
            <a:r>
              <a:rPr lang="zh-CN" altLang="en-US" dirty="0"/>
              <a:t>每个进程至少拥有一个线程，来执行进程的地址空间中的代码。当创建一个进程时，操作系统会自动创建这个进程的第一个线程，称为主线程。此后，该线程可以创建其他的线程</a:t>
            </a:r>
          </a:p>
          <a:p>
            <a:endParaRPr lang="zh-CN" altLang="en-US" dirty="0"/>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2019-9-23</a:t>
            </a:fld>
            <a:endParaRPr lang="en-US" altLang="zh-CN"/>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5</a:t>
            </a:fld>
            <a:endParaRPr lang="en-US" altLang="zh-CN" dirty="0"/>
          </a:p>
        </p:txBody>
      </p:sp>
    </p:spTree>
    <p:extLst>
      <p:ext uri="{BB962C8B-B14F-4D97-AF65-F5344CB8AC3E}">
        <p14:creationId xmlns:p14="http://schemas.microsoft.com/office/powerpoint/2010/main" val="22180730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2.4.3</a:t>
            </a:r>
            <a:r>
              <a:rPr lang="zh-CN" altLang="en-US" dirty="0"/>
              <a:t>：用户级线程：实现</a:t>
            </a:r>
            <a:r>
              <a:rPr lang="zh-CN" altLang="en-US" dirty="0" smtClean="0"/>
              <a:t>原理（续）</a:t>
            </a:r>
            <a:endParaRPr lang="zh-CN" altLang="en-US" dirty="0"/>
          </a:p>
        </p:txBody>
      </p:sp>
      <p:sp>
        <p:nvSpPr>
          <p:cNvPr id="3" name="内容占位符 2"/>
          <p:cNvSpPr>
            <a:spLocks noGrp="1"/>
          </p:cNvSpPr>
          <p:nvPr>
            <p:ph sz="quarter" idx="1"/>
          </p:nvPr>
        </p:nvSpPr>
        <p:spPr/>
        <p:txBody>
          <a:bodyPr/>
          <a:lstStyle/>
          <a:p>
            <a:r>
              <a:rPr lang="en-US" altLang="zh-CN" dirty="0"/>
              <a:t>ULT</a:t>
            </a:r>
            <a:r>
              <a:rPr lang="zh-CN" altLang="en-US" dirty="0"/>
              <a:t>线程“孵化”过程：</a:t>
            </a:r>
          </a:p>
          <a:p>
            <a:pPr lvl="1"/>
            <a:r>
              <a:rPr lang="zh-CN" altLang="en-US" dirty="0"/>
              <a:t>进程开始只有一个线程，它可以孵化新线程，把控制权传送给“孵化”过程，由线程库为新线程创建一个</a:t>
            </a:r>
            <a:r>
              <a:rPr lang="en-US" altLang="zh-CN" dirty="0"/>
              <a:t>TCB</a:t>
            </a:r>
            <a:r>
              <a:rPr lang="zh-CN" altLang="en-US" dirty="0"/>
              <a:t>，并置为就绪态</a:t>
            </a:r>
            <a:r>
              <a:rPr lang="zh-CN" altLang="en-US" dirty="0" smtClean="0"/>
              <a:t>。</a:t>
            </a:r>
            <a:endParaRPr lang="en-US" altLang="zh-CN" dirty="0"/>
          </a:p>
          <a:p>
            <a:pPr lvl="1"/>
            <a:r>
              <a:rPr lang="zh-CN" altLang="en-US" dirty="0" smtClean="0"/>
              <a:t>按</a:t>
            </a:r>
            <a:r>
              <a:rPr lang="zh-CN" altLang="en-US" dirty="0"/>
              <a:t>一定的调度算法把控制权传递给进程中处于就绪态的一个线程</a:t>
            </a:r>
            <a:r>
              <a:rPr lang="zh-CN" altLang="en-US" dirty="0" smtClean="0"/>
              <a:t>。</a:t>
            </a:r>
            <a:endParaRPr lang="en-US" altLang="zh-CN" dirty="0" smtClean="0"/>
          </a:p>
          <a:p>
            <a:pPr lvl="1"/>
            <a:r>
              <a:rPr lang="zh-CN" altLang="en-US" dirty="0" smtClean="0"/>
              <a:t>当</a:t>
            </a:r>
            <a:r>
              <a:rPr lang="zh-CN" altLang="en-US" dirty="0"/>
              <a:t>控制权传送到线程库时，当前线程的现场信息应被</a:t>
            </a:r>
            <a:r>
              <a:rPr lang="zh-CN" altLang="en-US" dirty="0" smtClean="0"/>
              <a:t>保存。</a:t>
            </a:r>
            <a:endParaRPr lang="en-US" altLang="zh-CN" dirty="0" smtClean="0"/>
          </a:p>
          <a:p>
            <a:pPr lvl="1"/>
            <a:r>
              <a:rPr lang="zh-CN" altLang="en-US" dirty="0" smtClean="0"/>
              <a:t>当</a:t>
            </a:r>
            <a:r>
              <a:rPr lang="zh-CN" altLang="en-US" dirty="0"/>
              <a:t>线程库调度一个线程执行时，要恢复它的现场信息</a:t>
            </a:r>
          </a:p>
          <a:p>
            <a:r>
              <a:rPr lang="zh-CN" altLang="en-US" dirty="0"/>
              <a:t>上述活动均发生在用户空间，且在单个进程中，内核并不知道这些活动。内核按进程为单位调度，并赋予一个进程状态（就绪、运行、阻塞</a:t>
            </a:r>
            <a:r>
              <a:rPr lang="en-US" altLang="zh-CN" dirty="0"/>
              <a:t>. . .</a:t>
            </a:r>
            <a:r>
              <a:rPr lang="zh-CN" altLang="en-US" dirty="0"/>
              <a:t>）</a:t>
            </a:r>
          </a:p>
          <a:p>
            <a:endParaRPr lang="zh-CN" altLang="en-US" dirty="0"/>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2019-9-23</a:t>
            </a:fld>
            <a:endParaRPr lang="en-US" altLang="zh-CN"/>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50</a:t>
            </a:fld>
            <a:endParaRPr lang="en-US" altLang="zh-CN" dirty="0"/>
          </a:p>
        </p:txBody>
      </p:sp>
    </p:spTree>
    <p:extLst>
      <p:ext uri="{BB962C8B-B14F-4D97-AF65-F5344CB8AC3E}">
        <p14:creationId xmlns:p14="http://schemas.microsoft.com/office/powerpoint/2010/main" val="11320716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2.4.3</a:t>
            </a:r>
            <a:r>
              <a:rPr lang="zh-CN" altLang="en-US" dirty="0"/>
              <a:t>：用户级</a:t>
            </a:r>
            <a:r>
              <a:rPr lang="zh-CN" altLang="en-US" dirty="0" smtClean="0"/>
              <a:t>线程：进、线程调</a:t>
            </a:r>
            <a:r>
              <a:rPr lang="zh-CN" altLang="en-US" dirty="0"/>
              <a:t>度</a:t>
            </a:r>
          </a:p>
        </p:txBody>
      </p:sp>
      <p:sp>
        <p:nvSpPr>
          <p:cNvPr id="3" name="内容占位符 2"/>
          <p:cNvSpPr>
            <a:spLocks noGrp="1"/>
          </p:cNvSpPr>
          <p:nvPr>
            <p:ph sz="quarter" idx="1"/>
          </p:nvPr>
        </p:nvSpPr>
        <p:spPr/>
        <p:txBody>
          <a:bodyPr/>
          <a:lstStyle/>
          <a:p>
            <a:r>
              <a:rPr lang="zh-CN" altLang="en-US" dirty="0"/>
              <a:t>假设进程</a:t>
            </a:r>
            <a:r>
              <a:rPr lang="en-US" altLang="zh-CN" dirty="0"/>
              <a:t>B</a:t>
            </a:r>
            <a:r>
              <a:rPr lang="zh-CN" altLang="en-US" dirty="0"/>
              <a:t>正在执行线程</a:t>
            </a:r>
            <a:r>
              <a:rPr lang="en-US" altLang="zh-CN" dirty="0"/>
              <a:t>3</a:t>
            </a:r>
            <a:r>
              <a:rPr lang="zh-CN" altLang="en-US" dirty="0"/>
              <a:t>，可能出现下列情况：</a:t>
            </a:r>
          </a:p>
          <a:p>
            <a:pPr marL="319088" lvl="1" indent="0">
              <a:buNone/>
            </a:pPr>
            <a:r>
              <a:rPr lang="en-US" altLang="zh-CN" dirty="0" smtClean="0"/>
              <a:t>Eg.1</a:t>
            </a:r>
            <a:r>
              <a:rPr lang="zh-CN" altLang="en-US" dirty="0" smtClean="0"/>
              <a:t>：进程</a:t>
            </a:r>
            <a:r>
              <a:rPr lang="en-US" altLang="zh-CN" dirty="0"/>
              <a:t>B</a:t>
            </a:r>
            <a:r>
              <a:rPr lang="zh-CN" altLang="en-US" dirty="0"/>
              <a:t>的线程</a:t>
            </a:r>
            <a:r>
              <a:rPr lang="en-US" altLang="zh-CN" dirty="0"/>
              <a:t>3</a:t>
            </a:r>
            <a:r>
              <a:rPr lang="zh-CN" altLang="en-US" dirty="0"/>
              <a:t>发出一个封锁</a:t>
            </a:r>
            <a:r>
              <a:rPr lang="en-US" altLang="zh-CN" dirty="0"/>
              <a:t>B</a:t>
            </a:r>
            <a:r>
              <a:rPr lang="zh-CN" altLang="en-US" dirty="0"/>
              <a:t>的系统调用</a:t>
            </a:r>
            <a:r>
              <a:rPr lang="en-US" altLang="zh-CN" dirty="0"/>
              <a:t>(</a:t>
            </a:r>
            <a:r>
              <a:rPr lang="zh-CN" altLang="en-US" dirty="0"/>
              <a:t>如</a:t>
            </a:r>
            <a:r>
              <a:rPr lang="en-US" altLang="zh-CN" dirty="0"/>
              <a:t>I/O</a:t>
            </a:r>
            <a:r>
              <a:rPr lang="zh-CN" altLang="en-US" dirty="0"/>
              <a:t>操作</a:t>
            </a:r>
            <a:r>
              <a:rPr lang="en-US" altLang="zh-CN" dirty="0"/>
              <a:t>)</a:t>
            </a:r>
            <a:r>
              <a:rPr lang="zh-CN" altLang="en-US" dirty="0"/>
              <a:t>，这导致控制转移到内核，内核启动</a:t>
            </a:r>
            <a:r>
              <a:rPr lang="en-US" altLang="zh-CN" dirty="0"/>
              <a:t>I/O</a:t>
            </a:r>
            <a:r>
              <a:rPr lang="zh-CN" altLang="en-US" dirty="0"/>
              <a:t>操作，将进程</a:t>
            </a:r>
            <a:r>
              <a:rPr lang="en-US" altLang="zh-CN" dirty="0"/>
              <a:t>B</a:t>
            </a:r>
            <a:r>
              <a:rPr lang="zh-CN" altLang="en-US" dirty="0"/>
              <a:t>置为阻塞状态，并切换到另一个进程。按照由线程库所维护的数据结构，进程</a:t>
            </a:r>
            <a:r>
              <a:rPr lang="en-US" altLang="zh-CN" dirty="0"/>
              <a:t>B</a:t>
            </a:r>
            <a:r>
              <a:rPr lang="zh-CN" altLang="en-US" dirty="0"/>
              <a:t>的线程</a:t>
            </a:r>
            <a:r>
              <a:rPr lang="en-US" altLang="zh-CN" dirty="0"/>
              <a:t>3</a:t>
            </a:r>
            <a:r>
              <a:rPr lang="zh-CN" altLang="en-US" dirty="0"/>
              <a:t>仍处在运行态。这时，进程</a:t>
            </a:r>
            <a:r>
              <a:rPr lang="en-US" altLang="zh-CN" dirty="0"/>
              <a:t>B</a:t>
            </a:r>
            <a:r>
              <a:rPr lang="zh-CN" altLang="en-US" dirty="0"/>
              <a:t>中的其他线程尽管有的处于可运行的就绪态，但因进程</a:t>
            </a:r>
            <a:r>
              <a:rPr lang="en-US" altLang="zh-CN" dirty="0"/>
              <a:t>B</a:t>
            </a:r>
            <a:r>
              <a:rPr lang="zh-CN" altLang="en-US" dirty="0"/>
              <a:t>被阻塞而也都被阻塞</a:t>
            </a:r>
          </a:p>
          <a:p>
            <a:pPr marL="319088" lvl="1" indent="0">
              <a:buNone/>
            </a:pPr>
            <a:r>
              <a:rPr lang="zh-CN" altLang="en-US" dirty="0"/>
              <a:t>线程</a:t>
            </a:r>
            <a:r>
              <a:rPr lang="en-US" altLang="zh-CN" dirty="0"/>
              <a:t>3</a:t>
            </a:r>
            <a:r>
              <a:rPr lang="zh-CN" altLang="en-US" dirty="0"/>
              <a:t>并不实际地在一个处理器上运行，而是可理解为在线程库的运行态中</a:t>
            </a:r>
          </a:p>
          <a:p>
            <a:endParaRPr lang="zh-CN" altLang="en-US" dirty="0"/>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2019-9-23</a:t>
            </a:fld>
            <a:endParaRPr lang="en-US" altLang="zh-CN"/>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51</a:t>
            </a:fld>
            <a:endParaRPr lang="en-US" altLang="zh-CN" dirty="0"/>
          </a:p>
        </p:txBody>
      </p:sp>
    </p:spTree>
    <p:extLst>
      <p:ext uri="{BB962C8B-B14F-4D97-AF65-F5344CB8AC3E}">
        <p14:creationId xmlns:p14="http://schemas.microsoft.com/office/powerpoint/2010/main" val="234493625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2.4.3</a:t>
            </a:r>
            <a:r>
              <a:rPr lang="zh-CN" altLang="en-US" dirty="0" smtClean="0"/>
              <a:t>：用户级线程：进程与线程调度</a:t>
            </a:r>
            <a:endParaRPr lang="zh-CN" altLang="en-US" dirty="0"/>
          </a:p>
        </p:txBody>
      </p:sp>
      <p:sp>
        <p:nvSpPr>
          <p:cNvPr id="3" name="内容占位符 2"/>
          <p:cNvSpPr>
            <a:spLocks noGrp="1"/>
          </p:cNvSpPr>
          <p:nvPr>
            <p:ph sz="quarter" idx="1"/>
          </p:nvPr>
        </p:nvSpPr>
        <p:spPr/>
        <p:txBody>
          <a:bodyPr/>
          <a:lstStyle/>
          <a:p>
            <a:pPr marL="274638" lvl="1" indent="0">
              <a:buNone/>
            </a:pPr>
            <a:r>
              <a:rPr lang="en-US" altLang="zh-CN" dirty="0" smtClean="0"/>
              <a:t>Eg.2</a:t>
            </a:r>
            <a:r>
              <a:rPr lang="zh-CN" altLang="en-US" dirty="0" smtClean="0"/>
              <a:t>：一</a:t>
            </a:r>
            <a:r>
              <a:rPr lang="zh-CN" altLang="en-US" dirty="0"/>
              <a:t>个时钟中断传送控制给内核，内核中止当前时间片用完的进程</a:t>
            </a:r>
            <a:r>
              <a:rPr lang="en-US" altLang="zh-CN" dirty="0"/>
              <a:t>B</a:t>
            </a:r>
            <a:r>
              <a:rPr lang="zh-CN" altLang="en-US" dirty="0"/>
              <a:t>，并把它放入就绪队列，切换到另一个就绪进程。此时，由于进程</a:t>
            </a:r>
            <a:r>
              <a:rPr lang="en-US" altLang="zh-CN" dirty="0"/>
              <a:t>B</a:t>
            </a:r>
            <a:r>
              <a:rPr lang="zh-CN" altLang="en-US" dirty="0"/>
              <a:t>中线程</a:t>
            </a:r>
            <a:r>
              <a:rPr lang="en-US" altLang="zh-CN" dirty="0"/>
              <a:t>3</a:t>
            </a:r>
            <a:r>
              <a:rPr lang="zh-CN" altLang="en-US" dirty="0"/>
              <a:t>正在运行，按由线程库维护的数据结构，进程</a:t>
            </a:r>
            <a:r>
              <a:rPr lang="en-US" altLang="zh-CN" dirty="0"/>
              <a:t>B</a:t>
            </a:r>
            <a:r>
              <a:rPr lang="zh-CN" altLang="en-US" dirty="0"/>
              <a:t>的线程</a:t>
            </a:r>
            <a:r>
              <a:rPr lang="en-US" altLang="zh-CN" dirty="0"/>
              <a:t>3</a:t>
            </a:r>
            <a:r>
              <a:rPr lang="zh-CN" altLang="en-US" dirty="0"/>
              <a:t>仍处于运行态，进程</a:t>
            </a:r>
            <a:r>
              <a:rPr lang="en-US" altLang="zh-CN" dirty="0"/>
              <a:t>B</a:t>
            </a:r>
            <a:r>
              <a:rPr lang="zh-CN" altLang="en-US" dirty="0"/>
              <a:t>却己处于就绪</a:t>
            </a:r>
            <a:r>
              <a:rPr lang="zh-CN" altLang="en-US" dirty="0" smtClean="0"/>
              <a:t>态</a:t>
            </a:r>
            <a:endParaRPr lang="en-US" altLang="zh-CN" dirty="0" smtClean="0"/>
          </a:p>
          <a:p>
            <a:pPr marL="274638" lvl="1" indent="0">
              <a:buNone/>
            </a:pPr>
            <a:endParaRPr lang="zh-CN" altLang="en-US" dirty="0"/>
          </a:p>
          <a:p>
            <a:pPr marL="274638" lvl="1" indent="0">
              <a:buNone/>
            </a:pPr>
            <a:r>
              <a:rPr lang="en-US" altLang="zh-CN" dirty="0" smtClean="0"/>
              <a:t>Eg.3</a:t>
            </a:r>
            <a:r>
              <a:rPr lang="zh-CN" altLang="en-US" dirty="0" smtClean="0"/>
              <a:t>：线程</a:t>
            </a:r>
            <a:r>
              <a:rPr lang="en-US" altLang="zh-CN" dirty="0"/>
              <a:t>3</a:t>
            </a:r>
            <a:r>
              <a:rPr lang="zh-CN" altLang="en-US" dirty="0"/>
              <a:t>执行到某处，它需要进程</a:t>
            </a:r>
            <a:r>
              <a:rPr lang="en-US" altLang="zh-CN" dirty="0"/>
              <a:t>B</a:t>
            </a:r>
            <a:r>
              <a:rPr lang="zh-CN" altLang="en-US" dirty="0"/>
              <a:t>的线程</a:t>
            </a:r>
            <a:r>
              <a:rPr lang="en-US" altLang="zh-CN" dirty="0"/>
              <a:t>1</a:t>
            </a:r>
            <a:r>
              <a:rPr lang="zh-CN" altLang="en-US" dirty="0"/>
              <a:t>的某些操作，于是让线程</a:t>
            </a:r>
            <a:r>
              <a:rPr lang="en-US" altLang="zh-CN" dirty="0"/>
              <a:t>3</a:t>
            </a:r>
            <a:r>
              <a:rPr lang="zh-CN" altLang="en-US" dirty="0"/>
              <a:t>变成阻塞态，而线程</a:t>
            </a:r>
            <a:r>
              <a:rPr lang="en-US" altLang="zh-CN" dirty="0"/>
              <a:t>1</a:t>
            </a:r>
            <a:r>
              <a:rPr lang="zh-CN" altLang="en-US" dirty="0"/>
              <a:t>从就绪态转为运行态，进程始终处于运行态</a:t>
            </a:r>
          </a:p>
          <a:p>
            <a:endParaRPr lang="zh-CN" altLang="en-US" dirty="0"/>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2019-9-23</a:t>
            </a:fld>
            <a:endParaRPr lang="en-US" altLang="zh-CN"/>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52</a:t>
            </a:fld>
            <a:endParaRPr lang="en-US" altLang="zh-CN" dirty="0"/>
          </a:p>
        </p:txBody>
      </p:sp>
    </p:spTree>
    <p:extLst>
      <p:ext uri="{BB962C8B-B14F-4D97-AF65-F5344CB8AC3E}">
        <p14:creationId xmlns:p14="http://schemas.microsoft.com/office/powerpoint/2010/main" val="26934224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2.4.3</a:t>
            </a:r>
            <a:r>
              <a:rPr lang="zh-CN" altLang="en-US" dirty="0" smtClean="0"/>
              <a:t>：</a:t>
            </a:r>
            <a:r>
              <a:rPr lang="zh-CN" altLang="en-US" dirty="0"/>
              <a:t>用户</a:t>
            </a:r>
            <a:r>
              <a:rPr lang="zh-CN" altLang="en-US" dirty="0" smtClean="0"/>
              <a:t>级</a:t>
            </a:r>
            <a:r>
              <a:rPr lang="zh-CN" altLang="en-US" dirty="0"/>
              <a:t>线程：</a:t>
            </a:r>
            <a:r>
              <a:rPr lang="zh-CN" altLang="en-US" dirty="0" smtClean="0">
                <a:solidFill>
                  <a:srgbClr val="00B050"/>
                </a:solidFill>
              </a:rPr>
              <a:t>优点</a:t>
            </a:r>
            <a:endParaRPr lang="zh-CN" altLang="en-US" dirty="0">
              <a:solidFill>
                <a:srgbClr val="00B050"/>
              </a:solidFill>
            </a:endParaRPr>
          </a:p>
        </p:txBody>
      </p:sp>
      <p:sp>
        <p:nvSpPr>
          <p:cNvPr id="3" name="内容占位符 2"/>
          <p:cNvSpPr>
            <a:spLocks noGrp="1"/>
          </p:cNvSpPr>
          <p:nvPr>
            <p:ph sz="quarter" idx="1"/>
          </p:nvPr>
        </p:nvSpPr>
        <p:spPr/>
        <p:txBody>
          <a:bodyPr/>
          <a:lstStyle/>
          <a:p>
            <a:r>
              <a:rPr lang="zh-CN" altLang="en-US" dirty="0"/>
              <a:t>线程切换不需要内核特权方式</a:t>
            </a:r>
          </a:p>
          <a:p>
            <a:pPr lvl="1"/>
            <a:r>
              <a:rPr lang="zh-CN" altLang="en-US" dirty="0"/>
              <a:t>因为所有线程管理数据结构均在单个进程的用户空间中，管理线程切换的线程库也在用户地址空间中运行，因而进程不需要切换到内核方式来做线程管理</a:t>
            </a:r>
          </a:p>
          <a:p>
            <a:r>
              <a:rPr lang="zh-CN" altLang="en-US" dirty="0"/>
              <a:t>按应用特定需要允许进程选择调度算法：</a:t>
            </a:r>
          </a:p>
          <a:p>
            <a:pPr lvl="1"/>
            <a:r>
              <a:rPr lang="zh-CN" altLang="en-US" dirty="0"/>
              <a:t>线程库的线程调度算法与操作系统的低级调度算法是无关的</a:t>
            </a:r>
          </a:p>
          <a:p>
            <a:r>
              <a:rPr lang="en-US" altLang="zh-CN" dirty="0"/>
              <a:t>ULT</a:t>
            </a:r>
            <a:r>
              <a:rPr lang="zh-CN" altLang="en-US" dirty="0"/>
              <a:t>能运行在任何</a:t>
            </a:r>
            <a:r>
              <a:rPr lang="en-US" altLang="zh-CN" dirty="0"/>
              <a:t>OS</a:t>
            </a:r>
            <a:r>
              <a:rPr lang="zh-CN" altLang="en-US" dirty="0"/>
              <a:t>上，内核在支持</a:t>
            </a:r>
            <a:r>
              <a:rPr lang="en-US" altLang="zh-CN" dirty="0"/>
              <a:t>ULT</a:t>
            </a:r>
            <a:r>
              <a:rPr lang="zh-CN" altLang="en-US" dirty="0"/>
              <a:t>方面不需要做任何改变。线程库是可被所有应用共享的应用级实用程序，许多当代操作系统和语言均提供了线程库</a:t>
            </a:r>
          </a:p>
          <a:p>
            <a:endParaRPr lang="zh-CN" altLang="en-US" dirty="0"/>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2019-9-23</a:t>
            </a:fld>
            <a:endParaRPr lang="en-US" altLang="zh-CN"/>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53</a:t>
            </a:fld>
            <a:endParaRPr lang="en-US" altLang="zh-CN" dirty="0"/>
          </a:p>
        </p:txBody>
      </p:sp>
    </p:spTree>
    <p:extLst>
      <p:ext uri="{BB962C8B-B14F-4D97-AF65-F5344CB8AC3E}">
        <p14:creationId xmlns:p14="http://schemas.microsoft.com/office/powerpoint/2010/main" val="101242521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2.4.3</a:t>
            </a:r>
            <a:r>
              <a:rPr lang="zh-CN" altLang="en-US" dirty="0" smtClean="0"/>
              <a:t>：</a:t>
            </a:r>
            <a:r>
              <a:rPr lang="zh-CN" altLang="en-US" dirty="0"/>
              <a:t>用户</a:t>
            </a:r>
            <a:r>
              <a:rPr lang="zh-CN" altLang="en-US" dirty="0" smtClean="0"/>
              <a:t>级</a:t>
            </a:r>
            <a:r>
              <a:rPr lang="zh-CN" altLang="en-US" dirty="0"/>
              <a:t>线程</a:t>
            </a:r>
            <a:r>
              <a:rPr lang="zh-CN" altLang="en-US" dirty="0" smtClean="0"/>
              <a:t>：</a:t>
            </a:r>
            <a:r>
              <a:rPr lang="zh-CN" altLang="en-US" dirty="0">
                <a:solidFill>
                  <a:srgbClr val="FF0000"/>
                </a:solidFill>
              </a:rPr>
              <a:t>缺</a:t>
            </a:r>
            <a:r>
              <a:rPr lang="zh-CN" altLang="en-US" dirty="0" smtClean="0">
                <a:solidFill>
                  <a:srgbClr val="FF0000"/>
                </a:solidFill>
              </a:rPr>
              <a:t>点</a:t>
            </a:r>
            <a:endParaRPr lang="zh-CN" altLang="en-US" dirty="0">
              <a:solidFill>
                <a:srgbClr val="FF0000"/>
              </a:solidFill>
            </a:endParaRPr>
          </a:p>
        </p:txBody>
      </p:sp>
      <p:sp>
        <p:nvSpPr>
          <p:cNvPr id="3" name="内容占位符 2"/>
          <p:cNvSpPr>
            <a:spLocks noGrp="1"/>
          </p:cNvSpPr>
          <p:nvPr>
            <p:ph sz="quarter" idx="1"/>
          </p:nvPr>
        </p:nvSpPr>
        <p:spPr/>
        <p:txBody>
          <a:bodyPr/>
          <a:lstStyle/>
          <a:p>
            <a:pPr>
              <a:lnSpc>
                <a:spcPct val="150000"/>
              </a:lnSpc>
            </a:pPr>
            <a:r>
              <a:rPr lang="zh-CN" altLang="en-US" dirty="0"/>
              <a:t>线程执行系统调用被阻塞时，不仅该线程被阻塞，且进程内的所有线程会被阻塞</a:t>
            </a:r>
          </a:p>
          <a:p>
            <a:pPr>
              <a:lnSpc>
                <a:spcPct val="150000"/>
              </a:lnSpc>
            </a:pPr>
            <a:r>
              <a:rPr lang="zh-CN" altLang="en-US" dirty="0"/>
              <a:t>纯</a:t>
            </a:r>
            <a:r>
              <a:rPr lang="en-US" altLang="zh-CN" dirty="0"/>
              <a:t>ULT</a:t>
            </a:r>
            <a:r>
              <a:rPr lang="zh-CN" altLang="en-US" dirty="0"/>
              <a:t>中，多线程应用不能利用多重处理的优点。内核在一段时间里，分配一个进程仅占用一个</a:t>
            </a:r>
            <a:r>
              <a:rPr lang="en-US" altLang="zh-CN" dirty="0"/>
              <a:t>CPU</a:t>
            </a:r>
            <a:r>
              <a:rPr lang="zh-CN" altLang="en-US" dirty="0"/>
              <a:t>，进程中仅有一个线程能执行</a:t>
            </a:r>
          </a:p>
          <a:p>
            <a:pPr>
              <a:lnSpc>
                <a:spcPct val="150000"/>
              </a:lnSpc>
            </a:pPr>
            <a:endParaRPr lang="zh-CN" altLang="en-US" dirty="0"/>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2019-9-23</a:t>
            </a:fld>
            <a:endParaRPr lang="en-US" altLang="zh-CN"/>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54</a:t>
            </a:fld>
            <a:endParaRPr lang="en-US" altLang="zh-CN" dirty="0"/>
          </a:p>
        </p:txBody>
      </p:sp>
    </p:spTree>
    <p:extLst>
      <p:ext uri="{BB962C8B-B14F-4D97-AF65-F5344CB8AC3E}">
        <p14:creationId xmlns:p14="http://schemas.microsoft.com/office/powerpoint/2010/main" val="22976449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2.4.3</a:t>
            </a:r>
            <a:r>
              <a:rPr lang="zh-CN" altLang="en-US" dirty="0" smtClean="0"/>
              <a:t>：混合式线程</a:t>
            </a:r>
            <a:endParaRPr lang="zh-CN" altLang="en-US" dirty="0"/>
          </a:p>
        </p:txBody>
      </p:sp>
      <p:sp>
        <p:nvSpPr>
          <p:cNvPr id="3" name="内容占位符 2"/>
          <p:cNvSpPr>
            <a:spLocks noGrp="1"/>
          </p:cNvSpPr>
          <p:nvPr>
            <p:ph sz="quarter" idx="1"/>
          </p:nvPr>
        </p:nvSpPr>
        <p:spPr/>
        <p:txBody>
          <a:bodyPr/>
          <a:lstStyle/>
          <a:p>
            <a:r>
              <a:rPr lang="zh-CN" altLang="en-US" dirty="0"/>
              <a:t>在混合式系统中，内核支持</a:t>
            </a:r>
            <a:r>
              <a:rPr lang="en-US" altLang="zh-CN" dirty="0"/>
              <a:t>KLT</a:t>
            </a:r>
            <a:r>
              <a:rPr lang="zh-CN" altLang="en-US" dirty="0"/>
              <a:t>多线程的建立、调度和管理，同时也提供线程库，允许应用程序建立、调度和管理</a:t>
            </a:r>
            <a:r>
              <a:rPr lang="en-US" altLang="zh-CN" dirty="0"/>
              <a:t>ULT</a:t>
            </a:r>
            <a:r>
              <a:rPr lang="zh-CN" altLang="en-US" dirty="0"/>
              <a:t>。应用程序的多个</a:t>
            </a:r>
            <a:r>
              <a:rPr lang="en-US" altLang="zh-CN" dirty="0"/>
              <a:t>ULT</a:t>
            </a:r>
            <a:r>
              <a:rPr lang="zh-CN" altLang="en-US" dirty="0"/>
              <a:t>映射成一些</a:t>
            </a:r>
            <a:r>
              <a:rPr lang="en-US" altLang="zh-CN" dirty="0"/>
              <a:t>KLT</a:t>
            </a:r>
            <a:r>
              <a:rPr lang="zh-CN" altLang="en-US" dirty="0"/>
              <a:t>，程序员可按应用需要和机器配置调整</a:t>
            </a:r>
            <a:r>
              <a:rPr lang="en-US" altLang="zh-CN" dirty="0"/>
              <a:t>KLT</a:t>
            </a:r>
            <a:r>
              <a:rPr lang="zh-CN" altLang="en-US" dirty="0"/>
              <a:t>数目，以达到较好效果</a:t>
            </a:r>
          </a:p>
          <a:p>
            <a:r>
              <a:rPr lang="zh-CN" altLang="en-US" dirty="0"/>
              <a:t>在混合式系统中，一个应用中的多个线程能同时在多处理器上并行运行，且阻塞一个线程时并不需要封锁整个进程 </a:t>
            </a:r>
          </a:p>
          <a:p>
            <a:endParaRPr lang="zh-CN" altLang="en-US" dirty="0"/>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2019-9-23</a:t>
            </a:fld>
            <a:endParaRPr lang="en-US" altLang="zh-CN"/>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55</a:t>
            </a:fld>
            <a:endParaRPr lang="en-US" altLang="zh-CN" dirty="0"/>
          </a:p>
        </p:txBody>
      </p:sp>
    </p:spTree>
    <p:extLst>
      <p:ext uri="{BB962C8B-B14F-4D97-AF65-F5344CB8AC3E}">
        <p14:creationId xmlns:p14="http://schemas.microsoft.com/office/powerpoint/2010/main" val="159346475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fld id="{B38F8A95-A4B6-4744-B4BA-85E6B73155F1}" type="datetime1">
              <a:rPr lang="zh-CN" altLang="en-US" sz="1400" smtClean="0">
                <a:solidFill>
                  <a:schemeClr val="tx2"/>
                </a:solidFill>
              </a:rPr>
              <a:pPr eaLnBrk="1" hangingPunct="1"/>
              <a:t>2019-9-23</a:t>
            </a:fld>
            <a:endParaRPr lang="en-US" altLang="zh-CN" sz="1400" smtClean="0">
              <a:solidFill>
                <a:schemeClr val="tx2"/>
              </a:solidFill>
            </a:endParaRPr>
          </a:p>
        </p:txBody>
      </p:sp>
      <p:sp>
        <p:nvSpPr>
          <p:cNvPr id="101" name="灯片编号占位符 3"/>
          <p:cNvSpPr>
            <a:spLocks noGrp="1"/>
          </p:cNvSpPr>
          <p:nvPr>
            <p:ph type="sldNum" sz="quarter" idx="4294967295"/>
          </p:nvPr>
        </p:nvSpPr>
        <p:spPr/>
        <p:txBody>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fld id="{56FF0F6C-25BE-48AD-8DAF-FBE809F6912B}" type="slidenum">
              <a:rPr lang="zh-CN" altLang="en-US" sz="1400">
                <a:solidFill>
                  <a:srgbClr val="FFFFFF"/>
                </a:solidFill>
                <a:latin typeface="Franklin Gothic Book" panose="020B0503020102020204" pitchFamily="34" charset="0"/>
                <a:ea typeface="幼圆" panose="02010509060101010101" pitchFamily="49" charset="-122"/>
              </a:rPr>
              <a:pPr eaLnBrk="1" hangingPunct="1"/>
              <a:t>56</a:t>
            </a:fld>
            <a:endParaRPr lang="en-US" altLang="zh-CN" sz="1400">
              <a:solidFill>
                <a:srgbClr val="FFFFFF"/>
              </a:solidFill>
              <a:latin typeface="Franklin Gothic Book" panose="020B0503020102020204" pitchFamily="34" charset="0"/>
              <a:ea typeface="幼圆" panose="02010509060101010101" pitchFamily="49" charset="-122"/>
            </a:endParaRPr>
          </a:p>
        </p:txBody>
      </p:sp>
      <p:sp>
        <p:nvSpPr>
          <p:cNvPr id="63492" name="Rectangle 2"/>
          <p:cNvSpPr>
            <a:spLocks noGrp="1" noChangeArrowheads="1"/>
          </p:cNvSpPr>
          <p:nvPr>
            <p:ph type="title" idx="4294967295"/>
          </p:nvPr>
        </p:nvSpPr>
        <p:spPr>
          <a:xfrm>
            <a:off x="395288" y="765175"/>
            <a:ext cx="8153400" cy="685800"/>
          </a:xfrm>
        </p:spPr>
        <p:txBody>
          <a:bodyPr/>
          <a:lstStyle/>
          <a:p>
            <a:pPr eaLnBrk="1" hangingPunct="1"/>
            <a:r>
              <a:rPr lang="en-US" altLang="zh-CN" sz="3600" dirty="0" smtClean="0">
                <a:latin typeface="黑体" panose="02010609060101010101" pitchFamily="49" charset="-122"/>
                <a:ea typeface="黑体" panose="02010609060101010101" pitchFamily="49" charset="-122"/>
              </a:rPr>
              <a:t>2.4.3 </a:t>
            </a:r>
            <a:r>
              <a:rPr lang="zh-CN" altLang="en-US" sz="3600" dirty="0" smtClean="0">
                <a:latin typeface="黑体" panose="02010609060101010101" pitchFamily="49" charset="-122"/>
                <a:ea typeface="黑体" panose="02010609060101010101" pitchFamily="49" charset="-122"/>
              </a:rPr>
              <a:t>线程的实现 </a:t>
            </a:r>
            <a:r>
              <a:rPr lang="en-US" altLang="zh-CN" sz="3600" dirty="0" smtClean="0">
                <a:latin typeface="黑体" panose="02010609060101010101" pitchFamily="49" charset="-122"/>
                <a:ea typeface="黑体" panose="02010609060101010101" pitchFamily="49" charset="-122"/>
              </a:rPr>
              <a:t>(</a:t>
            </a:r>
            <a:r>
              <a:rPr lang="zh-CN" altLang="en-US" sz="3600" dirty="0" smtClean="0">
                <a:latin typeface="黑体" panose="02010609060101010101" pitchFamily="49" charset="-122"/>
                <a:ea typeface="黑体" panose="02010609060101010101" pitchFamily="49" charset="-122"/>
              </a:rPr>
              <a:t>续</a:t>
            </a:r>
            <a:r>
              <a:rPr lang="en-US" altLang="zh-CN" sz="3600" dirty="0" smtClean="0">
                <a:latin typeface="黑体" panose="02010609060101010101" pitchFamily="49" charset="-122"/>
                <a:ea typeface="黑体" panose="02010609060101010101" pitchFamily="49" charset="-122"/>
              </a:rPr>
              <a:t>) </a:t>
            </a:r>
          </a:p>
        </p:txBody>
      </p:sp>
      <p:grpSp>
        <p:nvGrpSpPr>
          <p:cNvPr id="2" name="组合 1"/>
          <p:cNvGrpSpPr/>
          <p:nvPr/>
        </p:nvGrpSpPr>
        <p:grpSpPr>
          <a:xfrm>
            <a:off x="-381000" y="1737320"/>
            <a:ext cx="9525000" cy="4572000"/>
            <a:chOff x="-381000" y="1737320"/>
            <a:chExt cx="9525000" cy="4572000"/>
          </a:xfrm>
        </p:grpSpPr>
        <p:grpSp>
          <p:nvGrpSpPr>
            <p:cNvPr id="63493" name="Group 3"/>
            <p:cNvGrpSpPr>
              <a:grpSpLocks/>
            </p:cNvGrpSpPr>
            <p:nvPr/>
          </p:nvGrpSpPr>
          <p:grpSpPr bwMode="auto">
            <a:xfrm>
              <a:off x="-381000" y="1737320"/>
              <a:ext cx="9525000" cy="4572000"/>
              <a:chOff x="1446" y="2496"/>
              <a:chExt cx="7608" cy="4716"/>
            </a:xfrm>
          </p:grpSpPr>
          <p:grpSp>
            <p:nvGrpSpPr>
              <p:cNvPr id="63500" name="Group 4"/>
              <p:cNvGrpSpPr>
                <a:grpSpLocks/>
              </p:cNvGrpSpPr>
              <p:nvPr/>
            </p:nvGrpSpPr>
            <p:grpSpPr bwMode="auto">
              <a:xfrm>
                <a:off x="1446" y="2496"/>
                <a:ext cx="7608" cy="4229"/>
                <a:chOff x="1446" y="2496"/>
                <a:chExt cx="7608" cy="4229"/>
              </a:xfrm>
            </p:grpSpPr>
            <p:sp>
              <p:nvSpPr>
                <p:cNvPr id="63502" name="Text Box 5"/>
                <p:cNvSpPr txBox="1">
                  <a:spLocks noChangeArrowheads="1"/>
                </p:cNvSpPr>
                <p:nvPr/>
              </p:nvSpPr>
              <p:spPr bwMode="auto">
                <a:xfrm>
                  <a:off x="6085" y="2496"/>
                  <a:ext cx="278" cy="1168"/>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zh-CN" altLang="en-US" sz="2000" b="0">
                      <a:solidFill>
                        <a:srgbClr val="6600FF"/>
                      </a:solidFill>
                      <a:latin typeface="隶书" panose="02010509060101010101" pitchFamily="49" charset="-122"/>
                      <a:ea typeface="隶书" panose="02010509060101010101" pitchFamily="49" charset="-122"/>
                    </a:rPr>
                    <a:t>用户空间</a:t>
                  </a:r>
                </a:p>
              </p:txBody>
            </p:sp>
            <p:sp>
              <p:nvSpPr>
                <p:cNvPr id="63503" name="Text Box 6"/>
                <p:cNvSpPr txBox="1">
                  <a:spLocks noChangeArrowheads="1"/>
                </p:cNvSpPr>
                <p:nvPr/>
              </p:nvSpPr>
              <p:spPr bwMode="auto">
                <a:xfrm>
                  <a:off x="4508" y="3690"/>
                  <a:ext cx="647" cy="298"/>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zh-CN" altLang="en-US" sz="2000" b="0">
                      <a:solidFill>
                        <a:srgbClr val="6600FF"/>
                      </a:solidFill>
                      <a:latin typeface="隶书" panose="02010509060101010101" pitchFamily="49" charset="-122"/>
                      <a:ea typeface="隶书" panose="02010509060101010101" pitchFamily="49" charset="-122"/>
                    </a:rPr>
                    <a:t>线程库</a:t>
                  </a:r>
                </a:p>
              </p:txBody>
            </p:sp>
            <p:sp>
              <p:nvSpPr>
                <p:cNvPr id="63504" name="Line 7"/>
                <p:cNvSpPr>
                  <a:spLocks noChangeShapeType="1"/>
                </p:cNvSpPr>
                <p:nvPr/>
              </p:nvSpPr>
              <p:spPr bwMode="auto">
                <a:xfrm>
                  <a:off x="4044" y="4053"/>
                  <a:ext cx="241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5" name="Freeform 8"/>
                <p:cNvSpPr>
                  <a:spLocks/>
                </p:cNvSpPr>
                <p:nvPr/>
              </p:nvSpPr>
              <p:spPr bwMode="auto">
                <a:xfrm>
                  <a:off x="4778" y="2518"/>
                  <a:ext cx="51" cy="325"/>
                </a:xfrm>
                <a:custGeom>
                  <a:avLst/>
                  <a:gdLst>
                    <a:gd name="T0" fmla="*/ 0 w 210"/>
                    <a:gd name="T1" fmla="*/ 0 h 2035"/>
                    <a:gd name="T2" fmla="*/ 12 w 210"/>
                    <a:gd name="T3" fmla="*/ 10 h 2035"/>
                    <a:gd name="T4" fmla="*/ 0 w 210"/>
                    <a:gd name="T5" fmla="*/ 21 h 2035"/>
                    <a:gd name="T6" fmla="*/ 12 w 210"/>
                    <a:gd name="T7" fmla="*/ 31 h 2035"/>
                    <a:gd name="T8" fmla="*/ 0 w 210"/>
                    <a:gd name="T9" fmla="*/ 42 h 2035"/>
                    <a:gd name="T10" fmla="*/ 12 w 210"/>
                    <a:gd name="T11" fmla="*/ 52 h 2035"/>
                    <a:gd name="T12" fmla="*/ 0 60000 65536"/>
                    <a:gd name="T13" fmla="*/ 0 60000 65536"/>
                    <a:gd name="T14" fmla="*/ 0 60000 65536"/>
                    <a:gd name="T15" fmla="*/ 0 60000 65536"/>
                    <a:gd name="T16" fmla="*/ 0 60000 65536"/>
                    <a:gd name="T17" fmla="*/ 0 60000 65536"/>
                    <a:gd name="T18" fmla="*/ 0 w 210"/>
                    <a:gd name="T19" fmla="*/ 0 h 2035"/>
                    <a:gd name="T20" fmla="*/ 210 w 210"/>
                    <a:gd name="T21" fmla="*/ 2035 h 2035"/>
                  </a:gdLst>
                  <a:ahLst/>
                  <a:cxnLst>
                    <a:cxn ang="T12">
                      <a:pos x="T0" y="T1"/>
                    </a:cxn>
                    <a:cxn ang="T13">
                      <a:pos x="T2" y="T3"/>
                    </a:cxn>
                    <a:cxn ang="T14">
                      <a:pos x="T4" y="T5"/>
                    </a:cxn>
                    <a:cxn ang="T15">
                      <a:pos x="T6" y="T7"/>
                    </a:cxn>
                    <a:cxn ang="T16">
                      <a:pos x="T8" y="T9"/>
                    </a:cxn>
                    <a:cxn ang="T17">
                      <a:pos x="T10" y="T11"/>
                    </a:cxn>
                  </a:cxnLst>
                  <a:rect l="T18" t="T19" r="T20" b="T21"/>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06" name="Rectangle 9"/>
                <p:cNvSpPr>
                  <a:spLocks noChangeArrowheads="1"/>
                </p:cNvSpPr>
                <p:nvPr/>
              </p:nvSpPr>
              <p:spPr bwMode="auto">
                <a:xfrm>
                  <a:off x="4415" y="3274"/>
                  <a:ext cx="1670" cy="779"/>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63507" name="Freeform 10"/>
                <p:cNvSpPr>
                  <a:spLocks/>
                </p:cNvSpPr>
                <p:nvPr/>
              </p:nvSpPr>
              <p:spPr bwMode="auto">
                <a:xfrm>
                  <a:off x="5200" y="2518"/>
                  <a:ext cx="50" cy="325"/>
                </a:xfrm>
                <a:custGeom>
                  <a:avLst/>
                  <a:gdLst>
                    <a:gd name="T0" fmla="*/ 0 w 210"/>
                    <a:gd name="T1" fmla="*/ 0 h 2035"/>
                    <a:gd name="T2" fmla="*/ 12 w 210"/>
                    <a:gd name="T3" fmla="*/ 10 h 2035"/>
                    <a:gd name="T4" fmla="*/ 0 w 210"/>
                    <a:gd name="T5" fmla="*/ 21 h 2035"/>
                    <a:gd name="T6" fmla="*/ 12 w 210"/>
                    <a:gd name="T7" fmla="*/ 31 h 2035"/>
                    <a:gd name="T8" fmla="*/ 0 w 210"/>
                    <a:gd name="T9" fmla="*/ 42 h 2035"/>
                    <a:gd name="T10" fmla="*/ 12 w 210"/>
                    <a:gd name="T11" fmla="*/ 52 h 2035"/>
                    <a:gd name="T12" fmla="*/ 0 60000 65536"/>
                    <a:gd name="T13" fmla="*/ 0 60000 65536"/>
                    <a:gd name="T14" fmla="*/ 0 60000 65536"/>
                    <a:gd name="T15" fmla="*/ 0 60000 65536"/>
                    <a:gd name="T16" fmla="*/ 0 60000 65536"/>
                    <a:gd name="T17" fmla="*/ 0 60000 65536"/>
                    <a:gd name="T18" fmla="*/ 0 w 210"/>
                    <a:gd name="T19" fmla="*/ 0 h 2035"/>
                    <a:gd name="T20" fmla="*/ 210 w 210"/>
                    <a:gd name="T21" fmla="*/ 2035 h 2035"/>
                  </a:gdLst>
                  <a:ahLst/>
                  <a:cxnLst>
                    <a:cxn ang="T12">
                      <a:pos x="T0" y="T1"/>
                    </a:cxn>
                    <a:cxn ang="T13">
                      <a:pos x="T2" y="T3"/>
                    </a:cxn>
                    <a:cxn ang="T14">
                      <a:pos x="T4" y="T5"/>
                    </a:cxn>
                    <a:cxn ang="T15">
                      <a:pos x="T6" y="T7"/>
                    </a:cxn>
                    <a:cxn ang="T16">
                      <a:pos x="T8" y="T9"/>
                    </a:cxn>
                    <a:cxn ang="T17">
                      <a:pos x="T10" y="T11"/>
                    </a:cxn>
                  </a:cxnLst>
                  <a:rect l="T18" t="T19" r="T20" b="T21"/>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08" name="Freeform 11"/>
                <p:cNvSpPr>
                  <a:spLocks/>
                </p:cNvSpPr>
                <p:nvPr/>
              </p:nvSpPr>
              <p:spPr bwMode="auto">
                <a:xfrm>
                  <a:off x="5664" y="2518"/>
                  <a:ext cx="50" cy="325"/>
                </a:xfrm>
                <a:custGeom>
                  <a:avLst/>
                  <a:gdLst>
                    <a:gd name="T0" fmla="*/ 0 w 210"/>
                    <a:gd name="T1" fmla="*/ 0 h 2035"/>
                    <a:gd name="T2" fmla="*/ 12 w 210"/>
                    <a:gd name="T3" fmla="*/ 10 h 2035"/>
                    <a:gd name="T4" fmla="*/ 0 w 210"/>
                    <a:gd name="T5" fmla="*/ 21 h 2035"/>
                    <a:gd name="T6" fmla="*/ 12 w 210"/>
                    <a:gd name="T7" fmla="*/ 31 h 2035"/>
                    <a:gd name="T8" fmla="*/ 0 w 210"/>
                    <a:gd name="T9" fmla="*/ 42 h 2035"/>
                    <a:gd name="T10" fmla="*/ 12 w 210"/>
                    <a:gd name="T11" fmla="*/ 52 h 2035"/>
                    <a:gd name="T12" fmla="*/ 0 60000 65536"/>
                    <a:gd name="T13" fmla="*/ 0 60000 65536"/>
                    <a:gd name="T14" fmla="*/ 0 60000 65536"/>
                    <a:gd name="T15" fmla="*/ 0 60000 65536"/>
                    <a:gd name="T16" fmla="*/ 0 60000 65536"/>
                    <a:gd name="T17" fmla="*/ 0 60000 65536"/>
                    <a:gd name="T18" fmla="*/ 0 w 210"/>
                    <a:gd name="T19" fmla="*/ 0 h 2035"/>
                    <a:gd name="T20" fmla="*/ 210 w 210"/>
                    <a:gd name="T21" fmla="*/ 2035 h 2035"/>
                  </a:gdLst>
                  <a:ahLst/>
                  <a:cxnLst>
                    <a:cxn ang="T12">
                      <a:pos x="T0" y="T1"/>
                    </a:cxn>
                    <a:cxn ang="T13">
                      <a:pos x="T2" y="T3"/>
                    </a:cxn>
                    <a:cxn ang="T14">
                      <a:pos x="T4" y="T5"/>
                    </a:cxn>
                    <a:cxn ang="T15">
                      <a:pos x="T6" y="T7"/>
                    </a:cxn>
                    <a:cxn ang="T16">
                      <a:pos x="T8" y="T9"/>
                    </a:cxn>
                    <a:cxn ang="T17">
                      <a:pos x="T10" y="T11"/>
                    </a:cxn>
                  </a:cxnLst>
                  <a:rect l="T18" t="T19" r="T20" b="T21"/>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09" name="Line 12"/>
                <p:cNvSpPr>
                  <a:spLocks noChangeShapeType="1"/>
                </p:cNvSpPr>
                <p:nvPr/>
              </p:nvSpPr>
              <p:spPr bwMode="auto">
                <a:xfrm>
                  <a:off x="4786" y="2885"/>
                  <a:ext cx="464" cy="77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3510" name="Group 13"/>
                <p:cNvGrpSpPr>
                  <a:grpSpLocks/>
                </p:cNvGrpSpPr>
                <p:nvPr/>
              </p:nvGrpSpPr>
              <p:grpSpPr bwMode="auto">
                <a:xfrm>
                  <a:off x="5113" y="5221"/>
                  <a:ext cx="319" cy="325"/>
                  <a:chOff x="3381" y="12814"/>
                  <a:chExt cx="361" cy="340"/>
                </a:xfrm>
              </p:grpSpPr>
              <p:sp>
                <p:nvSpPr>
                  <p:cNvPr id="63587" name="Text Box 14"/>
                  <p:cNvSpPr txBox="1">
                    <a:spLocks noChangeArrowheads="1"/>
                  </p:cNvSpPr>
                  <p:nvPr/>
                </p:nvSpPr>
                <p:spPr bwMode="auto">
                  <a:xfrm>
                    <a:off x="3402" y="12837"/>
                    <a:ext cx="340" cy="283"/>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en-US" altLang="zh-CN" sz="2000" b="0">
                        <a:solidFill>
                          <a:srgbClr val="6600FF"/>
                        </a:solidFill>
                        <a:latin typeface="宋体" panose="02010600030101010101" pitchFamily="2" charset="-122"/>
                        <a:ea typeface="宋体" panose="02010600030101010101" pitchFamily="2" charset="-122"/>
                      </a:rPr>
                      <a:t>P</a:t>
                    </a:r>
                  </a:p>
                </p:txBody>
              </p:sp>
              <p:sp>
                <p:nvSpPr>
                  <p:cNvPr id="63588" name="Oval 15"/>
                  <p:cNvSpPr>
                    <a:spLocks noChangeArrowheads="1"/>
                  </p:cNvSpPr>
                  <p:nvPr/>
                </p:nvSpPr>
                <p:spPr bwMode="auto">
                  <a:xfrm>
                    <a:off x="3381" y="12814"/>
                    <a:ext cx="340" cy="3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endParaRPr lang="zh-CN" altLang="en-US"/>
                  </a:p>
                </p:txBody>
              </p:sp>
            </p:grpSp>
            <p:sp>
              <p:nvSpPr>
                <p:cNvPr id="63511" name="Line 16"/>
                <p:cNvSpPr>
                  <a:spLocks noChangeShapeType="1"/>
                </p:cNvSpPr>
                <p:nvPr/>
              </p:nvSpPr>
              <p:spPr bwMode="auto">
                <a:xfrm>
                  <a:off x="5250" y="2885"/>
                  <a:ext cx="0" cy="233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2" name="Line 17"/>
                <p:cNvSpPr>
                  <a:spLocks noChangeShapeType="1"/>
                </p:cNvSpPr>
                <p:nvPr/>
              </p:nvSpPr>
              <p:spPr bwMode="auto">
                <a:xfrm flipH="1">
                  <a:off x="5250" y="2885"/>
                  <a:ext cx="464" cy="77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3" name="Text Box 18"/>
                <p:cNvSpPr txBox="1">
                  <a:spLocks noChangeArrowheads="1"/>
                </p:cNvSpPr>
                <p:nvPr/>
              </p:nvSpPr>
              <p:spPr bwMode="auto">
                <a:xfrm>
                  <a:off x="6085" y="4442"/>
                  <a:ext cx="278" cy="1168"/>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zh-CN" altLang="en-US" sz="2000" b="0">
                      <a:solidFill>
                        <a:srgbClr val="6600FF"/>
                      </a:solidFill>
                      <a:latin typeface="宋体" panose="02010600030101010101" pitchFamily="2" charset="-122"/>
                      <a:ea typeface="宋体" panose="02010600030101010101" pitchFamily="2" charset="-122"/>
                    </a:rPr>
                    <a:t>内</a:t>
                  </a:r>
                  <a:r>
                    <a:rPr lang="zh-CN" altLang="en-US" sz="2000" b="0">
                      <a:solidFill>
                        <a:srgbClr val="6600FF"/>
                      </a:solidFill>
                      <a:latin typeface="隶书" panose="02010509060101010101" pitchFamily="49" charset="-122"/>
                      <a:ea typeface="隶书" panose="02010509060101010101" pitchFamily="49" charset="-122"/>
                    </a:rPr>
                    <a:t>核空间</a:t>
                  </a:r>
                </a:p>
              </p:txBody>
            </p:sp>
            <p:sp>
              <p:nvSpPr>
                <p:cNvPr id="63514" name="Text Box 19"/>
                <p:cNvSpPr txBox="1">
                  <a:spLocks noChangeArrowheads="1"/>
                </p:cNvSpPr>
                <p:nvPr/>
              </p:nvSpPr>
              <p:spPr bwMode="auto">
                <a:xfrm>
                  <a:off x="4554" y="5778"/>
                  <a:ext cx="1481" cy="312"/>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en-US" altLang="zh-CN" sz="2000" b="0">
                      <a:solidFill>
                        <a:srgbClr val="6600FF"/>
                      </a:solidFill>
                      <a:latin typeface="宋体" panose="02010600030101010101" pitchFamily="2" charset="-122"/>
                      <a:ea typeface="宋体" panose="02010600030101010101" pitchFamily="2" charset="-122"/>
                    </a:rPr>
                    <a:t>2</a:t>
                  </a:r>
                  <a:r>
                    <a:rPr lang="zh-CN" altLang="en-US" sz="2000" b="0">
                      <a:solidFill>
                        <a:srgbClr val="6600FF"/>
                      </a:solidFill>
                      <a:latin typeface="宋体" panose="02010600030101010101" pitchFamily="2" charset="-122"/>
                      <a:ea typeface="宋体" panose="02010600030101010101" pitchFamily="2" charset="-122"/>
                    </a:rPr>
                    <a:t>）</a:t>
                  </a:r>
                  <a:r>
                    <a:rPr lang="zh-CN" altLang="en-US" sz="2000" b="0">
                      <a:solidFill>
                        <a:srgbClr val="6600FF"/>
                      </a:solidFill>
                      <a:latin typeface="隶书" panose="02010509060101010101" pitchFamily="49" charset="-122"/>
                      <a:ea typeface="隶书" panose="02010509060101010101" pitchFamily="49" charset="-122"/>
                    </a:rPr>
                    <a:t>用户级线程</a:t>
                  </a:r>
                </a:p>
              </p:txBody>
            </p:sp>
            <p:sp>
              <p:nvSpPr>
                <p:cNvPr id="63515" name="Line 20"/>
                <p:cNvSpPr>
                  <a:spLocks noChangeShapeType="1"/>
                </p:cNvSpPr>
                <p:nvPr/>
              </p:nvSpPr>
              <p:spPr bwMode="auto">
                <a:xfrm>
                  <a:off x="1446" y="4053"/>
                  <a:ext cx="241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6" name="Text Box 21"/>
                <p:cNvSpPr txBox="1">
                  <a:spLocks noChangeArrowheads="1"/>
                </p:cNvSpPr>
                <p:nvPr/>
              </p:nvSpPr>
              <p:spPr bwMode="auto">
                <a:xfrm>
                  <a:off x="3487" y="2496"/>
                  <a:ext cx="279" cy="1168"/>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zh-CN" altLang="en-US" sz="2000" b="0">
                      <a:solidFill>
                        <a:srgbClr val="6600FF"/>
                      </a:solidFill>
                      <a:latin typeface="隶书" panose="02010509060101010101" pitchFamily="49" charset="-122"/>
                      <a:ea typeface="隶书" panose="02010509060101010101" pitchFamily="49" charset="-122"/>
                    </a:rPr>
                    <a:t>用户空间</a:t>
                  </a:r>
                </a:p>
              </p:txBody>
            </p:sp>
            <p:sp>
              <p:nvSpPr>
                <p:cNvPr id="63517" name="Freeform 22"/>
                <p:cNvSpPr>
                  <a:spLocks/>
                </p:cNvSpPr>
                <p:nvPr/>
              </p:nvSpPr>
              <p:spPr bwMode="auto">
                <a:xfrm>
                  <a:off x="2180" y="2496"/>
                  <a:ext cx="51" cy="325"/>
                </a:xfrm>
                <a:custGeom>
                  <a:avLst/>
                  <a:gdLst>
                    <a:gd name="T0" fmla="*/ 0 w 210"/>
                    <a:gd name="T1" fmla="*/ 0 h 2035"/>
                    <a:gd name="T2" fmla="*/ 12 w 210"/>
                    <a:gd name="T3" fmla="*/ 10 h 2035"/>
                    <a:gd name="T4" fmla="*/ 0 w 210"/>
                    <a:gd name="T5" fmla="*/ 21 h 2035"/>
                    <a:gd name="T6" fmla="*/ 12 w 210"/>
                    <a:gd name="T7" fmla="*/ 31 h 2035"/>
                    <a:gd name="T8" fmla="*/ 0 w 210"/>
                    <a:gd name="T9" fmla="*/ 42 h 2035"/>
                    <a:gd name="T10" fmla="*/ 12 w 210"/>
                    <a:gd name="T11" fmla="*/ 52 h 2035"/>
                    <a:gd name="T12" fmla="*/ 0 60000 65536"/>
                    <a:gd name="T13" fmla="*/ 0 60000 65536"/>
                    <a:gd name="T14" fmla="*/ 0 60000 65536"/>
                    <a:gd name="T15" fmla="*/ 0 60000 65536"/>
                    <a:gd name="T16" fmla="*/ 0 60000 65536"/>
                    <a:gd name="T17" fmla="*/ 0 60000 65536"/>
                    <a:gd name="T18" fmla="*/ 0 w 210"/>
                    <a:gd name="T19" fmla="*/ 0 h 2035"/>
                    <a:gd name="T20" fmla="*/ 210 w 210"/>
                    <a:gd name="T21" fmla="*/ 2035 h 2035"/>
                  </a:gdLst>
                  <a:ahLst/>
                  <a:cxnLst>
                    <a:cxn ang="T12">
                      <a:pos x="T0" y="T1"/>
                    </a:cxn>
                    <a:cxn ang="T13">
                      <a:pos x="T2" y="T3"/>
                    </a:cxn>
                    <a:cxn ang="T14">
                      <a:pos x="T4" y="T5"/>
                    </a:cxn>
                    <a:cxn ang="T15">
                      <a:pos x="T6" y="T7"/>
                    </a:cxn>
                    <a:cxn ang="T16">
                      <a:pos x="T8" y="T9"/>
                    </a:cxn>
                    <a:cxn ang="T17">
                      <a:pos x="T10" y="T11"/>
                    </a:cxn>
                  </a:cxnLst>
                  <a:rect l="T18" t="T19" r="T20" b="T21"/>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18" name="Freeform 23"/>
                <p:cNvSpPr>
                  <a:spLocks/>
                </p:cNvSpPr>
                <p:nvPr/>
              </p:nvSpPr>
              <p:spPr bwMode="auto">
                <a:xfrm>
                  <a:off x="2602" y="2496"/>
                  <a:ext cx="50" cy="325"/>
                </a:xfrm>
                <a:custGeom>
                  <a:avLst/>
                  <a:gdLst>
                    <a:gd name="T0" fmla="*/ 0 w 210"/>
                    <a:gd name="T1" fmla="*/ 0 h 2035"/>
                    <a:gd name="T2" fmla="*/ 12 w 210"/>
                    <a:gd name="T3" fmla="*/ 10 h 2035"/>
                    <a:gd name="T4" fmla="*/ 0 w 210"/>
                    <a:gd name="T5" fmla="*/ 21 h 2035"/>
                    <a:gd name="T6" fmla="*/ 12 w 210"/>
                    <a:gd name="T7" fmla="*/ 31 h 2035"/>
                    <a:gd name="T8" fmla="*/ 0 w 210"/>
                    <a:gd name="T9" fmla="*/ 42 h 2035"/>
                    <a:gd name="T10" fmla="*/ 12 w 210"/>
                    <a:gd name="T11" fmla="*/ 52 h 2035"/>
                    <a:gd name="T12" fmla="*/ 0 60000 65536"/>
                    <a:gd name="T13" fmla="*/ 0 60000 65536"/>
                    <a:gd name="T14" fmla="*/ 0 60000 65536"/>
                    <a:gd name="T15" fmla="*/ 0 60000 65536"/>
                    <a:gd name="T16" fmla="*/ 0 60000 65536"/>
                    <a:gd name="T17" fmla="*/ 0 60000 65536"/>
                    <a:gd name="T18" fmla="*/ 0 w 210"/>
                    <a:gd name="T19" fmla="*/ 0 h 2035"/>
                    <a:gd name="T20" fmla="*/ 210 w 210"/>
                    <a:gd name="T21" fmla="*/ 2035 h 2035"/>
                  </a:gdLst>
                  <a:ahLst/>
                  <a:cxnLst>
                    <a:cxn ang="T12">
                      <a:pos x="T0" y="T1"/>
                    </a:cxn>
                    <a:cxn ang="T13">
                      <a:pos x="T2" y="T3"/>
                    </a:cxn>
                    <a:cxn ang="T14">
                      <a:pos x="T4" y="T5"/>
                    </a:cxn>
                    <a:cxn ang="T15">
                      <a:pos x="T6" y="T7"/>
                    </a:cxn>
                    <a:cxn ang="T16">
                      <a:pos x="T8" y="T9"/>
                    </a:cxn>
                    <a:cxn ang="T17">
                      <a:pos x="T10" y="T11"/>
                    </a:cxn>
                  </a:cxnLst>
                  <a:rect l="T18" t="T19" r="T20" b="T21"/>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19" name="Freeform 24"/>
                <p:cNvSpPr>
                  <a:spLocks/>
                </p:cNvSpPr>
                <p:nvPr/>
              </p:nvSpPr>
              <p:spPr bwMode="auto">
                <a:xfrm>
                  <a:off x="3066" y="2496"/>
                  <a:ext cx="50" cy="325"/>
                </a:xfrm>
                <a:custGeom>
                  <a:avLst/>
                  <a:gdLst>
                    <a:gd name="T0" fmla="*/ 0 w 210"/>
                    <a:gd name="T1" fmla="*/ 0 h 2035"/>
                    <a:gd name="T2" fmla="*/ 12 w 210"/>
                    <a:gd name="T3" fmla="*/ 10 h 2035"/>
                    <a:gd name="T4" fmla="*/ 0 w 210"/>
                    <a:gd name="T5" fmla="*/ 21 h 2035"/>
                    <a:gd name="T6" fmla="*/ 12 w 210"/>
                    <a:gd name="T7" fmla="*/ 31 h 2035"/>
                    <a:gd name="T8" fmla="*/ 0 w 210"/>
                    <a:gd name="T9" fmla="*/ 42 h 2035"/>
                    <a:gd name="T10" fmla="*/ 12 w 210"/>
                    <a:gd name="T11" fmla="*/ 52 h 2035"/>
                    <a:gd name="T12" fmla="*/ 0 60000 65536"/>
                    <a:gd name="T13" fmla="*/ 0 60000 65536"/>
                    <a:gd name="T14" fmla="*/ 0 60000 65536"/>
                    <a:gd name="T15" fmla="*/ 0 60000 65536"/>
                    <a:gd name="T16" fmla="*/ 0 60000 65536"/>
                    <a:gd name="T17" fmla="*/ 0 60000 65536"/>
                    <a:gd name="T18" fmla="*/ 0 w 210"/>
                    <a:gd name="T19" fmla="*/ 0 h 2035"/>
                    <a:gd name="T20" fmla="*/ 210 w 210"/>
                    <a:gd name="T21" fmla="*/ 2035 h 2035"/>
                  </a:gdLst>
                  <a:ahLst/>
                  <a:cxnLst>
                    <a:cxn ang="T12">
                      <a:pos x="T0" y="T1"/>
                    </a:cxn>
                    <a:cxn ang="T13">
                      <a:pos x="T2" y="T3"/>
                    </a:cxn>
                    <a:cxn ang="T14">
                      <a:pos x="T4" y="T5"/>
                    </a:cxn>
                    <a:cxn ang="T15">
                      <a:pos x="T6" y="T7"/>
                    </a:cxn>
                    <a:cxn ang="T16">
                      <a:pos x="T8" y="T9"/>
                    </a:cxn>
                    <a:cxn ang="T17">
                      <a:pos x="T10" y="T11"/>
                    </a:cxn>
                  </a:cxnLst>
                  <a:rect l="T18" t="T19" r="T20" b="T21"/>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63520" name="Group 25"/>
                <p:cNvGrpSpPr>
                  <a:grpSpLocks/>
                </p:cNvGrpSpPr>
                <p:nvPr/>
              </p:nvGrpSpPr>
              <p:grpSpPr bwMode="auto">
                <a:xfrm>
                  <a:off x="2034" y="4442"/>
                  <a:ext cx="301" cy="325"/>
                  <a:chOff x="3276" y="11253"/>
                  <a:chExt cx="340" cy="340"/>
                </a:xfrm>
              </p:grpSpPr>
              <p:sp>
                <p:nvSpPr>
                  <p:cNvPr id="63585" name="Freeform 26"/>
                  <p:cNvSpPr>
                    <a:spLocks/>
                  </p:cNvSpPr>
                  <p:nvPr/>
                </p:nvSpPr>
                <p:spPr bwMode="auto">
                  <a:xfrm>
                    <a:off x="3411" y="11253"/>
                    <a:ext cx="57" cy="340"/>
                  </a:xfrm>
                  <a:custGeom>
                    <a:avLst/>
                    <a:gdLst>
                      <a:gd name="T0" fmla="*/ 0 w 210"/>
                      <a:gd name="T1" fmla="*/ 0 h 2035"/>
                      <a:gd name="T2" fmla="*/ 15 w 210"/>
                      <a:gd name="T3" fmla="*/ 11 h 2035"/>
                      <a:gd name="T4" fmla="*/ 0 w 210"/>
                      <a:gd name="T5" fmla="*/ 23 h 2035"/>
                      <a:gd name="T6" fmla="*/ 15 w 210"/>
                      <a:gd name="T7" fmla="*/ 34 h 2035"/>
                      <a:gd name="T8" fmla="*/ 0 w 210"/>
                      <a:gd name="T9" fmla="*/ 45 h 2035"/>
                      <a:gd name="T10" fmla="*/ 15 w 210"/>
                      <a:gd name="T11" fmla="*/ 57 h 2035"/>
                      <a:gd name="T12" fmla="*/ 0 60000 65536"/>
                      <a:gd name="T13" fmla="*/ 0 60000 65536"/>
                      <a:gd name="T14" fmla="*/ 0 60000 65536"/>
                      <a:gd name="T15" fmla="*/ 0 60000 65536"/>
                      <a:gd name="T16" fmla="*/ 0 60000 65536"/>
                      <a:gd name="T17" fmla="*/ 0 60000 65536"/>
                      <a:gd name="T18" fmla="*/ 0 w 210"/>
                      <a:gd name="T19" fmla="*/ 0 h 2035"/>
                      <a:gd name="T20" fmla="*/ 210 w 210"/>
                      <a:gd name="T21" fmla="*/ 2035 h 2035"/>
                    </a:gdLst>
                    <a:ahLst/>
                    <a:cxnLst>
                      <a:cxn ang="T12">
                        <a:pos x="T0" y="T1"/>
                      </a:cxn>
                      <a:cxn ang="T13">
                        <a:pos x="T2" y="T3"/>
                      </a:cxn>
                      <a:cxn ang="T14">
                        <a:pos x="T4" y="T5"/>
                      </a:cxn>
                      <a:cxn ang="T15">
                        <a:pos x="T6" y="T7"/>
                      </a:cxn>
                      <a:cxn ang="T16">
                        <a:pos x="T8" y="T9"/>
                      </a:cxn>
                      <a:cxn ang="T17">
                        <a:pos x="T10" y="T11"/>
                      </a:cxn>
                    </a:cxnLst>
                    <a:rect l="T18" t="T19" r="T20" b="T21"/>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86" name="Oval 27"/>
                  <p:cNvSpPr>
                    <a:spLocks noChangeArrowheads="1"/>
                  </p:cNvSpPr>
                  <p:nvPr/>
                </p:nvSpPr>
                <p:spPr bwMode="auto">
                  <a:xfrm>
                    <a:off x="3276" y="11253"/>
                    <a:ext cx="340" cy="3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endParaRPr lang="zh-CN" altLang="en-US"/>
                  </a:p>
                </p:txBody>
              </p:sp>
            </p:grpSp>
            <p:sp>
              <p:nvSpPr>
                <p:cNvPr id="63521" name="Line 28"/>
                <p:cNvSpPr>
                  <a:spLocks noChangeShapeType="1"/>
                </p:cNvSpPr>
                <p:nvPr/>
              </p:nvSpPr>
              <p:spPr bwMode="auto">
                <a:xfrm>
                  <a:off x="2188" y="2885"/>
                  <a:ext cx="0" cy="155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3522" name="Group 29"/>
                <p:cNvGrpSpPr>
                  <a:grpSpLocks/>
                </p:cNvGrpSpPr>
                <p:nvPr/>
              </p:nvGrpSpPr>
              <p:grpSpPr bwMode="auto">
                <a:xfrm>
                  <a:off x="2467" y="4442"/>
                  <a:ext cx="300" cy="325"/>
                  <a:chOff x="3276" y="11253"/>
                  <a:chExt cx="340" cy="340"/>
                </a:xfrm>
              </p:grpSpPr>
              <p:sp>
                <p:nvSpPr>
                  <p:cNvPr id="63583" name="Freeform 30"/>
                  <p:cNvSpPr>
                    <a:spLocks/>
                  </p:cNvSpPr>
                  <p:nvPr/>
                </p:nvSpPr>
                <p:spPr bwMode="auto">
                  <a:xfrm>
                    <a:off x="3411" y="11253"/>
                    <a:ext cx="57" cy="340"/>
                  </a:xfrm>
                  <a:custGeom>
                    <a:avLst/>
                    <a:gdLst>
                      <a:gd name="T0" fmla="*/ 0 w 210"/>
                      <a:gd name="T1" fmla="*/ 0 h 2035"/>
                      <a:gd name="T2" fmla="*/ 15 w 210"/>
                      <a:gd name="T3" fmla="*/ 11 h 2035"/>
                      <a:gd name="T4" fmla="*/ 0 w 210"/>
                      <a:gd name="T5" fmla="*/ 23 h 2035"/>
                      <a:gd name="T6" fmla="*/ 15 w 210"/>
                      <a:gd name="T7" fmla="*/ 34 h 2035"/>
                      <a:gd name="T8" fmla="*/ 0 w 210"/>
                      <a:gd name="T9" fmla="*/ 45 h 2035"/>
                      <a:gd name="T10" fmla="*/ 15 w 210"/>
                      <a:gd name="T11" fmla="*/ 57 h 2035"/>
                      <a:gd name="T12" fmla="*/ 0 60000 65536"/>
                      <a:gd name="T13" fmla="*/ 0 60000 65536"/>
                      <a:gd name="T14" fmla="*/ 0 60000 65536"/>
                      <a:gd name="T15" fmla="*/ 0 60000 65536"/>
                      <a:gd name="T16" fmla="*/ 0 60000 65536"/>
                      <a:gd name="T17" fmla="*/ 0 60000 65536"/>
                      <a:gd name="T18" fmla="*/ 0 w 210"/>
                      <a:gd name="T19" fmla="*/ 0 h 2035"/>
                      <a:gd name="T20" fmla="*/ 210 w 210"/>
                      <a:gd name="T21" fmla="*/ 2035 h 2035"/>
                    </a:gdLst>
                    <a:ahLst/>
                    <a:cxnLst>
                      <a:cxn ang="T12">
                        <a:pos x="T0" y="T1"/>
                      </a:cxn>
                      <a:cxn ang="T13">
                        <a:pos x="T2" y="T3"/>
                      </a:cxn>
                      <a:cxn ang="T14">
                        <a:pos x="T4" y="T5"/>
                      </a:cxn>
                      <a:cxn ang="T15">
                        <a:pos x="T6" y="T7"/>
                      </a:cxn>
                      <a:cxn ang="T16">
                        <a:pos x="T8" y="T9"/>
                      </a:cxn>
                      <a:cxn ang="T17">
                        <a:pos x="T10" y="T11"/>
                      </a:cxn>
                    </a:cxnLst>
                    <a:rect l="T18" t="T19" r="T20" b="T21"/>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84" name="Oval 31"/>
                  <p:cNvSpPr>
                    <a:spLocks noChangeArrowheads="1"/>
                  </p:cNvSpPr>
                  <p:nvPr/>
                </p:nvSpPr>
                <p:spPr bwMode="auto">
                  <a:xfrm>
                    <a:off x="3276" y="11253"/>
                    <a:ext cx="340" cy="3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endParaRPr lang="zh-CN" altLang="en-US"/>
                  </a:p>
                </p:txBody>
              </p:sp>
            </p:grpSp>
            <p:sp>
              <p:nvSpPr>
                <p:cNvPr id="63523" name="Line 32"/>
                <p:cNvSpPr>
                  <a:spLocks noChangeShapeType="1"/>
                </p:cNvSpPr>
                <p:nvPr/>
              </p:nvSpPr>
              <p:spPr bwMode="auto">
                <a:xfrm>
                  <a:off x="2620" y="2885"/>
                  <a:ext cx="0" cy="155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3524" name="Group 33"/>
                <p:cNvGrpSpPr>
                  <a:grpSpLocks/>
                </p:cNvGrpSpPr>
                <p:nvPr/>
              </p:nvGrpSpPr>
              <p:grpSpPr bwMode="auto">
                <a:xfrm>
                  <a:off x="2930" y="4442"/>
                  <a:ext cx="301" cy="325"/>
                  <a:chOff x="3276" y="11253"/>
                  <a:chExt cx="340" cy="340"/>
                </a:xfrm>
              </p:grpSpPr>
              <p:sp>
                <p:nvSpPr>
                  <p:cNvPr id="63581" name="Freeform 34"/>
                  <p:cNvSpPr>
                    <a:spLocks/>
                  </p:cNvSpPr>
                  <p:nvPr/>
                </p:nvSpPr>
                <p:spPr bwMode="auto">
                  <a:xfrm>
                    <a:off x="3411" y="11253"/>
                    <a:ext cx="57" cy="340"/>
                  </a:xfrm>
                  <a:custGeom>
                    <a:avLst/>
                    <a:gdLst>
                      <a:gd name="T0" fmla="*/ 0 w 210"/>
                      <a:gd name="T1" fmla="*/ 0 h 2035"/>
                      <a:gd name="T2" fmla="*/ 15 w 210"/>
                      <a:gd name="T3" fmla="*/ 11 h 2035"/>
                      <a:gd name="T4" fmla="*/ 0 w 210"/>
                      <a:gd name="T5" fmla="*/ 23 h 2035"/>
                      <a:gd name="T6" fmla="*/ 15 w 210"/>
                      <a:gd name="T7" fmla="*/ 34 h 2035"/>
                      <a:gd name="T8" fmla="*/ 0 w 210"/>
                      <a:gd name="T9" fmla="*/ 45 h 2035"/>
                      <a:gd name="T10" fmla="*/ 15 w 210"/>
                      <a:gd name="T11" fmla="*/ 57 h 2035"/>
                      <a:gd name="T12" fmla="*/ 0 60000 65536"/>
                      <a:gd name="T13" fmla="*/ 0 60000 65536"/>
                      <a:gd name="T14" fmla="*/ 0 60000 65536"/>
                      <a:gd name="T15" fmla="*/ 0 60000 65536"/>
                      <a:gd name="T16" fmla="*/ 0 60000 65536"/>
                      <a:gd name="T17" fmla="*/ 0 60000 65536"/>
                      <a:gd name="T18" fmla="*/ 0 w 210"/>
                      <a:gd name="T19" fmla="*/ 0 h 2035"/>
                      <a:gd name="T20" fmla="*/ 210 w 210"/>
                      <a:gd name="T21" fmla="*/ 2035 h 2035"/>
                    </a:gdLst>
                    <a:ahLst/>
                    <a:cxnLst>
                      <a:cxn ang="T12">
                        <a:pos x="T0" y="T1"/>
                      </a:cxn>
                      <a:cxn ang="T13">
                        <a:pos x="T2" y="T3"/>
                      </a:cxn>
                      <a:cxn ang="T14">
                        <a:pos x="T4" y="T5"/>
                      </a:cxn>
                      <a:cxn ang="T15">
                        <a:pos x="T6" y="T7"/>
                      </a:cxn>
                      <a:cxn ang="T16">
                        <a:pos x="T8" y="T9"/>
                      </a:cxn>
                      <a:cxn ang="T17">
                        <a:pos x="T10" y="T11"/>
                      </a:cxn>
                    </a:cxnLst>
                    <a:rect l="T18" t="T19" r="T20" b="T21"/>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82" name="Oval 35"/>
                  <p:cNvSpPr>
                    <a:spLocks noChangeArrowheads="1"/>
                  </p:cNvSpPr>
                  <p:nvPr/>
                </p:nvSpPr>
                <p:spPr bwMode="auto">
                  <a:xfrm>
                    <a:off x="3276" y="11253"/>
                    <a:ext cx="340" cy="3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endParaRPr lang="zh-CN" altLang="en-US"/>
                  </a:p>
                </p:txBody>
              </p:sp>
            </p:grpSp>
            <p:sp>
              <p:nvSpPr>
                <p:cNvPr id="63525" name="Line 36"/>
                <p:cNvSpPr>
                  <a:spLocks noChangeShapeType="1"/>
                </p:cNvSpPr>
                <p:nvPr/>
              </p:nvSpPr>
              <p:spPr bwMode="auto">
                <a:xfrm>
                  <a:off x="3084" y="2885"/>
                  <a:ext cx="0" cy="155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3526" name="Group 37"/>
                <p:cNvGrpSpPr>
                  <a:grpSpLocks/>
                </p:cNvGrpSpPr>
                <p:nvPr/>
              </p:nvGrpSpPr>
              <p:grpSpPr bwMode="auto">
                <a:xfrm>
                  <a:off x="2465" y="5221"/>
                  <a:ext cx="319" cy="325"/>
                  <a:chOff x="3381" y="12814"/>
                  <a:chExt cx="361" cy="340"/>
                </a:xfrm>
              </p:grpSpPr>
              <p:sp>
                <p:nvSpPr>
                  <p:cNvPr id="63579" name="Text Box 38"/>
                  <p:cNvSpPr txBox="1">
                    <a:spLocks noChangeArrowheads="1"/>
                  </p:cNvSpPr>
                  <p:nvPr/>
                </p:nvSpPr>
                <p:spPr bwMode="auto">
                  <a:xfrm>
                    <a:off x="3402" y="12837"/>
                    <a:ext cx="340" cy="283"/>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en-US" altLang="zh-CN" sz="2000" b="0">
                        <a:solidFill>
                          <a:srgbClr val="6600FF"/>
                        </a:solidFill>
                        <a:latin typeface="宋体" panose="02010600030101010101" pitchFamily="2" charset="-122"/>
                        <a:ea typeface="宋体" panose="02010600030101010101" pitchFamily="2" charset="-122"/>
                      </a:rPr>
                      <a:t>P</a:t>
                    </a:r>
                  </a:p>
                </p:txBody>
              </p:sp>
              <p:sp>
                <p:nvSpPr>
                  <p:cNvPr id="63580" name="Oval 39"/>
                  <p:cNvSpPr>
                    <a:spLocks noChangeArrowheads="1"/>
                  </p:cNvSpPr>
                  <p:nvPr/>
                </p:nvSpPr>
                <p:spPr bwMode="auto">
                  <a:xfrm>
                    <a:off x="3381" y="12814"/>
                    <a:ext cx="340" cy="3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endParaRPr lang="zh-CN" altLang="en-US"/>
                  </a:p>
                </p:txBody>
              </p:sp>
            </p:grpSp>
            <p:sp>
              <p:nvSpPr>
                <p:cNvPr id="63527" name="Line 40"/>
                <p:cNvSpPr>
                  <a:spLocks noChangeShapeType="1"/>
                </p:cNvSpPr>
                <p:nvPr/>
              </p:nvSpPr>
              <p:spPr bwMode="auto">
                <a:xfrm>
                  <a:off x="2615" y="4799"/>
                  <a:ext cx="0" cy="38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8" name="Line 41"/>
                <p:cNvSpPr>
                  <a:spLocks noChangeShapeType="1"/>
                </p:cNvSpPr>
                <p:nvPr/>
              </p:nvSpPr>
              <p:spPr bwMode="auto">
                <a:xfrm>
                  <a:off x="2188" y="4831"/>
                  <a:ext cx="435" cy="39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9" name="Line 42"/>
                <p:cNvSpPr>
                  <a:spLocks noChangeShapeType="1"/>
                </p:cNvSpPr>
                <p:nvPr/>
              </p:nvSpPr>
              <p:spPr bwMode="auto">
                <a:xfrm flipH="1">
                  <a:off x="2596" y="4831"/>
                  <a:ext cx="463" cy="39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30" name="Text Box 43"/>
                <p:cNvSpPr txBox="1">
                  <a:spLocks noChangeArrowheads="1"/>
                </p:cNvSpPr>
                <p:nvPr/>
              </p:nvSpPr>
              <p:spPr bwMode="auto">
                <a:xfrm>
                  <a:off x="3487" y="4442"/>
                  <a:ext cx="279" cy="1168"/>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zh-CN" altLang="en-US" sz="2000" b="0">
                      <a:solidFill>
                        <a:srgbClr val="6600FF"/>
                      </a:solidFill>
                      <a:latin typeface="隶书" panose="02010509060101010101" pitchFamily="49" charset="-122"/>
                      <a:ea typeface="隶书" panose="02010509060101010101" pitchFamily="49" charset="-122"/>
                    </a:rPr>
                    <a:t>内核空间</a:t>
                  </a:r>
                </a:p>
              </p:txBody>
            </p:sp>
            <p:sp>
              <p:nvSpPr>
                <p:cNvPr id="63531" name="Text Box 44"/>
                <p:cNvSpPr txBox="1">
                  <a:spLocks noChangeArrowheads="1"/>
                </p:cNvSpPr>
                <p:nvPr/>
              </p:nvSpPr>
              <p:spPr bwMode="auto">
                <a:xfrm>
                  <a:off x="1854" y="5778"/>
                  <a:ext cx="1651" cy="312"/>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en-US" altLang="zh-CN" sz="2000" b="0">
                      <a:solidFill>
                        <a:srgbClr val="6600FF"/>
                      </a:solidFill>
                      <a:latin typeface="宋体" panose="02010600030101010101" pitchFamily="2" charset="-122"/>
                      <a:ea typeface="宋体" panose="02010600030101010101" pitchFamily="2" charset="-122"/>
                    </a:rPr>
                    <a:t>1</a:t>
                  </a:r>
                  <a:r>
                    <a:rPr lang="zh-CN" altLang="en-US" sz="2000" b="0">
                      <a:solidFill>
                        <a:srgbClr val="6600FF"/>
                      </a:solidFill>
                      <a:latin typeface="宋体" panose="02010600030101010101" pitchFamily="2" charset="-122"/>
                      <a:ea typeface="宋体" panose="02010600030101010101" pitchFamily="2" charset="-122"/>
                    </a:rPr>
                    <a:t>）</a:t>
                  </a:r>
                  <a:r>
                    <a:rPr lang="zh-CN" altLang="en-US" sz="2000" b="0">
                      <a:solidFill>
                        <a:srgbClr val="6600FF"/>
                      </a:solidFill>
                      <a:latin typeface="隶书" panose="02010509060101010101" pitchFamily="49" charset="-122"/>
                      <a:ea typeface="隶书" panose="02010509060101010101" pitchFamily="49" charset="-122"/>
                    </a:rPr>
                    <a:t>内核级线程</a:t>
                  </a:r>
                </a:p>
              </p:txBody>
            </p:sp>
            <p:sp>
              <p:nvSpPr>
                <p:cNvPr id="63532" name="Text Box 45"/>
                <p:cNvSpPr txBox="1">
                  <a:spLocks noChangeArrowheads="1"/>
                </p:cNvSpPr>
                <p:nvPr/>
              </p:nvSpPr>
              <p:spPr bwMode="auto">
                <a:xfrm>
                  <a:off x="8680" y="2496"/>
                  <a:ext cx="279" cy="1168"/>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zh-CN" altLang="en-US" sz="2000" b="0">
                      <a:solidFill>
                        <a:srgbClr val="6600FF"/>
                      </a:solidFill>
                      <a:latin typeface="隶书" panose="02010509060101010101" pitchFamily="49" charset="-122"/>
                      <a:ea typeface="隶书" panose="02010509060101010101" pitchFamily="49" charset="-122"/>
                    </a:rPr>
                    <a:t>用户空间</a:t>
                  </a:r>
                </a:p>
              </p:txBody>
            </p:sp>
            <p:sp>
              <p:nvSpPr>
                <p:cNvPr id="63533" name="Text Box 46"/>
                <p:cNvSpPr txBox="1">
                  <a:spLocks noChangeArrowheads="1"/>
                </p:cNvSpPr>
                <p:nvPr/>
              </p:nvSpPr>
              <p:spPr bwMode="auto">
                <a:xfrm>
                  <a:off x="7752" y="3690"/>
                  <a:ext cx="647" cy="298"/>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zh-CN" altLang="en-US" sz="2000" b="0">
                      <a:solidFill>
                        <a:srgbClr val="6600FF"/>
                      </a:solidFill>
                      <a:latin typeface="隶书" panose="02010509060101010101" pitchFamily="49" charset="-122"/>
                      <a:ea typeface="隶书" panose="02010509060101010101" pitchFamily="49" charset="-122"/>
                    </a:rPr>
                    <a:t>线程库</a:t>
                  </a:r>
                </a:p>
              </p:txBody>
            </p:sp>
            <p:sp>
              <p:nvSpPr>
                <p:cNvPr id="63534" name="Line 47"/>
                <p:cNvSpPr>
                  <a:spLocks noChangeShapeType="1"/>
                </p:cNvSpPr>
                <p:nvPr/>
              </p:nvSpPr>
              <p:spPr bwMode="auto">
                <a:xfrm>
                  <a:off x="6642" y="4053"/>
                  <a:ext cx="241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35" name="Freeform 48"/>
                <p:cNvSpPr>
                  <a:spLocks/>
                </p:cNvSpPr>
                <p:nvPr/>
              </p:nvSpPr>
              <p:spPr bwMode="auto">
                <a:xfrm>
                  <a:off x="7055" y="2496"/>
                  <a:ext cx="51" cy="325"/>
                </a:xfrm>
                <a:custGeom>
                  <a:avLst/>
                  <a:gdLst>
                    <a:gd name="T0" fmla="*/ 0 w 210"/>
                    <a:gd name="T1" fmla="*/ 0 h 2035"/>
                    <a:gd name="T2" fmla="*/ 12 w 210"/>
                    <a:gd name="T3" fmla="*/ 10 h 2035"/>
                    <a:gd name="T4" fmla="*/ 0 w 210"/>
                    <a:gd name="T5" fmla="*/ 21 h 2035"/>
                    <a:gd name="T6" fmla="*/ 12 w 210"/>
                    <a:gd name="T7" fmla="*/ 31 h 2035"/>
                    <a:gd name="T8" fmla="*/ 0 w 210"/>
                    <a:gd name="T9" fmla="*/ 42 h 2035"/>
                    <a:gd name="T10" fmla="*/ 12 w 210"/>
                    <a:gd name="T11" fmla="*/ 52 h 2035"/>
                    <a:gd name="T12" fmla="*/ 0 60000 65536"/>
                    <a:gd name="T13" fmla="*/ 0 60000 65536"/>
                    <a:gd name="T14" fmla="*/ 0 60000 65536"/>
                    <a:gd name="T15" fmla="*/ 0 60000 65536"/>
                    <a:gd name="T16" fmla="*/ 0 60000 65536"/>
                    <a:gd name="T17" fmla="*/ 0 60000 65536"/>
                    <a:gd name="T18" fmla="*/ 0 w 210"/>
                    <a:gd name="T19" fmla="*/ 0 h 2035"/>
                    <a:gd name="T20" fmla="*/ 210 w 210"/>
                    <a:gd name="T21" fmla="*/ 2035 h 2035"/>
                  </a:gdLst>
                  <a:ahLst/>
                  <a:cxnLst>
                    <a:cxn ang="T12">
                      <a:pos x="T0" y="T1"/>
                    </a:cxn>
                    <a:cxn ang="T13">
                      <a:pos x="T2" y="T3"/>
                    </a:cxn>
                    <a:cxn ang="T14">
                      <a:pos x="T4" y="T5"/>
                    </a:cxn>
                    <a:cxn ang="T15">
                      <a:pos x="T6" y="T7"/>
                    </a:cxn>
                    <a:cxn ang="T16">
                      <a:pos x="T8" y="T9"/>
                    </a:cxn>
                    <a:cxn ang="T17">
                      <a:pos x="T10" y="T11"/>
                    </a:cxn>
                  </a:cxnLst>
                  <a:rect l="T18" t="T19" r="T20" b="T21"/>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36" name="Rectangle 49"/>
                <p:cNvSpPr>
                  <a:spLocks noChangeArrowheads="1"/>
                </p:cNvSpPr>
                <p:nvPr/>
              </p:nvSpPr>
              <p:spPr bwMode="auto">
                <a:xfrm>
                  <a:off x="6920" y="3274"/>
                  <a:ext cx="1670" cy="779"/>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63537" name="Freeform 50"/>
                <p:cNvSpPr>
                  <a:spLocks/>
                </p:cNvSpPr>
                <p:nvPr/>
              </p:nvSpPr>
              <p:spPr bwMode="auto">
                <a:xfrm>
                  <a:off x="7519" y="2496"/>
                  <a:ext cx="51" cy="325"/>
                </a:xfrm>
                <a:custGeom>
                  <a:avLst/>
                  <a:gdLst>
                    <a:gd name="T0" fmla="*/ 0 w 210"/>
                    <a:gd name="T1" fmla="*/ 0 h 2035"/>
                    <a:gd name="T2" fmla="*/ 12 w 210"/>
                    <a:gd name="T3" fmla="*/ 10 h 2035"/>
                    <a:gd name="T4" fmla="*/ 0 w 210"/>
                    <a:gd name="T5" fmla="*/ 21 h 2035"/>
                    <a:gd name="T6" fmla="*/ 12 w 210"/>
                    <a:gd name="T7" fmla="*/ 31 h 2035"/>
                    <a:gd name="T8" fmla="*/ 0 w 210"/>
                    <a:gd name="T9" fmla="*/ 42 h 2035"/>
                    <a:gd name="T10" fmla="*/ 12 w 210"/>
                    <a:gd name="T11" fmla="*/ 52 h 2035"/>
                    <a:gd name="T12" fmla="*/ 0 60000 65536"/>
                    <a:gd name="T13" fmla="*/ 0 60000 65536"/>
                    <a:gd name="T14" fmla="*/ 0 60000 65536"/>
                    <a:gd name="T15" fmla="*/ 0 60000 65536"/>
                    <a:gd name="T16" fmla="*/ 0 60000 65536"/>
                    <a:gd name="T17" fmla="*/ 0 60000 65536"/>
                    <a:gd name="T18" fmla="*/ 0 w 210"/>
                    <a:gd name="T19" fmla="*/ 0 h 2035"/>
                    <a:gd name="T20" fmla="*/ 210 w 210"/>
                    <a:gd name="T21" fmla="*/ 2035 h 2035"/>
                  </a:gdLst>
                  <a:ahLst/>
                  <a:cxnLst>
                    <a:cxn ang="T12">
                      <a:pos x="T0" y="T1"/>
                    </a:cxn>
                    <a:cxn ang="T13">
                      <a:pos x="T2" y="T3"/>
                    </a:cxn>
                    <a:cxn ang="T14">
                      <a:pos x="T4" y="T5"/>
                    </a:cxn>
                    <a:cxn ang="T15">
                      <a:pos x="T6" y="T7"/>
                    </a:cxn>
                    <a:cxn ang="T16">
                      <a:pos x="T8" y="T9"/>
                    </a:cxn>
                    <a:cxn ang="T17">
                      <a:pos x="T10" y="T11"/>
                    </a:cxn>
                  </a:cxnLst>
                  <a:rect l="T18" t="T19" r="T20" b="T21"/>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38" name="Freeform 51"/>
                <p:cNvSpPr>
                  <a:spLocks/>
                </p:cNvSpPr>
                <p:nvPr/>
              </p:nvSpPr>
              <p:spPr bwMode="auto">
                <a:xfrm>
                  <a:off x="7983" y="2496"/>
                  <a:ext cx="50" cy="325"/>
                </a:xfrm>
                <a:custGeom>
                  <a:avLst/>
                  <a:gdLst>
                    <a:gd name="T0" fmla="*/ 0 w 210"/>
                    <a:gd name="T1" fmla="*/ 0 h 2035"/>
                    <a:gd name="T2" fmla="*/ 12 w 210"/>
                    <a:gd name="T3" fmla="*/ 10 h 2035"/>
                    <a:gd name="T4" fmla="*/ 0 w 210"/>
                    <a:gd name="T5" fmla="*/ 21 h 2035"/>
                    <a:gd name="T6" fmla="*/ 12 w 210"/>
                    <a:gd name="T7" fmla="*/ 31 h 2035"/>
                    <a:gd name="T8" fmla="*/ 0 w 210"/>
                    <a:gd name="T9" fmla="*/ 42 h 2035"/>
                    <a:gd name="T10" fmla="*/ 12 w 210"/>
                    <a:gd name="T11" fmla="*/ 52 h 2035"/>
                    <a:gd name="T12" fmla="*/ 0 60000 65536"/>
                    <a:gd name="T13" fmla="*/ 0 60000 65536"/>
                    <a:gd name="T14" fmla="*/ 0 60000 65536"/>
                    <a:gd name="T15" fmla="*/ 0 60000 65536"/>
                    <a:gd name="T16" fmla="*/ 0 60000 65536"/>
                    <a:gd name="T17" fmla="*/ 0 60000 65536"/>
                    <a:gd name="T18" fmla="*/ 0 w 210"/>
                    <a:gd name="T19" fmla="*/ 0 h 2035"/>
                    <a:gd name="T20" fmla="*/ 210 w 210"/>
                    <a:gd name="T21" fmla="*/ 2035 h 2035"/>
                  </a:gdLst>
                  <a:ahLst/>
                  <a:cxnLst>
                    <a:cxn ang="T12">
                      <a:pos x="T0" y="T1"/>
                    </a:cxn>
                    <a:cxn ang="T13">
                      <a:pos x="T2" y="T3"/>
                    </a:cxn>
                    <a:cxn ang="T14">
                      <a:pos x="T4" y="T5"/>
                    </a:cxn>
                    <a:cxn ang="T15">
                      <a:pos x="T6" y="T7"/>
                    </a:cxn>
                    <a:cxn ang="T16">
                      <a:pos x="T8" y="T9"/>
                    </a:cxn>
                    <a:cxn ang="T17">
                      <a:pos x="T10" y="T11"/>
                    </a:cxn>
                  </a:cxnLst>
                  <a:rect l="T18" t="T19" r="T20" b="T21"/>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39" name="Line 52"/>
                <p:cNvSpPr>
                  <a:spLocks noChangeShapeType="1"/>
                </p:cNvSpPr>
                <p:nvPr/>
              </p:nvSpPr>
              <p:spPr bwMode="auto">
                <a:xfrm>
                  <a:off x="7106" y="2885"/>
                  <a:ext cx="464" cy="116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3540" name="Group 53"/>
                <p:cNvGrpSpPr>
                  <a:grpSpLocks/>
                </p:cNvGrpSpPr>
                <p:nvPr/>
              </p:nvGrpSpPr>
              <p:grpSpPr bwMode="auto">
                <a:xfrm>
                  <a:off x="7460" y="5199"/>
                  <a:ext cx="319" cy="325"/>
                  <a:chOff x="3381" y="12814"/>
                  <a:chExt cx="361" cy="340"/>
                </a:xfrm>
              </p:grpSpPr>
              <p:sp>
                <p:nvSpPr>
                  <p:cNvPr id="63577" name="Text Box 54"/>
                  <p:cNvSpPr txBox="1">
                    <a:spLocks noChangeArrowheads="1"/>
                  </p:cNvSpPr>
                  <p:nvPr/>
                </p:nvSpPr>
                <p:spPr bwMode="auto">
                  <a:xfrm>
                    <a:off x="3402" y="12837"/>
                    <a:ext cx="340" cy="283"/>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en-US" altLang="zh-CN" sz="2000" b="0">
                        <a:solidFill>
                          <a:srgbClr val="6600FF"/>
                        </a:solidFill>
                        <a:latin typeface="宋体" panose="02010600030101010101" pitchFamily="2" charset="-122"/>
                        <a:ea typeface="宋体" panose="02010600030101010101" pitchFamily="2" charset="-122"/>
                      </a:rPr>
                      <a:t>P</a:t>
                    </a:r>
                  </a:p>
                </p:txBody>
              </p:sp>
              <p:sp>
                <p:nvSpPr>
                  <p:cNvPr id="63578" name="Oval 55"/>
                  <p:cNvSpPr>
                    <a:spLocks noChangeArrowheads="1"/>
                  </p:cNvSpPr>
                  <p:nvPr/>
                </p:nvSpPr>
                <p:spPr bwMode="auto">
                  <a:xfrm>
                    <a:off x="3381" y="12814"/>
                    <a:ext cx="340" cy="3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endParaRPr lang="zh-CN" altLang="en-US"/>
                  </a:p>
                </p:txBody>
              </p:sp>
            </p:grpSp>
            <p:sp>
              <p:nvSpPr>
                <p:cNvPr id="63541" name="Line 56"/>
                <p:cNvSpPr>
                  <a:spLocks noChangeShapeType="1"/>
                </p:cNvSpPr>
                <p:nvPr/>
              </p:nvSpPr>
              <p:spPr bwMode="auto">
                <a:xfrm>
                  <a:off x="7570" y="2885"/>
                  <a:ext cx="0" cy="116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42" name="Line 57"/>
                <p:cNvSpPr>
                  <a:spLocks noChangeShapeType="1"/>
                </p:cNvSpPr>
                <p:nvPr/>
              </p:nvSpPr>
              <p:spPr bwMode="auto">
                <a:xfrm flipH="1">
                  <a:off x="7570" y="2885"/>
                  <a:ext cx="463" cy="116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43" name="Freeform 58"/>
                <p:cNvSpPr>
                  <a:spLocks/>
                </p:cNvSpPr>
                <p:nvPr/>
              </p:nvSpPr>
              <p:spPr bwMode="auto">
                <a:xfrm>
                  <a:off x="8408" y="2496"/>
                  <a:ext cx="50" cy="325"/>
                </a:xfrm>
                <a:custGeom>
                  <a:avLst/>
                  <a:gdLst>
                    <a:gd name="T0" fmla="*/ 0 w 210"/>
                    <a:gd name="T1" fmla="*/ 0 h 2035"/>
                    <a:gd name="T2" fmla="*/ 12 w 210"/>
                    <a:gd name="T3" fmla="*/ 10 h 2035"/>
                    <a:gd name="T4" fmla="*/ 0 w 210"/>
                    <a:gd name="T5" fmla="*/ 21 h 2035"/>
                    <a:gd name="T6" fmla="*/ 12 w 210"/>
                    <a:gd name="T7" fmla="*/ 31 h 2035"/>
                    <a:gd name="T8" fmla="*/ 0 w 210"/>
                    <a:gd name="T9" fmla="*/ 42 h 2035"/>
                    <a:gd name="T10" fmla="*/ 12 w 210"/>
                    <a:gd name="T11" fmla="*/ 52 h 2035"/>
                    <a:gd name="T12" fmla="*/ 0 60000 65536"/>
                    <a:gd name="T13" fmla="*/ 0 60000 65536"/>
                    <a:gd name="T14" fmla="*/ 0 60000 65536"/>
                    <a:gd name="T15" fmla="*/ 0 60000 65536"/>
                    <a:gd name="T16" fmla="*/ 0 60000 65536"/>
                    <a:gd name="T17" fmla="*/ 0 60000 65536"/>
                    <a:gd name="T18" fmla="*/ 0 w 210"/>
                    <a:gd name="T19" fmla="*/ 0 h 2035"/>
                    <a:gd name="T20" fmla="*/ 210 w 210"/>
                    <a:gd name="T21" fmla="*/ 2035 h 2035"/>
                  </a:gdLst>
                  <a:ahLst/>
                  <a:cxnLst>
                    <a:cxn ang="T12">
                      <a:pos x="T0" y="T1"/>
                    </a:cxn>
                    <a:cxn ang="T13">
                      <a:pos x="T2" y="T3"/>
                    </a:cxn>
                    <a:cxn ang="T14">
                      <a:pos x="T4" y="T5"/>
                    </a:cxn>
                    <a:cxn ang="T15">
                      <a:pos x="T6" y="T7"/>
                    </a:cxn>
                    <a:cxn ang="T16">
                      <a:pos x="T8" y="T9"/>
                    </a:cxn>
                    <a:cxn ang="T17">
                      <a:pos x="T10" y="T11"/>
                    </a:cxn>
                  </a:cxnLst>
                  <a:rect l="T18" t="T19" r="T20" b="T21"/>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63544" name="Group 59"/>
                <p:cNvGrpSpPr>
                  <a:grpSpLocks/>
                </p:cNvGrpSpPr>
                <p:nvPr/>
              </p:nvGrpSpPr>
              <p:grpSpPr bwMode="auto">
                <a:xfrm>
                  <a:off x="8273" y="2885"/>
                  <a:ext cx="300" cy="1882"/>
                  <a:chOff x="5727" y="9558"/>
                  <a:chExt cx="340" cy="1968"/>
                </a:xfrm>
              </p:grpSpPr>
              <p:grpSp>
                <p:nvGrpSpPr>
                  <p:cNvPr id="63573" name="Group 60"/>
                  <p:cNvGrpSpPr>
                    <a:grpSpLocks/>
                  </p:cNvGrpSpPr>
                  <p:nvPr/>
                </p:nvGrpSpPr>
                <p:grpSpPr bwMode="auto">
                  <a:xfrm>
                    <a:off x="5727" y="11186"/>
                    <a:ext cx="340" cy="340"/>
                    <a:chOff x="3276" y="11253"/>
                    <a:chExt cx="340" cy="340"/>
                  </a:xfrm>
                </p:grpSpPr>
                <p:sp>
                  <p:nvSpPr>
                    <p:cNvPr id="63575" name="Freeform 61"/>
                    <p:cNvSpPr>
                      <a:spLocks/>
                    </p:cNvSpPr>
                    <p:nvPr/>
                  </p:nvSpPr>
                  <p:spPr bwMode="auto">
                    <a:xfrm>
                      <a:off x="3411" y="11253"/>
                      <a:ext cx="57" cy="340"/>
                    </a:xfrm>
                    <a:custGeom>
                      <a:avLst/>
                      <a:gdLst>
                        <a:gd name="T0" fmla="*/ 0 w 210"/>
                        <a:gd name="T1" fmla="*/ 0 h 2035"/>
                        <a:gd name="T2" fmla="*/ 15 w 210"/>
                        <a:gd name="T3" fmla="*/ 11 h 2035"/>
                        <a:gd name="T4" fmla="*/ 0 w 210"/>
                        <a:gd name="T5" fmla="*/ 23 h 2035"/>
                        <a:gd name="T6" fmla="*/ 15 w 210"/>
                        <a:gd name="T7" fmla="*/ 34 h 2035"/>
                        <a:gd name="T8" fmla="*/ 0 w 210"/>
                        <a:gd name="T9" fmla="*/ 45 h 2035"/>
                        <a:gd name="T10" fmla="*/ 15 w 210"/>
                        <a:gd name="T11" fmla="*/ 57 h 2035"/>
                        <a:gd name="T12" fmla="*/ 0 60000 65536"/>
                        <a:gd name="T13" fmla="*/ 0 60000 65536"/>
                        <a:gd name="T14" fmla="*/ 0 60000 65536"/>
                        <a:gd name="T15" fmla="*/ 0 60000 65536"/>
                        <a:gd name="T16" fmla="*/ 0 60000 65536"/>
                        <a:gd name="T17" fmla="*/ 0 60000 65536"/>
                        <a:gd name="T18" fmla="*/ 0 w 210"/>
                        <a:gd name="T19" fmla="*/ 0 h 2035"/>
                        <a:gd name="T20" fmla="*/ 210 w 210"/>
                        <a:gd name="T21" fmla="*/ 2035 h 2035"/>
                      </a:gdLst>
                      <a:ahLst/>
                      <a:cxnLst>
                        <a:cxn ang="T12">
                          <a:pos x="T0" y="T1"/>
                        </a:cxn>
                        <a:cxn ang="T13">
                          <a:pos x="T2" y="T3"/>
                        </a:cxn>
                        <a:cxn ang="T14">
                          <a:pos x="T4" y="T5"/>
                        </a:cxn>
                        <a:cxn ang="T15">
                          <a:pos x="T6" y="T7"/>
                        </a:cxn>
                        <a:cxn ang="T16">
                          <a:pos x="T8" y="T9"/>
                        </a:cxn>
                        <a:cxn ang="T17">
                          <a:pos x="T10" y="T11"/>
                        </a:cxn>
                      </a:cxnLst>
                      <a:rect l="T18" t="T19" r="T20" b="T21"/>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76" name="Oval 62"/>
                    <p:cNvSpPr>
                      <a:spLocks noChangeArrowheads="1"/>
                    </p:cNvSpPr>
                    <p:nvPr/>
                  </p:nvSpPr>
                  <p:spPr bwMode="auto">
                    <a:xfrm>
                      <a:off x="3276" y="11253"/>
                      <a:ext cx="340" cy="3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endParaRPr lang="zh-CN" altLang="en-US"/>
                    </a:p>
                  </p:txBody>
                </p:sp>
              </p:grpSp>
              <p:sp>
                <p:nvSpPr>
                  <p:cNvPr id="63574" name="Line 63"/>
                  <p:cNvSpPr>
                    <a:spLocks noChangeShapeType="1"/>
                  </p:cNvSpPr>
                  <p:nvPr/>
                </p:nvSpPr>
                <p:spPr bwMode="auto">
                  <a:xfrm>
                    <a:off x="5901" y="9558"/>
                    <a:ext cx="0" cy="162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3545" name="Group 64"/>
                <p:cNvGrpSpPr>
                  <a:grpSpLocks/>
                </p:cNvGrpSpPr>
                <p:nvPr/>
              </p:nvGrpSpPr>
              <p:grpSpPr bwMode="auto">
                <a:xfrm>
                  <a:off x="8271" y="5221"/>
                  <a:ext cx="319" cy="325"/>
                  <a:chOff x="3381" y="12814"/>
                  <a:chExt cx="361" cy="340"/>
                </a:xfrm>
              </p:grpSpPr>
              <p:sp>
                <p:nvSpPr>
                  <p:cNvPr id="63571" name="Text Box 65"/>
                  <p:cNvSpPr txBox="1">
                    <a:spLocks noChangeArrowheads="1"/>
                  </p:cNvSpPr>
                  <p:nvPr/>
                </p:nvSpPr>
                <p:spPr bwMode="auto">
                  <a:xfrm>
                    <a:off x="3402" y="12837"/>
                    <a:ext cx="340" cy="283"/>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en-US" altLang="zh-CN" sz="2000" b="0">
                        <a:solidFill>
                          <a:srgbClr val="6600FF"/>
                        </a:solidFill>
                        <a:latin typeface="宋体" panose="02010600030101010101" pitchFamily="2" charset="-122"/>
                        <a:ea typeface="宋体" panose="02010600030101010101" pitchFamily="2" charset="-122"/>
                      </a:rPr>
                      <a:t>P</a:t>
                    </a:r>
                  </a:p>
                </p:txBody>
              </p:sp>
              <p:sp>
                <p:nvSpPr>
                  <p:cNvPr id="63572" name="Oval 66"/>
                  <p:cNvSpPr>
                    <a:spLocks noChangeArrowheads="1"/>
                  </p:cNvSpPr>
                  <p:nvPr/>
                </p:nvSpPr>
                <p:spPr bwMode="auto">
                  <a:xfrm>
                    <a:off x="3381" y="12814"/>
                    <a:ext cx="340" cy="3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endParaRPr lang="zh-CN" altLang="en-US"/>
                  </a:p>
                </p:txBody>
              </p:sp>
            </p:grpSp>
            <p:sp>
              <p:nvSpPr>
                <p:cNvPr id="63546" name="Line 67"/>
                <p:cNvSpPr>
                  <a:spLocks noChangeShapeType="1"/>
                </p:cNvSpPr>
                <p:nvPr/>
              </p:nvSpPr>
              <p:spPr bwMode="auto">
                <a:xfrm>
                  <a:off x="8421" y="4799"/>
                  <a:ext cx="0" cy="38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47" name="Line 68"/>
                <p:cNvSpPr>
                  <a:spLocks noChangeShapeType="1"/>
                </p:cNvSpPr>
                <p:nvPr/>
              </p:nvSpPr>
              <p:spPr bwMode="auto">
                <a:xfrm flipH="1">
                  <a:off x="7291" y="4053"/>
                  <a:ext cx="279" cy="38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48" name="Line 69"/>
                <p:cNvSpPr>
                  <a:spLocks noChangeShapeType="1"/>
                </p:cNvSpPr>
                <p:nvPr/>
              </p:nvSpPr>
              <p:spPr bwMode="auto">
                <a:xfrm>
                  <a:off x="7570" y="4053"/>
                  <a:ext cx="278" cy="38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3549" name="Group 70"/>
                <p:cNvGrpSpPr>
                  <a:grpSpLocks/>
                </p:cNvGrpSpPr>
                <p:nvPr/>
              </p:nvGrpSpPr>
              <p:grpSpPr bwMode="auto">
                <a:xfrm>
                  <a:off x="7176" y="4442"/>
                  <a:ext cx="301" cy="325"/>
                  <a:chOff x="3276" y="11253"/>
                  <a:chExt cx="340" cy="340"/>
                </a:xfrm>
              </p:grpSpPr>
              <p:sp>
                <p:nvSpPr>
                  <p:cNvPr id="63569" name="Freeform 71"/>
                  <p:cNvSpPr>
                    <a:spLocks/>
                  </p:cNvSpPr>
                  <p:nvPr/>
                </p:nvSpPr>
                <p:spPr bwMode="auto">
                  <a:xfrm>
                    <a:off x="3411" y="11253"/>
                    <a:ext cx="57" cy="340"/>
                  </a:xfrm>
                  <a:custGeom>
                    <a:avLst/>
                    <a:gdLst>
                      <a:gd name="T0" fmla="*/ 0 w 210"/>
                      <a:gd name="T1" fmla="*/ 0 h 2035"/>
                      <a:gd name="T2" fmla="*/ 15 w 210"/>
                      <a:gd name="T3" fmla="*/ 11 h 2035"/>
                      <a:gd name="T4" fmla="*/ 0 w 210"/>
                      <a:gd name="T5" fmla="*/ 23 h 2035"/>
                      <a:gd name="T6" fmla="*/ 15 w 210"/>
                      <a:gd name="T7" fmla="*/ 34 h 2035"/>
                      <a:gd name="T8" fmla="*/ 0 w 210"/>
                      <a:gd name="T9" fmla="*/ 45 h 2035"/>
                      <a:gd name="T10" fmla="*/ 15 w 210"/>
                      <a:gd name="T11" fmla="*/ 57 h 2035"/>
                      <a:gd name="T12" fmla="*/ 0 60000 65536"/>
                      <a:gd name="T13" fmla="*/ 0 60000 65536"/>
                      <a:gd name="T14" fmla="*/ 0 60000 65536"/>
                      <a:gd name="T15" fmla="*/ 0 60000 65536"/>
                      <a:gd name="T16" fmla="*/ 0 60000 65536"/>
                      <a:gd name="T17" fmla="*/ 0 60000 65536"/>
                      <a:gd name="T18" fmla="*/ 0 w 210"/>
                      <a:gd name="T19" fmla="*/ 0 h 2035"/>
                      <a:gd name="T20" fmla="*/ 210 w 210"/>
                      <a:gd name="T21" fmla="*/ 2035 h 2035"/>
                    </a:gdLst>
                    <a:ahLst/>
                    <a:cxnLst>
                      <a:cxn ang="T12">
                        <a:pos x="T0" y="T1"/>
                      </a:cxn>
                      <a:cxn ang="T13">
                        <a:pos x="T2" y="T3"/>
                      </a:cxn>
                      <a:cxn ang="T14">
                        <a:pos x="T4" y="T5"/>
                      </a:cxn>
                      <a:cxn ang="T15">
                        <a:pos x="T6" y="T7"/>
                      </a:cxn>
                      <a:cxn ang="T16">
                        <a:pos x="T8" y="T9"/>
                      </a:cxn>
                      <a:cxn ang="T17">
                        <a:pos x="T10" y="T11"/>
                      </a:cxn>
                    </a:cxnLst>
                    <a:rect l="T18" t="T19" r="T20" b="T21"/>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70" name="Oval 72"/>
                  <p:cNvSpPr>
                    <a:spLocks noChangeArrowheads="1"/>
                  </p:cNvSpPr>
                  <p:nvPr/>
                </p:nvSpPr>
                <p:spPr bwMode="auto">
                  <a:xfrm>
                    <a:off x="3276" y="11253"/>
                    <a:ext cx="340" cy="3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endParaRPr lang="zh-CN" altLang="en-US"/>
                  </a:p>
                </p:txBody>
              </p:sp>
            </p:grpSp>
            <p:grpSp>
              <p:nvGrpSpPr>
                <p:cNvPr id="63550" name="Group 73"/>
                <p:cNvGrpSpPr>
                  <a:grpSpLocks/>
                </p:cNvGrpSpPr>
                <p:nvPr/>
              </p:nvGrpSpPr>
              <p:grpSpPr bwMode="auto">
                <a:xfrm>
                  <a:off x="7733" y="4442"/>
                  <a:ext cx="300" cy="325"/>
                  <a:chOff x="3276" y="11253"/>
                  <a:chExt cx="340" cy="340"/>
                </a:xfrm>
              </p:grpSpPr>
              <p:sp>
                <p:nvSpPr>
                  <p:cNvPr id="63567" name="Freeform 74"/>
                  <p:cNvSpPr>
                    <a:spLocks/>
                  </p:cNvSpPr>
                  <p:nvPr/>
                </p:nvSpPr>
                <p:spPr bwMode="auto">
                  <a:xfrm>
                    <a:off x="3411" y="11253"/>
                    <a:ext cx="57" cy="340"/>
                  </a:xfrm>
                  <a:custGeom>
                    <a:avLst/>
                    <a:gdLst>
                      <a:gd name="T0" fmla="*/ 0 w 210"/>
                      <a:gd name="T1" fmla="*/ 0 h 2035"/>
                      <a:gd name="T2" fmla="*/ 15 w 210"/>
                      <a:gd name="T3" fmla="*/ 11 h 2035"/>
                      <a:gd name="T4" fmla="*/ 0 w 210"/>
                      <a:gd name="T5" fmla="*/ 23 h 2035"/>
                      <a:gd name="T6" fmla="*/ 15 w 210"/>
                      <a:gd name="T7" fmla="*/ 34 h 2035"/>
                      <a:gd name="T8" fmla="*/ 0 w 210"/>
                      <a:gd name="T9" fmla="*/ 45 h 2035"/>
                      <a:gd name="T10" fmla="*/ 15 w 210"/>
                      <a:gd name="T11" fmla="*/ 57 h 2035"/>
                      <a:gd name="T12" fmla="*/ 0 60000 65536"/>
                      <a:gd name="T13" fmla="*/ 0 60000 65536"/>
                      <a:gd name="T14" fmla="*/ 0 60000 65536"/>
                      <a:gd name="T15" fmla="*/ 0 60000 65536"/>
                      <a:gd name="T16" fmla="*/ 0 60000 65536"/>
                      <a:gd name="T17" fmla="*/ 0 60000 65536"/>
                      <a:gd name="T18" fmla="*/ 0 w 210"/>
                      <a:gd name="T19" fmla="*/ 0 h 2035"/>
                      <a:gd name="T20" fmla="*/ 210 w 210"/>
                      <a:gd name="T21" fmla="*/ 2035 h 2035"/>
                    </a:gdLst>
                    <a:ahLst/>
                    <a:cxnLst>
                      <a:cxn ang="T12">
                        <a:pos x="T0" y="T1"/>
                      </a:cxn>
                      <a:cxn ang="T13">
                        <a:pos x="T2" y="T3"/>
                      </a:cxn>
                      <a:cxn ang="T14">
                        <a:pos x="T4" y="T5"/>
                      </a:cxn>
                      <a:cxn ang="T15">
                        <a:pos x="T6" y="T7"/>
                      </a:cxn>
                      <a:cxn ang="T16">
                        <a:pos x="T8" y="T9"/>
                      </a:cxn>
                      <a:cxn ang="T17">
                        <a:pos x="T10" y="T11"/>
                      </a:cxn>
                    </a:cxnLst>
                    <a:rect l="T18" t="T19" r="T20" b="T21"/>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68" name="Oval 75"/>
                  <p:cNvSpPr>
                    <a:spLocks noChangeArrowheads="1"/>
                  </p:cNvSpPr>
                  <p:nvPr/>
                </p:nvSpPr>
                <p:spPr bwMode="auto">
                  <a:xfrm>
                    <a:off x="3276" y="11253"/>
                    <a:ext cx="340" cy="3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endParaRPr lang="zh-CN" altLang="en-US"/>
                  </a:p>
                </p:txBody>
              </p:sp>
            </p:grpSp>
            <p:sp>
              <p:nvSpPr>
                <p:cNvPr id="63551" name="Line 76"/>
                <p:cNvSpPr>
                  <a:spLocks noChangeShapeType="1"/>
                </p:cNvSpPr>
                <p:nvPr/>
              </p:nvSpPr>
              <p:spPr bwMode="auto">
                <a:xfrm>
                  <a:off x="7360" y="4831"/>
                  <a:ext cx="186" cy="39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52" name="Line 77"/>
                <p:cNvSpPr>
                  <a:spLocks noChangeShapeType="1"/>
                </p:cNvSpPr>
                <p:nvPr/>
              </p:nvSpPr>
              <p:spPr bwMode="auto">
                <a:xfrm flipH="1">
                  <a:off x="7662" y="4831"/>
                  <a:ext cx="186" cy="39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53" name="Text Box 78"/>
                <p:cNvSpPr txBox="1">
                  <a:spLocks noChangeArrowheads="1"/>
                </p:cNvSpPr>
                <p:nvPr/>
              </p:nvSpPr>
              <p:spPr bwMode="auto">
                <a:xfrm>
                  <a:off x="8683" y="4442"/>
                  <a:ext cx="278" cy="1168"/>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zh-CN" altLang="en-US" sz="2000" b="0">
                      <a:solidFill>
                        <a:srgbClr val="6600FF"/>
                      </a:solidFill>
                      <a:latin typeface="隶书" panose="02010509060101010101" pitchFamily="49" charset="-122"/>
                      <a:ea typeface="隶书" panose="02010509060101010101" pitchFamily="49" charset="-122"/>
                    </a:rPr>
                    <a:t>内核空间</a:t>
                  </a:r>
                </a:p>
              </p:txBody>
            </p:sp>
            <p:sp>
              <p:nvSpPr>
                <p:cNvPr id="63554" name="Text Box 79"/>
                <p:cNvSpPr txBox="1">
                  <a:spLocks noChangeArrowheads="1"/>
                </p:cNvSpPr>
                <p:nvPr/>
              </p:nvSpPr>
              <p:spPr bwMode="auto">
                <a:xfrm>
                  <a:off x="7198" y="5778"/>
                  <a:ext cx="1496" cy="312"/>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en-US" altLang="zh-CN" sz="2000" b="0">
                      <a:solidFill>
                        <a:srgbClr val="6600FF"/>
                      </a:solidFill>
                      <a:latin typeface="宋体" panose="02010600030101010101" pitchFamily="2" charset="-122"/>
                      <a:ea typeface="宋体" panose="02010600030101010101" pitchFamily="2" charset="-122"/>
                    </a:rPr>
                    <a:t>3</a:t>
                  </a:r>
                  <a:r>
                    <a:rPr lang="zh-CN" altLang="en-US" sz="2000" b="0">
                      <a:solidFill>
                        <a:srgbClr val="6600FF"/>
                      </a:solidFill>
                      <a:latin typeface="宋体" panose="02010600030101010101" pitchFamily="2" charset="-122"/>
                      <a:ea typeface="宋体" panose="02010600030101010101" pitchFamily="2" charset="-122"/>
                    </a:rPr>
                    <a:t>）</a:t>
                  </a:r>
                  <a:r>
                    <a:rPr lang="zh-CN" altLang="en-US" sz="2000" b="0">
                      <a:solidFill>
                        <a:srgbClr val="6600FF"/>
                      </a:solidFill>
                      <a:latin typeface="隶书" panose="02010509060101010101" pitchFamily="49" charset="-122"/>
                      <a:ea typeface="隶书" panose="02010509060101010101" pitchFamily="49" charset="-122"/>
                    </a:rPr>
                    <a:t>混合式线程</a:t>
                  </a:r>
                </a:p>
              </p:txBody>
            </p:sp>
            <p:grpSp>
              <p:nvGrpSpPr>
                <p:cNvPr id="63555" name="Group 80"/>
                <p:cNvGrpSpPr>
                  <a:grpSpLocks/>
                </p:cNvGrpSpPr>
                <p:nvPr/>
              </p:nvGrpSpPr>
              <p:grpSpPr bwMode="auto">
                <a:xfrm>
                  <a:off x="2034" y="6226"/>
                  <a:ext cx="6461" cy="499"/>
                  <a:chOff x="2856" y="13945"/>
                  <a:chExt cx="7140" cy="522"/>
                </a:xfrm>
              </p:grpSpPr>
              <p:sp>
                <p:nvSpPr>
                  <p:cNvPr id="63556" name="Rectangle 81"/>
                  <p:cNvSpPr>
                    <a:spLocks noChangeArrowheads="1"/>
                  </p:cNvSpPr>
                  <p:nvPr/>
                </p:nvSpPr>
                <p:spPr bwMode="auto">
                  <a:xfrm>
                    <a:off x="2856" y="13945"/>
                    <a:ext cx="7140" cy="522"/>
                  </a:xfrm>
                  <a:prstGeom prst="rect">
                    <a:avLst/>
                  </a:prstGeom>
                  <a:solidFill>
                    <a:srgbClr val="FFFFFF"/>
                  </a:solidFill>
                  <a:ln w="19050">
                    <a:solidFill>
                      <a:srgbClr val="000000"/>
                    </a:solidFill>
                    <a:miter lim="800000"/>
                    <a:headEnd/>
                    <a:tailEnd/>
                  </a:ln>
                </p:spPr>
                <p:txBody>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63557" name="Freeform 82"/>
                  <p:cNvSpPr>
                    <a:spLocks/>
                  </p:cNvSpPr>
                  <p:nvPr/>
                </p:nvSpPr>
                <p:spPr bwMode="auto">
                  <a:xfrm>
                    <a:off x="3276" y="14010"/>
                    <a:ext cx="57" cy="340"/>
                  </a:xfrm>
                  <a:custGeom>
                    <a:avLst/>
                    <a:gdLst>
                      <a:gd name="T0" fmla="*/ 0 w 210"/>
                      <a:gd name="T1" fmla="*/ 0 h 2035"/>
                      <a:gd name="T2" fmla="*/ 15 w 210"/>
                      <a:gd name="T3" fmla="*/ 11 h 2035"/>
                      <a:gd name="T4" fmla="*/ 0 w 210"/>
                      <a:gd name="T5" fmla="*/ 23 h 2035"/>
                      <a:gd name="T6" fmla="*/ 15 w 210"/>
                      <a:gd name="T7" fmla="*/ 34 h 2035"/>
                      <a:gd name="T8" fmla="*/ 0 w 210"/>
                      <a:gd name="T9" fmla="*/ 45 h 2035"/>
                      <a:gd name="T10" fmla="*/ 15 w 210"/>
                      <a:gd name="T11" fmla="*/ 57 h 2035"/>
                      <a:gd name="T12" fmla="*/ 0 60000 65536"/>
                      <a:gd name="T13" fmla="*/ 0 60000 65536"/>
                      <a:gd name="T14" fmla="*/ 0 60000 65536"/>
                      <a:gd name="T15" fmla="*/ 0 60000 65536"/>
                      <a:gd name="T16" fmla="*/ 0 60000 65536"/>
                      <a:gd name="T17" fmla="*/ 0 60000 65536"/>
                      <a:gd name="T18" fmla="*/ 0 w 210"/>
                      <a:gd name="T19" fmla="*/ 0 h 2035"/>
                      <a:gd name="T20" fmla="*/ 210 w 210"/>
                      <a:gd name="T21" fmla="*/ 2035 h 2035"/>
                    </a:gdLst>
                    <a:ahLst/>
                    <a:cxnLst>
                      <a:cxn ang="T12">
                        <a:pos x="T0" y="T1"/>
                      </a:cxn>
                      <a:cxn ang="T13">
                        <a:pos x="T2" y="T3"/>
                      </a:cxn>
                      <a:cxn ang="T14">
                        <a:pos x="T4" y="T5"/>
                      </a:cxn>
                      <a:cxn ang="T15">
                        <a:pos x="T6" y="T7"/>
                      </a:cxn>
                      <a:cxn ang="T16">
                        <a:pos x="T8" y="T9"/>
                      </a:cxn>
                      <a:cxn ang="T17">
                        <a:pos x="T10" y="T11"/>
                      </a:cxn>
                    </a:cxnLst>
                    <a:rect l="T18" t="T19" r="T20" b="T21"/>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63558" name="Group 83"/>
                  <p:cNvGrpSpPr>
                    <a:grpSpLocks/>
                  </p:cNvGrpSpPr>
                  <p:nvPr/>
                </p:nvGrpSpPr>
                <p:grpSpPr bwMode="auto">
                  <a:xfrm>
                    <a:off x="5481" y="14010"/>
                    <a:ext cx="340" cy="365"/>
                    <a:chOff x="5481" y="14010"/>
                    <a:chExt cx="340" cy="365"/>
                  </a:xfrm>
                </p:grpSpPr>
                <p:sp>
                  <p:nvSpPr>
                    <p:cNvPr id="63565" name="Freeform 84"/>
                    <p:cNvSpPr>
                      <a:spLocks/>
                    </p:cNvSpPr>
                    <p:nvPr/>
                  </p:nvSpPr>
                  <p:spPr bwMode="auto">
                    <a:xfrm>
                      <a:off x="5616" y="14010"/>
                      <a:ext cx="57" cy="340"/>
                    </a:xfrm>
                    <a:custGeom>
                      <a:avLst/>
                      <a:gdLst>
                        <a:gd name="T0" fmla="*/ 0 w 210"/>
                        <a:gd name="T1" fmla="*/ 0 h 2035"/>
                        <a:gd name="T2" fmla="*/ 15 w 210"/>
                        <a:gd name="T3" fmla="*/ 11 h 2035"/>
                        <a:gd name="T4" fmla="*/ 0 w 210"/>
                        <a:gd name="T5" fmla="*/ 23 h 2035"/>
                        <a:gd name="T6" fmla="*/ 15 w 210"/>
                        <a:gd name="T7" fmla="*/ 34 h 2035"/>
                        <a:gd name="T8" fmla="*/ 0 w 210"/>
                        <a:gd name="T9" fmla="*/ 45 h 2035"/>
                        <a:gd name="T10" fmla="*/ 15 w 210"/>
                        <a:gd name="T11" fmla="*/ 57 h 2035"/>
                        <a:gd name="T12" fmla="*/ 0 60000 65536"/>
                        <a:gd name="T13" fmla="*/ 0 60000 65536"/>
                        <a:gd name="T14" fmla="*/ 0 60000 65536"/>
                        <a:gd name="T15" fmla="*/ 0 60000 65536"/>
                        <a:gd name="T16" fmla="*/ 0 60000 65536"/>
                        <a:gd name="T17" fmla="*/ 0 60000 65536"/>
                        <a:gd name="T18" fmla="*/ 0 w 210"/>
                        <a:gd name="T19" fmla="*/ 0 h 2035"/>
                        <a:gd name="T20" fmla="*/ 210 w 210"/>
                        <a:gd name="T21" fmla="*/ 2035 h 2035"/>
                      </a:gdLst>
                      <a:ahLst/>
                      <a:cxnLst>
                        <a:cxn ang="T12">
                          <a:pos x="T0" y="T1"/>
                        </a:cxn>
                        <a:cxn ang="T13">
                          <a:pos x="T2" y="T3"/>
                        </a:cxn>
                        <a:cxn ang="T14">
                          <a:pos x="T4" y="T5"/>
                        </a:cxn>
                        <a:cxn ang="T15">
                          <a:pos x="T6" y="T7"/>
                        </a:cxn>
                        <a:cxn ang="T16">
                          <a:pos x="T8" y="T9"/>
                        </a:cxn>
                        <a:cxn ang="T17">
                          <a:pos x="T10" y="T11"/>
                        </a:cxn>
                      </a:cxnLst>
                      <a:rect l="T18" t="T19" r="T20" b="T21"/>
                      <a:pathLst>
                        <a:path w="210" h="2035">
                          <a:moveTo>
                            <a:pt x="0" y="0"/>
                          </a:moveTo>
                          <a:cubicBezTo>
                            <a:pt x="105" y="135"/>
                            <a:pt x="210" y="271"/>
                            <a:pt x="210" y="407"/>
                          </a:cubicBezTo>
                          <a:cubicBezTo>
                            <a:pt x="210" y="543"/>
                            <a:pt x="0" y="678"/>
                            <a:pt x="0" y="814"/>
                          </a:cubicBezTo>
                          <a:cubicBezTo>
                            <a:pt x="0" y="950"/>
                            <a:pt x="210" y="1085"/>
                            <a:pt x="210" y="1221"/>
                          </a:cubicBezTo>
                          <a:cubicBezTo>
                            <a:pt x="210" y="1357"/>
                            <a:pt x="0" y="1492"/>
                            <a:pt x="0" y="1628"/>
                          </a:cubicBezTo>
                          <a:cubicBezTo>
                            <a:pt x="0" y="1764"/>
                            <a:pt x="105" y="1899"/>
                            <a:pt x="210" y="2035"/>
                          </a:cubicBez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66" name="Oval 85"/>
                    <p:cNvSpPr>
                      <a:spLocks noChangeArrowheads="1"/>
                    </p:cNvSpPr>
                    <p:nvPr/>
                  </p:nvSpPr>
                  <p:spPr bwMode="auto">
                    <a:xfrm>
                      <a:off x="5481" y="14035"/>
                      <a:ext cx="340" cy="3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endParaRPr lang="zh-CN" altLang="en-US"/>
                    </a:p>
                  </p:txBody>
                </p:sp>
              </p:grpSp>
              <p:sp>
                <p:nvSpPr>
                  <p:cNvPr id="63559" name="Text Box 86"/>
                  <p:cNvSpPr txBox="1">
                    <a:spLocks noChangeArrowheads="1"/>
                  </p:cNvSpPr>
                  <p:nvPr/>
                </p:nvSpPr>
                <p:spPr bwMode="auto">
                  <a:xfrm>
                    <a:off x="3486" y="14035"/>
                    <a:ext cx="945" cy="340"/>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en-US" altLang="zh-CN" sz="2000" b="0">
                        <a:solidFill>
                          <a:srgbClr val="6600FF"/>
                        </a:solidFill>
                        <a:latin typeface="宋体" panose="02010600030101010101" pitchFamily="2" charset="-122"/>
                        <a:ea typeface="宋体" panose="02010600030101010101" pitchFamily="2" charset="-122"/>
                      </a:rPr>
                      <a:t>ULT</a:t>
                    </a:r>
                  </a:p>
                </p:txBody>
              </p:sp>
              <p:sp>
                <p:nvSpPr>
                  <p:cNvPr id="63560" name="Text Box 87"/>
                  <p:cNvSpPr txBox="1">
                    <a:spLocks noChangeArrowheads="1"/>
                  </p:cNvSpPr>
                  <p:nvPr/>
                </p:nvSpPr>
                <p:spPr bwMode="auto">
                  <a:xfrm>
                    <a:off x="6006" y="14035"/>
                    <a:ext cx="945" cy="340"/>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en-US" altLang="zh-CN" sz="2000" b="0">
                        <a:solidFill>
                          <a:srgbClr val="6600FF"/>
                        </a:solidFill>
                        <a:latin typeface="宋体" panose="02010600030101010101" pitchFamily="2" charset="-122"/>
                        <a:ea typeface="宋体" panose="02010600030101010101" pitchFamily="2" charset="-122"/>
                      </a:rPr>
                      <a:t>KLT</a:t>
                    </a:r>
                  </a:p>
                </p:txBody>
              </p:sp>
              <p:sp>
                <p:nvSpPr>
                  <p:cNvPr id="63561" name="Text Box 88"/>
                  <p:cNvSpPr txBox="1">
                    <a:spLocks noChangeArrowheads="1"/>
                  </p:cNvSpPr>
                  <p:nvPr/>
                </p:nvSpPr>
                <p:spPr bwMode="auto">
                  <a:xfrm>
                    <a:off x="8736" y="14035"/>
                    <a:ext cx="945" cy="340"/>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en-US" altLang="zh-CN" sz="2000" b="0">
                        <a:solidFill>
                          <a:srgbClr val="6600FF"/>
                        </a:solidFill>
                        <a:latin typeface="宋体" panose="02010600030101010101" pitchFamily="2" charset="-122"/>
                        <a:ea typeface="宋体" panose="02010600030101010101" pitchFamily="2" charset="-122"/>
                      </a:rPr>
                      <a:t>Process</a:t>
                    </a:r>
                  </a:p>
                </p:txBody>
              </p:sp>
              <p:grpSp>
                <p:nvGrpSpPr>
                  <p:cNvPr id="63562" name="Group 89"/>
                  <p:cNvGrpSpPr>
                    <a:grpSpLocks/>
                  </p:cNvGrpSpPr>
                  <p:nvPr/>
                </p:nvGrpSpPr>
                <p:grpSpPr bwMode="auto">
                  <a:xfrm>
                    <a:off x="8060" y="14035"/>
                    <a:ext cx="361" cy="340"/>
                    <a:chOff x="3381" y="12814"/>
                    <a:chExt cx="361" cy="340"/>
                  </a:xfrm>
                </p:grpSpPr>
                <p:sp>
                  <p:nvSpPr>
                    <p:cNvPr id="63563" name="Text Box 90"/>
                    <p:cNvSpPr txBox="1">
                      <a:spLocks noChangeArrowheads="1"/>
                    </p:cNvSpPr>
                    <p:nvPr/>
                  </p:nvSpPr>
                  <p:spPr bwMode="auto">
                    <a:xfrm>
                      <a:off x="3402" y="12837"/>
                      <a:ext cx="340" cy="283"/>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r>
                        <a:rPr lang="en-US" altLang="zh-CN" sz="2000" b="0">
                          <a:solidFill>
                            <a:srgbClr val="6600FF"/>
                          </a:solidFill>
                          <a:latin typeface="宋体" panose="02010600030101010101" pitchFamily="2" charset="-122"/>
                          <a:ea typeface="宋体" panose="02010600030101010101" pitchFamily="2" charset="-122"/>
                        </a:rPr>
                        <a:t>P</a:t>
                      </a:r>
                    </a:p>
                  </p:txBody>
                </p:sp>
                <p:sp>
                  <p:nvSpPr>
                    <p:cNvPr id="63564" name="Oval 91"/>
                    <p:cNvSpPr>
                      <a:spLocks noChangeArrowheads="1"/>
                    </p:cNvSpPr>
                    <p:nvPr/>
                  </p:nvSpPr>
                  <p:spPr bwMode="auto">
                    <a:xfrm>
                      <a:off x="3381" y="12814"/>
                      <a:ext cx="340" cy="34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endParaRPr lang="zh-CN" altLang="en-US"/>
                    </a:p>
                  </p:txBody>
                </p:sp>
              </p:grpSp>
            </p:grpSp>
          </p:grpSp>
          <p:sp>
            <p:nvSpPr>
              <p:cNvPr id="63501" name="Text Box 92"/>
              <p:cNvSpPr txBox="1">
                <a:spLocks noChangeArrowheads="1"/>
              </p:cNvSpPr>
              <p:nvPr/>
            </p:nvSpPr>
            <p:spPr bwMode="auto">
              <a:xfrm>
                <a:off x="4374" y="6903"/>
                <a:ext cx="1800" cy="309"/>
              </a:xfrm>
              <a:prstGeom prst="rect">
                <a:avLst/>
              </a:prstGeom>
              <a:solidFill>
                <a:srgbClr val="FFFFFF"/>
              </a:solidFill>
              <a:ln w="9525">
                <a:solidFill>
                  <a:srgbClr val="FFFFFF"/>
                </a:solidFill>
                <a:miter lim="800000"/>
                <a:headEnd/>
                <a:tailEnd/>
              </a:ln>
            </p:spPr>
            <p:txBody>
              <a:bodyPr lIns="0" tIns="0" rIns="0" bIns="0"/>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algn="just"/>
                <a:r>
                  <a:rPr lang="zh-CN" altLang="en-US" sz="2000" b="0">
                    <a:solidFill>
                      <a:srgbClr val="0000FF"/>
                    </a:solidFill>
                    <a:latin typeface="仿宋_GB2312" pitchFamily="49" charset="-122"/>
                    <a:ea typeface="隶书" panose="02010509060101010101" pitchFamily="49" charset="-122"/>
                  </a:rPr>
                  <a:t>各种线程实现方法</a:t>
                </a:r>
                <a:endParaRPr lang="zh-CN" altLang="en-US" sz="2000" b="0">
                  <a:latin typeface="Times New Roman" panose="02020603050405020304" pitchFamily="18" charset="0"/>
                  <a:ea typeface="隶书" panose="02010509060101010101" pitchFamily="49" charset="-122"/>
                </a:endParaRPr>
              </a:p>
            </p:txBody>
          </p:sp>
        </p:grpSp>
        <p:sp>
          <p:nvSpPr>
            <p:cNvPr id="63494" name="Text Box 93"/>
            <p:cNvSpPr txBox="1">
              <a:spLocks noChangeArrowheads="1"/>
            </p:cNvSpPr>
            <p:nvPr/>
          </p:nvSpPr>
          <p:spPr bwMode="auto">
            <a:xfrm>
              <a:off x="3657600" y="4039195"/>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zh-CN" altLang="en-US" sz="2000" b="0">
                  <a:latin typeface="Times New Roman" panose="02020603050405020304" pitchFamily="18" charset="0"/>
                  <a:ea typeface="隶书" panose="02010509060101010101" pitchFamily="49" charset="-122"/>
                </a:rPr>
                <a:t>进程</a:t>
              </a:r>
            </a:p>
          </p:txBody>
        </p:sp>
        <p:sp>
          <p:nvSpPr>
            <p:cNvPr id="63495" name="Text Box 94"/>
            <p:cNvSpPr txBox="1">
              <a:spLocks noChangeArrowheads="1"/>
            </p:cNvSpPr>
            <p:nvPr/>
          </p:nvSpPr>
          <p:spPr bwMode="auto">
            <a:xfrm>
              <a:off x="304800" y="4039195"/>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zh-CN" altLang="en-US" sz="2000" b="0">
                  <a:latin typeface="Times New Roman" panose="02020603050405020304" pitchFamily="18" charset="0"/>
                  <a:ea typeface="隶书" panose="02010509060101010101" pitchFamily="49" charset="-122"/>
                </a:rPr>
                <a:t>进程</a:t>
              </a:r>
            </a:p>
          </p:txBody>
        </p:sp>
        <p:sp>
          <p:nvSpPr>
            <p:cNvPr id="63496" name="Text Box 95"/>
            <p:cNvSpPr txBox="1">
              <a:spLocks noChangeArrowheads="1"/>
            </p:cNvSpPr>
            <p:nvPr/>
          </p:nvSpPr>
          <p:spPr bwMode="auto">
            <a:xfrm>
              <a:off x="6553200" y="402332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zh-CN" altLang="en-US" sz="2000" b="0">
                  <a:latin typeface="Times New Roman" panose="02020603050405020304" pitchFamily="18" charset="0"/>
                  <a:ea typeface="隶书" panose="02010509060101010101" pitchFamily="49" charset="-122"/>
                </a:rPr>
                <a:t>进程</a:t>
              </a:r>
            </a:p>
          </p:txBody>
        </p:sp>
        <p:sp>
          <p:nvSpPr>
            <p:cNvPr id="63497" name="Text Box 96"/>
            <p:cNvSpPr txBox="1">
              <a:spLocks noChangeArrowheads="1"/>
            </p:cNvSpPr>
            <p:nvPr/>
          </p:nvSpPr>
          <p:spPr bwMode="auto">
            <a:xfrm>
              <a:off x="7543800" y="402332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zh-CN" altLang="en-US" sz="2000" b="0">
                  <a:latin typeface="Times New Roman" panose="02020603050405020304" pitchFamily="18" charset="0"/>
                  <a:ea typeface="隶书" panose="02010509060101010101" pitchFamily="49" charset="-122"/>
                </a:rPr>
                <a:t>进程</a:t>
              </a:r>
            </a:p>
          </p:txBody>
        </p:sp>
        <p:sp>
          <p:nvSpPr>
            <p:cNvPr id="63498" name="Text Box 97"/>
            <p:cNvSpPr txBox="1">
              <a:spLocks noChangeArrowheads="1"/>
            </p:cNvSpPr>
            <p:nvPr/>
          </p:nvSpPr>
          <p:spPr bwMode="auto">
            <a:xfrm>
              <a:off x="0" y="310892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zh-CN" altLang="en-US" sz="2000" b="0">
                  <a:latin typeface="Times New Roman" panose="02020603050405020304" pitchFamily="18" charset="0"/>
                  <a:ea typeface="隶书" panose="02010509060101010101" pitchFamily="49" charset="-122"/>
                </a:rPr>
                <a:t>线程</a:t>
              </a:r>
            </a:p>
          </p:txBody>
        </p:sp>
        <p:sp>
          <p:nvSpPr>
            <p:cNvPr id="63499" name="Text Box 98"/>
            <p:cNvSpPr txBox="1">
              <a:spLocks noChangeArrowheads="1"/>
            </p:cNvSpPr>
            <p:nvPr/>
          </p:nvSpPr>
          <p:spPr bwMode="auto">
            <a:xfrm>
              <a:off x="6324600" y="310892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algn="l" eaLnBrk="1" hangingPunct="1">
                <a:spcBef>
                  <a:spcPct val="50000"/>
                </a:spcBef>
              </a:pPr>
              <a:r>
                <a:rPr kumimoji="1" lang="zh-CN" altLang="en-US" sz="2000" b="0">
                  <a:latin typeface="Times New Roman" panose="02020603050405020304" pitchFamily="18" charset="0"/>
                  <a:ea typeface="隶书" panose="02010509060101010101" pitchFamily="49" charset="-122"/>
                </a:rPr>
                <a:t>线程</a:t>
              </a:r>
            </a:p>
          </p:txBody>
        </p:sp>
      </p:grpSp>
    </p:spTree>
    <p:extLst>
      <p:ext uri="{BB962C8B-B14F-4D97-AF65-F5344CB8AC3E}">
        <p14:creationId xmlns:p14="http://schemas.microsoft.com/office/powerpoint/2010/main" val="9680586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简单了解线程（续）</a:t>
            </a:r>
          </a:p>
        </p:txBody>
      </p:sp>
      <p:sp>
        <p:nvSpPr>
          <p:cNvPr id="3" name="内容占位符 2"/>
          <p:cNvSpPr>
            <a:spLocks noGrp="1"/>
          </p:cNvSpPr>
          <p:nvPr>
            <p:ph sz="quarter" idx="1"/>
          </p:nvPr>
        </p:nvSpPr>
        <p:spPr/>
        <p:txBody>
          <a:bodyPr/>
          <a:lstStyle/>
          <a:p>
            <a:r>
              <a:rPr lang="en-US" altLang="zh-CN" dirty="0"/>
              <a:t>Linux</a:t>
            </a:r>
            <a:r>
              <a:rPr lang="zh-CN" altLang="en-US" dirty="0"/>
              <a:t>和</a:t>
            </a:r>
            <a:r>
              <a:rPr lang="en-US" altLang="zh-CN" dirty="0"/>
              <a:t>Windows2000</a:t>
            </a:r>
            <a:r>
              <a:rPr lang="zh-CN" altLang="en-US" dirty="0"/>
              <a:t>中线程时间片基本上在</a:t>
            </a:r>
            <a:r>
              <a:rPr lang="en-US" altLang="zh-CN" dirty="0"/>
              <a:t>10ms</a:t>
            </a:r>
            <a:r>
              <a:rPr lang="zh-CN" altLang="en-US" dirty="0"/>
              <a:t>左右</a:t>
            </a:r>
          </a:p>
          <a:p>
            <a:r>
              <a:rPr lang="zh-CN" altLang="en-US" dirty="0"/>
              <a:t>如果计算机拥有多个</a:t>
            </a:r>
            <a:r>
              <a:rPr lang="en-US" altLang="zh-CN" dirty="0"/>
              <a:t>CPU</a:t>
            </a:r>
            <a:r>
              <a:rPr lang="zh-CN" altLang="en-US" dirty="0"/>
              <a:t>，线程就能真正意义上同时运行了</a:t>
            </a:r>
          </a:p>
          <a:p>
            <a:endParaRPr lang="zh-CN" altLang="en-US" dirty="0"/>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2019-9-23</a:t>
            </a:fld>
            <a:endParaRPr lang="en-US" altLang="zh-CN"/>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6</a:t>
            </a:fld>
            <a:endParaRPr lang="en-US" altLang="zh-CN" dirty="0"/>
          </a:p>
        </p:txBody>
      </p:sp>
      <p:sp>
        <p:nvSpPr>
          <p:cNvPr id="37" name="矩形 36"/>
          <p:cNvSpPr/>
          <p:nvPr/>
        </p:nvSpPr>
        <p:spPr>
          <a:xfrm>
            <a:off x="4171527" y="3105263"/>
            <a:ext cx="4379725" cy="8309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pPr algn="l"/>
            <a:r>
              <a:rPr lang="zh-CN" altLang="en-US" sz="2400" dirty="0">
                <a:solidFill>
                  <a:schemeClr val="lt1"/>
                </a:solidFill>
                <a:latin typeface="SimHei" charset="0"/>
                <a:ea typeface="SimHei" charset="0"/>
                <a:cs typeface="SimHei" charset="0"/>
              </a:rPr>
              <a:t>线程也称为轻量</a:t>
            </a:r>
            <a:r>
              <a:rPr lang="zh-CN" altLang="en-US" sz="2400" dirty="0" smtClean="0">
                <a:solidFill>
                  <a:schemeClr val="lt1"/>
                </a:solidFill>
                <a:latin typeface="SimHei" charset="0"/>
                <a:ea typeface="SimHei" charset="0"/>
                <a:cs typeface="SimHei" charset="0"/>
              </a:rPr>
              <a:t>进程 </a:t>
            </a:r>
            <a:endParaRPr lang="en-US" altLang="zh-CN" sz="2400" dirty="0" smtClean="0">
              <a:solidFill>
                <a:schemeClr val="lt1"/>
              </a:solidFill>
              <a:latin typeface="SimHei" charset="0"/>
              <a:ea typeface="SimHei" charset="0"/>
              <a:cs typeface="SimHei" charset="0"/>
            </a:endParaRPr>
          </a:p>
          <a:p>
            <a:pPr algn="l"/>
            <a:r>
              <a:rPr lang="en-US" altLang="zh-CN" sz="2400" dirty="0" smtClean="0">
                <a:solidFill>
                  <a:srgbClr val="FF0000"/>
                </a:solidFill>
                <a:latin typeface="SimHei" charset="0"/>
                <a:ea typeface="SimHei" charset="0"/>
                <a:cs typeface="SimHei" charset="0"/>
              </a:rPr>
              <a:t>LWP</a:t>
            </a:r>
            <a:r>
              <a:rPr lang="zh-CN" altLang="en-US" sz="2400" dirty="0">
                <a:solidFill>
                  <a:schemeClr val="lt1"/>
                </a:solidFill>
                <a:latin typeface="SimHei" charset="0"/>
                <a:ea typeface="SimHei" charset="0"/>
                <a:cs typeface="SimHei" charset="0"/>
              </a:rPr>
              <a:t>（</a:t>
            </a:r>
            <a:r>
              <a:rPr lang="en-US" altLang="zh-CN" sz="2400" dirty="0">
                <a:solidFill>
                  <a:schemeClr val="lt1"/>
                </a:solidFill>
                <a:latin typeface="SimHei" charset="0"/>
                <a:ea typeface="SimHei" charset="0"/>
                <a:cs typeface="SimHei" charset="0"/>
              </a:rPr>
              <a:t>Light-Weight Process</a:t>
            </a:r>
            <a:r>
              <a:rPr lang="zh-CN" altLang="en-US" sz="2400" dirty="0">
                <a:solidFill>
                  <a:schemeClr val="lt1"/>
                </a:solidFill>
                <a:latin typeface="SimHei" charset="0"/>
                <a:ea typeface="SimHei" charset="0"/>
                <a:cs typeface="SimHei" charset="0"/>
              </a:rPr>
              <a:t>）</a:t>
            </a:r>
          </a:p>
        </p:txBody>
      </p:sp>
    </p:spTree>
    <p:extLst>
      <p:ext uri="{BB962C8B-B14F-4D97-AF65-F5344CB8AC3E}">
        <p14:creationId xmlns:p14="http://schemas.microsoft.com/office/powerpoint/2010/main" val="14155231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简单了解线程（续）</a:t>
            </a:r>
          </a:p>
        </p:txBody>
      </p:sp>
      <p:sp>
        <p:nvSpPr>
          <p:cNvPr id="3" name="内容占位符 2"/>
          <p:cNvSpPr>
            <a:spLocks noGrp="1"/>
          </p:cNvSpPr>
          <p:nvPr>
            <p:ph sz="quarter" idx="1"/>
          </p:nvPr>
        </p:nvSpPr>
        <p:spPr/>
        <p:txBody>
          <a:bodyPr/>
          <a:lstStyle/>
          <a:p>
            <a:r>
              <a:rPr lang="en-US" altLang="zh-CN" dirty="0"/>
              <a:t>Linux</a:t>
            </a:r>
            <a:r>
              <a:rPr lang="zh-CN" altLang="en-US" dirty="0"/>
              <a:t>和</a:t>
            </a:r>
            <a:r>
              <a:rPr lang="en-US" altLang="zh-CN" dirty="0"/>
              <a:t>Windows2000</a:t>
            </a:r>
            <a:r>
              <a:rPr lang="zh-CN" altLang="en-US" dirty="0"/>
              <a:t>中线程时间片基本上在</a:t>
            </a:r>
            <a:r>
              <a:rPr lang="en-US" altLang="zh-CN" dirty="0"/>
              <a:t>10ms</a:t>
            </a:r>
            <a:r>
              <a:rPr lang="zh-CN" altLang="en-US" dirty="0"/>
              <a:t>左右</a:t>
            </a:r>
          </a:p>
          <a:p>
            <a:r>
              <a:rPr lang="zh-CN" altLang="en-US" dirty="0"/>
              <a:t>如果计算机拥有多个</a:t>
            </a:r>
            <a:r>
              <a:rPr lang="en-US" altLang="zh-CN" dirty="0"/>
              <a:t>CPU</a:t>
            </a:r>
            <a:r>
              <a:rPr lang="zh-CN" altLang="en-US" dirty="0"/>
              <a:t>，线程就能真正意义上同时运行了</a:t>
            </a:r>
          </a:p>
          <a:p>
            <a:endParaRPr lang="zh-CN" altLang="en-US" dirty="0"/>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2019-9-23</a:t>
            </a:fld>
            <a:endParaRPr lang="en-US" altLang="zh-CN"/>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7</a:t>
            </a:fld>
            <a:endParaRPr lang="en-US" altLang="zh-CN" dirty="0"/>
          </a:p>
        </p:txBody>
      </p:sp>
      <p:grpSp>
        <p:nvGrpSpPr>
          <p:cNvPr id="6" name="Group 3"/>
          <p:cNvGrpSpPr>
            <a:grpSpLocks/>
          </p:cNvGrpSpPr>
          <p:nvPr/>
        </p:nvGrpSpPr>
        <p:grpSpPr bwMode="auto">
          <a:xfrm>
            <a:off x="1692002" y="3032318"/>
            <a:ext cx="6840438" cy="3420870"/>
            <a:chOff x="295" y="1071"/>
            <a:chExt cx="5261" cy="2631"/>
          </a:xfrm>
        </p:grpSpPr>
        <p:sp>
          <p:nvSpPr>
            <p:cNvPr id="7" name="Rectangle 4"/>
            <p:cNvSpPr>
              <a:spLocks noChangeArrowheads="1"/>
            </p:cNvSpPr>
            <p:nvPr/>
          </p:nvSpPr>
          <p:spPr bwMode="auto">
            <a:xfrm>
              <a:off x="295" y="1570"/>
              <a:ext cx="1905" cy="2132"/>
            </a:xfrm>
            <a:prstGeom prst="rect">
              <a:avLst/>
            </a:prstGeom>
            <a:solidFill>
              <a:schemeClr val="accent1"/>
            </a:solidFill>
            <a:ln w="9525">
              <a:solidFill>
                <a:schemeClr val="tx1"/>
              </a:solidFill>
              <a:miter lim="800000"/>
              <a:headEnd/>
              <a:tailEnd/>
            </a:ln>
          </p:spPr>
          <p:txBody>
            <a:bodyPr wrap="none" anchor="ct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8" name="Rectangle 5"/>
            <p:cNvSpPr>
              <a:spLocks noChangeArrowheads="1"/>
            </p:cNvSpPr>
            <p:nvPr/>
          </p:nvSpPr>
          <p:spPr bwMode="auto">
            <a:xfrm>
              <a:off x="2381" y="1570"/>
              <a:ext cx="3175" cy="2132"/>
            </a:xfrm>
            <a:prstGeom prst="rect">
              <a:avLst/>
            </a:prstGeom>
            <a:solidFill>
              <a:schemeClr val="accent1"/>
            </a:solidFill>
            <a:ln w="9525">
              <a:solidFill>
                <a:schemeClr val="tx1"/>
              </a:solidFill>
              <a:miter lim="800000"/>
              <a:headEnd/>
              <a:tailEnd/>
            </a:ln>
          </p:spPr>
          <p:txBody>
            <a:bodyPr wrap="none" anchor="ct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9" name="Text Box 6"/>
            <p:cNvSpPr txBox="1">
              <a:spLocks noChangeArrowheads="1"/>
            </p:cNvSpPr>
            <p:nvPr/>
          </p:nvSpPr>
          <p:spPr bwMode="auto">
            <a:xfrm>
              <a:off x="703" y="1071"/>
              <a:ext cx="9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algn="l" eaLnBrk="1" hangingPunct="1">
                <a:spcBef>
                  <a:spcPct val="50000"/>
                </a:spcBef>
              </a:pPr>
              <a:r>
                <a:rPr lang="zh-CN" altLang="en-US" sz="1800" b="0">
                  <a:latin typeface="Garamond" panose="02020404030301010803" pitchFamily="18" charset="0"/>
                  <a:ea typeface="隶书" panose="02010509060101010101" pitchFamily="49" charset="-122"/>
                </a:rPr>
                <a:t>单线程程序</a:t>
              </a:r>
            </a:p>
          </p:txBody>
        </p:sp>
        <p:sp>
          <p:nvSpPr>
            <p:cNvPr id="10" name="Text Box 7"/>
            <p:cNvSpPr txBox="1">
              <a:spLocks noChangeArrowheads="1"/>
            </p:cNvSpPr>
            <p:nvPr/>
          </p:nvSpPr>
          <p:spPr bwMode="auto">
            <a:xfrm>
              <a:off x="3696" y="1071"/>
              <a:ext cx="9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algn="l" eaLnBrk="1" hangingPunct="1">
                <a:spcBef>
                  <a:spcPct val="50000"/>
                </a:spcBef>
              </a:pPr>
              <a:r>
                <a:rPr lang="zh-CN" altLang="en-US" sz="1800" b="0">
                  <a:latin typeface="Garamond" panose="02020404030301010803" pitchFamily="18" charset="0"/>
                  <a:ea typeface="隶书" panose="02010509060101010101" pitchFamily="49" charset="-122"/>
                </a:rPr>
                <a:t>多线程程序</a:t>
              </a:r>
            </a:p>
          </p:txBody>
        </p:sp>
        <p:sp>
          <p:nvSpPr>
            <p:cNvPr id="11" name="Rectangle 8"/>
            <p:cNvSpPr>
              <a:spLocks noChangeArrowheads="1"/>
            </p:cNvSpPr>
            <p:nvPr/>
          </p:nvSpPr>
          <p:spPr bwMode="auto">
            <a:xfrm>
              <a:off x="703" y="1752"/>
              <a:ext cx="680" cy="226"/>
            </a:xfrm>
            <a:prstGeom prst="rect">
              <a:avLst/>
            </a:prstGeom>
            <a:solidFill>
              <a:schemeClr val="folHlink"/>
            </a:solidFill>
            <a:ln w="9525">
              <a:solidFill>
                <a:schemeClr val="tx1"/>
              </a:solidFill>
              <a:miter lim="800000"/>
              <a:headEnd/>
              <a:tailEnd/>
            </a:ln>
          </p:spPr>
          <p:txBody>
            <a:bodyPr wrap="none" anchor="ct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12" name="Rectangle 9"/>
            <p:cNvSpPr>
              <a:spLocks noChangeArrowheads="1"/>
            </p:cNvSpPr>
            <p:nvPr/>
          </p:nvSpPr>
          <p:spPr bwMode="auto">
            <a:xfrm>
              <a:off x="703" y="2251"/>
              <a:ext cx="680" cy="226"/>
            </a:xfrm>
            <a:prstGeom prst="rect">
              <a:avLst/>
            </a:prstGeom>
            <a:solidFill>
              <a:srgbClr val="00B0F0"/>
            </a:solidFill>
            <a:ln w="9525">
              <a:solidFill>
                <a:schemeClr val="tx1"/>
              </a:solidFill>
              <a:miter lim="800000"/>
              <a:headEnd/>
              <a:tailEnd/>
            </a:ln>
          </p:spPr>
          <p:txBody>
            <a:bodyPr wrap="none" anchor="ct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13" name="Rectangle 10"/>
            <p:cNvSpPr>
              <a:spLocks noChangeArrowheads="1"/>
            </p:cNvSpPr>
            <p:nvPr/>
          </p:nvSpPr>
          <p:spPr bwMode="auto">
            <a:xfrm>
              <a:off x="703" y="2750"/>
              <a:ext cx="680" cy="226"/>
            </a:xfrm>
            <a:prstGeom prst="rect">
              <a:avLst/>
            </a:prstGeom>
            <a:solidFill>
              <a:srgbClr val="FFFF00"/>
            </a:solidFill>
            <a:ln w="9525">
              <a:solidFill>
                <a:schemeClr val="tx1"/>
              </a:solidFill>
              <a:miter lim="800000"/>
              <a:headEnd/>
              <a:tailEnd/>
            </a:ln>
          </p:spPr>
          <p:txBody>
            <a:bodyPr wrap="none" anchor="ct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14" name="Oval 11"/>
            <p:cNvSpPr>
              <a:spLocks noChangeArrowheads="1"/>
            </p:cNvSpPr>
            <p:nvPr/>
          </p:nvSpPr>
          <p:spPr bwMode="auto">
            <a:xfrm>
              <a:off x="431" y="1434"/>
              <a:ext cx="1225" cy="181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15" name="Line 12"/>
            <p:cNvSpPr>
              <a:spLocks noChangeShapeType="1"/>
            </p:cNvSpPr>
            <p:nvPr/>
          </p:nvSpPr>
          <p:spPr bwMode="auto">
            <a:xfrm>
              <a:off x="1031" y="1480"/>
              <a:ext cx="0" cy="272"/>
            </a:xfrm>
            <a:prstGeom prst="line">
              <a:avLst/>
            </a:prstGeom>
            <a:noFill/>
            <a:ln w="254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Line 13"/>
            <p:cNvSpPr>
              <a:spLocks noChangeShapeType="1"/>
            </p:cNvSpPr>
            <p:nvPr/>
          </p:nvSpPr>
          <p:spPr bwMode="auto">
            <a:xfrm>
              <a:off x="1021" y="1979"/>
              <a:ext cx="0" cy="272"/>
            </a:xfrm>
            <a:prstGeom prst="line">
              <a:avLst/>
            </a:prstGeom>
            <a:noFill/>
            <a:ln w="254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Line 14"/>
            <p:cNvSpPr>
              <a:spLocks noChangeShapeType="1"/>
            </p:cNvSpPr>
            <p:nvPr/>
          </p:nvSpPr>
          <p:spPr bwMode="auto">
            <a:xfrm>
              <a:off x="1021" y="2478"/>
              <a:ext cx="0" cy="272"/>
            </a:xfrm>
            <a:prstGeom prst="line">
              <a:avLst/>
            </a:prstGeom>
            <a:noFill/>
            <a:ln w="254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Line 15"/>
            <p:cNvSpPr>
              <a:spLocks noChangeShapeType="1"/>
            </p:cNvSpPr>
            <p:nvPr/>
          </p:nvSpPr>
          <p:spPr bwMode="auto">
            <a:xfrm flipH="1">
              <a:off x="1656" y="2296"/>
              <a:ext cx="453" cy="0"/>
            </a:xfrm>
            <a:prstGeom prst="line">
              <a:avLst/>
            </a:prstGeom>
            <a:noFill/>
            <a:ln w="254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Text Box 16"/>
            <p:cNvSpPr txBox="1">
              <a:spLocks noChangeArrowheads="1"/>
            </p:cNvSpPr>
            <p:nvPr/>
          </p:nvSpPr>
          <p:spPr bwMode="auto">
            <a:xfrm>
              <a:off x="1701" y="1888"/>
              <a:ext cx="49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algn="l" eaLnBrk="1" hangingPunct="1">
                <a:spcBef>
                  <a:spcPct val="50000"/>
                </a:spcBef>
              </a:pPr>
              <a:r>
                <a:rPr lang="zh-CN" altLang="en-US" sz="1800" b="0" dirty="0">
                  <a:latin typeface="Times New Roman" panose="02020603050405020304" pitchFamily="18" charset="0"/>
                  <a:ea typeface="隶书" panose="02010509060101010101" pitchFamily="49" charset="-122"/>
                </a:rPr>
                <a:t>一个线程</a:t>
              </a:r>
            </a:p>
          </p:txBody>
        </p:sp>
        <p:sp>
          <p:nvSpPr>
            <p:cNvPr id="20" name="Rectangle 17"/>
            <p:cNvSpPr>
              <a:spLocks noChangeArrowheads="1"/>
            </p:cNvSpPr>
            <p:nvPr/>
          </p:nvSpPr>
          <p:spPr bwMode="auto">
            <a:xfrm>
              <a:off x="2789" y="1753"/>
              <a:ext cx="680" cy="226"/>
            </a:xfrm>
            <a:prstGeom prst="rect">
              <a:avLst/>
            </a:prstGeom>
            <a:solidFill>
              <a:schemeClr val="folHlink"/>
            </a:solidFill>
            <a:ln w="9525">
              <a:solidFill>
                <a:schemeClr val="tx1"/>
              </a:solidFill>
              <a:miter lim="800000"/>
              <a:headEnd/>
              <a:tailEnd/>
            </a:ln>
          </p:spPr>
          <p:txBody>
            <a:bodyPr wrap="none" anchor="ct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21" name="Rectangle 18"/>
            <p:cNvSpPr>
              <a:spLocks noChangeArrowheads="1"/>
            </p:cNvSpPr>
            <p:nvPr/>
          </p:nvSpPr>
          <p:spPr bwMode="auto">
            <a:xfrm>
              <a:off x="2789" y="2252"/>
              <a:ext cx="680" cy="226"/>
            </a:xfrm>
            <a:prstGeom prst="rect">
              <a:avLst/>
            </a:prstGeom>
            <a:solidFill>
              <a:schemeClr val="folHlink"/>
            </a:solidFill>
            <a:ln w="9525">
              <a:solidFill>
                <a:schemeClr val="tx1"/>
              </a:solidFill>
              <a:miter lim="800000"/>
              <a:headEnd/>
              <a:tailEnd/>
            </a:ln>
          </p:spPr>
          <p:txBody>
            <a:bodyPr wrap="none" anchor="ct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22" name="Rectangle 19"/>
            <p:cNvSpPr>
              <a:spLocks noChangeArrowheads="1"/>
            </p:cNvSpPr>
            <p:nvPr/>
          </p:nvSpPr>
          <p:spPr bwMode="auto">
            <a:xfrm>
              <a:off x="2789" y="2751"/>
              <a:ext cx="680" cy="226"/>
            </a:xfrm>
            <a:prstGeom prst="rect">
              <a:avLst/>
            </a:prstGeom>
            <a:solidFill>
              <a:srgbClr val="FFFF00"/>
            </a:solidFill>
            <a:ln w="9525">
              <a:solidFill>
                <a:schemeClr val="tx1"/>
              </a:solidFill>
              <a:miter lim="800000"/>
              <a:headEnd/>
              <a:tailEnd/>
            </a:ln>
          </p:spPr>
          <p:txBody>
            <a:bodyPr wrap="none" anchor="ct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23" name="Oval 20"/>
            <p:cNvSpPr>
              <a:spLocks noChangeArrowheads="1"/>
            </p:cNvSpPr>
            <p:nvPr/>
          </p:nvSpPr>
          <p:spPr bwMode="auto">
            <a:xfrm>
              <a:off x="2517" y="1435"/>
              <a:ext cx="1225" cy="181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24" name="Line 21"/>
            <p:cNvSpPr>
              <a:spLocks noChangeShapeType="1"/>
            </p:cNvSpPr>
            <p:nvPr/>
          </p:nvSpPr>
          <p:spPr bwMode="auto">
            <a:xfrm>
              <a:off x="3109" y="1481"/>
              <a:ext cx="0" cy="272"/>
            </a:xfrm>
            <a:prstGeom prst="line">
              <a:avLst/>
            </a:prstGeom>
            <a:noFill/>
            <a:ln w="254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Line 22"/>
            <p:cNvSpPr>
              <a:spLocks noChangeShapeType="1"/>
            </p:cNvSpPr>
            <p:nvPr/>
          </p:nvSpPr>
          <p:spPr bwMode="auto">
            <a:xfrm>
              <a:off x="3107" y="1980"/>
              <a:ext cx="0" cy="272"/>
            </a:xfrm>
            <a:prstGeom prst="line">
              <a:avLst/>
            </a:prstGeom>
            <a:noFill/>
            <a:ln w="254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 name="Line 23"/>
            <p:cNvSpPr>
              <a:spLocks noChangeShapeType="1"/>
            </p:cNvSpPr>
            <p:nvPr/>
          </p:nvSpPr>
          <p:spPr bwMode="auto">
            <a:xfrm>
              <a:off x="3107" y="2479"/>
              <a:ext cx="0" cy="272"/>
            </a:xfrm>
            <a:prstGeom prst="line">
              <a:avLst/>
            </a:prstGeom>
            <a:noFill/>
            <a:ln w="254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Rectangle 24"/>
            <p:cNvSpPr>
              <a:spLocks noChangeArrowheads="1"/>
            </p:cNvSpPr>
            <p:nvPr/>
          </p:nvSpPr>
          <p:spPr bwMode="auto">
            <a:xfrm>
              <a:off x="4468" y="1752"/>
              <a:ext cx="680" cy="226"/>
            </a:xfrm>
            <a:prstGeom prst="rect">
              <a:avLst/>
            </a:prstGeom>
            <a:solidFill>
              <a:schemeClr val="folHlink"/>
            </a:solidFill>
            <a:ln w="9525">
              <a:solidFill>
                <a:schemeClr val="tx1"/>
              </a:solidFill>
              <a:miter lim="800000"/>
              <a:headEnd/>
              <a:tailEnd/>
            </a:ln>
          </p:spPr>
          <p:txBody>
            <a:bodyPr wrap="none" anchor="ct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28" name="Rectangle 25"/>
            <p:cNvSpPr>
              <a:spLocks noChangeArrowheads="1"/>
            </p:cNvSpPr>
            <p:nvPr/>
          </p:nvSpPr>
          <p:spPr bwMode="auto">
            <a:xfrm>
              <a:off x="4468" y="2251"/>
              <a:ext cx="680" cy="226"/>
            </a:xfrm>
            <a:prstGeom prst="rect">
              <a:avLst/>
            </a:prstGeom>
            <a:solidFill>
              <a:srgbClr val="00B0F0"/>
            </a:solidFill>
            <a:ln w="9525">
              <a:solidFill>
                <a:schemeClr val="tx1"/>
              </a:solidFill>
              <a:miter lim="800000"/>
              <a:headEnd/>
              <a:tailEnd/>
            </a:ln>
          </p:spPr>
          <p:txBody>
            <a:bodyPr wrap="none" anchor="ct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29" name="Rectangle 26"/>
            <p:cNvSpPr>
              <a:spLocks noChangeArrowheads="1"/>
            </p:cNvSpPr>
            <p:nvPr/>
          </p:nvSpPr>
          <p:spPr bwMode="auto">
            <a:xfrm>
              <a:off x="4468" y="2750"/>
              <a:ext cx="680" cy="226"/>
            </a:xfrm>
            <a:prstGeom prst="rect">
              <a:avLst/>
            </a:prstGeom>
            <a:solidFill>
              <a:schemeClr val="folHlink"/>
            </a:solidFill>
            <a:ln w="9525">
              <a:solidFill>
                <a:schemeClr val="tx1"/>
              </a:solidFill>
              <a:miter lim="800000"/>
              <a:headEnd/>
              <a:tailEnd/>
            </a:ln>
          </p:spPr>
          <p:txBody>
            <a:bodyPr wrap="none" anchor="ct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30" name="Oval 27"/>
            <p:cNvSpPr>
              <a:spLocks noChangeArrowheads="1"/>
            </p:cNvSpPr>
            <p:nvPr/>
          </p:nvSpPr>
          <p:spPr bwMode="auto">
            <a:xfrm>
              <a:off x="4196" y="1434"/>
              <a:ext cx="1225" cy="181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endParaRPr lang="zh-CN" altLang="en-US"/>
            </a:p>
          </p:txBody>
        </p:sp>
        <p:sp>
          <p:nvSpPr>
            <p:cNvPr id="31" name="Line 28"/>
            <p:cNvSpPr>
              <a:spLocks noChangeShapeType="1"/>
            </p:cNvSpPr>
            <p:nvPr/>
          </p:nvSpPr>
          <p:spPr bwMode="auto">
            <a:xfrm>
              <a:off x="4796" y="1480"/>
              <a:ext cx="0" cy="272"/>
            </a:xfrm>
            <a:prstGeom prst="line">
              <a:avLst/>
            </a:prstGeom>
            <a:noFill/>
            <a:ln w="254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Line 29"/>
            <p:cNvSpPr>
              <a:spLocks noChangeShapeType="1"/>
            </p:cNvSpPr>
            <p:nvPr/>
          </p:nvSpPr>
          <p:spPr bwMode="auto">
            <a:xfrm>
              <a:off x="4786" y="1979"/>
              <a:ext cx="0" cy="272"/>
            </a:xfrm>
            <a:prstGeom prst="line">
              <a:avLst/>
            </a:prstGeom>
            <a:noFill/>
            <a:ln w="254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Line 30"/>
            <p:cNvSpPr>
              <a:spLocks noChangeShapeType="1"/>
            </p:cNvSpPr>
            <p:nvPr/>
          </p:nvSpPr>
          <p:spPr bwMode="auto">
            <a:xfrm>
              <a:off x="4786" y="2478"/>
              <a:ext cx="0" cy="272"/>
            </a:xfrm>
            <a:prstGeom prst="line">
              <a:avLst/>
            </a:prstGeom>
            <a:noFill/>
            <a:ln w="254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Line 31"/>
            <p:cNvSpPr>
              <a:spLocks noChangeShapeType="1"/>
            </p:cNvSpPr>
            <p:nvPr/>
          </p:nvSpPr>
          <p:spPr bwMode="auto">
            <a:xfrm flipH="1">
              <a:off x="3742" y="1933"/>
              <a:ext cx="227" cy="408"/>
            </a:xfrm>
            <a:prstGeom prst="line">
              <a:avLst/>
            </a:prstGeom>
            <a:noFill/>
            <a:ln w="254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 name="Line 32"/>
            <p:cNvSpPr>
              <a:spLocks noChangeShapeType="1"/>
            </p:cNvSpPr>
            <p:nvPr/>
          </p:nvSpPr>
          <p:spPr bwMode="auto">
            <a:xfrm>
              <a:off x="3969" y="1933"/>
              <a:ext cx="226" cy="408"/>
            </a:xfrm>
            <a:prstGeom prst="line">
              <a:avLst/>
            </a:prstGeom>
            <a:noFill/>
            <a:ln w="254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 name="Text Box 33"/>
            <p:cNvSpPr txBox="1">
              <a:spLocks noChangeArrowheads="1"/>
            </p:cNvSpPr>
            <p:nvPr/>
          </p:nvSpPr>
          <p:spPr bwMode="auto">
            <a:xfrm>
              <a:off x="3651" y="1616"/>
              <a:ext cx="7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algn="l" eaLnBrk="1" hangingPunct="1">
                <a:spcBef>
                  <a:spcPct val="50000"/>
                </a:spcBef>
              </a:pPr>
              <a:r>
                <a:rPr lang="zh-CN" altLang="en-US" sz="1800" b="0">
                  <a:latin typeface="Garamond" panose="02020404030301010803" pitchFamily="18" charset="0"/>
                  <a:ea typeface="隶书" panose="02010509060101010101" pitchFamily="49" charset="-122"/>
                </a:rPr>
                <a:t>两个线程</a:t>
              </a:r>
            </a:p>
          </p:txBody>
        </p:sp>
      </p:grpSp>
    </p:spTree>
    <p:extLst>
      <p:ext uri="{BB962C8B-B14F-4D97-AF65-F5344CB8AC3E}">
        <p14:creationId xmlns:p14="http://schemas.microsoft.com/office/powerpoint/2010/main" val="5018582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举例（</a:t>
            </a:r>
            <a:r>
              <a:rPr lang="en-US" altLang="zh-CN" dirty="0" smtClean="0"/>
              <a:t>1</a:t>
            </a:r>
            <a:r>
              <a:rPr lang="zh-CN" altLang="en-US" dirty="0" smtClean="0"/>
              <a:t>）</a:t>
            </a:r>
            <a:endParaRPr lang="zh-CN" altLang="en-US" dirty="0"/>
          </a:p>
        </p:txBody>
      </p:sp>
      <p:sp>
        <p:nvSpPr>
          <p:cNvPr id="3" name="内容占位符 2"/>
          <p:cNvSpPr>
            <a:spLocks noGrp="1"/>
          </p:cNvSpPr>
          <p:nvPr>
            <p:ph sz="quarter" idx="1"/>
          </p:nvPr>
        </p:nvSpPr>
        <p:spPr/>
        <p:txBody>
          <a:bodyPr/>
          <a:lstStyle/>
          <a:p>
            <a:r>
              <a:rPr lang="zh-CN" altLang="en-US" dirty="0"/>
              <a:t>某大厦的建筑工程可作为一个“进程”运行，下有许多工程队，如瓦工队、木工队、水电工队、油漆工队等，每个工程队作为一个“线程”运行</a:t>
            </a:r>
            <a:r>
              <a:rPr lang="zh-CN" altLang="en-US" dirty="0" smtClean="0"/>
              <a:t>。</a:t>
            </a:r>
            <a:endParaRPr lang="en-US" altLang="zh-CN" dirty="0" smtClean="0"/>
          </a:p>
          <a:p>
            <a:pPr lvl="1"/>
            <a:r>
              <a:rPr lang="zh-CN" altLang="en-US" dirty="0" smtClean="0"/>
              <a:t>“进程”</a:t>
            </a:r>
            <a:r>
              <a:rPr lang="zh-CN" altLang="en-US" dirty="0"/>
              <a:t>负责采购资源（原料）和工程管理</a:t>
            </a:r>
            <a:r>
              <a:rPr lang="zh-CN" altLang="en-US" dirty="0" smtClean="0"/>
              <a:t>，</a:t>
            </a:r>
            <a:endParaRPr lang="en-US" altLang="zh-CN" dirty="0" smtClean="0"/>
          </a:p>
          <a:p>
            <a:pPr lvl="1"/>
            <a:r>
              <a:rPr lang="zh-CN" altLang="en-US" dirty="0" smtClean="0"/>
              <a:t>有</a:t>
            </a:r>
            <a:r>
              <a:rPr lang="zh-CN" altLang="en-US" dirty="0"/>
              <a:t>原料时这些工程队可以按进度齐头并进同时工作（多线程并行执行），以加快装潢进度</a:t>
            </a:r>
            <a:r>
              <a:rPr lang="zh-CN" altLang="en-US" dirty="0" smtClean="0"/>
              <a:t>。</a:t>
            </a:r>
            <a:endParaRPr lang="en-US" altLang="zh-CN" dirty="0" smtClean="0"/>
          </a:p>
          <a:p>
            <a:pPr lvl="1"/>
            <a:r>
              <a:rPr lang="zh-CN" altLang="en-US" dirty="0" smtClean="0"/>
              <a:t>缺少</a:t>
            </a:r>
            <a:r>
              <a:rPr lang="zh-CN" altLang="en-US" dirty="0"/>
              <a:t>原料时，如缺少水泥、木料、水管、油漆之一时，相应工程队等待（线程被阻塞），而可以调度其他工程队（线程）工作 </a:t>
            </a:r>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2019-9-23</a:t>
            </a:fld>
            <a:endParaRPr lang="en-US" altLang="zh-CN"/>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8</a:t>
            </a:fld>
            <a:endParaRPr lang="en-US" altLang="zh-CN" dirty="0"/>
          </a:p>
        </p:txBody>
      </p:sp>
    </p:spTree>
    <p:extLst>
      <p:ext uri="{BB962C8B-B14F-4D97-AF65-F5344CB8AC3E}">
        <p14:creationId xmlns:p14="http://schemas.microsoft.com/office/powerpoint/2010/main" val="4235257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章节安排</a:t>
            </a: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2019-9-23</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9</a:t>
            </a:fld>
            <a:r>
              <a:rPr lang="en-US" altLang="zh-CN" smtClean="0"/>
              <a:t>/xxx</a:t>
            </a:r>
            <a:endParaRPr lang="en-US" altLang="zh-CN" dirty="0"/>
          </a:p>
        </p:txBody>
      </p:sp>
      <p:graphicFrame>
        <p:nvGraphicFramePr>
          <p:cNvPr id="6" name="Diagram 5"/>
          <p:cNvGraphicFramePr/>
          <p:nvPr>
            <p:extLst>
              <p:ext uri="{D42A27DB-BD31-4B8C-83A1-F6EECF244321}">
                <p14:modId xmlns:p14="http://schemas.microsoft.com/office/powerpoint/2010/main" val="2551487920"/>
              </p:ext>
            </p:extLst>
          </p:nvPr>
        </p:nvGraphicFramePr>
        <p:xfrm>
          <a:off x="965200" y="2070100"/>
          <a:ext cx="7135192"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00779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题1">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extLst>
    <a:ext uri="{05A4C25C-085E-4340-85A3-A5531E510DB2}">
      <thm15:themeFamily xmlns:thm15="http://schemas.microsoft.com/office/thememl/2012/main" name="Presentation3" id="{8053AFF9-0E1C-AF42-97D6-B7F4DFABCF61}" vid="{1AA44FF2-F8C7-E249-ABB8-AE1FE6E1CE33}"/>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河海大学_操作系统</Template>
  <TotalTime>425</TotalTime>
  <Words>4242</Words>
  <Application>Microsoft Office PowerPoint</Application>
  <PresentationFormat>全屏显示(4:3)</PresentationFormat>
  <Paragraphs>488</Paragraphs>
  <Slides>56</Slides>
  <Notes>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56</vt:i4>
      </vt:variant>
    </vt:vector>
  </HeadingPairs>
  <TitlesOfParts>
    <vt:vector size="73" baseType="lpstr">
      <vt:lpstr>仿宋_GB2312</vt:lpstr>
      <vt:lpstr>黑体</vt:lpstr>
      <vt:lpstr>黑体</vt:lpstr>
      <vt:lpstr>华文行楷</vt:lpstr>
      <vt:lpstr>华文隶书</vt:lpstr>
      <vt:lpstr>隶书</vt:lpstr>
      <vt:lpstr>宋体</vt:lpstr>
      <vt:lpstr>Microsoft YaHei</vt:lpstr>
      <vt:lpstr>幼圆</vt:lpstr>
      <vt:lpstr>Arial</vt:lpstr>
      <vt:lpstr>Franklin Gothic Book</vt:lpstr>
      <vt:lpstr>Garamond</vt:lpstr>
      <vt:lpstr>Perpetua</vt:lpstr>
      <vt:lpstr>Times New Roman</vt:lpstr>
      <vt:lpstr>Wingdings</vt:lpstr>
      <vt:lpstr>Wingdings 2</vt:lpstr>
      <vt:lpstr>主题1</vt:lpstr>
      <vt:lpstr>《操作系统》2.4：线程及其实现</vt:lpstr>
      <vt:lpstr>章节安排</vt:lpstr>
      <vt:lpstr>PowerPoint 演示文稿</vt:lpstr>
      <vt:lpstr>PowerPoint 演示文稿</vt:lpstr>
      <vt:lpstr>简单了解线程</vt:lpstr>
      <vt:lpstr>简单了解线程（续）</vt:lpstr>
      <vt:lpstr>简单了解线程（续）</vt:lpstr>
      <vt:lpstr>举例（1）</vt:lpstr>
      <vt:lpstr>章节安排</vt:lpstr>
      <vt:lpstr>2.4.1：单线程（结构）进程</vt:lpstr>
      <vt:lpstr>2.4.1：单线程（结构）进程（续）</vt:lpstr>
      <vt:lpstr>2.4.1：单线程（结构）进程（续）</vt:lpstr>
      <vt:lpstr>2.4.1：基本思路</vt:lpstr>
      <vt:lpstr>2.4.1：实例</vt:lpstr>
      <vt:lpstr>2.4.1：多线程（结构）进程</vt:lpstr>
      <vt:lpstr>2.4.1：总结</vt:lpstr>
      <vt:lpstr>2.4.1：总结</vt:lpstr>
      <vt:lpstr>回顾</vt:lpstr>
      <vt:lpstr>回顾</vt:lpstr>
      <vt:lpstr>章节安排</vt:lpstr>
      <vt:lpstr>2.4.2：多线程环境中的进程</vt:lpstr>
      <vt:lpstr>PowerPoint 演示文稿</vt:lpstr>
      <vt:lpstr>2.4.2：多线程环境中的进程（续）</vt:lpstr>
      <vt:lpstr>2.4.2：多线程环境中的进程属性</vt:lpstr>
      <vt:lpstr>2.4.2：多线程环境中的线程</vt:lpstr>
      <vt:lpstr>2.4.2：多线程环境中的线程组成</vt:lpstr>
      <vt:lpstr>2.3.1（续）：进程的属性（vs. 程序）</vt:lpstr>
      <vt:lpstr>2.4.2：多线程环境中的线程属性</vt:lpstr>
      <vt:lpstr>2.3.1（续）：进程的属性（vs. 程序）</vt:lpstr>
      <vt:lpstr>2.4.2：多线程环境中的线程属性</vt:lpstr>
      <vt:lpstr>2.3.1（续）：进程的属性（vs. 程序）</vt:lpstr>
      <vt:lpstr>2.4.2：多线程环境中的进程vs.线程</vt:lpstr>
      <vt:lpstr>2.4.2：多线程环境中的线程状态</vt:lpstr>
      <vt:lpstr>2.4.2：多线程环境中的线程状态（续）</vt:lpstr>
      <vt:lpstr>2.3.1（续）：进程的属性（vs. 程序）</vt:lpstr>
      <vt:lpstr>2.4.2：多线程环境中的进程状态（续）</vt:lpstr>
      <vt:lpstr>2.4.2：线程管理和线程包（库）</vt:lpstr>
      <vt:lpstr>2.4.2：线程控制原语</vt:lpstr>
      <vt:lpstr>2.4.2：并发多线程程序设计的优点 </vt:lpstr>
      <vt:lpstr>2.4.2：并发多线程程序设计的优点 </vt:lpstr>
      <vt:lpstr>PowerPoint 演示文稿</vt:lpstr>
      <vt:lpstr>PowerPoint 演示文稿</vt:lpstr>
      <vt:lpstr>PowerPoint 演示文稿</vt:lpstr>
      <vt:lpstr>章节安排</vt:lpstr>
      <vt:lpstr>2.4.3 线程的实现</vt:lpstr>
      <vt:lpstr>2.4.3 线程的实现 (续) </vt:lpstr>
      <vt:lpstr>2.4.3：内核级线程：实现原理</vt:lpstr>
      <vt:lpstr>2.4.3：内核级线程：优缺点</vt:lpstr>
      <vt:lpstr>2.4.3：用户级线程：实现原理</vt:lpstr>
      <vt:lpstr>2.4.3：用户级线程：实现原理（续）</vt:lpstr>
      <vt:lpstr>2.4.3：用户级线程：进、线程调度</vt:lpstr>
      <vt:lpstr>2.4.3：用户级线程：进程与线程调度</vt:lpstr>
      <vt:lpstr>2.4.3：用户级线程：优点</vt:lpstr>
      <vt:lpstr>2.4.3：用户级线程：缺点</vt:lpstr>
      <vt:lpstr>2.4.3：混合式线程</vt:lpstr>
      <vt:lpstr>2.4.3 线程的实现 (续)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陆佳民</dc:creator>
  <cp:lastModifiedBy>pchzhang</cp:lastModifiedBy>
  <cp:revision>192</cp:revision>
  <dcterms:created xsi:type="dcterms:W3CDTF">2015-10-16T06:15:47Z</dcterms:created>
  <dcterms:modified xsi:type="dcterms:W3CDTF">2019-09-23T02:47:32Z</dcterms:modified>
</cp:coreProperties>
</file>