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859" r:id="rId3"/>
    <p:sldId id="860" r:id="rId4"/>
    <p:sldId id="861" r:id="rId5"/>
    <p:sldId id="862" r:id="rId6"/>
    <p:sldId id="863" r:id="rId7"/>
    <p:sldId id="864" r:id="rId8"/>
    <p:sldId id="865" r:id="rId9"/>
    <p:sldId id="866" r:id="rId1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Arial" panose="020B0604020202020204" pitchFamily="34" charset="0"/>
        <a:ea typeface="华文行楷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Arial" panose="020B0604020202020204" pitchFamily="34" charset="0"/>
        <a:ea typeface="华文行楷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Arial" panose="020B0604020202020204" pitchFamily="34" charset="0"/>
        <a:ea typeface="华文行楷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Arial" panose="020B0604020202020204" pitchFamily="34" charset="0"/>
        <a:ea typeface="华文行楷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000" b="1" kern="1200">
        <a:solidFill>
          <a:schemeClr val="tx1"/>
        </a:solidFill>
        <a:latin typeface="Arial" panose="020B0604020202020204" pitchFamily="34" charset="0"/>
        <a:ea typeface="华文行楷" charset="0"/>
        <a:cs typeface="+mn-cs"/>
      </a:defRPr>
    </a:lvl5pPr>
    <a:lvl6pPr marL="2286000" algn="l" defTabSz="914400" rtl="0" eaLnBrk="1" latinLnBrk="0" hangingPunct="1">
      <a:defRPr sz="4000" b="1" kern="1200">
        <a:solidFill>
          <a:schemeClr val="tx1"/>
        </a:solidFill>
        <a:latin typeface="Arial" panose="020B0604020202020204" pitchFamily="34" charset="0"/>
        <a:ea typeface="华文行楷" charset="0"/>
        <a:cs typeface="+mn-cs"/>
      </a:defRPr>
    </a:lvl6pPr>
    <a:lvl7pPr marL="2743200" algn="l" defTabSz="914400" rtl="0" eaLnBrk="1" latinLnBrk="0" hangingPunct="1">
      <a:defRPr sz="4000" b="1" kern="1200">
        <a:solidFill>
          <a:schemeClr val="tx1"/>
        </a:solidFill>
        <a:latin typeface="Arial" panose="020B0604020202020204" pitchFamily="34" charset="0"/>
        <a:ea typeface="华文行楷" charset="0"/>
        <a:cs typeface="+mn-cs"/>
      </a:defRPr>
    </a:lvl7pPr>
    <a:lvl8pPr marL="3200400" algn="l" defTabSz="914400" rtl="0" eaLnBrk="1" latinLnBrk="0" hangingPunct="1">
      <a:defRPr sz="4000" b="1" kern="1200">
        <a:solidFill>
          <a:schemeClr val="tx1"/>
        </a:solidFill>
        <a:latin typeface="Arial" panose="020B0604020202020204" pitchFamily="34" charset="0"/>
        <a:ea typeface="华文行楷" charset="0"/>
        <a:cs typeface="+mn-cs"/>
      </a:defRPr>
    </a:lvl8pPr>
    <a:lvl9pPr marL="3657600" algn="l" defTabSz="914400" rtl="0" eaLnBrk="1" latinLnBrk="0" hangingPunct="1">
      <a:defRPr sz="4000" b="1" kern="1200">
        <a:solidFill>
          <a:schemeClr val="tx1"/>
        </a:solidFill>
        <a:latin typeface="Arial" panose="020B0604020202020204" pitchFamily="34" charset="0"/>
        <a:ea typeface="华文行楷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FF0000"/>
    <a:srgbClr val="008F00"/>
    <a:srgbClr val="73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5513" autoAdjust="0"/>
  </p:normalViewPr>
  <p:slideViewPr>
    <p:cSldViewPr>
      <p:cViewPr varScale="1">
        <p:scale>
          <a:sx n="64" d="100"/>
          <a:sy n="64" d="100"/>
        </p:scale>
        <p:origin x="146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0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10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90C634CB-5CA7-7641-8EB5-9079A172F25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 useBgFill="1">
        <p:nvSpPr>
          <p:cNvPr id="5" name="圆角矩形 10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6" name="矩形 11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7" name="矩形 12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矩形 14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2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31A01-F1DC-B941-BDEB-42CB1E4F7FA3}" type="datetime1">
              <a:rPr lang="zh-CN" altLang="en-US"/>
            </a:fld>
            <a:endParaRPr lang="en-US" altLang="zh-CN"/>
          </a:p>
        </p:txBody>
      </p:sp>
      <p:sp>
        <p:nvSpPr>
          <p:cNvPr id="13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FA907-3ECB-A84A-919D-A1A2EEF9D794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09888" y="6159500"/>
            <a:ext cx="539750" cy="53975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>
              <a:defRPr sz="1400" baseline="-25000">
                <a:solidFill>
                  <a:srgbClr val="FFFFFF"/>
                </a:solidFill>
                <a:latin typeface="Franklin Gothic Book" charset="0"/>
                <a:ea typeface="幼圆" charset="0"/>
              </a:defRPr>
            </a:lvl1pPr>
          </a:lstStyle>
          <a:p>
            <a:fld id="{65C875F2-A8FA-7640-83AE-6707C19FBE40}" type="slidenum">
              <a:rPr lang="zh-CN" altLang="en-US" baseline="0" smtClean="0"/>
            </a:fld>
            <a:r>
              <a:rPr lang="en-US" altLang="zh-CN" dirty="0" smtClean="0"/>
              <a:t>/xxx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F6972-0E79-5B4B-8793-775004320BE7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E92262-FD35-F84A-8AF8-0CBB48936AA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E8DD3-5293-F245-8649-938FE873156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F6D90-F126-1846-AB86-FA7CAA475461}" type="slidenum">
              <a:rPr lang="en-US" smtClean="0"/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1876476"/>
          </a:xfrm>
          <a:solidFill>
            <a:srgbClr val="C3370B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 anchor="ctr" anchorCtr="0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143000" y="3021833"/>
            <a:ext cx="6858000" cy="1655762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FEDE4-E993-46AB-9D3E-1380A6CF3680}" type="datetime1">
              <a:rPr lang="zh-CN" altLang="en-US"/>
            </a:fld>
            <a:endParaRPr lang="en-US" altLang="zh-CN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4BAF7F7-F259-4065-90E6-13A8337ACF3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95756-5BBA-4E23-9BAB-FEB1F4155A25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CAE8BE6-9E6A-4564-97F3-05E69CA142F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867792"/>
            <a:ext cx="7772400" cy="1049040"/>
          </a:xfrm>
        </p:spPr>
        <p:txBody>
          <a:bodyPr/>
          <a:lstStyle>
            <a:lvl1pPr>
              <a:defRPr b="0" i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988840"/>
            <a:ext cx="7772400" cy="4030960"/>
          </a:xfrm>
        </p:spPr>
        <p:txBody>
          <a:bodyPr/>
          <a:lstStyle>
            <a:lvl1pPr>
              <a:defRPr b="0" i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  <a:lvl2pPr>
              <a:defRPr b="0" i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2pPr>
            <a:lvl3pPr>
              <a:defRPr b="0" i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3pPr>
            <a:lvl4pPr>
              <a:defRPr b="0" i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4pPr>
            <a:lvl5pPr>
              <a:defRPr b="0" i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6A282-069D-CE4A-9793-79A2B45FF31B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 smtClean="0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09888" y="6159500"/>
            <a:ext cx="539750" cy="53975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>
              <a:defRPr sz="1400" baseline="-25000">
                <a:solidFill>
                  <a:srgbClr val="FFFFFF"/>
                </a:solidFill>
                <a:latin typeface="Franklin Gothic Book" charset="0"/>
                <a:ea typeface="幼圆" charset="0"/>
              </a:defRPr>
            </a:lvl1pPr>
          </a:lstStyle>
          <a:p>
            <a:fld id="{65C875F2-A8FA-7640-83AE-6707C19FBE40}" type="slidenum">
              <a:rPr lang="zh-CN" altLang="en-US" baseline="0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 useBgFill="1">
        <p:nvSpPr>
          <p:cNvPr id="5" name="圆角矩形 10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6" name="矩形 11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7" name="矩形 12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8" name="矩形 14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836712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2D657-8AAF-FE47-80E0-7DB8CFB40ECF}" type="datetime1">
              <a:rPr lang="zh-CN" altLang="en-US"/>
            </a:fld>
            <a:endParaRPr lang="en-US" altLang="zh-CN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4069A-4970-D04F-AC05-CD5793F0EEAC}" type="datetime1">
              <a:rPr lang="zh-CN" altLang="en-US"/>
            </a:fld>
            <a:endParaRPr lang="en-US" altLang="zh-CN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09888" y="6159500"/>
            <a:ext cx="539750" cy="53975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>
              <a:defRPr sz="1400" baseline="-25000">
                <a:solidFill>
                  <a:srgbClr val="FFFFFF"/>
                </a:solidFill>
                <a:latin typeface="Franklin Gothic Book" charset="0"/>
                <a:ea typeface="幼圆" charset="0"/>
              </a:defRPr>
            </a:lvl1pPr>
          </a:lstStyle>
          <a:p>
            <a:fld id="{65C875F2-A8FA-7640-83AE-6707C19FBE40}" type="slidenum">
              <a:rPr lang="zh-CN" altLang="en-US" baseline="0" smtClean="0"/>
            </a:fld>
            <a:r>
              <a:rPr lang="en-US" altLang="zh-CN" dirty="0" smtClean="0"/>
              <a:t>/xxx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8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4CAF1-AA2F-684C-B47E-430871EA373D}" type="datetime1">
              <a:rPr lang="zh-CN" altLang="en-US"/>
            </a:fld>
            <a:endParaRPr lang="en-US" altLang="zh-CN"/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灯片编号占位符 22"/>
          <p:cNvSpPr>
            <a:spLocks noGrp="1"/>
          </p:cNvSpPr>
          <p:nvPr>
            <p:ph type="sldNum" sz="quarter" idx="12"/>
          </p:nvPr>
        </p:nvSpPr>
        <p:spPr>
          <a:xfrm>
            <a:off x="109888" y="6159500"/>
            <a:ext cx="539750" cy="53975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>
              <a:defRPr sz="1400" baseline="-25000">
                <a:solidFill>
                  <a:srgbClr val="FFFFFF"/>
                </a:solidFill>
                <a:latin typeface="Franklin Gothic Book" charset="0"/>
                <a:ea typeface="幼圆" charset="0"/>
              </a:defRPr>
            </a:lvl1pPr>
          </a:lstStyle>
          <a:p>
            <a:fld id="{65C875F2-A8FA-7640-83AE-6707C19FBE40}" type="slidenum">
              <a:rPr lang="zh-CN" altLang="en-US" baseline="0" smtClean="0"/>
            </a:fld>
            <a:r>
              <a:rPr lang="en-US" altLang="zh-CN" dirty="0" smtClean="0"/>
              <a:t>/xxx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68760" y="2660853"/>
            <a:ext cx="6406480" cy="158417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D2420-545E-3F48-9115-3D25334785FB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09888" y="6159500"/>
            <a:ext cx="539750" cy="53975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>
              <a:defRPr sz="1400" baseline="-25000">
                <a:solidFill>
                  <a:srgbClr val="FFFFFF"/>
                </a:solidFill>
                <a:latin typeface="Franklin Gothic Book" charset="0"/>
                <a:ea typeface="幼圆" charset="0"/>
              </a:defRPr>
            </a:lvl1pPr>
          </a:lstStyle>
          <a:p>
            <a:fld id="{65C875F2-A8FA-7640-83AE-6707C19FBE40}" type="slidenum">
              <a:rPr lang="zh-CN" altLang="en-US" baseline="0" smtClean="0"/>
            </a:fld>
            <a:r>
              <a:rPr lang="en-US" altLang="zh-CN" dirty="0" smtClean="0"/>
              <a:t>/xxx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E4E72-A9E5-064C-9F4A-F55A186FD067}" type="datetime1">
              <a:rPr lang="zh-CN" altLang="en-US"/>
            </a:fld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09888" y="6159500"/>
            <a:ext cx="539750" cy="53975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>
              <a:defRPr sz="1400" baseline="-25000">
                <a:solidFill>
                  <a:srgbClr val="FFFFFF"/>
                </a:solidFill>
                <a:latin typeface="Franklin Gothic Book" charset="0"/>
                <a:ea typeface="幼圆" charset="0"/>
              </a:defRPr>
            </a:lvl1pPr>
          </a:lstStyle>
          <a:p>
            <a:fld id="{65C875F2-A8FA-7640-83AE-6707C19FBE40}" type="slidenum">
              <a:rPr lang="zh-CN" altLang="en-US" baseline="0" smtClean="0"/>
            </a:fld>
            <a:r>
              <a:rPr lang="en-US" altLang="zh-CN" dirty="0" smtClean="0"/>
              <a:t>/xxx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 useBgFill="1">
        <p:nvSpPr>
          <p:cNvPr id="6" name="圆角矩形 10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D57DF-1C17-0044-B641-56A66B830EC5}" type="datetime1">
              <a:rPr lang="zh-CN" altLang="en-US"/>
            </a:fld>
            <a:endParaRPr lang="en-US" altLang="zh-CN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09888" y="6159500"/>
            <a:ext cx="539750" cy="53975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>
              <a:defRPr sz="1400" baseline="-25000">
                <a:solidFill>
                  <a:srgbClr val="FFFFFF"/>
                </a:solidFill>
                <a:latin typeface="Franklin Gothic Book" charset="0"/>
                <a:ea typeface="幼圆" charset="0"/>
              </a:defRPr>
            </a:lvl1pPr>
          </a:lstStyle>
          <a:p>
            <a:fld id="{65C875F2-A8FA-7640-83AE-6707C19FBE40}" type="slidenum">
              <a:rPr lang="zh-CN" altLang="en-US" baseline="0" smtClean="0"/>
            </a:fld>
            <a:r>
              <a:rPr lang="en-US" altLang="zh-CN" dirty="0" smtClean="0"/>
              <a:t>/xxx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9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6" name="矩形 10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7" name="矩形 11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altLang="zh-CN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C288D-791D-0848-8B64-6A23D02F8F8F}" type="datetime1">
              <a:rPr lang="zh-CN" altLang="en-US"/>
            </a:fld>
            <a:endParaRPr lang="en-US" altLang="zh-CN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09888" y="6159500"/>
            <a:ext cx="539750" cy="53975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>
              <a:defRPr sz="1400" baseline="-25000">
                <a:solidFill>
                  <a:srgbClr val="FFFFFF"/>
                </a:solidFill>
                <a:latin typeface="Franklin Gothic Book" charset="0"/>
                <a:ea typeface="幼圆" charset="0"/>
              </a:defRPr>
            </a:lvl1pPr>
          </a:lstStyle>
          <a:p>
            <a:fld id="{65C875F2-A8FA-7640-83AE-6707C19FBE40}" type="slidenum">
              <a:rPr lang="zh-CN" altLang="en-US" baseline="0" smtClean="0"/>
            </a:fld>
            <a:r>
              <a:rPr lang="en-US" altLang="zh-CN" dirty="0" smtClean="0"/>
              <a:t>/xxx</a:t>
            </a:r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28" name="标题占位符 21"/>
          <p:cNvSpPr>
            <a:spLocks noGrp="1"/>
          </p:cNvSpPr>
          <p:nvPr>
            <p:ph type="title"/>
          </p:nvPr>
        </p:nvSpPr>
        <p:spPr bwMode="auto">
          <a:xfrm>
            <a:off x="914400" y="845840"/>
            <a:ext cx="7772400" cy="85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9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914400" y="1770658"/>
            <a:ext cx="7772400" cy="424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panose="020B0604020202020204" pitchFamily="34" charset="0"/>
                <a:ea typeface="华文行楷" pitchFamily="2" charset="-122"/>
              </a:defRPr>
            </a:lvl1pPr>
          </a:lstStyle>
          <a:p>
            <a:pPr>
              <a:defRPr/>
            </a:pPr>
            <a:fld id="{A6D7AE9F-94FF-504B-891C-1EC2FCF16E25}" type="datetime1">
              <a:rPr lang="zh-CN" alt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pPr>
              <a:defRPr/>
            </a:pPr>
            <a:r>
              <a:rPr lang="en-US" altLang="zh-CN" dirty="0" smtClean="0"/>
              <a:t>《</a:t>
            </a:r>
            <a:r>
              <a:rPr lang="zh-CN" altLang="en-US" dirty="0" smtClean="0"/>
              <a:t>操作系统</a:t>
            </a:r>
            <a:r>
              <a:rPr lang="en-US" altLang="zh-CN" dirty="0" smtClean="0"/>
              <a:t>》/</a:t>
            </a:r>
            <a:r>
              <a:rPr lang="zh-CN" altLang="en-US" dirty="0" smtClean="0"/>
              <a:t> 陆佳民</a:t>
            </a:r>
            <a:endParaRPr lang="en-US" altLang="zh-CN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09888" y="6159500"/>
            <a:ext cx="539750" cy="53975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>
              <a:defRPr sz="1400" baseline="-25000">
                <a:solidFill>
                  <a:srgbClr val="FFFFFF"/>
                </a:solidFill>
                <a:latin typeface="Franklin Gothic Book" charset="0"/>
                <a:ea typeface="幼圆" charset="0"/>
              </a:defRPr>
            </a:lvl1pPr>
          </a:lstStyle>
          <a:p>
            <a:fld id="{65C875F2-A8FA-7640-83AE-6707C19FBE40}" type="slidenum">
              <a:rPr lang="zh-CN" altLang="en-US" baseline="0" smtClean="0"/>
            </a:fld>
            <a:endParaRPr lang="en-US" altLang="zh-CN" dirty="0"/>
          </a:p>
        </p:txBody>
      </p: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幼圆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幼圆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幼圆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幼圆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幼圆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幼圆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幼圆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charset="0"/>
          <a:ea typeface="幼圆" pitchFamily="49" charset="-122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2"/>
        <a:buChar char=""/>
        <a:defRPr sz="26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marL="548005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2"/>
        <a:buChar char=""/>
        <a:defRPr sz="24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2"/>
        <a:buChar char="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09728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2"/>
        <a:buChar char="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83820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latin typeface="隶书" panose="02010509060101010101" pitchFamily="49" charset="-122"/>
                <a:ea typeface="隶书" panose="02010509060101010101" pitchFamily="49" charset="-122"/>
              </a:rPr>
              <a:t>例子（</a:t>
            </a:r>
            <a:r>
              <a:rPr lang="en-US" altLang="zh-CN" sz="36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36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endParaRPr lang="zh-CN" altLang="en-US" sz="3600" smtClean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200" smtClean="0">
                <a:latin typeface="隶书" panose="02010509060101010101" pitchFamily="49" charset="-122"/>
                <a:ea typeface="隶书" panose="02010509060101010101" pitchFamily="49" charset="-122"/>
              </a:rPr>
              <a:t>假设一个</a:t>
            </a:r>
            <a:r>
              <a:rPr lang="zh-CN" altLang="en-US" sz="2200" smtClean="0">
                <a:latin typeface="Times New Roman" panose="02020603050405020304" pitchFamily="18" charset="0"/>
                <a:ea typeface="隶书" panose="02010509060101010101" pitchFamily="49" charset="-122"/>
              </a:rPr>
              <a:t>系统中有</a:t>
            </a:r>
            <a:r>
              <a:rPr lang="en-US" altLang="zh-CN" sz="2200" smtClean="0">
                <a:latin typeface="Times New Roman" panose="02020603050405020304" pitchFamily="18" charset="0"/>
                <a:ea typeface="隶书" panose="02010509060101010101" pitchFamily="49" charset="-122"/>
              </a:rPr>
              <a:t>5</a:t>
            </a:r>
            <a:r>
              <a:rPr lang="zh-CN" altLang="en-US" sz="2200" smtClean="0">
                <a:latin typeface="Times New Roman" panose="02020603050405020304" pitchFamily="18" charset="0"/>
                <a:ea typeface="隶书" panose="02010509060101010101" pitchFamily="49" charset="-122"/>
              </a:rPr>
              <a:t>个进程，它们的到达时间和服务时间如表所示，忽略</a:t>
            </a:r>
            <a:r>
              <a:rPr lang="en-US" altLang="zh-CN" sz="2200" smtClean="0">
                <a:latin typeface="Times New Roman" panose="02020603050405020304" pitchFamily="18" charset="0"/>
                <a:ea typeface="隶书" panose="02010509060101010101" pitchFamily="49" charset="-122"/>
              </a:rPr>
              <a:t>I/O</a:t>
            </a:r>
            <a:r>
              <a:rPr lang="zh-CN" altLang="en-US" sz="2200" smtClean="0">
                <a:latin typeface="Times New Roman" panose="02020603050405020304" pitchFamily="18" charset="0"/>
                <a:ea typeface="隶书" panose="02010509060101010101" pitchFamily="49" charset="-122"/>
              </a:rPr>
              <a:t>以及其他开销时间，若分别按先来先服务、非抢占式及抢占的短进程优先、时间片轮转、多级反馈队列（</a:t>
            </a:r>
            <a:r>
              <a:rPr lang="en-US" altLang="zh-CN" sz="2200" smtClean="0">
                <a:latin typeface="Times New Roman" panose="02020603050405020304" pitchFamily="18" charset="0"/>
                <a:ea typeface="隶书" panose="02010509060101010101" pitchFamily="49" charset="-122"/>
              </a:rPr>
              <a:t>FB</a:t>
            </a:r>
            <a:r>
              <a:rPr lang="zh-CN" altLang="en-US" sz="2200" smtClean="0">
                <a:latin typeface="Times New Roman" panose="02020603050405020304" pitchFamily="18" charset="0"/>
                <a:ea typeface="隶书" panose="02010509060101010101" pitchFamily="49" charset="-122"/>
              </a:rPr>
              <a:t>，第</a:t>
            </a:r>
            <a:r>
              <a:rPr lang="en-US" altLang="zh-CN" sz="2200" smtClean="0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200" smtClean="0">
                <a:latin typeface="Times New Roman" panose="02020603050405020304" pitchFamily="18" charset="0"/>
                <a:ea typeface="隶书" panose="02010509060101010101" pitchFamily="49" charset="-122"/>
              </a:rPr>
              <a:t>级的队列的时间片为</a:t>
            </a:r>
            <a:r>
              <a:rPr lang="en-US" altLang="zh-CN" sz="2200" smtClean="0"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r>
              <a:rPr lang="zh-CN" altLang="en-US" sz="2200" smtClean="0">
                <a:latin typeface="Times New Roman" panose="02020603050405020304" pitchFamily="18" charset="0"/>
                <a:ea typeface="隶书" panose="02010509060101010101" pitchFamily="49" charset="-122"/>
              </a:rPr>
              <a:t>的</a:t>
            </a:r>
            <a:r>
              <a:rPr lang="en-US" altLang="zh-CN" sz="2200" smtClean="0">
                <a:latin typeface="Times New Roman" panose="02020603050405020304" pitchFamily="18" charset="0"/>
                <a:ea typeface="隶书" panose="02010509060101010101" pitchFamily="49" charset="-122"/>
              </a:rPr>
              <a:t>i-1</a:t>
            </a:r>
            <a:r>
              <a:rPr lang="zh-CN" altLang="en-US" sz="2200" smtClean="0">
                <a:latin typeface="Times New Roman" panose="02020603050405020304" pitchFamily="18" charset="0"/>
                <a:ea typeface="隶书" panose="02010509060101010101" pitchFamily="49" charset="-122"/>
              </a:rPr>
              <a:t>次幂）以及立即抢占的多级反馈队列（</a:t>
            </a:r>
            <a:r>
              <a:rPr lang="en-US" altLang="zh-CN" sz="2200" smtClean="0">
                <a:latin typeface="Times New Roman" panose="02020603050405020304" pitchFamily="18" charset="0"/>
                <a:ea typeface="隶书" panose="02010509060101010101" pitchFamily="49" charset="-122"/>
              </a:rPr>
              <a:t>FB</a:t>
            </a:r>
            <a:r>
              <a:rPr lang="zh-CN" altLang="en-US" sz="2200" smtClean="0">
                <a:latin typeface="Times New Roman" panose="02020603050405020304" pitchFamily="18" charset="0"/>
                <a:ea typeface="隶书" panose="02010509060101010101" pitchFamily="49" charset="-122"/>
              </a:rPr>
              <a:t>，第</a:t>
            </a:r>
            <a:r>
              <a:rPr lang="en-US" altLang="zh-CN" sz="2200" smtClean="0">
                <a:latin typeface="Times New Roman" panose="02020603050405020304" pitchFamily="18" charset="0"/>
                <a:ea typeface="隶书" panose="02010509060101010101" pitchFamily="49" charset="-122"/>
              </a:rPr>
              <a:t>i</a:t>
            </a:r>
            <a:r>
              <a:rPr lang="zh-CN" altLang="en-US" sz="2200" smtClean="0">
                <a:latin typeface="Times New Roman" panose="02020603050405020304" pitchFamily="18" charset="0"/>
                <a:ea typeface="隶书" panose="02010509060101010101" pitchFamily="49" charset="-122"/>
              </a:rPr>
              <a:t>级的队列的时间片为</a:t>
            </a:r>
            <a:r>
              <a:rPr lang="en-US" altLang="zh-CN" sz="2200" smtClean="0"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r>
              <a:rPr lang="zh-CN" altLang="en-US" sz="2200" smtClean="0">
                <a:latin typeface="Times New Roman" panose="02020603050405020304" pitchFamily="18" charset="0"/>
                <a:ea typeface="隶书" panose="02010509060101010101" pitchFamily="49" charset="-122"/>
              </a:rPr>
              <a:t>的</a:t>
            </a:r>
            <a:r>
              <a:rPr lang="en-US" altLang="zh-CN" sz="2200" smtClean="0">
                <a:latin typeface="Times New Roman" panose="02020603050405020304" pitchFamily="18" charset="0"/>
                <a:ea typeface="隶书" panose="02010509060101010101" pitchFamily="49" charset="-122"/>
              </a:rPr>
              <a:t>i-1</a:t>
            </a:r>
            <a:r>
              <a:rPr lang="zh-CN" altLang="en-US" sz="2200" smtClean="0">
                <a:latin typeface="Times New Roman" panose="02020603050405020304" pitchFamily="18" charset="0"/>
                <a:ea typeface="隶书" panose="02010509060101010101" pitchFamily="49" charset="-122"/>
              </a:rPr>
              <a:t>次幂）调度算法进行</a:t>
            </a:r>
            <a:r>
              <a:rPr lang="en-US" altLang="zh-CN" sz="2200" smtClean="0">
                <a:latin typeface="Times New Roman" panose="02020603050405020304" pitchFamily="18" charset="0"/>
                <a:ea typeface="隶书" panose="02010509060101010101" pitchFamily="49" charset="-122"/>
              </a:rPr>
              <a:t>CPU</a:t>
            </a:r>
            <a:r>
              <a:rPr lang="zh-CN" altLang="en-US" sz="2200" smtClean="0">
                <a:latin typeface="Times New Roman" panose="02020603050405020304" pitchFamily="18" charset="0"/>
                <a:ea typeface="隶书" panose="02010509060101010101" pitchFamily="49" charset="-122"/>
              </a:rPr>
              <a:t>调度，请给出各进程的完成时间、周转时间、带权周转时间、平均周转时间和平均带权周转时间</a:t>
            </a:r>
            <a:endParaRPr lang="zh-CN" altLang="en-US" sz="2000" smtClean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472068" name="Group 4"/>
          <p:cNvGraphicFramePr>
            <a:graphicFrameLocks noGrp="1"/>
          </p:cNvGraphicFramePr>
          <p:nvPr>
            <p:ph sz="half" idx="2"/>
          </p:nvPr>
        </p:nvGraphicFramePr>
        <p:xfrm>
          <a:off x="5435600" y="2060575"/>
          <a:ext cx="2590800" cy="2169671"/>
        </p:xfrm>
        <a:graphic>
          <a:graphicData uri="http://schemas.openxmlformats.org/drawingml/2006/table">
            <a:tbl>
              <a:tblPr/>
              <a:tblGrid>
                <a:gridCol w="609600"/>
                <a:gridCol w="990600"/>
                <a:gridCol w="990600"/>
              </a:tblGrid>
              <a:tr h="533400"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进程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到达时间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服务时间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978" name="日期占位符 4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/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9pPr>
          </a:lstStyle>
          <a:p>
            <a:pPr eaLnBrk="1" hangingPunct="1"/>
            <a:fld id="{23B839A6-8200-4794-93F4-F9DDFF6A658B}" type="datetime1">
              <a:rPr lang="zh-CN" altLang="en-US" sz="1400" smtClean="0">
                <a:solidFill>
                  <a:schemeClr val="tx2"/>
                </a:solidFill>
              </a:rPr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3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9pPr>
          </a:lstStyle>
          <a:p>
            <a:pPr eaLnBrk="1" hangingPunct="1"/>
            <a:fld id="{7DF151B0-4512-4073-837F-64E7A14CA80A}" type="slidenum">
              <a:rPr lang="zh-CN" altLang="en-US" sz="1400">
                <a:solidFill>
                  <a:srgbClr val="FFFFFF"/>
                </a:solidFill>
                <a:latin typeface="Franklin Gothic Book" charset="0"/>
                <a:ea typeface="幼圆" pitchFamily="49" charset="-122"/>
              </a:rPr>
            </a:fld>
            <a:endParaRPr lang="en-US" altLang="zh-CN" sz="1400">
              <a:solidFill>
                <a:srgbClr val="FFFFFF"/>
              </a:solidFill>
              <a:latin typeface="Franklin Gothic Book" charset="0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3090" name="Group 2"/>
          <p:cNvGraphicFramePr>
            <a:graphicFrameLocks noGrp="1"/>
          </p:cNvGraphicFramePr>
          <p:nvPr>
            <p:ph type="tbl" idx="1"/>
          </p:nvPr>
        </p:nvGraphicFramePr>
        <p:xfrm>
          <a:off x="838200" y="1143000"/>
          <a:ext cx="7315200" cy="5260658"/>
        </p:xfrm>
        <a:graphic>
          <a:graphicData uri="http://schemas.openxmlformats.org/drawingml/2006/table">
            <a:tbl>
              <a:tblPr/>
              <a:tblGrid>
                <a:gridCol w="1136650"/>
                <a:gridCol w="1416050"/>
                <a:gridCol w="571500"/>
                <a:gridCol w="685800"/>
                <a:gridCol w="838200"/>
                <a:gridCol w="914400"/>
                <a:gridCol w="762000"/>
                <a:gridCol w="990600"/>
              </a:tblGrid>
              <a:tr h="290513"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进程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A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B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C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D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E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anose="02010509060101010101" pitchFamily="49" charset="-122"/>
                          <a:ea typeface="隶书" panose="02010509060101010101" pitchFamily="49" charset="-122"/>
                        </a:rPr>
                        <a:t>平均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anose="02010509060101010101" pitchFamily="49" charset="-122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FCFS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完成时间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周转时间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带权周转时间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3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3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1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9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7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1.17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13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9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2.25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18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12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2.4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20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12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6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8.6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2.56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SPF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非抢占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完成时间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周转时间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带权周转时间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3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3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1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9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7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1.17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15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11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2.75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20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14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2.8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11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3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1.5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7.6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1.84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1538"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SPF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抢占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完成时间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周转时间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带权周转时间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3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3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1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15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13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2.16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8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4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1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20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14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2.8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10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2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1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7.2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1.59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RR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（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q=1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）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完成时间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周转时间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带权周转时间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4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4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1.33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18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16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2.67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17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13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3.25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20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14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2.8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15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7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3.5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10.8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2.71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FB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非抢占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完成时间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周转时间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带权周转时间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3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3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1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17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15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2.5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18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14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3.5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20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14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2.8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14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6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3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10.4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2.56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FB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抢占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完成时间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周转时间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带权周转时间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4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4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1.33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18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16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2.67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15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11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2.75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20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14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2.8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16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8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4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Perpetua" charset="0"/>
                        </a:defRPr>
                      </a:lvl1pPr>
                      <a:lvl2pPr marL="742950" indent="-285750" algn="l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charset="2"/>
                        <a:defRPr sz="2000">
                          <a:solidFill>
                            <a:schemeClr val="tx1"/>
                          </a:solidFill>
                          <a:latin typeface="Perpetua" charset="0"/>
                        </a:defRPr>
                      </a:lvl2pPr>
                      <a:lvl3pPr marL="1143000" indent="-228600" algn="l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3pPr>
                      <a:lvl4pPr marL="16002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charset="2"/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4pPr>
                      <a:lvl5pPr marL="2057400" indent="-228600" algn="l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10.6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</a:rPr>
                        <a:t>2.87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044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/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9pPr>
          </a:lstStyle>
          <a:p>
            <a:pPr eaLnBrk="1" hangingPunct="1"/>
            <a:fld id="{C6482B04-5AD6-481D-A4A4-955A6D4DD03A}" type="datetime1">
              <a:rPr lang="zh-CN" altLang="en-US" sz="1400" smtClean="0">
                <a:solidFill>
                  <a:schemeClr val="tx2"/>
                </a:solidFill>
              </a:rPr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7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9pPr>
          </a:lstStyle>
          <a:p>
            <a:pPr eaLnBrk="1" hangingPunct="1"/>
            <a:fld id="{332D5097-93F2-4E9D-8142-7FE5F7FE92DB}" type="slidenum">
              <a:rPr lang="zh-CN" altLang="en-US" sz="1400">
                <a:solidFill>
                  <a:srgbClr val="FFFFFF"/>
                </a:solidFill>
                <a:latin typeface="Franklin Gothic Book" charset="0"/>
                <a:ea typeface="幼圆" pitchFamily="49" charset="-122"/>
              </a:rPr>
            </a:fld>
            <a:endParaRPr lang="en-US" altLang="zh-CN" sz="1400">
              <a:solidFill>
                <a:srgbClr val="FFFFFF"/>
              </a:solidFill>
              <a:latin typeface="Franklin Gothic Book" charset="0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日期占位符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/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9pPr>
          </a:lstStyle>
          <a:p>
            <a:pPr eaLnBrk="1" hangingPunct="1"/>
            <a:fld id="{094C0076-DED0-4259-AD42-20DBE5625E28}" type="datetime1">
              <a:rPr lang="zh-CN" altLang="en-US" sz="1400" smtClean="0">
                <a:solidFill>
                  <a:schemeClr val="tx2"/>
                </a:solidFill>
              </a:rPr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9pPr>
          </a:lstStyle>
          <a:p>
            <a:pPr eaLnBrk="1" hangingPunct="1"/>
            <a:fld id="{4AF76F6A-6E39-4938-B614-F7EDA79B4AE3}" type="slidenum">
              <a:rPr lang="zh-CN" altLang="en-US" sz="1400">
                <a:solidFill>
                  <a:srgbClr val="FFFFFF"/>
                </a:solidFill>
                <a:latin typeface="Franklin Gothic Book" charset="0"/>
                <a:ea typeface="幼圆" pitchFamily="49" charset="-122"/>
              </a:rPr>
            </a:fld>
            <a:endParaRPr lang="en-US" altLang="zh-CN" sz="1400">
              <a:solidFill>
                <a:srgbClr val="FFFFFF"/>
              </a:solidFill>
              <a:latin typeface="Franklin Gothic Book" charset="0"/>
              <a:ea typeface="幼圆" pitchFamily="49" charset="-122"/>
            </a:endParaRPr>
          </a:p>
        </p:txBody>
      </p:sp>
      <p:pic>
        <p:nvPicPr>
          <p:cNvPr id="8499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290638"/>
            <a:ext cx="8097838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日期占位符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/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9pPr>
          </a:lstStyle>
          <a:p>
            <a:pPr eaLnBrk="1" hangingPunct="1"/>
            <a:fld id="{D194A2DB-FC87-4D3E-A6BA-365876590F6A}" type="datetime1">
              <a:rPr lang="zh-CN" altLang="en-US" sz="1400" smtClean="0">
                <a:solidFill>
                  <a:schemeClr val="tx2"/>
                </a:solidFill>
              </a:rPr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9pPr>
          </a:lstStyle>
          <a:p>
            <a:pPr eaLnBrk="1" hangingPunct="1"/>
            <a:fld id="{0A6471B5-8988-438F-ABF2-7E683EE78360}" type="slidenum">
              <a:rPr lang="zh-CN" altLang="en-US" sz="1400">
                <a:solidFill>
                  <a:srgbClr val="FFFFFF"/>
                </a:solidFill>
                <a:latin typeface="Franklin Gothic Book" charset="0"/>
                <a:ea typeface="幼圆" pitchFamily="49" charset="-122"/>
              </a:rPr>
            </a:fld>
            <a:endParaRPr lang="en-US" altLang="zh-CN" sz="1400">
              <a:solidFill>
                <a:srgbClr val="FFFFFF"/>
              </a:solidFill>
              <a:latin typeface="Franklin Gothic Book" charset="0"/>
              <a:ea typeface="幼圆" pitchFamily="49" charset="-122"/>
            </a:endParaRPr>
          </a:p>
        </p:txBody>
      </p:sp>
      <p:pic>
        <p:nvPicPr>
          <p:cNvPr id="8602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991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日期占位符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/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9pPr>
          </a:lstStyle>
          <a:p>
            <a:pPr eaLnBrk="1" hangingPunct="1"/>
            <a:fld id="{C7D2B030-4B6C-4446-A2EE-40FDF6099B11}" type="datetime1">
              <a:rPr lang="zh-CN" altLang="en-US" sz="1400" smtClean="0">
                <a:solidFill>
                  <a:schemeClr val="tx2"/>
                </a:solidFill>
              </a:rPr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9pPr>
          </a:lstStyle>
          <a:p>
            <a:pPr eaLnBrk="1" hangingPunct="1"/>
            <a:fld id="{8D7B7B97-4E31-454C-AFDC-0C2EEEA57C2B}" type="slidenum">
              <a:rPr lang="zh-CN" altLang="en-US" sz="1400">
                <a:solidFill>
                  <a:srgbClr val="FFFFFF"/>
                </a:solidFill>
                <a:latin typeface="Franklin Gothic Book" charset="0"/>
                <a:ea typeface="幼圆" pitchFamily="49" charset="-122"/>
              </a:rPr>
            </a:fld>
            <a:endParaRPr lang="en-US" altLang="zh-CN" sz="1400">
              <a:solidFill>
                <a:srgbClr val="FFFFFF"/>
              </a:solidFill>
              <a:latin typeface="Franklin Gothic Book" charset="0"/>
              <a:ea typeface="幼圆" pitchFamily="49" charset="-122"/>
            </a:endParaRPr>
          </a:p>
        </p:txBody>
      </p:sp>
      <p:pic>
        <p:nvPicPr>
          <p:cNvPr id="8704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7332663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1905000"/>
            <a:ext cx="858043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日期占位符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/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9pPr>
          </a:lstStyle>
          <a:p>
            <a:pPr eaLnBrk="1" hangingPunct="1"/>
            <a:fld id="{ED36E0BA-C630-4758-A16E-5F20DCF62525}" type="datetime1">
              <a:rPr lang="zh-CN" altLang="en-US" sz="1400" smtClean="0">
                <a:solidFill>
                  <a:schemeClr val="tx2"/>
                </a:solidFill>
              </a:rPr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9pPr>
          </a:lstStyle>
          <a:p>
            <a:pPr eaLnBrk="1" hangingPunct="1"/>
            <a:fld id="{2450F249-D180-49E4-8C58-0E552B62D442}" type="slidenum">
              <a:rPr lang="zh-CN" altLang="en-US" sz="1400">
                <a:solidFill>
                  <a:srgbClr val="FFFFFF"/>
                </a:solidFill>
                <a:latin typeface="Franklin Gothic Book" charset="0"/>
                <a:ea typeface="幼圆" pitchFamily="49" charset="-122"/>
              </a:rPr>
            </a:fld>
            <a:endParaRPr lang="en-US" altLang="zh-CN" sz="1400">
              <a:solidFill>
                <a:srgbClr val="FFFFFF"/>
              </a:solidFill>
              <a:latin typeface="Franklin Gothic Book" charset="0"/>
              <a:ea typeface="幼圆" pitchFamily="49" charset="-122"/>
            </a:endParaRPr>
          </a:p>
        </p:txBody>
      </p:sp>
      <p:pic>
        <p:nvPicPr>
          <p:cNvPr id="8806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1814513"/>
            <a:ext cx="5916612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日期占位符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/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9pPr>
          </a:lstStyle>
          <a:p>
            <a:pPr eaLnBrk="1" hangingPunct="1"/>
            <a:fld id="{CD20EBD4-5927-45BF-9A76-36CC5C65EE53}" type="datetime1">
              <a:rPr lang="zh-CN" altLang="en-US" sz="1400" smtClean="0">
                <a:solidFill>
                  <a:schemeClr val="tx2"/>
                </a:solidFill>
              </a:rPr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9pPr>
          </a:lstStyle>
          <a:p>
            <a:pPr eaLnBrk="1" hangingPunct="1"/>
            <a:fld id="{DFE8BFAD-E487-44D7-8F93-4B34DFD6D2AE}" type="slidenum">
              <a:rPr lang="zh-CN" altLang="en-US" sz="1400">
                <a:solidFill>
                  <a:srgbClr val="FFFFFF"/>
                </a:solidFill>
                <a:latin typeface="Franklin Gothic Book" charset="0"/>
                <a:ea typeface="幼圆" pitchFamily="49" charset="-122"/>
              </a:rPr>
            </a:fld>
            <a:endParaRPr lang="en-US" altLang="zh-CN" sz="1400">
              <a:solidFill>
                <a:srgbClr val="FFFFFF"/>
              </a:solidFill>
              <a:latin typeface="Franklin Gothic Book" charset="0"/>
              <a:ea typeface="幼圆" pitchFamily="49" charset="-122"/>
            </a:endParaRPr>
          </a:p>
        </p:txBody>
      </p:sp>
      <p:pic>
        <p:nvPicPr>
          <p:cNvPr id="8909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771650"/>
            <a:ext cx="6021388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日期占位符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/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9pPr>
          </a:lstStyle>
          <a:p>
            <a:pPr eaLnBrk="1" hangingPunct="1"/>
            <a:fld id="{F01B60F5-5230-4896-8877-197DE4EDDBC4}" type="datetime1">
              <a:rPr lang="zh-CN" altLang="en-US" sz="1400" smtClean="0">
                <a:solidFill>
                  <a:schemeClr val="tx2"/>
                </a:solidFill>
              </a:rPr>
            </a:fld>
            <a:endParaRPr lang="en-US" altLang="zh-CN" sz="1400" smtClean="0">
              <a:solidFill>
                <a:schemeClr val="tx2"/>
              </a:solidFill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华文行楷" pitchFamily="2" charset="-122"/>
              </a:defRPr>
            </a:lvl9pPr>
          </a:lstStyle>
          <a:p>
            <a:pPr eaLnBrk="1" hangingPunct="1"/>
            <a:fld id="{C46877C4-F3AF-4652-AE6A-039CA38E6785}" type="slidenum">
              <a:rPr lang="zh-CN" altLang="en-US" sz="1400">
                <a:solidFill>
                  <a:srgbClr val="FFFFFF"/>
                </a:solidFill>
                <a:latin typeface="Franklin Gothic Book" charset="0"/>
                <a:ea typeface="幼圆" pitchFamily="49" charset="-122"/>
              </a:rPr>
            </a:fld>
            <a:endParaRPr lang="en-US" altLang="zh-CN" sz="1400">
              <a:solidFill>
                <a:srgbClr val="FFFFFF"/>
              </a:solidFill>
              <a:latin typeface="Franklin Gothic Book" charset="0"/>
              <a:ea typeface="幼圆" pitchFamily="49" charset="-122"/>
            </a:endParaRPr>
          </a:p>
        </p:txBody>
      </p:sp>
      <p:pic>
        <p:nvPicPr>
          <p:cNvPr id="9011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8686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主题1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河海大学_操作系统</Template>
  <TotalTime>0</TotalTime>
  <Words>590</Words>
  <Application>WPS 演示</Application>
  <PresentationFormat>全屏显示(4:3)</PresentationFormat>
  <Paragraphs>260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8" baseType="lpstr">
      <vt:lpstr>Arial</vt:lpstr>
      <vt:lpstr>宋体</vt:lpstr>
      <vt:lpstr>Wingdings</vt:lpstr>
      <vt:lpstr>华文行楷</vt:lpstr>
      <vt:lpstr>微软雅黑</vt:lpstr>
      <vt:lpstr>黑体</vt:lpstr>
      <vt:lpstr>华文行楷</vt:lpstr>
      <vt:lpstr>Franklin Gothic Book</vt:lpstr>
      <vt:lpstr>幼圆</vt:lpstr>
      <vt:lpstr>幼圆</vt:lpstr>
      <vt:lpstr>Wingdings 2</vt:lpstr>
      <vt:lpstr>Times New Roman</vt:lpstr>
      <vt:lpstr>Heiti SC Light</vt:lpstr>
      <vt:lpstr>隶书</vt:lpstr>
      <vt:lpstr>Perpetua</vt:lpstr>
      <vt:lpstr>Arial Unicode MS</vt:lpstr>
      <vt:lpstr>Wingdings</vt:lpstr>
      <vt:lpstr>Helvetica</vt:lpstr>
      <vt:lpstr>隶书</vt:lpstr>
      <vt:lpstr>主题1</vt:lpstr>
      <vt:lpstr>例子（1）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《操作系统》2.4：线程及其实现</dc:title>
  <dc:creator>陆佳民</dc:creator>
  <cp:lastModifiedBy>pchzhang</cp:lastModifiedBy>
  <cp:revision>352</cp:revision>
  <dcterms:created xsi:type="dcterms:W3CDTF">2015-10-27T06:02:00Z</dcterms:created>
  <dcterms:modified xsi:type="dcterms:W3CDTF">2021-09-26T04:12:09Z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