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84"/>
  </p:notesMasterIdLst>
  <p:sldIdLst>
    <p:sldId id="857" r:id="rId2"/>
    <p:sldId id="867" r:id="rId3"/>
    <p:sldId id="746" r:id="rId4"/>
    <p:sldId id="852" r:id="rId5"/>
    <p:sldId id="751" r:id="rId6"/>
    <p:sldId id="752" r:id="rId7"/>
    <p:sldId id="753" r:id="rId8"/>
    <p:sldId id="754" r:id="rId9"/>
    <p:sldId id="755" r:id="rId10"/>
    <p:sldId id="853" r:id="rId11"/>
    <p:sldId id="756" r:id="rId12"/>
    <p:sldId id="758" r:id="rId13"/>
    <p:sldId id="759" r:id="rId14"/>
    <p:sldId id="760" r:id="rId15"/>
    <p:sldId id="761" r:id="rId16"/>
    <p:sldId id="762" r:id="rId17"/>
    <p:sldId id="763" r:id="rId18"/>
    <p:sldId id="764" r:id="rId19"/>
    <p:sldId id="765" r:id="rId20"/>
    <p:sldId id="766" r:id="rId21"/>
    <p:sldId id="767" r:id="rId22"/>
    <p:sldId id="854" r:id="rId23"/>
    <p:sldId id="772" r:id="rId24"/>
    <p:sldId id="869" r:id="rId25"/>
    <p:sldId id="868" r:id="rId26"/>
    <p:sldId id="773" r:id="rId27"/>
    <p:sldId id="775" r:id="rId28"/>
    <p:sldId id="774" r:id="rId29"/>
    <p:sldId id="856" r:id="rId30"/>
    <p:sldId id="782" r:id="rId31"/>
    <p:sldId id="784" r:id="rId32"/>
    <p:sldId id="796" r:id="rId33"/>
    <p:sldId id="785" r:id="rId34"/>
    <p:sldId id="786" r:id="rId35"/>
    <p:sldId id="787" r:id="rId36"/>
    <p:sldId id="870" r:id="rId37"/>
    <p:sldId id="855" r:id="rId38"/>
    <p:sldId id="794" r:id="rId39"/>
    <p:sldId id="788" r:id="rId40"/>
    <p:sldId id="789" r:id="rId41"/>
    <p:sldId id="790" r:id="rId42"/>
    <p:sldId id="792" r:id="rId43"/>
    <p:sldId id="791" r:id="rId44"/>
    <p:sldId id="793" r:id="rId45"/>
    <p:sldId id="795" r:id="rId46"/>
    <p:sldId id="797" r:id="rId47"/>
    <p:sldId id="798" r:id="rId48"/>
    <p:sldId id="799" r:id="rId49"/>
    <p:sldId id="850" r:id="rId50"/>
    <p:sldId id="851" r:id="rId51"/>
    <p:sldId id="801" r:id="rId52"/>
    <p:sldId id="803" r:id="rId53"/>
    <p:sldId id="804" r:id="rId54"/>
    <p:sldId id="805" r:id="rId55"/>
    <p:sldId id="806" r:id="rId56"/>
    <p:sldId id="807" r:id="rId57"/>
    <p:sldId id="808" r:id="rId58"/>
    <p:sldId id="810" r:id="rId59"/>
    <p:sldId id="813" r:id="rId60"/>
    <p:sldId id="811" r:id="rId61"/>
    <p:sldId id="814" r:id="rId62"/>
    <p:sldId id="815" r:id="rId63"/>
    <p:sldId id="816" r:id="rId64"/>
    <p:sldId id="809" r:id="rId65"/>
    <p:sldId id="817" r:id="rId66"/>
    <p:sldId id="818" r:id="rId67"/>
    <p:sldId id="819" r:id="rId68"/>
    <p:sldId id="820" r:id="rId69"/>
    <p:sldId id="821" r:id="rId70"/>
    <p:sldId id="822" r:id="rId71"/>
    <p:sldId id="858" r:id="rId72"/>
    <p:sldId id="823" r:id="rId73"/>
    <p:sldId id="824" r:id="rId74"/>
    <p:sldId id="859" r:id="rId75"/>
    <p:sldId id="860" r:id="rId76"/>
    <p:sldId id="861" r:id="rId77"/>
    <p:sldId id="862" r:id="rId78"/>
    <p:sldId id="863" r:id="rId79"/>
    <p:sldId id="864" r:id="rId80"/>
    <p:sldId id="865" r:id="rId81"/>
    <p:sldId id="866" r:id="rId82"/>
    <p:sldId id="849" r:id="rId83"/>
  </p:sldIdLst>
  <p:sldSz cx="9144000" cy="6858000" type="screen4x3"/>
  <p:notesSz cx="6858000" cy="9144000"/>
  <p:defaultTextStyle>
    <a:defPPr>
      <a:defRPr lang="en-US"/>
    </a:defPPr>
    <a:lvl1pPr algn="ctr" rtl="0" fontAlgn="base">
      <a:spcBef>
        <a:spcPct val="0"/>
      </a:spcBef>
      <a:spcAft>
        <a:spcPct val="0"/>
      </a:spcAft>
      <a:defRPr sz="4000" b="1" kern="1200">
        <a:solidFill>
          <a:schemeClr val="tx1"/>
        </a:solidFill>
        <a:latin typeface="Arial" charset="0"/>
        <a:ea typeface="华文行楷" charset="0"/>
        <a:cs typeface="+mn-cs"/>
      </a:defRPr>
    </a:lvl1pPr>
    <a:lvl2pPr marL="457200" algn="ctr" rtl="0" fontAlgn="base">
      <a:spcBef>
        <a:spcPct val="0"/>
      </a:spcBef>
      <a:spcAft>
        <a:spcPct val="0"/>
      </a:spcAft>
      <a:defRPr sz="4000" b="1" kern="1200">
        <a:solidFill>
          <a:schemeClr val="tx1"/>
        </a:solidFill>
        <a:latin typeface="Arial" charset="0"/>
        <a:ea typeface="华文行楷" charset="0"/>
        <a:cs typeface="+mn-cs"/>
      </a:defRPr>
    </a:lvl2pPr>
    <a:lvl3pPr marL="914400" algn="ctr" rtl="0" fontAlgn="base">
      <a:spcBef>
        <a:spcPct val="0"/>
      </a:spcBef>
      <a:spcAft>
        <a:spcPct val="0"/>
      </a:spcAft>
      <a:defRPr sz="4000" b="1" kern="1200">
        <a:solidFill>
          <a:schemeClr val="tx1"/>
        </a:solidFill>
        <a:latin typeface="Arial" charset="0"/>
        <a:ea typeface="华文行楷" charset="0"/>
        <a:cs typeface="+mn-cs"/>
      </a:defRPr>
    </a:lvl3pPr>
    <a:lvl4pPr marL="1371600" algn="ctr" rtl="0" fontAlgn="base">
      <a:spcBef>
        <a:spcPct val="0"/>
      </a:spcBef>
      <a:spcAft>
        <a:spcPct val="0"/>
      </a:spcAft>
      <a:defRPr sz="4000" b="1" kern="1200">
        <a:solidFill>
          <a:schemeClr val="tx1"/>
        </a:solidFill>
        <a:latin typeface="Arial" charset="0"/>
        <a:ea typeface="华文行楷" charset="0"/>
        <a:cs typeface="+mn-cs"/>
      </a:defRPr>
    </a:lvl4pPr>
    <a:lvl5pPr marL="1828800" algn="ctr" rtl="0" fontAlgn="base">
      <a:spcBef>
        <a:spcPct val="0"/>
      </a:spcBef>
      <a:spcAft>
        <a:spcPct val="0"/>
      </a:spcAft>
      <a:defRPr sz="4000" b="1" kern="1200">
        <a:solidFill>
          <a:schemeClr val="tx1"/>
        </a:solidFill>
        <a:latin typeface="Arial" charset="0"/>
        <a:ea typeface="华文行楷" charset="0"/>
        <a:cs typeface="+mn-cs"/>
      </a:defRPr>
    </a:lvl5pPr>
    <a:lvl6pPr marL="2286000" algn="l" defTabSz="914400" rtl="0" eaLnBrk="1" latinLnBrk="0" hangingPunct="1">
      <a:defRPr sz="4000" b="1" kern="1200">
        <a:solidFill>
          <a:schemeClr val="tx1"/>
        </a:solidFill>
        <a:latin typeface="Arial" charset="0"/>
        <a:ea typeface="华文行楷" charset="0"/>
        <a:cs typeface="+mn-cs"/>
      </a:defRPr>
    </a:lvl6pPr>
    <a:lvl7pPr marL="2743200" algn="l" defTabSz="914400" rtl="0" eaLnBrk="1" latinLnBrk="0" hangingPunct="1">
      <a:defRPr sz="4000" b="1" kern="1200">
        <a:solidFill>
          <a:schemeClr val="tx1"/>
        </a:solidFill>
        <a:latin typeface="Arial" charset="0"/>
        <a:ea typeface="华文行楷" charset="0"/>
        <a:cs typeface="+mn-cs"/>
      </a:defRPr>
    </a:lvl7pPr>
    <a:lvl8pPr marL="3200400" algn="l" defTabSz="914400" rtl="0" eaLnBrk="1" latinLnBrk="0" hangingPunct="1">
      <a:defRPr sz="4000" b="1" kern="1200">
        <a:solidFill>
          <a:schemeClr val="tx1"/>
        </a:solidFill>
        <a:latin typeface="Arial" charset="0"/>
        <a:ea typeface="华文行楷" charset="0"/>
        <a:cs typeface="+mn-cs"/>
      </a:defRPr>
    </a:lvl8pPr>
    <a:lvl9pPr marL="3657600" algn="l" defTabSz="914400" rtl="0" eaLnBrk="1" latinLnBrk="0" hangingPunct="1">
      <a:defRPr sz="4000" b="1" kern="1200">
        <a:solidFill>
          <a:schemeClr val="tx1"/>
        </a:solidFill>
        <a:latin typeface="Arial" charset="0"/>
        <a:ea typeface="华文行楷"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9300"/>
    <a:srgbClr val="FF0000"/>
    <a:srgbClr val="008F00"/>
    <a:srgbClr val="73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5513" autoAdjust="0"/>
  </p:normalViewPr>
  <p:slideViewPr>
    <p:cSldViewPr>
      <p:cViewPr varScale="1">
        <p:scale>
          <a:sx n="64" d="100"/>
          <a:sy n="64" d="100"/>
        </p:scale>
        <p:origin x="146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332DAD-9860-564B-ADE4-2C69D5DD6C44}" type="doc">
      <dgm:prSet loTypeId="urn:microsoft.com/office/officeart/2005/8/layout/vList3" loCatId="" qsTypeId="urn:microsoft.com/office/officeart/2005/8/quickstyle/simple5" qsCatId="simple" csTypeId="urn:microsoft.com/office/officeart/2005/8/colors/accent1_2" csCatId="accent1" phldr="1"/>
      <dgm:spPr/>
    </dgm:pt>
    <dgm:pt modelId="{CC04BA4D-2FC3-CE45-9AC7-65EBE990C59A}">
      <dgm:prSet phldrT="[Text]"/>
      <dgm:spPr/>
      <dgm:t>
        <a:bodyPr/>
        <a:lstStyle/>
        <a:p>
          <a:pPr algn="l"/>
          <a:r>
            <a:rPr lang="zh-CN" altLang="en-US" dirty="0" smtClean="0">
              <a:solidFill>
                <a:schemeClr val="bg1"/>
              </a:solidFill>
              <a:latin typeface="SimHei" charset="0"/>
              <a:ea typeface="SimHei" charset="0"/>
              <a:cs typeface="SimHei" charset="0"/>
            </a:rPr>
            <a:t>处理器调度的层次</a:t>
          </a:r>
          <a:endParaRPr lang="en-US" dirty="0">
            <a:solidFill>
              <a:schemeClr val="bg1"/>
            </a:solidFill>
            <a:latin typeface="SimHei" charset="0"/>
            <a:ea typeface="SimHei" charset="0"/>
            <a:cs typeface="SimHei" charset="0"/>
          </a:endParaRPr>
        </a:p>
      </dgm:t>
    </dgm:pt>
    <dgm:pt modelId="{14262DF5-5458-4F46-B7FD-DD1BB7274244}" type="parTrans" cxnId="{7B3F9FFC-AC86-5846-8BFC-987A04230B54}">
      <dgm:prSet/>
      <dgm:spPr/>
      <dgm:t>
        <a:bodyPr/>
        <a:lstStyle/>
        <a:p>
          <a:pPr algn="l"/>
          <a:endParaRPr lang="en-US">
            <a:latin typeface="SimHei" charset="0"/>
            <a:ea typeface="SimHei" charset="0"/>
            <a:cs typeface="SimHei" charset="0"/>
          </a:endParaRPr>
        </a:p>
      </dgm:t>
    </dgm:pt>
    <dgm:pt modelId="{99EA54AE-AF36-4448-9477-AAE7783C8461}" type="sibTrans" cxnId="{7B3F9FFC-AC86-5846-8BFC-987A04230B54}">
      <dgm:prSet/>
      <dgm:spPr/>
      <dgm:t>
        <a:bodyPr/>
        <a:lstStyle/>
        <a:p>
          <a:pPr algn="l"/>
          <a:endParaRPr lang="en-US">
            <a:latin typeface="SimHei" charset="0"/>
            <a:ea typeface="SimHei" charset="0"/>
            <a:cs typeface="SimHei" charset="0"/>
          </a:endParaRPr>
        </a:p>
      </dgm:t>
    </dgm:pt>
    <dgm:pt modelId="{D139868B-6B52-314C-B89F-AF6F3453DE1C}">
      <dgm:prSet phldrT="[Text]"/>
      <dgm:spPr/>
      <dgm:t>
        <a:bodyPr/>
        <a:lstStyle/>
        <a:p>
          <a:pPr algn="l"/>
          <a:r>
            <a:rPr lang="zh-CN" altLang="en-US" dirty="0" smtClean="0">
              <a:latin typeface="SimHei" charset="0"/>
              <a:ea typeface="SimHei" charset="0"/>
              <a:cs typeface="SimHei" charset="0"/>
            </a:rPr>
            <a:t>选择调度算法的原则</a:t>
          </a:r>
          <a:endParaRPr lang="en-US" dirty="0">
            <a:latin typeface="SimHei" charset="0"/>
            <a:ea typeface="SimHei" charset="0"/>
            <a:cs typeface="SimHei" charset="0"/>
          </a:endParaRPr>
        </a:p>
      </dgm:t>
    </dgm:pt>
    <dgm:pt modelId="{A7CD1C16-AD43-7F4F-9A81-2EF966A66336}" type="parTrans" cxnId="{3282BFE9-3742-1449-99CD-15D625BE01FF}">
      <dgm:prSet/>
      <dgm:spPr/>
      <dgm:t>
        <a:bodyPr/>
        <a:lstStyle/>
        <a:p>
          <a:pPr algn="l"/>
          <a:endParaRPr lang="en-US">
            <a:latin typeface="SimHei" charset="0"/>
            <a:ea typeface="SimHei" charset="0"/>
            <a:cs typeface="SimHei" charset="0"/>
          </a:endParaRPr>
        </a:p>
      </dgm:t>
    </dgm:pt>
    <dgm:pt modelId="{80EB4705-6709-8B45-AC8F-F81E15E6DB37}" type="sibTrans" cxnId="{3282BFE9-3742-1449-99CD-15D625BE01FF}">
      <dgm:prSet/>
      <dgm:spPr/>
      <dgm:t>
        <a:bodyPr/>
        <a:lstStyle/>
        <a:p>
          <a:pPr algn="l"/>
          <a:endParaRPr lang="en-US">
            <a:latin typeface="SimHei" charset="0"/>
            <a:ea typeface="SimHei" charset="0"/>
            <a:cs typeface="SimHei" charset="0"/>
          </a:endParaRPr>
        </a:p>
      </dgm:t>
    </dgm:pt>
    <dgm:pt modelId="{FE8D1F80-3752-C54F-823A-062A21C105C8}">
      <dgm:prSet/>
      <dgm:spPr/>
      <dgm:t>
        <a:bodyPr/>
        <a:lstStyle/>
        <a:p>
          <a:pPr algn="l"/>
          <a:r>
            <a:rPr lang="zh-CN" altLang="en-US" dirty="0" smtClean="0">
              <a:latin typeface="SimHei" charset="0"/>
              <a:ea typeface="SimHei" charset="0"/>
              <a:cs typeface="SimHei" charset="0"/>
            </a:rPr>
            <a:t>作业的管理与调度</a:t>
          </a:r>
          <a:endParaRPr lang="en-US" dirty="0">
            <a:latin typeface="SimHei" charset="0"/>
            <a:ea typeface="SimHei" charset="0"/>
            <a:cs typeface="SimHei" charset="0"/>
          </a:endParaRPr>
        </a:p>
      </dgm:t>
    </dgm:pt>
    <dgm:pt modelId="{45ACCDA3-7E3E-B84A-AF7F-2571EA73E724}" type="parTrans" cxnId="{9869C812-65FF-D343-961C-A6A2AD9DA8AA}">
      <dgm:prSet/>
      <dgm:spPr/>
      <dgm:t>
        <a:bodyPr/>
        <a:lstStyle/>
        <a:p>
          <a:pPr algn="l"/>
          <a:endParaRPr lang="en-US">
            <a:latin typeface="SimHei" charset="0"/>
            <a:ea typeface="SimHei" charset="0"/>
            <a:cs typeface="SimHei" charset="0"/>
          </a:endParaRPr>
        </a:p>
      </dgm:t>
    </dgm:pt>
    <dgm:pt modelId="{57D0F58D-5951-1045-B86E-4BA195F8BF90}" type="sibTrans" cxnId="{9869C812-65FF-D343-961C-A6A2AD9DA8AA}">
      <dgm:prSet/>
      <dgm:spPr/>
      <dgm:t>
        <a:bodyPr/>
        <a:lstStyle/>
        <a:p>
          <a:pPr algn="l"/>
          <a:endParaRPr lang="en-US">
            <a:latin typeface="SimHei" charset="0"/>
            <a:ea typeface="SimHei" charset="0"/>
            <a:cs typeface="SimHei" charset="0"/>
          </a:endParaRPr>
        </a:p>
      </dgm:t>
    </dgm:pt>
    <dgm:pt modelId="{033D653D-BE46-AD4E-A18F-0C6890C70355}">
      <dgm:prSet/>
      <dgm:spPr/>
      <dgm:t>
        <a:bodyPr/>
        <a:lstStyle/>
        <a:p>
          <a:pPr algn="l"/>
          <a:r>
            <a:rPr lang="zh-CN" altLang="en-US">
              <a:latin typeface="SimHei" charset="-122"/>
              <a:ea typeface="SimHei" charset="-122"/>
              <a:cs typeface="SimHei" charset="-122"/>
            </a:rPr>
            <a:t>低级调度功能和类型</a:t>
          </a:r>
        </a:p>
      </dgm:t>
    </dgm:pt>
    <dgm:pt modelId="{D4516D9A-3893-F047-A001-044F6D52AF75}" type="parTrans" cxnId="{8670E4BC-ACCD-B043-BCF4-12787173A555}">
      <dgm:prSet/>
      <dgm:spPr/>
      <dgm:t>
        <a:bodyPr/>
        <a:lstStyle/>
        <a:p>
          <a:endParaRPr lang="zh-CN" altLang="en-US"/>
        </a:p>
      </dgm:t>
    </dgm:pt>
    <dgm:pt modelId="{A2CB0147-4014-B249-8E1B-E442A49DF8D2}" type="sibTrans" cxnId="{8670E4BC-ACCD-B043-BCF4-12787173A555}">
      <dgm:prSet/>
      <dgm:spPr/>
      <dgm:t>
        <a:bodyPr/>
        <a:lstStyle/>
        <a:p>
          <a:endParaRPr lang="zh-CN" altLang="en-US"/>
        </a:p>
      </dgm:t>
    </dgm:pt>
    <dgm:pt modelId="{65B6E440-9647-9749-8502-A01886AC83FA}">
      <dgm:prSet/>
      <dgm:spPr/>
      <dgm:t>
        <a:bodyPr/>
        <a:lstStyle/>
        <a:p>
          <a:pPr algn="l"/>
          <a:r>
            <a:rPr lang="zh-CN" altLang="en-US">
              <a:latin typeface="SimHei" charset="-122"/>
              <a:ea typeface="SimHei" charset="-122"/>
              <a:cs typeface="SimHei" charset="-122"/>
            </a:rPr>
            <a:t>作业调度和低级调度算法</a:t>
          </a:r>
        </a:p>
      </dgm:t>
    </dgm:pt>
    <dgm:pt modelId="{8502F332-D92E-7D4D-A745-8BA98385DB23}" type="parTrans" cxnId="{DBDC8FAB-5FEE-CB44-8FEC-75AF6489F614}">
      <dgm:prSet/>
      <dgm:spPr/>
      <dgm:t>
        <a:bodyPr/>
        <a:lstStyle/>
        <a:p>
          <a:endParaRPr lang="zh-CN" altLang="en-US"/>
        </a:p>
      </dgm:t>
    </dgm:pt>
    <dgm:pt modelId="{0E19312A-F45B-C74A-AF50-93BDB3FAF3CE}" type="sibTrans" cxnId="{DBDC8FAB-5FEE-CB44-8FEC-75AF6489F614}">
      <dgm:prSet/>
      <dgm:spPr/>
      <dgm:t>
        <a:bodyPr/>
        <a:lstStyle/>
        <a:p>
          <a:endParaRPr lang="zh-CN" altLang="en-US"/>
        </a:p>
      </dgm:t>
    </dgm:pt>
    <dgm:pt modelId="{D26D4B66-84D2-324E-9402-6E48EE2EFFA8}" type="pres">
      <dgm:prSet presAssocID="{27332DAD-9860-564B-ADE4-2C69D5DD6C44}" presName="linearFlow" presStyleCnt="0">
        <dgm:presLayoutVars>
          <dgm:dir/>
          <dgm:resizeHandles val="exact"/>
        </dgm:presLayoutVars>
      </dgm:prSet>
      <dgm:spPr/>
    </dgm:pt>
    <dgm:pt modelId="{B1605F9E-955B-B54F-B465-2014D6931C13}" type="pres">
      <dgm:prSet presAssocID="{CC04BA4D-2FC3-CE45-9AC7-65EBE990C59A}" presName="composite" presStyleCnt="0"/>
      <dgm:spPr/>
    </dgm:pt>
    <dgm:pt modelId="{150EA78C-B9EB-5245-AE61-A8832990335F}" type="pres">
      <dgm:prSet presAssocID="{CC04BA4D-2FC3-CE45-9AC7-65EBE990C59A}" presName="imgShp" presStyleLbl="fgImgPlace1" presStyleIdx="0" presStyleCnt="5"/>
      <dgm:spPr/>
    </dgm:pt>
    <dgm:pt modelId="{02720A2F-8DE8-7541-A817-DD23F480EF43}" type="pres">
      <dgm:prSet presAssocID="{CC04BA4D-2FC3-CE45-9AC7-65EBE990C59A}" presName="txShp" presStyleLbl="node1" presStyleIdx="0" presStyleCnt="5">
        <dgm:presLayoutVars>
          <dgm:bulletEnabled val="1"/>
        </dgm:presLayoutVars>
      </dgm:prSet>
      <dgm:spPr/>
      <dgm:t>
        <a:bodyPr/>
        <a:lstStyle/>
        <a:p>
          <a:endParaRPr lang="en-US"/>
        </a:p>
      </dgm:t>
    </dgm:pt>
    <dgm:pt modelId="{17CD93A0-EB1C-A74B-8D26-612FEAD491E3}" type="pres">
      <dgm:prSet presAssocID="{99EA54AE-AF36-4448-9477-AAE7783C8461}" presName="spacing" presStyleCnt="0"/>
      <dgm:spPr/>
    </dgm:pt>
    <dgm:pt modelId="{2D8B9562-D0A7-9546-A321-FF9828495295}" type="pres">
      <dgm:prSet presAssocID="{D139868B-6B52-314C-B89F-AF6F3453DE1C}" presName="composite" presStyleCnt="0"/>
      <dgm:spPr/>
    </dgm:pt>
    <dgm:pt modelId="{137CAADF-4DCC-8C4C-AB74-559CF7365E57}" type="pres">
      <dgm:prSet presAssocID="{D139868B-6B52-314C-B89F-AF6F3453DE1C}" presName="imgShp" presStyleLbl="fgImgPlace1" presStyleIdx="1" presStyleCnt="5"/>
      <dgm:spPr/>
    </dgm:pt>
    <dgm:pt modelId="{0287DD26-7BD7-2A4F-9C92-4F65D084B63C}" type="pres">
      <dgm:prSet presAssocID="{D139868B-6B52-314C-B89F-AF6F3453DE1C}" presName="txShp" presStyleLbl="node1" presStyleIdx="1" presStyleCnt="5">
        <dgm:presLayoutVars>
          <dgm:bulletEnabled val="1"/>
        </dgm:presLayoutVars>
      </dgm:prSet>
      <dgm:spPr/>
      <dgm:t>
        <a:bodyPr/>
        <a:lstStyle/>
        <a:p>
          <a:endParaRPr lang="en-US"/>
        </a:p>
      </dgm:t>
    </dgm:pt>
    <dgm:pt modelId="{2720ADEC-A804-9741-8191-7545C7988508}" type="pres">
      <dgm:prSet presAssocID="{80EB4705-6709-8B45-AC8F-F81E15E6DB37}" presName="spacing" presStyleCnt="0"/>
      <dgm:spPr/>
    </dgm:pt>
    <dgm:pt modelId="{68A41237-E442-1C44-AD15-349FE29D1339}" type="pres">
      <dgm:prSet presAssocID="{FE8D1F80-3752-C54F-823A-062A21C105C8}" presName="composite" presStyleCnt="0"/>
      <dgm:spPr/>
    </dgm:pt>
    <dgm:pt modelId="{35114E00-9B82-9249-95EB-2EBCD0CAD782}" type="pres">
      <dgm:prSet presAssocID="{FE8D1F80-3752-C54F-823A-062A21C105C8}" presName="imgShp" presStyleLbl="fgImgPlace1" presStyleIdx="2" presStyleCnt="5"/>
      <dgm:spPr/>
    </dgm:pt>
    <dgm:pt modelId="{FA2300CD-1A3F-3043-88D2-F9E4724671AB}" type="pres">
      <dgm:prSet presAssocID="{FE8D1F80-3752-C54F-823A-062A21C105C8}" presName="txShp" presStyleLbl="node1" presStyleIdx="2" presStyleCnt="5">
        <dgm:presLayoutVars>
          <dgm:bulletEnabled val="1"/>
        </dgm:presLayoutVars>
      </dgm:prSet>
      <dgm:spPr/>
      <dgm:t>
        <a:bodyPr/>
        <a:lstStyle/>
        <a:p>
          <a:endParaRPr lang="en-US"/>
        </a:p>
      </dgm:t>
    </dgm:pt>
    <dgm:pt modelId="{C4A93BAD-088A-924A-B61F-BDFF08924E5E}" type="pres">
      <dgm:prSet presAssocID="{57D0F58D-5951-1045-B86E-4BA195F8BF90}" presName="spacing" presStyleCnt="0"/>
      <dgm:spPr/>
    </dgm:pt>
    <dgm:pt modelId="{6E334691-0FF9-E846-87A0-EC565EEDACB0}" type="pres">
      <dgm:prSet presAssocID="{033D653D-BE46-AD4E-A18F-0C6890C70355}" presName="composite" presStyleCnt="0"/>
      <dgm:spPr/>
    </dgm:pt>
    <dgm:pt modelId="{51DE4F1C-1EE4-6D48-B31B-F0CAA4F994C9}" type="pres">
      <dgm:prSet presAssocID="{033D653D-BE46-AD4E-A18F-0C6890C70355}" presName="imgShp" presStyleLbl="fgImgPlace1" presStyleIdx="3" presStyleCnt="5"/>
      <dgm:spPr/>
    </dgm:pt>
    <dgm:pt modelId="{21A81BD3-3C53-EC47-B14E-9E91F66FAB7C}" type="pres">
      <dgm:prSet presAssocID="{033D653D-BE46-AD4E-A18F-0C6890C70355}" presName="txShp" presStyleLbl="node1" presStyleIdx="3" presStyleCnt="5">
        <dgm:presLayoutVars>
          <dgm:bulletEnabled val="1"/>
        </dgm:presLayoutVars>
      </dgm:prSet>
      <dgm:spPr/>
      <dgm:t>
        <a:bodyPr/>
        <a:lstStyle/>
        <a:p>
          <a:endParaRPr lang="zh-CN" altLang="en-US"/>
        </a:p>
      </dgm:t>
    </dgm:pt>
    <dgm:pt modelId="{A31D7E25-C0A1-4E4E-A5E8-9ABB836A5778}" type="pres">
      <dgm:prSet presAssocID="{A2CB0147-4014-B249-8E1B-E442A49DF8D2}" presName="spacing" presStyleCnt="0"/>
      <dgm:spPr/>
    </dgm:pt>
    <dgm:pt modelId="{9B1876C7-D44C-2A45-88A2-CCDC5874F1D0}" type="pres">
      <dgm:prSet presAssocID="{65B6E440-9647-9749-8502-A01886AC83FA}" presName="composite" presStyleCnt="0"/>
      <dgm:spPr/>
    </dgm:pt>
    <dgm:pt modelId="{DA14EDCD-01CB-7B44-8DAC-D0790DD666AD}" type="pres">
      <dgm:prSet presAssocID="{65B6E440-9647-9749-8502-A01886AC83FA}" presName="imgShp" presStyleLbl="fgImgPlace1" presStyleIdx="4" presStyleCnt="5"/>
      <dgm:spPr/>
    </dgm:pt>
    <dgm:pt modelId="{15D7749E-05A8-A94E-B316-CA8D934433F8}" type="pres">
      <dgm:prSet presAssocID="{65B6E440-9647-9749-8502-A01886AC83FA}" presName="txShp" presStyleLbl="node1" presStyleIdx="4" presStyleCnt="5">
        <dgm:presLayoutVars>
          <dgm:bulletEnabled val="1"/>
        </dgm:presLayoutVars>
      </dgm:prSet>
      <dgm:spPr/>
      <dgm:t>
        <a:bodyPr/>
        <a:lstStyle/>
        <a:p>
          <a:endParaRPr lang="zh-CN" altLang="en-US"/>
        </a:p>
      </dgm:t>
    </dgm:pt>
  </dgm:ptLst>
  <dgm:cxnLst>
    <dgm:cxn modelId="{DBDC8FAB-5FEE-CB44-8FEC-75AF6489F614}" srcId="{27332DAD-9860-564B-ADE4-2C69D5DD6C44}" destId="{65B6E440-9647-9749-8502-A01886AC83FA}" srcOrd="4" destOrd="0" parTransId="{8502F332-D92E-7D4D-A745-8BA98385DB23}" sibTransId="{0E19312A-F45B-C74A-AF50-93BDB3FAF3CE}"/>
    <dgm:cxn modelId="{C008641F-C41E-304A-B2F5-B774C364E45F}" type="presOf" srcId="{FE8D1F80-3752-C54F-823A-062A21C105C8}" destId="{FA2300CD-1A3F-3043-88D2-F9E4724671AB}" srcOrd="0" destOrd="0" presId="urn:microsoft.com/office/officeart/2005/8/layout/vList3"/>
    <dgm:cxn modelId="{5BF871BB-7062-234C-B30E-86043384231F}" type="presOf" srcId="{D139868B-6B52-314C-B89F-AF6F3453DE1C}" destId="{0287DD26-7BD7-2A4F-9C92-4F65D084B63C}" srcOrd="0" destOrd="0" presId="urn:microsoft.com/office/officeart/2005/8/layout/vList3"/>
    <dgm:cxn modelId="{8670E4BC-ACCD-B043-BCF4-12787173A555}" srcId="{27332DAD-9860-564B-ADE4-2C69D5DD6C44}" destId="{033D653D-BE46-AD4E-A18F-0C6890C70355}" srcOrd="3" destOrd="0" parTransId="{D4516D9A-3893-F047-A001-044F6D52AF75}" sibTransId="{A2CB0147-4014-B249-8E1B-E442A49DF8D2}"/>
    <dgm:cxn modelId="{3282BFE9-3742-1449-99CD-15D625BE01FF}" srcId="{27332DAD-9860-564B-ADE4-2C69D5DD6C44}" destId="{D139868B-6B52-314C-B89F-AF6F3453DE1C}" srcOrd="1" destOrd="0" parTransId="{A7CD1C16-AD43-7F4F-9A81-2EF966A66336}" sibTransId="{80EB4705-6709-8B45-AC8F-F81E15E6DB37}"/>
    <dgm:cxn modelId="{7B3F9FFC-AC86-5846-8BFC-987A04230B54}" srcId="{27332DAD-9860-564B-ADE4-2C69D5DD6C44}" destId="{CC04BA4D-2FC3-CE45-9AC7-65EBE990C59A}" srcOrd="0" destOrd="0" parTransId="{14262DF5-5458-4F46-B7FD-DD1BB7274244}" sibTransId="{99EA54AE-AF36-4448-9477-AAE7783C8461}"/>
    <dgm:cxn modelId="{808415D7-65C0-7448-B781-C2C2B4E583EC}" type="presOf" srcId="{27332DAD-9860-564B-ADE4-2C69D5DD6C44}" destId="{D26D4B66-84D2-324E-9402-6E48EE2EFFA8}" srcOrd="0" destOrd="0" presId="urn:microsoft.com/office/officeart/2005/8/layout/vList3"/>
    <dgm:cxn modelId="{9869C812-65FF-D343-961C-A6A2AD9DA8AA}" srcId="{27332DAD-9860-564B-ADE4-2C69D5DD6C44}" destId="{FE8D1F80-3752-C54F-823A-062A21C105C8}" srcOrd="2" destOrd="0" parTransId="{45ACCDA3-7E3E-B84A-AF7F-2571EA73E724}" sibTransId="{57D0F58D-5951-1045-B86E-4BA195F8BF90}"/>
    <dgm:cxn modelId="{9B1CF25F-A693-A54E-B9D1-A29CBD0180EB}" type="presOf" srcId="{CC04BA4D-2FC3-CE45-9AC7-65EBE990C59A}" destId="{02720A2F-8DE8-7541-A817-DD23F480EF43}" srcOrd="0" destOrd="0" presId="urn:microsoft.com/office/officeart/2005/8/layout/vList3"/>
    <dgm:cxn modelId="{A2E72A95-4D99-A84B-9BF7-FCCBBAED616F}" type="presOf" srcId="{033D653D-BE46-AD4E-A18F-0C6890C70355}" destId="{21A81BD3-3C53-EC47-B14E-9E91F66FAB7C}" srcOrd="0" destOrd="0" presId="urn:microsoft.com/office/officeart/2005/8/layout/vList3"/>
    <dgm:cxn modelId="{8D7D3325-E959-9649-A9D1-BDF0B4305823}" type="presOf" srcId="{65B6E440-9647-9749-8502-A01886AC83FA}" destId="{15D7749E-05A8-A94E-B316-CA8D934433F8}" srcOrd="0" destOrd="0" presId="urn:microsoft.com/office/officeart/2005/8/layout/vList3"/>
    <dgm:cxn modelId="{53C90C77-E6BC-8647-8375-C885A680B189}" type="presParOf" srcId="{D26D4B66-84D2-324E-9402-6E48EE2EFFA8}" destId="{B1605F9E-955B-B54F-B465-2014D6931C13}" srcOrd="0" destOrd="0" presId="urn:microsoft.com/office/officeart/2005/8/layout/vList3"/>
    <dgm:cxn modelId="{A71F23B9-923B-FE4F-8DD3-E0B49083CF49}" type="presParOf" srcId="{B1605F9E-955B-B54F-B465-2014D6931C13}" destId="{150EA78C-B9EB-5245-AE61-A8832990335F}" srcOrd="0" destOrd="0" presId="urn:microsoft.com/office/officeart/2005/8/layout/vList3"/>
    <dgm:cxn modelId="{CDD6B576-D403-C94D-9B5D-30B4C8F9541B}" type="presParOf" srcId="{B1605F9E-955B-B54F-B465-2014D6931C13}" destId="{02720A2F-8DE8-7541-A817-DD23F480EF43}" srcOrd="1" destOrd="0" presId="urn:microsoft.com/office/officeart/2005/8/layout/vList3"/>
    <dgm:cxn modelId="{E051121C-56C1-3D42-B4D2-4F78E1620769}" type="presParOf" srcId="{D26D4B66-84D2-324E-9402-6E48EE2EFFA8}" destId="{17CD93A0-EB1C-A74B-8D26-612FEAD491E3}" srcOrd="1" destOrd="0" presId="urn:microsoft.com/office/officeart/2005/8/layout/vList3"/>
    <dgm:cxn modelId="{0E24AE7D-981B-B84A-BF88-25A4FBC7FE90}" type="presParOf" srcId="{D26D4B66-84D2-324E-9402-6E48EE2EFFA8}" destId="{2D8B9562-D0A7-9546-A321-FF9828495295}" srcOrd="2" destOrd="0" presId="urn:microsoft.com/office/officeart/2005/8/layout/vList3"/>
    <dgm:cxn modelId="{D4A409CB-A44D-7848-AC21-3B89D47217B6}" type="presParOf" srcId="{2D8B9562-D0A7-9546-A321-FF9828495295}" destId="{137CAADF-4DCC-8C4C-AB74-559CF7365E57}" srcOrd="0" destOrd="0" presId="urn:microsoft.com/office/officeart/2005/8/layout/vList3"/>
    <dgm:cxn modelId="{B5B7E73F-76D9-2A42-A0F6-99CE4D4C7907}" type="presParOf" srcId="{2D8B9562-D0A7-9546-A321-FF9828495295}" destId="{0287DD26-7BD7-2A4F-9C92-4F65D084B63C}" srcOrd="1" destOrd="0" presId="urn:microsoft.com/office/officeart/2005/8/layout/vList3"/>
    <dgm:cxn modelId="{DA26E7D9-9B34-5446-8A90-EF39CABF2F02}" type="presParOf" srcId="{D26D4B66-84D2-324E-9402-6E48EE2EFFA8}" destId="{2720ADEC-A804-9741-8191-7545C7988508}" srcOrd="3" destOrd="0" presId="urn:microsoft.com/office/officeart/2005/8/layout/vList3"/>
    <dgm:cxn modelId="{FC07560F-D45E-8F49-84CA-093E0A3876AC}" type="presParOf" srcId="{D26D4B66-84D2-324E-9402-6E48EE2EFFA8}" destId="{68A41237-E442-1C44-AD15-349FE29D1339}" srcOrd="4" destOrd="0" presId="urn:microsoft.com/office/officeart/2005/8/layout/vList3"/>
    <dgm:cxn modelId="{C165B6E2-987C-BA43-AD68-06ECA4202CAB}" type="presParOf" srcId="{68A41237-E442-1C44-AD15-349FE29D1339}" destId="{35114E00-9B82-9249-95EB-2EBCD0CAD782}" srcOrd="0" destOrd="0" presId="urn:microsoft.com/office/officeart/2005/8/layout/vList3"/>
    <dgm:cxn modelId="{30587A8D-BD91-124E-9B1A-B2A0466F3EF2}" type="presParOf" srcId="{68A41237-E442-1C44-AD15-349FE29D1339}" destId="{FA2300CD-1A3F-3043-88D2-F9E4724671AB}" srcOrd="1" destOrd="0" presId="urn:microsoft.com/office/officeart/2005/8/layout/vList3"/>
    <dgm:cxn modelId="{EDD6F480-4689-7E41-8179-C3B8B63D0A0B}" type="presParOf" srcId="{D26D4B66-84D2-324E-9402-6E48EE2EFFA8}" destId="{C4A93BAD-088A-924A-B61F-BDFF08924E5E}" srcOrd="5" destOrd="0" presId="urn:microsoft.com/office/officeart/2005/8/layout/vList3"/>
    <dgm:cxn modelId="{ED501E4B-0BB0-4D4D-B307-20A99D291C09}" type="presParOf" srcId="{D26D4B66-84D2-324E-9402-6E48EE2EFFA8}" destId="{6E334691-0FF9-E846-87A0-EC565EEDACB0}" srcOrd="6" destOrd="0" presId="urn:microsoft.com/office/officeart/2005/8/layout/vList3"/>
    <dgm:cxn modelId="{8CAD0823-3DAA-C04B-90C3-481E5DFC41FB}" type="presParOf" srcId="{6E334691-0FF9-E846-87A0-EC565EEDACB0}" destId="{51DE4F1C-1EE4-6D48-B31B-F0CAA4F994C9}" srcOrd="0" destOrd="0" presId="urn:microsoft.com/office/officeart/2005/8/layout/vList3"/>
    <dgm:cxn modelId="{2FF8A63A-CE8B-AD49-8C1E-B4035BF5B946}" type="presParOf" srcId="{6E334691-0FF9-E846-87A0-EC565EEDACB0}" destId="{21A81BD3-3C53-EC47-B14E-9E91F66FAB7C}" srcOrd="1" destOrd="0" presId="urn:microsoft.com/office/officeart/2005/8/layout/vList3"/>
    <dgm:cxn modelId="{BC67DEF0-06A7-6A40-960D-C23B344D75AB}" type="presParOf" srcId="{D26D4B66-84D2-324E-9402-6E48EE2EFFA8}" destId="{A31D7E25-C0A1-4E4E-A5E8-9ABB836A5778}" srcOrd="7" destOrd="0" presId="urn:microsoft.com/office/officeart/2005/8/layout/vList3"/>
    <dgm:cxn modelId="{40FCB31C-7EC7-C345-89DA-4F424ABC2CBD}" type="presParOf" srcId="{D26D4B66-84D2-324E-9402-6E48EE2EFFA8}" destId="{9B1876C7-D44C-2A45-88A2-CCDC5874F1D0}" srcOrd="8" destOrd="0" presId="urn:microsoft.com/office/officeart/2005/8/layout/vList3"/>
    <dgm:cxn modelId="{924F5D45-ECF9-1C45-A23F-486A7B568FA0}" type="presParOf" srcId="{9B1876C7-D44C-2A45-88A2-CCDC5874F1D0}" destId="{DA14EDCD-01CB-7B44-8DAC-D0790DD666AD}" srcOrd="0" destOrd="0" presId="urn:microsoft.com/office/officeart/2005/8/layout/vList3"/>
    <dgm:cxn modelId="{EF1EBA6B-0000-4141-8747-B49F37FF6E6D}" type="presParOf" srcId="{9B1876C7-D44C-2A45-88A2-CCDC5874F1D0}" destId="{15D7749E-05A8-A94E-B316-CA8D934433F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332DAD-9860-564B-ADE4-2C69D5DD6C44}" type="doc">
      <dgm:prSet loTypeId="urn:microsoft.com/office/officeart/2005/8/layout/vList3" loCatId="" qsTypeId="urn:microsoft.com/office/officeart/2005/8/quickstyle/simple5" qsCatId="simple" csTypeId="urn:microsoft.com/office/officeart/2005/8/colors/accent1_2" csCatId="accent1" phldr="1"/>
      <dgm:spPr/>
    </dgm:pt>
    <dgm:pt modelId="{CC04BA4D-2FC3-CE45-9AC7-65EBE990C59A}">
      <dgm:prSet phldrT="[Text]"/>
      <dgm:spPr/>
      <dgm:t>
        <a:bodyPr/>
        <a:lstStyle/>
        <a:p>
          <a:pPr algn="l"/>
          <a:r>
            <a:rPr lang="zh-CN" altLang="en-US" dirty="0" smtClean="0">
              <a:solidFill>
                <a:schemeClr val="bg1"/>
              </a:solidFill>
              <a:latin typeface="SimHei" charset="0"/>
              <a:ea typeface="SimHei" charset="0"/>
              <a:cs typeface="SimHei" charset="0"/>
            </a:rPr>
            <a:t>处理器调度的层次</a:t>
          </a:r>
          <a:endParaRPr lang="en-US" dirty="0">
            <a:solidFill>
              <a:schemeClr val="bg1"/>
            </a:solidFill>
            <a:latin typeface="SimHei" charset="0"/>
            <a:ea typeface="SimHei" charset="0"/>
            <a:cs typeface="SimHei" charset="0"/>
          </a:endParaRPr>
        </a:p>
      </dgm:t>
    </dgm:pt>
    <dgm:pt modelId="{14262DF5-5458-4F46-B7FD-DD1BB7274244}" type="parTrans" cxnId="{7B3F9FFC-AC86-5846-8BFC-987A04230B54}">
      <dgm:prSet/>
      <dgm:spPr/>
      <dgm:t>
        <a:bodyPr/>
        <a:lstStyle/>
        <a:p>
          <a:pPr algn="l"/>
          <a:endParaRPr lang="en-US">
            <a:latin typeface="SimHei" charset="0"/>
            <a:ea typeface="SimHei" charset="0"/>
            <a:cs typeface="SimHei" charset="0"/>
          </a:endParaRPr>
        </a:p>
      </dgm:t>
    </dgm:pt>
    <dgm:pt modelId="{99EA54AE-AF36-4448-9477-AAE7783C8461}" type="sibTrans" cxnId="{7B3F9FFC-AC86-5846-8BFC-987A04230B54}">
      <dgm:prSet/>
      <dgm:spPr/>
      <dgm:t>
        <a:bodyPr/>
        <a:lstStyle/>
        <a:p>
          <a:pPr algn="l"/>
          <a:endParaRPr lang="en-US">
            <a:latin typeface="SimHei" charset="0"/>
            <a:ea typeface="SimHei" charset="0"/>
            <a:cs typeface="SimHei" charset="0"/>
          </a:endParaRPr>
        </a:p>
      </dgm:t>
    </dgm:pt>
    <dgm:pt modelId="{D139868B-6B52-314C-B89F-AF6F3453DE1C}">
      <dgm:prSet phldrT="[Text]"/>
      <dgm:spPr/>
      <dgm:t>
        <a:bodyPr/>
        <a:lstStyle/>
        <a:p>
          <a:pPr algn="l"/>
          <a:r>
            <a:rPr lang="zh-CN" altLang="en-US" dirty="0" smtClean="0">
              <a:solidFill>
                <a:schemeClr val="bg1">
                  <a:lumMod val="50000"/>
                </a:schemeClr>
              </a:solidFill>
              <a:latin typeface="SimHei" charset="0"/>
              <a:ea typeface="SimHei" charset="0"/>
              <a:cs typeface="SimHei" charset="0"/>
            </a:rPr>
            <a:t>选择调度算法的原则</a:t>
          </a:r>
          <a:endParaRPr lang="en-US" dirty="0">
            <a:solidFill>
              <a:schemeClr val="bg1">
                <a:lumMod val="50000"/>
              </a:schemeClr>
            </a:solidFill>
            <a:latin typeface="SimHei" charset="0"/>
            <a:ea typeface="SimHei" charset="0"/>
            <a:cs typeface="SimHei" charset="0"/>
          </a:endParaRPr>
        </a:p>
      </dgm:t>
    </dgm:pt>
    <dgm:pt modelId="{A7CD1C16-AD43-7F4F-9A81-2EF966A66336}" type="parTrans" cxnId="{3282BFE9-3742-1449-99CD-15D625BE01FF}">
      <dgm:prSet/>
      <dgm:spPr/>
      <dgm:t>
        <a:bodyPr/>
        <a:lstStyle/>
        <a:p>
          <a:pPr algn="l"/>
          <a:endParaRPr lang="en-US">
            <a:latin typeface="SimHei" charset="0"/>
            <a:ea typeface="SimHei" charset="0"/>
            <a:cs typeface="SimHei" charset="0"/>
          </a:endParaRPr>
        </a:p>
      </dgm:t>
    </dgm:pt>
    <dgm:pt modelId="{80EB4705-6709-8B45-AC8F-F81E15E6DB37}" type="sibTrans" cxnId="{3282BFE9-3742-1449-99CD-15D625BE01FF}">
      <dgm:prSet/>
      <dgm:spPr/>
      <dgm:t>
        <a:bodyPr/>
        <a:lstStyle/>
        <a:p>
          <a:pPr algn="l"/>
          <a:endParaRPr lang="en-US">
            <a:latin typeface="SimHei" charset="0"/>
            <a:ea typeface="SimHei" charset="0"/>
            <a:cs typeface="SimHei" charset="0"/>
          </a:endParaRPr>
        </a:p>
      </dgm:t>
    </dgm:pt>
    <dgm:pt modelId="{FE8D1F80-3752-C54F-823A-062A21C105C8}">
      <dgm:prSet/>
      <dgm:spPr/>
      <dgm:t>
        <a:bodyPr/>
        <a:lstStyle/>
        <a:p>
          <a:pPr algn="l"/>
          <a:r>
            <a:rPr lang="zh-CN" altLang="en-US" dirty="0" smtClean="0">
              <a:solidFill>
                <a:schemeClr val="bg1">
                  <a:lumMod val="50000"/>
                </a:schemeClr>
              </a:solidFill>
              <a:latin typeface="SimHei" charset="0"/>
              <a:ea typeface="SimHei" charset="0"/>
              <a:cs typeface="SimHei" charset="0"/>
            </a:rPr>
            <a:t>作业的管理与调度</a:t>
          </a:r>
          <a:endParaRPr lang="en-US" dirty="0">
            <a:solidFill>
              <a:schemeClr val="bg1">
                <a:lumMod val="50000"/>
              </a:schemeClr>
            </a:solidFill>
            <a:latin typeface="SimHei" charset="0"/>
            <a:ea typeface="SimHei" charset="0"/>
            <a:cs typeface="SimHei" charset="0"/>
          </a:endParaRPr>
        </a:p>
      </dgm:t>
    </dgm:pt>
    <dgm:pt modelId="{45ACCDA3-7E3E-B84A-AF7F-2571EA73E724}" type="parTrans" cxnId="{9869C812-65FF-D343-961C-A6A2AD9DA8AA}">
      <dgm:prSet/>
      <dgm:spPr/>
      <dgm:t>
        <a:bodyPr/>
        <a:lstStyle/>
        <a:p>
          <a:pPr algn="l"/>
          <a:endParaRPr lang="en-US">
            <a:latin typeface="SimHei" charset="0"/>
            <a:ea typeface="SimHei" charset="0"/>
            <a:cs typeface="SimHei" charset="0"/>
          </a:endParaRPr>
        </a:p>
      </dgm:t>
    </dgm:pt>
    <dgm:pt modelId="{57D0F58D-5951-1045-B86E-4BA195F8BF90}" type="sibTrans" cxnId="{9869C812-65FF-D343-961C-A6A2AD9DA8AA}">
      <dgm:prSet/>
      <dgm:spPr/>
      <dgm:t>
        <a:bodyPr/>
        <a:lstStyle/>
        <a:p>
          <a:pPr algn="l"/>
          <a:endParaRPr lang="en-US">
            <a:latin typeface="SimHei" charset="0"/>
            <a:ea typeface="SimHei" charset="0"/>
            <a:cs typeface="SimHei" charset="0"/>
          </a:endParaRPr>
        </a:p>
      </dgm:t>
    </dgm:pt>
    <dgm:pt modelId="{033D653D-BE46-AD4E-A18F-0C6890C70355}">
      <dgm:prSet/>
      <dgm:spPr/>
      <dgm:t>
        <a:bodyPr/>
        <a:lstStyle/>
        <a:p>
          <a:pPr algn="l"/>
          <a:r>
            <a:rPr lang="zh-CN" altLang="en-US">
              <a:solidFill>
                <a:schemeClr val="bg1">
                  <a:lumMod val="50000"/>
                </a:schemeClr>
              </a:solidFill>
              <a:latin typeface="SimHei" charset="-122"/>
              <a:ea typeface="SimHei" charset="-122"/>
              <a:cs typeface="SimHei" charset="-122"/>
            </a:rPr>
            <a:t>低级调度功能和类型</a:t>
          </a:r>
        </a:p>
      </dgm:t>
    </dgm:pt>
    <dgm:pt modelId="{D4516D9A-3893-F047-A001-044F6D52AF75}" type="parTrans" cxnId="{8670E4BC-ACCD-B043-BCF4-12787173A555}">
      <dgm:prSet/>
      <dgm:spPr/>
      <dgm:t>
        <a:bodyPr/>
        <a:lstStyle/>
        <a:p>
          <a:endParaRPr lang="zh-CN" altLang="en-US"/>
        </a:p>
      </dgm:t>
    </dgm:pt>
    <dgm:pt modelId="{A2CB0147-4014-B249-8E1B-E442A49DF8D2}" type="sibTrans" cxnId="{8670E4BC-ACCD-B043-BCF4-12787173A555}">
      <dgm:prSet/>
      <dgm:spPr/>
      <dgm:t>
        <a:bodyPr/>
        <a:lstStyle/>
        <a:p>
          <a:endParaRPr lang="zh-CN" altLang="en-US"/>
        </a:p>
      </dgm:t>
    </dgm:pt>
    <dgm:pt modelId="{65B6E440-9647-9749-8502-A01886AC83FA}">
      <dgm:prSet/>
      <dgm:spPr/>
      <dgm:t>
        <a:bodyPr/>
        <a:lstStyle/>
        <a:p>
          <a:pPr algn="l"/>
          <a:r>
            <a:rPr lang="zh-CN" altLang="en-US">
              <a:solidFill>
                <a:schemeClr val="bg1">
                  <a:lumMod val="50000"/>
                </a:schemeClr>
              </a:solidFill>
              <a:latin typeface="SimHei" charset="-122"/>
              <a:ea typeface="SimHei" charset="-122"/>
              <a:cs typeface="SimHei" charset="-122"/>
            </a:rPr>
            <a:t>作业调度和低级调度算法</a:t>
          </a:r>
        </a:p>
      </dgm:t>
    </dgm:pt>
    <dgm:pt modelId="{8502F332-D92E-7D4D-A745-8BA98385DB23}" type="parTrans" cxnId="{DBDC8FAB-5FEE-CB44-8FEC-75AF6489F614}">
      <dgm:prSet/>
      <dgm:spPr/>
      <dgm:t>
        <a:bodyPr/>
        <a:lstStyle/>
        <a:p>
          <a:endParaRPr lang="zh-CN" altLang="en-US"/>
        </a:p>
      </dgm:t>
    </dgm:pt>
    <dgm:pt modelId="{0E19312A-F45B-C74A-AF50-93BDB3FAF3CE}" type="sibTrans" cxnId="{DBDC8FAB-5FEE-CB44-8FEC-75AF6489F614}">
      <dgm:prSet/>
      <dgm:spPr/>
      <dgm:t>
        <a:bodyPr/>
        <a:lstStyle/>
        <a:p>
          <a:endParaRPr lang="zh-CN" altLang="en-US"/>
        </a:p>
      </dgm:t>
    </dgm:pt>
    <dgm:pt modelId="{D26D4B66-84D2-324E-9402-6E48EE2EFFA8}" type="pres">
      <dgm:prSet presAssocID="{27332DAD-9860-564B-ADE4-2C69D5DD6C44}" presName="linearFlow" presStyleCnt="0">
        <dgm:presLayoutVars>
          <dgm:dir/>
          <dgm:resizeHandles val="exact"/>
        </dgm:presLayoutVars>
      </dgm:prSet>
      <dgm:spPr/>
    </dgm:pt>
    <dgm:pt modelId="{B1605F9E-955B-B54F-B465-2014D6931C13}" type="pres">
      <dgm:prSet presAssocID="{CC04BA4D-2FC3-CE45-9AC7-65EBE990C59A}" presName="composite" presStyleCnt="0"/>
      <dgm:spPr/>
    </dgm:pt>
    <dgm:pt modelId="{150EA78C-B9EB-5245-AE61-A8832990335F}" type="pres">
      <dgm:prSet presAssocID="{CC04BA4D-2FC3-CE45-9AC7-65EBE990C59A}" presName="imgShp" presStyleLbl="fgImgPlace1" presStyleIdx="0" presStyleCnt="5"/>
      <dgm:spPr/>
    </dgm:pt>
    <dgm:pt modelId="{02720A2F-8DE8-7541-A817-DD23F480EF43}" type="pres">
      <dgm:prSet presAssocID="{CC04BA4D-2FC3-CE45-9AC7-65EBE990C59A}" presName="txShp" presStyleLbl="node1" presStyleIdx="0" presStyleCnt="5">
        <dgm:presLayoutVars>
          <dgm:bulletEnabled val="1"/>
        </dgm:presLayoutVars>
      </dgm:prSet>
      <dgm:spPr/>
      <dgm:t>
        <a:bodyPr/>
        <a:lstStyle/>
        <a:p>
          <a:endParaRPr lang="en-US"/>
        </a:p>
      </dgm:t>
    </dgm:pt>
    <dgm:pt modelId="{17CD93A0-EB1C-A74B-8D26-612FEAD491E3}" type="pres">
      <dgm:prSet presAssocID="{99EA54AE-AF36-4448-9477-AAE7783C8461}" presName="spacing" presStyleCnt="0"/>
      <dgm:spPr/>
    </dgm:pt>
    <dgm:pt modelId="{2D8B9562-D0A7-9546-A321-FF9828495295}" type="pres">
      <dgm:prSet presAssocID="{D139868B-6B52-314C-B89F-AF6F3453DE1C}" presName="composite" presStyleCnt="0"/>
      <dgm:spPr/>
    </dgm:pt>
    <dgm:pt modelId="{137CAADF-4DCC-8C4C-AB74-559CF7365E57}" type="pres">
      <dgm:prSet presAssocID="{D139868B-6B52-314C-B89F-AF6F3453DE1C}" presName="imgShp" presStyleLbl="fgImgPlace1" presStyleIdx="1" presStyleCnt="5"/>
      <dgm:spPr/>
    </dgm:pt>
    <dgm:pt modelId="{0287DD26-7BD7-2A4F-9C92-4F65D084B63C}" type="pres">
      <dgm:prSet presAssocID="{D139868B-6B52-314C-B89F-AF6F3453DE1C}" presName="txShp" presStyleLbl="node1" presStyleIdx="1" presStyleCnt="5">
        <dgm:presLayoutVars>
          <dgm:bulletEnabled val="1"/>
        </dgm:presLayoutVars>
      </dgm:prSet>
      <dgm:spPr/>
      <dgm:t>
        <a:bodyPr/>
        <a:lstStyle/>
        <a:p>
          <a:endParaRPr lang="en-US"/>
        </a:p>
      </dgm:t>
    </dgm:pt>
    <dgm:pt modelId="{2720ADEC-A804-9741-8191-7545C7988508}" type="pres">
      <dgm:prSet presAssocID="{80EB4705-6709-8B45-AC8F-F81E15E6DB37}" presName="spacing" presStyleCnt="0"/>
      <dgm:spPr/>
    </dgm:pt>
    <dgm:pt modelId="{68A41237-E442-1C44-AD15-349FE29D1339}" type="pres">
      <dgm:prSet presAssocID="{FE8D1F80-3752-C54F-823A-062A21C105C8}" presName="composite" presStyleCnt="0"/>
      <dgm:spPr/>
    </dgm:pt>
    <dgm:pt modelId="{35114E00-9B82-9249-95EB-2EBCD0CAD782}" type="pres">
      <dgm:prSet presAssocID="{FE8D1F80-3752-C54F-823A-062A21C105C8}" presName="imgShp" presStyleLbl="fgImgPlace1" presStyleIdx="2" presStyleCnt="5"/>
      <dgm:spPr/>
    </dgm:pt>
    <dgm:pt modelId="{FA2300CD-1A3F-3043-88D2-F9E4724671AB}" type="pres">
      <dgm:prSet presAssocID="{FE8D1F80-3752-C54F-823A-062A21C105C8}" presName="txShp" presStyleLbl="node1" presStyleIdx="2" presStyleCnt="5">
        <dgm:presLayoutVars>
          <dgm:bulletEnabled val="1"/>
        </dgm:presLayoutVars>
      </dgm:prSet>
      <dgm:spPr/>
      <dgm:t>
        <a:bodyPr/>
        <a:lstStyle/>
        <a:p>
          <a:endParaRPr lang="en-US"/>
        </a:p>
      </dgm:t>
    </dgm:pt>
    <dgm:pt modelId="{C4A93BAD-088A-924A-B61F-BDFF08924E5E}" type="pres">
      <dgm:prSet presAssocID="{57D0F58D-5951-1045-B86E-4BA195F8BF90}" presName="spacing" presStyleCnt="0"/>
      <dgm:spPr/>
    </dgm:pt>
    <dgm:pt modelId="{6E334691-0FF9-E846-87A0-EC565EEDACB0}" type="pres">
      <dgm:prSet presAssocID="{033D653D-BE46-AD4E-A18F-0C6890C70355}" presName="composite" presStyleCnt="0"/>
      <dgm:spPr/>
    </dgm:pt>
    <dgm:pt modelId="{51DE4F1C-1EE4-6D48-B31B-F0CAA4F994C9}" type="pres">
      <dgm:prSet presAssocID="{033D653D-BE46-AD4E-A18F-0C6890C70355}" presName="imgShp" presStyleLbl="fgImgPlace1" presStyleIdx="3" presStyleCnt="5"/>
      <dgm:spPr/>
    </dgm:pt>
    <dgm:pt modelId="{21A81BD3-3C53-EC47-B14E-9E91F66FAB7C}" type="pres">
      <dgm:prSet presAssocID="{033D653D-BE46-AD4E-A18F-0C6890C70355}" presName="txShp" presStyleLbl="node1" presStyleIdx="3" presStyleCnt="5">
        <dgm:presLayoutVars>
          <dgm:bulletEnabled val="1"/>
        </dgm:presLayoutVars>
      </dgm:prSet>
      <dgm:spPr/>
      <dgm:t>
        <a:bodyPr/>
        <a:lstStyle/>
        <a:p>
          <a:endParaRPr lang="zh-CN" altLang="en-US"/>
        </a:p>
      </dgm:t>
    </dgm:pt>
    <dgm:pt modelId="{A31D7E25-C0A1-4E4E-A5E8-9ABB836A5778}" type="pres">
      <dgm:prSet presAssocID="{A2CB0147-4014-B249-8E1B-E442A49DF8D2}" presName="spacing" presStyleCnt="0"/>
      <dgm:spPr/>
    </dgm:pt>
    <dgm:pt modelId="{9B1876C7-D44C-2A45-88A2-CCDC5874F1D0}" type="pres">
      <dgm:prSet presAssocID="{65B6E440-9647-9749-8502-A01886AC83FA}" presName="composite" presStyleCnt="0"/>
      <dgm:spPr/>
    </dgm:pt>
    <dgm:pt modelId="{DA14EDCD-01CB-7B44-8DAC-D0790DD666AD}" type="pres">
      <dgm:prSet presAssocID="{65B6E440-9647-9749-8502-A01886AC83FA}" presName="imgShp" presStyleLbl="fgImgPlace1" presStyleIdx="4" presStyleCnt="5"/>
      <dgm:spPr/>
    </dgm:pt>
    <dgm:pt modelId="{15D7749E-05A8-A94E-B316-CA8D934433F8}" type="pres">
      <dgm:prSet presAssocID="{65B6E440-9647-9749-8502-A01886AC83FA}" presName="txShp" presStyleLbl="node1" presStyleIdx="4" presStyleCnt="5">
        <dgm:presLayoutVars>
          <dgm:bulletEnabled val="1"/>
        </dgm:presLayoutVars>
      </dgm:prSet>
      <dgm:spPr/>
      <dgm:t>
        <a:bodyPr/>
        <a:lstStyle/>
        <a:p>
          <a:endParaRPr lang="zh-CN" altLang="en-US"/>
        </a:p>
      </dgm:t>
    </dgm:pt>
  </dgm:ptLst>
  <dgm:cxnLst>
    <dgm:cxn modelId="{93F71B9C-381A-DD4C-B38D-F6EDC5F819EB}" type="presOf" srcId="{D139868B-6B52-314C-B89F-AF6F3453DE1C}" destId="{0287DD26-7BD7-2A4F-9C92-4F65D084B63C}" srcOrd="0" destOrd="0" presId="urn:microsoft.com/office/officeart/2005/8/layout/vList3"/>
    <dgm:cxn modelId="{DBDC8FAB-5FEE-CB44-8FEC-75AF6489F614}" srcId="{27332DAD-9860-564B-ADE4-2C69D5DD6C44}" destId="{65B6E440-9647-9749-8502-A01886AC83FA}" srcOrd="4" destOrd="0" parTransId="{8502F332-D92E-7D4D-A745-8BA98385DB23}" sibTransId="{0E19312A-F45B-C74A-AF50-93BDB3FAF3CE}"/>
    <dgm:cxn modelId="{E113A1CC-B457-6F49-820A-9ABACEE4E0B4}" type="presOf" srcId="{033D653D-BE46-AD4E-A18F-0C6890C70355}" destId="{21A81BD3-3C53-EC47-B14E-9E91F66FAB7C}" srcOrd="0" destOrd="0" presId="urn:microsoft.com/office/officeart/2005/8/layout/vList3"/>
    <dgm:cxn modelId="{8670E4BC-ACCD-B043-BCF4-12787173A555}" srcId="{27332DAD-9860-564B-ADE4-2C69D5DD6C44}" destId="{033D653D-BE46-AD4E-A18F-0C6890C70355}" srcOrd="3" destOrd="0" parTransId="{D4516D9A-3893-F047-A001-044F6D52AF75}" sibTransId="{A2CB0147-4014-B249-8E1B-E442A49DF8D2}"/>
    <dgm:cxn modelId="{E350E41F-2D44-064F-AD5F-948F3596B1F9}" type="presOf" srcId="{FE8D1F80-3752-C54F-823A-062A21C105C8}" destId="{FA2300CD-1A3F-3043-88D2-F9E4724671AB}" srcOrd="0" destOrd="0" presId="urn:microsoft.com/office/officeart/2005/8/layout/vList3"/>
    <dgm:cxn modelId="{3282BFE9-3742-1449-99CD-15D625BE01FF}" srcId="{27332DAD-9860-564B-ADE4-2C69D5DD6C44}" destId="{D139868B-6B52-314C-B89F-AF6F3453DE1C}" srcOrd="1" destOrd="0" parTransId="{A7CD1C16-AD43-7F4F-9A81-2EF966A66336}" sibTransId="{80EB4705-6709-8B45-AC8F-F81E15E6DB37}"/>
    <dgm:cxn modelId="{1D791EFD-9E72-0741-9E36-F10855B301F3}" type="presOf" srcId="{65B6E440-9647-9749-8502-A01886AC83FA}" destId="{15D7749E-05A8-A94E-B316-CA8D934433F8}" srcOrd="0" destOrd="0" presId="urn:microsoft.com/office/officeart/2005/8/layout/vList3"/>
    <dgm:cxn modelId="{7E075507-71CF-544D-AB84-0F84B5FF6158}" type="presOf" srcId="{27332DAD-9860-564B-ADE4-2C69D5DD6C44}" destId="{D26D4B66-84D2-324E-9402-6E48EE2EFFA8}" srcOrd="0" destOrd="0" presId="urn:microsoft.com/office/officeart/2005/8/layout/vList3"/>
    <dgm:cxn modelId="{7B3F9FFC-AC86-5846-8BFC-987A04230B54}" srcId="{27332DAD-9860-564B-ADE4-2C69D5DD6C44}" destId="{CC04BA4D-2FC3-CE45-9AC7-65EBE990C59A}" srcOrd="0" destOrd="0" parTransId="{14262DF5-5458-4F46-B7FD-DD1BB7274244}" sibTransId="{99EA54AE-AF36-4448-9477-AAE7783C8461}"/>
    <dgm:cxn modelId="{9869C812-65FF-D343-961C-A6A2AD9DA8AA}" srcId="{27332DAD-9860-564B-ADE4-2C69D5DD6C44}" destId="{FE8D1F80-3752-C54F-823A-062A21C105C8}" srcOrd="2" destOrd="0" parTransId="{45ACCDA3-7E3E-B84A-AF7F-2571EA73E724}" sibTransId="{57D0F58D-5951-1045-B86E-4BA195F8BF90}"/>
    <dgm:cxn modelId="{B648F80E-8B48-8A4D-BDD7-63E43C5D493D}" type="presOf" srcId="{CC04BA4D-2FC3-CE45-9AC7-65EBE990C59A}" destId="{02720A2F-8DE8-7541-A817-DD23F480EF43}" srcOrd="0" destOrd="0" presId="urn:microsoft.com/office/officeart/2005/8/layout/vList3"/>
    <dgm:cxn modelId="{DEB0A8F9-528B-AC46-A30C-C5C8DAD7C443}" type="presParOf" srcId="{D26D4B66-84D2-324E-9402-6E48EE2EFFA8}" destId="{B1605F9E-955B-B54F-B465-2014D6931C13}" srcOrd="0" destOrd="0" presId="urn:microsoft.com/office/officeart/2005/8/layout/vList3"/>
    <dgm:cxn modelId="{26F0E99C-4EAE-5047-9A2C-C1237BD31EA2}" type="presParOf" srcId="{B1605F9E-955B-B54F-B465-2014D6931C13}" destId="{150EA78C-B9EB-5245-AE61-A8832990335F}" srcOrd="0" destOrd="0" presId="urn:microsoft.com/office/officeart/2005/8/layout/vList3"/>
    <dgm:cxn modelId="{B58552DC-F7F6-1644-8C2A-2CA463DFA4EB}" type="presParOf" srcId="{B1605F9E-955B-B54F-B465-2014D6931C13}" destId="{02720A2F-8DE8-7541-A817-DD23F480EF43}" srcOrd="1" destOrd="0" presId="urn:microsoft.com/office/officeart/2005/8/layout/vList3"/>
    <dgm:cxn modelId="{5A4CAB7B-0016-5D42-838A-AD8FDD9CF6FE}" type="presParOf" srcId="{D26D4B66-84D2-324E-9402-6E48EE2EFFA8}" destId="{17CD93A0-EB1C-A74B-8D26-612FEAD491E3}" srcOrd="1" destOrd="0" presId="urn:microsoft.com/office/officeart/2005/8/layout/vList3"/>
    <dgm:cxn modelId="{8AB7B21A-55F8-6B49-8C76-7D3E6F0C6AA6}" type="presParOf" srcId="{D26D4B66-84D2-324E-9402-6E48EE2EFFA8}" destId="{2D8B9562-D0A7-9546-A321-FF9828495295}" srcOrd="2" destOrd="0" presId="urn:microsoft.com/office/officeart/2005/8/layout/vList3"/>
    <dgm:cxn modelId="{62D28B77-15DA-1B4C-B98F-787EEC0F97C0}" type="presParOf" srcId="{2D8B9562-D0A7-9546-A321-FF9828495295}" destId="{137CAADF-4DCC-8C4C-AB74-559CF7365E57}" srcOrd="0" destOrd="0" presId="urn:microsoft.com/office/officeart/2005/8/layout/vList3"/>
    <dgm:cxn modelId="{EED26577-2B44-EC46-8CCE-53DDCDE18423}" type="presParOf" srcId="{2D8B9562-D0A7-9546-A321-FF9828495295}" destId="{0287DD26-7BD7-2A4F-9C92-4F65D084B63C}" srcOrd="1" destOrd="0" presId="urn:microsoft.com/office/officeart/2005/8/layout/vList3"/>
    <dgm:cxn modelId="{6E6078C4-6982-C146-B36A-2530B777CD59}" type="presParOf" srcId="{D26D4B66-84D2-324E-9402-6E48EE2EFFA8}" destId="{2720ADEC-A804-9741-8191-7545C7988508}" srcOrd="3" destOrd="0" presId="urn:microsoft.com/office/officeart/2005/8/layout/vList3"/>
    <dgm:cxn modelId="{1A20D659-C68F-6240-83EA-40C67A95688B}" type="presParOf" srcId="{D26D4B66-84D2-324E-9402-6E48EE2EFFA8}" destId="{68A41237-E442-1C44-AD15-349FE29D1339}" srcOrd="4" destOrd="0" presId="urn:microsoft.com/office/officeart/2005/8/layout/vList3"/>
    <dgm:cxn modelId="{B56A3E80-2D4F-1E47-A1BD-B44C5C8BF4F8}" type="presParOf" srcId="{68A41237-E442-1C44-AD15-349FE29D1339}" destId="{35114E00-9B82-9249-95EB-2EBCD0CAD782}" srcOrd="0" destOrd="0" presId="urn:microsoft.com/office/officeart/2005/8/layout/vList3"/>
    <dgm:cxn modelId="{97E00CCF-29B8-D34D-B032-C42C27305083}" type="presParOf" srcId="{68A41237-E442-1C44-AD15-349FE29D1339}" destId="{FA2300CD-1A3F-3043-88D2-F9E4724671AB}" srcOrd="1" destOrd="0" presId="urn:microsoft.com/office/officeart/2005/8/layout/vList3"/>
    <dgm:cxn modelId="{597CA256-251B-A347-944D-8B664C8833F3}" type="presParOf" srcId="{D26D4B66-84D2-324E-9402-6E48EE2EFFA8}" destId="{C4A93BAD-088A-924A-B61F-BDFF08924E5E}" srcOrd="5" destOrd="0" presId="urn:microsoft.com/office/officeart/2005/8/layout/vList3"/>
    <dgm:cxn modelId="{A5D08F80-E077-5F4E-A430-9985C8F3FB0F}" type="presParOf" srcId="{D26D4B66-84D2-324E-9402-6E48EE2EFFA8}" destId="{6E334691-0FF9-E846-87A0-EC565EEDACB0}" srcOrd="6" destOrd="0" presId="urn:microsoft.com/office/officeart/2005/8/layout/vList3"/>
    <dgm:cxn modelId="{0A9755D9-49A4-644C-96D8-B9E0FC092615}" type="presParOf" srcId="{6E334691-0FF9-E846-87A0-EC565EEDACB0}" destId="{51DE4F1C-1EE4-6D48-B31B-F0CAA4F994C9}" srcOrd="0" destOrd="0" presId="urn:microsoft.com/office/officeart/2005/8/layout/vList3"/>
    <dgm:cxn modelId="{62FBB95A-2B15-3E4F-8546-B1B2CB729FB7}" type="presParOf" srcId="{6E334691-0FF9-E846-87A0-EC565EEDACB0}" destId="{21A81BD3-3C53-EC47-B14E-9E91F66FAB7C}" srcOrd="1" destOrd="0" presId="urn:microsoft.com/office/officeart/2005/8/layout/vList3"/>
    <dgm:cxn modelId="{718AA132-1FD0-9144-9698-C65C87872AF2}" type="presParOf" srcId="{D26D4B66-84D2-324E-9402-6E48EE2EFFA8}" destId="{A31D7E25-C0A1-4E4E-A5E8-9ABB836A5778}" srcOrd="7" destOrd="0" presId="urn:microsoft.com/office/officeart/2005/8/layout/vList3"/>
    <dgm:cxn modelId="{77918D4D-64A3-5B40-8088-40CA940652BC}" type="presParOf" srcId="{D26D4B66-84D2-324E-9402-6E48EE2EFFA8}" destId="{9B1876C7-D44C-2A45-88A2-CCDC5874F1D0}" srcOrd="8" destOrd="0" presId="urn:microsoft.com/office/officeart/2005/8/layout/vList3"/>
    <dgm:cxn modelId="{E26ADF49-29D6-BA4A-871C-8942342DE45E}" type="presParOf" srcId="{9B1876C7-D44C-2A45-88A2-CCDC5874F1D0}" destId="{DA14EDCD-01CB-7B44-8DAC-D0790DD666AD}" srcOrd="0" destOrd="0" presId="urn:microsoft.com/office/officeart/2005/8/layout/vList3"/>
    <dgm:cxn modelId="{436FB0CC-D3AB-F84C-AC53-4CBE0F2C5E28}" type="presParOf" srcId="{9B1876C7-D44C-2A45-88A2-CCDC5874F1D0}" destId="{15D7749E-05A8-A94E-B316-CA8D934433F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332DAD-9860-564B-ADE4-2C69D5DD6C44}" type="doc">
      <dgm:prSet loTypeId="urn:microsoft.com/office/officeart/2005/8/layout/vList3" loCatId="" qsTypeId="urn:microsoft.com/office/officeart/2005/8/quickstyle/simple5" qsCatId="simple" csTypeId="urn:microsoft.com/office/officeart/2005/8/colors/accent1_2" csCatId="accent1" phldr="1"/>
      <dgm:spPr/>
    </dgm:pt>
    <dgm:pt modelId="{CC04BA4D-2FC3-CE45-9AC7-65EBE990C59A}">
      <dgm:prSet phldrT="[Text]"/>
      <dgm:spPr/>
      <dgm:t>
        <a:bodyPr/>
        <a:lstStyle/>
        <a:p>
          <a:pPr algn="l"/>
          <a:r>
            <a:rPr lang="zh-CN" altLang="en-US" dirty="0" smtClean="0">
              <a:solidFill>
                <a:schemeClr val="bg1">
                  <a:lumMod val="50000"/>
                </a:schemeClr>
              </a:solidFill>
              <a:latin typeface="SimHei" charset="0"/>
              <a:ea typeface="SimHei" charset="0"/>
              <a:cs typeface="SimHei" charset="0"/>
            </a:rPr>
            <a:t>处理器调度的层次</a:t>
          </a:r>
          <a:endParaRPr lang="en-US" dirty="0">
            <a:solidFill>
              <a:schemeClr val="bg1">
                <a:lumMod val="50000"/>
              </a:schemeClr>
            </a:solidFill>
            <a:latin typeface="SimHei" charset="0"/>
            <a:ea typeface="SimHei" charset="0"/>
            <a:cs typeface="SimHei" charset="0"/>
          </a:endParaRPr>
        </a:p>
      </dgm:t>
    </dgm:pt>
    <dgm:pt modelId="{14262DF5-5458-4F46-B7FD-DD1BB7274244}" type="parTrans" cxnId="{7B3F9FFC-AC86-5846-8BFC-987A04230B54}">
      <dgm:prSet/>
      <dgm:spPr/>
      <dgm:t>
        <a:bodyPr/>
        <a:lstStyle/>
        <a:p>
          <a:pPr algn="l"/>
          <a:endParaRPr lang="en-US">
            <a:latin typeface="SimHei" charset="0"/>
            <a:ea typeface="SimHei" charset="0"/>
            <a:cs typeface="SimHei" charset="0"/>
          </a:endParaRPr>
        </a:p>
      </dgm:t>
    </dgm:pt>
    <dgm:pt modelId="{99EA54AE-AF36-4448-9477-AAE7783C8461}" type="sibTrans" cxnId="{7B3F9FFC-AC86-5846-8BFC-987A04230B54}">
      <dgm:prSet/>
      <dgm:spPr/>
      <dgm:t>
        <a:bodyPr/>
        <a:lstStyle/>
        <a:p>
          <a:pPr algn="l"/>
          <a:endParaRPr lang="en-US">
            <a:latin typeface="SimHei" charset="0"/>
            <a:ea typeface="SimHei" charset="0"/>
            <a:cs typeface="SimHei" charset="0"/>
          </a:endParaRPr>
        </a:p>
      </dgm:t>
    </dgm:pt>
    <dgm:pt modelId="{D139868B-6B52-314C-B89F-AF6F3453DE1C}">
      <dgm:prSet phldrT="[Text]"/>
      <dgm:spPr/>
      <dgm:t>
        <a:bodyPr/>
        <a:lstStyle/>
        <a:p>
          <a:pPr algn="l"/>
          <a:r>
            <a:rPr lang="zh-CN" altLang="en-US" dirty="0" smtClean="0">
              <a:solidFill>
                <a:schemeClr val="bg1"/>
              </a:solidFill>
              <a:latin typeface="SimHei" charset="0"/>
              <a:ea typeface="SimHei" charset="0"/>
              <a:cs typeface="SimHei" charset="0"/>
            </a:rPr>
            <a:t>选择调度算法的原则</a:t>
          </a:r>
          <a:endParaRPr lang="en-US" dirty="0">
            <a:solidFill>
              <a:schemeClr val="bg1"/>
            </a:solidFill>
            <a:latin typeface="SimHei" charset="0"/>
            <a:ea typeface="SimHei" charset="0"/>
            <a:cs typeface="SimHei" charset="0"/>
          </a:endParaRPr>
        </a:p>
      </dgm:t>
    </dgm:pt>
    <dgm:pt modelId="{A7CD1C16-AD43-7F4F-9A81-2EF966A66336}" type="parTrans" cxnId="{3282BFE9-3742-1449-99CD-15D625BE01FF}">
      <dgm:prSet/>
      <dgm:spPr/>
      <dgm:t>
        <a:bodyPr/>
        <a:lstStyle/>
        <a:p>
          <a:pPr algn="l"/>
          <a:endParaRPr lang="en-US">
            <a:latin typeface="SimHei" charset="0"/>
            <a:ea typeface="SimHei" charset="0"/>
            <a:cs typeface="SimHei" charset="0"/>
          </a:endParaRPr>
        </a:p>
      </dgm:t>
    </dgm:pt>
    <dgm:pt modelId="{80EB4705-6709-8B45-AC8F-F81E15E6DB37}" type="sibTrans" cxnId="{3282BFE9-3742-1449-99CD-15D625BE01FF}">
      <dgm:prSet/>
      <dgm:spPr/>
      <dgm:t>
        <a:bodyPr/>
        <a:lstStyle/>
        <a:p>
          <a:pPr algn="l"/>
          <a:endParaRPr lang="en-US">
            <a:latin typeface="SimHei" charset="0"/>
            <a:ea typeface="SimHei" charset="0"/>
            <a:cs typeface="SimHei" charset="0"/>
          </a:endParaRPr>
        </a:p>
      </dgm:t>
    </dgm:pt>
    <dgm:pt modelId="{FE8D1F80-3752-C54F-823A-062A21C105C8}">
      <dgm:prSet/>
      <dgm:spPr/>
      <dgm:t>
        <a:bodyPr/>
        <a:lstStyle/>
        <a:p>
          <a:pPr algn="l"/>
          <a:r>
            <a:rPr lang="zh-CN" altLang="en-US" dirty="0" smtClean="0">
              <a:solidFill>
                <a:schemeClr val="bg1">
                  <a:lumMod val="50000"/>
                </a:schemeClr>
              </a:solidFill>
              <a:latin typeface="SimHei" charset="0"/>
              <a:ea typeface="SimHei" charset="0"/>
              <a:cs typeface="SimHei" charset="0"/>
            </a:rPr>
            <a:t>作业的管理与调度</a:t>
          </a:r>
          <a:endParaRPr lang="en-US" dirty="0">
            <a:solidFill>
              <a:schemeClr val="bg1">
                <a:lumMod val="50000"/>
              </a:schemeClr>
            </a:solidFill>
            <a:latin typeface="SimHei" charset="0"/>
            <a:ea typeface="SimHei" charset="0"/>
            <a:cs typeface="SimHei" charset="0"/>
          </a:endParaRPr>
        </a:p>
      </dgm:t>
    </dgm:pt>
    <dgm:pt modelId="{45ACCDA3-7E3E-B84A-AF7F-2571EA73E724}" type="parTrans" cxnId="{9869C812-65FF-D343-961C-A6A2AD9DA8AA}">
      <dgm:prSet/>
      <dgm:spPr/>
      <dgm:t>
        <a:bodyPr/>
        <a:lstStyle/>
        <a:p>
          <a:pPr algn="l"/>
          <a:endParaRPr lang="en-US">
            <a:latin typeface="SimHei" charset="0"/>
            <a:ea typeface="SimHei" charset="0"/>
            <a:cs typeface="SimHei" charset="0"/>
          </a:endParaRPr>
        </a:p>
      </dgm:t>
    </dgm:pt>
    <dgm:pt modelId="{57D0F58D-5951-1045-B86E-4BA195F8BF90}" type="sibTrans" cxnId="{9869C812-65FF-D343-961C-A6A2AD9DA8AA}">
      <dgm:prSet/>
      <dgm:spPr/>
      <dgm:t>
        <a:bodyPr/>
        <a:lstStyle/>
        <a:p>
          <a:pPr algn="l"/>
          <a:endParaRPr lang="en-US">
            <a:latin typeface="SimHei" charset="0"/>
            <a:ea typeface="SimHei" charset="0"/>
            <a:cs typeface="SimHei" charset="0"/>
          </a:endParaRPr>
        </a:p>
      </dgm:t>
    </dgm:pt>
    <dgm:pt modelId="{033D653D-BE46-AD4E-A18F-0C6890C70355}">
      <dgm:prSet/>
      <dgm:spPr/>
      <dgm:t>
        <a:bodyPr/>
        <a:lstStyle/>
        <a:p>
          <a:pPr algn="l"/>
          <a:r>
            <a:rPr lang="zh-CN" altLang="en-US">
              <a:solidFill>
                <a:schemeClr val="bg1">
                  <a:lumMod val="50000"/>
                </a:schemeClr>
              </a:solidFill>
              <a:latin typeface="SimHei" charset="-122"/>
              <a:ea typeface="SimHei" charset="-122"/>
              <a:cs typeface="SimHei" charset="-122"/>
            </a:rPr>
            <a:t>低级调度功能和类型</a:t>
          </a:r>
        </a:p>
      </dgm:t>
    </dgm:pt>
    <dgm:pt modelId="{D4516D9A-3893-F047-A001-044F6D52AF75}" type="parTrans" cxnId="{8670E4BC-ACCD-B043-BCF4-12787173A555}">
      <dgm:prSet/>
      <dgm:spPr/>
      <dgm:t>
        <a:bodyPr/>
        <a:lstStyle/>
        <a:p>
          <a:endParaRPr lang="zh-CN" altLang="en-US"/>
        </a:p>
      </dgm:t>
    </dgm:pt>
    <dgm:pt modelId="{A2CB0147-4014-B249-8E1B-E442A49DF8D2}" type="sibTrans" cxnId="{8670E4BC-ACCD-B043-BCF4-12787173A555}">
      <dgm:prSet/>
      <dgm:spPr/>
      <dgm:t>
        <a:bodyPr/>
        <a:lstStyle/>
        <a:p>
          <a:endParaRPr lang="zh-CN" altLang="en-US"/>
        </a:p>
      </dgm:t>
    </dgm:pt>
    <dgm:pt modelId="{65B6E440-9647-9749-8502-A01886AC83FA}">
      <dgm:prSet/>
      <dgm:spPr/>
      <dgm:t>
        <a:bodyPr/>
        <a:lstStyle/>
        <a:p>
          <a:pPr algn="l"/>
          <a:r>
            <a:rPr lang="zh-CN" altLang="en-US">
              <a:solidFill>
                <a:schemeClr val="bg1">
                  <a:lumMod val="50000"/>
                </a:schemeClr>
              </a:solidFill>
              <a:latin typeface="SimHei" charset="-122"/>
              <a:ea typeface="SimHei" charset="-122"/>
              <a:cs typeface="SimHei" charset="-122"/>
            </a:rPr>
            <a:t>作业调度和低级调度算法</a:t>
          </a:r>
        </a:p>
      </dgm:t>
    </dgm:pt>
    <dgm:pt modelId="{8502F332-D92E-7D4D-A745-8BA98385DB23}" type="parTrans" cxnId="{DBDC8FAB-5FEE-CB44-8FEC-75AF6489F614}">
      <dgm:prSet/>
      <dgm:spPr/>
      <dgm:t>
        <a:bodyPr/>
        <a:lstStyle/>
        <a:p>
          <a:endParaRPr lang="zh-CN" altLang="en-US"/>
        </a:p>
      </dgm:t>
    </dgm:pt>
    <dgm:pt modelId="{0E19312A-F45B-C74A-AF50-93BDB3FAF3CE}" type="sibTrans" cxnId="{DBDC8FAB-5FEE-CB44-8FEC-75AF6489F614}">
      <dgm:prSet/>
      <dgm:spPr/>
      <dgm:t>
        <a:bodyPr/>
        <a:lstStyle/>
        <a:p>
          <a:endParaRPr lang="zh-CN" altLang="en-US"/>
        </a:p>
      </dgm:t>
    </dgm:pt>
    <dgm:pt modelId="{D26D4B66-84D2-324E-9402-6E48EE2EFFA8}" type="pres">
      <dgm:prSet presAssocID="{27332DAD-9860-564B-ADE4-2C69D5DD6C44}" presName="linearFlow" presStyleCnt="0">
        <dgm:presLayoutVars>
          <dgm:dir/>
          <dgm:resizeHandles val="exact"/>
        </dgm:presLayoutVars>
      </dgm:prSet>
      <dgm:spPr/>
    </dgm:pt>
    <dgm:pt modelId="{B1605F9E-955B-B54F-B465-2014D6931C13}" type="pres">
      <dgm:prSet presAssocID="{CC04BA4D-2FC3-CE45-9AC7-65EBE990C59A}" presName="composite" presStyleCnt="0"/>
      <dgm:spPr/>
    </dgm:pt>
    <dgm:pt modelId="{150EA78C-B9EB-5245-AE61-A8832990335F}" type="pres">
      <dgm:prSet presAssocID="{CC04BA4D-2FC3-CE45-9AC7-65EBE990C59A}" presName="imgShp" presStyleLbl="fgImgPlace1" presStyleIdx="0" presStyleCnt="5"/>
      <dgm:spPr/>
    </dgm:pt>
    <dgm:pt modelId="{02720A2F-8DE8-7541-A817-DD23F480EF43}" type="pres">
      <dgm:prSet presAssocID="{CC04BA4D-2FC3-CE45-9AC7-65EBE990C59A}" presName="txShp" presStyleLbl="node1" presStyleIdx="0" presStyleCnt="5">
        <dgm:presLayoutVars>
          <dgm:bulletEnabled val="1"/>
        </dgm:presLayoutVars>
      </dgm:prSet>
      <dgm:spPr/>
      <dgm:t>
        <a:bodyPr/>
        <a:lstStyle/>
        <a:p>
          <a:endParaRPr lang="en-US"/>
        </a:p>
      </dgm:t>
    </dgm:pt>
    <dgm:pt modelId="{17CD93A0-EB1C-A74B-8D26-612FEAD491E3}" type="pres">
      <dgm:prSet presAssocID="{99EA54AE-AF36-4448-9477-AAE7783C8461}" presName="spacing" presStyleCnt="0"/>
      <dgm:spPr/>
    </dgm:pt>
    <dgm:pt modelId="{2D8B9562-D0A7-9546-A321-FF9828495295}" type="pres">
      <dgm:prSet presAssocID="{D139868B-6B52-314C-B89F-AF6F3453DE1C}" presName="composite" presStyleCnt="0"/>
      <dgm:spPr/>
    </dgm:pt>
    <dgm:pt modelId="{137CAADF-4DCC-8C4C-AB74-559CF7365E57}" type="pres">
      <dgm:prSet presAssocID="{D139868B-6B52-314C-B89F-AF6F3453DE1C}" presName="imgShp" presStyleLbl="fgImgPlace1" presStyleIdx="1" presStyleCnt="5"/>
      <dgm:spPr/>
    </dgm:pt>
    <dgm:pt modelId="{0287DD26-7BD7-2A4F-9C92-4F65D084B63C}" type="pres">
      <dgm:prSet presAssocID="{D139868B-6B52-314C-B89F-AF6F3453DE1C}" presName="txShp" presStyleLbl="node1" presStyleIdx="1" presStyleCnt="5">
        <dgm:presLayoutVars>
          <dgm:bulletEnabled val="1"/>
        </dgm:presLayoutVars>
      </dgm:prSet>
      <dgm:spPr/>
      <dgm:t>
        <a:bodyPr/>
        <a:lstStyle/>
        <a:p>
          <a:endParaRPr lang="en-US"/>
        </a:p>
      </dgm:t>
    </dgm:pt>
    <dgm:pt modelId="{2720ADEC-A804-9741-8191-7545C7988508}" type="pres">
      <dgm:prSet presAssocID="{80EB4705-6709-8B45-AC8F-F81E15E6DB37}" presName="spacing" presStyleCnt="0"/>
      <dgm:spPr/>
    </dgm:pt>
    <dgm:pt modelId="{68A41237-E442-1C44-AD15-349FE29D1339}" type="pres">
      <dgm:prSet presAssocID="{FE8D1F80-3752-C54F-823A-062A21C105C8}" presName="composite" presStyleCnt="0"/>
      <dgm:spPr/>
    </dgm:pt>
    <dgm:pt modelId="{35114E00-9B82-9249-95EB-2EBCD0CAD782}" type="pres">
      <dgm:prSet presAssocID="{FE8D1F80-3752-C54F-823A-062A21C105C8}" presName="imgShp" presStyleLbl="fgImgPlace1" presStyleIdx="2" presStyleCnt="5"/>
      <dgm:spPr/>
    </dgm:pt>
    <dgm:pt modelId="{FA2300CD-1A3F-3043-88D2-F9E4724671AB}" type="pres">
      <dgm:prSet presAssocID="{FE8D1F80-3752-C54F-823A-062A21C105C8}" presName="txShp" presStyleLbl="node1" presStyleIdx="2" presStyleCnt="5">
        <dgm:presLayoutVars>
          <dgm:bulletEnabled val="1"/>
        </dgm:presLayoutVars>
      </dgm:prSet>
      <dgm:spPr/>
      <dgm:t>
        <a:bodyPr/>
        <a:lstStyle/>
        <a:p>
          <a:endParaRPr lang="en-US"/>
        </a:p>
      </dgm:t>
    </dgm:pt>
    <dgm:pt modelId="{C4A93BAD-088A-924A-B61F-BDFF08924E5E}" type="pres">
      <dgm:prSet presAssocID="{57D0F58D-5951-1045-B86E-4BA195F8BF90}" presName="spacing" presStyleCnt="0"/>
      <dgm:spPr/>
    </dgm:pt>
    <dgm:pt modelId="{6E334691-0FF9-E846-87A0-EC565EEDACB0}" type="pres">
      <dgm:prSet presAssocID="{033D653D-BE46-AD4E-A18F-0C6890C70355}" presName="composite" presStyleCnt="0"/>
      <dgm:spPr/>
    </dgm:pt>
    <dgm:pt modelId="{51DE4F1C-1EE4-6D48-B31B-F0CAA4F994C9}" type="pres">
      <dgm:prSet presAssocID="{033D653D-BE46-AD4E-A18F-0C6890C70355}" presName="imgShp" presStyleLbl="fgImgPlace1" presStyleIdx="3" presStyleCnt="5"/>
      <dgm:spPr/>
    </dgm:pt>
    <dgm:pt modelId="{21A81BD3-3C53-EC47-B14E-9E91F66FAB7C}" type="pres">
      <dgm:prSet presAssocID="{033D653D-BE46-AD4E-A18F-0C6890C70355}" presName="txShp" presStyleLbl="node1" presStyleIdx="3" presStyleCnt="5">
        <dgm:presLayoutVars>
          <dgm:bulletEnabled val="1"/>
        </dgm:presLayoutVars>
      </dgm:prSet>
      <dgm:spPr/>
      <dgm:t>
        <a:bodyPr/>
        <a:lstStyle/>
        <a:p>
          <a:endParaRPr lang="zh-CN" altLang="en-US"/>
        </a:p>
      </dgm:t>
    </dgm:pt>
    <dgm:pt modelId="{A31D7E25-C0A1-4E4E-A5E8-9ABB836A5778}" type="pres">
      <dgm:prSet presAssocID="{A2CB0147-4014-B249-8E1B-E442A49DF8D2}" presName="spacing" presStyleCnt="0"/>
      <dgm:spPr/>
    </dgm:pt>
    <dgm:pt modelId="{9B1876C7-D44C-2A45-88A2-CCDC5874F1D0}" type="pres">
      <dgm:prSet presAssocID="{65B6E440-9647-9749-8502-A01886AC83FA}" presName="composite" presStyleCnt="0"/>
      <dgm:spPr/>
    </dgm:pt>
    <dgm:pt modelId="{DA14EDCD-01CB-7B44-8DAC-D0790DD666AD}" type="pres">
      <dgm:prSet presAssocID="{65B6E440-9647-9749-8502-A01886AC83FA}" presName="imgShp" presStyleLbl="fgImgPlace1" presStyleIdx="4" presStyleCnt="5"/>
      <dgm:spPr/>
    </dgm:pt>
    <dgm:pt modelId="{15D7749E-05A8-A94E-B316-CA8D934433F8}" type="pres">
      <dgm:prSet presAssocID="{65B6E440-9647-9749-8502-A01886AC83FA}" presName="txShp" presStyleLbl="node1" presStyleIdx="4" presStyleCnt="5">
        <dgm:presLayoutVars>
          <dgm:bulletEnabled val="1"/>
        </dgm:presLayoutVars>
      </dgm:prSet>
      <dgm:spPr/>
      <dgm:t>
        <a:bodyPr/>
        <a:lstStyle/>
        <a:p>
          <a:endParaRPr lang="zh-CN" altLang="en-US"/>
        </a:p>
      </dgm:t>
    </dgm:pt>
  </dgm:ptLst>
  <dgm:cxnLst>
    <dgm:cxn modelId="{DBDC8FAB-5FEE-CB44-8FEC-75AF6489F614}" srcId="{27332DAD-9860-564B-ADE4-2C69D5DD6C44}" destId="{65B6E440-9647-9749-8502-A01886AC83FA}" srcOrd="4" destOrd="0" parTransId="{8502F332-D92E-7D4D-A745-8BA98385DB23}" sibTransId="{0E19312A-F45B-C74A-AF50-93BDB3FAF3CE}"/>
    <dgm:cxn modelId="{207CC679-89FE-B44F-920B-2592CC8D4603}" type="presOf" srcId="{033D653D-BE46-AD4E-A18F-0C6890C70355}" destId="{21A81BD3-3C53-EC47-B14E-9E91F66FAB7C}" srcOrd="0" destOrd="0" presId="urn:microsoft.com/office/officeart/2005/8/layout/vList3"/>
    <dgm:cxn modelId="{8670E4BC-ACCD-B043-BCF4-12787173A555}" srcId="{27332DAD-9860-564B-ADE4-2C69D5DD6C44}" destId="{033D653D-BE46-AD4E-A18F-0C6890C70355}" srcOrd="3" destOrd="0" parTransId="{D4516D9A-3893-F047-A001-044F6D52AF75}" sibTransId="{A2CB0147-4014-B249-8E1B-E442A49DF8D2}"/>
    <dgm:cxn modelId="{3282BFE9-3742-1449-99CD-15D625BE01FF}" srcId="{27332DAD-9860-564B-ADE4-2C69D5DD6C44}" destId="{D139868B-6B52-314C-B89F-AF6F3453DE1C}" srcOrd="1" destOrd="0" parTransId="{A7CD1C16-AD43-7F4F-9A81-2EF966A66336}" sibTransId="{80EB4705-6709-8B45-AC8F-F81E15E6DB37}"/>
    <dgm:cxn modelId="{7B3F9FFC-AC86-5846-8BFC-987A04230B54}" srcId="{27332DAD-9860-564B-ADE4-2C69D5DD6C44}" destId="{CC04BA4D-2FC3-CE45-9AC7-65EBE990C59A}" srcOrd="0" destOrd="0" parTransId="{14262DF5-5458-4F46-B7FD-DD1BB7274244}" sibTransId="{99EA54AE-AF36-4448-9477-AAE7783C8461}"/>
    <dgm:cxn modelId="{9869C812-65FF-D343-961C-A6A2AD9DA8AA}" srcId="{27332DAD-9860-564B-ADE4-2C69D5DD6C44}" destId="{FE8D1F80-3752-C54F-823A-062A21C105C8}" srcOrd="2" destOrd="0" parTransId="{45ACCDA3-7E3E-B84A-AF7F-2571EA73E724}" sibTransId="{57D0F58D-5951-1045-B86E-4BA195F8BF90}"/>
    <dgm:cxn modelId="{121B3906-D9AE-E645-954A-C1061DA5DA7B}" type="presOf" srcId="{D139868B-6B52-314C-B89F-AF6F3453DE1C}" destId="{0287DD26-7BD7-2A4F-9C92-4F65D084B63C}" srcOrd="0" destOrd="0" presId="urn:microsoft.com/office/officeart/2005/8/layout/vList3"/>
    <dgm:cxn modelId="{74B8DCBB-940A-A442-A4F3-6966BD3082ED}" type="presOf" srcId="{CC04BA4D-2FC3-CE45-9AC7-65EBE990C59A}" destId="{02720A2F-8DE8-7541-A817-DD23F480EF43}" srcOrd="0" destOrd="0" presId="urn:microsoft.com/office/officeart/2005/8/layout/vList3"/>
    <dgm:cxn modelId="{AEE179FC-BE85-2540-90CC-D20E3D2178E2}" type="presOf" srcId="{FE8D1F80-3752-C54F-823A-062A21C105C8}" destId="{FA2300CD-1A3F-3043-88D2-F9E4724671AB}" srcOrd="0" destOrd="0" presId="urn:microsoft.com/office/officeart/2005/8/layout/vList3"/>
    <dgm:cxn modelId="{F9078C03-29BD-E847-B639-8279068DFF83}" type="presOf" srcId="{27332DAD-9860-564B-ADE4-2C69D5DD6C44}" destId="{D26D4B66-84D2-324E-9402-6E48EE2EFFA8}" srcOrd="0" destOrd="0" presId="urn:microsoft.com/office/officeart/2005/8/layout/vList3"/>
    <dgm:cxn modelId="{F77BC94E-970D-414A-B498-C97EEB0D32EE}" type="presOf" srcId="{65B6E440-9647-9749-8502-A01886AC83FA}" destId="{15D7749E-05A8-A94E-B316-CA8D934433F8}" srcOrd="0" destOrd="0" presId="urn:microsoft.com/office/officeart/2005/8/layout/vList3"/>
    <dgm:cxn modelId="{5757D5EE-8F90-7B46-B71B-4666DE4AD644}" type="presParOf" srcId="{D26D4B66-84D2-324E-9402-6E48EE2EFFA8}" destId="{B1605F9E-955B-B54F-B465-2014D6931C13}" srcOrd="0" destOrd="0" presId="urn:microsoft.com/office/officeart/2005/8/layout/vList3"/>
    <dgm:cxn modelId="{F22BBB4F-2810-0B40-B67E-A943856D703C}" type="presParOf" srcId="{B1605F9E-955B-B54F-B465-2014D6931C13}" destId="{150EA78C-B9EB-5245-AE61-A8832990335F}" srcOrd="0" destOrd="0" presId="urn:microsoft.com/office/officeart/2005/8/layout/vList3"/>
    <dgm:cxn modelId="{55A63092-D68C-154F-99C0-CD8A34DB312D}" type="presParOf" srcId="{B1605F9E-955B-B54F-B465-2014D6931C13}" destId="{02720A2F-8DE8-7541-A817-DD23F480EF43}" srcOrd="1" destOrd="0" presId="urn:microsoft.com/office/officeart/2005/8/layout/vList3"/>
    <dgm:cxn modelId="{6F875BE6-A269-B447-972D-DF3625CE490C}" type="presParOf" srcId="{D26D4B66-84D2-324E-9402-6E48EE2EFFA8}" destId="{17CD93A0-EB1C-A74B-8D26-612FEAD491E3}" srcOrd="1" destOrd="0" presId="urn:microsoft.com/office/officeart/2005/8/layout/vList3"/>
    <dgm:cxn modelId="{B38A29B5-1FC8-DC4D-B6FF-D022177F4AFD}" type="presParOf" srcId="{D26D4B66-84D2-324E-9402-6E48EE2EFFA8}" destId="{2D8B9562-D0A7-9546-A321-FF9828495295}" srcOrd="2" destOrd="0" presId="urn:microsoft.com/office/officeart/2005/8/layout/vList3"/>
    <dgm:cxn modelId="{22448CBF-6000-4043-8AEE-E70F4AFDADEF}" type="presParOf" srcId="{2D8B9562-D0A7-9546-A321-FF9828495295}" destId="{137CAADF-4DCC-8C4C-AB74-559CF7365E57}" srcOrd="0" destOrd="0" presId="urn:microsoft.com/office/officeart/2005/8/layout/vList3"/>
    <dgm:cxn modelId="{B64B1471-8BAA-074C-BC2B-CA158F7D5CD2}" type="presParOf" srcId="{2D8B9562-D0A7-9546-A321-FF9828495295}" destId="{0287DD26-7BD7-2A4F-9C92-4F65D084B63C}" srcOrd="1" destOrd="0" presId="urn:microsoft.com/office/officeart/2005/8/layout/vList3"/>
    <dgm:cxn modelId="{CB879B53-E191-8B41-8316-0730F60C45B7}" type="presParOf" srcId="{D26D4B66-84D2-324E-9402-6E48EE2EFFA8}" destId="{2720ADEC-A804-9741-8191-7545C7988508}" srcOrd="3" destOrd="0" presId="urn:microsoft.com/office/officeart/2005/8/layout/vList3"/>
    <dgm:cxn modelId="{6004B044-6BDF-3F47-A5AE-C4F91C3DC01B}" type="presParOf" srcId="{D26D4B66-84D2-324E-9402-6E48EE2EFFA8}" destId="{68A41237-E442-1C44-AD15-349FE29D1339}" srcOrd="4" destOrd="0" presId="urn:microsoft.com/office/officeart/2005/8/layout/vList3"/>
    <dgm:cxn modelId="{22508F95-615E-044D-970A-6680D9E22C8F}" type="presParOf" srcId="{68A41237-E442-1C44-AD15-349FE29D1339}" destId="{35114E00-9B82-9249-95EB-2EBCD0CAD782}" srcOrd="0" destOrd="0" presId="urn:microsoft.com/office/officeart/2005/8/layout/vList3"/>
    <dgm:cxn modelId="{91AEE3D1-CE1D-C34A-9F1F-200C3CA610F6}" type="presParOf" srcId="{68A41237-E442-1C44-AD15-349FE29D1339}" destId="{FA2300CD-1A3F-3043-88D2-F9E4724671AB}" srcOrd="1" destOrd="0" presId="urn:microsoft.com/office/officeart/2005/8/layout/vList3"/>
    <dgm:cxn modelId="{F38E196D-8B95-3C49-BD11-CACD95311390}" type="presParOf" srcId="{D26D4B66-84D2-324E-9402-6E48EE2EFFA8}" destId="{C4A93BAD-088A-924A-B61F-BDFF08924E5E}" srcOrd="5" destOrd="0" presId="urn:microsoft.com/office/officeart/2005/8/layout/vList3"/>
    <dgm:cxn modelId="{0D5F1389-F35B-0444-9918-A8D5875470FC}" type="presParOf" srcId="{D26D4B66-84D2-324E-9402-6E48EE2EFFA8}" destId="{6E334691-0FF9-E846-87A0-EC565EEDACB0}" srcOrd="6" destOrd="0" presId="urn:microsoft.com/office/officeart/2005/8/layout/vList3"/>
    <dgm:cxn modelId="{82959C0A-7E24-534C-9D20-F37864BBE15F}" type="presParOf" srcId="{6E334691-0FF9-E846-87A0-EC565EEDACB0}" destId="{51DE4F1C-1EE4-6D48-B31B-F0CAA4F994C9}" srcOrd="0" destOrd="0" presId="urn:microsoft.com/office/officeart/2005/8/layout/vList3"/>
    <dgm:cxn modelId="{AC5A7565-52F9-DE4A-9696-062DAF4B61F6}" type="presParOf" srcId="{6E334691-0FF9-E846-87A0-EC565EEDACB0}" destId="{21A81BD3-3C53-EC47-B14E-9E91F66FAB7C}" srcOrd="1" destOrd="0" presId="urn:microsoft.com/office/officeart/2005/8/layout/vList3"/>
    <dgm:cxn modelId="{8BC6C08D-9CC9-1B46-B40C-0434ACE9B56E}" type="presParOf" srcId="{D26D4B66-84D2-324E-9402-6E48EE2EFFA8}" destId="{A31D7E25-C0A1-4E4E-A5E8-9ABB836A5778}" srcOrd="7" destOrd="0" presId="urn:microsoft.com/office/officeart/2005/8/layout/vList3"/>
    <dgm:cxn modelId="{6B333805-5F07-3F4D-8C16-5AA94B06975A}" type="presParOf" srcId="{D26D4B66-84D2-324E-9402-6E48EE2EFFA8}" destId="{9B1876C7-D44C-2A45-88A2-CCDC5874F1D0}" srcOrd="8" destOrd="0" presId="urn:microsoft.com/office/officeart/2005/8/layout/vList3"/>
    <dgm:cxn modelId="{F31FCD33-AAB8-004D-8F16-9F9B2567D058}" type="presParOf" srcId="{9B1876C7-D44C-2A45-88A2-CCDC5874F1D0}" destId="{DA14EDCD-01CB-7B44-8DAC-D0790DD666AD}" srcOrd="0" destOrd="0" presId="urn:microsoft.com/office/officeart/2005/8/layout/vList3"/>
    <dgm:cxn modelId="{6D1AD274-E833-6140-8F54-6A15D112A2F4}" type="presParOf" srcId="{9B1876C7-D44C-2A45-88A2-CCDC5874F1D0}" destId="{15D7749E-05A8-A94E-B316-CA8D934433F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7332DAD-9860-564B-ADE4-2C69D5DD6C44}" type="doc">
      <dgm:prSet loTypeId="urn:microsoft.com/office/officeart/2005/8/layout/vList3" loCatId="" qsTypeId="urn:microsoft.com/office/officeart/2005/8/quickstyle/simple5" qsCatId="simple" csTypeId="urn:microsoft.com/office/officeart/2005/8/colors/accent1_2" csCatId="accent1" phldr="1"/>
      <dgm:spPr/>
    </dgm:pt>
    <dgm:pt modelId="{CC04BA4D-2FC3-CE45-9AC7-65EBE990C59A}">
      <dgm:prSet phldrT="[Text]"/>
      <dgm:spPr/>
      <dgm:t>
        <a:bodyPr/>
        <a:lstStyle/>
        <a:p>
          <a:pPr algn="l"/>
          <a:r>
            <a:rPr lang="zh-CN" altLang="en-US" dirty="0" smtClean="0">
              <a:solidFill>
                <a:schemeClr val="bg1">
                  <a:lumMod val="50000"/>
                </a:schemeClr>
              </a:solidFill>
              <a:latin typeface="SimHei" charset="0"/>
              <a:ea typeface="SimHei" charset="0"/>
              <a:cs typeface="SimHei" charset="0"/>
            </a:rPr>
            <a:t>处理器调度的层次</a:t>
          </a:r>
          <a:endParaRPr lang="en-US" dirty="0">
            <a:solidFill>
              <a:schemeClr val="bg1">
                <a:lumMod val="50000"/>
              </a:schemeClr>
            </a:solidFill>
            <a:latin typeface="SimHei" charset="0"/>
            <a:ea typeface="SimHei" charset="0"/>
            <a:cs typeface="SimHei" charset="0"/>
          </a:endParaRPr>
        </a:p>
      </dgm:t>
    </dgm:pt>
    <dgm:pt modelId="{14262DF5-5458-4F46-B7FD-DD1BB7274244}" type="parTrans" cxnId="{7B3F9FFC-AC86-5846-8BFC-987A04230B54}">
      <dgm:prSet/>
      <dgm:spPr/>
      <dgm:t>
        <a:bodyPr/>
        <a:lstStyle/>
        <a:p>
          <a:pPr algn="l"/>
          <a:endParaRPr lang="en-US">
            <a:latin typeface="SimHei" charset="0"/>
            <a:ea typeface="SimHei" charset="0"/>
            <a:cs typeface="SimHei" charset="0"/>
          </a:endParaRPr>
        </a:p>
      </dgm:t>
    </dgm:pt>
    <dgm:pt modelId="{99EA54AE-AF36-4448-9477-AAE7783C8461}" type="sibTrans" cxnId="{7B3F9FFC-AC86-5846-8BFC-987A04230B54}">
      <dgm:prSet/>
      <dgm:spPr/>
      <dgm:t>
        <a:bodyPr/>
        <a:lstStyle/>
        <a:p>
          <a:pPr algn="l"/>
          <a:endParaRPr lang="en-US">
            <a:latin typeface="SimHei" charset="0"/>
            <a:ea typeface="SimHei" charset="0"/>
            <a:cs typeface="SimHei" charset="0"/>
          </a:endParaRPr>
        </a:p>
      </dgm:t>
    </dgm:pt>
    <dgm:pt modelId="{D139868B-6B52-314C-B89F-AF6F3453DE1C}">
      <dgm:prSet phldrT="[Text]"/>
      <dgm:spPr/>
      <dgm:t>
        <a:bodyPr/>
        <a:lstStyle/>
        <a:p>
          <a:pPr algn="l"/>
          <a:r>
            <a:rPr lang="zh-CN" altLang="en-US" dirty="0" smtClean="0">
              <a:solidFill>
                <a:schemeClr val="bg1">
                  <a:lumMod val="50000"/>
                </a:schemeClr>
              </a:solidFill>
              <a:latin typeface="SimHei" charset="0"/>
              <a:ea typeface="SimHei" charset="0"/>
              <a:cs typeface="SimHei" charset="0"/>
            </a:rPr>
            <a:t>选择调度算法的原则</a:t>
          </a:r>
          <a:endParaRPr lang="en-US" dirty="0">
            <a:solidFill>
              <a:schemeClr val="bg1">
                <a:lumMod val="50000"/>
              </a:schemeClr>
            </a:solidFill>
            <a:latin typeface="SimHei" charset="0"/>
            <a:ea typeface="SimHei" charset="0"/>
            <a:cs typeface="SimHei" charset="0"/>
          </a:endParaRPr>
        </a:p>
      </dgm:t>
    </dgm:pt>
    <dgm:pt modelId="{A7CD1C16-AD43-7F4F-9A81-2EF966A66336}" type="parTrans" cxnId="{3282BFE9-3742-1449-99CD-15D625BE01FF}">
      <dgm:prSet/>
      <dgm:spPr/>
      <dgm:t>
        <a:bodyPr/>
        <a:lstStyle/>
        <a:p>
          <a:pPr algn="l"/>
          <a:endParaRPr lang="en-US">
            <a:latin typeface="SimHei" charset="0"/>
            <a:ea typeface="SimHei" charset="0"/>
            <a:cs typeface="SimHei" charset="0"/>
          </a:endParaRPr>
        </a:p>
      </dgm:t>
    </dgm:pt>
    <dgm:pt modelId="{80EB4705-6709-8B45-AC8F-F81E15E6DB37}" type="sibTrans" cxnId="{3282BFE9-3742-1449-99CD-15D625BE01FF}">
      <dgm:prSet/>
      <dgm:spPr/>
      <dgm:t>
        <a:bodyPr/>
        <a:lstStyle/>
        <a:p>
          <a:pPr algn="l"/>
          <a:endParaRPr lang="en-US">
            <a:latin typeface="SimHei" charset="0"/>
            <a:ea typeface="SimHei" charset="0"/>
            <a:cs typeface="SimHei" charset="0"/>
          </a:endParaRPr>
        </a:p>
      </dgm:t>
    </dgm:pt>
    <dgm:pt modelId="{FE8D1F80-3752-C54F-823A-062A21C105C8}">
      <dgm:prSet/>
      <dgm:spPr/>
      <dgm:t>
        <a:bodyPr/>
        <a:lstStyle/>
        <a:p>
          <a:pPr algn="l"/>
          <a:r>
            <a:rPr lang="zh-CN" altLang="en-US" dirty="0" smtClean="0">
              <a:solidFill>
                <a:schemeClr val="bg1"/>
              </a:solidFill>
              <a:latin typeface="SimHei" charset="0"/>
              <a:ea typeface="SimHei" charset="0"/>
              <a:cs typeface="SimHei" charset="0"/>
            </a:rPr>
            <a:t>作业的管理与调度</a:t>
          </a:r>
          <a:endParaRPr lang="en-US" dirty="0">
            <a:solidFill>
              <a:schemeClr val="bg1"/>
            </a:solidFill>
            <a:latin typeface="SimHei" charset="0"/>
            <a:ea typeface="SimHei" charset="0"/>
            <a:cs typeface="SimHei" charset="0"/>
          </a:endParaRPr>
        </a:p>
      </dgm:t>
    </dgm:pt>
    <dgm:pt modelId="{45ACCDA3-7E3E-B84A-AF7F-2571EA73E724}" type="parTrans" cxnId="{9869C812-65FF-D343-961C-A6A2AD9DA8AA}">
      <dgm:prSet/>
      <dgm:spPr/>
      <dgm:t>
        <a:bodyPr/>
        <a:lstStyle/>
        <a:p>
          <a:pPr algn="l"/>
          <a:endParaRPr lang="en-US">
            <a:latin typeface="SimHei" charset="0"/>
            <a:ea typeface="SimHei" charset="0"/>
            <a:cs typeface="SimHei" charset="0"/>
          </a:endParaRPr>
        </a:p>
      </dgm:t>
    </dgm:pt>
    <dgm:pt modelId="{57D0F58D-5951-1045-B86E-4BA195F8BF90}" type="sibTrans" cxnId="{9869C812-65FF-D343-961C-A6A2AD9DA8AA}">
      <dgm:prSet/>
      <dgm:spPr/>
      <dgm:t>
        <a:bodyPr/>
        <a:lstStyle/>
        <a:p>
          <a:pPr algn="l"/>
          <a:endParaRPr lang="en-US">
            <a:latin typeface="SimHei" charset="0"/>
            <a:ea typeface="SimHei" charset="0"/>
            <a:cs typeface="SimHei" charset="0"/>
          </a:endParaRPr>
        </a:p>
      </dgm:t>
    </dgm:pt>
    <dgm:pt modelId="{033D653D-BE46-AD4E-A18F-0C6890C70355}">
      <dgm:prSet/>
      <dgm:spPr/>
      <dgm:t>
        <a:bodyPr/>
        <a:lstStyle/>
        <a:p>
          <a:pPr algn="l"/>
          <a:r>
            <a:rPr lang="zh-CN" altLang="en-US">
              <a:solidFill>
                <a:schemeClr val="bg1">
                  <a:lumMod val="50000"/>
                </a:schemeClr>
              </a:solidFill>
              <a:latin typeface="SimHei" charset="-122"/>
              <a:ea typeface="SimHei" charset="-122"/>
              <a:cs typeface="SimHei" charset="-122"/>
            </a:rPr>
            <a:t>低级调度功能和类型</a:t>
          </a:r>
        </a:p>
      </dgm:t>
    </dgm:pt>
    <dgm:pt modelId="{D4516D9A-3893-F047-A001-044F6D52AF75}" type="parTrans" cxnId="{8670E4BC-ACCD-B043-BCF4-12787173A555}">
      <dgm:prSet/>
      <dgm:spPr/>
      <dgm:t>
        <a:bodyPr/>
        <a:lstStyle/>
        <a:p>
          <a:endParaRPr lang="zh-CN" altLang="en-US"/>
        </a:p>
      </dgm:t>
    </dgm:pt>
    <dgm:pt modelId="{A2CB0147-4014-B249-8E1B-E442A49DF8D2}" type="sibTrans" cxnId="{8670E4BC-ACCD-B043-BCF4-12787173A555}">
      <dgm:prSet/>
      <dgm:spPr/>
      <dgm:t>
        <a:bodyPr/>
        <a:lstStyle/>
        <a:p>
          <a:endParaRPr lang="zh-CN" altLang="en-US"/>
        </a:p>
      </dgm:t>
    </dgm:pt>
    <dgm:pt modelId="{65B6E440-9647-9749-8502-A01886AC83FA}">
      <dgm:prSet/>
      <dgm:spPr/>
      <dgm:t>
        <a:bodyPr/>
        <a:lstStyle/>
        <a:p>
          <a:pPr algn="l"/>
          <a:r>
            <a:rPr lang="zh-CN" altLang="en-US">
              <a:solidFill>
                <a:schemeClr val="bg1">
                  <a:lumMod val="50000"/>
                </a:schemeClr>
              </a:solidFill>
              <a:latin typeface="SimHei" charset="-122"/>
              <a:ea typeface="SimHei" charset="-122"/>
              <a:cs typeface="SimHei" charset="-122"/>
            </a:rPr>
            <a:t>作业调度和低级调度算法</a:t>
          </a:r>
        </a:p>
      </dgm:t>
    </dgm:pt>
    <dgm:pt modelId="{8502F332-D92E-7D4D-A745-8BA98385DB23}" type="parTrans" cxnId="{DBDC8FAB-5FEE-CB44-8FEC-75AF6489F614}">
      <dgm:prSet/>
      <dgm:spPr/>
      <dgm:t>
        <a:bodyPr/>
        <a:lstStyle/>
        <a:p>
          <a:endParaRPr lang="zh-CN" altLang="en-US"/>
        </a:p>
      </dgm:t>
    </dgm:pt>
    <dgm:pt modelId="{0E19312A-F45B-C74A-AF50-93BDB3FAF3CE}" type="sibTrans" cxnId="{DBDC8FAB-5FEE-CB44-8FEC-75AF6489F614}">
      <dgm:prSet/>
      <dgm:spPr/>
      <dgm:t>
        <a:bodyPr/>
        <a:lstStyle/>
        <a:p>
          <a:endParaRPr lang="zh-CN" altLang="en-US"/>
        </a:p>
      </dgm:t>
    </dgm:pt>
    <dgm:pt modelId="{D26D4B66-84D2-324E-9402-6E48EE2EFFA8}" type="pres">
      <dgm:prSet presAssocID="{27332DAD-9860-564B-ADE4-2C69D5DD6C44}" presName="linearFlow" presStyleCnt="0">
        <dgm:presLayoutVars>
          <dgm:dir/>
          <dgm:resizeHandles val="exact"/>
        </dgm:presLayoutVars>
      </dgm:prSet>
      <dgm:spPr/>
    </dgm:pt>
    <dgm:pt modelId="{B1605F9E-955B-B54F-B465-2014D6931C13}" type="pres">
      <dgm:prSet presAssocID="{CC04BA4D-2FC3-CE45-9AC7-65EBE990C59A}" presName="composite" presStyleCnt="0"/>
      <dgm:spPr/>
    </dgm:pt>
    <dgm:pt modelId="{150EA78C-B9EB-5245-AE61-A8832990335F}" type="pres">
      <dgm:prSet presAssocID="{CC04BA4D-2FC3-CE45-9AC7-65EBE990C59A}" presName="imgShp" presStyleLbl="fgImgPlace1" presStyleIdx="0" presStyleCnt="5"/>
      <dgm:spPr/>
    </dgm:pt>
    <dgm:pt modelId="{02720A2F-8DE8-7541-A817-DD23F480EF43}" type="pres">
      <dgm:prSet presAssocID="{CC04BA4D-2FC3-CE45-9AC7-65EBE990C59A}" presName="txShp" presStyleLbl="node1" presStyleIdx="0" presStyleCnt="5">
        <dgm:presLayoutVars>
          <dgm:bulletEnabled val="1"/>
        </dgm:presLayoutVars>
      </dgm:prSet>
      <dgm:spPr/>
      <dgm:t>
        <a:bodyPr/>
        <a:lstStyle/>
        <a:p>
          <a:endParaRPr lang="en-US"/>
        </a:p>
      </dgm:t>
    </dgm:pt>
    <dgm:pt modelId="{17CD93A0-EB1C-A74B-8D26-612FEAD491E3}" type="pres">
      <dgm:prSet presAssocID="{99EA54AE-AF36-4448-9477-AAE7783C8461}" presName="spacing" presStyleCnt="0"/>
      <dgm:spPr/>
    </dgm:pt>
    <dgm:pt modelId="{2D8B9562-D0A7-9546-A321-FF9828495295}" type="pres">
      <dgm:prSet presAssocID="{D139868B-6B52-314C-B89F-AF6F3453DE1C}" presName="composite" presStyleCnt="0"/>
      <dgm:spPr/>
    </dgm:pt>
    <dgm:pt modelId="{137CAADF-4DCC-8C4C-AB74-559CF7365E57}" type="pres">
      <dgm:prSet presAssocID="{D139868B-6B52-314C-B89F-AF6F3453DE1C}" presName="imgShp" presStyleLbl="fgImgPlace1" presStyleIdx="1" presStyleCnt="5"/>
      <dgm:spPr/>
    </dgm:pt>
    <dgm:pt modelId="{0287DD26-7BD7-2A4F-9C92-4F65D084B63C}" type="pres">
      <dgm:prSet presAssocID="{D139868B-6B52-314C-B89F-AF6F3453DE1C}" presName="txShp" presStyleLbl="node1" presStyleIdx="1" presStyleCnt="5">
        <dgm:presLayoutVars>
          <dgm:bulletEnabled val="1"/>
        </dgm:presLayoutVars>
      </dgm:prSet>
      <dgm:spPr/>
      <dgm:t>
        <a:bodyPr/>
        <a:lstStyle/>
        <a:p>
          <a:endParaRPr lang="en-US"/>
        </a:p>
      </dgm:t>
    </dgm:pt>
    <dgm:pt modelId="{2720ADEC-A804-9741-8191-7545C7988508}" type="pres">
      <dgm:prSet presAssocID="{80EB4705-6709-8B45-AC8F-F81E15E6DB37}" presName="spacing" presStyleCnt="0"/>
      <dgm:spPr/>
    </dgm:pt>
    <dgm:pt modelId="{68A41237-E442-1C44-AD15-349FE29D1339}" type="pres">
      <dgm:prSet presAssocID="{FE8D1F80-3752-C54F-823A-062A21C105C8}" presName="composite" presStyleCnt="0"/>
      <dgm:spPr/>
    </dgm:pt>
    <dgm:pt modelId="{35114E00-9B82-9249-95EB-2EBCD0CAD782}" type="pres">
      <dgm:prSet presAssocID="{FE8D1F80-3752-C54F-823A-062A21C105C8}" presName="imgShp" presStyleLbl="fgImgPlace1" presStyleIdx="2" presStyleCnt="5"/>
      <dgm:spPr/>
    </dgm:pt>
    <dgm:pt modelId="{FA2300CD-1A3F-3043-88D2-F9E4724671AB}" type="pres">
      <dgm:prSet presAssocID="{FE8D1F80-3752-C54F-823A-062A21C105C8}" presName="txShp" presStyleLbl="node1" presStyleIdx="2" presStyleCnt="5">
        <dgm:presLayoutVars>
          <dgm:bulletEnabled val="1"/>
        </dgm:presLayoutVars>
      </dgm:prSet>
      <dgm:spPr/>
      <dgm:t>
        <a:bodyPr/>
        <a:lstStyle/>
        <a:p>
          <a:endParaRPr lang="en-US"/>
        </a:p>
      </dgm:t>
    </dgm:pt>
    <dgm:pt modelId="{C4A93BAD-088A-924A-B61F-BDFF08924E5E}" type="pres">
      <dgm:prSet presAssocID="{57D0F58D-5951-1045-B86E-4BA195F8BF90}" presName="spacing" presStyleCnt="0"/>
      <dgm:spPr/>
    </dgm:pt>
    <dgm:pt modelId="{6E334691-0FF9-E846-87A0-EC565EEDACB0}" type="pres">
      <dgm:prSet presAssocID="{033D653D-BE46-AD4E-A18F-0C6890C70355}" presName="composite" presStyleCnt="0"/>
      <dgm:spPr/>
    </dgm:pt>
    <dgm:pt modelId="{51DE4F1C-1EE4-6D48-B31B-F0CAA4F994C9}" type="pres">
      <dgm:prSet presAssocID="{033D653D-BE46-AD4E-A18F-0C6890C70355}" presName="imgShp" presStyleLbl="fgImgPlace1" presStyleIdx="3" presStyleCnt="5"/>
      <dgm:spPr/>
    </dgm:pt>
    <dgm:pt modelId="{21A81BD3-3C53-EC47-B14E-9E91F66FAB7C}" type="pres">
      <dgm:prSet presAssocID="{033D653D-BE46-AD4E-A18F-0C6890C70355}" presName="txShp" presStyleLbl="node1" presStyleIdx="3" presStyleCnt="5">
        <dgm:presLayoutVars>
          <dgm:bulletEnabled val="1"/>
        </dgm:presLayoutVars>
      </dgm:prSet>
      <dgm:spPr/>
      <dgm:t>
        <a:bodyPr/>
        <a:lstStyle/>
        <a:p>
          <a:endParaRPr lang="zh-CN" altLang="en-US"/>
        </a:p>
      </dgm:t>
    </dgm:pt>
    <dgm:pt modelId="{A31D7E25-C0A1-4E4E-A5E8-9ABB836A5778}" type="pres">
      <dgm:prSet presAssocID="{A2CB0147-4014-B249-8E1B-E442A49DF8D2}" presName="spacing" presStyleCnt="0"/>
      <dgm:spPr/>
    </dgm:pt>
    <dgm:pt modelId="{9B1876C7-D44C-2A45-88A2-CCDC5874F1D0}" type="pres">
      <dgm:prSet presAssocID="{65B6E440-9647-9749-8502-A01886AC83FA}" presName="composite" presStyleCnt="0"/>
      <dgm:spPr/>
    </dgm:pt>
    <dgm:pt modelId="{DA14EDCD-01CB-7B44-8DAC-D0790DD666AD}" type="pres">
      <dgm:prSet presAssocID="{65B6E440-9647-9749-8502-A01886AC83FA}" presName="imgShp" presStyleLbl="fgImgPlace1" presStyleIdx="4" presStyleCnt="5"/>
      <dgm:spPr/>
    </dgm:pt>
    <dgm:pt modelId="{15D7749E-05A8-A94E-B316-CA8D934433F8}" type="pres">
      <dgm:prSet presAssocID="{65B6E440-9647-9749-8502-A01886AC83FA}" presName="txShp" presStyleLbl="node1" presStyleIdx="4" presStyleCnt="5">
        <dgm:presLayoutVars>
          <dgm:bulletEnabled val="1"/>
        </dgm:presLayoutVars>
      </dgm:prSet>
      <dgm:spPr/>
      <dgm:t>
        <a:bodyPr/>
        <a:lstStyle/>
        <a:p>
          <a:endParaRPr lang="zh-CN" altLang="en-US"/>
        </a:p>
      </dgm:t>
    </dgm:pt>
  </dgm:ptLst>
  <dgm:cxnLst>
    <dgm:cxn modelId="{DBDC8FAB-5FEE-CB44-8FEC-75AF6489F614}" srcId="{27332DAD-9860-564B-ADE4-2C69D5DD6C44}" destId="{65B6E440-9647-9749-8502-A01886AC83FA}" srcOrd="4" destOrd="0" parTransId="{8502F332-D92E-7D4D-A745-8BA98385DB23}" sibTransId="{0E19312A-F45B-C74A-AF50-93BDB3FAF3CE}"/>
    <dgm:cxn modelId="{0C40039D-43AD-D141-B51A-F4D619786A75}" type="presOf" srcId="{65B6E440-9647-9749-8502-A01886AC83FA}" destId="{15D7749E-05A8-A94E-B316-CA8D934433F8}" srcOrd="0" destOrd="0" presId="urn:microsoft.com/office/officeart/2005/8/layout/vList3"/>
    <dgm:cxn modelId="{8670E4BC-ACCD-B043-BCF4-12787173A555}" srcId="{27332DAD-9860-564B-ADE4-2C69D5DD6C44}" destId="{033D653D-BE46-AD4E-A18F-0C6890C70355}" srcOrd="3" destOrd="0" parTransId="{D4516D9A-3893-F047-A001-044F6D52AF75}" sibTransId="{A2CB0147-4014-B249-8E1B-E442A49DF8D2}"/>
    <dgm:cxn modelId="{3282BFE9-3742-1449-99CD-15D625BE01FF}" srcId="{27332DAD-9860-564B-ADE4-2C69D5DD6C44}" destId="{D139868B-6B52-314C-B89F-AF6F3453DE1C}" srcOrd="1" destOrd="0" parTransId="{A7CD1C16-AD43-7F4F-9A81-2EF966A66336}" sibTransId="{80EB4705-6709-8B45-AC8F-F81E15E6DB37}"/>
    <dgm:cxn modelId="{7B3F9FFC-AC86-5846-8BFC-987A04230B54}" srcId="{27332DAD-9860-564B-ADE4-2C69D5DD6C44}" destId="{CC04BA4D-2FC3-CE45-9AC7-65EBE990C59A}" srcOrd="0" destOrd="0" parTransId="{14262DF5-5458-4F46-B7FD-DD1BB7274244}" sibTransId="{99EA54AE-AF36-4448-9477-AAE7783C8461}"/>
    <dgm:cxn modelId="{9711582E-A18A-3B4A-B7FB-0AD2F16F7BB8}" type="presOf" srcId="{27332DAD-9860-564B-ADE4-2C69D5DD6C44}" destId="{D26D4B66-84D2-324E-9402-6E48EE2EFFA8}" srcOrd="0" destOrd="0" presId="urn:microsoft.com/office/officeart/2005/8/layout/vList3"/>
    <dgm:cxn modelId="{4F3856AD-9C92-364D-8EE0-8DC553D3FDFB}" type="presOf" srcId="{033D653D-BE46-AD4E-A18F-0C6890C70355}" destId="{21A81BD3-3C53-EC47-B14E-9E91F66FAB7C}" srcOrd="0" destOrd="0" presId="urn:microsoft.com/office/officeart/2005/8/layout/vList3"/>
    <dgm:cxn modelId="{9869C812-65FF-D343-961C-A6A2AD9DA8AA}" srcId="{27332DAD-9860-564B-ADE4-2C69D5DD6C44}" destId="{FE8D1F80-3752-C54F-823A-062A21C105C8}" srcOrd="2" destOrd="0" parTransId="{45ACCDA3-7E3E-B84A-AF7F-2571EA73E724}" sibTransId="{57D0F58D-5951-1045-B86E-4BA195F8BF90}"/>
    <dgm:cxn modelId="{1A0C9741-7B9A-4B46-966B-B91756D491BA}" type="presOf" srcId="{FE8D1F80-3752-C54F-823A-062A21C105C8}" destId="{FA2300CD-1A3F-3043-88D2-F9E4724671AB}" srcOrd="0" destOrd="0" presId="urn:microsoft.com/office/officeart/2005/8/layout/vList3"/>
    <dgm:cxn modelId="{A6F92DCA-7320-DD48-9903-4EE7CE18828A}" type="presOf" srcId="{CC04BA4D-2FC3-CE45-9AC7-65EBE990C59A}" destId="{02720A2F-8DE8-7541-A817-DD23F480EF43}" srcOrd="0" destOrd="0" presId="urn:microsoft.com/office/officeart/2005/8/layout/vList3"/>
    <dgm:cxn modelId="{D887E7E4-F106-574D-8294-08E04805C7E8}" type="presOf" srcId="{D139868B-6B52-314C-B89F-AF6F3453DE1C}" destId="{0287DD26-7BD7-2A4F-9C92-4F65D084B63C}" srcOrd="0" destOrd="0" presId="urn:microsoft.com/office/officeart/2005/8/layout/vList3"/>
    <dgm:cxn modelId="{18E46920-53A5-4643-849A-C82396A54F08}" type="presParOf" srcId="{D26D4B66-84D2-324E-9402-6E48EE2EFFA8}" destId="{B1605F9E-955B-B54F-B465-2014D6931C13}" srcOrd="0" destOrd="0" presId="urn:microsoft.com/office/officeart/2005/8/layout/vList3"/>
    <dgm:cxn modelId="{288B1A5B-F008-AD4C-B233-EC87BD1C6E36}" type="presParOf" srcId="{B1605F9E-955B-B54F-B465-2014D6931C13}" destId="{150EA78C-B9EB-5245-AE61-A8832990335F}" srcOrd="0" destOrd="0" presId="urn:microsoft.com/office/officeart/2005/8/layout/vList3"/>
    <dgm:cxn modelId="{D2593388-BEBE-504B-945F-3738E7105AD2}" type="presParOf" srcId="{B1605F9E-955B-B54F-B465-2014D6931C13}" destId="{02720A2F-8DE8-7541-A817-DD23F480EF43}" srcOrd="1" destOrd="0" presId="urn:microsoft.com/office/officeart/2005/8/layout/vList3"/>
    <dgm:cxn modelId="{774EC34B-CB44-D749-847D-C64716DEF453}" type="presParOf" srcId="{D26D4B66-84D2-324E-9402-6E48EE2EFFA8}" destId="{17CD93A0-EB1C-A74B-8D26-612FEAD491E3}" srcOrd="1" destOrd="0" presId="urn:microsoft.com/office/officeart/2005/8/layout/vList3"/>
    <dgm:cxn modelId="{12EE3974-A2BF-9B43-96CC-3280F1A35AE2}" type="presParOf" srcId="{D26D4B66-84D2-324E-9402-6E48EE2EFFA8}" destId="{2D8B9562-D0A7-9546-A321-FF9828495295}" srcOrd="2" destOrd="0" presId="urn:microsoft.com/office/officeart/2005/8/layout/vList3"/>
    <dgm:cxn modelId="{0010544C-A2C0-4348-ACF2-21A98F21C0AC}" type="presParOf" srcId="{2D8B9562-D0A7-9546-A321-FF9828495295}" destId="{137CAADF-4DCC-8C4C-AB74-559CF7365E57}" srcOrd="0" destOrd="0" presId="urn:microsoft.com/office/officeart/2005/8/layout/vList3"/>
    <dgm:cxn modelId="{3C2F0078-614D-BF45-AEC4-5CE62A4385BA}" type="presParOf" srcId="{2D8B9562-D0A7-9546-A321-FF9828495295}" destId="{0287DD26-7BD7-2A4F-9C92-4F65D084B63C}" srcOrd="1" destOrd="0" presId="urn:microsoft.com/office/officeart/2005/8/layout/vList3"/>
    <dgm:cxn modelId="{1380B6FB-C112-1B44-852A-4014BDBDDF46}" type="presParOf" srcId="{D26D4B66-84D2-324E-9402-6E48EE2EFFA8}" destId="{2720ADEC-A804-9741-8191-7545C7988508}" srcOrd="3" destOrd="0" presId="urn:microsoft.com/office/officeart/2005/8/layout/vList3"/>
    <dgm:cxn modelId="{357A0686-A85E-DA4E-88F2-67CB9DA8C8DC}" type="presParOf" srcId="{D26D4B66-84D2-324E-9402-6E48EE2EFFA8}" destId="{68A41237-E442-1C44-AD15-349FE29D1339}" srcOrd="4" destOrd="0" presId="urn:microsoft.com/office/officeart/2005/8/layout/vList3"/>
    <dgm:cxn modelId="{3E278227-1623-564D-B669-AC6AAD0A50F9}" type="presParOf" srcId="{68A41237-E442-1C44-AD15-349FE29D1339}" destId="{35114E00-9B82-9249-95EB-2EBCD0CAD782}" srcOrd="0" destOrd="0" presId="urn:microsoft.com/office/officeart/2005/8/layout/vList3"/>
    <dgm:cxn modelId="{B87DF161-9D19-024D-81C0-E042686CDE31}" type="presParOf" srcId="{68A41237-E442-1C44-AD15-349FE29D1339}" destId="{FA2300CD-1A3F-3043-88D2-F9E4724671AB}" srcOrd="1" destOrd="0" presId="urn:microsoft.com/office/officeart/2005/8/layout/vList3"/>
    <dgm:cxn modelId="{34C456F7-FE79-4442-AE3B-74F828E5E866}" type="presParOf" srcId="{D26D4B66-84D2-324E-9402-6E48EE2EFFA8}" destId="{C4A93BAD-088A-924A-B61F-BDFF08924E5E}" srcOrd="5" destOrd="0" presId="urn:microsoft.com/office/officeart/2005/8/layout/vList3"/>
    <dgm:cxn modelId="{C3F4F9FF-A1F4-D840-8303-916BBB6722C3}" type="presParOf" srcId="{D26D4B66-84D2-324E-9402-6E48EE2EFFA8}" destId="{6E334691-0FF9-E846-87A0-EC565EEDACB0}" srcOrd="6" destOrd="0" presId="urn:microsoft.com/office/officeart/2005/8/layout/vList3"/>
    <dgm:cxn modelId="{F50F0E25-B84A-7C49-B694-6C77DDAE2488}" type="presParOf" srcId="{6E334691-0FF9-E846-87A0-EC565EEDACB0}" destId="{51DE4F1C-1EE4-6D48-B31B-F0CAA4F994C9}" srcOrd="0" destOrd="0" presId="urn:microsoft.com/office/officeart/2005/8/layout/vList3"/>
    <dgm:cxn modelId="{5A8D42AA-2DC7-E443-A75D-0D75898619F7}" type="presParOf" srcId="{6E334691-0FF9-E846-87A0-EC565EEDACB0}" destId="{21A81BD3-3C53-EC47-B14E-9E91F66FAB7C}" srcOrd="1" destOrd="0" presId="urn:microsoft.com/office/officeart/2005/8/layout/vList3"/>
    <dgm:cxn modelId="{E3CE8E9B-4E1A-6F41-A1AE-E1E7F1F33E88}" type="presParOf" srcId="{D26D4B66-84D2-324E-9402-6E48EE2EFFA8}" destId="{A31D7E25-C0A1-4E4E-A5E8-9ABB836A5778}" srcOrd="7" destOrd="0" presId="urn:microsoft.com/office/officeart/2005/8/layout/vList3"/>
    <dgm:cxn modelId="{76BF7EEC-143D-A444-96D8-0048FEB2DA88}" type="presParOf" srcId="{D26D4B66-84D2-324E-9402-6E48EE2EFFA8}" destId="{9B1876C7-D44C-2A45-88A2-CCDC5874F1D0}" srcOrd="8" destOrd="0" presId="urn:microsoft.com/office/officeart/2005/8/layout/vList3"/>
    <dgm:cxn modelId="{D7506D6D-FA05-0749-83B5-6BF1784F5CB1}" type="presParOf" srcId="{9B1876C7-D44C-2A45-88A2-CCDC5874F1D0}" destId="{DA14EDCD-01CB-7B44-8DAC-D0790DD666AD}" srcOrd="0" destOrd="0" presId="urn:microsoft.com/office/officeart/2005/8/layout/vList3"/>
    <dgm:cxn modelId="{BA6BF6CA-EDE5-E749-B201-4347D3116FA2}" type="presParOf" srcId="{9B1876C7-D44C-2A45-88A2-CCDC5874F1D0}" destId="{15D7749E-05A8-A94E-B316-CA8D934433F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332DAD-9860-564B-ADE4-2C69D5DD6C44}" type="doc">
      <dgm:prSet loTypeId="urn:microsoft.com/office/officeart/2005/8/layout/vList3" loCatId="" qsTypeId="urn:microsoft.com/office/officeart/2005/8/quickstyle/simple5" qsCatId="simple" csTypeId="urn:microsoft.com/office/officeart/2005/8/colors/accent1_2" csCatId="accent1" phldr="1"/>
      <dgm:spPr/>
    </dgm:pt>
    <dgm:pt modelId="{CC04BA4D-2FC3-CE45-9AC7-65EBE990C59A}">
      <dgm:prSet phldrT="[Text]"/>
      <dgm:spPr/>
      <dgm:t>
        <a:bodyPr/>
        <a:lstStyle/>
        <a:p>
          <a:pPr algn="l"/>
          <a:r>
            <a:rPr lang="zh-CN" altLang="en-US" dirty="0" smtClean="0">
              <a:solidFill>
                <a:schemeClr val="bg1">
                  <a:lumMod val="50000"/>
                </a:schemeClr>
              </a:solidFill>
              <a:latin typeface="SimHei" charset="0"/>
              <a:ea typeface="SimHei" charset="0"/>
              <a:cs typeface="SimHei" charset="0"/>
            </a:rPr>
            <a:t>处理器调度的层次</a:t>
          </a:r>
          <a:endParaRPr lang="en-US" dirty="0">
            <a:solidFill>
              <a:schemeClr val="bg1">
                <a:lumMod val="50000"/>
              </a:schemeClr>
            </a:solidFill>
            <a:latin typeface="SimHei" charset="0"/>
            <a:ea typeface="SimHei" charset="0"/>
            <a:cs typeface="SimHei" charset="0"/>
          </a:endParaRPr>
        </a:p>
      </dgm:t>
    </dgm:pt>
    <dgm:pt modelId="{14262DF5-5458-4F46-B7FD-DD1BB7274244}" type="parTrans" cxnId="{7B3F9FFC-AC86-5846-8BFC-987A04230B54}">
      <dgm:prSet/>
      <dgm:spPr/>
      <dgm:t>
        <a:bodyPr/>
        <a:lstStyle/>
        <a:p>
          <a:pPr algn="l"/>
          <a:endParaRPr lang="en-US">
            <a:latin typeface="SimHei" charset="0"/>
            <a:ea typeface="SimHei" charset="0"/>
            <a:cs typeface="SimHei" charset="0"/>
          </a:endParaRPr>
        </a:p>
      </dgm:t>
    </dgm:pt>
    <dgm:pt modelId="{99EA54AE-AF36-4448-9477-AAE7783C8461}" type="sibTrans" cxnId="{7B3F9FFC-AC86-5846-8BFC-987A04230B54}">
      <dgm:prSet/>
      <dgm:spPr/>
      <dgm:t>
        <a:bodyPr/>
        <a:lstStyle/>
        <a:p>
          <a:pPr algn="l"/>
          <a:endParaRPr lang="en-US">
            <a:latin typeface="SimHei" charset="0"/>
            <a:ea typeface="SimHei" charset="0"/>
            <a:cs typeface="SimHei" charset="0"/>
          </a:endParaRPr>
        </a:p>
      </dgm:t>
    </dgm:pt>
    <dgm:pt modelId="{D139868B-6B52-314C-B89F-AF6F3453DE1C}">
      <dgm:prSet phldrT="[Text]"/>
      <dgm:spPr/>
      <dgm:t>
        <a:bodyPr/>
        <a:lstStyle/>
        <a:p>
          <a:pPr algn="l"/>
          <a:r>
            <a:rPr lang="zh-CN" altLang="en-US" dirty="0" smtClean="0">
              <a:solidFill>
                <a:schemeClr val="bg1">
                  <a:lumMod val="50000"/>
                </a:schemeClr>
              </a:solidFill>
              <a:latin typeface="SimHei" charset="0"/>
              <a:ea typeface="SimHei" charset="0"/>
              <a:cs typeface="SimHei" charset="0"/>
            </a:rPr>
            <a:t>选择调度算法的原则</a:t>
          </a:r>
          <a:endParaRPr lang="en-US" dirty="0">
            <a:solidFill>
              <a:schemeClr val="bg1">
                <a:lumMod val="50000"/>
              </a:schemeClr>
            </a:solidFill>
            <a:latin typeface="SimHei" charset="0"/>
            <a:ea typeface="SimHei" charset="0"/>
            <a:cs typeface="SimHei" charset="0"/>
          </a:endParaRPr>
        </a:p>
      </dgm:t>
    </dgm:pt>
    <dgm:pt modelId="{A7CD1C16-AD43-7F4F-9A81-2EF966A66336}" type="parTrans" cxnId="{3282BFE9-3742-1449-99CD-15D625BE01FF}">
      <dgm:prSet/>
      <dgm:spPr/>
      <dgm:t>
        <a:bodyPr/>
        <a:lstStyle/>
        <a:p>
          <a:pPr algn="l"/>
          <a:endParaRPr lang="en-US">
            <a:latin typeface="SimHei" charset="0"/>
            <a:ea typeface="SimHei" charset="0"/>
            <a:cs typeface="SimHei" charset="0"/>
          </a:endParaRPr>
        </a:p>
      </dgm:t>
    </dgm:pt>
    <dgm:pt modelId="{80EB4705-6709-8B45-AC8F-F81E15E6DB37}" type="sibTrans" cxnId="{3282BFE9-3742-1449-99CD-15D625BE01FF}">
      <dgm:prSet/>
      <dgm:spPr/>
      <dgm:t>
        <a:bodyPr/>
        <a:lstStyle/>
        <a:p>
          <a:pPr algn="l"/>
          <a:endParaRPr lang="en-US">
            <a:latin typeface="SimHei" charset="0"/>
            <a:ea typeface="SimHei" charset="0"/>
            <a:cs typeface="SimHei" charset="0"/>
          </a:endParaRPr>
        </a:p>
      </dgm:t>
    </dgm:pt>
    <dgm:pt modelId="{FE8D1F80-3752-C54F-823A-062A21C105C8}">
      <dgm:prSet/>
      <dgm:spPr/>
      <dgm:t>
        <a:bodyPr/>
        <a:lstStyle/>
        <a:p>
          <a:pPr algn="l"/>
          <a:r>
            <a:rPr lang="zh-CN" altLang="en-US" dirty="0" smtClean="0">
              <a:solidFill>
                <a:schemeClr val="bg1">
                  <a:lumMod val="50000"/>
                </a:schemeClr>
              </a:solidFill>
              <a:latin typeface="SimHei" charset="0"/>
              <a:ea typeface="SimHei" charset="0"/>
              <a:cs typeface="SimHei" charset="0"/>
            </a:rPr>
            <a:t>作业的管理与调度</a:t>
          </a:r>
          <a:endParaRPr lang="en-US" dirty="0">
            <a:solidFill>
              <a:schemeClr val="bg1">
                <a:lumMod val="50000"/>
              </a:schemeClr>
            </a:solidFill>
            <a:latin typeface="SimHei" charset="0"/>
            <a:ea typeface="SimHei" charset="0"/>
            <a:cs typeface="SimHei" charset="0"/>
          </a:endParaRPr>
        </a:p>
      </dgm:t>
    </dgm:pt>
    <dgm:pt modelId="{45ACCDA3-7E3E-B84A-AF7F-2571EA73E724}" type="parTrans" cxnId="{9869C812-65FF-D343-961C-A6A2AD9DA8AA}">
      <dgm:prSet/>
      <dgm:spPr/>
      <dgm:t>
        <a:bodyPr/>
        <a:lstStyle/>
        <a:p>
          <a:pPr algn="l"/>
          <a:endParaRPr lang="en-US">
            <a:latin typeface="SimHei" charset="0"/>
            <a:ea typeface="SimHei" charset="0"/>
            <a:cs typeface="SimHei" charset="0"/>
          </a:endParaRPr>
        </a:p>
      </dgm:t>
    </dgm:pt>
    <dgm:pt modelId="{57D0F58D-5951-1045-B86E-4BA195F8BF90}" type="sibTrans" cxnId="{9869C812-65FF-D343-961C-A6A2AD9DA8AA}">
      <dgm:prSet/>
      <dgm:spPr/>
      <dgm:t>
        <a:bodyPr/>
        <a:lstStyle/>
        <a:p>
          <a:pPr algn="l"/>
          <a:endParaRPr lang="en-US">
            <a:latin typeface="SimHei" charset="0"/>
            <a:ea typeface="SimHei" charset="0"/>
            <a:cs typeface="SimHei" charset="0"/>
          </a:endParaRPr>
        </a:p>
      </dgm:t>
    </dgm:pt>
    <dgm:pt modelId="{033D653D-BE46-AD4E-A18F-0C6890C70355}">
      <dgm:prSet/>
      <dgm:spPr/>
      <dgm:t>
        <a:bodyPr/>
        <a:lstStyle/>
        <a:p>
          <a:pPr algn="l"/>
          <a:r>
            <a:rPr lang="zh-CN" altLang="en-US">
              <a:solidFill>
                <a:schemeClr val="bg1"/>
              </a:solidFill>
              <a:latin typeface="SimHei" charset="-122"/>
              <a:ea typeface="SimHei" charset="-122"/>
              <a:cs typeface="SimHei" charset="-122"/>
            </a:rPr>
            <a:t>低级调度功能和类型</a:t>
          </a:r>
        </a:p>
      </dgm:t>
    </dgm:pt>
    <dgm:pt modelId="{D4516D9A-3893-F047-A001-044F6D52AF75}" type="parTrans" cxnId="{8670E4BC-ACCD-B043-BCF4-12787173A555}">
      <dgm:prSet/>
      <dgm:spPr/>
      <dgm:t>
        <a:bodyPr/>
        <a:lstStyle/>
        <a:p>
          <a:endParaRPr lang="zh-CN" altLang="en-US"/>
        </a:p>
      </dgm:t>
    </dgm:pt>
    <dgm:pt modelId="{A2CB0147-4014-B249-8E1B-E442A49DF8D2}" type="sibTrans" cxnId="{8670E4BC-ACCD-B043-BCF4-12787173A555}">
      <dgm:prSet/>
      <dgm:spPr/>
      <dgm:t>
        <a:bodyPr/>
        <a:lstStyle/>
        <a:p>
          <a:endParaRPr lang="zh-CN" altLang="en-US"/>
        </a:p>
      </dgm:t>
    </dgm:pt>
    <dgm:pt modelId="{65B6E440-9647-9749-8502-A01886AC83FA}">
      <dgm:prSet/>
      <dgm:spPr/>
      <dgm:t>
        <a:bodyPr/>
        <a:lstStyle/>
        <a:p>
          <a:pPr algn="l"/>
          <a:r>
            <a:rPr lang="zh-CN" altLang="en-US">
              <a:solidFill>
                <a:schemeClr val="bg1">
                  <a:lumMod val="50000"/>
                </a:schemeClr>
              </a:solidFill>
              <a:latin typeface="SimHei" charset="-122"/>
              <a:ea typeface="SimHei" charset="-122"/>
              <a:cs typeface="SimHei" charset="-122"/>
            </a:rPr>
            <a:t>作业调度和低级调度算法</a:t>
          </a:r>
        </a:p>
      </dgm:t>
    </dgm:pt>
    <dgm:pt modelId="{8502F332-D92E-7D4D-A745-8BA98385DB23}" type="parTrans" cxnId="{DBDC8FAB-5FEE-CB44-8FEC-75AF6489F614}">
      <dgm:prSet/>
      <dgm:spPr/>
      <dgm:t>
        <a:bodyPr/>
        <a:lstStyle/>
        <a:p>
          <a:endParaRPr lang="zh-CN" altLang="en-US"/>
        </a:p>
      </dgm:t>
    </dgm:pt>
    <dgm:pt modelId="{0E19312A-F45B-C74A-AF50-93BDB3FAF3CE}" type="sibTrans" cxnId="{DBDC8FAB-5FEE-CB44-8FEC-75AF6489F614}">
      <dgm:prSet/>
      <dgm:spPr/>
      <dgm:t>
        <a:bodyPr/>
        <a:lstStyle/>
        <a:p>
          <a:endParaRPr lang="zh-CN" altLang="en-US"/>
        </a:p>
      </dgm:t>
    </dgm:pt>
    <dgm:pt modelId="{D26D4B66-84D2-324E-9402-6E48EE2EFFA8}" type="pres">
      <dgm:prSet presAssocID="{27332DAD-9860-564B-ADE4-2C69D5DD6C44}" presName="linearFlow" presStyleCnt="0">
        <dgm:presLayoutVars>
          <dgm:dir/>
          <dgm:resizeHandles val="exact"/>
        </dgm:presLayoutVars>
      </dgm:prSet>
      <dgm:spPr/>
    </dgm:pt>
    <dgm:pt modelId="{B1605F9E-955B-B54F-B465-2014D6931C13}" type="pres">
      <dgm:prSet presAssocID="{CC04BA4D-2FC3-CE45-9AC7-65EBE990C59A}" presName="composite" presStyleCnt="0"/>
      <dgm:spPr/>
    </dgm:pt>
    <dgm:pt modelId="{150EA78C-B9EB-5245-AE61-A8832990335F}" type="pres">
      <dgm:prSet presAssocID="{CC04BA4D-2FC3-CE45-9AC7-65EBE990C59A}" presName="imgShp" presStyleLbl="fgImgPlace1" presStyleIdx="0" presStyleCnt="5"/>
      <dgm:spPr/>
    </dgm:pt>
    <dgm:pt modelId="{02720A2F-8DE8-7541-A817-DD23F480EF43}" type="pres">
      <dgm:prSet presAssocID="{CC04BA4D-2FC3-CE45-9AC7-65EBE990C59A}" presName="txShp" presStyleLbl="node1" presStyleIdx="0" presStyleCnt="5">
        <dgm:presLayoutVars>
          <dgm:bulletEnabled val="1"/>
        </dgm:presLayoutVars>
      </dgm:prSet>
      <dgm:spPr/>
      <dgm:t>
        <a:bodyPr/>
        <a:lstStyle/>
        <a:p>
          <a:endParaRPr lang="en-US"/>
        </a:p>
      </dgm:t>
    </dgm:pt>
    <dgm:pt modelId="{17CD93A0-EB1C-A74B-8D26-612FEAD491E3}" type="pres">
      <dgm:prSet presAssocID="{99EA54AE-AF36-4448-9477-AAE7783C8461}" presName="spacing" presStyleCnt="0"/>
      <dgm:spPr/>
    </dgm:pt>
    <dgm:pt modelId="{2D8B9562-D0A7-9546-A321-FF9828495295}" type="pres">
      <dgm:prSet presAssocID="{D139868B-6B52-314C-B89F-AF6F3453DE1C}" presName="composite" presStyleCnt="0"/>
      <dgm:spPr/>
    </dgm:pt>
    <dgm:pt modelId="{137CAADF-4DCC-8C4C-AB74-559CF7365E57}" type="pres">
      <dgm:prSet presAssocID="{D139868B-6B52-314C-B89F-AF6F3453DE1C}" presName="imgShp" presStyleLbl="fgImgPlace1" presStyleIdx="1" presStyleCnt="5"/>
      <dgm:spPr/>
    </dgm:pt>
    <dgm:pt modelId="{0287DD26-7BD7-2A4F-9C92-4F65D084B63C}" type="pres">
      <dgm:prSet presAssocID="{D139868B-6B52-314C-B89F-AF6F3453DE1C}" presName="txShp" presStyleLbl="node1" presStyleIdx="1" presStyleCnt="5">
        <dgm:presLayoutVars>
          <dgm:bulletEnabled val="1"/>
        </dgm:presLayoutVars>
      </dgm:prSet>
      <dgm:spPr/>
      <dgm:t>
        <a:bodyPr/>
        <a:lstStyle/>
        <a:p>
          <a:endParaRPr lang="en-US"/>
        </a:p>
      </dgm:t>
    </dgm:pt>
    <dgm:pt modelId="{2720ADEC-A804-9741-8191-7545C7988508}" type="pres">
      <dgm:prSet presAssocID="{80EB4705-6709-8B45-AC8F-F81E15E6DB37}" presName="spacing" presStyleCnt="0"/>
      <dgm:spPr/>
    </dgm:pt>
    <dgm:pt modelId="{68A41237-E442-1C44-AD15-349FE29D1339}" type="pres">
      <dgm:prSet presAssocID="{FE8D1F80-3752-C54F-823A-062A21C105C8}" presName="composite" presStyleCnt="0"/>
      <dgm:spPr/>
    </dgm:pt>
    <dgm:pt modelId="{35114E00-9B82-9249-95EB-2EBCD0CAD782}" type="pres">
      <dgm:prSet presAssocID="{FE8D1F80-3752-C54F-823A-062A21C105C8}" presName="imgShp" presStyleLbl="fgImgPlace1" presStyleIdx="2" presStyleCnt="5"/>
      <dgm:spPr/>
    </dgm:pt>
    <dgm:pt modelId="{FA2300CD-1A3F-3043-88D2-F9E4724671AB}" type="pres">
      <dgm:prSet presAssocID="{FE8D1F80-3752-C54F-823A-062A21C105C8}" presName="txShp" presStyleLbl="node1" presStyleIdx="2" presStyleCnt="5">
        <dgm:presLayoutVars>
          <dgm:bulletEnabled val="1"/>
        </dgm:presLayoutVars>
      </dgm:prSet>
      <dgm:spPr/>
      <dgm:t>
        <a:bodyPr/>
        <a:lstStyle/>
        <a:p>
          <a:endParaRPr lang="en-US"/>
        </a:p>
      </dgm:t>
    </dgm:pt>
    <dgm:pt modelId="{C4A93BAD-088A-924A-B61F-BDFF08924E5E}" type="pres">
      <dgm:prSet presAssocID="{57D0F58D-5951-1045-B86E-4BA195F8BF90}" presName="spacing" presStyleCnt="0"/>
      <dgm:spPr/>
    </dgm:pt>
    <dgm:pt modelId="{6E334691-0FF9-E846-87A0-EC565EEDACB0}" type="pres">
      <dgm:prSet presAssocID="{033D653D-BE46-AD4E-A18F-0C6890C70355}" presName="composite" presStyleCnt="0"/>
      <dgm:spPr/>
    </dgm:pt>
    <dgm:pt modelId="{51DE4F1C-1EE4-6D48-B31B-F0CAA4F994C9}" type="pres">
      <dgm:prSet presAssocID="{033D653D-BE46-AD4E-A18F-0C6890C70355}" presName="imgShp" presStyleLbl="fgImgPlace1" presStyleIdx="3" presStyleCnt="5"/>
      <dgm:spPr/>
    </dgm:pt>
    <dgm:pt modelId="{21A81BD3-3C53-EC47-B14E-9E91F66FAB7C}" type="pres">
      <dgm:prSet presAssocID="{033D653D-BE46-AD4E-A18F-0C6890C70355}" presName="txShp" presStyleLbl="node1" presStyleIdx="3" presStyleCnt="5">
        <dgm:presLayoutVars>
          <dgm:bulletEnabled val="1"/>
        </dgm:presLayoutVars>
      </dgm:prSet>
      <dgm:spPr/>
      <dgm:t>
        <a:bodyPr/>
        <a:lstStyle/>
        <a:p>
          <a:endParaRPr lang="zh-CN" altLang="en-US"/>
        </a:p>
      </dgm:t>
    </dgm:pt>
    <dgm:pt modelId="{A31D7E25-C0A1-4E4E-A5E8-9ABB836A5778}" type="pres">
      <dgm:prSet presAssocID="{A2CB0147-4014-B249-8E1B-E442A49DF8D2}" presName="spacing" presStyleCnt="0"/>
      <dgm:spPr/>
    </dgm:pt>
    <dgm:pt modelId="{9B1876C7-D44C-2A45-88A2-CCDC5874F1D0}" type="pres">
      <dgm:prSet presAssocID="{65B6E440-9647-9749-8502-A01886AC83FA}" presName="composite" presStyleCnt="0"/>
      <dgm:spPr/>
    </dgm:pt>
    <dgm:pt modelId="{DA14EDCD-01CB-7B44-8DAC-D0790DD666AD}" type="pres">
      <dgm:prSet presAssocID="{65B6E440-9647-9749-8502-A01886AC83FA}" presName="imgShp" presStyleLbl="fgImgPlace1" presStyleIdx="4" presStyleCnt="5"/>
      <dgm:spPr/>
    </dgm:pt>
    <dgm:pt modelId="{15D7749E-05A8-A94E-B316-CA8D934433F8}" type="pres">
      <dgm:prSet presAssocID="{65B6E440-9647-9749-8502-A01886AC83FA}" presName="txShp" presStyleLbl="node1" presStyleIdx="4" presStyleCnt="5">
        <dgm:presLayoutVars>
          <dgm:bulletEnabled val="1"/>
        </dgm:presLayoutVars>
      </dgm:prSet>
      <dgm:spPr/>
      <dgm:t>
        <a:bodyPr/>
        <a:lstStyle/>
        <a:p>
          <a:endParaRPr lang="zh-CN" altLang="en-US"/>
        </a:p>
      </dgm:t>
    </dgm:pt>
  </dgm:ptLst>
  <dgm:cxnLst>
    <dgm:cxn modelId="{32DE58F9-55C9-304C-A7F4-C33EA8B087A0}" type="presOf" srcId="{CC04BA4D-2FC3-CE45-9AC7-65EBE990C59A}" destId="{02720A2F-8DE8-7541-A817-DD23F480EF43}" srcOrd="0" destOrd="0" presId="urn:microsoft.com/office/officeart/2005/8/layout/vList3"/>
    <dgm:cxn modelId="{DBDC8FAB-5FEE-CB44-8FEC-75AF6489F614}" srcId="{27332DAD-9860-564B-ADE4-2C69D5DD6C44}" destId="{65B6E440-9647-9749-8502-A01886AC83FA}" srcOrd="4" destOrd="0" parTransId="{8502F332-D92E-7D4D-A745-8BA98385DB23}" sibTransId="{0E19312A-F45B-C74A-AF50-93BDB3FAF3CE}"/>
    <dgm:cxn modelId="{D86B70C2-4170-2047-871E-E436DD28CFAE}" type="presOf" srcId="{D139868B-6B52-314C-B89F-AF6F3453DE1C}" destId="{0287DD26-7BD7-2A4F-9C92-4F65D084B63C}" srcOrd="0" destOrd="0" presId="urn:microsoft.com/office/officeart/2005/8/layout/vList3"/>
    <dgm:cxn modelId="{72CCEAE2-E2FC-364C-B3D2-3B9DA6549485}" type="presOf" srcId="{27332DAD-9860-564B-ADE4-2C69D5DD6C44}" destId="{D26D4B66-84D2-324E-9402-6E48EE2EFFA8}" srcOrd="0" destOrd="0" presId="urn:microsoft.com/office/officeart/2005/8/layout/vList3"/>
    <dgm:cxn modelId="{8670E4BC-ACCD-B043-BCF4-12787173A555}" srcId="{27332DAD-9860-564B-ADE4-2C69D5DD6C44}" destId="{033D653D-BE46-AD4E-A18F-0C6890C70355}" srcOrd="3" destOrd="0" parTransId="{D4516D9A-3893-F047-A001-044F6D52AF75}" sibTransId="{A2CB0147-4014-B249-8E1B-E442A49DF8D2}"/>
    <dgm:cxn modelId="{3282BFE9-3742-1449-99CD-15D625BE01FF}" srcId="{27332DAD-9860-564B-ADE4-2C69D5DD6C44}" destId="{D139868B-6B52-314C-B89F-AF6F3453DE1C}" srcOrd="1" destOrd="0" parTransId="{A7CD1C16-AD43-7F4F-9A81-2EF966A66336}" sibTransId="{80EB4705-6709-8B45-AC8F-F81E15E6DB37}"/>
    <dgm:cxn modelId="{897D61CC-84E8-EC43-920A-638B4AEB0F64}" type="presOf" srcId="{FE8D1F80-3752-C54F-823A-062A21C105C8}" destId="{FA2300CD-1A3F-3043-88D2-F9E4724671AB}" srcOrd="0" destOrd="0" presId="urn:microsoft.com/office/officeart/2005/8/layout/vList3"/>
    <dgm:cxn modelId="{7B3F9FFC-AC86-5846-8BFC-987A04230B54}" srcId="{27332DAD-9860-564B-ADE4-2C69D5DD6C44}" destId="{CC04BA4D-2FC3-CE45-9AC7-65EBE990C59A}" srcOrd="0" destOrd="0" parTransId="{14262DF5-5458-4F46-B7FD-DD1BB7274244}" sibTransId="{99EA54AE-AF36-4448-9477-AAE7783C8461}"/>
    <dgm:cxn modelId="{A3D35385-45A6-A84C-92C7-88BF97154C99}" type="presOf" srcId="{033D653D-BE46-AD4E-A18F-0C6890C70355}" destId="{21A81BD3-3C53-EC47-B14E-9E91F66FAB7C}" srcOrd="0" destOrd="0" presId="urn:microsoft.com/office/officeart/2005/8/layout/vList3"/>
    <dgm:cxn modelId="{9869C812-65FF-D343-961C-A6A2AD9DA8AA}" srcId="{27332DAD-9860-564B-ADE4-2C69D5DD6C44}" destId="{FE8D1F80-3752-C54F-823A-062A21C105C8}" srcOrd="2" destOrd="0" parTransId="{45ACCDA3-7E3E-B84A-AF7F-2571EA73E724}" sibTransId="{57D0F58D-5951-1045-B86E-4BA195F8BF90}"/>
    <dgm:cxn modelId="{3240C56B-F464-EF43-9714-F8AEA5417ABA}" type="presOf" srcId="{65B6E440-9647-9749-8502-A01886AC83FA}" destId="{15D7749E-05A8-A94E-B316-CA8D934433F8}" srcOrd="0" destOrd="0" presId="urn:microsoft.com/office/officeart/2005/8/layout/vList3"/>
    <dgm:cxn modelId="{F3612A3B-E2CF-874E-801A-0C5C43FFD898}" type="presParOf" srcId="{D26D4B66-84D2-324E-9402-6E48EE2EFFA8}" destId="{B1605F9E-955B-B54F-B465-2014D6931C13}" srcOrd="0" destOrd="0" presId="urn:microsoft.com/office/officeart/2005/8/layout/vList3"/>
    <dgm:cxn modelId="{7DDA43E9-36FD-F347-A2F1-5C2938D9E7CB}" type="presParOf" srcId="{B1605F9E-955B-B54F-B465-2014D6931C13}" destId="{150EA78C-B9EB-5245-AE61-A8832990335F}" srcOrd="0" destOrd="0" presId="urn:microsoft.com/office/officeart/2005/8/layout/vList3"/>
    <dgm:cxn modelId="{ECFA39D4-7C88-5843-B5A9-1D12048375A0}" type="presParOf" srcId="{B1605F9E-955B-B54F-B465-2014D6931C13}" destId="{02720A2F-8DE8-7541-A817-DD23F480EF43}" srcOrd="1" destOrd="0" presId="urn:microsoft.com/office/officeart/2005/8/layout/vList3"/>
    <dgm:cxn modelId="{453411D8-BACA-CE44-A7DD-626702907653}" type="presParOf" srcId="{D26D4B66-84D2-324E-9402-6E48EE2EFFA8}" destId="{17CD93A0-EB1C-A74B-8D26-612FEAD491E3}" srcOrd="1" destOrd="0" presId="urn:microsoft.com/office/officeart/2005/8/layout/vList3"/>
    <dgm:cxn modelId="{DAD66F95-E6C4-474F-8557-E64CEAFA40CD}" type="presParOf" srcId="{D26D4B66-84D2-324E-9402-6E48EE2EFFA8}" destId="{2D8B9562-D0A7-9546-A321-FF9828495295}" srcOrd="2" destOrd="0" presId="urn:microsoft.com/office/officeart/2005/8/layout/vList3"/>
    <dgm:cxn modelId="{53B285AE-4390-2241-8A88-4E87F3B1F577}" type="presParOf" srcId="{2D8B9562-D0A7-9546-A321-FF9828495295}" destId="{137CAADF-4DCC-8C4C-AB74-559CF7365E57}" srcOrd="0" destOrd="0" presId="urn:microsoft.com/office/officeart/2005/8/layout/vList3"/>
    <dgm:cxn modelId="{A9BAD09B-F85A-3E4F-BDF1-A61102C698BA}" type="presParOf" srcId="{2D8B9562-D0A7-9546-A321-FF9828495295}" destId="{0287DD26-7BD7-2A4F-9C92-4F65D084B63C}" srcOrd="1" destOrd="0" presId="urn:microsoft.com/office/officeart/2005/8/layout/vList3"/>
    <dgm:cxn modelId="{1ADE8307-EC38-6E42-B5C6-53524227660F}" type="presParOf" srcId="{D26D4B66-84D2-324E-9402-6E48EE2EFFA8}" destId="{2720ADEC-A804-9741-8191-7545C7988508}" srcOrd="3" destOrd="0" presId="urn:microsoft.com/office/officeart/2005/8/layout/vList3"/>
    <dgm:cxn modelId="{FB0100E3-45D3-4E4F-AFF7-42A1F246B1B1}" type="presParOf" srcId="{D26D4B66-84D2-324E-9402-6E48EE2EFFA8}" destId="{68A41237-E442-1C44-AD15-349FE29D1339}" srcOrd="4" destOrd="0" presId="urn:microsoft.com/office/officeart/2005/8/layout/vList3"/>
    <dgm:cxn modelId="{9D14305A-BB77-C440-AB88-AC94712FEEF3}" type="presParOf" srcId="{68A41237-E442-1C44-AD15-349FE29D1339}" destId="{35114E00-9B82-9249-95EB-2EBCD0CAD782}" srcOrd="0" destOrd="0" presId="urn:microsoft.com/office/officeart/2005/8/layout/vList3"/>
    <dgm:cxn modelId="{1611F9BE-3441-E841-9504-BD120C01213A}" type="presParOf" srcId="{68A41237-E442-1C44-AD15-349FE29D1339}" destId="{FA2300CD-1A3F-3043-88D2-F9E4724671AB}" srcOrd="1" destOrd="0" presId="urn:microsoft.com/office/officeart/2005/8/layout/vList3"/>
    <dgm:cxn modelId="{E91F1549-F9E6-9146-AB6C-8C072D2773C9}" type="presParOf" srcId="{D26D4B66-84D2-324E-9402-6E48EE2EFFA8}" destId="{C4A93BAD-088A-924A-B61F-BDFF08924E5E}" srcOrd="5" destOrd="0" presId="urn:microsoft.com/office/officeart/2005/8/layout/vList3"/>
    <dgm:cxn modelId="{CEF5FA55-E086-634B-A6E5-A55A81EC34D4}" type="presParOf" srcId="{D26D4B66-84D2-324E-9402-6E48EE2EFFA8}" destId="{6E334691-0FF9-E846-87A0-EC565EEDACB0}" srcOrd="6" destOrd="0" presId="urn:microsoft.com/office/officeart/2005/8/layout/vList3"/>
    <dgm:cxn modelId="{A5D88133-D00E-C143-AEF4-026993EC3AB7}" type="presParOf" srcId="{6E334691-0FF9-E846-87A0-EC565EEDACB0}" destId="{51DE4F1C-1EE4-6D48-B31B-F0CAA4F994C9}" srcOrd="0" destOrd="0" presId="urn:microsoft.com/office/officeart/2005/8/layout/vList3"/>
    <dgm:cxn modelId="{FDDBF167-E0E2-1546-A580-652A3EC35A38}" type="presParOf" srcId="{6E334691-0FF9-E846-87A0-EC565EEDACB0}" destId="{21A81BD3-3C53-EC47-B14E-9E91F66FAB7C}" srcOrd="1" destOrd="0" presId="urn:microsoft.com/office/officeart/2005/8/layout/vList3"/>
    <dgm:cxn modelId="{01A51CBF-F32E-6A4A-A514-08DAEE5DC056}" type="presParOf" srcId="{D26D4B66-84D2-324E-9402-6E48EE2EFFA8}" destId="{A31D7E25-C0A1-4E4E-A5E8-9ABB836A5778}" srcOrd="7" destOrd="0" presId="urn:microsoft.com/office/officeart/2005/8/layout/vList3"/>
    <dgm:cxn modelId="{4A0C6FC7-3CAD-BF46-A4A3-0CE47657CFEC}" type="presParOf" srcId="{D26D4B66-84D2-324E-9402-6E48EE2EFFA8}" destId="{9B1876C7-D44C-2A45-88A2-CCDC5874F1D0}" srcOrd="8" destOrd="0" presId="urn:microsoft.com/office/officeart/2005/8/layout/vList3"/>
    <dgm:cxn modelId="{7DDAFD92-A062-8149-94B7-3F41022D984C}" type="presParOf" srcId="{9B1876C7-D44C-2A45-88A2-CCDC5874F1D0}" destId="{DA14EDCD-01CB-7B44-8DAC-D0790DD666AD}" srcOrd="0" destOrd="0" presId="urn:microsoft.com/office/officeart/2005/8/layout/vList3"/>
    <dgm:cxn modelId="{E4126CA6-8D50-CA4B-9790-399CE3CA6C69}" type="presParOf" srcId="{9B1876C7-D44C-2A45-88A2-CCDC5874F1D0}" destId="{15D7749E-05A8-A94E-B316-CA8D934433F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7332DAD-9860-564B-ADE4-2C69D5DD6C44}" type="doc">
      <dgm:prSet loTypeId="urn:microsoft.com/office/officeart/2005/8/layout/vList3" loCatId="" qsTypeId="urn:microsoft.com/office/officeart/2005/8/quickstyle/simple5" qsCatId="simple" csTypeId="urn:microsoft.com/office/officeart/2005/8/colors/accent1_2" csCatId="accent1" phldr="1"/>
      <dgm:spPr/>
    </dgm:pt>
    <dgm:pt modelId="{CC04BA4D-2FC3-CE45-9AC7-65EBE990C59A}">
      <dgm:prSet phldrT="[Text]"/>
      <dgm:spPr/>
      <dgm:t>
        <a:bodyPr/>
        <a:lstStyle/>
        <a:p>
          <a:pPr algn="l"/>
          <a:r>
            <a:rPr lang="zh-CN" altLang="en-US" dirty="0" smtClean="0">
              <a:solidFill>
                <a:schemeClr val="bg1">
                  <a:lumMod val="50000"/>
                </a:schemeClr>
              </a:solidFill>
              <a:latin typeface="SimHei" charset="0"/>
              <a:ea typeface="SimHei" charset="0"/>
              <a:cs typeface="SimHei" charset="0"/>
            </a:rPr>
            <a:t>处理器调度的层次</a:t>
          </a:r>
          <a:endParaRPr lang="en-US" dirty="0">
            <a:solidFill>
              <a:schemeClr val="bg1">
                <a:lumMod val="50000"/>
              </a:schemeClr>
            </a:solidFill>
            <a:latin typeface="SimHei" charset="0"/>
            <a:ea typeface="SimHei" charset="0"/>
            <a:cs typeface="SimHei" charset="0"/>
          </a:endParaRPr>
        </a:p>
      </dgm:t>
    </dgm:pt>
    <dgm:pt modelId="{14262DF5-5458-4F46-B7FD-DD1BB7274244}" type="parTrans" cxnId="{7B3F9FFC-AC86-5846-8BFC-987A04230B54}">
      <dgm:prSet/>
      <dgm:spPr/>
      <dgm:t>
        <a:bodyPr/>
        <a:lstStyle/>
        <a:p>
          <a:pPr algn="l"/>
          <a:endParaRPr lang="en-US">
            <a:latin typeface="SimHei" charset="0"/>
            <a:ea typeface="SimHei" charset="0"/>
            <a:cs typeface="SimHei" charset="0"/>
          </a:endParaRPr>
        </a:p>
      </dgm:t>
    </dgm:pt>
    <dgm:pt modelId="{99EA54AE-AF36-4448-9477-AAE7783C8461}" type="sibTrans" cxnId="{7B3F9FFC-AC86-5846-8BFC-987A04230B54}">
      <dgm:prSet/>
      <dgm:spPr/>
      <dgm:t>
        <a:bodyPr/>
        <a:lstStyle/>
        <a:p>
          <a:pPr algn="l"/>
          <a:endParaRPr lang="en-US">
            <a:latin typeface="SimHei" charset="0"/>
            <a:ea typeface="SimHei" charset="0"/>
            <a:cs typeface="SimHei" charset="0"/>
          </a:endParaRPr>
        </a:p>
      </dgm:t>
    </dgm:pt>
    <dgm:pt modelId="{D139868B-6B52-314C-B89F-AF6F3453DE1C}">
      <dgm:prSet phldrT="[Text]"/>
      <dgm:spPr/>
      <dgm:t>
        <a:bodyPr/>
        <a:lstStyle/>
        <a:p>
          <a:pPr algn="l"/>
          <a:r>
            <a:rPr lang="zh-CN" altLang="en-US" dirty="0" smtClean="0">
              <a:solidFill>
                <a:schemeClr val="bg1">
                  <a:lumMod val="50000"/>
                </a:schemeClr>
              </a:solidFill>
              <a:latin typeface="SimHei" charset="0"/>
              <a:ea typeface="SimHei" charset="0"/>
              <a:cs typeface="SimHei" charset="0"/>
            </a:rPr>
            <a:t>选择调度算法的原则</a:t>
          </a:r>
          <a:endParaRPr lang="en-US" dirty="0">
            <a:solidFill>
              <a:schemeClr val="bg1">
                <a:lumMod val="50000"/>
              </a:schemeClr>
            </a:solidFill>
            <a:latin typeface="SimHei" charset="0"/>
            <a:ea typeface="SimHei" charset="0"/>
            <a:cs typeface="SimHei" charset="0"/>
          </a:endParaRPr>
        </a:p>
      </dgm:t>
    </dgm:pt>
    <dgm:pt modelId="{A7CD1C16-AD43-7F4F-9A81-2EF966A66336}" type="parTrans" cxnId="{3282BFE9-3742-1449-99CD-15D625BE01FF}">
      <dgm:prSet/>
      <dgm:spPr/>
      <dgm:t>
        <a:bodyPr/>
        <a:lstStyle/>
        <a:p>
          <a:pPr algn="l"/>
          <a:endParaRPr lang="en-US">
            <a:latin typeface="SimHei" charset="0"/>
            <a:ea typeface="SimHei" charset="0"/>
            <a:cs typeface="SimHei" charset="0"/>
          </a:endParaRPr>
        </a:p>
      </dgm:t>
    </dgm:pt>
    <dgm:pt modelId="{80EB4705-6709-8B45-AC8F-F81E15E6DB37}" type="sibTrans" cxnId="{3282BFE9-3742-1449-99CD-15D625BE01FF}">
      <dgm:prSet/>
      <dgm:spPr/>
      <dgm:t>
        <a:bodyPr/>
        <a:lstStyle/>
        <a:p>
          <a:pPr algn="l"/>
          <a:endParaRPr lang="en-US">
            <a:latin typeface="SimHei" charset="0"/>
            <a:ea typeface="SimHei" charset="0"/>
            <a:cs typeface="SimHei" charset="0"/>
          </a:endParaRPr>
        </a:p>
      </dgm:t>
    </dgm:pt>
    <dgm:pt modelId="{FE8D1F80-3752-C54F-823A-062A21C105C8}">
      <dgm:prSet/>
      <dgm:spPr/>
      <dgm:t>
        <a:bodyPr/>
        <a:lstStyle/>
        <a:p>
          <a:pPr algn="l"/>
          <a:r>
            <a:rPr lang="zh-CN" altLang="en-US" dirty="0" smtClean="0">
              <a:solidFill>
                <a:schemeClr val="bg1">
                  <a:lumMod val="50000"/>
                </a:schemeClr>
              </a:solidFill>
              <a:latin typeface="SimHei" charset="0"/>
              <a:ea typeface="SimHei" charset="0"/>
              <a:cs typeface="SimHei" charset="0"/>
            </a:rPr>
            <a:t>作业的管理与调度</a:t>
          </a:r>
          <a:endParaRPr lang="en-US" dirty="0">
            <a:solidFill>
              <a:schemeClr val="bg1">
                <a:lumMod val="50000"/>
              </a:schemeClr>
            </a:solidFill>
            <a:latin typeface="SimHei" charset="0"/>
            <a:ea typeface="SimHei" charset="0"/>
            <a:cs typeface="SimHei" charset="0"/>
          </a:endParaRPr>
        </a:p>
      </dgm:t>
    </dgm:pt>
    <dgm:pt modelId="{45ACCDA3-7E3E-B84A-AF7F-2571EA73E724}" type="parTrans" cxnId="{9869C812-65FF-D343-961C-A6A2AD9DA8AA}">
      <dgm:prSet/>
      <dgm:spPr/>
      <dgm:t>
        <a:bodyPr/>
        <a:lstStyle/>
        <a:p>
          <a:pPr algn="l"/>
          <a:endParaRPr lang="en-US">
            <a:latin typeface="SimHei" charset="0"/>
            <a:ea typeface="SimHei" charset="0"/>
            <a:cs typeface="SimHei" charset="0"/>
          </a:endParaRPr>
        </a:p>
      </dgm:t>
    </dgm:pt>
    <dgm:pt modelId="{57D0F58D-5951-1045-B86E-4BA195F8BF90}" type="sibTrans" cxnId="{9869C812-65FF-D343-961C-A6A2AD9DA8AA}">
      <dgm:prSet/>
      <dgm:spPr/>
      <dgm:t>
        <a:bodyPr/>
        <a:lstStyle/>
        <a:p>
          <a:pPr algn="l"/>
          <a:endParaRPr lang="en-US">
            <a:latin typeface="SimHei" charset="0"/>
            <a:ea typeface="SimHei" charset="0"/>
            <a:cs typeface="SimHei" charset="0"/>
          </a:endParaRPr>
        </a:p>
      </dgm:t>
    </dgm:pt>
    <dgm:pt modelId="{033D653D-BE46-AD4E-A18F-0C6890C70355}">
      <dgm:prSet/>
      <dgm:spPr/>
      <dgm:t>
        <a:bodyPr/>
        <a:lstStyle/>
        <a:p>
          <a:pPr algn="l"/>
          <a:r>
            <a:rPr lang="zh-CN" altLang="en-US">
              <a:solidFill>
                <a:schemeClr val="bg1">
                  <a:lumMod val="50000"/>
                </a:schemeClr>
              </a:solidFill>
              <a:latin typeface="SimHei" charset="-122"/>
              <a:ea typeface="SimHei" charset="-122"/>
              <a:cs typeface="SimHei" charset="-122"/>
            </a:rPr>
            <a:t>低级调度功能和类型</a:t>
          </a:r>
        </a:p>
      </dgm:t>
    </dgm:pt>
    <dgm:pt modelId="{D4516D9A-3893-F047-A001-044F6D52AF75}" type="parTrans" cxnId="{8670E4BC-ACCD-B043-BCF4-12787173A555}">
      <dgm:prSet/>
      <dgm:spPr/>
      <dgm:t>
        <a:bodyPr/>
        <a:lstStyle/>
        <a:p>
          <a:endParaRPr lang="zh-CN" altLang="en-US"/>
        </a:p>
      </dgm:t>
    </dgm:pt>
    <dgm:pt modelId="{A2CB0147-4014-B249-8E1B-E442A49DF8D2}" type="sibTrans" cxnId="{8670E4BC-ACCD-B043-BCF4-12787173A555}">
      <dgm:prSet/>
      <dgm:spPr/>
      <dgm:t>
        <a:bodyPr/>
        <a:lstStyle/>
        <a:p>
          <a:endParaRPr lang="zh-CN" altLang="en-US"/>
        </a:p>
      </dgm:t>
    </dgm:pt>
    <dgm:pt modelId="{65B6E440-9647-9749-8502-A01886AC83FA}">
      <dgm:prSet/>
      <dgm:spPr/>
      <dgm:t>
        <a:bodyPr/>
        <a:lstStyle/>
        <a:p>
          <a:pPr algn="l"/>
          <a:r>
            <a:rPr lang="zh-CN" altLang="en-US">
              <a:solidFill>
                <a:schemeClr val="bg1"/>
              </a:solidFill>
              <a:latin typeface="SimHei" charset="-122"/>
              <a:ea typeface="SimHei" charset="-122"/>
              <a:cs typeface="SimHei" charset="-122"/>
            </a:rPr>
            <a:t>作业调度和低级调度算法</a:t>
          </a:r>
        </a:p>
      </dgm:t>
    </dgm:pt>
    <dgm:pt modelId="{8502F332-D92E-7D4D-A745-8BA98385DB23}" type="parTrans" cxnId="{DBDC8FAB-5FEE-CB44-8FEC-75AF6489F614}">
      <dgm:prSet/>
      <dgm:spPr/>
      <dgm:t>
        <a:bodyPr/>
        <a:lstStyle/>
        <a:p>
          <a:endParaRPr lang="zh-CN" altLang="en-US"/>
        </a:p>
      </dgm:t>
    </dgm:pt>
    <dgm:pt modelId="{0E19312A-F45B-C74A-AF50-93BDB3FAF3CE}" type="sibTrans" cxnId="{DBDC8FAB-5FEE-CB44-8FEC-75AF6489F614}">
      <dgm:prSet/>
      <dgm:spPr/>
      <dgm:t>
        <a:bodyPr/>
        <a:lstStyle/>
        <a:p>
          <a:endParaRPr lang="zh-CN" altLang="en-US"/>
        </a:p>
      </dgm:t>
    </dgm:pt>
    <dgm:pt modelId="{D26D4B66-84D2-324E-9402-6E48EE2EFFA8}" type="pres">
      <dgm:prSet presAssocID="{27332DAD-9860-564B-ADE4-2C69D5DD6C44}" presName="linearFlow" presStyleCnt="0">
        <dgm:presLayoutVars>
          <dgm:dir/>
          <dgm:resizeHandles val="exact"/>
        </dgm:presLayoutVars>
      </dgm:prSet>
      <dgm:spPr/>
    </dgm:pt>
    <dgm:pt modelId="{B1605F9E-955B-B54F-B465-2014D6931C13}" type="pres">
      <dgm:prSet presAssocID="{CC04BA4D-2FC3-CE45-9AC7-65EBE990C59A}" presName="composite" presStyleCnt="0"/>
      <dgm:spPr/>
    </dgm:pt>
    <dgm:pt modelId="{150EA78C-B9EB-5245-AE61-A8832990335F}" type="pres">
      <dgm:prSet presAssocID="{CC04BA4D-2FC3-CE45-9AC7-65EBE990C59A}" presName="imgShp" presStyleLbl="fgImgPlace1" presStyleIdx="0" presStyleCnt="5"/>
      <dgm:spPr/>
    </dgm:pt>
    <dgm:pt modelId="{02720A2F-8DE8-7541-A817-DD23F480EF43}" type="pres">
      <dgm:prSet presAssocID="{CC04BA4D-2FC3-CE45-9AC7-65EBE990C59A}" presName="txShp" presStyleLbl="node1" presStyleIdx="0" presStyleCnt="5">
        <dgm:presLayoutVars>
          <dgm:bulletEnabled val="1"/>
        </dgm:presLayoutVars>
      </dgm:prSet>
      <dgm:spPr/>
      <dgm:t>
        <a:bodyPr/>
        <a:lstStyle/>
        <a:p>
          <a:endParaRPr lang="en-US"/>
        </a:p>
      </dgm:t>
    </dgm:pt>
    <dgm:pt modelId="{17CD93A0-EB1C-A74B-8D26-612FEAD491E3}" type="pres">
      <dgm:prSet presAssocID="{99EA54AE-AF36-4448-9477-AAE7783C8461}" presName="spacing" presStyleCnt="0"/>
      <dgm:spPr/>
    </dgm:pt>
    <dgm:pt modelId="{2D8B9562-D0A7-9546-A321-FF9828495295}" type="pres">
      <dgm:prSet presAssocID="{D139868B-6B52-314C-B89F-AF6F3453DE1C}" presName="composite" presStyleCnt="0"/>
      <dgm:spPr/>
    </dgm:pt>
    <dgm:pt modelId="{137CAADF-4DCC-8C4C-AB74-559CF7365E57}" type="pres">
      <dgm:prSet presAssocID="{D139868B-6B52-314C-B89F-AF6F3453DE1C}" presName="imgShp" presStyleLbl="fgImgPlace1" presStyleIdx="1" presStyleCnt="5"/>
      <dgm:spPr/>
    </dgm:pt>
    <dgm:pt modelId="{0287DD26-7BD7-2A4F-9C92-4F65D084B63C}" type="pres">
      <dgm:prSet presAssocID="{D139868B-6B52-314C-B89F-AF6F3453DE1C}" presName="txShp" presStyleLbl="node1" presStyleIdx="1" presStyleCnt="5">
        <dgm:presLayoutVars>
          <dgm:bulletEnabled val="1"/>
        </dgm:presLayoutVars>
      </dgm:prSet>
      <dgm:spPr/>
      <dgm:t>
        <a:bodyPr/>
        <a:lstStyle/>
        <a:p>
          <a:endParaRPr lang="en-US"/>
        </a:p>
      </dgm:t>
    </dgm:pt>
    <dgm:pt modelId="{2720ADEC-A804-9741-8191-7545C7988508}" type="pres">
      <dgm:prSet presAssocID="{80EB4705-6709-8B45-AC8F-F81E15E6DB37}" presName="spacing" presStyleCnt="0"/>
      <dgm:spPr/>
    </dgm:pt>
    <dgm:pt modelId="{68A41237-E442-1C44-AD15-349FE29D1339}" type="pres">
      <dgm:prSet presAssocID="{FE8D1F80-3752-C54F-823A-062A21C105C8}" presName="composite" presStyleCnt="0"/>
      <dgm:spPr/>
    </dgm:pt>
    <dgm:pt modelId="{35114E00-9B82-9249-95EB-2EBCD0CAD782}" type="pres">
      <dgm:prSet presAssocID="{FE8D1F80-3752-C54F-823A-062A21C105C8}" presName="imgShp" presStyleLbl="fgImgPlace1" presStyleIdx="2" presStyleCnt="5"/>
      <dgm:spPr/>
    </dgm:pt>
    <dgm:pt modelId="{FA2300CD-1A3F-3043-88D2-F9E4724671AB}" type="pres">
      <dgm:prSet presAssocID="{FE8D1F80-3752-C54F-823A-062A21C105C8}" presName="txShp" presStyleLbl="node1" presStyleIdx="2" presStyleCnt="5">
        <dgm:presLayoutVars>
          <dgm:bulletEnabled val="1"/>
        </dgm:presLayoutVars>
      </dgm:prSet>
      <dgm:spPr/>
      <dgm:t>
        <a:bodyPr/>
        <a:lstStyle/>
        <a:p>
          <a:endParaRPr lang="en-US"/>
        </a:p>
      </dgm:t>
    </dgm:pt>
    <dgm:pt modelId="{C4A93BAD-088A-924A-B61F-BDFF08924E5E}" type="pres">
      <dgm:prSet presAssocID="{57D0F58D-5951-1045-B86E-4BA195F8BF90}" presName="spacing" presStyleCnt="0"/>
      <dgm:spPr/>
    </dgm:pt>
    <dgm:pt modelId="{6E334691-0FF9-E846-87A0-EC565EEDACB0}" type="pres">
      <dgm:prSet presAssocID="{033D653D-BE46-AD4E-A18F-0C6890C70355}" presName="composite" presStyleCnt="0"/>
      <dgm:spPr/>
    </dgm:pt>
    <dgm:pt modelId="{51DE4F1C-1EE4-6D48-B31B-F0CAA4F994C9}" type="pres">
      <dgm:prSet presAssocID="{033D653D-BE46-AD4E-A18F-0C6890C70355}" presName="imgShp" presStyleLbl="fgImgPlace1" presStyleIdx="3" presStyleCnt="5"/>
      <dgm:spPr/>
    </dgm:pt>
    <dgm:pt modelId="{21A81BD3-3C53-EC47-B14E-9E91F66FAB7C}" type="pres">
      <dgm:prSet presAssocID="{033D653D-BE46-AD4E-A18F-0C6890C70355}" presName="txShp" presStyleLbl="node1" presStyleIdx="3" presStyleCnt="5">
        <dgm:presLayoutVars>
          <dgm:bulletEnabled val="1"/>
        </dgm:presLayoutVars>
      </dgm:prSet>
      <dgm:spPr/>
      <dgm:t>
        <a:bodyPr/>
        <a:lstStyle/>
        <a:p>
          <a:endParaRPr lang="zh-CN" altLang="en-US"/>
        </a:p>
      </dgm:t>
    </dgm:pt>
    <dgm:pt modelId="{A31D7E25-C0A1-4E4E-A5E8-9ABB836A5778}" type="pres">
      <dgm:prSet presAssocID="{A2CB0147-4014-B249-8E1B-E442A49DF8D2}" presName="spacing" presStyleCnt="0"/>
      <dgm:spPr/>
    </dgm:pt>
    <dgm:pt modelId="{9B1876C7-D44C-2A45-88A2-CCDC5874F1D0}" type="pres">
      <dgm:prSet presAssocID="{65B6E440-9647-9749-8502-A01886AC83FA}" presName="composite" presStyleCnt="0"/>
      <dgm:spPr/>
    </dgm:pt>
    <dgm:pt modelId="{DA14EDCD-01CB-7B44-8DAC-D0790DD666AD}" type="pres">
      <dgm:prSet presAssocID="{65B6E440-9647-9749-8502-A01886AC83FA}" presName="imgShp" presStyleLbl="fgImgPlace1" presStyleIdx="4" presStyleCnt="5"/>
      <dgm:spPr/>
    </dgm:pt>
    <dgm:pt modelId="{15D7749E-05A8-A94E-B316-CA8D934433F8}" type="pres">
      <dgm:prSet presAssocID="{65B6E440-9647-9749-8502-A01886AC83FA}" presName="txShp" presStyleLbl="node1" presStyleIdx="4" presStyleCnt="5">
        <dgm:presLayoutVars>
          <dgm:bulletEnabled val="1"/>
        </dgm:presLayoutVars>
      </dgm:prSet>
      <dgm:spPr/>
      <dgm:t>
        <a:bodyPr/>
        <a:lstStyle/>
        <a:p>
          <a:endParaRPr lang="zh-CN" altLang="en-US"/>
        </a:p>
      </dgm:t>
    </dgm:pt>
  </dgm:ptLst>
  <dgm:cxnLst>
    <dgm:cxn modelId="{DBDC8FAB-5FEE-CB44-8FEC-75AF6489F614}" srcId="{27332DAD-9860-564B-ADE4-2C69D5DD6C44}" destId="{65B6E440-9647-9749-8502-A01886AC83FA}" srcOrd="4" destOrd="0" parTransId="{8502F332-D92E-7D4D-A745-8BA98385DB23}" sibTransId="{0E19312A-F45B-C74A-AF50-93BDB3FAF3CE}"/>
    <dgm:cxn modelId="{CE0809B3-0B30-C64C-B9B5-1486EE8570EB}" type="presOf" srcId="{27332DAD-9860-564B-ADE4-2C69D5DD6C44}" destId="{D26D4B66-84D2-324E-9402-6E48EE2EFFA8}" srcOrd="0" destOrd="0" presId="urn:microsoft.com/office/officeart/2005/8/layout/vList3"/>
    <dgm:cxn modelId="{8670E4BC-ACCD-B043-BCF4-12787173A555}" srcId="{27332DAD-9860-564B-ADE4-2C69D5DD6C44}" destId="{033D653D-BE46-AD4E-A18F-0C6890C70355}" srcOrd="3" destOrd="0" parTransId="{D4516D9A-3893-F047-A001-044F6D52AF75}" sibTransId="{A2CB0147-4014-B249-8E1B-E442A49DF8D2}"/>
    <dgm:cxn modelId="{3282BFE9-3742-1449-99CD-15D625BE01FF}" srcId="{27332DAD-9860-564B-ADE4-2C69D5DD6C44}" destId="{D139868B-6B52-314C-B89F-AF6F3453DE1C}" srcOrd="1" destOrd="0" parTransId="{A7CD1C16-AD43-7F4F-9A81-2EF966A66336}" sibTransId="{80EB4705-6709-8B45-AC8F-F81E15E6DB37}"/>
    <dgm:cxn modelId="{1EA1A0E7-28FA-F54C-BE7A-88692A5178EB}" type="presOf" srcId="{D139868B-6B52-314C-B89F-AF6F3453DE1C}" destId="{0287DD26-7BD7-2A4F-9C92-4F65D084B63C}" srcOrd="0" destOrd="0" presId="urn:microsoft.com/office/officeart/2005/8/layout/vList3"/>
    <dgm:cxn modelId="{3373C0DA-9D65-1641-8369-79FA73277AA7}" type="presOf" srcId="{CC04BA4D-2FC3-CE45-9AC7-65EBE990C59A}" destId="{02720A2F-8DE8-7541-A817-DD23F480EF43}" srcOrd="0" destOrd="0" presId="urn:microsoft.com/office/officeart/2005/8/layout/vList3"/>
    <dgm:cxn modelId="{5B244B3E-2822-AF41-9902-611F56F6A4FF}" type="presOf" srcId="{033D653D-BE46-AD4E-A18F-0C6890C70355}" destId="{21A81BD3-3C53-EC47-B14E-9E91F66FAB7C}" srcOrd="0" destOrd="0" presId="urn:microsoft.com/office/officeart/2005/8/layout/vList3"/>
    <dgm:cxn modelId="{7B3F9FFC-AC86-5846-8BFC-987A04230B54}" srcId="{27332DAD-9860-564B-ADE4-2C69D5DD6C44}" destId="{CC04BA4D-2FC3-CE45-9AC7-65EBE990C59A}" srcOrd="0" destOrd="0" parTransId="{14262DF5-5458-4F46-B7FD-DD1BB7274244}" sibTransId="{99EA54AE-AF36-4448-9477-AAE7783C8461}"/>
    <dgm:cxn modelId="{9869C812-65FF-D343-961C-A6A2AD9DA8AA}" srcId="{27332DAD-9860-564B-ADE4-2C69D5DD6C44}" destId="{FE8D1F80-3752-C54F-823A-062A21C105C8}" srcOrd="2" destOrd="0" parTransId="{45ACCDA3-7E3E-B84A-AF7F-2571EA73E724}" sibTransId="{57D0F58D-5951-1045-B86E-4BA195F8BF90}"/>
    <dgm:cxn modelId="{A9D0BCEA-1B84-BE4B-84A4-E20687AF24FB}" type="presOf" srcId="{65B6E440-9647-9749-8502-A01886AC83FA}" destId="{15D7749E-05A8-A94E-B316-CA8D934433F8}" srcOrd="0" destOrd="0" presId="urn:microsoft.com/office/officeart/2005/8/layout/vList3"/>
    <dgm:cxn modelId="{797313E7-5011-8A43-B97D-CC8B58FF90CA}" type="presOf" srcId="{FE8D1F80-3752-C54F-823A-062A21C105C8}" destId="{FA2300CD-1A3F-3043-88D2-F9E4724671AB}" srcOrd="0" destOrd="0" presId="urn:microsoft.com/office/officeart/2005/8/layout/vList3"/>
    <dgm:cxn modelId="{CD353A69-9B40-3444-9355-C6B61A863CB9}" type="presParOf" srcId="{D26D4B66-84D2-324E-9402-6E48EE2EFFA8}" destId="{B1605F9E-955B-B54F-B465-2014D6931C13}" srcOrd="0" destOrd="0" presId="urn:microsoft.com/office/officeart/2005/8/layout/vList3"/>
    <dgm:cxn modelId="{13E4607F-5DD5-1D44-84A6-CF5924267E34}" type="presParOf" srcId="{B1605F9E-955B-B54F-B465-2014D6931C13}" destId="{150EA78C-B9EB-5245-AE61-A8832990335F}" srcOrd="0" destOrd="0" presId="urn:microsoft.com/office/officeart/2005/8/layout/vList3"/>
    <dgm:cxn modelId="{1AB983EE-BA39-E541-B71A-82A64F6E28E3}" type="presParOf" srcId="{B1605F9E-955B-B54F-B465-2014D6931C13}" destId="{02720A2F-8DE8-7541-A817-DD23F480EF43}" srcOrd="1" destOrd="0" presId="urn:microsoft.com/office/officeart/2005/8/layout/vList3"/>
    <dgm:cxn modelId="{64CA8D53-079B-2E45-BE5A-78EE835359EB}" type="presParOf" srcId="{D26D4B66-84D2-324E-9402-6E48EE2EFFA8}" destId="{17CD93A0-EB1C-A74B-8D26-612FEAD491E3}" srcOrd="1" destOrd="0" presId="urn:microsoft.com/office/officeart/2005/8/layout/vList3"/>
    <dgm:cxn modelId="{61C93417-D884-B348-96D6-D19A43C9746E}" type="presParOf" srcId="{D26D4B66-84D2-324E-9402-6E48EE2EFFA8}" destId="{2D8B9562-D0A7-9546-A321-FF9828495295}" srcOrd="2" destOrd="0" presId="urn:microsoft.com/office/officeart/2005/8/layout/vList3"/>
    <dgm:cxn modelId="{08BFA490-425E-404C-99DD-990957886C94}" type="presParOf" srcId="{2D8B9562-D0A7-9546-A321-FF9828495295}" destId="{137CAADF-4DCC-8C4C-AB74-559CF7365E57}" srcOrd="0" destOrd="0" presId="urn:microsoft.com/office/officeart/2005/8/layout/vList3"/>
    <dgm:cxn modelId="{57B13F55-854A-F044-B29C-64C42D706F69}" type="presParOf" srcId="{2D8B9562-D0A7-9546-A321-FF9828495295}" destId="{0287DD26-7BD7-2A4F-9C92-4F65D084B63C}" srcOrd="1" destOrd="0" presId="urn:microsoft.com/office/officeart/2005/8/layout/vList3"/>
    <dgm:cxn modelId="{667BF68B-DE04-5A4A-9B63-C213F0FFE7AF}" type="presParOf" srcId="{D26D4B66-84D2-324E-9402-6E48EE2EFFA8}" destId="{2720ADEC-A804-9741-8191-7545C7988508}" srcOrd="3" destOrd="0" presId="urn:microsoft.com/office/officeart/2005/8/layout/vList3"/>
    <dgm:cxn modelId="{134207C6-4C11-EF4C-8802-12DBCE694289}" type="presParOf" srcId="{D26D4B66-84D2-324E-9402-6E48EE2EFFA8}" destId="{68A41237-E442-1C44-AD15-349FE29D1339}" srcOrd="4" destOrd="0" presId="urn:microsoft.com/office/officeart/2005/8/layout/vList3"/>
    <dgm:cxn modelId="{6CC96736-20C7-DD48-8967-2A2BC58A555B}" type="presParOf" srcId="{68A41237-E442-1C44-AD15-349FE29D1339}" destId="{35114E00-9B82-9249-95EB-2EBCD0CAD782}" srcOrd="0" destOrd="0" presId="urn:microsoft.com/office/officeart/2005/8/layout/vList3"/>
    <dgm:cxn modelId="{FE8CAE0A-E84F-5947-BB34-602F2DF04CF6}" type="presParOf" srcId="{68A41237-E442-1C44-AD15-349FE29D1339}" destId="{FA2300CD-1A3F-3043-88D2-F9E4724671AB}" srcOrd="1" destOrd="0" presId="urn:microsoft.com/office/officeart/2005/8/layout/vList3"/>
    <dgm:cxn modelId="{C5FBD86A-3577-294A-A012-ABB944C829C5}" type="presParOf" srcId="{D26D4B66-84D2-324E-9402-6E48EE2EFFA8}" destId="{C4A93BAD-088A-924A-B61F-BDFF08924E5E}" srcOrd="5" destOrd="0" presId="urn:microsoft.com/office/officeart/2005/8/layout/vList3"/>
    <dgm:cxn modelId="{F498EADD-F942-3F42-B391-6CD58DBB488A}" type="presParOf" srcId="{D26D4B66-84D2-324E-9402-6E48EE2EFFA8}" destId="{6E334691-0FF9-E846-87A0-EC565EEDACB0}" srcOrd="6" destOrd="0" presId="urn:microsoft.com/office/officeart/2005/8/layout/vList3"/>
    <dgm:cxn modelId="{70AEE849-BBA2-8F41-BBB8-82E0959162A0}" type="presParOf" srcId="{6E334691-0FF9-E846-87A0-EC565EEDACB0}" destId="{51DE4F1C-1EE4-6D48-B31B-F0CAA4F994C9}" srcOrd="0" destOrd="0" presId="urn:microsoft.com/office/officeart/2005/8/layout/vList3"/>
    <dgm:cxn modelId="{7BA7DBE5-11F0-1049-9040-D350F8E79D90}" type="presParOf" srcId="{6E334691-0FF9-E846-87A0-EC565EEDACB0}" destId="{21A81BD3-3C53-EC47-B14E-9E91F66FAB7C}" srcOrd="1" destOrd="0" presId="urn:microsoft.com/office/officeart/2005/8/layout/vList3"/>
    <dgm:cxn modelId="{0EBF53E9-C93E-DE43-9713-A8895D718D61}" type="presParOf" srcId="{D26D4B66-84D2-324E-9402-6E48EE2EFFA8}" destId="{A31D7E25-C0A1-4E4E-A5E8-9ABB836A5778}" srcOrd="7" destOrd="0" presId="urn:microsoft.com/office/officeart/2005/8/layout/vList3"/>
    <dgm:cxn modelId="{C874D43A-FA0C-844C-A928-FD9EB20666D8}" type="presParOf" srcId="{D26D4B66-84D2-324E-9402-6E48EE2EFFA8}" destId="{9B1876C7-D44C-2A45-88A2-CCDC5874F1D0}" srcOrd="8" destOrd="0" presId="urn:microsoft.com/office/officeart/2005/8/layout/vList3"/>
    <dgm:cxn modelId="{59CDB526-C000-6F4E-ACBC-8C2204AF1E58}" type="presParOf" srcId="{9B1876C7-D44C-2A45-88A2-CCDC5874F1D0}" destId="{DA14EDCD-01CB-7B44-8DAC-D0790DD666AD}" srcOrd="0" destOrd="0" presId="urn:microsoft.com/office/officeart/2005/8/layout/vList3"/>
    <dgm:cxn modelId="{9DA13527-5DDF-AF41-B26D-7561F4772CE3}" type="presParOf" srcId="{9B1876C7-D44C-2A45-88A2-CCDC5874F1D0}" destId="{15D7749E-05A8-A94E-B316-CA8D934433F8}"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0A2F-8DE8-7541-A817-DD23F480EF43}">
      <dsp:nvSpPr>
        <dsp:cNvPr id="0" name=""/>
        <dsp:cNvSpPr/>
      </dsp:nvSpPr>
      <dsp:spPr>
        <a:xfrm rot="10800000">
          <a:off x="1359126" y="578"/>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solidFill>
              <a:latin typeface="SimHei" charset="0"/>
              <a:ea typeface="SimHei" charset="0"/>
              <a:cs typeface="SimHei" charset="0"/>
            </a:rPr>
            <a:t>处理器调度的层次</a:t>
          </a:r>
          <a:endParaRPr lang="en-US" sz="2900" kern="1200" dirty="0">
            <a:solidFill>
              <a:schemeClr val="bg1"/>
            </a:solidFill>
            <a:latin typeface="SimHei" charset="0"/>
            <a:ea typeface="SimHei" charset="0"/>
            <a:cs typeface="SimHei" charset="0"/>
          </a:endParaRPr>
        </a:p>
      </dsp:txBody>
      <dsp:txXfrm rot="10800000">
        <a:off x="1523108" y="578"/>
        <a:ext cx="4580920" cy="655929"/>
      </dsp:txXfrm>
    </dsp:sp>
    <dsp:sp modelId="{150EA78C-B9EB-5245-AE61-A8832990335F}">
      <dsp:nvSpPr>
        <dsp:cNvPr id="0" name=""/>
        <dsp:cNvSpPr/>
      </dsp:nvSpPr>
      <dsp:spPr>
        <a:xfrm>
          <a:off x="1031162" y="578"/>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0287DD26-7BD7-2A4F-9C92-4F65D084B63C}">
      <dsp:nvSpPr>
        <dsp:cNvPr id="0" name=""/>
        <dsp:cNvSpPr/>
      </dsp:nvSpPr>
      <dsp:spPr>
        <a:xfrm rot="10800000">
          <a:off x="1359126" y="852306"/>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latin typeface="SimHei" charset="0"/>
              <a:ea typeface="SimHei" charset="0"/>
              <a:cs typeface="SimHei" charset="0"/>
            </a:rPr>
            <a:t>选择调度算法的原则</a:t>
          </a:r>
          <a:endParaRPr lang="en-US" sz="2900" kern="1200" dirty="0">
            <a:latin typeface="SimHei" charset="0"/>
            <a:ea typeface="SimHei" charset="0"/>
            <a:cs typeface="SimHei" charset="0"/>
          </a:endParaRPr>
        </a:p>
      </dsp:txBody>
      <dsp:txXfrm rot="10800000">
        <a:off x="1523108" y="852306"/>
        <a:ext cx="4580920" cy="655929"/>
      </dsp:txXfrm>
    </dsp:sp>
    <dsp:sp modelId="{137CAADF-4DCC-8C4C-AB74-559CF7365E57}">
      <dsp:nvSpPr>
        <dsp:cNvPr id="0" name=""/>
        <dsp:cNvSpPr/>
      </dsp:nvSpPr>
      <dsp:spPr>
        <a:xfrm>
          <a:off x="1031162" y="852306"/>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A2300CD-1A3F-3043-88D2-F9E4724671AB}">
      <dsp:nvSpPr>
        <dsp:cNvPr id="0" name=""/>
        <dsp:cNvSpPr/>
      </dsp:nvSpPr>
      <dsp:spPr>
        <a:xfrm rot="10800000">
          <a:off x="1359126" y="1704035"/>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latin typeface="SimHei" charset="0"/>
              <a:ea typeface="SimHei" charset="0"/>
              <a:cs typeface="SimHei" charset="0"/>
            </a:rPr>
            <a:t>作业的管理与调度</a:t>
          </a:r>
          <a:endParaRPr lang="en-US" sz="2900" kern="1200" dirty="0">
            <a:latin typeface="SimHei" charset="0"/>
            <a:ea typeface="SimHei" charset="0"/>
            <a:cs typeface="SimHei" charset="0"/>
          </a:endParaRPr>
        </a:p>
      </dsp:txBody>
      <dsp:txXfrm rot="10800000">
        <a:off x="1523108" y="1704035"/>
        <a:ext cx="4580920" cy="655929"/>
      </dsp:txXfrm>
    </dsp:sp>
    <dsp:sp modelId="{35114E00-9B82-9249-95EB-2EBCD0CAD782}">
      <dsp:nvSpPr>
        <dsp:cNvPr id="0" name=""/>
        <dsp:cNvSpPr/>
      </dsp:nvSpPr>
      <dsp:spPr>
        <a:xfrm>
          <a:off x="1031162" y="1704035"/>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21A81BD3-3C53-EC47-B14E-9E91F66FAB7C}">
      <dsp:nvSpPr>
        <dsp:cNvPr id="0" name=""/>
        <dsp:cNvSpPr/>
      </dsp:nvSpPr>
      <dsp:spPr>
        <a:xfrm rot="10800000">
          <a:off x="1359126" y="2555764"/>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a:latin typeface="SimHei" charset="-122"/>
              <a:ea typeface="SimHei" charset="-122"/>
              <a:cs typeface="SimHei" charset="-122"/>
            </a:rPr>
            <a:t>低级调度功能和类型</a:t>
          </a:r>
        </a:p>
      </dsp:txBody>
      <dsp:txXfrm rot="10800000">
        <a:off x="1523108" y="2555764"/>
        <a:ext cx="4580920" cy="655929"/>
      </dsp:txXfrm>
    </dsp:sp>
    <dsp:sp modelId="{51DE4F1C-1EE4-6D48-B31B-F0CAA4F994C9}">
      <dsp:nvSpPr>
        <dsp:cNvPr id="0" name=""/>
        <dsp:cNvSpPr/>
      </dsp:nvSpPr>
      <dsp:spPr>
        <a:xfrm>
          <a:off x="1031162" y="2555764"/>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15D7749E-05A8-A94E-B316-CA8D934433F8}">
      <dsp:nvSpPr>
        <dsp:cNvPr id="0" name=""/>
        <dsp:cNvSpPr/>
      </dsp:nvSpPr>
      <dsp:spPr>
        <a:xfrm rot="10800000">
          <a:off x="1359126" y="3407492"/>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a:latin typeface="SimHei" charset="-122"/>
              <a:ea typeface="SimHei" charset="-122"/>
              <a:cs typeface="SimHei" charset="-122"/>
            </a:rPr>
            <a:t>作业调度和低级调度算法</a:t>
          </a:r>
        </a:p>
      </dsp:txBody>
      <dsp:txXfrm rot="10800000">
        <a:off x="1523108" y="3407492"/>
        <a:ext cx="4580920" cy="655929"/>
      </dsp:txXfrm>
    </dsp:sp>
    <dsp:sp modelId="{DA14EDCD-01CB-7B44-8DAC-D0790DD666AD}">
      <dsp:nvSpPr>
        <dsp:cNvPr id="0" name=""/>
        <dsp:cNvSpPr/>
      </dsp:nvSpPr>
      <dsp:spPr>
        <a:xfrm>
          <a:off x="1031162" y="3407492"/>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0A2F-8DE8-7541-A817-DD23F480EF43}">
      <dsp:nvSpPr>
        <dsp:cNvPr id="0" name=""/>
        <dsp:cNvSpPr/>
      </dsp:nvSpPr>
      <dsp:spPr>
        <a:xfrm rot="10800000">
          <a:off x="1359126" y="578"/>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solidFill>
              <a:latin typeface="SimHei" charset="0"/>
              <a:ea typeface="SimHei" charset="0"/>
              <a:cs typeface="SimHei" charset="0"/>
            </a:rPr>
            <a:t>处理器调度的层次</a:t>
          </a:r>
          <a:endParaRPr lang="en-US" sz="2900" kern="1200" dirty="0">
            <a:solidFill>
              <a:schemeClr val="bg1"/>
            </a:solidFill>
            <a:latin typeface="SimHei" charset="0"/>
            <a:ea typeface="SimHei" charset="0"/>
            <a:cs typeface="SimHei" charset="0"/>
          </a:endParaRPr>
        </a:p>
      </dsp:txBody>
      <dsp:txXfrm rot="10800000">
        <a:off x="1523108" y="578"/>
        <a:ext cx="4580920" cy="655929"/>
      </dsp:txXfrm>
    </dsp:sp>
    <dsp:sp modelId="{150EA78C-B9EB-5245-AE61-A8832990335F}">
      <dsp:nvSpPr>
        <dsp:cNvPr id="0" name=""/>
        <dsp:cNvSpPr/>
      </dsp:nvSpPr>
      <dsp:spPr>
        <a:xfrm>
          <a:off x="1031162" y="578"/>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0287DD26-7BD7-2A4F-9C92-4F65D084B63C}">
      <dsp:nvSpPr>
        <dsp:cNvPr id="0" name=""/>
        <dsp:cNvSpPr/>
      </dsp:nvSpPr>
      <dsp:spPr>
        <a:xfrm rot="10800000">
          <a:off x="1359126" y="852306"/>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50000"/>
                </a:schemeClr>
              </a:solidFill>
              <a:latin typeface="SimHei" charset="0"/>
              <a:ea typeface="SimHei" charset="0"/>
              <a:cs typeface="SimHei" charset="0"/>
            </a:rPr>
            <a:t>选择调度算法的原则</a:t>
          </a:r>
          <a:endParaRPr lang="en-US" sz="2900" kern="1200" dirty="0">
            <a:solidFill>
              <a:schemeClr val="bg1">
                <a:lumMod val="50000"/>
              </a:schemeClr>
            </a:solidFill>
            <a:latin typeface="SimHei" charset="0"/>
            <a:ea typeface="SimHei" charset="0"/>
            <a:cs typeface="SimHei" charset="0"/>
          </a:endParaRPr>
        </a:p>
      </dsp:txBody>
      <dsp:txXfrm rot="10800000">
        <a:off x="1523108" y="852306"/>
        <a:ext cx="4580920" cy="655929"/>
      </dsp:txXfrm>
    </dsp:sp>
    <dsp:sp modelId="{137CAADF-4DCC-8C4C-AB74-559CF7365E57}">
      <dsp:nvSpPr>
        <dsp:cNvPr id="0" name=""/>
        <dsp:cNvSpPr/>
      </dsp:nvSpPr>
      <dsp:spPr>
        <a:xfrm>
          <a:off x="1031162" y="852306"/>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A2300CD-1A3F-3043-88D2-F9E4724671AB}">
      <dsp:nvSpPr>
        <dsp:cNvPr id="0" name=""/>
        <dsp:cNvSpPr/>
      </dsp:nvSpPr>
      <dsp:spPr>
        <a:xfrm rot="10800000">
          <a:off x="1359126" y="1704035"/>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50000"/>
                </a:schemeClr>
              </a:solidFill>
              <a:latin typeface="SimHei" charset="0"/>
              <a:ea typeface="SimHei" charset="0"/>
              <a:cs typeface="SimHei" charset="0"/>
            </a:rPr>
            <a:t>作业的管理与调度</a:t>
          </a:r>
          <a:endParaRPr lang="en-US" sz="2900" kern="1200" dirty="0">
            <a:solidFill>
              <a:schemeClr val="bg1">
                <a:lumMod val="50000"/>
              </a:schemeClr>
            </a:solidFill>
            <a:latin typeface="SimHei" charset="0"/>
            <a:ea typeface="SimHei" charset="0"/>
            <a:cs typeface="SimHei" charset="0"/>
          </a:endParaRPr>
        </a:p>
      </dsp:txBody>
      <dsp:txXfrm rot="10800000">
        <a:off x="1523108" y="1704035"/>
        <a:ext cx="4580920" cy="655929"/>
      </dsp:txXfrm>
    </dsp:sp>
    <dsp:sp modelId="{35114E00-9B82-9249-95EB-2EBCD0CAD782}">
      <dsp:nvSpPr>
        <dsp:cNvPr id="0" name=""/>
        <dsp:cNvSpPr/>
      </dsp:nvSpPr>
      <dsp:spPr>
        <a:xfrm>
          <a:off x="1031162" y="1704035"/>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21A81BD3-3C53-EC47-B14E-9E91F66FAB7C}">
      <dsp:nvSpPr>
        <dsp:cNvPr id="0" name=""/>
        <dsp:cNvSpPr/>
      </dsp:nvSpPr>
      <dsp:spPr>
        <a:xfrm rot="10800000">
          <a:off x="1359126" y="2555764"/>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a:solidFill>
                <a:schemeClr val="bg1">
                  <a:lumMod val="50000"/>
                </a:schemeClr>
              </a:solidFill>
              <a:latin typeface="SimHei" charset="-122"/>
              <a:ea typeface="SimHei" charset="-122"/>
              <a:cs typeface="SimHei" charset="-122"/>
            </a:rPr>
            <a:t>低级调度功能和类型</a:t>
          </a:r>
        </a:p>
      </dsp:txBody>
      <dsp:txXfrm rot="10800000">
        <a:off x="1523108" y="2555764"/>
        <a:ext cx="4580920" cy="655929"/>
      </dsp:txXfrm>
    </dsp:sp>
    <dsp:sp modelId="{51DE4F1C-1EE4-6D48-B31B-F0CAA4F994C9}">
      <dsp:nvSpPr>
        <dsp:cNvPr id="0" name=""/>
        <dsp:cNvSpPr/>
      </dsp:nvSpPr>
      <dsp:spPr>
        <a:xfrm>
          <a:off x="1031162" y="2555764"/>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15D7749E-05A8-A94E-B316-CA8D934433F8}">
      <dsp:nvSpPr>
        <dsp:cNvPr id="0" name=""/>
        <dsp:cNvSpPr/>
      </dsp:nvSpPr>
      <dsp:spPr>
        <a:xfrm rot="10800000">
          <a:off x="1359126" y="3407492"/>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a:solidFill>
                <a:schemeClr val="bg1">
                  <a:lumMod val="50000"/>
                </a:schemeClr>
              </a:solidFill>
              <a:latin typeface="SimHei" charset="-122"/>
              <a:ea typeface="SimHei" charset="-122"/>
              <a:cs typeface="SimHei" charset="-122"/>
            </a:rPr>
            <a:t>作业调度和低级调度算法</a:t>
          </a:r>
        </a:p>
      </dsp:txBody>
      <dsp:txXfrm rot="10800000">
        <a:off x="1523108" y="3407492"/>
        <a:ext cx="4580920" cy="655929"/>
      </dsp:txXfrm>
    </dsp:sp>
    <dsp:sp modelId="{DA14EDCD-01CB-7B44-8DAC-D0790DD666AD}">
      <dsp:nvSpPr>
        <dsp:cNvPr id="0" name=""/>
        <dsp:cNvSpPr/>
      </dsp:nvSpPr>
      <dsp:spPr>
        <a:xfrm>
          <a:off x="1031162" y="3407492"/>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0A2F-8DE8-7541-A817-DD23F480EF43}">
      <dsp:nvSpPr>
        <dsp:cNvPr id="0" name=""/>
        <dsp:cNvSpPr/>
      </dsp:nvSpPr>
      <dsp:spPr>
        <a:xfrm rot="10800000">
          <a:off x="1359126" y="578"/>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50000"/>
                </a:schemeClr>
              </a:solidFill>
              <a:latin typeface="SimHei" charset="0"/>
              <a:ea typeface="SimHei" charset="0"/>
              <a:cs typeface="SimHei" charset="0"/>
            </a:rPr>
            <a:t>处理器调度的层次</a:t>
          </a:r>
          <a:endParaRPr lang="en-US" sz="2900" kern="1200" dirty="0">
            <a:solidFill>
              <a:schemeClr val="bg1">
                <a:lumMod val="50000"/>
              </a:schemeClr>
            </a:solidFill>
            <a:latin typeface="SimHei" charset="0"/>
            <a:ea typeface="SimHei" charset="0"/>
            <a:cs typeface="SimHei" charset="0"/>
          </a:endParaRPr>
        </a:p>
      </dsp:txBody>
      <dsp:txXfrm rot="10800000">
        <a:off x="1523108" y="578"/>
        <a:ext cx="4580920" cy="655929"/>
      </dsp:txXfrm>
    </dsp:sp>
    <dsp:sp modelId="{150EA78C-B9EB-5245-AE61-A8832990335F}">
      <dsp:nvSpPr>
        <dsp:cNvPr id="0" name=""/>
        <dsp:cNvSpPr/>
      </dsp:nvSpPr>
      <dsp:spPr>
        <a:xfrm>
          <a:off x="1031162" y="578"/>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0287DD26-7BD7-2A4F-9C92-4F65D084B63C}">
      <dsp:nvSpPr>
        <dsp:cNvPr id="0" name=""/>
        <dsp:cNvSpPr/>
      </dsp:nvSpPr>
      <dsp:spPr>
        <a:xfrm rot="10800000">
          <a:off x="1359126" y="852306"/>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solidFill>
              <a:latin typeface="SimHei" charset="0"/>
              <a:ea typeface="SimHei" charset="0"/>
              <a:cs typeface="SimHei" charset="0"/>
            </a:rPr>
            <a:t>选择调度算法的原则</a:t>
          </a:r>
          <a:endParaRPr lang="en-US" sz="2900" kern="1200" dirty="0">
            <a:solidFill>
              <a:schemeClr val="bg1"/>
            </a:solidFill>
            <a:latin typeface="SimHei" charset="0"/>
            <a:ea typeface="SimHei" charset="0"/>
            <a:cs typeface="SimHei" charset="0"/>
          </a:endParaRPr>
        </a:p>
      </dsp:txBody>
      <dsp:txXfrm rot="10800000">
        <a:off x="1523108" y="852306"/>
        <a:ext cx="4580920" cy="655929"/>
      </dsp:txXfrm>
    </dsp:sp>
    <dsp:sp modelId="{137CAADF-4DCC-8C4C-AB74-559CF7365E57}">
      <dsp:nvSpPr>
        <dsp:cNvPr id="0" name=""/>
        <dsp:cNvSpPr/>
      </dsp:nvSpPr>
      <dsp:spPr>
        <a:xfrm>
          <a:off x="1031162" y="852306"/>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A2300CD-1A3F-3043-88D2-F9E4724671AB}">
      <dsp:nvSpPr>
        <dsp:cNvPr id="0" name=""/>
        <dsp:cNvSpPr/>
      </dsp:nvSpPr>
      <dsp:spPr>
        <a:xfrm rot="10800000">
          <a:off x="1359126" y="1704035"/>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50000"/>
                </a:schemeClr>
              </a:solidFill>
              <a:latin typeface="SimHei" charset="0"/>
              <a:ea typeface="SimHei" charset="0"/>
              <a:cs typeface="SimHei" charset="0"/>
            </a:rPr>
            <a:t>作业的管理与调度</a:t>
          </a:r>
          <a:endParaRPr lang="en-US" sz="2900" kern="1200" dirty="0">
            <a:solidFill>
              <a:schemeClr val="bg1">
                <a:lumMod val="50000"/>
              </a:schemeClr>
            </a:solidFill>
            <a:latin typeface="SimHei" charset="0"/>
            <a:ea typeface="SimHei" charset="0"/>
            <a:cs typeface="SimHei" charset="0"/>
          </a:endParaRPr>
        </a:p>
      </dsp:txBody>
      <dsp:txXfrm rot="10800000">
        <a:off x="1523108" y="1704035"/>
        <a:ext cx="4580920" cy="655929"/>
      </dsp:txXfrm>
    </dsp:sp>
    <dsp:sp modelId="{35114E00-9B82-9249-95EB-2EBCD0CAD782}">
      <dsp:nvSpPr>
        <dsp:cNvPr id="0" name=""/>
        <dsp:cNvSpPr/>
      </dsp:nvSpPr>
      <dsp:spPr>
        <a:xfrm>
          <a:off x="1031162" y="1704035"/>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21A81BD3-3C53-EC47-B14E-9E91F66FAB7C}">
      <dsp:nvSpPr>
        <dsp:cNvPr id="0" name=""/>
        <dsp:cNvSpPr/>
      </dsp:nvSpPr>
      <dsp:spPr>
        <a:xfrm rot="10800000">
          <a:off x="1359126" y="2555764"/>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a:solidFill>
                <a:schemeClr val="bg1">
                  <a:lumMod val="50000"/>
                </a:schemeClr>
              </a:solidFill>
              <a:latin typeface="SimHei" charset="-122"/>
              <a:ea typeface="SimHei" charset="-122"/>
              <a:cs typeface="SimHei" charset="-122"/>
            </a:rPr>
            <a:t>低级调度功能和类型</a:t>
          </a:r>
        </a:p>
      </dsp:txBody>
      <dsp:txXfrm rot="10800000">
        <a:off x="1523108" y="2555764"/>
        <a:ext cx="4580920" cy="655929"/>
      </dsp:txXfrm>
    </dsp:sp>
    <dsp:sp modelId="{51DE4F1C-1EE4-6D48-B31B-F0CAA4F994C9}">
      <dsp:nvSpPr>
        <dsp:cNvPr id="0" name=""/>
        <dsp:cNvSpPr/>
      </dsp:nvSpPr>
      <dsp:spPr>
        <a:xfrm>
          <a:off x="1031162" y="2555764"/>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15D7749E-05A8-A94E-B316-CA8D934433F8}">
      <dsp:nvSpPr>
        <dsp:cNvPr id="0" name=""/>
        <dsp:cNvSpPr/>
      </dsp:nvSpPr>
      <dsp:spPr>
        <a:xfrm rot="10800000">
          <a:off x="1359126" y="3407492"/>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a:solidFill>
                <a:schemeClr val="bg1">
                  <a:lumMod val="50000"/>
                </a:schemeClr>
              </a:solidFill>
              <a:latin typeface="SimHei" charset="-122"/>
              <a:ea typeface="SimHei" charset="-122"/>
              <a:cs typeface="SimHei" charset="-122"/>
            </a:rPr>
            <a:t>作业调度和低级调度算法</a:t>
          </a:r>
        </a:p>
      </dsp:txBody>
      <dsp:txXfrm rot="10800000">
        <a:off x="1523108" y="3407492"/>
        <a:ext cx="4580920" cy="655929"/>
      </dsp:txXfrm>
    </dsp:sp>
    <dsp:sp modelId="{DA14EDCD-01CB-7B44-8DAC-D0790DD666AD}">
      <dsp:nvSpPr>
        <dsp:cNvPr id="0" name=""/>
        <dsp:cNvSpPr/>
      </dsp:nvSpPr>
      <dsp:spPr>
        <a:xfrm>
          <a:off x="1031162" y="3407492"/>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0A2F-8DE8-7541-A817-DD23F480EF43}">
      <dsp:nvSpPr>
        <dsp:cNvPr id="0" name=""/>
        <dsp:cNvSpPr/>
      </dsp:nvSpPr>
      <dsp:spPr>
        <a:xfrm rot="10800000">
          <a:off x="1359126" y="578"/>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50000"/>
                </a:schemeClr>
              </a:solidFill>
              <a:latin typeface="SimHei" charset="0"/>
              <a:ea typeface="SimHei" charset="0"/>
              <a:cs typeface="SimHei" charset="0"/>
            </a:rPr>
            <a:t>处理器调度的层次</a:t>
          </a:r>
          <a:endParaRPr lang="en-US" sz="2900" kern="1200" dirty="0">
            <a:solidFill>
              <a:schemeClr val="bg1">
                <a:lumMod val="50000"/>
              </a:schemeClr>
            </a:solidFill>
            <a:latin typeface="SimHei" charset="0"/>
            <a:ea typeface="SimHei" charset="0"/>
            <a:cs typeface="SimHei" charset="0"/>
          </a:endParaRPr>
        </a:p>
      </dsp:txBody>
      <dsp:txXfrm rot="10800000">
        <a:off x="1523108" y="578"/>
        <a:ext cx="4580920" cy="655929"/>
      </dsp:txXfrm>
    </dsp:sp>
    <dsp:sp modelId="{150EA78C-B9EB-5245-AE61-A8832990335F}">
      <dsp:nvSpPr>
        <dsp:cNvPr id="0" name=""/>
        <dsp:cNvSpPr/>
      </dsp:nvSpPr>
      <dsp:spPr>
        <a:xfrm>
          <a:off x="1031162" y="578"/>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0287DD26-7BD7-2A4F-9C92-4F65D084B63C}">
      <dsp:nvSpPr>
        <dsp:cNvPr id="0" name=""/>
        <dsp:cNvSpPr/>
      </dsp:nvSpPr>
      <dsp:spPr>
        <a:xfrm rot="10800000">
          <a:off x="1359126" y="852306"/>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50000"/>
                </a:schemeClr>
              </a:solidFill>
              <a:latin typeface="SimHei" charset="0"/>
              <a:ea typeface="SimHei" charset="0"/>
              <a:cs typeface="SimHei" charset="0"/>
            </a:rPr>
            <a:t>选择调度算法的原则</a:t>
          </a:r>
          <a:endParaRPr lang="en-US" sz="2900" kern="1200" dirty="0">
            <a:solidFill>
              <a:schemeClr val="bg1">
                <a:lumMod val="50000"/>
              </a:schemeClr>
            </a:solidFill>
            <a:latin typeface="SimHei" charset="0"/>
            <a:ea typeface="SimHei" charset="0"/>
            <a:cs typeface="SimHei" charset="0"/>
          </a:endParaRPr>
        </a:p>
      </dsp:txBody>
      <dsp:txXfrm rot="10800000">
        <a:off x="1523108" y="852306"/>
        <a:ext cx="4580920" cy="655929"/>
      </dsp:txXfrm>
    </dsp:sp>
    <dsp:sp modelId="{137CAADF-4DCC-8C4C-AB74-559CF7365E57}">
      <dsp:nvSpPr>
        <dsp:cNvPr id="0" name=""/>
        <dsp:cNvSpPr/>
      </dsp:nvSpPr>
      <dsp:spPr>
        <a:xfrm>
          <a:off x="1031162" y="852306"/>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A2300CD-1A3F-3043-88D2-F9E4724671AB}">
      <dsp:nvSpPr>
        <dsp:cNvPr id="0" name=""/>
        <dsp:cNvSpPr/>
      </dsp:nvSpPr>
      <dsp:spPr>
        <a:xfrm rot="10800000">
          <a:off x="1359126" y="1704035"/>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solidFill>
              <a:latin typeface="SimHei" charset="0"/>
              <a:ea typeface="SimHei" charset="0"/>
              <a:cs typeface="SimHei" charset="0"/>
            </a:rPr>
            <a:t>作业的管理与调度</a:t>
          </a:r>
          <a:endParaRPr lang="en-US" sz="2900" kern="1200" dirty="0">
            <a:solidFill>
              <a:schemeClr val="bg1"/>
            </a:solidFill>
            <a:latin typeface="SimHei" charset="0"/>
            <a:ea typeface="SimHei" charset="0"/>
            <a:cs typeface="SimHei" charset="0"/>
          </a:endParaRPr>
        </a:p>
      </dsp:txBody>
      <dsp:txXfrm rot="10800000">
        <a:off x="1523108" y="1704035"/>
        <a:ext cx="4580920" cy="655929"/>
      </dsp:txXfrm>
    </dsp:sp>
    <dsp:sp modelId="{35114E00-9B82-9249-95EB-2EBCD0CAD782}">
      <dsp:nvSpPr>
        <dsp:cNvPr id="0" name=""/>
        <dsp:cNvSpPr/>
      </dsp:nvSpPr>
      <dsp:spPr>
        <a:xfrm>
          <a:off x="1031162" y="1704035"/>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21A81BD3-3C53-EC47-B14E-9E91F66FAB7C}">
      <dsp:nvSpPr>
        <dsp:cNvPr id="0" name=""/>
        <dsp:cNvSpPr/>
      </dsp:nvSpPr>
      <dsp:spPr>
        <a:xfrm rot="10800000">
          <a:off x="1359126" y="2555764"/>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a:solidFill>
                <a:schemeClr val="bg1">
                  <a:lumMod val="50000"/>
                </a:schemeClr>
              </a:solidFill>
              <a:latin typeface="SimHei" charset="-122"/>
              <a:ea typeface="SimHei" charset="-122"/>
              <a:cs typeface="SimHei" charset="-122"/>
            </a:rPr>
            <a:t>低级调度功能和类型</a:t>
          </a:r>
        </a:p>
      </dsp:txBody>
      <dsp:txXfrm rot="10800000">
        <a:off x="1523108" y="2555764"/>
        <a:ext cx="4580920" cy="655929"/>
      </dsp:txXfrm>
    </dsp:sp>
    <dsp:sp modelId="{51DE4F1C-1EE4-6D48-B31B-F0CAA4F994C9}">
      <dsp:nvSpPr>
        <dsp:cNvPr id="0" name=""/>
        <dsp:cNvSpPr/>
      </dsp:nvSpPr>
      <dsp:spPr>
        <a:xfrm>
          <a:off x="1031162" y="2555764"/>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15D7749E-05A8-A94E-B316-CA8D934433F8}">
      <dsp:nvSpPr>
        <dsp:cNvPr id="0" name=""/>
        <dsp:cNvSpPr/>
      </dsp:nvSpPr>
      <dsp:spPr>
        <a:xfrm rot="10800000">
          <a:off x="1359126" y="3407492"/>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a:solidFill>
                <a:schemeClr val="bg1">
                  <a:lumMod val="50000"/>
                </a:schemeClr>
              </a:solidFill>
              <a:latin typeface="SimHei" charset="-122"/>
              <a:ea typeface="SimHei" charset="-122"/>
              <a:cs typeface="SimHei" charset="-122"/>
            </a:rPr>
            <a:t>作业调度和低级调度算法</a:t>
          </a:r>
        </a:p>
      </dsp:txBody>
      <dsp:txXfrm rot="10800000">
        <a:off x="1523108" y="3407492"/>
        <a:ext cx="4580920" cy="655929"/>
      </dsp:txXfrm>
    </dsp:sp>
    <dsp:sp modelId="{DA14EDCD-01CB-7B44-8DAC-D0790DD666AD}">
      <dsp:nvSpPr>
        <dsp:cNvPr id="0" name=""/>
        <dsp:cNvSpPr/>
      </dsp:nvSpPr>
      <dsp:spPr>
        <a:xfrm>
          <a:off x="1031162" y="3407492"/>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0A2F-8DE8-7541-A817-DD23F480EF43}">
      <dsp:nvSpPr>
        <dsp:cNvPr id="0" name=""/>
        <dsp:cNvSpPr/>
      </dsp:nvSpPr>
      <dsp:spPr>
        <a:xfrm rot="10800000">
          <a:off x="1359126" y="578"/>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50000"/>
                </a:schemeClr>
              </a:solidFill>
              <a:latin typeface="SimHei" charset="0"/>
              <a:ea typeface="SimHei" charset="0"/>
              <a:cs typeface="SimHei" charset="0"/>
            </a:rPr>
            <a:t>处理器调度的层次</a:t>
          </a:r>
          <a:endParaRPr lang="en-US" sz="2900" kern="1200" dirty="0">
            <a:solidFill>
              <a:schemeClr val="bg1">
                <a:lumMod val="50000"/>
              </a:schemeClr>
            </a:solidFill>
            <a:latin typeface="SimHei" charset="0"/>
            <a:ea typeface="SimHei" charset="0"/>
            <a:cs typeface="SimHei" charset="0"/>
          </a:endParaRPr>
        </a:p>
      </dsp:txBody>
      <dsp:txXfrm rot="10800000">
        <a:off x="1523108" y="578"/>
        <a:ext cx="4580920" cy="655929"/>
      </dsp:txXfrm>
    </dsp:sp>
    <dsp:sp modelId="{150EA78C-B9EB-5245-AE61-A8832990335F}">
      <dsp:nvSpPr>
        <dsp:cNvPr id="0" name=""/>
        <dsp:cNvSpPr/>
      </dsp:nvSpPr>
      <dsp:spPr>
        <a:xfrm>
          <a:off x="1031162" y="578"/>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0287DD26-7BD7-2A4F-9C92-4F65D084B63C}">
      <dsp:nvSpPr>
        <dsp:cNvPr id="0" name=""/>
        <dsp:cNvSpPr/>
      </dsp:nvSpPr>
      <dsp:spPr>
        <a:xfrm rot="10800000">
          <a:off x="1359126" y="852306"/>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50000"/>
                </a:schemeClr>
              </a:solidFill>
              <a:latin typeface="SimHei" charset="0"/>
              <a:ea typeface="SimHei" charset="0"/>
              <a:cs typeface="SimHei" charset="0"/>
            </a:rPr>
            <a:t>选择调度算法的原则</a:t>
          </a:r>
          <a:endParaRPr lang="en-US" sz="2900" kern="1200" dirty="0">
            <a:solidFill>
              <a:schemeClr val="bg1">
                <a:lumMod val="50000"/>
              </a:schemeClr>
            </a:solidFill>
            <a:latin typeface="SimHei" charset="0"/>
            <a:ea typeface="SimHei" charset="0"/>
            <a:cs typeface="SimHei" charset="0"/>
          </a:endParaRPr>
        </a:p>
      </dsp:txBody>
      <dsp:txXfrm rot="10800000">
        <a:off x="1523108" y="852306"/>
        <a:ext cx="4580920" cy="655929"/>
      </dsp:txXfrm>
    </dsp:sp>
    <dsp:sp modelId="{137CAADF-4DCC-8C4C-AB74-559CF7365E57}">
      <dsp:nvSpPr>
        <dsp:cNvPr id="0" name=""/>
        <dsp:cNvSpPr/>
      </dsp:nvSpPr>
      <dsp:spPr>
        <a:xfrm>
          <a:off x="1031162" y="852306"/>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A2300CD-1A3F-3043-88D2-F9E4724671AB}">
      <dsp:nvSpPr>
        <dsp:cNvPr id="0" name=""/>
        <dsp:cNvSpPr/>
      </dsp:nvSpPr>
      <dsp:spPr>
        <a:xfrm rot="10800000">
          <a:off x="1359126" y="1704035"/>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50000"/>
                </a:schemeClr>
              </a:solidFill>
              <a:latin typeface="SimHei" charset="0"/>
              <a:ea typeface="SimHei" charset="0"/>
              <a:cs typeface="SimHei" charset="0"/>
            </a:rPr>
            <a:t>作业的管理与调度</a:t>
          </a:r>
          <a:endParaRPr lang="en-US" sz="2900" kern="1200" dirty="0">
            <a:solidFill>
              <a:schemeClr val="bg1">
                <a:lumMod val="50000"/>
              </a:schemeClr>
            </a:solidFill>
            <a:latin typeface="SimHei" charset="0"/>
            <a:ea typeface="SimHei" charset="0"/>
            <a:cs typeface="SimHei" charset="0"/>
          </a:endParaRPr>
        </a:p>
      </dsp:txBody>
      <dsp:txXfrm rot="10800000">
        <a:off x="1523108" y="1704035"/>
        <a:ext cx="4580920" cy="655929"/>
      </dsp:txXfrm>
    </dsp:sp>
    <dsp:sp modelId="{35114E00-9B82-9249-95EB-2EBCD0CAD782}">
      <dsp:nvSpPr>
        <dsp:cNvPr id="0" name=""/>
        <dsp:cNvSpPr/>
      </dsp:nvSpPr>
      <dsp:spPr>
        <a:xfrm>
          <a:off x="1031162" y="1704035"/>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21A81BD3-3C53-EC47-B14E-9E91F66FAB7C}">
      <dsp:nvSpPr>
        <dsp:cNvPr id="0" name=""/>
        <dsp:cNvSpPr/>
      </dsp:nvSpPr>
      <dsp:spPr>
        <a:xfrm rot="10800000">
          <a:off x="1359126" y="2555764"/>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a:solidFill>
                <a:schemeClr val="bg1"/>
              </a:solidFill>
              <a:latin typeface="SimHei" charset="-122"/>
              <a:ea typeface="SimHei" charset="-122"/>
              <a:cs typeface="SimHei" charset="-122"/>
            </a:rPr>
            <a:t>低级调度功能和类型</a:t>
          </a:r>
        </a:p>
      </dsp:txBody>
      <dsp:txXfrm rot="10800000">
        <a:off x="1523108" y="2555764"/>
        <a:ext cx="4580920" cy="655929"/>
      </dsp:txXfrm>
    </dsp:sp>
    <dsp:sp modelId="{51DE4F1C-1EE4-6D48-B31B-F0CAA4F994C9}">
      <dsp:nvSpPr>
        <dsp:cNvPr id="0" name=""/>
        <dsp:cNvSpPr/>
      </dsp:nvSpPr>
      <dsp:spPr>
        <a:xfrm>
          <a:off x="1031162" y="2555764"/>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15D7749E-05A8-A94E-B316-CA8D934433F8}">
      <dsp:nvSpPr>
        <dsp:cNvPr id="0" name=""/>
        <dsp:cNvSpPr/>
      </dsp:nvSpPr>
      <dsp:spPr>
        <a:xfrm rot="10800000">
          <a:off x="1359126" y="3407492"/>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a:solidFill>
                <a:schemeClr val="bg1">
                  <a:lumMod val="50000"/>
                </a:schemeClr>
              </a:solidFill>
              <a:latin typeface="SimHei" charset="-122"/>
              <a:ea typeface="SimHei" charset="-122"/>
              <a:cs typeface="SimHei" charset="-122"/>
            </a:rPr>
            <a:t>作业调度和低级调度算法</a:t>
          </a:r>
        </a:p>
      </dsp:txBody>
      <dsp:txXfrm rot="10800000">
        <a:off x="1523108" y="3407492"/>
        <a:ext cx="4580920" cy="655929"/>
      </dsp:txXfrm>
    </dsp:sp>
    <dsp:sp modelId="{DA14EDCD-01CB-7B44-8DAC-D0790DD666AD}">
      <dsp:nvSpPr>
        <dsp:cNvPr id="0" name=""/>
        <dsp:cNvSpPr/>
      </dsp:nvSpPr>
      <dsp:spPr>
        <a:xfrm>
          <a:off x="1031162" y="3407492"/>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20A2F-8DE8-7541-A817-DD23F480EF43}">
      <dsp:nvSpPr>
        <dsp:cNvPr id="0" name=""/>
        <dsp:cNvSpPr/>
      </dsp:nvSpPr>
      <dsp:spPr>
        <a:xfrm rot="10800000">
          <a:off x="1359126" y="578"/>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50000"/>
                </a:schemeClr>
              </a:solidFill>
              <a:latin typeface="SimHei" charset="0"/>
              <a:ea typeface="SimHei" charset="0"/>
              <a:cs typeface="SimHei" charset="0"/>
            </a:rPr>
            <a:t>处理器调度的层次</a:t>
          </a:r>
          <a:endParaRPr lang="en-US" sz="2900" kern="1200" dirty="0">
            <a:solidFill>
              <a:schemeClr val="bg1">
                <a:lumMod val="50000"/>
              </a:schemeClr>
            </a:solidFill>
            <a:latin typeface="SimHei" charset="0"/>
            <a:ea typeface="SimHei" charset="0"/>
            <a:cs typeface="SimHei" charset="0"/>
          </a:endParaRPr>
        </a:p>
      </dsp:txBody>
      <dsp:txXfrm rot="10800000">
        <a:off x="1523108" y="578"/>
        <a:ext cx="4580920" cy="655929"/>
      </dsp:txXfrm>
    </dsp:sp>
    <dsp:sp modelId="{150EA78C-B9EB-5245-AE61-A8832990335F}">
      <dsp:nvSpPr>
        <dsp:cNvPr id="0" name=""/>
        <dsp:cNvSpPr/>
      </dsp:nvSpPr>
      <dsp:spPr>
        <a:xfrm>
          <a:off x="1031162" y="578"/>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0287DD26-7BD7-2A4F-9C92-4F65D084B63C}">
      <dsp:nvSpPr>
        <dsp:cNvPr id="0" name=""/>
        <dsp:cNvSpPr/>
      </dsp:nvSpPr>
      <dsp:spPr>
        <a:xfrm rot="10800000">
          <a:off x="1359126" y="852306"/>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50000"/>
                </a:schemeClr>
              </a:solidFill>
              <a:latin typeface="SimHei" charset="0"/>
              <a:ea typeface="SimHei" charset="0"/>
              <a:cs typeface="SimHei" charset="0"/>
            </a:rPr>
            <a:t>选择调度算法的原则</a:t>
          </a:r>
          <a:endParaRPr lang="en-US" sz="2900" kern="1200" dirty="0">
            <a:solidFill>
              <a:schemeClr val="bg1">
                <a:lumMod val="50000"/>
              </a:schemeClr>
            </a:solidFill>
            <a:latin typeface="SimHei" charset="0"/>
            <a:ea typeface="SimHei" charset="0"/>
            <a:cs typeface="SimHei" charset="0"/>
          </a:endParaRPr>
        </a:p>
      </dsp:txBody>
      <dsp:txXfrm rot="10800000">
        <a:off x="1523108" y="852306"/>
        <a:ext cx="4580920" cy="655929"/>
      </dsp:txXfrm>
    </dsp:sp>
    <dsp:sp modelId="{137CAADF-4DCC-8C4C-AB74-559CF7365E57}">
      <dsp:nvSpPr>
        <dsp:cNvPr id="0" name=""/>
        <dsp:cNvSpPr/>
      </dsp:nvSpPr>
      <dsp:spPr>
        <a:xfrm>
          <a:off x="1031162" y="852306"/>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FA2300CD-1A3F-3043-88D2-F9E4724671AB}">
      <dsp:nvSpPr>
        <dsp:cNvPr id="0" name=""/>
        <dsp:cNvSpPr/>
      </dsp:nvSpPr>
      <dsp:spPr>
        <a:xfrm rot="10800000">
          <a:off x="1359126" y="1704035"/>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dirty="0" smtClean="0">
              <a:solidFill>
                <a:schemeClr val="bg1">
                  <a:lumMod val="50000"/>
                </a:schemeClr>
              </a:solidFill>
              <a:latin typeface="SimHei" charset="0"/>
              <a:ea typeface="SimHei" charset="0"/>
              <a:cs typeface="SimHei" charset="0"/>
            </a:rPr>
            <a:t>作业的管理与调度</a:t>
          </a:r>
          <a:endParaRPr lang="en-US" sz="2900" kern="1200" dirty="0">
            <a:solidFill>
              <a:schemeClr val="bg1">
                <a:lumMod val="50000"/>
              </a:schemeClr>
            </a:solidFill>
            <a:latin typeface="SimHei" charset="0"/>
            <a:ea typeface="SimHei" charset="0"/>
            <a:cs typeface="SimHei" charset="0"/>
          </a:endParaRPr>
        </a:p>
      </dsp:txBody>
      <dsp:txXfrm rot="10800000">
        <a:off x="1523108" y="1704035"/>
        <a:ext cx="4580920" cy="655929"/>
      </dsp:txXfrm>
    </dsp:sp>
    <dsp:sp modelId="{35114E00-9B82-9249-95EB-2EBCD0CAD782}">
      <dsp:nvSpPr>
        <dsp:cNvPr id="0" name=""/>
        <dsp:cNvSpPr/>
      </dsp:nvSpPr>
      <dsp:spPr>
        <a:xfrm>
          <a:off x="1031162" y="1704035"/>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21A81BD3-3C53-EC47-B14E-9E91F66FAB7C}">
      <dsp:nvSpPr>
        <dsp:cNvPr id="0" name=""/>
        <dsp:cNvSpPr/>
      </dsp:nvSpPr>
      <dsp:spPr>
        <a:xfrm rot="10800000">
          <a:off x="1359126" y="2555764"/>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a:solidFill>
                <a:schemeClr val="bg1">
                  <a:lumMod val="50000"/>
                </a:schemeClr>
              </a:solidFill>
              <a:latin typeface="SimHei" charset="-122"/>
              <a:ea typeface="SimHei" charset="-122"/>
              <a:cs typeface="SimHei" charset="-122"/>
            </a:rPr>
            <a:t>低级调度功能和类型</a:t>
          </a:r>
        </a:p>
      </dsp:txBody>
      <dsp:txXfrm rot="10800000">
        <a:off x="1523108" y="2555764"/>
        <a:ext cx="4580920" cy="655929"/>
      </dsp:txXfrm>
    </dsp:sp>
    <dsp:sp modelId="{51DE4F1C-1EE4-6D48-B31B-F0CAA4F994C9}">
      <dsp:nvSpPr>
        <dsp:cNvPr id="0" name=""/>
        <dsp:cNvSpPr/>
      </dsp:nvSpPr>
      <dsp:spPr>
        <a:xfrm>
          <a:off x="1031162" y="2555764"/>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 modelId="{15D7749E-05A8-A94E-B316-CA8D934433F8}">
      <dsp:nvSpPr>
        <dsp:cNvPr id="0" name=""/>
        <dsp:cNvSpPr/>
      </dsp:nvSpPr>
      <dsp:spPr>
        <a:xfrm rot="10800000">
          <a:off x="1359126" y="3407492"/>
          <a:ext cx="4744902" cy="655929"/>
        </a:xfrm>
        <a:prstGeom prst="homePlate">
          <a:avLst/>
        </a:prstGeom>
        <a:blipFill rotWithShape="0">
          <a:blip xmlns:r="http://schemas.openxmlformats.org/officeDocument/2006/relationships" r:embed="rId1">
            <a:duotone>
              <a:schemeClr val="accent1">
                <a:hueOff val="0"/>
                <a:satOff val="0"/>
                <a:lumOff val="0"/>
                <a:alphaOff val="0"/>
                <a:shade val="22000"/>
                <a:satMod val="160000"/>
              </a:schemeClr>
              <a:schemeClr val="accent1">
                <a:hueOff val="0"/>
                <a:satOff val="0"/>
                <a:lumOff val="0"/>
                <a:alphaOff val="0"/>
                <a:shade val="45000"/>
                <a:satMod val="100000"/>
              </a:schemeClr>
            </a:duotone>
          </a:blip>
          <a:tile tx="0" ty="0" sx="65000" sy="65000" flip="none" algn="ctr"/>
        </a:blip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hueOff val="0"/>
              <a:satOff val="0"/>
              <a:lumOff val="0"/>
              <a:alphaOff val="0"/>
              <a:tint val="10000"/>
              <a:satMod val="13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289246" tIns="110490" rIns="206248" bIns="110490" numCol="1" spcCol="1270" anchor="ctr" anchorCtr="0">
          <a:noAutofit/>
        </a:bodyPr>
        <a:lstStyle/>
        <a:p>
          <a:pPr lvl="0" algn="l" defTabSz="1289050">
            <a:lnSpc>
              <a:spcPct val="90000"/>
            </a:lnSpc>
            <a:spcBef>
              <a:spcPct val="0"/>
            </a:spcBef>
            <a:spcAft>
              <a:spcPct val="35000"/>
            </a:spcAft>
          </a:pPr>
          <a:r>
            <a:rPr lang="zh-CN" altLang="en-US" sz="2900" kern="1200">
              <a:solidFill>
                <a:schemeClr val="bg1"/>
              </a:solidFill>
              <a:latin typeface="SimHei" charset="-122"/>
              <a:ea typeface="SimHei" charset="-122"/>
              <a:cs typeface="SimHei" charset="-122"/>
            </a:rPr>
            <a:t>作业调度和低级调度算法</a:t>
          </a:r>
        </a:p>
      </dsp:txBody>
      <dsp:txXfrm rot="10800000">
        <a:off x="1523108" y="3407492"/>
        <a:ext cx="4580920" cy="655929"/>
      </dsp:txXfrm>
    </dsp:sp>
    <dsp:sp modelId="{DA14EDCD-01CB-7B44-8DAC-D0790DD666AD}">
      <dsp:nvSpPr>
        <dsp:cNvPr id="0" name=""/>
        <dsp:cNvSpPr/>
      </dsp:nvSpPr>
      <dsp:spPr>
        <a:xfrm>
          <a:off x="1031162" y="3407492"/>
          <a:ext cx="655929" cy="655929"/>
        </a:xfrm>
        <a:prstGeom prst="ellipse">
          <a:avLst/>
        </a:prstGeom>
        <a:solidFill>
          <a:schemeClr val="accent1">
            <a:tint val="50000"/>
            <a:hueOff val="0"/>
            <a:satOff val="0"/>
            <a:lumOff val="0"/>
            <a:alphaOff val="0"/>
          </a:schemeClr>
        </a:solidFill>
        <a:ln>
          <a:noFill/>
        </a:ln>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accent1">
              <a:tint val="50000"/>
              <a:hueOff val="0"/>
              <a:satOff val="0"/>
              <a:lumOff val="0"/>
              <a:alphaOff val="0"/>
              <a:tint val="10000"/>
              <a:satMod val="130000"/>
            </a:schemeClr>
          </a:contourClr>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02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b="0">
                <a:latin typeface="Times New Roman" pitchFamily="18" charset="0"/>
                <a:ea typeface="宋体" pitchFamily="2" charset="-122"/>
              </a:defRPr>
            </a:lvl1pPr>
          </a:lstStyle>
          <a:p>
            <a:pPr>
              <a:defRPr/>
            </a:pPr>
            <a:endParaRPr lang="zh-CN" altLang="en-US"/>
          </a:p>
        </p:txBody>
      </p:sp>
      <p:sp>
        <p:nvSpPr>
          <p:cNvPr id="3102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b="0">
                <a:latin typeface="Times New Roman" pitchFamily="18" charset="0"/>
                <a:ea typeface="宋体" pitchFamily="2" charset="-122"/>
              </a:defRPr>
            </a:lvl1pPr>
          </a:lstStyle>
          <a:p>
            <a:pPr>
              <a:defRPr/>
            </a:pPr>
            <a:endParaRPr lang="en-US" altLang="zh-CN"/>
          </a:p>
        </p:txBody>
      </p:sp>
      <p:sp>
        <p:nvSpPr>
          <p:cNvPr id="675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102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102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b="0">
                <a:latin typeface="Times New Roman" pitchFamily="18" charset="0"/>
                <a:ea typeface="宋体" pitchFamily="2" charset="-122"/>
              </a:defRPr>
            </a:lvl1pPr>
          </a:lstStyle>
          <a:p>
            <a:pPr>
              <a:defRPr/>
            </a:pPr>
            <a:endParaRPr lang="en-US" altLang="zh-CN"/>
          </a:p>
        </p:txBody>
      </p:sp>
      <p:sp>
        <p:nvSpPr>
          <p:cNvPr id="3102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b="0">
                <a:latin typeface="Times New Roman" charset="0"/>
                <a:ea typeface="宋体" charset="0"/>
              </a:defRPr>
            </a:lvl1pPr>
          </a:lstStyle>
          <a:p>
            <a:fld id="{90C634CB-5CA7-7641-8EB5-9079A172F252}" type="slidenum">
              <a:rPr lang="zh-CN" altLang="en-US"/>
              <a:pPr/>
              <a:t>‹#›</a:t>
            </a:fld>
            <a:endParaRPr lang="en-US" altLang="zh-CN"/>
          </a:p>
        </p:txBody>
      </p:sp>
    </p:spTree>
    <p:extLst>
      <p:ext uri="{BB962C8B-B14F-4D97-AF65-F5344CB8AC3E}">
        <p14:creationId xmlns:p14="http://schemas.microsoft.com/office/powerpoint/2010/main" val="6670549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4" name="矩形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useBgFill="1">
        <p:nvSpPr>
          <p:cNvPr id="5" name="圆角矩形 10"/>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defRPr/>
            </a:pPr>
            <a:endParaRPr lang="en-US"/>
          </a:p>
        </p:txBody>
      </p:sp>
      <p:sp>
        <p:nvSpPr>
          <p:cNvPr id="6" name="矩形 11"/>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7" name="矩形 12"/>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10" name="矩形 14"/>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smtClean="0"/>
              <a:t>Click to edit Master subtitle style</a:t>
            </a:r>
            <a:endParaRPr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ltLang="zh-CN" smtClean="0"/>
              <a:t>Click to edit Master title style</a:t>
            </a:r>
            <a:endParaRPr lang="en-US"/>
          </a:p>
        </p:txBody>
      </p:sp>
      <p:sp>
        <p:nvSpPr>
          <p:cNvPr id="12" name="日期占位符 27"/>
          <p:cNvSpPr>
            <a:spLocks noGrp="1"/>
          </p:cNvSpPr>
          <p:nvPr>
            <p:ph type="dt" sz="half" idx="10"/>
          </p:nvPr>
        </p:nvSpPr>
        <p:spPr/>
        <p:txBody>
          <a:bodyPr/>
          <a:lstStyle>
            <a:lvl1pPr>
              <a:defRPr/>
            </a:lvl1pPr>
          </a:lstStyle>
          <a:p>
            <a:pPr>
              <a:defRPr/>
            </a:pPr>
            <a:fld id="{72831A01-F1DC-B941-BDEB-42CB1E4F7FA3}" type="datetime1">
              <a:rPr lang="zh-CN" altLang="en-US"/>
              <a:pPr>
                <a:defRPr/>
              </a:pPr>
              <a:t>2019-10-7</a:t>
            </a:fld>
            <a:endParaRPr lang="en-US" altLang="zh-CN"/>
          </a:p>
        </p:txBody>
      </p:sp>
      <p:sp>
        <p:nvSpPr>
          <p:cNvPr id="13" name="页脚占位符 16"/>
          <p:cNvSpPr>
            <a:spLocks noGrp="1"/>
          </p:cNvSpPr>
          <p:nvPr>
            <p:ph type="ftr" sz="quarter" idx="11"/>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32795773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smtClean="0"/>
              <a:t>Click to edit Master title style</a:t>
            </a:r>
            <a:endParaRPr lang="en-US"/>
          </a:p>
        </p:txBody>
      </p:sp>
      <p:sp>
        <p:nvSpPr>
          <p:cNvPr id="3" name="竖排文字占位符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日期占位符 3"/>
          <p:cNvSpPr>
            <a:spLocks noGrp="1"/>
          </p:cNvSpPr>
          <p:nvPr>
            <p:ph type="dt" sz="half" idx="10"/>
          </p:nvPr>
        </p:nvSpPr>
        <p:spPr/>
        <p:txBody>
          <a:bodyPr/>
          <a:lstStyle>
            <a:lvl1pPr>
              <a:defRPr/>
            </a:lvl1pPr>
          </a:lstStyle>
          <a:p>
            <a:pPr>
              <a:defRPr/>
            </a:pPr>
            <a:fld id="{9C1FA907-3ECB-A84A-919D-A1A2EEF9D794}" type="datetime1">
              <a:rPr lang="zh-CN" altLang="en-US"/>
              <a:pPr>
                <a:defRPr/>
              </a:pPr>
              <a:t>2019-10-7</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r>
              <a:rPr lang="en-US" altLang="zh-CN" dirty="0" smtClean="0"/>
              <a:t>/xxx</a:t>
            </a:r>
            <a:endParaRPr lang="en-US" altLang="zh-CN" dirty="0"/>
          </a:p>
        </p:txBody>
      </p:sp>
    </p:spTree>
    <p:extLst>
      <p:ext uri="{BB962C8B-B14F-4D97-AF65-F5344CB8AC3E}">
        <p14:creationId xmlns:p14="http://schemas.microsoft.com/office/powerpoint/2010/main" val="1656231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竖排标题 1"/>
          <p:cNvSpPr>
            <a:spLocks noGrp="1"/>
          </p:cNvSpPr>
          <p:nvPr>
            <p:ph type="title" orient="vert"/>
          </p:nvPr>
        </p:nvSpPr>
        <p:spPr>
          <a:xfrm>
            <a:off x="6629400" y="274641"/>
            <a:ext cx="2011680" cy="5851525"/>
          </a:xfrm>
        </p:spPr>
        <p:txBody>
          <a:bodyPr vert="eaVert"/>
          <a:lstStyle/>
          <a:p>
            <a:r>
              <a:rPr lang="en-US" altLang="zh-CN" smtClean="0"/>
              <a:t>Click to edit Master title style</a:t>
            </a:r>
            <a:endParaRPr lang="en-US"/>
          </a:p>
        </p:txBody>
      </p:sp>
      <p:sp>
        <p:nvSpPr>
          <p:cNvPr id="3" name="竖排文字占位符 2"/>
          <p:cNvSpPr>
            <a:spLocks noGrp="1"/>
          </p:cNvSpPr>
          <p:nvPr>
            <p:ph type="body" orient="vert" idx="1"/>
          </p:nvPr>
        </p:nvSpPr>
        <p:spPr>
          <a:xfrm>
            <a:off x="914400" y="274640"/>
            <a:ext cx="55626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日期占位符 3"/>
          <p:cNvSpPr>
            <a:spLocks noGrp="1"/>
          </p:cNvSpPr>
          <p:nvPr>
            <p:ph type="dt" sz="half" idx="10"/>
          </p:nvPr>
        </p:nvSpPr>
        <p:spPr/>
        <p:txBody>
          <a:bodyPr/>
          <a:lstStyle>
            <a:lvl1pPr>
              <a:defRPr/>
            </a:lvl1pPr>
          </a:lstStyle>
          <a:p>
            <a:pPr>
              <a:defRPr/>
            </a:pPr>
            <a:fld id="{9FEF6972-0E79-5B4B-8793-775004320BE7}" type="datetime1">
              <a:rPr lang="zh-CN" altLang="en-US"/>
              <a:pPr>
                <a:defRPr/>
              </a:pPr>
              <a:t>2019-10-7</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fld id="{49E92262-FD35-F84A-8AF8-0CBB48936AA7}" type="slidenum">
              <a:rPr lang="zh-CN" altLang="en-US"/>
              <a:pPr/>
              <a:t>‹#›</a:t>
            </a:fld>
            <a:endParaRPr lang="en-US" altLang="zh-CN"/>
          </a:p>
        </p:txBody>
      </p:sp>
    </p:spTree>
    <p:extLst>
      <p:ext uri="{BB962C8B-B14F-4D97-AF65-F5344CB8AC3E}">
        <p14:creationId xmlns:p14="http://schemas.microsoft.com/office/powerpoint/2010/main" val="591418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9E8DD3-5293-F245-8649-938FE873156C}" type="datetimeFigureOut">
              <a:rPr lang="en-US" smtClean="0"/>
              <a:t>10/7/2019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6F6D90-F126-1846-AB86-FA7CAA475461}" type="slidenum">
              <a:rPr lang="en-US" smtClean="0"/>
              <a:t>‹#›</a:t>
            </a:fld>
            <a:endParaRPr lang="en-US"/>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8" name="Title 1"/>
          <p:cNvSpPr>
            <a:spLocks noGrp="1"/>
          </p:cNvSpPr>
          <p:nvPr>
            <p:ph type="ctrTitle"/>
          </p:nvPr>
        </p:nvSpPr>
        <p:spPr>
          <a:xfrm>
            <a:off x="0" y="1122363"/>
            <a:ext cx="9144000" cy="1876476"/>
          </a:xfrm>
          <a:solidFill>
            <a:srgbClr val="C3370B"/>
          </a:solidFill>
          <a:ln w="57150">
            <a:solidFill>
              <a:schemeClr val="bg1">
                <a:lumMod val="95000"/>
              </a:schemeClr>
            </a:solidFill>
          </a:ln>
        </p:spPr>
        <p:style>
          <a:lnRef idx="2">
            <a:schemeClr val="accent4"/>
          </a:lnRef>
          <a:fillRef idx="1">
            <a:schemeClr val="lt1"/>
          </a:fillRef>
          <a:effectRef idx="0">
            <a:schemeClr val="accent4"/>
          </a:effectRef>
          <a:fontRef idx="none"/>
        </p:style>
        <p:txBody>
          <a:bodyPr anchor="ctr" anchorCtr="0">
            <a:normAutofit/>
          </a:bodyPr>
          <a:lstStyle>
            <a:lvl1pPr algn="ctr">
              <a:defRPr sz="4000">
                <a:solidFill>
                  <a:schemeClr val="bg1"/>
                </a:solidFill>
              </a:defRPr>
            </a:lvl1pPr>
          </a:lstStyle>
          <a:p>
            <a:r>
              <a:rPr lang="en-US" altLang="zh-CN"/>
              <a:t>Click to edit Master title style</a:t>
            </a:r>
            <a:endParaRPr lang="en-US" dirty="0"/>
          </a:p>
        </p:txBody>
      </p:sp>
      <p:sp>
        <p:nvSpPr>
          <p:cNvPr id="9" name="Subtitle 2"/>
          <p:cNvSpPr>
            <a:spLocks noGrp="1"/>
          </p:cNvSpPr>
          <p:nvPr>
            <p:ph type="subTitle" idx="1"/>
          </p:nvPr>
        </p:nvSpPr>
        <p:spPr>
          <a:xfrm>
            <a:off x="1143000" y="3021833"/>
            <a:ext cx="6858000" cy="1655762"/>
          </a:xfrm>
        </p:spPr>
        <p:txBody>
          <a:bodyPr anchor="ctr" anchorCtr="0">
            <a:normAutofit/>
          </a:bodyPr>
          <a:lstStyle>
            <a:lvl1pPr marL="0" indent="0" algn="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Tree>
    <p:extLst>
      <p:ext uri="{BB962C8B-B14F-4D97-AF65-F5344CB8AC3E}">
        <p14:creationId xmlns:p14="http://schemas.microsoft.com/office/powerpoint/2010/main" val="1117018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pic>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4"/>
          <p:cNvSpPr>
            <a:spLocks noGrp="1"/>
          </p:cNvSpPr>
          <p:nvPr>
            <p:ph type="dt" sz="half" idx="10"/>
          </p:nvPr>
        </p:nvSpPr>
        <p:spPr>
          <a:xfrm>
            <a:off x="457200" y="6245225"/>
            <a:ext cx="2133600" cy="476250"/>
          </a:xfrm>
        </p:spPr>
        <p:txBody>
          <a:bodyPr/>
          <a:lstStyle>
            <a:lvl1pPr>
              <a:defRPr/>
            </a:lvl1pPr>
          </a:lstStyle>
          <a:p>
            <a:pPr>
              <a:defRPr/>
            </a:pPr>
            <a:fld id="{EF0FEDE4-E993-46AB-9D3E-1380A6CF3680}" type="datetime1">
              <a:rPr lang="zh-CN" altLang="en-US"/>
              <a:pPr>
                <a:defRPr/>
              </a:pPr>
              <a:t>2019-10-7</a:t>
            </a:fld>
            <a:endParaRPr lang="en-US" altLang="zh-CN"/>
          </a:p>
        </p:txBody>
      </p:sp>
      <p:sp>
        <p:nvSpPr>
          <p:cNvPr id="7" name="页脚占位符 5"/>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a:xfrm>
            <a:off x="6553200" y="6245225"/>
            <a:ext cx="2133600" cy="476250"/>
          </a:xfrm>
        </p:spPr>
        <p:txBody>
          <a:bodyPr/>
          <a:lstStyle>
            <a:lvl1pPr>
              <a:defRPr/>
            </a:lvl1pPr>
          </a:lstStyle>
          <a:p>
            <a:fld id="{14BAF7F7-F259-4065-90E6-13A8337ACF3C}" type="slidenum">
              <a:rPr lang="zh-CN" altLang="en-US"/>
              <a:pPr/>
              <a:t>‹#›</a:t>
            </a:fld>
            <a:endParaRPr lang="en-US" altLang="zh-CN"/>
          </a:p>
        </p:txBody>
      </p:sp>
    </p:spTree>
    <p:extLst>
      <p:ext uri="{BB962C8B-B14F-4D97-AF65-F5344CB8AC3E}">
        <p14:creationId xmlns:p14="http://schemas.microsoft.com/office/powerpoint/2010/main" val="1948631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日期占位符 3"/>
          <p:cNvSpPr>
            <a:spLocks noGrp="1"/>
          </p:cNvSpPr>
          <p:nvPr>
            <p:ph type="dt" sz="half" idx="10"/>
          </p:nvPr>
        </p:nvSpPr>
        <p:spPr>
          <a:xfrm>
            <a:off x="457200" y="6245225"/>
            <a:ext cx="2133600" cy="476250"/>
          </a:xfrm>
        </p:spPr>
        <p:txBody>
          <a:bodyPr/>
          <a:lstStyle>
            <a:lvl1pPr>
              <a:defRPr/>
            </a:lvl1pPr>
          </a:lstStyle>
          <a:p>
            <a:pPr>
              <a:defRPr/>
            </a:pPr>
            <a:fld id="{19595756-5BBA-4E23-9BAB-FEB1F4155A25}" type="datetime1">
              <a:rPr lang="zh-CN" altLang="en-US"/>
              <a:pPr>
                <a:defRPr/>
              </a:pPr>
              <a:t>2019-10-7</a:t>
            </a:fld>
            <a:endParaRPr lang="en-US" altLang="zh-CN"/>
          </a:p>
        </p:txBody>
      </p:sp>
      <p:sp>
        <p:nvSpPr>
          <p:cNvPr id="5" name="页脚占位符 4"/>
          <p:cNvSpPr>
            <a:spLocks noGrp="1"/>
          </p:cNvSpPr>
          <p:nvPr>
            <p:ph type="ftr" sz="quarter" idx="11"/>
          </p:nvPr>
        </p:nvSpPr>
        <p:spPr>
          <a:xfrm>
            <a:off x="3124200" y="6245225"/>
            <a:ext cx="2895600" cy="47625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5225"/>
            <a:ext cx="2133600" cy="476250"/>
          </a:xfrm>
        </p:spPr>
        <p:txBody>
          <a:bodyPr/>
          <a:lstStyle>
            <a:lvl1pPr>
              <a:defRPr/>
            </a:lvl1pPr>
          </a:lstStyle>
          <a:p>
            <a:fld id="{ECAE8BE6-9E6A-4564-97F3-05E69CA142F8}" type="slidenum">
              <a:rPr lang="zh-CN" altLang="en-US"/>
              <a:pPr/>
              <a:t>‹#›</a:t>
            </a:fld>
            <a:endParaRPr lang="en-US" altLang="zh-CN"/>
          </a:p>
        </p:txBody>
      </p:sp>
    </p:spTree>
    <p:extLst>
      <p:ext uri="{BB962C8B-B14F-4D97-AF65-F5344CB8AC3E}">
        <p14:creationId xmlns:p14="http://schemas.microsoft.com/office/powerpoint/2010/main" val="1887941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a:xfrm>
            <a:off x="914400" y="867792"/>
            <a:ext cx="7772400" cy="1049040"/>
          </a:xfrm>
        </p:spPr>
        <p:txBody>
          <a:bodyPr/>
          <a:lstStyle>
            <a:lvl1pPr>
              <a:defRPr b="0" i="0">
                <a:latin typeface="SimHei" charset="0"/>
                <a:ea typeface="SimHei" charset="0"/>
                <a:cs typeface="SimHei" charset="0"/>
              </a:defRPr>
            </a:lvl1pPr>
          </a:lstStyle>
          <a:p>
            <a:r>
              <a:rPr lang="en-US" altLang="zh-CN" smtClean="0"/>
              <a:t>Click to edit Master title style</a:t>
            </a:r>
            <a:endParaRPr lang="en-US" dirty="0"/>
          </a:p>
        </p:txBody>
      </p:sp>
      <p:sp>
        <p:nvSpPr>
          <p:cNvPr id="8" name="内容占位符 7"/>
          <p:cNvSpPr>
            <a:spLocks noGrp="1"/>
          </p:cNvSpPr>
          <p:nvPr>
            <p:ph sz="quarter" idx="1"/>
          </p:nvPr>
        </p:nvSpPr>
        <p:spPr>
          <a:xfrm>
            <a:off x="914400" y="1988840"/>
            <a:ext cx="7772400" cy="4030960"/>
          </a:xfrm>
        </p:spPr>
        <p:txBody>
          <a:bodyPr/>
          <a:lstStyle>
            <a:lvl1pPr>
              <a:defRPr b="0" i="0">
                <a:latin typeface="SimHei" charset="0"/>
                <a:ea typeface="SimHei" charset="0"/>
                <a:cs typeface="SimHei" charset="0"/>
              </a:defRPr>
            </a:lvl1pPr>
            <a:lvl2pPr>
              <a:defRPr b="0" i="0">
                <a:latin typeface="SimHei" charset="0"/>
                <a:ea typeface="SimHei" charset="0"/>
                <a:cs typeface="SimHei" charset="0"/>
              </a:defRPr>
            </a:lvl2pPr>
            <a:lvl3pPr>
              <a:defRPr b="0" i="0">
                <a:latin typeface="SimHei" charset="0"/>
                <a:ea typeface="SimHei" charset="0"/>
                <a:cs typeface="SimHei" charset="0"/>
              </a:defRPr>
            </a:lvl3pPr>
            <a:lvl4pPr>
              <a:defRPr b="0" i="0">
                <a:latin typeface="SimHei" charset="0"/>
                <a:ea typeface="SimHei" charset="0"/>
                <a:cs typeface="SimHei" charset="0"/>
              </a:defRPr>
            </a:lvl4pPr>
            <a:lvl5pPr>
              <a:defRPr b="0" i="0">
                <a:latin typeface="SimHei" charset="0"/>
                <a:ea typeface="SimHei" charset="0"/>
                <a:cs typeface="SimHei" charset="0"/>
              </a:defRPr>
            </a:lvl5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5" name="日期占位符 13"/>
          <p:cNvSpPr>
            <a:spLocks noGrp="1"/>
          </p:cNvSpPr>
          <p:nvPr>
            <p:ph type="dt" sz="half" idx="10"/>
          </p:nvPr>
        </p:nvSpPr>
        <p:spPr/>
        <p:txBody>
          <a:bodyPr/>
          <a:lstStyle>
            <a:lvl1pPr>
              <a:defRPr/>
            </a:lvl1pPr>
          </a:lstStyle>
          <a:p>
            <a:pPr>
              <a:defRPr/>
            </a:pPr>
            <a:fld id="{7AD6A282-069D-CE4A-9793-79A2B45FF31B}" type="datetime1">
              <a:rPr lang="zh-CN" altLang="en-US"/>
              <a:pPr>
                <a:defRPr/>
              </a:pPr>
              <a:t>2019-10-7</a:t>
            </a:fld>
            <a:endParaRPr lang="en-US" altLang="zh-CN"/>
          </a:p>
        </p:txBody>
      </p:sp>
      <p:sp>
        <p:nvSpPr>
          <p:cNvPr id="6" name="页脚占位符 2"/>
          <p:cNvSpPr>
            <a:spLocks noGrp="1"/>
          </p:cNvSpPr>
          <p:nvPr>
            <p:ph type="ftr" sz="quarter" idx="11"/>
          </p:nvPr>
        </p:nvSpPr>
        <p:spPr/>
        <p:txBody>
          <a:bodyPr/>
          <a:lstStyle>
            <a:lvl1pPr>
              <a:defRPr/>
            </a:lvl1pPr>
          </a:lstStyle>
          <a:p>
            <a:pPr>
              <a:defRPr/>
            </a:pPr>
            <a:endParaRPr lang="en-US" altLang="zh-CN" dirty="0" smtClean="0"/>
          </a:p>
        </p:txBody>
      </p:sp>
      <p:sp>
        <p:nvSpPr>
          <p:cNvPr id="9"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endParaRPr lang="en-US" altLang="zh-CN" dirty="0"/>
          </a:p>
        </p:txBody>
      </p:sp>
    </p:spTree>
    <p:extLst>
      <p:ext uri="{BB962C8B-B14F-4D97-AF65-F5344CB8AC3E}">
        <p14:creationId xmlns:p14="http://schemas.microsoft.com/office/powerpoint/2010/main" val="188041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4" name="矩形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useBgFill="1">
        <p:nvSpPr>
          <p:cNvPr id="5" name="圆角矩形 10"/>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defRPr/>
            </a:pPr>
            <a:endParaRPr lang="en-US"/>
          </a:p>
        </p:txBody>
      </p:sp>
      <p:sp>
        <p:nvSpPr>
          <p:cNvPr id="6" name="矩形 11"/>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7" name="矩形 12"/>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8" name="矩形 14"/>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a:xfrm>
            <a:off x="683568" y="836712"/>
            <a:ext cx="7772400" cy="1362075"/>
          </a:xfrm>
        </p:spPr>
        <p:txBody>
          <a:bodyPr/>
          <a:lstStyle>
            <a:lvl1pPr algn="l">
              <a:buNone/>
              <a:defRPr sz="4000" b="0" cap="none"/>
            </a:lvl1pPr>
          </a:lstStyle>
          <a:p>
            <a:r>
              <a:rPr lang="en-US" altLang="zh-CN" smtClean="0"/>
              <a:t>Click to edit Master title style</a:t>
            </a:r>
            <a:endParaRPr lang="en-US" dirty="0"/>
          </a:p>
        </p:txBody>
      </p:sp>
      <p:sp>
        <p:nvSpPr>
          <p:cNvPr id="3" name="文本占位符 2"/>
          <p:cNvSpPr>
            <a:spLocks noGrp="1"/>
          </p:cNvSpPr>
          <p:nvPr>
            <p:ph type="body" idx="1"/>
          </p:nvPr>
        </p:nvSpPr>
        <p:spPr>
          <a:xfrm>
            <a:off x="722313" y="2547938"/>
            <a:ext cx="7772400" cy="1338262"/>
          </a:xfrm>
        </p:spPr>
        <p:txBody>
          <a:bodyPr/>
          <a:lstStyle>
            <a:lvl1pPr marL="0" indent="0" algn="r">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smtClean="0"/>
              <a:t>Click to edit Master text styles</a:t>
            </a:r>
          </a:p>
        </p:txBody>
      </p:sp>
      <p:sp>
        <p:nvSpPr>
          <p:cNvPr id="10" name="日期占位符 3"/>
          <p:cNvSpPr>
            <a:spLocks noGrp="1"/>
          </p:cNvSpPr>
          <p:nvPr>
            <p:ph type="dt" sz="half" idx="10"/>
          </p:nvPr>
        </p:nvSpPr>
        <p:spPr/>
        <p:txBody>
          <a:bodyPr/>
          <a:lstStyle>
            <a:lvl1pPr>
              <a:defRPr/>
            </a:lvl1pPr>
          </a:lstStyle>
          <a:p>
            <a:pPr>
              <a:defRPr/>
            </a:pPr>
            <a:fld id="{9BD2D657-8AAF-FE47-80E0-7DB8CFB40ECF}" type="datetime1">
              <a:rPr lang="zh-CN" altLang="en-US"/>
              <a:pPr>
                <a:defRPr/>
              </a:pPr>
              <a:t>2019-10-7</a:t>
            </a:fld>
            <a:endParaRPr lang="en-US" altLang="zh-CN"/>
          </a:p>
        </p:txBody>
      </p:sp>
      <p:sp>
        <p:nvSpPr>
          <p:cNvPr id="11" name="页脚占位符 4"/>
          <p:cNvSpPr>
            <a:spLocks noGrp="1"/>
          </p:cNvSpPr>
          <p:nvPr>
            <p:ph type="ftr" sz="quarter" idx="11"/>
          </p:nvPr>
        </p:nvSpPr>
        <p:spPr>
          <a:xfrm>
            <a:off x="800100" y="6172200"/>
            <a:ext cx="4000500" cy="457200"/>
          </a:xfrm>
        </p:spPr>
        <p:txBody>
          <a:bodyPr/>
          <a:lstStyle>
            <a:lvl1pPr>
              <a:defRPr/>
            </a:lvl1pPr>
          </a:lstStyle>
          <a:p>
            <a:pPr>
              <a:defRPr/>
            </a:pPr>
            <a:endParaRPr lang="en-US" altLang="zh-CN"/>
          </a:p>
        </p:txBody>
      </p:sp>
    </p:spTree>
    <p:extLst>
      <p:ext uri="{BB962C8B-B14F-4D97-AF65-F5344CB8AC3E}">
        <p14:creationId xmlns:p14="http://schemas.microsoft.com/office/powerpoint/2010/main" val="146749958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smtClean="0"/>
              <a:t>Click to edit Master title style</a:t>
            </a:r>
            <a:endParaRPr lang="en-US"/>
          </a:p>
        </p:txBody>
      </p:sp>
      <p:sp>
        <p:nvSpPr>
          <p:cNvPr id="9" name="内容占位符 8"/>
          <p:cNvSpPr>
            <a:spLocks noGrp="1"/>
          </p:cNvSpPr>
          <p:nvPr>
            <p:ph sz="quarter" idx="1"/>
          </p:nvPr>
        </p:nvSpPr>
        <p:spPr>
          <a:xfrm>
            <a:off x="914400" y="1447800"/>
            <a:ext cx="3749040" cy="4572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11" name="内容占位符 10"/>
          <p:cNvSpPr>
            <a:spLocks noGrp="1"/>
          </p:cNvSpPr>
          <p:nvPr>
            <p:ph sz="quarter" idx="2"/>
          </p:nvPr>
        </p:nvSpPr>
        <p:spPr>
          <a:xfrm>
            <a:off x="4933950" y="1447800"/>
            <a:ext cx="3749040" cy="4572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日期占位符 13"/>
          <p:cNvSpPr>
            <a:spLocks noGrp="1"/>
          </p:cNvSpPr>
          <p:nvPr>
            <p:ph type="dt" sz="half" idx="10"/>
          </p:nvPr>
        </p:nvSpPr>
        <p:spPr/>
        <p:txBody>
          <a:bodyPr/>
          <a:lstStyle>
            <a:lvl1pPr>
              <a:defRPr/>
            </a:lvl1pPr>
          </a:lstStyle>
          <a:p>
            <a:pPr>
              <a:defRPr/>
            </a:pPr>
            <a:fld id="{D064069A-4970-D04F-AC05-CD5793F0EEAC}" type="datetime1">
              <a:rPr lang="zh-CN" altLang="en-US"/>
              <a:pPr>
                <a:defRPr/>
              </a:pPr>
              <a:t>2019-10-7</a:t>
            </a:fld>
            <a:endParaRPr lang="en-US" altLang="zh-CN"/>
          </a:p>
        </p:txBody>
      </p:sp>
      <p:sp>
        <p:nvSpPr>
          <p:cNvPr id="7" name="页脚占位符 2"/>
          <p:cNvSpPr>
            <a:spLocks noGrp="1"/>
          </p:cNvSpPr>
          <p:nvPr>
            <p:ph type="ftr" sz="quarter" idx="11"/>
          </p:nvPr>
        </p:nvSpPr>
        <p:spPr/>
        <p:txBody>
          <a:bodyPr/>
          <a:lstStyle>
            <a:lvl1pPr>
              <a:defRPr/>
            </a:lvl1pPr>
          </a:lstStyle>
          <a:p>
            <a:pPr>
              <a:defRPr/>
            </a:pPr>
            <a:endParaRPr lang="en-US" altLang="zh-CN"/>
          </a:p>
        </p:txBody>
      </p:sp>
      <p:sp>
        <p:nvSpPr>
          <p:cNvPr id="12"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r>
              <a:rPr lang="en-US" altLang="zh-CN" dirty="0" smtClean="0"/>
              <a:t>/xxx</a:t>
            </a:r>
            <a:endParaRPr lang="en-US" altLang="zh-CN" dirty="0"/>
          </a:p>
        </p:txBody>
      </p:sp>
    </p:spTree>
    <p:extLst>
      <p:ext uri="{BB962C8B-B14F-4D97-AF65-F5344CB8AC3E}">
        <p14:creationId xmlns:p14="http://schemas.microsoft.com/office/powerpoint/2010/main" val="41583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a:xfrm>
            <a:off x="914400" y="273050"/>
            <a:ext cx="7772400" cy="1143000"/>
          </a:xfrm>
        </p:spPr>
        <p:txBody>
          <a:bodyPr/>
          <a:lstStyle>
            <a:lvl1pPr>
              <a:defRPr/>
            </a:lvl1pPr>
          </a:lstStyle>
          <a:p>
            <a:r>
              <a:rPr lang="en-US" altLang="zh-CN" smtClean="0"/>
              <a:t>Click to edit Master title style</a:t>
            </a:r>
            <a:endParaRPr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ltLang="zh-CN" smtClean="0"/>
              <a:t>Click to edit Master text styles</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ltLang="zh-CN" smtClean="0"/>
              <a:t>Click to edit Master text styles</a:t>
            </a:r>
          </a:p>
        </p:txBody>
      </p:sp>
      <p:sp>
        <p:nvSpPr>
          <p:cNvPr id="11" name="内容占位符 10"/>
          <p:cNvSpPr>
            <a:spLocks noGrp="1"/>
          </p:cNvSpPr>
          <p:nvPr>
            <p:ph sz="half" idx="2"/>
          </p:nvPr>
        </p:nvSpPr>
        <p:spPr>
          <a:xfrm>
            <a:off x="914400" y="2247900"/>
            <a:ext cx="3733800" cy="3886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13" name="内容占位符 12"/>
          <p:cNvSpPr>
            <a:spLocks noGrp="1"/>
          </p:cNvSpPr>
          <p:nvPr>
            <p:ph sz="half" idx="4"/>
          </p:nvPr>
        </p:nvSpPr>
        <p:spPr>
          <a:xfrm>
            <a:off x="4953000" y="2247900"/>
            <a:ext cx="3733800" cy="3886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8" name="日期占位符 13"/>
          <p:cNvSpPr>
            <a:spLocks noGrp="1"/>
          </p:cNvSpPr>
          <p:nvPr>
            <p:ph type="dt" sz="half" idx="10"/>
          </p:nvPr>
        </p:nvSpPr>
        <p:spPr/>
        <p:txBody>
          <a:bodyPr/>
          <a:lstStyle>
            <a:lvl1pPr>
              <a:defRPr/>
            </a:lvl1pPr>
          </a:lstStyle>
          <a:p>
            <a:pPr>
              <a:defRPr/>
            </a:pPr>
            <a:fld id="{4E14CAF1-AA2F-684C-B47E-430871EA373D}" type="datetime1">
              <a:rPr lang="zh-CN" altLang="en-US"/>
              <a:pPr>
                <a:defRPr/>
              </a:pPr>
              <a:t>2019-10-7</a:t>
            </a:fld>
            <a:endParaRPr lang="en-US" altLang="zh-CN"/>
          </a:p>
        </p:txBody>
      </p:sp>
      <p:sp>
        <p:nvSpPr>
          <p:cNvPr id="9" name="页脚占位符 2"/>
          <p:cNvSpPr>
            <a:spLocks noGrp="1"/>
          </p:cNvSpPr>
          <p:nvPr>
            <p:ph type="ftr" sz="quarter" idx="11"/>
          </p:nvPr>
        </p:nvSpPr>
        <p:spPr/>
        <p:txBody>
          <a:bodyPr/>
          <a:lstStyle>
            <a:lvl1pPr>
              <a:defRPr/>
            </a:lvl1pPr>
          </a:lstStyle>
          <a:p>
            <a:pPr>
              <a:defRPr/>
            </a:pPr>
            <a:endParaRPr lang="en-US" altLang="zh-CN"/>
          </a:p>
        </p:txBody>
      </p:sp>
      <p:sp>
        <p:nvSpPr>
          <p:cNvPr id="12" name="灯片编号占位符 22"/>
          <p:cNvSpPr>
            <a:spLocks noGrp="1"/>
          </p:cNvSpPr>
          <p:nvPr>
            <p:ph type="sldNum" sz="quarter" idx="12"/>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r>
              <a:rPr lang="en-US" altLang="zh-CN" dirty="0" smtClean="0"/>
              <a:t>/xxx</a:t>
            </a:r>
            <a:endParaRPr lang="en-US" altLang="zh-CN" dirty="0"/>
          </a:p>
        </p:txBody>
      </p:sp>
    </p:spTree>
    <p:extLst>
      <p:ext uri="{BB962C8B-B14F-4D97-AF65-F5344CB8AC3E}">
        <p14:creationId xmlns:p14="http://schemas.microsoft.com/office/powerpoint/2010/main" val="109932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a:xfrm>
            <a:off x="1368760" y="2660853"/>
            <a:ext cx="6406480" cy="1584176"/>
          </a:xfrm>
        </p:spPr>
        <p:txBody>
          <a:bodyPr/>
          <a:lstStyle>
            <a:lvl1pPr algn="ctr">
              <a:defRPr/>
            </a:lvl1pPr>
          </a:lstStyle>
          <a:p>
            <a:r>
              <a:rPr lang="en-US" altLang="zh-CN" smtClean="0"/>
              <a:t>Click to edit Master title style</a:t>
            </a:r>
            <a:endParaRPr lang="en-US"/>
          </a:p>
        </p:txBody>
      </p:sp>
      <p:sp>
        <p:nvSpPr>
          <p:cNvPr id="4" name="日期占位符 13"/>
          <p:cNvSpPr>
            <a:spLocks noGrp="1"/>
          </p:cNvSpPr>
          <p:nvPr>
            <p:ph type="dt" sz="half" idx="10"/>
          </p:nvPr>
        </p:nvSpPr>
        <p:spPr/>
        <p:txBody>
          <a:bodyPr/>
          <a:lstStyle>
            <a:lvl1pPr>
              <a:defRPr/>
            </a:lvl1pPr>
          </a:lstStyle>
          <a:p>
            <a:pPr>
              <a:defRPr/>
            </a:pPr>
            <a:fld id="{08ED2420-545E-3F48-9115-3D25334785FB}" type="datetime1">
              <a:rPr lang="zh-CN" altLang="en-US"/>
              <a:pPr>
                <a:defRPr/>
              </a:pPr>
              <a:t>2019-10-7</a:t>
            </a:fld>
            <a:endParaRPr lang="en-US" altLang="zh-CN"/>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7"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r>
              <a:rPr lang="en-US" altLang="zh-CN" dirty="0" smtClean="0"/>
              <a:t>/xxx</a:t>
            </a:r>
            <a:endParaRPr lang="en-US" altLang="zh-CN" dirty="0"/>
          </a:p>
        </p:txBody>
      </p:sp>
    </p:spTree>
    <p:extLst>
      <p:ext uri="{BB962C8B-B14F-4D97-AF65-F5344CB8AC3E}">
        <p14:creationId xmlns:p14="http://schemas.microsoft.com/office/powerpoint/2010/main" val="1599880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3" name="日期占位符 1"/>
          <p:cNvSpPr>
            <a:spLocks noGrp="1"/>
          </p:cNvSpPr>
          <p:nvPr>
            <p:ph type="dt" sz="half" idx="10"/>
          </p:nvPr>
        </p:nvSpPr>
        <p:spPr/>
        <p:txBody>
          <a:bodyPr/>
          <a:lstStyle>
            <a:lvl1pPr>
              <a:defRPr/>
            </a:lvl1pPr>
          </a:lstStyle>
          <a:p>
            <a:pPr>
              <a:defRPr/>
            </a:pPr>
            <a:fld id="{20BE4E72-A9E5-064C-9F4A-F55A186FD067}" type="datetime1">
              <a:rPr lang="zh-CN" altLang="en-US"/>
              <a:pPr>
                <a:defRPr/>
              </a:pPr>
              <a:t>2019-10-7</a:t>
            </a:fld>
            <a:endParaRPr lang="en-US" altLang="zh-CN"/>
          </a:p>
        </p:txBody>
      </p:sp>
      <p:sp>
        <p:nvSpPr>
          <p:cNvPr id="4"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r>
              <a:rPr lang="en-US" altLang="zh-CN" dirty="0" smtClean="0"/>
              <a:t>/xxx</a:t>
            </a:r>
            <a:endParaRPr lang="en-US" altLang="zh-CN" dirty="0"/>
          </a:p>
        </p:txBody>
      </p:sp>
    </p:spTree>
    <p:extLst>
      <p:ext uri="{BB962C8B-B14F-4D97-AF65-F5344CB8AC3E}">
        <p14:creationId xmlns:p14="http://schemas.microsoft.com/office/powerpoint/2010/main" val="553743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9"/>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useBgFill="1">
        <p:nvSpPr>
          <p:cNvPr id="6" name="圆角矩形 10"/>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defRPr/>
            </a:pPr>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a:xfrm>
            <a:off x="914400" y="273050"/>
            <a:ext cx="7772400" cy="1143000"/>
          </a:xfrm>
        </p:spPr>
        <p:txBody>
          <a:bodyPr/>
          <a:lstStyle>
            <a:lvl1pPr algn="l">
              <a:buNone/>
              <a:defRPr sz="4000" b="0"/>
            </a:lvl1pPr>
          </a:lstStyle>
          <a:p>
            <a:r>
              <a:rPr lang="en-US" altLang="zh-CN" smtClean="0"/>
              <a:t>Click to edit Master title style</a:t>
            </a:r>
            <a:endParaRPr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ltLang="zh-CN" smtClean="0"/>
              <a:t>Click to edit Master text styles</a:t>
            </a:r>
          </a:p>
        </p:txBody>
      </p:sp>
      <p:sp>
        <p:nvSpPr>
          <p:cNvPr id="11" name="内容占位符 10"/>
          <p:cNvSpPr>
            <a:spLocks noGrp="1"/>
          </p:cNvSpPr>
          <p:nvPr>
            <p:ph sz="quarter" idx="1"/>
          </p:nvPr>
        </p:nvSpPr>
        <p:spPr>
          <a:xfrm>
            <a:off x="2971800" y="1600200"/>
            <a:ext cx="5715000" cy="4495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8" name="日期占位符 4"/>
          <p:cNvSpPr>
            <a:spLocks noGrp="1"/>
          </p:cNvSpPr>
          <p:nvPr>
            <p:ph type="dt" sz="half" idx="10"/>
          </p:nvPr>
        </p:nvSpPr>
        <p:spPr/>
        <p:txBody>
          <a:bodyPr/>
          <a:lstStyle>
            <a:lvl1pPr>
              <a:defRPr/>
            </a:lvl1pPr>
          </a:lstStyle>
          <a:p>
            <a:pPr>
              <a:defRPr/>
            </a:pPr>
            <a:fld id="{4ECD57DF-1C17-0044-B641-56A66B830EC5}" type="datetime1">
              <a:rPr lang="zh-CN" altLang="en-US"/>
              <a:pPr>
                <a:defRPr/>
              </a:pPr>
              <a:t>2019-10-7</a:t>
            </a:fld>
            <a:endParaRPr lang="en-US" altLang="zh-CN"/>
          </a:p>
        </p:txBody>
      </p:sp>
      <p:sp>
        <p:nvSpPr>
          <p:cNvPr id="9" name="页脚占位符 5"/>
          <p:cNvSpPr>
            <a:spLocks noGrp="1"/>
          </p:cNvSpPr>
          <p:nvPr>
            <p:ph type="ftr" sz="quarter" idx="11"/>
          </p:nvPr>
        </p:nvSpPr>
        <p:spPr/>
        <p:txBody>
          <a:bodyPr/>
          <a:lstStyle>
            <a:lvl1pPr>
              <a:defRPr/>
            </a:lvl1pPr>
          </a:lstStyle>
          <a:p>
            <a:pPr>
              <a:defRPr/>
            </a:pPr>
            <a:endParaRPr lang="en-US" altLang="zh-CN"/>
          </a:p>
        </p:txBody>
      </p:sp>
      <p:sp>
        <p:nvSpPr>
          <p:cNvPr id="12"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r>
              <a:rPr lang="en-US" altLang="zh-CN" dirty="0" smtClean="0"/>
              <a:t>/xxx</a:t>
            </a:r>
            <a:endParaRPr lang="en-US" altLang="zh-CN" dirty="0"/>
          </a:p>
        </p:txBody>
      </p:sp>
    </p:spTree>
    <p:extLst>
      <p:ext uri="{BB962C8B-B14F-4D97-AF65-F5344CB8AC3E}">
        <p14:creationId xmlns:p14="http://schemas.microsoft.com/office/powerpoint/2010/main" val="172647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矩形 9"/>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6" name="矩形 10"/>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sp>
        <p:nvSpPr>
          <p:cNvPr id="7" name="矩形 11"/>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defRPr/>
            </a:pP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lang="en-US" altLang="zh-CN" smtClean="0"/>
              <a:t>Click to edit Master title style</a:t>
            </a:r>
            <a:endParaRPr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ltLang="zh-CN" smtClean="0"/>
              <a:t>Click to edit Master text styles</a:t>
            </a:r>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altLang="zh-CN" noProof="0" smtClean="0"/>
              <a:t>Drag picture to placeholder or click icon to add</a:t>
            </a:r>
            <a:endParaRPr lang="en-US" noProof="0" dirty="0"/>
          </a:p>
        </p:txBody>
      </p:sp>
      <p:sp>
        <p:nvSpPr>
          <p:cNvPr id="9" name="日期占位符 4"/>
          <p:cNvSpPr>
            <a:spLocks noGrp="1"/>
          </p:cNvSpPr>
          <p:nvPr>
            <p:ph type="dt" sz="half" idx="10"/>
          </p:nvPr>
        </p:nvSpPr>
        <p:spPr/>
        <p:txBody>
          <a:bodyPr/>
          <a:lstStyle>
            <a:lvl1pPr>
              <a:defRPr/>
            </a:lvl1pPr>
          </a:lstStyle>
          <a:p>
            <a:pPr>
              <a:defRPr/>
            </a:pPr>
            <a:fld id="{0D7C288D-791D-0848-8B64-6A23D02F8F8F}" type="datetime1">
              <a:rPr lang="zh-CN" altLang="en-US"/>
              <a:pPr>
                <a:defRPr/>
              </a:pPr>
              <a:t>2019-10-7</a:t>
            </a:fld>
            <a:endParaRPr lang="en-US" altLang="zh-CN"/>
          </a:p>
        </p:txBody>
      </p:sp>
      <p:sp>
        <p:nvSpPr>
          <p:cNvPr id="10" name="页脚占位符 5"/>
          <p:cNvSpPr>
            <a:spLocks noGrp="1"/>
          </p:cNvSpPr>
          <p:nvPr>
            <p:ph type="ftr" sz="quarter" idx="11"/>
          </p:nvPr>
        </p:nvSpPr>
        <p:spPr>
          <a:xfrm>
            <a:off x="914400" y="6172200"/>
            <a:ext cx="3886200" cy="457200"/>
          </a:xfrm>
        </p:spPr>
        <p:txBody>
          <a:bodyPr/>
          <a:lstStyle>
            <a:lvl1pPr>
              <a:defRPr/>
            </a:lvl1pPr>
          </a:lstStyle>
          <a:p>
            <a:pPr>
              <a:defRPr/>
            </a:pPr>
            <a:endParaRPr lang="en-US" altLang="zh-CN"/>
          </a:p>
        </p:txBody>
      </p:sp>
      <p:sp>
        <p:nvSpPr>
          <p:cNvPr id="12"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r>
              <a:rPr lang="en-US" altLang="zh-CN" dirty="0" smtClean="0"/>
              <a:t>/xxx</a:t>
            </a:r>
            <a:endParaRPr lang="en-US" altLang="zh-CN" dirty="0"/>
          </a:p>
        </p:txBody>
      </p:sp>
    </p:spTree>
    <p:extLst>
      <p:ext uri="{BB962C8B-B14F-4D97-AF65-F5344CB8AC3E}">
        <p14:creationId xmlns:p14="http://schemas.microsoft.com/office/powerpoint/2010/main" val="1469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defRPr/>
            </a:pPr>
            <a:endParaRPr lang="en-US"/>
          </a:p>
        </p:txBody>
      </p:sp>
      <p:sp useBgFill="1">
        <p:nvSpPr>
          <p:cNvPr id="8" name="圆角矩形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defRPr/>
            </a:pPr>
            <a:endParaRPr lang="en-US">
              <a:latin typeface="SimHei" charset="0"/>
              <a:ea typeface="SimHei" charset="0"/>
              <a:cs typeface="SimHei" charset="0"/>
            </a:endParaRPr>
          </a:p>
        </p:txBody>
      </p:sp>
      <p:sp>
        <p:nvSpPr>
          <p:cNvPr id="1028" name="标题占位符 21"/>
          <p:cNvSpPr>
            <a:spLocks noGrp="1"/>
          </p:cNvSpPr>
          <p:nvPr>
            <p:ph type="title"/>
          </p:nvPr>
        </p:nvSpPr>
        <p:spPr bwMode="auto">
          <a:xfrm>
            <a:off x="914400" y="845840"/>
            <a:ext cx="7772400" cy="854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91440" numCol="1" anchor="b" anchorCtr="0" compatLnSpc="1">
            <a:prstTxWarp prst="textNoShape">
              <a:avLst/>
            </a:prstTxWarp>
          </a:bodyPr>
          <a:lstStyle/>
          <a:p>
            <a:pPr lvl="0"/>
            <a:r>
              <a:rPr lang="zh-CN" altLang="en-US"/>
              <a:t>单击此处编辑母版标题样式</a:t>
            </a:r>
          </a:p>
        </p:txBody>
      </p:sp>
      <p:sp>
        <p:nvSpPr>
          <p:cNvPr id="1029" name="文本占位符 12"/>
          <p:cNvSpPr>
            <a:spLocks noGrp="1"/>
          </p:cNvSpPr>
          <p:nvPr>
            <p:ph type="body" idx="1"/>
          </p:nvPr>
        </p:nvSpPr>
        <p:spPr bwMode="auto">
          <a:xfrm>
            <a:off x="914400" y="1770658"/>
            <a:ext cx="7772400" cy="4249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latin typeface="Arial" pitchFamily="34" charset="0"/>
                <a:ea typeface="华文行楷" pitchFamily="2" charset="-122"/>
              </a:defRPr>
            </a:lvl1pPr>
          </a:lstStyle>
          <a:p>
            <a:pPr>
              <a:defRPr/>
            </a:pPr>
            <a:fld id="{A6D7AE9F-94FF-504B-891C-1EC2FCF16E25}" type="datetime1">
              <a:rPr lang="zh-CN" altLang="en-US"/>
              <a:pPr>
                <a:defRPr/>
              </a:pPr>
              <a:t>2019-10-7</a:t>
            </a:fld>
            <a:endParaRPr lang="en-US" altLang="zh-CN"/>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latin typeface="SimHei" charset="0"/>
                <a:ea typeface="SimHei" charset="0"/>
                <a:cs typeface="SimHei" charset="0"/>
              </a:defRPr>
            </a:lvl1pPr>
          </a:lstStyle>
          <a:p>
            <a:pPr>
              <a:defRPr/>
            </a:pPr>
            <a:r>
              <a:rPr lang="en-US" altLang="zh-CN" dirty="0" smtClean="0"/>
              <a:t>《</a:t>
            </a:r>
            <a:r>
              <a:rPr lang="zh-CN" altLang="en-US" dirty="0" smtClean="0"/>
              <a:t>操作系统</a:t>
            </a:r>
            <a:r>
              <a:rPr lang="en-US" altLang="zh-CN" dirty="0" smtClean="0"/>
              <a:t>》/</a:t>
            </a:r>
            <a:r>
              <a:rPr lang="zh-CN" altLang="en-US" dirty="0" smtClean="0"/>
              <a:t> 陆佳民</a:t>
            </a:r>
            <a:endParaRPr lang="en-US" altLang="zh-CN" dirty="0"/>
          </a:p>
        </p:txBody>
      </p:sp>
      <p:sp>
        <p:nvSpPr>
          <p:cNvPr id="23" name="灯片编号占位符 22"/>
          <p:cNvSpPr>
            <a:spLocks noGrp="1"/>
          </p:cNvSpPr>
          <p:nvPr>
            <p:ph type="sldNum" sz="quarter" idx="4"/>
          </p:nvPr>
        </p:nvSpPr>
        <p:spPr>
          <a:xfrm>
            <a:off x="109888" y="6159500"/>
            <a:ext cx="539750" cy="539750"/>
          </a:xfrm>
          <a:prstGeom prst="ellipse">
            <a:avLst/>
          </a:prstGeom>
          <a:solidFill>
            <a:schemeClr val="accent1"/>
          </a:solidFill>
        </p:spPr>
        <p:txBody>
          <a:bodyPr vert="horz" wrap="none" lIns="0" tIns="0" rIns="0" bIns="0" numCol="1" anchor="ctr" anchorCtr="1" compatLnSpc="1">
            <a:prstTxWarp prst="textNoShape">
              <a:avLst/>
            </a:prstTxWarp>
            <a:noAutofit/>
          </a:bodyPr>
          <a:lstStyle>
            <a:lvl1pPr>
              <a:defRPr sz="1400" baseline="-25000">
                <a:solidFill>
                  <a:srgbClr val="FFFFFF"/>
                </a:solidFill>
                <a:latin typeface="Franklin Gothic Book" charset="0"/>
                <a:ea typeface="幼圆" charset="0"/>
              </a:defRPr>
            </a:lvl1pPr>
          </a:lstStyle>
          <a:p>
            <a:fld id="{65C875F2-A8FA-7640-83AE-6707C19FBE40}" type="slidenum">
              <a:rPr lang="zh-CN" altLang="en-US" baseline="0" smtClean="0"/>
              <a:pPr/>
              <a:t>‹#›</a:t>
            </a:fld>
            <a:endParaRPr lang="en-US" altLang="zh-CN" dirty="0"/>
          </a:p>
        </p:txBody>
      </p:sp>
      <p:pic>
        <p:nvPicPr>
          <p:cNvPr id="1033" name="Picture 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26988"/>
            <a:ext cx="9144000"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Lst>
  <p:hf hdr="0" ftr="0"/>
  <p:txStyles>
    <p:titleStyle>
      <a:lvl1pPr algn="l" rtl="0" eaLnBrk="1" fontAlgn="base" hangingPunct="1">
        <a:spcBef>
          <a:spcPct val="0"/>
        </a:spcBef>
        <a:spcAft>
          <a:spcPct val="0"/>
        </a:spcAft>
        <a:defRPr sz="4000" kern="1200">
          <a:solidFill>
            <a:schemeClr val="tx2"/>
          </a:solidFill>
          <a:latin typeface="SimHei" charset="0"/>
          <a:ea typeface="SimHei" charset="0"/>
          <a:cs typeface="SimHei" charset="0"/>
        </a:defRPr>
      </a:lvl1pPr>
      <a:lvl2pPr algn="l" rtl="0" eaLnBrk="1" fontAlgn="base" hangingPunct="1">
        <a:spcBef>
          <a:spcPct val="0"/>
        </a:spcBef>
        <a:spcAft>
          <a:spcPct val="0"/>
        </a:spcAft>
        <a:defRPr sz="4000">
          <a:solidFill>
            <a:schemeClr val="tx2"/>
          </a:solidFill>
          <a:latin typeface="Franklin Gothic Book" pitchFamily="34" charset="0"/>
          <a:ea typeface="幼圆" pitchFamily="49" charset="-122"/>
        </a:defRPr>
      </a:lvl2pPr>
      <a:lvl3pPr algn="l" rtl="0" eaLnBrk="1" fontAlgn="base" hangingPunct="1">
        <a:spcBef>
          <a:spcPct val="0"/>
        </a:spcBef>
        <a:spcAft>
          <a:spcPct val="0"/>
        </a:spcAft>
        <a:defRPr sz="4000">
          <a:solidFill>
            <a:schemeClr val="tx2"/>
          </a:solidFill>
          <a:latin typeface="Franklin Gothic Book" pitchFamily="34" charset="0"/>
          <a:ea typeface="幼圆" pitchFamily="49" charset="-122"/>
        </a:defRPr>
      </a:lvl3pPr>
      <a:lvl4pPr algn="l" rtl="0" eaLnBrk="1" fontAlgn="base" hangingPunct="1">
        <a:spcBef>
          <a:spcPct val="0"/>
        </a:spcBef>
        <a:spcAft>
          <a:spcPct val="0"/>
        </a:spcAft>
        <a:defRPr sz="4000">
          <a:solidFill>
            <a:schemeClr val="tx2"/>
          </a:solidFill>
          <a:latin typeface="Franklin Gothic Book" pitchFamily="34" charset="0"/>
          <a:ea typeface="幼圆" pitchFamily="49" charset="-122"/>
        </a:defRPr>
      </a:lvl4pPr>
      <a:lvl5pPr algn="l" rtl="0" eaLnBrk="1" fontAlgn="base" hangingPunct="1">
        <a:spcBef>
          <a:spcPct val="0"/>
        </a:spcBef>
        <a:spcAft>
          <a:spcPct val="0"/>
        </a:spcAft>
        <a:defRPr sz="4000">
          <a:solidFill>
            <a:schemeClr val="tx2"/>
          </a:solidFill>
          <a:latin typeface="Franklin Gothic Book" pitchFamily="34" charset="0"/>
          <a:ea typeface="幼圆" pitchFamily="49" charset="-122"/>
        </a:defRPr>
      </a:lvl5pPr>
      <a:lvl6pPr marL="457200" algn="l" rtl="0" eaLnBrk="1" fontAlgn="base" hangingPunct="1">
        <a:spcBef>
          <a:spcPct val="0"/>
        </a:spcBef>
        <a:spcAft>
          <a:spcPct val="0"/>
        </a:spcAft>
        <a:defRPr sz="4000">
          <a:solidFill>
            <a:schemeClr val="tx2"/>
          </a:solidFill>
          <a:latin typeface="Franklin Gothic Book" pitchFamily="34" charset="0"/>
          <a:ea typeface="幼圆" pitchFamily="49" charset="-122"/>
        </a:defRPr>
      </a:lvl6pPr>
      <a:lvl7pPr marL="914400" algn="l" rtl="0" eaLnBrk="1" fontAlgn="base" hangingPunct="1">
        <a:spcBef>
          <a:spcPct val="0"/>
        </a:spcBef>
        <a:spcAft>
          <a:spcPct val="0"/>
        </a:spcAft>
        <a:defRPr sz="4000">
          <a:solidFill>
            <a:schemeClr val="tx2"/>
          </a:solidFill>
          <a:latin typeface="Franklin Gothic Book" pitchFamily="34" charset="0"/>
          <a:ea typeface="幼圆" pitchFamily="49" charset="-122"/>
        </a:defRPr>
      </a:lvl7pPr>
      <a:lvl8pPr marL="1371600" algn="l" rtl="0" eaLnBrk="1" fontAlgn="base" hangingPunct="1">
        <a:spcBef>
          <a:spcPct val="0"/>
        </a:spcBef>
        <a:spcAft>
          <a:spcPct val="0"/>
        </a:spcAft>
        <a:defRPr sz="4000">
          <a:solidFill>
            <a:schemeClr val="tx2"/>
          </a:solidFill>
          <a:latin typeface="Franklin Gothic Book" pitchFamily="34" charset="0"/>
          <a:ea typeface="幼圆" pitchFamily="49" charset="-122"/>
        </a:defRPr>
      </a:lvl8pPr>
      <a:lvl9pPr marL="1828800" algn="l" rtl="0" eaLnBrk="1" fontAlgn="base" hangingPunct="1">
        <a:spcBef>
          <a:spcPct val="0"/>
        </a:spcBef>
        <a:spcAft>
          <a:spcPct val="0"/>
        </a:spcAft>
        <a:defRPr sz="4000">
          <a:solidFill>
            <a:schemeClr val="tx2"/>
          </a:solidFill>
          <a:latin typeface="Franklin Gothic Book" pitchFamily="34" charset="0"/>
          <a:ea typeface="幼圆" pitchFamily="49" charset="-122"/>
        </a:defRPr>
      </a:lvl9pPr>
    </p:titleStyle>
    <p:bodyStyle>
      <a:lvl1pPr marL="273050" indent="-273050" algn="l" rtl="0" eaLnBrk="1" fontAlgn="base" hangingPunct="1">
        <a:spcBef>
          <a:spcPts val="575"/>
        </a:spcBef>
        <a:spcAft>
          <a:spcPct val="0"/>
        </a:spcAft>
        <a:buClr>
          <a:schemeClr val="accent1"/>
        </a:buClr>
        <a:buSzPct val="85000"/>
        <a:buFont typeface="Wingdings 2" charset="2"/>
        <a:buChar char=""/>
        <a:defRPr sz="2600" kern="1200">
          <a:solidFill>
            <a:schemeClr val="tx1"/>
          </a:solidFill>
          <a:latin typeface="SimHei" charset="0"/>
          <a:ea typeface="SimHei" charset="0"/>
          <a:cs typeface="SimHei" charset="0"/>
        </a:defRPr>
      </a:lvl1pPr>
      <a:lvl2pPr marL="547688" indent="-228600" algn="l" rtl="0" eaLnBrk="1" fontAlgn="base" hangingPunct="1">
        <a:spcBef>
          <a:spcPts val="375"/>
        </a:spcBef>
        <a:spcAft>
          <a:spcPct val="0"/>
        </a:spcAft>
        <a:buClr>
          <a:schemeClr val="accent2"/>
        </a:buClr>
        <a:buSzPct val="85000"/>
        <a:buFont typeface="Wingdings 2" charset="2"/>
        <a:buChar char=""/>
        <a:defRPr sz="2400" kern="1200">
          <a:solidFill>
            <a:schemeClr val="tx1"/>
          </a:solidFill>
          <a:latin typeface="SimHei" charset="0"/>
          <a:ea typeface="SimHei" charset="0"/>
          <a:cs typeface="SimHei" charset="0"/>
        </a:defRPr>
      </a:lvl2pPr>
      <a:lvl3pPr marL="822325" indent="-228600" algn="l" rtl="0" eaLnBrk="1" fontAlgn="base" hangingPunct="1">
        <a:spcBef>
          <a:spcPts val="375"/>
        </a:spcBef>
        <a:spcAft>
          <a:spcPct val="0"/>
        </a:spcAft>
        <a:buClr>
          <a:srgbClr val="E6B1AB"/>
        </a:buClr>
        <a:buSzPct val="85000"/>
        <a:buFont typeface="Wingdings 2" charset="2"/>
        <a:buChar char=""/>
        <a:defRPr sz="2000" kern="1200">
          <a:solidFill>
            <a:schemeClr val="tx1"/>
          </a:solidFill>
          <a:latin typeface="SimHei" charset="0"/>
          <a:ea typeface="SimHei" charset="0"/>
          <a:cs typeface="SimHei" charset="0"/>
        </a:defRPr>
      </a:lvl3pPr>
      <a:lvl4pPr marL="1096963" indent="-228600" algn="l" rtl="0" eaLnBrk="1" fontAlgn="base" hangingPunct="1">
        <a:spcBef>
          <a:spcPts val="375"/>
        </a:spcBef>
        <a:spcAft>
          <a:spcPct val="0"/>
        </a:spcAft>
        <a:buClr>
          <a:srgbClr val="A28E6A"/>
        </a:buClr>
        <a:buSzPct val="80000"/>
        <a:buFont typeface="Wingdings 2" charset="2"/>
        <a:buChar char=""/>
        <a:defRPr sz="2000" kern="1200">
          <a:solidFill>
            <a:schemeClr val="tx1"/>
          </a:solidFill>
          <a:latin typeface="SimHei" charset="0"/>
          <a:ea typeface="SimHei" charset="0"/>
          <a:cs typeface="SimHei" charset="0"/>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SimHei" charset="0"/>
          <a:ea typeface="SimHei" charset="0"/>
          <a:cs typeface="SimHei"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280.png"/><Relationship Id="rId4" Type="http://schemas.openxmlformats.org/officeDocument/2006/relationships/image" Target="../media/image270.png"/></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lstStyle/>
          <a:p>
            <a:r>
              <a:rPr lang="zh-CN" altLang="en-US" dirty="0"/>
              <a:t>操 作 系 统</a:t>
            </a:r>
            <a:r>
              <a:rPr lang="zh-CN" altLang="en-US" sz="3200" dirty="0"/>
              <a:t>（</a:t>
            </a:r>
            <a:r>
              <a:rPr lang="is-IS" altLang="zh-CN" sz="3200" dirty="0"/>
              <a:t>0601009</a:t>
            </a:r>
            <a:r>
              <a:rPr lang="zh-CN" altLang="en-US" sz="3200" dirty="0" smtClean="0"/>
              <a:t>）</a:t>
            </a:r>
            <a:r>
              <a:rPr lang="en-US" altLang="zh-CN" sz="3200" dirty="0" smtClean="0"/>
              <a:t/>
            </a:r>
            <a:br>
              <a:rPr lang="en-US" altLang="zh-CN" sz="3200" dirty="0" smtClean="0"/>
            </a:br>
            <a:r>
              <a:rPr lang="en-US" altLang="zh-CN" sz="3200" dirty="0" smtClean="0"/>
              <a:t/>
            </a:r>
            <a:br>
              <a:rPr lang="en-US" altLang="zh-CN" sz="3200" dirty="0" smtClean="0"/>
            </a:br>
            <a:r>
              <a:rPr lang="zh-CN" altLang="en-US" dirty="0" smtClean="0"/>
              <a:t>河海大学“课程思政”</a:t>
            </a:r>
            <a:r>
              <a:rPr lang="zh-CN" altLang="en-US" b="1" dirty="0"/>
              <a:t>示范课程</a:t>
            </a:r>
            <a:endParaRPr lang="en-US" dirty="0"/>
          </a:p>
        </p:txBody>
      </p:sp>
      <p:graphicFrame>
        <p:nvGraphicFramePr>
          <p:cNvPr id="4" name="Table 3"/>
          <p:cNvGraphicFramePr>
            <a:graphicFrameLocks noGrp="1"/>
          </p:cNvGraphicFramePr>
          <p:nvPr>
            <p:extLst/>
          </p:nvPr>
        </p:nvGraphicFramePr>
        <p:xfrm>
          <a:off x="2392086" y="3864692"/>
          <a:ext cx="4618313" cy="1483360"/>
        </p:xfrm>
        <a:graphic>
          <a:graphicData uri="http://schemas.openxmlformats.org/drawingml/2006/table">
            <a:tbl>
              <a:tblPr firstRow="1" bandRow="1">
                <a:tableStyleId>{2D5ABB26-0587-4C30-8999-92F81FD0307C}</a:tableStyleId>
              </a:tblPr>
              <a:tblGrid>
                <a:gridCol w="1501041">
                  <a:extLst>
                    <a:ext uri="{9D8B030D-6E8A-4147-A177-3AD203B41FA5}">
                      <a16:colId xmlns:a16="http://schemas.microsoft.com/office/drawing/2014/main" val="20000"/>
                    </a:ext>
                  </a:extLst>
                </a:gridCol>
                <a:gridCol w="3117272">
                  <a:extLst>
                    <a:ext uri="{9D8B030D-6E8A-4147-A177-3AD203B41FA5}">
                      <a16:colId xmlns:a16="http://schemas.microsoft.com/office/drawing/2014/main" val="20001"/>
                    </a:ext>
                  </a:extLst>
                </a:gridCol>
              </a:tblGrid>
              <a:tr h="370840">
                <a:tc>
                  <a:txBody>
                    <a:bodyPr/>
                    <a:lstStyle/>
                    <a:p>
                      <a:pPr algn="r"/>
                      <a:r>
                        <a:rPr lang="fi-FI" altLang="zh-CN" b="1" dirty="0" err="1">
                          <a:latin typeface="Heiti SC Light" charset="-122"/>
                          <a:ea typeface="Heiti SC Light" charset="-122"/>
                          <a:cs typeface="Heiti SC Light" charset="-122"/>
                        </a:rPr>
                        <a:t>授课教师</a:t>
                      </a:r>
                      <a:r>
                        <a:rPr lang="fi-FI" altLang="zh-CN" b="1" dirty="0">
                          <a:latin typeface="Heiti SC Light" charset="-122"/>
                          <a:ea typeface="Heiti SC Light" charset="-122"/>
                          <a:cs typeface="Heiti SC Light" charset="-122"/>
                        </a:rPr>
                        <a:t>：</a:t>
                      </a:r>
                      <a:endParaRPr lang="zh-CN" altLang="en-US" b="1" dirty="0">
                        <a:latin typeface="Heiti SC Light" charset="-122"/>
                        <a:ea typeface="Heiti SC Light" charset="-122"/>
                        <a:cs typeface="Heiti SC Light" charset="-122"/>
                      </a:endParaRPr>
                    </a:p>
                  </a:txBody>
                  <a:tcPr>
                    <a:lnL>
                      <a:noFill/>
                    </a:lnL>
                    <a:lnR w="28575" cap="flat" cmpd="sng" algn="ctr">
                      <a:solidFill>
                        <a:schemeClr val="accent1">
                          <a:lumMod val="75000"/>
                        </a:schemeClr>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a:latin typeface="Heiti SC Light" charset="-122"/>
                          <a:ea typeface="Heiti SC Light" charset="-122"/>
                          <a:cs typeface="Heiti SC Light" charset="-122"/>
                        </a:rPr>
                        <a:t>张鹏程、</a:t>
                      </a:r>
                      <a:r>
                        <a:rPr lang="fi-FI" altLang="zh-CN" b="1" dirty="0" smtClean="0">
                          <a:latin typeface="Heiti SC Light" charset="-122"/>
                          <a:ea typeface="Heiti SC Light" charset="-122"/>
                          <a:cs typeface="Heiti SC Light" charset="-122"/>
                        </a:rPr>
                        <a:t>陆佳民</a:t>
                      </a:r>
                      <a:endParaRPr lang="fi-FI" altLang="zh-CN" b="1" dirty="0">
                        <a:latin typeface="Heiti SC Light" charset="-122"/>
                        <a:ea typeface="Heiti SC Light" charset="-122"/>
                        <a:cs typeface="Heiti SC Light" charset="-122"/>
                      </a:endParaRPr>
                    </a:p>
                  </a:txBody>
                  <a:tcPr>
                    <a:lnL w="28575" cap="flat" cmpd="sng" algn="ctr">
                      <a:solidFill>
                        <a:schemeClr val="accent1">
                          <a:lumMod val="75000"/>
                        </a:schemeClr>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r"/>
                      <a:r>
                        <a:rPr lang="en-US" altLang="zh-CN" b="1" dirty="0">
                          <a:latin typeface="Heiti SC Light" charset="-122"/>
                          <a:ea typeface="Heiti SC Light" charset="-122"/>
                          <a:cs typeface="Heiti SC Light" charset="-122"/>
                        </a:rPr>
                        <a:t>Email</a:t>
                      </a:r>
                      <a:r>
                        <a:rPr lang="zh-CN" altLang="en-US" b="1" dirty="0">
                          <a:latin typeface="Heiti SC Light" charset="-122"/>
                          <a:ea typeface="Heiti SC Light" charset="-122"/>
                          <a:cs typeface="Heiti SC Light" charset="-122"/>
                        </a:rPr>
                        <a:t>： </a:t>
                      </a:r>
                    </a:p>
                  </a:txBody>
                  <a:tcPr>
                    <a:lnL>
                      <a:noFill/>
                    </a:lnL>
                    <a:lnR w="28575" cap="flat" cmpd="sng" algn="ctr">
                      <a:solidFill>
                        <a:schemeClr val="accent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latin typeface="Heiti SC Light" charset="-122"/>
                          <a:ea typeface="Heiti SC Light" charset="-122"/>
                          <a:cs typeface="Heiti SC Light" charset="-122"/>
                        </a:rPr>
                        <a:t>pchzhang</a:t>
                      </a:r>
                      <a:r>
                        <a:rPr lang="fi-FI" altLang="zh-CN" b="1" dirty="0" smtClean="0">
                          <a:latin typeface="Heiti SC Light" charset="-122"/>
                          <a:ea typeface="Heiti SC Light" charset="-122"/>
                          <a:cs typeface="Heiti SC Light" charset="-122"/>
                        </a:rPr>
                        <a:t>@hhu.edu.cn</a:t>
                      </a:r>
                      <a:endParaRPr lang="fi-FI" altLang="zh-CN" b="1" dirty="0">
                        <a:latin typeface="Heiti SC Light" charset="-122"/>
                        <a:ea typeface="Heiti SC Light" charset="-122"/>
                        <a:cs typeface="Heiti SC Light" charset="-122"/>
                      </a:endParaRPr>
                    </a:p>
                  </a:txBody>
                  <a:tcPr>
                    <a:lnL w="28575" cap="flat" cmpd="sng" algn="ctr">
                      <a:solidFill>
                        <a:schemeClr val="accent1">
                          <a:lumMod val="75000"/>
                        </a:schemeClr>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r"/>
                      <a:r>
                        <a:rPr lang="fi-FI" altLang="zh-CN" b="1" dirty="0">
                          <a:latin typeface="Heiti SC Light" charset="-122"/>
                          <a:ea typeface="Heiti SC Light" charset="-122"/>
                          <a:cs typeface="Heiti SC Light" charset="-122"/>
                        </a:rPr>
                        <a:t>QQ</a:t>
                      </a:r>
                      <a:r>
                        <a:rPr lang="zh-CN" altLang="en-US" b="1" dirty="0">
                          <a:latin typeface="Heiti SC Light" charset="-122"/>
                          <a:ea typeface="Heiti SC Light" charset="-122"/>
                          <a:cs typeface="Heiti SC Light" charset="-122"/>
                        </a:rPr>
                        <a:t>：</a:t>
                      </a:r>
                      <a:r>
                        <a:rPr lang="fi-FI" altLang="zh-CN" b="1" dirty="0">
                          <a:latin typeface="Heiti SC Light" charset="-122"/>
                          <a:ea typeface="Heiti SC Light" charset="-122"/>
                          <a:cs typeface="Heiti SC Light" charset="-122"/>
                        </a:rPr>
                        <a:t> </a:t>
                      </a:r>
                      <a:endParaRPr lang="zh-CN" altLang="en-US" b="1" dirty="0">
                        <a:latin typeface="Heiti SC Light" charset="-122"/>
                        <a:ea typeface="Heiti SC Light" charset="-122"/>
                        <a:cs typeface="Heiti SC Light" charset="-122"/>
                      </a:endParaRPr>
                    </a:p>
                  </a:txBody>
                  <a:tcPr>
                    <a:lnL>
                      <a:noFill/>
                    </a:lnL>
                    <a:lnR w="28575" cap="flat" cmpd="sng" algn="ctr">
                      <a:solidFill>
                        <a:schemeClr val="accent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latin typeface="Heiti SC Light" charset="-122"/>
                          <a:ea typeface="Heiti SC Light" charset="-122"/>
                          <a:cs typeface="Heiti SC Light" charset="-122"/>
                        </a:rPr>
                        <a:t>185319755</a:t>
                      </a:r>
                      <a:r>
                        <a:rPr lang="zh-CN" altLang="en-US" b="1" dirty="0" smtClean="0">
                          <a:latin typeface="Heiti SC Light" charset="-122"/>
                          <a:ea typeface="Heiti SC Light" charset="-122"/>
                          <a:cs typeface="Heiti SC Light" charset="-122"/>
                        </a:rPr>
                        <a:t>、</a:t>
                      </a:r>
                      <a:r>
                        <a:rPr lang="fi-FI" altLang="zh-CN" b="1" dirty="0" smtClean="0">
                          <a:latin typeface="Heiti SC Light" charset="-122"/>
                          <a:ea typeface="Heiti SC Light" charset="-122"/>
                          <a:cs typeface="Heiti SC Light" charset="-122"/>
                        </a:rPr>
                        <a:t>1284762490</a:t>
                      </a:r>
                      <a:endParaRPr lang="fi-FI" altLang="zh-CN" b="1" dirty="0">
                        <a:latin typeface="Heiti SC Light" charset="-122"/>
                        <a:ea typeface="Heiti SC Light" charset="-122"/>
                        <a:cs typeface="Heiti SC Light" charset="-122"/>
                      </a:endParaRPr>
                    </a:p>
                  </a:txBody>
                  <a:tcPr>
                    <a:lnL w="28575" cap="flat" cmpd="sng" algn="ctr">
                      <a:solidFill>
                        <a:schemeClr val="accent1">
                          <a:lumMod val="75000"/>
                        </a:schemeClr>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r"/>
                      <a:r>
                        <a:rPr lang="zh-CN" altLang="en-US" b="1" dirty="0">
                          <a:latin typeface="Heiti SC Light" charset="-122"/>
                          <a:ea typeface="Heiti SC Light" charset="-122"/>
                          <a:cs typeface="Heiti SC Light" charset="-122"/>
                        </a:rPr>
                        <a:t>办公室：</a:t>
                      </a:r>
                    </a:p>
                  </a:txBody>
                  <a:tcPr>
                    <a:lnL>
                      <a:noFill/>
                    </a:lnL>
                    <a:lnR w="28575" cap="flat" cmpd="sng" algn="ctr">
                      <a:solidFill>
                        <a:schemeClr val="accent1">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i-FI" altLang="zh-CN" b="1" dirty="0" smtClean="0">
                          <a:latin typeface="Heiti SC Light" charset="-122"/>
                          <a:ea typeface="Heiti SC Light" charset="-122"/>
                          <a:cs typeface="Heiti SC Light" charset="-122"/>
                        </a:rPr>
                        <a:t>勤学楼</a:t>
                      </a:r>
                      <a:r>
                        <a:rPr lang="en-US" altLang="zh-CN" b="1" dirty="0" smtClean="0">
                          <a:latin typeface="Heiti SC Light" charset="-122"/>
                          <a:ea typeface="Heiti SC Light" charset="-122"/>
                          <a:cs typeface="Heiti SC Light" charset="-122"/>
                        </a:rPr>
                        <a:t>4515</a:t>
                      </a:r>
                      <a:r>
                        <a:rPr lang="zh-CN" altLang="en-US" b="1" dirty="0" smtClean="0">
                          <a:latin typeface="Heiti SC Light" charset="-122"/>
                          <a:ea typeface="Heiti SC Light" charset="-122"/>
                          <a:cs typeface="Heiti SC Light" charset="-122"/>
                        </a:rPr>
                        <a:t>、</a:t>
                      </a:r>
                      <a:r>
                        <a:rPr lang="fi-FI" altLang="zh-CN" b="1" dirty="0" smtClean="0">
                          <a:latin typeface="Heiti SC Light" charset="-122"/>
                          <a:ea typeface="Heiti SC Light" charset="-122"/>
                          <a:cs typeface="Heiti SC Light" charset="-122"/>
                        </a:rPr>
                        <a:t>4121</a:t>
                      </a:r>
                      <a:endParaRPr lang="fi-FI" altLang="zh-CN" b="1" dirty="0">
                        <a:latin typeface="Heiti SC Light" charset="-122"/>
                        <a:ea typeface="Heiti SC Light" charset="-122"/>
                        <a:cs typeface="Heiti SC Light" charset="-122"/>
                      </a:endParaRPr>
                    </a:p>
                  </a:txBody>
                  <a:tcPr>
                    <a:lnL w="28575" cap="flat" cmpd="sng" algn="ctr">
                      <a:solidFill>
                        <a:schemeClr val="accent1">
                          <a:lumMod val="75000"/>
                        </a:schemeClr>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23365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2.6</a:t>
            </a:r>
            <a:r>
              <a:rPr lang="zh-CN" altLang="en-US" dirty="0" smtClean="0"/>
              <a:t> 处理器调度</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10</a:t>
            </a:fld>
            <a:r>
              <a:rPr lang="en-US" altLang="zh-CN" smtClean="0"/>
              <a:t>/xxx</a:t>
            </a:r>
            <a:endParaRPr lang="en-US" altLang="zh-CN" dirty="0"/>
          </a:p>
        </p:txBody>
      </p:sp>
      <p:graphicFrame>
        <p:nvGraphicFramePr>
          <p:cNvPr id="6" name="Diagram 5"/>
          <p:cNvGraphicFramePr/>
          <p:nvPr>
            <p:extLst>
              <p:ext uri="{D42A27DB-BD31-4B8C-83A1-F6EECF244321}">
                <p14:modId xmlns:p14="http://schemas.microsoft.com/office/powerpoint/2010/main" val="1475408243"/>
              </p:ext>
            </p:extLst>
          </p:nvPr>
        </p:nvGraphicFramePr>
        <p:xfrm>
          <a:off x="965200" y="2070100"/>
          <a:ext cx="71351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1621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smtClean="0"/>
              <a:t>2.6</a:t>
            </a:r>
            <a:r>
              <a:rPr lang="en-US" altLang="zh-CN" smtClean="0"/>
              <a:t>.2</a:t>
            </a:r>
            <a:r>
              <a:rPr lang="zh-CN" altLang="en-US" smtClean="0"/>
              <a:t> 选择调度算法的原则</a:t>
            </a:r>
            <a:endParaRPr lang="en-US" dirty="0"/>
          </a:p>
        </p:txBody>
      </p:sp>
      <p:sp>
        <p:nvSpPr>
          <p:cNvPr id="3" name="Content Placeholder 2"/>
          <p:cNvSpPr>
            <a:spLocks noGrp="1"/>
          </p:cNvSpPr>
          <p:nvPr>
            <p:ph sz="quarter" idx="1"/>
          </p:nvPr>
        </p:nvSpPr>
        <p:spPr/>
        <p:txBody>
          <a:bodyPr/>
          <a:lstStyle/>
          <a:p>
            <a:r>
              <a:rPr lang="zh-CN" altLang="en-US" sz="2400" dirty="0" smtClean="0"/>
              <a:t>任何层次的处理器调度，都由操作系统的调度程序实施，调度程序（</a:t>
            </a:r>
            <a:r>
              <a:rPr lang="en-US" altLang="zh-CN" sz="2400" dirty="0" smtClean="0"/>
              <a:t>scheduler</a:t>
            </a:r>
            <a:r>
              <a:rPr lang="zh-CN" altLang="en-US" sz="2400" dirty="0" smtClean="0"/>
              <a:t>）所使用的算法称为</a:t>
            </a:r>
            <a:r>
              <a:rPr lang="zh-CN" altLang="en-US" sz="2400" dirty="0" smtClean="0">
                <a:solidFill>
                  <a:srgbClr val="FF0000"/>
                </a:solidFill>
              </a:rPr>
              <a:t>调度算法</a:t>
            </a:r>
            <a:endParaRPr lang="en-US" altLang="zh-CN" sz="2400" dirty="0" smtClean="0">
              <a:solidFill>
                <a:srgbClr val="FF0000"/>
              </a:solidFill>
            </a:endParaRPr>
          </a:p>
          <a:p>
            <a:r>
              <a:rPr lang="zh-CN" altLang="en-US" sz="2400" dirty="0"/>
              <a:t>“效益优先，兼顾公平原则”</a:t>
            </a:r>
          </a:p>
          <a:p>
            <a:r>
              <a:rPr lang="zh-CN" altLang="en-US" sz="2400" dirty="0" smtClean="0"/>
              <a:t>调度算法设计通常应考虑如下原则</a:t>
            </a:r>
            <a:r>
              <a:rPr lang="en-US" altLang="zh-CN" sz="2400" dirty="0" smtClean="0"/>
              <a:t>/</a:t>
            </a:r>
            <a:r>
              <a:rPr lang="zh-CN" altLang="en-US" sz="2400" dirty="0" smtClean="0"/>
              <a:t>目标： </a:t>
            </a:r>
          </a:p>
          <a:p>
            <a:pPr marL="776288" lvl="1" indent="-457200">
              <a:buFont typeface="+mj-lt"/>
              <a:buAutoNum type="arabicPeriod"/>
            </a:pPr>
            <a:r>
              <a:rPr lang="zh-CN" altLang="en-US" sz="2200" dirty="0" smtClean="0"/>
              <a:t>资源利用率 </a:t>
            </a:r>
          </a:p>
          <a:p>
            <a:pPr marL="776288" lvl="1" indent="-457200">
              <a:buFont typeface="+mj-lt"/>
              <a:buAutoNum type="arabicPeriod"/>
            </a:pPr>
            <a:r>
              <a:rPr lang="zh-CN" altLang="en-US" sz="2200" dirty="0" smtClean="0"/>
              <a:t>吞吐率</a:t>
            </a:r>
          </a:p>
          <a:p>
            <a:pPr marL="776288" lvl="1" indent="-457200">
              <a:buFont typeface="+mj-lt"/>
              <a:buAutoNum type="arabicPeriod"/>
            </a:pPr>
            <a:r>
              <a:rPr lang="zh-CN" altLang="en-US" sz="2200" dirty="0" smtClean="0"/>
              <a:t>公平性</a:t>
            </a:r>
          </a:p>
          <a:p>
            <a:pPr marL="776288" lvl="1" indent="-457200">
              <a:buFont typeface="+mj-lt"/>
              <a:buAutoNum type="arabicPeriod"/>
            </a:pPr>
            <a:r>
              <a:rPr lang="zh-CN" altLang="en-US" sz="2200" dirty="0" smtClean="0"/>
              <a:t>响应时间</a:t>
            </a:r>
          </a:p>
          <a:p>
            <a:pPr marL="776288" lvl="1" indent="-457200">
              <a:buFont typeface="+mj-lt"/>
              <a:buAutoNum type="arabicPeriod"/>
            </a:pPr>
            <a:r>
              <a:rPr lang="zh-CN" altLang="en-US" sz="2200" dirty="0" smtClean="0"/>
              <a:t>周转时间</a:t>
            </a:r>
          </a:p>
          <a:p>
            <a:pPr marL="776288" lvl="1" indent="-457200">
              <a:buFont typeface="+mj-lt"/>
              <a:buAutoNum type="arabicPeriod"/>
            </a:pPr>
            <a:r>
              <a:rPr lang="zh-CN" altLang="en-US" sz="2200" dirty="0" smtClean="0">
                <a:solidFill>
                  <a:srgbClr val="00B050"/>
                </a:solidFill>
              </a:rPr>
              <a:t>截至时间的保证</a:t>
            </a:r>
          </a:p>
          <a:p>
            <a:pPr marL="776288" lvl="1" indent="-457200">
              <a:buFont typeface="+mj-lt"/>
              <a:buAutoNum type="arabicPeriod"/>
            </a:pPr>
            <a:r>
              <a:rPr lang="zh-CN" altLang="en-US" sz="2200" dirty="0" smtClean="0">
                <a:solidFill>
                  <a:srgbClr val="00B050"/>
                </a:solidFill>
              </a:rPr>
              <a:t>优先权原则</a:t>
            </a: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11</a:t>
            </a:fld>
            <a:r>
              <a:rPr lang="en-US" altLang="zh-CN" smtClean="0"/>
              <a:t>/xxx</a:t>
            </a:r>
            <a:endParaRPr lang="en-US" altLang="zh-CN" dirty="0"/>
          </a:p>
        </p:txBody>
      </p:sp>
    </p:spTree>
    <p:extLst>
      <p:ext uri="{BB962C8B-B14F-4D97-AF65-F5344CB8AC3E}">
        <p14:creationId xmlns:p14="http://schemas.microsoft.com/office/powerpoint/2010/main" val="887694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t>2.6</a:t>
            </a:r>
            <a:r>
              <a:rPr lang="en-US" altLang="zh-CN" dirty="0" smtClean="0"/>
              <a:t>.2</a:t>
            </a:r>
            <a:r>
              <a:rPr lang="zh-CN" altLang="en-US" dirty="0" smtClean="0"/>
              <a:t>：原则（</a:t>
            </a:r>
            <a:r>
              <a:rPr lang="en-US" altLang="zh-CN" dirty="0" smtClean="0"/>
              <a:t>1</a:t>
            </a:r>
            <a:r>
              <a:rPr lang="zh-CN" altLang="en-US" dirty="0" smtClean="0"/>
              <a:t>）：资源利用率</a:t>
            </a:r>
            <a:endParaRPr lang="en-US" dirty="0"/>
          </a:p>
        </p:txBody>
      </p:sp>
      <p:sp>
        <p:nvSpPr>
          <p:cNvPr id="3" name="Content Placeholder 2"/>
          <p:cNvSpPr>
            <a:spLocks noGrp="1"/>
          </p:cNvSpPr>
          <p:nvPr>
            <p:ph sz="quarter" idx="1"/>
          </p:nvPr>
        </p:nvSpPr>
        <p:spPr/>
        <p:txBody>
          <a:bodyPr/>
          <a:lstStyle/>
          <a:p>
            <a:pPr marL="0" indent="0" algn="ctr">
              <a:lnSpc>
                <a:spcPct val="150000"/>
              </a:lnSpc>
              <a:buNone/>
            </a:pPr>
            <a:r>
              <a:rPr lang="en-US" altLang="zh-CN" dirty="0">
                <a:solidFill>
                  <a:srgbClr val="FF0000"/>
                </a:solidFill>
              </a:rPr>
              <a:t>CPU</a:t>
            </a:r>
            <a:r>
              <a:rPr lang="zh-CN" altLang="en-US" dirty="0" smtClean="0">
                <a:solidFill>
                  <a:srgbClr val="FF0000"/>
                </a:solidFill>
              </a:rPr>
              <a:t>利用率 </a:t>
            </a:r>
            <a:r>
              <a:rPr lang="en-US" altLang="zh-CN" dirty="0" smtClean="0"/>
              <a:t>=</a:t>
            </a:r>
            <a:r>
              <a:rPr lang="zh-CN" altLang="en-US" dirty="0" smtClean="0"/>
              <a:t> </a:t>
            </a:r>
          </a:p>
          <a:p>
            <a:pPr marL="0" indent="0" algn="ctr">
              <a:lnSpc>
                <a:spcPct val="150000"/>
              </a:lnSpc>
              <a:buNone/>
            </a:pPr>
            <a:r>
              <a:rPr lang="en-US" altLang="zh-CN" dirty="0" smtClean="0"/>
              <a:t>CPU</a:t>
            </a:r>
            <a:r>
              <a:rPr lang="zh-CN" altLang="en-US" dirty="0"/>
              <a:t>有效工作时间</a:t>
            </a:r>
            <a:r>
              <a:rPr lang="en-US" altLang="zh-CN" dirty="0"/>
              <a:t>/</a:t>
            </a:r>
            <a:r>
              <a:rPr lang="en-US" altLang="zh-CN" dirty="0">
                <a:solidFill>
                  <a:srgbClr val="0070C0"/>
                </a:solidFill>
              </a:rPr>
              <a:t>CPU</a:t>
            </a:r>
            <a:r>
              <a:rPr lang="zh-CN" altLang="en-US" dirty="0">
                <a:solidFill>
                  <a:srgbClr val="0070C0"/>
                </a:solidFill>
              </a:rPr>
              <a:t>总的运行时间</a:t>
            </a:r>
          </a:p>
          <a:p>
            <a:pPr marL="0" indent="0" algn="ctr">
              <a:lnSpc>
                <a:spcPct val="150000"/>
              </a:lnSpc>
              <a:buNone/>
            </a:pPr>
            <a:endParaRPr lang="zh-CN" altLang="en-US" dirty="0" smtClean="0"/>
          </a:p>
          <a:p>
            <a:pPr marL="0" indent="0" algn="ctr">
              <a:lnSpc>
                <a:spcPct val="150000"/>
              </a:lnSpc>
              <a:buNone/>
            </a:pPr>
            <a:r>
              <a:rPr lang="en-US" altLang="zh-CN" dirty="0" smtClean="0">
                <a:solidFill>
                  <a:srgbClr val="0070C0"/>
                </a:solidFill>
              </a:rPr>
              <a:t>CPU</a:t>
            </a:r>
            <a:r>
              <a:rPr lang="zh-CN" altLang="en-US" dirty="0">
                <a:solidFill>
                  <a:srgbClr val="0070C0"/>
                </a:solidFill>
              </a:rPr>
              <a:t>总的运行</a:t>
            </a:r>
            <a:r>
              <a:rPr lang="zh-CN" altLang="en-US" dirty="0" smtClean="0">
                <a:solidFill>
                  <a:srgbClr val="0070C0"/>
                </a:solidFill>
              </a:rPr>
              <a:t>时间</a:t>
            </a:r>
            <a:r>
              <a:rPr lang="zh-CN" altLang="en-US" dirty="0" smtClean="0"/>
              <a:t> </a:t>
            </a:r>
            <a:r>
              <a:rPr lang="en-US" altLang="zh-CN" dirty="0" smtClean="0"/>
              <a:t>=</a:t>
            </a:r>
            <a:r>
              <a:rPr lang="zh-CN" altLang="en-US" dirty="0" smtClean="0"/>
              <a:t> </a:t>
            </a:r>
          </a:p>
          <a:p>
            <a:pPr marL="0" indent="0" algn="ctr">
              <a:lnSpc>
                <a:spcPct val="150000"/>
              </a:lnSpc>
              <a:buNone/>
            </a:pPr>
            <a:r>
              <a:rPr lang="en-US" altLang="zh-CN" dirty="0" smtClean="0"/>
              <a:t>CPU</a:t>
            </a:r>
            <a:r>
              <a:rPr lang="zh-CN" altLang="en-US" dirty="0"/>
              <a:t>有效工作时间</a:t>
            </a:r>
            <a:r>
              <a:rPr lang="en-US" altLang="zh-CN" dirty="0"/>
              <a:t>+CPU</a:t>
            </a:r>
            <a:r>
              <a:rPr lang="zh-CN" altLang="en-US" dirty="0"/>
              <a:t>空闲等待时间</a:t>
            </a:r>
          </a:p>
          <a:p>
            <a:pPr marL="0" indent="0" algn="ctr">
              <a:lnSpc>
                <a:spcPct val="300000"/>
              </a:lnSpc>
              <a:buNone/>
            </a:pP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12</a:t>
            </a:fld>
            <a:r>
              <a:rPr lang="en-US" altLang="zh-CN" smtClean="0"/>
              <a:t>/xxx</a:t>
            </a:r>
            <a:endParaRPr lang="en-US" altLang="zh-CN" dirty="0"/>
          </a:p>
        </p:txBody>
      </p:sp>
    </p:spTree>
    <p:extLst>
      <p:ext uri="{BB962C8B-B14F-4D97-AF65-F5344CB8AC3E}">
        <p14:creationId xmlns:p14="http://schemas.microsoft.com/office/powerpoint/2010/main" val="1630660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2.6</a:t>
            </a:r>
            <a:r>
              <a:rPr lang="en-US" altLang="zh-CN" dirty="0"/>
              <a:t>.2</a:t>
            </a:r>
            <a:r>
              <a:rPr lang="zh-CN" altLang="en-US" dirty="0"/>
              <a:t>：原则（</a:t>
            </a:r>
            <a:r>
              <a:rPr lang="en-US" altLang="zh-CN" dirty="0"/>
              <a:t>1</a:t>
            </a:r>
            <a:r>
              <a:rPr lang="zh-CN" altLang="en-US" dirty="0" smtClean="0"/>
              <a:t>）附</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13</a:t>
            </a:fld>
            <a:r>
              <a:rPr lang="en-US" altLang="zh-CN" smtClean="0"/>
              <a:t>/xxx</a:t>
            </a:r>
            <a:endParaRPr lang="en-US" altLang="zh-CN" dirty="0"/>
          </a:p>
        </p:txBody>
      </p:sp>
      <p:pic>
        <p:nvPicPr>
          <p:cNvPr id="6" name="Picture 5"/>
          <p:cNvPicPr>
            <a:picLocks noChangeAspect="1"/>
          </p:cNvPicPr>
          <p:nvPr/>
        </p:nvPicPr>
        <p:blipFill>
          <a:blip r:embed="rId2"/>
          <a:stretch>
            <a:fillRect/>
          </a:stretch>
        </p:blipFill>
        <p:spPr>
          <a:xfrm>
            <a:off x="914400" y="2060848"/>
            <a:ext cx="4135636" cy="3522537"/>
          </a:xfrm>
          <a:prstGeom prst="rect">
            <a:avLst/>
          </a:prstGeom>
        </p:spPr>
      </p:pic>
      <p:sp>
        <p:nvSpPr>
          <p:cNvPr id="7" name="Rectangle 6"/>
          <p:cNvSpPr/>
          <p:nvPr/>
        </p:nvSpPr>
        <p:spPr>
          <a:xfrm>
            <a:off x="914400" y="5710086"/>
            <a:ext cx="7772400" cy="584775"/>
          </a:xfrm>
          <a:prstGeom prst="rect">
            <a:avLst/>
          </a:prstGeom>
        </p:spPr>
        <p:txBody>
          <a:bodyPr wrap="square">
            <a:spAutoFit/>
          </a:bodyPr>
          <a:lstStyle/>
          <a:p>
            <a:pPr algn="l"/>
            <a:r>
              <a:rPr lang="en-US" sz="1600" b="0" dirty="0">
                <a:solidFill>
                  <a:prstClr val="black"/>
                </a:solidFill>
                <a:latin typeface="Helvetica" charset="0"/>
              </a:rPr>
              <a:t>[</a:t>
            </a:r>
            <a:r>
              <a:rPr lang="en-US" sz="1600" b="0" dirty="0" smtClean="0">
                <a:solidFill>
                  <a:prstClr val="black"/>
                </a:solidFill>
                <a:latin typeface="Helvetica" charset="0"/>
              </a:rPr>
              <a:t>1] S</a:t>
            </a:r>
            <a:r>
              <a:rPr lang="en-US" sz="1600" b="0" dirty="0">
                <a:solidFill>
                  <a:prstClr val="black"/>
                </a:solidFill>
                <a:latin typeface="Helvetica" charset="0"/>
              </a:rPr>
              <a:t>. </a:t>
            </a:r>
            <a:r>
              <a:rPr lang="en-US" sz="1600" b="0" dirty="0" err="1">
                <a:solidFill>
                  <a:prstClr val="black"/>
                </a:solidFill>
                <a:latin typeface="Helvetica" charset="0"/>
              </a:rPr>
              <a:t>Manegold</a:t>
            </a:r>
            <a:r>
              <a:rPr lang="en-US" sz="1600" b="0" dirty="0">
                <a:solidFill>
                  <a:prstClr val="black"/>
                </a:solidFill>
                <a:latin typeface="Helvetica" charset="0"/>
              </a:rPr>
              <a:t>, P. </a:t>
            </a:r>
            <a:r>
              <a:rPr lang="en-US" sz="1600" b="0" dirty="0" err="1">
                <a:solidFill>
                  <a:prstClr val="black"/>
                </a:solidFill>
                <a:latin typeface="Helvetica" charset="0"/>
              </a:rPr>
              <a:t>Boncz</a:t>
            </a:r>
            <a:r>
              <a:rPr lang="en-US" sz="1600" b="0" dirty="0">
                <a:solidFill>
                  <a:prstClr val="black"/>
                </a:solidFill>
                <a:latin typeface="Helvetica" charset="0"/>
              </a:rPr>
              <a:t>, and M. </a:t>
            </a:r>
            <a:r>
              <a:rPr lang="en-US" sz="1600" b="0" dirty="0" err="1">
                <a:solidFill>
                  <a:prstClr val="black"/>
                </a:solidFill>
                <a:latin typeface="Helvetica" charset="0"/>
              </a:rPr>
              <a:t>Kersten</a:t>
            </a:r>
            <a:r>
              <a:rPr lang="en-US" sz="1600" b="0" dirty="0">
                <a:solidFill>
                  <a:prstClr val="black"/>
                </a:solidFill>
                <a:latin typeface="Helvetica" charset="0"/>
              </a:rPr>
              <a:t>, “Optimizing main-memory join on modern hardware,” </a:t>
            </a:r>
            <a:r>
              <a:rPr lang="en-US" sz="1600" b="0" i="1" dirty="0" smtClean="0">
                <a:solidFill>
                  <a:prstClr val="black"/>
                </a:solidFill>
                <a:latin typeface="Helvetica" charset="0"/>
              </a:rPr>
              <a:t>TKDE</a:t>
            </a:r>
            <a:r>
              <a:rPr lang="en-US" sz="1600" b="0" dirty="0" smtClean="0">
                <a:solidFill>
                  <a:prstClr val="black"/>
                </a:solidFill>
                <a:latin typeface="Helvetica" charset="0"/>
              </a:rPr>
              <a:t>, </a:t>
            </a:r>
            <a:r>
              <a:rPr lang="en-US" sz="1600" b="0" dirty="0">
                <a:solidFill>
                  <a:prstClr val="black"/>
                </a:solidFill>
                <a:latin typeface="Helvetica" charset="0"/>
              </a:rPr>
              <a:t>2002.</a:t>
            </a:r>
            <a:endParaRPr lang="en-US" sz="1600" b="0" dirty="0"/>
          </a:p>
        </p:txBody>
      </p:sp>
      <p:sp>
        <p:nvSpPr>
          <p:cNvPr id="8" name="Oval 7"/>
          <p:cNvSpPr/>
          <p:nvPr/>
        </p:nvSpPr>
        <p:spPr>
          <a:xfrm>
            <a:off x="4499992" y="4725144"/>
            <a:ext cx="360040" cy="36004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399584" y="2064792"/>
            <a:ext cx="3744416" cy="2308324"/>
          </a:xfrm>
          <a:prstGeom prst="rect">
            <a:avLst/>
          </a:prstGeom>
        </p:spPr>
        <p:txBody>
          <a:bodyPr wrap="square">
            <a:spAutoFit/>
          </a:bodyPr>
          <a:lstStyle/>
          <a:p>
            <a:pPr algn="l">
              <a:lnSpc>
                <a:spcPct val="300000"/>
              </a:lnSpc>
            </a:pPr>
            <a:r>
              <a:rPr lang="en-US" sz="2400" dirty="0" smtClean="0">
                <a:solidFill>
                  <a:schemeClr val="accent1"/>
                </a:solidFill>
              </a:rPr>
              <a:t>Intel i7-4770K: </a:t>
            </a:r>
            <a:r>
              <a:rPr lang="en-US" sz="2400" b="0" dirty="0" smtClean="0"/>
              <a:t>3.5 GHz</a:t>
            </a:r>
          </a:p>
          <a:p>
            <a:pPr algn="l">
              <a:lnSpc>
                <a:spcPct val="300000"/>
              </a:lnSpc>
            </a:pPr>
            <a:r>
              <a:rPr lang="en-US" sz="2400" dirty="0" smtClean="0">
                <a:solidFill>
                  <a:schemeClr val="accent1"/>
                </a:solidFill>
              </a:rPr>
              <a:t>DDR3: </a:t>
            </a:r>
            <a:r>
              <a:rPr lang="en-US" sz="2400" b="0" dirty="0" smtClean="0"/>
              <a:t>1600 MHz</a:t>
            </a:r>
            <a:endParaRPr lang="en-US" sz="2400" b="0" dirty="0"/>
          </a:p>
        </p:txBody>
      </p:sp>
    </p:spTree>
    <p:extLst>
      <p:ext uri="{BB962C8B-B14F-4D97-AF65-F5344CB8AC3E}">
        <p14:creationId xmlns:p14="http://schemas.microsoft.com/office/powerpoint/2010/main" val="1931738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2.6</a:t>
            </a:r>
            <a:r>
              <a:rPr lang="en-US" altLang="zh-CN" dirty="0"/>
              <a:t>.2</a:t>
            </a:r>
            <a:r>
              <a:rPr lang="zh-CN" altLang="en-US" dirty="0"/>
              <a:t>：原则</a:t>
            </a:r>
            <a:r>
              <a:rPr lang="zh-CN" altLang="en-US" dirty="0" smtClean="0"/>
              <a:t>（</a:t>
            </a:r>
            <a:r>
              <a:rPr lang="en-US" altLang="zh-CN" dirty="0" smtClean="0"/>
              <a:t>2</a:t>
            </a:r>
            <a:r>
              <a:rPr lang="zh-CN" altLang="en-US" dirty="0" smtClean="0"/>
              <a:t>）：吞吐率</a:t>
            </a:r>
            <a:endParaRPr lang="en-US" dirty="0"/>
          </a:p>
        </p:txBody>
      </p:sp>
      <p:sp>
        <p:nvSpPr>
          <p:cNvPr id="3" name="Content Placeholder 2"/>
          <p:cNvSpPr>
            <a:spLocks noGrp="1"/>
          </p:cNvSpPr>
          <p:nvPr>
            <p:ph sz="quarter" idx="1"/>
          </p:nvPr>
        </p:nvSpPr>
        <p:spPr>
          <a:xfrm>
            <a:off x="910580" y="2420888"/>
            <a:ext cx="7772400" cy="1656184"/>
          </a:xfrm>
        </p:spPr>
        <p:txBody>
          <a:bodyPr/>
          <a:lstStyle/>
          <a:p>
            <a:pPr>
              <a:lnSpc>
                <a:spcPct val="200000"/>
              </a:lnSpc>
            </a:pPr>
            <a:r>
              <a:rPr lang="zh-CN" altLang="en-US" dirty="0"/>
              <a:t>单位时间</a:t>
            </a:r>
            <a:r>
              <a:rPr lang="zh-CN" altLang="en-US" dirty="0" smtClean="0"/>
              <a:t>内</a:t>
            </a:r>
            <a:r>
              <a:rPr lang="en-US" altLang="zh-CN" dirty="0" smtClean="0"/>
              <a:t>CPU</a:t>
            </a:r>
            <a:r>
              <a:rPr lang="zh-CN" altLang="en-US" dirty="0" smtClean="0"/>
              <a:t>处理</a:t>
            </a:r>
            <a:r>
              <a:rPr lang="zh-CN" altLang="en-US" dirty="0"/>
              <a:t>的作业</a:t>
            </a:r>
            <a:r>
              <a:rPr lang="zh-CN" altLang="en-US" dirty="0" smtClean="0"/>
              <a:t>数</a:t>
            </a:r>
          </a:p>
          <a:p>
            <a:pPr lvl="1">
              <a:lnSpc>
                <a:spcPct val="200000"/>
              </a:lnSpc>
            </a:pPr>
            <a:r>
              <a:rPr lang="zh-CN" altLang="en-US" dirty="0" smtClean="0"/>
              <a:t>长作业多：吞吐率低</a:t>
            </a:r>
          </a:p>
          <a:p>
            <a:pPr lvl="1">
              <a:lnSpc>
                <a:spcPct val="200000"/>
              </a:lnSpc>
            </a:pPr>
            <a:r>
              <a:rPr lang="zh-CN" altLang="en-US" dirty="0" smtClean="0"/>
              <a:t>短作业多：吞吐率高</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14</a:t>
            </a:fld>
            <a:r>
              <a:rPr lang="en-US" altLang="zh-CN" smtClean="0"/>
              <a:t>/xxx</a:t>
            </a:r>
            <a:endParaRPr lang="en-US" altLang="zh-CN" dirty="0"/>
          </a:p>
        </p:txBody>
      </p:sp>
    </p:spTree>
    <p:extLst>
      <p:ext uri="{BB962C8B-B14F-4D97-AF65-F5344CB8AC3E}">
        <p14:creationId xmlns:p14="http://schemas.microsoft.com/office/powerpoint/2010/main" val="11204390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2.6</a:t>
            </a:r>
            <a:r>
              <a:rPr lang="en-US" altLang="zh-CN" dirty="0"/>
              <a:t>.2</a:t>
            </a:r>
            <a:r>
              <a:rPr lang="zh-CN" altLang="en-US" dirty="0"/>
              <a:t>：原则</a:t>
            </a:r>
            <a:r>
              <a:rPr lang="zh-CN" altLang="en-US" dirty="0" smtClean="0"/>
              <a:t>（</a:t>
            </a:r>
            <a:r>
              <a:rPr lang="en-US" altLang="zh-CN" dirty="0"/>
              <a:t>3</a:t>
            </a:r>
            <a:r>
              <a:rPr lang="zh-CN" altLang="en-US" dirty="0" smtClean="0"/>
              <a:t>）：公平性</a:t>
            </a:r>
            <a:endParaRPr lang="en-US" dirty="0"/>
          </a:p>
        </p:txBody>
      </p:sp>
      <p:sp>
        <p:nvSpPr>
          <p:cNvPr id="3" name="Content Placeholder 2"/>
          <p:cNvSpPr>
            <a:spLocks noGrp="1"/>
          </p:cNvSpPr>
          <p:nvPr>
            <p:ph sz="quarter" idx="1"/>
          </p:nvPr>
        </p:nvSpPr>
        <p:spPr>
          <a:xfrm>
            <a:off x="914400" y="2780928"/>
            <a:ext cx="7772400" cy="2160240"/>
          </a:xfrm>
        </p:spPr>
        <p:txBody>
          <a:bodyPr/>
          <a:lstStyle/>
          <a:p>
            <a:pPr>
              <a:lnSpc>
                <a:spcPct val="200000"/>
              </a:lnSpc>
            </a:pPr>
            <a:r>
              <a:rPr lang="zh-CN" altLang="en-US" dirty="0"/>
              <a:t>确保每个用户每个进程获得合理的</a:t>
            </a:r>
            <a:r>
              <a:rPr lang="en-US" altLang="zh-CN" dirty="0"/>
              <a:t>CPU</a:t>
            </a:r>
            <a:r>
              <a:rPr lang="zh-CN" altLang="en-US" dirty="0"/>
              <a:t>份额或其他资源份额，不会出现饿死情况</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15</a:t>
            </a:fld>
            <a:r>
              <a:rPr lang="en-US" altLang="zh-CN" smtClean="0"/>
              <a:t>/xxx</a:t>
            </a:r>
            <a:endParaRPr lang="en-US" altLang="zh-CN" dirty="0"/>
          </a:p>
        </p:txBody>
      </p:sp>
    </p:spTree>
    <p:extLst>
      <p:ext uri="{BB962C8B-B14F-4D97-AF65-F5344CB8AC3E}">
        <p14:creationId xmlns:p14="http://schemas.microsoft.com/office/powerpoint/2010/main" val="8355232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2.6</a:t>
            </a:r>
            <a:r>
              <a:rPr lang="en-US" altLang="zh-CN" dirty="0"/>
              <a:t>.2</a:t>
            </a:r>
            <a:r>
              <a:rPr lang="zh-CN" altLang="en-US" dirty="0"/>
              <a:t>：原则</a:t>
            </a:r>
            <a:r>
              <a:rPr lang="zh-CN" altLang="en-US" dirty="0" smtClean="0"/>
              <a:t>（</a:t>
            </a:r>
            <a:r>
              <a:rPr lang="en-US" altLang="zh-CN" dirty="0" smtClean="0"/>
              <a:t>4</a:t>
            </a:r>
            <a:r>
              <a:rPr lang="zh-CN" altLang="en-US" dirty="0" smtClean="0"/>
              <a:t>）：响应时间</a:t>
            </a:r>
            <a:endParaRPr lang="en-US" dirty="0"/>
          </a:p>
        </p:txBody>
      </p:sp>
      <p:sp>
        <p:nvSpPr>
          <p:cNvPr id="3" name="Content Placeholder 2"/>
          <p:cNvSpPr>
            <a:spLocks noGrp="1"/>
          </p:cNvSpPr>
          <p:nvPr>
            <p:ph sz="quarter" idx="1"/>
          </p:nvPr>
        </p:nvSpPr>
        <p:spPr/>
        <p:txBody>
          <a:bodyPr/>
          <a:lstStyle/>
          <a:p>
            <a:pPr>
              <a:lnSpc>
                <a:spcPct val="150000"/>
              </a:lnSpc>
            </a:pPr>
            <a:r>
              <a:rPr lang="zh-CN" altLang="en-US" dirty="0" smtClean="0"/>
              <a:t>交互式</a:t>
            </a:r>
            <a:r>
              <a:rPr lang="zh-CN" altLang="en-US" dirty="0"/>
              <a:t>进程从提交一个请求</a:t>
            </a:r>
            <a:r>
              <a:rPr lang="en-US" altLang="zh-CN" dirty="0"/>
              <a:t>(</a:t>
            </a:r>
            <a:r>
              <a:rPr lang="zh-CN" altLang="en-US" dirty="0"/>
              <a:t>命令</a:t>
            </a:r>
            <a:r>
              <a:rPr lang="en-US" altLang="zh-CN" dirty="0"/>
              <a:t>)</a:t>
            </a:r>
            <a:r>
              <a:rPr lang="zh-CN" altLang="en-US" dirty="0"/>
              <a:t>到接收到响应之间的时间间隔称</a:t>
            </a:r>
            <a:r>
              <a:rPr lang="zh-CN" altLang="en-US" dirty="0">
                <a:solidFill>
                  <a:schemeClr val="accent1"/>
                </a:solidFill>
              </a:rPr>
              <a:t>响应时间 </a:t>
            </a:r>
            <a:endParaRPr lang="zh-CN" altLang="en-US" dirty="0" smtClean="0">
              <a:solidFill>
                <a:schemeClr val="accent1"/>
              </a:solidFill>
            </a:endParaRPr>
          </a:p>
          <a:p>
            <a:pPr>
              <a:lnSpc>
                <a:spcPct val="150000"/>
              </a:lnSpc>
            </a:pPr>
            <a:r>
              <a:rPr lang="zh-CN" altLang="en-US" dirty="0" smtClean="0"/>
              <a:t>包括</a:t>
            </a:r>
            <a:r>
              <a:rPr lang="zh-CN" altLang="en-US" dirty="0"/>
              <a:t>三部分时间：</a:t>
            </a:r>
          </a:p>
          <a:p>
            <a:pPr lvl="1">
              <a:lnSpc>
                <a:spcPct val="150000"/>
              </a:lnSpc>
            </a:pPr>
            <a:r>
              <a:rPr lang="zh-CN" altLang="en-US" dirty="0"/>
              <a:t>请求信息传到处理机的时间</a:t>
            </a:r>
          </a:p>
          <a:p>
            <a:pPr lvl="1">
              <a:lnSpc>
                <a:spcPct val="150000"/>
              </a:lnSpc>
            </a:pPr>
            <a:r>
              <a:rPr lang="zh-CN" altLang="en-US" dirty="0"/>
              <a:t>处理机处理请求信息的时间</a:t>
            </a:r>
          </a:p>
          <a:p>
            <a:pPr lvl="1">
              <a:lnSpc>
                <a:spcPct val="150000"/>
              </a:lnSpc>
            </a:pPr>
            <a:r>
              <a:rPr lang="zh-CN" altLang="en-US" dirty="0"/>
              <a:t>形成的响应回送到终端的时间</a:t>
            </a:r>
          </a:p>
          <a:p>
            <a:pPr>
              <a:lnSpc>
                <a:spcPct val="150000"/>
              </a:lnSpc>
            </a:pP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16</a:t>
            </a:fld>
            <a:r>
              <a:rPr lang="en-US" altLang="zh-CN" smtClean="0"/>
              <a:t>/xxx</a:t>
            </a:r>
            <a:endParaRPr lang="en-US" altLang="zh-CN" dirty="0"/>
          </a:p>
        </p:txBody>
      </p:sp>
      <p:sp>
        <p:nvSpPr>
          <p:cNvPr id="6" name="Rectangle 5"/>
          <p:cNvSpPr/>
          <p:nvPr/>
        </p:nvSpPr>
        <p:spPr>
          <a:xfrm>
            <a:off x="5676900" y="3284984"/>
            <a:ext cx="3143572" cy="2554545"/>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lgn="l"/>
            <a:r>
              <a:rPr lang="zh-CN" altLang="en-US" sz="3200" dirty="0">
                <a:latin typeface="SimHei" charset="0"/>
                <a:ea typeface="SimHei" charset="0"/>
                <a:cs typeface="SimHei" charset="0"/>
              </a:rPr>
              <a:t> </a:t>
            </a:r>
            <a:r>
              <a:rPr lang="zh-CN" altLang="en-US" sz="3200" dirty="0" smtClean="0">
                <a:latin typeface="SimHei" charset="0"/>
                <a:ea typeface="SimHei" charset="0"/>
                <a:cs typeface="SimHei" charset="0"/>
              </a:rPr>
              <a:t>   使</a:t>
            </a:r>
            <a:r>
              <a:rPr lang="zh-CN" altLang="en-US" sz="3200" dirty="0">
                <a:latin typeface="SimHei" charset="0"/>
                <a:ea typeface="SimHei" charset="0"/>
                <a:cs typeface="SimHei" charset="0"/>
              </a:rPr>
              <a:t>响应时间尽可能的短</a:t>
            </a:r>
            <a:r>
              <a:rPr lang="zh-CN" altLang="en-US" sz="3200" dirty="0" smtClean="0">
                <a:latin typeface="SimHei" charset="0"/>
                <a:ea typeface="SimHei" charset="0"/>
                <a:cs typeface="SimHei" charset="0"/>
              </a:rPr>
              <a:t>，是</a:t>
            </a:r>
            <a:r>
              <a:rPr lang="zh-CN" altLang="en-US" sz="3200" dirty="0">
                <a:latin typeface="SimHei" charset="0"/>
                <a:ea typeface="SimHei" charset="0"/>
                <a:cs typeface="SimHei" charset="0"/>
              </a:rPr>
              <a:t>分时系统衡量调度性能的一个重要指标</a:t>
            </a:r>
          </a:p>
        </p:txBody>
      </p:sp>
    </p:spTree>
    <p:extLst>
      <p:ext uri="{BB962C8B-B14F-4D97-AF65-F5344CB8AC3E}">
        <p14:creationId xmlns:p14="http://schemas.microsoft.com/office/powerpoint/2010/main" val="681561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7978080" cy="1049040"/>
          </a:xfrm>
        </p:spPr>
        <p:txBody>
          <a:bodyPr/>
          <a:lstStyle/>
          <a:p>
            <a:r>
              <a:rPr lang="hr-HR" altLang="zh-CN" dirty="0"/>
              <a:t>2.6</a:t>
            </a:r>
            <a:r>
              <a:rPr lang="en-US" altLang="zh-CN" dirty="0"/>
              <a:t>.2</a:t>
            </a:r>
            <a:r>
              <a:rPr lang="zh-CN" altLang="en-US" dirty="0"/>
              <a:t>：原则</a:t>
            </a:r>
            <a:r>
              <a:rPr lang="zh-CN" altLang="en-US" dirty="0" smtClean="0"/>
              <a:t>（</a:t>
            </a:r>
            <a:r>
              <a:rPr lang="en-US" altLang="zh-CN" dirty="0" smtClean="0"/>
              <a:t>5</a:t>
            </a:r>
            <a:r>
              <a:rPr lang="zh-CN" altLang="en-US" dirty="0" smtClean="0"/>
              <a:t>）：作业周转时间</a:t>
            </a:r>
            <a:endParaRPr lang="en-US" dirty="0"/>
          </a:p>
        </p:txBody>
      </p:sp>
      <p:sp>
        <p:nvSpPr>
          <p:cNvPr id="3" name="Content Placeholder 2"/>
          <p:cNvSpPr>
            <a:spLocks noGrp="1"/>
          </p:cNvSpPr>
          <p:nvPr>
            <p:ph sz="quarter" idx="1"/>
          </p:nvPr>
        </p:nvSpPr>
        <p:spPr/>
        <p:txBody>
          <a:bodyPr/>
          <a:lstStyle/>
          <a:p>
            <a:r>
              <a:rPr lang="zh-CN" altLang="en-US" dirty="0">
                <a:solidFill>
                  <a:srgbClr val="FF0000"/>
                </a:solidFill>
              </a:rPr>
              <a:t>作业周转时间</a:t>
            </a:r>
            <a:r>
              <a:rPr lang="zh-CN" altLang="en-US" dirty="0"/>
              <a:t>：批处理用户从作业提交给系统开始，到</a:t>
            </a:r>
            <a:r>
              <a:rPr lang="zh-CN" altLang="en-US" dirty="0">
                <a:solidFill>
                  <a:srgbClr val="0070C0"/>
                </a:solidFill>
              </a:rPr>
              <a:t>作业完成为止</a:t>
            </a:r>
            <a:r>
              <a:rPr lang="zh-CN" altLang="en-US" dirty="0"/>
              <a:t>的时间间隔</a:t>
            </a:r>
          </a:p>
          <a:p>
            <a:r>
              <a:rPr lang="zh-CN" altLang="en-US" dirty="0" smtClean="0"/>
              <a:t>如果</a:t>
            </a:r>
            <a:r>
              <a:rPr lang="zh-CN" altLang="en-US" dirty="0"/>
              <a:t>作业</a:t>
            </a:r>
            <a:r>
              <a:rPr lang="en-US" altLang="zh-CN" i="1" dirty="0" err="1"/>
              <a:t>i</a:t>
            </a:r>
            <a:r>
              <a:rPr lang="zh-CN" altLang="en-US" dirty="0"/>
              <a:t>提交给系统的时刻是</a:t>
            </a:r>
            <a:r>
              <a:rPr lang="en-US" altLang="zh-CN" dirty="0" err="1"/>
              <a:t>t</a:t>
            </a:r>
            <a:r>
              <a:rPr lang="en-US" altLang="zh-CN" baseline="-25000" dirty="0" err="1"/>
              <a:t>s</a:t>
            </a:r>
            <a:r>
              <a:rPr lang="zh-CN" altLang="en-US" dirty="0"/>
              <a:t>，完成时刻是</a:t>
            </a:r>
            <a:r>
              <a:rPr lang="en-US" altLang="zh-CN" dirty="0" err="1"/>
              <a:t>t</a:t>
            </a:r>
            <a:r>
              <a:rPr lang="en-US" altLang="zh-CN" baseline="-25000" dirty="0" err="1"/>
              <a:t>f</a:t>
            </a:r>
            <a:r>
              <a:rPr lang="zh-CN" altLang="en-US" dirty="0"/>
              <a:t>，该作业的周转时间</a:t>
            </a:r>
            <a:r>
              <a:rPr lang="en-US" altLang="zh-CN" dirty="0" err="1"/>
              <a:t>t</a:t>
            </a:r>
            <a:r>
              <a:rPr lang="en-US" altLang="zh-CN" baseline="-25000" dirty="0" err="1"/>
              <a:t>i</a:t>
            </a:r>
            <a:r>
              <a:rPr lang="zh-CN" altLang="en-US" dirty="0"/>
              <a:t>为： </a:t>
            </a:r>
            <a:endParaRPr lang="zh-CN" altLang="en-US" dirty="0" smtClean="0"/>
          </a:p>
          <a:p>
            <a:pPr marL="0" indent="0" algn="ctr">
              <a:buNone/>
            </a:pPr>
            <a:r>
              <a:rPr lang="en-US" altLang="zh-CN" dirty="0" err="1" smtClean="0"/>
              <a:t>t</a:t>
            </a:r>
            <a:r>
              <a:rPr lang="en-US" altLang="zh-CN" baseline="-25000" dirty="0" err="1" smtClean="0"/>
              <a:t>i</a:t>
            </a:r>
            <a:r>
              <a:rPr lang="en-US" altLang="zh-CN" dirty="0" smtClean="0"/>
              <a:t> </a:t>
            </a:r>
            <a:r>
              <a:rPr lang="en-US" altLang="zh-CN" dirty="0"/>
              <a:t>= </a:t>
            </a:r>
            <a:r>
              <a:rPr lang="en-US" altLang="zh-CN" dirty="0" err="1"/>
              <a:t>t</a:t>
            </a:r>
            <a:r>
              <a:rPr lang="en-US" altLang="zh-CN" baseline="-25000" dirty="0" err="1"/>
              <a:t>f</a:t>
            </a:r>
            <a:r>
              <a:rPr lang="en-US" altLang="zh-CN" dirty="0"/>
              <a:t> – </a:t>
            </a:r>
            <a:r>
              <a:rPr lang="en-US" altLang="zh-CN" dirty="0" err="1"/>
              <a:t>t</a:t>
            </a:r>
            <a:r>
              <a:rPr lang="en-US" altLang="zh-CN" baseline="-25000" dirty="0" err="1"/>
              <a:t>s</a:t>
            </a:r>
            <a:endParaRPr lang="en-US" altLang="zh-CN" baseline="-25000" dirty="0"/>
          </a:p>
          <a:p>
            <a:r>
              <a:rPr lang="zh-CN" altLang="en-US" dirty="0"/>
              <a:t>实际上，它是作业在系统里的等待时间与运行时间之</a:t>
            </a:r>
            <a:r>
              <a:rPr lang="zh-CN" altLang="en-US" dirty="0">
                <a:solidFill>
                  <a:srgbClr val="0070C0"/>
                </a:solidFill>
              </a:rPr>
              <a:t>和</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17</a:t>
            </a:fld>
            <a:r>
              <a:rPr lang="en-US" altLang="zh-CN" smtClean="0"/>
              <a:t>/xxx</a:t>
            </a:r>
            <a:endParaRPr lang="en-US" altLang="zh-CN" dirty="0"/>
          </a:p>
        </p:txBody>
      </p:sp>
      <p:sp>
        <p:nvSpPr>
          <p:cNvPr id="6" name="Rectangle 5"/>
          <p:cNvSpPr/>
          <p:nvPr/>
        </p:nvSpPr>
        <p:spPr>
          <a:xfrm>
            <a:off x="2699792" y="4827543"/>
            <a:ext cx="5988620" cy="1569660"/>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lgn="l"/>
            <a:r>
              <a:rPr lang="zh-CN" altLang="en-US" sz="3200" dirty="0" smtClean="0">
                <a:solidFill>
                  <a:schemeClr val="lt1"/>
                </a:solidFill>
                <a:latin typeface="SimHei" charset="0"/>
                <a:ea typeface="SimHei" charset="0"/>
                <a:cs typeface="SimHei" charset="0"/>
              </a:rPr>
              <a:t>    使</a:t>
            </a:r>
            <a:r>
              <a:rPr lang="zh-CN" altLang="en-US" sz="3200" dirty="0">
                <a:solidFill>
                  <a:schemeClr val="lt1"/>
                </a:solidFill>
                <a:latin typeface="SimHei" charset="0"/>
                <a:ea typeface="SimHei" charset="0"/>
                <a:cs typeface="SimHei" charset="0"/>
              </a:rPr>
              <a:t>作业周转时间或平均作业周转时间尽可能短</a:t>
            </a:r>
            <a:r>
              <a:rPr lang="zh-CN" altLang="en-US" sz="3200" dirty="0" smtClean="0">
                <a:solidFill>
                  <a:schemeClr val="lt1"/>
                </a:solidFill>
                <a:latin typeface="SimHei" charset="0"/>
                <a:ea typeface="SimHei" charset="0"/>
                <a:cs typeface="SimHei" charset="0"/>
              </a:rPr>
              <a:t>，是</a:t>
            </a:r>
            <a:r>
              <a:rPr lang="zh-CN" altLang="en-US" sz="3200" dirty="0">
                <a:solidFill>
                  <a:schemeClr val="lt1"/>
                </a:solidFill>
                <a:latin typeface="SimHei" charset="0"/>
                <a:ea typeface="SimHei" charset="0"/>
                <a:cs typeface="SimHei" charset="0"/>
              </a:rPr>
              <a:t>批处理系统衡量调度性能的一个重要指标</a:t>
            </a:r>
          </a:p>
        </p:txBody>
      </p:sp>
    </p:spTree>
    <p:extLst>
      <p:ext uri="{BB962C8B-B14F-4D97-AF65-F5344CB8AC3E}">
        <p14:creationId xmlns:p14="http://schemas.microsoft.com/office/powerpoint/2010/main" val="537785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2.6</a:t>
            </a:r>
            <a:r>
              <a:rPr lang="en-US" altLang="zh-CN" dirty="0"/>
              <a:t>.2</a:t>
            </a:r>
            <a:r>
              <a:rPr lang="zh-CN" altLang="en-US" dirty="0"/>
              <a:t>：原则（</a:t>
            </a:r>
            <a:r>
              <a:rPr lang="en-US" altLang="zh-CN" dirty="0"/>
              <a:t>5</a:t>
            </a:r>
            <a:r>
              <a:rPr lang="zh-CN" altLang="en-US" dirty="0" smtClean="0"/>
              <a:t>）续</a:t>
            </a:r>
            <a:endParaRPr lang="en-US" dirty="0"/>
          </a:p>
        </p:txBody>
      </p:sp>
      <p:sp>
        <p:nvSpPr>
          <p:cNvPr id="3" name="Content Placeholder 2"/>
          <p:cNvSpPr>
            <a:spLocks noGrp="1"/>
          </p:cNvSpPr>
          <p:nvPr>
            <p:ph sz="quarter" idx="1"/>
          </p:nvPr>
        </p:nvSpPr>
        <p:spPr/>
        <p:txBody>
          <a:bodyPr/>
          <a:lstStyle/>
          <a:p>
            <a:r>
              <a:rPr lang="zh-CN" altLang="en-US" dirty="0"/>
              <a:t>周转时间通常包括四部分时间：</a:t>
            </a:r>
          </a:p>
          <a:p>
            <a:pPr lvl="1"/>
            <a:r>
              <a:rPr lang="zh-CN" altLang="en-US" dirty="0"/>
              <a:t>作业在外存后备队列上等待调度的时间</a:t>
            </a:r>
          </a:p>
          <a:p>
            <a:pPr lvl="1"/>
            <a:r>
              <a:rPr lang="zh-CN" altLang="en-US" dirty="0"/>
              <a:t>进程在就绪队列上等待进程调度的时间</a:t>
            </a:r>
          </a:p>
          <a:p>
            <a:pPr lvl="1"/>
            <a:r>
              <a:rPr lang="zh-CN" altLang="en-US" dirty="0"/>
              <a:t>进程在处理器上执行的时间</a:t>
            </a:r>
          </a:p>
          <a:p>
            <a:pPr lvl="1"/>
            <a:r>
              <a:rPr lang="zh-CN" altLang="en-US" dirty="0"/>
              <a:t>进程等待</a:t>
            </a:r>
            <a:r>
              <a:rPr lang="en-US" altLang="zh-CN" dirty="0"/>
              <a:t>I/O</a:t>
            </a:r>
            <a:r>
              <a:rPr lang="zh-CN" altLang="en-US" dirty="0"/>
              <a:t>操作完成的时间</a:t>
            </a:r>
          </a:p>
          <a:p>
            <a:r>
              <a:rPr lang="zh-CN" altLang="en-US" dirty="0"/>
              <a:t>平均作业周转时间： </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18</a:t>
            </a:fld>
            <a:r>
              <a:rPr lang="en-US" altLang="zh-CN" smtClean="0"/>
              <a:t>/xxx</a:t>
            </a:r>
            <a:endParaRPr lang="en-US" altLang="zh-CN" dirty="0"/>
          </a:p>
        </p:txBody>
      </p:sp>
      <mc:AlternateContent xmlns:mc="http://schemas.openxmlformats.org/markup-compatibility/2006" xmlns:a14="http://schemas.microsoft.com/office/drawing/2010/main">
        <mc:Choice Requires="a14">
          <p:sp>
            <p:nvSpPr>
              <p:cNvPr id="6" name="TextBox 5"/>
              <p:cNvSpPr txBox="1"/>
              <p:nvPr/>
            </p:nvSpPr>
            <p:spPr>
              <a:xfrm>
                <a:off x="2123728" y="4778624"/>
                <a:ext cx="3108351" cy="8846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charset="0"/>
                        </a:rPr>
                        <m:t>T</m:t>
                      </m:r>
                      <m:r>
                        <a:rPr lang="el-GR" i="1" smtClean="0">
                          <a:latin typeface="Cambria Math" charset="0"/>
                        </a:rPr>
                        <m:t>=</m:t>
                      </m:r>
                      <m:f>
                        <m:fPr>
                          <m:type m:val="skw"/>
                          <m:ctrlPr>
                            <a:rPr lang="el-GR" i="1" smtClean="0">
                              <a:latin typeface="Cambria Math" panose="02040503050406030204" pitchFamily="18" charset="0"/>
                            </a:rPr>
                          </m:ctrlPr>
                        </m:fPr>
                        <m:num>
                          <m:nary>
                            <m:naryPr>
                              <m:chr m:val="∑"/>
                              <m:ctrlPr>
                                <a:rPr lang="el-GR" i="1" smtClean="0">
                                  <a:latin typeface="Cambria Math" panose="02040503050406030204" pitchFamily="18" charset="0"/>
                                </a:rPr>
                              </m:ctrlPr>
                            </m:naryPr>
                            <m:sub>
                              <m:r>
                                <m:rPr>
                                  <m:brk m:alnAt="23"/>
                                </m:rPr>
                                <a:rPr lang="en-US" b="1" i="1" smtClean="0">
                                  <a:latin typeface="Cambria Math" charset="0"/>
                                </a:rPr>
                                <m:t>𝒊</m:t>
                              </m:r>
                              <m:r>
                                <a:rPr lang="en-US" b="1" i="1" smtClean="0">
                                  <a:latin typeface="Cambria Math" charset="0"/>
                                </a:rPr>
                                <m:t>=</m:t>
                              </m:r>
                              <m:r>
                                <a:rPr lang="en-US" b="1" i="1" smtClean="0">
                                  <a:latin typeface="Cambria Math" charset="0"/>
                                </a:rPr>
                                <m:t>𝟏</m:t>
                              </m:r>
                            </m:sub>
                            <m:sup>
                              <m:r>
                                <a:rPr lang="en-US" b="1" i="1" smtClean="0">
                                  <a:latin typeface="Cambria Math" charset="0"/>
                                </a:rPr>
                                <m:t>𝒏</m:t>
                              </m:r>
                            </m:sup>
                            <m:e>
                              <m:sSub>
                                <m:sSubPr>
                                  <m:ctrlPr>
                                    <a:rPr lang="el-GR" i="1" smtClean="0">
                                      <a:latin typeface="Cambria Math" panose="02040503050406030204" pitchFamily="18" charset="0"/>
                                    </a:rPr>
                                  </m:ctrlPr>
                                </m:sSubPr>
                                <m:e>
                                  <m:r>
                                    <a:rPr lang="en-US" b="1" i="1" smtClean="0">
                                      <a:latin typeface="Cambria Math" charset="0"/>
                                    </a:rPr>
                                    <m:t>𝒕</m:t>
                                  </m:r>
                                </m:e>
                                <m:sub>
                                  <m:r>
                                    <a:rPr lang="en-US" b="1" i="1" smtClean="0">
                                      <a:latin typeface="Cambria Math" charset="0"/>
                                    </a:rPr>
                                    <m:t>𝒊</m:t>
                                  </m:r>
                                </m:sub>
                              </m:sSub>
                            </m:e>
                          </m:nary>
                        </m:num>
                        <m:den>
                          <m:r>
                            <a:rPr lang="en-US" b="1" i="1" smtClean="0">
                              <a:latin typeface="Cambria Math" charset="0"/>
                            </a:rPr>
                            <m:t>𝒏</m:t>
                          </m:r>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123728" y="4778624"/>
                <a:ext cx="3108351" cy="884601"/>
              </a:xfrm>
              <a:prstGeom prst="rect">
                <a:avLst/>
              </a:prstGeom>
              <a:blipFill rotWithShape="0">
                <a:blip r:embed="rId2"/>
                <a:stretch>
                  <a:fillRect/>
                </a:stretch>
              </a:blipFill>
            </p:spPr>
            <p:txBody>
              <a:bodyPr/>
              <a:lstStyle/>
              <a:p>
                <a:r>
                  <a:rPr lang="en-US">
                    <a:noFill/>
                  </a:rPr>
                  <a:t> </a:t>
                </a:r>
              </a:p>
            </p:txBody>
          </p:sp>
        </mc:Fallback>
      </mc:AlternateContent>
      <p:sp>
        <p:nvSpPr>
          <p:cNvPr id="7" name="Rectangle 6"/>
          <p:cNvSpPr/>
          <p:nvPr/>
        </p:nvSpPr>
        <p:spPr>
          <a:xfrm>
            <a:off x="5741307" y="3496399"/>
            <a:ext cx="3228353" cy="1569660"/>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lgn="l"/>
            <a:r>
              <a:rPr lang="zh-CN" altLang="en-US" sz="3200" dirty="0" smtClean="0">
                <a:solidFill>
                  <a:schemeClr val="lt1"/>
                </a:solidFill>
                <a:latin typeface="SimHei" charset="0"/>
                <a:ea typeface="SimHei" charset="0"/>
                <a:cs typeface="SimHei" charset="0"/>
              </a:rPr>
              <a:t>    衡量</a:t>
            </a:r>
            <a:r>
              <a:rPr lang="zh-CN" altLang="en-US" sz="3200" dirty="0">
                <a:solidFill>
                  <a:srgbClr val="92D050"/>
                </a:solidFill>
                <a:latin typeface="SimHei" charset="0"/>
                <a:ea typeface="SimHei" charset="0"/>
                <a:cs typeface="SimHei" charset="0"/>
              </a:rPr>
              <a:t>不同调度算法</a:t>
            </a:r>
            <a:r>
              <a:rPr lang="zh-CN" altLang="en-US" sz="3200" dirty="0">
                <a:solidFill>
                  <a:schemeClr val="lt1"/>
                </a:solidFill>
                <a:latin typeface="SimHei" charset="0"/>
                <a:ea typeface="SimHei" charset="0"/>
                <a:cs typeface="SimHei" charset="0"/>
              </a:rPr>
              <a:t>对</a:t>
            </a:r>
            <a:r>
              <a:rPr lang="zh-CN" altLang="en-US" sz="3200" dirty="0">
                <a:solidFill>
                  <a:srgbClr val="73FEFF"/>
                </a:solidFill>
                <a:latin typeface="SimHei" charset="0"/>
                <a:ea typeface="SimHei" charset="0"/>
                <a:cs typeface="SimHei" charset="0"/>
              </a:rPr>
              <a:t>相同作业流</a:t>
            </a:r>
            <a:r>
              <a:rPr lang="zh-CN" altLang="en-US" sz="3200" dirty="0">
                <a:solidFill>
                  <a:schemeClr val="lt1"/>
                </a:solidFill>
                <a:latin typeface="SimHei" charset="0"/>
                <a:ea typeface="SimHei" charset="0"/>
                <a:cs typeface="SimHei" charset="0"/>
              </a:rPr>
              <a:t>的调度性能</a:t>
            </a:r>
            <a:endParaRPr lang="en-US" sz="3200" dirty="0">
              <a:solidFill>
                <a:schemeClr val="lt1"/>
              </a:solidFill>
              <a:latin typeface="SimHei" charset="0"/>
              <a:ea typeface="SimHei" charset="0"/>
              <a:cs typeface="SimHei" charset="0"/>
            </a:endParaRPr>
          </a:p>
        </p:txBody>
      </p:sp>
    </p:spTree>
    <p:extLst>
      <p:ext uri="{BB962C8B-B14F-4D97-AF65-F5344CB8AC3E}">
        <p14:creationId xmlns:p14="http://schemas.microsoft.com/office/powerpoint/2010/main" val="1928844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8050088" cy="1049040"/>
          </a:xfrm>
        </p:spPr>
        <p:txBody>
          <a:bodyPr/>
          <a:lstStyle/>
          <a:p>
            <a:r>
              <a:rPr lang="hr-HR" altLang="zh-CN" dirty="0"/>
              <a:t>2.6</a:t>
            </a:r>
            <a:r>
              <a:rPr lang="en-US" altLang="zh-CN" dirty="0"/>
              <a:t>.2</a:t>
            </a:r>
            <a:r>
              <a:rPr lang="zh-CN" altLang="en-US" dirty="0"/>
              <a:t>：原则（</a:t>
            </a:r>
            <a:r>
              <a:rPr lang="en-US" altLang="zh-CN" dirty="0"/>
              <a:t>5</a:t>
            </a:r>
            <a:r>
              <a:rPr lang="zh-CN" altLang="en-US" dirty="0"/>
              <a:t>）</a:t>
            </a:r>
            <a:r>
              <a:rPr lang="zh-CN" altLang="en-US" dirty="0" smtClean="0"/>
              <a:t>：带权周转时间</a:t>
            </a:r>
            <a:endParaRPr lang="en-US" dirty="0"/>
          </a:p>
        </p:txBody>
      </p:sp>
      <p:sp>
        <p:nvSpPr>
          <p:cNvPr id="3" name="Content Placeholder 2"/>
          <p:cNvSpPr>
            <a:spLocks noGrp="1"/>
          </p:cNvSpPr>
          <p:nvPr>
            <p:ph sz="quarter" idx="1"/>
          </p:nvPr>
        </p:nvSpPr>
        <p:spPr/>
        <p:txBody>
          <a:bodyPr/>
          <a:lstStyle/>
          <a:p>
            <a:r>
              <a:rPr lang="zh-CN" altLang="en-US" dirty="0">
                <a:solidFill>
                  <a:srgbClr val="FF0000"/>
                </a:solidFill>
              </a:rPr>
              <a:t>带权周转时间</a:t>
            </a:r>
            <a:r>
              <a:rPr lang="zh-CN" altLang="en-US" dirty="0"/>
              <a:t>：如果作业</a:t>
            </a:r>
            <a:r>
              <a:rPr lang="en-US" altLang="zh-CN" i="1" dirty="0" err="1"/>
              <a:t>i</a:t>
            </a:r>
            <a:r>
              <a:rPr lang="zh-CN" altLang="en-US" dirty="0"/>
              <a:t>的周转时间为</a:t>
            </a:r>
            <a:r>
              <a:rPr lang="en-US" altLang="zh-CN" dirty="0" err="1"/>
              <a:t>t</a:t>
            </a:r>
            <a:r>
              <a:rPr lang="en-US" altLang="zh-CN" baseline="-25000" dirty="0" err="1"/>
              <a:t>i</a:t>
            </a:r>
            <a:r>
              <a:rPr lang="zh-CN" altLang="en-US" dirty="0"/>
              <a:t>，所需运行时间为</a:t>
            </a:r>
            <a:r>
              <a:rPr lang="en-US" altLang="zh-CN" dirty="0" err="1"/>
              <a:t>t</a:t>
            </a:r>
            <a:r>
              <a:rPr lang="en-US" altLang="zh-CN" baseline="-25000" dirty="0" err="1"/>
              <a:t>k</a:t>
            </a:r>
            <a:r>
              <a:rPr lang="zh-CN" altLang="en-US" dirty="0"/>
              <a:t>，</a:t>
            </a:r>
            <a:r>
              <a:rPr lang="zh-CN" altLang="en-US" dirty="0" smtClean="0"/>
              <a:t>则该</a:t>
            </a:r>
            <a:r>
              <a:rPr lang="zh-CN" altLang="en-US" dirty="0"/>
              <a:t>作业的带权周转</a:t>
            </a:r>
            <a:r>
              <a:rPr lang="zh-CN" altLang="en-US" dirty="0" smtClean="0"/>
              <a:t>时间为：</a:t>
            </a:r>
          </a:p>
          <a:p>
            <a:pPr marL="0" indent="0" algn="ctr">
              <a:buNone/>
            </a:pPr>
            <a:r>
              <a:rPr lang="en-US" altLang="zh-CN" dirty="0" err="1" smtClean="0"/>
              <a:t>w</a:t>
            </a:r>
            <a:r>
              <a:rPr lang="en-US" altLang="zh-CN" baseline="-25000" dirty="0" err="1" smtClean="0"/>
              <a:t>i</a:t>
            </a:r>
            <a:r>
              <a:rPr lang="zh-CN" altLang="en-US" baseline="-25000" dirty="0" smtClean="0"/>
              <a:t> </a:t>
            </a:r>
            <a:r>
              <a:rPr lang="en-US" altLang="zh-CN" dirty="0" smtClean="0"/>
              <a:t>=</a:t>
            </a:r>
            <a:r>
              <a:rPr lang="zh-CN" altLang="en-US" dirty="0" smtClean="0"/>
              <a:t> </a:t>
            </a:r>
            <a:r>
              <a:rPr lang="en-US" altLang="zh-CN" dirty="0" err="1" smtClean="0"/>
              <a:t>t</a:t>
            </a:r>
            <a:r>
              <a:rPr lang="en-US" altLang="zh-CN" baseline="-25000" dirty="0" err="1" smtClean="0"/>
              <a:t>i</a:t>
            </a:r>
            <a:r>
              <a:rPr lang="en-US" altLang="zh-CN" dirty="0" smtClean="0"/>
              <a:t> /</a:t>
            </a:r>
            <a:r>
              <a:rPr lang="zh-CN" altLang="en-US" dirty="0" smtClean="0"/>
              <a:t> </a:t>
            </a:r>
            <a:r>
              <a:rPr lang="en-US" altLang="zh-CN" dirty="0" err="1" smtClean="0"/>
              <a:t>t</a:t>
            </a:r>
            <a:r>
              <a:rPr lang="en-US" altLang="zh-CN" baseline="-25000" dirty="0" err="1" smtClean="0"/>
              <a:t>k</a:t>
            </a:r>
            <a:endParaRPr lang="zh-CN" altLang="en-US" dirty="0"/>
          </a:p>
          <a:p>
            <a:r>
              <a:rPr lang="en-US" altLang="zh-CN" dirty="0" err="1"/>
              <a:t>t</a:t>
            </a:r>
            <a:r>
              <a:rPr lang="en-US" altLang="zh-CN" baseline="-25000" dirty="0" err="1"/>
              <a:t>i</a:t>
            </a:r>
            <a:r>
              <a:rPr lang="zh-CN" altLang="en-US" dirty="0"/>
              <a:t>是等待时间与运行时间之和，故带权周转时间总大于</a:t>
            </a:r>
            <a:r>
              <a:rPr lang="en-US" altLang="zh-CN" dirty="0"/>
              <a:t>1</a:t>
            </a:r>
          </a:p>
          <a:p>
            <a:r>
              <a:rPr lang="zh-CN" altLang="en-US" dirty="0" smtClean="0"/>
              <a:t>平均作业带权周转时间：</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19</a:t>
            </a:fld>
            <a:r>
              <a:rPr lang="en-US" altLang="zh-CN" smtClean="0"/>
              <a:t>/xxx</a:t>
            </a:r>
            <a:endParaRPr lang="en-US" altLang="zh-CN" dirty="0"/>
          </a:p>
        </p:txBody>
      </p:sp>
      <mc:AlternateContent xmlns:mc="http://schemas.openxmlformats.org/markup-compatibility/2006" xmlns:a14="http://schemas.microsoft.com/office/drawing/2010/main">
        <mc:Choice Requires="a14">
          <p:sp>
            <p:nvSpPr>
              <p:cNvPr id="6" name="TextBox 5"/>
              <p:cNvSpPr txBox="1"/>
              <p:nvPr/>
            </p:nvSpPr>
            <p:spPr>
              <a:xfrm>
                <a:off x="2216995" y="4869160"/>
                <a:ext cx="3497881" cy="8846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charset="0"/>
                        </a:rPr>
                        <m:t>𝑾</m:t>
                      </m:r>
                      <m:r>
                        <a:rPr lang="el-GR" i="1" smtClean="0">
                          <a:latin typeface="Cambria Math" charset="0"/>
                        </a:rPr>
                        <m:t>=</m:t>
                      </m:r>
                      <m:f>
                        <m:fPr>
                          <m:type m:val="skw"/>
                          <m:ctrlPr>
                            <a:rPr lang="el-GR" i="1" smtClean="0">
                              <a:latin typeface="Cambria Math" panose="02040503050406030204" pitchFamily="18" charset="0"/>
                            </a:rPr>
                          </m:ctrlPr>
                        </m:fPr>
                        <m:num>
                          <m:nary>
                            <m:naryPr>
                              <m:chr m:val="∑"/>
                              <m:ctrlPr>
                                <a:rPr lang="el-GR" i="1" smtClean="0">
                                  <a:latin typeface="Cambria Math" panose="02040503050406030204" pitchFamily="18" charset="0"/>
                                </a:rPr>
                              </m:ctrlPr>
                            </m:naryPr>
                            <m:sub>
                              <m:r>
                                <m:rPr>
                                  <m:brk m:alnAt="23"/>
                                </m:rPr>
                                <a:rPr lang="en-US" b="1" i="1" smtClean="0">
                                  <a:latin typeface="Cambria Math" charset="0"/>
                                </a:rPr>
                                <m:t>𝒊</m:t>
                              </m:r>
                              <m:r>
                                <a:rPr lang="en-US" b="1" i="1" smtClean="0">
                                  <a:latin typeface="Cambria Math" charset="0"/>
                                </a:rPr>
                                <m:t>=</m:t>
                              </m:r>
                              <m:r>
                                <a:rPr lang="en-US" b="1" i="1" smtClean="0">
                                  <a:latin typeface="Cambria Math" charset="0"/>
                                </a:rPr>
                                <m:t>𝟏</m:t>
                              </m:r>
                            </m:sub>
                            <m:sup>
                              <m:r>
                                <a:rPr lang="en-US" b="1" i="1" smtClean="0">
                                  <a:latin typeface="Cambria Math" charset="0"/>
                                </a:rPr>
                                <m:t>𝒏</m:t>
                              </m:r>
                            </m:sup>
                            <m:e>
                              <m:sSub>
                                <m:sSubPr>
                                  <m:ctrlPr>
                                    <a:rPr lang="el-GR" i="1" smtClean="0">
                                      <a:latin typeface="Cambria Math" panose="02040503050406030204" pitchFamily="18" charset="0"/>
                                    </a:rPr>
                                  </m:ctrlPr>
                                </m:sSubPr>
                                <m:e>
                                  <m:r>
                                    <a:rPr lang="en-US" b="1" i="1" smtClean="0">
                                      <a:latin typeface="Cambria Math" charset="0"/>
                                    </a:rPr>
                                    <m:t>𝒘</m:t>
                                  </m:r>
                                </m:e>
                                <m:sub>
                                  <m:r>
                                    <a:rPr lang="en-US" b="1" i="1" smtClean="0">
                                      <a:latin typeface="Cambria Math" charset="0"/>
                                    </a:rPr>
                                    <m:t>𝒊</m:t>
                                  </m:r>
                                </m:sub>
                              </m:sSub>
                            </m:e>
                          </m:nary>
                        </m:num>
                        <m:den>
                          <m:r>
                            <a:rPr lang="en-US" b="1" i="1" smtClean="0">
                              <a:latin typeface="Cambria Math" charset="0"/>
                            </a:rPr>
                            <m:t>𝒏</m:t>
                          </m:r>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216995" y="4869160"/>
                <a:ext cx="3497881" cy="884601"/>
              </a:xfrm>
              <a:prstGeom prst="rect">
                <a:avLst/>
              </a:prstGeom>
              <a:blipFill rotWithShape="0">
                <a:blip r:embed="rId2"/>
                <a:stretch>
                  <a:fillRect/>
                </a:stretch>
              </a:blipFill>
            </p:spPr>
            <p:txBody>
              <a:bodyPr/>
              <a:lstStyle/>
              <a:p>
                <a:r>
                  <a:rPr lang="en-US">
                    <a:noFill/>
                  </a:rPr>
                  <a:t> </a:t>
                </a:r>
              </a:p>
            </p:txBody>
          </p:sp>
        </mc:Fallback>
      </mc:AlternateContent>
      <p:sp>
        <p:nvSpPr>
          <p:cNvPr id="7" name="Rectangle 6"/>
          <p:cNvSpPr/>
          <p:nvPr/>
        </p:nvSpPr>
        <p:spPr>
          <a:xfrm>
            <a:off x="5714876" y="3912880"/>
            <a:ext cx="3228353" cy="1569660"/>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lgn="l"/>
            <a:r>
              <a:rPr lang="zh-CN" altLang="en-US" sz="3200" dirty="0" smtClean="0">
                <a:solidFill>
                  <a:schemeClr val="lt1"/>
                </a:solidFill>
                <a:latin typeface="SimHei" charset="0"/>
                <a:ea typeface="SimHei" charset="0"/>
                <a:cs typeface="SimHei" charset="0"/>
              </a:rPr>
              <a:t>    衡量</a:t>
            </a:r>
            <a:r>
              <a:rPr lang="zh-CN" altLang="en-US" sz="3200" dirty="0">
                <a:solidFill>
                  <a:srgbClr val="73FEFF"/>
                </a:solidFill>
                <a:latin typeface="SimHei" charset="0"/>
                <a:ea typeface="SimHei" charset="0"/>
                <a:cs typeface="SimHei" charset="0"/>
              </a:rPr>
              <a:t>相同调度算法</a:t>
            </a:r>
            <a:r>
              <a:rPr lang="zh-CN" altLang="en-US" sz="3200" dirty="0" smtClean="0">
                <a:solidFill>
                  <a:schemeClr val="lt1"/>
                </a:solidFill>
                <a:latin typeface="SimHei" charset="0"/>
                <a:ea typeface="SimHei" charset="0"/>
                <a:cs typeface="SimHei" charset="0"/>
              </a:rPr>
              <a:t>对</a:t>
            </a:r>
            <a:r>
              <a:rPr lang="zh-CN" altLang="en-US" sz="3200" dirty="0" smtClean="0">
                <a:solidFill>
                  <a:srgbClr val="92D050"/>
                </a:solidFill>
                <a:latin typeface="SimHei" charset="0"/>
                <a:ea typeface="SimHei" charset="0"/>
                <a:cs typeface="SimHei" charset="0"/>
              </a:rPr>
              <a:t>不同</a:t>
            </a:r>
            <a:r>
              <a:rPr lang="zh-CN" altLang="en-US" sz="3200" dirty="0">
                <a:solidFill>
                  <a:srgbClr val="92D050"/>
                </a:solidFill>
                <a:latin typeface="SimHei" charset="0"/>
                <a:ea typeface="SimHei" charset="0"/>
                <a:cs typeface="SimHei" charset="0"/>
              </a:rPr>
              <a:t>作业流</a:t>
            </a:r>
            <a:r>
              <a:rPr lang="zh-CN" altLang="en-US" sz="3200" dirty="0">
                <a:solidFill>
                  <a:schemeClr val="lt1"/>
                </a:solidFill>
                <a:latin typeface="SimHei" charset="0"/>
                <a:ea typeface="SimHei" charset="0"/>
                <a:cs typeface="SimHei" charset="0"/>
              </a:rPr>
              <a:t>的调度性能</a:t>
            </a:r>
            <a:endParaRPr lang="en-US" sz="3200" dirty="0">
              <a:solidFill>
                <a:schemeClr val="lt1"/>
              </a:solidFill>
              <a:latin typeface="SimHei" charset="0"/>
              <a:ea typeface="SimHei" charset="0"/>
              <a:cs typeface="SimHei" charset="0"/>
            </a:endParaRPr>
          </a:p>
        </p:txBody>
      </p:sp>
    </p:spTree>
    <p:extLst>
      <p:ext uri="{BB962C8B-B14F-4D97-AF65-F5344CB8AC3E}">
        <p14:creationId xmlns:p14="http://schemas.microsoft.com/office/powerpoint/2010/main" val="33672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a:t>
            </a:r>
          </a:p>
        </p:txBody>
      </p:sp>
      <p:sp>
        <p:nvSpPr>
          <p:cNvPr id="3" name="内容占位符 2"/>
          <p:cNvSpPr>
            <a:spLocks noGrp="1"/>
          </p:cNvSpPr>
          <p:nvPr>
            <p:ph idx="1"/>
          </p:nvPr>
        </p:nvSpPr>
        <p:spPr>
          <a:xfrm>
            <a:off x="914400" y="1988840"/>
            <a:ext cx="7772400" cy="4536504"/>
          </a:xfrm>
        </p:spPr>
        <p:txBody>
          <a:bodyPr>
            <a:normAutofit/>
          </a:bodyPr>
          <a:lstStyle/>
          <a:p>
            <a:r>
              <a:rPr kumimoji="1" lang="en-US" altLang="zh-CN" dirty="0"/>
              <a:t>1</a:t>
            </a:r>
            <a:r>
              <a:rPr kumimoji="1" lang="zh-CN" altLang="en-US" dirty="0" smtClean="0"/>
              <a:t>、</a:t>
            </a:r>
            <a:r>
              <a:rPr lang="zh-CN" altLang="en-US" dirty="0"/>
              <a:t>每个线程</a:t>
            </a:r>
            <a:r>
              <a:rPr lang="zh-CN" altLang="en-US" smtClean="0"/>
              <a:t>具有哪些内容</a:t>
            </a:r>
            <a:r>
              <a:rPr kumimoji="1" lang="zh-CN" altLang="en-US" smtClean="0"/>
              <a:t>？</a:t>
            </a:r>
            <a:endParaRPr kumimoji="1" lang="en-US" altLang="zh-CN" dirty="0" smtClean="0"/>
          </a:p>
          <a:p>
            <a:r>
              <a:rPr kumimoji="1" lang="en-US" altLang="zh-CN" dirty="0" smtClean="0"/>
              <a:t>2</a:t>
            </a:r>
            <a:r>
              <a:rPr kumimoji="1" lang="zh-CN" altLang="en-US" dirty="0" smtClean="0"/>
              <a:t>、在多线程结构中</a:t>
            </a:r>
            <a:r>
              <a:rPr lang="zh-CN" altLang="en-US" dirty="0" smtClean="0"/>
              <a:t>进程和线程分别承担什么</a:t>
            </a:r>
            <a:r>
              <a:rPr kumimoji="1" lang="zh-CN" altLang="en-US" dirty="0" smtClean="0"/>
              <a:t>？</a:t>
            </a:r>
            <a:endParaRPr kumimoji="1" lang="zh-CN" altLang="en-US" dirty="0"/>
          </a:p>
          <a:p>
            <a:r>
              <a:rPr kumimoji="1" lang="en-US" altLang="zh-CN" dirty="0"/>
              <a:t>3</a:t>
            </a:r>
            <a:r>
              <a:rPr kumimoji="1" lang="zh-CN" altLang="en-US" dirty="0" smtClean="0"/>
              <a:t>、线程属性？</a:t>
            </a:r>
            <a:endParaRPr kumimoji="1" lang="zh-CN" altLang="en-US" dirty="0"/>
          </a:p>
          <a:p>
            <a:r>
              <a:rPr kumimoji="1" lang="en-US" altLang="zh-CN" dirty="0"/>
              <a:t>4</a:t>
            </a:r>
            <a:r>
              <a:rPr kumimoji="1" lang="zh-CN" altLang="en-US" dirty="0" smtClean="0"/>
              <a:t>、</a:t>
            </a:r>
            <a:r>
              <a:rPr lang="zh-CN" altLang="en-US" dirty="0"/>
              <a:t>进程和线程</a:t>
            </a:r>
            <a:r>
              <a:rPr lang="zh-CN" altLang="en-US" dirty="0" smtClean="0"/>
              <a:t>分别封装了什么</a:t>
            </a:r>
            <a:r>
              <a:rPr kumimoji="1" lang="zh-CN" altLang="en-US" dirty="0" smtClean="0"/>
              <a:t>？</a:t>
            </a:r>
            <a:endParaRPr kumimoji="1" lang="zh-CN" altLang="en-US" dirty="0"/>
          </a:p>
          <a:p>
            <a:r>
              <a:rPr kumimoji="1" lang="en-US" altLang="zh-CN" dirty="0"/>
              <a:t>5</a:t>
            </a:r>
            <a:r>
              <a:rPr kumimoji="1" lang="zh-CN" altLang="en-US" dirty="0" smtClean="0"/>
              <a:t>、线程的组织方式有哪三种？具体阐述</a:t>
            </a:r>
            <a:endParaRPr kumimoji="1" lang="zh-CN" altLang="en-US" dirty="0"/>
          </a:p>
          <a:p>
            <a:r>
              <a:rPr kumimoji="1" lang="en-US" altLang="zh-CN" dirty="0"/>
              <a:t>6</a:t>
            </a:r>
            <a:r>
              <a:rPr kumimoji="1" lang="zh-CN" altLang="en-US" dirty="0" smtClean="0"/>
              <a:t>、线程的实现有哪两种？</a:t>
            </a:r>
            <a:endParaRPr kumimoji="1" lang="zh-CN" altLang="en-US" dirty="0"/>
          </a:p>
          <a:p>
            <a:r>
              <a:rPr kumimoji="1" lang="en-US" altLang="zh-CN" dirty="0"/>
              <a:t>7</a:t>
            </a:r>
            <a:r>
              <a:rPr kumimoji="1" lang="zh-CN" altLang="en-US" dirty="0" smtClean="0"/>
              <a:t>、内核级线程？优缺点</a:t>
            </a:r>
            <a:endParaRPr kumimoji="1" lang="zh-CN" altLang="en-US" dirty="0"/>
          </a:p>
          <a:p>
            <a:r>
              <a:rPr kumimoji="1" lang="en-US" altLang="zh-CN" dirty="0"/>
              <a:t>8</a:t>
            </a:r>
            <a:r>
              <a:rPr kumimoji="1" lang="zh-CN" altLang="en-US" dirty="0" smtClean="0"/>
              <a:t>、用户级线程</a:t>
            </a:r>
            <a:r>
              <a:rPr kumimoji="1" lang="en-US" altLang="zh-CN" dirty="0" smtClean="0"/>
              <a:t>? </a:t>
            </a:r>
            <a:r>
              <a:rPr kumimoji="1" lang="zh-CN" altLang="en-US" dirty="0" smtClean="0"/>
              <a:t>优缺点</a:t>
            </a:r>
            <a:endParaRPr kumimoji="1" lang="en-US" altLang="zh-CN" dirty="0"/>
          </a:p>
          <a:p>
            <a:r>
              <a:rPr kumimoji="1" lang="en-US" altLang="zh-CN" dirty="0"/>
              <a:t>9</a:t>
            </a:r>
            <a:r>
              <a:rPr kumimoji="1" lang="zh-CN" altLang="en-US" dirty="0" smtClean="0"/>
              <a:t>、混合式线程？</a:t>
            </a:r>
            <a:endParaRPr kumimoji="1" lang="en-US" altLang="zh-CN" dirty="0"/>
          </a:p>
        </p:txBody>
      </p:sp>
    </p:spTree>
    <p:extLst>
      <p:ext uri="{BB962C8B-B14F-4D97-AF65-F5344CB8AC3E}">
        <p14:creationId xmlns:p14="http://schemas.microsoft.com/office/powerpoint/2010/main" val="29735849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67792"/>
            <a:ext cx="7978080" cy="1049040"/>
          </a:xfrm>
        </p:spPr>
        <p:txBody>
          <a:bodyPr/>
          <a:lstStyle/>
          <a:p>
            <a:r>
              <a:rPr lang="hr-HR" altLang="zh-CN" dirty="0"/>
              <a:t>2.6</a:t>
            </a:r>
            <a:r>
              <a:rPr lang="en-US" altLang="zh-CN" dirty="0"/>
              <a:t>.2</a:t>
            </a:r>
            <a:r>
              <a:rPr lang="zh-CN" altLang="en-US" dirty="0"/>
              <a:t>：原则</a:t>
            </a:r>
            <a:r>
              <a:rPr lang="zh-CN" altLang="en-US" dirty="0" smtClean="0"/>
              <a:t>（</a:t>
            </a:r>
            <a:r>
              <a:rPr lang="en-US" altLang="zh-CN" dirty="0" smtClean="0"/>
              <a:t>6</a:t>
            </a:r>
            <a:r>
              <a:rPr lang="zh-CN" altLang="en-US" dirty="0" smtClean="0"/>
              <a:t>）：截止时间保证</a:t>
            </a:r>
            <a:endParaRPr lang="en-US" dirty="0"/>
          </a:p>
        </p:txBody>
      </p:sp>
      <p:sp>
        <p:nvSpPr>
          <p:cNvPr id="3" name="Content Placeholder 2"/>
          <p:cNvSpPr>
            <a:spLocks noGrp="1"/>
          </p:cNvSpPr>
          <p:nvPr>
            <p:ph sz="quarter" idx="1"/>
          </p:nvPr>
        </p:nvSpPr>
        <p:spPr>
          <a:xfrm>
            <a:off x="914400" y="2636912"/>
            <a:ext cx="7772400" cy="2878832"/>
          </a:xfrm>
        </p:spPr>
        <p:txBody>
          <a:bodyPr/>
          <a:lstStyle/>
          <a:p>
            <a:pPr>
              <a:lnSpc>
                <a:spcPct val="150000"/>
              </a:lnSpc>
            </a:pPr>
            <a:r>
              <a:rPr lang="zh-CN" altLang="en-US" dirty="0">
                <a:solidFill>
                  <a:srgbClr val="FF0000"/>
                </a:solidFill>
              </a:rPr>
              <a:t>截止时间</a:t>
            </a:r>
            <a:r>
              <a:rPr lang="zh-CN" altLang="en-US" dirty="0"/>
              <a:t>：指某个任务必须开始执行的最迟时间或必须完成的最迟时间</a:t>
            </a:r>
          </a:p>
          <a:p>
            <a:pPr>
              <a:lnSpc>
                <a:spcPct val="150000"/>
              </a:lnSpc>
            </a:pPr>
            <a:r>
              <a:rPr lang="zh-CN" altLang="en-US" dirty="0"/>
              <a:t>是评价实时系统调度性能的一个重要指标 </a:t>
            </a:r>
          </a:p>
          <a:p>
            <a:pPr>
              <a:lnSpc>
                <a:spcPct val="150000"/>
              </a:lnSpc>
            </a:pP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20</a:t>
            </a:fld>
            <a:r>
              <a:rPr lang="en-US" altLang="zh-CN" smtClean="0"/>
              <a:t>/xxx</a:t>
            </a:r>
            <a:endParaRPr lang="en-US" altLang="zh-CN" dirty="0"/>
          </a:p>
        </p:txBody>
      </p:sp>
    </p:spTree>
    <p:extLst>
      <p:ext uri="{BB962C8B-B14F-4D97-AF65-F5344CB8AC3E}">
        <p14:creationId xmlns:p14="http://schemas.microsoft.com/office/powerpoint/2010/main" val="567237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2.6</a:t>
            </a:r>
            <a:r>
              <a:rPr lang="en-US" altLang="zh-CN" dirty="0"/>
              <a:t>.2</a:t>
            </a:r>
            <a:r>
              <a:rPr lang="zh-CN" altLang="en-US" dirty="0"/>
              <a:t>：原则</a:t>
            </a:r>
            <a:r>
              <a:rPr lang="zh-CN" altLang="en-US" dirty="0" smtClean="0"/>
              <a:t>（</a:t>
            </a:r>
            <a:r>
              <a:rPr lang="en-US" altLang="zh-CN" dirty="0" smtClean="0"/>
              <a:t>7</a:t>
            </a:r>
            <a:r>
              <a:rPr lang="zh-CN" altLang="en-US" dirty="0" smtClean="0"/>
              <a:t>）：优先权</a:t>
            </a:r>
            <a:endParaRPr lang="en-US" dirty="0"/>
          </a:p>
        </p:txBody>
      </p:sp>
      <p:sp>
        <p:nvSpPr>
          <p:cNvPr id="3" name="Content Placeholder 2"/>
          <p:cNvSpPr>
            <a:spLocks noGrp="1"/>
          </p:cNvSpPr>
          <p:nvPr>
            <p:ph sz="quarter" idx="1"/>
          </p:nvPr>
        </p:nvSpPr>
        <p:spPr>
          <a:xfrm>
            <a:off x="914400" y="2708920"/>
            <a:ext cx="7772400" cy="2734816"/>
          </a:xfrm>
        </p:spPr>
        <p:txBody>
          <a:bodyPr/>
          <a:lstStyle/>
          <a:p>
            <a:pPr>
              <a:lnSpc>
                <a:spcPct val="150000"/>
              </a:lnSpc>
            </a:pPr>
            <a:r>
              <a:rPr lang="zh-CN" altLang="en-US"/>
              <a:t>实时、分时、批处理均可遵循的原则，让一些紧急的任务尽快被执行</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21</a:t>
            </a:fld>
            <a:r>
              <a:rPr lang="en-US" altLang="zh-CN" smtClean="0"/>
              <a:t>/xxx</a:t>
            </a:r>
            <a:endParaRPr lang="en-US" altLang="zh-CN" dirty="0"/>
          </a:p>
        </p:txBody>
      </p:sp>
    </p:spTree>
    <p:extLst>
      <p:ext uri="{BB962C8B-B14F-4D97-AF65-F5344CB8AC3E}">
        <p14:creationId xmlns:p14="http://schemas.microsoft.com/office/powerpoint/2010/main" val="1099833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2.6</a:t>
            </a:r>
            <a:r>
              <a:rPr lang="zh-CN" altLang="en-US" dirty="0" smtClean="0"/>
              <a:t> 处理器调度</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22</a:t>
            </a:fld>
            <a:r>
              <a:rPr lang="en-US" altLang="zh-CN" smtClean="0"/>
              <a:t>/xxx</a:t>
            </a:r>
            <a:endParaRPr lang="en-US" altLang="zh-CN" dirty="0"/>
          </a:p>
        </p:txBody>
      </p:sp>
      <p:graphicFrame>
        <p:nvGraphicFramePr>
          <p:cNvPr id="6" name="Diagram 5"/>
          <p:cNvGraphicFramePr/>
          <p:nvPr>
            <p:extLst>
              <p:ext uri="{D42A27DB-BD31-4B8C-83A1-F6EECF244321}">
                <p14:modId xmlns:p14="http://schemas.microsoft.com/office/powerpoint/2010/main" val="1456536059"/>
              </p:ext>
            </p:extLst>
          </p:nvPr>
        </p:nvGraphicFramePr>
        <p:xfrm>
          <a:off x="965200" y="2070100"/>
          <a:ext cx="71351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3562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t>2.6</a:t>
            </a:r>
            <a:r>
              <a:rPr lang="en-US" altLang="zh-CN" dirty="0" smtClean="0"/>
              <a:t>.3</a:t>
            </a:r>
            <a:r>
              <a:rPr lang="zh-CN" altLang="en-US" dirty="0" smtClean="0"/>
              <a:t> 作业的管理与调度</a:t>
            </a:r>
            <a:endParaRPr lang="en-US" dirty="0"/>
          </a:p>
        </p:txBody>
      </p:sp>
      <p:sp>
        <p:nvSpPr>
          <p:cNvPr id="3" name="Content Placeholder 2"/>
          <p:cNvSpPr>
            <a:spLocks noGrp="1"/>
          </p:cNvSpPr>
          <p:nvPr>
            <p:ph sz="quarter" idx="1"/>
          </p:nvPr>
        </p:nvSpPr>
        <p:spPr/>
        <p:txBody>
          <a:bodyPr/>
          <a:lstStyle/>
          <a:p>
            <a:pPr marL="0" indent="0">
              <a:buNone/>
            </a:pPr>
            <a:r>
              <a:rPr lang="en-US" altLang="zh-CN" dirty="0" smtClean="0"/>
              <a:t>1</a:t>
            </a:r>
            <a:r>
              <a:rPr lang="zh-CN" altLang="en-US" dirty="0" smtClean="0"/>
              <a:t>、作业和进程的关系</a:t>
            </a:r>
            <a:endParaRPr lang="en-US" altLang="zh-CN" dirty="0" smtClean="0"/>
          </a:p>
          <a:p>
            <a:pPr marL="0" indent="0" algn="just">
              <a:buNone/>
            </a:pPr>
            <a:r>
              <a:rPr lang="zh-CN" altLang="en-US" dirty="0" smtClean="0"/>
              <a:t>作业是</a:t>
            </a:r>
            <a:r>
              <a:rPr lang="zh-CN" altLang="en-US" dirty="0"/>
              <a:t>用户提交给操作系统计算的一个独立</a:t>
            </a:r>
            <a:r>
              <a:rPr lang="zh-CN" altLang="en-US" dirty="0" smtClean="0"/>
              <a:t>任务。每个</a:t>
            </a:r>
            <a:r>
              <a:rPr lang="zh-CN" altLang="en-US" dirty="0"/>
              <a:t>作业必须经过若干相对独立，且相互关联的</a:t>
            </a:r>
            <a:r>
              <a:rPr lang="zh-CN" altLang="en-US" dirty="0" smtClean="0"/>
              <a:t>顺序加工</a:t>
            </a:r>
            <a:r>
              <a:rPr lang="zh-CN" altLang="en-US" dirty="0"/>
              <a:t>步骤才能得到结果。其中每个加工</a:t>
            </a:r>
            <a:r>
              <a:rPr lang="zh-CN" altLang="en-US" dirty="0" smtClean="0"/>
              <a:t>步骤称为</a:t>
            </a:r>
            <a:r>
              <a:rPr lang="zh-CN" altLang="en-US" dirty="0"/>
              <a:t>一个</a:t>
            </a:r>
            <a:r>
              <a:rPr lang="zh-CN" altLang="en-US" dirty="0" smtClean="0"/>
              <a:t>作业步。</a:t>
            </a:r>
            <a:endParaRPr lang="en-US" altLang="zh-CN" dirty="0" smtClean="0"/>
          </a:p>
          <a:p>
            <a:pPr marL="0" indent="0" algn="just">
              <a:buNone/>
            </a:pPr>
            <a:r>
              <a:rPr lang="zh-CN" altLang="en-US" dirty="0" smtClean="0"/>
              <a:t>进程是已</a:t>
            </a:r>
            <a:r>
              <a:rPr lang="zh-CN" altLang="en-US" dirty="0"/>
              <a:t>提交</a:t>
            </a:r>
            <a:r>
              <a:rPr lang="zh-CN" altLang="en-US" dirty="0" smtClean="0"/>
              <a:t>完毕并选中</a:t>
            </a:r>
            <a:r>
              <a:rPr lang="zh-CN" altLang="en-US" dirty="0"/>
              <a:t>运行的作业的</a:t>
            </a:r>
            <a:r>
              <a:rPr lang="zh-CN" altLang="en-US" dirty="0" smtClean="0"/>
              <a:t>执行实体</a:t>
            </a:r>
            <a:r>
              <a:rPr lang="zh-CN" altLang="en-US" dirty="0"/>
              <a:t>，也是为完成</a:t>
            </a:r>
            <a:r>
              <a:rPr lang="zh-CN" altLang="en-US" dirty="0" smtClean="0"/>
              <a:t>作业任务向系统</a:t>
            </a:r>
            <a:r>
              <a:rPr lang="zh-CN" altLang="en-US" dirty="0"/>
              <a:t>申请和分配资源的基本单位</a:t>
            </a:r>
            <a:r>
              <a:rPr lang="zh-CN" altLang="en-US" dirty="0" smtClean="0"/>
              <a:t>，它处于运行、就绪、等待</a:t>
            </a:r>
            <a:r>
              <a:rPr lang="zh-CN" altLang="en-US" dirty="0"/>
              <a:t>等多个状态的变化之中，在</a:t>
            </a:r>
            <a:r>
              <a:rPr lang="en-US" altLang="zh-CN" dirty="0"/>
              <a:t>CPU</a:t>
            </a:r>
            <a:r>
              <a:rPr lang="zh-CN" altLang="en-US" dirty="0"/>
              <a:t>上推进。最终完成</a:t>
            </a:r>
            <a:r>
              <a:rPr lang="zh-CN" altLang="en-US" dirty="0" smtClean="0"/>
              <a:t>应用程序任务。 </a:t>
            </a:r>
            <a:endParaRPr lang="zh-CN" altLang="en-US" dirty="0"/>
          </a:p>
          <a:p>
            <a:pPr marL="0" indent="0">
              <a:buNone/>
            </a:pPr>
            <a:endParaRPr lang="zh-CN" altLang="en-US" dirty="0"/>
          </a:p>
          <a:p>
            <a:pPr marL="0" indent="0">
              <a:buNone/>
            </a:pPr>
            <a:endParaRPr lang="zh-CN" altLang="en-US" dirty="0"/>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23</a:t>
            </a:fld>
            <a:r>
              <a:rPr lang="en-US" altLang="zh-CN" smtClean="0"/>
              <a:t>/xxx</a:t>
            </a:r>
            <a:endParaRPr lang="en-US" altLang="zh-CN" dirty="0"/>
          </a:p>
        </p:txBody>
      </p:sp>
    </p:spTree>
    <p:extLst>
      <p:ext uri="{BB962C8B-B14F-4D97-AF65-F5344CB8AC3E}">
        <p14:creationId xmlns:p14="http://schemas.microsoft.com/office/powerpoint/2010/main" val="326493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t>2.6</a:t>
            </a:r>
            <a:r>
              <a:rPr lang="en-US" altLang="zh-CN" dirty="0" smtClean="0"/>
              <a:t>.3</a:t>
            </a:r>
            <a:r>
              <a:rPr lang="zh-CN" altLang="en-US" dirty="0" smtClean="0"/>
              <a:t> 作业的管理与调度</a:t>
            </a:r>
            <a:endParaRPr lang="en-US" dirty="0"/>
          </a:p>
        </p:txBody>
      </p:sp>
      <p:sp>
        <p:nvSpPr>
          <p:cNvPr id="3" name="Content Placeholder 2"/>
          <p:cNvSpPr>
            <a:spLocks noGrp="1"/>
          </p:cNvSpPr>
          <p:nvPr>
            <p:ph sz="quarter" idx="1"/>
          </p:nvPr>
        </p:nvSpPr>
        <p:spPr/>
        <p:txBody>
          <a:bodyPr/>
          <a:lstStyle/>
          <a:p>
            <a:pPr marL="0" indent="0">
              <a:buNone/>
            </a:pPr>
            <a:r>
              <a:rPr lang="en-US" altLang="zh-CN" dirty="0" smtClean="0"/>
              <a:t>1</a:t>
            </a:r>
            <a:r>
              <a:rPr lang="zh-CN" altLang="en-US" dirty="0" smtClean="0"/>
              <a:t>、作业和进程的关系</a:t>
            </a:r>
            <a:endParaRPr lang="en-US" altLang="zh-CN" dirty="0" smtClean="0"/>
          </a:p>
          <a:p>
            <a:pPr marL="0" indent="0">
              <a:buNone/>
            </a:pPr>
            <a:r>
              <a:rPr lang="zh-CN" altLang="en-US" dirty="0" smtClean="0"/>
              <a:t>作业是任务实体，进程是完成</a:t>
            </a:r>
            <a:r>
              <a:rPr lang="zh-CN" altLang="en-US" dirty="0"/>
              <a:t>任务</a:t>
            </a:r>
            <a:r>
              <a:rPr lang="zh-CN" altLang="en-US" dirty="0" smtClean="0"/>
              <a:t>的执行实体。</a:t>
            </a:r>
            <a:r>
              <a:rPr lang="zh-CN" altLang="en-US" dirty="0"/>
              <a:t>没有</a:t>
            </a:r>
            <a:r>
              <a:rPr lang="zh-CN" altLang="en-US" dirty="0" smtClean="0"/>
              <a:t>作业</a:t>
            </a:r>
            <a:r>
              <a:rPr lang="zh-CN" altLang="en-US" dirty="0"/>
              <a:t>任务</a:t>
            </a:r>
            <a:r>
              <a:rPr lang="zh-CN" altLang="en-US" dirty="0" smtClean="0"/>
              <a:t>，进程无</a:t>
            </a:r>
            <a:r>
              <a:rPr lang="zh-CN" altLang="en-US" dirty="0"/>
              <a:t>事可做，没有进程，</a:t>
            </a:r>
            <a:r>
              <a:rPr lang="zh-CN" altLang="en-US" dirty="0" smtClean="0"/>
              <a:t>作业任务无法</a:t>
            </a:r>
            <a:r>
              <a:rPr lang="zh-CN" altLang="en-US" dirty="0"/>
              <a:t>完成</a:t>
            </a:r>
            <a:r>
              <a:rPr lang="zh-CN" altLang="en-US" dirty="0" smtClean="0"/>
              <a:t>。作业的概念更多</a:t>
            </a:r>
            <a:r>
              <a:rPr lang="zh-CN" altLang="en-US" dirty="0"/>
              <a:t>的用于批处理操作系统中啊</a:t>
            </a:r>
            <a:r>
              <a:rPr lang="zh-CN" altLang="en-US" dirty="0" smtClean="0"/>
              <a:t>，而进程则用于</a:t>
            </a:r>
            <a:r>
              <a:rPr lang="zh-CN" altLang="en-US" dirty="0"/>
              <a:t>各种多道程序设计系统。</a:t>
            </a:r>
          </a:p>
          <a:p>
            <a:pPr marL="0" indent="0">
              <a:buNone/>
            </a:pPr>
            <a:endParaRPr lang="zh-CN" altLang="en-US" dirty="0"/>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24</a:t>
            </a:fld>
            <a:r>
              <a:rPr lang="en-US" altLang="zh-CN" smtClean="0"/>
              <a:t>/xxx</a:t>
            </a:r>
            <a:endParaRPr lang="en-US" altLang="zh-CN" dirty="0"/>
          </a:p>
        </p:txBody>
      </p:sp>
    </p:spTree>
    <p:extLst>
      <p:ext uri="{BB962C8B-B14F-4D97-AF65-F5344CB8AC3E}">
        <p14:creationId xmlns:p14="http://schemas.microsoft.com/office/powerpoint/2010/main" val="3726158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t>2.6</a:t>
            </a:r>
            <a:r>
              <a:rPr lang="en-US" altLang="zh-CN" dirty="0" smtClean="0"/>
              <a:t>.3</a:t>
            </a:r>
            <a:r>
              <a:rPr lang="zh-CN" altLang="en-US" dirty="0" smtClean="0"/>
              <a:t> 作业的管理与调度</a:t>
            </a:r>
            <a:endParaRPr lang="en-US" dirty="0"/>
          </a:p>
        </p:txBody>
      </p:sp>
      <p:sp>
        <p:nvSpPr>
          <p:cNvPr id="3" name="Content Placeholder 2"/>
          <p:cNvSpPr>
            <a:spLocks noGrp="1"/>
          </p:cNvSpPr>
          <p:nvPr>
            <p:ph sz="quarter" idx="1"/>
          </p:nvPr>
        </p:nvSpPr>
        <p:spPr/>
        <p:txBody>
          <a:bodyPr/>
          <a:lstStyle/>
          <a:p>
            <a:r>
              <a:rPr lang="zh-CN" altLang="en-US" dirty="0" smtClean="0"/>
              <a:t>批处理作业</a:t>
            </a:r>
          </a:p>
          <a:p>
            <a:endParaRPr lang="zh-CN" altLang="en-US" dirty="0"/>
          </a:p>
          <a:p>
            <a:r>
              <a:rPr lang="zh-CN" altLang="en-US" dirty="0" smtClean="0"/>
              <a:t>交互式作业</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25</a:t>
            </a:fld>
            <a:r>
              <a:rPr lang="en-US" altLang="zh-CN" smtClean="0"/>
              <a:t>/xxx</a:t>
            </a:r>
            <a:endParaRPr lang="en-US" altLang="zh-CN" dirty="0"/>
          </a:p>
        </p:txBody>
      </p:sp>
    </p:spTree>
    <p:extLst>
      <p:ext uri="{BB962C8B-B14F-4D97-AF65-F5344CB8AC3E}">
        <p14:creationId xmlns:p14="http://schemas.microsoft.com/office/powerpoint/2010/main" val="4122079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t>2.6</a:t>
            </a:r>
            <a:r>
              <a:rPr lang="en-US" altLang="zh-CN" dirty="0" smtClean="0"/>
              <a:t>.3</a:t>
            </a:r>
            <a:r>
              <a:rPr lang="zh-CN" altLang="en-US" dirty="0" smtClean="0"/>
              <a:t>：批处理作业</a:t>
            </a:r>
            <a:endParaRPr lang="en-US" dirty="0"/>
          </a:p>
        </p:txBody>
      </p:sp>
      <p:sp>
        <p:nvSpPr>
          <p:cNvPr id="3" name="Content Placeholder 2"/>
          <p:cNvSpPr>
            <a:spLocks noGrp="1"/>
          </p:cNvSpPr>
          <p:nvPr>
            <p:ph sz="quarter" idx="1"/>
          </p:nvPr>
        </p:nvSpPr>
        <p:spPr/>
        <p:txBody>
          <a:bodyPr/>
          <a:lstStyle/>
          <a:p>
            <a:pPr>
              <a:lnSpc>
                <a:spcPct val="150000"/>
              </a:lnSpc>
            </a:pPr>
            <a:r>
              <a:rPr lang="zh-CN" altLang="en-US" dirty="0"/>
              <a:t>批处理作业的输入</a:t>
            </a:r>
          </a:p>
          <a:p>
            <a:pPr>
              <a:lnSpc>
                <a:spcPct val="150000"/>
              </a:lnSpc>
            </a:pPr>
            <a:r>
              <a:rPr lang="zh-CN" altLang="en-US" dirty="0"/>
              <a:t>批处理作业的建立</a:t>
            </a:r>
          </a:p>
          <a:p>
            <a:pPr>
              <a:lnSpc>
                <a:spcPct val="150000"/>
              </a:lnSpc>
            </a:pPr>
            <a:r>
              <a:rPr lang="zh-CN" altLang="en-US" dirty="0"/>
              <a:t>批处理作业的调度</a:t>
            </a:r>
          </a:p>
          <a:p>
            <a:pPr lvl="1"/>
            <a:r>
              <a:rPr lang="zh-CN" altLang="en-US" dirty="0"/>
              <a:t>选择作业</a:t>
            </a:r>
          </a:p>
          <a:p>
            <a:pPr lvl="1"/>
            <a:r>
              <a:rPr lang="zh-CN" altLang="en-US" dirty="0"/>
              <a:t>分配资源</a:t>
            </a:r>
          </a:p>
          <a:p>
            <a:pPr lvl="1"/>
            <a:r>
              <a:rPr lang="zh-CN" altLang="en-US" dirty="0"/>
              <a:t>创建进程</a:t>
            </a:r>
          </a:p>
          <a:p>
            <a:pPr lvl="1"/>
            <a:r>
              <a:rPr lang="zh-CN" altLang="en-US" dirty="0"/>
              <a:t>作业控制</a:t>
            </a:r>
          </a:p>
          <a:p>
            <a:pPr lvl="1"/>
            <a:r>
              <a:rPr lang="zh-CN" altLang="en-US" dirty="0"/>
              <a:t>后续处理</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26</a:t>
            </a:fld>
            <a:r>
              <a:rPr lang="en-US" altLang="zh-CN" smtClean="0"/>
              <a:t>/xxx</a:t>
            </a:r>
            <a:endParaRPr lang="en-US" altLang="zh-CN" dirty="0"/>
          </a:p>
        </p:txBody>
      </p:sp>
    </p:spTree>
    <p:extLst>
      <p:ext uri="{BB962C8B-B14F-4D97-AF65-F5344CB8AC3E}">
        <p14:creationId xmlns:p14="http://schemas.microsoft.com/office/powerpoint/2010/main" val="324752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2.6</a:t>
            </a:r>
            <a:r>
              <a:rPr lang="en-US" altLang="zh-CN" dirty="0"/>
              <a:t>.3</a:t>
            </a:r>
            <a:r>
              <a:rPr lang="zh-CN" altLang="en-US" dirty="0"/>
              <a:t>：交互式作业</a:t>
            </a:r>
            <a:endParaRPr lang="en-US" dirty="0"/>
          </a:p>
        </p:txBody>
      </p:sp>
      <p:sp>
        <p:nvSpPr>
          <p:cNvPr id="3" name="Content Placeholder 2"/>
          <p:cNvSpPr>
            <a:spLocks noGrp="1"/>
          </p:cNvSpPr>
          <p:nvPr>
            <p:ph sz="quarter" idx="1"/>
          </p:nvPr>
        </p:nvSpPr>
        <p:spPr/>
        <p:txBody>
          <a:bodyPr/>
          <a:lstStyle/>
          <a:p>
            <a:pPr>
              <a:lnSpc>
                <a:spcPct val="150000"/>
              </a:lnSpc>
            </a:pPr>
            <a:r>
              <a:rPr lang="zh-CN" altLang="en-US" dirty="0" smtClean="0"/>
              <a:t>交互作业的组织、提交和控制与批处理作业的差别：</a:t>
            </a:r>
          </a:p>
          <a:p>
            <a:pPr lvl="1">
              <a:lnSpc>
                <a:spcPct val="150000"/>
              </a:lnSpc>
            </a:pPr>
            <a:r>
              <a:rPr lang="zh-CN" altLang="en-US" dirty="0" smtClean="0"/>
              <a:t>生命周期，由用户决定</a:t>
            </a:r>
          </a:p>
          <a:p>
            <a:pPr lvl="1">
              <a:lnSpc>
                <a:spcPct val="150000"/>
              </a:lnSpc>
            </a:pPr>
            <a:r>
              <a:rPr lang="zh-CN" altLang="en-US" dirty="0" smtClean="0"/>
              <a:t>作业情况和资源需求通过具体命令来提交和控制</a:t>
            </a:r>
          </a:p>
          <a:p>
            <a:pPr lvl="1">
              <a:lnSpc>
                <a:spcPct val="150000"/>
              </a:lnSpc>
            </a:pPr>
            <a:r>
              <a:rPr lang="zh-CN" altLang="en-US" dirty="0" smtClean="0"/>
              <a:t>输入一条</a:t>
            </a:r>
            <a:r>
              <a:rPr lang="en-US" altLang="zh-CN" dirty="0" smtClean="0"/>
              <a:t>/</a:t>
            </a:r>
            <a:r>
              <a:rPr lang="zh-CN" altLang="en-US" dirty="0" smtClean="0"/>
              <a:t>一组命令，则创建一个</a:t>
            </a:r>
            <a:r>
              <a:rPr lang="en-US" altLang="zh-CN" dirty="0" smtClean="0"/>
              <a:t>/</a:t>
            </a:r>
            <a:r>
              <a:rPr lang="zh-CN" altLang="en-US" dirty="0" smtClean="0"/>
              <a:t>若干进程来完成</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27</a:t>
            </a:fld>
            <a:r>
              <a:rPr lang="en-US" altLang="zh-CN" smtClean="0"/>
              <a:t>/xxx</a:t>
            </a:r>
            <a:endParaRPr lang="en-US" altLang="zh-CN" dirty="0"/>
          </a:p>
        </p:txBody>
      </p:sp>
    </p:spTree>
    <p:extLst>
      <p:ext uri="{BB962C8B-B14F-4D97-AF65-F5344CB8AC3E}">
        <p14:creationId xmlns:p14="http://schemas.microsoft.com/office/powerpoint/2010/main" val="1105694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2.6</a:t>
            </a:r>
            <a:r>
              <a:rPr lang="en-US" altLang="zh-CN" dirty="0"/>
              <a:t>.3</a:t>
            </a:r>
            <a:r>
              <a:rPr lang="zh-CN" altLang="en-US" dirty="0" smtClean="0"/>
              <a:t>：交互式作业（续）</a:t>
            </a:r>
            <a:endParaRPr lang="en-US" dirty="0"/>
          </a:p>
        </p:txBody>
      </p:sp>
      <p:sp>
        <p:nvSpPr>
          <p:cNvPr id="3" name="Content Placeholder 2"/>
          <p:cNvSpPr>
            <a:spLocks noGrp="1"/>
          </p:cNvSpPr>
          <p:nvPr>
            <p:ph sz="quarter" idx="1"/>
          </p:nvPr>
        </p:nvSpPr>
        <p:spPr/>
        <p:txBody>
          <a:bodyPr/>
          <a:lstStyle/>
          <a:p>
            <a:pPr>
              <a:lnSpc>
                <a:spcPct val="150000"/>
              </a:lnSpc>
            </a:pPr>
            <a:r>
              <a:rPr lang="zh-CN" altLang="en-US" dirty="0"/>
              <a:t>具体的键盘命令：</a:t>
            </a:r>
          </a:p>
          <a:p>
            <a:pPr lvl="1">
              <a:lnSpc>
                <a:spcPct val="150000"/>
              </a:lnSpc>
            </a:pPr>
            <a:r>
              <a:rPr lang="zh-CN" altLang="en-US" dirty="0"/>
              <a:t>作业控制类</a:t>
            </a:r>
          </a:p>
          <a:p>
            <a:pPr lvl="1">
              <a:lnSpc>
                <a:spcPct val="150000"/>
              </a:lnSpc>
            </a:pPr>
            <a:r>
              <a:rPr lang="zh-CN" altLang="en-US" dirty="0"/>
              <a:t>资源申请类</a:t>
            </a:r>
          </a:p>
          <a:p>
            <a:pPr lvl="1">
              <a:lnSpc>
                <a:spcPct val="150000"/>
              </a:lnSpc>
            </a:pPr>
            <a:r>
              <a:rPr lang="zh-CN" altLang="en-US" dirty="0"/>
              <a:t>文件操作类</a:t>
            </a:r>
          </a:p>
          <a:p>
            <a:pPr lvl="1">
              <a:lnSpc>
                <a:spcPct val="150000"/>
              </a:lnSpc>
            </a:pPr>
            <a:r>
              <a:rPr lang="zh-CN" altLang="en-US" dirty="0"/>
              <a:t>目录操作类</a:t>
            </a:r>
          </a:p>
          <a:p>
            <a:pPr lvl="1">
              <a:lnSpc>
                <a:spcPct val="150000"/>
              </a:lnSpc>
            </a:pPr>
            <a:r>
              <a:rPr lang="zh-CN" altLang="en-US" dirty="0"/>
              <a:t>设备控制类</a:t>
            </a:r>
          </a:p>
          <a:p>
            <a:pPr>
              <a:lnSpc>
                <a:spcPct val="150000"/>
              </a:lnSpc>
            </a:pP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28</a:t>
            </a:fld>
            <a:r>
              <a:rPr lang="en-US" altLang="zh-CN" smtClean="0"/>
              <a:t>/xxx</a:t>
            </a:r>
            <a:endParaRPr lang="en-US" altLang="zh-CN" dirty="0"/>
          </a:p>
        </p:txBody>
      </p:sp>
    </p:spTree>
    <p:extLst>
      <p:ext uri="{BB962C8B-B14F-4D97-AF65-F5344CB8AC3E}">
        <p14:creationId xmlns:p14="http://schemas.microsoft.com/office/powerpoint/2010/main" val="1187256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2.6</a:t>
            </a:r>
            <a:r>
              <a:rPr lang="zh-CN" altLang="en-US" dirty="0" smtClean="0"/>
              <a:t> 处理器调度</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29</a:t>
            </a:fld>
            <a:r>
              <a:rPr lang="en-US" altLang="zh-CN" smtClean="0"/>
              <a:t>/xxx</a:t>
            </a:r>
            <a:endParaRPr lang="en-US" altLang="zh-CN" dirty="0"/>
          </a:p>
        </p:txBody>
      </p:sp>
      <p:graphicFrame>
        <p:nvGraphicFramePr>
          <p:cNvPr id="6" name="Diagram 5"/>
          <p:cNvGraphicFramePr/>
          <p:nvPr>
            <p:extLst>
              <p:ext uri="{D42A27DB-BD31-4B8C-83A1-F6EECF244321}">
                <p14:modId xmlns:p14="http://schemas.microsoft.com/office/powerpoint/2010/main" val="111531173"/>
              </p:ext>
            </p:extLst>
          </p:nvPr>
        </p:nvGraphicFramePr>
        <p:xfrm>
          <a:off x="965200" y="2070100"/>
          <a:ext cx="71351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1976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2.6</a:t>
            </a:r>
            <a:r>
              <a:rPr lang="zh-CN" altLang="en-US" dirty="0" smtClean="0"/>
              <a:t> 处理器调度</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a:t>
            </a:fld>
            <a:r>
              <a:rPr lang="en-US" altLang="zh-CN" smtClean="0"/>
              <a:t>/xxx</a:t>
            </a:r>
            <a:endParaRPr lang="en-US" altLang="zh-CN" dirty="0"/>
          </a:p>
        </p:txBody>
      </p:sp>
      <p:graphicFrame>
        <p:nvGraphicFramePr>
          <p:cNvPr id="6" name="Diagram 5"/>
          <p:cNvGraphicFramePr/>
          <p:nvPr>
            <p:extLst>
              <p:ext uri="{D42A27DB-BD31-4B8C-83A1-F6EECF244321}">
                <p14:modId xmlns:p14="http://schemas.microsoft.com/office/powerpoint/2010/main" val="1464978309"/>
              </p:ext>
            </p:extLst>
          </p:nvPr>
        </p:nvGraphicFramePr>
        <p:xfrm>
          <a:off x="965200" y="2070100"/>
          <a:ext cx="71351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9251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t>2.6</a:t>
            </a:r>
            <a:r>
              <a:rPr lang="en-US" altLang="zh-CN" dirty="0" smtClean="0"/>
              <a:t>.4</a:t>
            </a:r>
            <a:r>
              <a:rPr lang="zh-CN" altLang="en-US" dirty="0"/>
              <a:t> 低级</a:t>
            </a:r>
            <a:r>
              <a:rPr lang="zh-CN" altLang="en-US" dirty="0" smtClean="0"/>
              <a:t>调度功能</a:t>
            </a:r>
            <a:endParaRPr lang="en-US" dirty="0"/>
          </a:p>
        </p:txBody>
      </p:sp>
      <p:sp>
        <p:nvSpPr>
          <p:cNvPr id="3" name="Content Placeholder 2"/>
          <p:cNvSpPr>
            <a:spLocks noGrp="1"/>
          </p:cNvSpPr>
          <p:nvPr>
            <p:ph sz="quarter" idx="1"/>
          </p:nvPr>
        </p:nvSpPr>
        <p:spPr/>
        <p:txBody>
          <a:bodyPr/>
          <a:lstStyle/>
          <a:p>
            <a:pPr>
              <a:lnSpc>
                <a:spcPct val="200000"/>
              </a:lnSpc>
            </a:pPr>
            <a:r>
              <a:rPr lang="zh-CN" altLang="en-US" dirty="0"/>
              <a:t>调度程序担负两项任务</a:t>
            </a:r>
          </a:p>
          <a:p>
            <a:pPr lvl="1">
              <a:lnSpc>
                <a:spcPct val="200000"/>
              </a:lnSpc>
            </a:pPr>
            <a:r>
              <a:rPr lang="zh-CN" altLang="en-US" dirty="0" smtClean="0"/>
              <a:t>调度：确定</a:t>
            </a:r>
            <a:r>
              <a:rPr lang="zh-CN" altLang="en-US" dirty="0"/>
              <a:t>就绪进程</a:t>
            </a:r>
            <a:r>
              <a:rPr lang="en-US" altLang="zh-CN" dirty="0"/>
              <a:t>/</a:t>
            </a:r>
            <a:r>
              <a:rPr lang="zh-CN" altLang="en-US" dirty="0"/>
              <a:t>线程使用处理器的次序</a:t>
            </a:r>
          </a:p>
          <a:p>
            <a:pPr lvl="1">
              <a:lnSpc>
                <a:spcPct val="200000"/>
              </a:lnSpc>
            </a:pPr>
            <a:r>
              <a:rPr lang="zh-CN" altLang="en-US" dirty="0" smtClean="0"/>
              <a:t>分派：确定</a:t>
            </a:r>
            <a:r>
              <a:rPr lang="zh-CN" altLang="en-US" dirty="0"/>
              <a:t>如何时分复用</a:t>
            </a:r>
            <a:r>
              <a:rPr lang="en-US" altLang="zh-CN" dirty="0"/>
              <a:t>CPU</a:t>
            </a:r>
          </a:p>
          <a:p>
            <a:pPr>
              <a:lnSpc>
                <a:spcPct val="200000"/>
              </a:lnSpc>
            </a:pP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30</a:t>
            </a:fld>
            <a:r>
              <a:rPr lang="en-US" altLang="zh-CN" smtClean="0"/>
              <a:t>/xxx</a:t>
            </a:r>
            <a:endParaRPr lang="en-US" altLang="zh-CN" dirty="0"/>
          </a:p>
        </p:txBody>
      </p:sp>
    </p:spTree>
    <p:extLst>
      <p:ext uri="{BB962C8B-B14F-4D97-AF65-F5344CB8AC3E}">
        <p14:creationId xmlns:p14="http://schemas.microsoft.com/office/powerpoint/2010/main" val="1003632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t>2.6</a:t>
            </a:r>
            <a:r>
              <a:rPr lang="en-US" altLang="zh-CN" dirty="0" smtClean="0"/>
              <a:t>.4</a:t>
            </a:r>
            <a:r>
              <a:rPr lang="zh-CN" altLang="en-US" dirty="0" smtClean="0"/>
              <a:t>：低级调度</a:t>
            </a:r>
            <a:r>
              <a:rPr lang="zh-CN" altLang="en-US" dirty="0"/>
              <a:t>的</a:t>
            </a:r>
            <a:r>
              <a:rPr lang="zh-CN" altLang="en-US" dirty="0" smtClean="0"/>
              <a:t>引发事件</a:t>
            </a:r>
            <a:endParaRPr lang="en-US" dirty="0"/>
          </a:p>
        </p:txBody>
      </p:sp>
      <p:sp>
        <p:nvSpPr>
          <p:cNvPr id="3" name="Content Placeholder 2"/>
          <p:cNvSpPr>
            <a:spLocks noGrp="1"/>
          </p:cNvSpPr>
          <p:nvPr>
            <p:ph sz="quarter" idx="1"/>
          </p:nvPr>
        </p:nvSpPr>
        <p:spPr/>
        <p:txBody>
          <a:bodyPr/>
          <a:lstStyle/>
          <a:p>
            <a:r>
              <a:rPr lang="zh-CN" altLang="en-US" dirty="0"/>
              <a:t>创建新</a:t>
            </a:r>
            <a:r>
              <a:rPr lang="zh-CN" altLang="en-US" dirty="0" smtClean="0"/>
              <a:t>进程</a:t>
            </a:r>
            <a:r>
              <a:rPr lang="en-US" altLang="zh-CN" dirty="0" smtClean="0"/>
              <a:t>/</a:t>
            </a:r>
            <a:r>
              <a:rPr lang="zh-CN" altLang="en-US" dirty="0"/>
              <a:t>线程</a:t>
            </a:r>
          </a:p>
          <a:p>
            <a:r>
              <a:rPr lang="zh-CN" altLang="en-US" dirty="0"/>
              <a:t>进程</a:t>
            </a:r>
            <a:r>
              <a:rPr lang="en-US" altLang="zh-CN" dirty="0"/>
              <a:t>/</a:t>
            </a:r>
            <a:r>
              <a:rPr lang="zh-CN" altLang="en-US" dirty="0"/>
              <a:t>线程终止</a:t>
            </a:r>
          </a:p>
          <a:p>
            <a:r>
              <a:rPr lang="zh-CN" altLang="en-US" dirty="0"/>
              <a:t>进程</a:t>
            </a:r>
            <a:r>
              <a:rPr lang="en-US" altLang="zh-CN" dirty="0"/>
              <a:t>/</a:t>
            </a:r>
            <a:r>
              <a:rPr lang="zh-CN" altLang="en-US" dirty="0"/>
              <a:t>线程阻塞自己</a:t>
            </a:r>
          </a:p>
          <a:p>
            <a:r>
              <a:rPr lang="zh-CN" altLang="en-US" dirty="0"/>
              <a:t>进程</a:t>
            </a:r>
            <a:r>
              <a:rPr lang="en-US" altLang="zh-CN" dirty="0"/>
              <a:t>/</a:t>
            </a:r>
            <a:r>
              <a:rPr lang="zh-CN" altLang="en-US" dirty="0"/>
              <a:t>线程运行过程中发生中断或异常</a:t>
            </a:r>
          </a:p>
          <a:p>
            <a:r>
              <a:rPr lang="zh-CN" altLang="en-US" dirty="0"/>
              <a:t>进程</a:t>
            </a:r>
            <a:r>
              <a:rPr lang="en-US" altLang="zh-CN" dirty="0"/>
              <a:t>/</a:t>
            </a:r>
            <a:r>
              <a:rPr lang="zh-CN" altLang="en-US" dirty="0"/>
              <a:t>线程执行系统调用</a:t>
            </a:r>
          </a:p>
          <a:p>
            <a:r>
              <a:rPr lang="zh-CN" altLang="en-US" dirty="0"/>
              <a:t>进程</a:t>
            </a:r>
            <a:r>
              <a:rPr lang="en-US" altLang="zh-CN" dirty="0"/>
              <a:t>/</a:t>
            </a:r>
            <a:r>
              <a:rPr lang="zh-CN" altLang="en-US" dirty="0"/>
              <a:t>线程请求的</a:t>
            </a:r>
            <a:r>
              <a:rPr lang="en-US" altLang="zh-CN" dirty="0"/>
              <a:t>I/O</a:t>
            </a:r>
            <a:r>
              <a:rPr lang="zh-CN" altLang="en-US" dirty="0"/>
              <a:t>操作完成</a:t>
            </a:r>
          </a:p>
          <a:p>
            <a:r>
              <a:rPr lang="zh-CN" altLang="en-US" dirty="0"/>
              <a:t>进程</a:t>
            </a:r>
            <a:r>
              <a:rPr lang="en-US" altLang="zh-CN" dirty="0"/>
              <a:t>/</a:t>
            </a:r>
            <a:r>
              <a:rPr lang="zh-CN" altLang="en-US" dirty="0"/>
              <a:t>线程耗尽时间片</a:t>
            </a:r>
          </a:p>
          <a:p>
            <a:r>
              <a:rPr lang="zh-CN" altLang="en-US" dirty="0"/>
              <a:t>进程</a:t>
            </a:r>
            <a:r>
              <a:rPr lang="en-US" altLang="zh-CN" dirty="0"/>
              <a:t>/</a:t>
            </a:r>
            <a:r>
              <a:rPr lang="zh-CN" altLang="en-US" dirty="0"/>
              <a:t>线程改变优先级</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31</a:t>
            </a:fld>
            <a:r>
              <a:rPr lang="en-US" altLang="zh-CN" smtClean="0"/>
              <a:t>/xxx</a:t>
            </a:r>
            <a:endParaRPr lang="en-US" altLang="zh-CN" dirty="0"/>
          </a:p>
        </p:txBody>
      </p:sp>
    </p:spTree>
    <p:extLst>
      <p:ext uri="{BB962C8B-B14F-4D97-AF65-F5344CB8AC3E}">
        <p14:creationId xmlns:p14="http://schemas.microsoft.com/office/powerpoint/2010/main" val="12643805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附：</a:t>
            </a:r>
            <a:r>
              <a:rPr lang="en-US" altLang="zh-CN" dirty="0" smtClean="0"/>
              <a:t>CPU-I/O Burst</a:t>
            </a:r>
            <a:r>
              <a:rPr lang="zh-CN" altLang="en-US" dirty="0" smtClean="0"/>
              <a:t> </a:t>
            </a:r>
            <a:r>
              <a:rPr lang="en-US" altLang="zh-CN" dirty="0" smtClean="0"/>
              <a:t>Cycle</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32</a:t>
            </a:fld>
            <a:endParaRPr lang="en-US" altLang="zh-CN" dirty="0"/>
          </a:p>
        </p:txBody>
      </p:sp>
      <p:grpSp>
        <p:nvGrpSpPr>
          <p:cNvPr id="37" name="Group 36"/>
          <p:cNvGrpSpPr/>
          <p:nvPr/>
        </p:nvGrpSpPr>
        <p:grpSpPr>
          <a:xfrm>
            <a:off x="1835696" y="1916832"/>
            <a:ext cx="5184576" cy="4320480"/>
            <a:chOff x="1547664" y="2060848"/>
            <a:chExt cx="5184576" cy="4320480"/>
          </a:xfrm>
        </p:grpSpPr>
        <p:sp>
          <p:nvSpPr>
            <p:cNvPr id="6" name="Rectangle 5"/>
            <p:cNvSpPr/>
            <p:nvPr/>
          </p:nvSpPr>
          <p:spPr>
            <a:xfrm>
              <a:off x="1547664" y="2060848"/>
              <a:ext cx="2088232" cy="546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altLang="zh-CN" sz="2400" dirty="0" smtClean="0">
                  <a:solidFill>
                    <a:schemeClr val="tx1"/>
                  </a:solidFill>
                </a:rPr>
                <a:t>…</a:t>
              </a:r>
              <a:r>
                <a:rPr lang="zh-CN" altLang="en-US" sz="2400" dirty="0" smtClean="0">
                  <a:solidFill>
                    <a:schemeClr val="tx1"/>
                  </a:solidFill>
                </a:rPr>
                <a:t> </a:t>
              </a:r>
              <a:endParaRPr lang="en-US" sz="2400" dirty="0">
                <a:solidFill>
                  <a:schemeClr val="tx1"/>
                </a:solidFill>
              </a:endParaRPr>
            </a:p>
          </p:txBody>
        </p:sp>
        <p:sp>
          <p:nvSpPr>
            <p:cNvPr id="7" name="Rectangle 6"/>
            <p:cNvSpPr/>
            <p:nvPr/>
          </p:nvSpPr>
          <p:spPr>
            <a:xfrm>
              <a:off x="1547664" y="2606887"/>
              <a:ext cx="2088232" cy="546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200" dirty="0" smtClean="0">
                  <a:solidFill>
                    <a:schemeClr val="tx1"/>
                  </a:solidFill>
                </a:rPr>
                <a:t>Load</a:t>
              </a:r>
              <a:r>
                <a:rPr lang="zh-CN" altLang="en-US" sz="1200" dirty="0" smtClean="0">
                  <a:solidFill>
                    <a:schemeClr val="tx1"/>
                  </a:solidFill>
                </a:rPr>
                <a:t> </a:t>
              </a:r>
              <a:r>
                <a:rPr lang="en-US" altLang="zh-CN" sz="1200" dirty="0" smtClean="0">
                  <a:solidFill>
                    <a:schemeClr val="tx1"/>
                  </a:solidFill>
                </a:rPr>
                <a:t>store</a:t>
              </a:r>
              <a:endParaRPr lang="zh-CN" altLang="en-US" sz="1200" dirty="0" smtClean="0">
                <a:solidFill>
                  <a:schemeClr val="tx1"/>
                </a:solidFill>
              </a:endParaRPr>
            </a:p>
            <a:p>
              <a:pPr algn="l"/>
              <a:r>
                <a:rPr lang="en-US" altLang="zh-CN" sz="1200" dirty="0" smtClean="0">
                  <a:solidFill>
                    <a:schemeClr val="tx1"/>
                  </a:solidFill>
                </a:rPr>
                <a:t>Add</a:t>
              </a:r>
              <a:r>
                <a:rPr lang="zh-CN" altLang="en-US" sz="1200" dirty="0" smtClean="0">
                  <a:solidFill>
                    <a:schemeClr val="tx1"/>
                  </a:solidFill>
                </a:rPr>
                <a:t> </a:t>
              </a:r>
              <a:r>
                <a:rPr lang="en-US" altLang="zh-CN" sz="1200" dirty="0" smtClean="0">
                  <a:solidFill>
                    <a:schemeClr val="tx1"/>
                  </a:solidFill>
                </a:rPr>
                <a:t>store</a:t>
              </a:r>
              <a:endParaRPr lang="zh-CN" altLang="en-US" sz="1200" dirty="0" smtClean="0">
                <a:solidFill>
                  <a:schemeClr val="tx1"/>
                </a:solidFill>
              </a:endParaRPr>
            </a:p>
            <a:p>
              <a:pPr algn="l"/>
              <a:r>
                <a:rPr lang="en-US" altLang="zh-CN" sz="1200" dirty="0" smtClean="0">
                  <a:solidFill>
                    <a:schemeClr val="tx1"/>
                  </a:solidFill>
                </a:rPr>
                <a:t>Read</a:t>
              </a:r>
              <a:r>
                <a:rPr lang="zh-CN" altLang="en-US" sz="1200" dirty="0" smtClean="0">
                  <a:solidFill>
                    <a:schemeClr val="tx1"/>
                  </a:solidFill>
                </a:rPr>
                <a:t> </a:t>
              </a:r>
              <a:r>
                <a:rPr lang="en-US" altLang="zh-CN" sz="1200" dirty="0" smtClean="0">
                  <a:solidFill>
                    <a:schemeClr val="tx1"/>
                  </a:solidFill>
                </a:rPr>
                <a:t>from</a:t>
              </a:r>
              <a:r>
                <a:rPr lang="zh-CN" altLang="en-US" sz="1200" dirty="0" smtClean="0">
                  <a:solidFill>
                    <a:schemeClr val="tx1"/>
                  </a:solidFill>
                </a:rPr>
                <a:t> </a:t>
              </a:r>
              <a:r>
                <a:rPr lang="en-US" altLang="zh-CN" sz="1200" dirty="0" smtClean="0">
                  <a:solidFill>
                    <a:schemeClr val="tx1"/>
                  </a:solidFill>
                </a:rPr>
                <a:t>file</a:t>
              </a:r>
              <a:endParaRPr lang="en-US" sz="1200" dirty="0">
                <a:solidFill>
                  <a:schemeClr val="tx1"/>
                </a:solidFill>
              </a:endParaRPr>
            </a:p>
          </p:txBody>
        </p:sp>
        <p:sp>
          <p:nvSpPr>
            <p:cNvPr id="11" name="Rectangle 10"/>
            <p:cNvSpPr/>
            <p:nvPr/>
          </p:nvSpPr>
          <p:spPr>
            <a:xfrm>
              <a:off x="1547664" y="3212976"/>
              <a:ext cx="2088232" cy="36004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Wait</a:t>
              </a:r>
              <a:r>
                <a:rPr lang="zh-CN" altLang="en-US" sz="2000" dirty="0" smtClean="0">
                  <a:solidFill>
                    <a:schemeClr val="tx1"/>
                  </a:solidFill>
                </a:rPr>
                <a:t> </a:t>
              </a:r>
              <a:r>
                <a:rPr lang="en-US" altLang="zh-CN" sz="2000" dirty="0" smtClean="0">
                  <a:solidFill>
                    <a:schemeClr val="tx1"/>
                  </a:solidFill>
                </a:rPr>
                <a:t>for</a:t>
              </a:r>
              <a:r>
                <a:rPr lang="zh-CN" altLang="en-US" sz="2000" dirty="0" smtClean="0">
                  <a:solidFill>
                    <a:schemeClr val="tx1"/>
                  </a:solidFill>
                </a:rPr>
                <a:t> </a:t>
              </a:r>
              <a:r>
                <a:rPr lang="en-US" altLang="zh-CN" sz="2000" dirty="0" smtClean="0">
                  <a:solidFill>
                    <a:schemeClr val="tx1"/>
                  </a:solidFill>
                </a:rPr>
                <a:t>I/O</a:t>
              </a:r>
              <a:endParaRPr lang="en-US" sz="2000" dirty="0">
                <a:solidFill>
                  <a:schemeClr val="tx1"/>
                </a:solidFill>
              </a:endParaRPr>
            </a:p>
          </p:txBody>
        </p:sp>
        <p:sp>
          <p:nvSpPr>
            <p:cNvPr id="12" name="Rectangle 11"/>
            <p:cNvSpPr/>
            <p:nvPr/>
          </p:nvSpPr>
          <p:spPr>
            <a:xfrm>
              <a:off x="1547664" y="3698964"/>
              <a:ext cx="2088232" cy="546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200" dirty="0" smtClean="0">
                  <a:solidFill>
                    <a:schemeClr val="tx1"/>
                  </a:solidFill>
                </a:rPr>
                <a:t>Store</a:t>
              </a:r>
              <a:r>
                <a:rPr lang="zh-CN" altLang="en-US" sz="1200" dirty="0" smtClean="0">
                  <a:solidFill>
                    <a:schemeClr val="tx1"/>
                  </a:solidFill>
                </a:rPr>
                <a:t> </a:t>
              </a:r>
              <a:r>
                <a:rPr lang="en-US" altLang="zh-CN" sz="1200" dirty="0" smtClean="0">
                  <a:solidFill>
                    <a:schemeClr val="tx1"/>
                  </a:solidFill>
                </a:rPr>
                <a:t>increment</a:t>
              </a:r>
              <a:endParaRPr lang="zh-CN" altLang="en-US" sz="1200" dirty="0" smtClean="0">
                <a:solidFill>
                  <a:schemeClr val="tx1"/>
                </a:solidFill>
              </a:endParaRPr>
            </a:p>
            <a:p>
              <a:pPr algn="l"/>
              <a:r>
                <a:rPr lang="en-US" altLang="zh-CN" sz="1200" dirty="0" smtClean="0">
                  <a:solidFill>
                    <a:schemeClr val="tx1"/>
                  </a:solidFill>
                </a:rPr>
                <a:t>Index</a:t>
              </a:r>
              <a:endParaRPr lang="zh-CN" altLang="en-US" sz="1200" dirty="0" smtClean="0">
                <a:solidFill>
                  <a:schemeClr val="tx1"/>
                </a:solidFill>
              </a:endParaRPr>
            </a:p>
            <a:p>
              <a:pPr algn="l"/>
              <a:r>
                <a:rPr lang="en-US" altLang="zh-CN" sz="1200" dirty="0" smtClean="0">
                  <a:solidFill>
                    <a:schemeClr val="tx1"/>
                  </a:solidFill>
                </a:rPr>
                <a:t>Write</a:t>
              </a:r>
              <a:r>
                <a:rPr lang="zh-CN" altLang="en-US" sz="1200" dirty="0" smtClean="0">
                  <a:solidFill>
                    <a:schemeClr val="tx1"/>
                  </a:solidFill>
                </a:rPr>
                <a:t> </a:t>
              </a:r>
              <a:r>
                <a:rPr lang="en-US" altLang="zh-CN" sz="1200" dirty="0" smtClean="0">
                  <a:solidFill>
                    <a:schemeClr val="tx1"/>
                  </a:solidFill>
                </a:rPr>
                <a:t>to</a:t>
              </a:r>
              <a:r>
                <a:rPr lang="zh-CN" altLang="en-US" sz="1200" dirty="0" smtClean="0">
                  <a:solidFill>
                    <a:schemeClr val="tx1"/>
                  </a:solidFill>
                </a:rPr>
                <a:t> </a:t>
              </a:r>
              <a:r>
                <a:rPr lang="en-US" altLang="zh-CN" sz="1200" dirty="0" smtClean="0">
                  <a:solidFill>
                    <a:schemeClr val="tx1"/>
                  </a:solidFill>
                </a:rPr>
                <a:t>file</a:t>
              </a:r>
              <a:endParaRPr lang="en-US" sz="1200" dirty="0">
                <a:solidFill>
                  <a:schemeClr val="tx1"/>
                </a:solidFill>
              </a:endParaRPr>
            </a:p>
          </p:txBody>
        </p:sp>
        <p:sp>
          <p:nvSpPr>
            <p:cNvPr id="13" name="Rectangle 12"/>
            <p:cNvSpPr/>
            <p:nvPr/>
          </p:nvSpPr>
          <p:spPr>
            <a:xfrm>
              <a:off x="1547664" y="4293096"/>
              <a:ext cx="208823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Wait</a:t>
              </a:r>
              <a:r>
                <a:rPr lang="zh-CN" altLang="en-US" sz="2000" dirty="0">
                  <a:solidFill>
                    <a:schemeClr val="tx1"/>
                  </a:solidFill>
                </a:rPr>
                <a:t> </a:t>
              </a:r>
              <a:r>
                <a:rPr lang="en-US" altLang="zh-CN" sz="2000" dirty="0">
                  <a:solidFill>
                    <a:schemeClr val="tx1"/>
                  </a:solidFill>
                </a:rPr>
                <a:t>for</a:t>
              </a:r>
              <a:r>
                <a:rPr lang="zh-CN" altLang="en-US" sz="2000" dirty="0">
                  <a:solidFill>
                    <a:schemeClr val="tx1"/>
                  </a:solidFill>
                </a:rPr>
                <a:t> </a:t>
              </a:r>
              <a:r>
                <a:rPr lang="en-US" altLang="zh-CN" sz="2000" dirty="0" smtClean="0">
                  <a:solidFill>
                    <a:schemeClr val="tx1"/>
                  </a:solidFill>
                </a:rPr>
                <a:t>I/O</a:t>
              </a:r>
              <a:endParaRPr lang="en-US" sz="2000" dirty="0">
                <a:solidFill>
                  <a:schemeClr val="tx1"/>
                </a:solidFill>
              </a:endParaRPr>
            </a:p>
          </p:txBody>
        </p:sp>
        <p:sp>
          <p:nvSpPr>
            <p:cNvPr id="14" name="Rectangle 13"/>
            <p:cNvSpPr/>
            <p:nvPr/>
          </p:nvSpPr>
          <p:spPr>
            <a:xfrm>
              <a:off x="1547664" y="4767127"/>
              <a:ext cx="2088232" cy="546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200" dirty="0" smtClean="0">
                  <a:solidFill>
                    <a:schemeClr val="tx1"/>
                  </a:solidFill>
                </a:rPr>
                <a:t>Load</a:t>
              </a:r>
              <a:r>
                <a:rPr lang="zh-CN" altLang="en-US" sz="1200" dirty="0" smtClean="0">
                  <a:solidFill>
                    <a:schemeClr val="tx1"/>
                  </a:solidFill>
                </a:rPr>
                <a:t> </a:t>
              </a:r>
              <a:r>
                <a:rPr lang="en-US" altLang="zh-CN" sz="1200" dirty="0" smtClean="0">
                  <a:solidFill>
                    <a:schemeClr val="tx1"/>
                  </a:solidFill>
                </a:rPr>
                <a:t>store</a:t>
              </a:r>
              <a:r>
                <a:rPr lang="zh-CN" altLang="en-US" sz="1200" dirty="0" smtClean="0">
                  <a:solidFill>
                    <a:schemeClr val="tx1"/>
                  </a:solidFill>
                </a:rPr>
                <a:t> </a:t>
              </a:r>
            </a:p>
            <a:p>
              <a:pPr algn="l"/>
              <a:r>
                <a:rPr lang="en-US" altLang="zh-CN" sz="1200" dirty="0" smtClean="0">
                  <a:solidFill>
                    <a:schemeClr val="tx1"/>
                  </a:solidFill>
                </a:rPr>
                <a:t>Add</a:t>
              </a:r>
              <a:r>
                <a:rPr lang="zh-CN" altLang="en-US" sz="1200" dirty="0" smtClean="0">
                  <a:solidFill>
                    <a:schemeClr val="tx1"/>
                  </a:solidFill>
                </a:rPr>
                <a:t> </a:t>
              </a:r>
              <a:r>
                <a:rPr lang="en-US" altLang="zh-CN" sz="1200" dirty="0" smtClean="0">
                  <a:solidFill>
                    <a:schemeClr val="tx1"/>
                  </a:solidFill>
                </a:rPr>
                <a:t>store</a:t>
              </a:r>
              <a:r>
                <a:rPr lang="zh-CN" altLang="en-US" sz="1200" dirty="0" smtClean="0">
                  <a:solidFill>
                    <a:schemeClr val="tx1"/>
                  </a:solidFill>
                </a:rPr>
                <a:t> </a:t>
              </a:r>
            </a:p>
            <a:p>
              <a:pPr algn="l"/>
              <a:r>
                <a:rPr lang="en-US" altLang="zh-CN" sz="1200" dirty="0" smtClean="0">
                  <a:solidFill>
                    <a:schemeClr val="tx1"/>
                  </a:solidFill>
                </a:rPr>
                <a:t>Read</a:t>
              </a:r>
              <a:r>
                <a:rPr lang="zh-CN" altLang="en-US" sz="1200" dirty="0" smtClean="0">
                  <a:solidFill>
                    <a:schemeClr val="tx1"/>
                  </a:solidFill>
                </a:rPr>
                <a:t> </a:t>
              </a:r>
              <a:r>
                <a:rPr lang="en-US" altLang="zh-CN" sz="1200" dirty="0" smtClean="0">
                  <a:solidFill>
                    <a:schemeClr val="tx1"/>
                  </a:solidFill>
                </a:rPr>
                <a:t>from</a:t>
              </a:r>
              <a:r>
                <a:rPr lang="zh-CN" altLang="en-US" sz="1200" dirty="0" smtClean="0">
                  <a:solidFill>
                    <a:schemeClr val="tx1"/>
                  </a:solidFill>
                </a:rPr>
                <a:t> </a:t>
              </a:r>
              <a:r>
                <a:rPr lang="en-US" altLang="zh-CN" sz="1200" dirty="0" smtClean="0">
                  <a:solidFill>
                    <a:schemeClr val="tx1"/>
                  </a:solidFill>
                </a:rPr>
                <a:t>file</a:t>
              </a:r>
              <a:endParaRPr lang="en-US" sz="1200" dirty="0">
                <a:solidFill>
                  <a:schemeClr val="tx1"/>
                </a:solidFill>
              </a:endParaRPr>
            </a:p>
          </p:txBody>
        </p:sp>
        <p:sp>
          <p:nvSpPr>
            <p:cNvPr id="15" name="Rectangle 14"/>
            <p:cNvSpPr/>
            <p:nvPr/>
          </p:nvSpPr>
          <p:spPr>
            <a:xfrm>
              <a:off x="1547664" y="5373216"/>
              <a:ext cx="2088232" cy="360040"/>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rPr>
                <a:t>Wait</a:t>
              </a:r>
              <a:r>
                <a:rPr lang="zh-CN" altLang="en-US" sz="2000" dirty="0">
                  <a:solidFill>
                    <a:schemeClr val="tx1"/>
                  </a:solidFill>
                </a:rPr>
                <a:t> </a:t>
              </a:r>
              <a:r>
                <a:rPr lang="en-US" altLang="zh-CN" sz="2000" dirty="0">
                  <a:solidFill>
                    <a:schemeClr val="tx1"/>
                  </a:solidFill>
                </a:rPr>
                <a:t>for</a:t>
              </a:r>
              <a:r>
                <a:rPr lang="zh-CN" altLang="en-US" sz="2000" dirty="0">
                  <a:solidFill>
                    <a:schemeClr val="tx1"/>
                  </a:solidFill>
                </a:rPr>
                <a:t> </a:t>
              </a:r>
              <a:r>
                <a:rPr lang="en-US" altLang="zh-CN" sz="2000" dirty="0" smtClean="0">
                  <a:solidFill>
                    <a:schemeClr val="tx1"/>
                  </a:solidFill>
                </a:rPr>
                <a:t>I/O</a:t>
              </a:r>
              <a:endParaRPr lang="en-US" sz="2000" dirty="0">
                <a:solidFill>
                  <a:schemeClr val="tx1"/>
                </a:solidFill>
              </a:endParaRPr>
            </a:p>
          </p:txBody>
        </p:sp>
        <p:sp>
          <p:nvSpPr>
            <p:cNvPr id="16" name="Rectangle 15"/>
            <p:cNvSpPr/>
            <p:nvPr/>
          </p:nvSpPr>
          <p:spPr>
            <a:xfrm>
              <a:off x="1547664" y="5835289"/>
              <a:ext cx="2088232" cy="5460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r>
                <a:rPr lang="en-US" altLang="zh-CN" sz="2000" dirty="0">
                  <a:solidFill>
                    <a:schemeClr val="tx1"/>
                  </a:solidFill>
                </a:rPr>
                <a:t>…</a:t>
              </a:r>
              <a:r>
                <a:rPr lang="zh-CN" altLang="en-US" sz="2000" dirty="0">
                  <a:solidFill>
                    <a:schemeClr val="tx1"/>
                  </a:solidFill>
                </a:rPr>
                <a:t> </a:t>
              </a:r>
              <a:endParaRPr lang="en-US" sz="2000" dirty="0">
                <a:solidFill>
                  <a:schemeClr val="tx1"/>
                </a:solidFill>
              </a:endParaRPr>
            </a:p>
          </p:txBody>
        </p:sp>
        <p:sp>
          <p:nvSpPr>
            <p:cNvPr id="24" name="TextBox 23"/>
            <p:cNvSpPr txBox="1"/>
            <p:nvPr/>
          </p:nvSpPr>
          <p:spPr>
            <a:xfrm>
              <a:off x="4482314" y="2606887"/>
              <a:ext cx="1689886" cy="461665"/>
            </a:xfrm>
            <a:prstGeom prst="rect">
              <a:avLst/>
            </a:prstGeom>
            <a:noFill/>
          </p:spPr>
          <p:txBody>
            <a:bodyPr wrap="none" rtlCol="0">
              <a:spAutoFit/>
            </a:bodyPr>
            <a:lstStyle/>
            <a:p>
              <a:r>
                <a:rPr lang="en-US" altLang="zh-CN" sz="2400" dirty="0" smtClean="0"/>
                <a:t>CPU</a:t>
              </a:r>
              <a:r>
                <a:rPr lang="zh-CN" altLang="en-US" sz="2400" dirty="0" smtClean="0"/>
                <a:t> </a:t>
              </a:r>
              <a:r>
                <a:rPr lang="en-US" altLang="zh-CN" sz="2400" dirty="0" smtClean="0"/>
                <a:t>burst</a:t>
              </a:r>
              <a:endParaRPr lang="en-US" sz="2400" dirty="0"/>
            </a:p>
          </p:txBody>
        </p:sp>
        <p:sp>
          <p:nvSpPr>
            <p:cNvPr id="25" name="TextBox 24"/>
            <p:cNvSpPr txBox="1"/>
            <p:nvPr/>
          </p:nvSpPr>
          <p:spPr>
            <a:xfrm>
              <a:off x="4623384" y="3111147"/>
              <a:ext cx="1532792" cy="461665"/>
            </a:xfrm>
            <a:prstGeom prst="rect">
              <a:avLst/>
            </a:prstGeom>
            <a:noFill/>
          </p:spPr>
          <p:txBody>
            <a:bodyPr wrap="none" rtlCol="0">
              <a:spAutoFit/>
            </a:bodyPr>
            <a:lstStyle/>
            <a:p>
              <a:r>
                <a:rPr lang="en-US" altLang="zh-CN" sz="2400" dirty="0" smtClean="0"/>
                <a:t>I/O</a:t>
              </a:r>
              <a:r>
                <a:rPr lang="zh-CN" altLang="en-US" sz="2400" dirty="0" smtClean="0"/>
                <a:t>  </a:t>
              </a:r>
              <a:r>
                <a:rPr lang="en-US" altLang="zh-CN" sz="2400" dirty="0" smtClean="0"/>
                <a:t>burst</a:t>
              </a:r>
              <a:endParaRPr lang="en-US" sz="2400" dirty="0"/>
            </a:p>
          </p:txBody>
        </p:sp>
        <p:sp>
          <p:nvSpPr>
            <p:cNvPr id="26" name="TextBox 25"/>
            <p:cNvSpPr txBox="1"/>
            <p:nvPr/>
          </p:nvSpPr>
          <p:spPr>
            <a:xfrm>
              <a:off x="4513263" y="3687211"/>
              <a:ext cx="1689886" cy="461665"/>
            </a:xfrm>
            <a:prstGeom prst="rect">
              <a:avLst/>
            </a:prstGeom>
            <a:noFill/>
          </p:spPr>
          <p:txBody>
            <a:bodyPr wrap="none" rtlCol="0">
              <a:spAutoFit/>
            </a:bodyPr>
            <a:lstStyle/>
            <a:p>
              <a:r>
                <a:rPr lang="en-US" altLang="zh-CN" sz="2400" dirty="0" smtClean="0"/>
                <a:t>CPU</a:t>
              </a:r>
              <a:r>
                <a:rPr lang="zh-CN" altLang="en-US" sz="2400" dirty="0" smtClean="0"/>
                <a:t> </a:t>
              </a:r>
              <a:r>
                <a:rPr lang="en-US" altLang="zh-CN" sz="2400" dirty="0" smtClean="0"/>
                <a:t>burst</a:t>
              </a:r>
              <a:endParaRPr lang="en-US" sz="2400" dirty="0"/>
            </a:p>
          </p:txBody>
        </p:sp>
        <p:sp>
          <p:nvSpPr>
            <p:cNvPr id="27" name="TextBox 26"/>
            <p:cNvSpPr txBox="1"/>
            <p:nvPr/>
          </p:nvSpPr>
          <p:spPr>
            <a:xfrm>
              <a:off x="4654333" y="4191471"/>
              <a:ext cx="1532792" cy="461665"/>
            </a:xfrm>
            <a:prstGeom prst="rect">
              <a:avLst/>
            </a:prstGeom>
            <a:noFill/>
          </p:spPr>
          <p:txBody>
            <a:bodyPr wrap="none" rtlCol="0">
              <a:spAutoFit/>
            </a:bodyPr>
            <a:lstStyle/>
            <a:p>
              <a:r>
                <a:rPr lang="en-US" altLang="zh-CN" sz="2400" dirty="0" smtClean="0"/>
                <a:t>I/O</a:t>
              </a:r>
              <a:r>
                <a:rPr lang="zh-CN" altLang="en-US" sz="2400" dirty="0" smtClean="0"/>
                <a:t>  </a:t>
              </a:r>
              <a:r>
                <a:rPr lang="en-US" altLang="zh-CN" sz="2400" dirty="0" smtClean="0"/>
                <a:t>burst</a:t>
              </a:r>
              <a:endParaRPr lang="en-US" sz="2400" dirty="0"/>
            </a:p>
          </p:txBody>
        </p:sp>
        <p:sp>
          <p:nvSpPr>
            <p:cNvPr id="28" name="TextBox 27"/>
            <p:cNvSpPr txBox="1"/>
            <p:nvPr/>
          </p:nvSpPr>
          <p:spPr>
            <a:xfrm>
              <a:off x="4544212" y="4767535"/>
              <a:ext cx="1689886" cy="461665"/>
            </a:xfrm>
            <a:prstGeom prst="rect">
              <a:avLst/>
            </a:prstGeom>
            <a:noFill/>
          </p:spPr>
          <p:txBody>
            <a:bodyPr wrap="none" rtlCol="0">
              <a:spAutoFit/>
            </a:bodyPr>
            <a:lstStyle/>
            <a:p>
              <a:r>
                <a:rPr lang="en-US" altLang="zh-CN" sz="2400" dirty="0" smtClean="0"/>
                <a:t>CPU</a:t>
              </a:r>
              <a:r>
                <a:rPr lang="zh-CN" altLang="en-US" sz="2400" dirty="0" smtClean="0"/>
                <a:t> </a:t>
              </a:r>
              <a:r>
                <a:rPr lang="en-US" altLang="zh-CN" sz="2400" dirty="0" smtClean="0"/>
                <a:t>burst</a:t>
              </a:r>
              <a:endParaRPr lang="en-US" sz="2400" dirty="0"/>
            </a:p>
          </p:txBody>
        </p:sp>
        <p:sp>
          <p:nvSpPr>
            <p:cNvPr id="29" name="TextBox 28"/>
            <p:cNvSpPr txBox="1"/>
            <p:nvPr/>
          </p:nvSpPr>
          <p:spPr>
            <a:xfrm>
              <a:off x="4685282" y="5271795"/>
              <a:ext cx="1532792" cy="461665"/>
            </a:xfrm>
            <a:prstGeom prst="rect">
              <a:avLst/>
            </a:prstGeom>
            <a:noFill/>
          </p:spPr>
          <p:txBody>
            <a:bodyPr wrap="none" rtlCol="0">
              <a:spAutoFit/>
            </a:bodyPr>
            <a:lstStyle/>
            <a:p>
              <a:r>
                <a:rPr lang="en-US" altLang="zh-CN" sz="2400" dirty="0" smtClean="0"/>
                <a:t>I/O</a:t>
              </a:r>
              <a:r>
                <a:rPr lang="zh-CN" altLang="en-US" sz="2400" dirty="0" smtClean="0"/>
                <a:t>  </a:t>
              </a:r>
              <a:r>
                <a:rPr lang="en-US" altLang="zh-CN" sz="2400" dirty="0" smtClean="0"/>
                <a:t>burst</a:t>
              </a:r>
              <a:endParaRPr lang="en-US" sz="2400" dirty="0"/>
            </a:p>
          </p:txBody>
        </p:sp>
        <p:cxnSp>
          <p:nvCxnSpPr>
            <p:cNvPr id="31" name="Straight Connector 30"/>
            <p:cNvCxnSpPr/>
            <p:nvPr/>
          </p:nvCxnSpPr>
          <p:spPr>
            <a:xfrm>
              <a:off x="3923928" y="3140968"/>
              <a:ext cx="2808312"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3923928" y="3622831"/>
              <a:ext cx="2808312"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923928" y="4149080"/>
              <a:ext cx="2808312"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923928" y="4675329"/>
              <a:ext cx="2808312"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923928" y="5301208"/>
              <a:ext cx="2808312" cy="0"/>
            </a:xfrm>
            <a:prstGeom prst="line">
              <a:avLst/>
            </a:prstGeom>
            <a:ln>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6" name="TextBox 35"/>
          <p:cNvSpPr txBox="1"/>
          <p:nvPr/>
        </p:nvSpPr>
        <p:spPr>
          <a:xfrm>
            <a:off x="4194505" y="6106209"/>
            <a:ext cx="3215945" cy="646331"/>
          </a:xfrm>
          <a:prstGeom prst="rect">
            <a:avLst/>
          </a:prstGeom>
          <a:noFill/>
        </p:spPr>
        <p:txBody>
          <a:bodyPr wrap="none" rtlCol="0">
            <a:spAutoFit/>
          </a:bodyPr>
          <a:lstStyle/>
          <a:p>
            <a:r>
              <a:rPr lang="en-US" altLang="zh-CN" sz="1200" b="0" i="1" dirty="0" smtClean="0"/>
              <a:t>Figure</a:t>
            </a:r>
            <a:r>
              <a:rPr lang="zh-CN" altLang="en-US" sz="1200" b="0" i="1" dirty="0" smtClean="0"/>
              <a:t> </a:t>
            </a:r>
            <a:r>
              <a:rPr lang="en-US" altLang="zh-CN" sz="1200" b="0" i="1" dirty="0" smtClean="0"/>
              <a:t>5.1</a:t>
            </a:r>
            <a:r>
              <a:rPr lang="zh-CN" altLang="en-US" sz="1200" b="0" i="1" dirty="0" smtClean="0"/>
              <a:t> </a:t>
            </a:r>
          </a:p>
          <a:p>
            <a:r>
              <a:rPr lang="en-US" altLang="zh-CN" sz="1200" b="0" i="1" dirty="0" smtClean="0"/>
              <a:t>Alternating</a:t>
            </a:r>
            <a:r>
              <a:rPr lang="zh-CN" altLang="en-US" sz="1200" b="0" i="1" dirty="0" smtClean="0"/>
              <a:t> </a:t>
            </a:r>
            <a:r>
              <a:rPr lang="en-US" altLang="zh-CN" sz="1200" b="0" i="1" dirty="0" smtClean="0"/>
              <a:t>sequence</a:t>
            </a:r>
            <a:r>
              <a:rPr lang="zh-CN" altLang="en-US" sz="1200" b="0" i="1" dirty="0" smtClean="0"/>
              <a:t> </a:t>
            </a:r>
            <a:r>
              <a:rPr lang="en-US" altLang="zh-CN" sz="1200" b="0" i="1" dirty="0" smtClean="0"/>
              <a:t>of</a:t>
            </a:r>
            <a:r>
              <a:rPr lang="zh-CN" altLang="en-US" sz="1200" b="0" i="1" dirty="0" smtClean="0"/>
              <a:t> </a:t>
            </a:r>
            <a:r>
              <a:rPr lang="en-US" altLang="zh-CN" sz="1200" b="0" i="1" dirty="0" smtClean="0"/>
              <a:t>CPU</a:t>
            </a:r>
            <a:r>
              <a:rPr lang="zh-CN" altLang="en-US" sz="1200" b="0" i="1" dirty="0" smtClean="0"/>
              <a:t> </a:t>
            </a:r>
            <a:r>
              <a:rPr lang="en-US" altLang="zh-CN" sz="1200" b="0" i="1" dirty="0" smtClean="0"/>
              <a:t>and</a:t>
            </a:r>
            <a:r>
              <a:rPr lang="zh-CN" altLang="en-US" sz="1200" b="0" i="1" dirty="0" smtClean="0"/>
              <a:t> </a:t>
            </a:r>
            <a:r>
              <a:rPr lang="en-US" altLang="zh-CN" sz="1200" b="0" i="1" dirty="0" smtClean="0"/>
              <a:t>I/O</a:t>
            </a:r>
            <a:r>
              <a:rPr lang="zh-CN" altLang="en-US" sz="1200" b="0" i="1" dirty="0" smtClean="0"/>
              <a:t> </a:t>
            </a:r>
            <a:r>
              <a:rPr lang="en-US" altLang="zh-CN" sz="1200" b="0" i="1" dirty="0" smtClean="0"/>
              <a:t>bursts</a:t>
            </a:r>
            <a:r>
              <a:rPr lang="zh-CN" altLang="en-US" sz="1200" b="0" i="1" dirty="0" smtClean="0"/>
              <a:t> </a:t>
            </a:r>
          </a:p>
          <a:p>
            <a:r>
              <a:rPr lang="en-US" altLang="zh-CN" sz="1200" b="0" i="1" dirty="0" smtClean="0"/>
              <a:t>“OSC”</a:t>
            </a:r>
            <a:r>
              <a:rPr lang="zh-CN" altLang="en-US" sz="1200" b="0" dirty="0" smtClean="0"/>
              <a:t> </a:t>
            </a:r>
            <a:r>
              <a:rPr lang="en-US" altLang="zh-CN" sz="1200" b="0" dirty="0" smtClean="0"/>
              <a:t>P154</a:t>
            </a:r>
            <a:endParaRPr lang="en-US" sz="1200" b="0" dirty="0"/>
          </a:p>
        </p:txBody>
      </p:sp>
    </p:spTree>
    <p:extLst>
      <p:ext uri="{BB962C8B-B14F-4D97-AF65-F5344CB8AC3E}">
        <p14:creationId xmlns:p14="http://schemas.microsoft.com/office/powerpoint/2010/main" val="3419200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t>2.6</a:t>
            </a:r>
            <a:r>
              <a:rPr lang="en-US" altLang="zh-CN" dirty="0" smtClean="0"/>
              <a:t>.4</a:t>
            </a:r>
            <a:r>
              <a:rPr lang="zh-CN" altLang="en-US" dirty="0" smtClean="0"/>
              <a:t>：低级调度功能组成</a:t>
            </a:r>
            <a:endParaRPr lang="en-US" dirty="0"/>
          </a:p>
        </p:txBody>
      </p:sp>
      <p:sp>
        <p:nvSpPr>
          <p:cNvPr id="3" name="Content Placeholder 2"/>
          <p:cNvSpPr>
            <a:spLocks noGrp="1"/>
          </p:cNvSpPr>
          <p:nvPr>
            <p:ph sz="quarter" idx="1"/>
          </p:nvPr>
        </p:nvSpPr>
        <p:spPr/>
        <p:txBody>
          <a:bodyPr/>
          <a:lstStyle/>
          <a:p>
            <a:pPr marL="514350" indent="-514350">
              <a:lnSpc>
                <a:spcPct val="150000"/>
              </a:lnSpc>
              <a:buFont typeface="+mj-lt"/>
              <a:buAutoNum type="arabicPeriod"/>
            </a:pPr>
            <a:r>
              <a:rPr lang="zh-CN" altLang="en-US" dirty="0"/>
              <a:t>队列管理程序</a:t>
            </a:r>
          </a:p>
          <a:p>
            <a:pPr marL="514350" indent="-514350">
              <a:lnSpc>
                <a:spcPct val="150000"/>
              </a:lnSpc>
              <a:buFont typeface="+mj-lt"/>
              <a:buAutoNum type="arabicPeriod"/>
            </a:pPr>
            <a:r>
              <a:rPr lang="zh-CN" altLang="en-US" dirty="0">
                <a:solidFill>
                  <a:srgbClr val="FF9300"/>
                </a:solidFill>
              </a:rPr>
              <a:t>分派程序（</a:t>
            </a:r>
            <a:r>
              <a:rPr lang="en-US" altLang="zh-CN" dirty="0">
                <a:solidFill>
                  <a:srgbClr val="FF9300"/>
                </a:solidFill>
              </a:rPr>
              <a:t>dispatcher</a:t>
            </a:r>
            <a:r>
              <a:rPr lang="zh-CN" altLang="en-US" dirty="0">
                <a:solidFill>
                  <a:srgbClr val="FF9300"/>
                </a:solidFill>
              </a:rPr>
              <a:t>）</a:t>
            </a:r>
          </a:p>
          <a:p>
            <a:pPr marL="788988" lvl="1" indent="-514350">
              <a:lnSpc>
                <a:spcPct val="150000"/>
              </a:lnSpc>
              <a:buFont typeface="+mj-lt"/>
              <a:buAutoNum type="arabicPeriod"/>
            </a:pPr>
            <a:r>
              <a:rPr lang="zh-CN" altLang="en-US" dirty="0"/>
              <a:t>当前进程</a:t>
            </a:r>
            <a:r>
              <a:rPr lang="en-US" altLang="zh-CN" dirty="0"/>
              <a:t>/</a:t>
            </a:r>
            <a:r>
              <a:rPr lang="zh-CN" altLang="en-US" dirty="0"/>
              <a:t>线程出让资源</a:t>
            </a:r>
          </a:p>
          <a:p>
            <a:pPr marL="788988" lvl="1" indent="-514350">
              <a:lnSpc>
                <a:spcPct val="150000"/>
              </a:lnSpc>
              <a:buFont typeface="+mj-lt"/>
              <a:buAutoNum type="arabicPeriod"/>
            </a:pPr>
            <a:r>
              <a:rPr lang="zh-CN" altLang="en-US" dirty="0"/>
              <a:t>装入</a:t>
            </a:r>
            <a:r>
              <a:rPr lang="zh-CN" altLang="en-US" dirty="0" smtClean="0"/>
              <a:t>分派程序 </a:t>
            </a:r>
            <a:r>
              <a:rPr lang="en-US" altLang="zh-CN" dirty="0" smtClean="0"/>
              <a:t>(1st)</a:t>
            </a:r>
            <a:endParaRPr lang="en-US" altLang="zh-CN" dirty="0"/>
          </a:p>
          <a:p>
            <a:pPr marL="788988" lvl="1" indent="-514350">
              <a:lnSpc>
                <a:spcPct val="150000"/>
              </a:lnSpc>
              <a:buFont typeface="+mj-lt"/>
              <a:buAutoNum type="arabicPeriod"/>
            </a:pPr>
            <a:r>
              <a:rPr lang="zh-CN" altLang="en-US" dirty="0"/>
              <a:t>新进程</a:t>
            </a:r>
            <a:r>
              <a:rPr lang="zh-CN" altLang="en-US" dirty="0" smtClean="0"/>
              <a:t>的上下文切换 </a:t>
            </a:r>
            <a:r>
              <a:rPr lang="en-US" altLang="zh-CN" dirty="0" smtClean="0"/>
              <a:t>(2rd)</a:t>
            </a:r>
            <a:endParaRPr lang="en-US" dirty="0"/>
          </a:p>
          <a:p>
            <a:pPr marL="514350" indent="-514350">
              <a:lnSpc>
                <a:spcPct val="150000"/>
              </a:lnSpc>
              <a:buFont typeface="+mj-lt"/>
              <a:buAutoNum type="arabicPeriod"/>
            </a:pPr>
            <a:r>
              <a:rPr lang="zh-CN" altLang="en-US" dirty="0" smtClean="0"/>
              <a:t>上下</a:t>
            </a:r>
            <a:r>
              <a:rPr lang="zh-CN" altLang="en-US" dirty="0"/>
              <a:t>文切换</a:t>
            </a:r>
            <a:r>
              <a:rPr lang="zh-CN" altLang="en-US" dirty="0" smtClean="0"/>
              <a:t>程序</a:t>
            </a:r>
            <a:r>
              <a:rPr lang="en-US" altLang="zh-CN" dirty="0" smtClean="0"/>
              <a:t>(context switcher)</a:t>
            </a:r>
            <a:endParaRPr lang="zh-CN" alt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33</a:t>
            </a:fld>
            <a:r>
              <a:rPr lang="en-US" altLang="zh-CN" smtClean="0"/>
              <a:t>/xxx</a:t>
            </a:r>
            <a:endParaRPr lang="en-US" altLang="zh-CN" dirty="0"/>
          </a:p>
        </p:txBody>
      </p:sp>
      <p:sp>
        <p:nvSpPr>
          <p:cNvPr id="6" name="TextBox 5"/>
          <p:cNvSpPr txBox="1"/>
          <p:nvPr/>
        </p:nvSpPr>
        <p:spPr>
          <a:xfrm>
            <a:off x="5769143" y="2924944"/>
            <a:ext cx="2879557" cy="132343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zh-CN" altLang="en-US" dirty="0" smtClean="0">
                <a:ln w="0"/>
                <a:solidFill>
                  <a:schemeClr val="accent1"/>
                </a:solidFill>
                <a:effectLst>
                  <a:outerShdw blurRad="38100" dist="25400" dir="5400000" algn="ctr" rotWithShape="0">
                    <a:srgbClr val="6E747A">
                      <a:alpha val="43000"/>
                    </a:srgbClr>
                  </a:outerShdw>
                </a:effectLst>
                <a:latin typeface="SimHei" charset="0"/>
                <a:ea typeface="SimHei" charset="0"/>
                <a:cs typeface="SimHei" charset="0"/>
              </a:rPr>
              <a:t>发生两次上下文切换</a:t>
            </a:r>
            <a:endParaRPr lang="en-US" dirty="0">
              <a:ln w="0"/>
              <a:solidFill>
                <a:schemeClr val="accent1"/>
              </a:solidFill>
              <a:effectLst>
                <a:outerShdw blurRad="38100" dist="25400" dir="5400000" algn="ctr" rotWithShape="0">
                  <a:srgbClr val="6E747A">
                    <a:alpha val="43000"/>
                  </a:srgbClr>
                </a:outerShdw>
              </a:effectLst>
              <a:latin typeface="SimHei" charset="0"/>
              <a:ea typeface="SimHei" charset="0"/>
              <a:cs typeface="SimHei" charset="0"/>
            </a:endParaRPr>
          </a:p>
        </p:txBody>
      </p:sp>
      <p:sp>
        <p:nvSpPr>
          <p:cNvPr id="7" name="TextBox 6"/>
          <p:cNvSpPr txBox="1"/>
          <p:nvPr/>
        </p:nvSpPr>
        <p:spPr>
          <a:xfrm>
            <a:off x="1445637" y="5788967"/>
            <a:ext cx="5904656" cy="461665"/>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l"/>
            <a:r>
              <a:rPr lang="zh-CN" altLang="en-US" sz="2400" dirty="0" smtClean="0">
                <a:ln w="0"/>
                <a:solidFill>
                  <a:schemeClr val="bg1"/>
                </a:solidFill>
                <a:effectLst>
                  <a:outerShdw blurRad="38100" dist="25400" dir="5400000" algn="ctr" rotWithShape="0">
                    <a:srgbClr val="6E747A">
                      <a:alpha val="43000"/>
                    </a:srgbClr>
                  </a:outerShdw>
                </a:effectLst>
                <a:latin typeface="SimHei" charset="0"/>
                <a:ea typeface="SimHei" charset="0"/>
                <a:cs typeface="SimHei" charset="0"/>
              </a:rPr>
              <a:t>利用多组上下文寄存器</a:t>
            </a:r>
            <a:r>
              <a:rPr lang="zh-CN" altLang="en-US" sz="2400" smtClean="0">
                <a:ln w="0"/>
                <a:solidFill>
                  <a:schemeClr val="bg1"/>
                </a:solidFill>
                <a:effectLst>
                  <a:outerShdw blurRad="38100" dist="25400" dir="5400000" algn="ctr" rotWithShape="0">
                    <a:srgbClr val="6E747A">
                      <a:alpha val="43000"/>
                    </a:srgbClr>
                  </a:outerShdw>
                </a:effectLst>
                <a:latin typeface="SimHei" charset="0"/>
                <a:ea typeface="SimHei" charset="0"/>
                <a:cs typeface="SimHei" charset="0"/>
              </a:rPr>
              <a:t>，加快切换效率</a:t>
            </a:r>
            <a:endParaRPr lang="en-US" sz="2400" dirty="0">
              <a:ln w="0"/>
              <a:solidFill>
                <a:schemeClr val="bg1"/>
              </a:solidFill>
              <a:effectLst>
                <a:outerShdw blurRad="38100" dist="25400" dir="5400000" algn="ctr" rotWithShape="0">
                  <a:srgbClr val="6E747A">
                    <a:alpha val="43000"/>
                  </a:srgbClr>
                </a:outerShdw>
              </a:effectLst>
              <a:latin typeface="SimHei" charset="0"/>
              <a:ea typeface="SimHei" charset="0"/>
              <a:cs typeface="SimHei" charset="0"/>
            </a:endParaRPr>
          </a:p>
        </p:txBody>
      </p:sp>
    </p:spTree>
    <p:extLst>
      <p:ext uri="{BB962C8B-B14F-4D97-AF65-F5344CB8AC3E}">
        <p14:creationId xmlns:p14="http://schemas.microsoft.com/office/powerpoint/2010/main" val="5866208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t>2.6</a:t>
            </a:r>
            <a:r>
              <a:rPr lang="en-US" altLang="zh-CN" dirty="0" smtClean="0"/>
              <a:t>.4</a:t>
            </a:r>
            <a:r>
              <a:rPr lang="zh-CN" altLang="en-US" dirty="0" smtClean="0"/>
              <a:t>：低级调度类型</a:t>
            </a:r>
            <a:endParaRPr lang="en-US" dirty="0"/>
          </a:p>
        </p:txBody>
      </p:sp>
      <p:sp>
        <p:nvSpPr>
          <p:cNvPr id="3" name="Content Placeholder 2"/>
          <p:cNvSpPr>
            <a:spLocks noGrp="1"/>
          </p:cNvSpPr>
          <p:nvPr>
            <p:ph sz="quarter" idx="1"/>
          </p:nvPr>
        </p:nvSpPr>
        <p:spPr/>
        <p:txBody>
          <a:bodyPr/>
          <a:lstStyle/>
          <a:p>
            <a:r>
              <a:rPr lang="zh-CN" altLang="en-US" dirty="0" smtClean="0"/>
              <a:t>剥夺方式（</a:t>
            </a:r>
            <a:r>
              <a:rPr lang="en-US" altLang="zh-CN" dirty="0" smtClean="0"/>
              <a:t>preemptive</a:t>
            </a:r>
            <a:r>
              <a:rPr lang="zh-CN" altLang="en-US" dirty="0" smtClean="0"/>
              <a:t>），抢占式：</a:t>
            </a:r>
            <a:endParaRPr lang="zh-CN" altLang="en-US" dirty="0"/>
          </a:p>
          <a:p>
            <a:pPr lvl="1"/>
            <a:r>
              <a:rPr lang="zh-CN" altLang="en-US" dirty="0"/>
              <a:t>当一个进程正在处理器上执行时，系统可以根据规定的原则剥夺分配给它的处理器，而把处理器分配给其他进程使用</a:t>
            </a:r>
          </a:p>
          <a:p>
            <a:pPr lvl="1"/>
            <a:r>
              <a:rPr lang="zh-CN" altLang="en-US" dirty="0"/>
              <a:t>有两种常见的剥夺原则：高优先级剥夺原则和时间片剥夺原则，前者高优先级进程或线程可以剥夺低优先级进程或线程运行，后者当运行进程时间用完后被剥夺处理器</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34</a:t>
            </a:fld>
            <a:r>
              <a:rPr lang="en-US" altLang="zh-CN" smtClean="0"/>
              <a:t>/xxx</a:t>
            </a:r>
            <a:endParaRPr lang="en-US" altLang="zh-CN" dirty="0"/>
          </a:p>
        </p:txBody>
      </p:sp>
    </p:spTree>
    <p:extLst>
      <p:ext uri="{BB962C8B-B14F-4D97-AF65-F5344CB8AC3E}">
        <p14:creationId xmlns:p14="http://schemas.microsoft.com/office/powerpoint/2010/main" val="1230967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t>2.6</a:t>
            </a:r>
            <a:r>
              <a:rPr lang="en-US" altLang="zh-CN" dirty="0" smtClean="0"/>
              <a:t>.4</a:t>
            </a:r>
            <a:r>
              <a:rPr lang="zh-CN" altLang="en-US" dirty="0" smtClean="0"/>
              <a:t>：低级调度类型</a:t>
            </a:r>
            <a:endParaRPr lang="en-US" dirty="0"/>
          </a:p>
        </p:txBody>
      </p:sp>
      <p:sp>
        <p:nvSpPr>
          <p:cNvPr id="3" name="Content Placeholder 2"/>
          <p:cNvSpPr>
            <a:spLocks noGrp="1"/>
          </p:cNvSpPr>
          <p:nvPr>
            <p:ph sz="quarter" idx="1"/>
          </p:nvPr>
        </p:nvSpPr>
        <p:spPr/>
        <p:txBody>
          <a:bodyPr/>
          <a:lstStyle/>
          <a:p>
            <a:r>
              <a:rPr lang="zh-CN" altLang="en-US" dirty="0" smtClean="0"/>
              <a:t>非</a:t>
            </a:r>
            <a:r>
              <a:rPr lang="zh-CN" altLang="en-US" dirty="0"/>
              <a:t>剥夺</a:t>
            </a:r>
            <a:r>
              <a:rPr lang="zh-CN" altLang="en-US" dirty="0" smtClean="0"/>
              <a:t>方式（</a:t>
            </a:r>
            <a:r>
              <a:rPr lang="en-US" altLang="zh-CN" dirty="0" err="1" smtClean="0"/>
              <a:t>nonpreemptive</a:t>
            </a:r>
            <a:r>
              <a:rPr lang="zh-CN" altLang="en-US" dirty="0" smtClean="0"/>
              <a:t>），非抢占式：</a:t>
            </a:r>
            <a:endParaRPr lang="zh-CN" altLang="en-US" dirty="0"/>
          </a:p>
          <a:p>
            <a:pPr lvl="1"/>
            <a:r>
              <a:rPr lang="zh-CN" altLang="en-US" dirty="0"/>
              <a:t>一旦某个进程或线程开始执行后便不再出让处理器，除非该进程或线程运行结束或发生了某个事件不能继续执行</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35</a:t>
            </a:fld>
            <a:r>
              <a:rPr lang="en-US" altLang="zh-CN" smtClean="0"/>
              <a:t>/xxx</a:t>
            </a:r>
            <a:endParaRPr lang="en-US" altLang="zh-CN" dirty="0"/>
          </a:p>
        </p:txBody>
      </p:sp>
      <p:sp>
        <p:nvSpPr>
          <p:cNvPr id="6" name="TextBox 5"/>
          <p:cNvSpPr txBox="1"/>
          <p:nvPr/>
        </p:nvSpPr>
        <p:spPr>
          <a:xfrm>
            <a:off x="-2225966" y="-812800"/>
            <a:ext cx="184731" cy="707886"/>
          </a:xfrm>
          <a:prstGeom prst="rect">
            <a:avLst/>
          </a:prstGeom>
          <a:noFill/>
        </p:spPr>
        <p:txBody>
          <a:bodyPr wrap="none" rtlCol="0">
            <a:spAutoFit/>
          </a:bodyPr>
          <a:lstStyle/>
          <a:p>
            <a:endParaRPr lang="en-US" dirty="0"/>
          </a:p>
        </p:txBody>
      </p:sp>
      <p:sp>
        <p:nvSpPr>
          <p:cNvPr id="7" name="TextBox 6"/>
          <p:cNvSpPr txBox="1"/>
          <p:nvPr/>
        </p:nvSpPr>
        <p:spPr>
          <a:xfrm>
            <a:off x="2808040" y="3861048"/>
            <a:ext cx="5904656" cy="2677656"/>
          </a:xfrm>
          <a:prstGeom prst="rect">
            <a:avLst/>
          </a:prstGeom>
        </p:spPr>
        <p:style>
          <a:lnRef idx="3">
            <a:schemeClr val="lt1"/>
          </a:lnRef>
          <a:fillRef idx="1">
            <a:schemeClr val="accent3"/>
          </a:fillRef>
          <a:effectRef idx="1">
            <a:schemeClr val="accent3"/>
          </a:effectRef>
          <a:fontRef idx="minor">
            <a:schemeClr val="lt1"/>
          </a:fontRef>
        </p:style>
        <p:txBody>
          <a:bodyPr wrap="square" rtlCol="0">
            <a:spAutoFit/>
          </a:bodyPr>
          <a:lstStyle/>
          <a:p>
            <a:pPr algn="l"/>
            <a:r>
              <a:rPr lang="zh-CN" altLang="en-US" sz="2400" dirty="0" smtClean="0">
                <a:ln w="0"/>
                <a:solidFill>
                  <a:schemeClr val="bg1"/>
                </a:solidFill>
                <a:effectLst>
                  <a:outerShdw blurRad="38100" dist="25400" dir="5400000" algn="ctr" rotWithShape="0">
                    <a:srgbClr val="6E747A">
                      <a:alpha val="43000"/>
                    </a:srgbClr>
                  </a:outerShdw>
                </a:effectLst>
                <a:latin typeface="SimHei" charset="0"/>
                <a:ea typeface="SimHei" charset="0"/>
                <a:cs typeface="SimHei" charset="0"/>
              </a:rPr>
              <a:t>抢占式调度 高于 非抢占式调度 的开销</a:t>
            </a:r>
          </a:p>
          <a:p>
            <a:pPr marL="800100" lvl="1" indent="-342900" algn="l">
              <a:buFont typeface="Arial" charset="0"/>
              <a:buChar char="•"/>
            </a:pPr>
            <a:r>
              <a:rPr lang="zh-CN" altLang="en-US" sz="2400" dirty="0" smtClean="0">
                <a:ln w="0"/>
                <a:solidFill>
                  <a:schemeClr val="bg1"/>
                </a:solidFill>
                <a:effectLst>
                  <a:outerShdw blurRad="38100" dist="25400" dir="5400000" algn="ctr" rotWithShape="0">
                    <a:srgbClr val="6E747A">
                      <a:alpha val="43000"/>
                    </a:srgbClr>
                  </a:outerShdw>
                </a:effectLst>
                <a:latin typeface="SimHei" charset="0"/>
                <a:ea typeface="SimHei" charset="0"/>
                <a:cs typeface="SimHei" charset="0"/>
              </a:rPr>
              <a:t>调度程序自身运行开销</a:t>
            </a:r>
          </a:p>
          <a:p>
            <a:pPr marL="800100" lvl="1" indent="-342900" algn="l">
              <a:buFont typeface="Arial" charset="0"/>
              <a:buChar char="•"/>
            </a:pPr>
            <a:r>
              <a:rPr lang="zh-CN" altLang="en-US" sz="2400" dirty="0" smtClean="0">
                <a:ln w="0"/>
                <a:solidFill>
                  <a:schemeClr val="bg1"/>
                </a:solidFill>
                <a:effectLst>
                  <a:outerShdw blurRad="38100" dist="25400" dir="5400000" algn="ctr" rotWithShape="0">
                    <a:srgbClr val="6E747A">
                      <a:alpha val="43000"/>
                    </a:srgbClr>
                  </a:outerShdw>
                </a:effectLst>
                <a:latin typeface="SimHei" charset="0"/>
                <a:ea typeface="SimHei" charset="0"/>
                <a:cs typeface="SimHei" charset="0"/>
              </a:rPr>
              <a:t>内外存程序、数据的对换开销</a:t>
            </a:r>
          </a:p>
          <a:p>
            <a:pPr marL="342900" indent="-342900" algn="l">
              <a:buFont typeface="Arial" charset="0"/>
              <a:buChar char="•"/>
            </a:pPr>
            <a:endParaRPr lang="zh-CN" altLang="en-US" sz="2400" dirty="0">
              <a:ln w="0"/>
              <a:solidFill>
                <a:schemeClr val="bg1"/>
              </a:solidFill>
              <a:effectLst>
                <a:outerShdw blurRad="38100" dist="25400" dir="5400000" algn="ctr" rotWithShape="0">
                  <a:srgbClr val="6E747A">
                    <a:alpha val="43000"/>
                  </a:srgbClr>
                </a:outerShdw>
              </a:effectLst>
              <a:latin typeface="SimHei" charset="0"/>
              <a:ea typeface="SimHei" charset="0"/>
              <a:cs typeface="SimHei" charset="0"/>
            </a:endParaRPr>
          </a:p>
          <a:p>
            <a:pPr algn="l"/>
            <a:r>
              <a:rPr lang="zh-CN" altLang="en-US" sz="2400" dirty="0" smtClean="0">
                <a:ln w="0"/>
                <a:solidFill>
                  <a:schemeClr val="bg1"/>
                </a:solidFill>
                <a:effectLst>
                  <a:outerShdw blurRad="38100" dist="25400" dir="5400000" algn="ctr" rotWithShape="0">
                    <a:srgbClr val="6E747A">
                      <a:alpha val="43000"/>
                    </a:srgbClr>
                  </a:outerShdw>
                </a:effectLst>
                <a:latin typeface="SimHei" charset="0"/>
                <a:ea typeface="SimHei" charset="0"/>
                <a:cs typeface="SimHei" charset="0"/>
              </a:rPr>
              <a:t>提高用户体验：</a:t>
            </a:r>
          </a:p>
          <a:p>
            <a:pPr marL="800100" lvl="1" indent="-342900" algn="l">
              <a:buFont typeface="Arial" charset="0"/>
              <a:buChar char="•"/>
            </a:pPr>
            <a:r>
              <a:rPr lang="zh-CN" altLang="en-US" sz="2400" dirty="0" smtClean="0">
                <a:ln w="0"/>
                <a:solidFill>
                  <a:schemeClr val="bg1"/>
                </a:solidFill>
                <a:effectLst>
                  <a:outerShdw blurRad="38100" dist="25400" dir="5400000" algn="ctr" rotWithShape="0">
                    <a:srgbClr val="6E747A">
                      <a:alpha val="43000"/>
                    </a:srgbClr>
                  </a:outerShdw>
                </a:effectLst>
                <a:latin typeface="SimHei" charset="0"/>
                <a:ea typeface="SimHei" charset="0"/>
                <a:cs typeface="SimHei" charset="0"/>
              </a:rPr>
              <a:t>内核关键进程是非抢占的</a:t>
            </a:r>
          </a:p>
          <a:p>
            <a:pPr marL="800100" lvl="1" indent="-342900" algn="l">
              <a:buFont typeface="Arial" charset="0"/>
              <a:buChar char="•"/>
            </a:pPr>
            <a:r>
              <a:rPr lang="zh-CN" altLang="en-US" sz="2400" dirty="0" smtClean="0">
                <a:ln w="0"/>
                <a:solidFill>
                  <a:schemeClr val="bg1"/>
                </a:solidFill>
                <a:effectLst>
                  <a:outerShdw blurRad="38100" dist="25400" dir="5400000" algn="ctr" rotWithShape="0">
                    <a:srgbClr val="6E747A">
                      <a:alpha val="43000"/>
                    </a:srgbClr>
                  </a:outerShdw>
                </a:effectLst>
                <a:latin typeface="SimHei" charset="0"/>
                <a:ea typeface="SimHei" charset="0"/>
                <a:cs typeface="SimHei" charset="0"/>
              </a:rPr>
              <a:t>用户进程是抢占的</a:t>
            </a:r>
          </a:p>
        </p:txBody>
      </p:sp>
    </p:spTree>
    <p:extLst>
      <p:ext uri="{BB962C8B-B14F-4D97-AF65-F5344CB8AC3E}">
        <p14:creationId xmlns:p14="http://schemas.microsoft.com/office/powerpoint/2010/main" val="5574199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回顾</a:t>
            </a:r>
          </a:p>
        </p:txBody>
      </p:sp>
      <p:sp>
        <p:nvSpPr>
          <p:cNvPr id="3" name="内容占位符 2"/>
          <p:cNvSpPr>
            <a:spLocks noGrp="1"/>
          </p:cNvSpPr>
          <p:nvPr>
            <p:ph idx="1"/>
          </p:nvPr>
        </p:nvSpPr>
        <p:spPr>
          <a:xfrm>
            <a:off x="914400" y="1988840"/>
            <a:ext cx="7772400" cy="4536504"/>
          </a:xfrm>
        </p:spPr>
        <p:txBody>
          <a:bodyPr>
            <a:normAutofit lnSpcReduction="10000"/>
          </a:bodyPr>
          <a:lstStyle/>
          <a:p>
            <a:r>
              <a:rPr kumimoji="1" lang="en-US" altLang="zh-CN" dirty="0"/>
              <a:t>1</a:t>
            </a:r>
            <a:r>
              <a:rPr kumimoji="1" lang="zh-CN" altLang="en-US" dirty="0" smtClean="0"/>
              <a:t>、</a:t>
            </a:r>
            <a:r>
              <a:rPr lang="zh-CN" altLang="en-US" dirty="0" smtClean="0"/>
              <a:t>处理器有哪三个层次的调度</a:t>
            </a:r>
            <a:r>
              <a:rPr kumimoji="1" lang="zh-CN" altLang="en-US" dirty="0" smtClean="0"/>
              <a:t>？</a:t>
            </a:r>
            <a:endParaRPr kumimoji="1" lang="en-US" altLang="zh-CN" dirty="0" smtClean="0"/>
          </a:p>
          <a:p>
            <a:r>
              <a:rPr kumimoji="1" lang="en-US" altLang="zh-CN" dirty="0" smtClean="0"/>
              <a:t>2</a:t>
            </a:r>
            <a:r>
              <a:rPr kumimoji="1" lang="zh-CN" altLang="en-US" dirty="0" smtClean="0"/>
              <a:t>、什么叫高级调度？</a:t>
            </a:r>
            <a:endParaRPr kumimoji="1" lang="zh-CN" altLang="en-US" dirty="0"/>
          </a:p>
          <a:p>
            <a:r>
              <a:rPr kumimoji="1" lang="en-US" altLang="zh-CN" dirty="0"/>
              <a:t>3</a:t>
            </a:r>
            <a:r>
              <a:rPr kumimoji="1" lang="zh-CN" altLang="en-US" dirty="0"/>
              <a:t>、什么</a:t>
            </a:r>
            <a:r>
              <a:rPr kumimoji="1" lang="zh-CN" altLang="en-US" dirty="0" smtClean="0"/>
              <a:t>叫中级调度</a:t>
            </a:r>
            <a:r>
              <a:rPr kumimoji="1" lang="zh-CN" altLang="en-US" dirty="0"/>
              <a:t>？</a:t>
            </a:r>
          </a:p>
          <a:p>
            <a:r>
              <a:rPr kumimoji="1" lang="en-US" altLang="zh-CN" dirty="0"/>
              <a:t>4</a:t>
            </a:r>
            <a:r>
              <a:rPr kumimoji="1" lang="zh-CN" altLang="en-US" dirty="0"/>
              <a:t>、什么</a:t>
            </a:r>
            <a:r>
              <a:rPr kumimoji="1" lang="zh-CN" altLang="en-US" dirty="0" smtClean="0"/>
              <a:t>叫低级</a:t>
            </a:r>
            <a:r>
              <a:rPr kumimoji="1" lang="zh-CN" altLang="en-US" dirty="0"/>
              <a:t>调度？</a:t>
            </a:r>
          </a:p>
          <a:p>
            <a:r>
              <a:rPr kumimoji="1" lang="en-US" altLang="zh-CN" dirty="0"/>
              <a:t>5</a:t>
            </a:r>
            <a:r>
              <a:rPr kumimoji="1" lang="zh-CN" altLang="en-US" dirty="0" smtClean="0"/>
              <a:t>、处理器调度算法的选择原则？分别定义</a:t>
            </a:r>
            <a:endParaRPr kumimoji="1" lang="zh-CN" altLang="en-US" dirty="0"/>
          </a:p>
          <a:p>
            <a:r>
              <a:rPr kumimoji="1" lang="en-US" altLang="zh-CN" dirty="0"/>
              <a:t>6</a:t>
            </a:r>
            <a:r>
              <a:rPr kumimoji="1" lang="zh-CN" altLang="en-US" dirty="0" smtClean="0"/>
              <a:t>、</a:t>
            </a:r>
            <a:r>
              <a:rPr lang="zh-CN" altLang="en-US" dirty="0"/>
              <a:t>作业和进程的</a:t>
            </a:r>
            <a:r>
              <a:rPr lang="zh-CN" altLang="en-US" dirty="0" smtClean="0"/>
              <a:t>关系</a:t>
            </a:r>
            <a:r>
              <a:rPr kumimoji="1" lang="zh-CN" altLang="en-US" dirty="0" smtClean="0"/>
              <a:t>？</a:t>
            </a:r>
            <a:endParaRPr kumimoji="1" lang="zh-CN" altLang="en-US" dirty="0"/>
          </a:p>
          <a:p>
            <a:r>
              <a:rPr kumimoji="1" lang="en-US" altLang="zh-CN" dirty="0"/>
              <a:t>7</a:t>
            </a:r>
            <a:r>
              <a:rPr kumimoji="1" lang="zh-CN" altLang="en-US" dirty="0" smtClean="0"/>
              <a:t>、</a:t>
            </a:r>
            <a:r>
              <a:rPr lang="zh-CN" altLang="en-US" dirty="0"/>
              <a:t>批处理</a:t>
            </a:r>
            <a:r>
              <a:rPr lang="zh-CN" altLang="en-US" dirty="0" smtClean="0"/>
              <a:t>作业的管理和调度步骤？</a:t>
            </a:r>
            <a:endParaRPr lang="en-US" altLang="zh-CN" dirty="0" smtClean="0"/>
          </a:p>
          <a:p>
            <a:r>
              <a:rPr kumimoji="1" lang="en-US" altLang="zh-CN" dirty="0" smtClean="0"/>
              <a:t>8</a:t>
            </a:r>
            <a:r>
              <a:rPr kumimoji="1" lang="zh-CN" altLang="en-US" dirty="0" smtClean="0"/>
              <a:t>、</a:t>
            </a:r>
            <a:r>
              <a:rPr lang="zh-CN" altLang="en-US" dirty="0"/>
              <a:t>交互式</a:t>
            </a:r>
            <a:r>
              <a:rPr lang="zh-CN" altLang="en-US" dirty="0" smtClean="0"/>
              <a:t>作业</a:t>
            </a:r>
            <a:r>
              <a:rPr lang="zh-CN" altLang="en-US" dirty="0"/>
              <a:t>的管理和调度</a:t>
            </a:r>
            <a:r>
              <a:rPr lang="zh-CN" altLang="en-US" dirty="0" smtClean="0"/>
              <a:t>步骤？</a:t>
            </a:r>
            <a:endParaRPr kumimoji="1" lang="en-US" altLang="zh-CN" dirty="0"/>
          </a:p>
          <a:p>
            <a:r>
              <a:rPr kumimoji="1" lang="en-US" altLang="zh-CN" dirty="0"/>
              <a:t>9</a:t>
            </a:r>
            <a:r>
              <a:rPr kumimoji="1" lang="zh-CN" altLang="en-US" dirty="0" smtClean="0"/>
              <a:t>、</a:t>
            </a:r>
            <a:r>
              <a:rPr lang="zh-CN" altLang="en-US" dirty="0"/>
              <a:t>调度程序担负两项</a:t>
            </a:r>
            <a:r>
              <a:rPr lang="zh-CN" altLang="en-US" dirty="0" smtClean="0"/>
              <a:t>任务？</a:t>
            </a:r>
            <a:endParaRPr lang="zh-CN" altLang="en-US" dirty="0"/>
          </a:p>
          <a:p>
            <a:r>
              <a:rPr kumimoji="1" lang="en-US" altLang="zh-CN" dirty="0" smtClean="0"/>
              <a:t>10</a:t>
            </a:r>
            <a:r>
              <a:rPr kumimoji="1" lang="zh-CN" altLang="en-US" dirty="0" smtClean="0"/>
              <a:t>、低级调度的类型？</a:t>
            </a:r>
            <a:endParaRPr kumimoji="1" lang="en-US" altLang="zh-CN" dirty="0"/>
          </a:p>
        </p:txBody>
      </p:sp>
    </p:spTree>
    <p:extLst>
      <p:ext uri="{BB962C8B-B14F-4D97-AF65-F5344CB8AC3E}">
        <p14:creationId xmlns:p14="http://schemas.microsoft.com/office/powerpoint/2010/main" val="9614468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2.6</a:t>
            </a:r>
            <a:r>
              <a:rPr lang="zh-CN" altLang="en-US" dirty="0" smtClean="0"/>
              <a:t> 处理器调度</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37</a:t>
            </a:fld>
            <a:r>
              <a:rPr lang="en-US" altLang="zh-CN" smtClean="0"/>
              <a:t>/xxx</a:t>
            </a:r>
            <a:endParaRPr lang="en-US" altLang="zh-CN" dirty="0"/>
          </a:p>
        </p:txBody>
      </p:sp>
      <p:graphicFrame>
        <p:nvGraphicFramePr>
          <p:cNvPr id="6" name="Diagram 5"/>
          <p:cNvGraphicFramePr/>
          <p:nvPr>
            <p:extLst>
              <p:ext uri="{D42A27DB-BD31-4B8C-83A1-F6EECF244321}">
                <p14:modId xmlns:p14="http://schemas.microsoft.com/office/powerpoint/2010/main" val="1928902283"/>
              </p:ext>
            </p:extLst>
          </p:nvPr>
        </p:nvGraphicFramePr>
        <p:xfrm>
          <a:off x="965200" y="2070100"/>
          <a:ext cx="71351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7888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2.6.5</a:t>
            </a:r>
            <a:r>
              <a:rPr lang="zh-CN" altLang="en-US" dirty="0"/>
              <a:t> 作业调度和低级调度算法</a:t>
            </a:r>
          </a:p>
        </p:txBody>
      </p:sp>
      <p:sp>
        <p:nvSpPr>
          <p:cNvPr id="3" name="内容占位符 2"/>
          <p:cNvSpPr>
            <a:spLocks noGrp="1"/>
          </p:cNvSpPr>
          <p:nvPr>
            <p:ph sz="quarter" idx="1"/>
          </p:nvPr>
        </p:nvSpPr>
        <p:spPr/>
        <p:txBody>
          <a:bodyPr/>
          <a:lstStyle/>
          <a:p>
            <a:r>
              <a:rPr lang="zh-CN" altLang="en-US" dirty="0" smtClean="0"/>
              <a:t>作业调度算法 </a:t>
            </a:r>
            <a:endParaRPr lang="en-US" altLang="zh-CN" dirty="0" smtClean="0"/>
          </a:p>
          <a:p>
            <a:r>
              <a:rPr lang="zh-CN" altLang="en-US" dirty="0" smtClean="0"/>
              <a:t>低级调度算法：面向进程 </a:t>
            </a:r>
            <a:r>
              <a:rPr lang="en-US" altLang="zh-CN" dirty="0" smtClean="0"/>
              <a:t>/</a:t>
            </a:r>
            <a:r>
              <a:rPr lang="zh-CN" altLang="en-US" dirty="0" smtClean="0"/>
              <a:t>线程</a:t>
            </a:r>
            <a:endParaRPr lang="en-US" altLang="zh-CN" dirty="0" smtClean="0"/>
          </a:p>
          <a:p>
            <a:endParaRPr lang="en-US" altLang="zh-CN" dirty="0"/>
          </a:p>
          <a:p>
            <a:r>
              <a:rPr lang="zh-CN" altLang="en-US" dirty="0" smtClean="0"/>
              <a:t>某些算法可以通用</a:t>
            </a:r>
            <a:endParaRPr lang="en-US" altLang="zh-CN" dirty="0" smtClean="0"/>
          </a:p>
          <a:p>
            <a:r>
              <a:rPr lang="zh-CN" altLang="en-US" dirty="0" smtClean="0"/>
              <a:t>两级调度也可以采用不同的调度算法</a:t>
            </a:r>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dirty="0"/>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38</a:t>
            </a:fld>
            <a:r>
              <a:rPr lang="en-US" altLang="zh-CN" smtClean="0"/>
              <a:t>/xxx</a:t>
            </a:r>
            <a:endParaRPr lang="en-US" altLang="zh-CN" dirty="0"/>
          </a:p>
        </p:txBody>
      </p:sp>
    </p:spTree>
    <p:extLst>
      <p:ext uri="{BB962C8B-B14F-4D97-AF65-F5344CB8AC3E}">
        <p14:creationId xmlns:p14="http://schemas.microsoft.com/office/powerpoint/2010/main" val="34518540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t>2.6.5</a:t>
            </a:r>
            <a:r>
              <a:rPr lang="zh-CN" altLang="en-US" dirty="0" smtClean="0"/>
              <a:t> 作业调度和低级调度算法</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altLang="zh-CN" dirty="0" smtClean="0"/>
              <a:t>FCFS</a:t>
            </a:r>
            <a:r>
              <a:rPr lang="zh-CN" altLang="en-US" dirty="0" smtClean="0"/>
              <a:t>：先来</a:t>
            </a:r>
            <a:r>
              <a:rPr lang="zh-CN" altLang="en-US" dirty="0"/>
              <a:t>先服务算法 </a:t>
            </a:r>
          </a:p>
          <a:p>
            <a:pPr marL="514350" indent="-514350">
              <a:buFont typeface="+mj-lt"/>
              <a:buAutoNum type="arabicPeriod"/>
            </a:pPr>
            <a:r>
              <a:rPr lang="en-US" altLang="zh-CN" dirty="0" smtClean="0"/>
              <a:t>SJF</a:t>
            </a:r>
            <a:r>
              <a:rPr lang="zh-CN" altLang="en-US" dirty="0" smtClean="0"/>
              <a:t>：最</a:t>
            </a:r>
            <a:r>
              <a:rPr lang="zh-CN" altLang="en-US" dirty="0"/>
              <a:t>短作业优先算法</a:t>
            </a:r>
          </a:p>
          <a:p>
            <a:pPr marL="514350" indent="-514350">
              <a:buFont typeface="+mj-lt"/>
              <a:buAutoNum type="arabicPeriod"/>
            </a:pPr>
            <a:r>
              <a:rPr lang="en-US" altLang="zh-CN" dirty="0" smtClean="0"/>
              <a:t>SRTF</a:t>
            </a:r>
            <a:r>
              <a:rPr lang="zh-CN" altLang="en-US" dirty="0" smtClean="0"/>
              <a:t>：最</a:t>
            </a:r>
            <a:r>
              <a:rPr lang="zh-CN" altLang="en-US" dirty="0"/>
              <a:t>短剩余时间优先算法</a:t>
            </a:r>
          </a:p>
          <a:p>
            <a:pPr marL="514350" indent="-514350">
              <a:buFont typeface="+mj-lt"/>
              <a:buAutoNum type="arabicPeriod"/>
            </a:pPr>
            <a:r>
              <a:rPr lang="en-US" altLang="zh-CN" dirty="0" smtClean="0"/>
              <a:t>HRRF</a:t>
            </a:r>
            <a:r>
              <a:rPr lang="zh-CN" altLang="en-US" dirty="0" smtClean="0"/>
              <a:t>：响应比高者</a:t>
            </a:r>
            <a:r>
              <a:rPr lang="zh-CN" altLang="en-US" dirty="0"/>
              <a:t>优先算法</a:t>
            </a:r>
          </a:p>
          <a:p>
            <a:pPr marL="514350" indent="-514350">
              <a:buFont typeface="+mj-lt"/>
              <a:buAutoNum type="arabicPeriod"/>
            </a:pPr>
            <a:r>
              <a:rPr lang="en-US" altLang="zh-CN" dirty="0" smtClean="0">
                <a:solidFill>
                  <a:schemeClr val="bg1">
                    <a:lumMod val="50000"/>
                  </a:schemeClr>
                </a:solidFill>
              </a:rPr>
              <a:t>PS</a:t>
            </a:r>
            <a:r>
              <a:rPr lang="zh-CN" altLang="en-US" dirty="0" smtClean="0"/>
              <a:t>：优先级</a:t>
            </a:r>
            <a:r>
              <a:rPr lang="zh-CN" altLang="en-US" dirty="0"/>
              <a:t>调度</a:t>
            </a:r>
            <a:r>
              <a:rPr lang="zh-CN" altLang="en-US" dirty="0" smtClean="0"/>
              <a:t>算法</a:t>
            </a:r>
            <a:r>
              <a:rPr lang="en-US" altLang="zh-CN" dirty="0" smtClean="0"/>
              <a:t>(Priority Scheduling)</a:t>
            </a:r>
            <a:endParaRPr lang="zh-CN" altLang="en-US" dirty="0"/>
          </a:p>
          <a:p>
            <a:pPr marL="514350" indent="-514350">
              <a:buFont typeface="+mj-lt"/>
              <a:buAutoNum type="arabicPeriod"/>
            </a:pPr>
            <a:r>
              <a:rPr lang="en-US" altLang="zh-CN" dirty="0" smtClean="0"/>
              <a:t>RR</a:t>
            </a:r>
            <a:r>
              <a:rPr lang="zh-CN" altLang="en-US" dirty="0" smtClean="0"/>
              <a:t>：轮转</a:t>
            </a:r>
            <a:r>
              <a:rPr lang="zh-CN" altLang="en-US" dirty="0"/>
              <a:t>调度算法</a:t>
            </a:r>
          </a:p>
          <a:p>
            <a:pPr marL="514350" indent="-514350">
              <a:buFont typeface="+mj-lt"/>
              <a:buAutoNum type="arabicPeriod"/>
            </a:pPr>
            <a:r>
              <a:rPr lang="en-US" altLang="zh-CN" dirty="0" smtClean="0"/>
              <a:t>MLFQ</a:t>
            </a:r>
            <a:r>
              <a:rPr lang="zh-CN" altLang="en-US" dirty="0" smtClean="0"/>
              <a:t>：多级反馈队列</a:t>
            </a:r>
            <a:r>
              <a:rPr lang="zh-CN" altLang="en-US" dirty="0"/>
              <a:t>调度算法</a:t>
            </a:r>
          </a:p>
          <a:p>
            <a:pPr marL="514350" indent="-514350">
              <a:buFont typeface="+mj-lt"/>
              <a:buAutoNum type="arabicPeriod"/>
            </a:pPr>
            <a:r>
              <a:rPr lang="en-US" altLang="zh-CN" dirty="0" smtClean="0">
                <a:solidFill>
                  <a:schemeClr val="bg1">
                    <a:lumMod val="50000"/>
                  </a:schemeClr>
                </a:solidFill>
              </a:rPr>
              <a:t>LS</a:t>
            </a:r>
            <a:r>
              <a:rPr lang="zh-CN" altLang="en-US" dirty="0" smtClean="0"/>
              <a:t>：彩票</a:t>
            </a:r>
            <a:r>
              <a:rPr lang="zh-CN" altLang="en-US" dirty="0"/>
              <a:t>调度</a:t>
            </a:r>
            <a:r>
              <a:rPr lang="zh-CN" altLang="en-US" dirty="0" smtClean="0"/>
              <a:t>算法</a:t>
            </a:r>
            <a:r>
              <a:rPr lang="en-US" altLang="zh-CN" dirty="0" smtClean="0"/>
              <a:t>(Lottery Scheduling)</a:t>
            </a:r>
            <a:endParaRPr lang="zh-CN" altLang="en-US" dirty="0"/>
          </a:p>
          <a:p>
            <a:pPr marL="514350" indent="-514350">
              <a:buFont typeface="+mj-lt"/>
              <a:buAutoNum type="arabicPeriod"/>
            </a:pP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39</a:t>
            </a:fld>
            <a:r>
              <a:rPr lang="en-US" altLang="zh-CN" smtClean="0"/>
              <a:t>/xxx</a:t>
            </a:r>
            <a:endParaRPr lang="en-US" altLang="zh-CN" dirty="0"/>
          </a:p>
        </p:txBody>
      </p:sp>
    </p:spTree>
    <p:extLst>
      <p:ext uri="{BB962C8B-B14F-4D97-AF65-F5344CB8AC3E}">
        <p14:creationId xmlns:p14="http://schemas.microsoft.com/office/powerpoint/2010/main" val="963559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2.6</a:t>
            </a:r>
            <a:r>
              <a:rPr lang="zh-CN" altLang="en-US" dirty="0" smtClean="0"/>
              <a:t> 处理器调度</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4</a:t>
            </a:fld>
            <a:r>
              <a:rPr lang="en-US" altLang="zh-CN" smtClean="0"/>
              <a:t>/xxx</a:t>
            </a:r>
            <a:endParaRPr lang="en-US" altLang="zh-CN" dirty="0"/>
          </a:p>
        </p:txBody>
      </p:sp>
      <p:graphicFrame>
        <p:nvGraphicFramePr>
          <p:cNvPr id="6" name="Diagram 5"/>
          <p:cNvGraphicFramePr/>
          <p:nvPr>
            <p:extLst>
              <p:ext uri="{D42A27DB-BD31-4B8C-83A1-F6EECF244321}">
                <p14:modId xmlns:p14="http://schemas.microsoft.com/office/powerpoint/2010/main" val="40977354"/>
              </p:ext>
            </p:extLst>
          </p:nvPr>
        </p:nvGraphicFramePr>
        <p:xfrm>
          <a:off x="965200" y="2070100"/>
          <a:ext cx="713519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25610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smtClean="0"/>
              <a:t>2.6.5</a:t>
            </a:r>
            <a:r>
              <a:rPr lang="en-US" altLang="zh-CN" dirty="0" smtClean="0"/>
              <a:t>/1: </a:t>
            </a:r>
            <a:r>
              <a:rPr lang="en-US" altLang="zh-CN" sz="3600" dirty="0" smtClean="0"/>
              <a:t>FCFS</a:t>
            </a:r>
            <a:r>
              <a:rPr lang="en-US" altLang="zh-CN" sz="2400" dirty="0" smtClean="0"/>
              <a:t>(First Come First Served)</a:t>
            </a:r>
            <a:endParaRPr lang="zh-CN" altLang="en-US" sz="2800" dirty="0"/>
          </a:p>
        </p:txBody>
      </p:sp>
      <p:sp>
        <p:nvSpPr>
          <p:cNvPr id="3" name="内容占位符 2"/>
          <p:cNvSpPr>
            <a:spLocks noGrp="1"/>
          </p:cNvSpPr>
          <p:nvPr>
            <p:ph sz="quarter" idx="1"/>
          </p:nvPr>
        </p:nvSpPr>
        <p:spPr/>
        <p:txBody>
          <a:bodyPr/>
          <a:lstStyle/>
          <a:p>
            <a:r>
              <a:rPr lang="zh-CN" altLang="en-US" dirty="0" smtClean="0">
                <a:solidFill>
                  <a:srgbClr val="0070C0"/>
                </a:solidFill>
              </a:rPr>
              <a:t>策略</a:t>
            </a:r>
            <a:r>
              <a:rPr lang="zh-CN" altLang="en-US" dirty="0">
                <a:solidFill>
                  <a:srgbClr val="0070C0"/>
                </a:solidFill>
              </a:rPr>
              <a:t>：</a:t>
            </a:r>
            <a:r>
              <a:rPr lang="zh-CN" altLang="en-US" dirty="0"/>
              <a:t>按照作业进入系统的先后次序来挑选作业，先进入系统的作业优先被挑选。 这是一种</a:t>
            </a:r>
            <a:r>
              <a:rPr lang="zh-CN" altLang="en-US" dirty="0">
                <a:solidFill>
                  <a:srgbClr val="FF9300"/>
                </a:solidFill>
              </a:rPr>
              <a:t>非剥夺式算法</a:t>
            </a:r>
            <a:r>
              <a:rPr lang="zh-CN" altLang="en-US" dirty="0"/>
              <a:t> </a:t>
            </a:r>
          </a:p>
          <a:p>
            <a:r>
              <a:rPr lang="zh-CN" altLang="en-US" dirty="0" smtClean="0">
                <a:solidFill>
                  <a:srgbClr val="0070C0"/>
                </a:solidFill>
              </a:rPr>
              <a:t>效果</a:t>
            </a:r>
            <a:r>
              <a:rPr lang="zh-CN" altLang="en-US" dirty="0">
                <a:solidFill>
                  <a:srgbClr val="0070C0"/>
                </a:solidFill>
              </a:rPr>
              <a:t>：</a:t>
            </a:r>
            <a:r>
              <a:rPr lang="zh-CN" altLang="en-US" dirty="0"/>
              <a:t>算法容易实现，效率不高，只顾及作业等候时间，没考虑作业要求服务时间的长短，不利于短作业而优待了长作业。有利于</a:t>
            </a:r>
            <a:r>
              <a:rPr lang="en-US" altLang="zh-CN" dirty="0"/>
              <a:t>CPU</a:t>
            </a:r>
            <a:r>
              <a:rPr lang="zh-CN" altLang="en-US" dirty="0"/>
              <a:t>繁忙型作业而不利于</a:t>
            </a:r>
            <a:r>
              <a:rPr lang="en-US" altLang="zh-CN" dirty="0"/>
              <a:t>I/O</a:t>
            </a:r>
            <a:r>
              <a:rPr lang="zh-CN" altLang="en-US" dirty="0"/>
              <a:t>繁忙型作业</a:t>
            </a:r>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40</a:t>
            </a:fld>
            <a:r>
              <a:rPr lang="en-US" altLang="zh-CN" smtClean="0"/>
              <a:t>/xxx</a:t>
            </a:r>
            <a:endParaRPr lang="en-US" altLang="zh-CN" dirty="0"/>
          </a:p>
        </p:txBody>
      </p:sp>
    </p:spTree>
    <p:extLst>
      <p:ext uri="{BB962C8B-B14F-4D97-AF65-F5344CB8AC3E}">
        <p14:creationId xmlns:p14="http://schemas.microsoft.com/office/powerpoint/2010/main" val="29327628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2.6.5</a:t>
            </a:r>
            <a:r>
              <a:rPr lang="en-US" altLang="zh-CN" dirty="0"/>
              <a:t>/1: </a:t>
            </a:r>
            <a:r>
              <a:rPr lang="en-US" altLang="zh-CN" sz="3600" dirty="0" smtClean="0"/>
              <a:t>FCFS Example</a:t>
            </a:r>
            <a:endParaRPr lang="zh-CN" altLang="en-US" sz="3600"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dirty="0"/>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41</a:t>
            </a:fld>
            <a:r>
              <a:rPr lang="en-US" altLang="zh-CN" smtClean="0"/>
              <a:t>/xxx</a:t>
            </a:r>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4185168119"/>
              </p:ext>
            </p:extLst>
          </p:nvPr>
        </p:nvGraphicFramePr>
        <p:xfrm>
          <a:off x="1043608" y="2132856"/>
          <a:ext cx="4857998" cy="1828800"/>
        </p:xfrm>
        <a:graphic>
          <a:graphicData uri="http://schemas.openxmlformats.org/drawingml/2006/table">
            <a:tbl>
              <a:tblPr firstRow="1" bandRow="1">
                <a:tableStyleId>{5C22544A-7EE6-4342-B048-85BDC9FD1C3A}</a:tableStyleId>
              </a:tblPr>
              <a:tblGrid>
                <a:gridCol w="936678">
                  <a:extLst>
                    <a:ext uri="{9D8B030D-6E8A-4147-A177-3AD203B41FA5}">
                      <a16:colId xmlns:a16="http://schemas.microsoft.com/office/drawing/2014/main" val="3623328371"/>
                    </a:ext>
                  </a:extLst>
                </a:gridCol>
                <a:gridCol w="2448397">
                  <a:extLst>
                    <a:ext uri="{9D8B030D-6E8A-4147-A177-3AD203B41FA5}">
                      <a16:colId xmlns:a16="http://schemas.microsoft.com/office/drawing/2014/main" val="1844653441"/>
                    </a:ext>
                  </a:extLst>
                </a:gridCol>
                <a:gridCol w="1472923">
                  <a:extLst>
                    <a:ext uri="{9D8B030D-6E8A-4147-A177-3AD203B41FA5}">
                      <a16:colId xmlns:a16="http://schemas.microsoft.com/office/drawing/2014/main" val="185965638"/>
                    </a:ext>
                  </a:extLst>
                </a:gridCol>
              </a:tblGrid>
              <a:tr h="370840">
                <a:tc>
                  <a:txBody>
                    <a:bodyPr/>
                    <a:lstStyle/>
                    <a:p>
                      <a:r>
                        <a:rPr lang="zh-CN" altLang="en-US" sz="2400" dirty="0" smtClean="0"/>
                        <a:t>作业</a:t>
                      </a:r>
                      <a:endParaRPr lang="zh-CN" altLang="en-US" sz="2400" dirty="0"/>
                    </a:p>
                  </a:txBody>
                  <a:tcPr/>
                </a:tc>
                <a:tc>
                  <a:txBody>
                    <a:bodyPr/>
                    <a:lstStyle/>
                    <a:p>
                      <a:r>
                        <a:rPr lang="zh-CN" altLang="en-US" sz="2400" dirty="0" smtClean="0"/>
                        <a:t>所需</a:t>
                      </a:r>
                      <a:r>
                        <a:rPr lang="en-US" altLang="zh-CN" sz="2400" dirty="0" smtClean="0"/>
                        <a:t>CPU</a:t>
                      </a:r>
                      <a:r>
                        <a:rPr lang="zh-CN" altLang="en-US" sz="2400" dirty="0" smtClean="0"/>
                        <a:t>时间</a:t>
                      </a:r>
                      <a:endParaRPr lang="zh-CN" altLang="en-US" sz="2400" dirty="0"/>
                    </a:p>
                  </a:txBody>
                  <a:tcPr/>
                </a:tc>
                <a:tc>
                  <a:txBody>
                    <a:bodyPr/>
                    <a:lstStyle/>
                    <a:p>
                      <a:r>
                        <a:rPr lang="zh-CN" altLang="en-US" sz="2400" dirty="0" smtClean="0"/>
                        <a:t>运行时间</a:t>
                      </a:r>
                      <a:endParaRPr lang="zh-CN" altLang="en-US" sz="2400" dirty="0"/>
                    </a:p>
                  </a:txBody>
                  <a:tcPr/>
                </a:tc>
                <a:extLst>
                  <a:ext uri="{0D108BD9-81ED-4DB2-BD59-A6C34878D82A}">
                    <a16:rowId xmlns:a16="http://schemas.microsoft.com/office/drawing/2014/main" val="886271642"/>
                  </a:ext>
                </a:extLst>
              </a:tr>
              <a:tr h="370840">
                <a:tc>
                  <a:txBody>
                    <a:bodyPr/>
                    <a:lstStyle/>
                    <a:p>
                      <a:r>
                        <a:rPr lang="en-US" altLang="zh-CN" sz="2400" dirty="0" smtClean="0"/>
                        <a:t>1</a:t>
                      </a:r>
                      <a:endParaRPr lang="zh-CN" altLang="en-US" sz="2400" dirty="0"/>
                    </a:p>
                  </a:txBody>
                  <a:tcPr/>
                </a:tc>
                <a:tc>
                  <a:txBody>
                    <a:bodyPr/>
                    <a:lstStyle/>
                    <a:p>
                      <a:r>
                        <a:rPr lang="en-US" altLang="zh-CN" sz="2400" dirty="0" smtClean="0"/>
                        <a:t>28</a:t>
                      </a:r>
                      <a:endParaRPr lang="zh-CN" altLang="en-US" sz="2400" dirty="0"/>
                    </a:p>
                  </a:txBody>
                  <a:tcPr/>
                </a:tc>
                <a:tc>
                  <a:txBody>
                    <a:bodyPr/>
                    <a:lstStyle/>
                    <a:p>
                      <a:r>
                        <a:rPr lang="en-US" altLang="zh-CN" sz="2400" dirty="0" smtClean="0"/>
                        <a:t>28</a:t>
                      </a:r>
                      <a:endParaRPr lang="zh-CN" altLang="en-US" sz="2400" dirty="0"/>
                    </a:p>
                  </a:txBody>
                  <a:tcPr/>
                </a:tc>
                <a:extLst>
                  <a:ext uri="{0D108BD9-81ED-4DB2-BD59-A6C34878D82A}">
                    <a16:rowId xmlns:a16="http://schemas.microsoft.com/office/drawing/2014/main" val="4108021388"/>
                  </a:ext>
                </a:extLst>
              </a:tr>
              <a:tr h="370840">
                <a:tc>
                  <a:txBody>
                    <a:bodyPr/>
                    <a:lstStyle/>
                    <a:p>
                      <a:r>
                        <a:rPr lang="en-US" altLang="zh-CN" sz="2400" dirty="0" smtClean="0"/>
                        <a:t>2</a:t>
                      </a:r>
                      <a:endParaRPr lang="zh-CN" altLang="en-US" sz="2400" dirty="0"/>
                    </a:p>
                  </a:txBody>
                  <a:tcPr/>
                </a:tc>
                <a:tc>
                  <a:txBody>
                    <a:bodyPr/>
                    <a:lstStyle/>
                    <a:p>
                      <a:r>
                        <a:rPr lang="en-US" altLang="zh-CN" sz="2400" dirty="0" smtClean="0"/>
                        <a:t>9</a:t>
                      </a:r>
                      <a:endParaRPr lang="zh-CN" altLang="en-US" sz="2400" dirty="0"/>
                    </a:p>
                  </a:txBody>
                  <a:tcPr/>
                </a:tc>
                <a:tc>
                  <a:txBody>
                    <a:bodyPr/>
                    <a:lstStyle/>
                    <a:p>
                      <a:r>
                        <a:rPr lang="en-US" altLang="zh-CN" sz="2400" dirty="0" smtClean="0"/>
                        <a:t>37</a:t>
                      </a:r>
                      <a:endParaRPr lang="zh-CN" altLang="en-US" sz="2400" dirty="0"/>
                    </a:p>
                  </a:txBody>
                  <a:tcPr/>
                </a:tc>
                <a:extLst>
                  <a:ext uri="{0D108BD9-81ED-4DB2-BD59-A6C34878D82A}">
                    <a16:rowId xmlns:a16="http://schemas.microsoft.com/office/drawing/2014/main" val="3371495975"/>
                  </a:ext>
                </a:extLst>
              </a:tr>
              <a:tr h="370840">
                <a:tc>
                  <a:txBody>
                    <a:bodyPr/>
                    <a:lstStyle/>
                    <a:p>
                      <a:r>
                        <a:rPr lang="en-US" altLang="zh-CN" sz="2400" dirty="0" smtClean="0"/>
                        <a:t>3</a:t>
                      </a:r>
                      <a:endParaRPr lang="zh-CN" altLang="en-US" sz="2400" dirty="0"/>
                    </a:p>
                  </a:txBody>
                  <a:tcPr/>
                </a:tc>
                <a:tc>
                  <a:txBody>
                    <a:bodyPr/>
                    <a:lstStyle/>
                    <a:p>
                      <a:r>
                        <a:rPr lang="en-US" altLang="zh-CN" sz="2400" dirty="0" smtClean="0"/>
                        <a:t>3</a:t>
                      </a:r>
                      <a:endParaRPr lang="zh-CN" altLang="en-US" sz="2400" dirty="0"/>
                    </a:p>
                  </a:txBody>
                  <a:tcPr/>
                </a:tc>
                <a:tc>
                  <a:txBody>
                    <a:bodyPr/>
                    <a:lstStyle/>
                    <a:p>
                      <a:r>
                        <a:rPr lang="en-US" altLang="zh-CN" sz="2400" dirty="0" smtClean="0"/>
                        <a:t>40</a:t>
                      </a:r>
                      <a:endParaRPr lang="zh-CN" altLang="en-US" sz="2400" dirty="0"/>
                    </a:p>
                  </a:txBody>
                  <a:tcPr/>
                </a:tc>
                <a:extLst>
                  <a:ext uri="{0D108BD9-81ED-4DB2-BD59-A6C34878D82A}">
                    <a16:rowId xmlns:a16="http://schemas.microsoft.com/office/drawing/2014/main" val="2015655086"/>
                  </a:ext>
                </a:extLst>
              </a:tr>
            </a:tbl>
          </a:graphicData>
        </a:graphic>
      </p:graphicFrame>
      <mc:AlternateContent xmlns:mc="http://schemas.openxmlformats.org/markup-compatibility/2006" xmlns:a14="http://schemas.microsoft.com/office/drawing/2010/main">
        <mc:Choice Requires="a14">
          <p:sp>
            <p:nvSpPr>
              <p:cNvPr id="3" name="文本框 2"/>
              <p:cNvSpPr txBox="1"/>
              <p:nvPr/>
            </p:nvSpPr>
            <p:spPr>
              <a:xfrm>
                <a:off x="1043608" y="4300790"/>
                <a:ext cx="2471831" cy="369332"/>
              </a:xfrm>
              <a:prstGeom prst="rect">
                <a:avLst/>
              </a:prstGeom>
              <a:noFill/>
            </p:spPr>
            <p:txBody>
              <a:bodyPr wrap="none" lIns="0" tIns="0" rIns="0" bIns="0" rtlCol="0">
                <a:spAutoFit/>
              </a:bodyPr>
              <a:lstStyle/>
              <a:p>
                <a14:m>
                  <m:oMath xmlns:m="http://schemas.openxmlformats.org/officeDocument/2006/math">
                    <m:r>
                      <a:rPr lang="zh-CN" altLang="en-US" sz="2400" b="0" i="1">
                        <a:latin typeface="Cambria Math" panose="02040503050406030204" pitchFamily="18" charset="0"/>
                        <a:ea typeface="黑体" panose="02010609060101010101" pitchFamily="49" charset="-122"/>
                      </a:rPr>
                      <m:t>平均</m:t>
                    </m:r>
                  </m:oMath>
                </a14:m>
                <a:r>
                  <a:rPr lang="zh-CN" altLang="en-US" sz="2400" b="0" dirty="0" smtClean="0">
                    <a:latin typeface="黑体" panose="02010609060101010101" pitchFamily="49" charset="-122"/>
                    <a:ea typeface="黑体" panose="02010609060101010101" pitchFamily="49" charset="-122"/>
                  </a:rPr>
                  <a:t>作业周转时间</a:t>
                </a:r>
                <a:endParaRPr lang="zh-CN" altLang="en-US" sz="2400" b="0" dirty="0">
                  <a:latin typeface="黑体" panose="02010609060101010101" pitchFamily="49" charset="-122"/>
                  <a:ea typeface="黑体" panose="02010609060101010101" pitchFamily="49"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043608" y="4300790"/>
                <a:ext cx="2471831" cy="369332"/>
              </a:xfrm>
              <a:prstGeom prst="rect">
                <a:avLst/>
              </a:prstGeom>
              <a:blipFill>
                <a:blip r:embed="rId2"/>
                <a:stretch>
                  <a:fillRect l="-5172" t="-31667" r="-6650" b="-4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3700939" y="4300790"/>
                <a:ext cx="440133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𝑻</m:t>
                      </m:r>
                      <m:r>
                        <a:rPr lang="en-US" altLang="zh-CN" sz="2400" i="1" smtClean="0">
                          <a:latin typeface="Cambria Math" panose="02040503050406030204" pitchFamily="18" charset="0"/>
                        </a:rPr>
                        <m:t>=</m:t>
                      </m:r>
                      <m:f>
                        <m:fPr>
                          <m:type m:val="lin"/>
                          <m:ctrlPr>
                            <a:rPr lang="en-US" altLang="zh-CN" sz="2400" b="1" i="1" smtClean="0">
                              <a:latin typeface="Cambria Math" panose="02040503050406030204" pitchFamily="18" charset="0"/>
                              <a:ea typeface="Cambria Math" panose="02040503050406030204" pitchFamily="18" charset="0"/>
                            </a:rPr>
                          </m:ctrlPr>
                        </m:fPr>
                        <m:num>
                          <m:d>
                            <m:dPr>
                              <m:ctrlPr>
                                <a:rPr lang="en-US" altLang="zh-CN" sz="2400" i="1">
                                  <a:latin typeface="Cambria Math" panose="02040503050406030204" pitchFamily="18" charset="0"/>
                                </a:rPr>
                              </m:ctrlPr>
                            </m:dPr>
                            <m:e>
                              <m:r>
                                <a:rPr lang="en-US" altLang="zh-CN" sz="2400" i="1">
                                  <a:latin typeface="Cambria Math" panose="02040503050406030204" pitchFamily="18" charset="0"/>
                                </a:rPr>
                                <m:t>𝟐𝟖</m:t>
                              </m:r>
                              <m:r>
                                <a:rPr lang="en-US" altLang="zh-CN" sz="2400" i="1">
                                  <a:latin typeface="Cambria Math" panose="02040503050406030204" pitchFamily="18" charset="0"/>
                                </a:rPr>
                                <m:t>+</m:t>
                              </m:r>
                              <m:r>
                                <a:rPr lang="en-US" altLang="zh-CN" sz="2400" i="1">
                                  <a:latin typeface="Cambria Math" panose="02040503050406030204" pitchFamily="18" charset="0"/>
                                </a:rPr>
                                <m:t>𝟑𝟕</m:t>
                              </m:r>
                              <m:r>
                                <a:rPr lang="en-US" altLang="zh-CN" sz="2400" i="1">
                                  <a:latin typeface="Cambria Math" panose="02040503050406030204" pitchFamily="18" charset="0"/>
                                </a:rPr>
                                <m:t>+</m:t>
                              </m:r>
                              <m:r>
                                <a:rPr lang="en-US" altLang="zh-CN" sz="2400" i="1">
                                  <a:latin typeface="Cambria Math" panose="02040503050406030204" pitchFamily="18" charset="0"/>
                                </a:rPr>
                                <m:t>𝟒𝟎</m:t>
                              </m:r>
                            </m:e>
                          </m:d>
                        </m:num>
                        <m:den>
                          <m:r>
                            <a:rPr lang="en-US" altLang="zh-CN" sz="2400" b="1" i="1" smtClean="0">
                              <a:latin typeface="Cambria Math" panose="02040503050406030204" pitchFamily="18" charset="0"/>
                              <a:ea typeface="Cambria Math" panose="02040503050406030204" pitchFamily="18" charset="0"/>
                            </a:rPr>
                            <m:t>𝟑</m:t>
                          </m:r>
                        </m:den>
                      </m:f>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𝟑𝟓</m:t>
                      </m:r>
                      <m:r>
                        <a:rPr lang="en-US" altLang="zh-CN" sz="2400" b="1" i="1" smtClean="0">
                          <a:latin typeface="Cambria Math" panose="02040503050406030204" pitchFamily="18" charset="0"/>
                          <a:ea typeface="Cambria Math" panose="02040503050406030204" pitchFamily="18" charset="0"/>
                        </a:rPr>
                        <m:t> </m:t>
                      </m:r>
                      <m:r>
                        <a:rPr lang="en-US" altLang="zh-CN" sz="2400" b="1" i="1" smtClean="0">
                          <a:latin typeface="Cambria Math" panose="02040503050406030204" pitchFamily="18" charset="0"/>
                          <a:ea typeface="Cambria Math" panose="02040503050406030204" pitchFamily="18" charset="0"/>
                        </a:rPr>
                        <m:t>𝒎𝒔</m:t>
                      </m:r>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3700939" y="4300790"/>
                <a:ext cx="4401333" cy="369332"/>
              </a:xfrm>
              <a:prstGeom prst="rect">
                <a:avLst/>
              </a:prstGeom>
              <a:blipFill>
                <a:blip r:embed="rId3"/>
                <a:stretch>
                  <a:fillRect l="-1939" t="-168333" b="-25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555776" y="5061354"/>
                <a:ext cx="3077766" cy="369332"/>
              </a:xfrm>
              <a:prstGeom prst="rect">
                <a:avLst/>
              </a:prstGeom>
              <a:noFill/>
            </p:spPr>
            <p:txBody>
              <a:bodyPr wrap="none" lIns="0" tIns="0" rIns="0" bIns="0" rtlCol="0">
                <a:spAutoFit/>
              </a:bodyPr>
              <a:lstStyle/>
              <a:p>
                <a14:m>
                  <m:oMath xmlns:m="http://schemas.openxmlformats.org/officeDocument/2006/math">
                    <m:r>
                      <a:rPr lang="zh-CN" altLang="en-US" sz="2400" b="0" i="1">
                        <a:latin typeface="Cambria Math" panose="02040503050406030204" pitchFamily="18" charset="0"/>
                        <a:ea typeface="黑体" panose="02010609060101010101" pitchFamily="49" charset="-122"/>
                      </a:rPr>
                      <m:t>改变</m:t>
                    </m:r>
                  </m:oMath>
                </a14:m>
                <a:r>
                  <a:rPr lang="zh-CN" altLang="en-US" sz="2400" b="0" dirty="0" smtClean="0">
                    <a:latin typeface="黑体" panose="02010609060101010101" pitchFamily="49" charset="-122"/>
                    <a:ea typeface="黑体" panose="02010609060101010101" pitchFamily="49" charset="-122"/>
                  </a:rPr>
                  <a:t>作业顺序会怎样？</a:t>
                </a:r>
                <a:endParaRPr lang="zh-CN" altLang="en-US" sz="2400" b="0" dirty="0">
                  <a:latin typeface="黑体" panose="02010609060101010101" pitchFamily="49" charset="-122"/>
                  <a:ea typeface="黑体" panose="02010609060101010101" pitchFamily="49" charset="-122"/>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2555776" y="5061354"/>
                <a:ext cx="3077766" cy="369332"/>
              </a:xfrm>
              <a:prstGeom prst="rect">
                <a:avLst/>
              </a:prstGeom>
              <a:blipFill>
                <a:blip r:embed="rId4"/>
                <a:stretch>
                  <a:fillRect l="-4356" t="-29508" r="-5545" b="-442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55172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2.6.5</a:t>
            </a:r>
            <a:r>
              <a:rPr lang="en-US" altLang="zh-CN" dirty="0"/>
              <a:t>/1: </a:t>
            </a:r>
            <a:r>
              <a:rPr lang="en-US" altLang="zh-CN" sz="3600" dirty="0" smtClean="0"/>
              <a:t>FCFS Example</a:t>
            </a:r>
            <a:endParaRPr lang="zh-CN" altLang="en-US" sz="3600"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42</a:t>
            </a:fld>
            <a:r>
              <a:rPr lang="en-US" altLang="zh-CN" smtClean="0"/>
              <a:t>/xxx</a:t>
            </a:r>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3459055386"/>
              </p:ext>
            </p:extLst>
          </p:nvPr>
        </p:nvGraphicFramePr>
        <p:xfrm>
          <a:off x="1043608" y="2132856"/>
          <a:ext cx="4857998" cy="1828800"/>
        </p:xfrm>
        <a:graphic>
          <a:graphicData uri="http://schemas.openxmlformats.org/drawingml/2006/table">
            <a:tbl>
              <a:tblPr firstRow="1" bandRow="1">
                <a:tableStyleId>{5C22544A-7EE6-4342-B048-85BDC9FD1C3A}</a:tableStyleId>
              </a:tblPr>
              <a:tblGrid>
                <a:gridCol w="936678">
                  <a:extLst>
                    <a:ext uri="{9D8B030D-6E8A-4147-A177-3AD203B41FA5}">
                      <a16:colId xmlns:a16="http://schemas.microsoft.com/office/drawing/2014/main" val="3623328371"/>
                    </a:ext>
                  </a:extLst>
                </a:gridCol>
                <a:gridCol w="2448397">
                  <a:extLst>
                    <a:ext uri="{9D8B030D-6E8A-4147-A177-3AD203B41FA5}">
                      <a16:colId xmlns:a16="http://schemas.microsoft.com/office/drawing/2014/main" val="1844653441"/>
                    </a:ext>
                  </a:extLst>
                </a:gridCol>
                <a:gridCol w="1472923">
                  <a:extLst>
                    <a:ext uri="{9D8B030D-6E8A-4147-A177-3AD203B41FA5}">
                      <a16:colId xmlns:a16="http://schemas.microsoft.com/office/drawing/2014/main" val="185965638"/>
                    </a:ext>
                  </a:extLst>
                </a:gridCol>
              </a:tblGrid>
              <a:tr h="370840">
                <a:tc>
                  <a:txBody>
                    <a:bodyPr/>
                    <a:lstStyle/>
                    <a:p>
                      <a:r>
                        <a:rPr lang="zh-CN" altLang="en-US" sz="2400" dirty="0" smtClean="0"/>
                        <a:t>作业</a:t>
                      </a:r>
                      <a:endParaRPr lang="zh-CN" altLang="en-US" sz="2400" dirty="0"/>
                    </a:p>
                  </a:txBody>
                  <a:tcPr/>
                </a:tc>
                <a:tc>
                  <a:txBody>
                    <a:bodyPr/>
                    <a:lstStyle/>
                    <a:p>
                      <a:r>
                        <a:rPr lang="zh-CN" altLang="en-US" sz="2400" dirty="0" smtClean="0"/>
                        <a:t>所需</a:t>
                      </a:r>
                      <a:r>
                        <a:rPr lang="en-US" altLang="zh-CN" sz="2400" dirty="0" smtClean="0"/>
                        <a:t>CPU</a:t>
                      </a:r>
                      <a:r>
                        <a:rPr lang="zh-CN" altLang="en-US" sz="2400" dirty="0" smtClean="0"/>
                        <a:t>时间</a:t>
                      </a:r>
                      <a:endParaRPr lang="zh-CN" altLang="en-US" sz="2400" dirty="0"/>
                    </a:p>
                  </a:txBody>
                  <a:tcPr/>
                </a:tc>
                <a:tc>
                  <a:txBody>
                    <a:bodyPr/>
                    <a:lstStyle/>
                    <a:p>
                      <a:r>
                        <a:rPr lang="zh-CN" altLang="en-US" sz="2400" dirty="0" smtClean="0"/>
                        <a:t>运行时间</a:t>
                      </a:r>
                      <a:endParaRPr lang="zh-CN" altLang="en-US" sz="2400" dirty="0"/>
                    </a:p>
                  </a:txBody>
                  <a:tcPr/>
                </a:tc>
                <a:extLst>
                  <a:ext uri="{0D108BD9-81ED-4DB2-BD59-A6C34878D82A}">
                    <a16:rowId xmlns:a16="http://schemas.microsoft.com/office/drawing/2014/main" val="886271642"/>
                  </a:ext>
                </a:extLst>
              </a:tr>
              <a:tr h="370840">
                <a:tc>
                  <a:txBody>
                    <a:bodyPr/>
                    <a:lstStyle/>
                    <a:p>
                      <a:r>
                        <a:rPr lang="en-US" altLang="zh-CN" sz="2400" dirty="0" smtClean="0">
                          <a:solidFill>
                            <a:srgbClr val="00B050"/>
                          </a:solidFill>
                        </a:rPr>
                        <a:t>2</a:t>
                      </a:r>
                      <a:endParaRPr lang="zh-CN" altLang="en-US" sz="2400" dirty="0">
                        <a:solidFill>
                          <a:srgbClr val="00B050"/>
                        </a:solidFill>
                      </a:endParaRPr>
                    </a:p>
                  </a:txBody>
                  <a:tcPr/>
                </a:tc>
                <a:tc>
                  <a:txBody>
                    <a:bodyPr/>
                    <a:lstStyle/>
                    <a:p>
                      <a:r>
                        <a:rPr lang="en-US" altLang="zh-CN" sz="2400" dirty="0" smtClean="0"/>
                        <a:t>9</a:t>
                      </a:r>
                      <a:endParaRPr lang="zh-CN" altLang="en-US" sz="2400" dirty="0"/>
                    </a:p>
                  </a:txBody>
                  <a:tcPr/>
                </a:tc>
                <a:tc>
                  <a:txBody>
                    <a:bodyPr/>
                    <a:lstStyle/>
                    <a:p>
                      <a:r>
                        <a:rPr lang="en-US" altLang="zh-CN" sz="2400" dirty="0" smtClean="0"/>
                        <a:t>9</a:t>
                      </a:r>
                      <a:endParaRPr lang="zh-CN" altLang="en-US" sz="2400" dirty="0"/>
                    </a:p>
                  </a:txBody>
                  <a:tcPr/>
                </a:tc>
                <a:extLst>
                  <a:ext uri="{0D108BD9-81ED-4DB2-BD59-A6C34878D82A}">
                    <a16:rowId xmlns:a16="http://schemas.microsoft.com/office/drawing/2014/main" val="4108021388"/>
                  </a:ext>
                </a:extLst>
              </a:tr>
              <a:tr h="370840">
                <a:tc>
                  <a:txBody>
                    <a:bodyPr/>
                    <a:lstStyle/>
                    <a:p>
                      <a:r>
                        <a:rPr lang="en-US" altLang="zh-CN" sz="2400" dirty="0" smtClean="0">
                          <a:solidFill>
                            <a:srgbClr val="00B050"/>
                          </a:solidFill>
                        </a:rPr>
                        <a:t>1</a:t>
                      </a:r>
                      <a:endParaRPr lang="zh-CN" altLang="en-US" sz="2400" dirty="0">
                        <a:solidFill>
                          <a:srgbClr val="00B050"/>
                        </a:solidFill>
                      </a:endParaRPr>
                    </a:p>
                  </a:txBody>
                  <a:tcPr/>
                </a:tc>
                <a:tc>
                  <a:txBody>
                    <a:bodyPr/>
                    <a:lstStyle/>
                    <a:p>
                      <a:r>
                        <a:rPr lang="en-US" altLang="zh-CN" sz="2400" dirty="0" smtClean="0"/>
                        <a:t>28</a:t>
                      </a:r>
                      <a:endParaRPr lang="zh-CN" altLang="en-US" sz="2400" dirty="0"/>
                    </a:p>
                  </a:txBody>
                  <a:tcPr/>
                </a:tc>
                <a:tc>
                  <a:txBody>
                    <a:bodyPr/>
                    <a:lstStyle/>
                    <a:p>
                      <a:r>
                        <a:rPr lang="en-US" altLang="zh-CN" sz="2400" dirty="0" smtClean="0"/>
                        <a:t>37</a:t>
                      </a:r>
                      <a:endParaRPr lang="zh-CN" altLang="en-US" sz="2400" dirty="0"/>
                    </a:p>
                  </a:txBody>
                  <a:tcPr/>
                </a:tc>
                <a:extLst>
                  <a:ext uri="{0D108BD9-81ED-4DB2-BD59-A6C34878D82A}">
                    <a16:rowId xmlns:a16="http://schemas.microsoft.com/office/drawing/2014/main" val="3371495975"/>
                  </a:ext>
                </a:extLst>
              </a:tr>
              <a:tr h="370840">
                <a:tc>
                  <a:txBody>
                    <a:bodyPr/>
                    <a:lstStyle/>
                    <a:p>
                      <a:r>
                        <a:rPr lang="en-US" altLang="zh-CN" sz="2400" dirty="0" smtClean="0">
                          <a:solidFill>
                            <a:srgbClr val="00B050"/>
                          </a:solidFill>
                        </a:rPr>
                        <a:t>3</a:t>
                      </a:r>
                      <a:endParaRPr lang="zh-CN" altLang="en-US" sz="2400" dirty="0">
                        <a:solidFill>
                          <a:srgbClr val="00B050"/>
                        </a:solidFill>
                      </a:endParaRPr>
                    </a:p>
                  </a:txBody>
                  <a:tcPr/>
                </a:tc>
                <a:tc>
                  <a:txBody>
                    <a:bodyPr/>
                    <a:lstStyle/>
                    <a:p>
                      <a:r>
                        <a:rPr lang="en-US" altLang="zh-CN" sz="2400" dirty="0" smtClean="0"/>
                        <a:t>3</a:t>
                      </a:r>
                      <a:endParaRPr lang="zh-CN" altLang="en-US" sz="2400" dirty="0"/>
                    </a:p>
                  </a:txBody>
                  <a:tcPr/>
                </a:tc>
                <a:tc>
                  <a:txBody>
                    <a:bodyPr/>
                    <a:lstStyle/>
                    <a:p>
                      <a:r>
                        <a:rPr lang="en-US" altLang="zh-CN" sz="2400" dirty="0" smtClean="0"/>
                        <a:t>40</a:t>
                      </a:r>
                      <a:endParaRPr lang="zh-CN" altLang="en-US" sz="2400" dirty="0"/>
                    </a:p>
                  </a:txBody>
                  <a:tcPr/>
                </a:tc>
                <a:extLst>
                  <a:ext uri="{0D108BD9-81ED-4DB2-BD59-A6C34878D82A}">
                    <a16:rowId xmlns:a16="http://schemas.microsoft.com/office/drawing/2014/main" val="2015655086"/>
                  </a:ext>
                </a:extLst>
              </a:tr>
            </a:tbl>
          </a:graphicData>
        </a:graphic>
      </p:graphicFrame>
      <mc:AlternateContent xmlns:mc="http://schemas.openxmlformats.org/markup-compatibility/2006" xmlns:a14="http://schemas.microsoft.com/office/drawing/2010/main">
        <mc:Choice Requires="a14">
          <p:sp>
            <p:nvSpPr>
              <p:cNvPr id="3" name="文本框 2"/>
              <p:cNvSpPr txBox="1"/>
              <p:nvPr/>
            </p:nvSpPr>
            <p:spPr>
              <a:xfrm>
                <a:off x="1043608" y="4300790"/>
                <a:ext cx="2471831" cy="369332"/>
              </a:xfrm>
              <a:prstGeom prst="rect">
                <a:avLst/>
              </a:prstGeom>
              <a:noFill/>
            </p:spPr>
            <p:txBody>
              <a:bodyPr wrap="none" lIns="0" tIns="0" rIns="0" bIns="0" rtlCol="0">
                <a:spAutoFit/>
              </a:bodyPr>
              <a:lstStyle/>
              <a:p>
                <a14:m>
                  <m:oMath xmlns:m="http://schemas.openxmlformats.org/officeDocument/2006/math">
                    <m:r>
                      <a:rPr lang="zh-CN" altLang="en-US" sz="2400" b="0" i="1">
                        <a:latin typeface="Cambria Math" panose="02040503050406030204" pitchFamily="18" charset="0"/>
                        <a:ea typeface="黑体" panose="02010609060101010101" pitchFamily="49" charset="-122"/>
                      </a:rPr>
                      <m:t>平均</m:t>
                    </m:r>
                  </m:oMath>
                </a14:m>
                <a:r>
                  <a:rPr lang="zh-CN" altLang="en-US" sz="2400" b="0" dirty="0" smtClean="0">
                    <a:latin typeface="黑体" panose="02010609060101010101" pitchFamily="49" charset="-122"/>
                    <a:ea typeface="黑体" panose="02010609060101010101" pitchFamily="49" charset="-122"/>
                  </a:rPr>
                  <a:t>作业周转时间</a:t>
                </a:r>
                <a:endParaRPr lang="zh-CN" altLang="en-US" sz="2400" b="0" dirty="0">
                  <a:latin typeface="黑体" panose="02010609060101010101" pitchFamily="49" charset="-122"/>
                  <a:ea typeface="黑体" panose="02010609060101010101" pitchFamily="49"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043608" y="4300790"/>
                <a:ext cx="2471831" cy="369332"/>
              </a:xfrm>
              <a:prstGeom prst="rect">
                <a:avLst/>
              </a:prstGeom>
              <a:blipFill>
                <a:blip r:embed="rId2"/>
                <a:stretch>
                  <a:fillRect l="-5172" t="-31667" r="-6650" b="-4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3793111" y="4300790"/>
                <a:ext cx="421698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𝑻</m:t>
                      </m:r>
                      <m:r>
                        <a:rPr lang="en-US" altLang="zh-CN" sz="2400" i="1" smtClean="0">
                          <a:latin typeface="Cambria Math" panose="02040503050406030204" pitchFamily="18" charset="0"/>
                        </a:rPr>
                        <m:t>=</m:t>
                      </m:r>
                      <m:f>
                        <m:fPr>
                          <m:type m:val="lin"/>
                          <m:ctrlPr>
                            <a:rPr lang="en-US" altLang="zh-CN" sz="2400" b="1" i="1" smtClean="0">
                              <a:latin typeface="Cambria Math" panose="02040503050406030204" pitchFamily="18" charset="0"/>
                              <a:ea typeface="Cambria Math" panose="02040503050406030204" pitchFamily="18" charset="0"/>
                            </a:rPr>
                          </m:ctrlPr>
                        </m:fPr>
                        <m:num>
                          <m:d>
                            <m:dPr>
                              <m:ctrlPr>
                                <a:rPr lang="en-US" altLang="zh-CN" sz="2400" i="1">
                                  <a:latin typeface="Cambria Math" panose="02040503050406030204" pitchFamily="18" charset="0"/>
                                </a:rPr>
                              </m:ctrlPr>
                            </m:dPr>
                            <m:e>
                              <m:r>
                                <a:rPr lang="en-US" altLang="zh-CN" sz="2400" b="1" i="1" smtClean="0">
                                  <a:latin typeface="Cambria Math" panose="02040503050406030204" pitchFamily="18" charset="0"/>
                                </a:rPr>
                                <m:t>𝟗</m:t>
                              </m:r>
                              <m:r>
                                <a:rPr lang="en-US" altLang="zh-CN" sz="2400" i="1">
                                  <a:latin typeface="Cambria Math" panose="02040503050406030204" pitchFamily="18" charset="0"/>
                                </a:rPr>
                                <m:t>+</m:t>
                              </m:r>
                              <m:r>
                                <a:rPr lang="en-US" altLang="zh-CN" sz="2400" i="1">
                                  <a:latin typeface="Cambria Math" panose="02040503050406030204" pitchFamily="18" charset="0"/>
                                </a:rPr>
                                <m:t>𝟑𝟕</m:t>
                              </m:r>
                              <m:r>
                                <a:rPr lang="en-US" altLang="zh-CN" sz="2400" i="1">
                                  <a:latin typeface="Cambria Math" panose="02040503050406030204" pitchFamily="18" charset="0"/>
                                </a:rPr>
                                <m:t>+</m:t>
                              </m:r>
                              <m:r>
                                <a:rPr lang="en-US" altLang="zh-CN" sz="2400" i="1">
                                  <a:latin typeface="Cambria Math" panose="02040503050406030204" pitchFamily="18" charset="0"/>
                                </a:rPr>
                                <m:t>𝟒𝟎</m:t>
                              </m:r>
                            </m:e>
                          </m:d>
                        </m:num>
                        <m:den>
                          <m:r>
                            <a:rPr lang="en-US" altLang="zh-CN" sz="2400" b="1" i="1" smtClean="0">
                              <a:latin typeface="Cambria Math" panose="02040503050406030204" pitchFamily="18" charset="0"/>
                              <a:ea typeface="Cambria Math" panose="02040503050406030204" pitchFamily="18" charset="0"/>
                            </a:rPr>
                            <m:t>𝟑</m:t>
                          </m:r>
                        </m:den>
                      </m:f>
                      <m:r>
                        <a:rPr lang="en-US" altLang="zh-CN" sz="2400" b="1" i="1" smtClean="0">
                          <a:latin typeface="Cambria Math" panose="02040503050406030204" pitchFamily="18" charset="0"/>
                          <a:ea typeface="Cambria Math" panose="02040503050406030204" pitchFamily="18" charset="0"/>
                        </a:rPr>
                        <m:t>=</m:t>
                      </m:r>
                      <m:r>
                        <a:rPr lang="en-US" altLang="zh-CN" sz="2400" b="1" i="1" smtClean="0">
                          <a:solidFill>
                            <a:srgbClr val="00B050"/>
                          </a:solidFill>
                          <a:latin typeface="Cambria Math" panose="02040503050406030204" pitchFamily="18" charset="0"/>
                          <a:ea typeface="Cambria Math" panose="02040503050406030204" pitchFamily="18" charset="0"/>
                        </a:rPr>
                        <m:t>𝟐𝟗</m:t>
                      </m:r>
                      <m:r>
                        <a:rPr lang="en-US" altLang="zh-CN" sz="2400" b="1" i="1" smtClean="0">
                          <a:solidFill>
                            <a:srgbClr val="00B050"/>
                          </a:solidFill>
                          <a:latin typeface="Cambria Math" panose="02040503050406030204" pitchFamily="18" charset="0"/>
                          <a:ea typeface="Cambria Math" panose="02040503050406030204" pitchFamily="18" charset="0"/>
                        </a:rPr>
                        <m:t> </m:t>
                      </m:r>
                      <m:r>
                        <a:rPr lang="en-US" altLang="zh-CN" sz="2400" b="1" i="1" smtClean="0">
                          <a:solidFill>
                            <a:srgbClr val="00B050"/>
                          </a:solidFill>
                          <a:latin typeface="Cambria Math" panose="02040503050406030204" pitchFamily="18" charset="0"/>
                          <a:ea typeface="Cambria Math" panose="02040503050406030204" pitchFamily="18" charset="0"/>
                        </a:rPr>
                        <m:t>𝒎𝒔</m:t>
                      </m:r>
                    </m:oMath>
                  </m:oMathPara>
                </a14:m>
                <a:endParaRPr lang="zh-CN" altLang="en-US" sz="2400" dirty="0">
                  <a:solidFill>
                    <a:srgbClr val="00B050"/>
                  </a:solidFill>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3793111" y="4300790"/>
                <a:ext cx="4216988" cy="369332"/>
              </a:xfrm>
              <a:prstGeom prst="rect">
                <a:avLst/>
              </a:prstGeom>
              <a:blipFill>
                <a:blip r:embed="rId3"/>
                <a:stretch>
                  <a:fillRect l="-2023" t="-168333" b="-25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28748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2.6.5</a:t>
            </a:r>
            <a:r>
              <a:rPr lang="en-US" altLang="zh-CN" dirty="0"/>
              <a:t>/1: </a:t>
            </a:r>
            <a:r>
              <a:rPr lang="en-US" altLang="zh-CN" sz="3600" dirty="0" smtClean="0"/>
              <a:t>FCFS Example</a:t>
            </a:r>
            <a:endParaRPr lang="zh-CN" altLang="en-US" sz="3600"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43</a:t>
            </a:fld>
            <a:r>
              <a:rPr lang="en-US" altLang="zh-CN" smtClean="0"/>
              <a:t>/xxx</a:t>
            </a:r>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1016715001"/>
              </p:ext>
            </p:extLst>
          </p:nvPr>
        </p:nvGraphicFramePr>
        <p:xfrm>
          <a:off x="1043608" y="2132856"/>
          <a:ext cx="4857998" cy="1828800"/>
        </p:xfrm>
        <a:graphic>
          <a:graphicData uri="http://schemas.openxmlformats.org/drawingml/2006/table">
            <a:tbl>
              <a:tblPr firstRow="1" bandRow="1">
                <a:tableStyleId>{5C22544A-7EE6-4342-B048-85BDC9FD1C3A}</a:tableStyleId>
              </a:tblPr>
              <a:tblGrid>
                <a:gridCol w="936678">
                  <a:extLst>
                    <a:ext uri="{9D8B030D-6E8A-4147-A177-3AD203B41FA5}">
                      <a16:colId xmlns:a16="http://schemas.microsoft.com/office/drawing/2014/main" val="3623328371"/>
                    </a:ext>
                  </a:extLst>
                </a:gridCol>
                <a:gridCol w="2448397">
                  <a:extLst>
                    <a:ext uri="{9D8B030D-6E8A-4147-A177-3AD203B41FA5}">
                      <a16:colId xmlns:a16="http://schemas.microsoft.com/office/drawing/2014/main" val="1844653441"/>
                    </a:ext>
                  </a:extLst>
                </a:gridCol>
                <a:gridCol w="1472923">
                  <a:extLst>
                    <a:ext uri="{9D8B030D-6E8A-4147-A177-3AD203B41FA5}">
                      <a16:colId xmlns:a16="http://schemas.microsoft.com/office/drawing/2014/main" val="185965638"/>
                    </a:ext>
                  </a:extLst>
                </a:gridCol>
              </a:tblGrid>
              <a:tr h="370840">
                <a:tc>
                  <a:txBody>
                    <a:bodyPr/>
                    <a:lstStyle/>
                    <a:p>
                      <a:r>
                        <a:rPr lang="zh-CN" altLang="en-US" sz="2400" dirty="0" smtClean="0"/>
                        <a:t>作业</a:t>
                      </a:r>
                      <a:endParaRPr lang="zh-CN" altLang="en-US" sz="2400" dirty="0"/>
                    </a:p>
                  </a:txBody>
                  <a:tcPr/>
                </a:tc>
                <a:tc>
                  <a:txBody>
                    <a:bodyPr/>
                    <a:lstStyle/>
                    <a:p>
                      <a:r>
                        <a:rPr lang="zh-CN" altLang="en-US" sz="2400" dirty="0" smtClean="0"/>
                        <a:t>所需</a:t>
                      </a:r>
                      <a:r>
                        <a:rPr lang="en-US" altLang="zh-CN" sz="2400" dirty="0" smtClean="0"/>
                        <a:t>CPU</a:t>
                      </a:r>
                      <a:r>
                        <a:rPr lang="zh-CN" altLang="en-US" sz="2400" dirty="0" smtClean="0"/>
                        <a:t>时间</a:t>
                      </a:r>
                      <a:endParaRPr lang="zh-CN" altLang="en-US" sz="2400" dirty="0"/>
                    </a:p>
                  </a:txBody>
                  <a:tcPr/>
                </a:tc>
                <a:tc>
                  <a:txBody>
                    <a:bodyPr/>
                    <a:lstStyle/>
                    <a:p>
                      <a:r>
                        <a:rPr lang="zh-CN" altLang="en-US" sz="2400" dirty="0" smtClean="0"/>
                        <a:t>运行时间</a:t>
                      </a:r>
                      <a:endParaRPr lang="zh-CN" altLang="en-US" sz="2400" dirty="0"/>
                    </a:p>
                  </a:txBody>
                  <a:tcPr/>
                </a:tc>
                <a:extLst>
                  <a:ext uri="{0D108BD9-81ED-4DB2-BD59-A6C34878D82A}">
                    <a16:rowId xmlns:a16="http://schemas.microsoft.com/office/drawing/2014/main" val="886271642"/>
                  </a:ext>
                </a:extLst>
              </a:tr>
              <a:tr h="370840">
                <a:tc>
                  <a:txBody>
                    <a:bodyPr/>
                    <a:lstStyle/>
                    <a:p>
                      <a:r>
                        <a:rPr lang="en-US" altLang="zh-CN" sz="2400" dirty="0" smtClean="0">
                          <a:solidFill>
                            <a:srgbClr val="00B050"/>
                          </a:solidFill>
                        </a:rPr>
                        <a:t>3</a:t>
                      </a:r>
                      <a:endParaRPr lang="zh-CN" altLang="en-US" sz="2400" dirty="0">
                        <a:solidFill>
                          <a:srgbClr val="00B050"/>
                        </a:solidFill>
                      </a:endParaRPr>
                    </a:p>
                  </a:txBody>
                  <a:tcPr/>
                </a:tc>
                <a:tc>
                  <a:txBody>
                    <a:bodyPr/>
                    <a:lstStyle/>
                    <a:p>
                      <a:r>
                        <a:rPr lang="en-US" altLang="zh-CN" sz="2400" dirty="0" smtClean="0"/>
                        <a:t>3</a:t>
                      </a:r>
                      <a:endParaRPr lang="zh-CN" altLang="en-US" sz="2400" dirty="0"/>
                    </a:p>
                  </a:txBody>
                  <a:tcPr/>
                </a:tc>
                <a:tc>
                  <a:txBody>
                    <a:bodyPr/>
                    <a:lstStyle/>
                    <a:p>
                      <a:r>
                        <a:rPr lang="en-US" altLang="zh-CN" sz="2400" dirty="0" smtClean="0"/>
                        <a:t>3</a:t>
                      </a:r>
                      <a:endParaRPr lang="zh-CN" altLang="en-US" sz="2400" dirty="0"/>
                    </a:p>
                  </a:txBody>
                  <a:tcPr/>
                </a:tc>
                <a:extLst>
                  <a:ext uri="{0D108BD9-81ED-4DB2-BD59-A6C34878D82A}">
                    <a16:rowId xmlns:a16="http://schemas.microsoft.com/office/drawing/2014/main" val="4108021388"/>
                  </a:ext>
                </a:extLst>
              </a:tr>
              <a:tr h="370840">
                <a:tc>
                  <a:txBody>
                    <a:bodyPr/>
                    <a:lstStyle/>
                    <a:p>
                      <a:r>
                        <a:rPr lang="en-US" altLang="zh-CN" sz="2400" dirty="0" smtClean="0">
                          <a:solidFill>
                            <a:srgbClr val="00B050"/>
                          </a:solidFill>
                        </a:rPr>
                        <a:t>2</a:t>
                      </a:r>
                      <a:endParaRPr lang="zh-CN" altLang="en-US" sz="2400" dirty="0">
                        <a:solidFill>
                          <a:srgbClr val="00B050"/>
                        </a:solidFill>
                      </a:endParaRPr>
                    </a:p>
                  </a:txBody>
                  <a:tcPr/>
                </a:tc>
                <a:tc>
                  <a:txBody>
                    <a:bodyPr/>
                    <a:lstStyle/>
                    <a:p>
                      <a:r>
                        <a:rPr lang="en-US" altLang="zh-CN" sz="2400" dirty="0" smtClean="0"/>
                        <a:t>9</a:t>
                      </a:r>
                      <a:endParaRPr lang="zh-CN" altLang="en-US" sz="2400" dirty="0"/>
                    </a:p>
                  </a:txBody>
                  <a:tcPr/>
                </a:tc>
                <a:tc>
                  <a:txBody>
                    <a:bodyPr/>
                    <a:lstStyle/>
                    <a:p>
                      <a:r>
                        <a:rPr lang="en-US" altLang="zh-CN" sz="2400" dirty="0" smtClean="0"/>
                        <a:t>12</a:t>
                      </a:r>
                      <a:endParaRPr lang="zh-CN" altLang="en-US" sz="2400" dirty="0"/>
                    </a:p>
                  </a:txBody>
                  <a:tcPr/>
                </a:tc>
                <a:extLst>
                  <a:ext uri="{0D108BD9-81ED-4DB2-BD59-A6C34878D82A}">
                    <a16:rowId xmlns:a16="http://schemas.microsoft.com/office/drawing/2014/main" val="3371495975"/>
                  </a:ext>
                </a:extLst>
              </a:tr>
              <a:tr h="370840">
                <a:tc>
                  <a:txBody>
                    <a:bodyPr/>
                    <a:lstStyle/>
                    <a:p>
                      <a:r>
                        <a:rPr lang="en-US" altLang="zh-CN" sz="2400" dirty="0" smtClean="0">
                          <a:solidFill>
                            <a:srgbClr val="00B050"/>
                          </a:solidFill>
                        </a:rPr>
                        <a:t>1</a:t>
                      </a:r>
                      <a:endParaRPr lang="zh-CN" altLang="en-US" sz="2400" dirty="0">
                        <a:solidFill>
                          <a:srgbClr val="00B050"/>
                        </a:solidFill>
                      </a:endParaRPr>
                    </a:p>
                  </a:txBody>
                  <a:tcPr/>
                </a:tc>
                <a:tc>
                  <a:txBody>
                    <a:bodyPr/>
                    <a:lstStyle/>
                    <a:p>
                      <a:r>
                        <a:rPr lang="en-US" altLang="zh-CN" sz="2400" dirty="0" smtClean="0"/>
                        <a:t>28</a:t>
                      </a:r>
                      <a:endParaRPr lang="zh-CN" altLang="en-US" sz="2400" dirty="0"/>
                    </a:p>
                  </a:txBody>
                  <a:tcPr/>
                </a:tc>
                <a:tc>
                  <a:txBody>
                    <a:bodyPr/>
                    <a:lstStyle/>
                    <a:p>
                      <a:r>
                        <a:rPr lang="en-US" altLang="zh-CN" sz="2400" dirty="0" smtClean="0"/>
                        <a:t>40</a:t>
                      </a:r>
                      <a:endParaRPr lang="zh-CN" altLang="en-US" sz="2400" dirty="0"/>
                    </a:p>
                  </a:txBody>
                  <a:tcPr/>
                </a:tc>
                <a:extLst>
                  <a:ext uri="{0D108BD9-81ED-4DB2-BD59-A6C34878D82A}">
                    <a16:rowId xmlns:a16="http://schemas.microsoft.com/office/drawing/2014/main" val="2015655086"/>
                  </a:ext>
                </a:extLst>
              </a:tr>
            </a:tbl>
          </a:graphicData>
        </a:graphic>
      </p:graphicFrame>
      <mc:AlternateContent xmlns:mc="http://schemas.openxmlformats.org/markup-compatibility/2006" xmlns:a14="http://schemas.microsoft.com/office/drawing/2010/main">
        <mc:Choice Requires="a14">
          <p:sp>
            <p:nvSpPr>
              <p:cNvPr id="3" name="文本框 2"/>
              <p:cNvSpPr txBox="1"/>
              <p:nvPr/>
            </p:nvSpPr>
            <p:spPr>
              <a:xfrm>
                <a:off x="1043608" y="4300790"/>
                <a:ext cx="2471831" cy="369332"/>
              </a:xfrm>
              <a:prstGeom prst="rect">
                <a:avLst/>
              </a:prstGeom>
              <a:noFill/>
            </p:spPr>
            <p:txBody>
              <a:bodyPr wrap="none" lIns="0" tIns="0" rIns="0" bIns="0" rtlCol="0">
                <a:spAutoFit/>
              </a:bodyPr>
              <a:lstStyle/>
              <a:p>
                <a14:m>
                  <m:oMath xmlns:m="http://schemas.openxmlformats.org/officeDocument/2006/math">
                    <m:r>
                      <a:rPr lang="zh-CN" altLang="en-US" sz="2400" b="0" i="1">
                        <a:latin typeface="Cambria Math" panose="02040503050406030204" pitchFamily="18" charset="0"/>
                        <a:ea typeface="黑体" panose="02010609060101010101" pitchFamily="49" charset="-122"/>
                      </a:rPr>
                      <m:t>平均</m:t>
                    </m:r>
                  </m:oMath>
                </a14:m>
                <a:r>
                  <a:rPr lang="zh-CN" altLang="en-US" sz="2400" b="0" dirty="0" smtClean="0">
                    <a:latin typeface="黑体" panose="02010609060101010101" pitchFamily="49" charset="-122"/>
                    <a:ea typeface="黑体" panose="02010609060101010101" pitchFamily="49" charset="-122"/>
                  </a:rPr>
                  <a:t>作业周转时间</a:t>
                </a:r>
                <a:endParaRPr lang="zh-CN" altLang="en-US" sz="2400" b="0" dirty="0">
                  <a:latin typeface="黑体" panose="02010609060101010101" pitchFamily="49" charset="-122"/>
                  <a:ea typeface="黑体" panose="02010609060101010101" pitchFamily="49" charset="-122"/>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1043608" y="4300790"/>
                <a:ext cx="2471831" cy="369332"/>
              </a:xfrm>
              <a:prstGeom prst="rect">
                <a:avLst/>
              </a:prstGeom>
              <a:blipFill>
                <a:blip r:embed="rId2"/>
                <a:stretch>
                  <a:fillRect l="-5172" t="-31667" r="-6650" b="-4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3793111" y="4300790"/>
                <a:ext cx="421698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𝑻</m:t>
                      </m:r>
                      <m:r>
                        <a:rPr lang="en-US" altLang="zh-CN" sz="2400" i="1" smtClean="0">
                          <a:latin typeface="Cambria Math" panose="02040503050406030204" pitchFamily="18" charset="0"/>
                        </a:rPr>
                        <m:t>=</m:t>
                      </m:r>
                      <m:f>
                        <m:fPr>
                          <m:type m:val="lin"/>
                          <m:ctrlPr>
                            <a:rPr lang="en-US" altLang="zh-CN" sz="2400" b="1" i="1" smtClean="0">
                              <a:latin typeface="Cambria Math" panose="02040503050406030204" pitchFamily="18" charset="0"/>
                              <a:ea typeface="Cambria Math" panose="02040503050406030204" pitchFamily="18" charset="0"/>
                            </a:rPr>
                          </m:ctrlPr>
                        </m:fPr>
                        <m:num>
                          <m:d>
                            <m:dPr>
                              <m:ctrlPr>
                                <a:rPr lang="en-US" altLang="zh-CN" sz="2400" i="1">
                                  <a:latin typeface="Cambria Math" panose="02040503050406030204" pitchFamily="18" charset="0"/>
                                </a:rPr>
                              </m:ctrlPr>
                            </m:dPr>
                            <m:e>
                              <m:r>
                                <a:rPr lang="en-US" altLang="zh-CN" sz="2400" b="1" i="1" smtClean="0">
                                  <a:latin typeface="Cambria Math" panose="02040503050406030204" pitchFamily="18" charset="0"/>
                                </a:rPr>
                                <m:t>𝟑</m:t>
                              </m:r>
                              <m:r>
                                <a:rPr lang="en-US" altLang="zh-CN" sz="2400" i="1">
                                  <a:latin typeface="Cambria Math" panose="02040503050406030204" pitchFamily="18" charset="0"/>
                                </a:rPr>
                                <m:t>+</m:t>
                              </m:r>
                              <m:r>
                                <a:rPr lang="en-US" altLang="zh-CN" sz="2400" b="1" i="1" smtClean="0">
                                  <a:latin typeface="Cambria Math" panose="02040503050406030204" pitchFamily="18" charset="0"/>
                                </a:rPr>
                                <m:t>𝟏𝟐</m:t>
                              </m:r>
                              <m:r>
                                <a:rPr lang="en-US" altLang="zh-CN" sz="2400" i="1">
                                  <a:latin typeface="Cambria Math" panose="02040503050406030204" pitchFamily="18" charset="0"/>
                                </a:rPr>
                                <m:t>+</m:t>
                              </m:r>
                              <m:r>
                                <a:rPr lang="en-US" altLang="zh-CN" sz="2400" i="1">
                                  <a:latin typeface="Cambria Math" panose="02040503050406030204" pitchFamily="18" charset="0"/>
                                </a:rPr>
                                <m:t>𝟒𝟎</m:t>
                              </m:r>
                            </m:e>
                          </m:d>
                        </m:num>
                        <m:den>
                          <m:r>
                            <a:rPr lang="en-US" altLang="zh-CN" sz="2400" b="1" i="1" smtClean="0">
                              <a:latin typeface="Cambria Math" panose="02040503050406030204" pitchFamily="18" charset="0"/>
                              <a:ea typeface="Cambria Math" panose="02040503050406030204" pitchFamily="18" charset="0"/>
                            </a:rPr>
                            <m:t>𝟑</m:t>
                          </m:r>
                        </m:den>
                      </m:f>
                      <m:r>
                        <a:rPr lang="en-US" altLang="zh-CN" sz="2400" b="1" i="1" smtClean="0">
                          <a:latin typeface="Cambria Math" panose="02040503050406030204" pitchFamily="18" charset="0"/>
                          <a:ea typeface="Cambria Math" panose="02040503050406030204" pitchFamily="18" charset="0"/>
                        </a:rPr>
                        <m:t>=</m:t>
                      </m:r>
                      <m:r>
                        <a:rPr lang="en-US" altLang="zh-CN" sz="2400" b="1" i="1" smtClean="0">
                          <a:solidFill>
                            <a:srgbClr val="00B050"/>
                          </a:solidFill>
                          <a:latin typeface="Cambria Math" panose="02040503050406030204" pitchFamily="18" charset="0"/>
                          <a:ea typeface="Cambria Math" panose="02040503050406030204" pitchFamily="18" charset="0"/>
                        </a:rPr>
                        <m:t>𝟏𝟖</m:t>
                      </m:r>
                      <m:r>
                        <a:rPr lang="en-US" altLang="zh-CN" sz="2400" b="1" i="1" smtClean="0">
                          <a:solidFill>
                            <a:srgbClr val="00B050"/>
                          </a:solidFill>
                          <a:latin typeface="Cambria Math" panose="02040503050406030204" pitchFamily="18" charset="0"/>
                          <a:ea typeface="Cambria Math" panose="02040503050406030204" pitchFamily="18" charset="0"/>
                        </a:rPr>
                        <m:t> </m:t>
                      </m:r>
                      <m:r>
                        <a:rPr lang="en-US" altLang="zh-CN" sz="2400" b="1" i="1" smtClean="0">
                          <a:solidFill>
                            <a:srgbClr val="00B050"/>
                          </a:solidFill>
                          <a:latin typeface="Cambria Math" panose="02040503050406030204" pitchFamily="18" charset="0"/>
                          <a:ea typeface="Cambria Math" panose="02040503050406030204" pitchFamily="18" charset="0"/>
                        </a:rPr>
                        <m:t>𝒎𝒔</m:t>
                      </m:r>
                    </m:oMath>
                  </m:oMathPara>
                </a14:m>
                <a:endParaRPr lang="zh-CN" altLang="en-US" sz="2400" dirty="0">
                  <a:solidFill>
                    <a:srgbClr val="00B050"/>
                  </a:solidFill>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3793111" y="4300790"/>
                <a:ext cx="4216988" cy="369332"/>
              </a:xfrm>
              <a:prstGeom prst="rect">
                <a:avLst/>
              </a:prstGeom>
              <a:blipFill>
                <a:blip r:embed="rId3"/>
                <a:stretch>
                  <a:fillRect l="-2023" t="-168333" b="-258333"/>
                </a:stretch>
              </a:blipFill>
            </p:spPr>
            <p:txBody>
              <a:bodyPr/>
              <a:lstStyle/>
              <a:p>
                <a:r>
                  <a:rPr lang="zh-CN" altLang="en-US">
                    <a:noFill/>
                  </a:rPr>
                  <a:t> </a:t>
                </a:r>
              </a:p>
            </p:txBody>
          </p:sp>
        </mc:Fallback>
      </mc:AlternateContent>
      <p:sp>
        <p:nvSpPr>
          <p:cNvPr id="8" name="TextBox 6"/>
          <p:cNvSpPr txBox="1"/>
          <p:nvPr/>
        </p:nvSpPr>
        <p:spPr>
          <a:xfrm>
            <a:off x="649638" y="4937271"/>
            <a:ext cx="7920880" cy="461665"/>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l">
              <a:spcAft>
                <a:spcPct val="20000"/>
              </a:spcAft>
              <a:buClr>
                <a:schemeClr val="folHlink"/>
              </a:buClr>
              <a:buSzPct val="60000"/>
            </a:pPr>
            <a:r>
              <a:rPr kumimoji="1" lang="en-US" altLang="zh-CN" sz="2400" b="0" dirty="0">
                <a:solidFill>
                  <a:srgbClr val="FF0000"/>
                </a:solidFill>
                <a:latin typeface="黑体" panose="02010609060101010101" pitchFamily="49" charset="-122"/>
                <a:ea typeface="黑体" panose="02010609060101010101" pitchFamily="49" charset="-122"/>
              </a:rPr>
              <a:t>FCFS</a:t>
            </a:r>
            <a:r>
              <a:rPr kumimoji="1" lang="zh-CN" altLang="en-US" sz="2400" b="0" dirty="0">
                <a:latin typeface="黑体" panose="02010609060101010101" pitchFamily="49" charset="-122"/>
                <a:ea typeface="黑体" panose="02010609060101010101" pitchFamily="49" charset="-122"/>
              </a:rPr>
              <a:t>调度算法的</a:t>
            </a:r>
            <a:r>
              <a:rPr kumimoji="1" lang="zh-CN" altLang="en-US" sz="2400" b="0" dirty="0">
                <a:solidFill>
                  <a:srgbClr val="FF0000"/>
                </a:solidFill>
                <a:latin typeface="黑体" panose="02010609060101010101" pitchFamily="49" charset="-122"/>
                <a:ea typeface="黑体" panose="02010609060101010101" pitchFamily="49" charset="-122"/>
              </a:rPr>
              <a:t>平均作业周转时间</a:t>
            </a:r>
            <a:r>
              <a:rPr kumimoji="1" lang="zh-CN" altLang="en-US" sz="2400" b="0" dirty="0">
                <a:latin typeface="黑体" panose="02010609060101010101" pitchFamily="49" charset="-122"/>
                <a:ea typeface="黑体" panose="02010609060101010101" pitchFamily="49" charset="-122"/>
              </a:rPr>
              <a:t>与</a:t>
            </a:r>
            <a:r>
              <a:rPr kumimoji="1" lang="zh-CN" altLang="en-US" sz="2400" b="0" dirty="0">
                <a:solidFill>
                  <a:srgbClr val="FF0000"/>
                </a:solidFill>
                <a:latin typeface="黑体" panose="02010609060101010101" pitchFamily="49" charset="-122"/>
                <a:ea typeface="黑体" panose="02010609060101010101" pitchFamily="49" charset="-122"/>
              </a:rPr>
              <a:t>作业提交的顺序</a:t>
            </a:r>
            <a:r>
              <a:rPr kumimoji="1" lang="zh-CN" altLang="en-US" sz="2400" b="0" dirty="0">
                <a:latin typeface="黑体" panose="02010609060101010101" pitchFamily="49" charset="-122"/>
                <a:ea typeface="黑体" panose="02010609060101010101" pitchFamily="49" charset="-122"/>
              </a:rPr>
              <a:t>有关</a:t>
            </a:r>
          </a:p>
        </p:txBody>
      </p:sp>
    </p:spTree>
    <p:extLst>
      <p:ext uri="{BB962C8B-B14F-4D97-AF65-F5344CB8AC3E}">
        <p14:creationId xmlns:p14="http://schemas.microsoft.com/office/powerpoint/2010/main" val="34262248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2.6.5</a:t>
            </a:r>
            <a:r>
              <a:rPr lang="en-US" altLang="zh-CN" dirty="0"/>
              <a:t>/1: FCFS Example</a:t>
            </a:r>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44</a:t>
            </a:fld>
            <a:r>
              <a:rPr lang="en-US" altLang="zh-CN" smtClean="0"/>
              <a:t>/xxx</a:t>
            </a:r>
            <a:endParaRPr lang="en-US" altLang="zh-CN" dirty="0"/>
          </a:p>
        </p:txBody>
      </p:sp>
      <mc:AlternateContent xmlns:mc="http://schemas.openxmlformats.org/markup-compatibility/2006" xmlns:a14="http://schemas.microsoft.com/office/drawing/2010/main">
        <mc:Choice Requires="a14">
          <p:sp>
            <p:nvSpPr>
              <p:cNvPr id="6" name="文本框 5"/>
              <p:cNvSpPr txBox="1"/>
              <p:nvPr/>
            </p:nvSpPr>
            <p:spPr>
              <a:xfrm>
                <a:off x="914400" y="2276872"/>
                <a:ext cx="3077766" cy="369332"/>
              </a:xfrm>
              <a:prstGeom prst="rect">
                <a:avLst/>
              </a:prstGeom>
              <a:noFill/>
            </p:spPr>
            <p:txBody>
              <a:bodyPr wrap="none" lIns="0" tIns="0" rIns="0" bIns="0" rtlCol="0">
                <a:spAutoFit/>
              </a:bodyPr>
              <a:lstStyle/>
              <a:p>
                <a14:m>
                  <m:oMath xmlns:m="http://schemas.openxmlformats.org/officeDocument/2006/math">
                    <m:r>
                      <a:rPr lang="zh-CN" altLang="en-US" sz="2400" b="0" i="1" smtClean="0">
                        <a:latin typeface="Cambria Math" panose="02040503050406030204" pitchFamily="18" charset="0"/>
                        <a:ea typeface="黑体" panose="02010609060101010101" pitchFamily="49" charset="-122"/>
                      </a:rPr>
                      <m:t>平均带权</m:t>
                    </m:r>
                  </m:oMath>
                </a14:m>
                <a:r>
                  <a:rPr lang="zh-CN" altLang="en-US" sz="2400" b="0" dirty="0" smtClean="0">
                    <a:latin typeface="黑体" panose="02010609060101010101" pitchFamily="49" charset="-122"/>
                    <a:ea typeface="黑体" panose="02010609060101010101" pitchFamily="49" charset="-122"/>
                  </a:rPr>
                  <a:t>作业周转时间</a:t>
                </a:r>
                <a:endParaRPr lang="zh-CN" altLang="en-US" sz="2400" b="0" dirty="0">
                  <a:latin typeface="黑体" panose="02010609060101010101" pitchFamily="49" charset="-122"/>
                  <a:ea typeface="黑体" panose="02010609060101010101" pitchFamily="49" charset="-122"/>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14400" y="2276872"/>
                <a:ext cx="3077766" cy="369332"/>
              </a:xfrm>
              <a:prstGeom prst="rect">
                <a:avLst/>
              </a:prstGeom>
              <a:blipFill>
                <a:blip r:embed="rId2"/>
                <a:stretch>
                  <a:fillRect l="-4158" t="-31667" r="-5545" b="-4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2555776" y="2821578"/>
                <a:ext cx="5616624" cy="369332"/>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𝑾</m:t>
                      </m:r>
                      <m:r>
                        <a:rPr lang="en-US" altLang="zh-CN" sz="2400" i="1" smtClean="0">
                          <a:latin typeface="Cambria Math" panose="02040503050406030204" pitchFamily="18" charset="0"/>
                        </a:rPr>
                        <m:t>=</m:t>
                      </m:r>
                      <m:f>
                        <m:fPr>
                          <m:type m:val="lin"/>
                          <m:ctrlPr>
                            <a:rPr lang="en-US" altLang="zh-CN" sz="2400" b="1" i="1" smtClean="0">
                              <a:latin typeface="Cambria Math" panose="02040503050406030204" pitchFamily="18" charset="0"/>
                              <a:ea typeface="Cambria Math" panose="02040503050406030204" pitchFamily="18" charset="0"/>
                            </a:rPr>
                          </m:ctrlPr>
                        </m:fPr>
                        <m:num>
                          <m:d>
                            <m:dPr>
                              <m:ctrlPr>
                                <a:rPr lang="en-US" altLang="zh-CN" sz="2400" i="1">
                                  <a:latin typeface="Cambria Math" panose="02040503050406030204" pitchFamily="18" charset="0"/>
                                </a:rPr>
                              </m:ctrlPr>
                            </m:dPr>
                            <m:e>
                              <m:r>
                                <a:rPr lang="en-US" altLang="zh-CN" sz="2400" i="1">
                                  <a:latin typeface="Cambria Math" panose="02040503050406030204" pitchFamily="18" charset="0"/>
                                </a:rPr>
                                <m:t>𝟐𝟖</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𝟐𝟖</m:t>
                              </m:r>
                              <m:r>
                                <a:rPr lang="en-US" altLang="zh-CN" sz="2400" i="1">
                                  <a:latin typeface="Cambria Math" panose="02040503050406030204" pitchFamily="18" charset="0"/>
                                </a:rPr>
                                <m:t>+</m:t>
                              </m:r>
                              <m:r>
                                <a:rPr lang="en-US" altLang="zh-CN" sz="2400" i="1">
                                  <a:latin typeface="Cambria Math" panose="02040503050406030204" pitchFamily="18" charset="0"/>
                                </a:rPr>
                                <m:t>𝟑𝟕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m:t>
                              </m:r>
                              <m:r>
                                <a:rPr lang="en-US" altLang="zh-CN" sz="2400" i="1">
                                  <a:latin typeface="Cambria Math" panose="02040503050406030204" pitchFamily="18" charset="0"/>
                                </a:rPr>
                                <m:t>+</m:t>
                              </m:r>
                              <m:r>
                                <a:rPr lang="en-US" altLang="zh-CN" sz="2400" i="1">
                                  <a:latin typeface="Cambria Math" panose="02040503050406030204" pitchFamily="18" charset="0"/>
                                </a:rPr>
                                <m:t>𝟒𝟎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e>
                          </m:d>
                        </m:num>
                        <m:den>
                          <m:r>
                            <a:rPr lang="en-US" altLang="zh-CN" sz="2400" b="1" i="1" smtClean="0">
                              <a:latin typeface="Cambria Math" panose="02040503050406030204" pitchFamily="18" charset="0"/>
                              <a:ea typeface="Cambria Math" panose="02040503050406030204" pitchFamily="18" charset="0"/>
                            </a:rPr>
                            <m:t>𝟑</m:t>
                          </m:r>
                        </m:den>
                      </m:f>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𝟔</m:t>
                      </m:r>
                      <m:r>
                        <a:rPr lang="en-US" altLang="zh-CN" sz="2400" b="1" i="1" smtClean="0">
                          <a:latin typeface="Cambria Math" panose="02040503050406030204" pitchFamily="18" charset="0"/>
                          <a:ea typeface="Cambria Math" panose="02040503050406030204" pitchFamily="18" charset="0"/>
                        </a:rPr>
                        <m:t> </m:t>
                      </m:r>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2555776" y="2821578"/>
                <a:ext cx="5616624" cy="369332"/>
              </a:xfrm>
              <a:prstGeom prst="rect">
                <a:avLst/>
              </a:prstGeom>
              <a:blipFill>
                <a:blip r:embed="rId3"/>
                <a:stretch>
                  <a:fillRect t="-168333" b="-258333"/>
                </a:stretch>
              </a:blipFill>
            </p:spPr>
            <p:txBody>
              <a:bodyPr/>
              <a:lstStyle/>
              <a:p>
                <a:r>
                  <a:rPr lang="zh-CN" altLang="en-US">
                    <a:noFill/>
                  </a:rPr>
                  <a:t> </a:t>
                </a:r>
              </a:p>
            </p:txBody>
          </p:sp>
        </mc:Fallback>
      </mc:AlternateContent>
      <p:sp>
        <p:nvSpPr>
          <p:cNvPr id="8" name="文本框 7"/>
          <p:cNvSpPr txBox="1"/>
          <p:nvPr/>
        </p:nvSpPr>
        <p:spPr>
          <a:xfrm>
            <a:off x="1403648" y="2729245"/>
            <a:ext cx="1622560" cy="461665"/>
          </a:xfrm>
          <a:prstGeom prst="rect">
            <a:avLst/>
          </a:prstGeom>
          <a:noFill/>
        </p:spPr>
        <p:txBody>
          <a:bodyPr wrap="none" rtlCol="0">
            <a:spAutoFit/>
          </a:bodyPr>
          <a:lstStyle/>
          <a:p>
            <a:r>
              <a:rPr lang="en-US" altLang="zh-CN" sz="2400" dirty="0" smtClean="0">
                <a:solidFill>
                  <a:srgbClr val="008F00"/>
                </a:solidFill>
                <a:latin typeface="黑体" panose="02010609060101010101" pitchFamily="49" charset="-122"/>
                <a:ea typeface="黑体" panose="02010609060101010101" pitchFamily="49" charset="-122"/>
              </a:rPr>
              <a:t>1</a:t>
            </a:r>
            <a:r>
              <a:rPr lang="zh-CN" altLang="en-US" sz="2400" dirty="0" smtClean="0">
                <a:solidFill>
                  <a:srgbClr val="008F00"/>
                </a:solidFill>
                <a:latin typeface="黑体" panose="02010609060101010101" pitchFamily="49" charset="-122"/>
                <a:ea typeface="黑体" panose="02010609060101010101" pitchFamily="49" charset="-122"/>
              </a:rPr>
              <a:t>，</a:t>
            </a:r>
            <a:r>
              <a:rPr lang="en-US" altLang="zh-CN" sz="2400" dirty="0" smtClean="0">
                <a:solidFill>
                  <a:srgbClr val="008F00"/>
                </a:solidFill>
                <a:latin typeface="黑体" panose="02010609060101010101" pitchFamily="49" charset="-122"/>
                <a:ea typeface="黑体" panose="02010609060101010101" pitchFamily="49" charset="-122"/>
              </a:rPr>
              <a:t>2</a:t>
            </a:r>
            <a:r>
              <a:rPr lang="zh-CN" altLang="en-US" sz="2400" dirty="0" smtClean="0">
                <a:solidFill>
                  <a:srgbClr val="008F00"/>
                </a:solidFill>
                <a:latin typeface="黑体" panose="02010609060101010101" pitchFamily="49" charset="-122"/>
                <a:ea typeface="黑体" panose="02010609060101010101" pitchFamily="49" charset="-122"/>
              </a:rPr>
              <a:t>，</a:t>
            </a:r>
            <a:r>
              <a:rPr lang="en-US" altLang="zh-CN" sz="2400" dirty="0" smtClean="0">
                <a:solidFill>
                  <a:srgbClr val="008F00"/>
                </a:solidFill>
                <a:latin typeface="黑体" panose="02010609060101010101" pitchFamily="49" charset="-122"/>
                <a:ea typeface="黑体" panose="02010609060101010101" pitchFamily="49" charset="-122"/>
              </a:rPr>
              <a:t>3</a:t>
            </a:r>
            <a:r>
              <a:rPr lang="zh-CN" altLang="en-US" sz="2400" dirty="0" smtClean="0">
                <a:solidFill>
                  <a:srgbClr val="008F00"/>
                </a:solidFill>
                <a:latin typeface="黑体" panose="02010609060101010101" pitchFamily="49" charset="-122"/>
                <a:ea typeface="黑体" panose="02010609060101010101" pitchFamily="49" charset="-122"/>
              </a:rPr>
              <a:t>：</a:t>
            </a:r>
            <a:endParaRPr lang="zh-CN" altLang="en-US" sz="2400" dirty="0">
              <a:solidFill>
                <a:srgbClr val="008F00"/>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9" name="文本框 8"/>
              <p:cNvSpPr txBox="1"/>
              <p:nvPr/>
            </p:nvSpPr>
            <p:spPr>
              <a:xfrm>
                <a:off x="2627784" y="3546209"/>
                <a:ext cx="5616624" cy="369332"/>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𝑾</m:t>
                      </m:r>
                      <m:r>
                        <a:rPr lang="en-US" altLang="zh-CN" sz="2400" i="1" smtClean="0">
                          <a:latin typeface="Cambria Math" panose="02040503050406030204" pitchFamily="18" charset="0"/>
                        </a:rPr>
                        <m:t>=</m:t>
                      </m:r>
                      <m:f>
                        <m:fPr>
                          <m:type m:val="lin"/>
                          <m:ctrlPr>
                            <a:rPr lang="en-US" altLang="zh-CN" sz="2400" b="1" i="1" smtClean="0">
                              <a:latin typeface="Cambria Math" panose="02040503050406030204" pitchFamily="18" charset="0"/>
                              <a:ea typeface="Cambria Math" panose="02040503050406030204" pitchFamily="18" charset="0"/>
                            </a:rPr>
                          </m:ctrlPr>
                        </m:fPr>
                        <m:num>
                          <m:d>
                            <m:dPr>
                              <m:ctrlPr>
                                <a:rPr lang="en-US" altLang="zh-CN" sz="2400" i="1">
                                  <a:latin typeface="Cambria Math" panose="02040503050406030204" pitchFamily="18" charset="0"/>
                                </a:rPr>
                              </m:ctrlPr>
                            </m:dPr>
                            <m:e>
                              <m:r>
                                <a:rPr lang="en-US" altLang="zh-CN" sz="2400" b="1" i="1" smtClean="0">
                                  <a:latin typeface="Cambria Math" panose="02040503050406030204" pitchFamily="18" charset="0"/>
                                </a:rPr>
                                <m:t>𝟗</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m:t>
                              </m:r>
                              <m:r>
                                <a:rPr lang="en-US" altLang="zh-CN" sz="2400" i="1">
                                  <a:latin typeface="Cambria Math" panose="02040503050406030204" pitchFamily="18" charset="0"/>
                                </a:rPr>
                                <m:t>+</m:t>
                              </m:r>
                              <m:r>
                                <a:rPr lang="en-US" altLang="zh-CN" sz="2400" i="1">
                                  <a:latin typeface="Cambria Math" panose="02040503050406030204" pitchFamily="18" charset="0"/>
                                </a:rPr>
                                <m:t>𝟑𝟕</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𝟐𝟖</m:t>
                              </m:r>
                              <m:r>
                                <a:rPr lang="en-US" altLang="zh-CN" sz="2400" i="1">
                                  <a:latin typeface="Cambria Math" panose="02040503050406030204" pitchFamily="18" charset="0"/>
                                </a:rPr>
                                <m:t>+</m:t>
                              </m:r>
                              <m:r>
                                <a:rPr lang="en-US" altLang="zh-CN" sz="2400" i="1">
                                  <a:latin typeface="Cambria Math" panose="02040503050406030204" pitchFamily="18" charset="0"/>
                                </a:rPr>
                                <m:t>𝟒𝟎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e>
                          </m:d>
                        </m:num>
                        <m:den>
                          <m:r>
                            <a:rPr lang="en-US" altLang="zh-CN" sz="2400" b="1" i="1" smtClean="0">
                              <a:latin typeface="Cambria Math" panose="02040503050406030204" pitchFamily="18" charset="0"/>
                              <a:ea typeface="Cambria Math" panose="02040503050406030204" pitchFamily="18" charset="0"/>
                            </a:rPr>
                            <m:t>𝟑</m:t>
                          </m:r>
                        </m:den>
                      </m:f>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𝟓</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𝟐</m:t>
                      </m:r>
                      <m:r>
                        <a:rPr lang="en-US" altLang="zh-CN" sz="2400" b="1" i="1" smtClean="0">
                          <a:latin typeface="Cambria Math" panose="02040503050406030204" pitchFamily="18" charset="0"/>
                          <a:ea typeface="Cambria Math" panose="02040503050406030204" pitchFamily="18" charset="0"/>
                        </a:rPr>
                        <m:t> </m:t>
                      </m:r>
                    </m:oMath>
                  </m:oMathPara>
                </a14:m>
                <a:endParaRPr lang="zh-CN" alt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2627784" y="3546209"/>
                <a:ext cx="5616624" cy="369332"/>
              </a:xfrm>
              <a:prstGeom prst="rect">
                <a:avLst/>
              </a:prstGeom>
              <a:blipFill>
                <a:blip r:embed="rId4"/>
                <a:stretch>
                  <a:fillRect t="-168333" b="-258333"/>
                </a:stretch>
              </a:blipFill>
            </p:spPr>
            <p:txBody>
              <a:bodyPr/>
              <a:lstStyle/>
              <a:p>
                <a:r>
                  <a:rPr lang="zh-CN" altLang="en-US">
                    <a:noFill/>
                  </a:rPr>
                  <a:t> </a:t>
                </a:r>
              </a:p>
            </p:txBody>
          </p:sp>
        </mc:Fallback>
      </mc:AlternateContent>
      <p:sp>
        <p:nvSpPr>
          <p:cNvPr id="10" name="文本框 9"/>
          <p:cNvSpPr txBox="1"/>
          <p:nvPr/>
        </p:nvSpPr>
        <p:spPr>
          <a:xfrm>
            <a:off x="1430098" y="3453876"/>
            <a:ext cx="1569660" cy="461665"/>
          </a:xfrm>
          <a:prstGeom prst="rect">
            <a:avLst/>
          </a:prstGeom>
          <a:noFill/>
        </p:spPr>
        <p:txBody>
          <a:bodyPr wrap="none" rtlCol="0">
            <a:spAutoFit/>
          </a:bodyPr>
          <a:lstStyle/>
          <a:p>
            <a:r>
              <a:rPr lang="en-US" altLang="zh-CN" sz="2400" dirty="0">
                <a:solidFill>
                  <a:srgbClr val="008F00"/>
                </a:solidFill>
                <a:latin typeface="黑体" panose="02010609060101010101" pitchFamily="49" charset="-122"/>
                <a:ea typeface="黑体" panose="02010609060101010101" pitchFamily="49" charset="-122"/>
              </a:rPr>
              <a:t>2</a:t>
            </a:r>
            <a:r>
              <a:rPr lang="zh-CN" altLang="en-US" sz="2400" dirty="0" smtClean="0">
                <a:solidFill>
                  <a:srgbClr val="008F00"/>
                </a:solidFill>
                <a:latin typeface="黑体" panose="02010609060101010101" pitchFamily="49" charset="-122"/>
                <a:ea typeface="黑体" panose="02010609060101010101" pitchFamily="49" charset="-122"/>
              </a:rPr>
              <a:t>，</a:t>
            </a:r>
            <a:r>
              <a:rPr lang="en-US" altLang="zh-CN" sz="2400" dirty="0">
                <a:solidFill>
                  <a:srgbClr val="008F00"/>
                </a:solidFill>
                <a:latin typeface="黑体" panose="02010609060101010101" pitchFamily="49" charset="-122"/>
                <a:ea typeface="黑体" panose="02010609060101010101" pitchFamily="49" charset="-122"/>
              </a:rPr>
              <a:t>1</a:t>
            </a:r>
            <a:r>
              <a:rPr lang="zh-CN" altLang="en-US" sz="2400" dirty="0" smtClean="0">
                <a:solidFill>
                  <a:srgbClr val="008F00"/>
                </a:solidFill>
                <a:latin typeface="黑体" panose="02010609060101010101" pitchFamily="49" charset="-122"/>
                <a:ea typeface="黑体" panose="02010609060101010101" pitchFamily="49" charset="-122"/>
              </a:rPr>
              <a:t>，</a:t>
            </a:r>
            <a:r>
              <a:rPr lang="en-US" altLang="zh-CN" sz="2400" dirty="0" smtClean="0">
                <a:solidFill>
                  <a:srgbClr val="008F00"/>
                </a:solidFill>
                <a:latin typeface="黑体" panose="02010609060101010101" pitchFamily="49" charset="-122"/>
                <a:ea typeface="黑体" panose="02010609060101010101" pitchFamily="49" charset="-122"/>
              </a:rPr>
              <a:t>3</a:t>
            </a:r>
            <a:r>
              <a:rPr lang="zh-CN" altLang="en-US" sz="2400" dirty="0" smtClean="0">
                <a:solidFill>
                  <a:srgbClr val="008F00"/>
                </a:solidFill>
                <a:latin typeface="黑体" panose="02010609060101010101" pitchFamily="49" charset="-122"/>
                <a:ea typeface="黑体" panose="02010609060101010101" pitchFamily="49" charset="-122"/>
              </a:rPr>
              <a:t>：</a:t>
            </a:r>
            <a:endParaRPr lang="zh-CN" altLang="en-US" sz="2400" dirty="0">
              <a:solidFill>
                <a:srgbClr val="008F00"/>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11" name="文本框 10"/>
              <p:cNvSpPr txBox="1"/>
              <p:nvPr/>
            </p:nvSpPr>
            <p:spPr>
              <a:xfrm>
                <a:off x="2699792" y="4270840"/>
                <a:ext cx="5616624" cy="369332"/>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𝑾</m:t>
                      </m:r>
                      <m:r>
                        <a:rPr lang="en-US" altLang="zh-CN" sz="2400" i="1" smtClean="0">
                          <a:latin typeface="Cambria Math" panose="02040503050406030204" pitchFamily="18" charset="0"/>
                        </a:rPr>
                        <m:t>=</m:t>
                      </m:r>
                      <m:f>
                        <m:fPr>
                          <m:type m:val="lin"/>
                          <m:ctrlPr>
                            <a:rPr lang="en-US" altLang="zh-CN" sz="2400" b="1" i="1" smtClean="0">
                              <a:latin typeface="Cambria Math" panose="02040503050406030204" pitchFamily="18" charset="0"/>
                              <a:ea typeface="Cambria Math" panose="02040503050406030204" pitchFamily="18" charset="0"/>
                            </a:rPr>
                          </m:ctrlPr>
                        </m:fPr>
                        <m:num>
                          <m:d>
                            <m:dPr>
                              <m:ctrlPr>
                                <a:rPr lang="en-US" altLang="zh-CN" sz="2400" i="1">
                                  <a:latin typeface="Cambria Math" panose="02040503050406030204" pitchFamily="18" charset="0"/>
                                </a:rPr>
                              </m:ctrlPr>
                            </m:dPr>
                            <m:e>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r>
                                <a:rPr lang="en-US" altLang="zh-CN" sz="2400" i="1">
                                  <a:latin typeface="Cambria Math" panose="02040503050406030204" pitchFamily="18" charset="0"/>
                                </a:rPr>
                                <m:t>+</m:t>
                              </m:r>
                              <m:r>
                                <a:rPr lang="en-US" altLang="zh-CN" sz="2400" b="1" i="1" smtClean="0">
                                  <a:latin typeface="Cambria Math" panose="02040503050406030204" pitchFamily="18" charset="0"/>
                                </a:rPr>
                                <m:t>𝟏𝟐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𝟗</m:t>
                              </m:r>
                              <m:r>
                                <a:rPr lang="en-US" altLang="zh-CN" sz="2400" i="1">
                                  <a:latin typeface="Cambria Math" panose="02040503050406030204" pitchFamily="18" charset="0"/>
                                </a:rPr>
                                <m:t>+</m:t>
                              </m:r>
                              <m:r>
                                <a:rPr lang="en-US" altLang="zh-CN" sz="2400" i="1">
                                  <a:latin typeface="Cambria Math" panose="02040503050406030204" pitchFamily="18" charset="0"/>
                                </a:rPr>
                                <m:t>𝟒𝟎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𝟐𝟖</m:t>
                              </m:r>
                            </m:e>
                          </m:d>
                        </m:num>
                        <m:den>
                          <m:r>
                            <a:rPr lang="en-US" altLang="zh-CN" sz="2400" b="1" i="1" smtClean="0">
                              <a:latin typeface="Cambria Math" panose="02040503050406030204" pitchFamily="18" charset="0"/>
                              <a:ea typeface="Cambria Math" panose="02040503050406030204" pitchFamily="18" charset="0"/>
                            </a:rPr>
                            <m:t>𝟑</m:t>
                          </m:r>
                        </m:den>
                      </m:f>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𝟏</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𝟐𝟒</m:t>
                      </m:r>
                      <m:r>
                        <a:rPr lang="en-US" altLang="zh-CN" sz="2400" b="1" i="1" smtClean="0">
                          <a:latin typeface="Cambria Math" panose="02040503050406030204" pitchFamily="18" charset="0"/>
                          <a:ea typeface="Cambria Math" panose="02040503050406030204" pitchFamily="18" charset="0"/>
                        </a:rPr>
                        <m:t> </m:t>
                      </m:r>
                    </m:oMath>
                  </m:oMathPara>
                </a14:m>
                <a:endParaRPr lang="zh-CN" altLang="en-US" sz="24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2699792" y="4270840"/>
                <a:ext cx="5616624" cy="369332"/>
              </a:xfrm>
              <a:prstGeom prst="rect">
                <a:avLst/>
              </a:prstGeom>
              <a:blipFill>
                <a:blip r:embed="rId5"/>
                <a:stretch>
                  <a:fillRect t="-168333" b="-258333"/>
                </a:stretch>
              </a:blipFill>
            </p:spPr>
            <p:txBody>
              <a:bodyPr/>
              <a:lstStyle/>
              <a:p>
                <a:r>
                  <a:rPr lang="zh-CN" altLang="en-US">
                    <a:noFill/>
                  </a:rPr>
                  <a:t> </a:t>
                </a:r>
              </a:p>
            </p:txBody>
          </p:sp>
        </mc:Fallback>
      </mc:AlternateContent>
      <p:sp>
        <p:nvSpPr>
          <p:cNvPr id="12" name="文本框 11"/>
          <p:cNvSpPr txBox="1"/>
          <p:nvPr/>
        </p:nvSpPr>
        <p:spPr>
          <a:xfrm>
            <a:off x="1403648" y="4178507"/>
            <a:ext cx="1622560" cy="461665"/>
          </a:xfrm>
          <a:prstGeom prst="rect">
            <a:avLst/>
          </a:prstGeom>
          <a:noFill/>
        </p:spPr>
        <p:txBody>
          <a:bodyPr wrap="none" rtlCol="0">
            <a:spAutoFit/>
          </a:bodyPr>
          <a:lstStyle/>
          <a:p>
            <a:r>
              <a:rPr lang="en-US" altLang="zh-CN" sz="2400" dirty="0" smtClean="0">
                <a:solidFill>
                  <a:srgbClr val="008F00"/>
                </a:solidFill>
                <a:latin typeface="黑体" panose="02010609060101010101" pitchFamily="49" charset="-122"/>
                <a:ea typeface="黑体" panose="02010609060101010101" pitchFamily="49" charset="-122"/>
              </a:rPr>
              <a:t>3</a:t>
            </a:r>
            <a:r>
              <a:rPr lang="zh-CN" altLang="en-US" sz="2400" dirty="0" smtClean="0">
                <a:solidFill>
                  <a:srgbClr val="008F00"/>
                </a:solidFill>
                <a:latin typeface="黑体" panose="02010609060101010101" pitchFamily="49" charset="-122"/>
                <a:ea typeface="黑体" panose="02010609060101010101" pitchFamily="49" charset="-122"/>
              </a:rPr>
              <a:t>，</a:t>
            </a:r>
            <a:r>
              <a:rPr lang="en-US" altLang="zh-CN" sz="2400" dirty="0" smtClean="0">
                <a:solidFill>
                  <a:srgbClr val="008F00"/>
                </a:solidFill>
                <a:latin typeface="黑体" panose="02010609060101010101" pitchFamily="49" charset="-122"/>
                <a:ea typeface="黑体" panose="02010609060101010101" pitchFamily="49" charset="-122"/>
              </a:rPr>
              <a:t>2</a:t>
            </a:r>
            <a:r>
              <a:rPr lang="zh-CN" altLang="en-US" sz="2400" dirty="0" smtClean="0">
                <a:solidFill>
                  <a:srgbClr val="008F00"/>
                </a:solidFill>
                <a:latin typeface="黑体" panose="02010609060101010101" pitchFamily="49" charset="-122"/>
                <a:ea typeface="黑体" panose="02010609060101010101" pitchFamily="49" charset="-122"/>
              </a:rPr>
              <a:t>，</a:t>
            </a:r>
            <a:r>
              <a:rPr lang="en-US" altLang="zh-CN" sz="2400" dirty="0" smtClean="0">
                <a:solidFill>
                  <a:srgbClr val="008F00"/>
                </a:solidFill>
                <a:latin typeface="黑体" panose="02010609060101010101" pitchFamily="49" charset="-122"/>
                <a:ea typeface="黑体" panose="02010609060101010101" pitchFamily="49" charset="-122"/>
              </a:rPr>
              <a:t>1</a:t>
            </a:r>
            <a:r>
              <a:rPr lang="zh-CN" altLang="en-US" sz="2400" dirty="0" smtClean="0">
                <a:solidFill>
                  <a:srgbClr val="008F00"/>
                </a:solidFill>
                <a:latin typeface="黑体" panose="02010609060101010101" pitchFamily="49" charset="-122"/>
                <a:ea typeface="黑体" panose="02010609060101010101" pitchFamily="49" charset="-122"/>
              </a:rPr>
              <a:t>：</a:t>
            </a:r>
            <a:endParaRPr lang="zh-CN" altLang="en-US" sz="2400" dirty="0">
              <a:solidFill>
                <a:srgbClr val="008F00"/>
              </a:solidFill>
              <a:latin typeface="黑体" panose="02010609060101010101" pitchFamily="49" charset="-122"/>
              <a:ea typeface="黑体" panose="02010609060101010101" pitchFamily="49" charset="-122"/>
            </a:endParaRPr>
          </a:p>
        </p:txBody>
      </p:sp>
      <p:sp>
        <p:nvSpPr>
          <p:cNvPr id="13" name="TextBox 6"/>
          <p:cNvSpPr txBox="1"/>
          <p:nvPr/>
        </p:nvSpPr>
        <p:spPr>
          <a:xfrm>
            <a:off x="1403648" y="4990671"/>
            <a:ext cx="6723548" cy="1274195"/>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l">
              <a:spcAft>
                <a:spcPct val="20000"/>
              </a:spcAft>
              <a:buClr>
                <a:schemeClr val="folHlink"/>
              </a:buClr>
              <a:buSzPct val="60000"/>
            </a:pPr>
            <a:r>
              <a:rPr kumimoji="1" lang="zh-CN" altLang="en-US" sz="2400" b="0" dirty="0" smtClean="0">
                <a:solidFill>
                  <a:srgbClr val="FF0000"/>
                </a:solidFill>
                <a:latin typeface="黑体" panose="02010609060101010101" pitchFamily="49" charset="-122"/>
                <a:ea typeface="黑体" panose="02010609060101010101" pitchFamily="49" charset="-122"/>
              </a:rPr>
              <a:t>平均带权作业周转时间</a:t>
            </a:r>
            <a:r>
              <a:rPr kumimoji="1" lang="zh-CN" altLang="en-US" sz="2400" b="0" dirty="0" smtClean="0">
                <a:latin typeface="黑体" panose="02010609060101010101" pitchFamily="49" charset="-122"/>
                <a:ea typeface="黑体" panose="02010609060101010101" pitchFamily="49" charset="-122"/>
              </a:rPr>
              <a:t> 反映了不同作业流对调度算法的影响。</a:t>
            </a:r>
          </a:p>
          <a:p>
            <a:pPr algn="l">
              <a:spcAft>
                <a:spcPct val="20000"/>
              </a:spcAft>
              <a:buClr>
                <a:schemeClr val="folHlink"/>
              </a:buClr>
              <a:buSzPct val="60000"/>
            </a:pPr>
            <a:r>
              <a:rPr kumimoji="1" lang="zh-CN" altLang="en-US" sz="2400" b="0" dirty="0" smtClean="0">
                <a:solidFill>
                  <a:srgbClr val="008F00"/>
                </a:solidFill>
                <a:latin typeface="黑体" panose="02010609060101010101" pitchFamily="49" charset="-122"/>
                <a:ea typeface="黑体" panose="02010609060101010101" pitchFamily="49" charset="-122"/>
              </a:rPr>
              <a:t>越接近</a:t>
            </a:r>
            <a:r>
              <a:rPr kumimoji="1" lang="en-US" altLang="zh-CN" sz="2400" b="0" dirty="0" smtClean="0">
                <a:solidFill>
                  <a:srgbClr val="008F00"/>
                </a:solidFill>
                <a:latin typeface="黑体" panose="02010609060101010101" pitchFamily="49" charset="-122"/>
                <a:ea typeface="黑体" panose="02010609060101010101" pitchFamily="49" charset="-122"/>
              </a:rPr>
              <a:t>1</a:t>
            </a:r>
            <a:r>
              <a:rPr kumimoji="1" lang="zh-CN" altLang="en-US" sz="2400" b="0" dirty="0" smtClean="0">
                <a:solidFill>
                  <a:srgbClr val="008F00"/>
                </a:solidFill>
                <a:latin typeface="黑体" panose="02010609060101010101" pitchFamily="49" charset="-122"/>
                <a:ea typeface="黑体" panose="02010609060101010101" pitchFamily="49" charset="-122"/>
              </a:rPr>
              <a:t>，则表示算法对当前作业流的响应及时。</a:t>
            </a:r>
            <a:endParaRPr kumimoji="1" lang="zh-CN" altLang="en-US" sz="2400" b="0" dirty="0">
              <a:solidFill>
                <a:srgbClr val="008F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662733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smtClean="0">
                <a:solidFill>
                  <a:srgbClr val="696464"/>
                </a:solidFill>
              </a:rPr>
              <a:t>2.6.5</a:t>
            </a:r>
            <a:r>
              <a:rPr lang="en-US" altLang="zh-CN" dirty="0" smtClean="0">
                <a:solidFill>
                  <a:srgbClr val="696464"/>
                </a:solidFill>
              </a:rPr>
              <a:t>/2: </a:t>
            </a:r>
            <a:r>
              <a:rPr lang="en-US" altLang="zh-CN" sz="3600" dirty="0" smtClean="0">
                <a:solidFill>
                  <a:srgbClr val="696464"/>
                </a:solidFill>
              </a:rPr>
              <a:t>SJF</a:t>
            </a:r>
            <a:r>
              <a:rPr lang="zh-CN" altLang="en-US" sz="3600" dirty="0" smtClean="0">
                <a:solidFill>
                  <a:srgbClr val="696464"/>
                </a:solidFill>
              </a:rPr>
              <a:t> </a:t>
            </a:r>
            <a:r>
              <a:rPr lang="en-US" altLang="zh-CN" sz="2400" dirty="0" smtClean="0">
                <a:solidFill>
                  <a:srgbClr val="696464"/>
                </a:solidFill>
              </a:rPr>
              <a:t>(Shortest Job First)</a:t>
            </a:r>
            <a:endParaRPr lang="zh-CN" altLang="en-US" dirty="0"/>
          </a:p>
        </p:txBody>
      </p:sp>
      <p:sp>
        <p:nvSpPr>
          <p:cNvPr id="3" name="内容占位符 2"/>
          <p:cNvSpPr>
            <a:spLocks noGrp="1"/>
          </p:cNvSpPr>
          <p:nvPr>
            <p:ph sz="quarter" idx="1"/>
          </p:nvPr>
        </p:nvSpPr>
        <p:spPr/>
        <p:txBody>
          <a:bodyPr/>
          <a:lstStyle/>
          <a:p>
            <a:r>
              <a:rPr lang="zh-CN" altLang="en-US" dirty="0" smtClean="0">
                <a:solidFill>
                  <a:srgbClr val="00B0F0"/>
                </a:solidFill>
              </a:rPr>
              <a:t>策略</a:t>
            </a:r>
            <a:r>
              <a:rPr lang="zh-CN" altLang="en-US" dirty="0"/>
              <a:t>：最短作业优先算法以进入系统的作业所要求的</a:t>
            </a:r>
            <a:r>
              <a:rPr lang="en-US" altLang="zh-CN" dirty="0"/>
              <a:t>CPU</a:t>
            </a:r>
            <a:r>
              <a:rPr lang="zh-CN" altLang="en-US" dirty="0"/>
              <a:t>时间为标准，总选取估计计算时间最短的作业投入</a:t>
            </a:r>
            <a:r>
              <a:rPr lang="zh-CN" altLang="en-US" dirty="0" smtClean="0"/>
              <a:t>运行。属于</a:t>
            </a:r>
            <a:r>
              <a:rPr lang="zh-CN" altLang="en-US" dirty="0" smtClean="0">
                <a:solidFill>
                  <a:srgbClr val="FFC000"/>
                </a:solidFill>
              </a:rPr>
              <a:t>非抢占式</a:t>
            </a:r>
            <a:r>
              <a:rPr lang="zh-CN" altLang="en-US" dirty="0" smtClean="0"/>
              <a:t>算法</a:t>
            </a:r>
            <a:endParaRPr lang="zh-CN" altLang="en-US" dirty="0"/>
          </a:p>
          <a:p>
            <a:r>
              <a:rPr lang="zh-CN" altLang="en-US" dirty="0" smtClean="0">
                <a:solidFill>
                  <a:srgbClr val="00B0F0"/>
                </a:solidFill>
              </a:rPr>
              <a:t>效果</a:t>
            </a:r>
            <a:r>
              <a:rPr lang="zh-CN" altLang="en-US" dirty="0" smtClean="0"/>
              <a:t>：</a:t>
            </a:r>
            <a:r>
              <a:rPr lang="zh-CN" altLang="en-US" dirty="0"/>
              <a:t>算法易于实现，</a:t>
            </a:r>
            <a:r>
              <a:rPr lang="zh-CN" altLang="en-US" dirty="0" smtClean="0"/>
              <a:t>效率不高。</a:t>
            </a:r>
          </a:p>
          <a:p>
            <a:pPr lvl="1"/>
            <a:r>
              <a:rPr lang="zh-CN" altLang="en-US" dirty="0" smtClean="0"/>
              <a:t>需要</a:t>
            </a:r>
            <a:r>
              <a:rPr lang="zh-CN" altLang="en-US" dirty="0"/>
              <a:t>预先知道作业所需的</a:t>
            </a:r>
            <a:r>
              <a:rPr lang="en-US" altLang="zh-CN" dirty="0"/>
              <a:t>CPU</a:t>
            </a:r>
            <a:r>
              <a:rPr lang="zh-CN" altLang="en-US" dirty="0" smtClean="0"/>
              <a:t>时间。这个</a:t>
            </a:r>
            <a:r>
              <a:rPr lang="zh-CN" altLang="en-US" dirty="0"/>
              <a:t>时间只能靠估计，估计值很难精确，若估计过低，系统可能提前终止该</a:t>
            </a:r>
            <a:r>
              <a:rPr lang="zh-CN" altLang="en-US" dirty="0" smtClean="0"/>
              <a:t>作业。</a:t>
            </a:r>
          </a:p>
          <a:p>
            <a:pPr lvl="1"/>
            <a:r>
              <a:rPr lang="zh-CN" altLang="en-US" dirty="0" smtClean="0"/>
              <a:t>忽视</a:t>
            </a:r>
            <a:r>
              <a:rPr lang="zh-CN" altLang="en-US" dirty="0"/>
              <a:t>了作业等待时间，会出现饥饿</a:t>
            </a:r>
            <a:r>
              <a:rPr lang="zh-CN" altLang="en-US" dirty="0" smtClean="0"/>
              <a:t>现象</a:t>
            </a:r>
          </a:p>
          <a:p>
            <a:pPr lvl="1"/>
            <a:r>
              <a:rPr lang="zh-CN" altLang="en-US" dirty="0" smtClean="0"/>
              <a:t>由于</a:t>
            </a:r>
            <a:r>
              <a:rPr lang="zh-CN" altLang="en-US" dirty="0"/>
              <a:t>缺少剥夺机制，对分时、实时处理很不理想</a:t>
            </a:r>
            <a:r>
              <a:rPr lang="zh-CN" altLang="en-US" dirty="0" smtClean="0"/>
              <a:t>。</a:t>
            </a:r>
            <a:endParaRPr lang="zh-CN" altLang="en-US" dirty="0"/>
          </a:p>
          <a:p>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45</a:t>
            </a:fld>
            <a:endParaRPr lang="en-US" altLang="zh-CN" dirty="0"/>
          </a:p>
        </p:txBody>
      </p:sp>
    </p:spTree>
    <p:extLst>
      <p:ext uri="{BB962C8B-B14F-4D97-AF65-F5344CB8AC3E}">
        <p14:creationId xmlns:p14="http://schemas.microsoft.com/office/powerpoint/2010/main" val="34001146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t>2.6.5</a:t>
            </a:r>
            <a:r>
              <a:rPr lang="en-US" altLang="zh-CN" dirty="0" smtClean="0"/>
              <a:t>/2: SJF </a:t>
            </a:r>
            <a:r>
              <a:rPr lang="en-US" altLang="zh-CN" dirty="0"/>
              <a:t>Example</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46</a:t>
            </a:fld>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599340302"/>
              </p:ext>
            </p:extLst>
          </p:nvPr>
        </p:nvGraphicFramePr>
        <p:xfrm>
          <a:off x="251520" y="2089890"/>
          <a:ext cx="2702539" cy="1627188"/>
        </p:xfrm>
        <a:graphic>
          <a:graphicData uri="http://schemas.openxmlformats.org/drawingml/2006/table">
            <a:tbl>
              <a:tblPr firstRow="1" bandRow="1">
                <a:tableStyleId>{5C22544A-7EE6-4342-B048-85BDC9FD1C3A}</a:tableStyleId>
              </a:tblPr>
              <a:tblGrid>
                <a:gridCol w="747815">
                  <a:extLst>
                    <a:ext uri="{9D8B030D-6E8A-4147-A177-3AD203B41FA5}">
                      <a16:colId xmlns:a16="http://schemas.microsoft.com/office/drawing/2014/main" val="3623328371"/>
                    </a:ext>
                  </a:extLst>
                </a:gridCol>
                <a:gridCol w="1954724">
                  <a:extLst>
                    <a:ext uri="{9D8B030D-6E8A-4147-A177-3AD203B41FA5}">
                      <a16:colId xmlns:a16="http://schemas.microsoft.com/office/drawing/2014/main" val="1844653441"/>
                    </a:ext>
                  </a:extLst>
                </a:gridCol>
              </a:tblGrid>
              <a:tr h="315357">
                <a:tc>
                  <a:txBody>
                    <a:bodyPr/>
                    <a:lstStyle/>
                    <a:p>
                      <a:r>
                        <a:rPr lang="zh-CN" altLang="en-US" sz="1800" dirty="0" smtClean="0">
                          <a:latin typeface="微软雅黑" panose="020B0503020204020204" pitchFamily="34" charset="-122"/>
                          <a:ea typeface="微软雅黑" panose="020B0503020204020204" pitchFamily="34" charset="-122"/>
                        </a:rPr>
                        <a:t>作业</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dirty="0" smtClean="0">
                          <a:latin typeface="微软雅黑" panose="020B0503020204020204" pitchFamily="34" charset="-122"/>
                          <a:ea typeface="微软雅黑" panose="020B0503020204020204" pitchFamily="34" charset="-122"/>
                        </a:rPr>
                        <a:t>所需</a:t>
                      </a:r>
                      <a:r>
                        <a:rPr lang="en-US" altLang="zh-CN" sz="1800" dirty="0" smtClean="0">
                          <a:latin typeface="微软雅黑" panose="020B0503020204020204" pitchFamily="34" charset="-122"/>
                          <a:ea typeface="微软雅黑" panose="020B0503020204020204" pitchFamily="34" charset="-122"/>
                        </a:rPr>
                        <a:t>CPU</a:t>
                      </a:r>
                      <a:r>
                        <a:rPr lang="zh-CN" altLang="en-US" sz="1800" dirty="0" smtClean="0">
                          <a:latin typeface="微软雅黑" panose="020B0503020204020204" pitchFamily="34" charset="-122"/>
                          <a:ea typeface="微软雅黑" panose="020B0503020204020204" pitchFamily="34" charset="-122"/>
                        </a:rPr>
                        <a:t>时间</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886271642"/>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08021388"/>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371495975"/>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015655086"/>
                  </a:ext>
                </a:extLst>
              </a:tr>
            </a:tbl>
          </a:graphicData>
        </a:graphic>
      </p:graphicFrame>
      <p:sp>
        <p:nvSpPr>
          <p:cNvPr id="7" name="TextBox 6"/>
          <p:cNvSpPr txBox="1"/>
          <p:nvPr/>
        </p:nvSpPr>
        <p:spPr>
          <a:xfrm>
            <a:off x="3107514" y="2047204"/>
            <a:ext cx="6129371" cy="461665"/>
          </a:xfrm>
          <a:prstGeom prst="rect">
            <a:avLst/>
          </a:prstGeom>
          <a:noFill/>
        </p:spPr>
        <p:txBody>
          <a:bodyPr wrap="square" rtlCol="0">
            <a:spAutoFit/>
          </a:bodyPr>
          <a:lstStyle/>
          <a:p>
            <a:pPr algn="l"/>
            <a:r>
              <a:rPr lang="zh-CN" altLang="en-US" sz="2400" b="0" dirty="0" smtClean="0">
                <a:latin typeface="微软雅黑" panose="020B0503020204020204" pitchFamily="34" charset="-122"/>
                <a:ea typeface="微软雅黑" panose="020B0503020204020204" pitchFamily="34" charset="-122"/>
                <a:cs typeface="SimHei" charset="0"/>
              </a:rPr>
              <a:t>假设，四个作业</a:t>
            </a:r>
            <a:r>
              <a:rPr lang="zh-CN" altLang="en-US" sz="2400" b="0" dirty="0" smtClean="0">
                <a:solidFill>
                  <a:srgbClr val="FF0000"/>
                </a:solidFill>
                <a:latin typeface="微软雅黑" panose="020B0503020204020204" pitchFamily="34" charset="-122"/>
                <a:ea typeface="微软雅黑" panose="020B0503020204020204" pitchFamily="34" charset="-122"/>
                <a:cs typeface="SimHei" charset="0"/>
              </a:rPr>
              <a:t>同时</a:t>
            </a:r>
            <a:r>
              <a:rPr lang="zh-CN" altLang="en-US" sz="2400" b="0" dirty="0" smtClean="0">
                <a:latin typeface="微软雅黑" panose="020B0503020204020204" pitchFamily="34" charset="-122"/>
                <a:ea typeface="微软雅黑" panose="020B0503020204020204" pitchFamily="34" charset="-122"/>
                <a:cs typeface="SimHei" charset="0"/>
              </a:rPr>
              <a:t>到达系统，并进行调度</a:t>
            </a:r>
            <a:endParaRPr lang="en-US" sz="2400" b="0" dirty="0">
              <a:latin typeface="微软雅黑" panose="020B0503020204020204" pitchFamily="34" charset="-122"/>
              <a:ea typeface="微软雅黑" panose="020B0503020204020204" pitchFamily="34" charset="-122"/>
              <a:cs typeface="SimHei" charset="0"/>
            </a:endParaRPr>
          </a:p>
        </p:txBody>
      </p:sp>
      <p:sp>
        <p:nvSpPr>
          <p:cNvPr id="8" name="TextBox 7"/>
          <p:cNvSpPr txBox="1"/>
          <p:nvPr/>
        </p:nvSpPr>
        <p:spPr>
          <a:xfrm>
            <a:off x="109888" y="3750431"/>
            <a:ext cx="4572000" cy="461665"/>
          </a:xfrm>
          <a:prstGeom prst="rect">
            <a:avLst/>
          </a:prstGeom>
          <a:noFill/>
        </p:spPr>
        <p:txBody>
          <a:bodyPr wrap="square" rtlCol="0">
            <a:spAutoFit/>
          </a:bodyPr>
          <a:lstStyle/>
          <a:p>
            <a:pPr algn="l"/>
            <a:r>
              <a:rPr lang="en-US" altLang="zh-CN" sz="2400" b="0" dirty="0" smtClean="0">
                <a:latin typeface="SimHei" charset="0"/>
                <a:ea typeface="SimHei" charset="0"/>
                <a:cs typeface="SimHei" charset="0"/>
              </a:rPr>
              <a:t>SJF</a:t>
            </a:r>
            <a:r>
              <a:rPr lang="zh-CN" altLang="en-US" sz="2400" b="0" dirty="0" smtClean="0">
                <a:latin typeface="SimHei" charset="0"/>
                <a:ea typeface="SimHei" charset="0"/>
                <a:cs typeface="SimHei" charset="0"/>
              </a:rPr>
              <a:t>下，执行顺序为 </a:t>
            </a:r>
            <a:r>
              <a:rPr lang="en-US" altLang="zh-CN" sz="2400" dirty="0" smtClean="0">
                <a:solidFill>
                  <a:srgbClr val="00B050"/>
                </a:solidFill>
                <a:latin typeface="SimHei" charset="0"/>
                <a:ea typeface="SimHei" charset="0"/>
                <a:cs typeface="SimHei" charset="0"/>
              </a:rPr>
              <a:t>2</a:t>
            </a:r>
            <a:r>
              <a:rPr lang="zh-CN" altLang="en-US" sz="2400" dirty="0" smtClean="0">
                <a:solidFill>
                  <a:srgbClr val="00B050"/>
                </a:solidFill>
                <a:latin typeface="SimHei" charset="0"/>
                <a:ea typeface="SimHei" charset="0"/>
                <a:cs typeface="SimHei" charset="0"/>
              </a:rPr>
              <a:t>，</a:t>
            </a:r>
            <a:r>
              <a:rPr lang="en-US" altLang="zh-CN" sz="2400" dirty="0" smtClean="0">
                <a:solidFill>
                  <a:srgbClr val="00B050"/>
                </a:solidFill>
                <a:latin typeface="SimHei" charset="0"/>
                <a:ea typeface="SimHei" charset="0"/>
                <a:cs typeface="SimHei" charset="0"/>
              </a:rPr>
              <a:t>4</a:t>
            </a:r>
            <a:r>
              <a:rPr lang="zh-CN" altLang="en-US" sz="2400" dirty="0" smtClean="0">
                <a:solidFill>
                  <a:srgbClr val="00B050"/>
                </a:solidFill>
                <a:latin typeface="SimHei" charset="0"/>
                <a:ea typeface="SimHei" charset="0"/>
                <a:cs typeface="SimHei" charset="0"/>
              </a:rPr>
              <a:t>，</a:t>
            </a:r>
            <a:r>
              <a:rPr lang="en-US" altLang="zh-CN" sz="2400" dirty="0" smtClean="0">
                <a:solidFill>
                  <a:srgbClr val="00B050"/>
                </a:solidFill>
                <a:latin typeface="SimHei" charset="0"/>
                <a:ea typeface="SimHei" charset="0"/>
                <a:cs typeface="SimHei" charset="0"/>
              </a:rPr>
              <a:t>1</a:t>
            </a:r>
            <a:r>
              <a:rPr lang="zh-CN" altLang="en-US" sz="2400" dirty="0" smtClean="0">
                <a:solidFill>
                  <a:srgbClr val="00B050"/>
                </a:solidFill>
                <a:latin typeface="SimHei" charset="0"/>
                <a:ea typeface="SimHei" charset="0"/>
                <a:cs typeface="SimHei" charset="0"/>
              </a:rPr>
              <a:t>，</a:t>
            </a:r>
            <a:r>
              <a:rPr lang="en-US" altLang="zh-CN" sz="2400" dirty="0" smtClean="0">
                <a:solidFill>
                  <a:srgbClr val="00B050"/>
                </a:solidFill>
                <a:latin typeface="SimHei" charset="0"/>
                <a:ea typeface="SimHei" charset="0"/>
                <a:cs typeface="SimHei" charset="0"/>
              </a:rPr>
              <a:t>3</a:t>
            </a:r>
            <a:endParaRPr lang="en-US" sz="2400" dirty="0">
              <a:solidFill>
                <a:srgbClr val="00B050"/>
              </a:solidFill>
              <a:latin typeface="SimHei" charset="0"/>
              <a:ea typeface="SimHei" charset="0"/>
              <a:cs typeface="SimHei" charset="0"/>
            </a:endParaRPr>
          </a:p>
        </p:txBody>
      </p:sp>
      <mc:AlternateContent xmlns:mc="http://schemas.openxmlformats.org/markup-compatibility/2006" xmlns:a14="http://schemas.microsoft.com/office/drawing/2010/main">
        <mc:Choice Requires="a14">
          <p:sp>
            <p:nvSpPr>
              <p:cNvPr id="3" name="文本框 2"/>
              <p:cNvSpPr txBox="1"/>
              <p:nvPr/>
            </p:nvSpPr>
            <p:spPr>
              <a:xfrm>
                <a:off x="251520" y="4321390"/>
                <a:ext cx="3726405" cy="463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𝑻</m:t>
                      </m:r>
                      <m:r>
                        <a:rPr lang="en-US" altLang="zh-CN" sz="2000" b="1" i="1" smtClean="0">
                          <a:latin typeface="Cambria Math" panose="02040503050406030204" pitchFamily="18" charset="0"/>
                        </a:rPr>
                        <m:t>= </m:t>
                      </m:r>
                      <m:f>
                        <m:fPr>
                          <m:type m:val="skw"/>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𝟒</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𝟏𝟐</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𝟑𝟏</m:t>
                          </m:r>
                          <m:r>
                            <a:rPr lang="en-US" altLang="zh-CN" sz="2000" b="1" i="1" smtClean="0">
                              <a:latin typeface="Cambria Math" panose="02040503050406030204" pitchFamily="18" charset="0"/>
                            </a:rPr>
                            <m:t>)</m:t>
                          </m:r>
                        </m:num>
                        <m:den>
                          <m:r>
                            <a:rPr lang="en-US" altLang="zh-CN" sz="2000" b="1" i="1" smtClean="0">
                              <a:latin typeface="Cambria Math" panose="02040503050406030204" pitchFamily="18" charset="0"/>
                            </a:rPr>
                            <m:t>𝟒</m:t>
                          </m:r>
                        </m:den>
                      </m:f>
                      <m:r>
                        <a:rPr lang="en-US" altLang="zh-CN" sz="2000" b="1" i="1" smtClean="0">
                          <a:latin typeface="Cambria Math" panose="02040503050406030204" pitchFamily="18" charset="0"/>
                        </a:rPr>
                        <m:t>=</m:t>
                      </m:r>
                      <m:r>
                        <a:rPr lang="en-US" altLang="zh-CN" sz="2000" b="1" i="1" smtClean="0">
                          <a:solidFill>
                            <a:srgbClr val="FF0000"/>
                          </a:solidFill>
                          <a:latin typeface="Cambria Math" panose="02040503050406030204" pitchFamily="18" charset="0"/>
                        </a:rPr>
                        <m:t>𝟏𝟕</m:t>
                      </m:r>
                    </m:oMath>
                  </m:oMathPara>
                </a14:m>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251520" y="4321390"/>
                <a:ext cx="3726405" cy="46365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251520" y="4932397"/>
                <a:ext cx="5393015" cy="463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𝑾</m:t>
                      </m:r>
                      <m:r>
                        <a:rPr lang="en-US" altLang="zh-CN" sz="2000" b="1" i="1" smtClean="0">
                          <a:latin typeface="Cambria Math" panose="02040503050406030204" pitchFamily="18" charset="0"/>
                        </a:rPr>
                        <m:t>= </m:t>
                      </m:r>
                      <m:f>
                        <m:fPr>
                          <m:type m:val="skw"/>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𝟒</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𝟒</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𝟏𝟐</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𝟖</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𝟗</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𝟏𝟑</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𝟏𝟎</m:t>
                          </m:r>
                          <m:r>
                            <a:rPr lang="en-US" altLang="zh-CN" sz="2000" b="1" i="1" smtClean="0">
                              <a:latin typeface="Cambria Math" panose="02040503050406030204" pitchFamily="18" charset="0"/>
                            </a:rPr>
                            <m:t>)</m:t>
                          </m:r>
                        </m:num>
                        <m:den>
                          <m:r>
                            <a:rPr lang="en-US" altLang="zh-CN" sz="2000" b="1" i="1" smtClean="0">
                              <a:latin typeface="Cambria Math" panose="02040503050406030204" pitchFamily="18" charset="0"/>
                            </a:rPr>
                            <m:t>𝟒</m:t>
                          </m:r>
                        </m:den>
                      </m:f>
                      <m:r>
                        <a:rPr lang="en-US" altLang="zh-CN" sz="2000" b="1" i="1" smtClean="0">
                          <a:latin typeface="Cambria Math" panose="02040503050406030204" pitchFamily="18" charset="0"/>
                        </a:rPr>
                        <m:t>=</m:t>
                      </m:r>
                      <m:r>
                        <a:rPr lang="en-US" altLang="zh-CN" sz="2000" b="1" i="1" smtClean="0">
                          <a:solidFill>
                            <a:srgbClr val="FF0000"/>
                          </a:solidFill>
                          <a:latin typeface="Cambria Math" panose="02040503050406030204" pitchFamily="18" charset="0"/>
                        </a:rPr>
                        <m:t>𝟏</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𝟗𝟖</m:t>
                      </m:r>
                    </m:oMath>
                  </m:oMathPara>
                </a14:m>
                <a:endParaRPr lang="zh-CN" altLang="en-US" sz="2000" dirty="0">
                  <a:solidFill>
                    <a:srgbClr val="FF0000"/>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251520" y="4932397"/>
                <a:ext cx="5393015" cy="463653"/>
              </a:xfrm>
              <a:prstGeom prst="rect">
                <a:avLst/>
              </a:prstGeom>
              <a:blipFill>
                <a:blip r:embed="rId3"/>
                <a:stretch>
                  <a:fillRect/>
                </a:stretch>
              </a:blipFill>
            </p:spPr>
            <p:txBody>
              <a:bodyPr/>
              <a:lstStyle/>
              <a:p>
                <a:r>
                  <a:rPr lang="zh-CN" altLang="en-US">
                    <a:noFill/>
                  </a:rPr>
                  <a:t> </a:t>
                </a:r>
              </a:p>
            </p:txBody>
          </p:sp>
        </mc:Fallback>
      </mc:AlternateContent>
      <p:graphicFrame>
        <p:nvGraphicFramePr>
          <p:cNvPr id="13" name="表格 12"/>
          <p:cNvGraphicFramePr>
            <a:graphicFrameLocks noGrp="1"/>
          </p:cNvGraphicFramePr>
          <p:nvPr>
            <p:extLst>
              <p:ext uri="{D42A27DB-BD31-4B8C-83A1-F6EECF244321}">
                <p14:modId xmlns:p14="http://schemas.microsoft.com/office/powerpoint/2010/main" val="3954414810"/>
              </p:ext>
            </p:extLst>
          </p:nvPr>
        </p:nvGraphicFramePr>
        <p:xfrm>
          <a:off x="3275856" y="2768750"/>
          <a:ext cx="5211476" cy="721800"/>
        </p:xfrm>
        <a:graphic>
          <a:graphicData uri="http://schemas.openxmlformats.org/drawingml/2006/table">
            <a:tbl>
              <a:tblPr firstRow="1" bandRow="1">
                <a:tableStyleId>{2D5ABB26-0587-4C30-8999-92F81FD0307C}</a:tableStyleId>
              </a:tblPr>
              <a:tblGrid>
                <a:gridCol w="696049">
                  <a:extLst>
                    <a:ext uri="{9D8B030D-6E8A-4147-A177-3AD203B41FA5}">
                      <a16:colId xmlns:a16="http://schemas.microsoft.com/office/drawing/2014/main" val="2730303698"/>
                    </a:ext>
                  </a:extLst>
                </a:gridCol>
                <a:gridCol w="1162778">
                  <a:extLst>
                    <a:ext uri="{9D8B030D-6E8A-4147-A177-3AD203B41FA5}">
                      <a16:colId xmlns:a16="http://schemas.microsoft.com/office/drawing/2014/main" val="819568103"/>
                    </a:ext>
                  </a:extLst>
                </a:gridCol>
                <a:gridCol w="1529971">
                  <a:extLst>
                    <a:ext uri="{9D8B030D-6E8A-4147-A177-3AD203B41FA5}">
                      <a16:colId xmlns:a16="http://schemas.microsoft.com/office/drawing/2014/main" val="2102409941"/>
                    </a:ext>
                  </a:extLst>
                </a:gridCol>
                <a:gridCol w="911339">
                  <a:extLst>
                    <a:ext uri="{9D8B030D-6E8A-4147-A177-3AD203B41FA5}">
                      <a16:colId xmlns:a16="http://schemas.microsoft.com/office/drawing/2014/main" val="2961043182"/>
                    </a:ext>
                  </a:extLst>
                </a:gridCol>
                <a:gridCol w="911339">
                  <a:extLst>
                    <a:ext uri="{9D8B030D-6E8A-4147-A177-3AD203B41FA5}">
                      <a16:colId xmlns:a16="http://schemas.microsoft.com/office/drawing/2014/main" val="538591173"/>
                    </a:ext>
                  </a:extLst>
                </a:gridCol>
              </a:tblGrid>
              <a:tr h="336158">
                <a:tc>
                  <a:txBody>
                    <a:bodyPr/>
                    <a:lstStyle/>
                    <a:p>
                      <a:pPr algn="ctr"/>
                      <a:r>
                        <a:rPr lang="en-US" altLang="zh-CN" dirty="0" smtClean="0"/>
                        <a:t>P2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algn="ctr"/>
                      <a:r>
                        <a:rPr lang="en-US" altLang="zh-CN" dirty="0" smtClean="0"/>
                        <a:t>P3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zh-CN" altLang="en-US"/>
                    </a:p>
                  </a:txBody>
                  <a:tcPr/>
                </a:tc>
                <a:extLst>
                  <a:ext uri="{0D108BD9-81ED-4DB2-BD59-A6C34878D82A}">
                    <a16:rowId xmlns:a16="http://schemas.microsoft.com/office/drawing/2014/main" val="410924322"/>
                  </a:ext>
                </a:extLst>
              </a:tr>
              <a:tr h="336158">
                <a:tc>
                  <a:txBody>
                    <a:bodyPr/>
                    <a:lstStyle/>
                    <a:p>
                      <a:r>
                        <a:rPr lang="en-US" altLang="zh-CN" dirty="0" smtClean="0"/>
                        <a:t>0</a:t>
                      </a:r>
                      <a:endParaRPr lang="zh-CN" altLang="en-US" dirty="0"/>
                    </a:p>
                  </a:txBody>
                  <a:tcPr marL="0" marR="0" marT="36000" marB="0">
                    <a:lnT w="12700" cap="flat" cmpd="sng" algn="ctr">
                      <a:solidFill>
                        <a:schemeClr val="tx1"/>
                      </a:solidFill>
                      <a:prstDash val="solid"/>
                      <a:round/>
                      <a:headEnd type="none" w="med" len="med"/>
                      <a:tailEnd type="none" w="med" len="med"/>
                    </a:lnT>
                  </a:tcPr>
                </a:tc>
                <a:tc>
                  <a:txBody>
                    <a:bodyPr/>
                    <a:lstStyle/>
                    <a:p>
                      <a:r>
                        <a:rPr lang="en-US" altLang="zh-CN" dirty="0" smtClean="0"/>
                        <a:t>4</a:t>
                      </a:r>
                      <a:endParaRPr lang="zh-CN" altLang="en-US" dirty="0"/>
                    </a:p>
                  </a:txBody>
                  <a:tcPr marL="0" marT="36000">
                    <a:lnT w="12700" cap="flat" cmpd="sng" algn="ctr">
                      <a:solidFill>
                        <a:schemeClr val="tx1"/>
                      </a:solidFill>
                      <a:prstDash val="solid"/>
                      <a:round/>
                      <a:headEnd type="none" w="med" len="med"/>
                      <a:tailEnd type="none" w="med" len="med"/>
                    </a:lnT>
                  </a:tcPr>
                </a:tc>
                <a:tc>
                  <a:txBody>
                    <a:bodyPr/>
                    <a:lstStyle/>
                    <a:p>
                      <a:r>
                        <a:rPr lang="en-US" altLang="zh-CN" dirty="0" smtClean="0"/>
                        <a:t>12</a:t>
                      </a:r>
                      <a:endParaRPr lang="zh-CN" altLang="en-US" dirty="0"/>
                    </a:p>
                  </a:txBody>
                  <a:tcPr marL="0" marT="36000">
                    <a:lnT w="12700" cap="flat" cmpd="sng" algn="ctr">
                      <a:solidFill>
                        <a:schemeClr val="tx1"/>
                      </a:solidFill>
                      <a:prstDash val="solid"/>
                      <a:round/>
                      <a:headEnd type="none" w="med" len="med"/>
                      <a:tailEnd type="none" w="med" len="med"/>
                    </a:lnT>
                  </a:tcPr>
                </a:tc>
                <a:tc>
                  <a:txBody>
                    <a:bodyPr/>
                    <a:lstStyle/>
                    <a:p>
                      <a:r>
                        <a:rPr lang="en-US" altLang="zh-CN" dirty="0" smtClean="0"/>
                        <a:t>21</a:t>
                      </a:r>
                      <a:endParaRPr lang="zh-CN" altLang="en-US" dirty="0"/>
                    </a:p>
                  </a:txBody>
                  <a:tcPr marL="0" marT="36000">
                    <a:lnT w="12700" cap="flat" cmpd="sng" algn="ctr">
                      <a:solidFill>
                        <a:schemeClr val="tx1"/>
                      </a:solidFill>
                      <a:prstDash val="solid"/>
                      <a:round/>
                      <a:headEnd type="none" w="med" len="med"/>
                      <a:tailEnd type="none" w="med" len="med"/>
                    </a:lnT>
                  </a:tcPr>
                </a:tc>
                <a:tc>
                  <a:txBody>
                    <a:bodyPr/>
                    <a:lstStyle/>
                    <a:p>
                      <a:pPr algn="r"/>
                      <a:r>
                        <a:rPr lang="en-US" altLang="zh-CN" dirty="0" smtClean="0"/>
                        <a:t>31</a:t>
                      </a:r>
                      <a:endParaRPr lang="zh-CN" altLang="en-US" dirty="0"/>
                    </a:p>
                  </a:txBody>
                  <a:tcPr marL="0" marR="0" marT="3600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43804504"/>
                  </a:ext>
                </a:extLst>
              </a:tr>
            </a:tbl>
          </a:graphicData>
        </a:graphic>
      </p:graphicFrame>
      <p:sp>
        <p:nvSpPr>
          <p:cNvPr id="14" name="圆角矩形 13"/>
          <p:cNvSpPr/>
          <p:nvPr/>
        </p:nvSpPr>
        <p:spPr>
          <a:xfrm>
            <a:off x="5930493" y="3779833"/>
            <a:ext cx="2959913" cy="2010420"/>
          </a:xfrm>
          <a:prstGeom prst="roundRect">
            <a:avLst>
              <a:gd name="adj" fmla="val 7171"/>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文本框 15"/>
          <p:cNvSpPr txBox="1"/>
          <p:nvPr/>
        </p:nvSpPr>
        <p:spPr>
          <a:xfrm>
            <a:off x="6012160" y="3779833"/>
            <a:ext cx="2103460" cy="584775"/>
          </a:xfrm>
          <a:prstGeom prst="rect">
            <a:avLst/>
          </a:prstGeom>
          <a:noFill/>
        </p:spPr>
        <p:txBody>
          <a:bodyPr wrap="none" rtlCol="0">
            <a:spAutoFit/>
          </a:bodyPr>
          <a:lstStyle/>
          <a:p>
            <a:r>
              <a:rPr lang="en-US" altLang="zh-CN" sz="3200" dirty="0" smtClean="0">
                <a:solidFill>
                  <a:schemeClr val="tx1">
                    <a:lumMod val="95000"/>
                    <a:lumOff val="5000"/>
                  </a:schemeClr>
                </a:solidFill>
                <a:latin typeface="微软雅黑" panose="020B0503020204020204" pitchFamily="34" charset="-122"/>
                <a:ea typeface="微软雅黑" panose="020B0503020204020204" pitchFamily="34" charset="-122"/>
              </a:rPr>
              <a:t>FCFS </a:t>
            </a:r>
            <a:r>
              <a:rPr lang="zh-CN" altLang="en-US" sz="3200" dirty="0" smtClean="0">
                <a:solidFill>
                  <a:schemeClr val="tx1">
                    <a:lumMod val="95000"/>
                    <a:lumOff val="5000"/>
                  </a:schemeClr>
                </a:solidFill>
                <a:latin typeface="微软雅黑" panose="020B0503020204020204" pitchFamily="34" charset="-122"/>
                <a:ea typeface="微软雅黑" panose="020B0503020204020204" pitchFamily="34" charset="-122"/>
              </a:rPr>
              <a:t>下？</a:t>
            </a:r>
            <a:endPar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endParaRPr>
          </a:p>
        </p:txBody>
      </p:sp>
      <p:pic>
        <p:nvPicPr>
          <p:cNvPr id="17" name="Picture 2" descr="http://www.11x5w.com/uploads/2015-1/20150128151710586.jp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92927" y="4370938"/>
            <a:ext cx="1155773" cy="12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61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t>2.6.5</a:t>
            </a:r>
            <a:r>
              <a:rPr lang="en-US" altLang="zh-CN" dirty="0" smtClean="0"/>
              <a:t>/2: SJF </a:t>
            </a:r>
            <a:r>
              <a:rPr lang="en-US" altLang="zh-CN" dirty="0"/>
              <a:t>Example</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47</a:t>
            </a:fld>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599340302"/>
              </p:ext>
            </p:extLst>
          </p:nvPr>
        </p:nvGraphicFramePr>
        <p:xfrm>
          <a:off x="251520" y="2089890"/>
          <a:ext cx="2702539" cy="1627188"/>
        </p:xfrm>
        <a:graphic>
          <a:graphicData uri="http://schemas.openxmlformats.org/drawingml/2006/table">
            <a:tbl>
              <a:tblPr firstRow="1" bandRow="1">
                <a:tableStyleId>{5C22544A-7EE6-4342-B048-85BDC9FD1C3A}</a:tableStyleId>
              </a:tblPr>
              <a:tblGrid>
                <a:gridCol w="747815">
                  <a:extLst>
                    <a:ext uri="{9D8B030D-6E8A-4147-A177-3AD203B41FA5}">
                      <a16:colId xmlns:a16="http://schemas.microsoft.com/office/drawing/2014/main" val="3623328371"/>
                    </a:ext>
                  </a:extLst>
                </a:gridCol>
                <a:gridCol w="1954724">
                  <a:extLst>
                    <a:ext uri="{9D8B030D-6E8A-4147-A177-3AD203B41FA5}">
                      <a16:colId xmlns:a16="http://schemas.microsoft.com/office/drawing/2014/main" val="1844653441"/>
                    </a:ext>
                  </a:extLst>
                </a:gridCol>
              </a:tblGrid>
              <a:tr h="315357">
                <a:tc>
                  <a:txBody>
                    <a:bodyPr/>
                    <a:lstStyle/>
                    <a:p>
                      <a:r>
                        <a:rPr lang="zh-CN" altLang="en-US" sz="1800" dirty="0" smtClean="0">
                          <a:latin typeface="微软雅黑" panose="020B0503020204020204" pitchFamily="34" charset="-122"/>
                          <a:ea typeface="微软雅黑" panose="020B0503020204020204" pitchFamily="34" charset="-122"/>
                        </a:rPr>
                        <a:t>作业</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dirty="0" smtClean="0">
                          <a:latin typeface="微软雅黑" panose="020B0503020204020204" pitchFamily="34" charset="-122"/>
                          <a:ea typeface="微软雅黑" panose="020B0503020204020204" pitchFamily="34" charset="-122"/>
                        </a:rPr>
                        <a:t>所需</a:t>
                      </a:r>
                      <a:r>
                        <a:rPr lang="en-US" altLang="zh-CN" sz="1800" dirty="0" smtClean="0">
                          <a:latin typeface="微软雅黑" panose="020B0503020204020204" pitchFamily="34" charset="-122"/>
                          <a:ea typeface="微软雅黑" panose="020B0503020204020204" pitchFamily="34" charset="-122"/>
                        </a:rPr>
                        <a:t>CPU</a:t>
                      </a:r>
                      <a:r>
                        <a:rPr lang="zh-CN" altLang="en-US" sz="1800" dirty="0" smtClean="0">
                          <a:latin typeface="微软雅黑" panose="020B0503020204020204" pitchFamily="34" charset="-122"/>
                          <a:ea typeface="微软雅黑" panose="020B0503020204020204" pitchFamily="34" charset="-122"/>
                        </a:rPr>
                        <a:t>时间</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886271642"/>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08021388"/>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371495975"/>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015655086"/>
                  </a:ext>
                </a:extLst>
              </a:tr>
            </a:tbl>
          </a:graphicData>
        </a:graphic>
      </p:graphicFrame>
      <p:sp>
        <p:nvSpPr>
          <p:cNvPr id="7" name="TextBox 6"/>
          <p:cNvSpPr txBox="1"/>
          <p:nvPr/>
        </p:nvSpPr>
        <p:spPr>
          <a:xfrm>
            <a:off x="3107514" y="2047204"/>
            <a:ext cx="6129371" cy="461665"/>
          </a:xfrm>
          <a:prstGeom prst="rect">
            <a:avLst/>
          </a:prstGeom>
          <a:noFill/>
        </p:spPr>
        <p:txBody>
          <a:bodyPr wrap="square" rtlCol="0">
            <a:spAutoFit/>
          </a:bodyPr>
          <a:lstStyle/>
          <a:p>
            <a:pPr algn="l"/>
            <a:r>
              <a:rPr lang="zh-CN" altLang="en-US" sz="2400" b="0" dirty="0" smtClean="0">
                <a:latin typeface="微软雅黑" panose="020B0503020204020204" pitchFamily="34" charset="-122"/>
                <a:ea typeface="微软雅黑" panose="020B0503020204020204" pitchFamily="34" charset="-122"/>
                <a:cs typeface="SimHei" charset="0"/>
              </a:rPr>
              <a:t>假设，四个作业</a:t>
            </a:r>
            <a:r>
              <a:rPr lang="zh-CN" altLang="en-US" sz="2400" b="0" dirty="0" smtClean="0">
                <a:solidFill>
                  <a:srgbClr val="FF0000"/>
                </a:solidFill>
                <a:latin typeface="微软雅黑" panose="020B0503020204020204" pitchFamily="34" charset="-122"/>
                <a:ea typeface="微软雅黑" panose="020B0503020204020204" pitchFamily="34" charset="-122"/>
                <a:cs typeface="SimHei" charset="0"/>
              </a:rPr>
              <a:t>同时</a:t>
            </a:r>
            <a:r>
              <a:rPr lang="zh-CN" altLang="en-US" sz="2400" b="0" dirty="0" smtClean="0">
                <a:latin typeface="微软雅黑" panose="020B0503020204020204" pitchFamily="34" charset="-122"/>
                <a:ea typeface="微软雅黑" panose="020B0503020204020204" pitchFamily="34" charset="-122"/>
                <a:cs typeface="SimHei" charset="0"/>
              </a:rPr>
              <a:t>到达系统，并进行调度</a:t>
            </a:r>
            <a:endParaRPr lang="en-US" sz="2400" b="0" dirty="0">
              <a:latin typeface="微软雅黑" panose="020B0503020204020204" pitchFamily="34" charset="-122"/>
              <a:ea typeface="微软雅黑" panose="020B0503020204020204" pitchFamily="34" charset="-122"/>
              <a:cs typeface="SimHei" charset="0"/>
            </a:endParaRPr>
          </a:p>
        </p:txBody>
      </p:sp>
      <p:sp>
        <p:nvSpPr>
          <p:cNvPr id="8" name="TextBox 7"/>
          <p:cNvSpPr txBox="1"/>
          <p:nvPr/>
        </p:nvSpPr>
        <p:spPr>
          <a:xfrm>
            <a:off x="109888" y="3750431"/>
            <a:ext cx="4572000" cy="461665"/>
          </a:xfrm>
          <a:prstGeom prst="rect">
            <a:avLst/>
          </a:prstGeom>
          <a:noFill/>
        </p:spPr>
        <p:txBody>
          <a:bodyPr wrap="square" rtlCol="0">
            <a:spAutoFit/>
          </a:bodyPr>
          <a:lstStyle/>
          <a:p>
            <a:pPr algn="l"/>
            <a:r>
              <a:rPr lang="en-US" altLang="zh-CN" sz="2400" b="0" dirty="0" smtClean="0">
                <a:latin typeface="SimHei" charset="0"/>
                <a:ea typeface="SimHei" charset="0"/>
                <a:cs typeface="SimHei" charset="0"/>
              </a:rPr>
              <a:t>SJF</a:t>
            </a:r>
            <a:r>
              <a:rPr lang="zh-CN" altLang="en-US" sz="2400" b="0" dirty="0" smtClean="0">
                <a:latin typeface="SimHei" charset="0"/>
                <a:ea typeface="SimHei" charset="0"/>
                <a:cs typeface="SimHei" charset="0"/>
              </a:rPr>
              <a:t>下，执行顺序为 </a:t>
            </a:r>
            <a:r>
              <a:rPr lang="en-US" altLang="zh-CN" sz="2400" dirty="0" smtClean="0">
                <a:solidFill>
                  <a:srgbClr val="00B050"/>
                </a:solidFill>
                <a:latin typeface="SimHei" charset="0"/>
                <a:ea typeface="SimHei" charset="0"/>
                <a:cs typeface="SimHei" charset="0"/>
              </a:rPr>
              <a:t>2</a:t>
            </a:r>
            <a:r>
              <a:rPr lang="zh-CN" altLang="en-US" sz="2400" dirty="0" smtClean="0">
                <a:solidFill>
                  <a:srgbClr val="00B050"/>
                </a:solidFill>
                <a:latin typeface="SimHei" charset="0"/>
                <a:ea typeface="SimHei" charset="0"/>
                <a:cs typeface="SimHei" charset="0"/>
              </a:rPr>
              <a:t>，</a:t>
            </a:r>
            <a:r>
              <a:rPr lang="en-US" altLang="zh-CN" sz="2400" dirty="0" smtClean="0">
                <a:solidFill>
                  <a:srgbClr val="00B050"/>
                </a:solidFill>
                <a:latin typeface="SimHei" charset="0"/>
                <a:ea typeface="SimHei" charset="0"/>
                <a:cs typeface="SimHei" charset="0"/>
              </a:rPr>
              <a:t>4</a:t>
            </a:r>
            <a:r>
              <a:rPr lang="zh-CN" altLang="en-US" sz="2400" dirty="0" smtClean="0">
                <a:solidFill>
                  <a:srgbClr val="00B050"/>
                </a:solidFill>
                <a:latin typeface="SimHei" charset="0"/>
                <a:ea typeface="SimHei" charset="0"/>
                <a:cs typeface="SimHei" charset="0"/>
              </a:rPr>
              <a:t>，</a:t>
            </a:r>
            <a:r>
              <a:rPr lang="en-US" altLang="zh-CN" sz="2400" dirty="0" smtClean="0">
                <a:solidFill>
                  <a:srgbClr val="00B050"/>
                </a:solidFill>
                <a:latin typeface="SimHei" charset="0"/>
                <a:ea typeface="SimHei" charset="0"/>
                <a:cs typeface="SimHei" charset="0"/>
              </a:rPr>
              <a:t>1</a:t>
            </a:r>
            <a:r>
              <a:rPr lang="zh-CN" altLang="en-US" sz="2400" dirty="0" smtClean="0">
                <a:solidFill>
                  <a:srgbClr val="00B050"/>
                </a:solidFill>
                <a:latin typeface="SimHei" charset="0"/>
                <a:ea typeface="SimHei" charset="0"/>
                <a:cs typeface="SimHei" charset="0"/>
              </a:rPr>
              <a:t>，</a:t>
            </a:r>
            <a:r>
              <a:rPr lang="en-US" altLang="zh-CN" sz="2400" dirty="0" smtClean="0">
                <a:solidFill>
                  <a:srgbClr val="00B050"/>
                </a:solidFill>
                <a:latin typeface="SimHei" charset="0"/>
                <a:ea typeface="SimHei" charset="0"/>
                <a:cs typeface="SimHei" charset="0"/>
              </a:rPr>
              <a:t>3</a:t>
            </a:r>
            <a:endParaRPr lang="en-US" sz="2400" dirty="0">
              <a:solidFill>
                <a:srgbClr val="00B050"/>
              </a:solidFill>
              <a:latin typeface="SimHei" charset="0"/>
              <a:ea typeface="SimHei" charset="0"/>
              <a:cs typeface="SimHei" charset="0"/>
            </a:endParaRPr>
          </a:p>
        </p:txBody>
      </p:sp>
      <mc:AlternateContent xmlns:mc="http://schemas.openxmlformats.org/markup-compatibility/2006" xmlns:a14="http://schemas.microsoft.com/office/drawing/2010/main">
        <mc:Choice Requires="a14">
          <p:sp>
            <p:nvSpPr>
              <p:cNvPr id="3" name="文本框 2"/>
              <p:cNvSpPr txBox="1"/>
              <p:nvPr/>
            </p:nvSpPr>
            <p:spPr>
              <a:xfrm>
                <a:off x="251520" y="4321390"/>
                <a:ext cx="3726405" cy="463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𝑻</m:t>
                      </m:r>
                      <m:r>
                        <a:rPr lang="en-US" altLang="zh-CN" sz="2000" b="1" i="1" smtClean="0">
                          <a:latin typeface="Cambria Math" panose="02040503050406030204" pitchFamily="18" charset="0"/>
                        </a:rPr>
                        <m:t>= </m:t>
                      </m:r>
                      <m:f>
                        <m:fPr>
                          <m:type m:val="skw"/>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𝟒</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𝟏𝟐</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𝟑𝟏</m:t>
                          </m:r>
                          <m:r>
                            <a:rPr lang="en-US" altLang="zh-CN" sz="2000" b="1" i="1" smtClean="0">
                              <a:latin typeface="Cambria Math" panose="02040503050406030204" pitchFamily="18" charset="0"/>
                            </a:rPr>
                            <m:t>)</m:t>
                          </m:r>
                        </m:num>
                        <m:den>
                          <m:r>
                            <a:rPr lang="en-US" altLang="zh-CN" sz="2000" b="1" i="1" smtClean="0">
                              <a:latin typeface="Cambria Math" panose="02040503050406030204" pitchFamily="18" charset="0"/>
                            </a:rPr>
                            <m:t>𝟒</m:t>
                          </m:r>
                        </m:den>
                      </m:f>
                      <m:r>
                        <a:rPr lang="en-US" altLang="zh-CN" sz="2000" b="1" i="1" smtClean="0">
                          <a:latin typeface="Cambria Math" panose="02040503050406030204" pitchFamily="18" charset="0"/>
                        </a:rPr>
                        <m:t>=</m:t>
                      </m:r>
                      <m:r>
                        <a:rPr lang="en-US" altLang="zh-CN" sz="2000" b="1" i="1" smtClean="0">
                          <a:solidFill>
                            <a:srgbClr val="FF0000"/>
                          </a:solidFill>
                          <a:latin typeface="Cambria Math" panose="02040503050406030204" pitchFamily="18" charset="0"/>
                        </a:rPr>
                        <m:t>𝟏𝟕</m:t>
                      </m:r>
                    </m:oMath>
                  </m:oMathPara>
                </a14:m>
                <a:endParaRPr lang="zh-CN" altLang="en-US" sz="2000" dirty="0"/>
              </a:p>
            </p:txBody>
          </p:sp>
        </mc:Choice>
        <mc:Fallback xmlns="">
          <p:sp>
            <p:nvSpPr>
              <p:cNvPr id="3" name="文本框 2"/>
              <p:cNvSpPr txBox="1">
                <a:spLocks noRot="1" noChangeAspect="1" noMove="1" noResize="1" noEditPoints="1" noAdjustHandles="1" noChangeArrowheads="1" noChangeShapeType="1" noTextEdit="1"/>
              </p:cNvSpPr>
              <p:nvPr/>
            </p:nvSpPr>
            <p:spPr>
              <a:xfrm>
                <a:off x="251520" y="4321390"/>
                <a:ext cx="3726405" cy="46365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251520" y="4932397"/>
                <a:ext cx="5393015" cy="463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𝑾</m:t>
                      </m:r>
                      <m:r>
                        <a:rPr lang="en-US" altLang="zh-CN" sz="2000" b="1" i="1" smtClean="0">
                          <a:latin typeface="Cambria Math" panose="02040503050406030204" pitchFamily="18" charset="0"/>
                        </a:rPr>
                        <m:t>= </m:t>
                      </m:r>
                      <m:f>
                        <m:fPr>
                          <m:type m:val="skw"/>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𝟒</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𝟒</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𝟏𝟐</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𝟖</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𝟗</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𝟏𝟑</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𝟏𝟎</m:t>
                          </m:r>
                          <m:r>
                            <a:rPr lang="en-US" altLang="zh-CN" sz="2000" b="1" i="1" smtClean="0">
                              <a:latin typeface="Cambria Math" panose="02040503050406030204" pitchFamily="18" charset="0"/>
                            </a:rPr>
                            <m:t>)</m:t>
                          </m:r>
                        </m:num>
                        <m:den>
                          <m:r>
                            <a:rPr lang="en-US" altLang="zh-CN" sz="2000" b="1" i="1" smtClean="0">
                              <a:latin typeface="Cambria Math" panose="02040503050406030204" pitchFamily="18" charset="0"/>
                            </a:rPr>
                            <m:t>𝟒</m:t>
                          </m:r>
                        </m:den>
                      </m:f>
                      <m:r>
                        <a:rPr lang="en-US" altLang="zh-CN" sz="2000" b="1" i="1" smtClean="0">
                          <a:latin typeface="Cambria Math" panose="02040503050406030204" pitchFamily="18" charset="0"/>
                        </a:rPr>
                        <m:t>=</m:t>
                      </m:r>
                      <m:r>
                        <a:rPr lang="en-US" altLang="zh-CN" sz="2000" b="1" i="1" smtClean="0">
                          <a:solidFill>
                            <a:srgbClr val="FF0000"/>
                          </a:solidFill>
                          <a:latin typeface="Cambria Math" panose="02040503050406030204" pitchFamily="18" charset="0"/>
                        </a:rPr>
                        <m:t>𝟏</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𝟗𝟖</m:t>
                      </m:r>
                    </m:oMath>
                  </m:oMathPara>
                </a14:m>
                <a:endParaRPr lang="zh-CN" altLang="en-US" sz="2000" dirty="0">
                  <a:solidFill>
                    <a:srgbClr val="FF0000"/>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251520" y="4932397"/>
                <a:ext cx="5393015" cy="463653"/>
              </a:xfrm>
              <a:prstGeom prst="rect">
                <a:avLst/>
              </a:prstGeom>
              <a:blipFill>
                <a:blip r:embed="rId3"/>
                <a:stretch>
                  <a:fillRect/>
                </a:stretch>
              </a:blipFill>
            </p:spPr>
            <p:txBody>
              <a:bodyPr/>
              <a:lstStyle/>
              <a:p>
                <a:r>
                  <a:rPr lang="zh-CN" altLang="en-US">
                    <a:noFill/>
                  </a:rPr>
                  <a:t> </a:t>
                </a:r>
              </a:p>
            </p:txBody>
          </p:sp>
        </mc:Fallback>
      </mc:AlternateContent>
      <p:graphicFrame>
        <p:nvGraphicFramePr>
          <p:cNvPr id="13" name="表格 12"/>
          <p:cNvGraphicFramePr>
            <a:graphicFrameLocks noGrp="1"/>
          </p:cNvGraphicFramePr>
          <p:nvPr>
            <p:extLst>
              <p:ext uri="{D42A27DB-BD31-4B8C-83A1-F6EECF244321}">
                <p14:modId xmlns:p14="http://schemas.microsoft.com/office/powerpoint/2010/main" val="3954414810"/>
              </p:ext>
            </p:extLst>
          </p:nvPr>
        </p:nvGraphicFramePr>
        <p:xfrm>
          <a:off x="3275856" y="2768750"/>
          <a:ext cx="5211476" cy="721800"/>
        </p:xfrm>
        <a:graphic>
          <a:graphicData uri="http://schemas.openxmlformats.org/drawingml/2006/table">
            <a:tbl>
              <a:tblPr firstRow="1" bandRow="1">
                <a:tableStyleId>{2D5ABB26-0587-4C30-8999-92F81FD0307C}</a:tableStyleId>
              </a:tblPr>
              <a:tblGrid>
                <a:gridCol w="696049">
                  <a:extLst>
                    <a:ext uri="{9D8B030D-6E8A-4147-A177-3AD203B41FA5}">
                      <a16:colId xmlns:a16="http://schemas.microsoft.com/office/drawing/2014/main" val="2730303698"/>
                    </a:ext>
                  </a:extLst>
                </a:gridCol>
                <a:gridCol w="1162778">
                  <a:extLst>
                    <a:ext uri="{9D8B030D-6E8A-4147-A177-3AD203B41FA5}">
                      <a16:colId xmlns:a16="http://schemas.microsoft.com/office/drawing/2014/main" val="819568103"/>
                    </a:ext>
                  </a:extLst>
                </a:gridCol>
                <a:gridCol w="1529971">
                  <a:extLst>
                    <a:ext uri="{9D8B030D-6E8A-4147-A177-3AD203B41FA5}">
                      <a16:colId xmlns:a16="http://schemas.microsoft.com/office/drawing/2014/main" val="2102409941"/>
                    </a:ext>
                  </a:extLst>
                </a:gridCol>
                <a:gridCol w="911339">
                  <a:extLst>
                    <a:ext uri="{9D8B030D-6E8A-4147-A177-3AD203B41FA5}">
                      <a16:colId xmlns:a16="http://schemas.microsoft.com/office/drawing/2014/main" val="2961043182"/>
                    </a:ext>
                  </a:extLst>
                </a:gridCol>
                <a:gridCol w="911339">
                  <a:extLst>
                    <a:ext uri="{9D8B030D-6E8A-4147-A177-3AD203B41FA5}">
                      <a16:colId xmlns:a16="http://schemas.microsoft.com/office/drawing/2014/main" val="538591173"/>
                    </a:ext>
                  </a:extLst>
                </a:gridCol>
              </a:tblGrid>
              <a:tr h="336158">
                <a:tc>
                  <a:txBody>
                    <a:bodyPr/>
                    <a:lstStyle/>
                    <a:p>
                      <a:pPr algn="ctr"/>
                      <a:r>
                        <a:rPr lang="en-US" altLang="zh-CN" dirty="0" smtClean="0"/>
                        <a:t>P2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algn="ctr"/>
                      <a:r>
                        <a:rPr lang="en-US" altLang="zh-CN" dirty="0" smtClean="0"/>
                        <a:t>P3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zh-CN" altLang="en-US"/>
                    </a:p>
                  </a:txBody>
                  <a:tcPr/>
                </a:tc>
                <a:extLst>
                  <a:ext uri="{0D108BD9-81ED-4DB2-BD59-A6C34878D82A}">
                    <a16:rowId xmlns:a16="http://schemas.microsoft.com/office/drawing/2014/main" val="410924322"/>
                  </a:ext>
                </a:extLst>
              </a:tr>
              <a:tr h="336158">
                <a:tc>
                  <a:txBody>
                    <a:bodyPr/>
                    <a:lstStyle/>
                    <a:p>
                      <a:r>
                        <a:rPr lang="en-US" altLang="zh-CN" dirty="0" smtClean="0"/>
                        <a:t>0</a:t>
                      </a:r>
                      <a:endParaRPr lang="zh-CN" altLang="en-US" dirty="0"/>
                    </a:p>
                  </a:txBody>
                  <a:tcPr marL="0" marR="0" marT="36000" marB="0">
                    <a:lnT w="12700" cap="flat" cmpd="sng" algn="ctr">
                      <a:solidFill>
                        <a:schemeClr val="tx1"/>
                      </a:solidFill>
                      <a:prstDash val="solid"/>
                      <a:round/>
                      <a:headEnd type="none" w="med" len="med"/>
                      <a:tailEnd type="none" w="med" len="med"/>
                    </a:lnT>
                  </a:tcPr>
                </a:tc>
                <a:tc>
                  <a:txBody>
                    <a:bodyPr/>
                    <a:lstStyle/>
                    <a:p>
                      <a:r>
                        <a:rPr lang="en-US" altLang="zh-CN" dirty="0" smtClean="0"/>
                        <a:t>4</a:t>
                      </a:r>
                      <a:endParaRPr lang="zh-CN" altLang="en-US" dirty="0"/>
                    </a:p>
                  </a:txBody>
                  <a:tcPr marL="0" marT="36000">
                    <a:lnT w="12700" cap="flat" cmpd="sng" algn="ctr">
                      <a:solidFill>
                        <a:schemeClr val="tx1"/>
                      </a:solidFill>
                      <a:prstDash val="solid"/>
                      <a:round/>
                      <a:headEnd type="none" w="med" len="med"/>
                      <a:tailEnd type="none" w="med" len="med"/>
                    </a:lnT>
                  </a:tcPr>
                </a:tc>
                <a:tc>
                  <a:txBody>
                    <a:bodyPr/>
                    <a:lstStyle/>
                    <a:p>
                      <a:r>
                        <a:rPr lang="en-US" altLang="zh-CN" dirty="0" smtClean="0"/>
                        <a:t>12</a:t>
                      </a:r>
                      <a:endParaRPr lang="zh-CN" altLang="en-US" dirty="0"/>
                    </a:p>
                  </a:txBody>
                  <a:tcPr marL="0" marT="36000">
                    <a:lnT w="12700" cap="flat" cmpd="sng" algn="ctr">
                      <a:solidFill>
                        <a:schemeClr val="tx1"/>
                      </a:solidFill>
                      <a:prstDash val="solid"/>
                      <a:round/>
                      <a:headEnd type="none" w="med" len="med"/>
                      <a:tailEnd type="none" w="med" len="med"/>
                    </a:lnT>
                  </a:tcPr>
                </a:tc>
                <a:tc>
                  <a:txBody>
                    <a:bodyPr/>
                    <a:lstStyle/>
                    <a:p>
                      <a:r>
                        <a:rPr lang="en-US" altLang="zh-CN" dirty="0" smtClean="0"/>
                        <a:t>21</a:t>
                      </a:r>
                      <a:endParaRPr lang="zh-CN" altLang="en-US" dirty="0"/>
                    </a:p>
                  </a:txBody>
                  <a:tcPr marL="0" marT="36000">
                    <a:lnT w="12700" cap="flat" cmpd="sng" algn="ctr">
                      <a:solidFill>
                        <a:schemeClr val="tx1"/>
                      </a:solidFill>
                      <a:prstDash val="solid"/>
                      <a:round/>
                      <a:headEnd type="none" w="med" len="med"/>
                      <a:tailEnd type="none" w="med" len="med"/>
                    </a:lnT>
                  </a:tcPr>
                </a:tc>
                <a:tc>
                  <a:txBody>
                    <a:bodyPr/>
                    <a:lstStyle/>
                    <a:p>
                      <a:pPr algn="r"/>
                      <a:r>
                        <a:rPr lang="en-US" altLang="zh-CN" dirty="0" smtClean="0"/>
                        <a:t>31</a:t>
                      </a:r>
                      <a:endParaRPr lang="zh-CN" altLang="en-US" dirty="0"/>
                    </a:p>
                  </a:txBody>
                  <a:tcPr marL="0" marR="0" marT="3600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43804504"/>
                  </a:ext>
                </a:extLst>
              </a:tr>
            </a:tbl>
          </a:graphicData>
        </a:graphic>
      </p:graphicFrame>
      <p:sp>
        <p:nvSpPr>
          <p:cNvPr id="14" name="圆角矩形 13"/>
          <p:cNvSpPr/>
          <p:nvPr/>
        </p:nvSpPr>
        <p:spPr>
          <a:xfrm>
            <a:off x="5930493" y="3779833"/>
            <a:ext cx="2959913" cy="2010420"/>
          </a:xfrm>
          <a:prstGeom prst="roundRect">
            <a:avLst>
              <a:gd name="adj" fmla="val 7171"/>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文本框 15"/>
          <p:cNvSpPr txBox="1"/>
          <p:nvPr/>
        </p:nvSpPr>
        <p:spPr>
          <a:xfrm>
            <a:off x="6012160" y="3779833"/>
            <a:ext cx="2103460" cy="584775"/>
          </a:xfrm>
          <a:prstGeom prst="rect">
            <a:avLst/>
          </a:prstGeom>
          <a:noFill/>
        </p:spPr>
        <p:txBody>
          <a:bodyPr wrap="none" rtlCol="0">
            <a:spAutoFit/>
          </a:bodyPr>
          <a:lstStyle/>
          <a:p>
            <a:r>
              <a:rPr lang="en-US" altLang="zh-CN" sz="3200" dirty="0" smtClean="0">
                <a:solidFill>
                  <a:schemeClr val="tx1">
                    <a:lumMod val="95000"/>
                    <a:lumOff val="5000"/>
                  </a:schemeClr>
                </a:solidFill>
                <a:latin typeface="微软雅黑" panose="020B0503020204020204" pitchFamily="34" charset="-122"/>
                <a:ea typeface="微软雅黑" panose="020B0503020204020204" pitchFamily="34" charset="-122"/>
              </a:rPr>
              <a:t>FCFS </a:t>
            </a:r>
            <a:r>
              <a:rPr lang="zh-CN" altLang="en-US" sz="3200" dirty="0" smtClean="0">
                <a:solidFill>
                  <a:schemeClr val="tx1">
                    <a:lumMod val="95000"/>
                    <a:lumOff val="5000"/>
                  </a:schemeClr>
                </a:solidFill>
                <a:latin typeface="微软雅黑" panose="020B0503020204020204" pitchFamily="34" charset="-122"/>
                <a:ea typeface="微软雅黑" panose="020B0503020204020204" pitchFamily="34" charset="-122"/>
              </a:rPr>
              <a:t>下？</a:t>
            </a:r>
            <a:endPar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文本框 8"/>
              <p:cNvSpPr txBox="1"/>
              <p:nvPr/>
            </p:nvSpPr>
            <p:spPr>
              <a:xfrm>
                <a:off x="6300192" y="4388746"/>
                <a:ext cx="172765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0" smtClean="0">
                          <a:solidFill>
                            <a:schemeClr val="bg1"/>
                          </a:solidFill>
                          <a:latin typeface="Cambria Math" panose="02040503050406030204" pitchFamily="18" charset="0"/>
                        </a:rPr>
                        <m:t>T</m:t>
                      </m:r>
                      <m:r>
                        <a:rPr lang="en-US" altLang="zh-CN" i="0" smtClean="0">
                          <a:solidFill>
                            <a:schemeClr val="bg1"/>
                          </a:solidFill>
                          <a:latin typeface="Cambria Math" panose="02040503050406030204" pitchFamily="18" charset="0"/>
                        </a:rPr>
                        <m:t>=19</m:t>
                      </m:r>
                    </m:oMath>
                  </m:oMathPara>
                </a14:m>
                <a:endParaRPr lang="zh-CN" altLang="en-US" dirty="0">
                  <a:solidFill>
                    <a:schemeClr val="bg1"/>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300192" y="4388746"/>
                <a:ext cx="1727652" cy="61555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6118241" y="5008120"/>
                <a:ext cx="234852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0" smtClean="0">
                          <a:solidFill>
                            <a:schemeClr val="bg1"/>
                          </a:solidFill>
                          <a:latin typeface="Cambria Math" panose="02040503050406030204" pitchFamily="18" charset="0"/>
                        </a:rPr>
                        <m:t>W</m:t>
                      </m:r>
                      <m:r>
                        <a:rPr lang="en-US" altLang="zh-CN" i="0" smtClean="0">
                          <a:solidFill>
                            <a:schemeClr val="bg1"/>
                          </a:solidFill>
                          <a:latin typeface="Cambria Math" panose="02040503050406030204" pitchFamily="18" charset="0"/>
                        </a:rPr>
                        <m:t>=2.</m:t>
                      </m:r>
                      <m:r>
                        <a:rPr lang="en-US" altLang="zh-CN" b="1" i="0" smtClean="0">
                          <a:solidFill>
                            <a:schemeClr val="bg1"/>
                          </a:solidFill>
                          <a:latin typeface="Cambria Math" charset="0"/>
                        </a:rPr>
                        <m:t>𝟔</m:t>
                      </m:r>
                      <m:r>
                        <a:rPr lang="en-US" altLang="zh-CN" i="0" smtClean="0">
                          <a:solidFill>
                            <a:schemeClr val="bg1"/>
                          </a:solidFill>
                          <a:latin typeface="Cambria Math" panose="02040503050406030204" pitchFamily="18" charset="0"/>
                        </a:rPr>
                        <m:t>1</m:t>
                      </m:r>
                    </m:oMath>
                  </m:oMathPara>
                </a14:m>
                <a:endParaRPr lang="zh-CN" altLang="en-US" dirty="0">
                  <a:solidFill>
                    <a:schemeClr val="bg1"/>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6118241" y="5008120"/>
                <a:ext cx="2348528" cy="615553"/>
              </a:xfrm>
              <a:prstGeom prst="rect">
                <a:avLst/>
              </a:prstGeom>
              <a:blipFill rotWithShape="0">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62548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t>2.6.5</a:t>
            </a:r>
            <a:r>
              <a:rPr lang="en-US" altLang="zh-CN" dirty="0" smtClean="0"/>
              <a:t>/2: SJF </a:t>
            </a:r>
            <a:r>
              <a:rPr lang="en-US" altLang="zh-CN" dirty="0"/>
              <a:t>Example</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48</a:t>
            </a:fld>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599340302"/>
              </p:ext>
            </p:extLst>
          </p:nvPr>
        </p:nvGraphicFramePr>
        <p:xfrm>
          <a:off x="251520" y="2089890"/>
          <a:ext cx="2702539" cy="1627188"/>
        </p:xfrm>
        <a:graphic>
          <a:graphicData uri="http://schemas.openxmlformats.org/drawingml/2006/table">
            <a:tbl>
              <a:tblPr firstRow="1" bandRow="1">
                <a:tableStyleId>{5C22544A-7EE6-4342-B048-85BDC9FD1C3A}</a:tableStyleId>
              </a:tblPr>
              <a:tblGrid>
                <a:gridCol w="747815">
                  <a:extLst>
                    <a:ext uri="{9D8B030D-6E8A-4147-A177-3AD203B41FA5}">
                      <a16:colId xmlns:a16="http://schemas.microsoft.com/office/drawing/2014/main" val="3623328371"/>
                    </a:ext>
                  </a:extLst>
                </a:gridCol>
                <a:gridCol w="1954724">
                  <a:extLst>
                    <a:ext uri="{9D8B030D-6E8A-4147-A177-3AD203B41FA5}">
                      <a16:colId xmlns:a16="http://schemas.microsoft.com/office/drawing/2014/main" val="1844653441"/>
                    </a:ext>
                  </a:extLst>
                </a:gridCol>
              </a:tblGrid>
              <a:tr h="315357">
                <a:tc>
                  <a:txBody>
                    <a:bodyPr/>
                    <a:lstStyle/>
                    <a:p>
                      <a:r>
                        <a:rPr lang="zh-CN" altLang="en-US" sz="1800" dirty="0" smtClean="0">
                          <a:latin typeface="微软雅黑" panose="020B0503020204020204" pitchFamily="34" charset="-122"/>
                          <a:ea typeface="微软雅黑" panose="020B0503020204020204" pitchFamily="34" charset="-122"/>
                        </a:rPr>
                        <a:t>作业</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dirty="0" smtClean="0">
                          <a:latin typeface="微软雅黑" panose="020B0503020204020204" pitchFamily="34" charset="-122"/>
                          <a:ea typeface="微软雅黑" panose="020B0503020204020204" pitchFamily="34" charset="-122"/>
                        </a:rPr>
                        <a:t>所需</a:t>
                      </a:r>
                      <a:r>
                        <a:rPr lang="en-US" altLang="zh-CN" sz="1800" dirty="0" smtClean="0">
                          <a:latin typeface="微软雅黑" panose="020B0503020204020204" pitchFamily="34" charset="-122"/>
                          <a:ea typeface="微软雅黑" panose="020B0503020204020204" pitchFamily="34" charset="-122"/>
                        </a:rPr>
                        <a:t>CPU</a:t>
                      </a:r>
                      <a:r>
                        <a:rPr lang="zh-CN" altLang="en-US" sz="1800" dirty="0" smtClean="0">
                          <a:latin typeface="微软雅黑" panose="020B0503020204020204" pitchFamily="34" charset="-122"/>
                          <a:ea typeface="微软雅黑" panose="020B0503020204020204" pitchFamily="34" charset="-122"/>
                        </a:rPr>
                        <a:t>时间</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886271642"/>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08021388"/>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371495975"/>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015655086"/>
                  </a:ext>
                </a:extLst>
              </a:tr>
            </a:tbl>
          </a:graphicData>
        </a:graphic>
      </p:graphicFrame>
      <p:sp>
        <p:nvSpPr>
          <p:cNvPr id="7" name="TextBox 6"/>
          <p:cNvSpPr txBox="1"/>
          <p:nvPr/>
        </p:nvSpPr>
        <p:spPr>
          <a:xfrm>
            <a:off x="3107514" y="2047204"/>
            <a:ext cx="6129371" cy="461665"/>
          </a:xfrm>
          <a:prstGeom prst="rect">
            <a:avLst/>
          </a:prstGeom>
          <a:noFill/>
        </p:spPr>
        <p:txBody>
          <a:bodyPr wrap="square" rtlCol="0">
            <a:spAutoFit/>
          </a:bodyPr>
          <a:lstStyle/>
          <a:p>
            <a:pPr algn="l"/>
            <a:r>
              <a:rPr lang="zh-CN" altLang="en-US" sz="2400" b="0" dirty="0" smtClean="0">
                <a:latin typeface="微软雅黑" panose="020B0503020204020204" pitchFamily="34" charset="-122"/>
                <a:ea typeface="微软雅黑" panose="020B0503020204020204" pitchFamily="34" charset="-122"/>
                <a:cs typeface="SimHei" charset="0"/>
              </a:rPr>
              <a:t>假设，四个作业</a:t>
            </a:r>
            <a:r>
              <a:rPr lang="zh-CN" altLang="en-US" sz="2400" b="0" dirty="0" smtClean="0">
                <a:solidFill>
                  <a:srgbClr val="FF0000"/>
                </a:solidFill>
                <a:latin typeface="微软雅黑" panose="020B0503020204020204" pitchFamily="34" charset="-122"/>
                <a:ea typeface="微软雅黑" panose="020B0503020204020204" pitchFamily="34" charset="-122"/>
                <a:cs typeface="SimHei" charset="0"/>
              </a:rPr>
              <a:t>同时</a:t>
            </a:r>
            <a:r>
              <a:rPr lang="zh-CN" altLang="en-US" sz="2400" b="0" dirty="0" smtClean="0">
                <a:latin typeface="微软雅黑" panose="020B0503020204020204" pitchFamily="34" charset="-122"/>
                <a:ea typeface="微软雅黑" panose="020B0503020204020204" pitchFamily="34" charset="-122"/>
                <a:cs typeface="SimHei" charset="0"/>
              </a:rPr>
              <a:t>到达系统，并进行调度</a:t>
            </a:r>
            <a:endParaRPr lang="en-US" sz="2400" b="0" dirty="0">
              <a:latin typeface="微软雅黑" panose="020B0503020204020204" pitchFamily="34" charset="-122"/>
              <a:ea typeface="微软雅黑" panose="020B0503020204020204" pitchFamily="34" charset="-122"/>
              <a:cs typeface="SimHei" charset="0"/>
            </a:endParaRPr>
          </a:p>
        </p:txBody>
      </p:sp>
      <p:sp>
        <p:nvSpPr>
          <p:cNvPr id="8" name="TextBox 7"/>
          <p:cNvSpPr txBox="1"/>
          <p:nvPr/>
        </p:nvSpPr>
        <p:spPr>
          <a:xfrm>
            <a:off x="109888" y="3750431"/>
            <a:ext cx="4572000" cy="461665"/>
          </a:xfrm>
          <a:prstGeom prst="rect">
            <a:avLst/>
          </a:prstGeom>
          <a:noFill/>
        </p:spPr>
        <p:txBody>
          <a:bodyPr wrap="square" rtlCol="0">
            <a:spAutoFit/>
          </a:bodyPr>
          <a:lstStyle/>
          <a:p>
            <a:pPr algn="l"/>
            <a:r>
              <a:rPr lang="en-US" altLang="zh-CN" sz="2400" b="0" dirty="0" smtClean="0">
                <a:latin typeface="SimHei" charset="0"/>
                <a:ea typeface="SimHei" charset="0"/>
                <a:cs typeface="SimHei" charset="0"/>
              </a:rPr>
              <a:t>SJF</a:t>
            </a:r>
            <a:r>
              <a:rPr lang="zh-CN" altLang="en-US" sz="2400" b="0" dirty="0" smtClean="0">
                <a:latin typeface="SimHei" charset="0"/>
                <a:ea typeface="SimHei" charset="0"/>
                <a:cs typeface="SimHei" charset="0"/>
              </a:rPr>
              <a:t>下，执行顺序为 </a:t>
            </a:r>
            <a:r>
              <a:rPr lang="en-US" altLang="zh-CN" sz="2400" dirty="0" smtClean="0">
                <a:solidFill>
                  <a:srgbClr val="00B050"/>
                </a:solidFill>
                <a:latin typeface="SimHei" charset="0"/>
                <a:ea typeface="SimHei" charset="0"/>
                <a:cs typeface="SimHei" charset="0"/>
              </a:rPr>
              <a:t>2</a:t>
            </a:r>
            <a:r>
              <a:rPr lang="zh-CN" altLang="en-US" sz="2400" dirty="0" smtClean="0">
                <a:solidFill>
                  <a:srgbClr val="00B050"/>
                </a:solidFill>
                <a:latin typeface="SimHei" charset="0"/>
                <a:ea typeface="SimHei" charset="0"/>
                <a:cs typeface="SimHei" charset="0"/>
              </a:rPr>
              <a:t>，</a:t>
            </a:r>
            <a:r>
              <a:rPr lang="en-US" altLang="zh-CN" sz="2400" dirty="0" smtClean="0">
                <a:solidFill>
                  <a:srgbClr val="00B050"/>
                </a:solidFill>
                <a:latin typeface="SimHei" charset="0"/>
                <a:ea typeface="SimHei" charset="0"/>
                <a:cs typeface="SimHei" charset="0"/>
              </a:rPr>
              <a:t>4</a:t>
            </a:r>
            <a:r>
              <a:rPr lang="zh-CN" altLang="en-US" sz="2400" dirty="0" smtClean="0">
                <a:solidFill>
                  <a:srgbClr val="00B050"/>
                </a:solidFill>
                <a:latin typeface="SimHei" charset="0"/>
                <a:ea typeface="SimHei" charset="0"/>
                <a:cs typeface="SimHei" charset="0"/>
              </a:rPr>
              <a:t>，</a:t>
            </a:r>
            <a:r>
              <a:rPr lang="en-US" altLang="zh-CN" sz="2400" dirty="0" smtClean="0">
                <a:solidFill>
                  <a:srgbClr val="00B050"/>
                </a:solidFill>
                <a:latin typeface="SimHei" charset="0"/>
                <a:ea typeface="SimHei" charset="0"/>
                <a:cs typeface="SimHei" charset="0"/>
              </a:rPr>
              <a:t>1</a:t>
            </a:r>
            <a:r>
              <a:rPr lang="zh-CN" altLang="en-US" sz="2400" dirty="0" smtClean="0">
                <a:solidFill>
                  <a:srgbClr val="00B050"/>
                </a:solidFill>
                <a:latin typeface="SimHei" charset="0"/>
                <a:ea typeface="SimHei" charset="0"/>
                <a:cs typeface="SimHei" charset="0"/>
              </a:rPr>
              <a:t>，</a:t>
            </a:r>
            <a:r>
              <a:rPr lang="en-US" altLang="zh-CN" sz="2400" dirty="0" smtClean="0">
                <a:solidFill>
                  <a:srgbClr val="00B050"/>
                </a:solidFill>
                <a:latin typeface="SimHei" charset="0"/>
                <a:ea typeface="SimHei" charset="0"/>
                <a:cs typeface="SimHei" charset="0"/>
              </a:rPr>
              <a:t>3</a:t>
            </a:r>
            <a:endParaRPr lang="en-US" sz="2400" dirty="0">
              <a:solidFill>
                <a:srgbClr val="00B050"/>
              </a:solidFill>
              <a:latin typeface="SimHei" charset="0"/>
              <a:ea typeface="SimHei" charset="0"/>
              <a:cs typeface="SimHei" charset="0"/>
            </a:endParaRPr>
          </a:p>
        </p:txBody>
      </p:sp>
      <mc:AlternateContent xmlns:mc="http://schemas.openxmlformats.org/markup-compatibility/2006" xmlns:a14="http://schemas.microsoft.com/office/drawing/2010/main">
        <mc:Choice Requires="a14">
          <p:sp>
            <p:nvSpPr>
              <p:cNvPr id="3" name="文本框 2"/>
              <p:cNvSpPr txBox="1"/>
              <p:nvPr/>
            </p:nvSpPr>
            <p:spPr>
              <a:xfrm>
                <a:off x="290918" y="4211331"/>
                <a:ext cx="174368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solidFill>
                            <a:schemeClr val="tx1"/>
                          </a:solidFill>
                          <a:latin typeface="Cambria Math" panose="02040503050406030204" pitchFamily="18" charset="0"/>
                        </a:rPr>
                        <m:t>T</m:t>
                      </m:r>
                      <m:r>
                        <a:rPr lang="en-US" altLang="zh-CN" b="0" i="0" smtClean="0">
                          <a:solidFill>
                            <a:schemeClr val="tx1"/>
                          </a:solidFill>
                          <a:latin typeface="Cambria Math" panose="02040503050406030204" pitchFamily="18" charset="0"/>
                        </a:rPr>
                        <m:t>=17</m:t>
                      </m:r>
                    </m:oMath>
                  </m:oMathPara>
                </a14:m>
                <a:endParaRPr lang="zh-CN" altLang="en-US" b="0" dirty="0">
                  <a:solidFill>
                    <a:schemeClr val="tx1"/>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290918" y="4211331"/>
                <a:ext cx="1743682" cy="61555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179512" y="4838105"/>
                <a:ext cx="224061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solidFill>
                            <a:schemeClr val="tx1"/>
                          </a:solidFill>
                          <a:latin typeface="Cambria Math" panose="02040503050406030204" pitchFamily="18" charset="0"/>
                        </a:rPr>
                        <m:t>W</m:t>
                      </m:r>
                      <m:r>
                        <a:rPr lang="en-US" altLang="zh-CN" b="0" i="0" smtClean="0">
                          <a:solidFill>
                            <a:schemeClr val="tx1"/>
                          </a:solidFill>
                          <a:latin typeface="Cambria Math" panose="02040503050406030204" pitchFamily="18" charset="0"/>
                        </a:rPr>
                        <m:t>=1.98</m:t>
                      </m:r>
                    </m:oMath>
                  </m:oMathPara>
                </a14:m>
                <a:endParaRPr lang="zh-CN" altLang="en-US" b="0" dirty="0">
                  <a:solidFill>
                    <a:schemeClr val="tx1"/>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179512" y="4838105"/>
                <a:ext cx="2240613" cy="615553"/>
              </a:xfrm>
              <a:prstGeom prst="rect">
                <a:avLst/>
              </a:prstGeom>
              <a:blipFill>
                <a:blip r:embed="rId3"/>
                <a:stretch>
                  <a:fillRect/>
                </a:stretch>
              </a:blipFill>
            </p:spPr>
            <p:txBody>
              <a:bodyPr/>
              <a:lstStyle/>
              <a:p>
                <a:r>
                  <a:rPr lang="zh-CN" altLang="en-US">
                    <a:noFill/>
                  </a:rPr>
                  <a:t> </a:t>
                </a:r>
              </a:p>
            </p:txBody>
          </p:sp>
        </mc:Fallback>
      </mc:AlternateContent>
      <p:graphicFrame>
        <p:nvGraphicFramePr>
          <p:cNvPr id="13" name="表格 12"/>
          <p:cNvGraphicFramePr>
            <a:graphicFrameLocks noGrp="1"/>
          </p:cNvGraphicFramePr>
          <p:nvPr>
            <p:extLst>
              <p:ext uri="{D42A27DB-BD31-4B8C-83A1-F6EECF244321}">
                <p14:modId xmlns:p14="http://schemas.microsoft.com/office/powerpoint/2010/main" val="3954414810"/>
              </p:ext>
            </p:extLst>
          </p:nvPr>
        </p:nvGraphicFramePr>
        <p:xfrm>
          <a:off x="3275856" y="2768750"/>
          <a:ext cx="5211476" cy="721800"/>
        </p:xfrm>
        <a:graphic>
          <a:graphicData uri="http://schemas.openxmlformats.org/drawingml/2006/table">
            <a:tbl>
              <a:tblPr firstRow="1" bandRow="1">
                <a:tableStyleId>{2D5ABB26-0587-4C30-8999-92F81FD0307C}</a:tableStyleId>
              </a:tblPr>
              <a:tblGrid>
                <a:gridCol w="696049">
                  <a:extLst>
                    <a:ext uri="{9D8B030D-6E8A-4147-A177-3AD203B41FA5}">
                      <a16:colId xmlns:a16="http://schemas.microsoft.com/office/drawing/2014/main" val="2730303698"/>
                    </a:ext>
                  </a:extLst>
                </a:gridCol>
                <a:gridCol w="1162778">
                  <a:extLst>
                    <a:ext uri="{9D8B030D-6E8A-4147-A177-3AD203B41FA5}">
                      <a16:colId xmlns:a16="http://schemas.microsoft.com/office/drawing/2014/main" val="819568103"/>
                    </a:ext>
                  </a:extLst>
                </a:gridCol>
                <a:gridCol w="1529971">
                  <a:extLst>
                    <a:ext uri="{9D8B030D-6E8A-4147-A177-3AD203B41FA5}">
                      <a16:colId xmlns:a16="http://schemas.microsoft.com/office/drawing/2014/main" val="2102409941"/>
                    </a:ext>
                  </a:extLst>
                </a:gridCol>
                <a:gridCol w="911339">
                  <a:extLst>
                    <a:ext uri="{9D8B030D-6E8A-4147-A177-3AD203B41FA5}">
                      <a16:colId xmlns:a16="http://schemas.microsoft.com/office/drawing/2014/main" val="2961043182"/>
                    </a:ext>
                  </a:extLst>
                </a:gridCol>
                <a:gridCol w="911339">
                  <a:extLst>
                    <a:ext uri="{9D8B030D-6E8A-4147-A177-3AD203B41FA5}">
                      <a16:colId xmlns:a16="http://schemas.microsoft.com/office/drawing/2014/main" val="538591173"/>
                    </a:ext>
                  </a:extLst>
                </a:gridCol>
              </a:tblGrid>
              <a:tr h="336158">
                <a:tc>
                  <a:txBody>
                    <a:bodyPr/>
                    <a:lstStyle/>
                    <a:p>
                      <a:pPr algn="ctr"/>
                      <a:r>
                        <a:rPr lang="en-US" altLang="zh-CN" dirty="0" smtClean="0"/>
                        <a:t>P2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algn="ctr"/>
                      <a:r>
                        <a:rPr lang="en-US" altLang="zh-CN" dirty="0" smtClean="0"/>
                        <a:t>P3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zh-CN" altLang="en-US"/>
                    </a:p>
                  </a:txBody>
                  <a:tcPr/>
                </a:tc>
                <a:extLst>
                  <a:ext uri="{0D108BD9-81ED-4DB2-BD59-A6C34878D82A}">
                    <a16:rowId xmlns:a16="http://schemas.microsoft.com/office/drawing/2014/main" val="410924322"/>
                  </a:ext>
                </a:extLst>
              </a:tr>
              <a:tr h="336158">
                <a:tc>
                  <a:txBody>
                    <a:bodyPr/>
                    <a:lstStyle/>
                    <a:p>
                      <a:r>
                        <a:rPr lang="en-US" altLang="zh-CN" dirty="0" smtClean="0"/>
                        <a:t>0</a:t>
                      </a:r>
                      <a:endParaRPr lang="zh-CN" altLang="en-US" dirty="0"/>
                    </a:p>
                  </a:txBody>
                  <a:tcPr marL="0" marR="0" marT="36000" marB="0">
                    <a:lnT w="12700" cap="flat" cmpd="sng" algn="ctr">
                      <a:solidFill>
                        <a:schemeClr val="tx1"/>
                      </a:solidFill>
                      <a:prstDash val="solid"/>
                      <a:round/>
                      <a:headEnd type="none" w="med" len="med"/>
                      <a:tailEnd type="none" w="med" len="med"/>
                    </a:lnT>
                  </a:tcPr>
                </a:tc>
                <a:tc>
                  <a:txBody>
                    <a:bodyPr/>
                    <a:lstStyle/>
                    <a:p>
                      <a:r>
                        <a:rPr lang="en-US" altLang="zh-CN" dirty="0" smtClean="0"/>
                        <a:t>4</a:t>
                      </a:r>
                      <a:endParaRPr lang="zh-CN" altLang="en-US" dirty="0"/>
                    </a:p>
                  </a:txBody>
                  <a:tcPr marL="0" marT="36000">
                    <a:lnT w="12700" cap="flat" cmpd="sng" algn="ctr">
                      <a:solidFill>
                        <a:schemeClr val="tx1"/>
                      </a:solidFill>
                      <a:prstDash val="solid"/>
                      <a:round/>
                      <a:headEnd type="none" w="med" len="med"/>
                      <a:tailEnd type="none" w="med" len="med"/>
                    </a:lnT>
                  </a:tcPr>
                </a:tc>
                <a:tc>
                  <a:txBody>
                    <a:bodyPr/>
                    <a:lstStyle/>
                    <a:p>
                      <a:r>
                        <a:rPr lang="en-US" altLang="zh-CN" dirty="0" smtClean="0"/>
                        <a:t>12</a:t>
                      </a:r>
                      <a:endParaRPr lang="zh-CN" altLang="en-US" dirty="0"/>
                    </a:p>
                  </a:txBody>
                  <a:tcPr marL="0" marT="36000">
                    <a:lnT w="12700" cap="flat" cmpd="sng" algn="ctr">
                      <a:solidFill>
                        <a:schemeClr val="tx1"/>
                      </a:solidFill>
                      <a:prstDash val="solid"/>
                      <a:round/>
                      <a:headEnd type="none" w="med" len="med"/>
                      <a:tailEnd type="none" w="med" len="med"/>
                    </a:lnT>
                  </a:tcPr>
                </a:tc>
                <a:tc>
                  <a:txBody>
                    <a:bodyPr/>
                    <a:lstStyle/>
                    <a:p>
                      <a:r>
                        <a:rPr lang="en-US" altLang="zh-CN" dirty="0" smtClean="0"/>
                        <a:t>21</a:t>
                      </a:r>
                      <a:endParaRPr lang="zh-CN" altLang="en-US" dirty="0"/>
                    </a:p>
                  </a:txBody>
                  <a:tcPr marL="0" marT="36000">
                    <a:lnT w="12700" cap="flat" cmpd="sng" algn="ctr">
                      <a:solidFill>
                        <a:schemeClr val="tx1"/>
                      </a:solidFill>
                      <a:prstDash val="solid"/>
                      <a:round/>
                      <a:headEnd type="none" w="med" len="med"/>
                      <a:tailEnd type="none" w="med" len="med"/>
                    </a:lnT>
                  </a:tcPr>
                </a:tc>
                <a:tc>
                  <a:txBody>
                    <a:bodyPr/>
                    <a:lstStyle/>
                    <a:p>
                      <a:pPr algn="r"/>
                      <a:r>
                        <a:rPr lang="en-US" altLang="zh-CN" dirty="0" smtClean="0"/>
                        <a:t>31</a:t>
                      </a:r>
                      <a:endParaRPr lang="zh-CN" altLang="en-US" dirty="0"/>
                    </a:p>
                  </a:txBody>
                  <a:tcPr marL="0" marR="0" marT="36000">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43804504"/>
                  </a:ext>
                </a:extLst>
              </a:tr>
            </a:tbl>
          </a:graphicData>
        </a:graphic>
      </p:graphicFrame>
      <p:sp>
        <p:nvSpPr>
          <p:cNvPr id="14" name="圆角矩形 13"/>
          <p:cNvSpPr/>
          <p:nvPr/>
        </p:nvSpPr>
        <p:spPr>
          <a:xfrm>
            <a:off x="5930493" y="3779833"/>
            <a:ext cx="2959913" cy="2010420"/>
          </a:xfrm>
          <a:prstGeom prst="roundRect">
            <a:avLst>
              <a:gd name="adj" fmla="val 7171"/>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
        <p:nvSpPr>
          <p:cNvPr id="16" name="文本框 15"/>
          <p:cNvSpPr txBox="1"/>
          <p:nvPr/>
        </p:nvSpPr>
        <p:spPr>
          <a:xfrm>
            <a:off x="6012160" y="3779833"/>
            <a:ext cx="2103460" cy="584775"/>
          </a:xfrm>
          <a:prstGeom prst="rect">
            <a:avLst/>
          </a:prstGeom>
          <a:noFill/>
        </p:spPr>
        <p:txBody>
          <a:bodyPr wrap="none" rtlCol="0">
            <a:spAutoFit/>
          </a:bodyPr>
          <a:lstStyle/>
          <a:p>
            <a:r>
              <a:rPr lang="en-US" altLang="zh-CN" sz="3200" dirty="0" smtClean="0">
                <a:solidFill>
                  <a:schemeClr val="tx1">
                    <a:lumMod val="95000"/>
                    <a:lumOff val="5000"/>
                  </a:schemeClr>
                </a:solidFill>
                <a:latin typeface="微软雅黑" panose="020B0503020204020204" pitchFamily="34" charset="-122"/>
                <a:ea typeface="微软雅黑" panose="020B0503020204020204" pitchFamily="34" charset="-122"/>
              </a:rPr>
              <a:t>FCFS </a:t>
            </a:r>
            <a:r>
              <a:rPr lang="zh-CN" altLang="en-US" sz="3200" dirty="0" smtClean="0">
                <a:solidFill>
                  <a:schemeClr val="tx1">
                    <a:lumMod val="95000"/>
                    <a:lumOff val="5000"/>
                  </a:schemeClr>
                </a:solidFill>
                <a:latin typeface="微软雅黑" panose="020B0503020204020204" pitchFamily="34" charset="-122"/>
                <a:ea typeface="微软雅黑" panose="020B0503020204020204" pitchFamily="34" charset="-122"/>
              </a:rPr>
              <a:t>下？</a:t>
            </a:r>
            <a:endParaRPr lang="zh-CN" altLang="en-US" sz="3200" dirty="0">
              <a:solidFill>
                <a:schemeClr val="tx1">
                  <a:lumMod val="95000"/>
                  <a:lumOff val="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文本框 8"/>
              <p:cNvSpPr txBox="1"/>
              <p:nvPr/>
            </p:nvSpPr>
            <p:spPr>
              <a:xfrm>
                <a:off x="6300192" y="4388746"/>
                <a:ext cx="1727652"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0" smtClean="0">
                          <a:solidFill>
                            <a:schemeClr val="bg1"/>
                          </a:solidFill>
                          <a:latin typeface="Cambria Math" panose="02040503050406030204" pitchFamily="18" charset="0"/>
                        </a:rPr>
                        <m:t>T</m:t>
                      </m:r>
                      <m:r>
                        <a:rPr lang="en-US" altLang="zh-CN" i="0" smtClean="0">
                          <a:solidFill>
                            <a:schemeClr val="bg1"/>
                          </a:solidFill>
                          <a:latin typeface="Cambria Math" panose="02040503050406030204" pitchFamily="18" charset="0"/>
                        </a:rPr>
                        <m:t>=19</m:t>
                      </m:r>
                    </m:oMath>
                  </m:oMathPara>
                </a14:m>
                <a:endParaRPr lang="zh-CN" altLang="en-US" dirty="0">
                  <a:solidFill>
                    <a:schemeClr val="bg1"/>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300192" y="4388746"/>
                <a:ext cx="1727652" cy="61555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6118242" y="5008120"/>
                <a:ext cx="234852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0" smtClean="0">
                          <a:solidFill>
                            <a:schemeClr val="bg1"/>
                          </a:solidFill>
                          <a:latin typeface="Cambria Math" panose="02040503050406030204" pitchFamily="18" charset="0"/>
                        </a:rPr>
                        <m:t>W</m:t>
                      </m:r>
                      <m:r>
                        <a:rPr lang="en-US" altLang="zh-CN" i="0" smtClean="0">
                          <a:solidFill>
                            <a:schemeClr val="bg1"/>
                          </a:solidFill>
                          <a:latin typeface="Cambria Math" panose="02040503050406030204" pitchFamily="18" charset="0"/>
                        </a:rPr>
                        <m:t>=2.</m:t>
                      </m:r>
                      <m:r>
                        <a:rPr lang="en-US" altLang="zh-CN" b="1" i="0" smtClean="0">
                          <a:solidFill>
                            <a:schemeClr val="bg1"/>
                          </a:solidFill>
                          <a:latin typeface="Cambria Math" charset="0"/>
                        </a:rPr>
                        <m:t>𝟔</m:t>
                      </m:r>
                      <m:r>
                        <a:rPr lang="en-US" altLang="zh-CN" i="0" smtClean="0">
                          <a:solidFill>
                            <a:schemeClr val="bg1"/>
                          </a:solidFill>
                          <a:latin typeface="Cambria Math" panose="02040503050406030204" pitchFamily="18" charset="0"/>
                        </a:rPr>
                        <m:t>1</m:t>
                      </m:r>
                    </m:oMath>
                  </m:oMathPara>
                </a14:m>
                <a:endParaRPr lang="zh-CN" altLang="en-US" dirty="0">
                  <a:solidFill>
                    <a:schemeClr val="bg1"/>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6118242" y="5008120"/>
                <a:ext cx="2348528" cy="615553"/>
              </a:xfrm>
              <a:prstGeom prst="rect">
                <a:avLst/>
              </a:prstGeom>
              <a:blipFill rotWithShape="0">
                <a:blip r:embed="rId5"/>
                <a:stretch>
                  <a:fillRect/>
                </a:stretch>
              </a:blipFill>
            </p:spPr>
            <p:txBody>
              <a:bodyPr/>
              <a:lstStyle/>
              <a:p>
                <a:r>
                  <a:rPr lang="zh-CN" altLang="en-US">
                    <a:noFill/>
                  </a:rPr>
                  <a:t> </a:t>
                </a:r>
              </a:p>
            </p:txBody>
          </p:sp>
        </mc:Fallback>
      </mc:AlternateContent>
      <p:sp>
        <p:nvSpPr>
          <p:cNvPr id="17" name="TextBox 6"/>
          <p:cNvSpPr txBox="1"/>
          <p:nvPr/>
        </p:nvSpPr>
        <p:spPr>
          <a:xfrm>
            <a:off x="2579964" y="4211331"/>
            <a:ext cx="3028314" cy="1643527"/>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marL="342900" indent="-342900" algn="l">
              <a:spcAft>
                <a:spcPct val="20000"/>
              </a:spcAft>
              <a:buClr>
                <a:schemeClr val="folHlink"/>
              </a:buClr>
              <a:buSzPct val="60000"/>
              <a:buFont typeface="Wingdings" panose="05000000000000000000" pitchFamily="2" charset="2"/>
              <a:buChar char="ü"/>
            </a:pPr>
            <a:r>
              <a:rPr kumimoji="1" lang="en-US" altLang="zh-CN" sz="2400" b="0" dirty="0">
                <a:solidFill>
                  <a:srgbClr val="FFFF00"/>
                </a:solidFill>
                <a:latin typeface="黑体" panose="02010609060101010101" pitchFamily="49" charset="-122"/>
                <a:ea typeface="黑体" panose="02010609060101010101" pitchFamily="49" charset="-122"/>
              </a:rPr>
              <a:t>SJF</a:t>
            </a:r>
            <a:r>
              <a:rPr kumimoji="1" lang="zh-CN" altLang="en-US" sz="2400" b="0" dirty="0" smtClean="0">
                <a:solidFill>
                  <a:srgbClr val="FFFF00"/>
                </a:solidFill>
                <a:latin typeface="黑体" panose="02010609060101010101" pitchFamily="49" charset="-122"/>
                <a:ea typeface="黑体" panose="02010609060101010101" pitchFamily="49" charset="-122"/>
              </a:rPr>
              <a:t>的调度性优于</a:t>
            </a:r>
            <a:r>
              <a:rPr kumimoji="1" lang="en-US" altLang="zh-CN" sz="2400" b="0" dirty="0" smtClean="0">
                <a:solidFill>
                  <a:srgbClr val="FFFF00"/>
                </a:solidFill>
                <a:latin typeface="黑体" panose="02010609060101010101" pitchFamily="49" charset="-122"/>
                <a:ea typeface="黑体" panose="02010609060101010101" pitchFamily="49" charset="-122"/>
              </a:rPr>
              <a:t>FCFS</a:t>
            </a:r>
            <a:endParaRPr kumimoji="1" lang="zh-CN" altLang="en-US" sz="2400" b="0" dirty="0">
              <a:solidFill>
                <a:srgbClr val="FFFF00"/>
              </a:solidFill>
              <a:latin typeface="黑体" panose="02010609060101010101" pitchFamily="49" charset="-122"/>
              <a:ea typeface="黑体" panose="02010609060101010101" pitchFamily="49" charset="-122"/>
            </a:endParaRPr>
          </a:p>
          <a:p>
            <a:pPr marL="342900" indent="-342900" algn="l">
              <a:spcAft>
                <a:spcPct val="20000"/>
              </a:spcAft>
              <a:buClr>
                <a:schemeClr val="folHlink"/>
              </a:buClr>
              <a:buSzPct val="60000"/>
              <a:buFont typeface="Wingdings" panose="05000000000000000000" pitchFamily="2" charset="2"/>
              <a:buChar char="ü"/>
            </a:pPr>
            <a:r>
              <a:rPr kumimoji="1" lang="zh-CN" altLang="en-US" sz="2400" b="0" dirty="0">
                <a:solidFill>
                  <a:srgbClr val="FFFF00"/>
                </a:solidFill>
                <a:latin typeface="黑体" panose="02010609060101010101" pitchFamily="49" charset="-122"/>
                <a:ea typeface="黑体" panose="02010609060101010101" pitchFamily="49" charset="-122"/>
              </a:rPr>
              <a:t>实现</a:t>
            </a:r>
            <a:r>
              <a:rPr kumimoji="1" lang="en-US" altLang="zh-CN" sz="2400" b="0" dirty="0" smtClean="0">
                <a:solidFill>
                  <a:srgbClr val="FFFF00"/>
                </a:solidFill>
                <a:latin typeface="黑体" panose="02010609060101010101" pitchFamily="49" charset="-122"/>
                <a:ea typeface="黑体" panose="02010609060101010101" pitchFamily="49" charset="-122"/>
              </a:rPr>
              <a:t>SJF</a:t>
            </a:r>
            <a:r>
              <a:rPr kumimoji="1" lang="zh-CN" altLang="en-US" sz="2400" b="0" dirty="0" smtClean="0">
                <a:solidFill>
                  <a:srgbClr val="FFFF00"/>
                </a:solidFill>
                <a:latin typeface="黑体" panose="02010609060101010101" pitchFamily="49" charset="-122"/>
                <a:ea typeface="黑体" panose="02010609060101010101" pitchFamily="49" charset="-122"/>
              </a:rPr>
              <a:t>需要</a:t>
            </a:r>
            <a:r>
              <a:rPr kumimoji="1" lang="zh-CN" altLang="en-US" sz="2400" b="0" dirty="0">
                <a:solidFill>
                  <a:srgbClr val="FFFF00"/>
                </a:solidFill>
                <a:latin typeface="黑体" panose="02010609060101010101" pitchFamily="49" charset="-122"/>
                <a:ea typeface="黑体" panose="02010609060101010101" pitchFamily="49" charset="-122"/>
              </a:rPr>
              <a:t>知道作业所需</a:t>
            </a:r>
            <a:r>
              <a:rPr kumimoji="1" lang="zh-CN" altLang="en-US" sz="2400" b="0" dirty="0" smtClean="0">
                <a:solidFill>
                  <a:srgbClr val="FFFF00"/>
                </a:solidFill>
                <a:latin typeface="黑体" panose="02010609060101010101" pitchFamily="49" charset="-122"/>
                <a:ea typeface="黑体" panose="02010609060101010101" pitchFamily="49" charset="-122"/>
              </a:rPr>
              <a:t>运行时间</a:t>
            </a:r>
            <a:endParaRPr kumimoji="1" lang="zh-CN" altLang="en-US" sz="2400" b="0" dirty="0">
              <a:solidFill>
                <a:srgbClr val="FFFF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378313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2.6.5</a:t>
            </a:r>
            <a:r>
              <a:rPr lang="en-US" altLang="zh-CN" dirty="0"/>
              <a:t>/2: SJF </a:t>
            </a:r>
            <a:r>
              <a:rPr lang="en-US" altLang="zh-CN" dirty="0" smtClean="0"/>
              <a:t>Time Estimation</a:t>
            </a:r>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49</a:t>
            </a:fld>
            <a:endParaRPr lang="en-US" altLang="zh-CN" dirty="0"/>
          </a:p>
        </p:txBody>
      </p:sp>
      <mc:AlternateContent xmlns:mc="http://schemas.openxmlformats.org/markup-compatibility/2006" xmlns:a14="http://schemas.microsoft.com/office/drawing/2010/main">
        <mc:Choice Requires="a14">
          <p:sp>
            <p:nvSpPr>
              <p:cNvPr id="6" name="文本框 5"/>
              <p:cNvSpPr txBox="1"/>
              <p:nvPr/>
            </p:nvSpPr>
            <p:spPr>
              <a:xfrm>
                <a:off x="3155726" y="2528817"/>
                <a:ext cx="32897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zh-CN" altLang="en-US" sz="2400" i="1">
                              <a:latin typeface="Cambria Math" panose="02040503050406030204" pitchFamily="18" charset="0"/>
                            </a:rPr>
                            <m:t>𝝉</m:t>
                          </m:r>
                        </m:e>
                        <m:sub>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r>
                        <a:rPr lang="zh-CN" altLang="en-US" sz="2400" b="1" i="1" smtClean="0">
                          <a:latin typeface="Cambria Math" panose="02040503050406030204" pitchFamily="18" charset="0"/>
                        </a:rPr>
                        <m:t>𝜶</m:t>
                      </m:r>
                      <m:sSub>
                        <m:sSubPr>
                          <m:ctrlPr>
                            <a:rPr lang="en-US" altLang="zh-CN" sz="2400" b="1" i="1" smtClean="0">
                              <a:latin typeface="Cambria Math" panose="02040503050406030204" pitchFamily="18" charset="0"/>
                            </a:rPr>
                          </m:ctrlPr>
                        </m:sSubPr>
                        <m:e>
                          <m:r>
                            <a:rPr lang="en-US" altLang="zh-CN" sz="2400" b="1" i="1" smtClean="0">
                              <a:solidFill>
                                <a:srgbClr val="00B050"/>
                              </a:solidFill>
                              <a:latin typeface="Cambria Math" panose="02040503050406030204" pitchFamily="18" charset="0"/>
                            </a:rPr>
                            <m:t>𝒕</m:t>
                          </m:r>
                        </m:e>
                        <m:sub>
                          <m:r>
                            <a:rPr lang="en-US" altLang="zh-CN" sz="2400" b="1" i="1" smtClean="0">
                              <a:latin typeface="Cambria Math" panose="02040503050406030204" pitchFamily="18" charset="0"/>
                            </a:rPr>
                            <m:t>𝒏</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zh-CN" altLang="en-US" sz="2400" b="1" i="1" smtClean="0">
                          <a:latin typeface="Cambria Math" panose="02040503050406030204" pitchFamily="18" charset="0"/>
                        </a:rPr>
                        <m:t>𝜶</m:t>
                      </m:r>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𝝉</m:t>
                          </m:r>
                        </m:e>
                        <m:sub>
                          <m:r>
                            <a:rPr lang="en-US" altLang="zh-CN" sz="2400" b="1" i="1" smtClean="0">
                              <a:latin typeface="Cambria Math" panose="02040503050406030204" pitchFamily="18" charset="0"/>
                            </a:rPr>
                            <m:t>𝒏</m:t>
                          </m:r>
                        </m:sub>
                      </m:sSub>
                    </m:oMath>
                  </m:oMathPara>
                </a14:m>
                <a:endParaRPr lang="zh-CN" altLang="en-US" sz="2400" dirty="0"/>
              </a:p>
            </p:txBody>
          </p:sp>
        </mc:Choice>
        <mc:Fallback xmlns="">
          <p:sp>
            <p:nvSpPr>
              <p:cNvPr id="6" name="文本框 5"/>
              <p:cNvSpPr txBox="1">
                <a:spLocks noRot="1" noChangeAspect="1" noMove="1" noResize="1" noEditPoints="1" noAdjustHandles="1" noChangeArrowheads="1" noChangeShapeType="1" noTextEdit="1"/>
              </p:cNvSpPr>
              <p:nvPr/>
            </p:nvSpPr>
            <p:spPr>
              <a:xfrm>
                <a:off x="3155726" y="2528817"/>
                <a:ext cx="3289747" cy="369332"/>
              </a:xfrm>
              <a:prstGeom prst="rect">
                <a:avLst/>
              </a:prstGeom>
              <a:blipFill>
                <a:blip r:embed="rId2"/>
                <a:stretch>
                  <a:fillRect l="-2041" b="-38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1473344" y="4409970"/>
                <a:ext cx="6654514" cy="7999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zh-CN" altLang="en-US" sz="2400" i="1">
                              <a:latin typeface="Cambria Math" panose="02040503050406030204" pitchFamily="18" charset="0"/>
                            </a:rPr>
                            <m:t>𝝉</m:t>
                          </m:r>
                        </m:e>
                        <m:sub>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r>
                        <a:rPr lang="zh-CN" altLang="en-US" sz="2400" b="1" i="1" smtClean="0">
                          <a:latin typeface="Cambria Math" panose="02040503050406030204" pitchFamily="18" charset="0"/>
                        </a:rPr>
                        <m:t>𝜶</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𝒕</m:t>
                          </m:r>
                        </m:e>
                        <m:sub>
                          <m:r>
                            <a:rPr lang="en-US" altLang="zh-CN" sz="2400" b="1" i="1" smtClean="0">
                              <a:latin typeface="Cambria Math" panose="02040503050406030204" pitchFamily="18" charset="0"/>
                            </a:rPr>
                            <m:t>𝒏</m:t>
                          </m:r>
                        </m:sub>
                      </m:sSub>
                      <m:r>
                        <a:rPr lang="en-US" altLang="zh-CN" sz="2400" b="1" i="1" smtClean="0">
                          <a:latin typeface="Cambria Math" panose="02040503050406030204" pitchFamily="18" charset="0"/>
                        </a:rPr>
                        <m:t>+</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zh-CN" altLang="en-US" sz="2400" b="1" i="1" smtClean="0">
                              <a:latin typeface="Cambria Math" panose="02040503050406030204" pitchFamily="18" charset="0"/>
                            </a:rPr>
                            <m:t>𝜶</m:t>
                          </m:r>
                        </m:e>
                      </m:d>
                      <m:r>
                        <a:rPr lang="zh-CN" altLang="en-US" sz="2400" i="1">
                          <a:latin typeface="Cambria Math" panose="02040503050406030204" pitchFamily="18" charset="0"/>
                        </a:rPr>
                        <m:t>𝜶</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𝒕</m:t>
                          </m:r>
                        </m:e>
                        <m:sub>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 </m:t>
                      </m:r>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zh-CN" altLang="en-US" sz="2400" b="1" i="1" smtClean="0">
                                  <a:latin typeface="Cambria Math" panose="02040503050406030204" pitchFamily="18" charset="0"/>
                                </a:rPr>
                                <m:t>𝜶</m:t>
                              </m:r>
                            </m:e>
                          </m:d>
                        </m:e>
                        <m:sup>
                          <m:r>
                            <a:rPr lang="en-US" altLang="zh-CN" sz="2400" b="1" i="1" smtClean="0">
                              <a:latin typeface="Cambria Math" panose="02040503050406030204" pitchFamily="18" charset="0"/>
                            </a:rPr>
                            <m:t>𝒋</m:t>
                          </m:r>
                        </m:sup>
                      </m:sSup>
                      <m:r>
                        <a:rPr lang="zh-CN" altLang="en-US" sz="2400" b="1" i="1" smtClean="0">
                          <a:latin typeface="Cambria Math" panose="02040503050406030204" pitchFamily="18" charset="0"/>
                        </a:rPr>
                        <m:t>𝜶</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𝒕</m:t>
                          </m:r>
                        </m:e>
                        <m:sub>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𝒋</m:t>
                          </m:r>
                        </m:sub>
                      </m:sSub>
                    </m:oMath>
                  </m:oMathPara>
                </a14:m>
                <a:endParaRPr lang="en-US" altLang="zh-CN" sz="2400" b="1"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400" b="1" i="0" smtClean="0">
                          <a:latin typeface="Cambria Math" panose="02040503050406030204" pitchFamily="18" charset="0"/>
                        </a:rPr>
                        <m:t>+…+</m:t>
                      </m:r>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𝟏</m:t>
                              </m:r>
                              <m:r>
                                <a:rPr lang="en-US" altLang="zh-CN" sz="2400" i="1">
                                  <a:latin typeface="Cambria Math" panose="02040503050406030204" pitchFamily="18" charset="0"/>
                                </a:rPr>
                                <m:t>−</m:t>
                              </m:r>
                              <m:r>
                                <a:rPr lang="zh-CN" altLang="en-US" sz="2400" i="1">
                                  <a:latin typeface="Cambria Math" panose="02040503050406030204" pitchFamily="18" charset="0"/>
                                </a:rPr>
                                <m:t>𝜶</m:t>
                              </m:r>
                            </m:e>
                          </m:d>
                        </m:e>
                        <m:sup>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sSup>
                      <m:r>
                        <a:rPr lang="zh-CN" altLang="en-US" sz="2400" i="1">
                          <a:latin typeface="Cambria Math" panose="02040503050406030204" pitchFamily="18" charset="0"/>
                        </a:rPr>
                        <m:t>𝜶</m:t>
                      </m:r>
                      <m:sSub>
                        <m:sSubPr>
                          <m:ctrlPr>
                            <a:rPr lang="en-US" altLang="zh-CN" sz="2400" i="1">
                              <a:latin typeface="Cambria Math" panose="02040503050406030204" pitchFamily="18" charset="0"/>
                            </a:rPr>
                          </m:ctrlPr>
                        </m:sSubPr>
                        <m:e>
                          <m:r>
                            <a:rPr lang="zh-CN" altLang="en-US" sz="2400" i="1" smtClean="0">
                              <a:solidFill>
                                <a:schemeClr val="accent1"/>
                              </a:solidFill>
                              <a:latin typeface="Cambria Math" panose="02040503050406030204" pitchFamily="18" charset="0"/>
                            </a:rPr>
                            <m:t>𝝉</m:t>
                          </m:r>
                        </m:e>
                        <m:sub>
                          <m:r>
                            <a:rPr lang="en-US" altLang="zh-CN" sz="2400" b="1" i="1" smtClean="0">
                              <a:latin typeface="Cambria Math" panose="02040503050406030204" pitchFamily="18" charset="0"/>
                            </a:rPr>
                            <m:t>𝟎</m:t>
                          </m:r>
                        </m:sub>
                      </m:sSub>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473344" y="4409970"/>
                <a:ext cx="6654514" cy="799963"/>
              </a:xfrm>
              <a:prstGeom prst="rect">
                <a:avLst/>
              </a:prstGeom>
              <a:blipFill>
                <a:blip r:embed="rId3"/>
                <a:stretch>
                  <a:fillRect b="-7576"/>
                </a:stretch>
              </a:blipFill>
            </p:spPr>
            <p:txBody>
              <a:bodyPr/>
              <a:lstStyle/>
              <a:p>
                <a:r>
                  <a:rPr lang="zh-CN" altLang="en-US">
                    <a:noFill/>
                  </a:rPr>
                  <a:t> </a:t>
                </a:r>
              </a:p>
            </p:txBody>
          </p:sp>
        </mc:Fallback>
      </mc:AlternateContent>
      <p:sp>
        <p:nvSpPr>
          <p:cNvPr id="8" name="TextBox 6"/>
          <p:cNvSpPr txBox="1"/>
          <p:nvPr/>
        </p:nvSpPr>
        <p:spPr>
          <a:xfrm>
            <a:off x="1259634" y="3201628"/>
            <a:ext cx="6541027" cy="904863"/>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marL="342900" indent="-342900" algn="l">
              <a:spcAft>
                <a:spcPct val="20000"/>
              </a:spcAft>
              <a:buClr>
                <a:schemeClr val="folHlink"/>
              </a:buClr>
              <a:buSzPct val="60000"/>
              <a:buFont typeface="Wingdings" panose="05000000000000000000" pitchFamily="2" charset="2"/>
              <a:buChar char="ü"/>
            </a:pPr>
            <a:r>
              <a:rPr kumimoji="1" lang="zh-CN" altLang="en-US" sz="2400" b="0" dirty="0" smtClean="0">
                <a:solidFill>
                  <a:srgbClr val="FFFF00"/>
                </a:solidFill>
                <a:latin typeface="黑体" panose="02010609060101010101" pitchFamily="49" charset="-122"/>
                <a:ea typeface="黑体" panose="02010609060101010101" pitchFamily="49" charset="-122"/>
              </a:rPr>
              <a:t>兼顾最近信息与历史信息</a:t>
            </a:r>
            <a:endParaRPr kumimoji="1" lang="zh-CN" altLang="en-US" sz="2400" b="0" dirty="0">
              <a:solidFill>
                <a:srgbClr val="FFFF00"/>
              </a:solidFill>
              <a:latin typeface="黑体" panose="02010609060101010101" pitchFamily="49" charset="-122"/>
              <a:ea typeface="黑体" panose="02010609060101010101" pitchFamily="49" charset="-122"/>
            </a:endParaRPr>
          </a:p>
          <a:p>
            <a:pPr marL="342900" indent="-342900" algn="l">
              <a:spcAft>
                <a:spcPct val="20000"/>
              </a:spcAft>
              <a:buClr>
                <a:schemeClr val="folHlink"/>
              </a:buClr>
              <a:buSzPct val="60000"/>
              <a:buFont typeface="Wingdings" panose="05000000000000000000" pitchFamily="2" charset="2"/>
              <a:buChar char="ü"/>
            </a:pPr>
            <a:r>
              <a:rPr kumimoji="1" lang="zh-CN" altLang="en-US" sz="2400" b="0" dirty="0" smtClean="0">
                <a:solidFill>
                  <a:srgbClr val="FFFF00"/>
                </a:solidFill>
                <a:latin typeface="黑体" panose="02010609060101010101" pitchFamily="49" charset="-122"/>
                <a:ea typeface="黑体" panose="02010609060101010101" pitchFamily="49" charset="-122"/>
              </a:rPr>
              <a:t>历史越久远，对估算值影响越小</a:t>
            </a:r>
            <a:endParaRPr kumimoji="1" lang="zh-CN" altLang="en-US" sz="2400" b="0" dirty="0">
              <a:solidFill>
                <a:srgbClr val="FFFF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976060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latin typeface="SimHei" charset="0"/>
                <a:ea typeface="SimHei" charset="0"/>
                <a:cs typeface="SimHei" charset="0"/>
              </a:rPr>
              <a:t>2.6</a:t>
            </a:r>
            <a:r>
              <a:rPr lang="en-US" altLang="zh-CN" dirty="0" smtClean="0">
                <a:latin typeface="SimHei" charset="0"/>
                <a:ea typeface="SimHei" charset="0"/>
                <a:cs typeface="SimHei" charset="0"/>
              </a:rPr>
              <a:t>.1</a:t>
            </a:r>
            <a:r>
              <a:rPr lang="zh-CN" altLang="en-US" dirty="0" smtClean="0">
                <a:latin typeface="SimHei" charset="0"/>
                <a:ea typeface="SimHei" charset="0"/>
                <a:cs typeface="SimHei" charset="0"/>
              </a:rPr>
              <a:t> 处理器调度的层次</a:t>
            </a:r>
            <a:endParaRPr lang="en-US" dirty="0">
              <a:latin typeface="SimHei" charset="0"/>
              <a:ea typeface="SimHei" charset="0"/>
              <a:cs typeface="SimHei" charset="0"/>
            </a:endParaRPr>
          </a:p>
        </p:txBody>
      </p:sp>
      <p:sp>
        <p:nvSpPr>
          <p:cNvPr id="3" name="Content Placeholder 2"/>
          <p:cNvSpPr>
            <a:spLocks noGrp="1"/>
          </p:cNvSpPr>
          <p:nvPr>
            <p:ph sz="quarter" idx="1"/>
          </p:nvPr>
        </p:nvSpPr>
        <p:spPr/>
        <p:txBody>
          <a:bodyPr/>
          <a:lstStyle/>
          <a:p>
            <a:r>
              <a:rPr kumimoji="1" lang="zh-CN" altLang="en-US" sz="2800" dirty="0">
                <a:latin typeface="SimHei" charset="0"/>
                <a:ea typeface="SimHei" charset="0"/>
                <a:cs typeface="SimHei" charset="0"/>
              </a:rPr>
              <a:t>用户</a:t>
            </a:r>
            <a:r>
              <a:rPr kumimoji="1" lang="zh-CN" altLang="en-US" sz="2800" dirty="0" smtClean="0">
                <a:latin typeface="SimHei" charset="0"/>
                <a:ea typeface="SimHei" charset="0"/>
                <a:cs typeface="SimHei" charset="0"/>
              </a:rPr>
              <a:t>作业生命周期： </a:t>
            </a:r>
            <a:endParaRPr kumimoji="1" lang="zh-CN" altLang="en-US" sz="2800" dirty="0">
              <a:latin typeface="SimHei" charset="0"/>
              <a:ea typeface="SimHei" charset="0"/>
              <a:cs typeface="SimHei" charset="0"/>
            </a:endParaRPr>
          </a:p>
          <a:p>
            <a:endParaRPr lang="en-US" dirty="0">
              <a:latin typeface="SimHei" charset="0"/>
              <a:ea typeface="SimHei" charset="0"/>
              <a:cs typeface="SimHei" charset="0"/>
            </a:endParaRPr>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5</a:t>
            </a:fld>
            <a:r>
              <a:rPr lang="en-US" altLang="zh-CN" smtClean="0"/>
              <a:t>/xxx</a:t>
            </a:r>
            <a:endParaRPr lang="en-US" altLang="zh-CN" dirty="0"/>
          </a:p>
        </p:txBody>
      </p:sp>
      <p:grpSp>
        <p:nvGrpSpPr>
          <p:cNvPr id="6" name="Group 2"/>
          <p:cNvGrpSpPr>
            <a:grpSpLocks/>
          </p:cNvGrpSpPr>
          <p:nvPr/>
        </p:nvGrpSpPr>
        <p:grpSpPr bwMode="auto">
          <a:xfrm>
            <a:off x="914400" y="2581413"/>
            <a:ext cx="7367736" cy="4261147"/>
            <a:chOff x="1314" y="7056"/>
            <a:chExt cx="7336" cy="4530"/>
          </a:xfrm>
        </p:grpSpPr>
        <p:grpSp>
          <p:nvGrpSpPr>
            <p:cNvPr id="7" name="Group 3"/>
            <p:cNvGrpSpPr>
              <a:grpSpLocks/>
            </p:cNvGrpSpPr>
            <p:nvPr/>
          </p:nvGrpSpPr>
          <p:grpSpPr bwMode="auto">
            <a:xfrm>
              <a:off x="1314" y="7056"/>
              <a:ext cx="7336" cy="3900"/>
              <a:chOff x="1314" y="7056"/>
              <a:chExt cx="7336" cy="3900"/>
            </a:xfrm>
          </p:grpSpPr>
          <p:sp>
            <p:nvSpPr>
              <p:cNvPr id="9" name="Text Box 4"/>
              <p:cNvSpPr txBox="1">
                <a:spLocks noChangeArrowheads="1"/>
              </p:cNvSpPr>
              <p:nvPr/>
            </p:nvSpPr>
            <p:spPr bwMode="auto">
              <a:xfrm>
                <a:off x="1314" y="7056"/>
                <a:ext cx="7336" cy="3900"/>
              </a:xfrm>
              <a:prstGeom prst="rect">
                <a:avLst/>
              </a:prstGeom>
              <a:solidFill>
                <a:srgbClr val="808080"/>
              </a:solidFill>
              <a:ln w="19050">
                <a:solidFill>
                  <a:srgbClr val="000000"/>
                </a:solidFill>
                <a:miter lim="800000"/>
                <a:headEnd/>
                <a:tailEnd/>
              </a:ln>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algn="just"/>
                <a:endParaRPr lang="zh-CN" altLang="en-US" sz="2000" b="0">
                  <a:solidFill>
                    <a:srgbClr val="660066"/>
                  </a:solidFill>
                  <a:latin typeface="Times New Roman" charset="0"/>
                  <a:ea typeface="宋体" charset="0"/>
                </a:endParaRPr>
              </a:p>
            </p:txBody>
          </p:sp>
          <p:sp>
            <p:nvSpPr>
              <p:cNvPr id="10" name="Line 5"/>
              <p:cNvSpPr>
                <a:spLocks noChangeShapeType="1"/>
              </p:cNvSpPr>
              <p:nvPr/>
            </p:nvSpPr>
            <p:spPr bwMode="auto">
              <a:xfrm flipH="1" flipV="1">
                <a:off x="2285" y="7561"/>
                <a:ext cx="0" cy="2806"/>
              </a:xfrm>
              <a:prstGeom prst="line">
                <a:avLst/>
              </a:prstGeom>
              <a:noFill/>
              <a:ln w="19050">
                <a:solidFill>
                  <a:srgbClr val="000000"/>
                </a:solidFill>
                <a:round/>
                <a:headEnd type="none" w="sm" len="me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10"/>
              <p:cNvSpPr>
                <a:spLocks noChangeArrowheads="1"/>
              </p:cNvSpPr>
              <p:nvPr/>
            </p:nvSpPr>
            <p:spPr bwMode="auto">
              <a:xfrm>
                <a:off x="3040" y="7179"/>
                <a:ext cx="4310" cy="3656"/>
              </a:xfrm>
              <a:prstGeom prst="rect">
                <a:avLst/>
              </a:prstGeom>
              <a:solidFill>
                <a:srgbClr val="C0C0C0"/>
              </a:solidFill>
              <a:ln w="19050">
                <a:solidFill>
                  <a:srgbClr val="000000"/>
                </a:solidFill>
                <a:miter lim="800000"/>
                <a:headEnd/>
                <a:tailEnd/>
              </a:ln>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eaLnBrk="1" hangingPunct="1"/>
                <a:endParaRPr lang="zh-CN" altLang="en-US"/>
              </a:p>
            </p:txBody>
          </p:sp>
          <p:sp>
            <p:nvSpPr>
              <p:cNvPr id="12" name="Text Box 7"/>
              <p:cNvSpPr txBox="1">
                <a:spLocks noChangeArrowheads="1"/>
              </p:cNvSpPr>
              <p:nvPr/>
            </p:nvSpPr>
            <p:spPr bwMode="auto">
              <a:xfrm>
                <a:off x="4550" y="10525"/>
                <a:ext cx="129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eaLnBrk="0" hangingPunct="0">
                  <a:defRPr sz="2000">
                    <a:solidFill>
                      <a:srgbClr val="FFFF00"/>
                    </a:solidFill>
                    <a:latin typeface="SimHei" charset="0"/>
                    <a:ea typeface="SimHei" charset="0"/>
                    <a:cs typeface="SimHei"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r>
                  <a:rPr lang="zh-CN" altLang="en-US" dirty="0"/>
                  <a:t>中级调度</a:t>
                </a:r>
              </a:p>
            </p:txBody>
          </p:sp>
          <p:grpSp>
            <p:nvGrpSpPr>
              <p:cNvPr id="13" name="Group 12"/>
              <p:cNvGrpSpPr>
                <a:grpSpLocks/>
              </p:cNvGrpSpPr>
              <p:nvPr/>
            </p:nvGrpSpPr>
            <p:grpSpPr bwMode="auto">
              <a:xfrm>
                <a:off x="1746" y="8640"/>
                <a:ext cx="1186" cy="386"/>
                <a:chOff x="2571" y="3451"/>
                <a:chExt cx="1420" cy="401"/>
              </a:xfrm>
            </p:grpSpPr>
            <p:sp>
              <p:nvSpPr>
                <p:cNvPr id="55" name="Oval 9"/>
                <p:cNvSpPr>
                  <a:spLocks noChangeArrowheads="1"/>
                </p:cNvSpPr>
                <p:nvPr/>
              </p:nvSpPr>
              <p:spPr bwMode="auto">
                <a:xfrm>
                  <a:off x="2571" y="3451"/>
                  <a:ext cx="1420" cy="401"/>
                </a:xfrm>
                <a:prstGeom prst="ellipse">
                  <a:avLst/>
                </a:prstGeom>
                <a:solidFill>
                  <a:srgbClr val="FFFFFF"/>
                </a:solidFill>
                <a:ln w="19050">
                  <a:solidFill>
                    <a:srgbClr val="000000"/>
                  </a:solidFill>
                  <a:round/>
                  <a:headEnd/>
                  <a:tailEnd/>
                </a:ln>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eaLnBrk="1" hangingPunct="1"/>
                  <a:endParaRPr lang="zh-CN" altLang="en-US"/>
                </a:p>
              </p:txBody>
            </p:sp>
            <p:sp>
              <p:nvSpPr>
                <p:cNvPr id="56" name="Text Box 10"/>
                <p:cNvSpPr txBox="1">
                  <a:spLocks noChangeArrowheads="1"/>
                </p:cNvSpPr>
                <p:nvPr/>
              </p:nvSpPr>
              <p:spPr bwMode="auto">
                <a:xfrm>
                  <a:off x="2778" y="3518"/>
                  <a:ext cx="1020"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b="0">
                      <a:solidFill>
                        <a:srgbClr val="660066"/>
                      </a:solidFill>
                      <a:latin typeface="隶书" charset="0"/>
                      <a:ea typeface="隶书" charset="0"/>
                    </a:rPr>
                    <a:t>新建态</a:t>
                  </a:r>
                </a:p>
              </p:txBody>
            </p:sp>
          </p:grpSp>
          <p:sp>
            <p:nvSpPr>
              <p:cNvPr id="14" name="Line 11"/>
              <p:cNvSpPr>
                <a:spLocks noChangeShapeType="1"/>
              </p:cNvSpPr>
              <p:nvPr/>
            </p:nvSpPr>
            <p:spPr bwMode="auto">
              <a:xfrm flipH="1" flipV="1">
                <a:off x="7032" y="8947"/>
                <a:ext cx="0" cy="869"/>
              </a:xfrm>
              <a:prstGeom prst="line">
                <a:avLst/>
              </a:prstGeom>
              <a:noFill/>
              <a:ln w="19050">
                <a:solidFill>
                  <a:srgbClr val="000000"/>
                </a:solidFill>
                <a:round/>
                <a:headEnd type="none" w="sm" len="me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5" name="Text Box 12"/>
              <p:cNvSpPr txBox="1">
                <a:spLocks noChangeArrowheads="1"/>
              </p:cNvSpPr>
              <p:nvPr/>
            </p:nvSpPr>
            <p:spPr bwMode="auto">
              <a:xfrm>
                <a:off x="1404" y="10591"/>
                <a:ext cx="103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dirty="0">
                    <a:solidFill>
                      <a:srgbClr val="FFFF00"/>
                    </a:solidFill>
                    <a:latin typeface="SimHei" charset="0"/>
                    <a:ea typeface="SimHei" charset="0"/>
                    <a:cs typeface="SimHei" charset="0"/>
                  </a:rPr>
                  <a:t>高级调度</a:t>
                </a:r>
              </a:p>
            </p:txBody>
          </p:sp>
          <p:sp>
            <p:nvSpPr>
              <p:cNvPr id="16" name="Line 13"/>
              <p:cNvSpPr>
                <a:spLocks noChangeShapeType="1"/>
              </p:cNvSpPr>
              <p:nvPr/>
            </p:nvSpPr>
            <p:spPr bwMode="auto">
              <a:xfrm flipV="1">
                <a:off x="1422" y="8830"/>
                <a:ext cx="324"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17" name="Text Box 14"/>
              <p:cNvSpPr txBox="1">
                <a:spLocks noChangeArrowheads="1"/>
              </p:cNvSpPr>
              <p:nvPr/>
            </p:nvSpPr>
            <p:spPr bwMode="auto">
              <a:xfrm>
                <a:off x="3472" y="7300"/>
                <a:ext cx="3452" cy="2194"/>
              </a:xfrm>
              <a:prstGeom prst="rect">
                <a:avLst/>
              </a:prstGeom>
              <a:solidFill>
                <a:srgbClr val="FFFFFF"/>
              </a:solidFill>
              <a:ln w="19050">
                <a:solidFill>
                  <a:srgbClr val="000000"/>
                </a:solidFill>
                <a:miter lim="800000"/>
                <a:headEnd/>
                <a:tailEnd/>
              </a:ln>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algn="just"/>
                <a:endParaRPr lang="zh-CN" altLang="en-US" sz="2000" b="0">
                  <a:solidFill>
                    <a:srgbClr val="660066"/>
                  </a:solidFill>
                  <a:latin typeface="Times New Roman" charset="0"/>
                  <a:ea typeface="宋体" charset="0"/>
                </a:endParaRPr>
              </a:p>
            </p:txBody>
          </p:sp>
          <p:sp>
            <p:nvSpPr>
              <p:cNvPr id="18" name="Text Box 15"/>
              <p:cNvSpPr txBox="1">
                <a:spLocks noChangeArrowheads="1"/>
              </p:cNvSpPr>
              <p:nvPr/>
            </p:nvSpPr>
            <p:spPr bwMode="auto">
              <a:xfrm>
                <a:off x="3472" y="9182"/>
                <a:ext cx="345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eaLnBrk="0" hangingPunct="0">
                  <a:defRPr sz="2000" b="0">
                    <a:solidFill>
                      <a:srgbClr val="660066"/>
                    </a:solidFill>
                    <a:latin typeface="隶书" charset="0"/>
                    <a:ea typeface="隶书"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algn="ctr" eaLnBrk="0" fontAlgn="base" hangingPunct="0">
                  <a:spcBef>
                    <a:spcPct val="0"/>
                  </a:spcBef>
                  <a:spcAft>
                    <a:spcPct val="0"/>
                  </a:spcAft>
                </a:lvl6pPr>
                <a:lvl7pPr marL="2971800" indent="-228600" algn="ctr" eaLnBrk="0" fontAlgn="base" hangingPunct="0">
                  <a:spcBef>
                    <a:spcPct val="0"/>
                  </a:spcBef>
                  <a:spcAft>
                    <a:spcPct val="0"/>
                  </a:spcAft>
                </a:lvl7pPr>
                <a:lvl8pPr marL="3429000" indent="-228600" algn="ctr" eaLnBrk="0" fontAlgn="base" hangingPunct="0">
                  <a:spcBef>
                    <a:spcPct val="0"/>
                  </a:spcBef>
                  <a:spcAft>
                    <a:spcPct val="0"/>
                  </a:spcAft>
                </a:lvl8pPr>
                <a:lvl9pPr marL="3886200" indent="-228600" algn="ctr" eaLnBrk="0" fontAlgn="base" hangingPunct="0">
                  <a:spcBef>
                    <a:spcPct val="0"/>
                  </a:spcBef>
                  <a:spcAft>
                    <a:spcPct val="0"/>
                  </a:spcAft>
                </a:lvl9pPr>
              </a:lstStyle>
              <a:p>
                <a:r>
                  <a:rPr lang="zh-CN" altLang="en-US" b="1" dirty="0">
                    <a:solidFill>
                      <a:srgbClr val="FFC000"/>
                    </a:solidFill>
                    <a:latin typeface="SimHei" charset="0"/>
                    <a:ea typeface="SimHei" charset="0"/>
                    <a:cs typeface="SimHei" charset="0"/>
                  </a:rPr>
                  <a:t>低级调度</a:t>
                </a:r>
              </a:p>
            </p:txBody>
          </p:sp>
          <p:sp>
            <p:nvSpPr>
              <p:cNvPr id="19" name="Line 16"/>
              <p:cNvSpPr>
                <a:spLocks noChangeShapeType="1"/>
              </p:cNvSpPr>
              <p:nvPr/>
            </p:nvSpPr>
            <p:spPr bwMode="auto">
              <a:xfrm flipV="1">
                <a:off x="4335" y="7787"/>
                <a:ext cx="0" cy="975"/>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20" name="Group 17"/>
              <p:cNvGrpSpPr>
                <a:grpSpLocks/>
              </p:cNvGrpSpPr>
              <p:nvPr/>
            </p:nvGrpSpPr>
            <p:grpSpPr bwMode="auto">
              <a:xfrm>
                <a:off x="5417" y="8154"/>
                <a:ext cx="1187" cy="385"/>
                <a:chOff x="5359" y="3451"/>
                <a:chExt cx="1419" cy="400"/>
              </a:xfrm>
            </p:grpSpPr>
            <p:sp>
              <p:nvSpPr>
                <p:cNvPr id="53" name="Oval 18"/>
                <p:cNvSpPr>
                  <a:spLocks noChangeArrowheads="1"/>
                </p:cNvSpPr>
                <p:nvPr/>
              </p:nvSpPr>
              <p:spPr bwMode="auto">
                <a:xfrm>
                  <a:off x="5359" y="3451"/>
                  <a:ext cx="1419" cy="400"/>
                </a:xfrm>
                <a:prstGeom prst="ellipse">
                  <a:avLst/>
                </a:prstGeom>
                <a:solidFill>
                  <a:srgbClr val="FFFFFF"/>
                </a:solidFill>
                <a:ln w="19050">
                  <a:solidFill>
                    <a:srgbClr val="000000"/>
                  </a:solidFill>
                  <a:round/>
                  <a:headEnd/>
                  <a:tailEnd/>
                </a:ln>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eaLnBrk="1" hangingPunct="1"/>
                  <a:endParaRPr lang="zh-CN" altLang="en-US"/>
                </a:p>
              </p:txBody>
            </p:sp>
            <p:sp>
              <p:nvSpPr>
                <p:cNvPr id="54" name="Text Box 19"/>
                <p:cNvSpPr txBox="1">
                  <a:spLocks noChangeArrowheads="1"/>
                </p:cNvSpPr>
                <p:nvPr/>
              </p:nvSpPr>
              <p:spPr bwMode="auto">
                <a:xfrm>
                  <a:off x="5517" y="3485"/>
                  <a:ext cx="1176" cy="21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b="0">
                      <a:solidFill>
                        <a:srgbClr val="660066"/>
                      </a:solidFill>
                      <a:latin typeface="隶书" charset="0"/>
                      <a:ea typeface="隶书" charset="0"/>
                    </a:rPr>
                    <a:t>运行态</a:t>
                  </a:r>
                </a:p>
              </p:txBody>
            </p:sp>
          </p:grpSp>
          <p:grpSp>
            <p:nvGrpSpPr>
              <p:cNvPr id="21" name="Group 20"/>
              <p:cNvGrpSpPr>
                <a:grpSpLocks/>
              </p:cNvGrpSpPr>
              <p:nvPr/>
            </p:nvGrpSpPr>
            <p:grpSpPr bwMode="auto">
              <a:xfrm>
                <a:off x="3687" y="7422"/>
                <a:ext cx="1277" cy="387"/>
                <a:chOff x="3868" y="4384"/>
                <a:chExt cx="1420" cy="401"/>
              </a:xfrm>
            </p:grpSpPr>
            <p:sp>
              <p:nvSpPr>
                <p:cNvPr id="51" name="Oval 21"/>
                <p:cNvSpPr>
                  <a:spLocks noChangeArrowheads="1"/>
                </p:cNvSpPr>
                <p:nvPr/>
              </p:nvSpPr>
              <p:spPr bwMode="auto">
                <a:xfrm>
                  <a:off x="3868" y="4384"/>
                  <a:ext cx="1420" cy="401"/>
                </a:xfrm>
                <a:prstGeom prst="ellipse">
                  <a:avLst/>
                </a:prstGeom>
                <a:solidFill>
                  <a:srgbClr val="FFFFFF"/>
                </a:solidFill>
                <a:ln w="19050">
                  <a:solidFill>
                    <a:srgbClr val="000000"/>
                  </a:solidFill>
                  <a:round/>
                  <a:headEnd/>
                  <a:tailEnd/>
                </a:ln>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eaLnBrk="1" hangingPunct="1"/>
                  <a:endParaRPr lang="zh-CN" altLang="en-US"/>
                </a:p>
              </p:txBody>
            </p:sp>
            <p:sp>
              <p:nvSpPr>
                <p:cNvPr id="52" name="Text Box 22"/>
                <p:cNvSpPr txBox="1">
                  <a:spLocks noChangeArrowheads="1"/>
                </p:cNvSpPr>
                <p:nvPr/>
              </p:nvSpPr>
              <p:spPr bwMode="auto">
                <a:xfrm>
                  <a:off x="4193" y="4451"/>
                  <a:ext cx="852"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b="0">
                      <a:solidFill>
                        <a:srgbClr val="660066"/>
                      </a:solidFill>
                      <a:latin typeface="隶书" charset="0"/>
                      <a:ea typeface="隶书" charset="0"/>
                    </a:rPr>
                    <a:t>就绪态</a:t>
                  </a:r>
                </a:p>
              </p:txBody>
            </p:sp>
          </p:grpSp>
          <p:grpSp>
            <p:nvGrpSpPr>
              <p:cNvPr id="22" name="Group 23"/>
              <p:cNvGrpSpPr>
                <a:grpSpLocks/>
              </p:cNvGrpSpPr>
              <p:nvPr/>
            </p:nvGrpSpPr>
            <p:grpSpPr bwMode="auto">
              <a:xfrm>
                <a:off x="3687" y="8762"/>
                <a:ext cx="1277" cy="387"/>
                <a:chOff x="7204" y="4384"/>
                <a:chExt cx="1420" cy="401"/>
              </a:xfrm>
            </p:grpSpPr>
            <p:sp>
              <p:nvSpPr>
                <p:cNvPr id="49" name="Oval 24"/>
                <p:cNvSpPr>
                  <a:spLocks noChangeArrowheads="1"/>
                </p:cNvSpPr>
                <p:nvPr/>
              </p:nvSpPr>
              <p:spPr bwMode="auto">
                <a:xfrm>
                  <a:off x="7204" y="4384"/>
                  <a:ext cx="1420" cy="401"/>
                </a:xfrm>
                <a:prstGeom prst="ellipse">
                  <a:avLst/>
                </a:prstGeom>
                <a:solidFill>
                  <a:srgbClr val="FFFFFF"/>
                </a:solidFill>
                <a:ln w="19050">
                  <a:solidFill>
                    <a:srgbClr val="000000"/>
                  </a:solidFill>
                  <a:round/>
                  <a:headEnd/>
                  <a:tailEnd/>
                </a:ln>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eaLnBrk="1" hangingPunct="1"/>
                  <a:endParaRPr lang="zh-CN" altLang="en-US"/>
                </a:p>
              </p:txBody>
            </p:sp>
            <p:sp>
              <p:nvSpPr>
                <p:cNvPr id="50" name="Text Box 25"/>
                <p:cNvSpPr txBox="1">
                  <a:spLocks noChangeArrowheads="1"/>
                </p:cNvSpPr>
                <p:nvPr/>
              </p:nvSpPr>
              <p:spPr bwMode="auto">
                <a:xfrm>
                  <a:off x="7529" y="4451"/>
                  <a:ext cx="852" cy="2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b="0">
                      <a:solidFill>
                        <a:srgbClr val="660066"/>
                      </a:solidFill>
                      <a:latin typeface="隶书" charset="0"/>
                      <a:ea typeface="隶书" charset="0"/>
                    </a:rPr>
                    <a:t>等待态</a:t>
                  </a:r>
                </a:p>
              </p:txBody>
            </p:sp>
          </p:grpSp>
          <p:sp>
            <p:nvSpPr>
              <p:cNvPr id="23" name="Line 26"/>
              <p:cNvSpPr>
                <a:spLocks noChangeShapeType="1"/>
              </p:cNvSpPr>
              <p:nvPr/>
            </p:nvSpPr>
            <p:spPr bwMode="auto">
              <a:xfrm flipH="1">
                <a:off x="4550" y="8519"/>
                <a:ext cx="1295" cy="243"/>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4" name="Line 27"/>
              <p:cNvSpPr>
                <a:spLocks noChangeShapeType="1"/>
              </p:cNvSpPr>
              <p:nvPr/>
            </p:nvSpPr>
            <p:spPr bwMode="auto">
              <a:xfrm flipH="1" flipV="1">
                <a:off x="4403" y="7810"/>
                <a:ext cx="1295" cy="365"/>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5" name="Line 28"/>
              <p:cNvSpPr>
                <a:spLocks noChangeShapeType="1"/>
              </p:cNvSpPr>
              <p:nvPr/>
            </p:nvSpPr>
            <p:spPr bwMode="auto">
              <a:xfrm>
                <a:off x="4658" y="7787"/>
                <a:ext cx="1295" cy="367"/>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6" name="Line 29"/>
              <p:cNvSpPr>
                <a:spLocks noChangeShapeType="1"/>
              </p:cNvSpPr>
              <p:nvPr/>
            </p:nvSpPr>
            <p:spPr bwMode="auto">
              <a:xfrm flipH="1" flipV="1">
                <a:off x="5845" y="9804"/>
                <a:ext cx="1187" cy="0"/>
              </a:xfrm>
              <a:prstGeom prst="line">
                <a:avLst/>
              </a:prstGeom>
              <a:noFill/>
              <a:ln w="19050">
                <a:solidFill>
                  <a:srgbClr val="000000"/>
                </a:solidFill>
                <a:round/>
                <a:headEnd type="none" w="sm" len="me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7" name="Line 30"/>
              <p:cNvSpPr>
                <a:spLocks noChangeShapeType="1"/>
              </p:cNvSpPr>
              <p:nvPr/>
            </p:nvSpPr>
            <p:spPr bwMode="auto">
              <a:xfrm flipH="1" flipV="1">
                <a:off x="3364" y="9805"/>
                <a:ext cx="1186"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8" name="Line 31"/>
              <p:cNvSpPr>
                <a:spLocks noChangeShapeType="1"/>
              </p:cNvSpPr>
              <p:nvPr/>
            </p:nvSpPr>
            <p:spPr bwMode="auto">
              <a:xfrm flipH="1" flipV="1">
                <a:off x="4982" y="8951"/>
                <a:ext cx="2050"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9" name="Line 32"/>
              <p:cNvSpPr>
                <a:spLocks noChangeShapeType="1"/>
              </p:cNvSpPr>
              <p:nvPr/>
            </p:nvSpPr>
            <p:spPr bwMode="auto">
              <a:xfrm flipH="1" flipV="1">
                <a:off x="3364" y="8946"/>
                <a:ext cx="0" cy="869"/>
              </a:xfrm>
              <a:prstGeom prst="line">
                <a:avLst/>
              </a:prstGeom>
              <a:noFill/>
              <a:ln w="19050">
                <a:solidFill>
                  <a:srgbClr val="000000"/>
                </a:solidFill>
                <a:round/>
                <a:headEnd type="none" w="sm" len="me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0" name="Line 33"/>
              <p:cNvSpPr>
                <a:spLocks noChangeShapeType="1"/>
              </p:cNvSpPr>
              <p:nvPr/>
            </p:nvSpPr>
            <p:spPr bwMode="auto">
              <a:xfrm flipH="1" flipV="1">
                <a:off x="3364" y="8950"/>
                <a:ext cx="323" cy="0"/>
              </a:xfrm>
              <a:prstGeom prst="line">
                <a:avLst/>
              </a:prstGeom>
              <a:noFill/>
              <a:ln w="19050">
                <a:solidFill>
                  <a:srgbClr val="000000"/>
                </a:solidFill>
                <a:round/>
                <a:headEnd type="none" w="sm" len="me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1" name="Line 34"/>
              <p:cNvSpPr>
                <a:spLocks noChangeShapeType="1"/>
              </p:cNvSpPr>
              <p:nvPr/>
            </p:nvSpPr>
            <p:spPr bwMode="auto">
              <a:xfrm flipH="1" flipV="1">
                <a:off x="3256" y="7666"/>
                <a:ext cx="431" cy="0"/>
              </a:xfrm>
              <a:prstGeom prst="line">
                <a:avLst/>
              </a:prstGeom>
              <a:noFill/>
              <a:ln w="19050">
                <a:solidFill>
                  <a:srgbClr val="000000"/>
                </a:solidFill>
                <a:round/>
                <a:headEnd type="none" w="sm" len="me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2" name="Line 35"/>
              <p:cNvSpPr>
                <a:spLocks noChangeShapeType="1"/>
              </p:cNvSpPr>
              <p:nvPr/>
            </p:nvSpPr>
            <p:spPr bwMode="auto">
              <a:xfrm flipH="1" flipV="1">
                <a:off x="3256" y="7666"/>
                <a:ext cx="0" cy="2585"/>
              </a:xfrm>
              <a:prstGeom prst="line">
                <a:avLst/>
              </a:prstGeom>
              <a:noFill/>
              <a:ln w="19050">
                <a:solidFill>
                  <a:srgbClr val="000000"/>
                </a:solidFill>
                <a:round/>
                <a:headEnd type="none" w="sm" len="me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3" name="Line 36"/>
              <p:cNvSpPr>
                <a:spLocks noChangeShapeType="1"/>
              </p:cNvSpPr>
              <p:nvPr/>
            </p:nvSpPr>
            <p:spPr bwMode="auto">
              <a:xfrm flipH="1" flipV="1">
                <a:off x="3256" y="10247"/>
                <a:ext cx="1294"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34" name="Line 37"/>
              <p:cNvSpPr>
                <a:spLocks noChangeShapeType="1"/>
              </p:cNvSpPr>
              <p:nvPr/>
            </p:nvSpPr>
            <p:spPr bwMode="auto">
              <a:xfrm flipH="1" flipV="1">
                <a:off x="7140" y="7599"/>
                <a:ext cx="0" cy="2708"/>
              </a:xfrm>
              <a:prstGeom prst="line">
                <a:avLst/>
              </a:prstGeom>
              <a:noFill/>
              <a:ln w="19050">
                <a:solidFill>
                  <a:srgbClr val="000000"/>
                </a:solidFill>
                <a:round/>
                <a:headEnd type="none" w="sm" len="med"/>
                <a:tailEnd type="non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5" name="Line 38"/>
              <p:cNvSpPr>
                <a:spLocks noChangeShapeType="1"/>
              </p:cNvSpPr>
              <p:nvPr/>
            </p:nvSpPr>
            <p:spPr bwMode="auto">
              <a:xfrm flipH="1" flipV="1">
                <a:off x="4982" y="7610"/>
                <a:ext cx="2158"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6" name="Line 39"/>
              <p:cNvSpPr>
                <a:spLocks noChangeShapeType="1"/>
              </p:cNvSpPr>
              <p:nvPr/>
            </p:nvSpPr>
            <p:spPr bwMode="auto">
              <a:xfrm>
                <a:off x="2285" y="7577"/>
                <a:ext cx="1402"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7" name="Line 40"/>
              <p:cNvSpPr>
                <a:spLocks noChangeShapeType="1"/>
              </p:cNvSpPr>
              <p:nvPr/>
            </p:nvSpPr>
            <p:spPr bwMode="auto">
              <a:xfrm>
                <a:off x="2285" y="10347"/>
                <a:ext cx="2265" cy="1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en-US"/>
              </a:p>
            </p:txBody>
          </p:sp>
          <p:sp>
            <p:nvSpPr>
              <p:cNvPr id="38" name="Line 41"/>
              <p:cNvSpPr>
                <a:spLocks noChangeShapeType="1"/>
              </p:cNvSpPr>
              <p:nvPr/>
            </p:nvSpPr>
            <p:spPr bwMode="auto">
              <a:xfrm flipV="1">
                <a:off x="6627" y="8354"/>
                <a:ext cx="863"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en-US"/>
              </a:p>
            </p:txBody>
          </p:sp>
          <p:grpSp>
            <p:nvGrpSpPr>
              <p:cNvPr id="39" name="Group 42"/>
              <p:cNvGrpSpPr>
                <a:grpSpLocks/>
              </p:cNvGrpSpPr>
              <p:nvPr/>
            </p:nvGrpSpPr>
            <p:grpSpPr bwMode="auto">
              <a:xfrm>
                <a:off x="7463" y="8076"/>
                <a:ext cx="1101" cy="480"/>
                <a:chOff x="9261" y="7449"/>
                <a:chExt cx="1200" cy="516"/>
              </a:xfrm>
            </p:grpSpPr>
            <p:sp>
              <p:nvSpPr>
                <p:cNvPr id="47" name="Oval 43"/>
                <p:cNvSpPr>
                  <a:spLocks noChangeArrowheads="1"/>
                </p:cNvSpPr>
                <p:nvPr/>
              </p:nvSpPr>
              <p:spPr bwMode="auto">
                <a:xfrm>
                  <a:off x="9261" y="7449"/>
                  <a:ext cx="1200" cy="516"/>
                </a:xfrm>
                <a:prstGeom prst="ellipse">
                  <a:avLst/>
                </a:prstGeom>
                <a:solidFill>
                  <a:srgbClr val="FFFFFF"/>
                </a:solidFill>
                <a:ln w="19050">
                  <a:solidFill>
                    <a:srgbClr val="000000"/>
                  </a:solidFill>
                  <a:round/>
                  <a:headEnd/>
                  <a:tailEnd/>
                </a:ln>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eaLnBrk="1" hangingPunct="1"/>
                  <a:endParaRPr lang="zh-CN" altLang="en-US"/>
                </a:p>
              </p:txBody>
            </p:sp>
            <p:sp>
              <p:nvSpPr>
                <p:cNvPr id="48" name="Text Box 44"/>
                <p:cNvSpPr txBox="1">
                  <a:spLocks noChangeArrowheads="1"/>
                </p:cNvSpPr>
                <p:nvPr/>
              </p:nvSpPr>
              <p:spPr bwMode="auto">
                <a:xfrm>
                  <a:off x="9380" y="7535"/>
                  <a:ext cx="876" cy="39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b="0">
                      <a:solidFill>
                        <a:srgbClr val="660066"/>
                      </a:solidFill>
                      <a:latin typeface="隶书" charset="0"/>
                      <a:ea typeface="隶书" charset="0"/>
                    </a:rPr>
                    <a:t>终止态</a:t>
                  </a:r>
                </a:p>
              </p:txBody>
            </p:sp>
          </p:grpSp>
          <p:grpSp>
            <p:nvGrpSpPr>
              <p:cNvPr id="40" name="Group 45"/>
              <p:cNvGrpSpPr>
                <a:grpSpLocks/>
              </p:cNvGrpSpPr>
              <p:nvPr/>
            </p:nvGrpSpPr>
            <p:grpSpPr bwMode="auto">
              <a:xfrm>
                <a:off x="4549" y="9616"/>
                <a:ext cx="1850" cy="380"/>
                <a:chOff x="2796" y="3951"/>
                <a:chExt cx="1618" cy="401"/>
              </a:xfrm>
            </p:grpSpPr>
            <p:sp>
              <p:nvSpPr>
                <p:cNvPr id="45" name="Oval 46"/>
                <p:cNvSpPr>
                  <a:spLocks noChangeArrowheads="1"/>
                </p:cNvSpPr>
                <p:nvPr/>
              </p:nvSpPr>
              <p:spPr bwMode="auto">
                <a:xfrm>
                  <a:off x="2796" y="3951"/>
                  <a:ext cx="1618" cy="401"/>
                </a:xfrm>
                <a:prstGeom prst="ellipse">
                  <a:avLst/>
                </a:prstGeom>
                <a:solidFill>
                  <a:srgbClr val="FFFFFF"/>
                </a:solidFill>
                <a:ln w="19050">
                  <a:solidFill>
                    <a:srgbClr val="000000"/>
                  </a:solidFill>
                  <a:round/>
                  <a:headEnd/>
                  <a:tailEnd/>
                </a:ln>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eaLnBrk="1" hangingPunct="1"/>
                  <a:endParaRPr lang="zh-CN" altLang="en-US"/>
                </a:p>
              </p:txBody>
            </p:sp>
            <p:sp>
              <p:nvSpPr>
                <p:cNvPr id="46" name="Text Box 47"/>
                <p:cNvSpPr txBox="1">
                  <a:spLocks noChangeArrowheads="1"/>
                </p:cNvSpPr>
                <p:nvPr/>
              </p:nvSpPr>
              <p:spPr bwMode="auto">
                <a:xfrm>
                  <a:off x="3018" y="3978"/>
                  <a:ext cx="1195" cy="27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algn="just"/>
                  <a:r>
                    <a:rPr lang="zh-CN" altLang="en-US" sz="2000" b="0" dirty="0">
                      <a:solidFill>
                        <a:srgbClr val="660066"/>
                      </a:solidFill>
                      <a:latin typeface="隶书" charset="0"/>
                      <a:ea typeface="隶书" charset="0"/>
                    </a:rPr>
                    <a:t>挂起等待态</a:t>
                  </a:r>
                </a:p>
              </p:txBody>
            </p:sp>
          </p:grpSp>
          <p:sp>
            <p:nvSpPr>
              <p:cNvPr id="41" name="Line 48"/>
              <p:cNvSpPr>
                <a:spLocks noChangeShapeType="1"/>
              </p:cNvSpPr>
              <p:nvPr/>
            </p:nvSpPr>
            <p:spPr bwMode="auto">
              <a:xfrm flipH="1" flipV="1">
                <a:off x="5845" y="10302"/>
                <a:ext cx="1295" cy="0"/>
              </a:xfrm>
              <a:prstGeom prst="line">
                <a:avLst/>
              </a:prstGeom>
              <a:noFill/>
              <a:ln w="19050">
                <a:solidFill>
                  <a:srgbClr val="000000"/>
                </a:solidFill>
                <a:round/>
                <a:headEnd type="none" w="sm" len="med"/>
                <a:tailEnd/>
              </a:ln>
              <a:extLst>
                <a:ext uri="{909E8E84-426E-40DD-AFC4-6F175D3DCCD1}">
                  <a14:hiddenFill xmlns:a14="http://schemas.microsoft.com/office/drawing/2010/main">
                    <a:noFill/>
                  </a14:hiddenFill>
                </a:ext>
              </a:extLst>
            </p:spPr>
            <p:txBody>
              <a:bodyPr lIns="0" tIns="0" rIns="0" bIns="0"/>
              <a:lstStyle/>
              <a:p>
                <a:endParaRPr lang="en-US"/>
              </a:p>
            </p:txBody>
          </p:sp>
          <p:grpSp>
            <p:nvGrpSpPr>
              <p:cNvPr id="42" name="Group 49"/>
              <p:cNvGrpSpPr>
                <a:grpSpLocks/>
              </p:cNvGrpSpPr>
              <p:nvPr/>
            </p:nvGrpSpPr>
            <p:grpSpPr bwMode="auto">
              <a:xfrm>
                <a:off x="4551" y="10103"/>
                <a:ext cx="1851" cy="487"/>
                <a:chOff x="2796" y="3951"/>
                <a:chExt cx="1618" cy="506"/>
              </a:xfrm>
            </p:grpSpPr>
            <p:sp>
              <p:nvSpPr>
                <p:cNvPr id="43" name="Oval 50"/>
                <p:cNvSpPr>
                  <a:spLocks noChangeArrowheads="1"/>
                </p:cNvSpPr>
                <p:nvPr/>
              </p:nvSpPr>
              <p:spPr bwMode="auto">
                <a:xfrm>
                  <a:off x="2796" y="3951"/>
                  <a:ext cx="1618" cy="506"/>
                </a:xfrm>
                <a:prstGeom prst="ellipse">
                  <a:avLst/>
                </a:prstGeom>
                <a:solidFill>
                  <a:srgbClr val="FFFFFF"/>
                </a:solidFill>
                <a:ln w="19050">
                  <a:solidFill>
                    <a:srgbClr val="000000"/>
                  </a:solidFill>
                  <a:round/>
                  <a:headEnd/>
                  <a:tailEnd/>
                </a:ln>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eaLnBrk="1" hangingPunct="1"/>
                  <a:endParaRPr lang="zh-CN" altLang="en-US"/>
                </a:p>
              </p:txBody>
            </p:sp>
            <p:sp>
              <p:nvSpPr>
                <p:cNvPr id="44" name="Text Box 51"/>
                <p:cNvSpPr txBox="1">
                  <a:spLocks noChangeArrowheads="1"/>
                </p:cNvSpPr>
                <p:nvPr/>
              </p:nvSpPr>
              <p:spPr bwMode="auto">
                <a:xfrm>
                  <a:off x="3018" y="4018"/>
                  <a:ext cx="1194" cy="2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algn="just"/>
                  <a:r>
                    <a:rPr lang="zh-CN" altLang="en-US" sz="2000" b="0" dirty="0">
                      <a:solidFill>
                        <a:srgbClr val="660066"/>
                      </a:solidFill>
                      <a:latin typeface="隶书" charset="0"/>
                      <a:ea typeface="隶书" charset="0"/>
                    </a:rPr>
                    <a:t>挂起就绪态</a:t>
                  </a:r>
                </a:p>
              </p:txBody>
            </p:sp>
          </p:grpSp>
        </p:grpSp>
        <p:sp>
          <p:nvSpPr>
            <p:cNvPr id="8" name="Text Box 52"/>
            <p:cNvSpPr txBox="1">
              <a:spLocks noChangeArrowheads="1"/>
            </p:cNvSpPr>
            <p:nvPr/>
          </p:nvSpPr>
          <p:spPr bwMode="auto">
            <a:xfrm>
              <a:off x="4194" y="11271"/>
              <a:ext cx="2207" cy="315"/>
            </a:xfrm>
            <a:prstGeom prst="rect">
              <a:avLst/>
            </a:prstGeom>
            <a:solidFill>
              <a:srgbClr val="FFFFFF"/>
            </a:solidFill>
            <a:ln w="9525">
              <a:solidFill>
                <a:srgbClr val="FFFFFF"/>
              </a:solidFill>
              <a:miter lim="800000"/>
              <a:headEnd/>
              <a:tailEnd/>
            </a:ln>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algn="just"/>
              <a:r>
                <a:rPr lang="zh-CN" altLang="en-US" sz="2000" b="0" dirty="0">
                  <a:solidFill>
                    <a:srgbClr val="660066"/>
                  </a:solidFill>
                  <a:latin typeface="隶书" charset="0"/>
                  <a:ea typeface="隶书" charset="0"/>
                </a:rPr>
                <a:t>处理器调度的层次</a:t>
              </a:r>
            </a:p>
          </p:txBody>
        </p:sp>
      </p:grpSp>
    </p:spTree>
    <p:extLst>
      <p:ext uri="{BB962C8B-B14F-4D97-AF65-F5344CB8AC3E}">
        <p14:creationId xmlns:p14="http://schemas.microsoft.com/office/powerpoint/2010/main" val="6072674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t>2.6.5</a:t>
            </a:r>
            <a:r>
              <a:rPr lang="en-US" altLang="zh-CN" dirty="0"/>
              <a:t>/2: SJF </a:t>
            </a:r>
            <a:r>
              <a:rPr lang="en-US" altLang="zh-CN" dirty="0" smtClean="0"/>
              <a:t>Time Estimation</a:t>
            </a:r>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50</a:t>
            </a:fld>
            <a:endParaRPr lang="en-US" altLang="zh-CN" dirty="0"/>
          </a:p>
        </p:txBody>
      </p:sp>
      <mc:AlternateContent xmlns:mc="http://schemas.openxmlformats.org/markup-compatibility/2006" xmlns:a14="http://schemas.microsoft.com/office/drawing/2010/main">
        <mc:Choice Requires="a14">
          <p:sp>
            <p:nvSpPr>
              <p:cNvPr id="7" name="文本框 6"/>
              <p:cNvSpPr txBox="1"/>
              <p:nvPr/>
            </p:nvSpPr>
            <p:spPr>
              <a:xfrm>
                <a:off x="1300255" y="2132856"/>
                <a:ext cx="6654514" cy="7999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zh-CN" altLang="en-US" sz="2400" i="1">
                              <a:latin typeface="Cambria Math" panose="02040503050406030204" pitchFamily="18" charset="0"/>
                            </a:rPr>
                            <m:t>𝝉</m:t>
                          </m:r>
                        </m:e>
                        <m:sub>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m:t>
                      </m:r>
                      <m:r>
                        <a:rPr lang="zh-CN" altLang="en-US" sz="2400" b="1" i="1" smtClean="0">
                          <a:latin typeface="Cambria Math" panose="02040503050406030204" pitchFamily="18" charset="0"/>
                        </a:rPr>
                        <m:t>𝜶</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𝒕</m:t>
                          </m:r>
                        </m:e>
                        <m:sub>
                          <m:r>
                            <a:rPr lang="en-US" altLang="zh-CN" sz="2400" b="1" i="1" smtClean="0">
                              <a:latin typeface="Cambria Math" panose="02040503050406030204" pitchFamily="18" charset="0"/>
                            </a:rPr>
                            <m:t>𝒏</m:t>
                          </m:r>
                        </m:sub>
                      </m:sSub>
                      <m:r>
                        <a:rPr lang="en-US" altLang="zh-CN" sz="2400" b="1" i="1" smtClean="0">
                          <a:latin typeface="Cambria Math" panose="02040503050406030204" pitchFamily="18" charset="0"/>
                        </a:rPr>
                        <m:t>+</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zh-CN" altLang="en-US" sz="2400" b="1" i="1" smtClean="0">
                              <a:latin typeface="Cambria Math" panose="02040503050406030204" pitchFamily="18" charset="0"/>
                            </a:rPr>
                            <m:t>𝜶</m:t>
                          </m:r>
                        </m:e>
                      </m:d>
                      <m:sSub>
                        <m:sSubPr>
                          <m:ctrlPr>
                            <a:rPr lang="en-US" altLang="zh-CN" sz="2400" b="1" i="1" smtClean="0">
                              <a:latin typeface="Cambria Math" panose="02040503050406030204" pitchFamily="18" charset="0"/>
                            </a:rPr>
                          </m:ctrlPr>
                        </m:sSubPr>
                        <m:e>
                          <m:r>
                            <a:rPr lang="zh-CN" altLang="en-US" sz="2400" i="1">
                              <a:latin typeface="Cambria Math" panose="02040503050406030204" pitchFamily="18" charset="0"/>
                            </a:rPr>
                            <m:t>𝜶</m:t>
                          </m:r>
                          <m:r>
                            <a:rPr lang="en-US" altLang="zh-CN" sz="2400" b="1" i="1" smtClean="0">
                              <a:latin typeface="Cambria Math" panose="02040503050406030204" pitchFamily="18" charset="0"/>
                            </a:rPr>
                            <m:t>𝒕</m:t>
                          </m:r>
                        </m:e>
                        <m:sub>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Sub>
                      <m:r>
                        <a:rPr lang="en-US" altLang="zh-CN" sz="2400" b="1" i="1" smtClean="0">
                          <a:latin typeface="Cambria Math" panose="02040503050406030204" pitchFamily="18" charset="0"/>
                        </a:rPr>
                        <m:t>+…+ </m:t>
                      </m:r>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zh-CN" altLang="en-US" sz="2400" b="1" i="1" smtClean="0">
                                  <a:latin typeface="Cambria Math" panose="02040503050406030204" pitchFamily="18" charset="0"/>
                                </a:rPr>
                                <m:t>𝜶</m:t>
                              </m:r>
                            </m:e>
                          </m:d>
                        </m:e>
                        <m:sup>
                          <m:r>
                            <a:rPr lang="en-US" altLang="zh-CN" sz="2400" b="1" i="1" smtClean="0">
                              <a:latin typeface="Cambria Math" panose="02040503050406030204" pitchFamily="18" charset="0"/>
                            </a:rPr>
                            <m:t>𝒋</m:t>
                          </m:r>
                        </m:sup>
                      </m:sSup>
                      <m:r>
                        <a:rPr lang="zh-CN" altLang="en-US" sz="2400" b="1" i="1" smtClean="0">
                          <a:latin typeface="Cambria Math" panose="02040503050406030204" pitchFamily="18" charset="0"/>
                        </a:rPr>
                        <m:t>𝜶</m:t>
                      </m:r>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𝒕</m:t>
                          </m:r>
                        </m:e>
                        <m:sub>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𝒋</m:t>
                          </m:r>
                        </m:sub>
                      </m:sSub>
                    </m:oMath>
                  </m:oMathPara>
                </a14:m>
                <a:endParaRPr lang="en-US" altLang="zh-CN" sz="2400" b="1"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400" b="1" i="0" smtClean="0">
                          <a:latin typeface="Cambria Math" panose="02040503050406030204" pitchFamily="18" charset="0"/>
                        </a:rPr>
                        <m:t>+…+</m:t>
                      </m:r>
                      <m:sSup>
                        <m:sSupPr>
                          <m:ctrlPr>
                            <a:rPr lang="en-US" altLang="zh-CN" sz="2400" i="1">
                              <a:latin typeface="Cambria Math" panose="02040503050406030204" pitchFamily="18" charset="0"/>
                            </a:rPr>
                          </m:ctrlPr>
                        </m:sSupPr>
                        <m:e>
                          <m:d>
                            <m:dPr>
                              <m:ctrlPr>
                                <a:rPr lang="en-US" altLang="zh-CN" sz="2400" i="1">
                                  <a:latin typeface="Cambria Math" panose="02040503050406030204" pitchFamily="18" charset="0"/>
                                </a:rPr>
                              </m:ctrlPr>
                            </m:dPr>
                            <m:e>
                              <m:r>
                                <a:rPr lang="en-US" altLang="zh-CN" sz="2400" i="1">
                                  <a:latin typeface="Cambria Math" panose="02040503050406030204" pitchFamily="18" charset="0"/>
                                </a:rPr>
                                <m:t>𝟏</m:t>
                              </m:r>
                              <m:r>
                                <a:rPr lang="en-US" altLang="zh-CN" sz="2400" i="1">
                                  <a:latin typeface="Cambria Math" panose="02040503050406030204" pitchFamily="18" charset="0"/>
                                </a:rPr>
                                <m:t>−</m:t>
                              </m:r>
                              <m:r>
                                <a:rPr lang="zh-CN" altLang="en-US" sz="2400" i="1">
                                  <a:latin typeface="Cambria Math" panose="02040503050406030204" pitchFamily="18" charset="0"/>
                                </a:rPr>
                                <m:t>𝜶</m:t>
                              </m:r>
                            </m:e>
                          </m:d>
                        </m:e>
                        <m:sup>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p>
                      </m:sSup>
                      <m:r>
                        <a:rPr lang="zh-CN" altLang="en-US" sz="2400" i="1">
                          <a:latin typeface="Cambria Math" panose="02040503050406030204" pitchFamily="18" charset="0"/>
                        </a:rPr>
                        <m:t>𝜶</m:t>
                      </m:r>
                      <m:sSub>
                        <m:sSubPr>
                          <m:ctrlPr>
                            <a:rPr lang="en-US" altLang="zh-CN" sz="2400" i="1">
                              <a:latin typeface="Cambria Math" panose="02040503050406030204" pitchFamily="18" charset="0"/>
                            </a:rPr>
                          </m:ctrlPr>
                        </m:sSubPr>
                        <m:e>
                          <m:r>
                            <a:rPr lang="zh-CN" altLang="en-US" sz="2400" i="1" smtClean="0">
                              <a:solidFill>
                                <a:schemeClr val="accent1"/>
                              </a:solidFill>
                              <a:latin typeface="Cambria Math" panose="02040503050406030204" pitchFamily="18" charset="0"/>
                            </a:rPr>
                            <m:t>𝝉</m:t>
                          </m:r>
                        </m:e>
                        <m:sub>
                          <m:r>
                            <a:rPr lang="en-US" altLang="zh-CN" sz="2400" b="1" i="1" smtClean="0">
                              <a:latin typeface="Cambria Math" panose="02040503050406030204" pitchFamily="18" charset="0"/>
                            </a:rPr>
                            <m:t>𝟎</m:t>
                          </m:r>
                        </m:sub>
                      </m:sSub>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1300255" y="2132856"/>
                <a:ext cx="6654514" cy="799963"/>
              </a:xfrm>
              <a:prstGeom prst="rect">
                <a:avLst/>
              </a:prstGeom>
              <a:blipFill>
                <a:blip r:embed="rId2"/>
                <a:stretch>
                  <a:fillRect b="-8397"/>
                </a:stretch>
              </a:blipFill>
            </p:spPr>
            <p:txBody>
              <a:bodyPr/>
              <a:lstStyle/>
              <a:p>
                <a:r>
                  <a:rPr lang="zh-CN" altLang="en-US">
                    <a:noFill/>
                  </a:rPr>
                  <a:t> </a:t>
                </a:r>
              </a:p>
            </p:txBody>
          </p:sp>
        </mc:Fallback>
      </mc:AlternateContent>
      <p:pic>
        <p:nvPicPr>
          <p:cNvPr id="13314" name="Picture 2" descr="https://www.cs.uic.edu/~jbell/CourseNotes/OperatingSystems/images/Chapter5/5_03_BurstPrediction.jpg"/>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29737"/>
          <a:stretch/>
        </p:blipFill>
        <p:spPr bwMode="auto">
          <a:xfrm>
            <a:off x="251519" y="3050928"/>
            <a:ext cx="5635787" cy="3330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www.cs.uic.edu/~jbell/CourseNotes/OperatingSystems/images/Chapter5/5_03_BurstPrediction.jpg"/>
          <p:cNvPicPr>
            <a:picLocks noChangeAspect="1" noChangeArrowheads="1"/>
          </p:cNvPicPr>
          <p:nvPr/>
        </p:nvPicPr>
        <p:blipFill rotWithShape="1">
          <a:blip r:embed="rId3">
            <a:extLst>
              <a:ext uri="{28A0092B-C50C-407E-A947-70E740481C1C}">
                <a14:useLocalDpi xmlns:a14="http://schemas.microsoft.com/office/drawing/2010/main" val="0"/>
              </a:ext>
            </a:extLst>
          </a:blip>
          <a:srcRect t="69116" b="11964"/>
          <a:stretch/>
        </p:blipFill>
        <p:spPr bwMode="auto">
          <a:xfrm>
            <a:off x="3635896" y="4736111"/>
            <a:ext cx="5267322" cy="8381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10" name="TextBox 35"/>
          <p:cNvSpPr txBox="1"/>
          <p:nvPr/>
        </p:nvSpPr>
        <p:spPr>
          <a:xfrm>
            <a:off x="5635978" y="3720124"/>
            <a:ext cx="3267240" cy="646331"/>
          </a:xfrm>
          <a:prstGeom prst="rect">
            <a:avLst/>
          </a:prstGeom>
          <a:noFill/>
        </p:spPr>
        <p:txBody>
          <a:bodyPr wrap="none" rtlCol="0">
            <a:spAutoFit/>
          </a:bodyPr>
          <a:lstStyle/>
          <a:p>
            <a:r>
              <a:rPr lang="en-US" altLang="zh-CN" sz="1200" b="0" i="1" dirty="0" smtClean="0"/>
              <a:t>Figure</a:t>
            </a:r>
            <a:r>
              <a:rPr lang="zh-CN" altLang="en-US" sz="1200" b="0" i="1" dirty="0" smtClean="0"/>
              <a:t> </a:t>
            </a:r>
            <a:r>
              <a:rPr lang="en-US" altLang="zh-CN" sz="1200" b="0" i="1" dirty="0" smtClean="0"/>
              <a:t>5.3</a:t>
            </a:r>
            <a:r>
              <a:rPr lang="zh-CN" altLang="en-US" sz="1200" b="0" i="1" dirty="0" smtClean="0"/>
              <a:t> </a:t>
            </a:r>
          </a:p>
          <a:p>
            <a:r>
              <a:rPr lang="en-US" altLang="zh-CN" sz="1200" b="0" i="1" dirty="0" smtClean="0"/>
              <a:t>Prediction of the length of the next CPU burst</a:t>
            </a:r>
          </a:p>
          <a:p>
            <a:r>
              <a:rPr lang="en-US" altLang="zh-CN" sz="1200" b="0" i="1" dirty="0" smtClean="0"/>
              <a:t>“OSC”</a:t>
            </a:r>
            <a:r>
              <a:rPr lang="zh-CN" altLang="en-US" sz="1200" b="0" dirty="0" smtClean="0"/>
              <a:t> </a:t>
            </a:r>
            <a:r>
              <a:rPr lang="en-US" altLang="zh-CN" sz="1200" b="0" dirty="0" smtClean="0"/>
              <a:t>P161</a:t>
            </a:r>
            <a:endParaRPr lang="en-US" sz="1200" b="0" dirty="0"/>
          </a:p>
        </p:txBody>
      </p:sp>
    </p:spTree>
    <p:extLst>
      <p:ext uri="{BB962C8B-B14F-4D97-AF65-F5344CB8AC3E}">
        <p14:creationId xmlns:p14="http://schemas.microsoft.com/office/powerpoint/2010/main" val="38119931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smtClean="0">
                <a:solidFill>
                  <a:srgbClr val="696464"/>
                </a:solidFill>
              </a:rPr>
              <a:t>2.6.5</a:t>
            </a:r>
            <a:r>
              <a:rPr lang="en-US" altLang="zh-CN" dirty="0" smtClean="0">
                <a:solidFill>
                  <a:srgbClr val="696464"/>
                </a:solidFill>
              </a:rPr>
              <a:t>/3: </a:t>
            </a:r>
            <a:r>
              <a:rPr lang="en-US" altLang="zh-CN" sz="3600" dirty="0" smtClean="0">
                <a:solidFill>
                  <a:srgbClr val="696464"/>
                </a:solidFill>
              </a:rPr>
              <a:t>SRTF</a:t>
            </a:r>
            <a:r>
              <a:rPr lang="zh-CN" altLang="en-US" sz="3600" dirty="0" smtClean="0">
                <a:solidFill>
                  <a:srgbClr val="696464"/>
                </a:solidFill>
              </a:rPr>
              <a:t> </a:t>
            </a:r>
            <a:r>
              <a:rPr lang="en-US" altLang="zh-CN" sz="2000" dirty="0">
                <a:solidFill>
                  <a:srgbClr val="696464"/>
                </a:solidFill>
              </a:rPr>
              <a:t>(Shortest </a:t>
            </a:r>
            <a:r>
              <a:rPr lang="en-US" altLang="zh-CN" sz="2000" dirty="0" smtClean="0">
                <a:solidFill>
                  <a:srgbClr val="696464"/>
                </a:solidFill>
              </a:rPr>
              <a:t>Remaining Time </a:t>
            </a:r>
            <a:r>
              <a:rPr lang="en-US" altLang="zh-CN" sz="2000" dirty="0">
                <a:solidFill>
                  <a:srgbClr val="696464"/>
                </a:solidFill>
              </a:rPr>
              <a:t>First)</a:t>
            </a:r>
            <a:endParaRPr lang="zh-CN" altLang="en-US" dirty="0"/>
          </a:p>
        </p:txBody>
      </p:sp>
      <p:sp>
        <p:nvSpPr>
          <p:cNvPr id="3" name="内容占位符 2"/>
          <p:cNvSpPr>
            <a:spLocks noGrp="1"/>
          </p:cNvSpPr>
          <p:nvPr>
            <p:ph sz="quarter" idx="1"/>
          </p:nvPr>
        </p:nvSpPr>
        <p:spPr/>
        <p:txBody>
          <a:bodyPr/>
          <a:lstStyle/>
          <a:p>
            <a:r>
              <a:rPr lang="zh-CN" altLang="en-US" dirty="0" smtClean="0"/>
              <a:t>最短剩余时间优先算法是把</a:t>
            </a:r>
            <a:r>
              <a:rPr lang="en-US" altLang="zh-CN" dirty="0"/>
              <a:t>SJF</a:t>
            </a:r>
            <a:r>
              <a:rPr lang="zh-CN" altLang="en-US" dirty="0"/>
              <a:t>算法改为</a:t>
            </a:r>
            <a:r>
              <a:rPr lang="zh-CN" altLang="en-US" b="1" dirty="0">
                <a:solidFill>
                  <a:srgbClr val="FF0000"/>
                </a:solidFill>
              </a:rPr>
              <a:t>抢占式</a:t>
            </a:r>
            <a:r>
              <a:rPr lang="zh-CN" altLang="en-US" dirty="0"/>
              <a:t>的调度</a:t>
            </a:r>
            <a:r>
              <a:rPr lang="zh-CN" altLang="en-US" dirty="0" smtClean="0"/>
              <a:t>算法。</a:t>
            </a:r>
            <a:endParaRPr lang="en-US" altLang="zh-CN" dirty="0" smtClean="0"/>
          </a:p>
          <a:p>
            <a:r>
              <a:rPr lang="zh-CN" altLang="en-US" dirty="0">
                <a:solidFill>
                  <a:srgbClr val="0070C0"/>
                </a:solidFill>
              </a:rPr>
              <a:t>策略：</a:t>
            </a:r>
            <a:r>
              <a:rPr lang="zh-CN" altLang="en-US" dirty="0"/>
              <a:t>当一个作业正在执行时，一个新作业进入就绪状态，如果新作业需要的</a:t>
            </a:r>
            <a:r>
              <a:rPr lang="en-US" altLang="zh-CN" dirty="0"/>
              <a:t>CPU</a:t>
            </a:r>
            <a:r>
              <a:rPr lang="zh-CN" altLang="en-US" dirty="0"/>
              <a:t>时间比当前正在执行的作业剩余下来还需的</a:t>
            </a:r>
            <a:r>
              <a:rPr lang="en-US" altLang="zh-CN" dirty="0"/>
              <a:t>CPU</a:t>
            </a:r>
            <a:r>
              <a:rPr lang="zh-CN" altLang="en-US" dirty="0"/>
              <a:t>时间短，</a:t>
            </a:r>
            <a:r>
              <a:rPr lang="en-US" altLang="zh-CN" dirty="0"/>
              <a:t>SRTF</a:t>
            </a:r>
            <a:r>
              <a:rPr lang="zh-CN" altLang="en-US" dirty="0"/>
              <a:t>强行赶走当前正在执行</a:t>
            </a:r>
            <a:r>
              <a:rPr lang="zh-CN" altLang="en-US" dirty="0" smtClean="0"/>
              <a:t>作业</a:t>
            </a:r>
            <a:r>
              <a:rPr lang="zh-CN" altLang="en-US" dirty="0"/>
              <a:t>。</a:t>
            </a:r>
            <a:endParaRPr lang="en-US" altLang="zh-CN" dirty="0" smtClean="0"/>
          </a:p>
          <a:p>
            <a:r>
              <a:rPr lang="zh-CN" altLang="en-US" dirty="0" smtClean="0">
                <a:solidFill>
                  <a:srgbClr val="0070C0"/>
                </a:solidFill>
              </a:rPr>
              <a:t>效果：</a:t>
            </a:r>
            <a:r>
              <a:rPr lang="zh-CN" altLang="en-US" dirty="0" smtClean="0"/>
              <a:t>确保新的</a:t>
            </a:r>
            <a:r>
              <a:rPr lang="zh-CN" altLang="en-US" dirty="0"/>
              <a:t>短</a:t>
            </a:r>
            <a:r>
              <a:rPr lang="zh-CN" altLang="en-US" dirty="0" smtClean="0"/>
              <a:t>作业</a:t>
            </a:r>
            <a:r>
              <a:rPr lang="en-US" altLang="zh-CN" dirty="0" smtClean="0"/>
              <a:t>/</a:t>
            </a:r>
            <a:r>
              <a:rPr lang="zh-CN" altLang="en-US" dirty="0" smtClean="0"/>
              <a:t>进程能够很快获得服务。</a:t>
            </a:r>
            <a:endParaRPr lang="en-US" altLang="zh-CN" dirty="0"/>
          </a:p>
          <a:p>
            <a:r>
              <a:rPr lang="zh-CN" altLang="en-US" dirty="0" smtClean="0"/>
              <a:t>此</a:t>
            </a:r>
            <a:r>
              <a:rPr lang="zh-CN" altLang="en-US" dirty="0"/>
              <a:t>算法不但适用于作业调度，同样也适用于进程调度 </a:t>
            </a:r>
            <a:r>
              <a:rPr lang="zh-CN" altLang="en-US" dirty="0" smtClean="0"/>
              <a:t>。</a:t>
            </a:r>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51</a:t>
            </a:fld>
            <a:endParaRPr lang="en-US" altLang="zh-CN" dirty="0"/>
          </a:p>
        </p:txBody>
      </p:sp>
    </p:spTree>
    <p:extLst>
      <p:ext uri="{BB962C8B-B14F-4D97-AF65-F5344CB8AC3E}">
        <p14:creationId xmlns:p14="http://schemas.microsoft.com/office/powerpoint/2010/main" val="293860537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smtClean="0"/>
              <a:t>2.6.5</a:t>
            </a:r>
            <a:r>
              <a:rPr lang="en-US" altLang="zh-CN" dirty="0" smtClean="0"/>
              <a:t>/3: SRTF </a:t>
            </a:r>
            <a:r>
              <a:rPr lang="en-US" altLang="zh-CN" dirty="0"/>
              <a:t>Example</a:t>
            </a:r>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52</a:t>
            </a:fld>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3882234459"/>
              </p:ext>
            </p:extLst>
          </p:nvPr>
        </p:nvGraphicFramePr>
        <p:xfrm>
          <a:off x="2499791" y="2017836"/>
          <a:ext cx="3672409" cy="1627188"/>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3623328371"/>
                    </a:ext>
                  </a:extLst>
                </a:gridCol>
                <a:gridCol w="1152128">
                  <a:extLst>
                    <a:ext uri="{9D8B030D-6E8A-4147-A177-3AD203B41FA5}">
                      <a16:colId xmlns:a16="http://schemas.microsoft.com/office/drawing/2014/main" val="2750824173"/>
                    </a:ext>
                  </a:extLst>
                </a:gridCol>
                <a:gridCol w="1800201">
                  <a:extLst>
                    <a:ext uri="{9D8B030D-6E8A-4147-A177-3AD203B41FA5}">
                      <a16:colId xmlns:a16="http://schemas.microsoft.com/office/drawing/2014/main" val="1844653441"/>
                    </a:ext>
                  </a:extLst>
                </a:gridCol>
              </a:tblGrid>
              <a:tr h="315357">
                <a:tc>
                  <a:txBody>
                    <a:bodyPr/>
                    <a:lstStyle/>
                    <a:p>
                      <a:r>
                        <a:rPr lang="zh-CN" altLang="en-US" sz="1800" dirty="0" smtClean="0">
                          <a:latin typeface="微软雅黑" panose="020B0503020204020204" pitchFamily="34" charset="-122"/>
                          <a:ea typeface="微软雅黑" panose="020B0503020204020204" pitchFamily="34" charset="-122"/>
                        </a:rPr>
                        <a:t>作业</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dirty="0" smtClean="0">
                          <a:latin typeface="微软雅黑" panose="020B0503020204020204" pitchFamily="34" charset="-122"/>
                          <a:ea typeface="微软雅黑" panose="020B0503020204020204" pitchFamily="34" charset="-122"/>
                        </a:rPr>
                        <a:t>到达时间</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dirty="0" smtClean="0">
                          <a:latin typeface="微软雅黑" panose="020B0503020204020204" pitchFamily="34" charset="-122"/>
                          <a:ea typeface="微软雅黑" panose="020B0503020204020204" pitchFamily="34" charset="-122"/>
                        </a:rPr>
                        <a:t>所需</a:t>
                      </a:r>
                      <a:r>
                        <a:rPr lang="en-US" altLang="zh-CN" sz="1800" dirty="0" smtClean="0">
                          <a:latin typeface="微软雅黑" panose="020B0503020204020204" pitchFamily="34" charset="-122"/>
                          <a:ea typeface="微软雅黑" panose="020B0503020204020204" pitchFamily="34" charset="-122"/>
                        </a:rPr>
                        <a:t>CPU</a:t>
                      </a:r>
                      <a:r>
                        <a:rPr lang="zh-CN" altLang="en-US" sz="1800" dirty="0" smtClean="0">
                          <a:latin typeface="微软雅黑" panose="020B0503020204020204" pitchFamily="34" charset="-122"/>
                          <a:ea typeface="微软雅黑" panose="020B0503020204020204" pitchFamily="34" charset="-122"/>
                        </a:rPr>
                        <a:t>时间</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886271642"/>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0</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08021388"/>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371495975"/>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01565508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98808046"/>
              </p:ext>
            </p:extLst>
          </p:nvPr>
        </p:nvGraphicFramePr>
        <p:xfrm>
          <a:off x="1818858" y="3782630"/>
          <a:ext cx="5561454" cy="721800"/>
        </p:xfrm>
        <a:graphic>
          <a:graphicData uri="http://schemas.openxmlformats.org/drawingml/2006/table">
            <a:tbl>
              <a:tblPr firstRow="1" bandRow="1">
                <a:tableStyleId>{2D5ABB26-0587-4C30-8999-92F81FD0307C}</a:tableStyleId>
              </a:tblPr>
              <a:tblGrid>
                <a:gridCol w="482509">
                  <a:extLst>
                    <a:ext uri="{9D8B030D-6E8A-4147-A177-3AD203B41FA5}">
                      <a16:colId xmlns:a16="http://schemas.microsoft.com/office/drawing/2014/main" val="2730303698"/>
                    </a:ext>
                  </a:extLst>
                </a:gridCol>
                <a:gridCol w="998968">
                  <a:extLst>
                    <a:ext uri="{9D8B030D-6E8A-4147-A177-3AD203B41FA5}">
                      <a16:colId xmlns:a16="http://schemas.microsoft.com/office/drawing/2014/main" val="819568103"/>
                    </a:ext>
                  </a:extLst>
                </a:gridCol>
                <a:gridCol w="1057829">
                  <a:extLst>
                    <a:ext uri="{9D8B030D-6E8A-4147-A177-3AD203B41FA5}">
                      <a16:colId xmlns:a16="http://schemas.microsoft.com/office/drawing/2014/main" val="2102409941"/>
                    </a:ext>
                  </a:extLst>
                </a:gridCol>
                <a:gridCol w="1320848">
                  <a:extLst>
                    <a:ext uri="{9D8B030D-6E8A-4147-A177-3AD203B41FA5}">
                      <a16:colId xmlns:a16="http://schemas.microsoft.com/office/drawing/2014/main" val="180129190"/>
                    </a:ext>
                  </a:extLst>
                </a:gridCol>
                <a:gridCol w="728760">
                  <a:extLst>
                    <a:ext uri="{9D8B030D-6E8A-4147-A177-3AD203B41FA5}">
                      <a16:colId xmlns:a16="http://schemas.microsoft.com/office/drawing/2014/main" val="2961043182"/>
                    </a:ext>
                  </a:extLst>
                </a:gridCol>
                <a:gridCol w="972540">
                  <a:extLst>
                    <a:ext uri="{9D8B030D-6E8A-4147-A177-3AD203B41FA5}">
                      <a16:colId xmlns:a16="http://schemas.microsoft.com/office/drawing/2014/main" val="538591173"/>
                    </a:ext>
                  </a:extLst>
                </a:gridCol>
              </a:tblGrid>
              <a:tr h="336158">
                <a:tc>
                  <a:txBody>
                    <a:bodyPr/>
                    <a:lstStyle/>
                    <a:p>
                      <a:pPr algn="ctr"/>
                      <a:r>
                        <a:rPr lang="en-US" altLang="zh-CN" dirty="0" smtClean="0"/>
                        <a:t>P1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algn="ctr"/>
                      <a:r>
                        <a:rPr lang="en-US" altLang="zh-CN" dirty="0" smtClean="0"/>
                        <a:t>P3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zh-CN" altLang="en-US"/>
                    </a:p>
                  </a:txBody>
                  <a:tcPr/>
                </a:tc>
                <a:extLst>
                  <a:ext uri="{0D108BD9-81ED-4DB2-BD59-A6C34878D82A}">
                    <a16:rowId xmlns:a16="http://schemas.microsoft.com/office/drawing/2014/main" val="410924322"/>
                  </a:ext>
                </a:extLst>
              </a:tr>
              <a:tr h="336158">
                <a:tc>
                  <a:txBody>
                    <a:bodyPr/>
                    <a:lstStyle/>
                    <a:p>
                      <a:r>
                        <a:rPr lang="en-US" altLang="zh-CN" dirty="0" smtClean="0"/>
                        <a:t>0</a:t>
                      </a:r>
                      <a:endParaRPr lang="zh-CN" altLang="en-US" dirty="0"/>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5</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10</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17</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CN" dirty="0" smtClean="0"/>
                        <a:t>26</a:t>
                      </a:r>
                      <a:endParaRPr lang="zh-CN" altLang="en-US" dirty="0"/>
                    </a:p>
                  </a:txBody>
                  <a:tcPr marL="0" marR="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804504"/>
                  </a:ext>
                </a:extLst>
              </a:tr>
            </a:tbl>
          </a:graphicData>
        </a:graphic>
      </p:graphicFrame>
      <mc:AlternateContent xmlns:mc="http://schemas.openxmlformats.org/markup-compatibility/2006" xmlns:a14="http://schemas.microsoft.com/office/drawing/2010/main">
        <mc:Choice Requires="a14">
          <p:sp>
            <p:nvSpPr>
              <p:cNvPr id="8" name="文本框 7"/>
              <p:cNvSpPr txBox="1"/>
              <p:nvPr/>
            </p:nvSpPr>
            <p:spPr>
              <a:xfrm>
                <a:off x="896358" y="4484880"/>
                <a:ext cx="6555962" cy="463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𝒘𝒂</m:t>
                      </m:r>
                      <m:r>
                        <a:rPr lang="en-US" altLang="zh-CN" sz="2000" b="1" i="1" smtClean="0">
                          <a:latin typeface="Cambria Math" panose="02040503050406030204" pitchFamily="18" charset="0"/>
                        </a:rPr>
                        <m:t>= </m:t>
                      </m:r>
                      <m:f>
                        <m:fPr>
                          <m:type m:val="skw"/>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𝟏𝟕</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𝟓</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𝟑</m:t>
                          </m:r>
                          <m:r>
                            <a:rPr lang="en-US" altLang="zh-CN" sz="2000" b="1" i="1" smtClean="0">
                              <a:latin typeface="Cambria Math" panose="02040503050406030204" pitchFamily="18" charset="0"/>
                            </a:rPr>
                            <m:t>))</m:t>
                          </m:r>
                        </m:num>
                        <m:den>
                          <m:r>
                            <a:rPr lang="en-US" altLang="zh-CN" sz="2000" b="1" i="1" smtClean="0">
                              <a:latin typeface="Cambria Math" panose="02040503050406030204" pitchFamily="18" charset="0"/>
                            </a:rPr>
                            <m:t>𝟒</m:t>
                          </m:r>
                        </m:den>
                      </m:f>
                      <m:r>
                        <a:rPr lang="en-US" altLang="zh-CN" sz="2000" b="1" i="1" smtClean="0">
                          <a:latin typeface="Cambria Math" panose="02040503050406030204" pitchFamily="18" charset="0"/>
                        </a:rPr>
                        <m:t>=</m:t>
                      </m:r>
                      <m:r>
                        <a:rPr lang="en-US" altLang="zh-CN" sz="2000" b="1" i="1" smtClean="0">
                          <a:solidFill>
                            <a:srgbClr val="FF0000"/>
                          </a:solidFill>
                          <a:latin typeface="Cambria Math" panose="02040503050406030204" pitchFamily="18" charset="0"/>
                        </a:rPr>
                        <m:t>𝟔</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𝟓</m:t>
                      </m:r>
                    </m:oMath>
                  </m:oMathPara>
                </a14:m>
                <a:endParaRPr lang="zh-CN" altLang="en-US" sz="2000" dirty="0"/>
              </a:p>
            </p:txBody>
          </p:sp>
        </mc:Choice>
        <mc:Fallback xmlns="">
          <p:sp>
            <p:nvSpPr>
              <p:cNvPr id="8" name="文本框 7"/>
              <p:cNvSpPr txBox="1">
                <a:spLocks noRot="1" noChangeAspect="1" noMove="1" noResize="1" noEditPoints="1" noAdjustHandles="1" noChangeArrowheads="1" noChangeShapeType="1" noTextEdit="1"/>
              </p:cNvSpPr>
              <p:nvPr/>
            </p:nvSpPr>
            <p:spPr>
              <a:xfrm>
                <a:off x="896358" y="4484880"/>
                <a:ext cx="6555962" cy="463653"/>
              </a:xfrm>
              <a:prstGeom prst="rect">
                <a:avLst/>
              </a:prstGeom>
              <a:blipFill>
                <a:blip r:embed="rId2"/>
                <a:stretch>
                  <a:fillRect/>
                </a:stretch>
              </a:blipFill>
            </p:spPr>
            <p:txBody>
              <a:bodyPr/>
              <a:lstStyle/>
              <a:p>
                <a:r>
                  <a:rPr lang="zh-CN" altLang="en-US">
                    <a:noFill/>
                  </a:rPr>
                  <a:t> </a:t>
                </a:r>
              </a:p>
            </p:txBody>
          </p:sp>
        </mc:Fallback>
      </mc:AlternateContent>
      <p:sp>
        <p:nvSpPr>
          <p:cNvPr id="9" name="TextBox 7"/>
          <p:cNvSpPr txBox="1"/>
          <p:nvPr/>
        </p:nvSpPr>
        <p:spPr>
          <a:xfrm>
            <a:off x="874375" y="3758226"/>
            <a:ext cx="944483" cy="461665"/>
          </a:xfrm>
          <a:prstGeom prst="rect">
            <a:avLst/>
          </a:prstGeom>
          <a:noFill/>
        </p:spPr>
        <p:txBody>
          <a:bodyPr wrap="square" rtlCol="0">
            <a:spAutoFit/>
          </a:bodyPr>
          <a:lstStyle/>
          <a:p>
            <a:pPr algn="l"/>
            <a:r>
              <a:rPr lang="en-US" altLang="zh-CN" sz="2400" b="0" dirty="0" smtClean="0">
                <a:latin typeface="SimHei" charset="0"/>
                <a:ea typeface="SimHei" charset="0"/>
                <a:cs typeface="SimHei" charset="0"/>
              </a:rPr>
              <a:t>SRTF:</a:t>
            </a:r>
            <a:endParaRPr lang="en-US" sz="2400" dirty="0">
              <a:solidFill>
                <a:srgbClr val="00B050"/>
              </a:solidFill>
              <a:latin typeface="SimHei" charset="0"/>
              <a:ea typeface="SimHei" charset="0"/>
              <a:cs typeface="SimHei" charset="0"/>
            </a:endParaRPr>
          </a:p>
        </p:txBody>
      </p:sp>
      <p:sp>
        <p:nvSpPr>
          <p:cNvPr id="12" name="TextBox 7"/>
          <p:cNvSpPr txBox="1"/>
          <p:nvPr/>
        </p:nvSpPr>
        <p:spPr>
          <a:xfrm>
            <a:off x="892417" y="5090760"/>
            <a:ext cx="944483" cy="461665"/>
          </a:xfrm>
          <a:prstGeom prst="rect">
            <a:avLst/>
          </a:prstGeom>
          <a:noFill/>
        </p:spPr>
        <p:txBody>
          <a:bodyPr wrap="square" rtlCol="0">
            <a:spAutoFit/>
          </a:bodyPr>
          <a:lstStyle/>
          <a:p>
            <a:pPr algn="l"/>
            <a:r>
              <a:rPr lang="en-US" altLang="zh-CN" sz="2400" b="0" dirty="0" smtClean="0">
                <a:latin typeface="SimHei" charset="0"/>
                <a:ea typeface="SimHei" charset="0"/>
                <a:cs typeface="SimHei" charset="0"/>
              </a:rPr>
              <a:t>SJF:</a:t>
            </a:r>
            <a:endParaRPr lang="en-US" sz="2400" dirty="0">
              <a:solidFill>
                <a:srgbClr val="00B050"/>
              </a:solidFill>
              <a:latin typeface="SimHei" charset="0"/>
              <a:ea typeface="SimHei" charset="0"/>
              <a:cs typeface="SimHei" charset="0"/>
            </a:endParaRPr>
          </a:p>
        </p:txBody>
      </p:sp>
      <p:pic>
        <p:nvPicPr>
          <p:cNvPr id="13" name="Picture 2" descr="http://www.11x5w.com/uploads/2015-1/20150128151710586.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05189" y="5158053"/>
            <a:ext cx="1155773" cy="12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8525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smtClean="0"/>
              <a:t>2.6.5</a:t>
            </a:r>
            <a:r>
              <a:rPr lang="en-US" altLang="zh-CN" dirty="0" smtClean="0"/>
              <a:t>/3: SRTF </a:t>
            </a:r>
            <a:r>
              <a:rPr lang="en-US" altLang="zh-CN" dirty="0"/>
              <a:t>Example</a:t>
            </a:r>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53</a:t>
            </a:fld>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3229254460"/>
              </p:ext>
            </p:extLst>
          </p:nvPr>
        </p:nvGraphicFramePr>
        <p:xfrm>
          <a:off x="2499791" y="2067258"/>
          <a:ext cx="3672409" cy="1627188"/>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3623328371"/>
                    </a:ext>
                  </a:extLst>
                </a:gridCol>
                <a:gridCol w="1152128">
                  <a:extLst>
                    <a:ext uri="{9D8B030D-6E8A-4147-A177-3AD203B41FA5}">
                      <a16:colId xmlns:a16="http://schemas.microsoft.com/office/drawing/2014/main" val="2750824173"/>
                    </a:ext>
                  </a:extLst>
                </a:gridCol>
                <a:gridCol w="1800201">
                  <a:extLst>
                    <a:ext uri="{9D8B030D-6E8A-4147-A177-3AD203B41FA5}">
                      <a16:colId xmlns:a16="http://schemas.microsoft.com/office/drawing/2014/main" val="1844653441"/>
                    </a:ext>
                  </a:extLst>
                </a:gridCol>
              </a:tblGrid>
              <a:tr h="315357">
                <a:tc>
                  <a:txBody>
                    <a:bodyPr/>
                    <a:lstStyle/>
                    <a:p>
                      <a:r>
                        <a:rPr lang="zh-CN" altLang="en-US" sz="1800" dirty="0" smtClean="0">
                          <a:latin typeface="微软雅黑" panose="020B0503020204020204" pitchFamily="34" charset="-122"/>
                          <a:ea typeface="微软雅黑" panose="020B0503020204020204" pitchFamily="34" charset="-122"/>
                        </a:rPr>
                        <a:t>作业</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dirty="0" smtClean="0">
                          <a:latin typeface="微软雅黑" panose="020B0503020204020204" pitchFamily="34" charset="-122"/>
                          <a:ea typeface="微软雅黑" panose="020B0503020204020204" pitchFamily="34" charset="-122"/>
                        </a:rPr>
                        <a:t>到达时间</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dirty="0" smtClean="0">
                          <a:latin typeface="微软雅黑" panose="020B0503020204020204" pitchFamily="34" charset="-122"/>
                          <a:ea typeface="微软雅黑" panose="020B0503020204020204" pitchFamily="34" charset="-122"/>
                        </a:rPr>
                        <a:t>所需</a:t>
                      </a:r>
                      <a:r>
                        <a:rPr lang="en-US" altLang="zh-CN" sz="1800" dirty="0" smtClean="0">
                          <a:latin typeface="微软雅黑" panose="020B0503020204020204" pitchFamily="34" charset="-122"/>
                          <a:ea typeface="微软雅黑" panose="020B0503020204020204" pitchFamily="34" charset="-122"/>
                        </a:rPr>
                        <a:t>CPU</a:t>
                      </a:r>
                      <a:r>
                        <a:rPr lang="zh-CN" altLang="en-US" sz="1800" dirty="0" smtClean="0">
                          <a:latin typeface="微软雅黑" panose="020B0503020204020204" pitchFamily="34" charset="-122"/>
                          <a:ea typeface="微软雅黑" panose="020B0503020204020204" pitchFamily="34" charset="-122"/>
                        </a:rPr>
                        <a:t>时间</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886271642"/>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0</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08021388"/>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371495975"/>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01565508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36954726"/>
              </p:ext>
            </p:extLst>
          </p:nvPr>
        </p:nvGraphicFramePr>
        <p:xfrm>
          <a:off x="1818858" y="3813444"/>
          <a:ext cx="5561454" cy="721800"/>
        </p:xfrm>
        <a:graphic>
          <a:graphicData uri="http://schemas.openxmlformats.org/drawingml/2006/table">
            <a:tbl>
              <a:tblPr firstRow="1" bandRow="1">
                <a:tableStyleId>{2D5ABB26-0587-4C30-8999-92F81FD0307C}</a:tableStyleId>
              </a:tblPr>
              <a:tblGrid>
                <a:gridCol w="482509">
                  <a:extLst>
                    <a:ext uri="{9D8B030D-6E8A-4147-A177-3AD203B41FA5}">
                      <a16:colId xmlns:a16="http://schemas.microsoft.com/office/drawing/2014/main" val="2730303698"/>
                    </a:ext>
                  </a:extLst>
                </a:gridCol>
                <a:gridCol w="998968">
                  <a:extLst>
                    <a:ext uri="{9D8B030D-6E8A-4147-A177-3AD203B41FA5}">
                      <a16:colId xmlns:a16="http://schemas.microsoft.com/office/drawing/2014/main" val="819568103"/>
                    </a:ext>
                  </a:extLst>
                </a:gridCol>
                <a:gridCol w="1057829">
                  <a:extLst>
                    <a:ext uri="{9D8B030D-6E8A-4147-A177-3AD203B41FA5}">
                      <a16:colId xmlns:a16="http://schemas.microsoft.com/office/drawing/2014/main" val="2102409941"/>
                    </a:ext>
                  </a:extLst>
                </a:gridCol>
                <a:gridCol w="1320848">
                  <a:extLst>
                    <a:ext uri="{9D8B030D-6E8A-4147-A177-3AD203B41FA5}">
                      <a16:colId xmlns:a16="http://schemas.microsoft.com/office/drawing/2014/main" val="180129190"/>
                    </a:ext>
                  </a:extLst>
                </a:gridCol>
                <a:gridCol w="728760">
                  <a:extLst>
                    <a:ext uri="{9D8B030D-6E8A-4147-A177-3AD203B41FA5}">
                      <a16:colId xmlns:a16="http://schemas.microsoft.com/office/drawing/2014/main" val="2961043182"/>
                    </a:ext>
                  </a:extLst>
                </a:gridCol>
                <a:gridCol w="972540">
                  <a:extLst>
                    <a:ext uri="{9D8B030D-6E8A-4147-A177-3AD203B41FA5}">
                      <a16:colId xmlns:a16="http://schemas.microsoft.com/office/drawing/2014/main" val="538591173"/>
                    </a:ext>
                  </a:extLst>
                </a:gridCol>
              </a:tblGrid>
              <a:tr h="336158">
                <a:tc>
                  <a:txBody>
                    <a:bodyPr/>
                    <a:lstStyle/>
                    <a:p>
                      <a:pPr algn="ctr"/>
                      <a:r>
                        <a:rPr lang="en-US" altLang="zh-CN" dirty="0" smtClean="0"/>
                        <a:t>P1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algn="ctr"/>
                      <a:r>
                        <a:rPr lang="en-US" altLang="zh-CN" dirty="0" smtClean="0"/>
                        <a:t>P3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zh-CN" altLang="en-US"/>
                    </a:p>
                  </a:txBody>
                  <a:tcPr/>
                </a:tc>
                <a:extLst>
                  <a:ext uri="{0D108BD9-81ED-4DB2-BD59-A6C34878D82A}">
                    <a16:rowId xmlns:a16="http://schemas.microsoft.com/office/drawing/2014/main" val="410924322"/>
                  </a:ext>
                </a:extLst>
              </a:tr>
              <a:tr h="336158">
                <a:tc>
                  <a:txBody>
                    <a:bodyPr/>
                    <a:lstStyle/>
                    <a:p>
                      <a:r>
                        <a:rPr lang="en-US" altLang="zh-CN" dirty="0" smtClean="0"/>
                        <a:t>0</a:t>
                      </a:r>
                      <a:endParaRPr lang="zh-CN" altLang="en-US" dirty="0"/>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5</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10</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17</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CN" dirty="0" smtClean="0"/>
                        <a:t>26</a:t>
                      </a:r>
                      <a:endParaRPr lang="zh-CN" altLang="en-US" dirty="0"/>
                    </a:p>
                  </a:txBody>
                  <a:tcPr marL="0" marR="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804504"/>
                  </a:ext>
                </a:extLst>
              </a:tr>
            </a:tbl>
          </a:graphicData>
        </a:graphic>
      </p:graphicFrame>
      <mc:AlternateContent xmlns:mc="http://schemas.openxmlformats.org/markup-compatibility/2006" xmlns:a14="http://schemas.microsoft.com/office/drawing/2010/main">
        <mc:Choice Requires="a14">
          <p:sp>
            <p:nvSpPr>
              <p:cNvPr id="8" name="文本框 7"/>
              <p:cNvSpPr txBox="1"/>
              <p:nvPr/>
            </p:nvSpPr>
            <p:spPr>
              <a:xfrm>
                <a:off x="896358" y="4515694"/>
                <a:ext cx="6555962" cy="463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𝒘𝒂</m:t>
                      </m:r>
                      <m:r>
                        <a:rPr lang="en-US" altLang="zh-CN" sz="2000" b="1" i="1" smtClean="0">
                          <a:latin typeface="Cambria Math" panose="02040503050406030204" pitchFamily="18" charset="0"/>
                        </a:rPr>
                        <m:t>= </m:t>
                      </m:r>
                      <m:f>
                        <m:fPr>
                          <m:type m:val="skw"/>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𝟏𝟕</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𝟓</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𝟑</m:t>
                          </m:r>
                          <m:r>
                            <a:rPr lang="en-US" altLang="zh-CN" sz="2000" b="1" i="1" smtClean="0">
                              <a:latin typeface="Cambria Math" panose="02040503050406030204" pitchFamily="18" charset="0"/>
                            </a:rPr>
                            <m:t>))</m:t>
                          </m:r>
                        </m:num>
                        <m:den>
                          <m:r>
                            <a:rPr lang="en-US" altLang="zh-CN" sz="2000" b="1" i="1" smtClean="0">
                              <a:latin typeface="Cambria Math" panose="02040503050406030204" pitchFamily="18" charset="0"/>
                            </a:rPr>
                            <m:t>𝟒</m:t>
                          </m:r>
                        </m:den>
                      </m:f>
                      <m:r>
                        <a:rPr lang="en-US" altLang="zh-CN" sz="2000" b="1" i="1" smtClean="0">
                          <a:latin typeface="Cambria Math" panose="02040503050406030204" pitchFamily="18" charset="0"/>
                        </a:rPr>
                        <m:t>=</m:t>
                      </m:r>
                      <m:r>
                        <a:rPr lang="en-US" altLang="zh-CN" sz="2000" b="1" i="1" smtClean="0">
                          <a:solidFill>
                            <a:srgbClr val="FF0000"/>
                          </a:solidFill>
                          <a:latin typeface="Cambria Math" panose="02040503050406030204" pitchFamily="18" charset="0"/>
                        </a:rPr>
                        <m:t>𝟔</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𝟓</m:t>
                      </m:r>
                    </m:oMath>
                  </m:oMathPara>
                </a14:m>
                <a:endParaRPr lang="zh-CN" altLang="en-US" sz="2000" dirty="0"/>
              </a:p>
            </p:txBody>
          </p:sp>
        </mc:Choice>
        <mc:Fallback xmlns="">
          <p:sp>
            <p:nvSpPr>
              <p:cNvPr id="8" name="文本框 7"/>
              <p:cNvSpPr txBox="1">
                <a:spLocks noRot="1" noChangeAspect="1" noMove="1" noResize="1" noEditPoints="1" noAdjustHandles="1" noChangeArrowheads="1" noChangeShapeType="1" noTextEdit="1"/>
              </p:cNvSpPr>
              <p:nvPr/>
            </p:nvSpPr>
            <p:spPr>
              <a:xfrm>
                <a:off x="896358" y="4515694"/>
                <a:ext cx="6555962" cy="463653"/>
              </a:xfrm>
              <a:prstGeom prst="rect">
                <a:avLst/>
              </a:prstGeom>
              <a:blipFill>
                <a:blip r:embed="rId2"/>
                <a:stretch>
                  <a:fillRect/>
                </a:stretch>
              </a:blipFill>
            </p:spPr>
            <p:txBody>
              <a:bodyPr/>
              <a:lstStyle/>
              <a:p>
                <a:r>
                  <a:rPr lang="zh-CN" altLang="en-US">
                    <a:noFill/>
                  </a:rPr>
                  <a:t> </a:t>
                </a:r>
              </a:p>
            </p:txBody>
          </p:sp>
        </mc:Fallback>
      </mc:AlternateContent>
      <p:sp>
        <p:nvSpPr>
          <p:cNvPr id="9" name="TextBox 7"/>
          <p:cNvSpPr txBox="1"/>
          <p:nvPr/>
        </p:nvSpPr>
        <p:spPr>
          <a:xfrm>
            <a:off x="874375" y="3789040"/>
            <a:ext cx="944483" cy="461665"/>
          </a:xfrm>
          <a:prstGeom prst="rect">
            <a:avLst/>
          </a:prstGeom>
          <a:noFill/>
        </p:spPr>
        <p:txBody>
          <a:bodyPr wrap="square" rtlCol="0">
            <a:spAutoFit/>
          </a:bodyPr>
          <a:lstStyle/>
          <a:p>
            <a:pPr algn="l"/>
            <a:r>
              <a:rPr lang="en-US" altLang="zh-CN" sz="2400" b="0" dirty="0" smtClean="0">
                <a:latin typeface="SimHei" charset="0"/>
                <a:ea typeface="SimHei" charset="0"/>
                <a:cs typeface="SimHei" charset="0"/>
              </a:rPr>
              <a:t>SRTF:</a:t>
            </a:r>
            <a:endParaRPr lang="en-US" sz="2400" dirty="0">
              <a:solidFill>
                <a:srgbClr val="00B050"/>
              </a:solidFill>
              <a:latin typeface="SimHei" charset="0"/>
              <a:ea typeface="SimHei" charset="0"/>
              <a:cs typeface="SimHei" charset="0"/>
            </a:endParaRPr>
          </a:p>
        </p:txBody>
      </p:sp>
      <p:graphicFrame>
        <p:nvGraphicFramePr>
          <p:cNvPr id="10" name="表格 9"/>
          <p:cNvGraphicFramePr>
            <a:graphicFrameLocks noGrp="1"/>
          </p:cNvGraphicFramePr>
          <p:nvPr>
            <p:extLst>
              <p:ext uri="{D42A27DB-BD31-4B8C-83A1-F6EECF244321}">
                <p14:modId xmlns:p14="http://schemas.microsoft.com/office/powerpoint/2010/main" val="1859843759"/>
              </p:ext>
            </p:extLst>
          </p:nvPr>
        </p:nvGraphicFramePr>
        <p:xfrm>
          <a:off x="1836901" y="5121574"/>
          <a:ext cx="5543412" cy="721800"/>
        </p:xfrm>
        <a:graphic>
          <a:graphicData uri="http://schemas.openxmlformats.org/drawingml/2006/table">
            <a:tbl>
              <a:tblPr firstRow="1" bandRow="1">
                <a:tableStyleId>{2D5ABB26-0587-4C30-8999-92F81FD0307C}</a:tableStyleId>
              </a:tblPr>
              <a:tblGrid>
                <a:gridCol w="1785512">
                  <a:extLst>
                    <a:ext uri="{9D8B030D-6E8A-4147-A177-3AD203B41FA5}">
                      <a16:colId xmlns:a16="http://schemas.microsoft.com/office/drawing/2014/main" val="2730303698"/>
                    </a:ext>
                  </a:extLst>
                </a:gridCol>
                <a:gridCol w="1093603">
                  <a:extLst>
                    <a:ext uri="{9D8B030D-6E8A-4147-A177-3AD203B41FA5}">
                      <a16:colId xmlns:a16="http://schemas.microsoft.com/office/drawing/2014/main" val="819568103"/>
                    </a:ext>
                  </a:extLst>
                </a:gridCol>
                <a:gridCol w="1008112">
                  <a:extLst>
                    <a:ext uri="{9D8B030D-6E8A-4147-A177-3AD203B41FA5}">
                      <a16:colId xmlns:a16="http://schemas.microsoft.com/office/drawing/2014/main" val="2102409941"/>
                    </a:ext>
                  </a:extLst>
                </a:gridCol>
                <a:gridCol w="608901">
                  <a:extLst>
                    <a:ext uri="{9D8B030D-6E8A-4147-A177-3AD203B41FA5}">
                      <a16:colId xmlns:a16="http://schemas.microsoft.com/office/drawing/2014/main" val="2961043182"/>
                    </a:ext>
                  </a:extLst>
                </a:gridCol>
                <a:gridCol w="1047284">
                  <a:extLst>
                    <a:ext uri="{9D8B030D-6E8A-4147-A177-3AD203B41FA5}">
                      <a16:colId xmlns:a16="http://schemas.microsoft.com/office/drawing/2014/main" val="538591173"/>
                    </a:ext>
                  </a:extLst>
                </a:gridCol>
              </a:tblGrid>
              <a:tr h="285837">
                <a:tc>
                  <a:txBody>
                    <a:bodyPr/>
                    <a:lstStyle/>
                    <a:p>
                      <a:pPr algn="ctr"/>
                      <a:r>
                        <a:rPr lang="en-US" altLang="zh-CN" dirty="0" smtClean="0"/>
                        <a:t>P1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algn="ctr"/>
                      <a:r>
                        <a:rPr lang="en-US" altLang="zh-CN" dirty="0" smtClean="0"/>
                        <a:t>P3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zh-CN" altLang="en-US"/>
                    </a:p>
                  </a:txBody>
                  <a:tcPr/>
                </a:tc>
                <a:extLst>
                  <a:ext uri="{0D108BD9-81ED-4DB2-BD59-A6C34878D82A}">
                    <a16:rowId xmlns:a16="http://schemas.microsoft.com/office/drawing/2014/main" val="410924322"/>
                  </a:ext>
                </a:extLst>
              </a:tr>
              <a:tr h="278241">
                <a:tc>
                  <a:txBody>
                    <a:bodyPr/>
                    <a:lstStyle/>
                    <a:p>
                      <a:r>
                        <a:rPr lang="en-US" altLang="zh-CN" dirty="0" smtClean="0"/>
                        <a:t>0</a:t>
                      </a:r>
                      <a:endParaRPr lang="zh-CN" altLang="en-US" dirty="0"/>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8</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12</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17</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CN" dirty="0" smtClean="0"/>
                        <a:t>26</a:t>
                      </a:r>
                      <a:endParaRPr lang="zh-CN" altLang="en-US" dirty="0"/>
                    </a:p>
                  </a:txBody>
                  <a:tcPr marL="0" marR="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804504"/>
                  </a:ext>
                </a:extLst>
              </a:tr>
            </a:tbl>
          </a:graphicData>
        </a:graphic>
      </p:graphicFrame>
      <mc:AlternateContent xmlns:mc="http://schemas.openxmlformats.org/markup-compatibility/2006" xmlns:a14="http://schemas.microsoft.com/office/drawing/2010/main">
        <mc:Choice Requires="a14">
          <p:sp>
            <p:nvSpPr>
              <p:cNvPr id="11" name="文本框 10"/>
              <p:cNvSpPr txBox="1"/>
              <p:nvPr/>
            </p:nvSpPr>
            <p:spPr>
              <a:xfrm>
                <a:off x="958494" y="5848228"/>
                <a:ext cx="6709850" cy="463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𝒘𝒂</m:t>
                      </m:r>
                      <m:r>
                        <a:rPr lang="en-US" altLang="zh-CN" sz="2000" b="1" i="1" smtClean="0">
                          <a:latin typeface="Cambria Math" panose="02040503050406030204" pitchFamily="18" charset="0"/>
                        </a:rPr>
                        <m:t>= </m:t>
                      </m:r>
                      <m:f>
                        <m:fPr>
                          <m:type m:val="skw"/>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𝟖</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𝟏𝟐</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𝟑</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𝟏𝟕</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m:t>
                          </m:r>
                        </m:num>
                        <m:den>
                          <m:r>
                            <a:rPr lang="en-US" altLang="zh-CN" sz="2000" b="1" i="1" smtClean="0">
                              <a:latin typeface="Cambria Math" panose="02040503050406030204" pitchFamily="18" charset="0"/>
                            </a:rPr>
                            <m:t>𝟒</m:t>
                          </m:r>
                        </m:den>
                      </m:f>
                      <m:r>
                        <a:rPr lang="en-US" altLang="zh-CN" sz="2000" b="1" i="1" smtClean="0">
                          <a:latin typeface="Cambria Math" panose="02040503050406030204" pitchFamily="18" charset="0"/>
                        </a:rPr>
                        <m:t>=</m:t>
                      </m:r>
                      <m:r>
                        <a:rPr lang="en-US" altLang="zh-CN" sz="2000" b="1" i="1" smtClean="0">
                          <a:solidFill>
                            <a:srgbClr val="FF0000"/>
                          </a:solidFill>
                          <a:latin typeface="Cambria Math" panose="02040503050406030204" pitchFamily="18" charset="0"/>
                        </a:rPr>
                        <m:t>𝟕</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𝟕𝟓</m:t>
                      </m:r>
                    </m:oMath>
                  </m:oMathPara>
                </a14:m>
                <a:endParaRPr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958494" y="5848228"/>
                <a:ext cx="6709850" cy="463653"/>
              </a:xfrm>
              <a:prstGeom prst="rect">
                <a:avLst/>
              </a:prstGeom>
              <a:blipFill>
                <a:blip r:embed="rId3"/>
                <a:stretch>
                  <a:fillRect/>
                </a:stretch>
              </a:blipFill>
            </p:spPr>
            <p:txBody>
              <a:bodyPr/>
              <a:lstStyle/>
              <a:p>
                <a:r>
                  <a:rPr lang="zh-CN" altLang="en-US">
                    <a:noFill/>
                  </a:rPr>
                  <a:t> </a:t>
                </a:r>
              </a:p>
            </p:txBody>
          </p:sp>
        </mc:Fallback>
      </mc:AlternateContent>
      <p:sp>
        <p:nvSpPr>
          <p:cNvPr id="12" name="TextBox 7"/>
          <p:cNvSpPr txBox="1"/>
          <p:nvPr/>
        </p:nvSpPr>
        <p:spPr>
          <a:xfrm>
            <a:off x="892417" y="5121574"/>
            <a:ext cx="944483" cy="461665"/>
          </a:xfrm>
          <a:prstGeom prst="rect">
            <a:avLst/>
          </a:prstGeom>
          <a:noFill/>
        </p:spPr>
        <p:txBody>
          <a:bodyPr wrap="square" rtlCol="0">
            <a:spAutoFit/>
          </a:bodyPr>
          <a:lstStyle/>
          <a:p>
            <a:pPr algn="l"/>
            <a:r>
              <a:rPr lang="en-US" altLang="zh-CN" sz="2400" b="0" dirty="0" smtClean="0">
                <a:latin typeface="SimHei" charset="0"/>
                <a:ea typeface="SimHei" charset="0"/>
                <a:cs typeface="SimHei" charset="0"/>
              </a:rPr>
              <a:t>SJF:</a:t>
            </a:r>
            <a:endParaRPr lang="en-US" sz="2400" dirty="0">
              <a:solidFill>
                <a:srgbClr val="00B050"/>
              </a:solidFill>
              <a:latin typeface="SimHei" charset="0"/>
              <a:ea typeface="SimHei" charset="0"/>
              <a:cs typeface="SimHei" charset="0"/>
            </a:endParaRPr>
          </a:p>
        </p:txBody>
      </p:sp>
    </p:spTree>
    <p:extLst>
      <p:ext uri="{BB962C8B-B14F-4D97-AF65-F5344CB8AC3E}">
        <p14:creationId xmlns:p14="http://schemas.microsoft.com/office/powerpoint/2010/main" val="15178229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smtClean="0"/>
              <a:t>2.6.5</a:t>
            </a:r>
            <a:r>
              <a:rPr lang="en-US" altLang="zh-CN" dirty="0" smtClean="0"/>
              <a:t>/3: SRTF </a:t>
            </a:r>
            <a:r>
              <a:rPr lang="en-US" altLang="zh-CN" dirty="0"/>
              <a:t>Example</a:t>
            </a:r>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灯片编号占位符 4"/>
          <p:cNvSpPr>
            <a:spLocks noGrp="1"/>
          </p:cNvSpPr>
          <p:nvPr>
            <p:ph type="sldNum" sz="quarter" idx="4"/>
          </p:nvPr>
        </p:nvSpPr>
        <p:spPr>
          <a:xfrm>
            <a:off x="109888" y="5967880"/>
            <a:ext cx="539750" cy="539750"/>
          </a:xfrm>
        </p:spPr>
        <p:txBody>
          <a:bodyPr/>
          <a:lstStyle/>
          <a:p>
            <a:fld id="{65C875F2-A8FA-7640-83AE-6707C19FBE40}" type="slidenum">
              <a:rPr lang="zh-CN" altLang="en-US" baseline="0" smtClean="0"/>
              <a:pPr/>
              <a:t>54</a:t>
            </a:fld>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3229254460"/>
              </p:ext>
            </p:extLst>
          </p:nvPr>
        </p:nvGraphicFramePr>
        <p:xfrm>
          <a:off x="2499791" y="2067258"/>
          <a:ext cx="3672409" cy="1627188"/>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3623328371"/>
                    </a:ext>
                  </a:extLst>
                </a:gridCol>
                <a:gridCol w="1152128">
                  <a:extLst>
                    <a:ext uri="{9D8B030D-6E8A-4147-A177-3AD203B41FA5}">
                      <a16:colId xmlns:a16="http://schemas.microsoft.com/office/drawing/2014/main" val="2750824173"/>
                    </a:ext>
                  </a:extLst>
                </a:gridCol>
                <a:gridCol w="1800201">
                  <a:extLst>
                    <a:ext uri="{9D8B030D-6E8A-4147-A177-3AD203B41FA5}">
                      <a16:colId xmlns:a16="http://schemas.microsoft.com/office/drawing/2014/main" val="1844653441"/>
                    </a:ext>
                  </a:extLst>
                </a:gridCol>
              </a:tblGrid>
              <a:tr h="315357">
                <a:tc>
                  <a:txBody>
                    <a:bodyPr/>
                    <a:lstStyle/>
                    <a:p>
                      <a:r>
                        <a:rPr lang="zh-CN" altLang="en-US" sz="1800" dirty="0" smtClean="0">
                          <a:latin typeface="微软雅黑" panose="020B0503020204020204" pitchFamily="34" charset="-122"/>
                          <a:ea typeface="微软雅黑" panose="020B0503020204020204" pitchFamily="34" charset="-122"/>
                        </a:rPr>
                        <a:t>作业</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dirty="0" smtClean="0">
                          <a:latin typeface="微软雅黑" panose="020B0503020204020204" pitchFamily="34" charset="-122"/>
                          <a:ea typeface="微软雅黑" panose="020B0503020204020204" pitchFamily="34" charset="-122"/>
                        </a:rPr>
                        <a:t>到达时间</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dirty="0" smtClean="0">
                          <a:latin typeface="微软雅黑" panose="020B0503020204020204" pitchFamily="34" charset="-122"/>
                          <a:ea typeface="微软雅黑" panose="020B0503020204020204" pitchFamily="34" charset="-122"/>
                        </a:rPr>
                        <a:t>所需</a:t>
                      </a:r>
                      <a:r>
                        <a:rPr lang="en-US" altLang="zh-CN" sz="1800" dirty="0" smtClean="0">
                          <a:latin typeface="微软雅黑" panose="020B0503020204020204" pitchFamily="34" charset="-122"/>
                          <a:ea typeface="微软雅黑" panose="020B0503020204020204" pitchFamily="34" charset="-122"/>
                        </a:rPr>
                        <a:t>CPU</a:t>
                      </a:r>
                      <a:r>
                        <a:rPr lang="zh-CN" altLang="en-US" sz="1800" dirty="0" smtClean="0">
                          <a:latin typeface="微软雅黑" panose="020B0503020204020204" pitchFamily="34" charset="-122"/>
                          <a:ea typeface="微软雅黑" panose="020B0503020204020204" pitchFamily="34" charset="-122"/>
                        </a:rPr>
                        <a:t>时间</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886271642"/>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0</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08021388"/>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371495975"/>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01565508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292711366"/>
              </p:ext>
            </p:extLst>
          </p:nvPr>
        </p:nvGraphicFramePr>
        <p:xfrm>
          <a:off x="1818858" y="3813444"/>
          <a:ext cx="5561454" cy="721800"/>
        </p:xfrm>
        <a:graphic>
          <a:graphicData uri="http://schemas.openxmlformats.org/drawingml/2006/table">
            <a:tbl>
              <a:tblPr firstRow="1" bandRow="1">
                <a:tableStyleId>{2D5ABB26-0587-4C30-8999-92F81FD0307C}</a:tableStyleId>
              </a:tblPr>
              <a:tblGrid>
                <a:gridCol w="482509">
                  <a:extLst>
                    <a:ext uri="{9D8B030D-6E8A-4147-A177-3AD203B41FA5}">
                      <a16:colId xmlns:a16="http://schemas.microsoft.com/office/drawing/2014/main" val="2730303698"/>
                    </a:ext>
                  </a:extLst>
                </a:gridCol>
                <a:gridCol w="998968">
                  <a:extLst>
                    <a:ext uri="{9D8B030D-6E8A-4147-A177-3AD203B41FA5}">
                      <a16:colId xmlns:a16="http://schemas.microsoft.com/office/drawing/2014/main" val="819568103"/>
                    </a:ext>
                  </a:extLst>
                </a:gridCol>
                <a:gridCol w="1057829">
                  <a:extLst>
                    <a:ext uri="{9D8B030D-6E8A-4147-A177-3AD203B41FA5}">
                      <a16:colId xmlns:a16="http://schemas.microsoft.com/office/drawing/2014/main" val="2102409941"/>
                    </a:ext>
                  </a:extLst>
                </a:gridCol>
                <a:gridCol w="1320848">
                  <a:extLst>
                    <a:ext uri="{9D8B030D-6E8A-4147-A177-3AD203B41FA5}">
                      <a16:colId xmlns:a16="http://schemas.microsoft.com/office/drawing/2014/main" val="180129190"/>
                    </a:ext>
                  </a:extLst>
                </a:gridCol>
                <a:gridCol w="728760">
                  <a:extLst>
                    <a:ext uri="{9D8B030D-6E8A-4147-A177-3AD203B41FA5}">
                      <a16:colId xmlns:a16="http://schemas.microsoft.com/office/drawing/2014/main" val="2961043182"/>
                    </a:ext>
                  </a:extLst>
                </a:gridCol>
                <a:gridCol w="972540">
                  <a:extLst>
                    <a:ext uri="{9D8B030D-6E8A-4147-A177-3AD203B41FA5}">
                      <a16:colId xmlns:a16="http://schemas.microsoft.com/office/drawing/2014/main" val="538591173"/>
                    </a:ext>
                  </a:extLst>
                </a:gridCol>
              </a:tblGrid>
              <a:tr h="336158">
                <a:tc>
                  <a:txBody>
                    <a:bodyPr/>
                    <a:lstStyle/>
                    <a:p>
                      <a:pPr algn="ctr"/>
                      <a:r>
                        <a:rPr lang="en-US" altLang="zh-CN" dirty="0" smtClean="0"/>
                        <a:t>P1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algn="ctr"/>
                      <a:r>
                        <a:rPr lang="en-US" altLang="zh-CN" dirty="0" smtClean="0"/>
                        <a:t>P3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zh-CN" altLang="en-US"/>
                    </a:p>
                  </a:txBody>
                  <a:tcPr/>
                </a:tc>
                <a:extLst>
                  <a:ext uri="{0D108BD9-81ED-4DB2-BD59-A6C34878D82A}">
                    <a16:rowId xmlns:a16="http://schemas.microsoft.com/office/drawing/2014/main" val="410924322"/>
                  </a:ext>
                </a:extLst>
              </a:tr>
              <a:tr h="336158">
                <a:tc>
                  <a:txBody>
                    <a:bodyPr/>
                    <a:lstStyle/>
                    <a:p>
                      <a:r>
                        <a:rPr lang="en-US" altLang="zh-CN" dirty="0" smtClean="0"/>
                        <a:t>0</a:t>
                      </a:r>
                      <a:endParaRPr lang="zh-CN" altLang="en-US" dirty="0"/>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5</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10</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17</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CN" dirty="0" smtClean="0"/>
                        <a:t>26</a:t>
                      </a:r>
                      <a:endParaRPr lang="zh-CN" altLang="en-US" dirty="0"/>
                    </a:p>
                  </a:txBody>
                  <a:tcPr marL="0" marR="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804504"/>
                  </a:ext>
                </a:extLst>
              </a:tr>
            </a:tbl>
          </a:graphicData>
        </a:graphic>
      </p:graphicFrame>
      <mc:AlternateContent xmlns:mc="http://schemas.openxmlformats.org/markup-compatibility/2006" xmlns:a14="http://schemas.microsoft.com/office/drawing/2010/main">
        <mc:Choice Requires="a14">
          <p:sp>
            <p:nvSpPr>
              <p:cNvPr id="8" name="文本框 7"/>
              <p:cNvSpPr txBox="1"/>
              <p:nvPr/>
            </p:nvSpPr>
            <p:spPr>
              <a:xfrm>
                <a:off x="967435" y="4515694"/>
                <a:ext cx="6413807" cy="463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𝑻</m:t>
                      </m:r>
                      <m:r>
                        <a:rPr lang="en-US" altLang="zh-CN" sz="2000" b="1" i="1" smtClean="0">
                          <a:latin typeface="Cambria Math" panose="02040503050406030204" pitchFamily="18" charset="0"/>
                        </a:rPr>
                        <m:t>= </m:t>
                      </m:r>
                      <m:f>
                        <m:fPr>
                          <m:type m:val="skw"/>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𝟏𝟕</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𝟓</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𝟐𝟔</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𝟑</m:t>
                          </m:r>
                          <m:r>
                            <a:rPr lang="en-US" altLang="zh-CN" sz="2000" b="1" i="1" smtClean="0">
                              <a:latin typeface="Cambria Math" panose="02040503050406030204" pitchFamily="18" charset="0"/>
                            </a:rPr>
                            <m:t>))</m:t>
                          </m:r>
                        </m:num>
                        <m:den>
                          <m:r>
                            <a:rPr lang="en-US" altLang="zh-CN" sz="2000" b="1" i="1" smtClean="0">
                              <a:latin typeface="Cambria Math" panose="02040503050406030204" pitchFamily="18" charset="0"/>
                            </a:rPr>
                            <m:t>𝟒</m:t>
                          </m:r>
                        </m:den>
                      </m:f>
                      <m:r>
                        <a:rPr lang="en-US" altLang="zh-CN" sz="2000" b="1" i="1" smtClean="0">
                          <a:latin typeface="Cambria Math" panose="02040503050406030204" pitchFamily="18" charset="0"/>
                        </a:rPr>
                        <m:t>=</m:t>
                      </m:r>
                      <m:r>
                        <a:rPr lang="en-US" altLang="zh-CN" sz="2000" b="1" i="1" smtClean="0">
                          <a:solidFill>
                            <a:srgbClr val="FF0000"/>
                          </a:solidFill>
                          <a:latin typeface="Cambria Math" panose="02040503050406030204" pitchFamily="18" charset="0"/>
                        </a:rPr>
                        <m:t>𝟏𝟑</m:t>
                      </m:r>
                    </m:oMath>
                  </m:oMathPara>
                </a14:m>
                <a:endParaRPr lang="zh-CN" altLang="en-US" sz="2000" dirty="0"/>
              </a:p>
            </p:txBody>
          </p:sp>
        </mc:Choice>
        <mc:Fallback xmlns="">
          <p:sp>
            <p:nvSpPr>
              <p:cNvPr id="8" name="文本框 7"/>
              <p:cNvSpPr txBox="1">
                <a:spLocks noRot="1" noChangeAspect="1" noMove="1" noResize="1" noEditPoints="1" noAdjustHandles="1" noChangeArrowheads="1" noChangeShapeType="1" noTextEdit="1"/>
              </p:cNvSpPr>
              <p:nvPr/>
            </p:nvSpPr>
            <p:spPr>
              <a:xfrm>
                <a:off x="967435" y="4515694"/>
                <a:ext cx="6413807" cy="463653"/>
              </a:xfrm>
              <a:prstGeom prst="rect">
                <a:avLst/>
              </a:prstGeom>
              <a:blipFill>
                <a:blip r:embed="rId2"/>
                <a:stretch>
                  <a:fillRect/>
                </a:stretch>
              </a:blipFill>
            </p:spPr>
            <p:txBody>
              <a:bodyPr/>
              <a:lstStyle/>
              <a:p>
                <a:r>
                  <a:rPr lang="zh-CN" altLang="en-US">
                    <a:noFill/>
                  </a:rPr>
                  <a:t> </a:t>
                </a:r>
              </a:p>
            </p:txBody>
          </p:sp>
        </mc:Fallback>
      </mc:AlternateContent>
      <p:sp>
        <p:nvSpPr>
          <p:cNvPr id="9" name="TextBox 7"/>
          <p:cNvSpPr txBox="1"/>
          <p:nvPr/>
        </p:nvSpPr>
        <p:spPr>
          <a:xfrm>
            <a:off x="874375" y="3789040"/>
            <a:ext cx="944483" cy="461665"/>
          </a:xfrm>
          <a:prstGeom prst="rect">
            <a:avLst/>
          </a:prstGeom>
          <a:noFill/>
        </p:spPr>
        <p:txBody>
          <a:bodyPr wrap="square" rtlCol="0">
            <a:spAutoFit/>
          </a:bodyPr>
          <a:lstStyle/>
          <a:p>
            <a:pPr algn="l"/>
            <a:r>
              <a:rPr lang="en-US" altLang="zh-CN" sz="2400" b="0" dirty="0" smtClean="0">
                <a:latin typeface="SimHei" charset="0"/>
                <a:ea typeface="SimHei" charset="0"/>
                <a:cs typeface="SimHei" charset="0"/>
              </a:rPr>
              <a:t>SRTF:</a:t>
            </a:r>
            <a:endParaRPr lang="en-US" sz="2400" dirty="0">
              <a:solidFill>
                <a:srgbClr val="00B050"/>
              </a:solidFill>
              <a:latin typeface="SimHei" charset="0"/>
              <a:ea typeface="SimHei" charset="0"/>
              <a:cs typeface="SimHei" charset="0"/>
            </a:endParaRPr>
          </a:p>
        </p:txBody>
      </p:sp>
      <p:sp>
        <p:nvSpPr>
          <p:cNvPr id="12" name="TextBox 7"/>
          <p:cNvSpPr txBox="1"/>
          <p:nvPr/>
        </p:nvSpPr>
        <p:spPr>
          <a:xfrm>
            <a:off x="892417" y="5121574"/>
            <a:ext cx="944483" cy="461665"/>
          </a:xfrm>
          <a:prstGeom prst="rect">
            <a:avLst/>
          </a:prstGeom>
          <a:noFill/>
        </p:spPr>
        <p:txBody>
          <a:bodyPr wrap="square" rtlCol="0">
            <a:spAutoFit/>
          </a:bodyPr>
          <a:lstStyle/>
          <a:p>
            <a:pPr algn="l"/>
            <a:r>
              <a:rPr lang="en-US" altLang="zh-CN" sz="2400" b="0" dirty="0" smtClean="0">
                <a:latin typeface="SimHei" charset="0"/>
                <a:ea typeface="SimHei" charset="0"/>
                <a:cs typeface="SimHei" charset="0"/>
              </a:rPr>
              <a:t>SJF:</a:t>
            </a:r>
            <a:endParaRPr lang="en-US" sz="2400" dirty="0">
              <a:solidFill>
                <a:srgbClr val="00B050"/>
              </a:solidFill>
              <a:latin typeface="SimHei" charset="0"/>
              <a:ea typeface="SimHei" charset="0"/>
              <a:cs typeface="SimHei" charset="0"/>
            </a:endParaRPr>
          </a:p>
        </p:txBody>
      </p:sp>
      <p:pic>
        <p:nvPicPr>
          <p:cNvPr id="13" name="Picture 2" descr="http://www.11x5w.com/uploads/2015-1/20150128151710586.jpg"/>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05189" y="5188867"/>
            <a:ext cx="1155773" cy="12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7963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smtClean="0"/>
              <a:t>2.6.5</a:t>
            </a:r>
            <a:r>
              <a:rPr lang="en-US" altLang="zh-CN" dirty="0" smtClean="0"/>
              <a:t>/3: SRTF </a:t>
            </a:r>
            <a:r>
              <a:rPr lang="en-US" altLang="zh-CN" dirty="0"/>
              <a:t>Example</a:t>
            </a:r>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55</a:t>
            </a:fld>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3229254460"/>
              </p:ext>
            </p:extLst>
          </p:nvPr>
        </p:nvGraphicFramePr>
        <p:xfrm>
          <a:off x="2499791" y="2067258"/>
          <a:ext cx="3672409" cy="1627188"/>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3623328371"/>
                    </a:ext>
                  </a:extLst>
                </a:gridCol>
                <a:gridCol w="1152128">
                  <a:extLst>
                    <a:ext uri="{9D8B030D-6E8A-4147-A177-3AD203B41FA5}">
                      <a16:colId xmlns:a16="http://schemas.microsoft.com/office/drawing/2014/main" val="2750824173"/>
                    </a:ext>
                  </a:extLst>
                </a:gridCol>
                <a:gridCol w="1800201">
                  <a:extLst>
                    <a:ext uri="{9D8B030D-6E8A-4147-A177-3AD203B41FA5}">
                      <a16:colId xmlns:a16="http://schemas.microsoft.com/office/drawing/2014/main" val="1844653441"/>
                    </a:ext>
                  </a:extLst>
                </a:gridCol>
              </a:tblGrid>
              <a:tr h="315357">
                <a:tc>
                  <a:txBody>
                    <a:bodyPr/>
                    <a:lstStyle/>
                    <a:p>
                      <a:r>
                        <a:rPr lang="zh-CN" altLang="en-US" sz="1800" dirty="0" smtClean="0">
                          <a:latin typeface="微软雅黑" panose="020B0503020204020204" pitchFamily="34" charset="-122"/>
                          <a:ea typeface="微软雅黑" panose="020B0503020204020204" pitchFamily="34" charset="-122"/>
                        </a:rPr>
                        <a:t>作业</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dirty="0" smtClean="0">
                          <a:latin typeface="微软雅黑" panose="020B0503020204020204" pitchFamily="34" charset="-122"/>
                          <a:ea typeface="微软雅黑" panose="020B0503020204020204" pitchFamily="34" charset="-122"/>
                        </a:rPr>
                        <a:t>到达时间</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dirty="0" smtClean="0">
                          <a:latin typeface="微软雅黑" panose="020B0503020204020204" pitchFamily="34" charset="-122"/>
                          <a:ea typeface="微软雅黑" panose="020B0503020204020204" pitchFamily="34" charset="-122"/>
                        </a:rPr>
                        <a:t>所需</a:t>
                      </a:r>
                      <a:r>
                        <a:rPr lang="en-US" altLang="zh-CN" sz="1800" dirty="0" smtClean="0">
                          <a:latin typeface="微软雅黑" panose="020B0503020204020204" pitchFamily="34" charset="-122"/>
                          <a:ea typeface="微软雅黑" panose="020B0503020204020204" pitchFamily="34" charset="-122"/>
                        </a:rPr>
                        <a:t>CPU</a:t>
                      </a:r>
                      <a:r>
                        <a:rPr lang="zh-CN" altLang="en-US" sz="1800" dirty="0" smtClean="0">
                          <a:latin typeface="微软雅黑" panose="020B0503020204020204" pitchFamily="34" charset="-122"/>
                          <a:ea typeface="微软雅黑" panose="020B0503020204020204" pitchFamily="34" charset="-122"/>
                        </a:rPr>
                        <a:t>时间</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886271642"/>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0</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8</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08021388"/>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9</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371495975"/>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01565508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710710334"/>
              </p:ext>
            </p:extLst>
          </p:nvPr>
        </p:nvGraphicFramePr>
        <p:xfrm>
          <a:off x="1818858" y="3813444"/>
          <a:ext cx="5561454" cy="721800"/>
        </p:xfrm>
        <a:graphic>
          <a:graphicData uri="http://schemas.openxmlformats.org/drawingml/2006/table">
            <a:tbl>
              <a:tblPr firstRow="1" bandRow="1">
                <a:tableStyleId>{2D5ABB26-0587-4C30-8999-92F81FD0307C}</a:tableStyleId>
              </a:tblPr>
              <a:tblGrid>
                <a:gridCol w="482509">
                  <a:extLst>
                    <a:ext uri="{9D8B030D-6E8A-4147-A177-3AD203B41FA5}">
                      <a16:colId xmlns:a16="http://schemas.microsoft.com/office/drawing/2014/main" val="2730303698"/>
                    </a:ext>
                  </a:extLst>
                </a:gridCol>
                <a:gridCol w="998968">
                  <a:extLst>
                    <a:ext uri="{9D8B030D-6E8A-4147-A177-3AD203B41FA5}">
                      <a16:colId xmlns:a16="http://schemas.microsoft.com/office/drawing/2014/main" val="819568103"/>
                    </a:ext>
                  </a:extLst>
                </a:gridCol>
                <a:gridCol w="1057829">
                  <a:extLst>
                    <a:ext uri="{9D8B030D-6E8A-4147-A177-3AD203B41FA5}">
                      <a16:colId xmlns:a16="http://schemas.microsoft.com/office/drawing/2014/main" val="2102409941"/>
                    </a:ext>
                  </a:extLst>
                </a:gridCol>
                <a:gridCol w="1320848">
                  <a:extLst>
                    <a:ext uri="{9D8B030D-6E8A-4147-A177-3AD203B41FA5}">
                      <a16:colId xmlns:a16="http://schemas.microsoft.com/office/drawing/2014/main" val="180129190"/>
                    </a:ext>
                  </a:extLst>
                </a:gridCol>
                <a:gridCol w="728760">
                  <a:extLst>
                    <a:ext uri="{9D8B030D-6E8A-4147-A177-3AD203B41FA5}">
                      <a16:colId xmlns:a16="http://schemas.microsoft.com/office/drawing/2014/main" val="2961043182"/>
                    </a:ext>
                  </a:extLst>
                </a:gridCol>
                <a:gridCol w="972540">
                  <a:extLst>
                    <a:ext uri="{9D8B030D-6E8A-4147-A177-3AD203B41FA5}">
                      <a16:colId xmlns:a16="http://schemas.microsoft.com/office/drawing/2014/main" val="538591173"/>
                    </a:ext>
                  </a:extLst>
                </a:gridCol>
              </a:tblGrid>
              <a:tr h="336158">
                <a:tc>
                  <a:txBody>
                    <a:bodyPr/>
                    <a:lstStyle/>
                    <a:p>
                      <a:pPr algn="ctr"/>
                      <a:r>
                        <a:rPr lang="en-US" altLang="zh-CN" dirty="0" smtClean="0"/>
                        <a:t>P1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algn="ctr"/>
                      <a:r>
                        <a:rPr lang="en-US" altLang="zh-CN" dirty="0" smtClean="0"/>
                        <a:t>P3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zh-CN" altLang="en-US"/>
                    </a:p>
                  </a:txBody>
                  <a:tcPr/>
                </a:tc>
                <a:extLst>
                  <a:ext uri="{0D108BD9-81ED-4DB2-BD59-A6C34878D82A}">
                    <a16:rowId xmlns:a16="http://schemas.microsoft.com/office/drawing/2014/main" val="410924322"/>
                  </a:ext>
                </a:extLst>
              </a:tr>
              <a:tr h="336158">
                <a:tc>
                  <a:txBody>
                    <a:bodyPr/>
                    <a:lstStyle/>
                    <a:p>
                      <a:r>
                        <a:rPr lang="en-US" altLang="zh-CN" dirty="0" smtClean="0"/>
                        <a:t>0</a:t>
                      </a:r>
                      <a:endParaRPr lang="zh-CN" altLang="en-US" dirty="0"/>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5</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10</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17</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CN" dirty="0" smtClean="0"/>
                        <a:t>26</a:t>
                      </a:r>
                      <a:endParaRPr lang="zh-CN" altLang="en-US" dirty="0"/>
                    </a:p>
                  </a:txBody>
                  <a:tcPr marL="0" marR="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804504"/>
                  </a:ext>
                </a:extLst>
              </a:tr>
            </a:tbl>
          </a:graphicData>
        </a:graphic>
      </p:graphicFrame>
      <p:sp>
        <p:nvSpPr>
          <p:cNvPr id="9" name="TextBox 7"/>
          <p:cNvSpPr txBox="1"/>
          <p:nvPr/>
        </p:nvSpPr>
        <p:spPr>
          <a:xfrm>
            <a:off x="874375" y="3789040"/>
            <a:ext cx="944483" cy="461665"/>
          </a:xfrm>
          <a:prstGeom prst="rect">
            <a:avLst/>
          </a:prstGeom>
          <a:noFill/>
        </p:spPr>
        <p:txBody>
          <a:bodyPr wrap="square" rtlCol="0">
            <a:spAutoFit/>
          </a:bodyPr>
          <a:lstStyle/>
          <a:p>
            <a:pPr algn="l"/>
            <a:r>
              <a:rPr lang="en-US" altLang="zh-CN" sz="2400" b="0" dirty="0" smtClean="0">
                <a:latin typeface="SimHei" charset="0"/>
                <a:ea typeface="SimHei" charset="0"/>
                <a:cs typeface="SimHei" charset="0"/>
              </a:rPr>
              <a:t>SRTF:</a:t>
            </a:r>
            <a:endParaRPr lang="en-US" sz="2400" dirty="0">
              <a:solidFill>
                <a:srgbClr val="00B050"/>
              </a:solidFill>
              <a:latin typeface="SimHei" charset="0"/>
              <a:ea typeface="SimHei" charset="0"/>
              <a:cs typeface="SimHei" charset="0"/>
            </a:endParaRPr>
          </a:p>
        </p:txBody>
      </p:sp>
      <p:graphicFrame>
        <p:nvGraphicFramePr>
          <p:cNvPr id="10" name="表格 9"/>
          <p:cNvGraphicFramePr>
            <a:graphicFrameLocks noGrp="1"/>
          </p:cNvGraphicFramePr>
          <p:nvPr>
            <p:extLst>
              <p:ext uri="{D42A27DB-BD31-4B8C-83A1-F6EECF244321}">
                <p14:modId xmlns:p14="http://schemas.microsoft.com/office/powerpoint/2010/main" val="813653138"/>
              </p:ext>
            </p:extLst>
          </p:nvPr>
        </p:nvGraphicFramePr>
        <p:xfrm>
          <a:off x="1836901" y="5121574"/>
          <a:ext cx="5543412" cy="721800"/>
        </p:xfrm>
        <a:graphic>
          <a:graphicData uri="http://schemas.openxmlformats.org/drawingml/2006/table">
            <a:tbl>
              <a:tblPr firstRow="1" bandRow="1">
                <a:tableStyleId>{2D5ABB26-0587-4C30-8999-92F81FD0307C}</a:tableStyleId>
              </a:tblPr>
              <a:tblGrid>
                <a:gridCol w="1785512">
                  <a:extLst>
                    <a:ext uri="{9D8B030D-6E8A-4147-A177-3AD203B41FA5}">
                      <a16:colId xmlns:a16="http://schemas.microsoft.com/office/drawing/2014/main" val="2730303698"/>
                    </a:ext>
                  </a:extLst>
                </a:gridCol>
                <a:gridCol w="1093603">
                  <a:extLst>
                    <a:ext uri="{9D8B030D-6E8A-4147-A177-3AD203B41FA5}">
                      <a16:colId xmlns:a16="http://schemas.microsoft.com/office/drawing/2014/main" val="819568103"/>
                    </a:ext>
                  </a:extLst>
                </a:gridCol>
                <a:gridCol w="1008112">
                  <a:extLst>
                    <a:ext uri="{9D8B030D-6E8A-4147-A177-3AD203B41FA5}">
                      <a16:colId xmlns:a16="http://schemas.microsoft.com/office/drawing/2014/main" val="2102409941"/>
                    </a:ext>
                  </a:extLst>
                </a:gridCol>
                <a:gridCol w="608901">
                  <a:extLst>
                    <a:ext uri="{9D8B030D-6E8A-4147-A177-3AD203B41FA5}">
                      <a16:colId xmlns:a16="http://schemas.microsoft.com/office/drawing/2014/main" val="2961043182"/>
                    </a:ext>
                  </a:extLst>
                </a:gridCol>
                <a:gridCol w="1047284">
                  <a:extLst>
                    <a:ext uri="{9D8B030D-6E8A-4147-A177-3AD203B41FA5}">
                      <a16:colId xmlns:a16="http://schemas.microsoft.com/office/drawing/2014/main" val="538591173"/>
                    </a:ext>
                  </a:extLst>
                </a:gridCol>
              </a:tblGrid>
              <a:tr h="285837">
                <a:tc>
                  <a:txBody>
                    <a:bodyPr/>
                    <a:lstStyle/>
                    <a:p>
                      <a:pPr algn="ctr"/>
                      <a:r>
                        <a:rPr lang="en-US" altLang="zh-CN" dirty="0" smtClean="0"/>
                        <a:t>P1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algn="ctr"/>
                      <a:r>
                        <a:rPr lang="en-US" altLang="zh-CN" dirty="0" smtClean="0"/>
                        <a:t>P3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zh-CN" altLang="en-US"/>
                    </a:p>
                  </a:txBody>
                  <a:tcPr/>
                </a:tc>
                <a:extLst>
                  <a:ext uri="{0D108BD9-81ED-4DB2-BD59-A6C34878D82A}">
                    <a16:rowId xmlns:a16="http://schemas.microsoft.com/office/drawing/2014/main" val="410924322"/>
                  </a:ext>
                </a:extLst>
              </a:tr>
              <a:tr h="278241">
                <a:tc>
                  <a:txBody>
                    <a:bodyPr/>
                    <a:lstStyle/>
                    <a:p>
                      <a:r>
                        <a:rPr lang="en-US" altLang="zh-CN" dirty="0" smtClean="0"/>
                        <a:t>0</a:t>
                      </a:r>
                      <a:endParaRPr lang="zh-CN" altLang="en-US" dirty="0"/>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8</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12</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17</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CN" dirty="0" smtClean="0"/>
                        <a:t>26</a:t>
                      </a:r>
                      <a:endParaRPr lang="zh-CN" altLang="en-US" dirty="0"/>
                    </a:p>
                  </a:txBody>
                  <a:tcPr marL="0" marR="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804504"/>
                  </a:ext>
                </a:extLst>
              </a:tr>
            </a:tbl>
          </a:graphicData>
        </a:graphic>
      </p:graphicFrame>
      <mc:AlternateContent xmlns:mc="http://schemas.openxmlformats.org/markup-compatibility/2006" xmlns:a14="http://schemas.microsoft.com/office/drawing/2010/main">
        <mc:Choice Requires="a14">
          <p:sp>
            <p:nvSpPr>
              <p:cNvPr id="11" name="文本框 10"/>
              <p:cNvSpPr txBox="1"/>
              <p:nvPr/>
            </p:nvSpPr>
            <p:spPr>
              <a:xfrm>
                <a:off x="900787" y="5848228"/>
                <a:ext cx="6825266" cy="463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0" smtClean="0">
                          <a:latin typeface="Cambria Math" panose="02040503050406030204" pitchFamily="18" charset="0"/>
                        </a:rPr>
                        <m:t>𝐓</m:t>
                      </m:r>
                      <m:r>
                        <a:rPr lang="en-US" altLang="zh-CN" sz="2000" b="1" i="1" smtClean="0">
                          <a:latin typeface="Cambria Math" panose="02040503050406030204" pitchFamily="18" charset="0"/>
                        </a:rPr>
                        <m:t>= </m:t>
                      </m:r>
                      <m:f>
                        <m:fPr>
                          <m:type m:val="skw"/>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𝟖</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𝟏𝟐</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𝟐𝟔</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𝟏𝟕</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𝟑</m:t>
                          </m:r>
                          <m:r>
                            <a:rPr lang="en-US" altLang="zh-CN" sz="2000" b="1" i="1" smtClean="0">
                              <a:latin typeface="Cambria Math" panose="02040503050406030204" pitchFamily="18" charset="0"/>
                            </a:rPr>
                            <m:t>))</m:t>
                          </m:r>
                        </m:num>
                        <m:den>
                          <m:r>
                            <a:rPr lang="en-US" altLang="zh-CN" sz="2000" b="1" i="1" smtClean="0">
                              <a:latin typeface="Cambria Math" panose="02040503050406030204" pitchFamily="18" charset="0"/>
                            </a:rPr>
                            <m:t>𝟒</m:t>
                          </m:r>
                        </m:den>
                      </m:f>
                      <m:r>
                        <a:rPr lang="en-US" altLang="zh-CN" sz="2000" b="1" i="1" smtClean="0">
                          <a:latin typeface="Cambria Math" panose="02040503050406030204" pitchFamily="18" charset="0"/>
                        </a:rPr>
                        <m:t>=</m:t>
                      </m:r>
                      <m:r>
                        <a:rPr lang="en-US" altLang="zh-CN" sz="2000" b="1" i="1" smtClean="0">
                          <a:solidFill>
                            <a:srgbClr val="FF0000"/>
                          </a:solidFill>
                          <a:latin typeface="Cambria Math" panose="02040503050406030204" pitchFamily="18" charset="0"/>
                        </a:rPr>
                        <m:t>𝟏𝟒</m:t>
                      </m:r>
                      <m:r>
                        <a:rPr lang="en-US" altLang="zh-CN" sz="2000" b="1" i="1" smtClean="0">
                          <a:solidFill>
                            <a:srgbClr val="FF0000"/>
                          </a:solidFill>
                          <a:latin typeface="Cambria Math" panose="02040503050406030204" pitchFamily="18" charset="0"/>
                        </a:rPr>
                        <m:t>.</m:t>
                      </m:r>
                      <m:r>
                        <a:rPr lang="en-US" altLang="zh-CN" sz="2000" b="1" i="1" smtClean="0">
                          <a:solidFill>
                            <a:srgbClr val="FF0000"/>
                          </a:solidFill>
                          <a:latin typeface="Cambria Math" panose="02040503050406030204" pitchFamily="18" charset="0"/>
                        </a:rPr>
                        <m:t>𝟐𝟓</m:t>
                      </m:r>
                    </m:oMath>
                  </m:oMathPara>
                </a14:m>
                <a:endParaRPr lang="zh-CN" altLang="en-US" sz="20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900787" y="5848228"/>
                <a:ext cx="6825266" cy="463653"/>
              </a:xfrm>
              <a:prstGeom prst="rect">
                <a:avLst/>
              </a:prstGeom>
              <a:blipFill>
                <a:blip r:embed="rId2"/>
                <a:stretch>
                  <a:fillRect/>
                </a:stretch>
              </a:blipFill>
            </p:spPr>
            <p:txBody>
              <a:bodyPr/>
              <a:lstStyle/>
              <a:p>
                <a:r>
                  <a:rPr lang="zh-CN" altLang="en-US">
                    <a:noFill/>
                  </a:rPr>
                  <a:t> </a:t>
                </a:r>
              </a:p>
            </p:txBody>
          </p:sp>
        </mc:Fallback>
      </mc:AlternateContent>
      <p:sp>
        <p:nvSpPr>
          <p:cNvPr id="12" name="TextBox 7"/>
          <p:cNvSpPr txBox="1"/>
          <p:nvPr/>
        </p:nvSpPr>
        <p:spPr>
          <a:xfrm>
            <a:off x="892417" y="5121574"/>
            <a:ext cx="944483" cy="461665"/>
          </a:xfrm>
          <a:prstGeom prst="rect">
            <a:avLst/>
          </a:prstGeom>
          <a:noFill/>
        </p:spPr>
        <p:txBody>
          <a:bodyPr wrap="square" rtlCol="0">
            <a:spAutoFit/>
          </a:bodyPr>
          <a:lstStyle/>
          <a:p>
            <a:pPr algn="l"/>
            <a:r>
              <a:rPr lang="en-US" altLang="zh-CN" sz="2400" b="0" dirty="0" smtClean="0">
                <a:latin typeface="SimHei" charset="0"/>
                <a:ea typeface="SimHei" charset="0"/>
                <a:cs typeface="SimHei" charset="0"/>
              </a:rPr>
              <a:t>SJF:</a:t>
            </a:r>
            <a:endParaRPr lang="en-US" sz="2400" dirty="0">
              <a:solidFill>
                <a:srgbClr val="00B050"/>
              </a:solidFill>
              <a:latin typeface="SimHei" charset="0"/>
              <a:ea typeface="SimHei" charset="0"/>
              <a:cs typeface="SimHei" charset="0"/>
            </a:endParaRPr>
          </a:p>
        </p:txBody>
      </p:sp>
      <mc:AlternateContent xmlns:mc="http://schemas.openxmlformats.org/markup-compatibility/2006" xmlns:a14="http://schemas.microsoft.com/office/drawing/2010/main">
        <mc:Choice Requires="a14">
          <p:sp>
            <p:nvSpPr>
              <p:cNvPr id="14" name="文本框 13"/>
              <p:cNvSpPr txBox="1"/>
              <p:nvPr/>
            </p:nvSpPr>
            <p:spPr>
              <a:xfrm>
                <a:off x="967435" y="4515694"/>
                <a:ext cx="6413807" cy="463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𝑻</m:t>
                      </m:r>
                      <m:r>
                        <a:rPr lang="en-US" altLang="zh-CN" sz="2000" b="1" i="1" smtClean="0">
                          <a:latin typeface="Cambria Math" panose="02040503050406030204" pitchFamily="18" charset="0"/>
                        </a:rPr>
                        <m:t>= </m:t>
                      </m:r>
                      <m:f>
                        <m:fPr>
                          <m:type m:val="skw"/>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𝟏𝟕</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𝟓</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𝟐𝟔</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𝟐</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𝟑</m:t>
                          </m:r>
                          <m:r>
                            <a:rPr lang="en-US" altLang="zh-CN" sz="2000" b="1" i="1" smtClean="0">
                              <a:latin typeface="Cambria Math" panose="02040503050406030204" pitchFamily="18" charset="0"/>
                            </a:rPr>
                            <m:t>))</m:t>
                          </m:r>
                        </m:num>
                        <m:den>
                          <m:r>
                            <a:rPr lang="en-US" altLang="zh-CN" sz="2000" b="1" i="1" smtClean="0">
                              <a:latin typeface="Cambria Math" panose="02040503050406030204" pitchFamily="18" charset="0"/>
                            </a:rPr>
                            <m:t>𝟒</m:t>
                          </m:r>
                        </m:den>
                      </m:f>
                      <m:r>
                        <a:rPr lang="en-US" altLang="zh-CN" sz="2000" b="1" i="1" smtClean="0">
                          <a:latin typeface="Cambria Math" panose="02040503050406030204" pitchFamily="18" charset="0"/>
                        </a:rPr>
                        <m:t>=</m:t>
                      </m:r>
                      <m:r>
                        <a:rPr lang="en-US" altLang="zh-CN" sz="2000" b="1" i="1" smtClean="0">
                          <a:solidFill>
                            <a:srgbClr val="FF0000"/>
                          </a:solidFill>
                          <a:latin typeface="Cambria Math" panose="02040503050406030204" pitchFamily="18" charset="0"/>
                        </a:rPr>
                        <m:t>𝟏𝟑</m:t>
                      </m:r>
                    </m:oMath>
                  </m:oMathPara>
                </a14:m>
                <a:endParaRPr lang="zh-CN" altLang="en-US" sz="20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967435" y="4515694"/>
                <a:ext cx="6413807" cy="46365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5521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a:solidFill>
                  <a:srgbClr val="696464"/>
                </a:solidFill>
              </a:rPr>
              <a:t>2.6.5</a:t>
            </a:r>
            <a:r>
              <a:rPr lang="en-US" altLang="zh-CN" dirty="0">
                <a:solidFill>
                  <a:srgbClr val="696464"/>
                </a:solidFill>
              </a:rPr>
              <a:t>/3: </a:t>
            </a:r>
            <a:r>
              <a:rPr lang="en-US" altLang="zh-CN" sz="3600" dirty="0">
                <a:solidFill>
                  <a:srgbClr val="696464"/>
                </a:solidFill>
              </a:rPr>
              <a:t>SRTF</a:t>
            </a:r>
            <a:r>
              <a:rPr lang="zh-CN" altLang="en-US" sz="3600" dirty="0">
                <a:solidFill>
                  <a:srgbClr val="696464"/>
                </a:solidFill>
              </a:rPr>
              <a:t> </a:t>
            </a:r>
            <a:r>
              <a:rPr lang="en-US" altLang="zh-CN" sz="2000" dirty="0">
                <a:solidFill>
                  <a:srgbClr val="696464"/>
                </a:solidFill>
              </a:rPr>
              <a:t>(Shortest Remaining Time First)</a:t>
            </a:r>
            <a:endParaRPr lang="zh-CN" altLang="en-US" dirty="0"/>
          </a:p>
        </p:txBody>
      </p:sp>
      <p:sp>
        <p:nvSpPr>
          <p:cNvPr id="3" name="内容占位符 2"/>
          <p:cNvSpPr>
            <a:spLocks noGrp="1"/>
          </p:cNvSpPr>
          <p:nvPr>
            <p:ph sz="quarter" idx="1"/>
          </p:nvPr>
        </p:nvSpPr>
        <p:spPr/>
        <p:txBody>
          <a:bodyPr/>
          <a:lstStyle/>
          <a:p>
            <a:pPr>
              <a:lnSpc>
                <a:spcPct val="150000"/>
              </a:lnSpc>
            </a:pPr>
            <a:r>
              <a:rPr lang="zh-CN" altLang="en-US" sz="2400" dirty="0"/>
              <a:t>采用</a:t>
            </a:r>
            <a:r>
              <a:rPr lang="en-US" altLang="zh-CN" sz="2400" dirty="0"/>
              <a:t>SRTF</a:t>
            </a:r>
            <a:r>
              <a:rPr lang="zh-CN" altLang="en-US" sz="2400" dirty="0"/>
              <a:t>后</a:t>
            </a:r>
            <a:r>
              <a:rPr lang="zh-CN" altLang="en-US" sz="2400" dirty="0" smtClean="0"/>
              <a:t>，等待和平均</a:t>
            </a:r>
            <a:r>
              <a:rPr lang="zh-CN" altLang="en-US" sz="2400" dirty="0"/>
              <a:t>周转时间都有较为明显的降低</a:t>
            </a:r>
            <a:r>
              <a:rPr lang="zh-CN" altLang="en-US" sz="2400" dirty="0" smtClean="0"/>
              <a:t>，对</a:t>
            </a:r>
            <a:r>
              <a:rPr lang="zh-CN" altLang="en-US" sz="2400" dirty="0"/>
              <a:t>短作业非常</a:t>
            </a:r>
            <a:r>
              <a:rPr lang="zh-CN" altLang="en-US" sz="2400" dirty="0" smtClean="0"/>
              <a:t>有利。但是</a:t>
            </a:r>
            <a:r>
              <a:rPr lang="en-US" altLang="zh-CN" sz="2400" dirty="0"/>
              <a:t>SRTF</a:t>
            </a:r>
            <a:r>
              <a:rPr lang="zh-CN" altLang="en-US" sz="2400" dirty="0"/>
              <a:t>也存在不容忽视的</a:t>
            </a:r>
            <a:r>
              <a:rPr lang="zh-CN" altLang="en-US" sz="2400" dirty="0">
                <a:solidFill>
                  <a:srgbClr val="FF0000"/>
                </a:solidFill>
              </a:rPr>
              <a:t>缺点</a:t>
            </a:r>
            <a:r>
              <a:rPr lang="zh-CN" altLang="en-US" sz="2400" dirty="0"/>
              <a:t>：</a:t>
            </a:r>
          </a:p>
          <a:p>
            <a:pPr lvl="1">
              <a:lnSpc>
                <a:spcPct val="150000"/>
              </a:lnSpc>
            </a:pPr>
            <a:r>
              <a:rPr lang="zh-CN" altLang="en-US" sz="2200" dirty="0"/>
              <a:t>该算法对长作业不利，可能导致长作业长期饥饿</a:t>
            </a:r>
          </a:p>
          <a:p>
            <a:pPr lvl="1">
              <a:lnSpc>
                <a:spcPct val="150000"/>
              </a:lnSpc>
            </a:pPr>
            <a:r>
              <a:rPr lang="zh-CN" altLang="en-US" sz="2200" dirty="0"/>
              <a:t>该算法考虑作业的紧迫</a:t>
            </a:r>
            <a:r>
              <a:rPr lang="zh-CN" altLang="en-US" sz="2200" dirty="0" smtClean="0"/>
              <a:t>程度，但</a:t>
            </a:r>
            <a:r>
              <a:rPr lang="zh-CN" altLang="en-US" sz="2200" dirty="0"/>
              <a:t>不能保证</a:t>
            </a:r>
            <a:r>
              <a:rPr lang="zh-CN" altLang="en-US" sz="2200" dirty="0" smtClean="0"/>
              <a:t>紧迫作业</a:t>
            </a:r>
            <a:r>
              <a:rPr lang="zh-CN" altLang="en-US" sz="2200" dirty="0"/>
              <a:t>会被及时</a:t>
            </a:r>
            <a:r>
              <a:rPr lang="zh-CN" altLang="en-US" sz="2200" dirty="0" smtClean="0"/>
              <a:t>执行</a:t>
            </a:r>
            <a:r>
              <a:rPr lang="zh-CN" altLang="en-US" sz="2200" dirty="0" smtClean="0">
                <a:solidFill>
                  <a:schemeClr val="accent1">
                    <a:lumMod val="60000"/>
                    <a:lumOff val="40000"/>
                  </a:schemeClr>
                </a:solidFill>
              </a:rPr>
              <a:t>（剩余作业时间不反应作业的紧迫程度）</a:t>
            </a:r>
            <a:endParaRPr lang="zh-CN" altLang="en-US" sz="2200" dirty="0">
              <a:solidFill>
                <a:schemeClr val="accent1">
                  <a:lumMod val="60000"/>
                  <a:lumOff val="40000"/>
                </a:schemeClr>
              </a:solidFill>
            </a:endParaRPr>
          </a:p>
          <a:p>
            <a:pPr lvl="1">
              <a:lnSpc>
                <a:spcPct val="150000"/>
              </a:lnSpc>
            </a:pPr>
            <a:r>
              <a:rPr lang="zh-CN" altLang="en-US" sz="2200" dirty="0"/>
              <a:t>由于作业的长短只是根据用户所提供的估计执行时间而定的，用户会有意无意缩短时间</a:t>
            </a:r>
          </a:p>
          <a:p>
            <a:pPr>
              <a:lnSpc>
                <a:spcPct val="150000"/>
              </a:lnSpc>
            </a:pPr>
            <a:endParaRPr lang="zh-CN" altLang="en-US" sz="2400"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56</a:t>
            </a:fld>
            <a:endParaRPr lang="en-US" altLang="zh-CN" dirty="0"/>
          </a:p>
        </p:txBody>
      </p:sp>
    </p:spTree>
    <p:extLst>
      <p:ext uri="{BB962C8B-B14F-4D97-AF65-F5344CB8AC3E}">
        <p14:creationId xmlns:p14="http://schemas.microsoft.com/office/powerpoint/2010/main" val="3231721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smtClean="0">
                <a:solidFill>
                  <a:srgbClr val="696464"/>
                </a:solidFill>
              </a:rPr>
              <a:t>2.6.5</a:t>
            </a:r>
            <a:r>
              <a:rPr lang="en-US" altLang="zh-CN" dirty="0" smtClean="0">
                <a:solidFill>
                  <a:srgbClr val="696464"/>
                </a:solidFill>
              </a:rPr>
              <a:t>/4: HRRF</a:t>
            </a:r>
            <a:r>
              <a:rPr lang="zh-CN" altLang="en-US" sz="3600" dirty="0" smtClean="0">
                <a:solidFill>
                  <a:srgbClr val="696464"/>
                </a:solidFill>
              </a:rPr>
              <a:t> </a:t>
            </a:r>
            <a:r>
              <a:rPr lang="en-US" altLang="zh-CN" sz="2000" dirty="0" smtClean="0">
                <a:solidFill>
                  <a:srgbClr val="696464"/>
                </a:solidFill>
              </a:rPr>
              <a:t>(Highest Response Ratio First)</a:t>
            </a:r>
            <a:endParaRPr lang="zh-CN" altLang="en-US" dirty="0"/>
          </a:p>
        </p:txBody>
      </p:sp>
      <p:sp>
        <p:nvSpPr>
          <p:cNvPr id="3" name="内容占位符 2"/>
          <p:cNvSpPr>
            <a:spLocks noGrp="1"/>
          </p:cNvSpPr>
          <p:nvPr>
            <p:ph sz="quarter" idx="1"/>
          </p:nvPr>
        </p:nvSpPr>
        <p:spPr/>
        <p:txBody>
          <a:bodyPr/>
          <a:lstStyle/>
          <a:p>
            <a:pPr>
              <a:lnSpc>
                <a:spcPct val="150000"/>
              </a:lnSpc>
            </a:pPr>
            <a:r>
              <a:rPr lang="en-US" altLang="zh-CN" dirty="0" smtClean="0"/>
              <a:t>FCFS</a:t>
            </a:r>
            <a:r>
              <a:rPr lang="zh-CN" altLang="en-US" dirty="0" smtClean="0"/>
              <a:t>与</a:t>
            </a:r>
            <a:r>
              <a:rPr lang="en-US" altLang="zh-CN" dirty="0" smtClean="0"/>
              <a:t>SJF</a:t>
            </a:r>
            <a:r>
              <a:rPr lang="zh-CN" altLang="en-US" dirty="0"/>
              <a:t>算法都是片面的调度算法</a:t>
            </a:r>
          </a:p>
          <a:p>
            <a:pPr lvl="1">
              <a:lnSpc>
                <a:spcPct val="150000"/>
              </a:lnSpc>
            </a:pPr>
            <a:r>
              <a:rPr lang="en-US" altLang="zh-CN" dirty="0"/>
              <a:t>FCFS</a:t>
            </a:r>
            <a:r>
              <a:rPr lang="zh-CN" altLang="en-US" dirty="0"/>
              <a:t>只考虑作业等候时间而忽视了作业的</a:t>
            </a:r>
            <a:r>
              <a:rPr lang="zh-CN" altLang="en-US"/>
              <a:t>计算</a:t>
            </a:r>
            <a:r>
              <a:rPr lang="zh-CN" altLang="en-US" smtClean="0"/>
              <a:t>时间</a:t>
            </a:r>
            <a:endParaRPr lang="zh-CN" altLang="en-US" dirty="0"/>
          </a:p>
          <a:p>
            <a:pPr lvl="1">
              <a:lnSpc>
                <a:spcPct val="150000"/>
              </a:lnSpc>
            </a:pPr>
            <a:r>
              <a:rPr lang="en-US" altLang="zh-CN" dirty="0"/>
              <a:t>SJF</a:t>
            </a:r>
            <a:r>
              <a:rPr lang="zh-CN" altLang="en-US" dirty="0"/>
              <a:t>只考虑用户估计的作业计算时间而忽视了作业等待时间</a:t>
            </a:r>
          </a:p>
          <a:p>
            <a:pPr>
              <a:lnSpc>
                <a:spcPct val="150000"/>
              </a:lnSpc>
            </a:pPr>
            <a:r>
              <a:rPr lang="zh-CN" altLang="en-US" dirty="0" smtClean="0"/>
              <a:t>将</a:t>
            </a:r>
            <a:r>
              <a:rPr lang="zh-CN" altLang="en-US" dirty="0"/>
              <a:t>两者结合起来，既考虑作业的等待时间也考虑作业的运行时间，这就是得到</a:t>
            </a:r>
            <a:r>
              <a:rPr lang="zh-CN" altLang="en-US" dirty="0" smtClean="0"/>
              <a:t>了</a:t>
            </a:r>
            <a:r>
              <a:rPr lang="zh-CN" altLang="en-US" dirty="0" smtClean="0">
                <a:solidFill>
                  <a:srgbClr val="FF9300"/>
                </a:solidFill>
              </a:rPr>
              <a:t>非抢占式的</a:t>
            </a:r>
            <a:r>
              <a:rPr lang="zh-CN" altLang="en-US" dirty="0" smtClean="0"/>
              <a:t>高响</a:t>
            </a:r>
            <a:r>
              <a:rPr lang="zh-CN" altLang="en-US" dirty="0"/>
              <a:t>应比优先算法</a:t>
            </a:r>
          </a:p>
          <a:p>
            <a:pPr>
              <a:lnSpc>
                <a:spcPct val="150000"/>
              </a:lnSpc>
            </a:pPr>
            <a:endParaRPr lang="zh-CN" altLang="en-US"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dirty="0"/>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57</a:t>
            </a:fld>
            <a:endParaRPr lang="en-US" altLang="zh-CN" dirty="0"/>
          </a:p>
        </p:txBody>
      </p:sp>
    </p:spTree>
    <p:extLst>
      <p:ext uri="{BB962C8B-B14F-4D97-AF65-F5344CB8AC3E}">
        <p14:creationId xmlns:p14="http://schemas.microsoft.com/office/powerpoint/2010/main" val="3679707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solidFill>
                  <a:srgbClr val="696464"/>
                </a:solidFill>
              </a:rPr>
              <a:t>2.6.5</a:t>
            </a:r>
            <a:r>
              <a:rPr lang="en-US" altLang="zh-CN" dirty="0">
                <a:solidFill>
                  <a:srgbClr val="696464"/>
                </a:solidFill>
              </a:rPr>
              <a:t>/4: HRRF</a:t>
            </a:r>
            <a:r>
              <a:rPr lang="zh-CN" altLang="en-US" sz="3600" dirty="0">
                <a:solidFill>
                  <a:srgbClr val="696464"/>
                </a:solidFill>
              </a:rPr>
              <a:t> </a:t>
            </a:r>
            <a:r>
              <a:rPr lang="en-US" altLang="zh-CN" sz="2000" dirty="0">
                <a:solidFill>
                  <a:srgbClr val="696464"/>
                </a:solidFill>
              </a:rPr>
              <a:t>(Highest Response Ratio First)</a:t>
            </a:r>
            <a:endParaRPr lang="en-US" dirty="0"/>
          </a:p>
        </p:txBody>
      </p:sp>
      <p:sp>
        <p:nvSpPr>
          <p:cNvPr id="3" name="Content Placeholder 2"/>
          <p:cNvSpPr>
            <a:spLocks noGrp="1"/>
          </p:cNvSpPr>
          <p:nvPr>
            <p:ph sz="quarter" idx="1"/>
          </p:nvPr>
        </p:nvSpPr>
        <p:spPr>
          <a:xfrm>
            <a:off x="914400" y="1988840"/>
            <a:ext cx="7772400" cy="1584176"/>
          </a:xfrm>
        </p:spPr>
        <p:txBody>
          <a:bodyPr/>
          <a:lstStyle/>
          <a:p>
            <a:r>
              <a:rPr lang="zh-CN" altLang="en-US" dirty="0">
                <a:solidFill>
                  <a:srgbClr val="FF0000"/>
                </a:solidFill>
              </a:rPr>
              <a:t>响应比</a:t>
            </a:r>
            <a:r>
              <a:rPr lang="zh-CN" altLang="en-US" dirty="0" smtClean="0">
                <a:solidFill>
                  <a:srgbClr val="FF0000"/>
                </a:solidFill>
              </a:rPr>
              <a:t>：</a:t>
            </a:r>
            <a:r>
              <a:rPr lang="zh-CN" altLang="en-US" dirty="0" smtClean="0"/>
              <a:t>作业</a:t>
            </a:r>
            <a:r>
              <a:rPr lang="zh-CN" altLang="en-US" dirty="0"/>
              <a:t>进入系统后</a:t>
            </a:r>
            <a:r>
              <a:rPr lang="zh-CN" altLang="en-US" dirty="0" smtClean="0"/>
              <a:t>的等待时间</a:t>
            </a:r>
            <a:r>
              <a:rPr lang="zh-CN" altLang="en-US" dirty="0"/>
              <a:t>与估计计算时间之和称作该作业的响应时间，作业的响应时间除以作业估计计算时间称作响应</a:t>
            </a:r>
            <a:r>
              <a:rPr lang="zh-CN" altLang="en-US" dirty="0" smtClean="0"/>
              <a:t>比</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58</a:t>
            </a:fld>
            <a:endParaRPr lang="en-US" altLang="zh-CN" dirty="0"/>
          </a:p>
        </p:txBody>
      </p:sp>
      <p:sp>
        <p:nvSpPr>
          <p:cNvPr id="6" name="Rectangle 5"/>
          <p:cNvSpPr/>
          <p:nvPr/>
        </p:nvSpPr>
        <p:spPr>
          <a:xfrm>
            <a:off x="467544" y="3789040"/>
            <a:ext cx="8424936" cy="498598"/>
          </a:xfrm>
          <a:prstGeom prst="rect">
            <a:avLst/>
          </a:prstGeom>
        </p:spPr>
        <p:txBody>
          <a:bodyPr wrap="square">
            <a:spAutoFit/>
          </a:bodyPr>
          <a:lstStyle/>
          <a:p>
            <a:pPr>
              <a:lnSpc>
                <a:spcPct val="110000"/>
              </a:lnSpc>
              <a:buClr>
                <a:schemeClr val="folHlink"/>
              </a:buClr>
              <a:buSzPct val="60000"/>
            </a:pPr>
            <a:r>
              <a:rPr kumimoji="1" lang="zh-CN" altLang="en-US" sz="2400" dirty="0">
                <a:latin typeface="SimHei" charset="0"/>
                <a:ea typeface="SimHei" charset="0"/>
                <a:cs typeface="SimHei" charset="0"/>
              </a:rPr>
              <a:t>响应比 </a:t>
            </a:r>
            <a:r>
              <a:rPr kumimoji="1" lang="zh-CN" altLang="en-US" sz="2400" dirty="0" smtClean="0">
                <a:latin typeface="SimHei" charset="0"/>
                <a:ea typeface="SimHei" charset="0"/>
                <a:cs typeface="SimHei" charset="0"/>
              </a:rPr>
              <a:t>＝ </a:t>
            </a:r>
            <a:r>
              <a:rPr kumimoji="1" lang="en-US" altLang="zh-CN" sz="2400" dirty="0" smtClean="0">
                <a:latin typeface="SimHei" charset="0"/>
                <a:ea typeface="SimHei" charset="0"/>
                <a:cs typeface="SimHei" charset="0"/>
              </a:rPr>
              <a:t>1</a:t>
            </a:r>
            <a:r>
              <a:rPr kumimoji="1" lang="zh-CN" altLang="en-US" sz="2400" dirty="0" smtClean="0">
                <a:latin typeface="SimHei" charset="0"/>
                <a:ea typeface="SimHei" charset="0"/>
                <a:cs typeface="SimHei" charset="0"/>
              </a:rPr>
              <a:t> </a:t>
            </a:r>
            <a:r>
              <a:rPr kumimoji="1" lang="en-US" altLang="zh-CN" sz="2400" dirty="0" smtClean="0">
                <a:latin typeface="SimHei" charset="0"/>
                <a:ea typeface="SimHei" charset="0"/>
                <a:cs typeface="SimHei" charset="0"/>
              </a:rPr>
              <a:t>+</a:t>
            </a:r>
            <a:r>
              <a:rPr kumimoji="1" lang="zh-CN" altLang="en-US" sz="2400" dirty="0" smtClean="0">
                <a:latin typeface="SimHei" charset="0"/>
                <a:ea typeface="SimHei" charset="0"/>
                <a:cs typeface="SimHei" charset="0"/>
              </a:rPr>
              <a:t> 已</a:t>
            </a:r>
            <a:r>
              <a:rPr kumimoji="1" lang="zh-CN" altLang="en-US" sz="2400" dirty="0">
                <a:latin typeface="SimHei" charset="0"/>
                <a:ea typeface="SimHei" charset="0"/>
                <a:cs typeface="SimHei" charset="0"/>
              </a:rPr>
              <a:t>等待时间</a:t>
            </a:r>
            <a:r>
              <a:rPr kumimoji="1" lang="en-US" altLang="zh-CN" sz="2400" dirty="0">
                <a:latin typeface="SimHei" charset="0"/>
                <a:ea typeface="SimHei" charset="0"/>
                <a:cs typeface="SimHei" charset="0"/>
              </a:rPr>
              <a:t>/</a:t>
            </a:r>
            <a:r>
              <a:rPr kumimoji="1" lang="zh-CN" altLang="en-US" sz="2400" dirty="0">
                <a:latin typeface="SimHei" charset="0"/>
                <a:ea typeface="SimHei" charset="0"/>
                <a:cs typeface="SimHei" charset="0"/>
              </a:rPr>
              <a:t>估计运行时间 </a:t>
            </a:r>
            <a:endParaRPr lang="zh-CN" altLang="en-US" sz="2400" dirty="0">
              <a:latin typeface="SimHei" charset="0"/>
              <a:ea typeface="SimHei" charset="0"/>
              <a:cs typeface="SimHei" charset="0"/>
            </a:endParaRPr>
          </a:p>
        </p:txBody>
      </p:sp>
    </p:spTree>
    <p:extLst>
      <p:ext uri="{BB962C8B-B14F-4D97-AF65-F5344CB8AC3E}">
        <p14:creationId xmlns:p14="http://schemas.microsoft.com/office/powerpoint/2010/main" val="15876680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solidFill>
                  <a:srgbClr val="696464"/>
                </a:solidFill>
              </a:rPr>
              <a:t>2.6.5</a:t>
            </a:r>
            <a:r>
              <a:rPr lang="en-US" altLang="zh-CN" dirty="0">
                <a:solidFill>
                  <a:srgbClr val="696464"/>
                </a:solidFill>
              </a:rPr>
              <a:t>/4: HRRF</a:t>
            </a:r>
            <a:r>
              <a:rPr lang="zh-CN" altLang="en-US" sz="3600" dirty="0">
                <a:solidFill>
                  <a:srgbClr val="696464"/>
                </a:solidFill>
              </a:rPr>
              <a:t> </a:t>
            </a:r>
            <a:r>
              <a:rPr lang="en-US" altLang="zh-CN" sz="2000" dirty="0">
                <a:solidFill>
                  <a:srgbClr val="696464"/>
                </a:solidFill>
              </a:rPr>
              <a:t>(Highest Response Ratio First)</a:t>
            </a:r>
            <a:endParaRPr lang="en-US" dirty="0"/>
          </a:p>
        </p:txBody>
      </p:sp>
      <p:sp>
        <p:nvSpPr>
          <p:cNvPr id="3" name="Content Placeholder 2"/>
          <p:cNvSpPr>
            <a:spLocks noGrp="1"/>
          </p:cNvSpPr>
          <p:nvPr>
            <p:ph sz="quarter" idx="1"/>
          </p:nvPr>
        </p:nvSpPr>
        <p:spPr>
          <a:xfrm>
            <a:off x="914400" y="1988840"/>
            <a:ext cx="7772400" cy="1584176"/>
          </a:xfrm>
        </p:spPr>
        <p:txBody>
          <a:bodyPr/>
          <a:lstStyle/>
          <a:p>
            <a:r>
              <a:rPr lang="zh-CN" altLang="en-US" dirty="0">
                <a:solidFill>
                  <a:srgbClr val="FF0000"/>
                </a:solidFill>
              </a:rPr>
              <a:t>响应比</a:t>
            </a:r>
            <a:r>
              <a:rPr lang="zh-CN" altLang="en-US" dirty="0" smtClean="0">
                <a:solidFill>
                  <a:srgbClr val="FF0000"/>
                </a:solidFill>
              </a:rPr>
              <a:t>：</a:t>
            </a:r>
            <a:r>
              <a:rPr lang="zh-CN" altLang="en-US" dirty="0" smtClean="0"/>
              <a:t>作业</a:t>
            </a:r>
            <a:r>
              <a:rPr lang="zh-CN" altLang="en-US" dirty="0"/>
              <a:t>进入系统后的等待时间与估计计算时间之和称作该作业的响应时间，作业的响应时间除以作业估计计算时间称作</a:t>
            </a:r>
            <a:r>
              <a:rPr lang="zh-CN" altLang="en-US"/>
              <a:t>响应</a:t>
            </a:r>
            <a:r>
              <a:rPr lang="zh-CN" altLang="en-US" smtClean="0"/>
              <a:t>比</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59</a:t>
            </a:fld>
            <a:endParaRPr lang="en-US" altLang="zh-CN" dirty="0"/>
          </a:p>
        </p:txBody>
      </p:sp>
      <p:sp>
        <p:nvSpPr>
          <p:cNvPr id="6" name="Rectangle 5"/>
          <p:cNvSpPr/>
          <p:nvPr/>
        </p:nvSpPr>
        <p:spPr>
          <a:xfrm>
            <a:off x="467544" y="3789040"/>
            <a:ext cx="8424936" cy="498598"/>
          </a:xfrm>
          <a:prstGeom prst="rect">
            <a:avLst/>
          </a:prstGeom>
        </p:spPr>
        <p:txBody>
          <a:bodyPr wrap="square">
            <a:spAutoFit/>
          </a:bodyPr>
          <a:lstStyle/>
          <a:p>
            <a:pPr>
              <a:lnSpc>
                <a:spcPct val="110000"/>
              </a:lnSpc>
              <a:buClr>
                <a:schemeClr val="folHlink"/>
              </a:buClr>
              <a:buSzPct val="60000"/>
            </a:pPr>
            <a:r>
              <a:rPr kumimoji="1" lang="zh-CN" altLang="en-US" sz="2400" dirty="0">
                <a:latin typeface="SimHei" charset="0"/>
                <a:ea typeface="SimHei" charset="0"/>
                <a:cs typeface="SimHei" charset="0"/>
              </a:rPr>
              <a:t>响应比 </a:t>
            </a:r>
            <a:r>
              <a:rPr kumimoji="1" lang="zh-CN" altLang="en-US" sz="2400" dirty="0" smtClean="0">
                <a:latin typeface="SimHei" charset="0"/>
                <a:ea typeface="SimHei" charset="0"/>
                <a:cs typeface="SimHei" charset="0"/>
              </a:rPr>
              <a:t>＝ </a:t>
            </a:r>
            <a:r>
              <a:rPr kumimoji="1" lang="en-US" altLang="zh-CN" sz="2400" dirty="0" smtClean="0">
                <a:latin typeface="SimHei" charset="0"/>
                <a:ea typeface="SimHei" charset="0"/>
                <a:cs typeface="SimHei" charset="0"/>
              </a:rPr>
              <a:t>1</a:t>
            </a:r>
            <a:r>
              <a:rPr kumimoji="1" lang="zh-CN" altLang="en-US" sz="2400" dirty="0" smtClean="0">
                <a:latin typeface="SimHei" charset="0"/>
                <a:ea typeface="SimHei" charset="0"/>
                <a:cs typeface="SimHei" charset="0"/>
              </a:rPr>
              <a:t> </a:t>
            </a:r>
            <a:r>
              <a:rPr kumimoji="1" lang="en-US" altLang="zh-CN" sz="2400" dirty="0" smtClean="0">
                <a:latin typeface="SimHei" charset="0"/>
                <a:ea typeface="SimHei" charset="0"/>
                <a:cs typeface="SimHei" charset="0"/>
              </a:rPr>
              <a:t>+</a:t>
            </a:r>
            <a:r>
              <a:rPr kumimoji="1" lang="zh-CN" altLang="en-US" sz="2400" dirty="0" smtClean="0">
                <a:latin typeface="SimHei" charset="0"/>
                <a:ea typeface="SimHei" charset="0"/>
                <a:cs typeface="SimHei" charset="0"/>
              </a:rPr>
              <a:t> 已</a:t>
            </a:r>
            <a:r>
              <a:rPr kumimoji="1" lang="zh-CN" altLang="en-US" sz="2400" dirty="0">
                <a:latin typeface="SimHei" charset="0"/>
                <a:ea typeface="SimHei" charset="0"/>
                <a:cs typeface="SimHei" charset="0"/>
              </a:rPr>
              <a:t>等待时间</a:t>
            </a:r>
            <a:r>
              <a:rPr kumimoji="1" lang="en-US" altLang="zh-CN" sz="2400" dirty="0">
                <a:latin typeface="SimHei" charset="0"/>
                <a:ea typeface="SimHei" charset="0"/>
                <a:cs typeface="SimHei" charset="0"/>
              </a:rPr>
              <a:t>/</a:t>
            </a:r>
            <a:r>
              <a:rPr kumimoji="1" lang="zh-CN" altLang="en-US" sz="2400" dirty="0">
                <a:latin typeface="SimHei" charset="0"/>
                <a:ea typeface="SimHei" charset="0"/>
                <a:cs typeface="SimHei" charset="0"/>
              </a:rPr>
              <a:t>估计运行时间 </a:t>
            </a:r>
            <a:endParaRPr lang="zh-CN" altLang="en-US" sz="2400" dirty="0">
              <a:latin typeface="SimHei" charset="0"/>
              <a:ea typeface="SimHei" charset="0"/>
              <a:cs typeface="SimHei" charset="0"/>
            </a:endParaRPr>
          </a:p>
        </p:txBody>
      </p:sp>
      <p:sp>
        <p:nvSpPr>
          <p:cNvPr id="7" name="TextBox 6"/>
          <p:cNvSpPr txBox="1"/>
          <p:nvPr/>
        </p:nvSpPr>
        <p:spPr>
          <a:xfrm>
            <a:off x="1295636" y="4503662"/>
            <a:ext cx="6768752" cy="1200329"/>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l">
              <a:lnSpc>
                <a:spcPct val="150000"/>
              </a:lnSpc>
              <a:spcAft>
                <a:spcPct val="20000"/>
              </a:spcAft>
              <a:buClr>
                <a:schemeClr val="folHlink"/>
              </a:buClr>
              <a:buSzPct val="60000"/>
            </a:pPr>
            <a:r>
              <a:rPr kumimoji="1" lang="zh-CN" altLang="en-US" sz="2400" b="0" dirty="0">
                <a:solidFill>
                  <a:srgbClr val="0070C0"/>
                </a:solidFill>
                <a:latin typeface="黑体" panose="02010609060101010101" pitchFamily="49" charset="-122"/>
                <a:ea typeface="黑体" panose="02010609060101010101" pitchFamily="49" charset="-122"/>
              </a:rPr>
              <a:t>如果作业等待时间相同，要求服务的时间越短则优先权越高也就是说</a:t>
            </a:r>
            <a:r>
              <a:rPr kumimoji="1" lang="zh-CN" altLang="en-US" sz="2400" b="0" dirty="0">
                <a:solidFill>
                  <a:srgbClr val="FF0000"/>
                </a:solidFill>
                <a:latin typeface="黑体" panose="02010609060101010101" pitchFamily="49" charset="-122"/>
                <a:ea typeface="黑体" panose="02010609060101010101" pitchFamily="49" charset="-122"/>
              </a:rPr>
              <a:t>短作业</a:t>
            </a:r>
            <a:r>
              <a:rPr kumimoji="1" lang="zh-CN" altLang="en-US" sz="2400" b="0" dirty="0">
                <a:solidFill>
                  <a:srgbClr val="0070C0"/>
                </a:solidFill>
                <a:latin typeface="黑体" panose="02010609060101010101" pitchFamily="49" charset="-122"/>
                <a:ea typeface="黑体" panose="02010609060101010101" pitchFamily="49" charset="-122"/>
              </a:rPr>
              <a:t>容易得到较高响应比</a:t>
            </a:r>
          </a:p>
        </p:txBody>
      </p:sp>
    </p:spTree>
    <p:extLst>
      <p:ext uri="{BB962C8B-B14F-4D97-AF65-F5344CB8AC3E}">
        <p14:creationId xmlns:p14="http://schemas.microsoft.com/office/powerpoint/2010/main" val="1411783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t>2.6</a:t>
            </a:r>
            <a:r>
              <a:rPr lang="en-US" altLang="zh-CN" dirty="0"/>
              <a:t>.1</a:t>
            </a:r>
            <a:r>
              <a:rPr lang="zh-CN" altLang="en-US" dirty="0"/>
              <a:t> 处理器调度的层次</a:t>
            </a:r>
            <a:endParaRPr lang="en-US" dirty="0"/>
          </a:p>
        </p:txBody>
      </p:sp>
      <p:sp>
        <p:nvSpPr>
          <p:cNvPr id="3" name="Content Placeholder 2"/>
          <p:cNvSpPr>
            <a:spLocks noGrp="1"/>
          </p:cNvSpPr>
          <p:nvPr>
            <p:ph sz="quarter" idx="1"/>
          </p:nvPr>
        </p:nvSpPr>
        <p:spPr/>
        <p:txBody>
          <a:bodyPr/>
          <a:lstStyle/>
          <a:p>
            <a:r>
              <a:rPr lang="zh-CN" altLang="en-US" sz="2400" dirty="0"/>
              <a:t>处理器调度可分为三个级别：</a:t>
            </a:r>
          </a:p>
          <a:p>
            <a:pPr lvl="1"/>
            <a:r>
              <a:rPr lang="zh-CN" altLang="en-US" sz="2200" dirty="0"/>
              <a:t>高级</a:t>
            </a:r>
            <a:r>
              <a:rPr lang="zh-CN" altLang="en-US" sz="2200" dirty="0" smtClean="0"/>
              <a:t>调度（作业调度、长程调度）</a:t>
            </a:r>
            <a:endParaRPr lang="zh-CN" altLang="en-US" sz="2200" dirty="0"/>
          </a:p>
          <a:p>
            <a:pPr lvl="1"/>
            <a:r>
              <a:rPr lang="zh-CN" altLang="en-US" sz="2200" dirty="0"/>
              <a:t>中级</a:t>
            </a:r>
            <a:r>
              <a:rPr lang="zh-CN" altLang="en-US" sz="2200" dirty="0" smtClean="0"/>
              <a:t>调度（内存调度）</a:t>
            </a:r>
            <a:endParaRPr lang="zh-CN" altLang="en-US" sz="2200" dirty="0"/>
          </a:p>
          <a:p>
            <a:pPr lvl="1"/>
            <a:r>
              <a:rPr lang="zh-CN" altLang="en-US" sz="2200" dirty="0"/>
              <a:t>低级调度</a:t>
            </a:r>
          </a:p>
          <a:p>
            <a:r>
              <a:rPr lang="zh-CN" altLang="en-US" sz="2400" dirty="0"/>
              <a:t>低级调度是各类操作系统中必须具有的功能</a:t>
            </a:r>
          </a:p>
          <a:p>
            <a:r>
              <a:rPr lang="zh-CN" altLang="en-US" sz="2400" dirty="0"/>
              <a:t>在纯粹的分时或实时操作</a:t>
            </a:r>
            <a:r>
              <a:rPr lang="zh-CN" altLang="en-US" sz="2400" dirty="0" smtClean="0"/>
              <a:t>系统，作业被直接调入内存，因此通常</a:t>
            </a:r>
            <a:r>
              <a:rPr lang="zh-CN" altLang="en-US" sz="2400" dirty="0"/>
              <a:t>不</a:t>
            </a:r>
            <a:r>
              <a:rPr lang="zh-CN" altLang="en-US" sz="2400" dirty="0" smtClean="0"/>
              <a:t>需要高级</a:t>
            </a:r>
            <a:r>
              <a:rPr lang="zh-CN" altLang="en-US" sz="2400" dirty="0"/>
              <a:t>调度</a:t>
            </a:r>
          </a:p>
          <a:p>
            <a:r>
              <a:rPr lang="zh-CN" altLang="en-US" sz="2400" dirty="0"/>
              <a:t>在分时系统或具有虚拟存储器的操作系统中，专门引进了中级</a:t>
            </a:r>
            <a:r>
              <a:rPr lang="zh-CN" altLang="en-US" sz="2400" dirty="0" smtClean="0"/>
              <a:t>调度，控制</a:t>
            </a:r>
            <a:r>
              <a:rPr lang="zh-CN" altLang="en-US" sz="2400" dirty="0" smtClean="0">
                <a:solidFill>
                  <a:srgbClr val="0070C0"/>
                </a:solidFill>
              </a:rPr>
              <a:t>进程在内存和外存间的对换</a:t>
            </a:r>
            <a:endParaRPr lang="zh-CN" altLang="en-US" sz="2400" dirty="0">
              <a:solidFill>
                <a:srgbClr val="0070C0"/>
              </a:solidFill>
            </a:endParaRPr>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a:t>
            </a:fld>
            <a:r>
              <a:rPr lang="en-US" altLang="zh-CN" smtClean="0"/>
              <a:t>/xxx</a:t>
            </a:r>
            <a:endParaRPr lang="en-US" altLang="zh-CN" dirty="0"/>
          </a:p>
        </p:txBody>
      </p:sp>
    </p:spTree>
    <p:extLst>
      <p:ext uri="{BB962C8B-B14F-4D97-AF65-F5344CB8AC3E}">
        <p14:creationId xmlns:p14="http://schemas.microsoft.com/office/powerpoint/2010/main" val="196885181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solidFill>
                  <a:srgbClr val="696464"/>
                </a:solidFill>
              </a:rPr>
              <a:t>2.6.5</a:t>
            </a:r>
            <a:r>
              <a:rPr lang="en-US" altLang="zh-CN" dirty="0">
                <a:solidFill>
                  <a:srgbClr val="696464"/>
                </a:solidFill>
              </a:rPr>
              <a:t>/4: HRRF</a:t>
            </a:r>
            <a:r>
              <a:rPr lang="zh-CN" altLang="en-US" sz="3600" dirty="0">
                <a:solidFill>
                  <a:srgbClr val="696464"/>
                </a:solidFill>
              </a:rPr>
              <a:t> </a:t>
            </a:r>
            <a:r>
              <a:rPr lang="en-US" altLang="zh-CN" sz="2000" dirty="0">
                <a:solidFill>
                  <a:srgbClr val="696464"/>
                </a:solidFill>
              </a:rPr>
              <a:t>(Highest Response Ratio First)</a:t>
            </a:r>
            <a:endParaRPr lang="en-US" dirty="0"/>
          </a:p>
        </p:txBody>
      </p:sp>
      <p:sp>
        <p:nvSpPr>
          <p:cNvPr id="3" name="Content Placeholder 2"/>
          <p:cNvSpPr>
            <a:spLocks noGrp="1"/>
          </p:cNvSpPr>
          <p:nvPr>
            <p:ph sz="quarter" idx="1"/>
          </p:nvPr>
        </p:nvSpPr>
        <p:spPr>
          <a:xfrm>
            <a:off x="914400" y="1988840"/>
            <a:ext cx="7772400" cy="1584176"/>
          </a:xfrm>
        </p:spPr>
        <p:txBody>
          <a:bodyPr/>
          <a:lstStyle/>
          <a:p>
            <a:r>
              <a:rPr lang="zh-CN" altLang="en-US" dirty="0">
                <a:solidFill>
                  <a:srgbClr val="FF0000"/>
                </a:solidFill>
              </a:rPr>
              <a:t>响应比</a:t>
            </a:r>
            <a:r>
              <a:rPr lang="zh-CN" altLang="en-US" dirty="0" smtClean="0">
                <a:solidFill>
                  <a:srgbClr val="FF0000"/>
                </a:solidFill>
              </a:rPr>
              <a:t>：</a:t>
            </a:r>
            <a:r>
              <a:rPr lang="zh-CN" altLang="en-US" dirty="0" smtClean="0"/>
              <a:t>作业</a:t>
            </a:r>
            <a:r>
              <a:rPr lang="zh-CN" altLang="en-US" dirty="0"/>
              <a:t>进入系统后的等待时间与估计计算时间之和称作该作业的响应时间，作业的响应时间除以作业估计计算时间称作</a:t>
            </a:r>
            <a:r>
              <a:rPr lang="zh-CN" altLang="en-US"/>
              <a:t>响应</a:t>
            </a:r>
            <a:r>
              <a:rPr lang="zh-CN" altLang="en-US" smtClean="0"/>
              <a:t>比</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60</a:t>
            </a:fld>
            <a:endParaRPr lang="en-US" altLang="zh-CN" dirty="0"/>
          </a:p>
        </p:txBody>
      </p:sp>
      <p:sp>
        <p:nvSpPr>
          <p:cNvPr id="6" name="Rectangle 5"/>
          <p:cNvSpPr/>
          <p:nvPr/>
        </p:nvSpPr>
        <p:spPr>
          <a:xfrm>
            <a:off x="467544" y="3789040"/>
            <a:ext cx="8424936" cy="498598"/>
          </a:xfrm>
          <a:prstGeom prst="rect">
            <a:avLst/>
          </a:prstGeom>
        </p:spPr>
        <p:txBody>
          <a:bodyPr wrap="square">
            <a:spAutoFit/>
          </a:bodyPr>
          <a:lstStyle/>
          <a:p>
            <a:pPr>
              <a:lnSpc>
                <a:spcPct val="110000"/>
              </a:lnSpc>
              <a:buClr>
                <a:schemeClr val="folHlink"/>
              </a:buClr>
              <a:buSzPct val="60000"/>
            </a:pPr>
            <a:r>
              <a:rPr kumimoji="1" lang="zh-CN" altLang="en-US" sz="2400" dirty="0">
                <a:latin typeface="SimHei" charset="0"/>
                <a:ea typeface="SimHei" charset="0"/>
                <a:cs typeface="SimHei" charset="0"/>
              </a:rPr>
              <a:t>响应比 </a:t>
            </a:r>
            <a:r>
              <a:rPr kumimoji="1" lang="zh-CN" altLang="en-US" sz="2400" dirty="0" smtClean="0">
                <a:latin typeface="SimHei" charset="0"/>
                <a:ea typeface="SimHei" charset="0"/>
                <a:cs typeface="SimHei" charset="0"/>
              </a:rPr>
              <a:t>＝ </a:t>
            </a:r>
            <a:r>
              <a:rPr kumimoji="1" lang="en-US" altLang="zh-CN" sz="2400" dirty="0" smtClean="0">
                <a:latin typeface="SimHei" charset="0"/>
                <a:ea typeface="SimHei" charset="0"/>
                <a:cs typeface="SimHei" charset="0"/>
              </a:rPr>
              <a:t>1</a:t>
            </a:r>
            <a:r>
              <a:rPr kumimoji="1" lang="zh-CN" altLang="en-US" sz="2400" dirty="0" smtClean="0">
                <a:latin typeface="SimHei" charset="0"/>
                <a:ea typeface="SimHei" charset="0"/>
                <a:cs typeface="SimHei" charset="0"/>
              </a:rPr>
              <a:t> </a:t>
            </a:r>
            <a:r>
              <a:rPr kumimoji="1" lang="en-US" altLang="zh-CN" sz="2400" dirty="0" smtClean="0">
                <a:latin typeface="SimHei" charset="0"/>
                <a:ea typeface="SimHei" charset="0"/>
                <a:cs typeface="SimHei" charset="0"/>
              </a:rPr>
              <a:t>+</a:t>
            </a:r>
            <a:r>
              <a:rPr kumimoji="1" lang="zh-CN" altLang="en-US" sz="2400" dirty="0" smtClean="0">
                <a:latin typeface="SimHei" charset="0"/>
                <a:ea typeface="SimHei" charset="0"/>
                <a:cs typeface="SimHei" charset="0"/>
              </a:rPr>
              <a:t> 已</a:t>
            </a:r>
            <a:r>
              <a:rPr kumimoji="1" lang="zh-CN" altLang="en-US" sz="2400" dirty="0">
                <a:latin typeface="SimHei" charset="0"/>
                <a:ea typeface="SimHei" charset="0"/>
                <a:cs typeface="SimHei" charset="0"/>
              </a:rPr>
              <a:t>等待时间</a:t>
            </a:r>
            <a:r>
              <a:rPr kumimoji="1" lang="en-US" altLang="zh-CN" sz="2400" dirty="0">
                <a:latin typeface="SimHei" charset="0"/>
                <a:ea typeface="SimHei" charset="0"/>
                <a:cs typeface="SimHei" charset="0"/>
              </a:rPr>
              <a:t>/</a:t>
            </a:r>
            <a:r>
              <a:rPr kumimoji="1" lang="zh-CN" altLang="en-US" sz="2400" dirty="0">
                <a:latin typeface="SimHei" charset="0"/>
                <a:ea typeface="SimHei" charset="0"/>
                <a:cs typeface="SimHei" charset="0"/>
              </a:rPr>
              <a:t>估计运行时间 </a:t>
            </a:r>
            <a:endParaRPr lang="zh-CN" altLang="en-US" sz="2400" dirty="0">
              <a:latin typeface="SimHei" charset="0"/>
              <a:ea typeface="SimHei" charset="0"/>
              <a:cs typeface="SimHei" charset="0"/>
            </a:endParaRPr>
          </a:p>
        </p:txBody>
      </p:sp>
      <p:sp>
        <p:nvSpPr>
          <p:cNvPr id="7" name="TextBox 6"/>
          <p:cNvSpPr txBox="1"/>
          <p:nvPr/>
        </p:nvSpPr>
        <p:spPr>
          <a:xfrm>
            <a:off x="1295636" y="4503662"/>
            <a:ext cx="6768752" cy="1754326"/>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l">
              <a:lnSpc>
                <a:spcPct val="150000"/>
              </a:lnSpc>
              <a:spcAft>
                <a:spcPct val="20000"/>
              </a:spcAft>
              <a:buClr>
                <a:schemeClr val="folHlink"/>
              </a:buClr>
              <a:buSzPct val="60000"/>
            </a:pPr>
            <a:r>
              <a:rPr kumimoji="1" lang="zh-CN" altLang="en-US" sz="2400" b="0" dirty="0">
                <a:solidFill>
                  <a:srgbClr val="0070C0"/>
                </a:solidFill>
                <a:latin typeface="黑体" panose="02010609060101010101" pitchFamily="49" charset="-122"/>
                <a:ea typeface="黑体" panose="02010609060101010101" pitchFamily="49" charset="-122"/>
              </a:rPr>
              <a:t>如果服务时间</a:t>
            </a:r>
            <a:r>
              <a:rPr kumimoji="1" lang="zh-CN" altLang="en-US" sz="2400" b="0" dirty="0" smtClean="0">
                <a:solidFill>
                  <a:srgbClr val="0070C0"/>
                </a:solidFill>
                <a:latin typeface="黑体" panose="02010609060101010101" pitchFamily="49" charset="-122"/>
                <a:ea typeface="黑体" panose="02010609060101010101" pitchFamily="49" charset="-122"/>
              </a:rPr>
              <a:t>相同，则</a:t>
            </a:r>
            <a:r>
              <a:rPr kumimoji="1" lang="zh-CN" altLang="en-US" sz="2400" b="0" dirty="0">
                <a:solidFill>
                  <a:srgbClr val="0070C0"/>
                </a:solidFill>
                <a:latin typeface="黑体" panose="02010609060101010101" pitchFamily="49" charset="-122"/>
                <a:ea typeface="黑体" panose="02010609060101010101" pitchFamily="49" charset="-122"/>
              </a:rPr>
              <a:t>优先权取决于等待</a:t>
            </a:r>
            <a:r>
              <a:rPr kumimoji="1" lang="zh-CN" altLang="en-US" sz="2400" b="0" dirty="0" smtClean="0">
                <a:solidFill>
                  <a:srgbClr val="0070C0"/>
                </a:solidFill>
                <a:latin typeface="黑体" panose="02010609060101010101" pitchFamily="49" charset="-122"/>
                <a:ea typeface="黑体" panose="02010609060101010101" pitchFamily="49" charset="-122"/>
              </a:rPr>
              <a:t>时间，待</a:t>
            </a:r>
            <a:r>
              <a:rPr kumimoji="1" lang="zh-CN" altLang="en-US" sz="2400" b="0" dirty="0" smtClean="0">
                <a:solidFill>
                  <a:srgbClr val="FF0000"/>
                </a:solidFill>
                <a:latin typeface="黑体" panose="02010609060101010101" pitchFamily="49" charset="-122"/>
                <a:ea typeface="黑体" panose="02010609060101010101" pitchFamily="49" charset="-122"/>
              </a:rPr>
              <a:t>长</a:t>
            </a:r>
            <a:r>
              <a:rPr kumimoji="1" lang="zh-CN" altLang="en-US" sz="2400" b="0" dirty="0">
                <a:solidFill>
                  <a:srgbClr val="FF0000"/>
                </a:solidFill>
                <a:latin typeface="黑体" panose="02010609060101010101" pitchFamily="49" charset="-122"/>
                <a:ea typeface="黑体" panose="02010609060101010101" pitchFamily="49" charset="-122"/>
              </a:rPr>
              <a:t>作业等待时间足够长</a:t>
            </a:r>
            <a:r>
              <a:rPr kumimoji="1" lang="zh-CN" altLang="en-US" sz="2400" b="0" dirty="0">
                <a:solidFill>
                  <a:srgbClr val="0070C0"/>
                </a:solidFill>
                <a:latin typeface="黑体" panose="02010609060101010101" pitchFamily="49" charset="-122"/>
                <a:ea typeface="黑体" panose="02010609060101010101" pitchFamily="49" charset="-122"/>
              </a:rPr>
              <a:t>后，也将获得足够高的响应比</a:t>
            </a:r>
          </a:p>
        </p:txBody>
      </p:sp>
      <p:sp>
        <p:nvSpPr>
          <p:cNvPr id="8" name="Rectangle 7"/>
          <p:cNvSpPr/>
          <p:nvPr/>
        </p:nvSpPr>
        <p:spPr>
          <a:xfrm>
            <a:off x="7344308" y="2946775"/>
            <a:ext cx="1440159" cy="83099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spcAft>
                <a:spcPct val="40000"/>
              </a:spcAft>
              <a:buClr>
                <a:schemeClr val="folHlink"/>
              </a:buClr>
              <a:buSzPct val="60000"/>
            </a:pPr>
            <a:r>
              <a:rPr kumimoji="1" lang="zh-CN" altLang="en-US" sz="2400" b="0">
                <a:ln w="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rPr>
              <a:t>饥饿现象不会发生</a:t>
            </a:r>
            <a:endParaRPr kumimoji="1" lang="zh-CN" altLang="en-US" sz="2400" b="0" dirty="0">
              <a:ln w="0"/>
              <a:solidFill>
                <a:schemeClr val="accent1"/>
              </a:solidFill>
              <a:effectLst>
                <a:outerShdw blurRad="38100" dist="25400" dir="5400000" algn="ctr" rotWithShape="0">
                  <a:srgbClr val="6E747A">
                    <a:alpha val="43000"/>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387180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solidFill>
                  <a:srgbClr val="696464"/>
                </a:solidFill>
              </a:rPr>
              <a:t>2.6.5</a:t>
            </a:r>
            <a:r>
              <a:rPr lang="en-US" altLang="zh-CN" dirty="0">
                <a:solidFill>
                  <a:srgbClr val="696464"/>
                </a:solidFill>
              </a:rPr>
              <a:t>/4: </a:t>
            </a:r>
            <a:r>
              <a:rPr lang="en-US" altLang="zh-CN" dirty="0" smtClean="0">
                <a:solidFill>
                  <a:srgbClr val="696464"/>
                </a:solidFill>
              </a:rPr>
              <a:t>HRRF</a:t>
            </a:r>
            <a:r>
              <a:rPr lang="zh-CN" altLang="en-US" dirty="0" smtClean="0">
                <a:solidFill>
                  <a:srgbClr val="696464"/>
                </a:solidFill>
              </a:rPr>
              <a:t> </a:t>
            </a:r>
            <a:r>
              <a:rPr lang="en-US" altLang="zh-CN" dirty="0" smtClean="0">
                <a:solidFill>
                  <a:srgbClr val="696464"/>
                </a:solidFill>
              </a:rPr>
              <a:t>Example</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61</a:t>
            </a:fld>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592963200"/>
              </p:ext>
            </p:extLst>
          </p:nvPr>
        </p:nvGraphicFramePr>
        <p:xfrm>
          <a:off x="2499791" y="2067258"/>
          <a:ext cx="3672409" cy="1627188"/>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3623328371"/>
                    </a:ext>
                  </a:extLst>
                </a:gridCol>
                <a:gridCol w="1152128">
                  <a:extLst>
                    <a:ext uri="{9D8B030D-6E8A-4147-A177-3AD203B41FA5}">
                      <a16:colId xmlns:a16="http://schemas.microsoft.com/office/drawing/2014/main" val="2750824173"/>
                    </a:ext>
                  </a:extLst>
                </a:gridCol>
                <a:gridCol w="1800201">
                  <a:extLst>
                    <a:ext uri="{9D8B030D-6E8A-4147-A177-3AD203B41FA5}">
                      <a16:colId xmlns:a16="http://schemas.microsoft.com/office/drawing/2014/main" val="1844653441"/>
                    </a:ext>
                  </a:extLst>
                </a:gridCol>
              </a:tblGrid>
              <a:tr h="315357">
                <a:tc>
                  <a:txBody>
                    <a:bodyPr/>
                    <a:lstStyle/>
                    <a:p>
                      <a:r>
                        <a:rPr lang="zh-CN" altLang="en-US" sz="1800" dirty="0" smtClean="0">
                          <a:latin typeface="微软雅黑" panose="020B0503020204020204" pitchFamily="34" charset="-122"/>
                          <a:ea typeface="微软雅黑" panose="020B0503020204020204" pitchFamily="34" charset="-122"/>
                        </a:rPr>
                        <a:t>作业</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dirty="0" smtClean="0">
                          <a:latin typeface="微软雅黑" panose="020B0503020204020204" pitchFamily="34" charset="-122"/>
                          <a:ea typeface="微软雅黑" panose="020B0503020204020204" pitchFamily="34" charset="-122"/>
                        </a:rPr>
                        <a:t>到达时间</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dirty="0" smtClean="0">
                          <a:latin typeface="微软雅黑" panose="020B0503020204020204" pitchFamily="34" charset="-122"/>
                          <a:ea typeface="微软雅黑" panose="020B0503020204020204" pitchFamily="34" charset="-122"/>
                        </a:rPr>
                        <a:t>所需</a:t>
                      </a:r>
                      <a:r>
                        <a:rPr lang="en-US" altLang="zh-CN" sz="1800" dirty="0" smtClean="0">
                          <a:latin typeface="微软雅黑" panose="020B0503020204020204" pitchFamily="34" charset="-122"/>
                          <a:ea typeface="微软雅黑" panose="020B0503020204020204" pitchFamily="34" charset="-122"/>
                        </a:rPr>
                        <a:t>CPU</a:t>
                      </a:r>
                      <a:r>
                        <a:rPr lang="zh-CN" altLang="en-US" sz="1800" dirty="0" smtClean="0">
                          <a:latin typeface="微软雅黑" panose="020B0503020204020204" pitchFamily="34" charset="-122"/>
                          <a:ea typeface="微软雅黑" panose="020B0503020204020204" pitchFamily="34" charset="-122"/>
                        </a:rPr>
                        <a:t>时间</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886271642"/>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0</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20</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08021388"/>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15</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371495975"/>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15</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015655086"/>
                  </a:ext>
                </a:extLst>
              </a:tr>
            </a:tbl>
          </a:graphicData>
        </a:graphic>
      </p:graphicFrame>
      <mc:AlternateContent xmlns:mc="http://schemas.openxmlformats.org/markup-compatibility/2006" xmlns:a14="http://schemas.microsoft.com/office/drawing/2010/main">
        <mc:Choice Requires="a14">
          <p:sp>
            <p:nvSpPr>
              <p:cNvPr id="7" name="文本框 2"/>
              <p:cNvSpPr txBox="1"/>
              <p:nvPr/>
            </p:nvSpPr>
            <p:spPr>
              <a:xfrm>
                <a:off x="1979712" y="3866224"/>
                <a:ext cx="6203621" cy="463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𝑻</m:t>
                      </m:r>
                      <m:r>
                        <a:rPr lang="en-US" altLang="zh-CN" sz="2000" b="1" i="1" smtClean="0">
                          <a:latin typeface="Cambria Math" panose="02040503050406030204" pitchFamily="18" charset="0"/>
                        </a:rPr>
                        <m:t>= </m:t>
                      </m:r>
                      <m:f>
                        <m:fPr>
                          <m:type m:val="skw"/>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m:t>
                          </m:r>
                          <m:r>
                            <a:rPr lang="en-US" altLang="zh-CN" sz="2000" b="1" i="1" smtClean="0">
                              <a:latin typeface="Cambria Math" charset="0"/>
                            </a:rPr>
                            <m:t>𝟐𝟎</m:t>
                          </m:r>
                          <m:r>
                            <a:rPr lang="en-US" altLang="zh-CN" sz="2000" b="1" i="1" smtClean="0">
                              <a:latin typeface="Cambria Math" panose="02040503050406030204" pitchFamily="18" charset="0"/>
                            </a:rPr>
                            <m:t>+</m:t>
                          </m:r>
                          <m:r>
                            <a:rPr lang="en-US" altLang="zh-CN" sz="2000" b="1" i="1" smtClean="0">
                              <a:latin typeface="Cambria Math" charset="0"/>
                            </a:rPr>
                            <m:t>(</m:t>
                          </m:r>
                          <m:r>
                            <a:rPr lang="en-US" altLang="zh-CN" sz="2000" b="1" i="1" smtClean="0">
                              <a:latin typeface="Cambria Math" charset="0"/>
                            </a:rPr>
                            <m:t>𝟐𝟓</m:t>
                          </m:r>
                          <m:r>
                            <a:rPr lang="en-US" altLang="zh-CN" sz="2000" b="1" i="1" smtClean="0">
                              <a:latin typeface="Cambria Math" charset="0"/>
                            </a:rPr>
                            <m:t>−</m:t>
                          </m:r>
                          <m:r>
                            <a:rPr lang="en-US" altLang="zh-CN" sz="2000" b="1" i="1" smtClean="0">
                              <a:latin typeface="Cambria Math" charset="0"/>
                            </a:rPr>
                            <m:t>𝟏𝟎</m:t>
                          </m:r>
                          <m:r>
                            <a:rPr lang="en-US" altLang="zh-CN" sz="2000" b="1" i="1" smtClean="0">
                              <a:latin typeface="Cambria Math" charset="0"/>
                            </a:rPr>
                            <m:t>)+(</m:t>
                          </m:r>
                          <m:r>
                            <a:rPr lang="en-US" altLang="zh-CN" sz="2000" b="1" i="1" smtClean="0">
                              <a:latin typeface="Cambria Math" charset="0"/>
                            </a:rPr>
                            <m:t>𝟑𝟓</m:t>
                          </m:r>
                          <m:r>
                            <a:rPr lang="en-US" altLang="zh-CN" sz="2000" b="1" i="1" smtClean="0">
                              <a:latin typeface="Cambria Math" charset="0"/>
                            </a:rPr>
                            <m:t>−</m:t>
                          </m:r>
                          <m:r>
                            <a:rPr lang="en-US" altLang="zh-CN" sz="2000" b="1" i="1" smtClean="0">
                              <a:latin typeface="Cambria Math" charset="0"/>
                            </a:rPr>
                            <m:t>𝟏𝟓</m:t>
                          </m:r>
                          <m:r>
                            <a:rPr lang="en-US" altLang="zh-CN" sz="2000" b="1" i="1" smtClean="0">
                              <a:latin typeface="Cambria Math" charset="0"/>
                            </a:rPr>
                            <m:t>)+(</m:t>
                          </m:r>
                          <m:r>
                            <a:rPr lang="en-US" altLang="zh-CN" sz="2000" b="1" i="1" smtClean="0">
                              <a:latin typeface="Cambria Math" charset="0"/>
                            </a:rPr>
                            <m:t>𝟓𝟎</m:t>
                          </m:r>
                          <m:r>
                            <a:rPr lang="en-US" altLang="zh-CN" sz="2000" b="1" i="1" smtClean="0">
                              <a:latin typeface="Cambria Math" charset="0"/>
                            </a:rPr>
                            <m:t>−</m:t>
                          </m:r>
                          <m:r>
                            <a:rPr lang="en-US" altLang="zh-CN" sz="2000" b="1" i="1" smtClean="0">
                              <a:latin typeface="Cambria Math" charset="0"/>
                            </a:rPr>
                            <m:t>𝟓</m:t>
                          </m:r>
                          <m:r>
                            <a:rPr lang="en-US" altLang="zh-CN" sz="2000" b="1" i="1" smtClean="0">
                              <a:latin typeface="Cambria Math" charset="0"/>
                            </a:rPr>
                            <m:t>))</m:t>
                          </m:r>
                        </m:num>
                        <m:den>
                          <m:r>
                            <a:rPr lang="en-US" altLang="zh-CN" sz="2000" b="1" i="1" smtClean="0">
                              <a:latin typeface="Cambria Math" panose="02040503050406030204" pitchFamily="18" charset="0"/>
                            </a:rPr>
                            <m:t>𝟒</m:t>
                          </m:r>
                        </m:den>
                      </m:f>
                      <m:r>
                        <a:rPr lang="en-US" altLang="zh-CN" sz="2000" b="1" i="1" smtClean="0">
                          <a:latin typeface="Cambria Math" panose="02040503050406030204" pitchFamily="18" charset="0"/>
                        </a:rPr>
                        <m:t>=</m:t>
                      </m:r>
                      <m:r>
                        <a:rPr lang="en-US" altLang="zh-CN" sz="2000" b="1" i="1" smtClean="0">
                          <a:solidFill>
                            <a:srgbClr val="FF0000"/>
                          </a:solidFill>
                          <a:latin typeface="Cambria Math" charset="0"/>
                        </a:rPr>
                        <m:t>𝟐𝟓</m:t>
                      </m:r>
                    </m:oMath>
                  </m:oMathPara>
                </a14:m>
                <a:endParaRPr lang="zh-CN" altLang="en-US" sz="2000" dirty="0"/>
              </a:p>
            </p:txBody>
          </p:sp>
        </mc:Choice>
        <mc:Fallback xmlns="">
          <p:sp>
            <p:nvSpPr>
              <p:cNvPr id="7" name="文本框 2"/>
              <p:cNvSpPr txBox="1">
                <a:spLocks noRot="1" noChangeAspect="1" noMove="1" noResize="1" noEditPoints="1" noAdjustHandles="1" noChangeArrowheads="1" noChangeShapeType="1" noTextEdit="1"/>
              </p:cNvSpPr>
              <p:nvPr/>
            </p:nvSpPr>
            <p:spPr>
              <a:xfrm>
                <a:off x="1979712" y="3866224"/>
                <a:ext cx="6203621" cy="46365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11"/>
              <p:cNvSpPr txBox="1"/>
              <p:nvPr/>
            </p:nvSpPr>
            <p:spPr>
              <a:xfrm>
                <a:off x="1901312" y="4382202"/>
                <a:ext cx="5798575" cy="463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𝑾</m:t>
                      </m:r>
                      <m:r>
                        <a:rPr lang="en-US" altLang="zh-CN" sz="2000" b="1" i="1" smtClean="0">
                          <a:latin typeface="Cambria Math" panose="02040503050406030204" pitchFamily="18" charset="0"/>
                        </a:rPr>
                        <m:t>= </m:t>
                      </m:r>
                      <m:f>
                        <m:fPr>
                          <m:type m:val="skw"/>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m:t>
                          </m:r>
                          <m:r>
                            <a:rPr lang="en-US" altLang="zh-CN" sz="2000" b="1" i="1" smtClean="0">
                              <a:latin typeface="Cambria Math" charset="0"/>
                            </a:rPr>
                            <m:t>𝟐𝟎</m:t>
                          </m:r>
                          <m:r>
                            <a:rPr lang="en-US" altLang="zh-CN" sz="2000" b="1" i="1" smtClean="0">
                              <a:latin typeface="Cambria Math" panose="02040503050406030204" pitchFamily="18" charset="0"/>
                            </a:rPr>
                            <m:t>/</m:t>
                          </m:r>
                          <m:r>
                            <a:rPr lang="en-US" altLang="zh-CN" sz="2000" b="1" i="1" smtClean="0">
                              <a:latin typeface="Cambria Math" charset="0"/>
                            </a:rPr>
                            <m:t>𝟐𝟎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𝟏𝟓</m:t>
                          </m:r>
                          <m:r>
                            <a:rPr lang="en-US" altLang="zh-CN" sz="2000" b="1" i="1" smtClean="0">
                              <a:latin typeface="Cambria Math" panose="02040503050406030204" pitchFamily="18" charset="0"/>
                            </a:rPr>
                            <m:t>/</m:t>
                          </m:r>
                          <m:r>
                            <a:rPr lang="en-US" altLang="zh-CN" sz="2000" b="1" i="1" smtClean="0">
                              <a:latin typeface="Cambria Math" charset="0"/>
                            </a:rPr>
                            <m:t>𝟓</m:t>
                          </m:r>
                          <m:r>
                            <a:rPr lang="en-US" altLang="zh-CN" sz="2000" b="1" i="1" smtClean="0">
                              <a:latin typeface="Cambria Math" panose="02040503050406030204" pitchFamily="18" charset="0"/>
                            </a:rPr>
                            <m:t>+</m:t>
                          </m:r>
                          <m:r>
                            <a:rPr lang="en-US" altLang="zh-CN" sz="2000" b="1" i="1" smtClean="0">
                              <a:latin typeface="Cambria Math" charset="0"/>
                            </a:rPr>
                            <m:t>𝟐𝟎</m:t>
                          </m:r>
                          <m:r>
                            <a:rPr lang="en-US" altLang="zh-CN" sz="2000" b="1" i="1" smtClean="0">
                              <a:latin typeface="Cambria Math" panose="02040503050406030204" pitchFamily="18" charset="0"/>
                            </a:rPr>
                            <m:t>/</m:t>
                          </m:r>
                          <m:r>
                            <a:rPr lang="en-US" altLang="zh-CN" sz="2000" b="1" i="1" smtClean="0">
                              <a:latin typeface="Cambria Math" charset="0"/>
                            </a:rPr>
                            <m:t>𝟏𝟎</m:t>
                          </m:r>
                          <m:r>
                            <a:rPr lang="en-US" altLang="zh-CN" sz="2000" b="1" i="1" smtClean="0">
                              <a:latin typeface="Cambria Math" panose="02040503050406030204" pitchFamily="18" charset="0"/>
                            </a:rPr>
                            <m:t>+</m:t>
                          </m:r>
                          <m:r>
                            <a:rPr lang="en-US" altLang="zh-CN" sz="2000" b="1" i="1" smtClean="0">
                              <a:latin typeface="Cambria Math" charset="0"/>
                            </a:rPr>
                            <m:t>𝟒𝟓</m:t>
                          </m:r>
                          <m:r>
                            <a:rPr lang="en-US" altLang="zh-CN" sz="2000" b="1" i="1" smtClean="0">
                              <a:latin typeface="Cambria Math" panose="02040503050406030204" pitchFamily="18" charset="0"/>
                            </a:rPr>
                            <m:t>/</m:t>
                          </m:r>
                          <m:r>
                            <a:rPr lang="en-US" altLang="zh-CN" sz="2000" b="1" i="1" smtClean="0">
                              <a:latin typeface="Cambria Math" charset="0"/>
                            </a:rPr>
                            <m:t>𝟏𝟓</m:t>
                          </m:r>
                          <m:r>
                            <a:rPr lang="en-US" altLang="zh-CN" sz="2000" b="1" i="1" smtClean="0">
                              <a:latin typeface="Cambria Math" panose="02040503050406030204" pitchFamily="18" charset="0"/>
                            </a:rPr>
                            <m:t>)</m:t>
                          </m:r>
                        </m:num>
                        <m:den>
                          <m:r>
                            <a:rPr lang="en-US" altLang="zh-CN" sz="2000" b="1" i="1" smtClean="0">
                              <a:latin typeface="Cambria Math" panose="02040503050406030204" pitchFamily="18" charset="0"/>
                            </a:rPr>
                            <m:t>𝟒</m:t>
                          </m:r>
                        </m:den>
                      </m:f>
                      <m:r>
                        <a:rPr lang="en-US" altLang="zh-CN" sz="2000" b="1" i="1" smtClean="0">
                          <a:latin typeface="Cambria Math" panose="02040503050406030204" pitchFamily="18" charset="0"/>
                        </a:rPr>
                        <m:t>=</m:t>
                      </m:r>
                      <m:r>
                        <a:rPr lang="en-US" altLang="zh-CN" sz="2000" b="1" i="1" smtClean="0">
                          <a:solidFill>
                            <a:srgbClr val="FF0000"/>
                          </a:solidFill>
                          <a:latin typeface="Cambria Math" charset="0"/>
                        </a:rPr>
                        <m:t>𝟐</m:t>
                      </m:r>
                      <m:r>
                        <a:rPr lang="en-US" altLang="zh-CN" sz="2000" b="1" i="1" smtClean="0">
                          <a:solidFill>
                            <a:srgbClr val="FF0000"/>
                          </a:solidFill>
                          <a:latin typeface="Cambria Math" charset="0"/>
                        </a:rPr>
                        <m:t>.</m:t>
                      </m:r>
                      <m:r>
                        <a:rPr lang="en-US" altLang="zh-CN" sz="2000" b="1" i="1" smtClean="0">
                          <a:solidFill>
                            <a:srgbClr val="FF0000"/>
                          </a:solidFill>
                          <a:latin typeface="Cambria Math" charset="0"/>
                        </a:rPr>
                        <m:t>𝟐𝟓</m:t>
                      </m:r>
                    </m:oMath>
                  </m:oMathPara>
                </a14:m>
                <a:endParaRPr lang="zh-CN" altLang="en-US" sz="2000" dirty="0">
                  <a:solidFill>
                    <a:srgbClr val="FF0000"/>
                  </a:solidFill>
                </a:endParaRPr>
              </a:p>
            </p:txBody>
          </p:sp>
        </mc:Choice>
        <mc:Fallback xmlns="">
          <p:sp>
            <p:nvSpPr>
              <p:cNvPr id="8" name="文本框 11"/>
              <p:cNvSpPr txBox="1">
                <a:spLocks noRot="1" noChangeAspect="1" noMove="1" noResize="1" noEditPoints="1" noAdjustHandles="1" noChangeArrowheads="1" noChangeShapeType="1" noTextEdit="1"/>
              </p:cNvSpPr>
              <p:nvPr/>
            </p:nvSpPr>
            <p:spPr>
              <a:xfrm>
                <a:off x="1901312" y="4382202"/>
                <a:ext cx="5798575" cy="46365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2"/>
              <p:cNvSpPr txBox="1"/>
              <p:nvPr/>
            </p:nvSpPr>
            <p:spPr>
              <a:xfrm>
                <a:off x="1951504" y="4914156"/>
                <a:ext cx="6607065" cy="463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𝑻</m:t>
                      </m:r>
                      <m:r>
                        <a:rPr lang="en-US" altLang="zh-CN" sz="2000" b="1" i="1" smtClean="0">
                          <a:latin typeface="Cambria Math" panose="02040503050406030204" pitchFamily="18" charset="0"/>
                        </a:rPr>
                        <m:t>= </m:t>
                      </m:r>
                      <m:f>
                        <m:fPr>
                          <m:type m:val="skw"/>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m:t>
                          </m:r>
                          <m:r>
                            <a:rPr lang="en-US" altLang="zh-CN" sz="2000" b="1" i="1" smtClean="0">
                              <a:latin typeface="Cambria Math" charset="0"/>
                            </a:rPr>
                            <m:t>𝟐𝟎</m:t>
                          </m:r>
                          <m:r>
                            <a:rPr lang="en-US" altLang="zh-CN" sz="2000" b="1" i="1" smtClean="0">
                              <a:latin typeface="Cambria Math" panose="02040503050406030204" pitchFamily="18" charset="0"/>
                            </a:rPr>
                            <m:t>+</m:t>
                          </m:r>
                          <m:r>
                            <a:rPr lang="en-US" altLang="zh-CN" sz="2000" b="1" i="1" smtClean="0">
                              <a:latin typeface="Cambria Math" charset="0"/>
                            </a:rPr>
                            <m:t>(</m:t>
                          </m:r>
                          <m:r>
                            <a:rPr lang="en-US" altLang="zh-CN" sz="2000" b="1" i="1" smtClean="0">
                              <a:latin typeface="Cambria Math" charset="0"/>
                            </a:rPr>
                            <m:t>𝟑𝟓</m:t>
                          </m:r>
                          <m:r>
                            <a:rPr lang="en-US" altLang="zh-CN" sz="2000" b="1" i="1" smtClean="0">
                              <a:latin typeface="Cambria Math" charset="0"/>
                            </a:rPr>
                            <m:t>−</m:t>
                          </m:r>
                          <m:r>
                            <a:rPr lang="en-US" altLang="zh-CN" sz="2000" b="1" i="1" smtClean="0">
                              <a:latin typeface="Cambria Math" charset="0"/>
                            </a:rPr>
                            <m:t>𝟓</m:t>
                          </m:r>
                          <m:r>
                            <a:rPr lang="en-US" altLang="zh-CN" sz="2000" b="1" i="1" smtClean="0">
                              <a:latin typeface="Cambria Math" charset="0"/>
                            </a:rPr>
                            <m:t>)+(</m:t>
                          </m:r>
                          <m:r>
                            <a:rPr lang="en-US" altLang="zh-CN" sz="2000" b="1" i="1" smtClean="0">
                              <a:latin typeface="Cambria Math" charset="0"/>
                            </a:rPr>
                            <m:t>𝟒𝟎</m:t>
                          </m:r>
                          <m:r>
                            <a:rPr lang="en-US" altLang="zh-CN" sz="2000" b="1" i="1" smtClean="0">
                              <a:latin typeface="Cambria Math" charset="0"/>
                            </a:rPr>
                            <m:t>−</m:t>
                          </m:r>
                          <m:r>
                            <a:rPr lang="en-US" altLang="zh-CN" sz="2000" b="1" i="1" smtClean="0">
                              <a:latin typeface="Cambria Math" charset="0"/>
                            </a:rPr>
                            <m:t>𝟏𝟎</m:t>
                          </m:r>
                          <m:r>
                            <a:rPr lang="en-US" altLang="zh-CN" sz="2000" b="1" i="1" smtClean="0">
                              <a:latin typeface="Cambria Math" charset="0"/>
                            </a:rPr>
                            <m:t>)+(</m:t>
                          </m:r>
                          <m:r>
                            <a:rPr lang="en-US" altLang="zh-CN" sz="2000" b="1" i="1" smtClean="0">
                              <a:latin typeface="Cambria Math" charset="0"/>
                            </a:rPr>
                            <m:t>𝟓𝟎</m:t>
                          </m:r>
                          <m:r>
                            <a:rPr lang="en-US" altLang="zh-CN" sz="2000" b="1" i="1" smtClean="0">
                              <a:latin typeface="Cambria Math" charset="0"/>
                            </a:rPr>
                            <m:t>−</m:t>
                          </m:r>
                          <m:r>
                            <a:rPr lang="en-US" altLang="zh-CN" sz="2000" b="1" i="1" smtClean="0">
                              <a:latin typeface="Cambria Math" charset="0"/>
                            </a:rPr>
                            <m:t>𝟏𝟓</m:t>
                          </m:r>
                          <m:r>
                            <a:rPr lang="en-US" altLang="zh-CN" sz="2000" b="1" i="1" smtClean="0">
                              <a:latin typeface="Cambria Math" charset="0"/>
                            </a:rPr>
                            <m:t>))</m:t>
                          </m:r>
                        </m:num>
                        <m:den>
                          <m:r>
                            <a:rPr lang="en-US" altLang="zh-CN" sz="2000" b="1" i="1" smtClean="0">
                              <a:latin typeface="Cambria Math" panose="02040503050406030204" pitchFamily="18" charset="0"/>
                            </a:rPr>
                            <m:t>𝟒</m:t>
                          </m:r>
                        </m:den>
                      </m:f>
                      <m:r>
                        <a:rPr lang="en-US" altLang="zh-CN" sz="2000" b="1" i="1" smtClean="0">
                          <a:latin typeface="Cambria Math" panose="02040503050406030204" pitchFamily="18" charset="0"/>
                        </a:rPr>
                        <m:t>=</m:t>
                      </m:r>
                      <m:r>
                        <a:rPr lang="en-US" altLang="zh-CN" sz="2000" b="1" i="1" smtClean="0">
                          <a:solidFill>
                            <a:srgbClr val="FF0000"/>
                          </a:solidFill>
                          <a:latin typeface="Cambria Math" charset="0"/>
                        </a:rPr>
                        <m:t>𝟐𝟖</m:t>
                      </m:r>
                      <m:r>
                        <a:rPr lang="en-US" altLang="zh-CN" sz="2000" b="1" i="1" smtClean="0">
                          <a:solidFill>
                            <a:srgbClr val="FF0000"/>
                          </a:solidFill>
                          <a:latin typeface="Cambria Math" charset="0"/>
                        </a:rPr>
                        <m:t>.</m:t>
                      </m:r>
                      <m:r>
                        <a:rPr lang="en-US" altLang="zh-CN" sz="2000" b="1" i="1" smtClean="0">
                          <a:solidFill>
                            <a:srgbClr val="FF0000"/>
                          </a:solidFill>
                          <a:latin typeface="Cambria Math" charset="0"/>
                        </a:rPr>
                        <m:t>𝟕𝟓</m:t>
                      </m:r>
                    </m:oMath>
                  </m:oMathPara>
                </a14:m>
                <a:endParaRPr lang="zh-CN" altLang="en-US" sz="2000" dirty="0"/>
              </a:p>
            </p:txBody>
          </p:sp>
        </mc:Choice>
        <mc:Fallback xmlns="">
          <p:sp>
            <p:nvSpPr>
              <p:cNvPr id="9" name="文本框 2"/>
              <p:cNvSpPr txBox="1">
                <a:spLocks noRot="1" noChangeAspect="1" noMove="1" noResize="1" noEditPoints="1" noAdjustHandles="1" noChangeArrowheads="1" noChangeShapeType="1" noTextEdit="1"/>
              </p:cNvSpPr>
              <p:nvPr/>
            </p:nvSpPr>
            <p:spPr>
              <a:xfrm>
                <a:off x="1951504" y="4914156"/>
                <a:ext cx="6607065" cy="46365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11"/>
              <p:cNvSpPr txBox="1"/>
              <p:nvPr/>
            </p:nvSpPr>
            <p:spPr>
              <a:xfrm>
                <a:off x="1877152" y="5484683"/>
                <a:ext cx="5952463" cy="463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𝑾</m:t>
                      </m:r>
                      <m:r>
                        <a:rPr lang="en-US" altLang="zh-CN" sz="2000" b="1" i="1" smtClean="0">
                          <a:latin typeface="Cambria Math" panose="02040503050406030204" pitchFamily="18" charset="0"/>
                        </a:rPr>
                        <m:t>= </m:t>
                      </m:r>
                      <m:f>
                        <m:fPr>
                          <m:type m:val="skw"/>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m:t>
                          </m:r>
                          <m:r>
                            <a:rPr lang="en-US" altLang="zh-CN" sz="2000" b="1" i="1" smtClean="0">
                              <a:latin typeface="Cambria Math" charset="0"/>
                            </a:rPr>
                            <m:t>𝟐𝟎</m:t>
                          </m:r>
                          <m:r>
                            <a:rPr lang="en-US" altLang="zh-CN" sz="2000" b="1" i="1" smtClean="0">
                              <a:latin typeface="Cambria Math" panose="02040503050406030204" pitchFamily="18" charset="0"/>
                            </a:rPr>
                            <m:t>/</m:t>
                          </m:r>
                          <m:r>
                            <a:rPr lang="en-US" altLang="zh-CN" sz="2000" b="1" i="1" smtClean="0">
                              <a:latin typeface="Cambria Math" charset="0"/>
                            </a:rPr>
                            <m:t>𝟐𝟎</m:t>
                          </m:r>
                          <m:r>
                            <a:rPr lang="en-US" altLang="zh-CN" sz="2000" b="1" i="1" smtClean="0">
                              <a:latin typeface="Cambria Math" panose="02040503050406030204" pitchFamily="18" charset="0"/>
                            </a:rPr>
                            <m:t>+</m:t>
                          </m:r>
                          <m:r>
                            <a:rPr lang="en-US" altLang="zh-CN" sz="2000" b="1" i="1" smtClean="0">
                              <a:latin typeface="Cambria Math" charset="0"/>
                            </a:rPr>
                            <m:t>𝟑𝟎</m:t>
                          </m:r>
                          <m:r>
                            <a:rPr lang="en-US" altLang="zh-CN" sz="2000" b="1" i="1" smtClean="0">
                              <a:latin typeface="Cambria Math" panose="02040503050406030204" pitchFamily="18" charset="0"/>
                            </a:rPr>
                            <m:t>/</m:t>
                          </m:r>
                          <m:r>
                            <a:rPr lang="en-US" altLang="zh-CN" sz="2000" b="1" i="1" smtClean="0">
                              <a:latin typeface="Cambria Math" charset="0"/>
                            </a:rPr>
                            <m:t>𝟏𝟓</m:t>
                          </m:r>
                          <m:r>
                            <a:rPr lang="en-US" altLang="zh-CN" sz="2000" b="1" i="1" smtClean="0">
                              <a:latin typeface="Cambria Math" panose="02040503050406030204" pitchFamily="18" charset="0"/>
                            </a:rPr>
                            <m:t>+</m:t>
                          </m:r>
                          <m:r>
                            <a:rPr lang="en-US" altLang="zh-CN" sz="2000" b="1" i="1" smtClean="0">
                              <a:latin typeface="Cambria Math" charset="0"/>
                            </a:rPr>
                            <m:t>𝟑𝟎</m:t>
                          </m:r>
                          <m:r>
                            <a:rPr lang="en-US" altLang="zh-CN" sz="2000" b="1" i="1" smtClean="0">
                              <a:latin typeface="Cambria Math" panose="02040503050406030204" pitchFamily="18" charset="0"/>
                            </a:rPr>
                            <m:t>/</m:t>
                          </m:r>
                          <m:r>
                            <a:rPr lang="en-US" altLang="zh-CN" sz="2000" b="1" i="1" smtClean="0">
                              <a:latin typeface="Cambria Math" charset="0"/>
                            </a:rPr>
                            <m:t>𝟓</m:t>
                          </m:r>
                          <m:r>
                            <a:rPr lang="en-US" altLang="zh-CN" sz="2000" b="1" i="1" smtClean="0">
                              <a:latin typeface="Cambria Math" panose="02040503050406030204" pitchFamily="18" charset="0"/>
                            </a:rPr>
                            <m:t>+</m:t>
                          </m:r>
                          <m:r>
                            <a:rPr lang="en-US" altLang="zh-CN" sz="2000" b="1" i="1" smtClean="0">
                              <a:latin typeface="Cambria Math" charset="0"/>
                            </a:rPr>
                            <m:t>𝟑𝟓</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𝟏𝟎</m:t>
                          </m:r>
                          <m:r>
                            <a:rPr lang="en-US" altLang="zh-CN" sz="2000" b="1" i="1" smtClean="0">
                              <a:latin typeface="Cambria Math" panose="02040503050406030204" pitchFamily="18" charset="0"/>
                            </a:rPr>
                            <m:t>)</m:t>
                          </m:r>
                        </m:num>
                        <m:den>
                          <m:r>
                            <a:rPr lang="en-US" altLang="zh-CN" sz="2000" b="1" i="1" smtClean="0">
                              <a:latin typeface="Cambria Math" panose="02040503050406030204" pitchFamily="18" charset="0"/>
                            </a:rPr>
                            <m:t>𝟒</m:t>
                          </m:r>
                        </m:den>
                      </m:f>
                      <m:r>
                        <a:rPr lang="en-US" altLang="zh-CN" sz="2000" b="1" i="1" smtClean="0">
                          <a:latin typeface="Cambria Math" panose="02040503050406030204" pitchFamily="18" charset="0"/>
                        </a:rPr>
                        <m:t>=</m:t>
                      </m:r>
                      <m:r>
                        <a:rPr lang="en-US" altLang="zh-CN" sz="2000" b="1" i="1" smtClean="0">
                          <a:solidFill>
                            <a:srgbClr val="FF0000"/>
                          </a:solidFill>
                          <a:latin typeface="Cambria Math" charset="0"/>
                        </a:rPr>
                        <m:t>𝟑</m:t>
                      </m:r>
                      <m:r>
                        <a:rPr lang="en-US" altLang="zh-CN" sz="2000" b="1" i="1" smtClean="0">
                          <a:solidFill>
                            <a:srgbClr val="FF0000"/>
                          </a:solidFill>
                          <a:latin typeface="Cambria Math" charset="0"/>
                        </a:rPr>
                        <m:t>.</m:t>
                      </m:r>
                      <m:r>
                        <a:rPr lang="en-US" altLang="zh-CN" sz="2000" b="1" i="1" smtClean="0">
                          <a:solidFill>
                            <a:srgbClr val="FF0000"/>
                          </a:solidFill>
                          <a:latin typeface="Cambria Math" charset="0"/>
                        </a:rPr>
                        <m:t>𝟏𝟐𝟓</m:t>
                      </m:r>
                    </m:oMath>
                  </m:oMathPara>
                </a14:m>
                <a:endParaRPr lang="zh-CN" altLang="en-US" sz="2000" dirty="0">
                  <a:solidFill>
                    <a:srgbClr val="FF0000"/>
                  </a:solidFill>
                </a:endParaRPr>
              </a:p>
            </p:txBody>
          </p:sp>
        </mc:Choice>
        <mc:Fallback xmlns="">
          <p:sp>
            <p:nvSpPr>
              <p:cNvPr id="10" name="文本框 11"/>
              <p:cNvSpPr txBox="1">
                <a:spLocks noRot="1" noChangeAspect="1" noMove="1" noResize="1" noEditPoints="1" noAdjustHandles="1" noChangeArrowheads="1" noChangeShapeType="1" noTextEdit="1"/>
              </p:cNvSpPr>
              <p:nvPr/>
            </p:nvSpPr>
            <p:spPr>
              <a:xfrm>
                <a:off x="1877152" y="5484683"/>
                <a:ext cx="5952463" cy="463653"/>
              </a:xfrm>
              <a:prstGeom prst="rect">
                <a:avLst/>
              </a:prstGeom>
              <a:blipFill rotWithShape="0">
                <a:blip r:embed="rId5"/>
                <a:stretch>
                  <a:fillRect/>
                </a:stretch>
              </a:blipFill>
            </p:spPr>
            <p:txBody>
              <a:bodyPr/>
              <a:lstStyle/>
              <a:p>
                <a:r>
                  <a:rPr lang="en-US">
                    <a:noFill/>
                  </a:rPr>
                  <a:t> </a:t>
                </a:r>
              </a:p>
            </p:txBody>
          </p:sp>
        </mc:Fallback>
      </mc:AlternateContent>
      <p:sp>
        <p:nvSpPr>
          <p:cNvPr id="11" name="TextBox 7"/>
          <p:cNvSpPr txBox="1"/>
          <p:nvPr/>
        </p:nvSpPr>
        <p:spPr>
          <a:xfrm>
            <a:off x="150429" y="4028259"/>
            <a:ext cx="1527941" cy="707886"/>
          </a:xfrm>
          <a:prstGeom prst="rect">
            <a:avLst/>
          </a:prstGeom>
          <a:noFill/>
        </p:spPr>
        <p:txBody>
          <a:bodyPr wrap="square" rtlCol="0">
            <a:spAutoFit/>
          </a:bodyPr>
          <a:lstStyle/>
          <a:p>
            <a:r>
              <a:rPr lang="en-US" altLang="zh-CN" sz="2000" b="0" smtClean="0">
                <a:latin typeface="SimHei" charset="0"/>
                <a:ea typeface="SimHei" charset="0"/>
                <a:cs typeface="SimHei" charset="0"/>
              </a:rPr>
              <a:t>SJF:</a:t>
            </a:r>
            <a:endParaRPr lang="en-US" altLang="zh-CN" sz="2000" b="0" dirty="0" smtClean="0">
              <a:latin typeface="SimHei" charset="0"/>
              <a:ea typeface="SimHei" charset="0"/>
              <a:cs typeface="SimHei" charset="0"/>
            </a:endParaRPr>
          </a:p>
          <a:p>
            <a:r>
              <a:rPr lang="en-US" sz="2000" b="0" dirty="0" smtClean="0">
                <a:solidFill>
                  <a:srgbClr val="00B050"/>
                </a:solidFill>
                <a:latin typeface="SimHei" charset="0"/>
                <a:ea typeface="SimHei" charset="0"/>
                <a:cs typeface="SimHei" charset="0"/>
              </a:rPr>
              <a:t>(1,3,4,2)</a:t>
            </a:r>
            <a:endParaRPr lang="en-US" sz="2000" dirty="0">
              <a:solidFill>
                <a:srgbClr val="00B050"/>
              </a:solidFill>
              <a:latin typeface="SimHei" charset="0"/>
              <a:ea typeface="SimHei" charset="0"/>
              <a:cs typeface="SimHei" charset="0"/>
            </a:endParaRPr>
          </a:p>
        </p:txBody>
      </p:sp>
      <p:sp>
        <p:nvSpPr>
          <p:cNvPr id="12" name="TextBox 7"/>
          <p:cNvSpPr txBox="1"/>
          <p:nvPr/>
        </p:nvSpPr>
        <p:spPr>
          <a:xfrm>
            <a:off x="109888" y="4993209"/>
            <a:ext cx="1527941" cy="707886"/>
          </a:xfrm>
          <a:prstGeom prst="rect">
            <a:avLst/>
          </a:prstGeom>
          <a:noFill/>
        </p:spPr>
        <p:txBody>
          <a:bodyPr wrap="square" rtlCol="0">
            <a:spAutoFit/>
          </a:bodyPr>
          <a:lstStyle/>
          <a:p>
            <a:r>
              <a:rPr lang="en-US" altLang="zh-CN" sz="2000" b="0" dirty="0" smtClean="0">
                <a:latin typeface="SimHei" charset="0"/>
                <a:ea typeface="SimHei" charset="0"/>
                <a:cs typeface="SimHei" charset="0"/>
              </a:rPr>
              <a:t>FCFS:</a:t>
            </a:r>
          </a:p>
          <a:p>
            <a:r>
              <a:rPr lang="en-US" sz="2000" b="0" dirty="0" smtClean="0">
                <a:solidFill>
                  <a:srgbClr val="00B050"/>
                </a:solidFill>
                <a:latin typeface="SimHei" charset="0"/>
                <a:ea typeface="SimHei" charset="0"/>
                <a:cs typeface="SimHei" charset="0"/>
              </a:rPr>
              <a:t>(1,2,3,4)</a:t>
            </a:r>
            <a:endParaRPr lang="en-US" sz="2000" dirty="0">
              <a:solidFill>
                <a:srgbClr val="00B050"/>
              </a:solidFill>
              <a:latin typeface="SimHei" charset="0"/>
              <a:ea typeface="SimHei" charset="0"/>
              <a:cs typeface="SimHei" charset="0"/>
            </a:endParaRPr>
          </a:p>
        </p:txBody>
      </p:sp>
    </p:spTree>
    <p:extLst>
      <p:ext uri="{BB962C8B-B14F-4D97-AF65-F5344CB8AC3E}">
        <p14:creationId xmlns:p14="http://schemas.microsoft.com/office/powerpoint/2010/main" val="18897209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solidFill>
                  <a:srgbClr val="696464"/>
                </a:solidFill>
              </a:rPr>
              <a:t>2.6.5</a:t>
            </a:r>
            <a:r>
              <a:rPr lang="en-US" altLang="zh-CN" dirty="0">
                <a:solidFill>
                  <a:srgbClr val="696464"/>
                </a:solidFill>
              </a:rPr>
              <a:t>/4: HRRF</a:t>
            </a:r>
            <a:r>
              <a:rPr lang="zh-CN" altLang="en-US" dirty="0">
                <a:solidFill>
                  <a:srgbClr val="696464"/>
                </a:solidFill>
              </a:rPr>
              <a:t> </a:t>
            </a:r>
            <a:r>
              <a:rPr lang="en-US" altLang="zh-CN" dirty="0">
                <a:solidFill>
                  <a:srgbClr val="696464"/>
                </a:solidFill>
              </a:rPr>
              <a:t>Example</a:t>
            </a:r>
            <a:endParaRPr lang="en-US" dirty="0"/>
          </a:p>
        </p:txBody>
      </p:sp>
      <p:sp>
        <p:nvSpPr>
          <p:cNvPr id="3" name="Content Placeholder 2"/>
          <p:cNvSpPr>
            <a:spLocks noGrp="1"/>
          </p:cNvSpPr>
          <p:nvPr>
            <p:ph sz="quarter" idx="1"/>
          </p:nvPr>
        </p:nvSpPr>
        <p:spPr>
          <a:xfrm>
            <a:off x="492695" y="1978040"/>
            <a:ext cx="4871394" cy="4030960"/>
          </a:xfrm>
        </p:spPr>
        <p:txBody>
          <a:bodyPr/>
          <a:lstStyle/>
          <a:p>
            <a:r>
              <a:rPr lang="zh-CN" altLang="en-US" sz="2000" dirty="0"/>
              <a:t>开始只有作业</a:t>
            </a:r>
            <a:r>
              <a:rPr lang="en-US" altLang="zh-CN" sz="2000" dirty="0"/>
              <a:t>1</a:t>
            </a:r>
            <a:r>
              <a:rPr lang="zh-CN" altLang="en-US" sz="2000" dirty="0"/>
              <a:t>，被选中执行时间</a:t>
            </a:r>
            <a:r>
              <a:rPr lang="en-US" altLang="zh-CN" sz="2000" dirty="0"/>
              <a:t>20 </a:t>
            </a:r>
          </a:p>
          <a:p>
            <a:r>
              <a:rPr lang="zh-CN" altLang="en-US" sz="2000" dirty="0"/>
              <a:t>作业</a:t>
            </a:r>
            <a:r>
              <a:rPr lang="en-US" altLang="zh-CN" sz="2000" dirty="0"/>
              <a:t>1</a:t>
            </a:r>
            <a:r>
              <a:rPr lang="zh-CN" altLang="en-US" sz="2000" dirty="0"/>
              <a:t>执行完毕，响应比依次为</a:t>
            </a:r>
            <a:r>
              <a:rPr lang="en-US" altLang="zh-CN" sz="2000" dirty="0"/>
              <a:t>1+15/15</a:t>
            </a:r>
            <a:r>
              <a:rPr lang="zh-CN" altLang="en-US" sz="2000" dirty="0"/>
              <a:t>、</a:t>
            </a:r>
            <a:r>
              <a:rPr lang="en-US" altLang="zh-CN" sz="2000" dirty="0"/>
              <a:t>1+10/5</a:t>
            </a:r>
            <a:r>
              <a:rPr lang="zh-CN" altLang="en-US" sz="2000" dirty="0"/>
              <a:t>、</a:t>
            </a:r>
            <a:r>
              <a:rPr lang="en-US" altLang="zh-CN" sz="2000" dirty="0"/>
              <a:t>1+5/10</a:t>
            </a:r>
            <a:r>
              <a:rPr lang="zh-CN" altLang="en-US" sz="2000" dirty="0"/>
              <a:t>，作业</a:t>
            </a:r>
            <a:r>
              <a:rPr lang="en-US" altLang="zh-CN" sz="2000" dirty="0"/>
              <a:t>3</a:t>
            </a:r>
            <a:r>
              <a:rPr lang="zh-CN" altLang="en-US" sz="2000" dirty="0"/>
              <a:t>被选</a:t>
            </a:r>
            <a:r>
              <a:rPr lang="zh-CN" altLang="en-US" sz="2000" dirty="0" smtClean="0"/>
              <a:t>中</a:t>
            </a:r>
            <a:endParaRPr lang="en-US" altLang="zh-CN" sz="2000" dirty="0"/>
          </a:p>
          <a:p>
            <a:r>
              <a:rPr lang="zh-CN" altLang="en-US" sz="2000" dirty="0"/>
              <a:t>作业</a:t>
            </a:r>
            <a:r>
              <a:rPr lang="en-US" altLang="zh-CN" sz="2000" dirty="0"/>
              <a:t>3</a:t>
            </a:r>
            <a:r>
              <a:rPr lang="zh-CN" altLang="en-US" sz="2000" dirty="0"/>
              <a:t>执行完毕，响应比依次为</a:t>
            </a:r>
            <a:r>
              <a:rPr lang="en-US" altLang="zh-CN" sz="2000" dirty="0"/>
              <a:t>1+20/15</a:t>
            </a:r>
            <a:r>
              <a:rPr lang="zh-CN" altLang="en-US" sz="2000" dirty="0"/>
              <a:t>、</a:t>
            </a:r>
            <a:r>
              <a:rPr lang="en-US" altLang="zh-CN" sz="2000" dirty="0"/>
              <a:t>1+10/10</a:t>
            </a:r>
            <a:r>
              <a:rPr lang="zh-CN" altLang="en-US" sz="2000" dirty="0"/>
              <a:t>，作业</a:t>
            </a:r>
            <a:r>
              <a:rPr lang="en-US" altLang="zh-CN" sz="2000" dirty="0"/>
              <a:t>2</a:t>
            </a:r>
            <a:r>
              <a:rPr lang="zh-CN" altLang="en-US" sz="2000" dirty="0"/>
              <a:t>被</a:t>
            </a:r>
            <a:r>
              <a:rPr lang="zh-CN" altLang="en-US" sz="2000" dirty="0" smtClean="0"/>
              <a:t>选中</a:t>
            </a:r>
            <a:endParaRPr lang="en-US" altLang="zh-CN" sz="2000" dirty="0"/>
          </a:p>
          <a:p>
            <a:r>
              <a:rPr lang="zh-CN" altLang="en-US" sz="2000" dirty="0" smtClean="0"/>
              <a:t>作业</a:t>
            </a:r>
            <a:r>
              <a:rPr lang="en-US" altLang="zh-CN" sz="2000" dirty="0"/>
              <a:t>2</a:t>
            </a:r>
            <a:r>
              <a:rPr lang="zh-CN" altLang="en-US" sz="2000" dirty="0"/>
              <a:t>执行完毕，作业</a:t>
            </a:r>
            <a:r>
              <a:rPr lang="en-US" altLang="zh-CN" sz="2000" dirty="0"/>
              <a:t>4</a:t>
            </a:r>
            <a:r>
              <a:rPr lang="zh-CN" altLang="en-US" sz="2000" dirty="0"/>
              <a:t>被选中，执行时间</a:t>
            </a:r>
            <a:r>
              <a:rPr lang="en-US" altLang="zh-CN" sz="2000" dirty="0"/>
              <a:t>10</a:t>
            </a:r>
          </a:p>
          <a:p>
            <a:endParaRPr lang="en-US" sz="20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62</a:t>
            </a:fld>
            <a:endParaRPr lang="en-US" altLang="zh-CN" dirty="0"/>
          </a:p>
        </p:txBody>
      </p:sp>
      <p:graphicFrame>
        <p:nvGraphicFramePr>
          <p:cNvPr id="6" name="表格 5"/>
          <p:cNvGraphicFramePr>
            <a:graphicFrameLocks noGrp="1"/>
          </p:cNvGraphicFramePr>
          <p:nvPr>
            <p:extLst>
              <p:ext uri="{D42A27DB-BD31-4B8C-83A1-F6EECF244321}">
                <p14:modId xmlns:p14="http://schemas.microsoft.com/office/powerpoint/2010/main" val="508027796"/>
              </p:ext>
            </p:extLst>
          </p:nvPr>
        </p:nvGraphicFramePr>
        <p:xfrm>
          <a:off x="5364088" y="1974880"/>
          <a:ext cx="3672409" cy="1627188"/>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3623328371"/>
                    </a:ext>
                  </a:extLst>
                </a:gridCol>
                <a:gridCol w="1152128">
                  <a:extLst>
                    <a:ext uri="{9D8B030D-6E8A-4147-A177-3AD203B41FA5}">
                      <a16:colId xmlns:a16="http://schemas.microsoft.com/office/drawing/2014/main" val="2750824173"/>
                    </a:ext>
                  </a:extLst>
                </a:gridCol>
                <a:gridCol w="1800201">
                  <a:extLst>
                    <a:ext uri="{9D8B030D-6E8A-4147-A177-3AD203B41FA5}">
                      <a16:colId xmlns:a16="http://schemas.microsoft.com/office/drawing/2014/main" val="1844653441"/>
                    </a:ext>
                  </a:extLst>
                </a:gridCol>
              </a:tblGrid>
              <a:tr h="315357">
                <a:tc>
                  <a:txBody>
                    <a:bodyPr/>
                    <a:lstStyle/>
                    <a:p>
                      <a:r>
                        <a:rPr lang="zh-CN" altLang="en-US" sz="1800" dirty="0" smtClean="0">
                          <a:latin typeface="微软雅黑" panose="020B0503020204020204" pitchFamily="34" charset="-122"/>
                          <a:ea typeface="微软雅黑" panose="020B0503020204020204" pitchFamily="34" charset="-122"/>
                        </a:rPr>
                        <a:t>作业</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dirty="0" smtClean="0">
                          <a:latin typeface="微软雅黑" panose="020B0503020204020204" pitchFamily="34" charset="-122"/>
                          <a:ea typeface="微软雅黑" panose="020B0503020204020204" pitchFamily="34" charset="-122"/>
                        </a:rPr>
                        <a:t>到达时间</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dirty="0" smtClean="0">
                          <a:latin typeface="微软雅黑" panose="020B0503020204020204" pitchFamily="34" charset="-122"/>
                          <a:ea typeface="微软雅黑" panose="020B0503020204020204" pitchFamily="34" charset="-122"/>
                        </a:rPr>
                        <a:t>所需</a:t>
                      </a:r>
                      <a:r>
                        <a:rPr lang="en-US" altLang="zh-CN" sz="1800" dirty="0" smtClean="0">
                          <a:latin typeface="微软雅黑" panose="020B0503020204020204" pitchFamily="34" charset="-122"/>
                          <a:ea typeface="微软雅黑" panose="020B0503020204020204" pitchFamily="34" charset="-122"/>
                        </a:rPr>
                        <a:t>CPU</a:t>
                      </a:r>
                      <a:r>
                        <a:rPr lang="zh-CN" altLang="en-US" sz="1800" dirty="0" smtClean="0">
                          <a:latin typeface="微软雅黑" panose="020B0503020204020204" pitchFamily="34" charset="-122"/>
                          <a:ea typeface="微软雅黑" panose="020B0503020204020204" pitchFamily="34" charset="-122"/>
                        </a:rPr>
                        <a:t>时间</a:t>
                      </a:r>
                      <a:endParaRPr lang="zh-CN" altLang="en-US" sz="18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886271642"/>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0</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20</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108021388"/>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15</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3</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5</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371495975"/>
                  </a:ext>
                </a:extLst>
              </a:tr>
              <a:tr h="315357">
                <a:tc>
                  <a:txBody>
                    <a:bodyPr/>
                    <a:lstStyle/>
                    <a:p>
                      <a:r>
                        <a:rPr lang="en-US" altLang="zh-CN" sz="1400" dirty="0" smtClean="0">
                          <a:latin typeface="微软雅黑" panose="020B0503020204020204" pitchFamily="34" charset="-122"/>
                          <a:ea typeface="微软雅黑" panose="020B0503020204020204" pitchFamily="34" charset="-122"/>
                        </a:rPr>
                        <a:t>4</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15</a:t>
                      </a:r>
                      <a:endParaRPr lang="zh-CN" altLang="en-US" sz="1400" dirty="0">
                        <a:latin typeface="微软雅黑" panose="020B0503020204020204" pitchFamily="34" charset="-122"/>
                        <a:ea typeface="微软雅黑" panose="020B0503020204020204" pitchFamily="34" charset="-122"/>
                      </a:endParaRPr>
                    </a:p>
                  </a:txBody>
                  <a:tcPr/>
                </a:tc>
                <a:tc>
                  <a:txBody>
                    <a:bodyPr/>
                    <a:lstStyle/>
                    <a:p>
                      <a:r>
                        <a:rPr lang="en-US" altLang="zh-CN" sz="1400" dirty="0" smtClean="0">
                          <a:latin typeface="微软雅黑" panose="020B0503020204020204" pitchFamily="34" charset="-122"/>
                          <a:ea typeface="微软雅黑" panose="020B0503020204020204" pitchFamily="34" charset="-122"/>
                        </a:rPr>
                        <a:t>10</a:t>
                      </a:r>
                      <a:endParaRPr lang="zh-CN" altLang="en-US" sz="1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015655086"/>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766196778"/>
              </p:ext>
            </p:extLst>
          </p:nvPr>
        </p:nvGraphicFramePr>
        <p:xfrm>
          <a:off x="1691680" y="4293096"/>
          <a:ext cx="6957020" cy="721800"/>
        </p:xfrm>
        <a:graphic>
          <a:graphicData uri="http://schemas.openxmlformats.org/drawingml/2006/table">
            <a:tbl>
              <a:tblPr firstRow="1" bandRow="1">
                <a:tableStyleId>{2D5ABB26-0587-4C30-8999-92F81FD0307C}</a:tableStyleId>
              </a:tblPr>
              <a:tblGrid>
                <a:gridCol w="2736304">
                  <a:extLst>
                    <a:ext uri="{9D8B030D-6E8A-4147-A177-3AD203B41FA5}">
                      <a16:colId xmlns:a16="http://schemas.microsoft.com/office/drawing/2014/main" val="2730303698"/>
                    </a:ext>
                  </a:extLst>
                </a:gridCol>
                <a:gridCol w="792088">
                  <a:extLst>
                    <a:ext uri="{9D8B030D-6E8A-4147-A177-3AD203B41FA5}">
                      <a16:colId xmlns:a16="http://schemas.microsoft.com/office/drawing/2014/main" val="819568103"/>
                    </a:ext>
                  </a:extLst>
                </a:gridCol>
                <a:gridCol w="2016224">
                  <a:extLst>
                    <a:ext uri="{9D8B030D-6E8A-4147-A177-3AD203B41FA5}">
                      <a16:colId xmlns:a16="http://schemas.microsoft.com/office/drawing/2014/main" val="2102409941"/>
                    </a:ext>
                  </a:extLst>
                </a:gridCol>
                <a:gridCol w="864096">
                  <a:extLst>
                    <a:ext uri="{9D8B030D-6E8A-4147-A177-3AD203B41FA5}">
                      <a16:colId xmlns:a16="http://schemas.microsoft.com/office/drawing/2014/main" val="2961043182"/>
                    </a:ext>
                  </a:extLst>
                </a:gridCol>
                <a:gridCol w="548308">
                  <a:extLst>
                    <a:ext uri="{9D8B030D-6E8A-4147-A177-3AD203B41FA5}">
                      <a16:colId xmlns:a16="http://schemas.microsoft.com/office/drawing/2014/main" val="538591173"/>
                    </a:ext>
                  </a:extLst>
                </a:gridCol>
              </a:tblGrid>
              <a:tr h="336158">
                <a:tc>
                  <a:txBody>
                    <a:bodyPr/>
                    <a:lstStyle/>
                    <a:p>
                      <a:pPr algn="ctr"/>
                      <a:r>
                        <a:rPr lang="en-US" altLang="zh-CN" dirty="0" smtClean="0"/>
                        <a:t>P1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r>
                        <a:rPr lang="en-US" altLang="zh-CN" dirty="0" smtClean="0"/>
                        <a:t>P2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algn="ctr"/>
                      <a:r>
                        <a:rPr lang="en-US" altLang="zh-CN" dirty="0" smtClean="0"/>
                        <a:t>P4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zh-CN" altLang="en-US"/>
                    </a:p>
                  </a:txBody>
                  <a:tcPr/>
                </a:tc>
                <a:extLst>
                  <a:ext uri="{0D108BD9-81ED-4DB2-BD59-A6C34878D82A}">
                    <a16:rowId xmlns:a16="http://schemas.microsoft.com/office/drawing/2014/main" val="410924322"/>
                  </a:ext>
                </a:extLst>
              </a:tr>
              <a:tr h="336158">
                <a:tc>
                  <a:txBody>
                    <a:bodyPr/>
                    <a:lstStyle/>
                    <a:p>
                      <a:r>
                        <a:rPr lang="en-US" altLang="zh-CN" dirty="0" smtClean="0"/>
                        <a:t>0</a:t>
                      </a:r>
                      <a:endParaRPr lang="zh-CN" altLang="en-US" dirty="0"/>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20</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25</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40</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CN" dirty="0" smtClean="0"/>
                        <a:t>50</a:t>
                      </a:r>
                      <a:endParaRPr lang="zh-CN" altLang="en-US" dirty="0"/>
                    </a:p>
                  </a:txBody>
                  <a:tcPr marL="0" marR="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804504"/>
                  </a:ext>
                </a:extLst>
              </a:tr>
            </a:tbl>
          </a:graphicData>
        </a:graphic>
      </p:graphicFrame>
      <mc:AlternateContent xmlns:mc="http://schemas.openxmlformats.org/markup-compatibility/2006" xmlns:a14="http://schemas.microsoft.com/office/drawing/2010/main">
        <mc:Choice Requires="a14">
          <p:sp>
            <p:nvSpPr>
              <p:cNvPr id="8" name="文本框 2"/>
              <p:cNvSpPr txBox="1"/>
              <p:nvPr/>
            </p:nvSpPr>
            <p:spPr>
              <a:xfrm>
                <a:off x="809910" y="5105425"/>
                <a:ext cx="6607065" cy="463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𝑻</m:t>
                      </m:r>
                      <m:r>
                        <a:rPr lang="en-US" altLang="zh-CN" sz="2000" b="1" i="1" smtClean="0">
                          <a:latin typeface="Cambria Math" panose="02040503050406030204" pitchFamily="18" charset="0"/>
                        </a:rPr>
                        <m:t>= </m:t>
                      </m:r>
                      <m:f>
                        <m:fPr>
                          <m:type m:val="skw"/>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m:t>
                          </m:r>
                          <m:r>
                            <a:rPr lang="en-US" altLang="zh-CN" sz="2000" b="1" i="1" smtClean="0">
                              <a:latin typeface="Cambria Math" charset="0"/>
                            </a:rPr>
                            <m:t>𝟐𝟎</m:t>
                          </m:r>
                          <m:r>
                            <a:rPr lang="en-US" altLang="zh-CN" sz="2000" b="1" i="1" smtClean="0">
                              <a:latin typeface="Cambria Math" panose="02040503050406030204" pitchFamily="18" charset="0"/>
                            </a:rPr>
                            <m:t>+</m:t>
                          </m:r>
                          <m:r>
                            <a:rPr lang="en-US" altLang="zh-CN" sz="2000" b="1" i="1" smtClean="0">
                              <a:latin typeface="Cambria Math" charset="0"/>
                            </a:rPr>
                            <m:t>(</m:t>
                          </m:r>
                          <m:r>
                            <a:rPr lang="en-US" altLang="zh-CN" sz="2000" b="1" i="1" smtClean="0">
                              <a:latin typeface="Cambria Math" charset="0"/>
                            </a:rPr>
                            <m:t>𝟐𝟓</m:t>
                          </m:r>
                          <m:r>
                            <a:rPr lang="en-US" altLang="zh-CN" sz="2000" b="1" i="1" smtClean="0">
                              <a:latin typeface="Cambria Math" charset="0"/>
                            </a:rPr>
                            <m:t>−</m:t>
                          </m:r>
                          <m:r>
                            <a:rPr lang="en-US" altLang="zh-CN" sz="2000" b="1" i="1" smtClean="0">
                              <a:latin typeface="Cambria Math" charset="0"/>
                            </a:rPr>
                            <m:t>𝟏𝟎</m:t>
                          </m:r>
                          <m:r>
                            <a:rPr lang="en-US" altLang="zh-CN" sz="2000" b="1" i="1" smtClean="0">
                              <a:latin typeface="Cambria Math" charset="0"/>
                            </a:rPr>
                            <m:t>)+(</m:t>
                          </m:r>
                          <m:r>
                            <a:rPr lang="en-US" altLang="zh-CN" sz="2000" b="1" i="1" smtClean="0">
                              <a:latin typeface="Cambria Math" charset="0"/>
                            </a:rPr>
                            <m:t>𝟒𝟎</m:t>
                          </m:r>
                          <m:r>
                            <a:rPr lang="en-US" altLang="zh-CN" sz="2000" b="1" i="1" smtClean="0">
                              <a:latin typeface="Cambria Math" charset="0"/>
                            </a:rPr>
                            <m:t>−</m:t>
                          </m:r>
                          <m:r>
                            <a:rPr lang="en-US" altLang="zh-CN" sz="2000" b="1" i="1" smtClean="0">
                              <a:latin typeface="Cambria Math" charset="0"/>
                            </a:rPr>
                            <m:t>𝟓</m:t>
                          </m:r>
                          <m:r>
                            <a:rPr lang="en-US" altLang="zh-CN" sz="2000" b="1" i="1" smtClean="0">
                              <a:latin typeface="Cambria Math" charset="0"/>
                            </a:rPr>
                            <m:t>)+(</m:t>
                          </m:r>
                          <m:r>
                            <a:rPr lang="en-US" altLang="zh-CN" sz="2000" b="1" i="1" smtClean="0">
                              <a:latin typeface="Cambria Math" charset="0"/>
                            </a:rPr>
                            <m:t>𝟓𝟎</m:t>
                          </m:r>
                          <m:r>
                            <a:rPr lang="en-US" altLang="zh-CN" sz="2000" b="1" i="1" smtClean="0">
                              <a:latin typeface="Cambria Math" charset="0"/>
                            </a:rPr>
                            <m:t>−</m:t>
                          </m:r>
                          <m:r>
                            <a:rPr lang="en-US" altLang="zh-CN" sz="2000" b="1" i="1" smtClean="0">
                              <a:latin typeface="Cambria Math" charset="0"/>
                            </a:rPr>
                            <m:t>𝟏𝟓</m:t>
                          </m:r>
                          <m:r>
                            <a:rPr lang="en-US" altLang="zh-CN" sz="2000" b="1" i="1" smtClean="0">
                              <a:latin typeface="Cambria Math" charset="0"/>
                            </a:rPr>
                            <m:t>))</m:t>
                          </m:r>
                        </m:num>
                        <m:den>
                          <m:r>
                            <a:rPr lang="en-US" altLang="zh-CN" sz="2000" b="1" i="1" smtClean="0">
                              <a:latin typeface="Cambria Math" panose="02040503050406030204" pitchFamily="18" charset="0"/>
                            </a:rPr>
                            <m:t>𝟒</m:t>
                          </m:r>
                        </m:den>
                      </m:f>
                      <m:r>
                        <a:rPr lang="en-US" altLang="zh-CN" sz="2000" b="1" i="1" smtClean="0">
                          <a:latin typeface="Cambria Math" panose="02040503050406030204" pitchFamily="18" charset="0"/>
                        </a:rPr>
                        <m:t>=</m:t>
                      </m:r>
                      <m:r>
                        <a:rPr lang="en-US" altLang="zh-CN" sz="2000" b="1" i="1" smtClean="0">
                          <a:solidFill>
                            <a:srgbClr val="FF0000"/>
                          </a:solidFill>
                          <a:latin typeface="Cambria Math" charset="0"/>
                        </a:rPr>
                        <m:t>𝟐𝟔</m:t>
                      </m:r>
                      <m:r>
                        <a:rPr lang="en-US" altLang="zh-CN" sz="2000" b="1" i="1" smtClean="0">
                          <a:solidFill>
                            <a:srgbClr val="FF0000"/>
                          </a:solidFill>
                          <a:latin typeface="Cambria Math" charset="0"/>
                        </a:rPr>
                        <m:t>.</m:t>
                      </m:r>
                      <m:r>
                        <a:rPr lang="en-US" altLang="zh-CN" sz="2000" b="1" i="1" smtClean="0">
                          <a:solidFill>
                            <a:srgbClr val="FF0000"/>
                          </a:solidFill>
                          <a:latin typeface="Cambria Math" charset="0"/>
                        </a:rPr>
                        <m:t>𝟐𝟓</m:t>
                      </m:r>
                    </m:oMath>
                  </m:oMathPara>
                </a14:m>
                <a:endParaRPr lang="zh-CN" altLang="en-US" sz="2000" dirty="0"/>
              </a:p>
            </p:txBody>
          </p:sp>
        </mc:Choice>
        <mc:Fallback xmlns="">
          <p:sp>
            <p:nvSpPr>
              <p:cNvPr id="8" name="文本框 2"/>
              <p:cNvSpPr txBox="1">
                <a:spLocks noRot="1" noChangeAspect="1" noMove="1" noResize="1" noEditPoints="1" noAdjustHandles="1" noChangeArrowheads="1" noChangeShapeType="1" noTextEdit="1"/>
              </p:cNvSpPr>
              <p:nvPr/>
            </p:nvSpPr>
            <p:spPr>
              <a:xfrm>
                <a:off x="809910" y="5105425"/>
                <a:ext cx="6607065" cy="463653"/>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11"/>
              <p:cNvSpPr txBox="1"/>
              <p:nvPr/>
            </p:nvSpPr>
            <p:spPr>
              <a:xfrm>
                <a:off x="717641" y="5629415"/>
                <a:ext cx="5798575" cy="4636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000" b="1" i="1" smtClean="0">
                          <a:latin typeface="Cambria Math" panose="02040503050406030204" pitchFamily="18" charset="0"/>
                        </a:rPr>
                        <m:t>𝑾</m:t>
                      </m:r>
                      <m:r>
                        <a:rPr lang="en-US" altLang="zh-CN" sz="2000" b="1" i="1" smtClean="0">
                          <a:latin typeface="Cambria Math" panose="02040503050406030204" pitchFamily="18" charset="0"/>
                        </a:rPr>
                        <m:t>= </m:t>
                      </m:r>
                      <m:f>
                        <m:fPr>
                          <m:type m:val="skw"/>
                          <m:ctrlPr>
                            <a:rPr lang="en-US" altLang="zh-CN" sz="2000" b="1" i="1" smtClean="0">
                              <a:latin typeface="Cambria Math" panose="02040503050406030204" pitchFamily="18" charset="0"/>
                            </a:rPr>
                          </m:ctrlPr>
                        </m:fPr>
                        <m:num>
                          <m:r>
                            <a:rPr lang="en-US" altLang="zh-CN" sz="2000" b="1" i="1" smtClean="0">
                              <a:latin typeface="Cambria Math" panose="02040503050406030204" pitchFamily="18" charset="0"/>
                            </a:rPr>
                            <m:t>(</m:t>
                          </m:r>
                          <m:r>
                            <a:rPr lang="en-US" altLang="zh-CN" sz="2000" b="1" i="1" smtClean="0">
                              <a:latin typeface="Cambria Math" charset="0"/>
                            </a:rPr>
                            <m:t>𝟐𝟎</m:t>
                          </m:r>
                          <m:r>
                            <a:rPr lang="en-US" altLang="zh-CN" sz="2000" b="1" i="1" smtClean="0">
                              <a:latin typeface="Cambria Math" panose="02040503050406030204" pitchFamily="18" charset="0"/>
                            </a:rPr>
                            <m:t>/</m:t>
                          </m:r>
                          <m:r>
                            <a:rPr lang="en-US" altLang="zh-CN" sz="2000" b="1" i="1" smtClean="0">
                              <a:latin typeface="Cambria Math" charset="0"/>
                            </a:rPr>
                            <m:t>𝟐𝟎</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𝟏𝟓</m:t>
                          </m:r>
                          <m:r>
                            <a:rPr lang="en-US" altLang="zh-CN" sz="2000" b="1" i="1" smtClean="0">
                              <a:latin typeface="Cambria Math" panose="02040503050406030204" pitchFamily="18" charset="0"/>
                            </a:rPr>
                            <m:t>/</m:t>
                          </m:r>
                          <m:r>
                            <a:rPr lang="en-US" altLang="zh-CN" sz="2000" b="1" i="1" smtClean="0">
                              <a:latin typeface="Cambria Math" charset="0"/>
                            </a:rPr>
                            <m:t>𝟓</m:t>
                          </m:r>
                          <m:r>
                            <a:rPr lang="en-US" altLang="zh-CN" sz="2000" b="1" i="1" smtClean="0">
                              <a:latin typeface="Cambria Math" panose="02040503050406030204" pitchFamily="18" charset="0"/>
                            </a:rPr>
                            <m:t>+</m:t>
                          </m:r>
                          <m:r>
                            <a:rPr lang="en-US" altLang="zh-CN" sz="2000" b="1" i="1" smtClean="0">
                              <a:latin typeface="Cambria Math" charset="0"/>
                            </a:rPr>
                            <m:t>𝟑𝟓</m:t>
                          </m:r>
                          <m:r>
                            <a:rPr lang="en-US" altLang="zh-CN" sz="2000" b="1" i="1" smtClean="0">
                              <a:latin typeface="Cambria Math" panose="02040503050406030204" pitchFamily="18" charset="0"/>
                            </a:rPr>
                            <m:t>/</m:t>
                          </m:r>
                          <m:r>
                            <a:rPr lang="en-US" altLang="zh-CN" sz="2000" b="1" i="1" smtClean="0">
                              <a:latin typeface="Cambria Math" charset="0"/>
                            </a:rPr>
                            <m:t>𝟏𝟓</m:t>
                          </m:r>
                          <m:r>
                            <a:rPr lang="en-US" altLang="zh-CN" sz="2000" b="1" i="1" smtClean="0">
                              <a:latin typeface="Cambria Math" panose="02040503050406030204" pitchFamily="18" charset="0"/>
                            </a:rPr>
                            <m:t>+</m:t>
                          </m:r>
                          <m:r>
                            <a:rPr lang="en-US" altLang="zh-CN" sz="2000" b="1" i="1" smtClean="0">
                              <a:latin typeface="Cambria Math" charset="0"/>
                            </a:rPr>
                            <m:t>𝟑𝟓</m:t>
                          </m:r>
                          <m:r>
                            <a:rPr lang="en-US" altLang="zh-CN" sz="2000" b="1" i="1" smtClean="0">
                              <a:latin typeface="Cambria Math" panose="02040503050406030204" pitchFamily="18" charset="0"/>
                            </a:rPr>
                            <m:t>/</m:t>
                          </m:r>
                          <m:r>
                            <a:rPr lang="en-US" altLang="zh-CN" sz="2000" b="1" i="1" smtClean="0">
                              <a:latin typeface="Cambria Math" charset="0"/>
                            </a:rPr>
                            <m:t>𝟏𝟎</m:t>
                          </m:r>
                          <m:r>
                            <a:rPr lang="en-US" altLang="zh-CN" sz="2000" b="1" i="1" smtClean="0">
                              <a:latin typeface="Cambria Math" panose="02040503050406030204" pitchFamily="18" charset="0"/>
                            </a:rPr>
                            <m:t>)</m:t>
                          </m:r>
                        </m:num>
                        <m:den>
                          <m:r>
                            <a:rPr lang="en-US" altLang="zh-CN" sz="2000" b="1" i="1" smtClean="0">
                              <a:latin typeface="Cambria Math" panose="02040503050406030204" pitchFamily="18" charset="0"/>
                            </a:rPr>
                            <m:t>𝟒</m:t>
                          </m:r>
                        </m:den>
                      </m:f>
                      <m:r>
                        <a:rPr lang="en-US" altLang="zh-CN" sz="2000" b="1" i="1" smtClean="0">
                          <a:latin typeface="Cambria Math" panose="02040503050406030204" pitchFamily="18" charset="0"/>
                        </a:rPr>
                        <m:t>=</m:t>
                      </m:r>
                      <m:r>
                        <a:rPr lang="en-US" altLang="zh-CN" sz="2000" b="1" i="1" smtClean="0">
                          <a:solidFill>
                            <a:srgbClr val="FF0000"/>
                          </a:solidFill>
                          <a:latin typeface="Cambria Math" charset="0"/>
                        </a:rPr>
                        <m:t>𝟐</m:t>
                      </m:r>
                      <m:r>
                        <a:rPr lang="en-US" altLang="zh-CN" sz="2000" b="1" i="1" smtClean="0">
                          <a:solidFill>
                            <a:srgbClr val="FF0000"/>
                          </a:solidFill>
                          <a:latin typeface="Cambria Math" charset="0"/>
                        </a:rPr>
                        <m:t>.</m:t>
                      </m:r>
                      <m:r>
                        <a:rPr lang="en-US" altLang="zh-CN" sz="2000" b="1" i="1" smtClean="0">
                          <a:solidFill>
                            <a:srgbClr val="FF0000"/>
                          </a:solidFill>
                          <a:latin typeface="Cambria Math" charset="0"/>
                        </a:rPr>
                        <m:t>𝟒𝟔</m:t>
                      </m:r>
                    </m:oMath>
                  </m:oMathPara>
                </a14:m>
                <a:endParaRPr lang="zh-CN" altLang="en-US" sz="2000" dirty="0">
                  <a:solidFill>
                    <a:srgbClr val="FF0000"/>
                  </a:solidFill>
                </a:endParaRPr>
              </a:p>
            </p:txBody>
          </p:sp>
        </mc:Choice>
        <mc:Fallback xmlns="">
          <p:sp>
            <p:nvSpPr>
              <p:cNvPr id="9" name="文本框 11"/>
              <p:cNvSpPr txBox="1">
                <a:spLocks noRot="1" noChangeAspect="1" noMove="1" noResize="1" noEditPoints="1" noAdjustHandles="1" noChangeArrowheads="1" noChangeShapeType="1" noTextEdit="1"/>
              </p:cNvSpPr>
              <p:nvPr/>
            </p:nvSpPr>
            <p:spPr>
              <a:xfrm>
                <a:off x="717641" y="5629415"/>
                <a:ext cx="5798575" cy="463653"/>
              </a:xfrm>
              <a:prstGeom prst="rect">
                <a:avLst/>
              </a:prstGeom>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6462537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solidFill>
                  <a:srgbClr val="696464"/>
                </a:solidFill>
              </a:rPr>
              <a:t>2.6.5</a:t>
            </a:r>
            <a:r>
              <a:rPr lang="en-US" altLang="zh-CN" dirty="0">
                <a:solidFill>
                  <a:srgbClr val="696464"/>
                </a:solidFill>
              </a:rPr>
              <a:t>/4: HRRF</a:t>
            </a:r>
            <a:r>
              <a:rPr lang="zh-CN" altLang="en-US" dirty="0">
                <a:solidFill>
                  <a:srgbClr val="696464"/>
                </a:solidFill>
              </a:rPr>
              <a:t> </a:t>
            </a:r>
            <a:r>
              <a:rPr lang="en-US" altLang="zh-CN" dirty="0" smtClean="0">
                <a:solidFill>
                  <a:srgbClr val="696464"/>
                </a:solidFill>
              </a:rPr>
              <a:t>vs. SJF</a:t>
            </a:r>
            <a:endParaRPr lang="en-US" dirty="0"/>
          </a:p>
        </p:txBody>
      </p:sp>
      <p:sp>
        <p:nvSpPr>
          <p:cNvPr id="3" name="Content Placeholder 2"/>
          <p:cNvSpPr>
            <a:spLocks noGrp="1"/>
          </p:cNvSpPr>
          <p:nvPr>
            <p:ph sz="quarter" idx="1"/>
          </p:nvPr>
        </p:nvSpPr>
        <p:spPr/>
        <p:txBody>
          <a:bodyPr/>
          <a:lstStyle/>
          <a:p>
            <a:pPr>
              <a:lnSpc>
                <a:spcPct val="200000"/>
              </a:lnSpc>
            </a:pPr>
            <a:r>
              <a:rPr lang="en-US" dirty="0" smtClean="0"/>
              <a:t>HRRF </a:t>
            </a:r>
            <a:r>
              <a:rPr lang="zh-CN" altLang="en-US" dirty="0" smtClean="0"/>
              <a:t>性能介于 </a:t>
            </a:r>
            <a:r>
              <a:rPr lang="en-US" altLang="zh-CN" dirty="0" smtClean="0"/>
              <a:t>SJF</a:t>
            </a:r>
            <a:r>
              <a:rPr lang="zh-CN" altLang="en-US" dirty="0" smtClean="0"/>
              <a:t> 和 </a:t>
            </a:r>
            <a:r>
              <a:rPr lang="en-US" altLang="zh-CN" dirty="0" smtClean="0"/>
              <a:t>FCFS</a:t>
            </a:r>
            <a:r>
              <a:rPr lang="zh-CN" altLang="en-US" dirty="0" smtClean="0"/>
              <a:t> 算法之间</a:t>
            </a:r>
          </a:p>
          <a:p>
            <a:pPr>
              <a:lnSpc>
                <a:spcPct val="200000"/>
              </a:lnSpc>
            </a:pPr>
            <a:r>
              <a:rPr lang="zh-CN" altLang="en-US" dirty="0" smtClean="0"/>
              <a:t>避免了长作业的极端等待（优于</a:t>
            </a:r>
            <a:r>
              <a:rPr lang="en-US" altLang="zh-CN" dirty="0" smtClean="0"/>
              <a:t>SJF,SRTF</a:t>
            </a:r>
            <a:r>
              <a:rPr lang="zh-CN" altLang="en-US" dirty="0" smtClean="0"/>
              <a:t>）</a:t>
            </a:r>
          </a:p>
          <a:p>
            <a:pPr>
              <a:lnSpc>
                <a:spcPct val="200000"/>
              </a:lnSpc>
            </a:pPr>
            <a:r>
              <a:rPr lang="zh-CN" altLang="en-US" dirty="0">
                <a:solidFill>
                  <a:srgbClr val="FF9300"/>
                </a:solidFill>
              </a:rPr>
              <a:t>每次</a:t>
            </a:r>
            <a:r>
              <a:rPr lang="zh-CN" altLang="en-US" dirty="0"/>
              <a:t>计算各道作业的响应比会有一定的时间开销，需要估计期待的服务时间，性能比</a:t>
            </a:r>
            <a:r>
              <a:rPr lang="en-US" altLang="zh-CN" dirty="0"/>
              <a:t>SJF</a:t>
            </a:r>
            <a:r>
              <a:rPr lang="zh-CN" altLang="en-US" dirty="0"/>
              <a:t>略差</a:t>
            </a:r>
          </a:p>
          <a:p>
            <a:pPr>
              <a:lnSpc>
                <a:spcPct val="200000"/>
              </a:lnSpc>
            </a:pPr>
            <a:endParaRPr lang="zh-CN" altLang="en-US" dirty="0" smtClean="0"/>
          </a:p>
          <a:p>
            <a:pPr>
              <a:lnSpc>
                <a:spcPct val="200000"/>
              </a:lnSpc>
            </a:pP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63</a:t>
            </a:fld>
            <a:endParaRPr lang="en-US" altLang="zh-CN" dirty="0"/>
          </a:p>
        </p:txBody>
      </p:sp>
    </p:spTree>
    <p:extLst>
      <p:ext uri="{BB962C8B-B14F-4D97-AF65-F5344CB8AC3E}">
        <p14:creationId xmlns:p14="http://schemas.microsoft.com/office/powerpoint/2010/main" val="14418692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hr-HR" altLang="zh-CN" dirty="0" smtClean="0">
                <a:solidFill>
                  <a:srgbClr val="696464"/>
                </a:solidFill>
              </a:rPr>
              <a:t>2.6.5</a:t>
            </a:r>
            <a:r>
              <a:rPr lang="en-US" altLang="zh-CN" dirty="0" smtClean="0">
                <a:solidFill>
                  <a:srgbClr val="696464"/>
                </a:solidFill>
              </a:rPr>
              <a:t>/5: PS</a:t>
            </a:r>
            <a:r>
              <a:rPr lang="zh-CN" altLang="en-US" sz="3600" dirty="0" smtClean="0">
                <a:solidFill>
                  <a:srgbClr val="696464"/>
                </a:solidFill>
              </a:rPr>
              <a:t> </a:t>
            </a:r>
            <a:r>
              <a:rPr lang="en-US" altLang="zh-CN" sz="2000" dirty="0" smtClean="0">
                <a:solidFill>
                  <a:srgbClr val="696464"/>
                </a:solidFill>
              </a:rPr>
              <a:t>(Priority Scheduling)</a:t>
            </a:r>
            <a:endParaRPr lang="zh-CN" altLang="en-US" dirty="0"/>
          </a:p>
        </p:txBody>
      </p:sp>
      <p:sp>
        <p:nvSpPr>
          <p:cNvPr id="3" name="内容占位符 2"/>
          <p:cNvSpPr>
            <a:spLocks noGrp="1"/>
          </p:cNvSpPr>
          <p:nvPr>
            <p:ph sz="quarter" idx="1"/>
          </p:nvPr>
        </p:nvSpPr>
        <p:spPr/>
        <p:txBody>
          <a:bodyPr/>
          <a:lstStyle/>
          <a:p>
            <a:pPr>
              <a:lnSpc>
                <a:spcPct val="150000"/>
              </a:lnSpc>
            </a:pPr>
            <a:r>
              <a:rPr lang="zh-CN" altLang="en-US" sz="2400" dirty="0" smtClean="0"/>
              <a:t>优先级调度算法</a:t>
            </a:r>
            <a:r>
              <a:rPr lang="zh-CN" altLang="en-US" sz="2400" dirty="0"/>
              <a:t>是根据确定的</a:t>
            </a:r>
            <a:r>
              <a:rPr lang="zh-CN" altLang="en-US" sz="2400" dirty="0" smtClean="0"/>
              <a:t>优先级来</a:t>
            </a:r>
            <a:r>
              <a:rPr lang="zh-CN" altLang="en-US" sz="2400" dirty="0"/>
              <a:t>选取作业，每次总是选择优先数高的作业</a:t>
            </a:r>
          </a:p>
          <a:p>
            <a:pPr>
              <a:lnSpc>
                <a:spcPct val="150000"/>
              </a:lnSpc>
            </a:pPr>
            <a:r>
              <a:rPr lang="zh-CN" altLang="en-US" sz="2400" dirty="0"/>
              <a:t>规定用户作业</a:t>
            </a:r>
            <a:r>
              <a:rPr lang="zh-CN" altLang="en-US" sz="2400" dirty="0" smtClean="0"/>
              <a:t>优先级</a:t>
            </a:r>
            <a:endParaRPr lang="zh-CN" altLang="en-US" sz="2400" dirty="0"/>
          </a:p>
          <a:p>
            <a:pPr lvl="1"/>
            <a:r>
              <a:rPr lang="zh-CN" altLang="en-US" sz="2000" dirty="0">
                <a:solidFill>
                  <a:srgbClr val="FF0000"/>
                </a:solidFill>
              </a:rPr>
              <a:t>外部指定法</a:t>
            </a:r>
            <a:r>
              <a:rPr lang="zh-CN" altLang="en-US" sz="2000" dirty="0" smtClean="0"/>
              <a:t>：用户</a:t>
            </a:r>
            <a:r>
              <a:rPr lang="zh-CN" altLang="en-US" sz="2000" dirty="0"/>
              <a:t>自己提出作业的</a:t>
            </a:r>
            <a:r>
              <a:rPr lang="zh-CN" altLang="en-US" sz="2000" dirty="0" smtClean="0"/>
              <a:t>优先级</a:t>
            </a:r>
          </a:p>
          <a:p>
            <a:pPr lvl="1"/>
            <a:r>
              <a:rPr lang="zh-CN" altLang="en-US" sz="2000" dirty="0" smtClean="0">
                <a:solidFill>
                  <a:srgbClr val="FF0000"/>
                </a:solidFill>
              </a:rPr>
              <a:t>内部指定法</a:t>
            </a:r>
            <a:r>
              <a:rPr lang="zh-CN" altLang="en-US" sz="2000" dirty="0" smtClean="0"/>
              <a:t>：系统综合考虑有关因素来确定用户作业的优先级</a:t>
            </a:r>
          </a:p>
          <a:p>
            <a:pPr>
              <a:lnSpc>
                <a:spcPct val="150000"/>
              </a:lnSpc>
            </a:pPr>
            <a:r>
              <a:rPr lang="zh-CN" altLang="en-US" sz="2400" dirty="0" smtClean="0"/>
              <a:t>优先级</a:t>
            </a:r>
            <a:r>
              <a:rPr lang="zh-CN" altLang="en-US" sz="2400" dirty="0"/>
              <a:t>确定方法： </a:t>
            </a:r>
          </a:p>
          <a:p>
            <a:pPr lvl="1"/>
            <a:r>
              <a:rPr lang="zh-CN" altLang="en-US" sz="2000" dirty="0">
                <a:solidFill>
                  <a:srgbClr val="FF0000"/>
                </a:solidFill>
              </a:rPr>
              <a:t>静态</a:t>
            </a:r>
            <a:r>
              <a:rPr lang="zh-CN" altLang="en-US" sz="2000" dirty="0" smtClean="0">
                <a:solidFill>
                  <a:srgbClr val="FF0000"/>
                </a:solidFill>
              </a:rPr>
              <a:t>优先级</a:t>
            </a:r>
            <a:r>
              <a:rPr lang="zh-CN" altLang="en-US" sz="2000" dirty="0" smtClean="0"/>
              <a:t>：进程</a:t>
            </a:r>
            <a:r>
              <a:rPr lang="en-US" altLang="zh-CN" sz="2000" dirty="0"/>
              <a:t>/</a:t>
            </a:r>
            <a:r>
              <a:rPr lang="zh-CN" altLang="en-US" sz="2000" dirty="0"/>
              <a:t>线程创建时确定</a:t>
            </a:r>
            <a:r>
              <a:rPr lang="zh-CN" altLang="en-US" sz="2000" dirty="0" smtClean="0"/>
              <a:t>，且</a:t>
            </a:r>
            <a:r>
              <a:rPr lang="zh-CN" altLang="en-US" sz="2000" dirty="0"/>
              <a:t>生命周期中</a:t>
            </a:r>
            <a:r>
              <a:rPr lang="zh-CN" altLang="en-US" sz="2000" dirty="0" smtClean="0"/>
              <a:t>不改变</a:t>
            </a:r>
            <a:endParaRPr lang="zh-CN" altLang="en-US" sz="2000" dirty="0"/>
          </a:p>
          <a:p>
            <a:pPr lvl="1"/>
            <a:r>
              <a:rPr lang="zh-CN" altLang="en-US" sz="2000" dirty="0">
                <a:solidFill>
                  <a:srgbClr val="FF0000"/>
                </a:solidFill>
              </a:rPr>
              <a:t>动态</a:t>
            </a:r>
            <a:r>
              <a:rPr lang="zh-CN" altLang="en-US" sz="2000" dirty="0" smtClean="0">
                <a:solidFill>
                  <a:srgbClr val="FF0000"/>
                </a:solidFill>
              </a:rPr>
              <a:t>优先级</a:t>
            </a:r>
            <a:r>
              <a:rPr lang="zh-CN" altLang="en-US" sz="2000" dirty="0" smtClean="0"/>
              <a:t>：随</a:t>
            </a:r>
            <a:r>
              <a:rPr lang="zh-CN" altLang="en-US" sz="2000" dirty="0"/>
              <a:t>时间而改变</a:t>
            </a:r>
          </a:p>
          <a:p>
            <a:endParaRPr lang="zh-CN" altLang="en-US" sz="2400" dirty="0"/>
          </a:p>
          <a:p>
            <a:endParaRPr lang="zh-CN" altLang="en-US" sz="2400" dirty="0"/>
          </a:p>
        </p:txBody>
      </p:sp>
      <p:sp>
        <p:nvSpPr>
          <p:cNvPr id="4" name="日期占位符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dirty="0"/>
          </a:p>
        </p:txBody>
      </p:sp>
      <p:sp>
        <p:nvSpPr>
          <p:cNvPr id="5" name="灯片编号占位符 4"/>
          <p:cNvSpPr>
            <a:spLocks noGrp="1"/>
          </p:cNvSpPr>
          <p:nvPr>
            <p:ph type="sldNum" sz="quarter" idx="4"/>
          </p:nvPr>
        </p:nvSpPr>
        <p:spPr/>
        <p:txBody>
          <a:bodyPr/>
          <a:lstStyle/>
          <a:p>
            <a:fld id="{65C875F2-A8FA-7640-83AE-6707C19FBE40}" type="slidenum">
              <a:rPr lang="zh-CN" altLang="en-US" baseline="0" smtClean="0"/>
              <a:pPr/>
              <a:t>64</a:t>
            </a:fld>
            <a:endParaRPr lang="en-US" altLang="zh-CN" dirty="0"/>
          </a:p>
        </p:txBody>
      </p:sp>
    </p:spTree>
    <p:extLst>
      <p:ext uri="{BB962C8B-B14F-4D97-AF65-F5344CB8AC3E}">
        <p14:creationId xmlns:p14="http://schemas.microsoft.com/office/powerpoint/2010/main" val="29642467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solidFill>
                  <a:srgbClr val="696464"/>
                </a:solidFill>
              </a:rPr>
              <a:t>2.6.5</a:t>
            </a:r>
            <a:r>
              <a:rPr lang="en-US" altLang="zh-CN" dirty="0">
                <a:solidFill>
                  <a:srgbClr val="696464"/>
                </a:solidFill>
              </a:rPr>
              <a:t>/5: PS</a:t>
            </a:r>
            <a:r>
              <a:rPr lang="zh-CN" altLang="en-US" sz="6000" dirty="0">
                <a:solidFill>
                  <a:srgbClr val="696464"/>
                </a:solidFill>
              </a:rPr>
              <a:t> </a:t>
            </a:r>
            <a:r>
              <a:rPr lang="en-US" altLang="zh-CN" dirty="0" smtClean="0">
                <a:solidFill>
                  <a:srgbClr val="696464"/>
                </a:solidFill>
              </a:rPr>
              <a:t>(</a:t>
            </a:r>
            <a:r>
              <a:rPr lang="zh-CN" altLang="en-US" dirty="0" smtClean="0">
                <a:solidFill>
                  <a:srgbClr val="696464"/>
                </a:solidFill>
              </a:rPr>
              <a:t>续）</a:t>
            </a:r>
            <a:endParaRPr lang="en-US" dirty="0"/>
          </a:p>
        </p:txBody>
      </p:sp>
      <p:sp>
        <p:nvSpPr>
          <p:cNvPr id="3" name="Content Placeholder 2"/>
          <p:cNvSpPr>
            <a:spLocks noGrp="1"/>
          </p:cNvSpPr>
          <p:nvPr>
            <p:ph sz="quarter" idx="1"/>
          </p:nvPr>
        </p:nvSpPr>
        <p:spPr/>
        <p:txBody>
          <a:bodyPr/>
          <a:lstStyle/>
          <a:p>
            <a:pPr>
              <a:lnSpc>
                <a:spcPct val="150000"/>
              </a:lnSpc>
            </a:pPr>
            <a:r>
              <a:rPr lang="zh-CN" altLang="en-US" dirty="0"/>
              <a:t>静态优先数法中优先数的确定依据</a:t>
            </a:r>
          </a:p>
          <a:p>
            <a:pPr lvl="1">
              <a:lnSpc>
                <a:spcPct val="150000"/>
              </a:lnSpc>
            </a:pPr>
            <a:r>
              <a:rPr lang="zh-CN" altLang="en-US" dirty="0"/>
              <a:t>重要算题程序的进程优先数大，这样有利于用户更早得到结果</a:t>
            </a:r>
          </a:p>
          <a:p>
            <a:pPr lvl="1">
              <a:lnSpc>
                <a:spcPct val="150000"/>
              </a:lnSpc>
            </a:pPr>
            <a:r>
              <a:rPr lang="zh-CN" altLang="en-US" dirty="0" smtClean="0"/>
              <a:t>交互式</a:t>
            </a:r>
            <a:r>
              <a:rPr lang="zh-CN" altLang="en-US" dirty="0"/>
              <a:t>用户的进程优先数大，这样有利于终端用户的响应时间等等</a:t>
            </a:r>
          </a:p>
          <a:p>
            <a:pPr>
              <a:lnSpc>
                <a:spcPct val="150000"/>
              </a:lnSpc>
            </a:pP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65</a:t>
            </a:fld>
            <a:endParaRPr lang="en-US" altLang="zh-CN" dirty="0"/>
          </a:p>
        </p:txBody>
      </p:sp>
      <p:sp>
        <p:nvSpPr>
          <p:cNvPr id="6" name="TextBox 5"/>
          <p:cNvSpPr txBox="1"/>
          <p:nvPr/>
        </p:nvSpPr>
        <p:spPr>
          <a:xfrm>
            <a:off x="2960068" y="5172779"/>
            <a:ext cx="5688632" cy="830997"/>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defPPr>
              <a:defRPr lang="en-US"/>
            </a:defPPr>
            <a:lvl1pPr algn="l">
              <a:lnSpc>
                <a:spcPct val="150000"/>
              </a:lnSpc>
              <a:spcAft>
                <a:spcPct val="20000"/>
              </a:spcAft>
              <a:buClr>
                <a:schemeClr val="folHlink"/>
              </a:buClr>
              <a:buSzPct val="60000"/>
              <a:defRPr kumimoji="1" sz="2400" b="0">
                <a:solidFill>
                  <a:srgbClr val="0070C0"/>
                </a:solidFill>
                <a:latin typeface="黑体" panose="02010609060101010101" pitchFamily="49" charset="-122"/>
                <a:ea typeface="黑体" panose="02010609060101010101" pitchFamily="49" charset="-122"/>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zh-CN" altLang="en-US" sz="3200" dirty="0"/>
              <a:t>实现简单，但会产生饥饿现象</a:t>
            </a:r>
            <a:endParaRPr lang="en-US" sz="3200" dirty="0"/>
          </a:p>
        </p:txBody>
      </p:sp>
    </p:spTree>
    <p:extLst>
      <p:ext uri="{BB962C8B-B14F-4D97-AF65-F5344CB8AC3E}">
        <p14:creationId xmlns:p14="http://schemas.microsoft.com/office/powerpoint/2010/main" val="7945239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solidFill>
                  <a:srgbClr val="696464"/>
                </a:solidFill>
              </a:rPr>
              <a:t>2.6.5</a:t>
            </a:r>
            <a:r>
              <a:rPr lang="en-US" altLang="zh-CN" dirty="0">
                <a:solidFill>
                  <a:srgbClr val="696464"/>
                </a:solidFill>
              </a:rPr>
              <a:t>/5: PS</a:t>
            </a:r>
            <a:r>
              <a:rPr lang="zh-CN" altLang="en-US" sz="6000" dirty="0">
                <a:solidFill>
                  <a:srgbClr val="696464"/>
                </a:solidFill>
              </a:rPr>
              <a:t> </a:t>
            </a:r>
            <a:r>
              <a:rPr lang="en-US" altLang="zh-CN" dirty="0">
                <a:solidFill>
                  <a:srgbClr val="696464"/>
                </a:solidFill>
              </a:rPr>
              <a:t>(</a:t>
            </a:r>
            <a:r>
              <a:rPr lang="zh-CN" altLang="en-US" dirty="0">
                <a:solidFill>
                  <a:srgbClr val="696464"/>
                </a:solidFill>
              </a:rPr>
              <a:t>续）</a:t>
            </a:r>
            <a:endParaRPr lang="en-US" dirty="0"/>
          </a:p>
        </p:txBody>
      </p:sp>
      <p:sp>
        <p:nvSpPr>
          <p:cNvPr id="3" name="Content Placeholder 2"/>
          <p:cNvSpPr>
            <a:spLocks noGrp="1"/>
          </p:cNvSpPr>
          <p:nvPr>
            <p:ph sz="quarter" idx="1"/>
          </p:nvPr>
        </p:nvSpPr>
        <p:spPr/>
        <p:txBody>
          <a:bodyPr/>
          <a:lstStyle/>
          <a:p>
            <a:r>
              <a:rPr lang="zh-CN" altLang="en-US" dirty="0"/>
              <a:t>动态优先</a:t>
            </a:r>
            <a:r>
              <a:rPr lang="zh-CN" altLang="en-US" dirty="0" smtClean="0"/>
              <a:t>数法</a:t>
            </a:r>
          </a:p>
          <a:p>
            <a:pPr lvl="1"/>
            <a:r>
              <a:rPr lang="zh-CN" altLang="en-US" dirty="0" smtClean="0"/>
              <a:t>在创建一个进程时，根据进程类型和资源使用情况确定一个优先数，当进程耗尽时间片或重新被调度时，再次计算并调整所有进程的优先数 </a:t>
            </a:r>
          </a:p>
          <a:p>
            <a:pPr lvl="1"/>
            <a:r>
              <a:rPr lang="zh-CN" altLang="en-US" dirty="0" smtClean="0"/>
              <a:t>两种原则：</a:t>
            </a:r>
          </a:p>
          <a:p>
            <a:pPr lvl="2"/>
            <a:r>
              <a:rPr lang="zh-CN" altLang="en-US" dirty="0"/>
              <a:t>根据进程占有</a:t>
            </a:r>
            <a:r>
              <a:rPr lang="en-US" altLang="zh-CN" dirty="0"/>
              <a:t>CPU</a:t>
            </a:r>
            <a:r>
              <a:rPr lang="zh-CN" altLang="en-US" dirty="0"/>
              <a:t>时间多少来决定</a:t>
            </a:r>
            <a:r>
              <a:rPr lang="en-US" altLang="zh-CN" dirty="0"/>
              <a:t>,</a:t>
            </a:r>
            <a:r>
              <a:rPr lang="zh-CN" altLang="en-US" dirty="0"/>
              <a:t>当进程占有</a:t>
            </a:r>
            <a:r>
              <a:rPr lang="en-US" altLang="zh-CN" dirty="0"/>
              <a:t>CPU</a:t>
            </a:r>
            <a:r>
              <a:rPr lang="zh-CN" altLang="en-US" dirty="0"/>
              <a:t>时间愈长</a:t>
            </a:r>
            <a:r>
              <a:rPr lang="en-US" altLang="zh-CN" dirty="0"/>
              <a:t>,</a:t>
            </a:r>
            <a:r>
              <a:rPr lang="zh-CN" altLang="en-US" dirty="0"/>
              <a:t>那么，在它被阻塞之后再次获得调度的优先级就越低，反之</a:t>
            </a:r>
            <a:r>
              <a:rPr lang="en-US" altLang="zh-CN" dirty="0"/>
              <a:t>,</a:t>
            </a:r>
            <a:r>
              <a:rPr lang="zh-CN" altLang="en-US" dirty="0"/>
              <a:t>进程获得调度的可能性越</a:t>
            </a:r>
            <a:r>
              <a:rPr lang="zh-CN" altLang="en-US" dirty="0" smtClean="0"/>
              <a:t>大</a:t>
            </a:r>
            <a:r>
              <a:rPr lang="zh-CN" altLang="en-US" dirty="0" smtClean="0">
                <a:solidFill>
                  <a:srgbClr val="0070C0"/>
                </a:solidFill>
              </a:rPr>
              <a:t>（短进程的优先级高）</a:t>
            </a:r>
            <a:endParaRPr lang="zh-CN" altLang="en-US" dirty="0">
              <a:solidFill>
                <a:srgbClr val="0070C0"/>
              </a:solidFill>
            </a:endParaRPr>
          </a:p>
          <a:p>
            <a:pPr lvl="2"/>
            <a:r>
              <a:rPr lang="zh-CN" altLang="en-US" dirty="0" smtClean="0"/>
              <a:t>根据</a:t>
            </a:r>
            <a:r>
              <a:rPr lang="zh-CN" altLang="en-US" dirty="0"/>
              <a:t>进程等待</a:t>
            </a:r>
            <a:r>
              <a:rPr lang="en-US" altLang="zh-CN" dirty="0"/>
              <a:t>CPU</a:t>
            </a:r>
            <a:r>
              <a:rPr lang="zh-CN" altLang="en-US" dirty="0"/>
              <a:t>时间多少来决定</a:t>
            </a:r>
            <a:r>
              <a:rPr lang="en-US" altLang="zh-CN" dirty="0"/>
              <a:t>,</a:t>
            </a:r>
            <a:r>
              <a:rPr lang="zh-CN" altLang="en-US" dirty="0"/>
              <a:t>当进程在就绪队列中等待时间愈长</a:t>
            </a:r>
            <a:r>
              <a:rPr lang="en-US" altLang="zh-CN" dirty="0"/>
              <a:t>,</a:t>
            </a:r>
            <a:r>
              <a:rPr lang="zh-CN" altLang="en-US" dirty="0"/>
              <a:t>那么，在它被阻塞之后再次获得调度的优先级就越高，反之</a:t>
            </a:r>
            <a:r>
              <a:rPr lang="en-US" altLang="zh-CN" dirty="0"/>
              <a:t>,</a:t>
            </a:r>
            <a:r>
              <a:rPr lang="zh-CN" altLang="en-US" dirty="0"/>
              <a:t>进程获得调度的可能性越</a:t>
            </a:r>
            <a:r>
              <a:rPr lang="zh-CN" altLang="en-US" dirty="0" smtClean="0"/>
              <a:t>小</a:t>
            </a:r>
            <a:r>
              <a:rPr lang="zh-CN" altLang="en-US" dirty="0" smtClean="0">
                <a:solidFill>
                  <a:srgbClr val="0070C0"/>
                </a:solidFill>
              </a:rPr>
              <a:t>（久进程</a:t>
            </a:r>
            <a:r>
              <a:rPr lang="zh-CN" altLang="en-US" dirty="0">
                <a:solidFill>
                  <a:srgbClr val="0070C0"/>
                </a:solidFill>
              </a:rPr>
              <a:t>的优先级高）</a:t>
            </a:r>
          </a:p>
          <a:p>
            <a:pPr lvl="2"/>
            <a:endParaRPr lang="zh-CN" altLang="en-US" dirty="0"/>
          </a:p>
          <a:p>
            <a:pPr lvl="2"/>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66</a:t>
            </a:fld>
            <a:endParaRPr lang="en-US" altLang="zh-CN" dirty="0"/>
          </a:p>
        </p:txBody>
      </p:sp>
    </p:spTree>
    <p:extLst>
      <p:ext uri="{BB962C8B-B14F-4D97-AF65-F5344CB8AC3E}">
        <p14:creationId xmlns:p14="http://schemas.microsoft.com/office/powerpoint/2010/main" val="4453248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solidFill>
                  <a:srgbClr val="696464"/>
                </a:solidFill>
              </a:rPr>
              <a:t>2.6.5</a:t>
            </a:r>
            <a:r>
              <a:rPr lang="en-US" altLang="zh-CN" dirty="0">
                <a:solidFill>
                  <a:srgbClr val="696464"/>
                </a:solidFill>
              </a:rPr>
              <a:t>/5: PS</a:t>
            </a:r>
            <a:r>
              <a:rPr lang="zh-CN" altLang="en-US" sz="6000" dirty="0">
                <a:solidFill>
                  <a:srgbClr val="696464"/>
                </a:solidFill>
              </a:rPr>
              <a:t> </a:t>
            </a:r>
            <a:r>
              <a:rPr lang="en-US" altLang="zh-CN" dirty="0">
                <a:solidFill>
                  <a:srgbClr val="696464"/>
                </a:solidFill>
              </a:rPr>
              <a:t>(</a:t>
            </a:r>
            <a:r>
              <a:rPr lang="zh-CN" altLang="en-US" dirty="0">
                <a:solidFill>
                  <a:srgbClr val="696464"/>
                </a:solidFill>
              </a:rPr>
              <a:t>续）</a:t>
            </a:r>
            <a:endParaRPr lang="en-US" dirty="0"/>
          </a:p>
        </p:txBody>
      </p:sp>
      <p:sp>
        <p:nvSpPr>
          <p:cNvPr id="3" name="Content Placeholder 2"/>
          <p:cNvSpPr>
            <a:spLocks noGrp="1"/>
          </p:cNvSpPr>
          <p:nvPr>
            <p:ph sz="quarter" idx="1"/>
          </p:nvPr>
        </p:nvSpPr>
        <p:spPr/>
        <p:txBody>
          <a:bodyPr/>
          <a:lstStyle/>
          <a:p>
            <a:pPr>
              <a:lnSpc>
                <a:spcPct val="200000"/>
              </a:lnSpc>
            </a:pPr>
            <a:r>
              <a:rPr lang="zh-CN" altLang="en-US" dirty="0" smtClean="0">
                <a:solidFill>
                  <a:srgbClr val="00B050"/>
                </a:solidFill>
              </a:rPr>
              <a:t>实现方式</a:t>
            </a:r>
          </a:p>
          <a:p>
            <a:pPr lvl="1">
              <a:lnSpc>
                <a:spcPct val="200000"/>
              </a:lnSpc>
            </a:pPr>
            <a:r>
              <a:rPr lang="zh-CN" altLang="en-US" dirty="0" smtClean="0">
                <a:solidFill>
                  <a:srgbClr val="00B050"/>
                </a:solidFill>
              </a:rPr>
              <a:t>剥夺式 ：</a:t>
            </a:r>
            <a:r>
              <a:rPr lang="en-US" altLang="zh-CN" dirty="0" smtClean="0">
                <a:solidFill>
                  <a:srgbClr val="00B050"/>
                </a:solidFill>
              </a:rPr>
              <a:t>SRTF</a:t>
            </a:r>
            <a:r>
              <a:rPr lang="zh-CN" altLang="en-US" dirty="0" smtClean="0">
                <a:solidFill>
                  <a:srgbClr val="00B050"/>
                </a:solidFill>
              </a:rPr>
              <a:t>（静态优先）</a:t>
            </a:r>
          </a:p>
          <a:p>
            <a:pPr lvl="1">
              <a:lnSpc>
                <a:spcPct val="200000"/>
              </a:lnSpc>
            </a:pPr>
            <a:r>
              <a:rPr lang="zh-CN" altLang="en-US" dirty="0" smtClean="0">
                <a:solidFill>
                  <a:srgbClr val="00B050"/>
                </a:solidFill>
              </a:rPr>
              <a:t>非剥夺式：</a:t>
            </a:r>
            <a:r>
              <a:rPr lang="en-US" altLang="zh-CN" dirty="0" smtClean="0">
                <a:solidFill>
                  <a:srgbClr val="00B050"/>
                </a:solidFill>
              </a:rPr>
              <a:t>SJF</a:t>
            </a:r>
            <a:r>
              <a:rPr lang="zh-CN" altLang="en-US" dirty="0" smtClean="0">
                <a:solidFill>
                  <a:srgbClr val="00B050"/>
                </a:solidFill>
              </a:rPr>
              <a:t>（静态优先），</a:t>
            </a:r>
            <a:r>
              <a:rPr lang="en-US" altLang="zh-CN" dirty="0" smtClean="0">
                <a:solidFill>
                  <a:srgbClr val="00B050"/>
                </a:solidFill>
              </a:rPr>
              <a:t>HRRF</a:t>
            </a:r>
            <a:r>
              <a:rPr lang="zh-CN" altLang="en-US" dirty="0" smtClean="0">
                <a:solidFill>
                  <a:srgbClr val="00B050"/>
                </a:solidFill>
              </a:rPr>
              <a:t>（动态优先）</a:t>
            </a:r>
            <a:endParaRPr lang="en-US" dirty="0">
              <a:solidFill>
                <a:srgbClr val="00B050"/>
              </a:solidFill>
            </a:endParaRPr>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67</a:t>
            </a:fld>
            <a:endParaRPr lang="en-US" altLang="zh-CN" dirty="0"/>
          </a:p>
        </p:txBody>
      </p:sp>
    </p:spTree>
    <p:extLst>
      <p:ext uri="{BB962C8B-B14F-4D97-AF65-F5344CB8AC3E}">
        <p14:creationId xmlns:p14="http://schemas.microsoft.com/office/powerpoint/2010/main" val="9279852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solidFill>
                  <a:srgbClr val="696464"/>
                </a:solidFill>
              </a:rPr>
              <a:t>2.6.5</a:t>
            </a:r>
            <a:r>
              <a:rPr lang="en-US" altLang="zh-CN" dirty="0" smtClean="0">
                <a:solidFill>
                  <a:srgbClr val="696464"/>
                </a:solidFill>
              </a:rPr>
              <a:t>/6: RR</a:t>
            </a:r>
            <a:r>
              <a:rPr lang="zh-CN" altLang="en-US" sz="3600" dirty="0" smtClean="0">
                <a:solidFill>
                  <a:srgbClr val="696464"/>
                </a:solidFill>
              </a:rPr>
              <a:t> </a:t>
            </a:r>
            <a:r>
              <a:rPr lang="en-US" altLang="zh-CN" sz="2000" dirty="0" smtClean="0">
                <a:solidFill>
                  <a:srgbClr val="696464"/>
                </a:solidFill>
              </a:rPr>
              <a:t>(Round-Robin)</a:t>
            </a:r>
            <a:endParaRPr lang="en-US" dirty="0"/>
          </a:p>
        </p:txBody>
      </p:sp>
      <p:sp>
        <p:nvSpPr>
          <p:cNvPr id="3" name="Content Placeholder 2"/>
          <p:cNvSpPr>
            <a:spLocks noGrp="1"/>
          </p:cNvSpPr>
          <p:nvPr>
            <p:ph sz="quarter" idx="1"/>
          </p:nvPr>
        </p:nvSpPr>
        <p:spPr/>
        <p:txBody>
          <a:bodyPr/>
          <a:lstStyle/>
          <a:p>
            <a:r>
              <a:rPr lang="zh-CN" altLang="en-US" sz="2400" dirty="0">
                <a:solidFill>
                  <a:srgbClr val="0070C0"/>
                </a:solidFill>
              </a:rPr>
              <a:t>策略：</a:t>
            </a:r>
            <a:r>
              <a:rPr lang="zh-CN" altLang="en-US" sz="2400" dirty="0"/>
              <a:t>调度程序每次把</a:t>
            </a:r>
            <a:r>
              <a:rPr lang="en-US" altLang="zh-CN" sz="2400" dirty="0"/>
              <a:t>CPU</a:t>
            </a:r>
            <a:r>
              <a:rPr lang="zh-CN" altLang="en-US" sz="2400" dirty="0"/>
              <a:t>分配给就绪队列首进程使用一个时间片，例如</a:t>
            </a:r>
            <a:r>
              <a:rPr lang="en-US" altLang="zh-CN" sz="2400" dirty="0"/>
              <a:t>100ms</a:t>
            </a:r>
            <a:r>
              <a:rPr lang="zh-CN" altLang="en-US" sz="2400" dirty="0"/>
              <a:t>，就绪队列中的每个进程轮流地运行一个时间片。当这个时间片结束时，强迫一个进程让出处理器，让它排列到就绪队列的尾部，等候下一轮</a:t>
            </a:r>
            <a:r>
              <a:rPr lang="zh-CN" altLang="en-US" sz="2400" dirty="0" smtClean="0"/>
              <a:t>调度（</a:t>
            </a:r>
            <a:r>
              <a:rPr lang="en-US" altLang="zh-CN" sz="2400" dirty="0" smtClean="0"/>
              <a:t>FCFS/SJF/…</a:t>
            </a:r>
            <a:r>
              <a:rPr lang="zh-CN" altLang="en-US" sz="2400" dirty="0" smtClean="0"/>
              <a:t>）</a:t>
            </a:r>
          </a:p>
          <a:p>
            <a:r>
              <a:rPr lang="zh-CN" altLang="en-US" sz="2400" dirty="0" smtClean="0">
                <a:solidFill>
                  <a:srgbClr val="0070C0"/>
                </a:solidFill>
              </a:rPr>
              <a:t>实现</a:t>
            </a:r>
            <a:r>
              <a:rPr lang="zh-CN" altLang="en-US" sz="2400" dirty="0">
                <a:solidFill>
                  <a:srgbClr val="0070C0"/>
                </a:solidFill>
              </a:rPr>
              <a:t>原理：</a:t>
            </a:r>
            <a:r>
              <a:rPr lang="zh-CN" altLang="en-US" sz="2400" dirty="0"/>
              <a:t>实现这种调度要使用一个间隔时钟。当一个进程开始运行时，就将时间片的值置入间隔时钟内，当发生间隔时钟中断时，中断处理程序就通知处理器调度进行处理器的切换工作</a:t>
            </a:r>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dirty="0"/>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68</a:t>
            </a:fld>
            <a:endParaRPr lang="en-US" altLang="zh-CN" dirty="0"/>
          </a:p>
        </p:txBody>
      </p:sp>
    </p:spTree>
    <p:extLst>
      <p:ext uri="{BB962C8B-B14F-4D97-AF65-F5344CB8AC3E}">
        <p14:creationId xmlns:p14="http://schemas.microsoft.com/office/powerpoint/2010/main" val="208133626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solidFill>
                  <a:srgbClr val="696464"/>
                </a:solidFill>
              </a:rPr>
              <a:t>2.6.5</a:t>
            </a:r>
            <a:r>
              <a:rPr lang="en-US" altLang="zh-CN" dirty="0" smtClean="0">
                <a:solidFill>
                  <a:srgbClr val="696464"/>
                </a:solidFill>
              </a:rPr>
              <a:t>/6: RR</a:t>
            </a:r>
            <a:r>
              <a:rPr lang="zh-CN" altLang="en-US" sz="3600" dirty="0" smtClean="0">
                <a:solidFill>
                  <a:srgbClr val="696464"/>
                </a:solidFill>
              </a:rPr>
              <a:t> </a:t>
            </a:r>
            <a:r>
              <a:rPr lang="en-US" altLang="zh-CN" sz="2000" dirty="0" smtClean="0">
                <a:solidFill>
                  <a:srgbClr val="696464"/>
                </a:solidFill>
              </a:rPr>
              <a:t>(Round-Robin)</a:t>
            </a:r>
            <a:endParaRPr lang="en-US" dirty="0"/>
          </a:p>
        </p:txBody>
      </p:sp>
      <p:sp>
        <p:nvSpPr>
          <p:cNvPr id="3" name="Content Placeholder 2"/>
          <p:cNvSpPr>
            <a:spLocks noGrp="1"/>
          </p:cNvSpPr>
          <p:nvPr>
            <p:ph sz="quarter" idx="1"/>
          </p:nvPr>
        </p:nvSpPr>
        <p:spPr/>
        <p:txBody>
          <a:bodyPr/>
          <a:lstStyle/>
          <a:p>
            <a:r>
              <a:rPr lang="zh-CN" altLang="en-US" sz="2400" dirty="0">
                <a:solidFill>
                  <a:srgbClr val="0070C0"/>
                </a:solidFill>
              </a:rPr>
              <a:t>策略：</a:t>
            </a:r>
            <a:r>
              <a:rPr lang="zh-CN" altLang="en-US" sz="2400" dirty="0"/>
              <a:t>调度程序每次把</a:t>
            </a:r>
            <a:r>
              <a:rPr lang="en-US" altLang="zh-CN" sz="2400" dirty="0"/>
              <a:t>CPU</a:t>
            </a:r>
            <a:r>
              <a:rPr lang="zh-CN" altLang="en-US" sz="2400" dirty="0"/>
              <a:t>分配给就绪队列首进程使用一个时间片，例如</a:t>
            </a:r>
            <a:r>
              <a:rPr lang="en-US" altLang="zh-CN" sz="2400" dirty="0"/>
              <a:t>100ms</a:t>
            </a:r>
            <a:r>
              <a:rPr lang="zh-CN" altLang="en-US" sz="2400" dirty="0"/>
              <a:t>，就绪队列中的每个进程轮流地运行一个时间片。当这个时间片结束时，强迫一个进程让出处理器，让它排列到就绪队列的尾部，等候下一轮调度（</a:t>
            </a:r>
            <a:r>
              <a:rPr lang="en-US" altLang="zh-CN" sz="2400" dirty="0"/>
              <a:t>FCFS/SJF/…</a:t>
            </a:r>
            <a:r>
              <a:rPr lang="zh-CN" altLang="en-US" sz="2400" dirty="0"/>
              <a:t>）</a:t>
            </a:r>
          </a:p>
          <a:p>
            <a:r>
              <a:rPr lang="zh-CN" altLang="en-US" sz="2400" dirty="0">
                <a:solidFill>
                  <a:srgbClr val="0070C0"/>
                </a:solidFill>
              </a:rPr>
              <a:t>实现原理：</a:t>
            </a:r>
            <a:r>
              <a:rPr lang="zh-CN" altLang="en-US" sz="2400" dirty="0"/>
              <a:t>实现这种调度要使用一个间隔时钟。当一个进程开始运行时，就将时间片的值置入间隔时钟内，当发生间隔时钟中断时，中断处理程序就通知处理器调度进行处理器的切换工作</a:t>
            </a:r>
            <a:endParaRPr lang="en-US" altLang="zh-CN" sz="2400" dirty="0"/>
          </a:p>
          <a:p>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69</a:t>
            </a:fld>
            <a:endParaRPr lang="en-US" altLang="zh-CN" dirty="0"/>
          </a:p>
        </p:txBody>
      </p:sp>
      <p:sp>
        <p:nvSpPr>
          <p:cNvPr id="6" name="Rectangular Callout 5"/>
          <p:cNvSpPr/>
          <p:nvPr/>
        </p:nvSpPr>
        <p:spPr>
          <a:xfrm>
            <a:off x="2987824" y="3068960"/>
            <a:ext cx="5444852" cy="2808312"/>
          </a:xfrm>
          <a:prstGeom prst="wedgeRectCallout">
            <a:avLst>
              <a:gd name="adj1" fmla="val -31094"/>
              <a:gd name="adj2" fmla="val -62197"/>
            </a:avLst>
          </a:prstGeom>
        </p:spPr>
        <p:style>
          <a:lnRef idx="3">
            <a:schemeClr val="lt1"/>
          </a:lnRef>
          <a:fillRef idx="1">
            <a:schemeClr val="accent3"/>
          </a:fillRef>
          <a:effectRef idx="1">
            <a:schemeClr val="accent3"/>
          </a:effectRef>
          <a:fontRef idx="minor">
            <a:schemeClr val="lt1"/>
          </a:fontRef>
        </p:style>
        <p:txBody>
          <a:bodyPr rtlCol="0" anchor="ctr"/>
          <a:lstStyle/>
          <a:p>
            <a:pPr marL="342900" indent="-342900" algn="l">
              <a:lnSpc>
                <a:spcPct val="150000"/>
              </a:lnSpc>
              <a:buFont typeface="Arial" charset="0"/>
              <a:buChar char="•"/>
            </a:pPr>
            <a:r>
              <a:rPr lang="zh-CN" altLang="en-US" sz="2400" dirty="0">
                <a:solidFill>
                  <a:srgbClr val="FF0000"/>
                </a:solidFill>
                <a:latin typeface="SimHei" charset="0"/>
                <a:ea typeface="SimHei" charset="0"/>
                <a:cs typeface="SimHei" charset="0"/>
              </a:rPr>
              <a:t>基本轮</a:t>
            </a:r>
            <a:r>
              <a:rPr lang="zh-CN" altLang="en-US" sz="2400" dirty="0" smtClean="0">
                <a:solidFill>
                  <a:srgbClr val="FF0000"/>
                </a:solidFill>
                <a:latin typeface="SimHei" charset="0"/>
                <a:ea typeface="SimHei" charset="0"/>
                <a:cs typeface="SimHei" charset="0"/>
              </a:rPr>
              <a:t>转法：</a:t>
            </a:r>
            <a:r>
              <a:rPr lang="zh-CN" altLang="en-US" sz="2400" dirty="0" smtClean="0">
                <a:latin typeface="SimHei" charset="0"/>
                <a:ea typeface="SimHei" charset="0"/>
                <a:cs typeface="SimHei" charset="0"/>
              </a:rPr>
              <a:t>它</a:t>
            </a:r>
            <a:r>
              <a:rPr lang="zh-CN" altLang="en-US" sz="2400" dirty="0">
                <a:latin typeface="SimHei" charset="0"/>
                <a:ea typeface="SimHei" charset="0"/>
                <a:cs typeface="SimHei" charset="0"/>
              </a:rPr>
              <a:t>要求每个进程轮流运行一个相同的时间片</a:t>
            </a:r>
          </a:p>
          <a:p>
            <a:pPr marL="342900" indent="-342900" algn="l">
              <a:lnSpc>
                <a:spcPct val="150000"/>
              </a:lnSpc>
              <a:buFont typeface="Arial" charset="0"/>
              <a:buChar char="•"/>
            </a:pPr>
            <a:r>
              <a:rPr lang="zh-CN" altLang="en-US" sz="2400" dirty="0">
                <a:solidFill>
                  <a:srgbClr val="FF0000"/>
                </a:solidFill>
                <a:latin typeface="SimHei" charset="0"/>
                <a:ea typeface="SimHei" charset="0"/>
                <a:cs typeface="SimHei" charset="0"/>
              </a:rPr>
              <a:t>改进的轮</a:t>
            </a:r>
            <a:r>
              <a:rPr lang="zh-CN" altLang="en-US" sz="2400" dirty="0" smtClean="0">
                <a:solidFill>
                  <a:srgbClr val="FF0000"/>
                </a:solidFill>
                <a:latin typeface="SimHei" charset="0"/>
                <a:ea typeface="SimHei" charset="0"/>
                <a:cs typeface="SimHei" charset="0"/>
              </a:rPr>
              <a:t>转法：</a:t>
            </a:r>
            <a:r>
              <a:rPr lang="zh-CN" altLang="en-US" sz="2400" dirty="0" smtClean="0">
                <a:latin typeface="SimHei" charset="0"/>
                <a:ea typeface="SimHei" charset="0"/>
                <a:cs typeface="SimHei" charset="0"/>
              </a:rPr>
              <a:t>对于</a:t>
            </a:r>
            <a:r>
              <a:rPr lang="zh-CN" altLang="en-US" sz="2400" dirty="0">
                <a:latin typeface="SimHei" charset="0"/>
                <a:ea typeface="SimHei" charset="0"/>
                <a:cs typeface="SimHei" charset="0"/>
              </a:rPr>
              <a:t>不同的进程给以不同的时间片；时间片的长短可以动态地修改等等 </a:t>
            </a:r>
          </a:p>
        </p:txBody>
      </p:sp>
    </p:spTree>
    <p:extLst>
      <p:ext uri="{BB962C8B-B14F-4D97-AF65-F5344CB8AC3E}">
        <p14:creationId xmlns:p14="http://schemas.microsoft.com/office/powerpoint/2010/main" val="19116971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eaLnBrk="1" hangingPunct="1"/>
            <a:fld id="{52BDFAF4-8BE0-8249-8DD2-27F1E4AF1607}" type="datetime1">
              <a:rPr lang="zh-CN" altLang="en-US" sz="1400">
                <a:solidFill>
                  <a:schemeClr val="tx2"/>
                </a:solidFill>
              </a:rPr>
              <a:pPr eaLnBrk="1" hangingPunct="1"/>
              <a:t>2019-10-7</a:t>
            </a:fld>
            <a:endParaRPr lang="en-US" altLang="zh-CN" sz="1400" dirty="0">
              <a:solidFill>
                <a:schemeClr val="tx2"/>
              </a:solidFill>
            </a:endParaRPr>
          </a:p>
        </p:txBody>
      </p:sp>
      <p:sp>
        <p:nvSpPr>
          <p:cNvPr id="124" name="灯片编号占位符 3"/>
          <p:cNvSpPr>
            <a:spLocks noGrp="1"/>
          </p:cNvSpPr>
          <p:nvPr>
            <p:ph type="sldNum" sz="quarter" idx="4294967295"/>
          </p:nvPr>
        </p:nvSpPr>
        <p:spPr>
          <a:xfrm>
            <a:off x="146050" y="6210300"/>
            <a:ext cx="457200" cy="457200"/>
          </a:xfrm>
          <a:prstGeom prst="ellipse">
            <a:avLst/>
          </a:prstGeom>
        </p:spPr>
        <p:txBody>
          <a:bodyPr/>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eaLnBrk="1" hangingPunct="1"/>
            <a:fld id="{A9F004B8-641E-9743-AFD4-071B6E812D7F}" type="slidenum">
              <a:rPr lang="zh-CN" altLang="en-US" sz="1400">
                <a:solidFill>
                  <a:srgbClr val="FFFFFF"/>
                </a:solidFill>
                <a:latin typeface="Franklin Gothic Book" charset="0"/>
                <a:ea typeface="幼圆" charset="0"/>
              </a:rPr>
              <a:pPr eaLnBrk="1" hangingPunct="1"/>
              <a:t>7</a:t>
            </a:fld>
            <a:endParaRPr lang="en-US" altLang="zh-CN" sz="1400">
              <a:solidFill>
                <a:srgbClr val="FFFFFF"/>
              </a:solidFill>
              <a:latin typeface="Franklin Gothic Book" charset="0"/>
              <a:ea typeface="幼圆" charset="0"/>
            </a:endParaRPr>
          </a:p>
        </p:txBody>
      </p:sp>
      <p:grpSp>
        <p:nvGrpSpPr>
          <p:cNvPr id="23556" name="Group 2"/>
          <p:cNvGrpSpPr>
            <a:grpSpLocks/>
          </p:cNvGrpSpPr>
          <p:nvPr/>
        </p:nvGrpSpPr>
        <p:grpSpPr bwMode="auto">
          <a:xfrm>
            <a:off x="-3448" y="908720"/>
            <a:ext cx="9144000" cy="5045075"/>
            <a:chOff x="0" y="931"/>
            <a:chExt cx="5760" cy="3178"/>
          </a:xfrm>
        </p:grpSpPr>
        <p:sp>
          <p:nvSpPr>
            <p:cNvPr id="23557" name="Text Box 3"/>
            <p:cNvSpPr txBox="1">
              <a:spLocks noChangeArrowheads="1"/>
            </p:cNvSpPr>
            <p:nvPr/>
          </p:nvSpPr>
          <p:spPr bwMode="auto">
            <a:xfrm>
              <a:off x="1842" y="1773"/>
              <a:ext cx="71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b="0">
                  <a:solidFill>
                    <a:srgbClr val="660066"/>
                  </a:solidFill>
                  <a:latin typeface="隶书" charset="0"/>
                  <a:ea typeface="隶书" charset="0"/>
                </a:rPr>
                <a:t>中级调度</a:t>
              </a:r>
            </a:p>
          </p:txBody>
        </p:sp>
        <p:grpSp>
          <p:nvGrpSpPr>
            <p:cNvPr id="23558" name="Group 4"/>
            <p:cNvGrpSpPr>
              <a:grpSpLocks/>
            </p:cNvGrpSpPr>
            <p:nvPr/>
          </p:nvGrpSpPr>
          <p:grpSpPr bwMode="auto">
            <a:xfrm>
              <a:off x="2191" y="1427"/>
              <a:ext cx="1217" cy="242"/>
              <a:chOff x="3780" y="5028"/>
              <a:chExt cx="1800" cy="312"/>
            </a:xfrm>
          </p:grpSpPr>
          <p:sp>
            <p:nvSpPr>
              <p:cNvPr id="23664" name="Line 5"/>
              <p:cNvSpPr>
                <a:spLocks noChangeShapeType="1"/>
              </p:cNvSpPr>
              <p:nvPr/>
            </p:nvSpPr>
            <p:spPr bwMode="auto">
              <a:xfrm>
                <a:off x="3780" y="502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5" name="Line 6"/>
              <p:cNvSpPr>
                <a:spLocks noChangeShapeType="1"/>
              </p:cNvSpPr>
              <p:nvPr/>
            </p:nvSpPr>
            <p:spPr bwMode="auto">
              <a:xfrm>
                <a:off x="3780" y="534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6" name="Line 7"/>
              <p:cNvSpPr>
                <a:spLocks noChangeShapeType="1"/>
              </p:cNvSpPr>
              <p:nvPr/>
            </p:nvSpPr>
            <p:spPr bwMode="auto">
              <a:xfrm>
                <a:off x="5580" y="502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7" name="Line 8"/>
              <p:cNvSpPr>
                <a:spLocks noChangeShapeType="1"/>
              </p:cNvSpPr>
              <p:nvPr/>
            </p:nvSpPr>
            <p:spPr bwMode="auto">
              <a:xfrm>
                <a:off x="54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8" name="Line 9"/>
              <p:cNvSpPr>
                <a:spLocks noChangeShapeType="1"/>
              </p:cNvSpPr>
              <p:nvPr/>
            </p:nvSpPr>
            <p:spPr bwMode="auto">
              <a:xfrm>
                <a:off x="52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9" name="Line 10"/>
              <p:cNvSpPr>
                <a:spLocks noChangeShapeType="1"/>
              </p:cNvSpPr>
              <p:nvPr/>
            </p:nvSpPr>
            <p:spPr bwMode="auto">
              <a:xfrm>
                <a:off x="50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0" name="Line 11"/>
              <p:cNvSpPr>
                <a:spLocks noChangeShapeType="1"/>
              </p:cNvSpPr>
              <p:nvPr/>
            </p:nvSpPr>
            <p:spPr bwMode="auto">
              <a:xfrm>
                <a:off x="48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1" name="Line 12"/>
              <p:cNvSpPr>
                <a:spLocks noChangeShapeType="1"/>
              </p:cNvSpPr>
              <p:nvPr/>
            </p:nvSpPr>
            <p:spPr bwMode="auto">
              <a:xfrm>
                <a:off x="468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2" name="Line 13"/>
              <p:cNvSpPr>
                <a:spLocks noChangeShapeType="1"/>
              </p:cNvSpPr>
              <p:nvPr/>
            </p:nvSpPr>
            <p:spPr bwMode="auto">
              <a:xfrm>
                <a:off x="45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3" name="Line 14"/>
              <p:cNvSpPr>
                <a:spLocks noChangeShapeType="1"/>
              </p:cNvSpPr>
              <p:nvPr/>
            </p:nvSpPr>
            <p:spPr bwMode="auto">
              <a:xfrm>
                <a:off x="43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4" name="Line 15"/>
              <p:cNvSpPr>
                <a:spLocks noChangeShapeType="1"/>
              </p:cNvSpPr>
              <p:nvPr/>
            </p:nvSpPr>
            <p:spPr bwMode="auto">
              <a:xfrm>
                <a:off x="41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5" name="Line 16"/>
              <p:cNvSpPr>
                <a:spLocks noChangeShapeType="1"/>
              </p:cNvSpPr>
              <p:nvPr/>
            </p:nvSpPr>
            <p:spPr bwMode="auto">
              <a:xfrm>
                <a:off x="39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59" name="Group 17"/>
            <p:cNvGrpSpPr>
              <a:grpSpLocks/>
            </p:cNvGrpSpPr>
            <p:nvPr/>
          </p:nvGrpSpPr>
          <p:grpSpPr bwMode="auto">
            <a:xfrm>
              <a:off x="2191" y="2258"/>
              <a:ext cx="1217" cy="242"/>
              <a:chOff x="3780" y="5808"/>
              <a:chExt cx="1800" cy="312"/>
            </a:xfrm>
          </p:grpSpPr>
          <p:sp>
            <p:nvSpPr>
              <p:cNvPr id="23652" name="Line 18"/>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3" name="Line 19"/>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4" name="Line 20"/>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5" name="Line 21"/>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6" name="Line 22"/>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7" name="Line 23"/>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8" name="Line 24"/>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9" name="Line 25"/>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0" name="Line 26"/>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1" name="Line 27"/>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2" name="Line 28"/>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63" name="Line 29"/>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60" name="Group 30"/>
            <p:cNvGrpSpPr>
              <a:grpSpLocks/>
            </p:cNvGrpSpPr>
            <p:nvPr/>
          </p:nvGrpSpPr>
          <p:grpSpPr bwMode="auto">
            <a:xfrm>
              <a:off x="2191" y="3833"/>
              <a:ext cx="1217" cy="243"/>
              <a:chOff x="3780" y="5808"/>
              <a:chExt cx="1800" cy="312"/>
            </a:xfrm>
          </p:grpSpPr>
          <p:sp>
            <p:nvSpPr>
              <p:cNvPr id="23640" name="Line 31"/>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1" name="Line 32"/>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2" name="Line 33"/>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3" name="Line 34"/>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4" name="Line 35"/>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5" name="Line 36"/>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6" name="Line 37"/>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7" name="Line 38"/>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8" name="Line 39"/>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9" name="Line 40"/>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0" name="Line 41"/>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51" name="Line 42"/>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61" name="Group 43"/>
            <p:cNvGrpSpPr>
              <a:grpSpLocks/>
            </p:cNvGrpSpPr>
            <p:nvPr/>
          </p:nvGrpSpPr>
          <p:grpSpPr bwMode="auto">
            <a:xfrm>
              <a:off x="2191" y="3002"/>
              <a:ext cx="1217" cy="243"/>
              <a:chOff x="3780" y="5808"/>
              <a:chExt cx="1800" cy="312"/>
            </a:xfrm>
          </p:grpSpPr>
          <p:sp>
            <p:nvSpPr>
              <p:cNvPr id="23628" name="Line 44"/>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9" name="Line 45"/>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0" name="Line 46"/>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1" name="Line 47"/>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2" name="Line 48"/>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3" name="Line 49"/>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4" name="Line 50"/>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5" name="Line 51"/>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6" name="Line 52"/>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7" name="Line 53"/>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8" name="Line 54"/>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9" name="Line 55"/>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62" name="Text Box 56"/>
            <p:cNvSpPr txBox="1">
              <a:spLocks noChangeArrowheads="1"/>
            </p:cNvSpPr>
            <p:nvPr/>
          </p:nvSpPr>
          <p:spPr bwMode="auto">
            <a:xfrm>
              <a:off x="4260" y="1306"/>
              <a:ext cx="608" cy="606"/>
            </a:xfrm>
            <a:prstGeom prst="rect">
              <a:avLst/>
            </a:prstGeom>
            <a:solidFill>
              <a:srgbClr val="FFFFFF"/>
            </a:solidFill>
            <a:ln w="9525">
              <a:miter lim="800000"/>
              <a:headEnd/>
              <a:tailEnd/>
            </a:ln>
            <a:scene3d>
              <a:camera prst="legacyObliqueTopRight"/>
              <a:lightRig rig="legacyFlat3" dir="b"/>
            </a:scene3d>
            <a:sp3d extrusionH="176200" contourW="12700" prstMaterial="legacyMetal">
              <a:bevelT w="13500" h="13500" prst="angle"/>
              <a:bevelB w="13500" h="13500" prst="angle"/>
              <a:extrusionClr>
                <a:srgbClr val="FFFFFF"/>
              </a:extrusionClr>
              <a:contourClr>
                <a:srgbClr val="FFFFFF"/>
              </a:contourClr>
            </a:sp3d>
          </p:spPr>
          <p:txBody>
            <a:bodyPr lIns="0" tIns="118800" rIns="0">
              <a:flatTx/>
            </a:bodyPr>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b="0">
                  <a:solidFill>
                    <a:srgbClr val="660066"/>
                  </a:solidFill>
                  <a:latin typeface="隶书" charset="0"/>
                  <a:ea typeface="隶书" charset="0"/>
                </a:rPr>
                <a:t>处理器</a:t>
              </a:r>
            </a:p>
          </p:txBody>
        </p:sp>
        <p:sp>
          <p:nvSpPr>
            <p:cNvPr id="23563" name="Line 57"/>
            <p:cNvSpPr>
              <a:spLocks noChangeShapeType="1"/>
            </p:cNvSpPr>
            <p:nvPr/>
          </p:nvSpPr>
          <p:spPr bwMode="auto">
            <a:xfrm>
              <a:off x="3408" y="1489"/>
              <a:ext cx="852"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23564" name="Text Box 58"/>
            <p:cNvSpPr txBox="1">
              <a:spLocks noChangeArrowheads="1"/>
            </p:cNvSpPr>
            <p:nvPr/>
          </p:nvSpPr>
          <p:spPr bwMode="auto">
            <a:xfrm>
              <a:off x="3461" y="1159"/>
              <a:ext cx="75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b="0">
                  <a:solidFill>
                    <a:srgbClr val="660066"/>
                  </a:solidFill>
                  <a:latin typeface="隶书" charset="0"/>
                  <a:ea typeface="隶书" charset="0"/>
                </a:rPr>
                <a:t>低级调度</a:t>
              </a:r>
            </a:p>
          </p:txBody>
        </p:sp>
        <p:sp>
          <p:nvSpPr>
            <p:cNvPr id="23565" name="Line 59"/>
            <p:cNvSpPr>
              <a:spLocks noChangeShapeType="1"/>
            </p:cNvSpPr>
            <p:nvPr/>
          </p:nvSpPr>
          <p:spPr bwMode="auto">
            <a:xfrm>
              <a:off x="1206" y="1602"/>
              <a:ext cx="985"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23566" name="Text Box 60"/>
            <p:cNvSpPr txBox="1">
              <a:spLocks noChangeArrowheads="1"/>
            </p:cNvSpPr>
            <p:nvPr/>
          </p:nvSpPr>
          <p:spPr bwMode="auto">
            <a:xfrm>
              <a:off x="1091" y="931"/>
              <a:ext cx="79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b="0">
                  <a:solidFill>
                    <a:srgbClr val="660066"/>
                  </a:solidFill>
                  <a:latin typeface="隶书" charset="0"/>
                  <a:ea typeface="隶书" charset="0"/>
                </a:rPr>
                <a:t>高级调度</a:t>
              </a:r>
            </a:p>
          </p:txBody>
        </p:sp>
        <p:sp>
          <p:nvSpPr>
            <p:cNvPr id="23567" name="Line 61"/>
            <p:cNvSpPr>
              <a:spLocks noChangeShapeType="1"/>
            </p:cNvSpPr>
            <p:nvPr/>
          </p:nvSpPr>
          <p:spPr bwMode="auto">
            <a:xfrm>
              <a:off x="4909" y="1602"/>
              <a:ext cx="851"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8" name="Text Box 62"/>
            <p:cNvSpPr txBox="1">
              <a:spLocks noChangeArrowheads="1"/>
            </p:cNvSpPr>
            <p:nvPr/>
          </p:nvSpPr>
          <p:spPr bwMode="auto">
            <a:xfrm>
              <a:off x="5314" y="1302"/>
              <a:ext cx="44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b="0">
                  <a:solidFill>
                    <a:srgbClr val="660066"/>
                  </a:solidFill>
                  <a:latin typeface="隶书" charset="0"/>
                  <a:ea typeface="隶书" charset="0"/>
                </a:rPr>
                <a:t>完成</a:t>
              </a:r>
            </a:p>
          </p:txBody>
        </p:sp>
        <p:sp>
          <p:nvSpPr>
            <p:cNvPr id="23569" name="Line 63"/>
            <p:cNvSpPr>
              <a:spLocks noChangeShapeType="1"/>
            </p:cNvSpPr>
            <p:nvPr/>
          </p:nvSpPr>
          <p:spPr bwMode="auto">
            <a:xfrm>
              <a:off x="4918" y="1762"/>
              <a:ext cx="3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0" name="Line 64"/>
            <p:cNvSpPr>
              <a:spLocks noChangeShapeType="1"/>
            </p:cNvSpPr>
            <p:nvPr/>
          </p:nvSpPr>
          <p:spPr bwMode="auto">
            <a:xfrm>
              <a:off x="5233" y="1748"/>
              <a:ext cx="0" cy="221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1" name="Text Box 65"/>
            <p:cNvSpPr txBox="1">
              <a:spLocks noChangeArrowheads="1"/>
            </p:cNvSpPr>
            <p:nvPr/>
          </p:nvSpPr>
          <p:spPr bwMode="auto">
            <a:xfrm>
              <a:off x="2191" y="2016"/>
              <a:ext cx="121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b="0">
                  <a:solidFill>
                    <a:srgbClr val="660066"/>
                  </a:solidFill>
                  <a:latin typeface="隶书" charset="0"/>
                  <a:ea typeface="隶书" charset="0"/>
                </a:rPr>
                <a:t>挂起就绪队列</a:t>
              </a:r>
            </a:p>
          </p:txBody>
        </p:sp>
        <p:sp>
          <p:nvSpPr>
            <p:cNvPr id="23572" name="Text Box 66"/>
            <p:cNvSpPr txBox="1">
              <a:spLocks noChangeArrowheads="1"/>
            </p:cNvSpPr>
            <p:nvPr/>
          </p:nvSpPr>
          <p:spPr bwMode="auto">
            <a:xfrm>
              <a:off x="2191" y="2760"/>
              <a:ext cx="121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b="0">
                  <a:solidFill>
                    <a:srgbClr val="660066"/>
                  </a:solidFill>
                  <a:latin typeface="隶书" charset="0"/>
                  <a:ea typeface="隶书" charset="0"/>
                </a:rPr>
                <a:t>挂起等待队列</a:t>
              </a:r>
            </a:p>
          </p:txBody>
        </p:sp>
        <p:sp>
          <p:nvSpPr>
            <p:cNvPr id="23573" name="Text Box 67"/>
            <p:cNvSpPr txBox="1">
              <a:spLocks noChangeArrowheads="1"/>
            </p:cNvSpPr>
            <p:nvPr/>
          </p:nvSpPr>
          <p:spPr bwMode="auto">
            <a:xfrm>
              <a:off x="2191" y="3562"/>
              <a:ext cx="121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b="0">
                  <a:solidFill>
                    <a:srgbClr val="660066"/>
                  </a:solidFill>
                  <a:latin typeface="隶书" charset="0"/>
                  <a:ea typeface="隶书" charset="0"/>
                </a:rPr>
                <a:t>等待队列</a:t>
              </a:r>
            </a:p>
          </p:txBody>
        </p:sp>
        <p:sp>
          <p:nvSpPr>
            <p:cNvPr id="23574" name="Text Box 68"/>
            <p:cNvSpPr txBox="1">
              <a:spLocks noChangeArrowheads="1"/>
            </p:cNvSpPr>
            <p:nvPr/>
          </p:nvSpPr>
          <p:spPr bwMode="auto">
            <a:xfrm>
              <a:off x="2191" y="1185"/>
              <a:ext cx="121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b="0">
                  <a:solidFill>
                    <a:srgbClr val="660066"/>
                  </a:solidFill>
                  <a:latin typeface="隶书" charset="0"/>
                  <a:ea typeface="隶书" charset="0"/>
                </a:rPr>
                <a:t>就绪队列</a:t>
              </a:r>
            </a:p>
          </p:txBody>
        </p:sp>
        <p:grpSp>
          <p:nvGrpSpPr>
            <p:cNvPr id="23575" name="Group 69"/>
            <p:cNvGrpSpPr>
              <a:grpSpLocks/>
            </p:cNvGrpSpPr>
            <p:nvPr/>
          </p:nvGrpSpPr>
          <p:grpSpPr bwMode="auto">
            <a:xfrm>
              <a:off x="3416" y="2003"/>
              <a:ext cx="278" cy="306"/>
              <a:chOff x="5580" y="4872"/>
              <a:chExt cx="900" cy="312"/>
            </a:xfrm>
          </p:grpSpPr>
          <p:sp>
            <p:nvSpPr>
              <p:cNvPr id="23626" name="Line 70"/>
              <p:cNvSpPr>
                <a:spLocks noChangeShapeType="1"/>
              </p:cNvSpPr>
              <p:nvPr/>
            </p:nvSpPr>
            <p:spPr bwMode="auto">
              <a:xfrm>
                <a:off x="5580" y="5184"/>
                <a:ext cx="90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en-US"/>
              </a:p>
            </p:txBody>
          </p:sp>
          <p:sp>
            <p:nvSpPr>
              <p:cNvPr id="23627" name="Text Box 71"/>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endParaRPr lang="zh-CN" altLang="en-US" sz="2000" b="0">
                  <a:solidFill>
                    <a:srgbClr val="660066"/>
                  </a:solidFill>
                  <a:latin typeface="宋体" charset="0"/>
                  <a:ea typeface="宋体" charset="0"/>
                </a:endParaRPr>
              </a:p>
            </p:txBody>
          </p:sp>
        </p:grpSp>
        <p:grpSp>
          <p:nvGrpSpPr>
            <p:cNvPr id="23576" name="Group 72"/>
            <p:cNvGrpSpPr>
              <a:grpSpLocks/>
            </p:cNvGrpSpPr>
            <p:nvPr/>
          </p:nvGrpSpPr>
          <p:grpSpPr bwMode="auto">
            <a:xfrm>
              <a:off x="3408" y="3706"/>
              <a:ext cx="1825" cy="242"/>
              <a:chOff x="5580" y="4872"/>
              <a:chExt cx="900" cy="312"/>
            </a:xfrm>
          </p:grpSpPr>
          <p:sp>
            <p:nvSpPr>
              <p:cNvPr id="23624" name="Line 73"/>
              <p:cNvSpPr>
                <a:spLocks noChangeShapeType="1"/>
              </p:cNvSpPr>
              <p:nvPr/>
            </p:nvSpPr>
            <p:spPr bwMode="auto">
              <a:xfrm>
                <a:off x="5580" y="5184"/>
                <a:ext cx="90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en-US"/>
              </a:p>
            </p:txBody>
          </p:sp>
          <p:sp>
            <p:nvSpPr>
              <p:cNvPr id="23625" name="Text Box 74"/>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b="0">
                    <a:solidFill>
                      <a:srgbClr val="660066"/>
                    </a:solidFill>
                    <a:latin typeface="隶书" charset="0"/>
                    <a:ea typeface="隶书" charset="0"/>
                  </a:rPr>
                  <a:t>等待事件</a:t>
                </a:r>
              </a:p>
            </p:txBody>
          </p:sp>
        </p:grpSp>
        <p:sp>
          <p:nvSpPr>
            <p:cNvPr id="23577" name="Line 75"/>
            <p:cNvSpPr>
              <a:spLocks noChangeShapeType="1"/>
            </p:cNvSpPr>
            <p:nvPr/>
          </p:nvSpPr>
          <p:spPr bwMode="auto">
            <a:xfrm flipV="1">
              <a:off x="1827" y="1607"/>
              <a:ext cx="0" cy="2424"/>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23578" name="Line 76"/>
            <p:cNvSpPr>
              <a:spLocks noChangeShapeType="1"/>
            </p:cNvSpPr>
            <p:nvPr/>
          </p:nvSpPr>
          <p:spPr bwMode="auto">
            <a:xfrm flipH="1">
              <a:off x="1827" y="4018"/>
              <a:ext cx="36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9" name="Line 77"/>
            <p:cNvSpPr>
              <a:spLocks noChangeShapeType="1"/>
            </p:cNvSpPr>
            <p:nvPr/>
          </p:nvSpPr>
          <p:spPr bwMode="auto">
            <a:xfrm flipH="1">
              <a:off x="2009" y="3131"/>
              <a:ext cx="17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0" name="Line 78"/>
            <p:cNvSpPr>
              <a:spLocks noChangeShapeType="1"/>
            </p:cNvSpPr>
            <p:nvPr/>
          </p:nvSpPr>
          <p:spPr bwMode="auto">
            <a:xfrm flipH="1">
              <a:off x="1827" y="2382"/>
              <a:ext cx="364"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23581" name="Text Box 79"/>
            <p:cNvSpPr txBox="1">
              <a:spLocks noChangeArrowheads="1"/>
            </p:cNvSpPr>
            <p:nvPr/>
          </p:nvSpPr>
          <p:spPr bwMode="auto">
            <a:xfrm>
              <a:off x="134" y="2083"/>
              <a:ext cx="821"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b="0">
                  <a:solidFill>
                    <a:srgbClr val="660066"/>
                  </a:solidFill>
                  <a:latin typeface="隶书" charset="0"/>
                  <a:ea typeface="隶书" charset="0"/>
                </a:rPr>
                <a:t>交互式用户</a:t>
              </a:r>
            </a:p>
          </p:txBody>
        </p:sp>
        <p:sp>
          <p:nvSpPr>
            <p:cNvPr id="23582" name="Text Box 80"/>
            <p:cNvSpPr txBox="1">
              <a:spLocks noChangeArrowheads="1"/>
            </p:cNvSpPr>
            <p:nvPr/>
          </p:nvSpPr>
          <p:spPr bwMode="auto">
            <a:xfrm>
              <a:off x="1339" y="3519"/>
              <a:ext cx="488"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b="0">
                  <a:solidFill>
                    <a:srgbClr val="660066"/>
                  </a:solidFill>
                  <a:latin typeface="隶书" charset="0"/>
                  <a:ea typeface="隶书" charset="0"/>
                </a:rPr>
                <a:t>事件</a:t>
              </a:r>
            </a:p>
            <a:p>
              <a:r>
                <a:rPr lang="zh-CN" altLang="en-US" sz="2000" b="0">
                  <a:solidFill>
                    <a:srgbClr val="660066"/>
                  </a:solidFill>
                  <a:latin typeface="隶书" charset="0"/>
                  <a:ea typeface="隶书" charset="0"/>
                </a:rPr>
                <a:t>出现</a:t>
              </a:r>
            </a:p>
          </p:txBody>
        </p:sp>
        <p:grpSp>
          <p:nvGrpSpPr>
            <p:cNvPr id="23583" name="Group 81"/>
            <p:cNvGrpSpPr>
              <a:grpSpLocks/>
            </p:cNvGrpSpPr>
            <p:nvPr/>
          </p:nvGrpSpPr>
          <p:grpSpPr bwMode="auto">
            <a:xfrm>
              <a:off x="0" y="1428"/>
              <a:ext cx="1217" cy="243"/>
              <a:chOff x="3780" y="5028"/>
              <a:chExt cx="1800" cy="312"/>
            </a:xfrm>
          </p:grpSpPr>
          <p:sp>
            <p:nvSpPr>
              <p:cNvPr id="23612" name="Line 82"/>
              <p:cNvSpPr>
                <a:spLocks noChangeShapeType="1"/>
              </p:cNvSpPr>
              <p:nvPr/>
            </p:nvSpPr>
            <p:spPr bwMode="auto">
              <a:xfrm>
                <a:off x="3780" y="502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3" name="Line 83"/>
              <p:cNvSpPr>
                <a:spLocks noChangeShapeType="1"/>
              </p:cNvSpPr>
              <p:nvPr/>
            </p:nvSpPr>
            <p:spPr bwMode="auto">
              <a:xfrm>
                <a:off x="3780" y="534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4" name="Line 84"/>
              <p:cNvSpPr>
                <a:spLocks noChangeShapeType="1"/>
              </p:cNvSpPr>
              <p:nvPr/>
            </p:nvSpPr>
            <p:spPr bwMode="auto">
              <a:xfrm>
                <a:off x="5580" y="502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5" name="Line 85"/>
              <p:cNvSpPr>
                <a:spLocks noChangeShapeType="1"/>
              </p:cNvSpPr>
              <p:nvPr/>
            </p:nvSpPr>
            <p:spPr bwMode="auto">
              <a:xfrm>
                <a:off x="54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6" name="Line 86"/>
              <p:cNvSpPr>
                <a:spLocks noChangeShapeType="1"/>
              </p:cNvSpPr>
              <p:nvPr/>
            </p:nvSpPr>
            <p:spPr bwMode="auto">
              <a:xfrm>
                <a:off x="52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7" name="Line 87"/>
              <p:cNvSpPr>
                <a:spLocks noChangeShapeType="1"/>
              </p:cNvSpPr>
              <p:nvPr/>
            </p:nvSpPr>
            <p:spPr bwMode="auto">
              <a:xfrm>
                <a:off x="50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8" name="Line 88"/>
              <p:cNvSpPr>
                <a:spLocks noChangeShapeType="1"/>
              </p:cNvSpPr>
              <p:nvPr/>
            </p:nvSpPr>
            <p:spPr bwMode="auto">
              <a:xfrm>
                <a:off x="48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9" name="Line 89"/>
              <p:cNvSpPr>
                <a:spLocks noChangeShapeType="1"/>
              </p:cNvSpPr>
              <p:nvPr/>
            </p:nvSpPr>
            <p:spPr bwMode="auto">
              <a:xfrm>
                <a:off x="468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0" name="Line 90"/>
              <p:cNvSpPr>
                <a:spLocks noChangeShapeType="1"/>
              </p:cNvSpPr>
              <p:nvPr/>
            </p:nvSpPr>
            <p:spPr bwMode="auto">
              <a:xfrm>
                <a:off x="45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1" name="Line 91"/>
              <p:cNvSpPr>
                <a:spLocks noChangeShapeType="1"/>
              </p:cNvSpPr>
              <p:nvPr/>
            </p:nvSpPr>
            <p:spPr bwMode="auto">
              <a:xfrm>
                <a:off x="43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2" name="Line 92"/>
              <p:cNvSpPr>
                <a:spLocks noChangeShapeType="1"/>
              </p:cNvSpPr>
              <p:nvPr/>
            </p:nvSpPr>
            <p:spPr bwMode="auto">
              <a:xfrm>
                <a:off x="41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3" name="Line 93"/>
              <p:cNvSpPr>
                <a:spLocks noChangeShapeType="1"/>
              </p:cNvSpPr>
              <p:nvPr/>
            </p:nvSpPr>
            <p:spPr bwMode="auto">
              <a:xfrm>
                <a:off x="39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84" name="Text Box 94"/>
            <p:cNvSpPr txBox="1">
              <a:spLocks noChangeArrowheads="1"/>
            </p:cNvSpPr>
            <p:nvPr/>
          </p:nvSpPr>
          <p:spPr bwMode="auto">
            <a:xfrm>
              <a:off x="45" y="1175"/>
              <a:ext cx="1161"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b="0">
                  <a:solidFill>
                    <a:srgbClr val="660066"/>
                  </a:solidFill>
                  <a:latin typeface="隶书" charset="0"/>
                  <a:ea typeface="隶书" charset="0"/>
                </a:rPr>
                <a:t>后备作业队列</a:t>
              </a:r>
            </a:p>
          </p:txBody>
        </p:sp>
        <p:sp>
          <p:nvSpPr>
            <p:cNvPr id="23585" name="Line 95"/>
            <p:cNvSpPr>
              <a:spLocks noChangeShapeType="1"/>
            </p:cNvSpPr>
            <p:nvPr/>
          </p:nvSpPr>
          <p:spPr bwMode="auto">
            <a:xfrm flipV="1">
              <a:off x="1652" y="1175"/>
              <a:ext cx="0" cy="379"/>
            </a:xfrm>
            <a:prstGeom prst="line">
              <a:avLst/>
            </a:prstGeom>
            <a:noFill/>
            <a:ln w="19050">
              <a:solidFill>
                <a:srgbClr val="000000"/>
              </a:solidFill>
              <a:prstDash val="sysDot"/>
              <a:round/>
              <a:headEnd type="triangle" w="sm" len="med"/>
              <a:tailEnd/>
            </a:ln>
            <a:extLst>
              <a:ext uri="{909E8E84-426E-40DD-AFC4-6F175D3DCCD1}">
                <a14:hiddenFill xmlns:a14="http://schemas.microsoft.com/office/drawing/2010/main">
                  <a:noFill/>
                </a14:hiddenFill>
              </a:ext>
            </a:extLst>
          </p:spPr>
          <p:txBody>
            <a:bodyPr/>
            <a:lstStyle/>
            <a:p>
              <a:endParaRPr lang="en-US"/>
            </a:p>
          </p:txBody>
        </p:sp>
        <p:sp>
          <p:nvSpPr>
            <p:cNvPr id="23586" name="Line 96"/>
            <p:cNvSpPr>
              <a:spLocks noChangeShapeType="1"/>
            </p:cNvSpPr>
            <p:nvPr/>
          </p:nvSpPr>
          <p:spPr bwMode="auto">
            <a:xfrm flipH="1">
              <a:off x="491" y="2038"/>
              <a:ext cx="89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7" name="Line 97"/>
            <p:cNvSpPr>
              <a:spLocks noChangeShapeType="1"/>
            </p:cNvSpPr>
            <p:nvPr/>
          </p:nvSpPr>
          <p:spPr bwMode="auto">
            <a:xfrm flipV="1">
              <a:off x="1382" y="1589"/>
              <a:ext cx="0" cy="463"/>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23588" name="Line 98"/>
            <p:cNvSpPr>
              <a:spLocks noChangeShapeType="1"/>
            </p:cNvSpPr>
            <p:nvPr/>
          </p:nvSpPr>
          <p:spPr bwMode="auto">
            <a:xfrm>
              <a:off x="4912" y="1416"/>
              <a:ext cx="3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9" name="Line 99"/>
            <p:cNvSpPr>
              <a:spLocks noChangeShapeType="1"/>
            </p:cNvSpPr>
            <p:nvPr/>
          </p:nvSpPr>
          <p:spPr bwMode="auto">
            <a:xfrm>
              <a:off x="5222" y="1093"/>
              <a:ext cx="0" cy="33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0" name="Line 100"/>
            <p:cNvSpPr>
              <a:spLocks noChangeShapeType="1"/>
            </p:cNvSpPr>
            <p:nvPr/>
          </p:nvSpPr>
          <p:spPr bwMode="auto">
            <a:xfrm>
              <a:off x="1830" y="1095"/>
              <a:ext cx="0" cy="3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1" name="Line 101"/>
            <p:cNvSpPr>
              <a:spLocks noChangeShapeType="1"/>
            </p:cNvSpPr>
            <p:nvPr/>
          </p:nvSpPr>
          <p:spPr bwMode="auto">
            <a:xfrm>
              <a:off x="1830" y="1486"/>
              <a:ext cx="361"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23592" name="Line 102"/>
            <p:cNvSpPr>
              <a:spLocks noChangeShapeType="1"/>
            </p:cNvSpPr>
            <p:nvPr/>
          </p:nvSpPr>
          <p:spPr bwMode="auto">
            <a:xfrm>
              <a:off x="3706" y="1589"/>
              <a:ext cx="0" cy="7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3" name="Line 103"/>
            <p:cNvSpPr>
              <a:spLocks noChangeShapeType="1"/>
            </p:cNvSpPr>
            <p:nvPr/>
          </p:nvSpPr>
          <p:spPr bwMode="auto">
            <a:xfrm>
              <a:off x="3427" y="1602"/>
              <a:ext cx="2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94" name="Group 104"/>
            <p:cNvGrpSpPr>
              <a:grpSpLocks/>
            </p:cNvGrpSpPr>
            <p:nvPr/>
          </p:nvGrpSpPr>
          <p:grpSpPr bwMode="auto">
            <a:xfrm>
              <a:off x="3416" y="2141"/>
              <a:ext cx="278" cy="307"/>
              <a:chOff x="5580" y="4872"/>
              <a:chExt cx="900" cy="312"/>
            </a:xfrm>
          </p:grpSpPr>
          <p:sp>
            <p:nvSpPr>
              <p:cNvPr id="23610" name="Line 105"/>
              <p:cNvSpPr>
                <a:spLocks noChangeShapeType="1"/>
              </p:cNvSpPr>
              <p:nvPr/>
            </p:nvSpPr>
            <p:spPr bwMode="auto">
              <a:xfrm>
                <a:off x="5580" y="5184"/>
                <a:ext cx="90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en-US"/>
              </a:p>
            </p:txBody>
          </p:sp>
          <p:sp>
            <p:nvSpPr>
              <p:cNvPr id="23611" name="Text Box 106"/>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endParaRPr lang="zh-CN" altLang="en-US" sz="2000" b="0">
                  <a:solidFill>
                    <a:srgbClr val="660066"/>
                  </a:solidFill>
                  <a:latin typeface="宋体" charset="0"/>
                  <a:ea typeface="宋体" charset="0"/>
                </a:endParaRPr>
              </a:p>
            </p:txBody>
          </p:sp>
        </p:grpSp>
        <p:sp>
          <p:nvSpPr>
            <p:cNvPr id="23595" name="Line 107"/>
            <p:cNvSpPr>
              <a:spLocks noChangeShapeType="1"/>
            </p:cNvSpPr>
            <p:nvPr/>
          </p:nvSpPr>
          <p:spPr bwMode="auto">
            <a:xfrm flipV="1">
              <a:off x="2054" y="1982"/>
              <a:ext cx="0" cy="379"/>
            </a:xfrm>
            <a:prstGeom prst="line">
              <a:avLst/>
            </a:prstGeom>
            <a:noFill/>
            <a:ln w="19050">
              <a:solidFill>
                <a:srgbClr val="000000"/>
              </a:solidFill>
              <a:prstDash val="sysDot"/>
              <a:round/>
              <a:headEnd type="triangle" w="sm" len="med"/>
              <a:tailEnd/>
            </a:ln>
            <a:extLst>
              <a:ext uri="{909E8E84-426E-40DD-AFC4-6F175D3DCCD1}">
                <a14:hiddenFill xmlns:a14="http://schemas.microsoft.com/office/drawing/2010/main">
                  <a:noFill/>
                </a14:hiddenFill>
              </a:ext>
            </a:extLst>
          </p:spPr>
          <p:txBody>
            <a:bodyPr/>
            <a:lstStyle/>
            <a:p>
              <a:endParaRPr lang="en-US"/>
            </a:p>
          </p:txBody>
        </p:sp>
        <p:sp>
          <p:nvSpPr>
            <p:cNvPr id="23596" name="Line 108"/>
            <p:cNvSpPr>
              <a:spLocks noChangeShapeType="1"/>
            </p:cNvSpPr>
            <p:nvPr/>
          </p:nvSpPr>
          <p:spPr bwMode="auto">
            <a:xfrm flipH="1">
              <a:off x="2009" y="2695"/>
              <a:ext cx="16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7" name="Line 109"/>
            <p:cNvSpPr>
              <a:spLocks noChangeShapeType="1"/>
            </p:cNvSpPr>
            <p:nvPr/>
          </p:nvSpPr>
          <p:spPr bwMode="auto">
            <a:xfrm>
              <a:off x="3706" y="2434"/>
              <a:ext cx="0" cy="27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8" name="Line 110"/>
            <p:cNvSpPr>
              <a:spLocks noChangeShapeType="1"/>
            </p:cNvSpPr>
            <p:nvPr/>
          </p:nvSpPr>
          <p:spPr bwMode="auto">
            <a:xfrm>
              <a:off x="2009" y="2695"/>
              <a:ext cx="0" cy="44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99" name="Group 111"/>
            <p:cNvGrpSpPr>
              <a:grpSpLocks/>
            </p:cNvGrpSpPr>
            <p:nvPr/>
          </p:nvGrpSpPr>
          <p:grpSpPr bwMode="auto">
            <a:xfrm>
              <a:off x="3427" y="2798"/>
              <a:ext cx="278" cy="306"/>
              <a:chOff x="5580" y="4872"/>
              <a:chExt cx="900" cy="312"/>
            </a:xfrm>
          </p:grpSpPr>
          <p:sp>
            <p:nvSpPr>
              <p:cNvPr id="23608" name="Line 112"/>
              <p:cNvSpPr>
                <a:spLocks noChangeShapeType="1"/>
              </p:cNvSpPr>
              <p:nvPr/>
            </p:nvSpPr>
            <p:spPr bwMode="auto">
              <a:xfrm>
                <a:off x="5580" y="5184"/>
                <a:ext cx="90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en-US"/>
              </a:p>
            </p:txBody>
          </p:sp>
          <p:sp>
            <p:nvSpPr>
              <p:cNvPr id="23609" name="Text Box 113"/>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endParaRPr lang="zh-CN" altLang="en-US" sz="2000" b="0">
                  <a:solidFill>
                    <a:srgbClr val="660066"/>
                  </a:solidFill>
                  <a:latin typeface="宋体" charset="0"/>
                  <a:ea typeface="宋体" charset="0"/>
                </a:endParaRPr>
              </a:p>
            </p:txBody>
          </p:sp>
        </p:grpSp>
        <p:sp>
          <p:nvSpPr>
            <p:cNvPr id="23600" name="Line 114"/>
            <p:cNvSpPr>
              <a:spLocks noChangeShapeType="1"/>
            </p:cNvSpPr>
            <p:nvPr/>
          </p:nvSpPr>
          <p:spPr bwMode="auto">
            <a:xfrm>
              <a:off x="3706" y="3097"/>
              <a:ext cx="0" cy="36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1" name="Line 115"/>
            <p:cNvSpPr>
              <a:spLocks noChangeShapeType="1"/>
            </p:cNvSpPr>
            <p:nvPr/>
          </p:nvSpPr>
          <p:spPr bwMode="auto">
            <a:xfrm flipH="1">
              <a:off x="2009" y="3442"/>
              <a:ext cx="16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2" name="Line 116"/>
            <p:cNvSpPr>
              <a:spLocks noChangeShapeType="1"/>
            </p:cNvSpPr>
            <p:nvPr/>
          </p:nvSpPr>
          <p:spPr bwMode="auto">
            <a:xfrm>
              <a:off x="2009" y="3431"/>
              <a:ext cx="0" cy="46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3" name="Line 117"/>
            <p:cNvSpPr>
              <a:spLocks noChangeShapeType="1"/>
            </p:cNvSpPr>
            <p:nvPr/>
          </p:nvSpPr>
          <p:spPr bwMode="auto">
            <a:xfrm flipH="1">
              <a:off x="2009" y="3891"/>
              <a:ext cx="17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4" name="Text Box 118"/>
            <p:cNvSpPr txBox="1">
              <a:spLocks noChangeArrowheads="1"/>
            </p:cNvSpPr>
            <p:nvPr/>
          </p:nvSpPr>
          <p:spPr bwMode="auto">
            <a:xfrm>
              <a:off x="4224" y="2688"/>
              <a:ext cx="71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r>
                <a:rPr lang="zh-CN" altLang="en-US" sz="2000" b="0">
                  <a:solidFill>
                    <a:srgbClr val="660066"/>
                  </a:solidFill>
                  <a:latin typeface="隶书" charset="0"/>
                  <a:ea typeface="隶书" charset="0"/>
                </a:rPr>
                <a:t>中级调度</a:t>
              </a:r>
            </a:p>
          </p:txBody>
        </p:sp>
        <p:sp>
          <p:nvSpPr>
            <p:cNvPr id="23605" name="Line 119"/>
            <p:cNvSpPr>
              <a:spLocks noChangeShapeType="1"/>
            </p:cNvSpPr>
            <p:nvPr/>
          </p:nvSpPr>
          <p:spPr bwMode="auto">
            <a:xfrm rot="758150">
              <a:off x="3840" y="2400"/>
              <a:ext cx="537" cy="254"/>
            </a:xfrm>
            <a:prstGeom prst="line">
              <a:avLst/>
            </a:prstGeom>
            <a:noFill/>
            <a:ln w="19050">
              <a:solidFill>
                <a:srgbClr val="000000"/>
              </a:solidFill>
              <a:prstDash val="sysDot"/>
              <a:round/>
              <a:headEnd type="triangle" w="sm" len="med"/>
              <a:tailEnd/>
            </a:ln>
            <a:extLst>
              <a:ext uri="{909E8E84-426E-40DD-AFC4-6F175D3DCCD1}">
                <a14:hiddenFill xmlns:a14="http://schemas.microsoft.com/office/drawing/2010/main">
                  <a:noFill/>
                </a14:hiddenFill>
              </a:ext>
            </a:extLst>
          </p:spPr>
          <p:txBody>
            <a:bodyPr/>
            <a:lstStyle/>
            <a:p>
              <a:endParaRPr lang="en-US"/>
            </a:p>
          </p:txBody>
        </p:sp>
        <p:sp>
          <p:nvSpPr>
            <p:cNvPr id="23606" name="Line 120"/>
            <p:cNvSpPr>
              <a:spLocks noChangeShapeType="1"/>
            </p:cNvSpPr>
            <p:nvPr/>
          </p:nvSpPr>
          <p:spPr bwMode="auto">
            <a:xfrm flipV="1">
              <a:off x="3795" y="2891"/>
              <a:ext cx="537" cy="310"/>
            </a:xfrm>
            <a:prstGeom prst="line">
              <a:avLst/>
            </a:prstGeom>
            <a:noFill/>
            <a:ln w="19050">
              <a:solidFill>
                <a:srgbClr val="000000"/>
              </a:solidFill>
              <a:prstDash val="sysDot"/>
              <a:round/>
              <a:headEnd type="triangle" w="sm" len="med"/>
              <a:tailEnd/>
            </a:ln>
            <a:extLst>
              <a:ext uri="{909E8E84-426E-40DD-AFC4-6F175D3DCCD1}">
                <a14:hiddenFill xmlns:a14="http://schemas.microsoft.com/office/drawing/2010/main">
                  <a:noFill/>
                </a14:hiddenFill>
              </a:ext>
            </a:extLst>
          </p:spPr>
          <p:txBody>
            <a:bodyPr/>
            <a:lstStyle/>
            <a:p>
              <a:endParaRPr lang="en-US"/>
            </a:p>
          </p:txBody>
        </p:sp>
        <p:sp>
          <p:nvSpPr>
            <p:cNvPr id="23607" name="Text Box 121"/>
            <p:cNvSpPr txBox="1">
              <a:spLocks noChangeArrowheads="1"/>
            </p:cNvSpPr>
            <p:nvPr/>
          </p:nvSpPr>
          <p:spPr bwMode="auto">
            <a:xfrm>
              <a:off x="1" y="2634"/>
              <a:ext cx="1362" cy="295"/>
            </a:xfrm>
            <a:prstGeom prst="rect">
              <a:avLst/>
            </a:prstGeom>
            <a:solidFill>
              <a:srgbClr val="FFFFFF"/>
            </a:solidFill>
            <a:ln w="9525">
              <a:solidFill>
                <a:srgbClr val="FFFFFF"/>
              </a:solidFill>
              <a:miter lim="800000"/>
              <a:headEnd/>
              <a:tailEnd/>
            </a:ln>
          </p:spPr>
          <p:txBody>
            <a:bodyPr lIns="0" tIns="0" rIns="0" bIns="0"/>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algn="just"/>
              <a:r>
                <a:rPr lang="zh-CN" altLang="en-US" sz="2000" b="0">
                  <a:solidFill>
                    <a:srgbClr val="660066"/>
                  </a:solidFill>
                  <a:latin typeface="隶书" charset="0"/>
                  <a:ea typeface="隶书" charset="0"/>
                </a:rPr>
                <a:t>处理器的调度模型</a:t>
              </a:r>
            </a:p>
          </p:txBody>
        </p:sp>
      </p:grpSp>
      <p:sp>
        <p:nvSpPr>
          <p:cNvPr id="126" name="Rectangle 125"/>
          <p:cNvSpPr/>
          <p:nvPr/>
        </p:nvSpPr>
        <p:spPr>
          <a:xfrm>
            <a:off x="3470003" y="6303046"/>
            <a:ext cx="2052228" cy="430887"/>
          </a:xfrm>
          <a:prstGeom prst="rect">
            <a:avLst/>
          </a:prstGeom>
        </p:spPr>
        <p:txBody>
          <a:bodyPr wrap="square">
            <a:spAutoFit/>
          </a:bodyPr>
          <a:lstStyle/>
          <a:p>
            <a:pPr algn="l"/>
            <a:r>
              <a:rPr lang="zh-CN" altLang="en-US" sz="2200" smtClean="0">
                <a:latin typeface="SimHei" charset="0"/>
                <a:ea typeface="SimHei" charset="0"/>
                <a:cs typeface="SimHei" charset="0"/>
              </a:rPr>
              <a:t>三级调度模型</a:t>
            </a:r>
            <a:endParaRPr lang="zh-CN" altLang="en-US" sz="2200" dirty="0">
              <a:latin typeface="SimHei" charset="0"/>
              <a:ea typeface="SimHei" charset="0"/>
              <a:cs typeface="SimHei" charset="0"/>
            </a:endParaRPr>
          </a:p>
        </p:txBody>
      </p:sp>
    </p:spTree>
    <p:extLst>
      <p:ext uri="{BB962C8B-B14F-4D97-AF65-F5344CB8AC3E}">
        <p14:creationId xmlns:p14="http://schemas.microsoft.com/office/powerpoint/2010/main" val="140848448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solidFill>
                  <a:srgbClr val="696464"/>
                </a:solidFill>
              </a:rPr>
              <a:t>2.6.5</a:t>
            </a:r>
            <a:r>
              <a:rPr lang="en-US" altLang="zh-CN" dirty="0" smtClean="0">
                <a:solidFill>
                  <a:srgbClr val="696464"/>
                </a:solidFill>
              </a:rPr>
              <a:t>/6: </a:t>
            </a:r>
            <a:r>
              <a:rPr lang="en-US" altLang="zh-CN" dirty="0">
                <a:solidFill>
                  <a:srgbClr val="696464"/>
                </a:solidFill>
              </a:rPr>
              <a:t>RR</a:t>
            </a:r>
            <a:r>
              <a:rPr lang="zh-CN" altLang="en-US" sz="6000" dirty="0">
                <a:solidFill>
                  <a:srgbClr val="696464"/>
                </a:solidFill>
              </a:rPr>
              <a:t> </a:t>
            </a:r>
            <a:r>
              <a:rPr lang="en-US" altLang="zh-CN" dirty="0" smtClean="0">
                <a:solidFill>
                  <a:srgbClr val="696464"/>
                </a:solidFill>
              </a:rPr>
              <a:t>(</a:t>
            </a:r>
            <a:r>
              <a:rPr lang="zh-CN" altLang="en-US" dirty="0" smtClean="0">
                <a:solidFill>
                  <a:srgbClr val="696464"/>
                </a:solidFill>
              </a:rPr>
              <a:t>续</a:t>
            </a:r>
            <a:r>
              <a:rPr lang="en-US" altLang="zh-CN" dirty="0" smtClean="0">
                <a:solidFill>
                  <a:srgbClr val="696464"/>
                </a:solidFill>
              </a:rPr>
              <a:t>)</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70</a:t>
            </a:fld>
            <a:endParaRPr lang="en-US" altLang="zh-CN" dirty="0"/>
          </a:p>
        </p:txBody>
      </p:sp>
      <p:graphicFrame>
        <p:nvGraphicFramePr>
          <p:cNvPr id="6" name="表格 6"/>
          <p:cNvGraphicFramePr>
            <a:graphicFrameLocks noGrp="1"/>
          </p:cNvGraphicFramePr>
          <p:nvPr>
            <p:extLst>
              <p:ext uri="{D42A27DB-BD31-4B8C-83A1-F6EECF244321}">
                <p14:modId xmlns:p14="http://schemas.microsoft.com/office/powerpoint/2010/main" val="1578711543"/>
              </p:ext>
            </p:extLst>
          </p:nvPr>
        </p:nvGraphicFramePr>
        <p:xfrm>
          <a:off x="379765" y="3573016"/>
          <a:ext cx="6064443" cy="721800"/>
        </p:xfrm>
        <a:graphic>
          <a:graphicData uri="http://schemas.openxmlformats.org/drawingml/2006/table">
            <a:tbl>
              <a:tblPr firstRow="1" bandRow="1">
                <a:tableStyleId>{2D5ABB26-0587-4C30-8999-92F81FD0307C}</a:tableStyleId>
              </a:tblPr>
              <a:tblGrid>
                <a:gridCol w="3999838">
                  <a:extLst>
                    <a:ext uri="{9D8B030D-6E8A-4147-A177-3AD203B41FA5}">
                      <a16:colId xmlns:a16="http://schemas.microsoft.com/office/drawing/2014/main" val="2730303698"/>
                    </a:ext>
                  </a:extLst>
                </a:gridCol>
                <a:gridCol w="1263107">
                  <a:extLst>
                    <a:ext uri="{9D8B030D-6E8A-4147-A177-3AD203B41FA5}">
                      <a16:colId xmlns:a16="http://schemas.microsoft.com/office/drawing/2014/main" val="2961043182"/>
                    </a:ext>
                  </a:extLst>
                </a:gridCol>
                <a:gridCol w="801498">
                  <a:extLst>
                    <a:ext uri="{9D8B030D-6E8A-4147-A177-3AD203B41FA5}">
                      <a16:colId xmlns:a16="http://schemas.microsoft.com/office/drawing/2014/main" val="538591173"/>
                    </a:ext>
                  </a:extLst>
                </a:gridCol>
              </a:tblGrid>
              <a:tr h="336158">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zh-CN" altLang="en-US"/>
                    </a:p>
                  </a:txBody>
                  <a:tcPr/>
                </a:tc>
                <a:extLst>
                  <a:ext uri="{0D108BD9-81ED-4DB2-BD59-A6C34878D82A}">
                    <a16:rowId xmlns:a16="http://schemas.microsoft.com/office/drawing/2014/main" val="410924322"/>
                  </a:ext>
                </a:extLst>
              </a:tr>
              <a:tr h="336158">
                <a:tc>
                  <a:txBody>
                    <a:bodyPr/>
                    <a:lstStyle/>
                    <a:p>
                      <a:r>
                        <a:rPr lang="en-US" altLang="zh-CN" dirty="0" smtClean="0"/>
                        <a:t>0</a:t>
                      </a:r>
                      <a:endParaRPr lang="zh-CN" altLang="en-US" dirty="0"/>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6</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CN" dirty="0" smtClean="0"/>
                        <a:t>10</a:t>
                      </a:r>
                      <a:endParaRPr lang="zh-CN" altLang="en-US" dirty="0"/>
                    </a:p>
                  </a:txBody>
                  <a:tcPr marL="0" marR="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804504"/>
                  </a:ext>
                </a:extLst>
              </a:tr>
            </a:tbl>
          </a:graphicData>
        </a:graphic>
      </p:graphicFrame>
      <p:sp>
        <p:nvSpPr>
          <p:cNvPr id="7" name="TextBox 6"/>
          <p:cNvSpPr txBox="1"/>
          <p:nvPr/>
        </p:nvSpPr>
        <p:spPr>
          <a:xfrm>
            <a:off x="379763" y="1916832"/>
            <a:ext cx="6955751" cy="461665"/>
          </a:xfrm>
          <a:prstGeom prst="rect">
            <a:avLst/>
          </a:prstGeom>
          <a:noFill/>
        </p:spPr>
        <p:txBody>
          <a:bodyPr wrap="none" rtlCol="0">
            <a:spAutoFit/>
          </a:bodyPr>
          <a:lstStyle/>
          <a:p>
            <a:r>
              <a:rPr lang="zh-CN" altLang="en-US" sz="2400" dirty="0" smtClean="0">
                <a:latin typeface="SimHei" charset="0"/>
                <a:ea typeface="SimHei" charset="0"/>
                <a:cs typeface="SimHei" charset="0"/>
              </a:rPr>
              <a:t>相同进程（处理时间为</a:t>
            </a:r>
            <a:r>
              <a:rPr lang="en-US" altLang="zh-CN" sz="2400" dirty="0" smtClean="0">
                <a:latin typeface="SimHei" charset="0"/>
                <a:ea typeface="SimHei" charset="0"/>
                <a:cs typeface="SimHei" charset="0"/>
              </a:rPr>
              <a:t>10ms</a:t>
            </a:r>
            <a:r>
              <a:rPr lang="zh-CN" altLang="en-US" sz="2400" dirty="0" smtClean="0">
                <a:latin typeface="SimHei" charset="0"/>
                <a:ea typeface="SimHei" charset="0"/>
                <a:cs typeface="SimHei" charset="0"/>
              </a:rPr>
              <a:t>）在不同时间片划分下</a:t>
            </a:r>
            <a:endParaRPr lang="en-US" sz="2400" dirty="0">
              <a:latin typeface="SimHei" charset="0"/>
              <a:ea typeface="SimHei" charset="0"/>
              <a:cs typeface="SimHei" charset="0"/>
            </a:endParaRPr>
          </a:p>
        </p:txBody>
      </p:sp>
      <p:graphicFrame>
        <p:nvGraphicFramePr>
          <p:cNvPr id="8" name="表格 6"/>
          <p:cNvGraphicFramePr>
            <a:graphicFrameLocks noGrp="1"/>
          </p:cNvGraphicFramePr>
          <p:nvPr>
            <p:extLst>
              <p:ext uri="{D42A27DB-BD31-4B8C-83A1-F6EECF244321}">
                <p14:modId xmlns:p14="http://schemas.microsoft.com/office/powerpoint/2010/main" val="927072742"/>
              </p:ext>
            </p:extLst>
          </p:nvPr>
        </p:nvGraphicFramePr>
        <p:xfrm>
          <a:off x="379763" y="4365104"/>
          <a:ext cx="6064442" cy="721800"/>
        </p:xfrm>
        <a:graphic>
          <a:graphicData uri="http://schemas.openxmlformats.org/drawingml/2006/table">
            <a:tbl>
              <a:tblPr firstRow="1" bandRow="1">
                <a:tableStyleId>{2D5ABB26-0587-4C30-8999-92F81FD0307C}</a:tableStyleId>
              </a:tblPr>
              <a:tblGrid>
                <a:gridCol w="606444">
                  <a:extLst>
                    <a:ext uri="{9D8B030D-6E8A-4147-A177-3AD203B41FA5}">
                      <a16:colId xmlns:a16="http://schemas.microsoft.com/office/drawing/2014/main" val="2730303698"/>
                    </a:ext>
                  </a:extLst>
                </a:gridCol>
                <a:gridCol w="606444">
                  <a:extLst>
                    <a:ext uri="{9D8B030D-6E8A-4147-A177-3AD203B41FA5}">
                      <a16:colId xmlns:a16="http://schemas.microsoft.com/office/drawing/2014/main" val="819568103"/>
                    </a:ext>
                  </a:extLst>
                </a:gridCol>
                <a:gridCol w="606444">
                  <a:extLst>
                    <a:ext uri="{9D8B030D-6E8A-4147-A177-3AD203B41FA5}">
                      <a16:colId xmlns:a16="http://schemas.microsoft.com/office/drawing/2014/main" val="20002"/>
                    </a:ext>
                  </a:extLst>
                </a:gridCol>
                <a:gridCol w="606444">
                  <a:extLst>
                    <a:ext uri="{9D8B030D-6E8A-4147-A177-3AD203B41FA5}">
                      <a16:colId xmlns:a16="http://schemas.microsoft.com/office/drawing/2014/main" val="20003"/>
                    </a:ext>
                  </a:extLst>
                </a:gridCol>
                <a:gridCol w="606444">
                  <a:extLst>
                    <a:ext uri="{9D8B030D-6E8A-4147-A177-3AD203B41FA5}">
                      <a16:colId xmlns:a16="http://schemas.microsoft.com/office/drawing/2014/main" val="20004"/>
                    </a:ext>
                  </a:extLst>
                </a:gridCol>
                <a:gridCol w="606444">
                  <a:extLst>
                    <a:ext uri="{9D8B030D-6E8A-4147-A177-3AD203B41FA5}">
                      <a16:colId xmlns:a16="http://schemas.microsoft.com/office/drawing/2014/main" val="20005"/>
                    </a:ext>
                  </a:extLst>
                </a:gridCol>
                <a:gridCol w="606444">
                  <a:extLst>
                    <a:ext uri="{9D8B030D-6E8A-4147-A177-3AD203B41FA5}">
                      <a16:colId xmlns:a16="http://schemas.microsoft.com/office/drawing/2014/main" val="20006"/>
                    </a:ext>
                  </a:extLst>
                </a:gridCol>
                <a:gridCol w="606444">
                  <a:extLst>
                    <a:ext uri="{9D8B030D-6E8A-4147-A177-3AD203B41FA5}">
                      <a16:colId xmlns:a16="http://schemas.microsoft.com/office/drawing/2014/main" val="20007"/>
                    </a:ext>
                  </a:extLst>
                </a:gridCol>
                <a:gridCol w="606444">
                  <a:extLst>
                    <a:ext uri="{9D8B030D-6E8A-4147-A177-3AD203B41FA5}">
                      <a16:colId xmlns:a16="http://schemas.microsoft.com/office/drawing/2014/main" val="2102409941"/>
                    </a:ext>
                  </a:extLst>
                </a:gridCol>
                <a:gridCol w="303223">
                  <a:extLst>
                    <a:ext uri="{9D8B030D-6E8A-4147-A177-3AD203B41FA5}">
                      <a16:colId xmlns:a16="http://schemas.microsoft.com/office/drawing/2014/main" val="538591173"/>
                    </a:ext>
                  </a:extLst>
                </a:gridCol>
                <a:gridCol w="303223">
                  <a:extLst>
                    <a:ext uri="{9D8B030D-6E8A-4147-A177-3AD203B41FA5}">
                      <a16:colId xmlns:a16="http://schemas.microsoft.com/office/drawing/2014/main" val="20010"/>
                    </a:ext>
                  </a:extLst>
                </a:gridCol>
              </a:tblGrid>
              <a:tr h="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extLst>
                  <a:ext uri="{0D108BD9-81ED-4DB2-BD59-A6C34878D82A}">
                    <a16:rowId xmlns:a16="http://schemas.microsoft.com/office/drawing/2014/main" val="410924322"/>
                  </a:ext>
                </a:extLst>
              </a:tr>
              <a:tr h="336158">
                <a:tc>
                  <a:txBody>
                    <a:bodyPr/>
                    <a:lstStyle/>
                    <a:p>
                      <a:r>
                        <a:rPr lang="en-US" altLang="zh-CN" dirty="0" smtClean="0"/>
                        <a:t>0</a:t>
                      </a:r>
                      <a:endParaRPr lang="zh-CN" altLang="en-US" dirty="0"/>
                    </a:p>
                  </a:txBody>
                  <a:tcPr marL="0" marR="0" marT="36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1</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2</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3</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4</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5</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6</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7</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smtClean="0"/>
                        <a:t>8</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altLang="zh-CN" dirty="0" smtClean="0"/>
                        <a:t>9</a:t>
                      </a:r>
                      <a:endParaRPr lang="zh-CN" altLang="en-US" dirty="0"/>
                    </a:p>
                  </a:txBody>
                  <a:tcPr marL="0" marR="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CN" dirty="0" smtClean="0"/>
                        <a:t>10</a:t>
                      </a:r>
                      <a:endParaRPr lang="zh-CN" altLang="en-US" dirty="0"/>
                    </a:p>
                  </a:txBody>
                  <a:tcPr marL="0" marR="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804504"/>
                  </a:ext>
                </a:extLst>
              </a:tr>
            </a:tbl>
          </a:graphicData>
        </a:graphic>
      </p:graphicFrame>
      <p:graphicFrame>
        <p:nvGraphicFramePr>
          <p:cNvPr id="9" name="表格 6"/>
          <p:cNvGraphicFramePr>
            <a:graphicFrameLocks noGrp="1"/>
          </p:cNvGraphicFramePr>
          <p:nvPr>
            <p:extLst>
              <p:ext uri="{D42A27DB-BD31-4B8C-83A1-F6EECF244321}">
                <p14:modId xmlns:p14="http://schemas.microsoft.com/office/powerpoint/2010/main" val="1162957317"/>
              </p:ext>
            </p:extLst>
          </p:nvPr>
        </p:nvGraphicFramePr>
        <p:xfrm>
          <a:off x="379765" y="2780928"/>
          <a:ext cx="6064444" cy="721800"/>
        </p:xfrm>
        <a:graphic>
          <a:graphicData uri="http://schemas.openxmlformats.org/drawingml/2006/table">
            <a:tbl>
              <a:tblPr firstRow="1" bandRow="1">
                <a:tableStyleId>{2D5ABB26-0587-4C30-8999-92F81FD0307C}</a:tableStyleId>
              </a:tblPr>
              <a:tblGrid>
                <a:gridCol w="3710172">
                  <a:extLst>
                    <a:ext uri="{9D8B030D-6E8A-4147-A177-3AD203B41FA5}">
                      <a16:colId xmlns:a16="http://schemas.microsoft.com/office/drawing/2014/main" val="2961043182"/>
                    </a:ext>
                  </a:extLst>
                </a:gridCol>
                <a:gridCol w="2354272">
                  <a:extLst>
                    <a:ext uri="{9D8B030D-6E8A-4147-A177-3AD203B41FA5}">
                      <a16:colId xmlns:a16="http://schemas.microsoft.com/office/drawing/2014/main" val="538591173"/>
                    </a:ext>
                  </a:extLst>
                </a:gridCol>
              </a:tblGrid>
              <a:tr h="336158">
                <a:tc gridSpan="2">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zh-CN" altLang="en-US"/>
                    </a:p>
                  </a:txBody>
                  <a:tcPr/>
                </a:tc>
                <a:extLst>
                  <a:ext uri="{0D108BD9-81ED-4DB2-BD59-A6C34878D82A}">
                    <a16:rowId xmlns:a16="http://schemas.microsoft.com/office/drawing/2014/main" val="410924322"/>
                  </a:ext>
                </a:extLst>
              </a:tr>
              <a:tr h="336158">
                <a:tc>
                  <a:txBody>
                    <a:bodyPr/>
                    <a:lstStyle/>
                    <a:p>
                      <a:r>
                        <a:rPr lang="en-US" altLang="zh-CN" dirty="0" smtClean="0"/>
                        <a:t>0</a:t>
                      </a:r>
                      <a:endParaRPr lang="zh-CN" altLang="en-US" dirty="0"/>
                    </a:p>
                  </a:txBody>
                  <a:tcPr marL="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altLang="zh-CN" dirty="0" smtClean="0"/>
                        <a:t>10</a:t>
                      </a:r>
                      <a:endParaRPr lang="zh-CN" altLang="en-US" dirty="0"/>
                    </a:p>
                  </a:txBody>
                  <a:tcPr marL="0" marR="0" marT="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38045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614633896"/>
              </p:ext>
            </p:extLst>
          </p:nvPr>
        </p:nvGraphicFramePr>
        <p:xfrm>
          <a:off x="6588224" y="2378495"/>
          <a:ext cx="2399928" cy="2562673"/>
        </p:xfrm>
        <a:graphic>
          <a:graphicData uri="http://schemas.openxmlformats.org/drawingml/2006/table">
            <a:tbl>
              <a:tblPr firstRow="1" bandRow="1">
                <a:tableStyleId>{FABFCF23-3B69-468F-B69F-88F6DE6A72F2}</a:tableStyleId>
              </a:tblPr>
              <a:tblGrid>
                <a:gridCol w="959768">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tblGrid>
              <a:tr h="330425">
                <a:tc>
                  <a:txBody>
                    <a:bodyPr/>
                    <a:lstStyle/>
                    <a:p>
                      <a:r>
                        <a:rPr lang="zh-CN" altLang="en-US" dirty="0" smtClean="0">
                          <a:latin typeface="SimHei" charset="0"/>
                          <a:ea typeface="SimHei" charset="0"/>
                          <a:cs typeface="SimHei" charset="0"/>
                        </a:rPr>
                        <a:t>时间片</a:t>
                      </a:r>
                      <a:endParaRPr lang="en-US" dirty="0">
                        <a:latin typeface="SimHei" charset="0"/>
                        <a:ea typeface="SimHei" charset="0"/>
                        <a:cs typeface="SimHei"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dirty="0" smtClean="0">
                          <a:latin typeface="SimHei" charset="0"/>
                          <a:ea typeface="SimHei" charset="0"/>
                          <a:cs typeface="SimHei" charset="0"/>
                        </a:rPr>
                        <a:t>上下文切换</a:t>
                      </a:r>
                      <a:endParaRPr lang="en-US" dirty="0">
                        <a:latin typeface="SimHei" charset="0"/>
                        <a:ea typeface="SimHei" charset="0"/>
                        <a:cs typeface="SimHei"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84745">
                <a:tc>
                  <a:txBody>
                    <a:bodyPr/>
                    <a:lstStyle/>
                    <a:p>
                      <a:pPr algn="ctr"/>
                      <a:r>
                        <a:rPr lang="en-US" altLang="zh-CN" dirty="0" smtClean="0">
                          <a:latin typeface="SimHei" charset="0"/>
                          <a:ea typeface="SimHei" charset="0"/>
                          <a:cs typeface="SimHei" charset="0"/>
                        </a:rPr>
                        <a:t>12</a:t>
                      </a:r>
                      <a:endParaRPr lang="en-US" dirty="0">
                        <a:latin typeface="SimHei" charset="0"/>
                        <a:ea typeface="SimHei" charset="0"/>
                        <a:cs typeface="SimHei"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latin typeface="SimHei" charset="0"/>
                          <a:ea typeface="SimHei" charset="0"/>
                          <a:cs typeface="SimHei" charset="0"/>
                        </a:rPr>
                        <a:t>0</a:t>
                      </a:r>
                      <a:endParaRPr lang="en-US" dirty="0">
                        <a:latin typeface="SimHei" charset="0"/>
                        <a:ea typeface="SimHei" charset="0"/>
                        <a:cs typeface="SimHei"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92088">
                <a:tc>
                  <a:txBody>
                    <a:bodyPr/>
                    <a:lstStyle/>
                    <a:p>
                      <a:pPr algn="ctr"/>
                      <a:r>
                        <a:rPr lang="en-US" altLang="zh-CN" dirty="0" smtClean="0">
                          <a:latin typeface="SimHei" charset="0"/>
                          <a:ea typeface="SimHei" charset="0"/>
                          <a:cs typeface="SimHei" charset="0"/>
                        </a:rPr>
                        <a:t>6</a:t>
                      </a:r>
                      <a:endParaRPr lang="en-US" dirty="0">
                        <a:latin typeface="SimHei" charset="0"/>
                        <a:ea typeface="SimHei" charset="0"/>
                        <a:cs typeface="SimHei"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latin typeface="SimHei" charset="0"/>
                          <a:ea typeface="SimHei" charset="0"/>
                          <a:cs typeface="SimHei" charset="0"/>
                        </a:rPr>
                        <a:t>1</a:t>
                      </a:r>
                      <a:endParaRPr lang="en-US" dirty="0">
                        <a:latin typeface="SimHei" charset="0"/>
                        <a:ea typeface="SimHei" charset="0"/>
                        <a:cs typeface="SimHei"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0080">
                <a:tc>
                  <a:txBody>
                    <a:bodyPr/>
                    <a:lstStyle/>
                    <a:p>
                      <a:pPr algn="ctr"/>
                      <a:r>
                        <a:rPr lang="en-US" altLang="zh-CN" dirty="0" smtClean="0">
                          <a:latin typeface="SimHei" charset="0"/>
                          <a:ea typeface="SimHei" charset="0"/>
                          <a:cs typeface="SimHei" charset="0"/>
                        </a:rPr>
                        <a:t>1</a:t>
                      </a:r>
                      <a:endParaRPr lang="en-US" dirty="0">
                        <a:latin typeface="SimHei" charset="0"/>
                        <a:ea typeface="SimHei" charset="0"/>
                        <a:cs typeface="SimHei"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smtClean="0">
                          <a:latin typeface="SimHei" charset="0"/>
                          <a:ea typeface="SimHei" charset="0"/>
                          <a:cs typeface="SimHei" charset="0"/>
                        </a:rPr>
                        <a:t>9</a:t>
                      </a:r>
                      <a:endParaRPr lang="en-US" dirty="0">
                        <a:latin typeface="SimHei" charset="0"/>
                        <a:ea typeface="SimHei" charset="0"/>
                        <a:cs typeface="SimHei"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1" name="Rectangle 10"/>
          <p:cNvSpPr/>
          <p:nvPr/>
        </p:nvSpPr>
        <p:spPr>
          <a:xfrm>
            <a:off x="865266" y="5314086"/>
            <a:ext cx="7200800" cy="830997"/>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wrap="square" lIns="0" rtlCol="0" anchor="t">
            <a:spAutoFit/>
          </a:bodyPr>
          <a:lstStyle/>
          <a:p>
            <a:pPr lvl="1" algn="l"/>
            <a:r>
              <a:rPr lang="en-US" altLang="zh-CN" sz="2400" b="0" dirty="0" smtClean="0">
                <a:solidFill>
                  <a:srgbClr val="FF0000"/>
                </a:solidFill>
                <a:latin typeface="SimHei" charset="0"/>
                <a:ea typeface="SimHei" charset="0"/>
                <a:cs typeface="SimHei" charset="0"/>
              </a:rPr>
              <a:t>RR</a:t>
            </a:r>
            <a:r>
              <a:rPr lang="zh-CN" altLang="en-US" sz="2400" b="0" dirty="0" smtClean="0">
                <a:solidFill>
                  <a:srgbClr val="FF0000"/>
                </a:solidFill>
                <a:latin typeface="SimHei" charset="0"/>
                <a:ea typeface="SimHei" charset="0"/>
                <a:cs typeface="SimHei" charset="0"/>
              </a:rPr>
              <a:t>是</a:t>
            </a:r>
            <a:r>
              <a:rPr lang="zh-CN" altLang="en-US" sz="2400" b="0" dirty="0">
                <a:solidFill>
                  <a:srgbClr val="FF0000"/>
                </a:solidFill>
                <a:latin typeface="SimHei" charset="0"/>
                <a:ea typeface="SimHei" charset="0"/>
                <a:cs typeface="SimHei" charset="0"/>
              </a:rPr>
              <a:t>一种剥夺式调度，系统耗费在进程切换上的开销比较大，这个开销与时间片的大小很有关系</a:t>
            </a:r>
          </a:p>
        </p:txBody>
      </p:sp>
    </p:spTree>
    <p:extLst>
      <p:ext uri="{BB962C8B-B14F-4D97-AF65-F5344CB8AC3E}">
        <p14:creationId xmlns:p14="http://schemas.microsoft.com/office/powerpoint/2010/main" val="10095576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7785DCB8-68A3-47D7-8DF3-A4C9681159BC}" type="datetime1">
              <a:rPr lang="zh-CN" altLang="en-US" sz="1400" smtClean="0">
                <a:solidFill>
                  <a:schemeClr val="tx2"/>
                </a:solidFill>
              </a:rPr>
              <a:pPr eaLnBrk="1" hangingPunct="1"/>
              <a:t>2019-10-7</a:t>
            </a:fld>
            <a:endParaRPr lang="en-US" altLang="zh-CN" sz="1400" smtClean="0">
              <a:solidFill>
                <a:schemeClr val="tx2"/>
              </a:solidFill>
            </a:endParaRPr>
          </a:p>
        </p:txBody>
      </p:sp>
      <p:sp>
        <p:nvSpPr>
          <p:cNvPr id="6" name="灯片编号占位符 3"/>
          <p:cNvSpPr>
            <a:spLocks noGrp="1"/>
          </p:cNvSpPr>
          <p:nvPr>
            <p:ph type="sldNum" sz="quarter" idx="4294967295"/>
          </p:nvPr>
        </p:nvSpPr>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936E71D1-D1CE-44EB-9DCF-730B89E4F761}" type="slidenum">
              <a:rPr lang="zh-CN" altLang="en-US" sz="1400">
                <a:solidFill>
                  <a:srgbClr val="FFFFFF"/>
                </a:solidFill>
                <a:latin typeface="Franklin Gothic Book" panose="020B0503020102020204" pitchFamily="34" charset="0"/>
                <a:ea typeface="幼圆" panose="02010509060101010101" pitchFamily="49" charset="-122"/>
              </a:rPr>
              <a:pPr eaLnBrk="1" hangingPunct="1"/>
              <a:t>71</a:t>
            </a:fld>
            <a:endParaRPr lang="en-US" altLang="zh-CN" sz="1400">
              <a:solidFill>
                <a:srgbClr val="FFFFFF"/>
              </a:solidFill>
              <a:latin typeface="Franklin Gothic Book" panose="020B0503020102020204" pitchFamily="34" charset="0"/>
              <a:ea typeface="幼圆" panose="02010509060101010101" pitchFamily="49" charset="-122"/>
            </a:endParaRPr>
          </a:p>
        </p:txBody>
      </p:sp>
      <p:sp>
        <p:nvSpPr>
          <p:cNvPr id="78853" name="Rectangle 3"/>
          <p:cNvSpPr>
            <a:spLocks noChangeArrowheads="1"/>
          </p:cNvSpPr>
          <p:nvPr/>
        </p:nvSpPr>
        <p:spPr bwMode="auto">
          <a:xfrm>
            <a:off x="533400" y="1752600"/>
            <a:ext cx="8458200" cy="490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algn="l" eaLnBrk="1" hangingPunct="1">
              <a:spcAft>
                <a:spcPct val="40000"/>
              </a:spcAft>
              <a:buClr>
                <a:schemeClr val="folHlink"/>
              </a:buClr>
              <a:buSzPct val="60000"/>
              <a:buFont typeface="Wingdings" panose="05000000000000000000" pitchFamily="2" charset="2"/>
              <a:buChar char="n"/>
            </a:pPr>
            <a:r>
              <a:rPr kumimoji="1" lang="zh-CN" altLang="en-US" sz="2800" b="0" dirty="0" smtClean="0">
                <a:solidFill>
                  <a:schemeClr val="accent2"/>
                </a:solidFill>
                <a:latin typeface="隶书" panose="02010509060101010101" pitchFamily="49" charset="-122"/>
                <a:ea typeface="隶书" panose="02010509060101010101" pitchFamily="49" charset="-122"/>
              </a:rPr>
              <a:t>多级</a:t>
            </a:r>
            <a:r>
              <a:rPr kumimoji="1" lang="zh-CN" altLang="en-US" sz="2800" b="0" dirty="0">
                <a:solidFill>
                  <a:schemeClr val="accent2"/>
                </a:solidFill>
                <a:latin typeface="隶书" panose="02010509060101010101" pitchFamily="49" charset="-122"/>
                <a:ea typeface="隶书" panose="02010509060101010101" pitchFamily="49" charset="-122"/>
              </a:rPr>
              <a:t>反馈队列调度（反馈循环队列或多队列策略） </a:t>
            </a:r>
          </a:p>
          <a:p>
            <a:pPr lvl="1" algn="l" eaLnBrk="1" hangingPunct="1">
              <a:spcAft>
                <a:spcPct val="40000"/>
              </a:spcAft>
              <a:buClr>
                <a:schemeClr val="folHlink"/>
              </a:buClr>
              <a:buSzPct val="60000"/>
              <a:buFont typeface="Wingdings" panose="05000000000000000000" pitchFamily="2" charset="2"/>
              <a:buChar char="n"/>
            </a:pPr>
            <a:r>
              <a:rPr kumimoji="1" lang="en-US" altLang="zh-CN" sz="2400" b="0" dirty="0">
                <a:latin typeface="隶书" panose="02010509060101010101" pitchFamily="49" charset="-122"/>
                <a:ea typeface="隶书" panose="02010509060101010101" pitchFamily="49" charset="-122"/>
              </a:rPr>
              <a:t>(1)</a:t>
            </a:r>
            <a:r>
              <a:rPr kumimoji="1" lang="zh-CN" altLang="en-US" sz="2400" b="0" dirty="0">
                <a:latin typeface="隶书" panose="02010509060101010101" pitchFamily="49" charset="-122"/>
                <a:ea typeface="隶书" panose="02010509060101010101" pitchFamily="49" charset="-122"/>
              </a:rPr>
              <a:t>主要思想：是将就绪进程分为两级或多级，系统相应建立两个或多个就绪进程队列，较高优先级的队列一般分配给较短的时间片。处理器调度每次先从高级就绪进程队列中选取可占有处理器的进程，只有在选不到时，才从较低级的就绪进程队列中选取。同一队列中的进程按先来先服务原则排队。开始工作时，每当一个新进程进入内存后，首先进入高优先级队列等候调度，若能在该级队列的一个时间片内执行完成，则撤离系统，否则进入低一级的队列等候调度，队列级别越低，时间片就越大，低优先级队列中的进程获得调度时运行的时间就长一些 </a:t>
            </a:r>
          </a:p>
          <a:p>
            <a:pPr lvl="1" algn="l" eaLnBrk="1" hangingPunct="1">
              <a:spcAft>
                <a:spcPct val="40000"/>
              </a:spcAft>
              <a:buClr>
                <a:schemeClr val="folHlink"/>
              </a:buClr>
              <a:buSzPct val="60000"/>
              <a:buFont typeface="Wingdings" panose="05000000000000000000" pitchFamily="2" charset="2"/>
              <a:buChar char="n"/>
            </a:pPr>
            <a:r>
              <a:rPr kumimoji="1" lang="zh-CN" altLang="en-US" sz="2400" b="0" dirty="0">
                <a:latin typeface="隶书" panose="02010509060101010101" pitchFamily="49" charset="-122"/>
                <a:ea typeface="隶书" panose="02010509060101010101" pitchFamily="49" charset="-122"/>
              </a:rPr>
              <a:t>多级反馈队列如图所示： </a:t>
            </a:r>
          </a:p>
        </p:txBody>
      </p:sp>
      <p:sp>
        <p:nvSpPr>
          <p:cNvPr id="7" name="Title 1"/>
          <p:cNvSpPr txBox="1">
            <a:spLocks/>
          </p:cNvSpPr>
          <p:nvPr/>
        </p:nvSpPr>
        <p:spPr>
          <a:xfrm>
            <a:off x="914400" y="867792"/>
            <a:ext cx="7772400" cy="1049040"/>
          </a:xfrm>
          <a:prstGeom prst="rect">
            <a:avLst/>
          </a:prstGeom>
        </p:spPr>
        <p:txBody>
          <a:bodyPr/>
          <a:lstStyle>
            <a:lvl1pPr algn="l" rtl="0" eaLnBrk="1" fontAlgn="base" hangingPunct="1">
              <a:spcBef>
                <a:spcPct val="0"/>
              </a:spcBef>
              <a:spcAft>
                <a:spcPct val="0"/>
              </a:spcAft>
              <a:defRPr sz="4000" kern="1200">
                <a:solidFill>
                  <a:schemeClr val="tx2"/>
                </a:solidFill>
                <a:latin typeface="SimHei" charset="0"/>
                <a:ea typeface="SimHei" charset="0"/>
                <a:cs typeface="SimHei" charset="0"/>
              </a:defRPr>
            </a:lvl1pPr>
            <a:lvl2pPr algn="l" rtl="0" eaLnBrk="1" fontAlgn="base" hangingPunct="1">
              <a:spcBef>
                <a:spcPct val="0"/>
              </a:spcBef>
              <a:spcAft>
                <a:spcPct val="0"/>
              </a:spcAft>
              <a:defRPr sz="4000">
                <a:solidFill>
                  <a:schemeClr val="tx2"/>
                </a:solidFill>
                <a:latin typeface="Franklin Gothic Book" pitchFamily="34" charset="0"/>
                <a:ea typeface="幼圆" pitchFamily="49" charset="-122"/>
              </a:defRPr>
            </a:lvl2pPr>
            <a:lvl3pPr algn="l" rtl="0" eaLnBrk="1" fontAlgn="base" hangingPunct="1">
              <a:spcBef>
                <a:spcPct val="0"/>
              </a:spcBef>
              <a:spcAft>
                <a:spcPct val="0"/>
              </a:spcAft>
              <a:defRPr sz="4000">
                <a:solidFill>
                  <a:schemeClr val="tx2"/>
                </a:solidFill>
                <a:latin typeface="Franklin Gothic Book" pitchFamily="34" charset="0"/>
                <a:ea typeface="幼圆" pitchFamily="49" charset="-122"/>
              </a:defRPr>
            </a:lvl3pPr>
            <a:lvl4pPr algn="l" rtl="0" eaLnBrk="1" fontAlgn="base" hangingPunct="1">
              <a:spcBef>
                <a:spcPct val="0"/>
              </a:spcBef>
              <a:spcAft>
                <a:spcPct val="0"/>
              </a:spcAft>
              <a:defRPr sz="4000">
                <a:solidFill>
                  <a:schemeClr val="tx2"/>
                </a:solidFill>
                <a:latin typeface="Franklin Gothic Book" pitchFamily="34" charset="0"/>
                <a:ea typeface="幼圆" pitchFamily="49" charset="-122"/>
              </a:defRPr>
            </a:lvl4pPr>
            <a:lvl5pPr algn="l" rtl="0" eaLnBrk="1" fontAlgn="base" hangingPunct="1">
              <a:spcBef>
                <a:spcPct val="0"/>
              </a:spcBef>
              <a:spcAft>
                <a:spcPct val="0"/>
              </a:spcAft>
              <a:defRPr sz="4000">
                <a:solidFill>
                  <a:schemeClr val="tx2"/>
                </a:solidFill>
                <a:latin typeface="Franklin Gothic Book" pitchFamily="34" charset="0"/>
                <a:ea typeface="幼圆" pitchFamily="49" charset="-122"/>
              </a:defRPr>
            </a:lvl5pPr>
            <a:lvl6pPr marL="457200" algn="l" rtl="0" eaLnBrk="1" fontAlgn="base" hangingPunct="1">
              <a:spcBef>
                <a:spcPct val="0"/>
              </a:spcBef>
              <a:spcAft>
                <a:spcPct val="0"/>
              </a:spcAft>
              <a:defRPr sz="4000">
                <a:solidFill>
                  <a:schemeClr val="tx2"/>
                </a:solidFill>
                <a:latin typeface="Franklin Gothic Book" pitchFamily="34" charset="0"/>
                <a:ea typeface="幼圆" pitchFamily="49" charset="-122"/>
              </a:defRPr>
            </a:lvl6pPr>
            <a:lvl7pPr marL="914400" algn="l" rtl="0" eaLnBrk="1" fontAlgn="base" hangingPunct="1">
              <a:spcBef>
                <a:spcPct val="0"/>
              </a:spcBef>
              <a:spcAft>
                <a:spcPct val="0"/>
              </a:spcAft>
              <a:defRPr sz="4000">
                <a:solidFill>
                  <a:schemeClr val="tx2"/>
                </a:solidFill>
                <a:latin typeface="Franklin Gothic Book" pitchFamily="34" charset="0"/>
                <a:ea typeface="幼圆" pitchFamily="49" charset="-122"/>
              </a:defRPr>
            </a:lvl7pPr>
            <a:lvl8pPr marL="1371600" algn="l" rtl="0" eaLnBrk="1" fontAlgn="base" hangingPunct="1">
              <a:spcBef>
                <a:spcPct val="0"/>
              </a:spcBef>
              <a:spcAft>
                <a:spcPct val="0"/>
              </a:spcAft>
              <a:defRPr sz="4000">
                <a:solidFill>
                  <a:schemeClr val="tx2"/>
                </a:solidFill>
                <a:latin typeface="Franklin Gothic Book" pitchFamily="34" charset="0"/>
                <a:ea typeface="幼圆" pitchFamily="49" charset="-122"/>
              </a:defRPr>
            </a:lvl8pPr>
            <a:lvl9pPr marL="1828800" algn="l" rtl="0" eaLnBrk="1" fontAlgn="base" hangingPunct="1">
              <a:spcBef>
                <a:spcPct val="0"/>
              </a:spcBef>
              <a:spcAft>
                <a:spcPct val="0"/>
              </a:spcAft>
              <a:defRPr sz="4000">
                <a:solidFill>
                  <a:schemeClr val="tx2"/>
                </a:solidFill>
                <a:latin typeface="Franklin Gothic Book" pitchFamily="34" charset="0"/>
                <a:ea typeface="幼圆" pitchFamily="49" charset="-122"/>
              </a:defRPr>
            </a:lvl9pPr>
          </a:lstStyle>
          <a:p>
            <a:r>
              <a:rPr lang="hr-HR" altLang="zh-CN" b="0" smtClean="0">
                <a:solidFill>
                  <a:srgbClr val="696464"/>
                </a:solidFill>
              </a:rPr>
              <a:t>2.6.5</a:t>
            </a:r>
            <a:r>
              <a:rPr lang="en-US" altLang="zh-CN" b="0" smtClean="0">
                <a:solidFill>
                  <a:srgbClr val="696464"/>
                </a:solidFill>
              </a:rPr>
              <a:t>/7: MLFQ</a:t>
            </a:r>
            <a:r>
              <a:rPr lang="zh-CN" altLang="en-US" sz="3600" b="0" smtClean="0">
                <a:solidFill>
                  <a:srgbClr val="696464"/>
                </a:solidFill>
              </a:rPr>
              <a:t> </a:t>
            </a:r>
            <a:r>
              <a:rPr lang="en-US" altLang="zh-CN" sz="2000" b="0" smtClean="0">
                <a:solidFill>
                  <a:srgbClr val="696464"/>
                </a:solidFill>
              </a:rPr>
              <a:t>(Multi-Level</a:t>
            </a:r>
            <a:r>
              <a:rPr lang="zh-CN" altLang="en-US" sz="2000" b="0" smtClean="0">
                <a:solidFill>
                  <a:srgbClr val="696464"/>
                </a:solidFill>
              </a:rPr>
              <a:t> </a:t>
            </a:r>
            <a:r>
              <a:rPr lang="en-US" altLang="zh-CN" sz="2000" b="0" smtClean="0">
                <a:solidFill>
                  <a:srgbClr val="696464"/>
                </a:solidFill>
              </a:rPr>
              <a:t>Feedback</a:t>
            </a:r>
            <a:r>
              <a:rPr lang="zh-CN" altLang="en-US" sz="2000" b="0" smtClean="0">
                <a:solidFill>
                  <a:srgbClr val="696464"/>
                </a:solidFill>
              </a:rPr>
              <a:t> </a:t>
            </a:r>
            <a:r>
              <a:rPr lang="en-US" altLang="zh-CN" sz="2000" b="0" smtClean="0">
                <a:solidFill>
                  <a:srgbClr val="696464"/>
                </a:solidFill>
              </a:rPr>
              <a:t>Queue)</a:t>
            </a:r>
            <a:endParaRPr lang="en-US" b="0" dirty="0"/>
          </a:p>
        </p:txBody>
      </p:sp>
    </p:spTree>
    <p:extLst>
      <p:ext uri="{BB962C8B-B14F-4D97-AF65-F5344CB8AC3E}">
        <p14:creationId xmlns:p14="http://schemas.microsoft.com/office/powerpoint/2010/main" val="11174731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solidFill>
                  <a:srgbClr val="696464"/>
                </a:solidFill>
              </a:rPr>
              <a:t>2.6.5</a:t>
            </a:r>
            <a:r>
              <a:rPr lang="en-US" altLang="zh-CN" dirty="0" smtClean="0">
                <a:solidFill>
                  <a:srgbClr val="696464"/>
                </a:solidFill>
              </a:rPr>
              <a:t>/7: MLFQ</a:t>
            </a:r>
            <a:r>
              <a:rPr lang="zh-CN" altLang="en-US" sz="3600" dirty="0" smtClean="0">
                <a:solidFill>
                  <a:srgbClr val="696464"/>
                </a:solidFill>
              </a:rPr>
              <a:t> </a:t>
            </a:r>
            <a:r>
              <a:rPr lang="en-US" altLang="zh-CN" sz="2000" dirty="0" smtClean="0">
                <a:solidFill>
                  <a:srgbClr val="696464"/>
                </a:solidFill>
              </a:rPr>
              <a:t>(Multi-Level</a:t>
            </a:r>
            <a:r>
              <a:rPr lang="zh-CN" altLang="en-US" sz="2000" dirty="0" smtClean="0">
                <a:solidFill>
                  <a:srgbClr val="696464"/>
                </a:solidFill>
              </a:rPr>
              <a:t> </a:t>
            </a:r>
            <a:r>
              <a:rPr lang="en-US" altLang="zh-CN" sz="2000" dirty="0" smtClean="0">
                <a:solidFill>
                  <a:srgbClr val="696464"/>
                </a:solidFill>
              </a:rPr>
              <a:t>Feedback</a:t>
            </a:r>
            <a:r>
              <a:rPr lang="zh-CN" altLang="en-US" sz="2000" dirty="0" smtClean="0">
                <a:solidFill>
                  <a:srgbClr val="696464"/>
                </a:solidFill>
              </a:rPr>
              <a:t> </a:t>
            </a:r>
            <a:r>
              <a:rPr lang="en-US" altLang="zh-CN" sz="2000" dirty="0" smtClean="0">
                <a:solidFill>
                  <a:srgbClr val="696464"/>
                </a:solidFill>
              </a:rPr>
              <a:t>Queue)</a:t>
            </a:r>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72</a:t>
            </a:fld>
            <a:endParaRPr lang="en-US" altLang="zh-CN" dirty="0"/>
          </a:p>
        </p:txBody>
      </p:sp>
      <p:grpSp>
        <p:nvGrpSpPr>
          <p:cNvPr id="101" name="Group 100"/>
          <p:cNvGrpSpPr/>
          <p:nvPr/>
        </p:nvGrpSpPr>
        <p:grpSpPr>
          <a:xfrm>
            <a:off x="609600" y="1981200"/>
            <a:ext cx="7467600" cy="4267200"/>
            <a:chOff x="609600" y="1981200"/>
            <a:chExt cx="7467600" cy="4267200"/>
          </a:xfrm>
        </p:grpSpPr>
        <p:grpSp>
          <p:nvGrpSpPr>
            <p:cNvPr id="7" name="Group 4"/>
            <p:cNvGrpSpPr>
              <a:grpSpLocks/>
            </p:cNvGrpSpPr>
            <p:nvPr/>
          </p:nvGrpSpPr>
          <p:grpSpPr bwMode="auto">
            <a:xfrm>
              <a:off x="2394070" y="2326457"/>
              <a:ext cx="2204772" cy="345257"/>
              <a:chOff x="3780" y="5028"/>
              <a:chExt cx="1800" cy="312"/>
            </a:xfrm>
          </p:grpSpPr>
          <p:sp>
            <p:nvSpPr>
              <p:cNvPr id="88" name="Line 5"/>
              <p:cNvSpPr>
                <a:spLocks noChangeShapeType="1"/>
              </p:cNvSpPr>
              <p:nvPr/>
            </p:nvSpPr>
            <p:spPr bwMode="auto">
              <a:xfrm>
                <a:off x="3780" y="502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9" name="Line 6"/>
              <p:cNvSpPr>
                <a:spLocks noChangeShapeType="1"/>
              </p:cNvSpPr>
              <p:nvPr/>
            </p:nvSpPr>
            <p:spPr bwMode="auto">
              <a:xfrm>
                <a:off x="3780" y="534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0" name="Line 7"/>
              <p:cNvSpPr>
                <a:spLocks noChangeShapeType="1"/>
              </p:cNvSpPr>
              <p:nvPr/>
            </p:nvSpPr>
            <p:spPr bwMode="auto">
              <a:xfrm>
                <a:off x="5580" y="502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Line 8"/>
              <p:cNvSpPr>
                <a:spLocks noChangeShapeType="1"/>
              </p:cNvSpPr>
              <p:nvPr/>
            </p:nvSpPr>
            <p:spPr bwMode="auto">
              <a:xfrm>
                <a:off x="54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 name="Line 9"/>
              <p:cNvSpPr>
                <a:spLocks noChangeShapeType="1"/>
              </p:cNvSpPr>
              <p:nvPr/>
            </p:nvSpPr>
            <p:spPr bwMode="auto">
              <a:xfrm>
                <a:off x="52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 name="Line 10"/>
              <p:cNvSpPr>
                <a:spLocks noChangeShapeType="1"/>
              </p:cNvSpPr>
              <p:nvPr/>
            </p:nvSpPr>
            <p:spPr bwMode="auto">
              <a:xfrm>
                <a:off x="50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4" name="Line 11"/>
              <p:cNvSpPr>
                <a:spLocks noChangeShapeType="1"/>
              </p:cNvSpPr>
              <p:nvPr/>
            </p:nvSpPr>
            <p:spPr bwMode="auto">
              <a:xfrm>
                <a:off x="48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5" name="Line 12"/>
              <p:cNvSpPr>
                <a:spLocks noChangeShapeType="1"/>
              </p:cNvSpPr>
              <p:nvPr/>
            </p:nvSpPr>
            <p:spPr bwMode="auto">
              <a:xfrm>
                <a:off x="468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6" name="Line 13"/>
              <p:cNvSpPr>
                <a:spLocks noChangeShapeType="1"/>
              </p:cNvSpPr>
              <p:nvPr/>
            </p:nvSpPr>
            <p:spPr bwMode="auto">
              <a:xfrm>
                <a:off x="450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Line 14"/>
              <p:cNvSpPr>
                <a:spLocks noChangeShapeType="1"/>
              </p:cNvSpPr>
              <p:nvPr/>
            </p:nvSpPr>
            <p:spPr bwMode="auto">
              <a:xfrm>
                <a:off x="432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8" name="Line 15"/>
              <p:cNvSpPr>
                <a:spLocks noChangeShapeType="1"/>
              </p:cNvSpPr>
              <p:nvPr/>
            </p:nvSpPr>
            <p:spPr bwMode="auto">
              <a:xfrm>
                <a:off x="414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9" name="Line 16"/>
              <p:cNvSpPr>
                <a:spLocks noChangeShapeType="1"/>
              </p:cNvSpPr>
              <p:nvPr/>
            </p:nvSpPr>
            <p:spPr bwMode="auto">
              <a:xfrm>
                <a:off x="3960" y="502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 name="Group 17"/>
            <p:cNvGrpSpPr>
              <a:grpSpLocks/>
            </p:cNvGrpSpPr>
            <p:nvPr/>
          </p:nvGrpSpPr>
          <p:grpSpPr bwMode="auto">
            <a:xfrm>
              <a:off x="2394070" y="3512028"/>
              <a:ext cx="2204772" cy="345257"/>
              <a:chOff x="3780" y="5808"/>
              <a:chExt cx="1800" cy="312"/>
            </a:xfrm>
          </p:grpSpPr>
          <p:sp>
            <p:nvSpPr>
              <p:cNvPr id="76" name="Line 18"/>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Line 19"/>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Line 20"/>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Line 21"/>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22"/>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23"/>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Line 24"/>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Line 25"/>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4" name="Line 26"/>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 name="Line 27"/>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6" name="Line 28"/>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7" name="Line 29"/>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 name="Group 30"/>
            <p:cNvGrpSpPr>
              <a:grpSpLocks/>
            </p:cNvGrpSpPr>
            <p:nvPr/>
          </p:nvGrpSpPr>
          <p:grpSpPr bwMode="auto">
            <a:xfrm>
              <a:off x="2394070" y="5759049"/>
              <a:ext cx="2204772" cy="346683"/>
              <a:chOff x="3780" y="5808"/>
              <a:chExt cx="1800" cy="312"/>
            </a:xfrm>
          </p:grpSpPr>
          <p:sp>
            <p:nvSpPr>
              <p:cNvPr id="64" name="Line 31"/>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 name="Line 32"/>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33"/>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Line 34"/>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 name="Line 35"/>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9" name="Line 36"/>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 name="Line 37"/>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38"/>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Line 39"/>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3" name="Line 40"/>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4" name="Line 41"/>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42"/>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 name="Group 43"/>
            <p:cNvGrpSpPr>
              <a:grpSpLocks/>
            </p:cNvGrpSpPr>
            <p:nvPr/>
          </p:nvGrpSpPr>
          <p:grpSpPr bwMode="auto">
            <a:xfrm>
              <a:off x="2394070" y="4573478"/>
              <a:ext cx="2204772" cy="346683"/>
              <a:chOff x="3780" y="5808"/>
              <a:chExt cx="1800" cy="312"/>
            </a:xfrm>
          </p:grpSpPr>
          <p:sp>
            <p:nvSpPr>
              <p:cNvPr id="52" name="Line 44"/>
              <p:cNvSpPr>
                <a:spLocks noChangeShapeType="1"/>
              </p:cNvSpPr>
              <p:nvPr/>
            </p:nvSpPr>
            <p:spPr bwMode="auto">
              <a:xfrm>
                <a:off x="3780" y="5808"/>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45"/>
              <p:cNvSpPr>
                <a:spLocks noChangeShapeType="1"/>
              </p:cNvSpPr>
              <p:nvPr/>
            </p:nvSpPr>
            <p:spPr bwMode="auto">
              <a:xfrm>
                <a:off x="3780" y="6120"/>
                <a:ext cx="18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46"/>
              <p:cNvSpPr>
                <a:spLocks noChangeShapeType="1"/>
              </p:cNvSpPr>
              <p:nvPr/>
            </p:nvSpPr>
            <p:spPr bwMode="auto">
              <a:xfrm>
                <a:off x="3780" y="5808"/>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47"/>
              <p:cNvSpPr>
                <a:spLocks noChangeShapeType="1"/>
              </p:cNvSpPr>
              <p:nvPr/>
            </p:nvSpPr>
            <p:spPr bwMode="auto">
              <a:xfrm>
                <a:off x="54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48"/>
              <p:cNvSpPr>
                <a:spLocks noChangeShapeType="1"/>
              </p:cNvSpPr>
              <p:nvPr/>
            </p:nvSpPr>
            <p:spPr bwMode="auto">
              <a:xfrm>
                <a:off x="52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Line 49"/>
              <p:cNvSpPr>
                <a:spLocks noChangeShapeType="1"/>
              </p:cNvSpPr>
              <p:nvPr/>
            </p:nvSpPr>
            <p:spPr bwMode="auto">
              <a:xfrm>
                <a:off x="50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 name="Line 50"/>
              <p:cNvSpPr>
                <a:spLocks noChangeShapeType="1"/>
              </p:cNvSpPr>
              <p:nvPr/>
            </p:nvSpPr>
            <p:spPr bwMode="auto">
              <a:xfrm>
                <a:off x="48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 name="Line 51"/>
              <p:cNvSpPr>
                <a:spLocks noChangeShapeType="1"/>
              </p:cNvSpPr>
              <p:nvPr/>
            </p:nvSpPr>
            <p:spPr bwMode="auto">
              <a:xfrm>
                <a:off x="468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 name="Line 52"/>
              <p:cNvSpPr>
                <a:spLocks noChangeShapeType="1"/>
              </p:cNvSpPr>
              <p:nvPr/>
            </p:nvSpPr>
            <p:spPr bwMode="auto">
              <a:xfrm>
                <a:off x="450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 name="Line 53"/>
              <p:cNvSpPr>
                <a:spLocks noChangeShapeType="1"/>
              </p:cNvSpPr>
              <p:nvPr/>
            </p:nvSpPr>
            <p:spPr bwMode="auto">
              <a:xfrm>
                <a:off x="432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 name="Line 54"/>
              <p:cNvSpPr>
                <a:spLocks noChangeShapeType="1"/>
              </p:cNvSpPr>
              <p:nvPr/>
            </p:nvSpPr>
            <p:spPr bwMode="auto">
              <a:xfrm>
                <a:off x="414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 name="Line 55"/>
              <p:cNvSpPr>
                <a:spLocks noChangeShapeType="1"/>
              </p:cNvSpPr>
              <p:nvPr/>
            </p:nvSpPr>
            <p:spPr bwMode="auto">
              <a:xfrm>
                <a:off x="3960" y="5808"/>
                <a:ext cx="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 name="Line 56"/>
            <p:cNvSpPr>
              <a:spLocks noChangeShapeType="1"/>
            </p:cNvSpPr>
            <p:nvPr/>
          </p:nvSpPr>
          <p:spPr bwMode="auto">
            <a:xfrm flipV="1">
              <a:off x="4598842" y="2413484"/>
              <a:ext cx="1826138" cy="1427"/>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2" name="Line 57"/>
            <p:cNvSpPr>
              <a:spLocks noChangeShapeType="1"/>
            </p:cNvSpPr>
            <p:nvPr/>
          </p:nvSpPr>
          <p:spPr bwMode="auto">
            <a:xfrm>
              <a:off x="609600" y="2576126"/>
              <a:ext cx="1784470" cy="0"/>
            </a:xfrm>
            <a:prstGeom prst="line">
              <a:avLst/>
            </a:prstGeom>
            <a:noFill/>
            <a:ln w="19050">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en-US"/>
            </a:p>
          </p:txBody>
        </p:sp>
        <p:sp>
          <p:nvSpPr>
            <p:cNvPr id="13" name="Text Box 58"/>
            <p:cNvSpPr txBox="1">
              <a:spLocks noChangeArrowheads="1"/>
            </p:cNvSpPr>
            <p:nvPr/>
          </p:nvSpPr>
          <p:spPr bwMode="auto">
            <a:xfrm>
              <a:off x="6424980" y="2276523"/>
              <a:ext cx="1652220" cy="428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000" b="0">
                  <a:solidFill>
                    <a:srgbClr val="660066"/>
                  </a:solidFill>
                  <a:latin typeface="隶书" charset="0"/>
                  <a:ea typeface="隶书" charset="0"/>
                </a:rPr>
                <a:t>至</a:t>
              </a:r>
              <a:r>
                <a:rPr lang="en-US" altLang="zh-CN" sz="2000" b="0">
                  <a:solidFill>
                    <a:srgbClr val="660066"/>
                  </a:solidFill>
                  <a:latin typeface="隶书" charset="0"/>
                  <a:ea typeface="隶书" charset="0"/>
                </a:rPr>
                <a:t>CPU</a:t>
              </a:r>
            </a:p>
          </p:txBody>
        </p:sp>
        <p:sp>
          <p:nvSpPr>
            <p:cNvPr id="14" name="Text Box 59"/>
            <p:cNvSpPr txBox="1">
              <a:spLocks noChangeArrowheads="1"/>
            </p:cNvSpPr>
            <p:nvPr/>
          </p:nvSpPr>
          <p:spPr bwMode="auto">
            <a:xfrm>
              <a:off x="2394070" y="4228221"/>
              <a:ext cx="2204772" cy="34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000" b="0">
                  <a:solidFill>
                    <a:srgbClr val="660066"/>
                  </a:solidFill>
                  <a:latin typeface="隶书" charset="0"/>
                  <a:ea typeface="隶书" charset="0"/>
                </a:rPr>
                <a:t>就绪队列</a:t>
              </a:r>
              <a:r>
                <a:rPr lang="en-US" altLang="zh-CN" sz="2400" b="0">
                  <a:solidFill>
                    <a:srgbClr val="660066"/>
                  </a:solidFill>
                  <a:latin typeface="隶书" charset="0"/>
                  <a:ea typeface="隶书" charset="0"/>
                </a:rPr>
                <a:t>3</a:t>
              </a:r>
            </a:p>
          </p:txBody>
        </p:sp>
        <p:sp>
          <p:nvSpPr>
            <p:cNvPr id="15" name="Text Box 60"/>
            <p:cNvSpPr txBox="1">
              <a:spLocks noChangeArrowheads="1"/>
            </p:cNvSpPr>
            <p:nvPr/>
          </p:nvSpPr>
          <p:spPr bwMode="auto">
            <a:xfrm>
              <a:off x="2394070" y="5372418"/>
              <a:ext cx="2204772" cy="34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000" b="0">
                  <a:solidFill>
                    <a:srgbClr val="660066"/>
                  </a:solidFill>
                  <a:latin typeface="隶书" charset="0"/>
                  <a:ea typeface="隶书" charset="0"/>
                </a:rPr>
                <a:t>就绪队列</a:t>
              </a:r>
              <a:r>
                <a:rPr lang="en-US" altLang="zh-CN" sz="2400" b="0">
                  <a:solidFill>
                    <a:srgbClr val="660066"/>
                  </a:solidFill>
                  <a:latin typeface="隶书" charset="0"/>
                  <a:ea typeface="隶书" charset="0"/>
                </a:rPr>
                <a:t>n</a:t>
              </a:r>
            </a:p>
          </p:txBody>
        </p:sp>
        <p:sp>
          <p:nvSpPr>
            <p:cNvPr id="16" name="Text Box 61"/>
            <p:cNvSpPr txBox="1">
              <a:spLocks noChangeArrowheads="1"/>
            </p:cNvSpPr>
            <p:nvPr/>
          </p:nvSpPr>
          <p:spPr bwMode="auto">
            <a:xfrm>
              <a:off x="2394070" y="1981200"/>
              <a:ext cx="2204772" cy="34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000" b="0">
                  <a:solidFill>
                    <a:srgbClr val="660066"/>
                  </a:solidFill>
                  <a:latin typeface="隶书" charset="0"/>
                  <a:ea typeface="隶书" charset="0"/>
                </a:rPr>
                <a:t>就绪队列</a:t>
              </a:r>
              <a:r>
                <a:rPr lang="en-US" altLang="zh-CN" sz="2000" b="0">
                  <a:solidFill>
                    <a:srgbClr val="660066"/>
                  </a:solidFill>
                  <a:latin typeface="隶书" charset="0"/>
                  <a:ea typeface="隶书" charset="0"/>
                </a:rPr>
                <a:t>1</a:t>
              </a:r>
            </a:p>
          </p:txBody>
        </p:sp>
        <p:grpSp>
          <p:nvGrpSpPr>
            <p:cNvPr id="17" name="Group 62"/>
            <p:cNvGrpSpPr>
              <a:grpSpLocks/>
            </p:cNvGrpSpPr>
            <p:nvPr/>
          </p:nvGrpSpPr>
          <p:grpSpPr bwMode="auto">
            <a:xfrm rot="10800000">
              <a:off x="4685801" y="3646136"/>
              <a:ext cx="1739179" cy="436564"/>
              <a:chOff x="5580" y="4872"/>
              <a:chExt cx="900" cy="312"/>
            </a:xfrm>
          </p:grpSpPr>
          <p:sp>
            <p:nvSpPr>
              <p:cNvPr id="50" name="Line 63"/>
              <p:cNvSpPr>
                <a:spLocks noChangeShapeType="1"/>
              </p:cNvSpPr>
              <p:nvPr/>
            </p:nvSpPr>
            <p:spPr bwMode="auto">
              <a:xfrm>
                <a:off x="5580" y="5184"/>
                <a:ext cx="90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en-US"/>
              </a:p>
            </p:txBody>
          </p:sp>
          <p:sp>
            <p:nvSpPr>
              <p:cNvPr id="51" name="Text Box 64"/>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endParaRPr lang="zh-CN" altLang="en-US" sz="2000" b="0">
                  <a:solidFill>
                    <a:srgbClr val="660066"/>
                  </a:solidFill>
                  <a:latin typeface="宋体" charset="0"/>
                  <a:ea typeface="宋体" charset="0"/>
                </a:endParaRPr>
              </a:p>
            </p:txBody>
          </p:sp>
        </p:grpSp>
        <p:grpSp>
          <p:nvGrpSpPr>
            <p:cNvPr id="18" name="Group 65"/>
            <p:cNvGrpSpPr>
              <a:grpSpLocks/>
            </p:cNvGrpSpPr>
            <p:nvPr/>
          </p:nvGrpSpPr>
          <p:grpSpPr bwMode="auto">
            <a:xfrm rot="10800000">
              <a:off x="4598842" y="5851783"/>
              <a:ext cx="1826138" cy="328136"/>
              <a:chOff x="5580" y="4872"/>
              <a:chExt cx="900" cy="312"/>
            </a:xfrm>
          </p:grpSpPr>
          <p:sp>
            <p:nvSpPr>
              <p:cNvPr id="48" name="Line 66"/>
              <p:cNvSpPr>
                <a:spLocks noChangeShapeType="1"/>
              </p:cNvSpPr>
              <p:nvPr/>
            </p:nvSpPr>
            <p:spPr bwMode="auto">
              <a:xfrm>
                <a:off x="5580" y="5184"/>
                <a:ext cx="90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en-US"/>
              </a:p>
            </p:txBody>
          </p:sp>
          <p:sp>
            <p:nvSpPr>
              <p:cNvPr id="49" name="Text Box 67"/>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endParaRPr lang="zh-CN" altLang="en-US" sz="2000" b="0">
                  <a:solidFill>
                    <a:srgbClr val="660066"/>
                  </a:solidFill>
                  <a:latin typeface="隶书" charset="0"/>
                  <a:ea typeface="隶书" charset="0"/>
                </a:endParaRPr>
              </a:p>
            </p:txBody>
          </p:sp>
        </p:grpSp>
        <p:sp>
          <p:nvSpPr>
            <p:cNvPr id="19" name="Line 68"/>
            <p:cNvSpPr>
              <a:spLocks noChangeShapeType="1"/>
            </p:cNvSpPr>
            <p:nvPr/>
          </p:nvSpPr>
          <p:spPr bwMode="auto">
            <a:xfrm rot="10800000" flipH="1">
              <a:off x="2064351" y="4757519"/>
              <a:ext cx="32428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20" name="Line 69"/>
            <p:cNvSpPr>
              <a:spLocks noChangeShapeType="1"/>
            </p:cNvSpPr>
            <p:nvPr/>
          </p:nvSpPr>
          <p:spPr bwMode="auto">
            <a:xfrm>
              <a:off x="4633263" y="2576126"/>
              <a:ext cx="49820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70"/>
            <p:cNvSpPr>
              <a:spLocks noChangeShapeType="1"/>
            </p:cNvSpPr>
            <p:nvPr/>
          </p:nvSpPr>
          <p:spPr bwMode="auto">
            <a:xfrm flipH="1">
              <a:off x="2064351" y="4135487"/>
              <a:ext cx="307436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71"/>
            <p:cNvSpPr>
              <a:spLocks noChangeShapeType="1"/>
            </p:cNvSpPr>
            <p:nvPr/>
          </p:nvSpPr>
          <p:spPr bwMode="auto">
            <a:xfrm>
              <a:off x="5138712" y="3763123"/>
              <a:ext cx="0" cy="3909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72"/>
            <p:cNvSpPr>
              <a:spLocks noChangeShapeType="1"/>
            </p:cNvSpPr>
            <p:nvPr/>
          </p:nvSpPr>
          <p:spPr bwMode="auto">
            <a:xfrm>
              <a:off x="2064351" y="4135487"/>
              <a:ext cx="0" cy="6405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4" name="Group 73"/>
            <p:cNvGrpSpPr>
              <a:grpSpLocks/>
            </p:cNvGrpSpPr>
            <p:nvPr/>
          </p:nvGrpSpPr>
          <p:grpSpPr bwMode="auto">
            <a:xfrm rot="10800000">
              <a:off x="4633263" y="4647665"/>
              <a:ext cx="1878676" cy="436564"/>
              <a:chOff x="5580" y="4872"/>
              <a:chExt cx="900" cy="312"/>
            </a:xfrm>
          </p:grpSpPr>
          <p:sp>
            <p:nvSpPr>
              <p:cNvPr id="46" name="Line 74"/>
              <p:cNvSpPr>
                <a:spLocks noChangeShapeType="1"/>
              </p:cNvSpPr>
              <p:nvPr/>
            </p:nvSpPr>
            <p:spPr bwMode="auto">
              <a:xfrm>
                <a:off x="5580" y="5184"/>
                <a:ext cx="900" cy="0"/>
              </a:xfrm>
              <a:prstGeom prst="line">
                <a:avLst/>
              </a:prstGeom>
              <a:noFill/>
              <a:ln w="19050">
                <a:solidFill>
                  <a:srgbClr val="000000"/>
                </a:solidFill>
                <a:round/>
                <a:headEnd type="triangle" w="sm" len="med"/>
                <a:tailEnd/>
              </a:ln>
              <a:extLst>
                <a:ext uri="{909E8E84-426E-40DD-AFC4-6F175D3DCCD1}">
                  <a14:hiddenFill xmlns:a14="http://schemas.microsoft.com/office/drawing/2010/main">
                    <a:noFill/>
                  </a14:hiddenFill>
                </a:ext>
              </a:extLst>
            </p:spPr>
            <p:txBody>
              <a:bodyPr/>
              <a:lstStyle/>
              <a:p>
                <a:endParaRPr lang="en-US"/>
              </a:p>
            </p:txBody>
          </p:sp>
          <p:sp>
            <p:nvSpPr>
              <p:cNvPr id="47" name="Text Box 75"/>
              <p:cNvSpPr txBox="1">
                <a:spLocks noChangeArrowheads="1"/>
              </p:cNvSpPr>
              <p:nvPr/>
            </p:nvSpPr>
            <p:spPr bwMode="auto">
              <a:xfrm>
                <a:off x="5760" y="4872"/>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endParaRPr lang="zh-CN" altLang="en-US" sz="2000" b="0">
                  <a:solidFill>
                    <a:srgbClr val="660066"/>
                  </a:solidFill>
                  <a:latin typeface="宋体" charset="0"/>
                  <a:ea typeface="宋体" charset="0"/>
                </a:endParaRPr>
              </a:p>
            </p:txBody>
          </p:sp>
        </p:grpSp>
        <p:sp>
          <p:nvSpPr>
            <p:cNvPr id="25" name="Line 76"/>
            <p:cNvSpPr>
              <a:spLocks noChangeShapeType="1"/>
            </p:cNvSpPr>
            <p:nvPr/>
          </p:nvSpPr>
          <p:spPr bwMode="auto">
            <a:xfrm>
              <a:off x="5120595" y="4790333"/>
              <a:ext cx="1" cy="43085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77"/>
            <p:cNvSpPr>
              <a:spLocks noChangeShapeType="1"/>
            </p:cNvSpPr>
            <p:nvPr/>
          </p:nvSpPr>
          <p:spPr bwMode="auto">
            <a:xfrm flipH="1">
              <a:off x="2064351" y="5201217"/>
              <a:ext cx="307436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78"/>
            <p:cNvSpPr>
              <a:spLocks noChangeShapeType="1"/>
            </p:cNvSpPr>
            <p:nvPr/>
          </p:nvSpPr>
          <p:spPr bwMode="auto">
            <a:xfrm>
              <a:off x="2064351" y="5185523"/>
              <a:ext cx="0" cy="6662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79"/>
            <p:cNvSpPr>
              <a:spLocks noChangeShapeType="1"/>
            </p:cNvSpPr>
            <p:nvPr/>
          </p:nvSpPr>
          <p:spPr bwMode="auto">
            <a:xfrm flipH="1">
              <a:off x="2064351" y="5841796"/>
              <a:ext cx="3242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80"/>
            <p:cNvSpPr>
              <a:spLocks noChangeShapeType="1"/>
            </p:cNvSpPr>
            <p:nvPr/>
          </p:nvSpPr>
          <p:spPr bwMode="auto">
            <a:xfrm>
              <a:off x="5120596" y="2550445"/>
              <a:ext cx="0" cy="47936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81"/>
            <p:cNvSpPr>
              <a:spLocks noChangeShapeType="1"/>
            </p:cNvSpPr>
            <p:nvPr/>
          </p:nvSpPr>
          <p:spPr bwMode="auto">
            <a:xfrm flipH="1">
              <a:off x="1990073" y="3029810"/>
              <a:ext cx="313052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82"/>
            <p:cNvSpPr>
              <a:spLocks noChangeShapeType="1"/>
            </p:cNvSpPr>
            <p:nvPr/>
          </p:nvSpPr>
          <p:spPr bwMode="auto">
            <a:xfrm>
              <a:off x="1990073" y="3029810"/>
              <a:ext cx="0" cy="68480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83"/>
            <p:cNvSpPr>
              <a:spLocks noChangeShapeType="1"/>
            </p:cNvSpPr>
            <p:nvPr/>
          </p:nvSpPr>
          <p:spPr bwMode="auto">
            <a:xfrm>
              <a:off x="1990073" y="3714616"/>
              <a:ext cx="34783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3" name="Line 84"/>
            <p:cNvSpPr>
              <a:spLocks noChangeShapeType="1"/>
            </p:cNvSpPr>
            <p:nvPr/>
          </p:nvSpPr>
          <p:spPr bwMode="auto">
            <a:xfrm>
              <a:off x="4626310" y="3783097"/>
              <a:ext cx="52175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85"/>
            <p:cNvSpPr>
              <a:spLocks noChangeShapeType="1"/>
            </p:cNvSpPr>
            <p:nvPr/>
          </p:nvSpPr>
          <p:spPr bwMode="auto">
            <a:xfrm>
              <a:off x="4511883" y="5974477"/>
              <a:ext cx="78263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86"/>
            <p:cNvSpPr>
              <a:spLocks noChangeShapeType="1"/>
            </p:cNvSpPr>
            <p:nvPr/>
          </p:nvSpPr>
          <p:spPr bwMode="auto">
            <a:xfrm>
              <a:off x="5294514" y="5974477"/>
              <a:ext cx="0" cy="27392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87"/>
            <p:cNvSpPr>
              <a:spLocks noChangeShapeType="1"/>
            </p:cNvSpPr>
            <p:nvPr/>
          </p:nvSpPr>
          <p:spPr bwMode="auto">
            <a:xfrm flipH="1">
              <a:off x="1990073" y="6248400"/>
              <a:ext cx="330444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88"/>
            <p:cNvSpPr>
              <a:spLocks noChangeShapeType="1"/>
            </p:cNvSpPr>
            <p:nvPr/>
          </p:nvSpPr>
          <p:spPr bwMode="auto">
            <a:xfrm>
              <a:off x="1990073" y="5974477"/>
              <a:ext cx="0" cy="27392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Line 89"/>
            <p:cNvSpPr>
              <a:spLocks noChangeShapeType="1"/>
            </p:cNvSpPr>
            <p:nvPr/>
          </p:nvSpPr>
          <p:spPr bwMode="auto">
            <a:xfrm>
              <a:off x="1990073" y="5974477"/>
              <a:ext cx="34783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39" name="Text Box 90"/>
            <p:cNvSpPr txBox="1">
              <a:spLocks noChangeArrowheads="1"/>
            </p:cNvSpPr>
            <p:nvPr/>
          </p:nvSpPr>
          <p:spPr bwMode="auto">
            <a:xfrm>
              <a:off x="6424980" y="3440694"/>
              <a:ext cx="1652220" cy="428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000" b="0">
                  <a:solidFill>
                    <a:srgbClr val="660066"/>
                  </a:solidFill>
                  <a:latin typeface="隶书" charset="0"/>
                  <a:ea typeface="隶书" charset="0"/>
                </a:rPr>
                <a:t>至</a:t>
              </a:r>
              <a:r>
                <a:rPr lang="en-US" altLang="zh-CN" sz="2000" b="0">
                  <a:solidFill>
                    <a:srgbClr val="660066"/>
                  </a:solidFill>
                  <a:latin typeface="隶书" charset="0"/>
                  <a:ea typeface="隶书" charset="0"/>
                </a:rPr>
                <a:t>CPU</a:t>
              </a:r>
            </a:p>
          </p:txBody>
        </p:sp>
        <p:sp>
          <p:nvSpPr>
            <p:cNvPr id="40" name="Text Box 91"/>
            <p:cNvSpPr txBox="1">
              <a:spLocks noChangeArrowheads="1"/>
            </p:cNvSpPr>
            <p:nvPr/>
          </p:nvSpPr>
          <p:spPr bwMode="auto">
            <a:xfrm>
              <a:off x="6424980" y="4399423"/>
              <a:ext cx="1652220" cy="428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000" b="0">
                  <a:solidFill>
                    <a:srgbClr val="660066"/>
                  </a:solidFill>
                  <a:latin typeface="隶书" charset="0"/>
                  <a:ea typeface="隶书" charset="0"/>
                </a:rPr>
                <a:t>至</a:t>
              </a:r>
              <a:r>
                <a:rPr lang="en-US" altLang="zh-CN" sz="2000" b="0">
                  <a:solidFill>
                    <a:srgbClr val="660066"/>
                  </a:solidFill>
                  <a:latin typeface="隶书" charset="0"/>
                  <a:ea typeface="隶书" charset="0"/>
                </a:rPr>
                <a:t>CPU</a:t>
              </a:r>
            </a:p>
          </p:txBody>
        </p:sp>
        <p:sp>
          <p:nvSpPr>
            <p:cNvPr id="41" name="Text Box 92"/>
            <p:cNvSpPr txBox="1">
              <a:spLocks noChangeArrowheads="1"/>
            </p:cNvSpPr>
            <p:nvPr/>
          </p:nvSpPr>
          <p:spPr bwMode="auto">
            <a:xfrm>
              <a:off x="6424980" y="5632074"/>
              <a:ext cx="1652220" cy="428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000" b="0">
                  <a:solidFill>
                    <a:srgbClr val="660066"/>
                  </a:solidFill>
                  <a:latin typeface="隶书" charset="0"/>
                  <a:ea typeface="隶书" charset="0"/>
                </a:rPr>
                <a:t>至</a:t>
              </a:r>
              <a:r>
                <a:rPr lang="en-US" altLang="zh-CN" sz="2000" b="0">
                  <a:solidFill>
                    <a:srgbClr val="660066"/>
                  </a:solidFill>
                  <a:latin typeface="隶书" charset="0"/>
                  <a:ea typeface="隶书" charset="0"/>
                </a:rPr>
                <a:t>CPU</a:t>
              </a:r>
            </a:p>
          </p:txBody>
        </p:sp>
        <p:sp>
          <p:nvSpPr>
            <p:cNvPr id="42" name="Text Box 93"/>
            <p:cNvSpPr txBox="1">
              <a:spLocks noChangeArrowheads="1"/>
            </p:cNvSpPr>
            <p:nvPr/>
          </p:nvSpPr>
          <p:spPr bwMode="auto">
            <a:xfrm>
              <a:off x="2511827" y="3098290"/>
              <a:ext cx="2204772" cy="34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ctr">
                <a:spcBef>
                  <a:spcPct val="0"/>
                </a:spcBef>
                <a:buClrTx/>
                <a:buSzTx/>
                <a:buFontTx/>
                <a:buNone/>
              </a:pPr>
              <a:r>
                <a:rPr lang="zh-CN" altLang="en-US" sz="2000" b="0">
                  <a:solidFill>
                    <a:srgbClr val="660066"/>
                  </a:solidFill>
                  <a:latin typeface="隶书" charset="0"/>
                  <a:ea typeface="隶书" charset="0"/>
                </a:rPr>
                <a:t>就绪队列</a:t>
              </a:r>
              <a:r>
                <a:rPr lang="en-US" altLang="zh-CN" sz="2000" b="0">
                  <a:solidFill>
                    <a:srgbClr val="660066"/>
                  </a:solidFill>
                  <a:latin typeface="隶书" charset="0"/>
                  <a:ea typeface="隶书" charset="0"/>
                </a:rPr>
                <a:t>2</a:t>
              </a:r>
            </a:p>
          </p:txBody>
        </p:sp>
        <p:sp>
          <p:nvSpPr>
            <p:cNvPr id="43" name="Rectangle 94"/>
            <p:cNvSpPr>
              <a:spLocks noChangeArrowheads="1"/>
            </p:cNvSpPr>
            <p:nvPr/>
          </p:nvSpPr>
          <p:spPr bwMode="auto">
            <a:xfrm>
              <a:off x="5033637" y="2045401"/>
              <a:ext cx="438418" cy="366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eaLnBrk="1" hangingPunct="1">
                <a:lnSpc>
                  <a:spcPct val="90000"/>
                </a:lnSpc>
                <a:spcBef>
                  <a:spcPct val="0"/>
                </a:spcBef>
                <a:spcAft>
                  <a:spcPct val="35000"/>
                </a:spcAft>
                <a:buClrTx/>
                <a:buSzTx/>
                <a:buFontTx/>
                <a:buNone/>
              </a:pPr>
              <a:r>
                <a:rPr lang="en-US" altLang="zh-CN" sz="2000" b="0">
                  <a:solidFill>
                    <a:srgbClr val="660066"/>
                  </a:solidFill>
                  <a:latin typeface="隶书" charset="0"/>
                  <a:ea typeface="隶书" charset="0"/>
                </a:rPr>
                <a:t>S1</a:t>
              </a:r>
            </a:p>
          </p:txBody>
        </p:sp>
        <p:sp>
          <p:nvSpPr>
            <p:cNvPr id="44" name="Rectangle 95"/>
            <p:cNvSpPr>
              <a:spLocks noChangeArrowheads="1"/>
            </p:cNvSpPr>
            <p:nvPr/>
          </p:nvSpPr>
          <p:spPr bwMode="auto">
            <a:xfrm>
              <a:off x="5120596" y="3165344"/>
              <a:ext cx="500014" cy="366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eaLnBrk="1" hangingPunct="1">
                <a:lnSpc>
                  <a:spcPct val="90000"/>
                </a:lnSpc>
                <a:spcBef>
                  <a:spcPct val="0"/>
                </a:spcBef>
                <a:spcAft>
                  <a:spcPct val="35000"/>
                </a:spcAft>
                <a:buClrTx/>
                <a:buSzTx/>
                <a:buFontTx/>
                <a:buNone/>
              </a:pPr>
              <a:r>
                <a:rPr lang="en-US" altLang="zh-CN" sz="2000" b="0">
                  <a:solidFill>
                    <a:srgbClr val="660066"/>
                  </a:solidFill>
                  <a:latin typeface="隶书" charset="0"/>
                  <a:ea typeface="隶书" charset="0"/>
                </a:rPr>
                <a:t>S2</a:t>
              </a:r>
            </a:p>
          </p:txBody>
        </p:sp>
        <p:sp>
          <p:nvSpPr>
            <p:cNvPr id="45" name="Rectangle 96"/>
            <p:cNvSpPr>
              <a:spLocks noChangeArrowheads="1"/>
            </p:cNvSpPr>
            <p:nvPr/>
          </p:nvSpPr>
          <p:spPr bwMode="auto">
            <a:xfrm>
              <a:off x="5120596" y="4193981"/>
              <a:ext cx="438418" cy="366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lgn="just" eaLnBrk="1" hangingPunct="1">
                <a:lnSpc>
                  <a:spcPct val="90000"/>
                </a:lnSpc>
                <a:spcBef>
                  <a:spcPct val="0"/>
                </a:spcBef>
                <a:spcAft>
                  <a:spcPct val="35000"/>
                </a:spcAft>
                <a:buClrTx/>
                <a:buSzTx/>
                <a:buFontTx/>
                <a:buNone/>
              </a:pPr>
              <a:r>
                <a:rPr lang="en-US" altLang="zh-CN" sz="2000" b="0">
                  <a:solidFill>
                    <a:srgbClr val="660066"/>
                  </a:solidFill>
                  <a:latin typeface="隶书" charset="0"/>
                  <a:ea typeface="隶书" charset="0"/>
                </a:rPr>
                <a:t>S3</a:t>
              </a:r>
            </a:p>
          </p:txBody>
        </p:sp>
      </p:grpSp>
      <p:sp>
        <p:nvSpPr>
          <p:cNvPr id="100" name="Line 84"/>
          <p:cNvSpPr>
            <a:spLocks noChangeShapeType="1"/>
          </p:cNvSpPr>
          <p:nvPr/>
        </p:nvSpPr>
        <p:spPr bwMode="auto">
          <a:xfrm>
            <a:off x="4609711" y="4827427"/>
            <a:ext cx="52175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03" name="Straight Arrow Connector 102"/>
          <p:cNvCxnSpPr/>
          <p:nvPr/>
        </p:nvCxnSpPr>
        <p:spPr>
          <a:xfrm>
            <a:off x="8388424" y="2276523"/>
            <a:ext cx="0" cy="3903397"/>
          </a:xfrm>
          <a:prstGeom prst="straightConnector1">
            <a:avLst/>
          </a:prstGeom>
          <a:ln w="28575">
            <a:solidFill>
              <a:schemeClr val="accent1">
                <a:lumMod val="5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8520455" y="2088780"/>
            <a:ext cx="492443" cy="461665"/>
          </a:xfrm>
          <a:prstGeom prst="rect">
            <a:avLst/>
          </a:prstGeom>
          <a:noFill/>
        </p:spPr>
        <p:txBody>
          <a:bodyPr wrap="none" rtlCol="0">
            <a:spAutoFit/>
          </a:bodyPr>
          <a:lstStyle/>
          <a:p>
            <a:r>
              <a:rPr lang="zh-CN" altLang="en-US" sz="2400" smtClean="0">
                <a:latin typeface="SimHei" charset="0"/>
                <a:ea typeface="SimHei" charset="0"/>
                <a:cs typeface="SimHei" charset="0"/>
              </a:rPr>
              <a:t>高</a:t>
            </a:r>
            <a:endParaRPr lang="en-US" sz="2400" dirty="0">
              <a:latin typeface="SimHei" charset="0"/>
              <a:ea typeface="SimHei" charset="0"/>
              <a:cs typeface="SimHei" charset="0"/>
            </a:endParaRPr>
          </a:p>
        </p:txBody>
      </p:sp>
      <p:sp>
        <p:nvSpPr>
          <p:cNvPr id="105" name="TextBox 104"/>
          <p:cNvSpPr txBox="1"/>
          <p:nvPr/>
        </p:nvSpPr>
        <p:spPr>
          <a:xfrm>
            <a:off x="8523157" y="5598413"/>
            <a:ext cx="492444" cy="461665"/>
          </a:xfrm>
          <a:prstGeom prst="rect">
            <a:avLst/>
          </a:prstGeom>
          <a:noFill/>
        </p:spPr>
        <p:txBody>
          <a:bodyPr wrap="none" rtlCol="0">
            <a:spAutoFit/>
          </a:bodyPr>
          <a:lstStyle/>
          <a:p>
            <a:r>
              <a:rPr lang="zh-CN" altLang="en-US" sz="2400" dirty="0" smtClean="0">
                <a:latin typeface="SimHei" charset="0"/>
                <a:ea typeface="SimHei" charset="0"/>
                <a:cs typeface="SimHei" charset="0"/>
              </a:rPr>
              <a:t>低</a:t>
            </a:r>
            <a:endParaRPr lang="en-US" sz="2400" dirty="0">
              <a:latin typeface="SimHei" charset="0"/>
              <a:ea typeface="SimHei" charset="0"/>
              <a:cs typeface="SimHei" charset="0"/>
            </a:endParaRPr>
          </a:p>
        </p:txBody>
      </p:sp>
      <p:sp>
        <p:nvSpPr>
          <p:cNvPr id="106" name="TextBox 105"/>
          <p:cNvSpPr txBox="1"/>
          <p:nvPr/>
        </p:nvSpPr>
        <p:spPr>
          <a:xfrm>
            <a:off x="882690" y="5718255"/>
            <a:ext cx="800219" cy="461665"/>
          </a:xfrm>
          <a:prstGeom prst="rect">
            <a:avLst/>
          </a:prstGeom>
          <a:noFill/>
        </p:spPr>
        <p:txBody>
          <a:bodyPr wrap="none" rtlCol="0">
            <a:spAutoFit/>
          </a:bodyPr>
          <a:lstStyle/>
          <a:p>
            <a:r>
              <a:rPr lang="en-US" altLang="zh-CN" sz="2400" smtClean="0">
                <a:latin typeface="SimHei" charset="0"/>
                <a:ea typeface="SimHei" charset="0"/>
                <a:cs typeface="SimHei" charset="0"/>
              </a:rPr>
              <a:t>FCFS</a:t>
            </a:r>
            <a:endParaRPr lang="en-US" sz="2400" dirty="0">
              <a:latin typeface="SimHei" charset="0"/>
              <a:ea typeface="SimHei" charset="0"/>
              <a:cs typeface="SimHei" charset="0"/>
            </a:endParaRPr>
          </a:p>
        </p:txBody>
      </p:sp>
      <p:sp>
        <p:nvSpPr>
          <p:cNvPr id="108" name="TextBox 107"/>
          <p:cNvSpPr txBox="1"/>
          <p:nvPr/>
        </p:nvSpPr>
        <p:spPr>
          <a:xfrm>
            <a:off x="1036579" y="2153828"/>
            <a:ext cx="492444" cy="461665"/>
          </a:xfrm>
          <a:prstGeom prst="rect">
            <a:avLst/>
          </a:prstGeom>
          <a:noFill/>
        </p:spPr>
        <p:txBody>
          <a:bodyPr wrap="none" rtlCol="0">
            <a:spAutoFit/>
          </a:bodyPr>
          <a:lstStyle/>
          <a:p>
            <a:r>
              <a:rPr lang="en-US" altLang="zh-CN" sz="2400" dirty="0" smtClean="0">
                <a:latin typeface="SimHei" charset="0"/>
                <a:ea typeface="SimHei" charset="0"/>
                <a:cs typeface="SimHei" charset="0"/>
              </a:rPr>
              <a:t>RR</a:t>
            </a:r>
            <a:endParaRPr lang="en-US" sz="2400" dirty="0">
              <a:latin typeface="SimHei" charset="0"/>
              <a:ea typeface="SimHei" charset="0"/>
              <a:cs typeface="SimHei" charset="0"/>
            </a:endParaRPr>
          </a:p>
        </p:txBody>
      </p:sp>
      <p:sp>
        <p:nvSpPr>
          <p:cNvPr id="109" name="TextBox 108"/>
          <p:cNvSpPr txBox="1"/>
          <p:nvPr/>
        </p:nvSpPr>
        <p:spPr>
          <a:xfrm>
            <a:off x="1036580" y="-1410599"/>
            <a:ext cx="646331" cy="461665"/>
          </a:xfrm>
          <a:prstGeom prst="rect">
            <a:avLst/>
          </a:prstGeom>
          <a:noFill/>
        </p:spPr>
        <p:txBody>
          <a:bodyPr wrap="none" rtlCol="0">
            <a:spAutoFit/>
          </a:bodyPr>
          <a:lstStyle/>
          <a:p>
            <a:r>
              <a:rPr lang="en-US" altLang="zh-CN" sz="2400" smtClean="0">
                <a:latin typeface="SimHei" charset="0"/>
                <a:ea typeface="SimHei" charset="0"/>
                <a:cs typeface="SimHei" charset="0"/>
              </a:rPr>
              <a:t>SJF</a:t>
            </a:r>
            <a:endParaRPr lang="en-US" sz="2400" dirty="0">
              <a:latin typeface="SimHei" charset="0"/>
              <a:ea typeface="SimHei" charset="0"/>
              <a:cs typeface="SimHei" charset="0"/>
            </a:endParaRPr>
          </a:p>
        </p:txBody>
      </p:sp>
      <p:sp>
        <p:nvSpPr>
          <p:cNvPr id="110" name="TextBox 109"/>
          <p:cNvSpPr txBox="1"/>
          <p:nvPr/>
        </p:nvSpPr>
        <p:spPr>
          <a:xfrm>
            <a:off x="850562" y="3440694"/>
            <a:ext cx="800219" cy="461665"/>
          </a:xfrm>
          <a:prstGeom prst="rect">
            <a:avLst/>
          </a:prstGeom>
          <a:noFill/>
        </p:spPr>
        <p:txBody>
          <a:bodyPr wrap="none" rtlCol="0">
            <a:spAutoFit/>
          </a:bodyPr>
          <a:lstStyle/>
          <a:p>
            <a:r>
              <a:rPr lang="en-US" altLang="zh-CN" sz="2400" dirty="0" smtClean="0">
                <a:latin typeface="SimHei" charset="0"/>
                <a:ea typeface="SimHei" charset="0"/>
                <a:cs typeface="SimHei" charset="0"/>
              </a:rPr>
              <a:t>HRRF</a:t>
            </a:r>
            <a:endParaRPr lang="en-US" sz="2400" dirty="0">
              <a:latin typeface="SimHei" charset="0"/>
              <a:ea typeface="SimHei" charset="0"/>
              <a:cs typeface="SimHei" charset="0"/>
            </a:endParaRPr>
          </a:p>
        </p:txBody>
      </p:sp>
      <p:sp>
        <p:nvSpPr>
          <p:cNvPr id="111" name="TextBox 110"/>
          <p:cNvSpPr txBox="1"/>
          <p:nvPr/>
        </p:nvSpPr>
        <p:spPr>
          <a:xfrm>
            <a:off x="805746" y="4458496"/>
            <a:ext cx="800219" cy="461665"/>
          </a:xfrm>
          <a:prstGeom prst="rect">
            <a:avLst/>
          </a:prstGeom>
          <a:noFill/>
        </p:spPr>
        <p:txBody>
          <a:bodyPr wrap="none" rtlCol="0">
            <a:spAutoFit/>
          </a:bodyPr>
          <a:lstStyle/>
          <a:p>
            <a:r>
              <a:rPr lang="en-US" altLang="zh-CN" sz="2400" dirty="0" smtClean="0">
                <a:latin typeface="SimHei" charset="0"/>
                <a:ea typeface="SimHei" charset="0"/>
                <a:cs typeface="SimHei" charset="0"/>
              </a:rPr>
              <a:t>SRTF</a:t>
            </a:r>
            <a:endParaRPr lang="en-US" sz="2400" dirty="0">
              <a:latin typeface="SimHei" charset="0"/>
              <a:ea typeface="SimHei" charset="0"/>
              <a:cs typeface="SimHei" charset="0"/>
            </a:endParaRPr>
          </a:p>
        </p:txBody>
      </p:sp>
    </p:spTree>
    <p:extLst>
      <p:ext uri="{BB962C8B-B14F-4D97-AF65-F5344CB8AC3E}">
        <p14:creationId xmlns:p14="http://schemas.microsoft.com/office/powerpoint/2010/main" val="196954940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a:solidFill>
                  <a:srgbClr val="696464"/>
                </a:solidFill>
              </a:rPr>
              <a:t>2.6.5</a:t>
            </a:r>
            <a:r>
              <a:rPr lang="en-US" altLang="zh-CN" dirty="0">
                <a:solidFill>
                  <a:srgbClr val="696464"/>
                </a:solidFill>
              </a:rPr>
              <a:t>/7: </a:t>
            </a:r>
            <a:r>
              <a:rPr lang="en-US" altLang="zh-CN" dirty="0" smtClean="0">
                <a:solidFill>
                  <a:srgbClr val="696464"/>
                </a:solidFill>
              </a:rPr>
              <a:t>MLFQ</a:t>
            </a:r>
            <a:r>
              <a:rPr lang="zh-CN" altLang="en-US" dirty="0" smtClean="0">
                <a:solidFill>
                  <a:srgbClr val="696464"/>
                </a:solidFill>
              </a:rPr>
              <a:t>（续）</a:t>
            </a:r>
            <a:endParaRPr lang="en-US" dirty="0"/>
          </a:p>
        </p:txBody>
      </p:sp>
      <p:sp>
        <p:nvSpPr>
          <p:cNvPr id="3" name="Content Placeholder 2"/>
          <p:cNvSpPr>
            <a:spLocks noGrp="1"/>
          </p:cNvSpPr>
          <p:nvPr>
            <p:ph sz="quarter" idx="1"/>
          </p:nvPr>
        </p:nvSpPr>
        <p:spPr/>
        <p:txBody>
          <a:bodyPr/>
          <a:lstStyle/>
          <a:p>
            <a:r>
              <a:rPr lang="zh-CN" altLang="en-US" dirty="0">
                <a:solidFill>
                  <a:srgbClr val="0070C0"/>
                </a:solidFill>
              </a:rPr>
              <a:t>效果：</a:t>
            </a:r>
            <a:r>
              <a:rPr lang="zh-CN" altLang="en-US" dirty="0"/>
              <a:t>性能较好，能满足各类用户的需要 </a:t>
            </a:r>
          </a:p>
          <a:p>
            <a:pPr lvl="1"/>
            <a:r>
              <a:rPr lang="zh-CN" altLang="en-US" dirty="0">
                <a:solidFill>
                  <a:srgbClr val="FF9300"/>
                </a:solidFill>
              </a:rPr>
              <a:t>对分时交互式作业：</a:t>
            </a:r>
            <a:r>
              <a:rPr lang="zh-CN" altLang="en-US" dirty="0"/>
              <a:t>通常可在最高优先级队列规定的一个时间片内完成，响应时间快 </a:t>
            </a:r>
            <a:endParaRPr lang="zh-CN" altLang="en-US" dirty="0" smtClean="0"/>
          </a:p>
          <a:p>
            <a:pPr lvl="1"/>
            <a:endParaRPr lang="zh-CN" altLang="en-US" dirty="0"/>
          </a:p>
          <a:p>
            <a:pPr lvl="1"/>
            <a:r>
              <a:rPr lang="zh-CN" altLang="en-US" dirty="0">
                <a:solidFill>
                  <a:srgbClr val="FF9300"/>
                </a:solidFill>
              </a:rPr>
              <a:t>对于长批处理型作业：</a:t>
            </a:r>
            <a:r>
              <a:rPr lang="zh-CN" altLang="en-US" dirty="0"/>
              <a:t>可以从高到低在各优先级队列中运行一个时间片直到在某个级别队列中执行完毕或者在最后一个队列中经过若干个时间片执行完毕，决不会发生长批处理型作业长期得不到调度的情况</a:t>
            </a:r>
          </a:p>
          <a:p>
            <a:endParaRPr lang="en-US"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73</a:t>
            </a:fld>
            <a:endParaRPr lang="en-US" altLang="zh-CN" dirty="0"/>
          </a:p>
        </p:txBody>
      </p:sp>
    </p:spTree>
    <p:extLst>
      <p:ext uri="{BB962C8B-B14F-4D97-AF65-F5344CB8AC3E}">
        <p14:creationId xmlns:p14="http://schemas.microsoft.com/office/powerpoint/2010/main" val="141028390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762000"/>
            <a:ext cx="8229600" cy="838200"/>
          </a:xfrm>
        </p:spPr>
        <p:txBody>
          <a:bodyPr/>
          <a:lstStyle/>
          <a:p>
            <a:pPr eaLnBrk="1" hangingPunct="1"/>
            <a:r>
              <a:rPr lang="zh-CN" altLang="en-US" sz="3600" smtClean="0">
                <a:latin typeface="隶书" panose="02010509060101010101" pitchFamily="49" charset="-122"/>
                <a:ea typeface="隶书" panose="02010509060101010101" pitchFamily="49" charset="-122"/>
              </a:rPr>
              <a:t>例子（</a:t>
            </a:r>
            <a:r>
              <a:rPr lang="en-US" altLang="zh-CN" sz="3600" smtClean="0">
                <a:latin typeface="隶书" panose="02010509060101010101" pitchFamily="49" charset="-122"/>
                <a:ea typeface="隶书" panose="02010509060101010101" pitchFamily="49" charset="-122"/>
              </a:rPr>
              <a:t>1</a:t>
            </a:r>
            <a:r>
              <a:rPr lang="zh-CN" altLang="en-US" sz="3600" smtClean="0">
                <a:latin typeface="隶书" panose="02010509060101010101" pitchFamily="49" charset="-122"/>
                <a:ea typeface="隶书" panose="02010509060101010101" pitchFamily="49" charset="-122"/>
              </a:rPr>
              <a:t>）</a:t>
            </a:r>
          </a:p>
        </p:txBody>
      </p:sp>
      <p:sp>
        <p:nvSpPr>
          <p:cNvPr id="82947" name="Rectangle 3"/>
          <p:cNvSpPr>
            <a:spLocks noGrp="1" noChangeArrowheads="1"/>
          </p:cNvSpPr>
          <p:nvPr>
            <p:ph type="body" sz="half" idx="1"/>
          </p:nvPr>
        </p:nvSpPr>
        <p:spPr>
          <a:xfrm>
            <a:off x="457200" y="1600200"/>
            <a:ext cx="4038600" cy="4800600"/>
          </a:xfrm>
        </p:spPr>
        <p:txBody>
          <a:bodyPr/>
          <a:lstStyle/>
          <a:p>
            <a:pPr eaLnBrk="1" hangingPunct="1">
              <a:lnSpc>
                <a:spcPct val="90000"/>
              </a:lnSpc>
              <a:buClr>
                <a:schemeClr val="folHlink"/>
              </a:buClr>
              <a:buSzPct val="60000"/>
              <a:buFont typeface="Wingdings" panose="05000000000000000000" pitchFamily="2" charset="2"/>
              <a:buChar char="n"/>
            </a:pPr>
            <a:r>
              <a:rPr lang="zh-CN" altLang="en-US" sz="2200" smtClean="0">
                <a:latin typeface="隶书" panose="02010509060101010101" pitchFamily="49" charset="-122"/>
                <a:ea typeface="隶书" panose="02010509060101010101" pitchFamily="49" charset="-122"/>
              </a:rPr>
              <a:t>假设一个</a:t>
            </a:r>
            <a:r>
              <a:rPr lang="zh-CN" altLang="en-US" sz="2200" smtClean="0">
                <a:latin typeface="Times New Roman" panose="02020603050405020304" pitchFamily="18" charset="0"/>
                <a:ea typeface="隶书" panose="02010509060101010101" pitchFamily="49" charset="-122"/>
              </a:rPr>
              <a:t>系统中有</a:t>
            </a:r>
            <a:r>
              <a:rPr lang="en-US" altLang="zh-CN" sz="2200" smtClean="0">
                <a:latin typeface="Times New Roman" panose="02020603050405020304" pitchFamily="18" charset="0"/>
                <a:ea typeface="隶书" panose="02010509060101010101" pitchFamily="49" charset="-122"/>
              </a:rPr>
              <a:t>5</a:t>
            </a:r>
            <a:r>
              <a:rPr lang="zh-CN" altLang="en-US" sz="2200" smtClean="0">
                <a:latin typeface="Times New Roman" panose="02020603050405020304" pitchFamily="18" charset="0"/>
                <a:ea typeface="隶书" panose="02010509060101010101" pitchFamily="49" charset="-122"/>
              </a:rPr>
              <a:t>个进程，它们的到达时间和服务时间如表所示，忽略</a:t>
            </a:r>
            <a:r>
              <a:rPr lang="en-US" altLang="zh-CN" sz="2200" smtClean="0">
                <a:latin typeface="Times New Roman" panose="02020603050405020304" pitchFamily="18" charset="0"/>
                <a:ea typeface="隶书" panose="02010509060101010101" pitchFamily="49" charset="-122"/>
              </a:rPr>
              <a:t>I/O</a:t>
            </a:r>
            <a:r>
              <a:rPr lang="zh-CN" altLang="en-US" sz="2200" smtClean="0">
                <a:latin typeface="Times New Roman" panose="02020603050405020304" pitchFamily="18" charset="0"/>
                <a:ea typeface="隶书" panose="02010509060101010101" pitchFamily="49" charset="-122"/>
              </a:rPr>
              <a:t>以及其他开销时间，若分别按先来先服务、非抢占式及抢占的短进程优先、时间片轮转、多级反馈队列（</a:t>
            </a:r>
            <a:r>
              <a:rPr lang="en-US" altLang="zh-CN" sz="2200" smtClean="0">
                <a:latin typeface="Times New Roman" panose="02020603050405020304" pitchFamily="18" charset="0"/>
                <a:ea typeface="隶书" panose="02010509060101010101" pitchFamily="49" charset="-122"/>
              </a:rPr>
              <a:t>FB</a:t>
            </a:r>
            <a:r>
              <a:rPr lang="zh-CN" altLang="en-US" sz="2200" smtClean="0">
                <a:latin typeface="Times New Roman" panose="02020603050405020304" pitchFamily="18" charset="0"/>
                <a:ea typeface="隶书" panose="02010509060101010101" pitchFamily="49" charset="-122"/>
              </a:rPr>
              <a:t>，第</a:t>
            </a:r>
            <a:r>
              <a:rPr lang="en-US" altLang="zh-CN" sz="2200" smtClean="0">
                <a:latin typeface="Times New Roman" panose="02020603050405020304" pitchFamily="18" charset="0"/>
                <a:ea typeface="隶书" panose="02010509060101010101" pitchFamily="49" charset="-122"/>
              </a:rPr>
              <a:t>i</a:t>
            </a:r>
            <a:r>
              <a:rPr lang="zh-CN" altLang="en-US" sz="2200" smtClean="0">
                <a:latin typeface="Times New Roman" panose="02020603050405020304" pitchFamily="18" charset="0"/>
                <a:ea typeface="隶书" panose="02010509060101010101" pitchFamily="49" charset="-122"/>
              </a:rPr>
              <a:t>级的队列的时间片为</a:t>
            </a:r>
            <a:r>
              <a:rPr lang="en-US" altLang="zh-CN" sz="2200" smtClean="0">
                <a:latin typeface="Times New Roman" panose="02020603050405020304" pitchFamily="18" charset="0"/>
                <a:ea typeface="隶书" panose="02010509060101010101" pitchFamily="49" charset="-122"/>
              </a:rPr>
              <a:t>2</a:t>
            </a:r>
            <a:r>
              <a:rPr lang="zh-CN" altLang="en-US" sz="2200" smtClean="0">
                <a:latin typeface="Times New Roman" panose="02020603050405020304" pitchFamily="18" charset="0"/>
                <a:ea typeface="隶书" panose="02010509060101010101" pitchFamily="49" charset="-122"/>
              </a:rPr>
              <a:t>的</a:t>
            </a:r>
            <a:r>
              <a:rPr lang="en-US" altLang="zh-CN" sz="2200" smtClean="0">
                <a:latin typeface="Times New Roman" panose="02020603050405020304" pitchFamily="18" charset="0"/>
                <a:ea typeface="隶书" panose="02010509060101010101" pitchFamily="49" charset="-122"/>
              </a:rPr>
              <a:t>i-1</a:t>
            </a:r>
            <a:r>
              <a:rPr lang="zh-CN" altLang="en-US" sz="2200" smtClean="0">
                <a:latin typeface="Times New Roman" panose="02020603050405020304" pitchFamily="18" charset="0"/>
                <a:ea typeface="隶书" panose="02010509060101010101" pitchFamily="49" charset="-122"/>
              </a:rPr>
              <a:t>次幂）以及立即抢占的多级反馈队列（</a:t>
            </a:r>
            <a:r>
              <a:rPr lang="en-US" altLang="zh-CN" sz="2200" smtClean="0">
                <a:latin typeface="Times New Roman" panose="02020603050405020304" pitchFamily="18" charset="0"/>
                <a:ea typeface="隶书" panose="02010509060101010101" pitchFamily="49" charset="-122"/>
              </a:rPr>
              <a:t>FB</a:t>
            </a:r>
            <a:r>
              <a:rPr lang="zh-CN" altLang="en-US" sz="2200" smtClean="0">
                <a:latin typeface="Times New Roman" panose="02020603050405020304" pitchFamily="18" charset="0"/>
                <a:ea typeface="隶书" panose="02010509060101010101" pitchFamily="49" charset="-122"/>
              </a:rPr>
              <a:t>，第</a:t>
            </a:r>
            <a:r>
              <a:rPr lang="en-US" altLang="zh-CN" sz="2200" smtClean="0">
                <a:latin typeface="Times New Roman" panose="02020603050405020304" pitchFamily="18" charset="0"/>
                <a:ea typeface="隶书" panose="02010509060101010101" pitchFamily="49" charset="-122"/>
              </a:rPr>
              <a:t>i</a:t>
            </a:r>
            <a:r>
              <a:rPr lang="zh-CN" altLang="en-US" sz="2200" smtClean="0">
                <a:latin typeface="Times New Roman" panose="02020603050405020304" pitchFamily="18" charset="0"/>
                <a:ea typeface="隶书" panose="02010509060101010101" pitchFamily="49" charset="-122"/>
              </a:rPr>
              <a:t>级的队列的时间片为</a:t>
            </a:r>
            <a:r>
              <a:rPr lang="en-US" altLang="zh-CN" sz="2200" smtClean="0">
                <a:latin typeface="Times New Roman" panose="02020603050405020304" pitchFamily="18" charset="0"/>
                <a:ea typeface="隶书" panose="02010509060101010101" pitchFamily="49" charset="-122"/>
              </a:rPr>
              <a:t>2</a:t>
            </a:r>
            <a:r>
              <a:rPr lang="zh-CN" altLang="en-US" sz="2200" smtClean="0">
                <a:latin typeface="Times New Roman" panose="02020603050405020304" pitchFamily="18" charset="0"/>
                <a:ea typeface="隶书" panose="02010509060101010101" pitchFamily="49" charset="-122"/>
              </a:rPr>
              <a:t>的</a:t>
            </a:r>
            <a:r>
              <a:rPr lang="en-US" altLang="zh-CN" sz="2200" smtClean="0">
                <a:latin typeface="Times New Roman" panose="02020603050405020304" pitchFamily="18" charset="0"/>
                <a:ea typeface="隶书" panose="02010509060101010101" pitchFamily="49" charset="-122"/>
              </a:rPr>
              <a:t>i-1</a:t>
            </a:r>
            <a:r>
              <a:rPr lang="zh-CN" altLang="en-US" sz="2200" smtClean="0">
                <a:latin typeface="Times New Roman" panose="02020603050405020304" pitchFamily="18" charset="0"/>
                <a:ea typeface="隶书" panose="02010509060101010101" pitchFamily="49" charset="-122"/>
              </a:rPr>
              <a:t>次幂）调度算法进行</a:t>
            </a:r>
            <a:r>
              <a:rPr lang="en-US" altLang="zh-CN" sz="2200" smtClean="0">
                <a:latin typeface="Times New Roman" panose="02020603050405020304" pitchFamily="18" charset="0"/>
                <a:ea typeface="隶书" panose="02010509060101010101" pitchFamily="49" charset="-122"/>
              </a:rPr>
              <a:t>CPU</a:t>
            </a:r>
            <a:r>
              <a:rPr lang="zh-CN" altLang="en-US" sz="2200" smtClean="0">
                <a:latin typeface="Times New Roman" panose="02020603050405020304" pitchFamily="18" charset="0"/>
                <a:ea typeface="隶书" panose="02010509060101010101" pitchFamily="49" charset="-122"/>
              </a:rPr>
              <a:t>调度，请给出各进程的完成时间、周转时间、带权周转时间、平均周转时间和平均带权周转时间</a:t>
            </a:r>
            <a:endParaRPr lang="zh-CN" altLang="en-US" sz="2000" smtClean="0">
              <a:latin typeface="Times New Roman" panose="02020603050405020304" pitchFamily="18" charset="0"/>
              <a:ea typeface="隶书" panose="02010509060101010101" pitchFamily="49" charset="-122"/>
            </a:endParaRPr>
          </a:p>
        </p:txBody>
      </p:sp>
      <p:graphicFrame>
        <p:nvGraphicFramePr>
          <p:cNvPr id="472068" name="Group 4"/>
          <p:cNvGraphicFramePr>
            <a:graphicFrameLocks noGrp="1"/>
          </p:cNvGraphicFramePr>
          <p:nvPr>
            <p:ph sz="half" idx="2"/>
          </p:nvPr>
        </p:nvGraphicFramePr>
        <p:xfrm>
          <a:off x="5435600" y="2060575"/>
          <a:ext cx="2590800" cy="2169671"/>
        </p:xfrm>
        <a:graphic>
          <a:graphicData uri="http://schemas.openxmlformats.org/drawingml/2006/table">
            <a:tbl>
              <a:tblPr/>
              <a:tblGrid>
                <a:gridCol w="609600">
                  <a:extLst>
                    <a:ext uri="{9D8B030D-6E8A-4147-A177-3AD203B41FA5}">
                      <a16:colId xmlns:a16="http://schemas.microsoft.com/office/drawing/2014/main" val="3477356680"/>
                    </a:ext>
                  </a:extLst>
                </a:gridCol>
                <a:gridCol w="990600">
                  <a:extLst>
                    <a:ext uri="{9D8B030D-6E8A-4147-A177-3AD203B41FA5}">
                      <a16:colId xmlns:a16="http://schemas.microsoft.com/office/drawing/2014/main" val="741025043"/>
                    </a:ext>
                  </a:extLst>
                </a:gridCol>
                <a:gridCol w="990600">
                  <a:extLst>
                    <a:ext uri="{9D8B030D-6E8A-4147-A177-3AD203B41FA5}">
                      <a16:colId xmlns:a16="http://schemas.microsoft.com/office/drawing/2014/main" val="716238647"/>
                    </a:ext>
                  </a:extLst>
                </a:gridCol>
              </a:tblGrid>
              <a:tr h="533400">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进程</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到达时间</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服务时间</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25906544"/>
                  </a:ext>
                </a:extLst>
              </a:tr>
              <a:tr h="334963">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8602617"/>
                  </a:ext>
                </a:extLst>
              </a:tr>
              <a:tr h="228600">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0550667"/>
                  </a:ext>
                </a:extLst>
              </a:tr>
              <a:tr h="274638">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1880265"/>
                  </a:ext>
                </a:extLst>
              </a:tr>
              <a:tr h="320675">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59278024"/>
                  </a:ext>
                </a:extLst>
              </a:tr>
              <a:tr h="366713">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7434982"/>
                  </a:ext>
                </a:extLst>
              </a:tr>
            </a:tbl>
          </a:graphicData>
        </a:graphic>
      </p:graphicFrame>
      <p:sp>
        <p:nvSpPr>
          <p:cNvPr id="82978" name="日期占位符 4"/>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23B839A6-8200-4794-93F4-F9DDFF6A658B}" type="datetime1">
              <a:rPr lang="zh-CN" altLang="en-US" sz="1400" smtClean="0">
                <a:solidFill>
                  <a:schemeClr val="tx2"/>
                </a:solidFill>
              </a:rPr>
              <a:pPr eaLnBrk="1" hangingPunct="1"/>
              <a:t>2019-10-7</a:t>
            </a:fld>
            <a:endParaRPr lang="en-US" altLang="zh-CN" sz="1400" smtClean="0">
              <a:solidFill>
                <a:schemeClr val="tx2"/>
              </a:solidFill>
            </a:endParaRPr>
          </a:p>
        </p:txBody>
      </p:sp>
      <p:sp>
        <p:nvSpPr>
          <p:cNvPr id="36" name="灯片编号占位符 6"/>
          <p:cNvSpPr>
            <a:spLocks noGrp="1"/>
          </p:cNvSpPr>
          <p:nvPr>
            <p:ph type="sldNum" sz="quarter" idx="12"/>
          </p:nvPr>
        </p:nvSpPr>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7DF151B0-4512-4073-837F-64E7A14CA80A}" type="slidenum">
              <a:rPr lang="zh-CN" altLang="en-US" sz="1400">
                <a:solidFill>
                  <a:srgbClr val="FFFFFF"/>
                </a:solidFill>
                <a:latin typeface="Franklin Gothic Book" panose="020B0503020102020204" pitchFamily="34" charset="0"/>
                <a:ea typeface="幼圆" panose="02010509060101010101" pitchFamily="49" charset="-122"/>
              </a:rPr>
              <a:pPr eaLnBrk="1" hangingPunct="1"/>
              <a:t>74</a:t>
            </a:fld>
            <a:endParaRPr lang="en-US" altLang="zh-CN" sz="1400">
              <a:solidFill>
                <a:srgbClr val="FFFFFF"/>
              </a:solidFill>
              <a:latin typeface="Franklin Gothic Book" panose="020B0503020102020204" pitchFamily="34" charset="0"/>
              <a:ea typeface="幼圆" panose="02010509060101010101" pitchFamily="49" charset="-122"/>
            </a:endParaRPr>
          </a:p>
        </p:txBody>
      </p:sp>
    </p:spTree>
    <p:extLst>
      <p:ext uri="{BB962C8B-B14F-4D97-AF65-F5344CB8AC3E}">
        <p14:creationId xmlns:p14="http://schemas.microsoft.com/office/powerpoint/2010/main" val="226017686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3090" name="Group 2"/>
          <p:cNvGraphicFramePr>
            <a:graphicFrameLocks noGrp="1"/>
          </p:cNvGraphicFramePr>
          <p:nvPr>
            <p:ph type="tbl" idx="1"/>
          </p:nvPr>
        </p:nvGraphicFramePr>
        <p:xfrm>
          <a:off x="838200" y="1143000"/>
          <a:ext cx="7315200" cy="5260658"/>
        </p:xfrm>
        <a:graphic>
          <a:graphicData uri="http://schemas.openxmlformats.org/drawingml/2006/table">
            <a:tbl>
              <a:tblPr/>
              <a:tblGrid>
                <a:gridCol w="1136650">
                  <a:extLst>
                    <a:ext uri="{9D8B030D-6E8A-4147-A177-3AD203B41FA5}">
                      <a16:colId xmlns:a16="http://schemas.microsoft.com/office/drawing/2014/main" val="2615906147"/>
                    </a:ext>
                  </a:extLst>
                </a:gridCol>
                <a:gridCol w="1416050">
                  <a:extLst>
                    <a:ext uri="{9D8B030D-6E8A-4147-A177-3AD203B41FA5}">
                      <a16:colId xmlns:a16="http://schemas.microsoft.com/office/drawing/2014/main" val="1635400657"/>
                    </a:ext>
                  </a:extLst>
                </a:gridCol>
                <a:gridCol w="571500">
                  <a:extLst>
                    <a:ext uri="{9D8B030D-6E8A-4147-A177-3AD203B41FA5}">
                      <a16:colId xmlns:a16="http://schemas.microsoft.com/office/drawing/2014/main" val="3456273204"/>
                    </a:ext>
                  </a:extLst>
                </a:gridCol>
                <a:gridCol w="685800">
                  <a:extLst>
                    <a:ext uri="{9D8B030D-6E8A-4147-A177-3AD203B41FA5}">
                      <a16:colId xmlns:a16="http://schemas.microsoft.com/office/drawing/2014/main" val="3928396563"/>
                    </a:ext>
                  </a:extLst>
                </a:gridCol>
                <a:gridCol w="838200">
                  <a:extLst>
                    <a:ext uri="{9D8B030D-6E8A-4147-A177-3AD203B41FA5}">
                      <a16:colId xmlns:a16="http://schemas.microsoft.com/office/drawing/2014/main" val="2188849289"/>
                    </a:ext>
                  </a:extLst>
                </a:gridCol>
                <a:gridCol w="914400">
                  <a:extLst>
                    <a:ext uri="{9D8B030D-6E8A-4147-A177-3AD203B41FA5}">
                      <a16:colId xmlns:a16="http://schemas.microsoft.com/office/drawing/2014/main" val="1420882849"/>
                    </a:ext>
                  </a:extLst>
                </a:gridCol>
                <a:gridCol w="762000">
                  <a:extLst>
                    <a:ext uri="{9D8B030D-6E8A-4147-A177-3AD203B41FA5}">
                      <a16:colId xmlns:a16="http://schemas.microsoft.com/office/drawing/2014/main" val="3607969789"/>
                    </a:ext>
                  </a:extLst>
                </a:gridCol>
                <a:gridCol w="990600">
                  <a:extLst>
                    <a:ext uri="{9D8B030D-6E8A-4147-A177-3AD203B41FA5}">
                      <a16:colId xmlns:a16="http://schemas.microsoft.com/office/drawing/2014/main" val="1138967161"/>
                    </a:ext>
                  </a:extLst>
                </a:gridCol>
              </a:tblGrid>
              <a:tr h="290513">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rPr>
                        <a:t>进程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隶书" panose="02010509060101010101" pitchFamily="49" charset="-122"/>
                          <a:ea typeface="隶书" panose="02010509060101010101" pitchFamily="49" charset="-122"/>
                        </a:rPr>
                        <a:t>平均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6712305"/>
                  </a:ext>
                </a:extLst>
              </a:tr>
              <a:tr h="685800">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FCFS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完成时间</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周转时间</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带权周转时间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8.6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7542179"/>
                  </a:ext>
                </a:extLst>
              </a:tr>
              <a:tr h="685800">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SPF</a:t>
                      </a: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非抢占</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完成时间</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周转时间</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带权周转时间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9</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7.6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9160055"/>
                  </a:ext>
                </a:extLst>
              </a:tr>
              <a:tr h="871538">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SPF</a:t>
                      </a: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抢占</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完成时间</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周转时间</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带权周转时间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7.2</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1.59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84383643"/>
                  </a:ext>
                </a:extLst>
              </a:tr>
              <a:tr h="685800">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RR</a:t>
                      </a: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a:t>
                      </a: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q=1</a:t>
                      </a: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完成时间</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周转时间</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带权周转时间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3.25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10.8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2.71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1675136"/>
                  </a:ext>
                </a:extLst>
              </a:tr>
              <a:tr h="685800">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FB</a:t>
                      </a: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非抢占</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完成时间</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周转时间</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带权周转时间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3</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17</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10.4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42886564"/>
                  </a:ext>
                </a:extLst>
              </a:tr>
              <a:tr h="685800">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FB</a:t>
                      </a: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抢占</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完成时间</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周转时间</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带权周转时间</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2.67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15</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11</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14</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8</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ts val="575"/>
                        </a:spcBef>
                        <a:buClr>
                          <a:schemeClr val="accent1"/>
                        </a:buClr>
                        <a:buSzPct val="85000"/>
                        <a:buFont typeface="Wingdings 2" panose="05020102010507070707" pitchFamily="18" charset="2"/>
                        <a:defRPr sz="2200">
                          <a:solidFill>
                            <a:schemeClr val="tx1"/>
                          </a:solidFill>
                          <a:latin typeface="Perpetua" panose="02020502060401020303" pitchFamily="18" charset="0"/>
                        </a:defRPr>
                      </a:lvl1pPr>
                      <a:lvl2pPr marL="742950" indent="-285750" algn="l" eaLnBrk="0" hangingPunct="0">
                        <a:spcBef>
                          <a:spcPts val="375"/>
                        </a:spcBef>
                        <a:buClr>
                          <a:schemeClr val="accent2"/>
                        </a:buClr>
                        <a:buSzPct val="85000"/>
                        <a:buFont typeface="Wingdings 2" panose="05020102010507070707" pitchFamily="18" charset="2"/>
                        <a:defRPr sz="2000">
                          <a:solidFill>
                            <a:schemeClr val="tx1"/>
                          </a:solidFill>
                          <a:latin typeface="Perpetua" panose="02020502060401020303" pitchFamily="18" charset="0"/>
                        </a:defRPr>
                      </a:lvl2pPr>
                      <a:lvl3pPr marL="1143000" indent="-228600" algn="l" eaLnBrk="0" hangingPunct="0">
                        <a:spcBef>
                          <a:spcPts val="375"/>
                        </a:spcBef>
                        <a:buClr>
                          <a:srgbClr val="E6B1AB"/>
                        </a:buClr>
                        <a:buSzPct val="85000"/>
                        <a:buFont typeface="Wingdings 2" panose="05020102010507070707" pitchFamily="18" charset="2"/>
                        <a:defRPr>
                          <a:solidFill>
                            <a:schemeClr val="tx1"/>
                          </a:solidFill>
                          <a:latin typeface="Perpetua" panose="02020502060401020303" pitchFamily="18" charset="0"/>
                        </a:defRPr>
                      </a:lvl3pPr>
                      <a:lvl4pPr marL="1600200" indent="-228600" algn="l" eaLnBrk="0" hangingPunct="0">
                        <a:spcBef>
                          <a:spcPts val="375"/>
                        </a:spcBef>
                        <a:buClr>
                          <a:srgbClr val="A28E6A"/>
                        </a:buClr>
                        <a:buSzPct val="80000"/>
                        <a:buFont typeface="Wingdings 2" panose="05020102010507070707" pitchFamily="18" charset="2"/>
                        <a:defRPr>
                          <a:solidFill>
                            <a:schemeClr val="tx1"/>
                          </a:solidFill>
                          <a:latin typeface="Perpetua" panose="02020502060401020303" pitchFamily="18" charset="0"/>
                        </a:defRPr>
                      </a:lvl4pPr>
                      <a:lvl5pPr marL="2057400" indent="-228600" algn="l" eaLnBrk="0" hangingPunct="0">
                        <a:spcBef>
                          <a:spcPts val="375"/>
                        </a:spcBef>
                        <a:buClr>
                          <a:srgbClr val="A28E6A"/>
                        </a:buClr>
                        <a:defRPr>
                          <a:solidFill>
                            <a:schemeClr val="tx1"/>
                          </a:solidFill>
                          <a:latin typeface="Perpetua" panose="02020502060401020303" pitchFamily="18" charset="0"/>
                        </a:defRPr>
                      </a:lvl5pPr>
                      <a:lvl6pPr marL="2514600" indent="-228600" eaLnBrk="0" fontAlgn="base" hangingPunct="0">
                        <a:spcBef>
                          <a:spcPts val="375"/>
                        </a:spcBef>
                        <a:spcAft>
                          <a:spcPct val="0"/>
                        </a:spcAft>
                        <a:buClr>
                          <a:srgbClr val="A28E6A"/>
                        </a:buClr>
                        <a:defRPr>
                          <a:solidFill>
                            <a:schemeClr val="tx1"/>
                          </a:solidFill>
                          <a:latin typeface="Perpetua" panose="02020502060401020303" pitchFamily="18" charset="0"/>
                        </a:defRPr>
                      </a:lvl6pPr>
                      <a:lvl7pPr marL="2971800" indent="-228600" eaLnBrk="0" fontAlgn="base" hangingPunct="0">
                        <a:spcBef>
                          <a:spcPts val="375"/>
                        </a:spcBef>
                        <a:spcAft>
                          <a:spcPct val="0"/>
                        </a:spcAft>
                        <a:buClr>
                          <a:srgbClr val="A28E6A"/>
                        </a:buClr>
                        <a:defRPr>
                          <a:solidFill>
                            <a:schemeClr val="tx1"/>
                          </a:solidFill>
                          <a:latin typeface="Perpetua" panose="02020502060401020303" pitchFamily="18" charset="0"/>
                        </a:defRPr>
                      </a:lvl7pPr>
                      <a:lvl8pPr marL="3429000" indent="-228600" eaLnBrk="0" fontAlgn="base" hangingPunct="0">
                        <a:spcBef>
                          <a:spcPts val="375"/>
                        </a:spcBef>
                        <a:spcAft>
                          <a:spcPct val="0"/>
                        </a:spcAft>
                        <a:buClr>
                          <a:srgbClr val="A28E6A"/>
                        </a:buClr>
                        <a:defRPr>
                          <a:solidFill>
                            <a:schemeClr val="tx1"/>
                          </a:solidFill>
                          <a:latin typeface="Perpetua" panose="02020502060401020303" pitchFamily="18" charset="0"/>
                        </a:defRPr>
                      </a:lvl8pPr>
                      <a:lvl9pPr marL="3886200" indent="-228600" eaLnBrk="0" fontAlgn="base" hangingPunct="0">
                        <a:spcBef>
                          <a:spcPts val="375"/>
                        </a:spcBef>
                        <a:spcAft>
                          <a:spcPct val="0"/>
                        </a:spcAft>
                        <a:buClr>
                          <a:srgbClr val="A28E6A"/>
                        </a:buClr>
                        <a:defRPr>
                          <a:solidFill>
                            <a:schemeClr val="tx1"/>
                          </a:solidFill>
                          <a:latin typeface="Perpetua" panose="02020502060401020303"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10.6</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4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rPr>
                        <a:t>2.87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56348246"/>
                  </a:ext>
                </a:extLst>
              </a:tr>
            </a:tbl>
          </a:graphicData>
        </a:graphic>
      </p:graphicFrame>
      <p:sp>
        <p:nvSpPr>
          <p:cNvPr id="84044"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C6482B04-5AD6-481D-A4A4-955A6D4DD03A}" type="datetime1">
              <a:rPr lang="zh-CN" altLang="en-US" sz="1400" smtClean="0">
                <a:solidFill>
                  <a:schemeClr val="tx2"/>
                </a:solidFill>
              </a:rPr>
              <a:pPr eaLnBrk="1" hangingPunct="1"/>
              <a:t>2019-10-7</a:t>
            </a:fld>
            <a:endParaRPr lang="en-US" altLang="zh-CN" sz="1400" smtClean="0">
              <a:solidFill>
                <a:schemeClr val="tx2"/>
              </a:solidFill>
            </a:endParaRPr>
          </a:p>
        </p:txBody>
      </p:sp>
      <p:sp>
        <p:nvSpPr>
          <p:cNvPr id="78" name="灯片编号占位符 5"/>
          <p:cNvSpPr>
            <a:spLocks noGrp="1"/>
          </p:cNvSpPr>
          <p:nvPr>
            <p:ph type="sldNum" sz="quarter" idx="12"/>
          </p:nvPr>
        </p:nvSpPr>
        <p:spPr>
          <a:xfrm>
            <a:off x="7010400" y="6381750"/>
            <a:ext cx="2133600" cy="476250"/>
          </a:xfrm>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332D5097-93F2-4E9D-8142-7FE5F7FE92DB}" type="slidenum">
              <a:rPr lang="zh-CN" altLang="en-US" sz="1400">
                <a:solidFill>
                  <a:srgbClr val="FFFFFF"/>
                </a:solidFill>
                <a:latin typeface="Franklin Gothic Book" panose="020B0503020102020204" pitchFamily="34" charset="0"/>
                <a:ea typeface="幼圆" panose="02010509060101010101" pitchFamily="49" charset="-122"/>
              </a:rPr>
              <a:pPr eaLnBrk="1" hangingPunct="1"/>
              <a:t>75</a:t>
            </a:fld>
            <a:endParaRPr lang="en-US" altLang="zh-CN" sz="1400">
              <a:solidFill>
                <a:srgbClr val="FFFFFF"/>
              </a:solidFill>
              <a:latin typeface="Franklin Gothic Book" panose="020B0503020102020204" pitchFamily="34" charset="0"/>
              <a:ea typeface="幼圆" panose="02010509060101010101" pitchFamily="49" charset="-122"/>
            </a:endParaRPr>
          </a:p>
        </p:txBody>
      </p:sp>
    </p:spTree>
    <p:extLst>
      <p:ext uri="{BB962C8B-B14F-4D97-AF65-F5344CB8AC3E}">
        <p14:creationId xmlns:p14="http://schemas.microsoft.com/office/powerpoint/2010/main" val="31227656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094C0076-DED0-4259-AD42-20DBE5625E28}" type="datetime1">
              <a:rPr lang="zh-CN" altLang="en-US" sz="1400" smtClean="0">
                <a:solidFill>
                  <a:schemeClr val="tx2"/>
                </a:solidFill>
              </a:rPr>
              <a:pPr eaLnBrk="1" hangingPunct="1"/>
              <a:t>2019-10-7</a:t>
            </a:fld>
            <a:endParaRPr lang="en-US" altLang="zh-CN" sz="1400" smtClean="0">
              <a:solidFill>
                <a:schemeClr val="tx2"/>
              </a:solidFill>
            </a:endParaRPr>
          </a:p>
        </p:txBody>
      </p:sp>
      <p:sp>
        <p:nvSpPr>
          <p:cNvPr id="5" name="灯片编号占位符 3"/>
          <p:cNvSpPr>
            <a:spLocks noGrp="1"/>
          </p:cNvSpPr>
          <p:nvPr>
            <p:ph type="sldNum" sz="quarter" idx="4294967295"/>
          </p:nvPr>
        </p:nvSpPr>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4AF76F6A-6E39-4938-B614-F7EDA79B4AE3}" type="slidenum">
              <a:rPr lang="zh-CN" altLang="en-US" sz="1400">
                <a:solidFill>
                  <a:srgbClr val="FFFFFF"/>
                </a:solidFill>
                <a:latin typeface="Franklin Gothic Book" panose="020B0503020102020204" pitchFamily="34" charset="0"/>
                <a:ea typeface="幼圆" panose="02010509060101010101" pitchFamily="49" charset="-122"/>
              </a:rPr>
              <a:pPr eaLnBrk="1" hangingPunct="1"/>
              <a:t>76</a:t>
            </a:fld>
            <a:endParaRPr lang="en-US" altLang="zh-CN" sz="1400">
              <a:solidFill>
                <a:srgbClr val="FFFFFF"/>
              </a:solidFill>
              <a:latin typeface="Franklin Gothic Book" panose="020B0503020102020204" pitchFamily="34" charset="0"/>
              <a:ea typeface="幼圆" panose="02010509060101010101" pitchFamily="49" charset="-122"/>
            </a:endParaRPr>
          </a:p>
        </p:txBody>
      </p:sp>
      <p:pic>
        <p:nvPicPr>
          <p:cNvPr id="849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290638"/>
            <a:ext cx="8097838"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627508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D194A2DB-FC87-4D3E-A6BA-365876590F6A}" type="datetime1">
              <a:rPr lang="zh-CN" altLang="en-US" sz="1400" smtClean="0">
                <a:solidFill>
                  <a:schemeClr val="tx2"/>
                </a:solidFill>
              </a:rPr>
              <a:pPr eaLnBrk="1" hangingPunct="1"/>
              <a:t>2019-10-7</a:t>
            </a:fld>
            <a:endParaRPr lang="en-US" altLang="zh-CN" sz="1400" smtClean="0">
              <a:solidFill>
                <a:schemeClr val="tx2"/>
              </a:solidFill>
            </a:endParaRPr>
          </a:p>
        </p:txBody>
      </p:sp>
      <p:sp>
        <p:nvSpPr>
          <p:cNvPr id="5" name="灯片编号占位符 3"/>
          <p:cNvSpPr>
            <a:spLocks noGrp="1"/>
          </p:cNvSpPr>
          <p:nvPr>
            <p:ph type="sldNum" sz="quarter" idx="4294967295"/>
          </p:nvPr>
        </p:nvSpPr>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0A6471B5-8988-438F-ABF2-7E683EE78360}" type="slidenum">
              <a:rPr lang="zh-CN" altLang="en-US" sz="1400">
                <a:solidFill>
                  <a:srgbClr val="FFFFFF"/>
                </a:solidFill>
                <a:latin typeface="Franklin Gothic Book" panose="020B0503020102020204" pitchFamily="34" charset="0"/>
                <a:ea typeface="幼圆" panose="02010509060101010101" pitchFamily="49" charset="-122"/>
              </a:rPr>
              <a:pPr eaLnBrk="1" hangingPunct="1"/>
              <a:t>77</a:t>
            </a:fld>
            <a:endParaRPr lang="en-US" altLang="zh-CN" sz="1400">
              <a:solidFill>
                <a:srgbClr val="FFFFFF"/>
              </a:solidFill>
              <a:latin typeface="Franklin Gothic Book" panose="020B0503020102020204" pitchFamily="34" charset="0"/>
              <a:ea typeface="幼圆" panose="02010509060101010101" pitchFamily="49" charset="-122"/>
            </a:endParaRPr>
          </a:p>
        </p:txBody>
      </p:sp>
      <p:pic>
        <p:nvPicPr>
          <p:cNvPr id="860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0"/>
            <a:ext cx="89916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341077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C7D2B030-4B6C-4446-A2EE-40FDF6099B11}" type="datetime1">
              <a:rPr lang="zh-CN" altLang="en-US" sz="1400" smtClean="0">
                <a:solidFill>
                  <a:schemeClr val="tx2"/>
                </a:solidFill>
              </a:rPr>
              <a:pPr eaLnBrk="1" hangingPunct="1"/>
              <a:t>2019-10-7</a:t>
            </a:fld>
            <a:endParaRPr lang="en-US" altLang="zh-CN" sz="1400" smtClean="0">
              <a:solidFill>
                <a:schemeClr val="tx2"/>
              </a:solidFill>
            </a:endParaRPr>
          </a:p>
        </p:txBody>
      </p:sp>
      <p:sp>
        <p:nvSpPr>
          <p:cNvPr id="6" name="灯片编号占位符 3"/>
          <p:cNvSpPr>
            <a:spLocks noGrp="1"/>
          </p:cNvSpPr>
          <p:nvPr>
            <p:ph type="sldNum" sz="quarter" idx="4294967295"/>
          </p:nvPr>
        </p:nvSpPr>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8D7B7B97-4E31-454C-AFDC-0C2EEEA57C2B}" type="slidenum">
              <a:rPr lang="zh-CN" altLang="en-US" sz="1400">
                <a:solidFill>
                  <a:srgbClr val="FFFFFF"/>
                </a:solidFill>
                <a:latin typeface="Franklin Gothic Book" panose="020B0503020102020204" pitchFamily="34" charset="0"/>
                <a:ea typeface="幼圆" panose="02010509060101010101" pitchFamily="49" charset="-122"/>
              </a:rPr>
              <a:pPr eaLnBrk="1" hangingPunct="1"/>
              <a:t>78</a:t>
            </a:fld>
            <a:endParaRPr lang="en-US" altLang="zh-CN" sz="1400">
              <a:solidFill>
                <a:srgbClr val="FFFFFF"/>
              </a:solidFill>
              <a:latin typeface="Franklin Gothic Book" panose="020B0503020102020204" pitchFamily="34" charset="0"/>
              <a:ea typeface="幼圆" panose="02010509060101010101" pitchFamily="49" charset="-122"/>
            </a:endParaRPr>
          </a:p>
        </p:txBody>
      </p:sp>
      <p:pic>
        <p:nvPicPr>
          <p:cNvPr id="870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7332663"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63" y="1905000"/>
            <a:ext cx="8580437"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85382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ED36E0BA-C630-4758-A16E-5F20DCF62525}" type="datetime1">
              <a:rPr lang="zh-CN" altLang="en-US" sz="1400" smtClean="0">
                <a:solidFill>
                  <a:schemeClr val="tx2"/>
                </a:solidFill>
              </a:rPr>
              <a:pPr eaLnBrk="1" hangingPunct="1"/>
              <a:t>2019-10-7</a:t>
            </a:fld>
            <a:endParaRPr lang="en-US" altLang="zh-CN" sz="1400" smtClean="0">
              <a:solidFill>
                <a:schemeClr val="tx2"/>
              </a:solidFill>
            </a:endParaRPr>
          </a:p>
        </p:txBody>
      </p:sp>
      <p:sp>
        <p:nvSpPr>
          <p:cNvPr id="5" name="灯片编号占位符 3"/>
          <p:cNvSpPr>
            <a:spLocks noGrp="1"/>
          </p:cNvSpPr>
          <p:nvPr>
            <p:ph type="sldNum" sz="quarter" idx="4294967295"/>
          </p:nvPr>
        </p:nvSpPr>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2450F249-D180-49E4-8C58-0E552B62D442}" type="slidenum">
              <a:rPr lang="zh-CN" altLang="en-US" sz="1400">
                <a:solidFill>
                  <a:srgbClr val="FFFFFF"/>
                </a:solidFill>
                <a:latin typeface="Franklin Gothic Book" panose="020B0503020102020204" pitchFamily="34" charset="0"/>
                <a:ea typeface="幼圆" panose="02010509060101010101" pitchFamily="49" charset="-122"/>
              </a:rPr>
              <a:pPr eaLnBrk="1" hangingPunct="1"/>
              <a:t>79</a:t>
            </a:fld>
            <a:endParaRPr lang="en-US" altLang="zh-CN" sz="1400">
              <a:solidFill>
                <a:srgbClr val="FFFFFF"/>
              </a:solidFill>
              <a:latin typeface="Franklin Gothic Book" panose="020B0503020102020204" pitchFamily="34" charset="0"/>
              <a:ea typeface="幼圆" panose="02010509060101010101" pitchFamily="49" charset="-122"/>
            </a:endParaRPr>
          </a:p>
        </p:txBody>
      </p:sp>
      <p:pic>
        <p:nvPicPr>
          <p:cNvPr id="880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4488" y="1814513"/>
            <a:ext cx="5916612"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2578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eaLnBrk="1" hangingPunct="1"/>
            <a:fld id="{4600DDD5-2747-1D43-B71E-7248BFA91FBD}" type="datetime1">
              <a:rPr lang="zh-CN" altLang="en-US" sz="1400">
                <a:solidFill>
                  <a:schemeClr val="tx2"/>
                </a:solidFill>
              </a:rPr>
              <a:pPr eaLnBrk="1" hangingPunct="1"/>
              <a:t>2019-10-7</a:t>
            </a:fld>
            <a:endParaRPr lang="en-US" altLang="zh-CN" sz="1400">
              <a:solidFill>
                <a:schemeClr val="tx2"/>
              </a:solidFill>
            </a:endParaRPr>
          </a:p>
        </p:txBody>
      </p:sp>
      <p:sp>
        <p:nvSpPr>
          <p:cNvPr id="5" name="灯片编号占位符 3"/>
          <p:cNvSpPr>
            <a:spLocks noGrp="1"/>
          </p:cNvSpPr>
          <p:nvPr>
            <p:ph type="sldNum" sz="quarter" idx="4294967295"/>
          </p:nvPr>
        </p:nvSpPr>
        <p:spPr>
          <a:xfrm>
            <a:off x="146050" y="6210300"/>
            <a:ext cx="457200" cy="457200"/>
          </a:xfrm>
          <a:prstGeom prst="ellipse">
            <a:avLst/>
          </a:prstGeom>
        </p:spPr>
        <p:txBody>
          <a:bodyPr/>
          <a:lstStyle>
            <a:lvl1pPr eaLnBrk="0" hangingPunct="0">
              <a:defRPr sz="4000" b="1">
                <a:solidFill>
                  <a:schemeClr val="tx1"/>
                </a:solidFill>
                <a:latin typeface="Arial" charset="0"/>
                <a:ea typeface="华文行楷" charset="0"/>
              </a:defRPr>
            </a:lvl1pPr>
            <a:lvl2pPr marL="742950" indent="-285750" eaLnBrk="0" hangingPunct="0">
              <a:defRPr sz="4000" b="1">
                <a:solidFill>
                  <a:schemeClr val="tx1"/>
                </a:solidFill>
                <a:latin typeface="Arial" charset="0"/>
                <a:ea typeface="华文行楷" charset="0"/>
              </a:defRPr>
            </a:lvl2pPr>
            <a:lvl3pPr marL="1143000" indent="-228600" eaLnBrk="0" hangingPunct="0">
              <a:defRPr sz="4000" b="1">
                <a:solidFill>
                  <a:schemeClr val="tx1"/>
                </a:solidFill>
                <a:latin typeface="Arial" charset="0"/>
                <a:ea typeface="华文行楷" charset="0"/>
              </a:defRPr>
            </a:lvl3pPr>
            <a:lvl4pPr marL="1600200" indent="-228600" eaLnBrk="0" hangingPunct="0">
              <a:defRPr sz="4000" b="1">
                <a:solidFill>
                  <a:schemeClr val="tx1"/>
                </a:solidFill>
                <a:latin typeface="Arial" charset="0"/>
                <a:ea typeface="华文行楷" charset="0"/>
              </a:defRPr>
            </a:lvl4pPr>
            <a:lvl5pPr marL="2057400" indent="-228600" eaLnBrk="0" hangingPunct="0">
              <a:defRPr sz="4000" b="1">
                <a:solidFill>
                  <a:schemeClr val="tx1"/>
                </a:solidFill>
                <a:latin typeface="Arial" charset="0"/>
                <a:ea typeface="华文行楷" charset="0"/>
              </a:defRPr>
            </a:lvl5pPr>
            <a:lvl6pPr marL="2514600" indent="-228600" algn="ctr" eaLnBrk="0" fontAlgn="base" hangingPunct="0">
              <a:spcBef>
                <a:spcPct val="0"/>
              </a:spcBef>
              <a:spcAft>
                <a:spcPct val="0"/>
              </a:spcAft>
              <a:defRPr sz="4000" b="1">
                <a:solidFill>
                  <a:schemeClr val="tx1"/>
                </a:solidFill>
                <a:latin typeface="Arial" charset="0"/>
                <a:ea typeface="华文行楷" charset="0"/>
              </a:defRPr>
            </a:lvl6pPr>
            <a:lvl7pPr marL="2971800" indent="-228600" algn="ctr" eaLnBrk="0" fontAlgn="base" hangingPunct="0">
              <a:spcBef>
                <a:spcPct val="0"/>
              </a:spcBef>
              <a:spcAft>
                <a:spcPct val="0"/>
              </a:spcAft>
              <a:defRPr sz="4000" b="1">
                <a:solidFill>
                  <a:schemeClr val="tx1"/>
                </a:solidFill>
                <a:latin typeface="Arial" charset="0"/>
                <a:ea typeface="华文行楷" charset="0"/>
              </a:defRPr>
            </a:lvl7pPr>
            <a:lvl8pPr marL="3429000" indent="-228600" algn="ctr" eaLnBrk="0" fontAlgn="base" hangingPunct="0">
              <a:spcBef>
                <a:spcPct val="0"/>
              </a:spcBef>
              <a:spcAft>
                <a:spcPct val="0"/>
              </a:spcAft>
              <a:defRPr sz="4000" b="1">
                <a:solidFill>
                  <a:schemeClr val="tx1"/>
                </a:solidFill>
                <a:latin typeface="Arial" charset="0"/>
                <a:ea typeface="华文行楷" charset="0"/>
              </a:defRPr>
            </a:lvl8pPr>
            <a:lvl9pPr marL="3886200" indent="-228600" algn="ctr" eaLnBrk="0" fontAlgn="base" hangingPunct="0">
              <a:spcBef>
                <a:spcPct val="0"/>
              </a:spcBef>
              <a:spcAft>
                <a:spcPct val="0"/>
              </a:spcAft>
              <a:defRPr sz="4000" b="1">
                <a:solidFill>
                  <a:schemeClr val="tx1"/>
                </a:solidFill>
                <a:latin typeface="Arial" charset="0"/>
                <a:ea typeface="华文行楷" charset="0"/>
              </a:defRPr>
            </a:lvl9pPr>
          </a:lstStyle>
          <a:p>
            <a:pPr eaLnBrk="1" hangingPunct="1"/>
            <a:fld id="{B4F1FC25-BA32-6247-BD1C-CBA89142FBD3}" type="slidenum">
              <a:rPr lang="zh-CN" altLang="en-US" sz="1400">
                <a:solidFill>
                  <a:srgbClr val="FFFFFF"/>
                </a:solidFill>
                <a:latin typeface="Franklin Gothic Book" charset="0"/>
                <a:ea typeface="幼圆" charset="0"/>
              </a:rPr>
              <a:pPr eaLnBrk="1" hangingPunct="1"/>
              <a:t>8</a:t>
            </a:fld>
            <a:endParaRPr lang="en-US" altLang="zh-CN" sz="1400">
              <a:solidFill>
                <a:srgbClr val="FFFFFF"/>
              </a:solidFill>
              <a:latin typeface="Franklin Gothic Book" charset="0"/>
              <a:ea typeface="幼圆" charset="0"/>
            </a:endParaRPr>
          </a:p>
        </p:txBody>
      </p:sp>
      <p:graphicFrame>
        <p:nvGraphicFramePr>
          <p:cNvPr id="1026" name="Object 2"/>
          <p:cNvGraphicFramePr>
            <a:graphicFrameLocks noChangeAspect="1"/>
          </p:cNvGraphicFramePr>
          <p:nvPr/>
        </p:nvGraphicFramePr>
        <p:xfrm>
          <a:off x="0" y="1676400"/>
          <a:ext cx="9144000" cy="3086100"/>
        </p:xfrm>
        <a:graphic>
          <a:graphicData uri="http://schemas.openxmlformats.org/presentationml/2006/ole">
            <mc:AlternateContent xmlns:mc="http://schemas.openxmlformats.org/markup-compatibility/2006">
              <mc:Choice xmlns:v="urn:schemas-microsoft-com:vml" Requires="v">
                <p:oleObj spid="_x0000_s2374" name="VISIO" r:id="rId3" imgW="3776040" imgH="1274760" progId="Visio.Drawing.4">
                  <p:embed/>
                </p:oleObj>
              </mc:Choice>
              <mc:Fallback>
                <p:oleObj name="VISIO" r:id="rId3" imgW="3776040" imgH="127476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76400"/>
                        <a:ext cx="9144000"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2" name="Rectangle 1"/>
          <p:cNvSpPr/>
          <p:nvPr/>
        </p:nvSpPr>
        <p:spPr>
          <a:xfrm>
            <a:off x="3545886" y="5045987"/>
            <a:ext cx="2052228" cy="430887"/>
          </a:xfrm>
          <a:prstGeom prst="rect">
            <a:avLst/>
          </a:prstGeom>
        </p:spPr>
        <p:txBody>
          <a:bodyPr wrap="square">
            <a:spAutoFit/>
          </a:bodyPr>
          <a:lstStyle/>
          <a:p>
            <a:pPr algn="l"/>
            <a:r>
              <a:rPr lang="zh-CN" altLang="en-US" sz="2200" smtClean="0">
                <a:latin typeface="SimHei" charset="0"/>
                <a:ea typeface="SimHei" charset="0"/>
                <a:cs typeface="SimHei" charset="0"/>
              </a:rPr>
              <a:t>两级调度模型</a:t>
            </a:r>
            <a:endParaRPr lang="zh-CN" altLang="en-US" sz="2200" dirty="0">
              <a:latin typeface="SimHei" charset="0"/>
              <a:ea typeface="SimHei" charset="0"/>
              <a:cs typeface="SimHei" charset="0"/>
            </a:endParaRPr>
          </a:p>
        </p:txBody>
      </p:sp>
    </p:spTree>
    <p:extLst>
      <p:ext uri="{BB962C8B-B14F-4D97-AF65-F5344CB8AC3E}">
        <p14:creationId xmlns:p14="http://schemas.microsoft.com/office/powerpoint/2010/main" val="210597692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CD20EBD4-5927-45BF-9A76-36CC5C65EE53}" type="datetime1">
              <a:rPr lang="zh-CN" altLang="en-US" sz="1400" smtClean="0">
                <a:solidFill>
                  <a:schemeClr val="tx2"/>
                </a:solidFill>
              </a:rPr>
              <a:pPr eaLnBrk="1" hangingPunct="1"/>
              <a:t>2019-10-7</a:t>
            </a:fld>
            <a:endParaRPr lang="en-US" altLang="zh-CN" sz="1400" smtClean="0">
              <a:solidFill>
                <a:schemeClr val="tx2"/>
              </a:solidFill>
            </a:endParaRPr>
          </a:p>
        </p:txBody>
      </p:sp>
      <p:sp>
        <p:nvSpPr>
          <p:cNvPr id="5" name="灯片编号占位符 3"/>
          <p:cNvSpPr>
            <a:spLocks noGrp="1"/>
          </p:cNvSpPr>
          <p:nvPr>
            <p:ph type="sldNum" sz="quarter" idx="4294967295"/>
          </p:nvPr>
        </p:nvSpPr>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DFE8BFAD-E487-44D7-8F93-4B34DFD6D2AE}" type="slidenum">
              <a:rPr lang="zh-CN" altLang="en-US" sz="1400">
                <a:solidFill>
                  <a:srgbClr val="FFFFFF"/>
                </a:solidFill>
                <a:latin typeface="Franklin Gothic Book" panose="020B0503020102020204" pitchFamily="34" charset="0"/>
                <a:ea typeface="幼圆" panose="02010509060101010101" pitchFamily="49" charset="-122"/>
              </a:rPr>
              <a:pPr eaLnBrk="1" hangingPunct="1"/>
              <a:t>80</a:t>
            </a:fld>
            <a:endParaRPr lang="en-US" altLang="zh-CN" sz="1400">
              <a:solidFill>
                <a:srgbClr val="FFFFFF"/>
              </a:solidFill>
              <a:latin typeface="Franklin Gothic Book" panose="020B0503020102020204" pitchFamily="34" charset="0"/>
              <a:ea typeface="幼圆" panose="02010509060101010101" pitchFamily="49" charset="-122"/>
            </a:endParaRPr>
          </a:p>
        </p:txBody>
      </p:sp>
      <p:pic>
        <p:nvPicPr>
          <p:cNvPr id="890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1771650"/>
            <a:ext cx="6021388"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61558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日期占位符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F01B60F5-5230-4896-8877-197DE4EDDBC4}" type="datetime1">
              <a:rPr lang="zh-CN" altLang="en-US" sz="1400" smtClean="0">
                <a:solidFill>
                  <a:schemeClr val="tx2"/>
                </a:solidFill>
              </a:rPr>
              <a:pPr eaLnBrk="1" hangingPunct="1"/>
              <a:t>2019-10-7</a:t>
            </a:fld>
            <a:endParaRPr lang="en-US" altLang="zh-CN" sz="1400" smtClean="0">
              <a:solidFill>
                <a:schemeClr val="tx2"/>
              </a:solidFill>
            </a:endParaRPr>
          </a:p>
        </p:txBody>
      </p:sp>
      <p:sp>
        <p:nvSpPr>
          <p:cNvPr id="5" name="灯片编号占位符 3"/>
          <p:cNvSpPr>
            <a:spLocks noGrp="1"/>
          </p:cNvSpPr>
          <p:nvPr>
            <p:ph type="sldNum" sz="quarter" idx="4294967295"/>
          </p:nvPr>
        </p:nvSpPr>
        <p:spPr/>
        <p:txBody>
          <a:bodyPr/>
          <a:lstStyle>
            <a:lvl1pPr eaLnBrk="0" hangingPunct="0">
              <a:defRPr sz="4000" b="1">
                <a:solidFill>
                  <a:schemeClr val="tx1"/>
                </a:solidFill>
                <a:latin typeface="Arial" panose="020B0604020202020204" pitchFamily="34" charset="0"/>
                <a:ea typeface="华文行楷" panose="02010800040101010101" pitchFamily="2" charset="-122"/>
              </a:defRPr>
            </a:lvl1pPr>
            <a:lvl2pPr marL="742950" indent="-285750" eaLnBrk="0" hangingPunct="0">
              <a:defRPr sz="4000" b="1">
                <a:solidFill>
                  <a:schemeClr val="tx1"/>
                </a:solidFill>
                <a:latin typeface="Arial" panose="020B0604020202020204" pitchFamily="34" charset="0"/>
                <a:ea typeface="华文行楷" panose="02010800040101010101" pitchFamily="2" charset="-122"/>
              </a:defRPr>
            </a:lvl2pPr>
            <a:lvl3pPr marL="1143000" indent="-228600" eaLnBrk="0" hangingPunct="0">
              <a:defRPr sz="4000" b="1">
                <a:solidFill>
                  <a:schemeClr val="tx1"/>
                </a:solidFill>
                <a:latin typeface="Arial" panose="020B0604020202020204" pitchFamily="34" charset="0"/>
                <a:ea typeface="华文行楷" panose="02010800040101010101" pitchFamily="2" charset="-122"/>
              </a:defRPr>
            </a:lvl3pPr>
            <a:lvl4pPr marL="1600200" indent="-228600" eaLnBrk="0" hangingPunct="0">
              <a:defRPr sz="4000" b="1">
                <a:solidFill>
                  <a:schemeClr val="tx1"/>
                </a:solidFill>
                <a:latin typeface="Arial" panose="020B0604020202020204" pitchFamily="34" charset="0"/>
                <a:ea typeface="华文行楷" panose="02010800040101010101" pitchFamily="2" charset="-122"/>
              </a:defRPr>
            </a:lvl4pPr>
            <a:lvl5pPr marL="2057400" indent="-228600" eaLnBrk="0" hangingPunct="0">
              <a:defRPr sz="4000" b="1">
                <a:solidFill>
                  <a:schemeClr val="tx1"/>
                </a:solidFill>
                <a:latin typeface="Arial" panose="020B0604020202020204" pitchFamily="34" charset="0"/>
                <a:ea typeface="华文行楷" panose="02010800040101010101" pitchFamily="2" charset="-122"/>
              </a:defRPr>
            </a:lvl5pPr>
            <a:lvl6pPr marL="25146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6pPr>
            <a:lvl7pPr marL="29718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7pPr>
            <a:lvl8pPr marL="34290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8pPr>
            <a:lvl9pPr marL="3886200" indent="-228600" algn="ctr" eaLnBrk="0" fontAlgn="base" hangingPunct="0">
              <a:spcBef>
                <a:spcPct val="0"/>
              </a:spcBef>
              <a:spcAft>
                <a:spcPct val="0"/>
              </a:spcAft>
              <a:defRPr sz="4000" b="1">
                <a:solidFill>
                  <a:schemeClr val="tx1"/>
                </a:solidFill>
                <a:latin typeface="Arial" panose="020B0604020202020204" pitchFamily="34" charset="0"/>
                <a:ea typeface="华文行楷" panose="02010800040101010101" pitchFamily="2" charset="-122"/>
              </a:defRPr>
            </a:lvl9pPr>
          </a:lstStyle>
          <a:p>
            <a:pPr eaLnBrk="1" hangingPunct="1"/>
            <a:fld id="{C46877C4-F3AF-4652-AE6A-039CA38E6785}" type="slidenum">
              <a:rPr lang="zh-CN" altLang="en-US" sz="1400">
                <a:solidFill>
                  <a:srgbClr val="FFFFFF"/>
                </a:solidFill>
                <a:latin typeface="Franklin Gothic Book" panose="020B0503020102020204" pitchFamily="34" charset="0"/>
                <a:ea typeface="幼圆" panose="02010509060101010101" pitchFamily="49" charset="-122"/>
              </a:rPr>
              <a:pPr eaLnBrk="1" hangingPunct="1"/>
              <a:t>81</a:t>
            </a:fld>
            <a:endParaRPr lang="en-US" altLang="zh-CN" sz="1400">
              <a:solidFill>
                <a:srgbClr val="FFFFFF"/>
              </a:solidFill>
              <a:latin typeface="Franklin Gothic Book" panose="020B0503020102020204" pitchFamily="34" charset="0"/>
              <a:ea typeface="幼圆" panose="02010509060101010101" pitchFamily="49" charset="-122"/>
            </a:endParaRPr>
          </a:p>
        </p:txBody>
      </p:sp>
      <p:pic>
        <p:nvPicPr>
          <p:cNvPr id="901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14400"/>
            <a:ext cx="8686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193979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type="title"/>
          </p:nvPr>
        </p:nvSpPr>
        <p:spPr>
          <a:xfrm>
            <a:off x="468313" y="908050"/>
            <a:ext cx="8229600" cy="633413"/>
          </a:xfrm>
        </p:spPr>
        <p:txBody>
          <a:bodyPr/>
          <a:lstStyle/>
          <a:p>
            <a:pPr eaLnBrk="1" hangingPunct="1"/>
            <a:r>
              <a:rPr lang="zh-CN" altLang="en-US" sz="3600">
                <a:ea typeface="隶书" charset="0"/>
              </a:rPr>
              <a:t>作业</a:t>
            </a:r>
          </a:p>
        </p:txBody>
      </p:sp>
      <p:sp>
        <p:nvSpPr>
          <p:cNvPr id="118786" name="Rectangle 3"/>
          <p:cNvSpPr>
            <a:spLocks noGrp="1" noChangeArrowheads="1"/>
          </p:cNvSpPr>
          <p:nvPr>
            <p:ph sz="quarter" idx="1"/>
          </p:nvPr>
        </p:nvSpPr>
        <p:spPr/>
        <p:txBody>
          <a:bodyPr/>
          <a:lstStyle/>
          <a:p>
            <a:pPr eaLnBrk="1" hangingPunct="1">
              <a:lnSpc>
                <a:spcPct val="90000"/>
              </a:lnSpc>
              <a:spcBef>
                <a:spcPct val="0"/>
              </a:spcBef>
              <a:spcAft>
                <a:spcPct val="20000"/>
              </a:spcAft>
              <a:buClr>
                <a:schemeClr val="folHlink"/>
              </a:buClr>
              <a:buSzPct val="60000"/>
              <a:buFont typeface="Wingdings" charset="2"/>
              <a:buChar char="n"/>
            </a:pPr>
            <a:r>
              <a:rPr kumimoji="1" lang="zh-CN" altLang="en-US" sz="2800">
                <a:latin typeface="Times New Roman" charset="0"/>
                <a:ea typeface="隶书" charset="0"/>
              </a:rPr>
              <a:t>二、应用题</a:t>
            </a:r>
          </a:p>
          <a:p>
            <a:pPr lvl="1" eaLnBrk="1" hangingPunct="1">
              <a:lnSpc>
                <a:spcPct val="90000"/>
              </a:lnSpc>
              <a:spcBef>
                <a:spcPct val="0"/>
              </a:spcBef>
              <a:spcAft>
                <a:spcPct val="20000"/>
              </a:spcAft>
              <a:buClr>
                <a:schemeClr val="folHlink"/>
              </a:buClr>
              <a:buSzPct val="60000"/>
              <a:buFont typeface="Wingdings" charset="2"/>
              <a:buChar char="n"/>
            </a:pPr>
            <a:r>
              <a:rPr kumimoji="1" lang="en-US" altLang="zh-CN">
                <a:latin typeface="Times New Roman" charset="0"/>
                <a:ea typeface="隶书" charset="0"/>
              </a:rPr>
              <a:t>7</a:t>
            </a:r>
            <a:r>
              <a:rPr kumimoji="1" lang="zh-CN" altLang="en-US">
                <a:latin typeface="Times New Roman" charset="0"/>
                <a:ea typeface="隶书" charset="0"/>
              </a:rPr>
              <a:t>题</a:t>
            </a:r>
          </a:p>
          <a:p>
            <a:pPr lvl="1" eaLnBrk="1" hangingPunct="1">
              <a:lnSpc>
                <a:spcPct val="90000"/>
              </a:lnSpc>
              <a:spcBef>
                <a:spcPct val="0"/>
              </a:spcBef>
              <a:spcAft>
                <a:spcPct val="20000"/>
              </a:spcAft>
              <a:buClr>
                <a:schemeClr val="folHlink"/>
              </a:buClr>
              <a:buSzPct val="60000"/>
              <a:buFont typeface="Wingdings" charset="2"/>
              <a:buChar char="n"/>
            </a:pPr>
            <a:r>
              <a:rPr kumimoji="1" lang="en-US" altLang="zh-CN">
                <a:latin typeface="Times New Roman" charset="0"/>
                <a:ea typeface="隶书" charset="0"/>
              </a:rPr>
              <a:t>11</a:t>
            </a:r>
            <a:r>
              <a:rPr kumimoji="1" lang="zh-CN" altLang="en-US">
                <a:latin typeface="Times New Roman" charset="0"/>
                <a:ea typeface="隶书" charset="0"/>
              </a:rPr>
              <a:t>题</a:t>
            </a:r>
          </a:p>
          <a:p>
            <a:pPr lvl="1" eaLnBrk="1" hangingPunct="1">
              <a:lnSpc>
                <a:spcPct val="90000"/>
              </a:lnSpc>
              <a:spcBef>
                <a:spcPct val="0"/>
              </a:spcBef>
              <a:spcAft>
                <a:spcPct val="20000"/>
              </a:spcAft>
              <a:buClr>
                <a:schemeClr val="folHlink"/>
              </a:buClr>
              <a:buSzPct val="60000"/>
              <a:buFont typeface="Wingdings" charset="2"/>
              <a:buChar char="n"/>
            </a:pPr>
            <a:r>
              <a:rPr kumimoji="1" lang="en-US" altLang="zh-CN">
                <a:latin typeface="Times New Roman" charset="0"/>
                <a:ea typeface="隶书" charset="0"/>
              </a:rPr>
              <a:t>18</a:t>
            </a:r>
            <a:r>
              <a:rPr kumimoji="1" lang="zh-CN" altLang="en-US">
                <a:latin typeface="Times New Roman" charset="0"/>
                <a:ea typeface="隶书" charset="0"/>
              </a:rPr>
              <a:t>题</a:t>
            </a:r>
          </a:p>
          <a:p>
            <a:pPr lvl="1" eaLnBrk="1" hangingPunct="1">
              <a:lnSpc>
                <a:spcPct val="90000"/>
              </a:lnSpc>
              <a:spcBef>
                <a:spcPct val="0"/>
              </a:spcBef>
              <a:spcAft>
                <a:spcPct val="20000"/>
              </a:spcAft>
              <a:buClr>
                <a:schemeClr val="folHlink"/>
              </a:buClr>
              <a:buSzPct val="60000"/>
              <a:buFont typeface="Wingdings" charset="2"/>
              <a:buChar char="n"/>
            </a:pPr>
            <a:r>
              <a:rPr kumimoji="1" lang="en-US" altLang="zh-CN">
                <a:latin typeface="Times New Roman" charset="0"/>
                <a:ea typeface="隶书" charset="0"/>
              </a:rPr>
              <a:t>20</a:t>
            </a:r>
            <a:r>
              <a:rPr kumimoji="1" lang="zh-CN" altLang="en-US">
                <a:latin typeface="Times New Roman" charset="0"/>
                <a:ea typeface="隶书" charset="0"/>
              </a:rPr>
              <a:t>题</a:t>
            </a:r>
          </a:p>
          <a:p>
            <a:pPr lvl="1" eaLnBrk="1" hangingPunct="1">
              <a:lnSpc>
                <a:spcPct val="90000"/>
              </a:lnSpc>
              <a:spcBef>
                <a:spcPct val="0"/>
              </a:spcBef>
              <a:spcAft>
                <a:spcPct val="20000"/>
              </a:spcAft>
              <a:buClr>
                <a:schemeClr val="folHlink"/>
              </a:buClr>
              <a:buSzPct val="60000"/>
              <a:buFont typeface="Wingdings" charset="2"/>
              <a:buChar char="n"/>
            </a:pPr>
            <a:r>
              <a:rPr kumimoji="1" lang="en-US" altLang="zh-CN">
                <a:latin typeface="Times New Roman" charset="0"/>
                <a:ea typeface="隶书" charset="0"/>
              </a:rPr>
              <a:t>25</a:t>
            </a:r>
            <a:r>
              <a:rPr kumimoji="1" lang="zh-CN" altLang="en-US">
                <a:latin typeface="Times New Roman" charset="0"/>
                <a:ea typeface="隶书" charset="0"/>
              </a:rPr>
              <a:t>题</a:t>
            </a:r>
            <a:endParaRPr kumimoji="1" lang="en-US" altLang="zh-CN">
              <a:latin typeface="Times New Roman" charset="0"/>
              <a:ea typeface="隶书" charset="0"/>
            </a:endParaRPr>
          </a:p>
          <a:p>
            <a:pPr lvl="1" eaLnBrk="1" hangingPunct="1">
              <a:lnSpc>
                <a:spcPct val="90000"/>
              </a:lnSpc>
              <a:spcBef>
                <a:spcPct val="0"/>
              </a:spcBef>
              <a:spcAft>
                <a:spcPct val="20000"/>
              </a:spcAft>
              <a:buClr>
                <a:schemeClr val="folHlink"/>
              </a:buClr>
              <a:buSzPct val="60000"/>
              <a:buFont typeface="Wingdings" charset="2"/>
              <a:buChar char="n"/>
            </a:pPr>
            <a:r>
              <a:rPr kumimoji="1" lang="en-US" altLang="zh-CN">
                <a:latin typeface="Times New Roman" charset="0"/>
                <a:ea typeface="隶书" charset="0"/>
              </a:rPr>
              <a:t>28</a:t>
            </a:r>
            <a:r>
              <a:rPr kumimoji="1" lang="zh-CN" altLang="en-US">
                <a:latin typeface="Times New Roman" charset="0"/>
                <a:ea typeface="隶书" charset="0"/>
              </a:rPr>
              <a:t>题</a:t>
            </a:r>
            <a:endParaRPr kumimoji="1" lang="en-US" altLang="zh-CN">
              <a:latin typeface="Times New Roman" charset="0"/>
              <a:ea typeface="隶书" charset="0"/>
            </a:endParaRPr>
          </a:p>
          <a:p>
            <a:pPr lvl="1" eaLnBrk="1" hangingPunct="1">
              <a:lnSpc>
                <a:spcPct val="90000"/>
              </a:lnSpc>
              <a:spcBef>
                <a:spcPct val="0"/>
              </a:spcBef>
              <a:spcAft>
                <a:spcPct val="20000"/>
              </a:spcAft>
              <a:buClr>
                <a:schemeClr val="folHlink"/>
              </a:buClr>
              <a:buSzPct val="60000"/>
              <a:buFont typeface="Wingdings" charset="2"/>
              <a:buChar char="n"/>
            </a:pPr>
            <a:r>
              <a:rPr kumimoji="1" lang="en-US" altLang="zh-CN">
                <a:latin typeface="Times New Roman" charset="0"/>
                <a:ea typeface="隶书" charset="0"/>
              </a:rPr>
              <a:t>32</a:t>
            </a:r>
            <a:r>
              <a:rPr kumimoji="1" lang="zh-CN" altLang="en-US">
                <a:latin typeface="Times New Roman" charset="0"/>
                <a:ea typeface="隶书" charset="0"/>
              </a:rPr>
              <a:t>题</a:t>
            </a:r>
          </a:p>
          <a:p>
            <a:pPr lvl="1" eaLnBrk="1" hangingPunct="1">
              <a:lnSpc>
                <a:spcPct val="90000"/>
              </a:lnSpc>
              <a:spcBef>
                <a:spcPct val="0"/>
              </a:spcBef>
              <a:spcAft>
                <a:spcPct val="20000"/>
              </a:spcAft>
              <a:buClr>
                <a:schemeClr val="folHlink"/>
              </a:buClr>
              <a:buSzPct val="60000"/>
              <a:buFont typeface="Wingdings" charset="2"/>
              <a:buChar char="n"/>
            </a:pPr>
            <a:endParaRPr kumimoji="1" lang="en-US" altLang="zh-CN">
              <a:latin typeface="Times New Roman" charset="0"/>
              <a:ea typeface="隶书" charset="0"/>
            </a:endParaRPr>
          </a:p>
        </p:txBody>
      </p:sp>
      <p:sp>
        <p:nvSpPr>
          <p:cNvPr id="118787" name="日期占位符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spcBef>
                <a:spcPct val="0"/>
              </a:spcBef>
              <a:buClrTx/>
              <a:buSzTx/>
              <a:buFontTx/>
              <a:buNone/>
            </a:pPr>
            <a:fld id="{106A8BCB-190E-9146-9EFA-05F718B71835}" type="datetime1">
              <a:rPr lang="zh-CN" altLang="en-US" sz="1400">
                <a:solidFill>
                  <a:schemeClr val="tx2"/>
                </a:solidFill>
                <a:latin typeface="Arial" charset="0"/>
                <a:ea typeface="华文行楷" charset="0"/>
              </a:rPr>
              <a:pPr>
                <a:spcBef>
                  <a:spcPct val="0"/>
                </a:spcBef>
                <a:buClrTx/>
                <a:buSzTx/>
                <a:buFontTx/>
                <a:buNone/>
              </a:pPr>
              <a:t>2019-10-7</a:t>
            </a:fld>
            <a:endParaRPr lang="en-US" altLang="zh-CN" sz="1400">
              <a:solidFill>
                <a:schemeClr val="tx2"/>
              </a:solidFill>
              <a:latin typeface="Arial" charset="0"/>
              <a:ea typeface="华文行楷" charset="0"/>
            </a:endParaRPr>
          </a:p>
        </p:txBody>
      </p:sp>
      <p:sp>
        <p:nvSpPr>
          <p:cNvPr id="118788" name="灯片编号占位符 5"/>
          <p:cNvSpPr>
            <a:spLocks noGrp="1"/>
          </p:cNvSpPr>
          <p:nvPr>
            <p:ph type="sldNum" sz="quarter" idx="4294967295"/>
          </p:nvPr>
        </p:nvSpPr>
        <p:spPr bwMode="auto">
          <a:xfrm>
            <a:off x="146050" y="6210300"/>
            <a:ext cx="457200" cy="457200"/>
          </a:xfrm>
          <a:prstGeom prst="ellipse">
            <a:avLst/>
          </a:prstGeom>
          <a:extLst>
            <a:ext uri="{91240B29-F687-4F45-9708-019B960494DF}">
              <a14:hiddenLine xmlns:a14="http://schemas.microsoft.com/office/drawing/2010/main" w="9525">
                <a:solidFill>
                  <a:srgbClr val="000000"/>
                </a:solidFill>
                <a:round/>
                <a:headEnd/>
                <a:tailEnd/>
              </a14:hiddenLine>
            </a:ext>
          </a:extLst>
        </p:spPr>
        <p:txBody>
          <a:bodyPr/>
          <a:lstStyle>
            <a:lvl1pPr>
              <a:spcBef>
                <a:spcPts val="575"/>
              </a:spcBef>
              <a:buClr>
                <a:schemeClr val="accent1"/>
              </a:buClr>
              <a:buSzPct val="85000"/>
              <a:buFont typeface="Wingdings 2" charset="2"/>
              <a:buChar char=""/>
              <a:defRPr sz="2600">
                <a:solidFill>
                  <a:schemeClr val="tx1"/>
                </a:solidFill>
                <a:latin typeface="Perpetua" charset="0"/>
              </a:defRPr>
            </a:lvl1pPr>
            <a:lvl2pPr marL="742950" indent="-285750">
              <a:spcBef>
                <a:spcPts val="375"/>
              </a:spcBef>
              <a:buClr>
                <a:schemeClr val="accent2"/>
              </a:buClr>
              <a:buSzPct val="85000"/>
              <a:buFont typeface="Wingdings 2" charset="2"/>
              <a:buChar char=""/>
              <a:defRPr sz="2400">
                <a:solidFill>
                  <a:schemeClr val="tx1"/>
                </a:solidFill>
                <a:latin typeface="Perpetua" charset="0"/>
              </a:defRPr>
            </a:lvl2pPr>
            <a:lvl3pPr marL="1143000" indent="-228600">
              <a:spcBef>
                <a:spcPts val="375"/>
              </a:spcBef>
              <a:buClr>
                <a:srgbClr val="E6B1AB"/>
              </a:buClr>
              <a:buSzPct val="85000"/>
              <a:buFont typeface="Wingdings 2" charset="2"/>
              <a:buChar char=""/>
              <a:defRPr sz="2000">
                <a:solidFill>
                  <a:schemeClr val="tx1"/>
                </a:solidFill>
                <a:latin typeface="Perpetua" charset="0"/>
              </a:defRPr>
            </a:lvl3pPr>
            <a:lvl4pPr marL="1600200" indent="-228600">
              <a:spcBef>
                <a:spcPts val="375"/>
              </a:spcBef>
              <a:buClr>
                <a:srgbClr val="A28E6A"/>
              </a:buClr>
              <a:buSzPct val="80000"/>
              <a:buFont typeface="Wingdings 2" charset="2"/>
              <a:buChar char=""/>
              <a:defRPr sz="2000">
                <a:solidFill>
                  <a:schemeClr val="tx1"/>
                </a:solidFill>
                <a:latin typeface="Perpetua" charset="0"/>
              </a:defRPr>
            </a:lvl4pPr>
            <a:lvl5pPr marL="2057400" indent="-228600">
              <a:spcBef>
                <a:spcPts val="375"/>
              </a:spcBef>
              <a:buClr>
                <a:srgbClr val="A28E6A"/>
              </a:buClr>
              <a:buChar char="o"/>
              <a:defRPr sz="2000">
                <a:solidFill>
                  <a:schemeClr val="tx1"/>
                </a:solidFill>
                <a:latin typeface="Perpetua" charset="0"/>
              </a:defRPr>
            </a:lvl5pPr>
            <a:lvl6pPr marL="2514600" indent="-228600" eaLnBrk="0" fontAlgn="base" hangingPunct="0">
              <a:spcBef>
                <a:spcPts val="375"/>
              </a:spcBef>
              <a:spcAft>
                <a:spcPct val="0"/>
              </a:spcAft>
              <a:buClr>
                <a:srgbClr val="A28E6A"/>
              </a:buClr>
              <a:buChar char="o"/>
              <a:defRPr sz="2000">
                <a:solidFill>
                  <a:schemeClr val="tx1"/>
                </a:solidFill>
                <a:latin typeface="Perpetua" charset="0"/>
              </a:defRPr>
            </a:lvl6pPr>
            <a:lvl7pPr marL="2971800" indent="-228600" eaLnBrk="0" fontAlgn="base" hangingPunct="0">
              <a:spcBef>
                <a:spcPts val="375"/>
              </a:spcBef>
              <a:spcAft>
                <a:spcPct val="0"/>
              </a:spcAft>
              <a:buClr>
                <a:srgbClr val="A28E6A"/>
              </a:buClr>
              <a:buChar char="o"/>
              <a:defRPr sz="2000">
                <a:solidFill>
                  <a:schemeClr val="tx1"/>
                </a:solidFill>
                <a:latin typeface="Perpetua" charset="0"/>
              </a:defRPr>
            </a:lvl7pPr>
            <a:lvl8pPr marL="3429000" indent="-228600" eaLnBrk="0" fontAlgn="base" hangingPunct="0">
              <a:spcBef>
                <a:spcPts val="375"/>
              </a:spcBef>
              <a:spcAft>
                <a:spcPct val="0"/>
              </a:spcAft>
              <a:buClr>
                <a:srgbClr val="A28E6A"/>
              </a:buClr>
              <a:buChar char="o"/>
              <a:defRPr sz="2000">
                <a:solidFill>
                  <a:schemeClr val="tx1"/>
                </a:solidFill>
                <a:latin typeface="Perpetua" charset="0"/>
              </a:defRPr>
            </a:lvl8pPr>
            <a:lvl9pPr marL="3886200" indent="-228600" eaLnBrk="0" fontAlgn="base" hangingPunct="0">
              <a:spcBef>
                <a:spcPts val="375"/>
              </a:spcBef>
              <a:spcAft>
                <a:spcPct val="0"/>
              </a:spcAft>
              <a:buClr>
                <a:srgbClr val="A28E6A"/>
              </a:buClr>
              <a:buChar char="o"/>
              <a:defRPr sz="2000">
                <a:solidFill>
                  <a:schemeClr val="tx1"/>
                </a:solidFill>
                <a:latin typeface="Perpetua" charset="0"/>
              </a:defRPr>
            </a:lvl9pPr>
          </a:lstStyle>
          <a:p>
            <a:pPr>
              <a:spcBef>
                <a:spcPct val="0"/>
              </a:spcBef>
              <a:buClrTx/>
              <a:buSzTx/>
              <a:buFontTx/>
              <a:buNone/>
            </a:pPr>
            <a:fld id="{36566E1B-F508-2147-B62D-D759E6F87D05}" type="slidenum">
              <a:rPr lang="zh-CN" altLang="en-US" sz="1400">
                <a:solidFill>
                  <a:srgbClr val="FFFFFF"/>
                </a:solidFill>
                <a:latin typeface="Franklin Gothic Book" charset="0"/>
              </a:rPr>
              <a:pPr>
                <a:spcBef>
                  <a:spcPct val="0"/>
                </a:spcBef>
                <a:buClrTx/>
                <a:buSzTx/>
                <a:buFontTx/>
                <a:buNone/>
              </a:pPr>
              <a:t>82</a:t>
            </a:fld>
            <a:endParaRPr lang="en-US" altLang="zh-CN" sz="1400">
              <a:solidFill>
                <a:srgbClr val="FFFFFF"/>
              </a:solidFill>
              <a:latin typeface="Franklin Gothic Book" charset="0"/>
            </a:endParaRPr>
          </a:p>
        </p:txBody>
      </p:sp>
    </p:spTree>
    <p:extLst>
      <p:ext uri="{BB962C8B-B14F-4D97-AF65-F5344CB8AC3E}">
        <p14:creationId xmlns:p14="http://schemas.microsoft.com/office/powerpoint/2010/main" val="1630703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r-HR" altLang="zh-CN" dirty="0" smtClean="0"/>
              <a:t>2.6</a:t>
            </a:r>
            <a:r>
              <a:rPr lang="en-US" altLang="zh-CN" dirty="0" smtClean="0"/>
              <a:t>.1</a:t>
            </a:r>
            <a:r>
              <a:rPr lang="zh-CN" altLang="en-US" dirty="0" smtClean="0"/>
              <a:t>：总结</a:t>
            </a:r>
            <a:endParaRPr lang="en-US" dirty="0"/>
          </a:p>
        </p:txBody>
      </p:sp>
      <p:sp>
        <p:nvSpPr>
          <p:cNvPr id="3" name="Content Placeholder 2"/>
          <p:cNvSpPr>
            <a:spLocks noGrp="1"/>
          </p:cNvSpPr>
          <p:nvPr>
            <p:ph sz="quarter" idx="1"/>
          </p:nvPr>
        </p:nvSpPr>
        <p:spPr/>
        <p:txBody>
          <a:bodyPr/>
          <a:lstStyle/>
          <a:p>
            <a:pPr>
              <a:lnSpc>
                <a:spcPct val="150000"/>
              </a:lnSpc>
            </a:pPr>
            <a:r>
              <a:rPr lang="zh-CN" altLang="en-US" sz="2400" dirty="0">
                <a:solidFill>
                  <a:srgbClr val="FF0000"/>
                </a:solidFill>
              </a:rPr>
              <a:t>高级调度</a:t>
            </a:r>
            <a:r>
              <a:rPr lang="zh-CN" altLang="en-US" sz="2400" dirty="0"/>
              <a:t>发生在新进程的创建中，它决定一个进程能否被创建，或者创建后能否被置成就绪状态</a:t>
            </a:r>
          </a:p>
          <a:p>
            <a:pPr>
              <a:lnSpc>
                <a:spcPct val="150000"/>
              </a:lnSpc>
            </a:pPr>
            <a:r>
              <a:rPr lang="zh-CN" altLang="en-US" sz="2400" dirty="0">
                <a:solidFill>
                  <a:srgbClr val="FF0000"/>
                </a:solidFill>
              </a:rPr>
              <a:t>中级调度</a:t>
            </a:r>
            <a:r>
              <a:rPr lang="zh-CN" altLang="en-US" sz="2400" dirty="0"/>
              <a:t>反映到进程状态上就是挂起和解除挂起，它根据系统的当前负荷情况决定停留在主存中进程数</a:t>
            </a:r>
          </a:p>
          <a:p>
            <a:pPr>
              <a:lnSpc>
                <a:spcPct val="150000"/>
              </a:lnSpc>
            </a:pPr>
            <a:r>
              <a:rPr lang="zh-CN" altLang="en-US" sz="2400" dirty="0">
                <a:solidFill>
                  <a:srgbClr val="FF0000"/>
                </a:solidFill>
              </a:rPr>
              <a:t>低级调度</a:t>
            </a:r>
            <a:r>
              <a:rPr lang="zh-CN" altLang="en-US" sz="2400" dirty="0"/>
              <a:t>决定哪一个就绪进程占有</a:t>
            </a:r>
            <a:r>
              <a:rPr lang="en-US" altLang="zh-CN" sz="2400" dirty="0"/>
              <a:t>CPU </a:t>
            </a:r>
          </a:p>
          <a:p>
            <a:pPr>
              <a:lnSpc>
                <a:spcPct val="150000"/>
              </a:lnSpc>
            </a:pPr>
            <a:endParaRPr lang="en-US" sz="2400" dirty="0"/>
          </a:p>
        </p:txBody>
      </p:sp>
      <p:sp>
        <p:nvSpPr>
          <p:cNvPr id="4" name="Date Placeholder 3"/>
          <p:cNvSpPr>
            <a:spLocks noGrp="1"/>
          </p:cNvSpPr>
          <p:nvPr>
            <p:ph type="dt" sz="half" idx="10"/>
          </p:nvPr>
        </p:nvSpPr>
        <p:spPr/>
        <p:txBody>
          <a:bodyPr/>
          <a:lstStyle/>
          <a:p>
            <a:pPr>
              <a:defRPr/>
            </a:pPr>
            <a:fld id="{7AD6A282-069D-CE4A-9793-79A2B45FF31B}" type="datetime1">
              <a:rPr lang="zh-CN" altLang="en-US" smtClean="0"/>
              <a:pPr>
                <a:defRPr/>
              </a:pPr>
              <a:t>2019-10-7</a:t>
            </a:fld>
            <a:endParaRPr lang="en-US" altLang="zh-CN"/>
          </a:p>
        </p:txBody>
      </p:sp>
      <p:sp>
        <p:nvSpPr>
          <p:cNvPr id="5" name="Slide Number Placeholder 4"/>
          <p:cNvSpPr>
            <a:spLocks noGrp="1"/>
          </p:cNvSpPr>
          <p:nvPr>
            <p:ph type="sldNum" sz="quarter" idx="4"/>
          </p:nvPr>
        </p:nvSpPr>
        <p:spPr/>
        <p:txBody>
          <a:bodyPr/>
          <a:lstStyle/>
          <a:p>
            <a:fld id="{65C875F2-A8FA-7640-83AE-6707C19FBE40}" type="slidenum">
              <a:rPr lang="zh-CN" altLang="en-US" baseline="0" smtClean="0"/>
              <a:pPr/>
              <a:t>9</a:t>
            </a:fld>
            <a:r>
              <a:rPr lang="en-US" altLang="zh-CN" smtClean="0"/>
              <a:t>/xxx</a:t>
            </a:r>
            <a:endParaRPr lang="en-US" altLang="zh-CN" dirty="0"/>
          </a:p>
        </p:txBody>
      </p:sp>
    </p:spTree>
    <p:extLst>
      <p:ext uri="{BB962C8B-B14F-4D97-AF65-F5344CB8AC3E}">
        <p14:creationId xmlns:p14="http://schemas.microsoft.com/office/powerpoint/2010/main" val="839051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Presentation3" id="{8053AFF9-0E1C-AF42-97D6-B7F4DFABCF61}" vid="{1AA44FF2-F8C7-E249-ABB8-AE1FE6E1CE33}"/>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河海大学_操作系统</Template>
  <TotalTime>1372</TotalTime>
  <Words>4856</Words>
  <Application>Microsoft Office PowerPoint</Application>
  <PresentationFormat>全屏显示(4:3)</PresentationFormat>
  <Paragraphs>1075</Paragraphs>
  <Slides>82</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100" baseType="lpstr">
      <vt:lpstr>Heiti SC Light</vt:lpstr>
      <vt:lpstr>黑体</vt:lpstr>
      <vt:lpstr>黑体</vt:lpstr>
      <vt:lpstr>华文行楷</vt:lpstr>
      <vt:lpstr>隶书</vt:lpstr>
      <vt:lpstr>宋体</vt:lpstr>
      <vt:lpstr>微软雅黑</vt:lpstr>
      <vt:lpstr>幼圆</vt:lpstr>
      <vt:lpstr>Arial</vt:lpstr>
      <vt:lpstr>Cambria Math</vt:lpstr>
      <vt:lpstr>Franklin Gothic Book</vt:lpstr>
      <vt:lpstr>Helvetica</vt:lpstr>
      <vt:lpstr>Perpetua</vt:lpstr>
      <vt:lpstr>Times New Roman</vt:lpstr>
      <vt:lpstr>Wingdings</vt:lpstr>
      <vt:lpstr>Wingdings 2</vt:lpstr>
      <vt:lpstr>主题1</vt:lpstr>
      <vt:lpstr>VISIO</vt:lpstr>
      <vt:lpstr>操 作 系 统（0601009）  河海大学“课程思政”示范课程</vt:lpstr>
      <vt:lpstr>回顾</vt:lpstr>
      <vt:lpstr>2.6 处理器调度</vt:lpstr>
      <vt:lpstr>2.6 处理器调度</vt:lpstr>
      <vt:lpstr>2.6.1 处理器调度的层次</vt:lpstr>
      <vt:lpstr>2.6.1 处理器调度的层次</vt:lpstr>
      <vt:lpstr>PowerPoint 演示文稿</vt:lpstr>
      <vt:lpstr>PowerPoint 演示文稿</vt:lpstr>
      <vt:lpstr>2.6.1：总结</vt:lpstr>
      <vt:lpstr>2.6 处理器调度</vt:lpstr>
      <vt:lpstr>2.6.2 选择调度算法的原则</vt:lpstr>
      <vt:lpstr>2.6.2：原则（1）：资源利用率</vt:lpstr>
      <vt:lpstr>2.6.2：原则（1）附</vt:lpstr>
      <vt:lpstr>2.6.2：原则（2）：吞吐率</vt:lpstr>
      <vt:lpstr>2.6.2：原则（3）：公平性</vt:lpstr>
      <vt:lpstr>2.6.2：原则（4）：响应时间</vt:lpstr>
      <vt:lpstr>2.6.2：原则（5）：作业周转时间</vt:lpstr>
      <vt:lpstr>2.6.2：原则（5）续</vt:lpstr>
      <vt:lpstr>2.6.2：原则（5）：带权周转时间</vt:lpstr>
      <vt:lpstr>2.6.2：原则（6）：截止时间保证</vt:lpstr>
      <vt:lpstr>2.6.2：原则（7）：优先权</vt:lpstr>
      <vt:lpstr>2.6 处理器调度</vt:lpstr>
      <vt:lpstr>2.6.3 作业的管理与调度</vt:lpstr>
      <vt:lpstr>2.6.3 作业的管理与调度</vt:lpstr>
      <vt:lpstr>2.6.3 作业的管理与调度</vt:lpstr>
      <vt:lpstr>2.6.3：批处理作业</vt:lpstr>
      <vt:lpstr>2.6.3：交互式作业</vt:lpstr>
      <vt:lpstr>2.6.3：交互式作业（续）</vt:lpstr>
      <vt:lpstr>2.6 处理器调度</vt:lpstr>
      <vt:lpstr>2.6.4 低级调度功能</vt:lpstr>
      <vt:lpstr>2.6.4：低级调度的引发事件</vt:lpstr>
      <vt:lpstr>附：CPU-I/O Burst Cycle</vt:lpstr>
      <vt:lpstr>2.6.4：低级调度功能组成</vt:lpstr>
      <vt:lpstr>2.6.4：低级调度类型</vt:lpstr>
      <vt:lpstr>2.6.4：低级调度类型</vt:lpstr>
      <vt:lpstr>回顾</vt:lpstr>
      <vt:lpstr>2.6 处理器调度</vt:lpstr>
      <vt:lpstr>2.6.5 作业调度和低级调度算法</vt:lpstr>
      <vt:lpstr>2.6.5 作业调度和低级调度算法</vt:lpstr>
      <vt:lpstr>2.6.5/1: FCFS(First Come First Served)</vt:lpstr>
      <vt:lpstr>2.6.5/1: FCFS Example</vt:lpstr>
      <vt:lpstr>2.6.5/1: FCFS Example</vt:lpstr>
      <vt:lpstr>2.6.5/1: FCFS Example</vt:lpstr>
      <vt:lpstr>2.6.5/1: FCFS Example</vt:lpstr>
      <vt:lpstr>2.6.5/2: SJF (Shortest Job First)</vt:lpstr>
      <vt:lpstr>2.6.5/2: SJF Example</vt:lpstr>
      <vt:lpstr>2.6.5/2: SJF Example</vt:lpstr>
      <vt:lpstr>2.6.5/2: SJF Example</vt:lpstr>
      <vt:lpstr>2.6.5/2: SJF Time Estimation</vt:lpstr>
      <vt:lpstr>2.6.5/2: SJF Time Estimation</vt:lpstr>
      <vt:lpstr>2.6.5/3: SRTF (Shortest Remaining Time First)</vt:lpstr>
      <vt:lpstr>2.6.5/3: SRTF Example</vt:lpstr>
      <vt:lpstr>2.6.5/3: SRTF Example</vt:lpstr>
      <vt:lpstr>2.6.5/3: SRTF Example</vt:lpstr>
      <vt:lpstr>2.6.5/3: SRTF Example</vt:lpstr>
      <vt:lpstr>2.6.5/3: SRTF (Shortest Remaining Time First)</vt:lpstr>
      <vt:lpstr>2.6.5/4: HRRF (Highest Response Ratio First)</vt:lpstr>
      <vt:lpstr>2.6.5/4: HRRF (Highest Response Ratio First)</vt:lpstr>
      <vt:lpstr>2.6.5/4: HRRF (Highest Response Ratio First)</vt:lpstr>
      <vt:lpstr>2.6.5/4: HRRF (Highest Response Ratio First)</vt:lpstr>
      <vt:lpstr>2.6.5/4: HRRF Example</vt:lpstr>
      <vt:lpstr>2.6.5/4: HRRF Example</vt:lpstr>
      <vt:lpstr>2.6.5/4: HRRF vs. SJF</vt:lpstr>
      <vt:lpstr>2.6.5/5: PS (Priority Scheduling)</vt:lpstr>
      <vt:lpstr>2.6.5/5: PS (续）</vt:lpstr>
      <vt:lpstr>2.6.5/5: PS (续）</vt:lpstr>
      <vt:lpstr>2.6.5/5: PS (续）</vt:lpstr>
      <vt:lpstr>2.6.5/6: RR (Round-Robin)</vt:lpstr>
      <vt:lpstr>2.6.5/6: RR (Round-Robin)</vt:lpstr>
      <vt:lpstr>2.6.5/6: RR (续)</vt:lpstr>
      <vt:lpstr>PowerPoint 演示文稿</vt:lpstr>
      <vt:lpstr>2.6.5/7: MLFQ (Multi-Level Feedback Queue)</vt:lpstr>
      <vt:lpstr>2.6.5/7: MLFQ（续）</vt:lpstr>
      <vt:lpstr>例子（1）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《操作系统》2.4：线程及其实现</dc:title>
  <dc:creator>陆佳民</dc:creator>
  <cp:lastModifiedBy>pchzhang</cp:lastModifiedBy>
  <cp:revision>326</cp:revision>
  <dcterms:created xsi:type="dcterms:W3CDTF">2015-10-27T06:02:28Z</dcterms:created>
  <dcterms:modified xsi:type="dcterms:W3CDTF">2019-10-07T01:55:53Z</dcterms:modified>
</cp:coreProperties>
</file>