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7" r:id="rId4"/>
    <p:sldId id="268" r:id="rId5"/>
    <p:sldId id="269" r:id="rId6"/>
    <p:sldId id="270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3300"/>
    <a:srgbClr val="CCFFCC"/>
    <a:srgbClr val="99CCFF"/>
    <a:srgbClr val="9900CC"/>
    <a:srgbClr val="CCFFFF"/>
    <a:srgbClr val="FF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95" autoAdjust="0"/>
    <p:restoredTop sz="94660"/>
  </p:normalViewPr>
  <p:slideViewPr>
    <p:cSldViewPr>
      <p:cViewPr varScale="1">
        <p:scale>
          <a:sx n="106" d="100"/>
          <a:sy n="106" d="100"/>
        </p:scale>
        <p:origin x="-4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068" y="-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>
            <a:extLst>
              <a:ext uri="{FF2B5EF4-FFF2-40B4-BE49-F238E27FC236}">
                <a16:creationId xmlns:a16="http://schemas.microsoft.com/office/drawing/2014/main" id="{E5B1DBC9-E199-49E2-87F1-96319CDECAF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276483" name="Rectangle 3">
            <a:extLst>
              <a:ext uri="{FF2B5EF4-FFF2-40B4-BE49-F238E27FC236}">
                <a16:creationId xmlns:a16="http://schemas.microsoft.com/office/drawing/2014/main" id="{5C064AF7-8503-402A-925A-163CB47CE34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276484" name="Rectangle 4">
            <a:extLst>
              <a:ext uri="{FF2B5EF4-FFF2-40B4-BE49-F238E27FC236}">
                <a16:creationId xmlns:a16="http://schemas.microsoft.com/office/drawing/2014/main" id="{0890C6A9-150C-4345-B447-788141983E8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276485" name="Rectangle 5">
            <a:extLst>
              <a:ext uri="{FF2B5EF4-FFF2-40B4-BE49-F238E27FC236}">
                <a16:creationId xmlns:a16="http://schemas.microsoft.com/office/drawing/2014/main" id="{9B7E1EF3-C4A6-4A59-ABA8-D1882380F0F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EEC8A6-A182-4336-B8E8-B7595BDEC31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D53BDAC-CB08-48A5-9974-6318BBB106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294BA5C-F5DF-4C4C-B0D4-AED7FE19D74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E90746F4-ECA9-416C-84F7-4793D230C44B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414D0A1D-0047-4675-917E-37139643CAC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21DC4425-9C60-499B-9303-C5F47D8B4FF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950B6857-2E09-48C2-93E9-B7D4F78B2E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363A88AA-5AF9-4456-B1C0-1B4CF2505A1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BC056EA-289F-483A-A7F3-A7A3D36BCE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102774-6882-43F5-9957-5686E58AAAF3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3FADD971-8E69-46CD-82FD-578391825A1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3B692ED-8B49-4608-AEE1-0CFC1C00DB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8C7872B-E66D-4C60-B991-913C45D8F2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30C874-7EC7-458D-8D01-F9904EA31F89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36F79A6A-AD5D-4C1C-AB5F-8F3797A4C4A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250C44D5-BCFC-41FD-BE91-DCBF58F28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E5EB42B-C4D5-466F-9739-00DEFBC01A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C1AC91-2FE9-4AAC-8122-8109AF0BBBC4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412674" name="Rectangle 2">
            <a:extLst>
              <a:ext uri="{FF2B5EF4-FFF2-40B4-BE49-F238E27FC236}">
                <a16:creationId xmlns:a16="http://schemas.microsoft.com/office/drawing/2014/main" id="{EEDBBD09-9449-4AE6-AD92-C6F3FD18CF0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>
            <a:extLst>
              <a:ext uri="{FF2B5EF4-FFF2-40B4-BE49-F238E27FC236}">
                <a16:creationId xmlns:a16="http://schemas.microsoft.com/office/drawing/2014/main" id="{3DFC6DA0-D82E-430F-B3F0-D1AF685FCB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7E5ACA9-4DCB-4227-90BC-A920D91500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D4A4C1-4D38-45F5-A4BC-E81F154445A0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413698" name="Rectangle 2">
            <a:extLst>
              <a:ext uri="{FF2B5EF4-FFF2-40B4-BE49-F238E27FC236}">
                <a16:creationId xmlns:a16="http://schemas.microsoft.com/office/drawing/2014/main" id="{EA4A36AF-9960-4B9F-9C13-1B341AD4577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>
            <a:extLst>
              <a:ext uri="{FF2B5EF4-FFF2-40B4-BE49-F238E27FC236}">
                <a16:creationId xmlns:a16="http://schemas.microsoft.com/office/drawing/2014/main" id="{EDE36649-58A6-4C27-9660-98883D2C3C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DACAB3C-8BBF-45D5-9C53-EB6831A490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994BA3-BDDB-4A96-B863-649754761A13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414722" name="Rectangle 2">
            <a:extLst>
              <a:ext uri="{FF2B5EF4-FFF2-40B4-BE49-F238E27FC236}">
                <a16:creationId xmlns:a16="http://schemas.microsoft.com/office/drawing/2014/main" id="{6334908D-7E0F-47FC-B1B9-6CB4F8331BA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>
            <a:extLst>
              <a:ext uri="{FF2B5EF4-FFF2-40B4-BE49-F238E27FC236}">
                <a16:creationId xmlns:a16="http://schemas.microsoft.com/office/drawing/2014/main" id="{07117EAB-876A-4B66-8C29-17B890F5CE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A6D0FDC-9C3B-4630-9D77-71BC0020F6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ECCEC0-59DF-4C56-B233-10B7264FBD79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415746" name="Rectangle 2">
            <a:extLst>
              <a:ext uri="{FF2B5EF4-FFF2-40B4-BE49-F238E27FC236}">
                <a16:creationId xmlns:a16="http://schemas.microsoft.com/office/drawing/2014/main" id="{12B9FA81-9F43-418A-821D-2A379A1188D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>
            <a:extLst>
              <a:ext uri="{FF2B5EF4-FFF2-40B4-BE49-F238E27FC236}">
                <a16:creationId xmlns:a16="http://schemas.microsoft.com/office/drawing/2014/main" id="{3C47F992-B8D4-4152-B254-FCC42CADEE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23178A53-9CDD-471E-BEBF-424185679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1ED3F9FD-17EC-44DB-ACA3-DCD7FC2D071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19250" y="4149725"/>
            <a:ext cx="7143750" cy="17208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625CEE17-33C6-4C24-820F-4314D18E0E1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692275" y="4232275"/>
            <a:ext cx="6994525" cy="1573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343" name="Line 7">
            <a:extLst>
              <a:ext uri="{FF2B5EF4-FFF2-40B4-BE49-F238E27FC236}">
                <a16:creationId xmlns:a16="http://schemas.microsoft.com/office/drawing/2014/main" id="{3EB1CB0C-2C4B-4D8C-8429-0DFE26E2B6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5013325"/>
            <a:ext cx="1619250" cy="1588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44" name="Group 8">
            <a:extLst>
              <a:ext uri="{FF2B5EF4-FFF2-40B4-BE49-F238E27FC236}">
                <a16:creationId xmlns:a16="http://schemas.microsoft.com/office/drawing/2014/main" id="{48D67012-4E8A-4223-B03A-D2BABF60C7FC}"/>
              </a:ext>
            </a:extLst>
          </p:cNvPr>
          <p:cNvGrpSpPr>
            <a:grpSpLocks/>
          </p:cNvGrpSpPr>
          <p:nvPr/>
        </p:nvGrpSpPr>
        <p:grpSpPr bwMode="auto">
          <a:xfrm>
            <a:off x="635000" y="533400"/>
            <a:ext cx="8077200" cy="304800"/>
            <a:chOff x="400" y="336"/>
            <a:chExt cx="5088" cy="192"/>
          </a:xfrm>
        </p:grpSpPr>
        <p:sp>
          <p:nvSpPr>
            <p:cNvPr id="14345" name="Rectangle 9">
              <a:extLst>
                <a:ext uri="{FF2B5EF4-FFF2-40B4-BE49-F238E27FC236}">
                  <a16:creationId xmlns:a16="http://schemas.microsoft.com/office/drawing/2014/main" id="{EB545366-6D9C-43E2-A093-FD42C38E5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" y="336"/>
              <a:ext cx="1536" cy="19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46" name="Line 10">
              <a:extLst>
                <a:ext uri="{FF2B5EF4-FFF2-40B4-BE49-F238E27FC236}">
                  <a16:creationId xmlns:a16="http://schemas.microsoft.com/office/drawing/2014/main" id="{C4F8306B-B75A-40DD-8909-082F0E24C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" y="432"/>
              <a:ext cx="5088" cy="0"/>
            </a:xfrm>
            <a:prstGeom prst="line">
              <a:avLst/>
            </a:prstGeom>
            <a:noFill/>
            <a:ln w="444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7" name="Rectangle 11">
            <a:extLst>
              <a:ext uri="{FF2B5EF4-FFF2-40B4-BE49-F238E27FC236}">
                <a16:creationId xmlns:a16="http://schemas.microsoft.com/office/drawing/2014/main" id="{1BB90D38-3755-4791-A973-E4646741511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63713" y="836613"/>
            <a:ext cx="6923087" cy="32400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4348" name="Rectangle 12">
            <a:extLst>
              <a:ext uri="{FF2B5EF4-FFF2-40B4-BE49-F238E27FC236}">
                <a16:creationId xmlns:a16="http://schemas.microsoft.com/office/drawing/2014/main" id="{591DE437-8994-4B5C-ABE4-BC52B5DC411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63713" y="4365625"/>
            <a:ext cx="6840537" cy="12954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349" name="Rectangle 13">
            <a:extLst>
              <a:ext uri="{FF2B5EF4-FFF2-40B4-BE49-F238E27FC236}">
                <a16:creationId xmlns:a16="http://schemas.microsoft.com/office/drawing/2014/main" id="{9408AA52-5A08-4D1B-A89E-0D4538B1BEE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 i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Last update: Dec, 2008</a:t>
            </a:r>
            <a:endParaRPr lang="en-US" altLang="zh-CN"/>
          </a:p>
        </p:txBody>
      </p:sp>
      <p:sp>
        <p:nvSpPr>
          <p:cNvPr id="14350" name="Rectangle 14">
            <a:extLst>
              <a:ext uri="{FF2B5EF4-FFF2-40B4-BE49-F238E27FC236}">
                <a16:creationId xmlns:a16="http://schemas.microsoft.com/office/drawing/2014/main" id="{8D51643F-E72B-48EF-A4F6-6ED1DF6017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 algn="ctr">
              <a:defRPr i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Lecture Notes - Principles of Databases Systems.  By Zhuoming Xu     第12部分 数据库管理</a:t>
            </a:r>
            <a:endParaRPr lang="en-US" altLang="zh-CN"/>
          </a:p>
        </p:txBody>
      </p:sp>
      <p:sp>
        <p:nvSpPr>
          <p:cNvPr id="14351" name="Rectangle 15">
            <a:extLst>
              <a:ext uri="{FF2B5EF4-FFF2-40B4-BE49-F238E27FC236}">
                <a16:creationId xmlns:a16="http://schemas.microsoft.com/office/drawing/2014/main" id="{8E76A86C-23E8-488E-BD40-EFCBD1B06F0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B79D996-677F-4784-BCF2-78240CD6A6AD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14352" name="Picture 16">
            <a:extLst>
              <a:ext uri="{FF2B5EF4-FFF2-40B4-BE49-F238E27FC236}">
                <a16:creationId xmlns:a16="http://schemas.microsoft.com/office/drawing/2014/main" id="{495A48D1-82F5-49B2-A3D0-6FA1D4FC1B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157788"/>
            <a:ext cx="1274762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FD313-FA39-44C2-81FF-4B835BE51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7C750E-0D39-4195-9123-9B4546B10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8924A6-0AF6-4CB5-93C4-40632AD9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Last update: Dec, 2008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573EA7-07F8-4413-B460-3498FF08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Lecture Notes - Principles of Databases Systems.  By Zhuoming Xu     第12部分 数据库管理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2009BE-CCEB-4DF5-AC2D-4F785FB6B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B9473-8407-4D39-8C7A-1E85B446063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509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76F476-A7CC-47CB-98D1-75D7D14DA7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1981200" cy="61563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3FD0BC-8EFD-4FD0-B9D9-06F3C92EC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"/>
            <a:ext cx="5791200" cy="61563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2D6DD9-3DE2-4B2A-804D-25D28D9B9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Last update: Dec, 2008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1E7373-9ABD-4160-B160-7065F998A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Lecture Notes - Principles of Databases Systems.  By Zhuoming Xu     第12部分 数据库管理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8C54B8-8EC2-491B-A2AF-408D1943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A5E22F-F114-433B-A542-E09330913B8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811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4505A-A6EF-4074-BEBB-504A33467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3DDA3-E690-47BA-BE9A-FD8A5B326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BEE1B2-191E-46AF-87E9-96556C2EB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Last update: Dec, 2008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CAE8B6-4069-4DB9-8F27-20235E3D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Lecture Notes - Principles of Databases Systems.  By Zhuoming Xu     第12部分 数据库管理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59ED61-FAD2-4F95-A452-A03F94A0E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6EEED8-70D7-48EF-8BAB-BF17188CD6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511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13071-FA51-4B17-8A6E-B2F982BE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7B171B-CADE-49B8-9F51-CC0DB5CD6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C97AB2-C277-4798-86DF-CC9657A0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Last update: Dec, 2008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C4E0A3-F606-49F7-A8A4-66A9B6AA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Lecture Notes - Principles of Databases Systems.  By Zhuoming Xu     第12部分 数据库管理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2F6448-107A-4C97-A972-2BDA7FAAF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8B294-D9B0-4DFF-B873-CDD9A7C005D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576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12407-9517-490E-AC4D-7D49D835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EFCC5-8EE6-41E8-BE16-36BEBD8F9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990600"/>
            <a:ext cx="3886200" cy="5318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F0AF0D-4CC7-447E-87B7-1863D9229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990600"/>
            <a:ext cx="3886200" cy="5318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4A33E8-730C-4C6B-8C83-8C58FB0D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Last update: Dec, 2008</a:t>
            </a: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1A1B2C-C95A-46D9-8E1C-E6A97A1AD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Lecture Notes - Principles of Databases Systems.  By Zhuoming Xu     第12部分 数据库管理</a:t>
            </a: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17E8F2-C678-45AD-A2E8-080CA3AC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4E0DD1-E218-4433-8178-08C4C2BF581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838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5A3B9-022C-4EC4-8EF1-C0647F5B0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3913AF-30CF-451D-9372-7AB79B497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161ABC-3486-4C96-BE5B-B5282EEB2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A04C88-6B03-446E-B983-79BB40BF9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4A5FD7-F8DA-42EE-99F0-99B39909F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297F6B-02FC-4195-862A-F9824C536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Last update: Dec, 2008</a:t>
            </a:r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B9285E-25E4-49BF-9AA0-ADB92B6F4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Lecture Notes - Principles of Databases Systems.  By Zhuoming Xu     第12部分 数据库管理</a:t>
            </a:r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75ACDF-B828-42E0-8464-FBE5C31B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1FA5D5-62D6-4F3C-94C2-97D3317FEC4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538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28C0B-861F-4A5F-B968-0B682D18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2FEDB9-1C9C-42A1-A234-77409694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Last update: Dec, 2008</a:t>
            </a: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70BF08-660C-4A70-A2CF-8B11A7B6B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Lecture Notes - Principles of Databases Systems.  By Zhuoming Xu     第12部分 数据库管理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C6857B-A82B-4C6B-80FA-3C8EF6E7B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9924DE-827E-4ABC-9EC8-F5B864047AA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625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A86350-CA7A-4747-A29E-41501072E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Last update: Dec, 2008</a:t>
            </a: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D7EE28-9362-45F6-9F81-FB052370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Lecture Notes - Principles of Databases Systems.  By Zhuoming Xu     第12部分 数据库管理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B9714A-B34A-4CCB-A271-D9007404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F8614-EA52-431F-A2D4-A4A9872F6FF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329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7023F-B659-47E3-BC27-58713723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A25C7C-9C1F-43B8-8296-FFEC990F2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672B99-DC2D-46FC-BE26-0F8B6D940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AC1CDB-F424-45A5-A9B1-021C79F70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Last update: Dec, 2008</a:t>
            </a: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43CBAB-D915-4B76-B508-D88C2D11E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Lecture Notes - Principles of Databases Systems.  By Zhuoming Xu     第12部分 数据库管理</a:t>
            </a: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DB14AE-923D-42DE-B116-B2B6987D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C23B8-2714-47B0-8C5F-28A08F1112F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693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012D4-B2E8-420D-8EF1-DD15E6B0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DEC23A-E9BF-4ADB-8EFD-B21CAFC3F6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5D863E-D5A3-4A05-9E70-DCEAC02CF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065224-AE99-4D0E-8CC5-6353D46B0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Last update: Dec, 2008</a:t>
            </a: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D11B0F-FBDF-4000-8A50-D9D45DB5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Lecture Notes - Principles of Databases Systems.  By Zhuoming Xu     第12部分 数据库管理</a:t>
            </a: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24421B-4913-4F69-926E-34B84D9B9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3857BE-B151-4090-8A35-3A05C8AF059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158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extLst>
              <a:ext uri="{FF2B5EF4-FFF2-40B4-BE49-F238E27FC236}">
                <a16:creationId xmlns:a16="http://schemas.microsoft.com/office/drawing/2014/main" id="{5048B849-AA86-41E7-8C22-0D82D1E003C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609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3316" name="Group 4">
            <a:extLst>
              <a:ext uri="{FF2B5EF4-FFF2-40B4-BE49-F238E27FC236}">
                <a16:creationId xmlns:a16="http://schemas.microsoft.com/office/drawing/2014/main" id="{1D0B9DCC-A83D-473F-88C9-509204D4299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81000" y="762000"/>
            <a:ext cx="8305800" cy="182563"/>
            <a:chOff x="240" y="893"/>
            <a:chExt cx="5232" cy="115"/>
          </a:xfrm>
        </p:grpSpPr>
        <p:sp>
          <p:nvSpPr>
            <p:cNvPr id="13317" name="Rectangle 5">
              <a:extLst>
                <a:ext uri="{FF2B5EF4-FFF2-40B4-BE49-F238E27FC236}">
                  <a16:creationId xmlns:a16="http://schemas.microsoft.com/office/drawing/2014/main" id="{CF46DE0E-BB79-4F40-B9E8-71A3EF371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318" name="Line 6">
              <a:extLst>
                <a:ext uri="{FF2B5EF4-FFF2-40B4-BE49-F238E27FC236}">
                  <a16:creationId xmlns:a16="http://schemas.microsoft.com/office/drawing/2014/main" id="{29D79235-6215-493F-BD04-2DBB14C82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19" name="Rectangle 7">
            <a:extLst>
              <a:ext uri="{FF2B5EF4-FFF2-40B4-BE49-F238E27FC236}">
                <a16:creationId xmlns:a16="http://schemas.microsoft.com/office/drawing/2014/main" id="{01084F10-923B-4D11-8DC7-8F8CDC50E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524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20" name="Rectangle 8">
            <a:extLst>
              <a:ext uri="{FF2B5EF4-FFF2-40B4-BE49-F238E27FC236}">
                <a16:creationId xmlns:a16="http://schemas.microsoft.com/office/drawing/2014/main" id="{2B6DBABF-E899-437A-AB39-C5180F4381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990600"/>
            <a:ext cx="7924800" cy="531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321" name="Rectangle 9">
            <a:extLst>
              <a:ext uri="{FF2B5EF4-FFF2-40B4-BE49-F238E27FC236}">
                <a16:creationId xmlns:a16="http://schemas.microsoft.com/office/drawing/2014/main" id="{1082A9A5-2157-4B32-B3AE-5B206CE4DD6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638800" y="6400800"/>
            <a:ext cx="19812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solidFill>
                  <a:srgbClr val="996633"/>
                </a:solidFill>
              </a:defRPr>
            </a:lvl1pPr>
          </a:lstStyle>
          <a:p>
            <a:r>
              <a:rPr lang="zh-CN" altLang="en-US"/>
              <a:t>Last update: Dec, 2008</a:t>
            </a:r>
            <a:endParaRPr lang="en-US" altLang="zh-CN"/>
          </a:p>
        </p:txBody>
      </p:sp>
      <p:sp>
        <p:nvSpPr>
          <p:cNvPr id="13322" name="Rectangle 10">
            <a:extLst>
              <a:ext uri="{FF2B5EF4-FFF2-40B4-BE49-F238E27FC236}">
                <a16:creationId xmlns:a16="http://schemas.microsoft.com/office/drawing/2014/main" id="{5FE3EC00-B404-4871-B6D8-C019FDE413E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71550" y="6381750"/>
            <a:ext cx="42481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solidFill>
                  <a:srgbClr val="996633"/>
                </a:solidFill>
              </a:defRPr>
            </a:lvl1pPr>
          </a:lstStyle>
          <a:p>
            <a:r>
              <a:rPr lang="zh-CN" altLang="en-US"/>
              <a:t>Lecture Notes - Principles of Databases Systems.  By Zhuoming Xu     第12部分 数据库管理</a:t>
            </a:r>
            <a:endParaRPr lang="en-US" altLang="zh-CN"/>
          </a:p>
        </p:txBody>
      </p:sp>
      <p:sp>
        <p:nvSpPr>
          <p:cNvPr id="13323" name="Rectangle 11">
            <a:extLst>
              <a:ext uri="{FF2B5EF4-FFF2-40B4-BE49-F238E27FC236}">
                <a16:creationId xmlns:a16="http://schemas.microsoft.com/office/drawing/2014/main" id="{6580773E-ED6A-4BB8-A357-9521D03FDB7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381750"/>
            <a:ext cx="9144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996633"/>
                </a:solidFill>
              </a:defRPr>
            </a:lvl1pPr>
          </a:lstStyle>
          <a:p>
            <a:fld id="{7F28110B-EA41-43E2-9157-C95B8731A87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3324" name="Line 12">
            <a:extLst>
              <a:ext uri="{FF2B5EF4-FFF2-40B4-BE49-F238E27FC236}">
                <a16:creationId xmlns:a16="http://schemas.microsoft.com/office/drawing/2014/main" id="{F38757D9-A312-465E-9F53-5C3C9F17523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3326" name="Picture 14">
            <a:extLst>
              <a:ext uri="{FF2B5EF4-FFF2-40B4-BE49-F238E27FC236}">
                <a16:creationId xmlns:a16="http://schemas.microsoft.com/office/drawing/2014/main" id="{65C257F9-9C2F-4B15-AD4F-CF8755A48A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065838"/>
            <a:ext cx="900112" cy="79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6633"/>
        </a:buClr>
        <a:buSzPct val="90000"/>
        <a:buFont typeface="Wingdings" panose="05000000000000000000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00FF"/>
        </a:buClr>
        <a:buSzPct val="105000"/>
        <a:buFont typeface="Wingdings" panose="05000000000000000000" pitchFamily="2" charset="2"/>
        <a:buChar char="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7FA0242-6798-4F61-A079-B2256F7692F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4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第12章  数据库管理 </a:t>
            </a:r>
            <a:br>
              <a:rPr lang="zh-CN" altLang="en-US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70993AD-A013-4A83-B9E7-4A8614EE47F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>
                <a:latin typeface="Times" panose="02020603050405020304" pitchFamily="18" charset="0"/>
              </a:rPr>
              <a:t>2008.12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503D88B-9404-4100-888E-21E3CA40F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Last update: Dec, 2008</a:t>
            </a: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401495C-AF64-4145-81E6-5FFE143B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Lecture Notes - Principles of Databases Systems.  By Zhuoming Xu     第12部分 数据库管理</a:t>
            </a: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D0A3901-62A2-4E77-805B-FA9AA147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4D7EA-F5CA-4BDC-B58A-7FAD2DA8A749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227F1047-A5F5-418B-8273-53120156DB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 </a:t>
            </a:r>
            <a:r>
              <a:rPr lang="en-US" altLang="zh-CN"/>
              <a:t>Contents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E1ADA88-EEDF-4328-AA3A-ACCB4D66E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7772400" cy="2895600"/>
          </a:xfrm>
        </p:spPr>
        <p:txBody>
          <a:bodyPr/>
          <a:lstStyle/>
          <a:p>
            <a:pPr algn="just">
              <a:buClr>
                <a:schemeClr val="bg2"/>
              </a:buClr>
              <a:buSzPct val="105000"/>
              <a:buFont typeface="Wingdings" panose="05000000000000000000" pitchFamily="2" charset="2"/>
              <a:buChar char=""/>
            </a:pPr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12.1  数据库管理与</a:t>
            </a:r>
            <a:r>
              <a:rPr lang="en-US" altLang="zh-CN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DBA </a:t>
            </a:r>
            <a:endParaRPr lang="en-US" altLang="zh-CN" sz="32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buClr>
                <a:schemeClr val="bg2"/>
              </a:buClr>
              <a:buSzPct val="105000"/>
              <a:buFont typeface="Wingdings" panose="05000000000000000000" pitchFamily="2" charset="2"/>
              <a:buChar char=""/>
            </a:pPr>
            <a:r>
              <a:rPr lang="en-US" altLang="zh-CN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12.2  DB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的调整、重组与重构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08BE126F-65EB-4FB2-AE04-F14B9F88D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4173538"/>
            <a:ext cx="1800225" cy="170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87BA424-FF21-41E7-A200-6465FDEE4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Last update: Dec, 2008</a:t>
            </a: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2EB5D52-B9F9-4C52-9C7E-153955CC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Lecture Notes - Principles of Databases Systems.  By Zhuoming Xu     第12部分 数据库管理</a:t>
            </a: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97B0039-AA95-45F1-804E-F9C554AE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EDE97-E040-4CC0-A97C-6976BE4A076D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407554" name="Rectangle 2">
            <a:extLst>
              <a:ext uri="{FF2B5EF4-FFF2-40B4-BE49-F238E27FC236}">
                <a16:creationId xmlns:a16="http://schemas.microsoft.com/office/drawing/2014/main" id="{CCFA2F9E-6476-40C1-8346-69F0DD4E62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540750" cy="990600"/>
          </a:xfrm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黑体" panose="02010609060101010101" pitchFamily="49" charset="-122"/>
              </a:rPr>
              <a:t>  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12.1 数据库管理与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DBA </a:t>
            </a:r>
          </a:p>
        </p:txBody>
      </p:sp>
      <p:sp>
        <p:nvSpPr>
          <p:cNvPr id="407555" name="Text Box 3">
            <a:extLst>
              <a:ext uri="{FF2B5EF4-FFF2-40B4-BE49-F238E27FC236}">
                <a16:creationId xmlns:a16="http://schemas.microsoft.com/office/drawing/2014/main" id="{F532CB15-53C5-4A59-9993-BC4BF6EDE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393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07556" name="Rectangle 4">
            <a:extLst>
              <a:ext uri="{FF2B5EF4-FFF2-40B4-BE49-F238E27FC236}">
                <a16:creationId xmlns:a16="http://schemas.microsoft.com/office/drawing/2014/main" id="{3907F6F0-3A63-4FCA-989D-4346A20B3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676400"/>
            <a:ext cx="769620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数据库管理 </a:t>
            </a:r>
          </a:p>
          <a:p>
            <a:pPr algn="just"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数据库设计完成后，</a:t>
            </a:r>
            <a:r>
              <a:rPr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DB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的建立、运行监控、维护、扩充与修改等技术工作的全部统称为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数据库管理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负责数据库管理工作的人（特殊的</a:t>
            </a:r>
            <a:r>
              <a:rPr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DB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用户）称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数据库管理员（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DBA）</a:t>
            </a:r>
            <a:r>
              <a:rPr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</a:p>
          <a:p>
            <a:pPr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endParaRPr lang="zh-CN" altLang="en-US" sz="28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B35CBC-CC6D-4E8E-A7C8-39723ECA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Last update: Dec, 2008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7171B-6E8F-4D0F-9AD9-0C3A3A5E9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Lecture Notes - Principles of Databases Systems.  By Zhuoming Xu     第12部分 数据库管理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BBE30-BC87-4F85-84AF-9309A71DC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3EED-FD32-4DEA-8723-950B792B6212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408578" name="Rectangle 2">
            <a:extLst>
              <a:ext uri="{FF2B5EF4-FFF2-40B4-BE49-F238E27FC236}">
                <a16:creationId xmlns:a16="http://schemas.microsoft.com/office/drawing/2014/main" id="{1E5C166C-1D71-4FC9-9486-59EAE19F4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8305800" cy="58674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buClr>
                <a:schemeClr val="tx2"/>
              </a:buClr>
              <a:buSzTx/>
            </a:pPr>
            <a:r>
              <a:rPr lang="en-US" altLang="zh-CN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DBA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的职责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 1)  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DBMS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及其工具软件的安装与升级；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 2)  为应用系统实现与建立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DB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及其应用，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     并组织数据的载入； 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 3)  规划、分配与管理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DB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的存储空间； 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 4)  注册用户，并维护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DB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的安全； 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 5)  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DB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的日常备份与恢复； 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 6)  维护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DB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的完整性； 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 7)  监控、审计用户对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DB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的存取； 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 8)  监控并调整优化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DB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的性能，必要时重组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DB; 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  9)  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根据新的用户需求重构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DB； 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  10) 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制定必要的规章制度，并组织实施。</a:t>
            </a:r>
            <a:r>
              <a:rPr lang="zh-CN" altLang="en-US" sz="26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408579" name="Rectangle 3">
            <a:extLst>
              <a:ext uri="{FF2B5EF4-FFF2-40B4-BE49-F238E27FC236}">
                <a16:creationId xmlns:a16="http://schemas.microsoft.com/office/drawing/2014/main" id="{C9725347-0704-4108-95C4-70A0649497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540750" cy="990600"/>
          </a:xfrm>
          <a:noFill/>
          <a:ln/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黑体" panose="02010609060101010101" pitchFamily="49" charset="-122"/>
              </a:rPr>
              <a:t>  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12.1 数据库管理与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DBA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7ACF8E-39D6-40EB-BE39-4B0890F9A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Last update: Dec, 2008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9CCB29-10A0-465F-946A-44875B662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Lecture Notes - Principles of Databases Systems.  By Zhuoming Xu     第12部分 数据库管理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63CC21-71BE-44CB-BC22-69F1A507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C7994-33E7-4A85-9A07-746FBB72B2A6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409602" name="Rectangle 2">
            <a:extLst>
              <a:ext uri="{FF2B5EF4-FFF2-40B4-BE49-F238E27FC236}">
                <a16:creationId xmlns:a16="http://schemas.microsoft.com/office/drawing/2014/main" id="{E2C4855A-78B4-42F8-9DBB-0F93EDDEDB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3250" y="914400"/>
            <a:ext cx="8216900" cy="5791200"/>
          </a:xfrm>
        </p:spPr>
        <p:txBody>
          <a:bodyPr/>
          <a:lstStyle/>
          <a:p>
            <a:pPr algn="just"/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大型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DB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应用系统，将以上职责进行必要的划分，从而形成：</a:t>
            </a:r>
          </a:p>
          <a:p>
            <a:pPr lvl="1" algn="just"/>
            <a:r>
              <a:rPr lang="zh-CN" altLang="en-US" sz="2800" b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系统管理员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：侧重于系统环境／平台的维护与升级。</a:t>
            </a:r>
          </a:p>
          <a:p>
            <a:pPr lvl="1" algn="just"/>
            <a:r>
              <a:rPr lang="zh-CN" altLang="en-US" sz="2800" b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应用管理员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：侧重于应用程序的维护与开发。</a:t>
            </a:r>
          </a:p>
          <a:p>
            <a:pPr lvl="1" algn="just"/>
            <a:r>
              <a:rPr lang="zh-CN" altLang="en-US" sz="2800" b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安全管理员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：侧重于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DB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安全。</a:t>
            </a:r>
          </a:p>
          <a:p>
            <a:pPr lvl="1" algn="just"/>
            <a:r>
              <a:rPr lang="zh-CN" altLang="en-US" sz="2800" b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归档管理员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：侧重于备份与恢复。</a:t>
            </a:r>
          </a:p>
          <a:p>
            <a:pPr lvl="1" algn="just"/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etc.</a:t>
            </a:r>
          </a:p>
          <a:p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一般，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DBMS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均提供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DBA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工具软件，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e.g. Oracle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中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SQL*DBA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等。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409603" name="Rectangle 3">
            <a:extLst>
              <a:ext uri="{FF2B5EF4-FFF2-40B4-BE49-F238E27FC236}">
                <a16:creationId xmlns:a16="http://schemas.microsoft.com/office/drawing/2014/main" id="{4CC9F846-C630-4DDD-88EE-989B8DF8BE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540750" cy="990600"/>
          </a:xfrm>
          <a:noFill/>
          <a:ln/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黑体" panose="02010609060101010101" pitchFamily="49" charset="-122"/>
              </a:rPr>
              <a:t>  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12.1 数据库管理与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DBA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14EF58-DC08-41E2-9E5D-4319D93D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Last update: Dec, 2008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ACF738-151C-47F7-9034-2ED161C63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Lecture Notes - Principles of Databases Systems.  By Zhuoming Xu     第12部分 数据库管理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62C1D1-4123-49DA-8A48-2C4CA7D67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04BD-413B-434E-ACE3-6D6F10417A5E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410626" name="Rectangle 2">
            <a:extLst>
              <a:ext uri="{FF2B5EF4-FFF2-40B4-BE49-F238E27FC236}">
                <a16:creationId xmlns:a16="http://schemas.microsoft.com/office/drawing/2014/main" id="{AF047C1C-F5BC-4E79-9DFA-F44784EB8D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3250" y="0"/>
            <a:ext cx="8540750" cy="838200"/>
          </a:xfrm>
        </p:spPr>
        <p:txBody>
          <a:bodyPr/>
          <a:lstStyle/>
          <a:p>
            <a:r>
              <a:rPr lang="zh-CN" altLang="en-US" sz="3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12.2 </a:t>
            </a:r>
            <a:r>
              <a:rPr lang="en-US" altLang="zh-CN" sz="3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DB</a:t>
            </a:r>
            <a:r>
              <a:rPr lang="zh-CN" altLang="en-US" sz="3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的调整、重组与重构</a:t>
            </a:r>
            <a:r>
              <a:rPr lang="zh-CN" altLang="en-US" sz="34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410627" name="Rectangle 3">
            <a:extLst>
              <a:ext uri="{FF2B5EF4-FFF2-40B4-BE49-F238E27FC236}">
                <a16:creationId xmlns:a16="http://schemas.microsoft.com/office/drawing/2014/main" id="{28FE66B1-E1FE-4E53-92BF-056FC639F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305800" cy="5715000"/>
          </a:xfrm>
        </p:spPr>
        <p:txBody>
          <a:bodyPr/>
          <a:lstStyle/>
          <a:p>
            <a:pPr algn="just"/>
            <a:r>
              <a:rPr lang="zh-CN" altLang="en-US" sz="2600">
                <a:solidFill>
                  <a:srgbClr val="FF0000"/>
                </a:solidFill>
                <a:ea typeface="黑体" panose="02010609060101010101" pitchFamily="49" charset="-122"/>
              </a:rPr>
              <a:t> </a:t>
            </a:r>
            <a:r>
              <a:rPr lang="zh-CN" altLang="en-US" sz="2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调整</a:t>
            </a:r>
            <a:endParaRPr lang="zh-CN" altLang="en-US" sz="260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为了改善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DB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的性能，对早先设计并实现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DB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存储模式进行适当的调整；为了适应需求的较小变化，对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DB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的逻辑模式、外模式作局部调整。</a:t>
            </a:r>
          </a:p>
          <a:p>
            <a:pPr algn="just"/>
            <a:r>
              <a:rPr lang="zh-CN" altLang="en-US" sz="2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重组（</a:t>
            </a:r>
            <a:r>
              <a:rPr lang="en-US" altLang="zh-CN" sz="2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Reorganization）</a:t>
            </a:r>
            <a:endParaRPr lang="en-US" altLang="zh-CN" sz="260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为了消除由于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DB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长期运行而引起的诸多不利因素、改善已恶化了的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DB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性能，对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DB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物理组织进行一次全局的调整。</a:t>
            </a:r>
          </a:p>
          <a:p>
            <a:pPr algn="just"/>
            <a:r>
              <a:rPr lang="zh-CN" altLang="en-US" sz="2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重构（</a:t>
            </a:r>
            <a:r>
              <a:rPr lang="en-US" altLang="zh-CN" sz="2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Restructuring）</a:t>
            </a:r>
            <a:endParaRPr lang="en-US" altLang="zh-CN" sz="260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为了满足用户新的应用需求，对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DB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的逻辑模式、外模式、存储模式进行扩充与修改，从而引起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DB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及应用程序的一系列改变。（在某种程度上可认为是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DB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的一次重新设计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re-design）。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778</TotalTime>
  <Words>554</Words>
  <Application>Microsoft Office PowerPoint</Application>
  <PresentationFormat>全屏显示(4:3)</PresentationFormat>
  <Paragraphs>37</Paragraphs>
  <Slides>6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Layers</vt:lpstr>
      <vt:lpstr>第12章  数据库管理  </vt:lpstr>
      <vt:lpstr>目录 Contents</vt:lpstr>
      <vt:lpstr>   12.1 数据库管理与DBA </vt:lpstr>
      <vt:lpstr>   12.1 数据库管理与DBA </vt:lpstr>
      <vt:lpstr>   12.1 数据库管理与DBA </vt:lpstr>
      <vt:lpstr>12.2 DB的调整、重组与重构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Mao Yingchi</cp:lastModifiedBy>
  <cp:revision>89</cp:revision>
  <dcterms:created xsi:type="dcterms:W3CDTF">1601-01-01T00:00:00Z</dcterms:created>
  <dcterms:modified xsi:type="dcterms:W3CDTF">2021-10-30T03:31:03Z</dcterms:modified>
</cp:coreProperties>
</file>