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295" r:id="rId4"/>
    <p:sldId id="296" r:id="rId5"/>
    <p:sldId id="258" r:id="rId6"/>
    <p:sldId id="259" r:id="rId7"/>
    <p:sldId id="260" r:id="rId8"/>
    <p:sldId id="262" r:id="rId9"/>
    <p:sldId id="263" r:id="rId10"/>
    <p:sldId id="314" r:id="rId11"/>
    <p:sldId id="319" r:id="rId12"/>
    <p:sldId id="317" r:id="rId13"/>
    <p:sldId id="264" r:id="rId14"/>
    <p:sldId id="308" r:id="rId15"/>
    <p:sldId id="265" r:id="rId16"/>
    <p:sldId id="268" r:id="rId17"/>
    <p:sldId id="298" r:id="rId18"/>
    <p:sldId id="309" r:id="rId19"/>
    <p:sldId id="267" r:id="rId20"/>
    <p:sldId id="269" r:id="rId21"/>
    <p:sldId id="270" r:id="rId22"/>
    <p:sldId id="271" r:id="rId23"/>
    <p:sldId id="310" r:id="rId24"/>
    <p:sldId id="312" r:id="rId25"/>
    <p:sldId id="299" r:id="rId26"/>
    <p:sldId id="300" r:id="rId27"/>
    <p:sldId id="302" r:id="rId28"/>
    <p:sldId id="311" r:id="rId29"/>
    <p:sldId id="313" r:id="rId30"/>
    <p:sldId id="289" r:id="rId31"/>
    <p:sldId id="294" r:id="rId32"/>
    <p:sldId id="292" r:id="rId33"/>
    <p:sldId id="307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E181"/>
    <a:srgbClr val="FFD653"/>
    <a:srgbClr val="FFCCFF"/>
    <a:srgbClr val="99CCFF"/>
    <a:srgbClr val="996633"/>
    <a:srgbClr val="CC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86" autoAdjust="0"/>
    <p:restoredTop sz="96173" autoAdjust="0"/>
  </p:normalViewPr>
  <p:slideViewPr>
    <p:cSldViewPr>
      <p:cViewPr varScale="1">
        <p:scale>
          <a:sx n="56" d="100"/>
          <a:sy n="56" d="100"/>
        </p:scale>
        <p:origin x="5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A720E5-0786-4C10-8326-E73FCD3DF3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622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5CD3B-4B06-4D07-9A02-8CF463EDD91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DD0C3-C065-484A-93B9-42717CFE3A72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FC786-DED7-4808-9ABF-17D08C9265BE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19358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13589-1FD0-4581-A9B5-1F976637E58D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417A4-1E93-45D4-B995-846FFEFAAD6D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52C72-A964-4E76-A3F1-DD00AEA8699A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1246E-647D-4BB3-8764-787623E55252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0126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326A2-D38D-41C2-84AF-87BB376C41F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2621C-68C7-4839-A2E2-A76E30AEED3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A6653-EE2C-4DC9-9317-14694EED475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613EE-18A6-4F29-B19D-DA2810BF5781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FC786-DED7-4808-9ABF-17D08C9265B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FC786-DED7-4808-9ABF-17D08C9265BE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9776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FC786-DED7-4808-9ABF-17D08C9265BE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3216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3C3DB-28FE-4EC3-85E7-DFFFC26F48C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3370F-906A-40D5-8F77-3EC339BF871E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52A6F-1FD6-499F-857A-5C516E705BB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0F634-0E29-46EC-8F0A-273145B3FC0A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70798-B647-4853-94AD-7276349D693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C139F-93F4-4440-B7A5-F9B2E4DBA7F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6463F-0D70-426B-BA3C-257FD45EA54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ACAF8-EDBC-4F46-960A-95F5935F470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71F75-AE90-4A26-9389-92D673CD85C8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A292FD-200D-4200-908A-ADAFFCB4B115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9" name="Picture 14" descr="HHU_logo_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ltGray">
          <a:xfrm>
            <a:off x="1619250" y="4071938"/>
            <a:ext cx="7143750" cy="20653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white">
          <a:xfrm>
            <a:off x="1692275" y="4154488"/>
            <a:ext cx="6994525" cy="191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63713" y="1379350"/>
            <a:ext cx="6923087" cy="2697350"/>
          </a:xfrm>
        </p:spPr>
        <p:txBody>
          <a:bodyPr/>
          <a:lstStyle>
            <a:lvl1pPr>
              <a:defRPr sz="48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785918" y="4208474"/>
            <a:ext cx="6840537" cy="178595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eaLnBrk="1" hangingPunct="1">
              <a:defRPr/>
            </a:pPr>
            <a:r>
              <a:rPr lang="en-US" altLang="zh-CN" sz="2800" dirty="0">
                <a:latin typeface="Times" pitchFamily="18" charset="0"/>
              </a:rPr>
              <a:t>Copyright © by </a:t>
            </a:r>
            <a:r>
              <a:rPr lang="zh-CN" altLang="en-US" sz="2800" dirty="0">
                <a:latin typeface="Times" pitchFamily="18" charset="0"/>
              </a:rPr>
              <a:t>许卓明</a:t>
            </a:r>
            <a:r>
              <a:rPr lang="en-US" altLang="zh-CN" sz="2800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sz="2800" dirty="0">
                <a:latin typeface="Times" pitchFamily="18" charset="0"/>
              </a:rPr>
              <a:t>河海大学</a:t>
            </a:r>
            <a:r>
              <a:rPr lang="en-US" altLang="zh-CN" sz="2800" dirty="0">
                <a:latin typeface="Times" pitchFamily="18" charset="0"/>
              </a:rPr>
              <a:t>. All rights reserved.</a:t>
            </a:r>
            <a:r>
              <a:rPr lang="zh-CN" altLang="en-US" dirty="0">
                <a:latin typeface="Times" pitchFamily="18" charset="0"/>
              </a:rPr>
              <a:t> </a:t>
            </a:r>
            <a:endParaRPr lang="en-US" altLang="zh-CN" dirty="0">
              <a:latin typeface="Times" pitchFamily="18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763713" y="908720"/>
            <a:ext cx="692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《</a:t>
            </a:r>
            <a:r>
              <a:rPr lang="zh-CN" altLang="en-US" sz="2800" dirty="0"/>
              <a:t>数据库系统原理</a:t>
            </a:r>
            <a:r>
              <a:rPr lang="en-US" altLang="zh-CN" sz="2800" dirty="0"/>
              <a:t>》</a:t>
            </a:r>
            <a:r>
              <a:rPr lang="zh-CN" altLang="en-US" sz="2800" dirty="0"/>
              <a:t>课件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030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030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68412"/>
            <a:ext cx="7772400" cy="51849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95288" y="1125538"/>
            <a:ext cx="8305800" cy="182562"/>
            <a:chOff x="240" y="893"/>
            <a:chExt cx="5232" cy="115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Picture 12" descr="HHU_logo_blu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6209854"/>
            <a:ext cx="736470" cy="64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860032" y="6525344"/>
            <a:ext cx="3168352" cy="3238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25344"/>
            <a:ext cx="3866955" cy="3238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</a:t>
            </a:r>
            <a:r>
              <a:rPr lang="en-US" altLang="zh-CN"/>
              <a:t>--</a:t>
            </a:r>
            <a:r>
              <a:rPr lang="zh-CN" altLang="en-US"/>
              <a:t>数据库系统引论</a:t>
            </a:r>
            <a:endParaRPr lang="en-US" altLang="zh-CN" dirty="0"/>
          </a:p>
        </p:txBody>
      </p:sp>
      <p:sp>
        <p:nvSpPr>
          <p:cNvPr id="2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00392" y="6525344"/>
            <a:ext cx="586408" cy="323850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996633"/>
                </a:solidFill>
              </a:defRPr>
            </a:lvl1pPr>
          </a:lstStyle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2384.3626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章 数据库系统引论</a:t>
            </a:r>
            <a:br>
              <a:rPr lang="en-US" altLang="zh-CN" b="1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3800" b="1" dirty="0">
                <a:solidFill>
                  <a:srgbClr val="CC3300"/>
                </a:solidFill>
              </a:rPr>
              <a:t>Chapter 1  Introduction to </a:t>
            </a:r>
            <a:br>
              <a:rPr lang="en-US" altLang="zh-CN" sz="3800" b="1" dirty="0">
                <a:solidFill>
                  <a:srgbClr val="CC3300"/>
                </a:solidFill>
              </a:rPr>
            </a:br>
            <a:r>
              <a:rPr lang="en-US" altLang="zh-CN" sz="3800" b="1" dirty="0">
                <a:solidFill>
                  <a:srgbClr val="CC3300"/>
                </a:solidFill>
              </a:rPr>
              <a:t>Database Systems</a:t>
            </a:r>
            <a:endParaRPr lang="zh-CN" altLang="en-US" sz="3800" b="1" dirty="0">
              <a:solidFill>
                <a:srgbClr val="CC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85938" y="4208463"/>
            <a:ext cx="6840537" cy="1785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latin typeface="Times" pitchFamily="18" charset="0"/>
              </a:rPr>
              <a:t>Copyright © by </a:t>
            </a:r>
            <a:r>
              <a:rPr lang="zh-CN" altLang="en-US" sz="3200" dirty="0">
                <a:latin typeface="Times" pitchFamily="18" charset="0"/>
              </a:rPr>
              <a:t>许卓明</a:t>
            </a:r>
            <a:r>
              <a:rPr lang="en-US" altLang="zh-CN" sz="3200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sz="3200" dirty="0">
                <a:latin typeface="Times" pitchFamily="18" charset="0"/>
              </a:rPr>
              <a:t>河海大学</a:t>
            </a:r>
            <a:r>
              <a:rPr lang="en-US" altLang="zh-CN" sz="3200" dirty="0">
                <a:latin typeface="Times" pitchFamily="18" charset="0"/>
              </a:rPr>
              <a:t>. All rights reserved.</a:t>
            </a:r>
            <a:r>
              <a:rPr lang="zh-CN" altLang="en-US" dirty="0">
                <a:latin typeface="Times" pitchFamily="18" charset="0"/>
              </a:rPr>
              <a:t>  </a:t>
            </a:r>
            <a:endParaRPr lang="en-US" altLang="zh-C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补充：图灵奖简介</a:t>
            </a:r>
            <a:r>
              <a:rPr lang="en-US" altLang="zh-CN" dirty="0"/>
              <a:t>—ACM</a:t>
            </a:r>
            <a:r>
              <a:rPr lang="zh-CN" altLang="en-US" dirty="0"/>
              <a:t>主页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</a:t>
            </a:r>
            <a:r>
              <a:rPr lang="en-US" altLang="zh-CN"/>
              <a:t>--</a:t>
            </a:r>
            <a:r>
              <a:rPr lang="zh-CN" altLang="en-US"/>
              <a:t>数据库系统引论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22EAE0FF-0667-47D8-9DBC-6BA359F29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561"/>
            <a:ext cx="6274713" cy="5184775"/>
          </a:xfr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5DB1165-8891-4162-9632-32BB05E917CE}"/>
              </a:ext>
            </a:extLst>
          </p:cNvPr>
          <p:cNvSpPr/>
          <p:nvPr/>
        </p:nvSpPr>
        <p:spPr>
          <a:xfrm>
            <a:off x="6400800" y="2485345"/>
            <a:ext cx="2563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2020</a:t>
            </a:r>
            <a:r>
              <a:rPr lang="zh-CN" altLang="en-US" b="1" dirty="0">
                <a:solidFill>
                  <a:srgbClr val="FF0000"/>
                </a:solidFill>
              </a:rPr>
              <a:t>年图灵奖表彰为编程语言编译器和算法奠定基础的创新者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012569-654B-446A-9A5B-842F774786B0}"/>
              </a:ext>
            </a:extLst>
          </p:cNvPr>
          <p:cNvSpPr/>
          <p:nvPr/>
        </p:nvSpPr>
        <p:spPr>
          <a:xfrm>
            <a:off x="6390456" y="3530912"/>
            <a:ext cx="257403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00" b="1" dirty="0">
                <a:solidFill>
                  <a:srgbClr val="FF0000"/>
                </a:solidFill>
              </a:rPr>
              <a:t>——</a:t>
            </a:r>
            <a:r>
              <a:rPr lang="zh-CN" altLang="en-US" sz="1900" b="1" dirty="0">
                <a:solidFill>
                  <a:srgbClr val="FF0000"/>
                </a:solidFill>
              </a:rPr>
              <a:t>哥伦比亚大学的 Aho 和斯坦福大学的 Ullman 开发了全球数百万软件程序员使用的工具和基础教科书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02F2506-E5AA-4117-93B6-541131057FFF}"/>
              </a:ext>
            </a:extLst>
          </p:cNvPr>
          <p:cNvSpPr/>
          <p:nvPr/>
        </p:nvSpPr>
        <p:spPr>
          <a:xfrm>
            <a:off x="6444208" y="5487666"/>
            <a:ext cx="2574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The Design and Analysis of Computer Algorithms</a:t>
            </a:r>
            <a:r>
              <a:rPr lang="en-US" altLang="zh-CN" sz="1200" dirty="0">
                <a:solidFill>
                  <a:srgbClr val="FF0000"/>
                </a:solidFill>
                <a:latin typeface="Georgia" panose="02040502050405020303" pitchFamily="18" charset="0"/>
              </a:rPr>
              <a:t> (1974)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9396AB-3364-409B-B7C7-1105B9597BA4}"/>
              </a:ext>
            </a:extLst>
          </p:cNvPr>
          <p:cNvSpPr/>
          <p:nvPr/>
        </p:nvSpPr>
        <p:spPr>
          <a:xfrm>
            <a:off x="6444208" y="5987447"/>
            <a:ext cx="2219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Principles of Compiler Design </a:t>
            </a:r>
            <a:r>
              <a:rPr lang="en-US" altLang="zh-CN" sz="1200" dirty="0">
                <a:solidFill>
                  <a:srgbClr val="FF0000"/>
                </a:solidFill>
                <a:latin typeface="Georgia" panose="02040502050405020303" pitchFamily="18" charset="0"/>
              </a:rPr>
              <a:t>(1977)</a:t>
            </a:r>
            <a:endParaRPr lang="zh-CN" altLang="en-US" sz="1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A03D17-4CE4-4044-AEC3-36A0113E4F97}"/>
              </a:ext>
            </a:extLst>
          </p:cNvPr>
          <p:cNvSpPr/>
          <p:nvPr/>
        </p:nvSpPr>
        <p:spPr>
          <a:xfrm>
            <a:off x="6439564" y="5106670"/>
            <a:ext cx="24529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u="sng" dirty="0">
                <a:solidFill>
                  <a:srgbClr val="FF0000"/>
                </a:solidFill>
                <a:latin typeface="Georgia" panose="02040502050405020303" pitchFamily="18" charset="0"/>
              </a:rPr>
              <a:t>Influential Textbooks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87F7E68-35E6-4616-B47F-F1596C8B77CF}"/>
              </a:ext>
            </a:extLst>
          </p:cNvPr>
          <p:cNvSpPr/>
          <p:nvPr/>
        </p:nvSpPr>
        <p:spPr>
          <a:xfrm>
            <a:off x="2682833" y="141277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amturing.acm.org</a:t>
            </a:r>
          </a:p>
        </p:txBody>
      </p:sp>
    </p:spTree>
    <p:extLst>
      <p:ext uri="{BB962C8B-B14F-4D97-AF65-F5344CB8AC3E}">
        <p14:creationId xmlns:p14="http://schemas.microsoft.com/office/powerpoint/2010/main" val="238738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A3200-5D5E-4CC4-83BC-B9FDA495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5A8175-CF56-4218-911D-0665CA52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</a:t>
            </a:r>
            <a:r>
              <a:rPr lang="en-US" altLang="zh-CN"/>
              <a:t>--</a:t>
            </a:r>
            <a:r>
              <a:rPr lang="zh-CN" altLang="en-US"/>
              <a:t>数据库系统引论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D8FBC-EB7E-467B-B209-FBD57E64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EBECC2-F0F2-4A57-B205-76EDA7F2D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1" y="-13855"/>
            <a:ext cx="8316450" cy="68718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B623F8C-B1E9-4D0C-AA45-8B7FBA5253D3}"/>
              </a:ext>
            </a:extLst>
          </p:cNvPr>
          <p:cNvSpPr/>
          <p:nvPr/>
        </p:nvSpPr>
        <p:spPr>
          <a:xfrm>
            <a:off x="5508104" y="3030175"/>
            <a:ext cx="237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1966</a:t>
            </a:r>
            <a:r>
              <a:rPr lang="zh-CN" altLang="en-US" dirty="0">
                <a:solidFill>
                  <a:srgbClr val="FF0000"/>
                </a:solidFill>
              </a:rPr>
              <a:t>年开始授奖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F6E0E7F-0933-4211-A376-B3184B6F478F}"/>
              </a:ext>
            </a:extLst>
          </p:cNvPr>
          <p:cNvSpPr/>
          <p:nvPr/>
        </p:nvSpPr>
        <p:spPr>
          <a:xfrm>
            <a:off x="2808017" y="4127305"/>
            <a:ext cx="1463499" cy="2672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57ED24EC-FB63-4D76-91F4-1570E7937CBF}"/>
              </a:ext>
            </a:extLst>
          </p:cNvPr>
          <p:cNvSpPr txBox="1">
            <a:spLocks/>
          </p:cNvSpPr>
          <p:nvPr/>
        </p:nvSpPr>
        <p:spPr>
          <a:xfrm>
            <a:off x="2617277" y="2904287"/>
            <a:ext cx="3225552" cy="7029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FF0000"/>
                </a:solidFill>
              </a:rPr>
              <a:t>各年度获奖者</a:t>
            </a:r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BA1D1FC3-AF00-44BF-85B9-9814F9A52D66}"/>
              </a:ext>
            </a:extLst>
          </p:cNvPr>
          <p:cNvSpPr/>
          <p:nvPr/>
        </p:nvSpPr>
        <p:spPr>
          <a:xfrm>
            <a:off x="4932040" y="6580760"/>
            <a:ext cx="1463499" cy="25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1BB4D955-39B2-4925-8674-89470BEED6C0}"/>
              </a:ext>
            </a:extLst>
          </p:cNvPr>
          <p:cNvSpPr/>
          <p:nvPr/>
        </p:nvSpPr>
        <p:spPr>
          <a:xfrm>
            <a:off x="4911824" y="4013328"/>
            <a:ext cx="1463499" cy="25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0">
            <a:extLst>
              <a:ext uri="{FF2B5EF4-FFF2-40B4-BE49-F238E27FC236}">
                <a16:creationId xmlns:a16="http://schemas.microsoft.com/office/drawing/2014/main" id="{45DA6896-CEC0-4EE7-889B-EBB1D5BA35CD}"/>
              </a:ext>
            </a:extLst>
          </p:cNvPr>
          <p:cNvSpPr/>
          <p:nvPr/>
        </p:nvSpPr>
        <p:spPr>
          <a:xfrm>
            <a:off x="1057462" y="6151450"/>
            <a:ext cx="1463499" cy="25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66DEF7C0-6318-4ABD-94D5-64CC65162CA0}"/>
              </a:ext>
            </a:extLst>
          </p:cNvPr>
          <p:cNvSpPr/>
          <p:nvPr/>
        </p:nvSpPr>
        <p:spPr>
          <a:xfrm>
            <a:off x="2813542" y="4710107"/>
            <a:ext cx="1463499" cy="251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1">
            <a:extLst>
              <a:ext uri="{FF2B5EF4-FFF2-40B4-BE49-F238E27FC236}">
                <a16:creationId xmlns:a16="http://schemas.microsoft.com/office/drawing/2014/main" id="{61173309-2561-4308-A85D-1D87EFB0C8FA}"/>
              </a:ext>
            </a:extLst>
          </p:cNvPr>
          <p:cNvSpPr/>
          <p:nvPr/>
        </p:nvSpPr>
        <p:spPr>
          <a:xfrm>
            <a:off x="7020273" y="1056026"/>
            <a:ext cx="360040" cy="40011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7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8043692" cy="919162"/>
          </a:xfrm>
        </p:spPr>
        <p:txBody>
          <a:bodyPr/>
          <a:lstStyle/>
          <a:p>
            <a:r>
              <a:rPr lang="zh-CN" altLang="en-US" dirty="0"/>
              <a:t>补充：图灵奖简介</a:t>
            </a:r>
            <a:r>
              <a:rPr lang="en-US" altLang="zh-CN" dirty="0"/>
              <a:t>—</a:t>
            </a:r>
            <a:r>
              <a:rPr lang="zh-CN" altLang="en-US" sz="3600" dirty="0"/>
              <a:t>中国人</a:t>
            </a:r>
            <a:r>
              <a:rPr lang="zh-CN" altLang="en-US" sz="3600" b="1" dirty="0">
                <a:solidFill>
                  <a:srgbClr val="008000"/>
                </a:solidFill>
              </a:rPr>
              <a:t>姚期智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</a:t>
            </a:r>
            <a:r>
              <a:rPr lang="en-US" altLang="zh-CN"/>
              <a:t>--</a:t>
            </a:r>
            <a:r>
              <a:rPr lang="zh-CN" altLang="en-US"/>
              <a:t>数据库系统引论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AE9D4-CBA7-4078-884B-4CA6370D5948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4" y="1123600"/>
            <a:ext cx="8462356" cy="57255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05084" y="4653136"/>
            <a:ext cx="20265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2017年姚期智先生放弃美国国籍后成为中国公民</a:t>
            </a:r>
          </a:p>
        </p:txBody>
      </p:sp>
    </p:spTree>
    <p:extLst>
      <p:ext uri="{BB962C8B-B14F-4D97-AF65-F5344CB8AC3E}">
        <p14:creationId xmlns:p14="http://schemas.microsoft.com/office/powerpoint/2010/main" val="352590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12928-9889-4AF3-9029-0E31F3913AA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40768"/>
            <a:ext cx="8280920" cy="5112567"/>
          </a:xfrm>
        </p:spPr>
        <p:txBody>
          <a:bodyPr/>
          <a:lstStyle/>
          <a:p>
            <a:pPr lvl="1" eaLnBrk="1" hangingPunct="1"/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第三代：后关系（</a:t>
            </a: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post-relational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）数据库</a:t>
            </a:r>
          </a:p>
          <a:p>
            <a:pPr lvl="2" eaLnBrk="1" hangingPunct="1">
              <a:spcBef>
                <a:spcPts val="400"/>
              </a:spcBef>
            </a:pPr>
            <a:r>
              <a:rPr lang="zh-CN" altLang="en-US" sz="2100" dirty="0"/>
              <a:t>采用新的数据模型</a:t>
            </a:r>
            <a:r>
              <a:rPr lang="en-US" altLang="zh-CN" sz="2100" dirty="0"/>
              <a:t>or</a:t>
            </a:r>
            <a:r>
              <a:rPr lang="zh-CN" altLang="en-US" sz="2100" dirty="0"/>
              <a:t>扩充关系数据模型，产生新型数据库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</a:rPr>
              <a:t>e.g., object-oriented (OO), object-relational (OR), deductive/logical models …</a:t>
            </a:r>
          </a:p>
          <a:p>
            <a:pPr lvl="2" eaLnBrk="1" hangingPunct="1">
              <a:spcBef>
                <a:spcPts val="400"/>
              </a:spcBef>
            </a:pPr>
            <a:r>
              <a:rPr lang="zh-CN" altLang="en-US" sz="2100" dirty="0"/>
              <a:t>用于管理复杂数据的高级数据库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</a:rPr>
              <a:t>e.g., semi-structured data, text, spatial, temporal, multimedia, statistical, scientific, engineering, </a:t>
            </a:r>
            <a:br>
              <a:rPr lang="en-US" altLang="zh-CN" sz="2200" dirty="0">
                <a:solidFill>
                  <a:srgbClr val="0000CC"/>
                </a:solidFill>
              </a:rPr>
            </a:br>
            <a:r>
              <a:rPr lang="en-US" altLang="zh-CN" sz="2200" dirty="0">
                <a:solidFill>
                  <a:srgbClr val="0000CC"/>
                </a:solidFill>
              </a:rPr>
              <a:t>data streams, moving objects, Web-based (XML, RDF) databases …</a:t>
            </a:r>
          </a:p>
          <a:p>
            <a:pPr lvl="2" eaLnBrk="1" hangingPunct="1">
              <a:spcBef>
                <a:spcPts val="400"/>
              </a:spcBef>
            </a:pPr>
            <a:r>
              <a:rPr lang="zh-CN" altLang="en-US" sz="2100" dirty="0"/>
              <a:t>面向数据分析的数据库（数据管理）技术：</a:t>
            </a:r>
          </a:p>
          <a:p>
            <a:pPr lvl="3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</a:rPr>
              <a:t>e.g., data warehousing (DW) &amp; online analytical processing (OLAP), data mining (DM) &amp; knowledge discovery (KDD), online analysis mining (OLAM) …</a:t>
            </a:r>
            <a:endParaRPr lang="zh-CN" altLang="en-US" sz="2200" dirty="0">
              <a:solidFill>
                <a:srgbClr val="0000CC"/>
              </a:solidFill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22261" y="6051105"/>
            <a:ext cx="7919156" cy="46166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部分内容在硕士生的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现代数据管理技术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</a:rPr>
              <a:t>课程中讲授！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1.1 </a:t>
            </a:r>
            <a:r>
              <a:rPr lang="zh-CN" altLang="en-US" b="1" dirty="0">
                <a:ea typeface="黑体" pitchFamily="2" charset="-122"/>
              </a:rPr>
              <a:t>数据管理的发展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1.2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数据库系统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1.3 </a:t>
            </a:r>
            <a:r>
              <a:rPr lang="zh-CN" altLang="en-US" b="1" dirty="0">
                <a:ea typeface="黑体" pitchFamily="2" charset="-122"/>
              </a:rPr>
              <a:t>数据抽象与数据独立性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1.4 </a:t>
            </a:r>
            <a:r>
              <a:rPr lang="zh-CN" altLang="en-US" b="1" dirty="0">
                <a:ea typeface="黑体" pitchFamily="2" charset="-122"/>
              </a:rPr>
              <a:t>数据库的生命周期</a:t>
            </a:r>
            <a:r>
              <a:rPr lang="zh-CN" altLang="en-US" b="1" dirty="0"/>
              <a:t> </a:t>
            </a:r>
          </a:p>
        </p:txBody>
      </p:sp>
      <p:pic>
        <p:nvPicPr>
          <p:cNvPr id="5127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628800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7351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6A5D87-D118-437B-A3AD-31D759BF6543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62794"/>
            <a:ext cx="8075240" cy="5090541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一、何谓数据库系统</a:t>
            </a:r>
          </a:p>
          <a:p>
            <a:pPr lvl="1" eaLnBrk="1" hangingPunct="1"/>
            <a:r>
              <a:rPr lang="zh-CN" altLang="en-US" sz="2200" b="1" dirty="0">
                <a:solidFill>
                  <a:srgbClr val="0000CC"/>
                </a:solidFill>
              </a:rPr>
              <a:t>数据库系统（</a:t>
            </a:r>
            <a:r>
              <a:rPr lang="en-US" altLang="zh-CN" sz="2200" b="1" dirty="0">
                <a:solidFill>
                  <a:srgbClr val="0000CC"/>
                </a:solidFill>
              </a:rPr>
              <a:t>database system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由数据库、数据库管理系统（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）、数据库应用程序和创建、维护与使用数据库的人（</a:t>
            </a:r>
            <a:r>
              <a:rPr lang="en-US" altLang="zh-CN" sz="2200" b="1" dirty="0"/>
              <a:t>people</a:t>
            </a:r>
            <a:r>
              <a:rPr lang="zh-CN" altLang="en-US" sz="2200" b="1" dirty="0"/>
              <a:t>）所组成的系统。如下图所示：</a:t>
            </a:r>
          </a:p>
        </p:txBody>
      </p:sp>
      <p:grpSp>
        <p:nvGrpSpPr>
          <p:cNvPr id="16390" name="Group 1037"/>
          <p:cNvGrpSpPr>
            <a:grpSpLocks noChangeAspect="1"/>
          </p:cNvGrpSpPr>
          <p:nvPr/>
        </p:nvGrpSpPr>
        <p:grpSpPr bwMode="auto">
          <a:xfrm>
            <a:off x="1476201" y="3091458"/>
            <a:ext cx="6480175" cy="3217862"/>
            <a:chOff x="2199" y="2225"/>
            <a:chExt cx="7654" cy="3798"/>
          </a:xfrm>
        </p:grpSpPr>
        <p:sp>
          <p:nvSpPr>
            <p:cNvPr id="16392" name="AutoShape 1038"/>
            <p:cNvSpPr>
              <a:spLocks noChangeAspect="1" noChangeArrowheads="1"/>
            </p:cNvSpPr>
            <p:nvPr/>
          </p:nvSpPr>
          <p:spPr bwMode="auto">
            <a:xfrm>
              <a:off x="2199" y="2225"/>
              <a:ext cx="7654" cy="379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6393" name="Group 1039"/>
            <p:cNvGrpSpPr>
              <a:grpSpLocks/>
            </p:cNvGrpSpPr>
            <p:nvPr/>
          </p:nvGrpSpPr>
          <p:grpSpPr bwMode="auto">
            <a:xfrm>
              <a:off x="2317" y="2501"/>
              <a:ext cx="7437" cy="3225"/>
              <a:chOff x="2317" y="2501"/>
              <a:chExt cx="7437" cy="3225"/>
            </a:xfrm>
          </p:grpSpPr>
          <p:sp>
            <p:nvSpPr>
              <p:cNvPr id="16394" name="Text Box 1040"/>
              <p:cNvSpPr txBox="1">
                <a:spLocks noChangeArrowheads="1"/>
              </p:cNvSpPr>
              <p:nvPr/>
            </p:nvSpPr>
            <p:spPr bwMode="auto">
              <a:xfrm>
                <a:off x="2512" y="3152"/>
                <a:ext cx="510" cy="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ctr"/>
                <a:r>
                  <a:rPr lang="en-US" altLang="zh-CN" sz="1000" b="1">
                    <a:latin typeface="Times New Roman" pitchFamily="18" charset="0"/>
                  </a:rPr>
                  <a:t>…</a:t>
                </a:r>
                <a:endParaRPr lang="en-US" altLang="zh-CN" sz="1800" b="1"/>
              </a:p>
            </p:txBody>
          </p:sp>
          <p:sp>
            <p:nvSpPr>
              <p:cNvPr id="16395" name="Text Box 1041"/>
              <p:cNvSpPr txBox="1">
                <a:spLocks noChangeArrowheads="1"/>
              </p:cNvSpPr>
              <p:nvPr/>
            </p:nvSpPr>
            <p:spPr bwMode="auto">
              <a:xfrm>
                <a:off x="4238" y="3512"/>
                <a:ext cx="510" cy="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/>
              <a:lstStyle/>
              <a:p>
                <a:pPr algn="ctr"/>
                <a:r>
                  <a:rPr lang="en-US" altLang="zh-CN" sz="1000" b="1">
                    <a:latin typeface="Times New Roman" pitchFamily="18" charset="0"/>
                  </a:rPr>
                  <a:t>…</a:t>
                </a:r>
                <a:endParaRPr lang="en-US" altLang="zh-CN" sz="1800" b="1"/>
              </a:p>
            </p:txBody>
          </p:sp>
          <p:sp>
            <p:nvSpPr>
              <p:cNvPr id="16396" name="AutoShape 1042"/>
              <p:cNvSpPr>
                <a:spLocks noChangeArrowheads="1"/>
              </p:cNvSpPr>
              <p:nvPr/>
            </p:nvSpPr>
            <p:spPr bwMode="auto">
              <a:xfrm>
                <a:off x="5515" y="3283"/>
                <a:ext cx="1764" cy="1083"/>
              </a:xfrm>
              <a:prstGeom prst="flowChartPreparation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108000"/>
              <a:lstStyle/>
              <a:p>
                <a:pPr algn="ctr"/>
                <a:r>
                  <a:rPr lang="zh-CN" altLang="en-US" sz="1400" b="1" dirty="0">
                    <a:latin typeface="Times New Roman" pitchFamily="18" charset="0"/>
                  </a:rPr>
                  <a:t>数据库</a:t>
                </a:r>
                <a:br>
                  <a:rPr lang="zh-CN" altLang="en-US" sz="1400" b="1" dirty="0">
                    <a:latin typeface="Times New Roman" pitchFamily="18" charset="0"/>
                  </a:rPr>
                </a:br>
                <a:r>
                  <a:rPr lang="zh-CN" altLang="en-US" sz="1400" b="1" dirty="0">
                    <a:latin typeface="Times New Roman" pitchFamily="18" charset="0"/>
                  </a:rPr>
                  <a:t>管理系统</a:t>
                </a:r>
                <a:r>
                  <a:rPr lang="en-US" altLang="zh-CN" sz="1400" b="1" dirty="0">
                    <a:latin typeface="Times New Roman" pitchFamily="18" charset="0"/>
                  </a:rPr>
                  <a:t>(DBMS)</a:t>
                </a:r>
                <a:endParaRPr lang="en-US" altLang="zh-CN" sz="1400" b="1" dirty="0"/>
              </a:p>
            </p:txBody>
          </p:sp>
          <p:sp>
            <p:nvSpPr>
              <p:cNvPr id="16397" name="AutoShape 1043"/>
              <p:cNvSpPr>
                <a:spLocks noChangeArrowheads="1"/>
              </p:cNvSpPr>
              <p:nvPr/>
            </p:nvSpPr>
            <p:spPr bwMode="auto">
              <a:xfrm>
                <a:off x="7834" y="3284"/>
                <a:ext cx="1920" cy="108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 dirty="0">
                    <a:latin typeface="Times New Roman" pitchFamily="18" charset="0"/>
                  </a:rPr>
                  <a:t>数据库</a:t>
                </a:r>
              </a:p>
              <a:p>
                <a:pPr algn="ctr"/>
                <a:r>
                  <a:rPr lang="en-US" altLang="zh-CN" sz="1400" b="1" dirty="0">
                    <a:latin typeface="Times New Roman" pitchFamily="18" charset="0"/>
                  </a:rPr>
                  <a:t>(</a:t>
                </a:r>
                <a:r>
                  <a:rPr lang="zh-CN" altLang="en-US" sz="1400" b="1" dirty="0">
                    <a:latin typeface="Times New Roman" pitchFamily="18" charset="0"/>
                  </a:rPr>
                  <a:t>数据＋元数据</a:t>
                </a:r>
                <a:r>
                  <a:rPr lang="en-US" altLang="zh-CN" sz="1400" b="1" dirty="0">
                    <a:latin typeface="Times New Roman" pitchFamily="18" charset="0"/>
                  </a:rPr>
                  <a:t>)</a:t>
                </a:r>
                <a:endParaRPr lang="en-US" altLang="zh-CN" sz="1400" b="1" dirty="0"/>
              </a:p>
            </p:txBody>
          </p:sp>
          <p:sp>
            <p:nvSpPr>
              <p:cNvPr id="16398" name="AutoShape 1044"/>
              <p:cNvSpPr>
                <a:spLocks noChangeArrowheads="1"/>
              </p:cNvSpPr>
              <p:nvPr/>
            </p:nvSpPr>
            <p:spPr bwMode="auto">
              <a:xfrm>
                <a:off x="3876" y="2549"/>
                <a:ext cx="1156" cy="46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应用程序</a:t>
                </a:r>
                <a:endParaRPr lang="zh-CN" altLang="en-US" sz="1400" b="1"/>
              </a:p>
            </p:txBody>
          </p:sp>
          <p:sp>
            <p:nvSpPr>
              <p:cNvPr id="16399" name="Oval 1045"/>
              <p:cNvSpPr>
                <a:spLocks noChangeArrowheads="1"/>
              </p:cNvSpPr>
              <p:nvPr/>
            </p:nvSpPr>
            <p:spPr bwMode="auto">
              <a:xfrm>
                <a:off x="2317" y="2501"/>
                <a:ext cx="900" cy="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 dirty="0">
                    <a:latin typeface="Times New Roman" pitchFamily="18" charset="0"/>
                  </a:rPr>
                  <a:t>用户</a:t>
                </a:r>
                <a:endParaRPr lang="zh-CN" altLang="en-US" sz="1400" b="1" dirty="0"/>
              </a:p>
            </p:txBody>
          </p:sp>
          <p:sp>
            <p:nvSpPr>
              <p:cNvPr id="16400" name="Oval 1046"/>
              <p:cNvSpPr>
                <a:spLocks noChangeArrowheads="1"/>
              </p:cNvSpPr>
              <p:nvPr/>
            </p:nvSpPr>
            <p:spPr bwMode="auto">
              <a:xfrm>
                <a:off x="5330" y="5126"/>
                <a:ext cx="2130" cy="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数据库管理员</a:t>
                </a:r>
                <a:endParaRPr lang="zh-CN" altLang="en-US" sz="1400" b="1"/>
              </a:p>
            </p:txBody>
          </p:sp>
          <p:sp>
            <p:nvSpPr>
              <p:cNvPr id="16401" name="Line 1047"/>
              <p:cNvSpPr>
                <a:spLocks noChangeShapeType="1"/>
              </p:cNvSpPr>
              <p:nvPr/>
            </p:nvSpPr>
            <p:spPr bwMode="auto">
              <a:xfrm flipV="1">
                <a:off x="3210" y="4394"/>
                <a:ext cx="2684" cy="1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2" name="Line 1048"/>
              <p:cNvSpPr>
                <a:spLocks noChangeShapeType="1"/>
              </p:cNvSpPr>
              <p:nvPr/>
            </p:nvSpPr>
            <p:spPr bwMode="auto">
              <a:xfrm flipH="1" flipV="1">
                <a:off x="6398" y="4379"/>
                <a:ext cx="2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3" name="Line 1049"/>
              <p:cNvSpPr>
                <a:spLocks noChangeShapeType="1"/>
              </p:cNvSpPr>
              <p:nvPr/>
            </p:nvSpPr>
            <p:spPr bwMode="auto">
              <a:xfrm>
                <a:off x="7302" y="3845"/>
                <a:ext cx="5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4" name="Line 1050"/>
              <p:cNvSpPr>
                <a:spLocks noChangeShapeType="1"/>
              </p:cNvSpPr>
              <p:nvPr/>
            </p:nvSpPr>
            <p:spPr bwMode="auto">
              <a:xfrm>
                <a:off x="5070" y="2795"/>
                <a:ext cx="796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5" name="Line 1051"/>
              <p:cNvSpPr>
                <a:spLocks noChangeShapeType="1"/>
              </p:cNvSpPr>
              <p:nvPr/>
            </p:nvSpPr>
            <p:spPr bwMode="auto">
              <a:xfrm>
                <a:off x="5084" y="3455"/>
                <a:ext cx="570" cy="1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6" name="Line 1052"/>
              <p:cNvSpPr>
                <a:spLocks noChangeShapeType="1"/>
              </p:cNvSpPr>
              <p:nvPr/>
            </p:nvSpPr>
            <p:spPr bwMode="auto">
              <a:xfrm flipV="1">
                <a:off x="5070" y="4091"/>
                <a:ext cx="584" cy="2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7" name="Line 1053"/>
              <p:cNvSpPr>
                <a:spLocks noChangeShapeType="1"/>
              </p:cNvSpPr>
              <p:nvPr/>
            </p:nvSpPr>
            <p:spPr bwMode="auto">
              <a:xfrm flipV="1">
                <a:off x="3254" y="2795"/>
                <a:ext cx="6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08" name="AutoShape 1054"/>
              <p:cNvSpPr>
                <a:spLocks noChangeArrowheads="1"/>
              </p:cNvSpPr>
              <p:nvPr/>
            </p:nvSpPr>
            <p:spPr bwMode="auto">
              <a:xfrm>
                <a:off x="3876" y="3224"/>
                <a:ext cx="1156" cy="46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应用程序</a:t>
                </a:r>
                <a:endParaRPr lang="zh-CN" altLang="en-US" sz="1400" b="1"/>
              </a:p>
            </p:txBody>
          </p:sp>
          <p:sp>
            <p:nvSpPr>
              <p:cNvPr id="16409" name="AutoShape 1055"/>
              <p:cNvSpPr>
                <a:spLocks noChangeArrowheads="1"/>
              </p:cNvSpPr>
              <p:nvPr/>
            </p:nvSpPr>
            <p:spPr bwMode="auto">
              <a:xfrm>
                <a:off x="3876" y="4154"/>
                <a:ext cx="1156" cy="46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应用程序</a:t>
                </a:r>
                <a:endParaRPr lang="zh-CN" altLang="en-US" sz="1400" b="1"/>
              </a:p>
            </p:txBody>
          </p:sp>
          <p:sp>
            <p:nvSpPr>
              <p:cNvPr id="16410" name="Line 1056"/>
              <p:cNvSpPr>
                <a:spLocks noChangeShapeType="1"/>
              </p:cNvSpPr>
              <p:nvPr/>
            </p:nvSpPr>
            <p:spPr bwMode="auto">
              <a:xfrm flipV="1">
                <a:off x="3270" y="4430"/>
                <a:ext cx="61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11" name="Line 1057"/>
              <p:cNvSpPr>
                <a:spLocks noChangeShapeType="1"/>
              </p:cNvSpPr>
              <p:nvPr/>
            </p:nvSpPr>
            <p:spPr bwMode="auto">
              <a:xfrm>
                <a:off x="3210" y="2946"/>
                <a:ext cx="658" cy="49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6412" name="Oval 1058"/>
              <p:cNvSpPr>
                <a:spLocks noChangeArrowheads="1"/>
              </p:cNvSpPr>
              <p:nvPr/>
            </p:nvSpPr>
            <p:spPr bwMode="auto">
              <a:xfrm>
                <a:off x="2317" y="4091"/>
                <a:ext cx="900" cy="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用户</a:t>
                </a:r>
              </a:p>
            </p:txBody>
          </p:sp>
          <p:sp>
            <p:nvSpPr>
              <p:cNvPr id="16413" name="Oval 1059"/>
              <p:cNvSpPr>
                <a:spLocks noChangeArrowheads="1"/>
              </p:cNvSpPr>
              <p:nvPr/>
            </p:nvSpPr>
            <p:spPr bwMode="auto">
              <a:xfrm>
                <a:off x="2317" y="5126"/>
                <a:ext cx="900" cy="6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b="1">
                    <a:latin typeface="Times New Roman" pitchFamily="18" charset="0"/>
                  </a:rPr>
                  <a:t>用户</a:t>
                </a:r>
              </a:p>
            </p:txBody>
          </p:sp>
        </p:grpSp>
      </p:grpSp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81B4F-A78B-440D-A8F3-46226523409B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3926557"/>
          </a:xfrm>
        </p:spPr>
        <p:txBody>
          <a:bodyPr/>
          <a:lstStyle/>
          <a:p>
            <a:pPr lvl="1" eaLnBrk="1" hangingPunct="1"/>
            <a:r>
              <a:rPr lang="en-US" altLang="zh-CN" sz="2400" b="1" dirty="0">
                <a:solidFill>
                  <a:srgbClr val="0000CC"/>
                </a:solidFill>
              </a:rPr>
              <a:t>DBMS</a:t>
            </a:r>
            <a:r>
              <a:rPr lang="zh-CN" altLang="en-US" sz="2400" b="1" dirty="0">
                <a:solidFill>
                  <a:srgbClr val="0000CC"/>
                </a:solidFill>
              </a:rPr>
              <a:t>环境（</a:t>
            </a:r>
            <a:r>
              <a:rPr lang="en-US" altLang="zh-CN" sz="2400" b="1" dirty="0">
                <a:solidFill>
                  <a:srgbClr val="0000CC"/>
                </a:solidFill>
              </a:rPr>
              <a:t>environment</a:t>
            </a:r>
            <a:r>
              <a:rPr lang="zh-CN" altLang="en-US" sz="2400" b="1" dirty="0">
                <a:solidFill>
                  <a:srgbClr val="0000CC"/>
                </a:solidFill>
              </a:rPr>
              <a:t>） </a:t>
            </a:r>
            <a:r>
              <a:rPr lang="zh-CN" altLang="en-US" sz="2400" b="1" dirty="0"/>
              <a:t>，包括五个部分：</a:t>
            </a:r>
          </a:p>
          <a:p>
            <a:pPr marL="990600" lvl="2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①硬件：</a:t>
            </a:r>
            <a:r>
              <a:rPr lang="zh-CN" altLang="en-US" sz="2200" b="1" dirty="0"/>
              <a:t>运行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软件和应用程序的计算机或网络</a:t>
            </a:r>
          </a:p>
          <a:p>
            <a:pPr marL="990600" lvl="2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②软件：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、应用程序、操作系统、甚至网络软件</a:t>
            </a:r>
          </a:p>
          <a:p>
            <a:pPr marL="990600" lvl="2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③数据：</a:t>
            </a:r>
            <a:r>
              <a:rPr lang="zh-CN" altLang="en-US" sz="2200" b="1" dirty="0"/>
              <a:t>即数据库，包含业务数据和元数据</a:t>
            </a:r>
          </a:p>
          <a:p>
            <a:pPr marL="990600" lvl="2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④处理规程（</a:t>
            </a:r>
            <a:r>
              <a:rPr lang="en-US" altLang="zh-CN" sz="2200" b="1" dirty="0">
                <a:solidFill>
                  <a:srgbClr val="0000CC"/>
                </a:solidFill>
              </a:rPr>
              <a:t>procedures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指支配数据库设计与使用的指令与规则，包括如何启动与停止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、如何登录到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、如何使用特定的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工具或应用程序、如何为数据库建立后备（</a:t>
            </a:r>
            <a:r>
              <a:rPr lang="en-US" altLang="zh-CN" sz="2200" b="1" dirty="0"/>
              <a:t>backup</a:t>
            </a:r>
            <a:r>
              <a:rPr lang="zh-CN" altLang="en-US" sz="2200" b="1" dirty="0"/>
              <a:t>）、如何处理硬件或软件故障（</a:t>
            </a:r>
            <a:r>
              <a:rPr lang="en-US" altLang="zh-CN" sz="2200" b="1" dirty="0"/>
              <a:t>failures</a:t>
            </a:r>
            <a:r>
              <a:rPr lang="zh-CN" altLang="en-US" sz="2200" b="1" dirty="0"/>
              <a:t>）、如何维护数据库，等等</a:t>
            </a:r>
          </a:p>
          <a:p>
            <a:pPr marL="990600" lvl="2" eaLnBrk="1" hangingPunct="1">
              <a:spcBef>
                <a:spcPts val="600"/>
              </a:spcBef>
            </a:pPr>
            <a:r>
              <a:rPr lang="zh-CN" altLang="en-US" sz="2200" b="1" dirty="0">
                <a:solidFill>
                  <a:srgbClr val="0000CC"/>
                </a:solidFill>
              </a:rPr>
              <a:t>⑤人：</a:t>
            </a:r>
            <a:r>
              <a:rPr lang="zh-CN" altLang="en-US" sz="2200" b="1" dirty="0"/>
              <a:t>相关人员，主要是数据库管理员和最终用户</a:t>
            </a:r>
          </a:p>
        </p:txBody>
      </p:sp>
      <p:grpSp>
        <p:nvGrpSpPr>
          <p:cNvPr id="17414" name="Group 1028"/>
          <p:cNvGrpSpPr>
            <a:grpSpLocks noChangeAspect="1"/>
          </p:cNvGrpSpPr>
          <p:nvPr/>
        </p:nvGrpSpPr>
        <p:grpSpPr bwMode="auto">
          <a:xfrm>
            <a:off x="2627784" y="5173980"/>
            <a:ext cx="4967287" cy="1341119"/>
            <a:chOff x="2037" y="2440"/>
            <a:chExt cx="7824" cy="1665"/>
          </a:xfrm>
        </p:grpSpPr>
        <p:sp>
          <p:nvSpPr>
            <p:cNvPr id="17416" name="AutoShape 1029"/>
            <p:cNvSpPr>
              <a:spLocks noChangeAspect="1" noChangeArrowheads="1"/>
            </p:cNvSpPr>
            <p:nvPr/>
          </p:nvSpPr>
          <p:spPr bwMode="auto">
            <a:xfrm>
              <a:off x="2037" y="2440"/>
              <a:ext cx="7824" cy="1665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17417" name="AutoShape 1030"/>
            <p:cNvSpPr>
              <a:spLocks noChangeArrowheads="1"/>
            </p:cNvSpPr>
            <p:nvPr/>
          </p:nvSpPr>
          <p:spPr bwMode="auto">
            <a:xfrm>
              <a:off x="4955" y="2680"/>
              <a:ext cx="2056" cy="14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Times New Roman" pitchFamily="18" charset="0"/>
                </a:rPr>
                <a:t>数据</a:t>
              </a:r>
              <a:endParaRPr lang="zh-CN" altLang="en-US" sz="1400" b="1" dirty="0"/>
            </a:p>
          </p:txBody>
        </p:sp>
        <p:sp>
          <p:nvSpPr>
            <p:cNvPr id="17418" name="Rectangle 1031"/>
            <p:cNvSpPr>
              <a:spLocks noChangeArrowheads="1"/>
            </p:cNvSpPr>
            <p:nvPr/>
          </p:nvSpPr>
          <p:spPr bwMode="auto">
            <a:xfrm>
              <a:off x="2697" y="2974"/>
              <a:ext cx="123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Times New Roman" pitchFamily="18" charset="0"/>
                </a:rPr>
                <a:t>硬件</a:t>
              </a:r>
              <a:endParaRPr lang="zh-CN" altLang="en-US" sz="1400" b="1" dirty="0"/>
            </a:p>
          </p:txBody>
        </p:sp>
        <p:sp>
          <p:nvSpPr>
            <p:cNvPr id="17419" name="Rectangle 1032"/>
            <p:cNvSpPr>
              <a:spLocks noChangeArrowheads="1"/>
            </p:cNvSpPr>
            <p:nvPr/>
          </p:nvSpPr>
          <p:spPr bwMode="auto">
            <a:xfrm>
              <a:off x="3923" y="2974"/>
              <a:ext cx="1230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Times New Roman" pitchFamily="18" charset="0"/>
                </a:rPr>
                <a:t>软件</a:t>
              </a:r>
              <a:endParaRPr lang="zh-CN" altLang="en-US" sz="1400" b="1" dirty="0"/>
            </a:p>
          </p:txBody>
        </p:sp>
        <p:sp>
          <p:nvSpPr>
            <p:cNvPr id="17420" name="Rectangle 1033"/>
            <p:cNvSpPr>
              <a:spLocks noChangeArrowheads="1"/>
            </p:cNvSpPr>
            <p:nvPr/>
          </p:nvSpPr>
          <p:spPr bwMode="auto">
            <a:xfrm>
              <a:off x="6826" y="2974"/>
              <a:ext cx="1474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Times New Roman" pitchFamily="18" charset="0"/>
                </a:rPr>
                <a:t>处理规程</a:t>
              </a:r>
              <a:endParaRPr lang="zh-CN" altLang="en-US" sz="1400" b="1" dirty="0"/>
            </a:p>
          </p:txBody>
        </p:sp>
        <p:sp>
          <p:nvSpPr>
            <p:cNvPr id="17421" name="Rectangle 1034"/>
            <p:cNvSpPr>
              <a:spLocks noChangeArrowheads="1"/>
            </p:cNvSpPr>
            <p:nvPr/>
          </p:nvSpPr>
          <p:spPr bwMode="auto">
            <a:xfrm>
              <a:off x="8276" y="2974"/>
              <a:ext cx="961" cy="4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>
                  <a:latin typeface="Times New Roman" pitchFamily="18" charset="0"/>
                </a:rPr>
                <a:t>人</a:t>
              </a:r>
              <a:endParaRPr lang="zh-CN" altLang="en-US" sz="1400" b="1"/>
            </a:p>
          </p:txBody>
        </p:sp>
        <p:sp>
          <p:nvSpPr>
            <p:cNvPr id="17422" name="Text Box 1035"/>
            <p:cNvSpPr txBox="1">
              <a:spLocks noChangeArrowheads="1"/>
            </p:cNvSpPr>
            <p:nvPr/>
          </p:nvSpPr>
          <p:spPr bwMode="auto">
            <a:xfrm>
              <a:off x="3453" y="3661"/>
              <a:ext cx="91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>
                  <a:latin typeface="Times New Roman" pitchFamily="18" charset="0"/>
                </a:rPr>
                <a:t>机器</a:t>
              </a:r>
              <a:endParaRPr lang="zh-CN" altLang="en-US" sz="1400" b="1"/>
            </a:p>
          </p:txBody>
        </p:sp>
        <p:sp>
          <p:nvSpPr>
            <p:cNvPr id="17423" name="Text Box 1036"/>
            <p:cNvSpPr txBox="1">
              <a:spLocks noChangeArrowheads="1"/>
            </p:cNvSpPr>
            <p:nvPr/>
          </p:nvSpPr>
          <p:spPr bwMode="auto">
            <a:xfrm>
              <a:off x="7579" y="3661"/>
              <a:ext cx="91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>
                  <a:latin typeface="Times New Roman" pitchFamily="18" charset="0"/>
                </a:rPr>
                <a:t>人类</a:t>
              </a:r>
              <a:endParaRPr lang="zh-CN" altLang="en-US" sz="1400" b="1"/>
            </a:p>
          </p:txBody>
        </p:sp>
        <p:sp>
          <p:nvSpPr>
            <p:cNvPr id="17424" name="Text Box 1037"/>
            <p:cNvSpPr txBox="1">
              <a:spLocks noChangeArrowheads="1"/>
            </p:cNvSpPr>
            <p:nvPr/>
          </p:nvSpPr>
          <p:spPr bwMode="auto">
            <a:xfrm>
              <a:off x="5495" y="3074"/>
              <a:ext cx="916" cy="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400" b="1" dirty="0">
                  <a:latin typeface="Times New Roman" pitchFamily="18" charset="0"/>
                </a:rPr>
                <a:t>桥梁</a:t>
              </a:r>
              <a:endParaRPr lang="zh-CN" altLang="en-US" sz="1400" b="1" dirty="0"/>
            </a:p>
          </p:txBody>
        </p:sp>
        <p:sp>
          <p:nvSpPr>
            <p:cNvPr id="17425" name="Freeform 1038"/>
            <p:cNvSpPr>
              <a:spLocks/>
            </p:cNvSpPr>
            <p:nvPr/>
          </p:nvSpPr>
          <p:spPr bwMode="auto">
            <a:xfrm>
              <a:off x="2685" y="3481"/>
              <a:ext cx="2460" cy="135"/>
            </a:xfrm>
            <a:custGeom>
              <a:avLst/>
              <a:gdLst>
                <a:gd name="T0" fmla="*/ 0 w 2460"/>
                <a:gd name="T1" fmla="*/ 15 h 135"/>
                <a:gd name="T2" fmla="*/ 0 w 2460"/>
                <a:gd name="T3" fmla="*/ 135 h 135"/>
                <a:gd name="T4" fmla="*/ 2460 w 2460"/>
                <a:gd name="T5" fmla="*/ 135 h 135"/>
                <a:gd name="T6" fmla="*/ 2460 w 2460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0"/>
                <a:gd name="T13" fmla="*/ 0 h 135"/>
                <a:gd name="T14" fmla="*/ 2460 w 2460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0" h="135">
                  <a:moveTo>
                    <a:pt x="0" y="15"/>
                  </a:moveTo>
                  <a:lnTo>
                    <a:pt x="0" y="135"/>
                  </a:lnTo>
                  <a:lnTo>
                    <a:pt x="2460" y="135"/>
                  </a:lnTo>
                  <a:lnTo>
                    <a:pt x="24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  <p:sp>
          <p:nvSpPr>
            <p:cNvPr id="17426" name="Freeform 1039"/>
            <p:cNvSpPr>
              <a:spLocks/>
            </p:cNvSpPr>
            <p:nvPr/>
          </p:nvSpPr>
          <p:spPr bwMode="auto">
            <a:xfrm>
              <a:off x="6765" y="3496"/>
              <a:ext cx="2460" cy="135"/>
            </a:xfrm>
            <a:custGeom>
              <a:avLst/>
              <a:gdLst>
                <a:gd name="T0" fmla="*/ 0 w 2460"/>
                <a:gd name="T1" fmla="*/ 15 h 135"/>
                <a:gd name="T2" fmla="*/ 0 w 2460"/>
                <a:gd name="T3" fmla="*/ 135 h 135"/>
                <a:gd name="T4" fmla="*/ 2460 w 2460"/>
                <a:gd name="T5" fmla="*/ 135 h 135"/>
                <a:gd name="T6" fmla="*/ 2460 w 2460"/>
                <a:gd name="T7" fmla="*/ 0 h 1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0"/>
                <a:gd name="T13" fmla="*/ 0 h 135"/>
                <a:gd name="T14" fmla="*/ 2460 w 2460"/>
                <a:gd name="T15" fmla="*/ 135 h 1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0" h="135">
                  <a:moveTo>
                    <a:pt x="0" y="15"/>
                  </a:moveTo>
                  <a:lnTo>
                    <a:pt x="0" y="135"/>
                  </a:lnTo>
                  <a:lnTo>
                    <a:pt x="2460" y="135"/>
                  </a:lnTo>
                  <a:lnTo>
                    <a:pt x="24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 b="1"/>
            </a:p>
          </p:txBody>
        </p:sp>
      </p:grpSp>
      <p:sp>
        <p:nvSpPr>
          <p:cNvPr id="21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9" name="Text Box 1037"/>
          <p:cNvSpPr txBox="1">
            <a:spLocks noChangeArrowheads="1"/>
          </p:cNvSpPr>
          <p:nvPr/>
        </p:nvSpPr>
        <p:spPr bwMode="auto">
          <a:xfrm>
            <a:off x="4572718" y="6247866"/>
            <a:ext cx="1095497" cy="33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 b="1" dirty="0">
                <a:solidFill>
                  <a:srgbClr val="0000CC"/>
                </a:solidFill>
                <a:latin typeface="Times New Roman" pitchFamily="18" charset="0"/>
              </a:rPr>
              <a:t>DBMS</a:t>
            </a:r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环境</a:t>
            </a:r>
            <a:endParaRPr lang="zh-CN" altLang="en-US" sz="1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3B2D1-E9FE-4775-BF2D-2EABEE2260C4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8064500" cy="5184576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</a:rPr>
              <a:t>与数据库系统打交道的五类人员：</a:t>
            </a:r>
          </a:p>
          <a:p>
            <a:pPr marL="990600" lvl="2" eaLnBrk="1" hangingPunct="1"/>
            <a:r>
              <a:rPr lang="en-US" altLang="zh-CN" sz="2200" b="1" dirty="0">
                <a:solidFill>
                  <a:srgbClr val="0000CC"/>
                </a:solidFill>
              </a:rPr>
              <a:t>(1) </a:t>
            </a:r>
            <a:r>
              <a:rPr lang="zh-CN" altLang="en-US" sz="2200" b="1" dirty="0">
                <a:solidFill>
                  <a:srgbClr val="0000CC"/>
                </a:solidFill>
              </a:rPr>
              <a:t>数据管理员（</a:t>
            </a:r>
            <a:r>
              <a:rPr lang="en-US" altLang="zh-CN" sz="2200" b="1" dirty="0">
                <a:solidFill>
                  <a:srgbClr val="0000CC"/>
                </a:solidFill>
              </a:rPr>
              <a:t>data administrator, DA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负责一个组织的数据资源的规划、政策与标准的制订、数据库的概念设计，以确保数据库开发最终能支持组织的目标</a:t>
            </a:r>
          </a:p>
          <a:p>
            <a:pPr marL="990600" lvl="2" eaLnBrk="1" hangingPunct="1"/>
            <a:r>
              <a:rPr lang="en-US" altLang="zh-CN" sz="2200" b="1" dirty="0">
                <a:solidFill>
                  <a:srgbClr val="0000CC"/>
                </a:solidFill>
              </a:rPr>
              <a:t>(2) </a:t>
            </a:r>
            <a:r>
              <a:rPr lang="zh-CN" altLang="en-US" sz="2200" b="1" dirty="0">
                <a:solidFill>
                  <a:srgbClr val="0000CC"/>
                </a:solidFill>
              </a:rPr>
              <a:t>数据库设计员（</a:t>
            </a:r>
            <a:r>
              <a:rPr lang="en-US" altLang="zh-CN" sz="2200" b="1" dirty="0">
                <a:solidFill>
                  <a:srgbClr val="0000CC"/>
                </a:solidFill>
              </a:rPr>
              <a:t>database designer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负责数据库的逻辑设计（模式）和物理设计（存储和存取技术等）</a:t>
            </a:r>
          </a:p>
          <a:p>
            <a:pPr marL="990600" lvl="2" eaLnBrk="1" hangingPunct="1"/>
            <a:r>
              <a:rPr lang="en-US" altLang="zh-CN" sz="2200" b="1" dirty="0">
                <a:solidFill>
                  <a:srgbClr val="0000CC"/>
                </a:solidFill>
              </a:rPr>
              <a:t>(3) </a:t>
            </a:r>
            <a:r>
              <a:rPr lang="zh-CN" altLang="en-US" sz="2200" b="1" dirty="0">
                <a:solidFill>
                  <a:srgbClr val="0000CC"/>
                </a:solidFill>
              </a:rPr>
              <a:t>数据库管理员（</a:t>
            </a:r>
            <a:r>
              <a:rPr lang="en-US" altLang="zh-CN" sz="2200" b="1" dirty="0">
                <a:solidFill>
                  <a:srgbClr val="0000CC"/>
                </a:solidFill>
              </a:rPr>
              <a:t>database administrator, DBA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负责数据库的物理实现、数据控制与系统运行维护，并确保数据库应用达到满意的性能</a:t>
            </a:r>
            <a:endParaRPr lang="en-US" altLang="zh-CN" sz="2200" b="1" dirty="0"/>
          </a:p>
          <a:p>
            <a:pPr marL="990600" lvl="2" eaLnBrk="1" hangingPunct="1"/>
            <a:r>
              <a:rPr lang="en-US" altLang="zh-CN" sz="2200" b="1" dirty="0">
                <a:solidFill>
                  <a:srgbClr val="0000CC"/>
                </a:solidFill>
              </a:rPr>
              <a:t>(4) </a:t>
            </a:r>
            <a:r>
              <a:rPr lang="zh-CN" altLang="en-US" sz="2200" b="1" dirty="0">
                <a:solidFill>
                  <a:srgbClr val="0000CC"/>
                </a:solidFill>
              </a:rPr>
              <a:t>数据库应用开发员（</a:t>
            </a:r>
            <a:r>
              <a:rPr lang="en-US" altLang="zh-CN" sz="2200" b="1" dirty="0">
                <a:solidFill>
                  <a:srgbClr val="0000CC"/>
                </a:solidFill>
              </a:rPr>
              <a:t>application developer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负责应用程序的设计与实现，以便为数据库最终用户提供所需的数据访问和数据操纵功能</a:t>
            </a:r>
          </a:p>
          <a:p>
            <a:pPr marL="990600" lvl="2" eaLnBrk="1" hangingPunct="1"/>
            <a:r>
              <a:rPr lang="en-US" altLang="zh-CN" sz="2200" b="1" dirty="0">
                <a:solidFill>
                  <a:srgbClr val="0000CC"/>
                </a:solidFill>
              </a:rPr>
              <a:t>(5) </a:t>
            </a:r>
            <a:r>
              <a:rPr lang="zh-CN" altLang="en-US" sz="2200" b="1" dirty="0">
                <a:solidFill>
                  <a:srgbClr val="0000CC"/>
                </a:solidFill>
              </a:rPr>
              <a:t>数据库最终用户（</a:t>
            </a:r>
            <a:r>
              <a:rPr lang="en-US" altLang="zh-CN" sz="2200" b="1" dirty="0">
                <a:solidFill>
                  <a:srgbClr val="0000CC"/>
                </a:solidFill>
              </a:rPr>
              <a:t>end-user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b="1" dirty="0"/>
              <a:t>使用应用程序或数据库语言（如</a:t>
            </a:r>
            <a:r>
              <a:rPr lang="en-US" altLang="zh-CN" sz="2200" b="1" dirty="0"/>
              <a:t>SQL</a:t>
            </a:r>
            <a:r>
              <a:rPr lang="zh-CN" altLang="en-US" sz="2200" b="1" dirty="0"/>
              <a:t>）访问数据库的客户（</a:t>
            </a:r>
            <a:r>
              <a:rPr lang="en-US" altLang="zh-CN" sz="2200" b="1" dirty="0"/>
              <a:t>clients</a:t>
            </a:r>
            <a:r>
              <a:rPr lang="zh-CN" altLang="en-US" sz="2200" b="1" dirty="0"/>
              <a:t>）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DC34BF-043C-45B4-A179-20938F15AF6D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2776"/>
            <a:ext cx="3854497" cy="5112567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二、初识</a:t>
            </a: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DBMS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en-US" altLang="zh-CN" b="1" dirty="0">
                <a:ea typeface="黑体" pitchFamily="2" charset="-122"/>
              </a:rPr>
              <a:t>DBMS</a:t>
            </a:r>
            <a:r>
              <a:rPr lang="zh-CN" altLang="en-US" dirty="0">
                <a:ea typeface="黑体" pitchFamily="2" charset="-122"/>
              </a:rPr>
              <a:t>组成：</a:t>
            </a:r>
            <a:endParaRPr lang="en-US" altLang="zh-CN" dirty="0">
              <a:ea typeface="黑体" pitchFamily="2" charset="-122"/>
            </a:endParaRP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查询处理器</a:t>
            </a:r>
            <a:endParaRPr lang="en-US" altLang="zh-CN" dirty="0">
              <a:ea typeface="黑体" pitchFamily="2" charset="-122"/>
            </a:endParaRP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存储管理器</a:t>
            </a:r>
            <a:endParaRPr lang="en-US" altLang="zh-CN" dirty="0">
              <a:ea typeface="黑体" pitchFamily="2" charset="-122"/>
            </a:endParaRPr>
          </a:p>
          <a:p>
            <a:pPr lvl="2" eaLnBrk="1" hangingPunct="1"/>
            <a:r>
              <a:rPr lang="zh-CN" altLang="en-US" dirty="0">
                <a:ea typeface="黑体" pitchFamily="2" charset="-122"/>
              </a:rPr>
              <a:t>事务管理器</a:t>
            </a:r>
            <a:endParaRPr lang="en-US" altLang="zh-CN" dirty="0">
              <a:ea typeface="黑体" pitchFamily="2" charset="-122"/>
            </a:endParaRPr>
          </a:p>
          <a:p>
            <a:pPr lvl="2" eaLnBrk="1" hangingPunct="1"/>
            <a:endParaRPr lang="en-US" altLang="zh-CN" dirty="0">
              <a:ea typeface="黑体" pitchFamily="2" charset="-122"/>
            </a:endParaRPr>
          </a:p>
          <a:p>
            <a:pPr lvl="1" eaLnBrk="1" hangingPunct="1"/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数据库语言：</a:t>
            </a:r>
            <a:endParaRPr lang="en-US" altLang="zh-CN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1600" dirty="0">
                <a:solidFill>
                  <a:srgbClr val="0000CC"/>
                </a:solidFill>
                <a:ea typeface="黑体" pitchFamily="2" charset="-122"/>
              </a:rPr>
              <a:t>Data Definition Language, </a:t>
            </a:r>
            <a:r>
              <a:rPr lang="en-US" altLang="zh-CN" sz="1600" b="1" dirty="0">
                <a:solidFill>
                  <a:srgbClr val="0000CC"/>
                </a:solidFill>
                <a:ea typeface="黑体" pitchFamily="2" charset="-122"/>
              </a:rPr>
              <a:t>DDL</a:t>
            </a:r>
          </a:p>
          <a:p>
            <a:pPr lvl="2" eaLnBrk="1" hangingPunct="1"/>
            <a:r>
              <a:rPr lang="en-US" altLang="zh-CN" sz="1600" dirty="0">
                <a:solidFill>
                  <a:srgbClr val="0000CC"/>
                </a:solidFill>
                <a:ea typeface="黑体" pitchFamily="2" charset="-122"/>
              </a:rPr>
              <a:t>Query Language, </a:t>
            </a:r>
            <a:r>
              <a:rPr lang="en-US" altLang="zh-CN" sz="1600" b="1" dirty="0">
                <a:solidFill>
                  <a:srgbClr val="0000CC"/>
                </a:solidFill>
                <a:ea typeface="黑体" pitchFamily="2" charset="-122"/>
              </a:rPr>
              <a:t>QL</a:t>
            </a:r>
          </a:p>
          <a:p>
            <a:pPr lvl="2" eaLnBrk="1" hangingPunct="1"/>
            <a:r>
              <a:rPr lang="en-US" altLang="zh-CN" sz="1600" dirty="0">
                <a:solidFill>
                  <a:srgbClr val="0000CC"/>
                </a:solidFill>
                <a:ea typeface="黑体" pitchFamily="2" charset="-122"/>
              </a:rPr>
              <a:t>Data Manipulation Language, </a:t>
            </a:r>
            <a:r>
              <a:rPr lang="en-US" altLang="zh-CN" sz="1600" b="1" dirty="0">
                <a:solidFill>
                  <a:srgbClr val="0000CC"/>
                </a:solidFill>
                <a:ea typeface="黑体" pitchFamily="2" charset="-122"/>
              </a:rPr>
              <a:t>DML</a:t>
            </a:r>
          </a:p>
          <a:p>
            <a:pPr lvl="2" eaLnBrk="1" hangingPunct="1"/>
            <a:r>
              <a:rPr lang="en-US" altLang="zh-CN" sz="1600" dirty="0">
                <a:solidFill>
                  <a:srgbClr val="0000CC"/>
                </a:solidFill>
                <a:ea typeface="黑体" pitchFamily="2" charset="-122"/>
              </a:rPr>
              <a:t>Data Control Language, </a:t>
            </a:r>
            <a:r>
              <a:rPr lang="en-US" altLang="zh-CN" sz="1600" b="1" dirty="0">
                <a:solidFill>
                  <a:srgbClr val="0000CC"/>
                </a:solidFill>
                <a:ea typeface="黑体" pitchFamily="2" charset="-122"/>
              </a:rPr>
              <a:t>DCL</a:t>
            </a:r>
            <a:endParaRPr lang="en-US" altLang="zh-CN" sz="1600" b="1" dirty="0">
              <a:solidFill>
                <a:srgbClr val="0000CC"/>
              </a:solidFill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3564310" y="1844824"/>
            <a:ext cx="165576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Schema</a:t>
            </a:r>
          </a:p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Modifications</a:t>
            </a:r>
            <a:endParaRPr lang="en-US" altLang="zh-CN" sz="1800" b="1" dirty="0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136555" y="1844824"/>
            <a:ext cx="1163637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Data</a:t>
            </a:r>
          </a:p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Queries</a:t>
            </a:r>
            <a:endParaRPr lang="en-US" altLang="zh-CN" sz="1800" b="1" dirty="0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6224959" y="1844824"/>
            <a:ext cx="2626049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Data</a:t>
            </a:r>
          </a:p>
          <a:p>
            <a:pPr algn="just"/>
            <a:r>
              <a:rPr lang="en-US" altLang="zh-CN" sz="1800" b="1" dirty="0">
                <a:solidFill>
                  <a:srgbClr val="FF0000"/>
                </a:solidFill>
                <a:latin typeface="Times New Roman" pitchFamily="18" charset="0"/>
              </a:rPr>
              <a:t>Modifications &amp; Control </a:t>
            </a:r>
            <a:endParaRPr lang="en-US" altLang="zh-CN" sz="1800" b="1" dirty="0"/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610150" y="3030687"/>
            <a:ext cx="1957710" cy="68580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1800" b="1" dirty="0">
                <a:latin typeface="Times New Roman" pitchFamily="18" charset="0"/>
              </a:rPr>
              <a:t>“Query” Processor</a:t>
            </a:r>
            <a:endParaRPr lang="en-US" altLang="zh-CN" sz="1800" b="1" dirty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10149" y="4076849"/>
            <a:ext cx="1933898" cy="496888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1800" b="1" dirty="0">
                <a:latin typeface="Times New Roman" pitchFamily="18" charset="0"/>
              </a:rPr>
              <a:t>Storage Manager</a:t>
            </a:r>
            <a:endParaRPr lang="en-US" altLang="zh-CN" sz="1800" b="1" dirty="0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7091734" y="3565674"/>
            <a:ext cx="1471241" cy="655638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1800" b="1" dirty="0">
                <a:latin typeface="Times New Roman" pitchFamily="18" charset="0"/>
              </a:rPr>
              <a:t>Transaction Manager</a:t>
            </a:r>
            <a:endParaRPr lang="en-US" altLang="zh-CN" sz="1800" b="1" dirty="0"/>
          </a:p>
        </p:txBody>
      </p:sp>
      <p:sp>
        <p:nvSpPr>
          <p:cNvPr id="23564" name="AutoShape 11"/>
          <p:cNvSpPr>
            <a:spLocks noChangeArrowheads="1"/>
          </p:cNvSpPr>
          <p:nvPr/>
        </p:nvSpPr>
        <p:spPr bwMode="auto">
          <a:xfrm>
            <a:off x="4881934" y="4981724"/>
            <a:ext cx="1492250" cy="801688"/>
          </a:xfrm>
          <a:prstGeom prst="flowChartMagneticDisk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5061322" y="5248424"/>
            <a:ext cx="11636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800" b="1">
                <a:latin typeface="Times New Roman" pitchFamily="18" charset="0"/>
              </a:rPr>
              <a:t>DB &amp; DD</a:t>
            </a:r>
            <a:endParaRPr lang="en-US" altLang="zh-CN" sz="1800" b="1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4217292" y="2456012"/>
            <a:ext cx="634479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5597897" y="2495699"/>
            <a:ext cx="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 flipH="1">
            <a:off x="6374184" y="2456012"/>
            <a:ext cx="38893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>
            <a:off x="5597897" y="3694262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5597897" y="4637237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6642472" y="3375174"/>
            <a:ext cx="449262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 flipV="1">
            <a:off x="6642472" y="3948262"/>
            <a:ext cx="449262" cy="420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 b="1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4532684" y="2456012"/>
            <a:ext cx="687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DDL</a:t>
            </a:r>
            <a:endParaRPr lang="en-US" altLang="zh-CN" sz="1800" b="1" dirty="0">
              <a:solidFill>
                <a:srgbClr val="0000CC"/>
              </a:solidFill>
            </a:endParaRPr>
          </a:p>
        </p:txBody>
      </p:sp>
      <p:sp>
        <p:nvSpPr>
          <p:cNvPr id="23574" name="Text Box 21"/>
          <p:cNvSpPr txBox="1">
            <a:spLocks noChangeArrowheads="1"/>
          </p:cNvSpPr>
          <p:nvPr/>
        </p:nvSpPr>
        <p:spPr bwMode="auto">
          <a:xfrm>
            <a:off x="5539159" y="2456012"/>
            <a:ext cx="685800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>
                <a:solidFill>
                  <a:srgbClr val="0000CC"/>
                </a:solidFill>
                <a:latin typeface="Times New Roman" pitchFamily="18" charset="0"/>
              </a:rPr>
              <a:t>QL</a:t>
            </a:r>
            <a:endParaRPr lang="en-US" altLang="zh-CN" sz="1800">
              <a:solidFill>
                <a:srgbClr val="0000CC"/>
              </a:solidFill>
            </a:endParaRPr>
          </a:p>
        </p:txBody>
      </p:sp>
      <p:sp>
        <p:nvSpPr>
          <p:cNvPr id="23575" name="Text Box 22"/>
          <p:cNvSpPr txBox="1">
            <a:spLocks noChangeArrowheads="1"/>
          </p:cNvSpPr>
          <p:nvPr/>
        </p:nvSpPr>
        <p:spPr bwMode="auto">
          <a:xfrm>
            <a:off x="6660232" y="2456012"/>
            <a:ext cx="18460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solidFill>
                  <a:srgbClr val="0000CC"/>
                </a:solidFill>
                <a:latin typeface="Times New Roman" pitchFamily="18" charset="0"/>
              </a:rPr>
              <a:t>DML &amp; DCL</a:t>
            </a:r>
            <a:endParaRPr lang="en-US" altLang="zh-CN" sz="1800" dirty="0">
              <a:solidFill>
                <a:srgbClr val="0000CC"/>
              </a:solidFill>
            </a:endParaRPr>
          </a:p>
        </p:txBody>
      </p:sp>
      <p:sp>
        <p:nvSpPr>
          <p:cNvPr id="23576" name="Rectangle 23"/>
          <p:cNvSpPr>
            <a:spLocks noChangeArrowheads="1"/>
          </p:cNvSpPr>
          <p:nvPr/>
        </p:nvSpPr>
        <p:spPr bwMode="auto">
          <a:xfrm>
            <a:off x="4317306" y="2800499"/>
            <a:ext cx="4533702" cy="2027238"/>
          </a:xfrm>
          <a:prstGeom prst="rect">
            <a:avLst/>
          </a:prstGeom>
          <a:noFill/>
          <a:ln w="19050" cap="rnd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77" name="Text Box 24"/>
          <p:cNvSpPr txBox="1">
            <a:spLocks noChangeArrowheads="1"/>
          </p:cNvSpPr>
          <p:nvPr/>
        </p:nvSpPr>
        <p:spPr bwMode="auto">
          <a:xfrm>
            <a:off x="7804000" y="2814960"/>
            <a:ext cx="104700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200" b="1" dirty="0">
                <a:solidFill>
                  <a:srgbClr val="008000"/>
                </a:solidFill>
                <a:latin typeface="Times New Roman" pitchFamily="18" charset="0"/>
              </a:rPr>
              <a:t>DBMS</a:t>
            </a:r>
            <a:endParaRPr lang="en-US" altLang="zh-CN" sz="2200" dirty="0"/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4492997" y="5975499"/>
            <a:ext cx="42179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800" b="1" dirty="0">
                <a:latin typeface="Times New Roman" pitchFamily="18" charset="0"/>
              </a:rPr>
              <a:t>Figure: Major Components of a DBMS</a:t>
            </a:r>
            <a:endParaRPr lang="en-US" altLang="zh-CN" sz="1800" dirty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17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D75A2-8FE7-4B2A-B422-9E141EB4EC28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13594"/>
            <a:ext cx="4609454" cy="4823694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二、初识</a:t>
            </a: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DBMS</a:t>
            </a:r>
            <a:r>
              <a:rPr lang="en-US" altLang="zh-CN" dirty="0"/>
              <a:t> </a:t>
            </a:r>
          </a:p>
          <a:p>
            <a:pPr lvl="1" eaLnBrk="1" hangingPunct="1"/>
            <a:r>
              <a:rPr lang="en-US" altLang="zh-CN" b="1" dirty="0">
                <a:ea typeface="黑体" pitchFamily="2" charset="-122"/>
              </a:rPr>
              <a:t>DBMS</a:t>
            </a:r>
            <a:r>
              <a:rPr lang="zh-CN" altLang="en-US" dirty="0">
                <a:ea typeface="黑体" pitchFamily="2" charset="-122"/>
              </a:rPr>
              <a:t>功能</a:t>
            </a:r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）提供高级的用户接口</a:t>
            </a:r>
            <a:endParaRPr lang="en-US" altLang="zh-CN" dirty="0"/>
          </a:p>
          <a:p>
            <a:pPr lvl="3" eaLnBrk="1" hangingPunct="1"/>
            <a:r>
              <a:rPr lang="zh-CN" altLang="en-US" b="1" dirty="0"/>
              <a:t>交互式接口</a:t>
            </a:r>
            <a:r>
              <a:rPr lang="zh-CN" altLang="en-US" dirty="0"/>
              <a:t>（</a:t>
            </a:r>
            <a:r>
              <a:rPr lang="en-US" altLang="zh-CN" dirty="0"/>
              <a:t>interactive 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 eaLnBrk="1" hangingPunct="1"/>
            <a:r>
              <a:rPr lang="zh-CN" altLang="en-US" b="1" dirty="0"/>
              <a:t>编程接口</a:t>
            </a:r>
            <a:r>
              <a:rPr lang="zh-CN" altLang="en-US" dirty="0"/>
              <a:t>（</a:t>
            </a:r>
            <a:r>
              <a:rPr lang="en-US" altLang="zh-CN" dirty="0"/>
              <a:t>programming interface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 eaLnBrk="1" hangingPunct="1"/>
            <a:endParaRPr lang="en-US" altLang="zh-CN" dirty="0"/>
          </a:p>
          <a:p>
            <a:pPr lvl="3" eaLnBrk="1" hangingPunct="1"/>
            <a:r>
              <a:rPr lang="zh-CN" altLang="en-US" dirty="0"/>
              <a:t>用户接口的背后是</a:t>
            </a:r>
            <a:r>
              <a:rPr lang="zh-CN" altLang="en-US" b="1" dirty="0"/>
              <a:t>数据库语言</a:t>
            </a:r>
            <a:r>
              <a:rPr lang="zh-CN" altLang="en-US" dirty="0"/>
              <a:t>（</a:t>
            </a:r>
            <a:r>
              <a:rPr lang="en-US" altLang="zh-CN" dirty="0"/>
              <a:t>database language</a:t>
            </a:r>
            <a:r>
              <a:rPr lang="zh-CN" altLang="en-US" dirty="0"/>
              <a:t>），如关系数据库的结构化查询语言（</a:t>
            </a:r>
            <a:r>
              <a:rPr lang="en-US" altLang="zh-CN" dirty="0"/>
              <a:t>SQL</a:t>
            </a:r>
            <a:r>
              <a:rPr lang="zh-CN" altLang="en-US" dirty="0"/>
              <a:t>）</a:t>
            </a:r>
          </a:p>
        </p:txBody>
      </p:sp>
      <p:grpSp>
        <p:nvGrpSpPr>
          <p:cNvPr id="19462" name="Group 27"/>
          <p:cNvGrpSpPr>
            <a:grpSpLocks/>
          </p:cNvGrpSpPr>
          <p:nvPr/>
        </p:nvGrpSpPr>
        <p:grpSpPr bwMode="auto">
          <a:xfrm>
            <a:off x="6709543" y="3358183"/>
            <a:ext cx="1893888" cy="1150937"/>
            <a:chOff x="5218" y="8200"/>
            <a:chExt cx="2720" cy="1160"/>
          </a:xfrm>
        </p:grpSpPr>
        <p:sp>
          <p:nvSpPr>
            <p:cNvPr id="18460" name="AutoShape 28"/>
            <p:cNvSpPr>
              <a:spLocks noChangeArrowheads="1"/>
            </p:cNvSpPr>
            <p:nvPr/>
          </p:nvSpPr>
          <p:spPr bwMode="auto">
            <a:xfrm>
              <a:off x="5218" y="8200"/>
              <a:ext cx="2720" cy="1160"/>
            </a:xfrm>
            <a:prstGeom prst="irregularSeal1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2" name="Text Box 29"/>
            <p:cNvSpPr txBox="1">
              <a:spLocks noChangeArrowheads="1"/>
            </p:cNvSpPr>
            <p:nvPr/>
          </p:nvSpPr>
          <p:spPr bwMode="auto">
            <a:xfrm>
              <a:off x="5618" y="8508"/>
              <a:ext cx="1880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Times New Roman" pitchFamily="18" charset="0"/>
                </a:rPr>
                <a:t>数据的</a:t>
              </a:r>
              <a:br>
                <a:rPr lang="en-US" altLang="zh-CN" sz="1800" b="1" dirty="0">
                  <a:solidFill>
                    <a:schemeClr val="accent2"/>
                  </a:solidFill>
                  <a:latin typeface="Times New Roman" pitchFamily="18" charset="0"/>
                </a:rPr>
              </a:br>
              <a:r>
                <a:rPr lang="zh-CN" altLang="en-US" sz="1800" b="1" dirty="0">
                  <a:solidFill>
                    <a:schemeClr val="accent2"/>
                  </a:solidFill>
                  <a:latin typeface="Times New Roman" pitchFamily="18" charset="0"/>
                </a:rPr>
                <a:t>逻辑形式</a:t>
              </a:r>
              <a:endParaRPr lang="zh-CN" altLang="en-US" sz="1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463" name="Group 48"/>
          <p:cNvGrpSpPr>
            <a:grpSpLocks/>
          </p:cNvGrpSpPr>
          <p:nvPr/>
        </p:nvGrpSpPr>
        <p:grpSpPr bwMode="auto">
          <a:xfrm>
            <a:off x="6876231" y="5426522"/>
            <a:ext cx="1538287" cy="954806"/>
            <a:chOff x="2748" y="3409"/>
            <a:chExt cx="969" cy="565"/>
          </a:xfrm>
        </p:grpSpPr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2748" y="3409"/>
              <a:ext cx="969" cy="565"/>
            </a:xfrm>
            <a:prstGeom prst="flowChartMagneticDisk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0" name="Text Box 32"/>
            <p:cNvSpPr txBox="1">
              <a:spLocks noChangeArrowheads="1"/>
            </p:cNvSpPr>
            <p:nvPr/>
          </p:nvSpPr>
          <p:spPr bwMode="auto">
            <a:xfrm>
              <a:off x="2835" y="3580"/>
              <a:ext cx="837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1800" b="1" dirty="0">
                  <a:latin typeface="Times New Roman" pitchFamily="18" charset="0"/>
                </a:rPr>
                <a:t>数据的</a:t>
              </a:r>
              <a:br>
                <a:rPr lang="en-US" altLang="zh-CN" sz="1800" b="1" dirty="0">
                  <a:latin typeface="Times New Roman" pitchFamily="18" charset="0"/>
                </a:rPr>
              </a:br>
              <a:r>
                <a:rPr lang="zh-CN" altLang="en-US" sz="1800" b="1" dirty="0">
                  <a:latin typeface="Times New Roman" pitchFamily="18" charset="0"/>
                </a:rPr>
                <a:t>物理形式</a:t>
              </a:r>
              <a:endParaRPr lang="zh-CN" altLang="en-US" sz="1800" b="1" dirty="0"/>
            </a:p>
          </p:txBody>
        </p:sp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193731" y="4820890"/>
            <a:ext cx="928687" cy="407987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1800" dirty="0">
                <a:latin typeface="Times New Roman" pitchFamily="18" charset="0"/>
              </a:rPr>
              <a:t>DBMS</a:t>
            </a:r>
            <a:endParaRPr lang="en-US" altLang="zh-CN" sz="1800" dirty="0"/>
          </a:p>
        </p:txBody>
      </p:sp>
      <p:sp>
        <p:nvSpPr>
          <p:cNvPr id="18467" name="Oval 35"/>
          <p:cNvSpPr>
            <a:spLocks noChangeArrowheads="1"/>
          </p:cNvSpPr>
          <p:nvPr/>
        </p:nvSpPr>
        <p:spPr bwMode="auto">
          <a:xfrm>
            <a:off x="7195317" y="1443484"/>
            <a:ext cx="956593" cy="390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9466" name="Text Box 36"/>
          <p:cNvSpPr txBox="1">
            <a:spLocks noChangeArrowheads="1"/>
          </p:cNvSpPr>
          <p:nvPr/>
        </p:nvSpPr>
        <p:spPr bwMode="auto">
          <a:xfrm>
            <a:off x="7193731" y="1467297"/>
            <a:ext cx="928687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1800" b="1" dirty="0">
                <a:latin typeface="Times New Roman" pitchFamily="18" charset="0"/>
              </a:rPr>
              <a:t>用  户</a:t>
            </a:r>
            <a:endParaRPr lang="zh-CN" altLang="en-US" sz="1800" b="1" dirty="0"/>
          </a:p>
        </p:txBody>
      </p:sp>
      <p:sp>
        <p:nvSpPr>
          <p:cNvPr id="18469" name="AutoShape 37"/>
          <p:cNvSpPr>
            <a:spLocks noChangeArrowheads="1"/>
          </p:cNvSpPr>
          <p:nvPr/>
        </p:nvSpPr>
        <p:spPr bwMode="auto">
          <a:xfrm>
            <a:off x="7569968" y="4357340"/>
            <a:ext cx="131763" cy="439737"/>
          </a:xfrm>
          <a:prstGeom prst="upDownArrow">
            <a:avLst>
              <a:gd name="adj1" fmla="val 50000"/>
              <a:gd name="adj2" fmla="val 667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>
              <a:defRPr/>
            </a:pPr>
            <a:endParaRPr lang="zh-CN" altLang="en-US"/>
          </a:p>
        </p:txBody>
      </p:sp>
      <p:sp>
        <p:nvSpPr>
          <p:cNvPr id="18470" name="AutoShape 38"/>
          <p:cNvSpPr>
            <a:spLocks noChangeArrowheads="1"/>
          </p:cNvSpPr>
          <p:nvPr/>
        </p:nvSpPr>
        <p:spPr bwMode="auto">
          <a:xfrm>
            <a:off x="7569968" y="5220940"/>
            <a:ext cx="169863" cy="368300"/>
          </a:xfrm>
          <a:prstGeom prst="upDownArrow">
            <a:avLst>
              <a:gd name="adj1" fmla="val 50000"/>
              <a:gd name="adj2" fmla="val 6674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>
              <a:defRPr/>
            </a:pPr>
            <a:endParaRPr lang="zh-CN" altLang="en-US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7014343" y="2691259"/>
            <a:ext cx="1282723" cy="390525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36000" bIns="36000"/>
          <a:lstStyle/>
          <a:p>
            <a:pPr algn="ctr">
              <a:defRPr/>
            </a:pPr>
            <a:r>
              <a:rPr lang="zh-CN" altLang="en-US" sz="1800" b="1" dirty="0">
                <a:latin typeface="Times New Roman" pitchFamily="18" charset="0"/>
              </a:rPr>
              <a:t>用户接口</a:t>
            </a:r>
            <a:endParaRPr lang="zh-CN" altLang="en-US" sz="1800" b="1" dirty="0"/>
          </a:p>
        </p:txBody>
      </p:sp>
      <p:sp>
        <p:nvSpPr>
          <p:cNvPr id="18473" name="AutoShape 41"/>
          <p:cNvSpPr>
            <a:spLocks noChangeArrowheads="1"/>
          </p:cNvSpPr>
          <p:nvPr/>
        </p:nvSpPr>
        <p:spPr bwMode="auto">
          <a:xfrm>
            <a:off x="7569968" y="3140695"/>
            <a:ext cx="169863" cy="433388"/>
          </a:xfrm>
          <a:prstGeom prst="upDownArrow">
            <a:avLst>
              <a:gd name="adj1" fmla="val 50000"/>
              <a:gd name="adj2" fmla="val 7614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>
              <a:defRPr/>
            </a:pPr>
            <a:endParaRPr lang="zh-CN" altLang="en-US"/>
          </a:p>
        </p:txBody>
      </p:sp>
      <p:sp>
        <p:nvSpPr>
          <p:cNvPr id="18474" name="AutoShape 42"/>
          <p:cNvSpPr>
            <a:spLocks noChangeArrowheads="1"/>
          </p:cNvSpPr>
          <p:nvPr/>
        </p:nvSpPr>
        <p:spPr bwMode="auto">
          <a:xfrm>
            <a:off x="7503293" y="1865759"/>
            <a:ext cx="111125" cy="752475"/>
          </a:xfrm>
          <a:prstGeom prst="downArrow">
            <a:avLst>
              <a:gd name="adj1" fmla="val 50000"/>
              <a:gd name="adj2" fmla="val 16928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>
              <a:defRPr/>
            </a:pPr>
            <a:endParaRPr lang="zh-CN" altLang="en-US"/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7679506" y="1834009"/>
            <a:ext cx="133350" cy="752475"/>
          </a:xfrm>
          <a:prstGeom prst="upArrow">
            <a:avLst>
              <a:gd name="adj1" fmla="val 50000"/>
              <a:gd name="adj2" fmla="val 14107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eaVert"/>
          <a:lstStyle/>
          <a:p>
            <a:pPr>
              <a:defRPr/>
            </a:pPr>
            <a:endParaRPr lang="zh-CN" altLang="en-US"/>
          </a:p>
        </p:txBody>
      </p:sp>
      <p:sp>
        <p:nvSpPr>
          <p:cNvPr id="19474" name="Text Box 44"/>
          <p:cNvSpPr txBox="1">
            <a:spLocks noChangeArrowheads="1"/>
          </p:cNvSpPr>
          <p:nvPr/>
        </p:nvSpPr>
        <p:spPr bwMode="auto">
          <a:xfrm>
            <a:off x="6660331" y="2114997"/>
            <a:ext cx="90963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 b="1">
                <a:latin typeface="Times New Roman" pitchFamily="18" charset="0"/>
              </a:rPr>
              <a:t>Queries</a:t>
            </a:r>
            <a:endParaRPr lang="en-US" altLang="zh-CN" sz="1600"/>
          </a:p>
        </p:txBody>
      </p:sp>
      <p:sp>
        <p:nvSpPr>
          <p:cNvPr id="19475" name="Text Box 45"/>
          <p:cNvSpPr txBox="1">
            <a:spLocks noChangeArrowheads="1"/>
          </p:cNvSpPr>
          <p:nvPr/>
        </p:nvSpPr>
        <p:spPr bwMode="auto">
          <a:xfrm>
            <a:off x="7790631" y="2114997"/>
            <a:ext cx="8858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1600" b="1">
                <a:latin typeface="Times New Roman" pitchFamily="18" charset="0"/>
              </a:rPr>
              <a:t>Results</a:t>
            </a:r>
            <a:endParaRPr lang="en-US" altLang="zh-CN" sz="1600"/>
          </a:p>
        </p:txBody>
      </p:sp>
      <p:sp>
        <p:nvSpPr>
          <p:cNvPr id="19476" name="Text Box 46"/>
          <p:cNvSpPr txBox="1">
            <a:spLocks noChangeArrowheads="1"/>
          </p:cNvSpPr>
          <p:nvPr/>
        </p:nvSpPr>
        <p:spPr bwMode="auto">
          <a:xfrm>
            <a:off x="5316463" y="1450876"/>
            <a:ext cx="1558924" cy="42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b="1" i="1" dirty="0">
                <a:solidFill>
                  <a:srgbClr val="0000CC"/>
                </a:solidFill>
                <a:latin typeface="Times New Roman" pitchFamily="18" charset="0"/>
              </a:rPr>
              <a:t>What to do?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9477" name="Text Box 47"/>
          <p:cNvSpPr txBox="1">
            <a:spLocks noChangeArrowheads="1"/>
          </p:cNvSpPr>
          <p:nvPr/>
        </p:nvSpPr>
        <p:spPr bwMode="auto">
          <a:xfrm>
            <a:off x="5316464" y="4705002"/>
            <a:ext cx="1487612" cy="73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just">
              <a:defRPr b="1" i="1">
                <a:solidFill>
                  <a:srgbClr val="0000CC"/>
                </a:solidFill>
                <a:latin typeface="Times New Roman" pitchFamily="18" charset="0"/>
              </a:defRPr>
            </a:lvl1pPr>
          </a:lstStyle>
          <a:p>
            <a:r>
              <a:rPr lang="en-US" altLang="zh-CN" dirty="0"/>
              <a:t>How to do?</a:t>
            </a:r>
          </a:p>
          <a:p>
            <a:r>
              <a:rPr lang="en-US" altLang="zh-CN" dirty="0"/>
              <a:t>&amp; Doing</a:t>
            </a:r>
          </a:p>
          <a:p>
            <a:endParaRPr lang="en-US" altLang="zh-CN" dirty="0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785198" y="1672233"/>
            <a:ext cx="389483" cy="0"/>
          </a:xfrm>
          <a:prstGeom prst="line">
            <a:avLst/>
          </a:prstGeom>
          <a:ln w="190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85198" y="5064769"/>
            <a:ext cx="389483" cy="0"/>
          </a:xfrm>
          <a:prstGeom prst="line">
            <a:avLst/>
          </a:prstGeom>
          <a:ln w="190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</a:rPr>
              <a:t>1.1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数据管理的发展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1.2 </a:t>
            </a:r>
            <a:r>
              <a:rPr lang="zh-CN" altLang="en-US" b="1" dirty="0">
                <a:ea typeface="黑体" pitchFamily="2" charset="-122"/>
              </a:rPr>
              <a:t>数据库系统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1.3 </a:t>
            </a:r>
            <a:r>
              <a:rPr lang="zh-CN" altLang="en-US" b="1" dirty="0">
                <a:ea typeface="黑体" pitchFamily="2" charset="-122"/>
              </a:rPr>
              <a:t>数据抽象与数据独立性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1.4 </a:t>
            </a:r>
            <a:r>
              <a:rPr lang="zh-CN" altLang="en-US" b="1" dirty="0">
                <a:ea typeface="黑体" pitchFamily="2" charset="-122"/>
              </a:rPr>
              <a:t>数据库的生命周期</a:t>
            </a:r>
            <a:r>
              <a:rPr lang="zh-CN" altLang="en-US" b="1" dirty="0"/>
              <a:t> </a:t>
            </a:r>
          </a:p>
        </p:txBody>
      </p:sp>
      <p:pic>
        <p:nvPicPr>
          <p:cNvPr id="5127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628800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2B02CA-65E3-45ED-BF99-4F639DA12D7A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7"/>
            <a:ext cx="8353300" cy="5112569"/>
          </a:xfrm>
        </p:spPr>
        <p:txBody>
          <a:bodyPr/>
          <a:lstStyle/>
          <a:p>
            <a:pPr lvl="1" eaLnBrk="1" hangingPunct="1"/>
            <a:r>
              <a:rPr lang="en-US" altLang="zh-CN" b="1" dirty="0">
                <a:ea typeface="黑体" pitchFamily="2" charset="-122"/>
              </a:rPr>
              <a:t>DBMS</a:t>
            </a:r>
            <a:r>
              <a:rPr lang="zh-CN" altLang="en-US" dirty="0">
                <a:ea typeface="黑体" pitchFamily="2" charset="-122"/>
              </a:rPr>
              <a:t>功能</a:t>
            </a:r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）查询处理与优化</a:t>
            </a:r>
          </a:p>
          <a:p>
            <a:pPr lvl="3" eaLnBrk="1" hangingPunct="1"/>
            <a:r>
              <a:rPr lang="zh-CN" altLang="en-US" sz="2200" b="1" dirty="0">
                <a:solidFill>
                  <a:srgbClr val="0000CC"/>
                </a:solidFill>
              </a:rPr>
              <a:t>查询（</a:t>
            </a:r>
            <a:r>
              <a:rPr lang="en-US" altLang="zh-CN" sz="2200" b="1" dirty="0">
                <a:solidFill>
                  <a:srgbClr val="0000CC"/>
                </a:solidFill>
              </a:rPr>
              <a:t>queries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dirty="0"/>
              <a:t>为广义的概念，如</a:t>
            </a:r>
            <a:r>
              <a:rPr lang="en-US" altLang="zh-CN" sz="2200" dirty="0"/>
              <a:t>SQL</a:t>
            </a:r>
            <a:r>
              <a:rPr lang="zh-CN" altLang="en-US" sz="2200" dirty="0"/>
              <a:t>语言中包括：</a:t>
            </a:r>
            <a:r>
              <a:rPr lang="en-US" altLang="zh-CN" sz="2200" b="1" dirty="0"/>
              <a:t>SELECT, INSERT, DELETE, UPDATE</a:t>
            </a:r>
            <a:r>
              <a:rPr lang="zh-CN" altLang="en-US" sz="2200" b="1" dirty="0"/>
              <a:t>语句</a:t>
            </a:r>
            <a:endParaRPr lang="en-US" altLang="zh-CN" sz="2200" b="1" dirty="0"/>
          </a:p>
          <a:p>
            <a:pPr lvl="3" eaLnBrk="1" hangingPunct="1"/>
            <a:r>
              <a:rPr lang="zh-CN" altLang="en-US" sz="2200" b="1" dirty="0">
                <a:solidFill>
                  <a:srgbClr val="0000CC"/>
                </a:solidFill>
              </a:rPr>
              <a:t>查询处理（</a:t>
            </a:r>
            <a:r>
              <a:rPr lang="en-US" altLang="zh-CN" sz="2200" b="1" dirty="0">
                <a:solidFill>
                  <a:srgbClr val="0000CC"/>
                </a:solidFill>
              </a:rPr>
              <a:t>processing</a:t>
            </a:r>
            <a:r>
              <a:rPr lang="zh-CN" altLang="en-US" sz="2200" b="1" dirty="0">
                <a:solidFill>
                  <a:srgbClr val="0000CC"/>
                </a:solidFill>
              </a:rPr>
              <a:t>）与优化（</a:t>
            </a:r>
            <a:r>
              <a:rPr lang="en-US" altLang="zh-CN" sz="2200" b="1" dirty="0">
                <a:solidFill>
                  <a:srgbClr val="0000CC"/>
                </a:solidFill>
              </a:rPr>
              <a:t>optimization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dirty="0"/>
              <a:t>语法检查，语义分析，制定执行策略，执行查询并返回结果</a:t>
            </a:r>
          </a:p>
          <a:p>
            <a:pPr lvl="3" eaLnBrk="1" hangingPunct="1"/>
            <a:endParaRPr lang="zh-CN" altLang="en-US" sz="2100" dirty="0">
              <a:solidFill>
                <a:srgbClr val="0000CC"/>
              </a:solidFill>
              <a:ea typeface="黑体" pitchFamily="2" charset="-122"/>
            </a:endParaRPr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）数据目录管理</a:t>
            </a:r>
          </a:p>
          <a:p>
            <a:pPr lvl="3" eaLnBrk="1" hangingPunct="1"/>
            <a:r>
              <a:rPr lang="zh-CN" altLang="en-US" sz="2200" b="1" dirty="0">
                <a:solidFill>
                  <a:srgbClr val="0000CC"/>
                </a:solidFill>
              </a:rPr>
              <a:t>数据目录</a:t>
            </a:r>
            <a:r>
              <a:rPr lang="en-US" altLang="zh-CN" sz="2200" b="1" dirty="0">
                <a:solidFill>
                  <a:srgbClr val="0000CC"/>
                </a:solidFill>
              </a:rPr>
              <a:t>/</a:t>
            </a:r>
            <a:r>
              <a:rPr lang="zh-CN" altLang="en-US" sz="2200" b="1" dirty="0">
                <a:solidFill>
                  <a:srgbClr val="0000CC"/>
                </a:solidFill>
              </a:rPr>
              <a:t>字典（</a:t>
            </a:r>
            <a:r>
              <a:rPr lang="en-US" altLang="zh-CN" sz="2200" b="1" dirty="0">
                <a:solidFill>
                  <a:srgbClr val="0000CC"/>
                </a:solidFill>
              </a:rPr>
              <a:t> data catalog/dictionary, DD 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zh-CN" altLang="en-US" sz="2200" dirty="0"/>
              <a:t>存放元数据的（系统）数据库</a:t>
            </a:r>
          </a:p>
          <a:p>
            <a:pPr lvl="3" eaLnBrk="1" hangingPunct="1"/>
            <a:r>
              <a:rPr lang="zh-CN" altLang="en-US" sz="2200" b="1" dirty="0">
                <a:solidFill>
                  <a:srgbClr val="0000CC"/>
                </a:solidFill>
              </a:rPr>
              <a:t>元数据（</a:t>
            </a:r>
            <a:r>
              <a:rPr lang="en-US" altLang="zh-CN" sz="2200" b="1" dirty="0">
                <a:solidFill>
                  <a:srgbClr val="0000CC"/>
                </a:solidFill>
              </a:rPr>
              <a:t>metadata</a:t>
            </a:r>
            <a:r>
              <a:rPr lang="zh-CN" altLang="en-US" sz="2200" b="1" dirty="0">
                <a:solidFill>
                  <a:srgbClr val="0000CC"/>
                </a:solidFill>
              </a:rPr>
              <a:t>）：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zh-CN" altLang="en-US" sz="2200" dirty="0"/>
              <a:t>数据定义信息，存储结构信息，其他管理信息</a:t>
            </a:r>
            <a:endParaRPr lang="zh-CN" altLang="en-US" sz="2200" b="1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19511C-4664-4CF3-AD9C-8BCC7E3FC3E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7"/>
            <a:ext cx="8064500" cy="4967957"/>
          </a:xfrm>
        </p:spPr>
        <p:txBody>
          <a:bodyPr/>
          <a:lstStyle/>
          <a:p>
            <a:pPr lvl="1" eaLnBrk="1" hangingPunct="1"/>
            <a:r>
              <a:rPr lang="en-US" altLang="zh-CN" b="1" dirty="0">
                <a:ea typeface="黑体" pitchFamily="2" charset="-122"/>
              </a:rPr>
              <a:t>DBMS</a:t>
            </a:r>
            <a:r>
              <a:rPr lang="zh-CN" altLang="en-US" dirty="0">
                <a:ea typeface="黑体" pitchFamily="2" charset="-122"/>
              </a:rPr>
              <a:t>功能</a:t>
            </a:r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）并发控制</a:t>
            </a:r>
          </a:p>
          <a:p>
            <a:pPr lvl="3" eaLnBrk="1" hangingPunct="1"/>
            <a:r>
              <a:rPr lang="zh-CN" altLang="en-US" sz="2200" dirty="0"/>
              <a:t>由于数据库是共享的，即用户（提交的</a:t>
            </a:r>
            <a:r>
              <a:rPr lang="zh-CN" altLang="en-US" sz="2200" b="1" dirty="0"/>
              <a:t>事务</a:t>
            </a:r>
            <a:r>
              <a:rPr lang="zh-CN" altLang="en-US" sz="2200" dirty="0"/>
              <a:t>）是并发访问数据库的，因此，</a:t>
            </a:r>
            <a:r>
              <a:rPr lang="en-US" altLang="zh-CN" sz="2200" dirty="0"/>
              <a:t>DBMS</a:t>
            </a:r>
            <a:r>
              <a:rPr lang="zh-CN" altLang="en-US" sz="2200" dirty="0"/>
              <a:t>必须要有</a:t>
            </a:r>
            <a:r>
              <a:rPr lang="zh-CN" altLang="en-US" sz="2200" b="1" dirty="0">
                <a:solidFill>
                  <a:srgbClr val="0000CC"/>
                </a:solidFill>
              </a:rPr>
              <a:t>并发控制（</a:t>
            </a:r>
            <a:r>
              <a:rPr lang="en-US" altLang="zh-CN" sz="2200" b="1" dirty="0">
                <a:solidFill>
                  <a:srgbClr val="0000CC"/>
                </a:solidFill>
              </a:rPr>
              <a:t>concurrency control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dirty="0"/>
              <a:t>机制，以协调并发事务的执行不发生“冲突” ，同时确保数据完整性（</a:t>
            </a:r>
            <a:r>
              <a:rPr lang="en-US" altLang="zh-CN" sz="2200" dirty="0"/>
              <a:t>data integrity</a:t>
            </a:r>
            <a:r>
              <a:rPr lang="zh-CN" altLang="en-US" sz="2200" dirty="0"/>
              <a:t>）</a:t>
            </a:r>
          </a:p>
          <a:p>
            <a:pPr lvl="3" eaLnBrk="1" hangingPunct="1"/>
            <a:endParaRPr lang="zh-CN" altLang="en-US" sz="2200" dirty="0"/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5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）数据库恢复</a:t>
            </a:r>
            <a:endParaRPr lang="zh-CN" altLang="en-US" sz="2400" dirty="0"/>
          </a:p>
          <a:p>
            <a:pPr lvl="3" eaLnBrk="1" hangingPunct="1"/>
            <a:r>
              <a:rPr lang="zh-CN" altLang="en-US" sz="2200" dirty="0"/>
              <a:t>数据库系统可能会发生故障而导致数据库失效（</a:t>
            </a:r>
            <a:r>
              <a:rPr lang="en-US" altLang="zh-CN" sz="2200" dirty="0"/>
              <a:t>failure</a:t>
            </a:r>
            <a:r>
              <a:rPr lang="zh-CN" altLang="en-US" sz="2200" dirty="0"/>
              <a:t>），因此，</a:t>
            </a:r>
            <a:r>
              <a:rPr lang="en-US" altLang="zh-CN" sz="2200" dirty="0"/>
              <a:t>DBMS</a:t>
            </a:r>
            <a:r>
              <a:rPr lang="zh-CN" altLang="en-US" sz="2200" dirty="0"/>
              <a:t>必须要有</a:t>
            </a:r>
            <a:r>
              <a:rPr lang="zh-CN" altLang="en-US" sz="2200" b="1" dirty="0">
                <a:solidFill>
                  <a:srgbClr val="0000CC"/>
                </a:solidFill>
              </a:rPr>
              <a:t>数据库恢复（</a:t>
            </a:r>
            <a:r>
              <a:rPr lang="en-US" altLang="zh-CN" sz="2200" b="1" dirty="0">
                <a:solidFill>
                  <a:srgbClr val="0000CC"/>
                </a:solidFill>
              </a:rPr>
              <a:t>database recovery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dirty="0"/>
              <a:t>机制，以保证数据库始终处于一致（</a:t>
            </a:r>
            <a:r>
              <a:rPr lang="en-US" altLang="zh-CN" sz="2200" dirty="0"/>
              <a:t>consistency</a:t>
            </a:r>
            <a:r>
              <a:rPr lang="zh-CN" altLang="en-US" sz="2200" dirty="0"/>
              <a:t>）状态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4B30F-D937-45D1-90A3-7ACF1FDCD661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1.2 </a:t>
            </a:r>
            <a:r>
              <a:rPr lang="zh-CN" altLang="en-US"/>
              <a:t>数据库系统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384797"/>
            <a:ext cx="8075240" cy="4967956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ea typeface="黑体" pitchFamily="2" charset="-122"/>
              </a:rPr>
              <a:t>DBMS</a:t>
            </a:r>
            <a:r>
              <a:rPr lang="zh-CN" altLang="en-US" dirty="0">
                <a:ea typeface="黑体" pitchFamily="2" charset="-122"/>
              </a:rPr>
              <a:t>功能</a:t>
            </a:r>
          </a:p>
          <a:p>
            <a:pPr lvl="2" eaLnBrk="1" hangingPunct="1"/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6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）完整性约束检查</a:t>
            </a:r>
          </a:p>
          <a:p>
            <a:pPr lvl="3" eaLnBrk="1" hangingPunct="1">
              <a:lnSpc>
                <a:spcPct val="115000"/>
              </a:lnSpc>
            </a:pPr>
            <a:r>
              <a:rPr lang="zh-CN" altLang="en-US" sz="2200" dirty="0"/>
              <a:t>数据库中的数据必须遵守一定的约束才能保证其正确性，并向用户提供正确的信息。约束可分为语法的（</a:t>
            </a:r>
            <a:r>
              <a:rPr lang="en-US" altLang="zh-CN" sz="2200" dirty="0"/>
              <a:t>syntactical</a:t>
            </a:r>
            <a:r>
              <a:rPr lang="zh-CN" altLang="en-US" sz="2200" dirty="0"/>
              <a:t>）约束和语义的（</a:t>
            </a:r>
            <a:r>
              <a:rPr lang="en-US" altLang="zh-CN" sz="2200" dirty="0"/>
              <a:t>semantic</a:t>
            </a:r>
            <a:r>
              <a:rPr lang="zh-CN" altLang="en-US" sz="2200" dirty="0"/>
              <a:t>）约束，后者称为</a:t>
            </a:r>
            <a:r>
              <a:rPr lang="zh-CN" altLang="en-US" sz="2200" b="1" dirty="0">
                <a:solidFill>
                  <a:srgbClr val="0000CC"/>
                </a:solidFill>
              </a:rPr>
              <a:t>完整性约束（</a:t>
            </a:r>
            <a:r>
              <a:rPr lang="en-US" altLang="zh-CN" sz="2200" b="1" dirty="0">
                <a:solidFill>
                  <a:srgbClr val="0000CC"/>
                </a:solidFill>
              </a:rPr>
              <a:t>integrity constraints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</a:p>
          <a:p>
            <a:pPr lvl="3" eaLnBrk="1" hangingPunct="1">
              <a:lnSpc>
                <a:spcPct val="115000"/>
              </a:lnSpc>
            </a:pPr>
            <a:r>
              <a:rPr lang="en-US" altLang="zh-CN" sz="2200" dirty="0"/>
              <a:t>DBMS</a:t>
            </a:r>
            <a:r>
              <a:rPr lang="zh-CN" altLang="en-US" sz="2200" dirty="0"/>
              <a:t>必须提供</a:t>
            </a:r>
            <a:r>
              <a:rPr lang="zh-CN" altLang="en-US" sz="2200" b="1" dirty="0">
                <a:solidFill>
                  <a:srgbClr val="0000CC"/>
                </a:solidFill>
              </a:rPr>
              <a:t>完整性约束检查</a:t>
            </a:r>
            <a:r>
              <a:rPr lang="zh-CN" altLang="en-US" sz="2200" dirty="0"/>
              <a:t>功能</a:t>
            </a:r>
          </a:p>
          <a:p>
            <a:pPr lvl="3" eaLnBrk="1" hangingPunct="1">
              <a:lnSpc>
                <a:spcPct val="90000"/>
              </a:lnSpc>
            </a:pPr>
            <a:endParaRPr lang="zh-CN" altLang="en-US" sz="18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CC"/>
                </a:solidFill>
                <a:ea typeface="黑体" pitchFamily="2" charset="-122"/>
              </a:rPr>
              <a:t>7</a:t>
            </a:r>
            <a:r>
              <a:rPr lang="zh-CN" altLang="en-US" sz="2400" dirty="0">
                <a:solidFill>
                  <a:srgbClr val="0000CC"/>
                </a:solidFill>
                <a:ea typeface="黑体" pitchFamily="2" charset="-122"/>
              </a:rPr>
              <a:t>）访问控制</a:t>
            </a:r>
          </a:p>
          <a:p>
            <a:pPr lvl="3" eaLnBrk="1" hangingPunct="1">
              <a:lnSpc>
                <a:spcPct val="115000"/>
              </a:lnSpc>
            </a:pPr>
            <a:r>
              <a:rPr lang="zh-CN" altLang="en-US" sz="2200" dirty="0"/>
              <a:t>在共享的数据环境中，</a:t>
            </a:r>
            <a:r>
              <a:rPr lang="en-US" altLang="zh-CN" sz="2200" dirty="0"/>
              <a:t>DBMS</a:t>
            </a:r>
            <a:r>
              <a:rPr lang="zh-CN" altLang="en-US" sz="2200" dirty="0"/>
              <a:t>必须控制不同用户对数据库的不同访问特权（</a:t>
            </a:r>
            <a:r>
              <a:rPr lang="en-US" altLang="zh-CN" sz="2200" dirty="0"/>
              <a:t>privileges</a:t>
            </a:r>
            <a:r>
              <a:rPr lang="zh-CN" altLang="en-US" sz="2200" dirty="0"/>
              <a:t>），以保证数据库的安全性</a:t>
            </a:r>
            <a:r>
              <a:rPr lang="en-US" altLang="zh-CN" sz="2200" dirty="0"/>
              <a:t>——</a:t>
            </a:r>
            <a:r>
              <a:rPr lang="zh-CN" altLang="en-US" sz="2200" dirty="0"/>
              <a:t>称为</a:t>
            </a:r>
            <a:r>
              <a:rPr lang="zh-CN" altLang="en-US" sz="2200" b="1" dirty="0">
                <a:solidFill>
                  <a:srgbClr val="0000CC"/>
                </a:solidFill>
              </a:rPr>
              <a:t>访问控制（</a:t>
            </a:r>
            <a:r>
              <a:rPr lang="en-US" altLang="zh-CN" sz="2200" b="1" dirty="0">
                <a:solidFill>
                  <a:srgbClr val="0000CC"/>
                </a:solidFill>
              </a:rPr>
              <a:t>access control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1.1 </a:t>
            </a:r>
            <a:r>
              <a:rPr lang="zh-CN" altLang="en-US" b="1" dirty="0">
                <a:ea typeface="黑体" pitchFamily="2" charset="-122"/>
              </a:rPr>
              <a:t>数据管理的发展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1.2 </a:t>
            </a:r>
            <a:r>
              <a:rPr lang="zh-CN" altLang="en-US" b="1" dirty="0">
                <a:ea typeface="黑体" pitchFamily="2" charset="-122"/>
              </a:rPr>
              <a:t>数据库系统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1.3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数据抽象与数据独立性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/>
              <a:t>1.4 </a:t>
            </a:r>
            <a:r>
              <a:rPr lang="zh-CN" altLang="en-US" b="1" dirty="0">
                <a:ea typeface="黑体" pitchFamily="2" charset="-122"/>
              </a:rPr>
              <a:t>数据库的生命周期</a:t>
            </a:r>
            <a:r>
              <a:rPr lang="zh-CN" altLang="en-US" b="1" dirty="0"/>
              <a:t> </a:t>
            </a:r>
          </a:p>
        </p:txBody>
      </p:sp>
      <p:pic>
        <p:nvPicPr>
          <p:cNvPr id="5127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628800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940584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205FE2-B899-4BB5-BC83-019839F9DDEE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数据抽象与数据独立性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371548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数据库模式（</a:t>
            </a:r>
            <a:r>
              <a:rPr lang="en-US" altLang="zh-CN" b="1" dirty="0"/>
              <a:t>schema</a:t>
            </a:r>
            <a:r>
              <a:rPr lang="zh-CN" altLang="en-US" b="1" dirty="0"/>
              <a:t>）</a:t>
            </a:r>
            <a:r>
              <a:rPr lang="en-US" altLang="zh-CN" b="1" dirty="0"/>
              <a:t>vs </a:t>
            </a:r>
            <a:r>
              <a:rPr lang="zh-CN" altLang="en-US" b="1" dirty="0"/>
              <a:t>实例（</a:t>
            </a:r>
            <a:r>
              <a:rPr lang="en-US" altLang="zh-CN" b="1" dirty="0"/>
              <a:t>instance</a:t>
            </a:r>
            <a:r>
              <a:rPr lang="zh-CN" altLang="en-US" b="1" dirty="0"/>
              <a:t>）</a:t>
            </a:r>
            <a:r>
              <a:rPr lang="en-US" altLang="zh-CN" b="1" dirty="0"/>
              <a:t>: </a:t>
            </a:r>
          </a:p>
          <a:p>
            <a:pPr lvl="1" eaLnBrk="1" hangingPunct="1"/>
            <a:r>
              <a:rPr lang="zh-CN" altLang="en-US" dirty="0"/>
              <a:t>区分数据库的描述（</a:t>
            </a:r>
            <a:r>
              <a:rPr lang="zh-CN" altLang="en-US" b="1" dirty="0">
                <a:solidFill>
                  <a:srgbClr val="0000CC"/>
                </a:solidFill>
              </a:rPr>
              <a:t>型</a:t>
            </a:r>
            <a:r>
              <a:rPr lang="zh-CN" altLang="en-US" dirty="0"/>
              <a:t>）与数据库中数据（</a:t>
            </a:r>
            <a:r>
              <a:rPr lang="zh-CN" altLang="en-US" b="1" dirty="0">
                <a:solidFill>
                  <a:srgbClr val="0000CC"/>
                </a:solidFill>
              </a:rPr>
              <a:t>值</a:t>
            </a:r>
            <a:r>
              <a:rPr lang="zh-CN" altLang="en-US" dirty="0"/>
              <a:t>）！ </a:t>
            </a: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数据库模式：</a:t>
            </a:r>
            <a:r>
              <a:rPr lang="zh-CN" altLang="en-US" dirty="0"/>
              <a:t>指数据库中全体数据的逻辑结构与特征的描述，也称数据库的</a:t>
            </a:r>
            <a:r>
              <a:rPr lang="zh-CN" altLang="en-US" b="1" dirty="0"/>
              <a:t>内涵（</a:t>
            </a:r>
            <a:r>
              <a:rPr lang="en-US" altLang="zh-CN" b="1" dirty="0"/>
              <a:t>intension</a:t>
            </a:r>
            <a:r>
              <a:rPr lang="zh-CN" altLang="en-US" b="1" dirty="0"/>
              <a:t>） </a:t>
            </a:r>
            <a:r>
              <a:rPr lang="zh-CN" altLang="en-US" dirty="0"/>
              <a:t>；</a:t>
            </a:r>
          </a:p>
          <a:p>
            <a:pPr lvl="1" eaLnBrk="1" hangingPunct="1"/>
            <a:r>
              <a:rPr lang="zh-CN" altLang="en-US" b="1" dirty="0">
                <a:solidFill>
                  <a:srgbClr val="0000CC"/>
                </a:solidFill>
              </a:rPr>
              <a:t>数据库实例：</a:t>
            </a:r>
            <a:r>
              <a:rPr lang="zh-CN" altLang="en-US" dirty="0"/>
              <a:t>指数据库中特定时间点的数据，即数据库的特定</a:t>
            </a:r>
            <a:r>
              <a:rPr lang="zh-CN" altLang="en-US" b="1" dirty="0"/>
              <a:t>状态（</a:t>
            </a:r>
            <a:r>
              <a:rPr lang="en-US" altLang="zh-CN" b="1" dirty="0"/>
              <a:t>state</a:t>
            </a:r>
            <a:r>
              <a:rPr lang="zh-CN" altLang="en-US" b="1" dirty="0"/>
              <a:t>）</a:t>
            </a:r>
            <a:r>
              <a:rPr lang="zh-CN" altLang="en-US" dirty="0"/>
              <a:t>，也称数据库的外延（</a:t>
            </a:r>
            <a:r>
              <a:rPr lang="en-US" altLang="zh-CN" dirty="0"/>
              <a:t>extension</a:t>
            </a:r>
            <a:r>
              <a:rPr lang="zh-CN" altLang="en-US" dirty="0"/>
              <a:t>）。</a:t>
            </a:r>
            <a:r>
              <a:rPr lang="zh-CN" altLang="en-US" b="1" dirty="0"/>
              <a:t>一个模式可以有许多个实例。</a:t>
            </a:r>
          </a:p>
          <a:p>
            <a:pPr lvl="1" eaLnBrk="1" hangingPunct="1"/>
            <a:r>
              <a:rPr lang="zh-CN" altLang="en-US" dirty="0"/>
              <a:t>数据库模式相对</a:t>
            </a:r>
            <a:r>
              <a:rPr lang="zh-CN" altLang="en-US" dirty="0">
                <a:solidFill>
                  <a:srgbClr val="0000CC"/>
                </a:solidFill>
              </a:rPr>
              <a:t>稳定</a:t>
            </a:r>
            <a:r>
              <a:rPr lang="zh-CN" altLang="en-US" dirty="0"/>
              <a:t>，数据库实例经常</a:t>
            </a:r>
            <a:r>
              <a:rPr lang="zh-CN" altLang="en-US" dirty="0">
                <a:solidFill>
                  <a:srgbClr val="0000CC"/>
                </a:solidFill>
              </a:rPr>
              <a:t>变动</a:t>
            </a:r>
            <a:r>
              <a:rPr lang="zh-CN" altLang="en-US" dirty="0"/>
              <a:t>！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750219" y="5085185"/>
            <a:ext cx="3811437" cy="1323439"/>
          </a:xfrm>
          <a:prstGeom prst="rect">
            <a:avLst/>
          </a:prstGeom>
          <a:solidFill>
            <a:srgbClr val="99CCFF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数据库模式：</a:t>
            </a:r>
          </a:p>
          <a:p>
            <a:r>
              <a:rPr lang="zh-CN" altLang="en-US" dirty="0"/>
              <a:t>学生（学号</a:t>
            </a:r>
            <a:r>
              <a:rPr lang="en-US" altLang="zh-CN" dirty="0"/>
              <a:t>,</a:t>
            </a:r>
            <a:r>
              <a:rPr lang="zh-CN" altLang="en-US" dirty="0"/>
              <a:t>姓名）</a:t>
            </a:r>
          </a:p>
          <a:p>
            <a:r>
              <a:rPr lang="zh-CN" altLang="en-US" dirty="0"/>
              <a:t>课程（课程号</a:t>
            </a:r>
            <a:r>
              <a:rPr lang="en-US" altLang="zh-CN" dirty="0"/>
              <a:t>,</a:t>
            </a:r>
            <a:r>
              <a:rPr lang="zh-CN" altLang="en-US" dirty="0"/>
              <a:t>课程名</a:t>
            </a:r>
            <a:r>
              <a:rPr lang="en-US" altLang="zh-CN" dirty="0"/>
              <a:t>,</a:t>
            </a:r>
            <a:r>
              <a:rPr lang="zh-CN" altLang="en-US" dirty="0"/>
              <a:t>学分）</a:t>
            </a:r>
          </a:p>
          <a:p>
            <a:r>
              <a:rPr lang="zh-CN" altLang="en-US" dirty="0"/>
              <a:t>学生选课（学号</a:t>
            </a:r>
            <a:r>
              <a:rPr lang="en-US" altLang="zh-CN" dirty="0"/>
              <a:t>,</a:t>
            </a:r>
            <a:r>
              <a:rPr lang="zh-CN" altLang="en-US" dirty="0"/>
              <a:t>课程号</a:t>
            </a:r>
            <a:r>
              <a:rPr lang="en-US" altLang="zh-CN" dirty="0"/>
              <a:t>,</a:t>
            </a:r>
            <a:r>
              <a:rPr lang="zh-CN" altLang="en-US" dirty="0"/>
              <a:t>成绩）</a:t>
            </a:r>
          </a:p>
        </p:txBody>
      </p:sp>
      <p:sp>
        <p:nvSpPr>
          <p:cNvPr id="3" name="矩形 2"/>
          <p:cNvSpPr/>
          <p:nvPr/>
        </p:nvSpPr>
        <p:spPr>
          <a:xfrm>
            <a:off x="4561656" y="5085184"/>
            <a:ext cx="4186808" cy="132343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zh-CN" altLang="en-US" b="1" dirty="0"/>
              <a:t>数据库实例：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s1,</a:t>
            </a:r>
            <a:r>
              <a:rPr lang="zh-CN" altLang="en-US" dirty="0"/>
              <a:t>张三）和（</a:t>
            </a:r>
            <a:r>
              <a:rPr lang="en-US" altLang="zh-CN" dirty="0"/>
              <a:t>s</a:t>
            </a:r>
            <a:r>
              <a:rPr lang="zh-CN" altLang="en-U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李四）</a:t>
            </a:r>
            <a:r>
              <a:rPr lang="en-US" altLang="zh-CN" dirty="0"/>
              <a:t>…</a:t>
            </a:r>
            <a:endParaRPr lang="zh-CN" altLang="en-US" dirty="0"/>
          </a:p>
          <a:p>
            <a:r>
              <a:rPr lang="zh-CN" altLang="en-US" dirty="0"/>
              <a:t>（c1</a:t>
            </a:r>
            <a:r>
              <a:rPr lang="en-US" altLang="zh-CN" dirty="0"/>
              <a:t>,</a:t>
            </a:r>
            <a:r>
              <a:rPr lang="zh-CN" altLang="en-US" dirty="0"/>
              <a:t>数据库</a:t>
            </a:r>
            <a:r>
              <a:rPr lang="en-US" altLang="zh-CN" dirty="0"/>
              <a:t>,</a:t>
            </a:r>
            <a:r>
              <a:rPr lang="zh-CN" altLang="en-US" dirty="0"/>
              <a:t>3）和（c2</a:t>
            </a:r>
            <a:r>
              <a:rPr lang="en-US" altLang="zh-CN" dirty="0"/>
              <a:t>,</a:t>
            </a:r>
            <a:r>
              <a:rPr lang="zh-CN" altLang="en-US" dirty="0"/>
              <a:t>网络</a:t>
            </a:r>
            <a:r>
              <a:rPr lang="en-US" altLang="zh-CN" dirty="0"/>
              <a:t>,</a:t>
            </a:r>
            <a:r>
              <a:rPr lang="zh-CN" altLang="en-US" dirty="0"/>
              <a:t>4）</a:t>
            </a:r>
            <a:r>
              <a:rPr lang="en-US" altLang="zh-CN" dirty="0"/>
              <a:t>…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s1,</a:t>
            </a:r>
            <a:r>
              <a:rPr lang="zh-CN" altLang="en-US" dirty="0"/>
              <a:t>c1</a:t>
            </a:r>
            <a:r>
              <a:rPr lang="en-US" altLang="zh-CN" dirty="0"/>
              <a:t>,</a:t>
            </a:r>
            <a:r>
              <a:rPr lang="zh-CN" altLang="en-US" dirty="0"/>
              <a:t>95）和（</a:t>
            </a:r>
            <a:r>
              <a:rPr lang="en-US" altLang="zh-CN" dirty="0"/>
              <a:t>s</a:t>
            </a:r>
            <a:r>
              <a:rPr lang="zh-CN" altLang="en-U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c2</a:t>
            </a:r>
            <a:r>
              <a:rPr lang="en-US" altLang="zh-CN" dirty="0"/>
              <a:t>,</a:t>
            </a:r>
            <a:r>
              <a:rPr lang="zh-CN" altLang="en-US" dirty="0"/>
              <a:t>88）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93F9DF-02DB-45CA-B16F-EEF5756B7303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数据抽象与数据独立性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137525" cy="50403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ANSI-SPARC</a:t>
            </a:r>
            <a:r>
              <a:rPr lang="zh-CN" altLang="en-US" b="1" dirty="0"/>
              <a:t>体系结构</a:t>
            </a:r>
          </a:p>
          <a:p>
            <a:pPr lvl="1" eaLnBrk="1" hangingPunct="1"/>
            <a:r>
              <a:rPr lang="en-US" altLang="zh-CN" dirty="0"/>
              <a:t>1975</a:t>
            </a:r>
            <a:r>
              <a:rPr lang="zh-CN" altLang="en-US" dirty="0"/>
              <a:t>年，美国国家标准学会（</a:t>
            </a:r>
            <a:r>
              <a:rPr lang="en-US" altLang="zh-CN" dirty="0"/>
              <a:t>American National Standards Institute, ANSI</a:t>
            </a:r>
            <a:r>
              <a:rPr lang="zh-CN" altLang="en-US" dirty="0"/>
              <a:t>）下属的标准规划与需求委员会（</a:t>
            </a:r>
            <a:r>
              <a:rPr lang="en-US" altLang="zh-CN" dirty="0"/>
              <a:t>Standards Planning And Requirements Committee Architecture, SPARC</a:t>
            </a:r>
            <a:r>
              <a:rPr lang="zh-CN" altLang="en-US" dirty="0"/>
              <a:t>）提出了称为</a:t>
            </a:r>
            <a:r>
              <a:rPr lang="en-US" altLang="zh-CN" dirty="0">
                <a:solidFill>
                  <a:srgbClr val="0000CC"/>
                </a:solidFill>
              </a:rPr>
              <a:t>ANSI-SPARC Architecture</a:t>
            </a:r>
            <a:r>
              <a:rPr lang="zh-CN" altLang="en-US" dirty="0"/>
              <a:t>的</a:t>
            </a:r>
            <a:r>
              <a:rPr lang="en-US" altLang="zh-CN" dirty="0"/>
              <a:t>DBMS</a:t>
            </a:r>
            <a:r>
              <a:rPr lang="zh-CN" altLang="en-US" dirty="0"/>
              <a:t>抽象设计标准，如下页中图所示。</a:t>
            </a:r>
          </a:p>
          <a:p>
            <a:pPr lvl="1" eaLnBrk="1" hangingPunct="1"/>
            <a:r>
              <a:rPr lang="zh-CN" altLang="en-US" dirty="0"/>
              <a:t>这个三层体系结构（</a:t>
            </a:r>
            <a:r>
              <a:rPr lang="en-US" altLang="zh-CN" dirty="0"/>
              <a:t>three-level architecture</a:t>
            </a:r>
            <a:r>
              <a:rPr lang="zh-CN" altLang="en-US" dirty="0"/>
              <a:t>）的核心是</a:t>
            </a:r>
            <a:r>
              <a:rPr lang="zh-CN" altLang="en-US" b="1" dirty="0">
                <a:solidFill>
                  <a:srgbClr val="0000CC"/>
                </a:solidFill>
              </a:rPr>
              <a:t>三级模式</a:t>
            </a:r>
            <a:r>
              <a:rPr lang="en-US" altLang="zh-CN" b="1" dirty="0">
                <a:solidFill>
                  <a:srgbClr val="0000CC"/>
                </a:solidFill>
              </a:rPr>
              <a:t>+</a:t>
            </a:r>
            <a:r>
              <a:rPr lang="zh-CN" altLang="en-US" b="1" dirty="0">
                <a:solidFill>
                  <a:srgbClr val="0000CC"/>
                </a:solidFill>
              </a:rPr>
              <a:t>两级映射（</a:t>
            </a:r>
            <a:r>
              <a:rPr lang="en-US" altLang="zh-CN" b="1" dirty="0">
                <a:solidFill>
                  <a:srgbClr val="0000CC"/>
                </a:solidFill>
              </a:rPr>
              <a:t>mapping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，其目标是将</a:t>
            </a:r>
            <a:r>
              <a:rPr lang="zh-CN" altLang="en-US" dirty="0">
                <a:solidFill>
                  <a:srgbClr val="0000CC"/>
                </a:solidFill>
              </a:rPr>
              <a:t>数据库的物理表示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CC"/>
                </a:solidFill>
              </a:rPr>
              <a:t>数据库的用户视图</a:t>
            </a:r>
            <a:r>
              <a:rPr lang="zh-CN" altLang="en-US" dirty="0"/>
              <a:t>进行分离，即提供</a:t>
            </a:r>
            <a:r>
              <a:rPr lang="zh-CN" altLang="en-US" dirty="0">
                <a:solidFill>
                  <a:srgbClr val="0000CC"/>
                </a:solidFill>
              </a:rPr>
              <a:t>数据独立性（</a:t>
            </a:r>
            <a:r>
              <a:rPr lang="en-US" altLang="zh-CN" dirty="0">
                <a:solidFill>
                  <a:srgbClr val="0000CC"/>
                </a:solidFill>
              </a:rPr>
              <a:t>data independence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4743C1-9190-491A-A171-E6FF05C53B5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数据抽象与数据独立性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26281"/>
            <a:ext cx="7991475" cy="4982444"/>
          </a:xfrm>
        </p:spPr>
        <p:txBody>
          <a:bodyPr/>
          <a:lstStyle/>
          <a:p>
            <a:pPr eaLnBrk="1" hangingPunct="1"/>
            <a:r>
              <a:rPr lang="en-US" altLang="zh-CN" b="1" dirty="0"/>
              <a:t>ANSI-SPARC</a:t>
            </a:r>
            <a:r>
              <a:rPr lang="zh-CN" altLang="en-US" b="1" dirty="0"/>
              <a:t>三层体系结构</a:t>
            </a:r>
            <a:endParaRPr lang="zh-CN" altLang="en-US" dirty="0"/>
          </a:p>
        </p:txBody>
      </p:sp>
      <p:grpSp>
        <p:nvGrpSpPr>
          <p:cNvPr id="26630" name="Group 4"/>
          <p:cNvGrpSpPr>
            <a:grpSpLocks noChangeAspect="1"/>
          </p:cNvGrpSpPr>
          <p:nvPr/>
        </p:nvGrpSpPr>
        <p:grpSpPr bwMode="auto">
          <a:xfrm>
            <a:off x="2627984" y="1902544"/>
            <a:ext cx="6082629" cy="4622800"/>
            <a:chOff x="1752" y="4840"/>
            <a:chExt cx="8111" cy="6162"/>
          </a:xfrm>
        </p:grpSpPr>
        <p:sp>
          <p:nvSpPr>
            <p:cNvPr id="26632" name="AutoShape 5"/>
            <p:cNvSpPr>
              <a:spLocks noChangeAspect="1" noChangeArrowheads="1"/>
            </p:cNvSpPr>
            <p:nvPr/>
          </p:nvSpPr>
          <p:spPr bwMode="auto">
            <a:xfrm>
              <a:off x="1752" y="4840"/>
              <a:ext cx="8111" cy="616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26633" name="Group 6"/>
            <p:cNvGrpSpPr>
              <a:grpSpLocks/>
            </p:cNvGrpSpPr>
            <p:nvPr/>
          </p:nvGrpSpPr>
          <p:grpSpPr bwMode="auto">
            <a:xfrm>
              <a:off x="1848" y="5026"/>
              <a:ext cx="7873" cy="5694"/>
              <a:chOff x="1848" y="5026"/>
              <a:chExt cx="7873" cy="5694"/>
            </a:xfrm>
          </p:grpSpPr>
          <p:sp>
            <p:nvSpPr>
              <p:cNvPr id="26634" name="Rectangle 7"/>
              <p:cNvSpPr>
                <a:spLocks noChangeArrowheads="1"/>
              </p:cNvSpPr>
              <p:nvPr/>
            </p:nvSpPr>
            <p:spPr bwMode="auto">
              <a:xfrm>
                <a:off x="3864" y="5926"/>
                <a:ext cx="1484" cy="7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用户视图</a:t>
                </a:r>
                <a:r>
                  <a:rPr lang="en-US" altLang="zh-CN" sz="1400">
                    <a:latin typeface="Times New Roman" pitchFamily="18" charset="0"/>
                  </a:rPr>
                  <a:t>1</a:t>
                </a:r>
              </a:p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（外模式</a:t>
                </a:r>
                <a:r>
                  <a:rPr lang="en-US" altLang="zh-CN" sz="1400">
                    <a:latin typeface="Times New Roman" pitchFamily="18" charset="0"/>
                  </a:rPr>
                  <a:t>1</a:t>
                </a:r>
                <a:r>
                  <a:rPr lang="zh-CN" altLang="en-US" sz="1400">
                    <a:latin typeface="Times New Roman" pitchFamily="18" charset="0"/>
                  </a:rPr>
                  <a:t>）</a:t>
                </a:r>
                <a:endParaRPr lang="zh-CN" altLang="en-US" sz="1400"/>
              </a:p>
            </p:txBody>
          </p:sp>
          <p:sp>
            <p:nvSpPr>
              <p:cNvPr id="26635" name="Rectangle 8"/>
              <p:cNvSpPr>
                <a:spLocks noChangeArrowheads="1"/>
              </p:cNvSpPr>
              <p:nvPr/>
            </p:nvSpPr>
            <p:spPr bwMode="auto">
              <a:xfrm>
                <a:off x="5615" y="5926"/>
                <a:ext cx="1484" cy="7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用户视图</a:t>
                </a:r>
                <a:r>
                  <a:rPr lang="en-US" altLang="zh-CN" sz="1400" dirty="0">
                    <a:latin typeface="Times New Roman" pitchFamily="18" charset="0"/>
                  </a:rPr>
                  <a:t>2</a:t>
                </a:r>
              </a:p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（外模式</a:t>
                </a:r>
                <a:r>
                  <a:rPr lang="en-US" altLang="zh-CN" sz="1400" dirty="0">
                    <a:latin typeface="Times New Roman" pitchFamily="18" charset="0"/>
                  </a:rPr>
                  <a:t>2</a:t>
                </a:r>
                <a:r>
                  <a:rPr lang="zh-CN" altLang="en-US" sz="1400" dirty="0">
                    <a:latin typeface="Times New Roman" pitchFamily="18" charset="0"/>
                  </a:rPr>
                  <a:t>）</a:t>
                </a:r>
                <a:endParaRPr lang="zh-CN" altLang="en-US" sz="1400" dirty="0"/>
              </a:p>
            </p:txBody>
          </p:sp>
          <p:sp>
            <p:nvSpPr>
              <p:cNvPr id="26636" name="Rectangle 9"/>
              <p:cNvSpPr>
                <a:spLocks noChangeArrowheads="1"/>
              </p:cNvSpPr>
              <p:nvPr/>
            </p:nvSpPr>
            <p:spPr bwMode="auto">
              <a:xfrm>
                <a:off x="7453" y="5926"/>
                <a:ext cx="1484" cy="73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用户视图</a:t>
                </a:r>
                <a:r>
                  <a:rPr lang="en-US" altLang="zh-CN" sz="1400" dirty="0">
                    <a:latin typeface="Times New Roman" pitchFamily="18" charset="0"/>
                  </a:rPr>
                  <a:t>n</a:t>
                </a:r>
              </a:p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（外模式</a:t>
                </a:r>
                <a:r>
                  <a:rPr lang="en-US" altLang="zh-CN" sz="1400" dirty="0">
                    <a:latin typeface="Times New Roman" pitchFamily="18" charset="0"/>
                  </a:rPr>
                  <a:t>n</a:t>
                </a:r>
                <a:r>
                  <a:rPr lang="zh-CN" altLang="en-US" sz="1400" dirty="0">
                    <a:latin typeface="Times New Roman" pitchFamily="18" charset="0"/>
                  </a:rPr>
                  <a:t>）</a:t>
                </a:r>
                <a:endParaRPr lang="zh-CN" altLang="en-US" sz="1400" dirty="0"/>
              </a:p>
            </p:txBody>
          </p:sp>
          <p:sp>
            <p:nvSpPr>
              <p:cNvPr id="26637" name="Text Box 10"/>
              <p:cNvSpPr txBox="1">
                <a:spLocks noChangeArrowheads="1"/>
              </p:cNvSpPr>
              <p:nvPr/>
            </p:nvSpPr>
            <p:spPr bwMode="auto">
              <a:xfrm>
                <a:off x="7027" y="6010"/>
                <a:ext cx="543" cy="5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b="1">
                    <a:latin typeface="Times New Roman" pitchFamily="18" charset="0"/>
                  </a:rPr>
                  <a:t>…</a:t>
                </a:r>
                <a:endParaRPr lang="en-US" altLang="zh-CN" sz="1400"/>
              </a:p>
            </p:txBody>
          </p:sp>
          <p:sp>
            <p:nvSpPr>
              <p:cNvPr id="26638" name="Rectangle 11"/>
              <p:cNvSpPr>
                <a:spLocks noChangeArrowheads="1"/>
              </p:cNvSpPr>
              <p:nvPr/>
            </p:nvSpPr>
            <p:spPr bwMode="auto">
              <a:xfrm>
                <a:off x="5415" y="7366"/>
                <a:ext cx="1960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数据库公共视图</a:t>
                </a:r>
              </a:p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（概念模式）</a:t>
                </a:r>
                <a:endParaRPr lang="zh-CN" altLang="en-US" sz="1400" dirty="0"/>
              </a:p>
            </p:txBody>
          </p:sp>
          <p:sp>
            <p:nvSpPr>
              <p:cNvPr id="26639" name="Rectangle 12"/>
              <p:cNvSpPr>
                <a:spLocks noChangeArrowheads="1"/>
              </p:cNvSpPr>
              <p:nvPr/>
            </p:nvSpPr>
            <p:spPr bwMode="auto">
              <a:xfrm>
                <a:off x="5394" y="8819"/>
                <a:ext cx="1981" cy="7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数据库物理表示</a:t>
                </a:r>
              </a:p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（内模式）</a:t>
                </a:r>
                <a:endParaRPr lang="zh-CN" altLang="en-US" sz="1400" dirty="0"/>
              </a:p>
            </p:txBody>
          </p:sp>
          <p:sp>
            <p:nvSpPr>
              <p:cNvPr id="26640" name="AutoShape 13"/>
              <p:cNvSpPr>
                <a:spLocks noChangeArrowheads="1"/>
              </p:cNvSpPr>
              <p:nvPr/>
            </p:nvSpPr>
            <p:spPr bwMode="auto">
              <a:xfrm>
                <a:off x="5627" y="10120"/>
                <a:ext cx="1472" cy="60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数据库</a:t>
                </a:r>
                <a:endParaRPr lang="zh-CN" altLang="en-US" sz="1400" dirty="0"/>
              </a:p>
            </p:txBody>
          </p:sp>
          <p:sp>
            <p:nvSpPr>
              <p:cNvPr id="26641" name="Oval 14"/>
              <p:cNvSpPr>
                <a:spLocks noChangeArrowheads="1"/>
              </p:cNvSpPr>
              <p:nvPr/>
            </p:nvSpPr>
            <p:spPr bwMode="auto">
              <a:xfrm>
                <a:off x="5843" y="5026"/>
                <a:ext cx="1112" cy="5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>
                    <a:latin typeface="Times New Roman" pitchFamily="18" charset="0"/>
                  </a:rPr>
                  <a:t>用户</a:t>
                </a:r>
                <a:endParaRPr lang="zh-CN" altLang="en-US" sz="1400"/>
              </a:p>
            </p:txBody>
          </p:sp>
          <p:sp>
            <p:nvSpPr>
              <p:cNvPr id="26642" name="Line 15"/>
              <p:cNvSpPr>
                <a:spLocks noChangeShapeType="1"/>
              </p:cNvSpPr>
              <p:nvPr/>
            </p:nvSpPr>
            <p:spPr bwMode="auto">
              <a:xfrm>
                <a:off x="6387" y="5566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3" name="Line 16"/>
              <p:cNvSpPr>
                <a:spLocks noChangeShapeType="1"/>
              </p:cNvSpPr>
              <p:nvPr/>
            </p:nvSpPr>
            <p:spPr bwMode="auto">
              <a:xfrm flipH="1">
                <a:off x="4677" y="5461"/>
                <a:ext cx="1258" cy="4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4" name="Line 17"/>
              <p:cNvSpPr>
                <a:spLocks noChangeShapeType="1"/>
              </p:cNvSpPr>
              <p:nvPr/>
            </p:nvSpPr>
            <p:spPr bwMode="auto">
              <a:xfrm>
                <a:off x="6809" y="5491"/>
                <a:ext cx="1378" cy="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5" name="Line 18"/>
              <p:cNvSpPr>
                <a:spLocks noChangeShapeType="1"/>
              </p:cNvSpPr>
              <p:nvPr/>
            </p:nvSpPr>
            <p:spPr bwMode="auto">
              <a:xfrm>
                <a:off x="4677" y="6646"/>
                <a:ext cx="766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6" name="Line 19"/>
              <p:cNvSpPr>
                <a:spLocks noChangeShapeType="1"/>
              </p:cNvSpPr>
              <p:nvPr/>
            </p:nvSpPr>
            <p:spPr bwMode="auto">
              <a:xfrm flipH="1">
                <a:off x="7257" y="6661"/>
                <a:ext cx="900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7" name="Line 20"/>
              <p:cNvSpPr>
                <a:spLocks noChangeShapeType="1"/>
              </p:cNvSpPr>
              <p:nvPr/>
            </p:nvSpPr>
            <p:spPr bwMode="auto">
              <a:xfrm>
                <a:off x="6374" y="6661"/>
                <a:ext cx="1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8" name="Line 21"/>
              <p:cNvSpPr>
                <a:spLocks noChangeShapeType="1"/>
              </p:cNvSpPr>
              <p:nvPr/>
            </p:nvSpPr>
            <p:spPr bwMode="auto">
              <a:xfrm>
                <a:off x="6357" y="8101"/>
                <a:ext cx="1" cy="7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49" name="Line 22"/>
              <p:cNvSpPr>
                <a:spLocks noChangeShapeType="1"/>
              </p:cNvSpPr>
              <p:nvPr/>
            </p:nvSpPr>
            <p:spPr bwMode="auto">
              <a:xfrm>
                <a:off x="6357" y="9556"/>
                <a:ext cx="1" cy="6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50" name="Line 23"/>
              <p:cNvSpPr>
                <a:spLocks noChangeShapeType="1"/>
              </p:cNvSpPr>
              <p:nvPr/>
            </p:nvSpPr>
            <p:spPr bwMode="auto">
              <a:xfrm flipV="1">
                <a:off x="4601" y="7051"/>
                <a:ext cx="3600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51" name="Line 24"/>
              <p:cNvSpPr>
                <a:spLocks noChangeShapeType="1"/>
              </p:cNvSpPr>
              <p:nvPr/>
            </p:nvSpPr>
            <p:spPr bwMode="auto">
              <a:xfrm>
                <a:off x="4591" y="8461"/>
                <a:ext cx="3600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52" name="Text Box 25"/>
              <p:cNvSpPr txBox="1">
                <a:spLocks noChangeArrowheads="1"/>
              </p:cNvSpPr>
              <p:nvPr/>
            </p:nvSpPr>
            <p:spPr bwMode="auto">
              <a:xfrm>
                <a:off x="3000" y="6709"/>
                <a:ext cx="1618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外模式</a:t>
                </a:r>
                <a:r>
                  <a:rPr lang="en-US" altLang="zh-CN" sz="1400" dirty="0">
                    <a:solidFill>
                      <a:srgbClr val="0000CC"/>
                    </a:solidFill>
                    <a:latin typeface="Times New Roman" pitchFamily="18" charset="0"/>
                  </a:rPr>
                  <a:t>/</a:t>
                </a:r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概念模式映射</a:t>
                </a:r>
                <a:endParaRPr lang="zh-CN" altLang="en-US" sz="1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26653" name="Text Box 26"/>
              <p:cNvSpPr txBox="1">
                <a:spLocks noChangeArrowheads="1"/>
              </p:cNvSpPr>
              <p:nvPr/>
            </p:nvSpPr>
            <p:spPr bwMode="auto">
              <a:xfrm>
                <a:off x="3061" y="8095"/>
                <a:ext cx="1496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概念模式</a:t>
                </a:r>
                <a:r>
                  <a:rPr lang="en-US" altLang="zh-CN" sz="1400" dirty="0">
                    <a:solidFill>
                      <a:srgbClr val="0000CC"/>
                    </a:solidFill>
                    <a:latin typeface="Times New Roman" pitchFamily="18" charset="0"/>
                  </a:rPr>
                  <a:t>/</a:t>
                </a:r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内模式映射</a:t>
                </a:r>
                <a:endParaRPr lang="zh-CN" altLang="en-US" sz="1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26654" name="Text Box 27"/>
              <p:cNvSpPr txBox="1">
                <a:spLocks noChangeArrowheads="1"/>
              </p:cNvSpPr>
              <p:nvPr/>
            </p:nvSpPr>
            <p:spPr bwMode="auto">
              <a:xfrm>
                <a:off x="8153" y="8125"/>
                <a:ext cx="1568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数据</a:t>
                </a:r>
              </a:p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物理独立性</a:t>
                </a:r>
                <a:endParaRPr lang="zh-CN" altLang="en-US" sz="1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26655" name="Text Box 28"/>
              <p:cNvSpPr txBox="1">
                <a:spLocks noChangeArrowheads="1"/>
              </p:cNvSpPr>
              <p:nvPr/>
            </p:nvSpPr>
            <p:spPr bwMode="auto">
              <a:xfrm>
                <a:off x="8161" y="6700"/>
                <a:ext cx="1560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数据</a:t>
                </a:r>
              </a:p>
              <a:p>
                <a:pPr algn="just"/>
                <a:r>
                  <a:rPr lang="zh-CN" altLang="en-US" sz="1400" dirty="0">
                    <a:solidFill>
                      <a:srgbClr val="0000CC"/>
                    </a:solidFill>
                    <a:latin typeface="Times New Roman" pitchFamily="18" charset="0"/>
                  </a:rPr>
                  <a:t>逻辑独立性</a:t>
                </a:r>
                <a:endParaRPr lang="zh-CN" altLang="en-US" sz="1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26656" name="Text Box 29"/>
              <p:cNvSpPr txBox="1">
                <a:spLocks noChangeArrowheads="1"/>
              </p:cNvSpPr>
              <p:nvPr/>
            </p:nvSpPr>
            <p:spPr bwMode="auto">
              <a:xfrm>
                <a:off x="1848" y="6139"/>
                <a:ext cx="784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b="1" dirty="0">
                    <a:latin typeface="Times New Roman" pitchFamily="18" charset="0"/>
                  </a:rPr>
                  <a:t>外层</a:t>
                </a:r>
                <a:endParaRPr lang="zh-CN" altLang="en-US" sz="1400" b="1" dirty="0"/>
              </a:p>
            </p:txBody>
          </p:sp>
          <p:sp>
            <p:nvSpPr>
              <p:cNvPr id="26657" name="Text Box 30"/>
              <p:cNvSpPr txBox="1">
                <a:spLocks noChangeArrowheads="1"/>
              </p:cNvSpPr>
              <p:nvPr/>
            </p:nvSpPr>
            <p:spPr bwMode="auto">
              <a:xfrm>
                <a:off x="1848" y="7534"/>
                <a:ext cx="1128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b="1" dirty="0">
                    <a:latin typeface="Times New Roman" pitchFamily="18" charset="0"/>
                  </a:rPr>
                  <a:t>概念层</a:t>
                </a:r>
                <a:endParaRPr lang="zh-CN" altLang="en-US" sz="1400" b="1" dirty="0"/>
              </a:p>
            </p:txBody>
          </p:sp>
          <p:sp>
            <p:nvSpPr>
              <p:cNvPr id="26658" name="Text Box 31"/>
              <p:cNvSpPr txBox="1">
                <a:spLocks noChangeArrowheads="1"/>
              </p:cNvSpPr>
              <p:nvPr/>
            </p:nvSpPr>
            <p:spPr bwMode="auto">
              <a:xfrm>
                <a:off x="1848" y="9034"/>
                <a:ext cx="1128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1400" b="1" dirty="0">
                    <a:latin typeface="Times New Roman" pitchFamily="18" charset="0"/>
                  </a:rPr>
                  <a:t>内层</a:t>
                </a:r>
                <a:endParaRPr lang="zh-CN" altLang="en-US" sz="1400" b="1" dirty="0"/>
              </a:p>
            </p:txBody>
          </p:sp>
          <p:sp>
            <p:nvSpPr>
              <p:cNvPr id="26660" name="Line 33"/>
              <p:cNvSpPr>
                <a:spLocks noChangeShapeType="1"/>
              </p:cNvSpPr>
              <p:nvPr/>
            </p:nvSpPr>
            <p:spPr bwMode="auto">
              <a:xfrm>
                <a:off x="2478" y="6346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61" name="Line 34"/>
              <p:cNvSpPr>
                <a:spLocks noChangeShapeType="1"/>
              </p:cNvSpPr>
              <p:nvPr/>
            </p:nvSpPr>
            <p:spPr bwMode="auto">
              <a:xfrm>
                <a:off x="2702" y="7735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662" name="Line 35"/>
              <p:cNvSpPr>
                <a:spLocks noChangeShapeType="1"/>
              </p:cNvSpPr>
              <p:nvPr/>
            </p:nvSpPr>
            <p:spPr bwMode="auto">
              <a:xfrm>
                <a:off x="2612" y="9250"/>
                <a:ext cx="4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</p:grpSp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30610" y="2492896"/>
            <a:ext cx="1706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三级模式</a:t>
            </a:r>
            <a:endParaRPr lang="en-US" altLang="zh-CN" sz="2400" b="1" dirty="0"/>
          </a:p>
          <a:p>
            <a:r>
              <a:rPr lang="en-US" altLang="zh-CN" sz="2400" b="1" dirty="0"/>
              <a:t>(</a:t>
            </a:r>
            <a:r>
              <a:rPr lang="zh-CN" altLang="en-US" sz="2400" b="1" dirty="0"/>
              <a:t>三层抽象</a:t>
            </a:r>
            <a:r>
              <a:rPr lang="en-US" altLang="zh-CN" sz="2400" b="1" dirty="0"/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35233" y="3831431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两级映射</a:t>
            </a:r>
            <a:endParaRPr lang="zh-CN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630610" y="4686235"/>
            <a:ext cx="17315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</a:rPr>
              <a:t>两种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r>
              <a:rPr lang="zh-CN" altLang="en-US" sz="2400" b="1" dirty="0">
                <a:solidFill>
                  <a:srgbClr val="0000CC"/>
                </a:solidFill>
              </a:rPr>
              <a:t>数据独立性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A6F42-3215-49D5-8EF1-2F20B7AD0622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数据抽象与数据独立性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8209284" cy="504056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CN" b="1" dirty="0"/>
              <a:t>ANSI-SPARC</a:t>
            </a:r>
            <a:r>
              <a:rPr lang="zh-CN" altLang="en-US" b="1" dirty="0"/>
              <a:t>体系结构的三层抽象（三级模式）：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外层（</a:t>
            </a:r>
            <a:r>
              <a:rPr lang="en-US" altLang="zh-CN" dirty="0">
                <a:solidFill>
                  <a:srgbClr val="0000CC"/>
                </a:solidFill>
              </a:rPr>
              <a:t>external level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是多个</a:t>
            </a:r>
            <a:r>
              <a:rPr lang="zh-CN" altLang="en-US" b="1" dirty="0">
                <a:solidFill>
                  <a:srgbClr val="0000CC"/>
                </a:solidFill>
              </a:rPr>
              <a:t>外模式（</a:t>
            </a:r>
            <a:r>
              <a:rPr lang="en-US" altLang="zh-CN" b="1" dirty="0">
                <a:solidFill>
                  <a:srgbClr val="0000CC"/>
                </a:solidFill>
              </a:rPr>
              <a:t>external schema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，每个外模式描述数据库中与特定用户相关的部分，即数据库的用户视图（</a:t>
            </a:r>
            <a:r>
              <a:rPr lang="en-US" altLang="zh-CN" dirty="0"/>
              <a:t>user’s 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概念层（</a:t>
            </a:r>
            <a:r>
              <a:rPr lang="en-US" altLang="zh-CN" dirty="0">
                <a:solidFill>
                  <a:srgbClr val="0000CC"/>
                </a:solidFill>
              </a:rPr>
              <a:t>conceptual level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rgbClr val="0000CC"/>
                </a:solidFill>
              </a:rPr>
              <a:t>概念模式（</a:t>
            </a:r>
            <a:r>
              <a:rPr lang="en-US" altLang="zh-CN" b="1" dirty="0">
                <a:solidFill>
                  <a:srgbClr val="0000CC"/>
                </a:solidFill>
              </a:rPr>
              <a:t>conceptual schema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，描述数据库中包含什么数据（以及数据之间的关系） ，即数据库公共视图（</a:t>
            </a:r>
            <a:r>
              <a:rPr lang="en-US" altLang="zh-CN" dirty="0"/>
              <a:t>community 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rgbClr val="0000CC"/>
                </a:solidFill>
              </a:rPr>
              <a:t>内层（</a:t>
            </a:r>
            <a:r>
              <a:rPr lang="en-US" altLang="zh-CN" dirty="0">
                <a:solidFill>
                  <a:srgbClr val="0000CC"/>
                </a:solidFill>
              </a:rPr>
              <a:t>internal level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是一个</a:t>
            </a:r>
            <a:r>
              <a:rPr lang="zh-CN" altLang="en-US" b="1" dirty="0">
                <a:solidFill>
                  <a:srgbClr val="0000CC"/>
                </a:solidFill>
              </a:rPr>
              <a:t>内模式（</a:t>
            </a:r>
            <a:r>
              <a:rPr lang="en-US" altLang="zh-CN" b="1" dirty="0">
                <a:solidFill>
                  <a:srgbClr val="0000CC"/>
                </a:solidFill>
              </a:rPr>
              <a:t>internal schema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，描述数据库中数据是如何存储的，即数据库的物理表示（</a:t>
            </a:r>
            <a:r>
              <a:rPr lang="en-US" altLang="zh-CN" dirty="0"/>
              <a:t>physical representation</a:t>
            </a:r>
            <a:r>
              <a:rPr lang="zh-CN" altLang="en-US" dirty="0"/>
              <a:t>）</a:t>
            </a:r>
            <a:endParaRPr lang="zh-CN" altLang="en-US" sz="1900" dirty="0"/>
          </a:p>
        </p:txBody>
      </p:sp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16028"/>
            <a:ext cx="1344265" cy="1015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3D6627-1EDB-4BBC-BA20-4C59565EE242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zh-CN" altLang="en-US" dirty="0"/>
              <a:t>数据抽象与数据独立性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8075612" cy="505033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b="1" dirty="0"/>
              <a:t>DBMS</a:t>
            </a:r>
            <a:r>
              <a:rPr lang="zh-CN" altLang="en-US" b="1" dirty="0"/>
              <a:t>维护三级模式间的两种映射（</a:t>
            </a:r>
            <a:r>
              <a:rPr lang="en-US" altLang="zh-CN" b="1" dirty="0"/>
              <a:t>mapping</a:t>
            </a:r>
            <a:r>
              <a:rPr lang="zh-CN" altLang="en-US" b="1" dirty="0"/>
              <a:t>），以提供数据独立性（</a:t>
            </a:r>
            <a:r>
              <a:rPr lang="en-US" altLang="zh-CN" b="1" dirty="0"/>
              <a:t>data independence</a:t>
            </a:r>
            <a:r>
              <a:rPr lang="zh-CN" altLang="en-US" b="1" dirty="0"/>
              <a:t>）：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通过外模式与概念模式之间的映射机制来实现</a:t>
            </a:r>
            <a:r>
              <a:rPr lang="zh-CN" altLang="en-US" b="1" dirty="0">
                <a:solidFill>
                  <a:srgbClr val="0000CC"/>
                </a:solidFill>
              </a:rPr>
              <a:t>逻辑（</a:t>
            </a:r>
            <a:r>
              <a:rPr lang="en-US" altLang="zh-CN" b="1" dirty="0">
                <a:solidFill>
                  <a:srgbClr val="0000CC"/>
                </a:solidFill>
              </a:rPr>
              <a:t>logical</a:t>
            </a:r>
            <a:r>
              <a:rPr lang="zh-CN" altLang="en-US" b="1" dirty="0">
                <a:solidFill>
                  <a:srgbClr val="0000CC"/>
                </a:solidFill>
              </a:rPr>
              <a:t>）独立性</a:t>
            </a:r>
            <a:r>
              <a:rPr lang="en-US" altLang="zh-CN" dirty="0"/>
              <a:t>——</a:t>
            </a:r>
            <a:r>
              <a:rPr lang="zh-CN" altLang="en-US" dirty="0"/>
              <a:t>指外模式（以及外模式上运行的应用程序）对概念模式改变的抗扰性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immunity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r>
              <a:rPr lang="en-US" altLang="zh-CN" dirty="0">
                <a:solidFill>
                  <a:srgbClr val="008000"/>
                </a:solidFill>
              </a:rPr>
              <a:t>adj. </a:t>
            </a:r>
            <a:r>
              <a:rPr lang="zh-CN" altLang="en-US" dirty="0">
                <a:solidFill>
                  <a:srgbClr val="008000"/>
                </a:solidFill>
              </a:rPr>
              <a:t>不受影响的；有免疫力的）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通过概念模式与内模式之间的映射机制来实现</a:t>
            </a:r>
            <a:r>
              <a:rPr lang="zh-CN" altLang="en-US" b="1" dirty="0">
                <a:solidFill>
                  <a:srgbClr val="0000CC"/>
                </a:solidFill>
              </a:rPr>
              <a:t>物理（</a:t>
            </a:r>
            <a:r>
              <a:rPr lang="en-US" altLang="zh-CN" b="1" dirty="0">
                <a:solidFill>
                  <a:srgbClr val="0000CC"/>
                </a:solidFill>
              </a:rPr>
              <a:t>physical</a:t>
            </a:r>
            <a:r>
              <a:rPr lang="zh-CN" altLang="en-US" b="1" dirty="0">
                <a:solidFill>
                  <a:srgbClr val="0000CC"/>
                </a:solidFill>
              </a:rPr>
              <a:t>）独立性</a:t>
            </a:r>
            <a:r>
              <a:rPr lang="en-US" altLang="zh-CN" dirty="0"/>
              <a:t>——</a:t>
            </a:r>
            <a:r>
              <a:rPr lang="zh-CN" altLang="en-US" dirty="0"/>
              <a:t>指概念模式（和外模式）对内模式改变的抗扰性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数据独立性</a:t>
            </a:r>
            <a:r>
              <a:rPr lang="zh-CN" altLang="en-US" dirty="0"/>
              <a:t>大大降低了数据库的使用与维护代价！</a:t>
            </a:r>
          </a:p>
        </p:txBody>
      </p:sp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667429-EBE5-4C49-AD9E-027C866C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16028"/>
            <a:ext cx="1344265" cy="10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6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72400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1.1 </a:t>
            </a:r>
            <a:r>
              <a:rPr lang="zh-CN" altLang="en-US" b="1" dirty="0">
                <a:ea typeface="黑体" pitchFamily="2" charset="-122"/>
              </a:rPr>
              <a:t>数据管理的发展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1.2 </a:t>
            </a:r>
            <a:r>
              <a:rPr lang="zh-CN" altLang="en-US" b="1" dirty="0">
                <a:ea typeface="黑体" pitchFamily="2" charset="-122"/>
              </a:rPr>
              <a:t>数据库系统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ea typeface="黑体" pitchFamily="2" charset="-122"/>
              </a:rPr>
              <a:t>1.3 </a:t>
            </a:r>
            <a:r>
              <a:rPr lang="zh-CN" altLang="en-US" b="1" dirty="0">
                <a:ea typeface="黑体" pitchFamily="2" charset="-122"/>
              </a:rPr>
              <a:t>数据抽象与数据独立性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ea typeface="黑体" pitchFamily="2" charset="-122"/>
              </a:rPr>
              <a:t>1.4 </a:t>
            </a:r>
            <a:r>
              <a:rPr lang="zh-CN" altLang="en-US" b="1" dirty="0">
                <a:solidFill>
                  <a:schemeClr val="accent2"/>
                </a:solidFill>
                <a:ea typeface="黑体" pitchFamily="2" charset="-122"/>
              </a:rPr>
              <a:t>数据库的生命周期 </a:t>
            </a:r>
          </a:p>
        </p:txBody>
      </p:sp>
      <p:pic>
        <p:nvPicPr>
          <p:cNvPr id="5127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628800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04195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51845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一、数据密集型应用与数据管理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 </a:t>
            </a: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data</a:t>
            </a:r>
            <a:r>
              <a:rPr lang="zh-CN" altLang="en-US" sz="2400" b="1" dirty="0"/>
              <a:t>）</a:t>
            </a:r>
            <a:endParaRPr lang="zh-CN" altLang="en-US" sz="2400" dirty="0"/>
          </a:p>
          <a:p>
            <a:pPr lvl="2" algn="just" eaLnBrk="1" hangingPunct="1"/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数据的概念：</a:t>
            </a:r>
            <a:r>
              <a:rPr lang="en-US" altLang="zh-CN" sz="2000" b="1" dirty="0"/>
              <a:t>Data</a:t>
            </a:r>
            <a:r>
              <a:rPr lang="zh-CN" altLang="en-US" sz="2000" b="1" dirty="0"/>
              <a:t>是指对现实世界中事物或事物之间关系（通常称实体、实体的属性、实体间的联系）的一组描述符。数据可用数字、文本、图像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等类型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形式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格式来表示。</a:t>
            </a:r>
          </a:p>
          <a:p>
            <a:pPr lvl="2" algn="just" eaLnBrk="1" hangingPunct="1"/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元数据（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metadata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 ：</a:t>
            </a:r>
            <a:r>
              <a:rPr lang="zh-CN" altLang="en-US" sz="2000" b="1" dirty="0"/>
              <a:t>元数据用于描述数据，是关于数据的数据。这是计算机科学中一类特殊的数据。</a:t>
            </a:r>
            <a:endParaRPr lang="zh-CN" altLang="en-US" sz="2000" dirty="0"/>
          </a:p>
          <a:p>
            <a:pPr lvl="2" eaLnBrk="1" hangingPunct="1"/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原始数据（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raw data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  <a:r>
              <a:rPr lang="en-US" altLang="zh-CN" sz="2000" b="1" dirty="0">
                <a:solidFill>
                  <a:srgbClr val="0000CC"/>
                </a:solidFill>
                <a:ea typeface="黑体" pitchFamily="2" charset="-122"/>
              </a:rPr>
              <a:t>vs </a:t>
            </a:r>
            <a:r>
              <a:rPr lang="zh-CN" altLang="en-US" sz="2000" b="1" dirty="0">
                <a:solidFill>
                  <a:srgbClr val="0000CC"/>
                </a:solidFill>
                <a:ea typeface="黑体" pitchFamily="2" charset="-122"/>
              </a:rPr>
              <a:t>处理后的数据：</a:t>
            </a:r>
            <a:endParaRPr lang="en-US" altLang="zh-CN" sz="2000" b="1" dirty="0">
              <a:solidFill>
                <a:srgbClr val="0000CC"/>
              </a:solidFill>
              <a:ea typeface="黑体" pitchFamily="2" charset="-122"/>
            </a:endParaRPr>
          </a:p>
          <a:p>
            <a:pPr lvl="3" algn="just" eaLnBrk="1" hangingPunct="1"/>
            <a:r>
              <a:rPr lang="zh-CN" altLang="en-US" b="1" dirty="0">
                <a:solidFill>
                  <a:srgbClr val="0000CC"/>
                </a:solidFill>
              </a:rPr>
              <a:t>原始数据</a:t>
            </a:r>
            <a:r>
              <a:rPr lang="zh-CN" altLang="en-US" b="1" dirty="0"/>
              <a:t>一般是指对现实世界的观测值，如仪表设备的输出；广义地说，是由物理量转换来的符号（</a:t>
            </a:r>
            <a:r>
              <a:rPr lang="en-US" altLang="zh-CN" b="1" dirty="0"/>
              <a:t>symbol</a:t>
            </a:r>
            <a:r>
              <a:rPr lang="zh-CN" altLang="en-US" b="1" dirty="0"/>
              <a:t>）</a:t>
            </a:r>
          </a:p>
          <a:p>
            <a:pPr lvl="3" eaLnBrk="1" hangingPunct="1"/>
            <a:r>
              <a:rPr lang="zh-CN" altLang="en-US" b="1" dirty="0">
                <a:solidFill>
                  <a:srgbClr val="0000CC"/>
                </a:solidFill>
              </a:rPr>
              <a:t>处理后的数据：</a:t>
            </a:r>
            <a:r>
              <a:rPr lang="zh-CN" altLang="en-US" b="1" dirty="0"/>
              <a:t>原始数据需被输入到计算机中进行存储、处理或传输。数据处理通常是分阶段进行的，“原始”可以是一个相对概念，因此，来自某个阶段的“</a:t>
            </a:r>
            <a:r>
              <a:rPr lang="zh-CN" altLang="en-US" b="1" dirty="0">
                <a:solidFill>
                  <a:srgbClr val="0000CC"/>
                </a:solidFill>
              </a:rPr>
              <a:t>处理后的数据</a:t>
            </a:r>
            <a:r>
              <a:rPr lang="zh-CN" altLang="en-US" b="1" dirty="0"/>
              <a:t>”可看作是下一个阶段的“</a:t>
            </a:r>
            <a:r>
              <a:rPr lang="zh-CN" altLang="en-US" b="1" dirty="0">
                <a:solidFill>
                  <a:srgbClr val="0000CC"/>
                </a:solidFill>
              </a:rPr>
              <a:t>原始数据</a:t>
            </a:r>
            <a:r>
              <a:rPr lang="zh-CN" altLang="en-US" b="1" dirty="0"/>
              <a:t>”。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A7131-3B93-495F-8C6C-B7E1DABE7BD0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1.4 </a:t>
            </a:r>
            <a:r>
              <a:rPr lang="zh-CN" altLang="en-US" dirty="0"/>
              <a:t>数据库的生命周期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7"/>
            <a:ext cx="8137525" cy="475205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ea typeface="黑体" pitchFamily="2" charset="-122"/>
              </a:rPr>
              <a:t>数据库有生命周期（</a:t>
            </a:r>
            <a:r>
              <a:rPr lang="en-US" altLang="zh-CN" dirty="0">
                <a:ea typeface="黑体" pitchFamily="2" charset="-122"/>
              </a:rPr>
              <a:t>life cycle</a:t>
            </a:r>
            <a:r>
              <a:rPr lang="zh-CN" altLang="en-US" dirty="0">
                <a:ea typeface="黑体" pitchFamily="2" charset="-122"/>
              </a:rPr>
              <a:t>）</a:t>
            </a:r>
            <a:endParaRPr lang="en-US" altLang="zh-CN" dirty="0">
              <a:ea typeface="黑体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数据库系统</a:t>
            </a:r>
            <a:r>
              <a:rPr lang="zh-CN" altLang="en-US" dirty="0"/>
              <a:t>是数据密集型应用（如一个组织的</a:t>
            </a:r>
            <a:r>
              <a:rPr lang="zh-CN" altLang="en-US" dirty="0">
                <a:solidFill>
                  <a:srgbClr val="0000CC"/>
                </a:solidFill>
              </a:rPr>
              <a:t>信息系统</a:t>
            </a:r>
            <a:r>
              <a:rPr lang="zh-CN" altLang="en-US" dirty="0"/>
              <a:t>）中的基本和重要构件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信息系统的开发常用</a:t>
            </a:r>
            <a:r>
              <a:rPr lang="zh-CN" altLang="en-US" dirty="0">
                <a:solidFill>
                  <a:srgbClr val="0000CC"/>
                </a:solidFill>
              </a:rPr>
              <a:t>信息工程方法（</a:t>
            </a:r>
            <a:r>
              <a:rPr lang="en-US" altLang="zh-CN" dirty="0">
                <a:solidFill>
                  <a:srgbClr val="0000CC"/>
                </a:solidFill>
              </a:rPr>
              <a:t>IEM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zh-CN" altLang="en-US" dirty="0"/>
              <a:t>：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CN" sz="2200" dirty="0">
                <a:solidFill>
                  <a:srgbClr val="0000CC"/>
                </a:solidFill>
                <a:latin typeface="+mj-lt"/>
              </a:rPr>
              <a:t>Information Engineering Methodology (IEM) </a:t>
            </a:r>
            <a:r>
              <a:rPr lang="zh-CN" altLang="en-US" sz="2200" dirty="0">
                <a:solidFill>
                  <a:srgbClr val="0000CC"/>
                </a:solidFill>
                <a:latin typeface="+mj-lt"/>
              </a:rPr>
              <a:t>：</a:t>
            </a:r>
            <a:r>
              <a:rPr lang="zh-CN" altLang="en-US" sz="2200" dirty="0">
                <a:latin typeface="+mj-lt"/>
              </a:rPr>
              <a:t>一种面向数据的方法（</a:t>
            </a:r>
            <a:r>
              <a:rPr lang="en-US" altLang="zh-CN" sz="2200" dirty="0">
                <a:latin typeface="+mj-lt"/>
              </a:rPr>
              <a:t>data-oriented approach</a:t>
            </a:r>
            <a:r>
              <a:rPr lang="zh-CN" altLang="en-US" sz="2200" dirty="0">
                <a:latin typeface="+mj-lt"/>
              </a:rPr>
              <a:t>），即以数据为中心，注重对一个组织的业务目标的理解，在对业务过程进行分析和数据建模的基础上，分阶段开发信息系统的方法。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运用</a:t>
            </a:r>
            <a:r>
              <a:rPr lang="en-US" altLang="zh-CN" dirty="0"/>
              <a:t>IEM</a:t>
            </a:r>
            <a:r>
              <a:rPr lang="zh-CN" altLang="en-US" dirty="0"/>
              <a:t>进行信息系统开发过程中，数据库也有相应的生命周期，其各阶段如下页图所示。 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0843A-4049-443F-9A9C-4953D7F98950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1.4 </a:t>
            </a:r>
            <a:r>
              <a:rPr lang="zh-CN" altLang="en-US" dirty="0"/>
              <a:t>数据库的生命周期</a:t>
            </a:r>
          </a:p>
        </p:txBody>
      </p:sp>
      <p:grpSp>
        <p:nvGrpSpPr>
          <p:cNvPr id="35845" name="Group 45"/>
          <p:cNvGrpSpPr>
            <a:grpSpLocks noChangeAspect="1"/>
          </p:cNvGrpSpPr>
          <p:nvPr/>
        </p:nvGrpSpPr>
        <p:grpSpPr bwMode="auto">
          <a:xfrm>
            <a:off x="1116013" y="1277938"/>
            <a:ext cx="5688235" cy="5103812"/>
            <a:chOff x="2039" y="5655"/>
            <a:chExt cx="7824" cy="8037"/>
          </a:xfrm>
        </p:grpSpPr>
        <p:sp>
          <p:nvSpPr>
            <p:cNvPr id="35848" name="AutoShape 46"/>
            <p:cNvSpPr>
              <a:spLocks noChangeAspect="1" noChangeArrowheads="1"/>
            </p:cNvSpPr>
            <p:nvPr/>
          </p:nvSpPr>
          <p:spPr bwMode="auto">
            <a:xfrm>
              <a:off x="2039" y="5655"/>
              <a:ext cx="7824" cy="803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400"/>
            </a:p>
          </p:txBody>
        </p:sp>
        <p:grpSp>
          <p:nvGrpSpPr>
            <p:cNvPr id="35849" name="Group 47"/>
            <p:cNvGrpSpPr>
              <a:grpSpLocks/>
            </p:cNvGrpSpPr>
            <p:nvPr/>
          </p:nvGrpSpPr>
          <p:grpSpPr bwMode="auto">
            <a:xfrm>
              <a:off x="2265" y="5883"/>
              <a:ext cx="7486" cy="7570"/>
              <a:chOff x="2057" y="6155"/>
              <a:chExt cx="7486" cy="7570"/>
            </a:xfrm>
          </p:grpSpPr>
          <p:sp>
            <p:nvSpPr>
              <p:cNvPr id="35850" name="Text Box 48"/>
              <p:cNvSpPr txBox="1">
                <a:spLocks noChangeArrowheads="1"/>
              </p:cNvSpPr>
              <p:nvPr/>
            </p:nvSpPr>
            <p:spPr bwMode="auto">
              <a:xfrm>
                <a:off x="4760" y="8403"/>
                <a:ext cx="2628" cy="2451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endParaRPr lang="en-US" altLang="zh-CN" sz="1400" dirty="0">
                  <a:latin typeface="Times New Roman" pitchFamily="18" charset="0"/>
                </a:endParaRPr>
              </a:p>
              <a:p>
                <a:pPr algn="r"/>
                <a:r>
                  <a:rPr lang="zh-CN" altLang="en-US" sz="1400" dirty="0">
                    <a:latin typeface="Times New Roman" pitchFamily="18" charset="0"/>
                  </a:rPr>
                  <a:t>数</a:t>
                </a:r>
              </a:p>
              <a:p>
                <a:pPr algn="r"/>
                <a:r>
                  <a:rPr lang="zh-CN" altLang="en-US" sz="1400" dirty="0">
                    <a:latin typeface="Times New Roman" pitchFamily="18" charset="0"/>
                  </a:rPr>
                  <a:t>据</a:t>
                </a:r>
              </a:p>
              <a:p>
                <a:pPr algn="r"/>
                <a:r>
                  <a:rPr lang="zh-CN" altLang="en-US" sz="1400" dirty="0">
                    <a:latin typeface="Times New Roman" pitchFamily="18" charset="0"/>
                  </a:rPr>
                  <a:t>库</a:t>
                </a:r>
              </a:p>
              <a:p>
                <a:pPr algn="r"/>
                <a:r>
                  <a:rPr lang="zh-CN" altLang="en-US" sz="1400" dirty="0">
                    <a:latin typeface="Times New Roman" pitchFamily="18" charset="0"/>
                  </a:rPr>
                  <a:t>设</a:t>
                </a:r>
              </a:p>
              <a:p>
                <a:pPr algn="r"/>
                <a:r>
                  <a:rPr lang="zh-CN" altLang="en-US" sz="1400" dirty="0">
                    <a:latin typeface="Times New Roman" pitchFamily="18" charset="0"/>
                  </a:rPr>
                  <a:t>计</a:t>
                </a:r>
                <a:endParaRPr lang="zh-CN" altLang="en-US" sz="1400" dirty="0"/>
              </a:p>
            </p:txBody>
          </p:sp>
          <p:sp>
            <p:nvSpPr>
              <p:cNvPr id="35851" name="Rectangle 49"/>
              <p:cNvSpPr>
                <a:spLocks noChangeArrowheads="1"/>
              </p:cNvSpPr>
              <p:nvPr/>
            </p:nvSpPr>
            <p:spPr bwMode="auto">
              <a:xfrm>
                <a:off x="5006" y="6155"/>
                <a:ext cx="1863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数据库规划</a:t>
                </a:r>
                <a:endParaRPr lang="zh-CN" altLang="en-US" sz="1400" dirty="0"/>
              </a:p>
            </p:txBody>
          </p:sp>
          <p:sp>
            <p:nvSpPr>
              <p:cNvPr id="35852" name="Rectangle 50"/>
              <p:cNvSpPr>
                <a:spLocks noChangeArrowheads="1"/>
              </p:cNvSpPr>
              <p:nvPr/>
            </p:nvSpPr>
            <p:spPr bwMode="auto">
              <a:xfrm>
                <a:off x="4989" y="6932"/>
                <a:ext cx="1862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系统定义</a:t>
                </a:r>
                <a:endParaRPr lang="zh-CN" altLang="en-US" sz="1400" dirty="0"/>
              </a:p>
            </p:txBody>
          </p:sp>
          <p:sp>
            <p:nvSpPr>
              <p:cNvPr id="35853" name="Rectangle 51"/>
              <p:cNvSpPr>
                <a:spLocks noChangeArrowheads="1"/>
              </p:cNvSpPr>
              <p:nvPr/>
            </p:nvSpPr>
            <p:spPr bwMode="auto">
              <a:xfrm>
                <a:off x="4779" y="7710"/>
                <a:ext cx="2325" cy="41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需求收集与分析</a:t>
                </a:r>
                <a:endParaRPr lang="zh-CN" altLang="en-US" sz="1400" dirty="0"/>
              </a:p>
            </p:txBody>
          </p:sp>
          <p:sp>
            <p:nvSpPr>
              <p:cNvPr id="35854" name="Rectangle 52"/>
              <p:cNvSpPr>
                <a:spLocks noChangeArrowheads="1"/>
              </p:cNvSpPr>
              <p:nvPr/>
            </p:nvSpPr>
            <p:spPr bwMode="auto">
              <a:xfrm>
                <a:off x="5120" y="8634"/>
                <a:ext cx="1587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概念设计</a:t>
                </a:r>
                <a:endParaRPr lang="zh-CN" altLang="en-US" sz="1400" dirty="0"/>
              </a:p>
            </p:txBody>
          </p:sp>
          <p:sp>
            <p:nvSpPr>
              <p:cNvPr id="35855" name="Rectangle 53"/>
              <p:cNvSpPr>
                <a:spLocks noChangeArrowheads="1"/>
              </p:cNvSpPr>
              <p:nvPr/>
            </p:nvSpPr>
            <p:spPr bwMode="auto">
              <a:xfrm>
                <a:off x="8058" y="9567"/>
                <a:ext cx="1485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应用设计</a:t>
                </a:r>
                <a:endParaRPr lang="zh-CN" altLang="en-US" sz="1400" dirty="0"/>
              </a:p>
            </p:txBody>
          </p:sp>
          <p:sp>
            <p:nvSpPr>
              <p:cNvPr id="35856" name="Rectangle 54"/>
              <p:cNvSpPr>
                <a:spLocks noChangeArrowheads="1"/>
              </p:cNvSpPr>
              <p:nvPr/>
            </p:nvSpPr>
            <p:spPr bwMode="auto">
              <a:xfrm>
                <a:off x="2505" y="9567"/>
                <a:ext cx="1679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 dirty="0">
                    <a:latin typeface="Times New Roman" pitchFamily="18" charset="0"/>
                  </a:rPr>
                  <a:t>DBMS</a:t>
                </a:r>
                <a:r>
                  <a:rPr lang="zh-CN" altLang="en-US" sz="1400" dirty="0">
                    <a:latin typeface="Times New Roman" pitchFamily="18" charset="0"/>
                  </a:rPr>
                  <a:t>选择</a:t>
                </a:r>
                <a:endParaRPr lang="zh-CN" altLang="en-US" sz="1400" dirty="0"/>
              </a:p>
            </p:txBody>
          </p:sp>
          <p:sp>
            <p:nvSpPr>
              <p:cNvPr id="35857" name="Rectangle 55"/>
              <p:cNvSpPr>
                <a:spLocks noChangeArrowheads="1"/>
              </p:cNvSpPr>
              <p:nvPr/>
            </p:nvSpPr>
            <p:spPr bwMode="auto">
              <a:xfrm>
                <a:off x="2861" y="11703"/>
                <a:ext cx="2075" cy="41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建立原型系统</a:t>
                </a:r>
                <a:endParaRPr lang="zh-CN" altLang="en-US" sz="1400" dirty="0"/>
              </a:p>
            </p:txBody>
          </p:sp>
          <p:sp>
            <p:nvSpPr>
              <p:cNvPr id="35858" name="Rectangle 56"/>
              <p:cNvSpPr>
                <a:spLocks noChangeArrowheads="1"/>
              </p:cNvSpPr>
              <p:nvPr/>
            </p:nvSpPr>
            <p:spPr bwMode="auto">
              <a:xfrm>
                <a:off x="7671" y="11701"/>
                <a:ext cx="1366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实现</a:t>
                </a:r>
                <a:endParaRPr lang="zh-CN" altLang="en-US" sz="1400" dirty="0"/>
              </a:p>
            </p:txBody>
          </p:sp>
          <p:sp>
            <p:nvSpPr>
              <p:cNvPr id="35859" name="Rectangle 57"/>
              <p:cNvSpPr>
                <a:spLocks noChangeArrowheads="1"/>
              </p:cNvSpPr>
              <p:nvPr/>
            </p:nvSpPr>
            <p:spPr bwMode="auto">
              <a:xfrm>
                <a:off x="7161" y="12543"/>
                <a:ext cx="2371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数据转换与加载</a:t>
                </a:r>
                <a:endParaRPr lang="zh-CN" altLang="en-US" sz="1400" dirty="0"/>
              </a:p>
            </p:txBody>
          </p:sp>
          <p:sp>
            <p:nvSpPr>
              <p:cNvPr id="35860" name="Rectangle 58"/>
              <p:cNvSpPr>
                <a:spLocks noChangeArrowheads="1"/>
              </p:cNvSpPr>
              <p:nvPr/>
            </p:nvSpPr>
            <p:spPr bwMode="auto">
              <a:xfrm>
                <a:off x="7509" y="13306"/>
                <a:ext cx="1646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系统测试</a:t>
                </a:r>
                <a:endParaRPr lang="zh-CN" altLang="en-US" sz="1400" dirty="0"/>
              </a:p>
            </p:txBody>
          </p:sp>
          <p:sp>
            <p:nvSpPr>
              <p:cNvPr id="35861" name="Rectangle 59"/>
              <p:cNvSpPr>
                <a:spLocks noChangeArrowheads="1"/>
              </p:cNvSpPr>
              <p:nvPr/>
            </p:nvSpPr>
            <p:spPr bwMode="auto">
              <a:xfrm>
                <a:off x="5119" y="9418"/>
                <a:ext cx="1588" cy="4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逻辑设计</a:t>
                </a:r>
                <a:endParaRPr lang="zh-CN" altLang="en-US" sz="1400" dirty="0"/>
              </a:p>
            </p:txBody>
          </p:sp>
          <p:sp>
            <p:nvSpPr>
              <p:cNvPr id="35862" name="Rectangle 60"/>
              <p:cNvSpPr>
                <a:spLocks noChangeArrowheads="1"/>
              </p:cNvSpPr>
              <p:nvPr/>
            </p:nvSpPr>
            <p:spPr bwMode="auto">
              <a:xfrm>
                <a:off x="5118" y="10206"/>
                <a:ext cx="1589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物理设计</a:t>
                </a:r>
                <a:endParaRPr lang="zh-CN" altLang="en-US" sz="1400" dirty="0"/>
              </a:p>
            </p:txBody>
          </p:sp>
          <p:sp>
            <p:nvSpPr>
              <p:cNvPr id="35863" name="Rectangle 61"/>
              <p:cNvSpPr>
                <a:spLocks noChangeArrowheads="1"/>
              </p:cNvSpPr>
              <p:nvPr/>
            </p:nvSpPr>
            <p:spPr bwMode="auto">
              <a:xfrm>
                <a:off x="4728" y="13306"/>
                <a:ext cx="1613" cy="41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400" dirty="0">
                    <a:latin typeface="Times New Roman" pitchFamily="18" charset="0"/>
                  </a:rPr>
                  <a:t>运行维护</a:t>
                </a:r>
                <a:endParaRPr lang="zh-CN" altLang="en-US" sz="1400" dirty="0"/>
              </a:p>
            </p:txBody>
          </p:sp>
          <p:sp>
            <p:nvSpPr>
              <p:cNvPr id="35864" name="Line 62"/>
              <p:cNvSpPr>
                <a:spLocks noChangeShapeType="1"/>
              </p:cNvSpPr>
              <p:nvPr/>
            </p:nvSpPr>
            <p:spPr bwMode="auto">
              <a:xfrm>
                <a:off x="5925" y="657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65" name="Line 63"/>
              <p:cNvSpPr>
                <a:spLocks noChangeShapeType="1"/>
              </p:cNvSpPr>
              <p:nvPr/>
            </p:nvSpPr>
            <p:spPr bwMode="auto">
              <a:xfrm>
                <a:off x="5914" y="7350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66" name="Line 64"/>
              <p:cNvSpPr>
                <a:spLocks noChangeShapeType="1"/>
              </p:cNvSpPr>
              <p:nvPr/>
            </p:nvSpPr>
            <p:spPr bwMode="auto">
              <a:xfrm>
                <a:off x="5916" y="8115"/>
                <a:ext cx="0" cy="51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67" name="Line 65"/>
              <p:cNvSpPr>
                <a:spLocks noChangeShapeType="1"/>
              </p:cNvSpPr>
              <p:nvPr/>
            </p:nvSpPr>
            <p:spPr bwMode="auto">
              <a:xfrm>
                <a:off x="5907" y="9063"/>
                <a:ext cx="1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68" name="Line 66"/>
              <p:cNvSpPr>
                <a:spLocks noChangeShapeType="1"/>
              </p:cNvSpPr>
              <p:nvPr/>
            </p:nvSpPr>
            <p:spPr bwMode="auto">
              <a:xfrm>
                <a:off x="5902" y="9846"/>
                <a:ext cx="1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69" name="Line 67"/>
              <p:cNvSpPr>
                <a:spLocks noChangeShapeType="1"/>
              </p:cNvSpPr>
              <p:nvPr/>
            </p:nvSpPr>
            <p:spPr bwMode="auto">
              <a:xfrm>
                <a:off x="4184" y="9780"/>
                <a:ext cx="9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0" name="Line 68"/>
              <p:cNvSpPr>
                <a:spLocks noChangeShapeType="1"/>
              </p:cNvSpPr>
              <p:nvPr/>
            </p:nvSpPr>
            <p:spPr bwMode="auto">
              <a:xfrm>
                <a:off x="7399" y="9780"/>
                <a:ext cx="6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1" name="Line 69"/>
              <p:cNvSpPr>
                <a:spLocks noChangeShapeType="1"/>
              </p:cNvSpPr>
              <p:nvPr/>
            </p:nvSpPr>
            <p:spPr bwMode="auto">
              <a:xfrm>
                <a:off x="5909" y="10626"/>
                <a:ext cx="0" cy="5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2" name="Line 70"/>
              <p:cNvSpPr>
                <a:spLocks noChangeShapeType="1"/>
              </p:cNvSpPr>
              <p:nvPr/>
            </p:nvSpPr>
            <p:spPr bwMode="auto">
              <a:xfrm>
                <a:off x="5909" y="11216"/>
                <a:ext cx="2416" cy="4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3" name="Line 71"/>
              <p:cNvSpPr>
                <a:spLocks noChangeShapeType="1"/>
              </p:cNvSpPr>
              <p:nvPr/>
            </p:nvSpPr>
            <p:spPr bwMode="auto">
              <a:xfrm flipH="1">
                <a:off x="3479" y="11216"/>
                <a:ext cx="2430" cy="4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4" name="Line 72"/>
              <p:cNvSpPr>
                <a:spLocks noChangeShapeType="1"/>
              </p:cNvSpPr>
              <p:nvPr/>
            </p:nvSpPr>
            <p:spPr bwMode="auto">
              <a:xfrm>
                <a:off x="5911" y="11038"/>
                <a:ext cx="29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5" name="Line 73"/>
              <p:cNvSpPr>
                <a:spLocks noChangeShapeType="1"/>
              </p:cNvSpPr>
              <p:nvPr/>
            </p:nvSpPr>
            <p:spPr bwMode="auto">
              <a:xfrm>
                <a:off x="8809" y="9975"/>
                <a:ext cx="10" cy="10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6" name="Line 74"/>
              <p:cNvSpPr>
                <a:spLocks noChangeShapeType="1"/>
              </p:cNvSpPr>
              <p:nvPr/>
            </p:nvSpPr>
            <p:spPr bwMode="auto">
              <a:xfrm>
                <a:off x="7104" y="7914"/>
                <a:ext cx="1715" cy="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7" name="Line 75"/>
              <p:cNvSpPr>
                <a:spLocks noChangeShapeType="1"/>
              </p:cNvSpPr>
              <p:nvPr/>
            </p:nvSpPr>
            <p:spPr bwMode="auto">
              <a:xfrm>
                <a:off x="8819" y="7935"/>
                <a:ext cx="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8" name="Line 76"/>
              <p:cNvSpPr>
                <a:spLocks noChangeShapeType="1"/>
              </p:cNvSpPr>
              <p:nvPr/>
            </p:nvSpPr>
            <p:spPr bwMode="auto">
              <a:xfrm flipH="1" flipV="1">
                <a:off x="6342" y="13510"/>
                <a:ext cx="115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79" name="Line 77"/>
              <p:cNvSpPr>
                <a:spLocks noChangeShapeType="1"/>
              </p:cNvSpPr>
              <p:nvPr/>
            </p:nvSpPr>
            <p:spPr bwMode="auto">
              <a:xfrm>
                <a:off x="2347" y="11925"/>
                <a:ext cx="51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0" name="Line 78"/>
              <p:cNvSpPr>
                <a:spLocks noChangeShapeType="1"/>
              </p:cNvSpPr>
              <p:nvPr/>
            </p:nvSpPr>
            <p:spPr bwMode="auto">
              <a:xfrm flipV="1">
                <a:off x="2329" y="7914"/>
                <a:ext cx="1" cy="4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1" name="Line 79"/>
              <p:cNvSpPr>
                <a:spLocks noChangeShapeType="1"/>
              </p:cNvSpPr>
              <p:nvPr/>
            </p:nvSpPr>
            <p:spPr bwMode="auto">
              <a:xfrm flipV="1">
                <a:off x="2329" y="7914"/>
                <a:ext cx="245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2" name="Line 80"/>
              <p:cNvSpPr>
                <a:spLocks noChangeShapeType="1"/>
              </p:cNvSpPr>
              <p:nvPr/>
            </p:nvSpPr>
            <p:spPr bwMode="auto">
              <a:xfrm>
                <a:off x="2061" y="13520"/>
                <a:ext cx="2679" cy="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3" name="Line 81"/>
              <p:cNvSpPr>
                <a:spLocks noChangeShapeType="1"/>
              </p:cNvSpPr>
              <p:nvPr/>
            </p:nvSpPr>
            <p:spPr bwMode="auto">
              <a:xfrm flipV="1">
                <a:off x="2057" y="6351"/>
                <a:ext cx="1" cy="71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4" name="Line 82"/>
              <p:cNvSpPr>
                <a:spLocks noChangeShapeType="1"/>
              </p:cNvSpPr>
              <p:nvPr/>
            </p:nvSpPr>
            <p:spPr bwMode="auto">
              <a:xfrm>
                <a:off x="2057" y="6362"/>
                <a:ext cx="29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5" name="Line 83"/>
              <p:cNvSpPr>
                <a:spLocks noChangeShapeType="1"/>
              </p:cNvSpPr>
              <p:nvPr/>
            </p:nvSpPr>
            <p:spPr bwMode="auto">
              <a:xfrm>
                <a:off x="8325" y="12120"/>
                <a:ext cx="0" cy="4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35886" name="Line 84"/>
              <p:cNvSpPr>
                <a:spLocks noChangeShapeType="1"/>
              </p:cNvSpPr>
              <p:nvPr/>
            </p:nvSpPr>
            <p:spPr bwMode="auto">
              <a:xfrm>
                <a:off x="8328" y="12960"/>
                <a:ext cx="1" cy="3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1400"/>
              </a:p>
            </p:txBody>
          </p:sp>
        </p:grpSp>
      </p:grp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7596584" y="1195873"/>
            <a:ext cx="431800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300" b="1" dirty="0"/>
              <a:t>数据库系统开发生命周期的各阶段</a:t>
            </a:r>
            <a:r>
              <a:rPr lang="zh-CN" altLang="en-US" sz="2300" dirty="0"/>
              <a:t> </a:t>
            </a:r>
          </a:p>
        </p:txBody>
      </p:sp>
      <p:sp>
        <p:nvSpPr>
          <p:cNvPr id="49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5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34BA61-1EF9-4284-A8C3-0A09D6813A97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1.4 </a:t>
            </a:r>
            <a:r>
              <a:rPr lang="zh-CN" altLang="en-US" dirty="0"/>
              <a:t>数据库的生命周期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8075612" cy="48244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数据库系统开发生命周期各阶段的主要活动</a:t>
            </a:r>
            <a:r>
              <a:rPr lang="zh-CN" altLang="en-US" dirty="0"/>
              <a:t> </a:t>
            </a:r>
          </a:p>
        </p:txBody>
      </p:sp>
      <p:graphicFrame>
        <p:nvGraphicFramePr>
          <p:cNvPr id="69929" name="Group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3233"/>
              </p:ext>
            </p:extLst>
          </p:nvPr>
        </p:nvGraphicFramePr>
        <p:xfrm>
          <a:off x="683568" y="1809392"/>
          <a:ext cx="8280920" cy="4537020"/>
        </p:xfrm>
        <a:graphic>
          <a:graphicData uri="http://schemas.openxmlformats.org/drawingml/2006/table">
            <a:tbl>
              <a:tblPr/>
              <a:tblGrid>
                <a:gridCol w="179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0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阶段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主要活动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数据库规划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规划如何最有效和高效地实现生命周期的各阶段。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系统定义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规定数据库系统的范围与边界，包括用户、用户视图和应用领域。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需求收集与分析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为新的数据库系统收集与分析需求。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数据库设计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数据库的概念设计、逻辑设计与物理设计。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DBMS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为数据库系统选择一个合适的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DBMS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应用设计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设计访问与操纵数据库的用户接口与应用逻辑。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建立原型系统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为将实现的数据库系统构造一个原型，以便用户和设计人员进行评价。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实现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建立物理数据库定义与应用程序。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数据转换与加载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从旧系统加载数据到新系统，尽可能将现有应用与数据转换到新数据库。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3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系统测试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数据库系统错误测试，用户需求可满足性验证。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2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运行维护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监控与维护运行中的数据库；可能的数据库重构以满足新的需求。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End</a:t>
            </a:r>
            <a:endParaRPr lang="zh-CN" altLang="en-US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914400" y="1268413"/>
            <a:ext cx="7772400" cy="3600747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章作业</a:t>
            </a:r>
            <a:r>
              <a:rPr lang="en-US" altLang="zh-CN" dirty="0"/>
              <a:t>】</a:t>
            </a:r>
            <a:r>
              <a:rPr lang="zh-CN" altLang="en-US" dirty="0"/>
              <a:t>教材</a:t>
            </a:r>
            <a:r>
              <a:rPr lang="en-US" altLang="zh-CN" dirty="0"/>
              <a:t>Page 11</a:t>
            </a:r>
            <a:r>
              <a:rPr lang="zh-CN" altLang="en-US" dirty="0"/>
              <a:t>：习题</a:t>
            </a:r>
            <a:r>
              <a:rPr lang="en-US" altLang="zh-CN" dirty="0"/>
              <a:t>1</a:t>
            </a:r>
            <a:r>
              <a:rPr lang="zh-CN" altLang="en-US" dirty="0"/>
              <a:t>中的题</a:t>
            </a:r>
            <a:r>
              <a:rPr lang="en-US" altLang="zh-CN" dirty="0"/>
              <a:t>3</a:t>
            </a:r>
          </a:p>
          <a:p>
            <a:r>
              <a:rPr lang="zh-CN" altLang="zh-CN" b="1" dirty="0"/>
              <a:t>答题要求：</a:t>
            </a:r>
            <a:r>
              <a:rPr lang="zh-CN" altLang="zh-CN" dirty="0"/>
              <a:t>河海课堂在线（学习通）中</a:t>
            </a:r>
            <a:r>
              <a:rPr lang="zh-CN" altLang="en-US" dirty="0"/>
              <a:t>本课程的</a:t>
            </a:r>
            <a:r>
              <a:rPr lang="zh-CN" altLang="zh-CN" dirty="0"/>
              <a:t>作业答案框中直接逐题输入答案</a:t>
            </a:r>
            <a:endParaRPr lang="en-US" altLang="zh-CN" dirty="0"/>
          </a:p>
          <a:p>
            <a:r>
              <a:rPr lang="zh-CN" altLang="en-US" b="1"/>
              <a:t>提醒：请</a:t>
            </a: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截止时间（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22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23:59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b="1" dirty="0"/>
              <a:t>之前提交答案！</a:t>
            </a:r>
            <a:endParaRPr lang="en-US" altLang="zh-CN" dirty="0"/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E590F9-5652-4903-9133-F60AF85F9AFC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37895" name="Picture 4" descr="BD05219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6713" y="3087050"/>
            <a:ext cx="3240087" cy="303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5112568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 </a:t>
            </a:r>
            <a:r>
              <a:rPr lang="en-US" altLang="zh-CN" sz="2400" b="1" dirty="0">
                <a:ea typeface="黑体" pitchFamily="2" charset="-122"/>
              </a:rPr>
              <a:t>vs </a:t>
            </a:r>
            <a:r>
              <a:rPr lang="zh-CN" altLang="en-US" sz="2400" b="1" dirty="0">
                <a:ea typeface="黑体" pitchFamily="2" charset="-122"/>
              </a:rPr>
              <a:t>程序（</a:t>
            </a:r>
            <a:r>
              <a:rPr lang="zh-CN" altLang="zh-CN" sz="2400" b="1" dirty="0">
                <a:ea typeface="黑体" pitchFamily="2" charset="-122"/>
              </a:rPr>
              <a:t>program</a:t>
            </a:r>
            <a:r>
              <a:rPr lang="zh-CN" altLang="en-US" sz="2400" b="1" dirty="0">
                <a:ea typeface="黑体" pitchFamily="2" charset="-122"/>
              </a:rPr>
              <a:t>）</a:t>
            </a:r>
            <a:r>
              <a:rPr lang="en-US" altLang="zh-CN" sz="2400" b="1" dirty="0">
                <a:ea typeface="黑体" pitchFamily="2" charset="-122"/>
              </a:rPr>
              <a:t>:</a:t>
            </a:r>
          </a:p>
          <a:p>
            <a:pPr lvl="2" eaLnBrk="1" hangingPunct="1"/>
            <a:r>
              <a:rPr lang="zh-CN" altLang="en-US" b="1" dirty="0"/>
              <a:t>程序是规定计算机执行任务的一组指令</a:t>
            </a:r>
          </a:p>
          <a:p>
            <a:pPr lvl="2" eaLnBrk="1" hangingPunct="1"/>
            <a:r>
              <a:rPr lang="zh-CN" altLang="en-US" b="1" dirty="0"/>
              <a:t>从这种意义上说，数据是指计算机可使用的、除程序代码（</a:t>
            </a:r>
            <a:r>
              <a:rPr lang="en-US" altLang="zh-CN" b="1" dirty="0"/>
              <a:t>code</a:t>
            </a:r>
            <a:r>
              <a:rPr lang="zh-CN" altLang="en-US" b="1" dirty="0"/>
              <a:t>）外的任何东西</a:t>
            </a: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 </a:t>
            </a:r>
            <a:r>
              <a:rPr lang="en-US" altLang="zh-CN" sz="2400" b="1" dirty="0">
                <a:ea typeface="黑体" pitchFamily="2" charset="-122"/>
              </a:rPr>
              <a:t>vs </a:t>
            </a:r>
            <a:r>
              <a:rPr lang="zh-CN" altLang="en-US" sz="2400" b="1" dirty="0">
                <a:ea typeface="黑体" pitchFamily="2" charset="-122"/>
              </a:rPr>
              <a:t>信息 </a:t>
            </a:r>
            <a:r>
              <a:rPr lang="en-US" altLang="zh-CN" sz="2400" b="1" dirty="0">
                <a:ea typeface="黑体" pitchFamily="2" charset="-122"/>
              </a:rPr>
              <a:t>vs </a:t>
            </a:r>
            <a:r>
              <a:rPr lang="zh-CN" altLang="en-US" sz="2400" b="1" dirty="0">
                <a:ea typeface="黑体" pitchFamily="2" charset="-122"/>
              </a:rPr>
              <a:t>知识：</a:t>
            </a:r>
            <a:endParaRPr lang="en-US" altLang="zh-CN" sz="2400" b="1" dirty="0">
              <a:ea typeface="黑体" pitchFamily="2" charset="-122"/>
            </a:endParaRPr>
          </a:p>
          <a:p>
            <a:pPr lvl="2" eaLnBrk="1" hangingPunct="1"/>
            <a:r>
              <a:rPr lang="zh-CN" altLang="en-US" b="1" dirty="0"/>
              <a:t>这三个术语常常交迭使用</a:t>
            </a:r>
          </a:p>
          <a:p>
            <a:pPr lvl="2" eaLnBrk="1" hangingPunct="1"/>
            <a:r>
              <a:rPr lang="zh-CN" altLang="en-US" b="1" dirty="0"/>
              <a:t>三者的主要区别在于</a:t>
            </a:r>
            <a:r>
              <a:rPr lang="zh-CN" altLang="en-US" b="1" dirty="0">
                <a:solidFill>
                  <a:srgbClr val="0000CC"/>
                </a:solidFill>
              </a:rPr>
              <a:t>抽象的层次</a:t>
            </a:r>
            <a:r>
              <a:rPr lang="zh-CN" altLang="en-US" b="1" dirty="0"/>
              <a:t>：</a:t>
            </a:r>
          </a:p>
          <a:p>
            <a:pPr lvl="3" eaLnBrk="1" hangingPunct="1"/>
            <a:r>
              <a:rPr lang="zh-CN" altLang="en-US" b="1" dirty="0"/>
              <a:t>数据是抽象的最低层</a:t>
            </a:r>
          </a:p>
          <a:p>
            <a:pPr lvl="3" eaLnBrk="1" hangingPunct="1"/>
            <a:r>
              <a:rPr lang="zh-CN" altLang="en-US" b="1" dirty="0"/>
              <a:t>信息其次</a:t>
            </a:r>
          </a:p>
          <a:p>
            <a:pPr lvl="3" eaLnBrk="1" hangingPunct="1"/>
            <a:r>
              <a:rPr lang="zh-CN" altLang="en-US" b="1" dirty="0"/>
              <a:t>知识的抽象层次最高</a:t>
            </a:r>
          </a:p>
          <a:p>
            <a:pPr lvl="2" eaLnBrk="1" hangingPunct="1"/>
            <a:r>
              <a:rPr lang="zh-CN" altLang="en-US" b="1" dirty="0"/>
              <a:t>通过数据处理与分析（</a:t>
            </a:r>
            <a:r>
              <a:rPr lang="en-US" altLang="zh-CN" b="1" dirty="0"/>
              <a:t>data processing and analysis</a:t>
            </a:r>
            <a:r>
              <a:rPr lang="zh-CN" altLang="en-US" b="1" dirty="0"/>
              <a:t>），计算机系统将数据转换为信息或知识 </a:t>
            </a:r>
            <a:endParaRPr lang="zh-CN" altLang="en-US" sz="2000" b="1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00392" y="6525344"/>
            <a:ext cx="586408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5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068960"/>
            <a:ext cx="2735075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41FF1-F266-4530-8D6F-D4E16489437A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5112420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一类重要的计算机应用</a:t>
            </a:r>
            <a:r>
              <a:rPr lang="en-US" altLang="zh-CN" sz="2400" b="1" dirty="0">
                <a:ea typeface="黑体" pitchFamily="2" charset="-122"/>
              </a:rPr>
              <a:t>——</a:t>
            </a:r>
            <a:r>
              <a:rPr lang="zh-CN" altLang="en-US" sz="2400" b="1" dirty="0">
                <a:ea typeface="黑体" pitchFamily="2" charset="-122"/>
              </a:rPr>
              <a:t>数据密集型应用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data-intensive applications</a:t>
            </a:r>
            <a:r>
              <a:rPr lang="zh-CN" altLang="en-US" sz="2400" b="1" dirty="0"/>
              <a:t>），其特点：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数据量大</a:t>
            </a:r>
            <a:r>
              <a:rPr lang="zh-CN" altLang="en-US" sz="2200" dirty="0"/>
              <a:t>（</a:t>
            </a:r>
            <a:r>
              <a:rPr lang="en-US" altLang="zh-CN" sz="2200" dirty="0"/>
              <a:t>e.g., exceeding MB level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持久数据</a:t>
            </a:r>
            <a:r>
              <a:rPr lang="zh-CN" altLang="en-US" sz="2200" dirty="0"/>
              <a:t>（</a:t>
            </a:r>
            <a:r>
              <a:rPr lang="en-US" altLang="zh-CN" sz="2200" dirty="0"/>
              <a:t>persistent data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共享数据</a:t>
            </a:r>
            <a:r>
              <a:rPr lang="zh-CN" altLang="en-US" sz="2200" dirty="0"/>
              <a:t>（</a:t>
            </a:r>
            <a:r>
              <a:rPr lang="en-US" altLang="zh-CN" sz="2200" dirty="0"/>
              <a:t>shared data</a:t>
            </a:r>
            <a:r>
              <a:rPr lang="zh-CN" altLang="en-US" sz="2200" dirty="0"/>
              <a:t>）</a:t>
            </a:r>
            <a:r>
              <a:rPr lang="zh-CN" altLang="en-US" sz="2200" b="1" dirty="0"/>
              <a:t> </a:t>
            </a: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数据密集型应用中的核心技术是数据管理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data management</a:t>
            </a:r>
            <a:r>
              <a:rPr lang="zh-CN" altLang="en-US" sz="2400" b="1" dirty="0"/>
              <a:t>），其主要任务：</a:t>
            </a:r>
            <a:r>
              <a:rPr lang="zh-CN" altLang="en-US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数据组织与编码</a:t>
            </a:r>
            <a:r>
              <a:rPr lang="zh-CN" altLang="en-US" sz="2200" dirty="0"/>
              <a:t>（</a:t>
            </a:r>
            <a:r>
              <a:rPr lang="en-US" altLang="zh-CN" sz="2200" dirty="0"/>
              <a:t>data organization and coding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数据存储、索引</a:t>
            </a:r>
            <a:r>
              <a:rPr lang="zh-CN" altLang="en-US" sz="2200" dirty="0"/>
              <a:t>（</a:t>
            </a:r>
            <a:r>
              <a:rPr lang="en-US" altLang="zh-CN" sz="2200" dirty="0"/>
              <a:t>data storage and indexing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数据访问</a:t>
            </a:r>
            <a:r>
              <a:rPr lang="en-US" altLang="zh-CN" sz="2200" dirty="0">
                <a:solidFill>
                  <a:srgbClr val="0000CC"/>
                </a:solidFill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检索</a:t>
            </a:r>
            <a:r>
              <a:rPr lang="en-US" altLang="zh-CN" sz="2200" dirty="0">
                <a:solidFill>
                  <a:srgbClr val="0000CC"/>
                </a:solidFill>
                <a:ea typeface="黑体" pitchFamily="2" charset="-122"/>
              </a:rPr>
              <a:t>/</a:t>
            </a: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查询</a:t>
            </a:r>
            <a:r>
              <a:rPr lang="zh-CN" altLang="en-US" sz="2200" dirty="0"/>
              <a:t>（</a:t>
            </a:r>
            <a:r>
              <a:rPr lang="en-US" altLang="zh-CN" sz="2200" dirty="0"/>
              <a:t>data access/retrieval/query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数据更新与维护</a:t>
            </a:r>
            <a:r>
              <a:rPr lang="zh-CN" altLang="en-US" sz="2200" dirty="0"/>
              <a:t>（</a:t>
            </a:r>
            <a:r>
              <a:rPr lang="en-US" altLang="zh-CN" sz="2200" dirty="0"/>
              <a:t>data updating and maintenance</a:t>
            </a:r>
            <a:r>
              <a:rPr lang="zh-CN" altLang="en-US" sz="2200" dirty="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0000CC"/>
                </a:solidFill>
                <a:ea typeface="黑体" pitchFamily="2" charset="-122"/>
              </a:rPr>
              <a:t>数据安全</a:t>
            </a:r>
            <a:r>
              <a:rPr lang="zh-CN" altLang="en-US" sz="2200" dirty="0"/>
              <a:t>（</a:t>
            </a:r>
            <a:r>
              <a:rPr lang="en-US" altLang="zh-CN" sz="2200" dirty="0"/>
              <a:t>data security</a:t>
            </a:r>
            <a:r>
              <a:rPr lang="zh-CN" altLang="en-US" sz="2200" dirty="0"/>
              <a:t>）</a:t>
            </a:r>
            <a:r>
              <a:rPr lang="en-US" altLang="zh-CN" sz="2200" dirty="0">
                <a:solidFill>
                  <a:srgbClr val="0000CC"/>
                </a:solidFill>
                <a:ea typeface="黑体" pitchFamily="2" charset="-122"/>
              </a:rPr>
              <a:t>…</a:t>
            </a:r>
            <a:endParaRPr lang="zh-CN" altLang="en-US" sz="2200" dirty="0">
              <a:solidFill>
                <a:srgbClr val="0000CC"/>
              </a:solidFill>
              <a:ea typeface="黑体" pitchFamily="2" charset="-122"/>
            </a:endParaRPr>
          </a:p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数据管理是数据处理的基础</a:t>
            </a:r>
            <a:r>
              <a:rPr lang="zh-CN" altLang="en-US" dirty="0"/>
              <a:t> 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3BEA34-D6B0-41B8-A06D-5546E6F0E764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1.1 </a:t>
            </a:r>
            <a:r>
              <a:rPr lang="zh-CN" altLang="en-US"/>
              <a:t>数据管理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7"/>
            <a:ext cx="8064500" cy="5183857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</a:pPr>
            <a:r>
              <a:rPr lang="zh-CN" altLang="en-US" sz="2400" b="1" dirty="0">
                <a:ea typeface="黑体" pitchFamily="2" charset="-122"/>
              </a:rPr>
              <a:t>数据管理方法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早期的</a:t>
            </a:r>
            <a:r>
              <a:rPr lang="zh-CN" altLang="en-US" sz="2400" b="1" dirty="0">
                <a:solidFill>
                  <a:srgbClr val="CC3300"/>
                </a:solidFill>
              </a:rPr>
              <a:t>文件系统（</a:t>
            </a:r>
            <a:r>
              <a:rPr lang="en-US" altLang="zh-CN" sz="2400" b="1" dirty="0">
                <a:solidFill>
                  <a:srgbClr val="CC3300"/>
                </a:solidFill>
              </a:rPr>
              <a:t>file system</a:t>
            </a:r>
            <a:r>
              <a:rPr lang="zh-CN" altLang="en-US" sz="2400" b="1" dirty="0">
                <a:solidFill>
                  <a:srgbClr val="CC3300"/>
                </a:solidFill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方法的局限性：</a:t>
            </a:r>
          </a:p>
          <a:p>
            <a:pPr lvl="3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①数据分离与孤立：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跨文件的数据访问与数据处理难以实现</a:t>
            </a:r>
          </a:p>
          <a:p>
            <a:pPr lvl="3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②数据冗余：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数据存储与维护数据代价大；不一致性</a:t>
            </a:r>
          </a:p>
          <a:p>
            <a:pPr lvl="3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③程序</a:t>
            </a:r>
            <a:r>
              <a:rPr lang="zh-CN" altLang="en-US" sz="2200" b="1" dirty="0">
                <a:solidFill>
                  <a:srgbClr val="0000CC"/>
                </a:solidFill>
                <a:latin typeface="宋体"/>
                <a:ea typeface="宋体"/>
                <a:cs typeface="Times New Roman" pitchFamily="18" charset="0"/>
              </a:rPr>
              <a:t>－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数据依赖性强：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数据结构定义靠应用代码实现，应用程序对数据文件也过分依赖，可维护性差</a:t>
            </a:r>
            <a:endParaRPr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④文件格式互不兼容：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不同编程语言定义的数据文件在格式上互不兼容，数据的综合处理难以实现</a:t>
            </a:r>
            <a:endParaRPr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⑤固定的应用程序（查询及报表）：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应用程序需事先设计好；即兴的（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 hoc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查询与报表无法实现</a:t>
            </a:r>
          </a:p>
          <a:p>
            <a:pPr lvl="3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⑥无法提供数据管理及其辅助功能：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文件读写等操作；无数据共享访问、完整性、安全性、可恢复性，等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A832A9-B13C-484B-9B93-329C6D3B0454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9" y="1340768"/>
            <a:ext cx="8075612" cy="5184576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ea typeface="黑体" pitchFamily="2" charset="-122"/>
              </a:rPr>
              <a:t>数据管理方法</a:t>
            </a:r>
          </a:p>
          <a:p>
            <a:pPr lvl="2" eaLnBrk="1" hangingPunct="1">
              <a:spcBef>
                <a:spcPts val="6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现在的</a:t>
            </a:r>
            <a:r>
              <a:rPr lang="zh-CN" altLang="en-US" sz="2400" b="1" dirty="0">
                <a:solidFill>
                  <a:srgbClr val="CC3300"/>
                </a:solidFill>
              </a:rPr>
              <a:t>数据库（</a:t>
            </a:r>
            <a:r>
              <a:rPr lang="en-US" altLang="zh-CN" sz="2400" b="1" dirty="0">
                <a:solidFill>
                  <a:srgbClr val="CC3300"/>
                </a:solidFill>
              </a:rPr>
              <a:t>database, DB</a:t>
            </a:r>
            <a:r>
              <a:rPr lang="zh-CN" altLang="en-US" sz="2400" b="1" dirty="0">
                <a:solidFill>
                  <a:srgbClr val="CC3300"/>
                </a:solidFill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方法：</a:t>
            </a:r>
          </a:p>
          <a:p>
            <a:pPr lvl="3" eaLnBrk="1" hangingPunct="1">
              <a:spcBef>
                <a:spcPts val="600"/>
              </a:spcBef>
            </a:pPr>
            <a:r>
              <a:rPr lang="zh-CN" altLang="zh-CN" sz="2200" b="1" dirty="0"/>
              <a:t>一个</a:t>
            </a:r>
            <a:r>
              <a:rPr lang="zh-CN" altLang="zh-CN" sz="2200" b="1" dirty="0">
                <a:solidFill>
                  <a:srgbClr val="0000CC"/>
                </a:solidFill>
              </a:rPr>
              <a:t>数据库</a:t>
            </a:r>
            <a:r>
              <a:rPr lang="zh-CN" altLang="zh-CN" sz="2200" b="1" dirty="0"/>
              <a:t>是一个逻辑上相关的可共享数据集。</a:t>
            </a:r>
            <a:br>
              <a:rPr lang="en-US" altLang="zh-CN" sz="2200" b="1" dirty="0"/>
            </a:br>
            <a:r>
              <a:rPr lang="zh-CN" altLang="en-US" sz="2200" b="1" dirty="0"/>
              <a:t>数据库方法借助特殊的软件系统</a:t>
            </a:r>
            <a:r>
              <a:rPr lang="en-US" altLang="zh-CN" sz="2200" b="1" dirty="0"/>
              <a:t>——</a:t>
            </a:r>
            <a:r>
              <a:rPr lang="zh-CN" altLang="en-US" sz="2200" b="1" dirty="0">
                <a:solidFill>
                  <a:srgbClr val="0000CC"/>
                </a:solidFill>
              </a:rPr>
              <a:t>数据库管理系统（</a:t>
            </a:r>
            <a:r>
              <a:rPr lang="en-US" altLang="zh-CN" sz="2200" b="1" dirty="0">
                <a:solidFill>
                  <a:srgbClr val="0000CC"/>
                </a:solidFill>
              </a:rPr>
              <a:t>DBMS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b="1" dirty="0"/>
              <a:t>来实现数据管理。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DBMS</a:t>
            </a:r>
            <a:r>
              <a:rPr lang="zh-CN" altLang="en-US" sz="2200" b="1" dirty="0">
                <a:solidFill>
                  <a:srgbClr val="FF0000"/>
                </a:solidFill>
              </a:rPr>
              <a:t>是核心！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lvl="3" eaLnBrk="1" hangingPunct="1">
              <a:spcBef>
                <a:spcPts val="600"/>
              </a:spcBef>
            </a:pPr>
            <a:r>
              <a:rPr lang="zh-CN" altLang="zh-CN" sz="2200" b="1" dirty="0"/>
              <a:t>数据库中</a:t>
            </a:r>
            <a:r>
              <a:rPr lang="zh-CN" altLang="en-US" sz="2200" b="1" dirty="0"/>
              <a:t>既</a:t>
            </a:r>
            <a:r>
              <a:rPr lang="zh-CN" altLang="zh-CN" sz="2200" b="1" dirty="0"/>
              <a:t>存储</a:t>
            </a:r>
            <a:r>
              <a:rPr lang="zh-CN" altLang="zh-CN" sz="2200" b="1" dirty="0">
                <a:solidFill>
                  <a:srgbClr val="0000CC"/>
                </a:solidFill>
              </a:rPr>
              <a:t>业务数据</a:t>
            </a:r>
            <a:r>
              <a:rPr lang="zh-CN" altLang="zh-CN" sz="2200" b="1" dirty="0"/>
              <a:t>，</a:t>
            </a:r>
            <a:r>
              <a:rPr lang="zh-CN" altLang="en-US" sz="2200" b="1" dirty="0"/>
              <a:t>又</a:t>
            </a:r>
            <a:r>
              <a:rPr lang="zh-CN" altLang="zh-CN" sz="2200" b="1" dirty="0"/>
              <a:t>存储描述业务数据的</a:t>
            </a:r>
            <a:r>
              <a:rPr lang="zh-CN" altLang="zh-CN" sz="2200" b="1" dirty="0">
                <a:solidFill>
                  <a:srgbClr val="0000CC"/>
                </a:solidFill>
              </a:rPr>
              <a:t>元数据</a:t>
            </a:r>
            <a:r>
              <a:rPr lang="en-US" altLang="zh-CN" sz="2200" b="1" dirty="0"/>
              <a:t>——</a:t>
            </a:r>
            <a:r>
              <a:rPr lang="zh-CN" altLang="zh-CN" sz="2200" b="1" dirty="0"/>
              <a:t>称为</a:t>
            </a:r>
            <a:r>
              <a:rPr lang="zh-CN" altLang="zh-CN" sz="2200" b="1" dirty="0">
                <a:solidFill>
                  <a:srgbClr val="0000CC"/>
                </a:solidFill>
              </a:rPr>
              <a:t>数据字典（</a:t>
            </a:r>
            <a:r>
              <a:rPr lang="en-US" altLang="zh-CN" sz="2200" b="1" dirty="0">
                <a:solidFill>
                  <a:srgbClr val="0000CC"/>
                </a:solidFill>
              </a:rPr>
              <a:t>data dictionary, DD</a:t>
            </a:r>
            <a:r>
              <a:rPr lang="zh-CN" altLang="zh-CN" sz="2200" b="1" dirty="0">
                <a:solidFill>
                  <a:srgbClr val="0000CC"/>
                </a:solidFill>
              </a:rPr>
              <a:t>）</a:t>
            </a:r>
            <a:r>
              <a:rPr lang="zh-CN" altLang="zh-CN" sz="2200" b="1" dirty="0"/>
              <a:t>或</a:t>
            </a:r>
            <a:r>
              <a:rPr lang="zh-CN" altLang="en-US" sz="2200" b="1" dirty="0"/>
              <a:t>数据</a:t>
            </a:r>
            <a:r>
              <a:rPr lang="zh-CN" altLang="zh-CN" sz="2200" b="1" dirty="0"/>
              <a:t>目录（</a:t>
            </a:r>
            <a:r>
              <a:rPr lang="en-US" altLang="zh-CN" sz="2200" b="1" dirty="0"/>
              <a:t>data catalog</a:t>
            </a:r>
            <a:r>
              <a:rPr lang="zh-CN" altLang="zh-CN" sz="2200" b="1" dirty="0"/>
              <a:t>）</a:t>
            </a:r>
            <a:endParaRPr lang="en-US" altLang="zh-CN" sz="2200" b="1" dirty="0"/>
          </a:p>
          <a:p>
            <a:pPr lvl="3" eaLnBrk="1" hangingPunct="1">
              <a:spcBef>
                <a:spcPts val="600"/>
              </a:spcBef>
            </a:pPr>
            <a:r>
              <a:rPr lang="en-US" altLang="zh-CN" sz="2200" b="1" dirty="0"/>
              <a:t>DD</a:t>
            </a:r>
            <a:r>
              <a:rPr lang="zh-CN" altLang="en-US" sz="2200" b="1" dirty="0"/>
              <a:t>使数据库具有</a:t>
            </a:r>
            <a:r>
              <a:rPr lang="zh-CN" altLang="en-US" sz="2200" b="1" dirty="0">
                <a:solidFill>
                  <a:srgbClr val="0000CC"/>
                </a:solidFill>
              </a:rPr>
              <a:t>自描述性（</a:t>
            </a:r>
            <a:r>
              <a:rPr lang="en-US" altLang="zh-CN" sz="2200" b="1" dirty="0">
                <a:solidFill>
                  <a:srgbClr val="0000CC"/>
                </a:solidFill>
              </a:rPr>
              <a:t>self-describing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b="1" dirty="0"/>
              <a:t>，</a:t>
            </a:r>
            <a:r>
              <a:rPr lang="en-US" altLang="zh-CN" sz="2200" b="1" dirty="0"/>
              <a:t>DBMS</a:t>
            </a:r>
            <a:r>
              <a:rPr lang="zh-CN" altLang="en-US" sz="2200" b="1" dirty="0"/>
              <a:t>提供了</a:t>
            </a:r>
            <a:r>
              <a:rPr lang="zh-CN" altLang="en-US" sz="2200" b="1" dirty="0">
                <a:solidFill>
                  <a:srgbClr val="0000CC"/>
                </a:solidFill>
              </a:rPr>
              <a:t>数据抽象（</a:t>
            </a:r>
            <a:r>
              <a:rPr lang="en-US" altLang="zh-CN" sz="2200" b="1" dirty="0">
                <a:solidFill>
                  <a:srgbClr val="0000CC"/>
                </a:solidFill>
              </a:rPr>
              <a:t>data abstraction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rgbClr val="0000CC"/>
                </a:solidFill>
              </a:rPr>
              <a:t>程序</a:t>
            </a:r>
            <a:r>
              <a:rPr lang="en-US" altLang="zh-CN" sz="2200" b="1" dirty="0">
                <a:solidFill>
                  <a:srgbClr val="0000CC"/>
                </a:solidFill>
              </a:rPr>
              <a:t>—</a:t>
            </a:r>
            <a:r>
              <a:rPr lang="zh-CN" altLang="en-US" sz="2200" b="1" dirty="0">
                <a:solidFill>
                  <a:srgbClr val="0000CC"/>
                </a:solidFill>
              </a:rPr>
              <a:t>数据独立性（</a:t>
            </a:r>
            <a:r>
              <a:rPr lang="en-US" altLang="zh-CN" sz="2200" b="1" dirty="0">
                <a:solidFill>
                  <a:srgbClr val="0000CC"/>
                </a:solidFill>
              </a:rPr>
              <a:t>independence</a:t>
            </a:r>
            <a:r>
              <a:rPr lang="zh-CN" altLang="en-US" sz="2200" b="1" dirty="0">
                <a:solidFill>
                  <a:srgbClr val="0000CC"/>
                </a:solidFill>
              </a:rPr>
              <a:t>）</a:t>
            </a:r>
            <a:r>
              <a:rPr lang="zh-CN" altLang="en-US" sz="2200" b="1" dirty="0"/>
              <a:t>以及一系列</a:t>
            </a:r>
            <a:r>
              <a:rPr lang="zh-CN" altLang="en-US" sz="2200" b="1" dirty="0">
                <a:solidFill>
                  <a:srgbClr val="0000CC"/>
                </a:solidFill>
              </a:rPr>
              <a:t>数据管理辅助功能</a:t>
            </a:r>
            <a:r>
              <a:rPr lang="zh-CN" altLang="en-US" sz="2200" b="1" dirty="0"/>
              <a:t>（见后文），形成了有效的数据管理方法。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E78EE-4864-4A08-A64B-A0B5BD062AB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340767"/>
            <a:ext cx="8075240" cy="5112569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二、数据库技术的发展历史 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+mj-lt"/>
                <a:ea typeface="黑体" pitchFamily="2" charset="-122"/>
              </a:rPr>
              <a:t>数据库以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数据模型（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data model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）</a:t>
            </a:r>
            <a:r>
              <a:rPr lang="zh-CN" altLang="en-US" sz="2400" dirty="0">
                <a:latin typeface="+mj-lt"/>
                <a:ea typeface="黑体" pitchFamily="2" charset="-122"/>
              </a:rPr>
              <a:t>来分型、分代：</a:t>
            </a:r>
            <a:endParaRPr lang="zh-CN" altLang="en-US" sz="2400" b="1" dirty="0">
              <a:latin typeface="+mj-lt"/>
              <a:ea typeface="黑体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第一代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</a:rPr>
              <a:t>：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层次（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hierarchical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）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&amp; 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网状（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network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）数据库</a:t>
            </a:r>
            <a:endParaRPr lang="zh-CN" altLang="en-US" sz="2400" dirty="0">
              <a:solidFill>
                <a:srgbClr val="0000CC"/>
              </a:solidFill>
              <a:latin typeface="+mj-lt"/>
              <a:ea typeface="黑体" pitchFamily="2" charset="-122"/>
            </a:endParaRPr>
          </a:p>
          <a:p>
            <a:pPr lvl="2" eaLnBrk="1" hangingPunct="1">
              <a:spcBef>
                <a:spcPts val="1200"/>
              </a:spcBef>
            </a:pP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第一个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DBMS</a:t>
            </a: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+mj-lt"/>
              </a:rPr>
              <a:t>1964</a:t>
            </a:r>
            <a:r>
              <a:rPr lang="zh-CN" altLang="en-US" sz="2400" dirty="0">
                <a:latin typeface="+mj-lt"/>
              </a:rPr>
              <a:t>年，美国通用电器公司的</a:t>
            </a:r>
            <a:r>
              <a:rPr lang="en-US" altLang="zh-CN" sz="2400" dirty="0">
                <a:latin typeface="+mj-lt"/>
              </a:rPr>
              <a:t>Charles W. Bachman</a:t>
            </a:r>
            <a:r>
              <a:rPr lang="en-US" altLang="zh-CN" sz="2400" dirty="0">
                <a:solidFill>
                  <a:srgbClr val="008000"/>
                </a:solidFill>
                <a:latin typeface="+mj-lt"/>
              </a:rPr>
              <a:t>【1973</a:t>
            </a:r>
            <a:r>
              <a:rPr lang="zh-CN" altLang="en-US" sz="2400" dirty="0">
                <a:solidFill>
                  <a:srgbClr val="008000"/>
                </a:solidFill>
                <a:latin typeface="+mj-lt"/>
              </a:rPr>
              <a:t>年</a:t>
            </a:r>
            <a:r>
              <a:rPr lang="en-US" altLang="zh-CN" sz="2400" dirty="0">
                <a:solidFill>
                  <a:srgbClr val="008000"/>
                </a:solidFill>
                <a:latin typeface="+mj-lt"/>
              </a:rPr>
              <a:t>ACM</a:t>
            </a:r>
            <a:r>
              <a:rPr lang="zh-CN" altLang="en-US" sz="2400" dirty="0">
                <a:solidFill>
                  <a:srgbClr val="008000"/>
                </a:solidFill>
                <a:latin typeface="+mj-lt"/>
              </a:rPr>
              <a:t>图灵奖</a:t>
            </a:r>
            <a:r>
              <a:rPr lang="en-US" altLang="zh-CN" sz="2400" dirty="0">
                <a:solidFill>
                  <a:srgbClr val="008000"/>
                </a:solidFill>
                <a:latin typeface="+mj-lt"/>
              </a:rPr>
              <a:t>】</a:t>
            </a:r>
            <a:r>
              <a:rPr lang="zh-CN" altLang="en-US" sz="2400" dirty="0">
                <a:latin typeface="+mj-lt"/>
              </a:rPr>
              <a:t>等人开发的</a:t>
            </a:r>
            <a:r>
              <a:rPr lang="en-US" altLang="zh-CN" sz="2400" b="1" dirty="0">
                <a:latin typeface="+mj-lt"/>
              </a:rPr>
              <a:t>IDS</a:t>
            </a:r>
            <a:r>
              <a:rPr lang="en-US" altLang="zh-CN" sz="2400" dirty="0">
                <a:latin typeface="+mj-lt"/>
              </a:rPr>
              <a:t> (Integrated Data Store | </a:t>
            </a:r>
            <a:r>
              <a:rPr lang="zh-CN" altLang="en-US" sz="2400" dirty="0">
                <a:latin typeface="+mj-lt"/>
              </a:rPr>
              <a:t>集成的数据存储</a:t>
            </a:r>
            <a:r>
              <a:rPr lang="en-US" altLang="zh-CN" sz="2400" dirty="0">
                <a:latin typeface="+mj-lt"/>
              </a:rPr>
              <a:t>)</a:t>
            </a:r>
            <a:r>
              <a:rPr lang="zh-CN" altLang="en-US" sz="2400" dirty="0">
                <a:latin typeface="+mj-lt"/>
              </a:rPr>
              <a:t>，奠定了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</a:rPr>
              <a:t>网状数据库</a:t>
            </a:r>
            <a:r>
              <a:rPr lang="zh-CN" altLang="en-US" sz="2400" dirty="0">
                <a:latin typeface="+mj-lt"/>
              </a:rPr>
              <a:t>的基础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第一个商品化的层次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DBMS</a:t>
            </a:r>
            <a:r>
              <a:rPr lang="zh-CN" altLang="en-US" sz="2400" b="1" dirty="0">
                <a:latin typeface="+mj-lt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+mj-lt"/>
              </a:rPr>
              <a:t>1960</a:t>
            </a:r>
            <a:r>
              <a:rPr lang="zh-CN" altLang="en-US" sz="2400" dirty="0">
                <a:latin typeface="+mj-lt"/>
              </a:rPr>
              <a:t>年代末，</a:t>
            </a:r>
            <a:r>
              <a:rPr lang="en-US" altLang="zh-CN" sz="2400" dirty="0">
                <a:latin typeface="+mj-lt"/>
              </a:rPr>
              <a:t>IBM</a:t>
            </a:r>
            <a:r>
              <a:rPr lang="zh-CN" altLang="en-US" sz="2400" dirty="0">
                <a:latin typeface="+mj-lt"/>
              </a:rPr>
              <a:t>公司推出的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</a:rPr>
              <a:t>层次数据库</a:t>
            </a:r>
            <a:r>
              <a:rPr lang="zh-CN" altLang="en-US" sz="2400" dirty="0">
                <a:latin typeface="+mj-lt"/>
              </a:rPr>
              <a:t>管理系统</a:t>
            </a:r>
            <a:r>
              <a:rPr lang="en-US" altLang="zh-CN" sz="2400" b="1" dirty="0">
                <a:latin typeface="+mj-lt"/>
              </a:rPr>
              <a:t>IMS</a:t>
            </a:r>
            <a:r>
              <a:rPr lang="en-US" altLang="zh-CN" sz="2400" dirty="0">
                <a:latin typeface="+mj-lt"/>
              </a:rPr>
              <a:t> (Information Management System</a:t>
            </a:r>
            <a:r>
              <a:rPr lang="en-US" altLang="zh-CN" sz="2400" dirty="0"/>
              <a:t> | </a:t>
            </a:r>
            <a:r>
              <a:rPr lang="zh-CN" altLang="en-US" sz="2400" dirty="0"/>
              <a:t>信息管理系统</a:t>
            </a:r>
            <a:r>
              <a:rPr lang="en-US" altLang="zh-CN" sz="2400" dirty="0">
                <a:latin typeface="+mj-lt"/>
              </a:rPr>
              <a:t>)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3717032"/>
            <a:ext cx="1192910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7AF392-E25D-4946-AEBF-67C12AE3CF20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</a:t>
            </a:r>
            <a:r>
              <a:rPr lang="zh-CN" altLang="en-US" dirty="0"/>
              <a:t>数据管理的发展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0768"/>
            <a:ext cx="8137276" cy="5184576"/>
          </a:xfrm>
        </p:spPr>
        <p:txBody>
          <a:bodyPr/>
          <a:lstStyle/>
          <a:p>
            <a:pPr lvl="1" eaLnBrk="1" hangingPunct="1"/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第二代：关系（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relational</a:t>
            </a:r>
            <a:r>
              <a:rPr lang="zh-CN" altLang="en-US" sz="2400" b="1" dirty="0">
                <a:solidFill>
                  <a:srgbClr val="0000CC"/>
                </a:solidFill>
                <a:latin typeface="+mj-lt"/>
                <a:ea typeface="黑体" pitchFamily="2" charset="-122"/>
              </a:rPr>
              <a:t>）数据库</a:t>
            </a:r>
          </a:p>
          <a:p>
            <a:pPr lvl="1" eaLnBrk="1" hangingPunct="1">
              <a:spcBef>
                <a:spcPts val="400"/>
              </a:spcBef>
            </a:pPr>
            <a:r>
              <a:rPr lang="zh-CN" altLang="en-US" sz="2300" b="1" dirty="0">
                <a:solidFill>
                  <a:schemeClr val="accent2"/>
                </a:solidFill>
                <a:ea typeface="黑体" pitchFamily="2" charset="-122"/>
              </a:rPr>
              <a:t>理论：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</a:rPr>
              <a:t>1970</a:t>
            </a:r>
            <a:r>
              <a:rPr lang="zh-CN" altLang="en-US" sz="2200" dirty="0">
                <a:solidFill>
                  <a:srgbClr val="0000CC"/>
                </a:solidFill>
              </a:rPr>
              <a:t>年，</a:t>
            </a:r>
            <a:r>
              <a:rPr lang="en-US" altLang="zh-CN" sz="2200" dirty="0"/>
              <a:t>IBM</a:t>
            </a:r>
            <a:r>
              <a:rPr lang="zh-CN" altLang="en-US" sz="2200" dirty="0"/>
              <a:t>公司的</a:t>
            </a:r>
            <a:r>
              <a:rPr lang="en-US" altLang="zh-CN" sz="2200" dirty="0"/>
              <a:t> </a:t>
            </a:r>
            <a:r>
              <a:rPr lang="en-US" altLang="zh-CN" sz="2200"/>
              <a:t>E.F</a:t>
            </a:r>
            <a:r>
              <a:rPr lang="en-US" altLang="zh-CN" sz="2200" dirty="0"/>
              <a:t>. Codd</a:t>
            </a:r>
            <a:r>
              <a:rPr lang="en-US" altLang="zh-CN" sz="2000" dirty="0">
                <a:solidFill>
                  <a:srgbClr val="008000"/>
                </a:solidFill>
              </a:rPr>
              <a:t>【1981</a:t>
            </a:r>
            <a:r>
              <a:rPr lang="zh-CN" altLang="en-US" sz="2000" dirty="0">
                <a:solidFill>
                  <a:srgbClr val="008000"/>
                </a:solidFill>
              </a:rPr>
              <a:t>年</a:t>
            </a:r>
            <a:r>
              <a:rPr lang="en-US" altLang="zh-CN" sz="2000" dirty="0">
                <a:solidFill>
                  <a:srgbClr val="008000"/>
                </a:solidFill>
              </a:rPr>
              <a:t>ACM</a:t>
            </a:r>
            <a:r>
              <a:rPr lang="zh-CN" altLang="en-US" sz="2000" dirty="0">
                <a:solidFill>
                  <a:srgbClr val="008000"/>
                </a:solidFill>
              </a:rPr>
              <a:t>图灵奖</a:t>
            </a:r>
            <a:r>
              <a:rPr lang="en-US" altLang="zh-CN" sz="2000" dirty="0">
                <a:solidFill>
                  <a:srgbClr val="008000"/>
                </a:solidFill>
              </a:rPr>
              <a:t>】</a:t>
            </a:r>
            <a:r>
              <a:rPr lang="en-US" altLang="zh-CN" sz="2200" dirty="0"/>
              <a:t>, “</a:t>
            </a:r>
            <a:r>
              <a:rPr lang="en-US" altLang="zh-CN" sz="2200" dirty="0">
                <a:hlinkClick r:id="rId3"/>
              </a:rPr>
              <a:t>A relational model of data for large shared data banks</a:t>
            </a:r>
            <a:r>
              <a:rPr lang="en-US" altLang="zh-CN" sz="2200" dirty="0"/>
              <a:t>”, </a:t>
            </a:r>
            <a:r>
              <a:rPr lang="en-US" altLang="zh-CN" sz="2200" i="1" dirty="0"/>
              <a:t>Communication of the ACM</a:t>
            </a:r>
            <a:r>
              <a:rPr lang="en-US" altLang="zh-CN" sz="2200" dirty="0"/>
              <a:t>, Vol. 13, No. 6 (1970) </a:t>
            </a:r>
            <a:r>
              <a:rPr lang="zh-CN" altLang="en-US" sz="2200" dirty="0">
                <a:ea typeface="黑体" pitchFamily="2" charset="-122"/>
              </a:rPr>
              <a:t>奠定了关系数据库的理论基础</a:t>
            </a:r>
          </a:p>
          <a:p>
            <a:pPr lvl="1" eaLnBrk="1" hangingPunct="1">
              <a:spcBef>
                <a:spcPts val="400"/>
              </a:spcBef>
            </a:pPr>
            <a:r>
              <a:rPr lang="zh-CN" altLang="en-US" sz="2300" b="1" dirty="0">
                <a:solidFill>
                  <a:schemeClr val="accent2"/>
                </a:solidFill>
                <a:ea typeface="黑体" pitchFamily="2" charset="-122"/>
              </a:rPr>
              <a:t>产品：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前后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公司的原型系统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System R</a:t>
            </a:r>
            <a:b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商品化的关系数据库产品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SQL/DS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及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UC Berkeley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M. Stonebraker</a:t>
            </a:r>
            <a:r>
              <a:rPr lang="en-US" altLang="zh-CN" sz="2200" dirty="0">
                <a:solidFill>
                  <a:srgbClr val="008000"/>
                </a:solidFill>
              </a:rPr>
              <a:t>【2014</a:t>
            </a:r>
            <a:r>
              <a:rPr lang="zh-CN" altLang="en-US" sz="2200" dirty="0">
                <a:solidFill>
                  <a:srgbClr val="008000"/>
                </a:solidFill>
              </a:rPr>
              <a:t>年</a:t>
            </a:r>
            <a:r>
              <a:rPr lang="en-US" altLang="zh-CN" sz="2200" dirty="0">
                <a:solidFill>
                  <a:srgbClr val="008000"/>
                </a:solidFill>
              </a:rPr>
              <a:t>ACM</a:t>
            </a:r>
            <a:r>
              <a:rPr lang="zh-CN" altLang="en-US" sz="2200" dirty="0">
                <a:solidFill>
                  <a:srgbClr val="008000"/>
                </a:solidFill>
              </a:rPr>
              <a:t>图灵奖</a:t>
            </a:r>
            <a:r>
              <a:rPr lang="en-US" altLang="zh-CN" sz="2200" dirty="0">
                <a:solidFill>
                  <a:srgbClr val="008000"/>
                </a:solidFill>
              </a:rPr>
              <a:t>】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等人于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1974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开始的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原型系统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INGRES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，后来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1980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年初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由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INGRES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公司进行商品化</a:t>
            </a:r>
          </a:p>
          <a:p>
            <a:pPr lvl="2" eaLnBrk="1" hangingPunct="1">
              <a:spcBef>
                <a:spcPts val="400"/>
              </a:spcBef>
            </a:pP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</a:t>
            </a:r>
            <a:r>
              <a:rPr lang="zh-CN" altLang="en-US" sz="2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后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RDB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技术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产品大发展！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Jim Gray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因在</a:t>
            </a:r>
            <a:b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事务管理等方面的贡献获</a:t>
            </a:r>
            <a:r>
              <a:rPr lang="en-US" altLang="zh-CN" sz="2200" dirty="0">
                <a:solidFill>
                  <a:srgbClr val="008000"/>
                </a:solidFill>
              </a:rPr>
              <a:t>1998</a:t>
            </a:r>
            <a:r>
              <a:rPr lang="zh-CN" altLang="en-US" sz="2200" dirty="0">
                <a:solidFill>
                  <a:srgbClr val="008000"/>
                </a:solidFill>
              </a:rPr>
              <a:t>年</a:t>
            </a:r>
            <a:r>
              <a:rPr lang="en-US" altLang="zh-CN" sz="2200" dirty="0">
                <a:solidFill>
                  <a:srgbClr val="008000"/>
                </a:solidFill>
              </a:rPr>
              <a:t>ACM</a:t>
            </a:r>
            <a:r>
              <a:rPr lang="zh-CN" altLang="en-US" sz="2200" dirty="0">
                <a:solidFill>
                  <a:srgbClr val="008000"/>
                </a:solidFill>
              </a:rPr>
              <a:t>图灵奖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860032" y="6525344"/>
            <a:ext cx="3168352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Copyright © by </a:t>
            </a:r>
            <a:r>
              <a:rPr lang="zh-CN" altLang="en-US" dirty="0"/>
              <a:t>许卓明</a:t>
            </a:r>
            <a:r>
              <a:rPr lang="en-US" altLang="zh-CN" dirty="0"/>
              <a:t>, </a:t>
            </a:r>
            <a:r>
              <a:rPr lang="zh-CN" altLang="en-US" dirty="0"/>
              <a:t>河海大学</a:t>
            </a:r>
            <a:r>
              <a:rPr lang="en-US" altLang="zh-CN" dirty="0"/>
              <a:t>. All rights reserved.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21069" y="6525344"/>
            <a:ext cx="3866955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--</a:t>
            </a:r>
            <a:r>
              <a:rPr lang="zh-CN" altLang="en-US" dirty="0"/>
              <a:t>数据库系统引论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843" y="1052736"/>
            <a:ext cx="1235926" cy="11778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377" y="3573016"/>
            <a:ext cx="1223392" cy="1169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782" y="5454063"/>
            <a:ext cx="1171987" cy="113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Part0_IntroductionToTheCourse</Template>
  <TotalTime>1985</TotalTime>
  <Words>3522</Words>
  <Application>Microsoft Office PowerPoint</Application>
  <PresentationFormat>全屏显示(4:3)</PresentationFormat>
  <Paragraphs>444</Paragraphs>
  <Slides>33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Arial</vt:lpstr>
      <vt:lpstr>Georgia</vt:lpstr>
      <vt:lpstr>Times</vt:lpstr>
      <vt:lpstr>Times New Roman</vt:lpstr>
      <vt:lpstr>Wingdings</vt:lpstr>
      <vt:lpstr>Layers</vt:lpstr>
      <vt:lpstr>第1章 数据库系统引论 Chapter 1  Introduction to  Database Systems</vt:lpstr>
      <vt:lpstr>目录 Contents</vt:lpstr>
      <vt:lpstr>1.1 数据管理的发展</vt:lpstr>
      <vt:lpstr>1.1 数据管理的发展</vt:lpstr>
      <vt:lpstr>1.1 数据管理的发展</vt:lpstr>
      <vt:lpstr>1.1 数据管理</vt:lpstr>
      <vt:lpstr>1.1 数据管理的发展</vt:lpstr>
      <vt:lpstr>1.1 数据管理的发展</vt:lpstr>
      <vt:lpstr>1.1 数据管理的发展</vt:lpstr>
      <vt:lpstr>补充：图灵奖简介—ACM主页</vt:lpstr>
      <vt:lpstr>PowerPoint 演示文稿</vt:lpstr>
      <vt:lpstr>补充：图灵奖简介—中国人姚期智</vt:lpstr>
      <vt:lpstr>1.1 数据管理的发展</vt:lpstr>
      <vt:lpstr>目录 Contents</vt:lpstr>
      <vt:lpstr>1.2 数据库系统</vt:lpstr>
      <vt:lpstr>1.2 数据库系统</vt:lpstr>
      <vt:lpstr>1.2 数据库系统</vt:lpstr>
      <vt:lpstr>1.2 数据库系统</vt:lpstr>
      <vt:lpstr>1.2 数据库系统</vt:lpstr>
      <vt:lpstr>1.2 数据库系统</vt:lpstr>
      <vt:lpstr>1.2 数据库系统</vt:lpstr>
      <vt:lpstr>1.2 数据库系统</vt:lpstr>
      <vt:lpstr>目录 Contents</vt:lpstr>
      <vt:lpstr>1.3 数据抽象与数据独立性</vt:lpstr>
      <vt:lpstr>1.3 数据抽象与数据独立性</vt:lpstr>
      <vt:lpstr>1.3 数据抽象与数据独立性</vt:lpstr>
      <vt:lpstr>1.3 数据抽象与数据独立性</vt:lpstr>
      <vt:lpstr>1.3 数据抽象与数据独立性</vt:lpstr>
      <vt:lpstr>目录 Contents</vt:lpstr>
      <vt:lpstr>1.4 数据库的生命周期</vt:lpstr>
      <vt:lpstr>1.4 数据库的生命周期</vt:lpstr>
      <vt:lpstr>1.4 数据库的生命周期</vt:lpstr>
      <vt:lpstr>The End</vt:lpstr>
    </vt:vector>
  </TitlesOfParts>
  <Company>HHU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Xu, Zhuoming</dc:creator>
  <cp:lastModifiedBy>DELL</cp:lastModifiedBy>
  <cp:revision>311</cp:revision>
  <dcterms:created xsi:type="dcterms:W3CDTF">2007-08-23T06:32:13Z</dcterms:created>
  <dcterms:modified xsi:type="dcterms:W3CDTF">2021-09-16T01:32:11Z</dcterms:modified>
</cp:coreProperties>
</file>