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6"/>
  </p:notesMasterIdLst>
  <p:sldIdLst>
    <p:sldId id="256" r:id="rId2"/>
    <p:sldId id="257" r:id="rId3"/>
    <p:sldId id="314" r:id="rId4"/>
    <p:sldId id="319" r:id="rId5"/>
    <p:sldId id="321" r:id="rId6"/>
    <p:sldId id="329" r:id="rId7"/>
    <p:sldId id="322" r:id="rId8"/>
    <p:sldId id="310" r:id="rId9"/>
    <p:sldId id="260" r:id="rId10"/>
    <p:sldId id="263" r:id="rId11"/>
    <p:sldId id="330" r:id="rId12"/>
    <p:sldId id="264" r:id="rId13"/>
    <p:sldId id="265" r:id="rId14"/>
    <p:sldId id="332" r:id="rId15"/>
    <p:sldId id="266" r:id="rId16"/>
    <p:sldId id="267" r:id="rId17"/>
    <p:sldId id="268" r:id="rId18"/>
    <p:sldId id="269" r:id="rId19"/>
    <p:sldId id="270" r:id="rId20"/>
    <p:sldId id="271" r:id="rId21"/>
    <p:sldId id="325" r:id="rId22"/>
    <p:sldId id="272" r:id="rId23"/>
    <p:sldId id="273" r:id="rId24"/>
    <p:sldId id="274" r:id="rId25"/>
    <p:sldId id="275" r:id="rId26"/>
    <p:sldId id="328" r:id="rId27"/>
    <p:sldId id="276" r:id="rId28"/>
    <p:sldId id="278" r:id="rId29"/>
    <p:sldId id="311" r:id="rId30"/>
    <p:sldId id="279" r:id="rId31"/>
    <p:sldId id="308" r:id="rId32"/>
    <p:sldId id="324" r:id="rId33"/>
    <p:sldId id="312" r:id="rId34"/>
    <p:sldId id="289" r:id="rId35"/>
    <p:sldId id="291" r:id="rId36"/>
    <p:sldId id="292" r:id="rId37"/>
    <p:sldId id="293" r:id="rId38"/>
    <p:sldId id="333" r:id="rId39"/>
    <p:sldId id="294" r:id="rId40"/>
    <p:sldId id="295" r:id="rId41"/>
    <p:sldId id="296" r:id="rId42"/>
    <p:sldId id="334" r:id="rId43"/>
    <p:sldId id="297" r:id="rId44"/>
    <p:sldId id="298" r:id="rId45"/>
    <p:sldId id="299" r:id="rId46"/>
    <p:sldId id="300" r:id="rId47"/>
    <p:sldId id="335" r:id="rId48"/>
    <p:sldId id="327" r:id="rId49"/>
    <p:sldId id="301" r:id="rId50"/>
    <p:sldId id="336" r:id="rId51"/>
    <p:sldId id="302" r:id="rId52"/>
    <p:sldId id="337" r:id="rId53"/>
    <p:sldId id="326" r:id="rId54"/>
    <p:sldId id="323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CC"/>
    <a:srgbClr val="CCECFF"/>
    <a:srgbClr val="99CCFF"/>
    <a:srgbClr val="339933"/>
    <a:srgbClr val="6699FF"/>
    <a:srgbClr val="33CC33"/>
    <a:srgbClr val="00FFFF"/>
    <a:srgbClr val="008000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6" autoAdjust="0"/>
  </p:normalViewPr>
  <p:slideViewPr>
    <p:cSldViewPr>
      <p:cViewPr varScale="1">
        <p:scale>
          <a:sx n="74" d="100"/>
          <a:sy n="74" d="100"/>
        </p:scale>
        <p:origin x="1450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4357C-FEA3-4B23-8689-FAC903929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02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78497-D38E-47D2-8893-E43EE9C399EE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21F444-2372-4CE1-B068-A3D699D4FF1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zh-CN" altLang="en-US" sz="1400" b="1">
                <a:solidFill>
                  <a:srgbClr val="0000CC"/>
                </a:solidFill>
              </a:rPr>
              <a:t>元组个数有限性</a:t>
            </a:r>
          </a:p>
          <a:p>
            <a:pPr lvl="1" eaLnBrk="1" hangingPunct="1"/>
            <a:r>
              <a:rPr lang="zh-CN" altLang="en-US" sz="1400" b="1">
                <a:solidFill>
                  <a:srgbClr val="0000CC"/>
                </a:solidFill>
              </a:rPr>
              <a:t>元组的唯一性</a:t>
            </a:r>
          </a:p>
          <a:p>
            <a:pPr lvl="1" eaLnBrk="1" hangingPunct="1"/>
            <a:r>
              <a:rPr lang="zh-CN" altLang="en-US" sz="1400" b="1">
                <a:solidFill>
                  <a:srgbClr val="0000CC"/>
                </a:solidFill>
              </a:rPr>
              <a:t>原则的次序无关性</a:t>
            </a:r>
          </a:p>
          <a:p>
            <a:pPr lvl="1" eaLnBrk="1" hangingPunct="1"/>
            <a:r>
              <a:rPr lang="zh-CN" altLang="en-US" sz="1400" b="1">
                <a:solidFill>
                  <a:srgbClr val="0000CC"/>
                </a:solidFill>
              </a:rPr>
              <a:t>元组分量的原子性</a:t>
            </a:r>
          </a:p>
          <a:p>
            <a:pPr lvl="1" eaLnBrk="1" hangingPunct="1"/>
            <a:r>
              <a:rPr lang="zh-CN" altLang="en-US" sz="1400" b="1">
                <a:solidFill>
                  <a:srgbClr val="0000CC"/>
                </a:solidFill>
              </a:rPr>
              <a:t>属性名唯一性</a:t>
            </a:r>
          </a:p>
          <a:p>
            <a:pPr lvl="1" eaLnBrk="1" hangingPunct="1"/>
            <a:r>
              <a:rPr lang="zh-CN" altLang="en-US" sz="1400" b="1">
                <a:solidFill>
                  <a:srgbClr val="0000CC"/>
                </a:solidFill>
              </a:rPr>
              <a:t>属性的次序无关性</a:t>
            </a:r>
          </a:p>
          <a:p>
            <a:pPr lvl="1" eaLnBrk="1" hangingPunct="1"/>
            <a:r>
              <a:rPr lang="zh-CN" altLang="en-US" sz="1400" b="1">
                <a:solidFill>
                  <a:srgbClr val="0000CC"/>
                </a:solidFill>
              </a:rPr>
              <a:t>分量值域同一性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F0493-BBD6-4100-9319-08376D470588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400" b="1">
                <a:latin typeface="Times New Roman" charset="0"/>
              </a:rPr>
              <a:t>每一张二维表都至少存在一个键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13351-C005-4E2C-890A-344E8675678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3DC82-DEED-423C-86E2-C652E2BF54C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B88F8-0662-4CFB-81C2-50CDFA51F1F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5F78A-4F7B-4976-8794-3A90E7C1ACAB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073DB-DF00-48C3-B7EA-B2C4D02AA4ED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6C7A8-2C94-4280-A78D-2EF9B104DC56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7E0DF-7983-405B-B5E5-CEC1963B053F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CBFC0-AD9E-4AE4-8EAB-7E87ED52434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A837D-4AEF-44AB-AA0B-D9D45599AAC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8CA73-BA57-4F84-BA0B-B29C6BDB0BB2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4114B-2467-4154-99C9-96C05619C44A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DA849-82BC-4A53-B474-7667E5A910DB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E6C44-C34B-43DD-8F49-6491892D2073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F31FD-A685-4557-9FEF-C82B62259C75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01CC-9030-402B-B92E-B57C8641C0B5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7F83A-0D9F-4EFD-90BA-5B451FF5A44D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1B5A2-9767-4482-ABF3-52C2D3F66331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12C80-17D1-4CE2-A927-248648A41F50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FECF7-E24C-46A1-A55B-BBB9BFCEC5B0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BA5ED-DE4E-4783-B3E4-2096F91B578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BFF3A-06E8-4686-BE1E-8B159D161F6F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F6357-B1B5-4C29-8262-9B0F98200E5D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58E31-EFAA-4502-9EC2-6D6393846FA7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DFB22-C9AF-4251-966C-2E9DC5E7206B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FEAF2-4FDE-4621-91B7-2F4D5DE758C1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5160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FEAF2-4FDE-4621-91B7-2F4D5DE758C1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06257-E5DD-4251-9F34-3C723392F7FE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46876-7A37-49B1-89ED-DD1BD8E287FF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FD561-2800-47EB-9D71-3016ADBA9481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8C7CE-8501-4B28-974B-487660AC7D55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E686E-35ED-409C-95F4-A1597DC2C41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E7059-FA37-435F-BB40-7D94BBA716BE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B1CA-131C-4D63-8194-A2C88E3A414D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2EB96-CC91-4391-BF2F-E5FED81A5F98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0CA48-3650-4979-9C7B-916A960ABF20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223C8-B863-4454-837E-6157825A74BF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B50FE-A921-4E3D-B835-183741BF73DB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34A73-681F-4C4F-9FA1-487C9F306BF0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12C31-BAA5-4B74-8436-16D39385DECA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D94EE-6F5E-4067-8B0F-DB5FDA6941D4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AB2F2-9811-419B-85D6-F1FBB3C95F5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716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AB2F2-9811-419B-85D6-F1FBB3C95F5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1619250" y="3929063"/>
            <a:ext cx="7143750" cy="207168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1692275" y="4071938"/>
            <a:ext cx="6994525" cy="1857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0" y="5013325"/>
            <a:ext cx="1619250" cy="1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" name="Picture 14" descr="HHU_logo_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157788"/>
            <a:ext cx="12747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763713" y="1502460"/>
            <a:ext cx="6923087" cy="2355168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143380"/>
            <a:ext cx="6840537" cy="17145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eaLnBrk="1" hangingPunct="1">
              <a:defRPr/>
            </a:pPr>
            <a:endParaRPr lang="en-US" altLang="zh-CN" dirty="0">
              <a:latin typeface="Times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763713" y="908720"/>
            <a:ext cx="692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《</a:t>
            </a:r>
            <a:r>
              <a:rPr lang="zh-CN" altLang="en-US" sz="2800" dirty="0"/>
              <a:t>数据库系统原理</a:t>
            </a:r>
            <a:r>
              <a:rPr lang="en-US" altLang="zh-CN" sz="2800" dirty="0"/>
              <a:t>》</a:t>
            </a:r>
            <a:r>
              <a:rPr lang="zh-CN" altLang="en-US" sz="2800" dirty="0"/>
              <a:t>课件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412"/>
            <a:ext cx="7772400" cy="5158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056" y="6520440"/>
            <a:ext cx="3168328" cy="29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520440"/>
            <a:ext cx="3873648" cy="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0392" y="6520440"/>
            <a:ext cx="586408" cy="29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fld id="{2CA98551-944F-4553-9DD5-2A975BC1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charset="0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95288" y="1125538"/>
            <a:ext cx="8305800" cy="182562"/>
            <a:chOff x="240" y="893"/>
            <a:chExt cx="5232" cy="115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charset="0"/>
              </a:endParaRPr>
            </a:p>
          </p:txBody>
        </p:sp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056" y="6489526"/>
            <a:ext cx="316832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89526"/>
            <a:ext cx="387364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0392" y="6489526"/>
            <a:ext cx="58640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fld id="{2CA98551-944F-4553-9DD5-2A975BC1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130" name="Picture 12" descr="HHU_logo_blu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8" y="6173614"/>
            <a:ext cx="726944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484783"/>
            <a:ext cx="6923087" cy="2372841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章 数据模型</a:t>
            </a:r>
            <a:b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Chapter 2  Data Models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4071938"/>
            <a:ext cx="7143750" cy="1785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" pitchFamily="18" charset="0"/>
              </a:rPr>
              <a:t>Copyright © by </a:t>
            </a:r>
            <a:r>
              <a:rPr lang="zh-CN" altLang="en-US" dirty="0">
                <a:latin typeface="Times" pitchFamily="18" charset="0"/>
              </a:rPr>
              <a:t>许卓明</a:t>
            </a:r>
            <a:r>
              <a:rPr lang="en-US" altLang="zh-CN" dirty="0">
                <a:latin typeface="Times" pitchFamily="18" charset="0"/>
              </a:rPr>
              <a:t>, </a:t>
            </a:r>
          </a:p>
          <a:p>
            <a:pPr eaLnBrk="1" hangingPunct="1">
              <a:defRPr/>
            </a:pPr>
            <a:r>
              <a:rPr lang="zh-CN" altLang="en-US" dirty="0">
                <a:latin typeface="Times" pitchFamily="18" charset="0"/>
              </a:rPr>
              <a:t>河海大学</a:t>
            </a:r>
            <a:r>
              <a:rPr lang="en-US" altLang="zh-CN" dirty="0">
                <a:latin typeface="Times" pitchFamily="18" charset="0"/>
              </a:rPr>
              <a:t>. All rights reserved.</a:t>
            </a:r>
            <a:r>
              <a:rPr lang="zh-CN" altLang="en-US" dirty="0">
                <a:latin typeface="Times" pitchFamily="18" charset="0"/>
              </a:rPr>
              <a:t> </a:t>
            </a:r>
            <a:endParaRPr lang="en-US" altLang="zh-CN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075240" cy="4967957"/>
          </a:xfrm>
        </p:spPr>
        <p:txBody>
          <a:bodyPr/>
          <a:lstStyle/>
          <a:p>
            <a:pPr lvl="1" eaLnBrk="1" hangingPunct="1"/>
            <a:r>
              <a:rPr lang="zh-CN" altLang="en-US" sz="2400" dirty="0">
                <a:ea typeface="黑体" pitchFamily="2" charset="-122"/>
              </a:rPr>
              <a:t>定义：</a:t>
            </a:r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笛卡尔积、元组</a:t>
            </a:r>
            <a:r>
              <a:rPr lang="zh-CN" altLang="en-US" sz="2400" dirty="0">
                <a:ea typeface="黑体" pitchFamily="2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分量</a:t>
            </a: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给定一组域</a:t>
            </a:r>
            <a:r>
              <a:rPr lang="en-US" altLang="zh-CN" sz="2400" dirty="0">
                <a:ea typeface="黑体" pitchFamily="2" charset="-122"/>
              </a:rPr>
              <a:t>D1</a:t>
            </a:r>
            <a:r>
              <a:rPr lang="zh-CN" altLang="en-US" sz="2400" dirty="0">
                <a:ea typeface="黑体" pitchFamily="2" charset="-122"/>
              </a:rPr>
              <a:t>，</a:t>
            </a:r>
            <a:r>
              <a:rPr lang="en-US" altLang="zh-CN" sz="2400" dirty="0">
                <a:ea typeface="黑体" pitchFamily="2" charset="-122"/>
              </a:rPr>
              <a:t>D2</a:t>
            </a:r>
            <a:r>
              <a:rPr lang="zh-CN" altLang="en-US" sz="2400" dirty="0">
                <a:ea typeface="黑体" pitchFamily="2" charset="-122"/>
              </a:rPr>
              <a:t>，</a:t>
            </a:r>
            <a:r>
              <a:rPr lang="en-US" altLang="zh-CN" sz="2400" dirty="0">
                <a:ea typeface="黑体" pitchFamily="2" charset="-122"/>
              </a:rPr>
              <a:t>…</a:t>
            </a:r>
            <a:r>
              <a:rPr lang="zh-CN" altLang="en-US" sz="2400" dirty="0">
                <a:ea typeface="黑体" pitchFamily="2" charset="-122"/>
              </a:rPr>
              <a:t>，</a:t>
            </a:r>
            <a:r>
              <a:rPr lang="en-US" altLang="zh-CN" sz="2400" dirty="0" err="1">
                <a:ea typeface="黑体" pitchFamily="2" charset="-122"/>
              </a:rPr>
              <a:t>Dn</a:t>
            </a:r>
            <a:r>
              <a:rPr lang="zh-CN" altLang="en-US" sz="2400" dirty="0">
                <a:ea typeface="黑体" pitchFamily="2" charset="-122"/>
              </a:rPr>
              <a:t>，这些域中可以有相同的，它们的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笛卡尔积（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Cartesian product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400" dirty="0">
                <a:ea typeface="黑体" pitchFamily="2" charset="-122"/>
              </a:rPr>
              <a:t>定义为以下集合：</a:t>
            </a:r>
          </a:p>
          <a:p>
            <a:pPr lvl="2" eaLnBrk="1" hangingPunct="1"/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D1×D2×…×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Dn</a:t>
            </a:r>
            <a:b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={ (d1, d2, …, 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dn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 | 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di∈Di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=1, 2, …, n }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。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以上集合中的每个元素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(d1, d2, …, </a:t>
            </a:r>
            <a:r>
              <a:rPr lang="en-US" altLang="zh-CN" sz="24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dn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称作一个</a:t>
            </a:r>
            <a:b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元组（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n-tuple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，简称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元组（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）；</a:t>
            </a:r>
            <a:b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元素中每个值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di </a:t>
            </a:r>
            <a:r>
              <a:rPr lang="zh-CN" altLang="en-US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称作一个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分量（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component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CN" sz="2400" dirty="0">
              <a:solidFill>
                <a:schemeClr val="accent2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注：</a:t>
            </a:r>
            <a:r>
              <a:rPr lang="zh-CN" altLang="en-US" sz="2400" dirty="0">
                <a:ea typeface="黑体" pitchFamily="2" charset="-122"/>
              </a:rPr>
              <a:t>笛卡尔积可表示成一个</a:t>
            </a:r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二维表（</a:t>
            </a:r>
            <a:r>
              <a:rPr lang="en-US" altLang="zh-CN" sz="2400" dirty="0">
                <a:solidFill>
                  <a:schemeClr val="accent2"/>
                </a:solidFill>
                <a:ea typeface="黑体" pitchFamily="2" charset="-122"/>
              </a:rPr>
              <a:t>table</a:t>
            </a:r>
            <a:r>
              <a:rPr lang="zh-CN" altLang="en-US" sz="2400" dirty="0">
                <a:solidFill>
                  <a:schemeClr val="accent2"/>
                </a:solidFill>
                <a:ea typeface="黑体" pitchFamily="2" charset="-122"/>
              </a:rPr>
              <a:t>）</a:t>
            </a:r>
            <a:r>
              <a:rPr lang="zh-CN" altLang="en-US" sz="2400" dirty="0">
                <a:ea typeface="黑体" pitchFamily="2" charset="-122"/>
              </a:rPr>
              <a:t>，即：由行、列所组成的平坦表格，如</a:t>
            </a:r>
            <a:r>
              <a:rPr lang="en-US" altLang="zh-CN" sz="2400" dirty="0">
                <a:ea typeface="黑体" pitchFamily="2" charset="-122"/>
              </a:rPr>
              <a:t>Excel</a:t>
            </a:r>
            <a:r>
              <a:rPr lang="zh-CN" altLang="en-US" sz="2400" dirty="0">
                <a:ea typeface="黑体" pitchFamily="2" charset="-122"/>
              </a:rPr>
              <a:t>表单。</a:t>
            </a:r>
            <a:r>
              <a:rPr lang="zh-CN" altLang="en-US" dirty="0"/>
              <a:t>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268413"/>
            <a:ext cx="8002587" cy="2264632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ea typeface="黑体" pitchFamily="2" charset="-122"/>
              </a:rPr>
              <a:t>e.g.</a:t>
            </a:r>
            <a:r>
              <a:rPr lang="en-US" altLang="zh-CN" sz="2000" dirty="0">
                <a:ea typeface="黑体" pitchFamily="2" charset="-122"/>
              </a:rPr>
              <a:t>  </a:t>
            </a:r>
            <a:r>
              <a:rPr lang="zh-CN" altLang="en-US" sz="2000" dirty="0">
                <a:ea typeface="黑体" pitchFamily="2" charset="-122"/>
              </a:rPr>
              <a:t>三个域：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D1</a:t>
            </a:r>
            <a:r>
              <a:rPr lang="en-US" altLang="zh-CN" sz="2000" dirty="0">
                <a:ea typeface="黑体" pitchFamily="2" charset="-122"/>
              </a:rPr>
              <a:t>: </a:t>
            </a:r>
            <a:r>
              <a:rPr lang="zh-CN" altLang="en-US" sz="2000" dirty="0">
                <a:ea typeface="黑体" pitchFamily="2" charset="-122"/>
              </a:rPr>
              <a:t>男人</a:t>
            </a:r>
            <a:r>
              <a:rPr lang="en-US" altLang="zh-CN" sz="2000" dirty="0">
                <a:ea typeface="黑体" pitchFamily="2" charset="-122"/>
              </a:rPr>
              <a:t>={</a:t>
            </a:r>
            <a:r>
              <a:rPr lang="zh-CN" altLang="en-US" sz="2000" dirty="0">
                <a:ea typeface="黑体" pitchFamily="2" charset="-122"/>
              </a:rPr>
              <a:t>王兵，李平</a:t>
            </a:r>
            <a:r>
              <a:rPr lang="en-US" altLang="zh-CN" sz="2000" dirty="0">
                <a:ea typeface="黑体" pitchFamily="2" charset="-122"/>
              </a:rPr>
              <a:t>},  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D2</a:t>
            </a:r>
            <a:r>
              <a:rPr lang="en-US" altLang="zh-CN" sz="2000" dirty="0">
                <a:ea typeface="黑体" pitchFamily="2" charset="-122"/>
              </a:rPr>
              <a:t>: </a:t>
            </a:r>
            <a:r>
              <a:rPr lang="zh-CN" altLang="en-US" sz="2000" dirty="0">
                <a:ea typeface="黑体" pitchFamily="2" charset="-122"/>
              </a:rPr>
              <a:t>女人</a:t>
            </a:r>
            <a:r>
              <a:rPr lang="en-US" altLang="zh-CN" sz="2000" dirty="0">
                <a:ea typeface="黑体" pitchFamily="2" charset="-122"/>
              </a:rPr>
              <a:t>={</a:t>
            </a:r>
            <a:r>
              <a:rPr lang="zh-CN" altLang="en-US" sz="2000" dirty="0">
                <a:ea typeface="黑体" pitchFamily="2" charset="-122"/>
              </a:rPr>
              <a:t>丁美，吴芳</a:t>
            </a:r>
            <a:r>
              <a:rPr lang="en-US" altLang="zh-CN" sz="2000" dirty="0">
                <a:ea typeface="黑体" pitchFamily="2" charset="-122"/>
              </a:rPr>
              <a:t>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D3</a:t>
            </a:r>
            <a:r>
              <a:rPr lang="en-US" altLang="zh-CN" sz="2000" dirty="0">
                <a:ea typeface="黑体" pitchFamily="2" charset="-122"/>
              </a:rPr>
              <a:t>: </a:t>
            </a:r>
            <a:r>
              <a:rPr lang="zh-CN" altLang="en-US" sz="2000" dirty="0">
                <a:ea typeface="黑体" pitchFamily="2" charset="-122"/>
              </a:rPr>
              <a:t>儿童</a:t>
            </a:r>
            <a:r>
              <a:rPr lang="en-US" altLang="zh-CN" sz="2000" dirty="0">
                <a:ea typeface="黑体" pitchFamily="2" charset="-122"/>
              </a:rPr>
              <a:t>={</a:t>
            </a:r>
            <a:r>
              <a:rPr lang="zh-CN" altLang="en-US" sz="2000" dirty="0">
                <a:ea typeface="黑体" pitchFamily="2" charset="-122"/>
              </a:rPr>
              <a:t>王小兵，李小平，吴小芳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  <a:p>
            <a:pPr eaLnBrk="1" hangingPunct="1">
              <a:buNone/>
            </a:pPr>
            <a:r>
              <a:rPr lang="zh-CN" altLang="en-US" sz="2000" dirty="0">
                <a:ea typeface="黑体" pitchFamily="2" charset="-122"/>
              </a:rPr>
              <a:t>     笛卡尔积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D1×D2×D3</a:t>
            </a:r>
            <a:r>
              <a:rPr lang="en-US" altLang="zh-CN" sz="2000" dirty="0">
                <a:ea typeface="黑体" pitchFamily="2" charset="-122"/>
              </a:rPr>
              <a:t>={ (</a:t>
            </a:r>
            <a:r>
              <a:rPr lang="zh-CN" altLang="en-US" sz="2000" dirty="0">
                <a:ea typeface="黑体" pitchFamily="2" charset="-122"/>
              </a:rPr>
              <a:t>王兵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丁美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王小兵</a:t>
            </a:r>
            <a:r>
              <a:rPr lang="en-US" altLang="zh-CN" sz="2000" dirty="0">
                <a:ea typeface="黑体" pitchFamily="2" charset="-122"/>
              </a:rPr>
              <a:t>), (</a:t>
            </a:r>
            <a:r>
              <a:rPr lang="zh-CN" altLang="en-US" sz="2000" dirty="0">
                <a:ea typeface="黑体" pitchFamily="2" charset="-122"/>
              </a:rPr>
              <a:t>王兵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丁美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李小平</a:t>
            </a:r>
            <a:r>
              <a:rPr lang="en-US" altLang="zh-CN" sz="2000" dirty="0">
                <a:ea typeface="黑体" pitchFamily="2" charset="-122"/>
              </a:rPr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                 (</a:t>
            </a:r>
            <a:r>
              <a:rPr lang="zh-CN" altLang="en-US" sz="2000" dirty="0">
                <a:ea typeface="黑体" pitchFamily="2" charset="-122"/>
              </a:rPr>
              <a:t>王兵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丁美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吴小芳</a:t>
            </a:r>
            <a:r>
              <a:rPr lang="en-US" altLang="zh-CN" sz="2000" dirty="0">
                <a:ea typeface="黑体" pitchFamily="2" charset="-122"/>
              </a:rPr>
              <a:t>), 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                 (</a:t>
            </a:r>
            <a:r>
              <a:rPr lang="zh-CN" altLang="en-US" sz="2000" dirty="0">
                <a:ea typeface="黑体" pitchFamily="2" charset="-122"/>
              </a:rPr>
              <a:t>王兵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吴芳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王小兵</a:t>
            </a:r>
            <a:r>
              <a:rPr lang="en-US" altLang="zh-CN" sz="2000" dirty="0">
                <a:ea typeface="黑体" pitchFamily="2" charset="-122"/>
              </a:rPr>
              <a:t>), 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                 (</a:t>
            </a:r>
            <a:r>
              <a:rPr lang="zh-CN" altLang="en-US" sz="2000" dirty="0">
                <a:ea typeface="黑体" pitchFamily="2" charset="-122"/>
              </a:rPr>
              <a:t>李平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吴芳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李小平</a:t>
            </a:r>
            <a:r>
              <a:rPr lang="en-US" altLang="zh-CN" sz="2000" dirty="0">
                <a:ea typeface="黑体" pitchFamily="2" charset="-122"/>
              </a:rPr>
              <a:t>), (</a:t>
            </a:r>
            <a:r>
              <a:rPr lang="zh-CN" altLang="en-US" sz="2000" dirty="0">
                <a:ea typeface="黑体" pitchFamily="2" charset="-122"/>
              </a:rPr>
              <a:t>李平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吴芳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吴小芳</a:t>
            </a:r>
            <a:r>
              <a:rPr lang="en-US" altLang="zh-CN" sz="2000" dirty="0">
                <a:ea typeface="黑体" pitchFamily="2" charset="-122"/>
              </a:rPr>
              <a:t>) }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682750" y="2484438"/>
            <a:ext cx="1219200" cy="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1682750" y="2484438"/>
            <a:ext cx="1219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366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79028"/>
              </p:ext>
            </p:extLst>
          </p:nvPr>
        </p:nvGraphicFramePr>
        <p:xfrm>
          <a:off x="2411760" y="3906768"/>
          <a:ext cx="4608513" cy="2590800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丁美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王小兵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王兵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丁美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李小平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王兵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丁美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吴小芳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李小平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吴小芳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251044" y="3441700"/>
            <a:ext cx="1718310" cy="3155651"/>
            <a:chOff x="5076056" y="3441700"/>
            <a:chExt cx="1718310" cy="3155651"/>
          </a:xfrm>
        </p:grpSpPr>
        <p:sp>
          <p:nvSpPr>
            <p:cNvPr id="20525" name="Line 143"/>
            <p:cNvSpPr>
              <a:spLocks noChangeShapeType="1"/>
            </p:cNvSpPr>
            <p:nvPr/>
          </p:nvSpPr>
          <p:spPr bwMode="auto">
            <a:xfrm>
              <a:off x="5076056" y="3573016"/>
              <a:ext cx="0" cy="3024335"/>
            </a:xfrm>
            <a:prstGeom prst="line">
              <a:avLst/>
            </a:prstGeom>
            <a:noFill/>
            <a:ln w="2222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Text Box 144"/>
            <p:cNvSpPr txBox="1">
              <a:spLocks noChangeArrowheads="1"/>
            </p:cNvSpPr>
            <p:nvPr/>
          </p:nvSpPr>
          <p:spPr bwMode="auto">
            <a:xfrm>
              <a:off x="5076056" y="3441700"/>
              <a:ext cx="1718310" cy="40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>
                  <a:ea typeface="黑体" pitchFamily="2" charset="-122"/>
                  <a:cs typeface="Times New Roman" charset="0"/>
                </a:rPr>
                <a:t>列（</a:t>
              </a:r>
              <a:r>
                <a:rPr lang="en-US" altLang="zh-CN" sz="2000" dirty="0">
                  <a:ea typeface="黑体" pitchFamily="2" charset="-122"/>
                  <a:cs typeface="Times New Roman" charset="0"/>
                </a:rPr>
                <a:t>column</a:t>
              </a:r>
              <a:r>
                <a:rPr lang="zh-CN" altLang="en-US" sz="2000" b="1" dirty="0">
                  <a:ea typeface="黑体" pitchFamily="2" charset="-122"/>
                  <a:cs typeface="Times New Roman" charset="0"/>
                </a:rPr>
                <a:t>）</a:t>
              </a:r>
              <a:endParaRPr lang="en-US" altLang="zh-CN" sz="2000" b="1" dirty="0">
                <a:ea typeface="黑体" pitchFamily="2" charset="-122"/>
                <a:cs typeface="Times New Roman" charset="0"/>
              </a:endParaRPr>
            </a:p>
          </p:txBody>
        </p:sp>
      </p:grp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332333" y="4308336"/>
            <a:ext cx="2200702" cy="1120263"/>
            <a:chOff x="1332333" y="4308336"/>
            <a:chExt cx="2200702" cy="1120263"/>
          </a:xfrm>
        </p:grpSpPr>
        <p:sp>
          <p:nvSpPr>
            <p:cNvPr id="2" name="矩形 1"/>
            <p:cNvSpPr/>
            <p:nvPr/>
          </p:nvSpPr>
          <p:spPr>
            <a:xfrm>
              <a:off x="1332333" y="5028489"/>
              <a:ext cx="7008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CC"/>
                  </a:solidFill>
                  <a:ea typeface="黑体" pitchFamily="2" charset="-122"/>
                </a:rPr>
                <a:t>分量</a:t>
              </a:r>
              <a:endParaRPr lang="zh-CN" altLang="en-US" sz="2000" dirty="0"/>
            </a:p>
          </p:txBody>
        </p:sp>
        <p:sp>
          <p:nvSpPr>
            <p:cNvPr id="3" name="椭圆 2"/>
            <p:cNvSpPr/>
            <p:nvPr/>
          </p:nvSpPr>
          <p:spPr>
            <a:xfrm>
              <a:off x="2843808" y="4308336"/>
              <a:ext cx="689227" cy="34984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 flipV="1">
              <a:off x="1979712" y="4586042"/>
              <a:ext cx="922238" cy="640320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2864" y="4105314"/>
            <a:ext cx="6361424" cy="767771"/>
            <a:chOff x="802864" y="4105314"/>
            <a:chExt cx="6721464" cy="767771"/>
          </a:xfrm>
        </p:grpSpPr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802864" y="4105314"/>
              <a:ext cx="1296988" cy="767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>
                  <a:ea typeface="黑体" pitchFamily="2" charset="-122"/>
                  <a:cs typeface="Times New Roman" charset="0"/>
                </a:rPr>
                <a:t>行（</a:t>
              </a:r>
              <a:r>
                <a:rPr lang="en-US" altLang="zh-CN" sz="2000" dirty="0">
                  <a:ea typeface="黑体" pitchFamily="2" charset="-122"/>
                  <a:cs typeface="Times New Roman" charset="0"/>
                </a:rPr>
                <a:t>row</a:t>
              </a:r>
              <a:r>
                <a:rPr lang="zh-CN" altLang="en-US" sz="2000" b="1" dirty="0">
                  <a:ea typeface="黑体" pitchFamily="2" charset="-122"/>
                  <a:cs typeface="Times New Roman" charset="0"/>
                </a:rPr>
                <a:t>）</a:t>
              </a:r>
              <a:endParaRPr lang="en-US" altLang="zh-CN" sz="2000" b="1" dirty="0">
                <a:ea typeface="黑体" pitchFamily="2" charset="-122"/>
                <a:cs typeface="Times New Roman" charset="0"/>
              </a:endParaRPr>
            </a:p>
            <a:p>
              <a:r>
                <a:rPr lang="zh-CN" altLang="en-US" sz="2000" b="1" dirty="0">
                  <a:ea typeface="黑体" pitchFamily="2" charset="-122"/>
                  <a:cs typeface="Times New Roman" charset="0"/>
                </a:rPr>
                <a:t>即：</a:t>
              </a:r>
              <a:r>
                <a:rPr lang="zh-CN" altLang="en-US" sz="2000" b="1" dirty="0">
                  <a:solidFill>
                    <a:srgbClr val="0000CC"/>
                  </a:solidFill>
                  <a:ea typeface="黑体" pitchFamily="2" charset="-122"/>
                  <a:cs typeface="Times New Roman" charset="0"/>
                </a:rPr>
                <a:t>元组</a:t>
              </a:r>
              <a:endPara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endParaRPr>
            </a:p>
          </p:txBody>
        </p:sp>
        <p:sp>
          <p:nvSpPr>
            <p:cNvPr id="20488" name="Line 4"/>
            <p:cNvSpPr>
              <a:spLocks noChangeShapeType="1"/>
            </p:cNvSpPr>
            <p:nvPr/>
          </p:nvSpPr>
          <p:spPr bwMode="auto">
            <a:xfrm>
              <a:off x="911136" y="4471500"/>
              <a:ext cx="6613192" cy="30722"/>
            </a:xfrm>
            <a:prstGeom prst="line">
              <a:avLst/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012631" y="3453616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黑体" pitchFamily="2" charset="-122"/>
              </a:rPr>
              <a:t>笛卡尔积可表示成一个二维表：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17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268413"/>
            <a:ext cx="8002587" cy="2264632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8000"/>
                </a:solidFill>
                <a:ea typeface="黑体" pitchFamily="2" charset="-122"/>
              </a:rPr>
              <a:t>e.g.</a:t>
            </a:r>
            <a:r>
              <a:rPr lang="en-US" altLang="zh-CN" sz="2000" dirty="0">
                <a:ea typeface="黑体" pitchFamily="2" charset="-122"/>
              </a:rPr>
              <a:t>  </a:t>
            </a:r>
            <a:r>
              <a:rPr lang="zh-CN" altLang="en-US" sz="2000" dirty="0">
                <a:ea typeface="黑体" pitchFamily="2" charset="-122"/>
              </a:rPr>
              <a:t>三个域：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D1</a:t>
            </a:r>
            <a:r>
              <a:rPr lang="en-US" altLang="zh-CN" sz="2000" dirty="0">
                <a:ea typeface="黑体" pitchFamily="2" charset="-122"/>
              </a:rPr>
              <a:t>: </a:t>
            </a:r>
            <a:r>
              <a:rPr lang="zh-CN" altLang="en-US" sz="2000" dirty="0">
                <a:ea typeface="黑体" pitchFamily="2" charset="-122"/>
              </a:rPr>
              <a:t>男人</a:t>
            </a:r>
            <a:r>
              <a:rPr lang="en-US" altLang="zh-CN" sz="2000" dirty="0">
                <a:ea typeface="黑体" pitchFamily="2" charset="-122"/>
              </a:rPr>
              <a:t>={</a:t>
            </a:r>
            <a:r>
              <a:rPr lang="zh-CN" altLang="en-US" sz="2000" dirty="0">
                <a:ea typeface="黑体" pitchFamily="2" charset="-122"/>
              </a:rPr>
              <a:t>王兵，李平</a:t>
            </a:r>
            <a:r>
              <a:rPr lang="en-US" altLang="zh-CN" sz="2000" dirty="0">
                <a:ea typeface="黑体" pitchFamily="2" charset="-122"/>
              </a:rPr>
              <a:t>},  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D2</a:t>
            </a:r>
            <a:r>
              <a:rPr lang="en-US" altLang="zh-CN" sz="2000" dirty="0">
                <a:ea typeface="黑体" pitchFamily="2" charset="-122"/>
              </a:rPr>
              <a:t>: </a:t>
            </a:r>
            <a:r>
              <a:rPr lang="zh-CN" altLang="en-US" sz="2000" dirty="0">
                <a:ea typeface="黑体" pitchFamily="2" charset="-122"/>
              </a:rPr>
              <a:t>女人</a:t>
            </a:r>
            <a:r>
              <a:rPr lang="en-US" altLang="zh-CN" sz="2000" dirty="0">
                <a:ea typeface="黑体" pitchFamily="2" charset="-122"/>
              </a:rPr>
              <a:t>={</a:t>
            </a:r>
            <a:r>
              <a:rPr lang="zh-CN" altLang="en-US" sz="2000" dirty="0">
                <a:ea typeface="黑体" pitchFamily="2" charset="-122"/>
              </a:rPr>
              <a:t>丁美，吴芳</a:t>
            </a:r>
            <a:r>
              <a:rPr lang="en-US" altLang="zh-CN" sz="2000" dirty="0">
                <a:ea typeface="黑体" pitchFamily="2" charset="-122"/>
              </a:rPr>
              <a:t>},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D3</a:t>
            </a:r>
            <a:r>
              <a:rPr lang="en-US" altLang="zh-CN" sz="2000" dirty="0">
                <a:ea typeface="黑体" pitchFamily="2" charset="-122"/>
              </a:rPr>
              <a:t>: </a:t>
            </a:r>
            <a:r>
              <a:rPr lang="zh-CN" altLang="en-US" sz="2000" dirty="0">
                <a:ea typeface="黑体" pitchFamily="2" charset="-122"/>
              </a:rPr>
              <a:t>儿童</a:t>
            </a:r>
            <a:r>
              <a:rPr lang="en-US" altLang="zh-CN" sz="2000" dirty="0">
                <a:ea typeface="黑体" pitchFamily="2" charset="-122"/>
              </a:rPr>
              <a:t>={</a:t>
            </a:r>
            <a:r>
              <a:rPr lang="zh-CN" altLang="en-US" sz="2000" dirty="0">
                <a:ea typeface="黑体" pitchFamily="2" charset="-122"/>
              </a:rPr>
              <a:t>王小兵，李小平，吴小芳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  <a:p>
            <a:pPr eaLnBrk="1" hangingPunct="1">
              <a:buNone/>
            </a:pPr>
            <a:r>
              <a:rPr lang="zh-CN" altLang="en-US" sz="2000" dirty="0">
                <a:ea typeface="黑体" pitchFamily="2" charset="-122"/>
              </a:rPr>
              <a:t>     笛卡尔积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D1×D2×D3</a:t>
            </a:r>
            <a:r>
              <a:rPr lang="en-US" altLang="zh-CN" sz="2000" dirty="0">
                <a:ea typeface="黑体" pitchFamily="2" charset="-122"/>
              </a:rPr>
              <a:t>={ 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王兵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丁美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王小兵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en-US" altLang="zh-CN" sz="2000" dirty="0">
                <a:ea typeface="黑体" pitchFamily="2" charset="-122"/>
              </a:rPr>
              <a:t>, (</a:t>
            </a:r>
            <a:r>
              <a:rPr lang="zh-CN" altLang="en-US" sz="2000" dirty="0">
                <a:ea typeface="黑体" pitchFamily="2" charset="-122"/>
              </a:rPr>
              <a:t>王兵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丁美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李小平</a:t>
            </a:r>
            <a:r>
              <a:rPr lang="en-US" altLang="zh-CN" sz="2000" dirty="0">
                <a:ea typeface="黑体" pitchFamily="2" charset="-122"/>
              </a:rPr>
              <a:t>),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                 (</a:t>
            </a:r>
            <a:r>
              <a:rPr lang="zh-CN" altLang="en-US" sz="2000" dirty="0">
                <a:ea typeface="黑体" pitchFamily="2" charset="-122"/>
              </a:rPr>
              <a:t>王兵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丁美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吴小芳</a:t>
            </a:r>
            <a:r>
              <a:rPr lang="en-US" altLang="zh-CN" sz="2000" dirty="0">
                <a:ea typeface="黑体" pitchFamily="2" charset="-122"/>
              </a:rPr>
              <a:t>), 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                 (</a:t>
            </a:r>
            <a:r>
              <a:rPr lang="zh-CN" altLang="en-US" sz="2000" dirty="0">
                <a:ea typeface="黑体" pitchFamily="2" charset="-122"/>
              </a:rPr>
              <a:t>王兵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吴芳</a:t>
            </a:r>
            <a:r>
              <a:rPr lang="en-US" altLang="zh-CN" sz="2000" dirty="0">
                <a:ea typeface="黑体" pitchFamily="2" charset="-122"/>
              </a:rPr>
              <a:t>,</a:t>
            </a:r>
            <a:r>
              <a:rPr lang="zh-CN" altLang="en-US" sz="2000" dirty="0">
                <a:ea typeface="黑体" pitchFamily="2" charset="-122"/>
              </a:rPr>
              <a:t>王小兵</a:t>
            </a:r>
            <a:r>
              <a:rPr lang="en-US" altLang="zh-CN" sz="2000" dirty="0">
                <a:ea typeface="黑体" pitchFamily="2" charset="-122"/>
              </a:rPr>
              <a:t>), 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                 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李平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吴芳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李小平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), (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李平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吴芳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吴小芳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en-US" altLang="zh-CN" sz="2000" dirty="0">
                <a:ea typeface="黑体" pitchFamily="2" charset="-122"/>
              </a:rPr>
              <a:t> }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682750" y="2484438"/>
            <a:ext cx="1219200" cy="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1682750" y="2484438"/>
            <a:ext cx="1219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366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9374"/>
              </p:ext>
            </p:extLst>
          </p:nvPr>
        </p:nvGraphicFramePr>
        <p:xfrm>
          <a:off x="2411760" y="3906768"/>
          <a:ext cx="4608513" cy="2590800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王兵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丁美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王小兵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王兵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丁美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李小平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王兵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丁美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吴小芳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李小平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李平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charset="0"/>
                        </a:rPr>
                        <a:t>吴小芳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27" name="Text Box 5"/>
          <p:cNvSpPr txBox="1">
            <a:spLocks noChangeArrowheads="1"/>
          </p:cNvSpPr>
          <p:nvPr/>
        </p:nvSpPr>
        <p:spPr bwMode="auto">
          <a:xfrm>
            <a:off x="7416432" y="4797152"/>
            <a:ext cx="12969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chemeClr val="accent2"/>
                </a:solidFill>
                <a:ea typeface="黑体" pitchFamily="2" charset="-122"/>
                <a:cs typeface="Times New Roman" charset="0"/>
              </a:rPr>
              <a:t>家庭关系</a:t>
            </a:r>
            <a:endParaRPr lang="en-US" altLang="zh-CN" sz="2000" b="1" dirty="0">
              <a:solidFill>
                <a:schemeClr val="accent2"/>
              </a:solidFill>
              <a:ea typeface="黑体" pitchFamily="2" charset="-122"/>
              <a:cs typeface="Times New Roman" charset="0"/>
            </a:endParaRPr>
          </a:p>
        </p:txBody>
      </p:sp>
      <p:sp>
        <p:nvSpPr>
          <p:cNvPr id="19" name="下箭头 18"/>
          <p:cNvSpPr/>
          <p:nvPr/>
        </p:nvSpPr>
        <p:spPr>
          <a:xfrm rot="17938358">
            <a:off x="7243134" y="4388257"/>
            <a:ext cx="403225" cy="530426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2790717">
            <a:off x="7215562" y="5129516"/>
            <a:ext cx="403225" cy="809678"/>
          </a:xfrm>
          <a:prstGeom prst="downArrow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12631" y="3453616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黑体" pitchFamily="2" charset="-122"/>
              </a:rPr>
              <a:t>笛卡尔积可表示成一个二维表：</a:t>
            </a:r>
            <a:endParaRPr lang="zh-CN" altLang="en-US" sz="2000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775996" y="4611608"/>
            <a:ext cx="1492592" cy="7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>
                <a:ea typeface="黑体" pitchFamily="2" charset="-122"/>
              </a:rPr>
              <a:t>笛卡尔积的某个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子集</a:t>
            </a:r>
            <a:endParaRPr lang="en-US" altLang="zh-CN" sz="2000" b="1" dirty="0">
              <a:solidFill>
                <a:srgbClr val="FF0000"/>
              </a:solidFill>
              <a:ea typeface="黑体" pitchFamily="2" charset="-122"/>
              <a:cs typeface="Times New Roman" charset="0"/>
            </a:endParaRPr>
          </a:p>
        </p:txBody>
      </p:sp>
      <p:sp>
        <p:nvSpPr>
          <p:cNvPr id="26" name="Line 4"/>
          <p:cNvSpPr>
            <a:spLocks noChangeShapeType="1"/>
          </p:cNvSpPr>
          <p:nvPr/>
        </p:nvSpPr>
        <p:spPr bwMode="auto">
          <a:xfrm flipV="1">
            <a:off x="1907704" y="4502222"/>
            <a:ext cx="648072" cy="70133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1907704" y="5256595"/>
            <a:ext cx="648072" cy="70636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1907703" y="5256594"/>
            <a:ext cx="648073" cy="1080091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75152" y="5224112"/>
            <a:ext cx="7901304" cy="1229937"/>
            <a:chOff x="775152" y="5224112"/>
            <a:chExt cx="7901304" cy="1229937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75152" y="6092583"/>
              <a:ext cx="1492592" cy="360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dirty="0">
                  <a:ea typeface="黑体" pitchFamily="2" charset="-122"/>
                </a:rPr>
                <a:t>另一个</a:t>
              </a:r>
              <a:r>
                <a:rPr lang="zh-CN" altLang="en-US" sz="2000" dirty="0">
                  <a:solidFill>
                    <a:srgbClr val="0000CC"/>
                  </a:solidFill>
                  <a:ea typeface="黑体" pitchFamily="2" charset="-122"/>
                </a:rPr>
                <a:t>子集</a:t>
              </a:r>
              <a:endPara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endParaRP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 flipV="1">
              <a:off x="2015600" y="5224112"/>
              <a:ext cx="540175" cy="971035"/>
            </a:xfrm>
            <a:prstGeom prst="line">
              <a:avLst/>
            </a:prstGeom>
            <a:noFill/>
            <a:ln w="25400" cap="rnd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V="1">
              <a:off x="2123728" y="6016004"/>
              <a:ext cx="432047" cy="232184"/>
            </a:xfrm>
            <a:prstGeom prst="line">
              <a:avLst/>
            </a:prstGeom>
            <a:noFill/>
            <a:ln w="25400" cap="rnd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7426104" y="6093296"/>
              <a:ext cx="1250352" cy="360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2000" dirty="0">
                  <a:solidFill>
                    <a:srgbClr val="0000CC"/>
                  </a:solidFill>
                  <a:ea typeface="黑体" pitchFamily="2" charset="-122"/>
                </a:rPr>
                <a:t>游戏小组</a:t>
              </a:r>
              <a:endPara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endParaRPr>
            </a:p>
          </p:txBody>
        </p:sp>
        <p:sp>
          <p:nvSpPr>
            <p:cNvPr id="34" name="Line 4"/>
            <p:cNvSpPr>
              <a:spLocks noChangeShapeType="1"/>
            </p:cNvSpPr>
            <p:nvPr/>
          </p:nvSpPr>
          <p:spPr bwMode="auto">
            <a:xfrm>
              <a:off x="6804249" y="5246351"/>
              <a:ext cx="720080" cy="948796"/>
            </a:xfrm>
            <a:prstGeom prst="line">
              <a:avLst/>
            </a:prstGeom>
            <a:noFill/>
            <a:ln w="25400" cap="rnd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"/>
            <p:cNvSpPr>
              <a:spLocks noChangeShapeType="1"/>
            </p:cNvSpPr>
            <p:nvPr/>
          </p:nvSpPr>
          <p:spPr bwMode="auto">
            <a:xfrm>
              <a:off x="6876256" y="5944635"/>
              <a:ext cx="648073" cy="326923"/>
            </a:xfrm>
            <a:prstGeom prst="line">
              <a:avLst/>
            </a:prstGeom>
            <a:noFill/>
            <a:ln w="25400" cap="rnd">
              <a:solidFill>
                <a:srgbClr val="0000CC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268413"/>
            <a:ext cx="8075239" cy="53292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黑体" pitchFamily="2" charset="-122"/>
              </a:rPr>
              <a:t>定义：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关系</a:t>
            </a:r>
          </a:p>
          <a:p>
            <a:pPr lvl="2" eaLnBrk="1" hangingPunct="1"/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笛卡尔积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D1×D2×…×</a:t>
            </a:r>
            <a:r>
              <a:rPr lang="en-US" altLang="zh-CN" sz="22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Dn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的某个子集称为</a:t>
            </a:r>
            <a:b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定义在域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D1, D2, …, </a:t>
            </a:r>
            <a:r>
              <a:rPr lang="en-US" altLang="zh-CN" sz="22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Dn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上的一个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关系（</a:t>
            </a:r>
            <a: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relation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</a:t>
            </a:r>
            <a:br>
              <a:rPr lang="en-US" altLang="zh-CN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表示，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 ⊆ D1×D2×…×</a:t>
            </a:r>
            <a:r>
              <a:rPr lang="en-US" altLang="zh-CN" sz="22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Dn</a:t>
            </a:r>
            <a:endParaRPr lang="zh-CN" altLang="en-US" sz="22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对关系也要区分型（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）和值（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关系模式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R(A1/D1, A2/D2, …, An/</a:t>
            </a:r>
            <a:r>
              <a:rPr lang="en-US" altLang="zh-CN" sz="22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Dn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R(A1, A2, …, An)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表示，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称为关系的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模式名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为关系的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属性名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为关系的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元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arity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）或</a:t>
            </a: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目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degree</a:t>
            </a:r>
            <a:r>
              <a:rPr lang="zh-CN" altLang="en-US" sz="22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</a:t>
            </a:r>
          </a:p>
          <a:p>
            <a:pPr lvl="2" eaLnBrk="1" hangingPunct="1"/>
            <a:r>
              <a:rPr lang="zh-CN" altLang="en-US" sz="2200" b="1" dirty="0">
                <a:solidFill>
                  <a:schemeClr val="accent2"/>
                </a:solidFill>
                <a:ea typeface="黑体" pitchFamily="2" charset="-122"/>
              </a:rPr>
              <a:t>注： </a:t>
            </a:r>
            <a:r>
              <a:rPr lang="en-US" altLang="zh-CN" sz="2200" dirty="0">
                <a:ea typeface="黑体" pitchFamily="2" charset="-122"/>
              </a:rPr>
              <a:t>a. </a:t>
            </a:r>
            <a:r>
              <a:rPr lang="zh-CN" altLang="en-US" sz="2200" dirty="0">
                <a:ea typeface="黑体" pitchFamily="2" charset="-122"/>
              </a:rPr>
              <a:t>关系的性质：</a:t>
            </a:r>
            <a:r>
              <a:rPr lang="en-US" altLang="zh-CN" sz="2200" dirty="0">
                <a:ea typeface="黑体" pitchFamily="2" charset="-122"/>
              </a:rPr>
              <a:t>【</a:t>
            </a:r>
            <a:r>
              <a:rPr lang="zh-CN" altLang="en-US" sz="2200" dirty="0">
                <a:ea typeface="黑体" pitchFamily="2" charset="-122"/>
              </a:rPr>
              <a:t>关系可表示成二维表</a:t>
            </a:r>
            <a:r>
              <a:rPr lang="en-US" altLang="zh-CN" sz="2200" dirty="0">
                <a:ea typeface="黑体" pitchFamily="2" charset="-122"/>
              </a:rPr>
              <a:t>】</a:t>
            </a:r>
            <a:endParaRPr lang="zh-CN" altLang="en-US" sz="2200" dirty="0">
              <a:ea typeface="黑体" pitchFamily="2" charset="-122"/>
            </a:endParaRPr>
          </a:p>
          <a:p>
            <a:pPr lvl="4" eaLnBrk="1" hangingPunct="1"/>
            <a:r>
              <a:rPr lang="zh-CN" altLang="en-US" dirty="0">
                <a:ea typeface="黑体" pitchFamily="2" charset="-122"/>
              </a:rPr>
              <a:t>传统上，关系必须满足</a:t>
            </a:r>
            <a:r>
              <a:rPr lang="en-US" altLang="zh-CN" dirty="0">
                <a:ea typeface="黑体" pitchFamily="2" charset="-122"/>
              </a:rPr>
              <a:t>1NF</a:t>
            </a:r>
            <a:r>
              <a:rPr lang="zh-CN" altLang="en-US" dirty="0">
                <a:ea typeface="黑体" pitchFamily="2" charset="-122"/>
              </a:rPr>
              <a:t>条件；</a:t>
            </a:r>
          </a:p>
          <a:p>
            <a:pPr lvl="4" eaLnBrk="1" hangingPunct="1"/>
            <a:r>
              <a:rPr lang="zh-CN" altLang="en-US" dirty="0">
                <a:ea typeface="黑体" pitchFamily="2" charset="-122"/>
              </a:rPr>
              <a:t>行、列的次序无所谓；</a:t>
            </a:r>
          </a:p>
          <a:p>
            <a:pPr lvl="4" eaLnBrk="1" hangingPunct="1"/>
            <a:r>
              <a:rPr lang="zh-CN" altLang="en-US" dirty="0">
                <a:ea typeface="黑体" pitchFamily="2" charset="-122"/>
              </a:rPr>
              <a:t>任意两行不能全同；</a:t>
            </a:r>
          </a:p>
          <a:p>
            <a:pPr lvl="4" eaLnBrk="1" hangingPunct="1"/>
            <a:r>
              <a:rPr lang="zh-CN" altLang="en-US" dirty="0">
                <a:ea typeface="黑体" pitchFamily="2" charset="-122"/>
              </a:rPr>
              <a:t>列是</a:t>
            </a:r>
            <a:r>
              <a:rPr lang="zh-CN" altLang="en-US" b="1" dirty="0">
                <a:solidFill>
                  <a:srgbClr val="008000"/>
                </a:solidFill>
                <a:ea typeface="黑体" pitchFamily="2" charset="-122"/>
              </a:rPr>
              <a:t>同质的</a:t>
            </a:r>
            <a:r>
              <a:rPr lang="zh-CN" altLang="en-US" dirty="0">
                <a:ea typeface="黑体" pitchFamily="2" charset="-122"/>
              </a:rPr>
              <a:t>（</a:t>
            </a:r>
            <a:r>
              <a:rPr lang="en-US" altLang="zh-CN" dirty="0">
                <a:ea typeface="黑体" pitchFamily="2" charset="-122"/>
              </a:rPr>
              <a:t>homogeneous</a:t>
            </a:r>
            <a:r>
              <a:rPr lang="zh-CN" altLang="en-US" dirty="0">
                <a:ea typeface="黑体" pitchFamily="2" charset="-122"/>
              </a:rPr>
              <a:t>），即值来自于相同域</a:t>
            </a:r>
          </a:p>
          <a:p>
            <a:pPr lvl="2" eaLnBrk="1" hangingPunct="1"/>
            <a:r>
              <a:rPr lang="en-US" altLang="zh-CN" sz="2200" dirty="0">
                <a:ea typeface="黑体" pitchFamily="2" charset="-122"/>
              </a:rPr>
              <a:t>b. </a:t>
            </a:r>
            <a:r>
              <a:rPr lang="zh-CN" altLang="en-US" sz="2200" dirty="0">
                <a:ea typeface="黑体" pitchFamily="2" charset="-122"/>
              </a:rPr>
              <a:t>关系既可用来描述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实体</a:t>
            </a:r>
            <a:r>
              <a:rPr lang="zh-CN" altLang="en-US" sz="2200" dirty="0">
                <a:ea typeface="黑体" pitchFamily="2" charset="-122"/>
              </a:rPr>
              <a:t>，又可用来描述实体间的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联系</a:t>
            </a:r>
            <a:endParaRPr lang="zh-CN" altLang="en-US" sz="2200" dirty="0">
              <a:ea typeface="黑体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  <a:r>
              <a:rPr lang="en-US" altLang="zh-CN" dirty="0"/>
              <a:t>——</a:t>
            </a:r>
            <a:r>
              <a:rPr lang="zh-CN" altLang="en-US" dirty="0"/>
              <a:t>关系举例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412"/>
            <a:ext cx="8122096" cy="5112915"/>
          </a:xfrm>
        </p:spPr>
        <p:txBody>
          <a:bodyPr/>
          <a:lstStyle/>
          <a:p>
            <a:r>
              <a:rPr lang="zh-CN" altLang="en-US" sz="2400" dirty="0"/>
              <a:t>学生</a:t>
            </a:r>
            <a:r>
              <a:rPr lang="en-US" altLang="zh-CN" sz="2400" dirty="0"/>
              <a:t>(</a:t>
            </a:r>
            <a:r>
              <a:rPr lang="zh-CN" altLang="en-US" sz="2400" dirty="0"/>
              <a:t>学号</a:t>
            </a:r>
            <a:r>
              <a:rPr lang="en-US" altLang="zh-CN" sz="2400" dirty="0"/>
              <a:t>, </a:t>
            </a:r>
            <a:r>
              <a:rPr lang="zh-CN" altLang="en-US" sz="2400" dirty="0"/>
              <a:t>姓名</a:t>
            </a:r>
            <a:r>
              <a:rPr lang="en-US" altLang="zh-CN" sz="2400" dirty="0"/>
              <a:t>, </a:t>
            </a:r>
            <a:r>
              <a:rPr lang="zh-CN" altLang="en-US" sz="2400" dirty="0"/>
              <a:t>性别</a:t>
            </a:r>
            <a:r>
              <a:rPr lang="en-US" altLang="zh-CN" sz="2400" dirty="0"/>
              <a:t>, </a:t>
            </a:r>
            <a:r>
              <a:rPr lang="zh-CN" altLang="en-US" sz="2400" dirty="0"/>
              <a:t>专业</a:t>
            </a:r>
            <a:r>
              <a:rPr lang="en-US" altLang="zh-CN" sz="2400" dirty="0"/>
              <a:t>, </a:t>
            </a:r>
            <a:r>
              <a:rPr lang="zh-CN" altLang="en-US" sz="2400" dirty="0"/>
              <a:t>入学年度</a:t>
            </a:r>
            <a:r>
              <a:rPr lang="en-US" altLang="zh-CN" sz="2400" dirty="0"/>
              <a:t>, </a:t>
            </a:r>
            <a:r>
              <a:rPr lang="zh-CN" altLang="en-US" sz="2400" dirty="0"/>
              <a:t>班级</a:t>
            </a:r>
            <a:r>
              <a:rPr lang="en-US" altLang="zh-CN" sz="2400" dirty="0"/>
              <a:t>, </a:t>
            </a:r>
            <a:r>
              <a:rPr lang="zh-CN" altLang="en-US" sz="2400" dirty="0"/>
              <a:t>身份证号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400" dirty="0"/>
              <a:t>班级</a:t>
            </a:r>
            <a:r>
              <a:rPr lang="en-US" altLang="zh-CN" sz="2400" dirty="0"/>
              <a:t>(</a:t>
            </a:r>
            <a:r>
              <a:rPr lang="zh-CN" altLang="en-US" sz="2400" dirty="0"/>
              <a:t>班级编号</a:t>
            </a:r>
            <a:r>
              <a:rPr lang="en-US" altLang="zh-CN" sz="2400" dirty="0"/>
              <a:t>, </a:t>
            </a:r>
            <a:r>
              <a:rPr lang="zh-CN" altLang="en-US" sz="2400" dirty="0"/>
              <a:t>班级名称</a:t>
            </a:r>
            <a:r>
              <a:rPr lang="en-US" altLang="zh-CN" sz="2400" dirty="0"/>
              <a:t>, </a:t>
            </a:r>
            <a:r>
              <a:rPr lang="zh-CN" altLang="en-US" sz="2400" dirty="0"/>
              <a:t>班长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98551-944F-4553-9DD5-2A975BC1F50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7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020243"/>
              </p:ext>
            </p:extLst>
          </p:nvPr>
        </p:nvGraphicFramePr>
        <p:xfrm>
          <a:off x="914400" y="1772816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904401261"/>
                    </a:ext>
                  </a:extLst>
                </a:gridCol>
                <a:gridCol w="994048">
                  <a:extLst>
                    <a:ext uri="{9D8B030D-6E8A-4147-A177-3AD203B41FA5}">
                      <a16:colId xmlns:a16="http://schemas.microsoft.com/office/drawing/2014/main" val="92558771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7012500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9888994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0017386"/>
                    </a:ext>
                  </a:extLst>
                </a:gridCol>
                <a:gridCol w="875184">
                  <a:extLst>
                    <a:ext uri="{9D8B030D-6E8A-4147-A177-3AD203B41FA5}">
                      <a16:colId xmlns:a16="http://schemas.microsoft.com/office/drawing/2014/main" val="33142800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228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入学年度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班级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身份证号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9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1706101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3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1706102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5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1806308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1803101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土木工程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5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6202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33578"/>
              </p:ext>
            </p:extLst>
          </p:nvPr>
        </p:nvGraphicFramePr>
        <p:xfrm>
          <a:off x="3727326" y="4581128"/>
          <a:ext cx="495947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6293">
                  <a:extLst>
                    <a:ext uri="{9D8B030D-6E8A-4147-A177-3AD203B41FA5}">
                      <a16:colId xmlns:a16="http://schemas.microsoft.com/office/drawing/2014/main" val="185501639"/>
                    </a:ext>
                  </a:extLst>
                </a:gridCol>
                <a:gridCol w="2495659">
                  <a:extLst>
                    <a:ext uri="{9D8B030D-6E8A-4147-A177-3AD203B41FA5}">
                      <a16:colId xmlns:a16="http://schemas.microsoft.com/office/drawing/2014/main" val="3953200819"/>
                    </a:ext>
                  </a:extLst>
                </a:gridCol>
                <a:gridCol w="1327522">
                  <a:extLst>
                    <a:ext uri="{9D8B030D-6E8A-4147-A177-3AD203B41FA5}">
                      <a16:colId xmlns:a16="http://schemas.microsoft.com/office/drawing/2014/main" val="65704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班级编号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班级名称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班长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9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17061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计算机</a:t>
                      </a:r>
                      <a:r>
                        <a:rPr lang="en-US" altLang="zh-CN" dirty="0"/>
                        <a:t>2017</a:t>
                      </a:r>
                      <a:r>
                        <a:rPr lang="zh-CN" altLang="en-US" dirty="0"/>
                        <a:t>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1706101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18063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计算机</a:t>
                      </a:r>
                      <a:r>
                        <a:rPr lang="en-US" altLang="zh-CN" dirty="0"/>
                        <a:t>2018</a:t>
                      </a:r>
                      <a:r>
                        <a:rPr lang="zh-CN" altLang="en-US" dirty="0"/>
                        <a:t>级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1806302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7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土木工程</a:t>
                      </a:r>
                      <a:r>
                        <a:rPr lang="en-US" altLang="zh-CN" dirty="0"/>
                        <a:t>2018</a:t>
                      </a:r>
                      <a:r>
                        <a:rPr lang="zh-CN" altLang="en-US" dirty="0"/>
                        <a:t>级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1803105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9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3489"/>
                  </a:ext>
                </a:extLst>
              </a:tr>
            </a:tbl>
          </a:graphicData>
        </a:graphic>
      </p:graphicFrame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046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075240" cy="5184576"/>
          </a:xfrm>
        </p:spPr>
        <p:txBody>
          <a:bodyPr/>
          <a:lstStyle/>
          <a:p>
            <a:pPr lvl="1" eaLnBrk="1" hangingPunct="1"/>
            <a:r>
              <a:rPr lang="zh-CN" altLang="en-US" sz="2400" dirty="0">
                <a:ea typeface="黑体" pitchFamily="2" charset="-122"/>
              </a:rPr>
              <a:t>定义：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键</a:t>
            </a:r>
            <a:r>
              <a:rPr lang="zh-CN" altLang="en-US" sz="2400" b="1" dirty="0">
                <a:ea typeface="黑体" pitchFamily="2" charset="-122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超键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ea typeface="黑体" pitchFamily="2" charset="-122"/>
              </a:rPr>
              <a:t>关系中满足如下两个条件的属性（组）称为此关系的</a:t>
            </a:r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候选键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candidate key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简称为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键（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key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:</a:t>
            </a:r>
            <a:endParaRPr lang="en-US" altLang="zh-CN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lvl="3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a. 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决定性条件</a:t>
            </a:r>
            <a:r>
              <a:rPr lang="zh-CN" altLang="en-US" dirty="0">
                <a:ea typeface="黑体" pitchFamily="2" charset="-122"/>
              </a:rPr>
              <a:t>：这个属性（组）的值唯一地（</a:t>
            </a:r>
            <a:r>
              <a:rPr lang="en-US" altLang="zh-CN" dirty="0">
                <a:ea typeface="黑体" pitchFamily="2" charset="-122"/>
              </a:rPr>
              <a:t>uniquely</a:t>
            </a:r>
            <a:r>
              <a:rPr lang="zh-CN" altLang="en-US" dirty="0">
                <a:ea typeface="黑体" pitchFamily="2" charset="-122"/>
              </a:rPr>
              <a:t>）决定了其他属性的值（因而也决定</a:t>
            </a:r>
            <a:r>
              <a:rPr lang="en-US" altLang="zh-CN" dirty="0">
                <a:ea typeface="黑体" pitchFamily="2" charset="-122"/>
              </a:rPr>
              <a:t>/</a:t>
            </a:r>
            <a:r>
              <a:rPr lang="zh-CN" altLang="en-US" dirty="0">
                <a:ea typeface="黑体" pitchFamily="2" charset="-122"/>
              </a:rPr>
              <a:t>标识了整个元组）；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b. 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最小性条件：</a:t>
            </a:r>
            <a:r>
              <a:rPr lang="zh-CN" altLang="en-US" dirty="0">
                <a:ea typeface="黑体" pitchFamily="2" charset="-122"/>
              </a:rPr>
              <a:t>这个属性（组）的任何真子集（</a:t>
            </a:r>
            <a:r>
              <a:rPr lang="en-US" altLang="zh-CN" dirty="0">
                <a:ea typeface="黑体" pitchFamily="2" charset="-122"/>
              </a:rPr>
              <a:t>proper subset</a:t>
            </a:r>
            <a:r>
              <a:rPr lang="zh-CN" altLang="en-US" dirty="0">
                <a:ea typeface="黑体" pitchFamily="2" charset="-122"/>
              </a:rPr>
              <a:t>）均不满足决定性条件。</a:t>
            </a:r>
            <a:endParaRPr lang="en-US" altLang="zh-CN" dirty="0">
              <a:ea typeface="黑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ea typeface="黑体" pitchFamily="2" charset="-122"/>
              </a:rPr>
              <a:t>若键由关系中所有属性所组成，则称为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全键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all key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 </a:t>
            </a:r>
            <a:r>
              <a:rPr lang="zh-CN" altLang="en-US" sz="2000" dirty="0">
                <a:ea typeface="黑体" pitchFamily="2" charset="-122"/>
              </a:rPr>
              <a:t>。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ea typeface="黑体" pitchFamily="2" charset="-122"/>
              </a:rPr>
              <a:t>关系中包含（候选）键的属性（组）称为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超键（</a:t>
            </a:r>
            <a:r>
              <a:rPr lang="en-US" altLang="zh-CN" sz="2000" b="1" dirty="0" err="1">
                <a:solidFill>
                  <a:srgbClr val="0000CC"/>
                </a:solidFill>
                <a:ea typeface="黑体" pitchFamily="2" charset="-122"/>
              </a:rPr>
              <a:t>superkey</a:t>
            </a:r>
            <a:r>
              <a:rPr lang="en-US" altLang="zh-CN" sz="2000" dirty="0">
                <a:ea typeface="黑体" pitchFamily="2" charset="-122"/>
              </a:rPr>
              <a:t>, i.e., the superset of a key</a:t>
            </a:r>
            <a:r>
              <a:rPr lang="zh-CN" altLang="en-US" sz="2000" dirty="0">
                <a:ea typeface="黑体" pitchFamily="2" charset="-122"/>
              </a:rPr>
              <a:t>）。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超键</a:t>
            </a:r>
            <a:r>
              <a:rPr lang="zh-CN" altLang="en-US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⊇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键 </a:t>
            </a:r>
            <a:r>
              <a:rPr lang="zh-CN" altLang="en-US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键</a:t>
            </a:r>
            <a:r>
              <a:rPr lang="zh-CN" altLang="en-US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⊆ 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超键 </a:t>
            </a:r>
            <a:endParaRPr lang="zh-CN" altLang="en-US" sz="200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008000"/>
                </a:solidFill>
                <a:ea typeface="黑体" pitchFamily="2" charset="-122"/>
              </a:rPr>
              <a:t>e.g.</a:t>
            </a:r>
            <a:r>
              <a:rPr lang="en-US" altLang="zh-CN" sz="2000" dirty="0">
                <a:ea typeface="黑体" pitchFamily="2" charset="-122"/>
              </a:rPr>
              <a:t> </a:t>
            </a:r>
            <a:r>
              <a:rPr lang="zh-CN" altLang="en-US" sz="2000" dirty="0">
                <a:ea typeface="黑体" pitchFamily="2" charset="-122"/>
              </a:rPr>
              <a:t>学生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sz="2000" dirty="0"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姓名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性别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专业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入学年度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solidFill>
                  <a:srgbClr val="CC3300"/>
                </a:solidFill>
                <a:ea typeface="黑体" pitchFamily="2" charset="-122"/>
              </a:rPr>
              <a:t>身份证号</a:t>
            </a:r>
            <a:r>
              <a:rPr lang="en-US" altLang="zh-CN" sz="2000" dirty="0">
                <a:ea typeface="黑体" pitchFamily="2" charset="-122"/>
              </a:rPr>
              <a:t>)</a:t>
            </a:r>
            <a:endParaRPr lang="zh-CN" altLang="en-US" sz="2000" dirty="0">
              <a:ea typeface="黑体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ea typeface="黑体" pitchFamily="2" charset="-122"/>
              </a:rPr>
              <a:t>键</a:t>
            </a:r>
            <a:r>
              <a:rPr lang="en-US" altLang="zh-CN" sz="2000" dirty="0">
                <a:ea typeface="黑体" pitchFamily="2" charset="-122"/>
              </a:rPr>
              <a:t>1={</a:t>
            </a:r>
            <a:r>
              <a:rPr lang="zh-CN" altLang="en-US" sz="2000" dirty="0"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}</a:t>
            </a:r>
            <a:r>
              <a:rPr lang="zh-CN" altLang="en-US" sz="2000" dirty="0">
                <a:ea typeface="黑体" pitchFamily="2" charset="-122"/>
              </a:rPr>
              <a:t>，键</a:t>
            </a:r>
            <a:r>
              <a:rPr lang="en-US" altLang="zh-CN" sz="2000" dirty="0">
                <a:ea typeface="黑体" pitchFamily="2" charset="-122"/>
              </a:rPr>
              <a:t>2={</a:t>
            </a:r>
            <a:r>
              <a:rPr lang="zh-CN" altLang="en-US" sz="2000" dirty="0">
                <a:solidFill>
                  <a:srgbClr val="CC3300"/>
                </a:solidFill>
                <a:ea typeface="黑体" pitchFamily="2" charset="-122"/>
              </a:rPr>
              <a:t>身份证号</a:t>
            </a:r>
            <a:r>
              <a:rPr lang="en-US" altLang="zh-CN" sz="2000" dirty="0">
                <a:ea typeface="黑体" pitchFamily="2" charset="-122"/>
              </a:rPr>
              <a:t>}</a:t>
            </a:r>
            <a:r>
              <a:rPr lang="zh-CN" altLang="en-US" sz="2000" dirty="0">
                <a:ea typeface="黑体" pitchFamily="2" charset="-122"/>
              </a:rPr>
              <a:t>；</a:t>
            </a:r>
            <a:r>
              <a:rPr lang="en-US" altLang="zh-CN" sz="2000" dirty="0">
                <a:ea typeface="黑体" pitchFamily="2" charset="-122"/>
              </a:rPr>
              <a:t>{</a:t>
            </a:r>
            <a:r>
              <a:rPr lang="zh-CN" altLang="en-US" sz="2000" dirty="0"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}</a:t>
            </a:r>
            <a:r>
              <a:rPr lang="zh-CN" altLang="en-US" sz="2000" dirty="0">
                <a:ea typeface="黑体" pitchFamily="2" charset="-122"/>
              </a:rPr>
              <a:t>、</a:t>
            </a:r>
            <a:r>
              <a:rPr lang="en-US" altLang="zh-CN" sz="2000" dirty="0">
                <a:ea typeface="黑体" pitchFamily="2" charset="-122"/>
              </a:rPr>
              <a:t>{</a:t>
            </a:r>
            <a:r>
              <a:rPr lang="zh-CN" altLang="en-US" sz="2000" dirty="0">
                <a:solidFill>
                  <a:srgbClr val="CC3300"/>
                </a:solidFill>
                <a:ea typeface="黑体" pitchFamily="2" charset="-122"/>
              </a:rPr>
              <a:t>身份证号</a:t>
            </a:r>
            <a:r>
              <a:rPr lang="en-US" altLang="zh-CN" sz="2000" dirty="0">
                <a:ea typeface="黑体" pitchFamily="2" charset="-122"/>
              </a:rPr>
              <a:t>}</a:t>
            </a:r>
            <a:r>
              <a:rPr lang="zh-CN" altLang="en-US" sz="2000" dirty="0">
                <a:ea typeface="黑体" pitchFamily="2" charset="-122"/>
              </a:rPr>
              <a:t>也是超键。而</a:t>
            </a:r>
            <a:r>
              <a:rPr lang="en-US" altLang="zh-CN" sz="2000" dirty="0">
                <a:ea typeface="黑体" pitchFamily="2" charset="-122"/>
              </a:rPr>
              <a:t>{</a:t>
            </a:r>
            <a:r>
              <a:rPr lang="zh-CN" altLang="en-US" sz="2000" dirty="0"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性别</a:t>
            </a:r>
            <a:r>
              <a:rPr lang="en-US" altLang="zh-CN" sz="2000" dirty="0">
                <a:ea typeface="黑体" pitchFamily="2" charset="-122"/>
              </a:rPr>
              <a:t>}</a:t>
            </a:r>
            <a:r>
              <a:rPr lang="zh-CN" altLang="en-US" sz="2000" dirty="0">
                <a:ea typeface="黑体" pitchFamily="2" charset="-122"/>
              </a:rPr>
              <a:t>、</a:t>
            </a:r>
            <a:r>
              <a:rPr lang="en-US" altLang="zh-CN" sz="2000" dirty="0">
                <a:ea typeface="黑体" pitchFamily="2" charset="-122"/>
              </a:rPr>
              <a:t>{</a:t>
            </a:r>
            <a:r>
              <a:rPr lang="zh-CN" altLang="en-US" sz="2000" dirty="0"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solidFill>
                  <a:srgbClr val="CC3300"/>
                </a:solidFill>
                <a:ea typeface="黑体" pitchFamily="2" charset="-122"/>
              </a:rPr>
              <a:t>身份证号</a:t>
            </a:r>
            <a:r>
              <a:rPr lang="en-US" altLang="zh-CN" sz="2000" dirty="0">
                <a:ea typeface="黑体" pitchFamily="2" charset="-122"/>
              </a:rPr>
              <a:t>}…</a:t>
            </a:r>
            <a:r>
              <a:rPr lang="zh-CN" altLang="en-US" sz="2000" dirty="0">
                <a:ea typeface="黑体" pitchFamily="2" charset="-122"/>
              </a:rPr>
              <a:t>也是超键，但不是键。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075240" cy="4968899"/>
          </a:xfrm>
        </p:spPr>
        <p:txBody>
          <a:bodyPr/>
          <a:lstStyle/>
          <a:p>
            <a:pPr lvl="1" eaLnBrk="1" hangingPunct="1"/>
            <a:r>
              <a:rPr lang="zh-CN" altLang="en-US" sz="2400" dirty="0">
                <a:ea typeface="黑体" pitchFamily="2" charset="-122"/>
              </a:rPr>
              <a:t>定义：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主属性</a:t>
            </a:r>
            <a:r>
              <a:rPr lang="zh-CN" altLang="en-US" sz="2400" b="1" dirty="0">
                <a:ea typeface="黑体" pitchFamily="2" charset="-122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非主属性</a:t>
            </a:r>
            <a:endParaRPr lang="en-US" altLang="zh-CN" sz="2400" b="1" dirty="0">
              <a:solidFill>
                <a:schemeClr val="accent2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包含在某个关系中任何一个（候选）键中的属性称为此关系的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主属性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prime attribute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；不包含在任何（候选）键中的属性称为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非主属性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non-prime attribute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000" dirty="0">
              <a:ea typeface="黑体" pitchFamily="2" charset="-122"/>
            </a:endParaRP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dirty="0">
                <a:ea typeface="黑体" pitchFamily="2" charset="-122"/>
              </a:rPr>
              <a:t>定义：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主键</a:t>
            </a:r>
            <a:r>
              <a:rPr lang="zh-CN" altLang="en-US" sz="2400" b="1" dirty="0">
                <a:ea typeface="黑体" pitchFamily="2" charset="-122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外键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 dirty="0">
                <a:ea typeface="黑体" pitchFamily="2" charset="-122"/>
              </a:rPr>
              <a:t>在关系模式机器实现时，从一个关系中（多个）键中选定一个作为此关系模式的键，称被选定者为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主键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primary key, PK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；其他键称为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候补键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alternate key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zh-CN" altLang="en-US" sz="2000" dirty="0">
              <a:ea typeface="黑体" pitchFamily="2" charset="-122"/>
            </a:endParaRP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 dirty="0">
                <a:ea typeface="黑体" pitchFamily="2" charset="-122"/>
              </a:rPr>
              <a:t>若一个关系</a:t>
            </a:r>
            <a:r>
              <a:rPr lang="en-US" altLang="zh-CN" sz="2000" dirty="0">
                <a:ea typeface="黑体" pitchFamily="2" charset="-122"/>
              </a:rPr>
              <a:t>A</a:t>
            </a:r>
            <a:r>
              <a:rPr lang="zh-CN" altLang="en-US" sz="2000" dirty="0">
                <a:ea typeface="黑体" pitchFamily="2" charset="-122"/>
              </a:rPr>
              <a:t>中某个属性（组）不是本关系的键，但它的值引用了其他关系（或本关系）</a:t>
            </a:r>
            <a:r>
              <a:rPr lang="en-US" altLang="zh-CN" sz="2000" dirty="0">
                <a:ea typeface="黑体" pitchFamily="2" charset="-122"/>
              </a:rPr>
              <a:t>B</a:t>
            </a:r>
            <a:r>
              <a:rPr lang="zh-CN" altLang="en-US" sz="2000" dirty="0">
                <a:ea typeface="黑体" pitchFamily="2" charset="-122"/>
              </a:rPr>
              <a:t>中某个键的值，则称此属性（组）为本关系的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外键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foreign key, FK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 </a:t>
            </a:r>
            <a:r>
              <a:rPr lang="zh-CN" altLang="en-US" sz="2000" dirty="0">
                <a:ea typeface="黑体" pitchFamily="2" charset="-122"/>
              </a:rPr>
              <a:t>。</a:t>
            </a:r>
            <a:br>
              <a:rPr lang="en-US" altLang="zh-CN" sz="2000" dirty="0">
                <a:ea typeface="黑体" pitchFamily="2" charset="-122"/>
              </a:rPr>
            </a:br>
            <a:r>
              <a:rPr lang="en-US" altLang="zh-CN" sz="2000" dirty="0">
                <a:ea typeface="黑体" pitchFamily="2" charset="-122"/>
              </a:rPr>
              <a:t>A</a:t>
            </a:r>
            <a:r>
              <a:rPr lang="zh-CN" altLang="en-US" sz="2000" dirty="0">
                <a:ea typeface="黑体" pitchFamily="2" charset="-122"/>
              </a:rPr>
              <a:t>称为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施引关系（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referencing relation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，</a:t>
            </a:r>
            <a:br>
              <a:rPr lang="en-US" altLang="zh-CN" sz="2000" dirty="0">
                <a:ea typeface="黑体" pitchFamily="2" charset="-122"/>
              </a:rPr>
            </a:br>
            <a:r>
              <a:rPr lang="en-US" altLang="zh-CN" sz="2000" dirty="0">
                <a:ea typeface="黑体" pitchFamily="2" charset="-122"/>
              </a:rPr>
              <a:t>B</a:t>
            </a:r>
            <a:r>
              <a:rPr lang="zh-CN" altLang="en-US" sz="2000" dirty="0">
                <a:ea typeface="黑体" pitchFamily="2" charset="-122"/>
              </a:rPr>
              <a:t>称为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被引关系（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referenced relation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45475" cy="504090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1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：</a:t>
            </a:r>
            <a:r>
              <a:rPr lang="en-US" altLang="zh-CN" dirty="0">
                <a:ea typeface="黑体" pitchFamily="2" charset="-122"/>
              </a:rPr>
              <a:t>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     学生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姓名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班级</a:t>
            </a:r>
            <a:r>
              <a:rPr lang="en-US" altLang="zh-CN" sz="2000" dirty="0">
                <a:ea typeface="黑体" pitchFamily="2" charset="-122"/>
              </a:rPr>
              <a:t>)  		PK = {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课程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课程号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课程名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学分</a:t>
            </a:r>
            <a:r>
              <a:rPr lang="en-US" altLang="zh-CN" sz="2000" dirty="0">
                <a:ea typeface="黑体" pitchFamily="2" charset="-122"/>
              </a:rPr>
              <a:t>)		PK = {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课程号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     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学生选课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sz="2000" u="sng" dirty="0">
                <a:solidFill>
                  <a:srgbClr val="008000"/>
                </a:solidFill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u="sng" dirty="0">
                <a:solidFill>
                  <a:srgbClr val="008000"/>
                </a:solidFill>
                <a:ea typeface="黑体" pitchFamily="2" charset="-122"/>
              </a:rPr>
              <a:t>课程号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成绩</a:t>
            </a:r>
            <a:r>
              <a:rPr lang="en-US" altLang="zh-CN" sz="2000" dirty="0">
                <a:ea typeface="黑体" pitchFamily="2" charset="-122"/>
              </a:rPr>
              <a:t>) 	PK = {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课程号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					FK1 = {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学号</a:t>
            </a:r>
            <a:r>
              <a:rPr lang="en-US" altLang="zh-CN" sz="2000" dirty="0">
                <a:ea typeface="黑体" pitchFamily="2" charset="-122"/>
              </a:rPr>
              <a:t>}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FK2 = {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课程号</a:t>
            </a:r>
            <a:r>
              <a:rPr lang="en-US" altLang="zh-CN" sz="2000" dirty="0">
                <a:ea typeface="黑体" pitchFamily="2" charset="-122"/>
              </a:rPr>
              <a:t>}</a:t>
            </a:r>
            <a:endParaRPr lang="zh-CN" altLang="en-US" sz="2000" dirty="0">
              <a:ea typeface="黑体" pitchFamily="2" charset="-122"/>
            </a:endParaRPr>
          </a:p>
          <a:p>
            <a:pPr eaLnBrk="1" hangingPunct="1"/>
            <a:endParaRPr lang="zh-CN" altLang="en-US" sz="2000" dirty="0">
              <a:solidFill>
                <a:srgbClr val="008000"/>
              </a:solidFill>
              <a:ea typeface="黑体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例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2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：</a:t>
            </a:r>
            <a:r>
              <a:rPr lang="en-US" altLang="zh-CN" dirty="0">
                <a:ea typeface="黑体" pitchFamily="2" charset="-122"/>
              </a:rPr>
              <a:t> 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    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部门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部门号</a:t>
            </a:r>
            <a:r>
              <a:rPr lang="zh-CN" altLang="en-US" sz="2000" dirty="0">
                <a:ea typeface="黑体" pitchFamily="2" charset="-122"/>
              </a:rPr>
              <a:t>，部门名，地点</a:t>
            </a:r>
            <a:r>
              <a:rPr lang="en-US" altLang="zh-CN" sz="2000" dirty="0">
                <a:ea typeface="黑体" pitchFamily="2" charset="-122"/>
              </a:rPr>
              <a:t>)		PK = {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部门号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      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职工</a:t>
            </a:r>
            <a:r>
              <a:rPr lang="en-US" altLang="zh-CN" sz="2000" dirty="0"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职工号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姓名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dirty="0">
                <a:ea typeface="黑体" pitchFamily="2" charset="-122"/>
              </a:rPr>
              <a:t>工种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u="sng" dirty="0">
                <a:solidFill>
                  <a:srgbClr val="008000"/>
                </a:solidFill>
                <a:ea typeface="黑体" pitchFamily="2" charset="-122"/>
              </a:rPr>
              <a:t>主管经理</a:t>
            </a:r>
            <a:r>
              <a:rPr lang="en-US" altLang="zh-CN" sz="2000" dirty="0">
                <a:ea typeface="黑体" pitchFamily="2" charset="-122"/>
              </a:rPr>
              <a:t>, </a:t>
            </a:r>
            <a:r>
              <a:rPr lang="zh-CN" altLang="en-US" sz="2000" u="sng" dirty="0">
                <a:solidFill>
                  <a:srgbClr val="008000"/>
                </a:solidFill>
                <a:ea typeface="黑体" pitchFamily="2" charset="-122"/>
              </a:rPr>
              <a:t>所在部门号</a:t>
            </a:r>
            <a:r>
              <a:rPr lang="en-US" altLang="zh-CN" sz="2000" dirty="0">
                <a:ea typeface="黑体" pitchFamily="2" charset="-122"/>
              </a:rPr>
              <a:t>)   </a:t>
            </a:r>
            <a:br>
              <a:rPr lang="en-US" altLang="zh-CN" sz="2000" dirty="0">
                <a:ea typeface="黑体" pitchFamily="2" charset="-122"/>
              </a:rPr>
            </a:br>
            <a:r>
              <a:rPr lang="en-US" altLang="zh-CN" sz="2000" dirty="0">
                <a:ea typeface="黑体" pitchFamily="2" charset="-122"/>
              </a:rPr>
              <a:t>                                                                 </a:t>
            </a:r>
            <a:br>
              <a:rPr lang="en-US" altLang="zh-CN" sz="2000" dirty="0">
                <a:ea typeface="黑体" pitchFamily="2" charset="-122"/>
              </a:rPr>
            </a:br>
            <a:r>
              <a:rPr lang="en-US" altLang="zh-CN" sz="2000" dirty="0">
                <a:ea typeface="黑体" pitchFamily="2" charset="-122"/>
              </a:rPr>
              <a:t>					PK = {</a:t>
            </a:r>
            <a:r>
              <a:rPr lang="zh-CN" altLang="en-US" sz="2000" dirty="0">
                <a:solidFill>
                  <a:schemeClr val="accent2"/>
                </a:solidFill>
                <a:ea typeface="黑体" pitchFamily="2" charset="-122"/>
              </a:rPr>
              <a:t>职工号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000" dirty="0">
                <a:ea typeface="黑体" pitchFamily="2" charset="-122"/>
              </a:rPr>
              <a:t>                                                 FK1 = {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主管经理</a:t>
            </a:r>
            <a:r>
              <a:rPr lang="en-US" altLang="zh-CN" sz="2000" dirty="0">
                <a:ea typeface="黑体" pitchFamily="2" charset="-122"/>
              </a:rPr>
              <a:t>}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FK2 = {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所在部门号</a:t>
            </a:r>
            <a:r>
              <a:rPr lang="en-US" altLang="zh-CN" sz="2000" dirty="0">
                <a:ea typeface="黑体" pitchFamily="2" charset="-122"/>
              </a:rPr>
              <a:t>}</a:t>
            </a:r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 flipH="1" flipV="1">
            <a:off x="1907704" y="2132856"/>
            <a:ext cx="360040" cy="432048"/>
          </a:xfrm>
          <a:prstGeom prst="line">
            <a:avLst/>
          </a:prstGeom>
          <a:noFill/>
          <a:ln w="22225" cap="rnd">
            <a:solidFill>
              <a:srgbClr val="339933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5"/>
          <p:cNvSpPr>
            <a:spLocks noChangeShapeType="1"/>
          </p:cNvSpPr>
          <p:nvPr/>
        </p:nvSpPr>
        <p:spPr bwMode="auto">
          <a:xfrm flipH="1" flipV="1">
            <a:off x="2339750" y="2492894"/>
            <a:ext cx="576065" cy="144017"/>
          </a:xfrm>
          <a:prstGeom prst="line">
            <a:avLst/>
          </a:prstGeom>
          <a:noFill/>
          <a:ln w="22225" cap="rnd">
            <a:solidFill>
              <a:srgbClr val="339933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 flipH="1" flipV="1">
            <a:off x="2555776" y="4437111"/>
            <a:ext cx="2736304" cy="287288"/>
          </a:xfrm>
          <a:prstGeom prst="line">
            <a:avLst/>
          </a:prstGeom>
          <a:noFill/>
          <a:ln w="22225" cap="rnd">
            <a:solidFill>
              <a:srgbClr val="339933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Freeform 7"/>
          <p:cNvSpPr>
            <a:spLocks/>
          </p:cNvSpPr>
          <p:nvPr/>
        </p:nvSpPr>
        <p:spPr bwMode="auto">
          <a:xfrm>
            <a:off x="2051051" y="5013176"/>
            <a:ext cx="2448942" cy="216024"/>
          </a:xfrm>
          <a:custGeom>
            <a:avLst/>
            <a:gdLst>
              <a:gd name="T0" fmla="*/ 2147483647 w 2200"/>
              <a:gd name="T1" fmla="*/ 0 h 200"/>
              <a:gd name="T2" fmla="*/ 2147483647 w 2200"/>
              <a:gd name="T3" fmla="*/ 2147483647 h 200"/>
              <a:gd name="T4" fmla="*/ 2147483647 w 2200"/>
              <a:gd name="T5" fmla="*/ 2147483647 h 200"/>
              <a:gd name="T6" fmla="*/ 0 w 2200"/>
              <a:gd name="T7" fmla="*/ 0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2200"/>
              <a:gd name="T13" fmla="*/ 0 h 200"/>
              <a:gd name="T14" fmla="*/ 2200 w 2200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0" h="200">
                <a:moveTo>
                  <a:pt x="2200" y="0"/>
                </a:moveTo>
                <a:lnTo>
                  <a:pt x="1840" y="200"/>
                </a:lnTo>
                <a:lnTo>
                  <a:pt x="200" y="200"/>
                </a:lnTo>
                <a:lnTo>
                  <a:pt x="0" y="0"/>
                </a:lnTo>
              </a:path>
            </a:pathLst>
          </a:custGeom>
          <a:noFill/>
          <a:ln w="22225" cap="rnd">
            <a:solidFill>
              <a:srgbClr val="339933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2"/>
            <a:ext cx="8075240" cy="518492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二、约束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z="2200" dirty="0">
                <a:ea typeface="黑体" pitchFamily="2" charset="-122"/>
              </a:rPr>
              <a:t>关系模式</a:t>
            </a:r>
            <a:r>
              <a:rPr lang="en-US" altLang="zh-CN" sz="2200" dirty="0">
                <a:ea typeface="黑体" pitchFamily="2" charset="-122"/>
              </a:rPr>
              <a:t>R(A1/D1, A2/D2, …, An/</a:t>
            </a:r>
            <a:r>
              <a:rPr lang="en-US" altLang="zh-CN" sz="2200" dirty="0" err="1">
                <a:ea typeface="黑体" pitchFamily="2" charset="-122"/>
              </a:rPr>
              <a:t>Dn</a:t>
            </a:r>
            <a:r>
              <a:rPr lang="en-US" altLang="zh-CN" sz="2200" dirty="0">
                <a:ea typeface="黑体" pitchFamily="2" charset="-122"/>
              </a:rPr>
              <a:t>)</a:t>
            </a:r>
            <a:r>
              <a:rPr lang="zh-CN" altLang="en-US" sz="2200" dirty="0">
                <a:ea typeface="黑体" pitchFamily="2" charset="-122"/>
              </a:rPr>
              <a:t>的定义实际上仅指出了</a:t>
            </a:r>
            <a:r>
              <a:rPr lang="en-US" altLang="zh-CN" sz="2200" dirty="0">
                <a:ea typeface="黑体" pitchFamily="2" charset="-122"/>
              </a:rPr>
              <a:t>R</a:t>
            </a:r>
            <a:r>
              <a:rPr lang="zh-CN" altLang="en-US" sz="2200" dirty="0">
                <a:ea typeface="黑体" pitchFamily="2" charset="-122"/>
              </a:rPr>
              <a:t>的任一实例（关系）</a:t>
            </a:r>
            <a:r>
              <a:rPr lang="en-US" altLang="zh-CN" sz="2200" dirty="0">
                <a:ea typeface="黑体" pitchFamily="2" charset="-122"/>
              </a:rPr>
              <a:t>r</a:t>
            </a:r>
            <a:r>
              <a:rPr lang="zh-CN" altLang="en-US" sz="2200" dirty="0">
                <a:ea typeface="黑体" pitchFamily="2" charset="-122"/>
              </a:rPr>
              <a:t>中的每个元组应满足的</a:t>
            </a:r>
            <a:r>
              <a:rPr lang="zh-CN" altLang="en-US" sz="2200" b="1" dirty="0">
                <a:solidFill>
                  <a:srgbClr val="0000CC"/>
                </a:solidFill>
                <a:ea typeface="黑体" pitchFamily="2" charset="-122"/>
              </a:rPr>
              <a:t>语法约束</a:t>
            </a:r>
            <a:r>
              <a:rPr lang="zh-CN" altLang="en-US" sz="2200" dirty="0">
                <a:ea typeface="黑体" pitchFamily="2" charset="-122"/>
              </a:rPr>
              <a:t>：</a:t>
            </a:r>
            <a:br>
              <a:rPr lang="en-US" altLang="zh-CN" sz="2200" dirty="0">
                <a:ea typeface="黑体" pitchFamily="2" charset="-122"/>
              </a:rPr>
            </a:br>
            <a:r>
              <a:rPr lang="en-US" altLang="zh-CN" sz="2200" dirty="0">
                <a:ea typeface="黑体" pitchFamily="2" charset="-122"/>
              </a:rPr>
              <a:t>	</a:t>
            </a:r>
            <a:r>
              <a:rPr lang="en-US" altLang="zh-CN" sz="2200" b="1" dirty="0">
                <a:ea typeface="黑体" pitchFamily="2" charset="-122"/>
              </a:rPr>
              <a:t>r = {t1, t2, …, tm} </a:t>
            </a:r>
            <a:r>
              <a:rPr lang="en-US" altLang="zh-CN" sz="22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⊆</a:t>
            </a:r>
            <a:r>
              <a:rPr lang="en-US" altLang="zh-CN" sz="2200" b="1" dirty="0">
                <a:ea typeface="黑体" pitchFamily="2" charset="-122"/>
              </a:rPr>
              <a:t> D1×D2×…×</a:t>
            </a:r>
            <a:r>
              <a:rPr lang="en-US" altLang="zh-CN" sz="2200" b="1" dirty="0" err="1">
                <a:ea typeface="黑体" pitchFamily="2" charset="-122"/>
              </a:rPr>
              <a:t>Dn</a:t>
            </a:r>
            <a:endParaRPr lang="en-US" altLang="zh-CN" sz="2200" b="1" dirty="0">
              <a:ea typeface="黑体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200" dirty="0">
                <a:ea typeface="黑体" pitchFamily="2" charset="-122"/>
              </a:rPr>
              <a:t>	</a:t>
            </a:r>
            <a:r>
              <a:rPr lang="zh-CN" altLang="en-US" sz="2200" dirty="0">
                <a:ea typeface="黑体" pitchFamily="2" charset="-122"/>
              </a:rPr>
              <a:t>上式中每个元组 </a:t>
            </a:r>
            <a:r>
              <a:rPr lang="en-US" altLang="zh-CN" sz="2200" dirty="0">
                <a:ea typeface="黑体" pitchFamily="2" charset="-122"/>
              </a:rPr>
              <a:t>t = (v1, v2, …, </a:t>
            </a:r>
            <a:r>
              <a:rPr lang="en-US" altLang="zh-CN" sz="2200" dirty="0" err="1">
                <a:ea typeface="黑体" pitchFamily="2" charset="-122"/>
              </a:rPr>
              <a:t>vn</a:t>
            </a:r>
            <a:r>
              <a:rPr lang="en-US" altLang="zh-CN" sz="2200" dirty="0">
                <a:ea typeface="黑体" pitchFamily="2" charset="-122"/>
              </a:rPr>
              <a:t>) ∈ D1×D2×…×</a:t>
            </a:r>
            <a:r>
              <a:rPr lang="en-US" altLang="zh-CN" sz="2200" dirty="0" err="1">
                <a:ea typeface="黑体" pitchFamily="2" charset="-122"/>
              </a:rPr>
              <a:t>Dn</a:t>
            </a:r>
            <a:r>
              <a:rPr lang="en-US" altLang="zh-CN" sz="2200" dirty="0">
                <a:ea typeface="黑体" pitchFamily="2" charset="-122"/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zh-CN" sz="2200" dirty="0">
                <a:ea typeface="黑体" pitchFamily="2" charset="-122"/>
              </a:rPr>
              <a:t>	</a:t>
            </a:r>
            <a:r>
              <a:rPr lang="zh-CN" altLang="en-US" sz="2200" dirty="0">
                <a:ea typeface="黑体" pitchFamily="2" charset="-122"/>
              </a:rPr>
              <a:t>其中，</a:t>
            </a:r>
            <a:r>
              <a:rPr lang="en-US" altLang="zh-CN" sz="2200" dirty="0">
                <a:ea typeface="黑体" pitchFamily="2" charset="-122"/>
              </a:rPr>
              <a:t>vi ∈ Di, </a:t>
            </a:r>
            <a:r>
              <a:rPr lang="zh-CN" altLang="en-US" sz="2200" dirty="0">
                <a:ea typeface="黑体" pitchFamily="2" charset="-122"/>
              </a:rPr>
              <a:t> </a:t>
            </a:r>
            <a:r>
              <a:rPr lang="en-US" altLang="zh-CN" sz="2200" dirty="0" err="1">
                <a:ea typeface="黑体" pitchFamily="2" charset="-122"/>
              </a:rPr>
              <a:t>i</a:t>
            </a:r>
            <a:r>
              <a:rPr lang="en-US" altLang="zh-CN" sz="2200" dirty="0">
                <a:ea typeface="黑体" pitchFamily="2" charset="-122"/>
              </a:rPr>
              <a:t>=1, 2, …, n</a:t>
            </a:r>
          </a:p>
          <a:p>
            <a:pPr lvl="1" eaLnBrk="1" hangingPunct="1">
              <a:buNone/>
            </a:pPr>
            <a:r>
              <a:rPr lang="en-US" altLang="zh-CN" sz="2200" dirty="0">
                <a:ea typeface="黑体" pitchFamily="2" charset="-122"/>
              </a:rPr>
              <a:t>    </a:t>
            </a:r>
            <a:r>
              <a:rPr lang="zh-CN" altLang="en-US" sz="2200" dirty="0">
                <a:ea typeface="黑体" pitchFamily="2" charset="-122"/>
              </a:rPr>
              <a:t>在实现时，域</a:t>
            </a:r>
            <a:r>
              <a:rPr lang="en-US" altLang="zh-CN" sz="2200" dirty="0">
                <a:ea typeface="黑体" pitchFamily="2" charset="-122"/>
              </a:rPr>
              <a:t>Di</a:t>
            </a:r>
            <a:r>
              <a:rPr lang="zh-CN" altLang="en-US" sz="2200" dirty="0">
                <a:ea typeface="黑体" pitchFamily="2" charset="-122"/>
              </a:rPr>
              <a:t>通常用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数据类型（及取值规则）</a:t>
            </a:r>
            <a:r>
              <a:rPr lang="zh-CN" altLang="en-US" sz="2200" dirty="0">
                <a:ea typeface="黑体" pitchFamily="2" charset="-122"/>
              </a:rPr>
              <a:t>来约束。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ea typeface="黑体" pitchFamily="2" charset="-122"/>
              </a:rPr>
              <a:t>但是，数据是有</a:t>
            </a:r>
            <a:r>
              <a:rPr lang="zh-CN" altLang="en-US" sz="2200" b="1" dirty="0">
                <a:solidFill>
                  <a:srgbClr val="0000CC"/>
                </a:solidFill>
                <a:ea typeface="黑体" pitchFamily="2" charset="-122"/>
              </a:rPr>
              <a:t>语义约束</a:t>
            </a:r>
            <a:r>
              <a:rPr lang="zh-CN" altLang="en-US" sz="2200" dirty="0">
                <a:ea typeface="黑体" pitchFamily="2" charset="-122"/>
              </a:rPr>
              <a:t>的（即</a:t>
            </a:r>
            <a:r>
              <a:rPr lang="zh-CN" altLang="en-US" sz="2200" b="1" dirty="0">
                <a:solidFill>
                  <a:srgbClr val="FF0000"/>
                </a:solidFill>
                <a:ea typeface="黑体" pitchFamily="2" charset="-122"/>
              </a:rPr>
              <a:t>完整性约束</a:t>
            </a:r>
            <a:r>
              <a:rPr lang="zh-CN" altLang="en-US" sz="2200" dirty="0">
                <a:ea typeface="黑体" pitchFamily="2" charset="-122"/>
              </a:rPr>
              <a:t>）：</a:t>
            </a:r>
          </a:p>
          <a:p>
            <a:pPr marL="457200" lvl="1" indent="0" eaLnBrk="1" hangingPunct="1">
              <a:buNone/>
            </a:pPr>
            <a:r>
              <a:rPr lang="en-US" altLang="zh-CN" sz="2200" dirty="0">
                <a:ea typeface="黑体" pitchFamily="2" charset="-122"/>
              </a:rPr>
              <a:t>	</a:t>
            </a:r>
            <a:r>
              <a:rPr lang="zh-CN" altLang="en-US" sz="2200" dirty="0">
                <a:ea typeface="黑体" pitchFamily="2" charset="-122"/>
              </a:rPr>
              <a:t>设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ea typeface="黑体" pitchFamily="2" charset="-122"/>
              </a:rPr>
              <a:t>r</a:t>
            </a:r>
            <a:r>
              <a:rPr lang="en-US" altLang="zh-CN" sz="2200" baseline="-25000" dirty="0" err="1">
                <a:solidFill>
                  <a:srgbClr val="FF0000"/>
                </a:solidFill>
                <a:ea typeface="黑体" pitchFamily="2" charset="-122"/>
              </a:rPr>
              <a:t>c</a:t>
            </a:r>
            <a:r>
              <a:rPr lang="en-US" altLang="zh-CN" sz="2200" baseline="-25000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zh-CN" altLang="en-US" sz="2200" dirty="0">
                <a:ea typeface="黑体" pitchFamily="2" charset="-122"/>
              </a:rPr>
              <a:t>是</a:t>
            </a:r>
            <a:r>
              <a:rPr lang="en-US" altLang="zh-CN" sz="2200" dirty="0">
                <a:ea typeface="黑体" pitchFamily="2" charset="-122"/>
              </a:rPr>
              <a:t>R</a:t>
            </a:r>
            <a:r>
              <a:rPr lang="zh-CN" altLang="en-US" sz="2200" dirty="0">
                <a:ea typeface="黑体" pitchFamily="2" charset="-122"/>
              </a:rPr>
              <a:t>的所有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满足完整性约束的元组</a:t>
            </a:r>
            <a:r>
              <a:rPr lang="zh-CN" altLang="en-US" sz="2200" dirty="0">
                <a:ea typeface="黑体" pitchFamily="2" charset="-122"/>
              </a:rPr>
              <a:t>的集合，显然应：</a:t>
            </a:r>
            <a:br>
              <a:rPr lang="en-US" altLang="zh-CN" sz="2200" dirty="0">
                <a:ea typeface="黑体" pitchFamily="2" charset="-122"/>
              </a:rPr>
            </a:br>
            <a:r>
              <a:rPr lang="en-US" altLang="zh-CN" sz="2200" dirty="0">
                <a:ea typeface="黑体" pitchFamily="2" charset="-122"/>
              </a:rPr>
              <a:t>		</a:t>
            </a:r>
            <a:r>
              <a:rPr lang="en-US" altLang="zh-CN" sz="2200" b="1" dirty="0">
                <a:ea typeface="黑体" pitchFamily="2" charset="-122"/>
              </a:rPr>
              <a:t>r </a:t>
            </a:r>
            <a:r>
              <a:rPr lang="en-US" altLang="zh-CN" sz="22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⊆</a:t>
            </a:r>
            <a:r>
              <a:rPr lang="en-US" altLang="zh-CN" sz="2200" b="1" dirty="0">
                <a:ea typeface="黑体" pitchFamily="2" charset="-122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ea typeface="黑体" pitchFamily="2" charset="-122"/>
              </a:rPr>
              <a:t>r</a:t>
            </a:r>
            <a:r>
              <a:rPr lang="en-US" altLang="zh-CN" sz="2200" b="1" baseline="-25000" dirty="0" err="1">
                <a:solidFill>
                  <a:srgbClr val="FF0000"/>
                </a:solidFill>
                <a:ea typeface="黑体" pitchFamily="2" charset="-122"/>
              </a:rPr>
              <a:t>c</a:t>
            </a:r>
            <a:r>
              <a:rPr lang="en-US" altLang="zh-CN" sz="2200" b="1" dirty="0">
                <a:ea typeface="黑体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⊆</a:t>
            </a:r>
            <a:r>
              <a:rPr lang="en-US" altLang="zh-CN" sz="2200" b="1" dirty="0">
                <a:ea typeface="黑体" pitchFamily="2" charset="-122"/>
              </a:rPr>
              <a:t> D1×D2×…×</a:t>
            </a:r>
            <a:r>
              <a:rPr lang="en-US" altLang="zh-CN" sz="2200" b="1" dirty="0" err="1">
                <a:ea typeface="黑体" pitchFamily="2" charset="-122"/>
              </a:rPr>
              <a:t>Dn</a:t>
            </a:r>
            <a:endParaRPr lang="en-US" altLang="zh-CN" sz="2200" b="1" dirty="0">
              <a:ea typeface="黑体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>
                <a:ea typeface="黑体" pitchFamily="2" charset="-122"/>
              </a:rPr>
              <a:t>因此，一个好的</a:t>
            </a:r>
            <a:r>
              <a:rPr lang="en-US" altLang="zh-CN" sz="2200" dirty="0">
                <a:ea typeface="黑体" pitchFamily="2" charset="-122"/>
              </a:rPr>
              <a:t>DBMS</a:t>
            </a:r>
            <a:r>
              <a:rPr lang="zh-CN" altLang="en-US" sz="2200" dirty="0">
                <a:ea typeface="黑体" pitchFamily="2" charset="-122"/>
              </a:rPr>
              <a:t>应尽可能地具备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完整性约束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zh-CN" altLang="en-US" sz="2200" b="1" dirty="0">
                <a:solidFill>
                  <a:srgbClr val="008000"/>
                </a:solidFill>
                <a:ea typeface="黑体" pitchFamily="2" charset="-122"/>
              </a:rPr>
              <a:t>定义</a:t>
            </a:r>
            <a:r>
              <a:rPr lang="zh-CN" altLang="en-US" sz="2200" dirty="0">
                <a:ea typeface="黑体" pitchFamily="2" charset="-122"/>
              </a:rPr>
              <a:t>和</a:t>
            </a:r>
            <a:r>
              <a:rPr lang="zh-CN" altLang="en-US" sz="2200" b="1" dirty="0">
                <a:solidFill>
                  <a:srgbClr val="008000"/>
                </a:solidFill>
                <a:ea typeface="黑体" pitchFamily="2" charset="-122"/>
              </a:rPr>
              <a:t>检查</a:t>
            </a:r>
            <a:r>
              <a:rPr lang="zh-CN" altLang="en-US" sz="2200" dirty="0">
                <a:ea typeface="黑体" pitchFamily="2" charset="-122"/>
              </a:rPr>
              <a:t>机制。</a:t>
            </a:r>
            <a:r>
              <a:rPr lang="zh-CN" altLang="en-US" sz="2200" dirty="0">
                <a:solidFill>
                  <a:srgbClr val="008000"/>
                </a:solidFill>
                <a:ea typeface="黑体" pitchFamily="2" charset="-122"/>
              </a:rPr>
              <a:t>“定义”</a:t>
            </a:r>
            <a:r>
              <a:rPr lang="zh-CN" altLang="en-US" sz="2200" dirty="0">
                <a:ea typeface="黑体" pitchFamily="2" charset="-122"/>
              </a:rPr>
              <a:t>在模式定义时申明；</a:t>
            </a:r>
            <a:r>
              <a:rPr lang="zh-CN" altLang="en-US" sz="2200" dirty="0">
                <a:solidFill>
                  <a:srgbClr val="008000"/>
                </a:solidFill>
                <a:ea typeface="黑体" pitchFamily="2" charset="-122"/>
              </a:rPr>
              <a:t>“检查”</a:t>
            </a:r>
            <a:r>
              <a:rPr lang="zh-CN" altLang="en-US" sz="2200" dirty="0">
                <a:ea typeface="黑体" pitchFamily="2" charset="-122"/>
              </a:rPr>
              <a:t>在数据库初始加载及事后更新时进行。 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016"/>
            <a:ext cx="8075612" cy="51851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完整性约束的类型</a:t>
            </a:r>
            <a:r>
              <a:rPr lang="en-US" altLang="zh-CN" dirty="0">
                <a:solidFill>
                  <a:srgbClr val="339933"/>
                </a:solidFill>
                <a:ea typeface="黑体" pitchFamily="2" charset="-122"/>
              </a:rPr>
              <a:t>【</a:t>
            </a:r>
            <a:r>
              <a:rPr lang="zh-CN" altLang="en-US" dirty="0">
                <a:solidFill>
                  <a:srgbClr val="339933"/>
                </a:solidFill>
              </a:rPr>
              <a:t>完整性约束在第8章中详述</a:t>
            </a:r>
            <a:r>
              <a:rPr lang="en-US" altLang="zh-CN" dirty="0">
                <a:solidFill>
                  <a:srgbClr val="339933"/>
                </a:solidFill>
                <a:ea typeface="黑体" pitchFamily="2" charset="-122"/>
              </a:rPr>
              <a:t>】</a:t>
            </a:r>
            <a:endParaRPr lang="zh-CN" altLang="en-US" dirty="0">
              <a:solidFill>
                <a:srgbClr val="339933"/>
              </a:solidFill>
              <a:ea typeface="黑体" pitchFamily="2" charset="-122"/>
            </a:endParaRPr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1" dirty="0">
                <a:solidFill>
                  <a:srgbClr val="0000CC"/>
                </a:solidFill>
                <a:ea typeface="黑体" pitchFamily="2" charset="-122"/>
              </a:rPr>
              <a:t>域完整性约束</a:t>
            </a:r>
            <a:r>
              <a:rPr lang="zh-CN" altLang="en-US" sz="2200" dirty="0">
                <a:ea typeface="黑体" pitchFamily="2" charset="-122"/>
              </a:rPr>
              <a:t>（</a:t>
            </a:r>
            <a:r>
              <a:rPr lang="en-US" altLang="zh-CN" sz="2200" dirty="0">
                <a:ea typeface="黑体" pitchFamily="2" charset="-122"/>
              </a:rPr>
              <a:t>domain integrity constraints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>
              <a:ea typeface="黑体" pitchFamily="2" charset="-122"/>
            </a:endParaRPr>
          </a:p>
          <a:p>
            <a:pPr lvl="2" eaLnBrk="1" hangingPunct="1">
              <a:spcBef>
                <a:spcPts val="300"/>
              </a:spcBef>
            </a:pPr>
            <a:r>
              <a:rPr lang="zh-CN" altLang="en-US" sz="2000" dirty="0">
                <a:ea typeface="黑体" pitchFamily="2" charset="-122"/>
              </a:rPr>
              <a:t>属性值应在域中取值</a:t>
            </a:r>
          </a:p>
          <a:p>
            <a:pPr lvl="2" eaLnBrk="1" hangingPunct="1">
              <a:spcBef>
                <a:spcPts val="300"/>
              </a:spcBef>
            </a:pPr>
            <a:r>
              <a:rPr lang="zh-CN" altLang="en-US" sz="2000" dirty="0">
                <a:ea typeface="黑体" pitchFamily="2" charset="-122"/>
              </a:rPr>
              <a:t>属性值是否可为</a:t>
            </a:r>
            <a:r>
              <a:rPr lang="en-US" altLang="zh-CN" sz="2000" dirty="0">
                <a:ea typeface="黑体" pitchFamily="2" charset="-122"/>
              </a:rPr>
              <a:t>NULL</a:t>
            </a:r>
            <a:r>
              <a:rPr lang="zh-CN" altLang="en-US" sz="2000" dirty="0">
                <a:ea typeface="黑体" pitchFamily="2" charset="-122"/>
              </a:rPr>
              <a:t>？</a:t>
            </a:r>
            <a:r>
              <a:rPr lang="zh-CN" altLang="en-US" sz="2000" dirty="0">
                <a:solidFill>
                  <a:srgbClr val="FF0000"/>
                </a:solidFill>
                <a:ea typeface="黑体" pitchFamily="2" charset="-122"/>
              </a:rPr>
              <a:t>（由语义所决定）</a:t>
            </a:r>
            <a:endParaRPr lang="en-US" altLang="zh-CN" sz="2000" b="1" dirty="0">
              <a:solidFill>
                <a:srgbClr val="FF0000"/>
              </a:solidFill>
              <a:ea typeface="黑体" pitchFamily="2" charset="-122"/>
            </a:endParaRPr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1" dirty="0">
                <a:solidFill>
                  <a:srgbClr val="0000CC"/>
                </a:solidFill>
                <a:ea typeface="黑体" pitchFamily="2" charset="-122"/>
              </a:rPr>
              <a:t>实体完整性约束</a:t>
            </a:r>
            <a:r>
              <a:rPr lang="zh-CN" altLang="en-US" sz="2200" dirty="0">
                <a:ea typeface="黑体" pitchFamily="2" charset="-122"/>
              </a:rPr>
              <a:t>（</a:t>
            </a:r>
            <a:r>
              <a:rPr lang="en-US" altLang="zh-CN" sz="2200" dirty="0">
                <a:ea typeface="黑体" pitchFamily="2" charset="-122"/>
              </a:rPr>
              <a:t>entity integrity constraints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>
              <a:ea typeface="黑体" pitchFamily="2" charset="-122"/>
            </a:endParaRPr>
          </a:p>
          <a:p>
            <a:pPr lvl="2" eaLnBrk="1" hangingPunct="1">
              <a:spcBef>
                <a:spcPts val="300"/>
              </a:spcBef>
            </a:pPr>
            <a:r>
              <a:rPr lang="zh-CN" altLang="en-US" sz="2000" dirty="0">
                <a:ea typeface="黑体" pitchFamily="2" charset="-122"/>
              </a:rPr>
              <a:t>每个关系应有一个</a:t>
            </a:r>
            <a:r>
              <a:rPr lang="en-US" altLang="zh-CN" sz="2000" dirty="0">
                <a:ea typeface="黑体" pitchFamily="2" charset="-122"/>
              </a:rPr>
              <a:t>PK</a:t>
            </a:r>
            <a:r>
              <a:rPr lang="zh-CN" altLang="en-US" sz="2000" dirty="0">
                <a:ea typeface="黑体" pitchFamily="2" charset="-122"/>
              </a:rPr>
              <a:t>，每个元组的</a:t>
            </a:r>
            <a:r>
              <a:rPr lang="en-US" altLang="zh-CN" sz="2000" dirty="0">
                <a:ea typeface="黑体" pitchFamily="2" charset="-122"/>
              </a:rPr>
              <a:t>PK</a:t>
            </a:r>
            <a:r>
              <a:rPr lang="zh-CN" altLang="en-US" sz="2000" dirty="0">
                <a:ea typeface="黑体" pitchFamily="2" charset="-122"/>
              </a:rPr>
              <a:t>值应唯一，且不能为</a:t>
            </a:r>
            <a:r>
              <a:rPr lang="en-US" altLang="zh-CN" sz="2000" dirty="0">
                <a:ea typeface="黑体" pitchFamily="2" charset="-122"/>
              </a:rPr>
              <a:t>NULL</a:t>
            </a:r>
            <a:endParaRPr lang="zh-CN" altLang="en-US" sz="2000" b="1" dirty="0">
              <a:ea typeface="黑体" pitchFamily="2" charset="-122"/>
            </a:endParaRPr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1" dirty="0">
                <a:solidFill>
                  <a:srgbClr val="0000CC"/>
                </a:solidFill>
                <a:ea typeface="黑体" pitchFamily="2" charset="-122"/>
              </a:rPr>
              <a:t>引用完整性约束</a:t>
            </a:r>
            <a:r>
              <a:rPr lang="zh-CN" altLang="en-US" sz="2200" dirty="0">
                <a:ea typeface="黑体" pitchFamily="2" charset="-122"/>
              </a:rPr>
              <a:t>（</a:t>
            </a:r>
            <a:r>
              <a:rPr lang="en-US" altLang="zh-CN" sz="2200" dirty="0">
                <a:ea typeface="黑体" pitchFamily="2" charset="-122"/>
              </a:rPr>
              <a:t>referential integrity constraints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>
              <a:ea typeface="黑体" pitchFamily="2" charset="-122"/>
            </a:endParaRPr>
          </a:p>
          <a:p>
            <a:pPr lvl="2" eaLnBrk="1" hangingPunct="1">
              <a:spcBef>
                <a:spcPts val="300"/>
              </a:spcBef>
            </a:pPr>
            <a:r>
              <a:rPr lang="zh-CN" altLang="en-US" sz="2000" dirty="0">
                <a:ea typeface="黑体" pitchFamily="2" charset="-122"/>
              </a:rPr>
              <a:t>一个关系中的</a:t>
            </a:r>
            <a:r>
              <a:rPr lang="en-US" altLang="zh-CN" sz="2000" dirty="0">
                <a:ea typeface="黑体" pitchFamily="2" charset="-122"/>
              </a:rPr>
              <a:t>FK</a:t>
            </a:r>
            <a:r>
              <a:rPr lang="zh-CN" altLang="en-US" sz="2000" dirty="0">
                <a:ea typeface="黑体" pitchFamily="2" charset="-122"/>
              </a:rPr>
              <a:t>值必须引用（另一个关系或本关系中）实际存在的</a:t>
            </a:r>
            <a:r>
              <a:rPr lang="en-US" altLang="zh-CN" sz="2000" dirty="0">
                <a:ea typeface="黑体" pitchFamily="2" charset="-122"/>
              </a:rPr>
              <a:t>PK</a:t>
            </a:r>
            <a:r>
              <a:rPr lang="zh-CN" altLang="en-US" sz="2000" dirty="0">
                <a:ea typeface="黑体" pitchFamily="2" charset="-122"/>
              </a:rPr>
              <a:t>值，否则只能暂时取</a:t>
            </a:r>
            <a:r>
              <a:rPr lang="en-US" altLang="zh-CN" sz="2000" dirty="0">
                <a:ea typeface="黑体" pitchFamily="2" charset="-122"/>
              </a:rPr>
              <a:t>NULL</a:t>
            </a:r>
            <a:r>
              <a:rPr lang="zh-CN" altLang="en-US" sz="2000" dirty="0">
                <a:ea typeface="黑体" pitchFamily="2" charset="-122"/>
              </a:rPr>
              <a:t>（称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悬空引用</a:t>
            </a:r>
            <a:r>
              <a:rPr lang="zh-CN" altLang="en-US" sz="2000" dirty="0">
                <a:ea typeface="黑体" pitchFamily="2" charset="-122"/>
              </a:rPr>
              <a:t>）</a:t>
            </a:r>
            <a:endParaRPr lang="zh-CN" altLang="en-US" sz="2000" b="1" dirty="0">
              <a:ea typeface="黑体" pitchFamily="2" charset="-122"/>
            </a:endParaRPr>
          </a:p>
          <a:p>
            <a:pPr lvl="1" eaLnBrk="1" hangingPunct="1">
              <a:spcBef>
                <a:spcPts val="300"/>
              </a:spcBef>
            </a:pPr>
            <a:r>
              <a:rPr lang="zh-CN" altLang="en-US" sz="2200" b="1" dirty="0">
                <a:solidFill>
                  <a:srgbClr val="0000CC"/>
                </a:solidFill>
                <a:ea typeface="黑体" pitchFamily="2" charset="-122"/>
              </a:rPr>
              <a:t>一般完整性约束 </a:t>
            </a:r>
            <a:r>
              <a:rPr lang="en-US" altLang="zh-CN" sz="2200" b="1" dirty="0">
                <a:solidFill>
                  <a:srgbClr val="0000CC"/>
                </a:solidFill>
                <a:ea typeface="黑体" pitchFamily="2" charset="-122"/>
              </a:rPr>
              <a:t>/ </a:t>
            </a:r>
            <a:r>
              <a:rPr lang="zh-CN" altLang="en-US" sz="2200" b="1" dirty="0">
                <a:solidFill>
                  <a:srgbClr val="0000CC"/>
                </a:solidFill>
                <a:ea typeface="黑体" pitchFamily="2" charset="-122"/>
              </a:rPr>
              <a:t>业务规则</a:t>
            </a:r>
            <a:r>
              <a:rPr lang="zh-CN" altLang="en-US" sz="2200" dirty="0">
                <a:ea typeface="黑体" pitchFamily="2" charset="-122"/>
              </a:rPr>
              <a:t>（</a:t>
            </a:r>
            <a:r>
              <a:rPr lang="en-US" altLang="zh-CN" sz="2200" dirty="0">
                <a:ea typeface="黑体" pitchFamily="2" charset="-122"/>
              </a:rPr>
              <a:t>business rules</a:t>
            </a:r>
            <a:r>
              <a:rPr lang="zh-CN" altLang="en-US" sz="2200" dirty="0">
                <a:ea typeface="黑体" pitchFamily="2" charset="-122"/>
              </a:rPr>
              <a:t>）</a:t>
            </a:r>
            <a:endParaRPr lang="en-US" altLang="zh-CN" sz="2200" dirty="0">
              <a:ea typeface="黑体" pitchFamily="2" charset="-122"/>
            </a:endParaRPr>
          </a:p>
          <a:p>
            <a:pPr lvl="2" eaLnBrk="1" hangingPunct="1">
              <a:spcBef>
                <a:spcPts val="300"/>
              </a:spcBef>
            </a:pPr>
            <a:r>
              <a:rPr lang="zh-CN" altLang="en-US" sz="2000" dirty="0">
                <a:ea typeface="黑体" pitchFamily="2" charset="-122"/>
              </a:rPr>
              <a:t>由特定应用领域中的业务规则所决定，由用户明确地自定义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sz="1900" dirty="0">
                <a:solidFill>
                  <a:srgbClr val="008000"/>
                </a:solidFill>
                <a:ea typeface="黑体" pitchFamily="2" charset="-122"/>
              </a:rPr>
              <a:t>迄今为止还没有一个</a:t>
            </a:r>
            <a:r>
              <a:rPr lang="en-US" altLang="zh-CN" sz="1900" dirty="0">
                <a:solidFill>
                  <a:srgbClr val="008000"/>
                </a:solidFill>
                <a:ea typeface="黑体" pitchFamily="2" charset="-122"/>
              </a:rPr>
              <a:t>DBMS</a:t>
            </a:r>
            <a:r>
              <a:rPr lang="zh-CN" altLang="en-US" sz="1900" dirty="0">
                <a:solidFill>
                  <a:srgbClr val="008000"/>
                </a:solidFill>
                <a:ea typeface="黑体" pitchFamily="2" charset="-122"/>
              </a:rPr>
              <a:t>能全面实现一般完整性约束，但总的趋势是朝这个方向努力。</a:t>
            </a:r>
            <a:r>
              <a:rPr lang="zh-CN" altLang="en-US" sz="1900" dirty="0">
                <a:ea typeface="黑体" pitchFamily="2" charset="-122"/>
              </a:rPr>
              <a:t>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2.1   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数据模型的概念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2.2   </a:t>
            </a:r>
            <a:r>
              <a:rPr lang="zh-CN" altLang="en-US" b="1" dirty="0">
                <a:ea typeface="黑体" pitchFamily="2" charset="-122"/>
              </a:rPr>
              <a:t>关系数据模型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2.3   </a:t>
            </a:r>
            <a:r>
              <a:rPr lang="zh-CN" altLang="en-US" b="1" dirty="0">
                <a:ea typeface="黑体" pitchFamily="2" charset="-122"/>
              </a:rPr>
              <a:t>对传统数据模型的评价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2.4   E-R</a:t>
            </a:r>
            <a:r>
              <a:rPr lang="zh-CN" altLang="en-US" b="1" dirty="0">
                <a:ea typeface="黑体" pitchFamily="2" charset="-122"/>
              </a:rPr>
              <a:t>数据模型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10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2"/>
            <a:ext cx="8075612" cy="518492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三、操作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z="2400" dirty="0">
                <a:ea typeface="黑体" pitchFamily="2" charset="-122"/>
              </a:rPr>
              <a:t>有两类</a:t>
            </a:r>
            <a:r>
              <a:rPr lang="en-US" altLang="zh-CN" sz="2400" dirty="0">
                <a:ea typeface="黑体" pitchFamily="2" charset="-122"/>
              </a:rPr>
              <a:t>/</a:t>
            </a:r>
            <a:r>
              <a:rPr lang="zh-CN" altLang="en-US" sz="2400" dirty="0">
                <a:ea typeface="黑体" pitchFamily="2" charset="-122"/>
              </a:rPr>
              <a:t>三种在表达能力上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等价的</a:t>
            </a:r>
            <a:r>
              <a:rPr lang="zh-CN" altLang="en-US" sz="2400" dirty="0">
                <a:ea typeface="黑体" pitchFamily="2" charset="-122"/>
              </a:rPr>
              <a:t>关系操作，称为</a:t>
            </a:r>
            <a:r>
              <a:rPr lang="zh-CN" altLang="en-US" sz="2400" dirty="0">
                <a:solidFill>
                  <a:srgbClr val="339933"/>
                </a:solidFill>
                <a:ea typeface="黑体" pitchFamily="2" charset="-122"/>
              </a:rPr>
              <a:t>“纯”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“pure”</a:t>
            </a:r>
            <a:r>
              <a:rPr lang="zh-CN" altLang="en-US" sz="2400" dirty="0">
                <a:ea typeface="黑体" pitchFamily="2" charset="-122"/>
              </a:rPr>
              <a:t>）查询语言，而不是</a:t>
            </a:r>
            <a:r>
              <a:rPr lang="zh-CN" altLang="en-US" sz="2400" dirty="0">
                <a:solidFill>
                  <a:srgbClr val="339933"/>
                </a:solidFill>
                <a:ea typeface="黑体" pitchFamily="2" charset="-122"/>
              </a:rPr>
              <a:t>商用</a:t>
            </a:r>
            <a:r>
              <a:rPr lang="zh-CN" altLang="en-US" sz="2400" dirty="0">
                <a:ea typeface="黑体" pitchFamily="2" charset="-122"/>
              </a:rPr>
              <a:t>数据库语言（</a:t>
            </a:r>
            <a:r>
              <a:rPr lang="en-US" altLang="zh-CN" sz="2400" dirty="0">
                <a:ea typeface="黑体" pitchFamily="2" charset="-122"/>
              </a:rPr>
              <a:t>SQL</a:t>
            </a:r>
            <a:r>
              <a:rPr lang="zh-CN" altLang="en-US" sz="2400" dirty="0">
                <a:ea typeface="黑体" pitchFamily="2" charset="-122"/>
              </a:rPr>
              <a:t>）</a:t>
            </a:r>
            <a:endParaRPr lang="zh-CN" altLang="en-US" sz="2400" b="1" dirty="0">
              <a:ea typeface="黑体" pitchFamily="2" charset="-122"/>
            </a:endParaRPr>
          </a:p>
          <a:p>
            <a:pPr lvl="2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关系代数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relational algebra</a:t>
            </a:r>
            <a:r>
              <a:rPr lang="zh-CN" altLang="en-US" sz="2400" dirty="0">
                <a:ea typeface="黑体" pitchFamily="2" charset="-122"/>
              </a:rPr>
              <a:t>）</a:t>
            </a:r>
            <a:endParaRPr lang="en-US" altLang="zh-CN" sz="2400" dirty="0">
              <a:ea typeface="黑体" pitchFamily="2" charset="-122"/>
            </a:endParaRPr>
          </a:p>
          <a:p>
            <a:pPr lvl="3" eaLnBrk="1" hangingPunct="1"/>
            <a:r>
              <a:rPr lang="zh-CN" altLang="en-US" sz="2200" dirty="0">
                <a:ea typeface="黑体" pitchFamily="2" charset="-122"/>
              </a:rPr>
              <a:t>过程性的（</a:t>
            </a:r>
            <a:r>
              <a:rPr lang="en-US" altLang="zh-CN" sz="2200" dirty="0">
                <a:ea typeface="黑体" pitchFamily="2" charset="-122"/>
              </a:rPr>
              <a:t>procedural</a:t>
            </a:r>
            <a:r>
              <a:rPr lang="zh-CN" altLang="en-US" sz="2200" dirty="0">
                <a:ea typeface="黑体" pitchFamily="2" charset="-122"/>
              </a:rPr>
              <a:t>），由一组操作所组成：传统的</a:t>
            </a:r>
            <a:r>
              <a:rPr lang="zh-CN" altLang="en-US" sz="2200" b="1" dirty="0">
                <a:solidFill>
                  <a:srgbClr val="008000"/>
                </a:solidFill>
                <a:ea typeface="黑体" pitchFamily="2" charset="-122"/>
              </a:rPr>
              <a:t>集合运算</a:t>
            </a:r>
            <a:r>
              <a:rPr lang="zh-CN" altLang="en-US" sz="2200" dirty="0">
                <a:ea typeface="黑体" pitchFamily="2" charset="-122"/>
              </a:rPr>
              <a:t>（并、交、差、笛卡尔积，等）和</a:t>
            </a:r>
            <a:r>
              <a:rPr lang="zh-CN" altLang="en-US" sz="2200" b="1" dirty="0">
                <a:solidFill>
                  <a:srgbClr val="008000"/>
                </a:solidFill>
                <a:ea typeface="黑体" pitchFamily="2" charset="-122"/>
              </a:rPr>
              <a:t>关系专用操作</a:t>
            </a:r>
            <a:r>
              <a:rPr lang="zh-CN" altLang="en-US" sz="2200" dirty="0">
                <a:ea typeface="黑体" pitchFamily="2" charset="-122"/>
              </a:rPr>
              <a:t>（选择、投影、连接、除，等），每个操作以一个或多个关系为输入，以结果关系为输出</a:t>
            </a:r>
            <a:endParaRPr lang="en-US" altLang="zh-CN" sz="2200" b="1" dirty="0">
              <a:ea typeface="黑体" pitchFamily="2" charset="-122"/>
            </a:endParaRPr>
          </a:p>
          <a:p>
            <a:pPr lvl="2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关系演算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relational calculus</a:t>
            </a:r>
            <a:r>
              <a:rPr lang="zh-CN" altLang="en-US" sz="2400" dirty="0">
                <a:ea typeface="黑体" pitchFamily="2" charset="-122"/>
              </a:rPr>
              <a:t>）</a:t>
            </a:r>
            <a:r>
              <a:rPr lang="en-US" altLang="zh-CN" sz="2400" dirty="0">
                <a:ea typeface="黑体" pitchFamily="2" charset="-122"/>
              </a:rPr>
              <a:t> </a:t>
            </a:r>
          </a:p>
          <a:p>
            <a:pPr lvl="3" eaLnBrk="1" hangingPunct="1"/>
            <a:r>
              <a:rPr lang="zh-CN" altLang="en-US" sz="2200" dirty="0">
                <a:ea typeface="黑体" pitchFamily="2" charset="-122"/>
              </a:rPr>
              <a:t>非过程性的（</a:t>
            </a:r>
            <a:r>
              <a:rPr lang="en-US" altLang="zh-CN" sz="2200" dirty="0"/>
              <a:t>nonprocedural</a:t>
            </a:r>
            <a:r>
              <a:rPr lang="zh-CN" altLang="en-US" sz="2200" dirty="0">
                <a:ea typeface="黑体" pitchFamily="2" charset="-122"/>
              </a:rPr>
              <a:t>），使用谓词逻辑（</a:t>
            </a:r>
            <a:r>
              <a:rPr lang="en-US" altLang="zh-CN" sz="2200" dirty="0">
                <a:ea typeface="黑体" pitchFamily="2" charset="-122"/>
              </a:rPr>
              <a:t>predicate logic</a:t>
            </a:r>
            <a:r>
              <a:rPr lang="zh-CN" altLang="en-US" sz="2200" dirty="0">
                <a:ea typeface="黑体" pitchFamily="2" charset="-122"/>
              </a:rPr>
              <a:t>）来定义所需的结果。根据变量是元组（</a:t>
            </a:r>
            <a:r>
              <a:rPr lang="en-US" altLang="zh-CN" sz="2200" dirty="0">
                <a:ea typeface="黑体" pitchFamily="2" charset="-122"/>
              </a:rPr>
              <a:t>tuple</a:t>
            </a:r>
            <a:r>
              <a:rPr lang="zh-CN" altLang="en-US" sz="2200" dirty="0">
                <a:ea typeface="黑体" pitchFamily="2" charset="-122"/>
              </a:rPr>
              <a:t>）还是域（</a:t>
            </a:r>
            <a:r>
              <a:rPr lang="en-US" altLang="zh-CN" sz="2200" dirty="0">
                <a:ea typeface="黑体" pitchFamily="2" charset="-122"/>
              </a:rPr>
              <a:t>domain</a:t>
            </a:r>
            <a:r>
              <a:rPr lang="zh-CN" altLang="en-US" sz="2200" dirty="0">
                <a:ea typeface="黑体" pitchFamily="2" charset="-122"/>
              </a:rPr>
              <a:t>），进一步区分为：</a:t>
            </a:r>
            <a:endParaRPr lang="zh-CN" altLang="en-US" sz="2200" b="1" dirty="0">
              <a:ea typeface="黑体" pitchFamily="2" charset="-122"/>
            </a:endParaRPr>
          </a:p>
          <a:p>
            <a:pPr lvl="3" eaLnBrk="1" hangingPunct="1"/>
            <a:r>
              <a:rPr lang="zh-CN" altLang="en-US" sz="2200" b="1" dirty="0">
                <a:solidFill>
                  <a:srgbClr val="008000"/>
                </a:solidFill>
                <a:ea typeface="黑体" pitchFamily="2" charset="-122"/>
              </a:rPr>
              <a:t>元组关系演算</a:t>
            </a:r>
            <a:r>
              <a:rPr lang="zh-CN" altLang="en-US" sz="2200" b="1" dirty="0">
                <a:ea typeface="黑体" pitchFamily="2" charset="-122"/>
              </a:rPr>
              <a:t> </a:t>
            </a:r>
            <a:r>
              <a:rPr lang="en-US" altLang="zh-CN" sz="2200" b="1" dirty="0">
                <a:ea typeface="黑体" pitchFamily="2" charset="-122"/>
              </a:rPr>
              <a:t>vs. </a:t>
            </a:r>
            <a:r>
              <a:rPr lang="zh-CN" altLang="en-US" sz="2200" b="1" dirty="0">
                <a:solidFill>
                  <a:srgbClr val="008000"/>
                </a:solidFill>
                <a:ea typeface="黑体" pitchFamily="2" charset="-122"/>
              </a:rPr>
              <a:t>域关系演算</a:t>
            </a:r>
            <a:endParaRPr lang="en-US" altLang="zh-CN" sz="2200" dirty="0">
              <a:ea typeface="黑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268413"/>
            <a:ext cx="8136135" cy="5160962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黑体" pitchFamily="2" charset="-122"/>
              </a:rPr>
              <a:t>为了后续举例，首先给出关系（表）的实例：</a:t>
            </a:r>
            <a:br>
              <a:rPr lang="en-US" altLang="zh-CN" sz="2400" dirty="0">
                <a:ea typeface="黑体" pitchFamily="2" charset="-122"/>
              </a:rPr>
            </a:b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来自</a:t>
            </a:r>
            <a:r>
              <a:rPr lang="en-US" altLang="zh-CN" sz="2400" dirty="0">
                <a:ea typeface="黑体" pitchFamily="2" charset="-122"/>
              </a:rPr>
              <a:t>《Oracle</a:t>
            </a:r>
            <a:r>
              <a:rPr lang="en-US" altLang="zh-CN" sz="2400" baseline="30000" dirty="0">
                <a:ea typeface="黑体" pitchFamily="2" charset="-122"/>
              </a:rPr>
              <a:t>®</a:t>
            </a:r>
            <a:r>
              <a:rPr lang="en-US" altLang="zh-CN" sz="2400" dirty="0">
                <a:ea typeface="黑体" pitchFamily="2" charset="-122"/>
              </a:rPr>
              <a:t> Database Administrator's Guide》</a:t>
            </a:r>
            <a:r>
              <a:rPr lang="zh-CN" altLang="en-US" sz="2400" dirty="0">
                <a:ea typeface="黑体" pitchFamily="2" charset="-122"/>
              </a:rPr>
              <a:t>）</a:t>
            </a:r>
            <a:endParaRPr lang="en-US" altLang="zh-CN" sz="2400" dirty="0">
              <a:ea typeface="黑体" pitchFamily="2" charset="-122"/>
            </a:endParaRPr>
          </a:p>
          <a:p>
            <a:pPr eaLnBrk="1" hangingPunct="1"/>
            <a:endParaRPr lang="zh-CN" altLang="en-US" sz="1800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/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/>
              <a:t>  </a:t>
            </a:r>
            <a:endParaRPr lang="zh-CN" altLang="en-US" sz="2400" dirty="0"/>
          </a:p>
        </p:txBody>
      </p:sp>
      <p:graphicFrame>
        <p:nvGraphicFramePr>
          <p:cNvPr id="68791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83669"/>
              </p:ext>
            </p:extLst>
          </p:nvPr>
        </p:nvGraphicFramePr>
        <p:xfrm>
          <a:off x="1043608" y="2680320"/>
          <a:ext cx="5915496" cy="1828800"/>
        </p:xfrm>
        <a:graphic>
          <a:graphicData uri="http://schemas.openxmlformats.org/drawingml/2006/table">
            <a:tbl>
              <a:tblPr/>
              <a:tblGrid>
                <a:gridCol w="110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empno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job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张三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accountant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4000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李四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manager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5000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王五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赵六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3500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858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22183"/>
              </p:ext>
            </p:extLst>
          </p:nvPr>
        </p:nvGraphicFramePr>
        <p:xfrm>
          <a:off x="1054597" y="5212040"/>
          <a:ext cx="3949451" cy="1097280"/>
        </p:xfrm>
        <a:graphic>
          <a:graphicData uri="http://schemas.openxmlformats.org/drawingml/2006/table">
            <a:tbl>
              <a:tblPr/>
              <a:tblGrid>
                <a:gridCol w="1069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财务部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Shanghai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市场部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Nanjing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34" name="Text Box 251"/>
          <p:cNvSpPr txBox="1">
            <a:spLocks noChangeArrowheads="1"/>
          </p:cNvSpPr>
          <p:nvPr/>
        </p:nvSpPr>
        <p:spPr bwMode="auto">
          <a:xfrm>
            <a:off x="889000" y="2165057"/>
            <a:ext cx="253087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职工关系 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emp:</a:t>
            </a:r>
          </a:p>
        </p:txBody>
      </p:sp>
      <p:sp>
        <p:nvSpPr>
          <p:cNvPr id="28735" name="Text Box 252"/>
          <p:cNvSpPr txBox="1">
            <a:spLocks noChangeArrowheads="1"/>
          </p:cNvSpPr>
          <p:nvPr/>
        </p:nvSpPr>
        <p:spPr bwMode="auto">
          <a:xfrm>
            <a:off x="889000" y="4708232"/>
            <a:ext cx="253087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部门关系 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dept: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075240" cy="5040312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黑体" pitchFamily="2" charset="-122"/>
              </a:rPr>
              <a:t>关系代数操作－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筛选型操作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选择（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selection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400" b="1" dirty="0"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选出关系</a:t>
            </a:r>
            <a:r>
              <a:rPr lang="en-US" altLang="zh-CN" sz="2000" dirty="0">
                <a:ea typeface="黑体" pitchFamily="2" charset="-122"/>
              </a:rPr>
              <a:t>r</a:t>
            </a:r>
            <a:r>
              <a:rPr lang="zh-CN" altLang="en-US" sz="2000" dirty="0">
                <a:ea typeface="黑体" pitchFamily="2" charset="-122"/>
              </a:rPr>
              <a:t>中满足</a:t>
            </a:r>
            <a:r>
              <a:rPr lang="en-US" altLang="zh-CN" sz="2000" dirty="0">
                <a:ea typeface="黑体" pitchFamily="2" charset="-122"/>
              </a:rPr>
              <a:t>&lt;</a:t>
            </a:r>
            <a:r>
              <a:rPr lang="zh-CN" altLang="en-US" sz="2000" dirty="0">
                <a:ea typeface="黑体" pitchFamily="2" charset="-122"/>
              </a:rPr>
              <a:t>选择条件</a:t>
            </a:r>
            <a:r>
              <a:rPr lang="en-US" altLang="zh-CN" sz="2000" dirty="0">
                <a:ea typeface="黑体" pitchFamily="2" charset="-122"/>
              </a:rPr>
              <a:t>&gt;</a:t>
            </a:r>
            <a:r>
              <a:rPr lang="zh-CN" altLang="en-US" sz="2000" dirty="0">
                <a:ea typeface="黑体" pitchFamily="2" charset="-122"/>
              </a:rPr>
              <a:t>的元组，构成结果关系</a:t>
            </a:r>
            <a:br>
              <a:rPr lang="en-US" altLang="zh-CN" sz="2000" dirty="0">
                <a:ea typeface="黑体" pitchFamily="2" charset="-122"/>
              </a:rPr>
            </a:b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（横向筛选，一元操作）</a:t>
            </a:r>
          </a:p>
          <a:p>
            <a:pPr lvl="2"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б</a:t>
            </a:r>
            <a:r>
              <a:rPr lang="en-US" altLang="zh-CN" sz="2400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选择条件</a:t>
            </a:r>
            <a:r>
              <a:rPr lang="en-US" altLang="zh-CN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 r ) = { t | t ∈ r AND &lt;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选择条件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&gt; }</a:t>
            </a:r>
          </a:p>
          <a:p>
            <a:pPr lvl="2" eaLnBrk="1" hangingPunct="1"/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e.g.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б</a:t>
            </a:r>
            <a:r>
              <a:rPr lang="en-US" altLang="zh-CN" sz="2400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deptno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 2 AND job = ‘salesman’ 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(emp)</a:t>
            </a:r>
          </a:p>
          <a:p>
            <a:pPr lvl="1" eaLnBrk="1" hangingPunct="1"/>
            <a:endParaRPr lang="en-US" altLang="zh-CN" sz="2400" b="1" dirty="0">
              <a:solidFill>
                <a:srgbClr val="0000CC"/>
              </a:solidFill>
              <a:ea typeface="黑体" pitchFamily="2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投影（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projection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400" b="1" dirty="0"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选出关系</a:t>
            </a:r>
            <a:r>
              <a:rPr lang="en-US" altLang="zh-CN" sz="2000" dirty="0">
                <a:ea typeface="黑体" pitchFamily="2" charset="-122"/>
              </a:rPr>
              <a:t>r</a:t>
            </a:r>
            <a:r>
              <a:rPr lang="zh-CN" altLang="en-US" sz="2000" dirty="0">
                <a:ea typeface="黑体" pitchFamily="2" charset="-122"/>
              </a:rPr>
              <a:t>中</a:t>
            </a:r>
            <a:r>
              <a:rPr lang="en-US" altLang="zh-CN" sz="2000" dirty="0">
                <a:ea typeface="黑体" pitchFamily="2" charset="-122"/>
              </a:rPr>
              <a:t>&lt;</a:t>
            </a:r>
            <a:r>
              <a:rPr lang="zh-CN" altLang="en-US" sz="2000" dirty="0">
                <a:ea typeface="黑体" pitchFamily="2" charset="-122"/>
              </a:rPr>
              <a:t>属性表</a:t>
            </a:r>
            <a:r>
              <a:rPr lang="en-US" altLang="zh-CN" sz="2000" dirty="0">
                <a:ea typeface="黑体" pitchFamily="2" charset="-122"/>
              </a:rPr>
              <a:t>&gt;</a:t>
            </a:r>
            <a:r>
              <a:rPr lang="zh-CN" altLang="en-US" sz="2000" dirty="0">
                <a:ea typeface="黑体" pitchFamily="2" charset="-122"/>
              </a:rPr>
              <a:t>所列出的诸属性列的值，构成结果关系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（纵向筛选，一元操作）</a:t>
            </a:r>
          </a:p>
          <a:p>
            <a:pPr lvl="2"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П</a:t>
            </a:r>
            <a:r>
              <a:rPr lang="en-US" altLang="zh-CN" sz="2400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属性表</a:t>
            </a:r>
            <a:r>
              <a:rPr lang="en-US" altLang="zh-CN" sz="24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 r ) = { t [&lt;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属性表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&gt;] | t ∈ r }</a:t>
            </a:r>
          </a:p>
          <a:p>
            <a:pPr lvl="2" eaLnBrk="1" hangingPunct="1"/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e.g.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П </a:t>
            </a:r>
            <a:r>
              <a:rPr lang="en-US" altLang="zh-CN" sz="2400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job, sal</a:t>
            </a:r>
            <a:r>
              <a:rPr lang="en-US" altLang="zh-CN" sz="24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(emp)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141" y="3788569"/>
            <a:ext cx="4176315" cy="854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529" y="5085184"/>
            <a:ext cx="1698302" cy="12571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572" y="47468"/>
            <a:ext cx="3173916" cy="2141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208590" cy="5400675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黑体" pitchFamily="2" charset="-122"/>
              </a:rPr>
              <a:t>关系代数操作－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传统的集合运算</a:t>
            </a:r>
          </a:p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要求参与操作的关系</a:t>
            </a:r>
            <a:r>
              <a:rPr lang="zh-CN" altLang="en-US" sz="2400" b="1" dirty="0">
                <a:solidFill>
                  <a:srgbClr val="008000"/>
                </a:solidFill>
                <a:ea typeface="黑体" pitchFamily="2" charset="-122"/>
              </a:rPr>
              <a:t>并兼容</a:t>
            </a:r>
            <a:r>
              <a:rPr lang="zh-CN" altLang="en-US" sz="2400" b="1" dirty="0">
                <a:ea typeface="黑体" pitchFamily="2" charset="-122"/>
              </a:rPr>
              <a:t>（</a:t>
            </a:r>
            <a:r>
              <a:rPr lang="en-US" altLang="zh-CN" sz="2400" b="1" dirty="0">
                <a:ea typeface="黑体" pitchFamily="2" charset="-122"/>
              </a:rPr>
              <a:t>union compatibility</a:t>
            </a:r>
            <a:r>
              <a:rPr lang="zh-CN" altLang="en-US" sz="2400" b="1" dirty="0">
                <a:ea typeface="黑体" pitchFamily="2" charset="-122"/>
              </a:rPr>
              <a:t>）</a:t>
            </a:r>
            <a:r>
              <a:rPr lang="en-US" altLang="zh-CN" sz="2400" b="1" dirty="0">
                <a:ea typeface="黑体" pitchFamily="2" charset="-122"/>
              </a:rPr>
              <a:t>, </a:t>
            </a:r>
            <a:r>
              <a:rPr lang="zh-CN" altLang="en-US" sz="2400" b="1" dirty="0">
                <a:ea typeface="黑体" pitchFamily="2" charset="-122"/>
              </a:rPr>
              <a:t>即关系具有相同的元</a:t>
            </a:r>
            <a:r>
              <a:rPr lang="en-US" altLang="zh-CN" sz="2400" b="1" dirty="0">
                <a:ea typeface="黑体" pitchFamily="2" charset="-122"/>
              </a:rPr>
              <a:t>/</a:t>
            </a:r>
            <a:r>
              <a:rPr lang="zh-CN" altLang="en-US" sz="2400" b="1" dirty="0">
                <a:ea typeface="黑体" pitchFamily="2" charset="-122"/>
              </a:rPr>
              <a:t>目、且对应的属性域相同。</a:t>
            </a: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并（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union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400" b="1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r∪s = { t | t ∈ r OR t ∈ s }</a:t>
            </a:r>
          </a:p>
          <a:p>
            <a:pPr lvl="2" eaLnBrk="1" hangingPunct="1"/>
            <a:r>
              <a:rPr lang="en-US" altLang="zh-CN" sz="22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e.g.</a:t>
            </a:r>
            <a:r>
              <a:rPr lang="en-US" altLang="zh-CN" sz="22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(б</a:t>
            </a:r>
            <a:r>
              <a:rPr lang="en-US" altLang="zh-CN" sz="22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deptno = 2 AND job = ‘salesman’ </a:t>
            </a:r>
            <a:r>
              <a:rPr lang="en-US" altLang="zh-CN" sz="22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(emp)) ∪ (б</a:t>
            </a:r>
            <a:r>
              <a:rPr lang="en-US" altLang="zh-CN" sz="22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deptno</a:t>
            </a:r>
            <a:r>
              <a:rPr lang="en-US" altLang="zh-CN" sz="22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 1 </a:t>
            </a:r>
            <a:r>
              <a:rPr lang="en-US" altLang="zh-CN" sz="22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(emp))        </a:t>
            </a:r>
            <a:r>
              <a:rPr lang="en-US" altLang="zh-CN" sz="2000" b="1" dirty="0">
                <a:ea typeface="黑体" pitchFamily="2" charset="-122"/>
              </a:rPr>
              <a:t> </a:t>
            </a: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差（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difference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400" b="1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 − s = {t | t ∈ r AND  (t </a:t>
            </a:r>
            <a:r>
              <a:rPr lang="zh-CN" altLang="en-US" sz="2400" dirty="0"/>
              <a:t>∉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s) }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e.g.</a:t>
            </a:r>
            <a:r>
              <a:rPr lang="en-US" altLang="zh-CN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(б</a:t>
            </a:r>
            <a:r>
              <a:rPr lang="en-US" altLang="zh-CN" sz="20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deptno</a:t>
            </a:r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 2 </a:t>
            </a:r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(emp)) − (б</a:t>
            </a:r>
            <a:r>
              <a:rPr lang="en-US" altLang="zh-CN" sz="20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job</a:t>
            </a:r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baseline="-20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= ‘manager’ </a:t>
            </a:r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(emp))</a:t>
            </a:r>
          </a:p>
          <a:p>
            <a:pPr marL="457200" lvl="1" indent="0" eaLnBrk="1" hangingPunct="1">
              <a:buNone/>
            </a:pP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交（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intersection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不是独立的操作：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r∩s = r − (r − s) 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70" y="2586354"/>
            <a:ext cx="3302694" cy="87132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762" y="5185767"/>
            <a:ext cx="4176315" cy="85499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091709" y="3923764"/>
            <a:ext cx="1839452" cy="2178824"/>
            <a:chOff x="7091709" y="3923764"/>
            <a:chExt cx="1839452" cy="2178824"/>
          </a:xfrm>
        </p:grpSpPr>
        <p:sp>
          <p:nvSpPr>
            <p:cNvPr id="3" name="矩形 2"/>
            <p:cNvSpPr/>
            <p:nvPr/>
          </p:nvSpPr>
          <p:spPr>
            <a:xfrm>
              <a:off x="7555299" y="3923764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555299" y="5733256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091709" y="4816620"/>
              <a:ext cx="1229990" cy="999227"/>
            </a:xfrm>
            <a:prstGeom prst="ellipse">
              <a:avLst/>
            </a:prstGeom>
            <a:solidFill>
              <a:srgbClr val="6699FF">
                <a:alpha val="49804"/>
              </a:srgbClr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091709" y="4265506"/>
              <a:ext cx="1214438" cy="1051176"/>
            </a:xfrm>
            <a:prstGeom prst="ellipse">
              <a:avLst/>
            </a:prstGeom>
            <a:solidFill>
              <a:schemeClr val="bg2">
                <a:lumMod val="10000"/>
                <a:lumOff val="90000"/>
                <a:alpha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321699" y="4834828"/>
              <a:ext cx="609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∪</a:t>
              </a:r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4671" y="4355812"/>
              <a:ext cx="6197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−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380312" y="4900667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∩</a:t>
              </a:r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534" y="47468"/>
            <a:ext cx="2565953" cy="1731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026174" y="4581128"/>
            <a:ext cx="769962" cy="1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23037" y="4618706"/>
            <a:ext cx="773099" cy="24318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3" idx="1"/>
          </p:cNvCxnSpPr>
          <p:nvPr/>
        </p:nvCxnSpPr>
        <p:spPr>
          <a:xfrm flipV="1">
            <a:off x="5023037" y="4618707"/>
            <a:ext cx="726491" cy="23367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071145" y="4618705"/>
            <a:ext cx="797307" cy="507207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035141" y="4663709"/>
            <a:ext cx="821207" cy="73697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083249" y="4864781"/>
            <a:ext cx="712887" cy="5904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053893" y="4931607"/>
            <a:ext cx="814559" cy="247039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035141" y="4983602"/>
            <a:ext cx="833311" cy="468462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268413"/>
            <a:ext cx="8075612" cy="5040312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黑体" pitchFamily="2" charset="-122"/>
              </a:rPr>
              <a:t>关系代数操作－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拼接型操作</a:t>
            </a: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笛卡尔积（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Cartesian product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400" b="1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r×s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= { &lt;t, g&gt; | t ∈ r AND g ∈ s }</a:t>
            </a:r>
          </a:p>
          <a:p>
            <a:pPr lvl="2" eaLnBrk="1" hangingPunct="1"/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序偶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&lt;t, g&gt;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称元组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与元组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拼接（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concatenation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r×s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的元为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00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+n</a:t>
            </a:r>
            <a:r>
              <a:rPr lang="en-US" altLang="zh-CN" sz="2400" b="1" baseline="-20000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，结果关系中的元组数为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r|</a:t>
            </a:r>
            <a:r>
              <a:rPr lang="en-US" altLang="zh-CN" sz="2400" b="1" dirty="0" err="1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|s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|</a:t>
            </a:r>
            <a:r>
              <a:rPr lang="zh-CN" altLang="en-US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。</a:t>
            </a:r>
          </a:p>
          <a:p>
            <a:pPr lvl="2" eaLnBrk="1" hangingPunct="1"/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e.g.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emp×dept</a:t>
            </a:r>
            <a:endParaRPr lang="en-US" altLang="zh-CN" sz="2400" b="1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2" eaLnBrk="1" hangingPunct="1"/>
            <a:endParaRPr lang="en-US" altLang="zh-CN" sz="2400" b="1" dirty="0">
              <a:ea typeface="黑体" pitchFamily="2" charset="-122"/>
            </a:endParaRPr>
          </a:p>
          <a:p>
            <a:pPr lvl="2" eaLnBrk="1" hangingPunct="1"/>
            <a:endParaRPr lang="en-US" altLang="zh-CN" sz="2400" b="1" dirty="0">
              <a:ea typeface="黑体" pitchFamily="2" charset="-122"/>
            </a:endParaRPr>
          </a:p>
          <a:p>
            <a:pPr lvl="2" eaLnBrk="1" hangingPunct="1"/>
            <a:endParaRPr lang="en-US" altLang="zh-CN" sz="2400" b="1" dirty="0">
              <a:ea typeface="黑体" pitchFamily="2" charset="-122"/>
            </a:endParaRPr>
          </a:p>
          <a:p>
            <a:pPr lvl="2" eaLnBrk="1" hangingPunct="1"/>
            <a:endParaRPr lang="en-US" altLang="zh-CN" sz="2400" b="1" dirty="0">
              <a:ea typeface="黑体" pitchFamily="2" charset="-12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笛卡尔积</a:t>
            </a:r>
            <a:r>
              <a:rPr lang="zh-CN" altLang="en-US" sz="2400" b="1" dirty="0">
                <a:ea typeface="黑体" pitchFamily="2" charset="-122"/>
              </a:rPr>
              <a:t>这种</a:t>
            </a:r>
            <a:r>
              <a:rPr lang="zh-CN" altLang="en-US" sz="2400" b="1" dirty="0">
                <a:solidFill>
                  <a:srgbClr val="FF0000"/>
                </a:solidFill>
                <a:ea typeface="黑体" pitchFamily="2" charset="-122"/>
              </a:rPr>
              <a:t>（无条件）拼接</a:t>
            </a:r>
            <a:r>
              <a:rPr lang="zh-CN" altLang="en-US" sz="2400" b="1" dirty="0">
                <a:ea typeface="黑体" pitchFamily="2" charset="-122"/>
              </a:rPr>
              <a:t>在实际中意义不大！</a:t>
            </a:r>
            <a:endParaRPr lang="en-US" altLang="zh-CN" sz="2400" b="1" dirty="0">
              <a:ea typeface="黑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49080"/>
            <a:ext cx="4387577" cy="1425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528" y="4149080"/>
            <a:ext cx="3190478" cy="939253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423216" y="5210047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拼接出4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2 = 8个元组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74093"/>
            <a:ext cx="8075240" cy="5184576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黑体" pitchFamily="2" charset="-122"/>
              </a:rPr>
              <a:t>关系代数操作－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拼接型操作</a:t>
            </a:r>
          </a:p>
          <a:p>
            <a:pPr lvl="1" eaLnBrk="1" hangingPunct="1"/>
            <a:r>
              <a:rPr lang="zh-CN" altLang="zh-CN" sz="2000" b="1" dirty="0">
                <a:solidFill>
                  <a:srgbClr val="0000CC"/>
                </a:solidFill>
                <a:ea typeface="黑体" pitchFamily="2" charset="-122"/>
              </a:rPr>
              <a:t>连接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join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）：</a:t>
            </a:r>
            <a:r>
              <a:rPr lang="zh-CN" altLang="en-US" sz="2000" dirty="0">
                <a:ea typeface="黑体" pitchFamily="2" charset="-122"/>
              </a:rPr>
              <a:t>从两个关系 </a:t>
            </a:r>
            <a:r>
              <a:rPr lang="en-US" altLang="zh-CN" sz="2000" dirty="0">
                <a:ea typeface="黑体" pitchFamily="2" charset="-122"/>
              </a:rPr>
              <a:t>r </a:t>
            </a:r>
            <a:r>
              <a:rPr lang="zh-CN" altLang="en-US" sz="2000" dirty="0">
                <a:ea typeface="黑体" pitchFamily="2" charset="-122"/>
              </a:rPr>
              <a:t>和 </a:t>
            </a:r>
            <a:r>
              <a:rPr lang="en-US" altLang="zh-CN" sz="2000" dirty="0">
                <a:ea typeface="黑体" pitchFamily="2" charset="-122"/>
              </a:rPr>
              <a:t>s </a:t>
            </a:r>
            <a:r>
              <a:rPr lang="zh-CN" altLang="en-US" sz="2000" dirty="0">
                <a:ea typeface="黑体" pitchFamily="2" charset="-122"/>
              </a:rPr>
              <a:t>的笛卡尔积的所有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元组拼接</a:t>
            </a:r>
            <a:r>
              <a:rPr lang="zh-CN" altLang="en-US" sz="2000" dirty="0">
                <a:ea typeface="黑体" pitchFamily="2" charset="-122"/>
              </a:rPr>
              <a:t>中选出满足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&lt;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连接条件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&gt;</a:t>
            </a:r>
            <a:r>
              <a:rPr lang="zh-CN" altLang="en-US" sz="2000" dirty="0">
                <a:ea typeface="黑体" pitchFamily="2" charset="-122"/>
              </a:rPr>
              <a:t>者，构成结果关系：</a:t>
            </a:r>
          </a:p>
          <a:p>
            <a:pPr lvl="2" eaLnBrk="1" hangingPunct="1"/>
            <a:r>
              <a:rPr lang="en-US" altLang="zh-CN" sz="2400" b="1" dirty="0">
                <a:ea typeface="黑体" pitchFamily="2" charset="-122"/>
              </a:rPr>
              <a:t>r ⋈ </a:t>
            </a:r>
            <a:r>
              <a:rPr lang="en-US" altLang="zh-CN" sz="2400" b="1" baseline="-16000" dirty="0">
                <a:ea typeface="黑体" pitchFamily="2" charset="-122"/>
              </a:rPr>
              <a:t>&lt;</a:t>
            </a:r>
            <a:r>
              <a:rPr lang="zh-CN" altLang="en-US" sz="2400" b="1" baseline="-16000" dirty="0">
                <a:ea typeface="黑体" pitchFamily="2" charset="-122"/>
              </a:rPr>
              <a:t>连接条件</a:t>
            </a:r>
            <a:r>
              <a:rPr lang="en-US" altLang="zh-CN" sz="2400" b="1" baseline="-16000" dirty="0">
                <a:ea typeface="黑体" pitchFamily="2" charset="-122"/>
              </a:rPr>
              <a:t>&gt;</a:t>
            </a:r>
            <a:r>
              <a:rPr lang="en-US" altLang="zh-CN" sz="2400" b="1" dirty="0">
                <a:ea typeface="黑体" pitchFamily="2" charset="-122"/>
              </a:rPr>
              <a:t> s = б</a:t>
            </a:r>
            <a:r>
              <a:rPr lang="en-US" altLang="zh-CN" sz="2400" b="1" baseline="-16000" dirty="0">
                <a:ea typeface="黑体" pitchFamily="2" charset="-122"/>
              </a:rPr>
              <a:t>&lt;</a:t>
            </a:r>
            <a:r>
              <a:rPr lang="zh-CN" altLang="en-US" sz="2400" b="1" baseline="-16000" dirty="0">
                <a:ea typeface="黑体" pitchFamily="2" charset="-122"/>
              </a:rPr>
              <a:t>连接条件</a:t>
            </a:r>
            <a:r>
              <a:rPr lang="en-US" altLang="zh-CN" sz="2400" b="1" baseline="-16000" dirty="0">
                <a:ea typeface="黑体" pitchFamily="2" charset="-122"/>
              </a:rPr>
              <a:t>&gt; </a:t>
            </a:r>
            <a:r>
              <a:rPr lang="en-US" altLang="zh-CN" sz="2400" b="1" dirty="0">
                <a:ea typeface="黑体" pitchFamily="2" charset="-122"/>
              </a:rPr>
              <a:t>(</a:t>
            </a:r>
            <a:r>
              <a:rPr lang="en-US" altLang="zh-CN" sz="2400" b="1" dirty="0" err="1">
                <a:ea typeface="黑体" pitchFamily="2" charset="-122"/>
              </a:rPr>
              <a:t>r×s</a:t>
            </a:r>
            <a:r>
              <a:rPr lang="en-US" altLang="zh-CN" sz="2400" b="1" dirty="0">
                <a:ea typeface="黑体" pitchFamily="2" charset="-122"/>
              </a:rPr>
              <a:t>)</a:t>
            </a:r>
          </a:p>
          <a:p>
            <a:pPr lvl="2" eaLnBrk="1" hangingPunct="1">
              <a:spcBef>
                <a:spcPts val="1800"/>
              </a:spcBef>
            </a:pPr>
            <a:r>
              <a:rPr lang="en-US" altLang="zh-CN" sz="2000" b="1" dirty="0">
                <a:ea typeface="黑体" pitchFamily="2" charset="-122"/>
              </a:rPr>
              <a:t>&lt;</a:t>
            </a:r>
            <a:r>
              <a:rPr lang="zh-CN" altLang="en-US" sz="2000" b="1" dirty="0">
                <a:ea typeface="黑体" pitchFamily="2" charset="-122"/>
              </a:rPr>
              <a:t>连接条件</a:t>
            </a:r>
            <a:r>
              <a:rPr lang="en-US" altLang="zh-CN" sz="2000" b="1" dirty="0">
                <a:ea typeface="黑体" pitchFamily="2" charset="-122"/>
              </a:rPr>
              <a:t>&gt;</a:t>
            </a:r>
            <a:r>
              <a:rPr lang="zh-CN" altLang="en-US" sz="2000" dirty="0">
                <a:ea typeface="黑体" pitchFamily="2" charset="-122"/>
              </a:rPr>
              <a:t>的一般形式为：</a:t>
            </a:r>
            <a:r>
              <a:rPr lang="en-US" altLang="zh-CN" sz="2000" dirty="0">
                <a:ea typeface="黑体" pitchFamily="2" charset="-122"/>
              </a:rPr>
              <a:t>C</a:t>
            </a:r>
            <a:r>
              <a:rPr lang="en-US" altLang="zh-CN" sz="2000" baseline="-16000" dirty="0">
                <a:ea typeface="黑体" pitchFamily="2" charset="-122"/>
              </a:rPr>
              <a:t>1</a:t>
            </a:r>
            <a:r>
              <a:rPr lang="en-US" altLang="zh-CN" sz="2000" dirty="0">
                <a:ea typeface="黑体" pitchFamily="2" charset="-122"/>
              </a:rPr>
              <a:t> AND C</a:t>
            </a:r>
            <a:r>
              <a:rPr lang="en-US" altLang="zh-CN" sz="2000" baseline="-16000" dirty="0">
                <a:ea typeface="黑体" pitchFamily="2" charset="-122"/>
              </a:rPr>
              <a:t>2</a:t>
            </a:r>
            <a:r>
              <a:rPr lang="en-US" altLang="zh-CN" sz="2000" dirty="0">
                <a:ea typeface="黑体" pitchFamily="2" charset="-122"/>
              </a:rPr>
              <a:t> AND … AND </a:t>
            </a:r>
            <a:r>
              <a:rPr lang="en-US" altLang="zh-CN" sz="2000" dirty="0" err="1">
                <a:ea typeface="黑体" pitchFamily="2" charset="-122"/>
              </a:rPr>
              <a:t>C</a:t>
            </a:r>
            <a:r>
              <a:rPr lang="en-US" altLang="zh-CN" sz="2000" baseline="-16000" dirty="0" err="1">
                <a:ea typeface="黑体" pitchFamily="2" charset="-122"/>
              </a:rPr>
              <a:t>k</a:t>
            </a:r>
            <a:r>
              <a:rPr lang="zh-CN" altLang="en-US" sz="2000" dirty="0">
                <a:ea typeface="黑体" pitchFamily="2" charset="-122"/>
              </a:rPr>
              <a:t> ，</a:t>
            </a:r>
            <a:endParaRPr lang="en-US" altLang="zh-CN" sz="2000" baseline="-16000" dirty="0">
              <a:ea typeface="黑体" pitchFamily="2" charset="-122"/>
            </a:endParaRPr>
          </a:p>
          <a:p>
            <a:pPr lvl="2" eaLnBrk="1" hangingPunct="1">
              <a:buNone/>
            </a:pPr>
            <a:r>
              <a:rPr lang="en-US" altLang="zh-CN" sz="2000" dirty="0">
                <a:ea typeface="黑体" pitchFamily="2" charset="-122"/>
              </a:rPr>
              <a:t>   </a:t>
            </a:r>
            <a:r>
              <a:rPr lang="zh-CN" altLang="en-US" sz="2000" dirty="0">
                <a:ea typeface="黑体" pitchFamily="2" charset="-122"/>
              </a:rPr>
              <a:t>其中，</a:t>
            </a:r>
            <a:r>
              <a:rPr lang="en-US" altLang="zh-CN" sz="2000" dirty="0">
                <a:ea typeface="黑体" pitchFamily="2" charset="-122"/>
              </a:rPr>
              <a:t>C</a:t>
            </a:r>
            <a:r>
              <a:rPr lang="en-US" altLang="zh-CN" sz="2000" baseline="-16000" dirty="0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形如</a:t>
            </a:r>
            <a:r>
              <a:rPr lang="en-US" altLang="zh-CN" sz="2000" dirty="0">
                <a:ea typeface="黑体" pitchFamily="2" charset="-122"/>
              </a:rPr>
              <a:t>A</a:t>
            </a:r>
            <a:r>
              <a:rPr lang="en-US" altLang="zh-CN" sz="2000" baseline="-16000" dirty="0">
                <a:ea typeface="黑体" pitchFamily="2" charset="-122"/>
              </a:rPr>
              <a:t>i </a:t>
            </a:r>
            <a:r>
              <a:rPr lang="en-US" altLang="zh-CN" sz="2000" b="1" dirty="0">
                <a:ea typeface="黑体" pitchFamily="2" charset="-122"/>
              </a:rPr>
              <a:t>θ </a:t>
            </a:r>
            <a:r>
              <a:rPr lang="en-US" altLang="zh-CN" sz="2000" dirty="0">
                <a:ea typeface="黑体" pitchFamily="2" charset="-122"/>
              </a:rPr>
              <a:t>B</a:t>
            </a:r>
            <a:r>
              <a:rPr lang="en-US" altLang="zh-CN" sz="2000" baseline="-16000" dirty="0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，而且，</a:t>
            </a:r>
            <a:r>
              <a:rPr lang="en-US" altLang="zh-CN" sz="2000" dirty="0">
                <a:ea typeface="黑体" pitchFamily="2" charset="-122"/>
              </a:rPr>
              <a:t>A</a:t>
            </a:r>
            <a:r>
              <a:rPr lang="en-US" altLang="zh-CN" sz="2000" baseline="-16000" dirty="0">
                <a:ea typeface="黑体" pitchFamily="2" charset="-122"/>
              </a:rPr>
              <a:t>i</a:t>
            </a:r>
            <a:r>
              <a:rPr lang="en-US" altLang="zh-CN" sz="2000" dirty="0">
                <a:ea typeface="黑体" pitchFamily="2" charset="-122"/>
              </a:rPr>
              <a:t>, B</a:t>
            </a:r>
            <a:r>
              <a:rPr lang="en-US" altLang="zh-CN" sz="2000" baseline="-16000" dirty="0">
                <a:ea typeface="黑体" pitchFamily="2" charset="-122"/>
              </a:rPr>
              <a:t>i</a:t>
            </a:r>
            <a:r>
              <a:rPr lang="zh-CN" altLang="en-US" sz="2000" dirty="0">
                <a:ea typeface="黑体" pitchFamily="2" charset="-122"/>
              </a:rPr>
              <a:t>分别为</a:t>
            </a:r>
            <a:r>
              <a:rPr lang="en-US" altLang="zh-CN" sz="2000" dirty="0">
                <a:ea typeface="黑体" pitchFamily="2" charset="-122"/>
              </a:rPr>
              <a:t>r</a:t>
            </a:r>
            <a:r>
              <a:rPr lang="zh-CN" altLang="en-US" sz="2000" dirty="0">
                <a:ea typeface="黑体" pitchFamily="2" charset="-122"/>
              </a:rPr>
              <a:t>和</a:t>
            </a:r>
            <a:r>
              <a:rPr lang="en-US" altLang="zh-CN" sz="2000" dirty="0">
                <a:ea typeface="黑体" pitchFamily="2" charset="-122"/>
              </a:rPr>
              <a:t>s</a:t>
            </a:r>
            <a:r>
              <a:rPr lang="zh-CN" altLang="en-US" sz="2000" dirty="0">
                <a:ea typeface="黑体" pitchFamily="2" charset="-122"/>
              </a:rPr>
              <a:t>中的属性，</a:t>
            </a:r>
            <a:r>
              <a:rPr lang="el-GR" altLang="zh-CN" sz="2000" dirty="0">
                <a:ea typeface="黑体" pitchFamily="2" charset="-122"/>
              </a:rPr>
              <a:t> </a:t>
            </a:r>
            <a:r>
              <a:rPr lang="el-GR" altLang="zh-CN" sz="2000" dirty="0">
                <a:solidFill>
                  <a:srgbClr val="0000CC"/>
                </a:solidFill>
                <a:ea typeface="黑体" pitchFamily="2" charset="-122"/>
              </a:rPr>
              <a:t>θ</a:t>
            </a:r>
            <a:r>
              <a:rPr lang="zh-CN" altLang="en-US" sz="2000" dirty="0">
                <a:ea typeface="黑体" pitchFamily="2" charset="-122"/>
              </a:rPr>
              <a:t>为关系运算符（</a:t>
            </a:r>
            <a:r>
              <a:rPr lang="en-US" altLang="zh-CN" sz="2000" dirty="0">
                <a:ea typeface="黑体" pitchFamily="2" charset="-122"/>
              </a:rPr>
              <a:t>relational operator</a:t>
            </a:r>
            <a:r>
              <a:rPr lang="zh-CN" altLang="en-US" sz="2000" dirty="0">
                <a:ea typeface="黑体" pitchFamily="2" charset="-122"/>
              </a:rPr>
              <a:t>）：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{&lt;, &lt;=, &gt;, &gt;=, =, !=}</a:t>
            </a:r>
            <a:endParaRPr lang="zh-CN" altLang="en-US" sz="2000" dirty="0">
              <a:solidFill>
                <a:srgbClr val="0000CC"/>
              </a:solidFill>
              <a:ea typeface="黑体" pitchFamily="2" charset="-122"/>
            </a:endParaRPr>
          </a:p>
          <a:p>
            <a:pPr lvl="1" eaLnBrk="1" hangingPunct="1"/>
            <a:r>
              <a:rPr lang="zh-CN" altLang="en-US" sz="2000" dirty="0">
                <a:ea typeface="黑体" pitchFamily="2" charset="-122"/>
              </a:rPr>
              <a:t>连接也称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θ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连接（</a:t>
            </a:r>
            <a:r>
              <a:rPr lang="en-US" altLang="zh-CN" sz="2000" dirty="0">
                <a:solidFill>
                  <a:srgbClr val="0000CC"/>
                </a:solidFill>
                <a:ea typeface="黑体" pitchFamily="2" charset="-122"/>
              </a:rPr>
              <a:t>theta-join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。当</a:t>
            </a:r>
            <a:r>
              <a:rPr lang="en-US" altLang="zh-CN" sz="2000" b="1" dirty="0">
                <a:ea typeface="黑体" pitchFamily="2" charset="-122"/>
              </a:rPr>
              <a:t>θ</a:t>
            </a:r>
            <a:r>
              <a:rPr lang="zh-CN" altLang="en-US" sz="2000" dirty="0">
                <a:ea typeface="黑体" pitchFamily="2" charset="-122"/>
              </a:rPr>
              <a:t>为</a:t>
            </a:r>
            <a:r>
              <a:rPr lang="en-US" altLang="zh-CN" sz="2000" dirty="0">
                <a:ea typeface="黑体" pitchFamily="2" charset="-122"/>
              </a:rPr>
              <a:t>“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=</a:t>
            </a:r>
            <a:r>
              <a:rPr lang="en-US" altLang="zh-CN" sz="2000" dirty="0">
                <a:ea typeface="黑体" pitchFamily="2" charset="-122"/>
              </a:rPr>
              <a:t>”</a:t>
            </a:r>
            <a:r>
              <a:rPr lang="zh-CN" altLang="en-US" sz="2000" dirty="0">
                <a:ea typeface="黑体" pitchFamily="2" charset="-122"/>
              </a:rPr>
              <a:t>时，有两类特殊的连接：</a:t>
            </a:r>
          </a:p>
          <a:p>
            <a:pPr lvl="2" eaLnBrk="1" hangingPunct="1"/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等连接 （</a:t>
            </a:r>
            <a:r>
              <a:rPr lang="en-US" altLang="zh-CN" sz="1800" dirty="0" err="1">
                <a:solidFill>
                  <a:srgbClr val="0000CC"/>
                </a:solidFill>
                <a:ea typeface="黑体" pitchFamily="2" charset="-122"/>
              </a:rPr>
              <a:t>equi</a:t>
            </a:r>
            <a:r>
              <a:rPr lang="en-US" altLang="zh-CN" sz="1800" dirty="0">
                <a:solidFill>
                  <a:srgbClr val="0000CC"/>
                </a:solidFill>
                <a:ea typeface="黑体" pitchFamily="2" charset="-122"/>
              </a:rPr>
              <a:t>-join</a:t>
            </a:r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1800" dirty="0">
                <a:ea typeface="黑体" pitchFamily="2" charset="-122"/>
              </a:rPr>
              <a:t>：在连接结果中保留两个关系中重复的属性列</a:t>
            </a:r>
          </a:p>
          <a:p>
            <a:pPr lvl="2" eaLnBrk="1" hangingPunct="1"/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自然连接 （</a:t>
            </a:r>
            <a:r>
              <a:rPr lang="en-US" altLang="zh-CN" sz="1800" dirty="0">
                <a:solidFill>
                  <a:srgbClr val="0000CC"/>
                </a:solidFill>
                <a:ea typeface="黑体" pitchFamily="2" charset="-122"/>
              </a:rPr>
              <a:t>natural join</a:t>
            </a:r>
            <a:r>
              <a:rPr lang="zh-CN" altLang="en-US" sz="18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1800" dirty="0">
                <a:ea typeface="黑体" pitchFamily="2" charset="-122"/>
              </a:rPr>
              <a:t>：在连接结果中只保留重复属性列之一</a:t>
            </a:r>
          </a:p>
          <a:p>
            <a:pPr lvl="1" eaLnBrk="1" hangingPunct="1"/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连接</a:t>
            </a:r>
            <a:r>
              <a:rPr lang="zh-CN" altLang="en-US" sz="2000" b="1" dirty="0">
                <a:ea typeface="黑体" pitchFamily="2" charset="-122"/>
              </a:rPr>
              <a:t>常指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自然连接。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e.g.</a:t>
            </a:r>
            <a:r>
              <a:rPr lang="en-US" altLang="zh-CN" sz="20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黑体" pitchFamily="2" charset="-122"/>
              </a:rPr>
              <a:t>emp </a:t>
            </a:r>
            <a:r>
              <a:rPr lang="en-US" altLang="zh-CN" sz="2000" b="1" dirty="0">
                <a:ea typeface="黑体" pitchFamily="2" charset="-122"/>
              </a:rPr>
              <a:t>⋈</a:t>
            </a:r>
            <a:r>
              <a:rPr lang="en-US" altLang="zh-CN" sz="2000" dirty="0">
                <a:ea typeface="黑体" pitchFamily="2" charset="-122"/>
              </a:rPr>
              <a:t> </a:t>
            </a:r>
            <a:r>
              <a:rPr lang="en-US" altLang="zh-CN" sz="2000" baseline="-16000" dirty="0" err="1">
                <a:ea typeface="黑体" pitchFamily="2" charset="-122"/>
              </a:rPr>
              <a:t>emp.deptno</a:t>
            </a:r>
            <a:r>
              <a:rPr lang="en-US" altLang="zh-CN" sz="2000" baseline="-16000" dirty="0">
                <a:ea typeface="黑体" pitchFamily="2" charset="-122"/>
              </a:rPr>
              <a:t> = </a:t>
            </a:r>
            <a:r>
              <a:rPr lang="en-US" altLang="zh-CN" sz="2000" baseline="-16000" dirty="0" err="1">
                <a:ea typeface="黑体" pitchFamily="2" charset="-122"/>
              </a:rPr>
              <a:t>dept.deptno</a:t>
            </a:r>
            <a:r>
              <a:rPr lang="en-US" altLang="zh-CN" sz="2000" dirty="0">
                <a:ea typeface="黑体" pitchFamily="2" charset="-122"/>
              </a:rPr>
              <a:t> dept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000" dirty="0">
                <a:ea typeface="黑体" pitchFamily="2" charset="-122"/>
              </a:rPr>
              <a:t>由于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r×s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= r ⋈ </a:t>
            </a:r>
            <a:r>
              <a:rPr lang="en-US" altLang="zh-CN" sz="2400" b="1" baseline="-160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s</a:t>
            </a:r>
            <a:r>
              <a:rPr lang="zh-CN" altLang="en-US" sz="2000" dirty="0">
                <a:ea typeface="黑体" pitchFamily="2" charset="-122"/>
              </a:rPr>
              <a:t>，故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笛卡尔积</a:t>
            </a:r>
            <a:r>
              <a:rPr lang="zh-CN" altLang="en-US" sz="2000" dirty="0">
                <a:ea typeface="黑体" pitchFamily="2" charset="-122"/>
              </a:rPr>
              <a:t>与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连接</a:t>
            </a:r>
            <a:r>
              <a:rPr lang="zh-CN" altLang="en-US" sz="2000" dirty="0">
                <a:ea typeface="黑体" pitchFamily="2" charset="-122"/>
              </a:rPr>
              <a:t>不是相互独立的操作，实际中常取其一，而且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连接</a:t>
            </a:r>
            <a:r>
              <a:rPr lang="zh-CN" altLang="en-US" sz="2000" dirty="0">
                <a:ea typeface="黑体" pitchFamily="2" charset="-122"/>
              </a:rPr>
              <a:t>更有意义！ 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85875"/>
            <a:ext cx="8075240" cy="5160963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等</a:t>
            </a:r>
            <a:r>
              <a:rPr lang="en-US" altLang="zh-CN" sz="2400" b="1" dirty="0">
                <a:solidFill>
                  <a:schemeClr val="accent2"/>
                </a:solidFill>
                <a:ea typeface="黑体" pitchFamily="2" charset="-122"/>
              </a:rPr>
              <a:t>/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自然连接</a:t>
            </a:r>
            <a:r>
              <a:rPr lang="en-US" altLang="zh-CN" sz="2400" dirty="0">
                <a:ea typeface="黑体" pitchFamily="2" charset="-122"/>
              </a:rPr>
              <a:t> emp </a:t>
            </a:r>
            <a:r>
              <a:rPr lang="en-US" altLang="zh-CN" sz="2400" b="1" dirty="0">
                <a:ea typeface="黑体" pitchFamily="2" charset="-122"/>
              </a:rPr>
              <a:t>⋈ </a:t>
            </a:r>
            <a:r>
              <a:rPr lang="en-US" altLang="zh-CN" sz="2400" baseline="-16000" dirty="0" err="1">
                <a:ea typeface="黑体" pitchFamily="2" charset="-122"/>
              </a:rPr>
              <a:t>emp.deptno</a:t>
            </a:r>
            <a:r>
              <a:rPr lang="en-US" altLang="zh-CN" sz="2400" baseline="-16000" dirty="0">
                <a:ea typeface="黑体" pitchFamily="2" charset="-122"/>
              </a:rPr>
              <a:t> = </a:t>
            </a:r>
            <a:r>
              <a:rPr lang="en-US" altLang="zh-CN" sz="2400" baseline="-16000" dirty="0" err="1">
                <a:ea typeface="黑体" pitchFamily="2" charset="-122"/>
              </a:rPr>
              <a:t>dept.deptno</a:t>
            </a:r>
            <a:r>
              <a:rPr lang="en-US" altLang="zh-CN" sz="2400" dirty="0">
                <a:ea typeface="黑体" pitchFamily="2" charset="-122"/>
              </a:rPr>
              <a:t> dept </a:t>
            </a:r>
            <a:r>
              <a:rPr lang="zh-CN" altLang="en-US" sz="2400" b="1" dirty="0">
                <a:ea typeface="黑体" pitchFamily="2" charset="-122"/>
              </a:rPr>
              <a:t>的结果</a:t>
            </a:r>
          </a:p>
          <a:p>
            <a:pPr eaLnBrk="1" hangingPunct="1"/>
            <a:endParaRPr lang="en-US" altLang="zh-CN" sz="2400" dirty="0">
              <a:ea typeface="黑体" pitchFamily="2" charset="-122"/>
            </a:endParaRPr>
          </a:p>
          <a:p>
            <a:pPr eaLnBrk="1" hangingPunct="1"/>
            <a:endParaRPr lang="zh-CN" altLang="en-US" sz="1800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/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/>
              <a:t>  </a:t>
            </a:r>
            <a:endParaRPr lang="zh-CN" altLang="en-US" sz="2400" dirty="0"/>
          </a:p>
        </p:txBody>
      </p:sp>
      <p:graphicFrame>
        <p:nvGraphicFramePr>
          <p:cNvPr id="68791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16267"/>
              </p:ext>
            </p:extLst>
          </p:nvPr>
        </p:nvGraphicFramePr>
        <p:xfrm>
          <a:off x="868362" y="2151906"/>
          <a:ext cx="4794252" cy="1828800"/>
        </p:xfrm>
        <a:graphic>
          <a:graphicData uri="http://schemas.openxmlformats.org/drawingml/2006/table">
            <a:tbl>
              <a:tblPr/>
              <a:tblGrid>
                <a:gridCol w="89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empno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job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张三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accountant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4000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manager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5000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王五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赵六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3500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858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67298"/>
              </p:ext>
            </p:extLst>
          </p:nvPr>
        </p:nvGraphicFramePr>
        <p:xfrm>
          <a:off x="5796285" y="2153493"/>
          <a:ext cx="3024187" cy="109728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财务部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Shanghai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市场部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Nanjing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5361855" y="2699593"/>
            <a:ext cx="714375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69793" y="3044081"/>
            <a:ext cx="714375" cy="15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69793" y="3113608"/>
            <a:ext cx="706437" cy="344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369793" y="3185616"/>
            <a:ext cx="706437" cy="6299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6" name="Text Box 251"/>
          <p:cNvSpPr txBox="1">
            <a:spLocks noChangeArrowheads="1"/>
          </p:cNvSpPr>
          <p:nvPr/>
        </p:nvSpPr>
        <p:spPr bwMode="auto">
          <a:xfrm>
            <a:off x="857250" y="1772816"/>
            <a:ext cx="20399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职工关系 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emp:</a:t>
            </a:r>
          </a:p>
        </p:txBody>
      </p:sp>
      <p:sp>
        <p:nvSpPr>
          <p:cNvPr id="2117" name="Text Box 252"/>
          <p:cNvSpPr txBox="1">
            <a:spLocks noChangeArrowheads="1"/>
          </p:cNvSpPr>
          <p:nvPr/>
        </p:nvSpPr>
        <p:spPr bwMode="auto">
          <a:xfrm>
            <a:off x="5820098" y="1772816"/>
            <a:ext cx="21113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部门关系 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dept:</a:t>
            </a:r>
          </a:p>
        </p:txBody>
      </p:sp>
      <p:sp>
        <p:nvSpPr>
          <p:cNvPr id="23" name="下箭头 22"/>
          <p:cNvSpPr/>
          <p:nvPr/>
        </p:nvSpPr>
        <p:spPr>
          <a:xfrm>
            <a:off x="5896719" y="4087158"/>
            <a:ext cx="357187" cy="42196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19" name="Text Box 252"/>
          <p:cNvSpPr txBox="1">
            <a:spLocks noChangeArrowheads="1"/>
          </p:cNvSpPr>
          <p:nvPr/>
        </p:nvSpPr>
        <p:spPr bwMode="auto">
          <a:xfrm>
            <a:off x="5678016" y="3717032"/>
            <a:ext cx="3142456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  <a:cs typeface="Times New Roman" charset="0"/>
              </a:rPr>
              <a:t>保留</a:t>
            </a:r>
            <a:r>
              <a:rPr lang="en-US" altLang="zh-CN" sz="2000" b="1" dirty="0">
                <a:solidFill>
                  <a:srgbClr val="FF0000"/>
                </a:solidFill>
                <a:ea typeface="黑体" pitchFamily="2" charset="-122"/>
                <a:cs typeface="Times New Roman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  <a:cs typeface="Times New Roman" charset="0"/>
              </a:rPr>
              <a:t>去除</a:t>
            </a:r>
            <a:r>
              <a:rPr lang="zh-CN" altLang="en-US" sz="2000" b="1" dirty="0">
                <a:solidFill>
                  <a:srgbClr val="339933"/>
                </a:solidFill>
                <a:ea typeface="黑体" pitchFamily="2" charset="-122"/>
                <a:cs typeface="Times New Roman" charset="0"/>
              </a:rPr>
              <a:t>重复属性列</a:t>
            </a:r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  <a:cs typeface="Times New Roman" charset="0"/>
              </a:rPr>
              <a:t>的值</a:t>
            </a:r>
            <a:endParaRPr lang="en-US" altLang="zh-CN" sz="2000" b="1" dirty="0">
              <a:solidFill>
                <a:srgbClr val="FF0000"/>
              </a:solidFill>
              <a:ea typeface="黑体" pitchFamily="2" charset="-122"/>
              <a:cs typeface="Times New Roman" charset="0"/>
            </a:endParaRPr>
          </a:p>
        </p:txBody>
      </p:sp>
      <p:sp>
        <p:nvSpPr>
          <p:cNvPr id="2120" name="Text Box 252"/>
          <p:cNvSpPr txBox="1">
            <a:spLocks noChangeArrowheads="1"/>
          </p:cNvSpPr>
          <p:nvPr/>
        </p:nvSpPr>
        <p:spPr bwMode="auto">
          <a:xfrm>
            <a:off x="2605944" y="1705392"/>
            <a:ext cx="3406216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solidFill>
                  <a:schemeClr val="accent2"/>
                </a:solidFill>
                <a:ea typeface="黑体" pitchFamily="2" charset="-122"/>
              </a:rPr>
              <a:t>（注：连接并不要求</a:t>
            </a:r>
            <a:r>
              <a:rPr lang="zh-CN" altLang="en-US" sz="1600" dirty="0">
                <a:solidFill>
                  <a:srgbClr val="FF0000"/>
                </a:solidFill>
                <a:ea typeface="黑体" pitchFamily="2" charset="-122"/>
                <a:cs typeface="Times New Roman" charset="0"/>
              </a:rPr>
              <a:t>属性列名相同</a:t>
            </a:r>
            <a:r>
              <a:rPr lang="zh-CN" altLang="en-US" sz="1600" dirty="0">
                <a:solidFill>
                  <a:schemeClr val="accent2"/>
                </a:solidFill>
                <a:ea typeface="黑体" pitchFamily="2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ea typeface="黑体" pitchFamily="2" charset="-122"/>
              <a:cs typeface="Times New Roman" charset="0"/>
            </a:endParaRP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graphicFrame>
        <p:nvGraphicFramePr>
          <p:cNvPr id="25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50892"/>
              </p:ext>
            </p:extLst>
          </p:nvPr>
        </p:nvGraphicFramePr>
        <p:xfrm>
          <a:off x="856828" y="4509120"/>
          <a:ext cx="7891636" cy="1828800"/>
        </p:xfrm>
        <a:graphic>
          <a:graphicData uri="http://schemas.openxmlformats.org/drawingml/2006/table">
            <a:tbl>
              <a:tblPr/>
              <a:tblGrid>
                <a:gridCol w="90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258">
                  <a:extLst>
                    <a:ext uri="{9D8B030D-6E8A-4147-A177-3AD203B41FA5}">
                      <a16:colId xmlns:a16="http://schemas.microsoft.com/office/drawing/2014/main" val="551673676"/>
                    </a:ext>
                  </a:extLst>
                </a:gridCol>
                <a:gridCol w="1008166">
                  <a:extLst>
                    <a:ext uri="{9D8B030D-6E8A-4147-A177-3AD203B41FA5}">
                      <a16:colId xmlns:a16="http://schemas.microsoft.com/office/drawing/2014/main" val="3895930471"/>
                    </a:ext>
                  </a:extLst>
                </a:gridCol>
                <a:gridCol w="1224201">
                  <a:extLst>
                    <a:ext uri="{9D8B030D-6E8A-4147-A177-3AD203B41FA5}">
                      <a16:colId xmlns:a16="http://schemas.microsoft.com/office/drawing/2014/main" val="3883438557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empno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job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张三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accountant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4000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财务部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Shanghai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manager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5000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市场部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Nanjing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王五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市场部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Nanjing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赵六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3500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市场部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Nanjing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 Box 251"/>
          <p:cNvSpPr txBox="1">
            <a:spLocks noChangeArrowheads="1"/>
          </p:cNvSpPr>
          <p:nvPr/>
        </p:nvSpPr>
        <p:spPr bwMode="auto">
          <a:xfrm>
            <a:off x="856828" y="4111091"/>
            <a:ext cx="20399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结果关系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2"/>
            <a:ext cx="8208912" cy="5158025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黑体" pitchFamily="2" charset="-122"/>
              </a:rPr>
              <a:t>关系代数操作－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其他操作</a:t>
            </a:r>
            <a:endParaRPr lang="zh-CN" altLang="en-US" b="1" dirty="0"/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除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division</a:t>
            </a:r>
            <a:r>
              <a:rPr lang="zh-CN" altLang="en-US" sz="2400" dirty="0">
                <a:ea typeface="黑体" pitchFamily="2" charset="-122"/>
              </a:rPr>
              <a:t>）、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外连接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outer join</a:t>
            </a:r>
            <a:r>
              <a:rPr lang="zh-CN" altLang="en-US" sz="2400" dirty="0">
                <a:ea typeface="黑体" pitchFamily="2" charset="-122"/>
              </a:rPr>
              <a:t>）、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外并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union</a:t>
            </a:r>
            <a:r>
              <a:rPr lang="zh-CN" altLang="en-US" sz="2400" dirty="0">
                <a:ea typeface="黑体" pitchFamily="2" charset="-122"/>
              </a:rPr>
              <a:t>）</a:t>
            </a:r>
            <a:endParaRPr lang="en-US" altLang="zh-CN" sz="2400" dirty="0">
              <a:ea typeface="黑体" pitchFamily="2" charset="-122"/>
            </a:endParaRP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与前述操作不独立；而且很少使用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（请看教材）</a:t>
            </a:r>
            <a:r>
              <a:rPr lang="zh-CN" altLang="en-US" dirty="0"/>
              <a:t>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sz="2600" dirty="0">
                <a:ea typeface="黑体" pitchFamily="2" charset="-122"/>
              </a:rPr>
              <a:t>综上所述，集合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б, П, ∪, −, ×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600" b="1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б, П, ∪, −, ⋈</a:t>
            </a:r>
            <a:r>
              <a:rPr lang="en-US" altLang="zh-CN" sz="26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600" dirty="0">
                <a:ea typeface="黑体" pitchFamily="2" charset="-122"/>
              </a:rPr>
              <a:t>是</a:t>
            </a:r>
            <a:r>
              <a:rPr lang="zh-CN" altLang="en-US" sz="2600" b="1" dirty="0">
                <a:solidFill>
                  <a:schemeClr val="accent2"/>
                </a:solidFill>
                <a:ea typeface="黑体" pitchFamily="2" charset="-122"/>
              </a:rPr>
              <a:t>关系完备（</a:t>
            </a:r>
            <a:r>
              <a:rPr lang="en-US" altLang="zh-CN" sz="2600" b="1" dirty="0">
                <a:solidFill>
                  <a:schemeClr val="accent2"/>
                </a:solidFill>
                <a:ea typeface="黑体" pitchFamily="2" charset="-122"/>
              </a:rPr>
              <a:t>relationally complete</a:t>
            </a:r>
            <a:r>
              <a:rPr lang="zh-CN" altLang="en-US" sz="2600" b="1" dirty="0">
                <a:solidFill>
                  <a:schemeClr val="accent2"/>
                </a:solidFill>
                <a:ea typeface="黑体" pitchFamily="2" charset="-122"/>
              </a:rPr>
              <a:t>）操作集</a:t>
            </a:r>
            <a:r>
              <a:rPr lang="zh-CN" altLang="en-US" sz="2600" dirty="0">
                <a:ea typeface="黑体" pitchFamily="2" charset="-122"/>
              </a:rPr>
              <a:t>。支持关系完备操作集的</a:t>
            </a:r>
            <a:r>
              <a:rPr lang="en-US" altLang="zh-CN" sz="2600" dirty="0">
                <a:ea typeface="黑体" pitchFamily="2" charset="-122"/>
              </a:rPr>
              <a:t>DBMS</a:t>
            </a:r>
            <a:r>
              <a:rPr lang="zh-CN" altLang="en-US" sz="2600" dirty="0">
                <a:ea typeface="黑体" pitchFamily="2" charset="-122"/>
              </a:rPr>
              <a:t>称</a:t>
            </a:r>
            <a:r>
              <a:rPr lang="zh-CN" altLang="en-US" sz="2600" b="1" dirty="0">
                <a:solidFill>
                  <a:schemeClr val="accent2"/>
                </a:solidFill>
                <a:ea typeface="黑体" pitchFamily="2" charset="-122"/>
              </a:rPr>
              <a:t>关系完备的 </a:t>
            </a:r>
            <a:r>
              <a:rPr lang="en-US" altLang="zh-CN" sz="2600" b="1" dirty="0">
                <a:solidFill>
                  <a:schemeClr val="accent2"/>
                </a:solidFill>
                <a:ea typeface="黑体" pitchFamily="2" charset="-122"/>
              </a:rPr>
              <a:t>DBMS</a:t>
            </a:r>
            <a:r>
              <a:rPr lang="zh-CN" altLang="en-US" sz="2600" dirty="0">
                <a:ea typeface="黑体" pitchFamily="2" charset="-122"/>
              </a:rPr>
              <a:t>，或者说</a:t>
            </a:r>
            <a:r>
              <a:rPr lang="en-US" altLang="zh-CN" sz="2600" dirty="0">
                <a:ea typeface="黑体" pitchFamily="2" charset="-122"/>
              </a:rPr>
              <a:t>DBMS</a:t>
            </a:r>
            <a:r>
              <a:rPr lang="zh-CN" altLang="en-US" sz="2600" dirty="0">
                <a:ea typeface="黑体" pitchFamily="2" charset="-122"/>
              </a:rPr>
              <a:t>具有关系完备性</a:t>
            </a:r>
            <a:r>
              <a:rPr lang="en-US" altLang="zh-CN" sz="2600" dirty="0">
                <a:ea typeface="黑体" pitchFamily="2" charset="-122"/>
              </a:rPr>
              <a:t>/</a:t>
            </a:r>
            <a:r>
              <a:rPr lang="en-US" altLang="zh-CN" sz="2600" b="1" dirty="0">
                <a:solidFill>
                  <a:schemeClr val="accent2"/>
                </a:solidFill>
                <a:ea typeface="黑体" pitchFamily="2" charset="-122"/>
              </a:rPr>
              <a:t>relational completeness</a:t>
            </a:r>
            <a:endParaRPr lang="zh-CN" altLang="en-US" sz="2600" b="1" dirty="0">
              <a:solidFill>
                <a:schemeClr val="accent2"/>
              </a:solidFill>
              <a:ea typeface="黑体" pitchFamily="2" charset="-122"/>
            </a:endParaRPr>
          </a:p>
          <a:p>
            <a:pPr eaLnBrk="1" hangingPunct="1"/>
            <a:endParaRPr lang="en-US" altLang="zh-CN" sz="2600" dirty="0">
              <a:ea typeface="黑体" pitchFamily="2" charset="-122"/>
            </a:endParaRPr>
          </a:p>
          <a:p>
            <a:pPr eaLnBrk="1" hangingPunct="1"/>
            <a:r>
              <a:rPr lang="zh-CN" altLang="en-US" sz="2600" dirty="0">
                <a:ea typeface="黑体" pitchFamily="2" charset="-122"/>
              </a:rPr>
              <a:t>目前，大部分</a:t>
            </a:r>
            <a:r>
              <a:rPr lang="en-US" altLang="zh-CN" sz="2600" dirty="0">
                <a:ea typeface="黑体" pitchFamily="2" charset="-122"/>
              </a:rPr>
              <a:t>SQL RDBMS, </a:t>
            </a:r>
            <a:r>
              <a:rPr lang="zh-CN" altLang="en-US" sz="2600" dirty="0">
                <a:ea typeface="黑体" pitchFamily="2" charset="-122"/>
              </a:rPr>
              <a:t>如：</a:t>
            </a:r>
            <a:r>
              <a:rPr lang="en-US" altLang="zh-CN" sz="2600" dirty="0">
                <a:ea typeface="黑体" pitchFamily="2" charset="-122"/>
              </a:rPr>
              <a:t>Oracle, IBM DB2, SQL Server</a:t>
            </a:r>
            <a:r>
              <a:rPr lang="zh-CN" altLang="en-US" sz="2600" dirty="0">
                <a:ea typeface="黑体" pitchFamily="2" charset="-122"/>
              </a:rPr>
              <a:t>是关系完备的，而大部分</a:t>
            </a:r>
            <a:r>
              <a:rPr lang="en-US" altLang="zh-CN" sz="2600" dirty="0">
                <a:ea typeface="黑体" pitchFamily="2" charset="-122"/>
              </a:rPr>
              <a:t>PC</a:t>
            </a:r>
            <a:r>
              <a:rPr lang="zh-CN" altLang="en-US" sz="2600" dirty="0">
                <a:ea typeface="黑体" pitchFamily="2" charset="-122"/>
              </a:rPr>
              <a:t>数据库系统</a:t>
            </a:r>
            <a:r>
              <a:rPr lang="en-US" altLang="zh-CN" sz="2600" dirty="0">
                <a:ea typeface="黑体" pitchFamily="2" charset="-122"/>
              </a:rPr>
              <a:t>,</a:t>
            </a:r>
            <a:r>
              <a:rPr lang="zh-CN" altLang="en-US" sz="2600" dirty="0">
                <a:ea typeface="黑体" pitchFamily="2" charset="-122"/>
              </a:rPr>
              <a:t>如：</a:t>
            </a:r>
            <a:r>
              <a:rPr lang="en-US" altLang="zh-CN" sz="2600" dirty="0" err="1">
                <a:ea typeface="黑体" pitchFamily="2" charset="-122"/>
              </a:rPr>
              <a:t>FoxBase</a:t>
            </a:r>
            <a:r>
              <a:rPr lang="en-US" altLang="zh-CN" sz="2600" dirty="0">
                <a:ea typeface="黑体" pitchFamily="2" charset="-122"/>
              </a:rPr>
              <a:t>, FoxPro </a:t>
            </a:r>
            <a:r>
              <a:rPr lang="zh-CN" altLang="en-US" sz="2600" dirty="0">
                <a:ea typeface="黑体" pitchFamily="2" charset="-122"/>
              </a:rPr>
              <a:t>不是关系完备的。</a:t>
            </a:r>
            <a:endParaRPr lang="zh-CN" altLang="en-US" sz="2600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2" y="1268413"/>
            <a:ext cx="8186204" cy="5160962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黑体" pitchFamily="2" charset="-122"/>
              </a:rPr>
              <a:t>关系代数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表达式</a:t>
            </a:r>
            <a:r>
              <a:rPr lang="zh-CN" altLang="en-US" sz="2400" dirty="0">
                <a:ea typeface="黑体" pitchFamily="2" charset="-122"/>
              </a:rPr>
              <a:t>对应一颗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语法树</a:t>
            </a:r>
            <a:r>
              <a:rPr lang="en-US" altLang="zh-CN" sz="2400" b="1" dirty="0">
                <a:solidFill>
                  <a:schemeClr val="accent2"/>
                </a:solidFill>
                <a:ea typeface="黑体" pitchFamily="2" charset="-122"/>
              </a:rPr>
              <a:t>/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查询树（用于查询优化）</a:t>
            </a:r>
          </a:p>
          <a:p>
            <a:pPr eaLnBrk="1" hangingPunct="1"/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/>
            <a:endParaRPr lang="zh-CN" altLang="en-US" sz="2400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/>
            <a:endParaRPr lang="zh-CN" altLang="en-US" dirty="0">
              <a:solidFill>
                <a:srgbClr val="008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/>
              <a:t>  </a:t>
            </a:r>
            <a:endParaRPr lang="zh-CN" altLang="en-US" sz="2400" dirty="0"/>
          </a:p>
        </p:txBody>
      </p:sp>
      <p:graphicFrame>
        <p:nvGraphicFramePr>
          <p:cNvPr id="68791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96765"/>
              </p:ext>
            </p:extLst>
          </p:nvPr>
        </p:nvGraphicFramePr>
        <p:xfrm>
          <a:off x="827584" y="2077913"/>
          <a:ext cx="4968552" cy="1828800"/>
        </p:xfrm>
        <a:graphic>
          <a:graphicData uri="http://schemas.openxmlformats.org/drawingml/2006/table">
            <a:tbl>
              <a:tblPr/>
              <a:tblGrid>
                <a:gridCol w="920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empno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job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张三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accountant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4000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manager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5000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王五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3000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赵六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salesman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3500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858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76205"/>
              </p:ext>
            </p:extLst>
          </p:nvPr>
        </p:nvGraphicFramePr>
        <p:xfrm>
          <a:off x="827584" y="4335338"/>
          <a:ext cx="3153213" cy="1097280"/>
        </p:xfrm>
        <a:graphic>
          <a:graphicData uri="http://schemas.openxmlformats.org/drawingml/2006/table">
            <a:tbl>
              <a:tblPr/>
              <a:tblGrid>
                <a:gridCol w="97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deptno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财务部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Shanghai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市场部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Nanjing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60" name="Text Box 251"/>
          <p:cNvSpPr txBox="1">
            <a:spLocks noChangeArrowheads="1"/>
          </p:cNvSpPr>
          <p:nvPr/>
        </p:nvSpPr>
        <p:spPr bwMode="auto">
          <a:xfrm>
            <a:off x="684213" y="1671513"/>
            <a:ext cx="2303611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职工关系 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emp:</a:t>
            </a:r>
          </a:p>
        </p:txBody>
      </p:sp>
      <p:sp>
        <p:nvSpPr>
          <p:cNvPr id="4161" name="Text Box 252"/>
          <p:cNvSpPr txBox="1">
            <a:spLocks noChangeArrowheads="1"/>
          </p:cNvSpPr>
          <p:nvPr/>
        </p:nvSpPr>
        <p:spPr bwMode="auto">
          <a:xfrm>
            <a:off x="684212" y="3929434"/>
            <a:ext cx="251963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部门关系 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dept:</a:t>
            </a:r>
          </a:p>
        </p:txBody>
      </p:sp>
      <p:graphicFrame>
        <p:nvGraphicFramePr>
          <p:cNvPr id="68885" name="Group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37186"/>
              </p:ext>
            </p:extLst>
          </p:nvPr>
        </p:nvGraphicFramePr>
        <p:xfrm>
          <a:off x="6626398" y="2158434"/>
          <a:ext cx="2016125" cy="1097280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ename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loc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张三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Shanghai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李四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  <a:cs typeface="Times New Roman" charset="0"/>
                        </a:rPr>
                        <a:t>Nanjing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76" name="Text Box 278"/>
          <p:cNvSpPr txBox="1">
            <a:spLocks noChangeArrowheads="1"/>
          </p:cNvSpPr>
          <p:nvPr/>
        </p:nvSpPr>
        <p:spPr bwMode="auto">
          <a:xfrm>
            <a:off x="6536835" y="1754341"/>
            <a:ext cx="1845609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计算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/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查询结果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:</a:t>
            </a:r>
            <a:endParaRPr lang="zh-CN" altLang="en-US" sz="2000" b="1" dirty="0">
              <a:solidFill>
                <a:srgbClr val="0000CC"/>
              </a:solidFill>
              <a:ea typeface="黑体" pitchFamily="2" charset="-122"/>
              <a:cs typeface="Times New Roman" charset="0"/>
            </a:endParaRPr>
          </a:p>
        </p:txBody>
      </p:sp>
      <p:sp>
        <p:nvSpPr>
          <p:cNvPr id="4193" name="Rectangle 281"/>
          <p:cNvSpPr>
            <a:spLocks noChangeArrowheads="1"/>
          </p:cNvSpPr>
          <p:nvPr/>
        </p:nvSpPr>
        <p:spPr bwMode="auto">
          <a:xfrm>
            <a:off x="925513" y="5919663"/>
            <a:ext cx="70663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 </a:t>
            </a:r>
            <a:r>
              <a:rPr lang="en-US" altLang="zh-CN" sz="2400" baseline="-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ename, loc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</a:t>
            </a:r>
            <a:r>
              <a:rPr lang="en-US" altLang="zh-CN" sz="2400" baseline="-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 &gt;= 4000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emp ⋈ </a:t>
            </a:r>
            <a:r>
              <a:rPr lang="en-US" altLang="zh-CN" sz="2400" baseline="-1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emp.deptno</a:t>
            </a:r>
            <a:r>
              <a:rPr lang="en-US" altLang="zh-CN" sz="2400" baseline="-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aseline="-1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dept.deptno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 ) )</a:t>
            </a:r>
          </a:p>
        </p:txBody>
      </p:sp>
      <p:sp>
        <p:nvSpPr>
          <p:cNvPr id="4181" name="Text Box 252"/>
          <p:cNvSpPr txBox="1">
            <a:spLocks noChangeArrowheads="1"/>
          </p:cNvSpPr>
          <p:nvPr/>
        </p:nvSpPr>
        <p:spPr bwMode="auto">
          <a:xfrm>
            <a:off x="714375" y="5637088"/>
            <a:ext cx="3143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关系代数（操作）表达式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  <a:cs typeface="Times New Roman" charset="0"/>
              </a:rPr>
              <a:t>: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4204030" y="3327152"/>
            <a:ext cx="4720894" cy="2639218"/>
            <a:chOff x="4204030" y="3284414"/>
            <a:chExt cx="4720894" cy="2639218"/>
          </a:xfrm>
        </p:grpSpPr>
        <p:sp>
          <p:nvSpPr>
            <p:cNvPr id="30" name="右箭头 29"/>
            <p:cNvSpPr/>
            <p:nvPr/>
          </p:nvSpPr>
          <p:spPr>
            <a:xfrm rot="20350971">
              <a:off x="4204030" y="5093646"/>
              <a:ext cx="1786669" cy="6429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/>
                <a:t>表示为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998157" y="3284414"/>
              <a:ext cx="2926767" cy="2639218"/>
              <a:chOff x="5998157" y="3284414"/>
              <a:chExt cx="2926767" cy="2639218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5998157" y="3284984"/>
                <a:ext cx="2926767" cy="2638648"/>
                <a:chOff x="5580361" y="3170075"/>
                <a:chExt cx="2926767" cy="2638648"/>
              </a:xfrm>
            </p:grpSpPr>
            <p:sp>
              <p:nvSpPr>
                <p:cNvPr id="4177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5580361" y="3170075"/>
                  <a:ext cx="2926767" cy="406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 sz="2000" b="1" dirty="0">
                      <a:solidFill>
                        <a:srgbClr val="FF0000"/>
                      </a:solidFill>
                      <a:ea typeface="黑体" pitchFamily="2" charset="-122"/>
                      <a:cs typeface="Times New Roman" charset="0"/>
                    </a:rPr>
                    <a:t>（原始）语法树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黑体" pitchFamily="2" charset="-122"/>
                      <a:cs typeface="Times New Roman" charset="0"/>
                    </a:rPr>
                    <a:t>/</a:t>
                  </a:r>
                  <a:r>
                    <a:rPr lang="zh-CN" altLang="en-US" sz="2000" b="1" dirty="0">
                      <a:solidFill>
                        <a:srgbClr val="FF0000"/>
                      </a:solidFill>
                      <a:ea typeface="黑体" pitchFamily="2" charset="-122"/>
                      <a:cs typeface="Times New Roman" charset="0"/>
                    </a:rPr>
                    <a:t>查询树</a:t>
                  </a:r>
                </a:p>
              </p:txBody>
            </p:sp>
            <p:sp>
              <p:nvSpPr>
                <p:cNvPr id="4183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6510338" y="3463925"/>
                  <a:ext cx="158432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itchFamily="2" charset="-122"/>
                      <a:cs typeface="Times New Roman" panose="02020603050405020304" pitchFamily="18" charset="0"/>
                    </a:rPr>
                    <a:t>П </a:t>
                  </a:r>
                  <a:r>
                    <a:rPr lang="en-US" altLang="zh-CN" sz="2400" baseline="-12000" dirty="0">
                      <a:latin typeface="Times New Roman" panose="02020603050405020304" pitchFamily="18" charset="0"/>
                      <a:ea typeface="黑体" pitchFamily="2" charset="-122"/>
                      <a:cs typeface="Times New Roman" panose="02020603050405020304" pitchFamily="18" charset="0"/>
                    </a:rPr>
                    <a:t>ename, loc</a:t>
                  </a:r>
                </a:p>
              </p:txBody>
            </p:sp>
            <p:sp>
              <p:nvSpPr>
                <p:cNvPr id="4184" name="Text Box 285"/>
                <p:cNvSpPr txBox="1">
                  <a:spLocks noChangeArrowheads="1"/>
                </p:cNvSpPr>
                <p:nvPr/>
              </p:nvSpPr>
              <p:spPr bwMode="auto">
                <a:xfrm>
                  <a:off x="6510338" y="4103688"/>
                  <a:ext cx="145431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б </a:t>
                  </a:r>
                  <a:r>
                    <a:rPr lang="en-US" altLang="zh-CN" sz="2400" baseline="-16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sal &gt;= 4000</a:t>
                  </a:r>
                </a:p>
              </p:txBody>
            </p:sp>
            <p:sp>
              <p:nvSpPr>
                <p:cNvPr id="4192" name="Text Box 286"/>
                <p:cNvSpPr txBox="1">
                  <a:spLocks noChangeArrowheads="1"/>
                </p:cNvSpPr>
                <p:nvPr/>
              </p:nvSpPr>
              <p:spPr bwMode="auto">
                <a:xfrm>
                  <a:off x="5796136" y="4695527"/>
                  <a:ext cx="2678548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aseline="-16000" dirty="0"/>
                    <a:t> 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⋈</a:t>
                  </a:r>
                  <a:r>
                    <a:rPr lang="en-US" altLang="zh-CN" sz="2400" baseline="-16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aseline="-16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emp.deptno</a:t>
                  </a:r>
                  <a:r>
                    <a:rPr lang="en-US" altLang="zh-CN" sz="2400" baseline="-16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</a:t>
                  </a:r>
                  <a:r>
                    <a:rPr lang="en-US" altLang="zh-CN" sz="2400" baseline="-16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dept.deptno</a:t>
                  </a:r>
                  <a:endParaRPr lang="en-US" altLang="zh-CN" sz="2400" baseline="-16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6" name="Rectangle 289"/>
                <p:cNvSpPr>
                  <a:spLocks noChangeArrowheads="1"/>
                </p:cNvSpPr>
                <p:nvPr/>
              </p:nvSpPr>
              <p:spPr bwMode="auto">
                <a:xfrm>
                  <a:off x="5789862" y="5405154"/>
                  <a:ext cx="65434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emp</a:t>
                  </a:r>
                </a:p>
              </p:txBody>
            </p:sp>
            <p:sp>
              <p:nvSpPr>
                <p:cNvPr id="4187" name="Rectangle 290"/>
                <p:cNvSpPr>
                  <a:spLocks noChangeArrowheads="1"/>
                </p:cNvSpPr>
                <p:nvPr/>
              </p:nvSpPr>
              <p:spPr bwMode="auto">
                <a:xfrm>
                  <a:off x="7164288" y="5408613"/>
                  <a:ext cx="668773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dept</a:t>
                  </a:r>
                </a:p>
              </p:txBody>
            </p:sp>
            <p:sp>
              <p:nvSpPr>
                <p:cNvPr id="4188" name="Line 291"/>
                <p:cNvSpPr>
                  <a:spLocks noChangeShapeType="1"/>
                </p:cNvSpPr>
                <p:nvPr/>
              </p:nvSpPr>
              <p:spPr bwMode="auto">
                <a:xfrm>
                  <a:off x="6786563" y="3843338"/>
                  <a:ext cx="0" cy="35340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9" name="Line 292"/>
                <p:cNvSpPr>
                  <a:spLocks noChangeShapeType="1"/>
                </p:cNvSpPr>
                <p:nvPr/>
              </p:nvSpPr>
              <p:spPr bwMode="auto">
                <a:xfrm>
                  <a:off x="6786563" y="4529138"/>
                  <a:ext cx="0" cy="3603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0" name="Line 293"/>
                <p:cNvSpPr>
                  <a:spLocks noChangeShapeType="1"/>
                </p:cNvSpPr>
                <p:nvPr/>
              </p:nvSpPr>
              <p:spPr bwMode="auto">
                <a:xfrm flipH="1">
                  <a:off x="6162449" y="5119689"/>
                  <a:ext cx="559025" cy="38070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1" name="Line 294"/>
                <p:cNvSpPr>
                  <a:spLocks noChangeShapeType="1"/>
                </p:cNvSpPr>
                <p:nvPr/>
              </p:nvSpPr>
              <p:spPr bwMode="auto">
                <a:xfrm>
                  <a:off x="6876256" y="5119689"/>
                  <a:ext cx="504056" cy="3683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" name="矩形 2"/>
              <p:cNvSpPr/>
              <p:nvPr/>
            </p:nvSpPr>
            <p:spPr>
              <a:xfrm>
                <a:off x="5998158" y="3284414"/>
                <a:ext cx="2894322" cy="2635759"/>
              </a:xfrm>
              <a:prstGeom prst="rect">
                <a:avLst/>
              </a:prstGeom>
              <a:noFill/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2.1   </a:t>
            </a:r>
            <a:r>
              <a:rPr lang="zh-CN" altLang="en-US" b="1" dirty="0">
                <a:ea typeface="黑体" pitchFamily="2" charset="-122"/>
              </a:rPr>
              <a:t>数据模型的概念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2.2   </a:t>
            </a:r>
            <a:r>
              <a:rPr lang="zh-CN" altLang="en-US" b="1" dirty="0">
                <a:ea typeface="黑体" pitchFamily="2" charset="-122"/>
              </a:rPr>
              <a:t>关系数据模型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2.3   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对传统数据模型的评价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2.4   E-R</a:t>
            </a:r>
            <a:r>
              <a:rPr lang="zh-CN" altLang="en-US" b="1" dirty="0">
                <a:ea typeface="黑体" pitchFamily="2" charset="-122"/>
              </a:rPr>
              <a:t>数据模型</a:t>
            </a:r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  </a:t>
            </a:r>
            <a:r>
              <a:rPr lang="zh-CN" altLang="en-US"/>
              <a:t>数据模型的概念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5255939" cy="504403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回顾：</a:t>
            </a:r>
            <a:r>
              <a:rPr lang="en-US" altLang="zh-CN" sz="2400" b="1" dirty="0"/>
              <a:t>ANSI-SPARC</a:t>
            </a:r>
            <a:r>
              <a:rPr lang="zh-CN" altLang="en-US" sz="2400" b="1" dirty="0"/>
              <a:t>体系结构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349749"/>
            <a:ext cx="3706739" cy="2799331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1789712"/>
            <a:ext cx="4463851" cy="466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2200" b="1" kern="0" dirty="0">
                <a:solidFill>
                  <a:srgbClr val="0000CC"/>
                </a:solidFill>
              </a:rPr>
              <a:t>数据库模式</a:t>
            </a:r>
            <a:r>
              <a:rPr lang="zh-CN" altLang="en-US" sz="2200" kern="0" dirty="0"/>
              <a:t>：数据库中全体数据的逻辑结构与特征的描述，也称数据库的内涵</a:t>
            </a:r>
          </a:p>
          <a:p>
            <a:pPr lvl="1" eaLnBrk="1" hangingPunct="1"/>
            <a:r>
              <a:rPr lang="zh-CN" altLang="en-US" sz="2200" b="1" kern="0" dirty="0">
                <a:solidFill>
                  <a:srgbClr val="0000CC"/>
                </a:solidFill>
              </a:rPr>
              <a:t>三级模式（三层抽象）</a:t>
            </a:r>
            <a:r>
              <a:rPr lang="zh-CN" altLang="en-US" sz="2200" kern="0" dirty="0"/>
              <a:t>：</a:t>
            </a:r>
          </a:p>
          <a:p>
            <a:pPr lvl="2" eaLnBrk="1" hangingPunct="1"/>
            <a:r>
              <a:rPr lang="zh-CN" altLang="en-US" sz="1900" b="1" kern="0" dirty="0">
                <a:solidFill>
                  <a:srgbClr val="0000CC"/>
                </a:solidFill>
              </a:rPr>
              <a:t>外模式</a:t>
            </a:r>
            <a:r>
              <a:rPr lang="zh-CN" altLang="en-US" sz="1900" kern="0" dirty="0">
                <a:solidFill>
                  <a:srgbClr val="0000CC"/>
                </a:solidFill>
              </a:rPr>
              <a:t>（</a:t>
            </a:r>
            <a:r>
              <a:rPr lang="en-US" altLang="zh-CN" sz="1900" kern="0" dirty="0">
                <a:solidFill>
                  <a:srgbClr val="0000CC"/>
                </a:solidFill>
              </a:rPr>
              <a:t>external schema</a:t>
            </a:r>
            <a:r>
              <a:rPr lang="zh-CN" altLang="en-US" sz="1900" kern="0" dirty="0">
                <a:solidFill>
                  <a:srgbClr val="0000CC"/>
                </a:solidFill>
              </a:rPr>
              <a:t>）</a:t>
            </a:r>
            <a:r>
              <a:rPr lang="zh-CN" altLang="en-US" sz="1900" kern="0" dirty="0"/>
              <a:t>：分别描述数据的不同用户视图</a:t>
            </a:r>
          </a:p>
          <a:p>
            <a:pPr lvl="2" eaLnBrk="1" hangingPunct="1"/>
            <a:r>
              <a:rPr lang="zh-CN" altLang="en-US" sz="1900" b="1" kern="0" dirty="0">
                <a:solidFill>
                  <a:srgbClr val="0000CC"/>
                </a:solidFill>
              </a:rPr>
              <a:t>概念模式</a:t>
            </a:r>
            <a:r>
              <a:rPr lang="zh-CN" altLang="en-US" sz="1900" kern="0" dirty="0">
                <a:solidFill>
                  <a:srgbClr val="0000CC"/>
                </a:solidFill>
              </a:rPr>
              <a:t>（</a:t>
            </a:r>
            <a:r>
              <a:rPr lang="en-US" altLang="zh-CN" sz="1900" kern="0" dirty="0">
                <a:solidFill>
                  <a:srgbClr val="0000CC"/>
                </a:solidFill>
              </a:rPr>
              <a:t>conceptual schema</a:t>
            </a:r>
            <a:r>
              <a:rPr lang="zh-CN" altLang="en-US" sz="1900" kern="0" dirty="0">
                <a:solidFill>
                  <a:srgbClr val="0000CC"/>
                </a:solidFill>
              </a:rPr>
              <a:t>）</a:t>
            </a:r>
            <a:r>
              <a:rPr lang="zh-CN" altLang="en-US" sz="1900" kern="0" dirty="0"/>
              <a:t>：描述数据库中所有实体、实体间联系、实体</a:t>
            </a:r>
            <a:r>
              <a:rPr lang="en-US" altLang="zh-CN" sz="1900" kern="0" dirty="0"/>
              <a:t>/</a:t>
            </a:r>
            <a:r>
              <a:rPr lang="zh-CN" altLang="en-US" sz="1900" kern="0" dirty="0"/>
              <a:t>联系的属性，以及完整性约束</a:t>
            </a:r>
          </a:p>
          <a:p>
            <a:pPr lvl="2" eaLnBrk="1" hangingPunct="1"/>
            <a:r>
              <a:rPr lang="zh-CN" altLang="en-US" sz="1900" b="1" kern="0" dirty="0">
                <a:solidFill>
                  <a:srgbClr val="0000CC"/>
                </a:solidFill>
              </a:rPr>
              <a:t>内模式</a:t>
            </a:r>
            <a:r>
              <a:rPr lang="zh-CN" altLang="en-US" sz="1900" kern="0" dirty="0">
                <a:solidFill>
                  <a:srgbClr val="0000CC"/>
                </a:solidFill>
              </a:rPr>
              <a:t>（</a:t>
            </a:r>
            <a:r>
              <a:rPr lang="en-US" altLang="zh-CN" sz="1900" kern="0" dirty="0">
                <a:solidFill>
                  <a:srgbClr val="0000CC"/>
                </a:solidFill>
              </a:rPr>
              <a:t>internal schema</a:t>
            </a:r>
            <a:r>
              <a:rPr lang="zh-CN" altLang="en-US" sz="1900" kern="0" dirty="0">
                <a:solidFill>
                  <a:srgbClr val="0000CC"/>
                </a:solidFill>
              </a:rPr>
              <a:t>）</a:t>
            </a:r>
            <a:r>
              <a:rPr lang="zh-CN" altLang="en-US" sz="1900" kern="0" dirty="0"/>
              <a:t>：描述数据库的</a:t>
            </a:r>
            <a:r>
              <a:rPr lang="zh-CN" altLang="en-US" sz="2000" kern="0" dirty="0"/>
              <a:t>物理表示</a:t>
            </a:r>
            <a:r>
              <a:rPr lang="zh-CN" altLang="en-US" sz="1900" kern="0" dirty="0"/>
              <a:t>，包括数据的存储机制、索引等</a:t>
            </a:r>
          </a:p>
        </p:txBody>
      </p:sp>
      <p:sp>
        <p:nvSpPr>
          <p:cNvPr id="2" name="矩形 1"/>
          <p:cNvSpPr/>
          <p:nvPr/>
        </p:nvSpPr>
        <p:spPr>
          <a:xfrm>
            <a:off x="5508104" y="4244895"/>
            <a:ext cx="3223195" cy="1200329"/>
          </a:xfrm>
          <a:prstGeom prst="rect">
            <a:avLst/>
          </a:prstGeom>
          <a:solidFill>
            <a:srgbClr val="FFE1FF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在数据建模时，</a:t>
            </a:r>
            <a:r>
              <a:rPr lang="zh-CN" altLang="en-US" dirty="0">
                <a:solidFill>
                  <a:srgbClr val="0000CC"/>
                </a:solidFill>
              </a:rPr>
              <a:t>数据模式（data schema）</a:t>
            </a:r>
            <a:r>
              <a:rPr lang="en-US" altLang="zh-CN" dirty="0">
                <a:solidFill>
                  <a:srgbClr val="0000CC"/>
                </a:solidFill>
              </a:rPr>
              <a:t>【</a:t>
            </a:r>
            <a:r>
              <a:rPr lang="zh-CN" altLang="en-US" dirty="0">
                <a:solidFill>
                  <a:srgbClr val="0000CC"/>
                </a:solidFill>
              </a:rPr>
              <a:t>结果</a:t>
            </a:r>
            <a:r>
              <a:rPr lang="en-US" altLang="zh-CN" dirty="0">
                <a:solidFill>
                  <a:srgbClr val="0000CC"/>
                </a:solidFill>
              </a:rPr>
              <a:t>】</a:t>
            </a:r>
            <a:r>
              <a:rPr lang="zh-CN" altLang="en-US" dirty="0"/>
              <a:t>是用</a:t>
            </a:r>
            <a:r>
              <a:rPr lang="zh-CN" altLang="en-US" dirty="0">
                <a:solidFill>
                  <a:srgbClr val="0000CC"/>
                </a:solidFill>
              </a:rPr>
              <a:t>数据模型（data model）</a:t>
            </a:r>
            <a:r>
              <a:rPr lang="en-US" altLang="zh-CN" dirty="0">
                <a:solidFill>
                  <a:srgbClr val="0000CC"/>
                </a:solidFill>
              </a:rPr>
              <a:t>【</a:t>
            </a:r>
            <a:r>
              <a:rPr lang="zh-CN" altLang="en-US" dirty="0">
                <a:solidFill>
                  <a:srgbClr val="0000CC"/>
                </a:solidFill>
              </a:rPr>
              <a:t>手段</a:t>
            </a:r>
            <a:r>
              <a:rPr lang="en-US" altLang="zh-CN" dirty="0">
                <a:solidFill>
                  <a:srgbClr val="0000CC"/>
                </a:solidFill>
              </a:rPr>
              <a:t>】</a:t>
            </a:r>
            <a:r>
              <a:rPr lang="zh-CN" altLang="en-US" dirty="0"/>
              <a:t>来描述的</a:t>
            </a:r>
          </a:p>
        </p:txBody>
      </p:sp>
      <p:sp>
        <p:nvSpPr>
          <p:cNvPr id="13" name="矩形 12"/>
          <p:cNvSpPr/>
          <p:nvPr/>
        </p:nvSpPr>
        <p:spPr>
          <a:xfrm>
            <a:off x="5508104" y="5541039"/>
            <a:ext cx="3223195" cy="646331"/>
          </a:xfrm>
          <a:prstGeom prst="rect">
            <a:avLst/>
          </a:prstGeom>
          <a:solidFill>
            <a:srgbClr val="FFE1FF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数据模型</a:t>
            </a:r>
            <a:r>
              <a:rPr lang="zh-CN" altLang="en-US" dirty="0"/>
              <a:t>是用来描述数据的一组概念和定义</a:t>
            </a:r>
            <a:r>
              <a:rPr lang="en-US" altLang="zh-CN" dirty="0"/>
              <a:t>【</a:t>
            </a:r>
            <a:r>
              <a:rPr lang="zh-CN" altLang="en-US" dirty="0"/>
              <a:t>后面详述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对传统数据模型的评价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353300" cy="504031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一、传统数据模型</a:t>
            </a: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传统数据模型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traditional data models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层次模型</a:t>
            </a:r>
            <a:endParaRPr lang="en-US" altLang="zh-CN" sz="2400" dirty="0">
              <a:ea typeface="黑体" pitchFamily="2" charset="-122"/>
            </a:endParaRP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网状模型</a:t>
            </a:r>
            <a:endParaRPr lang="en-US" altLang="zh-CN" sz="2400" dirty="0">
              <a:ea typeface="黑体" pitchFamily="2" charset="-122"/>
            </a:endParaRP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关系模型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（已学过）</a:t>
            </a: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非传统数据模型：后关系模型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post relational data models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面向对象（</a:t>
            </a:r>
            <a:r>
              <a:rPr lang="en-US" altLang="zh-CN" sz="2400" dirty="0">
                <a:ea typeface="黑体" pitchFamily="2" charset="-122"/>
              </a:rPr>
              <a:t>object-oriented, O-O</a:t>
            </a:r>
            <a:r>
              <a:rPr lang="zh-CN" altLang="en-US" sz="2400" dirty="0">
                <a:ea typeface="黑体" pitchFamily="2" charset="-122"/>
              </a:rPr>
              <a:t>）模型</a:t>
            </a:r>
            <a:endParaRPr lang="en-US" altLang="zh-CN" sz="2400" dirty="0">
              <a:ea typeface="黑体" pitchFamily="2" charset="-122"/>
            </a:endParaRP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对象</a:t>
            </a:r>
            <a:r>
              <a:rPr lang="en-US" altLang="zh-CN" sz="2400" dirty="0">
                <a:ea typeface="黑体" pitchFamily="2" charset="-122"/>
              </a:rPr>
              <a:t>-</a:t>
            </a:r>
            <a:r>
              <a:rPr lang="zh-CN" altLang="en-US" sz="2400" dirty="0">
                <a:ea typeface="黑体" pitchFamily="2" charset="-122"/>
              </a:rPr>
              <a:t>关系（</a:t>
            </a:r>
            <a:r>
              <a:rPr lang="en-US" altLang="zh-CN" sz="2400" dirty="0">
                <a:ea typeface="黑体" pitchFamily="2" charset="-122"/>
              </a:rPr>
              <a:t>object-relational</a:t>
            </a:r>
            <a:r>
              <a:rPr lang="zh-CN" altLang="en-US" sz="2400" dirty="0">
                <a:ea typeface="黑体" pitchFamily="2" charset="-122"/>
              </a:rPr>
              <a:t>）模型</a:t>
            </a:r>
            <a:endParaRPr lang="en-US" altLang="zh-CN" sz="2400" dirty="0">
              <a:ea typeface="黑体" pitchFamily="2" charset="-122"/>
            </a:endParaRP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实体</a:t>
            </a:r>
            <a:r>
              <a:rPr lang="en-US" altLang="zh-CN" sz="2400" dirty="0">
                <a:ea typeface="黑体" pitchFamily="2" charset="-122"/>
              </a:rPr>
              <a:t>-</a:t>
            </a:r>
            <a:r>
              <a:rPr lang="zh-CN" altLang="en-US" sz="2400" dirty="0">
                <a:ea typeface="黑体" pitchFamily="2" charset="-122"/>
              </a:rPr>
              <a:t>联系（</a:t>
            </a:r>
            <a:r>
              <a:rPr lang="en-US" altLang="zh-CN" sz="2400" dirty="0">
                <a:ea typeface="黑体" pitchFamily="2" charset="-122"/>
              </a:rPr>
              <a:t>entity-relationship, E-R </a:t>
            </a:r>
            <a:r>
              <a:rPr lang="zh-CN" altLang="en-US" sz="2400" dirty="0">
                <a:ea typeface="黑体" pitchFamily="2" charset="-122"/>
              </a:rPr>
              <a:t>）模型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（讲解）</a:t>
            </a:r>
            <a:endParaRPr lang="en-US" altLang="zh-CN" sz="2400" dirty="0">
              <a:solidFill>
                <a:srgbClr val="FF0000"/>
              </a:solidFill>
              <a:ea typeface="黑体" pitchFamily="2" charset="-122"/>
            </a:endParaRPr>
          </a:p>
          <a:p>
            <a:pPr lvl="2" eaLnBrk="1" hangingPunct="1"/>
            <a:r>
              <a:rPr lang="en-US" altLang="zh-CN" sz="2400" dirty="0">
                <a:ea typeface="黑体" pitchFamily="2" charset="-122"/>
              </a:rPr>
              <a:t>…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对传统数据模型的评价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268413"/>
            <a:ext cx="8075612" cy="5040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二、评价</a:t>
            </a:r>
          </a:p>
          <a:p>
            <a:pPr lvl="1" eaLnBrk="1" hangingPunct="1">
              <a:defRPr/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肯定之处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向用户提供了统一的数据模型（如：关系模型）；</a:t>
            </a:r>
          </a:p>
          <a:p>
            <a:pPr lvl="2"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数据与程序之间具有相当程度的独立性；</a:t>
            </a:r>
          </a:p>
          <a:p>
            <a:pPr lvl="2" eaLnBrk="1" hangingPunct="1">
              <a:defRPr/>
            </a:pPr>
            <a:r>
              <a:rPr lang="zh-CN" altLang="en-US" sz="2400" dirty="0">
                <a:ea typeface="黑体" pitchFamily="2" charset="-122"/>
              </a:rPr>
              <a:t>向用户提供了统一的数据库语言（如：</a:t>
            </a:r>
            <a:r>
              <a:rPr lang="en-US" altLang="zh-CN" sz="2400" dirty="0">
                <a:ea typeface="黑体" pitchFamily="2" charset="-122"/>
              </a:rPr>
              <a:t>SQL</a:t>
            </a:r>
            <a:r>
              <a:rPr lang="zh-CN" altLang="en-US" sz="2400" dirty="0">
                <a:ea typeface="黑体" pitchFamily="2" charset="-122"/>
              </a:rPr>
              <a:t>）；</a:t>
            </a:r>
          </a:p>
          <a:p>
            <a:pPr lvl="2" eaLnBrk="1" hangingPunct="1">
              <a:defRPr/>
            </a:pPr>
            <a:r>
              <a:rPr lang="en-US" altLang="zh-CN" sz="2400" dirty="0">
                <a:ea typeface="黑体" pitchFamily="2" charset="-122"/>
              </a:rPr>
              <a:t>DBMS</a:t>
            </a:r>
            <a:r>
              <a:rPr lang="zh-CN" altLang="en-US" sz="2400" dirty="0">
                <a:ea typeface="黑体" pitchFamily="2" charset="-122"/>
              </a:rPr>
              <a:t>在数据共享性、安全性、完整性及故障恢复等方面提供了足够的保障。</a:t>
            </a:r>
          </a:p>
          <a:p>
            <a:pPr lvl="1" indent="0" eaLnBrk="1" hangingPunct="1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a typeface="黑体" pitchFamily="2" charset="-122"/>
              </a:rPr>
              <a:t>总之，从文件系统到</a:t>
            </a:r>
            <a:r>
              <a:rPr lang="zh-CN" altLang="en-US" sz="2400" dirty="0">
                <a:solidFill>
                  <a:srgbClr val="0070C0"/>
                </a:solidFill>
                <a:ea typeface="黑体" pitchFamily="2" charset="-122"/>
              </a:rPr>
              <a:t>数据库系统</a:t>
            </a:r>
            <a:r>
              <a:rPr lang="zh-CN" altLang="en-US" sz="2400" dirty="0">
                <a:ea typeface="黑体" pitchFamily="2" charset="-122"/>
              </a:rPr>
              <a:t>，数据管理技术是一个飞跃！尤其是基于</a:t>
            </a:r>
            <a:r>
              <a:rPr lang="zh-CN" altLang="en-US" sz="2400" dirty="0">
                <a:solidFill>
                  <a:srgbClr val="0070C0"/>
                </a:solidFill>
                <a:ea typeface="黑体" pitchFamily="2" charset="-122"/>
              </a:rPr>
              <a:t>关系模型</a:t>
            </a:r>
            <a:r>
              <a:rPr lang="zh-CN" altLang="en-US" sz="2400" dirty="0">
                <a:ea typeface="黑体" pitchFamily="2" charset="-122"/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  <a:ea typeface="黑体" pitchFamily="2" charset="-122"/>
              </a:rPr>
              <a:t>RDBMS</a:t>
            </a:r>
            <a:r>
              <a:rPr lang="zh-CN" altLang="en-US" sz="2400" dirty="0">
                <a:ea typeface="黑体" pitchFamily="2" charset="-122"/>
              </a:rPr>
              <a:t> ，在量大面广的</a:t>
            </a:r>
            <a:r>
              <a:rPr lang="zh-CN" altLang="en-US" sz="2400" dirty="0">
                <a:solidFill>
                  <a:srgbClr val="0070C0"/>
                </a:solidFill>
                <a:ea typeface="黑体" pitchFamily="2" charset="-122"/>
              </a:rPr>
              <a:t>联机事务处理（</a:t>
            </a:r>
            <a:r>
              <a:rPr lang="en-US" altLang="zh-CN" sz="2400" dirty="0">
                <a:solidFill>
                  <a:srgbClr val="0070C0"/>
                </a:solidFill>
                <a:ea typeface="黑体" pitchFamily="2" charset="-122"/>
              </a:rPr>
              <a:t>online transaction processing, OLTP</a:t>
            </a:r>
            <a:r>
              <a:rPr lang="zh-CN" altLang="en-US" sz="2400" dirty="0">
                <a:solidFill>
                  <a:srgbClr val="0070C0"/>
                </a:solidFill>
                <a:ea typeface="黑体" pitchFamily="2" charset="-122"/>
              </a:rPr>
              <a:t>）</a:t>
            </a:r>
            <a:r>
              <a:rPr lang="zh-CN" altLang="en-US" sz="2400" dirty="0">
                <a:ea typeface="黑体" pitchFamily="2" charset="-122"/>
              </a:rPr>
              <a:t>系统中基本上能满足应用的需求。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对传统数据模型的评价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268412"/>
            <a:ext cx="8075612" cy="518492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二、评价</a:t>
            </a: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不足之处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200" dirty="0">
                <a:ea typeface="黑体" pitchFamily="2" charset="-122"/>
              </a:rPr>
              <a:t>以记录（</a:t>
            </a:r>
            <a:r>
              <a:rPr lang="en-US" altLang="zh-CN" sz="2200" dirty="0">
                <a:ea typeface="黑体" pitchFamily="2" charset="-122"/>
              </a:rPr>
              <a:t>record</a:t>
            </a:r>
            <a:r>
              <a:rPr lang="zh-CN" altLang="en-US" sz="2200" dirty="0">
                <a:ea typeface="黑体" pitchFamily="2" charset="-122"/>
              </a:rPr>
              <a:t>）为基础，不能很好地面向用户和应用：</a:t>
            </a:r>
            <a:endParaRPr lang="en-US" altLang="zh-CN" sz="2200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ea typeface="黑体" pitchFamily="2" charset="-122"/>
              </a:rPr>
              <a:t>记录以实现方便为出发点，刻板地描述各种实体（</a:t>
            </a:r>
            <a:r>
              <a:rPr lang="en-US" altLang="zh-CN" dirty="0">
                <a:ea typeface="黑体" pitchFamily="2" charset="-122"/>
              </a:rPr>
              <a:t>entity</a:t>
            </a:r>
            <a:r>
              <a:rPr lang="zh-CN" altLang="en-US" dirty="0">
                <a:ea typeface="黑体" pitchFamily="2" charset="-122"/>
              </a:rPr>
              <a:t>）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——</a:t>
            </a:r>
            <a:r>
              <a:rPr lang="zh-CN" altLang="en-US" dirty="0">
                <a:ea typeface="黑体" pitchFamily="2" charset="-122"/>
              </a:rPr>
              <a:t>只能“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</a:rPr>
              <a:t>削足适履</a:t>
            </a:r>
            <a:r>
              <a:rPr lang="zh-CN" altLang="en-US" dirty="0">
                <a:ea typeface="黑体" pitchFamily="2" charset="-122"/>
              </a:rPr>
              <a:t>”！</a:t>
            </a:r>
          </a:p>
          <a:p>
            <a:pPr lvl="2" eaLnBrk="1" hangingPunct="1"/>
            <a:r>
              <a:rPr lang="zh-CN" altLang="en-US" sz="2200" dirty="0">
                <a:ea typeface="黑体" pitchFamily="2" charset="-122"/>
              </a:rPr>
              <a:t>不能以自然的方式（</a:t>
            </a:r>
            <a:r>
              <a:rPr lang="en-US" altLang="zh-CN" sz="2200" dirty="0">
                <a:ea typeface="黑体" pitchFamily="2" charset="-122"/>
              </a:rPr>
              <a:t>natural way</a:t>
            </a:r>
            <a:r>
              <a:rPr lang="zh-CN" altLang="en-US" sz="2200" dirty="0">
                <a:ea typeface="黑体" pitchFamily="2" charset="-122"/>
              </a:rPr>
              <a:t>）表示实体之间的联系（</a:t>
            </a:r>
            <a:r>
              <a:rPr lang="en-US" altLang="zh-CN" sz="2200" dirty="0">
                <a:ea typeface="黑体" pitchFamily="2" charset="-122"/>
              </a:rPr>
              <a:t>relationships between entities</a:t>
            </a:r>
            <a:r>
              <a:rPr lang="zh-CN" altLang="en-US" sz="2200" dirty="0">
                <a:ea typeface="黑体" pitchFamily="2" charset="-122"/>
              </a:rPr>
              <a:t>）：</a:t>
            </a:r>
            <a:endParaRPr lang="en-US" altLang="zh-CN" sz="2200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ea typeface="黑体" pitchFamily="2" charset="-122"/>
              </a:rPr>
              <a:t>实体间联系以面向实现的方式或非显式的方式来表示</a:t>
            </a:r>
          </a:p>
          <a:p>
            <a:pPr lvl="2" eaLnBrk="1" hangingPunct="1"/>
            <a:r>
              <a:rPr lang="zh-CN" altLang="en-US" sz="2200" dirty="0">
                <a:ea typeface="黑体" pitchFamily="2" charset="-122"/>
              </a:rPr>
              <a:t>语义贫乏（</a:t>
            </a:r>
            <a:r>
              <a:rPr lang="en-US" altLang="zh-CN" sz="2200" dirty="0">
                <a:ea typeface="黑体" pitchFamily="2" charset="-122"/>
              </a:rPr>
              <a:t>semantically poor</a:t>
            </a:r>
            <a:r>
              <a:rPr lang="zh-CN" altLang="en-US" sz="2200" dirty="0">
                <a:ea typeface="黑体" pitchFamily="2" charset="-122"/>
              </a:rPr>
              <a:t>）：</a:t>
            </a:r>
            <a:endParaRPr lang="en-US" altLang="zh-CN" sz="2200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ea typeface="黑体" pitchFamily="2" charset="-122"/>
              </a:rPr>
              <a:t>无法明确、显式地描述实体间联系的语义</a:t>
            </a:r>
            <a:endParaRPr lang="en-US" altLang="zh-CN" dirty="0">
              <a:ea typeface="黑体" pitchFamily="2" charset="-122"/>
            </a:endParaRPr>
          </a:p>
          <a:p>
            <a:pPr lvl="2" eaLnBrk="1" hangingPunct="1"/>
            <a:r>
              <a:rPr lang="zh-CN" altLang="en-US" sz="2200" dirty="0">
                <a:ea typeface="黑体" pitchFamily="2" charset="-122"/>
              </a:rPr>
              <a:t>数据类型少（</a:t>
            </a:r>
            <a:r>
              <a:rPr lang="en-US" altLang="zh-CN" sz="2200" dirty="0">
                <a:ea typeface="黑体" pitchFamily="2" charset="-122"/>
              </a:rPr>
              <a:t>few data types</a:t>
            </a:r>
            <a:r>
              <a:rPr lang="zh-CN" altLang="en-US" sz="2200" dirty="0">
                <a:ea typeface="黑体" pitchFamily="2" charset="-122"/>
              </a:rPr>
              <a:t>），难以满足应用需要：</a:t>
            </a:r>
            <a:endParaRPr lang="en-US" altLang="zh-CN" sz="2200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ea typeface="黑体" pitchFamily="2" charset="-122"/>
              </a:rPr>
              <a:t>不支持用户自定义（</a:t>
            </a:r>
            <a:r>
              <a:rPr lang="en-US" altLang="zh-CN" dirty="0">
                <a:ea typeface="黑体" pitchFamily="2" charset="-122"/>
              </a:rPr>
              <a:t>user-defined</a:t>
            </a:r>
            <a:r>
              <a:rPr lang="zh-CN" altLang="en-US" dirty="0">
                <a:ea typeface="黑体" pitchFamily="2" charset="-122"/>
              </a:rPr>
              <a:t>）数据类型、复杂数据类型、取值规则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356" y="692696"/>
            <a:ext cx="1902140" cy="1518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2.1   </a:t>
            </a:r>
            <a:r>
              <a:rPr lang="zh-CN" altLang="en-US" b="1" dirty="0">
                <a:ea typeface="黑体" pitchFamily="2" charset="-122"/>
              </a:rPr>
              <a:t>数据模型的概念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2.2   </a:t>
            </a:r>
            <a:r>
              <a:rPr lang="zh-CN" altLang="en-US" b="1" dirty="0">
                <a:ea typeface="黑体" pitchFamily="2" charset="-122"/>
              </a:rPr>
              <a:t>关系数据模型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2.3   </a:t>
            </a:r>
            <a:r>
              <a:rPr lang="zh-CN" altLang="en-US" b="1" dirty="0">
                <a:ea typeface="黑体" pitchFamily="2" charset="-122"/>
              </a:rPr>
              <a:t>对传统数据模型的评价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2.4   E-R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数据模型</a:t>
            </a:r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黑体" pitchFamily="2" charset="-122"/>
              </a:rPr>
              <a:t>1976</a:t>
            </a:r>
            <a:r>
              <a:rPr lang="zh-CN" altLang="en-US" sz="2400" dirty="0">
                <a:ea typeface="黑体" pitchFamily="2" charset="-122"/>
              </a:rPr>
              <a:t>年，</a:t>
            </a:r>
            <a:r>
              <a:rPr lang="en-US" altLang="zh-CN" sz="2400" dirty="0">
                <a:solidFill>
                  <a:srgbClr val="C00000"/>
                </a:solidFill>
                <a:ea typeface="黑体" pitchFamily="2" charset="-122"/>
              </a:rPr>
              <a:t>Peter Pin-Shan Chen</a:t>
            </a:r>
            <a:r>
              <a:rPr lang="zh-CN" altLang="en-US" sz="2400" dirty="0">
                <a:solidFill>
                  <a:srgbClr val="C00000"/>
                </a:solidFill>
                <a:ea typeface="黑体" pitchFamily="2" charset="-122"/>
              </a:rPr>
              <a:t>（陳品山）</a:t>
            </a:r>
            <a:r>
              <a:rPr lang="zh-CN" altLang="en-US" sz="2400" dirty="0">
                <a:ea typeface="黑体" pitchFamily="2" charset="-122"/>
              </a:rPr>
              <a:t>在其论文：</a:t>
            </a:r>
            <a:r>
              <a:rPr lang="en-US" altLang="zh-CN" sz="2400" b="1" dirty="0">
                <a:ea typeface="黑体" pitchFamily="2" charset="-122"/>
              </a:rPr>
              <a:t>The entity-relationship model—toward a unified view of data. </a:t>
            </a:r>
            <a:r>
              <a:rPr lang="en-US" altLang="zh-CN" sz="2400" i="1" dirty="0">
                <a:ea typeface="黑体" pitchFamily="2" charset="-122"/>
              </a:rPr>
              <a:t>ACM Transactions on Database Systems (TODS)</a:t>
            </a:r>
            <a:r>
              <a:rPr lang="en-US" altLang="zh-CN" sz="2400" dirty="0">
                <a:ea typeface="黑体" pitchFamily="2" charset="-122"/>
              </a:rPr>
              <a:t>, Volume 1, Issue 1, March 1976, Pages: 9–36 </a:t>
            </a:r>
            <a:r>
              <a:rPr lang="zh-CN" altLang="en-US" sz="2400" dirty="0">
                <a:ea typeface="黑体" pitchFamily="2" charset="-122"/>
              </a:rPr>
              <a:t>中首先提出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模型</a:t>
            </a:r>
            <a:r>
              <a:rPr lang="zh-CN" altLang="en-US" sz="2400" dirty="0">
                <a:ea typeface="黑体" pitchFamily="2" charset="-122"/>
              </a:rPr>
              <a:t>时，有三个目的（</a:t>
            </a:r>
            <a:r>
              <a:rPr lang="zh-CN" altLang="en-US" sz="2400" dirty="0">
                <a:solidFill>
                  <a:srgbClr val="C00000"/>
                </a:solidFill>
                <a:ea typeface="黑体" pitchFamily="2" charset="-122"/>
              </a:rPr>
              <a:t>统一的、中间、概念数据模型</a:t>
            </a:r>
            <a:r>
              <a:rPr lang="zh-CN" altLang="en-US" sz="2400" dirty="0">
                <a:ea typeface="黑体" pitchFamily="2" charset="-122"/>
              </a:rPr>
              <a:t>，详见教材</a:t>
            </a:r>
            <a:r>
              <a:rPr lang="en-US" altLang="zh-CN" sz="2400" dirty="0">
                <a:ea typeface="黑体" pitchFamily="2" charset="-122"/>
              </a:rPr>
              <a:t>Page 33</a:t>
            </a:r>
            <a:r>
              <a:rPr lang="zh-CN" altLang="en-US" sz="2400" dirty="0">
                <a:ea typeface="黑体" pitchFamily="2" charset="-122"/>
              </a:rPr>
              <a:t>）。</a:t>
            </a:r>
            <a:br>
              <a:rPr lang="en-US" altLang="zh-CN" sz="2400" dirty="0">
                <a:ea typeface="黑体" pitchFamily="2" charset="-122"/>
              </a:rPr>
            </a:br>
            <a:r>
              <a:rPr lang="zh-CN" altLang="en-US" sz="2400" dirty="0">
                <a:ea typeface="黑体" pitchFamily="2" charset="-122"/>
              </a:rPr>
              <a:t>后来（一直到现在），</a:t>
            </a:r>
            <a:r>
              <a:rPr lang="en-US" altLang="zh-CN" sz="2400" dirty="0">
                <a:ea typeface="黑体" pitchFamily="2" charset="-122"/>
              </a:rPr>
              <a:t> E-R</a:t>
            </a:r>
            <a:r>
              <a:rPr lang="zh-CN" altLang="en-US" sz="2400" dirty="0">
                <a:ea typeface="黑体" pitchFamily="2" charset="-122"/>
              </a:rPr>
              <a:t>模型主要用作数据建模（即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DB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概念设计</a:t>
            </a:r>
            <a:r>
              <a:rPr lang="zh-CN" altLang="en-US" sz="2400" dirty="0">
                <a:ea typeface="黑体" pitchFamily="2" charset="-122"/>
              </a:rPr>
              <a:t>）的有力工具。</a:t>
            </a:r>
            <a:endParaRPr lang="en-US" altLang="zh-CN" sz="2400" dirty="0"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黑体" pitchFamily="2" charset="-122"/>
              </a:rPr>
              <a:t>Peter Chen</a:t>
            </a:r>
            <a:r>
              <a:rPr lang="zh-CN" altLang="en-US" sz="2400" dirty="0">
                <a:ea typeface="黑体" pitchFamily="2" charset="-122"/>
              </a:rPr>
              <a:t>模型称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基本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模型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basic E-R model</a:t>
            </a:r>
            <a:r>
              <a:rPr lang="zh-CN" altLang="en-US" sz="2400" dirty="0">
                <a:ea typeface="黑体" pitchFamily="2" charset="-122"/>
              </a:rPr>
              <a:t>），后来有许多扩充版本，称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扩充的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模型</a:t>
            </a:r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extended E-R model, 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EER</a:t>
            </a:r>
            <a:r>
              <a:rPr lang="zh-CN" altLang="en-US" sz="2400" dirty="0">
                <a:ea typeface="黑体" pitchFamily="2" charset="-122"/>
              </a:rPr>
              <a:t>）。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" y="1700808"/>
            <a:ext cx="1183010" cy="157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59" y="1268412"/>
            <a:ext cx="8208913" cy="5257799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一、基本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E-R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模型</a:t>
            </a:r>
          </a:p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三种抽象</a:t>
            </a:r>
            <a:r>
              <a:rPr lang="zh-CN" altLang="en-US" dirty="0">
                <a:ea typeface="黑体" pitchFamily="2" charset="-122"/>
              </a:rPr>
              <a:t> 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实体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entity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）与</a:t>
            </a: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弱实体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weak entity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）：</a:t>
            </a:r>
            <a:r>
              <a:rPr lang="zh-CN" altLang="en-US" dirty="0">
                <a:ea typeface="黑体" pitchFamily="2" charset="-122"/>
              </a:rPr>
              <a:t>对事物的一种抽象</a:t>
            </a:r>
            <a:endParaRPr lang="zh-CN" altLang="en-US" b="1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实体集（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entity set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）</a:t>
            </a:r>
            <a:r>
              <a:rPr lang="zh-CN" altLang="en-US" dirty="0">
                <a:ea typeface="黑体" pitchFamily="2" charset="-122"/>
              </a:rPr>
              <a:t>：对同类事物的一种抽象</a:t>
            </a:r>
            <a:endParaRPr lang="zh-CN" altLang="en-US" b="1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实体（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entity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）</a:t>
            </a:r>
            <a:r>
              <a:rPr lang="zh-CN" altLang="en-US" dirty="0">
                <a:ea typeface="黑体" pitchFamily="2" charset="-122"/>
              </a:rPr>
              <a:t>：实体集中的一个实例，是对某类事物中某个具体事物的一种描述</a:t>
            </a:r>
          </a:p>
          <a:p>
            <a:pPr lvl="3" eaLnBrk="1" hangingPunct="1"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e.g. </a:t>
            </a:r>
            <a:r>
              <a:rPr lang="zh-CN" altLang="en-US" dirty="0">
                <a:ea typeface="黑体" pitchFamily="2" charset="-122"/>
              </a:rPr>
              <a:t>实体集 </a:t>
            </a:r>
            <a:r>
              <a:rPr lang="en-US" altLang="zh-CN" dirty="0">
                <a:ea typeface="黑体" pitchFamily="2" charset="-122"/>
              </a:rPr>
              <a:t>students = {</a:t>
            </a:r>
            <a:r>
              <a:rPr lang="en-US" altLang="zh-CN" dirty="0" err="1">
                <a:ea typeface="黑体" pitchFamily="2" charset="-122"/>
              </a:rPr>
              <a:t>e∣e</a:t>
            </a:r>
            <a:r>
              <a:rPr lang="zh-CN" altLang="en-US" dirty="0">
                <a:ea typeface="黑体" pitchFamily="2" charset="-122"/>
              </a:rPr>
              <a:t>是学生</a:t>
            </a:r>
            <a:r>
              <a:rPr lang="en-US" altLang="zh-CN" dirty="0">
                <a:ea typeface="黑体" pitchFamily="2" charset="-122"/>
              </a:rPr>
              <a:t>}</a:t>
            </a:r>
            <a:r>
              <a:rPr lang="zh-CN" altLang="en-US" dirty="0">
                <a:ea typeface="黑体" pitchFamily="2" charset="-122"/>
              </a:rPr>
              <a:t>；而其实例是具体的学生，例如：张三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李四</a:t>
            </a:r>
            <a:r>
              <a:rPr lang="en-US" altLang="zh-CN" dirty="0">
                <a:ea typeface="黑体" pitchFamily="2" charset="-122"/>
              </a:rPr>
              <a:t>∈students </a:t>
            </a:r>
            <a:r>
              <a:rPr lang="zh-CN" altLang="en-US" dirty="0">
                <a:ea typeface="黑体" pitchFamily="2" charset="-122"/>
              </a:rPr>
              <a:t>，都是具体的学生</a:t>
            </a:r>
            <a:endParaRPr lang="zh-CN" altLang="en-US" b="1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实体键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&amp;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实体主键</a:t>
            </a:r>
            <a:r>
              <a:rPr lang="zh-CN" altLang="en-US" dirty="0">
                <a:ea typeface="黑体" pitchFamily="2" charset="-122"/>
              </a:rPr>
              <a:t>：与关系模型中的相关概念对应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zh-CN" altLang="en-US" dirty="0">
                <a:ea typeface="黑体" pitchFamily="2" charset="-122"/>
              </a:rPr>
              <a:t>   </a:t>
            </a: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e.g.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solidFill>
                  <a:srgbClr val="0066FF"/>
                </a:solidFill>
                <a:ea typeface="黑体" pitchFamily="2" charset="-122"/>
              </a:rPr>
              <a:t>学号</a:t>
            </a:r>
            <a:r>
              <a:rPr lang="zh-CN" altLang="en-US" dirty="0">
                <a:ea typeface="黑体" pitchFamily="2" charset="-122"/>
              </a:rPr>
              <a:t>是</a:t>
            </a:r>
            <a:r>
              <a:rPr lang="zh-CN" altLang="en-US" dirty="0">
                <a:solidFill>
                  <a:srgbClr val="0066FF"/>
                </a:solidFill>
                <a:ea typeface="黑体" pitchFamily="2" charset="-122"/>
              </a:rPr>
              <a:t>学生</a:t>
            </a:r>
            <a:r>
              <a:rPr lang="zh-CN" altLang="en-US" dirty="0">
                <a:ea typeface="黑体" pitchFamily="2" charset="-122"/>
              </a:rPr>
              <a:t>实体（集）的实体键（可选为实体主键）</a:t>
            </a:r>
            <a:endParaRPr lang="zh-CN" altLang="en-US" b="1" dirty="0">
              <a:ea typeface="黑体" pitchFamily="2" charset="-122"/>
            </a:endParaRPr>
          </a:p>
          <a:p>
            <a:pPr lvl="3"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弱实体</a:t>
            </a:r>
            <a:r>
              <a:rPr lang="zh-CN" altLang="en-US" dirty="0">
                <a:ea typeface="黑体" pitchFamily="2" charset="-122"/>
              </a:rPr>
              <a:t>：不能独立存在，依附于其他实体集中的某个实体（称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所有者实体</a:t>
            </a:r>
            <a:r>
              <a:rPr lang="zh-CN" altLang="en-US" dirty="0">
                <a:ea typeface="黑体" pitchFamily="2" charset="-122"/>
              </a:rPr>
              <a:t>）。弱实体键必须包含其所有者实体的键</a:t>
            </a:r>
            <a:endParaRPr lang="en-US" altLang="zh-CN" dirty="0">
              <a:ea typeface="黑体" pitchFamily="2" charset="-122"/>
            </a:endParaRPr>
          </a:p>
          <a:p>
            <a:pPr marL="1371600" lvl="3" indent="0" eaLnBrk="1" hangingPunct="1">
              <a:buNone/>
            </a:pP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    e.g.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“职工”与“家属”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87463"/>
            <a:ext cx="8075240" cy="5040312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三种抽象</a:t>
            </a:r>
            <a:r>
              <a:rPr lang="zh-CN" altLang="en-US" sz="2400" dirty="0">
                <a:ea typeface="黑体" pitchFamily="2" charset="-122"/>
              </a:rPr>
              <a:t> </a:t>
            </a:r>
            <a:endParaRPr lang="en-US" altLang="zh-CN" sz="2400" b="1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属性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attribute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）：</a:t>
            </a:r>
            <a:r>
              <a:rPr lang="zh-CN" altLang="en-US" b="1" dirty="0">
                <a:ea typeface="黑体" pitchFamily="2" charset="-122"/>
              </a:rPr>
              <a:t>对事物（或事物间联系）特征的一种抽象</a:t>
            </a:r>
          </a:p>
          <a:p>
            <a:pPr lvl="3"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原子属性</a:t>
            </a:r>
            <a:r>
              <a:rPr lang="zh-CN" altLang="en-US" dirty="0">
                <a:ea typeface="黑体" pitchFamily="2" charset="-122"/>
              </a:rPr>
              <a:t>：不可再分的数据项。</a:t>
            </a:r>
          </a:p>
          <a:p>
            <a:pPr lvl="3" eaLnBrk="1" hangingPunct="1">
              <a:buNone/>
            </a:pPr>
            <a:r>
              <a:rPr lang="zh-CN" altLang="en-US" dirty="0">
                <a:ea typeface="黑体" pitchFamily="2" charset="-122"/>
              </a:rPr>
              <a:t>    </a:t>
            </a: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e.g.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ea typeface="黑体" pitchFamily="2" charset="-122"/>
              </a:rPr>
              <a:t>学号，姓名，性别，等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         </a:t>
            </a:r>
            <a:r>
              <a:rPr lang="zh-CN" altLang="en-US" dirty="0">
                <a:ea typeface="黑体" pitchFamily="2" charset="-122"/>
              </a:rPr>
              <a:t>是学生的原子属性</a:t>
            </a:r>
          </a:p>
          <a:p>
            <a:pPr lvl="3" eaLnBrk="1" hangingPunct="1"/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非原子属性</a:t>
            </a:r>
            <a:r>
              <a:rPr lang="zh-CN" altLang="en-US" dirty="0">
                <a:ea typeface="黑体" pitchFamily="2" charset="-122"/>
              </a:rPr>
              <a:t>：</a:t>
            </a:r>
          </a:p>
          <a:p>
            <a:pPr lvl="4"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组合属性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元组属性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zh-CN" altLang="en-US" dirty="0">
                <a:ea typeface="黑体" pitchFamily="2" charset="-122"/>
              </a:rPr>
              <a:t>    </a:t>
            </a: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e.g.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ea typeface="黑体" pitchFamily="2" charset="-122"/>
              </a:rPr>
              <a:t>通讯地址：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邮编，省，市，街区地址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  <a:p>
            <a:pPr lvl="4" eaLnBrk="1" hangingPunct="1">
              <a:buNone/>
            </a:pPr>
            <a:r>
              <a:rPr lang="zh-CN" altLang="en-US" dirty="0">
                <a:ea typeface="黑体" pitchFamily="2" charset="-122"/>
              </a:rPr>
              <a:t>                               街区地址：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街名，号码，公寓号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  <a:p>
            <a:pPr lvl="4"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多值属性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/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集合属性</a:t>
            </a:r>
          </a:p>
          <a:p>
            <a:pPr lvl="4" eaLnBrk="1" hangingPunct="1">
              <a:buNone/>
            </a:pPr>
            <a:r>
              <a:rPr lang="zh-CN" altLang="en-US" dirty="0">
                <a:ea typeface="黑体" pitchFamily="2" charset="-122"/>
              </a:rPr>
              <a:t>    </a:t>
            </a: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e.g.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ea typeface="黑体" pitchFamily="2" charset="-122"/>
              </a:rPr>
              <a:t>选修课程：</a:t>
            </a:r>
            <a:r>
              <a:rPr lang="en-US" altLang="zh-CN" dirty="0">
                <a:ea typeface="黑体" pitchFamily="2" charset="-122"/>
              </a:rPr>
              <a:t>{C</a:t>
            </a:r>
            <a:r>
              <a:rPr lang="zh-CN" altLang="en-US" dirty="0">
                <a:ea typeface="黑体" pitchFamily="2" charset="-122"/>
              </a:rPr>
              <a:t>语言，</a:t>
            </a:r>
            <a:r>
              <a:rPr lang="en-US" altLang="zh-CN" dirty="0">
                <a:ea typeface="黑体" pitchFamily="2" charset="-122"/>
              </a:rPr>
              <a:t>C++</a:t>
            </a:r>
            <a:r>
              <a:rPr lang="zh-CN" altLang="en-US" dirty="0">
                <a:ea typeface="黑体" pitchFamily="2" charset="-122"/>
              </a:rPr>
              <a:t>语言，</a:t>
            </a:r>
            <a:r>
              <a:rPr lang="en-US" altLang="zh-CN" dirty="0">
                <a:ea typeface="黑体" pitchFamily="2" charset="-122"/>
              </a:rPr>
              <a:t>Java</a:t>
            </a:r>
            <a:r>
              <a:rPr lang="zh-CN" altLang="en-US" dirty="0">
                <a:ea typeface="黑体" pitchFamily="2" charset="-122"/>
              </a:rPr>
              <a:t>语言</a:t>
            </a:r>
            <a:r>
              <a:rPr lang="en-US" altLang="zh-CN" dirty="0">
                <a:ea typeface="黑体" pitchFamily="2" charset="-122"/>
              </a:rPr>
              <a:t>}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733256"/>
            <a:ext cx="2435442" cy="71831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514" y="2564904"/>
            <a:ext cx="264795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87810"/>
            <a:ext cx="8075240" cy="5184774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三种抽象</a:t>
            </a:r>
            <a:r>
              <a:rPr lang="zh-CN" altLang="en-US" sz="2400" dirty="0">
                <a:ea typeface="黑体" pitchFamily="2" charset="-122"/>
              </a:rPr>
              <a:t> </a:t>
            </a:r>
            <a:endParaRPr lang="en-US" altLang="zh-CN" sz="2400" b="1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联系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relationship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）：</a:t>
            </a:r>
            <a:r>
              <a:rPr lang="zh-CN" altLang="en-US" dirty="0">
                <a:ea typeface="黑体" pitchFamily="2" charset="-122"/>
              </a:rPr>
              <a:t>对事物之间某种关系的一种抽象</a:t>
            </a:r>
            <a:endParaRPr lang="zh-CN" altLang="en-US" b="1" dirty="0">
              <a:ea typeface="黑体" pitchFamily="2" charset="-122"/>
            </a:endParaRPr>
          </a:p>
          <a:p>
            <a:pPr lvl="3" eaLnBrk="1" hangingPunct="1"/>
            <a:r>
              <a:rPr lang="zh-CN" altLang="en-US" b="1" dirty="0">
                <a:solidFill>
                  <a:srgbClr val="008000"/>
                </a:solidFill>
                <a:ea typeface="黑体" pitchFamily="2" charset="-122"/>
              </a:rPr>
              <a:t>联系集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relationship set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） </a:t>
            </a:r>
            <a:r>
              <a:rPr lang="zh-CN" altLang="en-US" dirty="0">
                <a:ea typeface="黑体" pitchFamily="2" charset="-122"/>
              </a:rPr>
              <a:t>：事物之间同类联系所组成的一个集合</a:t>
            </a:r>
            <a:endParaRPr lang="zh-CN" altLang="en-US" b="1" dirty="0">
              <a:ea typeface="黑体" pitchFamily="2" charset="-122"/>
            </a:endParaRPr>
          </a:p>
          <a:p>
            <a:pPr lvl="3" eaLnBrk="1" hangingPunct="1"/>
            <a:r>
              <a:rPr lang="zh-CN" altLang="en-US" b="1" dirty="0">
                <a:solidFill>
                  <a:srgbClr val="008000"/>
                </a:solidFill>
                <a:ea typeface="黑体" pitchFamily="2" charset="-122"/>
              </a:rPr>
              <a:t>联系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8000"/>
                </a:solidFill>
                <a:ea typeface="黑体" pitchFamily="2" charset="-122"/>
              </a:rPr>
              <a:t>relationship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） </a:t>
            </a:r>
            <a:r>
              <a:rPr lang="zh-CN" altLang="en-US" dirty="0">
                <a:ea typeface="黑体" pitchFamily="2" charset="-122"/>
              </a:rPr>
              <a:t>：联系集中的一个实例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zh-CN" altLang="en-US" dirty="0">
                <a:ea typeface="黑体" pitchFamily="2" charset="-122"/>
              </a:rPr>
              <a:t>     </a:t>
            </a: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e.g.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ea typeface="黑体" pitchFamily="2" charset="-122"/>
              </a:rPr>
              <a:t>联系集 </a:t>
            </a:r>
            <a:r>
              <a:rPr lang="en-US" altLang="zh-CN" dirty="0">
                <a:ea typeface="黑体" pitchFamily="2" charset="-122"/>
              </a:rPr>
              <a:t>married (M,F) = 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          { &lt;e1,e2&gt;∣e1∈M </a:t>
            </a:r>
            <a:r>
              <a:rPr lang="en-US" altLang="zh-CN" b="1" dirty="0">
                <a:ea typeface="黑体" pitchFamily="2" charset="-122"/>
              </a:rPr>
              <a:t>∧ </a:t>
            </a:r>
            <a:r>
              <a:rPr lang="en-US" altLang="zh-CN" dirty="0">
                <a:ea typeface="黑体" pitchFamily="2" charset="-122"/>
              </a:rPr>
              <a:t>e2∈F </a:t>
            </a:r>
            <a:r>
              <a:rPr lang="en-US" altLang="zh-CN" b="1" dirty="0">
                <a:ea typeface="黑体" pitchFamily="2" charset="-122"/>
              </a:rPr>
              <a:t>∧ </a:t>
            </a:r>
            <a:r>
              <a:rPr lang="en-US" altLang="zh-CN" dirty="0">
                <a:ea typeface="黑体" pitchFamily="2" charset="-122"/>
              </a:rPr>
              <a:t>e1</a:t>
            </a:r>
            <a:r>
              <a:rPr lang="zh-CN" altLang="en-US" dirty="0">
                <a:ea typeface="黑体" pitchFamily="2" charset="-122"/>
              </a:rPr>
              <a:t>与</a:t>
            </a:r>
            <a:r>
              <a:rPr lang="en-US" altLang="zh-CN" dirty="0">
                <a:ea typeface="黑体" pitchFamily="2" charset="-122"/>
              </a:rPr>
              <a:t>e2</a:t>
            </a:r>
            <a:r>
              <a:rPr lang="zh-CN" altLang="en-US" dirty="0">
                <a:ea typeface="黑体" pitchFamily="2" charset="-122"/>
              </a:rPr>
              <a:t>是夫妻 </a:t>
            </a:r>
            <a:r>
              <a:rPr lang="en-US" altLang="zh-CN" dirty="0">
                <a:ea typeface="黑体" pitchFamily="2" charset="-122"/>
              </a:rPr>
              <a:t>}</a:t>
            </a:r>
            <a:r>
              <a:rPr lang="zh-CN" altLang="en-US" dirty="0">
                <a:ea typeface="黑体" pitchFamily="2" charset="-122"/>
              </a:rPr>
              <a:t>；</a:t>
            </a:r>
            <a:endParaRPr lang="en-US" altLang="zh-CN" dirty="0">
              <a:ea typeface="黑体" pitchFamily="2" charset="-122"/>
            </a:endParaRPr>
          </a:p>
          <a:p>
            <a:pPr lvl="3" eaLnBrk="1" hangingPunct="1">
              <a:buNone/>
            </a:pPr>
            <a:r>
              <a:rPr lang="zh-CN" altLang="en-US" dirty="0">
                <a:ea typeface="黑体" pitchFamily="2" charset="-122"/>
              </a:rPr>
              <a:t>             而</a:t>
            </a:r>
            <a:r>
              <a:rPr lang="en-US" altLang="zh-CN" dirty="0">
                <a:ea typeface="黑体" pitchFamily="2" charset="-122"/>
              </a:rPr>
              <a:t>&lt;</a:t>
            </a:r>
            <a:r>
              <a:rPr lang="zh-CN" altLang="en-US" dirty="0">
                <a:ea typeface="黑体" pitchFamily="2" charset="-122"/>
              </a:rPr>
              <a:t>张三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李梅</a:t>
            </a:r>
            <a:r>
              <a:rPr lang="en-US" altLang="zh-CN" dirty="0">
                <a:ea typeface="黑体" pitchFamily="2" charset="-122"/>
              </a:rPr>
              <a:t>&gt;, &lt;</a:t>
            </a:r>
            <a:r>
              <a:rPr lang="zh-CN" altLang="en-US" dirty="0">
                <a:ea typeface="黑体" pitchFamily="2" charset="-122"/>
              </a:rPr>
              <a:t>王五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赵丽</a:t>
            </a:r>
            <a:r>
              <a:rPr lang="en-US" altLang="zh-CN" dirty="0">
                <a:ea typeface="黑体" pitchFamily="2" charset="-122"/>
              </a:rPr>
              <a:t>&gt;∈ married (M,F)</a:t>
            </a:r>
            <a:r>
              <a:rPr lang="zh-CN" altLang="en-US" dirty="0">
                <a:ea typeface="黑体" pitchFamily="2" charset="-122"/>
              </a:rPr>
              <a:t>，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          </a:t>
            </a:r>
            <a:r>
              <a:rPr lang="zh-CN" altLang="en-US" dirty="0">
                <a:ea typeface="黑体" pitchFamily="2" charset="-122"/>
              </a:rPr>
              <a:t>是一对对具体的夫妻</a:t>
            </a:r>
            <a:endParaRPr lang="en-US" altLang="zh-CN" dirty="0">
              <a:ea typeface="黑体" pitchFamily="2" charset="-122"/>
            </a:endParaRPr>
          </a:p>
          <a:p>
            <a:pPr lvl="3" eaLnBrk="1" hangingPunct="1"/>
            <a:r>
              <a:rPr lang="zh-CN" altLang="en-US" b="1" dirty="0">
                <a:solidFill>
                  <a:srgbClr val="008000"/>
                </a:solidFill>
                <a:ea typeface="黑体" pitchFamily="2" charset="-122"/>
              </a:rPr>
              <a:t>联系也有属性</a:t>
            </a:r>
            <a:endParaRPr lang="en-US" altLang="zh-CN" b="1" dirty="0">
              <a:solidFill>
                <a:srgbClr val="008000"/>
              </a:solidFill>
              <a:ea typeface="黑体" pitchFamily="2" charset="-122"/>
            </a:endParaRPr>
          </a:p>
          <a:p>
            <a:pPr marL="1371600" lvl="3" indent="0" eaLnBrk="1" hangingPunct="1">
              <a:buNone/>
            </a:pPr>
            <a:r>
              <a:rPr lang="en-US" altLang="zh-CN" b="1" dirty="0">
                <a:solidFill>
                  <a:srgbClr val="008000"/>
                </a:solidFill>
                <a:ea typeface="黑体" pitchFamily="2" charset="-122"/>
              </a:rPr>
              <a:t>   </a:t>
            </a:r>
            <a:r>
              <a:rPr lang="en-US" altLang="zh-CN" b="1" dirty="0">
                <a:solidFill>
                  <a:srgbClr val="CC3300"/>
                </a:solidFill>
                <a:ea typeface="黑体" pitchFamily="2" charset="-122"/>
              </a:rPr>
              <a:t>e.g.</a:t>
            </a:r>
            <a:r>
              <a:rPr lang="en-US" altLang="zh-CN" dirty="0">
                <a:ea typeface="黑体" pitchFamily="2" charset="-122"/>
              </a:rPr>
              <a:t>  </a:t>
            </a:r>
            <a:r>
              <a:rPr lang="zh-CN" altLang="en-US" dirty="0">
                <a:ea typeface="黑体" pitchFamily="2" charset="-122"/>
              </a:rPr>
              <a:t>联系集 </a:t>
            </a:r>
            <a:r>
              <a:rPr lang="en-US" altLang="zh-CN" dirty="0">
                <a:ea typeface="黑体" pitchFamily="2" charset="-122"/>
              </a:rPr>
              <a:t>married (M,F) </a:t>
            </a:r>
            <a:r>
              <a:rPr lang="zh-CN" altLang="en-US" dirty="0">
                <a:ea typeface="黑体" pitchFamily="2" charset="-122"/>
              </a:rPr>
              <a:t>可以有一个属性：</a:t>
            </a:r>
            <a:r>
              <a:rPr lang="en-US" altLang="zh-CN" dirty="0">
                <a:ea typeface="黑体" pitchFamily="2" charset="-122"/>
              </a:rPr>
              <a:t> </a:t>
            </a:r>
            <a:br>
              <a:rPr lang="en-US" altLang="zh-CN" dirty="0">
                <a:ea typeface="黑体" pitchFamily="2" charset="-122"/>
              </a:rPr>
            </a:br>
            <a:r>
              <a:rPr lang="en-US" altLang="zh-CN" dirty="0">
                <a:ea typeface="黑体" pitchFamily="2" charset="-122"/>
              </a:rPr>
              <a:t>           </a:t>
            </a:r>
            <a:r>
              <a:rPr lang="zh-CN" altLang="en-US" dirty="0">
                <a:ea typeface="黑体" pitchFamily="2" charset="-122"/>
              </a:rPr>
              <a:t>婚礼日期</a:t>
            </a:r>
            <a:r>
              <a:rPr lang="en-US" altLang="zh-CN" dirty="0" err="1">
                <a:ea typeface="黑体" pitchFamily="2" charset="-122"/>
              </a:rPr>
              <a:t>wedding_date</a:t>
            </a:r>
            <a:r>
              <a:rPr lang="zh-CN" altLang="en-US" dirty="0">
                <a:ea typeface="黑体" pitchFamily="2" charset="-122"/>
              </a:rPr>
              <a:t>，</a:t>
            </a:r>
            <a:endParaRPr lang="en-US" altLang="zh-CN" dirty="0">
              <a:ea typeface="黑体" pitchFamily="2" charset="-122"/>
            </a:endParaRPr>
          </a:p>
          <a:p>
            <a:pPr marL="1371600" lvl="3" indent="0" eaLnBrk="1" hangingPunct="1">
              <a:buNone/>
            </a:pPr>
            <a:r>
              <a:rPr lang="en-US" altLang="zh-CN" b="1" dirty="0">
                <a:solidFill>
                  <a:srgbClr val="008000"/>
                </a:solidFill>
                <a:ea typeface="黑体" pitchFamily="2" charset="-122"/>
              </a:rPr>
              <a:t>           </a:t>
            </a:r>
            <a:r>
              <a:rPr lang="en-US" altLang="zh-CN" dirty="0">
                <a:ea typeface="黑体" pitchFamily="2" charset="-122"/>
              </a:rPr>
              <a:t>&lt;</a:t>
            </a:r>
            <a:r>
              <a:rPr lang="zh-CN" altLang="en-US" dirty="0">
                <a:ea typeface="黑体" pitchFamily="2" charset="-122"/>
              </a:rPr>
              <a:t>张三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李梅</a:t>
            </a:r>
            <a:r>
              <a:rPr lang="en-US" altLang="zh-CN" dirty="0">
                <a:ea typeface="黑体" pitchFamily="2" charset="-122"/>
              </a:rPr>
              <a:t>&gt;</a:t>
            </a:r>
            <a:r>
              <a:rPr lang="zh-CN" altLang="en-US" dirty="0">
                <a:ea typeface="黑体" pitchFamily="2" charset="-122"/>
              </a:rPr>
              <a:t>的</a:t>
            </a:r>
            <a:r>
              <a:rPr lang="en-US" altLang="zh-CN" dirty="0" err="1">
                <a:ea typeface="黑体" pitchFamily="2" charset="-122"/>
              </a:rPr>
              <a:t>wedding_date</a:t>
            </a:r>
            <a:r>
              <a:rPr lang="en-US" altLang="zh-CN" dirty="0">
                <a:ea typeface="黑体" pitchFamily="2" charset="-122"/>
              </a:rPr>
              <a:t> = May 1, 2018</a:t>
            </a:r>
            <a:endParaRPr lang="zh-CN" altLang="en-US" b="1" dirty="0">
              <a:solidFill>
                <a:srgbClr val="008000"/>
              </a:solidFill>
              <a:ea typeface="黑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05336"/>
            <a:ext cx="8280919" cy="5017740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联系的语义约束（</a:t>
            </a:r>
            <a:r>
              <a:rPr lang="en-US" altLang="zh-CN" sz="2400" b="1" dirty="0">
                <a:ea typeface="黑体" pitchFamily="2" charset="-122"/>
              </a:rPr>
              <a:t>semantic constraints</a:t>
            </a:r>
            <a:r>
              <a:rPr lang="zh-CN" altLang="en-US" sz="2400" b="1" dirty="0">
                <a:ea typeface="黑体" pitchFamily="2" charset="-122"/>
              </a:rPr>
              <a:t>）</a:t>
            </a:r>
            <a:endParaRPr lang="en-US" altLang="zh-CN" sz="2400" b="1" dirty="0">
              <a:ea typeface="黑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chemeClr val="accent2"/>
                </a:solidFill>
                <a:ea typeface="黑体" pitchFamily="2" charset="-122"/>
              </a:rPr>
              <a:t>基数比约束（</a:t>
            </a:r>
            <a:r>
              <a:rPr lang="en-US" altLang="zh-CN" sz="2200" b="1" dirty="0">
                <a:solidFill>
                  <a:schemeClr val="accent2"/>
                </a:solidFill>
                <a:ea typeface="黑体" pitchFamily="2" charset="-122"/>
              </a:rPr>
              <a:t>cardinality ratio constraints</a:t>
            </a:r>
            <a:r>
              <a:rPr lang="zh-CN" altLang="en-US" sz="2200" b="1" dirty="0">
                <a:solidFill>
                  <a:schemeClr val="accent2"/>
                </a:solidFill>
                <a:ea typeface="黑体" pitchFamily="2" charset="-122"/>
              </a:rPr>
              <a:t>）</a:t>
            </a:r>
            <a:endParaRPr lang="en-US" altLang="zh-CN" sz="2200" b="1" dirty="0">
              <a:solidFill>
                <a:schemeClr val="accent2"/>
              </a:solidFill>
              <a:ea typeface="黑体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对联系 </a:t>
            </a:r>
            <a:r>
              <a:rPr lang="en-US" altLang="zh-CN" sz="2000" dirty="0">
                <a:ea typeface="黑体" pitchFamily="2" charset="-122"/>
              </a:rPr>
              <a:t>R(E1, E2, …, </a:t>
            </a:r>
            <a:r>
              <a:rPr lang="en-US" altLang="zh-CN" sz="2000" dirty="0" err="1">
                <a:ea typeface="黑体" pitchFamily="2" charset="-122"/>
              </a:rPr>
              <a:t>En</a:t>
            </a:r>
            <a:r>
              <a:rPr lang="en-US" altLang="zh-CN" sz="2000" dirty="0">
                <a:ea typeface="黑体" pitchFamily="2" charset="-122"/>
              </a:rPr>
              <a:t>),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sz="2000" dirty="0">
                <a:ea typeface="黑体" pitchFamily="2" charset="-122"/>
              </a:rPr>
              <a:t>    当</a:t>
            </a:r>
            <a:r>
              <a:rPr lang="en-US" altLang="zh-CN" sz="2000" dirty="0">
                <a:ea typeface="黑体" pitchFamily="2" charset="-122"/>
              </a:rPr>
              <a:t>n = 2</a:t>
            </a:r>
            <a:r>
              <a:rPr lang="zh-CN" altLang="en-US" sz="2000" dirty="0">
                <a:ea typeface="黑体" pitchFamily="2" charset="-122"/>
              </a:rPr>
              <a:t>时，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二元联系</a:t>
            </a:r>
            <a:r>
              <a:rPr lang="zh-CN" altLang="en-US" sz="2000" dirty="0">
                <a:ea typeface="黑体" pitchFamily="2" charset="-122"/>
              </a:rPr>
              <a:t>（</a:t>
            </a:r>
            <a:r>
              <a:rPr lang="en-US" altLang="zh-CN" sz="2000" dirty="0">
                <a:ea typeface="黑体" pitchFamily="2" charset="-122"/>
              </a:rPr>
              <a:t>binary relationship</a:t>
            </a:r>
            <a:r>
              <a:rPr lang="zh-CN" altLang="en-US" sz="2000" dirty="0">
                <a:ea typeface="黑体" pitchFamily="2" charset="-122"/>
              </a:rPr>
              <a:t>）</a:t>
            </a:r>
            <a:br>
              <a:rPr lang="en-US" altLang="zh-CN" sz="2000" dirty="0">
                <a:ea typeface="黑体" pitchFamily="2" charset="-122"/>
              </a:rPr>
            </a:br>
            <a:r>
              <a:rPr lang="en-US" altLang="zh-CN" sz="2000" dirty="0">
                <a:ea typeface="黑体" pitchFamily="2" charset="-122"/>
              </a:rPr>
              <a:t>                    </a:t>
            </a:r>
            <a:r>
              <a:rPr lang="zh-CN" altLang="en-US" sz="2000" dirty="0">
                <a:ea typeface="黑体" pitchFamily="2" charset="-122"/>
              </a:rPr>
              <a:t>其基数比可以是：</a:t>
            </a:r>
            <a:r>
              <a:rPr lang="en-US" altLang="zh-CN" sz="2000" dirty="0">
                <a:ea typeface="黑体" pitchFamily="2" charset="-122"/>
              </a:rPr>
              <a:t>1:1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1:N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M:N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sz="2000" dirty="0">
                <a:ea typeface="黑体" pitchFamily="2" charset="-122"/>
              </a:rPr>
              <a:t>    当</a:t>
            </a:r>
            <a:r>
              <a:rPr lang="en-US" altLang="zh-CN" sz="2000" dirty="0">
                <a:ea typeface="黑体" pitchFamily="2" charset="-122"/>
              </a:rPr>
              <a:t>n &gt; 2</a:t>
            </a:r>
            <a:r>
              <a:rPr lang="zh-CN" altLang="en-US" sz="2000" dirty="0">
                <a:ea typeface="黑体" pitchFamily="2" charset="-122"/>
              </a:rPr>
              <a:t>时，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多元联系</a:t>
            </a:r>
            <a:r>
              <a:rPr lang="zh-CN" altLang="en-US" sz="2000" dirty="0">
                <a:ea typeface="黑体" pitchFamily="2" charset="-122"/>
              </a:rPr>
              <a:t>（</a:t>
            </a:r>
            <a:r>
              <a:rPr lang="en-US" altLang="zh-CN" sz="2000" dirty="0">
                <a:ea typeface="黑体" pitchFamily="2" charset="-122"/>
              </a:rPr>
              <a:t>multiway relationship</a:t>
            </a:r>
            <a:r>
              <a:rPr lang="zh-CN" altLang="en-US" sz="2000" dirty="0">
                <a:ea typeface="黑体" pitchFamily="2" charset="-122"/>
              </a:rPr>
              <a:t>），如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三元联系</a:t>
            </a:r>
            <a:endParaRPr lang="en-US" altLang="zh-CN" sz="2000" dirty="0">
              <a:solidFill>
                <a:srgbClr val="008000"/>
              </a:solidFill>
              <a:ea typeface="黑体" pitchFamily="2" charset="-122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000" dirty="0">
                <a:ea typeface="黑体" pitchFamily="2" charset="-122"/>
              </a:rPr>
              <a:t>                       </a:t>
            </a:r>
            <a:r>
              <a:rPr lang="zh-CN" altLang="en-US" sz="2000" dirty="0">
                <a:ea typeface="黑体" pitchFamily="2" charset="-122"/>
              </a:rPr>
              <a:t>其基数比可以是：</a:t>
            </a:r>
            <a:r>
              <a:rPr lang="en-US" altLang="zh-CN" sz="2000" dirty="0">
                <a:ea typeface="黑体" pitchFamily="2" charset="-122"/>
              </a:rPr>
              <a:t>1:1:1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1:1:P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M:N:P</a:t>
            </a:r>
            <a:r>
              <a:rPr lang="zh-CN" altLang="en-US" sz="2000" dirty="0">
                <a:ea typeface="黑体" pitchFamily="2" charset="-122"/>
              </a:rPr>
              <a:t>，等</a:t>
            </a:r>
            <a:endParaRPr lang="en-US" altLang="zh-CN" sz="2000" dirty="0">
              <a:ea typeface="黑体" pitchFamily="2" charset="-122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zh-CN" altLang="en-US" sz="2000" dirty="0">
                <a:ea typeface="黑体" pitchFamily="2" charset="-122"/>
              </a:rPr>
              <a:t>    当</a:t>
            </a:r>
            <a:r>
              <a:rPr lang="en-US" altLang="zh-CN" sz="2000" dirty="0">
                <a:ea typeface="黑体" pitchFamily="2" charset="-122"/>
              </a:rPr>
              <a:t>n = 1</a:t>
            </a:r>
            <a:r>
              <a:rPr lang="zh-CN" altLang="en-US" sz="2000" dirty="0">
                <a:ea typeface="黑体" pitchFamily="2" charset="-122"/>
              </a:rPr>
              <a:t>时，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自联系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/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递归联系</a:t>
            </a:r>
            <a:r>
              <a:rPr lang="zh-CN" altLang="en-US" sz="2000" dirty="0">
                <a:ea typeface="黑体" pitchFamily="2" charset="-122"/>
              </a:rPr>
              <a:t>（</a:t>
            </a:r>
            <a:r>
              <a:rPr lang="en-US" altLang="zh-CN" sz="2000" dirty="0">
                <a:ea typeface="黑体" pitchFamily="2" charset="-122"/>
              </a:rPr>
              <a:t>recursive relationship</a:t>
            </a:r>
            <a:r>
              <a:rPr lang="zh-CN" altLang="en-US" sz="2000" dirty="0">
                <a:ea typeface="黑体" pitchFamily="2" charset="-122"/>
              </a:rPr>
              <a:t>）</a:t>
            </a:r>
            <a:br>
              <a:rPr lang="en-US" altLang="zh-CN" sz="2000" dirty="0">
                <a:ea typeface="黑体" pitchFamily="2" charset="-122"/>
              </a:rPr>
            </a:br>
            <a:r>
              <a:rPr lang="en-US" altLang="zh-CN" sz="2000" dirty="0">
                <a:ea typeface="黑体" pitchFamily="2" charset="-122"/>
              </a:rPr>
              <a:t>                    </a:t>
            </a:r>
            <a:r>
              <a:rPr lang="zh-CN" altLang="en-US" sz="2000" dirty="0">
                <a:ea typeface="黑体" pitchFamily="2" charset="-122"/>
              </a:rPr>
              <a:t>其基数比可以是：</a:t>
            </a:r>
            <a:r>
              <a:rPr lang="en-US" altLang="zh-CN" sz="2000" dirty="0">
                <a:ea typeface="黑体" pitchFamily="2" charset="-122"/>
              </a:rPr>
              <a:t>1:1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1:N</a:t>
            </a:r>
            <a:r>
              <a:rPr lang="zh-CN" altLang="en-US" sz="2000" dirty="0">
                <a:ea typeface="黑体" pitchFamily="2" charset="-122"/>
              </a:rPr>
              <a:t>，</a:t>
            </a:r>
            <a:r>
              <a:rPr lang="en-US" altLang="zh-CN" sz="2000" dirty="0">
                <a:ea typeface="黑体" pitchFamily="2" charset="-122"/>
              </a:rPr>
              <a:t>M:N</a:t>
            </a: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67" y="4329223"/>
            <a:ext cx="1763233" cy="22224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329223"/>
            <a:ext cx="1753512" cy="2197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329223"/>
            <a:ext cx="1691224" cy="2209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264" y="4329223"/>
            <a:ext cx="1694274" cy="22060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4892967"/>
            <a:ext cx="8135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kern="0" dirty="0">
                <a:solidFill>
                  <a:srgbClr val="0000CC"/>
                </a:solidFill>
                <a:ea typeface="黑体" pitchFamily="2" charset="-122"/>
              </a:rPr>
              <a:t>来源：</a:t>
            </a:r>
            <a:r>
              <a:rPr lang="en-US" altLang="zh-CN" sz="1000" kern="0" dirty="0">
                <a:solidFill>
                  <a:srgbClr val="0000CC"/>
                </a:solidFill>
                <a:ea typeface="黑体" pitchFamily="2" charset="-122"/>
              </a:rPr>
              <a:t>Database System Concepts, 6th Ed., Figures 7.5-7.6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0131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78285"/>
            <a:ext cx="8075240" cy="5017740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联系的语义约束（</a:t>
            </a:r>
            <a:r>
              <a:rPr lang="en-US" altLang="zh-CN" sz="2400" b="1" dirty="0">
                <a:ea typeface="黑体" pitchFamily="2" charset="-122"/>
              </a:rPr>
              <a:t>semantic constraints</a:t>
            </a:r>
            <a:r>
              <a:rPr lang="zh-CN" altLang="en-US" sz="2400" b="1" dirty="0">
                <a:ea typeface="黑体" pitchFamily="2" charset="-122"/>
              </a:rPr>
              <a:t>）</a:t>
            </a:r>
            <a:endParaRPr lang="en-US" altLang="zh-CN" sz="2400" b="1" dirty="0">
              <a:ea typeface="黑体" pitchFamily="2" charset="-122"/>
            </a:endParaRPr>
          </a:p>
          <a:p>
            <a:pPr lvl="2" eaLnBrk="1" hangingPunct="1"/>
            <a:r>
              <a:rPr lang="zh-CN" altLang="en-US" sz="2200" b="1" dirty="0">
                <a:solidFill>
                  <a:schemeClr val="accent2"/>
                </a:solidFill>
                <a:ea typeface="黑体" pitchFamily="2" charset="-122"/>
              </a:rPr>
              <a:t>参与约束（</a:t>
            </a:r>
            <a:r>
              <a:rPr lang="en-US" altLang="zh-CN" sz="2200" b="1" dirty="0">
                <a:solidFill>
                  <a:schemeClr val="accent2"/>
                </a:solidFill>
                <a:ea typeface="黑体" pitchFamily="2" charset="-122"/>
              </a:rPr>
              <a:t>participation constraints</a:t>
            </a:r>
            <a:r>
              <a:rPr lang="zh-CN" altLang="en-US" sz="2200" b="1" dirty="0">
                <a:solidFill>
                  <a:schemeClr val="accent2"/>
                </a:solidFill>
                <a:ea typeface="黑体" pitchFamily="2" charset="-122"/>
              </a:rPr>
              <a:t>）</a:t>
            </a:r>
            <a:endParaRPr lang="en-US" altLang="zh-CN" sz="2200" b="1" dirty="0">
              <a:solidFill>
                <a:schemeClr val="accent2"/>
              </a:solidFill>
              <a:ea typeface="黑体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对联系 </a:t>
            </a:r>
            <a:r>
              <a:rPr lang="en-US" altLang="zh-CN" sz="2000" dirty="0">
                <a:ea typeface="黑体" pitchFamily="2" charset="-122"/>
              </a:rPr>
              <a:t>R(E1, E2, …, </a:t>
            </a:r>
            <a:r>
              <a:rPr lang="en-US" altLang="zh-CN" sz="2000" dirty="0" err="1">
                <a:ea typeface="黑体" pitchFamily="2" charset="-122"/>
              </a:rPr>
              <a:t>En</a:t>
            </a:r>
            <a:r>
              <a:rPr lang="en-US" altLang="zh-CN" sz="2000" dirty="0">
                <a:ea typeface="黑体" pitchFamily="2" charset="-122"/>
              </a:rPr>
              <a:t>) </a:t>
            </a:r>
            <a:r>
              <a:rPr lang="zh-CN" altLang="en-US" sz="2000" dirty="0">
                <a:ea typeface="黑体" pitchFamily="2" charset="-122"/>
              </a:rPr>
              <a:t>中的某个实体集</a:t>
            </a:r>
            <a:r>
              <a:rPr lang="en-US" altLang="zh-CN" sz="2000" dirty="0" err="1">
                <a:ea typeface="黑体" pitchFamily="2" charset="-122"/>
              </a:rPr>
              <a:t>Ei</a:t>
            </a:r>
            <a:r>
              <a:rPr lang="zh-CN" altLang="en-US" sz="2000" dirty="0">
                <a:ea typeface="黑体" pitchFamily="2" charset="-122"/>
              </a:rPr>
              <a:t>，</a:t>
            </a:r>
          </a:p>
          <a:p>
            <a:pPr marL="1162050" lvl="2" indent="-247650" eaLnBrk="1" hangingPunct="1">
              <a:buNone/>
            </a:pPr>
            <a:r>
              <a:rPr lang="zh-CN" altLang="en-US" sz="2000" dirty="0">
                <a:ea typeface="黑体" pitchFamily="2" charset="-122"/>
              </a:rPr>
              <a:t>    若所有实体 </a:t>
            </a:r>
            <a:r>
              <a:rPr lang="en-US" altLang="zh-CN" sz="2000" dirty="0" err="1">
                <a:ea typeface="黑体" pitchFamily="2" charset="-122"/>
              </a:rPr>
              <a:t>ei</a:t>
            </a:r>
            <a:r>
              <a:rPr lang="en-US" altLang="zh-CN" sz="2000" dirty="0">
                <a:ea typeface="黑体" pitchFamily="2" charset="-122"/>
              </a:rPr>
              <a:t> ∈</a:t>
            </a:r>
            <a:r>
              <a:rPr lang="en-US" altLang="zh-CN" sz="2000" dirty="0" err="1">
                <a:ea typeface="黑体" pitchFamily="2" charset="-122"/>
              </a:rPr>
              <a:t>Ei</a:t>
            </a:r>
            <a:r>
              <a:rPr lang="en-US" altLang="zh-CN" sz="2000" dirty="0">
                <a:ea typeface="黑体" pitchFamily="2" charset="-122"/>
              </a:rPr>
              <a:t> </a:t>
            </a:r>
            <a:r>
              <a:rPr lang="zh-CN" altLang="en-US" sz="2000" dirty="0">
                <a:ea typeface="黑体" pitchFamily="2" charset="-122"/>
              </a:rPr>
              <a:t>均参与联系</a:t>
            </a:r>
            <a:r>
              <a:rPr lang="en-US" altLang="zh-CN" sz="2000" dirty="0">
                <a:ea typeface="黑体" pitchFamily="2" charset="-122"/>
              </a:rPr>
              <a:t>R</a:t>
            </a:r>
            <a:r>
              <a:rPr lang="zh-CN" altLang="en-US" sz="2000" dirty="0">
                <a:ea typeface="黑体" pitchFamily="2" charset="-122"/>
              </a:rPr>
              <a:t>，则称实体集</a:t>
            </a:r>
            <a:r>
              <a:rPr lang="en-US" altLang="zh-CN" sz="2000" dirty="0" err="1">
                <a:ea typeface="黑体" pitchFamily="2" charset="-122"/>
              </a:rPr>
              <a:t>Ei</a:t>
            </a:r>
            <a:r>
              <a:rPr lang="zh-CN" altLang="en-US" sz="2000" dirty="0">
                <a:ea typeface="黑体" pitchFamily="2" charset="-122"/>
              </a:rPr>
              <a:t>是</a:t>
            </a:r>
            <a:r>
              <a:rPr lang="zh-CN" altLang="en-US" sz="2000" b="1" dirty="0">
                <a:solidFill>
                  <a:srgbClr val="008000"/>
                </a:solidFill>
                <a:ea typeface="黑体" pitchFamily="2" charset="-122"/>
              </a:rPr>
              <a:t>全参与的（</a:t>
            </a:r>
            <a:r>
              <a:rPr lang="en-US" altLang="zh-CN" sz="2000" b="1" dirty="0">
                <a:solidFill>
                  <a:srgbClr val="008000"/>
                </a:solidFill>
                <a:ea typeface="黑体" pitchFamily="2" charset="-122"/>
              </a:rPr>
              <a:t>total participation</a:t>
            </a:r>
            <a:r>
              <a:rPr lang="zh-CN" altLang="en-US" sz="2000" b="1" dirty="0">
                <a:solidFill>
                  <a:srgbClr val="008000"/>
                </a:solidFill>
                <a:ea typeface="黑体" pitchFamily="2" charset="-122"/>
              </a:rPr>
              <a:t>）</a:t>
            </a:r>
            <a:endParaRPr lang="en-US" altLang="zh-CN" sz="2000" dirty="0">
              <a:ea typeface="黑体" pitchFamily="2" charset="-122"/>
            </a:endParaRPr>
          </a:p>
          <a:p>
            <a:pPr marL="1257300" lvl="2" indent="-342900" eaLnBrk="1" hangingPunct="1">
              <a:buNone/>
            </a:pPr>
            <a:r>
              <a:rPr lang="zh-CN" altLang="en-US" sz="2000" dirty="0">
                <a:ea typeface="黑体" pitchFamily="2" charset="-122"/>
              </a:rPr>
              <a:t>    若存在实体</a:t>
            </a:r>
            <a:r>
              <a:rPr lang="en-US" altLang="zh-CN" sz="2000" dirty="0" err="1">
                <a:ea typeface="黑体" pitchFamily="2" charset="-122"/>
              </a:rPr>
              <a:t>ei</a:t>
            </a:r>
            <a:r>
              <a:rPr lang="en-US" altLang="zh-CN" sz="2000" dirty="0">
                <a:ea typeface="黑体" pitchFamily="2" charset="-122"/>
              </a:rPr>
              <a:t> ∈</a:t>
            </a:r>
            <a:r>
              <a:rPr lang="en-US" altLang="zh-CN" sz="2000" dirty="0" err="1">
                <a:ea typeface="黑体" pitchFamily="2" charset="-122"/>
              </a:rPr>
              <a:t>Ei</a:t>
            </a:r>
            <a:r>
              <a:rPr lang="en-US" altLang="zh-CN" sz="2000" dirty="0">
                <a:ea typeface="黑体" pitchFamily="2" charset="-122"/>
              </a:rPr>
              <a:t> </a:t>
            </a:r>
            <a:r>
              <a:rPr lang="zh-CN" altLang="en-US" sz="2000" dirty="0">
                <a:ea typeface="黑体" pitchFamily="2" charset="-122"/>
              </a:rPr>
              <a:t>不参与联系</a:t>
            </a:r>
            <a:r>
              <a:rPr lang="en-US" altLang="zh-CN" sz="2000" dirty="0">
                <a:ea typeface="黑体" pitchFamily="2" charset="-122"/>
              </a:rPr>
              <a:t>R</a:t>
            </a:r>
            <a:r>
              <a:rPr lang="zh-CN" altLang="en-US" sz="2000" dirty="0">
                <a:ea typeface="黑体" pitchFamily="2" charset="-122"/>
              </a:rPr>
              <a:t>，则称实体集</a:t>
            </a:r>
            <a:r>
              <a:rPr lang="en-US" altLang="zh-CN" sz="2000" dirty="0" err="1">
                <a:ea typeface="黑体" pitchFamily="2" charset="-122"/>
              </a:rPr>
              <a:t>Ei</a:t>
            </a:r>
            <a:r>
              <a:rPr lang="zh-CN" altLang="en-US" sz="2000" dirty="0">
                <a:ea typeface="黑体" pitchFamily="2" charset="-122"/>
              </a:rPr>
              <a:t>是</a:t>
            </a:r>
            <a:r>
              <a:rPr lang="zh-CN" altLang="en-US" sz="2000" b="1" dirty="0">
                <a:solidFill>
                  <a:srgbClr val="008000"/>
                </a:solidFill>
                <a:ea typeface="黑体" pitchFamily="2" charset="-122"/>
              </a:rPr>
              <a:t>部分参与的（</a:t>
            </a:r>
            <a:r>
              <a:rPr lang="en-US" altLang="zh-CN" sz="2000" b="1" dirty="0">
                <a:solidFill>
                  <a:srgbClr val="008000"/>
                </a:solidFill>
                <a:ea typeface="黑体" pitchFamily="2" charset="-122"/>
              </a:rPr>
              <a:t>partial participation</a:t>
            </a:r>
            <a:r>
              <a:rPr lang="zh-CN" altLang="en-US" sz="2000" b="1" dirty="0">
                <a:solidFill>
                  <a:srgbClr val="008000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23938"/>
            <a:ext cx="2063925" cy="26014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52" y="3923938"/>
            <a:ext cx="2075439" cy="26014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6902" y="4738524"/>
            <a:ext cx="384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rgbClr val="008000"/>
                </a:solidFill>
                <a:ea typeface="黑体" pitchFamily="2" charset="-122"/>
              </a:rPr>
              <a:t>B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全参与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03648" y="4738524"/>
            <a:ext cx="384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rgbClr val="008000"/>
                </a:solidFill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部分参与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508104" y="4738524"/>
            <a:ext cx="384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rgbClr val="008000"/>
                </a:solidFill>
                <a:ea typeface="黑体" pitchFamily="2" charset="-122"/>
              </a:rPr>
              <a:t>A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全参与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72400" y="4738524"/>
            <a:ext cx="384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rgbClr val="008000"/>
                </a:solidFill>
                <a:ea typeface="黑体" pitchFamily="2" charset="-122"/>
              </a:rPr>
              <a:t>B</a:t>
            </a:r>
            <a:r>
              <a:rPr lang="zh-CN" altLang="en-US" dirty="0">
                <a:solidFill>
                  <a:srgbClr val="008000"/>
                </a:solidFill>
                <a:ea typeface="黑体" pitchFamily="2" charset="-122"/>
              </a:rPr>
              <a:t>全参与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7504" y="4933617"/>
            <a:ext cx="8135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kern="0" dirty="0">
                <a:solidFill>
                  <a:srgbClr val="0000CC"/>
                </a:solidFill>
                <a:ea typeface="黑体" pitchFamily="2" charset="-122"/>
              </a:rPr>
              <a:t>来源：</a:t>
            </a:r>
            <a:r>
              <a:rPr lang="en-US" altLang="zh-CN" sz="1000" kern="0" dirty="0">
                <a:solidFill>
                  <a:srgbClr val="0000CC"/>
                </a:solidFill>
                <a:ea typeface="黑体" pitchFamily="2" charset="-122"/>
              </a:rPr>
              <a:t>Database System Concepts, 6th Ed., Figure 7.5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  </a:t>
            </a:r>
            <a:r>
              <a:rPr lang="zh-CN" altLang="en-US"/>
              <a:t>数据模型的概念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412"/>
            <a:ext cx="8280920" cy="5257799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矛盾：</a:t>
            </a:r>
            <a:r>
              <a:rPr lang="zh-CN" altLang="en-US" dirty="0">
                <a:ea typeface="黑体" pitchFamily="2" charset="-122"/>
              </a:rPr>
              <a:t>面向现实世界</a:t>
            </a:r>
            <a:r>
              <a:rPr lang="en-US" altLang="zh-CN" dirty="0">
                <a:ea typeface="黑体" pitchFamily="2" charset="-122"/>
              </a:rPr>
              <a:t>/</a:t>
            </a:r>
            <a:r>
              <a:rPr lang="zh-CN" altLang="en-US" dirty="0">
                <a:ea typeface="黑体" pitchFamily="2" charset="-122"/>
              </a:rPr>
              <a:t>用户 </a:t>
            </a:r>
            <a:r>
              <a:rPr lang="en-US" altLang="zh-CN" dirty="0">
                <a:ea typeface="黑体" pitchFamily="2" charset="-122"/>
              </a:rPr>
              <a:t>vs. </a:t>
            </a:r>
            <a:r>
              <a:rPr lang="zh-CN" altLang="en-US" dirty="0">
                <a:ea typeface="黑体" pitchFamily="2" charset="-122"/>
              </a:rPr>
              <a:t>面向机器世界</a:t>
            </a:r>
            <a:r>
              <a:rPr lang="en-US" altLang="zh-CN" dirty="0">
                <a:ea typeface="黑体" pitchFamily="2" charset="-122"/>
              </a:rPr>
              <a:t>/</a:t>
            </a:r>
            <a:r>
              <a:rPr lang="zh-CN" altLang="en-US" dirty="0">
                <a:ea typeface="黑体" pitchFamily="2" charset="-122"/>
              </a:rPr>
              <a:t>实现</a:t>
            </a:r>
            <a:endParaRPr lang="en-US" altLang="zh-CN" dirty="0"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多级数据模型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multilevel data models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zh-CN" altLang="en-US" b="1" dirty="0">
              <a:solidFill>
                <a:srgbClr val="0000CC"/>
              </a:solidFill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概念数据模型（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conceptual data model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 dirty="0">
                <a:ea typeface="黑体" pitchFamily="2" charset="-122"/>
              </a:rPr>
              <a:t>概念化结构，面向现实世界</a:t>
            </a:r>
            <a:r>
              <a:rPr lang="en-US" altLang="zh-CN" sz="2400" dirty="0">
                <a:ea typeface="黑体" pitchFamily="2" charset="-122"/>
              </a:rPr>
              <a:t>/</a:t>
            </a:r>
            <a:r>
              <a:rPr lang="zh-CN" altLang="en-US" sz="2400" dirty="0">
                <a:ea typeface="黑体" pitchFamily="2" charset="-122"/>
              </a:rPr>
              <a:t>用户，与</a:t>
            </a:r>
            <a:r>
              <a:rPr lang="en-US" altLang="zh-CN" sz="2400" dirty="0">
                <a:ea typeface="黑体" pitchFamily="2" charset="-122"/>
              </a:rPr>
              <a:t>DBMS</a:t>
            </a:r>
            <a:r>
              <a:rPr lang="zh-CN" altLang="en-US" sz="2400" dirty="0">
                <a:ea typeface="黑体" pitchFamily="2" charset="-122"/>
              </a:rPr>
              <a:t>无关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dirty="0">
                <a:ea typeface="黑体" pitchFamily="2" charset="-122"/>
              </a:rPr>
              <a:t>e.g. E-R</a:t>
            </a:r>
            <a:r>
              <a:rPr lang="zh-CN" altLang="en-US" sz="2400" dirty="0">
                <a:ea typeface="黑体" pitchFamily="2" charset="-122"/>
              </a:rPr>
              <a:t>模型、</a:t>
            </a:r>
            <a:r>
              <a:rPr lang="en-US" altLang="zh-CN" sz="2400" dirty="0">
                <a:ea typeface="黑体" pitchFamily="2" charset="-122"/>
              </a:rPr>
              <a:t>O-O</a:t>
            </a:r>
            <a:r>
              <a:rPr lang="zh-CN" altLang="en-US" sz="2400" dirty="0">
                <a:ea typeface="黑体" pitchFamily="2" charset="-122"/>
              </a:rPr>
              <a:t>模型</a:t>
            </a:r>
            <a:endParaRPr lang="zh-CN" altLang="en-US" sz="2400" b="1" dirty="0"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逻辑数据模型（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logical data model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 dirty="0">
                <a:ea typeface="黑体" pitchFamily="2" charset="-122"/>
              </a:rPr>
              <a:t>逻辑结构，面向用户、面向实现，与</a:t>
            </a:r>
            <a:r>
              <a:rPr lang="en-US" altLang="zh-CN" sz="2400" dirty="0">
                <a:ea typeface="黑体" pitchFamily="2" charset="-122"/>
              </a:rPr>
              <a:t>DBMS</a:t>
            </a:r>
            <a:r>
              <a:rPr lang="zh-CN" altLang="en-US" sz="2400" dirty="0">
                <a:ea typeface="黑体" pitchFamily="2" charset="-122"/>
              </a:rPr>
              <a:t>有关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400" dirty="0">
                <a:ea typeface="黑体" pitchFamily="2" charset="-122"/>
              </a:rPr>
              <a:t>e.g. </a:t>
            </a:r>
            <a:r>
              <a:rPr lang="zh-CN" altLang="en-US" sz="2400" dirty="0">
                <a:ea typeface="黑体" pitchFamily="2" charset="-122"/>
              </a:rPr>
              <a:t>网状模型、层次模型、关系模型、</a:t>
            </a:r>
            <a:r>
              <a:rPr lang="en-US" altLang="zh-CN" sz="2400" dirty="0">
                <a:ea typeface="黑体" pitchFamily="2" charset="-122"/>
              </a:rPr>
              <a:t>O-O</a:t>
            </a:r>
            <a:r>
              <a:rPr lang="zh-CN" altLang="en-US" sz="2400" dirty="0">
                <a:ea typeface="黑体" pitchFamily="2" charset="-122"/>
              </a:rPr>
              <a:t>模型</a:t>
            </a:r>
            <a:endParaRPr lang="zh-CN" altLang="en-US" sz="2400" b="1" dirty="0"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物理数据模型（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physical data model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 dirty="0">
                <a:ea typeface="黑体" pitchFamily="2" charset="-122"/>
              </a:rPr>
              <a:t>物理存储结构，面向机器世界</a:t>
            </a:r>
            <a:r>
              <a:rPr lang="en-US" altLang="zh-CN" sz="2400" dirty="0">
                <a:ea typeface="黑体" pitchFamily="2" charset="-122"/>
              </a:rPr>
              <a:t>/</a:t>
            </a:r>
            <a:r>
              <a:rPr lang="zh-CN" altLang="en-US" sz="2400" dirty="0">
                <a:ea typeface="黑体" pitchFamily="2" charset="-122"/>
              </a:rPr>
              <a:t>实现，与</a:t>
            </a:r>
            <a:r>
              <a:rPr lang="en-US" altLang="zh-CN" sz="2400" dirty="0">
                <a:ea typeface="黑体" pitchFamily="2" charset="-122"/>
              </a:rPr>
              <a:t>DBMS</a:t>
            </a:r>
            <a:r>
              <a:rPr lang="zh-CN" altLang="en-US" sz="2400" dirty="0">
                <a:ea typeface="黑体" pitchFamily="2" charset="-122"/>
              </a:rPr>
              <a:t>、</a:t>
            </a:r>
            <a:br>
              <a:rPr lang="en-US" altLang="zh-CN" sz="2400" dirty="0">
                <a:ea typeface="黑体" pitchFamily="2" charset="-122"/>
              </a:rPr>
            </a:br>
            <a:r>
              <a:rPr lang="en-US" altLang="zh-CN" sz="2400" dirty="0">
                <a:ea typeface="黑体" pitchFamily="2" charset="-122"/>
              </a:rPr>
              <a:t>OS</a:t>
            </a:r>
            <a:r>
              <a:rPr lang="zh-CN" altLang="en-US" sz="2400" dirty="0">
                <a:ea typeface="黑体" pitchFamily="2" charset="-122"/>
              </a:rPr>
              <a:t>、硬件有关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2"/>
            <a:ext cx="8075240" cy="5257799"/>
          </a:xfrm>
        </p:spPr>
        <p:txBody>
          <a:bodyPr/>
          <a:lstStyle/>
          <a:p>
            <a:pPr lvl="1" eaLnBrk="1" hangingPunct="1"/>
            <a:r>
              <a:rPr lang="en-US" altLang="zh-CN" sz="2800" dirty="0">
                <a:ea typeface="黑体" pitchFamily="2" charset="-122"/>
              </a:rPr>
              <a:t>E-R</a:t>
            </a:r>
            <a:r>
              <a:rPr lang="zh-CN" altLang="en-US" sz="2800" dirty="0">
                <a:ea typeface="黑体" pitchFamily="2" charset="-122"/>
              </a:rPr>
              <a:t>数据模式与</a:t>
            </a:r>
            <a:r>
              <a:rPr lang="en-US" altLang="zh-CN" sz="2800" dirty="0">
                <a:ea typeface="黑体" pitchFamily="2" charset="-122"/>
              </a:rPr>
              <a:t>E-R</a:t>
            </a:r>
            <a:r>
              <a:rPr lang="zh-CN" altLang="en-US" sz="2800" dirty="0">
                <a:ea typeface="黑体" pitchFamily="2" charset="-122"/>
              </a:rPr>
              <a:t>图 </a:t>
            </a:r>
          </a:p>
          <a:p>
            <a:pPr lvl="2" eaLnBrk="1" hangingPunct="1"/>
            <a:r>
              <a:rPr lang="zh-CN" altLang="en-US" sz="2400" dirty="0">
                <a:ea typeface="黑体" pitchFamily="2" charset="-122"/>
              </a:rPr>
              <a:t>运用前述</a:t>
            </a:r>
            <a:r>
              <a:rPr lang="en-US" altLang="zh-CN" sz="2400" dirty="0">
                <a:ea typeface="黑体" pitchFamily="2" charset="-122"/>
              </a:rPr>
              <a:t>E-R</a:t>
            </a:r>
            <a:r>
              <a:rPr lang="zh-CN" altLang="en-US" sz="2400" dirty="0">
                <a:ea typeface="黑体" pitchFamily="2" charset="-122"/>
              </a:rPr>
              <a:t>数据模型对一个企业</a:t>
            </a:r>
            <a:r>
              <a:rPr lang="en-US" altLang="zh-CN" sz="2400" dirty="0">
                <a:ea typeface="黑体" pitchFamily="2" charset="-122"/>
              </a:rPr>
              <a:t>/</a:t>
            </a:r>
            <a:r>
              <a:rPr lang="zh-CN" altLang="en-US" sz="2400" dirty="0">
                <a:ea typeface="黑体" pitchFamily="2" charset="-122"/>
              </a:rPr>
              <a:t>机构的全体数据进行建模后所得的结果称为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数据模式</a:t>
            </a:r>
            <a:r>
              <a:rPr lang="zh-CN" altLang="en-US" sz="2400" dirty="0">
                <a:ea typeface="黑体" pitchFamily="2" charset="-122"/>
              </a:rPr>
              <a:t>，通常简称为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模式（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 schema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400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en-US" altLang="zh-CN" sz="2400" dirty="0">
                <a:ea typeface="黑体" pitchFamily="2" charset="-122"/>
              </a:rPr>
              <a:t>E-R</a:t>
            </a:r>
            <a:r>
              <a:rPr lang="zh-CN" altLang="en-US" sz="2400" dirty="0">
                <a:ea typeface="黑体" pitchFamily="2" charset="-122"/>
              </a:rPr>
              <a:t>模式常用直观的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图（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 diagram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400" dirty="0">
                <a:ea typeface="黑体" pitchFamily="2" charset="-122"/>
              </a:rPr>
              <a:t>来表示</a:t>
            </a:r>
            <a:endParaRPr lang="en-US" altLang="zh-CN" sz="2400" dirty="0">
              <a:ea typeface="黑体" pitchFamily="2" charset="-122"/>
            </a:endParaRPr>
          </a:p>
          <a:p>
            <a:pPr lvl="2" eaLnBrk="1" hangingPunct="1"/>
            <a:r>
              <a:rPr lang="en-US" altLang="zh-CN" sz="2400" dirty="0">
                <a:ea typeface="黑体" pitchFamily="2" charset="-122"/>
              </a:rPr>
              <a:t>E-R</a:t>
            </a:r>
            <a:r>
              <a:rPr lang="zh-CN" altLang="en-US" sz="2400" dirty="0">
                <a:ea typeface="黑体" pitchFamily="2" charset="-122"/>
              </a:rPr>
              <a:t>图有各种符号体系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notation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zh-CN" altLang="en-US" sz="2400" dirty="0">
                <a:ea typeface="黑体" pitchFamily="2" charset="-122"/>
              </a:rPr>
              <a:t>，教材中只是其中一种（基本上是</a:t>
            </a:r>
            <a:r>
              <a:rPr lang="en-US" altLang="zh-CN" sz="2400" dirty="0">
                <a:solidFill>
                  <a:srgbClr val="C00000"/>
                </a:solidFill>
                <a:ea typeface="黑体" pitchFamily="2" charset="-122"/>
              </a:rPr>
              <a:t>Peter Chen</a:t>
            </a:r>
            <a:r>
              <a:rPr lang="zh-CN" altLang="en-US" sz="2400" dirty="0">
                <a:ea typeface="黑体" pitchFamily="2" charset="-122"/>
              </a:rPr>
              <a:t>的符号体系）</a:t>
            </a:r>
            <a:endParaRPr lang="en-US" altLang="zh-CN" sz="2400" dirty="0">
              <a:ea typeface="黑体" pitchFamily="2" charset="-122"/>
            </a:endParaRPr>
          </a:p>
          <a:p>
            <a:pPr lvl="3" eaLnBrk="1" hangingPunct="1"/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矩形</a:t>
            </a:r>
            <a:r>
              <a:rPr lang="zh-CN" altLang="en-US" sz="2100" dirty="0">
                <a:ea typeface="黑体" pitchFamily="2" charset="-122"/>
              </a:rPr>
              <a:t>表示实体，</a:t>
            </a:r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双线矩形</a:t>
            </a:r>
            <a:r>
              <a:rPr lang="zh-CN" altLang="en-US" sz="2100" dirty="0">
                <a:ea typeface="黑体" pitchFamily="2" charset="-122"/>
              </a:rPr>
              <a:t>表示弱实体</a:t>
            </a:r>
            <a:endParaRPr lang="en-US" altLang="zh-CN" sz="2100" dirty="0">
              <a:ea typeface="黑体" pitchFamily="2" charset="-122"/>
            </a:endParaRPr>
          </a:p>
          <a:p>
            <a:pPr lvl="3" eaLnBrk="1" hangingPunct="1"/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菱形</a:t>
            </a:r>
            <a:r>
              <a:rPr lang="zh-CN" altLang="en-US" sz="2100" dirty="0">
                <a:ea typeface="黑体" pitchFamily="2" charset="-122"/>
              </a:rPr>
              <a:t>表示实体间的联系，用</a:t>
            </a:r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线</a:t>
            </a:r>
            <a:r>
              <a:rPr lang="zh-CN" altLang="en-US" sz="2100" dirty="0">
                <a:ea typeface="黑体" pitchFamily="2" charset="-122"/>
              </a:rPr>
              <a:t>来连接实体与联系</a:t>
            </a:r>
            <a:endParaRPr lang="en-US" altLang="zh-CN" sz="2100" dirty="0">
              <a:ea typeface="黑体" pitchFamily="2" charset="-122"/>
            </a:endParaRPr>
          </a:p>
          <a:p>
            <a:pPr lvl="3" eaLnBrk="1" hangingPunct="1"/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单线</a:t>
            </a:r>
            <a:r>
              <a:rPr lang="en-US" altLang="zh-CN" sz="2100" dirty="0">
                <a:ea typeface="黑体" pitchFamily="2" charset="-122"/>
              </a:rPr>
              <a:t>/</a:t>
            </a:r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双线</a:t>
            </a:r>
            <a:r>
              <a:rPr lang="zh-CN" altLang="en-US" sz="2100" dirty="0">
                <a:ea typeface="黑体" pitchFamily="2" charset="-122"/>
              </a:rPr>
              <a:t>表示实体的部分</a:t>
            </a:r>
            <a:r>
              <a:rPr lang="en-US" altLang="zh-CN" sz="2100" dirty="0">
                <a:ea typeface="黑体" pitchFamily="2" charset="-122"/>
              </a:rPr>
              <a:t>/</a:t>
            </a:r>
            <a:r>
              <a:rPr lang="zh-CN" altLang="en-US" sz="2100" dirty="0">
                <a:ea typeface="黑体" pitchFamily="2" charset="-122"/>
              </a:rPr>
              <a:t>全参与，线上标注基数比</a:t>
            </a:r>
            <a:endParaRPr lang="en-US" altLang="zh-CN" sz="2100" dirty="0">
              <a:ea typeface="黑体" pitchFamily="2" charset="-122"/>
            </a:endParaRPr>
          </a:p>
          <a:p>
            <a:pPr lvl="3" eaLnBrk="1" hangingPunct="1"/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椭圆</a:t>
            </a:r>
            <a:r>
              <a:rPr lang="zh-CN" altLang="en-US" sz="2100" dirty="0">
                <a:ea typeface="黑体" pitchFamily="2" charset="-122"/>
              </a:rPr>
              <a:t>表示实体</a:t>
            </a:r>
            <a:r>
              <a:rPr lang="en-US" altLang="zh-CN" sz="2100" dirty="0">
                <a:ea typeface="黑体" pitchFamily="2" charset="-122"/>
              </a:rPr>
              <a:t>/</a:t>
            </a:r>
            <a:r>
              <a:rPr lang="zh-CN" altLang="en-US" sz="2100" dirty="0">
                <a:ea typeface="黑体" pitchFamily="2" charset="-122"/>
              </a:rPr>
              <a:t>联系的属性，用</a:t>
            </a:r>
            <a:r>
              <a:rPr lang="zh-CN" altLang="en-US" sz="2100" dirty="0">
                <a:solidFill>
                  <a:srgbClr val="0066FF"/>
                </a:solidFill>
                <a:ea typeface="黑体" pitchFamily="2" charset="-122"/>
              </a:rPr>
              <a:t>单线</a:t>
            </a:r>
            <a:r>
              <a:rPr lang="zh-CN" altLang="en-US" sz="2100" dirty="0">
                <a:ea typeface="黑体" pitchFamily="2" charset="-122"/>
              </a:rPr>
              <a:t>来连接实体</a:t>
            </a:r>
            <a:r>
              <a:rPr lang="en-US" altLang="zh-CN" sz="2100" dirty="0">
                <a:ea typeface="黑体" pitchFamily="2" charset="-122"/>
              </a:rPr>
              <a:t>/</a:t>
            </a:r>
            <a:r>
              <a:rPr lang="zh-CN" altLang="en-US" sz="2100" dirty="0">
                <a:ea typeface="黑体" pitchFamily="2" charset="-122"/>
              </a:rPr>
              <a:t>联系与属性，实体键（属性）进一步有横线标识</a:t>
            </a:r>
            <a:endParaRPr lang="en-US" altLang="zh-CN" sz="2100" dirty="0">
              <a:ea typeface="黑体" pitchFamily="2" charset="-122"/>
            </a:endParaRPr>
          </a:p>
          <a:p>
            <a:pPr lvl="3" eaLnBrk="1" hangingPunct="1"/>
            <a:r>
              <a:rPr lang="en-US" altLang="zh-CN" sz="2100" dirty="0">
                <a:ea typeface="黑体" pitchFamily="2" charset="-122"/>
              </a:rPr>
              <a:t>……</a:t>
            </a:r>
          </a:p>
          <a:p>
            <a:pPr lvl="3" eaLnBrk="1" hangingPunct="1"/>
            <a:endParaRPr lang="zh-CN" altLang="en-US" sz="2100" dirty="0">
              <a:ea typeface="黑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413"/>
            <a:ext cx="7772400" cy="588962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教材中的</a:t>
            </a:r>
            <a:r>
              <a:rPr lang="en-US" altLang="zh-CN" dirty="0">
                <a:ea typeface="黑体" pitchFamily="2" charset="-122"/>
              </a:rPr>
              <a:t>E-R</a:t>
            </a:r>
            <a:r>
              <a:rPr lang="zh-CN" altLang="en-US" dirty="0">
                <a:ea typeface="黑体" pitchFamily="2" charset="-122"/>
              </a:rPr>
              <a:t>图符号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（本课程考试时用）：</a:t>
            </a:r>
            <a:endParaRPr lang="en-US" altLang="zh-CN" dirty="0">
              <a:solidFill>
                <a:srgbClr val="0000CC"/>
              </a:solidFill>
              <a:ea typeface="黑体" pitchFamily="2" charset="-122"/>
            </a:endParaRPr>
          </a:p>
          <a:p>
            <a:pPr eaLnBrk="1" hangingPunct="1"/>
            <a:endParaRPr lang="en-US" altLang="zh-CN" sz="2400" dirty="0"/>
          </a:p>
        </p:txBody>
      </p:sp>
      <p:grpSp>
        <p:nvGrpSpPr>
          <p:cNvPr id="44038" name="Group 76"/>
          <p:cNvGrpSpPr>
            <a:grpSpLocks/>
          </p:cNvGrpSpPr>
          <p:nvPr/>
        </p:nvGrpSpPr>
        <p:grpSpPr bwMode="auto">
          <a:xfrm>
            <a:off x="1071563" y="2014538"/>
            <a:ext cx="7435850" cy="4219575"/>
            <a:chOff x="476" y="1088"/>
            <a:chExt cx="4397" cy="2658"/>
          </a:xfrm>
        </p:grpSpPr>
        <p:sp>
          <p:nvSpPr>
            <p:cNvPr id="44041" name="Text Box 5"/>
            <p:cNvSpPr txBox="1">
              <a:spLocks noChangeArrowheads="1"/>
            </p:cNvSpPr>
            <p:nvPr/>
          </p:nvSpPr>
          <p:spPr bwMode="auto">
            <a:xfrm>
              <a:off x="1927" y="1636"/>
              <a:ext cx="739" cy="243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>
                  <a:latin typeface="Times New Roman" charset="0"/>
                </a:rPr>
                <a:t>实体名</a:t>
              </a:r>
              <a:endParaRPr lang="en-US" altLang="zh-CN" b="1"/>
            </a:p>
          </p:txBody>
        </p:sp>
        <p:sp>
          <p:nvSpPr>
            <p:cNvPr id="44042" name="Text Box 6"/>
            <p:cNvSpPr txBox="1">
              <a:spLocks noChangeArrowheads="1"/>
            </p:cNvSpPr>
            <p:nvPr/>
          </p:nvSpPr>
          <p:spPr bwMode="auto">
            <a:xfrm>
              <a:off x="930" y="3009"/>
              <a:ext cx="709" cy="24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>
                  <a:latin typeface="Times New Roman" charset="0"/>
                </a:rPr>
                <a:t>实体名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44043" name="Text Box 7"/>
            <p:cNvSpPr txBox="1">
              <a:spLocks noChangeArrowheads="1"/>
            </p:cNvSpPr>
            <p:nvPr/>
          </p:nvSpPr>
          <p:spPr bwMode="auto">
            <a:xfrm>
              <a:off x="3032" y="2999"/>
              <a:ext cx="710" cy="24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>
                  <a:latin typeface="Times New Roman" charset="0"/>
                </a:rPr>
                <a:t>实体名</a:t>
              </a:r>
              <a:endParaRPr lang="en-US" altLang="zh-CN" b="1">
                <a:latin typeface="Times New Roman" charset="0"/>
              </a:endParaRPr>
            </a:p>
          </p:txBody>
        </p:sp>
        <p:grpSp>
          <p:nvGrpSpPr>
            <p:cNvPr id="44044" name="Group 8"/>
            <p:cNvGrpSpPr>
              <a:grpSpLocks/>
            </p:cNvGrpSpPr>
            <p:nvPr/>
          </p:nvGrpSpPr>
          <p:grpSpPr bwMode="auto">
            <a:xfrm>
              <a:off x="1882" y="2242"/>
              <a:ext cx="837" cy="313"/>
              <a:chOff x="5778" y="12320"/>
              <a:chExt cx="1620" cy="620"/>
            </a:xfrm>
          </p:grpSpPr>
          <p:sp>
            <p:nvSpPr>
              <p:cNvPr id="44108" name="AutoShape 9"/>
              <p:cNvSpPr>
                <a:spLocks noChangeArrowheads="1"/>
              </p:cNvSpPr>
              <p:nvPr/>
            </p:nvSpPr>
            <p:spPr bwMode="auto">
              <a:xfrm>
                <a:off x="5778" y="12320"/>
                <a:ext cx="1620" cy="620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9" name="Text Box 10"/>
              <p:cNvSpPr txBox="1">
                <a:spLocks noChangeArrowheads="1"/>
              </p:cNvSpPr>
              <p:nvPr/>
            </p:nvSpPr>
            <p:spPr bwMode="auto">
              <a:xfrm>
                <a:off x="5927" y="12400"/>
                <a:ext cx="1300" cy="46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00CC"/>
                    </a:solidFill>
                    <a:latin typeface="Times New Roman" charset="0"/>
                  </a:rPr>
                  <a:t>联系名</a:t>
                </a:r>
                <a:endParaRPr lang="en-US" altLang="zh-CN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44045" name="Text Box 11"/>
            <p:cNvSpPr txBox="1">
              <a:spLocks noChangeArrowheads="1"/>
            </p:cNvSpPr>
            <p:nvPr/>
          </p:nvSpPr>
          <p:spPr bwMode="auto">
            <a:xfrm>
              <a:off x="4109" y="1616"/>
              <a:ext cx="760" cy="252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>
                  <a:latin typeface="Times New Roman" charset="0"/>
                </a:rPr>
                <a:t>弱实体名</a:t>
              </a:r>
              <a:endParaRPr lang="zh-CN" altLang="en-US" b="1"/>
            </a:p>
          </p:txBody>
        </p:sp>
        <p:grpSp>
          <p:nvGrpSpPr>
            <p:cNvPr id="44046" name="Group 12"/>
            <p:cNvGrpSpPr>
              <a:grpSpLocks/>
            </p:cNvGrpSpPr>
            <p:nvPr/>
          </p:nvGrpSpPr>
          <p:grpSpPr bwMode="auto">
            <a:xfrm>
              <a:off x="2978" y="1606"/>
              <a:ext cx="855" cy="303"/>
              <a:chOff x="5778" y="12298"/>
              <a:chExt cx="1620" cy="620"/>
            </a:xfrm>
          </p:grpSpPr>
          <p:sp>
            <p:nvSpPr>
              <p:cNvPr id="44106" name="AutoShape 13"/>
              <p:cNvSpPr>
                <a:spLocks noChangeArrowheads="1"/>
              </p:cNvSpPr>
              <p:nvPr/>
            </p:nvSpPr>
            <p:spPr bwMode="auto">
              <a:xfrm>
                <a:off x="5778" y="12298"/>
                <a:ext cx="1620" cy="620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7" name="Text Box 14"/>
              <p:cNvSpPr txBox="1">
                <a:spLocks noChangeArrowheads="1"/>
              </p:cNvSpPr>
              <p:nvPr/>
            </p:nvSpPr>
            <p:spPr bwMode="auto">
              <a:xfrm>
                <a:off x="5960" y="12366"/>
                <a:ext cx="1300" cy="46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 dirty="0">
                    <a:solidFill>
                      <a:srgbClr val="0000CC"/>
                    </a:solidFill>
                    <a:latin typeface="Times New Roman" charset="0"/>
                  </a:rPr>
                  <a:t>联系名</a:t>
                </a:r>
                <a:endParaRPr lang="en-US" altLang="zh-CN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H="1">
              <a:off x="1335" y="2474"/>
              <a:ext cx="704" cy="535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2546" y="2474"/>
              <a:ext cx="789" cy="5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V="1">
              <a:off x="2308" y="1868"/>
              <a:ext cx="0" cy="374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2675" y="1757"/>
              <a:ext cx="30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51" name="Group 20"/>
            <p:cNvGrpSpPr>
              <a:grpSpLocks/>
            </p:cNvGrpSpPr>
            <p:nvPr/>
          </p:nvGrpSpPr>
          <p:grpSpPr bwMode="auto">
            <a:xfrm>
              <a:off x="975" y="1117"/>
              <a:ext cx="691" cy="277"/>
              <a:chOff x="3878" y="10120"/>
              <a:chExt cx="1260" cy="520"/>
            </a:xfrm>
          </p:grpSpPr>
          <p:sp>
            <p:nvSpPr>
              <p:cNvPr id="44104" name="Oval 21"/>
              <p:cNvSpPr>
                <a:spLocks noChangeArrowheads="1"/>
              </p:cNvSpPr>
              <p:nvPr/>
            </p:nvSpPr>
            <p:spPr bwMode="auto">
              <a:xfrm>
                <a:off x="3878" y="10120"/>
                <a:ext cx="1240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5" name="Text Box 22"/>
              <p:cNvSpPr txBox="1">
                <a:spLocks noChangeArrowheads="1"/>
              </p:cNvSpPr>
              <p:nvPr/>
            </p:nvSpPr>
            <p:spPr bwMode="auto">
              <a:xfrm>
                <a:off x="3878" y="10140"/>
                <a:ext cx="1260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4052" name="Group 23"/>
            <p:cNvGrpSpPr>
              <a:grpSpLocks/>
            </p:cNvGrpSpPr>
            <p:nvPr/>
          </p:nvGrpSpPr>
          <p:grpSpPr bwMode="auto">
            <a:xfrm>
              <a:off x="4144" y="2125"/>
              <a:ext cx="729" cy="262"/>
              <a:chOff x="4184" y="10120"/>
              <a:chExt cx="1295" cy="520"/>
            </a:xfrm>
          </p:grpSpPr>
          <p:sp>
            <p:nvSpPr>
              <p:cNvPr id="44102" name="Oval 24"/>
              <p:cNvSpPr>
                <a:spLocks noChangeArrowheads="1"/>
              </p:cNvSpPr>
              <p:nvPr/>
            </p:nvSpPr>
            <p:spPr bwMode="auto">
              <a:xfrm>
                <a:off x="4184" y="10120"/>
                <a:ext cx="1237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3" name="Text Box 25"/>
              <p:cNvSpPr txBox="1">
                <a:spLocks noChangeArrowheads="1"/>
              </p:cNvSpPr>
              <p:nvPr/>
            </p:nvSpPr>
            <p:spPr bwMode="auto">
              <a:xfrm>
                <a:off x="4220" y="10140"/>
                <a:ext cx="1259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4053" name="Group 26"/>
            <p:cNvGrpSpPr>
              <a:grpSpLocks/>
            </p:cNvGrpSpPr>
            <p:nvPr/>
          </p:nvGrpSpPr>
          <p:grpSpPr bwMode="auto">
            <a:xfrm>
              <a:off x="2699" y="1132"/>
              <a:ext cx="725" cy="262"/>
              <a:chOff x="3878" y="10120"/>
              <a:chExt cx="1260" cy="520"/>
            </a:xfrm>
          </p:grpSpPr>
          <p:sp>
            <p:nvSpPr>
              <p:cNvPr id="44100" name="Oval 27"/>
              <p:cNvSpPr>
                <a:spLocks noChangeArrowheads="1"/>
              </p:cNvSpPr>
              <p:nvPr/>
            </p:nvSpPr>
            <p:spPr bwMode="auto">
              <a:xfrm>
                <a:off x="3878" y="10120"/>
                <a:ext cx="1240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1" name="Text Box 28"/>
              <p:cNvSpPr txBox="1">
                <a:spLocks noChangeArrowheads="1"/>
              </p:cNvSpPr>
              <p:nvPr/>
            </p:nvSpPr>
            <p:spPr bwMode="auto">
              <a:xfrm>
                <a:off x="3878" y="10140"/>
                <a:ext cx="1260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4054" name="Group 29"/>
            <p:cNvGrpSpPr>
              <a:grpSpLocks/>
            </p:cNvGrpSpPr>
            <p:nvPr/>
          </p:nvGrpSpPr>
          <p:grpSpPr bwMode="auto">
            <a:xfrm>
              <a:off x="476" y="3484"/>
              <a:ext cx="743" cy="262"/>
              <a:chOff x="3878" y="10120"/>
              <a:chExt cx="1260" cy="520"/>
            </a:xfrm>
          </p:grpSpPr>
          <p:sp>
            <p:nvSpPr>
              <p:cNvPr id="44098" name="Oval 30"/>
              <p:cNvSpPr>
                <a:spLocks noChangeArrowheads="1"/>
              </p:cNvSpPr>
              <p:nvPr/>
            </p:nvSpPr>
            <p:spPr bwMode="auto">
              <a:xfrm>
                <a:off x="3878" y="10120"/>
                <a:ext cx="1240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9" name="Text Box 31"/>
              <p:cNvSpPr txBox="1">
                <a:spLocks noChangeArrowheads="1"/>
              </p:cNvSpPr>
              <p:nvPr/>
            </p:nvSpPr>
            <p:spPr bwMode="auto">
              <a:xfrm>
                <a:off x="3878" y="10140"/>
                <a:ext cx="1260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4055" name="Group 32"/>
            <p:cNvGrpSpPr>
              <a:grpSpLocks/>
            </p:cNvGrpSpPr>
            <p:nvPr/>
          </p:nvGrpSpPr>
          <p:grpSpPr bwMode="auto">
            <a:xfrm>
              <a:off x="1487" y="3484"/>
              <a:ext cx="758" cy="262"/>
              <a:chOff x="3878" y="10120"/>
              <a:chExt cx="1260" cy="520"/>
            </a:xfrm>
          </p:grpSpPr>
          <p:sp>
            <p:nvSpPr>
              <p:cNvPr id="44096" name="Oval 33"/>
              <p:cNvSpPr>
                <a:spLocks noChangeArrowheads="1"/>
              </p:cNvSpPr>
              <p:nvPr/>
            </p:nvSpPr>
            <p:spPr bwMode="auto">
              <a:xfrm>
                <a:off x="3878" y="10120"/>
                <a:ext cx="1240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7" name="Text Box 34"/>
              <p:cNvSpPr txBox="1">
                <a:spLocks noChangeArrowheads="1"/>
              </p:cNvSpPr>
              <p:nvPr/>
            </p:nvSpPr>
            <p:spPr bwMode="auto">
              <a:xfrm>
                <a:off x="3878" y="10140"/>
                <a:ext cx="1260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4056" name="Group 35"/>
            <p:cNvGrpSpPr>
              <a:grpSpLocks/>
            </p:cNvGrpSpPr>
            <p:nvPr/>
          </p:nvGrpSpPr>
          <p:grpSpPr bwMode="auto">
            <a:xfrm>
              <a:off x="2417" y="3463"/>
              <a:ext cx="764" cy="263"/>
              <a:chOff x="3935" y="10120"/>
              <a:chExt cx="1240" cy="520"/>
            </a:xfrm>
          </p:grpSpPr>
          <p:sp>
            <p:nvSpPr>
              <p:cNvPr id="44094" name="Oval 36"/>
              <p:cNvSpPr>
                <a:spLocks noChangeArrowheads="1"/>
              </p:cNvSpPr>
              <p:nvPr/>
            </p:nvSpPr>
            <p:spPr bwMode="auto">
              <a:xfrm>
                <a:off x="3935" y="10120"/>
                <a:ext cx="1240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5" name="Text Box 37"/>
              <p:cNvSpPr txBox="1">
                <a:spLocks noChangeArrowheads="1"/>
              </p:cNvSpPr>
              <p:nvPr/>
            </p:nvSpPr>
            <p:spPr bwMode="auto">
              <a:xfrm>
                <a:off x="4044" y="10140"/>
                <a:ext cx="992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4057" name="Group 38"/>
            <p:cNvGrpSpPr>
              <a:grpSpLocks/>
            </p:cNvGrpSpPr>
            <p:nvPr/>
          </p:nvGrpSpPr>
          <p:grpSpPr bwMode="auto">
            <a:xfrm>
              <a:off x="3505" y="3453"/>
              <a:ext cx="781" cy="263"/>
              <a:chOff x="3878" y="10120"/>
              <a:chExt cx="1260" cy="520"/>
            </a:xfrm>
          </p:grpSpPr>
          <p:sp>
            <p:nvSpPr>
              <p:cNvPr id="44092" name="Oval 39"/>
              <p:cNvSpPr>
                <a:spLocks noChangeArrowheads="1"/>
              </p:cNvSpPr>
              <p:nvPr/>
            </p:nvSpPr>
            <p:spPr bwMode="auto">
              <a:xfrm>
                <a:off x="3878" y="10120"/>
                <a:ext cx="1240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3" name="Text Box 40"/>
              <p:cNvSpPr txBox="1">
                <a:spLocks noChangeArrowheads="1"/>
              </p:cNvSpPr>
              <p:nvPr/>
            </p:nvSpPr>
            <p:spPr bwMode="auto">
              <a:xfrm>
                <a:off x="3878" y="10140"/>
                <a:ext cx="1260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4058" name="Group 41"/>
            <p:cNvGrpSpPr>
              <a:grpSpLocks/>
            </p:cNvGrpSpPr>
            <p:nvPr/>
          </p:nvGrpSpPr>
          <p:grpSpPr bwMode="auto">
            <a:xfrm>
              <a:off x="1737" y="1132"/>
              <a:ext cx="689" cy="262"/>
              <a:chOff x="3878" y="10120"/>
              <a:chExt cx="1260" cy="520"/>
            </a:xfrm>
          </p:grpSpPr>
          <p:sp>
            <p:nvSpPr>
              <p:cNvPr id="44090" name="Oval 42"/>
              <p:cNvSpPr>
                <a:spLocks noChangeArrowheads="1"/>
              </p:cNvSpPr>
              <p:nvPr/>
            </p:nvSpPr>
            <p:spPr bwMode="auto">
              <a:xfrm>
                <a:off x="3878" y="10120"/>
                <a:ext cx="1240" cy="52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1" name="Text Box 43"/>
              <p:cNvSpPr txBox="1">
                <a:spLocks noChangeArrowheads="1"/>
              </p:cNvSpPr>
              <p:nvPr/>
            </p:nvSpPr>
            <p:spPr bwMode="auto">
              <a:xfrm>
                <a:off x="3878" y="10140"/>
                <a:ext cx="1260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4059" name="Group 44"/>
            <p:cNvGrpSpPr>
              <a:grpSpLocks/>
            </p:cNvGrpSpPr>
            <p:nvPr/>
          </p:nvGrpSpPr>
          <p:grpSpPr bwMode="auto">
            <a:xfrm>
              <a:off x="4126" y="1088"/>
              <a:ext cx="744" cy="264"/>
              <a:chOff x="4293" y="10200"/>
              <a:chExt cx="1261" cy="446"/>
            </a:xfrm>
          </p:grpSpPr>
          <p:sp>
            <p:nvSpPr>
              <p:cNvPr id="44088" name="Oval 45"/>
              <p:cNvSpPr>
                <a:spLocks noChangeArrowheads="1"/>
              </p:cNvSpPr>
              <p:nvPr/>
            </p:nvSpPr>
            <p:spPr bwMode="auto">
              <a:xfrm>
                <a:off x="4314" y="10200"/>
                <a:ext cx="1240" cy="430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9" name="Text Box 46"/>
              <p:cNvSpPr txBox="1">
                <a:spLocks noChangeArrowheads="1"/>
              </p:cNvSpPr>
              <p:nvPr/>
            </p:nvSpPr>
            <p:spPr bwMode="auto">
              <a:xfrm>
                <a:off x="4293" y="10201"/>
                <a:ext cx="1258" cy="445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800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4060" name="Group 47"/>
            <p:cNvGrpSpPr>
              <a:grpSpLocks/>
            </p:cNvGrpSpPr>
            <p:nvPr/>
          </p:nvGrpSpPr>
          <p:grpSpPr bwMode="auto">
            <a:xfrm>
              <a:off x="791" y="2284"/>
              <a:ext cx="714" cy="262"/>
              <a:chOff x="3489" y="10261"/>
              <a:chExt cx="1240" cy="519"/>
            </a:xfrm>
          </p:grpSpPr>
          <p:sp>
            <p:nvSpPr>
              <p:cNvPr id="44086" name="Oval 48"/>
              <p:cNvSpPr>
                <a:spLocks noChangeArrowheads="1"/>
              </p:cNvSpPr>
              <p:nvPr/>
            </p:nvSpPr>
            <p:spPr bwMode="auto">
              <a:xfrm>
                <a:off x="3489" y="10261"/>
                <a:ext cx="1240" cy="519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Text Box 49"/>
              <p:cNvSpPr txBox="1">
                <a:spLocks noChangeArrowheads="1"/>
              </p:cNvSpPr>
              <p:nvPr/>
            </p:nvSpPr>
            <p:spPr bwMode="auto">
              <a:xfrm>
                <a:off x="3592" y="10302"/>
                <a:ext cx="1111" cy="440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B0F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B0F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4061" name="Group 50"/>
            <p:cNvGrpSpPr>
              <a:grpSpLocks/>
            </p:cNvGrpSpPr>
            <p:nvPr/>
          </p:nvGrpSpPr>
          <p:grpSpPr bwMode="auto">
            <a:xfrm>
              <a:off x="3105" y="2260"/>
              <a:ext cx="732" cy="262"/>
              <a:chOff x="4049" y="10155"/>
              <a:chExt cx="1089" cy="518"/>
            </a:xfrm>
          </p:grpSpPr>
          <p:sp>
            <p:nvSpPr>
              <p:cNvPr id="44084" name="Oval 51"/>
              <p:cNvSpPr>
                <a:spLocks noChangeArrowheads="1"/>
              </p:cNvSpPr>
              <p:nvPr/>
            </p:nvSpPr>
            <p:spPr bwMode="auto">
              <a:xfrm>
                <a:off x="4049" y="10155"/>
                <a:ext cx="1068" cy="518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5" name="Text Box 52"/>
              <p:cNvSpPr txBox="1">
                <a:spLocks noChangeArrowheads="1"/>
              </p:cNvSpPr>
              <p:nvPr/>
            </p:nvSpPr>
            <p:spPr bwMode="auto">
              <a:xfrm>
                <a:off x="4102" y="10177"/>
                <a:ext cx="1036" cy="438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b="1">
                    <a:solidFill>
                      <a:srgbClr val="00B0F0"/>
                    </a:solidFill>
                    <a:latin typeface="Times New Roman" charset="0"/>
                  </a:rPr>
                  <a:t>属性名</a:t>
                </a:r>
                <a:endParaRPr lang="en-US" altLang="zh-CN" b="1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44062" name="Text Box 53"/>
            <p:cNvSpPr txBox="1">
              <a:spLocks noChangeArrowheads="1"/>
            </p:cNvSpPr>
            <p:nvPr/>
          </p:nvSpPr>
          <p:spPr bwMode="auto">
            <a:xfrm>
              <a:off x="1193" y="3454"/>
              <a:ext cx="322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dirty="0">
                  <a:latin typeface="Times New Roman" charset="0"/>
                </a:rPr>
                <a:t>. . .</a:t>
              </a:r>
              <a:endParaRPr lang="en-US" altLang="zh-CN" sz="2000" dirty="0"/>
            </a:p>
          </p:txBody>
        </p:sp>
        <p:sp>
          <p:nvSpPr>
            <p:cNvPr id="44063" name="Text Box 54"/>
            <p:cNvSpPr txBox="1">
              <a:spLocks noChangeArrowheads="1"/>
            </p:cNvSpPr>
            <p:nvPr/>
          </p:nvSpPr>
          <p:spPr bwMode="auto">
            <a:xfrm>
              <a:off x="3201" y="3428"/>
              <a:ext cx="322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dirty="0">
                  <a:latin typeface="Times New Roman" charset="0"/>
                </a:rPr>
                <a:t>. . .</a:t>
              </a:r>
              <a:endParaRPr lang="en-US" altLang="zh-CN" sz="2000" dirty="0"/>
            </a:p>
          </p:txBody>
        </p:sp>
        <p:sp>
          <p:nvSpPr>
            <p:cNvPr id="44064" name="Text Box 55"/>
            <p:cNvSpPr txBox="1">
              <a:spLocks noChangeArrowheads="1"/>
            </p:cNvSpPr>
            <p:nvPr/>
          </p:nvSpPr>
          <p:spPr bwMode="auto">
            <a:xfrm>
              <a:off x="2408" y="1117"/>
              <a:ext cx="321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b="1" dirty="0">
                  <a:latin typeface="Times New Roman" charset="0"/>
                </a:rPr>
                <a:t>. . .</a:t>
              </a:r>
              <a:endParaRPr lang="en-US" altLang="zh-CN" dirty="0"/>
            </a:p>
          </p:txBody>
        </p:sp>
        <p:sp>
          <p:nvSpPr>
            <p:cNvPr id="44065" name="Line 56"/>
            <p:cNvSpPr>
              <a:spLocks noChangeShapeType="1"/>
            </p:cNvSpPr>
            <p:nvPr/>
          </p:nvSpPr>
          <p:spPr bwMode="auto">
            <a:xfrm flipH="1" flipV="1">
              <a:off x="1346" y="1394"/>
              <a:ext cx="585" cy="23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57"/>
            <p:cNvSpPr>
              <a:spLocks noChangeShapeType="1"/>
            </p:cNvSpPr>
            <p:nvPr/>
          </p:nvSpPr>
          <p:spPr bwMode="auto">
            <a:xfrm flipV="1">
              <a:off x="2021" y="1405"/>
              <a:ext cx="45" cy="2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58"/>
            <p:cNvSpPr>
              <a:spLocks noChangeShapeType="1"/>
            </p:cNvSpPr>
            <p:nvPr/>
          </p:nvSpPr>
          <p:spPr bwMode="auto">
            <a:xfrm flipV="1">
              <a:off x="2666" y="1394"/>
              <a:ext cx="345" cy="26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59"/>
            <p:cNvSpPr>
              <a:spLocks noChangeShapeType="1"/>
            </p:cNvSpPr>
            <p:nvPr/>
          </p:nvSpPr>
          <p:spPr bwMode="auto">
            <a:xfrm flipH="1" flipV="1">
              <a:off x="1495" y="2403"/>
              <a:ext cx="38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60"/>
            <p:cNvSpPr>
              <a:spLocks noChangeShapeType="1"/>
            </p:cNvSpPr>
            <p:nvPr/>
          </p:nvSpPr>
          <p:spPr bwMode="auto">
            <a:xfrm flipV="1">
              <a:off x="2707" y="2397"/>
              <a:ext cx="4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61"/>
            <p:cNvSpPr>
              <a:spLocks noChangeShapeType="1"/>
            </p:cNvSpPr>
            <p:nvPr/>
          </p:nvSpPr>
          <p:spPr bwMode="auto">
            <a:xfrm>
              <a:off x="4489" y="1333"/>
              <a:ext cx="0" cy="29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Line 62"/>
            <p:cNvSpPr>
              <a:spLocks noChangeShapeType="1"/>
            </p:cNvSpPr>
            <p:nvPr/>
          </p:nvSpPr>
          <p:spPr bwMode="auto">
            <a:xfrm flipV="1">
              <a:off x="4489" y="1868"/>
              <a:ext cx="0" cy="24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63"/>
            <p:cNvSpPr>
              <a:spLocks noChangeShapeType="1"/>
            </p:cNvSpPr>
            <p:nvPr/>
          </p:nvSpPr>
          <p:spPr bwMode="auto">
            <a:xfrm flipH="1">
              <a:off x="856" y="3261"/>
              <a:ext cx="224" cy="22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64"/>
            <p:cNvSpPr>
              <a:spLocks noChangeShapeType="1"/>
            </p:cNvSpPr>
            <p:nvPr/>
          </p:nvSpPr>
          <p:spPr bwMode="auto">
            <a:xfrm>
              <a:off x="1490" y="3251"/>
              <a:ext cx="179" cy="23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Line 65"/>
            <p:cNvSpPr>
              <a:spLocks noChangeShapeType="1"/>
            </p:cNvSpPr>
            <p:nvPr/>
          </p:nvSpPr>
          <p:spPr bwMode="auto">
            <a:xfrm flipH="1">
              <a:off x="2871" y="3243"/>
              <a:ext cx="399" cy="2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Line 66"/>
            <p:cNvSpPr>
              <a:spLocks noChangeShapeType="1"/>
            </p:cNvSpPr>
            <p:nvPr/>
          </p:nvSpPr>
          <p:spPr bwMode="auto">
            <a:xfrm flipH="1" flipV="1">
              <a:off x="3570" y="3241"/>
              <a:ext cx="286" cy="22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67"/>
            <p:cNvSpPr>
              <a:spLocks noChangeShapeType="1"/>
            </p:cNvSpPr>
            <p:nvPr/>
          </p:nvSpPr>
          <p:spPr bwMode="auto">
            <a:xfrm flipH="1" flipV="1">
              <a:off x="896" y="3329"/>
              <a:ext cx="169" cy="2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Line 68"/>
            <p:cNvSpPr>
              <a:spLocks noChangeShapeType="1"/>
            </p:cNvSpPr>
            <p:nvPr/>
          </p:nvSpPr>
          <p:spPr bwMode="auto">
            <a:xfrm flipH="1" flipV="1">
              <a:off x="2978" y="3282"/>
              <a:ext cx="107" cy="111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Line 70"/>
            <p:cNvSpPr>
              <a:spLocks noChangeShapeType="1"/>
            </p:cNvSpPr>
            <p:nvPr/>
          </p:nvSpPr>
          <p:spPr bwMode="auto">
            <a:xfrm flipV="1">
              <a:off x="1568" y="1506"/>
              <a:ext cx="607" cy="2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Text Box 71"/>
            <p:cNvSpPr txBox="1">
              <a:spLocks noChangeArrowheads="1"/>
            </p:cNvSpPr>
            <p:nvPr/>
          </p:nvSpPr>
          <p:spPr bwMode="auto">
            <a:xfrm>
              <a:off x="2316" y="1933"/>
              <a:ext cx="322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4080" name="Text Box 72"/>
            <p:cNvSpPr txBox="1">
              <a:spLocks noChangeArrowheads="1"/>
            </p:cNvSpPr>
            <p:nvPr/>
          </p:nvSpPr>
          <p:spPr bwMode="auto">
            <a:xfrm>
              <a:off x="1760" y="2646"/>
              <a:ext cx="321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chemeClr val="accent2"/>
                  </a:solidFill>
                  <a:latin typeface="Times New Roman" charset="0"/>
                </a:rPr>
                <a:t>M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4081" name="Text Box 73"/>
            <p:cNvSpPr txBox="1">
              <a:spLocks noChangeArrowheads="1"/>
            </p:cNvSpPr>
            <p:nvPr/>
          </p:nvSpPr>
          <p:spPr bwMode="auto">
            <a:xfrm>
              <a:off x="2715" y="2656"/>
              <a:ext cx="322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chemeClr val="accent2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44082" name="Text Box 74"/>
            <p:cNvSpPr txBox="1">
              <a:spLocks noChangeArrowheads="1"/>
            </p:cNvSpPr>
            <p:nvPr/>
          </p:nvSpPr>
          <p:spPr bwMode="auto">
            <a:xfrm>
              <a:off x="2728" y="1727"/>
              <a:ext cx="322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44083" name="Text Box 75"/>
            <p:cNvSpPr txBox="1">
              <a:spLocks noChangeArrowheads="1"/>
            </p:cNvSpPr>
            <p:nvPr/>
          </p:nvSpPr>
          <p:spPr bwMode="auto">
            <a:xfrm>
              <a:off x="3833" y="1720"/>
              <a:ext cx="321" cy="23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44040" name="Line 23"/>
          <p:cNvSpPr>
            <a:spLocks noChangeShapeType="1"/>
          </p:cNvSpPr>
          <p:nvPr/>
        </p:nvSpPr>
        <p:spPr bwMode="auto">
          <a:xfrm>
            <a:off x="6727825" y="3071813"/>
            <a:ext cx="468313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8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8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98551-944F-4553-9DD5-2A975BC1F50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73" y="171492"/>
            <a:ext cx="6915919" cy="3755371"/>
          </a:xfrm>
          <a:prstGeom prst="rect">
            <a:avLst/>
          </a:prstGeom>
          <a:ln>
            <a:solidFill>
              <a:srgbClr val="0066FF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73" y="3933056"/>
            <a:ext cx="6915919" cy="2596998"/>
          </a:xfrm>
          <a:prstGeom prst="rect">
            <a:avLst/>
          </a:prstGeom>
          <a:ln>
            <a:solidFill>
              <a:srgbClr val="0066FF"/>
            </a:solidFill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210168" y="188640"/>
            <a:ext cx="75432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来源：</a:t>
            </a:r>
            <a:endParaRPr lang="en-US" altLang="zh-CN" sz="14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主教材</a:t>
            </a:r>
            <a:endParaRPr lang="en-US" altLang="zh-CN" sz="14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kern="0" dirty="0">
                <a:solidFill>
                  <a:srgbClr val="0000CC"/>
                </a:solidFill>
                <a:ea typeface="黑体" pitchFamily="2" charset="-122"/>
              </a:rPr>
              <a:t>P 36</a:t>
            </a:r>
            <a:endParaRPr lang="zh-CN" altLang="en-US" sz="1400" kern="0" dirty="0">
              <a:solidFill>
                <a:srgbClr val="0000CC"/>
              </a:solidFill>
              <a:ea typeface="黑体" pitchFamily="2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56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36350"/>
            <a:ext cx="8018214" cy="4723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来源：</a:t>
            </a: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Stanford University’s textbook</a:t>
            </a:r>
            <a:endParaRPr lang="zh-CN" altLang="en-US" dirty="0">
              <a:solidFill>
                <a:srgbClr val="0000CC"/>
              </a:solidFill>
              <a:ea typeface="黑体" pitchFamily="2" charset="-122"/>
            </a:endParaRPr>
          </a:p>
        </p:txBody>
      </p:sp>
      <p:grpSp>
        <p:nvGrpSpPr>
          <p:cNvPr id="45062" name="Group 103"/>
          <p:cNvGrpSpPr>
            <a:grpSpLocks/>
          </p:cNvGrpSpPr>
          <p:nvPr/>
        </p:nvGrpSpPr>
        <p:grpSpPr bwMode="auto">
          <a:xfrm>
            <a:off x="715516" y="1484784"/>
            <a:ext cx="8032948" cy="4692749"/>
            <a:chOff x="567" y="1253"/>
            <a:chExt cx="4833" cy="2647"/>
          </a:xfrm>
        </p:grpSpPr>
        <p:sp>
          <p:nvSpPr>
            <p:cNvPr id="45064" name="Text Box 5"/>
            <p:cNvSpPr txBox="1">
              <a:spLocks noChangeArrowheads="1"/>
            </p:cNvSpPr>
            <p:nvPr/>
          </p:nvSpPr>
          <p:spPr bwMode="auto">
            <a:xfrm>
              <a:off x="1116" y="1713"/>
              <a:ext cx="639" cy="2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charset="0"/>
                </a:rPr>
                <a:t>movie</a:t>
              </a:r>
              <a:endParaRPr lang="en-US" altLang="zh-CN" sz="2000" b="1"/>
            </a:p>
          </p:txBody>
        </p:sp>
        <p:sp>
          <p:nvSpPr>
            <p:cNvPr id="45065" name="Text Box 6"/>
            <p:cNvSpPr txBox="1">
              <a:spLocks noChangeArrowheads="1"/>
            </p:cNvSpPr>
            <p:nvPr/>
          </p:nvSpPr>
          <p:spPr bwMode="auto">
            <a:xfrm>
              <a:off x="4601" y="1713"/>
              <a:ext cx="799" cy="2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charset="0"/>
                </a:rPr>
                <a:t>president</a:t>
              </a:r>
            </a:p>
          </p:txBody>
        </p:sp>
        <p:sp>
          <p:nvSpPr>
            <p:cNvPr id="45066" name="Text Box 7"/>
            <p:cNvSpPr txBox="1">
              <a:spLocks noChangeArrowheads="1"/>
            </p:cNvSpPr>
            <p:nvPr/>
          </p:nvSpPr>
          <p:spPr bwMode="auto">
            <a:xfrm>
              <a:off x="1109" y="3157"/>
              <a:ext cx="639" cy="28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charset="0"/>
                </a:rPr>
                <a:t>star</a:t>
              </a:r>
            </a:p>
          </p:txBody>
        </p:sp>
        <p:sp>
          <p:nvSpPr>
            <p:cNvPr id="45067" name="Text Box 8"/>
            <p:cNvSpPr txBox="1">
              <a:spLocks noChangeArrowheads="1"/>
            </p:cNvSpPr>
            <p:nvPr/>
          </p:nvSpPr>
          <p:spPr bwMode="auto">
            <a:xfrm>
              <a:off x="2981" y="1713"/>
              <a:ext cx="638" cy="2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charset="0"/>
                </a:rPr>
                <a:t>studio</a:t>
              </a:r>
            </a:p>
          </p:txBody>
        </p:sp>
        <p:sp>
          <p:nvSpPr>
            <p:cNvPr id="45068" name="Text Box 9"/>
            <p:cNvSpPr txBox="1">
              <a:spLocks noChangeArrowheads="1"/>
            </p:cNvSpPr>
            <p:nvPr/>
          </p:nvSpPr>
          <p:spPr bwMode="auto">
            <a:xfrm>
              <a:off x="2981" y="3146"/>
              <a:ext cx="638" cy="283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charset="0"/>
                </a:rPr>
                <a:t>crew</a:t>
              </a:r>
            </a:p>
          </p:txBody>
        </p:sp>
        <p:sp>
          <p:nvSpPr>
            <p:cNvPr id="45069" name="Text Box 10"/>
            <p:cNvSpPr txBox="1">
              <a:spLocks noChangeArrowheads="1"/>
            </p:cNvSpPr>
            <p:nvPr/>
          </p:nvSpPr>
          <p:spPr bwMode="auto">
            <a:xfrm>
              <a:off x="1082" y="2507"/>
              <a:ext cx="678" cy="2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b="1">
                  <a:solidFill>
                    <a:srgbClr val="0000CC"/>
                  </a:solidFill>
                  <a:latin typeface="Times New Roman" charset="0"/>
                </a:rPr>
                <a:t>stars-in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  <p:sp>
          <p:nvSpPr>
            <p:cNvPr id="45070" name="Text Box 11"/>
            <p:cNvSpPr txBox="1">
              <a:spLocks noChangeArrowheads="1"/>
            </p:cNvSpPr>
            <p:nvPr/>
          </p:nvSpPr>
          <p:spPr bwMode="auto">
            <a:xfrm>
              <a:off x="3019" y="2414"/>
              <a:ext cx="552" cy="2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charset="0"/>
                </a:rPr>
                <a:t>unit-of</a:t>
              </a:r>
            </a:p>
          </p:txBody>
        </p:sp>
        <p:sp>
          <p:nvSpPr>
            <p:cNvPr id="45071" name="Text Box 12"/>
            <p:cNvSpPr txBox="1">
              <a:spLocks noChangeArrowheads="1"/>
            </p:cNvSpPr>
            <p:nvPr/>
          </p:nvSpPr>
          <p:spPr bwMode="auto">
            <a:xfrm>
              <a:off x="3857" y="1713"/>
              <a:ext cx="553" cy="2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charset="0"/>
                </a:rPr>
                <a:t>run-by</a:t>
              </a:r>
            </a:p>
          </p:txBody>
        </p:sp>
        <p:sp>
          <p:nvSpPr>
            <p:cNvPr id="45072" name="Text Box 13"/>
            <p:cNvSpPr txBox="1">
              <a:spLocks noChangeArrowheads="1"/>
            </p:cNvSpPr>
            <p:nvPr/>
          </p:nvSpPr>
          <p:spPr bwMode="auto">
            <a:xfrm>
              <a:off x="1999" y="1718"/>
              <a:ext cx="753" cy="2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charset="0"/>
                </a:rPr>
                <a:t>owned-by</a:t>
              </a:r>
            </a:p>
          </p:txBody>
        </p:sp>
        <p:sp>
          <p:nvSpPr>
            <p:cNvPr id="45073" name="AutoShape 14"/>
            <p:cNvSpPr>
              <a:spLocks noChangeArrowheads="1"/>
            </p:cNvSpPr>
            <p:nvPr/>
          </p:nvSpPr>
          <p:spPr bwMode="auto">
            <a:xfrm>
              <a:off x="1081" y="2424"/>
              <a:ext cx="696" cy="426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AutoShape 15"/>
            <p:cNvSpPr>
              <a:spLocks noChangeArrowheads="1"/>
            </p:cNvSpPr>
            <p:nvPr/>
          </p:nvSpPr>
          <p:spPr bwMode="auto">
            <a:xfrm>
              <a:off x="2971" y="2352"/>
              <a:ext cx="694" cy="378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AutoShape 16"/>
            <p:cNvSpPr>
              <a:spLocks noChangeArrowheads="1"/>
            </p:cNvSpPr>
            <p:nvPr/>
          </p:nvSpPr>
          <p:spPr bwMode="auto">
            <a:xfrm>
              <a:off x="3829" y="1692"/>
              <a:ext cx="600" cy="325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AutoShape 17"/>
            <p:cNvSpPr>
              <a:spLocks noChangeArrowheads="1"/>
            </p:cNvSpPr>
            <p:nvPr/>
          </p:nvSpPr>
          <p:spPr bwMode="auto">
            <a:xfrm>
              <a:off x="1980" y="1616"/>
              <a:ext cx="791" cy="478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18"/>
            <p:cNvSpPr>
              <a:spLocks noChangeShapeType="1"/>
            </p:cNvSpPr>
            <p:nvPr/>
          </p:nvSpPr>
          <p:spPr bwMode="auto">
            <a:xfrm flipV="1">
              <a:off x="1435" y="1996"/>
              <a:ext cx="0" cy="429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19"/>
            <p:cNvSpPr>
              <a:spLocks noChangeShapeType="1"/>
            </p:cNvSpPr>
            <p:nvPr/>
          </p:nvSpPr>
          <p:spPr bwMode="auto">
            <a:xfrm>
              <a:off x="1429" y="2840"/>
              <a:ext cx="0" cy="31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20"/>
            <p:cNvSpPr>
              <a:spLocks noChangeShapeType="1"/>
            </p:cNvSpPr>
            <p:nvPr/>
          </p:nvSpPr>
          <p:spPr bwMode="auto">
            <a:xfrm>
              <a:off x="3314" y="2723"/>
              <a:ext cx="0" cy="42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 flipV="1">
              <a:off x="3324" y="1996"/>
              <a:ext cx="0" cy="3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Line 22"/>
            <p:cNvSpPr>
              <a:spLocks noChangeShapeType="1"/>
            </p:cNvSpPr>
            <p:nvPr/>
          </p:nvSpPr>
          <p:spPr bwMode="auto">
            <a:xfrm flipH="1">
              <a:off x="3619" y="1849"/>
              <a:ext cx="210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Line 23"/>
            <p:cNvSpPr>
              <a:spLocks noChangeShapeType="1"/>
            </p:cNvSpPr>
            <p:nvPr/>
          </p:nvSpPr>
          <p:spPr bwMode="auto">
            <a:xfrm>
              <a:off x="4429" y="1849"/>
              <a:ext cx="172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Line 24"/>
            <p:cNvSpPr>
              <a:spLocks noChangeShapeType="1"/>
            </p:cNvSpPr>
            <p:nvPr/>
          </p:nvSpPr>
          <p:spPr bwMode="auto">
            <a:xfrm flipH="1">
              <a:off x="1765" y="1854"/>
              <a:ext cx="227" cy="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Line 25"/>
            <p:cNvSpPr>
              <a:spLocks noChangeShapeType="1"/>
            </p:cNvSpPr>
            <p:nvPr/>
          </p:nvSpPr>
          <p:spPr bwMode="auto">
            <a:xfrm>
              <a:off x="2761" y="1849"/>
              <a:ext cx="2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Text Box 26"/>
            <p:cNvSpPr txBox="1">
              <a:spLocks noChangeArrowheads="1"/>
            </p:cNvSpPr>
            <p:nvPr/>
          </p:nvSpPr>
          <p:spPr bwMode="auto">
            <a:xfrm>
              <a:off x="1186" y="2048"/>
              <a:ext cx="276" cy="2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M</a:t>
              </a:r>
              <a:endParaRPr lang="en-US" altLang="zh-CN" sz="1600" b="1">
                <a:solidFill>
                  <a:schemeClr val="accent2"/>
                </a:solidFill>
              </a:endParaRPr>
            </a:p>
          </p:txBody>
        </p:sp>
        <p:sp>
          <p:nvSpPr>
            <p:cNvPr id="45086" name="Text Box 27"/>
            <p:cNvSpPr txBox="1">
              <a:spLocks noChangeArrowheads="1"/>
            </p:cNvSpPr>
            <p:nvPr/>
          </p:nvSpPr>
          <p:spPr bwMode="auto">
            <a:xfrm>
              <a:off x="1205" y="2838"/>
              <a:ext cx="276" cy="2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45087" name="Text Box 28"/>
            <p:cNvSpPr txBox="1">
              <a:spLocks noChangeArrowheads="1"/>
            </p:cNvSpPr>
            <p:nvPr/>
          </p:nvSpPr>
          <p:spPr bwMode="auto">
            <a:xfrm>
              <a:off x="1766" y="1665"/>
              <a:ext cx="21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45088" name="Text Box 29"/>
            <p:cNvSpPr txBox="1">
              <a:spLocks noChangeArrowheads="1"/>
            </p:cNvSpPr>
            <p:nvPr/>
          </p:nvSpPr>
          <p:spPr bwMode="auto">
            <a:xfrm>
              <a:off x="2761" y="1661"/>
              <a:ext cx="277" cy="2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45089" name="Text Box 30"/>
            <p:cNvSpPr txBox="1">
              <a:spLocks noChangeArrowheads="1"/>
            </p:cNvSpPr>
            <p:nvPr/>
          </p:nvSpPr>
          <p:spPr bwMode="auto">
            <a:xfrm>
              <a:off x="3638" y="1651"/>
              <a:ext cx="187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45090" name="Text Box 31"/>
            <p:cNvSpPr txBox="1">
              <a:spLocks noChangeArrowheads="1"/>
            </p:cNvSpPr>
            <p:nvPr/>
          </p:nvSpPr>
          <p:spPr bwMode="auto">
            <a:xfrm>
              <a:off x="4400" y="1651"/>
              <a:ext cx="190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45091" name="Text Box 32"/>
            <p:cNvSpPr txBox="1">
              <a:spLocks noChangeArrowheads="1"/>
            </p:cNvSpPr>
            <p:nvPr/>
          </p:nvSpPr>
          <p:spPr bwMode="auto">
            <a:xfrm>
              <a:off x="3105" y="2059"/>
              <a:ext cx="27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45092" name="Text Box 33"/>
            <p:cNvSpPr txBox="1">
              <a:spLocks noChangeArrowheads="1"/>
            </p:cNvSpPr>
            <p:nvPr/>
          </p:nvSpPr>
          <p:spPr bwMode="auto">
            <a:xfrm>
              <a:off x="3105" y="2833"/>
              <a:ext cx="27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45093" name="Text Box 34"/>
            <p:cNvSpPr txBox="1">
              <a:spLocks noChangeArrowheads="1"/>
            </p:cNvSpPr>
            <p:nvPr/>
          </p:nvSpPr>
          <p:spPr bwMode="auto">
            <a:xfrm>
              <a:off x="2025" y="2508"/>
              <a:ext cx="883" cy="2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charset="0"/>
                </a:rPr>
                <a:t>sequel-of</a:t>
              </a:r>
            </a:p>
          </p:txBody>
        </p:sp>
        <p:sp>
          <p:nvSpPr>
            <p:cNvPr id="45094" name="AutoShape 35"/>
            <p:cNvSpPr>
              <a:spLocks noChangeArrowheads="1"/>
            </p:cNvSpPr>
            <p:nvPr/>
          </p:nvSpPr>
          <p:spPr bwMode="auto">
            <a:xfrm>
              <a:off x="1935" y="2430"/>
              <a:ext cx="1035" cy="405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5" name="Line 36"/>
            <p:cNvSpPr>
              <a:spLocks noChangeShapeType="1"/>
            </p:cNvSpPr>
            <p:nvPr/>
          </p:nvSpPr>
          <p:spPr bwMode="auto">
            <a:xfrm>
              <a:off x="1609" y="1996"/>
              <a:ext cx="326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Line 37"/>
            <p:cNvSpPr>
              <a:spLocks noChangeShapeType="1"/>
            </p:cNvSpPr>
            <p:nvPr/>
          </p:nvSpPr>
          <p:spPr bwMode="auto">
            <a:xfrm flipH="1" flipV="1">
              <a:off x="1739" y="1980"/>
              <a:ext cx="736" cy="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Text Box 38"/>
            <p:cNvSpPr txBox="1">
              <a:spLocks noChangeArrowheads="1"/>
            </p:cNvSpPr>
            <p:nvPr/>
          </p:nvSpPr>
          <p:spPr bwMode="auto">
            <a:xfrm>
              <a:off x="2091" y="2070"/>
              <a:ext cx="553" cy="28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original</a:t>
              </a:r>
              <a:endParaRPr lang="en-US" altLang="zh-CN" sz="1600" b="1">
                <a:solidFill>
                  <a:schemeClr val="accent2"/>
                </a:solidFill>
              </a:endParaRPr>
            </a:p>
          </p:txBody>
        </p:sp>
        <p:sp>
          <p:nvSpPr>
            <p:cNvPr id="45098" name="Text Box 39"/>
            <p:cNvSpPr txBox="1">
              <a:spLocks noChangeArrowheads="1"/>
            </p:cNvSpPr>
            <p:nvPr/>
          </p:nvSpPr>
          <p:spPr bwMode="auto">
            <a:xfrm>
              <a:off x="1731" y="2250"/>
              <a:ext cx="553" cy="2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sequel</a:t>
              </a:r>
              <a:endParaRPr lang="en-US" altLang="zh-CN" sz="1600" b="1">
                <a:solidFill>
                  <a:schemeClr val="accent2"/>
                </a:solidFill>
              </a:endParaRPr>
            </a:p>
          </p:txBody>
        </p:sp>
        <p:sp>
          <p:nvSpPr>
            <p:cNvPr id="45099" name="Text Box 40"/>
            <p:cNvSpPr txBox="1">
              <a:spLocks noChangeArrowheads="1"/>
            </p:cNvSpPr>
            <p:nvPr/>
          </p:nvSpPr>
          <p:spPr bwMode="auto">
            <a:xfrm>
              <a:off x="1559" y="2171"/>
              <a:ext cx="27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45100" name="Text Box 41"/>
            <p:cNvSpPr txBox="1">
              <a:spLocks noChangeArrowheads="1"/>
            </p:cNvSpPr>
            <p:nvPr/>
          </p:nvSpPr>
          <p:spPr bwMode="auto">
            <a:xfrm>
              <a:off x="1928" y="1964"/>
              <a:ext cx="277" cy="2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grpSp>
          <p:nvGrpSpPr>
            <p:cNvPr id="45101" name="Group 42"/>
            <p:cNvGrpSpPr>
              <a:grpSpLocks/>
            </p:cNvGrpSpPr>
            <p:nvPr/>
          </p:nvGrpSpPr>
          <p:grpSpPr bwMode="auto">
            <a:xfrm>
              <a:off x="657" y="1253"/>
              <a:ext cx="427" cy="272"/>
              <a:chOff x="1498" y="2060"/>
              <a:chExt cx="800" cy="540"/>
            </a:xfrm>
          </p:grpSpPr>
          <p:sp>
            <p:nvSpPr>
              <p:cNvPr id="45159" name="Text Box 43"/>
              <p:cNvSpPr txBox="1">
                <a:spLocks noChangeArrowheads="1"/>
              </p:cNvSpPr>
              <p:nvPr/>
            </p:nvSpPr>
            <p:spPr bwMode="auto">
              <a:xfrm>
                <a:off x="1518" y="2060"/>
                <a:ext cx="780" cy="5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title</a:t>
                </a:r>
                <a:endParaRPr lang="en-US" altLang="zh-CN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45160" name="Oval 44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401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2" name="Group 45"/>
            <p:cNvGrpSpPr>
              <a:grpSpLocks/>
            </p:cNvGrpSpPr>
            <p:nvPr/>
          </p:nvGrpSpPr>
          <p:grpSpPr bwMode="auto">
            <a:xfrm>
              <a:off x="1208" y="1283"/>
              <a:ext cx="447" cy="222"/>
              <a:chOff x="1498" y="2117"/>
              <a:chExt cx="800" cy="409"/>
            </a:xfrm>
          </p:grpSpPr>
          <p:sp>
            <p:nvSpPr>
              <p:cNvPr id="45157" name="Text Box 46"/>
              <p:cNvSpPr txBox="1">
                <a:spLocks noChangeArrowheads="1"/>
              </p:cNvSpPr>
              <p:nvPr/>
            </p:nvSpPr>
            <p:spPr bwMode="auto">
              <a:xfrm>
                <a:off x="1518" y="2117"/>
                <a:ext cx="780" cy="4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year</a:t>
                </a:r>
              </a:p>
            </p:txBody>
          </p:sp>
          <p:sp>
            <p:nvSpPr>
              <p:cNvPr id="45158" name="Oval 47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3" name="Group 48"/>
            <p:cNvGrpSpPr>
              <a:grpSpLocks/>
            </p:cNvGrpSpPr>
            <p:nvPr/>
          </p:nvGrpSpPr>
          <p:grpSpPr bwMode="auto">
            <a:xfrm>
              <a:off x="1713" y="1286"/>
              <a:ext cx="487" cy="213"/>
              <a:chOff x="1498" y="2120"/>
              <a:chExt cx="800" cy="380"/>
            </a:xfrm>
          </p:grpSpPr>
          <p:sp>
            <p:nvSpPr>
              <p:cNvPr id="45155" name="Text Box 49"/>
              <p:cNvSpPr txBox="1">
                <a:spLocks noChangeArrowheads="1"/>
              </p:cNvSpPr>
              <p:nvPr/>
            </p:nvSpPr>
            <p:spPr bwMode="auto">
              <a:xfrm>
                <a:off x="1518" y="2144"/>
                <a:ext cx="780" cy="3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 err="1">
                    <a:solidFill>
                      <a:srgbClr val="008000"/>
                    </a:solidFill>
                    <a:latin typeface="Times New Roman" charset="0"/>
                  </a:rPr>
                  <a:t>len</a:t>
                </a:r>
                <a:endParaRPr lang="en-US" altLang="zh-CN" b="1" dirty="0">
                  <a:solidFill>
                    <a:srgbClr val="008000"/>
                  </a:solidFill>
                  <a:latin typeface="Times New Roman" charset="0"/>
                </a:endParaRPr>
              </a:p>
            </p:txBody>
          </p:sp>
          <p:sp>
            <p:nvSpPr>
              <p:cNvPr id="45156" name="Oval 50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4" name="Group 51"/>
            <p:cNvGrpSpPr>
              <a:grpSpLocks/>
            </p:cNvGrpSpPr>
            <p:nvPr/>
          </p:nvGrpSpPr>
          <p:grpSpPr bwMode="auto">
            <a:xfrm>
              <a:off x="567" y="3682"/>
              <a:ext cx="603" cy="202"/>
              <a:chOff x="1498" y="2120"/>
              <a:chExt cx="800" cy="386"/>
            </a:xfrm>
          </p:grpSpPr>
          <p:sp>
            <p:nvSpPr>
              <p:cNvPr id="45153" name="Text Box 52"/>
              <p:cNvSpPr txBox="1">
                <a:spLocks noChangeArrowheads="1"/>
              </p:cNvSpPr>
              <p:nvPr/>
            </p:nvSpPr>
            <p:spPr bwMode="auto">
              <a:xfrm>
                <a:off x="1518" y="2123"/>
                <a:ext cx="780" cy="38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name</a:t>
                </a:r>
              </a:p>
            </p:txBody>
          </p:sp>
          <p:sp>
            <p:nvSpPr>
              <p:cNvPr id="45154" name="Oval 53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5" name="Group 54"/>
            <p:cNvGrpSpPr>
              <a:grpSpLocks/>
            </p:cNvGrpSpPr>
            <p:nvPr/>
          </p:nvGrpSpPr>
          <p:grpSpPr bwMode="auto">
            <a:xfrm>
              <a:off x="1246" y="3686"/>
              <a:ext cx="636" cy="200"/>
              <a:chOff x="1498" y="2120"/>
              <a:chExt cx="800" cy="332"/>
            </a:xfrm>
          </p:grpSpPr>
          <p:sp>
            <p:nvSpPr>
              <p:cNvPr id="45151" name="Text Box 55"/>
              <p:cNvSpPr txBox="1">
                <a:spLocks noChangeArrowheads="1"/>
              </p:cNvSpPr>
              <p:nvPr/>
            </p:nvSpPr>
            <p:spPr bwMode="auto">
              <a:xfrm>
                <a:off x="1518" y="2128"/>
                <a:ext cx="780" cy="3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gender</a:t>
                </a:r>
              </a:p>
            </p:txBody>
          </p:sp>
          <p:sp>
            <p:nvSpPr>
              <p:cNvPr id="45152" name="Oval 56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332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6" name="Group 57"/>
            <p:cNvGrpSpPr>
              <a:grpSpLocks/>
            </p:cNvGrpSpPr>
            <p:nvPr/>
          </p:nvGrpSpPr>
          <p:grpSpPr bwMode="auto">
            <a:xfrm>
              <a:off x="1885" y="3679"/>
              <a:ext cx="772" cy="205"/>
              <a:chOff x="1458" y="2119"/>
              <a:chExt cx="1200" cy="393"/>
            </a:xfrm>
          </p:grpSpPr>
          <p:sp>
            <p:nvSpPr>
              <p:cNvPr id="45149" name="Text Box 58"/>
              <p:cNvSpPr txBox="1">
                <a:spLocks noChangeArrowheads="1"/>
              </p:cNvSpPr>
              <p:nvPr/>
            </p:nvSpPr>
            <p:spPr bwMode="auto">
              <a:xfrm>
                <a:off x="1458" y="2119"/>
                <a:ext cx="1200" cy="39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phone</a:t>
                </a:r>
              </a:p>
            </p:txBody>
          </p:sp>
          <p:sp>
            <p:nvSpPr>
              <p:cNvPr id="45150" name="Oval 59"/>
              <p:cNvSpPr>
                <a:spLocks noChangeArrowheads="1"/>
              </p:cNvSpPr>
              <p:nvPr/>
            </p:nvSpPr>
            <p:spPr bwMode="auto">
              <a:xfrm>
                <a:off x="1605" y="2120"/>
                <a:ext cx="800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7" name="Group 60"/>
            <p:cNvGrpSpPr>
              <a:grpSpLocks/>
            </p:cNvGrpSpPr>
            <p:nvPr/>
          </p:nvGrpSpPr>
          <p:grpSpPr bwMode="auto">
            <a:xfrm>
              <a:off x="569" y="2267"/>
              <a:ext cx="742" cy="282"/>
              <a:chOff x="1595" y="2139"/>
              <a:chExt cx="779" cy="540"/>
            </a:xfrm>
          </p:grpSpPr>
          <p:sp>
            <p:nvSpPr>
              <p:cNvPr id="45147" name="Text Box 61"/>
              <p:cNvSpPr txBox="1">
                <a:spLocks noChangeArrowheads="1"/>
              </p:cNvSpPr>
              <p:nvPr/>
            </p:nvSpPr>
            <p:spPr bwMode="auto">
              <a:xfrm>
                <a:off x="1595" y="2139"/>
                <a:ext cx="779" cy="5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>
                    <a:solidFill>
                      <a:srgbClr val="00B0F0"/>
                    </a:solidFill>
                    <a:latin typeface="Times New Roman" charset="0"/>
                  </a:rPr>
                  <a:t>reward</a:t>
                </a:r>
              </a:p>
            </p:txBody>
          </p:sp>
          <p:sp>
            <p:nvSpPr>
              <p:cNvPr id="45148" name="Oval 62"/>
              <p:cNvSpPr>
                <a:spLocks noChangeArrowheads="1"/>
              </p:cNvSpPr>
              <p:nvPr/>
            </p:nvSpPr>
            <p:spPr bwMode="auto">
              <a:xfrm>
                <a:off x="1659" y="2183"/>
                <a:ext cx="693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8" name="Group 63"/>
            <p:cNvGrpSpPr>
              <a:grpSpLocks/>
            </p:cNvGrpSpPr>
            <p:nvPr/>
          </p:nvGrpSpPr>
          <p:grpSpPr bwMode="auto">
            <a:xfrm>
              <a:off x="2426" y="1279"/>
              <a:ext cx="555" cy="215"/>
              <a:chOff x="1498" y="2112"/>
              <a:chExt cx="800" cy="412"/>
            </a:xfrm>
          </p:grpSpPr>
          <p:sp>
            <p:nvSpPr>
              <p:cNvPr id="45145" name="Text Box 64"/>
              <p:cNvSpPr txBox="1">
                <a:spLocks noChangeArrowheads="1"/>
              </p:cNvSpPr>
              <p:nvPr/>
            </p:nvSpPr>
            <p:spPr bwMode="auto">
              <a:xfrm>
                <a:off x="1518" y="2112"/>
                <a:ext cx="780" cy="4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name</a:t>
                </a:r>
              </a:p>
            </p:txBody>
          </p:sp>
          <p:sp>
            <p:nvSpPr>
              <p:cNvPr id="45146" name="Oval 65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09" name="Group 66"/>
            <p:cNvGrpSpPr>
              <a:grpSpLocks/>
            </p:cNvGrpSpPr>
            <p:nvPr/>
          </p:nvGrpSpPr>
          <p:grpSpPr bwMode="auto">
            <a:xfrm>
              <a:off x="3613" y="1286"/>
              <a:ext cx="659" cy="202"/>
              <a:chOff x="1444" y="2118"/>
              <a:chExt cx="1026" cy="386"/>
            </a:xfrm>
          </p:grpSpPr>
          <p:sp>
            <p:nvSpPr>
              <p:cNvPr id="45143" name="Text Box 67"/>
              <p:cNvSpPr txBox="1">
                <a:spLocks noChangeArrowheads="1"/>
              </p:cNvSpPr>
              <p:nvPr/>
            </p:nvSpPr>
            <p:spPr bwMode="auto">
              <a:xfrm>
                <a:off x="1444" y="2127"/>
                <a:ext cx="1026" cy="3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address</a:t>
                </a:r>
              </a:p>
            </p:txBody>
          </p:sp>
          <p:sp>
            <p:nvSpPr>
              <p:cNvPr id="45144" name="Oval 68"/>
              <p:cNvSpPr>
                <a:spLocks noChangeArrowheads="1"/>
              </p:cNvSpPr>
              <p:nvPr/>
            </p:nvSpPr>
            <p:spPr bwMode="auto">
              <a:xfrm>
                <a:off x="1498" y="2118"/>
                <a:ext cx="906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10" name="Group 69"/>
            <p:cNvGrpSpPr>
              <a:grpSpLocks/>
            </p:cNvGrpSpPr>
            <p:nvPr/>
          </p:nvGrpSpPr>
          <p:grpSpPr bwMode="auto">
            <a:xfrm>
              <a:off x="3047" y="1281"/>
              <a:ext cx="515" cy="201"/>
              <a:chOff x="1498" y="2115"/>
              <a:chExt cx="800" cy="385"/>
            </a:xfrm>
          </p:grpSpPr>
          <p:sp>
            <p:nvSpPr>
              <p:cNvPr id="45141" name="Text Box 70"/>
              <p:cNvSpPr txBox="1">
                <a:spLocks noChangeArrowheads="1"/>
              </p:cNvSpPr>
              <p:nvPr/>
            </p:nvSpPr>
            <p:spPr bwMode="auto">
              <a:xfrm>
                <a:off x="1518" y="2115"/>
                <a:ext cx="780" cy="38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class</a:t>
                </a:r>
              </a:p>
            </p:txBody>
          </p:sp>
          <p:sp>
            <p:nvSpPr>
              <p:cNvPr id="45142" name="Oval 71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11" name="Group 72"/>
            <p:cNvGrpSpPr>
              <a:grpSpLocks/>
            </p:cNvGrpSpPr>
            <p:nvPr/>
          </p:nvGrpSpPr>
          <p:grpSpPr bwMode="auto">
            <a:xfrm>
              <a:off x="3060" y="3689"/>
              <a:ext cx="529" cy="211"/>
              <a:chOff x="1549" y="2096"/>
              <a:chExt cx="823" cy="404"/>
            </a:xfrm>
          </p:grpSpPr>
          <p:sp>
            <p:nvSpPr>
              <p:cNvPr id="45139" name="Text Box 73"/>
              <p:cNvSpPr txBox="1">
                <a:spLocks noChangeArrowheads="1"/>
              </p:cNvSpPr>
              <p:nvPr/>
            </p:nvSpPr>
            <p:spPr bwMode="auto">
              <a:xfrm>
                <a:off x="1591" y="2096"/>
                <a:ext cx="781" cy="40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No</a:t>
                </a:r>
              </a:p>
            </p:txBody>
          </p:sp>
          <p:sp>
            <p:nvSpPr>
              <p:cNvPr id="45140" name="Oval 74"/>
              <p:cNvSpPr>
                <a:spLocks noChangeArrowheads="1"/>
              </p:cNvSpPr>
              <p:nvPr/>
            </p:nvSpPr>
            <p:spPr bwMode="auto">
              <a:xfrm>
                <a:off x="1549" y="2120"/>
                <a:ext cx="801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12" name="Group 75"/>
            <p:cNvGrpSpPr>
              <a:grpSpLocks/>
            </p:cNvGrpSpPr>
            <p:nvPr/>
          </p:nvGrpSpPr>
          <p:grpSpPr bwMode="auto">
            <a:xfrm>
              <a:off x="4680" y="2220"/>
              <a:ext cx="633" cy="266"/>
              <a:chOff x="1592" y="2017"/>
              <a:chExt cx="800" cy="508"/>
            </a:xfrm>
          </p:grpSpPr>
          <p:sp>
            <p:nvSpPr>
              <p:cNvPr id="45137" name="Text Box 76"/>
              <p:cNvSpPr txBox="1">
                <a:spLocks noChangeArrowheads="1"/>
              </p:cNvSpPr>
              <p:nvPr/>
            </p:nvSpPr>
            <p:spPr bwMode="auto">
              <a:xfrm>
                <a:off x="1592" y="2017"/>
                <a:ext cx="780" cy="50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name</a:t>
                </a:r>
              </a:p>
            </p:txBody>
          </p:sp>
          <p:sp>
            <p:nvSpPr>
              <p:cNvPr id="45138" name="Oval 77"/>
              <p:cNvSpPr>
                <a:spLocks noChangeArrowheads="1"/>
              </p:cNvSpPr>
              <p:nvPr/>
            </p:nvSpPr>
            <p:spPr bwMode="auto">
              <a:xfrm>
                <a:off x="1592" y="2033"/>
                <a:ext cx="800" cy="463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13" name="Group 78"/>
            <p:cNvGrpSpPr>
              <a:grpSpLocks/>
            </p:cNvGrpSpPr>
            <p:nvPr/>
          </p:nvGrpSpPr>
          <p:grpSpPr bwMode="auto">
            <a:xfrm>
              <a:off x="4688" y="1289"/>
              <a:ext cx="636" cy="236"/>
              <a:chOff x="1636" y="2100"/>
              <a:chExt cx="799" cy="397"/>
            </a:xfrm>
          </p:grpSpPr>
          <p:sp>
            <p:nvSpPr>
              <p:cNvPr id="45135" name="Text Box 79"/>
              <p:cNvSpPr txBox="1">
                <a:spLocks noChangeArrowheads="1"/>
              </p:cNvSpPr>
              <p:nvPr/>
            </p:nvSpPr>
            <p:spPr bwMode="auto">
              <a:xfrm>
                <a:off x="1641" y="2120"/>
                <a:ext cx="781" cy="3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CERT#</a:t>
                </a:r>
              </a:p>
            </p:txBody>
          </p:sp>
          <p:sp>
            <p:nvSpPr>
              <p:cNvPr id="45136" name="Oval 80"/>
              <p:cNvSpPr>
                <a:spLocks noChangeArrowheads="1"/>
              </p:cNvSpPr>
              <p:nvPr/>
            </p:nvSpPr>
            <p:spPr bwMode="auto">
              <a:xfrm>
                <a:off x="1636" y="2100"/>
                <a:ext cx="799" cy="376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14" name="Group 81"/>
            <p:cNvGrpSpPr>
              <a:grpSpLocks/>
            </p:cNvGrpSpPr>
            <p:nvPr/>
          </p:nvGrpSpPr>
          <p:grpSpPr bwMode="auto">
            <a:xfrm>
              <a:off x="3743" y="2199"/>
              <a:ext cx="762" cy="349"/>
              <a:chOff x="1498" y="2120"/>
              <a:chExt cx="800" cy="540"/>
            </a:xfrm>
          </p:grpSpPr>
          <p:sp>
            <p:nvSpPr>
              <p:cNvPr id="45133" name="Text Box 82"/>
              <p:cNvSpPr txBox="1">
                <a:spLocks noChangeArrowheads="1"/>
              </p:cNvSpPr>
              <p:nvPr/>
            </p:nvSpPr>
            <p:spPr bwMode="auto">
              <a:xfrm>
                <a:off x="1518" y="2120"/>
                <a:ext cx="780" cy="5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 dirty="0">
                    <a:solidFill>
                      <a:srgbClr val="008000"/>
                    </a:solidFill>
                    <a:latin typeface="Times New Roman" charset="0"/>
                  </a:rPr>
                  <a:t>start-date</a:t>
                </a:r>
              </a:p>
            </p:txBody>
          </p:sp>
          <p:sp>
            <p:nvSpPr>
              <p:cNvPr id="45134" name="Oval 83"/>
              <p:cNvSpPr>
                <a:spLocks noChangeArrowheads="1"/>
              </p:cNvSpPr>
              <p:nvPr/>
            </p:nvSpPr>
            <p:spPr bwMode="auto">
              <a:xfrm>
                <a:off x="1498" y="2120"/>
                <a:ext cx="800" cy="3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" name="Line 84"/>
            <p:cNvSpPr>
              <a:spLocks noChangeShapeType="1"/>
            </p:cNvSpPr>
            <p:nvPr/>
          </p:nvSpPr>
          <p:spPr bwMode="auto">
            <a:xfrm flipH="1" flipV="1">
              <a:off x="911" y="1485"/>
              <a:ext cx="270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6" name="Line 85"/>
            <p:cNvSpPr>
              <a:spLocks noChangeShapeType="1"/>
            </p:cNvSpPr>
            <p:nvPr/>
          </p:nvSpPr>
          <p:spPr bwMode="auto">
            <a:xfrm>
              <a:off x="1437" y="1483"/>
              <a:ext cx="0" cy="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" name="Line 86"/>
            <p:cNvSpPr>
              <a:spLocks noChangeShapeType="1"/>
            </p:cNvSpPr>
            <p:nvPr/>
          </p:nvSpPr>
          <p:spPr bwMode="auto">
            <a:xfrm flipH="1">
              <a:off x="1761" y="1485"/>
              <a:ext cx="129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Line 87"/>
            <p:cNvSpPr>
              <a:spLocks noChangeShapeType="1"/>
            </p:cNvSpPr>
            <p:nvPr/>
          </p:nvSpPr>
          <p:spPr bwMode="auto">
            <a:xfrm flipH="1" flipV="1">
              <a:off x="965" y="2488"/>
              <a:ext cx="120" cy="1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" name="Line 88"/>
            <p:cNvSpPr>
              <a:spLocks noChangeShapeType="1"/>
            </p:cNvSpPr>
            <p:nvPr/>
          </p:nvSpPr>
          <p:spPr bwMode="auto">
            <a:xfrm flipH="1" flipV="1">
              <a:off x="2745" y="1485"/>
              <a:ext cx="245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" name="Line 89"/>
            <p:cNvSpPr>
              <a:spLocks noChangeShapeType="1"/>
            </p:cNvSpPr>
            <p:nvPr/>
          </p:nvSpPr>
          <p:spPr bwMode="auto">
            <a:xfrm flipV="1">
              <a:off x="3305" y="1483"/>
              <a:ext cx="0" cy="2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1" name="Line 90"/>
            <p:cNvSpPr>
              <a:spLocks noChangeShapeType="1"/>
            </p:cNvSpPr>
            <p:nvPr/>
          </p:nvSpPr>
          <p:spPr bwMode="auto">
            <a:xfrm flipV="1">
              <a:off x="3619" y="1473"/>
              <a:ext cx="238" cy="2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2" name="Line 91"/>
            <p:cNvSpPr>
              <a:spLocks noChangeShapeType="1"/>
            </p:cNvSpPr>
            <p:nvPr/>
          </p:nvSpPr>
          <p:spPr bwMode="auto">
            <a:xfrm flipV="1">
              <a:off x="4995" y="1504"/>
              <a:ext cx="0" cy="2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3" name="Line 92"/>
            <p:cNvSpPr>
              <a:spLocks noChangeShapeType="1"/>
            </p:cNvSpPr>
            <p:nvPr/>
          </p:nvSpPr>
          <p:spPr bwMode="auto">
            <a:xfrm flipV="1">
              <a:off x="4995" y="1990"/>
              <a:ext cx="0" cy="2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4" name="Line 93"/>
            <p:cNvSpPr>
              <a:spLocks noChangeShapeType="1"/>
            </p:cNvSpPr>
            <p:nvPr/>
          </p:nvSpPr>
          <p:spPr bwMode="auto">
            <a:xfrm flipH="1">
              <a:off x="4134" y="2017"/>
              <a:ext cx="0" cy="1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5" name="Line 94"/>
            <p:cNvSpPr>
              <a:spLocks noChangeShapeType="1"/>
            </p:cNvSpPr>
            <p:nvPr/>
          </p:nvSpPr>
          <p:spPr bwMode="auto">
            <a:xfrm flipH="1">
              <a:off x="932" y="3439"/>
              <a:ext cx="200" cy="2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6" name="Line 95"/>
            <p:cNvSpPr>
              <a:spLocks noChangeShapeType="1"/>
            </p:cNvSpPr>
            <p:nvPr/>
          </p:nvSpPr>
          <p:spPr bwMode="auto">
            <a:xfrm flipV="1">
              <a:off x="1484" y="3439"/>
              <a:ext cx="0" cy="2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Line 96"/>
            <p:cNvSpPr>
              <a:spLocks noChangeShapeType="1"/>
            </p:cNvSpPr>
            <p:nvPr/>
          </p:nvSpPr>
          <p:spPr bwMode="auto">
            <a:xfrm flipH="1" flipV="1">
              <a:off x="1749" y="3429"/>
              <a:ext cx="390" cy="2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8" name="Line 97"/>
            <p:cNvSpPr>
              <a:spLocks noChangeShapeType="1"/>
            </p:cNvSpPr>
            <p:nvPr/>
          </p:nvSpPr>
          <p:spPr bwMode="auto">
            <a:xfrm>
              <a:off x="3314" y="3429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9" name="Line 98"/>
            <p:cNvSpPr>
              <a:spLocks noChangeShapeType="1"/>
            </p:cNvSpPr>
            <p:nvPr/>
          </p:nvSpPr>
          <p:spPr bwMode="auto">
            <a:xfrm flipH="1" flipV="1">
              <a:off x="970" y="3523"/>
              <a:ext cx="114" cy="8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0" name="Line 100"/>
            <p:cNvSpPr>
              <a:spLocks noChangeShapeType="1"/>
            </p:cNvSpPr>
            <p:nvPr/>
          </p:nvSpPr>
          <p:spPr bwMode="auto">
            <a:xfrm flipV="1">
              <a:off x="945" y="1588"/>
              <a:ext cx="575" cy="3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1" name="Line 101"/>
            <p:cNvSpPr>
              <a:spLocks noChangeShapeType="1"/>
            </p:cNvSpPr>
            <p:nvPr/>
          </p:nvSpPr>
          <p:spPr bwMode="auto">
            <a:xfrm flipH="1">
              <a:off x="2766" y="1562"/>
              <a:ext cx="124" cy="4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2" name="Line 102"/>
            <p:cNvSpPr>
              <a:spLocks noChangeShapeType="1"/>
            </p:cNvSpPr>
            <p:nvPr/>
          </p:nvSpPr>
          <p:spPr bwMode="auto">
            <a:xfrm>
              <a:off x="4936" y="1603"/>
              <a:ext cx="115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108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9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4400" dirty="0">
                <a:solidFill>
                  <a:srgbClr val="0000CC"/>
                </a:solidFill>
                <a:ea typeface="黑体" pitchFamily="2" charset="-122"/>
              </a:rPr>
              <a:t>图例子：</a:t>
            </a:r>
            <a:r>
              <a:rPr lang="zh-CN" altLang="en-US" sz="4400" dirty="0">
                <a:solidFill>
                  <a:srgbClr val="FF0000"/>
                </a:solidFill>
                <a:ea typeface="黑体" pitchFamily="2" charset="-122"/>
              </a:rPr>
              <a:t>不同的符号体系</a:t>
            </a:r>
            <a:endParaRPr lang="zh-CN" altLang="en-US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2808287" cy="5040312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用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建模工具创建的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图</a:t>
            </a:r>
            <a:endParaRPr lang="zh-CN" altLang="en-US" sz="24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Created by me with Sybase’s </a:t>
            </a:r>
            <a:r>
              <a:rPr lang="en-US" altLang="zh-CN" sz="2400" dirty="0" err="1">
                <a:solidFill>
                  <a:srgbClr val="0000CC"/>
                </a:solidFill>
                <a:ea typeface="黑体" pitchFamily="2" charset="-122"/>
              </a:rPr>
              <a:t>PowerDesigner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 9.5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黑体" pitchFamily="2" charset="-122"/>
              </a:rPr>
              <a:t>ISA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是特殊化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（见</a:t>
            </a:r>
            <a:r>
              <a:rPr lang="en-US" altLang="zh-CN" sz="2400" dirty="0">
                <a:solidFill>
                  <a:srgbClr val="FF0000"/>
                </a:solidFill>
                <a:ea typeface="黑体" pitchFamily="2" charset="-122"/>
              </a:rPr>
              <a:t>EER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部分）</a:t>
            </a:r>
            <a:endParaRPr lang="en-US" altLang="zh-CN" sz="24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1196975"/>
            <a:ext cx="5689600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ea typeface="黑体" pitchFamily="2" charset="-122"/>
              </a:rPr>
              <a:t>E-R</a:t>
            </a:r>
            <a:r>
              <a:rPr lang="zh-CN" altLang="en-US" dirty="0">
                <a:ea typeface="黑体" pitchFamily="2" charset="-122"/>
              </a:rPr>
              <a:t>数据模式与</a:t>
            </a:r>
            <a:r>
              <a:rPr lang="en-US" altLang="zh-CN" dirty="0">
                <a:ea typeface="黑体" pitchFamily="2" charset="-122"/>
              </a:rPr>
              <a:t>E-R</a:t>
            </a:r>
            <a:r>
              <a:rPr lang="zh-CN" altLang="en-US" dirty="0">
                <a:ea typeface="黑体" pitchFamily="2" charset="-122"/>
              </a:rPr>
              <a:t>图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建模的设计原则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ea typeface="黑体" pitchFamily="2" charset="-122"/>
              </a:rPr>
              <a:t>选择合适的抽象（</a:t>
            </a:r>
            <a:r>
              <a:rPr lang="en-US" altLang="zh-CN" sz="2400" dirty="0">
                <a:ea typeface="黑体" pitchFamily="2" charset="-122"/>
              </a:rPr>
              <a:t>appropriate abstract</a:t>
            </a:r>
            <a:r>
              <a:rPr lang="zh-CN" altLang="en-US" sz="2400" dirty="0">
                <a:ea typeface="黑体" pitchFamily="2" charset="-122"/>
              </a:rPr>
              <a:t>）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ea typeface="黑体" pitchFamily="2" charset="-122"/>
              </a:rPr>
              <a:t>忠实性（</a:t>
            </a:r>
            <a:r>
              <a:rPr lang="en-US" altLang="zh-CN" sz="2400" dirty="0">
                <a:ea typeface="黑体" pitchFamily="2" charset="-122"/>
              </a:rPr>
              <a:t>faithfulness</a:t>
            </a:r>
            <a:r>
              <a:rPr lang="zh-CN" altLang="en-US" sz="2400" dirty="0">
                <a:ea typeface="黑体" pitchFamily="2" charset="-122"/>
              </a:rPr>
              <a:t>）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ea typeface="黑体" pitchFamily="2" charset="-122"/>
              </a:rPr>
              <a:t>避免冗余（</a:t>
            </a:r>
            <a:r>
              <a:rPr lang="en-US" altLang="zh-CN" sz="2400" dirty="0">
                <a:ea typeface="黑体" pitchFamily="2" charset="-122"/>
              </a:rPr>
              <a:t>avoiding redundancy</a:t>
            </a:r>
            <a:r>
              <a:rPr lang="zh-CN" altLang="en-US" sz="2400" dirty="0">
                <a:ea typeface="黑体" pitchFamily="2" charset="-122"/>
              </a:rPr>
              <a:t>）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ea typeface="黑体" pitchFamily="2" charset="-122"/>
              </a:rPr>
              <a:t>简单性（</a:t>
            </a:r>
            <a:r>
              <a:rPr lang="en-US" altLang="zh-CN" sz="2400" dirty="0">
                <a:ea typeface="黑体" pitchFamily="2" charset="-122"/>
              </a:rPr>
              <a:t>simplicity</a:t>
            </a:r>
            <a:r>
              <a:rPr lang="zh-CN" altLang="en-US" sz="2400" dirty="0">
                <a:ea typeface="黑体" pitchFamily="2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280920" cy="10890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二、扩充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E-R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模型</a:t>
            </a: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特殊化（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specialization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）与普遍化（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generalization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en-US" altLang="zh-CN" dirty="0">
                <a:ea typeface="黑体" pitchFamily="2" charset="-122"/>
              </a:rPr>
              <a:t> </a:t>
            </a:r>
          </a:p>
        </p:txBody>
      </p:sp>
      <p:grpSp>
        <p:nvGrpSpPr>
          <p:cNvPr id="48134" name="Group 30"/>
          <p:cNvGrpSpPr>
            <a:grpSpLocks/>
          </p:cNvGrpSpPr>
          <p:nvPr/>
        </p:nvGrpSpPr>
        <p:grpSpPr bwMode="auto">
          <a:xfrm>
            <a:off x="827538" y="2343150"/>
            <a:ext cx="7859261" cy="4019550"/>
            <a:chOff x="523" y="1476"/>
            <a:chExt cx="4806" cy="2532"/>
          </a:xfrm>
        </p:grpSpPr>
        <p:sp>
          <p:nvSpPr>
            <p:cNvPr id="48136" name="Text Box 5"/>
            <p:cNvSpPr txBox="1">
              <a:spLocks noChangeArrowheads="1"/>
            </p:cNvSpPr>
            <p:nvPr/>
          </p:nvSpPr>
          <p:spPr bwMode="auto">
            <a:xfrm>
              <a:off x="2415" y="1669"/>
              <a:ext cx="728" cy="39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2000" b="1">
                  <a:latin typeface="Times New Roman" charset="0"/>
                </a:rPr>
                <a:t>超实体</a:t>
              </a:r>
            </a:p>
          </p:txBody>
        </p:sp>
        <p:sp>
          <p:nvSpPr>
            <p:cNvPr id="48137" name="Text Box 6"/>
            <p:cNvSpPr txBox="1">
              <a:spLocks noChangeArrowheads="1"/>
            </p:cNvSpPr>
            <p:nvPr/>
          </p:nvSpPr>
          <p:spPr bwMode="auto">
            <a:xfrm>
              <a:off x="1469" y="3600"/>
              <a:ext cx="728" cy="39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2000" b="1">
                  <a:latin typeface="Times New Roman" charset="0"/>
                </a:rPr>
                <a:t>子实体</a:t>
              </a:r>
              <a:r>
                <a:rPr lang="en-US" altLang="zh-CN" sz="2000" b="1">
                  <a:latin typeface="Times New Roman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48138" name="Text Box 7"/>
            <p:cNvSpPr txBox="1">
              <a:spLocks noChangeArrowheads="1"/>
            </p:cNvSpPr>
            <p:nvPr/>
          </p:nvSpPr>
          <p:spPr bwMode="auto">
            <a:xfrm>
              <a:off x="3371" y="3611"/>
              <a:ext cx="824" cy="39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2000" b="1">
                  <a:latin typeface="Times New Roman" charset="0"/>
                </a:rPr>
                <a:t>子实体</a:t>
              </a:r>
              <a:r>
                <a:rPr lang="en-US" altLang="zh-CN" sz="2000" b="1">
                  <a:latin typeface="Times New Roman" charset="0"/>
                </a:rPr>
                <a:t>n</a:t>
              </a:r>
            </a:p>
          </p:txBody>
        </p:sp>
        <p:sp>
          <p:nvSpPr>
            <p:cNvPr id="48139" name="Text Box 8"/>
            <p:cNvSpPr txBox="1">
              <a:spLocks noChangeArrowheads="1"/>
            </p:cNvSpPr>
            <p:nvPr/>
          </p:nvSpPr>
          <p:spPr bwMode="auto">
            <a:xfrm>
              <a:off x="2469" y="2745"/>
              <a:ext cx="630" cy="3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en-US" altLang="zh-CN" sz="2000" b="1">
                  <a:latin typeface="Times New Roman" charset="0"/>
                </a:rPr>
                <a:t>d / o</a:t>
              </a:r>
              <a:endParaRPr lang="en-US" altLang="zh-CN" sz="2000" b="1"/>
            </a:p>
          </p:txBody>
        </p:sp>
        <p:sp>
          <p:nvSpPr>
            <p:cNvPr id="48140" name="Oval 9"/>
            <p:cNvSpPr>
              <a:spLocks noChangeArrowheads="1"/>
            </p:cNvSpPr>
            <p:nvPr/>
          </p:nvSpPr>
          <p:spPr bwMode="auto">
            <a:xfrm>
              <a:off x="2520" y="2713"/>
              <a:ext cx="540" cy="4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0"/>
            <p:cNvSpPr>
              <a:spLocks noChangeShapeType="1"/>
            </p:cNvSpPr>
            <p:nvPr/>
          </p:nvSpPr>
          <p:spPr bwMode="auto">
            <a:xfrm flipH="1">
              <a:off x="2002" y="3169"/>
              <a:ext cx="684" cy="4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1"/>
            <p:cNvSpPr>
              <a:spLocks noChangeShapeType="1"/>
            </p:cNvSpPr>
            <p:nvPr/>
          </p:nvSpPr>
          <p:spPr bwMode="auto">
            <a:xfrm>
              <a:off x="2925" y="3169"/>
              <a:ext cx="783" cy="4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2"/>
            <p:cNvSpPr>
              <a:spLocks noChangeShapeType="1"/>
            </p:cNvSpPr>
            <p:nvPr/>
          </p:nvSpPr>
          <p:spPr bwMode="auto">
            <a:xfrm flipV="1">
              <a:off x="2762" y="2066"/>
              <a:ext cx="0" cy="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3"/>
            <p:cNvSpPr>
              <a:spLocks noChangeShapeType="1"/>
            </p:cNvSpPr>
            <p:nvPr/>
          </p:nvSpPr>
          <p:spPr bwMode="auto">
            <a:xfrm flipV="1">
              <a:off x="2828" y="2066"/>
              <a:ext cx="0" cy="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Freeform 14"/>
            <p:cNvSpPr>
              <a:spLocks/>
            </p:cNvSpPr>
            <p:nvPr/>
          </p:nvSpPr>
          <p:spPr bwMode="auto">
            <a:xfrm>
              <a:off x="2228" y="3209"/>
              <a:ext cx="261" cy="304"/>
            </a:xfrm>
            <a:custGeom>
              <a:avLst/>
              <a:gdLst>
                <a:gd name="T0" fmla="*/ 0 w 557"/>
                <a:gd name="T1" fmla="*/ 0 h 513"/>
                <a:gd name="T2" fmla="*/ 0 w 557"/>
                <a:gd name="T3" fmla="*/ 1 h 513"/>
                <a:gd name="T4" fmla="*/ 0 w 557"/>
                <a:gd name="T5" fmla="*/ 1 h 513"/>
                <a:gd name="T6" fmla="*/ 0 w 557"/>
                <a:gd name="T7" fmla="*/ 1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7"/>
                <a:gd name="T13" fmla="*/ 0 h 513"/>
                <a:gd name="T14" fmla="*/ 557 w 557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7" h="513">
                  <a:moveTo>
                    <a:pt x="257" y="0"/>
                  </a:moveTo>
                  <a:cubicBezTo>
                    <a:pt x="145" y="98"/>
                    <a:pt x="34" y="197"/>
                    <a:pt x="17" y="280"/>
                  </a:cubicBezTo>
                  <a:cubicBezTo>
                    <a:pt x="0" y="363"/>
                    <a:pt x="67" y="487"/>
                    <a:pt x="157" y="500"/>
                  </a:cubicBezTo>
                  <a:cubicBezTo>
                    <a:pt x="247" y="513"/>
                    <a:pt x="402" y="436"/>
                    <a:pt x="557" y="36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Freeform 15"/>
            <p:cNvSpPr>
              <a:spLocks/>
            </p:cNvSpPr>
            <p:nvPr/>
          </p:nvSpPr>
          <p:spPr bwMode="auto">
            <a:xfrm flipH="1">
              <a:off x="3175" y="3184"/>
              <a:ext cx="261" cy="303"/>
            </a:xfrm>
            <a:custGeom>
              <a:avLst/>
              <a:gdLst>
                <a:gd name="T0" fmla="*/ 0 w 557"/>
                <a:gd name="T1" fmla="*/ 0 h 513"/>
                <a:gd name="T2" fmla="*/ 0 w 557"/>
                <a:gd name="T3" fmla="*/ 1 h 513"/>
                <a:gd name="T4" fmla="*/ 0 w 557"/>
                <a:gd name="T5" fmla="*/ 1 h 513"/>
                <a:gd name="T6" fmla="*/ 0 w 557"/>
                <a:gd name="T7" fmla="*/ 1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7"/>
                <a:gd name="T13" fmla="*/ 0 h 513"/>
                <a:gd name="T14" fmla="*/ 557 w 557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7" h="513">
                  <a:moveTo>
                    <a:pt x="257" y="0"/>
                  </a:moveTo>
                  <a:cubicBezTo>
                    <a:pt x="145" y="98"/>
                    <a:pt x="34" y="197"/>
                    <a:pt x="17" y="280"/>
                  </a:cubicBezTo>
                  <a:cubicBezTo>
                    <a:pt x="0" y="363"/>
                    <a:pt x="67" y="487"/>
                    <a:pt x="157" y="500"/>
                  </a:cubicBezTo>
                  <a:cubicBezTo>
                    <a:pt x="247" y="513"/>
                    <a:pt x="402" y="436"/>
                    <a:pt x="557" y="36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Text Box 16"/>
            <p:cNvSpPr txBox="1">
              <a:spLocks noChangeArrowheads="1"/>
            </p:cNvSpPr>
            <p:nvPr/>
          </p:nvSpPr>
          <p:spPr bwMode="auto">
            <a:xfrm>
              <a:off x="2565" y="3654"/>
              <a:ext cx="391" cy="3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Times New Roman" charset="0"/>
                </a:rPr>
                <a:t>. . .</a:t>
              </a:r>
              <a:endParaRPr lang="en-US" altLang="zh-CN" sz="2800"/>
            </a:p>
          </p:txBody>
        </p:sp>
        <p:sp>
          <p:nvSpPr>
            <p:cNvPr id="48148" name="Oval 17"/>
            <p:cNvSpPr>
              <a:spLocks noChangeArrowheads="1"/>
            </p:cNvSpPr>
            <p:nvPr/>
          </p:nvSpPr>
          <p:spPr bwMode="auto">
            <a:xfrm>
              <a:off x="2716" y="2169"/>
              <a:ext cx="160" cy="17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18"/>
            <p:cNvSpPr>
              <a:spLocks noChangeShapeType="1"/>
            </p:cNvSpPr>
            <p:nvPr/>
          </p:nvSpPr>
          <p:spPr bwMode="auto">
            <a:xfrm flipV="1">
              <a:off x="2880" y="1758"/>
              <a:ext cx="1078" cy="4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19"/>
            <p:cNvSpPr>
              <a:spLocks noChangeShapeType="1"/>
            </p:cNvSpPr>
            <p:nvPr/>
          </p:nvSpPr>
          <p:spPr bwMode="auto">
            <a:xfrm flipH="1" flipV="1">
              <a:off x="1728" y="1825"/>
              <a:ext cx="992" cy="68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Text Box 20"/>
            <p:cNvSpPr txBox="1">
              <a:spLocks noChangeArrowheads="1"/>
            </p:cNvSpPr>
            <p:nvPr/>
          </p:nvSpPr>
          <p:spPr bwMode="auto">
            <a:xfrm>
              <a:off x="559" y="1585"/>
              <a:ext cx="144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Times New Roman" charset="0"/>
                </a:rPr>
                <a:t>单线：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charset="0"/>
                </a:rPr>
                <a:t>部分特殊化</a:t>
              </a:r>
              <a:endParaRPr lang="zh-CN" altLang="en-US" sz="2000" b="1" dirty="0"/>
            </a:p>
          </p:txBody>
        </p:sp>
        <p:sp>
          <p:nvSpPr>
            <p:cNvPr id="48152" name="Text Box 21"/>
            <p:cNvSpPr txBox="1">
              <a:spLocks noChangeArrowheads="1"/>
            </p:cNvSpPr>
            <p:nvPr/>
          </p:nvSpPr>
          <p:spPr bwMode="auto">
            <a:xfrm>
              <a:off x="3875" y="1610"/>
              <a:ext cx="1454" cy="2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 dirty="0">
                  <a:latin typeface="Times New Roman" charset="0"/>
                </a:rPr>
                <a:t>双线：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charset="0"/>
                </a:rPr>
                <a:t>全特殊化</a:t>
              </a:r>
              <a:endParaRPr lang="zh-CN" altLang="en-US" sz="2000" b="1" dirty="0"/>
            </a:p>
          </p:txBody>
        </p:sp>
        <p:sp>
          <p:nvSpPr>
            <p:cNvPr id="48153" name="Text Box 22"/>
            <p:cNvSpPr txBox="1">
              <a:spLocks noChangeArrowheads="1"/>
            </p:cNvSpPr>
            <p:nvPr/>
          </p:nvSpPr>
          <p:spPr bwMode="auto">
            <a:xfrm>
              <a:off x="523" y="2640"/>
              <a:ext cx="1407" cy="27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latin typeface="Times New Roman" charset="0"/>
                </a:rPr>
                <a:t>d</a:t>
              </a:r>
              <a:r>
                <a:rPr lang="zh-CN" altLang="en-US" sz="2000" b="1" dirty="0">
                  <a:latin typeface="Times New Roman" charset="0"/>
                </a:rPr>
                <a:t>：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charset="0"/>
                </a:rPr>
                <a:t>不相交特殊化</a:t>
              </a:r>
              <a:endParaRPr lang="zh-CN" altLang="en-US" sz="2000" b="1" dirty="0"/>
            </a:p>
          </p:txBody>
        </p:sp>
        <p:sp>
          <p:nvSpPr>
            <p:cNvPr id="48154" name="Line 23"/>
            <p:cNvSpPr>
              <a:spLocks noChangeShapeType="1"/>
            </p:cNvSpPr>
            <p:nvPr/>
          </p:nvSpPr>
          <p:spPr bwMode="auto">
            <a:xfrm>
              <a:off x="1871" y="2816"/>
              <a:ext cx="773" cy="15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24"/>
            <p:cNvSpPr txBox="1">
              <a:spLocks noChangeArrowheads="1"/>
            </p:cNvSpPr>
            <p:nvPr/>
          </p:nvSpPr>
          <p:spPr bwMode="auto">
            <a:xfrm>
              <a:off x="3903" y="2654"/>
              <a:ext cx="1288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latin typeface="Times New Roman" charset="0"/>
                </a:rPr>
                <a:t>o</a:t>
              </a:r>
              <a:r>
                <a:rPr lang="zh-CN" altLang="en-US" sz="2000" b="1" dirty="0">
                  <a:latin typeface="Times New Roman" charset="0"/>
                </a:rPr>
                <a:t>：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charset="0"/>
                </a:rPr>
                <a:t>重叠特殊化</a:t>
              </a:r>
              <a:endParaRPr lang="zh-CN" altLang="en-US" sz="2000" b="1" dirty="0"/>
            </a:p>
          </p:txBody>
        </p:sp>
        <p:sp>
          <p:nvSpPr>
            <p:cNvPr id="48156" name="Line 25"/>
            <p:cNvSpPr>
              <a:spLocks noChangeShapeType="1"/>
            </p:cNvSpPr>
            <p:nvPr/>
          </p:nvSpPr>
          <p:spPr bwMode="auto">
            <a:xfrm flipH="1">
              <a:off x="2914" y="2816"/>
              <a:ext cx="1044" cy="1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Freeform 26"/>
            <p:cNvSpPr>
              <a:spLocks/>
            </p:cNvSpPr>
            <p:nvPr/>
          </p:nvSpPr>
          <p:spPr bwMode="auto">
            <a:xfrm>
              <a:off x="1371" y="1699"/>
              <a:ext cx="902" cy="1875"/>
            </a:xfrm>
            <a:custGeom>
              <a:avLst/>
              <a:gdLst>
                <a:gd name="T0" fmla="*/ 0 w 1660"/>
                <a:gd name="T1" fmla="*/ 18 h 2550"/>
                <a:gd name="T2" fmla="*/ 1 w 1660"/>
                <a:gd name="T3" fmla="*/ 15 h 2550"/>
                <a:gd name="T4" fmla="*/ 1 w 1660"/>
                <a:gd name="T5" fmla="*/ 0 h 2550"/>
                <a:gd name="T6" fmla="*/ 0 60000 65536"/>
                <a:gd name="T7" fmla="*/ 0 60000 65536"/>
                <a:gd name="T8" fmla="*/ 0 60000 65536"/>
                <a:gd name="T9" fmla="*/ 0 w 1660"/>
                <a:gd name="T10" fmla="*/ 0 h 2550"/>
                <a:gd name="T11" fmla="*/ 1660 w 1660"/>
                <a:gd name="T12" fmla="*/ 2550 h 2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2550">
                  <a:moveTo>
                    <a:pt x="0" y="2460"/>
                  </a:moveTo>
                  <a:cubicBezTo>
                    <a:pt x="401" y="2505"/>
                    <a:pt x="803" y="2550"/>
                    <a:pt x="1080" y="2140"/>
                  </a:cubicBezTo>
                  <a:cubicBezTo>
                    <a:pt x="1357" y="1730"/>
                    <a:pt x="1563" y="357"/>
                    <a:pt x="1660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Freeform 27"/>
            <p:cNvSpPr>
              <a:spLocks/>
            </p:cNvSpPr>
            <p:nvPr/>
          </p:nvSpPr>
          <p:spPr bwMode="auto">
            <a:xfrm flipH="1">
              <a:off x="3327" y="1699"/>
              <a:ext cx="902" cy="1875"/>
            </a:xfrm>
            <a:custGeom>
              <a:avLst/>
              <a:gdLst>
                <a:gd name="T0" fmla="*/ 0 w 1660"/>
                <a:gd name="T1" fmla="*/ 18 h 2550"/>
                <a:gd name="T2" fmla="*/ 1 w 1660"/>
                <a:gd name="T3" fmla="*/ 15 h 2550"/>
                <a:gd name="T4" fmla="*/ 1 w 1660"/>
                <a:gd name="T5" fmla="*/ 0 h 2550"/>
                <a:gd name="T6" fmla="*/ 0 60000 65536"/>
                <a:gd name="T7" fmla="*/ 0 60000 65536"/>
                <a:gd name="T8" fmla="*/ 0 60000 65536"/>
                <a:gd name="T9" fmla="*/ 0 w 1660"/>
                <a:gd name="T10" fmla="*/ 0 h 2550"/>
                <a:gd name="T11" fmla="*/ 1660 w 1660"/>
                <a:gd name="T12" fmla="*/ 2550 h 2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0" h="2550">
                  <a:moveTo>
                    <a:pt x="0" y="2460"/>
                  </a:moveTo>
                  <a:cubicBezTo>
                    <a:pt x="401" y="2505"/>
                    <a:pt x="803" y="2550"/>
                    <a:pt x="1080" y="2140"/>
                  </a:cubicBezTo>
                  <a:cubicBezTo>
                    <a:pt x="1357" y="1730"/>
                    <a:pt x="1563" y="357"/>
                    <a:pt x="1660" y="0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Text Box 28"/>
            <p:cNvSpPr txBox="1">
              <a:spLocks noChangeArrowheads="1"/>
            </p:cNvSpPr>
            <p:nvPr/>
          </p:nvSpPr>
          <p:spPr bwMode="auto">
            <a:xfrm>
              <a:off x="657" y="3316"/>
              <a:ext cx="769" cy="3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Times New Roman" charset="0"/>
                </a:rPr>
                <a:t>特殊化</a:t>
              </a:r>
              <a:endParaRPr lang="zh-CN" altLang="en-US" sz="2000" b="1"/>
            </a:p>
          </p:txBody>
        </p:sp>
        <p:sp>
          <p:nvSpPr>
            <p:cNvPr id="48160" name="Text Box 29"/>
            <p:cNvSpPr txBox="1">
              <a:spLocks noChangeArrowheads="1"/>
            </p:cNvSpPr>
            <p:nvPr/>
          </p:nvSpPr>
          <p:spPr bwMode="auto">
            <a:xfrm>
              <a:off x="3180" y="1476"/>
              <a:ext cx="724" cy="2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Times New Roman" charset="0"/>
                </a:rPr>
                <a:t>普遍化</a:t>
              </a:r>
              <a:endParaRPr lang="zh-CN" altLang="en-US" sz="2000" b="1"/>
            </a:p>
          </p:txBody>
        </p:sp>
      </p:grp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36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37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1771107" y="2805114"/>
            <a:ext cx="133767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</a:rPr>
              <a:t>(partial)</a:t>
            </a:r>
            <a:endParaRPr lang="zh-CN" altLang="en-US" sz="2000" b="1" dirty="0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7380312" y="2867025"/>
            <a:ext cx="1033502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</a:rPr>
              <a:t>(total)</a:t>
            </a:r>
            <a:endParaRPr lang="zh-CN" altLang="en-US" sz="2000" b="1" dirty="0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361476" y="4509120"/>
            <a:ext cx="1606671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</a:rPr>
              <a:t>(disjoint)</a:t>
            </a:r>
            <a:endParaRPr lang="zh-CN" altLang="en-US" sz="2000" b="1" dirty="0"/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6869981" y="4509120"/>
            <a:ext cx="1734467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</a:rPr>
              <a:t>(overlapping)</a:t>
            </a:r>
            <a:endParaRPr lang="zh-CN" altLang="en-US" sz="2000" b="1" dirty="0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4420059" y="3875088"/>
            <a:ext cx="122055" cy="19050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" y="145876"/>
            <a:ext cx="8505825" cy="6667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73720" y="133236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图2-30  特殊化的应用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35548" y="595216"/>
            <a:ext cx="2067692" cy="3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（来源：主教材，</a:t>
            </a:r>
            <a:r>
              <a:rPr lang="en-US" altLang="zh-CN" sz="1400" kern="0" dirty="0">
                <a:solidFill>
                  <a:srgbClr val="0000CC"/>
                </a:solidFill>
                <a:ea typeface="黑体" pitchFamily="2" charset="-122"/>
              </a:rPr>
              <a:t>P38</a:t>
            </a: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588224" y="1687512"/>
            <a:ext cx="2232248" cy="441325"/>
          </a:xfrm>
          <a:prstGeom prst="rect">
            <a:avLst/>
          </a:prstGeom>
          <a:solidFill>
            <a:schemeClr val="bg1">
              <a:lumMod val="9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Times New Roman" charset="0"/>
              </a:rPr>
              <a:t>d</a:t>
            </a:r>
            <a:r>
              <a:rPr lang="zh-CN" altLang="en-US" sz="2000" b="1" dirty="0">
                <a:latin typeface="Times New Roman" charset="0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charset="0"/>
              </a:rPr>
              <a:t>不相交特殊化</a:t>
            </a:r>
            <a:endParaRPr lang="zh-CN" altLang="en-US" sz="2000" b="1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88225" y="1268412"/>
            <a:ext cx="2232247" cy="419100"/>
          </a:xfrm>
          <a:prstGeom prst="rect">
            <a:avLst/>
          </a:prstGeom>
          <a:solidFill>
            <a:schemeClr val="bg1">
              <a:lumMod val="90000"/>
            </a:schemeClr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Times New Roman" charset="0"/>
              </a:rPr>
              <a:t>o</a:t>
            </a:r>
            <a:r>
              <a:rPr lang="zh-CN" altLang="en-US" sz="2000" b="1" dirty="0">
                <a:latin typeface="Times New Roman" charset="0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charset="0"/>
              </a:rPr>
              <a:t>重叠特殊化</a:t>
            </a:r>
            <a:endParaRPr lang="zh-CN" altLang="en-US" sz="2000" b="1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3568" y="5924973"/>
            <a:ext cx="2292121" cy="381000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Times New Roman" charset="0"/>
              </a:rPr>
              <a:t>单线：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charset="0"/>
              </a:rPr>
              <a:t>部分特殊化</a:t>
            </a:r>
            <a:endParaRPr lang="zh-CN" altLang="en-US" sz="2000" b="1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83567" y="5517232"/>
            <a:ext cx="2292121" cy="407741"/>
          </a:xfrm>
          <a:prstGeom prst="rect">
            <a:avLst/>
          </a:prstGeom>
          <a:solidFill>
            <a:srgbClr val="CCEC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 dirty="0">
                <a:latin typeface="Times New Roman" charset="0"/>
              </a:rPr>
              <a:t>双线：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charset="0"/>
              </a:rPr>
              <a:t>全特殊化</a:t>
            </a:r>
            <a:endParaRPr lang="zh-CN" altLang="en-US" sz="2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98551-944F-4553-9DD5-2A975BC1F50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220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04664"/>
            <a:ext cx="8075240" cy="792088"/>
          </a:xfrm>
        </p:spPr>
        <p:txBody>
          <a:bodyPr/>
          <a:lstStyle/>
          <a:p>
            <a:pPr marL="0" lvl="1" indent="0" algn="ctr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特殊化在</a:t>
            </a:r>
            <a:r>
              <a:rPr lang="en-US" altLang="zh-CN" sz="36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E-R</a:t>
            </a:r>
            <a:r>
              <a:rPr lang="zh-CN" altLang="en-US" sz="36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建模工具中常用</a:t>
            </a:r>
            <a:r>
              <a:rPr lang="en-US" altLang="zh-CN" sz="3600" b="1" dirty="0">
                <a:solidFill>
                  <a:srgbClr val="FF0000"/>
                </a:solidFill>
                <a:latin typeface="+mj-lt"/>
                <a:ea typeface="黑体" pitchFamily="2" charset="-122"/>
              </a:rPr>
              <a:t>ISA</a:t>
            </a:r>
            <a:r>
              <a:rPr lang="zh-CN" altLang="en-US" sz="36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表示</a:t>
            </a:r>
            <a:endParaRPr lang="en-US" altLang="zh-CN" sz="3600" b="1" dirty="0">
              <a:solidFill>
                <a:srgbClr val="0000CC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491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348880"/>
            <a:ext cx="6148388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27584" y="1304764"/>
            <a:ext cx="7859216" cy="68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buNone/>
            </a:pPr>
            <a:r>
              <a:rPr lang="en-US" altLang="zh-CN" sz="2800" b="1" kern="0" dirty="0">
                <a:solidFill>
                  <a:srgbClr val="FF0000"/>
                </a:solidFill>
                <a:latin typeface="+mj-lt"/>
                <a:ea typeface="黑体" pitchFamily="2" charset="-122"/>
              </a:rPr>
              <a:t>ISA </a:t>
            </a:r>
            <a:r>
              <a:rPr lang="en-US" altLang="zh-CN" sz="2800" kern="0" dirty="0">
                <a:latin typeface="+mj-lt"/>
                <a:ea typeface="黑体" pitchFamily="2" charset="-122"/>
              </a:rPr>
              <a:t>stands for “is a” relationship between entities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75612" cy="23749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二、扩充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E-R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模型</a:t>
            </a:r>
          </a:p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聚集（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aggregation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400" b="1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参与某个联系的全部实体组成一个新实体（称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聚集</a:t>
            </a:r>
            <a:r>
              <a:rPr lang="zh-CN" altLang="en-US" sz="2000" dirty="0">
                <a:ea typeface="黑体" pitchFamily="2" charset="-122"/>
              </a:rPr>
              <a:t>），其属性集是所有这些实体的属性及这个联系的属性之并集。</a:t>
            </a: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聚集可象一般实体一样参与联系，即：联系也可参与联系了！ </a:t>
            </a:r>
          </a:p>
        </p:txBody>
      </p:sp>
      <p:grpSp>
        <p:nvGrpSpPr>
          <p:cNvPr id="50182" name="Group 94"/>
          <p:cNvGrpSpPr>
            <a:grpSpLocks/>
          </p:cNvGrpSpPr>
          <p:nvPr/>
        </p:nvGrpSpPr>
        <p:grpSpPr bwMode="auto">
          <a:xfrm>
            <a:off x="2411413" y="3211514"/>
            <a:ext cx="4803775" cy="3216276"/>
            <a:chOff x="1519" y="2023"/>
            <a:chExt cx="3026" cy="2026"/>
          </a:xfrm>
        </p:grpSpPr>
        <p:sp>
          <p:nvSpPr>
            <p:cNvPr id="50184" name="Rectangle 48"/>
            <p:cNvSpPr>
              <a:spLocks noChangeArrowheads="1"/>
            </p:cNvSpPr>
            <p:nvPr/>
          </p:nvSpPr>
          <p:spPr bwMode="auto">
            <a:xfrm>
              <a:off x="2148" y="2374"/>
              <a:ext cx="1812" cy="973"/>
            </a:xfrm>
            <a:prstGeom prst="rect">
              <a:avLst/>
            </a:prstGeom>
            <a:solidFill>
              <a:srgbClr val="CCECFF"/>
            </a:solidFill>
            <a:ln w="28575" cap="rnd">
              <a:solidFill>
                <a:srgbClr val="3366FF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AutoShape 26"/>
            <p:cNvSpPr>
              <a:spLocks noChangeArrowheads="1"/>
            </p:cNvSpPr>
            <p:nvPr/>
          </p:nvSpPr>
          <p:spPr bwMode="auto">
            <a:xfrm>
              <a:off x="2655" y="2931"/>
              <a:ext cx="632" cy="230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Text Box 27"/>
            <p:cNvSpPr txBox="1">
              <a:spLocks noChangeArrowheads="1"/>
            </p:cNvSpPr>
            <p:nvPr/>
          </p:nvSpPr>
          <p:spPr bwMode="auto">
            <a:xfrm>
              <a:off x="2725" y="2961"/>
              <a:ext cx="507" cy="1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1600" b="1">
                  <a:latin typeface="Times New Roman" charset="0"/>
                </a:rPr>
                <a:t>联系</a:t>
              </a:r>
              <a:endParaRPr lang="zh-CN" altLang="en-US" sz="1600" b="1"/>
            </a:p>
          </p:txBody>
        </p:sp>
        <p:sp>
          <p:nvSpPr>
            <p:cNvPr id="50187" name="Line 31"/>
            <p:cNvSpPr>
              <a:spLocks noChangeShapeType="1"/>
            </p:cNvSpPr>
            <p:nvPr/>
          </p:nvSpPr>
          <p:spPr bwMode="auto">
            <a:xfrm flipH="1">
              <a:off x="2025" y="3042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32"/>
            <p:cNvSpPr>
              <a:spLocks noChangeShapeType="1"/>
            </p:cNvSpPr>
            <p:nvPr/>
          </p:nvSpPr>
          <p:spPr bwMode="auto">
            <a:xfrm flipH="1" flipV="1">
              <a:off x="3263" y="3042"/>
              <a:ext cx="7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AutoShape 37"/>
            <p:cNvSpPr>
              <a:spLocks noChangeArrowheads="1"/>
            </p:cNvSpPr>
            <p:nvPr/>
          </p:nvSpPr>
          <p:spPr bwMode="auto">
            <a:xfrm>
              <a:off x="2653" y="3505"/>
              <a:ext cx="632" cy="230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Text Box 38"/>
            <p:cNvSpPr txBox="1">
              <a:spLocks noChangeArrowheads="1"/>
            </p:cNvSpPr>
            <p:nvPr/>
          </p:nvSpPr>
          <p:spPr bwMode="auto">
            <a:xfrm>
              <a:off x="2721" y="3536"/>
              <a:ext cx="507" cy="1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1600" b="1">
                  <a:latin typeface="Times New Roman" charset="0"/>
                </a:rPr>
                <a:t>联系</a:t>
              </a:r>
              <a:endParaRPr lang="zh-CN" altLang="en-US" sz="1600" b="1"/>
            </a:p>
          </p:txBody>
        </p:sp>
        <p:sp>
          <p:nvSpPr>
            <p:cNvPr id="50191" name="Text Box 39"/>
            <p:cNvSpPr txBox="1">
              <a:spLocks noChangeArrowheads="1"/>
            </p:cNvSpPr>
            <p:nvPr/>
          </p:nvSpPr>
          <p:spPr bwMode="auto">
            <a:xfrm>
              <a:off x="2210" y="3870"/>
              <a:ext cx="421" cy="17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1600" b="1">
                  <a:latin typeface="Times New Roman" charset="0"/>
                </a:rPr>
                <a:t>实体</a:t>
              </a:r>
              <a:endParaRPr lang="zh-CN" altLang="en-US" sz="1600" b="1"/>
            </a:p>
          </p:txBody>
        </p:sp>
        <p:sp>
          <p:nvSpPr>
            <p:cNvPr id="50192" name="Text Box 40"/>
            <p:cNvSpPr txBox="1">
              <a:spLocks noChangeArrowheads="1"/>
            </p:cNvSpPr>
            <p:nvPr/>
          </p:nvSpPr>
          <p:spPr bwMode="auto">
            <a:xfrm>
              <a:off x="3287" y="3870"/>
              <a:ext cx="421" cy="1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1600" b="1">
                  <a:latin typeface="Times New Roman" charset="0"/>
                </a:rPr>
                <a:t>实体</a:t>
              </a:r>
              <a:endParaRPr lang="zh-CN" altLang="en-US" sz="1600" b="1"/>
            </a:p>
          </p:txBody>
        </p:sp>
        <p:sp>
          <p:nvSpPr>
            <p:cNvPr id="50193" name="Line 41"/>
            <p:cNvSpPr>
              <a:spLocks noChangeShapeType="1"/>
            </p:cNvSpPr>
            <p:nvPr/>
          </p:nvSpPr>
          <p:spPr bwMode="auto">
            <a:xfrm flipH="1" flipV="1">
              <a:off x="2467" y="2649"/>
              <a:ext cx="278" cy="3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42"/>
            <p:cNvSpPr>
              <a:spLocks noChangeShapeType="1"/>
            </p:cNvSpPr>
            <p:nvPr/>
          </p:nvSpPr>
          <p:spPr bwMode="auto">
            <a:xfrm flipV="1">
              <a:off x="3170" y="2652"/>
              <a:ext cx="382" cy="3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43"/>
            <p:cNvSpPr>
              <a:spLocks noChangeShapeType="1"/>
            </p:cNvSpPr>
            <p:nvPr/>
          </p:nvSpPr>
          <p:spPr bwMode="auto">
            <a:xfrm flipV="1">
              <a:off x="2970" y="3154"/>
              <a:ext cx="0" cy="3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44"/>
            <p:cNvSpPr>
              <a:spLocks noChangeShapeType="1"/>
            </p:cNvSpPr>
            <p:nvPr/>
          </p:nvSpPr>
          <p:spPr bwMode="auto">
            <a:xfrm flipH="1">
              <a:off x="2419" y="3623"/>
              <a:ext cx="225" cy="2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45"/>
            <p:cNvSpPr>
              <a:spLocks noChangeShapeType="1"/>
            </p:cNvSpPr>
            <p:nvPr/>
          </p:nvSpPr>
          <p:spPr bwMode="auto">
            <a:xfrm>
              <a:off x="3285" y="3616"/>
              <a:ext cx="225" cy="2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Text Box 47"/>
            <p:cNvSpPr txBox="1">
              <a:spLocks noChangeArrowheads="1"/>
            </p:cNvSpPr>
            <p:nvPr/>
          </p:nvSpPr>
          <p:spPr bwMode="auto">
            <a:xfrm>
              <a:off x="2673" y="3755"/>
              <a:ext cx="553" cy="27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 dirty="0">
                  <a:latin typeface="Times New Roman" charset="0"/>
                </a:rPr>
                <a:t>. . .</a:t>
              </a:r>
              <a:endParaRPr lang="en-US" altLang="zh-CN" sz="2400" dirty="0"/>
            </a:p>
          </p:txBody>
        </p:sp>
        <p:sp>
          <p:nvSpPr>
            <p:cNvPr id="50199" name="Text Box 49"/>
            <p:cNvSpPr txBox="1">
              <a:spLocks noChangeArrowheads="1"/>
            </p:cNvSpPr>
            <p:nvPr/>
          </p:nvSpPr>
          <p:spPr bwMode="auto">
            <a:xfrm>
              <a:off x="3527" y="3129"/>
              <a:ext cx="445" cy="17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0000CC"/>
                  </a:solidFill>
                  <a:latin typeface="Times New Roman" charset="0"/>
                </a:rPr>
                <a:t>聚集</a:t>
              </a:r>
              <a:endParaRPr lang="zh-CN" altLang="en-US" b="1" dirty="0">
                <a:solidFill>
                  <a:srgbClr val="0000CC"/>
                </a:solidFill>
              </a:endParaRPr>
            </a:p>
          </p:txBody>
        </p:sp>
        <p:grpSp>
          <p:nvGrpSpPr>
            <p:cNvPr id="50200" name="Group 54"/>
            <p:cNvGrpSpPr>
              <a:grpSpLocks/>
            </p:cNvGrpSpPr>
            <p:nvPr/>
          </p:nvGrpSpPr>
          <p:grpSpPr bwMode="auto">
            <a:xfrm>
              <a:off x="1665" y="2024"/>
              <a:ext cx="1664" cy="718"/>
              <a:chOff x="1665" y="2024"/>
              <a:chExt cx="1664" cy="718"/>
            </a:xfrm>
          </p:grpSpPr>
          <p:sp>
            <p:nvSpPr>
              <p:cNvPr id="50217" name="Text Box 5"/>
              <p:cNvSpPr txBox="1">
                <a:spLocks noChangeArrowheads="1"/>
              </p:cNvSpPr>
              <p:nvPr/>
            </p:nvSpPr>
            <p:spPr bwMode="auto">
              <a:xfrm>
                <a:off x="2233" y="2471"/>
                <a:ext cx="422" cy="17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 algn="ctr"/>
                <a:r>
                  <a:rPr lang="zh-CN" altLang="en-US" sz="1600" b="1">
                    <a:latin typeface="Times New Roman" charset="0"/>
                  </a:rPr>
                  <a:t>实体</a:t>
                </a:r>
                <a:endParaRPr lang="zh-CN" altLang="en-US" sz="1600" b="1"/>
              </a:p>
            </p:txBody>
          </p:sp>
          <p:grpSp>
            <p:nvGrpSpPr>
              <p:cNvPr id="50218" name="Group 50"/>
              <p:cNvGrpSpPr>
                <a:grpSpLocks/>
              </p:cNvGrpSpPr>
              <p:nvPr/>
            </p:nvGrpSpPr>
            <p:grpSpPr bwMode="auto">
              <a:xfrm>
                <a:off x="1665" y="2079"/>
                <a:ext cx="514" cy="217"/>
                <a:chOff x="1665" y="2079"/>
                <a:chExt cx="514" cy="217"/>
              </a:xfrm>
            </p:grpSpPr>
            <p:sp>
              <p:nvSpPr>
                <p:cNvPr id="50226" name="Oval 11"/>
                <p:cNvSpPr>
                  <a:spLocks noChangeArrowheads="1"/>
                </p:cNvSpPr>
                <p:nvPr/>
              </p:nvSpPr>
              <p:spPr bwMode="auto">
                <a:xfrm>
                  <a:off x="1665" y="2092"/>
                  <a:ext cx="514" cy="20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681" y="2079"/>
                  <a:ext cx="474" cy="19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1600">
                      <a:latin typeface="Times New Roman" charset="0"/>
                    </a:rPr>
                    <a:t>属性</a:t>
                  </a:r>
                  <a:endParaRPr lang="zh-CN" altLang="en-US" sz="1600"/>
                </a:p>
              </p:txBody>
            </p:sp>
          </p:grpSp>
          <p:sp>
            <p:nvSpPr>
              <p:cNvPr id="50219" name="Text Box 13"/>
              <p:cNvSpPr txBox="1">
                <a:spLocks noChangeArrowheads="1"/>
              </p:cNvSpPr>
              <p:nvPr/>
            </p:nvSpPr>
            <p:spPr bwMode="auto">
              <a:xfrm>
                <a:off x="2197" y="2024"/>
                <a:ext cx="411" cy="22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000" b="1" dirty="0">
                    <a:latin typeface="Times New Roman" charset="0"/>
                  </a:rPr>
                  <a:t>. . .</a:t>
                </a:r>
                <a:endParaRPr lang="en-US" altLang="zh-CN" sz="2000" dirty="0"/>
              </a:p>
            </p:txBody>
          </p:sp>
          <p:sp>
            <p:nvSpPr>
              <p:cNvPr id="50220" name="Line 14"/>
              <p:cNvSpPr>
                <a:spLocks noChangeShapeType="1"/>
              </p:cNvSpPr>
              <p:nvPr/>
            </p:nvSpPr>
            <p:spPr bwMode="auto">
              <a:xfrm>
                <a:off x="2025" y="2295"/>
                <a:ext cx="294" cy="18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1" name="Line 15"/>
              <p:cNvSpPr>
                <a:spLocks noChangeShapeType="1"/>
              </p:cNvSpPr>
              <p:nvPr/>
            </p:nvSpPr>
            <p:spPr bwMode="auto">
              <a:xfrm flipV="1">
                <a:off x="2577" y="2292"/>
                <a:ext cx="171" cy="1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2" name="Text Box 46"/>
              <p:cNvSpPr txBox="1">
                <a:spLocks noChangeArrowheads="1"/>
              </p:cNvSpPr>
              <p:nvPr/>
            </p:nvSpPr>
            <p:spPr bwMode="auto">
              <a:xfrm>
                <a:off x="2699" y="2385"/>
                <a:ext cx="630" cy="35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400" b="1" dirty="0">
                    <a:latin typeface="Times New Roman" charset="0"/>
                  </a:rPr>
                  <a:t>. . .</a:t>
                </a:r>
                <a:endParaRPr lang="en-US" altLang="zh-CN" sz="2400" b="1" dirty="0"/>
              </a:p>
            </p:txBody>
          </p:sp>
          <p:grpSp>
            <p:nvGrpSpPr>
              <p:cNvPr id="50223" name="Group 51"/>
              <p:cNvGrpSpPr>
                <a:grpSpLocks/>
              </p:cNvGrpSpPr>
              <p:nvPr/>
            </p:nvGrpSpPr>
            <p:grpSpPr bwMode="auto">
              <a:xfrm>
                <a:off x="2502" y="2069"/>
                <a:ext cx="514" cy="217"/>
                <a:chOff x="1791" y="2079"/>
                <a:chExt cx="514" cy="217"/>
              </a:xfrm>
            </p:grpSpPr>
            <p:sp>
              <p:nvSpPr>
                <p:cNvPr id="50224" name="Oval 52"/>
                <p:cNvSpPr>
                  <a:spLocks noChangeArrowheads="1"/>
                </p:cNvSpPr>
                <p:nvPr/>
              </p:nvSpPr>
              <p:spPr bwMode="auto">
                <a:xfrm>
                  <a:off x="1791" y="2092"/>
                  <a:ext cx="514" cy="204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826" y="2079"/>
                  <a:ext cx="474" cy="197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1600">
                      <a:latin typeface="Times New Roman" charset="0"/>
                    </a:rPr>
                    <a:t>属性</a:t>
                  </a:r>
                  <a:endParaRPr lang="zh-CN" altLang="en-US" sz="1600"/>
                </a:p>
              </p:txBody>
            </p:sp>
          </p:grpSp>
        </p:grpSp>
        <p:sp>
          <p:nvSpPr>
            <p:cNvPr id="50201" name="Text Box 56"/>
            <p:cNvSpPr txBox="1">
              <a:spLocks noChangeArrowheads="1"/>
            </p:cNvSpPr>
            <p:nvPr/>
          </p:nvSpPr>
          <p:spPr bwMode="auto">
            <a:xfrm>
              <a:off x="3448" y="2471"/>
              <a:ext cx="422" cy="1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1600" b="1">
                  <a:latin typeface="Times New Roman" charset="0"/>
                </a:rPr>
                <a:t>实体</a:t>
              </a:r>
              <a:endParaRPr lang="zh-CN" altLang="en-US" sz="1600" b="1"/>
            </a:p>
          </p:txBody>
        </p:sp>
        <p:grpSp>
          <p:nvGrpSpPr>
            <p:cNvPr id="50202" name="Group 57"/>
            <p:cNvGrpSpPr>
              <a:grpSpLocks/>
            </p:cNvGrpSpPr>
            <p:nvPr/>
          </p:nvGrpSpPr>
          <p:grpSpPr bwMode="auto">
            <a:xfrm>
              <a:off x="3086" y="2079"/>
              <a:ext cx="514" cy="217"/>
              <a:chOff x="1952" y="2079"/>
              <a:chExt cx="514" cy="217"/>
            </a:xfrm>
          </p:grpSpPr>
          <p:sp>
            <p:nvSpPr>
              <p:cNvPr id="50215" name="Oval 58"/>
              <p:cNvSpPr>
                <a:spLocks noChangeArrowheads="1"/>
              </p:cNvSpPr>
              <p:nvPr/>
            </p:nvSpPr>
            <p:spPr bwMode="auto">
              <a:xfrm>
                <a:off x="1952" y="2092"/>
                <a:ext cx="514" cy="2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6" name="Text Box 59"/>
              <p:cNvSpPr txBox="1">
                <a:spLocks noChangeArrowheads="1"/>
              </p:cNvSpPr>
              <p:nvPr/>
            </p:nvSpPr>
            <p:spPr bwMode="auto">
              <a:xfrm>
                <a:off x="1971" y="2079"/>
                <a:ext cx="474" cy="1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>
                    <a:latin typeface="Times New Roman" charset="0"/>
                  </a:rPr>
                  <a:t>属性</a:t>
                </a:r>
                <a:endParaRPr lang="zh-CN" altLang="en-US" sz="1600"/>
              </a:p>
            </p:txBody>
          </p:sp>
        </p:grpSp>
        <p:sp>
          <p:nvSpPr>
            <p:cNvPr id="50203" name="Text Box 60"/>
            <p:cNvSpPr txBox="1">
              <a:spLocks noChangeArrowheads="1"/>
            </p:cNvSpPr>
            <p:nvPr/>
          </p:nvSpPr>
          <p:spPr bwMode="auto">
            <a:xfrm>
              <a:off x="3602" y="2023"/>
              <a:ext cx="526" cy="2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b="1" dirty="0">
                  <a:latin typeface="Times New Roman" charset="0"/>
                </a:rPr>
                <a:t>. . .</a:t>
              </a:r>
              <a:endParaRPr lang="en-US" altLang="zh-CN" sz="2000" dirty="0"/>
            </a:p>
          </p:txBody>
        </p:sp>
        <p:sp>
          <p:nvSpPr>
            <p:cNvPr id="50204" name="Line 61"/>
            <p:cNvSpPr>
              <a:spLocks noChangeShapeType="1"/>
            </p:cNvSpPr>
            <p:nvPr/>
          </p:nvSpPr>
          <p:spPr bwMode="auto">
            <a:xfrm>
              <a:off x="3466" y="2278"/>
              <a:ext cx="132" cy="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62"/>
            <p:cNvSpPr>
              <a:spLocks noChangeShapeType="1"/>
            </p:cNvSpPr>
            <p:nvPr/>
          </p:nvSpPr>
          <p:spPr bwMode="auto">
            <a:xfrm flipV="1">
              <a:off x="3780" y="2295"/>
              <a:ext cx="315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06" name="Group 64"/>
            <p:cNvGrpSpPr>
              <a:grpSpLocks/>
            </p:cNvGrpSpPr>
            <p:nvPr/>
          </p:nvGrpSpPr>
          <p:grpSpPr bwMode="auto">
            <a:xfrm>
              <a:off x="3901" y="2069"/>
              <a:ext cx="514" cy="217"/>
              <a:chOff x="2056" y="2079"/>
              <a:chExt cx="514" cy="217"/>
            </a:xfrm>
          </p:grpSpPr>
          <p:sp>
            <p:nvSpPr>
              <p:cNvPr id="50213" name="Oval 65"/>
              <p:cNvSpPr>
                <a:spLocks noChangeArrowheads="1"/>
              </p:cNvSpPr>
              <p:nvPr/>
            </p:nvSpPr>
            <p:spPr bwMode="auto">
              <a:xfrm>
                <a:off x="2056" y="2092"/>
                <a:ext cx="514" cy="2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4" name="Text Box 66"/>
              <p:cNvSpPr txBox="1">
                <a:spLocks noChangeArrowheads="1"/>
              </p:cNvSpPr>
              <p:nvPr/>
            </p:nvSpPr>
            <p:spPr bwMode="auto">
              <a:xfrm>
                <a:off x="2091" y="2079"/>
                <a:ext cx="474" cy="1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>
                    <a:latin typeface="Times New Roman" charset="0"/>
                  </a:rPr>
                  <a:t>属性</a:t>
                </a:r>
                <a:endParaRPr lang="zh-CN" altLang="en-US" sz="1600"/>
              </a:p>
            </p:txBody>
          </p:sp>
        </p:grpSp>
        <p:grpSp>
          <p:nvGrpSpPr>
            <p:cNvPr id="50207" name="Group 81"/>
            <p:cNvGrpSpPr>
              <a:grpSpLocks/>
            </p:cNvGrpSpPr>
            <p:nvPr/>
          </p:nvGrpSpPr>
          <p:grpSpPr bwMode="auto">
            <a:xfrm>
              <a:off x="1519" y="2931"/>
              <a:ext cx="514" cy="217"/>
              <a:chOff x="1791" y="2079"/>
              <a:chExt cx="514" cy="217"/>
            </a:xfrm>
          </p:grpSpPr>
          <p:sp>
            <p:nvSpPr>
              <p:cNvPr id="50211" name="Oval 82"/>
              <p:cNvSpPr>
                <a:spLocks noChangeArrowheads="1"/>
              </p:cNvSpPr>
              <p:nvPr/>
            </p:nvSpPr>
            <p:spPr bwMode="auto">
              <a:xfrm>
                <a:off x="1791" y="2092"/>
                <a:ext cx="514" cy="2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2" name="Text Box 83"/>
              <p:cNvSpPr txBox="1">
                <a:spLocks noChangeArrowheads="1"/>
              </p:cNvSpPr>
              <p:nvPr/>
            </p:nvSpPr>
            <p:spPr bwMode="auto">
              <a:xfrm>
                <a:off x="1826" y="2079"/>
                <a:ext cx="474" cy="1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>
                    <a:latin typeface="Times New Roman" charset="0"/>
                  </a:rPr>
                  <a:t>属性</a:t>
                </a:r>
                <a:endParaRPr lang="zh-CN" altLang="en-US" sz="1600"/>
              </a:p>
            </p:txBody>
          </p:sp>
        </p:grpSp>
        <p:grpSp>
          <p:nvGrpSpPr>
            <p:cNvPr id="50208" name="Group 91"/>
            <p:cNvGrpSpPr>
              <a:grpSpLocks/>
            </p:cNvGrpSpPr>
            <p:nvPr/>
          </p:nvGrpSpPr>
          <p:grpSpPr bwMode="auto">
            <a:xfrm>
              <a:off x="4031" y="2931"/>
              <a:ext cx="514" cy="217"/>
              <a:chOff x="1899" y="2079"/>
              <a:chExt cx="514" cy="217"/>
            </a:xfrm>
          </p:grpSpPr>
          <p:sp>
            <p:nvSpPr>
              <p:cNvPr id="50209" name="Oval 92"/>
              <p:cNvSpPr>
                <a:spLocks noChangeArrowheads="1"/>
              </p:cNvSpPr>
              <p:nvPr/>
            </p:nvSpPr>
            <p:spPr bwMode="auto">
              <a:xfrm>
                <a:off x="1899" y="2092"/>
                <a:ext cx="514" cy="2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0" name="Text Box 93"/>
              <p:cNvSpPr txBox="1">
                <a:spLocks noChangeArrowheads="1"/>
              </p:cNvSpPr>
              <p:nvPr/>
            </p:nvSpPr>
            <p:spPr bwMode="auto">
              <a:xfrm>
                <a:off x="1939" y="2079"/>
                <a:ext cx="474" cy="1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>
                    <a:latin typeface="Times New Roman" charset="0"/>
                  </a:rPr>
                  <a:t>属性</a:t>
                </a:r>
                <a:endParaRPr lang="zh-CN" altLang="en-US" sz="1600"/>
              </a:p>
            </p:txBody>
          </p:sp>
        </p:grpSp>
      </p:grpSp>
      <p:sp>
        <p:nvSpPr>
          <p:cNvPr id="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55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56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2.1   </a:t>
            </a:r>
            <a:r>
              <a:rPr lang="zh-CN" altLang="en-US" dirty="0"/>
              <a:t>数据模型的概念</a:t>
            </a: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4642545" y="1340768"/>
            <a:ext cx="835025" cy="339725"/>
            <a:chOff x="5978" y="9320"/>
            <a:chExt cx="1040" cy="520"/>
          </a:xfrm>
        </p:grpSpPr>
        <p:sp>
          <p:nvSpPr>
            <p:cNvPr id="12360" name="Oval 4"/>
            <p:cNvSpPr>
              <a:spLocks noChangeArrowheads="1"/>
            </p:cNvSpPr>
            <p:nvPr/>
          </p:nvSpPr>
          <p:spPr bwMode="auto">
            <a:xfrm>
              <a:off x="5978" y="9320"/>
              <a:ext cx="1000" cy="5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Text Box 5"/>
            <p:cNvSpPr txBox="1">
              <a:spLocks noChangeArrowheads="1"/>
            </p:cNvSpPr>
            <p:nvPr/>
          </p:nvSpPr>
          <p:spPr bwMode="auto">
            <a:xfrm>
              <a:off x="5978" y="9360"/>
              <a:ext cx="10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latin typeface="Times New Roman" charset="0"/>
                  <a:ea typeface="黑体" pitchFamily="2" charset="-122"/>
                </a:rPr>
                <a:t>用户</a:t>
              </a:r>
              <a:r>
                <a:rPr lang="en-US" altLang="zh-CN" sz="1600">
                  <a:latin typeface="Times New Roman" charset="0"/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5639495" y="1340768"/>
            <a:ext cx="835025" cy="339725"/>
            <a:chOff x="5978" y="9320"/>
            <a:chExt cx="1040" cy="520"/>
          </a:xfrm>
        </p:grpSpPr>
        <p:sp>
          <p:nvSpPr>
            <p:cNvPr id="12358" name="Oval 7"/>
            <p:cNvSpPr>
              <a:spLocks noChangeArrowheads="1"/>
            </p:cNvSpPr>
            <p:nvPr/>
          </p:nvSpPr>
          <p:spPr bwMode="auto">
            <a:xfrm>
              <a:off x="5978" y="9320"/>
              <a:ext cx="1000" cy="5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Text Box 8"/>
            <p:cNvSpPr txBox="1">
              <a:spLocks noChangeArrowheads="1"/>
            </p:cNvSpPr>
            <p:nvPr/>
          </p:nvSpPr>
          <p:spPr bwMode="auto">
            <a:xfrm>
              <a:off x="5978" y="9360"/>
              <a:ext cx="10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latin typeface="Times New Roman" charset="0"/>
                  <a:ea typeface="黑体" pitchFamily="2" charset="-122"/>
                </a:rPr>
                <a:t>用户</a:t>
              </a:r>
              <a:r>
                <a:rPr lang="en-US" altLang="zh-CN" sz="1600">
                  <a:latin typeface="Times New Roman" charset="0"/>
                  <a:ea typeface="黑体" pitchFamily="2" charset="-122"/>
                </a:rPr>
                <a:t>2</a:t>
              </a:r>
            </a:p>
          </p:txBody>
        </p:sp>
      </p:grp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6634857" y="1340768"/>
            <a:ext cx="836613" cy="339725"/>
            <a:chOff x="5978" y="9320"/>
            <a:chExt cx="1040" cy="520"/>
          </a:xfrm>
        </p:grpSpPr>
        <p:sp>
          <p:nvSpPr>
            <p:cNvPr id="12356" name="Oval 10"/>
            <p:cNvSpPr>
              <a:spLocks noChangeArrowheads="1"/>
            </p:cNvSpPr>
            <p:nvPr/>
          </p:nvSpPr>
          <p:spPr bwMode="auto">
            <a:xfrm>
              <a:off x="5978" y="9320"/>
              <a:ext cx="1000" cy="5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Text Box 11"/>
            <p:cNvSpPr txBox="1">
              <a:spLocks noChangeArrowheads="1"/>
            </p:cNvSpPr>
            <p:nvPr/>
          </p:nvSpPr>
          <p:spPr bwMode="auto">
            <a:xfrm>
              <a:off x="5978" y="9360"/>
              <a:ext cx="104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latin typeface="Times New Roman" charset="0"/>
                  <a:ea typeface="黑体" pitchFamily="2" charset="-122"/>
                </a:rPr>
                <a:t>用户</a:t>
              </a:r>
              <a:r>
                <a:rPr lang="en-US" altLang="zh-CN" sz="1600">
                  <a:latin typeface="Times New Roman" charset="0"/>
                  <a:ea typeface="黑体" pitchFamily="2" charset="-122"/>
                </a:rPr>
                <a:t>3</a:t>
              </a:r>
            </a:p>
          </p:txBody>
        </p:sp>
      </p:grpSp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945257" y="1340768"/>
            <a:ext cx="836613" cy="339725"/>
            <a:chOff x="1498" y="9160"/>
            <a:chExt cx="1040" cy="400"/>
          </a:xfrm>
        </p:grpSpPr>
        <p:sp>
          <p:nvSpPr>
            <p:cNvPr id="12354" name="Oval 13"/>
            <p:cNvSpPr>
              <a:spLocks noChangeArrowheads="1"/>
            </p:cNvSpPr>
            <p:nvPr/>
          </p:nvSpPr>
          <p:spPr bwMode="auto">
            <a:xfrm>
              <a:off x="1498" y="9160"/>
              <a:ext cx="1000" cy="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Text Box 14"/>
            <p:cNvSpPr txBox="1">
              <a:spLocks noChangeArrowheads="1"/>
            </p:cNvSpPr>
            <p:nvPr/>
          </p:nvSpPr>
          <p:spPr bwMode="auto">
            <a:xfrm>
              <a:off x="1498" y="9191"/>
              <a:ext cx="10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>
                  <a:latin typeface="Times New Roman" charset="0"/>
                </a:rPr>
                <a:t>用户</a:t>
              </a:r>
              <a:r>
                <a:rPr lang="en-US" altLang="zh-CN" sz="1400">
                  <a:latin typeface="Times New Roman" charset="0"/>
                </a:rPr>
                <a:t>1</a:t>
              </a:r>
              <a:endParaRPr lang="en-US" altLang="zh-CN" sz="1400"/>
            </a:p>
          </p:txBody>
        </p:sp>
      </p:grp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1942207" y="1340768"/>
            <a:ext cx="835025" cy="339725"/>
            <a:chOff x="2738" y="9160"/>
            <a:chExt cx="1040" cy="400"/>
          </a:xfrm>
        </p:grpSpPr>
        <p:sp>
          <p:nvSpPr>
            <p:cNvPr id="12352" name="Oval 16"/>
            <p:cNvSpPr>
              <a:spLocks noChangeArrowheads="1"/>
            </p:cNvSpPr>
            <p:nvPr/>
          </p:nvSpPr>
          <p:spPr bwMode="auto">
            <a:xfrm>
              <a:off x="2738" y="9160"/>
              <a:ext cx="1000" cy="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Text Box 17"/>
            <p:cNvSpPr txBox="1">
              <a:spLocks noChangeArrowheads="1"/>
            </p:cNvSpPr>
            <p:nvPr/>
          </p:nvSpPr>
          <p:spPr bwMode="auto">
            <a:xfrm>
              <a:off x="2738" y="9191"/>
              <a:ext cx="10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latin typeface="Times New Roman" charset="0"/>
                </a:rPr>
                <a:t>用户</a:t>
              </a:r>
              <a:r>
                <a:rPr lang="en-US" altLang="zh-CN" sz="1600">
                  <a:latin typeface="Times New Roman" charset="0"/>
                </a:rPr>
                <a:t>2</a:t>
              </a:r>
              <a:endParaRPr lang="en-US" altLang="zh-CN" sz="1600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2939157" y="1340768"/>
            <a:ext cx="835025" cy="339725"/>
            <a:chOff x="3978" y="9160"/>
            <a:chExt cx="1040" cy="400"/>
          </a:xfrm>
        </p:grpSpPr>
        <p:sp>
          <p:nvSpPr>
            <p:cNvPr id="12350" name="Oval 19"/>
            <p:cNvSpPr>
              <a:spLocks noChangeArrowheads="1"/>
            </p:cNvSpPr>
            <p:nvPr/>
          </p:nvSpPr>
          <p:spPr bwMode="auto">
            <a:xfrm>
              <a:off x="3978" y="9160"/>
              <a:ext cx="1000" cy="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Text Box 20"/>
            <p:cNvSpPr txBox="1">
              <a:spLocks noChangeArrowheads="1"/>
            </p:cNvSpPr>
            <p:nvPr/>
          </p:nvSpPr>
          <p:spPr bwMode="auto">
            <a:xfrm>
              <a:off x="3978" y="9191"/>
              <a:ext cx="104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>
                  <a:latin typeface="Times New Roman" charset="0"/>
                </a:rPr>
                <a:t>用户</a:t>
              </a:r>
              <a:r>
                <a:rPr lang="en-US" altLang="zh-CN" sz="1600">
                  <a:latin typeface="Times New Roman" charset="0"/>
                </a:rPr>
                <a:t>3</a:t>
              </a:r>
              <a:endParaRPr lang="en-US" altLang="zh-CN" sz="1600"/>
            </a:p>
          </p:txBody>
        </p:sp>
      </p:grpSp>
      <p:sp>
        <p:nvSpPr>
          <p:cNvPr id="12304" name="Line 26"/>
          <p:cNvSpPr>
            <a:spLocks noChangeShapeType="1"/>
          </p:cNvSpPr>
          <p:nvPr/>
        </p:nvSpPr>
        <p:spPr bwMode="auto">
          <a:xfrm>
            <a:off x="4994970" y="1680494"/>
            <a:ext cx="0" cy="7261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27"/>
          <p:cNvSpPr>
            <a:spLocks noChangeShapeType="1"/>
          </p:cNvSpPr>
          <p:nvPr/>
        </p:nvSpPr>
        <p:spPr bwMode="auto">
          <a:xfrm>
            <a:off x="6025257" y="1680493"/>
            <a:ext cx="0" cy="725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28"/>
          <p:cNvSpPr>
            <a:spLocks noChangeShapeType="1"/>
          </p:cNvSpPr>
          <p:nvPr/>
        </p:nvSpPr>
        <p:spPr bwMode="auto">
          <a:xfrm>
            <a:off x="7020620" y="1680494"/>
            <a:ext cx="0" cy="7165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Freeform 29"/>
          <p:cNvSpPr>
            <a:spLocks/>
          </p:cNvSpPr>
          <p:nvPr/>
        </p:nvSpPr>
        <p:spPr bwMode="auto">
          <a:xfrm>
            <a:off x="4994970" y="2701379"/>
            <a:ext cx="2025650" cy="271463"/>
          </a:xfrm>
          <a:custGeom>
            <a:avLst/>
            <a:gdLst>
              <a:gd name="T0" fmla="*/ 0 w 2520"/>
              <a:gd name="T1" fmla="*/ 0 h 320"/>
              <a:gd name="T2" fmla="*/ 0 w 2520"/>
              <a:gd name="T3" fmla="*/ 2147483647 h 320"/>
              <a:gd name="T4" fmla="*/ 2147483647 w 2520"/>
              <a:gd name="T5" fmla="*/ 2147483647 h 320"/>
              <a:gd name="T6" fmla="*/ 2147483647 w 2520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520"/>
              <a:gd name="T13" fmla="*/ 0 h 320"/>
              <a:gd name="T14" fmla="*/ 2520 w 2520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0" h="320">
                <a:moveTo>
                  <a:pt x="0" y="0"/>
                </a:moveTo>
                <a:lnTo>
                  <a:pt x="0" y="320"/>
                </a:lnTo>
                <a:lnTo>
                  <a:pt x="2520" y="320"/>
                </a:lnTo>
                <a:lnTo>
                  <a:pt x="25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30"/>
          <p:cNvSpPr>
            <a:spLocks noChangeShapeType="1"/>
          </p:cNvSpPr>
          <p:nvPr/>
        </p:nvSpPr>
        <p:spPr bwMode="auto">
          <a:xfrm>
            <a:off x="6025257" y="2745829"/>
            <a:ext cx="0" cy="25476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Text Box 35"/>
          <p:cNvSpPr txBox="1">
            <a:spLocks noChangeArrowheads="1"/>
          </p:cNvSpPr>
          <p:nvPr/>
        </p:nvSpPr>
        <p:spPr bwMode="auto">
          <a:xfrm>
            <a:off x="1588195" y="3776697"/>
            <a:ext cx="1616075" cy="616427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全局视图</a:t>
            </a:r>
          </a:p>
          <a:p>
            <a:pPr algn="ctr"/>
            <a:r>
              <a:rPr lang="zh-CN" altLang="en-US" sz="1600">
                <a:latin typeface="黑体" pitchFamily="2" charset="-122"/>
                <a:ea typeface="黑体" pitchFamily="2" charset="-122"/>
              </a:rPr>
              <a:t>（企业模式）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1331020" y="1680494"/>
            <a:ext cx="0" cy="7105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37"/>
          <p:cNvSpPr>
            <a:spLocks noChangeShapeType="1"/>
          </p:cNvSpPr>
          <p:nvPr/>
        </p:nvSpPr>
        <p:spPr bwMode="auto">
          <a:xfrm>
            <a:off x="2359720" y="1680494"/>
            <a:ext cx="0" cy="7105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38"/>
          <p:cNvSpPr>
            <a:spLocks noChangeShapeType="1"/>
          </p:cNvSpPr>
          <p:nvPr/>
        </p:nvSpPr>
        <p:spPr bwMode="auto">
          <a:xfrm>
            <a:off x="3356670" y="1680494"/>
            <a:ext cx="0" cy="7181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7" name="Freeform 39"/>
          <p:cNvSpPr>
            <a:spLocks/>
          </p:cNvSpPr>
          <p:nvPr/>
        </p:nvSpPr>
        <p:spPr bwMode="auto">
          <a:xfrm>
            <a:off x="1331020" y="2754992"/>
            <a:ext cx="2025650" cy="268823"/>
          </a:xfrm>
          <a:custGeom>
            <a:avLst/>
            <a:gdLst>
              <a:gd name="T0" fmla="*/ 0 w 2520"/>
              <a:gd name="T1" fmla="*/ 0 h 320"/>
              <a:gd name="T2" fmla="*/ 0 w 2520"/>
              <a:gd name="T3" fmla="*/ 2147483647 h 320"/>
              <a:gd name="T4" fmla="*/ 2147483647 w 2520"/>
              <a:gd name="T5" fmla="*/ 2147483647 h 320"/>
              <a:gd name="T6" fmla="*/ 2147483647 w 2520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2520"/>
              <a:gd name="T13" fmla="*/ 0 h 320"/>
              <a:gd name="T14" fmla="*/ 2520 w 2520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20" h="320">
                <a:moveTo>
                  <a:pt x="0" y="0"/>
                </a:moveTo>
                <a:lnTo>
                  <a:pt x="0" y="320"/>
                </a:lnTo>
                <a:lnTo>
                  <a:pt x="2520" y="320"/>
                </a:lnTo>
                <a:lnTo>
                  <a:pt x="25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8" name="Line 40"/>
          <p:cNvSpPr>
            <a:spLocks noChangeShapeType="1"/>
          </p:cNvSpPr>
          <p:nvPr/>
        </p:nvSpPr>
        <p:spPr bwMode="auto">
          <a:xfrm flipH="1">
            <a:off x="2340670" y="2750454"/>
            <a:ext cx="0" cy="1020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9" name="Line 41"/>
          <p:cNvSpPr>
            <a:spLocks noChangeShapeType="1"/>
          </p:cNvSpPr>
          <p:nvPr/>
        </p:nvSpPr>
        <p:spPr bwMode="auto">
          <a:xfrm>
            <a:off x="4225032" y="1321835"/>
            <a:ext cx="0" cy="4817591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0" name="Text Box 42"/>
          <p:cNvSpPr txBox="1">
            <a:spLocks noChangeArrowheads="1"/>
          </p:cNvSpPr>
          <p:nvPr/>
        </p:nvSpPr>
        <p:spPr bwMode="auto">
          <a:xfrm>
            <a:off x="4356224" y="5805488"/>
            <a:ext cx="13827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008000"/>
                </a:solidFill>
                <a:latin typeface="Times New Roman" charset="0"/>
              </a:rPr>
              <a:t>机器世界</a:t>
            </a:r>
          </a:p>
        </p:txBody>
      </p:sp>
      <p:sp>
        <p:nvSpPr>
          <p:cNvPr id="12321" name="Text Box 43"/>
          <p:cNvSpPr txBox="1">
            <a:spLocks noChangeArrowheads="1"/>
          </p:cNvSpPr>
          <p:nvPr/>
        </p:nvSpPr>
        <p:spPr bwMode="auto">
          <a:xfrm>
            <a:off x="2988370" y="5815013"/>
            <a:ext cx="13827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b="1" dirty="0">
                <a:solidFill>
                  <a:srgbClr val="008000"/>
                </a:solidFill>
                <a:latin typeface="Times New Roman" charset="0"/>
              </a:rPr>
              <a:t>现实世界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324" name="Text Box 46"/>
          <p:cNvSpPr txBox="1">
            <a:spLocks noChangeArrowheads="1"/>
          </p:cNvSpPr>
          <p:nvPr/>
        </p:nvSpPr>
        <p:spPr bwMode="auto">
          <a:xfrm>
            <a:off x="4577457" y="1867658"/>
            <a:ext cx="3019423" cy="345114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1600" dirty="0"/>
              <a:t>用户接口</a:t>
            </a:r>
          </a:p>
        </p:txBody>
      </p:sp>
      <p:sp>
        <p:nvSpPr>
          <p:cNvPr id="12326" name="Line 50"/>
          <p:cNvSpPr>
            <a:spLocks noChangeShapeType="1"/>
          </p:cNvSpPr>
          <p:nvPr/>
        </p:nvSpPr>
        <p:spPr bwMode="auto">
          <a:xfrm>
            <a:off x="7606371" y="2060847"/>
            <a:ext cx="349538" cy="9998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7" name="Line 51"/>
          <p:cNvSpPr>
            <a:spLocks noChangeShapeType="1"/>
          </p:cNvSpPr>
          <p:nvPr/>
        </p:nvSpPr>
        <p:spPr bwMode="auto">
          <a:xfrm flipV="1">
            <a:off x="7084690" y="3810592"/>
            <a:ext cx="871219" cy="9827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8" name="Line 52"/>
          <p:cNvSpPr>
            <a:spLocks noChangeShapeType="1"/>
          </p:cNvSpPr>
          <p:nvPr/>
        </p:nvSpPr>
        <p:spPr bwMode="auto">
          <a:xfrm flipH="1">
            <a:off x="7085707" y="3457029"/>
            <a:ext cx="6743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29" name="Line 53"/>
          <p:cNvSpPr>
            <a:spLocks noChangeShapeType="1"/>
          </p:cNvSpPr>
          <p:nvPr/>
        </p:nvSpPr>
        <p:spPr bwMode="auto">
          <a:xfrm flipV="1">
            <a:off x="6868543" y="4401060"/>
            <a:ext cx="1142353" cy="1125025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0" name="Line 54"/>
          <p:cNvSpPr>
            <a:spLocks noChangeShapeType="1"/>
          </p:cNvSpPr>
          <p:nvPr/>
        </p:nvSpPr>
        <p:spPr bwMode="auto">
          <a:xfrm>
            <a:off x="6906636" y="4114969"/>
            <a:ext cx="1131253" cy="241956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1" name="Line 55"/>
          <p:cNvSpPr>
            <a:spLocks noChangeShapeType="1"/>
          </p:cNvSpPr>
          <p:nvPr/>
        </p:nvSpPr>
        <p:spPr bwMode="auto">
          <a:xfrm>
            <a:off x="7095198" y="2729888"/>
            <a:ext cx="905796" cy="156320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2" name="AutoShape 56"/>
          <p:cNvSpPr>
            <a:spLocks noChangeArrowheads="1"/>
          </p:cNvSpPr>
          <p:nvPr/>
        </p:nvSpPr>
        <p:spPr bwMode="auto">
          <a:xfrm>
            <a:off x="3996432" y="2437854"/>
            <a:ext cx="576263" cy="284163"/>
          </a:xfrm>
          <a:prstGeom prst="rightArrow">
            <a:avLst>
              <a:gd name="adj1" fmla="val 50000"/>
              <a:gd name="adj2" fmla="val 5069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3" name="AutoShape 57"/>
          <p:cNvSpPr>
            <a:spLocks noChangeArrowheads="1"/>
          </p:cNvSpPr>
          <p:nvPr/>
        </p:nvSpPr>
        <p:spPr bwMode="auto">
          <a:xfrm>
            <a:off x="3204270" y="3975278"/>
            <a:ext cx="1939608" cy="317818"/>
          </a:xfrm>
          <a:prstGeom prst="rightArrow">
            <a:avLst>
              <a:gd name="adj1" fmla="val 50000"/>
              <a:gd name="adj2" fmla="val 1557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34" name="Text Box 58"/>
          <p:cNvSpPr txBox="1">
            <a:spLocks noChangeArrowheads="1"/>
          </p:cNvSpPr>
          <p:nvPr/>
        </p:nvSpPr>
        <p:spPr bwMode="auto">
          <a:xfrm>
            <a:off x="1664419" y="5805488"/>
            <a:ext cx="138271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latin typeface="Times New Roman" charset="0"/>
                <a:ea typeface="楷体_GB2312" pitchFamily="49" charset="-122"/>
              </a:rPr>
              <a:t>（建模）</a:t>
            </a:r>
            <a:endParaRPr lang="zh-CN" altLang="en-US" dirty="0"/>
          </a:p>
        </p:txBody>
      </p:sp>
      <p:sp>
        <p:nvSpPr>
          <p:cNvPr id="12335" name="Text Box 59"/>
          <p:cNvSpPr txBox="1">
            <a:spLocks noChangeArrowheads="1"/>
          </p:cNvSpPr>
          <p:nvPr/>
        </p:nvSpPr>
        <p:spPr bwMode="auto">
          <a:xfrm>
            <a:off x="5330180" y="5805488"/>
            <a:ext cx="13827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latin typeface="Times New Roman" charset="0"/>
                <a:ea typeface="楷体_GB2312" pitchFamily="49" charset="-122"/>
              </a:rPr>
              <a:t>（实现）</a:t>
            </a:r>
            <a:endParaRPr lang="zh-CN" altLang="en-US" dirty="0"/>
          </a:p>
        </p:txBody>
      </p:sp>
      <p:sp>
        <p:nvSpPr>
          <p:cNvPr id="12336" name="Text Box 60"/>
          <p:cNvSpPr txBox="1">
            <a:spLocks noChangeArrowheads="1"/>
          </p:cNvSpPr>
          <p:nvPr/>
        </p:nvSpPr>
        <p:spPr bwMode="auto">
          <a:xfrm>
            <a:off x="3548757" y="4199979"/>
            <a:ext cx="13827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latin typeface="Times New Roman" charset="0"/>
                <a:ea typeface="楷体_GB2312" pitchFamily="49" charset="-122"/>
              </a:rPr>
              <a:t>（转换）</a:t>
            </a:r>
            <a:endParaRPr lang="zh-CN" altLang="en-US"/>
          </a:p>
        </p:txBody>
      </p:sp>
      <p:sp>
        <p:nvSpPr>
          <p:cNvPr id="12337" name="Text Box 61"/>
          <p:cNvSpPr txBox="1">
            <a:spLocks noChangeArrowheads="1"/>
          </p:cNvSpPr>
          <p:nvPr/>
        </p:nvSpPr>
        <p:spPr bwMode="auto">
          <a:xfrm>
            <a:off x="3517007" y="2758529"/>
            <a:ext cx="13827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latin typeface="Times New Roman" charset="0"/>
                <a:ea typeface="楷体_GB2312" pitchFamily="49" charset="-122"/>
              </a:rPr>
              <a:t>（转换）</a:t>
            </a:r>
          </a:p>
        </p:txBody>
      </p:sp>
      <p:sp>
        <p:nvSpPr>
          <p:cNvPr id="12338" name="Text Box 62"/>
          <p:cNvSpPr txBox="1">
            <a:spLocks noChangeArrowheads="1"/>
          </p:cNvSpPr>
          <p:nvPr/>
        </p:nvSpPr>
        <p:spPr bwMode="auto">
          <a:xfrm>
            <a:off x="625946" y="4797152"/>
            <a:ext cx="1798862" cy="88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用概念</a:t>
            </a:r>
            <a:endParaRPr lang="en-US" altLang="zh-CN" b="1" dirty="0">
              <a:solidFill>
                <a:schemeClr val="accent2"/>
              </a:solidFill>
              <a:latin typeface="Times New Roman" charset="0"/>
              <a:ea typeface="楷体_GB2312" pitchFamily="49" charset="-122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数据模型描述</a:t>
            </a:r>
            <a:endParaRPr lang="en-US" altLang="zh-CN" b="1" dirty="0">
              <a:solidFill>
                <a:schemeClr val="accent2"/>
              </a:solidFill>
              <a:latin typeface="Times New Roman" charset="0"/>
              <a:ea typeface="楷体_GB2312" pitchFamily="49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(e.g. E-R</a:t>
            </a:r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模型</a:t>
            </a:r>
            <a:r>
              <a:rPr lang="en-US" altLang="zh-CN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2339" name="Line 63"/>
          <p:cNvSpPr>
            <a:spLocks noChangeShapeType="1"/>
          </p:cNvSpPr>
          <p:nvPr/>
        </p:nvSpPr>
        <p:spPr bwMode="auto">
          <a:xfrm flipH="1" flipV="1">
            <a:off x="1129406" y="2792326"/>
            <a:ext cx="245361" cy="204259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40" name="Line 64"/>
          <p:cNvSpPr>
            <a:spLocks noChangeShapeType="1"/>
          </p:cNvSpPr>
          <p:nvPr/>
        </p:nvSpPr>
        <p:spPr bwMode="auto">
          <a:xfrm flipV="1">
            <a:off x="1552821" y="4401061"/>
            <a:ext cx="284612" cy="43385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41" name="Text Box 65"/>
          <p:cNvSpPr txBox="1">
            <a:spLocks noChangeArrowheads="1"/>
          </p:cNvSpPr>
          <p:nvPr/>
        </p:nvSpPr>
        <p:spPr bwMode="auto">
          <a:xfrm>
            <a:off x="7235700" y="5554117"/>
            <a:ext cx="1728788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用物理</a:t>
            </a: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数据模型描述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2342" name="Line 66"/>
          <p:cNvSpPr>
            <a:spLocks noChangeShapeType="1"/>
          </p:cNvSpPr>
          <p:nvPr/>
        </p:nvSpPr>
        <p:spPr bwMode="auto">
          <a:xfrm flipH="1" flipV="1">
            <a:off x="6885358" y="5595685"/>
            <a:ext cx="874678" cy="13385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43" name="Text Box 67"/>
          <p:cNvSpPr txBox="1">
            <a:spLocks noChangeArrowheads="1"/>
          </p:cNvSpPr>
          <p:nvPr/>
        </p:nvSpPr>
        <p:spPr bwMode="auto">
          <a:xfrm>
            <a:off x="7342882" y="4631779"/>
            <a:ext cx="16573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用逻辑</a:t>
            </a: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数据模型描述</a:t>
            </a:r>
            <a:endParaRPr lang="en-US" altLang="zh-CN" b="1" dirty="0">
              <a:solidFill>
                <a:schemeClr val="accent2"/>
              </a:solidFill>
              <a:latin typeface="Times New Roman" charset="0"/>
              <a:ea typeface="楷体_GB2312" pitchFamily="49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(e.g. </a:t>
            </a:r>
            <a:r>
              <a:rPr lang="zh-CN" altLang="en-US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关系模型</a:t>
            </a:r>
            <a:r>
              <a:rPr lang="en-US" altLang="zh-CN" b="1" dirty="0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2344" name="Line 68"/>
          <p:cNvSpPr>
            <a:spLocks noChangeShapeType="1"/>
          </p:cNvSpPr>
          <p:nvPr/>
        </p:nvSpPr>
        <p:spPr bwMode="auto">
          <a:xfrm flipH="1" flipV="1">
            <a:off x="6896477" y="4237619"/>
            <a:ext cx="916304" cy="5386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45" name="Line 69"/>
          <p:cNvSpPr>
            <a:spLocks noChangeShapeType="1"/>
          </p:cNvSpPr>
          <p:nvPr/>
        </p:nvSpPr>
        <p:spPr bwMode="auto">
          <a:xfrm flipH="1" flipV="1">
            <a:off x="7262742" y="2776708"/>
            <a:ext cx="621477" cy="192809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46" name="Text Box 70"/>
          <p:cNvSpPr txBox="1">
            <a:spLocks noChangeArrowheads="1"/>
          </p:cNvSpPr>
          <p:nvPr/>
        </p:nvSpPr>
        <p:spPr bwMode="auto">
          <a:xfrm>
            <a:off x="611560" y="6171331"/>
            <a:ext cx="810101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Figure: The DB Modeling, Schema Conversion and Implementation Process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7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77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78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12323" name="Text Box 45"/>
          <p:cNvSpPr txBox="1">
            <a:spLocks noChangeArrowheads="1"/>
          </p:cNvSpPr>
          <p:nvPr/>
        </p:nvSpPr>
        <p:spPr bwMode="auto">
          <a:xfrm>
            <a:off x="4963220" y="3269864"/>
            <a:ext cx="2122487" cy="35611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 dirty="0">
                <a:latin typeface="Times New Roman" charset="0"/>
                <a:ea typeface="黑体" pitchFamily="2" charset="-122"/>
              </a:rPr>
              <a:t>外模式</a:t>
            </a:r>
            <a:r>
              <a:rPr lang="en-US" altLang="zh-CN" sz="1600" dirty="0">
                <a:latin typeface="Times New Roman" charset="0"/>
                <a:ea typeface="黑体" pitchFamily="2" charset="-122"/>
              </a:rPr>
              <a:t>/</a:t>
            </a:r>
            <a:r>
              <a:rPr lang="zh-CN" altLang="en-US" sz="1600" dirty="0">
                <a:latin typeface="Times New Roman" charset="0"/>
                <a:ea typeface="黑体" pitchFamily="2" charset="-122"/>
              </a:rPr>
              <a:t>概念模式映射</a:t>
            </a:r>
            <a:endParaRPr lang="zh-CN" altLang="en-US" sz="1600" dirty="0">
              <a:ea typeface="黑体" pitchFamily="2" charset="-122"/>
            </a:endParaRPr>
          </a:p>
        </p:txBody>
      </p:sp>
      <p:sp>
        <p:nvSpPr>
          <p:cNvPr id="12303" name="Text Box 25"/>
          <p:cNvSpPr txBox="1">
            <a:spLocks noChangeArrowheads="1"/>
          </p:cNvSpPr>
          <p:nvPr/>
        </p:nvSpPr>
        <p:spPr bwMode="auto">
          <a:xfrm>
            <a:off x="5154037" y="3893854"/>
            <a:ext cx="1752600" cy="448786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概念模式</a:t>
            </a:r>
          </a:p>
        </p:txBody>
      </p:sp>
      <p:sp>
        <p:nvSpPr>
          <p:cNvPr id="12322" name="Text Box 44"/>
          <p:cNvSpPr txBox="1">
            <a:spLocks noChangeArrowheads="1"/>
          </p:cNvSpPr>
          <p:nvPr/>
        </p:nvSpPr>
        <p:spPr bwMode="auto">
          <a:xfrm>
            <a:off x="4963790" y="4653136"/>
            <a:ext cx="2120900" cy="323131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 sz="1600">
                <a:latin typeface="Times New Roman" charset="0"/>
                <a:ea typeface="黑体" pitchFamily="2" charset="-122"/>
              </a:defRPr>
            </a:lvl1pPr>
          </a:lstStyle>
          <a:p>
            <a:r>
              <a:rPr lang="zh-CN" altLang="en-US" dirty="0"/>
              <a:t>概念模式</a:t>
            </a:r>
            <a:r>
              <a:rPr lang="en-US" altLang="zh-CN" dirty="0"/>
              <a:t>/</a:t>
            </a:r>
            <a:r>
              <a:rPr lang="zh-CN" altLang="en-US" dirty="0"/>
              <a:t>内模式映射</a:t>
            </a:r>
          </a:p>
        </p:txBody>
      </p:sp>
      <p:sp>
        <p:nvSpPr>
          <p:cNvPr id="12300" name="Text Box 22"/>
          <p:cNvSpPr txBox="1">
            <a:spLocks noChangeArrowheads="1"/>
          </p:cNvSpPr>
          <p:nvPr/>
        </p:nvSpPr>
        <p:spPr bwMode="auto">
          <a:xfrm>
            <a:off x="4577457" y="2388192"/>
            <a:ext cx="1003300" cy="37423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外模式</a:t>
            </a:r>
            <a:r>
              <a:rPr lang="en-US" altLang="zh-CN" dirty="0"/>
              <a:t>1</a:t>
            </a:r>
          </a:p>
        </p:txBody>
      </p:sp>
      <p:sp>
        <p:nvSpPr>
          <p:cNvPr id="12301" name="Text Box 23"/>
          <p:cNvSpPr txBox="1">
            <a:spLocks noChangeArrowheads="1"/>
          </p:cNvSpPr>
          <p:nvPr/>
        </p:nvSpPr>
        <p:spPr bwMode="auto">
          <a:xfrm>
            <a:off x="5574407" y="2388192"/>
            <a:ext cx="1014413" cy="37423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外模式</a:t>
            </a:r>
            <a:r>
              <a:rPr lang="en-US" altLang="zh-CN" dirty="0"/>
              <a:t>2</a:t>
            </a:r>
          </a:p>
        </p:txBody>
      </p:sp>
      <p:sp>
        <p:nvSpPr>
          <p:cNvPr id="12302" name="Text Box 24"/>
          <p:cNvSpPr txBox="1">
            <a:spLocks noChangeArrowheads="1"/>
          </p:cNvSpPr>
          <p:nvPr/>
        </p:nvSpPr>
        <p:spPr bwMode="auto">
          <a:xfrm>
            <a:off x="6571356" y="2388192"/>
            <a:ext cx="1025525" cy="374230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ct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外模式</a:t>
            </a:r>
            <a:r>
              <a:rPr lang="en-US" altLang="zh-CN" dirty="0"/>
              <a:t>3</a:t>
            </a:r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683320" y="2385724"/>
            <a:ext cx="1162050" cy="390984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600">
                <a:latin typeface="黑体" pitchFamily="2" charset="-122"/>
                <a:ea typeface="黑体" pitchFamily="2" charset="-122"/>
              </a:rPr>
              <a:t>用户视图</a:t>
            </a:r>
            <a:r>
              <a:rPr lang="en-US" altLang="zh-CN" sz="1600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12311" name="Text Box 33"/>
          <p:cNvSpPr txBox="1">
            <a:spLocks noChangeArrowheads="1"/>
          </p:cNvSpPr>
          <p:nvPr/>
        </p:nvSpPr>
        <p:spPr bwMode="auto">
          <a:xfrm>
            <a:off x="1764407" y="2385724"/>
            <a:ext cx="1150938" cy="390984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600">
                <a:latin typeface="Times New Roman" charset="0"/>
                <a:ea typeface="黑体" pitchFamily="2" charset="-122"/>
              </a:rPr>
              <a:t>用户视图</a:t>
            </a:r>
            <a:r>
              <a:rPr lang="en-US" altLang="zh-CN" sz="1600">
                <a:latin typeface="Times New Roman" charset="0"/>
                <a:ea typeface="黑体" pitchFamily="2" charset="-122"/>
              </a:rPr>
              <a:t>2</a:t>
            </a:r>
          </a:p>
        </p:txBody>
      </p:sp>
      <p:sp>
        <p:nvSpPr>
          <p:cNvPr id="12312" name="Text Box 34"/>
          <p:cNvSpPr txBox="1">
            <a:spLocks noChangeArrowheads="1"/>
          </p:cNvSpPr>
          <p:nvPr/>
        </p:nvSpPr>
        <p:spPr bwMode="auto">
          <a:xfrm>
            <a:off x="2843907" y="2385724"/>
            <a:ext cx="1152525" cy="390984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latin typeface="Times New Roman" charset="0"/>
                <a:ea typeface="黑体" pitchFamily="2" charset="-122"/>
              </a:rPr>
              <a:t>用户视图</a:t>
            </a:r>
            <a:r>
              <a:rPr lang="en-US" altLang="zh-CN" sz="1600">
                <a:latin typeface="Times New Roman" charset="0"/>
                <a:ea typeface="黑体" pitchFamily="2" charset="-122"/>
              </a:rPr>
              <a:t>3</a:t>
            </a:r>
          </a:p>
        </p:txBody>
      </p:sp>
      <p:sp>
        <p:nvSpPr>
          <p:cNvPr id="12299" name="Text Box 21"/>
          <p:cNvSpPr txBox="1">
            <a:spLocks noChangeArrowheads="1"/>
          </p:cNvSpPr>
          <p:nvPr/>
        </p:nvSpPr>
        <p:spPr bwMode="auto">
          <a:xfrm>
            <a:off x="5181972" y="5293519"/>
            <a:ext cx="1703387" cy="407987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dirty="0">
                <a:latin typeface="黑体" pitchFamily="2" charset="-122"/>
                <a:ea typeface="黑体" pitchFamily="2" charset="-122"/>
              </a:rPr>
              <a:t>内模式</a:t>
            </a:r>
          </a:p>
        </p:txBody>
      </p:sp>
      <p:sp>
        <p:nvSpPr>
          <p:cNvPr id="75" name="Line 50"/>
          <p:cNvSpPr>
            <a:spLocks noChangeShapeType="1"/>
          </p:cNvSpPr>
          <p:nvPr/>
        </p:nvSpPr>
        <p:spPr bwMode="auto">
          <a:xfrm flipH="1" flipV="1">
            <a:off x="8244408" y="3717032"/>
            <a:ext cx="0" cy="40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Line 50"/>
          <p:cNvSpPr>
            <a:spLocks noChangeShapeType="1"/>
          </p:cNvSpPr>
          <p:nvPr/>
        </p:nvSpPr>
        <p:spPr bwMode="auto">
          <a:xfrm flipH="1" flipV="1">
            <a:off x="8244408" y="2708920"/>
            <a:ext cx="0" cy="40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325" name="Group 47"/>
          <p:cNvGrpSpPr>
            <a:grpSpLocks/>
          </p:cNvGrpSpPr>
          <p:nvPr/>
        </p:nvGrpSpPr>
        <p:grpSpPr bwMode="auto">
          <a:xfrm>
            <a:off x="7743576" y="3047454"/>
            <a:ext cx="1004888" cy="817563"/>
            <a:chOff x="9978" y="11360"/>
            <a:chExt cx="1080" cy="920"/>
          </a:xfrm>
        </p:grpSpPr>
        <p:sp>
          <p:nvSpPr>
            <p:cNvPr id="12348" name="AutoShape 48"/>
            <p:cNvSpPr>
              <a:spLocks noChangeArrowheads="1"/>
            </p:cNvSpPr>
            <p:nvPr/>
          </p:nvSpPr>
          <p:spPr bwMode="auto">
            <a:xfrm>
              <a:off x="9978" y="11360"/>
              <a:ext cx="1080" cy="880"/>
            </a:xfrm>
            <a:prstGeom prst="flowChartPreparation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Text Box 49"/>
            <p:cNvSpPr txBox="1">
              <a:spLocks noChangeArrowheads="1"/>
            </p:cNvSpPr>
            <p:nvPr/>
          </p:nvSpPr>
          <p:spPr bwMode="auto">
            <a:xfrm>
              <a:off x="10058" y="11600"/>
              <a:ext cx="960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>
                  <a:latin typeface="Times New Roman" charset="0"/>
                </a:rPr>
                <a:t>DBMS</a:t>
              </a:r>
              <a:endParaRPr lang="en-US" altLang="zh-CN"/>
            </a:p>
          </p:txBody>
        </p:sp>
      </p:grpSp>
      <p:sp>
        <p:nvSpPr>
          <p:cNvPr id="81" name="Line 55"/>
          <p:cNvSpPr>
            <a:spLocks noChangeShapeType="1"/>
          </p:cNvSpPr>
          <p:nvPr/>
        </p:nvSpPr>
        <p:spPr bwMode="auto">
          <a:xfrm>
            <a:off x="7095198" y="3477734"/>
            <a:ext cx="854788" cy="793532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 flipV="1">
            <a:off x="7103797" y="4398492"/>
            <a:ext cx="852579" cy="410517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流程图: 磁盘 1"/>
          <p:cNvSpPr/>
          <p:nvPr/>
        </p:nvSpPr>
        <p:spPr>
          <a:xfrm>
            <a:off x="7956376" y="4027942"/>
            <a:ext cx="576064" cy="568291"/>
          </a:xfrm>
          <a:prstGeom prst="flowChartMagneticDisk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流程图: 磁盘 78"/>
          <p:cNvSpPr/>
          <p:nvPr/>
        </p:nvSpPr>
        <p:spPr>
          <a:xfrm>
            <a:off x="7956376" y="2269405"/>
            <a:ext cx="576064" cy="568291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DB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9747"/>
            <a:ext cx="8424936" cy="6611621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60136" y="6281540"/>
            <a:ext cx="2067692" cy="3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（来源：主教材，</a:t>
            </a:r>
            <a:r>
              <a:rPr lang="en-US" altLang="zh-CN" sz="1400" kern="0" dirty="0">
                <a:solidFill>
                  <a:srgbClr val="0000CC"/>
                </a:solidFill>
                <a:ea typeface="黑体" pitchFamily="2" charset="-122"/>
              </a:rPr>
              <a:t>P39</a:t>
            </a: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98551-944F-4553-9DD5-2A975BC1F50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289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412"/>
            <a:ext cx="8075240" cy="1847251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二、扩充</a:t>
            </a:r>
            <a:r>
              <a:rPr lang="en-US" altLang="zh-CN" dirty="0">
                <a:solidFill>
                  <a:schemeClr val="accent2"/>
                </a:solidFill>
                <a:ea typeface="黑体" pitchFamily="2" charset="-122"/>
              </a:rPr>
              <a:t>E-R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模型</a:t>
            </a:r>
          </a:p>
          <a:p>
            <a:pPr lvl="1" eaLnBrk="1" hangingPunct="1"/>
            <a:r>
              <a:rPr lang="zh-CN" altLang="zh-CN" b="1" dirty="0">
                <a:solidFill>
                  <a:srgbClr val="0000CC"/>
                </a:solidFill>
                <a:ea typeface="黑体" pitchFamily="2" charset="-122"/>
              </a:rPr>
              <a:t>范畴</a:t>
            </a: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</a:rPr>
              <a:t>category</a:t>
            </a: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b="1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不同类型的实体组成新实体（称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范畴</a:t>
            </a:r>
            <a:r>
              <a:rPr lang="zh-CN" altLang="en-US" sz="2000" dirty="0">
                <a:ea typeface="黑体" pitchFamily="2" charset="-122"/>
              </a:rPr>
              <a:t>）。这样，范畴也可参与联系了</a:t>
            </a:r>
            <a:r>
              <a:rPr lang="en-US" altLang="zh-CN" sz="2000" dirty="0">
                <a:ea typeface="黑体" pitchFamily="2" charset="-122"/>
              </a:rPr>
              <a:t>!</a:t>
            </a:r>
            <a:endParaRPr lang="zh-CN" altLang="en-US" sz="2000" dirty="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51206" name="Group 4"/>
          <p:cNvGrpSpPr>
            <a:grpSpLocks/>
          </p:cNvGrpSpPr>
          <p:nvPr/>
        </p:nvGrpSpPr>
        <p:grpSpPr bwMode="auto">
          <a:xfrm>
            <a:off x="2700338" y="3400896"/>
            <a:ext cx="3959225" cy="2692400"/>
            <a:chOff x="3398" y="2944"/>
            <a:chExt cx="4840" cy="3220"/>
          </a:xfrm>
        </p:grpSpPr>
        <p:sp>
          <p:nvSpPr>
            <p:cNvPr id="51208" name="Text Box 5"/>
            <p:cNvSpPr txBox="1">
              <a:spLocks noChangeArrowheads="1"/>
            </p:cNvSpPr>
            <p:nvPr/>
          </p:nvSpPr>
          <p:spPr bwMode="auto">
            <a:xfrm>
              <a:off x="5178" y="5624"/>
              <a:ext cx="1340" cy="54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Times New Roman" charset="0"/>
                </a:rPr>
                <a:t>范畴</a:t>
              </a:r>
              <a:endParaRPr lang="zh-CN" altLang="en-US" sz="2000" b="1"/>
            </a:p>
          </p:txBody>
        </p:sp>
        <p:sp>
          <p:nvSpPr>
            <p:cNvPr id="51209" name="Text Box 6"/>
            <p:cNvSpPr txBox="1">
              <a:spLocks noChangeArrowheads="1"/>
            </p:cNvSpPr>
            <p:nvPr/>
          </p:nvSpPr>
          <p:spPr bwMode="auto">
            <a:xfrm>
              <a:off x="3398" y="2944"/>
              <a:ext cx="134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>
                  <a:latin typeface="Times New Roman" charset="0"/>
                </a:rPr>
                <a:t>实体</a:t>
              </a:r>
              <a:r>
                <a:rPr lang="en-US" altLang="zh-CN" sz="2000" b="1">
                  <a:latin typeface="Times New Roman" charset="0"/>
                </a:rPr>
                <a:t>1</a:t>
              </a:r>
            </a:p>
          </p:txBody>
        </p:sp>
        <p:sp>
          <p:nvSpPr>
            <p:cNvPr id="51210" name="Text Box 7"/>
            <p:cNvSpPr txBox="1">
              <a:spLocks noChangeArrowheads="1"/>
            </p:cNvSpPr>
            <p:nvPr/>
          </p:nvSpPr>
          <p:spPr bwMode="auto">
            <a:xfrm>
              <a:off x="6898" y="2964"/>
              <a:ext cx="1340" cy="5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>
                  <a:latin typeface="Times New Roman" charset="0"/>
                </a:rPr>
                <a:t>实体</a:t>
              </a:r>
              <a:r>
                <a:rPr lang="en-US" altLang="zh-CN" sz="2000" b="1">
                  <a:latin typeface="Times New Roman" charset="0"/>
                </a:rPr>
                <a:t>n</a:t>
              </a:r>
              <a:endParaRPr lang="en-US" altLang="zh-CN" sz="2000" b="1"/>
            </a:p>
          </p:txBody>
        </p:sp>
        <p:sp>
          <p:nvSpPr>
            <p:cNvPr id="51211" name="Oval 8"/>
            <p:cNvSpPr>
              <a:spLocks noChangeArrowheads="1"/>
            </p:cNvSpPr>
            <p:nvPr/>
          </p:nvSpPr>
          <p:spPr bwMode="auto">
            <a:xfrm>
              <a:off x="5478" y="4024"/>
              <a:ext cx="780" cy="6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Freeform 9"/>
            <p:cNvSpPr>
              <a:spLocks/>
            </p:cNvSpPr>
            <p:nvPr/>
          </p:nvSpPr>
          <p:spPr bwMode="auto">
            <a:xfrm rot="3170072" flipH="1">
              <a:off x="5532" y="4771"/>
              <a:ext cx="570" cy="544"/>
            </a:xfrm>
            <a:custGeom>
              <a:avLst/>
              <a:gdLst>
                <a:gd name="T0" fmla="*/ 312 w 557"/>
                <a:gd name="T1" fmla="*/ 0 h 513"/>
                <a:gd name="T2" fmla="*/ 15 w 557"/>
                <a:gd name="T3" fmla="*/ 540 h 513"/>
                <a:gd name="T4" fmla="*/ 190 w 557"/>
                <a:gd name="T5" fmla="*/ 971 h 513"/>
                <a:gd name="T6" fmla="*/ 677 w 557"/>
                <a:gd name="T7" fmla="*/ 704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7"/>
                <a:gd name="T13" fmla="*/ 0 h 513"/>
                <a:gd name="T14" fmla="*/ 557 w 557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7" h="513">
                  <a:moveTo>
                    <a:pt x="257" y="0"/>
                  </a:moveTo>
                  <a:cubicBezTo>
                    <a:pt x="145" y="98"/>
                    <a:pt x="34" y="197"/>
                    <a:pt x="17" y="280"/>
                  </a:cubicBezTo>
                  <a:cubicBezTo>
                    <a:pt x="0" y="363"/>
                    <a:pt x="67" y="487"/>
                    <a:pt x="157" y="500"/>
                  </a:cubicBezTo>
                  <a:cubicBezTo>
                    <a:pt x="247" y="513"/>
                    <a:pt x="402" y="436"/>
                    <a:pt x="557" y="36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10"/>
            <p:cNvSpPr>
              <a:spLocks noChangeShapeType="1"/>
            </p:cNvSpPr>
            <p:nvPr/>
          </p:nvSpPr>
          <p:spPr bwMode="auto">
            <a:xfrm flipV="1">
              <a:off x="5838" y="4684"/>
              <a:ext cx="0" cy="9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1"/>
            <p:cNvSpPr>
              <a:spLocks noChangeShapeType="1"/>
            </p:cNvSpPr>
            <p:nvPr/>
          </p:nvSpPr>
          <p:spPr bwMode="auto">
            <a:xfrm flipH="1" flipV="1">
              <a:off x="4124" y="3489"/>
              <a:ext cx="1364" cy="7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 flipV="1">
              <a:off x="6255" y="3509"/>
              <a:ext cx="1409" cy="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Text Box 13"/>
            <p:cNvSpPr txBox="1">
              <a:spLocks noChangeArrowheads="1"/>
            </p:cNvSpPr>
            <p:nvPr/>
          </p:nvSpPr>
          <p:spPr bwMode="auto">
            <a:xfrm>
              <a:off x="5438" y="3004"/>
              <a:ext cx="947" cy="4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1">
                  <a:latin typeface="Times New Roman" charset="0"/>
                </a:rPr>
                <a:t>. . .</a:t>
              </a:r>
              <a:endParaRPr lang="en-US" altLang="zh-CN" sz="2800" b="1"/>
            </a:p>
          </p:txBody>
        </p:sp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5511" y="4029"/>
              <a:ext cx="720" cy="54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b" anchorCtr="1"/>
            <a:lstStyle/>
            <a:p>
              <a:pPr algn="just"/>
              <a:r>
                <a:rPr lang="en-US" altLang="zh-CN" sz="2000" b="1">
                  <a:latin typeface="宋体" pitchFamily="2" charset="-122"/>
                </a:rPr>
                <a:t>∪</a:t>
              </a:r>
              <a:endParaRPr lang="en-US" altLang="zh-CN" sz="2000" b="1"/>
            </a:p>
          </p:txBody>
        </p:sp>
      </p:grp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98551-944F-4553-9DD5-2A975BC1F50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34407"/>
            <a:ext cx="6336704" cy="599203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53896" y="5923713"/>
            <a:ext cx="2067692" cy="3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（来源：主教材，</a:t>
            </a:r>
            <a:r>
              <a:rPr lang="en-US" altLang="zh-CN" sz="1400" kern="0" dirty="0">
                <a:solidFill>
                  <a:srgbClr val="0000CC"/>
                </a:solidFill>
                <a:ea typeface="黑体" pitchFamily="2" charset="-122"/>
              </a:rPr>
              <a:t>P39</a:t>
            </a: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4341039" y="3284984"/>
            <a:ext cx="1030192" cy="50405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568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 E-R</a:t>
            </a:r>
            <a:r>
              <a:rPr lang="zh-CN" altLang="en-US" dirty="0"/>
              <a:t>数据模型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42938" y="1214438"/>
            <a:ext cx="8105526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zh-CN" altLang="en-US" sz="2800" kern="0" dirty="0">
                <a:solidFill>
                  <a:schemeClr val="accent2"/>
                </a:solidFill>
                <a:latin typeface="+mn-lt"/>
                <a:ea typeface="黑体" pitchFamily="2" charset="-122"/>
              </a:rPr>
              <a:t>扩充</a:t>
            </a:r>
            <a:r>
              <a:rPr lang="en-US" altLang="zh-CN" sz="2800" kern="0" dirty="0">
                <a:solidFill>
                  <a:schemeClr val="accent2"/>
                </a:solidFill>
                <a:latin typeface="+mn-lt"/>
                <a:ea typeface="黑体" pitchFamily="2" charset="-122"/>
              </a:rPr>
              <a:t>E-R</a:t>
            </a:r>
            <a:r>
              <a:rPr lang="zh-CN" altLang="en-US" sz="2800" kern="0" dirty="0">
                <a:solidFill>
                  <a:schemeClr val="accent2"/>
                </a:solidFill>
                <a:latin typeface="+mn-lt"/>
                <a:ea typeface="黑体" pitchFamily="2" charset="-122"/>
              </a:rPr>
              <a:t>建模（</a:t>
            </a:r>
            <a:r>
              <a:rPr lang="en-US" altLang="zh-CN" sz="2800" kern="0" dirty="0">
                <a:solidFill>
                  <a:schemeClr val="accent2"/>
                </a:solidFill>
                <a:latin typeface="+mn-lt"/>
                <a:ea typeface="黑体" pitchFamily="2" charset="-122"/>
              </a:rPr>
              <a:t>EER</a:t>
            </a:r>
            <a:r>
              <a:rPr lang="zh-CN" altLang="en-US" sz="2800" kern="0" dirty="0">
                <a:solidFill>
                  <a:schemeClr val="accent2"/>
                </a:solidFill>
                <a:latin typeface="+mn-lt"/>
                <a:ea typeface="黑体" pitchFamily="2" charset="-122"/>
              </a:rPr>
              <a:t>图）例子：   </a:t>
            </a:r>
            <a:r>
              <a:rPr lang="zh-CN" altLang="en-US" sz="2800" kern="0" dirty="0">
                <a:solidFill>
                  <a:srgbClr val="0066FF"/>
                </a:solidFill>
                <a:latin typeface="+mn-lt"/>
                <a:ea typeface="黑体" pitchFamily="2" charset="-122"/>
              </a:rPr>
              <a:t>（</a:t>
            </a:r>
            <a:r>
              <a:rPr lang="zh-CN" altLang="en-US" sz="2800" kern="0" dirty="0">
                <a:solidFill>
                  <a:srgbClr val="0066FF"/>
                </a:solidFill>
                <a:ea typeface="黑体" pitchFamily="2" charset="-122"/>
              </a:rPr>
              <a:t>自己画的！</a:t>
            </a:r>
            <a:r>
              <a:rPr lang="zh-CN" altLang="en-US" sz="2800" kern="0" dirty="0">
                <a:solidFill>
                  <a:srgbClr val="0066FF"/>
                </a:solidFill>
                <a:latin typeface="+mn-lt"/>
                <a:ea typeface="黑体" pitchFamily="2" charset="-122"/>
              </a:rPr>
              <a:t>）</a:t>
            </a:r>
          </a:p>
        </p:txBody>
      </p:sp>
      <p:pic>
        <p:nvPicPr>
          <p:cNvPr id="522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301" y="1778492"/>
            <a:ext cx="8785413" cy="472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</a:t>
            </a:r>
            <a:endParaRPr lang="zh-CN" altLang="en-US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914400" y="1268412"/>
            <a:ext cx="7772400" cy="2664644"/>
          </a:xfrm>
        </p:spPr>
        <p:txBody>
          <a:bodyPr/>
          <a:lstStyle/>
          <a:p>
            <a:r>
              <a:rPr lang="zh-CN" altLang="en-US" sz="3200" b="1" dirty="0"/>
              <a:t>第二章作业：</a:t>
            </a:r>
            <a:endParaRPr lang="en-US" altLang="zh-CN" sz="3200" b="1" dirty="0"/>
          </a:p>
          <a:p>
            <a:pPr lvl="1"/>
            <a:r>
              <a:rPr lang="zh-CN" altLang="en-US" dirty="0"/>
              <a:t>教材</a:t>
            </a:r>
            <a:r>
              <a:rPr lang="en-US" altLang="zh-CN" dirty="0"/>
              <a:t>Page 54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00CC"/>
                </a:solidFill>
              </a:rPr>
              <a:t>习题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中的题</a:t>
            </a:r>
            <a:r>
              <a:rPr lang="en-US" altLang="zh-CN" b="1" dirty="0">
                <a:solidFill>
                  <a:srgbClr val="0000CC"/>
                </a:solidFill>
              </a:rPr>
              <a:t>7(1)</a:t>
            </a:r>
            <a:r>
              <a:rPr lang="zh-CN" altLang="en-US" b="1" dirty="0">
                <a:solidFill>
                  <a:srgbClr val="0000CC"/>
                </a:solidFill>
              </a:rPr>
              <a:t>－</a:t>
            </a:r>
            <a:r>
              <a:rPr lang="en-US" altLang="zh-CN" b="1" dirty="0">
                <a:solidFill>
                  <a:srgbClr val="0000CC"/>
                </a:solidFill>
              </a:rPr>
              <a:t>(4), (6)</a:t>
            </a:r>
          </a:p>
          <a:p>
            <a:r>
              <a:rPr lang="zh-CN" altLang="en-US" sz="3200" b="1" dirty="0"/>
              <a:t>提醒：请在</a:t>
            </a:r>
            <a:r>
              <a:rPr lang="zh-CN" altLang="en-US" sz="3200" b="1" dirty="0">
                <a:solidFill>
                  <a:srgbClr val="FF0000"/>
                </a:solidFill>
              </a:rPr>
              <a:t>截止时间（</a:t>
            </a:r>
            <a:r>
              <a:rPr lang="en-US" altLang="zh-CN" sz="3200" b="1" dirty="0">
                <a:solidFill>
                  <a:srgbClr val="FF0000"/>
                </a:solidFill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</a:rPr>
              <a:t>月</a:t>
            </a:r>
            <a:r>
              <a:rPr lang="en-US" altLang="zh-CN" sz="3200" b="1" dirty="0">
                <a:solidFill>
                  <a:srgbClr val="FF0000"/>
                </a:solidFill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日</a:t>
            </a:r>
            <a:r>
              <a:rPr lang="en-US" altLang="zh-CN" sz="3200" b="1" dirty="0">
                <a:solidFill>
                  <a:srgbClr val="FF0000"/>
                </a:solidFill>
              </a:rPr>
              <a:t>23:59</a:t>
            </a:r>
            <a:r>
              <a:rPr lang="zh-CN" altLang="en-US" sz="3200" b="1" dirty="0">
                <a:solidFill>
                  <a:srgbClr val="FF0000"/>
                </a:solidFill>
              </a:rPr>
              <a:t>）</a:t>
            </a:r>
            <a:r>
              <a:rPr lang="zh-CN" altLang="en-US" sz="3200" b="1" dirty="0"/>
              <a:t>之前提交答案！</a:t>
            </a:r>
            <a:endParaRPr lang="en-US" altLang="zh-CN" sz="3200" dirty="0"/>
          </a:p>
          <a:p>
            <a:endParaRPr lang="en-US" altLang="zh-CN" sz="3200" dirty="0">
              <a:solidFill>
                <a:srgbClr val="FF0000"/>
              </a:solidFill>
            </a:endParaRPr>
          </a:p>
        </p:txBody>
      </p:sp>
      <p:pic>
        <p:nvPicPr>
          <p:cNvPr id="58375" name="Picture 4" descr="BD0521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0884" y="3140968"/>
            <a:ext cx="3128741" cy="293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  </a:t>
            </a:r>
            <a:r>
              <a:rPr lang="zh-CN" altLang="en-US" dirty="0"/>
              <a:t>数据模型的概念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98551-944F-4553-9DD5-2A975BC1F50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83266"/>
            <a:ext cx="7688005" cy="2570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10" y="1337848"/>
            <a:ext cx="7703538" cy="2476592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536756" y="3428875"/>
            <a:ext cx="2067692" cy="3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（来源：主教材，</a:t>
            </a:r>
            <a:r>
              <a:rPr lang="en-US" altLang="zh-CN" sz="1400" kern="0" dirty="0">
                <a:solidFill>
                  <a:srgbClr val="0000CC"/>
                </a:solidFill>
                <a:ea typeface="黑体" pitchFamily="2" charset="-122"/>
              </a:rPr>
              <a:t>P9</a:t>
            </a: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533395" y="6078638"/>
            <a:ext cx="2067692" cy="3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（来源：主教材，</a:t>
            </a:r>
            <a:r>
              <a:rPr lang="en-US" altLang="zh-CN" sz="1400" kern="0" dirty="0">
                <a:solidFill>
                  <a:srgbClr val="0000CC"/>
                </a:solidFill>
                <a:ea typeface="黑体" pitchFamily="2" charset="-122"/>
              </a:rPr>
              <a:t>P9</a:t>
            </a:r>
            <a:r>
              <a:rPr lang="zh-CN" altLang="en-US" sz="1400" kern="0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621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  </a:t>
            </a:r>
            <a:r>
              <a:rPr lang="zh-CN" altLang="en-US"/>
              <a:t>数据模型的概念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2"/>
            <a:ext cx="8136259" cy="5257799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数据模式（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data schema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）：</a:t>
            </a:r>
            <a:r>
              <a:rPr lang="zh-CN" altLang="en-US" sz="2400" dirty="0"/>
              <a:t>运用某种</a:t>
            </a:r>
            <a:r>
              <a:rPr lang="zh-CN" altLang="en-US" sz="2400" b="1" dirty="0">
                <a:solidFill>
                  <a:srgbClr val="0000CC"/>
                </a:solidFill>
              </a:rPr>
              <a:t>数据模型</a:t>
            </a: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手段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r>
              <a:rPr lang="zh-CN" altLang="en-US" sz="2400" dirty="0"/>
              <a:t>对一个企业（</a:t>
            </a:r>
            <a:r>
              <a:rPr lang="en-US" altLang="zh-CN" sz="2400" dirty="0"/>
              <a:t>enterprise</a:t>
            </a:r>
            <a:r>
              <a:rPr lang="zh-CN" altLang="en-US" sz="2400" dirty="0"/>
              <a:t>）</a:t>
            </a:r>
            <a:r>
              <a:rPr lang="en-US" altLang="zh-CN" sz="2400" dirty="0"/>
              <a:t>/</a:t>
            </a:r>
            <a:r>
              <a:rPr lang="zh-CN" altLang="en-US" sz="2400" dirty="0"/>
              <a:t>组织（</a:t>
            </a:r>
            <a:r>
              <a:rPr lang="en-US" altLang="zh-CN" sz="2400" dirty="0"/>
              <a:t>organization</a:t>
            </a:r>
            <a:r>
              <a:rPr lang="zh-CN" altLang="en-US" sz="2400" dirty="0"/>
              <a:t>）的一组数据的结构、联系和约束的描述</a:t>
            </a:r>
            <a:r>
              <a:rPr lang="en-US" altLang="zh-CN" sz="2400" dirty="0">
                <a:solidFill>
                  <a:srgbClr val="FF0000"/>
                </a:solidFill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</a:rPr>
              <a:t>结果</a:t>
            </a:r>
            <a:r>
              <a:rPr lang="en-US" altLang="zh-CN" sz="2400" dirty="0">
                <a:solidFill>
                  <a:srgbClr val="FF0000"/>
                </a:solidFill>
              </a:rPr>
              <a:t>】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数据模型（</a:t>
            </a:r>
            <a:r>
              <a:rPr lang="en-US" altLang="zh-CN" sz="2400" b="1" dirty="0">
                <a:solidFill>
                  <a:srgbClr val="0000CC"/>
                </a:solidFill>
                <a:ea typeface="黑体" pitchFamily="2" charset="-122"/>
              </a:rPr>
              <a:t>data model</a:t>
            </a:r>
            <a:r>
              <a:rPr lang="zh-CN" altLang="en-US" sz="2400" b="1" dirty="0">
                <a:solidFill>
                  <a:srgbClr val="0000CC"/>
                </a:solidFill>
                <a:ea typeface="黑体" pitchFamily="2" charset="-122"/>
              </a:rPr>
              <a:t>）：</a:t>
            </a:r>
            <a:r>
              <a:rPr lang="zh-CN" altLang="en-US" sz="2400" dirty="0"/>
              <a:t>用来描述数据的一组概念和定义，这种描述包括三个要素</a:t>
            </a:r>
            <a:r>
              <a:rPr lang="en-US" altLang="zh-CN" sz="2400" dirty="0"/>
              <a:t>/</a:t>
            </a:r>
            <a:r>
              <a:rPr lang="zh-CN" altLang="en-US" sz="2400" dirty="0"/>
              <a:t>两种特性：</a:t>
            </a:r>
          </a:p>
          <a:p>
            <a:pPr lvl="1" eaLnBrk="1" hangingPunct="1"/>
            <a:r>
              <a:rPr lang="zh-CN" altLang="en-US" sz="2300" dirty="0">
                <a:solidFill>
                  <a:srgbClr val="008000"/>
                </a:solidFill>
                <a:ea typeface="黑体" pitchFamily="2" charset="-122"/>
              </a:rPr>
              <a:t>数据的结构 </a:t>
            </a:r>
            <a:r>
              <a:rPr lang="zh-CN" altLang="en-US" sz="2300" dirty="0"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2300" dirty="0">
                <a:ea typeface="黑体" pitchFamily="2" charset="-122"/>
              </a:rPr>
              <a:t> 数据的</a:t>
            </a:r>
            <a:r>
              <a:rPr lang="zh-CN" altLang="en-US" sz="2300" dirty="0">
                <a:solidFill>
                  <a:srgbClr val="008000"/>
                </a:solidFill>
                <a:ea typeface="黑体" pitchFamily="2" charset="-122"/>
              </a:rPr>
              <a:t>静态特性</a:t>
            </a: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数据的逻辑</a:t>
            </a:r>
            <a:r>
              <a:rPr lang="en-US" altLang="zh-CN" sz="2000" dirty="0">
                <a:ea typeface="黑体" pitchFamily="2" charset="-122"/>
              </a:rPr>
              <a:t>/</a:t>
            </a:r>
            <a:r>
              <a:rPr lang="zh-CN" altLang="en-US" sz="2000" dirty="0">
                <a:ea typeface="黑体" pitchFamily="2" charset="-122"/>
              </a:rPr>
              <a:t>物理结构和数据间的联系</a:t>
            </a:r>
          </a:p>
          <a:p>
            <a:pPr lvl="1" eaLnBrk="1" hangingPunct="1"/>
            <a:r>
              <a:rPr lang="zh-CN" altLang="en-US" sz="2300" dirty="0">
                <a:solidFill>
                  <a:srgbClr val="008000"/>
                </a:solidFill>
                <a:ea typeface="黑体" pitchFamily="2" charset="-122"/>
              </a:rPr>
              <a:t>对数据的约束 </a:t>
            </a:r>
            <a:r>
              <a:rPr lang="zh-CN" altLang="en-US" sz="2300" dirty="0"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2300" dirty="0">
                <a:ea typeface="黑体" pitchFamily="2" charset="-122"/>
              </a:rPr>
              <a:t>数据的</a:t>
            </a:r>
            <a:r>
              <a:rPr lang="zh-CN" altLang="en-US" sz="2300" dirty="0">
                <a:solidFill>
                  <a:srgbClr val="008000"/>
                </a:solidFill>
                <a:ea typeface="黑体" pitchFamily="2" charset="-122"/>
              </a:rPr>
              <a:t>静态特性</a:t>
            </a: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语义施加在数据上的约束（称</a:t>
            </a:r>
            <a:r>
              <a:rPr lang="zh-CN" altLang="en-US" sz="2000" dirty="0">
                <a:solidFill>
                  <a:srgbClr val="0000CC"/>
                </a:solidFill>
                <a:ea typeface="黑体" pitchFamily="2" charset="-122"/>
              </a:rPr>
              <a:t>完整性约束</a:t>
            </a:r>
            <a:r>
              <a:rPr lang="zh-CN" altLang="en-US" sz="2000" dirty="0">
                <a:ea typeface="黑体" pitchFamily="2" charset="-122"/>
              </a:rPr>
              <a:t>）</a:t>
            </a:r>
          </a:p>
          <a:p>
            <a:pPr lvl="1" eaLnBrk="1" hangingPunct="1"/>
            <a:r>
              <a:rPr lang="zh-CN" altLang="en-US" sz="2300" dirty="0">
                <a:solidFill>
                  <a:srgbClr val="008000"/>
                </a:solidFill>
                <a:ea typeface="黑体" pitchFamily="2" charset="-122"/>
              </a:rPr>
              <a:t>数据上的操作</a:t>
            </a:r>
            <a:r>
              <a:rPr lang="zh-CN" altLang="en-US" sz="2300" dirty="0">
                <a:ea typeface="黑体" pitchFamily="2" charset="-122"/>
              </a:rPr>
              <a:t> </a:t>
            </a:r>
            <a:r>
              <a:rPr lang="zh-CN" altLang="en-US" sz="2300" dirty="0"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2300" dirty="0">
                <a:ea typeface="黑体" pitchFamily="2" charset="-122"/>
              </a:rPr>
              <a:t>数据的</a:t>
            </a:r>
            <a:r>
              <a:rPr lang="zh-CN" altLang="en-US" sz="2300" dirty="0">
                <a:solidFill>
                  <a:srgbClr val="008000"/>
                </a:solidFill>
                <a:ea typeface="黑体" pitchFamily="2" charset="-122"/>
              </a:rPr>
              <a:t>动态特性</a:t>
            </a: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定义在数据上的操作，即：数据查询、更新（增、删、改）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/>
            <a:r>
              <a:rPr lang="zh-CN" altLang="en-US" sz="2400" dirty="0">
                <a:ea typeface="黑体" pitchFamily="2" charset="-122"/>
              </a:rPr>
              <a:t>后面将从</a:t>
            </a:r>
            <a:r>
              <a:rPr lang="zh-CN" altLang="en-US" sz="2400" dirty="0">
                <a:solidFill>
                  <a:srgbClr val="008000"/>
                </a:solidFill>
                <a:ea typeface="黑体" pitchFamily="2" charset="-122"/>
              </a:rPr>
              <a:t>三要素</a:t>
            </a:r>
            <a:r>
              <a:rPr lang="zh-CN" altLang="en-US" sz="2400" dirty="0">
                <a:ea typeface="黑体" pitchFamily="2" charset="-122"/>
              </a:rPr>
              <a:t>角度介绍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关系数据模型；</a:t>
            </a:r>
            <a:r>
              <a:rPr lang="zh-CN" altLang="en-US" sz="2400" dirty="0">
                <a:ea typeface="黑体" pitchFamily="2" charset="-122"/>
              </a:rPr>
              <a:t>从</a:t>
            </a:r>
            <a:r>
              <a:rPr lang="zh-CN" altLang="en-US" sz="2400" dirty="0">
                <a:solidFill>
                  <a:srgbClr val="008000"/>
                </a:solidFill>
                <a:ea typeface="黑体" pitchFamily="2" charset="-122"/>
              </a:rPr>
              <a:t>结构、约束</a:t>
            </a:r>
            <a:r>
              <a:rPr lang="zh-CN" altLang="en-US" sz="2400" dirty="0">
                <a:ea typeface="黑体" pitchFamily="2" charset="-122"/>
              </a:rPr>
              <a:t>角度介绍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E-R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数据模型</a:t>
            </a:r>
            <a:endParaRPr lang="zh-CN" altLang="en-US" sz="2400" dirty="0">
              <a:ea typeface="黑体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2.1   </a:t>
            </a:r>
            <a:r>
              <a:rPr lang="zh-CN" altLang="en-US" b="1" dirty="0">
                <a:ea typeface="黑体" pitchFamily="2" charset="-122"/>
              </a:rPr>
              <a:t>数据模型的概念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2.2   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关系数据模型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2.3   </a:t>
            </a:r>
            <a:r>
              <a:rPr lang="zh-CN" altLang="en-US" b="1" dirty="0">
                <a:ea typeface="黑体" pitchFamily="2" charset="-122"/>
              </a:rPr>
              <a:t>对传统数据模型的评价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黑体" pitchFamily="2" charset="-122"/>
              </a:rPr>
              <a:t>2.4   E-R</a:t>
            </a:r>
            <a:r>
              <a:rPr lang="zh-CN" altLang="en-US" b="1" dirty="0">
                <a:ea typeface="黑体" pitchFamily="2" charset="-122"/>
              </a:rPr>
              <a:t>数据模型</a:t>
            </a:r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关系数据模型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268760"/>
            <a:ext cx="8075240" cy="520290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一、结构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008000"/>
                </a:solidFill>
                <a:ea typeface="黑体" pitchFamily="2" charset="-122"/>
              </a:rPr>
              <a:t>是以集合论中的关系（</a:t>
            </a:r>
            <a:r>
              <a:rPr lang="en-US" altLang="zh-CN" sz="2400" dirty="0">
                <a:solidFill>
                  <a:srgbClr val="008000"/>
                </a:solidFill>
                <a:ea typeface="黑体" pitchFamily="2" charset="-122"/>
              </a:rPr>
              <a:t>relation</a:t>
            </a:r>
            <a:r>
              <a:rPr lang="zh-CN" altLang="en-US" sz="2400" dirty="0">
                <a:solidFill>
                  <a:srgbClr val="008000"/>
                </a:solidFill>
                <a:ea typeface="黑体" pitchFamily="2" charset="-122"/>
              </a:rPr>
              <a:t>）概念为基础的。</a:t>
            </a:r>
            <a:r>
              <a:rPr lang="zh-CN" altLang="en-US" sz="2400" dirty="0">
                <a:ea typeface="黑体" pitchFamily="2" charset="-122"/>
              </a:rPr>
              <a:t> </a:t>
            </a:r>
            <a:endParaRPr lang="zh-CN" altLang="en-US" sz="2400" dirty="0">
              <a:solidFill>
                <a:srgbClr val="008000"/>
              </a:solidFill>
              <a:ea typeface="黑体" pitchFamily="2" charset="-122"/>
            </a:endParaRPr>
          </a:p>
          <a:p>
            <a:pPr lvl="1" eaLnBrk="1" hangingPunct="1"/>
            <a:r>
              <a:rPr lang="zh-CN" altLang="en-US" sz="2400" dirty="0">
                <a:ea typeface="黑体" pitchFamily="2" charset="-122"/>
              </a:rPr>
              <a:t>定义：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属性</a:t>
            </a:r>
            <a:r>
              <a:rPr lang="zh-CN" altLang="en-US" sz="2400" dirty="0">
                <a:ea typeface="黑体" pitchFamily="2" charset="-122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ea typeface="黑体" pitchFamily="2" charset="-122"/>
              </a:rPr>
              <a:t>域</a:t>
            </a:r>
            <a:endParaRPr lang="zh-CN" altLang="en-US" sz="2400" dirty="0">
              <a:solidFill>
                <a:schemeClr val="accent2"/>
              </a:solidFill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要描述现实世界中的一个事物（实体），常常取其若干特征来表示，每个特征称为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属性（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attribute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000" dirty="0">
              <a:ea typeface="黑体" pitchFamily="2" charset="-122"/>
            </a:endParaRPr>
          </a:p>
          <a:p>
            <a:pPr lvl="2" eaLnBrk="1" hangingPunct="1"/>
            <a:r>
              <a:rPr lang="zh-CN" altLang="en-US" sz="2000" dirty="0">
                <a:ea typeface="黑体" pitchFamily="2" charset="-122"/>
              </a:rPr>
              <a:t>每个属性对应一个值的集合，作为该属性取值范围，称为该属性的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域（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domain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endParaRPr lang="en-US" altLang="zh-CN" sz="2000" dirty="0">
              <a:ea typeface="黑体" pitchFamily="2" charset="-122"/>
            </a:endParaRPr>
          </a:p>
          <a:p>
            <a:pPr lvl="2" eaLnBrk="1" hangingPunct="1"/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e.g. 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姓名、性别、年龄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…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是人的属性</a:t>
            </a:r>
            <a:b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</a:b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     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“性别”的域是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{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男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女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} or {M, F} or {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男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女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未知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ea typeface="黑体" pitchFamily="2" charset="-122"/>
              </a:rPr>
              <a:t>变性</a:t>
            </a:r>
            <a:r>
              <a:rPr lang="en-US" altLang="zh-CN" sz="2000" dirty="0">
                <a:solidFill>
                  <a:srgbClr val="008000"/>
                </a:solidFill>
                <a:ea typeface="黑体" pitchFamily="2" charset="-122"/>
              </a:rPr>
              <a:t>}…</a:t>
            </a:r>
          </a:p>
          <a:p>
            <a:pPr lvl="2" eaLnBrk="1" hangingPunct="1"/>
            <a:r>
              <a:rPr lang="zh-CN" altLang="en-US" sz="2000" b="1" dirty="0">
                <a:solidFill>
                  <a:schemeClr val="accent2"/>
                </a:solidFill>
                <a:ea typeface="黑体" pitchFamily="2" charset="-122"/>
              </a:rPr>
              <a:t>注：</a:t>
            </a:r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a.</a:t>
            </a:r>
            <a:r>
              <a:rPr lang="en-US" altLang="zh-CN" sz="2000" dirty="0">
                <a:ea typeface="黑体" pitchFamily="2" charset="-122"/>
              </a:rPr>
              <a:t> </a:t>
            </a:r>
            <a:r>
              <a:rPr lang="zh-CN" altLang="en-US" sz="2000" dirty="0">
                <a:ea typeface="黑体" pitchFamily="2" charset="-122"/>
              </a:rPr>
              <a:t>域中的值必须是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原子数据（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atomic data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 </a:t>
            </a:r>
            <a:r>
              <a:rPr lang="zh-CN" altLang="en-US" sz="2000" dirty="0">
                <a:ea typeface="黑体" pitchFamily="2" charset="-122"/>
              </a:rPr>
              <a:t>，称这种限制为满足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第一范式（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first normal form,1NF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条件；</a:t>
            </a:r>
            <a:br>
              <a:rPr lang="en-US" altLang="zh-CN" sz="2000" dirty="0">
                <a:ea typeface="黑体" pitchFamily="2" charset="-122"/>
              </a:rPr>
            </a:br>
            <a:r>
              <a:rPr lang="zh-CN" altLang="en-US" sz="2000" dirty="0">
                <a:ea typeface="黑体" pitchFamily="2" charset="-122"/>
              </a:rPr>
              <a:t>若域中的值是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非原子数据</a:t>
            </a:r>
            <a:r>
              <a:rPr lang="zh-CN" altLang="en-US" sz="2000" dirty="0">
                <a:ea typeface="黑体" pitchFamily="2" charset="-122"/>
              </a:rPr>
              <a:t>，即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组合（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aggregated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）数据</a:t>
            </a:r>
            <a:r>
              <a:rPr lang="zh-CN" altLang="en-US" sz="2000" dirty="0">
                <a:ea typeface="黑体" pitchFamily="2" charset="-122"/>
              </a:rPr>
              <a:t>，则称为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非第一范式（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non-first normal form, NF</a:t>
            </a:r>
            <a:r>
              <a:rPr lang="en-US" altLang="zh-CN" sz="2000" b="1" baseline="22000" dirty="0">
                <a:solidFill>
                  <a:srgbClr val="0000CC"/>
                </a:solidFill>
                <a:ea typeface="黑体" pitchFamily="2" charset="-122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条件</a:t>
            </a:r>
            <a:endParaRPr lang="en-US" altLang="zh-CN" sz="2000" dirty="0">
              <a:ea typeface="黑体" pitchFamily="2" charset="-122"/>
            </a:endParaRPr>
          </a:p>
          <a:p>
            <a:pPr lvl="2" eaLnBrk="1" hangingPunct="1"/>
            <a:r>
              <a:rPr lang="en-US" altLang="zh-CN" sz="2000" dirty="0">
                <a:solidFill>
                  <a:srgbClr val="FF0000"/>
                </a:solidFill>
                <a:ea typeface="黑体" pitchFamily="2" charset="-122"/>
              </a:rPr>
              <a:t>b. </a:t>
            </a:r>
            <a:r>
              <a:rPr lang="zh-CN" altLang="en-US" sz="2000" dirty="0">
                <a:ea typeface="黑体" pitchFamily="2" charset="-122"/>
              </a:rPr>
              <a:t>允许某些属性的值未知或无值，用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空值（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NULL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zh-CN" altLang="en-US" sz="2000" dirty="0">
                <a:ea typeface="黑体" pitchFamily="2" charset="-122"/>
              </a:rPr>
              <a:t>表示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26212"/>
            <a:ext cx="658416" cy="287164"/>
          </a:xfrm>
          <a:noFill/>
        </p:spPr>
        <p:txBody>
          <a:bodyPr/>
          <a:lstStyle/>
          <a:p>
            <a:fld id="{591DAA5C-6E99-4160-BE2B-0529D0F9465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139952" y="6526212"/>
            <a:ext cx="3240360" cy="2871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6212"/>
            <a:ext cx="2930851" cy="28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数据模型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Part0_IntroductionToTheCourse</Template>
  <TotalTime>4401</TotalTime>
  <Words>5536</Words>
  <Application>Microsoft Office PowerPoint</Application>
  <PresentationFormat>全屏显示(4:3)</PresentationFormat>
  <Paragraphs>1010</Paragraphs>
  <Slides>54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黑体</vt:lpstr>
      <vt:lpstr>楷体_GB2312</vt:lpstr>
      <vt:lpstr>宋体</vt:lpstr>
      <vt:lpstr>Arial</vt:lpstr>
      <vt:lpstr>Times</vt:lpstr>
      <vt:lpstr>Times New Roman</vt:lpstr>
      <vt:lpstr>Wingdings</vt:lpstr>
      <vt:lpstr>Layers</vt:lpstr>
      <vt:lpstr>第2章 数据模型 Chapter 2  Data Models</vt:lpstr>
      <vt:lpstr>目录 Contents</vt:lpstr>
      <vt:lpstr>2.1   数据模型的概念</vt:lpstr>
      <vt:lpstr>2.1   数据模型的概念</vt:lpstr>
      <vt:lpstr>2.1   数据模型的概念</vt:lpstr>
      <vt:lpstr>2.1   数据模型的概念</vt:lpstr>
      <vt:lpstr>2.1   数据模型的概念</vt:lpstr>
      <vt:lpstr>目录 Contents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关系数据模型——关系举例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2.2 关系数据模型</vt:lpstr>
      <vt:lpstr>目录 Contents</vt:lpstr>
      <vt:lpstr>2.3 对传统数据模型的评价</vt:lpstr>
      <vt:lpstr>2.3 对传统数据模型的评价</vt:lpstr>
      <vt:lpstr>2.3 对传统数据模型的评价</vt:lpstr>
      <vt:lpstr>目录 Contents</vt:lpstr>
      <vt:lpstr>2.4 E-R数据模型</vt:lpstr>
      <vt:lpstr>2.4 E-R数据模型</vt:lpstr>
      <vt:lpstr>2.4 E-R数据模型</vt:lpstr>
      <vt:lpstr>2.4 E-R数据模型</vt:lpstr>
      <vt:lpstr>2.4 E-R数据模型</vt:lpstr>
      <vt:lpstr>2.4 E-R数据模型</vt:lpstr>
      <vt:lpstr>2.4 E-R数据模型</vt:lpstr>
      <vt:lpstr>2.4 E-R数据模型</vt:lpstr>
      <vt:lpstr>PowerPoint 演示文稿</vt:lpstr>
      <vt:lpstr>PowerPoint 演示文稿</vt:lpstr>
      <vt:lpstr>E-R图例子：不同的符号体系</vt:lpstr>
      <vt:lpstr>2.4 E-R数据模型</vt:lpstr>
      <vt:lpstr>2.4 E-R数据模型</vt:lpstr>
      <vt:lpstr>PowerPoint 演示文稿</vt:lpstr>
      <vt:lpstr>PowerPoint 演示文稿</vt:lpstr>
      <vt:lpstr>2.4 E-R数据模型</vt:lpstr>
      <vt:lpstr>PowerPoint 演示文稿</vt:lpstr>
      <vt:lpstr>2.4 E-R数据模型</vt:lpstr>
      <vt:lpstr>PowerPoint 演示文稿</vt:lpstr>
      <vt:lpstr>2.4 E-R数据模型</vt:lpstr>
      <vt:lpstr>The End</vt:lpstr>
    </vt:vector>
  </TitlesOfParts>
  <Company>HHU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Xu, Zhuoming</dc:creator>
  <cp:lastModifiedBy>DELL</cp:lastModifiedBy>
  <cp:revision>522</cp:revision>
  <dcterms:created xsi:type="dcterms:W3CDTF">2007-08-23T06:32:13Z</dcterms:created>
  <dcterms:modified xsi:type="dcterms:W3CDTF">2021-09-22T12:50:14Z</dcterms:modified>
</cp:coreProperties>
</file>