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8"/>
  </p:notesMasterIdLst>
  <p:sldIdLst>
    <p:sldId id="256" r:id="rId2"/>
    <p:sldId id="494" r:id="rId3"/>
    <p:sldId id="419" r:id="rId4"/>
    <p:sldId id="420" r:id="rId5"/>
    <p:sldId id="421" r:id="rId6"/>
    <p:sldId id="422" r:id="rId7"/>
    <p:sldId id="424" r:id="rId8"/>
    <p:sldId id="497" r:id="rId9"/>
    <p:sldId id="498" r:id="rId10"/>
    <p:sldId id="499" r:id="rId11"/>
    <p:sldId id="500" r:id="rId12"/>
    <p:sldId id="501" r:id="rId13"/>
    <p:sldId id="496" r:id="rId14"/>
    <p:sldId id="493" r:id="rId15"/>
    <p:sldId id="455" r:id="rId16"/>
    <p:sldId id="425" r:id="rId17"/>
    <p:sldId id="502" r:id="rId18"/>
    <p:sldId id="259" r:id="rId19"/>
    <p:sldId id="504" r:id="rId20"/>
    <p:sldId id="260" r:id="rId21"/>
    <p:sldId id="503" r:id="rId22"/>
    <p:sldId id="263" r:id="rId23"/>
    <p:sldId id="487" r:id="rId24"/>
    <p:sldId id="269" r:id="rId25"/>
    <p:sldId id="264" r:id="rId26"/>
    <p:sldId id="278" r:id="rId27"/>
    <p:sldId id="270" r:id="rId28"/>
    <p:sldId id="271" r:id="rId29"/>
    <p:sldId id="505" r:id="rId30"/>
    <p:sldId id="272" r:id="rId31"/>
    <p:sldId id="273" r:id="rId32"/>
    <p:sldId id="274" r:id="rId33"/>
    <p:sldId id="280" r:id="rId34"/>
    <p:sldId id="506" r:id="rId35"/>
    <p:sldId id="281" r:id="rId36"/>
    <p:sldId id="275" r:id="rId37"/>
    <p:sldId id="282" r:id="rId38"/>
    <p:sldId id="288" r:id="rId39"/>
    <p:sldId id="283" r:id="rId40"/>
    <p:sldId id="284" r:id="rId41"/>
    <p:sldId id="461" r:id="rId42"/>
    <p:sldId id="293" r:id="rId43"/>
    <p:sldId id="488" r:id="rId44"/>
    <p:sldId id="489" r:id="rId45"/>
    <p:sldId id="287" r:id="rId46"/>
    <p:sldId id="427" r:id="rId47"/>
    <p:sldId id="508" r:id="rId48"/>
    <p:sldId id="510" r:id="rId49"/>
    <p:sldId id="291" r:id="rId50"/>
    <p:sldId id="462" r:id="rId51"/>
    <p:sldId id="511" r:id="rId52"/>
    <p:sldId id="464" r:id="rId53"/>
    <p:sldId id="294" r:id="rId54"/>
    <p:sldId id="300" r:id="rId55"/>
    <p:sldId id="297" r:id="rId56"/>
    <p:sldId id="482" r:id="rId57"/>
    <p:sldId id="428" r:id="rId58"/>
    <p:sldId id="429" r:id="rId59"/>
    <p:sldId id="430" r:id="rId60"/>
    <p:sldId id="431" r:id="rId61"/>
    <p:sldId id="432" r:id="rId62"/>
    <p:sldId id="465" r:id="rId63"/>
    <p:sldId id="433" r:id="rId64"/>
    <p:sldId id="484" r:id="rId65"/>
    <p:sldId id="434" r:id="rId66"/>
    <p:sldId id="436" r:id="rId67"/>
    <p:sldId id="485" r:id="rId68"/>
    <p:sldId id="507" r:id="rId69"/>
    <p:sldId id="435" r:id="rId70"/>
    <p:sldId id="437" r:id="rId71"/>
    <p:sldId id="467" r:id="rId72"/>
    <p:sldId id="438" r:id="rId73"/>
    <p:sldId id="441" r:id="rId74"/>
    <p:sldId id="443" r:id="rId75"/>
    <p:sldId id="444" r:id="rId76"/>
    <p:sldId id="468" r:id="rId77"/>
    <p:sldId id="490" r:id="rId78"/>
    <p:sldId id="359" r:id="rId79"/>
    <p:sldId id="364" r:id="rId80"/>
    <p:sldId id="365" r:id="rId81"/>
    <p:sldId id="366" r:id="rId82"/>
    <p:sldId id="367" r:id="rId83"/>
    <p:sldId id="445" r:id="rId84"/>
    <p:sldId id="469" r:id="rId85"/>
    <p:sldId id="370" r:id="rId86"/>
    <p:sldId id="374" r:id="rId87"/>
    <p:sldId id="470" r:id="rId88"/>
    <p:sldId id="380" r:id="rId89"/>
    <p:sldId id="382" r:id="rId90"/>
    <p:sldId id="471" r:id="rId91"/>
    <p:sldId id="472" r:id="rId92"/>
    <p:sldId id="391" r:id="rId93"/>
    <p:sldId id="411" r:id="rId94"/>
    <p:sldId id="447" r:id="rId95"/>
    <p:sldId id="473" r:id="rId96"/>
    <p:sldId id="392" r:id="rId97"/>
    <p:sldId id="403" r:id="rId98"/>
    <p:sldId id="393" r:id="rId99"/>
    <p:sldId id="474" r:id="rId100"/>
    <p:sldId id="394" r:id="rId101"/>
    <p:sldId id="395" r:id="rId102"/>
    <p:sldId id="475" r:id="rId103"/>
    <p:sldId id="396" r:id="rId104"/>
    <p:sldId id="397" r:id="rId105"/>
    <p:sldId id="476" r:id="rId106"/>
    <p:sldId id="448" r:id="rId107"/>
    <p:sldId id="449" r:id="rId108"/>
    <p:sldId id="450" r:id="rId109"/>
    <p:sldId id="451" r:id="rId110"/>
    <p:sldId id="452" r:id="rId111"/>
    <p:sldId id="453" r:id="rId112"/>
    <p:sldId id="454" r:id="rId113"/>
    <p:sldId id="415" r:id="rId114"/>
    <p:sldId id="495" r:id="rId115"/>
    <p:sldId id="491" r:id="rId116"/>
    <p:sldId id="492" r:id="rId1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B9D34"/>
    <a:srgbClr val="0000FF"/>
    <a:srgbClr val="CCECFF"/>
    <a:srgbClr val="CCCCFF"/>
    <a:srgbClr val="008000"/>
    <a:srgbClr val="00A7E2"/>
    <a:srgbClr val="CCFFFF"/>
    <a:srgbClr val="CC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4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09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9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9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9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09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4A9224-B917-42DD-9516-0C3C7B42847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5C670-8B0F-4E67-882E-6EC3D3F7E1AE}" type="slidenum">
              <a:rPr lang="en-US" altLang="zh-CN"/>
              <a:pPr/>
              <a:t>1</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10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885260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161D3-B14F-4BDA-B143-B4C287D39C0A}" type="slidenum">
              <a:rPr lang="en-US" altLang="zh-CN"/>
              <a:pPr/>
              <a:t>104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E48F3-D7D2-4FFB-ACC8-B1AFE080AD26}" type="slidenum">
              <a:rPr lang="en-US" altLang="zh-CN"/>
              <a:pPr/>
              <a:t>105</a:t>
            </a:fld>
            <a:endParaRPr lang="en-US"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1CF20-A2E8-4213-B023-A7D3307C4D75}" type="slidenum">
              <a:rPr lang="en-US" altLang="zh-CN"/>
              <a:pPr/>
              <a:t>106</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2EB6B-0E27-442C-BFE5-0718D0DC4A27}" type="slidenum">
              <a:rPr lang="en-US" altLang="zh-CN"/>
              <a:pPr/>
              <a:t>107</a:t>
            </a:fld>
            <a:endParaRPr lang="en-US" altLang="zh-CN"/>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0FD31-2F6E-4493-AB36-7DBD5F51253D}" type="slidenum">
              <a:rPr lang="en-US" altLang="zh-CN"/>
              <a:pPr/>
              <a:t>108</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8EACD-1411-4BE2-B92C-00F5B76E904E}" type="slidenum">
              <a:rPr lang="en-US" altLang="zh-CN"/>
              <a:pPr/>
              <a:t>109</a:t>
            </a:fld>
            <a:endParaRPr lang="en-US" altLang="zh-CN"/>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B2CC1-005E-4C06-91D3-899FBCC7D6C9}" type="slidenum">
              <a:rPr lang="en-US" altLang="zh-CN"/>
              <a:pPr/>
              <a:t>110</a:t>
            </a:fld>
            <a:endParaRPr lang="en-US" altLang="zh-CN"/>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A801A-7F53-4B7A-A98E-DA81C45DB7C1}" type="slidenum">
              <a:rPr lang="en-US" altLang="zh-CN"/>
              <a:pPr/>
              <a:t>111</a:t>
            </a:fld>
            <a:endParaRPr lang="en-US" altLang="zh-CN"/>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F6A68-CB07-4FB2-857F-E96C6D1082EF}" type="slidenum">
              <a:rPr lang="en-US" altLang="zh-CN"/>
              <a:pPr/>
              <a:t>112</a:t>
            </a:fld>
            <a:endParaRPr lang="en-US" altLang="zh-CN"/>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BB48C-25B9-49A3-9EA4-C8FD8A56C222}" type="slidenum">
              <a:rPr lang="en-US" altLang="zh-CN"/>
              <a:pPr/>
              <a:t>113</a:t>
            </a:fld>
            <a:endParaRPr lang="en-US" altLang="zh-CN"/>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11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038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12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043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14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BC6C3-CB59-47D1-9E3B-E072C1CADAB2}" type="slidenum">
              <a:rPr lang="en-US" altLang="zh-CN"/>
              <a:pPr/>
              <a:t>15</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E7DC4-385C-445E-B65E-2E84DC25F166}" type="slidenum">
              <a:rPr lang="en-US" altLang="zh-CN"/>
              <a:pPr/>
              <a:t>16</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798C8-72BC-4F32-B22D-B07F5FEC98D2}" type="slidenum">
              <a:rPr lang="en-US" altLang="zh-CN"/>
              <a:pPr/>
              <a:t>17</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8437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E2D28-D159-4FAB-9702-3F3B38FE2400}" type="slidenum">
              <a:rPr lang="en-US" altLang="zh-CN"/>
              <a:pPr/>
              <a:t>18</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E2D28-D159-4FAB-9702-3F3B38FE2400}" type="slidenum">
              <a:rPr lang="en-US" altLang="zh-CN"/>
              <a:pPr/>
              <a:t>19</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659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31E40-9C0F-408D-BE4D-D419CF835139}" type="slidenum">
              <a:rPr lang="en-US" altLang="zh-CN"/>
              <a:pPr/>
              <a:t>20</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798C8-72BC-4F32-B22D-B07F5FEC98D2}" type="slidenum">
              <a:rPr lang="en-US" altLang="zh-CN"/>
              <a:pPr/>
              <a:t>2</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9843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798C8-72BC-4F32-B22D-B07F5FEC98D2}" type="slidenum">
              <a:rPr lang="en-US" altLang="zh-CN"/>
              <a:pPr/>
              <a:t>21</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1439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6D61A-C137-48E5-80C3-99307ABF580D}" type="slidenum">
              <a:rPr lang="en-US" altLang="zh-CN"/>
              <a:pPr/>
              <a:t>22</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C3286-23A2-4F32-861E-67473D3ADACA}" type="slidenum">
              <a:rPr lang="en-US" altLang="zh-CN"/>
              <a:pPr/>
              <a:t>24</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532B3-04F6-4549-8EE7-96664143C501}" type="slidenum">
              <a:rPr lang="en-US" altLang="zh-CN"/>
              <a:pPr/>
              <a:t>25</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4CF27-123C-460D-8AFE-466230A1FDFC}" type="slidenum">
              <a:rPr lang="en-US" altLang="zh-CN"/>
              <a:pPr/>
              <a:t>26</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FB7AA-08DE-46BA-84FD-C86BC0774A9C}" type="slidenum">
              <a:rPr lang="en-US" altLang="zh-CN"/>
              <a:pPr/>
              <a:t>27</a:t>
            </a:fld>
            <a:endParaRPr lang="en-US" altLang="zh-CN"/>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3C2C7-9DB6-487C-8D6B-A40B5C449B8F}" type="slidenum">
              <a:rPr lang="en-US" altLang="zh-CN"/>
              <a:pPr/>
              <a:t>28</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3C2C7-9DB6-487C-8D6B-A40B5C449B8F}" type="slidenum">
              <a:rPr lang="en-US" altLang="zh-CN"/>
              <a:pPr/>
              <a:t>29</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5846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E28CC-C956-4B25-9C2A-95BA2028C594}" type="slidenum">
              <a:rPr lang="en-US" altLang="zh-CN"/>
              <a:pPr/>
              <a:t>30</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57CF5-2E2A-4F83-8B82-7FA259B30B59}" type="slidenum">
              <a:rPr lang="en-US" altLang="zh-CN"/>
              <a:pPr/>
              <a:t>31</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4AFD0-9825-4300-BD09-EF09A86617E3}" type="slidenum">
              <a:rPr lang="en-US" altLang="zh-CN"/>
              <a:pPr/>
              <a:t>3</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0B54A-C875-46D7-A53D-3FB854F7CA41}" type="slidenum">
              <a:rPr lang="en-US" altLang="zh-CN"/>
              <a:pPr/>
              <a:t>32</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C70B3-FD4D-4C3D-9486-B087B5F58EFB}" type="slidenum">
              <a:rPr lang="en-US" altLang="zh-CN"/>
              <a:pPr/>
              <a:t>33</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0B54A-C875-46D7-A53D-3FB854F7CA41}" type="slidenum">
              <a:rPr lang="en-US" altLang="zh-CN"/>
              <a:pPr/>
              <a:t>34</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698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45003-BD01-4EA6-A8B7-CEB564F6BD69}" type="slidenum">
              <a:rPr lang="en-US" altLang="zh-CN"/>
              <a:pPr/>
              <a:t>35</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0EB4A-BC9C-43C0-BE5B-1089516AB390}" type="slidenum">
              <a:rPr lang="en-US" altLang="zh-CN"/>
              <a:pPr/>
              <a:t>36</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6AF6C-AD78-4470-B19F-09D57667A8B2}" type="slidenum">
              <a:rPr lang="en-US" altLang="zh-CN"/>
              <a:pPr/>
              <a:t>37</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623E2-BC41-4535-B45A-4BE9BBF9D1BA}" type="slidenum">
              <a:rPr lang="en-US" altLang="zh-CN"/>
              <a:pPr/>
              <a:t>38</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E1F38-40E7-40AC-9973-B0FEF0ABDE2F}" type="slidenum">
              <a:rPr lang="en-US" altLang="zh-CN"/>
              <a:pPr/>
              <a:t>39</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D9DEA-CC51-4CE9-9A5E-25D7EBDB0315}" type="slidenum">
              <a:rPr lang="en-US" altLang="zh-CN"/>
              <a:pPr/>
              <a:t>40</a:t>
            </a:fld>
            <a:endParaRPr lang="en-US"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FC2C7-4984-4F99-AC0A-0CFF1D052F10}" type="slidenum">
              <a:rPr lang="en-US" altLang="zh-CN"/>
              <a:pPr/>
              <a:t>41</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13037-95CA-44D7-AD32-59FA16010F6A}" type="slidenum">
              <a:rPr lang="en-US" altLang="zh-CN"/>
              <a:pPr/>
              <a:t>4</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22C0A-877F-41D9-97DA-F47B7EBA3121}" type="slidenum">
              <a:rPr lang="en-US" altLang="zh-CN"/>
              <a:pPr/>
              <a:t>42</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32F2A-A93C-4305-9513-361BDE8484A9}" type="slidenum">
              <a:rPr lang="en-US" altLang="zh-CN"/>
              <a:pPr/>
              <a:t>45</a:t>
            </a:fld>
            <a:endParaRPr lang="en-US" altLang="zh-CN"/>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4FDF9-D99C-4DDC-8992-75E97560F5FA}" type="slidenum">
              <a:rPr lang="en-US" altLang="zh-CN"/>
              <a:pPr/>
              <a:t>46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4FDF9-D99C-4DDC-8992-75E97560F5FA}" type="slidenum">
              <a:rPr lang="en-US" altLang="zh-CN"/>
              <a:pPr/>
              <a:t>47</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80968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4FDF9-D99C-4DDC-8992-75E97560F5FA}" type="slidenum">
              <a:rPr lang="en-US" altLang="zh-CN"/>
              <a:pPr/>
              <a:t>48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89992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00FC2-23A2-404F-AD41-E6B404F84F3D}" type="slidenum">
              <a:rPr lang="en-US" altLang="zh-CN"/>
              <a:pPr/>
              <a:t>49</a:t>
            </a:fld>
            <a:endParaRPr lang="en-US" altLang="zh-CN"/>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015F0-C72A-45E6-BE6A-DF15F39DFA76}" type="slidenum">
              <a:rPr lang="en-US" altLang="zh-CN"/>
              <a:pPr/>
              <a:t>50</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015F0-C72A-45E6-BE6A-DF15F39DFA76}" type="slidenum">
              <a:rPr lang="en-US" altLang="zh-CN"/>
              <a:pPr/>
              <a:t>51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2113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A3A90-7021-4C1E-AE7E-639652A18CEF}" type="slidenum">
              <a:rPr lang="en-US" altLang="zh-CN"/>
              <a:pPr/>
              <a:t>52</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E0773-397B-4DCD-933A-6605AD66E611}" type="slidenum">
              <a:rPr lang="en-US" altLang="zh-CN"/>
              <a:pPr/>
              <a:t>53</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FC688-8F04-4BE8-A595-2E85402CC942}" type="slidenum">
              <a:rPr lang="en-US" altLang="zh-CN"/>
              <a:pPr/>
              <a:t>5</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7810B-080E-4753-8298-D2E485F3BE9A}" type="slidenum">
              <a:rPr lang="en-US" altLang="zh-CN"/>
              <a:pPr/>
              <a:t>54</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54652-5538-4CD5-9886-68D45C55AF16}" type="slidenum">
              <a:rPr lang="en-US" altLang="zh-CN"/>
              <a:pPr/>
              <a:t>55</a:t>
            </a:fld>
            <a:endParaRPr lang="en-US" altLang="zh-C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31116-CDCE-473F-9C8C-4A7DFB269105}" type="slidenum">
              <a:rPr lang="en-US" altLang="zh-CN"/>
              <a:pPr/>
              <a:t>56</a:t>
            </a:fld>
            <a:endParaRPr lang="en-US" altLang="zh-CN"/>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68C93-4EAC-4D7A-8DB5-82403F55E48B}" type="slidenum">
              <a:rPr lang="en-US" altLang="zh-CN"/>
              <a:pPr/>
              <a:t>57</a:t>
            </a:fld>
            <a:endParaRPr lang="en-US" altLang="zh-CN"/>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8ED20-C3D9-4B75-91FE-BEB90F0FB8C1}" type="slidenum">
              <a:rPr lang="en-US" altLang="zh-CN"/>
              <a:pPr/>
              <a:t>58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A42FF-A2AC-4B33-87A8-2AB7432CE438}" type="slidenum">
              <a:rPr lang="en-US" altLang="zh-CN"/>
              <a:pPr/>
              <a:t>59</a:t>
            </a:fld>
            <a:endParaRPr lang="en-US" altLang="zh-CN"/>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A7C95-5213-4A6F-AD69-06B08436782B}" type="slidenum">
              <a:rPr lang="en-US" altLang="zh-CN"/>
              <a:pPr/>
              <a:t>60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2307D-6C86-4ED9-BC1F-9AFE2D42E69F}" type="slidenum">
              <a:rPr lang="en-US" altLang="zh-CN"/>
              <a:pPr/>
              <a:t>61</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7E71B-F875-4898-A0B7-CA3FE00777E7}" type="slidenum">
              <a:rPr lang="en-US" altLang="zh-CN"/>
              <a:pPr/>
              <a:t>62</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BC1F-81E6-41C1-BE9E-079CF0696E54}" type="slidenum">
              <a:rPr lang="en-US" altLang="zh-CN"/>
              <a:pPr/>
              <a:t>63</a:t>
            </a:fld>
            <a:endParaRPr lang="en-US" altLang="zh-CN"/>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828FE-30AE-416D-9B63-C48BED7E50CD}" type="slidenum">
              <a:rPr lang="en-US" altLang="zh-CN"/>
              <a:pPr/>
              <a:t>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5413A-A4F6-4C06-B5EA-08E538D751A5}" type="slidenum">
              <a:rPr lang="en-US" altLang="zh-CN"/>
              <a:pPr/>
              <a:t>64</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586BD-7AA5-4283-AE55-5E3B866AFDD4}" type="slidenum">
              <a:rPr lang="en-US" altLang="zh-CN"/>
              <a:pPr/>
              <a:t>65</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616D4-0CF3-40C6-AD48-95312177FA5B}" type="slidenum">
              <a:rPr lang="en-US" altLang="zh-CN"/>
              <a:pPr/>
              <a:t>66</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5503D-804E-4E41-A096-7DDDCA970235}" type="slidenum">
              <a:rPr lang="en-US" altLang="zh-CN"/>
              <a:pPr/>
              <a:t>67</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7E71B-F875-4898-A0B7-CA3FE00777E7}" type="slidenum">
              <a:rPr lang="en-US" altLang="zh-CN"/>
              <a:pPr/>
              <a:t>68</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09988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C74A0-5246-4C9A-B2FE-906F9ED8C62B}" type="slidenum">
              <a:rPr lang="en-US" altLang="zh-CN"/>
              <a:pPr/>
              <a:t>69</a:t>
            </a:fld>
            <a:endParaRPr lang="en-US" altLang="zh-CN"/>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41517-B852-4622-B4CB-A3BE0445428E}" type="slidenum">
              <a:rPr lang="en-US" altLang="zh-CN"/>
              <a:pPr/>
              <a:t>70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42EC5-CF95-4A73-ACE1-DF8BC89833D8}" type="slidenum">
              <a:rPr lang="en-US" altLang="zh-CN"/>
              <a:pPr/>
              <a:t>71</a:t>
            </a:fld>
            <a:endParaRPr lang="en-US" altLang="zh-CN"/>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9423A-3DEA-409C-B58B-C8F4F2858CD7}" type="slidenum">
              <a:rPr lang="en-US" altLang="zh-CN"/>
              <a:pPr/>
              <a:t>72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A7325-001D-4C85-B37D-F50D7E6CB111}" type="slidenum">
              <a:rPr lang="en-US" altLang="zh-CN"/>
              <a:pPr/>
              <a:t>73</a:t>
            </a:fld>
            <a:endParaRPr lang="en-US" altLang="zh-CN"/>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DC372-1537-4AE7-97E7-ABB992E7D4DA}" type="slidenum">
              <a:rPr lang="en-US" altLang="zh-CN"/>
              <a:pPr/>
              <a:t>74</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5FAFD-CE71-47CC-AAB2-92CDC46D3934}" type="slidenum">
              <a:rPr lang="en-US" altLang="zh-CN"/>
              <a:pPr/>
              <a:t>75</a:t>
            </a:fld>
            <a:endParaRPr lang="en-US" altLang="zh-CN"/>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4C1C-5D8B-456D-9090-28501218D28E}" type="slidenum">
              <a:rPr lang="en-US" altLang="zh-CN"/>
              <a:pPr/>
              <a:t>76</a:t>
            </a:fld>
            <a:endParaRPr lang="en-US" altLang="zh-CN"/>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D594A-1D2F-4ECB-B6FF-9A6B70E74FC9}" type="slidenum">
              <a:rPr lang="en-US" altLang="zh-CN"/>
              <a:pPr/>
              <a:t>77</a:t>
            </a:fld>
            <a:endParaRPr lang="en-US" altLang="zh-CN"/>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D594A-1D2F-4ECB-B6FF-9A6B70E74FC9}" type="slidenum">
              <a:rPr lang="en-US" altLang="zh-CN"/>
              <a:pPr/>
              <a:t>78</a:t>
            </a:fld>
            <a:endParaRPr lang="en-US" altLang="zh-CN"/>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C3EA7-B204-4057-8A5B-F101A25501DB}" type="slidenum">
              <a:rPr lang="en-US" altLang="zh-CN"/>
              <a:pPr/>
              <a:t>79</a:t>
            </a:fld>
            <a:endParaRPr lang="en-US" altLang="zh-CN"/>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B45C03-07F0-4A3C-AB39-9F0A515AFB59}" type="slidenum">
              <a:rPr lang="en-US" altLang="zh-CN"/>
              <a:pPr/>
              <a:t>80</a:t>
            </a:fld>
            <a:endParaRPr lang="en-US" altLang="zh-CN"/>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66C6D-1295-4FBD-A702-746D97152215}" type="slidenum">
              <a:rPr lang="en-US" altLang="zh-CN"/>
              <a:pPr/>
              <a:t>81</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79A19-D63B-4FB5-8BE7-2B8ED14F2336}" type="slidenum">
              <a:rPr lang="en-US" altLang="zh-CN"/>
              <a:pPr/>
              <a:t>82</a:t>
            </a:fld>
            <a:endParaRPr lang="en-US" altLang="zh-CN"/>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93A2E-E507-4B7F-9B3D-4B3E5C2E4B62}" type="slidenum">
              <a:rPr lang="en-US" altLang="zh-CN"/>
              <a:pPr/>
              <a:t>83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69782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21EC9-6B70-4293-B04F-9E8BDB192A60}" type="slidenum">
              <a:rPr lang="en-US" altLang="zh-CN"/>
              <a:pPr/>
              <a:t>84</a:t>
            </a:fld>
            <a:endParaRPr lang="en-US" altLang="zh-CN"/>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4D742-644F-408B-BBB7-440D9ED2EF04}" type="slidenum">
              <a:rPr lang="en-US" altLang="zh-CN"/>
              <a:pPr/>
              <a:t>85</a:t>
            </a:fld>
            <a:endParaRPr lang="en-US" altLang="zh-CN"/>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2BD7E-1E1E-4604-9B98-957BB4470D38}" type="slidenum">
              <a:rPr lang="en-US" altLang="zh-CN"/>
              <a:pPr/>
              <a:t>86</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5DE1F-709E-40CF-9161-D4D029A67C97}" type="slidenum">
              <a:rPr lang="en-US" altLang="zh-CN"/>
              <a:pPr/>
              <a:t>87</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10D86-E3E1-4CA0-A041-E36880526A7C}" type="slidenum">
              <a:rPr lang="en-US" altLang="zh-CN"/>
              <a:pPr/>
              <a:t>88</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78F81-CECB-4312-90DE-09A855BAA19B}" type="slidenum">
              <a:rPr lang="en-US" altLang="zh-CN"/>
              <a:pPr/>
              <a:t>89</a:t>
            </a:fld>
            <a:endParaRPr lang="en-US" altLang="zh-CN"/>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798C8-72BC-4F32-B22D-B07F5FEC98D2}" type="slidenum">
              <a:rPr lang="en-US" altLang="zh-CN"/>
              <a:pPr/>
              <a:t>90</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D2F9B-2269-408A-9357-5678D49C5CF8}" type="slidenum">
              <a:rPr lang="en-US" altLang="zh-CN"/>
              <a:pPr/>
              <a:t>91</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1BCD2-1C5D-41FE-964A-DB2EA882EA50}" type="slidenum">
              <a:rPr lang="en-US" altLang="zh-CN"/>
              <a:pPr/>
              <a:t>92</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A8A4B-908F-493D-97AD-EA82F51A0082}" type="slidenum">
              <a:rPr lang="en-US" altLang="zh-CN"/>
              <a:pPr/>
              <a:t>93</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5C8BE-5D84-4E2E-964E-38E3BDA22809}" type="slidenum">
              <a:rPr lang="en-US" altLang="zh-CN"/>
              <a:pPr/>
              <a:t>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04388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2466B-0FB4-4097-910F-541AF92B78F5}" type="slidenum">
              <a:rPr lang="en-US" altLang="zh-CN"/>
              <a:pPr/>
              <a:t>94</a:t>
            </a:fld>
            <a:endParaRPr lang="en-US" altLang="zh-CN"/>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A18E2-18CA-4D00-9E2F-8D92DC8835C3}" type="slidenum">
              <a:rPr lang="en-US" altLang="zh-CN"/>
              <a:pPr/>
              <a:t>95</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D1594-9A31-499A-BE1B-DA5F818D979F}" type="slidenum">
              <a:rPr lang="en-US" altLang="zh-CN"/>
              <a:pPr/>
              <a:t>96</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26729-F122-4FDC-8DDF-13A6E3ED867C}" type="slidenum">
              <a:rPr lang="en-US" altLang="zh-CN"/>
              <a:pPr/>
              <a:t>97</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5CA60-3156-41AE-975C-E4477ED5DBBE}" type="slidenum">
              <a:rPr lang="en-US" altLang="zh-CN"/>
              <a:pPr/>
              <a:t>98</a:t>
            </a:fld>
            <a:endParaRPr lang="en-US" altLang="zh-CN"/>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FE521-8ECC-407D-9D3C-479F89E66AAC}" type="slidenum">
              <a:rPr lang="en-US" altLang="zh-CN"/>
              <a:pPr/>
              <a:t>99</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18A28-C286-4E2B-8D2B-63D355D73F48}" type="slidenum">
              <a:rPr lang="en-US" altLang="zh-CN"/>
              <a:pPr/>
              <a:t>100</a:t>
            </a:fld>
            <a:endParaRPr lang="en-US" altLang="zh-CN"/>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6A345-A3A0-4AAD-B55C-4CCF6ABED8E2}" type="slidenum">
              <a:rPr lang="en-US" altLang="zh-CN"/>
              <a:pPr/>
              <a:t>101</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64A48-76FF-4B53-9551-F017DDBEC907}" type="slidenum">
              <a:rPr lang="en-US" altLang="zh-CN"/>
              <a:pPr/>
              <a:t>102</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3E922-A135-44B6-A7FD-B21B9DE2EC21}" type="slidenum">
              <a:rPr lang="en-US" altLang="zh-CN"/>
              <a:pPr/>
              <a:t>103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222211"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222212"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222213"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endParaRPr lang="zh-CN" altLang="en-US"/>
          </a:p>
        </p:txBody>
      </p:sp>
      <p:grpSp>
        <p:nvGrpSpPr>
          <p:cNvPr id="222214" name="Group 6"/>
          <p:cNvGrpSpPr>
            <a:grpSpLocks/>
          </p:cNvGrpSpPr>
          <p:nvPr/>
        </p:nvGrpSpPr>
        <p:grpSpPr bwMode="auto">
          <a:xfrm>
            <a:off x="635000" y="533400"/>
            <a:ext cx="8077200" cy="304800"/>
            <a:chOff x="400" y="336"/>
            <a:chExt cx="5088" cy="192"/>
          </a:xfrm>
        </p:grpSpPr>
        <p:sp>
          <p:nvSpPr>
            <p:cNvPr id="222215"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222216"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zh-CN" altLang="en-US"/>
            </a:p>
          </p:txBody>
        </p:sp>
      </p:grpSp>
      <p:sp>
        <p:nvSpPr>
          <p:cNvPr id="222217" name="Rectangle 9"/>
          <p:cNvSpPr>
            <a:spLocks noGrp="1" noChangeArrowheads="1"/>
          </p:cNvSpPr>
          <p:nvPr>
            <p:ph type="ctrTitle"/>
          </p:nvPr>
        </p:nvSpPr>
        <p:spPr>
          <a:xfrm>
            <a:off x="1763713" y="836613"/>
            <a:ext cx="6923087" cy="3240087"/>
          </a:xfrm>
        </p:spPr>
        <p:txBody>
          <a:bodyPr/>
          <a:lstStyle>
            <a:lvl1pPr>
              <a:defRPr sz="4800"/>
            </a:lvl1pPr>
          </a:lstStyle>
          <a:p>
            <a:r>
              <a:rPr lang="zh-CN" altLang="en-US"/>
              <a:t>单击此处编辑母版标题样式</a:t>
            </a:r>
          </a:p>
        </p:txBody>
      </p:sp>
      <p:sp>
        <p:nvSpPr>
          <p:cNvPr id="222218"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a:t>单击此处编辑母版副标题样式</a:t>
            </a:r>
          </a:p>
        </p:txBody>
      </p:sp>
      <p:pic>
        <p:nvPicPr>
          <p:cNvPr id="222223" name="Picture 15" descr="HHU_logo_blue"/>
          <p:cNvPicPr>
            <a:picLocks noChangeAspect="1" noChangeArrowheads="1"/>
          </p:cNvPicPr>
          <p:nvPr userDrawn="1"/>
        </p:nvPicPr>
        <p:blipFill>
          <a:blip r:embed="rId2" cstate="print"/>
          <a:srcRect/>
          <a:stretch>
            <a:fillRect/>
          </a:stretch>
        </p:blipFill>
        <p:spPr bwMode="auto">
          <a:xfrm>
            <a:off x="71438" y="6021388"/>
            <a:ext cx="900112" cy="792162"/>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914400" y="1268412"/>
            <a:ext cx="7772400" cy="518492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028384" y="6542436"/>
            <a:ext cx="658416" cy="250208"/>
          </a:xfrm>
          <a:prstGeom prst="rect">
            <a:avLst/>
          </a:prstGeom>
        </p:spPr>
        <p:txBody>
          <a:bodyPr/>
          <a:lstStyle>
            <a:lvl1pPr>
              <a:defRPr/>
            </a:lvl1pPr>
          </a:lstStyle>
          <a:p>
            <a:fld id="{BB270F05-8D65-49A8-91FB-6A617CC2AAFA}" type="slidenum">
              <a:rPr lang="en-US" altLang="zh-CN"/>
              <a:pPr/>
              <a:t>‹#›</a:t>
            </a:fld>
            <a:endParaRPr lang="en-US" altLang="zh-CN"/>
          </a:p>
        </p:txBody>
      </p:sp>
      <p:sp>
        <p:nvSpPr>
          <p:cNvPr id="7" name="日期占位符 3"/>
          <p:cNvSpPr>
            <a:spLocks noGrp="1"/>
          </p:cNvSpPr>
          <p:nvPr>
            <p:ph type="dt" sz="half" idx="10"/>
          </p:nvPr>
        </p:nvSpPr>
        <p:spPr>
          <a:xfrm>
            <a:off x="4427984" y="6542436"/>
            <a:ext cx="3456384" cy="250208"/>
          </a:xfrm>
          <a:prstGeom prst="rect">
            <a:avLst/>
          </a:prstGeom>
        </p:spPr>
        <p:txBody>
          <a:bodyPr/>
          <a:lstStyle>
            <a:lvl1pPr>
              <a:defRPr i="0"/>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a:xfrm>
            <a:off x="921069" y="6542436"/>
            <a:ext cx="3362899" cy="250208"/>
          </a:xfrm>
          <a:prstGeom prst="rect">
            <a:avLst/>
          </a:prstGeom>
        </p:spPr>
        <p:txBody>
          <a:bodyPr/>
          <a:lstStyle>
            <a:lvl1pPr>
              <a:defRPr i="0"/>
            </a:lvl1pPr>
          </a:lstStyle>
          <a:p>
            <a:pPr>
              <a:defRPr/>
            </a:pPr>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endParaRPr lang="zh-CN" altLang="zh-CN" sz="2400">
              <a:latin typeface="Times New Roman" pitchFamily="18" charset="0"/>
            </a:endParaRPr>
          </a:p>
        </p:txBody>
      </p:sp>
      <p:grpSp>
        <p:nvGrpSpPr>
          <p:cNvPr id="221187" name="Group 3"/>
          <p:cNvGrpSpPr>
            <a:grpSpLocks/>
          </p:cNvGrpSpPr>
          <p:nvPr/>
        </p:nvGrpSpPr>
        <p:grpSpPr bwMode="auto">
          <a:xfrm>
            <a:off x="395288" y="1125538"/>
            <a:ext cx="8305800" cy="182562"/>
            <a:chOff x="240" y="893"/>
            <a:chExt cx="5232" cy="115"/>
          </a:xfrm>
        </p:grpSpPr>
        <p:sp>
          <p:nvSpPr>
            <p:cNvPr id="221188"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221189"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zh-CN" altLang="en-US"/>
            </a:p>
          </p:txBody>
        </p:sp>
      </p:grpSp>
      <p:sp>
        <p:nvSpPr>
          <p:cNvPr id="221190" name="Rectangle 6"/>
          <p:cNvSpPr>
            <a:spLocks noGrp="1" noChangeArrowheads="1"/>
          </p:cNvSpPr>
          <p:nvPr>
            <p:ph type="title"/>
          </p:nvPr>
        </p:nvSpPr>
        <p:spPr bwMode="auto">
          <a:xfrm>
            <a:off x="914400" y="277813"/>
            <a:ext cx="7772400" cy="919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1191" name="Rectangle 7"/>
          <p:cNvSpPr>
            <a:spLocks noGrp="1" noChangeArrowheads="1"/>
          </p:cNvSpPr>
          <p:nvPr>
            <p:ph type="body" idx="1"/>
          </p:nvPr>
        </p:nvSpPr>
        <p:spPr bwMode="auto">
          <a:xfrm>
            <a:off x="914400" y="1268412"/>
            <a:ext cx="7772400" cy="51628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95"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zh-CN" altLang="en-US"/>
          </a:p>
        </p:txBody>
      </p:sp>
      <p:pic>
        <p:nvPicPr>
          <p:cNvPr id="221196" name="Picture 12" descr="HHU_logo_blue"/>
          <p:cNvPicPr>
            <a:picLocks noChangeAspect="1" noChangeArrowheads="1"/>
          </p:cNvPicPr>
          <p:nvPr/>
        </p:nvPicPr>
        <p:blipFill>
          <a:blip r:embed="rId4" cstate="print"/>
          <a:srcRect/>
          <a:stretch>
            <a:fillRect/>
          </a:stretch>
        </p:blipFill>
        <p:spPr bwMode="auto">
          <a:xfrm>
            <a:off x="71438" y="6165304"/>
            <a:ext cx="698946" cy="615122"/>
          </a:xfrm>
          <a:prstGeom prst="rect">
            <a:avLst/>
          </a:prstGeom>
          <a:noFill/>
        </p:spPr>
      </p:pic>
      <p:sp>
        <p:nvSpPr>
          <p:cNvPr id="13" name="灯片编号占位符 5"/>
          <p:cNvSpPr>
            <a:spLocks noGrp="1"/>
          </p:cNvSpPr>
          <p:nvPr>
            <p:ph type="sldNum" sz="quarter" idx="4"/>
          </p:nvPr>
        </p:nvSpPr>
        <p:spPr>
          <a:xfrm>
            <a:off x="8028384" y="6542436"/>
            <a:ext cx="658416" cy="250208"/>
          </a:xfrm>
          <a:prstGeom prst="rect">
            <a:avLst/>
          </a:prstGeom>
        </p:spPr>
        <p:txBody>
          <a:bodyPr/>
          <a:lstStyle>
            <a:lvl1pPr algn="r">
              <a:defRPr sz="1000"/>
            </a:lvl1pPr>
          </a:lstStyle>
          <a:p>
            <a:fld id="{BB270F05-8D65-49A8-91FB-6A617CC2AAFA}" type="slidenum">
              <a:rPr lang="en-US" altLang="zh-CN" smtClean="0"/>
              <a:pPr/>
              <a:t>‹#›</a:t>
            </a:fld>
            <a:endParaRPr lang="en-US" altLang="zh-CN" dirty="0"/>
          </a:p>
        </p:txBody>
      </p:sp>
      <p:sp>
        <p:nvSpPr>
          <p:cNvPr id="14" name="日期占位符 3"/>
          <p:cNvSpPr>
            <a:spLocks noGrp="1"/>
          </p:cNvSpPr>
          <p:nvPr>
            <p:ph type="dt" sz="half" idx="2"/>
          </p:nvPr>
        </p:nvSpPr>
        <p:spPr>
          <a:xfrm>
            <a:off x="4434653" y="6542436"/>
            <a:ext cx="3449715" cy="250208"/>
          </a:xfrm>
          <a:prstGeom prst="rect">
            <a:avLst/>
          </a:prstGeom>
        </p:spPr>
        <p:txBody>
          <a:bodyPr/>
          <a:lstStyle>
            <a:lvl1pPr>
              <a:defRPr sz="1000" i="0">
                <a:solidFill>
                  <a:srgbClr val="CC66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66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ea typeface="宋体" pitchFamily="2" charset="-122"/>
        </a:defRPr>
      </a:lvl2pPr>
      <a:lvl3pPr algn="l" rtl="0" fontAlgn="base">
        <a:spcBef>
          <a:spcPct val="0"/>
        </a:spcBef>
        <a:spcAft>
          <a:spcPct val="0"/>
        </a:spcAft>
        <a:defRPr sz="4200">
          <a:solidFill>
            <a:schemeClr val="tx2"/>
          </a:solidFill>
          <a:latin typeface="Times New Roman" pitchFamily="18" charset="0"/>
          <a:ea typeface="宋体" pitchFamily="2" charset="-122"/>
        </a:defRPr>
      </a:lvl3pPr>
      <a:lvl4pPr algn="l" rtl="0" fontAlgn="base">
        <a:spcBef>
          <a:spcPct val="0"/>
        </a:spcBef>
        <a:spcAft>
          <a:spcPct val="0"/>
        </a:spcAft>
        <a:defRPr sz="4200">
          <a:solidFill>
            <a:schemeClr val="tx2"/>
          </a:solidFill>
          <a:latin typeface="Times New Roman" pitchFamily="18" charset="0"/>
          <a:ea typeface="宋体" pitchFamily="2" charset="-122"/>
        </a:defRPr>
      </a:lvl4pPr>
      <a:lvl5pPr algn="l" rtl="0" fontAlgn="base">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55763" y="836613"/>
            <a:ext cx="7380733" cy="3240087"/>
          </a:xfrm>
        </p:spPr>
        <p:txBody>
          <a:bodyPr/>
          <a:lstStyle/>
          <a:p>
            <a:pPr algn="ctr"/>
            <a:r>
              <a:rPr lang="zh-CN" altLang="en-US"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b="1" dirty="0">
                <a:solidFill>
                  <a:srgbClr val="CC3300"/>
                </a:solidFill>
                <a:latin typeface="Times New Roman" panose="02020603050405020304" pitchFamily="18" charset="0"/>
                <a:ea typeface="黑体" pitchFamily="2" charset="-122"/>
                <a:cs typeface="Times New Roman" panose="02020603050405020304" pitchFamily="18" charset="0"/>
              </a:rPr>
              <a:t>3</a:t>
            </a:r>
            <a:r>
              <a:rPr lang="zh-CN" altLang="en-US" b="1" dirty="0">
                <a:solidFill>
                  <a:srgbClr val="CC3300"/>
                </a:solidFill>
                <a:latin typeface="Times New Roman" panose="02020603050405020304" pitchFamily="18" charset="0"/>
                <a:ea typeface="黑体" pitchFamily="2" charset="-122"/>
                <a:cs typeface="Times New Roman" panose="02020603050405020304" pitchFamily="18" charset="0"/>
              </a:rPr>
              <a:t>章 </a:t>
            </a:r>
            <a:r>
              <a:rPr lang="zh-CN" altLang="zh-CN" b="1" dirty="0">
                <a:solidFill>
                  <a:srgbClr val="CC3300"/>
                </a:solidFill>
                <a:latin typeface="Times New Roman" panose="02020603050405020304" pitchFamily="18" charset="0"/>
                <a:ea typeface="黑体" pitchFamily="2" charset="-122"/>
                <a:cs typeface="Times New Roman" panose="02020603050405020304" pitchFamily="18" charset="0"/>
              </a:rPr>
              <a:t>关系数据库语言</a:t>
            </a:r>
            <a:r>
              <a:rPr lang="en-US" altLang="zh-CN" b="1" dirty="0">
                <a:solidFill>
                  <a:srgbClr val="CC3300"/>
                </a:solidFill>
                <a:latin typeface="Times New Roman" panose="02020603050405020304" pitchFamily="18" charset="0"/>
                <a:ea typeface="黑体" pitchFamily="2" charset="-122"/>
                <a:cs typeface="Times New Roman" panose="02020603050405020304" pitchFamily="18" charset="0"/>
              </a:rPr>
              <a:t>SQL</a:t>
            </a:r>
            <a:br>
              <a:rPr lang="en-US" altLang="zh-CN"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b="1" dirty="0">
                <a:solidFill>
                  <a:srgbClr val="CC3300"/>
                </a:solidFill>
                <a:latin typeface="Times New Roman" panose="02020603050405020304" pitchFamily="18" charset="0"/>
                <a:ea typeface="黑体" pitchFamily="2" charset="-122"/>
                <a:cs typeface="Times New Roman" panose="02020603050405020304" pitchFamily="18" charset="0"/>
              </a:rPr>
              <a:t> Chapter 3  Structured Query Language: SQL</a:t>
            </a:r>
          </a:p>
        </p:txBody>
      </p:sp>
      <p:sp>
        <p:nvSpPr>
          <p:cNvPr id="2051" name="Rectangle 3"/>
          <p:cNvSpPr>
            <a:spLocks noGrp="1" noChangeArrowheads="1"/>
          </p:cNvSpPr>
          <p:nvPr>
            <p:ph type="subTitle" idx="1"/>
          </p:nvPr>
        </p:nvSpPr>
        <p:spPr/>
        <p:txBody>
          <a:bodyPr/>
          <a:lstStyle/>
          <a:p>
            <a:pPr eaLnBrk="1" hangingPunct="1">
              <a:defRPr/>
            </a:pPr>
            <a:r>
              <a:rPr lang="en-US" altLang="zh-CN" dirty="0">
                <a:latin typeface="Times" pitchFamily="18" charset="0"/>
              </a:rPr>
              <a:t>Copyright © by </a:t>
            </a:r>
            <a:r>
              <a:rPr lang="zh-CN" altLang="en-US" dirty="0">
                <a:latin typeface="Times" pitchFamily="18" charset="0"/>
              </a:rPr>
              <a:t>许卓明</a:t>
            </a:r>
            <a:r>
              <a:rPr lang="en-US" altLang="zh-CN" dirty="0">
                <a:latin typeface="Times" pitchFamily="18" charset="0"/>
              </a:rPr>
              <a:t>, </a:t>
            </a:r>
          </a:p>
          <a:p>
            <a:pPr eaLnBrk="1" hangingPunct="1">
              <a:defRPr/>
            </a:pPr>
            <a:r>
              <a:rPr lang="zh-CN" altLang="en-US" dirty="0">
                <a:latin typeface="Times" pitchFamily="18" charset="0"/>
              </a:rPr>
              <a:t>河海大学</a:t>
            </a:r>
            <a:r>
              <a:rPr lang="en-US" altLang="zh-CN" dirty="0">
                <a:latin typeface="Times" pitchFamily="18" charset="0"/>
              </a:rPr>
              <a:t>. All rights reserved.</a:t>
            </a:r>
            <a:r>
              <a:rPr lang="zh-CN" altLang="en-US" dirty="0">
                <a:latin typeface="Times" pitchFamily="18" charset="0"/>
              </a:rPr>
              <a:t> </a:t>
            </a:r>
            <a:endParaRPr lang="en-US" altLang="zh-CN"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sz="2600" dirty="0">
                <a:solidFill>
                  <a:srgbClr val="0000FF"/>
                </a:solidFill>
              </a:rPr>
              <a:t>Structured programming </a:t>
            </a:r>
            <a:r>
              <a:rPr lang="en-US" altLang="zh-CN" sz="2600" dirty="0"/>
              <a:t>is a </a:t>
            </a:r>
            <a:r>
              <a:rPr lang="en-US" altLang="zh-CN" sz="2600" b="1" dirty="0"/>
              <a:t>(imperative) programming paradigm</a:t>
            </a:r>
            <a:r>
              <a:rPr lang="en-US" altLang="zh-CN" sz="2600" dirty="0"/>
              <a:t> aimed at improving the clarity, quality, and development time of a computer program by making extensive use of the </a:t>
            </a:r>
            <a:r>
              <a:rPr lang="en-US" altLang="zh-CN" sz="2600" u="sng" dirty="0"/>
              <a:t>structured control flow constructs</a:t>
            </a:r>
            <a:r>
              <a:rPr lang="en-US" altLang="zh-CN" sz="2600" dirty="0"/>
              <a:t> of selection (if/then/else) and repetition (while and for), block structures, and subroutines.</a:t>
            </a:r>
            <a:br>
              <a:rPr lang="en-US" altLang="zh-CN" sz="2600" dirty="0"/>
            </a:br>
            <a:r>
              <a:rPr lang="zh-CN" altLang="en-US" sz="2600" dirty="0">
                <a:solidFill>
                  <a:srgbClr val="0000FF"/>
                </a:solidFill>
              </a:rPr>
              <a:t>结构化编程</a:t>
            </a:r>
            <a:r>
              <a:rPr lang="zh-CN" altLang="en-US" sz="2600" dirty="0"/>
              <a:t>是一种（命令式）编程范式，旨在通过广泛使用选择（</a:t>
            </a:r>
            <a:r>
              <a:rPr lang="en-US" altLang="zh-CN" sz="2600" dirty="0"/>
              <a:t>if / then / else</a:t>
            </a:r>
            <a:r>
              <a:rPr lang="zh-CN" altLang="en-US" sz="2600" dirty="0"/>
              <a:t>）和重复（</a:t>
            </a:r>
            <a:r>
              <a:rPr lang="en-US" altLang="zh-CN" sz="2600" dirty="0"/>
              <a:t>while &amp; for</a:t>
            </a:r>
            <a:r>
              <a:rPr lang="zh-CN" altLang="en-US" sz="2600" dirty="0"/>
              <a:t>）等的</a:t>
            </a:r>
            <a:r>
              <a:rPr lang="zh-CN" altLang="en-US" sz="2600" u="sng" dirty="0"/>
              <a:t>结构化控制流构造子</a:t>
            </a:r>
            <a:r>
              <a:rPr lang="zh-CN" altLang="en-US" sz="2600" dirty="0"/>
              <a:t>、块结构、子例程来改善计算机程序的清晰度、质量和开发时间。</a:t>
            </a:r>
            <a:endParaRPr lang="en-US" altLang="zh-CN" sz="2600"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10</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extLst>
      <p:ext uri="{BB962C8B-B14F-4D97-AF65-F5344CB8AC3E}">
        <p14:creationId xmlns:p14="http://schemas.microsoft.com/office/powerpoint/2010/main" val="37024743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sz="4000"/>
              <a:t>3.6.3  </a:t>
            </a:r>
            <a:r>
              <a:rPr lang="zh-CN" altLang="en-US" sz="4000"/>
              <a:t>视图上查询数据</a:t>
            </a:r>
          </a:p>
        </p:txBody>
      </p:sp>
      <p:sp>
        <p:nvSpPr>
          <p:cNvPr id="152579" name="Rectangle 3"/>
          <p:cNvSpPr>
            <a:spLocks noGrp="1" noChangeArrowheads="1"/>
          </p:cNvSpPr>
          <p:nvPr>
            <p:ph type="body" idx="1"/>
          </p:nvPr>
        </p:nvSpPr>
        <p:spPr>
          <a:xfrm>
            <a:off x="755650" y="1412875"/>
            <a:ext cx="7931150" cy="4679950"/>
          </a:xfrm>
        </p:spPr>
        <p:txBody>
          <a:bodyPr/>
          <a:lstStyle/>
          <a:p>
            <a:pPr>
              <a:lnSpc>
                <a:spcPct val="125000"/>
              </a:lnSpc>
            </a:pPr>
            <a:r>
              <a:rPr lang="zh-CN" altLang="en-US" b="1" dirty="0">
                <a:latin typeface="Times New Roman" pitchFamily="18" charset="0"/>
                <a:ea typeface="黑体" pitchFamily="2" charset="-122"/>
              </a:rPr>
              <a:t>对</a:t>
            </a:r>
            <a:r>
              <a:rPr lang="zh-CN" altLang="en-US" b="1" dirty="0">
                <a:solidFill>
                  <a:schemeClr val="accent2"/>
                </a:solidFill>
                <a:latin typeface="Times New Roman" pitchFamily="18" charset="0"/>
                <a:ea typeface="黑体" pitchFamily="2" charset="-122"/>
              </a:rPr>
              <a:t>用户</a:t>
            </a:r>
            <a:r>
              <a:rPr lang="zh-CN" altLang="en-US" b="1" dirty="0">
                <a:latin typeface="Times New Roman" pitchFamily="18" charset="0"/>
                <a:ea typeface="黑体" pitchFamily="2" charset="-122"/>
              </a:rPr>
              <a:t>而言</a:t>
            </a:r>
          </a:p>
          <a:p>
            <a:pPr lvl="1">
              <a:lnSpc>
                <a:spcPct val="125000"/>
              </a:lnSpc>
            </a:pPr>
            <a:r>
              <a:rPr lang="zh-CN" altLang="en-US" dirty="0">
                <a:solidFill>
                  <a:srgbClr val="0000CC"/>
                </a:solidFill>
                <a:latin typeface="Times New Roman" pitchFamily="18" charset="0"/>
                <a:ea typeface="黑体" pitchFamily="2" charset="-122"/>
              </a:rPr>
              <a:t>如同在基表中查询数据一样，</a:t>
            </a:r>
            <a:r>
              <a:rPr lang="zh-CN" altLang="en-US" dirty="0">
                <a:latin typeface="Times New Roman" pitchFamily="18" charset="0"/>
                <a:ea typeface="黑体" pitchFamily="2" charset="-122"/>
              </a:rPr>
              <a:t>使用</a:t>
            </a:r>
            <a:r>
              <a:rPr lang="en-US" altLang="zh-CN" dirty="0">
                <a:latin typeface="Times New Roman" pitchFamily="18" charset="0"/>
                <a:ea typeface="黑体" pitchFamily="2" charset="-122"/>
              </a:rPr>
              <a:t>SELECT</a:t>
            </a:r>
            <a:r>
              <a:rPr lang="zh-CN" altLang="en-US" dirty="0">
                <a:latin typeface="Times New Roman" pitchFamily="18" charset="0"/>
                <a:ea typeface="黑体" pitchFamily="2" charset="-122"/>
              </a:rPr>
              <a:t>语句</a:t>
            </a:r>
          </a:p>
          <a:p>
            <a:pPr>
              <a:lnSpc>
                <a:spcPct val="125000"/>
              </a:lnSpc>
            </a:pPr>
            <a:r>
              <a:rPr lang="zh-CN" altLang="en-US" b="1" dirty="0">
                <a:latin typeface="Times New Roman" pitchFamily="18" charset="0"/>
                <a:ea typeface="黑体" pitchFamily="2" charset="-122"/>
              </a:rPr>
              <a:t>对</a:t>
            </a:r>
            <a:r>
              <a:rPr lang="zh-CN" altLang="en-US" b="1" dirty="0">
                <a:solidFill>
                  <a:schemeClr val="accent2"/>
                </a:solidFill>
                <a:latin typeface="Times New Roman" pitchFamily="18" charset="0"/>
                <a:ea typeface="黑体" pitchFamily="2" charset="-122"/>
              </a:rPr>
              <a:t>系统</a:t>
            </a:r>
            <a:r>
              <a:rPr lang="zh-CN" altLang="en-US" b="1" dirty="0">
                <a:latin typeface="Times New Roman" pitchFamily="18" charset="0"/>
                <a:ea typeface="黑体" pitchFamily="2" charset="-122"/>
              </a:rPr>
              <a:t>而言</a:t>
            </a:r>
          </a:p>
          <a:p>
            <a:pPr lvl="1">
              <a:lnSpc>
                <a:spcPct val="125000"/>
              </a:lnSpc>
            </a:pP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需进行</a:t>
            </a:r>
            <a:r>
              <a:rPr lang="zh-CN" altLang="en-US" dirty="0">
                <a:solidFill>
                  <a:srgbClr val="0000CC"/>
                </a:solidFill>
                <a:latin typeface="Times New Roman" pitchFamily="18" charset="0"/>
                <a:ea typeface="黑体" pitchFamily="2" charset="-122"/>
              </a:rPr>
              <a:t>视图消解（</a:t>
            </a:r>
            <a:r>
              <a:rPr lang="en-US" altLang="zh-CN" dirty="0">
                <a:solidFill>
                  <a:srgbClr val="0000CC"/>
                </a:solidFill>
                <a:latin typeface="Times New Roman" pitchFamily="18" charset="0"/>
                <a:ea typeface="黑体" pitchFamily="2" charset="-122"/>
              </a:rPr>
              <a:t>resolution</a:t>
            </a:r>
            <a:r>
              <a:rPr lang="zh-CN" altLang="en-US" dirty="0">
                <a:solidFill>
                  <a:srgbClr val="0000CC"/>
                </a:solidFill>
                <a:latin typeface="Times New Roman" pitchFamily="18" charset="0"/>
                <a:ea typeface="黑体" pitchFamily="2" charset="-122"/>
              </a:rPr>
              <a:t>）：</a:t>
            </a:r>
            <a:endParaRPr lang="en-US" altLang="zh-CN" dirty="0">
              <a:latin typeface="Times New Roman" pitchFamily="18" charset="0"/>
              <a:ea typeface="黑体" pitchFamily="2" charset="-122"/>
            </a:endParaRPr>
          </a:p>
          <a:p>
            <a:pPr lvl="2">
              <a:lnSpc>
                <a:spcPct val="125000"/>
              </a:lnSpc>
            </a:pPr>
            <a:r>
              <a:rPr lang="zh-CN" altLang="en-US" sz="2400" dirty="0">
                <a:solidFill>
                  <a:srgbClr val="0000CC"/>
                </a:solidFill>
                <a:latin typeface="Times New Roman" pitchFamily="18" charset="0"/>
                <a:ea typeface="黑体" pitchFamily="2" charset="-122"/>
              </a:rPr>
              <a:t>从数据字典中取出视图定义</a:t>
            </a:r>
          </a:p>
          <a:p>
            <a:pPr lvl="2">
              <a:lnSpc>
                <a:spcPct val="125000"/>
              </a:lnSpc>
            </a:pPr>
            <a:r>
              <a:rPr lang="zh-CN" altLang="en-US" sz="2400" dirty="0">
                <a:solidFill>
                  <a:srgbClr val="0000CC"/>
                </a:solidFill>
                <a:latin typeface="Times New Roman" pitchFamily="18" charset="0"/>
                <a:ea typeface="黑体" pitchFamily="2" charset="-122"/>
              </a:rPr>
              <a:t>视图上查询转换成基表上查询</a:t>
            </a:r>
          </a:p>
          <a:p>
            <a:pPr lvl="2">
              <a:lnSpc>
                <a:spcPct val="125000"/>
              </a:lnSpc>
            </a:pPr>
            <a:r>
              <a:rPr lang="zh-CN" altLang="en-US" sz="2400" dirty="0">
                <a:solidFill>
                  <a:srgbClr val="0000CC"/>
                </a:solidFill>
                <a:latin typeface="Times New Roman" pitchFamily="18" charset="0"/>
                <a:ea typeface="黑体" pitchFamily="2" charset="-122"/>
              </a:rPr>
              <a:t>执行基表上查询，返回查询结果</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100</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z="4000"/>
              <a:t>3.6.3  </a:t>
            </a:r>
            <a:r>
              <a:rPr lang="zh-CN" altLang="en-US" sz="4000"/>
              <a:t>视图上查询数据</a:t>
            </a:r>
          </a:p>
        </p:txBody>
      </p:sp>
      <p:sp>
        <p:nvSpPr>
          <p:cNvPr id="153603" name="Rectangle 3"/>
          <p:cNvSpPr>
            <a:spLocks noGrp="1" noChangeArrowheads="1"/>
          </p:cNvSpPr>
          <p:nvPr>
            <p:ph type="body" idx="1"/>
          </p:nvPr>
        </p:nvSpPr>
        <p:spPr>
          <a:xfrm>
            <a:off x="914400" y="1268413"/>
            <a:ext cx="7772400" cy="5184923"/>
          </a:xfrm>
        </p:spPr>
        <p:txBody>
          <a:bodyPr/>
          <a:lstStyle/>
          <a:p>
            <a:pPr>
              <a:lnSpc>
                <a:spcPct val="110000"/>
              </a:lnSpc>
            </a:pPr>
            <a:r>
              <a:rPr lang="zh-CN" altLang="en-US" sz="2200" dirty="0">
                <a:solidFill>
                  <a:schemeClr val="accent2"/>
                </a:solidFill>
                <a:latin typeface="Times New Roman" pitchFamily="18" charset="0"/>
                <a:ea typeface="黑体" pitchFamily="2" charset="-122"/>
              </a:rPr>
              <a:t>查询视图例子</a:t>
            </a:r>
          </a:p>
          <a:p>
            <a:pPr lvl="1">
              <a:lnSpc>
                <a:spcPct val="110000"/>
              </a:lnSpc>
            </a:pPr>
            <a:r>
              <a:rPr lang="en-US" altLang="zh-CN" sz="2000" dirty="0">
                <a:latin typeface="Times New Roman" pitchFamily="18" charset="0"/>
                <a:ea typeface="黑体" pitchFamily="2" charset="-122"/>
              </a:rPr>
              <a:t>38) </a:t>
            </a:r>
            <a:r>
              <a:rPr lang="zh-CN" altLang="en-US" sz="2000" dirty="0">
                <a:latin typeface="Times New Roman" pitchFamily="18" charset="0"/>
                <a:ea typeface="黑体" pitchFamily="2" charset="-122"/>
              </a:rPr>
              <a:t>查询在南京工作的全体员工名单。</a:t>
            </a:r>
          </a:p>
          <a:p>
            <a:pPr lvl="1">
              <a:lnSpc>
                <a:spcPct val="110000"/>
              </a:lnSpc>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zh-CN" sz="2000" dirty="0">
                <a:solidFill>
                  <a:srgbClr val="0000CC"/>
                </a:solidFill>
                <a:latin typeface="Times New Roman" pitchFamily="18" charset="0"/>
                <a:ea typeface="黑体" pitchFamily="2" charset="-122"/>
              </a:rPr>
              <a:t>SELECT </a:t>
            </a:r>
            <a:r>
              <a:rPr lang="en-US" altLang="zh-CN" sz="2000" dirty="0" err="1">
                <a:solidFill>
                  <a:srgbClr val="0000CC"/>
                </a:solidFill>
                <a:latin typeface="Times New Roman" pitchFamily="18" charset="0"/>
                <a:ea typeface="黑体" pitchFamily="2" charset="-122"/>
              </a:rPr>
              <a:t>ename</a:t>
            </a:r>
            <a:endParaRPr lang="en-US" altLang="zh-CN" sz="2000"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dirty="0">
                <a:solidFill>
                  <a:srgbClr val="0000CC"/>
                </a:solidFill>
                <a:latin typeface="Times New Roman" pitchFamily="18" charset="0"/>
                <a:ea typeface="黑体" pitchFamily="2" charset="-122"/>
              </a:rPr>
              <a:t>      FROM </a:t>
            </a:r>
            <a:r>
              <a:rPr lang="en-US" altLang="zh-CN" sz="2000" b="1" kern="1200" dirty="0" err="1">
                <a:solidFill>
                  <a:srgbClr val="008000"/>
                </a:solidFill>
                <a:latin typeface="Times New Roman" pitchFamily="18" charset="0"/>
                <a:ea typeface="宋体" pitchFamily="2" charset="-122"/>
                <a:cs typeface="+mn-cs"/>
              </a:rPr>
              <a:t>emp_loc</a:t>
            </a:r>
            <a:endParaRPr lang="en-US" altLang="zh-CN" sz="2000" b="1" kern="1200" dirty="0">
              <a:solidFill>
                <a:srgbClr val="008000"/>
              </a:solidFill>
              <a:latin typeface="Times New Roman" pitchFamily="18" charset="0"/>
              <a:ea typeface="宋体" pitchFamily="2" charset="-122"/>
              <a:cs typeface="+mn-cs"/>
            </a:endParaRPr>
          </a:p>
          <a:p>
            <a:pPr lvl="1">
              <a:lnSpc>
                <a:spcPct val="110000"/>
              </a:lnSpc>
              <a:buFont typeface="Wingdings" pitchFamily="2" charset="2"/>
              <a:buNone/>
            </a:pPr>
            <a:r>
              <a:rPr lang="en-US" altLang="zh-CN" sz="2000" dirty="0">
                <a:solidFill>
                  <a:srgbClr val="0000CC"/>
                </a:solidFill>
                <a:latin typeface="Times New Roman" pitchFamily="18" charset="0"/>
                <a:ea typeface="黑体" pitchFamily="2" charset="-122"/>
              </a:rPr>
              <a:t>      WHERE loc = ‘Nanjing’;</a:t>
            </a:r>
          </a:p>
          <a:p>
            <a:pPr lvl="1">
              <a:lnSpc>
                <a:spcPct val="110000"/>
              </a:lnSpc>
              <a:buFont typeface="Wingdings" pitchFamily="2" charset="2"/>
              <a:buNone/>
            </a:pPr>
            <a:endParaRPr lang="en-US" altLang="zh-CN" sz="2000" dirty="0">
              <a:solidFill>
                <a:srgbClr val="0000CC"/>
              </a:solidFill>
              <a:latin typeface="Times New Roman" pitchFamily="18" charset="0"/>
              <a:ea typeface="黑体" pitchFamily="2" charset="-122"/>
            </a:endParaRPr>
          </a:p>
          <a:p>
            <a:pPr lvl="1">
              <a:lnSpc>
                <a:spcPct val="110000"/>
              </a:lnSpc>
              <a:buFont typeface="Wingdings" pitchFamily="2" charset="2"/>
              <a:buNone/>
            </a:pPr>
            <a:endParaRPr lang="en-US" altLang="zh-CN" sz="2000"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dirty="0">
                <a:solidFill>
                  <a:srgbClr val="0000CC"/>
                </a:solidFill>
                <a:latin typeface="Times New Roman" pitchFamily="18" charset="0"/>
                <a:ea typeface="黑体" pitchFamily="2" charset="-122"/>
              </a:rPr>
              <a:t>     SELECT </a:t>
            </a:r>
            <a:r>
              <a:rPr lang="en-US" altLang="zh-CN" sz="2000" dirty="0" err="1">
                <a:solidFill>
                  <a:srgbClr val="0000CC"/>
                </a:solidFill>
                <a:latin typeface="Times New Roman" pitchFamily="18" charset="0"/>
                <a:ea typeface="黑体" pitchFamily="2" charset="-122"/>
              </a:rPr>
              <a:t>ename</a:t>
            </a:r>
            <a:endParaRPr lang="en-US" altLang="zh-CN" sz="2000"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dirty="0">
                <a:solidFill>
                  <a:srgbClr val="0000CC"/>
                </a:solidFill>
                <a:latin typeface="Times New Roman" pitchFamily="18" charset="0"/>
                <a:ea typeface="黑体" pitchFamily="2" charset="-122"/>
              </a:rPr>
              <a:t>     FROM </a:t>
            </a:r>
            <a:r>
              <a:rPr lang="en-US" altLang="zh-CN" sz="2000" b="1" kern="1200" dirty="0" err="1">
                <a:solidFill>
                  <a:srgbClr val="FF0000"/>
                </a:solidFill>
                <a:latin typeface="Times New Roman" pitchFamily="18" charset="0"/>
                <a:ea typeface="宋体" pitchFamily="2" charset="-122"/>
                <a:cs typeface="+mn-cs"/>
              </a:rPr>
              <a:t>emp</a:t>
            </a:r>
            <a:r>
              <a:rPr lang="en-US" altLang="zh-CN" sz="2000" b="1" kern="1200" dirty="0">
                <a:solidFill>
                  <a:srgbClr val="FF0000"/>
                </a:solidFill>
                <a:latin typeface="Times New Roman" pitchFamily="18" charset="0"/>
                <a:ea typeface="宋体" pitchFamily="2" charset="-122"/>
                <a:cs typeface="+mn-cs"/>
              </a:rPr>
              <a:t>, dept</a:t>
            </a:r>
          </a:p>
          <a:p>
            <a:pPr lvl="1">
              <a:lnSpc>
                <a:spcPct val="110000"/>
              </a:lnSpc>
              <a:buNone/>
            </a:pPr>
            <a:r>
              <a:rPr lang="en-US" altLang="zh-CN" sz="2000" dirty="0">
                <a:solidFill>
                  <a:srgbClr val="0000CC"/>
                </a:solidFill>
                <a:latin typeface="Times New Roman" pitchFamily="18" charset="0"/>
                <a:ea typeface="黑体" pitchFamily="2" charset="-122"/>
              </a:rPr>
              <a:t>     WHERE loc = ‘Nanjing’ AND </a:t>
            </a:r>
            <a:r>
              <a:rPr lang="en-US" altLang="zh-CN" sz="2000" kern="1200" dirty="0" err="1">
                <a:solidFill>
                  <a:srgbClr val="CC6600"/>
                </a:solidFill>
                <a:latin typeface="Times New Roman" pitchFamily="18" charset="0"/>
                <a:ea typeface="宋体" pitchFamily="2" charset="-122"/>
                <a:cs typeface="+mn-cs"/>
              </a:rPr>
              <a:t>emp.deptno</a:t>
            </a:r>
            <a:r>
              <a:rPr lang="en-US" altLang="zh-CN" sz="2000" kern="1200" dirty="0">
                <a:solidFill>
                  <a:srgbClr val="CC6600"/>
                </a:solidFill>
                <a:latin typeface="Times New Roman" pitchFamily="18" charset="0"/>
                <a:ea typeface="宋体" pitchFamily="2" charset="-122"/>
                <a:cs typeface="+mn-cs"/>
              </a:rPr>
              <a:t> = </a:t>
            </a:r>
            <a:r>
              <a:rPr lang="en-US" altLang="zh-CN" sz="2000" kern="1200" dirty="0" err="1">
                <a:solidFill>
                  <a:srgbClr val="CC6600"/>
                </a:solidFill>
                <a:latin typeface="Times New Roman" pitchFamily="18" charset="0"/>
                <a:ea typeface="宋体" pitchFamily="2" charset="-122"/>
                <a:cs typeface="+mn-cs"/>
              </a:rPr>
              <a:t>dept.deptno</a:t>
            </a:r>
            <a:r>
              <a:rPr lang="en-US" altLang="zh-CN" sz="2000" kern="1200" dirty="0">
                <a:solidFill>
                  <a:srgbClr val="CC6600"/>
                </a:solidFill>
                <a:latin typeface="Times New Roman" pitchFamily="18" charset="0"/>
                <a:ea typeface="宋体" pitchFamily="2" charset="-122"/>
                <a:cs typeface="+mn-cs"/>
              </a:rPr>
              <a:t> </a:t>
            </a:r>
            <a:r>
              <a:rPr lang="en-US" altLang="zh-CN" sz="2000" dirty="0">
                <a:solidFill>
                  <a:srgbClr val="0000CC"/>
                </a:solidFill>
                <a:latin typeface="Times New Roman" pitchFamily="18" charset="0"/>
                <a:ea typeface="黑体" pitchFamily="2" charset="-122"/>
              </a:rPr>
              <a:t>;</a:t>
            </a:r>
          </a:p>
          <a:p>
            <a:pPr lvl="1">
              <a:lnSpc>
                <a:spcPct val="110000"/>
              </a:lnSpc>
            </a:pPr>
            <a:r>
              <a:rPr lang="zh-CN" altLang="en-US" sz="2000" dirty="0">
                <a:solidFill>
                  <a:srgbClr val="FF0000"/>
                </a:solidFill>
                <a:latin typeface="Times New Roman" pitchFamily="18" charset="0"/>
                <a:ea typeface="黑体" pitchFamily="2" charset="-122"/>
              </a:rPr>
              <a:t>注：</a:t>
            </a:r>
            <a:r>
              <a:rPr lang="zh-CN" altLang="en-US" sz="2000" dirty="0">
                <a:latin typeface="Times New Roman" pitchFamily="18" charset="0"/>
                <a:ea typeface="黑体" pitchFamily="2" charset="-122"/>
              </a:rPr>
              <a:t>使用“</a:t>
            </a:r>
            <a:r>
              <a:rPr lang="zh-CN" altLang="en-US" sz="2000" dirty="0">
                <a:solidFill>
                  <a:srgbClr val="0000CC"/>
                </a:solidFill>
                <a:latin typeface="Times New Roman" pitchFamily="18" charset="0"/>
                <a:ea typeface="黑体" pitchFamily="2" charset="-122"/>
              </a:rPr>
              <a:t>列表达式</a:t>
            </a:r>
            <a:r>
              <a:rPr lang="zh-CN" altLang="en-US" sz="2000" dirty="0">
                <a:latin typeface="Times New Roman" pitchFamily="18" charset="0"/>
                <a:ea typeface="黑体" pitchFamily="2" charset="-122"/>
              </a:rPr>
              <a:t>”或“</a:t>
            </a:r>
            <a:r>
              <a:rPr lang="en-US" altLang="zh-CN" sz="2000" dirty="0">
                <a:solidFill>
                  <a:srgbClr val="0000CC"/>
                </a:solidFill>
                <a:latin typeface="Times New Roman" pitchFamily="18" charset="0"/>
                <a:ea typeface="黑体" pitchFamily="2" charset="-122"/>
              </a:rPr>
              <a:t>GROUP BY/</a:t>
            </a:r>
            <a:r>
              <a:rPr lang="zh-CN" altLang="en-US" sz="2000" dirty="0">
                <a:solidFill>
                  <a:srgbClr val="0000CC"/>
                </a:solidFill>
                <a:latin typeface="Times New Roman" pitchFamily="18" charset="0"/>
                <a:ea typeface="黑体" pitchFamily="2" charset="-122"/>
              </a:rPr>
              <a:t>聚集函数</a:t>
            </a:r>
            <a:r>
              <a:rPr lang="zh-CN" altLang="en-US" sz="2000" dirty="0">
                <a:latin typeface="Times New Roman" pitchFamily="18" charset="0"/>
                <a:ea typeface="黑体" pitchFamily="2" charset="-122"/>
              </a:rPr>
              <a:t>”定义的视图，其消解过程很麻烦。</a:t>
            </a:r>
            <a:r>
              <a:rPr lang="en-US" altLang="zh-CN" sz="2000" dirty="0">
                <a:latin typeface="Times New Roman" pitchFamily="18" charset="0"/>
                <a:ea typeface="黑体" pitchFamily="2" charset="-122"/>
              </a:rPr>
              <a:t>DBMS</a:t>
            </a:r>
            <a:r>
              <a:rPr lang="zh-CN" altLang="en-US" sz="2000" dirty="0">
                <a:latin typeface="Times New Roman" pitchFamily="18" charset="0"/>
                <a:ea typeface="黑体" pitchFamily="2" charset="-122"/>
              </a:rPr>
              <a:t>会先将那样的视图形成一个</a:t>
            </a:r>
            <a:r>
              <a:rPr lang="zh-CN" altLang="en-US" sz="2000" dirty="0">
                <a:solidFill>
                  <a:srgbClr val="FF0000"/>
                </a:solidFill>
                <a:latin typeface="Times New Roman" pitchFamily="18" charset="0"/>
                <a:ea typeface="黑体" pitchFamily="2" charset="-122"/>
              </a:rPr>
              <a:t>临时表</a:t>
            </a:r>
            <a:r>
              <a:rPr lang="zh-CN" altLang="en-US" sz="2000" dirty="0">
                <a:latin typeface="Times New Roman" pitchFamily="18" charset="0"/>
                <a:ea typeface="黑体" pitchFamily="2" charset="-122"/>
              </a:rPr>
              <a:t>，然后在临时表上执行查询。</a:t>
            </a:r>
            <a:endParaRPr lang="zh-CN" altLang="en-US" sz="2000" dirty="0">
              <a:solidFill>
                <a:schemeClr val="accent2"/>
              </a:solidFill>
              <a:latin typeface="Times New Roman" pitchFamily="18" charset="0"/>
              <a:ea typeface="黑体" pitchFamily="2" charset="-122"/>
            </a:endParaRPr>
          </a:p>
        </p:txBody>
      </p:sp>
      <p:sp>
        <p:nvSpPr>
          <p:cNvPr id="153604" name="AutoShape 4"/>
          <p:cNvSpPr>
            <a:spLocks noChangeArrowheads="1"/>
          </p:cNvSpPr>
          <p:nvPr/>
        </p:nvSpPr>
        <p:spPr bwMode="auto">
          <a:xfrm>
            <a:off x="1619672" y="3284538"/>
            <a:ext cx="1008112" cy="792534"/>
          </a:xfrm>
          <a:prstGeom prst="downArrow">
            <a:avLst>
              <a:gd name="adj1" fmla="val 50000"/>
              <a:gd name="adj2" fmla="val 25000"/>
            </a:avLst>
          </a:prstGeom>
          <a:solidFill>
            <a:srgbClr val="00FF00"/>
          </a:solidFill>
          <a:ln w="9525">
            <a:solidFill>
              <a:schemeClr val="tx1"/>
            </a:solidFill>
            <a:miter lim="800000"/>
            <a:headEnd/>
            <a:tailEnd/>
          </a:ln>
          <a:effectLst/>
        </p:spPr>
        <p:txBody>
          <a:bodyPr vert="eaVert" wrap="none" anchor="ctr"/>
          <a:lstStyle/>
          <a:p>
            <a:r>
              <a:rPr lang="zh-CN" altLang="en-US" dirty="0"/>
              <a:t>  消解</a:t>
            </a:r>
          </a:p>
        </p:txBody>
      </p:sp>
      <p:grpSp>
        <p:nvGrpSpPr>
          <p:cNvPr id="2" name="组合 1"/>
          <p:cNvGrpSpPr/>
          <p:nvPr/>
        </p:nvGrpSpPr>
        <p:grpSpPr>
          <a:xfrm>
            <a:off x="4572000" y="2457464"/>
            <a:ext cx="4429694" cy="1988593"/>
            <a:chOff x="4572000" y="2457464"/>
            <a:chExt cx="4429694" cy="1988593"/>
          </a:xfrm>
        </p:grpSpPr>
        <p:sp>
          <p:nvSpPr>
            <p:cNvPr id="153605" name="Text Box 5"/>
            <p:cNvSpPr txBox="1">
              <a:spLocks noChangeArrowheads="1"/>
            </p:cNvSpPr>
            <p:nvPr/>
          </p:nvSpPr>
          <p:spPr bwMode="auto">
            <a:xfrm>
              <a:off x="4572000" y="2861732"/>
              <a:ext cx="4429694" cy="1584325"/>
            </a:xfrm>
            <a:prstGeom prst="rect">
              <a:avLst/>
            </a:prstGeom>
            <a:solidFill>
              <a:srgbClr val="FFFFFF"/>
            </a:solidFill>
            <a:ln w="9525">
              <a:solidFill>
                <a:srgbClr val="0000FF"/>
              </a:solidFill>
              <a:miter lim="800000"/>
              <a:headEnd/>
              <a:tailEnd/>
            </a:ln>
          </p:spPr>
          <p:txBody>
            <a:bodyPr lIns="18000" tIns="10800" rIns="18000" bIns="10800" anchor="ctr" anchorCtr="1"/>
            <a:lstStyle/>
            <a:p>
              <a:pPr algn="just"/>
              <a:r>
                <a:rPr lang="en-US" altLang="zh-CN" sz="2000" dirty="0">
                  <a:latin typeface="Times New Roman" pitchFamily="18" charset="0"/>
                </a:rPr>
                <a:t>CREATE VIEW </a:t>
              </a:r>
              <a:r>
                <a:rPr lang="en-US" altLang="zh-CN" sz="2000" b="1" dirty="0" err="1">
                  <a:solidFill>
                    <a:srgbClr val="008000"/>
                  </a:solidFill>
                  <a:latin typeface="Times New Roman" pitchFamily="18" charset="0"/>
                </a:rPr>
                <a:t>emp_loc</a:t>
              </a:r>
              <a:endParaRPr lang="en-US" altLang="zh-CN" sz="2000" b="1" dirty="0">
                <a:solidFill>
                  <a:srgbClr val="008000"/>
                </a:solidFill>
                <a:latin typeface="Times New Roman" pitchFamily="18" charset="0"/>
              </a:endParaRPr>
            </a:p>
            <a:p>
              <a:pPr algn="just"/>
              <a:r>
                <a:rPr lang="en-US" altLang="zh-CN" sz="2000" dirty="0">
                  <a:latin typeface="Times New Roman" pitchFamily="18" charset="0"/>
                </a:rPr>
                <a:t>AS SELECT </a:t>
              </a:r>
              <a:r>
                <a:rPr lang="en-US" altLang="zh-CN" sz="2000" dirty="0" err="1">
                  <a:latin typeface="Times New Roman" pitchFamily="18" charset="0"/>
                </a:rPr>
                <a:t>empno</a:t>
              </a:r>
              <a:r>
                <a:rPr lang="en-US" altLang="zh-CN" sz="2000" dirty="0">
                  <a:latin typeface="Times New Roman" pitchFamily="18" charset="0"/>
                </a:rPr>
                <a:t>, </a:t>
              </a:r>
              <a:r>
                <a:rPr lang="en-US" altLang="zh-CN" sz="2000" dirty="0" err="1">
                  <a:latin typeface="Times New Roman" pitchFamily="18" charset="0"/>
                </a:rPr>
                <a:t>ename</a:t>
              </a:r>
              <a:r>
                <a:rPr lang="en-US" altLang="zh-CN" sz="2000" dirty="0">
                  <a:latin typeface="Times New Roman" pitchFamily="18" charset="0"/>
                </a:rPr>
                <a:t>, loc</a:t>
              </a:r>
            </a:p>
            <a:p>
              <a:pPr algn="just"/>
              <a:r>
                <a:rPr lang="en-US" altLang="zh-CN" sz="2000" dirty="0">
                  <a:latin typeface="Times New Roman" pitchFamily="18" charset="0"/>
                </a:rPr>
                <a:t>       FROM </a:t>
              </a:r>
              <a:r>
                <a:rPr lang="en-US" altLang="zh-CN" sz="2000" b="1" dirty="0" err="1">
                  <a:solidFill>
                    <a:srgbClr val="FF0000"/>
                  </a:solidFill>
                  <a:latin typeface="Times New Roman" pitchFamily="18" charset="0"/>
                </a:rPr>
                <a:t>emp</a:t>
              </a:r>
              <a:r>
                <a:rPr lang="en-US" altLang="zh-CN" sz="2000" b="1" dirty="0">
                  <a:solidFill>
                    <a:srgbClr val="FF0000"/>
                  </a:solidFill>
                  <a:latin typeface="Times New Roman" pitchFamily="18" charset="0"/>
                </a:rPr>
                <a:t>, dept</a:t>
              </a:r>
            </a:p>
            <a:p>
              <a:pPr algn="just"/>
              <a:r>
                <a:rPr lang="en-US" altLang="zh-CN" sz="2000" dirty="0">
                  <a:latin typeface="Times New Roman" pitchFamily="18" charset="0"/>
                </a:rPr>
                <a:t>       WHERE </a:t>
              </a:r>
              <a:r>
                <a:rPr lang="en-US" altLang="zh-CN" sz="2000" dirty="0" err="1">
                  <a:solidFill>
                    <a:srgbClr val="CC6600"/>
                  </a:solidFill>
                  <a:latin typeface="Times New Roman" pitchFamily="18" charset="0"/>
                </a:rPr>
                <a:t>emp.deptno</a:t>
              </a:r>
              <a:r>
                <a:rPr lang="en-US" altLang="zh-CN" sz="2000" dirty="0">
                  <a:solidFill>
                    <a:srgbClr val="CC6600"/>
                  </a:solidFill>
                  <a:latin typeface="Times New Roman" pitchFamily="18" charset="0"/>
                </a:rPr>
                <a:t> = </a:t>
              </a:r>
              <a:r>
                <a:rPr lang="en-US" altLang="zh-CN" sz="2000" dirty="0" err="1">
                  <a:solidFill>
                    <a:srgbClr val="CC6600"/>
                  </a:solidFill>
                  <a:latin typeface="Times New Roman" pitchFamily="18" charset="0"/>
                </a:rPr>
                <a:t>dept.deptno</a:t>
              </a:r>
              <a:r>
                <a:rPr lang="en-US" altLang="zh-CN" sz="2000" dirty="0">
                  <a:solidFill>
                    <a:srgbClr val="CC6600"/>
                  </a:solidFill>
                  <a:latin typeface="Times New Roman" pitchFamily="18" charset="0"/>
                </a:rPr>
                <a:t> </a:t>
              </a:r>
              <a:r>
                <a:rPr lang="en-US" altLang="zh-CN" sz="2000" dirty="0">
                  <a:latin typeface="Times New Roman" pitchFamily="18" charset="0"/>
                </a:rPr>
                <a:t>;</a:t>
              </a:r>
              <a:endParaRPr lang="en-US" altLang="zh-CN" sz="2000" dirty="0">
                <a:latin typeface="Tahoma" pitchFamily="34" charset="0"/>
              </a:endParaRPr>
            </a:p>
          </p:txBody>
        </p:sp>
        <p:sp>
          <p:nvSpPr>
            <p:cNvPr id="10" name="矩形 9"/>
            <p:cNvSpPr/>
            <p:nvPr/>
          </p:nvSpPr>
          <p:spPr>
            <a:xfrm>
              <a:off x="4575568" y="2457464"/>
              <a:ext cx="2156672" cy="400110"/>
            </a:xfrm>
            <a:prstGeom prst="rect">
              <a:avLst/>
            </a:prstGeom>
            <a:solidFill>
              <a:srgbClr val="FFFFFF"/>
            </a:solidFill>
            <a:ln w="9525">
              <a:solidFill>
                <a:srgbClr val="0000FF"/>
              </a:solidFill>
              <a:miter lim="800000"/>
              <a:headEnd/>
              <a:tailEnd/>
            </a:ln>
          </p:spPr>
          <p:txBody>
            <a:bodyPr lIns="18000" tIns="10800" rIns="18000" bIns="10800" anchor="ctr" anchorCtr="1"/>
            <a:lstStyle/>
            <a:p>
              <a:pPr algn="just"/>
              <a:r>
                <a:rPr lang="en-US" altLang="zh-CN" sz="2000" dirty="0">
                  <a:latin typeface="Times New Roman" pitchFamily="18" charset="0"/>
                </a:rPr>
                <a:t>DD</a:t>
              </a:r>
              <a:r>
                <a:rPr lang="zh-CN" altLang="en-US" sz="2000" dirty="0">
                  <a:latin typeface="Times New Roman" pitchFamily="18" charset="0"/>
                </a:rPr>
                <a:t>中的视图定义</a:t>
              </a:r>
            </a:p>
          </p:txBody>
        </p:sp>
      </p:grpSp>
      <p:sp>
        <p:nvSpPr>
          <p:cNvPr id="13"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101</a:t>
            </a:fld>
            <a:endParaRPr lang="en-US" altLang="zh-CN"/>
          </a:p>
        </p:txBody>
      </p:sp>
      <p:sp>
        <p:nvSpPr>
          <p:cNvPr id="14"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cxnSp>
        <p:nvCxnSpPr>
          <p:cNvPr id="4" name="直接箭头连接符 3"/>
          <p:cNvCxnSpPr/>
          <p:nvPr/>
        </p:nvCxnSpPr>
        <p:spPr>
          <a:xfrm flipH="1">
            <a:off x="2411760" y="3645024"/>
            <a:ext cx="2160240"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10" end="10"/>
                                            </p:txEl>
                                          </p:spTgt>
                                        </p:tgtEl>
                                        <p:attrNameLst>
                                          <p:attrName>style.visibility</p:attrName>
                                        </p:attrNameLst>
                                      </p:cBhvr>
                                      <p:to>
                                        <p:strVal val="visible"/>
                                      </p:to>
                                    </p:set>
                                    <p:anim calcmode="lin" valueType="num">
                                      <p:cBhvr additive="base">
                                        <p:cTn id="7" dur="500" fill="hold"/>
                                        <p:tgtEl>
                                          <p:spTgt spid="15360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t>3.6 SQL</a:t>
            </a:r>
            <a:r>
              <a:rPr lang="zh-CN" altLang="en-US"/>
              <a:t>中的视图</a:t>
            </a:r>
          </a:p>
        </p:txBody>
      </p:sp>
      <p:sp>
        <p:nvSpPr>
          <p:cNvPr id="246787" name="Rectangle 3"/>
          <p:cNvSpPr>
            <a:spLocks noGrp="1" noChangeArrowheads="1"/>
          </p:cNvSpPr>
          <p:nvPr>
            <p:ph type="body" idx="1"/>
          </p:nvPr>
        </p:nvSpPr>
        <p:spPr/>
        <p:txBody>
          <a:bodyPr/>
          <a:lstStyle/>
          <a:p>
            <a:pPr>
              <a:lnSpc>
                <a:spcPct val="135000"/>
              </a:lnSpc>
            </a:pPr>
            <a:r>
              <a:rPr lang="en-US" altLang="zh-CN" b="1">
                <a:latin typeface="Times New Roman" pitchFamily="18" charset="0"/>
                <a:ea typeface="黑体" pitchFamily="2" charset="-122"/>
              </a:rPr>
              <a:t>3.6.1  </a:t>
            </a:r>
            <a:r>
              <a:rPr lang="zh-CN" altLang="en-US" b="1">
                <a:latin typeface="Times New Roman" pitchFamily="18" charset="0"/>
                <a:ea typeface="黑体" pitchFamily="2" charset="-122"/>
              </a:rPr>
              <a:t>视图的概念</a:t>
            </a:r>
          </a:p>
          <a:p>
            <a:pPr>
              <a:lnSpc>
                <a:spcPct val="135000"/>
              </a:lnSpc>
            </a:pPr>
            <a:r>
              <a:rPr lang="en-US" altLang="zh-CN" b="1">
                <a:latin typeface="Times New Roman" pitchFamily="18" charset="0"/>
                <a:ea typeface="黑体" pitchFamily="2" charset="-122"/>
              </a:rPr>
              <a:t>3.6.2  </a:t>
            </a:r>
            <a:r>
              <a:rPr lang="zh-CN" altLang="en-US" b="1">
                <a:latin typeface="Times New Roman" pitchFamily="18" charset="0"/>
                <a:ea typeface="黑体" pitchFamily="2" charset="-122"/>
              </a:rPr>
              <a:t>定义与撤销视图</a:t>
            </a:r>
          </a:p>
          <a:p>
            <a:pPr>
              <a:lnSpc>
                <a:spcPct val="135000"/>
              </a:lnSpc>
            </a:pPr>
            <a:r>
              <a:rPr lang="en-US" altLang="zh-CN" b="1">
                <a:latin typeface="Times New Roman" pitchFamily="18" charset="0"/>
                <a:ea typeface="黑体" pitchFamily="2" charset="-122"/>
              </a:rPr>
              <a:t>3.6.3  </a:t>
            </a:r>
            <a:r>
              <a:rPr lang="zh-CN" altLang="en-US" b="1">
                <a:latin typeface="Times New Roman" pitchFamily="18" charset="0"/>
                <a:ea typeface="黑体" pitchFamily="2" charset="-122"/>
              </a:rPr>
              <a:t>视图上查询数据</a:t>
            </a:r>
          </a:p>
          <a:p>
            <a:pPr>
              <a:lnSpc>
                <a:spcPct val="135000"/>
              </a:lnSpc>
            </a:pPr>
            <a:r>
              <a:rPr lang="en-US" altLang="zh-CN" b="1">
                <a:solidFill>
                  <a:schemeClr val="accent2"/>
                </a:solidFill>
                <a:latin typeface="Times New Roman" pitchFamily="18" charset="0"/>
                <a:ea typeface="黑体" pitchFamily="2" charset="-122"/>
              </a:rPr>
              <a:t>3.6.4  </a:t>
            </a:r>
            <a:r>
              <a:rPr lang="zh-CN" altLang="en-US" b="1">
                <a:solidFill>
                  <a:schemeClr val="accent2"/>
                </a:solidFill>
                <a:latin typeface="Times New Roman" pitchFamily="18" charset="0"/>
                <a:ea typeface="黑体" pitchFamily="2" charset="-122"/>
              </a:rPr>
              <a:t>视图上更新数据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sz="4000">
                <a:solidFill>
                  <a:schemeClr val="tx1"/>
                </a:solidFill>
              </a:rPr>
              <a:t>3.6.4  </a:t>
            </a:r>
            <a:r>
              <a:rPr lang="zh-CN" altLang="en-US" sz="4000">
                <a:solidFill>
                  <a:schemeClr val="tx1"/>
                </a:solidFill>
              </a:rPr>
              <a:t>视图上更新数据</a:t>
            </a:r>
          </a:p>
        </p:txBody>
      </p:sp>
      <p:sp>
        <p:nvSpPr>
          <p:cNvPr id="154627" name="Rectangle 3"/>
          <p:cNvSpPr>
            <a:spLocks noGrp="1" noChangeArrowheads="1"/>
          </p:cNvSpPr>
          <p:nvPr>
            <p:ph type="body" idx="1"/>
          </p:nvPr>
        </p:nvSpPr>
        <p:spPr>
          <a:xfrm>
            <a:off x="914400" y="1412875"/>
            <a:ext cx="7772400" cy="5129561"/>
          </a:xfrm>
        </p:spPr>
        <p:txBody>
          <a:bodyPr/>
          <a:lstStyle/>
          <a:p>
            <a:pPr marL="365125" indent="-365125">
              <a:tabLst>
                <a:tab pos="7624763" algn="l"/>
              </a:tabLst>
            </a:pPr>
            <a:r>
              <a:rPr lang="zh-CN" altLang="en-US" sz="2400" dirty="0">
                <a:solidFill>
                  <a:schemeClr val="accent2"/>
                </a:solidFill>
                <a:latin typeface="Times New Roman" pitchFamily="18" charset="0"/>
                <a:ea typeface="黑体" pitchFamily="2" charset="-122"/>
              </a:rPr>
              <a:t>视图上更新就不象查询那样容易消解了。</a:t>
            </a:r>
          </a:p>
          <a:p>
            <a:pPr marL="801688" lvl="1" indent="-257175">
              <a:tabLst>
                <a:tab pos="7624763" algn="l"/>
              </a:tabLst>
            </a:pPr>
            <a:r>
              <a:rPr lang="en-US" altLang="zh-CN" sz="2000" dirty="0">
                <a:latin typeface="Times New Roman" pitchFamily="18" charset="0"/>
                <a:ea typeface="黑体" pitchFamily="2" charset="-122"/>
              </a:rPr>
              <a:t>39) </a:t>
            </a:r>
            <a:r>
              <a:rPr lang="zh-CN" altLang="en-US" sz="2000" dirty="0">
                <a:latin typeface="Times New Roman" pitchFamily="18" charset="0"/>
                <a:ea typeface="黑体" pitchFamily="2" charset="-122"/>
              </a:rPr>
              <a:t>假如创建了部门平均薪水的视图。</a:t>
            </a:r>
          </a:p>
          <a:p>
            <a:pPr marL="801688" lvl="1" indent="-257175">
              <a:buFont typeface="Wingdings" pitchFamily="2" charset="2"/>
              <a:buNone/>
              <a:tabLst>
                <a:tab pos="7624763" algn="l"/>
              </a:tabLst>
            </a:pPr>
            <a:r>
              <a:rPr lang="zh-CN" altLang="en-US" sz="2000" dirty="0">
                <a:solidFill>
                  <a:srgbClr val="0000CC"/>
                </a:solidFill>
                <a:latin typeface="Times New Roman" pitchFamily="18" charset="0"/>
                <a:ea typeface="黑体" pitchFamily="2" charset="-122"/>
              </a:rPr>
              <a:t>      </a:t>
            </a:r>
            <a:r>
              <a:rPr lang="en-US" altLang="zh-CN" sz="2000" dirty="0">
                <a:solidFill>
                  <a:schemeClr val="accent2"/>
                </a:solidFill>
                <a:latin typeface="Times New Roman" pitchFamily="18" charset="0"/>
                <a:ea typeface="黑体" pitchFamily="2" charset="-122"/>
              </a:rPr>
              <a:t>CREATE VIEW</a:t>
            </a:r>
            <a:r>
              <a:rPr lang="en-US" altLang="zh-CN" sz="2000" dirty="0">
                <a:solidFill>
                  <a:srgbClr val="0000CC"/>
                </a:solidFill>
                <a:latin typeface="Times New Roman" pitchFamily="18" charset="0"/>
                <a:ea typeface="黑体" pitchFamily="2" charset="-122"/>
              </a:rPr>
              <a:t>  </a:t>
            </a:r>
            <a:r>
              <a:rPr lang="en-US" altLang="zh-CN" sz="2000" dirty="0" err="1">
                <a:solidFill>
                  <a:srgbClr val="0000CC"/>
                </a:solidFill>
                <a:latin typeface="Times New Roman" pitchFamily="18" charset="0"/>
                <a:ea typeface="黑体" pitchFamily="2" charset="-122"/>
              </a:rPr>
              <a:t>empAvgSal</a:t>
            </a:r>
            <a:r>
              <a:rPr lang="en-US" altLang="zh-CN" sz="2000" dirty="0">
                <a:solidFill>
                  <a:srgbClr val="0000CC"/>
                </a:solidFill>
                <a:latin typeface="Times New Roman" pitchFamily="18" charset="0"/>
                <a:ea typeface="黑体" pitchFamily="2" charset="-122"/>
              </a:rPr>
              <a:t>  (</a:t>
            </a:r>
            <a:r>
              <a:rPr lang="en-US" altLang="zh-CN" sz="2000" dirty="0" err="1">
                <a:solidFill>
                  <a:srgbClr val="0000CC"/>
                </a:solidFill>
                <a:latin typeface="Times New Roman" pitchFamily="18" charset="0"/>
                <a:ea typeface="黑体" pitchFamily="2" charset="-122"/>
              </a:rPr>
              <a:t>deptno</a:t>
            </a:r>
            <a:r>
              <a:rPr lang="en-US" altLang="zh-CN" sz="2000" dirty="0">
                <a:solidFill>
                  <a:srgbClr val="0000CC"/>
                </a:solidFill>
                <a:latin typeface="Times New Roman" pitchFamily="18" charset="0"/>
                <a:ea typeface="黑体" pitchFamily="2" charset="-122"/>
              </a:rPr>
              <a:t>, </a:t>
            </a:r>
            <a:r>
              <a:rPr lang="en-US" altLang="zh-CN" sz="2000" dirty="0" err="1">
                <a:solidFill>
                  <a:srgbClr val="008000"/>
                </a:solidFill>
                <a:latin typeface="Times New Roman" pitchFamily="18" charset="0"/>
                <a:ea typeface="黑体" pitchFamily="2" charset="-122"/>
              </a:rPr>
              <a:t>avg_sal</a:t>
            </a:r>
            <a:r>
              <a:rPr lang="en-US" altLang="zh-CN" sz="2000" dirty="0">
                <a:solidFill>
                  <a:srgbClr val="0000CC"/>
                </a:solidFill>
                <a:latin typeface="Times New Roman" pitchFamily="18" charset="0"/>
                <a:ea typeface="黑体" pitchFamily="2" charset="-122"/>
              </a:rPr>
              <a:t>)</a:t>
            </a:r>
          </a:p>
          <a:p>
            <a:pPr marL="801688" lvl="1" indent="-257175">
              <a:buFont typeface="Wingdings" pitchFamily="2" charset="2"/>
              <a:buNone/>
              <a:tabLst>
                <a:tab pos="7624763" algn="l"/>
              </a:tabLst>
            </a:pPr>
            <a:r>
              <a:rPr lang="en-US" altLang="zh-CN" sz="2000" dirty="0">
                <a:solidFill>
                  <a:srgbClr val="0000CC"/>
                </a:solidFill>
                <a:latin typeface="Times New Roman" pitchFamily="18" charset="0"/>
                <a:ea typeface="黑体" pitchFamily="2" charset="-122"/>
              </a:rPr>
              <a:t>       </a:t>
            </a:r>
            <a:r>
              <a:rPr lang="en-US" altLang="zh-CN" sz="2000" dirty="0">
                <a:solidFill>
                  <a:schemeClr val="accent2"/>
                </a:solidFill>
                <a:latin typeface="Times New Roman" pitchFamily="18" charset="0"/>
                <a:ea typeface="黑体" pitchFamily="2" charset="-122"/>
              </a:rPr>
              <a:t>AS </a:t>
            </a:r>
            <a:r>
              <a:rPr lang="en-US" altLang="zh-CN" sz="2000" dirty="0">
                <a:solidFill>
                  <a:srgbClr val="0000CC"/>
                </a:solidFill>
                <a:latin typeface="Times New Roman" pitchFamily="18" charset="0"/>
                <a:ea typeface="黑体" pitchFamily="2" charset="-122"/>
              </a:rPr>
              <a:t>  SELECT </a:t>
            </a:r>
            <a:r>
              <a:rPr lang="en-US" altLang="zh-CN" sz="2000" dirty="0" err="1">
                <a:solidFill>
                  <a:srgbClr val="0000CC"/>
                </a:solidFill>
                <a:latin typeface="Times New Roman" pitchFamily="18" charset="0"/>
                <a:ea typeface="黑体" pitchFamily="2" charset="-122"/>
              </a:rPr>
              <a:t>deptno</a:t>
            </a:r>
            <a:r>
              <a:rPr lang="en-US" altLang="zh-CN" sz="2000" dirty="0">
                <a:solidFill>
                  <a:srgbClr val="0000CC"/>
                </a:solidFill>
                <a:latin typeface="Times New Roman" pitchFamily="18" charset="0"/>
                <a:ea typeface="黑体" pitchFamily="2" charset="-122"/>
              </a:rPr>
              <a:t>, </a:t>
            </a:r>
            <a:r>
              <a:rPr lang="en-US" altLang="zh-CN" sz="2000" dirty="0">
                <a:solidFill>
                  <a:srgbClr val="008000"/>
                </a:solidFill>
                <a:latin typeface="Times New Roman" pitchFamily="18" charset="0"/>
                <a:ea typeface="黑体" pitchFamily="2" charset="-122"/>
              </a:rPr>
              <a:t>AVG(</a:t>
            </a:r>
            <a:r>
              <a:rPr lang="en-US" altLang="zh-CN" sz="2000" dirty="0" err="1">
                <a:solidFill>
                  <a:srgbClr val="008000"/>
                </a:solidFill>
                <a:latin typeface="Times New Roman" pitchFamily="18" charset="0"/>
                <a:ea typeface="黑体" pitchFamily="2" charset="-122"/>
              </a:rPr>
              <a:t>sal</a:t>
            </a:r>
            <a:r>
              <a:rPr lang="en-US" altLang="zh-CN" sz="2000" dirty="0">
                <a:solidFill>
                  <a:srgbClr val="008000"/>
                </a:solidFill>
                <a:latin typeface="Times New Roman" pitchFamily="18" charset="0"/>
                <a:ea typeface="黑体" pitchFamily="2" charset="-122"/>
              </a:rPr>
              <a:t>)</a:t>
            </a:r>
          </a:p>
          <a:p>
            <a:pPr marL="801688" lvl="1" indent="-257175">
              <a:buFont typeface="Wingdings" pitchFamily="2" charset="2"/>
              <a:buNone/>
              <a:tabLst>
                <a:tab pos="7624763" algn="l"/>
              </a:tabLst>
            </a:pPr>
            <a:r>
              <a:rPr lang="en-US" altLang="zh-CN" sz="2000" dirty="0">
                <a:solidFill>
                  <a:srgbClr val="0000CC"/>
                </a:solidFill>
                <a:latin typeface="Times New Roman" pitchFamily="18" charset="0"/>
                <a:ea typeface="黑体" pitchFamily="2" charset="-122"/>
              </a:rPr>
              <a:t>               FROM   </a:t>
            </a:r>
            <a:r>
              <a:rPr lang="en-US" altLang="zh-CN" sz="2000" dirty="0" err="1">
                <a:solidFill>
                  <a:srgbClr val="0000CC"/>
                </a:solidFill>
                <a:latin typeface="Times New Roman" pitchFamily="18" charset="0"/>
                <a:ea typeface="黑体" pitchFamily="2" charset="-122"/>
              </a:rPr>
              <a:t>emp</a:t>
            </a:r>
            <a:endParaRPr lang="en-US" altLang="zh-CN" sz="2000" dirty="0">
              <a:solidFill>
                <a:srgbClr val="0000CC"/>
              </a:solidFill>
              <a:latin typeface="Times New Roman" pitchFamily="18" charset="0"/>
              <a:ea typeface="黑体" pitchFamily="2" charset="-122"/>
            </a:endParaRPr>
          </a:p>
          <a:p>
            <a:pPr marL="801688" lvl="1" indent="-257175">
              <a:buFont typeface="Wingdings" pitchFamily="2" charset="2"/>
              <a:buNone/>
              <a:tabLst>
                <a:tab pos="7624763" algn="l"/>
              </a:tabLst>
            </a:pPr>
            <a:r>
              <a:rPr lang="en-US" altLang="zh-CN" sz="2000" dirty="0">
                <a:solidFill>
                  <a:srgbClr val="0000CC"/>
                </a:solidFill>
                <a:latin typeface="Times New Roman" pitchFamily="18" charset="0"/>
                <a:ea typeface="黑体" pitchFamily="2" charset="-122"/>
              </a:rPr>
              <a:t>               GROUP BY </a:t>
            </a:r>
            <a:r>
              <a:rPr lang="en-US" altLang="zh-CN" sz="2000" dirty="0" err="1">
                <a:solidFill>
                  <a:srgbClr val="0000CC"/>
                </a:solidFill>
                <a:latin typeface="Times New Roman" pitchFamily="18" charset="0"/>
                <a:ea typeface="黑体" pitchFamily="2" charset="-122"/>
              </a:rPr>
              <a:t>deptno</a:t>
            </a:r>
            <a:r>
              <a:rPr lang="en-US" altLang="zh-CN" sz="2000" dirty="0">
                <a:solidFill>
                  <a:srgbClr val="0000CC"/>
                </a:solidFill>
                <a:latin typeface="Times New Roman" pitchFamily="18" charset="0"/>
                <a:ea typeface="黑体" pitchFamily="2" charset="-122"/>
              </a:rPr>
              <a:t> ;</a:t>
            </a:r>
          </a:p>
          <a:p>
            <a:pPr marL="801688" lvl="1" indent="-257175">
              <a:tabLst>
                <a:tab pos="7624763" algn="l"/>
              </a:tabLst>
            </a:pPr>
            <a:endParaRPr lang="en-US" altLang="zh-CN" sz="2000" dirty="0">
              <a:latin typeface="Times New Roman" pitchFamily="18" charset="0"/>
              <a:ea typeface="黑体" pitchFamily="2" charset="-122"/>
            </a:endParaRPr>
          </a:p>
          <a:p>
            <a:pPr marL="801688" lvl="1" indent="-257175">
              <a:tabLst>
                <a:tab pos="7624763" algn="l"/>
              </a:tabLst>
            </a:pPr>
            <a:r>
              <a:rPr lang="zh-CN" altLang="en-US" sz="2000" dirty="0">
                <a:latin typeface="Times New Roman" pitchFamily="18" charset="0"/>
                <a:ea typeface="黑体" pitchFamily="2" charset="-122"/>
              </a:rPr>
              <a:t>以下视图上更新就无法消解：</a:t>
            </a:r>
          </a:p>
          <a:p>
            <a:pPr marL="801688" lvl="1" indent="-257175">
              <a:buNone/>
              <a:tabLst>
                <a:tab pos="7624763" algn="l"/>
              </a:tabLst>
            </a:pPr>
            <a:r>
              <a:rPr lang="zh-CN" altLang="en-US" sz="2000" dirty="0">
                <a:solidFill>
                  <a:srgbClr val="0000CC"/>
                </a:solidFill>
                <a:latin typeface="Times New Roman" pitchFamily="18" charset="0"/>
                <a:ea typeface="黑体" pitchFamily="2" charset="-122"/>
              </a:rPr>
              <a:t>     </a:t>
            </a:r>
            <a:r>
              <a:rPr lang="en-US" altLang="zh-CN" sz="2000" dirty="0">
                <a:solidFill>
                  <a:schemeClr val="accent2"/>
                </a:solidFill>
                <a:latin typeface="Times New Roman" pitchFamily="18" charset="0"/>
                <a:ea typeface="黑体" pitchFamily="2" charset="-122"/>
              </a:rPr>
              <a:t>UPDATE</a:t>
            </a:r>
            <a:r>
              <a:rPr lang="en-US" altLang="zh-CN" sz="2000" dirty="0">
                <a:solidFill>
                  <a:srgbClr val="0000CC"/>
                </a:solidFill>
                <a:latin typeface="Times New Roman" pitchFamily="18" charset="0"/>
                <a:ea typeface="黑体" pitchFamily="2" charset="-122"/>
              </a:rPr>
              <a:t> </a:t>
            </a:r>
            <a:r>
              <a:rPr lang="en-US" altLang="zh-CN" sz="2000" dirty="0" err="1">
                <a:solidFill>
                  <a:srgbClr val="0000CC"/>
                </a:solidFill>
                <a:latin typeface="Times New Roman" pitchFamily="18" charset="0"/>
                <a:ea typeface="黑体" pitchFamily="2" charset="-122"/>
              </a:rPr>
              <a:t>empAvgSal</a:t>
            </a:r>
            <a:endParaRPr lang="en-US" altLang="zh-CN" sz="2000" dirty="0">
              <a:solidFill>
                <a:srgbClr val="0000CC"/>
              </a:solidFill>
              <a:latin typeface="Times New Roman" pitchFamily="18" charset="0"/>
              <a:ea typeface="黑体" pitchFamily="2" charset="-122"/>
            </a:endParaRPr>
          </a:p>
          <a:p>
            <a:pPr marL="801688" lvl="1" indent="-257175">
              <a:buFont typeface="Wingdings" pitchFamily="2" charset="2"/>
              <a:buNone/>
              <a:tabLst>
                <a:tab pos="7624763" algn="l"/>
              </a:tabLst>
            </a:pPr>
            <a:r>
              <a:rPr lang="en-US" altLang="zh-CN" sz="2000" dirty="0">
                <a:solidFill>
                  <a:srgbClr val="0000CC"/>
                </a:solidFill>
                <a:latin typeface="Times New Roman" pitchFamily="18" charset="0"/>
                <a:ea typeface="黑体" pitchFamily="2" charset="-122"/>
              </a:rPr>
              <a:t>     </a:t>
            </a:r>
            <a:r>
              <a:rPr lang="en-US" altLang="zh-CN" sz="2000" dirty="0">
                <a:solidFill>
                  <a:schemeClr val="accent2"/>
                </a:solidFill>
                <a:latin typeface="Times New Roman" pitchFamily="18" charset="0"/>
                <a:ea typeface="黑体" pitchFamily="2" charset="-122"/>
              </a:rPr>
              <a:t>SET </a:t>
            </a:r>
            <a:r>
              <a:rPr lang="en-US" altLang="zh-CN" sz="2000" dirty="0" err="1">
                <a:solidFill>
                  <a:srgbClr val="008000"/>
                </a:solidFill>
                <a:latin typeface="Times New Roman" pitchFamily="18" charset="0"/>
                <a:ea typeface="黑体" pitchFamily="2" charset="-122"/>
              </a:rPr>
              <a:t>avg_sal</a:t>
            </a:r>
            <a:r>
              <a:rPr lang="en-US" altLang="zh-CN" sz="2000" dirty="0">
                <a:solidFill>
                  <a:srgbClr val="0000CC"/>
                </a:solidFill>
                <a:latin typeface="Times New Roman" pitchFamily="18" charset="0"/>
                <a:ea typeface="黑体" pitchFamily="2" charset="-122"/>
              </a:rPr>
              <a:t> = </a:t>
            </a:r>
            <a:r>
              <a:rPr lang="en-US" altLang="zh-CN" sz="2000" dirty="0" err="1">
                <a:solidFill>
                  <a:srgbClr val="008000"/>
                </a:solidFill>
                <a:latin typeface="Times New Roman" pitchFamily="18" charset="0"/>
                <a:ea typeface="黑体" pitchFamily="2" charset="-122"/>
              </a:rPr>
              <a:t>avg_sal</a:t>
            </a:r>
            <a:r>
              <a:rPr lang="en-US" altLang="zh-CN" sz="2000" dirty="0">
                <a:solidFill>
                  <a:srgbClr val="0000CC"/>
                </a:solidFill>
                <a:latin typeface="Times New Roman" pitchFamily="18" charset="0"/>
                <a:ea typeface="黑体" pitchFamily="2" charset="-122"/>
              </a:rPr>
              <a:t> + 1000.0 </a:t>
            </a:r>
          </a:p>
          <a:p>
            <a:pPr marL="801688" lvl="1" indent="-257175">
              <a:buFont typeface="Wingdings" pitchFamily="2" charset="2"/>
              <a:buNone/>
              <a:tabLst>
                <a:tab pos="7624763" algn="l"/>
              </a:tabLst>
            </a:pPr>
            <a:r>
              <a:rPr lang="en-US" altLang="zh-CN" sz="2000" dirty="0">
                <a:solidFill>
                  <a:srgbClr val="0000CC"/>
                </a:solidFill>
                <a:latin typeface="Times New Roman" pitchFamily="18" charset="0"/>
                <a:ea typeface="黑体" pitchFamily="2" charset="-122"/>
              </a:rPr>
              <a:t>     </a:t>
            </a:r>
            <a:r>
              <a:rPr lang="en-US" altLang="zh-CN" sz="2000" dirty="0">
                <a:solidFill>
                  <a:schemeClr val="accent2"/>
                </a:solidFill>
                <a:latin typeface="Times New Roman" pitchFamily="18" charset="0"/>
                <a:ea typeface="黑体" pitchFamily="2" charset="-122"/>
              </a:rPr>
              <a:t>WHERE</a:t>
            </a:r>
            <a:r>
              <a:rPr lang="en-US" altLang="zh-CN" sz="2000" dirty="0">
                <a:solidFill>
                  <a:srgbClr val="0000CC"/>
                </a:solidFill>
                <a:latin typeface="Times New Roman" pitchFamily="18" charset="0"/>
                <a:ea typeface="黑体" pitchFamily="2" charset="-122"/>
              </a:rPr>
              <a:t> </a:t>
            </a:r>
            <a:r>
              <a:rPr lang="en-US" altLang="zh-CN" sz="2000" dirty="0" err="1">
                <a:solidFill>
                  <a:srgbClr val="0000CC"/>
                </a:solidFill>
                <a:latin typeface="Times New Roman" pitchFamily="18" charset="0"/>
                <a:ea typeface="黑体" pitchFamily="2" charset="-122"/>
              </a:rPr>
              <a:t>deptno</a:t>
            </a:r>
            <a:r>
              <a:rPr lang="en-US" altLang="zh-CN" sz="2000" dirty="0">
                <a:solidFill>
                  <a:srgbClr val="0000CC"/>
                </a:solidFill>
                <a:latin typeface="Times New Roman" pitchFamily="18" charset="0"/>
                <a:ea typeface="黑体" pitchFamily="2" charset="-122"/>
              </a:rPr>
              <a:t> = 13 ;</a:t>
            </a:r>
          </a:p>
          <a:p>
            <a:pPr marL="801688" lvl="1" indent="-257175">
              <a:tabLst>
                <a:tab pos="7624763" algn="l"/>
              </a:tabLst>
            </a:pPr>
            <a:endParaRPr lang="en-US" altLang="zh-CN" sz="2000" dirty="0">
              <a:solidFill>
                <a:srgbClr val="0000CC"/>
              </a:solidFill>
              <a:latin typeface="Times New Roman" pitchFamily="18" charset="0"/>
              <a:ea typeface="黑体" pitchFamily="2" charset="-122"/>
            </a:endParaRPr>
          </a:p>
          <a:p>
            <a:pPr marL="801688" lvl="1" indent="-257175">
              <a:tabLst>
                <a:tab pos="7624763" algn="l"/>
              </a:tabLst>
            </a:pPr>
            <a:r>
              <a:rPr lang="zh-CN" altLang="en-US" sz="2200" dirty="0">
                <a:solidFill>
                  <a:schemeClr val="accent2"/>
                </a:solidFill>
                <a:latin typeface="Times New Roman" pitchFamily="18" charset="0"/>
                <a:ea typeface="黑体" pitchFamily="2" charset="-122"/>
              </a:rPr>
              <a:t>因此，视图上更新必须有所限制！</a:t>
            </a:r>
            <a:r>
              <a:rPr lang="zh-CN" altLang="en-US" dirty="0">
                <a:latin typeface="Times New Roman" pitchFamily="18"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7" dur="500"/>
                                        <p:tgtEl>
                                          <p:spTgt spid="15462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10" dur="500"/>
                                        <p:tgtEl>
                                          <p:spTgt spid="154627">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4627">
                                            <p:txEl>
                                              <p:pRg st="9" end="9"/>
                                            </p:txEl>
                                          </p:spTgt>
                                        </p:tgtEl>
                                        <p:attrNameLst>
                                          <p:attrName>style.visibility</p:attrName>
                                        </p:attrNameLst>
                                      </p:cBhvr>
                                      <p:to>
                                        <p:strVal val="visible"/>
                                      </p:to>
                                    </p:set>
                                    <p:animEffect transition="in" filter="blinds(horizontal)">
                                      <p:cBhvr>
                                        <p:cTn id="13" dur="500"/>
                                        <p:tgtEl>
                                          <p:spTgt spid="154627">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4627">
                                            <p:txEl>
                                              <p:pRg st="10" end="10"/>
                                            </p:txEl>
                                          </p:spTgt>
                                        </p:tgtEl>
                                        <p:attrNameLst>
                                          <p:attrName>style.visibility</p:attrName>
                                        </p:attrNameLst>
                                      </p:cBhvr>
                                      <p:to>
                                        <p:strVal val="visible"/>
                                      </p:to>
                                    </p:set>
                                    <p:animEffect transition="in" filter="blinds(horizontal)">
                                      <p:cBhvr>
                                        <p:cTn id="16" dur="500"/>
                                        <p:tgtEl>
                                          <p:spTgt spid="154627">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4627">
                                            <p:txEl>
                                              <p:pRg st="12" end="12"/>
                                            </p:txEl>
                                          </p:spTgt>
                                        </p:tgtEl>
                                        <p:attrNameLst>
                                          <p:attrName>style.visibility</p:attrName>
                                        </p:attrNameLst>
                                      </p:cBhvr>
                                      <p:to>
                                        <p:strVal val="visible"/>
                                      </p:to>
                                    </p:set>
                                    <p:anim calcmode="lin" valueType="num">
                                      <p:cBhvr additive="base">
                                        <p:cTn id="21" dur="500" fill="hold"/>
                                        <p:tgtEl>
                                          <p:spTgt spid="154627">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46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z="4000">
                <a:solidFill>
                  <a:schemeClr val="tx1"/>
                </a:solidFill>
              </a:rPr>
              <a:t>3.6.4  </a:t>
            </a:r>
            <a:r>
              <a:rPr lang="zh-CN" altLang="en-US" sz="4000">
                <a:solidFill>
                  <a:schemeClr val="tx1"/>
                </a:solidFill>
              </a:rPr>
              <a:t>视图上更新数据</a:t>
            </a:r>
          </a:p>
        </p:txBody>
      </p:sp>
      <p:sp>
        <p:nvSpPr>
          <p:cNvPr id="155651" name="Rectangle 3"/>
          <p:cNvSpPr>
            <a:spLocks noGrp="1" noChangeArrowheads="1"/>
          </p:cNvSpPr>
          <p:nvPr>
            <p:ph type="body" idx="1"/>
          </p:nvPr>
        </p:nvSpPr>
        <p:spPr>
          <a:xfrm>
            <a:off x="611188" y="1412875"/>
            <a:ext cx="8348662" cy="4752975"/>
          </a:xfrm>
        </p:spPr>
        <p:txBody>
          <a:bodyPr/>
          <a:lstStyle/>
          <a:p>
            <a:r>
              <a:rPr lang="zh-CN" altLang="en-US" sz="2200" dirty="0">
                <a:solidFill>
                  <a:srgbClr val="0000CC"/>
                </a:solidFill>
                <a:ea typeface="黑体" pitchFamily="2" charset="-122"/>
              </a:rPr>
              <a:t>一般地，严格规定：</a:t>
            </a:r>
            <a:r>
              <a:rPr lang="zh-CN" altLang="en-US" sz="2200" dirty="0">
                <a:solidFill>
                  <a:schemeClr val="accent2"/>
                </a:solidFill>
                <a:ea typeface="黑体" pitchFamily="2" charset="-122"/>
              </a:rPr>
              <a:t>含主键的单表行列子集视图</a:t>
            </a:r>
            <a:r>
              <a:rPr lang="zh-CN" altLang="en-US" sz="2200" dirty="0">
                <a:solidFill>
                  <a:srgbClr val="0000CC"/>
                </a:solidFill>
                <a:ea typeface="黑体" pitchFamily="2" charset="-122"/>
              </a:rPr>
              <a:t>是允许更新的</a:t>
            </a:r>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endParaRPr lang="zh-CN" altLang="en-US" sz="2400" dirty="0">
              <a:solidFill>
                <a:srgbClr val="0000CC"/>
              </a:solidFill>
            </a:endParaRPr>
          </a:p>
          <a:p>
            <a:pPr>
              <a:buFont typeface="Wingdings" pitchFamily="2" charset="2"/>
              <a:buNone/>
            </a:pPr>
            <a:endParaRPr lang="zh-CN" altLang="en-US" sz="2400" dirty="0">
              <a:solidFill>
                <a:srgbClr val="0000CC"/>
              </a:solidFill>
            </a:endParaRPr>
          </a:p>
          <a:p>
            <a:r>
              <a:rPr lang="zh-CN" altLang="en-US" sz="2200" dirty="0">
                <a:solidFill>
                  <a:schemeClr val="hlink"/>
                </a:solidFill>
                <a:latin typeface="Times New Roman" pitchFamily="18" charset="0"/>
                <a:ea typeface="黑体" pitchFamily="2" charset="-122"/>
              </a:rPr>
              <a:t>注：</a:t>
            </a:r>
            <a:r>
              <a:rPr lang="en-US" altLang="zh-CN" sz="2200" dirty="0">
                <a:latin typeface="Times New Roman" pitchFamily="18" charset="0"/>
                <a:ea typeface="黑体" pitchFamily="2" charset="-122"/>
              </a:rPr>
              <a:t>SQL:1999</a:t>
            </a:r>
            <a:r>
              <a:rPr lang="zh-CN" altLang="en-US" sz="2200" dirty="0">
                <a:latin typeface="Times New Roman" pitchFamily="18" charset="0"/>
                <a:ea typeface="黑体" pitchFamily="2" charset="-122"/>
              </a:rPr>
              <a:t>扩大了可更新视图（</a:t>
            </a:r>
            <a:r>
              <a:rPr lang="en-US" altLang="zh-CN" sz="2200" dirty="0">
                <a:latin typeface="Times New Roman" pitchFamily="18" charset="0"/>
                <a:ea typeface="黑体" pitchFamily="2" charset="-122"/>
              </a:rPr>
              <a:t>updatable view</a:t>
            </a:r>
            <a:r>
              <a:rPr lang="zh-CN" altLang="en-US" sz="2200" dirty="0">
                <a:latin typeface="Times New Roman" pitchFamily="18" charset="0"/>
                <a:ea typeface="黑体" pitchFamily="2" charset="-122"/>
              </a:rPr>
              <a:t>）的范围</a:t>
            </a:r>
            <a:br>
              <a:rPr lang="en-US" altLang="zh-CN" sz="2200" dirty="0">
                <a:latin typeface="Times New Roman" pitchFamily="18" charset="0"/>
                <a:ea typeface="黑体" pitchFamily="2" charset="-122"/>
              </a:rPr>
            </a:b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取决于函数依赖（</a:t>
            </a:r>
            <a:r>
              <a:rPr lang="en-US" altLang="zh-CN" sz="2200" dirty="0">
                <a:latin typeface="Times New Roman" pitchFamily="18" charset="0"/>
                <a:ea typeface="黑体" pitchFamily="2" charset="-122"/>
              </a:rPr>
              <a:t>functional dependency</a:t>
            </a:r>
            <a:r>
              <a:rPr lang="zh-CN" altLang="en-US" sz="2200" dirty="0">
                <a:latin typeface="Times New Roman" pitchFamily="18" charset="0"/>
                <a:ea typeface="黑体" pitchFamily="2" charset="-122"/>
              </a:rPr>
              <a:t>）！</a:t>
            </a:r>
            <a:endParaRPr lang="zh-CN" altLang="en-US" sz="2200" dirty="0"/>
          </a:p>
        </p:txBody>
      </p:sp>
      <p:sp>
        <p:nvSpPr>
          <p:cNvPr id="155654" name="Oval 6"/>
          <p:cNvSpPr>
            <a:spLocks noChangeArrowheads="1"/>
          </p:cNvSpPr>
          <p:nvPr/>
        </p:nvSpPr>
        <p:spPr bwMode="auto">
          <a:xfrm>
            <a:off x="1115616" y="1988840"/>
            <a:ext cx="7200799" cy="3168352"/>
          </a:xfrm>
          <a:prstGeom prst="ellipse">
            <a:avLst/>
          </a:prstGeom>
          <a:solidFill>
            <a:srgbClr val="FFFF99"/>
          </a:solidFill>
          <a:ln w="9525">
            <a:solidFill>
              <a:srgbClr val="000000"/>
            </a:solidFill>
            <a:round/>
            <a:headEnd/>
            <a:tailEnd/>
          </a:ln>
        </p:spPr>
        <p:txBody>
          <a:bodyPr lIns="18000" tIns="10800" rIns="18000" bIns="10800"/>
          <a:lstStyle/>
          <a:p>
            <a:pPr algn="ctr"/>
            <a:r>
              <a:rPr lang="zh-CN" altLang="en-US" sz="2800" b="1" dirty="0">
                <a:latin typeface="Times New Roman" pitchFamily="18" charset="0"/>
              </a:rPr>
              <a:t>视  图</a:t>
            </a:r>
          </a:p>
          <a:p>
            <a:endParaRPr lang="en-US" altLang="zh-CN" sz="2000" b="1" dirty="0">
              <a:latin typeface="Times New Roman" pitchFamily="18" charset="0"/>
            </a:endParaRPr>
          </a:p>
          <a:p>
            <a:r>
              <a:rPr lang="zh-CN" altLang="en-US" sz="2000" b="1" dirty="0">
                <a:latin typeface="Times New Roman" pitchFamily="18" charset="0"/>
              </a:rPr>
              <a:t>允许更新的视图</a:t>
            </a:r>
            <a:endParaRPr lang="zh-CN" altLang="en-US" sz="2000" b="1" dirty="0">
              <a:latin typeface="Tahoma" pitchFamily="34" charset="0"/>
            </a:endParaRPr>
          </a:p>
        </p:txBody>
      </p:sp>
      <p:sp>
        <p:nvSpPr>
          <p:cNvPr id="155655" name="Oval 7"/>
          <p:cNvSpPr>
            <a:spLocks noChangeArrowheads="1"/>
          </p:cNvSpPr>
          <p:nvPr/>
        </p:nvSpPr>
        <p:spPr bwMode="auto">
          <a:xfrm>
            <a:off x="4626034" y="2996953"/>
            <a:ext cx="2817142" cy="1800200"/>
          </a:xfrm>
          <a:prstGeom prst="ellipse">
            <a:avLst/>
          </a:prstGeom>
          <a:solidFill>
            <a:srgbClr val="CCFFFF"/>
          </a:solidFill>
          <a:ln w="9525">
            <a:solidFill>
              <a:srgbClr val="000000"/>
            </a:solidFill>
            <a:round/>
            <a:headEnd/>
            <a:tailEnd/>
          </a:ln>
        </p:spPr>
        <p:txBody>
          <a:bodyPr lIns="18000" tIns="0" rIns="18000" bIns="0"/>
          <a:lstStyle/>
          <a:p>
            <a:pPr algn="ctr"/>
            <a:r>
              <a:rPr lang="zh-CN" altLang="en-US" b="1" dirty="0">
                <a:latin typeface="Times New Roman" pitchFamily="18" charset="0"/>
              </a:rPr>
              <a:t> 不允许更新的视图</a:t>
            </a:r>
            <a:endParaRPr lang="zh-CN" altLang="en-US" b="1" dirty="0">
              <a:latin typeface="Tahoma" pitchFamily="34" charset="0"/>
            </a:endParaRPr>
          </a:p>
        </p:txBody>
      </p:sp>
      <p:sp>
        <p:nvSpPr>
          <p:cNvPr id="155656" name="Oval 8"/>
          <p:cNvSpPr>
            <a:spLocks noChangeArrowheads="1"/>
          </p:cNvSpPr>
          <p:nvPr/>
        </p:nvSpPr>
        <p:spPr bwMode="auto">
          <a:xfrm>
            <a:off x="4850888" y="3717032"/>
            <a:ext cx="2400871" cy="876176"/>
          </a:xfrm>
          <a:prstGeom prst="ellipse">
            <a:avLst/>
          </a:prstGeom>
          <a:solidFill>
            <a:srgbClr val="99CCFF"/>
          </a:solidFill>
          <a:ln w="9525">
            <a:solidFill>
              <a:srgbClr val="000000"/>
            </a:solidFill>
            <a:round/>
            <a:headEnd/>
            <a:tailEnd/>
          </a:ln>
        </p:spPr>
        <p:txBody>
          <a:bodyPr lIns="18000" tIns="0" rIns="18000" bIns="0"/>
          <a:lstStyle/>
          <a:p>
            <a:pPr algn="ctr"/>
            <a:r>
              <a:rPr lang="zh-CN" altLang="en-US" b="1">
                <a:latin typeface="Times New Roman" pitchFamily="18" charset="0"/>
              </a:rPr>
              <a:t>理论上</a:t>
            </a:r>
          </a:p>
          <a:p>
            <a:pPr algn="ctr"/>
            <a:r>
              <a:rPr lang="zh-CN" altLang="en-US" b="1">
                <a:latin typeface="Times New Roman" pitchFamily="18" charset="0"/>
              </a:rPr>
              <a:t>不可更新的视图</a:t>
            </a:r>
            <a:endParaRPr lang="zh-CN" altLang="en-US" b="1">
              <a:latin typeface="Tahoma" pitchFamily="34" charset="0"/>
            </a:endParaRPr>
          </a:p>
        </p:txBody>
      </p:sp>
      <p:sp>
        <p:nvSpPr>
          <p:cNvPr id="12"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104</a:t>
            </a:fld>
            <a:endParaRPr lang="en-US" altLang="zh-CN"/>
          </a:p>
        </p:txBody>
      </p:sp>
      <p:sp>
        <p:nvSpPr>
          <p:cNvPr id="13"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651">
                                            <p:txEl>
                                              <p:pRg st="9" end="9"/>
                                            </p:txEl>
                                          </p:spTgt>
                                        </p:tgtEl>
                                        <p:attrNameLst>
                                          <p:attrName>style.visibility</p:attrName>
                                        </p:attrNameLst>
                                      </p:cBhvr>
                                      <p:to>
                                        <p:strVal val="visible"/>
                                      </p:to>
                                    </p:set>
                                    <p:anim calcmode="lin" valueType="num">
                                      <p:cBhvr additive="base">
                                        <p:cTn id="7" dur="500" fill="hold"/>
                                        <p:tgtEl>
                                          <p:spTgt spid="15565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a:t>目录 </a:t>
            </a:r>
            <a:r>
              <a:rPr lang="en-US" altLang="zh-CN"/>
              <a:t>Contents</a:t>
            </a:r>
          </a:p>
        </p:txBody>
      </p:sp>
      <p:sp>
        <p:nvSpPr>
          <p:cNvPr id="247811"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solidFill>
                  <a:schemeClr val="accent2"/>
                </a:solidFill>
                <a:ea typeface="黑体" pitchFamily="2" charset="-122"/>
              </a:rPr>
              <a:t>3.7  </a:t>
            </a:r>
            <a:r>
              <a:rPr lang="zh-CN" altLang="en-US" b="1" dirty="0">
                <a:solidFill>
                  <a:schemeClr val="accent2"/>
                </a:solidFill>
                <a:ea typeface="黑体" pitchFamily="2" charset="-122"/>
              </a:rPr>
              <a:t>嵌入式</a:t>
            </a:r>
            <a:r>
              <a:rPr lang="en-US" altLang="zh-CN" b="1" dirty="0">
                <a:solidFill>
                  <a:schemeClr val="accent2"/>
                </a:solidFill>
                <a:ea typeface="黑体" pitchFamily="2" charset="-122"/>
              </a:rPr>
              <a:t>SQL</a:t>
            </a:r>
            <a:r>
              <a:rPr lang="zh-CN" altLang="en-US" b="1" dirty="0">
                <a:solidFill>
                  <a:schemeClr val="accent2"/>
                </a:solidFill>
                <a:ea typeface="黑体" pitchFamily="2" charset="-122"/>
              </a:rPr>
              <a:t>与</a:t>
            </a:r>
            <a:br>
              <a:rPr lang="en-US" altLang="zh-CN" b="1" dirty="0">
                <a:solidFill>
                  <a:schemeClr val="accent2"/>
                </a:solidFill>
                <a:ea typeface="黑体" pitchFamily="2" charset="-122"/>
              </a:rPr>
            </a:br>
            <a:r>
              <a:rPr lang="en-US" altLang="zh-CN" b="1" dirty="0">
                <a:solidFill>
                  <a:schemeClr val="accent2"/>
                </a:solidFill>
                <a:ea typeface="黑体" pitchFamily="2" charset="-122"/>
              </a:rPr>
              <a:t>       SQL</a:t>
            </a:r>
            <a:r>
              <a:rPr lang="zh-CN" altLang="en-US" b="1" dirty="0">
                <a:solidFill>
                  <a:schemeClr val="accent2"/>
                </a:solidFill>
                <a:ea typeface="黑体" pitchFamily="2" charset="-122"/>
              </a:rPr>
              <a:t>过程化扩充（简介）</a:t>
            </a:r>
            <a:endParaRPr lang="en-US" altLang="zh-CN" b="1" dirty="0">
              <a:solidFill>
                <a:schemeClr val="accent2"/>
              </a:solidFill>
              <a:ea typeface="黑体" pitchFamily="2" charset="-122"/>
            </a:endParaRPr>
          </a:p>
          <a:p>
            <a:endParaRPr lang="en-US" altLang="zh-CN" b="1" dirty="0">
              <a:solidFill>
                <a:schemeClr val="accent2"/>
              </a:solidFill>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105</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2995" name="Rectangle 3"/>
          <p:cNvSpPr>
            <a:spLocks noGrp="1" noChangeArrowheads="1"/>
          </p:cNvSpPr>
          <p:nvPr>
            <p:ph type="body" idx="1"/>
          </p:nvPr>
        </p:nvSpPr>
        <p:spPr>
          <a:xfrm>
            <a:off x="914400" y="1557338"/>
            <a:ext cx="7772400" cy="4751387"/>
          </a:xfrm>
        </p:spPr>
        <p:txBody>
          <a:bodyPr/>
          <a:lstStyle/>
          <a:p>
            <a:r>
              <a:rPr lang="zh-CN" altLang="en-US" sz="2400" dirty="0">
                <a:solidFill>
                  <a:srgbClr val="0000CC"/>
                </a:solidFill>
                <a:latin typeface="Times New Roman" pitchFamily="18" charset="0"/>
                <a:ea typeface="黑体" pitchFamily="2" charset="-122"/>
                <a:cs typeface="Times New Roman" pitchFamily="18" charset="0"/>
              </a:rPr>
              <a:t>交互式</a:t>
            </a:r>
            <a:r>
              <a:rPr lang="en-US" altLang="zh-CN" sz="2400" dirty="0">
                <a:solidFill>
                  <a:srgbClr val="0000CC"/>
                </a:solidFill>
                <a:latin typeface="Times New Roman" pitchFamily="18" charset="0"/>
                <a:ea typeface="黑体" pitchFamily="2" charset="-122"/>
                <a:cs typeface="Times New Roman" pitchFamily="18" charset="0"/>
              </a:rPr>
              <a:t>SQL</a:t>
            </a:r>
            <a:r>
              <a:rPr lang="zh-CN" altLang="en-US" sz="2400" dirty="0">
                <a:solidFill>
                  <a:srgbClr val="0000CC"/>
                </a:solidFill>
                <a:latin typeface="Times New Roman" pitchFamily="18" charset="0"/>
                <a:ea typeface="黑体" pitchFamily="2" charset="-122"/>
                <a:cs typeface="Times New Roman" pitchFamily="18" charset="0"/>
              </a:rPr>
              <a:t>（</a:t>
            </a:r>
            <a:r>
              <a:rPr lang="en-US" altLang="zh-CN" sz="2400" dirty="0">
                <a:solidFill>
                  <a:srgbClr val="0000CC"/>
                </a:solidFill>
                <a:latin typeface="Times New Roman" pitchFamily="18" charset="0"/>
                <a:ea typeface="黑体" pitchFamily="2" charset="-122"/>
                <a:cs typeface="Times New Roman" pitchFamily="18" charset="0"/>
              </a:rPr>
              <a:t>Interactive SQL</a:t>
            </a:r>
            <a:r>
              <a:rPr lang="zh-CN" altLang="en-US" sz="2400" dirty="0">
                <a:solidFill>
                  <a:srgbClr val="0000CC"/>
                </a:solidFill>
                <a:latin typeface="Times New Roman" pitchFamily="18" charset="0"/>
                <a:ea typeface="黑体" pitchFamily="2" charset="-122"/>
                <a:cs typeface="Times New Roman" pitchFamily="18" charset="0"/>
              </a:rPr>
              <a:t>）是计算不完备的、非过程化数据库语言</a:t>
            </a:r>
          </a:p>
          <a:p>
            <a:r>
              <a:rPr lang="zh-CN" altLang="en-US" sz="2400" dirty="0">
                <a:solidFill>
                  <a:srgbClr val="000000"/>
                </a:solidFill>
                <a:latin typeface="Times New Roman" pitchFamily="18" charset="0"/>
                <a:ea typeface="黑体" pitchFamily="2" charset="-122"/>
                <a:cs typeface="Times New Roman" pitchFamily="18" charset="0"/>
              </a:rPr>
              <a:t>然而，开发一个完整的数据库应用程序时，往往需要数据“管理”与数据“计算”的集成、数据库操作与其他处理（如流程控制）的集成</a:t>
            </a:r>
          </a:p>
          <a:p>
            <a:r>
              <a:rPr lang="zh-CN" altLang="en-US" sz="2400" dirty="0">
                <a:solidFill>
                  <a:srgbClr val="000000"/>
                </a:solidFill>
                <a:latin typeface="Times New Roman" pitchFamily="18" charset="0"/>
                <a:ea typeface="黑体" pitchFamily="2" charset="-122"/>
                <a:cs typeface="Times New Roman" pitchFamily="18" charset="0"/>
              </a:rPr>
              <a:t>因此，就有</a:t>
            </a:r>
            <a:r>
              <a:rPr lang="zh-CN" altLang="en-US" sz="2400" dirty="0">
                <a:solidFill>
                  <a:schemeClr val="accent2"/>
                </a:solidFill>
                <a:latin typeface="Times New Roman" pitchFamily="18" charset="0"/>
                <a:ea typeface="黑体" pitchFamily="2" charset="-122"/>
                <a:cs typeface="Times New Roman" pitchFamily="18" charset="0"/>
              </a:rPr>
              <a:t>嵌入式</a:t>
            </a:r>
            <a:r>
              <a:rPr lang="en-US" altLang="zh-CN" sz="2400" dirty="0">
                <a:solidFill>
                  <a:schemeClr val="accent2"/>
                </a:solidFill>
                <a:latin typeface="Times New Roman" pitchFamily="18" charset="0"/>
                <a:ea typeface="黑体" pitchFamily="2" charset="-122"/>
                <a:cs typeface="Times New Roman" pitchFamily="18" charset="0"/>
              </a:rPr>
              <a:t>SQL</a:t>
            </a:r>
            <a:r>
              <a:rPr lang="zh-CN" altLang="en-US" sz="2400" dirty="0">
                <a:solidFill>
                  <a:schemeClr val="accent2"/>
                </a:solidFill>
                <a:latin typeface="Times New Roman" pitchFamily="18" charset="0"/>
                <a:ea typeface="黑体" pitchFamily="2" charset="-122"/>
                <a:cs typeface="Times New Roman" pitchFamily="18" charset="0"/>
              </a:rPr>
              <a:t>（</a:t>
            </a:r>
            <a:r>
              <a:rPr lang="en-US" altLang="zh-CN" sz="2400" dirty="0">
                <a:solidFill>
                  <a:schemeClr val="accent2"/>
                </a:solidFill>
                <a:latin typeface="Times New Roman" pitchFamily="18" charset="0"/>
                <a:ea typeface="黑体" pitchFamily="2" charset="-122"/>
                <a:cs typeface="Times New Roman" pitchFamily="18" charset="0"/>
              </a:rPr>
              <a:t>embedded SQL</a:t>
            </a:r>
            <a:r>
              <a:rPr lang="zh-CN" altLang="en-US" sz="2400" dirty="0">
                <a:solidFill>
                  <a:schemeClr val="accent2"/>
                </a:solidFill>
                <a:latin typeface="Times New Roman" pitchFamily="18" charset="0"/>
                <a:ea typeface="黑体" pitchFamily="2" charset="-122"/>
                <a:cs typeface="Times New Roman" pitchFamily="18" charset="0"/>
              </a:rPr>
              <a:t>）</a:t>
            </a:r>
            <a:r>
              <a:rPr lang="zh-CN" altLang="en-US" sz="2400" dirty="0">
                <a:solidFill>
                  <a:srgbClr val="000000"/>
                </a:solidFill>
                <a:latin typeface="Times New Roman" pitchFamily="18" charset="0"/>
                <a:ea typeface="黑体" pitchFamily="2" charset="-122"/>
                <a:cs typeface="Times New Roman" pitchFamily="18" charset="0"/>
              </a:rPr>
              <a:t>和</a:t>
            </a:r>
            <a:r>
              <a:rPr lang="en-US" altLang="zh-CN" sz="2400" dirty="0">
                <a:solidFill>
                  <a:schemeClr val="accent2"/>
                </a:solidFill>
                <a:latin typeface="Times New Roman" pitchFamily="18" charset="0"/>
                <a:ea typeface="黑体" pitchFamily="2" charset="-122"/>
                <a:cs typeface="Times New Roman" pitchFamily="18" charset="0"/>
              </a:rPr>
              <a:t>SQL</a:t>
            </a:r>
            <a:r>
              <a:rPr lang="zh-CN" altLang="en-US" sz="2400" dirty="0">
                <a:solidFill>
                  <a:schemeClr val="accent2"/>
                </a:solidFill>
                <a:latin typeface="Times New Roman" pitchFamily="18" charset="0"/>
                <a:ea typeface="黑体" pitchFamily="2" charset="-122"/>
                <a:cs typeface="Times New Roman" pitchFamily="18" charset="0"/>
              </a:rPr>
              <a:t>过程化扩充（</a:t>
            </a:r>
            <a:r>
              <a:rPr lang="en-US" altLang="zh-CN" sz="2400" dirty="0">
                <a:solidFill>
                  <a:schemeClr val="accent2"/>
                </a:solidFill>
                <a:latin typeface="Times New Roman" pitchFamily="18" charset="0"/>
                <a:ea typeface="黑体" pitchFamily="2" charset="-122"/>
                <a:cs typeface="Times New Roman" pitchFamily="18" charset="0"/>
              </a:rPr>
              <a:t>procedural extensions</a:t>
            </a:r>
            <a:r>
              <a:rPr lang="zh-CN" altLang="en-US" sz="2400" dirty="0">
                <a:solidFill>
                  <a:schemeClr val="accent2"/>
                </a:solidFill>
                <a:latin typeface="Times New Roman" pitchFamily="18" charset="0"/>
                <a:ea typeface="黑体" pitchFamily="2" charset="-122"/>
                <a:cs typeface="Times New Roman" pitchFamily="18" charset="0"/>
              </a:rPr>
              <a:t>）</a:t>
            </a:r>
            <a:endParaRPr lang="zh-CN" altLang="en-US" sz="2400" dirty="0">
              <a:ea typeface="黑体" pitchFamily="2" charset="-122"/>
              <a:cs typeface="Times New Roman" pitchFamily="18" charset="0"/>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4019" name="Rectangle 3"/>
          <p:cNvSpPr>
            <a:spLocks noGrp="1" noChangeArrowheads="1"/>
          </p:cNvSpPr>
          <p:nvPr>
            <p:ph type="body" idx="1"/>
          </p:nvPr>
        </p:nvSpPr>
        <p:spPr>
          <a:xfrm>
            <a:off x="914400" y="1412776"/>
            <a:ext cx="7772400" cy="5129660"/>
          </a:xfrm>
        </p:spPr>
        <p:txBody>
          <a:bodyPr/>
          <a:lstStyle/>
          <a:p>
            <a:r>
              <a:rPr lang="zh-CN" altLang="en-US" b="1" dirty="0">
                <a:solidFill>
                  <a:schemeClr val="accent2"/>
                </a:solidFill>
                <a:latin typeface="Times New Roman" pitchFamily="18" charset="0"/>
                <a:ea typeface="黑体" pitchFamily="2" charset="-122"/>
              </a:rPr>
              <a:t>一、嵌入式</a:t>
            </a:r>
            <a:r>
              <a:rPr lang="en-US" altLang="zh-CN" b="1" dirty="0">
                <a:solidFill>
                  <a:schemeClr val="accent2"/>
                </a:solidFill>
                <a:latin typeface="Times New Roman" pitchFamily="18" charset="0"/>
                <a:ea typeface="黑体" pitchFamily="2" charset="-122"/>
              </a:rPr>
              <a:t>SQL</a:t>
            </a:r>
          </a:p>
          <a:p>
            <a:pPr lvl="1"/>
            <a:r>
              <a:rPr lang="zh-CN" altLang="en-US" sz="2200" dirty="0">
                <a:latin typeface="Times New Roman" pitchFamily="18" charset="0"/>
                <a:ea typeface="黑体" pitchFamily="2" charset="-122"/>
              </a:rPr>
              <a:t>将</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语句嵌入到</a:t>
            </a:r>
            <a:r>
              <a:rPr lang="zh-CN" altLang="en-US" sz="2200" dirty="0">
                <a:solidFill>
                  <a:srgbClr val="FF0000"/>
                </a:solidFill>
                <a:latin typeface="Times New Roman" pitchFamily="18" charset="0"/>
                <a:ea typeface="黑体" pitchFamily="2" charset="-122"/>
              </a:rPr>
              <a:t>宿主语言</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e.g. C, FORTRAN</a:t>
            </a:r>
            <a:r>
              <a:rPr lang="zh-CN" altLang="en-US" sz="2200" dirty="0">
                <a:latin typeface="Times New Roman" pitchFamily="18" charset="0"/>
                <a:ea typeface="黑体" pitchFamily="2" charset="-122"/>
              </a:rPr>
              <a:t>）程序中，进行混合编程。</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负责“数据库操作”， 宿主语言负责“其他处理”。</a:t>
            </a:r>
            <a:r>
              <a:rPr lang="en-US" altLang="zh-CN" sz="2200" dirty="0">
                <a:solidFill>
                  <a:srgbClr val="3B9D34"/>
                </a:solidFill>
                <a:latin typeface="Times New Roman" pitchFamily="18" charset="0"/>
                <a:ea typeface="黑体" pitchFamily="2" charset="-122"/>
              </a:rPr>
              <a:t>e.g.</a:t>
            </a:r>
            <a:r>
              <a:rPr lang="en-US" altLang="zh-CN" sz="2200" dirty="0">
                <a:latin typeface="Times New Roman" pitchFamily="18" charset="0"/>
                <a:ea typeface="黑体" pitchFamily="2" charset="-122"/>
              </a:rPr>
              <a:t> Oracle Pro*C, Pro*FORTRAN</a:t>
            </a:r>
          </a:p>
          <a:p>
            <a:pPr lvl="1">
              <a:spcBef>
                <a:spcPts val="1200"/>
              </a:spcBef>
            </a:pPr>
            <a:r>
              <a:rPr lang="zh-CN" altLang="en-US" sz="2200" dirty="0">
                <a:latin typeface="Times New Roman" pitchFamily="18" charset="0"/>
                <a:ea typeface="黑体" pitchFamily="2" charset="-122"/>
              </a:rPr>
              <a:t>然而，需解决以下几个问题：</a:t>
            </a:r>
          </a:p>
          <a:p>
            <a:pPr lvl="2"/>
            <a:r>
              <a:rPr lang="zh-CN" altLang="en-US" sz="2200" dirty="0">
                <a:solidFill>
                  <a:srgbClr val="0000CC"/>
                </a:solidFill>
                <a:latin typeface="Times New Roman" pitchFamily="18" charset="0"/>
                <a:ea typeface="黑体" pitchFamily="2" charset="-122"/>
              </a:rPr>
              <a:t>如何将包含外语（</a:t>
            </a:r>
            <a:r>
              <a:rPr lang="en-US" altLang="zh-CN" sz="2200" dirty="0">
                <a:solidFill>
                  <a:srgbClr val="0000CC"/>
                </a:solidFill>
                <a:latin typeface="Times New Roman" pitchFamily="18" charset="0"/>
                <a:ea typeface="黑体" pitchFamily="2" charset="-122"/>
              </a:rPr>
              <a:t>SQL</a:t>
            </a:r>
            <a:r>
              <a:rPr lang="zh-CN" altLang="en-US" sz="2200" dirty="0">
                <a:solidFill>
                  <a:srgbClr val="0000CC"/>
                </a:solidFill>
                <a:latin typeface="Times New Roman" pitchFamily="18" charset="0"/>
                <a:ea typeface="黑体" pitchFamily="2" charset="-122"/>
              </a:rPr>
              <a:t>）的宿主语言源程序编译、连接成可执行代码？</a:t>
            </a:r>
            <a:r>
              <a:rPr lang="en-US" altLang="zh-CN" sz="2200" dirty="0">
                <a:solidFill>
                  <a:srgbClr val="0000CC"/>
                </a:solidFill>
                <a:latin typeface="Times New Roman" pitchFamily="18" charset="0"/>
                <a:ea typeface="黑体" pitchFamily="2" charset="-122"/>
              </a:rPr>
              <a:t>——</a:t>
            </a:r>
            <a:r>
              <a:rPr lang="zh-CN" altLang="en-US" sz="2200" dirty="0">
                <a:solidFill>
                  <a:srgbClr val="0000CC"/>
                </a:solidFill>
                <a:latin typeface="Times New Roman" pitchFamily="18" charset="0"/>
                <a:ea typeface="黑体" pitchFamily="2" charset="-122"/>
              </a:rPr>
              <a:t>借助</a:t>
            </a:r>
            <a:r>
              <a:rPr lang="zh-CN" altLang="en-US" sz="2200" dirty="0">
                <a:solidFill>
                  <a:srgbClr val="FF0000"/>
                </a:solidFill>
                <a:latin typeface="Times New Roman" pitchFamily="18" charset="0"/>
                <a:ea typeface="黑体" pitchFamily="2" charset="-122"/>
              </a:rPr>
              <a:t>预编译器</a:t>
            </a:r>
          </a:p>
          <a:p>
            <a:pPr lvl="2"/>
            <a:r>
              <a:rPr lang="zh-CN" altLang="en-US" sz="2200" dirty="0">
                <a:solidFill>
                  <a:srgbClr val="0000CC"/>
                </a:solidFill>
                <a:latin typeface="Times New Roman" pitchFamily="18" charset="0"/>
                <a:ea typeface="黑体" pitchFamily="2" charset="-122"/>
              </a:rPr>
              <a:t>预编译器如何识别</a:t>
            </a:r>
            <a:r>
              <a:rPr lang="en-US" altLang="zh-CN" sz="2200" dirty="0">
                <a:solidFill>
                  <a:srgbClr val="0000CC"/>
                </a:solidFill>
                <a:latin typeface="Times New Roman" pitchFamily="18" charset="0"/>
                <a:ea typeface="黑体" pitchFamily="2" charset="-122"/>
              </a:rPr>
              <a:t>SQL</a:t>
            </a:r>
            <a:r>
              <a:rPr lang="zh-CN" altLang="en-US" sz="2200" dirty="0">
                <a:solidFill>
                  <a:srgbClr val="0000CC"/>
                </a:solidFill>
                <a:latin typeface="Times New Roman" pitchFamily="18" charset="0"/>
                <a:ea typeface="黑体" pitchFamily="2" charset="-122"/>
              </a:rPr>
              <a:t>语句？</a:t>
            </a:r>
          </a:p>
          <a:p>
            <a:pPr lvl="2"/>
            <a:r>
              <a:rPr lang="en-US" altLang="zh-CN" sz="2200" dirty="0">
                <a:solidFill>
                  <a:srgbClr val="0000CC"/>
                </a:solidFill>
                <a:latin typeface="Times New Roman" pitchFamily="18" charset="0"/>
                <a:ea typeface="黑体" pitchFamily="2" charset="-122"/>
              </a:rPr>
              <a:t>DBMS</a:t>
            </a:r>
            <a:r>
              <a:rPr lang="zh-CN" altLang="en-US" sz="2200" dirty="0">
                <a:solidFill>
                  <a:srgbClr val="0000CC"/>
                </a:solidFill>
                <a:latin typeface="Times New Roman" pitchFamily="18" charset="0"/>
                <a:ea typeface="黑体" pitchFamily="2" charset="-122"/>
              </a:rPr>
              <a:t>如何识别</a:t>
            </a:r>
            <a:r>
              <a:rPr lang="en-US" altLang="zh-CN" sz="2200" dirty="0">
                <a:solidFill>
                  <a:srgbClr val="0000CC"/>
                </a:solidFill>
                <a:latin typeface="Times New Roman" pitchFamily="18" charset="0"/>
                <a:ea typeface="黑体" pitchFamily="2" charset="-122"/>
              </a:rPr>
              <a:t>SQL</a:t>
            </a:r>
            <a:r>
              <a:rPr lang="zh-CN" altLang="en-US" sz="2200" dirty="0">
                <a:solidFill>
                  <a:srgbClr val="0000CC"/>
                </a:solidFill>
                <a:latin typeface="Times New Roman" pitchFamily="18" charset="0"/>
                <a:ea typeface="黑体" pitchFamily="2" charset="-122"/>
              </a:rPr>
              <a:t>语句中的宿主语言变量？</a:t>
            </a:r>
          </a:p>
          <a:p>
            <a:pPr lvl="2"/>
            <a:r>
              <a:rPr lang="zh-CN" altLang="en-US" sz="2200" dirty="0">
                <a:solidFill>
                  <a:srgbClr val="0000CC"/>
                </a:solidFill>
                <a:latin typeface="Times New Roman" pitchFamily="18" charset="0"/>
                <a:ea typeface="黑体" pitchFamily="2" charset="-122"/>
              </a:rPr>
              <a:t>程序如何访问数据库？</a:t>
            </a:r>
          </a:p>
          <a:p>
            <a:pPr lvl="2"/>
            <a:r>
              <a:rPr lang="zh-CN" altLang="en-US" sz="2200" dirty="0">
                <a:solidFill>
                  <a:srgbClr val="0000CC"/>
                </a:solidFill>
                <a:latin typeface="Times New Roman" pitchFamily="18" charset="0"/>
                <a:ea typeface="黑体" pitchFamily="2" charset="-122"/>
              </a:rPr>
              <a:t>程序工作单元与数据库工作单元之间如何通讯？</a:t>
            </a:r>
          </a:p>
          <a:p>
            <a:pPr lvl="2"/>
            <a:r>
              <a:rPr lang="zh-CN" altLang="en-US" sz="2200" dirty="0">
                <a:solidFill>
                  <a:srgbClr val="0000CC"/>
                </a:solidFill>
                <a:latin typeface="Times New Roman" pitchFamily="18" charset="0"/>
                <a:ea typeface="黑体" pitchFamily="2" charset="-122"/>
              </a:rPr>
              <a:t>程序中如何逐行处理</a:t>
            </a:r>
            <a:r>
              <a:rPr lang="en-US" altLang="zh-CN" sz="2200" dirty="0">
                <a:solidFill>
                  <a:srgbClr val="0000CC"/>
                </a:solidFill>
                <a:latin typeface="Times New Roman" pitchFamily="18" charset="0"/>
                <a:ea typeface="黑体" pitchFamily="2" charset="-122"/>
              </a:rPr>
              <a:t>SELECT</a:t>
            </a:r>
            <a:r>
              <a:rPr lang="zh-CN" altLang="en-US" sz="2200" dirty="0">
                <a:solidFill>
                  <a:srgbClr val="0000CC"/>
                </a:solidFill>
                <a:latin typeface="Times New Roman" pitchFamily="18" charset="0"/>
                <a:ea typeface="黑体" pitchFamily="2" charset="-122"/>
              </a:rPr>
              <a:t>返回的多行结果？</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40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40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5043" name="Rectangle 3"/>
          <p:cNvSpPr>
            <a:spLocks noGrp="1" noChangeArrowheads="1"/>
          </p:cNvSpPr>
          <p:nvPr>
            <p:ph type="body" idx="1"/>
          </p:nvPr>
        </p:nvSpPr>
        <p:spPr>
          <a:xfrm>
            <a:off x="914400" y="1412875"/>
            <a:ext cx="8045450" cy="5184775"/>
          </a:xfrm>
        </p:spPr>
        <p:txBody>
          <a:bodyPr/>
          <a:lstStyle/>
          <a:p>
            <a:r>
              <a:rPr lang="en-US" altLang="zh-CN" sz="2200" b="1" dirty="0">
                <a:solidFill>
                  <a:schemeClr val="accent2"/>
                </a:solidFill>
                <a:latin typeface="Times New Roman" pitchFamily="18" charset="0"/>
                <a:ea typeface="黑体" pitchFamily="2" charset="-122"/>
              </a:rPr>
              <a:t>1</a:t>
            </a:r>
            <a:r>
              <a:rPr lang="zh-CN" altLang="en-US" sz="2200" b="1" dirty="0">
                <a:solidFill>
                  <a:schemeClr val="accent2"/>
                </a:solidFill>
                <a:latin typeface="Times New Roman" pitchFamily="18" charset="0"/>
                <a:ea typeface="黑体" pitchFamily="2" charset="-122"/>
              </a:rPr>
              <a:t>、如何将包含外语（</a:t>
            </a:r>
            <a:r>
              <a:rPr lang="en-US" altLang="zh-CN" sz="2200" b="1" dirty="0">
                <a:solidFill>
                  <a:schemeClr val="accent2"/>
                </a:solidFill>
                <a:latin typeface="Times New Roman" pitchFamily="18" charset="0"/>
                <a:ea typeface="黑体" pitchFamily="2" charset="-122"/>
              </a:rPr>
              <a:t>SQL</a:t>
            </a:r>
            <a:r>
              <a:rPr lang="zh-CN" altLang="en-US" sz="2200" b="1" dirty="0">
                <a:solidFill>
                  <a:schemeClr val="accent2"/>
                </a:solidFill>
                <a:latin typeface="Times New Roman" pitchFamily="18" charset="0"/>
                <a:ea typeface="黑体" pitchFamily="2" charset="-122"/>
              </a:rPr>
              <a:t>）的宿主语言源程序编译、连接成可执行代码？</a:t>
            </a:r>
          </a:p>
          <a:p>
            <a:pPr lvl="1"/>
            <a:r>
              <a:rPr lang="zh-CN" altLang="en-US" sz="2200" dirty="0">
                <a:solidFill>
                  <a:srgbClr val="0000CC"/>
                </a:solidFill>
                <a:latin typeface="Times New Roman" pitchFamily="18" charset="0"/>
                <a:ea typeface="黑体" pitchFamily="2" charset="-122"/>
              </a:rPr>
              <a:t>借助预编译器（</a:t>
            </a:r>
            <a:r>
              <a:rPr lang="en-US" altLang="zh-CN" sz="2200" dirty="0" err="1">
                <a:solidFill>
                  <a:srgbClr val="0000CC"/>
                </a:solidFill>
                <a:latin typeface="Times New Roman" pitchFamily="18" charset="0"/>
                <a:ea typeface="黑体" pitchFamily="2" charset="-122"/>
              </a:rPr>
              <a:t>precompiler</a:t>
            </a:r>
            <a:r>
              <a:rPr lang="zh-CN" altLang="en-US" sz="2200" dirty="0">
                <a:solidFill>
                  <a:srgbClr val="0000CC"/>
                </a:solidFill>
                <a:latin typeface="Times New Roman" pitchFamily="18" charset="0"/>
                <a:ea typeface="黑体" pitchFamily="2" charset="-122"/>
              </a:rPr>
              <a:t>）</a:t>
            </a:r>
            <a:r>
              <a:rPr lang="en-US" altLang="zh-CN" sz="2200" dirty="0">
                <a:latin typeface="Times New Roman" pitchFamily="18" charset="0"/>
                <a:ea typeface="黑体" pitchFamily="2" charset="-122"/>
              </a:rPr>
              <a:t> </a:t>
            </a:r>
          </a:p>
        </p:txBody>
      </p:sp>
      <p:grpSp>
        <p:nvGrpSpPr>
          <p:cNvPr id="215044" name="Group 4"/>
          <p:cNvGrpSpPr>
            <a:grpSpLocks/>
          </p:cNvGrpSpPr>
          <p:nvPr/>
        </p:nvGrpSpPr>
        <p:grpSpPr bwMode="auto">
          <a:xfrm>
            <a:off x="755727" y="2780929"/>
            <a:ext cx="7920936" cy="3551268"/>
            <a:chOff x="1548" y="10200"/>
            <a:chExt cx="9214" cy="3200"/>
          </a:xfrm>
        </p:grpSpPr>
        <p:sp>
          <p:nvSpPr>
            <p:cNvPr id="215045" name="Oval 5"/>
            <p:cNvSpPr>
              <a:spLocks noChangeArrowheads="1"/>
            </p:cNvSpPr>
            <p:nvPr/>
          </p:nvSpPr>
          <p:spPr bwMode="auto">
            <a:xfrm>
              <a:off x="1548" y="10240"/>
              <a:ext cx="1980" cy="1840"/>
            </a:xfrm>
            <a:prstGeom prst="ellipse">
              <a:avLst/>
            </a:prstGeom>
            <a:solidFill>
              <a:srgbClr val="CCFFFF"/>
            </a:solidFill>
            <a:ln w="9525">
              <a:solidFill>
                <a:srgbClr val="000000"/>
              </a:solidFill>
              <a:round/>
              <a:headEnd/>
              <a:tailEnd/>
            </a:ln>
          </p:spPr>
          <p:txBody>
            <a:bodyPr/>
            <a:lstStyle/>
            <a:p>
              <a:endParaRPr lang="zh-CN" altLang="en-US"/>
            </a:p>
          </p:txBody>
        </p:sp>
        <p:sp>
          <p:nvSpPr>
            <p:cNvPr id="215046" name="Text Box 6"/>
            <p:cNvSpPr txBox="1">
              <a:spLocks noChangeArrowheads="1"/>
            </p:cNvSpPr>
            <p:nvPr/>
          </p:nvSpPr>
          <p:spPr bwMode="auto">
            <a:xfrm>
              <a:off x="1582" y="10440"/>
              <a:ext cx="1960" cy="1400"/>
            </a:xfrm>
            <a:prstGeom prst="rect">
              <a:avLst/>
            </a:prstGeom>
            <a:noFill/>
            <a:ln w="9525">
              <a:noFill/>
              <a:miter lim="800000"/>
              <a:headEnd/>
              <a:tailEnd/>
            </a:ln>
          </p:spPr>
          <p:txBody>
            <a:bodyPr anchor="ctr" anchorCtr="1"/>
            <a:lstStyle/>
            <a:p>
              <a:pPr algn="just"/>
              <a:r>
                <a:rPr lang="en-US" altLang="zh-CN" b="1" dirty="0">
                  <a:latin typeface="Times New Roman" pitchFamily="18" charset="0"/>
                </a:rPr>
                <a:t>Pro*C</a:t>
              </a:r>
              <a:r>
                <a:rPr lang="zh-CN" altLang="en-US" b="1" dirty="0">
                  <a:latin typeface="Times New Roman" pitchFamily="18" charset="0"/>
                </a:rPr>
                <a:t>源程序</a:t>
              </a:r>
              <a:r>
                <a:rPr lang="en-US" altLang="zh-CN" b="1" dirty="0">
                  <a:latin typeface="Times New Roman" pitchFamily="18" charset="0"/>
                </a:rPr>
                <a:t>:</a:t>
              </a:r>
              <a:endParaRPr lang="zh-CN" altLang="en-US" b="1" dirty="0">
                <a:latin typeface="Times New Roman" pitchFamily="18" charset="0"/>
              </a:endParaRPr>
            </a:p>
            <a:p>
              <a:pPr algn="just"/>
              <a:r>
                <a:rPr lang="en-US" altLang="zh-CN" sz="1600" b="1" dirty="0">
                  <a:solidFill>
                    <a:srgbClr val="0000CC"/>
                  </a:solidFill>
                  <a:latin typeface="Times New Roman" pitchFamily="18" charset="0"/>
                </a:rPr>
                <a:t>Host language</a:t>
              </a:r>
            </a:p>
            <a:p>
              <a:r>
                <a:rPr lang="en-US" altLang="zh-CN" sz="1600" b="1" dirty="0">
                  <a:solidFill>
                    <a:srgbClr val="0000CC"/>
                  </a:solidFill>
                  <a:latin typeface="Times New Roman" pitchFamily="18" charset="0"/>
                </a:rPr>
                <a:t>           +</a:t>
              </a:r>
            </a:p>
            <a:p>
              <a:pPr algn="just"/>
              <a:r>
                <a:rPr lang="en-US" altLang="zh-CN" sz="1600" b="1" dirty="0">
                  <a:solidFill>
                    <a:srgbClr val="0000CC"/>
                  </a:solidFill>
                  <a:latin typeface="Times New Roman" pitchFamily="18" charset="0"/>
                </a:rPr>
                <a:t>Embedded SQL</a:t>
              </a:r>
            </a:p>
          </p:txBody>
        </p:sp>
        <p:sp>
          <p:nvSpPr>
            <p:cNvPr id="215047" name="Oval 7"/>
            <p:cNvSpPr>
              <a:spLocks noChangeArrowheads="1"/>
            </p:cNvSpPr>
            <p:nvPr/>
          </p:nvSpPr>
          <p:spPr bwMode="auto">
            <a:xfrm>
              <a:off x="4978" y="10200"/>
              <a:ext cx="1880" cy="1840"/>
            </a:xfrm>
            <a:prstGeom prst="ellipse">
              <a:avLst/>
            </a:prstGeom>
            <a:solidFill>
              <a:srgbClr val="CCFFCC"/>
            </a:solidFill>
            <a:ln w="9525">
              <a:solidFill>
                <a:srgbClr val="000000"/>
              </a:solidFill>
              <a:round/>
              <a:headEnd/>
              <a:tailEnd/>
            </a:ln>
          </p:spPr>
          <p:txBody>
            <a:bodyPr/>
            <a:lstStyle/>
            <a:p>
              <a:endParaRPr lang="zh-CN" altLang="en-US"/>
            </a:p>
          </p:txBody>
        </p:sp>
        <p:sp>
          <p:nvSpPr>
            <p:cNvPr id="215048" name="Text Box 8"/>
            <p:cNvSpPr txBox="1">
              <a:spLocks noChangeArrowheads="1"/>
            </p:cNvSpPr>
            <p:nvPr/>
          </p:nvSpPr>
          <p:spPr bwMode="auto">
            <a:xfrm>
              <a:off x="4982" y="10422"/>
              <a:ext cx="1960" cy="1400"/>
            </a:xfrm>
            <a:prstGeom prst="rect">
              <a:avLst/>
            </a:prstGeom>
            <a:noFill/>
            <a:ln w="9525">
              <a:noFill/>
              <a:miter lim="800000"/>
              <a:headEnd/>
              <a:tailEnd/>
            </a:ln>
          </p:spPr>
          <p:txBody>
            <a:bodyPr lIns="18000" tIns="0" rIns="18000" bIns="0" anchor="ctr" anchorCtr="1"/>
            <a:lstStyle/>
            <a:p>
              <a:pPr algn="just"/>
              <a:r>
                <a:rPr lang="en-US" altLang="zh-CN" b="1" dirty="0">
                  <a:latin typeface="Times New Roman" pitchFamily="18" charset="0"/>
                </a:rPr>
                <a:t>C</a:t>
              </a:r>
              <a:r>
                <a:rPr lang="zh-CN" altLang="en-US" b="1" dirty="0">
                  <a:latin typeface="Times New Roman" pitchFamily="18" charset="0"/>
                </a:rPr>
                <a:t>源程序：</a:t>
              </a:r>
            </a:p>
            <a:p>
              <a:pPr algn="just"/>
              <a:r>
                <a:rPr lang="en-US" altLang="zh-CN" sz="1600" b="1" dirty="0">
                  <a:solidFill>
                    <a:srgbClr val="0000CC"/>
                  </a:solidFill>
                  <a:latin typeface="Times New Roman" pitchFamily="18" charset="0"/>
                </a:rPr>
                <a:t>Host language</a:t>
              </a:r>
            </a:p>
            <a:p>
              <a:r>
                <a:rPr lang="en-US" altLang="zh-CN" sz="1600" b="1" dirty="0">
                  <a:solidFill>
                    <a:srgbClr val="0000CC"/>
                  </a:solidFill>
                  <a:latin typeface="Times New Roman" pitchFamily="18" charset="0"/>
                </a:rPr>
                <a:t>           +</a:t>
              </a:r>
            </a:p>
            <a:p>
              <a:pPr algn="just"/>
              <a:r>
                <a:rPr lang="en-US" altLang="zh-CN" sz="1600" b="1" dirty="0">
                  <a:solidFill>
                    <a:srgbClr val="0000CC"/>
                  </a:solidFill>
                  <a:latin typeface="Times New Roman" pitchFamily="18" charset="0"/>
                </a:rPr>
                <a:t>Function calls</a:t>
              </a:r>
              <a:endParaRPr lang="en-US" altLang="zh-CN" sz="1600" b="1" dirty="0">
                <a:solidFill>
                  <a:srgbClr val="0000CC"/>
                </a:solidFill>
                <a:latin typeface="Tahoma" pitchFamily="34" charset="0"/>
              </a:endParaRPr>
            </a:p>
          </p:txBody>
        </p:sp>
        <p:sp>
          <p:nvSpPr>
            <p:cNvPr id="215049" name="Oval 9"/>
            <p:cNvSpPr>
              <a:spLocks noChangeArrowheads="1"/>
            </p:cNvSpPr>
            <p:nvPr/>
          </p:nvSpPr>
          <p:spPr bwMode="auto">
            <a:xfrm>
              <a:off x="8260" y="10240"/>
              <a:ext cx="520" cy="1840"/>
            </a:xfrm>
            <a:prstGeom prst="ellipse">
              <a:avLst/>
            </a:prstGeom>
            <a:solidFill>
              <a:srgbClr val="99CCFF"/>
            </a:solidFill>
            <a:ln w="9525">
              <a:solidFill>
                <a:srgbClr val="000000"/>
              </a:solidFill>
              <a:round/>
              <a:headEnd/>
              <a:tailEnd/>
            </a:ln>
          </p:spPr>
          <p:txBody>
            <a:bodyPr lIns="0" tIns="0" rIns="0" bIns="0" anchor="ctr" anchorCtr="1"/>
            <a:lstStyle/>
            <a:p>
              <a:endParaRPr lang="zh-CN" altLang="en-US"/>
            </a:p>
          </p:txBody>
        </p:sp>
        <p:sp>
          <p:nvSpPr>
            <p:cNvPr id="215050" name="Text Box 10"/>
            <p:cNvSpPr txBox="1">
              <a:spLocks noChangeArrowheads="1"/>
            </p:cNvSpPr>
            <p:nvPr/>
          </p:nvSpPr>
          <p:spPr bwMode="auto">
            <a:xfrm>
              <a:off x="8216" y="10420"/>
              <a:ext cx="600" cy="1580"/>
            </a:xfrm>
            <a:prstGeom prst="rect">
              <a:avLst/>
            </a:prstGeom>
            <a:noFill/>
            <a:ln w="9525">
              <a:noFill/>
              <a:miter lim="800000"/>
              <a:headEnd/>
              <a:tailEnd/>
            </a:ln>
          </p:spPr>
          <p:txBody>
            <a:bodyPr anchor="ctr" anchorCtr="1"/>
            <a:lstStyle/>
            <a:p>
              <a:pPr algn="just"/>
              <a:r>
                <a:rPr lang="zh-CN" altLang="en-US" b="1" dirty="0">
                  <a:latin typeface="Times New Roman" pitchFamily="18" charset="0"/>
                </a:rPr>
                <a:t>目</a:t>
              </a:r>
            </a:p>
            <a:p>
              <a:pPr algn="just"/>
              <a:r>
                <a:rPr lang="zh-CN" altLang="en-US" b="1" dirty="0">
                  <a:latin typeface="Times New Roman" pitchFamily="18" charset="0"/>
                </a:rPr>
                <a:t>标</a:t>
              </a:r>
            </a:p>
            <a:p>
              <a:pPr algn="just"/>
              <a:r>
                <a:rPr lang="zh-CN" altLang="en-US" b="1" dirty="0">
                  <a:latin typeface="Times New Roman" pitchFamily="18" charset="0"/>
                </a:rPr>
                <a:t>代</a:t>
              </a:r>
            </a:p>
            <a:p>
              <a:pPr algn="just"/>
              <a:r>
                <a:rPr lang="zh-CN" altLang="en-US" b="1" dirty="0">
                  <a:latin typeface="Times New Roman" pitchFamily="18" charset="0"/>
                </a:rPr>
                <a:t>码</a:t>
              </a:r>
              <a:endParaRPr lang="zh-CN" altLang="en-US" b="1" dirty="0">
                <a:latin typeface="Tahoma" pitchFamily="34" charset="0"/>
              </a:endParaRPr>
            </a:p>
          </p:txBody>
        </p:sp>
        <p:sp>
          <p:nvSpPr>
            <p:cNvPr id="215051" name="Text Box 11"/>
            <p:cNvSpPr txBox="1">
              <a:spLocks noChangeArrowheads="1"/>
            </p:cNvSpPr>
            <p:nvPr/>
          </p:nvSpPr>
          <p:spPr bwMode="auto">
            <a:xfrm>
              <a:off x="3950" y="10400"/>
              <a:ext cx="600" cy="1480"/>
            </a:xfrm>
            <a:prstGeom prst="rect">
              <a:avLst/>
            </a:prstGeom>
            <a:solidFill>
              <a:srgbClr val="FFFFFF"/>
            </a:solidFill>
            <a:ln w="9525">
              <a:solidFill>
                <a:srgbClr val="000000"/>
              </a:solidFill>
              <a:miter lim="800000"/>
              <a:headEnd/>
              <a:tailEnd/>
            </a:ln>
          </p:spPr>
          <p:txBody>
            <a:bodyPr lIns="18000" tIns="0" rIns="18000" bIns="0" anchor="ctr" anchorCtr="1"/>
            <a:lstStyle/>
            <a:p>
              <a:pPr algn="just"/>
              <a:r>
                <a:rPr lang="zh-CN" altLang="en-US" b="1" dirty="0">
                  <a:latin typeface="Times New Roman" pitchFamily="18" charset="0"/>
                </a:rPr>
                <a:t>预</a:t>
              </a:r>
            </a:p>
            <a:p>
              <a:pPr algn="just"/>
              <a:r>
                <a:rPr lang="zh-CN" altLang="en-US" b="1" dirty="0">
                  <a:latin typeface="Times New Roman" pitchFamily="18" charset="0"/>
                </a:rPr>
                <a:t>编</a:t>
              </a:r>
            </a:p>
            <a:p>
              <a:pPr algn="just"/>
              <a:r>
                <a:rPr lang="zh-CN" altLang="en-US" b="1" dirty="0">
                  <a:latin typeface="Times New Roman" pitchFamily="18" charset="0"/>
                </a:rPr>
                <a:t>译</a:t>
              </a:r>
            </a:p>
            <a:p>
              <a:pPr algn="just"/>
              <a:r>
                <a:rPr lang="zh-CN" altLang="en-US" b="1" dirty="0">
                  <a:latin typeface="Times New Roman" pitchFamily="18" charset="0"/>
                </a:rPr>
                <a:t>器</a:t>
              </a:r>
              <a:endParaRPr lang="zh-CN" altLang="en-US" b="1" dirty="0">
                <a:latin typeface="Tahoma" pitchFamily="34" charset="0"/>
              </a:endParaRPr>
            </a:p>
          </p:txBody>
        </p:sp>
        <p:sp>
          <p:nvSpPr>
            <p:cNvPr id="215052" name="Text Box 12"/>
            <p:cNvSpPr txBox="1">
              <a:spLocks noChangeArrowheads="1"/>
            </p:cNvSpPr>
            <p:nvPr/>
          </p:nvSpPr>
          <p:spPr bwMode="auto">
            <a:xfrm>
              <a:off x="7238" y="10400"/>
              <a:ext cx="600" cy="1480"/>
            </a:xfrm>
            <a:prstGeom prst="rect">
              <a:avLst/>
            </a:prstGeom>
            <a:solidFill>
              <a:srgbClr val="FFFFFF"/>
            </a:solidFill>
            <a:ln w="9525">
              <a:solidFill>
                <a:srgbClr val="000000"/>
              </a:solidFill>
              <a:miter lim="800000"/>
              <a:headEnd/>
              <a:tailEnd/>
            </a:ln>
          </p:spPr>
          <p:txBody>
            <a:bodyPr lIns="0" tIns="0" rIns="0" bIns="0" anchor="ctr" anchorCtr="1"/>
            <a:lstStyle/>
            <a:p>
              <a:pPr algn="just"/>
              <a:r>
                <a:rPr lang="zh-CN" altLang="en-US" b="1">
                  <a:latin typeface="Times New Roman" pitchFamily="18" charset="0"/>
                </a:rPr>
                <a:t>编</a:t>
              </a:r>
            </a:p>
            <a:p>
              <a:pPr algn="just"/>
              <a:r>
                <a:rPr lang="zh-CN" altLang="en-US" b="1">
                  <a:latin typeface="Times New Roman" pitchFamily="18" charset="0"/>
                </a:rPr>
                <a:t>译</a:t>
              </a:r>
            </a:p>
            <a:p>
              <a:pPr algn="just"/>
              <a:r>
                <a:rPr lang="zh-CN" altLang="en-US" b="1">
                  <a:latin typeface="Times New Roman" pitchFamily="18" charset="0"/>
                </a:rPr>
                <a:t>器</a:t>
              </a:r>
              <a:endParaRPr lang="zh-CN" altLang="en-US" b="1">
                <a:latin typeface="Tahoma" pitchFamily="34" charset="0"/>
              </a:endParaRPr>
            </a:p>
          </p:txBody>
        </p:sp>
        <p:sp>
          <p:nvSpPr>
            <p:cNvPr id="215053" name="AutoShape 13"/>
            <p:cNvSpPr>
              <a:spLocks noChangeArrowheads="1"/>
            </p:cNvSpPr>
            <p:nvPr/>
          </p:nvSpPr>
          <p:spPr bwMode="auto">
            <a:xfrm>
              <a:off x="3570" y="1102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54" name="AutoShape 14"/>
            <p:cNvSpPr>
              <a:spLocks noChangeArrowheads="1"/>
            </p:cNvSpPr>
            <p:nvPr/>
          </p:nvSpPr>
          <p:spPr bwMode="auto">
            <a:xfrm>
              <a:off x="4598" y="1102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55" name="AutoShape 15"/>
            <p:cNvSpPr>
              <a:spLocks noChangeArrowheads="1"/>
            </p:cNvSpPr>
            <p:nvPr/>
          </p:nvSpPr>
          <p:spPr bwMode="auto">
            <a:xfrm>
              <a:off x="6878" y="1098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56" name="AutoShape 16"/>
            <p:cNvSpPr>
              <a:spLocks noChangeArrowheads="1"/>
            </p:cNvSpPr>
            <p:nvPr/>
          </p:nvSpPr>
          <p:spPr bwMode="auto">
            <a:xfrm>
              <a:off x="7880" y="1098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57" name="Oval 17"/>
            <p:cNvSpPr>
              <a:spLocks noChangeArrowheads="1"/>
            </p:cNvSpPr>
            <p:nvPr/>
          </p:nvSpPr>
          <p:spPr bwMode="auto">
            <a:xfrm>
              <a:off x="10242" y="10260"/>
              <a:ext cx="520" cy="1840"/>
            </a:xfrm>
            <a:prstGeom prst="ellipse">
              <a:avLst/>
            </a:prstGeom>
            <a:solidFill>
              <a:srgbClr val="FFCC99"/>
            </a:solidFill>
            <a:ln w="9525">
              <a:solidFill>
                <a:srgbClr val="000000"/>
              </a:solidFill>
              <a:round/>
              <a:headEnd/>
              <a:tailEnd/>
            </a:ln>
          </p:spPr>
          <p:txBody>
            <a:bodyPr lIns="0" tIns="0" rIns="0" bIns="0" anchor="ctr" anchorCtr="1"/>
            <a:lstStyle/>
            <a:p>
              <a:endParaRPr lang="zh-CN" altLang="en-US"/>
            </a:p>
          </p:txBody>
        </p:sp>
        <p:sp>
          <p:nvSpPr>
            <p:cNvPr id="215058" name="Text Box 18"/>
            <p:cNvSpPr txBox="1">
              <a:spLocks noChangeArrowheads="1"/>
            </p:cNvSpPr>
            <p:nvPr/>
          </p:nvSpPr>
          <p:spPr bwMode="auto">
            <a:xfrm>
              <a:off x="9200" y="10420"/>
              <a:ext cx="600" cy="1480"/>
            </a:xfrm>
            <a:prstGeom prst="rect">
              <a:avLst/>
            </a:prstGeom>
            <a:solidFill>
              <a:srgbClr val="FFFFFF"/>
            </a:solidFill>
            <a:ln w="9525">
              <a:solidFill>
                <a:srgbClr val="000000"/>
              </a:solidFill>
              <a:miter lim="800000"/>
              <a:headEnd/>
              <a:tailEnd/>
            </a:ln>
          </p:spPr>
          <p:txBody>
            <a:bodyPr lIns="0" tIns="0" rIns="0" bIns="0" anchor="ctr" anchorCtr="1"/>
            <a:lstStyle/>
            <a:p>
              <a:pPr algn="just"/>
              <a:r>
                <a:rPr lang="zh-CN" altLang="en-US" b="1">
                  <a:latin typeface="Times New Roman" pitchFamily="18" charset="0"/>
                </a:rPr>
                <a:t>连</a:t>
              </a:r>
            </a:p>
            <a:p>
              <a:pPr algn="just"/>
              <a:r>
                <a:rPr lang="zh-CN" altLang="en-US" b="1">
                  <a:latin typeface="Times New Roman" pitchFamily="18" charset="0"/>
                </a:rPr>
                <a:t>接</a:t>
              </a:r>
            </a:p>
            <a:p>
              <a:pPr algn="just"/>
              <a:r>
                <a:rPr lang="zh-CN" altLang="en-US" b="1">
                  <a:latin typeface="Times New Roman" pitchFamily="18" charset="0"/>
                </a:rPr>
                <a:t>器</a:t>
              </a:r>
              <a:endParaRPr lang="zh-CN" altLang="en-US" b="1">
                <a:latin typeface="Tahoma" pitchFamily="34" charset="0"/>
              </a:endParaRPr>
            </a:p>
          </p:txBody>
        </p:sp>
        <p:sp>
          <p:nvSpPr>
            <p:cNvPr id="215059" name="AutoShape 19"/>
            <p:cNvSpPr>
              <a:spLocks noChangeArrowheads="1"/>
            </p:cNvSpPr>
            <p:nvPr/>
          </p:nvSpPr>
          <p:spPr bwMode="auto">
            <a:xfrm>
              <a:off x="9842" y="1100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60" name="AutoShape 20"/>
            <p:cNvSpPr>
              <a:spLocks noChangeArrowheads="1"/>
            </p:cNvSpPr>
            <p:nvPr/>
          </p:nvSpPr>
          <p:spPr bwMode="auto">
            <a:xfrm>
              <a:off x="8820" y="11000"/>
              <a:ext cx="360" cy="360"/>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zh-CN" altLang="en-US"/>
            </a:p>
          </p:txBody>
        </p:sp>
        <p:sp>
          <p:nvSpPr>
            <p:cNvPr id="215061" name="Text Box 21"/>
            <p:cNvSpPr txBox="1">
              <a:spLocks noChangeArrowheads="1"/>
            </p:cNvSpPr>
            <p:nvPr/>
          </p:nvSpPr>
          <p:spPr bwMode="auto">
            <a:xfrm>
              <a:off x="10242" y="10380"/>
              <a:ext cx="520" cy="1680"/>
            </a:xfrm>
            <a:prstGeom prst="rect">
              <a:avLst/>
            </a:prstGeom>
            <a:noFill/>
            <a:ln w="9525">
              <a:noFill/>
              <a:miter lim="800000"/>
              <a:headEnd/>
              <a:tailEnd/>
            </a:ln>
          </p:spPr>
          <p:txBody>
            <a:bodyPr anchor="ctr" anchorCtr="1"/>
            <a:lstStyle/>
            <a:p>
              <a:pPr algn="just"/>
              <a:r>
                <a:rPr lang="zh-CN" altLang="en-US" b="1" dirty="0">
                  <a:latin typeface="Times New Roman" pitchFamily="18" charset="0"/>
                </a:rPr>
                <a:t>可</a:t>
              </a:r>
            </a:p>
            <a:p>
              <a:pPr algn="just"/>
              <a:r>
                <a:rPr lang="zh-CN" altLang="en-US" b="1" dirty="0">
                  <a:latin typeface="Times New Roman" pitchFamily="18" charset="0"/>
                </a:rPr>
                <a:t>执</a:t>
              </a:r>
            </a:p>
            <a:p>
              <a:pPr algn="just"/>
              <a:r>
                <a:rPr lang="zh-CN" altLang="en-US" b="1" dirty="0">
                  <a:latin typeface="Times New Roman" pitchFamily="18" charset="0"/>
                </a:rPr>
                <a:t>行</a:t>
              </a:r>
            </a:p>
            <a:p>
              <a:pPr algn="just"/>
              <a:r>
                <a:rPr lang="zh-CN" altLang="en-US" b="1" dirty="0">
                  <a:latin typeface="Times New Roman" pitchFamily="18" charset="0"/>
                </a:rPr>
                <a:t>代</a:t>
              </a:r>
            </a:p>
            <a:p>
              <a:pPr algn="just"/>
              <a:r>
                <a:rPr lang="zh-CN" altLang="en-US" b="1" dirty="0">
                  <a:latin typeface="Times New Roman" pitchFamily="18" charset="0"/>
                </a:rPr>
                <a:t>码</a:t>
              </a:r>
              <a:endParaRPr lang="zh-CN" altLang="en-US" dirty="0">
                <a:latin typeface="Tahoma" pitchFamily="34" charset="0"/>
              </a:endParaRPr>
            </a:p>
          </p:txBody>
        </p:sp>
        <p:sp>
          <p:nvSpPr>
            <p:cNvPr id="215062" name="AutoShape 22"/>
            <p:cNvSpPr>
              <a:spLocks noChangeArrowheads="1"/>
            </p:cNvSpPr>
            <p:nvPr/>
          </p:nvSpPr>
          <p:spPr bwMode="auto">
            <a:xfrm>
              <a:off x="6698" y="12480"/>
              <a:ext cx="880" cy="840"/>
            </a:xfrm>
            <a:prstGeom prst="can">
              <a:avLst>
                <a:gd name="adj" fmla="val 25000"/>
              </a:avLst>
            </a:prstGeom>
            <a:solidFill>
              <a:srgbClr val="FFFFFF"/>
            </a:solidFill>
            <a:ln w="9525">
              <a:solidFill>
                <a:srgbClr val="000000"/>
              </a:solidFill>
              <a:round/>
              <a:headEnd/>
              <a:tailEnd/>
            </a:ln>
          </p:spPr>
          <p:txBody>
            <a:bodyPr lIns="0" tIns="0" rIns="0" bIns="0" anchor="ctr" anchorCtr="1"/>
            <a:lstStyle/>
            <a:p>
              <a:endParaRPr lang="zh-CN" altLang="en-US"/>
            </a:p>
          </p:txBody>
        </p:sp>
        <p:sp>
          <p:nvSpPr>
            <p:cNvPr id="215063" name="Text Box 23"/>
            <p:cNvSpPr txBox="1">
              <a:spLocks noChangeArrowheads="1"/>
            </p:cNvSpPr>
            <p:nvPr/>
          </p:nvSpPr>
          <p:spPr bwMode="auto">
            <a:xfrm>
              <a:off x="6718" y="12740"/>
              <a:ext cx="860" cy="660"/>
            </a:xfrm>
            <a:prstGeom prst="rect">
              <a:avLst/>
            </a:prstGeom>
            <a:noFill/>
            <a:ln w="9525">
              <a:noFill/>
              <a:miter lim="800000"/>
              <a:headEnd/>
              <a:tailEnd/>
            </a:ln>
          </p:spPr>
          <p:txBody>
            <a:bodyPr/>
            <a:lstStyle/>
            <a:p>
              <a:pPr algn="just"/>
              <a:r>
                <a:rPr lang="zh-CN" altLang="en-US" b="1">
                  <a:latin typeface="Times New Roman" pitchFamily="18" charset="0"/>
                </a:rPr>
                <a:t>Ｃ库</a:t>
              </a:r>
              <a:endParaRPr lang="zh-CN" altLang="en-US" b="1">
                <a:latin typeface="Tahoma" pitchFamily="34" charset="0"/>
              </a:endParaRPr>
            </a:p>
          </p:txBody>
        </p:sp>
        <p:sp>
          <p:nvSpPr>
            <p:cNvPr id="215064" name="AutoShape 24"/>
            <p:cNvSpPr>
              <a:spLocks noChangeArrowheads="1"/>
            </p:cNvSpPr>
            <p:nvPr/>
          </p:nvSpPr>
          <p:spPr bwMode="auto">
            <a:xfrm>
              <a:off x="7718" y="12500"/>
              <a:ext cx="880" cy="840"/>
            </a:xfrm>
            <a:prstGeom prst="can">
              <a:avLst>
                <a:gd name="adj" fmla="val 25000"/>
              </a:avLst>
            </a:prstGeom>
            <a:solidFill>
              <a:srgbClr val="FFFFFF"/>
            </a:solidFill>
            <a:ln w="9525">
              <a:solidFill>
                <a:srgbClr val="000000"/>
              </a:solidFill>
              <a:round/>
              <a:headEnd/>
              <a:tailEnd/>
            </a:ln>
          </p:spPr>
          <p:txBody>
            <a:bodyPr lIns="0" tIns="0" rIns="0" bIns="0" anchor="ctr" anchorCtr="1"/>
            <a:lstStyle/>
            <a:p>
              <a:endParaRPr lang="zh-CN" altLang="en-US"/>
            </a:p>
          </p:txBody>
        </p:sp>
        <p:sp>
          <p:nvSpPr>
            <p:cNvPr id="215065" name="Text Box 25"/>
            <p:cNvSpPr txBox="1">
              <a:spLocks noChangeArrowheads="1"/>
            </p:cNvSpPr>
            <p:nvPr/>
          </p:nvSpPr>
          <p:spPr bwMode="auto">
            <a:xfrm>
              <a:off x="7673" y="12760"/>
              <a:ext cx="1120" cy="480"/>
            </a:xfrm>
            <a:prstGeom prst="rect">
              <a:avLst/>
            </a:prstGeom>
            <a:noFill/>
            <a:ln w="9525">
              <a:noFill/>
              <a:miter lim="800000"/>
              <a:headEnd/>
              <a:tailEnd/>
            </a:ln>
          </p:spPr>
          <p:txBody>
            <a:bodyPr/>
            <a:lstStyle/>
            <a:p>
              <a:pPr algn="just"/>
              <a:r>
                <a:rPr lang="en-US" altLang="zh-CN" b="1" dirty="0">
                  <a:latin typeface="Times New Roman" pitchFamily="18" charset="0"/>
                </a:rPr>
                <a:t>SQL</a:t>
              </a:r>
              <a:r>
                <a:rPr lang="zh-CN" altLang="en-US" b="1" dirty="0">
                  <a:latin typeface="Times New Roman" pitchFamily="18" charset="0"/>
                </a:rPr>
                <a:t>库</a:t>
              </a:r>
              <a:endParaRPr lang="zh-CN" altLang="en-US" b="1" dirty="0">
                <a:latin typeface="Tahoma" pitchFamily="34" charset="0"/>
              </a:endParaRPr>
            </a:p>
          </p:txBody>
        </p:sp>
        <p:sp>
          <p:nvSpPr>
            <p:cNvPr id="215066" name="Line 26"/>
            <p:cNvSpPr>
              <a:spLocks noChangeShapeType="1"/>
            </p:cNvSpPr>
            <p:nvPr/>
          </p:nvSpPr>
          <p:spPr bwMode="auto">
            <a:xfrm flipV="1">
              <a:off x="7158" y="11880"/>
              <a:ext cx="320" cy="700"/>
            </a:xfrm>
            <a:prstGeom prst="line">
              <a:avLst/>
            </a:prstGeom>
            <a:noFill/>
            <a:ln w="9525">
              <a:solidFill>
                <a:srgbClr val="000000"/>
              </a:solidFill>
              <a:round/>
              <a:headEnd/>
              <a:tailEnd type="triangle" w="med" len="med"/>
            </a:ln>
          </p:spPr>
          <p:txBody>
            <a:bodyPr/>
            <a:lstStyle/>
            <a:p>
              <a:endParaRPr lang="zh-CN" altLang="en-US"/>
            </a:p>
          </p:txBody>
        </p:sp>
        <p:sp>
          <p:nvSpPr>
            <p:cNvPr id="215067" name="Line 27"/>
            <p:cNvSpPr>
              <a:spLocks noChangeShapeType="1"/>
            </p:cNvSpPr>
            <p:nvPr/>
          </p:nvSpPr>
          <p:spPr bwMode="auto">
            <a:xfrm flipH="1" flipV="1">
              <a:off x="7618" y="11880"/>
              <a:ext cx="500" cy="700"/>
            </a:xfrm>
            <a:prstGeom prst="line">
              <a:avLst/>
            </a:prstGeom>
            <a:noFill/>
            <a:ln w="9525">
              <a:solidFill>
                <a:srgbClr val="000000"/>
              </a:solidFill>
              <a:round/>
              <a:headEnd/>
              <a:tailEnd type="triangle" w="med" len="med"/>
            </a:ln>
          </p:spPr>
          <p:txBody>
            <a:bodyPr/>
            <a:lstStyle/>
            <a:p>
              <a:endParaRPr lang="zh-CN" altLang="en-US"/>
            </a:p>
          </p:txBody>
        </p:sp>
      </p:grpSp>
      <p:sp>
        <p:nvSpPr>
          <p:cNvPr id="33"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108</a:t>
            </a:fld>
            <a:endParaRPr lang="en-US" altLang="zh-CN"/>
          </a:p>
        </p:txBody>
      </p:sp>
      <p:sp>
        <p:nvSpPr>
          <p:cNvPr id="34"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5"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6067" name="Rectangle 3"/>
          <p:cNvSpPr>
            <a:spLocks noGrp="1" noChangeArrowheads="1"/>
          </p:cNvSpPr>
          <p:nvPr>
            <p:ph type="body" idx="1"/>
          </p:nvPr>
        </p:nvSpPr>
        <p:spPr>
          <a:xfrm>
            <a:off x="914400" y="1412875"/>
            <a:ext cx="7761288" cy="4679950"/>
          </a:xfrm>
        </p:spPr>
        <p:txBody>
          <a:bodyPr/>
          <a:lstStyle/>
          <a:p>
            <a:r>
              <a:rPr lang="en-US" altLang="zh-CN" sz="2400" b="1" dirty="0">
                <a:solidFill>
                  <a:schemeClr val="accent2"/>
                </a:solidFill>
                <a:latin typeface="Times New Roman" pitchFamily="18" charset="0"/>
                <a:ea typeface="黑体" pitchFamily="2" charset="-122"/>
              </a:rPr>
              <a:t>2</a:t>
            </a:r>
            <a:r>
              <a:rPr lang="zh-CN" altLang="en-US" sz="2400" b="1" dirty="0">
                <a:solidFill>
                  <a:schemeClr val="accent2"/>
                </a:solidFill>
                <a:latin typeface="Times New Roman" pitchFamily="18" charset="0"/>
                <a:ea typeface="黑体" pitchFamily="2" charset="-122"/>
              </a:rPr>
              <a:t>、预编译器如何识别</a:t>
            </a:r>
            <a:r>
              <a:rPr lang="en-US" altLang="zh-CN" sz="2400" b="1" dirty="0">
                <a:solidFill>
                  <a:schemeClr val="accent2"/>
                </a:solidFill>
                <a:latin typeface="Times New Roman" pitchFamily="18" charset="0"/>
                <a:ea typeface="黑体" pitchFamily="2" charset="-122"/>
              </a:rPr>
              <a:t>SQL</a:t>
            </a:r>
            <a:r>
              <a:rPr lang="zh-CN" altLang="en-US" sz="2400" b="1" dirty="0">
                <a:solidFill>
                  <a:schemeClr val="accent2"/>
                </a:solidFill>
                <a:latin typeface="Times New Roman" pitchFamily="18" charset="0"/>
                <a:ea typeface="黑体" pitchFamily="2" charset="-122"/>
              </a:rPr>
              <a:t>语句？</a:t>
            </a:r>
          </a:p>
          <a:p>
            <a:pPr lvl="1"/>
            <a:r>
              <a:rPr lang="en-US" altLang="zh-CN" sz="2400" dirty="0">
                <a:solidFill>
                  <a:srgbClr val="0000CC"/>
                </a:solidFill>
                <a:latin typeface="Times New Roman" pitchFamily="18" charset="0"/>
                <a:ea typeface="黑体" pitchFamily="2" charset="-122"/>
              </a:rPr>
              <a:t>SQL</a:t>
            </a:r>
            <a:r>
              <a:rPr lang="zh-CN" altLang="en-US" sz="2400" dirty="0">
                <a:solidFill>
                  <a:srgbClr val="0000CC"/>
                </a:solidFill>
                <a:latin typeface="Times New Roman" pitchFamily="18" charset="0"/>
                <a:ea typeface="黑体" pitchFamily="2" charset="-122"/>
              </a:rPr>
              <a:t>语句前加特殊标志：</a:t>
            </a:r>
          </a:p>
          <a:p>
            <a:pPr lvl="2"/>
            <a:r>
              <a:rPr lang="en-US" altLang="zh-CN" sz="2200" dirty="0">
                <a:solidFill>
                  <a:schemeClr val="accent2"/>
                </a:solidFill>
                <a:latin typeface="Times New Roman" pitchFamily="18" charset="0"/>
                <a:ea typeface="黑体" pitchFamily="2" charset="-122"/>
              </a:rPr>
              <a:t>EXEC SQL</a:t>
            </a:r>
            <a:r>
              <a:rPr lang="en-US" altLang="zh-CN" sz="2200" dirty="0">
                <a:latin typeface="Times New Roman" pitchFamily="18" charset="0"/>
                <a:ea typeface="黑体" pitchFamily="2" charset="-122"/>
              </a:rPr>
              <a:t> &lt;SQL</a:t>
            </a:r>
            <a:r>
              <a:rPr lang="zh-CN" altLang="en-US" sz="2200" dirty="0">
                <a:latin typeface="Times New Roman" pitchFamily="18" charset="0"/>
                <a:ea typeface="黑体" pitchFamily="2" charset="-122"/>
              </a:rPr>
              <a:t>语句</a:t>
            </a:r>
            <a:r>
              <a:rPr lang="en-US" altLang="zh-CN" sz="2200" dirty="0">
                <a:latin typeface="Times New Roman" pitchFamily="18" charset="0"/>
                <a:ea typeface="黑体" pitchFamily="2" charset="-122"/>
              </a:rPr>
              <a:t>&gt;</a:t>
            </a:r>
          </a:p>
          <a:p>
            <a:pPr lvl="2"/>
            <a:r>
              <a:rPr lang="zh-CN" altLang="en-US" sz="2200" dirty="0">
                <a:latin typeface="Times New Roman" pitchFamily="18" charset="0"/>
                <a:ea typeface="黑体" pitchFamily="2" charset="-122"/>
              </a:rPr>
              <a:t>例：</a:t>
            </a:r>
            <a:r>
              <a:rPr lang="en-US" altLang="zh-CN" sz="2200" dirty="0">
                <a:solidFill>
                  <a:schemeClr val="accent2"/>
                </a:solidFill>
                <a:latin typeface="Times New Roman" pitchFamily="18" charset="0"/>
                <a:ea typeface="黑体" pitchFamily="2" charset="-122"/>
              </a:rPr>
              <a:t>EXEC SQL</a:t>
            </a:r>
            <a:r>
              <a:rPr lang="en-US" altLang="zh-CN" sz="2200" dirty="0">
                <a:latin typeface="Times New Roman" pitchFamily="18" charset="0"/>
                <a:ea typeface="黑体" pitchFamily="2" charset="-122"/>
              </a:rPr>
              <a:t> DROP TABLE </a:t>
            </a:r>
            <a:r>
              <a:rPr lang="en-US" altLang="zh-CN" sz="2200" dirty="0" err="1">
                <a:latin typeface="Times New Roman" pitchFamily="18" charset="0"/>
                <a:ea typeface="黑体" pitchFamily="2" charset="-122"/>
              </a:rPr>
              <a:t>emp</a:t>
            </a:r>
            <a:r>
              <a:rPr lang="en-US" altLang="zh-CN" sz="2200" dirty="0">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109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sz="2600" dirty="0">
                <a:solidFill>
                  <a:srgbClr val="0000FF"/>
                </a:solidFill>
              </a:rPr>
              <a:t>Procedural programming </a:t>
            </a:r>
            <a:r>
              <a:rPr lang="en-US" altLang="zh-CN" sz="2600" dirty="0"/>
              <a:t>is a programming paradigm, derived from </a:t>
            </a:r>
            <a:r>
              <a:rPr lang="en-US" altLang="zh-CN" sz="2600" b="1" dirty="0"/>
              <a:t>structured programming</a:t>
            </a:r>
            <a:r>
              <a:rPr lang="en-US" altLang="zh-CN" sz="2600" dirty="0"/>
              <a:t>, based on the concept of the </a:t>
            </a:r>
            <a:r>
              <a:rPr lang="en-US" altLang="zh-CN" sz="2600" u="sng" dirty="0"/>
              <a:t>procedure call</a:t>
            </a:r>
            <a:r>
              <a:rPr lang="en-US" altLang="zh-CN" sz="2600" dirty="0"/>
              <a:t>. Procedures, also known as routines, subroutines, or functions, simply contain a series of computational steps to be carried out. </a:t>
            </a:r>
            <a:br>
              <a:rPr lang="en-US" altLang="zh-CN" sz="2600" dirty="0"/>
            </a:br>
            <a:r>
              <a:rPr lang="zh-CN" altLang="en-US" sz="2600" dirty="0">
                <a:solidFill>
                  <a:srgbClr val="0000FF"/>
                </a:solidFill>
              </a:rPr>
              <a:t>过程性编程</a:t>
            </a:r>
            <a:r>
              <a:rPr lang="zh-CN" altLang="en-US" sz="2600" dirty="0"/>
              <a:t>是一种编程范例，它基于</a:t>
            </a:r>
            <a:r>
              <a:rPr lang="zh-CN" altLang="en-US" sz="2600" u="sng" dirty="0"/>
              <a:t>过程调用</a:t>
            </a:r>
            <a:r>
              <a:rPr lang="zh-CN" altLang="en-US" sz="2600" dirty="0"/>
              <a:t>的概念从</a:t>
            </a:r>
            <a:r>
              <a:rPr lang="zh-CN" altLang="en-US" sz="2600" b="1" dirty="0"/>
              <a:t>结构化编程</a:t>
            </a:r>
            <a:r>
              <a:rPr lang="zh-CN" altLang="en-US" sz="2600" dirty="0"/>
              <a:t>派生而来。 过程，也称为例程、子例程或函数，包含要执行的一系列计算步骤。</a:t>
            </a:r>
            <a:endParaRPr lang="en-US" altLang="zh-CN" sz="2600"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11</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extLst>
      <p:ext uri="{BB962C8B-B14F-4D97-AF65-F5344CB8AC3E}">
        <p14:creationId xmlns:p14="http://schemas.microsoft.com/office/powerpoint/2010/main" val="8446811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7091" name="Rectangle 3"/>
          <p:cNvSpPr>
            <a:spLocks noGrp="1" noChangeArrowheads="1"/>
          </p:cNvSpPr>
          <p:nvPr>
            <p:ph type="body" idx="1"/>
          </p:nvPr>
        </p:nvSpPr>
        <p:spPr>
          <a:xfrm>
            <a:off x="921069" y="1412875"/>
            <a:ext cx="8038781" cy="5040313"/>
          </a:xfrm>
        </p:spPr>
        <p:txBody>
          <a:bodyPr/>
          <a:lstStyle/>
          <a:p>
            <a:pPr marL="357188" indent="-357188"/>
            <a:r>
              <a:rPr lang="en-US" altLang="zh-CN" sz="2400" b="1" dirty="0">
                <a:solidFill>
                  <a:schemeClr val="accent2"/>
                </a:solidFill>
                <a:latin typeface="Times New Roman" pitchFamily="18" charset="0"/>
                <a:ea typeface="黑体" pitchFamily="2" charset="-122"/>
              </a:rPr>
              <a:t>3</a:t>
            </a:r>
            <a:r>
              <a:rPr lang="zh-CN" altLang="en-US" sz="2400" b="1" dirty="0">
                <a:solidFill>
                  <a:schemeClr val="accent2"/>
                </a:solidFill>
                <a:latin typeface="Times New Roman" pitchFamily="18" charset="0"/>
                <a:ea typeface="黑体" pitchFamily="2" charset="-122"/>
              </a:rPr>
              <a:t>、</a:t>
            </a:r>
            <a:r>
              <a:rPr lang="en-US" altLang="zh-CN" sz="2400" b="1" dirty="0">
                <a:solidFill>
                  <a:schemeClr val="accent2"/>
                </a:solidFill>
                <a:latin typeface="Times New Roman" pitchFamily="18" charset="0"/>
                <a:ea typeface="黑体" pitchFamily="2" charset="-122"/>
              </a:rPr>
              <a:t>DBMS</a:t>
            </a:r>
            <a:r>
              <a:rPr lang="zh-CN" altLang="en-US" sz="2400" b="1" dirty="0">
                <a:solidFill>
                  <a:schemeClr val="accent2"/>
                </a:solidFill>
                <a:latin typeface="Times New Roman" pitchFamily="18" charset="0"/>
                <a:ea typeface="黑体" pitchFamily="2" charset="-122"/>
              </a:rPr>
              <a:t>如何识别</a:t>
            </a:r>
            <a:r>
              <a:rPr lang="en-US" altLang="zh-CN" sz="2400" b="1" dirty="0">
                <a:solidFill>
                  <a:schemeClr val="accent2"/>
                </a:solidFill>
                <a:latin typeface="Times New Roman" pitchFamily="18" charset="0"/>
                <a:ea typeface="黑体" pitchFamily="2" charset="-122"/>
              </a:rPr>
              <a:t>SQL</a:t>
            </a:r>
            <a:r>
              <a:rPr lang="zh-CN" altLang="en-US" sz="2400" b="1" dirty="0">
                <a:solidFill>
                  <a:schemeClr val="accent2"/>
                </a:solidFill>
                <a:latin typeface="Times New Roman" pitchFamily="18" charset="0"/>
                <a:ea typeface="黑体" pitchFamily="2" charset="-122"/>
              </a:rPr>
              <a:t>语句中的宿主语言变量？</a:t>
            </a:r>
          </a:p>
          <a:p>
            <a:pPr marL="914400" lvl="1" indent="-457200"/>
            <a:r>
              <a:rPr lang="zh-CN" altLang="en-US" sz="2200" dirty="0">
                <a:solidFill>
                  <a:srgbClr val="0000CC"/>
                </a:solidFill>
                <a:latin typeface="Times New Roman" pitchFamily="18" charset="0"/>
                <a:ea typeface="黑体" pitchFamily="2" charset="-122"/>
              </a:rPr>
              <a:t>宿主语言变量前加标志（</a:t>
            </a:r>
            <a:r>
              <a:rPr lang="zh-CN" altLang="en-US" sz="2200" dirty="0">
                <a:solidFill>
                  <a:srgbClr val="FF0000"/>
                </a:solidFill>
                <a:latin typeface="Times New Roman" pitchFamily="18" charset="0"/>
                <a:ea typeface="黑体" pitchFamily="2" charset="-122"/>
              </a:rPr>
              <a:t>冒号</a:t>
            </a:r>
            <a:r>
              <a:rPr lang="zh-CN" altLang="en-US" sz="2200" dirty="0">
                <a:solidFill>
                  <a:srgbClr val="0000CC"/>
                </a:solidFill>
                <a:latin typeface="Times New Roman" pitchFamily="18" charset="0"/>
                <a:ea typeface="黑体" pitchFamily="2" charset="-122"/>
              </a:rPr>
              <a:t>）：</a:t>
            </a:r>
          </a:p>
          <a:p>
            <a:pPr marL="914400" lvl="1" indent="-457200">
              <a:buFont typeface="Wingdings" pitchFamily="2" charset="2"/>
              <a:buNone/>
            </a:pPr>
            <a:r>
              <a:rPr lang="zh-CN" altLang="en-US" sz="2200" dirty="0">
                <a:latin typeface="Times New Roman" pitchFamily="18" charset="0"/>
                <a:ea typeface="黑体" pitchFamily="2" charset="-122"/>
              </a:rPr>
              <a:t>例：</a:t>
            </a:r>
            <a:r>
              <a:rPr lang="en-US" altLang="zh-CN" sz="2200" dirty="0">
                <a:latin typeface="Times New Roman" pitchFamily="18" charset="0"/>
                <a:ea typeface="黑体" pitchFamily="2" charset="-122"/>
              </a:rPr>
              <a:t>    </a:t>
            </a:r>
          </a:p>
          <a:p>
            <a:pPr marL="914400" lvl="1" indent="-457200">
              <a:buFont typeface="Wingdings" pitchFamily="2" charset="2"/>
              <a:buNone/>
            </a:pPr>
            <a:r>
              <a:rPr lang="en-US" altLang="zh-CN" sz="2200" dirty="0" err="1">
                <a:solidFill>
                  <a:srgbClr val="008000"/>
                </a:solidFill>
                <a:latin typeface="Times New Roman" pitchFamily="18" charset="0"/>
                <a:ea typeface="黑体" pitchFamily="2" charset="-122"/>
              </a:rPr>
              <a:t>emp_no</a:t>
            </a:r>
            <a:r>
              <a:rPr lang="en-US" altLang="zh-CN" sz="2200" dirty="0">
                <a:latin typeface="Times New Roman" pitchFamily="18" charset="0"/>
                <a:ea typeface="黑体" pitchFamily="2" charset="-122"/>
              </a:rPr>
              <a:t> = 100;</a:t>
            </a:r>
          </a:p>
          <a:p>
            <a:pPr marL="914400" lvl="1" indent="-457200">
              <a:buFont typeface="Wingdings" pitchFamily="2" charset="2"/>
              <a:buNone/>
            </a:pPr>
            <a:r>
              <a:rPr lang="en-US" altLang="zh-CN" sz="2200" dirty="0">
                <a:solidFill>
                  <a:schemeClr val="accent2"/>
                </a:solidFill>
                <a:latin typeface="Times New Roman" pitchFamily="18" charset="0"/>
                <a:ea typeface="黑体" pitchFamily="2" charset="-122"/>
              </a:rPr>
              <a:t>EXEC SQL</a:t>
            </a:r>
            <a:r>
              <a:rPr lang="en-US" altLang="zh-CN" sz="2200" dirty="0">
                <a:latin typeface="Times New Roman" pitchFamily="18" charset="0"/>
                <a:ea typeface="黑体" pitchFamily="2" charset="-122"/>
              </a:rPr>
              <a:t> SELECT </a:t>
            </a:r>
            <a:r>
              <a:rPr lang="en-US" altLang="zh-CN" sz="2200" dirty="0" err="1">
                <a:latin typeface="Times New Roman" pitchFamily="18" charset="0"/>
                <a:ea typeface="黑体" pitchFamily="2" charset="-122"/>
              </a:rPr>
              <a:t>ename</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comm</a:t>
            </a:r>
            <a:r>
              <a:rPr lang="en-US" altLang="zh-CN" sz="2200" dirty="0">
                <a:latin typeface="Times New Roman" pitchFamily="18" charset="0"/>
                <a:ea typeface="黑体" pitchFamily="2" charset="-122"/>
              </a:rPr>
              <a:t>          </a:t>
            </a:r>
          </a:p>
          <a:p>
            <a:pPr marL="914400" lvl="1" indent="-457200">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INTO</a:t>
            </a:r>
            <a:r>
              <a:rPr lang="en-US" altLang="zh-CN" sz="2200" dirty="0">
                <a:latin typeface="Times New Roman" pitchFamily="18" charset="0"/>
                <a:ea typeface="黑体" pitchFamily="2" charset="-122"/>
              </a:rPr>
              <a:t> </a:t>
            </a:r>
            <a:r>
              <a:rPr lang="en-US" altLang="zh-CN" sz="2200" b="1" dirty="0">
                <a:solidFill>
                  <a:srgbClr val="008000"/>
                </a:solidFill>
                <a:latin typeface="Times New Roman" pitchFamily="18" charset="0"/>
                <a:ea typeface="黑体" pitchFamily="2" charset="-122"/>
              </a:rPr>
              <a:t>:</a:t>
            </a:r>
            <a:r>
              <a:rPr lang="en-US" altLang="zh-CN" sz="2200" b="1" dirty="0" err="1">
                <a:solidFill>
                  <a:srgbClr val="008000"/>
                </a:solidFill>
                <a:latin typeface="Times New Roman" pitchFamily="18" charset="0"/>
                <a:ea typeface="黑体" pitchFamily="2" charset="-122"/>
              </a:rPr>
              <a:t>emp_name</a:t>
            </a:r>
            <a:r>
              <a:rPr lang="en-US" altLang="zh-CN" sz="2200" b="1" dirty="0">
                <a:solidFill>
                  <a:srgbClr val="008000"/>
                </a:solidFill>
                <a:latin typeface="Times New Roman" pitchFamily="18" charset="0"/>
                <a:ea typeface="黑体" pitchFamily="2" charset="-122"/>
              </a:rPr>
              <a:t>,  :commission :</a:t>
            </a:r>
            <a:r>
              <a:rPr lang="en-US" altLang="zh-CN" sz="2200" b="1" dirty="0" err="1">
                <a:solidFill>
                  <a:srgbClr val="008000"/>
                </a:solidFill>
                <a:latin typeface="Times New Roman" pitchFamily="18" charset="0"/>
                <a:ea typeface="黑体" pitchFamily="2" charset="-122"/>
              </a:rPr>
              <a:t>commission_id</a:t>
            </a:r>
            <a:endParaRPr lang="en-US" altLang="zh-CN" sz="2200" b="1" dirty="0">
              <a:solidFill>
                <a:srgbClr val="008000"/>
              </a:solidFill>
              <a:latin typeface="Times New Roman" pitchFamily="18" charset="0"/>
              <a:ea typeface="黑体" pitchFamily="2" charset="-122"/>
            </a:endParaRPr>
          </a:p>
          <a:p>
            <a:pPr marL="914400" lvl="1" indent="-457200">
              <a:buFont typeface="Wingdings" pitchFamily="2" charset="2"/>
              <a:buNone/>
            </a:pPr>
            <a:r>
              <a:rPr lang="en-US" altLang="zh-CN" sz="2200" dirty="0">
                <a:latin typeface="Times New Roman" pitchFamily="18" charset="0"/>
                <a:ea typeface="黑体" pitchFamily="2" charset="-122"/>
              </a:rPr>
              <a:t>                    FROM </a:t>
            </a:r>
            <a:r>
              <a:rPr lang="en-US" altLang="zh-CN" sz="2200" dirty="0" err="1">
                <a:latin typeface="Times New Roman" pitchFamily="18" charset="0"/>
                <a:ea typeface="黑体" pitchFamily="2" charset="-122"/>
              </a:rPr>
              <a:t>emp</a:t>
            </a:r>
            <a:endParaRPr lang="en-US" altLang="zh-CN" sz="2200" dirty="0">
              <a:latin typeface="Times New Roman" pitchFamily="18" charset="0"/>
              <a:ea typeface="黑体" pitchFamily="2" charset="-122"/>
            </a:endParaRPr>
          </a:p>
          <a:p>
            <a:pPr marL="914400" lvl="1" indent="-457200">
              <a:buFont typeface="Wingdings" pitchFamily="2" charset="2"/>
              <a:buNone/>
            </a:pPr>
            <a:r>
              <a:rPr lang="en-US" altLang="zh-CN" sz="2200" dirty="0">
                <a:latin typeface="Times New Roman" pitchFamily="18" charset="0"/>
                <a:ea typeface="黑体" pitchFamily="2" charset="-122"/>
              </a:rPr>
              <a:t>                    WHERE </a:t>
            </a:r>
            <a:r>
              <a:rPr lang="en-US" altLang="zh-CN" sz="2200" dirty="0" err="1">
                <a:latin typeface="Times New Roman" pitchFamily="18" charset="0"/>
                <a:ea typeface="黑体" pitchFamily="2" charset="-122"/>
              </a:rPr>
              <a:t>empno</a:t>
            </a:r>
            <a:r>
              <a:rPr lang="en-US" altLang="zh-CN" sz="2200" dirty="0">
                <a:latin typeface="Times New Roman" pitchFamily="18" charset="0"/>
                <a:ea typeface="黑体" pitchFamily="2" charset="-122"/>
              </a:rPr>
              <a:t> = </a:t>
            </a:r>
            <a:r>
              <a:rPr lang="en-US" altLang="zh-CN" sz="2200" b="1" dirty="0">
                <a:solidFill>
                  <a:srgbClr val="008000"/>
                </a:solidFill>
                <a:latin typeface="Times New Roman" pitchFamily="18" charset="0"/>
                <a:ea typeface="黑体" pitchFamily="2" charset="-122"/>
              </a:rPr>
              <a:t>:</a:t>
            </a:r>
            <a:r>
              <a:rPr lang="en-US" altLang="zh-CN" sz="2200" b="1" dirty="0" err="1">
                <a:solidFill>
                  <a:srgbClr val="008000"/>
                </a:solidFill>
                <a:latin typeface="Times New Roman" pitchFamily="18" charset="0"/>
                <a:ea typeface="黑体" pitchFamily="2" charset="-122"/>
              </a:rPr>
              <a:t>emp_no</a:t>
            </a:r>
            <a:r>
              <a:rPr lang="en-US" altLang="zh-CN" sz="2200" b="1" dirty="0">
                <a:latin typeface="Times New Roman" pitchFamily="18" charset="0"/>
                <a:ea typeface="黑体" pitchFamily="2" charset="-122"/>
              </a:rPr>
              <a:t> </a:t>
            </a:r>
            <a:r>
              <a:rPr lang="en-US" altLang="zh-CN" sz="2200" dirty="0">
                <a:latin typeface="Times New Roman" pitchFamily="18" charset="0"/>
                <a:ea typeface="黑体" pitchFamily="2" charset="-122"/>
              </a:rPr>
              <a:t>; </a:t>
            </a:r>
          </a:p>
          <a:p>
            <a:pPr marL="914400" lvl="1" indent="-457200">
              <a:buFont typeface="Wingdings" pitchFamily="2" charset="2"/>
              <a:buNone/>
            </a:pPr>
            <a:r>
              <a:rPr lang="en-US" altLang="zh-CN" sz="2200" dirty="0">
                <a:latin typeface="Times New Roman" pitchFamily="18" charset="0"/>
                <a:ea typeface="黑体" pitchFamily="2" charset="-122"/>
              </a:rPr>
              <a:t>IF  (</a:t>
            </a:r>
            <a:r>
              <a:rPr lang="en-US" altLang="zh-CN" sz="2200" b="1" dirty="0" err="1">
                <a:solidFill>
                  <a:srgbClr val="008000"/>
                </a:solidFill>
                <a:latin typeface="Times New Roman" pitchFamily="18" charset="0"/>
                <a:ea typeface="黑体" pitchFamily="2" charset="-122"/>
              </a:rPr>
              <a:t>commission_id</a:t>
            </a:r>
            <a:r>
              <a:rPr lang="en-US" altLang="zh-CN" sz="2200" dirty="0">
                <a:latin typeface="Times New Roman" pitchFamily="18" charset="0"/>
                <a:ea typeface="黑体" pitchFamily="2" charset="-122"/>
              </a:rPr>
              <a:t> == -1)     </a:t>
            </a:r>
            <a:r>
              <a:rPr lang="en-US" altLang="zh-CN" sz="1800" dirty="0">
                <a:latin typeface="Times New Roman" pitchFamily="18" charset="0"/>
                <a:ea typeface="黑体" pitchFamily="2" charset="-122"/>
              </a:rPr>
              <a:t>//</a:t>
            </a:r>
            <a:r>
              <a:rPr lang="zh-CN" altLang="en-US" sz="1800" dirty="0">
                <a:latin typeface="Times New Roman" pitchFamily="18" charset="0"/>
                <a:ea typeface="黑体" pitchFamily="2" charset="-122"/>
              </a:rPr>
              <a:t>根据指示变量中的异常值进行处理</a:t>
            </a:r>
            <a:endParaRPr lang="en-US" altLang="zh-CN" sz="1800" dirty="0">
              <a:latin typeface="Times New Roman" pitchFamily="18" charset="0"/>
              <a:ea typeface="黑体" pitchFamily="2" charset="-122"/>
            </a:endParaRPr>
          </a:p>
          <a:p>
            <a:pPr marL="914400" lvl="1" indent="-457200">
              <a:buFont typeface="Wingdings" pitchFamily="2" charset="2"/>
              <a:buNone/>
            </a:pPr>
            <a:r>
              <a:rPr lang="en-US" altLang="zh-CN" sz="2200" dirty="0">
                <a:latin typeface="Times New Roman" pitchFamily="18" charset="0"/>
                <a:ea typeface="黑体" pitchFamily="2" charset="-122"/>
              </a:rPr>
              <a:t>         PRINTF  (“Commission is NULL\n”);</a:t>
            </a:r>
          </a:p>
          <a:p>
            <a:pPr marL="914400" lvl="1" indent="-457200"/>
            <a:endParaRPr lang="en-US" altLang="zh-CN" sz="2200" dirty="0">
              <a:latin typeface="Times New Roman" pitchFamily="18" charset="0"/>
              <a:ea typeface="黑体" pitchFamily="2" charset="-122"/>
            </a:endParaRPr>
          </a:p>
        </p:txBody>
      </p:sp>
      <p:sp>
        <p:nvSpPr>
          <p:cNvPr id="217092" name="Line 4"/>
          <p:cNvSpPr>
            <a:spLocks noChangeShapeType="1"/>
          </p:cNvSpPr>
          <p:nvPr/>
        </p:nvSpPr>
        <p:spPr bwMode="auto">
          <a:xfrm flipV="1">
            <a:off x="4741416" y="2780926"/>
            <a:ext cx="144016" cy="792089"/>
          </a:xfrm>
          <a:prstGeom prst="line">
            <a:avLst/>
          </a:prstGeom>
          <a:noFill/>
          <a:ln w="31750">
            <a:solidFill>
              <a:srgbClr val="008000"/>
            </a:solidFill>
            <a:round/>
            <a:headEnd type="triangle" w="med" len="med"/>
            <a:tailEnd/>
          </a:ln>
          <a:effectLst/>
        </p:spPr>
        <p:txBody>
          <a:bodyPr/>
          <a:lstStyle/>
          <a:p>
            <a:endParaRPr lang="zh-CN" altLang="en-US"/>
          </a:p>
        </p:txBody>
      </p:sp>
      <p:sp>
        <p:nvSpPr>
          <p:cNvPr id="217093" name="Line 5"/>
          <p:cNvSpPr>
            <a:spLocks noChangeShapeType="1"/>
          </p:cNvSpPr>
          <p:nvPr/>
        </p:nvSpPr>
        <p:spPr bwMode="auto">
          <a:xfrm flipH="1" flipV="1">
            <a:off x="5580112" y="2780928"/>
            <a:ext cx="216024" cy="792090"/>
          </a:xfrm>
          <a:prstGeom prst="line">
            <a:avLst/>
          </a:prstGeom>
          <a:noFill/>
          <a:ln w="31750">
            <a:solidFill>
              <a:srgbClr val="008000"/>
            </a:solidFill>
            <a:round/>
            <a:headEnd type="triangle" w="med" len="med"/>
            <a:tailEnd/>
          </a:ln>
          <a:effectLst/>
        </p:spPr>
        <p:txBody>
          <a:bodyPr/>
          <a:lstStyle/>
          <a:p>
            <a:endParaRPr lang="zh-CN" altLang="en-US"/>
          </a:p>
        </p:txBody>
      </p:sp>
      <p:sp>
        <p:nvSpPr>
          <p:cNvPr id="217094" name="Line 6"/>
          <p:cNvSpPr>
            <a:spLocks noChangeShapeType="1"/>
          </p:cNvSpPr>
          <p:nvPr/>
        </p:nvSpPr>
        <p:spPr bwMode="auto">
          <a:xfrm flipV="1">
            <a:off x="7380312" y="2996952"/>
            <a:ext cx="0" cy="576064"/>
          </a:xfrm>
          <a:prstGeom prst="line">
            <a:avLst/>
          </a:prstGeom>
          <a:noFill/>
          <a:ln w="31750">
            <a:solidFill>
              <a:srgbClr val="008000"/>
            </a:solidFill>
            <a:round/>
            <a:headEnd type="triangle" w="med" len="med"/>
            <a:tailEnd/>
          </a:ln>
          <a:effectLst/>
        </p:spPr>
        <p:txBody>
          <a:bodyPr/>
          <a:lstStyle/>
          <a:p>
            <a:endParaRPr lang="zh-CN" altLang="en-US"/>
          </a:p>
        </p:txBody>
      </p:sp>
      <p:sp>
        <p:nvSpPr>
          <p:cNvPr id="217095" name="Line 7"/>
          <p:cNvSpPr>
            <a:spLocks noChangeShapeType="1"/>
          </p:cNvSpPr>
          <p:nvPr/>
        </p:nvSpPr>
        <p:spPr bwMode="auto">
          <a:xfrm flipV="1">
            <a:off x="5868144" y="4221088"/>
            <a:ext cx="144016" cy="190376"/>
          </a:xfrm>
          <a:prstGeom prst="line">
            <a:avLst/>
          </a:prstGeom>
          <a:noFill/>
          <a:ln w="31750">
            <a:solidFill>
              <a:srgbClr val="008000"/>
            </a:solidFill>
            <a:round/>
            <a:headEnd type="triangle" w="med" len="med"/>
            <a:tailEnd/>
          </a:ln>
          <a:effectLst/>
        </p:spPr>
        <p:txBody>
          <a:bodyPr/>
          <a:lstStyle/>
          <a:p>
            <a:endParaRPr lang="zh-CN" altLang="en-US"/>
          </a:p>
        </p:txBody>
      </p:sp>
      <p:sp>
        <p:nvSpPr>
          <p:cNvPr id="217097" name="Text Box 9"/>
          <p:cNvSpPr txBox="1">
            <a:spLocks noChangeArrowheads="1"/>
          </p:cNvSpPr>
          <p:nvPr/>
        </p:nvSpPr>
        <p:spPr bwMode="auto">
          <a:xfrm>
            <a:off x="4618484" y="2446536"/>
            <a:ext cx="1368425" cy="406400"/>
          </a:xfrm>
          <a:prstGeom prst="rect">
            <a:avLst/>
          </a:prstGeom>
          <a:noFill/>
          <a:ln w="9525">
            <a:noFill/>
            <a:miter lim="800000"/>
            <a:headEnd/>
            <a:tailEnd/>
          </a:ln>
        </p:spPr>
        <p:txBody>
          <a:bodyPr/>
          <a:lstStyle/>
          <a:p>
            <a:pPr algn="just"/>
            <a:r>
              <a:rPr lang="zh-CN" altLang="en-US" dirty="0">
                <a:solidFill>
                  <a:srgbClr val="008000"/>
                </a:solidFill>
                <a:latin typeface="Times New Roman" pitchFamily="18" charset="0"/>
                <a:ea typeface="黑体" pitchFamily="2" charset="-122"/>
              </a:rPr>
              <a:t>输出主变量</a:t>
            </a:r>
            <a:endParaRPr lang="zh-CN" altLang="en-US" dirty="0">
              <a:solidFill>
                <a:srgbClr val="008000"/>
              </a:solidFill>
              <a:latin typeface="Tahoma" pitchFamily="34" charset="0"/>
              <a:ea typeface="黑体" pitchFamily="2" charset="-122"/>
            </a:endParaRPr>
          </a:p>
        </p:txBody>
      </p:sp>
      <p:sp>
        <p:nvSpPr>
          <p:cNvPr id="217098" name="Text Box 10"/>
          <p:cNvSpPr txBox="1">
            <a:spLocks noChangeArrowheads="1"/>
          </p:cNvSpPr>
          <p:nvPr/>
        </p:nvSpPr>
        <p:spPr bwMode="auto">
          <a:xfrm>
            <a:off x="6948264" y="2636912"/>
            <a:ext cx="1181100" cy="406400"/>
          </a:xfrm>
          <a:prstGeom prst="rect">
            <a:avLst/>
          </a:prstGeom>
          <a:noFill/>
          <a:ln w="9525">
            <a:noFill/>
            <a:miter lim="800000"/>
            <a:headEnd/>
            <a:tailEnd/>
          </a:ln>
        </p:spPr>
        <p:txBody>
          <a:bodyPr/>
          <a:lstStyle/>
          <a:p>
            <a:pPr algn="just"/>
            <a:r>
              <a:rPr lang="zh-CN" altLang="en-US" dirty="0">
                <a:solidFill>
                  <a:srgbClr val="008000"/>
                </a:solidFill>
                <a:latin typeface="Tahoma" pitchFamily="34" charset="0"/>
                <a:ea typeface="黑体" pitchFamily="2" charset="-122"/>
              </a:rPr>
              <a:t>指示变量</a:t>
            </a:r>
          </a:p>
        </p:txBody>
      </p:sp>
      <p:sp>
        <p:nvSpPr>
          <p:cNvPr id="217099" name="Text Box 11"/>
          <p:cNvSpPr txBox="1">
            <a:spLocks noChangeArrowheads="1"/>
          </p:cNvSpPr>
          <p:nvPr/>
        </p:nvSpPr>
        <p:spPr bwMode="auto">
          <a:xfrm>
            <a:off x="5660144" y="3865661"/>
            <a:ext cx="1439862" cy="406400"/>
          </a:xfrm>
          <a:prstGeom prst="rect">
            <a:avLst/>
          </a:prstGeom>
          <a:noFill/>
          <a:ln w="9525">
            <a:noFill/>
            <a:miter lim="800000"/>
            <a:headEnd/>
            <a:tailEnd/>
          </a:ln>
        </p:spPr>
        <p:txBody>
          <a:bodyPr/>
          <a:lstStyle/>
          <a:p>
            <a:pPr algn="just"/>
            <a:r>
              <a:rPr lang="zh-CN" altLang="en-US" dirty="0">
                <a:solidFill>
                  <a:srgbClr val="008000"/>
                </a:solidFill>
                <a:latin typeface="Times New Roman" pitchFamily="18" charset="0"/>
                <a:ea typeface="黑体" pitchFamily="2" charset="-122"/>
              </a:rPr>
              <a:t>输入主变量</a:t>
            </a:r>
            <a:endParaRPr lang="zh-CN" altLang="en-US" dirty="0">
              <a:solidFill>
                <a:srgbClr val="008000"/>
              </a:solidFill>
              <a:latin typeface="Tahoma" pitchFamily="34" charset="0"/>
              <a:ea typeface="黑体" pitchFamily="2" charset="-122"/>
            </a:endParaRPr>
          </a:p>
        </p:txBody>
      </p:sp>
      <p:sp>
        <p:nvSpPr>
          <p:cNvPr id="16"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110</a:t>
            </a:fld>
            <a:endParaRPr lang="en-US" altLang="zh-CN"/>
          </a:p>
        </p:txBody>
      </p:sp>
      <p:sp>
        <p:nvSpPr>
          <p:cNvPr id="17"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8"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sz="3800"/>
              <a:t>3.7 </a:t>
            </a:r>
            <a:r>
              <a:rPr lang="zh-CN" altLang="en-US" sz="3800"/>
              <a:t>嵌入式</a:t>
            </a:r>
            <a:r>
              <a:rPr lang="en-US" altLang="zh-CN" sz="3800"/>
              <a:t>SQL</a:t>
            </a:r>
            <a:r>
              <a:rPr lang="zh-CN" altLang="en-US" sz="3800"/>
              <a:t>与</a:t>
            </a:r>
            <a:r>
              <a:rPr lang="en-US" altLang="zh-CN" sz="3800"/>
              <a:t>SQL</a:t>
            </a:r>
            <a:r>
              <a:rPr lang="zh-CN" altLang="en-US" sz="3800"/>
              <a:t>过程化扩充</a:t>
            </a:r>
          </a:p>
        </p:txBody>
      </p:sp>
      <p:sp>
        <p:nvSpPr>
          <p:cNvPr id="218115" name="Rectangle 3"/>
          <p:cNvSpPr>
            <a:spLocks noGrp="1" noChangeArrowheads="1"/>
          </p:cNvSpPr>
          <p:nvPr>
            <p:ph type="body" idx="1"/>
          </p:nvPr>
        </p:nvSpPr>
        <p:spPr>
          <a:xfrm>
            <a:off x="921068" y="1412875"/>
            <a:ext cx="8043419" cy="5040461"/>
          </a:xfrm>
        </p:spPr>
        <p:txBody>
          <a:bodyPr/>
          <a:lstStyle/>
          <a:p>
            <a:r>
              <a:rPr lang="en-US" altLang="zh-CN" sz="2400" b="1" dirty="0">
                <a:solidFill>
                  <a:schemeClr val="accent2"/>
                </a:solidFill>
                <a:latin typeface="Times New Roman" pitchFamily="18" charset="0"/>
                <a:ea typeface="黑体" pitchFamily="2" charset="-122"/>
              </a:rPr>
              <a:t>4</a:t>
            </a:r>
            <a:r>
              <a:rPr lang="zh-CN" altLang="en-US" sz="2400" b="1" dirty="0">
                <a:solidFill>
                  <a:schemeClr val="accent2"/>
                </a:solidFill>
                <a:latin typeface="Times New Roman" pitchFamily="18" charset="0"/>
                <a:ea typeface="黑体" pitchFamily="2" charset="-122"/>
              </a:rPr>
              <a:t>、程序如何访问数据库？</a:t>
            </a:r>
          </a:p>
          <a:p>
            <a:pPr lvl="1"/>
            <a:r>
              <a:rPr lang="zh-CN" altLang="en-US" sz="2100" dirty="0">
                <a:solidFill>
                  <a:srgbClr val="0000CC"/>
                </a:solidFill>
                <a:latin typeface="Times New Roman" pitchFamily="18" charset="0"/>
                <a:ea typeface="黑体" pitchFamily="2" charset="-122"/>
              </a:rPr>
              <a:t>合法的数据库用户，通过</a:t>
            </a:r>
            <a:r>
              <a:rPr lang="en-US" altLang="zh-CN" sz="2100" dirty="0">
                <a:latin typeface="Times New Roman" pitchFamily="18" charset="0"/>
                <a:ea typeface="黑体" pitchFamily="2" charset="-122"/>
              </a:rPr>
              <a:t>CONNECT</a:t>
            </a:r>
            <a:r>
              <a:rPr lang="zh-CN" altLang="en-US" sz="2100" dirty="0">
                <a:latin typeface="Times New Roman" pitchFamily="18" charset="0"/>
                <a:ea typeface="黑体" pitchFamily="2" charset="-122"/>
              </a:rPr>
              <a:t>语句</a:t>
            </a:r>
            <a:r>
              <a:rPr lang="zh-CN" altLang="en-US" sz="2100" dirty="0">
                <a:solidFill>
                  <a:srgbClr val="0000CC"/>
                </a:solidFill>
                <a:latin typeface="Times New Roman" pitchFamily="18" charset="0"/>
                <a:ea typeface="黑体" pitchFamily="2" charset="-122"/>
              </a:rPr>
              <a:t>连接到数据库：</a:t>
            </a:r>
          </a:p>
          <a:p>
            <a:pPr lvl="1">
              <a:buFont typeface="Wingdings" pitchFamily="2" charset="2"/>
              <a:buNone/>
            </a:pPr>
            <a:r>
              <a:rPr lang="zh-CN" altLang="en-US" sz="2000" dirty="0">
                <a:latin typeface="Times New Roman" pitchFamily="18" charset="0"/>
                <a:ea typeface="黑体" pitchFamily="2" charset="-122"/>
              </a:rPr>
              <a:t>     </a:t>
            </a:r>
            <a:r>
              <a:rPr lang="en-US" altLang="zh-CN" sz="2000" dirty="0">
                <a:solidFill>
                  <a:srgbClr val="FF0000"/>
                </a:solidFill>
                <a:latin typeface="Times New Roman" pitchFamily="18" charset="0"/>
                <a:ea typeface="黑体" pitchFamily="2" charset="-122"/>
              </a:rPr>
              <a:t>EXEC SQL </a:t>
            </a:r>
            <a:r>
              <a:rPr lang="en-US" altLang="zh-CN" sz="2000" dirty="0">
                <a:latin typeface="Times New Roman" pitchFamily="18" charset="0"/>
                <a:ea typeface="黑体" pitchFamily="2" charset="-122"/>
              </a:rPr>
              <a:t>CONNECT </a:t>
            </a:r>
            <a:r>
              <a:rPr lang="en-US" altLang="zh-CN" sz="2000" dirty="0">
                <a:solidFill>
                  <a:srgbClr val="0000FF"/>
                </a:solidFill>
                <a:latin typeface="Times New Roman" pitchFamily="18" charset="0"/>
                <a:ea typeface="黑体" pitchFamily="2" charset="-122"/>
              </a:rPr>
              <a:t>:username</a:t>
            </a:r>
            <a:r>
              <a:rPr lang="en-US" altLang="zh-CN" sz="2000" dirty="0">
                <a:latin typeface="Times New Roman" pitchFamily="18" charset="0"/>
                <a:ea typeface="黑体" pitchFamily="2" charset="-122"/>
              </a:rPr>
              <a:t> INDENTIFIED BY </a:t>
            </a:r>
            <a:r>
              <a:rPr lang="en-US" altLang="zh-CN" sz="2000" dirty="0">
                <a:solidFill>
                  <a:srgbClr val="0000FF"/>
                </a:solidFill>
                <a:latin typeface="Times New Roman" pitchFamily="18" charset="0"/>
                <a:ea typeface="黑体" pitchFamily="2" charset="-122"/>
              </a:rPr>
              <a:t>:password </a:t>
            </a:r>
            <a:r>
              <a:rPr lang="en-US" altLang="zh-CN" sz="2000" dirty="0">
                <a:latin typeface="Times New Roman" pitchFamily="18" charset="0"/>
                <a:ea typeface="黑体" pitchFamily="2" charset="-122"/>
              </a:rPr>
              <a:t>;</a:t>
            </a:r>
          </a:p>
          <a:p>
            <a:pPr>
              <a:spcBef>
                <a:spcPts val="1200"/>
              </a:spcBef>
            </a:pPr>
            <a:r>
              <a:rPr lang="en-US" altLang="zh-CN" sz="2400" b="1" dirty="0">
                <a:solidFill>
                  <a:schemeClr val="accent2"/>
                </a:solidFill>
                <a:latin typeface="Times New Roman" pitchFamily="18" charset="0"/>
                <a:ea typeface="黑体" pitchFamily="2" charset="-122"/>
              </a:rPr>
              <a:t>5</a:t>
            </a:r>
            <a:r>
              <a:rPr lang="zh-CN" altLang="en-US" sz="2400" b="1" dirty="0">
                <a:solidFill>
                  <a:schemeClr val="accent2"/>
                </a:solidFill>
                <a:latin typeface="Times New Roman" pitchFamily="18" charset="0"/>
                <a:ea typeface="黑体" pitchFamily="2" charset="-122"/>
              </a:rPr>
              <a:t>、程序工作单元与数据库工作单元之间如何通讯？</a:t>
            </a:r>
          </a:p>
          <a:p>
            <a:pPr lvl="1"/>
            <a:r>
              <a:rPr lang="zh-CN" altLang="en-US" sz="2000" dirty="0">
                <a:latin typeface="Times New Roman" pitchFamily="18" charset="0"/>
                <a:ea typeface="黑体" pitchFamily="2" charset="-122"/>
              </a:rPr>
              <a:t>通过</a:t>
            </a:r>
            <a:r>
              <a:rPr lang="en-US" altLang="zh-CN" sz="2000" dirty="0">
                <a:solidFill>
                  <a:srgbClr val="0000CC"/>
                </a:solidFill>
                <a:latin typeface="Times New Roman" pitchFamily="18" charset="0"/>
                <a:ea typeface="黑体" pitchFamily="2" charset="-122"/>
              </a:rPr>
              <a:t>SQL</a:t>
            </a:r>
            <a:r>
              <a:rPr lang="zh-CN" altLang="en-US" sz="2000" dirty="0">
                <a:solidFill>
                  <a:srgbClr val="0000CC"/>
                </a:solidFill>
                <a:latin typeface="Times New Roman" pitchFamily="18" charset="0"/>
                <a:ea typeface="黑体" pitchFamily="2" charset="-122"/>
              </a:rPr>
              <a:t>通讯区</a:t>
            </a:r>
            <a:r>
              <a:rPr lang="en-US" altLang="zh-CN" sz="2000" dirty="0">
                <a:solidFill>
                  <a:srgbClr val="0000CC"/>
                </a:solidFill>
                <a:latin typeface="Times New Roman" pitchFamily="18" charset="0"/>
                <a:ea typeface="黑体" pitchFamily="2" charset="-122"/>
              </a:rPr>
              <a:t>SQLCA</a:t>
            </a:r>
            <a:endParaRPr lang="en-US" altLang="zh-CN" sz="2000" dirty="0">
              <a:latin typeface="Times New Roman" pitchFamily="18" charset="0"/>
              <a:ea typeface="黑体" pitchFamily="2" charset="-122"/>
            </a:endParaRPr>
          </a:p>
          <a:p>
            <a:pPr lvl="1"/>
            <a:r>
              <a:rPr lang="zh-CN" altLang="en-US" sz="2000" dirty="0">
                <a:latin typeface="Times New Roman" pitchFamily="18" charset="0"/>
                <a:ea typeface="黑体" pitchFamily="2" charset="-122"/>
              </a:rPr>
              <a:t>例如：</a:t>
            </a:r>
            <a:r>
              <a:rPr lang="en-US" altLang="zh-CN" sz="2000" dirty="0">
                <a:latin typeface="Times New Roman" pitchFamily="18" charset="0"/>
                <a:ea typeface="黑体" pitchFamily="2" charset="-122"/>
              </a:rPr>
              <a:t> Oracle</a:t>
            </a:r>
            <a:r>
              <a:rPr lang="zh-CN" altLang="en-US" sz="2000" dirty="0">
                <a:latin typeface="Times New Roman" pitchFamily="18" charset="0"/>
                <a:ea typeface="黑体" pitchFamily="2" charset="-122"/>
              </a:rPr>
              <a:t>的</a:t>
            </a:r>
            <a:r>
              <a:rPr lang="en-US" altLang="zh-CN" sz="2000" dirty="0">
                <a:latin typeface="Times New Roman" pitchFamily="18" charset="0"/>
                <a:ea typeface="黑体" pitchFamily="2" charset="-122"/>
              </a:rPr>
              <a:t>《 DBA</a:t>
            </a:r>
            <a:r>
              <a:rPr lang="zh-CN" altLang="en-US" sz="2000" dirty="0">
                <a:latin typeface="Times New Roman" pitchFamily="18" charset="0"/>
                <a:ea typeface="黑体" pitchFamily="2" charset="-122"/>
              </a:rPr>
              <a:t>手册</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中说明</a:t>
            </a:r>
            <a:r>
              <a:rPr lang="en-US" altLang="zh-CN" sz="2000" dirty="0">
                <a:solidFill>
                  <a:srgbClr val="0000CC"/>
                </a:solidFill>
                <a:latin typeface="Times New Roman" pitchFamily="18" charset="0"/>
                <a:ea typeface="黑体" pitchFamily="2" charset="-122"/>
              </a:rPr>
              <a:t>SQLCA</a:t>
            </a: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包含如下信息：</a:t>
            </a:r>
          </a:p>
          <a:p>
            <a:pPr lvl="1"/>
            <a:r>
              <a:rPr lang="en-US" altLang="zh-CN" sz="2000" dirty="0">
                <a:latin typeface="Times New Roman" pitchFamily="18" charset="0"/>
                <a:ea typeface="黑体" pitchFamily="2" charset="-122"/>
              </a:rPr>
              <a:t>The </a:t>
            </a:r>
            <a:r>
              <a:rPr lang="en-US" altLang="zh-CN" sz="2000" dirty="0">
                <a:solidFill>
                  <a:srgbClr val="0000CC"/>
                </a:solidFill>
                <a:latin typeface="Times New Roman" pitchFamily="18" charset="0"/>
                <a:ea typeface="黑体" pitchFamily="2" charset="-122"/>
              </a:rPr>
              <a:t>SQLCA</a:t>
            </a:r>
            <a:r>
              <a:rPr lang="en-US" altLang="zh-CN" sz="2000" dirty="0">
                <a:latin typeface="Times New Roman" pitchFamily="18" charset="0"/>
                <a:ea typeface="黑体" pitchFamily="2" charset="-122"/>
              </a:rPr>
              <a:t> contains run-time information about the execution of SQL statements, such as:</a:t>
            </a:r>
          </a:p>
          <a:p>
            <a:pPr lvl="2"/>
            <a:r>
              <a:rPr lang="en-US" altLang="zh-CN" sz="2000" dirty="0">
                <a:latin typeface="Times New Roman" pitchFamily="18" charset="0"/>
                <a:ea typeface="黑体" pitchFamily="2" charset="-122"/>
              </a:rPr>
              <a:t>Oracle error codes</a:t>
            </a:r>
          </a:p>
          <a:p>
            <a:pPr lvl="2"/>
            <a:r>
              <a:rPr lang="en-US" altLang="zh-CN" sz="2000" dirty="0">
                <a:latin typeface="Times New Roman" pitchFamily="18" charset="0"/>
                <a:ea typeface="黑体" pitchFamily="2" charset="-122"/>
              </a:rPr>
              <a:t>warning flags</a:t>
            </a:r>
          </a:p>
          <a:p>
            <a:pPr lvl="2"/>
            <a:r>
              <a:rPr lang="en-US" altLang="zh-CN" sz="2000" dirty="0">
                <a:latin typeface="Times New Roman" pitchFamily="18" charset="0"/>
                <a:ea typeface="黑体" pitchFamily="2" charset="-122"/>
              </a:rPr>
              <a:t>event information</a:t>
            </a:r>
          </a:p>
          <a:p>
            <a:pPr lvl="2"/>
            <a:r>
              <a:rPr lang="en-US" altLang="zh-CN" sz="2000" dirty="0">
                <a:latin typeface="Times New Roman" pitchFamily="18" charset="0"/>
                <a:ea typeface="黑体" pitchFamily="2" charset="-122"/>
              </a:rPr>
              <a:t>rows-processed count</a:t>
            </a:r>
          </a:p>
          <a:p>
            <a:pPr lvl="2"/>
            <a:r>
              <a:rPr lang="en-US" altLang="zh-CN" sz="2000" dirty="0">
                <a:latin typeface="Times New Roman" pitchFamily="18" charset="0"/>
                <a:ea typeface="黑体" pitchFamily="2" charset="-122"/>
              </a:rPr>
              <a:t>diagnostics</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111</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5">
                                            <p:txEl>
                                              <p:pRg st="3" end="3"/>
                                            </p:txEl>
                                          </p:spTgt>
                                        </p:tgtEl>
                                        <p:attrNameLst>
                                          <p:attrName>style.visibility</p:attrName>
                                        </p:attrNameLst>
                                      </p:cBhvr>
                                      <p:to>
                                        <p:strVal val="visible"/>
                                      </p:to>
                                    </p:set>
                                    <p:anim calcmode="lin" valueType="num">
                                      <p:cBhvr additive="base">
                                        <p:cTn id="7" dur="500" fill="hold"/>
                                        <p:tgtEl>
                                          <p:spTgt spid="218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81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8115">
                                            <p:txEl>
                                              <p:pRg st="4" end="4"/>
                                            </p:txEl>
                                          </p:spTgt>
                                        </p:tgtEl>
                                        <p:attrNameLst>
                                          <p:attrName>style.visibility</p:attrName>
                                        </p:attrNameLst>
                                      </p:cBhvr>
                                      <p:to>
                                        <p:strVal val="visible"/>
                                      </p:to>
                                    </p:set>
                                    <p:anim calcmode="lin" valueType="num">
                                      <p:cBhvr additive="base">
                                        <p:cTn id="11" dur="500" fill="hold"/>
                                        <p:tgtEl>
                                          <p:spTgt spid="2181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811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8115">
                                            <p:txEl>
                                              <p:pRg st="5" end="5"/>
                                            </p:txEl>
                                          </p:spTgt>
                                        </p:tgtEl>
                                        <p:attrNameLst>
                                          <p:attrName>style.visibility</p:attrName>
                                        </p:attrNameLst>
                                      </p:cBhvr>
                                      <p:to>
                                        <p:strVal val="visible"/>
                                      </p:to>
                                    </p:set>
                                    <p:anim calcmode="lin" valueType="num">
                                      <p:cBhvr additive="base">
                                        <p:cTn id="15" dur="500" fill="hold"/>
                                        <p:tgtEl>
                                          <p:spTgt spid="21811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811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8115">
                                            <p:txEl>
                                              <p:pRg st="6" end="6"/>
                                            </p:txEl>
                                          </p:spTgt>
                                        </p:tgtEl>
                                        <p:attrNameLst>
                                          <p:attrName>style.visibility</p:attrName>
                                        </p:attrNameLst>
                                      </p:cBhvr>
                                      <p:to>
                                        <p:strVal val="visible"/>
                                      </p:to>
                                    </p:set>
                                    <p:anim calcmode="lin" valueType="num">
                                      <p:cBhvr additive="base">
                                        <p:cTn id="19" dur="500" fill="hold"/>
                                        <p:tgtEl>
                                          <p:spTgt spid="2181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811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8115">
                                            <p:txEl>
                                              <p:pRg st="7" end="7"/>
                                            </p:txEl>
                                          </p:spTgt>
                                        </p:tgtEl>
                                        <p:attrNameLst>
                                          <p:attrName>style.visibility</p:attrName>
                                        </p:attrNameLst>
                                      </p:cBhvr>
                                      <p:to>
                                        <p:strVal val="visible"/>
                                      </p:to>
                                    </p:set>
                                    <p:anim calcmode="lin" valueType="num">
                                      <p:cBhvr additive="base">
                                        <p:cTn id="23" dur="500" fill="hold"/>
                                        <p:tgtEl>
                                          <p:spTgt spid="21811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811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8115">
                                            <p:txEl>
                                              <p:pRg st="8" end="8"/>
                                            </p:txEl>
                                          </p:spTgt>
                                        </p:tgtEl>
                                        <p:attrNameLst>
                                          <p:attrName>style.visibility</p:attrName>
                                        </p:attrNameLst>
                                      </p:cBhvr>
                                      <p:to>
                                        <p:strVal val="visible"/>
                                      </p:to>
                                    </p:set>
                                    <p:anim calcmode="lin" valueType="num">
                                      <p:cBhvr additive="base">
                                        <p:cTn id="27" dur="500" fill="hold"/>
                                        <p:tgtEl>
                                          <p:spTgt spid="21811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811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8115">
                                            <p:txEl>
                                              <p:pRg st="9" end="9"/>
                                            </p:txEl>
                                          </p:spTgt>
                                        </p:tgtEl>
                                        <p:attrNameLst>
                                          <p:attrName>style.visibility</p:attrName>
                                        </p:attrNameLst>
                                      </p:cBhvr>
                                      <p:to>
                                        <p:strVal val="visible"/>
                                      </p:to>
                                    </p:set>
                                    <p:anim calcmode="lin" valueType="num">
                                      <p:cBhvr additive="base">
                                        <p:cTn id="31" dur="500" fill="hold"/>
                                        <p:tgtEl>
                                          <p:spTgt spid="21811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8115">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8115">
                                            <p:txEl>
                                              <p:pRg st="10" end="10"/>
                                            </p:txEl>
                                          </p:spTgt>
                                        </p:tgtEl>
                                        <p:attrNameLst>
                                          <p:attrName>style.visibility</p:attrName>
                                        </p:attrNameLst>
                                      </p:cBhvr>
                                      <p:to>
                                        <p:strVal val="visible"/>
                                      </p:to>
                                    </p:set>
                                    <p:anim calcmode="lin" valueType="num">
                                      <p:cBhvr additive="base">
                                        <p:cTn id="35" dur="500" fill="hold"/>
                                        <p:tgtEl>
                                          <p:spTgt spid="21811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811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8115">
                                            <p:txEl>
                                              <p:pRg st="11" end="11"/>
                                            </p:txEl>
                                          </p:spTgt>
                                        </p:tgtEl>
                                        <p:attrNameLst>
                                          <p:attrName>style.visibility</p:attrName>
                                        </p:attrNameLst>
                                      </p:cBhvr>
                                      <p:to>
                                        <p:strVal val="visible"/>
                                      </p:to>
                                    </p:set>
                                    <p:anim calcmode="lin" valueType="num">
                                      <p:cBhvr additive="base">
                                        <p:cTn id="39" dur="500" fill="hold"/>
                                        <p:tgtEl>
                                          <p:spTgt spid="21811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81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sz="3800" dirty="0"/>
              <a:t>3.7 </a:t>
            </a:r>
            <a:r>
              <a:rPr lang="zh-CN" altLang="en-US" sz="3800" dirty="0"/>
              <a:t>嵌入式</a:t>
            </a:r>
            <a:r>
              <a:rPr lang="en-US" altLang="zh-CN" sz="3800" dirty="0"/>
              <a:t>SQL</a:t>
            </a:r>
            <a:r>
              <a:rPr lang="zh-CN" altLang="en-US" sz="3800" dirty="0"/>
              <a:t>与</a:t>
            </a:r>
            <a:r>
              <a:rPr lang="en-US" altLang="zh-CN" sz="3800" dirty="0"/>
              <a:t>SQL</a:t>
            </a:r>
            <a:r>
              <a:rPr lang="zh-CN" altLang="en-US" sz="3800" dirty="0"/>
              <a:t>过程化扩充</a:t>
            </a:r>
          </a:p>
        </p:txBody>
      </p:sp>
      <p:sp>
        <p:nvSpPr>
          <p:cNvPr id="219139" name="Rectangle 3"/>
          <p:cNvSpPr>
            <a:spLocks noGrp="1" noChangeArrowheads="1"/>
          </p:cNvSpPr>
          <p:nvPr>
            <p:ph type="body" idx="1"/>
          </p:nvPr>
        </p:nvSpPr>
        <p:spPr>
          <a:xfrm>
            <a:off x="921069" y="1412875"/>
            <a:ext cx="8038781" cy="5111750"/>
          </a:xfrm>
        </p:spPr>
        <p:txBody>
          <a:bodyPr/>
          <a:lstStyle/>
          <a:p>
            <a:r>
              <a:rPr lang="en-US" altLang="zh-CN" sz="2400" b="1" dirty="0">
                <a:solidFill>
                  <a:schemeClr val="accent2"/>
                </a:solidFill>
                <a:latin typeface="Times New Roman" pitchFamily="18" charset="0"/>
                <a:ea typeface="黑体" pitchFamily="2" charset="-122"/>
              </a:rPr>
              <a:t>6</a:t>
            </a:r>
            <a:r>
              <a:rPr lang="zh-CN" altLang="en-US" sz="2400" b="1" dirty="0">
                <a:solidFill>
                  <a:schemeClr val="accent2"/>
                </a:solidFill>
                <a:latin typeface="Times New Roman" pitchFamily="18" charset="0"/>
                <a:ea typeface="黑体" pitchFamily="2" charset="-122"/>
              </a:rPr>
              <a:t>、程序中如何逐行处理</a:t>
            </a:r>
            <a:r>
              <a:rPr lang="en-US" altLang="zh-CN" sz="2400" b="1" dirty="0">
                <a:solidFill>
                  <a:schemeClr val="accent2"/>
                </a:solidFill>
                <a:latin typeface="Times New Roman" pitchFamily="18" charset="0"/>
                <a:ea typeface="黑体" pitchFamily="2" charset="-122"/>
              </a:rPr>
              <a:t>SELECT</a:t>
            </a:r>
            <a:r>
              <a:rPr lang="zh-CN" altLang="en-US" sz="2400" b="1" dirty="0">
                <a:solidFill>
                  <a:schemeClr val="accent2"/>
                </a:solidFill>
                <a:latin typeface="Times New Roman" pitchFamily="18" charset="0"/>
                <a:ea typeface="黑体" pitchFamily="2" charset="-122"/>
              </a:rPr>
              <a:t>返回的多行结果？</a:t>
            </a:r>
          </a:p>
          <a:p>
            <a:pPr lvl="1"/>
            <a:r>
              <a:rPr lang="zh-CN" altLang="en-US" sz="2200" dirty="0">
                <a:latin typeface="Times New Roman" pitchFamily="18" charset="0"/>
                <a:ea typeface="黑体" pitchFamily="2" charset="-122"/>
              </a:rPr>
              <a:t>通过</a:t>
            </a:r>
            <a:r>
              <a:rPr lang="zh-CN" altLang="en-US" sz="2200" dirty="0">
                <a:solidFill>
                  <a:srgbClr val="0000CC"/>
                </a:solidFill>
                <a:latin typeface="Times New Roman" pitchFamily="18" charset="0"/>
                <a:ea typeface="黑体" pitchFamily="2" charset="-122"/>
              </a:rPr>
              <a:t>游标（</a:t>
            </a:r>
            <a:r>
              <a:rPr lang="en-US" altLang="zh-CN" sz="2200" dirty="0">
                <a:solidFill>
                  <a:srgbClr val="0000CC"/>
                </a:solidFill>
                <a:latin typeface="Times New Roman" pitchFamily="18" charset="0"/>
                <a:ea typeface="黑体" pitchFamily="2" charset="-122"/>
              </a:rPr>
              <a:t>cursor</a:t>
            </a:r>
            <a:r>
              <a:rPr lang="zh-CN" altLang="en-US" sz="2200" dirty="0">
                <a:solidFill>
                  <a:srgbClr val="0000CC"/>
                </a:solidFill>
                <a:latin typeface="Times New Roman" pitchFamily="18" charset="0"/>
                <a:ea typeface="黑体" pitchFamily="2" charset="-122"/>
              </a:rPr>
              <a:t>）</a:t>
            </a:r>
            <a:r>
              <a:rPr lang="zh-CN" altLang="en-US" sz="2200" dirty="0">
                <a:latin typeface="Times New Roman" pitchFamily="18" charset="0"/>
                <a:ea typeface="黑体" pitchFamily="2" charset="-122"/>
              </a:rPr>
              <a:t>机制（扩充的</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语句 </a:t>
            </a:r>
            <a:r>
              <a:rPr lang="en-US" altLang="zh-CN" sz="2200" dirty="0">
                <a:solidFill>
                  <a:srgbClr val="FF0000"/>
                </a:solidFill>
                <a:latin typeface="Times New Roman" pitchFamily="18" charset="0"/>
                <a:ea typeface="黑体" pitchFamily="2" charset="-122"/>
              </a:rPr>
              <a:t>EXEC SQL</a:t>
            </a:r>
            <a:r>
              <a:rPr lang="en-US" altLang="zh-CN" sz="2200" dirty="0">
                <a:solidFill>
                  <a:srgbClr val="0000CC"/>
                </a:solidFill>
                <a:latin typeface="Times New Roman" pitchFamily="18" charset="0"/>
                <a:ea typeface="黑体" pitchFamily="2" charset="-122"/>
              </a:rPr>
              <a:t>…</a:t>
            </a:r>
            <a:r>
              <a:rPr lang="zh-CN" altLang="en-US" sz="2200" dirty="0">
                <a:latin typeface="Times New Roman" pitchFamily="18" charset="0"/>
                <a:ea typeface="黑体" pitchFamily="2" charset="-122"/>
              </a:rPr>
              <a:t>）：</a:t>
            </a:r>
          </a:p>
          <a:p>
            <a:pPr lvl="2"/>
            <a:r>
              <a:rPr lang="zh-CN" altLang="en-US" sz="2000" dirty="0">
                <a:solidFill>
                  <a:srgbClr val="008000"/>
                </a:solidFill>
                <a:latin typeface="Times New Roman" pitchFamily="18" charset="0"/>
                <a:ea typeface="黑体" pitchFamily="2" charset="-122"/>
              </a:rPr>
              <a:t>定义游标：</a:t>
            </a:r>
            <a:r>
              <a:rPr lang="en-US" altLang="zh-CN" sz="2000" dirty="0">
                <a:solidFill>
                  <a:srgbClr val="0000CC"/>
                </a:solidFill>
                <a:latin typeface="Times New Roman" pitchFamily="18" charset="0"/>
                <a:ea typeface="黑体" pitchFamily="2" charset="-122"/>
              </a:rPr>
              <a:t>DECLARE &lt;</a:t>
            </a:r>
            <a:r>
              <a:rPr lang="zh-CN" altLang="en-US" sz="2000" dirty="0">
                <a:solidFill>
                  <a:srgbClr val="0000CC"/>
                </a:solidFill>
                <a:latin typeface="Times New Roman" pitchFamily="18" charset="0"/>
                <a:ea typeface="黑体" pitchFamily="2" charset="-122"/>
              </a:rPr>
              <a:t>游标名</a:t>
            </a:r>
            <a:r>
              <a:rPr lang="en-US" altLang="zh-CN" sz="2000" dirty="0">
                <a:solidFill>
                  <a:srgbClr val="0000CC"/>
                </a:solidFill>
                <a:latin typeface="Times New Roman" pitchFamily="18" charset="0"/>
                <a:ea typeface="黑体" pitchFamily="2" charset="-122"/>
              </a:rPr>
              <a:t>&gt; CURSOR </a:t>
            </a:r>
            <a:br>
              <a:rPr lang="en-US" altLang="zh-CN" sz="2000" dirty="0">
                <a:solidFill>
                  <a:srgbClr val="0000CC"/>
                </a:solidFill>
                <a:latin typeface="Times New Roman" pitchFamily="18" charset="0"/>
                <a:ea typeface="黑体" pitchFamily="2" charset="-122"/>
              </a:rPr>
            </a:br>
            <a:r>
              <a:rPr lang="en-US" altLang="zh-CN" sz="2000" dirty="0">
                <a:solidFill>
                  <a:srgbClr val="0000CC"/>
                </a:solidFill>
                <a:latin typeface="Times New Roman" pitchFamily="18" charset="0"/>
                <a:ea typeface="黑体" pitchFamily="2" charset="-122"/>
              </a:rPr>
              <a:t>                    FOR &lt;SELECT</a:t>
            </a:r>
            <a:r>
              <a:rPr lang="zh-CN" altLang="en-US" sz="2000" dirty="0">
                <a:solidFill>
                  <a:srgbClr val="0000CC"/>
                </a:solidFill>
                <a:latin typeface="Times New Roman" pitchFamily="18" charset="0"/>
                <a:ea typeface="黑体" pitchFamily="2" charset="-122"/>
              </a:rPr>
              <a:t>语句</a:t>
            </a:r>
            <a:r>
              <a:rPr lang="en-US" altLang="zh-CN" sz="2000" dirty="0">
                <a:solidFill>
                  <a:srgbClr val="0000CC"/>
                </a:solidFill>
                <a:latin typeface="Times New Roman" pitchFamily="18" charset="0"/>
                <a:ea typeface="黑体" pitchFamily="2" charset="-122"/>
              </a:rPr>
              <a:t>&gt; ;</a:t>
            </a:r>
          </a:p>
          <a:p>
            <a:pPr lvl="2"/>
            <a:r>
              <a:rPr lang="zh-CN" altLang="en-US" sz="2000" dirty="0">
                <a:solidFill>
                  <a:srgbClr val="008000"/>
                </a:solidFill>
                <a:latin typeface="Times New Roman" pitchFamily="18" charset="0"/>
                <a:ea typeface="黑体" pitchFamily="2" charset="-122"/>
              </a:rPr>
              <a:t>打开游标：</a:t>
            </a:r>
            <a:r>
              <a:rPr lang="en-US" altLang="zh-CN" sz="2000" dirty="0">
                <a:solidFill>
                  <a:srgbClr val="0000CC"/>
                </a:solidFill>
                <a:latin typeface="Times New Roman" pitchFamily="18" charset="0"/>
                <a:ea typeface="黑体" pitchFamily="2" charset="-122"/>
              </a:rPr>
              <a:t>OPEN &lt;</a:t>
            </a:r>
            <a:r>
              <a:rPr lang="zh-CN" altLang="en-US" sz="2000" dirty="0">
                <a:solidFill>
                  <a:srgbClr val="0000CC"/>
                </a:solidFill>
                <a:latin typeface="Times New Roman" pitchFamily="18" charset="0"/>
                <a:ea typeface="黑体" pitchFamily="2" charset="-122"/>
              </a:rPr>
              <a:t>游标名</a:t>
            </a:r>
            <a:r>
              <a:rPr lang="en-US" altLang="zh-CN" sz="2000" dirty="0">
                <a:solidFill>
                  <a:srgbClr val="0000CC"/>
                </a:solidFill>
                <a:latin typeface="Times New Roman" pitchFamily="18" charset="0"/>
                <a:ea typeface="黑体" pitchFamily="2" charset="-122"/>
              </a:rPr>
              <a:t>&gt; ;</a:t>
            </a:r>
          </a:p>
          <a:p>
            <a:pPr lvl="2"/>
            <a:r>
              <a:rPr lang="zh-CN" altLang="en-US" sz="2000" dirty="0">
                <a:solidFill>
                  <a:srgbClr val="008000"/>
                </a:solidFill>
                <a:latin typeface="Times New Roman" pitchFamily="18" charset="0"/>
                <a:ea typeface="黑体" pitchFamily="2" charset="-122"/>
              </a:rPr>
              <a:t>逐行取数：</a:t>
            </a:r>
            <a:r>
              <a:rPr lang="en-US" altLang="zh-CN" sz="2000" dirty="0">
                <a:solidFill>
                  <a:srgbClr val="0000CC"/>
                </a:solidFill>
                <a:latin typeface="Times New Roman" pitchFamily="18" charset="0"/>
                <a:ea typeface="黑体" pitchFamily="2" charset="-122"/>
              </a:rPr>
              <a:t>FETCH &lt;</a:t>
            </a:r>
            <a:r>
              <a:rPr lang="zh-CN" altLang="en-US" sz="2000" dirty="0">
                <a:solidFill>
                  <a:srgbClr val="0000CC"/>
                </a:solidFill>
                <a:latin typeface="Times New Roman" pitchFamily="18" charset="0"/>
                <a:ea typeface="黑体" pitchFamily="2" charset="-122"/>
              </a:rPr>
              <a:t>游标名</a:t>
            </a:r>
            <a:r>
              <a:rPr lang="en-US" altLang="zh-CN" sz="2000" dirty="0">
                <a:solidFill>
                  <a:srgbClr val="0000CC"/>
                </a:solidFill>
                <a:latin typeface="Times New Roman" pitchFamily="18" charset="0"/>
                <a:ea typeface="黑体" pitchFamily="2" charset="-122"/>
              </a:rPr>
              <a:t>&gt; INTO &lt;</a:t>
            </a:r>
            <a:r>
              <a:rPr lang="zh-CN" altLang="en-US" sz="2000" dirty="0">
                <a:solidFill>
                  <a:srgbClr val="0000CC"/>
                </a:solidFill>
                <a:latin typeface="Times New Roman" pitchFamily="18" charset="0"/>
                <a:ea typeface="黑体" pitchFamily="2" charset="-122"/>
              </a:rPr>
              <a:t>主变量列表</a:t>
            </a:r>
            <a:r>
              <a:rPr lang="en-US" altLang="zh-CN" sz="2000" dirty="0">
                <a:solidFill>
                  <a:srgbClr val="0000CC"/>
                </a:solidFill>
                <a:latin typeface="Times New Roman" pitchFamily="18" charset="0"/>
                <a:ea typeface="黑体" pitchFamily="2" charset="-122"/>
              </a:rPr>
              <a:t>&gt;;</a:t>
            </a:r>
          </a:p>
          <a:p>
            <a:pPr lvl="2"/>
            <a:r>
              <a:rPr lang="zh-CN" altLang="en-US" sz="2000" dirty="0">
                <a:solidFill>
                  <a:srgbClr val="008000"/>
                </a:solidFill>
                <a:latin typeface="Times New Roman" pitchFamily="18" charset="0"/>
                <a:ea typeface="黑体" pitchFamily="2" charset="-122"/>
              </a:rPr>
              <a:t>关闭游标：</a:t>
            </a:r>
            <a:r>
              <a:rPr lang="en-US" altLang="zh-CN" sz="2000" dirty="0">
                <a:solidFill>
                  <a:srgbClr val="0000CC"/>
                </a:solidFill>
                <a:latin typeface="Times New Roman" pitchFamily="18" charset="0"/>
                <a:ea typeface="黑体" pitchFamily="2" charset="-122"/>
              </a:rPr>
              <a:t>CLOSE &lt;</a:t>
            </a:r>
            <a:r>
              <a:rPr lang="zh-CN" altLang="en-US" sz="2000" dirty="0">
                <a:solidFill>
                  <a:srgbClr val="0000CC"/>
                </a:solidFill>
                <a:latin typeface="Times New Roman" pitchFamily="18" charset="0"/>
                <a:ea typeface="黑体" pitchFamily="2" charset="-122"/>
              </a:rPr>
              <a:t>游标名</a:t>
            </a:r>
            <a:r>
              <a:rPr lang="en-US" altLang="zh-CN" sz="2000" dirty="0">
                <a:solidFill>
                  <a:srgbClr val="0000CC"/>
                </a:solidFill>
                <a:latin typeface="Times New Roman" pitchFamily="18" charset="0"/>
                <a:ea typeface="黑体" pitchFamily="2" charset="-122"/>
              </a:rPr>
              <a:t>&gt; ;</a:t>
            </a:r>
            <a:endParaRPr lang="en-US" altLang="zh-CN" sz="1900" dirty="0">
              <a:solidFill>
                <a:srgbClr val="0000CC"/>
              </a:solidFill>
              <a:latin typeface="Times New Roman" pitchFamily="18" charset="0"/>
              <a:ea typeface="黑体" pitchFamily="2" charset="-122"/>
            </a:endParaRPr>
          </a:p>
        </p:txBody>
      </p:sp>
      <p:grpSp>
        <p:nvGrpSpPr>
          <p:cNvPr id="219140" name="Group 4"/>
          <p:cNvGrpSpPr>
            <a:grpSpLocks/>
          </p:cNvGrpSpPr>
          <p:nvPr/>
        </p:nvGrpSpPr>
        <p:grpSpPr bwMode="auto">
          <a:xfrm>
            <a:off x="2195736" y="4012273"/>
            <a:ext cx="5328567" cy="2513071"/>
            <a:chOff x="2978" y="5452"/>
            <a:chExt cx="7180" cy="3158"/>
          </a:xfrm>
        </p:grpSpPr>
        <p:sp>
          <p:nvSpPr>
            <p:cNvPr id="219141" name="Rectangle 5"/>
            <p:cNvSpPr>
              <a:spLocks noChangeArrowheads="1"/>
            </p:cNvSpPr>
            <p:nvPr/>
          </p:nvSpPr>
          <p:spPr bwMode="auto">
            <a:xfrm>
              <a:off x="6918" y="5920"/>
              <a:ext cx="3240" cy="2690"/>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219142" name="Group 6"/>
            <p:cNvGrpSpPr>
              <a:grpSpLocks/>
            </p:cNvGrpSpPr>
            <p:nvPr/>
          </p:nvGrpSpPr>
          <p:grpSpPr bwMode="auto">
            <a:xfrm>
              <a:off x="7138" y="6160"/>
              <a:ext cx="2840" cy="500"/>
              <a:chOff x="7138" y="5880"/>
              <a:chExt cx="2840" cy="500"/>
            </a:xfrm>
          </p:grpSpPr>
          <p:sp>
            <p:nvSpPr>
              <p:cNvPr id="219143" name="Rectangle 7"/>
              <p:cNvSpPr>
                <a:spLocks noChangeArrowheads="1"/>
              </p:cNvSpPr>
              <p:nvPr/>
            </p:nvSpPr>
            <p:spPr bwMode="auto">
              <a:xfrm>
                <a:off x="7138" y="5880"/>
                <a:ext cx="284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144" name="Line 8"/>
              <p:cNvSpPr>
                <a:spLocks noChangeShapeType="1"/>
              </p:cNvSpPr>
              <p:nvPr/>
            </p:nvSpPr>
            <p:spPr bwMode="auto">
              <a:xfrm>
                <a:off x="7578" y="5880"/>
                <a:ext cx="0" cy="500"/>
              </a:xfrm>
              <a:prstGeom prst="line">
                <a:avLst/>
              </a:prstGeom>
              <a:noFill/>
              <a:ln w="9525">
                <a:solidFill>
                  <a:srgbClr val="000000"/>
                </a:solidFill>
                <a:round/>
                <a:headEnd/>
                <a:tailEnd/>
              </a:ln>
            </p:spPr>
            <p:txBody>
              <a:bodyPr/>
              <a:lstStyle/>
              <a:p>
                <a:endParaRPr lang="zh-CN" altLang="en-US"/>
              </a:p>
            </p:txBody>
          </p:sp>
          <p:sp>
            <p:nvSpPr>
              <p:cNvPr id="219145" name="Line 9"/>
              <p:cNvSpPr>
                <a:spLocks noChangeShapeType="1"/>
              </p:cNvSpPr>
              <p:nvPr/>
            </p:nvSpPr>
            <p:spPr bwMode="auto">
              <a:xfrm>
                <a:off x="8038" y="5880"/>
                <a:ext cx="0" cy="500"/>
              </a:xfrm>
              <a:prstGeom prst="line">
                <a:avLst/>
              </a:prstGeom>
              <a:noFill/>
              <a:ln w="9525">
                <a:solidFill>
                  <a:srgbClr val="000000"/>
                </a:solidFill>
                <a:round/>
                <a:headEnd/>
                <a:tailEnd/>
              </a:ln>
            </p:spPr>
            <p:txBody>
              <a:bodyPr/>
              <a:lstStyle/>
              <a:p>
                <a:endParaRPr lang="zh-CN" altLang="en-US"/>
              </a:p>
            </p:txBody>
          </p:sp>
          <p:sp>
            <p:nvSpPr>
              <p:cNvPr id="219146" name="Line 10"/>
              <p:cNvSpPr>
                <a:spLocks noChangeShapeType="1"/>
              </p:cNvSpPr>
              <p:nvPr/>
            </p:nvSpPr>
            <p:spPr bwMode="auto">
              <a:xfrm>
                <a:off x="9598" y="5880"/>
                <a:ext cx="0" cy="500"/>
              </a:xfrm>
              <a:prstGeom prst="line">
                <a:avLst/>
              </a:prstGeom>
              <a:noFill/>
              <a:ln w="9525">
                <a:solidFill>
                  <a:srgbClr val="000000"/>
                </a:solidFill>
                <a:round/>
                <a:headEnd/>
                <a:tailEnd/>
              </a:ln>
            </p:spPr>
            <p:txBody>
              <a:bodyPr/>
              <a:lstStyle/>
              <a:p>
                <a:endParaRPr lang="zh-CN" altLang="en-US"/>
              </a:p>
            </p:txBody>
          </p:sp>
          <p:sp>
            <p:nvSpPr>
              <p:cNvPr id="219147" name="Line 11"/>
              <p:cNvSpPr>
                <a:spLocks noChangeShapeType="1"/>
              </p:cNvSpPr>
              <p:nvPr/>
            </p:nvSpPr>
            <p:spPr bwMode="auto">
              <a:xfrm>
                <a:off x="8458" y="6140"/>
                <a:ext cx="40" cy="20"/>
              </a:xfrm>
              <a:prstGeom prst="line">
                <a:avLst/>
              </a:prstGeom>
              <a:noFill/>
              <a:ln w="9525">
                <a:solidFill>
                  <a:srgbClr val="000000"/>
                </a:solidFill>
                <a:round/>
                <a:headEnd/>
                <a:tailEnd/>
              </a:ln>
            </p:spPr>
            <p:txBody>
              <a:bodyPr/>
              <a:lstStyle/>
              <a:p>
                <a:endParaRPr lang="zh-CN" altLang="en-US"/>
              </a:p>
            </p:txBody>
          </p:sp>
          <p:sp>
            <p:nvSpPr>
              <p:cNvPr id="219148" name="Line 12"/>
              <p:cNvSpPr>
                <a:spLocks noChangeShapeType="1"/>
              </p:cNvSpPr>
              <p:nvPr/>
            </p:nvSpPr>
            <p:spPr bwMode="auto">
              <a:xfrm>
                <a:off x="8598" y="6140"/>
                <a:ext cx="40" cy="20"/>
              </a:xfrm>
              <a:prstGeom prst="line">
                <a:avLst/>
              </a:prstGeom>
              <a:noFill/>
              <a:ln w="9525">
                <a:solidFill>
                  <a:srgbClr val="000000"/>
                </a:solidFill>
                <a:round/>
                <a:headEnd/>
                <a:tailEnd/>
              </a:ln>
            </p:spPr>
            <p:txBody>
              <a:bodyPr/>
              <a:lstStyle/>
              <a:p>
                <a:endParaRPr lang="zh-CN" altLang="en-US"/>
              </a:p>
            </p:txBody>
          </p:sp>
          <p:sp>
            <p:nvSpPr>
              <p:cNvPr id="219149" name="Line 13"/>
              <p:cNvSpPr>
                <a:spLocks noChangeShapeType="1"/>
              </p:cNvSpPr>
              <p:nvPr/>
            </p:nvSpPr>
            <p:spPr bwMode="auto">
              <a:xfrm>
                <a:off x="8758" y="6140"/>
                <a:ext cx="40" cy="20"/>
              </a:xfrm>
              <a:prstGeom prst="line">
                <a:avLst/>
              </a:prstGeom>
              <a:noFill/>
              <a:ln w="9525">
                <a:solidFill>
                  <a:srgbClr val="000000"/>
                </a:solidFill>
                <a:round/>
                <a:headEnd/>
                <a:tailEnd/>
              </a:ln>
            </p:spPr>
            <p:txBody>
              <a:bodyPr/>
              <a:lstStyle/>
              <a:p>
                <a:endParaRPr lang="zh-CN" altLang="en-US"/>
              </a:p>
            </p:txBody>
          </p:sp>
        </p:grpSp>
        <p:grpSp>
          <p:nvGrpSpPr>
            <p:cNvPr id="219150" name="Group 14"/>
            <p:cNvGrpSpPr>
              <a:grpSpLocks/>
            </p:cNvGrpSpPr>
            <p:nvPr/>
          </p:nvGrpSpPr>
          <p:grpSpPr bwMode="auto">
            <a:xfrm>
              <a:off x="7138" y="6800"/>
              <a:ext cx="2840" cy="500"/>
              <a:chOff x="7138" y="5880"/>
              <a:chExt cx="2840" cy="500"/>
            </a:xfrm>
          </p:grpSpPr>
          <p:sp>
            <p:nvSpPr>
              <p:cNvPr id="219151" name="Rectangle 15"/>
              <p:cNvSpPr>
                <a:spLocks noChangeArrowheads="1"/>
              </p:cNvSpPr>
              <p:nvPr/>
            </p:nvSpPr>
            <p:spPr bwMode="auto">
              <a:xfrm>
                <a:off x="7138" y="5880"/>
                <a:ext cx="284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152" name="Line 16"/>
              <p:cNvSpPr>
                <a:spLocks noChangeShapeType="1"/>
              </p:cNvSpPr>
              <p:nvPr/>
            </p:nvSpPr>
            <p:spPr bwMode="auto">
              <a:xfrm>
                <a:off x="7578" y="5880"/>
                <a:ext cx="0" cy="500"/>
              </a:xfrm>
              <a:prstGeom prst="line">
                <a:avLst/>
              </a:prstGeom>
              <a:noFill/>
              <a:ln w="9525">
                <a:solidFill>
                  <a:srgbClr val="000000"/>
                </a:solidFill>
                <a:round/>
                <a:headEnd/>
                <a:tailEnd/>
              </a:ln>
            </p:spPr>
            <p:txBody>
              <a:bodyPr/>
              <a:lstStyle/>
              <a:p>
                <a:endParaRPr lang="zh-CN" altLang="en-US"/>
              </a:p>
            </p:txBody>
          </p:sp>
          <p:sp>
            <p:nvSpPr>
              <p:cNvPr id="219153" name="Line 17"/>
              <p:cNvSpPr>
                <a:spLocks noChangeShapeType="1"/>
              </p:cNvSpPr>
              <p:nvPr/>
            </p:nvSpPr>
            <p:spPr bwMode="auto">
              <a:xfrm>
                <a:off x="8038" y="5880"/>
                <a:ext cx="0" cy="500"/>
              </a:xfrm>
              <a:prstGeom prst="line">
                <a:avLst/>
              </a:prstGeom>
              <a:noFill/>
              <a:ln w="9525">
                <a:solidFill>
                  <a:srgbClr val="000000"/>
                </a:solidFill>
                <a:round/>
                <a:headEnd/>
                <a:tailEnd/>
              </a:ln>
            </p:spPr>
            <p:txBody>
              <a:bodyPr/>
              <a:lstStyle/>
              <a:p>
                <a:endParaRPr lang="zh-CN" altLang="en-US"/>
              </a:p>
            </p:txBody>
          </p:sp>
          <p:sp>
            <p:nvSpPr>
              <p:cNvPr id="219154" name="Line 18"/>
              <p:cNvSpPr>
                <a:spLocks noChangeShapeType="1"/>
              </p:cNvSpPr>
              <p:nvPr/>
            </p:nvSpPr>
            <p:spPr bwMode="auto">
              <a:xfrm>
                <a:off x="9598" y="5880"/>
                <a:ext cx="0" cy="500"/>
              </a:xfrm>
              <a:prstGeom prst="line">
                <a:avLst/>
              </a:prstGeom>
              <a:noFill/>
              <a:ln w="9525">
                <a:solidFill>
                  <a:srgbClr val="000000"/>
                </a:solidFill>
                <a:round/>
                <a:headEnd/>
                <a:tailEnd/>
              </a:ln>
            </p:spPr>
            <p:txBody>
              <a:bodyPr/>
              <a:lstStyle/>
              <a:p>
                <a:endParaRPr lang="zh-CN" altLang="en-US"/>
              </a:p>
            </p:txBody>
          </p:sp>
          <p:sp>
            <p:nvSpPr>
              <p:cNvPr id="219155" name="Line 19"/>
              <p:cNvSpPr>
                <a:spLocks noChangeShapeType="1"/>
              </p:cNvSpPr>
              <p:nvPr/>
            </p:nvSpPr>
            <p:spPr bwMode="auto">
              <a:xfrm>
                <a:off x="8458" y="6140"/>
                <a:ext cx="40" cy="20"/>
              </a:xfrm>
              <a:prstGeom prst="line">
                <a:avLst/>
              </a:prstGeom>
              <a:noFill/>
              <a:ln w="9525">
                <a:solidFill>
                  <a:srgbClr val="000000"/>
                </a:solidFill>
                <a:round/>
                <a:headEnd/>
                <a:tailEnd/>
              </a:ln>
            </p:spPr>
            <p:txBody>
              <a:bodyPr/>
              <a:lstStyle/>
              <a:p>
                <a:endParaRPr lang="zh-CN" altLang="en-US"/>
              </a:p>
            </p:txBody>
          </p:sp>
          <p:sp>
            <p:nvSpPr>
              <p:cNvPr id="219156" name="Line 20"/>
              <p:cNvSpPr>
                <a:spLocks noChangeShapeType="1"/>
              </p:cNvSpPr>
              <p:nvPr/>
            </p:nvSpPr>
            <p:spPr bwMode="auto">
              <a:xfrm>
                <a:off x="8598" y="6140"/>
                <a:ext cx="40" cy="20"/>
              </a:xfrm>
              <a:prstGeom prst="line">
                <a:avLst/>
              </a:prstGeom>
              <a:noFill/>
              <a:ln w="9525">
                <a:solidFill>
                  <a:srgbClr val="000000"/>
                </a:solidFill>
                <a:round/>
                <a:headEnd/>
                <a:tailEnd/>
              </a:ln>
            </p:spPr>
            <p:txBody>
              <a:bodyPr/>
              <a:lstStyle/>
              <a:p>
                <a:endParaRPr lang="zh-CN" altLang="en-US"/>
              </a:p>
            </p:txBody>
          </p:sp>
          <p:sp>
            <p:nvSpPr>
              <p:cNvPr id="219157" name="Line 21"/>
              <p:cNvSpPr>
                <a:spLocks noChangeShapeType="1"/>
              </p:cNvSpPr>
              <p:nvPr/>
            </p:nvSpPr>
            <p:spPr bwMode="auto">
              <a:xfrm>
                <a:off x="8758" y="6140"/>
                <a:ext cx="40" cy="20"/>
              </a:xfrm>
              <a:prstGeom prst="line">
                <a:avLst/>
              </a:prstGeom>
              <a:noFill/>
              <a:ln w="9525">
                <a:solidFill>
                  <a:srgbClr val="000000"/>
                </a:solidFill>
                <a:round/>
                <a:headEnd/>
                <a:tailEnd/>
              </a:ln>
            </p:spPr>
            <p:txBody>
              <a:bodyPr/>
              <a:lstStyle/>
              <a:p>
                <a:endParaRPr lang="zh-CN" altLang="en-US"/>
              </a:p>
            </p:txBody>
          </p:sp>
        </p:grpSp>
        <p:grpSp>
          <p:nvGrpSpPr>
            <p:cNvPr id="219158" name="Group 22"/>
            <p:cNvGrpSpPr>
              <a:grpSpLocks/>
            </p:cNvGrpSpPr>
            <p:nvPr/>
          </p:nvGrpSpPr>
          <p:grpSpPr bwMode="auto">
            <a:xfrm>
              <a:off x="7118" y="7900"/>
              <a:ext cx="2840" cy="500"/>
              <a:chOff x="7138" y="5820"/>
              <a:chExt cx="2840" cy="500"/>
            </a:xfrm>
          </p:grpSpPr>
          <p:sp>
            <p:nvSpPr>
              <p:cNvPr id="219159" name="Rectangle 23"/>
              <p:cNvSpPr>
                <a:spLocks noChangeArrowheads="1"/>
              </p:cNvSpPr>
              <p:nvPr/>
            </p:nvSpPr>
            <p:spPr bwMode="auto">
              <a:xfrm>
                <a:off x="7138" y="5830"/>
                <a:ext cx="284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160" name="Line 24"/>
              <p:cNvSpPr>
                <a:spLocks noChangeShapeType="1"/>
              </p:cNvSpPr>
              <p:nvPr/>
            </p:nvSpPr>
            <p:spPr bwMode="auto">
              <a:xfrm>
                <a:off x="7578" y="5820"/>
                <a:ext cx="0" cy="500"/>
              </a:xfrm>
              <a:prstGeom prst="line">
                <a:avLst/>
              </a:prstGeom>
              <a:noFill/>
              <a:ln w="9525">
                <a:solidFill>
                  <a:srgbClr val="000000"/>
                </a:solidFill>
                <a:round/>
                <a:headEnd/>
                <a:tailEnd/>
              </a:ln>
            </p:spPr>
            <p:txBody>
              <a:bodyPr/>
              <a:lstStyle/>
              <a:p>
                <a:endParaRPr lang="zh-CN" altLang="en-US"/>
              </a:p>
            </p:txBody>
          </p:sp>
          <p:sp>
            <p:nvSpPr>
              <p:cNvPr id="219161" name="Line 25"/>
              <p:cNvSpPr>
                <a:spLocks noChangeShapeType="1"/>
              </p:cNvSpPr>
              <p:nvPr/>
            </p:nvSpPr>
            <p:spPr bwMode="auto">
              <a:xfrm>
                <a:off x="8038" y="5820"/>
                <a:ext cx="0" cy="500"/>
              </a:xfrm>
              <a:prstGeom prst="line">
                <a:avLst/>
              </a:prstGeom>
              <a:noFill/>
              <a:ln w="9525">
                <a:solidFill>
                  <a:srgbClr val="000000"/>
                </a:solidFill>
                <a:round/>
                <a:headEnd/>
                <a:tailEnd/>
              </a:ln>
            </p:spPr>
            <p:txBody>
              <a:bodyPr/>
              <a:lstStyle/>
              <a:p>
                <a:endParaRPr lang="zh-CN" altLang="en-US"/>
              </a:p>
            </p:txBody>
          </p:sp>
          <p:sp>
            <p:nvSpPr>
              <p:cNvPr id="219162" name="Line 26"/>
              <p:cNvSpPr>
                <a:spLocks noChangeShapeType="1"/>
              </p:cNvSpPr>
              <p:nvPr/>
            </p:nvSpPr>
            <p:spPr bwMode="auto">
              <a:xfrm>
                <a:off x="9598" y="5820"/>
                <a:ext cx="0" cy="500"/>
              </a:xfrm>
              <a:prstGeom prst="line">
                <a:avLst/>
              </a:prstGeom>
              <a:noFill/>
              <a:ln w="9525">
                <a:solidFill>
                  <a:srgbClr val="000000"/>
                </a:solidFill>
                <a:round/>
                <a:headEnd/>
                <a:tailEnd/>
              </a:ln>
            </p:spPr>
            <p:txBody>
              <a:bodyPr/>
              <a:lstStyle/>
              <a:p>
                <a:endParaRPr lang="zh-CN" altLang="en-US"/>
              </a:p>
            </p:txBody>
          </p:sp>
          <p:sp>
            <p:nvSpPr>
              <p:cNvPr id="219163" name="Line 27"/>
              <p:cNvSpPr>
                <a:spLocks noChangeShapeType="1"/>
              </p:cNvSpPr>
              <p:nvPr/>
            </p:nvSpPr>
            <p:spPr bwMode="auto">
              <a:xfrm>
                <a:off x="8458" y="6080"/>
                <a:ext cx="40" cy="20"/>
              </a:xfrm>
              <a:prstGeom prst="line">
                <a:avLst/>
              </a:prstGeom>
              <a:noFill/>
              <a:ln w="9525">
                <a:solidFill>
                  <a:srgbClr val="000000"/>
                </a:solidFill>
                <a:round/>
                <a:headEnd/>
                <a:tailEnd/>
              </a:ln>
            </p:spPr>
            <p:txBody>
              <a:bodyPr/>
              <a:lstStyle/>
              <a:p>
                <a:endParaRPr lang="zh-CN" altLang="en-US"/>
              </a:p>
            </p:txBody>
          </p:sp>
          <p:sp>
            <p:nvSpPr>
              <p:cNvPr id="219164" name="Line 28"/>
              <p:cNvSpPr>
                <a:spLocks noChangeShapeType="1"/>
              </p:cNvSpPr>
              <p:nvPr/>
            </p:nvSpPr>
            <p:spPr bwMode="auto">
              <a:xfrm>
                <a:off x="8598" y="6080"/>
                <a:ext cx="40" cy="20"/>
              </a:xfrm>
              <a:prstGeom prst="line">
                <a:avLst/>
              </a:prstGeom>
              <a:noFill/>
              <a:ln w="9525">
                <a:solidFill>
                  <a:srgbClr val="000000"/>
                </a:solidFill>
                <a:round/>
                <a:headEnd/>
                <a:tailEnd/>
              </a:ln>
            </p:spPr>
            <p:txBody>
              <a:bodyPr/>
              <a:lstStyle/>
              <a:p>
                <a:endParaRPr lang="zh-CN" altLang="en-US"/>
              </a:p>
            </p:txBody>
          </p:sp>
          <p:sp>
            <p:nvSpPr>
              <p:cNvPr id="219165" name="Line 29"/>
              <p:cNvSpPr>
                <a:spLocks noChangeShapeType="1"/>
              </p:cNvSpPr>
              <p:nvPr/>
            </p:nvSpPr>
            <p:spPr bwMode="auto">
              <a:xfrm>
                <a:off x="8758" y="6080"/>
                <a:ext cx="40" cy="20"/>
              </a:xfrm>
              <a:prstGeom prst="line">
                <a:avLst/>
              </a:prstGeom>
              <a:noFill/>
              <a:ln w="9525">
                <a:solidFill>
                  <a:srgbClr val="000000"/>
                </a:solidFill>
                <a:round/>
                <a:headEnd/>
                <a:tailEnd/>
              </a:ln>
            </p:spPr>
            <p:txBody>
              <a:bodyPr/>
              <a:lstStyle/>
              <a:p>
                <a:endParaRPr lang="zh-CN" altLang="en-US"/>
              </a:p>
            </p:txBody>
          </p:sp>
        </p:grpSp>
        <p:grpSp>
          <p:nvGrpSpPr>
            <p:cNvPr id="219166" name="Group 30"/>
            <p:cNvGrpSpPr>
              <a:grpSpLocks/>
            </p:cNvGrpSpPr>
            <p:nvPr/>
          </p:nvGrpSpPr>
          <p:grpSpPr bwMode="auto">
            <a:xfrm>
              <a:off x="2978" y="6146"/>
              <a:ext cx="2840" cy="514"/>
              <a:chOff x="7138" y="5866"/>
              <a:chExt cx="2840" cy="514"/>
            </a:xfrm>
          </p:grpSpPr>
          <p:sp>
            <p:nvSpPr>
              <p:cNvPr id="219167" name="Rectangle 31"/>
              <p:cNvSpPr>
                <a:spLocks noChangeArrowheads="1"/>
              </p:cNvSpPr>
              <p:nvPr/>
            </p:nvSpPr>
            <p:spPr bwMode="auto">
              <a:xfrm>
                <a:off x="7138" y="5880"/>
                <a:ext cx="284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168" name="Line 32"/>
              <p:cNvSpPr>
                <a:spLocks noChangeShapeType="1"/>
              </p:cNvSpPr>
              <p:nvPr/>
            </p:nvSpPr>
            <p:spPr bwMode="auto">
              <a:xfrm>
                <a:off x="7578" y="5880"/>
                <a:ext cx="0" cy="500"/>
              </a:xfrm>
              <a:prstGeom prst="line">
                <a:avLst/>
              </a:prstGeom>
              <a:noFill/>
              <a:ln w="9525">
                <a:solidFill>
                  <a:srgbClr val="000000"/>
                </a:solidFill>
                <a:round/>
                <a:headEnd/>
                <a:tailEnd/>
              </a:ln>
            </p:spPr>
            <p:txBody>
              <a:bodyPr/>
              <a:lstStyle/>
              <a:p>
                <a:endParaRPr lang="zh-CN" altLang="en-US"/>
              </a:p>
            </p:txBody>
          </p:sp>
          <p:sp>
            <p:nvSpPr>
              <p:cNvPr id="219169" name="Line 33"/>
              <p:cNvSpPr>
                <a:spLocks noChangeShapeType="1"/>
              </p:cNvSpPr>
              <p:nvPr/>
            </p:nvSpPr>
            <p:spPr bwMode="auto">
              <a:xfrm>
                <a:off x="8038" y="5880"/>
                <a:ext cx="0" cy="500"/>
              </a:xfrm>
              <a:prstGeom prst="line">
                <a:avLst/>
              </a:prstGeom>
              <a:noFill/>
              <a:ln w="9525">
                <a:solidFill>
                  <a:srgbClr val="000000"/>
                </a:solidFill>
                <a:round/>
                <a:headEnd/>
                <a:tailEnd/>
              </a:ln>
            </p:spPr>
            <p:txBody>
              <a:bodyPr/>
              <a:lstStyle/>
              <a:p>
                <a:endParaRPr lang="zh-CN" altLang="en-US"/>
              </a:p>
            </p:txBody>
          </p:sp>
          <p:sp>
            <p:nvSpPr>
              <p:cNvPr id="219170" name="Line 34"/>
              <p:cNvSpPr>
                <a:spLocks noChangeShapeType="1"/>
              </p:cNvSpPr>
              <p:nvPr/>
            </p:nvSpPr>
            <p:spPr bwMode="auto">
              <a:xfrm>
                <a:off x="9598" y="5866"/>
                <a:ext cx="0" cy="500"/>
              </a:xfrm>
              <a:prstGeom prst="line">
                <a:avLst/>
              </a:prstGeom>
              <a:noFill/>
              <a:ln w="9525">
                <a:solidFill>
                  <a:srgbClr val="000000"/>
                </a:solidFill>
                <a:round/>
                <a:headEnd/>
                <a:tailEnd/>
              </a:ln>
            </p:spPr>
            <p:txBody>
              <a:bodyPr/>
              <a:lstStyle/>
              <a:p>
                <a:endParaRPr lang="zh-CN" altLang="en-US"/>
              </a:p>
            </p:txBody>
          </p:sp>
          <p:sp>
            <p:nvSpPr>
              <p:cNvPr id="219171" name="Line 35"/>
              <p:cNvSpPr>
                <a:spLocks noChangeShapeType="1"/>
              </p:cNvSpPr>
              <p:nvPr/>
            </p:nvSpPr>
            <p:spPr bwMode="auto">
              <a:xfrm>
                <a:off x="8458" y="6140"/>
                <a:ext cx="40" cy="20"/>
              </a:xfrm>
              <a:prstGeom prst="line">
                <a:avLst/>
              </a:prstGeom>
              <a:noFill/>
              <a:ln w="9525">
                <a:solidFill>
                  <a:srgbClr val="000000"/>
                </a:solidFill>
                <a:round/>
                <a:headEnd/>
                <a:tailEnd/>
              </a:ln>
            </p:spPr>
            <p:txBody>
              <a:bodyPr/>
              <a:lstStyle/>
              <a:p>
                <a:endParaRPr lang="zh-CN" altLang="en-US"/>
              </a:p>
            </p:txBody>
          </p:sp>
          <p:sp>
            <p:nvSpPr>
              <p:cNvPr id="219172" name="Line 36"/>
              <p:cNvSpPr>
                <a:spLocks noChangeShapeType="1"/>
              </p:cNvSpPr>
              <p:nvPr/>
            </p:nvSpPr>
            <p:spPr bwMode="auto">
              <a:xfrm>
                <a:off x="8598" y="6140"/>
                <a:ext cx="40" cy="20"/>
              </a:xfrm>
              <a:prstGeom prst="line">
                <a:avLst/>
              </a:prstGeom>
              <a:noFill/>
              <a:ln w="9525">
                <a:solidFill>
                  <a:srgbClr val="000000"/>
                </a:solidFill>
                <a:round/>
                <a:headEnd/>
                <a:tailEnd/>
              </a:ln>
            </p:spPr>
            <p:txBody>
              <a:bodyPr/>
              <a:lstStyle/>
              <a:p>
                <a:endParaRPr lang="zh-CN" altLang="en-US"/>
              </a:p>
            </p:txBody>
          </p:sp>
          <p:sp>
            <p:nvSpPr>
              <p:cNvPr id="219173" name="Line 37"/>
              <p:cNvSpPr>
                <a:spLocks noChangeShapeType="1"/>
              </p:cNvSpPr>
              <p:nvPr/>
            </p:nvSpPr>
            <p:spPr bwMode="auto">
              <a:xfrm>
                <a:off x="8758" y="6140"/>
                <a:ext cx="40" cy="20"/>
              </a:xfrm>
              <a:prstGeom prst="line">
                <a:avLst/>
              </a:prstGeom>
              <a:noFill/>
              <a:ln w="9525">
                <a:solidFill>
                  <a:srgbClr val="000000"/>
                </a:solidFill>
                <a:round/>
                <a:headEnd/>
                <a:tailEnd/>
              </a:ln>
            </p:spPr>
            <p:txBody>
              <a:bodyPr/>
              <a:lstStyle/>
              <a:p>
                <a:endParaRPr lang="zh-CN" altLang="en-US"/>
              </a:p>
            </p:txBody>
          </p:sp>
        </p:grpSp>
        <p:sp>
          <p:nvSpPr>
            <p:cNvPr id="219174" name="Line 38"/>
            <p:cNvSpPr>
              <a:spLocks noChangeShapeType="1"/>
            </p:cNvSpPr>
            <p:nvPr/>
          </p:nvSpPr>
          <p:spPr bwMode="auto">
            <a:xfrm>
              <a:off x="7298" y="7480"/>
              <a:ext cx="0" cy="40"/>
            </a:xfrm>
            <a:prstGeom prst="line">
              <a:avLst/>
            </a:prstGeom>
            <a:noFill/>
            <a:ln w="9525">
              <a:solidFill>
                <a:srgbClr val="000000"/>
              </a:solidFill>
              <a:round/>
              <a:headEnd/>
              <a:tailEnd/>
            </a:ln>
          </p:spPr>
          <p:txBody>
            <a:bodyPr/>
            <a:lstStyle/>
            <a:p>
              <a:endParaRPr lang="zh-CN" altLang="en-US"/>
            </a:p>
          </p:txBody>
        </p:sp>
        <p:sp>
          <p:nvSpPr>
            <p:cNvPr id="219175" name="Line 39"/>
            <p:cNvSpPr>
              <a:spLocks noChangeShapeType="1"/>
            </p:cNvSpPr>
            <p:nvPr/>
          </p:nvSpPr>
          <p:spPr bwMode="auto">
            <a:xfrm>
              <a:off x="7298" y="7600"/>
              <a:ext cx="0" cy="40"/>
            </a:xfrm>
            <a:prstGeom prst="line">
              <a:avLst/>
            </a:prstGeom>
            <a:noFill/>
            <a:ln w="9525">
              <a:solidFill>
                <a:srgbClr val="000000"/>
              </a:solidFill>
              <a:round/>
              <a:headEnd/>
              <a:tailEnd/>
            </a:ln>
          </p:spPr>
          <p:txBody>
            <a:bodyPr/>
            <a:lstStyle/>
            <a:p>
              <a:endParaRPr lang="zh-CN" altLang="en-US"/>
            </a:p>
          </p:txBody>
        </p:sp>
        <p:sp>
          <p:nvSpPr>
            <p:cNvPr id="219176" name="Line 40"/>
            <p:cNvSpPr>
              <a:spLocks noChangeShapeType="1"/>
            </p:cNvSpPr>
            <p:nvPr/>
          </p:nvSpPr>
          <p:spPr bwMode="auto">
            <a:xfrm>
              <a:off x="7298" y="7720"/>
              <a:ext cx="0" cy="40"/>
            </a:xfrm>
            <a:prstGeom prst="line">
              <a:avLst/>
            </a:prstGeom>
            <a:noFill/>
            <a:ln w="9525">
              <a:solidFill>
                <a:srgbClr val="000000"/>
              </a:solidFill>
              <a:round/>
              <a:headEnd/>
              <a:tailEnd/>
            </a:ln>
          </p:spPr>
          <p:txBody>
            <a:bodyPr/>
            <a:lstStyle/>
            <a:p>
              <a:endParaRPr lang="zh-CN" altLang="en-US"/>
            </a:p>
          </p:txBody>
        </p:sp>
        <p:sp>
          <p:nvSpPr>
            <p:cNvPr id="219177" name="Line 41"/>
            <p:cNvSpPr>
              <a:spLocks noChangeShapeType="1"/>
            </p:cNvSpPr>
            <p:nvPr/>
          </p:nvSpPr>
          <p:spPr bwMode="auto">
            <a:xfrm>
              <a:off x="5818" y="6420"/>
              <a:ext cx="1300" cy="0"/>
            </a:xfrm>
            <a:prstGeom prst="line">
              <a:avLst/>
            </a:prstGeom>
            <a:noFill/>
            <a:ln w="9525">
              <a:solidFill>
                <a:srgbClr val="000000"/>
              </a:solidFill>
              <a:round/>
              <a:headEnd/>
              <a:tailEnd type="triangle" w="med" len="med"/>
            </a:ln>
          </p:spPr>
          <p:txBody>
            <a:bodyPr/>
            <a:lstStyle/>
            <a:p>
              <a:endParaRPr lang="zh-CN" altLang="en-US"/>
            </a:p>
          </p:txBody>
        </p:sp>
        <p:sp>
          <p:nvSpPr>
            <p:cNvPr id="219178" name="Freeform 42"/>
            <p:cNvSpPr>
              <a:spLocks/>
            </p:cNvSpPr>
            <p:nvPr/>
          </p:nvSpPr>
          <p:spPr bwMode="auto">
            <a:xfrm>
              <a:off x="5818" y="6420"/>
              <a:ext cx="1280" cy="1920"/>
            </a:xfrm>
            <a:custGeom>
              <a:avLst/>
              <a:gdLst/>
              <a:ahLst/>
              <a:cxnLst>
                <a:cxn ang="0">
                  <a:pos x="0" y="0"/>
                </a:cxn>
                <a:cxn ang="0">
                  <a:pos x="320" y="360"/>
                </a:cxn>
                <a:cxn ang="0">
                  <a:pos x="380" y="1780"/>
                </a:cxn>
                <a:cxn ang="0">
                  <a:pos x="1280" y="1980"/>
                </a:cxn>
              </a:cxnLst>
              <a:rect l="0" t="0" r="r" b="b"/>
              <a:pathLst>
                <a:path w="1280" h="2050">
                  <a:moveTo>
                    <a:pt x="0" y="0"/>
                  </a:moveTo>
                  <a:cubicBezTo>
                    <a:pt x="128" y="31"/>
                    <a:pt x="257" y="63"/>
                    <a:pt x="320" y="360"/>
                  </a:cubicBezTo>
                  <a:cubicBezTo>
                    <a:pt x="383" y="657"/>
                    <a:pt x="220" y="1510"/>
                    <a:pt x="380" y="1780"/>
                  </a:cubicBezTo>
                  <a:cubicBezTo>
                    <a:pt x="540" y="2050"/>
                    <a:pt x="910" y="2015"/>
                    <a:pt x="1280" y="1980"/>
                  </a:cubicBezTo>
                </a:path>
              </a:pathLst>
            </a:custGeom>
            <a:noFill/>
            <a:ln w="9525">
              <a:solidFill>
                <a:srgbClr val="000000"/>
              </a:solidFill>
              <a:round/>
              <a:headEnd type="none" w="med" len="med"/>
              <a:tailEnd type="triangle" w="med" len="med"/>
            </a:ln>
          </p:spPr>
          <p:txBody>
            <a:bodyPr/>
            <a:lstStyle/>
            <a:p>
              <a:endParaRPr lang="zh-CN" altLang="en-US"/>
            </a:p>
          </p:txBody>
        </p:sp>
        <p:sp>
          <p:nvSpPr>
            <p:cNvPr id="219179" name="Text Box 43"/>
            <p:cNvSpPr txBox="1">
              <a:spLocks noChangeArrowheads="1"/>
            </p:cNvSpPr>
            <p:nvPr/>
          </p:nvSpPr>
          <p:spPr bwMode="auto">
            <a:xfrm>
              <a:off x="3158" y="5694"/>
              <a:ext cx="2000" cy="426"/>
            </a:xfrm>
            <a:prstGeom prst="rect">
              <a:avLst/>
            </a:prstGeom>
            <a:noFill/>
            <a:ln w="9525">
              <a:noFill/>
              <a:miter lim="800000"/>
              <a:headEnd/>
              <a:tailEnd/>
            </a:ln>
          </p:spPr>
          <p:txBody>
            <a:bodyPr/>
            <a:lstStyle/>
            <a:p>
              <a:pPr algn="just"/>
              <a:r>
                <a:rPr lang="zh-CN" altLang="en-US" dirty="0">
                  <a:latin typeface="Times New Roman" pitchFamily="18" charset="0"/>
                  <a:ea typeface="黑体" pitchFamily="2" charset="-122"/>
                </a:rPr>
                <a:t>游标指示器</a:t>
              </a:r>
              <a:endParaRPr lang="zh-CN" altLang="en-US" dirty="0">
                <a:latin typeface="Tahoma" pitchFamily="34" charset="0"/>
                <a:ea typeface="黑体" pitchFamily="2" charset="-122"/>
              </a:endParaRPr>
            </a:p>
          </p:txBody>
        </p:sp>
        <p:sp>
          <p:nvSpPr>
            <p:cNvPr id="219180" name="Text Box 44"/>
            <p:cNvSpPr txBox="1">
              <a:spLocks noChangeArrowheads="1"/>
            </p:cNvSpPr>
            <p:nvPr/>
          </p:nvSpPr>
          <p:spPr bwMode="auto">
            <a:xfrm>
              <a:off x="7198" y="5452"/>
              <a:ext cx="2000" cy="438"/>
            </a:xfrm>
            <a:prstGeom prst="rect">
              <a:avLst/>
            </a:prstGeom>
            <a:noFill/>
            <a:ln w="9525">
              <a:noFill/>
              <a:miter lim="800000"/>
              <a:headEnd/>
              <a:tailEnd/>
            </a:ln>
          </p:spPr>
          <p:txBody>
            <a:bodyPr/>
            <a:lstStyle/>
            <a:p>
              <a:pPr algn="just"/>
              <a:r>
                <a:rPr lang="en-US" altLang="zh-CN" dirty="0">
                  <a:latin typeface="Times New Roman" pitchFamily="18" charset="0"/>
                  <a:ea typeface="黑体" pitchFamily="2" charset="-122"/>
                </a:rPr>
                <a:t>SQL</a:t>
              </a:r>
              <a:r>
                <a:rPr lang="zh-CN" altLang="en-US" dirty="0">
                  <a:latin typeface="Times New Roman" pitchFamily="18" charset="0"/>
                  <a:ea typeface="黑体" pitchFamily="2" charset="-122"/>
                </a:rPr>
                <a:t>结果区</a:t>
              </a:r>
            </a:p>
          </p:txBody>
        </p:sp>
        <p:sp>
          <p:nvSpPr>
            <p:cNvPr id="219181" name="Freeform 45"/>
            <p:cNvSpPr>
              <a:spLocks/>
            </p:cNvSpPr>
            <p:nvPr/>
          </p:nvSpPr>
          <p:spPr bwMode="auto">
            <a:xfrm>
              <a:off x="5882" y="6420"/>
              <a:ext cx="1216" cy="1220"/>
            </a:xfrm>
            <a:custGeom>
              <a:avLst/>
              <a:gdLst/>
              <a:ahLst/>
              <a:cxnLst>
                <a:cxn ang="0">
                  <a:pos x="0" y="0"/>
                </a:cxn>
                <a:cxn ang="0">
                  <a:pos x="320" y="360"/>
                </a:cxn>
                <a:cxn ang="0">
                  <a:pos x="380" y="1780"/>
                </a:cxn>
                <a:cxn ang="0">
                  <a:pos x="1280" y="1980"/>
                </a:cxn>
              </a:cxnLst>
              <a:rect l="0" t="0" r="r" b="b"/>
              <a:pathLst>
                <a:path w="1280" h="2050">
                  <a:moveTo>
                    <a:pt x="0" y="0"/>
                  </a:moveTo>
                  <a:cubicBezTo>
                    <a:pt x="128" y="31"/>
                    <a:pt x="257" y="63"/>
                    <a:pt x="320" y="360"/>
                  </a:cubicBezTo>
                  <a:cubicBezTo>
                    <a:pt x="383" y="657"/>
                    <a:pt x="220" y="1510"/>
                    <a:pt x="380" y="1780"/>
                  </a:cubicBezTo>
                  <a:cubicBezTo>
                    <a:pt x="540" y="2050"/>
                    <a:pt x="910" y="2015"/>
                    <a:pt x="1280" y="1980"/>
                  </a:cubicBezTo>
                </a:path>
              </a:pathLst>
            </a:custGeom>
            <a:noFill/>
            <a:ln w="9525">
              <a:solidFill>
                <a:srgbClr val="000000"/>
              </a:solidFill>
              <a:round/>
              <a:headEnd type="none" w="med" len="med"/>
              <a:tailEnd type="triangle" w="med" len="med"/>
            </a:ln>
          </p:spPr>
          <p:txBody>
            <a:bodyPr/>
            <a:lstStyle/>
            <a:p>
              <a:endParaRPr lang="zh-CN" altLang="en-US"/>
            </a:p>
          </p:txBody>
        </p:sp>
      </p:grpSp>
      <p:sp>
        <p:nvSpPr>
          <p:cNvPr id="5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112</a:t>
            </a:fld>
            <a:endParaRPr lang="en-US" altLang="zh-CN"/>
          </a:p>
        </p:txBody>
      </p:sp>
      <p:sp>
        <p:nvSpPr>
          <p:cNvPr id="5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sz="3800" dirty="0"/>
              <a:t>3.7 </a:t>
            </a:r>
            <a:r>
              <a:rPr lang="zh-CN" altLang="en-US" sz="3800" dirty="0"/>
              <a:t>嵌入式</a:t>
            </a:r>
            <a:r>
              <a:rPr lang="en-US" altLang="zh-CN" sz="3800" dirty="0"/>
              <a:t>SQL</a:t>
            </a:r>
            <a:r>
              <a:rPr lang="zh-CN" altLang="en-US" sz="3800" dirty="0"/>
              <a:t>与</a:t>
            </a:r>
            <a:r>
              <a:rPr lang="en-US" altLang="zh-CN" sz="3800" dirty="0"/>
              <a:t>SQL</a:t>
            </a:r>
            <a:r>
              <a:rPr lang="zh-CN" altLang="en-US" sz="3800" dirty="0"/>
              <a:t>过程化扩充</a:t>
            </a:r>
          </a:p>
        </p:txBody>
      </p:sp>
      <p:sp>
        <p:nvSpPr>
          <p:cNvPr id="175107" name="Rectangle 3"/>
          <p:cNvSpPr>
            <a:spLocks noGrp="1" noChangeArrowheads="1"/>
          </p:cNvSpPr>
          <p:nvPr>
            <p:ph type="body" idx="1"/>
          </p:nvPr>
        </p:nvSpPr>
        <p:spPr>
          <a:xfrm>
            <a:off x="914400" y="1412875"/>
            <a:ext cx="7772400" cy="2520181"/>
          </a:xfrm>
        </p:spPr>
        <p:txBody>
          <a:bodyPr/>
          <a:lstStyle/>
          <a:p>
            <a:r>
              <a:rPr lang="zh-CN" altLang="en-US" dirty="0">
                <a:solidFill>
                  <a:schemeClr val="accent2"/>
                </a:solidFill>
                <a:latin typeface="Times New Roman" pitchFamily="18" charset="0"/>
                <a:ea typeface="黑体" pitchFamily="2" charset="-122"/>
              </a:rPr>
              <a:t>二、</a:t>
            </a:r>
            <a:r>
              <a:rPr lang="en-US" altLang="zh-CN" dirty="0">
                <a:solidFill>
                  <a:schemeClr val="accent2"/>
                </a:solidFill>
                <a:latin typeface="Times New Roman" pitchFamily="18" charset="0"/>
                <a:ea typeface="黑体" pitchFamily="2" charset="-122"/>
              </a:rPr>
              <a:t>SQL</a:t>
            </a:r>
            <a:r>
              <a:rPr lang="zh-CN" altLang="en-US" dirty="0">
                <a:solidFill>
                  <a:schemeClr val="accent2"/>
                </a:solidFill>
                <a:latin typeface="Times New Roman" pitchFamily="18" charset="0"/>
                <a:ea typeface="黑体" pitchFamily="2" charset="-122"/>
              </a:rPr>
              <a:t>过程化扩充</a:t>
            </a:r>
            <a:r>
              <a:rPr lang="zh-CN" altLang="en-US" dirty="0">
                <a:solidFill>
                  <a:schemeClr val="hlink"/>
                </a:solidFill>
                <a:latin typeface="Times New Roman" pitchFamily="18" charset="0"/>
                <a:ea typeface="黑体" pitchFamily="2" charset="-122"/>
              </a:rPr>
              <a:t> </a:t>
            </a:r>
          </a:p>
          <a:p>
            <a:pPr lvl="1"/>
            <a:r>
              <a:rPr lang="zh-CN" altLang="en-US" sz="2400" dirty="0">
                <a:latin typeface="Times New Roman" pitchFamily="18" charset="0"/>
                <a:ea typeface="黑体" pitchFamily="2" charset="-122"/>
              </a:rPr>
              <a:t>为弥补</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在流程控制方面的不足，</a:t>
            </a:r>
            <a:r>
              <a:rPr lang="en-US" altLang="zh-CN" sz="2400" dirty="0">
                <a:latin typeface="Times New Roman" pitchFamily="18" charset="0"/>
                <a:ea typeface="黑体" pitchFamily="2" charset="-122"/>
              </a:rPr>
              <a:t> </a:t>
            </a:r>
            <a:r>
              <a:rPr lang="zh-CN" altLang="en-US" sz="2400" dirty="0">
                <a:latin typeface="Times New Roman" pitchFamily="18" charset="0"/>
                <a:ea typeface="黑体" pitchFamily="2" charset="-122"/>
              </a:rPr>
              <a:t>从</a:t>
            </a:r>
            <a:r>
              <a:rPr lang="en-US" altLang="zh-CN" sz="2400" dirty="0">
                <a:latin typeface="Times New Roman" pitchFamily="18" charset="0"/>
                <a:ea typeface="黑体" pitchFamily="2" charset="-122"/>
              </a:rPr>
              <a:t>SQL-92</a:t>
            </a:r>
            <a:r>
              <a:rPr lang="zh-CN" altLang="en-US" sz="2400" dirty="0">
                <a:latin typeface="Times New Roman" pitchFamily="18" charset="0"/>
                <a:ea typeface="黑体" pitchFamily="2" charset="-122"/>
              </a:rPr>
              <a:t>标准开始，增加了一个关于</a:t>
            </a:r>
            <a:r>
              <a:rPr lang="zh-CN" altLang="en-US" sz="2400" dirty="0">
                <a:solidFill>
                  <a:srgbClr val="FF0000"/>
                </a:solidFill>
                <a:latin typeface="Times New Roman" pitchFamily="18" charset="0"/>
                <a:ea typeface="黑体" pitchFamily="2" charset="-122"/>
              </a:rPr>
              <a:t>存储过程</a:t>
            </a:r>
            <a:r>
              <a:rPr lang="zh-CN" altLang="en-US" sz="2400" dirty="0">
                <a:latin typeface="Times New Roman" pitchFamily="18" charset="0"/>
                <a:ea typeface="黑体" pitchFamily="2" charset="-122"/>
              </a:rPr>
              <a:t>的补充标准：</a:t>
            </a:r>
            <a:br>
              <a:rPr lang="en-US" altLang="zh-CN" sz="2400" dirty="0">
                <a:latin typeface="Times New Roman" pitchFamily="18" charset="0"/>
                <a:ea typeface="黑体" pitchFamily="2" charset="-122"/>
              </a:rPr>
            </a:br>
            <a:r>
              <a:rPr lang="en-US" altLang="zh-CN" sz="2400" dirty="0">
                <a:solidFill>
                  <a:srgbClr val="FF0000"/>
                </a:solidFill>
                <a:latin typeface="Times New Roman" pitchFamily="18" charset="0"/>
                <a:ea typeface="黑体" pitchFamily="2" charset="-122"/>
              </a:rPr>
              <a:t>SQL-92/PSM (Persistent Stored Modules)</a:t>
            </a:r>
          </a:p>
          <a:p>
            <a:pPr lvl="1"/>
            <a:r>
              <a:rPr lang="zh-CN" altLang="en-US" sz="2400" dirty="0">
                <a:latin typeface="Times New Roman" pitchFamily="18" charset="0"/>
                <a:ea typeface="黑体" pitchFamily="2" charset="-122"/>
              </a:rPr>
              <a:t>后续</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标准版本中直接将</a:t>
            </a:r>
            <a:r>
              <a:rPr lang="en-US" altLang="zh-CN" sz="2400" dirty="0">
                <a:solidFill>
                  <a:srgbClr val="FF0000"/>
                </a:solidFill>
                <a:latin typeface="Times New Roman" pitchFamily="18" charset="0"/>
                <a:ea typeface="黑体" pitchFamily="2" charset="-122"/>
              </a:rPr>
              <a:t>SQL/PSM</a:t>
            </a:r>
            <a:r>
              <a:rPr lang="zh-CN" altLang="en-US" sz="2400" dirty="0">
                <a:latin typeface="Times New Roman" pitchFamily="18" charset="0"/>
                <a:ea typeface="黑体" pitchFamily="2" charset="-122"/>
              </a:rPr>
              <a:t>作为</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的一部分（</a:t>
            </a:r>
            <a:r>
              <a:rPr lang="en-US" altLang="zh-CN" sz="2400" dirty="0">
                <a:solidFill>
                  <a:srgbClr val="FF0000"/>
                </a:solidFill>
                <a:latin typeface="Times New Roman" pitchFamily="18" charset="0"/>
                <a:ea typeface="黑体" pitchFamily="2" charset="-122"/>
              </a:rPr>
              <a:t>Part 4: SQL/PSM</a:t>
            </a:r>
            <a:r>
              <a:rPr lang="zh-CN" altLang="en-US" sz="2400" dirty="0">
                <a:latin typeface="Times New Roman" pitchFamily="18" charset="0"/>
                <a:ea typeface="黑体" pitchFamily="2" charset="-122"/>
              </a:rPr>
              <a:t>）</a:t>
            </a:r>
            <a:endParaRPr lang="en-US" altLang="zh-CN" sz="2400" dirty="0">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2" name="图片 1"/>
          <p:cNvPicPr>
            <a:picLocks noChangeAspect="1"/>
          </p:cNvPicPr>
          <p:nvPr/>
        </p:nvPicPr>
        <p:blipFill>
          <a:blip r:embed="rId3"/>
          <a:stretch>
            <a:fillRect/>
          </a:stretch>
        </p:blipFill>
        <p:spPr>
          <a:xfrm>
            <a:off x="1650504" y="3925040"/>
            <a:ext cx="6881936" cy="2561849"/>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919162"/>
          </a:xfrm>
        </p:spPr>
        <p:txBody>
          <a:bodyPr/>
          <a:lstStyle/>
          <a:p>
            <a:r>
              <a:rPr lang="zh-CN" altLang="en-US" sz="2800" dirty="0">
                <a:latin typeface="Times New Roman" pitchFamily="18" charset="0"/>
                <a:ea typeface="黑体" pitchFamily="2" charset="-122"/>
              </a:rPr>
              <a:t>数据库厂商实现</a:t>
            </a:r>
            <a:r>
              <a:rPr lang="en-US" altLang="zh-CN" sz="2800" dirty="0">
                <a:latin typeface="Times New Roman" pitchFamily="18" charset="0"/>
                <a:ea typeface="黑体" pitchFamily="2" charset="-122"/>
              </a:rPr>
              <a:t>SQL/PSM</a:t>
            </a:r>
            <a:r>
              <a:rPr lang="zh-CN" altLang="en-US" sz="2800" dirty="0">
                <a:latin typeface="Times New Roman" pitchFamily="18" charset="0"/>
                <a:ea typeface="黑体" pitchFamily="2" charset="-122"/>
              </a:rPr>
              <a:t>，名称与功能略有不同</a:t>
            </a:r>
            <a:endParaRPr lang="zh-CN" altLang="en-US" sz="2800"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BB270F05-8D65-49A8-91FB-6A617CC2AAFA}" type="slidenum">
              <a:rPr lang="en-US" altLang="zh-CN" smtClean="0"/>
              <a:pPr/>
              <a:t>114</a:t>
            </a:fld>
            <a:endParaRPr lang="en-US" altLang="zh-CN"/>
          </a:p>
        </p:txBody>
      </p:sp>
      <p:sp>
        <p:nvSpPr>
          <p:cNvPr id="5" name="日期占位符 4"/>
          <p:cNvSpPr>
            <a:spLocks noGrp="1"/>
          </p:cNvSpPr>
          <p:nvPr>
            <p:ph type="dt" sz="half" idx="10"/>
          </p:nvPr>
        </p:nvSpPr>
        <p:spPr/>
        <p:txBody>
          <a:body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5"/>
          <p:cNvSpPr>
            <a:spLocks noGrp="1"/>
          </p:cNvSpPr>
          <p:nvPr>
            <p:ph type="ftr" sz="quarter" idx="11"/>
          </p:nvPr>
        </p:nvSpPr>
        <p:spPr/>
        <p:txBody>
          <a:bodyPr/>
          <a:lstStyle/>
          <a:p>
            <a:pPr>
              <a:defRPr/>
            </a:pPr>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2"/>
          <a:stretch>
            <a:fillRect/>
          </a:stretch>
        </p:blipFill>
        <p:spPr>
          <a:xfrm>
            <a:off x="323528" y="1831980"/>
            <a:ext cx="8615362" cy="4477340"/>
          </a:xfrm>
          <a:prstGeom prst="rect">
            <a:avLst/>
          </a:prstGeom>
        </p:spPr>
      </p:pic>
      <p:pic>
        <p:nvPicPr>
          <p:cNvPr id="8" name="图片 7"/>
          <p:cNvPicPr>
            <a:picLocks noChangeAspect="1"/>
          </p:cNvPicPr>
          <p:nvPr/>
        </p:nvPicPr>
        <p:blipFill>
          <a:blip r:embed="rId3"/>
          <a:stretch>
            <a:fillRect/>
          </a:stretch>
        </p:blipFill>
        <p:spPr>
          <a:xfrm>
            <a:off x="323528" y="895876"/>
            <a:ext cx="798874" cy="936104"/>
          </a:xfrm>
          <a:prstGeom prst="rect">
            <a:avLst/>
          </a:prstGeom>
        </p:spPr>
      </p:pic>
    </p:spTree>
    <p:extLst>
      <p:ext uri="{BB962C8B-B14F-4D97-AF65-F5344CB8AC3E}">
        <p14:creationId xmlns:p14="http://schemas.microsoft.com/office/powerpoint/2010/main" val="12572138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800" dirty="0"/>
              <a:t>3.7 </a:t>
            </a:r>
            <a:r>
              <a:rPr lang="zh-CN" altLang="en-US" sz="3800" dirty="0"/>
              <a:t>嵌入式</a:t>
            </a:r>
            <a:r>
              <a:rPr lang="en-US" altLang="zh-CN" sz="3800" dirty="0"/>
              <a:t>SQL</a:t>
            </a:r>
            <a:r>
              <a:rPr lang="zh-CN" altLang="en-US" sz="3800" dirty="0"/>
              <a:t>与</a:t>
            </a:r>
            <a:r>
              <a:rPr lang="en-US" altLang="zh-CN" sz="3800" dirty="0"/>
              <a:t>SQL</a:t>
            </a:r>
            <a:r>
              <a:rPr lang="zh-CN" altLang="en-US" sz="3800" dirty="0"/>
              <a:t>过程化扩充</a:t>
            </a:r>
          </a:p>
        </p:txBody>
      </p:sp>
      <p:sp>
        <p:nvSpPr>
          <p:cNvPr id="3" name="内容占位符 2"/>
          <p:cNvSpPr>
            <a:spLocks noGrp="1"/>
          </p:cNvSpPr>
          <p:nvPr>
            <p:ph idx="1"/>
          </p:nvPr>
        </p:nvSpPr>
        <p:spPr/>
        <p:txBody>
          <a:bodyPr/>
          <a:lstStyle/>
          <a:p>
            <a:r>
              <a:rPr lang="en-US" altLang="zh-CN" sz="2400" dirty="0"/>
              <a:t>SQL/PSM</a:t>
            </a:r>
            <a:r>
              <a:rPr lang="zh-CN" altLang="zh-CN" sz="2400" dirty="0"/>
              <a:t>主要包括</a:t>
            </a:r>
            <a:r>
              <a:rPr lang="zh-CN" altLang="zh-CN" sz="2400" b="1" dirty="0">
                <a:solidFill>
                  <a:srgbClr val="FF0000"/>
                </a:solidFill>
              </a:rPr>
              <a:t>过程化结构</a:t>
            </a:r>
            <a:r>
              <a:rPr lang="zh-CN" altLang="zh-CN" sz="2400" dirty="0"/>
              <a:t>（主要语句见表</a:t>
            </a:r>
            <a:r>
              <a:rPr lang="en-US" altLang="zh-CN" sz="2400" dirty="0"/>
              <a:t>3-9</a:t>
            </a:r>
            <a:r>
              <a:rPr lang="zh-CN" altLang="zh-CN" sz="2400" dirty="0"/>
              <a:t>）、</a:t>
            </a:r>
            <a:r>
              <a:rPr lang="zh-CN" altLang="zh-CN" sz="2400" b="1" dirty="0">
                <a:solidFill>
                  <a:srgbClr val="FF0000"/>
                </a:solidFill>
              </a:rPr>
              <a:t>存储过程</a:t>
            </a:r>
            <a:r>
              <a:rPr lang="zh-CN" altLang="zh-CN" sz="2400" dirty="0"/>
              <a:t>与</a:t>
            </a:r>
            <a:r>
              <a:rPr lang="zh-CN" altLang="zh-CN" sz="2400" b="1" dirty="0">
                <a:solidFill>
                  <a:srgbClr val="FF0000"/>
                </a:solidFill>
              </a:rPr>
              <a:t>函数</a:t>
            </a:r>
            <a:endParaRPr lang="en-US" altLang="zh-CN" sz="2400" dirty="0"/>
          </a:p>
          <a:p>
            <a:pPr lvl="1"/>
            <a:r>
              <a:rPr lang="zh-CN" altLang="en-US" sz="2200" dirty="0">
                <a:solidFill>
                  <a:srgbClr val="FF0000"/>
                </a:solidFill>
              </a:rPr>
              <a:t>存储过程</a:t>
            </a:r>
            <a:r>
              <a:rPr lang="zh-CN" altLang="en-US" sz="2200" dirty="0"/>
              <a:t>是指使用</a:t>
            </a:r>
            <a:r>
              <a:rPr lang="en-US" altLang="zh-CN" sz="2200" dirty="0"/>
              <a:t>CREATE PROCEDURE</a:t>
            </a:r>
            <a:r>
              <a:rPr lang="zh-CN" altLang="en-US" sz="2200" dirty="0"/>
              <a:t>语句事先定义好的过程，经编译后存储在</a:t>
            </a:r>
            <a:r>
              <a:rPr lang="en-US" altLang="zh-CN" sz="2200" dirty="0"/>
              <a:t>DBMS</a:t>
            </a:r>
            <a:r>
              <a:rPr lang="zh-CN" altLang="en-US" sz="2200" dirty="0"/>
              <a:t>中，供应用调用</a:t>
            </a:r>
            <a:endParaRPr lang="en-US" altLang="zh-CN" sz="2200" dirty="0"/>
          </a:p>
          <a:p>
            <a:pPr lvl="1"/>
            <a:r>
              <a:rPr lang="zh-CN" altLang="zh-CN" sz="2200" dirty="0">
                <a:solidFill>
                  <a:srgbClr val="FF0000"/>
                </a:solidFill>
              </a:rPr>
              <a:t>函数</a:t>
            </a:r>
            <a:r>
              <a:rPr lang="zh-CN" altLang="en-US" sz="2200" dirty="0"/>
              <a:t>由</a:t>
            </a:r>
            <a:r>
              <a:rPr lang="en-US" altLang="zh-CN" sz="2200" dirty="0"/>
              <a:t>CREATE FUNCTION</a:t>
            </a:r>
            <a:r>
              <a:rPr lang="zh-CN" altLang="zh-CN" sz="2200" dirty="0"/>
              <a:t>语句定义</a:t>
            </a:r>
            <a:endParaRPr lang="zh-CN" altLang="en-US" dirty="0"/>
          </a:p>
        </p:txBody>
      </p:sp>
      <p:sp>
        <p:nvSpPr>
          <p:cNvPr id="10"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115</a:t>
            </a:fld>
            <a:endParaRPr lang="en-US" altLang="zh-CN"/>
          </a:p>
        </p:txBody>
      </p:sp>
      <p:sp>
        <p:nvSpPr>
          <p:cNvPr id="11"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306178" name="Picture 2"/>
          <p:cNvPicPr>
            <a:picLocks noChangeAspect="1" noChangeArrowheads="1"/>
          </p:cNvPicPr>
          <p:nvPr/>
        </p:nvPicPr>
        <p:blipFill>
          <a:blip r:embed="rId2" cstate="print"/>
          <a:srcRect/>
          <a:stretch>
            <a:fillRect/>
          </a:stretch>
        </p:blipFill>
        <p:spPr bwMode="auto">
          <a:xfrm>
            <a:off x="72008" y="3212976"/>
            <a:ext cx="8964488" cy="3295903"/>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End</a:t>
            </a:r>
            <a:endParaRPr lang="zh-CN" altLang="en-US" dirty="0"/>
          </a:p>
        </p:txBody>
      </p:sp>
      <p:sp>
        <p:nvSpPr>
          <p:cNvPr id="3" name="内容占位符 2"/>
          <p:cNvSpPr>
            <a:spLocks noGrp="1"/>
          </p:cNvSpPr>
          <p:nvPr>
            <p:ph idx="1"/>
          </p:nvPr>
        </p:nvSpPr>
        <p:spPr>
          <a:xfrm>
            <a:off x="914400" y="1268413"/>
            <a:ext cx="7772400" cy="3384723"/>
          </a:xfrm>
        </p:spPr>
        <p:txBody>
          <a:bodyPr/>
          <a:lstStyle/>
          <a:p>
            <a:r>
              <a:rPr lang="zh-CN" altLang="en-US" sz="3200" b="1" dirty="0"/>
              <a:t>第三章作业：</a:t>
            </a:r>
            <a:endParaRPr lang="en-US" altLang="zh-CN" sz="3200" b="1" dirty="0"/>
          </a:p>
          <a:p>
            <a:pPr lvl="1"/>
            <a:r>
              <a:rPr lang="zh-CN" altLang="en-US" b="1" dirty="0">
                <a:solidFill>
                  <a:srgbClr val="0000CC"/>
                </a:solidFill>
              </a:rPr>
              <a:t>教材</a:t>
            </a:r>
            <a:r>
              <a:rPr lang="en-US" altLang="zh-CN" b="1" dirty="0">
                <a:solidFill>
                  <a:srgbClr val="0000CC"/>
                </a:solidFill>
              </a:rPr>
              <a:t>Page 86</a:t>
            </a:r>
            <a:r>
              <a:rPr lang="zh-CN" altLang="en-US" b="1" dirty="0">
                <a:solidFill>
                  <a:srgbClr val="0000CC"/>
                </a:solidFill>
              </a:rPr>
              <a:t>：习题</a:t>
            </a:r>
            <a:r>
              <a:rPr lang="en-US" altLang="zh-CN" b="1" dirty="0">
                <a:solidFill>
                  <a:srgbClr val="0000CC"/>
                </a:solidFill>
              </a:rPr>
              <a:t>3</a:t>
            </a:r>
            <a:r>
              <a:rPr lang="zh-CN" altLang="en-US" b="1" dirty="0">
                <a:solidFill>
                  <a:srgbClr val="0000CC"/>
                </a:solidFill>
              </a:rPr>
              <a:t>中的题</a:t>
            </a:r>
            <a:r>
              <a:rPr lang="en-US" altLang="zh-CN" b="1" dirty="0">
                <a:solidFill>
                  <a:srgbClr val="0000CC"/>
                </a:solidFill>
              </a:rPr>
              <a:t>2</a:t>
            </a:r>
            <a:r>
              <a:rPr lang="zh-CN" altLang="en-US" b="1" dirty="0">
                <a:solidFill>
                  <a:srgbClr val="0000CC"/>
                </a:solidFill>
              </a:rPr>
              <a:t>－</a:t>
            </a:r>
            <a:r>
              <a:rPr lang="en-US" altLang="zh-CN" b="1" dirty="0">
                <a:solidFill>
                  <a:srgbClr val="0000CC"/>
                </a:solidFill>
              </a:rPr>
              <a:t>5</a:t>
            </a:r>
            <a:r>
              <a:rPr lang="zh-CN" altLang="en-US" b="1" dirty="0">
                <a:solidFill>
                  <a:srgbClr val="0000CC"/>
                </a:solidFill>
              </a:rPr>
              <a:t>，</a:t>
            </a:r>
            <a:r>
              <a:rPr lang="zh-CN" altLang="en-US" b="1" dirty="0">
                <a:solidFill>
                  <a:srgbClr val="FF0000"/>
                </a:solidFill>
              </a:rPr>
              <a:t>但第</a:t>
            </a:r>
            <a:r>
              <a:rPr lang="en-US" altLang="zh-CN" b="1" dirty="0">
                <a:solidFill>
                  <a:srgbClr val="FF0000"/>
                </a:solidFill>
              </a:rPr>
              <a:t>2</a:t>
            </a:r>
            <a:r>
              <a:rPr lang="zh-CN" altLang="en-US" b="1" dirty="0">
                <a:solidFill>
                  <a:srgbClr val="FF0000"/>
                </a:solidFill>
              </a:rPr>
              <a:t>题中只需做（</a:t>
            </a:r>
            <a:r>
              <a:rPr lang="en-US" altLang="zh-CN" b="1" dirty="0">
                <a:solidFill>
                  <a:srgbClr val="FF0000"/>
                </a:solidFill>
              </a:rPr>
              <a:t>1</a:t>
            </a:r>
            <a:r>
              <a:rPr lang="zh-CN" altLang="en-US" b="1" dirty="0">
                <a:solidFill>
                  <a:srgbClr val="FF0000"/>
                </a:solidFill>
              </a:rPr>
              <a:t>）、（</a:t>
            </a:r>
            <a:r>
              <a:rPr lang="en-US" altLang="zh-CN" b="1" dirty="0">
                <a:solidFill>
                  <a:srgbClr val="FF0000"/>
                </a:solidFill>
              </a:rPr>
              <a:t>3</a:t>
            </a:r>
            <a:r>
              <a:rPr lang="zh-CN" altLang="en-US" b="1" dirty="0">
                <a:solidFill>
                  <a:srgbClr val="FF0000"/>
                </a:solidFill>
              </a:rPr>
              <a:t>）、（</a:t>
            </a:r>
            <a:r>
              <a:rPr lang="en-US" altLang="zh-CN" b="1" dirty="0">
                <a:solidFill>
                  <a:srgbClr val="FF0000"/>
                </a:solidFill>
              </a:rPr>
              <a:t>4</a:t>
            </a:r>
            <a:r>
              <a:rPr lang="zh-CN" altLang="en-US" b="1" dirty="0">
                <a:solidFill>
                  <a:srgbClr val="FF0000"/>
                </a:solidFill>
              </a:rPr>
              <a:t>）、（</a:t>
            </a:r>
            <a:r>
              <a:rPr lang="en-US" altLang="zh-CN" b="1" dirty="0">
                <a:solidFill>
                  <a:srgbClr val="FF0000"/>
                </a:solidFill>
              </a:rPr>
              <a:t>5</a:t>
            </a:r>
            <a:r>
              <a:rPr lang="zh-CN" altLang="en-US" b="1" dirty="0">
                <a:solidFill>
                  <a:srgbClr val="FF0000"/>
                </a:solidFill>
              </a:rPr>
              <a:t>）、（</a:t>
            </a:r>
            <a:r>
              <a:rPr lang="en-US" altLang="zh-CN" b="1" dirty="0">
                <a:solidFill>
                  <a:srgbClr val="FF0000"/>
                </a:solidFill>
              </a:rPr>
              <a:t>7</a:t>
            </a:r>
            <a:r>
              <a:rPr lang="zh-CN" altLang="en-US" b="1" dirty="0">
                <a:solidFill>
                  <a:srgbClr val="FF0000"/>
                </a:solidFill>
              </a:rPr>
              <a:t>）</a:t>
            </a:r>
            <a:endParaRPr lang="en-US" altLang="zh-CN" b="1" dirty="0">
              <a:solidFill>
                <a:srgbClr val="FF0000"/>
              </a:solidFill>
            </a:endParaRPr>
          </a:p>
          <a:p>
            <a:pPr lvl="1"/>
            <a:r>
              <a:rPr lang="zh-CN" altLang="en-US" sz="2800" b="1" dirty="0"/>
              <a:t>提醒：请在</a:t>
            </a:r>
            <a:r>
              <a:rPr lang="zh-CN" altLang="en-US" sz="2800" b="1" dirty="0">
                <a:solidFill>
                  <a:srgbClr val="FF0000"/>
                </a:solidFill>
              </a:rPr>
              <a:t>截止时间（</a:t>
            </a:r>
            <a:r>
              <a:rPr lang="en-US" altLang="zh-CN" sz="2800" b="1" dirty="0">
                <a:solidFill>
                  <a:srgbClr val="FF0000"/>
                </a:solidFill>
              </a:rPr>
              <a:t>10</a:t>
            </a:r>
            <a:r>
              <a:rPr lang="zh-CN" altLang="en-US" sz="2800" b="1" dirty="0">
                <a:solidFill>
                  <a:srgbClr val="FF0000"/>
                </a:solidFill>
              </a:rPr>
              <a:t>月</a:t>
            </a:r>
            <a:r>
              <a:rPr lang="en-US" altLang="zh-CN" sz="2800" b="1">
                <a:solidFill>
                  <a:srgbClr val="FF0000"/>
                </a:solidFill>
              </a:rPr>
              <a:t>16</a:t>
            </a:r>
            <a:r>
              <a:rPr lang="zh-CN" altLang="en-US" sz="2800" b="1">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lvl="1"/>
            <a:endParaRPr lang="en-US" altLang="zh-CN" b="1" dirty="0">
              <a:solidFill>
                <a:srgbClr val="0000CC"/>
              </a:solidFill>
            </a:endParaRPr>
          </a:p>
        </p:txBody>
      </p:sp>
      <p:pic>
        <p:nvPicPr>
          <p:cNvPr id="7" name="Picture 4" descr="BD05219_"/>
          <p:cNvPicPr>
            <a:picLocks noChangeAspect="1" noChangeArrowheads="1"/>
          </p:cNvPicPr>
          <p:nvPr/>
        </p:nvPicPr>
        <p:blipFill>
          <a:blip r:embed="rId2" cstate="print"/>
          <a:srcRect/>
          <a:stretch>
            <a:fillRect/>
          </a:stretch>
        </p:blipFill>
        <p:spPr bwMode="auto">
          <a:xfrm>
            <a:off x="5608325" y="3429000"/>
            <a:ext cx="2821300" cy="2643188"/>
          </a:xfrm>
          <a:prstGeom prst="rect">
            <a:avLst/>
          </a:prstGeom>
          <a:noFill/>
          <a:ln w="9525">
            <a:noFill/>
            <a:miter lim="800000"/>
            <a:headEnd/>
            <a:tailEnd/>
          </a:ln>
        </p:spPr>
      </p:pic>
      <p:sp>
        <p:nvSpPr>
          <p:cNvPr id="10"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116</a:t>
            </a:fld>
            <a:endParaRPr lang="en-US" altLang="zh-CN"/>
          </a:p>
        </p:txBody>
      </p:sp>
      <p:sp>
        <p:nvSpPr>
          <p:cNvPr id="11"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sz="2600" dirty="0">
                <a:solidFill>
                  <a:srgbClr val="0000FF"/>
                </a:solidFill>
              </a:rPr>
              <a:t>Object-oriented programming (OOP) </a:t>
            </a:r>
            <a:r>
              <a:rPr lang="en-US" altLang="zh-CN" sz="2600" dirty="0"/>
              <a:t>is a programming paradigm based on the concept of “</a:t>
            </a:r>
            <a:r>
              <a:rPr lang="en-US" altLang="zh-CN" sz="2600" b="1" u="sng" dirty="0"/>
              <a:t>objects</a:t>
            </a:r>
            <a:r>
              <a:rPr lang="en-US" altLang="zh-CN" sz="2600" dirty="0"/>
              <a:t>”, which can contain </a:t>
            </a:r>
            <a:r>
              <a:rPr lang="en-US" altLang="zh-CN" sz="2600" b="1" dirty="0"/>
              <a:t>data</a:t>
            </a:r>
            <a:r>
              <a:rPr lang="en-US" altLang="zh-CN" sz="2600" dirty="0"/>
              <a:t>, in the form of fields (often known as </a:t>
            </a:r>
            <a:r>
              <a:rPr lang="en-US" altLang="zh-CN" sz="2600" b="1" dirty="0"/>
              <a:t>attributes or properties</a:t>
            </a:r>
            <a:r>
              <a:rPr lang="en-US" altLang="zh-CN" sz="2600" dirty="0"/>
              <a:t>), and </a:t>
            </a:r>
            <a:r>
              <a:rPr lang="en-US" altLang="zh-CN" sz="2600" b="1" dirty="0"/>
              <a:t>code</a:t>
            </a:r>
            <a:r>
              <a:rPr lang="en-US" altLang="zh-CN" sz="2600" dirty="0"/>
              <a:t>, in the form of procedures (often known as </a:t>
            </a:r>
            <a:r>
              <a:rPr lang="en-US" altLang="zh-CN" sz="2600" b="1" dirty="0"/>
              <a:t>methods</a:t>
            </a:r>
            <a:r>
              <a:rPr lang="en-US" altLang="zh-CN" sz="2600" dirty="0"/>
              <a:t>). </a:t>
            </a:r>
            <a:br>
              <a:rPr lang="en-US" altLang="zh-CN" sz="2600" dirty="0"/>
            </a:br>
            <a:r>
              <a:rPr lang="zh-CN" altLang="en-US" sz="2600" dirty="0">
                <a:solidFill>
                  <a:srgbClr val="0000FF"/>
                </a:solidFill>
              </a:rPr>
              <a:t>面向对象编程（</a:t>
            </a:r>
            <a:r>
              <a:rPr lang="en-US" altLang="zh-CN" sz="2600" dirty="0">
                <a:solidFill>
                  <a:srgbClr val="0000FF"/>
                </a:solidFill>
              </a:rPr>
              <a:t>OOP</a:t>
            </a:r>
            <a:r>
              <a:rPr lang="zh-CN" altLang="en-US" sz="2600" dirty="0">
                <a:solidFill>
                  <a:srgbClr val="0000FF"/>
                </a:solidFill>
              </a:rPr>
              <a:t>）</a:t>
            </a:r>
            <a:r>
              <a:rPr lang="zh-CN" altLang="en-US" sz="2600" dirty="0"/>
              <a:t>是一种基于“</a:t>
            </a:r>
            <a:r>
              <a:rPr lang="zh-CN" altLang="en-US" sz="2600" b="1" u="sng" dirty="0"/>
              <a:t>对象</a:t>
            </a:r>
            <a:r>
              <a:rPr lang="zh-CN" altLang="en-US" sz="2600" dirty="0"/>
              <a:t>”概念的编程范式，其中可以包含字段形式的</a:t>
            </a:r>
            <a:r>
              <a:rPr lang="zh-CN" altLang="en-US" sz="2600" b="1" dirty="0"/>
              <a:t>数据</a:t>
            </a:r>
            <a:r>
              <a:rPr lang="zh-CN" altLang="en-US" sz="2600" dirty="0"/>
              <a:t>（通常称为属性或特性）和过程形式的</a:t>
            </a:r>
            <a:r>
              <a:rPr lang="zh-CN" altLang="en-US" sz="2600" b="1" dirty="0"/>
              <a:t>代码</a:t>
            </a:r>
            <a:r>
              <a:rPr lang="zh-CN" altLang="en-US" sz="2600" dirty="0"/>
              <a:t>（通常称为方法）。</a:t>
            </a:r>
            <a:endParaRPr lang="en-US" altLang="zh-CN" sz="2600" dirty="0"/>
          </a:p>
          <a:p>
            <a:r>
              <a:rPr lang="en-US" altLang="zh-CN" sz="2600" b="1" dirty="0"/>
              <a:t>There is some </a:t>
            </a:r>
            <a:r>
              <a:rPr lang="en-US" altLang="zh-CN" sz="2600" b="1" dirty="0">
                <a:solidFill>
                  <a:srgbClr val="FF0000"/>
                </a:solidFill>
              </a:rPr>
              <a:t>overlap</a:t>
            </a:r>
            <a:r>
              <a:rPr lang="en-US" altLang="zh-CN" sz="2600" b="1" dirty="0"/>
              <a:t> between programming paradigms, inevitably. </a:t>
            </a:r>
            <a:br>
              <a:rPr lang="en-US" altLang="zh-CN" sz="2600" b="1" dirty="0"/>
            </a:br>
            <a:r>
              <a:rPr lang="zh-CN" altLang="en-US" sz="2600" b="1" dirty="0"/>
              <a:t>编程范式之间不可避免地存在一些</a:t>
            </a:r>
            <a:r>
              <a:rPr lang="zh-CN" altLang="en-US" sz="2600" b="1" dirty="0">
                <a:solidFill>
                  <a:srgbClr val="FF0000"/>
                </a:solidFill>
              </a:rPr>
              <a:t>重叠</a:t>
            </a:r>
            <a:r>
              <a:rPr lang="en-US" altLang="zh-CN" sz="2600" b="1" dirty="0">
                <a:solidFill>
                  <a:srgbClr val="FF0000"/>
                </a:solidFill>
              </a:rPr>
              <a:t>.</a:t>
            </a:r>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12</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extLst>
      <p:ext uri="{BB962C8B-B14F-4D97-AF65-F5344CB8AC3E}">
        <p14:creationId xmlns:p14="http://schemas.microsoft.com/office/powerpoint/2010/main" val="41596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0F05-8D65-49A8-91FB-6A617CC2AAFA}" type="slidenum">
              <a:rPr lang="en-US" altLang="zh-CN" smtClean="0"/>
              <a:pPr/>
              <a:t>13</a:t>
            </a:fld>
            <a:endParaRPr lang="en-US" altLang="zh-CN"/>
          </a:p>
        </p:txBody>
      </p:sp>
      <p:sp>
        <p:nvSpPr>
          <p:cNvPr id="5" name="日期占位符 4"/>
          <p:cNvSpPr>
            <a:spLocks noGrp="1"/>
          </p:cNvSpPr>
          <p:nvPr>
            <p:ph type="dt" sz="half" idx="10"/>
          </p:nvPr>
        </p:nvSpPr>
        <p:spPr/>
        <p:txBody>
          <a:body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5"/>
          <p:cNvSpPr>
            <a:spLocks noGrp="1"/>
          </p:cNvSpPr>
          <p:nvPr>
            <p:ph type="ftr" sz="quarter" idx="11"/>
          </p:nvPr>
        </p:nvSpPr>
        <p:spPr/>
        <p:txBody>
          <a:bodyPr/>
          <a:lstStyle/>
          <a:p>
            <a:pPr>
              <a:defRPr/>
            </a:pPr>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8" name="图片 7"/>
          <p:cNvPicPr>
            <a:picLocks noChangeAspect="1"/>
          </p:cNvPicPr>
          <p:nvPr/>
        </p:nvPicPr>
        <p:blipFill>
          <a:blip r:embed="rId2"/>
          <a:stretch>
            <a:fillRect/>
          </a:stretch>
        </p:blipFill>
        <p:spPr>
          <a:xfrm>
            <a:off x="1259632" y="635335"/>
            <a:ext cx="7128793" cy="6106033"/>
          </a:xfrm>
          <a:prstGeom prst="rect">
            <a:avLst/>
          </a:prstGeom>
        </p:spPr>
      </p:pic>
      <p:pic>
        <p:nvPicPr>
          <p:cNvPr id="9" name="图片 8"/>
          <p:cNvPicPr>
            <a:picLocks noChangeAspect="1"/>
          </p:cNvPicPr>
          <p:nvPr/>
        </p:nvPicPr>
        <p:blipFill>
          <a:blip r:embed="rId3"/>
          <a:stretch>
            <a:fillRect/>
          </a:stretch>
        </p:blipFill>
        <p:spPr>
          <a:xfrm>
            <a:off x="1763688" y="298895"/>
            <a:ext cx="5952169" cy="360425"/>
          </a:xfrm>
          <a:prstGeom prst="rect">
            <a:avLst/>
          </a:prstGeom>
        </p:spPr>
      </p:pic>
      <p:pic>
        <p:nvPicPr>
          <p:cNvPr id="10" name="图片 9"/>
          <p:cNvPicPr>
            <a:picLocks noChangeAspect="1"/>
          </p:cNvPicPr>
          <p:nvPr/>
        </p:nvPicPr>
        <p:blipFill>
          <a:blip r:embed="rId4"/>
          <a:stretch>
            <a:fillRect/>
          </a:stretch>
        </p:blipFill>
        <p:spPr>
          <a:xfrm>
            <a:off x="323528" y="315558"/>
            <a:ext cx="958277" cy="1086827"/>
          </a:xfrm>
          <a:prstGeom prst="rect">
            <a:avLst/>
          </a:prstGeom>
        </p:spPr>
      </p:pic>
      <p:cxnSp>
        <p:nvCxnSpPr>
          <p:cNvPr id="12" name="直接连接符 11"/>
          <p:cNvCxnSpPr/>
          <p:nvPr/>
        </p:nvCxnSpPr>
        <p:spPr>
          <a:xfrm>
            <a:off x="1312978" y="4581128"/>
            <a:ext cx="702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64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t>3.1 </a:t>
            </a:r>
            <a:r>
              <a:rPr lang="zh-CN" altLang="en-US"/>
              <a:t>数据库的用户接口</a:t>
            </a:r>
          </a:p>
        </p:txBody>
      </p:sp>
      <p:sp>
        <p:nvSpPr>
          <p:cNvPr id="184323" name="Rectangle 3"/>
          <p:cNvSpPr>
            <a:spLocks noGrp="1" noChangeArrowheads="1"/>
          </p:cNvSpPr>
          <p:nvPr>
            <p:ph type="body" idx="1"/>
          </p:nvPr>
        </p:nvSpPr>
        <p:spPr/>
        <p:txBody>
          <a:bodyPr/>
          <a:lstStyle/>
          <a:p>
            <a:pPr lvl="1"/>
            <a:r>
              <a:rPr lang="zh-CN" altLang="en-US" b="1" dirty="0">
                <a:solidFill>
                  <a:srgbClr val="FF0000"/>
                </a:solidFill>
              </a:rPr>
              <a:t>数据库语言的特点</a:t>
            </a:r>
            <a:r>
              <a:rPr lang="en-US" altLang="zh-CN" b="1" dirty="0">
                <a:solidFill>
                  <a:srgbClr val="FF0000"/>
                </a:solidFill>
              </a:rPr>
              <a:t>2</a:t>
            </a:r>
          </a:p>
          <a:p>
            <a:pPr lvl="2"/>
            <a:r>
              <a:rPr lang="zh-CN" altLang="en-US" dirty="0">
                <a:solidFill>
                  <a:srgbClr val="0000FF"/>
                </a:solidFill>
              </a:rPr>
              <a:t>命令式（</a:t>
            </a:r>
            <a:r>
              <a:rPr lang="en-US" altLang="zh-CN" dirty="0">
                <a:solidFill>
                  <a:srgbClr val="0000FF"/>
                </a:solidFill>
              </a:rPr>
              <a:t>Imperative</a:t>
            </a:r>
            <a:r>
              <a:rPr lang="zh-CN" altLang="en-US" dirty="0">
                <a:solidFill>
                  <a:srgbClr val="0000FF"/>
                </a:solidFill>
              </a:rPr>
              <a:t>）</a:t>
            </a:r>
            <a:r>
              <a:rPr lang="en-US" altLang="zh-CN" dirty="0">
                <a:solidFill>
                  <a:srgbClr val="0000FF"/>
                </a:solidFill>
              </a:rPr>
              <a:t>/ </a:t>
            </a:r>
            <a:r>
              <a:rPr lang="zh-CN" altLang="zh-CN" dirty="0">
                <a:solidFill>
                  <a:srgbClr val="0000FF"/>
                </a:solidFill>
              </a:rPr>
              <a:t>过程性</a:t>
            </a:r>
            <a:r>
              <a:rPr lang="zh-CN" altLang="en-US" dirty="0">
                <a:solidFill>
                  <a:srgbClr val="0000FF"/>
                </a:solidFill>
              </a:rPr>
              <a:t>（</a:t>
            </a:r>
            <a:r>
              <a:rPr lang="en-US" altLang="zh-CN" dirty="0">
                <a:solidFill>
                  <a:srgbClr val="0000FF"/>
                </a:solidFill>
              </a:rPr>
              <a:t>procedural</a:t>
            </a:r>
            <a:r>
              <a:rPr lang="zh-CN" altLang="en-US" dirty="0">
                <a:solidFill>
                  <a:srgbClr val="0000FF"/>
                </a:solidFill>
              </a:rPr>
              <a:t>）</a:t>
            </a:r>
            <a:r>
              <a:rPr lang="en-US" altLang="zh-CN" dirty="0"/>
              <a:t>vs. </a:t>
            </a:r>
            <a:r>
              <a:rPr lang="zh-CN" altLang="en-US" sz="2400" dirty="0">
                <a:solidFill>
                  <a:srgbClr val="0000FF"/>
                </a:solidFill>
              </a:rPr>
              <a:t>声明式（性） </a:t>
            </a:r>
            <a:r>
              <a:rPr lang="zh-CN" altLang="en-US" dirty="0">
                <a:solidFill>
                  <a:srgbClr val="0000FF"/>
                </a:solidFill>
              </a:rPr>
              <a:t>（</a:t>
            </a:r>
            <a:r>
              <a:rPr lang="en-US" altLang="zh-CN" dirty="0">
                <a:solidFill>
                  <a:srgbClr val="0000FF"/>
                </a:solidFill>
              </a:rPr>
              <a:t>declarative</a:t>
            </a:r>
            <a:r>
              <a:rPr lang="zh-CN" altLang="en-US" dirty="0">
                <a:solidFill>
                  <a:srgbClr val="0000FF"/>
                </a:solidFill>
              </a:rPr>
              <a:t>）</a:t>
            </a:r>
            <a:endParaRPr lang="en-US" altLang="zh-CN" dirty="0">
              <a:solidFill>
                <a:srgbClr val="0000FF"/>
              </a:solidFill>
            </a:endParaRPr>
          </a:p>
          <a:p>
            <a:pPr lvl="3"/>
            <a:r>
              <a:rPr lang="zh-CN" altLang="en-US" dirty="0"/>
              <a:t>早期的</a:t>
            </a:r>
            <a:r>
              <a:rPr lang="zh-CN" altLang="en-US" b="1" dirty="0">
                <a:solidFill>
                  <a:srgbClr val="008000"/>
                </a:solidFill>
              </a:rPr>
              <a:t>层次、网状数据库</a:t>
            </a:r>
            <a:r>
              <a:rPr lang="zh-CN" altLang="en-US" dirty="0"/>
              <a:t>的语言是</a:t>
            </a:r>
            <a:r>
              <a:rPr lang="zh-CN" altLang="en-US" dirty="0">
                <a:solidFill>
                  <a:srgbClr val="0000FF"/>
                </a:solidFill>
              </a:rPr>
              <a:t>命令式</a:t>
            </a:r>
            <a:r>
              <a:rPr lang="en-US" altLang="zh-CN" dirty="0">
                <a:solidFill>
                  <a:srgbClr val="0000FF"/>
                </a:solidFill>
              </a:rPr>
              <a:t>/</a:t>
            </a:r>
            <a:r>
              <a:rPr lang="zh-CN" altLang="en-US" dirty="0">
                <a:solidFill>
                  <a:srgbClr val="0000FF"/>
                </a:solidFill>
              </a:rPr>
              <a:t>过程性的</a:t>
            </a:r>
            <a:r>
              <a:rPr lang="zh-CN" altLang="en-US" dirty="0"/>
              <a:t>，使用这样的数据库语言进行数据库查询操作，用户（程序员）的负担很重；而且应用程序的可维护性差，程序与数据之间的独立性（</a:t>
            </a:r>
            <a:r>
              <a:rPr lang="en-US" altLang="zh-CN" dirty="0"/>
              <a:t>independence</a:t>
            </a:r>
            <a:r>
              <a:rPr lang="zh-CN" altLang="en-US" dirty="0"/>
              <a:t>）很差。</a:t>
            </a:r>
          </a:p>
          <a:p>
            <a:pPr lvl="3"/>
            <a:r>
              <a:rPr lang="zh-CN" altLang="en-US" b="1" dirty="0">
                <a:solidFill>
                  <a:srgbClr val="008000"/>
                </a:solidFill>
              </a:rPr>
              <a:t>关系数据库</a:t>
            </a:r>
            <a:r>
              <a:rPr lang="zh-CN" altLang="en-US" dirty="0"/>
              <a:t>提供了</a:t>
            </a:r>
            <a:r>
              <a:rPr lang="zh-CN" altLang="en-US" dirty="0">
                <a:solidFill>
                  <a:srgbClr val="0000FF"/>
                </a:solidFill>
              </a:rPr>
              <a:t>非过程性（</a:t>
            </a:r>
            <a:r>
              <a:rPr lang="en-US" altLang="zh-CN" dirty="0">
                <a:solidFill>
                  <a:srgbClr val="0000FF"/>
                </a:solidFill>
              </a:rPr>
              <a:t>non-procedural</a:t>
            </a:r>
            <a:r>
              <a:rPr lang="zh-CN" altLang="en-US" dirty="0">
                <a:solidFill>
                  <a:srgbClr val="0000FF"/>
                </a:solidFill>
              </a:rPr>
              <a:t>）</a:t>
            </a:r>
            <a:r>
              <a:rPr lang="en-US" altLang="zh-CN" dirty="0">
                <a:solidFill>
                  <a:srgbClr val="0000FF"/>
                </a:solidFill>
              </a:rPr>
              <a:t>/</a:t>
            </a:r>
            <a:r>
              <a:rPr lang="zh-CN" altLang="en-US" dirty="0">
                <a:solidFill>
                  <a:srgbClr val="0000FF"/>
                </a:solidFill>
              </a:rPr>
              <a:t>声明式（性）</a:t>
            </a:r>
            <a:r>
              <a:rPr lang="zh-CN" altLang="en-US" dirty="0"/>
              <a:t>的数据库语言</a:t>
            </a:r>
            <a:r>
              <a:rPr lang="en-US" altLang="zh-CN" dirty="0"/>
              <a:t>SQL</a:t>
            </a:r>
            <a:r>
              <a:rPr lang="zh-CN" altLang="en-US" dirty="0"/>
              <a:t>，大大方便了用户对数据库的查询操作。</a:t>
            </a:r>
          </a:p>
          <a:p>
            <a:pPr lvl="4"/>
            <a:r>
              <a:rPr lang="zh-CN" altLang="en-US" dirty="0"/>
              <a:t>某些</a:t>
            </a:r>
            <a:r>
              <a:rPr lang="zh-CN" altLang="en-US" dirty="0">
                <a:solidFill>
                  <a:srgbClr val="0000FF"/>
                </a:solidFill>
              </a:rPr>
              <a:t>过程性机制</a:t>
            </a:r>
            <a:r>
              <a:rPr lang="zh-CN" altLang="en-US" dirty="0"/>
              <a:t>（</a:t>
            </a:r>
            <a:r>
              <a:rPr lang="en-US" altLang="zh-CN" dirty="0"/>
              <a:t>e.g. </a:t>
            </a:r>
            <a:r>
              <a:rPr lang="zh-CN" altLang="en-US" dirty="0"/>
              <a:t>流程控制、存储过程，等）是有用的。因此，</a:t>
            </a:r>
            <a:r>
              <a:rPr lang="en-US" altLang="zh-CN" dirty="0"/>
              <a:t> SQL</a:t>
            </a:r>
            <a:r>
              <a:rPr lang="zh-CN" altLang="en-US" dirty="0"/>
              <a:t>语言进行了</a:t>
            </a:r>
            <a:r>
              <a:rPr lang="zh-CN" altLang="en-US" dirty="0">
                <a:solidFill>
                  <a:srgbClr val="0000FF"/>
                </a:solidFill>
              </a:rPr>
              <a:t>过程化扩充</a:t>
            </a:r>
            <a:r>
              <a:rPr lang="zh-CN" altLang="en-US" dirty="0"/>
              <a:t>（</a:t>
            </a:r>
            <a:r>
              <a:rPr lang="en-US" altLang="zh-CN" dirty="0"/>
              <a:t>procedural extensions</a:t>
            </a:r>
            <a:r>
              <a:rPr lang="zh-CN" altLang="en-US" dirty="0"/>
              <a:t>），提供了</a:t>
            </a:r>
            <a:r>
              <a:rPr lang="en-US" altLang="zh-CN" dirty="0"/>
              <a:t>SQL</a:t>
            </a:r>
            <a:r>
              <a:rPr lang="zh-CN" altLang="en-US" dirty="0"/>
              <a:t>的扩充模块：</a:t>
            </a:r>
            <a:r>
              <a:rPr lang="en-US" altLang="zh-CN" dirty="0">
                <a:solidFill>
                  <a:srgbClr val="008000"/>
                </a:solidFill>
              </a:rPr>
              <a:t>SQL/PSM (Persistent Stored Modules)</a:t>
            </a:r>
            <a:r>
              <a:rPr lang="zh-CN" altLang="en-US" dirty="0">
                <a:solidFill>
                  <a:srgbClr val="008000"/>
                </a:solidFill>
              </a:rPr>
              <a:t> </a:t>
            </a:r>
          </a:p>
          <a:p>
            <a:endParaRPr lang="en-US" altLang="zh-CN"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14</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4323">
                                            <p:txEl>
                                              <p:pRg st="4" end="4"/>
                                            </p:txEl>
                                          </p:spTgt>
                                        </p:tgtEl>
                                        <p:attrNameLst>
                                          <p:attrName>style.visibility</p:attrName>
                                        </p:attrNameLst>
                                      </p:cBhvr>
                                      <p:to>
                                        <p:strVal val="visible"/>
                                      </p:to>
                                    </p:set>
                                    <p:anim calcmode="lin" valueType="num">
                                      <p:cBhvr additive="base">
                                        <p:cTn id="11" dur="5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a:t>3.1 </a:t>
            </a:r>
            <a:r>
              <a:rPr lang="zh-CN" altLang="en-US"/>
              <a:t>数据库的用户接口</a:t>
            </a:r>
          </a:p>
        </p:txBody>
      </p:sp>
      <p:sp>
        <p:nvSpPr>
          <p:cNvPr id="225283" name="Rectangle 3"/>
          <p:cNvSpPr>
            <a:spLocks noGrp="1" noChangeArrowheads="1"/>
          </p:cNvSpPr>
          <p:nvPr>
            <p:ph type="body" idx="1"/>
          </p:nvPr>
        </p:nvSpPr>
        <p:spPr/>
        <p:txBody>
          <a:bodyPr/>
          <a:lstStyle/>
          <a:p>
            <a:pPr lvl="1"/>
            <a:r>
              <a:rPr lang="zh-CN" altLang="en-US" b="1" dirty="0">
                <a:solidFill>
                  <a:srgbClr val="FF0000"/>
                </a:solidFill>
              </a:rPr>
              <a:t>数据库语言的特点</a:t>
            </a:r>
            <a:r>
              <a:rPr lang="en-US" altLang="zh-CN" b="1" dirty="0">
                <a:solidFill>
                  <a:srgbClr val="FF0000"/>
                </a:solidFill>
              </a:rPr>
              <a:t>3</a:t>
            </a:r>
          </a:p>
          <a:p>
            <a:pPr lvl="2"/>
            <a:r>
              <a:rPr lang="zh-CN" altLang="zh-CN" dirty="0"/>
              <a:t>交互式</a:t>
            </a:r>
            <a:r>
              <a:rPr lang="zh-CN" altLang="en-US" dirty="0"/>
              <a:t>（</a:t>
            </a:r>
            <a:r>
              <a:rPr lang="zh-CN" altLang="zh-CN" dirty="0"/>
              <a:t>interactive</a:t>
            </a:r>
            <a:r>
              <a:rPr lang="zh-CN" altLang="en-US" dirty="0"/>
              <a:t>）</a:t>
            </a:r>
            <a:r>
              <a:rPr lang="en-US" altLang="zh-CN" dirty="0"/>
              <a:t>vs. </a:t>
            </a:r>
            <a:r>
              <a:rPr lang="zh-CN" altLang="zh-CN" dirty="0"/>
              <a:t>嵌入式</a:t>
            </a:r>
            <a:r>
              <a:rPr lang="zh-CN" altLang="en-US" dirty="0"/>
              <a:t>（</a:t>
            </a:r>
            <a:r>
              <a:rPr lang="zh-CN" altLang="zh-CN" dirty="0"/>
              <a:t>embedded</a:t>
            </a:r>
            <a:r>
              <a:rPr lang="zh-CN" altLang="en-US" dirty="0"/>
              <a:t>）</a:t>
            </a:r>
            <a:endParaRPr lang="en-US" altLang="zh-CN" dirty="0"/>
          </a:p>
          <a:p>
            <a:pPr lvl="3"/>
            <a:r>
              <a:rPr lang="en-US" altLang="zh-CN" dirty="0"/>
              <a:t>SQL</a:t>
            </a:r>
            <a:r>
              <a:rPr lang="zh-CN" altLang="en-US" dirty="0"/>
              <a:t>语言等数据库语言往往</a:t>
            </a:r>
            <a:r>
              <a:rPr lang="zh-CN" altLang="en-US" b="1" u="sng" dirty="0"/>
              <a:t>不是</a:t>
            </a:r>
            <a:r>
              <a:rPr lang="zh-CN" altLang="en-US" dirty="0">
                <a:solidFill>
                  <a:srgbClr val="0000FF"/>
                </a:solidFill>
              </a:rPr>
              <a:t>计算完备的（</a:t>
            </a:r>
            <a:r>
              <a:rPr lang="en-US" altLang="zh-CN" dirty="0">
                <a:solidFill>
                  <a:srgbClr val="0000FF"/>
                </a:solidFill>
              </a:rPr>
              <a:t>computationally complete</a:t>
            </a:r>
            <a:r>
              <a:rPr lang="zh-CN" altLang="en-US" dirty="0">
                <a:solidFill>
                  <a:srgbClr val="0000FF"/>
                </a:solidFill>
              </a:rPr>
              <a:t>）</a:t>
            </a:r>
            <a:endParaRPr lang="zh-CN" altLang="en-US" dirty="0"/>
          </a:p>
          <a:p>
            <a:pPr lvl="3"/>
            <a:r>
              <a:rPr lang="zh-CN" altLang="en-US" dirty="0"/>
              <a:t>在某些数据库应用中，要实现数据“管理”与“计算”的集成，可以将数据库语言嵌入（</a:t>
            </a:r>
            <a:r>
              <a:rPr lang="en-US" altLang="zh-CN" dirty="0"/>
              <a:t>embedding</a:t>
            </a:r>
            <a:r>
              <a:rPr lang="zh-CN" altLang="en-US" dirty="0"/>
              <a:t>）到程序设计语言（</a:t>
            </a:r>
            <a:r>
              <a:rPr lang="en-US" altLang="zh-CN" dirty="0"/>
              <a:t>e.g. Java, C</a:t>
            </a:r>
            <a:r>
              <a:rPr lang="zh-CN" altLang="en-US" dirty="0"/>
              <a:t>）中</a:t>
            </a:r>
            <a:r>
              <a:rPr lang="en-US" altLang="zh-CN" dirty="0"/>
              <a:t>——</a:t>
            </a:r>
            <a:r>
              <a:rPr lang="zh-CN" altLang="en-US" dirty="0"/>
              <a:t>这样的高级语言称宿主语言（</a:t>
            </a:r>
            <a:r>
              <a:rPr lang="en-US" altLang="zh-CN" dirty="0"/>
              <a:t>host language</a:t>
            </a:r>
            <a:r>
              <a:rPr lang="zh-CN" altLang="en-US" dirty="0"/>
              <a:t>）。</a:t>
            </a:r>
          </a:p>
          <a:p>
            <a:pPr lvl="3"/>
            <a:r>
              <a:rPr lang="zh-CN" altLang="en-US" dirty="0"/>
              <a:t>因此，数据库语言就有两种或两种使用方式：交互式和嵌入式。</a:t>
            </a:r>
            <a:endParaRPr lang="en-US" altLang="zh-CN" dirty="0"/>
          </a:p>
          <a:p>
            <a:pPr lvl="3"/>
            <a:endParaRPr lang="en-US" altLang="zh-CN" dirty="0"/>
          </a:p>
          <a:p>
            <a:r>
              <a:rPr lang="zh-CN" altLang="en-US" dirty="0"/>
              <a:t>本章前面部分介绍</a:t>
            </a:r>
            <a:r>
              <a:rPr lang="en-US" altLang="zh-CN" dirty="0"/>
              <a:t>SQL</a:t>
            </a:r>
            <a:r>
              <a:rPr lang="zh-CN" altLang="en-US" dirty="0"/>
              <a:t>的</a:t>
            </a:r>
            <a:r>
              <a:rPr lang="zh-CN" altLang="zh-CN" dirty="0">
                <a:solidFill>
                  <a:srgbClr val="0000FF"/>
                </a:solidFill>
              </a:rPr>
              <a:t>交互式</a:t>
            </a:r>
            <a:r>
              <a:rPr lang="zh-CN" altLang="en-US" dirty="0">
                <a:solidFill>
                  <a:srgbClr val="0000FF"/>
                </a:solidFill>
              </a:rPr>
              <a:t>语句</a:t>
            </a:r>
            <a:r>
              <a:rPr lang="zh-CN" altLang="en-US" dirty="0"/>
              <a:t>；本章最后简单介绍</a:t>
            </a:r>
            <a:r>
              <a:rPr lang="zh-CN" altLang="en-US" dirty="0">
                <a:solidFill>
                  <a:srgbClr val="0000FF"/>
                </a:solidFill>
              </a:rPr>
              <a:t>嵌入式</a:t>
            </a:r>
            <a:r>
              <a:rPr lang="en-US" altLang="zh-CN" dirty="0">
                <a:solidFill>
                  <a:srgbClr val="0000FF"/>
                </a:solidFill>
              </a:rPr>
              <a:t>SQL</a:t>
            </a:r>
            <a:r>
              <a:rPr lang="zh-CN" altLang="en-US" dirty="0"/>
              <a:t>与</a:t>
            </a:r>
            <a:r>
              <a:rPr lang="en-US" altLang="zh-CN" dirty="0">
                <a:solidFill>
                  <a:srgbClr val="0000FF"/>
                </a:solidFill>
              </a:rPr>
              <a:t>SQL</a:t>
            </a:r>
            <a:r>
              <a:rPr lang="zh-CN" altLang="en-US" dirty="0">
                <a:solidFill>
                  <a:srgbClr val="0000FF"/>
                </a:solidFill>
              </a:rPr>
              <a:t>过程化扩充</a:t>
            </a:r>
          </a:p>
        </p:txBody>
      </p:sp>
      <p:sp>
        <p:nvSpPr>
          <p:cNvPr id="6" name="灯片编号占位符 5"/>
          <p:cNvSpPr>
            <a:spLocks noGrp="1"/>
          </p:cNvSpPr>
          <p:nvPr>
            <p:ph type="sldNum" sz="quarter" idx="12"/>
          </p:nvPr>
        </p:nvSpPr>
        <p:spPr/>
        <p:txBody>
          <a:bodyPr/>
          <a:lstStyle/>
          <a:p>
            <a:fld id="{EBE96B2B-4215-41F5-920C-EDEEBB22FDBE}" type="slidenum">
              <a:rPr lang="en-US" altLang="zh-CN" smtClean="0"/>
              <a:pPr/>
              <a:t>15</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a:t>3.1 </a:t>
            </a:r>
            <a:r>
              <a:rPr lang="zh-CN" altLang="en-US"/>
              <a:t>数据库的用户接口</a:t>
            </a:r>
          </a:p>
        </p:txBody>
      </p:sp>
      <p:sp>
        <p:nvSpPr>
          <p:cNvPr id="185347" name="Rectangle 3"/>
          <p:cNvSpPr>
            <a:spLocks noGrp="1" noChangeArrowheads="1"/>
          </p:cNvSpPr>
          <p:nvPr>
            <p:ph type="body" idx="1"/>
          </p:nvPr>
        </p:nvSpPr>
        <p:spPr/>
        <p:txBody>
          <a:bodyPr/>
          <a:lstStyle/>
          <a:p>
            <a:r>
              <a:rPr lang="zh-CN" altLang="en-US" b="1" dirty="0">
                <a:solidFill>
                  <a:srgbClr val="FF0000"/>
                </a:solidFill>
              </a:rPr>
              <a:t>二、用户接口与前端开发工具</a:t>
            </a:r>
          </a:p>
          <a:p>
            <a:pPr lvl="1">
              <a:spcBef>
                <a:spcPts val="600"/>
              </a:spcBef>
            </a:pPr>
            <a:r>
              <a:rPr lang="zh-CN" altLang="en-US" dirty="0">
                <a:solidFill>
                  <a:srgbClr val="0000FF"/>
                </a:solidFill>
              </a:rPr>
              <a:t>用户接口（</a:t>
            </a:r>
            <a:r>
              <a:rPr lang="en-US" altLang="zh-CN" dirty="0">
                <a:solidFill>
                  <a:srgbClr val="0000FF"/>
                </a:solidFill>
              </a:rPr>
              <a:t>user interface</a:t>
            </a:r>
            <a:r>
              <a:rPr lang="zh-CN" altLang="en-US" dirty="0">
                <a:solidFill>
                  <a:srgbClr val="0000FF"/>
                </a:solidFill>
              </a:rPr>
              <a:t>）</a:t>
            </a:r>
            <a:endParaRPr lang="en-US" altLang="zh-CN" dirty="0">
              <a:solidFill>
                <a:srgbClr val="0000FF"/>
              </a:solidFill>
            </a:endParaRPr>
          </a:p>
          <a:p>
            <a:pPr lvl="2">
              <a:spcBef>
                <a:spcPts val="0"/>
              </a:spcBef>
            </a:pPr>
            <a:r>
              <a:rPr lang="zh-CN" altLang="en-US" dirty="0"/>
              <a:t>用户接口是</a:t>
            </a:r>
            <a:r>
              <a:rPr lang="en-US" altLang="zh-CN" dirty="0"/>
              <a:t>DBMS</a:t>
            </a:r>
            <a:r>
              <a:rPr lang="zh-CN" altLang="en-US" dirty="0"/>
              <a:t>提供给用户操作数据库的界面</a:t>
            </a:r>
          </a:p>
          <a:p>
            <a:pPr lvl="2">
              <a:spcBef>
                <a:spcPts val="0"/>
              </a:spcBef>
            </a:pPr>
            <a:r>
              <a:rPr lang="zh-CN" altLang="en-US" dirty="0"/>
              <a:t>用户接口将用户对数据库的操作请求以数据库语言语句（和命令）的形式提交给系统，并接受系统的处理结果、将结果呈现给用户</a:t>
            </a:r>
          </a:p>
          <a:p>
            <a:pPr lvl="2">
              <a:spcBef>
                <a:spcPts val="0"/>
              </a:spcBef>
            </a:pPr>
            <a:r>
              <a:rPr lang="zh-CN" altLang="en-US" dirty="0"/>
              <a:t>用户接口提供了两种操作数据库的方式：交互方式和批处理方式（即编写应用程序）</a:t>
            </a:r>
          </a:p>
          <a:p>
            <a:pPr lvl="2">
              <a:spcBef>
                <a:spcPts val="0"/>
              </a:spcBef>
            </a:pPr>
            <a:r>
              <a:rPr lang="zh-CN" altLang="en-US" dirty="0"/>
              <a:t>用户接口风格可有：文本的和</a:t>
            </a:r>
            <a:r>
              <a:rPr lang="en-US" altLang="zh-CN" dirty="0"/>
              <a:t>GUI</a:t>
            </a:r>
            <a:endParaRPr lang="zh-CN" altLang="en-US" dirty="0"/>
          </a:p>
          <a:p>
            <a:pPr lvl="1">
              <a:spcBef>
                <a:spcPts val="600"/>
              </a:spcBef>
            </a:pPr>
            <a:r>
              <a:rPr lang="zh-CN" altLang="zh-CN" dirty="0">
                <a:solidFill>
                  <a:srgbClr val="0000FF"/>
                </a:solidFill>
              </a:rPr>
              <a:t>前端开发工具</a:t>
            </a:r>
            <a:r>
              <a:rPr lang="zh-CN" altLang="en-US" dirty="0">
                <a:solidFill>
                  <a:srgbClr val="0000FF"/>
                </a:solidFill>
              </a:rPr>
              <a:t>（</a:t>
            </a:r>
            <a:r>
              <a:rPr lang="zh-CN" altLang="zh-CN" dirty="0">
                <a:solidFill>
                  <a:srgbClr val="0000FF"/>
                </a:solidFill>
              </a:rPr>
              <a:t>front-end development tools</a:t>
            </a:r>
            <a:r>
              <a:rPr lang="zh-CN" altLang="en-US" dirty="0">
                <a:solidFill>
                  <a:srgbClr val="0000FF"/>
                </a:solidFill>
              </a:rPr>
              <a:t>）</a:t>
            </a:r>
            <a:endParaRPr lang="en-US" altLang="zh-CN" dirty="0">
              <a:solidFill>
                <a:srgbClr val="0000FF"/>
              </a:solidFill>
            </a:endParaRPr>
          </a:p>
          <a:p>
            <a:pPr lvl="2">
              <a:spcBef>
                <a:spcPts val="0"/>
              </a:spcBef>
            </a:pPr>
            <a:r>
              <a:rPr lang="en-US" altLang="zh-CN" dirty="0"/>
              <a:t>DBMS</a:t>
            </a:r>
            <a:r>
              <a:rPr lang="zh-CN" altLang="en-US" dirty="0"/>
              <a:t>厂商或第三方提供的数据库应用集成化开发工具 （</a:t>
            </a:r>
            <a:r>
              <a:rPr lang="en-US" altLang="zh-CN" dirty="0"/>
              <a:t>e.g. ORACLE Developer/2000</a:t>
            </a:r>
            <a:r>
              <a:rPr lang="zh-CN" altLang="en-US" dirty="0"/>
              <a:t>，</a:t>
            </a:r>
            <a:r>
              <a:rPr lang="en-US" altLang="zh-CN" dirty="0"/>
              <a:t>Sybase </a:t>
            </a:r>
            <a:r>
              <a:rPr lang="en-US" altLang="zh-CN" dirty="0" err="1"/>
              <a:t>Powerbuilder</a:t>
            </a:r>
            <a:r>
              <a:rPr lang="zh-CN" altLang="en-US" dirty="0"/>
              <a:t>） </a:t>
            </a:r>
          </a:p>
        </p:txBody>
      </p:sp>
      <p:sp>
        <p:nvSpPr>
          <p:cNvPr id="6" name="灯片编号占位符 5"/>
          <p:cNvSpPr>
            <a:spLocks noGrp="1"/>
          </p:cNvSpPr>
          <p:nvPr>
            <p:ph type="sldNum" sz="quarter" idx="12"/>
          </p:nvPr>
        </p:nvSpPr>
        <p:spPr/>
        <p:txBody>
          <a:bodyPr/>
          <a:lstStyle/>
          <a:p>
            <a:fld id="{A9EC3958-23FD-4487-AD6F-AC93D1F160D3}" type="slidenum">
              <a:rPr lang="en-US" altLang="zh-CN" smtClean="0"/>
              <a:pPr/>
              <a:t>16</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a:t>目录 </a:t>
            </a:r>
            <a:r>
              <a:rPr lang="en-US" altLang="zh-CN"/>
              <a:t>Contents</a:t>
            </a:r>
          </a:p>
        </p:txBody>
      </p:sp>
      <p:sp>
        <p:nvSpPr>
          <p:cNvPr id="242691"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solidFill>
                  <a:schemeClr val="accent2"/>
                </a:solidFill>
                <a:ea typeface="黑体" pitchFamily="2" charset="-122"/>
              </a:rPr>
              <a:t>3.2  SQL</a:t>
            </a:r>
            <a:r>
              <a:rPr lang="zh-CN" altLang="en-US" b="1" dirty="0">
                <a:solidFill>
                  <a:schemeClr val="accent2"/>
                </a:solidFill>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17</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extLst>
      <p:ext uri="{BB962C8B-B14F-4D97-AF65-F5344CB8AC3E}">
        <p14:creationId xmlns:p14="http://schemas.microsoft.com/office/powerpoint/2010/main" val="159367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t>3.2 SQL</a:t>
            </a:r>
            <a:r>
              <a:rPr lang="zh-CN" altLang="en-US"/>
              <a:t>语言概况</a:t>
            </a:r>
          </a:p>
        </p:txBody>
      </p:sp>
      <p:sp>
        <p:nvSpPr>
          <p:cNvPr id="9219" name="Rectangle 3"/>
          <p:cNvSpPr>
            <a:spLocks noGrp="1" noChangeArrowheads="1"/>
          </p:cNvSpPr>
          <p:nvPr>
            <p:ph type="body" idx="1"/>
          </p:nvPr>
        </p:nvSpPr>
        <p:spPr/>
        <p:txBody>
          <a:bodyPr/>
          <a:lstStyle/>
          <a:p>
            <a:r>
              <a:rPr lang="zh-CN" altLang="en-US" b="1" dirty="0">
                <a:solidFill>
                  <a:srgbClr val="FF0000"/>
                </a:solidFill>
              </a:rPr>
              <a:t>一、</a:t>
            </a:r>
            <a:r>
              <a:rPr lang="en-US" altLang="zh-CN" b="1" dirty="0">
                <a:solidFill>
                  <a:srgbClr val="FF0000"/>
                </a:solidFill>
              </a:rPr>
              <a:t>SQL</a:t>
            </a:r>
            <a:r>
              <a:rPr lang="zh-CN" altLang="en-US" b="1" dirty="0">
                <a:solidFill>
                  <a:srgbClr val="FF0000"/>
                </a:solidFill>
              </a:rPr>
              <a:t>的起源</a:t>
            </a:r>
          </a:p>
          <a:p>
            <a:pPr lvl="1"/>
            <a:r>
              <a:rPr lang="en-US" altLang="zh-CN" sz="2500" dirty="0">
                <a:solidFill>
                  <a:srgbClr val="0000FF"/>
                </a:solidFill>
              </a:rPr>
              <a:t>SQL</a:t>
            </a:r>
            <a:r>
              <a:rPr lang="en-US" altLang="zh-CN" sz="2500" dirty="0"/>
              <a:t> (</a:t>
            </a:r>
            <a:r>
              <a:rPr lang="en-US" altLang="zh-CN" sz="2500" dirty="0">
                <a:solidFill>
                  <a:srgbClr val="008000"/>
                </a:solidFill>
              </a:rPr>
              <a:t>/ˌ</a:t>
            </a:r>
            <a:r>
              <a:rPr lang="en-US" altLang="zh-CN" sz="2500" dirty="0" err="1">
                <a:solidFill>
                  <a:srgbClr val="008000"/>
                </a:solidFill>
              </a:rPr>
              <a:t>ɛsˌkju</a:t>
            </a:r>
            <a:r>
              <a:rPr lang="en-US" altLang="zh-CN" sz="2500" dirty="0">
                <a:solidFill>
                  <a:srgbClr val="008000"/>
                </a:solidFill>
              </a:rPr>
              <a:t>ːˈ</a:t>
            </a:r>
            <a:r>
              <a:rPr lang="en-US" altLang="zh-CN" sz="2500" dirty="0" err="1">
                <a:solidFill>
                  <a:srgbClr val="008000"/>
                </a:solidFill>
              </a:rPr>
              <a:t>ɛl</a:t>
            </a:r>
            <a:r>
              <a:rPr lang="en-US" altLang="zh-CN" sz="2500" dirty="0">
                <a:solidFill>
                  <a:srgbClr val="008000"/>
                </a:solidFill>
              </a:rPr>
              <a:t>/ S-Q-L, or /ˈ</a:t>
            </a:r>
            <a:r>
              <a:rPr lang="en-US" altLang="zh-CN" sz="2500" dirty="0" err="1">
                <a:solidFill>
                  <a:srgbClr val="008000"/>
                </a:solidFill>
              </a:rPr>
              <a:t>siːkwəl</a:t>
            </a:r>
            <a:r>
              <a:rPr lang="en-US" altLang="zh-CN" sz="2500" dirty="0">
                <a:solidFill>
                  <a:srgbClr val="008000"/>
                </a:solidFill>
              </a:rPr>
              <a:t>/ "sequel";</a:t>
            </a:r>
            <a:r>
              <a:rPr lang="en-US" altLang="zh-CN" sz="2500" dirty="0"/>
              <a:t> </a:t>
            </a:r>
            <a:r>
              <a:rPr lang="en-US" altLang="zh-CN" sz="2500" dirty="0">
                <a:solidFill>
                  <a:srgbClr val="0000FF"/>
                </a:solidFill>
              </a:rPr>
              <a:t>Structured Query Language</a:t>
            </a:r>
            <a:r>
              <a:rPr lang="en-US" altLang="zh-CN" sz="2500" dirty="0"/>
              <a:t>) is a domain-specific language used in programming and designed for managing data held in a </a:t>
            </a:r>
            <a:r>
              <a:rPr lang="en-US" altLang="zh-CN" sz="2500" dirty="0">
                <a:solidFill>
                  <a:srgbClr val="0000FF"/>
                </a:solidFill>
              </a:rPr>
              <a:t>relational database management system (RDBMS)</a:t>
            </a:r>
            <a:r>
              <a:rPr lang="en-US" altLang="zh-CN" sz="2500" dirty="0"/>
              <a:t>.</a:t>
            </a:r>
          </a:p>
          <a:p>
            <a:pPr lvl="1"/>
            <a:r>
              <a:rPr lang="en-US" altLang="zh-CN" sz="2500" dirty="0">
                <a:solidFill>
                  <a:srgbClr val="0000FF"/>
                </a:solidFill>
              </a:rPr>
              <a:t>SQL</a:t>
            </a:r>
            <a:r>
              <a:rPr lang="en-US" altLang="zh-CN" sz="2500" dirty="0"/>
              <a:t> was initially developed at IBM in 1970s. The first version, initially called </a:t>
            </a:r>
            <a:r>
              <a:rPr lang="en-US" altLang="zh-CN" sz="2500" dirty="0">
                <a:solidFill>
                  <a:srgbClr val="0000FF"/>
                </a:solidFill>
              </a:rPr>
              <a:t>SEQUEL (Structured English Query Language)</a:t>
            </a:r>
            <a:r>
              <a:rPr lang="en-US" altLang="zh-CN" sz="2500" dirty="0"/>
              <a:t>, was designed to manipulate and retrieve data stored in IBM’s original quasi-relational (</a:t>
            </a:r>
            <a:r>
              <a:rPr lang="zh-CN" altLang="en-US" sz="2500" dirty="0"/>
              <a:t>准关系</a:t>
            </a:r>
            <a:r>
              <a:rPr lang="en-US" altLang="zh-CN" sz="2500" dirty="0"/>
              <a:t>) database management system, </a:t>
            </a:r>
            <a:r>
              <a:rPr lang="en-US" altLang="zh-CN" sz="2500" dirty="0">
                <a:solidFill>
                  <a:srgbClr val="008000"/>
                </a:solidFill>
              </a:rPr>
              <a:t>System R</a:t>
            </a:r>
            <a:r>
              <a:rPr lang="en-US" altLang="zh-CN" sz="2500" dirty="0"/>
              <a:t>.</a:t>
            </a:r>
          </a:p>
        </p:txBody>
      </p:sp>
      <p:sp>
        <p:nvSpPr>
          <p:cNvPr id="6" name="灯片编号占位符 5"/>
          <p:cNvSpPr>
            <a:spLocks noGrp="1"/>
          </p:cNvSpPr>
          <p:nvPr>
            <p:ph type="sldNum" sz="quarter" idx="12"/>
          </p:nvPr>
        </p:nvSpPr>
        <p:spPr/>
        <p:txBody>
          <a:bodyPr/>
          <a:lstStyle/>
          <a:p>
            <a:fld id="{F928B0F7-6FB1-4037-9167-9C4AA90E1724}" type="slidenum">
              <a:rPr lang="en-US" altLang="zh-CN" smtClean="0"/>
              <a:pPr/>
              <a:t>18</a:t>
            </a:fld>
            <a:endParaRPr lang="en-US" altLang="zh-CN" dirty="0"/>
          </a:p>
        </p:txBody>
      </p:sp>
      <p:sp>
        <p:nvSpPr>
          <p:cNvPr id="8"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t>3.2 SQL</a:t>
            </a:r>
            <a:r>
              <a:rPr lang="zh-CN" altLang="en-US" dirty="0"/>
              <a:t>语言概况</a:t>
            </a:r>
          </a:p>
        </p:txBody>
      </p:sp>
      <p:sp>
        <p:nvSpPr>
          <p:cNvPr id="9219" name="Rectangle 3"/>
          <p:cNvSpPr>
            <a:spLocks noGrp="1" noChangeArrowheads="1"/>
          </p:cNvSpPr>
          <p:nvPr>
            <p:ph type="body" idx="1"/>
          </p:nvPr>
        </p:nvSpPr>
        <p:spPr>
          <a:xfrm>
            <a:off x="914400" y="1268412"/>
            <a:ext cx="8122096" cy="5184923"/>
          </a:xfrm>
        </p:spPr>
        <p:txBody>
          <a:bodyPr/>
          <a:lstStyle/>
          <a:p>
            <a:r>
              <a:rPr lang="zh-CN" altLang="en-US" b="1" dirty="0">
                <a:solidFill>
                  <a:srgbClr val="FF0000"/>
                </a:solidFill>
              </a:rPr>
              <a:t>二、</a:t>
            </a:r>
            <a:r>
              <a:rPr lang="en-US" altLang="zh-CN" b="1" dirty="0">
                <a:solidFill>
                  <a:srgbClr val="FF0000"/>
                </a:solidFill>
              </a:rPr>
              <a:t>SQL</a:t>
            </a:r>
            <a:r>
              <a:rPr lang="zh-CN" altLang="en-US" b="1" dirty="0">
                <a:solidFill>
                  <a:srgbClr val="FF0000"/>
                </a:solidFill>
              </a:rPr>
              <a:t>的标准 </a:t>
            </a:r>
            <a:r>
              <a:rPr lang="en-US" altLang="zh-CN" b="1" dirty="0">
                <a:solidFill>
                  <a:srgbClr val="FF0000"/>
                </a:solidFill>
              </a:rPr>
              <a:t>vs. SQL</a:t>
            </a:r>
            <a:r>
              <a:rPr lang="zh-CN" altLang="en-US" b="1" dirty="0">
                <a:solidFill>
                  <a:srgbClr val="FF0000"/>
                </a:solidFill>
              </a:rPr>
              <a:t>的厂商实现</a:t>
            </a:r>
          </a:p>
          <a:p>
            <a:pPr lvl="1">
              <a:spcBef>
                <a:spcPts val="0"/>
              </a:spcBef>
            </a:pPr>
            <a:r>
              <a:rPr lang="en-US" altLang="zh-CN" sz="2400" dirty="0">
                <a:solidFill>
                  <a:srgbClr val="0000FF"/>
                </a:solidFill>
              </a:rPr>
              <a:t>SQL</a:t>
            </a:r>
            <a:r>
              <a:rPr lang="en-US" altLang="zh-CN" sz="2400" dirty="0"/>
              <a:t> became a </a:t>
            </a:r>
            <a:r>
              <a:rPr lang="en-US" altLang="zh-CN" sz="2400" b="1" u="sng" dirty="0"/>
              <a:t>standard</a:t>
            </a:r>
            <a:r>
              <a:rPr lang="en-US" altLang="zh-CN" sz="2400" dirty="0"/>
              <a:t> of the </a:t>
            </a:r>
            <a:r>
              <a:rPr lang="en-US" altLang="zh-CN" sz="2400" dirty="0">
                <a:solidFill>
                  <a:srgbClr val="008000"/>
                </a:solidFill>
              </a:rPr>
              <a:t>American National Standards Institute (ANSI) </a:t>
            </a:r>
            <a:r>
              <a:rPr lang="en-US" altLang="zh-CN" sz="2400" dirty="0"/>
              <a:t>in </a:t>
            </a:r>
            <a:r>
              <a:rPr lang="en-US" altLang="zh-CN" sz="2400" dirty="0">
                <a:solidFill>
                  <a:srgbClr val="0000FF"/>
                </a:solidFill>
              </a:rPr>
              <a:t>1986</a:t>
            </a:r>
            <a:r>
              <a:rPr lang="en-US" altLang="zh-CN" sz="2400" dirty="0"/>
              <a:t>, and of the </a:t>
            </a:r>
            <a:r>
              <a:rPr lang="en-US" altLang="zh-CN" sz="2400" dirty="0">
                <a:solidFill>
                  <a:srgbClr val="008000"/>
                </a:solidFill>
              </a:rPr>
              <a:t>International Organization for Standardization (ISO)</a:t>
            </a:r>
            <a:r>
              <a:rPr lang="en-US" altLang="zh-CN" sz="2400" dirty="0"/>
              <a:t> in </a:t>
            </a:r>
            <a:r>
              <a:rPr lang="en-US" altLang="zh-CN" sz="2400" dirty="0">
                <a:solidFill>
                  <a:srgbClr val="0000FF"/>
                </a:solidFill>
              </a:rPr>
              <a:t>1987</a:t>
            </a:r>
            <a:r>
              <a:rPr lang="en-US" altLang="zh-CN" sz="2400" dirty="0"/>
              <a:t>. Since then, the standard has been revised to include a larger set of features. </a:t>
            </a:r>
          </a:p>
          <a:p>
            <a:pPr lvl="2">
              <a:spcBef>
                <a:spcPts val="0"/>
              </a:spcBef>
            </a:pPr>
            <a:r>
              <a:rPr lang="en-US" altLang="zh-CN" sz="2000" dirty="0">
                <a:solidFill>
                  <a:srgbClr val="0000FF"/>
                </a:solidFill>
              </a:rPr>
              <a:t>SQL-86</a:t>
            </a:r>
            <a:r>
              <a:rPr lang="en-US" altLang="zh-CN" sz="2000" dirty="0"/>
              <a:t> (SQL1, Standard Query Language, by ANSI, 1986); </a:t>
            </a:r>
            <a:r>
              <a:rPr lang="en-US" altLang="zh-CN" sz="2000" dirty="0">
                <a:solidFill>
                  <a:srgbClr val="0000FF"/>
                </a:solidFill>
              </a:rPr>
              <a:t>SQL-87</a:t>
            </a:r>
            <a:r>
              <a:rPr lang="en-US" altLang="zh-CN" sz="2000" dirty="0"/>
              <a:t> (by ISO, 1987, </a:t>
            </a:r>
            <a:r>
              <a:rPr lang="en-US" altLang="zh-CN" sz="2000" dirty="0">
                <a:solidFill>
                  <a:srgbClr val="008000"/>
                </a:solidFill>
              </a:rPr>
              <a:t>ISO 9075:1987</a:t>
            </a:r>
            <a:r>
              <a:rPr lang="en-US" altLang="zh-CN" sz="2000" dirty="0"/>
              <a:t>)</a:t>
            </a:r>
          </a:p>
          <a:p>
            <a:pPr lvl="2">
              <a:spcBef>
                <a:spcPts val="0"/>
              </a:spcBef>
            </a:pPr>
            <a:r>
              <a:rPr lang="en-US" altLang="zh-CN" sz="2000" dirty="0">
                <a:solidFill>
                  <a:srgbClr val="0000FF"/>
                </a:solidFill>
              </a:rPr>
              <a:t>SQL-89</a:t>
            </a:r>
            <a:r>
              <a:rPr lang="en-US" altLang="zh-CN" sz="2000" dirty="0"/>
              <a:t> (Structured Query Language, by ANSI/ISO, 1989)</a:t>
            </a:r>
          </a:p>
          <a:p>
            <a:pPr lvl="2">
              <a:spcBef>
                <a:spcPts val="0"/>
              </a:spcBef>
            </a:pPr>
            <a:r>
              <a:rPr lang="en-US" altLang="zh-CN" sz="2000" dirty="0">
                <a:solidFill>
                  <a:srgbClr val="0000FF"/>
                </a:solidFill>
              </a:rPr>
              <a:t>SQL-92</a:t>
            </a:r>
            <a:r>
              <a:rPr lang="en-US" altLang="zh-CN" sz="2000" dirty="0"/>
              <a:t> (SQL2, by ANSI/ISO, 1992)</a:t>
            </a:r>
          </a:p>
          <a:p>
            <a:pPr lvl="2">
              <a:spcBef>
                <a:spcPts val="0"/>
              </a:spcBef>
            </a:pPr>
            <a:r>
              <a:rPr lang="en-US" altLang="zh-CN" sz="2000" dirty="0">
                <a:solidFill>
                  <a:srgbClr val="0000FF"/>
                </a:solidFill>
              </a:rPr>
              <a:t>SQL:1999</a:t>
            </a:r>
            <a:r>
              <a:rPr lang="en-US" altLang="zh-CN" sz="2000" dirty="0"/>
              <a:t> (SQL3, by ANSI/ISO, 1999)</a:t>
            </a:r>
          </a:p>
          <a:p>
            <a:pPr lvl="2">
              <a:spcBef>
                <a:spcPts val="0"/>
              </a:spcBef>
            </a:pPr>
            <a:r>
              <a:rPr lang="en-US" altLang="zh-CN" sz="2000" dirty="0">
                <a:solidFill>
                  <a:srgbClr val="0000FF"/>
                </a:solidFill>
              </a:rPr>
              <a:t>SQL:2003</a:t>
            </a:r>
            <a:r>
              <a:rPr lang="zh-CN" altLang="en-US" sz="2000" dirty="0">
                <a:solidFill>
                  <a:srgbClr val="0000FF"/>
                </a:solidFill>
              </a:rPr>
              <a:t>；</a:t>
            </a:r>
            <a:r>
              <a:rPr lang="en-US" altLang="zh-CN" sz="2000" dirty="0">
                <a:solidFill>
                  <a:srgbClr val="0000FF"/>
                </a:solidFill>
              </a:rPr>
              <a:t>SQL:2006</a:t>
            </a:r>
            <a:r>
              <a:rPr lang="zh-CN" altLang="en-US" sz="2000" dirty="0">
                <a:solidFill>
                  <a:srgbClr val="0000FF"/>
                </a:solidFill>
              </a:rPr>
              <a:t>；</a:t>
            </a:r>
            <a:r>
              <a:rPr lang="en-US" altLang="zh-CN" sz="2000" dirty="0">
                <a:solidFill>
                  <a:srgbClr val="0000FF"/>
                </a:solidFill>
              </a:rPr>
              <a:t>SQL:2008</a:t>
            </a:r>
            <a:r>
              <a:rPr lang="zh-CN" altLang="en-US" sz="2000" dirty="0">
                <a:solidFill>
                  <a:srgbClr val="0000FF"/>
                </a:solidFill>
              </a:rPr>
              <a:t>；</a:t>
            </a:r>
            <a:r>
              <a:rPr lang="en-US" altLang="zh-CN" sz="2000" dirty="0">
                <a:solidFill>
                  <a:srgbClr val="0000FF"/>
                </a:solidFill>
              </a:rPr>
              <a:t>SQL:2011</a:t>
            </a:r>
          </a:p>
          <a:p>
            <a:pPr lvl="2">
              <a:spcBef>
                <a:spcPts val="0"/>
              </a:spcBef>
            </a:pPr>
            <a:r>
              <a:rPr lang="en-US" altLang="zh-CN" sz="2000" dirty="0">
                <a:solidFill>
                  <a:srgbClr val="0000FF"/>
                </a:solidFill>
              </a:rPr>
              <a:t>SQL:2016</a:t>
            </a:r>
            <a:r>
              <a:rPr lang="en-US" altLang="zh-CN" sz="2000" dirty="0"/>
              <a:t> (by ANSI/ISO, 2016, </a:t>
            </a:r>
            <a:r>
              <a:rPr lang="en-US" altLang="zh-CN" sz="2000" dirty="0">
                <a:solidFill>
                  <a:srgbClr val="008000"/>
                </a:solidFill>
              </a:rPr>
              <a:t>ISO/IEC 9075:2016</a:t>
            </a:r>
            <a:r>
              <a:rPr lang="en-US" altLang="zh-CN" sz="2000" dirty="0"/>
              <a:t>)</a:t>
            </a:r>
          </a:p>
          <a:p>
            <a:pPr lvl="1">
              <a:spcBef>
                <a:spcPts val="0"/>
              </a:spcBef>
            </a:pPr>
            <a:r>
              <a:rPr lang="en-US" altLang="zh-CN" sz="2400" dirty="0">
                <a:solidFill>
                  <a:srgbClr val="0000FF"/>
                </a:solidFill>
              </a:rPr>
              <a:t>SQL</a:t>
            </a:r>
            <a:r>
              <a:rPr lang="zh-CN" altLang="en-US" sz="2400" dirty="0">
                <a:solidFill>
                  <a:srgbClr val="0000FF"/>
                </a:solidFill>
              </a:rPr>
              <a:t>实现：</a:t>
            </a:r>
            <a:r>
              <a:rPr lang="zh-CN" altLang="en-US" sz="2400" dirty="0"/>
              <a:t>各个数据库厂商在其</a:t>
            </a:r>
            <a:r>
              <a:rPr lang="en-US" altLang="zh-CN" sz="2400" dirty="0"/>
              <a:t>RDBMS</a:t>
            </a:r>
            <a:r>
              <a:rPr lang="zh-CN" altLang="en-US" sz="2400" dirty="0"/>
              <a:t>中实现的</a:t>
            </a:r>
            <a:r>
              <a:rPr lang="en-US" altLang="zh-CN" sz="2400" dirty="0"/>
              <a:t>SQL</a:t>
            </a:r>
            <a:r>
              <a:rPr lang="zh-CN" altLang="en-US" sz="2400" dirty="0"/>
              <a:t>（</a:t>
            </a:r>
            <a:r>
              <a:rPr lang="zh-CN" altLang="en-US" sz="2400" dirty="0">
                <a:solidFill>
                  <a:srgbClr val="FF0000"/>
                </a:solidFill>
              </a:rPr>
              <a:t>语言名称、功能有别，且与</a:t>
            </a:r>
            <a:r>
              <a:rPr lang="en-US" altLang="zh-CN" sz="2400" dirty="0">
                <a:solidFill>
                  <a:srgbClr val="FF0000"/>
                </a:solidFill>
              </a:rPr>
              <a:t>SQL</a:t>
            </a:r>
            <a:r>
              <a:rPr lang="zh-CN" altLang="en-US" sz="2400" dirty="0">
                <a:solidFill>
                  <a:srgbClr val="FF0000"/>
                </a:solidFill>
              </a:rPr>
              <a:t>标准不同</a:t>
            </a:r>
            <a:r>
              <a:rPr lang="zh-CN" altLang="en-US" sz="2400" dirty="0"/>
              <a:t>）</a:t>
            </a:r>
            <a:endParaRPr lang="en-US" altLang="zh-CN" sz="2400" dirty="0"/>
          </a:p>
        </p:txBody>
      </p:sp>
      <p:sp>
        <p:nvSpPr>
          <p:cNvPr id="6" name="灯片编号占位符 5"/>
          <p:cNvSpPr>
            <a:spLocks noGrp="1"/>
          </p:cNvSpPr>
          <p:nvPr>
            <p:ph type="sldNum" sz="quarter" idx="12"/>
          </p:nvPr>
        </p:nvSpPr>
        <p:spPr/>
        <p:txBody>
          <a:bodyPr/>
          <a:lstStyle/>
          <a:p>
            <a:fld id="{F928B0F7-6FB1-4037-9167-9C4AA90E1724}" type="slidenum">
              <a:rPr lang="en-US" altLang="zh-CN" smtClean="0"/>
              <a:pPr/>
              <a:t>19</a:t>
            </a:fld>
            <a:endParaRPr lang="en-US" altLang="zh-CN" dirty="0"/>
          </a:p>
        </p:txBody>
      </p:sp>
      <p:sp>
        <p:nvSpPr>
          <p:cNvPr id="8"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extLst>
      <p:ext uri="{BB962C8B-B14F-4D97-AF65-F5344CB8AC3E}">
        <p14:creationId xmlns:p14="http://schemas.microsoft.com/office/powerpoint/2010/main" val="414500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 calcmode="lin" valueType="num">
                                      <p:cBhvr additive="base">
                                        <p:cTn id="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anim calcmode="lin" valueType="num">
                                      <p:cBhvr additive="base">
                                        <p:cTn id="1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anim calcmode="lin" valueType="num">
                                      <p:cBhvr additive="base">
                                        <p:cTn id="1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anim calcmode="lin" valueType="num">
                                      <p:cBhvr additive="base">
                                        <p:cTn id="2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 calcmode="lin" valueType="num">
                                      <p:cBhvr additive="base">
                                        <p:cTn id="27"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a:t>目录 </a:t>
            </a:r>
            <a:r>
              <a:rPr lang="en-US" altLang="zh-CN"/>
              <a:t>Contents</a:t>
            </a:r>
          </a:p>
        </p:txBody>
      </p:sp>
      <p:sp>
        <p:nvSpPr>
          <p:cNvPr id="242691" name="Rectangle 3"/>
          <p:cNvSpPr>
            <a:spLocks noGrp="1" noChangeArrowheads="1"/>
          </p:cNvSpPr>
          <p:nvPr>
            <p:ph type="body" idx="1"/>
          </p:nvPr>
        </p:nvSpPr>
        <p:spPr/>
        <p:txBody>
          <a:bodyPr/>
          <a:lstStyle/>
          <a:p>
            <a:r>
              <a:rPr lang="en-US" altLang="zh-CN" b="1" dirty="0">
                <a:solidFill>
                  <a:schemeClr val="accent2"/>
                </a:solidFill>
                <a:ea typeface="黑体" pitchFamily="2" charset="-122"/>
              </a:rPr>
              <a:t>3.1  </a:t>
            </a:r>
            <a:r>
              <a:rPr lang="zh-CN" altLang="en-US" b="1" dirty="0">
                <a:solidFill>
                  <a:schemeClr val="accent2"/>
                </a:solidFill>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extLst>
      <p:ext uri="{BB962C8B-B14F-4D97-AF65-F5344CB8AC3E}">
        <p14:creationId xmlns:p14="http://schemas.microsoft.com/office/powerpoint/2010/main" val="4271600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t>3.2 SQL</a:t>
            </a:r>
            <a:r>
              <a:rPr lang="zh-CN" altLang="en-US"/>
              <a:t>语言概况</a:t>
            </a:r>
          </a:p>
        </p:txBody>
      </p:sp>
      <p:sp>
        <p:nvSpPr>
          <p:cNvPr id="10243" name="Rectangle 3"/>
          <p:cNvSpPr>
            <a:spLocks noGrp="1" noChangeArrowheads="1"/>
          </p:cNvSpPr>
          <p:nvPr>
            <p:ph type="body" idx="1"/>
          </p:nvPr>
        </p:nvSpPr>
        <p:spPr/>
        <p:txBody>
          <a:bodyPr/>
          <a:lstStyle/>
          <a:p>
            <a:pPr>
              <a:spcBef>
                <a:spcPts val="600"/>
              </a:spcBef>
            </a:pPr>
            <a:r>
              <a:rPr lang="zh-CN" altLang="en-US" dirty="0">
                <a:solidFill>
                  <a:srgbClr val="FF0000"/>
                </a:solidFill>
              </a:rPr>
              <a:t>三、</a:t>
            </a:r>
            <a:r>
              <a:rPr lang="en-US" altLang="zh-CN" dirty="0">
                <a:solidFill>
                  <a:srgbClr val="FF0000"/>
                </a:solidFill>
              </a:rPr>
              <a:t>SQL</a:t>
            </a:r>
            <a:r>
              <a:rPr lang="zh-CN" altLang="en-US" dirty="0">
                <a:solidFill>
                  <a:srgbClr val="FF0000"/>
                </a:solidFill>
              </a:rPr>
              <a:t>的特点</a:t>
            </a:r>
          </a:p>
          <a:p>
            <a:pPr lvl="1">
              <a:spcBef>
                <a:spcPts val="600"/>
              </a:spcBef>
            </a:pPr>
            <a:r>
              <a:rPr lang="zh-CN" altLang="en-US" dirty="0"/>
              <a:t>关系数据库的标准化语言</a:t>
            </a:r>
            <a:endParaRPr lang="en-US" altLang="zh-CN" dirty="0"/>
          </a:p>
          <a:p>
            <a:pPr lvl="1">
              <a:spcBef>
                <a:spcPts val="600"/>
              </a:spcBef>
            </a:pPr>
            <a:r>
              <a:rPr lang="zh-CN" altLang="en-US" dirty="0"/>
              <a:t>集</a:t>
            </a:r>
            <a:r>
              <a:rPr lang="en-US" altLang="zh-CN" dirty="0"/>
              <a:t>DDL</a:t>
            </a:r>
            <a:r>
              <a:rPr lang="zh-CN" altLang="en-US" dirty="0"/>
              <a:t>、</a:t>
            </a:r>
            <a:r>
              <a:rPr lang="en-US" altLang="zh-CN" dirty="0"/>
              <a:t>QL</a:t>
            </a:r>
            <a:r>
              <a:rPr lang="zh-CN" altLang="en-US" dirty="0"/>
              <a:t>、</a:t>
            </a:r>
            <a:r>
              <a:rPr lang="en-US" altLang="zh-CN" dirty="0"/>
              <a:t>DML</a:t>
            </a:r>
            <a:r>
              <a:rPr lang="zh-CN" altLang="en-US" dirty="0"/>
              <a:t>、</a:t>
            </a:r>
            <a:r>
              <a:rPr lang="en-US" altLang="zh-CN" dirty="0"/>
              <a:t>DCL</a:t>
            </a:r>
            <a:r>
              <a:rPr lang="zh-CN" altLang="en-US" dirty="0"/>
              <a:t>于一体的数据库语言</a:t>
            </a:r>
          </a:p>
          <a:p>
            <a:pPr lvl="1">
              <a:spcBef>
                <a:spcPts val="600"/>
              </a:spcBef>
            </a:pPr>
            <a:r>
              <a:rPr lang="zh-CN" altLang="en-US" dirty="0"/>
              <a:t>非过程化的声明式（性）语言</a:t>
            </a:r>
            <a:endParaRPr lang="en-US" altLang="zh-CN" dirty="0"/>
          </a:p>
          <a:p>
            <a:pPr lvl="1">
              <a:spcBef>
                <a:spcPts val="600"/>
              </a:spcBef>
            </a:pPr>
            <a:r>
              <a:rPr lang="zh-CN" altLang="en-US" dirty="0"/>
              <a:t>进行了过程化扩充的数据库语言</a:t>
            </a:r>
          </a:p>
          <a:p>
            <a:pPr lvl="1">
              <a:spcBef>
                <a:spcPts val="600"/>
              </a:spcBef>
            </a:pPr>
            <a:r>
              <a:rPr lang="zh-CN" altLang="en-US" dirty="0"/>
              <a:t>嵌入式和交互式相似语法的语言</a:t>
            </a:r>
          </a:p>
          <a:p>
            <a:pPr lvl="1">
              <a:spcBef>
                <a:spcPts val="600"/>
              </a:spcBef>
            </a:pPr>
            <a:r>
              <a:rPr lang="en-US" altLang="zh-CN" dirty="0"/>
              <a:t>English-like</a:t>
            </a:r>
            <a:r>
              <a:rPr lang="zh-CN" altLang="en-US" dirty="0"/>
              <a:t>、简单易学的语言</a:t>
            </a:r>
            <a:endParaRPr lang="en-US" altLang="zh-CN" dirty="0"/>
          </a:p>
          <a:p>
            <a:pPr lvl="1">
              <a:spcBef>
                <a:spcPts val="600"/>
              </a:spcBef>
            </a:pPr>
            <a:endParaRPr lang="zh-CN" altLang="en-US" dirty="0"/>
          </a:p>
        </p:txBody>
      </p:sp>
      <p:sp>
        <p:nvSpPr>
          <p:cNvPr id="6" name="灯片编号占位符 5"/>
          <p:cNvSpPr>
            <a:spLocks noGrp="1"/>
          </p:cNvSpPr>
          <p:nvPr>
            <p:ph type="sldNum" sz="quarter" idx="12"/>
          </p:nvPr>
        </p:nvSpPr>
        <p:spPr/>
        <p:txBody>
          <a:bodyPr/>
          <a:lstStyle/>
          <a:p>
            <a:fld id="{FBB5E874-122E-45AD-BC2E-4B82D7E2A192}" type="slidenum">
              <a:rPr lang="en-US" altLang="zh-CN" smtClean="0"/>
              <a:pPr/>
              <a:t>20</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6417321"/>
              </p:ext>
            </p:extLst>
          </p:nvPr>
        </p:nvGraphicFramePr>
        <p:xfrm>
          <a:off x="1763688" y="4591104"/>
          <a:ext cx="4680520" cy="1849120"/>
        </p:xfrm>
        <a:graphic>
          <a:graphicData uri="http://schemas.openxmlformats.org/drawingml/2006/table">
            <a:tbl>
              <a:tblPr firstRow="1" bandRow="1">
                <a:tableStyleId>{073A0DAA-6AF3-43AB-8588-CEC1D06C72B9}</a:tableStyleId>
              </a:tblPr>
              <a:tblGrid>
                <a:gridCol w="1368152">
                  <a:extLst>
                    <a:ext uri="{9D8B030D-6E8A-4147-A177-3AD203B41FA5}">
                      <a16:colId xmlns:a16="http://schemas.microsoft.com/office/drawing/2014/main" val="3573991005"/>
                    </a:ext>
                  </a:extLst>
                </a:gridCol>
                <a:gridCol w="3312368">
                  <a:extLst>
                    <a:ext uri="{9D8B030D-6E8A-4147-A177-3AD203B41FA5}">
                      <a16:colId xmlns:a16="http://schemas.microsoft.com/office/drawing/2014/main" val="1959205372"/>
                    </a:ext>
                  </a:extLst>
                </a:gridCol>
              </a:tblGrid>
              <a:tr h="289382">
                <a:tc>
                  <a:txBody>
                    <a:bodyPr/>
                    <a:lstStyle/>
                    <a:p>
                      <a:r>
                        <a:rPr lang="zh-CN" altLang="en-US" dirty="0"/>
                        <a:t>功能</a:t>
                      </a:r>
                    </a:p>
                  </a:txBody>
                  <a:tcPr/>
                </a:tc>
                <a:tc>
                  <a:txBody>
                    <a:bodyPr/>
                    <a:lstStyle/>
                    <a:p>
                      <a:r>
                        <a:rPr lang="en-US" altLang="zh-CN" dirty="0"/>
                        <a:t>SQL</a:t>
                      </a:r>
                      <a:r>
                        <a:rPr lang="zh-CN" altLang="en-US" dirty="0"/>
                        <a:t>语句的动词</a:t>
                      </a:r>
                    </a:p>
                  </a:txBody>
                  <a:tcPr/>
                </a:tc>
                <a:extLst>
                  <a:ext uri="{0D108BD9-81ED-4DB2-BD59-A6C34878D82A}">
                    <a16:rowId xmlns:a16="http://schemas.microsoft.com/office/drawing/2014/main" val="2055299160"/>
                  </a:ext>
                </a:extLst>
              </a:tr>
              <a:tr h="370840">
                <a:tc>
                  <a:txBody>
                    <a:bodyPr/>
                    <a:lstStyle/>
                    <a:p>
                      <a:r>
                        <a:rPr lang="zh-CN" altLang="en-US" dirty="0"/>
                        <a:t>数据定义</a:t>
                      </a:r>
                    </a:p>
                  </a:txBody>
                  <a:tcPr/>
                </a:tc>
                <a:tc>
                  <a:txBody>
                    <a:bodyPr/>
                    <a:lstStyle/>
                    <a:p>
                      <a:r>
                        <a:rPr lang="en-US" altLang="zh-CN" dirty="0"/>
                        <a:t>CREATE, DROP, ALTER</a:t>
                      </a:r>
                      <a:endParaRPr lang="zh-CN" altLang="en-US" dirty="0"/>
                    </a:p>
                  </a:txBody>
                  <a:tcPr/>
                </a:tc>
                <a:extLst>
                  <a:ext uri="{0D108BD9-81ED-4DB2-BD59-A6C34878D82A}">
                    <a16:rowId xmlns:a16="http://schemas.microsoft.com/office/drawing/2014/main" val="2712898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数据查询</a:t>
                      </a:r>
                    </a:p>
                  </a:txBody>
                  <a:tcPr/>
                </a:tc>
                <a:tc>
                  <a:txBody>
                    <a:bodyPr/>
                    <a:lstStyle/>
                    <a:p>
                      <a:r>
                        <a:rPr lang="en-US" altLang="zh-CN" dirty="0"/>
                        <a:t>SELECT</a:t>
                      </a:r>
                      <a:endParaRPr lang="zh-CN" altLang="en-US" dirty="0"/>
                    </a:p>
                  </a:txBody>
                  <a:tcPr/>
                </a:tc>
                <a:extLst>
                  <a:ext uri="{0D108BD9-81ED-4DB2-BD59-A6C34878D82A}">
                    <a16:rowId xmlns:a16="http://schemas.microsoft.com/office/drawing/2014/main" val="1485843014"/>
                  </a:ext>
                </a:extLst>
              </a:tr>
              <a:tr h="370840">
                <a:tc>
                  <a:txBody>
                    <a:bodyPr/>
                    <a:lstStyle/>
                    <a:p>
                      <a:r>
                        <a:rPr lang="zh-CN" altLang="en-US" dirty="0"/>
                        <a:t>数据操纵</a:t>
                      </a:r>
                    </a:p>
                  </a:txBody>
                  <a:tcPr/>
                </a:tc>
                <a:tc>
                  <a:txBody>
                    <a:bodyPr/>
                    <a:lstStyle/>
                    <a:p>
                      <a:r>
                        <a:rPr lang="en-US" altLang="zh-CN" dirty="0"/>
                        <a:t>INSERT, DELETE, UPDATE</a:t>
                      </a:r>
                      <a:endParaRPr lang="zh-CN" altLang="en-US" dirty="0"/>
                    </a:p>
                  </a:txBody>
                  <a:tcPr/>
                </a:tc>
                <a:extLst>
                  <a:ext uri="{0D108BD9-81ED-4DB2-BD59-A6C34878D82A}">
                    <a16:rowId xmlns:a16="http://schemas.microsoft.com/office/drawing/2014/main" val="1428671445"/>
                  </a:ext>
                </a:extLst>
              </a:tr>
              <a:tr h="370840">
                <a:tc>
                  <a:txBody>
                    <a:bodyPr/>
                    <a:lstStyle/>
                    <a:p>
                      <a:r>
                        <a:rPr lang="zh-CN" altLang="en-US" dirty="0"/>
                        <a:t>数据控制</a:t>
                      </a:r>
                    </a:p>
                  </a:txBody>
                  <a:tcPr/>
                </a:tc>
                <a:tc>
                  <a:txBody>
                    <a:bodyPr/>
                    <a:lstStyle/>
                    <a:p>
                      <a:r>
                        <a:rPr lang="en-US" altLang="zh-CN" dirty="0"/>
                        <a:t>GRANT,</a:t>
                      </a:r>
                      <a:r>
                        <a:rPr lang="en-US" altLang="zh-CN" baseline="0" dirty="0"/>
                        <a:t> REVOKE</a:t>
                      </a:r>
                      <a:endParaRPr lang="zh-CN" altLang="en-US" dirty="0"/>
                    </a:p>
                  </a:txBody>
                  <a:tcPr/>
                </a:tc>
                <a:extLst>
                  <a:ext uri="{0D108BD9-81ED-4DB2-BD59-A6C34878D82A}">
                    <a16:rowId xmlns:a16="http://schemas.microsoft.com/office/drawing/2014/main" val="41789226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a:t>目录 </a:t>
            </a:r>
            <a:r>
              <a:rPr lang="en-US" altLang="zh-CN"/>
              <a:t>Contents</a:t>
            </a:r>
          </a:p>
        </p:txBody>
      </p:sp>
      <p:sp>
        <p:nvSpPr>
          <p:cNvPr id="242691"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solidFill>
                  <a:schemeClr val="accent2"/>
                </a:solidFill>
                <a:ea typeface="黑体" pitchFamily="2" charset="-122"/>
              </a:rPr>
              <a:t>3.3  SQL</a:t>
            </a:r>
            <a:r>
              <a:rPr lang="zh-CN" altLang="en-US" b="1" dirty="0">
                <a:solidFill>
                  <a:schemeClr val="accent2"/>
                </a:solidFill>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21</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extLst>
      <p:ext uri="{BB962C8B-B14F-4D97-AF65-F5344CB8AC3E}">
        <p14:creationId xmlns:p14="http://schemas.microsoft.com/office/powerpoint/2010/main" val="195461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t>3.3 SQL</a:t>
            </a:r>
            <a:r>
              <a:rPr lang="zh-CN" altLang="en-US"/>
              <a:t>数据定义语言</a:t>
            </a:r>
            <a:endParaRPr lang="zh-CN" altLang="en-US" dirty="0"/>
          </a:p>
        </p:txBody>
      </p:sp>
      <p:sp>
        <p:nvSpPr>
          <p:cNvPr id="7" name="内容占位符 6"/>
          <p:cNvSpPr>
            <a:spLocks noGrp="1"/>
          </p:cNvSpPr>
          <p:nvPr>
            <p:ph idx="1"/>
          </p:nvPr>
        </p:nvSpPr>
        <p:spPr/>
        <p:txBody>
          <a:bodyPr/>
          <a:lstStyle/>
          <a:p>
            <a:r>
              <a:rPr lang="zh-CN" altLang="en-US" dirty="0">
                <a:solidFill>
                  <a:srgbClr val="0000FF"/>
                </a:solidFill>
              </a:rPr>
              <a:t>数据定义语言（</a:t>
            </a:r>
            <a:r>
              <a:rPr lang="en-US" altLang="zh-CN" dirty="0">
                <a:solidFill>
                  <a:srgbClr val="0000FF"/>
                </a:solidFill>
              </a:rPr>
              <a:t>Data Definition Language, DDL</a:t>
            </a:r>
            <a:r>
              <a:rPr lang="zh-CN" altLang="en-US" dirty="0">
                <a:solidFill>
                  <a:srgbClr val="0000FF"/>
                </a:solidFill>
              </a:rPr>
              <a:t>）</a:t>
            </a:r>
            <a:r>
              <a:rPr lang="zh-CN" altLang="en-US" dirty="0"/>
              <a:t>主要用于按照某种</a:t>
            </a:r>
            <a:r>
              <a:rPr lang="zh-CN" altLang="en-US" u="sng" dirty="0"/>
              <a:t>逻辑数据模型</a:t>
            </a:r>
            <a:r>
              <a:rPr lang="zh-CN" altLang="en-US" dirty="0"/>
              <a:t>（</a:t>
            </a:r>
            <a:r>
              <a:rPr lang="en-US" altLang="zh-CN" dirty="0"/>
              <a:t>e.g., </a:t>
            </a:r>
            <a:r>
              <a:rPr lang="zh-CN" altLang="en-US" dirty="0"/>
              <a:t>关系模型）的概念来定义与修改数据库的</a:t>
            </a:r>
            <a:r>
              <a:rPr lang="zh-CN" altLang="en-US" u="sng" dirty="0"/>
              <a:t>概念模式与外模式</a:t>
            </a:r>
            <a:r>
              <a:rPr lang="zh-CN" altLang="en-US" dirty="0"/>
              <a:t>。</a:t>
            </a:r>
            <a:endParaRPr lang="en-US" altLang="zh-CN" dirty="0"/>
          </a:p>
          <a:p>
            <a:r>
              <a:rPr lang="zh-CN" altLang="en-US" dirty="0"/>
              <a:t>就关系数据库而言，使用</a:t>
            </a:r>
            <a:r>
              <a:rPr lang="en-US" altLang="zh-CN" dirty="0"/>
              <a:t>SQL DDL</a:t>
            </a:r>
            <a:r>
              <a:rPr lang="zh-CN" altLang="en-US" dirty="0"/>
              <a:t>来定义关系数据库的</a:t>
            </a:r>
            <a:r>
              <a:rPr lang="zh-CN" altLang="en-US" dirty="0">
                <a:solidFill>
                  <a:srgbClr val="0000FF"/>
                </a:solidFill>
              </a:rPr>
              <a:t>模式对象</a:t>
            </a:r>
            <a:r>
              <a:rPr lang="zh-CN" altLang="en-US" dirty="0"/>
              <a:t>，如：</a:t>
            </a:r>
            <a:r>
              <a:rPr lang="zh-CN" altLang="en-US" dirty="0">
                <a:solidFill>
                  <a:srgbClr val="0000FF"/>
                </a:solidFill>
              </a:rPr>
              <a:t>基表（</a:t>
            </a:r>
            <a:r>
              <a:rPr lang="en-US" altLang="zh-CN" dirty="0">
                <a:solidFill>
                  <a:srgbClr val="0000FF"/>
                </a:solidFill>
              </a:rPr>
              <a:t>base table</a:t>
            </a:r>
            <a:r>
              <a:rPr lang="zh-CN" altLang="en-US" dirty="0">
                <a:solidFill>
                  <a:srgbClr val="0000FF"/>
                </a:solidFill>
              </a:rPr>
              <a:t>）、视图（</a:t>
            </a:r>
            <a:r>
              <a:rPr lang="en-US" altLang="zh-CN" dirty="0">
                <a:solidFill>
                  <a:srgbClr val="0000FF"/>
                </a:solidFill>
              </a:rPr>
              <a:t>view</a:t>
            </a:r>
            <a:r>
              <a:rPr lang="zh-CN" altLang="en-US" dirty="0">
                <a:solidFill>
                  <a:srgbClr val="0000FF"/>
                </a:solidFill>
              </a:rPr>
              <a:t>）、索引（</a:t>
            </a:r>
            <a:r>
              <a:rPr lang="en-US" altLang="zh-CN" dirty="0">
                <a:solidFill>
                  <a:srgbClr val="0000FF"/>
                </a:solidFill>
              </a:rPr>
              <a:t>index</a:t>
            </a:r>
            <a:r>
              <a:rPr lang="zh-CN" altLang="en-US" dirty="0">
                <a:solidFill>
                  <a:srgbClr val="0000FF"/>
                </a:solidFill>
              </a:rPr>
              <a:t>）、触发器（</a:t>
            </a:r>
            <a:r>
              <a:rPr lang="en-US" altLang="zh-CN" dirty="0">
                <a:solidFill>
                  <a:srgbClr val="0000FF"/>
                </a:solidFill>
              </a:rPr>
              <a:t>trigger</a:t>
            </a:r>
            <a:r>
              <a:rPr lang="zh-CN" altLang="en-US" dirty="0">
                <a:solidFill>
                  <a:srgbClr val="0000FF"/>
                </a:solidFill>
              </a:rPr>
              <a:t>）</a:t>
            </a:r>
            <a:r>
              <a:rPr lang="zh-CN" altLang="en-US" dirty="0"/>
              <a:t>，等。</a:t>
            </a:r>
          </a:p>
          <a:p>
            <a:r>
              <a:rPr lang="en-US" altLang="zh-CN" dirty="0"/>
              <a:t>DDL</a:t>
            </a:r>
            <a:r>
              <a:rPr lang="zh-CN" altLang="en-US" dirty="0"/>
              <a:t>语句的编译结果成为数据库的</a:t>
            </a:r>
            <a:r>
              <a:rPr lang="zh-CN" altLang="en-US" dirty="0">
                <a:solidFill>
                  <a:srgbClr val="0000FF"/>
                </a:solidFill>
              </a:rPr>
              <a:t>元数据</a:t>
            </a:r>
            <a:r>
              <a:rPr lang="zh-CN" altLang="en-US" dirty="0"/>
              <a:t>，存储于</a:t>
            </a:r>
            <a:r>
              <a:rPr lang="en-US" altLang="zh-CN" dirty="0"/>
              <a:t>DBMS</a:t>
            </a:r>
            <a:r>
              <a:rPr lang="zh-CN" altLang="en-US" dirty="0"/>
              <a:t>的数据字典（</a:t>
            </a:r>
            <a:r>
              <a:rPr lang="en-US" altLang="zh-CN" dirty="0"/>
              <a:t>DD</a:t>
            </a:r>
            <a:r>
              <a:rPr lang="zh-CN" altLang="en-US" dirty="0"/>
              <a:t>）中。</a:t>
            </a:r>
          </a:p>
        </p:txBody>
      </p:sp>
      <p:sp>
        <p:nvSpPr>
          <p:cNvPr id="6" name="灯片编号占位符 5"/>
          <p:cNvSpPr>
            <a:spLocks noGrp="1"/>
          </p:cNvSpPr>
          <p:nvPr>
            <p:ph type="sldNum" sz="quarter" idx="12"/>
          </p:nvPr>
        </p:nvSpPr>
        <p:spPr/>
        <p:txBody>
          <a:bodyPr/>
          <a:lstStyle/>
          <a:p>
            <a:fld id="{ED6237D4-5B28-439C-8330-EB89F5CA4C50}" type="slidenum">
              <a:rPr lang="en-US" altLang="zh-CN" smtClean="0"/>
              <a:pPr/>
              <a:t>22</a:t>
            </a:fld>
            <a:endParaRPr lang="en-US" altLang="zh-CN"/>
          </a:p>
        </p:txBody>
      </p:sp>
      <p:sp>
        <p:nvSpPr>
          <p:cNvPr id="8"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3.3 SQL</a:t>
            </a:r>
            <a:r>
              <a:rPr lang="zh-CN" altLang="en-US"/>
              <a:t>数据定义语言</a:t>
            </a:r>
            <a:endParaRPr lang="zh-CN" altLang="en-US" dirty="0"/>
          </a:p>
        </p:txBody>
      </p:sp>
      <p:sp>
        <p:nvSpPr>
          <p:cNvPr id="3" name="内容占位符 2"/>
          <p:cNvSpPr>
            <a:spLocks noGrp="1"/>
          </p:cNvSpPr>
          <p:nvPr>
            <p:ph idx="1"/>
          </p:nvPr>
        </p:nvSpPr>
        <p:spPr/>
        <p:txBody>
          <a:bodyPr/>
          <a:lstStyle/>
          <a:p>
            <a:r>
              <a:rPr lang="en-US" altLang="zh-CN"/>
              <a:t>SQL</a:t>
            </a:r>
            <a:r>
              <a:rPr lang="zh-CN" altLang="en-US"/>
              <a:t>的数据定义语言（</a:t>
            </a:r>
            <a:r>
              <a:rPr lang="en-US" altLang="zh-CN"/>
              <a:t>DDL</a:t>
            </a:r>
            <a:r>
              <a:rPr lang="zh-CN" altLang="en-US"/>
              <a:t>）主要使用</a:t>
            </a:r>
            <a:r>
              <a:rPr lang="en-US" altLang="zh-CN"/>
              <a:t>CREATE</a:t>
            </a:r>
            <a:r>
              <a:rPr lang="zh-CN" altLang="en-US"/>
              <a:t>、</a:t>
            </a:r>
            <a:r>
              <a:rPr lang="en-US" altLang="zh-CN"/>
              <a:t>DROP</a:t>
            </a:r>
            <a:r>
              <a:rPr lang="zh-CN" altLang="en-US"/>
              <a:t>、</a:t>
            </a:r>
            <a:r>
              <a:rPr lang="en-US" altLang="zh-CN"/>
              <a:t>ALTER</a:t>
            </a:r>
            <a:r>
              <a:rPr lang="zh-CN" altLang="en-US"/>
              <a:t>语句分别创建、删除和修改关系数据库的模式对象，见表</a:t>
            </a:r>
            <a:r>
              <a:rPr lang="en-US" altLang="zh-CN"/>
              <a:t>3-3</a:t>
            </a:r>
            <a:r>
              <a:rPr lang="zh-CN" altLang="en-US"/>
              <a:t>。</a:t>
            </a:r>
            <a:r>
              <a:rPr lang="en-US" altLang="zh-CN"/>
              <a:t>DDL</a:t>
            </a:r>
            <a:r>
              <a:rPr lang="zh-CN" altLang="en-US"/>
              <a:t>语句还提供了完整性约束的</a:t>
            </a:r>
            <a:r>
              <a:rPr lang="en-US" altLang="zh-CN"/>
              <a:t>SQL</a:t>
            </a:r>
            <a:r>
              <a:rPr lang="zh-CN" altLang="en-US"/>
              <a:t>实现。</a:t>
            </a:r>
          </a:p>
          <a:p>
            <a:endParaRPr lang="zh-CN" altLang="en-US" dirty="0"/>
          </a:p>
        </p:txBody>
      </p:sp>
      <p:sp>
        <p:nvSpPr>
          <p:cNvPr id="6" name="灯片编号占位符 5"/>
          <p:cNvSpPr>
            <a:spLocks noGrp="1"/>
          </p:cNvSpPr>
          <p:nvPr>
            <p:ph type="sldNum" sz="quarter" idx="12"/>
          </p:nvPr>
        </p:nvSpPr>
        <p:spPr/>
        <p:txBody>
          <a:bodyPr/>
          <a:lstStyle/>
          <a:p>
            <a:fld id="{BB270F05-8D65-49A8-91FB-6A617CC2AAFA}" type="slidenum">
              <a:rPr lang="en-US" altLang="zh-CN" smtClean="0"/>
              <a:pPr/>
              <a:t>23</a:t>
            </a:fld>
            <a:endParaRPr lang="en-US" altLang="zh-CN"/>
          </a:p>
        </p:txBody>
      </p:sp>
      <p:sp>
        <p:nvSpPr>
          <p:cNvPr id="8"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303105" name="Picture 1"/>
          <p:cNvPicPr>
            <a:picLocks noChangeAspect="1" noChangeArrowheads="1"/>
          </p:cNvPicPr>
          <p:nvPr/>
        </p:nvPicPr>
        <p:blipFill>
          <a:blip r:embed="rId2" cstate="print"/>
          <a:srcRect/>
          <a:stretch>
            <a:fillRect/>
          </a:stretch>
        </p:blipFill>
        <p:spPr bwMode="auto">
          <a:xfrm>
            <a:off x="1085031" y="3140968"/>
            <a:ext cx="7591425" cy="31718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3.3 SQL</a:t>
            </a:r>
            <a:r>
              <a:rPr lang="zh-CN" altLang="en-US"/>
              <a:t>数据定义语言</a:t>
            </a:r>
          </a:p>
        </p:txBody>
      </p:sp>
      <p:sp>
        <p:nvSpPr>
          <p:cNvPr id="19459" name="Rectangle 3"/>
          <p:cNvSpPr>
            <a:spLocks noGrp="1" noChangeArrowheads="1"/>
          </p:cNvSpPr>
          <p:nvPr>
            <p:ph type="body" idx="1"/>
          </p:nvPr>
        </p:nvSpPr>
        <p:spPr>
          <a:xfrm>
            <a:off x="921069" y="1412874"/>
            <a:ext cx="7765732" cy="5040461"/>
          </a:xfrm>
        </p:spPr>
        <p:txBody>
          <a:bodyPr/>
          <a:lstStyle/>
          <a:p>
            <a:pPr>
              <a:lnSpc>
                <a:spcPct val="90000"/>
              </a:lnSpc>
            </a:pPr>
            <a:r>
              <a:rPr lang="zh-CN" altLang="en-US" b="1" dirty="0">
                <a:solidFill>
                  <a:schemeClr val="accent2"/>
                </a:solidFill>
                <a:latin typeface="宋体" panose="02010600030101010101" pitchFamily="2" charset="-122"/>
                <a:ea typeface="宋体" panose="02010600030101010101" pitchFamily="2" charset="-122"/>
              </a:rPr>
              <a:t>基表模式的创建</a:t>
            </a:r>
          </a:p>
          <a:p>
            <a:pPr algn="just">
              <a:lnSpc>
                <a:spcPct val="90000"/>
              </a:lnSpc>
              <a:buFont typeface="Wingdings" pitchFamily="2" charset="2"/>
              <a:buNone/>
            </a:pPr>
            <a:endParaRPr lang="zh-CN" altLang="en-US" sz="3200" b="1" dirty="0">
              <a:solidFill>
                <a:schemeClr val="accent2"/>
              </a:solidFill>
              <a:ea typeface="黑体" pitchFamily="2" charset="-122"/>
            </a:endParaRPr>
          </a:p>
          <a:p>
            <a:pPr algn="just">
              <a:lnSpc>
                <a:spcPct val="90000"/>
              </a:lnSpc>
              <a:buFont typeface="Wingdings" pitchFamily="2" charset="2"/>
              <a:buNone/>
            </a:pPr>
            <a:endParaRPr lang="zh-CN" altLang="en-US" sz="3600" dirty="0"/>
          </a:p>
          <a:p>
            <a:pPr algn="just">
              <a:lnSpc>
                <a:spcPct val="90000"/>
              </a:lnSpc>
              <a:buFont typeface="Wingdings" pitchFamily="2" charset="2"/>
              <a:buNone/>
            </a:pPr>
            <a:endParaRPr lang="en-US" altLang="zh-CN" sz="3600" dirty="0"/>
          </a:p>
          <a:p>
            <a:pPr algn="just">
              <a:lnSpc>
                <a:spcPct val="90000"/>
              </a:lnSpc>
              <a:buFont typeface="Wingdings" pitchFamily="2" charset="2"/>
              <a:buNone/>
            </a:pPr>
            <a:endParaRPr lang="en-US" altLang="zh-CN" sz="3600" dirty="0"/>
          </a:p>
          <a:p>
            <a:pPr lvl="1" algn="just">
              <a:lnSpc>
                <a:spcPct val="90000"/>
              </a:lnSpc>
              <a:spcBef>
                <a:spcPts val="1800"/>
              </a:spcBef>
            </a:pPr>
            <a:r>
              <a:rPr lang="en-US" altLang="zh-CN" sz="2400" dirty="0">
                <a:solidFill>
                  <a:srgbClr val="0000CC"/>
                </a:solidFill>
                <a:ea typeface="黑体" pitchFamily="2" charset="-122"/>
              </a:rPr>
              <a:t>&lt;</a:t>
            </a:r>
            <a:r>
              <a:rPr lang="zh-CN" altLang="en-US" sz="2400" dirty="0">
                <a:solidFill>
                  <a:srgbClr val="0000CC"/>
                </a:solidFill>
                <a:ea typeface="黑体" pitchFamily="2" charset="-122"/>
              </a:rPr>
              <a:t>表名</a:t>
            </a:r>
            <a:r>
              <a:rPr lang="en-US" altLang="zh-CN" sz="2400" dirty="0">
                <a:solidFill>
                  <a:srgbClr val="0000CC"/>
                </a:solidFill>
                <a:ea typeface="黑体" pitchFamily="2" charset="-122"/>
              </a:rPr>
              <a:t>&gt;</a:t>
            </a:r>
            <a:r>
              <a:rPr lang="zh-CN" altLang="en-US" sz="2400" dirty="0">
                <a:solidFill>
                  <a:srgbClr val="0000CC"/>
                </a:solidFill>
                <a:ea typeface="黑体" pitchFamily="2" charset="-122"/>
              </a:rPr>
              <a:t>：</a:t>
            </a:r>
            <a:r>
              <a:rPr lang="zh-CN" altLang="en-US" sz="2400" dirty="0">
                <a:ea typeface="黑体" pitchFamily="2" charset="-122"/>
              </a:rPr>
              <a:t>所要定义的基表（即关系）模式的名称</a:t>
            </a:r>
          </a:p>
          <a:p>
            <a:pPr lvl="1" algn="just">
              <a:lnSpc>
                <a:spcPct val="90000"/>
              </a:lnSpc>
            </a:pPr>
            <a:r>
              <a:rPr lang="en-US" altLang="zh-CN" sz="2400" dirty="0">
                <a:solidFill>
                  <a:srgbClr val="0000CC"/>
                </a:solidFill>
                <a:ea typeface="黑体" pitchFamily="2" charset="-122"/>
              </a:rPr>
              <a:t>&lt;</a:t>
            </a:r>
            <a:r>
              <a:rPr lang="zh-CN" altLang="en-US" sz="2400" dirty="0">
                <a:solidFill>
                  <a:srgbClr val="0000CC"/>
                </a:solidFill>
                <a:ea typeface="黑体" pitchFamily="2" charset="-122"/>
              </a:rPr>
              <a:t>列名</a:t>
            </a:r>
            <a:r>
              <a:rPr lang="en-US" altLang="zh-CN" sz="2400" dirty="0">
                <a:solidFill>
                  <a:srgbClr val="0000CC"/>
                </a:solidFill>
                <a:ea typeface="黑体" pitchFamily="2" charset="-122"/>
              </a:rPr>
              <a:t>&gt;</a:t>
            </a:r>
            <a:r>
              <a:rPr lang="zh-CN" altLang="en-US" sz="2400" dirty="0">
                <a:solidFill>
                  <a:srgbClr val="0000CC"/>
                </a:solidFill>
                <a:ea typeface="黑体" pitchFamily="2" charset="-122"/>
              </a:rPr>
              <a:t>：</a:t>
            </a:r>
            <a:r>
              <a:rPr lang="zh-CN" altLang="en-US" sz="2400" dirty="0">
                <a:ea typeface="黑体" pitchFamily="2" charset="-122"/>
              </a:rPr>
              <a:t>组成该基表的各个列（即属性）的名称</a:t>
            </a:r>
          </a:p>
          <a:p>
            <a:pPr lvl="1" algn="just">
              <a:lnSpc>
                <a:spcPct val="90000"/>
              </a:lnSpc>
            </a:pPr>
            <a:r>
              <a:rPr lang="en-US" altLang="zh-CN" sz="2400" dirty="0">
                <a:solidFill>
                  <a:srgbClr val="0000CC"/>
                </a:solidFill>
                <a:ea typeface="黑体" pitchFamily="2" charset="-122"/>
              </a:rPr>
              <a:t>&lt;</a:t>
            </a:r>
            <a:r>
              <a:rPr lang="zh-CN" altLang="en-US" sz="2400" dirty="0">
                <a:solidFill>
                  <a:srgbClr val="0000CC"/>
                </a:solidFill>
                <a:ea typeface="黑体" pitchFamily="2" charset="-122"/>
              </a:rPr>
              <a:t>列级完整性约束</a:t>
            </a:r>
            <a:r>
              <a:rPr lang="en-US" altLang="zh-CN" sz="2400" dirty="0">
                <a:solidFill>
                  <a:srgbClr val="0000CC"/>
                </a:solidFill>
                <a:ea typeface="黑体" pitchFamily="2" charset="-122"/>
              </a:rPr>
              <a:t>&gt;</a:t>
            </a:r>
            <a:r>
              <a:rPr lang="zh-CN" altLang="en-US" sz="2400" dirty="0">
                <a:solidFill>
                  <a:srgbClr val="0000CC"/>
                </a:solidFill>
                <a:ea typeface="黑体" pitchFamily="2" charset="-122"/>
              </a:rPr>
              <a:t>：</a:t>
            </a:r>
            <a:r>
              <a:rPr lang="zh-CN" altLang="en-US" sz="2400" dirty="0">
                <a:ea typeface="黑体" pitchFamily="2" charset="-122"/>
              </a:rPr>
              <a:t>涉及相应属性列的完整性约束</a:t>
            </a:r>
          </a:p>
          <a:p>
            <a:pPr lvl="1">
              <a:lnSpc>
                <a:spcPct val="90000"/>
              </a:lnSpc>
            </a:pPr>
            <a:r>
              <a:rPr lang="en-US" altLang="zh-CN" sz="2400" dirty="0">
                <a:solidFill>
                  <a:srgbClr val="0000CC"/>
                </a:solidFill>
                <a:ea typeface="黑体" pitchFamily="2" charset="-122"/>
              </a:rPr>
              <a:t>&lt;</a:t>
            </a:r>
            <a:r>
              <a:rPr lang="zh-CN" altLang="en-US" sz="2400" dirty="0">
                <a:solidFill>
                  <a:srgbClr val="0000CC"/>
                </a:solidFill>
                <a:ea typeface="黑体" pitchFamily="2" charset="-122"/>
              </a:rPr>
              <a:t>表级完整性约束</a:t>
            </a:r>
            <a:r>
              <a:rPr lang="en-US" altLang="zh-CN" sz="2400" dirty="0">
                <a:solidFill>
                  <a:srgbClr val="0000CC"/>
                </a:solidFill>
                <a:ea typeface="黑体" pitchFamily="2" charset="-122"/>
              </a:rPr>
              <a:t>&gt;</a:t>
            </a:r>
            <a:r>
              <a:rPr lang="zh-CN" altLang="en-US" sz="2400" dirty="0">
                <a:solidFill>
                  <a:srgbClr val="0000CC"/>
                </a:solidFill>
                <a:ea typeface="黑体" pitchFamily="2" charset="-122"/>
              </a:rPr>
              <a:t>：</a:t>
            </a:r>
            <a:r>
              <a:rPr lang="zh-CN" altLang="en-US" sz="2400" dirty="0">
                <a:ea typeface="黑体" pitchFamily="2" charset="-122"/>
              </a:rPr>
              <a:t>涉及一个</a:t>
            </a:r>
            <a:r>
              <a:rPr lang="en-US" altLang="zh-CN" sz="2400" dirty="0">
                <a:ea typeface="黑体" pitchFamily="2" charset="-122"/>
              </a:rPr>
              <a:t>/</a:t>
            </a:r>
            <a:r>
              <a:rPr lang="zh-CN" altLang="en-US" sz="2400" dirty="0">
                <a:ea typeface="黑体" pitchFamily="2" charset="-122"/>
              </a:rPr>
              <a:t>多个属性列的完整性约束 </a:t>
            </a:r>
            <a:endParaRPr lang="en-US" altLang="zh-CN" sz="2400" dirty="0">
              <a:ea typeface="黑体" pitchFamily="2" charset="-122"/>
            </a:endParaRPr>
          </a:p>
        </p:txBody>
      </p:sp>
      <p:sp>
        <p:nvSpPr>
          <p:cNvPr id="19461" name="Text Box 5"/>
          <p:cNvSpPr txBox="1">
            <a:spLocks noChangeArrowheads="1"/>
          </p:cNvSpPr>
          <p:nvPr/>
        </p:nvSpPr>
        <p:spPr bwMode="auto">
          <a:xfrm>
            <a:off x="1403647" y="1916832"/>
            <a:ext cx="7283153" cy="2215991"/>
          </a:xfrm>
          <a:prstGeom prst="rect">
            <a:avLst/>
          </a:prstGeom>
          <a:noFill/>
          <a:ln w="9525">
            <a:solidFill>
              <a:srgbClr val="FF0000"/>
            </a:solidFill>
            <a:miter lim="800000"/>
            <a:headEnd/>
            <a:tailEnd/>
          </a:ln>
          <a:effectLst/>
        </p:spPr>
        <p:txBody>
          <a:bodyPr wrap="square">
            <a:spAutoFit/>
          </a:bodyPr>
          <a:lstStyle/>
          <a:p>
            <a:pPr>
              <a:lnSpc>
                <a:spcPct val="115000"/>
              </a:lnSpc>
            </a:pPr>
            <a:r>
              <a:rPr lang="en-US" altLang="zh-CN" sz="2400" b="1" dirty="0">
                <a:solidFill>
                  <a:srgbClr val="0000CC"/>
                </a:solidFill>
                <a:latin typeface="Times New Roman" pitchFamily="18" charset="0"/>
                <a:ea typeface="黑体" pitchFamily="2" charset="-122"/>
              </a:rPr>
              <a:t>CREATE TABLE </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表名</a:t>
            </a:r>
            <a:r>
              <a:rPr lang="en-US" altLang="zh-CN" sz="2400" dirty="0">
                <a:solidFill>
                  <a:srgbClr val="0000CC"/>
                </a:solidFill>
                <a:latin typeface="Times New Roman" pitchFamily="18" charset="0"/>
                <a:ea typeface="黑体" pitchFamily="2" charset="-122"/>
              </a:rPr>
              <a:t>&gt; </a:t>
            </a:r>
          </a:p>
          <a:p>
            <a:pPr>
              <a:lnSpc>
                <a:spcPct val="115000"/>
              </a:lnSpc>
            </a:pPr>
            <a:r>
              <a:rPr lang="en-US" altLang="zh-CN" sz="2400" dirty="0">
                <a:solidFill>
                  <a:srgbClr val="0000CC"/>
                </a:solidFill>
                <a:latin typeface="Times New Roman" pitchFamily="18" charset="0"/>
                <a:ea typeface="黑体" pitchFamily="2" charset="-122"/>
              </a:rPr>
              <a:t>(  &lt;</a:t>
            </a:r>
            <a:r>
              <a:rPr lang="zh-CN" altLang="en-US" sz="2400" dirty="0">
                <a:solidFill>
                  <a:srgbClr val="0000CC"/>
                </a:solidFill>
                <a:latin typeface="Times New Roman" pitchFamily="18" charset="0"/>
                <a:ea typeface="黑体" pitchFamily="2" charset="-122"/>
              </a:rPr>
              <a:t>列名</a:t>
            </a:r>
            <a:r>
              <a:rPr lang="en-US" altLang="zh-CN" sz="2400" dirty="0">
                <a:solidFill>
                  <a:srgbClr val="0000CC"/>
                </a:solidFill>
                <a:latin typeface="Times New Roman" pitchFamily="18" charset="0"/>
                <a:ea typeface="黑体" pitchFamily="2" charset="-122"/>
              </a:rPr>
              <a:t>&gt; &lt;</a:t>
            </a:r>
            <a:r>
              <a:rPr lang="zh-CN" altLang="en-US" sz="2400" dirty="0">
                <a:solidFill>
                  <a:srgbClr val="0000CC"/>
                </a:solidFill>
                <a:latin typeface="Times New Roman" pitchFamily="18" charset="0"/>
                <a:ea typeface="黑体" pitchFamily="2" charset="-122"/>
              </a:rPr>
              <a:t>数据类型</a:t>
            </a:r>
            <a:r>
              <a:rPr lang="en-US" altLang="zh-CN" sz="2400" dirty="0">
                <a:solidFill>
                  <a:srgbClr val="0000CC"/>
                </a:solidFill>
                <a:latin typeface="Times New Roman" pitchFamily="18" charset="0"/>
                <a:ea typeface="黑体" pitchFamily="2" charset="-122"/>
              </a:rPr>
              <a:t>&gt;[ &lt;</a:t>
            </a:r>
            <a:r>
              <a:rPr lang="zh-CN" altLang="en-US" sz="2400" dirty="0">
                <a:solidFill>
                  <a:srgbClr val="0000CC"/>
                </a:solidFill>
                <a:latin typeface="Times New Roman" pitchFamily="18" charset="0"/>
                <a:ea typeface="黑体" pitchFamily="2" charset="-122"/>
              </a:rPr>
              <a:t>列级完整性约束</a:t>
            </a:r>
            <a:r>
              <a:rPr lang="en-US" altLang="zh-CN" sz="2400" dirty="0">
                <a:solidFill>
                  <a:srgbClr val="0000CC"/>
                </a:solidFill>
                <a:latin typeface="Times New Roman" pitchFamily="18" charset="0"/>
                <a:ea typeface="黑体" pitchFamily="2" charset="-122"/>
              </a:rPr>
              <a:t>&gt; ]    </a:t>
            </a:r>
            <a:br>
              <a:rPr lang="en-US" altLang="zh-CN" sz="2400" dirty="0">
                <a:solidFill>
                  <a:srgbClr val="0000CC"/>
                </a:solidFill>
                <a:latin typeface="Times New Roman" pitchFamily="18" charset="0"/>
                <a:ea typeface="黑体" pitchFamily="2" charset="-122"/>
              </a:rPr>
            </a:br>
            <a:r>
              <a:rPr lang="en-US" altLang="zh-CN" sz="2400" dirty="0">
                <a:solidFill>
                  <a:srgbClr val="0000CC"/>
                </a:solidFill>
                <a:latin typeface="Times New Roman" pitchFamily="18" charset="0"/>
                <a:ea typeface="黑体" pitchFamily="2" charset="-122"/>
              </a:rPr>
              <a:t>   [, &lt;</a:t>
            </a:r>
            <a:r>
              <a:rPr lang="zh-CN" altLang="en-US" sz="2400" dirty="0">
                <a:solidFill>
                  <a:srgbClr val="0000CC"/>
                </a:solidFill>
                <a:latin typeface="Times New Roman" pitchFamily="18" charset="0"/>
                <a:ea typeface="黑体" pitchFamily="2" charset="-122"/>
              </a:rPr>
              <a:t>列名</a:t>
            </a:r>
            <a:r>
              <a:rPr lang="en-US" altLang="zh-CN" sz="2400" dirty="0">
                <a:solidFill>
                  <a:srgbClr val="0000CC"/>
                </a:solidFill>
                <a:latin typeface="Times New Roman" pitchFamily="18" charset="0"/>
                <a:ea typeface="黑体" pitchFamily="2" charset="-122"/>
              </a:rPr>
              <a:t>&gt; &lt;</a:t>
            </a:r>
            <a:r>
              <a:rPr lang="zh-CN" altLang="en-US" sz="2400" dirty="0">
                <a:solidFill>
                  <a:srgbClr val="0000CC"/>
                </a:solidFill>
                <a:latin typeface="Times New Roman" pitchFamily="18" charset="0"/>
                <a:ea typeface="黑体" pitchFamily="2" charset="-122"/>
              </a:rPr>
              <a:t>数据类型</a:t>
            </a:r>
            <a:r>
              <a:rPr lang="en-US" altLang="zh-CN" sz="2400" dirty="0">
                <a:solidFill>
                  <a:srgbClr val="0000CC"/>
                </a:solidFill>
                <a:latin typeface="Times New Roman" pitchFamily="18" charset="0"/>
                <a:ea typeface="黑体" pitchFamily="2" charset="-122"/>
              </a:rPr>
              <a:t>&gt;[ &lt;</a:t>
            </a:r>
            <a:r>
              <a:rPr lang="zh-CN" altLang="en-US" sz="2400" dirty="0">
                <a:solidFill>
                  <a:srgbClr val="0000CC"/>
                </a:solidFill>
                <a:latin typeface="Times New Roman" pitchFamily="18" charset="0"/>
                <a:ea typeface="黑体" pitchFamily="2" charset="-122"/>
              </a:rPr>
              <a:t>列级完整性约束</a:t>
            </a:r>
            <a:r>
              <a:rPr lang="en-US" altLang="zh-CN" sz="2400" dirty="0">
                <a:solidFill>
                  <a:srgbClr val="0000CC"/>
                </a:solidFill>
                <a:latin typeface="Times New Roman" pitchFamily="18" charset="0"/>
                <a:ea typeface="黑体" pitchFamily="2" charset="-122"/>
              </a:rPr>
              <a:t>&gt;] ] …</a:t>
            </a:r>
            <a:br>
              <a:rPr lang="en-US" altLang="zh-CN" sz="2400" dirty="0">
                <a:solidFill>
                  <a:srgbClr val="0000CC"/>
                </a:solidFill>
                <a:latin typeface="Times New Roman" pitchFamily="18" charset="0"/>
                <a:ea typeface="黑体" pitchFamily="2" charset="-122"/>
              </a:rPr>
            </a:br>
            <a:r>
              <a:rPr lang="en-US" altLang="zh-CN" sz="2400" dirty="0">
                <a:solidFill>
                  <a:srgbClr val="0000CC"/>
                </a:solidFill>
                <a:latin typeface="Times New Roman" pitchFamily="18" charset="0"/>
                <a:ea typeface="黑体" pitchFamily="2" charset="-122"/>
              </a:rPr>
              <a:t>   [, &lt;</a:t>
            </a:r>
            <a:r>
              <a:rPr lang="zh-CN" altLang="en-US" sz="2400" dirty="0">
                <a:solidFill>
                  <a:srgbClr val="0000CC"/>
                </a:solidFill>
                <a:latin typeface="Times New Roman" pitchFamily="18" charset="0"/>
                <a:ea typeface="黑体" pitchFamily="2" charset="-122"/>
              </a:rPr>
              <a:t>表级完整性约束</a:t>
            </a:r>
            <a:r>
              <a:rPr lang="en-US" altLang="zh-CN" sz="2400" dirty="0">
                <a:solidFill>
                  <a:srgbClr val="0000CC"/>
                </a:solidFill>
                <a:latin typeface="Times New Roman" pitchFamily="18" charset="0"/>
                <a:ea typeface="黑体" pitchFamily="2" charset="-122"/>
              </a:rPr>
              <a:t>&gt; ] </a:t>
            </a:r>
          </a:p>
          <a:p>
            <a:pPr>
              <a:lnSpc>
                <a:spcPct val="115000"/>
              </a:lnSpc>
            </a:pPr>
            <a:r>
              <a:rPr lang="en-US" altLang="zh-CN" sz="2400" dirty="0">
                <a:solidFill>
                  <a:srgbClr val="0000CC"/>
                </a:solidFill>
                <a:latin typeface="Times New Roman" pitchFamily="18" charset="0"/>
                <a:ea typeface="黑体" pitchFamily="2" charset="-122"/>
              </a:rPr>
              <a:t>);</a:t>
            </a:r>
          </a:p>
        </p:txBody>
      </p:sp>
      <p:sp>
        <p:nvSpPr>
          <p:cNvPr id="10"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24</a:t>
            </a:fld>
            <a:endParaRPr lang="en-US" altLang="zh-CN"/>
          </a:p>
        </p:txBody>
      </p:sp>
      <p:sp>
        <p:nvSpPr>
          <p:cNvPr id="11"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3.3 SQL</a:t>
            </a:r>
            <a:r>
              <a:rPr lang="zh-CN" altLang="en-US"/>
              <a:t>数据定义语言</a:t>
            </a:r>
          </a:p>
        </p:txBody>
      </p:sp>
      <p:sp>
        <p:nvSpPr>
          <p:cNvPr id="14339" name="Rectangle 3"/>
          <p:cNvSpPr>
            <a:spLocks noGrp="1" noChangeArrowheads="1"/>
          </p:cNvSpPr>
          <p:nvPr>
            <p:ph type="body" idx="1"/>
          </p:nvPr>
        </p:nvSpPr>
        <p:spPr>
          <a:xfrm>
            <a:off x="921069" y="1412875"/>
            <a:ext cx="7899403" cy="4896445"/>
          </a:xfrm>
        </p:spPr>
        <p:txBody>
          <a:bodyPr/>
          <a:lstStyle/>
          <a:p>
            <a:pPr>
              <a:lnSpc>
                <a:spcPct val="90000"/>
              </a:lnSpc>
              <a:spcAft>
                <a:spcPts val="1200"/>
              </a:spcAft>
            </a:pPr>
            <a:r>
              <a:rPr lang="en-US" altLang="zh-CN" b="1" dirty="0">
                <a:solidFill>
                  <a:schemeClr val="accent2"/>
                </a:solidFill>
                <a:latin typeface="+mj-lt"/>
                <a:ea typeface="宋体" panose="02010600030101010101" pitchFamily="2" charset="-122"/>
              </a:rPr>
              <a:t>SQL</a:t>
            </a:r>
            <a:r>
              <a:rPr lang="zh-CN" altLang="en-US" b="1" dirty="0">
                <a:solidFill>
                  <a:schemeClr val="accent2"/>
                </a:solidFill>
                <a:latin typeface="+mj-lt"/>
                <a:ea typeface="宋体" panose="02010600030101010101" pitchFamily="2" charset="-122"/>
              </a:rPr>
              <a:t>的基本数据类型：</a:t>
            </a:r>
          </a:p>
          <a:p>
            <a:pPr>
              <a:lnSpc>
                <a:spcPct val="90000"/>
              </a:lnSpc>
              <a:buFont typeface="Wingdings" pitchFamily="2" charset="2"/>
              <a:buNone/>
            </a:pPr>
            <a:r>
              <a:rPr lang="en-US" altLang="zh-CN" sz="2000" dirty="0">
                <a:sym typeface="Wingdings 3" pitchFamily="18" charset="2"/>
              </a:rPr>
              <a:t>	</a:t>
            </a:r>
            <a:r>
              <a:rPr lang="zh-CN" altLang="en-US" sz="2000" b="1" dirty="0">
                <a:sym typeface="Wingdings 3" pitchFamily="18" charset="2"/>
              </a:rPr>
              <a:t>符号</a:t>
            </a:r>
            <a:r>
              <a:rPr lang="en-US" altLang="zh-CN" sz="2000" b="1" dirty="0">
                <a:sym typeface="Wingdings 3" pitchFamily="18" charset="2"/>
              </a:rPr>
              <a:t>			</a:t>
            </a:r>
            <a:r>
              <a:rPr lang="zh-CN" altLang="en-US" sz="2000" b="1" dirty="0">
                <a:sym typeface="Wingdings 3" pitchFamily="18" charset="2"/>
              </a:rPr>
              <a:t>数据类型</a:t>
            </a:r>
            <a:r>
              <a:rPr lang="en-US" altLang="zh-CN" sz="2000" b="1" dirty="0">
                <a:sym typeface="Wingdings 3" pitchFamily="18" charset="2"/>
              </a:rPr>
              <a:t>	</a:t>
            </a:r>
            <a:r>
              <a:rPr lang="zh-CN" altLang="en-US" sz="2000" b="1" dirty="0">
                <a:sym typeface="Wingdings 3" pitchFamily="18" charset="2"/>
              </a:rPr>
              <a:t>备注</a:t>
            </a:r>
          </a:p>
          <a:p>
            <a:pPr>
              <a:lnSpc>
                <a:spcPct val="90000"/>
              </a:lnSpc>
              <a:buFont typeface="Wingdings" pitchFamily="2" charset="2"/>
              <a:buNone/>
            </a:pPr>
            <a:endParaRPr lang="zh-CN" altLang="en-US" sz="900" b="1" dirty="0">
              <a:sym typeface="Wingdings 3" pitchFamily="18" charset="2"/>
            </a:endParaRPr>
          </a:p>
          <a:p>
            <a:pPr>
              <a:lnSpc>
                <a:spcPct val="90000"/>
              </a:lnSpc>
              <a:buFont typeface="Wingdings" pitchFamily="2" charset="2"/>
              <a:buNone/>
            </a:pPr>
            <a:r>
              <a:rPr lang="en-US" altLang="zh-CN" sz="2000" dirty="0">
                <a:latin typeface="Times New Roman" pitchFamily="18" charset="0"/>
                <a:sym typeface="Wingdings 3" pitchFamily="18" charset="2"/>
              </a:rPr>
              <a:t>1	INT			</a:t>
            </a:r>
            <a:r>
              <a:rPr lang="zh-CN" altLang="en-US" sz="2000" dirty="0">
                <a:latin typeface="Times New Roman" pitchFamily="18" charset="0"/>
                <a:sym typeface="Wingdings 3" pitchFamily="18" charset="2"/>
              </a:rPr>
              <a:t>整数</a:t>
            </a:r>
            <a:r>
              <a:rPr lang="en-US" altLang="zh-CN" sz="2000" dirty="0">
                <a:latin typeface="Times New Roman" pitchFamily="18" charset="0"/>
                <a:sym typeface="Wingdings 3" pitchFamily="18" charset="2"/>
              </a:rPr>
              <a:t>		</a:t>
            </a:r>
            <a:r>
              <a:rPr lang="zh-CN" altLang="en-US" sz="2000" dirty="0">
                <a:latin typeface="Times New Roman" pitchFamily="18" charset="0"/>
                <a:sym typeface="Wingdings 3" pitchFamily="18" charset="2"/>
              </a:rPr>
              <a:t>字长</a:t>
            </a:r>
            <a:r>
              <a:rPr lang="en-US" altLang="zh-CN" sz="2000" dirty="0">
                <a:latin typeface="Times New Roman" pitchFamily="18" charset="0"/>
                <a:sym typeface="Wingdings 3" pitchFamily="18" charset="2"/>
              </a:rPr>
              <a:t>32</a:t>
            </a:r>
            <a:r>
              <a:rPr lang="zh-CN" altLang="en-US" sz="2000" dirty="0">
                <a:latin typeface="Times New Roman" pitchFamily="18" charset="0"/>
                <a:sym typeface="Wingdings 3" pitchFamily="18" charset="2"/>
              </a:rPr>
              <a:t>位</a:t>
            </a:r>
          </a:p>
          <a:p>
            <a:pPr>
              <a:lnSpc>
                <a:spcPct val="90000"/>
              </a:lnSpc>
              <a:buNone/>
            </a:pPr>
            <a:r>
              <a:rPr lang="en-US" altLang="zh-CN" sz="2000" dirty="0">
                <a:latin typeface="Times New Roman" pitchFamily="18" charset="0"/>
                <a:sym typeface="Wingdings 3" pitchFamily="18" charset="2"/>
              </a:rPr>
              <a:t>2	SMALLINT		</a:t>
            </a:r>
            <a:r>
              <a:rPr lang="zh-CN" altLang="en-US" sz="2000" dirty="0">
                <a:latin typeface="Times New Roman" pitchFamily="18" charset="0"/>
                <a:sym typeface="Wingdings 3" pitchFamily="18" charset="2"/>
              </a:rPr>
              <a:t>短整数</a:t>
            </a:r>
            <a:r>
              <a:rPr lang="en-US" altLang="zh-CN" sz="2000" dirty="0">
                <a:latin typeface="Times New Roman" pitchFamily="18" charset="0"/>
                <a:sym typeface="Wingdings 3" pitchFamily="18" charset="2"/>
              </a:rPr>
              <a:t>		</a:t>
            </a:r>
            <a:r>
              <a:rPr lang="zh-CN" altLang="en-US" sz="2000" dirty="0">
                <a:latin typeface="Times New Roman" pitchFamily="18" charset="0"/>
                <a:sym typeface="Wingdings 3" pitchFamily="18" charset="2"/>
              </a:rPr>
              <a:t>字长</a:t>
            </a:r>
            <a:r>
              <a:rPr lang="en-US" altLang="zh-CN" sz="2000" dirty="0">
                <a:latin typeface="Times New Roman" pitchFamily="18" charset="0"/>
                <a:sym typeface="Wingdings 3" pitchFamily="18" charset="2"/>
              </a:rPr>
              <a:t>32</a:t>
            </a:r>
            <a:r>
              <a:rPr lang="zh-CN" altLang="en-US" sz="2000" dirty="0">
                <a:latin typeface="Times New Roman" pitchFamily="18" charset="0"/>
                <a:sym typeface="Wingdings 3" pitchFamily="18" charset="2"/>
              </a:rPr>
              <a:t>位</a:t>
            </a:r>
          </a:p>
          <a:p>
            <a:pPr>
              <a:lnSpc>
                <a:spcPct val="90000"/>
              </a:lnSpc>
              <a:buFont typeface="Wingdings" pitchFamily="2" charset="2"/>
              <a:buNone/>
            </a:pPr>
            <a:r>
              <a:rPr lang="en-US" altLang="zh-CN" sz="2000" dirty="0">
                <a:latin typeface="Times New Roman" pitchFamily="18" charset="0"/>
                <a:sym typeface="Wingdings 3" pitchFamily="18" charset="2"/>
              </a:rPr>
              <a:t>3	DEC(m, n)		</a:t>
            </a:r>
            <a:r>
              <a:rPr lang="zh-CN" altLang="en-US" sz="2000" dirty="0">
                <a:latin typeface="Times New Roman" pitchFamily="18" charset="0"/>
                <a:sym typeface="Wingdings 3" pitchFamily="18" charset="2"/>
              </a:rPr>
              <a:t>十进制数</a:t>
            </a:r>
            <a:r>
              <a:rPr lang="en-US" altLang="zh-CN" sz="2000" dirty="0">
                <a:latin typeface="Times New Roman" pitchFamily="18" charset="0"/>
                <a:sym typeface="Wingdings 3" pitchFamily="18" charset="2"/>
              </a:rPr>
              <a:t>	m</a:t>
            </a:r>
            <a:r>
              <a:rPr lang="zh-CN" altLang="en-US" sz="2000" dirty="0">
                <a:latin typeface="Times New Roman" pitchFamily="18" charset="0"/>
                <a:sym typeface="Wingdings 3" pitchFamily="18" charset="2"/>
              </a:rPr>
              <a:t>为位数，</a:t>
            </a:r>
            <a:r>
              <a:rPr lang="en-US" altLang="zh-CN" sz="2000" dirty="0">
                <a:latin typeface="Times New Roman" pitchFamily="18" charset="0"/>
                <a:sym typeface="Wingdings 3" pitchFamily="18" charset="2"/>
              </a:rPr>
              <a:t>n</a:t>
            </a:r>
            <a:r>
              <a:rPr lang="zh-CN" altLang="en-US" sz="2000" dirty="0">
                <a:latin typeface="Times New Roman" pitchFamily="18" charset="0"/>
                <a:sym typeface="Wingdings 3" pitchFamily="18" charset="2"/>
              </a:rPr>
              <a:t>为小数点后位数</a:t>
            </a:r>
          </a:p>
          <a:p>
            <a:pPr>
              <a:lnSpc>
                <a:spcPct val="90000"/>
              </a:lnSpc>
              <a:buFont typeface="Wingdings" pitchFamily="2" charset="2"/>
              <a:buNone/>
            </a:pPr>
            <a:r>
              <a:rPr lang="en-US" altLang="zh-CN" sz="2000" dirty="0">
                <a:latin typeface="Times New Roman" pitchFamily="18" charset="0"/>
                <a:sym typeface="Wingdings 3" pitchFamily="18" charset="2"/>
              </a:rPr>
              <a:t>4	FLOAT		</a:t>
            </a:r>
            <a:r>
              <a:rPr lang="zh-CN" altLang="en-US" sz="2000" dirty="0">
                <a:latin typeface="Times New Roman" pitchFamily="18" charset="0"/>
                <a:sym typeface="Wingdings 3" pitchFamily="18" charset="2"/>
              </a:rPr>
              <a:t>浮点数</a:t>
            </a:r>
          </a:p>
          <a:p>
            <a:pPr>
              <a:lnSpc>
                <a:spcPct val="90000"/>
              </a:lnSpc>
              <a:buFont typeface="Wingdings" pitchFamily="2" charset="2"/>
              <a:buNone/>
            </a:pPr>
            <a:r>
              <a:rPr lang="en-US" altLang="zh-CN" sz="2000" dirty="0">
                <a:latin typeface="Times New Roman" pitchFamily="18" charset="0"/>
                <a:sym typeface="Wingdings 3" pitchFamily="18" charset="2"/>
              </a:rPr>
              <a:t>5	CHAR(n)		</a:t>
            </a:r>
            <a:r>
              <a:rPr lang="zh-CN" altLang="en-US" sz="2000" dirty="0">
                <a:latin typeface="Times New Roman" pitchFamily="18" charset="0"/>
                <a:sym typeface="Wingdings 3" pitchFamily="18" charset="2"/>
              </a:rPr>
              <a:t>定长字符串</a:t>
            </a:r>
            <a:r>
              <a:rPr lang="en-US" altLang="zh-CN" sz="2000" dirty="0">
                <a:latin typeface="Times New Roman" pitchFamily="18" charset="0"/>
                <a:sym typeface="Wingdings 3" pitchFamily="18" charset="2"/>
              </a:rPr>
              <a:t>	n</a:t>
            </a:r>
            <a:r>
              <a:rPr lang="zh-CN" altLang="en-US" sz="2000" dirty="0">
                <a:latin typeface="Times New Roman" pitchFamily="18" charset="0"/>
                <a:sym typeface="Wingdings 3" pitchFamily="18" charset="2"/>
              </a:rPr>
              <a:t>表示字符串位数</a:t>
            </a:r>
          </a:p>
          <a:p>
            <a:pPr>
              <a:lnSpc>
                <a:spcPct val="90000"/>
              </a:lnSpc>
              <a:buFont typeface="Wingdings" pitchFamily="2" charset="2"/>
              <a:buNone/>
            </a:pPr>
            <a:r>
              <a:rPr lang="en-US" altLang="zh-CN" sz="2000" dirty="0">
                <a:latin typeface="Times New Roman" pitchFamily="18" charset="0"/>
                <a:sym typeface="Wingdings 3" pitchFamily="18" charset="2"/>
              </a:rPr>
              <a:t>6	VARCHAR(n) 	</a:t>
            </a:r>
            <a:r>
              <a:rPr lang="zh-CN" altLang="en-US" sz="2000" dirty="0">
                <a:latin typeface="Times New Roman" pitchFamily="18" charset="0"/>
                <a:sym typeface="Wingdings 3" pitchFamily="18" charset="2"/>
              </a:rPr>
              <a:t>变长字符串</a:t>
            </a:r>
            <a:r>
              <a:rPr lang="en-US" altLang="zh-CN" sz="2000" dirty="0">
                <a:latin typeface="Times New Roman" pitchFamily="18" charset="0"/>
                <a:sym typeface="Wingdings 3" pitchFamily="18" charset="2"/>
              </a:rPr>
              <a:t>	n</a:t>
            </a:r>
            <a:r>
              <a:rPr lang="zh-CN" altLang="en-US" sz="2000" dirty="0">
                <a:latin typeface="Times New Roman" pitchFamily="18" charset="0"/>
                <a:sym typeface="Wingdings 3" pitchFamily="18" charset="2"/>
              </a:rPr>
              <a:t>表示最大变长数</a:t>
            </a:r>
          </a:p>
          <a:p>
            <a:pPr>
              <a:lnSpc>
                <a:spcPct val="90000"/>
              </a:lnSpc>
              <a:buFont typeface="Wingdings" pitchFamily="2" charset="2"/>
              <a:buNone/>
            </a:pPr>
            <a:r>
              <a:rPr lang="en-US" altLang="zh-CN" sz="2000" dirty="0">
                <a:latin typeface="Times New Roman" pitchFamily="18" charset="0"/>
                <a:sym typeface="Wingdings 3" pitchFamily="18" charset="2"/>
              </a:rPr>
              <a:t>7	BIT(n)		</a:t>
            </a:r>
            <a:r>
              <a:rPr lang="zh-CN" altLang="en-US" sz="2000" dirty="0">
                <a:latin typeface="Times New Roman" pitchFamily="18" charset="0"/>
                <a:sym typeface="Wingdings 3" pitchFamily="18" charset="2"/>
              </a:rPr>
              <a:t>位串</a:t>
            </a:r>
            <a:r>
              <a:rPr lang="en-US" altLang="zh-CN" sz="2000" dirty="0">
                <a:latin typeface="Times New Roman" pitchFamily="18" charset="0"/>
                <a:sym typeface="Wingdings 3" pitchFamily="18" charset="2"/>
              </a:rPr>
              <a:t>		n</a:t>
            </a:r>
            <a:r>
              <a:rPr lang="zh-CN" altLang="en-US" sz="2000" dirty="0">
                <a:latin typeface="Times New Roman" pitchFamily="18" charset="0"/>
                <a:sym typeface="Wingdings 3" pitchFamily="18" charset="2"/>
              </a:rPr>
              <a:t>为位串长度</a:t>
            </a:r>
          </a:p>
          <a:p>
            <a:pPr>
              <a:lnSpc>
                <a:spcPct val="90000"/>
              </a:lnSpc>
              <a:buFont typeface="Wingdings" pitchFamily="2" charset="2"/>
              <a:buNone/>
            </a:pPr>
            <a:r>
              <a:rPr lang="en-US" altLang="zh-CN" sz="2000" dirty="0">
                <a:latin typeface="Times New Roman" pitchFamily="18" charset="0"/>
                <a:sym typeface="Wingdings 3" pitchFamily="18" charset="2"/>
              </a:rPr>
              <a:t>8	BIT VARYING(n)	</a:t>
            </a:r>
            <a:r>
              <a:rPr lang="zh-CN" altLang="en-US" sz="2000" dirty="0">
                <a:latin typeface="Times New Roman" pitchFamily="18" charset="0"/>
                <a:sym typeface="Wingdings 3" pitchFamily="18" charset="2"/>
              </a:rPr>
              <a:t>变长位串</a:t>
            </a:r>
            <a:r>
              <a:rPr lang="en-US" altLang="zh-CN" sz="2000" dirty="0">
                <a:latin typeface="Times New Roman" pitchFamily="18" charset="0"/>
                <a:sym typeface="Wingdings 3" pitchFamily="18" charset="2"/>
              </a:rPr>
              <a:t>	n</a:t>
            </a:r>
            <a:r>
              <a:rPr lang="zh-CN" altLang="en-US" sz="2000" dirty="0">
                <a:latin typeface="Times New Roman" pitchFamily="18" charset="0"/>
                <a:sym typeface="Wingdings 3" pitchFamily="18" charset="2"/>
              </a:rPr>
              <a:t>为最大变长数</a:t>
            </a:r>
          </a:p>
          <a:p>
            <a:pPr>
              <a:lnSpc>
                <a:spcPct val="90000"/>
              </a:lnSpc>
              <a:buFont typeface="Wingdings" pitchFamily="2" charset="2"/>
              <a:buNone/>
            </a:pPr>
            <a:r>
              <a:rPr lang="en-US" altLang="zh-CN" sz="2000" dirty="0">
                <a:latin typeface="Times New Roman" pitchFamily="18" charset="0"/>
                <a:sym typeface="Wingdings 3" pitchFamily="18" charset="2"/>
              </a:rPr>
              <a:t>9	DATE		</a:t>
            </a:r>
            <a:r>
              <a:rPr lang="zh-CN" altLang="en-US" sz="2000" dirty="0">
                <a:latin typeface="Times New Roman" pitchFamily="18" charset="0"/>
                <a:sym typeface="Wingdings 3" pitchFamily="18" charset="2"/>
              </a:rPr>
              <a:t>日期 </a:t>
            </a:r>
          </a:p>
          <a:p>
            <a:pPr>
              <a:lnSpc>
                <a:spcPct val="90000"/>
              </a:lnSpc>
              <a:buFont typeface="Wingdings" pitchFamily="2" charset="2"/>
              <a:buNone/>
            </a:pPr>
            <a:r>
              <a:rPr lang="en-US" altLang="zh-CN" sz="2000" dirty="0">
                <a:latin typeface="Times New Roman" pitchFamily="18" charset="0"/>
                <a:sym typeface="Wingdings 3" pitchFamily="18" charset="2"/>
              </a:rPr>
              <a:t>10	TIME		</a:t>
            </a:r>
            <a:r>
              <a:rPr lang="zh-CN" altLang="en-US" sz="2000" dirty="0">
                <a:latin typeface="Times New Roman" pitchFamily="18" charset="0"/>
                <a:sym typeface="Wingdings 3" pitchFamily="18" charset="2"/>
              </a:rPr>
              <a:t>时间</a:t>
            </a:r>
          </a:p>
          <a:p>
            <a:pPr>
              <a:lnSpc>
                <a:spcPct val="90000"/>
              </a:lnSpc>
              <a:buFont typeface="Wingdings" pitchFamily="2" charset="2"/>
              <a:buNone/>
            </a:pPr>
            <a:r>
              <a:rPr lang="en-US" altLang="zh-CN" sz="2000" dirty="0">
                <a:latin typeface="Times New Roman" pitchFamily="18" charset="0"/>
                <a:sym typeface="Wingdings 3" pitchFamily="18" charset="2"/>
              </a:rPr>
              <a:t>11	TIMESTAMP		</a:t>
            </a:r>
            <a:r>
              <a:rPr lang="zh-CN" altLang="en-US" sz="2000" dirty="0">
                <a:latin typeface="Times New Roman" pitchFamily="18" charset="0"/>
                <a:sym typeface="Wingdings 3" pitchFamily="18" charset="2"/>
              </a:rPr>
              <a:t>时间戳</a:t>
            </a:r>
            <a:endParaRPr lang="zh-CN" altLang="en-US" sz="2000" dirty="0">
              <a:solidFill>
                <a:srgbClr val="0000CC"/>
              </a:solidFill>
              <a:latin typeface="Times New Roman" pitchFamily="18" charset="0"/>
            </a:endParaRPr>
          </a:p>
        </p:txBody>
      </p:sp>
      <p:grpSp>
        <p:nvGrpSpPr>
          <p:cNvPr id="14340" name="Group 4"/>
          <p:cNvGrpSpPr>
            <a:grpSpLocks/>
          </p:cNvGrpSpPr>
          <p:nvPr/>
        </p:nvGrpSpPr>
        <p:grpSpPr bwMode="auto">
          <a:xfrm>
            <a:off x="885056" y="1917725"/>
            <a:ext cx="7935416" cy="4319587"/>
            <a:chOff x="45" y="1207"/>
            <a:chExt cx="5557" cy="2949"/>
          </a:xfrm>
        </p:grpSpPr>
        <p:sp>
          <p:nvSpPr>
            <p:cNvPr id="14341" name="Line 5"/>
            <p:cNvSpPr>
              <a:spLocks noChangeShapeType="1"/>
            </p:cNvSpPr>
            <p:nvPr/>
          </p:nvSpPr>
          <p:spPr bwMode="auto">
            <a:xfrm>
              <a:off x="45" y="1207"/>
              <a:ext cx="5557" cy="0"/>
            </a:xfrm>
            <a:prstGeom prst="line">
              <a:avLst/>
            </a:prstGeom>
            <a:noFill/>
            <a:ln w="28575">
              <a:solidFill>
                <a:schemeClr val="tx1"/>
              </a:solidFill>
              <a:round/>
              <a:headEnd/>
              <a:tailEnd/>
            </a:ln>
            <a:effectLst/>
          </p:spPr>
          <p:txBody>
            <a:bodyPr wrap="none"/>
            <a:lstStyle/>
            <a:p>
              <a:endParaRPr lang="zh-CN" altLang="en-US"/>
            </a:p>
          </p:txBody>
        </p:sp>
        <p:sp>
          <p:nvSpPr>
            <p:cNvPr id="14342" name="Line 6"/>
            <p:cNvSpPr>
              <a:spLocks noChangeShapeType="1"/>
            </p:cNvSpPr>
            <p:nvPr/>
          </p:nvSpPr>
          <p:spPr bwMode="auto">
            <a:xfrm>
              <a:off x="45" y="1525"/>
              <a:ext cx="5557" cy="0"/>
            </a:xfrm>
            <a:prstGeom prst="line">
              <a:avLst/>
            </a:prstGeom>
            <a:noFill/>
            <a:ln w="9525">
              <a:solidFill>
                <a:schemeClr val="tx1"/>
              </a:solidFill>
              <a:round/>
              <a:headEnd/>
              <a:tailEnd/>
            </a:ln>
            <a:effectLst/>
          </p:spPr>
          <p:txBody>
            <a:bodyPr wrap="none"/>
            <a:lstStyle/>
            <a:p>
              <a:endParaRPr lang="zh-CN" altLang="en-US"/>
            </a:p>
          </p:txBody>
        </p:sp>
        <p:sp>
          <p:nvSpPr>
            <p:cNvPr id="14343" name="Line 7"/>
            <p:cNvSpPr>
              <a:spLocks noChangeShapeType="1"/>
            </p:cNvSpPr>
            <p:nvPr/>
          </p:nvSpPr>
          <p:spPr bwMode="auto">
            <a:xfrm>
              <a:off x="45" y="4156"/>
              <a:ext cx="5557" cy="0"/>
            </a:xfrm>
            <a:prstGeom prst="line">
              <a:avLst/>
            </a:prstGeom>
            <a:noFill/>
            <a:ln w="28575">
              <a:solidFill>
                <a:schemeClr val="tx1"/>
              </a:solidFill>
              <a:round/>
              <a:headEnd/>
              <a:tailEnd/>
            </a:ln>
            <a:effectLst/>
          </p:spPr>
          <p:txBody>
            <a:bodyPr wrap="none"/>
            <a:lstStyle/>
            <a:p>
              <a:endParaRPr lang="zh-CN" altLang="en-US"/>
            </a:p>
          </p:txBody>
        </p:sp>
      </p:grpSp>
      <p:sp>
        <p:nvSpPr>
          <p:cNvPr id="16"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25</a:t>
            </a:fld>
            <a:endParaRPr lang="en-US" altLang="zh-CN"/>
          </a:p>
        </p:txBody>
      </p:sp>
      <p:sp>
        <p:nvSpPr>
          <p:cNvPr id="17"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8"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3.3 SQL</a:t>
            </a:r>
            <a:r>
              <a:rPr lang="zh-CN" altLang="en-US"/>
              <a:t>数据定义语言</a:t>
            </a:r>
          </a:p>
        </p:txBody>
      </p:sp>
      <p:sp>
        <p:nvSpPr>
          <p:cNvPr id="28675" name="Rectangle 3"/>
          <p:cNvSpPr>
            <a:spLocks noGrp="1" noChangeArrowheads="1"/>
          </p:cNvSpPr>
          <p:nvPr>
            <p:ph type="body" idx="1"/>
          </p:nvPr>
        </p:nvSpPr>
        <p:spPr>
          <a:xfrm>
            <a:off x="914400" y="1412875"/>
            <a:ext cx="7772400" cy="4968875"/>
          </a:xfrm>
        </p:spPr>
        <p:txBody>
          <a:bodyPr/>
          <a:lstStyle/>
          <a:p>
            <a:pPr>
              <a:lnSpc>
                <a:spcPct val="90000"/>
              </a:lnSpc>
            </a:pPr>
            <a:r>
              <a:rPr lang="zh-CN" altLang="en-US" b="1" dirty="0">
                <a:solidFill>
                  <a:schemeClr val="accent2"/>
                </a:solidFill>
                <a:latin typeface="宋体" panose="02010600030101010101" pitchFamily="2" charset="-122"/>
                <a:ea typeface="宋体" panose="02010600030101010101" pitchFamily="2" charset="-122"/>
              </a:rPr>
              <a:t>基表模式的创建</a:t>
            </a:r>
            <a:endParaRPr lang="en-US" altLang="zh-CN" b="1" dirty="0">
              <a:solidFill>
                <a:schemeClr val="accent2"/>
              </a:solidFill>
              <a:latin typeface="宋体" panose="02010600030101010101" pitchFamily="2" charset="-122"/>
              <a:ea typeface="宋体" panose="02010600030101010101" pitchFamily="2" charset="-122"/>
            </a:endParaRPr>
          </a:p>
          <a:p>
            <a:pPr lvl="1"/>
            <a:r>
              <a:rPr lang="zh-CN" altLang="en-US" dirty="0">
                <a:latin typeface="+mj-lt"/>
                <a:ea typeface="黑体" pitchFamily="2" charset="-122"/>
              </a:rPr>
              <a:t>常用完整性约束</a:t>
            </a:r>
          </a:p>
          <a:p>
            <a:pPr lvl="2"/>
            <a:r>
              <a:rPr lang="zh-CN" altLang="en-US" sz="2400" dirty="0">
                <a:latin typeface="+mj-lt"/>
                <a:ea typeface="黑体" pitchFamily="2" charset="-122"/>
              </a:rPr>
              <a:t>实体完整性约束：</a:t>
            </a:r>
            <a:r>
              <a:rPr lang="en-US" altLang="zh-CN" sz="2400" b="1" dirty="0">
                <a:solidFill>
                  <a:srgbClr val="3B9D34"/>
                </a:solidFill>
                <a:latin typeface="+mj-lt"/>
                <a:ea typeface="黑体" pitchFamily="2" charset="-122"/>
              </a:rPr>
              <a:t>PRIMARY KEY</a:t>
            </a:r>
          </a:p>
          <a:p>
            <a:pPr lvl="2"/>
            <a:r>
              <a:rPr lang="zh-CN" altLang="en-US" sz="2400" dirty="0">
                <a:latin typeface="+mj-lt"/>
                <a:ea typeface="黑体" pitchFamily="2" charset="-122"/>
              </a:rPr>
              <a:t>唯一性约束：</a:t>
            </a:r>
            <a:r>
              <a:rPr lang="en-US" altLang="zh-CN" sz="2400" b="1" dirty="0">
                <a:solidFill>
                  <a:srgbClr val="3B9D34"/>
                </a:solidFill>
                <a:latin typeface="+mj-lt"/>
                <a:ea typeface="黑体" pitchFamily="2" charset="-122"/>
              </a:rPr>
              <a:t>UNIQUE</a:t>
            </a:r>
          </a:p>
          <a:p>
            <a:pPr lvl="2"/>
            <a:r>
              <a:rPr lang="zh-CN" altLang="en-US" sz="2400" dirty="0">
                <a:latin typeface="+mj-lt"/>
                <a:ea typeface="黑体" pitchFamily="2" charset="-122"/>
              </a:rPr>
              <a:t>非空值约束：</a:t>
            </a:r>
            <a:r>
              <a:rPr lang="en-US" altLang="zh-CN" sz="2400" b="1" dirty="0">
                <a:solidFill>
                  <a:srgbClr val="3B9D34"/>
                </a:solidFill>
                <a:latin typeface="+mj-lt"/>
                <a:ea typeface="黑体" pitchFamily="2" charset="-122"/>
              </a:rPr>
              <a:t>NOT NULL</a:t>
            </a:r>
          </a:p>
          <a:p>
            <a:pPr lvl="2"/>
            <a:r>
              <a:rPr lang="zh-CN" altLang="en-US" sz="2400" dirty="0">
                <a:latin typeface="+mj-lt"/>
                <a:ea typeface="黑体" pitchFamily="2" charset="-122"/>
              </a:rPr>
              <a:t>引用完整性约束：</a:t>
            </a:r>
            <a:r>
              <a:rPr lang="en-US" altLang="zh-CN" sz="2400" b="1" dirty="0">
                <a:solidFill>
                  <a:srgbClr val="3B9D34"/>
                </a:solidFill>
                <a:latin typeface="+mj-lt"/>
                <a:ea typeface="黑体" pitchFamily="2" charset="-122"/>
              </a:rPr>
              <a:t>FOREIGN KEY </a:t>
            </a:r>
          </a:p>
          <a:p>
            <a:pPr lvl="2">
              <a:buFont typeface="Wingdings" pitchFamily="2" charset="2"/>
              <a:buNone/>
            </a:pPr>
            <a:endParaRPr lang="en-US" altLang="zh-CN" dirty="0">
              <a:latin typeface="+mj-lt"/>
            </a:endParaRPr>
          </a:p>
          <a:p>
            <a:pPr lvl="1"/>
            <a:r>
              <a:rPr lang="en-US" altLang="zh-CN" sz="2400" b="1" dirty="0">
                <a:solidFill>
                  <a:srgbClr val="3B9D34"/>
                </a:solidFill>
                <a:latin typeface="+mj-lt"/>
                <a:ea typeface="黑体" pitchFamily="2" charset="-122"/>
              </a:rPr>
              <a:t>PRIMARY  KEY</a:t>
            </a:r>
            <a:r>
              <a:rPr lang="zh-CN" altLang="zh-CN" dirty="0">
                <a:latin typeface="+mj-lt"/>
                <a:ea typeface="黑体" pitchFamily="2" charset="-122"/>
              </a:rPr>
              <a:t>与</a:t>
            </a:r>
            <a:r>
              <a:rPr lang="zh-CN" altLang="en-US" dirty="0">
                <a:solidFill>
                  <a:schemeClr val="hlink"/>
                </a:solidFill>
                <a:latin typeface="+mj-lt"/>
                <a:ea typeface="黑体" pitchFamily="2" charset="-122"/>
              </a:rPr>
              <a:t> </a:t>
            </a:r>
            <a:r>
              <a:rPr lang="en-US" altLang="zh-CN" sz="2400" b="1" dirty="0">
                <a:solidFill>
                  <a:srgbClr val="3B9D34"/>
                </a:solidFill>
                <a:latin typeface="+mj-lt"/>
                <a:ea typeface="黑体" pitchFamily="2" charset="-122"/>
              </a:rPr>
              <a:t>UNIQUE</a:t>
            </a:r>
            <a:r>
              <a:rPr lang="zh-CN" altLang="en-US" dirty="0">
                <a:latin typeface="+mj-lt"/>
                <a:ea typeface="黑体" pitchFamily="2" charset="-122"/>
              </a:rPr>
              <a:t>的区别？</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t>3.3.2 SQL</a:t>
            </a:r>
            <a:r>
              <a:rPr lang="zh-CN" altLang="en-US"/>
              <a:t>数据定义功能</a:t>
            </a:r>
          </a:p>
        </p:txBody>
      </p:sp>
      <p:sp>
        <p:nvSpPr>
          <p:cNvPr id="20483" name="Rectangle 3"/>
          <p:cNvSpPr>
            <a:spLocks noGrp="1" noChangeArrowheads="1"/>
          </p:cNvSpPr>
          <p:nvPr>
            <p:ph type="body" idx="1"/>
          </p:nvPr>
        </p:nvSpPr>
        <p:spPr>
          <a:xfrm>
            <a:off x="921069" y="1412875"/>
            <a:ext cx="7765732" cy="5184775"/>
          </a:xfrm>
        </p:spPr>
        <p:txBody>
          <a:bodyPr/>
          <a:lstStyle/>
          <a:p>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例</a:t>
            </a:r>
            <a:r>
              <a:rPr lang="en-US" altLang="zh-CN" sz="2400" b="1" dirty="0">
                <a:solidFill>
                  <a:srgbClr val="FF0000"/>
                </a:solidFill>
                <a:ea typeface="黑体" pitchFamily="2" charset="-122"/>
              </a:rPr>
              <a:t>1]</a:t>
            </a:r>
            <a:r>
              <a:rPr lang="en-US" altLang="zh-CN" sz="2400" dirty="0">
                <a:ea typeface="黑体" pitchFamily="2" charset="-122"/>
              </a:rPr>
              <a:t>  </a:t>
            </a:r>
            <a:r>
              <a:rPr lang="zh-CN" altLang="en-US" sz="2400" dirty="0">
                <a:latin typeface="+mj-lt"/>
                <a:ea typeface="宋体" panose="02010600030101010101" pitchFamily="2" charset="-122"/>
              </a:rPr>
              <a:t>创建一个“部门”表</a:t>
            </a:r>
            <a:r>
              <a:rPr lang="en-US" altLang="zh-CN" sz="2400" dirty="0" err="1">
                <a:latin typeface="+mj-lt"/>
                <a:ea typeface="宋体" panose="02010600030101010101" pitchFamily="2" charset="-122"/>
              </a:rPr>
              <a:t>dept</a:t>
            </a:r>
            <a:r>
              <a:rPr lang="zh-CN" altLang="en-US" sz="2400" dirty="0">
                <a:latin typeface="+mj-lt"/>
                <a:ea typeface="宋体" panose="02010600030101010101" pitchFamily="2" charset="-122"/>
              </a:rPr>
              <a:t>，它由部门号</a:t>
            </a:r>
            <a:r>
              <a:rPr lang="en-US" altLang="zh-CN" sz="2400" dirty="0" err="1">
                <a:latin typeface="+mj-lt"/>
                <a:ea typeface="宋体" panose="02010600030101010101" pitchFamily="2" charset="-122"/>
              </a:rPr>
              <a:t>deptno</a:t>
            </a:r>
            <a:r>
              <a:rPr lang="zh-CN" altLang="en-US" sz="2400" dirty="0">
                <a:latin typeface="+mj-lt"/>
                <a:ea typeface="宋体" panose="02010600030101010101" pitchFamily="2" charset="-122"/>
              </a:rPr>
              <a:t>、部门名</a:t>
            </a:r>
            <a:r>
              <a:rPr lang="en-US" altLang="zh-CN" sz="2400" dirty="0" err="1">
                <a:latin typeface="+mj-lt"/>
                <a:ea typeface="宋体" panose="02010600030101010101" pitchFamily="2" charset="-122"/>
              </a:rPr>
              <a:t>dname</a:t>
            </a:r>
            <a:r>
              <a:rPr lang="zh-CN" altLang="en-US" sz="2400" dirty="0">
                <a:latin typeface="+mj-lt"/>
                <a:ea typeface="宋体" panose="02010600030101010101" pitchFamily="2" charset="-122"/>
              </a:rPr>
              <a:t>、城市</a:t>
            </a:r>
            <a:r>
              <a:rPr lang="en-US" altLang="zh-CN" sz="2400" dirty="0" err="1">
                <a:latin typeface="+mj-lt"/>
                <a:ea typeface="宋体" panose="02010600030101010101" pitchFamily="2" charset="-122"/>
              </a:rPr>
              <a:t>loc</a:t>
            </a:r>
            <a:r>
              <a:rPr lang="zh-CN" altLang="en-US" sz="2400" dirty="0">
                <a:latin typeface="+mj-lt"/>
                <a:ea typeface="宋体" panose="02010600030101010101" pitchFamily="2" charset="-122"/>
              </a:rPr>
              <a:t>三个属性组成。其中，部门号是</a:t>
            </a:r>
            <a:r>
              <a:rPr lang="zh-CN" altLang="en-US" sz="2400" b="1" dirty="0">
                <a:solidFill>
                  <a:srgbClr val="3B9D34"/>
                </a:solidFill>
                <a:latin typeface="+mj-lt"/>
                <a:ea typeface="黑体" pitchFamily="2" charset="-122"/>
              </a:rPr>
              <a:t>主键</a:t>
            </a:r>
            <a:r>
              <a:rPr lang="zh-CN" altLang="en-US" sz="2400" dirty="0">
                <a:latin typeface="+mj-lt"/>
                <a:ea typeface="宋体" panose="02010600030101010101" pitchFamily="2" charset="-122"/>
              </a:rPr>
              <a:t>，部门名取值</a:t>
            </a:r>
            <a:r>
              <a:rPr lang="zh-CN" altLang="en-US" sz="2400" b="1" dirty="0">
                <a:solidFill>
                  <a:srgbClr val="3B9D34"/>
                </a:solidFill>
                <a:latin typeface="+mj-lt"/>
                <a:ea typeface="黑体" pitchFamily="2" charset="-122"/>
              </a:rPr>
              <a:t>不能为空</a:t>
            </a:r>
            <a:r>
              <a:rPr lang="zh-CN" altLang="en-US" sz="2400" dirty="0">
                <a:latin typeface="+mj-lt"/>
                <a:ea typeface="宋体" panose="02010600030101010101" pitchFamily="2" charset="-122"/>
              </a:rPr>
              <a:t>且</a:t>
            </a:r>
            <a:r>
              <a:rPr lang="zh-CN" altLang="en-US" sz="2400" b="1" dirty="0">
                <a:solidFill>
                  <a:srgbClr val="3B9D34"/>
                </a:solidFill>
                <a:latin typeface="+mj-lt"/>
                <a:ea typeface="黑体" pitchFamily="2" charset="-122"/>
              </a:rPr>
              <a:t>唯一</a:t>
            </a:r>
            <a:r>
              <a:rPr lang="zh-CN" altLang="en-US" sz="2400" dirty="0">
                <a:latin typeface="+mj-lt"/>
                <a:ea typeface="宋体" panose="02010600030101010101" pitchFamily="2" charset="-122"/>
              </a:rPr>
              <a:t>，</a:t>
            </a:r>
            <a:r>
              <a:rPr lang="zh-CN" altLang="en-US" sz="2400" dirty="0">
                <a:ea typeface="宋体" panose="02010600030101010101" pitchFamily="2" charset="-122"/>
              </a:rPr>
              <a:t>城市</a:t>
            </a:r>
            <a:r>
              <a:rPr lang="zh-CN" altLang="en-US" sz="2400" b="1" dirty="0">
                <a:solidFill>
                  <a:srgbClr val="3B9D34"/>
                </a:solidFill>
                <a:latin typeface="+mj-lt"/>
                <a:ea typeface="黑体" pitchFamily="2" charset="-122"/>
              </a:rPr>
              <a:t>只能取值于</a:t>
            </a:r>
            <a:r>
              <a:rPr lang="en-US" altLang="zh-CN" sz="2400" dirty="0">
                <a:latin typeface="+mj-lt"/>
                <a:ea typeface="宋体" panose="02010600030101010101" pitchFamily="2" charset="-122"/>
              </a:rPr>
              <a:t>‘Shanghai’, ’Nanjing’, ‘Wuhan’, ‘Xian’, ‘Beijing’ </a:t>
            </a:r>
            <a:r>
              <a:rPr lang="zh-CN" altLang="en-US" sz="2400" dirty="0">
                <a:latin typeface="+mj-lt"/>
                <a:ea typeface="宋体" panose="02010600030101010101" pitchFamily="2" charset="-122"/>
              </a:rPr>
              <a:t>。</a:t>
            </a:r>
          </a:p>
          <a:p>
            <a:pPr>
              <a:spcBef>
                <a:spcPts val="1200"/>
              </a:spcBef>
              <a:spcAft>
                <a:spcPts val="1200"/>
              </a:spcAft>
              <a:buFont typeface="Wingdings" pitchFamily="2" charset="2"/>
              <a:buNone/>
            </a:pPr>
            <a:r>
              <a:rPr lang="zh-CN" altLang="en-US" sz="2400" dirty="0">
                <a:solidFill>
                  <a:srgbClr val="0000CC"/>
                </a:solidFill>
                <a:ea typeface="黑体" pitchFamily="2" charset="-122"/>
              </a:rPr>
              <a:t>    相应</a:t>
            </a:r>
            <a:r>
              <a:rPr lang="en-US" altLang="zh-CN" sz="2400" dirty="0">
                <a:solidFill>
                  <a:srgbClr val="0000CC"/>
                </a:solidFill>
                <a:ea typeface="黑体" pitchFamily="2" charset="-122"/>
              </a:rPr>
              <a:t>SQL DDL</a:t>
            </a:r>
            <a:r>
              <a:rPr lang="zh-CN" altLang="en-US" sz="2400" dirty="0">
                <a:solidFill>
                  <a:srgbClr val="0000CC"/>
                </a:solidFill>
                <a:ea typeface="黑体" pitchFamily="2" charset="-122"/>
              </a:rPr>
              <a:t>语句如下：</a:t>
            </a:r>
            <a:endParaRPr lang="en-US" altLang="zh-CN" sz="2400" dirty="0">
              <a:solidFill>
                <a:srgbClr val="0000CC"/>
              </a:solidFill>
              <a:ea typeface="黑体" pitchFamily="2" charset="-122"/>
            </a:endParaRPr>
          </a:p>
          <a:p>
            <a:pPr>
              <a:buFont typeface="Wingdings" pitchFamily="2" charset="2"/>
              <a:buNone/>
            </a:pPr>
            <a:r>
              <a:rPr lang="en-US" altLang="zh-CN" sz="2400" b="1" dirty="0">
                <a:solidFill>
                  <a:srgbClr val="0000CC"/>
                </a:solidFill>
                <a:latin typeface="Times New Roman" pitchFamily="18" charset="0"/>
                <a:ea typeface="黑体" pitchFamily="2" charset="-122"/>
              </a:rPr>
              <a:t>    CREATE TABLE</a:t>
            </a:r>
            <a:r>
              <a:rPr lang="en-US" altLang="zh-CN" sz="2400" b="1" dirty="0">
                <a:latin typeface="Times New Roman" pitchFamily="18" charset="0"/>
                <a:ea typeface="黑体" pitchFamily="2" charset="-122"/>
              </a:rPr>
              <a:t> dept</a:t>
            </a:r>
          </a:p>
          <a:p>
            <a:pPr algn="just">
              <a:buFont typeface="Wingdings" pitchFamily="2" charset="2"/>
              <a:buNone/>
            </a:pPr>
            <a:r>
              <a:rPr lang="en-US" altLang="zh-CN" sz="2400" b="1" dirty="0">
                <a:latin typeface="Times New Roman" pitchFamily="18" charset="0"/>
                <a:ea typeface="黑体" pitchFamily="2" charset="-122"/>
              </a:rPr>
              <a:t>     </a:t>
            </a:r>
            <a:r>
              <a:rPr lang="en-US" altLang="zh-CN" sz="2400" b="1" dirty="0">
                <a:solidFill>
                  <a:srgbClr val="0000CC"/>
                </a:solidFill>
                <a:latin typeface="Times New Roman" pitchFamily="18" charset="0"/>
                <a:ea typeface="黑体" pitchFamily="2" charset="-122"/>
              </a:rPr>
              <a:t>(</a:t>
            </a:r>
            <a:r>
              <a:rPr lang="en-US" altLang="zh-CN" sz="2400" b="1" dirty="0">
                <a:latin typeface="Times New Roman" pitchFamily="18" charset="0"/>
                <a:ea typeface="黑体" pitchFamily="2" charset="-122"/>
              </a:rPr>
              <a:t> </a:t>
            </a:r>
            <a:r>
              <a:rPr lang="en-US" altLang="zh-CN" sz="2400" b="1" dirty="0" err="1">
                <a:latin typeface="Times New Roman" pitchFamily="18" charset="0"/>
                <a:ea typeface="黑体" pitchFamily="2" charset="-122"/>
              </a:rPr>
              <a:t>deptno</a:t>
            </a:r>
            <a:r>
              <a:rPr lang="en-US" altLang="zh-CN" sz="2400" b="1" dirty="0">
                <a:latin typeface="Times New Roman" pitchFamily="18" charset="0"/>
                <a:ea typeface="黑体" pitchFamily="2" charset="-122"/>
              </a:rPr>
              <a:t> INT</a:t>
            </a:r>
            <a:r>
              <a:rPr lang="en-US" altLang="zh-CN" sz="2400" b="1" dirty="0">
                <a:solidFill>
                  <a:schemeClr val="hlink"/>
                </a:solidFill>
                <a:latin typeface="Times New Roman" pitchFamily="18" charset="0"/>
                <a:ea typeface="黑体" pitchFamily="2" charset="-122"/>
              </a:rPr>
              <a:t> </a:t>
            </a:r>
            <a:r>
              <a:rPr lang="en-US" altLang="zh-CN" sz="2400" b="1" dirty="0">
                <a:solidFill>
                  <a:srgbClr val="008000"/>
                </a:solidFill>
                <a:latin typeface="Times New Roman" pitchFamily="18" charset="0"/>
                <a:ea typeface="黑体" pitchFamily="2" charset="-122"/>
              </a:rPr>
              <a:t>PRIMARY </a:t>
            </a:r>
            <a:r>
              <a:rPr lang="en-US" altLang="zh-CN" sz="2400" b="1" dirty="0">
                <a:solidFill>
                  <a:srgbClr val="3B9D34"/>
                </a:solidFill>
                <a:latin typeface="Times New Roman" pitchFamily="18" charset="0"/>
                <a:ea typeface="黑体" pitchFamily="2" charset="-122"/>
              </a:rPr>
              <a:t>KEY</a:t>
            </a:r>
            <a:r>
              <a:rPr lang="en-US" altLang="zh-CN" sz="2400" b="1" dirty="0">
                <a:latin typeface="Times New Roman" pitchFamily="18" charset="0"/>
                <a:ea typeface="黑体" pitchFamily="2" charset="-122"/>
              </a:rPr>
              <a:t>,</a:t>
            </a:r>
          </a:p>
          <a:p>
            <a:pPr algn="just">
              <a:buFont typeface="Wingdings" pitchFamily="2" charset="2"/>
              <a:buNone/>
            </a:pPr>
            <a:r>
              <a:rPr lang="en-US" altLang="zh-CN" sz="2400" b="1" dirty="0">
                <a:solidFill>
                  <a:schemeClr val="hlink"/>
                </a:solidFill>
                <a:latin typeface="Times New Roman" pitchFamily="18" charset="0"/>
                <a:ea typeface="黑体" pitchFamily="2" charset="-122"/>
              </a:rPr>
              <a:t>     </a:t>
            </a:r>
            <a:r>
              <a:rPr lang="en-US" altLang="zh-CN" sz="2400" b="1" dirty="0">
                <a:latin typeface="Times New Roman" pitchFamily="18" charset="0"/>
                <a:ea typeface="黑体" pitchFamily="2" charset="-122"/>
              </a:rPr>
              <a:t>  </a:t>
            </a:r>
            <a:r>
              <a:rPr lang="en-US" altLang="zh-CN" sz="2400" b="1" dirty="0" err="1">
                <a:latin typeface="Times New Roman" pitchFamily="18" charset="0"/>
                <a:ea typeface="黑体" pitchFamily="2" charset="-122"/>
              </a:rPr>
              <a:t>dname</a:t>
            </a:r>
            <a:r>
              <a:rPr lang="en-US" altLang="zh-CN" sz="2400" b="1" dirty="0">
                <a:latin typeface="Times New Roman" pitchFamily="18" charset="0"/>
                <a:ea typeface="黑体" pitchFamily="2" charset="-122"/>
              </a:rPr>
              <a:t> VARCHAR(12)</a:t>
            </a:r>
            <a:r>
              <a:rPr lang="en-US" altLang="zh-CN" sz="2400" b="1" dirty="0">
                <a:solidFill>
                  <a:schemeClr val="hlink"/>
                </a:solidFill>
                <a:latin typeface="Times New Roman" pitchFamily="18" charset="0"/>
                <a:ea typeface="黑体" pitchFamily="2" charset="-122"/>
              </a:rPr>
              <a:t>  </a:t>
            </a:r>
            <a:r>
              <a:rPr lang="en-US" altLang="zh-CN" sz="2400" b="1" dirty="0">
                <a:solidFill>
                  <a:srgbClr val="008000"/>
                </a:solidFill>
                <a:latin typeface="Times New Roman" pitchFamily="18" charset="0"/>
                <a:ea typeface="黑体" pitchFamily="2" charset="-122"/>
              </a:rPr>
              <a:t>NOT NULL UNIQUE</a:t>
            </a:r>
            <a:r>
              <a:rPr lang="en-US" altLang="zh-CN" sz="2400" b="1" dirty="0">
                <a:latin typeface="Times New Roman" pitchFamily="18" charset="0"/>
                <a:ea typeface="黑体" pitchFamily="2" charset="-122"/>
              </a:rPr>
              <a:t>,</a:t>
            </a:r>
          </a:p>
          <a:p>
            <a:pPr>
              <a:buNone/>
            </a:pPr>
            <a:r>
              <a:rPr lang="en-US" altLang="zh-CN" sz="2400" b="1" dirty="0">
                <a:latin typeface="Times New Roman" pitchFamily="18" charset="0"/>
                <a:ea typeface="黑体" pitchFamily="2" charset="-122"/>
              </a:rPr>
              <a:t>       </a:t>
            </a:r>
            <a:r>
              <a:rPr lang="en-US" altLang="zh-CN" sz="2400" b="1" dirty="0" err="1">
                <a:latin typeface="Times New Roman" pitchFamily="18" charset="0"/>
                <a:ea typeface="黑体" pitchFamily="2" charset="-122"/>
              </a:rPr>
              <a:t>loc</a:t>
            </a:r>
            <a:r>
              <a:rPr lang="en-US" altLang="zh-CN" sz="2400" b="1" dirty="0">
                <a:latin typeface="Times New Roman" pitchFamily="18" charset="0"/>
                <a:ea typeface="黑体" pitchFamily="2" charset="-122"/>
              </a:rPr>
              <a:t> VARCHAR(10)</a:t>
            </a:r>
            <a:r>
              <a:rPr lang="en-US" altLang="zh-CN" sz="2400" b="1" dirty="0">
                <a:solidFill>
                  <a:schemeClr val="hlink"/>
                </a:solidFill>
                <a:latin typeface="Times New Roman" pitchFamily="18" charset="0"/>
                <a:ea typeface="黑体" pitchFamily="2" charset="-122"/>
              </a:rPr>
              <a:t> </a:t>
            </a:r>
            <a:r>
              <a:rPr lang="en-US" altLang="zh-CN" sz="2400" b="1" dirty="0">
                <a:solidFill>
                  <a:srgbClr val="008000"/>
                </a:solidFill>
                <a:latin typeface="Times New Roman" pitchFamily="18" charset="0"/>
                <a:ea typeface="黑体" pitchFamily="2" charset="-122"/>
              </a:rPr>
              <a:t>CHECK ( </a:t>
            </a:r>
            <a:r>
              <a:rPr lang="en-US" altLang="zh-CN" sz="2400" b="1" dirty="0" err="1">
                <a:latin typeface="Times New Roman" pitchFamily="18" charset="0"/>
                <a:ea typeface="黑体" pitchFamily="2" charset="-122"/>
              </a:rPr>
              <a:t>loc</a:t>
            </a:r>
            <a:r>
              <a:rPr lang="en-US" altLang="zh-CN" sz="2400" b="1" dirty="0">
                <a:solidFill>
                  <a:srgbClr val="008000"/>
                </a:solidFill>
                <a:latin typeface="Times New Roman" pitchFamily="18" charset="0"/>
                <a:ea typeface="黑体" pitchFamily="2" charset="-122"/>
              </a:rPr>
              <a:t> IN (‘Shanghai’, </a:t>
            </a:r>
            <a:br>
              <a:rPr lang="en-US" altLang="zh-CN" sz="2400" b="1" dirty="0">
                <a:solidFill>
                  <a:srgbClr val="008000"/>
                </a:solidFill>
                <a:latin typeface="Times New Roman" pitchFamily="18" charset="0"/>
                <a:ea typeface="黑体" pitchFamily="2" charset="-122"/>
              </a:rPr>
            </a:br>
            <a:r>
              <a:rPr lang="en-US" altLang="zh-CN" sz="2400" b="1" dirty="0">
                <a:solidFill>
                  <a:srgbClr val="008000"/>
                </a:solidFill>
                <a:latin typeface="Times New Roman" pitchFamily="18" charset="0"/>
                <a:ea typeface="黑体" pitchFamily="2" charset="-122"/>
              </a:rPr>
              <a:t>                       ‘Nanjing’, ‘Wuhan’, ‘Xian’, ‘Beijing’))</a:t>
            </a:r>
          </a:p>
          <a:p>
            <a:pPr algn="just">
              <a:buFont typeface="Wingdings" pitchFamily="2" charset="2"/>
              <a:buNone/>
            </a:pPr>
            <a:r>
              <a:rPr lang="en-US" altLang="zh-CN" sz="2400" b="1" dirty="0">
                <a:solidFill>
                  <a:srgbClr val="0000CC"/>
                </a:solidFill>
                <a:latin typeface="Times New Roman" pitchFamily="18"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2699792" y="5877272"/>
            <a:ext cx="4185761" cy="461665"/>
          </a:xfrm>
          <a:prstGeom prst="rect">
            <a:avLst/>
          </a:prstGeom>
          <a:solidFill>
            <a:schemeClr val="accent3">
              <a:lumMod val="50000"/>
            </a:schemeClr>
          </a:solidFill>
          <a:ln>
            <a:solidFill>
              <a:schemeClr val="accent2"/>
            </a:solidFill>
          </a:ln>
        </p:spPr>
        <p:txBody>
          <a:bodyPr wrap="none">
            <a:spAutoFit/>
          </a:bodyPr>
          <a:lstStyle/>
          <a:p>
            <a:r>
              <a:rPr lang="zh-CN" altLang="en-US" sz="2400">
                <a:solidFill>
                  <a:srgbClr val="FF0000"/>
                </a:solidFill>
                <a:latin typeface="Times New Roman" pitchFamily="18" charset="0"/>
                <a:ea typeface="黑体" pitchFamily="2" charset="-122"/>
              </a:rPr>
              <a:t>定义</a:t>
            </a:r>
            <a:r>
              <a:rPr lang="zh-CN" altLang="en-US" sz="2400" dirty="0">
                <a:solidFill>
                  <a:srgbClr val="FF0000"/>
                </a:solidFill>
                <a:latin typeface="Times New Roman" pitchFamily="18" charset="0"/>
                <a:ea typeface="黑体" pitchFamily="2" charset="-122"/>
              </a:rPr>
              <a:t>的全部是列级完整性约束</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3.3.2 SQL</a:t>
            </a:r>
            <a:r>
              <a:rPr lang="zh-CN" altLang="en-US"/>
              <a:t>数据定义功能</a:t>
            </a:r>
          </a:p>
        </p:txBody>
      </p:sp>
      <p:sp>
        <p:nvSpPr>
          <p:cNvPr id="21507" name="Rectangle 3"/>
          <p:cNvSpPr>
            <a:spLocks noGrp="1" noChangeArrowheads="1"/>
          </p:cNvSpPr>
          <p:nvPr>
            <p:ph type="body" idx="1"/>
          </p:nvPr>
        </p:nvSpPr>
        <p:spPr>
          <a:xfrm>
            <a:off x="921069" y="1412875"/>
            <a:ext cx="7765732" cy="5184775"/>
          </a:xfrm>
        </p:spPr>
        <p:txBody>
          <a:bodyPr/>
          <a:lstStyle/>
          <a:p>
            <a:pPr>
              <a:lnSpc>
                <a:spcPct val="90000"/>
              </a:lnSpc>
            </a:pP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例</a:t>
            </a:r>
            <a:r>
              <a:rPr lang="en-US" altLang="zh-CN" sz="2400" b="1" dirty="0">
                <a:solidFill>
                  <a:srgbClr val="FF0000"/>
                </a:solidFill>
                <a:ea typeface="黑体" pitchFamily="2" charset="-122"/>
              </a:rPr>
              <a:t>2] </a:t>
            </a:r>
            <a:r>
              <a:rPr lang="zh-CN" altLang="en-US" sz="2400" dirty="0">
                <a:ea typeface="宋体" panose="02010600030101010101" pitchFamily="2" charset="-122"/>
              </a:rPr>
              <a:t>创建</a:t>
            </a:r>
            <a:r>
              <a:rPr lang="zh-CN" altLang="en-US" sz="2400" dirty="0">
                <a:latin typeface="+mj-lt"/>
                <a:ea typeface="宋体" panose="02010600030101010101" pitchFamily="2" charset="-122"/>
              </a:rPr>
              <a:t>一个“职员”表</a:t>
            </a:r>
            <a:r>
              <a:rPr lang="en-US" altLang="zh-CN" sz="2400" dirty="0" err="1">
                <a:latin typeface="+mj-lt"/>
                <a:ea typeface="宋体" panose="02010600030101010101" pitchFamily="2" charset="-122"/>
              </a:rPr>
              <a:t>emp</a:t>
            </a:r>
            <a:r>
              <a:rPr lang="zh-CN" altLang="en-US" sz="2400" dirty="0">
                <a:latin typeface="+mj-lt"/>
                <a:ea typeface="宋体" panose="02010600030101010101" pitchFamily="2" charset="-122"/>
              </a:rPr>
              <a:t>，它由工号、姓名、工种、主管经理、薪水、佣金、所在部门等属性组成。</a:t>
            </a:r>
            <a:r>
              <a:rPr lang="zh-CN" altLang="en-US" sz="2400" dirty="0">
                <a:solidFill>
                  <a:srgbClr val="0000CC"/>
                </a:solidFill>
                <a:ea typeface="黑体" pitchFamily="2" charset="-122"/>
              </a:rPr>
              <a:t>相应</a:t>
            </a:r>
            <a:r>
              <a:rPr lang="en-US" altLang="zh-CN" sz="2400" dirty="0">
                <a:solidFill>
                  <a:srgbClr val="0000CC"/>
                </a:solidFill>
                <a:ea typeface="黑体" pitchFamily="2" charset="-122"/>
              </a:rPr>
              <a:t>SQL DDL</a:t>
            </a:r>
            <a:r>
              <a:rPr lang="zh-CN" altLang="en-US" sz="2400" dirty="0">
                <a:solidFill>
                  <a:srgbClr val="0000CC"/>
                </a:solidFill>
                <a:ea typeface="黑体" pitchFamily="2" charset="-122"/>
              </a:rPr>
              <a:t>语句如下：</a:t>
            </a:r>
            <a:endParaRPr lang="en-US" altLang="zh-CN" sz="2400" dirty="0">
              <a:solidFill>
                <a:srgbClr val="0000CC"/>
              </a:solidFill>
              <a:ea typeface="黑体" pitchFamily="2" charset="-122"/>
            </a:endParaRPr>
          </a:p>
          <a:p>
            <a:pPr algn="just">
              <a:lnSpc>
                <a:spcPct val="90000"/>
              </a:lnSpc>
              <a:spcBef>
                <a:spcPts val="1200"/>
              </a:spcBef>
              <a:buFont typeface="Wingdings" pitchFamily="2" charset="2"/>
              <a:buNone/>
            </a:pPr>
            <a:r>
              <a:rPr lang="en-US" altLang="zh-CN" sz="2200" b="1" dirty="0">
                <a:solidFill>
                  <a:srgbClr val="0000CC"/>
                </a:solidFill>
                <a:latin typeface="Times New Roman" pitchFamily="18" charset="0"/>
              </a:rPr>
              <a:t>      CREATE TABLE </a:t>
            </a:r>
            <a:r>
              <a:rPr lang="en-US" altLang="zh-CN" sz="2200" b="1" dirty="0" err="1">
                <a:latin typeface="Times New Roman" pitchFamily="18" charset="0"/>
              </a:rPr>
              <a:t>emp</a:t>
            </a:r>
            <a:endParaRPr lang="en-US" altLang="zh-CN" sz="2200" b="1" dirty="0">
              <a:latin typeface="Times New Roman" pitchFamily="18" charset="0"/>
            </a:endParaRPr>
          </a:p>
          <a:p>
            <a:pPr algn="just">
              <a:lnSpc>
                <a:spcPct val="90000"/>
              </a:lnSpc>
              <a:buFont typeface="Wingdings" pitchFamily="2" charset="2"/>
              <a:buNone/>
            </a:pPr>
            <a:r>
              <a:rPr lang="en-US" altLang="zh-CN" sz="2200" b="1" dirty="0">
                <a:latin typeface="Times New Roman" pitchFamily="18" charset="0"/>
              </a:rPr>
              <a:t>      </a:t>
            </a:r>
            <a:r>
              <a:rPr lang="en-US" altLang="zh-CN" sz="2200" b="1" dirty="0">
                <a:solidFill>
                  <a:srgbClr val="0000CC"/>
                </a:solidFill>
                <a:latin typeface="Times New Roman" pitchFamily="18" charset="0"/>
              </a:rPr>
              <a:t>( </a:t>
            </a:r>
            <a:r>
              <a:rPr lang="en-US" altLang="zh-CN" sz="2200" b="1" dirty="0" err="1">
                <a:latin typeface="Times New Roman" pitchFamily="18" charset="0"/>
              </a:rPr>
              <a:t>empno</a:t>
            </a:r>
            <a:r>
              <a:rPr lang="en-US" altLang="zh-CN" sz="2200" b="1" dirty="0">
                <a:latin typeface="Times New Roman" pitchFamily="18" charset="0"/>
              </a:rPr>
              <a:t>   INT </a:t>
            </a:r>
            <a:r>
              <a:rPr lang="en-US" altLang="zh-CN" sz="2200" b="1" dirty="0">
                <a:solidFill>
                  <a:srgbClr val="008000"/>
                </a:solidFill>
                <a:latin typeface="Times New Roman" pitchFamily="18" charset="0"/>
                <a:ea typeface="黑体" pitchFamily="2" charset="-122"/>
              </a:rPr>
              <a:t>PRIMARY KEY</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a:t>
            </a:r>
            <a:r>
              <a:rPr lang="en-US" altLang="zh-CN" sz="2200" b="1" dirty="0" err="1">
                <a:latin typeface="Times New Roman" pitchFamily="18" charset="0"/>
              </a:rPr>
              <a:t>ename</a:t>
            </a:r>
            <a:r>
              <a:rPr lang="en-US" altLang="zh-CN" sz="2200" b="1" dirty="0">
                <a:latin typeface="Times New Roman" pitchFamily="18" charset="0"/>
              </a:rPr>
              <a:t>   VARCHAR(10)  </a:t>
            </a:r>
            <a:r>
              <a:rPr lang="en-US" altLang="zh-CN" sz="2200" b="1" dirty="0">
                <a:solidFill>
                  <a:srgbClr val="008000"/>
                </a:solidFill>
                <a:latin typeface="Times New Roman" pitchFamily="18" charset="0"/>
                <a:ea typeface="黑体" pitchFamily="2" charset="-122"/>
              </a:rPr>
              <a:t>NOT NULL</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job         VARCHAR( 9),</a:t>
            </a:r>
          </a:p>
          <a:p>
            <a:pPr algn="just">
              <a:lnSpc>
                <a:spcPct val="90000"/>
              </a:lnSpc>
              <a:buFont typeface="Wingdings" pitchFamily="2" charset="2"/>
              <a:buNone/>
            </a:pPr>
            <a:r>
              <a:rPr lang="en-US" altLang="zh-CN" sz="2200" b="1" dirty="0">
                <a:latin typeface="Times New Roman" pitchFamily="18" charset="0"/>
              </a:rPr>
              <a:t>        mgr        INT  </a:t>
            </a:r>
            <a:r>
              <a:rPr lang="en-US" altLang="zh-CN" sz="2200" b="1" dirty="0">
                <a:solidFill>
                  <a:srgbClr val="008000"/>
                </a:solidFill>
                <a:latin typeface="Times New Roman" pitchFamily="18" charset="0"/>
                <a:ea typeface="黑体" pitchFamily="2" charset="-122"/>
              </a:rPr>
              <a:t>REFERENCES</a:t>
            </a:r>
            <a:r>
              <a:rPr lang="en-US" altLang="zh-CN" sz="2200" b="1" dirty="0">
                <a:latin typeface="Times New Roman" pitchFamily="18" charset="0"/>
              </a:rPr>
              <a:t>  </a:t>
            </a:r>
            <a:r>
              <a:rPr lang="en-US" altLang="zh-CN" sz="2200" b="1" dirty="0" err="1">
                <a:latin typeface="Times New Roman" pitchFamily="18" charset="0"/>
              </a:rPr>
              <a:t>emp</a:t>
            </a:r>
            <a:r>
              <a:rPr lang="en-US" altLang="zh-CN" sz="2200" b="1" dirty="0">
                <a:latin typeface="Times New Roman" pitchFamily="18" charset="0"/>
              </a:rPr>
              <a:t>(</a:t>
            </a:r>
            <a:r>
              <a:rPr lang="en-US" altLang="zh-CN" sz="2200" b="1" dirty="0" err="1">
                <a:latin typeface="Times New Roman" pitchFamily="18" charset="0"/>
              </a:rPr>
              <a:t>empno</a:t>
            </a:r>
            <a:r>
              <a:rPr lang="en-US" altLang="zh-CN" sz="2200" b="1" dirty="0">
                <a:latin typeface="Times New Roman" pitchFamily="18" charset="0"/>
              </a:rPr>
              <a:t>),</a:t>
            </a:r>
          </a:p>
          <a:p>
            <a:pPr algn="just">
              <a:lnSpc>
                <a:spcPct val="90000"/>
              </a:lnSpc>
              <a:buNone/>
            </a:pPr>
            <a:r>
              <a:rPr lang="en-US" altLang="zh-CN" sz="2200" b="1" dirty="0">
                <a:latin typeface="Times New Roman" pitchFamily="18" charset="0"/>
              </a:rPr>
              <a:t>        </a:t>
            </a:r>
            <a:r>
              <a:rPr lang="en-US" altLang="zh-CN" sz="2200" b="1" dirty="0" err="1">
                <a:latin typeface="Times New Roman" pitchFamily="18" charset="0"/>
              </a:rPr>
              <a:t>sal</a:t>
            </a:r>
            <a:r>
              <a:rPr lang="en-US" altLang="zh-CN" sz="2200" b="1" dirty="0">
                <a:latin typeface="Times New Roman" pitchFamily="18" charset="0"/>
              </a:rPr>
              <a:t>          DEC(7,2)  </a:t>
            </a:r>
            <a:r>
              <a:rPr lang="en-US" altLang="zh-CN" sz="2200" b="1" dirty="0">
                <a:solidFill>
                  <a:srgbClr val="008000"/>
                </a:solidFill>
                <a:latin typeface="Times New Roman" pitchFamily="18" charset="0"/>
                <a:ea typeface="黑体" pitchFamily="2" charset="-122"/>
              </a:rPr>
              <a:t>CHECK  (</a:t>
            </a:r>
            <a:r>
              <a:rPr lang="en-US" altLang="zh-CN" sz="2200" b="1" dirty="0" err="1">
                <a:solidFill>
                  <a:srgbClr val="008000"/>
                </a:solidFill>
                <a:latin typeface="Times New Roman" pitchFamily="18" charset="0"/>
                <a:ea typeface="黑体" pitchFamily="2" charset="-122"/>
              </a:rPr>
              <a:t>sal</a:t>
            </a:r>
            <a:r>
              <a:rPr lang="en-US" altLang="zh-CN" sz="2200" b="1" dirty="0">
                <a:solidFill>
                  <a:srgbClr val="008000"/>
                </a:solidFill>
                <a:latin typeface="Times New Roman" pitchFamily="18" charset="0"/>
                <a:ea typeface="黑体" pitchFamily="2" charset="-122"/>
              </a:rPr>
              <a:t>&gt;1000.0)</a:t>
            </a:r>
            <a:r>
              <a:rPr lang="en-US" altLang="zh-CN" sz="2200" b="1" dirty="0">
                <a:latin typeface="Times New Roman" pitchFamily="18" charset="0"/>
              </a:rPr>
              <a:t>,</a:t>
            </a:r>
            <a:endParaRPr lang="en-US" altLang="zh-CN" sz="2200" b="1" dirty="0">
              <a:solidFill>
                <a:srgbClr val="008000"/>
              </a:solidFill>
              <a:latin typeface="Times New Roman" pitchFamily="18" charset="0"/>
              <a:ea typeface="黑体" pitchFamily="2" charset="-122"/>
            </a:endParaRPr>
          </a:p>
          <a:p>
            <a:pPr algn="just">
              <a:lnSpc>
                <a:spcPct val="90000"/>
              </a:lnSpc>
              <a:buFont typeface="Wingdings" pitchFamily="2" charset="2"/>
              <a:buNone/>
            </a:pPr>
            <a:r>
              <a:rPr lang="en-US" altLang="zh-CN" sz="2200" b="1" dirty="0">
                <a:latin typeface="Times New Roman" pitchFamily="18" charset="0"/>
              </a:rPr>
              <a:t>        </a:t>
            </a:r>
            <a:r>
              <a:rPr lang="en-US" altLang="zh-CN" sz="2200" b="1" dirty="0" err="1">
                <a:latin typeface="Times New Roman" pitchFamily="18" charset="0"/>
              </a:rPr>
              <a:t>comm</a:t>
            </a:r>
            <a:r>
              <a:rPr lang="en-US" altLang="zh-CN" sz="2200" b="1" dirty="0">
                <a:latin typeface="Times New Roman" pitchFamily="18" charset="0"/>
              </a:rPr>
              <a:t>    DEC(7,2)  </a:t>
            </a:r>
            <a:r>
              <a:rPr lang="en-US" altLang="zh-CN" sz="2200" b="1" dirty="0">
                <a:solidFill>
                  <a:srgbClr val="00A7E2"/>
                </a:solidFill>
                <a:latin typeface="Times New Roman" pitchFamily="18" charset="0"/>
              </a:rPr>
              <a:t>DEFAULT  NULL</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a:t>
            </a:r>
            <a:r>
              <a:rPr lang="en-US" altLang="zh-CN" sz="2200" b="1" dirty="0" err="1">
                <a:latin typeface="Times New Roman" pitchFamily="18" charset="0"/>
              </a:rPr>
              <a:t>deptno</a:t>
            </a:r>
            <a:r>
              <a:rPr lang="en-US" altLang="zh-CN" sz="2200" b="1" dirty="0">
                <a:latin typeface="Times New Roman" pitchFamily="18" charset="0"/>
              </a:rPr>
              <a:t>   INT  </a:t>
            </a:r>
            <a:r>
              <a:rPr lang="en-US" altLang="zh-CN" sz="2200" b="1" dirty="0">
                <a:solidFill>
                  <a:srgbClr val="008000"/>
                </a:solidFill>
                <a:latin typeface="Times New Roman" pitchFamily="18" charset="0"/>
                <a:ea typeface="黑体" pitchFamily="2" charset="-122"/>
              </a:rPr>
              <a:t>NOT NULL  REFERENCES  </a:t>
            </a:r>
            <a:r>
              <a:rPr lang="en-US" altLang="zh-CN" sz="2200" b="1" dirty="0">
                <a:latin typeface="Times New Roman" pitchFamily="18" charset="0"/>
              </a:rPr>
              <a:t>dept(</a:t>
            </a:r>
            <a:r>
              <a:rPr lang="en-US" altLang="zh-CN" sz="2200" b="1" dirty="0" err="1">
                <a:latin typeface="Times New Roman" pitchFamily="18" charset="0"/>
              </a:rPr>
              <a:t>deptno</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a:t>
            </a:r>
            <a:r>
              <a:rPr lang="en-US" altLang="zh-CN" sz="2200" b="1" dirty="0">
                <a:solidFill>
                  <a:srgbClr val="008000"/>
                </a:solidFill>
                <a:latin typeface="Times New Roman" pitchFamily="18" charset="0"/>
                <a:ea typeface="黑体" pitchFamily="2" charset="-122"/>
              </a:rPr>
              <a:t>ON UPDATE CASCADE</a:t>
            </a:r>
          </a:p>
          <a:p>
            <a:pPr algn="just">
              <a:lnSpc>
                <a:spcPct val="90000"/>
              </a:lnSpc>
              <a:buFont typeface="Wingdings" pitchFamily="2" charset="2"/>
              <a:buNone/>
            </a:pPr>
            <a:r>
              <a:rPr lang="en-US" altLang="zh-CN" sz="2200" b="1" dirty="0">
                <a:solidFill>
                  <a:srgbClr val="0000CC"/>
                </a:solidFill>
                <a:latin typeface="Times New Roman" pitchFamily="18" charset="0"/>
              </a:rPr>
              <a:t>       )</a:t>
            </a:r>
            <a:r>
              <a:rPr lang="zh-CN" altLang="en-US" sz="2200" b="1" dirty="0">
                <a:solidFill>
                  <a:srgbClr val="0000CC"/>
                </a:solidFill>
                <a:latin typeface="Times New Roman" pitchFamily="18" charset="0"/>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2483768" y="5991671"/>
            <a:ext cx="5400600" cy="461665"/>
          </a:xfrm>
          <a:prstGeom prst="rect">
            <a:avLst/>
          </a:prstGeom>
          <a:solidFill>
            <a:schemeClr val="accent3">
              <a:lumMod val="50000"/>
            </a:schemeClr>
          </a:solidFill>
          <a:ln>
            <a:solidFill>
              <a:schemeClr val="accent2"/>
            </a:solidFill>
          </a:ln>
        </p:spPr>
        <p:txBody>
          <a:bodyPr wrap="square">
            <a:spAutoFit/>
          </a:bodyPr>
          <a:lstStyle/>
          <a:p>
            <a:r>
              <a:rPr lang="en-US" altLang="zh-CN" sz="2400" b="1" dirty="0">
                <a:solidFill>
                  <a:srgbClr val="00A7E2"/>
                </a:solidFill>
                <a:latin typeface="Times New Roman" pitchFamily="18" charset="0"/>
              </a:rPr>
              <a:t>DEFAULT</a:t>
            </a:r>
            <a:r>
              <a:rPr lang="zh-CN" altLang="en-US" sz="2400" b="1" dirty="0">
                <a:solidFill>
                  <a:srgbClr val="FF0000"/>
                </a:solidFill>
                <a:latin typeface="Times New Roman" pitchFamily="18" charset="0"/>
              </a:rPr>
              <a:t>是缺省值，不是完整性约束！</a:t>
            </a:r>
            <a:endParaRPr lang="zh-CN" altLang="en-US" sz="2400" dirty="0">
              <a:solidFill>
                <a:srgbClr val="FF0000"/>
              </a:solidFill>
            </a:endParaRPr>
          </a:p>
        </p:txBody>
      </p:sp>
      <p:sp>
        <p:nvSpPr>
          <p:cNvPr id="8" name="矩形 7"/>
          <p:cNvSpPr/>
          <p:nvPr/>
        </p:nvSpPr>
        <p:spPr>
          <a:xfrm>
            <a:off x="5424368" y="2564904"/>
            <a:ext cx="3262432" cy="461665"/>
          </a:xfrm>
          <a:prstGeom prst="rect">
            <a:avLst/>
          </a:prstGeom>
          <a:solidFill>
            <a:schemeClr val="accent3">
              <a:lumMod val="50000"/>
            </a:schemeClr>
          </a:solidFill>
          <a:ln>
            <a:solidFill>
              <a:schemeClr val="accent2"/>
            </a:solidFill>
          </a:ln>
        </p:spPr>
        <p:txBody>
          <a:bodyPr wrap="none">
            <a:spAutoFit/>
          </a:bodyPr>
          <a:lstStyle/>
          <a:p>
            <a:r>
              <a:rPr lang="zh-CN" altLang="en-US" sz="2400" dirty="0">
                <a:solidFill>
                  <a:srgbClr val="FF0000"/>
                </a:solidFill>
                <a:latin typeface="Times New Roman" pitchFamily="18" charset="0"/>
                <a:ea typeface="黑体" pitchFamily="2" charset="-122"/>
              </a:rPr>
              <a:t>全部是列级完整性约束</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3.3.2 SQL</a:t>
            </a:r>
            <a:r>
              <a:rPr lang="zh-CN" altLang="en-US"/>
              <a:t>数据定义功能</a:t>
            </a:r>
          </a:p>
        </p:txBody>
      </p:sp>
      <p:sp>
        <p:nvSpPr>
          <p:cNvPr id="21507" name="Rectangle 3"/>
          <p:cNvSpPr>
            <a:spLocks noGrp="1" noChangeArrowheads="1"/>
          </p:cNvSpPr>
          <p:nvPr>
            <p:ph type="body" idx="1"/>
          </p:nvPr>
        </p:nvSpPr>
        <p:spPr>
          <a:xfrm>
            <a:off x="921069" y="1412875"/>
            <a:ext cx="7765732" cy="5184775"/>
          </a:xfrm>
        </p:spPr>
        <p:txBody>
          <a:bodyPr/>
          <a:lstStyle/>
          <a:p>
            <a:pPr>
              <a:lnSpc>
                <a:spcPct val="90000"/>
              </a:lnSpc>
            </a:pP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例</a:t>
            </a:r>
            <a:r>
              <a:rPr lang="en-US" altLang="zh-CN" sz="2400" b="1" dirty="0">
                <a:solidFill>
                  <a:srgbClr val="FF0000"/>
                </a:solidFill>
                <a:ea typeface="黑体" pitchFamily="2" charset="-122"/>
              </a:rPr>
              <a:t>2] </a:t>
            </a:r>
            <a:r>
              <a:rPr lang="zh-CN" altLang="en-US" sz="2400" dirty="0">
                <a:ea typeface="宋体" panose="02010600030101010101" pitchFamily="2" charset="-122"/>
              </a:rPr>
              <a:t>创建</a:t>
            </a:r>
            <a:r>
              <a:rPr lang="zh-CN" altLang="en-US" sz="2400" dirty="0">
                <a:latin typeface="+mj-lt"/>
                <a:ea typeface="宋体" panose="02010600030101010101" pitchFamily="2" charset="-122"/>
              </a:rPr>
              <a:t>一个“职员”表</a:t>
            </a:r>
            <a:r>
              <a:rPr lang="en-US" altLang="zh-CN" sz="2400" dirty="0" err="1">
                <a:latin typeface="+mj-lt"/>
                <a:ea typeface="宋体" panose="02010600030101010101" pitchFamily="2" charset="-122"/>
              </a:rPr>
              <a:t>emp</a:t>
            </a:r>
            <a:r>
              <a:rPr lang="zh-CN" altLang="en-US" sz="2400" dirty="0">
                <a:latin typeface="+mj-lt"/>
                <a:ea typeface="宋体" panose="02010600030101010101" pitchFamily="2" charset="-122"/>
              </a:rPr>
              <a:t>，它由工号、姓名、工种、主管经理、薪水、佣金、所在部门等属性组成。</a:t>
            </a:r>
            <a:r>
              <a:rPr lang="zh-CN" altLang="en-US" sz="2400" dirty="0">
                <a:solidFill>
                  <a:srgbClr val="0000CC"/>
                </a:solidFill>
                <a:ea typeface="黑体" pitchFamily="2" charset="-122"/>
              </a:rPr>
              <a:t>相应</a:t>
            </a:r>
            <a:r>
              <a:rPr lang="en-US" altLang="zh-CN" sz="2400" dirty="0">
                <a:solidFill>
                  <a:srgbClr val="0000CC"/>
                </a:solidFill>
                <a:ea typeface="黑体" pitchFamily="2" charset="-122"/>
              </a:rPr>
              <a:t>SQL DDL</a:t>
            </a:r>
            <a:r>
              <a:rPr lang="zh-CN" altLang="en-US" sz="2400" dirty="0">
                <a:solidFill>
                  <a:srgbClr val="0000CC"/>
                </a:solidFill>
                <a:ea typeface="黑体" pitchFamily="2" charset="-122"/>
              </a:rPr>
              <a:t>语句如下：</a:t>
            </a:r>
            <a:endParaRPr lang="en-US" altLang="zh-CN" sz="2400" dirty="0">
              <a:solidFill>
                <a:srgbClr val="0000CC"/>
              </a:solidFill>
              <a:ea typeface="黑体" pitchFamily="2" charset="-122"/>
            </a:endParaRPr>
          </a:p>
          <a:p>
            <a:pPr algn="just">
              <a:lnSpc>
                <a:spcPct val="90000"/>
              </a:lnSpc>
              <a:spcBef>
                <a:spcPts val="1200"/>
              </a:spcBef>
              <a:buFont typeface="Wingdings" pitchFamily="2" charset="2"/>
              <a:buNone/>
            </a:pPr>
            <a:r>
              <a:rPr lang="en-US" altLang="zh-CN" sz="2200" b="1" dirty="0">
                <a:solidFill>
                  <a:srgbClr val="0000CC"/>
                </a:solidFill>
                <a:latin typeface="Times New Roman" pitchFamily="18" charset="0"/>
              </a:rPr>
              <a:t>      CREATE TABLE </a:t>
            </a:r>
            <a:r>
              <a:rPr lang="en-US" altLang="zh-CN" sz="2200" b="1" dirty="0" err="1">
                <a:latin typeface="Times New Roman" pitchFamily="18" charset="0"/>
              </a:rPr>
              <a:t>emp</a:t>
            </a:r>
            <a:endParaRPr lang="en-US" altLang="zh-CN" sz="2200" b="1" dirty="0">
              <a:latin typeface="Times New Roman" pitchFamily="18" charset="0"/>
            </a:endParaRPr>
          </a:p>
          <a:p>
            <a:pPr algn="just">
              <a:lnSpc>
                <a:spcPct val="90000"/>
              </a:lnSpc>
              <a:buNone/>
            </a:pPr>
            <a:r>
              <a:rPr lang="en-US" altLang="zh-CN" sz="2200" b="1" dirty="0">
                <a:latin typeface="Times New Roman" pitchFamily="18" charset="0"/>
              </a:rPr>
              <a:t>      </a:t>
            </a:r>
            <a:r>
              <a:rPr lang="en-US" altLang="zh-CN" sz="2200" b="1" dirty="0">
                <a:solidFill>
                  <a:srgbClr val="0000CC"/>
                </a:solidFill>
                <a:latin typeface="Times New Roman" pitchFamily="18" charset="0"/>
              </a:rPr>
              <a:t>( </a:t>
            </a:r>
            <a:r>
              <a:rPr lang="en-US" altLang="zh-CN" sz="2200" b="1" dirty="0" err="1">
                <a:latin typeface="Times New Roman" pitchFamily="18" charset="0"/>
              </a:rPr>
              <a:t>empno</a:t>
            </a:r>
            <a:r>
              <a:rPr lang="en-US" altLang="zh-CN" sz="2200" b="1" dirty="0">
                <a:latin typeface="Times New Roman" pitchFamily="18" charset="0"/>
              </a:rPr>
              <a:t>   INT </a:t>
            </a:r>
            <a:r>
              <a:rPr lang="en-US" altLang="zh-CN" sz="2200" b="1" dirty="0">
                <a:solidFill>
                  <a:srgbClr val="008000"/>
                </a:solidFill>
                <a:latin typeface="Times New Roman" pitchFamily="18" charset="0"/>
                <a:ea typeface="黑体" pitchFamily="2" charset="-122"/>
              </a:rPr>
              <a:t>NOT NULL</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a:t>
            </a:r>
            <a:r>
              <a:rPr lang="en-US" altLang="zh-CN" sz="2200" b="1" dirty="0" err="1">
                <a:latin typeface="Times New Roman" pitchFamily="18" charset="0"/>
              </a:rPr>
              <a:t>ename</a:t>
            </a:r>
            <a:r>
              <a:rPr lang="en-US" altLang="zh-CN" sz="2200" b="1" dirty="0">
                <a:latin typeface="Times New Roman" pitchFamily="18" charset="0"/>
              </a:rPr>
              <a:t>   VARCHAR(10)  </a:t>
            </a:r>
            <a:r>
              <a:rPr lang="en-US" altLang="zh-CN" sz="2200" b="1" dirty="0">
                <a:solidFill>
                  <a:srgbClr val="008000"/>
                </a:solidFill>
                <a:latin typeface="Times New Roman" pitchFamily="18" charset="0"/>
                <a:ea typeface="黑体" pitchFamily="2" charset="-122"/>
              </a:rPr>
              <a:t>NOT NULL</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job         VARCHAR( 9),</a:t>
            </a:r>
          </a:p>
          <a:p>
            <a:pPr algn="just">
              <a:lnSpc>
                <a:spcPct val="90000"/>
              </a:lnSpc>
              <a:buFont typeface="Wingdings" pitchFamily="2" charset="2"/>
              <a:buNone/>
            </a:pPr>
            <a:r>
              <a:rPr lang="en-US" altLang="zh-CN" sz="2200" b="1" dirty="0">
                <a:latin typeface="Times New Roman" pitchFamily="18" charset="0"/>
              </a:rPr>
              <a:t>        mgr        INT  </a:t>
            </a:r>
            <a:r>
              <a:rPr lang="en-US" altLang="zh-CN" sz="2200" b="1" dirty="0">
                <a:solidFill>
                  <a:srgbClr val="008000"/>
                </a:solidFill>
                <a:latin typeface="Times New Roman" pitchFamily="18" charset="0"/>
                <a:ea typeface="黑体" pitchFamily="2" charset="-122"/>
              </a:rPr>
              <a:t>REFERENCES</a:t>
            </a:r>
            <a:r>
              <a:rPr lang="en-US" altLang="zh-CN" sz="2200" b="1" dirty="0">
                <a:latin typeface="Times New Roman" pitchFamily="18" charset="0"/>
              </a:rPr>
              <a:t>  </a:t>
            </a:r>
            <a:r>
              <a:rPr lang="en-US" altLang="zh-CN" sz="2200" b="1" dirty="0" err="1">
                <a:latin typeface="Times New Roman" pitchFamily="18" charset="0"/>
              </a:rPr>
              <a:t>emp</a:t>
            </a:r>
            <a:r>
              <a:rPr lang="en-US" altLang="zh-CN" sz="2200" b="1" dirty="0">
                <a:latin typeface="Times New Roman" pitchFamily="18" charset="0"/>
              </a:rPr>
              <a:t>(</a:t>
            </a:r>
            <a:r>
              <a:rPr lang="en-US" altLang="zh-CN" sz="2200" b="1" dirty="0" err="1">
                <a:latin typeface="Times New Roman" pitchFamily="18" charset="0"/>
              </a:rPr>
              <a:t>empno</a:t>
            </a:r>
            <a:r>
              <a:rPr lang="en-US" altLang="zh-CN" sz="2200" b="1" dirty="0">
                <a:latin typeface="Times New Roman" pitchFamily="18" charset="0"/>
              </a:rPr>
              <a:t>),</a:t>
            </a:r>
          </a:p>
          <a:p>
            <a:pPr algn="just">
              <a:lnSpc>
                <a:spcPct val="90000"/>
              </a:lnSpc>
              <a:buNone/>
            </a:pPr>
            <a:r>
              <a:rPr lang="en-US" altLang="zh-CN" sz="2200" b="1" dirty="0">
                <a:latin typeface="Times New Roman" pitchFamily="18" charset="0"/>
              </a:rPr>
              <a:t>        </a:t>
            </a:r>
            <a:r>
              <a:rPr lang="en-US" altLang="zh-CN" sz="2200" b="1" dirty="0" err="1">
                <a:latin typeface="Times New Roman" pitchFamily="18" charset="0"/>
              </a:rPr>
              <a:t>sal</a:t>
            </a:r>
            <a:r>
              <a:rPr lang="en-US" altLang="zh-CN" sz="2200" b="1" dirty="0">
                <a:latin typeface="Times New Roman" pitchFamily="18" charset="0"/>
              </a:rPr>
              <a:t>          DEC(7,2)  </a:t>
            </a:r>
            <a:r>
              <a:rPr lang="en-US" altLang="zh-CN" sz="2200" b="1" dirty="0">
                <a:solidFill>
                  <a:srgbClr val="008000"/>
                </a:solidFill>
                <a:latin typeface="Times New Roman" pitchFamily="18" charset="0"/>
                <a:ea typeface="黑体" pitchFamily="2" charset="-122"/>
              </a:rPr>
              <a:t>CHECK  (</a:t>
            </a:r>
            <a:r>
              <a:rPr lang="en-US" altLang="zh-CN" sz="2200" b="1" dirty="0" err="1">
                <a:solidFill>
                  <a:srgbClr val="008000"/>
                </a:solidFill>
                <a:latin typeface="Times New Roman" pitchFamily="18" charset="0"/>
                <a:ea typeface="黑体" pitchFamily="2" charset="-122"/>
              </a:rPr>
              <a:t>sal</a:t>
            </a:r>
            <a:r>
              <a:rPr lang="en-US" altLang="zh-CN" sz="2200" b="1" dirty="0">
                <a:solidFill>
                  <a:srgbClr val="008000"/>
                </a:solidFill>
                <a:latin typeface="Times New Roman" pitchFamily="18" charset="0"/>
                <a:ea typeface="黑体" pitchFamily="2" charset="-122"/>
              </a:rPr>
              <a:t>&gt;1000.0)</a:t>
            </a:r>
            <a:r>
              <a:rPr lang="en-US" altLang="zh-CN" sz="2200" b="1" dirty="0">
                <a:latin typeface="Times New Roman" pitchFamily="18" charset="0"/>
              </a:rPr>
              <a:t>,</a:t>
            </a:r>
            <a:endParaRPr lang="en-US" altLang="zh-CN" sz="2200" b="1" dirty="0">
              <a:solidFill>
                <a:srgbClr val="008000"/>
              </a:solidFill>
              <a:latin typeface="Times New Roman" pitchFamily="18" charset="0"/>
              <a:ea typeface="黑体" pitchFamily="2" charset="-122"/>
            </a:endParaRPr>
          </a:p>
          <a:p>
            <a:pPr algn="just">
              <a:lnSpc>
                <a:spcPct val="90000"/>
              </a:lnSpc>
              <a:buFont typeface="Wingdings" pitchFamily="2" charset="2"/>
              <a:buNone/>
            </a:pPr>
            <a:r>
              <a:rPr lang="en-US" altLang="zh-CN" sz="2200" b="1" dirty="0">
                <a:latin typeface="Times New Roman" pitchFamily="18" charset="0"/>
              </a:rPr>
              <a:t>        </a:t>
            </a:r>
            <a:r>
              <a:rPr lang="en-US" altLang="zh-CN" sz="2200" b="1" dirty="0" err="1">
                <a:latin typeface="Times New Roman" pitchFamily="18" charset="0"/>
              </a:rPr>
              <a:t>comm</a:t>
            </a:r>
            <a:r>
              <a:rPr lang="en-US" altLang="zh-CN" sz="2200" b="1" dirty="0">
                <a:latin typeface="Times New Roman" pitchFamily="18" charset="0"/>
              </a:rPr>
              <a:t>    DEC(7,2)  </a:t>
            </a:r>
            <a:r>
              <a:rPr lang="en-US" altLang="zh-CN" sz="2200" b="1" dirty="0">
                <a:solidFill>
                  <a:srgbClr val="00A7E2"/>
                </a:solidFill>
                <a:latin typeface="Times New Roman" pitchFamily="18" charset="0"/>
              </a:rPr>
              <a:t>DEFAULT  NULL</a:t>
            </a:r>
            <a:r>
              <a:rPr lang="en-US" altLang="zh-CN" sz="2200" b="1" dirty="0">
                <a:latin typeface="Times New Roman" pitchFamily="18" charset="0"/>
              </a:rPr>
              <a:t>,</a:t>
            </a:r>
          </a:p>
          <a:p>
            <a:pPr algn="just">
              <a:lnSpc>
                <a:spcPct val="90000"/>
              </a:lnSpc>
              <a:buNone/>
            </a:pPr>
            <a:r>
              <a:rPr lang="en-US" altLang="zh-CN" sz="2200" b="1" dirty="0">
                <a:latin typeface="Times New Roman" pitchFamily="18" charset="0"/>
              </a:rPr>
              <a:t>        </a:t>
            </a:r>
            <a:r>
              <a:rPr lang="en-US" altLang="zh-CN" sz="2200" b="1" dirty="0" err="1">
                <a:latin typeface="Times New Roman" pitchFamily="18" charset="0"/>
              </a:rPr>
              <a:t>deptno</a:t>
            </a:r>
            <a:r>
              <a:rPr lang="en-US" altLang="zh-CN" sz="2200" b="1" dirty="0">
                <a:latin typeface="Times New Roman" pitchFamily="18" charset="0"/>
              </a:rPr>
              <a:t>   INT  </a:t>
            </a:r>
            <a:r>
              <a:rPr lang="en-US" altLang="zh-CN" sz="2200" b="1" dirty="0">
                <a:solidFill>
                  <a:srgbClr val="008000"/>
                </a:solidFill>
                <a:latin typeface="Times New Roman" pitchFamily="18" charset="0"/>
                <a:ea typeface="黑体" pitchFamily="2" charset="-122"/>
              </a:rPr>
              <a:t>NOT NULL</a:t>
            </a:r>
            <a:r>
              <a:rPr lang="en-US" altLang="zh-CN" sz="2200" b="1" dirty="0">
                <a:latin typeface="Times New Roman" pitchFamily="18" charset="0"/>
              </a:rPr>
              <a:t>,</a:t>
            </a:r>
            <a:r>
              <a:rPr lang="en-US" altLang="zh-CN" sz="2200" b="1" dirty="0">
                <a:solidFill>
                  <a:srgbClr val="008000"/>
                </a:solidFill>
                <a:latin typeface="Times New Roman" pitchFamily="18" charset="0"/>
                <a:ea typeface="黑体" pitchFamily="2" charset="-122"/>
              </a:rPr>
              <a:t>  </a:t>
            </a:r>
          </a:p>
          <a:p>
            <a:pPr algn="just">
              <a:lnSpc>
                <a:spcPct val="90000"/>
              </a:lnSpc>
              <a:buNone/>
            </a:pPr>
            <a:r>
              <a:rPr lang="en-US" altLang="zh-CN" sz="2200" b="1" dirty="0">
                <a:solidFill>
                  <a:srgbClr val="008000"/>
                </a:solidFill>
                <a:latin typeface="Times New Roman" pitchFamily="18" charset="0"/>
                <a:ea typeface="黑体" pitchFamily="2" charset="-122"/>
              </a:rPr>
              <a:t>        PRIMARY KEY (</a:t>
            </a:r>
            <a:r>
              <a:rPr lang="en-US" altLang="zh-CN" sz="2200" b="1" dirty="0" err="1">
                <a:latin typeface="Times New Roman" pitchFamily="18" charset="0"/>
              </a:rPr>
              <a:t>empno</a:t>
            </a:r>
            <a:r>
              <a:rPr lang="en-US" altLang="zh-CN" sz="2200" b="1" dirty="0">
                <a:solidFill>
                  <a:srgbClr val="008000"/>
                </a:solidFill>
                <a:latin typeface="Times New Roman" pitchFamily="18" charset="0"/>
                <a:ea typeface="黑体" pitchFamily="2" charset="-122"/>
              </a:rPr>
              <a:t>)</a:t>
            </a:r>
            <a:r>
              <a:rPr lang="en-US" altLang="zh-CN" sz="2200" b="1" dirty="0">
                <a:latin typeface="Times New Roman" pitchFamily="18" charset="0"/>
              </a:rPr>
              <a:t>,</a:t>
            </a:r>
            <a:endParaRPr lang="en-US" altLang="zh-CN" sz="2200" b="1" dirty="0">
              <a:solidFill>
                <a:srgbClr val="008000"/>
              </a:solidFill>
              <a:latin typeface="Times New Roman" pitchFamily="18" charset="0"/>
              <a:ea typeface="黑体" pitchFamily="2" charset="-122"/>
            </a:endParaRPr>
          </a:p>
          <a:p>
            <a:pPr algn="just">
              <a:lnSpc>
                <a:spcPct val="90000"/>
              </a:lnSpc>
              <a:buNone/>
            </a:pPr>
            <a:r>
              <a:rPr lang="en-US" altLang="zh-CN" sz="2200" b="1" dirty="0">
                <a:solidFill>
                  <a:srgbClr val="008000"/>
                </a:solidFill>
                <a:latin typeface="Times New Roman" pitchFamily="18" charset="0"/>
                <a:ea typeface="黑体" pitchFamily="2" charset="-122"/>
              </a:rPr>
              <a:t>        FOREIGN KEY (</a:t>
            </a:r>
            <a:r>
              <a:rPr lang="en-US" altLang="zh-CN" sz="2200" b="1" dirty="0" err="1">
                <a:latin typeface="Times New Roman" pitchFamily="18" charset="0"/>
              </a:rPr>
              <a:t>deptno</a:t>
            </a:r>
            <a:r>
              <a:rPr lang="en-US" altLang="zh-CN" sz="2200" b="1" dirty="0">
                <a:latin typeface="Times New Roman" pitchFamily="18" charset="0"/>
              </a:rPr>
              <a:t>) </a:t>
            </a:r>
            <a:r>
              <a:rPr lang="en-US" altLang="zh-CN" sz="2200" b="1" dirty="0">
                <a:solidFill>
                  <a:srgbClr val="008000"/>
                </a:solidFill>
                <a:latin typeface="Times New Roman" pitchFamily="18" charset="0"/>
                <a:ea typeface="黑体" pitchFamily="2" charset="-122"/>
              </a:rPr>
              <a:t>REFERENCES  </a:t>
            </a:r>
            <a:r>
              <a:rPr lang="en-US" altLang="zh-CN" sz="2200" b="1" dirty="0">
                <a:latin typeface="Times New Roman" pitchFamily="18" charset="0"/>
              </a:rPr>
              <a:t>dept(</a:t>
            </a:r>
            <a:r>
              <a:rPr lang="en-US" altLang="zh-CN" sz="2200" b="1" dirty="0" err="1">
                <a:latin typeface="Times New Roman" pitchFamily="18" charset="0"/>
              </a:rPr>
              <a:t>deptno</a:t>
            </a:r>
            <a:r>
              <a:rPr lang="en-US" altLang="zh-CN" sz="2200" b="1" dirty="0">
                <a:latin typeface="Times New Roman" pitchFamily="18" charset="0"/>
              </a:rPr>
              <a:t>)</a:t>
            </a:r>
          </a:p>
          <a:p>
            <a:pPr algn="just">
              <a:lnSpc>
                <a:spcPct val="90000"/>
              </a:lnSpc>
              <a:buFont typeface="Wingdings" pitchFamily="2" charset="2"/>
              <a:buNone/>
            </a:pPr>
            <a:r>
              <a:rPr lang="en-US" altLang="zh-CN" sz="2200" b="1" dirty="0">
                <a:latin typeface="Times New Roman" pitchFamily="18" charset="0"/>
              </a:rPr>
              <a:t>                                                     </a:t>
            </a:r>
            <a:r>
              <a:rPr lang="en-US" altLang="zh-CN" sz="2200" b="1" dirty="0">
                <a:solidFill>
                  <a:srgbClr val="008000"/>
                </a:solidFill>
                <a:latin typeface="Times New Roman" pitchFamily="18" charset="0"/>
                <a:ea typeface="黑体" pitchFamily="2" charset="-122"/>
              </a:rPr>
              <a:t>ON UPDATE CASCADE     </a:t>
            </a:r>
            <a:r>
              <a:rPr lang="en-US" altLang="zh-CN" sz="2200" b="1" dirty="0">
                <a:solidFill>
                  <a:srgbClr val="0000CC"/>
                </a:solidFill>
                <a:latin typeface="Times New Roman" pitchFamily="18" charset="0"/>
              </a:rPr>
              <a:t>)</a:t>
            </a:r>
            <a:r>
              <a:rPr lang="zh-CN" altLang="en-US" sz="2200" b="1" dirty="0">
                <a:solidFill>
                  <a:srgbClr val="0000CC"/>
                </a:solidFill>
                <a:latin typeface="Times New Roman" pitchFamily="18" charset="0"/>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29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grpSp>
        <p:nvGrpSpPr>
          <p:cNvPr id="7" name="组合 6"/>
          <p:cNvGrpSpPr/>
          <p:nvPr/>
        </p:nvGrpSpPr>
        <p:grpSpPr>
          <a:xfrm>
            <a:off x="4716016" y="5301208"/>
            <a:ext cx="4146272" cy="576064"/>
            <a:chOff x="4716016" y="5301208"/>
            <a:chExt cx="4146272" cy="576064"/>
          </a:xfrm>
        </p:grpSpPr>
        <p:sp>
          <p:nvSpPr>
            <p:cNvPr id="8" name="矩形 7"/>
            <p:cNvSpPr/>
            <p:nvPr/>
          </p:nvSpPr>
          <p:spPr>
            <a:xfrm>
              <a:off x="5292080" y="5301208"/>
              <a:ext cx="3570208" cy="461665"/>
            </a:xfrm>
            <a:prstGeom prst="rect">
              <a:avLst/>
            </a:prstGeom>
            <a:solidFill>
              <a:schemeClr val="accent3">
                <a:lumMod val="50000"/>
              </a:schemeClr>
            </a:solidFill>
            <a:ln>
              <a:solidFill>
                <a:schemeClr val="accent2"/>
              </a:solidFill>
            </a:ln>
          </p:spPr>
          <p:txBody>
            <a:bodyPr wrap="none">
              <a:spAutoFit/>
            </a:bodyPr>
            <a:lstStyle/>
            <a:p>
              <a:r>
                <a:rPr lang="zh-CN" altLang="en-US" sz="2400" dirty="0">
                  <a:solidFill>
                    <a:srgbClr val="FF0000"/>
                  </a:solidFill>
                  <a:latin typeface="Times New Roman" pitchFamily="18" charset="0"/>
                  <a:ea typeface="黑体" pitchFamily="2" charset="-122"/>
                </a:rPr>
                <a:t>定义的是表级完整性约束</a:t>
              </a:r>
              <a:endParaRPr lang="zh-CN" altLang="en-US" sz="2400" dirty="0">
                <a:solidFill>
                  <a:srgbClr val="FF0000"/>
                </a:solidFill>
              </a:endParaRPr>
            </a:p>
          </p:txBody>
        </p:sp>
        <p:cxnSp>
          <p:nvCxnSpPr>
            <p:cNvPr id="4" name="直接箭头连接符 3"/>
            <p:cNvCxnSpPr>
              <a:stCxn id="8" idx="1"/>
            </p:cNvCxnSpPr>
            <p:nvPr/>
          </p:nvCxnSpPr>
          <p:spPr>
            <a:xfrm flipH="1">
              <a:off x="4716016" y="5532041"/>
              <a:ext cx="576064" cy="2012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004048" y="5532040"/>
              <a:ext cx="288032" cy="3452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7020272" y="3218200"/>
            <a:ext cx="1853952" cy="1938992"/>
          </a:xfrm>
          <a:prstGeom prst="rect">
            <a:avLst/>
          </a:prstGeom>
          <a:solidFill>
            <a:schemeClr val="accent3">
              <a:lumMod val="50000"/>
            </a:schemeClr>
          </a:solidFill>
          <a:ln>
            <a:solidFill>
              <a:schemeClr val="accent2"/>
            </a:solidFill>
          </a:ln>
        </p:spPr>
        <p:txBody>
          <a:bodyPr wrap="square">
            <a:spAutoFit/>
          </a:bodyPr>
          <a:lstStyle/>
          <a:p>
            <a:r>
              <a:rPr lang="zh-CN" altLang="en-US" sz="2400" dirty="0">
                <a:solidFill>
                  <a:srgbClr val="FF0000"/>
                </a:solidFill>
                <a:latin typeface="Times New Roman" pitchFamily="18" charset="0"/>
                <a:ea typeface="黑体" pitchFamily="2" charset="-122"/>
              </a:rPr>
              <a:t>当PK或FK由多个属性组成时，只能定义表级完整性约束</a:t>
            </a:r>
          </a:p>
        </p:txBody>
      </p:sp>
    </p:spTree>
    <p:extLst>
      <p:ext uri="{BB962C8B-B14F-4D97-AF65-F5344CB8AC3E}">
        <p14:creationId xmlns:p14="http://schemas.microsoft.com/office/powerpoint/2010/main" val="13125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t>3.1 </a:t>
            </a:r>
            <a:r>
              <a:rPr lang="zh-CN" altLang="en-US"/>
              <a:t>数据库的用户接口</a:t>
            </a:r>
          </a:p>
        </p:txBody>
      </p:sp>
      <p:sp>
        <p:nvSpPr>
          <p:cNvPr id="179203" name="Rectangle 3"/>
          <p:cNvSpPr>
            <a:spLocks noGrp="1" noChangeArrowheads="1"/>
          </p:cNvSpPr>
          <p:nvPr>
            <p:ph type="body" idx="1"/>
          </p:nvPr>
        </p:nvSpPr>
        <p:spPr/>
        <p:txBody>
          <a:bodyPr/>
          <a:lstStyle/>
          <a:p>
            <a:r>
              <a:rPr lang="zh-CN" altLang="en-US" b="1" dirty="0">
                <a:solidFill>
                  <a:srgbClr val="FF0000"/>
                </a:solidFill>
              </a:rPr>
              <a:t>一、数据库操作与数据库语言</a:t>
            </a:r>
          </a:p>
          <a:p>
            <a:pPr lvl="1"/>
            <a:r>
              <a:rPr lang="zh-CN" altLang="en-US" dirty="0"/>
              <a:t>广义的</a:t>
            </a:r>
            <a:r>
              <a:rPr lang="zh-CN" altLang="en-US" dirty="0">
                <a:solidFill>
                  <a:srgbClr val="0000FF"/>
                </a:solidFill>
              </a:rPr>
              <a:t>数据库操作</a:t>
            </a:r>
            <a:r>
              <a:rPr lang="zh-CN" altLang="en-US" dirty="0"/>
              <a:t>包括：</a:t>
            </a:r>
          </a:p>
          <a:p>
            <a:pPr lvl="2"/>
            <a:r>
              <a:rPr lang="zh-CN" altLang="en-US" dirty="0">
                <a:solidFill>
                  <a:srgbClr val="0000FF"/>
                </a:solidFill>
              </a:rPr>
              <a:t>数据定义（</a:t>
            </a:r>
            <a:r>
              <a:rPr lang="en-US" altLang="zh-CN" dirty="0">
                <a:solidFill>
                  <a:srgbClr val="0000FF"/>
                </a:solidFill>
              </a:rPr>
              <a:t>data definition</a:t>
            </a:r>
            <a:r>
              <a:rPr lang="zh-CN" altLang="en-US" dirty="0">
                <a:solidFill>
                  <a:srgbClr val="0000FF"/>
                </a:solidFill>
              </a:rPr>
              <a:t>）</a:t>
            </a:r>
          </a:p>
          <a:p>
            <a:pPr lvl="3"/>
            <a:r>
              <a:rPr lang="zh-CN" altLang="en-US" dirty="0"/>
              <a:t>在数据库中创建、撤销、修改数据模式</a:t>
            </a:r>
          </a:p>
          <a:p>
            <a:pPr lvl="2"/>
            <a:r>
              <a:rPr lang="zh-CN" altLang="en-US" dirty="0">
                <a:solidFill>
                  <a:srgbClr val="0000FF"/>
                </a:solidFill>
              </a:rPr>
              <a:t>数据查询（</a:t>
            </a:r>
            <a:r>
              <a:rPr lang="en-US" altLang="zh-CN" dirty="0">
                <a:solidFill>
                  <a:srgbClr val="0000FF"/>
                </a:solidFill>
              </a:rPr>
              <a:t>data query</a:t>
            </a:r>
            <a:r>
              <a:rPr lang="zh-CN" altLang="en-US" dirty="0">
                <a:solidFill>
                  <a:srgbClr val="0000FF"/>
                </a:solidFill>
              </a:rPr>
              <a:t>）</a:t>
            </a:r>
          </a:p>
          <a:p>
            <a:pPr lvl="3"/>
            <a:r>
              <a:rPr lang="zh-CN" altLang="en-US" dirty="0"/>
              <a:t>在数据库中查询</a:t>
            </a:r>
            <a:r>
              <a:rPr lang="en-US" altLang="zh-CN" dirty="0"/>
              <a:t>/</a:t>
            </a:r>
            <a:r>
              <a:rPr lang="zh-CN" altLang="en-US" dirty="0"/>
              <a:t>检索所需的数据</a:t>
            </a:r>
          </a:p>
          <a:p>
            <a:pPr lvl="2"/>
            <a:r>
              <a:rPr lang="zh-CN" altLang="en-US" dirty="0">
                <a:solidFill>
                  <a:srgbClr val="0000FF"/>
                </a:solidFill>
              </a:rPr>
              <a:t>数据操纵（</a:t>
            </a:r>
            <a:r>
              <a:rPr lang="en-US" altLang="zh-CN" dirty="0">
                <a:solidFill>
                  <a:srgbClr val="0000FF"/>
                </a:solidFill>
              </a:rPr>
              <a:t>data manipulation</a:t>
            </a:r>
            <a:r>
              <a:rPr lang="zh-CN" altLang="en-US" dirty="0">
                <a:solidFill>
                  <a:srgbClr val="0000FF"/>
                </a:solidFill>
              </a:rPr>
              <a:t>）</a:t>
            </a:r>
            <a:endParaRPr lang="zh-CN" altLang="en-US" dirty="0">
              <a:solidFill>
                <a:srgbClr val="0000FF"/>
              </a:solidFill>
              <a:sym typeface="Wingdings" pitchFamily="2" charset="2"/>
            </a:endParaRPr>
          </a:p>
          <a:p>
            <a:pPr lvl="3"/>
            <a:r>
              <a:rPr lang="zh-CN" altLang="en-US" dirty="0">
                <a:sym typeface="Wingdings" pitchFamily="2" charset="2"/>
              </a:rPr>
              <a:t>在数据库中增加、删除、修改数据</a:t>
            </a:r>
          </a:p>
          <a:p>
            <a:pPr lvl="2"/>
            <a:r>
              <a:rPr lang="zh-CN" altLang="en-US" dirty="0">
                <a:solidFill>
                  <a:srgbClr val="0000FF"/>
                </a:solidFill>
                <a:sym typeface="Wingdings" pitchFamily="2" charset="2"/>
              </a:rPr>
              <a:t>数据控制（</a:t>
            </a:r>
            <a:r>
              <a:rPr lang="en-US" altLang="zh-CN" dirty="0">
                <a:solidFill>
                  <a:srgbClr val="0000FF"/>
                </a:solidFill>
                <a:sym typeface="Wingdings" pitchFamily="2" charset="2"/>
              </a:rPr>
              <a:t>data control</a:t>
            </a:r>
            <a:r>
              <a:rPr lang="zh-CN" altLang="en-US" dirty="0">
                <a:solidFill>
                  <a:srgbClr val="0000FF"/>
                </a:solidFill>
                <a:sym typeface="Wingdings" pitchFamily="2" charset="2"/>
              </a:rPr>
              <a:t>）</a:t>
            </a:r>
          </a:p>
          <a:p>
            <a:pPr lvl="3"/>
            <a:r>
              <a:rPr lang="zh-CN" altLang="en-US" dirty="0">
                <a:sym typeface="Wingdings" pitchFamily="2" charset="2"/>
              </a:rPr>
              <a:t>控制用户对数据库中数据的访问权限</a:t>
            </a:r>
            <a:endParaRPr lang="zh-CN" altLang="en-US" dirty="0"/>
          </a:p>
        </p:txBody>
      </p:sp>
      <p:sp>
        <p:nvSpPr>
          <p:cNvPr id="6" name="灯片编号占位符 5"/>
          <p:cNvSpPr>
            <a:spLocks noGrp="1"/>
          </p:cNvSpPr>
          <p:nvPr>
            <p:ph type="sldNum" sz="quarter" idx="12"/>
          </p:nvPr>
        </p:nvSpPr>
        <p:spPr/>
        <p:txBody>
          <a:bodyPr/>
          <a:lstStyle/>
          <a:p>
            <a:fld id="{BE9F9FC8-8F81-40DA-8585-AA6DF6F347BB}" type="slidenum">
              <a:rPr lang="en-US" altLang="zh-CN" smtClean="0"/>
              <a:pPr/>
              <a:t>3</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3.3 SQL</a:t>
            </a:r>
            <a:r>
              <a:rPr lang="zh-CN" altLang="en-US"/>
              <a:t>数据定义语言</a:t>
            </a:r>
          </a:p>
        </p:txBody>
      </p:sp>
      <p:sp>
        <p:nvSpPr>
          <p:cNvPr id="22531" name="Rectangle 3"/>
          <p:cNvSpPr>
            <a:spLocks noGrp="1" noChangeArrowheads="1"/>
          </p:cNvSpPr>
          <p:nvPr>
            <p:ph type="body" idx="1"/>
          </p:nvPr>
        </p:nvSpPr>
        <p:spPr>
          <a:xfrm>
            <a:off x="971600" y="1412875"/>
            <a:ext cx="7643192" cy="5040313"/>
          </a:xfrm>
        </p:spPr>
        <p:txBody>
          <a:bodyPr/>
          <a:lstStyle/>
          <a:p>
            <a:r>
              <a:rPr lang="zh-CN" altLang="en-US" b="1" dirty="0">
                <a:solidFill>
                  <a:schemeClr val="accent2"/>
                </a:solidFill>
                <a:latin typeface="宋体" panose="02010600030101010101" pitchFamily="2" charset="-122"/>
                <a:ea typeface="宋体" panose="02010600030101010101" pitchFamily="2" charset="-122"/>
              </a:rPr>
              <a:t>基表模式的修改与撤消</a:t>
            </a:r>
          </a:p>
          <a:p>
            <a:pPr lvl="1"/>
            <a:r>
              <a:rPr lang="zh-CN" altLang="en-US" dirty="0">
                <a:solidFill>
                  <a:srgbClr val="FF0000"/>
                </a:solidFill>
                <a:ea typeface="黑体" pitchFamily="2" charset="-122"/>
              </a:rPr>
              <a:t>增加列</a:t>
            </a:r>
          </a:p>
          <a:p>
            <a:pPr lvl="2" algn="just"/>
            <a:endParaRPr lang="en-US" altLang="zh-CN" sz="2200" b="1" dirty="0">
              <a:solidFill>
                <a:srgbClr val="0000CC"/>
              </a:solidFill>
              <a:latin typeface="Times New Roman" pitchFamily="18" charset="0"/>
              <a:ea typeface="黑体" pitchFamily="2" charset="-122"/>
            </a:endParaRPr>
          </a:p>
          <a:p>
            <a:pPr lvl="2" algn="just"/>
            <a:endParaRPr lang="en-US" altLang="zh-CN" sz="2200" b="1" dirty="0">
              <a:solidFill>
                <a:srgbClr val="0000CC"/>
              </a:solidFill>
              <a:latin typeface="Times New Roman" pitchFamily="18" charset="0"/>
              <a:ea typeface="黑体" pitchFamily="2" charset="-122"/>
            </a:endParaRPr>
          </a:p>
          <a:p>
            <a:pPr lvl="2" algn="just"/>
            <a:endParaRPr lang="en-US" altLang="zh-CN" sz="2200" b="1" dirty="0">
              <a:solidFill>
                <a:srgbClr val="0000CC"/>
              </a:solidFill>
              <a:latin typeface="Times New Roman" pitchFamily="18" charset="0"/>
              <a:ea typeface="黑体" pitchFamily="2" charset="-122"/>
            </a:endParaRPr>
          </a:p>
          <a:p>
            <a:pPr lvl="2" algn="just"/>
            <a:r>
              <a:rPr lang="en-US" altLang="zh-CN" sz="2200" b="1" dirty="0">
                <a:solidFill>
                  <a:srgbClr val="0000CC"/>
                </a:solidFill>
                <a:latin typeface="Times New Roman" pitchFamily="18" charset="0"/>
                <a:ea typeface="黑体" pitchFamily="2" charset="-122"/>
              </a:rPr>
              <a:t>&lt;</a:t>
            </a:r>
            <a:r>
              <a:rPr lang="zh-CN" altLang="en-US" sz="2200" b="1" dirty="0">
                <a:solidFill>
                  <a:srgbClr val="0000CC"/>
                </a:solidFill>
                <a:latin typeface="Times New Roman" pitchFamily="18" charset="0"/>
                <a:ea typeface="黑体" pitchFamily="2" charset="-122"/>
              </a:rPr>
              <a:t>表名</a:t>
            </a:r>
            <a:r>
              <a:rPr lang="en-US" altLang="zh-CN" sz="2200" b="1" dirty="0">
                <a:solidFill>
                  <a:srgbClr val="0000CC"/>
                </a:solidFill>
                <a:latin typeface="Times New Roman" pitchFamily="18" charset="0"/>
                <a:ea typeface="黑体" pitchFamily="2" charset="-122"/>
              </a:rPr>
              <a:t>&gt;</a:t>
            </a:r>
            <a:r>
              <a:rPr lang="en-US" altLang="zh-CN" sz="2200" dirty="0">
                <a:ea typeface="黑体" pitchFamily="2" charset="-122"/>
              </a:rPr>
              <a:t> </a:t>
            </a:r>
            <a:r>
              <a:rPr lang="zh-CN" altLang="en-US" sz="2200" dirty="0">
                <a:ea typeface="黑体" pitchFamily="2" charset="-122"/>
              </a:rPr>
              <a:t>：要修改的基表名称</a:t>
            </a:r>
          </a:p>
          <a:p>
            <a:pPr lvl="2" algn="just"/>
            <a:r>
              <a:rPr lang="en-US" altLang="zh-CN" sz="2200" b="1" dirty="0">
                <a:solidFill>
                  <a:srgbClr val="0000CC"/>
                </a:solidFill>
                <a:latin typeface="Times New Roman" pitchFamily="18" charset="0"/>
                <a:ea typeface="黑体" pitchFamily="2" charset="-122"/>
              </a:rPr>
              <a:t>ADD</a:t>
            </a:r>
            <a:r>
              <a:rPr lang="zh-CN" altLang="en-US" sz="2200" b="1" dirty="0">
                <a:solidFill>
                  <a:srgbClr val="0000CC"/>
                </a:solidFill>
                <a:latin typeface="Times New Roman" pitchFamily="18" charset="0"/>
                <a:ea typeface="黑体" pitchFamily="2" charset="-122"/>
              </a:rPr>
              <a:t>子句</a:t>
            </a:r>
            <a:r>
              <a:rPr lang="zh-CN" altLang="en-US" sz="2200" dirty="0">
                <a:ea typeface="黑体" pitchFamily="2" charset="-122"/>
              </a:rPr>
              <a:t>：增加新列（和新的完整性约束）</a:t>
            </a:r>
          </a:p>
          <a:p>
            <a:pPr lvl="2" algn="just"/>
            <a:endParaRPr lang="zh-CN" altLang="en-US" sz="2200" dirty="0">
              <a:ea typeface="黑体" pitchFamily="2" charset="-122"/>
            </a:endParaRPr>
          </a:p>
          <a:p>
            <a:pPr algn="just">
              <a:lnSpc>
                <a:spcPct val="110000"/>
              </a:lnSpc>
            </a:pP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例</a:t>
            </a:r>
            <a:r>
              <a:rPr lang="en-US" altLang="zh-CN" sz="2400" b="1" dirty="0">
                <a:solidFill>
                  <a:srgbClr val="FF0000"/>
                </a:solidFill>
                <a:ea typeface="黑体" pitchFamily="2" charset="-122"/>
              </a:rPr>
              <a:t>3]</a:t>
            </a:r>
            <a:r>
              <a:rPr lang="en-US" altLang="zh-CN" sz="2400" dirty="0">
                <a:ea typeface="黑体" pitchFamily="2" charset="-122"/>
              </a:rPr>
              <a:t> </a:t>
            </a:r>
            <a:r>
              <a:rPr lang="zh-CN" altLang="en-US" sz="2400" dirty="0">
                <a:latin typeface="+mj-lt"/>
                <a:ea typeface="宋体" panose="02010600030101010101" pitchFamily="2" charset="-122"/>
              </a:rPr>
              <a:t>向</a:t>
            </a:r>
            <a:r>
              <a:rPr lang="en-US" altLang="zh-CN" sz="2400" dirty="0" err="1">
                <a:latin typeface="+mj-lt"/>
                <a:ea typeface="宋体" panose="02010600030101010101" pitchFamily="2" charset="-122"/>
              </a:rPr>
              <a:t>emp</a:t>
            </a:r>
            <a:r>
              <a:rPr lang="zh-CN" altLang="en-US" sz="2400" dirty="0">
                <a:latin typeface="+mj-lt"/>
                <a:ea typeface="宋体" panose="02010600030101010101" pitchFamily="2" charset="-122"/>
              </a:rPr>
              <a:t>表增加“</a:t>
            </a:r>
            <a:r>
              <a:rPr lang="zh-CN" altLang="en-US" sz="2400" dirty="0">
                <a:ea typeface="宋体" panose="02010600030101010101" pitchFamily="2" charset="-122"/>
              </a:rPr>
              <a:t>性别</a:t>
            </a:r>
            <a:r>
              <a:rPr lang="zh-CN" altLang="en-US" sz="2400" dirty="0">
                <a:latin typeface="+mj-lt"/>
                <a:ea typeface="宋体" panose="02010600030101010101" pitchFamily="2" charset="-122"/>
              </a:rPr>
              <a:t>” 列，其数据类型为长度为</a:t>
            </a:r>
            <a:r>
              <a:rPr lang="en-US" altLang="zh-CN" sz="2400" dirty="0">
                <a:latin typeface="+mj-lt"/>
                <a:ea typeface="宋体" panose="02010600030101010101" pitchFamily="2" charset="-122"/>
              </a:rPr>
              <a:t>2</a:t>
            </a:r>
            <a:r>
              <a:rPr lang="zh-CN" altLang="en-US" sz="2400" dirty="0">
                <a:latin typeface="+mj-lt"/>
                <a:ea typeface="宋体" panose="02010600030101010101" pitchFamily="2" charset="-122"/>
              </a:rPr>
              <a:t>位的</a:t>
            </a:r>
            <a:r>
              <a:rPr lang="zh-CN" altLang="en-US" sz="2400" dirty="0">
                <a:latin typeface="+mj-lt"/>
                <a:ea typeface="宋体" panose="02010600030101010101" pitchFamily="2" charset="-122"/>
                <a:sym typeface="Wingdings 3" pitchFamily="18" charset="2"/>
              </a:rPr>
              <a:t>定长字符串，</a:t>
            </a:r>
            <a:r>
              <a:rPr lang="zh-CN" altLang="en-US" sz="2400" dirty="0">
                <a:ea typeface="宋体" panose="02010600030101010101" pitchFamily="2" charset="-122"/>
              </a:rPr>
              <a:t>性别不能为</a:t>
            </a:r>
            <a:r>
              <a:rPr lang="en-US" altLang="zh-CN" sz="2400" dirty="0">
                <a:ea typeface="宋体" panose="02010600030101010101" pitchFamily="2" charset="-122"/>
              </a:rPr>
              <a:t>NULL</a:t>
            </a:r>
            <a:r>
              <a:rPr lang="zh-CN" altLang="en-US" sz="2400" dirty="0">
                <a:latin typeface="+mj-lt"/>
                <a:ea typeface="宋体" panose="02010600030101010101" pitchFamily="2" charset="-122"/>
              </a:rPr>
              <a:t>。</a:t>
            </a:r>
            <a:endParaRPr lang="en-US" altLang="zh-CN" sz="2400" dirty="0">
              <a:latin typeface="+mj-lt"/>
              <a:ea typeface="宋体" panose="02010600030101010101" pitchFamily="2" charset="-122"/>
            </a:endParaRPr>
          </a:p>
          <a:p>
            <a:pPr marL="0" indent="0" algn="just">
              <a:lnSpc>
                <a:spcPct val="110000"/>
              </a:lnSpc>
              <a:buNone/>
            </a:pPr>
            <a:r>
              <a:rPr lang="en-US" altLang="zh-CN" sz="2200" b="1" dirty="0">
                <a:solidFill>
                  <a:srgbClr val="0000CC"/>
                </a:solidFill>
                <a:latin typeface="Times New Roman" pitchFamily="18" charset="0"/>
                <a:ea typeface="黑体" pitchFamily="2" charset="-122"/>
              </a:rPr>
              <a:t>    ALTER TABLE </a:t>
            </a:r>
            <a:r>
              <a:rPr lang="en-US" altLang="zh-CN" sz="2200" b="1" dirty="0" err="1">
                <a:latin typeface="Times New Roman" pitchFamily="18" charset="0"/>
                <a:ea typeface="黑体" pitchFamily="2" charset="-122"/>
              </a:rPr>
              <a:t>emp</a:t>
            </a:r>
            <a:r>
              <a:rPr lang="en-US" altLang="zh-CN" sz="2200" b="1" dirty="0">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ADD</a:t>
            </a:r>
            <a:r>
              <a:rPr lang="en-US" altLang="zh-CN" sz="2200" b="1" dirty="0">
                <a:solidFill>
                  <a:schemeClr val="accent2"/>
                </a:solidFill>
                <a:latin typeface="Times New Roman" pitchFamily="18" charset="0"/>
                <a:ea typeface="黑体" pitchFamily="2" charset="-122"/>
              </a:rPr>
              <a:t> </a:t>
            </a:r>
            <a:r>
              <a:rPr lang="en-US" altLang="zh-CN" sz="2200" b="1" dirty="0">
                <a:latin typeface="Times New Roman" pitchFamily="18" charset="0"/>
                <a:ea typeface="黑体" pitchFamily="2" charset="-122"/>
              </a:rPr>
              <a:t>gender CHAR(2) </a:t>
            </a:r>
            <a:r>
              <a:rPr lang="en-US" altLang="zh-CN" sz="2200" b="1" dirty="0">
                <a:solidFill>
                  <a:srgbClr val="008000"/>
                </a:solidFill>
                <a:latin typeface="Times New Roman" pitchFamily="18" charset="0"/>
                <a:ea typeface="黑体" pitchFamily="2" charset="-122"/>
              </a:rPr>
              <a:t>NOT NULL</a:t>
            </a:r>
            <a:r>
              <a:rPr lang="zh-CN" altLang="en-US" sz="2200" b="1" dirty="0">
                <a:solidFill>
                  <a:srgbClr val="0000CC"/>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30</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7" name="Text Box 5"/>
          <p:cNvSpPr txBox="1">
            <a:spLocks noChangeArrowheads="1"/>
          </p:cNvSpPr>
          <p:nvPr/>
        </p:nvSpPr>
        <p:spPr bwMode="auto">
          <a:xfrm>
            <a:off x="1403647" y="2524970"/>
            <a:ext cx="7283153" cy="904030"/>
          </a:xfrm>
          <a:prstGeom prst="rect">
            <a:avLst/>
          </a:prstGeom>
          <a:noFill/>
          <a:ln w="9525">
            <a:solidFill>
              <a:srgbClr val="FF0000"/>
            </a:solidFill>
            <a:miter lim="800000"/>
            <a:headEnd/>
            <a:tailEnd/>
          </a:ln>
          <a:effectLst/>
        </p:spPr>
        <p:txBody>
          <a:bodyPr wrap="square">
            <a:spAutoFit/>
          </a:bodyPr>
          <a:lstStyle/>
          <a:p>
            <a:pPr>
              <a:lnSpc>
                <a:spcPct val="115000"/>
              </a:lnSpc>
            </a:pPr>
            <a:r>
              <a:rPr lang="en-US" altLang="zh-CN" sz="2400" b="1" dirty="0">
                <a:solidFill>
                  <a:srgbClr val="0000CC"/>
                </a:solidFill>
                <a:latin typeface="Times New Roman" pitchFamily="18" charset="0"/>
                <a:ea typeface="黑体" pitchFamily="2" charset="-122"/>
              </a:rPr>
              <a:t>ALTER TABLE</a:t>
            </a:r>
            <a:r>
              <a:rPr lang="en-US" altLang="zh-CN" sz="2400" dirty="0">
                <a:solidFill>
                  <a:srgbClr val="0000CC"/>
                </a:solidFill>
                <a:latin typeface="Times New Roman" pitchFamily="18" charset="0"/>
                <a:ea typeface="黑体" pitchFamily="2" charset="-122"/>
              </a:rPr>
              <a:t> &lt;</a:t>
            </a:r>
            <a:r>
              <a:rPr lang="zh-CN" altLang="en-US" sz="2400" dirty="0">
                <a:solidFill>
                  <a:srgbClr val="0000CC"/>
                </a:solidFill>
                <a:latin typeface="Times New Roman" pitchFamily="18" charset="0"/>
                <a:ea typeface="黑体" pitchFamily="2" charset="-122"/>
              </a:rPr>
              <a:t>表名</a:t>
            </a:r>
            <a:r>
              <a:rPr lang="en-US" altLang="zh-CN" sz="2400" dirty="0">
                <a:solidFill>
                  <a:srgbClr val="0000CC"/>
                </a:solidFill>
                <a:latin typeface="Times New Roman" pitchFamily="18" charset="0"/>
                <a:ea typeface="黑体" pitchFamily="2" charset="-122"/>
              </a:rPr>
              <a:t>&gt; [ </a:t>
            </a:r>
            <a:r>
              <a:rPr lang="en-US" altLang="zh-CN" sz="2400" b="1" dirty="0">
                <a:solidFill>
                  <a:srgbClr val="0000CC"/>
                </a:solidFill>
                <a:latin typeface="Times New Roman" pitchFamily="18" charset="0"/>
                <a:ea typeface="黑体" pitchFamily="2" charset="-122"/>
              </a:rPr>
              <a:t>ADD</a:t>
            </a:r>
            <a:r>
              <a:rPr lang="en-US" altLang="zh-CN" sz="2400" dirty="0">
                <a:solidFill>
                  <a:srgbClr val="0000CC"/>
                </a:solidFill>
                <a:latin typeface="Times New Roman" pitchFamily="18" charset="0"/>
                <a:ea typeface="黑体" pitchFamily="2" charset="-122"/>
              </a:rPr>
              <a:t> &lt;</a:t>
            </a:r>
            <a:r>
              <a:rPr lang="zh-CN" altLang="en-US" sz="2400" dirty="0">
                <a:solidFill>
                  <a:srgbClr val="0000CC"/>
                </a:solidFill>
                <a:latin typeface="Times New Roman" pitchFamily="18" charset="0"/>
                <a:ea typeface="黑体" pitchFamily="2" charset="-122"/>
              </a:rPr>
              <a:t>新列名</a:t>
            </a:r>
            <a:r>
              <a:rPr lang="en-US" altLang="zh-CN" sz="2400" dirty="0">
                <a:solidFill>
                  <a:srgbClr val="0000CC"/>
                </a:solidFill>
                <a:latin typeface="Times New Roman" pitchFamily="18" charset="0"/>
                <a:ea typeface="黑体" pitchFamily="2" charset="-122"/>
              </a:rPr>
              <a:t>&gt; &lt;</a:t>
            </a:r>
            <a:r>
              <a:rPr lang="zh-CN" altLang="en-US" sz="2400" dirty="0">
                <a:solidFill>
                  <a:srgbClr val="0000CC"/>
                </a:solidFill>
                <a:latin typeface="Times New Roman" pitchFamily="18" charset="0"/>
                <a:ea typeface="黑体" pitchFamily="2" charset="-122"/>
              </a:rPr>
              <a:t>数据类型</a:t>
            </a:r>
            <a:r>
              <a:rPr lang="en-US" altLang="zh-CN" sz="2400" dirty="0">
                <a:solidFill>
                  <a:srgbClr val="0000CC"/>
                </a:solidFill>
                <a:latin typeface="Times New Roman" pitchFamily="18" charset="0"/>
                <a:ea typeface="黑体" pitchFamily="2" charset="-122"/>
              </a:rPr>
              <a:t>&gt; [ </a:t>
            </a:r>
            <a:r>
              <a:rPr lang="zh-CN" altLang="en-US" sz="2400" dirty="0">
                <a:solidFill>
                  <a:srgbClr val="0000CC"/>
                </a:solidFill>
                <a:latin typeface="Times New Roman" pitchFamily="18" charset="0"/>
                <a:ea typeface="黑体" pitchFamily="2" charset="-122"/>
              </a:rPr>
              <a:t>完整性约束 </a:t>
            </a:r>
            <a:r>
              <a:rPr lang="en-US" altLang="zh-CN" sz="2400" dirty="0">
                <a:solidFill>
                  <a:srgbClr val="0000CC"/>
                </a:solidFill>
                <a:latin typeface="Times New Roman" pitchFamily="18" charset="0"/>
                <a:ea typeface="黑体" pitchFamily="2" charset="-122"/>
              </a:rPr>
              <a:t>] ]</a:t>
            </a:r>
            <a:r>
              <a:rPr lang="en-US" altLang="zh-CN" sz="2400" b="1" dirty="0">
                <a:solidFill>
                  <a:srgbClr val="0000CC"/>
                </a:solidFill>
                <a:latin typeface="Times New Roman" pitchFamily="18"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8" end="8"/>
                                            </p:txEl>
                                          </p:spTgt>
                                        </p:tgtEl>
                                        <p:attrNameLst>
                                          <p:attrName>style.visibility</p:attrName>
                                        </p:attrNameLst>
                                      </p:cBhvr>
                                      <p:to>
                                        <p:strVal val="visible"/>
                                      </p:to>
                                    </p:set>
                                    <p:anim calcmode="lin" valueType="num">
                                      <p:cBhvr additive="base">
                                        <p:cTn id="7"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9" end="9"/>
                                            </p:txEl>
                                          </p:spTgt>
                                        </p:tgtEl>
                                        <p:attrNameLst>
                                          <p:attrName>style.visibility</p:attrName>
                                        </p:attrNameLst>
                                      </p:cBhvr>
                                      <p:to>
                                        <p:strVal val="visible"/>
                                      </p:to>
                                    </p:set>
                                    <p:anim calcmode="lin" valueType="num">
                                      <p:cBhvr additive="base">
                                        <p:cTn id="11"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t>3.3 SQL</a:t>
            </a:r>
            <a:r>
              <a:rPr lang="zh-CN" altLang="en-US"/>
              <a:t>数据定义语言</a:t>
            </a:r>
          </a:p>
        </p:txBody>
      </p:sp>
      <p:sp>
        <p:nvSpPr>
          <p:cNvPr id="23555" name="Rectangle 3"/>
          <p:cNvSpPr>
            <a:spLocks noGrp="1" noChangeArrowheads="1"/>
          </p:cNvSpPr>
          <p:nvPr>
            <p:ph type="body" idx="1"/>
          </p:nvPr>
        </p:nvSpPr>
        <p:spPr>
          <a:xfrm>
            <a:off x="971600" y="1412875"/>
            <a:ext cx="7916242" cy="5040313"/>
          </a:xfrm>
        </p:spPr>
        <p:txBody>
          <a:bodyPr/>
          <a:lstStyle/>
          <a:p>
            <a:pPr>
              <a:lnSpc>
                <a:spcPct val="105000"/>
              </a:lnSpc>
            </a:pPr>
            <a:r>
              <a:rPr lang="zh-CN" altLang="en-US" b="1" dirty="0">
                <a:solidFill>
                  <a:schemeClr val="accent2"/>
                </a:solidFill>
                <a:latin typeface="+mn-ea"/>
              </a:rPr>
              <a:t>基表模式的修改与撤消</a:t>
            </a:r>
            <a:endParaRPr lang="en-US" altLang="zh-CN" b="1" dirty="0">
              <a:solidFill>
                <a:srgbClr val="0000CC"/>
              </a:solidFill>
              <a:latin typeface="+mn-ea"/>
            </a:endParaRPr>
          </a:p>
          <a:p>
            <a:pPr lvl="1">
              <a:lnSpc>
                <a:spcPct val="105000"/>
              </a:lnSpc>
            </a:pPr>
            <a:r>
              <a:rPr lang="zh-CN" altLang="en-US" dirty="0">
                <a:solidFill>
                  <a:schemeClr val="accent2"/>
                </a:solidFill>
                <a:ea typeface="黑体" pitchFamily="2" charset="-122"/>
              </a:rPr>
              <a:t>撤消</a:t>
            </a:r>
            <a:r>
              <a:rPr lang="zh-CN" altLang="en-US" dirty="0">
                <a:solidFill>
                  <a:srgbClr val="FF0000"/>
                </a:solidFill>
                <a:ea typeface="黑体" pitchFamily="2" charset="-122"/>
              </a:rPr>
              <a:t>基表</a:t>
            </a:r>
          </a:p>
          <a:p>
            <a:pPr lvl="2">
              <a:lnSpc>
                <a:spcPct val="105000"/>
              </a:lnSpc>
            </a:pPr>
            <a:endParaRPr lang="en-US" altLang="zh-CN" sz="2200" dirty="0">
              <a:ea typeface="黑体" pitchFamily="2" charset="-122"/>
            </a:endParaRPr>
          </a:p>
          <a:p>
            <a:pPr lvl="2">
              <a:spcBef>
                <a:spcPts val="1200"/>
              </a:spcBef>
            </a:pPr>
            <a:r>
              <a:rPr lang="zh-CN" altLang="en-US" sz="2200" dirty="0">
                <a:ea typeface="黑体" pitchFamily="2" charset="-122"/>
              </a:rPr>
              <a:t>基表定义被撤消，且表中数据、表上的索引全被删除</a:t>
            </a:r>
          </a:p>
          <a:p>
            <a:pPr lvl="2">
              <a:lnSpc>
                <a:spcPct val="105000"/>
              </a:lnSpc>
            </a:pPr>
            <a:r>
              <a:rPr lang="zh-CN" altLang="en-US" sz="2200" dirty="0">
                <a:ea typeface="黑体" pitchFamily="2" charset="-122"/>
              </a:rPr>
              <a:t>系统从数据字典中删去有关该基表及其索引的元数据</a:t>
            </a:r>
          </a:p>
          <a:p>
            <a:pPr lvl="1" algn="just">
              <a:spcBef>
                <a:spcPts val="600"/>
              </a:spcBef>
              <a:spcAft>
                <a:spcPts val="600"/>
              </a:spcAft>
            </a:pP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例</a:t>
            </a:r>
            <a:r>
              <a:rPr lang="en-US" altLang="zh-CN" sz="2400" b="1" dirty="0">
                <a:solidFill>
                  <a:srgbClr val="FF0000"/>
                </a:solidFill>
                <a:ea typeface="黑体" pitchFamily="2" charset="-122"/>
              </a:rPr>
              <a:t>4] </a:t>
            </a:r>
            <a:r>
              <a:rPr lang="zh-CN" altLang="en-US" sz="2400" dirty="0">
                <a:latin typeface="+mj-lt"/>
                <a:ea typeface="宋体" panose="02010600030101010101" pitchFamily="2" charset="-122"/>
                <a:cs typeface="+mn-cs"/>
              </a:rPr>
              <a:t>撤消</a:t>
            </a:r>
            <a:r>
              <a:rPr lang="en-US" altLang="zh-CN" sz="2400" dirty="0" err="1">
                <a:latin typeface="+mj-lt"/>
                <a:ea typeface="宋体" panose="02010600030101010101" pitchFamily="2" charset="-122"/>
                <a:cs typeface="+mn-cs"/>
              </a:rPr>
              <a:t>emp</a:t>
            </a:r>
            <a:r>
              <a:rPr lang="zh-CN" altLang="en-US" sz="2400" dirty="0">
                <a:latin typeface="+mj-lt"/>
                <a:ea typeface="宋体" panose="02010600030101010101" pitchFamily="2" charset="-122"/>
                <a:cs typeface="+mn-cs"/>
              </a:rPr>
              <a:t>表：</a:t>
            </a:r>
            <a:r>
              <a:rPr lang="en-US" altLang="zh-CN" sz="2400" dirty="0">
                <a:latin typeface="+mj-lt"/>
                <a:ea typeface="宋体" panose="02010600030101010101" pitchFamily="2" charset="-122"/>
                <a:cs typeface="+mn-cs"/>
              </a:rPr>
              <a:t>	</a:t>
            </a:r>
            <a:r>
              <a:rPr lang="en-US" altLang="zh-CN" sz="2200" dirty="0">
                <a:solidFill>
                  <a:srgbClr val="0000CC"/>
                </a:solidFill>
                <a:latin typeface="Times New Roman" pitchFamily="18" charset="0"/>
                <a:ea typeface="黑体" pitchFamily="2" charset="-122"/>
              </a:rPr>
              <a:t>DROP TABLE </a:t>
            </a:r>
            <a:r>
              <a:rPr lang="en-US" altLang="zh-CN" sz="2200" dirty="0" err="1">
                <a:latin typeface="Times New Roman" pitchFamily="18" charset="0"/>
                <a:ea typeface="黑体" pitchFamily="2" charset="-122"/>
              </a:rPr>
              <a:t>emp</a:t>
            </a:r>
            <a:r>
              <a:rPr lang="en-US" altLang="zh-CN" sz="2200" dirty="0">
                <a:solidFill>
                  <a:srgbClr val="0000CC"/>
                </a:solidFill>
                <a:latin typeface="Times New Roman" pitchFamily="18" charset="0"/>
                <a:ea typeface="黑体" pitchFamily="2" charset="-122"/>
              </a:rPr>
              <a:t>;</a:t>
            </a:r>
          </a:p>
          <a:p>
            <a:pPr lvl="1">
              <a:lnSpc>
                <a:spcPct val="105000"/>
              </a:lnSpc>
            </a:pPr>
            <a:r>
              <a:rPr lang="zh-CN" altLang="en-US" sz="2400" dirty="0">
                <a:solidFill>
                  <a:srgbClr val="0000CC"/>
                </a:solidFill>
                <a:ea typeface="黑体" pitchFamily="2" charset="-122"/>
              </a:rPr>
              <a:t>如何实现从基表中删除属性列定义？</a:t>
            </a:r>
          </a:p>
          <a:p>
            <a:pPr lvl="2" algn="just">
              <a:lnSpc>
                <a:spcPct val="105000"/>
              </a:lnSpc>
            </a:pPr>
            <a:r>
              <a:rPr lang="zh-CN" altLang="en-US" sz="2200" dirty="0">
                <a:ea typeface="黑体" pitchFamily="2" charset="-122"/>
              </a:rPr>
              <a:t>把基表中要保留的列及其内容复制到一个新基表中</a:t>
            </a:r>
          </a:p>
          <a:p>
            <a:pPr lvl="2" algn="just">
              <a:lnSpc>
                <a:spcPct val="105000"/>
              </a:lnSpc>
            </a:pPr>
            <a:r>
              <a:rPr lang="zh-CN" altLang="en-US" sz="2200" dirty="0">
                <a:ea typeface="黑体" pitchFamily="2" charset="-122"/>
              </a:rPr>
              <a:t>删除原基表 </a:t>
            </a:r>
          </a:p>
          <a:p>
            <a:pPr lvl="2" algn="just">
              <a:lnSpc>
                <a:spcPct val="105000"/>
              </a:lnSpc>
            </a:pPr>
            <a:r>
              <a:rPr lang="zh-CN" altLang="en-US" sz="2200" dirty="0">
                <a:ea typeface="黑体" pitchFamily="2" charset="-122"/>
              </a:rPr>
              <a:t>再将</a:t>
            </a:r>
            <a:r>
              <a:rPr lang="zh-CN" altLang="en-US" sz="2200" dirty="0">
                <a:solidFill>
                  <a:schemeClr val="accent2"/>
                </a:solidFill>
                <a:ea typeface="黑体" pitchFamily="2" charset="-122"/>
              </a:rPr>
              <a:t>新基表重命名（</a:t>
            </a:r>
            <a:r>
              <a:rPr lang="en-US" altLang="zh-CN" sz="2200" dirty="0">
                <a:solidFill>
                  <a:schemeClr val="accent2"/>
                </a:solidFill>
                <a:ea typeface="黑体" pitchFamily="2" charset="-122"/>
              </a:rPr>
              <a:t> RENAME </a:t>
            </a:r>
            <a:r>
              <a:rPr lang="zh-CN" altLang="en-US" sz="2200" dirty="0">
                <a:solidFill>
                  <a:schemeClr val="accent2"/>
                </a:solidFill>
                <a:ea typeface="黑体" pitchFamily="2" charset="-122"/>
              </a:rPr>
              <a:t>）</a:t>
            </a:r>
            <a:r>
              <a:rPr lang="zh-CN" altLang="en-US" sz="2200" dirty="0">
                <a:ea typeface="黑体" pitchFamily="2" charset="-122"/>
              </a:rPr>
              <a:t>为原表名</a:t>
            </a:r>
            <a:endParaRPr lang="en-US" altLang="zh-CN" sz="2200" dirty="0">
              <a:ea typeface="黑体" pitchFamily="2" charset="-122"/>
            </a:endParaRPr>
          </a:p>
          <a:p>
            <a:pPr lvl="1" algn="just">
              <a:lnSpc>
                <a:spcPct val="105000"/>
              </a:lnSpc>
            </a:pPr>
            <a:r>
              <a:rPr lang="zh-CN" altLang="en-US" sz="2400" dirty="0">
                <a:solidFill>
                  <a:srgbClr val="0000CC"/>
                </a:solidFill>
                <a:ea typeface="黑体" pitchFamily="2" charset="-122"/>
              </a:rPr>
              <a:t>如何实现从基表中删除数据？</a:t>
            </a:r>
            <a:r>
              <a:rPr lang="en-US" altLang="zh-CN" sz="2400" dirty="0">
                <a:solidFill>
                  <a:srgbClr val="0000CC"/>
                </a:solidFill>
                <a:ea typeface="黑体" pitchFamily="2" charset="-122"/>
              </a:rPr>
              <a:t>——</a:t>
            </a:r>
            <a:r>
              <a:rPr lang="en-US" altLang="zh-CN" sz="2200" dirty="0">
                <a:solidFill>
                  <a:schemeClr val="accent2"/>
                </a:solidFill>
                <a:ea typeface="黑体" pitchFamily="2" charset="-122"/>
              </a:rPr>
              <a:t>DELETE</a:t>
            </a:r>
            <a:r>
              <a:rPr lang="zh-CN" altLang="en-US" sz="2200" dirty="0">
                <a:solidFill>
                  <a:schemeClr val="accent2"/>
                </a:solidFill>
                <a:ea typeface="黑体" pitchFamily="2" charset="-122"/>
              </a:rPr>
              <a:t>语句</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31</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818768" y="2438454"/>
            <a:ext cx="6857688" cy="451598"/>
          </a:xfrm>
          <a:prstGeom prst="rect">
            <a:avLst/>
          </a:prstGeom>
          <a:ln>
            <a:solidFill>
              <a:schemeClr val="accent2"/>
            </a:solidFill>
          </a:ln>
        </p:spPr>
        <p:txBody>
          <a:bodyPr wrap="square">
            <a:spAutoFit/>
          </a:bodyPr>
          <a:lstStyle/>
          <a:p>
            <a:pPr marL="0" lvl="2">
              <a:lnSpc>
                <a:spcPct val="105000"/>
              </a:lnSpc>
            </a:pPr>
            <a:r>
              <a:rPr lang="en-US" altLang="zh-CN" sz="2400" b="1" dirty="0">
                <a:solidFill>
                  <a:srgbClr val="0000CC"/>
                </a:solidFill>
                <a:latin typeface="Times New Roman" pitchFamily="18" charset="0"/>
                <a:ea typeface="黑体" pitchFamily="2" charset="-122"/>
              </a:rPr>
              <a:t>DROP TABLE </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表名</a:t>
            </a:r>
            <a:r>
              <a:rPr lang="en-US" altLang="zh-CN" sz="2400" dirty="0">
                <a:solidFill>
                  <a:srgbClr val="0000CC"/>
                </a:solidFill>
                <a:latin typeface="Times New Roman" pitchFamily="18" charset="0"/>
                <a:ea typeface="黑体" pitchFamily="2" charset="-122"/>
              </a:rPr>
              <a:t>&gt;</a:t>
            </a:r>
            <a:r>
              <a:rPr lang="en-US" altLang="zh-CN" sz="2400" b="1" dirty="0">
                <a:solidFill>
                  <a:srgbClr val="0000CC"/>
                </a:solidFill>
                <a:latin typeface="Times New Roman" pitchFamily="18"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3.3 SQL</a:t>
            </a:r>
            <a:r>
              <a:rPr lang="zh-CN" altLang="en-US"/>
              <a:t>数据定义语言</a:t>
            </a:r>
          </a:p>
        </p:txBody>
      </p:sp>
      <p:sp>
        <p:nvSpPr>
          <p:cNvPr id="24579" name="Rectangle 3"/>
          <p:cNvSpPr>
            <a:spLocks noGrp="1" noChangeArrowheads="1"/>
          </p:cNvSpPr>
          <p:nvPr>
            <p:ph type="body" idx="1"/>
          </p:nvPr>
        </p:nvSpPr>
        <p:spPr>
          <a:xfrm>
            <a:off x="921069" y="1412776"/>
            <a:ext cx="7827395" cy="5040412"/>
          </a:xfrm>
        </p:spPr>
        <p:txBody>
          <a:bodyPr/>
          <a:lstStyle/>
          <a:p>
            <a:pPr>
              <a:lnSpc>
                <a:spcPct val="105000"/>
              </a:lnSpc>
            </a:pPr>
            <a:r>
              <a:rPr lang="zh-CN" altLang="en-US" b="1" dirty="0">
                <a:solidFill>
                  <a:schemeClr val="accent2"/>
                </a:solidFill>
                <a:latin typeface="+mn-ea"/>
              </a:rPr>
              <a:t>基表模式的修改与撤消</a:t>
            </a:r>
            <a:endParaRPr lang="en-US" altLang="zh-CN" b="1" dirty="0">
              <a:solidFill>
                <a:schemeClr val="accent2"/>
              </a:solidFill>
              <a:latin typeface="+mn-ea"/>
            </a:endParaRPr>
          </a:p>
          <a:p>
            <a:pPr lvl="1">
              <a:lnSpc>
                <a:spcPct val="105000"/>
              </a:lnSpc>
            </a:pPr>
            <a:r>
              <a:rPr lang="zh-CN" altLang="en-US" dirty="0">
                <a:solidFill>
                  <a:srgbClr val="FF0000"/>
                </a:solidFill>
                <a:latin typeface="Times New Roman" pitchFamily="18" charset="0"/>
                <a:ea typeface="黑体" pitchFamily="2" charset="-122"/>
              </a:rPr>
              <a:t>补充定义主键</a:t>
            </a:r>
          </a:p>
          <a:p>
            <a:pPr lvl="2">
              <a:lnSpc>
                <a:spcPct val="105000"/>
              </a:lnSpc>
            </a:pPr>
            <a:endParaRPr lang="en-US" altLang="zh-CN" sz="2100" dirty="0">
              <a:latin typeface="Times New Roman" pitchFamily="18" charset="0"/>
              <a:ea typeface="黑体" pitchFamily="2" charset="-122"/>
            </a:endParaRPr>
          </a:p>
          <a:p>
            <a:pPr lvl="2">
              <a:spcBef>
                <a:spcPts val="600"/>
              </a:spcBef>
            </a:pPr>
            <a:endParaRPr lang="en-US" altLang="zh-CN" sz="2200" dirty="0">
              <a:latin typeface="Times New Roman" pitchFamily="18" charset="0"/>
              <a:ea typeface="黑体" pitchFamily="2" charset="-122"/>
            </a:endParaRPr>
          </a:p>
          <a:p>
            <a:pPr lvl="2">
              <a:spcBef>
                <a:spcPts val="600"/>
              </a:spcBef>
            </a:pPr>
            <a:r>
              <a:rPr lang="zh-CN" altLang="en-US" sz="2200" dirty="0">
                <a:latin typeface="Times New Roman" pitchFamily="18" charset="0"/>
                <a:ea typeface="黑体" pitchFamily="2" charset="-122"/>
              </a:rPr>
              <a:t>要求定义为主键的</a:t>
            </a: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列名清单</a:t>
            </a:r>
            <a:r>
              <a:rPr lang="en-US" altLang="zh-CN" sz="2200" dirty="0">
                <a:latin typeface="Times New Roman" pitchFamily="18" charset="0"/>
                <a:ea typeface="黑体" pitchFamily="2" charset="-122"/>
              </a:rPr>
              <a:t>&gt;</a:t>
            </a:r>
            <a:r>
              <a:rPr lang="zh-CN" altLang="en-US" sz="2200" dirty="0">
                <a:latin typeface="Times New Roman" pitchFamily="18" charset="0"/>
                <a:ea typeface="黑体" pitchFamily="2" charset="-122"/>
              </a:rPr>
              <a:t>中的</a:t>
            </a:r>
            <a:r>
              <a:rPr lang="zh-CN" altLang="en-US" sz="2200" dirty="0">
                <a:solidFill>
                  <a:schemeClr val="accent2"/>
                </a:solidFill>
                <a:latin typeface="Times New Roman" pitchFamily="18" charset="0"/>
                <a:ea typeface="黑体" pitchFamily="2" charset="-122"/>
              </a:rPr>
              <a:t>每个列必须满足</a:t>
            </a:r>
            <a:r>
              <a:rPr lang="en-US" altLang="zh-CN" sz="2200" dirty="0">
                <a:solidFill>
                  <a:schemeClr val="accent2"/>
                </a:solidFill>
                <a:latin typeface="Times New Roman" pitchFamily="18" charset="0"/>
                <a:ea typeface="黑体" pitchFamily="2" charset="-122"/>
              </a:rPr>
              <a:t>NOT NULL</a:t>
            </a:r>
            <a:r>
              <a:rPr lang="zh-CN" altLang="en-US" sz="2200" dirty="0">
                <a:solidFill>
                  <a:schemeClr val="accent2"/>
                </a:solidFill>
                <a:latin typeface="Times New Roman" pitchFamily="18" charset="0"/>
                <a:ea typeface="黑体" pitchFamily="2" charset="-122"/>
              </a:rPr>
              <a:t>，全部列的组合取值必须唯一</a:t>
            </a:r>
            <a:endParaRPr lang="en-US" altLang="zh-CN" sz="2200" dirty="0">
              <a:solidFill>
                <a:schemeClr val="accent2"/>
              </a:solidFill>
              <a:latin typeface="Times New Roman" pitchFamily="18" charset="0"/>
              <a:ea typeface="黑体" pitchFamily="2" charset="-122"/>
            </a:endParaRPr>
          </a:p>
          <a:p>
            <a:pPr lvl="1">
              <a:lnSpc>
                <a:spcPct val="105000"/>
              </a:lnSpc>
            </a:pPr>
            <a:endParaRPr lang="en-US" altLang="zh-CN" sz="2200" dirty="0">
              <a:solidFill>
                <a:srgbClr val="FF0000"/>
              </a:solidFill>
              <a:latin typeface="Times New Roman" pitchFamily="18" charset="0"/>
              <a:ea typeface="黑体" pitchFamily="2" charset="-122"/>
            </a:endParaRPr>
          </a:p>
          <a:p>
            <a:pPr lvl="1">
              <a:lnSpc>
                <a:spcPct val="105000"/>
              </a:lnSpc>
            </a:pPr>
            <a:r>
              <a:rPr lang="zh-CN" altLang="en-US" dirty="0">
                <a:solidFill>
                  <a:srgbClr val="FF0000"/>
                </a:solidFill>
                <a:latin typeface="Times New Roman" pitchFamily="18" charset="0"/>
                <a:ea typeface="黑体" pitchFamily="2" charset="-122"/>
              </a:rPr>
              <a:t>撤销主键定义</a:t>
            </a:r>
          </a:p>
          <a:p>
            <a:pPr lvl="2">
              <a:lnSpc>
                <a:spcPct val="105000"/>
              </a:lnSpc>
            </a:pPr>
            <a:endParaRPr lang="en-US" altLang="zh-CN" sz="2200" dirty="0">
              <a:latin typeface="Times New Roman" pitchFamily="18" charset="0"/>
              <a:ea typeface="黑体" pitchFamily="2" charset="-122"/>
            </a:endParaRPr>
          </a:p>
          <a:p>
            <a:pPr lvl="2">
              <a:lnSpc>
                <a:spcPct val="105000"/>
              </a:lnSpc>
            </a:pPr>
            <a:endParaRPr lang="en-US" altLang="zh-CN" sz="2200" dirty="0">
              <a:latin typeface="Times New Roman" pitchFamily="18" charset="0"/>
              <a:ea typeface="黑体" pitchFamily="2" charset="-122"/>
            </a:endParaRPr>
          </a:p>
          <a:p>
            <a:pPr lvl="2">
              <a:spcBef>
                <a:spcPts val="600"/>
              </a:spcBef>
            </a:pPr>
            <a:r>
              <a:rPr lang="zh-CN" altLang="en-US" sz="2200" dirty="0">
                <a:latin typeface="Times New Roman" pitchFamily="18" charset="0"/>
                <a:ea typeface="黑体" pitchFamily="2" charset="-122"/>
              </a:rPr>
              <a:t>暂时撤销主键，在插入新元组时可提高系统的性能</a:t>
            </a:r>
            <a:endParaRPr lang="zh-CN" altLang="en-US" sz="2200" dirty="0">
              <a:solidFill>
                <a:schemeClr val="accent2"/>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3" name="矩形 2"/>
          <p:cNvSpPr/>
          <p:nvPr/>
        </p:nvSpPr>
        <p:spPr>
          <a:xfrm>
            <a:off x="1763688" y="2565295"/>
            <a:ext cx="7200800" cy="431657"/>
          </a:xfrm>
          <a:prstGeom prst="rect">
            <a:avLst/>
          </a:prstGeom>
          <a:ln>
            <a:solidFill>
              <a:srgbClr val="FF0000"/>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ALTER TABLE </a:t>
            </a:r>
            <a:r>
              <a:rPr lang="en-US" altLang="zh-CN" sz="2100" dirty="0">
                <a:solidFill>
                  <a:srgbClr val="0000CC"/>
                </a:solidFill>
                <a:latin typeface="Times New Roman" pitchFamily="18" charset="0"/>
                <a:ea typeface="黑体" pitchFamily="2" charset="-122"/>
              </a:rPr>
              <a:t>&lt;</a:t>
            </a:r>
            <a:r>
              <a:rPr lang="zh-CN" altLang="en-US" sz="2100" dirty="0">
                <a:solidFill>
                  <a:srgbClr val="0000CC"/>
                </a:solidFill>
                <a:latin typeface="Times New Roman" pitchFamily="18" charset="0"/>
                <a:ea typeface="黑体" pitchFamily="2" charset="-122"/>
              </a:rPr>
              <a:t>表名</a:t>
            </a:r>
            <a:r>
              <a:rPr lang="en-US" altLang="zh-CN" sz="2100" dirty="0">
                <a:solidFill>
                  <a:srgbClr val="0000CC"/>
                </a:solidFill>
                <a:latin typeface="Times New Roman" pitchFamily="18" charset="0"/>
                <a:ea typeface="黑体" pitchFamily="2" charset="-122"/>
              </a:rPr>
              <a:t>&gt; </a:t>
            </a:r>
            <a:r>
              <a:rPr lang="en-US" altLang="zh-CN" sz="2100" b="1" dirty="0">
                <a:solidFill>
                  <a:srgbClr val="0000CC"/>
                </a:solidFill>
                <a:latin typeface="Times New Roman" pitchFamily="18" charset="0"/>
                <a:ea typeface="黑体" pitchFamily="2" charset="-122"/>
              </a:rPr>
              <a:t>ADD PRIMARY KEY</a:t>
            </a:r>
            <a:r>
              <a:rPr lang="en-US" altLang="zh-CN" sz="2100" dirty="0">
                <a:solidFill>
                  <a:srgbClr val="0000CC"/>
                </a:solidFill>
                <a:latin typeface="Times New Roman" pitchFamily="18" charset="0"/>
                <a:ea typeface="黑体" pitchFamily="2" charset="-122"/>
              </a:rPr>
              <a:t>(&lt;</a:t>
            </a:r>
            <a:r>
              <a:rPr lang="zh-CN" altLang="en-US" sz="2100" dirty="0">
                <a:solidFill>
                  <a:srgbClr val="0000CC"/>
                </a:solidFill>
                <a:latin typeface="Times New Roman" pitchFamily="18" charset="0"/>
                <a:ea typeface="黑体" pitchFamily="2" charset="-122"/>
              </a:rPr>
              <a:t>列名清单</a:t>
            </a:r>
            <a:r>
              <a:rPr lang="en-US" altLang="zh-CN" sz="2100" dirty="0">
                <a:solidFill>
                  <a:srgbClr val="0000CC"/>
                </a:solidFill>
                <a:latin typeface="Times New Roman" pitchFamily="18" charset="0"/>
                <a:ea typeface="黑体" pitchFamily="2" charset="-122"/>
              </a:rPr>
              <a:t>&gt;);</a:t>
            </a:r>
          </a:p>
        </p:txBody>
      </p:sp>
      <p:sp>
        <p:nvSpPr>
          <p:cNvPr id="4" name="矩形 3"/>
          <p:cNvSpPr/>
          <p:nvPr/>
        </p:nvSpPr>
        <p:spPr>
          <a:xfrm>
            <a:off x="1763688" y="5038574"/>
            <a:ext cx="6624736" cy="406650"/>
          </a:xfrm>
          <a:prstGeom prst="rect">
            <a:avLst/>
          </a:prstGeom>
          <a:ln>
            <a:solidFill>
              <a:srgbClr val="FF0000"/>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ALTER TABLE &lt;</a:t>
            </a:r>
            <a:r>
              <a:rPr lang="zh-CN" altLang="en-US" sz="2100" b="1" dirty="0">
                <a:solidFill>
                  <a:srgbClr val="0000CC"/>
                </a:solidFill>
                <a:latin typeface="Times New Roman" pitchFamily="18" charset="0"/>
                <a:ea typeface="黑体" pitchFamily="2" charset="-122"/>
              </a:rPr>
              <a:t>表名</a:t>
            </a:r>
            <a:r>
              <a:rPr lang="en-US" altLang="zh-CN" sz="2100" b="1" dirty="0">
                <a:solidFill>
                  <a:srgbClr val="0000CC"/>
                </a:solidFill>
                <a:latin typeface="Times New Roman" pitchFamily="18" charset="0"/>
                <a:ea typeface="黑体" pitchFamily="2" charset="-122"/>
              </a:rPr>
              <a:t>&gt; DROP PRIMARY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3.3 SQL</a:t>
            </a:r>
            <a:r>
              <a:rPr lang="zh-CN" altLang="en-US"/>
              <a:t>数据定义语言</a:t>
            </a:r>
          </a:p>
        </p:txBody>
      </p:sp>
      <p:sp>
        <p:nvSpPr>
          <p:cNvPr id="30723" name="Rectangle 3"/>
          <p:cNvSpPr>
            <a:spLocks noGrp="1" noChangeArrowheads="1"/>
          </p:cNvSpPr>
          <p:nvPr>
            <p:ph type="body" idx="1"/>
          </p:nvPr>
        </p:nvSpPr>
        <p:spPr>
          <a:xfrm>
            <a:off x="921069" y="1412875"/>
            <a:ext cx="7765732" cy="5040461"/>
          </a:xfrm>
        </p:spPr>
        <p:txBody>
          <a:bodyPr/>
          <a:lstStyle/>
          <a:p>
            <a:pPr>
              <a:lnSpc>
                <a:spcPct val="105000"/>
              </a:lnSpc>
            </a:pPr>
            <a:r>
              <a:rPr lang="zh-CN" altLang="en-US" b="1" dirty="0">
                <a:solidFill>
                  <a:schemeClr val="accent2"/>
                </a:solidFill>
                <a:latin typeface="+mn-ea"/>
              </a:rPr>
              <a:t>基表模式的修改与撤消</a:t>
            </a:r>
            <a:endParaRPr lang="en-US" altLang="zh-CN" b="1" dirty="0">
              <a:solidFill>
                <a:schemeClr val="accent2"/>
              </a:solidFill>
              <a:latin typeface="+mn-ea"/>
            </a:endParaRPr>
          </a:p>
          <a:p>
            <a:pPr lvl="1">
              <a:lnSpc>
                <a:spcPct val="105000"/>
              </a:lnSpc>
            </a:pPr>
            <a:r>
              <a:rPr lang="zh-CN" altLang="en-US" dirty="0">
                <a:solidFill>
                  <a:srgbClr val="FF0000"/>
                </a:solidFill>
                <a:latin typeface="Times New Roman" pitchFamily="18" charset="0"/>
                <a:ea typeface="黑体" pitchFamily="2" charset="-122"/>
              </a:rPr>
              <a:t>补充定义外键</a:t>
            </a:r>
            <a:endParaRPr lang="en-US" altLang="zh-CN" dirty="0">
              <a:solidFill>
                <a:srgbClr val="FF0000"/>
              </a:solidFill>
              <a:latin typeface="Times New Roman" pitchFamily="18" charset="0"/>
              <a:ea typeface="黑体" pitchFamily="2" charset="-122"/>
            </a:endParaRPr>
          </a:p>
          <a:p>
            <a:pPr lvl="1">
              <a:lnSpc>
                <a:spcPct val="105000"/>
              </a:lnSpc>
            </a:pPr>
            <a:endParaRPr lang="en-US" altLang="zh-CN" sz="2400" dirty="0">
              <a:solidFill>
                <a:srgbClr val="FF0000"/>
              </a:solidFill>
              <a:latin typeface="Times New Roman" pitchFamily="18" charset="0"/>
              <a:ea typeface="黑体" pitchFamily="2" charset="-122"/>
            </a:endParaRPr>
          </a:p>
          <a:p>
            <a:pPr lvl="1">
              <a:lnSpc>
                <a:spcPct val="105000"/>
              </a:lnSpc>
            </a:pPr>
            <a:endParaRPr lang="en-US" altLang="zh-CN" sz="2400" dirty="0">
              <a:solidFill>
                <a:srgbClr val="FF0000"/>
              </a:solidFill>
              <a:latin typeface="Times New Roman" pitchFamily="18" charset="0"/>
              <a:ea typeface="黑体" pitchFamily="2" charset="-122"/>
            </a:endParaRPr>
          </a:p>
          <a:p>
            <a:pPr lvl="1">
              <a:lnSpc>
                <a:spcPct val="105000"/>
              </a:lnSpc>
            </a:pPr>
            <a:endParaRPr lang="en-US" altLang="zh-CN" sz="2400" dirty="0">
              <a:solidFill>
                <a:srgbClr val="FF0000"/>
              </a:solidFill>
              <a:latin typeface="Times New Roman" pitchFamily="18" charset="0"/>
              <a:ea typeface="黑体" pitchFamily="2" charset="-122"/>
            </a:endParaRPr>
          </a:p>
          <a:p>
            <a:pPr lvl="1">
              <a:lnSpc>
                <a:spcPct val="105000"/>
              </a:lnSpc>
            </a:pPr>
            <a:endParaRPr lang="en-US" altLang="zh-CN" sz="2400" dirty="0">
              <a:solidFill>
                <a:srgbClr val="FF0000"/>
              </a:solidFill>
              <a:latin typeface="Times New Roman" pitchFamily="18" charset="0"/>
              <a:ea typeface="黑体" pitchFamily="2" charset="-122"/>
            </a:endParaRPr>
          </a:p>
          <a:p>
            <a:pPr lvl="1">
              <a:lnSpc>
                <a:spcPct val="105000"/>
              </a:lnSpc>
            </a:pPr>
            <a:r>
              <a:rPr lang="zh-CN" altLang="en-US" dirty="0">
                <a:solidFill>
                  <a:srgbClr val="FF0000"/>
                </a:solidFill>
                <a:latin typeface="Times New Roman" pitchFamily="18" charset="0"/>
                <a:ea typeface="黑体" pitchFamily="2" charset="-122"/>
              </a:rPr>
              <a:t>撤销外键定义</a:t>
            </a:r>
            <a:endParaRPr lang="en-US" altLang="zh-CN" dirty="0">
              <a:solidFill>
                <a:srgbClr val="FF0000"/>
              </a:solidFill>
              <a:latin typeface="Times New Roman" pitchFamily="18" charset="0"/>
              <a:ea typeface="黑体" pitchFamily="2" charset="-122"/>
            </a:endParaRPr>
          </a:p>
          <a:p>
            <a:pPr lvl="1">
              <a:lnSpc>
                <a:spcPct val="105000"/>
              </a:lnSpc>
            </a:pPr>
            <a:endParaRPr lang="zh-CN" altLang="en-US" sz="2400" dirty="0">
              <a:solidFill>
                <a:srgbClr val="FF0000"/>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043608" y="2492896"/>
            <a:ext cx="7776864" cy="1449628"/>
          </a:xfrm>
          <a:prstGeom prst="rect">
            <a:avLst/>
          </a:prstGeom>
          <a:ln>
            <a:solidFill>
              <a:srgbClr val="FF0000"/>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ALTER TABLE &lt;</a:t>
            </a:r>
            <a:r>
              <a:rPr lang="zh-CN" altLang="en-US" sz="2100" b="1" dirty="0">
                <a:solidFill>
                  <a:srgbClr val="0000CC"/>
                </a:solidFill>
                <a:latin typeface="Times New Roman" pitchFamily="18" charset="0"/>
                <a:ea typeface="黑体" pitchFamily="2" charset="-122"/>
              </a:rPr>
              <a:t>表名</a:t>
            </a:r>
            <a:r>
              <a:rPr lang="en-US" altLang="zh-CN" sz="2100" b="1" dirty="0">
                <a:solidFill>
                  <a:srgbClr val="0000CC"/>
                </a:solidFill>
                <a:latin typeface="Times New Roman" pitchFamily="18" charset="0"/>
                <a:ea typeface="黑体" pitchFamily="2" charset="-122"/>
              </a:rPr>
              <a:t>1&gt; </a:t>
            </a:r>
          </a:p>
          <a:p>
            <a:pPr marL="0" lvl="2">
              <a:lnSpc>
                <a:spcPct val="105000"/>
              </a:lnSpc>
              <a:buFont typeface="Wingdings" pitchFamily="2" charset="2"/>
              <a:buNone/>
            </a:pPr>
            <a:r>
              <a:rPr lang="en-US" altLang="zh-CN" sz="2100" b="1" dirty="0">
                <a:solidFill>
                  <a:srgbClr val="0000CC"/>
                </a:solidFill>
                <a:latin typeface="Times New Roman" pitchFamily="18" charset="0"/>
                <a:ea typeface="黑体" pitchFamily="2" charset="-122"/>
              </a:rPr>
              <a:t>    ADD FOREIGN KEY [ &lt;</a:t>
            </a:r>
            <a:r>
              <a:rPr lang="zh-CN" altLang="en-US" sz="2100" b="1" dirty="0">
                <a:solidFill>
                  <a:srgbClr val="0000CC"/>
                </a:solidFill>
                <a:latin typeface="Times New Roman" pitchFamily="18" charset="0"/>
                <a:ea typeface="黑体" pitchFamily="2" charset="-122"/>
              </a:rPr>
              <a:t>外键名</a:t>
            </a:r>
            <a:r>
              <a:rPr lang="en-US" altLang="zh-CN" sz="2100" b="1" dirty="0">
                <a:solidFill>
                  <a:srgbClr val="0000CC"/>
                </a:solidFill>
                <a:latin typeface="Times New Roman" pitchFamily="18" charset="0"/>
                <a:ea typeface="黑体" pitchFamily="2" charset="-122"/>
              </a:rPr>
              <a:t>&gt; ](&lt;</a:t>
            </a:r>
            <a:r>
              <a:rPr lang="zh-CN" altLang="en-US" sz="2100" b="1" dirty="0">
                <a:solidFill>
                  <a:srgbClr val="0000CC"/>
                </a:solidFill>
                <a:latin typeface="Times New Roman" pitchFamily="18" charset="0"/>
                <a:ea typeface="黑体" pitchFamily="2" charset="-122"/>
              </a:rPr>
              <a:t>列名清单</a:t>
            </a:r>
            <a:r>
              <a:rPr lang="en-US" altLang="zh-CN" sz="2100" b="1" dirty="0">
                <a:solidFill>
                  <a:srgbClr val="0000CC"/>
                </a:solidFill>
                <a:latin typeface="Times New Roman" pitchFamily="18" charset="0"/>
                <a:ea typeface="黑体" pitchFamily="2" charset="-122"/>
              </a:rPr>
              <a:t>&gt;)</a:t>
            </a:r>
          </a:p>
          <a:p>
            <a:pPr marL="0" lvl="2">
              <a:lnSpc>
                <a:spcPct val="105000"/>
              </a:lnSpc>
            </a:pPr>
            <a:r>
              <a:rPr lang="en-US" altLang="zh-CN" sz="2100" b="1" dirty="0">
                <a:solidFill>
                  <a:srgbClr val="0000CC"/>
                </a:solidFill>
                <a:latin typeface="Times New Roman" pitchFamily="18" charset="0"/>
                <a:ea typeface="黑体" pitchFamily="2" charset="-122"/>
              </a:rPr>
              <a:t>             REFERENCES &lt;</a:t>
            </a:r>
            <a:r>
              <a:rPr lang="zh-CN" altLang="en-US" sz="2100" b="1" dirty="0">
                <a:solidFill>
                  <a:srgbClr val="0000CC"/>
                </a:solidFill>
                <a:latin typeface="Times New Roman" pitchFamily="18" charset="0"/>
                <a:ea typeface="黑体" pitchFamily="2" charset="-122"/>
              </a:rPr>
              <a:t>表名</a:t>
            </a:r>
            <a:r>
              <a:rPr lang="en-US" altLang="zh-CN" sz="2100" b="1" dirty="0">
                <a:solidFill>
                  <a:srgbClr val="0000CC"/>
                </a:solidFill>
                <a:latin typeface="Times New Roman" pitchFamily="18" charset="0"/>
                <a:ea typeface="黑体" pitchFamily="2" charset="-122"/>
              </a:rPr>
              <a:t>2&gt; (&lt;</a:t>
            </a:r>
            <a:r>
              <a:rPr lang="zh-CN" altLang="en-US" sz="2100" b="1" dirty="0">
                <a:solidFill>
                  <a:srgbClr val="0000CC"/>
                </a:solidFill>
                <a:latin typeface="Times New Roman" pitchFamily="18" charset="0"/>
                <a:ea typeface="黑体" pitchFamily="2" charset="-122"/>
              </a:rPr>
              <a:t>列名清单</a:t>
            </a:r>
            <a:r>
              <a:rPr lang="en-US" altLang="zh-CN" sz="2100" b="1" dirty="0">
                <a:solidFill>
                  <a:srgbClr val="0000CC"/>
                </a:solidFill>
                <a:latin typeface="Times New Roman" pitchFamily="18" charset="0"/>
                <a:ea typeface="黑体" pitchFamily="2" charset="-122"/>
              </a:rPr>
              <a:t>&gt;)</a:t>
            </a:r>
          </a:p>
          <a:p>
            <a:pPr marL="0" lvl="2">
              <a:lnSpc>
                <a:spcPct val="105000"/>
              </a:lnSpc>
              <a:buFont typeface="Wingdings" pitchFamily="2" charset="2"/>
              <a:buNone/>
            </a:pPr>
            <a:r>
              <a:rPr lang="en-US" altLang="zh-CN" sz="2100" b="1" dirty="0">
                <a:solidFill>
                  <a:srgbClr val="0000CC"/>
                </a:solidFill>
                <a:latin typeface="Times New Roman" pitchFamily="18" charset="0"/>
                <a:ea typeface="黑体" pitchFamily="2" charset="-122"/>
              </a:rPr>
              <a:t>             [ ON DELETE { </a:t>
            </a:r>
            <a:r>
              <a:rPr lang="en-US" altLang="zh-CN" sz="2100" b="1" u="sng" dirty="0">
                <a:solidFill>
                  <a:srgbClr val="0000CC"/>
                </a:solidFill>
                <a:latin typeface="Times New Roman" pitchFamily="18" charset="0"/>
                <a:ea typeface="黑体" pitchFamily="2" charset="-122"/>
              </a:rPr>
              <a:t>RESTRICT</a:t>
            </a:r>
            <a:r>
              <a:rPr lang="en-US" altLang="zh-CN" sz="2100" b="1" dirty="0">
                <a:solidFill>
                  <a:srgbClr val="0000CC"/>
                </a:solidFill>
                <a:latin typeface="Times New Roman" pitchFamily="18" charset="0"/>
                <a:ea typeface="黑体" pitchFamily="2" charset="-122"/>
              </a:rPr>
              <a:t> | CASCADE | SET NULL } ];</a:t>
            </a:r>
          </a:p>
        </p:txBody>
      </p:sp>
      <p:sp>
        <p:nvSpPr>
          <p:cNvPr id="3" name="矩形 2"/>
          <p:cNvSpPr/>
          <p:nvPr/>
        </p:nvSpPr>
        <p:spPr>
          <a:xfrm>
            <a:off x="1048366" y="4869551"/>
            <a:ext cx="5899898" cy="431657"/>
          </a:xfrm>
          <a:prstGeom prst="rect">
            <a:avLst/>
          </a:prstGeom>
          <a:ln>
            <a:solidFill>
              <a:srgbClr val="FF0000"/>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ALTER TABLE &lt;</a:t>
            </a:r>
            <a:r>
              <a:rPr lang="zh-CN" altLang="en-US" sz="2100" b="1" dirty="0">
                <a:solidFill>
                  <a:srgbClr val="0000CC"/>
                </a:solidFill>
                <a:latin typeface="Times New Roman" pitchFamily="18" charset="0"/>
                <a:ea typeface="黑体" pitchFamily="2" charset="-122"/>
              </a:rPr>
              <a:t>表名</a:t>
            </a:r>
            <a:r>
              <a:rPr lang="en-US" altLang="zh-CN" sz="2100" b="1" dirty="0">
                <a:solidFill>
                  <a:srgbClr val="0000CC"/>
                </a:solidFill>
                <a:latin typeface="Times New Roman" pitchFamily="18" charset="0"/>
                <a:ea typeface="黑体" pitchFamily="2" charset="-122"/>
              </a:rPr>
              <a:t>1&gt; DROP &lt;</a:t>
            </a:r>
            <a:r>
              <a:rPr lang="zh-CN" altLang="en-US" sz="2100" b="1" dirty="0">
                <a:solidFill>
                  <a:srgbClr val="0000CC"/>
                </a:solidFill>
                <a:latin typeface="Times New Roman" pitchFamily="18" charset="0"/>
                <a:ea typeface="黑体" pitchFamily="2" charset="-122"/>
              </a:rPr>
              <a:t>外键名</a:t>
            </a:r>
            <a:r>
              <a:rPr lang="en-US" altLang="zh-CN" sz="2100" b="1" dirty="0">
                <a:solidFill>
                  <a:srgbClr val="0000CC"/>
                </a:solidFill>
                <a:latin typeface="Times New Roman" pitchFamily="18" charset="0"/>
                <a:ea typeface="黑体" pitchFamily="2"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3.3 SQL</a:t>
            </a:r>
            <a:r>
              <a:rPr lang="zh-CN" altLang="en-US"/>
              <a:t>数据定义语言</a:t>
            </a:r>
          </a:p>
        </p:txBody>
      </p:sp>
      <p:sp>
        <p:nvSpPr>
          <p:cNvPr id="24579" name="Rectangle 3"/>
          <p:cNvSpPr>
            <a:spLocks noGrp="1" noChangeArrowheads="1"/>
          </p:cNvSpPr>
          <p:nvPr>
            <p:ph type="body" idx="1"/>
          </p:nvPr>
        </p:nvSpPr>
        <p:spPr>
          <a:xfrm>
            <a:off x="921069" y="1412776"/>
            <a:ext cx="7827395" cy="5040412"/>
          </a:xfrm>
        </p:spPr>
        <p:txBody>
          <a:bodyPr/>
          <a:lstStyle/>
          <a:p>
            <a:pPr>
              <a:lnSpc>
                <a:spcPct val="105000"/>
              </a:lnSpc>
            </a:pPr>
            <a:r>
              <a:rPr lang="zh-CN" altLang="en-US" b="1" dirty="0">
                <a:solidFill>
                  <a:schemeClr val="accent2"/>
                </a:solidFill>
                <a:latin typeface="+mn-ea"/>
              </a:rPr>
              <a:t>基表模式的修改与撤消</a:t>
            </a:r>
            <a:endParaRPr lang="en-US" altLang="zh-CN" b="1" dirty="0">
              <a:solidFill>
                <a:schemeClr val="accent2"/>
              </a:solidFill>
              <a:latin typeface="+mn-ea"/>
            </a:endParaRPr>
          </a:p>
          <a:p>
            <a:pPr lvl="1">
              <a:lnSpc>
                <a:spcPct val="105000"/>
              </a:lnSpc>
            </a:pPr>
            <a:r>
              <a:rPr lang="zh-CN" altLang="en-US" dirty="0">
                <a:solidFill>
                  <a:srgbClr val="FF0000"/>
                </a:solidFill>
                <a:latin typeface="Times New Roman" pitchFamily="18" charset="0"/>
                <a:ea typeface="黑体" pitchFamily="2" charset="-122"/>
              </a:rPr>
              <a:t>修改属性列的数据类型</a:t>
            </a:r>
          </a:p>
          <a:p>
            <a:pPr lvl="2">
              <a:lnSpc>
                <a:spcPct val="105000"/>
              </a:lnSpc>
            </a:pPr>
            <a:endParaRPr lang="en-US" altLang="zh-CN" sz="2100" b="1" dirty="0">
              <a:solidFill>
                <a:srgbClr val="008000"/>
              </a:solidFill>
              <a:latin typeface="Times New Roman" pitchFamily="18" charset="0"/>
              <a:ea typeface="黑体" pitchFamily="2" charset="-122"/>
            </a:endParaRPr>
          </a:p>
          <a:p>
            <a:pPr lvl="2">
              <a:spcBef>
                <a:spcPts val="1200"/>
              </a:spcBef>
            </a:pPr>
            <a:endParaRPr lang="en-US" altLang="zh-CN" sz="2100" b="1" dirty="0">
              <a:solidFill>
                <a:srgbClr val="008000"/>
              </a:solidFill>
              <a:latin typeface="Times New Roman" pitchFamily="18" charset="0"/>
              <a:ea typeface="黑体" pitchFamily="2" charset="-122"/>
            </a:endParaRPr>
          </a:p>
          <a:p>
            <a:pPr lvl="2">
              <a:spcBef>
                <a:spcPts val="1200"/>
              </a:spcBef>
            </a:pPr>
            <a:r>
              <a:rPr lang="en-US" altLang="zh-CN" sz="2400" b="1" dirty="0">
                <a:solidFill>
                  <a:srgbClr val="FF0000"/>
                </a:solidFill>
                <a:ea typeface="宋体" panose="02010600030101010101" pitchFamily="2" charset="-122"/>
                <a:cs typeface="+mn-cs"/>
              </a:rPr>
              <a:t>[</a:t>
            </a:r>
            <a:r>
              <a:rPr lang="zh-CN" altLang="en-US" sz="2400" b="1" dirty="0">
                <a:solidFill>
                  <a:srgbClr val="FF0000"/>
                </a:solidFill>
                <a:ea typeface="宋体" panose="02010600030101010101" pitchFamily="2" charset="-122"/>
                <a:cs typeface="+mn-cs"/>
              </a:rPr>
              <a:t>例</a:t>
            </a:r>
            <a:r>
              <a:rPr lang="en-US" altLang="zh-CN" sz="2400" b="1" dirty="0">
                <a:solidFill>
                  <a:srgbClr val="FF0000"/>
                </a:solidFill>
                <a:ea typeface="宋体" panose="02010600030101010101" pitchFamily="2" charset="-122"/>
                <a:cs typeface="+mn-cs"/>
              </a:rPr>
              <a:t>5]  </a:t>
            </a:r>
            <a:r>
              <a:rPr lang="zh-CN" altLang="en-US" sz="2400" dirty="0">
                <a:ea typeface="宋体" panose="02010600030101010101" pitchFamily="2" charset="-122"/>
                <a:cs typeface="+mn-cs"/>
              </a:rPr>
              <a:t>将</a:t>
            </a:r>
            <a:r>
              <a:rPr lang="en-US" altLang="zh-CN" sz="2400" dirty="0" err="1">
                <a:ea typeface="宋体" panose="02010600030101010101" pitchFamily="2" charset="-122"/>
                <a:cs typeface="+mn-cs"/>
              </a:rPr>
              <a:t>emp</a:t>
            </a:r>
            <a:r>
              <a:rPr lang="zh-CN" altLang="en-US" sz="2400" dirty="0">
                <a:ea typeface="宋体" panose="02010600030101010101" pitchFamily="2" charset="-122"/>
                <a:cs typeface="+mn-cs"/>
              </a:rPr>
              <a:t>表中职工号改为长度为</a:t>
            </a:r>
            <a:r>
              <a:rPr lang="en-US" altLang="zh-CN" sz="2400" dirty="0">
                <a:ea typeface="宋体" panose="02010600030101010101" pitchFamily="2" charset="-122"/>
                <a:cs typeface="+mn-cs"/>
              </a:rPr>
              <a:t>8</a:t>
            </a:r>
            <a:r>
              <a:rPr lang="zh-CN" altLang="en-US" sz="2400" dirty="0">
                <a:ea typeface="宋体" panose="02010600030101010101" pitchFamily="2" charset="-122"/>
                <a:cs typeface="+mn-cs"/>
              </a:rPr>
              <a:t>位的字符串类型。</a:t>
            </a:r>
          </a:p>
          <a:p>
            <a:pPr lvl="2">
              <a:lnSpc>
                <a:spcPct val="105000"/>
              </a:lnSpc>
              <a:buNone/>
            </a:pPr>
            <a:r>
              <a:rPr lang="zh-CN" altLang="en-US" sz="2200" dirty="0">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ALTER TABLE </a:t>
            </a:r>
            <a:r>
              <a:rPr lang="en-US" altLang="zh-CN" sz="2200" b="1" dirty="0" err="1">
                <a:latin typeface="Times New Roman" pitchFamily="18" charset="0"/>
                <a:ea typeface="黑体" pitchFamily="2" charset="-122"/>
              </a:rPr>
              <a:t>emp</a:t>
            </a:r>
            <a:r>
              <a:rPr lang="en-US" altLang="zh-CN" sz="2200" b="1" dirty="0">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MODIFY </a:t>
            </a:r>
            <a:r>
              <a:rPr lang="en-US" altLang="en-US" sz="2200" b="1" dirty="0" err="1">
                <a:latin typeface="Times New Roman" pitchFamily="18" charset="0"/>
                <a:ea typeface="黑体" pitchFamily="2" charset="-122"/>
              </a:rPr>
              <a:t>empno</a:t>
            </a:r>
            <a:r>
              <a:rPr lang="en-US" altLang="zh-CN" sz="2200" b="1" dirty="0">
                <a:solidFill>
                  <a:srgbClr val="0000CC"/>
                </a:solidFill>
                <a:latin typeface="Times New Roman" pitchFamily="18" charset="0"/>
                <a:ea typeface="黑体" pitchFamily="2" charset="-122"/>
              </a:rPr>
              <a:t> </a:t>
            </a:r>
            <a:r>
              <a:rPr lang="en-US" altLang="zh-CN" sz="2200" b="1" dirty="0">
                <a:latin typeface="Times New Roman" pitchFamily="18" charset="0"/>
                <a:ea typeface="黑体" pitchFamily="2" charset="-122"/>
              </a:rPr>
              <a:t>CHAR(8)</a:t>
            </a:r>
            <a:r>
              <a:rPr lang="zh-CN" altLang="en-US" sz="2200" b="1" dirty="0">
                <a:solidFill>
                  <a:srgbClr val="0000CC"/>
                </a:solidFill>
                <a:latin typeface="Times New Roman" pitchFamily="18" charset="0"/>
                <a:ea typeface="黑体" pitchFamily="2" charset="-122"/>
              </a:rPr>
              <a:t>；</a:t>
            </a:r>
          </a:p>
          <a:p>
            <a:pPr lvl="2" algn="just">
              <a:lnSpc>
                <a:spcPct val="130000"/>
              </a:lnSpc>
            </a:pPr>
            <a:r>
              <a:rPr lang="zh-CN" altLang="en-US" sz="2200" b="1" dirty="0">
                <a:solidFill>
                  <a:schemeClr val="accent2"/>
                </a:solidFill>
                <a:latin typeface="Times New Roman" pitchFamily="18" charset="0"/>
                <a:ea typeface="黑体" pitchFamily="2" charset="-122"/>
              </a:rPr>
              <a:t>注：</a:t>
            </a:r>
            <a:r>
              <a:rPr lang="zh-CN" altLang="en-US" sz="2200" dirty="0">
                <a:latin typeface="Times New Roman" pitchFamily="18" charset="0"/>
                <a:ea typeface="黑体" pitchFamily="2" charset="-122"/>
              </a:rPr>
              <a:t>修改原有属性列定义有可能会破坏列中已有数据</a:t>
            </a:r>
            <a:endParaRPr lang="zh-CN" altLang="en-US" sz="2200" dirty="0">
              <a:solidFill>
                <a:srgbClr val="0000CC"/>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619672" y="2637303"/>
            <a:ext cx="6912768" cy="447815"/>
          </a:xfrm>
          <a:prstGeom prst="rect">
            <a:avLst/>
          </a:prstGeom>
          <a:ln>
            <a:solidFill>
              <a:schemeClr val="accent2"/>
            </a:solidFill>
          </a:ln>
        </p:spPr>
        <p:txBody>
          <a:bodyPr wrap="square">
            <a:spAutoFit/>
          </a:bodyPr>
          <a:lstStyle/>
          <a:p>
            <a:pPr marL="0" lvl="2">
              <a:lnSpc>
                <a:spcPct val="105000"/>
              </a:lnSpc>
            </a:pPr>
            <a:r>
              <a:rPr lang="en-US" altLang="zh-CN" sz="2200" b="1" dirty="0">
                <a:solidFill>
                  <a:srgbClr val="0000CC"/>
                </a:solidFill>
                <a:latin typeface="Times New Roman" pitchFamily="18" charset="0"/>
                <a:ea typeface="黑体" pitchFamily="2" charset="-122"/>
              </a:rPr>
              <a:t>ALTER TABLE </a:t>
            </a:r>
            <a:r>
              <a:rPr lang="en-US" altLang="zh-CN" sz="2200" dirty="0">
                <a:solidFill>
                  <a:srgbClr val="0000CC"/>
                </a:solidFill>
                <a:latin typeface="Times New Roman" pitchFamily="18" charset="0"/>
                <a:ea typeface="黑体" pitchFamily="2" charset="-122"/>
              </a:rPr>
              <a:t>&lt;</a:t>
            </a:r>
            <a:r>
              <a:rPr lang="zh-CN" altLang="en-US" sz="2200" dirty="0">
                <a:solidFill>
                  <a:srgbClr val="0000CC"/>
                </a:solidFill>
                <a:latin typeface="Times New Roman" pitchFamily="18" charset="0"/>
                <a:ea typeface="黑体" pitchFamily="2" charset="-122"/>
              </a:rPr>
              <a:t>表名</a:t>
            </a:r>
            <a:r>
              <a:rPr lang="en-US" altLang="zh-CN" sz="2200" dirty="0">
                <a:solidFill>
                  <a:srgbClr val="0000CC"/>
                </a:solidFill>
                <a:latin typeface="Times New Roman" pitchFamily="18" charset="0"/>
                <a:ea typeface="黑体" pitchFamily="2" charset="-122"/>
              </a:rPr>
              <a:t>&gt; </a:t>
            </a:r>
            <a:r>
              <a:rPr lang="en-US" altLang="zh-CN" sz="2200" b="1" dirty="0">
                <a:solidFill>
                  <a:srgbClr val="0000CC"/>
                </a:solidFill>
                <a:latin typeface="Times New Roman" pitchFamily="18" charset="0"/>
                <a:ea typeface="黑体" pitchFamily="2" charset="-122"/>
              </a:rPr>
              <a:t>MODIFY</a:t>
            </a:r>
            <a:r>
              <a:rPr lang="en-US" altLang="zh-CN" sz="2200" dirty="0">
                <a:solidFill>
                  <a:srgbClr val="0000CC"/>
                </a:solidFill>
                <a:latin typeface="Times New Roman" pitchFamily="18" charset="0"/>
                <a:ea typeface="黑体" pitchFamily="2" charset="-122"/>
              </a:rPr>
              <a:t> &lt;</a:t>
            </a:r>
            <a:r>
              <a:rPr lang="zh-CN" altLang="en-US" sz="2200" dirty="0">
                <a:solidFill>
                  <a:srgbClr val="0000CC"/>
                </a:solidFill>
                <a:latin typeface="Times New Roman" pitchFamily="18" charset="0"/>
                <a:ea typeface="黑体" pitchFamily="2" charset="-122"/>
              </a:rPr>
              <a:t>列名</a:t>
            </a:r>
            <a:r>
              <a:rPr lang="en-US" altLang="zh-CN" sz="2200" dirty="0">
                <a:solidFill>
                  <a:srgbClr val="0000CC"/>
                </a:solidFill>
                <a:latin typeface="Times New Roman" pitchFamily="18" charset="0"/>
                <a:ea typeface="黑体" pitchFamily="2" charset="-122"/>
              </a:rPr>
              <a:t>&gt; &lt;</a:t>
            </a:r>
            <a:r>
              <a:rPr lang="zh-CN" altLang="en-US" sz="2200" dirty="0">
                <a:solidFill>
                  <a:srgbClr val="0000CC"/>
                </a:solidFill>
                <a:latin typeface="Times New Roman" pitchFamily="18" charset="0"/>
                <a:ea typeface="黑体" pitchFamily="2" charset="-122"/>
              </a:rPr>
              <a:t>数据类型</a:t>
            </a:r>
            <a:r>
              <a:rPr lang="en-US" altLang="zh-CN" sz="2200" dirty="0">
                <a:solidFill>
                  <a:srgbClr val="0000CC"/>
                </a:solidFill>
                <a:latin typeface="Times New Roman" pitchFamily="18" charset="0"/>
                <a:ea typeface="黑体" pitchFamily="2" charset="-122"/>
              </a:rPr>
              <a:t>&gt;</a:t>
            </a:r>
            <a:r>
              <a:rPr lang="en-US" altLang="zh-CN" sz="2200" b="1" dirty="0">
                <a:solidFill>
                  <a:srgbClr val="0000CC"/>
                </a:solidFill>
                <a:latin typeface="Times New Roman" pitchFamily="18" charset="0"/>
                <a:ea typeface="黑体" pitchFamily="2" charset="-122"/>
              </a:rPr>
              <a:t>;</a:t>
            </a:r>
          </a:p>
        </p:txBody>
      </p:sp>
    </p:spTree>
    <p:extLst>
      <p:ext uri="{BB962C8B-B14F-4D97-AF65-F5344CB8AC3E}">
        <p14:creationId xmlns:p14="http://schemas.microsoft.com/office/powerpoint/2010/main" val="409602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t>3.3 SQL</a:t>
            </a:r>
            <a:r>
              <a:rPr lang="zh-CN" altLang="en-US"/>
              <a:t>数据定义语言</a:t>
            </a:r>
          </a:p>
        </p:txBody>
      </p:sp>
      <p:sp>
        <p:nvSpPr>
          <p:cNvPr id="31747" name="Rectangle 3"/>
          <p:cNvSpPr>
            <a:spLocks noGrp="1" noChangeArrowheads="1"/>
          </p:cNvSpPr>
          <p:nvPr>
            <p:ph type="body" idx="1"/>
          </p:nvPr>
        </p:nvSpPr>
        <p:spPr>
          <a:xfrm>
            <a:off x="921069" y="1412875"/>
            <a:ext cx="7827395" cy="5129561"/>
          </a:xfrm>
        </p:spPr>
        <p:txBody>
          <a:bodyPr/>
          <a:lstStyle/>
          <a:p>
            <a:pPr>
              <a:lnSpc>
                <a:spcPct val="105000"/>
              </a:lnSpc>
            </a:pPr>
            <a:r>
              <a:rPr lang="zh-CN" altLang="en-US" b="1" dirty="0">
                <a:solidFill>
                  <a:schemeClr val="accent2"/>
                </a:solidFill>
                <a:latin typeface="+mn-ea"/>
              </a:rPr>
              <a:t>其他模式对象的定义与撤消 </a:t>
            </a:r>
          </a:p>
          <a:p>
            <a:pPr lvl="1">
              <a:lnSpc>
                <a:spcPct val="105000"/>
              </a:lnSpc>
            </a:pPr>
            <a:r>
              <a:rPr lang="zh-CN" altLang="en-US" dirty="0">
                <a:solidFill>
                  <a:srgbClr val="FF0000"/>
                </a:solidFill>
                <a:latin typeface="Times New Roman" pitchFamily="18" charset="0"/>
                <a:ea typeface="黑体" pitchFamily="2" charset="-122"/>
              </a:rPr>
              <a:t>别名（</a:t>
            </a:r>
            <a:r>
              <a:rPr lang="en-US" altLang="zh-CN" dirty="0">
                <a:solidFill>
                  <a:srgbClr val="FF0000"/>
                </a:solidFill>
                <a:ea typeface="黑体" pitchFamily="2" charset="-122"/>
              </a:rPr>
              <a:t>alias</a:t>
            </a:r>
            <a:r>
              <a:rPr lang="zh-CN" altLang="en-US" dirty="0">
                <a:solidFill>
                  <a:srgbClr val="FF0000"/>
                </a:solidFill>
                <a:latin typeface="Times New Roman" pitchFamily="18" charset="0"/>
                <a:ea typeface="黑体" pitchFamily="2" charset="-122"/>
              </a:rPr>
              <a:t>）                     </a:t>
            </a:r>
            <a:r>
              <a:rPr lang="en-US" altLang="zh-CN" dirty="0">
                <a:solidFill>
                  <a:srgbClr val="FF0000"/>
                </a:solidFill>
                <a:latin typeface="Times New Roman" pitchFamily="18" charset="0"/>
                <a:ea typeface="黑体" pitchFamily="2" charset="-122"/>
              </a:rPr>
              <a:t>or </a:t>
            </a:r>
            <a:r>
              <a:rPr lang="zh-CN" altLang="en-US" dirty="0">
                <a:solidFill>
                  <a:srgbClr val="FF0000"/>
                </a:solidFill>
                <a:latin typeface="Times New Roman" pitchFamily="18" charset="0"/>
                <a:ea typeface="黑体" pitchFamily="2" charset="-122"/>
              </a:rPr>
              <a:t>同义词（</a:t>
            </a:r>
            <a:r>
              <a:rPr lang="en-US" altLang="zh-CN" dirty="0">
                <a:solidFill>
                  <a:srgbClr val="FF0000"/>
                </a:solidFill>
                <a:latin typeface="Times New Roman" pitchFamily="18" charset="0"/>
                <a:ea typeface="黑体" pitchFamily="2" charset="-122"/>
              </a:rPr>
              <a:t>synonym </a:t>
            </a:r>
            <a:r>
              <a:rPr lang="zh-CN" altLang="en-US" dirty="0">
                <a:solidFill>
                  <a:srgbClr val="FF0000"/>
                </a:solidFill>
                <a:latin typeface="Times New Roman" pitchFamily="18" charset="0"/>
                <a:ea typeface="黑体" pitchFamily="2" charset="-122"/>
              </a:rPr>
              <a:t>）</a:t>
            </a:r>
            <a:endParaRPr lang="en-US" altLang="zh-CN" dirty="0">
              <a:solidFill>
                <a:srgbClr val="FF0000"/>
              </a:solidFill>
              <a:ea typeface="黑体" pitchFamily="2" charset="-122"/>
            </a:endParaRPr>
          </a:p>
          <a:p>
            <a:pPr lvl="2">
              <a:lnSpc>
                <a:spcPct val="105000"/>
              </a:lnSpc>
            </a:pPr>
            <a:r>
              <a:rPr lang="zh-CN" altLang="en-US" sz="2200" dirty="0">
                <a:latin typeface="Times New Roman" pitchFamily="18" charset="0"/>
                <a:ea typeface="黑体" pitchFamily="2" charset="-122"/>
              </a:rPr>
              <a:t>用简单的别名代替全名，书写和输入都比较</a:t>
            </a:r>
            <a:r>
              <a:rPr lang="zh-CN" altLang="en-US" sz="2200" dirty="0">
                <a:solidFill>
                  <a:srgbClr val="008000"/>
                </a:solidFill>
                <a:latin typeface="Times New Roman" pitchFamily="18" charset="0"/>
                <a:ea typeface="黑体" pitchFamily="2" charset="-122"/>
              </a:rPr>
              <a:t>方便</a:t>
            </a:r>
          </a:p>
          <a:p>
            <a:pPr lvl="2">
              <a:lnSpc>
                <a:spcPct val="105000"/>
              </a:lnSpc>
            </a:pPr>
            <a:r>
              <a:rPr lang="zh-CN" altLang="en-US" sz="2200" dirty="0">
                <a:latin typeface="Times New Roman" pitchFamily="18" charset="0"/>
                <a:ea typeface="黑体" pitchFamily="2" charset="-122"/>
              </a:rPr>
              <a:t>由于各个用户对同一数据对象可能有不同的命名习惯（如：</a:t>
            </a:r>
            <a:r>
              <a:rPr lang="en-US" altLang="zh-CN" sz="2200" dirty="0">
                <a:solidFill>
                  <a:srgbClr val="0000FF"/>
                </a:solidFill>
                <a:latin typeface="Times New Roman" pitchFamily="18" charset="0"/>
                <a:ea typeface="黑体" pitchFamily="2" charset="-122"/>
              </a:rPr>
              <a:t>salary</a:t>
            </a:r>
            <a:r>
              <a:rPr lang="en-US" altLang="zh-CN" sz="2200" dirty="0">
                <a:latin typeface="Times New Roman" pitchFamily="18" charset="0"/>
                <a:ea typeface="黑体" pitchFamily="2" charset="-122"/>
              </a:rPr>
              <a:t> vs. </a:t>
            </a:r>
            <a:r>
              <a:rPr lang="en-US" altLang="zh-CN" sz="2200" dirty="0">
                <a:solidFill>
                  <a:srgbClr val="0000FF"/>
                </a:solidFill>
                <a:latin typeface="Times New Roman" pitchFamily="18" charset="0"/>
                <a:ea typeface="黑体" pitchFamily="2" charset="-122"/>
              </a:rPr>
              <a:t>wages</a:t>
            </a:r>
            <a:r>
              <a:rPr lang="zh-CN" altLang="en-US" sz="2200" dirty="0">
                <a:latin typeface="Times New Roman" pitchFamily="18" charset="0"/>
                <a:ea typeface="黑体" pitchFamily="2" charset="-122"/>
              </a:rPr>
              <a:t>），若为不同用户定义不同的别名，则各个用户可以</a:t>
            </a:r>
            <a:r>
              <a:rPr lang="zh-CN" altLang="en-US" sz="2200" dirty="0">
                <a:solidFill>
                  <a:srgbClr val="008000"/>
                </a:solidFill>
                <a:latin typeface="Times New Roman" pitchFamily="18" charset="0"/>
                <a:ea typeface="黑体" pitchFamily="2" charset="-122"/>
              </a:rPr>
              <a:t>保留自己习惯的命名</a:t>
            </a:r>
            <a:endParaRPr lang="zh-CN" altLang="en-US" sz="2200" dirty="0">
              <a:latin typeface="Times New Roman" pitchFamily="18" charset="0"/>
              <a:ea typeface="黑体" pitchFamily="2" charset="-122"/>
            </a:endParaRPr>
          </a:p>
          <a:p>
            <a:pPr lvl="1">
              <a:spcBef>
                <a:spcPts val="1200"/>
              </a:spcBef>
            </a:pPr>
            <a:r>
              <a:rPr lang="zh-CN" altLang="en-US" dirty="0">
                <a:solidFill>
                  <a:srgbClr val="FF0000"/>
                </a:solidFill>
                <a:latin typeface="Times New Roman" pitchFamily="18" charset="0"/>
                <a:ea typeface="黑体" pitchFamily="2" charset="-122"/>
              </a:rPr>
              <a:t>定义别名</a:t>
            </a:r>
            <a:endParaRPr lang="en-US" altLang="zh-CN" dirty="0">
              <a:solidFill>
                <a:srgbClr val="FF0000"/>
              </a:solidFill>
              <a:latin typeface="Times New Roman" pitchFamily="18" charset="0"/>
              <a:ea typeface="黑体" pitchFamily="2" charset="-122"/>
            </a:endParaRPr>
          </a:p>
          <a:p>
            <a:pPr lvl="1">
              <a:lnSpc>
                <a:spcPct val="105000"/>
              </a:lnSpc>
            </a:pPr>
            <a:endParaRPr lang="zh-CN" altLang="en-US" sz="2400" dirty="0">
              <a:solidFill>
                <a:srgbClr val="FF0000"/>
              </a:solidFill>
              <a:latin typeface="Times New Roman" pitchFamily="18" charset="0"/>
              <a:ea typeface="黑体" pitchFamily="2" charset="-122"/>
            </a:endParaRPr>
          </a:p>
          <a:p>
            <a:pPr lvl="1">
              <a:spcBef>
                <a:spcPts val="1200"/>
              </a:spcBef>
            </a:pPr>
            <a:r>
              <a:rPr lang="zh-CN" altLang="en-US" dirty="0">
                <a:solidFill>
                  <a:srgbClr val="FF0000"/>
                </a:solidFill>
                <a:latin typeface="Times New Roman" pitchFamily="18" charset="0"/>
                <a:ea typeface="黑体" pitchFamily="2" charset="-122"/>
              </a:rPr>
              <a:t>撤销别名</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475656" y="4581519"/>
            <a:ext cx="7344816" cy="431657"/>
          </a:xfrm>
          <a:prstGeom prst="rect">
            <a:avLst/>
          </a:prstGeom>
          <a:ln>
            <a:solidFill>
              <a:schemeClr val="accent2"/>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CREATE SYNONYM &lt;</a:t>
            </a:r>
            <a:r>
              <a:rPr lang="zh-CN" altLang="en-US" sz="2100" b="1" dirty="0">
                <a:solidFill>
                  <a:srgbClr val="0000CC"/>
                </a:solidFill>
                <a:latin typeface="Times New Roman" pitchFamily="18" charset="0"/>
                <a:ea typeface="黑体" pitchFamily="2" charset="-122"/>
              </a:rPr>
              <a:t>标识符</a:t>
            </a:r>
            <a:r>
              <a:rPr lang="en-US" altLang="zh-CN" sz="2100" b="1" dirty="0">
                <a:solidFill>
                  <a:srgbClr val="0000CC"/>
                </a:solidFill>
                <a:latin typeface="Times New Roman" pitchFamily="18" charset="0"/>
                <a:ea typeface="黑体" pitchFamily="2" charset="-122"/>
              </a:rPr>
              <a:t>&gt; FOR { &lt;</a:t>
            </a:r>
            <a:r>
              <a:rPr lang="zh-CN" altLang="en-US" sz="2100" b="1" dirty="0">
                <a:solidFill>
                  <a:srgbClr val="0000CC"/>
                </a:solidFill>
                <a:latin typeface="Times New Roman" pitchFamily="18" charset="0"/>
                <a:ea typeface="黑体" pitchFamily="2" charset="-122"/>
              </a:rPr>
              <a:t>基表名</a:t>
            </a:r>
            <a:r>
              <a:rPr lang="en-US" altLang="zh-CN" sz="2100" b="1" dirty="0">
                <a:solidFill>
                  <a:srgbClr val="0000CC"/>
                </a:solidFill>
                <a:latin typeface="Times New Roman" pitchFamily="18" charset="0"/>
                <a:ea typeface="黑体" pitchFamily="2" charset="-122"/>
              </a:rPr>
              <a:t>&gt;|&lt;</a:t>
            </a:r>
            <a:r>
              <a:rPr lang="zh-CN" altLang="en-US" sz="2100" b="1" dirty="0">
                <a:solidFill>
                  <a:srgbClr val="0000CC"/>
                </a:solidFill>
                <a:latin typeface="Times New Roman" pitchFamily="18" charset="0"/>
                <a:ea typeface="黑体" pitchFamily="2" charset="-122"/>
              </a:rPr>
              <a:t>视图名</a:t>
            </a:r>
            <a:r>
              <a:rPr lang="en-US" altLang="zh-CN" sz="2100" b="1" dirty="0">
                <a:solidFill>
                  <a:srgbClr val="0000CC"/>
                </a:solidFill>
                <a:latin typeface="Times New Roman" pitchFamily="18" charset="0"/>
                <a:ea typeface="黑体" pitchFamily="2" charset="-122"/>
              </a:rPr>
              <a:t>&gt; }; </a:t>
            </a:r>
          </a:p>
        </p:txBody>
      </p:sp>
      <p:sp>
        <p:nvSpPr>
          <p:cNvPr id="3" name="矩形 2"/>
          <p:cNvSpPr/>
          <p:nvPr/>
        </p:nvSpPr>
        <p:spPr>
          <a:xfrm>
            <a:off x="1475656" y="5589631"/>
            <a:ext cx="4572000" cy="431657"/>
          </a:xfrm>
          <a:prstGeom prst="rect">
            <a:avLst/>
          </a:prstGeom>
          <a:ln>
            <a:solidFill>
              <a:schemeClr val="accent2"/>
            </a:solidFill>
          </a:ln>
        </p:spPr>
        <p:txBody>
          <a:bodyPr wrap="square">
            <a:spAutoFit/>
          </a:bodyPr>
          <a:lstStyle/>
          <a:p>
            <a:pPr marL="0" lvl="2">
              <a:lnSpc>
                <a:spcPct val="105000"/>
              </a:lnSpc>
            </a:pPr>
            <a:r>
              <a:rPr lang="en-US" altLang="zh-CN" sz="2100" b="1" dirty="0">
                <a:solidFill>
                  <a:srgbClr val="0000CC"/>
                </a:solidFill>
                <a:latin typeface="Times New Roman" pitchFamily="18" charset="0"/>
                <a:ea typeface="黑体" pitchFamily="2" charset="-122"/>
              </a:rPr>
              <a:t>DROP  SYNONYM &lt;</a:t>
            </a:r>
            <a:r>
              <a:rPr lang="zh-CN" altLang="en-US" sz="2100" b="1" dirty="0">
                <a:solidFill>
                  <a:srgbClr val="0000CC"/>
                </a:solidFill>
                <a:latin typeface="Times New Roman" pitchFamily="18" charset="0"/>
                <a:ea typeface="黑体" pitchFamily="2" charset="-122"/>
              </a:rPr>
              <a:t>标识符</a:t>
            </a:r>
            <a:r>
              <a:rPr lang="en-US" altLang="zh-CN" sz="2100" b="1" dirty="0">
                <a:solidFill>
                  <a:srgbClr val="0000CC"/>
                </a:solidFill>
                <a:latin typeface="Times New Roman" pitchFamily="18" charset="0"/>
                <a:ea typeface="黑体" pitchFamily="2" charset="-122"/>
              </a:rPr>
              <a:t>&gt; ;</a:t>
            </a:r>
          </a:p>
        </p:txBody>
      </p:sp>
      <p:pic>
        <p:nvPicPr>
          <p:cNvPr id="4" name="图片 3">
            <a:extLst>
              <a:ext uri="{FF2B5EF4-FFF2-40B4-BE49-F238E27FC236}">
                <a16:creationId xmlns:a16="http://schemas.microsoft.com/office/drawing/2014/main" id="{A124ABE1-12CF-4A3E-8656-7227C7F331B6}"/>
              </a:ext>
            </a:extLst>
          </p:cNvPr>
          <p:cNvPicPr>
            <a:picLocks noChangeAspect="1"/>
          </p:cNvPicPr>
          <p:nvPr/>
        </p:nvPicPr>
        <p:blipFill>
          <a:blip r:embed="rId3"/>
          <a:stretch>
            <a:fillRect/>
          </a:stretch>
        </p:blipFill>
        <p:spPr>
          <a:xfrm>
            <a:off x="3662796" y="1916832"/>
            <a:ext cx="1818409" cy="476250"/>
          </a:xfrm>
          <a:prstGeom prst="rect">
            <a:avLst/>
          </a:prstGeom>
        </p:spPr>
      </p:pic>
      <p:pic>
        <p:nvPicPr>
          <p:cNvPr id="5" name="图片 4">
            <a:extLst>
              <a:ext uri="{FF2B5EF4-FFF2-40B4-BE49-F238E27FC236}">
                <a16:creationId xmlns:a16="http://schemas.microsoft.com/office/drawing/2014/main" id="{417690CE-4B6B-46E7-915E-5F0D6E7977EC}"/>
              </a:ext>
            </a:extLst>
          </p:cNvPr>
          <p:cNvPicPr>
            <a:picLocks noChangeAspect="1"/>
          </p:cNvPicPr>
          <p:nvPr/>
        </p:nvPicPr>
        <p:blipFill>
          <a:blip r:embed="rId4"/>
          <a:stretch>
            <a:fillRect/>
          </a:stretch>
        </p:blipFill>
        <p:spPr>
          <a:xfrm>
            <a:off x="6626987" y="1547226"/>
            <a:ext cx="2121477" cy="44161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t>3.3 SQL</a:t>
            </a:r>
            <a:r>
              <a:rPr lang="zh-CN" altLang="en-US"/>
              <a:t>数据定义语言</a:t>
            </a:r>
          </a:p>
        </p:txBody>
      </p:sp>
      <p:sp>
        <p:nvSpPr>
          <p:cNvPr id="25603" name="Rectangle 3"/>
          <p:cNvSpPr>
            <a:spLocks noGrp="1" noChangeArrowheads="1"/>
          </p:cNvSpPr>
          <p:nvPr>
            <p:ph type="body" idx="1"/>
          </p:nvPr>
        </p:nvSpPr>
        <p:spPr>
          <a:xfrm>
            <a:off x="914400" y="1412875"/>
            <a:ext cx="7772400" cy="5184775"/>
          </a:xfrm>
        </p:spPr>
        <p:txBody>
          <a:bodyPr/>
          <a:lstStyle/>
          <a:p>
            <a:r>
              <a:rPr lang="zh-CN" altLang="en-US" b="1" dirty="0">
                <a:solidFill>
                  <a:schemeClr val="accent2"/>
                </a:solidFill>
                <a:latin typeface="+mn-ea"/>
              </a:rPr>
              <a:t>其他模式对象的定义与撤消</a:t>
            </a:r>
            <a:endParaRPr lang="en-US" altLang="zh-CN" b="1" dirty="0">
              <a:solidFill>
                <a:schemeClr val="accent2"/>
              </a:solidFill>
              <a:latin typeface="+mn-ea"/>
            </a:endParaRPr>
          </a:p>
          <a:p>
            <a:pPr lvl="1"/>
            <a:r>
              <a:rPr lang="zh-CN" altLang="en-US" dirty="0">
                <a:solidFill>
                  <a:srgbClr val="FF0000"/>
                </a:solidFill>
                <a:latin typeface="Times New Roman" pitchFamily="18" charset="0"/>
                <a:ea typeface="黑体" pitchFamily="2" charset="-122"/>
              </a:rPr>
              <a:t>索引的建立与撤销</a:t>
            </a:r>
          </a:p>
          <a:p>
            <a:pPr lvl="2"/>
            <a:r>
              <a:rPr lang="zh-CN" altLang="en-US" sz="2200" dirty="0">
                <a:latin typeface="Times New Roman" pitchFamily="18" charset="0"/>
                <a:ea typeface="黑体" pitchFamily="2" charset="-122"/>
              </a:rPr>
              <a:t>索引是</a:t>
            </a:r>
            <a:r>
              <a:rPr lang="zh-CN" altLang="en-US" sz="2200" dirty="0">
                <a:solidFill>
                  <a:srgbClr val="008000"/>
                </a:solidFill>
                <a:latin typeface="Times New Roman" pitchFamily="18" charset="0"/>
                <a:ea typeface="黑体" pitchFamily="2" charset="-122"/>
              </a:rPr>
              <a:t>物理存储路径</a:t>
            </a:r>
            <a:r>
              <a:rPr lang="zh-CN" altLang="en-US" sz="2200" dirty="0">
                <a:latin typeface="Times New Roman" pitchFamily="18" charset="0"/>
                <a:ea typeface="黑体" pitchFamily="2" charset="-122"/>
              </a:rPr>
              <a:t>，不属于逻辑数据模式</a:t>
            </a:r>
          </a:p>
          <a:p>
            <a:pPr lvl="2"/>
            <a:r>
              <a:rPr lang="zh-CN" altLang="en-US" sz="2200" dirty="0">
                <a:latin typeface="Times New Roman" pitchFamily="18" charset="0"/>
                <a:ea typeface="黑体" pitchFamily="2" charset="-122"/>
              </a:rPr>
              <a:t>建立索引是</a:t>
            </a:r>
            <a:r>
              <a:rPr lang="zh-CN" altLang="en-US" sz="2200" dirty="0">
                <a:solidFill>
                  <a:srgbClr val="008000"/>
                </a:solidFill>
                <a:latin typeface="Times New Roman" pitchFamily="18" charset="0"/>
                <a:ea typeface="黑体" pitchFamily="2" charset="-122"/>
              </a:rPr>
              <a:t>加快数据查询速度</a:t>
            </a:r>
            <a:r>
              <a:rPr lang="zh-CN" altLang="en-US" sz="2200" dirty="0">
                <a:latin typeface="Times New Roman" pitchFamily="18" charset="0"/>
                <a:ea typeface="黑体" pitchFamily="2" charset="-122"/>
              </a:rPr>
              <a:t>的有效手段</a:t>
            </a:r>
          </a:p>
          <a:p>
            <a:pPr lvl="2"/>
            <a:r>
              <a:rPr lang="zh-CN" altLang="en-US" sz="2200" dirty="0">
                <a:solidFill>
                  <a:srgbClr val="FF0000"/>
                </a:solidFill>
                <a:latin typeface="Times New Roman" pitchFamily="18" charset="0"/>
                <a:ea typeface="黑体" pitchFamily="2" charset="-122"/>
              </a:rPr>
              <a:t>建立索引</a:t>
            </a:r>
          </a:p>
          <a:p>
            <a:pPr lvl="3" algn="just"/>
            <a:r>
              <a:rPr lang="en-US" altLang="zh-CN" dirty="0">
                <a:solidFill>
                  <a:schemeClr val="tx2"/>
                </a:solidFill>
                <a:latin typeface="Times New Roman" pitchFamily="18" charset="0"/>
                <a:ea typeface="黑体" pitchFamily="2" charset="-122"/>
              </a:rPr>
              <a:t>DBA</a:t>
            </a:r>
            <a:r>
              <a:rPr lang="zh-CN" altLang="en-US" dirty="0">
                <a:solidFill>
                  <a:schemeClr val="tx2"/>
                </a:solidFill>
                <a:latin typeface="Times New Roman" pitchFamily="18" charset="0"/>
                <a:ea typeface="黑体" pitchFamily="2" charset="-122"/>
              </a:rPr>
              <a:t>或表的创建者根据需要来建立</a:t>
            </a:r>
          </a:p>
          <a:p>
            <a:pPr lvl="3" algn="just"/>
            <a:r>
              <a:rPr lang="zh-CN" altLang="en-US" dirty="0">
                <a:solidFill>
                  <a:schemeClr val="tx2"/>
                </a:solidFill>
                <a:latin typeface="Times New Roman" pitchFamily="18" charset="0"/>
                <a:ea typeface="黑体" pitchFamily="2" charset="-122"/>
              </a:rPr>
              <a:t>大多数</a:t>
            </a:r>
            <a:r>
              <a:rPr lang="en-US" altLang="zh-CN" dirty="0">
                <a:solidFill>
                  <a:schemeClr val="tx2"/>
                </a:solidFill>
                <a:latin typeface="Times New Roman" pitchFamily="18" charset="0"/>
                <a:ea typeface="黑体" pitchFamily="2" charset="-122"/>
              </a:rPr>
              <a:t>DBMS</a:t>
            </a:r>
            <a:r>
              <a:rPr lang="zh-CN" altLang="en-US" dirty="0">
                <a:solidFill>
                  <a:schemeClr val="tx2"/>
                </a:solidFill>
                <a:latin typeface="Times New Roman" pitchFamily="18" charset="0"/>
                <a:ea typeface="黑体" pitchFamily="2" charset="-122"/>
              </a:rPr>
              <a:t>自动为以下属性列建立索引：</a:t>
            </a:r>
          </a:p>
          <a:p>
            <a:pPr lvl="4" algn="just"/>
            <a:r>
              <a:rPr lang="zh-CN" altLang="en-US" dirty="0">
                <a:solidFill>
                  <a:schemeClr val="tx2"/>
                </a:solidFill>
                <a:latin typeface="Times New Roman" pitchFamily="18" charset="0"/>
                <a:ea typeface="黑体" pitchFamily="2" charset="-122"/>
              </a:rPr>
              <a:t> </a:t>
            </a:r>
            <a:r>
              <a:rPr lang="en-US" altLang="zh-CN" dirty="0">
                <a:solidFill>
                  <a:srgbClr val="0000CC"/>
                </a:solidFill>
                <a:latin typeface="Times New Roman" pitchFamily="18" charset="0"/>
                <a:ea typeface="黑体" pitchFamily="2" charset="-122"/>
              </a:rPr>
              <a:t>PRIMARY  KEY  </a:t>
            </a:r>
            <a:r>
              <a:rPr lang="zh-CN" altLang="en-US" dirty="0">
                <a:solidFill>
                  <a:srgbClr val="0000CC"/>
                </a:solidFill>
                <a:latin typeface="Times New Roman" pitchFamily="18" charset="0"/>
                <a:ea typeface="黑体" pitchFamily="2" charset="-122"/>
              </a:rPr>
              <a:t>（或</a:t>
            </a:r>
            <a:r>
              <a:rPr lang="en-US" altLang="zh-CN" dirty="0">
                <a:solidFill>
                  <a:srgbClr val="0000CC"/>
                </a:solidFill>
                <a:latin typeface="Times New Roman" pitchFamily="18" charset="0"/>
                <a:ea typeface="黑体" pitchFamily="2" charset="-122"/>
              </a:rPr>
              <a:t>UNIQUE</a:t>
            </a:r>
            <a:r>
              <a:rPr lang="zh-CN" altLang="en-US" dirty="0">
                <a:solidFill>
                  <a:srgbClr val="0000CC"/>
                </a:solidFill>
                <a:latin typeface="Times New Roman" pitchFamily="18" charset="0"/>
                <a:ea typeface="黑体" pitchFamily="2" charset="-122"/>
              </a:rPr>
              <a:t>列）</a:t>
            </a:r>
            <a:endParaRPr lang="en-US" altLang="zh-CN" dirty="0">
              <a:solidFill>
                <a:srgbClr val="0000CC"/>
              </a:solidFill>
              <a:latin typeface="Times New Roman" pitchFamily="18" charset="0"/>
              <a:ea typeface="黑体" pitchFamily="2" charset="-122"/>
            </a:endParaRPr>
          </a:p>
          <a:p>
            <a:pPr lvl="2" algn="just"/>
            <a:r>
              <a:rPr lang="zh-CN" altLang="en-US" sz="2200" dirty="0">
                <a:solidFill>
                  <a:srgbClr val="FF0000"/>
                </a:solidFill>
                <a:latin typeface="Times New Roman" pitchFamily="18" charset="0"/>
                <a:ea typeface="黑体" pitchFamily="2" charset="-122"/>
              </a:rPr>
              <a:t>维护索引</a:t>
            </a:r>
          </a:p>
          <a:p>
            <a:pPr lvl="3" algn="just"/>
            <a:r>
              <a:rPr lang="zh-CN" altLang="en-US" sz="1800" dirty="0">
                <a:latin typeface="Times New Roman" pitchFamily="18" charset="0"/>
                <a:ea typeface="黑体" pitchFamily="2" charset="-122"/>
              </a:rPr>
              <a:t> </a:t>
            </a:r>
            <a:r>
              <a:rPr lang="en-US" altLang="zh-CN" dirty="0">
                <a:solidFill>
                  <a:schemeClr val="tx2"/>
                </a:solidFill>
                <a:latin typeface="Times New Roman" pitchFamily="18" charset="0"/>
                <a:ea typeface="黑体" pitchFamily="2" charset="-122"/>
              </a:rPr>
              <a:t>DBMS</a:t>
            </a:r>
            <a:r>
              <a:rPr lang="zh-CN" altLang="en-US" dirty="0">
                <a:solidFill>
                  <a:schemeClr val="tx2"/>
                </a:solidFill>
                <a:latin typeface="Times New Roman" pitchFamily="18" charset="0"/>
                <a:ea typeface="黑体" pitchFamily="2" charset="-122"/>
              </a:rPr>
              <a:t>自动完成</a:t>
            </a:r>
            <a:r>
              <a:rPr lang="zh-CN" altLang="en-US" sz="1800" dirty="0">
                <a:solidFill>
                  <a:schemeClr val="tx2"/>
                </a:solidFill>
                <a:latin typeface="Times New Roman" pitchFamily="18" charset="0"/>
                <a:ea typeface="黑体" pitchFamily="2" charset="-122"/>
              </a:rPr>
              <a:t> </a:t>
            </a:r>
          </a:p>
          <a:p>
            <a:pPr lvl="2" algn="just"/>
            <a:r>
              <a:rPr lang="zh-CN" altLang="en-US" sz="2200" dirty="0">
                <a:solidFill>
                  <a:srgbClr val="FF0000"/>
                </a:solidFill>
                <a:latin typeface="Times New Roman" pitchFamily="18" charset="0"/>
                <a:ea typeface="黑体" pitchFamily="2" charset="-122"/>
              </a:rPr>
              <a:t>使用索引</a:t>
            </a:r>
          </a:p>
          <a:p>
            <a:pPr lvl="3" algn="just"/>
            <a:r>
              <a:rPr lang="zh-CN" altLang="en-US" dirty="0">
                <a:latin typeface="Times New Roman" pitchFamily="18" charset="0"/>
                <a:ea typeface="黑体" pitchFamily="2" charset="-122"/>
              </a:rPr>
              <a:t>数据访问时</a:t>
            </a: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自动选择是否使用索引、使用哪些索引</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3.3 SQL</a:t>
            </a:r>
            <a:r>
              <a:rPr lang="zh-CN" altLang="en-US"/>
              <a:t>数据定义语言</a:t>
            </a:r>
          </a:p>
        </p:txBody>
      </p:sp>
      <p:sp>
        <p:nvSpPr>
          <p:cNvPr id="32771" name="Rectangle 3"/>
          <p:cNvSpPr>
            <a:spLocks noGrp="1" noChangeArrowheads="1"/>
          </p:cNvSpPr>
          <p:nvPr>
            <p:ph type="body" idx="1"/>
          </p:nvPr>
        </p:nvSpPr>
        <p:spPr>
          <a:xfrm>
            <a:off x="914400" y="1412875"/>
            <a:ext cx="7772400" cy="4968453"/>
          </a:xfrm>
        </p:spPr>
        <p:txBody>
          <a:bodyPr/>
          <a:lstStyle/>
          <a:p>
            <a:r>
              <a:rPr lang="zh-CN" altLang="en-US" b="1" dirty="0">
                <a:solidFill>
                  <a:schemeClr val="accent2"/>
                </a:solidFill>
                <a:latin typeface="+mn-ea"/>
              </a:rPr>
              <a:t>其他模式对象的定义与撤消</a:t>
            </a:r>
            <a:endParaRPr lang="en-US" altLang="zh-CN" b="1" dirty="0">
              <a:solidFill>
                <a:schemeClr val="accent2"/>
              </a:solidFill>
              <a:latin typeface="+mn-ea"/>
            </a:endParaRPr>
          </a:p>
          <a:p>
            <a:pPr lvl="1"/>
            <a:r>
              <a:rPr lang="zh-CN" altLang="en-US" b="1" dirty="0">
                <a:solidFill>
                  <a:srgbClr val="FF0000"/>
                </a:solidFill>
                <a:latin typeface="Times New Roman" pitchFamily="18" charset="0"/>
                <a:ea typeface="黑体" pitchFamily="2" charset="-122"/>
              </a:rPr>
              <a:t>建立索引</a:t>
            </a:r>
          </a:p>
          <a:p>
            <a:pPr lvl="1" algn="just">
              <a:buFont typeface="Wingdings" pitchFamily="2" charset="2"/>
              <a:buNone/>
            </a:pPr>
            <a:r>
              <a:rPr lang="zh-CN" altLang="en-US" sz="2200" dirty="0">
                <a:solidFill>
                  <a:schemeClr val="accent2"/>
                </a:solidFill>
                <a:latin typeface="Times New Roman" pitchFamily="18" charset="0"/>
                <a:ea typeface="黑体" pitchFamily="2" charset="-122"/>
              </a:rPr>
              <a:t>    </a:t>
            </a:r>
            <a:endParaRPr lang="en-US" altLang="zh-CN" sz="2200" dirty="0">
              <a:solidFill>
                <a:schemeClr val="accent2"/>
              </a:solidFill>
              <a:latin typeface="Times New Roman" pitchFamily="18" charset="0"/>
              <a:ea typeface="黑体" pitchFamily="2" charset="-122"/>
            </a:endParaRPr>
          </a:p>
          <a:p>
            <a:pPr lvl="1" algn="just">
              <a:buFont typeface="Wingdings" pitchFamily="2" charset="2"/>
              <a:buNone/>
            </a:pPr>
            <a:endParaRPr lang="en-US" altLang="zh-CN" sz="2200" dirty="0">
              <a:latin typeface="Times New Roman" pitchFamily="18" charset="0"/>
              <a:ea typeface="黑体" pitchFamily="2" charset="-122"/>
            </a:endParaRPr>
          </a:p>
          <a:p>
            <a:pPr lvl="2" algn="just">
              <a:spcBef>
                <a:spcPts val="1200"/>
              </a:spcBef>
            </a:pPr>
            <a:r>
              <a:rPr lang="zh-CN" altLang="en-US" sz="2200" dirty="0">
                <a:latin typeface="Times New Roman" pitchFamily="18" charset="0"/>
                <a:ea typeface="黑体" pitchFamily="2" charset="-122"/>
              </a:rPr>
              <a:t>用</a:t>
            </a:r>
            <a:r>
              <a:rPr lang="en-US" altLang="zh-CN" sz="2200" b="1" dirty="0">
                <a:solidFill>
                  <a:srgbClr val="0000CC"/>
                </a:solidFill>
                <a:latin typeface="Times New Roman" pitchFamily="18" charset="0"/>
                <a:ea typeface="黑体" pitchFamily="2" charset="-122"/>
              </a:rPr>
              <a:t>&lt;</a:t>
            </a:r>
            <a:r>
              <a:rPr lang="zh-CN" altLang="en-US" sz="2200" b="1" dirty="0">
                <a:solidFill>
                  <a:srgbClr val="0000CC"/>
                </a:solidFill>
                <a:latin typeface="Times New Roman" pitchFamily="18" charset="0"/>
                <a:ea typeface="黑体" pitchFamily="2" charset="-122"/>
              </a:rPr>
              <a:t>表名</a:t>
            </a:r>
            <a:r>
              <a:rPr lang="en-US" altLang="zh-CN" sz="2200" b="1" dirty="0">
                <a:solidFill>
                  <a:srgbClr val="0000CC"/>
                </a:solidFill>
                <a:latin typeface="Times New Roman" pitchFamily="18" charset="0"/>
                <a:ea typeface="黑体" pitchFamily="2" charset="-122"/>
              </a:rPr>
              <a:t>&gt;</a:t>
            </a:r>
            <a:r>
              <a:rPr lang="zh-CN" altLang="en-US" sz="2200" dirty="0">
                <a:latin typeface="Times New Roman" pitchFamily="18" charset="0"/>
                <a:ea typeface="黑体" pitchFamily="2" charset="-122"/>
              </a:rPr>
              <a:t>指定要</a:t>
            </a:r>
            <a:r>
              <a:rPr lang="zh-CN" altLang="en-US" sz="2200" dirty="0">
                <a:solidFill>
                  <a:srgbClr val="008000"/>
                </a:solidFill>
                <a:latin typeface="Times New Roman" pitchFamily="18" charset="0"/>
                <a:ea typeface="黑体" pitchFamily="2" charset="-122"/>
              </a:rPr>
              <a:t>建索引的基表</a:t>
            </a:r>
          </a:p>
          <a:p>
            <a:pPr lvl="2" algn="just"/>
            <a:r>
              <a:rPr lang="zh-CN" altLang="en-US" sz="2200" dirty="0">
                <a:latin typeface="Times New Roman" pitchFamily="18" charset="0"/>
                <a:ea typeface="黑体" pitchFamily="2" charset="-122"/>
              </a:rPr>
              <a:t>索引可以建立在该表的</a:t>
            </a:r>
            <a:r>
              <a:rPr lang="zh-CN" altLang="en-US" sz="2200" dirty="0">
                <a:solidFill>
                  <a:srgbClr val="008000"/>
                </a:solidFill>
                <a:latin typeface="Times New Roman" pitchFamily="18" charset="0"/>
                <a:ea typeface="黑体" pitchFamily="2" charset="-122"/>
              </a:rPr>
              <a:t>一列或多列</a:t>
            </a:r>
            <a:r>
              <a:rPr lang="zh-CN" altLang="en-US" sz="2200" dirty="0">
                <a:latin typeface="Times New Roman" pitchFamily="18" charset="0"/>
                <a:ea typeface="黑体" pitchFamily="2" charset="-122"/>
              </a:rPr>
              <a:t>上，各列名之间用逗号分隔</a:t>
            </a:r>
          </a:p>
          <a:p>
            <a:pPr lvl="2" algn="just"/>
            <a:r>
              <a:rPr lang="zh-CN" altLang="en-US" sz="2200" dirty="0">
                <a:latin typeface="Times New Roman" pitchFamily="18" charset="0"/>
                <a:ea typeface="黑体" pitchFamily="2" charset="-122"/>
              </a:rPr>
              <a:t>用</a:t>
            </a:r>
            <a:r>
              <a:rPr lang="en-US" altLang="zh-CN" sz="2200" b="1" dirty="0">
                <a:solidFill>
                  <a:srgbClr val="0000CC"/>
                </a:solidFill>
                <a:latin typeface="Times New Roman" pitchFamily="18" charset="0"/>
                <a:ea typeface="黑体" pitchFamily="2" charset="-122"/>
              </a:rPr>
              <a:t>&lt;</a:t>
            </a:r>
            <a:r>
              <a:rPr lang="zh-CN" altLang="en-US" sz="2200" b="1" dirty="0">
                <a:solidFill>
                  <a:srgbClr val="0000CC"/>
                </a:solidFill>
                <a:latin typeface="Times New Roman" pitchFamily="18" charset="0"/>
                <a:ea typeface="黑体" pitchFamily="2" charset="-122"/>
              </a:rPr>
              <a:t>次序</a:t>
            </a:r>
            <a:r>
              <a:rPr lang="en-US" altLang="zh-CN" sz="2200" b="1" dirty="0">
                <a:solidFill>
                  <a:srgbClr val="0000CC"/>
                </a:solidFill>
                <a:latin typeface="Times New Roman" pitchFamily="18" charset="0"/>
                <a:ea typeface="黑体" pitchFamily="2" charset="-122"/>
              </a:rPr>
              <a:t>&gt;</a:t>
            </a:r>
            <a:r>
              <a:rPr lang="zh-CN" altLang="en-US" sz="2200" dirty="0">
                <a:latin typeface="Times New Roman" pitchFamily="18" charset="0"/>
                <a:ea typeface="黑体" pitchFamily="2" charset="-122"/>
              </a:rPr>
              <a:t>指定索引值的排列次序：</a:t>
            </a:r>
            <a:endParaRPr lang="en-US" altLang="zh-CN" sz="2200" dirty="0">
              <a:latin typeface="Times New Roman" pitchFamily="18" charset="0"/>
              <a:ea typeface="黑体" pitchFamily="2" charset="-122"/>
            </a:endParaRPr>
          </a:p>
          <a:p>
            <a:pPr lvl="2">
              <a:buNone/>
            </a:pPr>
            <a:r>
              <a:rPr lang="en-US" altLang="zh-CN" sz="2200" dirty="0">
                <a:solidFill>
                  <a:srgbClr val="008000"/>
                </a:solidFill>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ASC</a:t>
            </a:r>
            <a:r>
              <a:rPr lang="zh-CN" altLang="en-US" sz="2200" dirty="0">
                <a:latin typeface="Times New Roman" pitchFamily="18" charset="0"/>
                <a:ea typeface="黑体" pitchFamily="2" charset="-122"/>
              </a:rPr>
              <a:t>表示升序（</a:t>
            </a:r>
            <a:r>
              <a:rPr lang="zh-CN" altLang="en-US" sz="2200" dirty="0">
                <a:solidFill>
                  <a:srgbClr val="008000"/>
                </a:solidFill>
                <a:latin typeface="Times New Roman" pitchFamily="18" charset="0"/>
                <a:ea typeface="黑体" pitchFamily="2" charset="-122"/>
              </a:rPr>
              <a:t>缺省情况</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DESC</a:t>
            </a:r>
            <a:r>
              <a:rPr lang="zh-CN" altLang="en-US" sz="2200" dirty="0">
                <a:latin typeface="Times New Roman" pitchFamily="18" charset="0"/>
                <a:ea typeface="黑体" pitchFamily="2" charset="-122"/>
              </a:rPr>
              <a:t>表示降序。</a:t>
            </a:r>
            <a:endParaRPr lang="en-US" altLang="zh-CN" sz="2200" b="1" dirty="0">
              <a:solidFill>
                <a:srgbClr val="008000"/>
              </a:solidFill>
              <a:latin typeface="Times New Roman" pitchFamily="18" charset="0"/>
              <a:ea typeface="黑体" pitchFamily="2" charset="-122"/>
            </a:endParaRPr>
          </a:p>
          <a:p>
            <a:pPr lvl="2" algn="just"/>
            <a:r>
              <a:rPr lang="zh-CN" altLang="en-US" sz="2200" dirty="0">
                <a:latin typeface="Times New Roman" pitchFamily="18" charset="0"/>
                <a:ea typeface="黑体" pitchFamily="2" charset="-122"/>
              </a:rPr>
              <a:t>用关键字</a:t>
            </a:r>
            <a:r>
              <a:rPr lang="en-US" altLang="zh-CN" sz="2200" b="1" dirty="0">
                <a:solidFill>
                  <a:srgbClr val="0000CC"/>
                </a:solidFill>
                <a:latin typeface="Times New Roman" pitchFamily="18" charset="0"/>
                <a:ea typeface="黑体" pitchFamily="2" charset="-122"/>
              </a:rPr>
              <a:t>UNIQUE</a:t>
            </a:r>
            <a:r>
              <a:rPr lang="zh-CN" altLang="en-US" sz="2200" dirty="0">
                <a:latin typeface="Times New Roman" pitchFamily="18" charset="0"/>
                <a:ea typeface="黑体" pitchFamily="2" charset="-122"/>
              </a:rPr>
              <a:t>表明此索引的每一个索引值只对应</a:t>
            </a:r>
            <a:r>
              <a:rPr lang="zh-CN" altLang="en-US" sz="2200" dirty="0">
                <a:solidFill>
                  <a:srgbClr val="008000"/>
                </a:solidFill>
                <a:latin typeface="Times New Roman" pitchFamily="18" charset="0"/>
                <a:ea typeface="黑体" pitchFamily="2" charset="-122"/>
              </a:rPr>
              <a:t>唯一的</a:t>
            </a:r>
            <a:r>
              <a:rPr lang="zh-CN" altLang="en-US" sz="2200" dirty="0">
                <a:latin typeface="Times New Roman" pitchFamily="18" charset="0"/>
                <a:ea typeface="黑体" pitchFamily="2" charset="-122"/>
              </a:rPr>
              <a:t>数据记录</a:t>
            </a:r>
          </a:p>
          <a:p>
            <a:pPr lvl="2"/>
            <a:r>
              <a:rPr lang="zh-CN" altLang="en-US" sz="2200" dirty="0">
                <a:latin typeface="Times New Roman" pitchFamily="18" charset="0"/>
                <a:ea typeface="黑体" pitchFamily="2" charset="-122"/>
              </a:rPr>
              <a:t>用关键字</a:t>
            </a:r>
            <a:r>
              <a:rPr lang="en-US" altLang="zh-CN" sz="2200" b="1" dirty="0">
                <a:solidFill>
                  <a:srgbClr val="0000CC"/>
                </a:solidFill>
                <a:latin typeface="Times New Roman" pitchFamily="18" charset="0"/>
                <a:ea typeface="黑体" pitchFamily="2" charset="-122"/>
              </a:rPr>
              <a:t>CLUSTER</a:t>
            </a:r>
            <a:r>
              <a:rPr lang="zh-CN" altLang="en-US" sz="2200" dirty="0">
                <a:latin typeface="Times New Roman" pitchFamily="18" charset="0"/>
                <a:ea typeface="黑体" pitchFamily="2" charset="-122"/>
              </a:rPr>
              <a:t>表示要建立的索引是“</a:t>
            </a:r>
            <a:r>
              <a:rPr lang="zh-CN" altLang="en-US" sz="2200" dirty="0">
                <a:solidFill>
                  <a:srgbClr val="008000"/>
                </a:solidFill>
                <a:latin typeface="Times New Roman" pitchFamily="18" charset="0"/>
                <a:ea typeface="黑体" pitchFamily="2" charset="-122"/>
              </a:rPr>
              <a:t>聚簇索引</a:t>
            </a:r>
            <a:r>
              <a:rPr lang="zh-CN" altLang="en-US" sz="2200" dirty="0">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453418" y="2443535"/>
            <a:ext cx="7200800" cy="769441"/>
          </a:xfrm>
          <a:prstGeom prst="rect">
            <a:avLst/>
          </a:prstGeom>
          <a:ln>
            <a:solidFill>
              <a:srgbClr val="FF0000"/>
            </a:solidFill>
          </a:ln>
        </p:spPr>
        <p:txBody>
          <a:bodyPr wrap="square">
            <a:spAutoFit/>
          </a:bodyPr>
          <a:lstStyle/>
          <a:p>
            <a:r>
              <a:rPr lang="zh-CN" altLang="en-US" sz="2200" b="1" dirty="0">
                <a:solidFill>
                  <a:srgbClr val="0000CC"/>
                </a:solidFill>
              </a:rPr>
              <a:t>CREATE [UNIQUE] [CLUSTER] INDEX &lt;索引名&gt; </a:t>
            </a:r>
          </a:p>
          <a:p>
            <a:r>
              <a:rPr lang="zh-CN" altLang="en-US" sz="2200" b="1" dirty="0">
                <a:solidFill>
                  <a:srgbClr val="0000CC"/>
                </a:solidFill>
              </a:rPr>
              <a:t>    ON &lt;表名&gt;(&lt;列名&gt;[&lt;次序&gt;][,&lt;列名&gt;[&lt;次序&gt;]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3.3 SQL</a:t>
            </a:r>
            <a:r>
              <a:rPr lang="zh-CN" altLang="en-US"/>
              <a:t>数据定义语言</a:t>
            </a:r>
          </a:p>
        </p:txBody>
      </p:sp>
      <p:sp>
        <p:nvSpPr>
          <p:cNvPr id="38915" name="Rectangle 3"/>
          <p:cNvSpPr>
            <a:spLocks noGrp="1" noChangeArrowheads="1"/>
          </p:cNvSpPr>
          <p:nvPr>
            <p:ph type="body" idx="1"/>
          </p:nvPr>
        </p:nvSpPr>
        <p:spPr>
          <a:xfrm>
            <a:off x="914400" y="1423266"/>
            <a:ext cx="7762056" cy="4824413"/>
          </a:xfrm>
        </p:spPr>
        <p:txBody>
          <a:bodyPr/>
          <a:lstStyle/>
          <a:p>
            <a:pPr>
              <a:lnSpc>
                <a:spcPct val="105000"/>
              </a:lnSpc>
            </a:pPr>
            <a:r>
              <a:rPr lang="zh-CN" altLang="en-US" b="1" dirty="0">
                <a:solidFill>
                  <a:schemeClr val="accent2"/>
                </a:solidFill>
                <a:latin typeface="+mn-ea"/>
              </a:rPr>
              <a:t>其他模式对象的定义与撤消</a:t>
            </a:r>
            <a:endParaRPr lang="en-US" altLang="zh-CN" b="1" dirty="0">
              <a:solidFill>
                <a:schemeClr val="accent2"/>
              </a:solidFill>
              <a:latin typeface="+mn-ea"/>
            </a:endParaRPr>
          </a:p>
          <a:p>
            <a:pPr lvl="1">
              <a:lnSpc>
                <a:spcPct val="105000"/>
              </a:lnSpc>
            </a:pPr>
            <a:r>
              <a:rPr lang="zh-CN" altLang="en-US" b="1" dirty="0">
                <a:solidFill>
                  <a:srgbClr val="FF0000"/>
                </a:solidFill>
                <a:latin typeface="Times New Roman" pitchFamily="18" charset="0"/>
                <a:ea typeface="黑体" pitchFamily="2" charset="-122"/>
              </a:rPr>
              <a:t>建立索引</a:t>
            </a:r>
          </a:p>
          <a:p>
            <a:pPr lvl="2">
              <a:lnSpc>
                <a:spcPct val="105000"/>
              </a:lnSpc>
            </a:pPr>
            <a:r>
              <a:rPr lang="zh-CN" altLang="en-US" sz="2200" dirty="0">
                <a:solidFill>
                  <a:srgbClr val="008000"/>
                </a:solidFill>
                <a:latin typeface="Times New Roman" pitchFamily="18" charset="0"/>
                <a:ea typeface="黑体" pitchFamily="2" charset="-122"/>
              </a:rPr>
              <a:t>唯一值索引（</a:t>
            </a:r>
            <a:r>
              <a:rPr lang="en-US" altLang="zh-CN" sz="2200" dirty="0">
                <a:solidFill>
                  <a:srgbClr val="008000"/>
                </a:solidFill>
                <a:latin typeface="Times New Roman" pitchFamily="18" charset="0"/>
                <a:ea typeface="黑体" pitchFamily="2" charset="-122"/>
              </a:rPr>
              <a:t> UNIQUE </a:t>
            </a:r>
            <a:r>
              <a:rPr lang="zh-CN" altLang="en-US" sz="2200" dirty="0">
                <a:solidFill>
                  <a:srgbClr val="008000"/>
                </a:solidFill>
                <a:latin typeface="Times New Roman" pitchFamily="18" charset="0"/>
                <a:ea typeface="黑体" pitchFamily="2" charset="-122"/>
              </a:rPr>
              <a:t>）</a:t>
            </a:r>
            <a:endParaRPr lang="en-US" altLang="zh-CN" sz="2200" dirty="0">
              <a:solidFill>
                <a:srgbClr val="008000"/>
              </a:solidFill>
              <a:latin typeface="Times New Roman" pitchFamily="18" charset="0"/>
              <a:ea typeface="黑体" pitchFamily="2" charset="-122"/>
            </a:endParaRPr>
          </a:p>
          <a:p>
            <a:pPr lvl="3" algn="just" fontAlgn="ctr">
              <a:lnSpc>
                <a:spcPct val="105000"/>
              </a:lnSpc>
            </a:pPr>
            <a:r>
              <a:rPr lang="zh-CN" altLang="en-US" dirty="0">
                <a:latin typeface="Times New Roman" pitchFamily="18" charset="0"/>
                <a:ea typeface="黑体" pitchFamily="2" charset="-122"/>
              </a:rPr>
              <a:t>对于已含重复值的属性列不能建</a:t>
            </a:r>
            <a:r>
              <a:rPr lang="en-US" altLang="zh-CN" dirty="0">
                <a:latin typeface="Times New Roman" pitchFamily="18" charset="0"/>
                <a:ea typeface="黑体" pitchFamily="2" charset="-122"/>
              </a:rPr>
              <a:t>UNIQUE</a:t>
            </a:r>
            <a:r>
              <a:rPr lang="zh-CN" altLang="en-US" dirty="0">
                <a:latin typeface="Times New Roman" pitchFamily="18" charset="0"/>
                <a:ea typeface="黑体" pitchFamily="2" charset="-122"/>
              </a:rPr>
              <a:t>索引</a:t>
            </a:r>
          </a:p>
          <a:p>
            <a:pPr lvl="3" algn="just" fontAlgn="ctr">
              <a:lnSpc>
                <a:spcPct val="105000"/>
              </a:lnSpc>
            </a:pPr>
            <a:r>
              <a:rPr lang="zh-CN" altLang="en-US" dirty="0">
                <a:latin typeface="Times New Roman" pitchFamily="18" charset="0"/>
                <a:ea typeface="黑体" pitchFamily="2" charset="-122"/>
              </a:rPr>
              <a:t>对某个列建立</a:t>
            </a:r>
            <a:r>
              <a:rPr lang="en-US" altLang="zh-CN" dirty="0">
                <a:latin typeface="Times New Roman" pitchFamily="18" charset="0"/>
                <a:ea typeface="黑体" pitchFamily="2" charset="-122"/>
              </a:rPr>
              <a:t>UNIQUE</a:t>
            </a:r>
            <a:r>
              <a:rPr lang="zh-CN" altLang="en-US" dirty="0">
                <a:latin typeface="Times New Roman" pitchFamily="18" charset="0"/>
                <a:ea typeface="黑体" pitchFamily="2" charset="-122"/>
              </a:rPr>
              <a:t>索引后，插入新记录时</a:t>
            </a: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会自动检查新记录在该列上是否取了重复值</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这相当于增加了一个</a:t>
            </a:r>
            <a:r>
              <a:rPr lang="en-US" altLang="zh-CN" dirty="0">
                <a:latin typeface="Times New Roman" pitchFamily="18" charset="0"/>
                <a:ea typeface="黑体" pitchFamily="2" charset="-122"/>
              </a:rPr>
              <a:t>UNIQUE</a:t>
            </a:r>
            <a:r>
              <a:rPr lang="zh-CN" altLang="en-US" dirty="0">
                <a:latin typeface="Times New Roman" pitchFamily="18" charset="0"/>
                <a:ea typeface="黑体" pitchFamily="2" charset="-122"/>
              </a:rPr>
              <a:t>约束</a:t>
            </a:r>
          </a:p>
          <a:p>
            <a:pPr lvl="2" algn="just" fontAlgn="ctr">
              <a:lnSpc>
                <a:spcPct val="105000"/>
              </a:lnSpc>
            </a:pPr>
            <a:r>
              <a:rPr lang="zh-CN" altLang="en-US" sz="2200" dirty="0">
                <a:solidFill>
                  <a:srgbClr val="008000"/>
                </a:solidFill>
                <a:latin typeface="Times New Roman" pitchFamily="18" charset="0"/>
                <a:ea typeface="黑体" pitchFamily="2" charset="-122"/>
              </a:rPr>
              <a:t>簇集索引（</a:t>
            </a:r>
            <a:r>
              <a:rPr lang="en-US" altLang="zh-CN" sz="2200" dirty="0">
                <a:solidFill>
                  <a:srgbClr val="008000"/>
                </a:solidFill>
                <a:latin typeface="Times New Roman" pitchFamily="18" charset="0"/>
                <a:ea typeface="黑体" pitchFamily="2" charset="-122"/>
              </a:rPr>
              <a:t> CLUSTER </a:t>
            </a:r>
            <a:r>
              <a:rPr lang="zh-CN" altLang="en-US" sz="2200" dirty="0">
                <a:solidFill>
                  <a:srgbClr val="008000"/>
                </a:solidFill>
                <a:latin typeface="Times New Roman" pitchFamily="18" charset="0"/>
                <a:ea typeface="黑体" pitchFamily="2" charset="-122"/>
              </a:rPr>
              <a:t>）</a:t>
            </a:r>
            <a:endParaRPr lang="en-US" altLang="zh-CN" sz="2200" dirty="0">
              <a:solidFill>
                <a:srgbClr val="008000"/>
              </a:solidFill>
              <a:latin typeface="Times New Roman" pitchFamily="18" charset="0"/>
              <a:ea typeface="黑体" pitchFamily="2" charset="-122"/>
            </a:endParaRPr>
          </a:p>
          <a:p>
            <a:pPr lvl="3" algn="just" fontAlgn="ctr">
              <a:lnSpc>
                <a:spcPct val="105000"/>
              </a:lnSpc>
            </a:pPr>
            <a:r>
              <a:rPr lang="zh-CN" altLang="en-US" dirty="0">
                <a:latin typeface="Times New Roman" pitchFamily="18" charset="0"/>
                <a:ea typeface="黑体" pitchFamily="2" charset="-122"/>
              </a:rPr>
              <a:t>建立簇集索引后，基表中数据也需要按指定的簇集属性值的升序或降序存放</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簇集索引的索引项顺序与表中记录的物理顺序一致</a:t>
            </a:r>
          </a:p>
          <a:p>
            <a:pPr lvl="2" algn="just">
              <a:lnSpc>
                <a:spcPct val="105000"/>
              </a:lnSpc>
            </a:pPr>
            <a:r>
              <a:rPr lang="zh-CN" altLang="en-US" dirty="0">
                <a:solidFill>
                  <a:schemeClr val="hlink"/>
                </a:solidFill>
                <a:latin typeface="Times New Roman" pitchFamily="18" charset="0"/>
                <a:ea typeface="黑体" pitchFamily="2" charset="-122"/>
              </a:rPr>
              <a:t>（</a:t>
            </a:r>
            <a:r>
              <a:rPr lang="zh-CN" altLang="en-US" b="1" dirty="0">
                <a:solidFill>
                  <a:srgbClr val="FF0000"/>
                </a:solidFill>
                <a:latin typeface="Times New Roman" pitchFamily="18" charset="0"/>
                <a:ea typeface="黑体" pitchFamily="2" charset="-122"/>
              </a:rPr>
              <a:t>索引</a:t>
            </a:r>
            <a:r>
              <a:rPr lang="zh-CN" altLang="en-US" dirty="0">
                <a:solidFill>
                  <a:schemeClr val="hlink"/>
                </a:solidFill>
                <a:latin typeface="Times New Roman" pitchFamily="18" charset="0"/>
                <a:ea typeface="黑体" pitchFamily="2" charset="-122"/>
              </a:rPr>
              <a:t>将在第五章中详细介绍）</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t>3.3 SQL</a:t>
            </a:r>
            <a:r>
              <a:rPr lang="zh-CN" altLang="en-US"/>
              <a:t>数据定义语言</a:t>
            </a:r>
          </a:p>
        </p:txBody>
      </p:sp>
      <p:sp>
        <p:nvSpPr>
          <p:cNvPr id="33795" name="Rectangle 3"/>
          <p:cNvSpPr>
            <a:spLocks noGrp="1" noChangeArrowheads="1"/>
          </p:cNvSpPr>
          <p:nvPr>
            <p:ph type="body" idx="1"/>
          </p:nvPr>
        </p:nvSpPr>
        <p:spPr>
          <a:xfrm>
            <a:off x="914400" y="1412875"/>
            <a:ext cx="7761288" cy="4968875"/>
          </a:xfrm>
        </p:spPr>
        <p:txBody>
          <a:bodyPr/>
          <a:lstStyle/>
          <a:p>
            <a:pPr algn="just"/>
            <a:r>
              <a:rPr lang="zh-CN" altLang="en-US" b="1" dirty="0">
                <a:solidFill>
                  <a:srgbClr val="FF0000"/>
                </a:solidFill>
                <a:latin typeface="Times New Roman" pitchFamily="18" charset="0"/>
                <a:ea typeface="黑体" pitchFamily="2" charset="-122"/>
              </a:rPr>
              <a:t>建立索引例子</a:t>
            </a:r>
          </a:p>
          <a:p>
            <a:pPr lvl="1" algn="just"/>
            <a:r>
              <a:rPr lang="en-US" altLang="zh-CN" sz="2700" b="1" dirty="0">
                <a:solidFill>
                  <a:srgbClr val="FF0000"/>
                </a:solidFill>
                <a:ea typeface="宋体" panose="02010600030101010101" pitchFamily="2" charset="-122"/>
                <a:cs typeface="+mn-cs"/>
              </a:rPr>
              <a:t>[</a:t>
            </a:r>
            <a:r>
              <a:rPr lang="zh-CN" altLang="en-US" sz="2700" b="1" dirty="0">
                <a:solidFill>
                  <a:srgbClr val="FF0000"/>
                </a:solidFill>
                <a:ea typeface="宋体" panose="02010600030101010101" pitchFamily="2" charset="-122"/>
                <a:cs typeface="+mn-cs"/>
              </a:rPr>
              <a:t>例</a:t>
            </a:r>
            <a:r>
              <a:rPr lang="en-US" altLang="zh-CN" sz="2700" b="1" dirty="0">
                <a:solidFill>
                  <a:srgbClr val="FF0000"/>
                </a:solidFill>
                <a:ea typeface="宋体" panose="02010600030101010101" pitchFamily="2" charset="-122"/>
                <a:cs typeface="+mn-cs"/>
              </a:rPr>
              <a:t>6]</a:t>
            </a:r>
            <a:r>
              <a:rPr lang="en-US" altLang="zh-CN" sz="2700" dirty="0">
                <a:ea typeface="宋体" panose="02010600030101010101" pitchFamily="2" charset="-122"/>
                <a:cs typeface="+mn-cs"/>
              </a:rPr>
              <a:t> </a:t>
            </a:r>
            <a:r>
              <a:rPr lang="zh-CN" altLang="en-US" sz="2700" dirty="0">
                <a:ea typeface="宋体" panose="02010600030101010101" pitchFamily="2" charset="-122"/>
                <a:cs typeface="+mn-cs"/>
              </a:rPr>
              <a:t>为</a:t>
            </a:r>
            <a:r>
              <a:rPr lang="en-US" altLang="zh-CN" sz="2700" dirty="0">
                <a:ea typeface="宋体" panose="02010600030101010101" pitchFamily="2" charset="-122"/>
                <a:cs typeface="+mn-cs"/>
              </a:rPr>
              <a:t>dept</a:t>
            </a:r>
            <a:r>
              <a:rPr lang="zh-CN" altLang="en-US" sz="2700" dirty="0">
                <a:ea typeface="宋体" panose="02010600030101010101" pitchFamily="2" charset="-122"/>
                <a:cs typeface="+mn-cs"/>
              </a:rPr>
              <a:t>和</a:t>
            </a:r>
            <a:r>
              <a:rPr lang="en-US" altLang="zh-CN" sz="2700" dirty="0" err="1">
                <a:ea typeface="宋体" panose="02010600030101010101" pitchFamily="2" charset="-122"/>
                <a:cs typeface="+mn-cs"/>
              </a:rPr>
              <a:t>emp</a:t>
            </a:r>
            <a:r>
              <a:rPr lang="zh-CN" altLang="en-US" sz="2700" dirty="0">
                <a:ea typeface="宋体" panose="02010600030101010101" pitchFamily="2" charset="-122"/>
                <a:cs typeface="+mn-cs"/>
              </a:rPr>
              <a:t>两个表建立索引。其中</a:t>
            </a:r>
            <a:r>
              <a:rPr lang="en-US" altLang="zh-CN" sz="2700" dirty="0">
                <a:ea typeface="宋体" panose="02010600030101010101" pitchFamily="2" charset="-122"/>
                <a:cs typeface="+mn-cs"/>
              </a:rPr>
              <a:t>dept</a:t>
            </a:r>
            <a:r>
              <a:rPr lang="zh-CN" altLang="en-US" sz="2700" dirty="0">
                <a:ea typeface="宋体" panose="02010600030101010101" pitchFamily="2" charset="-122"/>
                <a:cs typeface="+mn-cs"/>
              </a:rPr>
              <a:t>表按</a:t>
            </a:r>
            <a:r>
              <a:rPr lang="en-US" altLang="zh-CN" sz="2700" dirty="0" err="1">
                <a:ea typeface="宋体" panose="02010600030101010101" pitchFamily="2" charset="-122"/>
                <a:cs typeface="+mn-cs"/>
              </a:rPr>
              <a:t>deptno</a:t>
            </a:r>
            <a:r>
              <a:rPr lang="zh-CN" altLang="en-US" sz="2700" dirty="0">
                <a:ea typeface="宋体" panose="02010600030101010101" pitchFamily="2" charset="-122"/>
                <a:cs typeface="+mn-cs"/>
              </a:rPr>
              <a:t>升序建立唯一索引，</a:t>
            </a:r>
            <a:r>
              <a:rPr lang="en-US" altLang="zh-CN" sz="2700" dirty="0" err="1">
                <a:ea typeface="宋体" panose="02010600030101010101" pitchFamily="2" charset="-122"/>
                <a:cs typeface="+mn-cs"/>
              </a:rPr>
              <a:t>emp</a:t>
            </a:r>
            <a:r>
              <a:rPr lang="zh-CN" altLang="en-US" sz="2700" dirty="0">
                <a:ea typeface="宋体" panose="02010600030101010101" pitchFamily="2" charset="-122"/>
                <a:cs typeface="+mn-cs"/>
              </a:rPr>
              <a:t>表按</a:t>
            </a:r>
            <a:r>
              <a:rPr lang="en-US" altLang="zh-CN" sz="2700" dirty="0" err="1">
                <a:ea typeface="宋体" panose="02010600030101010101" pitchFamily="2" charset="-122"/>
                <a:cs typeface="+mn-cs"/>
              </a:rPr>
              <a:t>deptno</a:t>
            </a:r>
            <a:r>
              <a:rPr lang="zh-CN" altLang="en-US" sz="2700" dirty="0">
                <a:ea typeface="宋体" panose="02010600030101010101" pitchFamily="2" charset="-122"/>
                <a:cs typeface="+mn-cs"/>
              </a:rPr>
              <a:t>降序建立唯一索引。</a:t>
            </a:r>
          </a:p>
          <a:p>
            <a:pPr lvl="1" algn="just"/>
            <a:endParaRPr lang="zh-CN" altLang="en-US" dirty="0">
              <a:ea typeface="黑体" pitchFamily="2" charset="-122"/>
            </a:endParaRPr>
          </a:p>
          <a:p>
            <a:pPr lvl="1"/>
            <a:r>
              <a:rPr lang="en-US" altLang="zh-CN" sz="2400" b="1" dirty="0">
                <a:solidFill>
                  <a:srgbClr val="0000CC"/>
                </a:solidFill>
                <a:latin typeface="Times New Roman" pitchFamily="18" charset="0"/>
                <a:ea typeface="黑体" pitchFamily="2" charset="-122"/>
              </a:rPr>
              <a:t>CREATE UNIQUE INDEX </a:t>
            </a:r>
            <a:r>
              <a:rPr lang="en-US" altLang="zh-CN" sz="2400" b="1" dirty="0" err="1">
                <a:latin typeface="Times New Roman" pitchFamily="18" charset="0"/>
                <a:ea typeface="黑体" pitchFamily="2" charset="-122"/>
              </a:rPr>
              <a:t>dno</a:t>
            </a:r>
            <a:r>
              <a:rPr lang="en-US" altLang="zh-CN" sz="2400" b="1" dirty="0">
                <a:solidFill>
                  <a:srgbClr val="0000CC"/>
                </a:solidFill>
                <a:latin typeface="Times New Roman" pitchFamily="18" charset="0"/>
                <a:ea typeface="黑体" pitchFamily="2" charset="-122"/>
              </a:rPr>
              <a:t> ON </a:t>
            </a:r>
            <a:r>
              <a:rPr lang="en-US" altLang="zh-CN" sz="2400" b="1" dirty="0" err="1">
                <a:latin typeface="Times New Roman" pitchFamily="18" charset="0"/>
                <a:ea typeface="黑体" pitchFamily="2" charset="-122"/>
              </a:rPr>
              <a:t>dept</a:t>
            </a:r>
            <a:r>
              <a:rPr lang="en-US" altLang="zh-CN" sz="2400" b="1" dirty="0">
                <a:latin typeface="Times New Roman" pitchFamily="18" charset="0"/>
                <a:ea typeface="黑体" pitchFamily="2" charset="-122"/>
              </a:rPr>
              <a:t>(</a:t>
            </a:r>
            <a:r>
              <a:rPr lang="en-US" altLang="zh-CN" sz="2400" b="1" dirty="0" err="1">
                <a:latin typeface="Times New Roman" pitchFamily="18" charset="0"/>
                <a:ea typeface="黑体" pitchFamily="2" charset="-122"/>
              </a:rPr>
              <a:t>deptno</a:t>
            </a:r>
            <a:r>
              <a:rPr lang="en-US" altLang="zh-CN" sz="2400" b="1" dirty="0">
                <a:latin typeface="Times New Roman" pitchFamily="18" charset="0"/>
                <a:ea typeface="黑体" pitchFamily="2" charset="-122"/>
              </a:rPr>
              <a:t>)</a:t>
            </a:r>
            <a:r>
              <a:rPr lang="en-US" altLang="zh-CN" sz="2400" b="1" dirty="0">
                <a:solidFill>
                  <a:srgbClr val="0000CC"/>
                </a:solidFill>
                <a:latin typeface="Times New Roman" pitchFamily="18" charset="0"/>
                <a:ea typeface="黑体" pitchFamily="2" charset="-122"/>
              </a:rPr>
              <a:t>;</a:t>
            </a:r>
          </a:p>
          <a:p>
            <a:pPr lvl="1" algn="just"/>
            <a:endParaRPr lang="en-US" altLang="zh-CN" sz="2400" b="1" dirty="0">
              <a:solidFill>
                <a:srgbClr val="0000CC"/>
              </a:solidFill>
              <a:latin typeface="Times New Roman" pitchFamily="18" charset="0"/>
              <a:ea typeface="黑体" pitchFamily="2" charset="-122"/>
            </a:endParaRPr>
          </a:p>
          <a:p>
            <a:pPr lvl="1"/>
            <a:r>
              <a:rPr lang="en-US" altLang="zh-CN" sz="2400" b="1" dirty="0">
                <a:solidFill>
                  <a:srgbClr val="0000CC"/>
                </a:solidFill>
                <a:latin typeface="Times New Roman" pitchFamily="18" charset="0"/>
                <a:ea typeface="黑体" pitchFamily="2" charset="-122"/>
              </a:rPr>
              <a:t>CREATE UNIQUE INDEX </a:t>
            </a:r>
            <a:r>
              <a:rPr lang="en-US" altLang="zh-CN" sz="2400" b="1" dirty="0" err="1">
                <a:latin typeface="Times New Roman" pitchFamily="18" charset="0"/>
                <a:ea typeface="黑体" pitchFamily="2" charset="-122"/>
              </a:rPr>
              <a:t>eno</a:t>
            </a:r>
            <a:r>
              <a:rPr lang="en-US" altLang="zh-CN" sz="2400" b="1" dirty="0">
                <a:solidFill>
                  <a:srgbClr val="0000CC"/>
                </a:solidFill>
                <a:latin typeface="Times New Roman" pitchFamily="18" charset="0"/>
                <a:ea typeface="黑体" pitchFamily="2" charset="-122"/>
              </a:rPr>
              <a:t> ON </a:t>
            </a:r>
            <a:br>
              <a:rPr lang="en-US" altLang="zh-CN" sz="2400" b="1" dirty="0">
                <a:solidFill>
                  <a:srgbClr val="0000CC"/>
                </a:solidFill>
                <a:latin typeface="Times New Roman" pitchFamily="18" charset="0"/>
                <a:ea typeface="黑体" pitchFamily="2" charset="-122"/>
              </a:rPr>
            </a:br>
            <a:r>
              <a:rPr lang="en-US" altLang="zh-CN" sz="2400" b="1" dirty="0" err="1">
                <a:latin typeface="Times New Roman" pitchFamily="18" charset="0"/>
                <a:ea typeface="黑体" pitchFamily="2" charset="-122"/>
              </a:rPr>
              <a:t>emp</a:t>
            </a:r>
            <a:r>
              <a:rPr lang="en-US" altLang="zh-CN" sz="2400" b="1" dirty="0">
                <a:solidFill>
                  <a:srgbClr val="0000CC"/>
                </a:solidFill>
                <a:latin typeface="Times New Roman" pitchFamily="18" charset="0"/>
                <a:ea typeface="黑体" pitchFamily="2" charset="-122"/>
              </a:rPr>
              <a:t>(</a:t>
            </a:r>
            <a:r>
              <a:rPr lang="en-US" altLang="zh-CN" sz="2400" b="1" dirty="0" err="1">
                <a:latin typeface="Times New Roman" pitchFamily="18" charset="0"/>
                <a:ea typeface="黑体" pitchFamily="2" charset="-122"/>
              </a:rPr>
              <a:t>deptno</a:t>
            </a:r>
            <a:r>
              <a:rPr lang="en-US" altLang="zh-CN" sz="2400" b="1" dirty="0">
                <a:solidFill>
                  <a:srgbClr val="0000CC"/>
                </a:solidFill>
                <a:latin typeface="Times New Roman" pitchFamily="18" charset="0"/>
                <a:ea typeface="黑体" pitchFamily="2" charset="-122"/>
              </a:rPr>
              <a:t> DESC);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39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t>3.1 </a:t>
            </a:r>
            <a:r>
              <a:rPr lang="zh-CN" altLang="en-US"/>
              <a:t>数据库的用户接口</a:t>
            </a:r>
          </a:p>
        </p:txBody>
      </p:sp>
      <p:sp>
        <p:nvSpPr>
          <p:cNvPr id="180227" name="Rectangle 3"/>
          <p:cNvSpPr>
            <a:spLocks noGrp="1" noChangeArrowheads="1"/>
          </p:cNvSpPr>
          <p:nvPr>
            <p:ph type="body" idx="1"/>
          </p:nvPr>
        </p:nvSpPr>
        <p:spPr/>
        <p:txBody>
          <a:bodyPr/>
          <a:lstStyle/>
          <a:p>
            <a:r>
              <a:rPr lang="zh-CN" altLang="en-US" b="1" dirty="0">
                <a:solidFill>
                  <a:srgbClr val="FF0000"/>
                </a:solidFill>
              </a:rPr>
              <a:t>一、数据库操作与数据库语言</a:t>
            </a:r>
          </a:p>
          <a:p>
            <a:pPr lvl="1"/>
            <a:r>
              <a:rPr lang="zh-CN" altLang="en-US" dirty="0">
                <a:solidFill>
                  <a:srgbClr val="0000FF"/>
                </a:solidFill>
              </a:rPr>
              <a:t>数据库语言（</a:t>
            </a:r>
            <a:r>
              <a:rPr lang="en-US" altLang="zh-CN" dirty="0">
                <a:solidFill>
                  <a:srgbClr val="0000FF"/>
                </a:solidFill>
              </a:rPr>
              <a:t>database language</a:t>
            </a:r>
            <a:r>
              <a:rPr lang="zh-CN" altLang="en-US" dirty="0">
                <a:solidFill>
                  <a:srgbClr val="0000FF"/>
                </a:solidFill>
              </a:rPr>
              <a:t>）</a:t>
            </a:r>
            <a:r>
              <a:rPr lang="zh-CN" altLang="en-US" dirty="0"/>
              <a:t>：</a:t>
            </a:r>
            <a:r>
              <a:rPr lang="en-US" altLang="zh-CN" dirty="0"/>
              <a:t>DBMS</a:t>
            </a:r>
            <a:r>
              <a:rPr lang="zh-CN" altLang="en-US" dirty="0"/>
              <a:t>提供的语言，以支持用户进行数据库操作。包括：</a:t>
            </a:r>
          </a:p>
          <a:p>
            <a:pPr lvl="2"/>
            <a:r>
              <a:rPr lang="zh-CN" altLang="en-US" dirty="0">
                <a:solidFill>
                  <a:srgbClr val="0000FF"/>
                </a:solidFill>
              </a:rPr>
              <a:t>数据定义语言 </a:t>
            </a:r>
            <a:r>
              <a:rPr lang="en-US" altLang="zh-CN" dirty="0">
                <a:solidFill>
                  <a:srgbClr val="0000FF"/>
                </a:solidFill>
              </a:rPr>
              <a:t>(data definition language, DDL)</a:t>
            </a:r>
          </a:p>
          <a:p>
            <a:pPr lvl="3"/>
            <a:r>
              <a:rPr lang="zh-CN" altLang="en-US" dirty="0"/>
              <a:t>定义、撤销和修改数据模式对象：表、视图、索引</a:t>
            </a:r>
            <a:r>
              <a:rPr lang="en-US" altLang="zh-CN" dirty="0"/>
              <a:t>...</a:t>
            </a:r>
            <a:endParaRPr lang="zh-CN" altLang="en-US" dirty="0"/>
          </a:p>
          <a:p>
            <a:pPr lvl="2"/>
            <a:r>
              <a:rPr lang="zh-CN" altLang="en-US" dirty="0">
                <a:solidFill>
                  <a:srgbClr val="0000FF"/>
                </a:solidFill>
              </a:rPr>
              <a:t>查询语言 </a:t>
            </a:r>
            <a:r>
              <a:rPr lang="en-US" altLang="zh-CN" dirty="0">
                <a:solidFill>
                  <a:srgbClr val="0000FF"/>
                </a:solidFill>
              </a:rPr>
              <a:t>(query language, QL)</a:t>
            </a:r>
          </a:p>
          <a:p>
            <a:pPr lvl="3"/>
            <a:r>
              <a:rPr lang="zh-CN" altLang="en-US" dirty="0"/>
              <a:t>查询数据</a:t>
            </a:r>
          </a:p>
          <a:p>
            <a:pPr lvl="2"/>
            <a:r>
              <a:rPr lang="zh-CN" altLang="en-US" dirty="0">
                <a:solidFill>
                  <a:srgbClr val="0000FF"/>
                </a:solidFill>
              </a:rPr>
              <a:t>数据操纵语言 </a:t>
            </a:r>
            <a:r>
              <a:rPr lang="en-US" altLang="zh-CN" dirty="0">
                <a:solidFill>
                  <a:srgbClr val="0000FF"/>
                </a:solidFill>
              </a:rPr>
              <a:t>(data manipulation language, DML)</a:t>
            </a:r>
          </a:p>
          <a:p>
            <a:pPr lvl="3"/>
            <a:r>
              <a:rPr lang="zh-CN" altLang="en-US" dirty="0"/>
              <a:t>插入</a:t>
            </a:r>
            <a:r>
              <a:rPr lang="en-US" altLang="zh-CN" dirty="0"/>
              <a:t>/</a:t>
            </a:r>
            <a:r>
              <a:rPr lang="zh-CN" altLang="en-US" dirty="0"/>
              <a:t>删除</a:t>
            </a:r>
            <a:r>
              <a:rPr lang="en-US" altLang="zh-CN" dirty="0"/>
              <a:t>/</a:t>
            </a:r>
            <a:r>
              <a:rPr lang="zh-CN" altLang="en-US" dirty="0"/>
              <a:t>修改数据，简单的数值计算与统计功能</a:t>
            </a:r>
          </a:p>
          <a:p>
            <a:pPr lvl="2"/>
            <a:r>
              <a:rPr lang="zh-CN" altLang="en-US" dirty="0">
                <a:solidFill>
                  <a:srgbClr val="0000FF"/>
                </a:solidFill>
              </a:rPr>
              <a:t>数据控制语言 </a:t>
            </a:r>
            <a:r>
              <a:rPr lang="en-US" altLang="zh-CN" dirty="0">
                <a:solidFill>
                  <a:srgbClr val="0000FF"/>
                </a:solidFill>
              </a:rPr>
              <a:t>(data control language, DCL)</a:t>
            </a:r>
          </a:p>
          <a:p>
            <a:pPr lvl="3"/>
            <a:r>
              <a:rPr lang="zh-CN" altLang="zh-CN" dirty="0"/>
              <a:t>控制数据访问权限</a:t>
            </a:r>
            <a:endParaRPr lang="zh-CN" altLang="en-US" dirty="0"/>
          </a:p>
        </p:txBody>
      </p:sp>
      <p:sp>
        <p:nvSpPr>
          <p:cNvPr id="6" name="灯片编号占位符 5"/>
          <p:cNvSpPr>
            <a:spLocks noGrp="1"/>
          </p:cNvSpPr>
          <p:nvPr>
            <p:ph type="sldNum" sz="quarter" idx="12"/>
          </p:nvPr>
        </p:nvSpPr>
        <p:spPr/>
        <p:txBody>
          <a:bodyPr/>
          <a:lstStyle/>
          <a:p>
            <a:fld id="{9F4C922C-89EB-4B1F-B601-A08018193C63}" type="slidenum">
              <a:rPr lang="en-US" altLang="zh-CN" smtClean="0"/>
              <a:pPr/>
              <a:t>4</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t>3.3 SQL</a:t>
            </a:r>
            <a:r>
              <a:rPr lang="zh-CN" altLang="en-US"/>
              <a:t>数据定义语言</a:t>
            </a:r>
          </a:p>
        </p:txBody>
      </p:sp>
      <p:sp>
        <p:nvSpPr>
          <p:cNvPr id="34819" name="Rectangle 3"/>
          <p:cNvSpPr>
            <a:spLocks noGrp="1" noChangeArrowheads="1"/>
          </p:cNvSpPr>
          <p:nvPr>
            <p:ph type="body" idx="1"/>
          </p:nvPr>
        </p:nvSpPr>
        <p:spPr>
          <a:xfrm>
            <a:off x="914400" y="1412875"/>
            <a:ext cx="7772400" cy="4680421"/>
          </a:xfrm>
        </p:spPr>
        <p:txBody>
          <a:bodyPr/>
          <a:lstStyle/>
          <a:p>
            <a:pPr>
              <a:lnSpc>
                <a:spcPct val="105000"/>
              </a:lnSpc>
            </a:pPr>
            <a:r>
              <a:rPr lang="zh-CN" altLang="en-US" b="1" dirty="0">
                <a:solidFill>
                  <a:schemeClr val="accent2"/>
                </a:solidFill>
                <a:latin typeface="+mn-ea"/>
              </a:rPr>
              <a:t>其他模式对象的定义与撤消</a:t>
            </a:r>
            <a:endParaRPr lang="en-US" altLang="zh-CN" b="1" dirty="0">
              <a:solidFill>
                <a:schemeClr val="accent2"/>
              </a:solidFill>
              <a:latin typeface="+mn-ea"/>
            </a:endParaRPr>
          </a:p>
          <a:p>
            <a:pPr lvl="1"/>
            <a:r>
              <a:rPr lang="zh-CN" altLang="en-US" dirty="0">
                <a:solidFill>
                  <a:srgbClr val="FF0000"/>
                </a:solidFill>
                <a:latin typeface="Times New Roman" pitchFamily="18" charset="0"/>
                <a:ea typeface="黑体" pitchFamily="2" charset="-122"/>
              </a:rPr>
              <a:t>撤销索引</a:t>
            </a:r>
          </a:p>
          <a:p>
            <a:pPr lvl="2" algn="just"/>
            <a:endParaRPr lang="en-US" altLang="zh-CN" sz="2400" dirty="0">
              <a:latin typeface="Times New Roman" pitchFamily="18" charset="0"/>
              <a:ea typeface="黑体" pitchFamily="2" charset="-122"/>
            </a:endParaRPr>
          </a:p>
          <a:p>
            <a:pPr lvl="2"/>
            <a:endParaRPr lang="en-US" altLang="zh-CN" sz="2400" dirty="0">
              <a:latin typeface="Times New Roman" pitchFamily="18" charset="0"/>
              <a:ea typeface="黑体" pitchFamily="2" charset="-122"/>
            </a:endParaRPr>
          </a:p>
          <a:p>
            <a:pPr lvl="2"/>
            <a:r>
              <a:rPr lang="zh-CN" altLang="en-US" sz="2400" dirty="0">
                <a:latin typeface="Times New Roman" pitchFamily="18" charset="0"/>
                <a:ea typeface="黑体" pitchFamily="2" charset="-122"/>
              </a:rPr>
              <a:t>撤销索引时，系统会从数据字典中删去有关该索引的定义（元数据）</a:t>
            </a:r>
            <a:endParaRPr lang="en-US" altLang="zh-CN" sz="2400" dirty="0">
              <a:latin typeface="Times New Roman" pitchFamily="18" charset="0"/>
              <a:ea typeface="黑体" pitchFamily="2" charset="-122"/>
            </a:endParaRPr>
          </a:p>
          <a:p>
            <a:pPr lvl="2"/>
            <a:endParaRPr lang="zh-CN" altLang="en-US" sz="2400" dirty="0">
              <a:latin typeface="Times New Roman" pitchFamily="18" charset="0"/>
              <a:ea typeface="黑体" pitchFamily="2" charset="-122"/>
            </a:endParaRPr>
          </a:p>
          <a:p>
            <a:pPr lvl="2"/>
            <a:r>
              <a:rPr lang="en-US" altLang="zh-CN" sz="2700" b="1" dirty="0">
                <a:solidFill>
                  <a:srgbClr val="FF0000"/>
                </a:solidFill>
                <a:ea typeface="宋体" panose="02010600030101010101" pitchFamily="2" charset="-122"/>
                <a:cs typeface="+mn-cs"/>
              </a:rPr>
              <a:t>[</a:t>
            </a:r>
            <a:r>
              <a:rPr lang="zh-CN" altLang="en-US" sz="2700" b="1" dirty="0">
                <a:solidFill>
                  <a:srgbClr val="FF0000"/>
                </a:solidFill>
                <a:ea typeface="宋体" panose="02010600030101010101" pitchFamily="2" charset="-122"/>
                <a:cs typeface="+mn-cs"/>
              </a:rPr>
              <a:t>例</a:t>
            </a:r>
            <a:r>
              <a:rPr lang="en-US" altLang="zh-CN" sz="2700" b="1" dirty="0">
                <a:solidFill>
                  <a:srgbClr val="FF0000"/>
                </a:solidFill>
                <a:ea typeface="宋体" panose="02010600030101010101" pitchFamily="2" charset="-122"/>
                <a:cs typeface="+mn-cs"/>
              </a:rPr>
              <a:t>7]  </a:t>
            </a:r>
            <a:r>
              <a:rPr lang="zh-CN" altLang="en-US" sz="2700" dirty="0">
                <a:ea typeface="宋体" panose="02010600030101010101" pitchFamily="2" charset="-122"/>
                <a:cs typeface="+mn-cs"/>
              </a:rPr>
              <a:t>撤销</a:t>
            </a:r>
            <a:r>
              <a:rPr lang="en-US" altLang="zh-CN" sz="2700" dirty="0" err="1">
                <a:ea typeface="宋体" panose="02010600030101010101" pitchFamily="2" charset="-122"/>
                <a:cs typeface="+mn-cs"/>
              </a:rPr>
              <a:t>emp</a:t>
            </a:r>
            <a:r>
              <a:rPr lang="zh-CN" altLang="en-US" sz="2700" dirty="0">
                <a:ea typeface="宋体" panose="02010600030101010101" pitchFamily="2" charset="-122"/>
                <a:cs typeface="+mn-cs"/>
              </a:rPr>
              <a:t>表上的</a:t>
            </a:r>
            <a:r>
              <a:rPr lang="en-US" altLang="zh-CN" sz="2700" dirty="0" err="1">
                <a:ea typeface="宋体" panose="02010600030101010101" pitchFamily="2" charset="-122"/>
                <a:cs typeface="+mn-cs"/>
              </a:rPr>
              <a:t>eno</a:t>
            </a:r>
            <a:r>
              <a:rPr lang="zh-CN" altLang="en-US" sz="2700" dirty="0">
                <a:ea typeface="宋体" panose="02010600030101010101" pitchFamily="2" charset="-122"/>
                <a:cs typeface="+mn-cs"/>
              </a:rPr>
              <a:t>索引。</a:t>
            </a:r>
            <a:endParaRPr lang="en-US" altLang="zh-CN" sz="2700" dirty="0">
              <a:ea typeface="宋体" panose="02010600030101010101" pitchFamily="2" charset="-122"/>
              <a:cs typeface="+mn-cs"/>
            </a:endParaRPr>
          </a:p>
          <a:p>
            <a:pPr lvl="2">
              <a:spcBef>
                <a:spcPts val="1200"/>
              </a:spcBef>
            </a:pPr>
            <a:r>
              <a:rPr lang="en-US" altLang="zh-CN" sz="2400" b="1" dirty="0">
                <a:solidFill>
                  <a:srgbClr val="0000CC"/>
                </a:solidFill>
                <a:latin typeface="Times New Roman" pitchFamily="18" charset="0"/>
                <a:ea typeface="黑体" pitchFamily="2" charset="-122"/>
              </a:rPr>
              <a:t>DROP INDEX  </a:t>
            </a:r>
            <a:r>
              <a:rPr lang="en-US" altLang="zh-CN" sz="2400" b="1" dirty="0" err="1">
                <a:latin typeface="Times New Roman" pitchFamily="18" charset="0"/>
                <a:ea typeface="黑体" pitchFamily="2" charset="-122"/>
              </a:rPr>
              <a:t>eno</a:t>
            </a:r>
            <a:r>
              <a:rPr lang="zh-CN" altLang="en-US" sz="2400" b="1" dirty="0">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40</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763688" y="2564904"/>
            <a:ext cx="4104456" cy="461665"/>
          </a:xfrm>
          <a:prstGeom prst="rect">
            <a:avLst/>
          </a:prstGeom>
          <a:ln>
            <a:solidFill>
              <a:srgbClr val="FF0000"/>
            </a:solidFill>
          </a:ln>
        </p:spPr>
        <p:txBody>
          <a:bodyPr wrap="square">
            <a:spAutoFit/>
          </a:bodyPr>
          <a:lstStyle/>
          <a:p>
            <a:r>
              <a:rPr lang="zh-CN" altLang="en-US" sz="2400" b="1" dirty="0">
                <a:solidFill>
                  <a:srgbClr val="0000CC"/>
                </a:solidFill>
              </a:rPr>
              <a:t>DROP INDEX &lt;索引名&gt;；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zh-CN" altLang="en-US"/>
              <a:t>目录 </a:t>
            </a:r>
            <a:r>
              <a:rPr lang="en-US" altLang="zh-CN"/>
              <a:t>Contents</a:t>
            </a:r>
          </a:p>
        </p:txBody>
      </p:sp>
      <p:sp>
        <p:nvSpPr>
          <p:cNvPr id="231427"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solidFill>
                  <a:schemeClr val="accent2"/>
                </a:solidFill>
                <a:ea typeface="黑体" pitchFamily="2" charset="-122"/>
              </a:rPr>
              <a:t>3.4  SQL</a:t>
            </a:r>
            <a:r>
              <a:rPr lang="zh-CN" altLang="en-US" b="1" dirty="0">
                <a:solidFill>
                  <a:schemeClr val="accent2"/>
                </a:solidFill>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41</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3.4 SQL</a:t>
            </a:r>
            <a:r>
              <a:rPr lang="zh-CN" altLang="en-US" dirty="0"/>
              <a:t>数据查询语言</a:t>
            </a:r>
          </a:p>
        </p:txBody>
      </p:sp>
      <p:sp>
        <p:nvSpPr>
          <p:cNvPr id="44035" name="Rectangle 3"/>
          <p:cNvSpPr>
            <a:spLocks noGrp="1" noChangeArrowheads="1"/>
          </p:cNvSpPr>
          <p:nvPr>
            <p:ph type="body" idx="1"/>
          </p:nvPr>
        </p:nvSpPr>
        <p:spPr>
          <a:xfrm>
            <a:off x="914400" y="1484313"/>
            <a:ext cx="7772400" cy="4824412"/>
          </a:xfrm>
        </p:spPr>
        <p:txBody>
          <a:bodyPr/>
          <a:lstStyle/>
          <a:p>
            <a:pPr algn="just">
              <a:lnSpc>
                <a:spcPct val="150000"/>
              </a:lnSpc>
            </a:pPr>
            <a:r>
              <a:rPr lang="en-US" altLang="zh-CN" b="1" dirty="0">
                <a:solidFill>
                  <a:schemeClr val="accent2"/>
                </a:solidFill>
                <a:ea typeface="黑体" pitchFamily="2" charset="-122"/>
              </a:rPr>
              <a:t>3.4.1  </a:t>
            </a:r>
            <a:r>
              <a:rPr lang="en-US" altLang="en-US" b="1" dirty="0" err="1">
                <a:solidFill>
                  <a:schemeClr val="accent2"/>
                </a:solidFill>
                <a:ea typeface="黑体" pitchFamily="2" charset="-122"/>
              </a:rPr>
              <a:t>SELECT语句的语法</a:t>
            </a:r>
            <a:endParaRPr lang="zh-CN" altLang="en-US" b="1" dirty="0">
              <a:solidFill>
                <a:schemeClr val="accent2"/>
              </a:solidFill>
              <a:ea typeface="黑体" pitchFamily="2" charset="-122"/>
            </a:endParaRPr>
          </a:p>
          <a:p>
            <a:pPr algn="just">
              <a:lnSpc>
                <a:spcPct val="150000"/>
              </a:lnSpc>
            </a:pPr>
            <a:r>
              <a:rPr lang="en-US" altLang="zh-CN" b="1" dirty="0">
                <a:ea typeface="黑体" pitchFamily="2" charset="-122"/>
              </a:rPr>
              <a:t>3.4.2 </a:t>
            </a:r>
            <a:r>
              <a:rPr lang="en-US" altLang="zh-CN" b="1" dirty="0">
                <a:solidFill>
                  <a:schemeClr val="accent2"/>
                </a:solidFill>
                <a:ea typeface="黑体" pitchFamily="2" charset="-122"/>
              </a:rPr>
              <a:t> </a:t>
            </a:r>
            <a:r>
              <a:rPr lang="en-US" altLang="en-US" b="1" dirty="0" err="1">
                <a:ea typeface="黑体" pitchFamily="2" charset="-122"/>
              </a:rPr>
              <a:t>各种条件查询举例</a:t>
            </a:r>
            <a:endParaRPr lang="zh-CN" altLang="en-US" b="1" dirty="0">
              <a:ea typeface="黑体" pitchFamily="2" charset="-122"/>
            </a:endParaRPr>
          </a:p>
          <a:p>
            <a:pPr algn="just">
              <a:lnSpc>
                <a:spcPct val="150000"/>
              </a:lnSpc>
            </a:pPr>
            <a:r>
              <a:rPr lang="en-US" altLang="zh-CN" b="1" dirty="0">
                <a:ea typeface="黑体" pitchFamily="2" charset="-122"/>
              </a:rPr>
              <a:t>3.4.3  </a:t>
            </a:r>
            <a:r>
              <a:rPr lang="zh-CN" altLang="en-US" b="1" dirty="0">
                <a:ea typeface="黑体" pitchFamily="2" charset="-122"/>
              </a:rPr>
              <a:t>查询结果分组</a:t>
            </a:r>
          </a:p>
          <a:p>
            <a:pPr algn="just">
              <a:lnSpc>
                <a:spcPct val="150000"/>
              </a:lnSpc>
            </a:pPr>
            <a:r>
              <a:rPr lang="en-US" altLang="zh-CN" b="1" dirty="0">
                <a:ea typeface="黑体" pitchFamily="2" charset="-122"/>
              </a:rPr>
              <a:t>3.4.4  </a:t>
            </a:r>
            <a:r>
              <a:rPr lang="zh-CN" altLang="en-US" b="1" dirty="0">
                <a:ea typeface="黑体" pitchFamily="2" charset="-122"/>
              </a:rPr>
              <a:t>查询结果排序 </a:t>
            </a:r>
          </a:p>
          <a:p>
            <a:pPr>
              <a:lnSpc>
                <a:spcPct val="150000"/>
              </a:lnSpc>
            </a:pPr>
            <a:r>
              <a:rPr lang="en-US" altLang="zh-CN" b="1" dirty="0">
                <a:ea typeface="黑体" pitchFamily="2" charset="-122"/>
              </a:rPr>
              <a:t>3.4.5</a:t>
            </a:r>
            <a:r>
              <a:rPr lang="en-US" altLang="zh-CN" b="1" dirty="0">
                <a:solidFill>
                  <a:schemeClr val="accent2"/>
                </a:solidFill>
                <a:ea typeface="黑体" pitchFamily="2" charset="-122"/>
              </a:rPr>
              <a:t>  </a:t>
            </a:r>
            <a:r>
              <a:rPr lang="zh-CN" altLang="en-US" b="1" dirty="0">
                <a:ea typeface="黑体" pitchFamily="2" charset="-122"/>
              </a:rPr>
              <a:t>集合操作查询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2" name="图片 1"/>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SQL</a:t>
            </a:r>
            <a:r>
              <a:rPr lang="zh-CN" altLang="en-US" dirty="0"/>
              <a:t>数据查询语言</a:t>
            </a:r>
          </a:p>
        </p:txBody>
      </p:sp>
      <p:sp>
        <p:nvSpPr>
          <p:cNvPr id="3" name="内容占位符 2"/>
          <p:cNvSpPr>
            <a:spLocks noGrp="1"/>
          </p:cNvSpPr>
          <p:nvPr>
            <p:ph idx="1"/>
          </p:nvPr>
        </p:nvSpPr>
        <p:spPr/>
        <p:txBody>
          <a:bodyPr/>
          <a:lstStyle/>
          <a:p>
            <a:r>
              <a:rPr lang="en-US" altLang="zh-CN" dirty="0"/>
              <a:t>SQL</a:t>
            </a:r>
            <a:r>
              <a:rPr lang="zh-CN" altLang="en-US" dirty="0"/>
              <a:t>数据查询语言（</a:t>
            </a:r>
            <a:r>
              <a:rPr lang="en-US" altLang="zh-CN" dirty="0"/>
              <a:t>QL</a:t>
            </a:r>
            <a:r>
              <a:rPr lang="zh-CN" altLang="en-US" dirty="0"/>
              <a:t>）使用</a:t>
            </a:r>
            <a:r>
              <a:rPr lang="zh-CN" altLang="en-US" b="1" dirty="0"/>
              <a:t>查询语句（</a:t>
            </a:r>
            <a:r>
              <a:rPr lang="en-US" altLang="zh-CN" dirty="0">
                <a:solidFill>
                  <a:srgbClr val="0000CC"/>
                </a:solidFill>
              </a:rPr>
              <a:t>SELECT</a:t>
            </a:r>
            <a:r>
              <a:rPr lang="zh-CN" altLang="en-US" dirty="0">
                <a:solidFill>
                  <a:srgbClr val="0000CC"/>
                </a:solidFill>
              </a:rPr>
              <a:t>语句</a:t>
            </a:r>
            <a:r>
              <a:rPr lang="zh-CN" altLang="en-US" b="1" dirty="0"/>
              <a:t>）</a:t>
            </a:r>
            <a:r>
              <a:rPr lang="zh-CN" altLang="en-US" dirty="0"/>
              <a:t>查询数据库中的数据</a:t>
            </a:r>
          </a:p>
          <a:p>
            <a:r>
              <a:rPr lang="zh-CN" altLang="en-US" dirty="0"/>
              <a:t>在</a:t>
            </a:r>
            <a:r>
              <a:rPr lang="zh-CN" altLang="en-US" b="1" dirty="0"/>
              <a:t>查询语句</a:t>
            </a:r>
            <a:r>
              <a:rPr lang="zh-CN" altLang="en-US" dirty="0"/>
              <a:t>中：</a:t>
            </a:r>
            <a:endParaRPr lang="en-US" altLang="zh-CN" dirty="0"/>
          </a:p>
          <a:p>
            <a:pPr lvl="1"/>
            <a:r>
              <a:rPr lang="en-US" altLang="zh-CN" dirty="0">
                <a:solidFill>
                  <a:srgbClr val="0000CC"/>
                </a:solidFill>
              </a:rPr>
              <a:t>SELECT</a:t>
            </a:r>
            <a:r>
              <a:rPr lang="zh-CN" altLang="en-US" dirty="0">
                <a:solidFill>
                  <a:srgbClr val="0000CC"/>
                </a:solidFill>
              </a:rPr>
              <a:t>子句</a:t>
            </a:r>
            <a:r>
              <a:rPr lang="en-US" altLang="zh-CN" dirty="0">
                <a:solidFill>
                  <a:srgbClr val="0000CC"/>
                </a:solidFill>
              </a:rPr>
              <a:t>【</a:t>
            </a:r>
            <a:r>
              <a:rPr lang="zh-CN" altLang="en-US" dirty="0">
                <a:solidFill>
                  <a:srgbClr val="0000CC"/>
                </a:solidFill>
              </a:rPr>
              <a:t>必需</a:t>
            </a:r>
            <a:r>
              <a:rPr lang="en-US" altLang="zh-CN" dirty="0">
                <a:solidFill>
                  <a:srgbClr val="0000CC"/>
                </a:solidFill>
              </a:rPr>
              <a:t>】</a:t>
            </a:r>
            <a:r>
              <a:rPr lang="zh-CN" altLang="en-US" dirty="0"/>
              <a:t>指定需查询的项目</a:t>
            </a:r>
            <a:endParaRPr lang="en-US" altLang="zh-CN" dirty="0"/>
          </a:p>
          <a:p>
            <a:pPr lvl="1"/>
            <a:r>
              <a:rPr lang="en-US" altLang="zh-CN" dirty="0">
                <a:solidFill>
                  <a:srgbClr val="0000CC"/>
                </a:solidFill>
              </a:rPr>
              <a:t>FROM</a:t>
            </a:r>
            <a:r>
              <a:rPr lang="zh-CN" altLang="en-US" dirty="0">
                <a:solidFill>
                  <a:srgbClr val="0000CC"/>
                </a:solidFill>
              </a:rPr>
              <a:t>子句</a:t>
            </a:r>
            <a:r>
              <a:rPr lang="en-US" altLang="zh-CN" dirty="0">
                <a:solidFill>
                  <a:srgbClr val="0000CC"/>
                </a:solidFill>
              </a:rPr>
              <a:t>【</a:t>
            </a:r>
            <a:r>
              <a:rPr lang="zh-CN" altLang="en-US" dirty="0">
                <a:solidFill>
                  <a:srgbClr val="0000CC"/>
                </a:solidFill>
              </a:rPr>
              <a:t>必需</a:t>
            </a:r>
            <a:r>
              <a:rPr lang="en-US" altLang="zh-CN" dirty="0">
                <a:solidFill>
                  <a:srgbClr val="0000CC"/>
                </a:solidFill>
              </a:rPr>
              <a:t>】</a:t>
            </a:r>
            <a:r>
              <a:rPr lang="zh-CN" altLang="en-US" dirty="0"/>
              <a:t>指定被查询的基表或视图</a:t>
            </a:r>
            <a:endParaRPr lang="en-US" altLang="zh-CN" dirty="0"/>
          </a:p>
          <a:p>
            <a:pPr lvl="1"/>
            <a:r>
              <a:rPr lang="en-US" altLang="zh-CN" dirty="0">
                <a:solidFill>
                  <a:srgbClr val="0000CC"/>
                </a:solidFill>
              </a:rPr>
              <a:t>WHERE</a:t>
            </a:r>
            <a:r>
              <a:rPr lang="zh-CN" altLang="en-US" dirty="0">
                <a:solidFill>
                  <a:srgbClr val="0000CC"/>
                </a:solidFill>
              </a:rPr>
              <a:t>子句</a:t>
            </a:r>
            <a:r>
              <a:rPr lang="zh-CN" altLang="en-US" dirty="0"/>
              <a:t>规定查询条件</a:t>
            </a:r>
            <a:endParaRPr lang="en-US" altLang="zh-CN" dirty="0"/>
          </a:p>
          <a:p>
            <a:pPr lvl="1"/>
            <a:r>
              <a:rPr lang="en-US" altLang="zh-CN" dirty="0">
                <a:solidFill>
                  <a:srgbClr val="0000CC"/>
                </a:solidFill>
              </a:rPr>
              <a:t>GROUP BY</a:t>
            </a:r>
            <a:r>
              <a:rPr lang="zh-CN" altLang="en-US" dirty="0">
                <a:solidFill>
                  <a:srgbClr val="0000CC"/>
                </a:solidFill>
              </a:rPr>
              <a:t>子句</a:t>
            </a:r>
            <a:r>
              <a:rPr lang="zh-CN" altLang="en-US" dirty="0"/>
              <a:t>说明如何对查询结果进行分组</a:t>
            </a:r>
            <a:endParaRPr lang="en-US" altLang="zh-CN" dirty="0">
              <a:solidFill>
                <a:srgbClr val="0000CC"/>
              </a:solidFill>
            </a:endParaRPr>
          </a:p>
          <a:p>
            <a:pPr lvl="1"/>
            <a:r>
              <a:rPr lang="en-US" altLang="zh-CN" dirty="0">
                <a:solidFill>
                  <a:srgbClr val="0000CC"/>
                </a:solidFill>
              </a:rPr>
              <a:t>ORDER BY</a:t>
            </a:r>
            <a:r>
              <a:rPr lang="zh-CN" altLang="en-US" dirty="0">
                <a:solidFill>
                  <a:srgbClr val="0000CC"/>
                </a:solidFill>
              </a:rPr>
              <a:t>子句</a:t>
            </a:r>
            <a:r>
              <a:rPr lang="zh-CN" altLang="en-US" dirty="0"/>
              <a:t>说明如何对查询结果进行排序</a:t>
            </a:r>
            <a:endParaRPr lang="en-US" altLang="zh-CN" dirty="0"/>
          </a:p>
          <a:p>
            <a:r>
              <a:rPr lang="en-US" altLang="zh-CN" dirty="0"/>
              <a:t>SQL</a:t>
            </a:r>
            <a:r>
              <a:rPr lang="zh-CN" altLang="en-US" dirty="0"/>
              <a:t>数据查询语句（</a:t>
            </a:r>
            <a:r>
              <a:rPr lang="en-US" altLang="zh-CN" dirty="0">
                <a:solidFill>
                  <a:srgbClr val="0000CC"/>
                </a:solidFill>
              </a:rPr>
              <a:t> SELECT</a:t>
            </a:r>
            <a:r>
              <a:rPr lang="zh-CN" altLang="en-US" dirty="0">
                <a:solidFill>
                  <a:srgbClr val="0000CC"/>
                </a:solidFill>
              </a:rPr>
              <a:t>语句</a:t>
            </a:r>
            <a:r>
              <a:rPr lang="zh-CN" altLang="en-US" dirty="0"/>
              <a:t>）的语法格式见表</a:t>
            </a:r>
            <a:r>
              <a:rPr lang="en-US" altLang="zh-CN" dirty="0"/>
              <a:t>3-5</a:t>
            </a:r>
            <a:endParaRPr lang="zh-CN" altLang="en-US" dirty="0"/>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76835" name="Picture 3"/>
          <p:cNvPicPr>
            <a:picLocks noChangeAspect="1" noChangeArrowheads="1"/>
          </p:cNvPicPr>
          <p:nvPr/>
        </p:nvPicPr>
        <p:blipFill>
          <a:blip r:embed="rId2" cstate="print"/>
          <a:srcRect/>
          <a:stretch>
            <a:fillRect/>
          </a:stretch>
        </p:blipFill>
        <p:spPr bwMode="auto">
          <a:xfrm>
            <a:off x="179512" y="72008"/>
            <a:ext cx="8842936" cy="6165304"/>
          </a:xfrm>
          <a:prstGeom prst="rect">
            <a:avLst/>
          </a:prstGeom>
          <a:noFill/>
          <a:ln w="9525">
            <a:noFill/>
            <a:miter lim="800000"/>
            <a:headEnd/>
            <a:tailEnd/>
          </a:ln>
        </p:spPr>
      </p:pic>
      <p:cxnSp>
        <p:nvCxnSpPr>
          <p:cNvPr id="9" name="直接连接符 8"/>
          <p:cNvCxnSpPr/>
          <p:nvPr/>
        </p:nvCxnSpPr>
        <p:spPr>
          <a:xfrm flipH="1">
            <a:off x="7308304" y="1340768"/>
            <a:ext cx="936104"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a:xfrm flipH="1">
            <a:off x="7111330" y="2934469"/>
            <a:ext cx="936104"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flipH="1">
            <a:off x="8306891" y="2934469"/>
            <a:ext cx="504056"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flipH="1">
            <a:off x="4860048" y="3251076"/>
            <a:ext cx="14400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flipH="1">
            <a:off x="4860032" y="3563491"/>
            <a:ext cx="72000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a:xfrm flipH="1">
            <a:off x="7740352" y="3861048"/>
            <a:ext cx="50400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flipH="1">
            <a:off x="5508104" y="5776689"/>
            <a:ext cx="108000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20"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44</a:t>
            </a:fld>
            <a:endParaRPr lang="en-US" altLang="zh-CN"/>
          </a:p>
        </p:txBody>
      </p:sp>
      <p:sp>
        <p:nvSpPr>
          <p:cNvPr id="21"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37891" name="Rectangle 3"/>
          <p:cNvSpPr>
            <a:spLocks noGrp="1" noChangeArrowheads="1"/>
          </p:cNvSpPr>
          <p:nvPr>
            <p:ph type="body" idx="1"/>
          </p:nvPr>
        </p:nvSpPr>
        <p:spPr>
          <a:xfrm>
            <a:off x="914400" y="1225550"/>
            <a:ext cx="7906072" cy="5316886"/>
          </a:xfrm>
        </p:spPr>
        <p:txBody>
          <a:bodyPr/>
          <a:lstStyle/>
          <a:p>
            <a:pPr algn="just"/>
            <a:r>
              <a:rPr lang="zh-CN" altLang="en-US" dirty="0">
                <a:solidFill>
                  <a:schemeClr val="accent2"/>
                </a:solidFill>
                <a:latin typeface="Times New Roman" pitchFamily="18" charset="0"/>
                <a:ea typeface="黑体" pitchFamily="2" charset="-122"/>
              </a:rPr>
              <a:t>一、语句格式</a:t>
            </a:r>
          </a:p>
          <a:p>
            <a:pPr lvl="1" algn="just">
              <a:spcBef>
                <a:spcPts val="1800"/>
              </a:spcBef>
            </a:pPr>
            <a:endParaRPr lang="en-US" altLang="zh-CN" sz="1900" b="1" dirty="0">
              <a:solidFill>
                <a:srgbClr val="0000CC"/>
              </a:solidFill>
              <a:latin typeface="Times New Roman" pitchFamily="18" charset="0"/>
              <a:ea typeface="黑体" pitchFamily="2" charset="-122"/>
            </a:endParaRPr>
          </a:p>
          <a:p>
            <a:pPr lvl="1" algn="just">
              <a:spcBef>
                <a:spcPts val="1800"/>
              </a:spcBef>
            </a:pPr>
            <a:endParaRPr lang="en-US" altLang="zh-CN" sz="1900" b="1" dirty="0">
              <a:solidFill>
                <a:srgbClr val="0000CC"/>
              </a:solidFill>
              <a:latin typeface="Times New Roman" pitchFamily="18" charset="0"/>
              <a:ea typeface="黑体" pitchFamily="2" charset="-122"/>
            </a:endParaRPr>
          </a:p>
          <a:p>
            <a:pPr lvl="1" algn="just">
              <a:spcBef>
                <a:spcPts val="1800"/>
              </a:spcBef>
            </a:pPr>
            <a:endParaRPr lang="en-US" altLang="zh-CN" sz="1900" b="1" dirty="0">
              <a:solidFill>
                <a:srgbClr val="0000CC"/>
              </a:solidFill>
              <a:latin typeface="Times New Roman" pitchFamily="18" charset="0"/>
              <a:ea typeface="黑体" pitchFamily="2" charset="-122"/>
            </a:endParaRPr>
          </a:p>
          <a:p>
            <a:pPr lvl="1" algn="just">
              <a:spcBef>
                <a:spcPts val="1800"/>
              </a:spcBef>
            </a:pPr>
            <a:endParaRPr lang="en-US" altLang="zh-CN" sz="1900" b="1" dirty="0">
              <a:solidFill>
                <a:srgbClr val="0000CC"/>
              </a:solidFill>
              <a:latin typeface="Times New Roman" pitchFamily="18" charset="0"/>
              <a:ea typeface="黑体" pitchFamily="2" charset="-122"/>
            </a:endParaRPr>
          </a:p>
          <a:p>
            <a:pPr lvl="1" algn="just">
              <a:spcBef>
                <a:spcPts val="0"/>
              </a:spcBef>
            </a:pPr>
            <a:endParaRPr lang="en-US" altLang="zh-CN" sz="1800" b="1" dirty="0">
              <a:solidFill>
                <a:srgbClr val="0000CC"/>
              </a:solidFill>
              <a:latin typeface="Times New Roman" pitchFamily="18" charset="0"/>
              <a:ea typeface="黑体" pitchFamily="2" charset="-122"/>
            </a:endParaRPr>
          </a:p>
          <a:p>
            <a:pPr lvl="1" algn="just">
              <a:lnSpc>
                <a:spcPct val="120000"/>
              </a:lnSpc>
              <a:spcBef>
                <a:spcPts val="1200"/>
              </a:spcBef>
            </a:pPr>
            <a:r>
              <a:rPr lang="en-US" altLang="zh-CN" sz="1800" dirty="0">
                <a:solidFill>
                  <a:srgbClr val="0000CC"/>
                </a:solidFill>
                <a:latin typeface="Times New Roman" pitchFamily="18" charset="0"/>
                <a:ea typeface="黑体" pitchFamily="2" charset="-122"/>
              </a:rPr>
              <a:t>SELECT</a:t>
            </a:r>
            <a:r>
              <a:rPr lang="zh-CN" altLang="en-US" sz="1800" dirty="0">
                <a:solidFill>
                  <a:srgbClr val="0000CC"/>
                </a:solidFill>
                <a:latin typeface="Times New Roman" pitchFamily="18" charset="0"/>
                <a:ea typeface="黑体" pitchFamily="2" charset="-122"/>
              </a:rPr>
              <a:t>子句：</a:t>
            </a:r>
            <a:r>
              <a:rPr lang="zh-CN" altLang="en-US" sz="1800" dirty="0">
                <a:latin typeface="Times New Roman" pitchFamily="18" charset="0"/>
                <a:ea typeface="黑体" pitchFamily="2" charset="-122"/>
              </a:rPr>
              <a:t>指定要查询出的结果：列表达式（属性列）的值</a:t>
            </a:r>
          </a:p>
          <a:p>
            <a:pPr lvl="1" algn="just">
              <a:lnSpc>
                <a:spcPct val="120000"/>
              </a:lnSpc>
              <a:spcBef>
                <a:spcPts val="0"/>
              </a:spcBef>
            </a:pPr>
            <a:r>
              <a:rPr lang="en-US" altLang="zh-CN" sz="1800" dirty="0">
                <a:solidFill>
                  <a:srgbClr val="0000CC"/>
                </a:solidFill>
                <a:latin typeface="Times New Roman" pitchFamily="18" charset="0"/>
                <a:ea typeface="黑体" pitchFamily="2" charset="-122"/>
              </a:rPr>
              <a:t>FROM</a:t>
            </a:r>
            <a:r>
              <a:rPr lang="zh-CN" altLang="en-US" sz="1800" dirty="0">
                <a:solidFill>
                  <a:srgbClr val="0000CC"/>
                </a:solidFill>
                <a:latin typeface="Times New Roman" pitchFamily="18" charset="0"/>
                <a:ea typeface="黑体" pitchFamily="2" charset="-122"/>
              </a:rPr>
              <a:t>子句：</a:t>
            </a:r>
            <a:r>
              <a:rPr lang="zh-CN" altLang="en-US" sz="1800" dirty="0">
                <a:latin typeface="Times New Roman" pitchFamily="18" charset="0"/>
                <a:ea typeface="黑体" pitchFamily="2" charset="-122"/>
              </a:rPr>
              <a:t>指定查询的数据源：基表或视图</a:t>
            </a:r>
            <a:endParaRPr lang="en-US" altLang="zh-CN" sz="1800" dirty="0">
              <a:latin typeface="Times New Roman" pitchFamily="18" charset="0"/>
              <a:ea typeface="黑体" pitchFamily="2" charset="-122"/>
            </a:endParaRPr>
          </a:p>
          <a:p>
            <a:pPr lvl="1" algn="just">
              <a:lnSpc>
                <a:spcPct val="120000"/>
              </a:lnSpc>
              <a:spcBef>
                <a:spcPts val="0"/>
              </a:spcBef>
            </a:pPr>
            <a:r>
              <a:rPr lang="en-US" altLang="zh-CN" sz="1800" dirty="0">
                <a:solidFill>
                  <a:srgbClr val="0000CC"/>
                </a:solidFill>
                <a:latin typeface="Times New Roman" pitchFamily="18" charset="0"/>
                <a:ea typeface="黑体" pitchFamily="2" charset="-122"/>
              </a:rPr>
              <a:t>WHERE</a:t>
            </a:r>
            <a:r>
              <a:rPr lang="zh-CN" altLang="en-US" sz="1800" dirty="0">
                <a:solidFill>
                  <a:srgbClr val="0000CC"/>
                </a:solidFill>
                <a:latin typeface="Times New Roman" pitchFamily="18" charset="0"/>
                <a:ea typeface="黑体" pitchFamily="2" charset="-122"/>
              </a:rPr>
              <a:t>子句：</a:t>
            </a:r>
            <a:r>
              <a:rPr lang="zh-CN" altLang="en-US" sz="1800" dirty="0">
                <a:latin typeface="Times New Roman" pitchFamily="18" charset="0"/>
                <a:ea typeface="黑体" pitchFamily="2" charset="-122"/>
              </a:rPr>
              <a:t>指定查询条件：逻辑表达式（其中可嵌套</a:t>
            </a:r>
            <a:r>
              <a:rPr lang="en-US" altLang="zh-CN" sz="1800" dirty="0">
                <a:solidFill>
                  <a:schemeClr val="accent2"/>
                </a:solidFill>
                <a:latin typeface="Times New Roman" pitchFamily="18" charset="0"/>
                <a:ea typeface="黑体" pitchFamily="2" charset="-122"/>
              </a:rPr>
              <a:t>SELECT</a:t>
            </a:r>
            <a:r>
              <a:rPr lang="zh-CN" altLang="en-US" sz="1800" dirty="0">
                <a:solidFill>
                  <a:schemeClr val="accent2"/>
                </a:solidFill>
                <a:latin typeface="Times New Roman" pitchFamily="18" charset="0"/>
                <a:ea typeface="黑体" pitchFamily="2" charset="-122"/>
              </a:rPr>
              <a:t>查询</a:t>
            </a:r>
            <a:r>
              <a:rPr lang="zh-CN" altLang="en-US" sz="1800" dirty="0">
                <a:latin typeface="Times New Roman" pitchFamily="18" charset="0"/>
                <a:ea typeface="黑体" pitchFamily="2" charset="-122"/>
              </a:rPr>
              <a:t>）</a:t>
            </a:r>
          </a:p>
          <a:p>
            <a:pPr lvl="1" algn="just">
              <a:lnSpc>
                <a:spcPct val="120000"/>
              </a:lnSpc>
              <a:spcBef>
                <a:spcPts val="0"/>
              </a:spcBef>
            </a:pPr>
            <a:r>
              <a:rPr lang="en-US" altLang="zh-CN" sz="1800" dirty="0">
                <a:solidFill>
                  <a:srgbClr val="0000CC"/>
                </a:solidFill>
                <a:latin typeface="Times New Roman" pitchFamily="18" charset="0"/>
                <a:ea typeface="黑体" pitchFamily="2" charset="-122"/>
              </a:rPr>
              <a:t>GROUP BY</a:t>
            </a:r>
            <a:r>
              <a:rPr lang="zh-CN" altLang="en-US" sz="1800" dirty="0">
                <a:solidFill>
                  <a:srgbClr val="0000CC"/>
                </a:solidFill>
                <a:latin typeface="Times New Roman" pitchFamily="18" charset="0"/>
                <a:ea typeface="黑体" pitchFamily="2" charset="-122"/>
              </a:rPr>
              <a:t>子句：</a:t>
            </a:r>
            <a:r>
              <a:rPr lang="zh-CN" altLang="en-US" sz="1800" dirty="0">
                <a:latin typeface="Times New Roman" pitchFamily="18" charset="0"/>
                <a:ea typeface="黑体" pitchFamily="2" charset="-122"/>
              </a:rPr>
              <a:t>按指定列的值对查询结果进行分组，列值相等的被分为一个组。通常会在每组中再用</a:t>
            </a:r>
            <a:r>
              <a:rPr lang="zh-CN" altLang="en-US" sz="1800" dirty="0">
                <a:solidFill>
                  <a:schemeClr val="accent2"/>
                </a:solidFill>
                <a:latin typeface="Times New Roman" pitchFamily="18" charset="0"/>
                <a:ea typeface="黑体" pitchFamily="2" charset="-122"/>
              </a:rPr>
              <a:t>聚集函数</a:t>
            </a:r>
            <a:r>
              <a:rPr lang="zh-CN" altLang="en-US" sz="1800" dirty="0">
                <a:latin typeface="Times New Roman" pitchFamily="18" charset="0"/>
                <a:ea typeface="黑体" pitchFamily="2" charset="-122"/>
              </a:rPr>
              <a:t>计算其总计信息；</a:t>
            </a:r>
            <a:r>
              <a:rPr lang="en-US" altLang="zh-CN" sz="1800" dirty="0">
                <a:solidFill>
                  <a:srgbClr val="0000CC"/>
                </a:solidFill>
                <a:latin typeface="Times New Roman" pitchFamily="18" charset="0"/>
                <a:ea typeface="黑体" pitchFamily="2" charset="-122"/>
              </a:rPr>
              <a:t>HAVING</a:t>
            </a:r>
            <a:r>
              <a:rPr lang="zh-CN" altLang="en-US" sz="1800" dirty="0">
                <a:solidFill>
                  <a:srgbClr val="0000CC"/>
                </a:solidFill>
                <a:latin typeface="Times New Roman" pitchFamily="18" charset="0"/>
                <a:ea typeface="黑体" pitchFamily="2" charset="-122"/>
              </a:rPr>
              <a:t>短语：</a:t>
            </a:r>
            <a:r>
              <a:rPr lang="zh-CN" altLang="en-US" sz="1800" dirty="0">
                <a:latin typeface="Times New Roman" pitchFamily="18" charset="0"/>
                <a:ea typeface="黑体" pitchFamily="2" charset="-122"/>
              </a:rPr>
              <a:t>进一步筛选出满足“分组条件” 的组作为查询结果</a:t>
            </a:r>
          </a:p>
          <a:p>
            <a:pPr lvl="1">
              <a:lnSpc>
                <a:spcPct val="120000"/>
              </a:lnSpc>
              <a:spcBef>
                <a:spcPts val="0"/>
              </a:spcBef>
            </a:pPr>
            <a:r>
              <a:rPr lang="en-US" altLang="zh-CN" sz="1800" dirty="0">
                <a:solidFill>
                  <a:srgbClr val="0000CC"/>
                </a:solidFill>
                <a:latin typeface="Times New Roman" pitchFamily="18" charset="0"/>
                <a:ea typeface="黑体" pitchFamily="2" charset="-122"/>
              </a:rPr>
              <a:t>ORDER BY</a:t>
            </a:r>
            <a:r>
              <a:rPr lang="zh-CN" altLang="en-US" sz="1800" dirty="0">
                <a:solidFill>
                  <a:srgbClr val="0000CC"/>
                </a:solidFill>
                <a:latin typeface="Times New Roman" pitchFamily="18" charset="0"/>
                <a:ea typeface="黑体" pitchFamily="2" charset="-122"/>
              </a:rPr>
              <a:t>子句：</a:t>
            </a:r>
            <a:r>
              <a:rPr lang="zh-CN" altLang="en-US" sz="1800" dirty="0">
                <a:latin typeface="Times New Roman" pitchFamily="18" charset="0"/>
                <a:ea typeface="黑体" pitchFamily="2" charset="-122"/>
              </a:rPr>
              <a:t>对查询结果按指定列值的升序或降序进行排序输出</a:t>
            </a:r>
            <a:r>
              <a:rPr lang="zh-CN" altLang="en-US" sz="1800" dirty="0">
                <a:latin typeface="Times New Roman" pitchFamily="18" charset="0"/>
              </a:rPr>
              <a:t>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135056" y="1777892"/>
            <a:ext cx="7560840" cy="2308324"/>
          </a:xfrm>
          <a:prstGeom prst="rect">
            <a:avLst/>
          </a:prstGeom>
          <a:ln>
            <a:solidFill>
              <a:schemeClr val="accent2"/>
            </a:solidFill>
          </a:ln>
        </p:spPr>
        <p:txBody>
          <a:bodyPr wrap="square">
            <a:spAutoFit/>
          </a:bodyPr>
          <a:lstStyle/>
          <a:p>
            <a:pPr marL="0" lvl="1" algn="just">
              <a:lnSpc>
                <a:spcPct val="120000"/>
              </a:lnSpc>
              <a:buFont typeface="Wingdings" pitchFamily="2" charset="2"/>
              <a:buNone/>
            </a:pPr>
            <a:r>
              <a:rPr lang="en-US" altLang="zh-CN" sz="2000" b="1" dirty="0">
                <a:solidFill>
                  <a:srgbClr val="0000CC"/>
                </a:solidFill>
                <a:latin typeface="Times New Roman" pitchFamily="18" charset="0"/>
                <a:ea typeface="黑体" pitchFamily="2" charset="-122"/>
              </a:rPr>
              <a:t>SELECT</a:t>
            </a:r>
            <a:r>
              <a:rPr lang="en-US" altLang="zh-CN" sz="2000" dirty="0">
                <a:solidFill>
                  <a:schemeClr val="hlink"/>
                </a:solidFill>
                <a:latin typeface="Times New Roman" pitchFamily="18" charset="0"/>
                <a:ea typeface="黑体" pitchFamily="2" charset="-122"/>
              </a:rPr>
              <a:t> </a:t>
            </a:r>
            <a:r>
              <a:rPr lang="en-US" altLang="zh-CN" sz="2000" dirty="0">
                <a:latin typeface="Times New Roman" pitchFamily="18" charset="0"/>
                <a:ea typeface="黑体" pitchFamily="2" charset="-122"/>
              </a:rPr>
              <a:t>[</a:t>
            </a:r>
            <a:r>
              <a:rPr lang="en-US" altLang="zh-CN" sz="2000" u="sng" dirty="0">
                <a:solidFill>
                  <a:srgbClr val="FF0000"/>
                </a:solidFill>
                <a:latin typeface="Times New Roman" pitchFamily="18" charset="0"/>
                <a:ea typeface="黑体" pitchFamily="2" charset="-122"/>
              </a:rPr>
              <a:t>ALL</a:t>
            </a:r>
            <a:r>
              <a:rPr lang="en-US" altLang="zh-CN" sz="2000" dirty="0">
                <a:latin typeface="Times New Roman" pitchFamily="18" charset="0"/>
                <a:ea typeface="黑体" pitchFamily="2" charset="-122"/>
              </a:rPr>
              <a:t> | </a:t>
            </a:r>
            <a:r>
              <a:rPr lang="en-US" altLang="zh-CN" sz="2000" dirty="0">
                <a:solidFill>
                  <a:srgbClr val="FF0000"/>
                </a:solidFill>
                <a:latin typeface="Times New Roman" pitchFamily="18" charset="0"/>
                <a:ea typeface="黑体" pitchFamily="2" charset="-122"/>
              </a:rPr>
              <a:t>DISTINCT</a:t>
            </a:r>
            <a:r>
              <a:rPr lang="en-US" altLang="zh-CN" sz="2000" dirty="0">
                <a:latin typeface="Times New Roman" pitchFamily="18" charset="0"/>
                <a:ea typeface="黑体" pitchFamily="2" charset="-122"/>
              </a:rPr>
              <a:t>]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 </a:t>
            </a:r>
          </a:p>
          <a:p>
            <a:pPr marL="0" lvl="1" algn="just">
              <a:lnSpc>
                <a:spcPct val="120000"/>
              </a:lnSpc>
              <a:buFont typeface="Wingdings" pitchFamily="2" charset="2"/>
              <a:buNone/>
            </a:pPr>
            <a:r>
              <a:rPr lang="en-US" altLang="zh-CN" sz="2000" b="1" dirty="0">
                <a:solidFill>
                  <a:srgbClr val="0000CC"/>
                </a:solidFill>
                <a:latin typeface="Times New Roman" pitchFamily="18" charset="0"/>
                <a:ea typeface="黑体" pitchFamily="2" charset="-122"/>
              </a:rPr>
              <a:t>FROM</a:t>
            </a:r>
            <a:r>
              <a:rPr lang="en-US" altLang="zh-CN" sz="2000" dirty="0">
                <a:solidFill>
                  <a:srgbClr val="D75B5B"/>
                </a:solidFill>
                <a:latin typeface="Times New Roman" pitchFamily="18" charset="0"/>
                <a:ea typeface="黑体" pitchFamily="2" charset="-122"/>
              </a:rPr>
              <a:t> </a:t>
            </a:r>
            <a:r>
              <a:rPr lang="en-US" altLang="zh-CN" sz="2000" dirty="0">
                <a:latin typeface="Times New Roman" pitchFamily="18" charset="0"/>
                <a:ea typeface="黑体" pitchFamily="2" charset="-122"/>
              </a:rPr>
              <a:t>&lt;</a:t>
            </a:r>
            <a:r>
              <a:rPr lang="zh-CN" altLang="en-US" sz="2000" dirty="0">
                <a:latin typeface="Times New Roman" pitchFamily="18" charset="0"/>
                <a:ea typeface="黑体" pitchFamily="2" charset="-122"/>
              </a:rPr>
              <a:t>表标识</a:t>
            </a:r>
            <a:r>
              <a:rPr lang="en-US" altLang="zh-CN" sz="2000" dirty="0">
                <a:latin typeface="Times New Roman" pitchFamily="18" charset="0"/>
                <a:ea typeface="黑体" pitchFamily="2" charset="-122"/>
              </a:rPr>
              <a:t>&gt;  [&lt;</a:t>
            </a:r>
            <a:r>
              <a:rPr lang="zh-CN" altLang="en-US" sz="2000" dirty="0">
                <a:latin typeface="Times New Roman" pitchFamily="18" charset="0"/>
                <a:ea typeface="黑体" pitchFamily="2" charset="-122"/>
              </a:rPr>
              <a:t>别名</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表标识</a:t>
            </a:r>
            <a:r>
              <a:rPr lang="en-US" altLang="zh-CN" sz="2000" dirty="0">
                <a:latin typeface="Times New Roman" pitchFamily="18" charset="0"/>
                <a:ea typeface="黑体" pitchFamily="2" charset="-122"/>
              </a:rPr>
              <a:t>&gt; [&lt;</a:t>
            </a:r>
            <a:r>
              <a:rPr lang="zh-CN" altLang="en-US" sz="2000" dirty="0">
                <a:latin typeface="Times New Roman" pitchFamily="18" charset="0"/>
                <a:ea typeface="黑体" pitchFamily="2" charset="-122"/>
              </a:rPr>
              <a:t>别名</a:t>
            </a:r>
            <a:r>
              <a:rPr lang="en-US" altLang="zh-CN" sz="2000" dirty="0">
                <a:latin typeface="Times New Roman" pitchFamily="18" charset="0"/>
                <a:ea typeface="黑体" pitchFamily="2" charset="-122"/>
              </a:rPr>
              <a:t>&gt;] … ]</a:t>
            </a:r>
          </a:p>
          <a:p>
            <a:pPr marL="0" lvl="1" algn="just">
              <a:lnSpc>
                <a:spcPct val="120000"/>
              </a:lnSpc>
              <a:buFont typeface="Wingdings" pitchFamily="2" charset="2"/>
              <a:buNone/>
            </a:pPr>
            <a:r>
              <a:rPr lang="en-US" altLang="zh-CN" sz="2000" dirty="0">
                <a:latin typeface="Times New Roman" pitchFamily="18" charset="0"/>
                <a:ea typeface="黑体" pitchFamily="2" charset="-122"/>
              </a:rPr>
              <a:t>   [ </a:t>
            </a:r>
            <a:r>
              <a:rPr lang="en-US" altLang="zh-CN" sz="2000" b="1" dirty="0">
                <a:solidFill>
                  <a:srgbClr val="0000CC"/>
                </a:solidFill>
                <a:latin typeface="Times New Roman" pitchFamily="18" charset="0"/>
                <a:ea typeface="黑体" pitchFamily="2" charset="-122"/>
              </a:rPr>
              <a:t>WHERE</a:t>
            </a:r>
            <a:r>
              <a:rPr lang="en-US" altLang="zh-CN" sz="2000" dirty="0">
                <a:latin typeface="Times New Roman" pitchFamily="18" charset="0"/>
                <a:ea typeface="黑体" pitchFamily="2" charset="-122"/>
              </a:rPr>
              <a:t> &lt;</a:t>
            </a:r>
            <a:r>
              <a:rPr lang="zh-CN" altLang="en-US" sz="2000" dirty="0">
                <a:latin typeface="Times New Roman" pitchFamily="18" charset="0"/>
                <a:ea typeface="黑体" pitchFamily="2" charset="-122"/>
              </a:rPr>
              <a:t>查询条件</a:t>
            </a:r>
            <a:r>
              <a:rPr lang="en-US" altLang="zh-CN" sz="2000" dirty="0">
                <a:latin typeface="Times New Roman" pitchFamily="18" charset="0"/>
                <a:ea typeface="黑体" pitchFamily="2" charset="-122"/>
              </a:rPr>
              <a:t>&gt; ]</a:t>
            </a:r>
          </a:p>
          <a:p>
            <a:pPr marL="0" lvl="1" algn="just">
              <a:lnSpc>
                <a:spcPct val="120000"/>
              </a:lnSpc>
              <a:buFont typeface="Wingdings" pitchFamily="2" charset="2"/>
              <a:buNone/>
            </a:pPr>
            <a:r>
              <a:rPr lang="en-US" altLang="zh-CN" sz="2000" dirty="0">
                <a:latin typeface="Times New Roman" pitchFamily="18" charset="0"/>
                <a:ea typeface="黑体" pitchFamily="2" charset="-122"/>
              </a:rPr>
              <a:t>   [ </a:t>
            </a:r>
            <a:r>
              <a:rPr lang="en-US" altLang="zh-CN" sz="2000" b="1" dirty="0">
                <a:solidFill>
                  <a:srgbClr val="0000CC"/>
                </a:solidFill>
                <a:latin typeface="Times New Roman" pitchFamily="18" charset="0"/>
                <a:ea typeface="黑体" pitchFamily="2" charset="-122"/>
              </a:rPr>
              <a:t>GROUP BY </a:t>
            </a:r>
            <a:r>
              <a:rPr lang="en-US" altLang="zh-CN" sz="2000" dirty="0">
                <a:latin typeface="Times New Roman" pitchFamily="18" charset="0"/>
                <a:ea typeface="黑体" pitchFamily="2" charset="-122"/>
              </a:rPr>
              <a:t>&lt;</a:t>
            </a:r>
            <a:r>
              <a:rPr lang="zh-CN" altLang="en-US" sz="2000" dirty="0">
                <a:latin typeface="Times New Roman" pitchFamily="18" charset="0"/>
                <a:ea typeface="黑体" pitchFamily="2" charset="-122"/>
              </a:rPr>
              <a:t>列标识</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列标识</a:t>
            </a:r>
            <a:r>
              <a:rPr lang="en-US" altLang="zh-CN" sz="2000" dirty="0">
                <a:latin typeface="Times New Roman" pitchFamily="18" charset="0"/>
                <a:ea typeface="黑体" pitchFamily="2" charset="-122"/>
              </a:rPr>
              <a:t>&gt;…] [ </a:t>
            </a:r>
            <a:r>
              <a:rPr lang="en-US" altLang="zh-CN" sz="2000" b="1" dirty="0">
                <a:solidFill>
                  <a:srgbClr val="0000CC"/>
                </a:solidFill>
                <a:latin typeface="Times New Roman" pitchFamily="18" charset="0"/>
                <a:ea typeface="黑体" pitchFamily="2" charset="-122"/>
              </a:rPr>
              <a:t>HAVING</a:t>
            </a:r>
            <a:r>
              <a:rPr lang="en-US" altLang="zh-CN" sz="2000" dirty="0">
                <a:solidFill>
                  <a:schemeClr val="accent2"/>
                </a:solidFill>
                <a:latin typeface="Times New Roman" pitchFamily="18" charset="0"/>
                <a:ea typeface="黑体" pitchFamily="2" charset="-122"/>
              </a:rPr>
              <a:t> </a:t>
            </a:r>
            <a:r>
              <a:rPr lang="en-US" altLang="zh-CN" sz="2000" dirty="0">
                <a:latin typeface="Times New Roman" pitchFamily="18" charset="0"/>
                <a:ea typeface="黑体" pitchFamily="2" charset="-122"/>
              </a:rPr>
              <a:t>&lt;</a:t>
            </a:r>
            <a:r>
              <a:rPr lang="zh-CN" altLang="en-US" sz="2000" dirty="0">
                <a:latin typeface="Times New Roman" pitchFamily="18" charset="0"/>
                <a:ea typeface="黑体" pitchFamily="2" charset="-122"/>
              </a:rPr>
              <a:t>分组条件</a:t>
            </a:r>
            <a:r>
              <a:rPr lang="en-US" altLang="zh-CN" sz="2000" dirty="0">
                <a:latin typeface="Times New Roman" pitchFamily="18" charset="0"/>
                <a:ea typeface="黑体" pitchFamily="2" charset="-122"/>
              </a:rPr>
              <a:t>&gt; ] ]</a:t>
            </a:r>
          </a:p>
          <a:p>
            <a:pPr marL="0" lvl="1" algn="just">
              <a:lnSpc>
                <a:spcPct val="120000"/>
              </a:lnSpc>
              <a:buFont typeface="Wingdings" pitchFamily="2" charset="2"/>
              <a:buNone/>
            </a:pPr>
            <a:r>
              <a:rPr lang="en-US" altLang="zh-CN" sz="2000" dirty="0">
                <a:latin typeface="Times New Roman" pitchFamily="18" charset="0"/>
                <a:ea typeface="黑体" pitchFamily="2" charset="-122"/>
              </a:rPr>
              <a:t>   [ </a:t>
            </a:r>
            <a:r>
              <a:rPr lang="en-US" altLang="zh-CN" sz="2000" b="1" dirty="0">
                <a:solidFill>
                  <a:srgbClr val="0000CC"/>
                </a:solidFill>
                <a:latin typeface="Times New Roman" pitchFamily="18" charset="0"/>
                <a:ea typeface="黑体" pitchFamily="2" charset="-122"/>
              </a:rPr>
              <a:t>ORDER BY </a:t>
            </a:r>
            <a:r>
              <a:rPr lang="en-US" altLang="zh-CN" sz="2000" dirty="0">
                <a:latin typeface="Times New Roman" pitchFamily="18" charset="0"/>
                <a:ea typeface="黑体" pitchFamily="2" charset="-122"/>
              </a:rPr>
              <a:t>&lt;</a:t>
            </a:r>
            <a:r>
              <a:rPr lang="zh-CN" altLang="en-US" sz="2000" dirty="0">
                <a:latin typeface="Times New Roman" pitchFamily="18" charset="0"/>
                <a:ea typeface="黑体" pitchFamily="2" charset="-122"/>
              </a:rPr>
              <a:t>列标识</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序号</a:t>
            </a:r>
            <a:r>
              <a:rPr lang="en-US" altLang="zh-CN" sz="2000" dirty="0">
                <a:latin typeface="Times New Roman" pitchFamily="18" charset="0"/>
                <a:ea typeface="黑体" pitchFamily="2" charset="-122"/>
              </a:rPr>
              <a:t>&gt; [ </a:t>
            </a:r>
            <a:r>
              <a:rPr lang="en-US" altLang="zh-CN" sz="2000" u="sng" dirty="0">
                <a:solidFill>
                  <a:srgbClr val="FF0000"/>
                </a:solidFill>
                <a:latin typeface="Times New Roman" pitchFamily="18" charset="0"/>
                <a:ea typeface="黑体" pitchFamily="2" charset="-122"/>
              </a:rPr>
              <a:t>ASC</a:t>
            </a:r>
            <a:r>
              <a:rPr lang="en-US" altLang="zh-CN" sz="2000" dirty="0">
                <a:solidFill>
                  <a:srgbClr val="0000CC"/>
                </a:solidFill>
                <a:latin typeface="Times New Roman" pitchFamily="18" charset="0"/>
                <a:ea typeface="黑体" pitchFamily="2" charset="-122"/>
              </a:rPr>
              <a:t> | </a:t>
            </a:r>
            <a:r>
              <a:rPr lang="en-US" altLang="zh-CN" sz="2000" dirty="0">
                <a:solidFill>
                  <a:srgbClr val="FF0000"/>
                </a:solidFill>
                <a:latin typeface="Times New Roman" pitchFamily="18" charset="0"/>
                <a:ea typeface="黑体" pitchFamily="2" charset="-122"/>
              </a:rPr>
              <a:t>DESC</a:t>
            </a:r>
            <a:r>
              <a:rPr lang="en-US" altLang="zh-CN" sz="2000" dirty="0">
                <a:latin typeface="Times New Roman" pitchFamily="18" charset="0"/>
                <a:ea typeface="黑体" pitchFamily="2" charset="-122"/>
              </a:rPr>
              <a:t> ]        </a:t>
            </a:r>
          </a:p>
          <a:p>
            <a:pPr marL="0" lvl="1" algn="just">
              <a:lnSpc>
                <a:spcPct val="120000"/>
              </a:lnSpc>
              <a:buNone/>
            </a:pPr>
            <a:r>
              <a:rPr lang="en-US" altLang="zh-CN" sz="2000" dirty="0">
                <a:latin typeface="Times New Roman" pitchFamily="18" charset="0"/>
                <a:ea typeface="黑体" pitchFamily="2" charset="-122"/>
              </a:rPr>
              <a:t>                       [, &lt;</a:t>
            </a:r>
            <a:r>
              <a:rPr lang="zh-CN" altLang="en-US" sz="2000" dirty="0">
                <a:latin typeface="Times New Roman" pitchFamily="18" charset="0"/>
                <a:ea typeface="黑体" pitchFamily="2" charset="-122"/>
              </a:rPr>
              <a:t>列标识</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序号</a:t>
            </a:r>
            <a:r>
              <a:rPr lang="en-US" altLang="zh-CN" sz="2000" dirty="0">
                <a:latin typeface="Times New Roman" pitchFamily="18" charset="0"/>
                <a:ea typeface="黑体" pitchFamily="2" charset="-122"/>
              </a:rPr>
              <a:t>&gt; [ </a:t>
            </a:r>
            <a:r>
              <a:rPr lang="en-US" altLang="zh-CN" sz="2000" u="sng" dirty="0">
                <a:solidFill>
                  <a:srgbClr val="FF0000"/>
                </a:solidFill>
                <a:latin typeface="Times New Roman" pitchFamily="18" charset="0"/>
                <a:ea typeface="黑体" pitchFamily="2" charset="-122"/>
              </a:rPr>
              <a:t>ASC</a:t>
            </a:r>
            <a:r>
              <a:rPr lang="en-US" altLang="zh-CN" sz="2000" dirty="0">
                <a:solidFill>
                  <a:srgbClr val="0000CC"/>
                </a:solidFill>
                <a:latin typeface="Times New Roman" pitchFamily="18" charset="0"/>
                <a:ea typeface="黑体" pitchFamily="2" charset="-122"/>
              </a:rPr>
              <a:t> | </a:t>
            </a:r>
            <a:r>
              <a:rPr lang="en-US" altLang="zh-CN" sz="2000" dirty="0">
                <a:solidFill>
                  <a:srgbClr val="FF0000"/>
                </a:solidFill>
                <a:latin typeface="Times New Roman" pitchFamily="18" charset="0"/>
                <a:ea typeface="黑体" pitchFamily="2" charset="-122"/>
              </a:rPr>
              <a:t>DESC</a:t>
            </a:r>
            <a:r>
              <a:rPr lang="en-US" altLang="zh-CN" sz="2000" dirty="0">
                <a:latin typeface="Times New Roman" pitchFamily="18" charset="0"/>
                <a:ea typeface="黑体" pitchFamily="2" charset="-122"/>
              </a:rPr>
              <a:t> ]… ] ]</a:t>
            </a:r>
            <a:r>
              <a:rPr lang="zh-CN" altLang="en-US" sz="2000" dirty="0">
                <a:latin typeface="Times New Roman" pitchFamily="18"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189443" name="Rectangle 3"/>
          <p:cNvSpPr>
            <a:spLocks noGrp="1" noChangeArrowheads="1"/>
          </p:cNvSpPr>
          <p:nvPr>
            <p:ph type="body" idx="1"/>
          </p:nvPr>
        </p:nvSpPr>
        <p:spPr>
          <a:xfrm>
            <a:off x="914400" y="1412875"/>
            <a:ext cx="7772400" cy="4895850"/>
          </a:xfrm>
        </p:spPr>
        <p:txBody>
          <a:bodyPr/>
          <a:lstStyle/>
          <a:p>
            <a:r>
              <a:rPr lang="zh-CN" altLang="en-US" sz="2400" dirty="0">
                <a:solidFill>
                  <a:schemeClr val="accent2"/>
                </a:solidFill>
                <a:latin typeface="Times New Roman" pitchFamily="18" charset="0"/>
                <a:ea typeface="黑体" pitchFamily="2" charset="-122"/>
              </a:rPr>
              <a:t>查询语句的组成</a:t>
            </a:r>
          </a:p>
          <a:p>
            <a:pPr marL="630238" lvl="1">
              <a:buNone/>
            </a:pPr>
            <a:r>
              <a:rPr lang="en-US" altLang="zh-CN" sz="2200" dirty="0">
                <a:solidFill>
                  <a:srgbClr val="FF0000"/>
                </a:solidFill>
                <a:latin typeface="Times New Roman" pitchFamily="18" charset="0"/>
                <a:ea typeface="黑体" pitchFamily="2" charset="-122"/>
              </a:rPr>
              <a:t>1) </a:t>
            </a:r>
            <a:r>
              <a:rPr lang="zh-CN" altLang="en-US" sz="2200" dirty="0">
                <a:solidFill>
                  <a:srgbClr val="FF0000"/>
                </a:solidFill>
                <a:latin typeface="Times New Roman" pitchFamily="18" charset="0"/>
                <a:ea typeface="黑体" pitchFamily="2" charset="-122"/>
              </a:rPr>
              <a:t>选择子句：</a:t>
            </a:r>
            <a:r>
              <a:rPr lang="zh-CN" altLang="en-US" sz="2200" dirty="0">
                <a:latin typeface="Times New Roman" pitchFamily="18" charset="0"/>
                <a:ea typeface="黑体" pitchFamily="2" charset="-122"/>
              </a:rPr>
              <a:t>指定要查询出的结果，语法格式：</a:t>
            </a: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spcBef>
                <a:spcPts val="0"/>
              </a:spcBef>
            </a:pPr>
            <a:r>
              <a:rPr lang="zh-CN" altLang="en-US" sz="2200" dirty="0">
                <a:latin typeface="Times New Roman" pitchFamily="18" charset="0"/>
                <a:ea typeface="黑体" pitchFamily="2" charset="-122"/>
              </a:rPr>
              <a:t>说明：</a:t>
            </a:r>
          </a:p>
          <a:p>
            <a:pPr lvl="2">
              <a:spcBef>
                <a:spcPts val="1200"/>
              </a:spcBef>
            </a:pPr>
            <a:r>
              <a:rPr lang="en-US" altLang="zh-CN" sz="2100" dirty="0">
                <a:solidFill>
                  <a:srgbClr val="FF0000"/>
                </a:solidFill>
                <a:latin typeface="Times New Roman" pitchFamily="18" charset="0"/>
                <a:ea typeface="黑体" pitchFamily="2" charset="-122"/>
              </a:rPr>
              <a:t>ALL</a:t>
            </a:r>
            <a:r>
              <a:rPr lang="zh-CN" altLang="en-US" sz="2100" dirty="0">
                <a:solidFill>
                  <a:srgbClr val="FF0000"/>
                </a:solidFill>
                <a:latin typeface="Times New Roman" pitchFamily="18" charset="0"/>
                <a:ea typeface="黑体" pitchFamily="2" charset="-122"/>
              </a:rPr>
              <a:t>（缺省情况）：</a:t>
            </a:r>
            <a:r>
              <a:rPr lang="zh-CN" altLang="en-US" sz="2100" dirty="0">
                <a:latin typeface="Times New Roman" pitchFamily="18" charset="0"/>
                <a:ea typeface="黑体" pitchFamily="2" charset="-122"/>
              </a:rPr>
              <a:t>不去掉重复行地返回查询结果</a:t>
            </a:r>
            <a:r>
              <a:rPr lang="zh-CN" altLang="en-US" sz="2100" dirty="0">
                <a:solidFill>
                  <a:srgbClr val="008000"/>
                </a:solidFill>
                <a:latin typeface="Times New Roman" pitchFamily="18" charset="0"/>
                <a:ea typeface="黑体" pitchFamily="2" charset="-122"/>
              </a:rPr>
              <a:t>（查询结果为</a:t>
            </a:r>
            <a:r>
              <a:rPr lang="en-US" altLang="zh-CN" sz="2100" dirty="0">
                <a:solidFill>
                  <a:srgbClr val="008000"/>
                </a:solidFill>
                <a:latin typeface="Times New Roman" pitchFamily="18" charset="0"/>
                <a:ea typeface="黑体" pitchFamily="2" charset="-122"/>
              </a:rPr>
              <a:t>bag</a:t>
            </a:r>
            <a:r>
              <a:rPr lang="zh-CN" altLang="en-US" sz="2100" dirty="0">
                <a:solidFill>
                  <a:srgbClr val="008000"/>
                </a:solidFill>
                <a:latin typeface="Times New Roman" pitchFamily="18" charset="0"/>
                <a:ea typeface="黑体" pitchFamily="2" charset="-122"/>
              </a:rPr>
              <a:t>）</a:t>
            </a:r>
            <a:endParaRPr lang="zh-CN" altLang="en-US" sz="2100" dirty="0">
              <a:latin typeface="Times New Roman" pitchFamily="18" charset="0"/>
              <a:ea typeface="黑体" pitchFamily="2" charset="-122"/>
            </a:endParaRPr>
          </a:p>
          <a:p>
            <a:pPr lvl="2">
              <a:spcBef>
                <a:spcPts val="1200"/>
              </a:spcBef>
            </a:pPr>
            <a:r>
              <a:rPr lang="en-US" altLang="zh-CN" sz="2100" dirty="0">
                <a:solidFill>
                  <a:srgbClr val="FF0000"/>
                </a:solidFill>
                <a:latin typeface="Times New Roman" pitchFamily="18" charset="0"/>
                <a:ea typeface="黑体" pitchFamily="2" charset="-122"/>
              </a:rPr>
              <a:t>DISTINCT</a:t>
            </a:r>
            <a:r>
              <a:rPr lang="zh-CN" altLang="en-US" sz="2100" dirty="0">
                <a:solidFill>
                  <a:srgbClr val="FF0000"/>
                </a:solidFill>
                <a:latin typeface="Times New Roman" pitchFamily="18" charset="0"/>
                <a:ea typeface="黑体" pitchFamily="2" charset="-122"/>
              </a:rPr>
              <a:t>：</a:t>
            </a:r>
            <a:r>
              <a:rPr lang="zh-CN" altLang="en-US" sz="2100" dirty="0">
                <a:latin typeface="Times New Roman" pitchFamily="18" charset="0"/>
                <a:ea typeface="黑体" pitchFamily="2" charset="-122"/>
              </a:rPr>
              <a:t>对查询结果中的重复行只返回其中一行，即：消除结果关系中重复的元组</a:t>
            </a:r>
            <a:r>
              <a:rPr lang="zh-CN" altLang="en-US" sz="2100" dirty="0">
                <a:solidFill>
                  <a:srgbClr val="008000"/>
                </a:solidFill>
                <a:latin typeface="Times New Roman" pitchFamily="18" charset="0"/>
                <a:ea typeface="黑体" pitchFamily="2" charset="-122"/>
              </a:rPr>
              <a:t>（查询结果为</a:t>
            </a:r>
            <a:r>
              <a:rPr lang="en-US" altLang="zh-CN" sz="2100" dirty="0">
                <a:solidFill>
                  <a:srgbClr val="008000"/>
                </a:solidFill>
                <a:latin typeface="Times New Roman" pitchFamily="18" charset="0"/>
                <a:ea typeface="黑体" pitchFamily="2" charset="-122"/>
              </a:rPr>
              <a:t>set</a:t>
            </a:r>
            <a:r>
              <a:rPr lang="zh-CN" altLang="en-US" sz="2100" dirty="0">
                <a:solidFill>
                  <a:srgbClr val="008000"/>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7" name="矩形 6"/>
          <p:cNvSpPr/>
          <p:nvPr/>
        </p:nvSpPr>
        <p:spPr>
          <a:xfrm>
            <a:off x="1763688" y="2319263"/>
            <a:ext cx="6923112" cy="461665"/>
          </a:xfrm>
          <a:prstGeom prst="rect">
            <a:avLst/>
          </a:prstGeom>
          <a:ln>
            <a:solidFill>
              <a:schemeClr val="accent2"/>
            </a:solidFill>
          </a:ln>
        </p:spPr>
        <p:txBody>
          <a:bodyPr wrap="square">
            <a:spAutoFit/>
          </a:bodyPr>
          <a:lstStyle/>
          <a:p>
            <a:pPr marL="0" lvl="1" algn="just">
              <a:lnSpc>
                <a:spcPct val="120000"/>
              </a:lnSpc>
              <a:buFont typeface="Wingdings" pitchFamily="2" charset="2"/>
              <a:buNone/>
            </a:pPr>
            <a:r>
              <a:rPr lang="en-US" altLang="zh-CN" sz="2000" b="1" dirty="0">
                <a:solidFill>
                  <a:srgbClr val="0000CC"/>
                </a:solidFill>
                <a:latin typeface="Times New Roman" pitchFamily="18" charset="0"/>
                <a:ea typeface="黑体" pitchFamily="2" charset="-122"/>
              </a:rPr>
              <a:t>SELECT</a:t>
            </a:r>
            <a:r>
              <a:rPr lang="en-US" altLang="zh-CN" sz="2000" dirty="0">
                <a:solidFill>
                  <a:schemeClr val="hlink"/>
                </a:solidFill>
                <a:latin typeface="Times New Roman" pitchFamily="18" charset="0"/>
                <a:ea typeface="黑体" pitchFamily="2" charset="-122"/>
              </a:rPr>
              <a:t> </a:t>
            </a:r>
            <a:r>
              <a:rPr lang="en-US" altLang="zh-CN" sz="2000" dirty="0">
                <a:latin typeface="Times New Roman" pitchFamily="18" charset="0"/>
                <a:ea typeface="黑体" pitchFamily="2" charset="-122"/>
              </a:rPr>
              <a:t>[</a:t>
            </a:r>
            <a:r>
              <a:rPr lang="en-US" altLang="zh-CN" sz="2000" u="sng" dirty="0">
                <a:solidFill>
                  <a:srgbClr val="FF0000"/>
                </a:solidFill>
                <a:latin typeface="Times New Roman" pitchFamily="18" charset="0"/>
                <a:ea typeface="黑体" pitchFamily="2" charset="-122"/>
              </a:rPr>
              <a:t>ALL</a:t>
            </a:r>
            <a:r>
              <a:rPr lang="en-US" altLang="zh-CN" sz="2000" dirty="0">
                <a:latin typeface="Times New Roman" pitchFamily="18" charset="0"/>
                <a:ea typeface="黑体" pitchFamily="2" charset="-122"/>
              </a:rPr>
              <a:t> | </a:t>
            </a:r>
            <a:r>
              <a:rPr lang="en-US" altLang="zh-CN" sz="2000" dirty="0">
                <a:solidFill>
                  <a:srgbClr val="FF0000"/>
                </a:solidFill>
                <a:latin typeface="Times New Roman" pitchFamily="18" charset="0"/>
                <a:ea typeface="黑体" pitchFamily="2" charset="-122"/>
              </a:rPr>
              <a:t>DISTINCT</a:t>
            </a:r>
            <a:r>
              <a:rPr lang="en-US" altLang="zh-CN" sz="2000" dirty="0">
                <a:latin typeface="Times New Roman" pitchFamily="18" charset="0"/>
                <a:ea typeface="黑体" pitchFamily="2" charset="-122"/>
              </a:rPr>
              <a:t>]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a:t>
            </a:r>
            <a:endParaRPr lang="zh-CN" altLang="en-US" sz="2000" dirty="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189443" name="Rectangle 3"/>
          <p:cNvSpPr>
            <a:spLocks noGrp="1" noChangeArrowheads="1"/>
          </p:cNvSpPr>
          <p:nvPr>
            <p:ph type="body" idx="1"/>
          </p:nvPr>
        </p:nvSpPr>
        <p:spPr>
          <a:xfrm>
            <a:off x="914400" y="1412874"/>
            <a:ext cx="7772400" cy="5129561"/>
          </a:xfrm>
        </p:spPr>
        <p:txBody>
          <a:bodyPr/>
          <a:lstStyle/>
          <a:p>
            <a:r>
              <a:rPr lang="zh-CN" altLang="en-US" sz="2400" dirty="0">
                <a:solidFill>
                  <a:schemeClr val="accent2"/>
                </a:solidFill>
                <a:latin typeface="Times New Roman" pitchFamily="18" charset="0"/>
                <a:ea typeface="黑体" pitchFamily="2" charset="-122"/>
              </a:rPr>
              <a:t>查询语句的组成</a:t>
            </a:r>
          </a:p>
          <a:p>
            <a:pPr marL="630238" lvl="1">
              <a:buNone/>
            </a:pPr>
            <a:r>
              <a:rPr lang="en-US" altLang="zh-CN" sz="2200" dirty="0">
                <a:solidFill>
                  <a:srgbClr val="FF0000"/>
                </a:solidFill>
                <a:latin typeface="Times New Roman" pitchFamily="18" charset="0"/>
                <a:ea typeface="黑体" pitchFamily="2" charset="-122"/>
              </a:rPr>
              <a:t>1) </a:t>
            </a:r>
            <a:r>
              <a:rPr lang="zh-CN" altLang="en-US" sz="2200" dirty="0">
                <a:solidFill>
                  <a:srgbClr val="FF0000"/>
                </a:solidFill>
                <a:latin typeface="Times New Roman" pitchFamily="18" charset="0"/>
                <a:ea typeface="黑体" pitchFamily="2" charset="-122"/>
              </a:rPr>
              <a:t>选择子句：</a:t>
            </a:r>
            <a:r>
              <a:rPr lang="zh-CN" altLang="en-US" sz="2200" dirty="0">
                <a:latin typeface="Times New Roman" pitchFamily="18" charset="0"/>
                <a:ea typeface="黑体" pitchFamily="2" charset="-122"/>
              </a:rPr>
              <a:t>指定要查询出的结果，语法格式：</a:t>
            </a: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spcBef>
                <a:spcPts val="0"/>
              </a:spcBef>
            </a:pPr>
            <a:r>
              <a:rPr lang="zh-CN" altLang="en-US" sz="2200" dirty="0">
                <a:latin typeface="Times New Roman" pitchFamily="18" charset="0"/>
                <a:ea typeface="黑体" pitchFamily="2" charset="-122"/>
              </a:rPr>
              <a:t>说明：</a:t>
            </a:r>
            <a:br>
              <a:rPr lang="en-US" altLang="zh-CN" sz="2200" dirty="0">
                <a:latin typeface="Times New Roman" pitchFamily="18" charset="0"/>
                <a:ea typeface="黑体" pitchFamily="2" charset="-122"/>
              </a:rPr>
            </a:br>
            <a:r>
              <a:rPr lang="en-US" altLang="zh-CN" sz="2100" dirty="0">
                <a:solidFill>
                  <a:srgbClr val="0000CC"/>
                </a:solidFill>
                <a:latin typeface="Times New Roman" pitchFamily="18" charset="0"/>
                <a:ea typeface="黑体" pitchFamily="2" charset="-122"/>
              </a:rPr>
              <a:t>&lt;</a:t>
            </a:r>
            <a:r>
              <a:rPr lang="zh-CN" altLang="en-US" sz="2100" dirty="0">
                <a:solidFill>
                  <a:srgbClr val="0000CC"/>
                </a:solidFill>
                <a:latin typeface="Times New Roman" pitchFamily="18" charset="0"/>
                <a:ea typeface="黑体" pitchFamily="2" charset="-122"/>
              </a:rPr>
              <a:t>列表达式</a:t>
            </a:r>
            <a:r>
              <a:rPr lang="en-US" altLang="zh-CN" sz="2100" dirty="0">
                <a:solidFill>
                  <a:srgbClr val="0000CC"/>
                </a:solidFill>
                <a:latin typeface="Times New Roman" pitchFamily="18" charset="0"/>
                <a:ea typeface="黑体" pitchFamily="2" charset="-122"/>
              </a:rPr>
              <a:t>&gt;</a:t>
            </a:r>
            <a:r>
              <a:rPr lang="zh-CN" altLang="en-US" sz="2100" dirty="0">
                <a:latin typeface="Times New Roman" pitchFamily="18" charset="0"/>
                <a:ea typeface="黑体" pitchFamily="2" charset="-122"/>
              </a:rPr>
              <a:t>：是算术表达式，用于投影表中的列，或进一步对列值进行简单计算。定义如下：</a:t>
            </a:r>
          </a:p>
          <a:p>
            <a:pPr lvl="2"/>
            <a:r>
              <a:rPr lang="zh-CN" altLang="en-US" sz="1800" dirty="0">
                <a:solidFill>
                  <a:srgbClr val="008000"/>
                </a:solidFill>
                <a:latin typeface="Times New Roman" pitchFamily="18" charset="0"/>
                <a:ea typeface="黑体" pitchFamily="2" charset="-122"/>
              </a:rPr>
              <a:t>列标识，</a:t>
            </a:r>
            <a:r>
              <a:rPr lang="zh-CN" altLang="en-US" sz="1800" dirty="0">
                <a:latin typeface="Times New Roman" pitchFamily="18" charset="0"/>
                <a:ea typeface="黑体" pitchFamily="2" charset="-122"/>
              </a:rPr>
              <a:t>形如</a:t>
            </a:r>
            <a:r>
              <a:rPr lang="en-US" altLang="zh-CN" sz="1800" dirty="0">
                <a:solidFill>
                  <a:srgbClr val="0000CC"/>
                </a:solidFill>
                <a:latin typeface="Times New Roman" pitchFamily="18" charset="0"/>
                <a:ea typeface="黑体" pitchFamily="2" charset="-122"/>
              </a:rPr>
              <a:t>[&lt;</a:t>
            </a:r>
            <a:r>
              <a:rPr lang="zh-CN" altLang="en-US" sz="1800" dirty="0">
                <a:solidFill>
                  <a:srgbClr val="0000CC"/>
                </a:solidFill>
                <a:latin typeface="Times New Roman" pitchFamily="18" charset="0"/>
                <a:ea typeface="黑体" pitchFamily="2" charset="-122"/>
              </a:rPr>
              <a:t>表名</a:t>
            </a:r>
            <a:r>
              <a:rPr lang="en-US" altLang="zh-CN" sz="1800" dirty="0">
                <a:solidFill>
                  <a:srgbClr val="0000CC"/>
                </a:solidFill>
                <a:latin typeface="Times New Roman" pitchFamily="18" charset="0"/>
                <a:ea typeface="黑体" pitchFamily="2" charset="-122"/>
              </a:rPr>
              <a:t>&gt;</a:t>
            </a:r>
            <a:r>
              <a:rPr lang="en-US" altLang="zh-CN" sz="1800" dirty="0">
                <a:latin typeface="Times New Roman" pitchFamily="18" charset="0"/>
                <a:ea typeface="黑体" pitchFamily="2" charset="-122"/>
              </a:rPr>
              <a:t> | </a:t>
            </a:r>
            <a:r>
              <a:rPr lang="en-US" altLang="zh-CN" sz="1800" dirty="0">
                <a:solidFill>
                  <a:srgbClr val="0000CC"/>
                </a:solidFill>
                <a:latin typeface="Times New Roman" pitchFamily="18" charset="0"/>
                <a:ea typeface="黑体" pitchFamily="2" charset="-122"/>
              </a:rPr>
              <a:t>&lt;</a:t>
            </a:r>
            <a:r>
              <a:rPr lang="zh-CN" altLang="en-US" sz="1800" dirty="0">
                <a:solidFill>
                  <a:srgbClr val="0000CC"/>
                </a:solidFill>
                <a:latin typeface="Times New Roman" pitchFamily="18" charset="0"/>
                <a:ea typeface="黑体" pitchFamily="2" charset="-122"/>
              </a:rPr>
              <a:t>别名</a:t>
            </a:r>
            <a:r>
              <a:rPr lang="en-US" altLang="zh-CN" sz="1800" dirty="0">
                <a:solidFill>
                  <a:srgbClr val="0000CC"/>
                </a:solidFill>
                <a:latin typeface="Times New Roman" pitchFamily="18" charset="0"/>
                <a:ea typeface="黑体" pitchFamily="2" charset="-122"/>
              </a:rPr>
              <a:t>&gt;.] &lt;</a:t>
            </a:r>
            <a:r>
              <a:rPr lang="zh-CN" altLang="en-US" sz="1800" dirty="0">
                <a:solidFill>
                  <a:srgbClr val="0000CC"/>
                </a:solidFill>
                <a:latin typeface="Times New Roman" pitchFamily="18" charset="0"/>
                <a:ea typeface="黑体" pitchFamily="2" charset="-122"/>
              </a:rPr>
              <a:t>列名</a:t>
            </a:r>
            <a:r>
              <a:rPr lang="en-US" altLang="zh-CN" sz="1800" dirty="0">
                <a:solidFill>
                  <a:srgbClr val="0000CC"/>
                </a:solidFill>
                <a:latin typeface="Times New Roman" pitchFamily="18" charset="0"/>
                <a:ea typeface="黑体" pitchFamily="2" charset="-122"/>
              </a:rPr>
              <a:t>&gt;</a:t>
            </a:r>
            <a:r>
              <a:rPr lang="zh-CN" altLang="en-US" sz="1800" dirty="0">
                <a:solidFill>
                  <a:srgbClr val="0000CC"/>
                </a:solidFill>
                <a:latin typeface="Times New Roman" pitchFamily="18" charset="0"/>
                <a:ea typeface="黑体" pitchFamily="2" charset="-122"/>
              </a:rPr>
              <a:t>，</a:t>
            </a:r>
            <a:r>
              <a:rPr lang="zh-CN" altLang="en-US" sz="1800" dirty="0">
                <a:latin typeface="Times New Roman" pitchFamily="18" charset="0"/>
                <a:ea typeface="黑体" pitchFamily="2" charset="-122"/>
              </a:rPr>
              <a:t>是一个</a:t>
            </a:r>
            <a:r>
              <a:rPr lang="en-US" altLang="zh-CN" sz="1800" dirty="0">
                <a:latin typeface="Times New Roman" pitchFamily="18" charset="0"/>
                <a:ea typeface="黑体" pitchFamily="2" charset="-122"/>
              </a:rPr>
              <a:t>&lt;</a:t>
            </a:r>
            <a:r>
              <a:rPr lang="zh-CN" altLang="en-US" sz="1800" dirty="0">
                <a:latin typeface="Times New Roman" pitchFamily="18" charset="0"/>
                <a:ea typeface="黑体" pitchFamily="2" charset="-122"/>
              </a:rPr>
              <a:t>列表达式</a:t>
            </a:r>
            <a:r>
              <a:rPr lang="en-US" altLang="zh-CN" sz="1800" dirty="0">
                <a:latin typeface="Times New Roman" pitchFamily="18" charset="0"/>
                <a:ea typeface="黑体" pitchFamily="2" charset="-122"/>
              </a:rPr>
              <a:t>&gt;</a:t>
            </a:r>
            <a:endParaRPr lang="zh-CN" altLang="en-US" sz="1800" dirty="0">
              <a:latin typeface="Times New Roman" pitchFamily="18" charset="0"/>
              <a:ea typeface="黑体" pitchFamily="2" charset="-122"/>
            </a:endParaRPr>
          </a:p>
          <a:p>
            <a:pPr lvl="2"/>
            <a:r>
              <a:rPr lang="zh-CN" altLang="en-US" sz="1800" dirty="0">
                <a:solidFill>
                  <a:srgbClr val="008000"/>
                </a:solidFill>
                <a:latin typeface="Times New Roman" pitchFamily="18" charset="0"/>
                <a:ea typeface="黑体" pitchFamily="2" charset="-122"/>
              </a:rPr>
              <a:t>列标识的</a:t>
            </a:r>
            <a:r>
              <a:rPr lang="en-US" altLang="zh-CN" sz="1800" u="sng" dirty="0">
                <a:solidFill>
                  <a:srgbClr val="008000"/>
                </a:solidFill>
                <a:latin typeface="Times New Roman" pitchFamily="18" charset="0"/>
                <a:ea typeface="黑体" pitchFamily="2" charset="-122"/>
              </a:rPr>
              <a:t>SQL</a:t>
            </a:r>
            <a:r>
              <a:rPr lang="zh-CN" altLang="en-US" sz="1800" u="sng" dirty="0">
                <a:solidFill>
                  <a:srgbClr val="008000"/>
                </a:solidFill>
                <a:latin typeface="Times New Roman" pitchFamily="18" charset="0"/>
                <a:ea typeface="黑体" pitchFamily="2" charset="-122"/>
              </a:rPr>
              <a:t>（聚集）函数</a:t>
            </a:r>
            <a:r>
              <a:rPr lang="zh-CN" altLang="en-US" sz="1800" dirty="0">
                <a:latin typeface="Times New Roman" pitchFamily="18" charset="0"/>
                <a:ea typeface="黑体" pitchFamily="2" charset="-122"/>
              </a:rPr>
              <a:t>是一个</a:t>
            </a:r>
            <a:r>
              <a:rPr lang="en-US" altLang="zh-CN" sz="1800" dirty="0">
                <a:latin typeface="Times New Roman" pitchFamily="18" charset="0"/>
                <a:ea typeface="黑体" pitchFamily="2" charset="-122"/>
              </a:rPr>
              <a:t>&lt;</a:t>
            </a:r>
            <a:r>
              <a:rPr lang="zh-CN" altLang="en-US" sz="1800" dirty="0">
                <a:latin typeface="Times New Roman" pitchFamily="18" charset="0"/>
                <a:ea typeface="黑体" pitchFamily="2" charset="-122"/>
              </a:rPr>
              <a:t>列表达式</a:t>
            </a:r>
            <a:r>
              <a:rPr lang="en-US" altLang="zh-CN" sz="1800" dirty="0">
                <a:latin typeface="Times New Roman" pitchFamily="18" charset="0"/>
                <a:ea typeface="黑体" pitchFamily="2" charset="-122"/>
              </a:rPr>
              <a:t>&gt;</a:t>
            </a:r>
            <a:r>
              <a:rPr lang="zh-CN" altLang="en-US" sz="1800" dirty="0">
                <a:latin typeface="Times New Roman" pitchFamily="18" charset="0"/>
                <a:ea typeface="黑体" pitchFamily="2" charset="-122"/>
              </a:rPr>
              <a:t> </a:t>
            </a:r>
          </a:p>
          <a:p>
            <a:pPr lvl="2"/>
            <a:r>
              <a:rPr lang="zh-CN" altLang="en-US" sz="1800" dirty="0">
                <a:solidFill>
                  <a:srgbClr val="008000"/>
                </a:solidFill>
                <a:latin typeface="Times New Roman" pitchFamily="18" charset="0"/>
                <a:ea typeface="黑体" pitchFamily="2" charset="-122"/>
              </a:rPr>
              <a:t>由</a:t>
            </a:r>
            <a:r>
              <a:rPr lang="en-US" altLang="zh-CN" sz="1800" dirty="0">
                <a:solidFill>
                  <a:srgbClr val="008000"/>
                </a:solidFill>
                <a:latin typeface="Times New Roman" pitchFamily="18" charset="0"/>
                <a:ea typeface="黑体" pitchFamily="2" charset="-122"/>
              </a:rPr>
              <a:t>&lt;</a:t>
            </a:r>
            <a:r>
              <a:rPr lang="zh-CN" altLang="en-US" sz="1800" dirty="0">
                <a:solidFill>
                  <a:srgbClr val="008000"/>
                </a:solidFill>
                <a:latin typeface="Times New Roman" pitchFamily="18" charset="0"/>
                <a:ea typeface="黑体" pitchFamily="2" charset="-122"/>
              </a:rPr>
              <a:t>列表达式</a:t>
            </a:r>
            <a:r>
              <a:rPr lang="en-US" altLang="zh-CN" sz="1800" dirty="0">
                <a:solidFill>
                  <a:srgbClr val="008000"/>
                </a:solidFill>
                <a:latin typeface="Times New Roman" pitchFamily="18" charset="0"/>
                <a:ea typeface="黑体" pitchFamily="2" charset="-122"/>
              </a:rPr>
              <a:t>&gt;</a:t>
            </a:r>
            <a:r>
              <a:rPr lang="zh-CN" altLang="en-US" sz="1800" dirty="0">
                <a:solidFill>
                  <a:srgbClr val="008000"/>
                </a:solidFill>
                <a:latin typeface="Times New Roman" pitchFamily="18" charset="0"/>
                <a:ea typeface="黑体" pitchFamily="2" charset="-122"/>
              </a:rPr>
              <a:t>、常量、算术运算符（</a:t>
            </a:r>
            <a:r>
              <a:rPr lang="en-US" altLang="zh-CN" sz="1800" dirty="0">
                <a:solidFill>
                  <a:srgbClr val="008000"/>
                </a:solidFill>
                <a:latin typeface="Times New Roman" pitchFamily="18" charset="0"/>
                <a:ea typeface="黑体" pitchFamily="2" charset="-122"/>
              </a:rPr>
              <a:t>+</a:t>
            </a:r>
            <a:r>
              <a:rPr lang="zh-CN" altLang="en-US" sz="1800" dirty="0">
                <a:solidFill>
                  <a:srgbClr val="008000"/>
                </a:solidFill>
                <a:latin typeface="Times New Roman" pitchFamily="18" charset="0"/>
                <a:ea typeface="黑体" pitchFamily="2" charset="-122"/>
              </a:rPr>
              <a:t>，</a:t>
            </a:r>
            <a:r>
              <a:rPr lang="en-US" altLang="zh-CN" sz="1800" dirty="0">
                <a:solidFill>
                  <a:srgbClr val="008000"/>
                </a:solidFill>
                <a:latin typeface="Times New Roman" pitchFamily="18" charset="0"/>
                <a:ea typeface="黑体" pitchFamily="2" charset="-122"/>
              </a:rPr>
              <a:t>-</a:t>
            </a:r>
            <a:r>
              <a:rPr lang="zh-CN" altLang="en-US" sz="1800" dirty="0">
                <a:solidFill>
                  <a:srgbClr val="008000"/>
                </a:solidFill>
                <a:latin typeface="Times New Roman" pitchFamily="18" charset="0"/>
                <a:ea typeface="黑体" pitchFamily="2" charset="-122"/>
              </a:rPr>
              <a:t>，*，</a:t>
            </a:r>
            <a:r>
              <a:rPr lang="en-US" altLang="zh-CN" sz="1800" dirty="0">
                <a:solidFill>
                  <a:srgbClr val="008000"/>
                </a:solidFill>
                <a:latin typeface="Times New Roman" pitchFamily="18" charset="0"/>
                <a:ea typeface="黑体" pitchFamily="2" charset="-122"/>
              </a:rPr>
              <a:t>/</a:t>
            </a:r>
            <a:r>
              <a:rPr lang="zh-CN" altLang="en-US" sz="1800" dirty="0">
                <a:solidFill>
                  <a:srgbClr val="008000"/>
                </a:solidFill>
                <a:latin typeface="Times New Roman" pitchFamily="18" charset="0"/>
                <a:ea typeface="黑体" pitchFamily="2" charset="-122"/>
              </a:rPr>
              <a:t>）及括号所组成的</a:t>
            </a:r>
            <a:r>
              <a:rPr lang="zh-CN" altLang="en-US" sz="1800" u="sng" dirty="0">
                <a:solidFill>
                  <a:srgbClr val="008000"/>
                </a:solidFill>
                <a:latin typeface="Times New Roman" pitchFamily="18" charset="0"/>
                <a:ea typeface="黑体" pitchFamily="2" charset="-122"/>
              </a:rPr>
              <a:t>算术表达式</a:t>
            </a:r>
            <a:r>
              <a:rPr lang="zh-CN" altLang="en-US" sz="1800" dirty="0">
                <a:latin typeface="Times New Roman" pitchFamily="18" charset="0"/>
                <a:ea typeface="黑体" pitchFamily="2" charset="-122"/>
              </a:rPr>
              <a:t>是一个</a:t>
            </a:r>
            <a:r>
              <a:rPr lang="en-US" altLang="zh-CN" sz="1800" dirty="0">
                <a:latin typeface="Times New Roman" pitchFamily="18" charset="0"/>
                <a:ea typeface="黑体" pitchFamily="2" charset="-122"/>
              </a:rPr>
              <a:t>&lt;</a:t>
            </a:r>
            <a:r>
              <a:rPr lang="zh-CN" altLang="en-US" sz="1800" dirty="0">
                <a:latin typeface="Times New Roman" pitchFamily="18" charset="0"/>
                <a:ea typeface="黑体" pitchFamily="2" charset="-122"/>
              </a:rPr>
              <a:t>列表达式</a:t>
            </a:r>
            <a:r>
              <a:rPr lang="en-US" altLang="zh-CN" sz="1800" dirty="0">
                <a:latin typeface="Times New Roman" pitchFamily="18" charset="0"/>
                <a:ea typeface="黑体" pitchFamily="2" charset="-122"/>
              </a:rPr>
              <a:t>&gt;</a:t>
            </a:r>
            <a:endParaRPr lang="zh-CN" altLang="en-US" sz="1800" dirty="0">
              <a:latin typeface="Times New Roman" pitchFamily="18" charset="0"/>
              <a:ea typeface="黑体" pitchFamily="2" charset="-122"/>
            </a:endParaRPr>
          </a:p>
          <a:p>
            <a:pPr lvl="2"/>
            <a:r>
              <a:rPr lang="zh-CN" altLang="en-US" sz="1800" dirty="0">
                <a:latin typeface="Times New Roman" pitchFamily="18" charset="0"/>
                <a:ea typeface="黑体" pitchFamily="2" charset="-122"/>
              </a:rPr>
              <a:t>“</a:t>
            </a:r>
            <a:r>
              <a:rPr lang="zh-CN" altLang="en-US" sz="1800" dirty="0">
                <a:solidFill>
                  <a:srgbClr val="008000"/>
                </a:solidFill>
                <a:latin typeface="Times New Roman" pitchFamily="18" charset="0"/>
                <a:ea typeface="黑体" pitchFamily="2" charset="-122"/>
              </a:rPr>
              <a:t>*</a:t>
            </a:r>
            <a:r>
              <a:rPr lang="zh-CN" altLang="en-US" sz="1800" dirty="0">
                <a:latin typeface="Times New Roman" pitchFamily="18" charset="0"/>
                <a:ea typeface="黑体" pitchFamily="2" charset="-122"/>
              </a:rPr>
              <a:t>” 表示一个表中的所有列，是一个特殊的</a:t>
            </a:r>
            <a:r>
              <a:rPr lang="en-US" altLang="zh-CN" sz="1800" dirty="0">
                <a:latin typeface="Times New Roman" pitchFamily="18" charset="0"/>
                <a:ea typeface="黑体" pitchFamily="2" charset="-122"/>
              </a:rPr>
              <a:t>&lt;</a:t>
            </a:r>
            <a:r>
              <a:rPr lang="zh-CN" altLang="en-US" sz="1800" dirty="0">
                <a:latin typeface="Times New Roman" pitchFamily="18" charset="0"/>
                <a:ea typeface="黑体" pitchFamily="2" charset="-122"/>
              </a:rPr>
              <a:t>列表达式</a:t>
            </a:r>
            <a:r>
              <a:rPr lang="en-US" altLang="zh-CN" sz="1800" dirty="0">
                <a:latin typeface="Times New Roman" pitchFamily="18" charset="0"/>
                <a:ea typeface="黑体" pitchFamily="2" charset="-122"/>
              </a:rPr>
              <a:t>&gt;</a:t>
            </a:r>
          </a:p>
          <a:p>
            <a:pPr lvl="1">
              <a:spcBef>
                <a:spcPts val="1200"/>
              </a:spcBef>
            </a:pPr>
            <a:r>
              <a:rPr lang="zh-CN" altLang="en-US" sz="2100" dirty="0">
                <a:latin typeface="Times New Roman" pitchFamily="18" charset="0"/>
                <a:ea typeface="黑体" pitchFamily="2" charset="-122"/>
              </a:rPr>
              <a:t>在有的</a:t>
            </a:r>
            <a:r>
              <a:rPr lang="en-US" altLang="zh-CN" sz="2100" dirty="0">
                <a:latin typeface="Times New Roman" pitchFamily="18" charset="0"/>
                <a:ea typeface="黑体" pitchFamily="2" charset="-122"/>
              </a:rPr>
              <a:t>SQL</a:t>
            </a:r>
            <a:r>
              <a:rPr lang="zh-CN" altLang="en-US" sz="2100" dirty="0">
                <a:latin typeface="Times New Roman" pitchFamily="18" charset="0"/>
                <a:ea typeface="黑体" pitchFamily="2" charset="-122"/>
              </a:rPr>
              <a:t>实现中，</a:t>
            </a:r>
            <a:r>
              <a:rPr lang="en-US" altLang="zh-CN" sz="2100" dirty="0">
                <a:latin typeface="Times New Roman" pitchFamily="18" charset="0"/>
                <a:ea typeface="黑体" pitchFamily="2" charset="-122"/>
              </a:rPr>
              <a:t> </a:t>
            </a:r>
            <a:r>
              <a:rPr lang="en-US" altLang="zh-CN" sz="2100" dirty="0">
                <a:solidFill>
                  <a:srgbClr val="0000CC"/>
                </a:solidFill>
                <a:latin typeface="Times New Roman" pitchFamily="18" charset="0"/>
                <a:ea typeface="黑体" pitchFamily="2" charset="-122"/>
              </a:rPr>
              <a:t>&lt;</a:t>
            </a:r>
            <a:r>
              <a:rPr lang="zh-CN" altLang="en-US" sz="2100" dirty="0">
                <a:solidFill>
                  <a:srgbClr val="0000CC"/>
                </a:solidFill>
                <a:latin typeface="Times New Roman" pitchFamily="18" charset="0"/>
                <a:ea typeface="黑体" pitchFamily="2" charset="-122"/>
              </a:rPr>
              <a:t>列表达式</a:t>
            </a:r>
            <a:r>
              <a:rPr lang="en-US" altLang="zh-CN" sz="2100" dirty="0">
                <a:solidFill>
                  <a:srgbClr val="0000CC"/>
                </a:solidFill>
                <a:latin typeface="Times New Roman" pitchFamily="18" charset="0"/>
                <a:ea typeface="黑体" pitchFamily="2" charset="-122"/>
              </a:rPr>
              <a:t>&gt;</a:t>
            </a:r>
            <a:r>
              <a:rPr lang="zh-CN" altLang="en-US" sz="2100" dirty="0">
                <a:latin typeface="Times New Roman" pitchFamily="18" charset="0"/>
                <a:ea typeface="黑体" pitchFamily="2" charset="-122"/>
              </a:rPr>
              <a:t>的值可以</a:t>
            </a:r>
            <a:r>
              <a:rPr lang="zh-CN" altLang="en-US" sz="2100" dirty="0">
                <a:solidFill>
                  <a:srgbClr val="008000"/>
                </a:solidFill>
                <a:latin typeface="Times New Roman" pitchFamily="18" charset="0"/>
                <a:ea typeface="黑体" pitchFamily="2" charset="-122"/>
              </a:rPr>
              <a:t>重命名</a:t>
            </a:r>
            <a:r>
              <a:rPr lang="zh-CN" altLang="en-US" sz="2100" dirty="0">
                <a:latin typeface="Times New Roman" pitchFamily="18" charset="0"/>
                <a:ea typeface="黑体" pitchFamily="2" charset="-122"/>
              </a:rPr>
              <a:t>，方法为：</a:t>
            </a:r>
            <a:r>
              <a:rPr lang="en-US" altLang="zh-CN" sz="2100" dirty="0">
                <a:solidFill>
                  <a:srgbClr val="0000CC"/>
                </a:solidFill>
                <a:latin typeface="Times New Roman" pitchFamily="18" charset="0"/>
                <a:ea typeface="黑体" pitchFamily="2" charset="-122"/>
              </a:rPr>
              <a:t>&lt;</a:t>
            </a:r>
            <a:r>
              <a:rPr lang="zh-CN" altLang="en-US" sz="2100" dirty="0">
                <a:solidFill>
                  <a:srgbClr val="0000CC"/>
                </a:solidFill>
                <a:latin typeface="Times New Roman" pitchFamily="18" charset="0"/>
                <a:ea typeface="黑体" pitchFamily="2" charset="-122"/>
              </a:rPr>
              <a:t>列表达式</a:t>
            </a:r>
            <a:r>
              <a:rPr lang="en-US" altLang="zh-CN" sz="2100" dirty="0">
                <a:solidFill>
                  <a:srgbClr val="0000CC"/>
                </a:solidFill>
                <a:latin typeface="Times New Roman" pitchFamily="18" charset="0"/>
                <a:ea typeface="黑体" pitchFamily="2" charset="-122"/>
              </a:rPr>
              <a:t>&gt; AS &lt;</a:t>
            </a:r>
            <a:r>
              <a:rPr lang="zh-CN" altLang="en-US" sz="2100" dirty="0">
                <a:solidFill>
                  <a:srgbClr val="0000CC"/>
                </a:solidFill>
                <a:latin typeface="Times New Roman" pitchFamily="18" charset="0"/>
                <a:ea typeface="黑体" pitchFamily="2" charset="-122"/>
              </a:rPr>
              <a:t>新列名</a:t>
            </a:r>
            <a:r>
              <a:rPr lang="en-US" altLang="zh-CN" sz="2100" dirty="0">
                <a:solidFill>
                  <a:srgbClr val="0000CC"/>
                </a:solidFill>
                <a:latin typeface="Times New Roman" pitchFamily="18" charset="0"/>
                <a:ea typeface="黑体" pitchFamily="2" charset="-122"/>
              </a:rPr>
              <a:t>&gt;</a:t>
            </a:r>
            <a:endParaRPr lang="en-US" altLang="zh-CN" sz="2100" b="1" dirty="0">
              <a:solidFill>
                <a:srgbClr val="0000CC"/>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7" name="矩形 6"/>
          <p:cNvSpPr/>
          <p:nvPr/>
        </p:nvSpPr>
        <p:spPr>
          <a:xfrm>
            <a:off x="1763688" y="2319263"/>
            <a:ext cx="6923112" cy="461665"/>
          </a:xfrm>
          <a:prstGeom prst="rect">
            <a:avLst/>
          </a:prstGeom>
          <a:ln>
            <a:solidFill>
              <a:schemeClr val="accent2"/>
            </a:solidFill>
          </a:ln>
        </p:spPr>
        <p:txBody>
          <a:bodyPr wrap="square">
            <a:spAutoFit/>
          </a:bodyPr>
          <a:lstStyle/>
          <a:p>
            <a:pPr marL="0" lvl="1" algn="just">
              <a:lnSpc>
                <a:spcPct val="120000"/>
              </a:lnSpc>
              <a:buFont typeface="Wingdings" pitchFamily="2" charset="2"/>
              <a:buNone/>
            </a:pPr>
            <a:r>
              <a:rPr lang="en-US" altLang="zh-CN" sz="2000" b="1" dirty="0">
                <a:solidFill>
                  <a:srgbClr val="0000CC"/>
                </a:solidFill>
                <a:latin typeface="Times New Roman" pitchFamily="18" charset="0"/>
                <a:ea typeface="黑体" pitchFamily="2" charset="-122"/>
              </a:rPr>
              <a:t>SELECT</a:t>
            </a:r>
            <a:r>
              <a:rPr lang="en-US" altLang="zh-CN" sz="2000" dirty="0">
                <a:solidFill>
                  <a:schemeClr val="hlink"/>
                </a:solidFill>
                <a:latin typeface="Times New Roman" pitchFamily="18" charset="0"/>
                <a:ea typeface="黑体" pitchFamily="2" charset="-122"/>
              </a:rPr>
              <a:t> </a:t>
            </a:r>
            <a:r>
              <a:rPr lang="en-US" altLang="zh-CN" sz="2000" dirty="0">
                <a:latin typeface="Times New Roman" pitchFamily="18" charset="0"/>
                <a:ea typeface="黑体" pitchFamily="2" charset="-122"/>
              </a:rPr>
              <a:t>[</a:t>
            </a:r>
            <a:r>
              <a:rPr lang="en-US" altLang="zh-CN" sz="2000" u="sng" dirty="0">
                <a:solidFill>
                  <a:srgbClr val="FF0000"/>
                </a:solidFill>
                <a:latin typeface="Times New Roman" pitchFamily="18" charset="0"/>
                <a:ea typeface="黑体" pitchFamily="2" charset="-122"/>
              </a:rPr>
              <a:t>ALL</a:t>
            </a:r>
            <a:r>
              <a:rPr lang="en-US" altLang="zh-CN" sz="2000" dirty="0">
                <a:latin typeface="Times New Roman" pitchFamily="18" charset="0"/>
                <a:ea typeface="黑体" pitchFamily="2" charset="-122"/>
              </a:rPr>
              <a:t> | </a:t>
            </a:r>
            <a:r>
              <a:rPr lang="en-US" altLang="zh-CN" sz="2000" dirty="0">
                <a:solidFill>
                  <a:srgbClr val="FF0000"/>
                </a:solidFill>
                <a:latin typeface="Times New Roman" pitchFamily="18" charset="0"/>
                <a:ea typeface="黑体" pitchFamily="2" charset="-122"/>
              </a:rPr>
              <a:t>DISTINCT</a:t>
            </a:r>
            <a:r>
              <a:rPr lang="en-US" altLang="zh-CN" sz="2000" dirty="0">
                <a:latin typeface="Times New Roman" pitchFamily="18" charset="0"/>
                <a:ea typeface="黑体" pitchFamily="2" charset="-122"/>
              </a:rPr>
              <a:t>]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列表达式</a:t>
            </a:r>
            <a:r>
              <a:rPr lang="en-US" altLang="zh-CN" sz="2000" dirty="0">
                <a:latin typeface="Times New Roman" pitchFamily="18" charset="0"/>
                <a:ea typeface="黑体" pitchFamily="2" charset="-122"/>
              </a:rPr>
              <a:t>&gt;…]</a:t>
            </a:r>
            <a:endParaRPr lang="zh-CN" altLang="en-US" sz="2000" dirty="0">
              <a:latin typeface="Times New Roman" pitchFamily="18" charset="0"/>
              <a:ea typeface="黑体" pitchFamily="2" charset="-122"/>
            </a:endParaRPr>
          </a:p>
        </p:txBody>
      </p:sp>
    </p:spTree>
    <p:extLst>
      <p:ext uri="{BB962C8B-B14F-4D97-AF65-F5344CB8AC3E}">
        <p14:creationId xmlns:p14="http://schemas.microsoft.com/office/powerpoint/2010/main" val="38658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94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4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44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443">
                                            <p:txEl>
                                              <p:pRg st="9" end="9"/>
                                            </p:txEl>
                                          </p:spTgt>
                                        </p:tgtEl>
                                        <p:attrNameLst>
                                          <p:attrName>style.visibility</p:attrName>
                                        </p:attrNameLst>
                                      </p:cBhvr>
                                      <p:to>
                                        <p:strVal val="visible"/>
                                      </p:to>
                                    </p:set>
                                    <p:anim calcmode="lin" valueType="num">
                                      <p:cBhvr additive="base">
                                        <p:cTn id="17" dur="500" fill="hold"/>
                                        <p:tgtEl>
                                          <p:spTgt spid="18944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4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189443" name="Rectangle 3"/>
          <p:cNvSpPr>
            <a:spLocks noGrp="1" noChangeArrowheads="1"/>
          </p:cNvSpPr>
          <p:nvPr>
            <p:ph type="body" idx="1"/>
          </p:nvPr>
        </p:nvSpPr>
        <p:spPr>
          <a:xfrm>
            <a:off x="914400" y="1412874"/>
            <a:ext cx="7772400" cy="5129561"/>
          </a:xfrm>
        </p:spPr>
        <p:txBody>
          <a:bodyPr/>
          <a:lstStyle/>
          <a:p>
            <a:r>
              <a:rPr lang="zh-CN" altLang="en-US" sz="2400" dirty="0">
                <a:solidFill>
                  <a:schemeClr val="accent2"/>
                </a:solidFill>
                <a:latin typeface="Times New Roman" pitchFamily="18" charset="0"/>
                <a:ea typeface="黑体" pitchFamily="2" charset="-122"/>
              </a:rPr>
              <a:t>查询语句的组成</a:t>
            </a:r>
          </a:p>
          <a:p>
            <a:pPr lvl="1" indent="-385763">
              <a:buNone/>
            </a:pPr>
            <a:r>
              <a:rPr lang="en-US" altLang="zh-CN" sz="2200" dirty="0">
                <a:solidFill>
                  <a:srgbClr val="FF0000"/>
                </a:solidFill>
                <a:latin typeface="Times New Roman" pitchFamily="18" charset="0"/>
                <a:ea typeface="黑体" pitchFamily="2" charset="-122"/>
              </a:rPr>
              <a:t>2) </a:t>
            </a:r>
            <a:r>
              <a:rPr lang="zh-CN" altLang="en-US" sz="2200" dirty="0">
                <a:solidFill>
                  <a:srgbClr val="FF0000"/>
                </a:solidFill>
                <a:latin typeface="Times New Roman" pitchFamily="18" charset="0"/>
                <a:ea typeface="黑体" pitchFamily="2" charset="-122"/>
              </a:rPr>
              <a:t>来源子句：</a:t>
            </a:r>
            <a:r>
              <a:rPr lang="zh-CN" altLang="en-US" sz="2200" dirty="0">
                <a:latin typeface="Times New Roman" pitchFamily="18" charset="0"/>
                <a:ea typeface="黑体" pitchFamily="2" charset="-122"/>
              </a:rPr>
              <a:t>指明查询的数据来源（基表或视图），格式：</a:t>
            </a: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r>
              <a:rPr lang="zh-CN" altLang="en-US" sz="2200" dirty="0">
                <a:latin typeface="Times New Roman" pitchFamily="18" charset="0"/>
                <a:ea typeface="黑体" pitchFamily="2" charset="-122"/>
              </a:rPr>
              <a:t>说明：</a:t>
            </a:r>
            <a:br>
              <a:rPr lang="en-US" altLang="zh-CN" sz="2200" dirty="0">
                <a:latin typeface="Times New Roman" pitchFamily="18" charset="0"/>
                <a:ea typeface="黑体" pitchFamily="2" charset="-122"/>
              </a:rPr>
            </a:b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表标识</a:t>
            </a:r>
            <a:r>
              <a:rPr lang="en-US" altLang="zh-CN" sz="2200" dirty="0">
                <a:latin typeface="Times New Roman" pitchFamily="18" charset="0"/>
                <a:ea typeface="黑体" pitchFamily="2" charset="-122"/>
              </a:rPr>
              <a:t>&gt;</a:t>
            </a:r>
            <a:r>
              <a:rPr lang="zh-CN" altLang="en-US" sz="2200" dirty="0">
                <a:latin typeface="Times New Roman" pitchFamily="18" charset="0"/>
                <a:ea typeface="黑体" pitchFamily="2" charset="-122"/>
              </a:rPr>
              <a:t>与</a:t>
            </a: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列标识</a:t>
            </a:r>
            <a:r>
              <a:rPr lang="en-US" altLang="zh-CN" sz="2200" dirty="0">
                <a:latin typeface="Times New Roman" pitchFamily="18" charset="0"/>
                <a:ea typeface="黑体" pitchFamily="2" charset="-122"/>
              </a:rPr>
              <a:t>&gt;</a:t>
            </a:r>
            <a:r>
              <a:rPr lang="zh-CN" altLang="en-US" sz="2200" dirty="0">
                <a:latin typeface="Times New Roman" pitchFamily="18" charset="0"/>
                <a:ea typeface="黑体" pitchFamily="2" charset="-122"/>
              </a:rPr>
              <a:t>的区别如下：</a:t>
            </a:r>
            <a:endParaRPr lang="en-US" altLang="zh-CN" sz="2200" dirty="0">
              <a:latin typeface="Times New Roman" pitchFamily="18" charset="0"/>
              <a:ea typeface="黑体" pitchFamily="2" charset="-122"/>
            </a:endParaRPr>
          </a:p>
          <a:p>
            <a:pPr lvl="2"/>
            <a:r>
              <a:rPr lang="en-US" altLang="zh-CN" sz="2000" b="1" dirty="0">
                <a:solidFill>
                  <a:srgbClr val="0000CC"/>
                </a:solidFill>
              </a:rPr>
              <a:t>&lt;</a:t>
            </a:r>
            <a:r>
              <a:rPr lang="zh-CN" altLang="en-US" sz="2000" b="1" dirty="0">
                <a:solidFill>
                  <a:srgbClr val="0000CC"/>
                </a:solidFill>
              </a:rPr>
              <a:t>表标识</a:t>
            </a:r>
            <a:r>
              <a:rPr lang="en-US" altLang="zh-CN" sz="2000" b="1" dirty="0">
                <a:solidFill>
                  <a:srgbClr val="0000CC"/>
                </a:solidFill>
              </a:rPr>
              <a:t>&gt;</a:t>
            </a:r>
            <a:r>
              <a:rPr lang="zh-CN" altLang="en-US" sz="2000" dirty="0"/>
              <a:t>用以标识一个表（基表、视图或快照）</a:t>
            </a:r>
          </a:p>
          <a:p>
            <a:pPr lvl="3"/>
            <a:r>
              <a:rPr lang="zh-CN" altLang="en-US" b="1" dirty="0">
                <a:solidFill>
                  <a:srgbClr val="008000"/>
                </a:solidFill>
              </a:rPr>
              <a:t>形式：</a:t>
            </a:r>
            <a:r>
              <a:rPr lang="en-US" altLang="zh-CN" b="1" dirty="0">
                <a:solidFill>
                  <a:srgbClr val="0000CC"/>
                </a:solidFill>
              </a:rPr>
              <a:t>[&lt;</a:t>
            </a:r>
            <a:r>
              <a:rPr lang="zh-CN" altLang="en-US" b="1" dirty="0">
                <a:solidFill>
                  <a:srgbClr val="0000CC"/>
                </a:solidFill>
              </a:rPr>
              <a:t>模式名</a:t>
            </a:r>
            <a:r>
              <a:rPr lang="en-US" altLang="zh-CN" b="1" dirty="0">
                <a:solidFill>
                  <a:srgbClr val="0000CC"/>
                </a:solidFill>
              </a:rPr>
              <a:t>&gt;.] &lt;</a:t>
            </a:r>
            <a:r>
              <a:rPr lang="zh-CN" altLang="en-US" b="1" dirty="0">
                <a:solidFill>
                  <a:srgbClr val="0000CC"/>
                </a:solidFill>
              </a:rPr>
              <a:t>表名</a:t>
            </a:r>
            <a:r>
              <a:rPr lang="en-US" altLang="zh-CN" b="1" dirty="0">
                <a:solidFill>
                  <a:srgbClr val="0000CC"/>
                </a:solidFill>
              </a:rPr>
              <a:t>&gt;</a:t>
            </a:r>
            <a:endParaRPr lang="zh-CN" altLang="en-US" dirty="0"/>
          </a:p>
          <a:p>
            <a:pPr lvl="2"/>
            <a:r>
              <a:rPr lang="en-US" altLang="zh-CN" sz="2000" b="1" dirty="0">
                <a:solidFill>
                  <a:srgbClr val="0000CC"/>
                </a:solidFill>
              </a:rPr>
              <a:t>&lt;</a:t>
            </a:r>
            <a:r>
              <a:rPr lang="zh-CN" altLang="en-US" sz="2000" b="1" dirty="0">
                <a:solidFill>
                  <a:srgbClr val="0000CC"/>
                </a:solidFill>
              </a:rPr>
              <a:t>列标识</a:t>
            </a:r>
            <a:r>
              <a:rPr lang="en-US" altLang="zh-CN" sz="2000" b="1" dirty="0">
                <a:solidFill>
                  <a:srgbClr val="0000CC"/>
                </a:solidFill>
              </a:rPr>
              <a:t>&gt;</a:t>
            </a:r>
            <a:r>
              <a:rPr lang="zh-CN" altLang="en-US" sz="2000" dirty="0"/>
              <a:t>用以标识一个表中的一个列</a:t>
            </a:r>
          </a:p>
          <a:p>
            <a:pPr lvl="3"/>
            <a:r>
              <a:rPr lang="zh-CN" altLang="en-US" b="1" dirty="0">
                <a:solidFill>
                  <a:srgbClr val="008000"/>
                </a:solidFill>
              </a:rPr>
              <a:t>形式：</a:t>
            </a:r>
            <a:r>
              <a:rPr lang="en-US" altLang="zh-CN" b="1" dirty="0">
                <a:solidFill>
                  <a:srgbClr val="0000CC"/>
                </a:solidFill>
              </a:rPr>
              <a:t>[&lt;</a:t>
            </a:r>
            <a:r>
              <a:rPr lang="zh-CN" altLang="en-US" b="1" dirty="0">
                <a:solidFill>
                  <a:srgbClr val="0000CC"/>
                </a:solidFill>
              </a:rPr>
              <a:t>表名</a:t>
            </a:r>
            <a:r>
              <a:rPr lang="en-US" altLang="zh-CN" b="1" dirty="0">
                <a:solidFill>
                  <a:srgbClr val="0000CC"/>
                </a:solidFill>
              </a:rPr>
              <a:t>&gt;∣&lt;</a:t>
            </a:r>
            <a:r>
              <a:rPr lang="zh-CN" altLang="en-US" b="1" dirty="0">
                <a:solidFill>
                  <a:srgbClr val="0000CC"/>
                </a:solidFill>
              </a:rPr>
              <a:t>别名</a:t>
            </a:r>
            <a:r>
              <a:rPr lang="en-US" altLang="zh-CN" b="1" dirty="0">
                <a:solidFill>
                  <a:srgbClr val="0000CC"/>
                </a:solidFill>
              </a:rPr>
              <a:t>&gt;.] &lt;</a:t>
            </a:r>
            <a:r>
              <a:rPr lang="zh-CN" altLang="en-US" b="1" dirty="0">
                <a:solidFill>
                  <a:srgbClr val="0000CC"/>
                </a:solidFill>
              </a:rPr>
              <a:t>列名</a:t>
            </a:r>
            <a:r>
              <a:rPr lang="en-US" altLang="zh-CN" b="1" dirty="0">
                <a:solidFill>
                  <a:srgbClr val="0000CC"/>
                </a:solidFill>
              </a:rPr>
              <a:t>&gt;</a:t>
            </a:r>
            <a:endParaRPr lang="zh-CN" altLang="en-US" dirty="0">
              <a:latin typeface="Times New Roman" pitchFamily="18" charset="0"/>
              <a:ea typeface="黑体" pitchFamily="2" charset="-122"/>
            </a:endParaRPr>
          </a:p>
          <a:p>
            <a:pPr lvl="1"/>
            <a:r>
              <a:rPr lang="zh-CN" altLang="en-US" sz="2200" dirty="0"/>
              <a:t>可以在</a:t>
            </a:r>
            <a:r>
              <a:rPr lang="en-US" altLang="zh-CN" sz="2000" b="1" kern="1200" dirty="0">
                <a:solidFill>
                  <a:srgbClr val="0000CC"/>
                </a:solidFill>
                <a:latin typeface="Times New Roman" pitchFamily="18" charset="0"/>
                <a:ea typeface="黑体" pitchFamily="2" charset="-122"/>
                <a:cs typeface="+mn-cs"/>
              </a:rPr>
              <a:t>FROM</a:t>
            </a:r>
            <a:r>
              <a:rPr lang="zh-CN" altLang="en-US" sz="2200" dirty="0"/>
              <a:t>子句中对一个表重新命名（定义别名）：</a:t>
            </a:r>
          </a:p>
          <a:p>
            <a:pPr lvl="2"/>
            <a:r>
              <a:rPr lang="en-US" altLang="zh-CN" b="1" dirty="0">
                <a:solidFill>
                  <a:srgbClr val="0000CC"/>
                </a:solidFill>
              </a:rPr>
              <a:t>&lt;</a:t>
            </a:r>
            <a:r>
              <a:rPr lang="zh-CN" altLang="en-US" b="1" dirty="0">
                <a:solidFill>
                  <a:srgbClr val="0000CC"/>
                </a:solidFill>
              </a:rPr>
              <a:t>表名</a:t>
            </a:r>
            <a:r>
              <a:rPr lang="en-US" altLang="zh-CN" b="1" dirty="0">
                <a:solidFill>
                  <a:srgbClr val="0000CC"/>
                </a:solidFill>
              </a:rPr>
              <a:t>&gt; &lt;</a:t>
            </a:r>
            <a:r>
              <a:rPr lang="zh-CN" altLang="en-US" b="1" dirty="0">
                <a:solidFill>
                  <a:srgbClr val="0000CC"/>
                </a:solidFill>
              </a:rPr>
              <a:t>别名</a:t>
            </a:r>
            <a:r>
              <a:rPr lang="en-US" altLang="zh-CN" b="1" dirty="0">
                <a:solidFill>
                  <a:srgbClr val="0000CC"/>
                </a:solidFill>
              </a:rPr>
              <a:t>&gt;</a:t>
            </a:r>
            <a:endParaRPr lang="en-US" altLang="zh-CN" b="1" dirty="0">
              <a:solidFill>
                <a:schemeClr val="accent2"/>
              </a:solidFill>
              <a:latin typeface="Times New Roman" pitchFamily="18" charset="0"/>
              <a:ea typeface="黑体" pitchFamily="2" charset="-122"/>
            </a:endParaRPr>
          </a:p>
          <a:p>
            <a:pPr lvl="2"/>
            <a:r>
              <a:rPr lang="zh-CN" altLang="en-US" sz="2000" dirty="0"/>
              <a:t>主要用于表（关系）的</a:t>
            </a:r>
            <a:r>
              <a:rPr lang="zh-CN" altLang="en-US" sz="2000" b="1" dirty="0">
                <a:solidFill>
                  <a:srgbClr val="FF0000"/>
                </a:solidFill>
              </a:rPr>
              <a:t>自连接</a:t>
            </a:r>
            <a:r>
              <a:rPr lang="zh-CN" altLang="en-US" sz="2000" dirty="0"/>
              <a:t>运算</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8" name="矩形 7"/>
          <p:cNvSpPr/>
          <p:nvPr/>
        </p:nvSpPr>
        <p:spPr>
          <a:xfrm>
            <a:off x="1691680" y="2348880"/>
            <a:ext cx="6912768" cy="461665"/>
          </a:xfrm>
          <a:prstGeom prst="rect">
            <a:avLst/>
          </a:prstGeom>
          <a:ln>
            <a:solidFill>
              <a:schemeClr val="accent2"/>
            </a:solidFill>
          </a:ln>
        </p:spPr>
        <p:txBody>
          <a:bodyPr wrap="square">
            <a:spAutoFit/>
          </a:bodyPr>
          <a:lstStyle/>
          <a:p>
            <a:pPr marL="0" lvl="1" algn="just">
              <a:lnSpc>
                <a:spcPct val="120000"/>
              </a:lnSpc>
              <a:buFont typeface="Wingdings" pitchFamily="2" charset="2"/>
              <a:buNone/>
            </a:pPr>
            <a:r>
              <a:rPr lang="en-US" altLang="zh-CN" sz="2000" b="1" dirty="0">
                <a:solidFill>
                  <a:srgbClr val="0000CC"/>
                </a:solidFill>
                <a:latin typeface="Times New Roman" pitchFamily="18" charset="0"/>
                <a:ea typeface="黑体" pitchFamily="2" charset="-122"/>
              </a:rPr>
              <a:t>FROM</a:t>
            </a:r>
            <a:r>
              <a:rPr lang="en-US" altLang="zh-CN" sz="2000" dirty="0">
                <a:solidFill>
                  <a:srgbClr val="D75B5B"/>
                </a:solidFill>
                <a:latin typeface="Times New Roman" pitchFamily="18" charset="0"/>
                <a:ea typeface="黑体" pitchFamily="2" charset="-122"/>
              </a:rPr>
              <a:t> </a:t>
            </a:r>
            <a:r>
              <a:rPr lang="en-US" altLang="zh-CN" sz="2000" dirty="0">
                <a:latin typeface="Times New Roman" pitchFamily="18" charset="0"/>
                <a:ea typeface="黑体" pitchFamily="2" charset="-122"/>
              </a:rPr>
              <a:t>&lt;</a:t>
            </a:r>
            <a:r>
              <a:rPr lang="zh-CN" altLang="en-US" sz="2000" dirty="0">
                <a:latin typeface="Times New Roman" pitchFamily="18" charset="0"/>
                <a:ea typeface="黑体" pitchFamily="2" charset="-122"/>
              </a:rPr>
              <a:t>表标识</a:t>
            </a:r>
            <a:r>
              <a:rPr lang="en-US" altLang="zh-CN" sz="2000" dirty="0">
                <a:latin typeface="Times New Roman" pitchFamily="18" charset="0"/>
                <a:ea typeface="黑体" pitchFamily="2" charset="-122"/>
              </a:rPr>
              <a:t>&gt;  [&lt;</a:t>
            </a:r>
            <a:r>
              <a:rPr lang="zh-CN" altLang="en-US" sz="2000" dirty="0">
                <a:latin typeface="Times New Roman" pitchFamily="18" charset="0"/>
                <a:ea typeface="黑体" pitchFamily="2" charset="-122"/>
              </a:rPr>
              <a:t>别名</a:t>
            </a:r>
            <a:r>
              <a:rPr lang="en-US" altLang="zh-CN" sz="2000" dirty="0">
                <a:latin typeface="Times New Roman" pitchFamily="18" charset="0"/>
                <a:ea typeface="黑体" pitchFamily="2" charset="-122"/>
              </a:rPr>
              <a:t>&gt;] [, &lt;</a:t>
            </a:r>
            <a:r>
              <a:rPr lang="zh-CN" altLang="en-US" sz="2000" dirty="0">
                <a:latin typeface="Times New Roman" pitchFamily="18" charset="0"/>
                <a:ea typeface="黑体" pitchFamily="2" charset="-122"/>
              </a:rPr>
              <a:t>表标识</a:t>
            </a:r>
            <a:r>
              <a:rPr lang="en-US" altLang="zh-CN" sz="2000" dirty="0">
                <a:latin typeface="Times New Roman" pitchFamily="18" charset="0"/>
                <a:ea typeface="黑体" pitchFamily="2" charset="-122"/>
              </a:rPr>
              <a:t>&gt; [&lt;</a:t>
            </a:r>
            <a:r>
              <a:rPr lang="zh-CN" altLang="en-US" sz="2000" dirty="0">
                <a:latin typeface="Times New Roman" pitchFamily="18" charset="0"/>
                <a:ea typeface="黑体" pitchFamily="2" charset="-122"/>
              </a:rPr>
              <a:t>别名</a:t>
            </a:r>
            <a:r>
              <a:rPr lang="en-US" altLang="zh-CN" sz="2000" dirty="0">
                <a:latin typeface="Times New Roman" pitchFamily="18" charset="0"/>
                <a:ea typeface="黑体" pitchFamily="2" charset="-122"/>
              </a:rPr>
              <a:t>&gt;] … ]</a:t>
            </a:r>
            <a:endParaRPr lang="zh-CN" altLang="en-US" sz="2000" dirty="0">
              <a:latin typeface="Times New Roman" pitchFamily="18" charset="0"/>
              <a:ea typeface="黑体" pitchFamily="2" charset="-122"/>
            </a:endParaRPr>
          </a:p>
        </p:txBody>
      </p:sp>
    </p:spTree>
    <p:extLst>
      <p:ext uri="{BB962C8B-B14F-4D97-AF65-F5344CB8AC3E}">
        <p14:creationId xmlns:p14="http://schemas.microsoft.com/office/powerpoint/2010/main" val="153310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4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4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944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4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41987" name="Rectangle 3"/>
          <p:cNvSpPr>
            <a:spLocks noGrp="1" noChangeArrowheads="1"/>
          </p:cNvSpPr>
          <p:nvPr>
            <p:ph type="body" idx="1"/>
          </p:nvPr>
        </p:nvSpPr>
        <p:spPr>
          <a:xfrm>
            <a:off x="921069" y="1412875"/>
            <a:ext cx="7971412" cy="5040461"/>
          </a:xfrm>
        </p:spPr>
        <p:txBody>
          <a:bodyPr/>
          <a:lstStyle/>
          <a:p>
            <a:r>
              <a:rPr lang="zh-CN" altLang="en-US" sz="2400" dirty="0">
                <a:solidFill>
                  <a:schemeClr val="accent2"/>
                </a:solidFill>
                <a:latin typeface="Times New Roman" pitchFamily="18" charset="0"/>
                <a:ea typeface="黑体" pitchFamily="2" charset="-122"/>
              </a:rPr>
              <a:t>查询语句的组成</a:t>
            </a:r>
            <a:endParaRPr lang="en-US" altLang="zh-CN" sz="2400" dirty="0">
              <a:solidFill>
                <a:schemeClr val="accent2"/>
              </a:solidFill>
              <a:latin typeface="Times New Roman" pitchFamily="18" charset="0"/>
              <a:ea typeface="黑体" pitchFamily="2" charset="-122"/>
            </a:endParaRPr>
          </a:p>
          <a:p>
            <a:pPr marL="712788" lvl="1" indent="-355600">
              <a:buFont typeface="Wingdings" pitchFamily="2" charset="2"/>
              <a:buNone/>
            </a:pPr>
            <a:r>
              <a:rPr lang="en-US" altLang="zh-CN" sz="2200" dirty="0">
                <a:solidFill>
                  <a:srgbClr val="FF0000"/>
                </a:solidFill>
                <a:latin typeface="Times New Roman" pitchFamily="18" charset="0"/>
                <a:ea typeface="黑体" pitchFamily="2" charset="-122"/>
              </a:rPr>
              <a:t>3) </a:t>
            </a:r>
            <a:r>
              <a:rPr lang="zh-CN" altLang="en-US" sz="2200" dirty="0">
                <a:solidFill>
                  <a:srgbClr val="FF0000"/>
                </a:solidFill>
                <a:latin typeface="Times New Roman" pitchFamily="18" charset="0"/>
                <a:ea typeface="黑体" pitchFamily="2" charset="-122"/>
              </a:rPr>
              <a:t>条件子句：</a:t>
            </a:r>
            <a:r>
              <a:rPr lang="zh-CN" altLang="en-US" sz="2200" dirty="0">
                <a:latin typeface="Times New Roman" pitchFamily="18" charset="0"/>
                <a:ea typeface="黑体" pitchFamily="2" charset="-122"/>
              </a:rPr>
              <a:t>是查询语句中的可选部分，用于定义查询条件（即结果关系中的元组必须满足的条件），语法格式：</a:t>
            </a:r>
          </a:p>
          <a:p>
            <a:pPr lvl="2"/>
            <a:endParaRPr lang="en-US" altLang="zh-CN" sz="2200" dirty="0">
              <a:solidFill>
                <a:srgbClr val="0000CC"/>
              </a:solidFill>
              <a:latin typeface="Times New Roman" pitchFamily="18" charset="0"/>
              <a:ea typeface="黑体" pitchFamily="2" charset="-122"/>
            </a:endParaRPr>
          </a:p>
          <a:p>
            <a:pPr lvl="2"/>
            <a:endParaRPr lang="en-US" altLang="zh-CN" sz="2200" dirty="0">
              <a:solidFill>
                <a:srgbClr val="0000CC"/>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说明：</a:t>
            </a:r>
            <a:endParaRPr lang="en-US" altLang="zh-CN" sz="2200" dirty="0">
              <a:solidFill>
                <a:srgbClr val="0000CC"/>
              </a:solidFill>
              <a:latin typeface="Times New Roman" pitchFamily="18" charset="0"/>
              <a:ea typeface="黑体" pitchFamily="2" charset="-122"/>
            </a:endParaRPr>
          </a:p>
          <a:p>
            <a:pPr lvl="2"/>
            <a:r>
              <a:rPr lang="zh-CN" altLang="en-US" sz="2200" dirty="0">
                <a:solidFill>
                  <a:srgbClr val="0000CC"/>
                </a:solidFill>
                <a:latin typeface="Times New Roman" pitchFamily="18" charset="0"/>
                <a:ea typeface="黑体" pitchFamily="2" charset="-122"/>
              </a:rPr>
              <a:t>“单个关系中的元组选择条件”</a:t>
            </a:r>
            <a:r>
              <a:rPr lang="zh-CN" altLang="en-US" sz="2200" dirty="0">
                <a:latin typeface="Times New Roman" pitchFamily="18" charset="0"/>
                <a:ea typeface="黑体" pitchFamily="2" charset="-122"/>
              </a:rPr>
              <a:t>和</a:t>
            </a:r>
            <a:r>
              <a:rPr lang="zh-CN" altLang="en-US" sz="2200" dirty="0">
                <a:solidFill>
                  <a:srgbClr val="0000CC"/>
                </a:solidFill>
                <a:latin typeface="Times New Roman" pitchFamily="18" charset="0"/>
                <a:ea typeface="黑体" pitchFamily="2" charset="-122"/>
              </a:rPr>
              <a:t>“两个关系之间的连接条件”</a:t>
            </a:r>
            <a:r>
              <a:rPr lang="zh-CN" altLang="en-US" sz="2200" dirty="0">
                <a:latin typeface="Times New Roman" pitchFamily="18" charset="0"/>
                <a:ea typeface="黑体" pitchFamily="2" charset="-122"/>
              </a:rPr>
              <a:t>都需要在</a:t>
            </a:r>
            <a:r>
              <a:rPr lang="zh-CN" altLang="en-US" sz="2200" dirty="0">
                <a:solidFill>
                  <a:srgbClr val="FF0000"/>
                </a:solidFill>
                <a:latin typeface="Times New Roman" pitchFamily="18" charset="0"/>
                <a:ea typeface="黑体" pitchFamily="2" charset="-122"/>
              </a:rPr>
              <a:t>条件子句</a:t>
            </a:r>
            <a:r>
              <a:rPr lang="zh-CN" altLang="en-US" sz="2200" dirty="0">
                <a:latin typeface="Times New Roman" pitchFamily="18" charset="0"/>
                <a:ea typeface="黑体" pitchFamily="2" charset="-122"/>
              </a:rPr>
              <a:t>中用</a:t>
            </a:r>
            <a:r>
              <a:rPr lang="zh-CN" altLang="en-US" sz="2200" dirty="0">
                <a:solidFill>
                  <a:srgbClr val="3B9D34"/>
                </a:solidFill>
                <a:latin typeface="Times New Roman" pitchFamily="18" charset="0"/>
                <a:ea typeface="黑体" pitchFamily="2" charset="-122"/>
              </a:rPr>
              <a:t>逻辑表达式</a:t>
            </a:r>
            <a:r>
              <a:rPr lang="zh-CN" altLang="en-US" sz="2200" dirty="0">
                <a:latin typeface="Times New Roman" pitchFamily="18" charset="0"/>
                <a:ea typeface="黑体" pitchFamily="2" charset="-122"/>
              </a:rPr>
              <a:t>表示</a:t>
            </a:r>
            <a:endParaRPr lang="en-US" altLang="zh-CN" sz="2200" dirty="0">
              <a:latin typeface="Times New Roman" pitchFamily="18" charset="0"/>
              <a:ea typeface="黑体" pitchFamily="2" charset="-122"/>
            </a:endParaRPr>
          </a:p>
          <a:p>
            <a:pPr lvl="2"/>
            <a:r>
              <a:rPr lang="zh-CN" altLang="en-US" sz="2200" dirty="0">
                <a:latin typeface="Times New Roman" pitchFamily="18" charset="0"/>
                <a:ea typeface="黑体" pitchFamily="2" charset="-122"/>
              </a:rPr>
              <a:t>查询条件具体包括：</a:t>
            </a:r>
            <a:endParaRPr lang="en-US" altLang="zh-CN" sz="2200" dirty="0">
              <a:latin typeface="Times New Roman" pitchFamily="18" charset="0"/>
              <a:ea typeface="黑体" pitchFamily="2" charset="-122"/>
            </a:endParaRPr>
          </a:p>
          <a:p>
            <a:pPr lvl="3"/>
            <a:r>
              <a:rPr lang="zh-CN" altLang="en-US" dirty="0">
                <a:solidFill>
                  <a:srgbClr val="008000"/>
                </a:solidFill>
                <a:latin typeface="Times New Roman" pitchFamily="18" charset="0"/>
                <a:ea typeface="黑体" pitchFamily="2" charset="-122"/>
              </a:rPr>
              <a:t>简单条件：</a:t>
            </a:r>
            <a:r>
              <a:rPr lang="zh-CN" altLang="en-US" dirty="0">
                <a:latin typeface="Times New Roman" pitchFamily="18" charset="0"/>
                <a:ea typeface="黑体" pitchFamily="2" charset="-122"/>
              </a:rPr>
              <a:t>比较、</a:t>
            </a:r>
            <a:r>
              <a:rPr lang="en-US" altLang="zh-CN" dirty="0">
                <a:latin typeface="Times New Roman" pitchFamily="18" charset="0"/>
                <a:ea typeface="黑体" pitchFamily="2" charset="-122"/>
              </a:rPr>
              <a:t>BETWEEN</a:t>
            </a:r>
            <a:r>
              <a:rPr lang="zh-CN" altLang="en-US" dirty="0">
                <a:latin typeface="Times New Roman" pitchFamily="18" charset="0"/>
                <a:ea typeface="黑体" pitchFamily="2" charset="-122"/>
              </a:rPr>
              <a:t>、</a:t>
            </a:r>
            <a:r>
              <a:rPr lang="en-US" altLang="zh-CN" dirty="0">
                <a:latin typeface="Times New Roman" pitchFamily="18" charset="0"/>
                <a:ea typeface="黑体" pitchFamily="2" charset="-122"/>
              </a:rPr>
              <a:t>LIKE</a:t>
            </a:r>
            <a:r>
              <a:rPr lang="zh-CN" altLang="en-US" dirty="0">
                <a:latin typeface="Times New Roman" pitchFamily="18" charset="0"/>
                <a:ea typeface="黑体" pitchFamily="2" charset="-122"/>
              </a:rPr>
              <a:t>、</a:t>
            </a:r>
            <a:r>
              <a:rPr lang="en-US" altLang="zh-CN" dirty="0">
                <a:latin typeface="Times New Roman" pitchFamily="18" charset="0"/>
                <a:ea typeface="黑体" pitchFamily="2" charset="-122"/>
              </a:rPr>
              <a:t>IN</a:t>
            </a:r>
            <a:r>
              <a:rPr lang="zh-CN" altLang="en-US" dirty="0">
                <a:latin typeface="Times New Roman" pitchFamily="18" charset="0"/>
                <a:ea typeface="黑体" pitchFamily="2" charset="-122"/>
              </a:rPr>
              <a:t>和</a:t>
            </a:r>
            <a:r>
              <a:rPr lang="en-US" altLang="zh-CN" dirty="0">
                <a:latin typeface="Times New Roman" pitchFamily="18" charset="0"/>
                <a:ea typeface="黑体" pitchFamily="2" charset="-122"/>
              </a:rPr>
              <a:t>EXISTS</a:t>
            </a:r>
          </a:p>
          <a:p>
            <a:pPr lvl="3"/>
            <a:r>
              <a:rPr lang="zh-CN" altLang="en-US" dirty="0">
                <a:solidFill>
                  <a:srgbClr val="008000"/>
                </a:solidFill>
                <a:latin typeface="Times New Roman" pitchFamily="18" charset="0"/>
                <a:ea typeface="黑体" pitchFamily="2" charset="-122"/>
              </a:rPr>
              <a:t>复合条件：</a:t>
            </a:r>
            <a:r>
              <a:rPr lang="zh-CN" altLang="en-US" dirty="0">
                <a:latin typeface="Times New Roman" pitchFamily="18" charset="0"/>
                <a:ea typeface="黑体" pitchFamily="2" charset="-122"/>
              </a:rPr>
              <a:t>由简单条件、逻辑运算符（</a:t>
            </a:r>
            <a:r>
              <a:rPr lang="en-US" altLang="zh-CN" dirty="0">
                <a:latin typeface="Times New Roman" pitchFamily="18" charset="0"/>
                <a:ea typeface="黑体" pitchFamily="2" charset="-122"/>
              </a:rPr>
              <a:t>NOT, AND, OR</a:t>
            </a:r>
            <a:r>
              <a:rPr lang="zh-CN" altLang="en-US" dirty="0">
                <a:latin typeface="Times New Roman" pitchFamily="18" charset="0"/>
                <a:ea typeface="黑体" pitchFamily="2" charset="-122"/>
              </a:rPr>
              <a:t>）</a:t>
            </a:r>
            <a:br>
              <a:rPr lang="en-US" altLang="zh-CN" dirty="0">
                <a:latin typeface="Times New Roman" pitchFamily="18" charset="0"/>
                <a:ea typeface="黑体" pitchFamily="2" charset="-122"/>
              </a:rPr>
            </a:br>
            <a:r>
              <a:rPr lang="en-US" altLang="zh-CN" dirty="0">
                <a:latin typeface="Times New Roman" pitchFamily="18" charset="0"/>
                <a:ea typeface="黑体" pitchFamily="2" charset="-122"/>
              </a:rPr>
              <a:t>                    </a:t>
            </a:r>
            <a:r>
              <a:rPr lang="zh-CN" altLang="en-US" dirty="0">
                <a:latin typeface="Times New Roman" pitchFamily="18" charset="0"/>
                <a:ea typeface="黑体" pitchFamily="2" charset="-122"/>
              </a:rPr>
              <a:t>及括号所组成的逻辑表达式</a:t>
            </a:r>
            <a:endParaRPr lang="en-US" altLang="zh-CN" dirty="0">
              <a:latin typeface="Times New Roman" pitchFamily="18" charset="0"/>
              <a:ea typeface="黑体" pitchFamily="2" charset="-122"/>
            </a:endParaRPr>
          </a:p>
          <a:p>
            <a:pPr lvl="3"/>
            <a:r>
              <a:rPr lang="zh-CN" altLang="en-US" dirty="0">
                <a:latin typeface="Times New Roman" pitchFamily="18" charset="0"/>
                <a:ea typeface="黑体" pitchFamily="2" charset="-122"/>
              </a:rPr>
              <a:t>查询条件中还允许（多层）嵌套</a:t>
            </a:r>
            <a:r>
              <a:rPr lang="zh-CN" altLang="en-US" dirty="0">
                <a:solidFill>
                  <a:srgbClr val="008000"/>
                </a:solidFill>
                <a:latin typeface="Times New Roman" pitchFamily="18" charset="0"/>
                <a:ea typeface="黑体" pitchFamily="2" charset="-122"/>
              </a:rPr>
              <a:t>子查询</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49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711795" y="2708920"/>
            <a:ext cx="6604621" cy="430887"/>
          </a:xfrm>
          <a:prstGeom prst="rect">
            <a:avLst/>
          </a:prstGeom>
          <a:ln>
            <a:solidFill>
              <a:schemeClr val="accent2"/>
            </a:solidFill>
          </a:ln>
        </p:spPr>
        <p:txBody>
          <a:bodyPr wrap="square">
            <a:spAutoFit/>
          </a:bodyPr>
          <a:lstStyle/>
          <a:p>
            <a:pPr marL="0" lvl="2">
              <a:buNone/>
            </a:pPr>
            <a:r>
              <a:rPr lang="en-US" altLang="zh-CN" sz="2200" b="1" dirty="0">
                <a:solidFill>
                  <a:srgbClr val="0000CC"/>
                </a:solidFill>
                <a:latin typeface="Times New Roman" pitchFamily="18" charset="0"/>
                <a:ea typeface="黑体" pitchFamily="2" charset="-122"/>
              </a:rPr>
              <a:t>WHERE </a:t>
            </a: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查询条件</a:t>
            </a:r>
            <a:r>
              <a:rPr lang="en-US" altLang="zh-CN" sz="2200" dirty="0">
                <a:latin typeface="Times New Roman" pitchFamily="18" charset="0"/>
                <a:ea typeface="黑体" pitchFamily="2" charset="-122"/>
              </a:rPr>
              <a:t>&gt;</a:t>
            </a:r>
            <a:endParaRPr lang="zh-CN" altLang="en-US" sz="2200" dirty="0">
              <a:latin typeface="Times New Roman" pitchFamily="18" charset="0"/>
              <a:ea typeface="黑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a:t>3.1 </a:t>
            </a:r>
            <a:r>
              <a:rPr lang="zh-CN" altLang="en-US"/>
              <a:t>数据库的用户接口</a:t>
            </a:r>
          </a:p>
        </p:txBody>
      </p:sp>
      <p:sp>
        <p:nvSpPr>
          <p:cNvPr id="181251" name="Rectangle 3"/>
          <p:cNvSpPr>
            <a:spLocks noGrp="1" noChangeArrowheads="1"/>
          </p:cNvSpPr>
          <p:nvPr>
            <p:ph type="body" idx="1"/>
          </p:nvPr>
        </p:nvSpPr>
        <p:spPr/>
        <p:txBody>
          <a:bodyPr/>
          <a:lstStyle/>
          <a:p>
            <a:r>
              <a:rPr lang="zh-CN" altLang="en-US" b="1" dirty="0">
                <a:solidFill>
                  <a:srgbClr val="FF0000"/>
                </a:solidFill>
              </a:rPr>
              <a:t>一、数据库操作与数据库语言</a:t>
            </a:r>
          </a:p>
          <a:p>
            <a:pPr lvl="1"/>
            <a:r>
              <a:rPr lang="zh-CN" altLang="en-US" dirty="0"/>
              <a:t>数据库语言的特点</a:t>
            </a:r>
          </a:p>
          <a:p>
            <a:pPr lvl="2"/>
            <a:r>
              <a:rPr lang="zh-CN" altLang="en-US" dirty="0">
                <a:solidFill>
                  <a:srgbClr val="0000FF"/>
                </a:solidFill>
              </a:rPr>
              <a:t>面向记录（</a:t>
            </a:r>
            <a:r>
              <a:rPr lang="en-US" altLang="zh-CN" dirty="0">
                <a:solidFill>
                  <a:srgbClr val="0000FF"/>
                </a:solidFill>
              </a:rPr>
              <a:t>record-oriented</a:t>
            </a:r>
            <a:r>
              <a:rPr lang="zh-CN" altLang="en-US" dirty="0">
                <a:solidFill>
                  <a:srgbClr val="0000FF"/>
                </a:solidFill>
              </a:rPr>
              <a:t>）</a:t>
            </a:r>
            <a:r>
              <a:rPr lang="zh-CN" altLang="en-US" dirty="0"/>
              <a:t>的语言 </a:t>
            </a:r>
            <a:r>
              <a:rPr lang="en-US" altLang="zh-CN" dirty="0"/>
              <a:t>vs. </a:t>
            </a:r>
            <a:br>
              <a:rPr lang="en-US" altLang="zh-CN" dirty="0"/>
            </a:br>
            <a:r>
              <a:rPr lang="zh-CN" altLang="en-US" dirty="0">
                <a:solidFill>
                  <a:srgbClr val="0000FF"/>
                </a:solidFill>
              </a:rPr>
              <a:t>面向集合（</a:t>
            </a:r>
            <a:r>
              <a:rPr lang="en-US" altLang="zh-CN" dirty="0">
                <a:solidFill>
                  <a:srgbClr val="0000FF"/>
                </a:solidFill>
              </a:rPr>
              <a:t>set-oriented</a:t>
            </a:r>
            <a:r>
              <a:rPr lang="zh-CN" altLang="en-US" dirty="0">
                <a:solidFill>
                  <a:srgbClr val="0000FF"/>
                </a:solidFill>
              </a:rPr>
              <a:t>）</a:t>
            </a:r>
            <a:r>
              <a:rPr lang="zh-CN" altLang="en-US" dirty="0"/>
              <a:t>的语言</a:t>
            </a:r>
            <a:endParaRPr lang="en-US" altLang="zh-CN" dirty="0"/>
          </a:p>
          <a:p>
            <a:pPr lvl="2">
              <a:spcBef>
                <a:spcPts val="1800"/>
              </a:spcBef>
            </a:pPr>
            <a:r>
              <a:rPr lang="zh-CN" altLang="en-US" dirty="0">
                <a:solidFill>
                  <a:srgbClr val="0000FF"/>
                </a:solidFill>
              </a:rPr>
              <a:t>命令式编程（</a:t>
            </a:r>
            <a:r>
              <a:rPr lang="en-US" altLang="zh-CN" dirty="0">
                <a:solidFill>
                  <a:srgbClr val="0000FF"/>
                </a:solidFill>
              </a:rPr>
              <a:t>imperative programming</a:t>
            </a:r>
            <a:r>
              <a:rPr lang="zh-CN" altLang="en-US" dirty="0">
                <a:solidFill>
                  <a:srgbClr val="0000FF"/>
                </a:solidFill>
              </a:rPr>
              <a:t>）</a:t>
            </a:r>
            <a:r>
              <a:rPr lang="zh-CN" altLang="en-US" dirty="0"/>
              <a:t>范式 </a:t>
            </a:r>
            <a:r>
              <a:rPr lang="en-US" altLang="zh-CN" dirty="0"/>
              <a:t>vs.  </a:t>
            </a:r>
            <a:br>
              <a:rPr lang="en-US" altLang="zh-CN" dirty="0"/>
            </a:br>
            <a:r>
              <a:rPr lang="zh-CN" altLang="en-US" dirty="0">
                <a:solidFill>
                  <a:srgbClr val="0000FF"/>
                </a:solidFill>
              </a:rPr>
              <a:t>声明式编程（</a:t>
            </a:r>
            <a:r>
              <a:rPr lang="en-US" altLang="zh-CN" dirty="0">
                <a:solidFill>
                  <a:srgbClr val="0000FF"/>
                </a:solidFill>
              </a:rPr>
              <a:t>declarative programming</a:t>
            </a:r>
            <a:r>
              <a:rPr lang="zh-CN" altLang="en-US" dirty="0">
                <a:solidFill>
                  <a:srgbClr val="0000FF"/>
                </a:solidFill>
              </a:rPr>
              <a:t>）</a:t>
            </a:r>
            <a:r>
              <a:rPr lang="zh-CN" altLang="en-US" dirty="0"/>
              <a:t>范式</a:t>
            </a:r>
            <a:endParaRPr lang="en-US" altLang="zh-CN" dirty="0"/>
          </a:p>
          <a:p>
            <a:pPr lvl="2">
              <a:spcBef>
                <a:spcPts val="1800"/>
              </a:spcBef>
            </a:pPr>
            <a:r>
              <a:rPr lang="zh-CN" altLang="en-US" dirty="0">
                <a:solidFill>
                  <a:srgbClr val="0000FF"/>
                </a:solidFill>
              </a:rPr>
              <a:t>交互式（</a:t>
            </a:r>
            <a:r>
              <a:rPr lang="en-US" altLang="zh-CN" dirty="0">
                <a:solidFill>
                  <a:srgbClr val="0000FF"/>
                </a:solidFill>
              </a:rPr>
              <a:t>interactive</a:t>
            </a:r>
            <a:r>
              <a:rPr lang="zh-CN" altLang="en-US" dirty="0">
                <a:solidFill>
                  <a:srgbClr val="0000FF"/>
                </a:solidFill>
              </a:rPr>
              <a:t>）</a:t>
            </a:r>
            <a:r>
              <a:rPr lang="zh-CN" altLang="en-US" dirty="0"/>
              <a:t>使用方式</a:t>
            </a:r>
            <a:r>
              <a:rPr lang="en-US" altLang="zh-CN" dirty="0"/>
              <a:t> vs. </a:t>
            </a:r>
            <a:br>
              <a:rPr lang="en-US" altLang="zh-CN" dirty="0"/>
            </a:br>
            <a:r>
              <a:rPr lang="zh-CN" altLang="en-US" dirty="0">
                <a:solidFill>
                  <a:srgbClr val="0000FF"/>
                </a:solidFill>
              </a:rPr>
              <a:t>嵌入式（</a:t>
            </a:r>
            <a:r>
              <a:rPr lang="en-US" altLang="zh-CN" dirty="0">
                <a:solidFill>
                  <a:srgbClr val="0000FF"/>
                </a:solidFill>
              </a:rPr>
              <a:t>embedded</a:t>
            </a:r>
            <a:r>
              <a:rPr lang="zh-CN" altLang="en-US" dirty="0">
                <a:solidFill>
                  <a:srgbClr val="0000FF"/>
                </a:solidFill>
              </a:rPr>
              <a:t>）</a:t>
            </a:r>
            <a:r>
              <a:rPr lang="zh-CN" altLang="en-US" dirty="0"/>
              <a:t>使用方式</a:t>
            </a:r>
            <a:endParaRPr lang="en-US" altLang="zh-CN" dirty="0"/>
          </a:p>
          <a:p>
            <a:pPr lvl="2"/>
            <a:endParaRPr lang="en-US" altLang="zh-CN" dirty="0"/>
          </a:p>
          <a:p>
            <a:pPr lvl="1"/>
            <a:r>
              <a:rPr lang="zh-CN" altLang="en-US" dirty="0"/>
              <a:t>下面从上述三个方面来介绍 </a:t>
            </a:r>
            <a:r>
              <a:rPr lang="en-US" altLang="zh-CN" dirty="0"/>
              <a:t>...  </a:t>
            </a:r>
          </a:p>
        </p:txBody>
      </p:sp>
      <p:sp>
        <p:nvSpPr>
          <p:cNvPr id="6" name="灯片编号占位符 5"/>
          <p:cNvSpPr>
            <a:spLocks noGrp="1"/>
          </p:cNvSpPr>
          <p:nvPr>
            <p:ph type="sldNum" sz="quarter" idx="12"/>
          </p:nvPr>
        </p:nvSpPr>
        <p:spPr/>
        <p:txBody>
          <a:bodyPr/>
          <a:lstStyle/>
          <a:p>
            <a:fld id="{7278F303-E175-465B-BDA0-020227456328}" type="slidenum">
              <a:rPr lang="en-US" altLang="zh-CN" smtClean="0"/>
              <a:pPr/>
              <a:t>5</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232451" name="Rectangle 3"/>
          <p:cNvSpPr>
            <a:spLocks noGrp="1" noChangeArrowheads="1"/>
          </p:cNvSpPr>
          <p:nvPr>
            <p:ph type="body" idx="1"/>
          </p:nvPr>
        </p:nvSpPr>
        <p:spPr>
          <a:xfrm>
            <a:off x="611560" y="1268413"/>
            <a:ext cx="8353053" cy="5329237"/>
          </a:xfrm>
        </p:spPr>
        <p:txBody>
          <a:bodyPr/>
          <a:lstStyle/>
          <a:p>
            <a:pPr lvl="1"/>
            <a:r>
              <a:rPr lang="zh-CN" altLang="en-US" sz="2200" dirty="0">
                <a:solidFill>
                  <a:srgbClr val="008000"/>
                </a:solidFill>
                <a:latin typeface="Times New Roman" pitchFamily="18" charset="0"/>
                <a:ea typeface="黑体" pitchFamily="2" charset="-122"/>
              </a:rPr>
              <a:t>简单条件：</a:t>
            </a:r>
          </a:p>
          <a:p>
            <a:pPr lvl="2"/>
            <a:r>
              <a:rPr lang="zh-CN" altLang="en-US" sz="2000" b="1" dirty="0">
                <a:solidFill>
                  <a:srgbClr val="0000CC"/>
                </a:solidFill>
                <a:latin typeface="Times New Roman" pitchFamily="18" charset="0"/>
                <a:ea typeface="黑体" pitchFamily="2" charset="-122"/>
              </a:rPr>
              <a:t>比较条件</a:t>
            </a:r>
            <a:r>
              <a:rPr lang="zh-CN" altLang="en-US" sz="2000" dirty="0">
                <a:latin typeface="Times New Roman" pitchFamily="18" charset="0"/>
                <a:ea typeface="黑体" pitchFamily="2" charset="-122"/>
              </a:rPr>
              <a:t>－－用于比较大小，可采用三种形式：</a:t>
            </a:r>
          </a:p>
          <a:p>
            <a:pPr marL="0" lvl="2" indent="0">
              <a:spcBef>
                <a:spcPts val="1200"/>
              </a:spcBef>
              <a:buNone/>
            </a:pPr>
            <a:r>
              <a:rPr lang="en-US" altLang="zh-CN" sz="2000" b="1" dirty="0">
                <a:solidFill>
                  <a:schemeClr val="accent2"/>
                </a:solidFill>
                <a:latin typeface="Times New Roman" pitchFamily="18" charset="0"/>
                <a:ea typeface="黑体" pitchFamily="2" charset="-122"/>
              </a:rPr>
              <a:t>	    &lt;</a:t>
            </a:r>
            <a:r>
              <a:rPr lang="zh-CN" altLang="en-US" sz="2000" b="1" dirty="0">
                <a:solidFill>
                  <a:schemeClr val="accent2"/>
                </a:solidFill>
                <a:latin typeface="Times New Roman" pitchFamily="18" charset="0"/>
                <a:ea typeface="黑体" pitchFamily="2" charset="-122"/>
              </a:rPr>
              <a:t>列标识</a:t>
            </a:r>
            <a:r>
              <a:rPr lang="en-US" altLang="zh-CN" sz="2000" b="1" dirty="0">
                <a:solidFill>
                  <a:schemeClr val="accent2"/>
                </a:solidFill>
                <a:latin typeface="Times New Roman" pitchFamily="18" charset="0"/>
                <a:ea typeface="黑体" pitchFamily="2" charset="-122"/>
              </a:rPr>
              <a:t>&gt;  IS </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NOT</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NULL</a:t>
            </a:r>
            <a:r>
              <a:rPr lang="en-US" altLang="zh-CN" sz="2000" b="1" dirty="0">
                <a:latin typeface="Times New Roman" pitchFamily="18" charset="0"/>
                <a:ea typeface="黑体" pitchFamily="2" charset="-122"/>
              </a:rPr>
              <a:t>∣</a:t>
            </a:r>
            <a:r>
              <a:rPr lang="el-GR" altLang="zh-CN" sz="2000" b="1" dirty="0">
                <a:solidFill>
                  <a:schemeClr val="accent2"/>
                </a:solidFill>
                <a:latin typeface="Times New Roman" pitchFamily="18" charset="0"/>
                <a:ea typeface="黑体" pitchFamily="2" charset="-122"/>
              </a:rPr>
              <a:t>θ </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列表达式</a:t>
            </a:r>
            <a:r>
              <a:rPr lang="en-US" altLang="zh-CN" sz="2000" b="1" dirty="0">
                <a:solidFill>
                  <a:schemeClr val="accent2"/>
                </a:solidFill>
                <a:latin typeface="Times New Roman" pitchFamily="18" charset="0"/>
                <a:ea typeface="黑体" pitchFamily="2" charset="-122"/>
              </a:rPr>
              <a:t>&gt;</a:t>
            </a:r>
            <a:r>
              <a:rPr lang="en-US" altLang="zh-CN" sz="2000" b="1" dirty="0">
                <a:latin typeface="Times New Roman" pitchFamily="18" charset="0"/>
                <a:ea typeface="黑体" pitchFamily="2" charset="-122"/>
              </a:rPr>
              <a:t>∣</a:t>
            </a:r>
            <a:br>
              <a:rPr lang="en-US" altLang="zh-CN" sz="2000" b="1" dirty="0">
                <a:latin typeface="Times New Roman" pitchFamily="18" charset="0"/>
                <a:ea typeface="黑体" pitchFamily="2" charset="-122"/>
              </a:rPr>
            </a:br>
            <a:r>
              <a:rPr lang="en-US" altLang="zh-CN" sz="2000" b="1" dirty="0">
                <a:latin typeface="Times New Roman" pitchFamily="18" charset="0"/>
                <a:ea typeface="黑体" pitchFamily="2" charset="-122"/>
              </a:rPr>
              <a:t>		        </a:t>
            </a:r>
            <a:r>
              <a:rPr lang="el-GR" altLang="zh-CN" sz="2000" b="1" dirty="0">
                <a:solidFill>
                  <a:schemeClr val="accent2"/>
                </a:solidFill>
                <a:latin typeface="Times New Roman" pitchFamily="18" charset="0"/>
                <a:ea typeface="黑体" pitchFamily="2" charset="-122"/>
              </a:rPr>
              <a:t>θ</a:t>
            </a:r>
            <a:r>
              <a:rPr lang="en-US" altLang="zh-CN" sz="2000" b="1" dirty="0">
                <a:solidFill>
                  <a:schemeClr val="accent2"/>
                </a:solidFill>
                <a:latin typeface="Times New Roman" pitchFamily="18" charset="0"/>
                <a:ea typeface="黑体" pitchFamily="2" charset="-122"/>
              </a:rPr>
              <a:t> </a:t>
            </a:r>
            <a:r>
              <a:rPr lang="en-US" altLang="zh-CN" sz="2000" b="1" dirty="0">
                <a:latin typeface="Times New Roman" pitchFamily="18" charset="0"/>
                <a:ea typeface="黑体" pitchFamily="2" charset="-122"/>
              </a:rPr>
              <a:t>[</a:t>
            </a:r>
            <a:r>
              <a:rPr lang="en-US" altLang="zh-CN" sz="2000" b="1" u="sng" dirty="0">
                <a:solidFill>
                  <a:schemeClr val="accent2"/>
                </a:solidFill>
                <a:latin typeface="Times New Roman" pitchFamily="18" charset="0"/>
                <a:ea typeface="黑体" pitchFamily="2" charset="-122"/>
              </a:rPr>
              <a:t>ALL</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ANY</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SOME</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p>
          <a:p>
            <a:pPr marL="1162050" lvl="2" indent="0">
              <a:spcBef>
                <a:spcPts val="1200"/>
              </a:spcBef>
              <a:buNone/>
            </a:pPr>
            <a:r>
              <a:rPr lang="zh-CN" altLang="en-US" sz="2000" dirty="0">
                <a:latin typeface="Times New Roman" pitchFamily="18" charset="0"/>
                <a:ea typeface="黑体" pitchFamily="2" charset="-122"/>
              </a:rPr>
              <a:t>其中，</a:t>
            </a:r>
            <a:r>
              <a:rPr lang="en-US" altLang="zh-CN" sz="2000" b="1" dirty="0">
                <a:solidFill>
                  <a:schemeClr val="accent2"/>
                </a:solidFill>
                <a:latin typeface="Times New Roman" pitchFamily="18" charset="0"/>
                <a:ea typeface="黑体" pitchFamily="2" charset="-122"/>
              </a:rPr>
              <a:t> </a:t>
            </a:r>
            <a:r>
              <a:rPr lang="el-GR" altLang="zh-CN" sz="2000" b="1" dirty="0">
                <a:solidFill>
                  <a:schemeClr val="accent2"/>
                </a:solidFill>
                <a:latin typeface="Times New Roman" pitchFamily="18" charset="0"/>
                <a:ea typeface="黑体" pitchFamily="2" charset="-122"/>
              </a:rPr>
              <a:t>θ</a:t>
            </a:r>
            <a:r>
              <a:rPr lang="zh-CN" altLang="en-US" sz="2000" dirty="0">
                <a:latin typeface="Times New Roman" pitchFamily="18" charset="0"/>
                <a:ea typeface="黑体" pitchFamily="2" charset="-122"/>
              </a:rPr>
              <a:t>为关系运算符。</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r>
              <a:rPr lang="zh-CN" altLang="en-US" sz="2000" dirty="0">
                <a:latin typeface="Times New Roman" pitchFamily="18" charset="0"/>
                <a:ea typeface="黑体" pitchFamily="2" charset="-122"/>
              </a:rPr>
              <a:t>中还可进一步嵌套</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endParaRPr lang="en-US" altLang="zh-CN" sz="2000" dirty="0">
              <a:solidFill>
                <a:srgbClr val="0000CC"/>
              </a:solidFill>
              <a:latin typeface="Times New Roman" pitchFamily="18" charset="0"/>
              <a:ea typeface="黑体" pitchFamily="2" charset="-122"/>
            </a:endParaRPr>
          </a:p>
          <a:p>
            <a:pPr lvl="2">
              <a:buFont typeface="Wingdings" pitchFamily="2" charset="2"/>
              <a:buNone/>
            </a:pPr>
            <a:endParaRPr lang="zh-CN" altLang="en-US" sz="1800" dirty="0">
              <a:solidFill>
                <a:srgbClr val="0000CC"/>
              </a:solidFill>
              <a:latin typeface="Times New Roman" pitchFamily="18" charset="0"/>
              <a:ea typeface="黑体" pitchFamily="2" charset="-122"/>
            </a:endParaRPr>
          </a:p>
          <a:p>
            <a:pPr lvl="2"/>
            <a:r>
              <a:rPr lang="en-US" altLang="zh-CN" sz="2000" b="1" dirty="0">
                <a:solidFill>
                  <a:srgbClr val="0000CC"/>
                </a:solidFill>
                <a:latin typeface="Times New Roman" pitchFamily="18" charset="0"/>
                <a:ea typeface="黑体" pitchFamily="2" charset="-122"/>
              </a:rPr>
              <a:t>BETWEEN</a:t>
            </a:r>
            <a:r>
              <a:rPr lang="zh-CN" altLang="en-US" sz="2000" b="1" dirty="0">
                <a:solidFill>
                  <a:srgbClr val="0000CC"/>
                </a:solidFill>
                <a:latin typeface="Times New Roman" pitchFamily="18" charset="0"/>
                <a:ea typeface="黑体" pitchFamily="2" charset="-122"/>
              </a:rPr>
              <a:t>条件</a:t>
            </a:r>
            <a:r>
              <a:rPr lang="zh-CN" altLang="en-US" sz="2000" dirty="0">
                <a:latin typeface="Times New Roman" pitchFamily="18" charset="0"/>
                <a:ea typeface="黑体" pitchFamily="2" charset="-122"/>
              </a:rPr>
              <a:t>－－用于确定范围：</a:t>
            </a:r>
          </a:p>
          <a:p>
            <a:pPr lvl="2">
              <a:spcBef>
                <a:spcPts val="1200"/>
              </a:spcBef>
              <a:buFont typeface="Wingdings" pitchFamily="2" charset="2"/>
              <a:buNone/>
            </a:pPr>
            <a:r>
              <a:rPr lang="en-US" altLang="zh-CN" sz="2000" b="1" dirty="0">
                <a:solidFill>
                  <a:schemeClr val="accent2"/>
                </a:solidFill>
                <a:latin typeface="Times New Roman" pitchFamily="18" charset="0"/>
                <a:ea typeface="黑体" pitchFamily="2" charset="-122"/>
              </a:rPr>
              <a:t>    &lt;</a:t>
            </a:r>
            <a:r>
              <a:rPr lang="zh-CN" altLang="en-US" sz="2000" b="1" dirty="0">
                <a:solidFill>
                  <a:schemeClr val="accent2"/>
                </a:solidFill>
                <a:latin typeface="Times New Roman" pitchFamily="18" charset="0"/>
                <a:ea typeface="黑体" pitchFamily="2" charset="-122"/>
              </a:rPr>
              <a:t>列标识</a:t>
            </a:r>
            <a:r>
              <a:rPr lang="en-US" altLang="zh-CN" sz="2000" b="1" dirty="0">
                <a:solidFill>
                  <a:schemeClr val="accent2"/>
                </a:solidFill>
                <a:latin typeface="Times New Roman" pitchFamily="18" charset="0"/>
                <a:ea typeface="黑体" pitchFamily="2" charset="-122"/>
              </a:rPr>
              <a:t>&gt;   </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NOT</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BETWEEN &lt;</a:t>
            </a:r>
            <a:r>
              <a:rPr lang="zh-CN" altLang="en-US" sz="2000" b="1" dirty="0">
                <a:solidFill>
                  <a:schemeClr val="accent2"/>
                </a:solidFill>
                <a:latin typeface="Times New Roman" pitchFamily="18" charset="0"/>
                <a:ea typeface="黑体" pitchFamily="2" charset="-122"/>
              </a:rPr>
              <a:t>列表达式</a:t>
            </a:r>
            <a:r>
              <a:rPr lang="en-US" altLang="zh-CN" sz="2000" b="1" dirty="0">
                <a:solidFill>
                  <a:schemeClr val="accent2"/>
                </a:solidFill>
                <a:latin typeface="Times New Roman" pitchFamily="18" charset="0"/>
                <a:ea typeface="黑体" pitchFamily="2" charset="-122"/>
              </a:rPr>
              <a:t>1&gt; AND &lt;</a:t>
            </a:r>
            <a:r>
              <a:rPr lang="zh-CN" altLang="en-US" sz="2000" b="1" dirty="0">
                <a:solidFill>
                  <a:schemeClr val="accent2"/>
                </a:solidFill>
                <a:latin typeface="Times New Roman" pitchFamily="18" charset="0"/>
                <a:ea typeface="黑体" pitchFamily="2" charset="-122"/>
              </a:rPr>
              <a:t>列表达式</a:t>
            </a:r>
            <a:r>
              <a:rPr lang="en-US" altLang="zh-CN" sz="2000" b="1" dirty="0">
                <a:solidFill>
                  <a:schemeClr val="accent2"/>
                </a:solidFill>
                <a:latin typeface="Times New Roman" pitchFamily="18" charset="0"/>
                <a:ea typeface="黑体" pitchFamily="2" charset="-122"/>
              </a:rPr>
              <a:t>2&gt;</a:t>
            </a:r>
          </a:p>
          <a:p>
            <a:pPr lvl="2"/>
            <a:endParaRPr lang="en-US" altLang="zh-CN" sz="2000" b="1" dirty="0">
              <a:solidFill>
                <a:srgbClr val="0000CC"/>
              </a:solidFill>
              <a:latin typeface="Times New Roman" pitchFamily="18" charset="0"/>
              <a:ea typeface="黑体" pitchFamily="2" charset="-122"/>
            </a:endParaRPr>
          </a:p>
          <a:p>
            <a:pPr lvl="2"/>
            <a:r>
              <a:rPr lang="en-US" altLang="zh-CN" sz="2000" b="1" dirty="0">
                <a:solidFill>
                  <a:srgbClr val="0000CC"/>
                </a:solidFill>
                <a:latin typeface="Times New Roman" pitchFamily="18" charset="0"/>
                <a:ea typeface="黑体" pitchFamily="2" charset="-122"/>
              </a:rPr>
              <a:t>LIKE</a:t>
            </a:r>
            <a:r>
              <a:rPr lang="zh-CN" altLang="en-US" sz="2000" b="1" dirty="0">
                <a:solidFill>
                  <a:srgbClr val="0000CC"/>
                </a:solidFill>
                <a:latin typeface="Times New Roman" pitchFamily="18" charset="0"/>
                <a:ea typeface="黑体" pitchFamily="2" charset="-122"/>
              </a:rPr>
              <a:t>条件</a:t>
            </a:r>
            <a:r>
              <a:rPr lang="zh-CN" altLang="en-US" sz="2000" dirty="0">
                <a:latin typeface="Times New Roman" pitchFamily="18" charset="0"/>
                <a:ea typeface="黑体" pitchFamily="2" charset="-122"/>
              </a:rPr>
              <a:t>－－用于字符匹配：</a:t>
            </a:r>
          </a:p>
          <a:p>
            <a:pPr lvl="2">
              <a:spcBef>
                <a:spcPts val="1200"/>
              </a:spcBef>
              <a:buNone/>
            </a:pPr>
            <a:r>
              <a:rPr lang="zh-CN" altLang="en-US" sz="2000" dirty="0">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列标识</a:t>
            </a:r>
            <a:r>
              <a:rPr lang="en-US" altLang="zh-CN" sz="2000" b="1">
                <a:solidFill>
                  <a:schemeClr val="accent2"/>
                </a:solidFill>
                <a:latin typeface="Times New Roman" pitchFamily="18" charset="0"/>
                <a:ea typeface="黑体" pitchFamily="2" charset="-122"/>
              </a:rPr>
              <a:t>&gt;   </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NOT</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LIKE ‘xx…x’</a:t>
            </a:r>
          </a:p>
          <a:p>
            <a:pPr lvl="2">
              <a:spcBef>
                <a:spcPts val="600"/>
              </a:spcBef>
              <a:buNone/>
            </a:pP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其中，</a:t>
            </a:r>
            <a:r>
              <a:rPr lang="en-US" altLang="zh-CN" sz="2000" b="1" dirty="0">
                <a:solidFill>
                  <a:schemeClr val="accent2"/>
                </a:solidFill>
                <a:latin typeface="Times New Roman" pitchFamily="18" charset="0"/>
                <a:ea typeface="黑体" pitchFamily="2" charset="-122"/>
              </a:rPr>
              <a:t>x</a:t>
            </a:r>
            <a:r>
              <a:rPr lang="zh-CN" altLang="en-US" sz="2000" dirty="0">
                <a:latin typeface="Times New Roman" pitchFamily="18" charset="0"/>
                <a:ea typeface="黑体" pitchFamily="2" charset="-122"/>
              </a:rPr>
              <a:t>可为</a:t>
            </a:r>
            <a:r>
              <a:rPr lang="zh-CN" altLang="en-US" sz="2000" dirty="0">
                <a:solidFill>
                  <a:srgbClr val="0000FF"/>
                </a:solidFill>
                <a:latin typeface="Times New Roman" pitchFamily="18" charset="0"/>
                <a:ea typeface="黑体" pitchFamily="2" charset="-122"/>
              </a:rPr>
              <a:t>字符</a:t>
            </a:r>
            <a:r>
              <a:rPr lang="zh-CN" altLang="en-US" sz="2000" dirty="0">
                <a:latin typeface="Times New Roman" pitchFamily="18" charset="0"/>
                <a:ea typeface="黑体" pitchFamily="2" charset="-122"/>
              </a:rPr>
              <a:t>（精确匹配）、</a:t>
            </a:r>
            <a:r>
              <a:rPr lang="en-US" altLang="zh-CN" sz="2000" dirty="0">
                <a:solidFill>
                  <a:srgbClr val="0000FF"/>
                </a:solidFill>
                <a:latin typeface="Times New Roman" pitchFamily="18" charset="0"/>
                <a:ea typeface="黑体" pitchFamily="2" charset="-122"/>
              </a:rPr>
              <a:t>_</a:t>
            </a:r>
            <a:r>
              <a:rPr lang="zh-CN" altLang="en-US" sz="2000" dirty="0">
                <a:latin typeface="Times New Roman" pitchFamily="18" charset="0"/>
                <a:ea typeface="黑体" pitchFamily="2" charset="-122"/>
              </a:rPr>
              <a:t>（单字符匹配）、</a:t>
            </a:r>
            <a:r>
              <a:rPr lang="en-US" altLang="zh-CN" sz="2000" dirty="0">
                <a:solidFill>
                  <a:srgbClr val="0000FF"/>
                </a:solidFill>
                <a:latin typeface="Times New Roman" pitchFamily="18" charset="0"/>
                <a:ea typeface="黑体" pitchFamily="2" charset="-122"/>
              </a:rPr>
              <a:t>%</a:t>
            </a:r>
            <a:r>
              <a:rPr lang="zh-CN" altLang="en-US" sz="2000" dirty="0">
                <a:latin typeface="Times New Roman" pitchFamily="18" charset="0"/>
                <a:ea typeface="黑体" pitchFamily="2" charset="-122"/>
              </a:rPr>
              <a:t>（任意多个字符匹配）。</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50</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7" dur="500"/>
                                        <p:tgtEl>
                                          <p:spTgt spid="23245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2451">
                                            <p:txEl>
                                              <p:pRg st="6" end="6"/>
                                            </p:txEl>
                                          </p:spTgt>
                                        </p:tgtEl>
                                        <p:attrNameLst>
                                          <p:attrName>style.visibility</p:attrName>
                                        </p:attrNameLst>
                                      </p:cBhvr>
                                      <p:to>
                                        <p:strVal val="visible"/>
                                      </p:to>
                                    </p:set>
                                    <p:animEffect transition="in" filter="blinds(horizontal)">
                                      <p:cBhvr>
                                        <p:cTn id="10" dur="500"/>
                                        <p:tgtEl>
                                          <p:spTgt spid="232451">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2451">
                                            <p:txEl>
                                              <p:pRg st="8" end="8"/>
                                            </p:txEl>
                                          </p:spTgt>
                                        </p:tgtEl>
                                        <p:attrNameLst>
                                          <p:attrName>style.visibility</p:attrName>
                                        </p:attrNameLst>
                                      </p:cBhvr>
                                      <p:to>
                                        <p:strVal val="visible"/>
                                      </p:to>
                                    </p:set>
                                    <p:anim calcmode="lin" valueType="num">
                                      <p:cBhvr additive="base">
                                        <p:cTn id="15" dur="500" fill="hold"/>
                                        <p:tgtEl>
                                          <p:spTgt spid="232451">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2451">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2451">
                                            <p:txEl>
                                              <p:pRg st="9" end="9"/>
                                            </p:txEl>
                                          </p:spTgt>
                                        </p:tgtEl>
                                        <p:attrNameLst>
                                          <p:attrName>style.visibility</p:attrName>
                                        </p:attrNameLst>
                                      </p:cBhvr>
                                      <p:to>
                                        <p:strVal val="visible"/>
                                      </p:to>
                                    </p:set>
                                    <p:anim calcmode="lin" valueType="num">
                                      <p:cBhvr additive="base">
                                        <p:cTn id="19" dur="500" fill="hold"/>
                                        <p:tgtEl>
                                          <p:spTgt spid="232451">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2451">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2451">
                                            <p:txEl>
                                              <p:pRg st="10" end="10"/>
                                            </p:txEl>
                                          </p:spTgt>
                                        </p:tgtEl>
                                        <p:attrNameLst>
                                          <p:attrName>style.visibility</p:attrName>
                                        </p:attrNameLst>
                                      </p:cBhvr>
                                      <p:to>
                                        <p:strVal val="visible"/>
                                      </p:to>
                                    </p:set>
                                    <p:anim calcmode="lin" valueType="num">
                                      <p:cBhvr additive="base">
                                        <p:cTn id="23" dur="500" fill="hold"/>
                                        <p:tgtEl>
                                          <p:spTgt spid="232451">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24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dirty="0"/>
              <a:t>3.4.1  </a:t>
            </a:r>
            <a:r>
              <a:rPr lang="en-US" altLang="en-US" dirty="0" err="1"/>
              <a:t>SELECT语句的语法</a:t>
            </a:r>
            <a:endParaRPr lang="zh-CN" altLang="en-US" dirty="0"/>
          </a:p>
        </p:txBody>
      </p:sp>
      <p:sp>
        <p:nvSpPr>
          <p:cNvPr id="232451" name="Rectangle 3"/>
          <p:cNvSpPr>
            <a:spLocks noGrp="1" noChangeArrowheads="1"/>
          </p:cNvSpPr>
          <p:nvPr>
            <p:ph type="body" idx="1"/>
          </p:nvPr>
        </p:nvSpPr>
        <p:spPr>
          <a:xfrm>
            <a:off x="611560" y="1268413"/>
            <a:ext cx="8353053" cy="5329237"/>
          </a:xfrm>
        </p:spPr>
        <p:txBody>
          <a:bodyPr/>
          <a:lstStyle/>
          <a:p>
            <a:pPr lvl="1"/>
            <a:r>
              <a:rPr lang="zh-CN" altLang="en-US" sz="2200" dirty="0">
                <a:solidFill>
                  <a:srgbClr val="008000"/>
                </a:solidFill>
                <a:latin typeface="Times New Roman" pitchFamily="18" charset="0"/>
                <a:ea typeface="黑体" pitchFamily="2" charset="-122"/>
              </a:rPr>
              <a:t>简单条件：</a:t>
            </a:r>
          </a:p>
          <a:p>
            <a:pPr lvl="2"/>
            <a:r>
              <a:rPr lang="en-US" altLang="zh-CN" sz="2200" b="1" dirty="0">
                <a:solidFill>
                  <a:srgbClr val="0000CC"/>
                </a:solidFill>
                <a:latin typeface="Times New Roman" pitchFamily="18" charset="0"/>
                <a:ea typeface="黑体" pitchFamily="2" charset="-122"/>
              </a:rPr>
              <a:t>IN</a:t>
            </a:r>
            <a:r>
              <a:rPr lang="zh-CN" altLang="en-US" sz="2200" b="1" dirty="0">
                <a:solidFill>
                  <a:srgbClr val="0000CC"/>
                </a:solidFill>
                <a:latin typeface="Times New Roman" pitchFamily="18" charset="0"/>
                <a:ea typeface="黑体" pitchFamily="2" charset="-122"/>
              </a:rPr>
              <a:t>条件</a:t>
            </a:r>
            <a:r>
              <a:rPr lang="zh-CN" altLang="en-US" sz="2200" dirty="0">
                <a:latin typeface="Times New Roman" pitchFamily="18" charset="0"/>
                <a:ea typeface="黑体" pitchFamily="2" charset="-122"/>
              </a:rPr>
              <a:t>－－用于属于判断：</a:t>
            </a:r>
          </a:p>
          <a:p>
            <a:pPr lvl="2">
              <a:spcBef>
                <a:spcPts val="1200"/>
              </a:spcBef>
              <a:buNone/>
            </a:pPr>
            <a:r>
              <a:rPr lang="zh-CN" altLang="en-US" sz="2000" dirty="0">
                <a:solidFill>
                  <a:schemeClr val="accent2"/>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列标识</a:t>
            </a:r>
            <a:r>
              <a:rPr lang="en-US" altLang="zh-CN" sz="2000" b="1" dirty="0">
                <a:solidFill>
                  <a:schemeClr val="accent2"/>
                </a:solidFill>
                <a:latin typeface="Times New Roman" pitchFamily="18" charset="0"/>
                <a:ea typeface="黑体" pitchFamily="2" charset="-122"/>
              </a:rPr>
              <a:t>&gt; </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NOT</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IN (</a:t>
            </a:r>
            <a:r>
              <a:rPr lang="zh-CN" altLang="en-US" sz="2000" b="1" dirty="0">
                <a:solidFill>
                  <a:schemeClr val="accent2"/>
                </a:solidFill>
                <a:latin typeface="Times New Roman" pitchFamily="18" charset="0"/>
                <a:ea typeface="黑体" pitchFamily="2" charset="-122"/>
              </a:rPr>
              <a:t>常量</a:t>
            </a:r>
            <a:r>
              <a:rPr lang="en-US" altLang="zh-CN" sz="2000" b="1" dirty="0">
                <a:solidFill>
                  <a:schemeClr val="accent2"/>
                </a:solidFill>
                <a:latin typeface="Times New Roman" pitchFamily="18" charset="0"/>
                <a:ea typeface="黑体" pitchFamily="2" charset="-122"/>
              </a:rPr>
              <a:t>1, </a:t>
            </a:r>
            <a:r>
              <a:rPr lang="zh-CN" altLang="en-US" sz="2000" b="1" dirty="0">
                <a:solidFill>
                  <a:schemeClr val="accent2"/>
                </a:solidFill>
                <a:latin typeface="Times New Roman" pitchFamily="18" charset="0"/>
                <a:ea typeface="黑体" pitchFamily="2" charset="-122"/>
              </a:rPr>
              <a:t>常量</a:t>
            </a:r>
            <a:r>
              <a:rPr lang="en-US" altLang="zh-CN" sz="2000" b="1" dirty="0">
                <a:solidFill>
                  <a:schemeClr val="accent2"/>
                </a:solidFill>
                <a:latin typeface="Times New Roman" pitchFamily="18" charset="0"/>
                <a:ea typeface="黑体" pitchFamily="2" charset="-122"/>
              </a:rPr>
              <a:t>2, …, </a:t>
            </a:r>
            <a:r>
              <a:rPr lang="zh-CN" altLang="en-US" sz="2000" b="1" dirty="0">
                <a:solidFill>
                  <a:schemeClr val="accent2"/>
                </a:solidFill>
                <a:latin typeface="Times New Roman" pitchFamily="18" charset="0"/>
                <a:ea typeface="黑体" pitchFamily="2" charset="-122"/>
              </a:rPr>
              <a:t>常量</a:t>
            </a:r>
            <a:r>
              <a:rPr lang="en-US" altLang="zh-CN" sz="2000" b="1" dirty="0">
                <a:solidFill>
                  <a:schemeClr val="accent2"/>
                </a:solidFill>
                <a:latin typeface="Times New Roman" pitchFamily="18" charset="0"/>
                <a:ea typeface="黑体" pitchFamily="2" charset="-122"/>
              </a:rPr>
              <a:t>n)</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p>
          <a:p>
            <a:pPr marL="914400" lvl="2" indent="0">
              <a:spcBef>
                <a:spcPts val="1200"/>
              </a:spcBef>
              <a:buNone/>
            </a:pPr>
            <a:r>
              <a:rPr lang="zh-CN" altLang="en-US" sz="2000" dirty="0">
                <a:latin typeface="Times New Roman" pitchFamily="18" charset="0"/>
                <a:ea typeface="黑体" pitchFamily="2" charset="-122"/>
              </a:rPr>
              <a:t>   其中，</a:t>
            </a:r>
            <a:r>
              <a:rPr lang="en-US" altLang="zh-CN" sz="2000" b="1" dirty="0">
                <a:solidFill>
                  <a:schemeClr val="accent2"/>
                </a:solidFill>
                <a:latin typeface="Times New Roman" pitchFamily="18" charset="0"/>
                <a:ea typeface="黑体" pitchFamily="2" charset="-122"/>
              </a:rPr>
              <a:t> &lt;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r>
              <a:rPr lang="zh-CN" altLang="en-US" sz="2000" dirty="0">
                <a:latin typeface="Times New Roman" pitchFamily="18" charset="0"/>
                <a:ea typeface="黑体" pitchFamily="2" charset="-122"/>
              </a:rPr>
              <a:t>中还可进一步嵌套</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endParaRPr lang="en-US" altLang="zh-CN" sz="2000" dirty="0">
              <a:solidFill>
                <a:srgbClr val="0000CC"/>
              </a:solidFill>
              <a:latin typeface="Times New Roman" pitchFamily="18" charset="0"/>
              <a:ea typeface="黑体" pitchFamily="2" charset="-122"/>
            </a:endParaRPr>
          </a:p>
          <a:p>
            <a:pPr lvl="2"/>
            <a:endParaRPr lang="en-US" altLang="zh-CN" sz="2200" dirty="0">
              <a:solidFill>
                <a:srgbClr val="0000CC"/>
              </a:solidFill>
              <a:latin typeface="Times New Roman" pitchFamily="18" charset="0"/>
              <a:ea typeface="黑体" pitchFamily="2" charset="-122"/>
            </a:endParaRPr>
          </a:p>
          <a:p>
            <a:pPr lvl="2"/>
            <a:r>
              <a:rPr lang="en-US" altLang="zh-CN" sz="2200" b="1" dirty="0">
                <a:solidFill>
                  <a:srgbClr val="0000CC"/>
                </a:solidFill>
                <a:latin typeface="Times New Roman" pitchFamily="18" charset="0"/>
                <a:ea typeface="黑体" pitchFamily="2" charset="-122"/>
              </a:rPr>
              <a:t>EXISTS</a:t>
            </a:r>
            <a:r>
              <a:rPr lang="zh-CN" altLang="en-US" sz="2200" b="1" dirty="0">
                <a:solidFill>
                  <a:srgbClr val="0000CC"/>
                </a:solidFill>
                <a:latin typeface="Times New Roman" pitchFamily="18" charset="0"/>
                <a:ea typeface="黑体" pitchFamily="2" charset="-122"/>
              </a:rPr>
              <a:t>条件</a:t>
            </a:r>
            <a:r>
              <a:rPr lang="zh-CN" altLang="en-US" sz="2200" dirty="0">
                <a:latin typeface="Times New Roman" pitchFamily="18" charset="0"/>
                <a:ea typeface="黑体" pitchFamily="2" charset="-122"/>
              </a:rPr>
              <a:t>－－用于存在判断：</a:t>
            </a:r>
          </a:p>
          <a:p>
            <a:pPr lvl="2">
              <a:spcBef>
                <a:spcPts val="1200"/>
              </a:spcBef>
              <a:buNone/>
            </a:pPr>
            <a:r>
              <a:rPr lang="zh-CN" altLang="en-US" sz="2000" dirty="0">
                <a:latin typeface="Times New Roman" pitchFamily="18" charset="0"/>
                <a:ea typeface="黑体" pitchFamily="2" charset="-122"/>
              </a:rPr>
              <a:t>   </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NOT</a:t>
            </a:r>
            <a:r>
              <a:rPr lang="en-US" altLang="zh-CN" sz="2000" b="1" dirty="0">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 EXISTS </a:t>
            </a:r>
            <a:r>
              <a:rPr lang="zh-CN" altLang="en-US" sz="2000" b="1" dirty="0">
                <a:solidFill>
                  <a:schemeClr val="accent2"/>
                </a:solidFill>
                <a:latin typeface="Times New Roman" pitchFamily="18" charset="0"/>
                <a:ea typeface="黑体" pitchFamily="2" charset="-122"/>
              </a:rPr>
              <a:t>（</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r>
              <a:rPr lang="zh-CN" altLang="en-US" sz="2000" b="1" dirty="0">
                <a:solidFill>
                  <a:schemeClr val="accent2"/>
                </a:solidFill>
                <a:latin typeface="Times New Roman" pitchFamily="18" charset="0"/>
                <a:ea typeface="黑体" pitchFamily="2" charset="-122"/>
              </a:rPr>
              <a:t>）</a:t>
            </a:r>
            <a:r>
              <a:rPr lang="zh-CN" altLang="en-US" sz="2000" b="1" dirty="0">
                <a:solidFill>
                  <a:schemeClr val="accent2"/>
                </a:solidFill>
              </a:rPr>
              <a:t> </a:t>
            </a:r>
            <a:endParaRPr lang="en-US" altLang="zh-CN" sz="2000" b="1" dirty="0">
              <a:solidFill>
                <a:schemeClr val="accent2"/>
              </a:solidFill>
            </a:endParaRPr>
          </a:p>
          <a:p>
            <a:pPr lvl="2">
              <a:spcBef>
                <a:spcPts val="1200"/>
              </a:spcBef>
              <a:buNone/>
            </a:pPr>
            <a:r>
              <a:rPr lang="zh-CN" altLang="en-US" sz="2000" dirty="0">
                <a:latin typeface="Times New Roman" pitchFamily="18" charset="0"/>
                <a:ea typeface="黑体" pitchFamily="2" charset="-122"/>
              </a:rPr>
              <a:t>   其中，</a:t>
            </a:r>
            <a:r>
              <a:rPr lang="en-US" altLang="zh-CN" sz="2000" b="1" dirty="0">
                <a:solidFill>
                  <a:schemeClr val="accent2"/>
                </a:solidFill>
                <a:latin typeface="Times New Roman" pitchFamily="18" charset="0"/>
                <a:ea typeface="黑体" pitchFamily="2" charset="-122"/>
              </a:rPr>
              <a:t> &lt;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r>
              <a:rPr lang="zh-CN" altLang="en-US" sz="2000" dirty="0">
                <a:latin typeface="Times New Roman" pitchFamily="18" charset="0"/>
                <a:ea typeface="黑体" pitchFamily="2" charset="-122"/>
              </a:rPr>
              <a:t>中还可进一步嵌套</a:t>
            </a:r>
            <a:r>
              <a:rPr lang="en-US" altLang="zh-CN" sz="2000" b="1" dirty="0">
                <a:solidFill>
                  <a:schemeClr val="accent2"/>
                </a:solidFill>
                <a:latin typeface="Times New Roman" pitchFamily="18" charset="0"/>
                <a:ea typeface="黑体" pitchFamily="2" charset="-122"/>
              </a:rPr>
              <a:t>&lt;</a:t>
            </a:r>
            <a:r>
              <a:rPr lang="zh-CN" altLang="en-US" sz="2000" b="1" dirty="0">
                <a:solidFill>
                  <a:schemeClr val="accent2"/>
                </a:solidFill>
                <a:latin typeface="Times New Roman" pitchFamily="18" charset="0"/>
                <a:ea typeface="黑体" pitchFamily="2" charset="-122"/>
              </a:rPr>
              <a:t>子查询</a:t>
            </a:r>
            <a:r>
              <a:rPr lang="en-US" altLang="zh-CN" sz="2000" b="1" dirty="0">
                <a:solidFill>
                  <a:schemeClr val="accent2"/>
                </a:solidFill>
                <a:latin typeface="Times New Roman" pitchFamily="18" charset="0"/>
                <a:ea typeface="黑体" pitchFamily="2" charset="-122"/>
              </a:rPr>
              <a:t>&gt;</a:t>
            </a:r>
            <a:endParaRPr lang="en-US" altLang="zh-CN" sz="2000" dirty="0">
              <a:solidFill>
                <a:srgbClr val="0000CC"/>
              </a:solidFill>
              <a:latin typeface="Times New Roman" pitchFamily="18" charset="0"/>
              <a:ea typeface="黑体" pitchFamily="2" charset="-122"/>
            </a:endParaRPr>
          </a:p>
          <a:p>
            <a:pPr lvl="2">
              <a:buNone/>
            </a:pPr>
            <a:endParaRPr lang="zh-CN" altLang="en-US" sz="2000" b="1" dirty="0">
              <a:solidFill>
                <a:schemeClr val="accent2"/>
              </a:solidFill>
            </a:endParaRPr>
          </a:p>
          <a:p>
            <a:pPr lvl="1"/>
            <a:r>
              <a:rPr lang="zh-CN" altLang="en-US" sz="2200" dirty="0">
                <a:solidFill>
                  <a:srgbClr val="008000"/>
                </a:solidFill>
                <a:latin typeface="Times New Roman" pitchFamily="18" charset="0"/>
                <a:ea typeface="黑体" pitchFamily="2" charset="-122"/>
              </a:rPr>
              <a:t>复合条件：</a:t>
            </a:r>
            <a:r>
              <a:rPr lang="zh-CN" altLang="en-US" sz="2200" dirty="0">
                <a:latin typeface="Times New Roman" pitchFamily="18" charset="0"/>
                <a:ea typeface="黑体" pitchFamily="2" charset="-122"/>
              </a:rPr>
              <a:t>由简单条件、逻辑运算符（</a:t>
            </a:r>
            <a:r>
              <a:rPr lang="en-US" altLang="zh-CN" sz="2200" dirty="0">
                <a:latin typeface="Times New Roman" pitchFamily="18" charset="0"/>
                <a:ea typeface="黑体" pitchFamily="2" charset="-122"/>
              </a:rPr>
              <a:t>NOT, AND, OR</a:t>
            </a:r>
            <a:r>
              <a:rPr lang="zh-CN" altLang="en-US"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及括号所组成的逻辑表达式</a:t>
            </a:r>
            <a:endParaRPr lang="en-US" altLang="zh-CN" sz="2200" dirty="0">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51</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extLst>
      <p:ext uri="{BB962C8B-B14F-4D97-AF65-F5344CB8AC3E}">
        <p14:creationId xmlns:p14="http://schemas.microsoft.com/office/powerpoint/2010/main" val="7640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2451">
                                            <p:txEl>
                                              <p:pRg st="9" end="9"/>
                                            </p:txEl>
                                          </p:spTgt>
                                        </p:tgtEl>
                                        <p:attrNameLst>
                                          <p:attrName>style.visibility</p:attrName>
                                        </p:attrNameLst>
                                      </p:cBhvr>
                                      <p:to>
                                        <p:strVal val="visible"/>
                                      </p:to>
                                    </p:set>
                                    <p:anim calcmode="lin" valueType="num">
                                      <p:cBhvr additive="base">
                                        <p:cTn id="15" dur="500" fill="hold"/>
                                        <p:tgtEl>
                                          <p:spTgt spid="23245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24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dirty="0"/>
              <a:t>3.4  SQL</a:t>
            </a:r>
            <a:r>
              <a:rPr lang="zh-CN" altLang="en-US" dirty="0"/>
              <a:t>数据查询语言</a:t>
            </a:r>
          </a:p>
        </p:txBody>
      </p:sp>
      <p:sp>
        <p:nvSpPr>
          <p:cNvPr id="234499" name="Rectangle 3"/>
          <p:cNvSpPr>
            <a:spLocks noGrp="1" noChangeArrowheads="1"/>
          </p:cNvSpPr>
          <p:nvPr>
            <p:ph type="body" idx="1"/>
          </p:nvPr>
        </p:nvSpPr>
        <p:spPr>
          <a:xfrm>
            <a:off x="914400" y="1484313"/>
            <a:ext cx="7772400" cy="4824412"/>
          </a:xfrm>
        </p:spPr>
        <p:txBody>
          <a:bodyPr/>
          <a:lstStyle/>
          <a:p>
            <a:pPr algn="just">
              <a:lnSpc>
                <a:spcPct val="150000"/>
              </a:lnSpc>
            </a:pPr>
            <a:r>
              <a:rPr lang="en-US" altLang="zh-CN" b="1" dirty="0">
                <a:ea typeface="黑体" pitchFamily="2" charset="-122"/>
              </a:rPr>
              <a:t>3.4.1  </a:t>
            </a:r>
            <a:r>
              <a:rPr lang="en-US" altLang="en-US" b="1" dirty="0" err="1">
                <a:ea typeface="黑体" pitchFamily="2" charset="-122"/>
              </a:rPr>
              <a:t>SELECT语句的语法</a:t>
            </a:r>
            <a:endParaRPr lang="zh-CN" altLang="en-US" b="1" dirty="0">
              <a:ea typeface="黑体" pitchFamily="2" charset="-122"/>
            </a:endParaRPr>
          </a:p>
          <a:p>
            <a:pPr algn="just">
              <a:lnSpc>
                <a:spcPct val="150000"/>
              </a:lnSpc>
            </a:pPr>
            <a:r>
              <a:rPr lang="en-US" altLang="zh-CN" b="1" dirty="0">
                <a:solidFill>
                  <a:schemeClr val="accent2"/>
                </a:solidFill>
                <a:ea typeface="黑体" pitchFamily="2" charset="-122"/>
              </a:rPr>
              <a:t>3.4.2  </a:t>
            </a:r>
            <a:r>
              <a:rPr lang="en-US" altLang="en-US" b="1" dirty="0" err="1">
                <a:solidFill>
                  <a:schemeClr val="accent2"/>
                </a:solidFill>
                <a:ea typeface="黑体" pitchFamily="2" charset="-122"/>
              </a:rPr>
              <a:t>各种条件查询举例</a:t>
            </a:r>
            <a:endParaRPr lang="zh-CN" altLang="en-US" b="1" dirty="0">
              <a:solidFill>
                <a:schemeClr val="accent2"/>
              </a:solidFill>
              <a:ea typeface="黑体" pitchFamily="2" charset="-122"/>
            </a:endParaRPr>
          </a:p>
          <a:p>
            <a:pPr algn="just">
              <a:lnSpc>
                <a:spcPct val="150000"/>
              </a:lnSpc>
            </a:pPr>
            <a:r>
              <a:rPr lang="en-US" altLang="zh-CN" b="1" dirty="0">
                <a:ea typeface="黑体" pitchFamily="2" charset="-122"/>
              </a:rPr>
              <a:t>3.4.3  </a:t>
            </a:r>
            <a:r>
              <a:rPr lang="zh-CN" altLang="en-US" b="1" dirty="0">
                <a:ea typeface="黑体" pitchFamily="2" charset="-122"/>
              </a:rPr>
              <a:t>查询结果分组</a:t>
            </a:r>
          </a:p>
          <a:p>
            <a:pPr algn="just">
              <a:lnSpc>
                <a:spcPct val="150000"/>
              </a:lnSpc>
            </a:pPr>
            <a:r>
              <a:rPr lang="en-US" altLang="zh-CN" b="1" dirty="0">
                <a:ea typeface="黑体" pitchFamily="2" charset="-122"/>
              </a:rPr>
              <a:t>3.4.4  </a:t>
            </a:r>
            <a:r>
              <a:rPr lang="zh-CN" altLang="en-US" b="1" dirty="0">
                <a:ea typeface="黑体" pitchFamily="2" charset="-122"/>
              </a:rPr>
              <a:t>查询结果排序 </a:t>
            </a:r>
          </a:p>
          <a:p>
            <a:pPr>
              <a:lnSpc>
                <a:spcPct val="150000"/>
              </a:lnSpc>
            </a:pPr>
            <a:r>
              <a:rPr lang="en-US" altLang="zh-CN" b="1" dirty="0">
                <a:ea typeface="黑体" pitchFamily="2" charset="-122"/>
              </a:rPr>
              <a:t>3.4.5</a:t>
            </a:r>
            <a:r>
              <a:rPr lang="en-US" altLang="zh-CN" b="1" dirty="0">
                <a:solidFill>
                  <a:schemeClr val="accent2"/>
                </a:solidFill>
                <a:ea typeface="黑体" pitchFamily="2" charset="-122"/>
              </a:rPr>
              <a:t>  </a:t>
            </a:r>
            <a:r>
              <a:rPr lang="zh-CN" altLang="en-US" b="1" dirty="0">
                <a:ea typeface="黑体" pitchFamily="2" charset="-122"/>
              </a:rPr>
              <a:t>集合操作查询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1016000" indent="-1016000"/>
            <a:r>
              <a:rPr lang="en-US" altLang="zh-CN" dirty="0"/>
              <a:t>3.4.2 </a:t>
            </a:r>
            <a:r>
              <a:rPr lang="zh-CN" altLang="en-US" dirty="0"/>
              <a:t>各种条件查询举例</a:t>
            </a:r>
          </a:p>
        </p:txBody>
      </p:sp>
      <p:sp>
        <p:nvSpPr>
          <p:cNvPr id="45059" name="Rectangle 3"/>
          <p:cNvSpPr>
            <a:spLocks noGrp="1" noChangeArrowheads="1"/>
          </p:cNvSpPr>
          <p:nvPr>
            <p:ph type="body" idx="1"/>
          </p:nvPr>
        </p:nvSpPr>
        <p:spPr>
          <a:xfrm>
            <a:off x="921069" y="1412875"/>
            <a:ext cx="7765731" cy="5040461"/>
          </a:xfrm>
        </p:spPr>
        <p:txBody>
          <a:bodyPr/>
          <a:lstStyle/>
          <a:p>
            <a:r>
              <a:rPr lang="zh-CN" altLang="en-US" sz="2400" dirty="0">
                <a:solidFill>
                  <a:schemeClr val="accent2"/>
                </a:solidFill>
                <a:latin typeface="Times New Roman" pitchFamily="18" charset="0"/>
                <a:ea typeface="黑体" pitchFamily="2" charset="-122"/>
              </a:rPr>
              <a:t>下列</a:t>
            </a:r>
            <a:r>
              <a:rPr lang="en-US" altLang="zh-CN" sz="2400" dirty="0">
                <a:solidFill>
                  <a:schemeClr val="accent2"/>
                </a:solidFill>
                <a:latin typeface="Times New Roman" pitchFamily="18" charset="0"/>
                <a:ea typeface="黑体" pitchFamily="2" charset="-122"/>
              </a:rPr>
              <a:t>2</a:t>
            </a:r>
            <a:r>
              <a:rPr lang="zh-CN" altLang="en-US" sz="2400" dirty="0">
                <a:solidFill>
                  <a:schemeClr val="accent2"/>
                </a:solidFill>
                <a:latin typeface="Times New Roman" pitchFamily="18" charset="0"/>
                <a:ea typeface="黑体" pitchFamily="2" charset="-122"/>
              </a:rPr>
              <a:t>个关系（基表）作为查询的数据源：</a:t>
            </a:r>
          </a:p>
          <a:p>
            <a:pPr lvl="1"/>
            <a:r>
              <a:rPr lang="en-US" altLang="zh-CN" sz="2400" dirty="0">
                <a:solidFill>
                  <a:srgbClr val="0000CC"/>
                </a:solidFill>
                <a:latin typeface="Times New Roman" pitchFamily="18" charset="0"/>
                <a:ea typeface="黑体" pitchFamily="2" charset="-122"/>
              </a:rPr>
              <a:t>dept (</a:t>
            </a:r>
            <a:r>
              <a:rPr lang="en-US" altLang="zh-CN" sz="2400" u="sng" dirty="0" err="1">
                <a:solidFill>
                  <a:srgbClr val="0000CC"/>
                </a:solidFill>
                <a:latin typeface="Times New Roman" pitchFamily="18" charset="0"/>
                <a:ea typeface="黑体" pitchFamily="2" charset="-122"/>
              </a:rPr>
              <a:t>deptno</a:t>
            </a:r>
            <a:r>
              <a:rPr lang="en-US" altLang="zh-CN" sz="2400" dirty="0">
                <a:solidFill>
                  <a:srgbClr val="0000CC"/>
                </a:solidFill>
                <a:latin typeface="Times New Roman" pitchFamily="18" charset="0"/>
                <a:ea typeface="黑体" pitchFamily="2" charset="-122"/>
              </a:rPr>
              <a:t>, </a:t>
            </a:r>
            <a:r>
              <a:rPr lang="en-US" altLang="zh-CN" sz="2400" dirty="0" err="1">
                <a:solidFill>
                  <a:srgbClr val="0000CC"/>
                </a:solidFill>
                <a:latin typeface="Times New Roman" pitchFamily="18" charset="0"/>
                <a:ea typeface="黑体" pitchFamily="2" charset="-122"/>
              </a:rPr>
              <a:t>dname</a:t>
            </a:r>
            <a:r>
              <a:rPr lang="en-US" altLang="zh-CN" sz="2400" dirty="0">
                <a:solidFill>
                  <a:srgbClr val="0000CC"/>
                </a:solidFill>
                <a:latin typeface="Times New Roman" pitchFamily="18" charset="0"/>
                <a:ea typeface="黑体" pitchFamily="2" charset="-122"/>
              </a:rPr>
              <a:t>, loc) </a:t>
            </a:r>
          </a:p>
          <a:p>
            <a:pPr lvl="1"/>
            <a:r>
              <a:rPr lang="en-US" altLang="zh-CN" sz="2400" dirty="0" err="1">
                <a:solidFill>
                  <a:srgbClr val="0000CC"/>
                </a:solidFill>
                <a:latin typeface="Times New Roman" pitchFamily="18" charset="0"/>
                <a:ea typeface="黑体" pitchFamily="2" charset="-122"/>
              </a:rPr>
              <a:t>emp</a:t>
            </a:r>
            <a:r>
              <a:rPr lang="en-US" altLang="zh-CN" sz="2400" dirty="0">
                <a:solidFill>
                  <a:srgbClr val="0000CC"/>
                </a:solidFill>
                <a:latin typeface="Times New Roman" pitchFamily="18" charset="0"/>
                <a:ea typeface="黑体" pitchFamily="2" charset="-122"/>
              </a:rPr>
              <a:t> (</a:t>
            </a:r>
            <a:r>
              <a:rPr lang="en-US" altLang="zh-CN" sz="2400" u="sng" dirty="0" err="1">
                <a:solidFill>
                  <a:srgbClr val="0000CC"/>
                </a:solidFill>
                <a:latin typeface="Times New Roman" pitchFamily="18" charset="0"/>
                <a:ea typeface="黑体" pitchFamily="2" charset="-122"/>
              </a:rPr>
              <a:t>empno</a:t>
            </a:r>
            <a:r>
              <a:rPr lang="en-US" altLang="zh-CN" sz="2400" dirty="0">
                <a:solidFill>
                  <a:srgbClr val="0000CC"/>
                </a:solidFill>
                <a:latin typeface="Times New Roman" pitchFamily="18" charset="0"/>
                <a:ea typeface="黑体" pitchFamily="2" charset="-122"/>
              </a:rPr>
              <a:t>, </a:t>
            </a:r>
            <a:r>
              <a:rPr lang="en-US" altLang="zh-CN" sz="2400" dirty="0" err="1">
                <a:solidFill>
                  <a:srgbClr val="0000CC"/>
                </a:solidFill>
                <a:latin typeface="Times New Roman" pitchFamily="18" charset="0"/>
                <a:ea typeface="黑体" pitchFamily="2" charset="-122"/>
              </a:rPr>
              <a:t>ename</a:t>
            </a:r>
            <a:r>
              <a:rPr lang="en-US" altLang="zh-CN" sz="2400" dirty="0">
                <a:solidFill>
                  <a:srgbClr val="0000CC"/>
                </a:solidFill>
                <a:latin typeface="Times New Roman" pitchFamily="18" charset="0"/>
                <a:ea typeface="黑体" pitchFamily="2" charset="-122"/>
              </a:rPr>
              <a:t>, job, </a:t>
            </a:r>
            <a:r>
              <a:rPr lang="en-US" altLang="zh-CN" sz="2400" u="wavyHeavy" dirty="0">
                <a:solidFill>
                  <a:srgbClr val="0000CC"/>
                </a:solidFill>
                <a:latin typeface="Times New Roman" pitchFamily="18" charset="0"/>
                <a:ea typeface="黑体" pitchFamily="2" charset="-122"/>
              </a:rPr>
              <a:t>mgr</a:t>
            </a:r>
            <a:r>
              <a:rPr lang="en-US" altLang="zh-CN" sz="2400" dirty="0">
                <a:solidFill>
                  <a:srgbClr val="0000CC"/>
                </a:solidFill>
                <a:latin typeface="Times New Roman" pitchFamily="18" charset="0"/>
                <a:ea typeface="黑体" pitchFamily="2" charset="-122"/>
              </a:rPr>
              <a:t>, </a:t>
            </a:r>
            <a:r>
              <a:rPr lang="en-US" altLang="zh-CN" sz="2400" dirty="0" err="1">
                <a:solidFill>
                  <a:srgbClr val="0000CC"/>
                </a:solidFill>
                <a:latin typeface="Times New Roman" pitchFamily="18" charset="0"/>
                <a:ea typeface="黑体" pitchFamily="2" charset="-122"/>
              </a:rPr>
              <a:t>sal</a:t>
            </a:r>
            <a:r>
              <a:rPr lang="en-US" altLang="zh-CN" sz="2400" dirty="0">
                <a:solidFill>
                  <a:srgbClr val="0000CC"/>
                </a:solidFill>
                <a:latin typeface="Times New Roman" pitchFamily="18" charset="0"/>
                <a:ea typeface="黑体" pitchFamily="2" charset="-122"/>
              </a:rPr>
              <a:t>, </a:t>
            </a:r>
            <a:r>
              <a:rPr lang="en-US" altLang="zh-CN" sz="2400" dirty="0" err="1">
                <a:solidFill>
                  <a:srgbClr val="0000CC"/>
                </a:solidFill>
                <a:latin typeface="Times New Roman" pitchFamily="18" charset="0"/>
                <a:ea typeface="黑体" pitchFamily="2" charset="-122"/>
              </a:rPr>
              <a:t>comm</a:t>
            </a:r>
            <a:r>
              <a:rPr lang="en-US" altLang="zh-CN" sz="2400" dirty="0">
                <a:solidFill>
                  <a:srgbClr val="0000CC"/>
                </a:solidFill>
                <a:latin typeface="Times New Roman" pitchFamily="18" charset="0"/>
                <a:ea typeface="黑体" pitchFamily="2" charset="-122"/>
              </a:rPr>
              <a:t>, </a:t>
            </a:r>
            <a:r>
              <a:rPr lang="en-US" altLang="zh-CN" sz="2400" u="wavyHeavy" dirty="0" err="1">
                <a:solidFill>
                  <a:srgbClr val="0000CC"/>
                </a:solidFill>
                <a:latin typeface="Times New Roman" pitchFamily="18" charset="0"/>
                <a:ea typeface="黑体" pitchFamily="2" charset="-122"/>
              </a:rPr>
              <a:t>deptno</a:t>
            </a:r>
            <a:r>
              <a:rPr lang="en-US" altLang="zh-CN" sz="2400" dirty="0">
                <a:solidFill>
                  <a:srgbClr val="0000CC"/>
                </a:solidFill>
                <a:latin typeface="Times New Roman" pitchFamily="18" charset="0"/>
                <a:ea typeface="黑体" pitchFamily="2" charset="-122"/>
              </a:rPr>
              <a:t>)</a:t>
            </a:r>
          </a:p>
          <a:p>
            <a:pPr algn="just">
              <a:spcBef>
                <a:spcPts val="1200"/>
              </a:spcBef>
            </a:pPr>
            <a:r>
              <a:rPr lang="zh-CN" altLang="en-US" sz="2400" dirty="0">
                <a:solidFill>
                  <a:schemeClr val="accent2"/>
                </a:solidFill>
                <a:latin typeface="Times New Roman" pitchFamily="18" charset="0"/>
                <a:ea typeface="黑体" pitchFamily="2" charset="-122"/>
              </a:rPr>
              <a:t>无条件查询</a:t>
            </a:r>
          </a:p>
          <a:p>
            <a:pPr lvl="1" algn="just">
              <a:spcBef>
                <a:spcPts val="800"/>
              </a:spcBef>
            </a:pPr>
            <a:r>
              <a:rPr lang="en-US" altLang="zh-CN" sz="2200" dirty="0">
                <a:latin typeface="Times New Roman" pitchFamily="18" charset="0"/>
                <a:ea typeface="黑体" pitchFamily="2" charset="-122"/>
              </a:rPr>
              <a:t>1) </a:t>
            </a:r>
            <a:r>
              <a:rPr lang="zh-CN" altLang="en-US" sz="2200" dirty="0">
                <a:latin typeface="Times New Roman" pitchFamily="18" charset="0"/>
                <a:ea typeface="黑体" pitchFamily="2" charset="-122"/>
              </a:rPr>
              <a:t>查询全部职员的工号与姓名：</a:t>
            </a:r>
          </a:p>
          <a:p>
            <a:pPr lvl="1" algn="just">
              <a:spcBef>
                <a:spcPts val="800"/>
              </a:spcBef>
              <a:buFont typeface="Wingdings" pitchFamily="2" charset="2"/>
              <a:buNone/>
            </a:pPr>
            <a:r>
              <a:rPr lang="zh-CN" altLang="en-US" sz="2200" dirty="0">
                <a:latin typeface="Times New Roman" pitchFamily="18" charset="0"/>
                <a:ea typeface="黑体" pitchFamily="2" charset="-122"/>
              </a:rPr>
              <a:t>         </a:t>
            </a:r>
            <a:r>
              <a:rPr lang="en-US" altLang="en-US" sz="2200" dirty="0">
                <a:solidFill>
                  <a:schemeClr val="accent2"/>
                </a:solidFill>
                <a:latin typeface="Times New Roman" pitchFamily="18" charset="0"/>
                <a:ea typeface="黑体" pitchFamily="2" charset="-122"/>
              </a:rPr>
              <a:t>SELECT</a:t>
            </a:r>
            <a:r>
              <a:rPr lang="en-US" altLang="en-US" sz="2200" dirty="0">
                <a:solidFill>
                  <a:srgbClr val="0000CC"/>
                </a:solidFill>
                <a:latin typeface="Times New Roman" pitchFamily="18" charset="0"/>
                <a:ea typeface="黑体" pitchFamily="2" charset="-122"/>
              </a:rPr>
              <a:t> </a:t>
            </a:r>
            <a:r>
              <a:rPr lang="en-US" altLang="en-US" sz="2200" dirty="0" err="1">
                <a:solidFill>
                  <a:srgbClr val="0000CC"/>
                </a:solidFill>
                <a:latin typeface="Times New Roman" pitchFamily="18" charset="0"/>
                <a:ea typeface="黑体" pitchFamily="2" charset="-122"/>
              </a:rPr>
              <a:t>empno</a:t>
            </a:r>
            <a:r>
              <a:rPr lang="en-US" altLang="en-US" sz="2200" dirty="0">
                <a:solidFill>
                  <a:srgbClr val="0000CC"/>
                </a:solidFill>
                <a:latin typeface="Times New Roman" pitchFamily="18" charset="0"/>
                <a:ea typeface="黑体" pitchFamily="2" charset="-122"/>
              </a:rPr>
              <a:t>, </a:t>
            </a:r>
            <a:r>
              <a:rPr lang="en-US" altLang="en-US"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 </a:t>
            </a:r>
            <a:r>
              <a:rPr lang="en-US" altLang="en-US" sz="2200" dirty="0">
                <a:solidFill>
                  <a:schemeClr val="accent2"/>
                </a:solidFill>
                <a:latin typeface="Times New Roman" pitchFamily="18" charset="0"/>
                <a:ea typeface="黑体" pitchFamily="2" charset="-122"/>
              </a:rPr>
              <a:t>FROM</a:t>
            </a:r>
            <a:r>
              <a:rPr lang="en-US" altLang="en-US" sz="2200" dirty="0">
                <a:solidFill>
                  <a:srgbClr val="0000CC"/>
                </a:solidFill>
                <a:latin typeface="Times New Roman" pitchFamily="18" charset="0"/>
                <a:ea typeface="黑体" pitchFamily="2" charset="-122"/>
              </a:rPr>
              <a:t> </a:t>
            </a:r>
            <a:r>
              <a:rPr lang="en-US" altLang="en-US" sz="2200" dirty="0" err="1">
                <a:solidFill>
                  <a:srgbClr val="0000CC"/>
                </a:solidFill>
                <a:latin typeface="Times New Roman" pitchFamily="18" charset="0"/>
                <a:ea typeface="黑体" pitchFamily="2" charset="-122"/>
              </a:rPr>
              <a:t>emp</a:t>
            </a:r>
            <a:r>
              <a:rPr lang="en-US" altLang="en-US" sz="2200" dirty="0">
                <a:solidFill>
                  <a:schemeClr val="accent2"/>
                </a:solidFill>
                <a:latin typeface="Times New Roman" pitchFamily="18" charset="0"/>
                <a:ea typeface="黑体" pitchFamily="2" charset="-122"/>
              </a:rPr>
              <a:t>;</a:t>
            </a:r>
          </a:p>
          <a:p>
            <a:pPr lvl="1" algn="just">
              <a:spcBef>
                <a:spcPts val="800"/>
              </a:spcBef>
            </a:pPr>
            <a:r>
              <a:rPr lang="en-US" altLang="zh-CN" sz="2200" dirty="0">
                <a:latin typeface="Times New Roman" pitchFamily="18" charset="0"/>
                <a:ea typeface="黑体" pitchFamily="2" charset="-122"/>
              </a:rPr>
              <a:t>2) </a:t>
            </a:r>
            <a:r>
              <a:rPr lang="zh-CN" altLang="en-US" sz="2200" dirty="0">
                <a:latin typeface="Times New Roman" pitchFamily="18" charset="0"/>
                <a:ea typeface="黑体" pitchFamily="2" charset="-122"/>
              </a:rPr>
              <a:t>查询全部部门的编号、名称、所在地：</a:t>
            </a:r>
          </a:p>
          <a:p>
            <a:pPr lvl="2" algn="just">
              <a:spcBef>
                <a:spcPts val="800"/>
              </a:spcBef>
              <a:buNone/>
            </a:pPr>
            <a:r>
              <a:rPr lang="zh-CN" altLang="en-US" sz="2200" dirty="0">
                <a:solidFill>
                  <a:srgbClr val="0000CC"/>
                </a:solidFill>
                <a:latin typeface="Times New Roman" pitchFamily="18" charset="0"/>
                <a:ea typeface="黑体" pitchFamily="2" charset="-122"/>
              </a:rPr>
              <a:t>    </a:t>
            </a:r>
            <a:r>
              <a:rPr lang="zh-CN" altLang="en-US" sz="2200" dirty="0">
                <a:solidFill>
                  <a:schemeClr val="accent2"/>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SELECT</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deptno</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dname</a:t>
            </a:r>
            <a:r>
              <a:rPr lang="en-US" altLang="zh-CN" sz="2200" dirty="0">
                <a:solidFill>
                  <a:srgbClr val="0000CC"/>
                </a:solidFill>
                <a:latin typeface="Times New Roman" pitchFamily="18" charset="0"/>
                <a:ea typeface="黑体" pitchFamily="2" charset="-122"/>
              </a:rPr>
              <a:t>, loc </a:t>
            </a:r>
            <a:r>
              <a:rPr lang="en-US" altLang="zh-CN" sz="2200" dirty="0">
                <a:solidFill>
                  <a:schemeClr val="accent2"/>
                </a:solidFill>
                <a:latin typeface="Times New Roman" pitchFamily="18" charset="0"/>
                <a:ea typeface="黑体" pitchFamily="2" charset="-122"/>
              </a:rPr>
              <a:t>FROM</a:t>
            </a:r>
            <a:r>
              <a:rPr lang="en-US" altLang="zh-CN" sz="2200" dirty="0">
                <a:solidFill>
                  <a:srgbClr val="0000CC"/>
                </a:solidFill>
                <a:latin typeface="Times New Roman" pitchFamily="18" charset="0"/>
                <a:ea typeface="黑体" pitchFamily="2" charset="-122"/>
              </a:rPr>
              <a:t> dept</a:t>
            </a:r>
            <a:r>
              <a:rPr lang="en-US" altLang="en-US" sz="2200" dirty="0">
                <a:solidFill>
                  <a:schemeClr val="accent2"/>
                </a:solidFill>
                <a:latin typeface="Times New Roman" pitchFamily="18" charset="0"/>
                <a:ea typeface="黑体" pitchFamily="2" charset="-122"/>
              </a:rPr>
              <a:t>;</a:t>
            </a:r>
            <a:endParaRPr lang="en-US" altLang="zh-CN" sz="2200" dirty="0">
              <a:solidFill>
                <a:srgbClr val="0000CC"/>
              </a:solidFill>
              <a:latin typeface="Times New Roman" pitchFamily="18" charset="0"/>
              <a:ea typeface="黑体" pitchFamily="2" charset="-122"/>
            </a:endParaRPr>
          </a:p>
          <a:p>
            <a:pPr lvl="2" algn="just">
              <a:spcBef>
                <a:spcPts val="800"/>
              </a:spcBef>
              <a:buNone/>
            </a:pPr>
            <a:r>
              <a:rPr lang="zh-CN" altLang="en-US" sz="2200" dirty="0">
                <a:latin typeface="Times New Roman" pitchFamily="18" charset="0"/>
                <a:ea typeface="黑体" pitchFamily="2" charset="-122"/>
              </a:rPr>
              <a:t>或 </a:t>
            </a:r>
            <a:r>
              <a:rPr lang="en-US" altLang="zh-CN" sz="2200" dirty="0">
                <a:solidFill>
                  <a:schemeClr val="accent2"/>
                </a:solidFill>
                <a:latin typeface="Times New Roman" pitchFamily="18" charset="0"/>
                <a:ea typeface="黑体" pitchFamily="2" charset="-122"/>
              </a:rPr>
              <a:t>SELECT  </a:t>
            </a:r>
            <a:r>
              <a:rPr lang="en-US" altLang="zh-CN" sz="2200" dirty="0">
                <a:solidFill>
                  <a:srgbClr val="0000CC"/>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 FROM</a:t>
            </a:r>
            <a:r>
              <a:rPr lang="en-US" altLang="zh-CN" sz="2200" dirty="0">
                <a:solidFill>
                  <a:srgbClr val="0000CC"/>
                </a:solidFill>
                <a:latin typeface="Times New Roman" pitchFamily="18" charset="0"/>
                <a:ea typeface="黑体" pitchFamily="2" charset="-122"/>
              </a:rPr>
              <a:t> dept</a:t>
            </a:r>
            <a:r>
              <a:rPr lang="en-US" altLang="en-US" sz="2200" dirty="0">
                <a:solidFill>
                  <a:schemeClr val="accent2"/>
                </a:solidFill>
                <a:latin typeface="Times New Roman" pitchFamily="18" charset="0"/>
                <a:ea typeface="黑体" pitchFamily="2" charset="-122"/>
              </a:rPr>
              <a:t>;</a:t>
            </a:r>
            <a:r>
              <a:rPr lang="en-US" altLang="zh-CN" sz="2200" dirty="0">
                <a:latin typeface="Times New Roman" pitchFamily="18" charset="0"/>
                <a:ea typeface="黑体" pitchFamily="2" charset="-122"/>
              </a:rPr>
              <a:t> </a:t>
            </a:r>
          </a:p>
          <a:p>
            <a:pPr lvl="1" algn="just">
              <a:spcBef>
                <a:spcPts val="800"/>
              </a:spcBef>
            </a:pPr>
            <a:r>
              <a:rPr lang="en-US" altLang="zh-CN" sz="2200" dirty="0">
                <a:latin typeface="Times New Roman" pitchFamily="18" charset="0"/>
                <a:ea typeface="黑体" pitchFamily="2" charset="-122"/>
              </a:rPr>
              <a:t>3) </a:t>
            </a:r>
            <a:r>
              <a:rPr lang="zh-CN" altLang="en-US" sz="2200" dirty="0">
                <a:latin typeface="Times New Roman" pitchFamily="18" charset="0"/>
                <a:ea typeface="黑体" pitchFamily="2" charset="-122"/>
              </a:rPr>
              <a:t>查询职员的所有可能的工种：</a:t>
            </a:r>
            <a:endParaRPr lang="zh-CN" altLang="en-US" sz="2200" dirty="0">
              <a:latin typeface="Times New Roman" pitchFamily="18" charset="0"/>
            </a:endParaRPr>
          </a:p>
          <a:p>
            <a:pPr algn="just">
              <a:spcBef>
                <a:spcPts val="800"/>
              </a:spcBef>
              <a:buNone/>
            </a:pPr>
            <a:r>
              <a:rPr lang="zh-CN" altLang="en-US" sz="2200" dirty="0">
                <a:solidFill>
                  <a:srgbClr val="0000CC"/>
                </a:solidFill>
                <a:latin typeface="Times New Roman" pitchFamily="18" charset="0"/>
              </a:rPr>
              <a:t>              </a:t>
            </a:r>
            <a:r>
              <a:rPr lang="en-US" altLang="zh-CN" sz="2200" dirty="0">
                <a:solidFill>
                  <a:schemeClr val="accent2"/>
                </a:solidFill>
                <a:latin typeface="Times New Roman" pitchFamily="18" charset="0"/>
              </a:rPr>
              <a:t>SELECT</a:t>
            </a:r>
            <a:r>
              <a:rPr lang="en-US" altLang="zh-CN" sz="2200" dirty="0">
                <a:solidFill>
                  <a:srgbClr val="0000CC"/>
                </a:solidFill>
                <a:latin typeface="Times New Roman" pitchFamily="18" charset="0"/>
              </a:rPr>
              <a:t> </a:t>
            </a:r>
            <a:r>
              <a:rPr lang="en-US" altLang="zh-CN" sz="2200" dirty="0">
                <a:solidFill>
                  <a:srgbClr val="008000"/>
                </a:solidFill>
                <a:latin typeface="Times New Roman" pitchFamily="18" charset="0"/>
              </a:rPr>
              <a:t>DISTINCT</a:t>
            </a:r>
            <a:r>
              <a:rPr lang="en-US" altLang="zh-CN" sz="2200" dirty="0">
                <a:solidFill>
                  <a:srgbClr val="0000CC"/>
                </a:solidFill>
                <a:latin typeface="Times New Roman" pitchFamily="18" charset="0"/>
              </a:rPr>
              <a:t> job </a:t>
            </a:r>
            <a:r>
              <a:rPr lang="en-US" altLang="zh-CN" sz="2200" dirty="0">
                <a:solidFill>
                  <a:schemeClr val="accent2"/>
                </a:solidFill>
                <a:latin typeface="Times New Roman" pitchFamily="18" charset="0"/>
              </a:rPr>
              <a:t>FROM</a:t>
            </a:r>
            <a:r>
              <a:rPr lang="en-US" altLang="zh-CN" sz="2200" dirty="0">
                <a:solidFill>
                  <a:srgbClr val="0000CC"/>
                </a:solidFill>
                <a:latin typeface="Times New Roman" pitchFamily="18" charset="0"/>
              </a:rPr>
              <a:t> </a:t>
            </a:r>
            <a:r>
              <a:rPr lang="en-US" altLang="zh-CN" sz="2200" dirty="0" err="1">
                <a:solidFill>
                  <a:srgbClr val="0000CC"/>
                </a:solidFill>
                <a:latin typeface="Times New Roman" pitchFamily="18" charset="0"/>
              </a:rPr>
              <a:t>emp</a:t>
            </a:r>
            <a:r>
              <a:rPr lang="en-US" altLang="en-US" sz="2200" dirty="0">
                <a:solidFill>
                  <a:schemeClr val="accent2"/>
                </a:solidFill>
                <a:latin typeface="Times New Roman" pitchFamily="18" charset="0"/>
                <a:ea typeface="黑体" pitchFamily="2" charset="-122"/>
              </a:rPr>
              <a:t>;</a:t>
            </a:r>
            <a:endParaRPr lang="en-US" altLang="zh-CN" sz="2200" dirty="0">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51203" name="Rectangle 3"/>
          <p:cNvSpPr>
            <a:spLocks noGrp="1" noChangeArrowheads="1"/>
          </p:cNvSpPr>
          <p:nvPr>
            <p:ph type="body" idx="1"/>
          </p:nvPr>
        </p:nvSpPr>
        <p:spPr>
          <a:xfrm>
            <a:off x="921068" y="1412875"/>
            <a:ext cx="7899403" cy="5040461"/>
          </a:xfrm>
        </p:spPr>
        <p:txBody>
          <a:bodyPr/>
          <a:lstStyle/>
          <a:p>
            <a:pPr algn="just">
              <a:spcBef>
                <a:spcPts val="600"/>
              </a:spcBef>
            </a:pPr>
            <a:r>
              <a:rPr lang="en-US" altLang="zh-CN" sz="2200" dirty="0">
                <a:latin typeface="Times New Roman" pitchFamily="18" charset="0"/>
                <a:ea typeface="黑体" pitchFamily="2" charset="-122"/>
              </a:rPr>
              <a:t>4) </a:t>
            </a:r>
            <a:r>
              <a:rPr lang="zh-CN" altLang="en-US" sz="2200" dirty="0">
                <a:latin typeface="Times New Roman" pitchFamily="18" charset="0"/>
                <a:ea typeface="黑体" pitchFamily="2" charset="-122"/>
              </a:rPr>
              <a:t>查询每个职员提薪</a:t>
            </a:r>
            <a:r>
              <a:rPr lang="en-US" altLang="zh-CN" sz="2200" dirty="0">
                <a:latin typeface="Times New Roman" pitchFamily="18" charset="0"/>
                <a:ea typeface="黑体" pitchFamily="2" charset="-122"/>
              </a:rPr>
              <a:t>20%</a:t>
            </a:r>
            <a:r>
              <a:rPr lang="zh-CN" altLang="en-US" sz="2200" dirty="0">
                <a:latin typeface="Times New Roman" pitchFamily="18" charset="0"/>
                <a:ea typeface="黑体" pitchFamily="2" charset="-122"/>
              </a:rPr>
              <a:t>后的薪水： </a:t>
            </a:r>
          </a:p>
          <a:p>
            <a:pPr algn="just">
              <a:spcBef>
                <a:spcPts val="600"/>
              </a:spcBef>
              <a:buFont typeface="Wingdings" pitchFamily="2" charset="2"/>
              <a:buNone/>
            </a:pPr>
            <a:r>
              <a:rPr lang="zh-CN" altLang="en-US" sz="2200" dirty="0">
                <a:latin typeface="Times New Roman" pitchFamily="18" charset="0"/>
                <a:ea typeface="黑体" pitchFamily="2" charset="-122"/>
              </a:rPr>
              <a:t>      </a:t>
            </a:r>
            <a:r>
              <a:rPr lang="zh-CN" altLang="en-US" sz="2200" dirty="0">
                <a:solidFill>
                  <a:schemeClr val="accent2"/>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SELECT</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empno</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a:t>
            </a:r>
            <a:r>
              <a:rPr lang="en-US" altLang="zh-CN" sz="2200" dirty="0" err="1">
                <a:solidFill>
                  <a:srgbClr val="008000"/>
                </a:solidFill>
                <a:latin typeface="Times New Roman" pitchFamily="18" charset="0"/>
                <a:ea typeface="黑体" pitchFamily="2" charset="-122"/>
              </a:rPr>
              <a:t>sal</a:t>
            </a:r>
            <a:r>
              <a:rPr lang="en-US" altLang="zh-CN" sz="2200" dirty="0">
                <a:solidFill>
                  <a:srgbClr val="008000"/>
                </a:solidFill>
                <a:latin typeface="Times New Roman" pitchFamily="18" charset="0"/>
                <a:ea typeface="黑体" pitchFamily="2" charset="-122"/>
              </a:rPr>
              <a:t>*1.2</a:t>
            </a:r>
            <a:r>
              <a:rPr lang="en-US" altLang="zh-CN" sz="2200" dirty="0">
                <a:solidFill>
                  <a:schemeClr val="hlink"/>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FROM</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emp</a:t>
            </a:r>
            <a:r>
              <a:rPr lang="en-US" altLang="zh-CN" sz="2200" dirty="0">
                <a:solidFill>
                  <a:srgbClr val="FF0000"/>
                </a:solidFill>
                <a:latin typeface="Times New Roman" pitchFamily="18" charset="0"/>
                <a:ea typeface="黑体" pitchFamily="2" charset="-122"/>
              </a:rPr>
              <a:t>;</a:t>
            </a:r>
          </a:p>
          <a:p>
            <a:pPr algn="just">
              <a:spcBef>
                <a:spcPts val="600"/>
              </a:spcBef>
            </a:pPr>
            <a:r>
              <a:rPr lang="en-US" altLang="zh-CN" sz="2200" dirty="0">
                <a:latin typeface="Times New Roman" pitchFamily="18" charset="0"/>
                <a:ea typeface="黑体" pitchFamily="2" charset="-122"/>
              </a:rPr>
              <a:t>5) </a:t>
            </a:r>
            <a:r>
              <a:rPr lang="zh-CN" altLang="en-US" sz="2200" dirty="0">
                <a:latin typeface="Times New Roman" pitchFamily="18" charset="0"/>
                <a:ea typeface="黑体" pitchFamily="2" charset="-122"/>
              </a:rPr>
              <a:t>查询所有工种的薪水：</a:t>
            </a:r>
          </a:p>
          <a:p>
            <a:pPr algn="just">
              <a:spcBef>
                <a:spcPts val="600"/>
              </a:spcBef>
              <a:buNone/>
            </a:pPr>
            <a:r>
              <a:rPr lang="zh-CN" altLang="en-US" sz="2200" dirty="0">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SELECT</a:t>
            </a:r>
            <a:r>
              <a:rPr lang="en-US" altLang="zh-CN" sz="2200" dirty="0">
                <a:solidFill>
                  <a:srgbClr val="0000CC"/>
                </a:solidFill>
                <a:latin typeface="Times New Roman" pitchFamily="18" charset="0"/>
                <a:ea typeface="黑体" pitchFamily="2" charset="-122"/>
              </a:rPr>
              <a:t> </a:t>
            </a:r>
            <a:r>
              <a:rPr lang="en-US" altLang="zh-CN" sz="2200" dirty="0">
                <a:solidFill>
                  <a:srgbClr val="008000"/>
                </a:solidFill>
                <a:latin typeface="Times New Roman" pitchFamily="18" charset="0"/>
                <a:ea typeface="黑体" pitchFamily="2" charset="-122"/>
              </a:rPr>
              <a:t>ALL</a:t>
            </a:r>
            <a:r>
              <a:rPr lang="en-US" altLang="zh-CN" sz="2200" dirty="0">
                <a:solidFill>
                  <a:srgbClr val="0000CC"/>
                </a:solidFill>
                <a:latin typeface="Times New Roman" pitchFamily="18" charset="0"/>
                <a:ea typeface="黑体" pitchFamily="2" charset="-122"/>
              </a:rPr>
              <a:t> job,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FROM </a:t>
            </a:r>
            <a:r>
              <a:rPr lang="en-US" altLang="zh-CN" sz="2200" dirty="0" err="1">
                <a:solidFill>
                  <a:srgbClr val="0000CC"/>
                </a:solidFill>
                <a:latin typeface="Times New Roman" pitchFamily="18" charset="0"/>
                <a:ea typeface="黑体" pitchFamily="2" charset="-122"/>
              </a:rPr>
              <a:t>emp</a:t>
            </a:r>
            <a:r>
              <a:rPr lang="en-US" altLang="zh-CN" sz="2200" dirty="0">
                <a:solidFill>
                  <a:srgbClr val="FF0000"/>
                </a:solidFill>
                <a:latin typeface="Times New Roman" pitchFamily="18" charset="0"/>
                <a:ea typeface="黑体" pitchFamily="2" charset="-122"/>
              </a:rPr>
              <a:t>;</a:t>
            </a:r>
          </a:p>
          <a:p>
            <a:pPr algn="just">
              <a:spcBef>
                <a:spcPts val="600"/>
              </a:spcBef>
              <a:buNone/>
            </a:pP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上述语句等价于：</a:t>
            </a:r>
            <a:r>
              <a:rPr lang="en-US" altLang="zh-CN" sz="2200" dirty="0">
                <a:solidFill>
                  <a:schemeClr val="accent2"/>
                </a:solidFill>
                <a:latin typeface="Times New Roman" pitchFamily="18" charset="0"/>
                <a:ea typeface="黑体" pitchFamily="2" charset="-122"/>
              </a:rPr>
              <a:t>SELECT</a:t>
            </a:r>
            <a:r>
              <a:rPr lang="en-US" altLang="zh-CN" sz="2200" dirty="0">
                <a:solidFill>
                  <a:srgbClr val="0000CC"/>
                </a:solidFill>
                <a:latin typeface="Times New Roman" pitchFamily="18" charset="0"/>
                <a:ea typeface="黑体" pitchFamily="2" charset="-122"/>
              </a:rPr>
              <a:t> job,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FROM </a:t>
            </a:r>
            <a:r>
              <a:rPr lang="en-US" altLang="zh-CN" sz="2200" dirty="0" err="1">
                <a:solidFill>
                  <a:srgbClr val="0000CC"/>
                </a:solidFill>
                <a:latin typeface="Times New Roman" pitchFamily="18" charset="0"/>
                <a:ea typeface="黑体" pitchFamily="2" charset="-122"/>
              </a:rPr>
              <a:t>emp</a:t>
            </a:r>
            <a:r>
              <a:rPr lang="en-US" altLang="zh-CN" sz="2200" dirty="0">
                <a:solidFill>
                  <a:srgbClr val="FF0000"/>
                </a:solidFill>
                <a:latin typeface="Times New Roman" pitchFamily="18" charset="0"/>
                <a:ea typeface="黑体" pitchFamily="2" charset="-122"/>
              </a:rPr>
              <a:t>;</a:t>
            </a:r>
          </a:p>
          <a:p>
            <a:pPr algn="just">
              <a:spcBef>
                <a:spcPts val="600"/>
              </a:spcBef>
              <a:buNone/>
            </a:pPr>
            <a:r>
              <a:rPr lang="en-US" altLang="zh-CN" sz="2200" dirty="0">
                <a:solidFill>
                  <a:srgbClr val="0000CC"/>
                </a:solidFill>
                <a:latin typeface="Times New Roman" pitchFamily="18" charset="0"/>
                <a:ea typeface="黑体" pitchFamily="2" charset="-122"/>
              </a:rPr>
              <a:t>         </a:t>
            </a:r>
            <a:r>
              <a:rPr lang="zh-CN" altLang="en-US" sz="2200" dirty="0">
                <a:latin typeface="Times New Roman" pitchFamily="18" charset="0"/>
                <a:ea typeface="黑体" pitchFamily="2" charset="-122"/>
              </a:rPr>
              <a:t>若想去掉结果中的重复行，则使用</a:t>
            </a:r>
            <a:r>
              <a:rPr lang="en-US" altLang="zh-CN" sz="2200" dirty="0">
                <a:solidFill>
                  <a:srgbClr val="008000"/>
                </a:solidFill>
                <a:latin typeface="Times New Roman" pitchFamily="18" charset="0"/>
                <a:ea typeface="黑体" pitchFamily="2" charset="-122"/>
              </a:rPr>
              <a:t>DISTINCT</a:t>
            </a:r>
            <a:r>
              <a:rPr lang="zh-CN" altLang="en-US" sz="2200" dirty="0">
                <a:latin typeface="Times New Roman" pitchFamily="18" charset="0"/>
                <a:ea typeface="黑体" pitchFamily="2" charset="-122"/>
              </a:rPr>
              <a:t>谓词：</a:t>
            </a:r>
            <a:endParaRPr lang="en-US" altLang="zh-CN" sz="2200" dirty="0">
              <a:latin typeface="Times New Roman" pitchFamily="18" charset="0"/>
              <a:ea typeface="黑体" pitchFamily="2" charset="-122"/>
            </a:endParaRPr>
          </a:p>
          <a:p>
            <a:pPr lvl="1" algn="just">
              <a:spcBef>
                <a:spcPts val="600"/>
              </a:spcBef>
              <a:buNone/>
            </a:pPr>
            <a:r>
              <a:rPr lang="en-US" altLang="zh-CN" sz="2200" dirty="0">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SELECT</a:t>
            </a:r>
            <a:r>
              <a:rPr lang="en-US" altLang="zh-CN" sz="2200" dirty="0">
                <a:solidFill>
                  <a:srgbClr val="0000CC"/>
                </a:solidFill>
                <a:latin typeface="Times New Roman" pitchFamily="18" charset="0"/>
                <a:ea typeface="黑体" pitchFamily="2" charset="-122"/>
              </a:rPr>
              <a:t> </a:t>
            </a:r>
            <a:r>
              <a:rPr lang="en-US" altLang="zh-CN" sz="2200" dirty="0">
                <a:solidFill>
                  <a:srgbClr val="008000"/>
                </a:solidFill>
                <a:latin typeface="Times New Roman" pitchFamily="18" charset="0"/>
                <a:ea typeface="黑体" pitchFamily="2" charset="-122"/>
              </a:rPr>
              <a:t>DISTINCT </a:t>
            </a:r>
            <a:r>
              <a:rPr lang="en-US" altLang="zh-CN" sz="2200" dirty="0">
                <a:solidFill>
                  <a:srgbClr val="0000CC"/>
                </a:solidFill>
                <a:latin typeface="Times New Roman" pitchFamily="18" charset="0"/>
                <a:ea typeface="黑体" pitchFamily="2" charset="-122"/>
              </a:rPr>
              <a:t>job,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FROM</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emp</a:t>
            </a:r>
            <a:r>
              <a:rPr lang="en-US" altLang="zh-CN" sz="2200" dirty="0">
                <a:solidFill>
                  <a:srgbClr val="FF0000"/>
                </a:solidFill>
                <a:latin typeface="Times New Roman" pitchFamily="18" charset="0"/>
                <a:ea typeface="黑体" pitchFamily="2" charset="-122"/>
              </a:rPr>
              <a:t>;</a:t>
            </a:r>
            <a:endParaRPr lang="en-US" altLang="zh-CN" sz="2200" dirty="0">
              <a:solidFill>
                <a:srgbClr val="0000CC"/>
              </a:solidFill>
              <a:latin typeface="Times New Roman" pitchFamily="18" charset="0"/>
              <a:ea typeface="黑体" pitchFamily="2" charset="-122"/>
            </a:endParaRPr>
          </a:p>
          <a:p>
            <a:pPr lvl="1" algn="just">
              <a:spcBef>
                <a:spcPts val="600"/>
              </a:spcBef>
            </a:pPr>
            <a:r>
              <a:rPr lang="zh-CN" altLang="en-US" sz="2200" dirty="0">
                <a:latin typeface="Times New Roman" pitchFamily="18" charset="0"/>
                <a:ea typeface="黑体" pitchFamily="2" charset="-122"/>
              </a:rPr>
              <a:t>注意 ：</a:t>
            </a:r>
            <a:r>
              <a:rPr lang="en-US" altLang="zh-CN" sz="2200" dirty="0">
                <a:solidFill>
                  <a:srgbClr val="008000"/>
                </a:solidFill>
                <a:latin typeface="Times New Roman" pitchFamily="18" charset="0"/>
                <a:ea typeface="黑体" pitchFamily="2" charset="-122"/>
              </a:rPr>
              <a:t>DISTINCT</a:t>
            </a:r>
            <a:r>
              <a:rPr lang="zh-CN" altLang="en-US" sz="2200" dirty="0">
                <a:latin typeface="Times New Roman" pitchFamily="18" charset="0"/>
                <a:ea typeface="黑体" pitchFamily="2" charset="-122"/>
              </a:rPr>
              <a:t>的作用对象是结果中的全体列所组成的行，而非单个列！</a:t>
            </a:r>
          </a:p>
          <a:p>
            <a:pPr lvl="2">
              <a:spcBef>
                <a:spcPts val="600"/>
              </a:spcBef>
            </a:pPr>
            <a:r>
              <a:rPr lang="zh-CN" altLang="en-US" sz="2200" dirty="0">
                <a:solidFill>
                  <a:srgbClr val="FF0000"/>
                </a:solidFill>
                <a:latin typeface="Times New Roman" pitchFamily="18" charset="0"/>
                <a:ea typeface="黑体" pitchFamily="2" charset="-122"/>
              </a:rPr>
              <a:t>下列是错误的写法：</a:t>
            </a:r>
          </a:p>
          <a:p>
            <a:pPr lvl="2">
              <a:spcBef>
                <a:spcPts val="600"/>
              </a:spcBef>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200" dirty="0">
                <a:latin typeface="Times New Roman" pitchFamily="18" charset="0"/>
                <a:ea typeface="黑体" pitchFamily="2" charset="-122"/>
              </a:rPr>
              <a:t>SELECT </a:t>
            </a:r>
            <a:r>
              <a:rPr lang="en-US" altLang="zh-CN" sz="2200" dirty="0">
                <a:solidFill>
                  <a:srgbClr val="FF0000"/>
                </a:solidFill>
                <a:latin typeface="Times New Roman" pitchFamily="18" charset="0"/>
                <a:ea typeface="黑体" pitchFamily="2" charset="-122"/>
              </a:rPr>
              <a:t>DISTINCT</a:t>
            </a:r>
            <a:r>
              <a:rPr lang="en-US" altLang="zh-CN" sz="2200" dirty="0">
                <a:solidFill>
                  <a:srgbClr val="0000CC"/>
                </a:solidFill>
                <a:latin typeface="Times New Roman" pitchFamily="18" charset="0"/>
                <a:ea typeface="黑体" pitchFamily="2" charset="-122"/>
              </a:rPr>
              <a:t> job, </a:t>
            </a:r>
            <a:r>
              <a:rPr lang="en-US" altLang="zh-CN" sz="2200" dirty="0">
                <a:solidFill>
                  <a:srgbClr val="FF0000"/>
                </a:solidFill>
                <a:latin typeface="Times New Roman" pitchFamily="18" charset="0"/>
                <a:ea typeface="黑体" pitchFamily="2" charset="-122"/>
              </a:rPr>
              <a:t>DISTINCT</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a:t>
            </a:r>
            <a:r>
              <a:rPr lang="en-US" altLang="zh-CN" sz="2200" dirty="0">
                <a:latin typeface="Times New Roman" pitchFamily="18" charset="0"/>
                <a:ea typeface="黑体" pitchFamily="2" charset="-122"/>
              </a:rPr>
              <a:t>FROM </a:t>
            </a:r>
            <a:r>
              <a:rPr lang="en-US" altLang="zh-CN" sz="2200" dirty="0" err="1">
                <a:latin typeface="Times New Roman" pitchFamily="18" charset="0"/>
                <a:ea typeface="黑体" pitchFamily="2" charset="-122"/>
              </a:rPr>
              <a:t>emp</a:t>
            </a:r>
            <a:r>
              <a:rPr lang="en-US" altLang="zh-CN" sz="2200" dirty="0">
                <a:solidFill>
                  <a:srgbClr val="FF0000"/>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0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0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t>3.4.2</a:t>
            </a:r>
            <a:r>
              <a:rPr lang="zh-CN" altLang="en-US"/>
              <a:t>各种条件查询举例</a:t>
            </a:r>
          </a:p>
        </p:txBody>
      </p:sp>
      <p:sp>
        <p:nvSpPr>
          <p:cNvPr id="48131" name="Rectangle 3"/>
          <p:cNvSpPr>
            <a:spLocks noGrp="1" noChangeArrowheads="1"/>
          </p:cNvSpPr>
          <p:nvPr>
            <p:ph type="body" idx="1"/>
          </p:nvPr>
        </p:nvSpPr>
        <p:spPr>
          <a:xfrm>
            <a:off x="539750" y="1196975"/>
            <a:ext cx="8420100" cy="5472113"/>
          </a:xfrm>
        </p:spPr>
        <p:txBody>
          <a:bodyPr/>
          <a:lstStyle/>
          <a:p>
            <a:pPr algn="just"/>
            <a:r>
              <a:rPr lang="zh-CN" altLang="en-US" sz="2400" dirty="0">
                <a:solidFill>
                  <a:schemeClr val="accent2"/>
                </a:solidFill>
                <a:latin typeface="Times New Roman" pitchFamily="18" charset="0"/>
                <a:ea typeface="黑体" pitchFamily="2" charset="-122"/>
              </a:rPr>
              <a:t>比较条件查询</a:t>
            </a:r>
          </a:p>
          <a:p>
            <a:pPr lvl="1" algn="just"/>
            <a:r>
              <a:rPr lang="en-US" altLang="zh-CN" sz="2200" dirty="0">
                <a:latin typeface="Times New Roman" pitchFamily="18" charset="0"/>
                <a:ea typeface="黑体" pitchFamily="2" charset="-122"/>
              </a:rPr>
              <a:t>6) </a:t>
            </a:r>
            <a:r>
              <a:rPr lang="zh-CN" altLang="en-US" sz="2200" dirty="0">
                <a:latin typeface="Times New Roman" pitchFamily="18" charset="0"/>
                <a:ea typeface="黑体" pitchFamily="2" charset="-122"/>
              </a:rPr>
              <a:t>查询所有销售人员的姓名、所在部门号：</a:t>
            </a:r>
          </a:p>
          <a:p>
            <a:pPr lvl="1" algn="just">
              <a:buFont typeface="Wingdings" pitchFamily="2" charset="2"/>
              <a:buNone/>
            </a:pPr>
            <a:r>
              <a:rPr lang="zh-CN" altLang="en-US" sz="2200" dirty="0">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SELECT </a:t>
            </a:r>
            <a:r>
              <a:rPr lang="en-US" altLang="en-US" sz="2000" b="1" dirty="0" err="1">
                <a:solidFill>
                  <a:srgbClr val="0000CC"/>
                </a:solidFill>
                <a:latin typeface="Times New Roman" pitchFamily="18" charset="0"/>
                <a:ea typeface="黑体" pitchFamily="2" charset="-122"/>
              </a:rPr>
              <a:t>ename</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FROM </a:t>
            </a:r>
            <a:r>
              <a:rPr lang="en-US" altLang="en-US"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WHERE </a:t>
            </a:r>
            <a:r>
              <a:rPr lang="en-US" altLang="en-US" sz="2000" b="1" dirty="0">
                <a:solidFill>
                  <a:schemeClr val="accent2"/>
                </a:solidFill>
                <a:latin typeface="Times New Roman" pitchFamily="18" charset="0"/>
                <a:ea typeface="黑体" pitchFamily="2" charset="-122"/>
              </a:rPr>
              <a:t>job = ‘salesman’</a:t>
            </a:r>
            <a:r>
              <a:rPr lang="en-US" altLang="en-US" sz="2000" b="1" dirty="0">
                <a:solidFill>
                  <a:srgbClr val="0000CC"/>
                </a:solidFill>
                <a:latin typeface="Times New Roman" pitchFamily="18" charset="0"/>
                <a:ea typeface="黑体" pitchFamily="2" charset="-122"/>
              </a:rPr>
              <a:t>;</a:t>
            </a:r>
            <a:endParaRPr lang="en-US" altLang="zh-CN" sz="2000" b="1" dirty="0">
              <a:solidFill>
                <a:srgbClr val="0000CC"/>
              </a:solidFill>
              <a:latin typeface="Times New Roman" pitchFamily="18" charset="0"/>
              <a:ea typeface="黑体" pitchFamily="2" charset="-122"/>
            </a:endParaRPr>
          </a:p>
          <a:p>
            <a:pPr lvl="1" algn="just"/>
            <a:r>
              <a:rPr lang="en-US" altLang="zh-CN" sz="2200" dirty="0">
                <a:latin typeface="Times New Roman" pitchFamily="18" charset="0"/>
                <a:ea typeface="黑体" pitchFamily="2" charset="-122"/>
              </a:rPr>
              <a:t>7) </a:t>
            </a:r>
            <a:r>
              <a:rPr lang="zh-CN" altLang="en-US" sz="2200" dirty="0">
                <a:latin typeface="Times New Roman" pitchFamily="18" charset="0"/>
                <a:ea typeface="黑体" pitchFamily="2" charset="-122"/>
              </a:rPr>
              <a:t>查询薪水超过</a:t>
            </a:r>
            <a:r>
              <a:rPr lang="en-US" altLang="zh-CN" sz="2200" dirty="0">
                <a:latin typeface="Times New Roman" pitchFamily="18" charset="0"/>
                <a:ea typeface="黑体" pitchFamily="2" charset="-122"/>
              </a:rPr>
              <a:t>5000</a:t>
            </a:r>
            <a:r>
              <a:rPr lang="zh-CN" altLang="en-US" sz="2200" dirty="0">
                <a:latin typeface="Times New Roman" pitchFamily="18" charset="0"/>
                <a:ea typeface="黑体" pitchFamily="2" charset="-122"/>
              </a:rPr>
              <a:t>的职员：</a:t>
            </a:r>
          </a:p>
          <a:p>
            <a:pPr lvl="1">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WHERE </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&gt; 5000.0</a:t>
            </a:r>
            <a:r>
              <a:rPr lang="en-US" altLang="zh-CN" sz="2000" b="1" dirty="0">
                <a:solidFill>
                  <a:srgbClr val="0000CC"/>
                </a:solidFill>
                <a:latin typeface="Times New Roman" pitchFamily="18" charset="0"/>
                <a:ea typeface="黑体" pitchFamily="2" charset="-122"/>
              </a:rPr>
              <a:t>;</a:t>
            </a:r>
          </a:p>
          <a:p>
            <a:pPr lvl="1"/>
            <a:r>
              <a:rPr lang="en-US" altLang="zh-CN" sz="2200" dirty="0">
                <a:latin typeface="Times New Roman" pitchFamily="18" charset="0"/>
                <a:ea typeface="黑体" pitchFamily="2" charset="-122"/>
              </a:rPr>
              <a:t>8) </a:t>
            </a:r>
            <a:r>
              <a:rPr lang="zh-CN" altLang="en-US" sz="2200" dirty="0">
                <a:latin typeface="Times New Roman" pitchFamily="18" charset="0"/>
                <a:ea typeface="黑体" pitchFamily="2" charset="-122"/>
              </a:rPr>
              <a:t>查询没有佣金的职员：</a:t>
            </a:r>
          </a:p>
          <a:p>
            <a:pPr lvl="1">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WHERE </a:t>
            </a:r>
            <a:r>
              <a:rPr lang="en-US" altLang="zh-CN" sz="2000" b="1" dirty="0" err="1">
                <a:solidFill>
                  <a:schemeClr val="accent2"/>
                </a:solidFill>
                <a:latin typeface="Times New Roman" pitchFamily="18" charset="0"/>
                <a:ea typeface="黑体" pitchFamily="2" charset="-122"/>
              </a:rPr>
              <a:t>comm</a:t>
            </a:r>
            <a:r>
              <a:rPr lang="en-US" altLang="zh-CN" sz="2000" b="1" dirty="0">
                <a:solidFill>
                  <a:schemeClr val="accent2"/>
                </a:solidFill>
                <a:latin typeface="Times New Roman" pitchFamily="18" charset="0"/>
                <a:ea typeface="黑体" pitchFamily="2" charset="-122"/>
              </a:rPr>
              <a:t> IS NULL</a:t>
            </a:r>
            <a:r>
              <a:rPr lang="en-US" altLang="zh-CN" sz="2000" b="1" dirty="0">
                <a:solidFill>
                  <a:srgbClr val="0000CC"/>
                </a:solidFill>
                <a:latin typeface="Times New Roman" pitchFamily="18" charset="0"/>
                <a:ea typeface="黑体" pitchFamily="2" charset="-122"/>
              </a:rPr>
              <a:t>;</a:t>
            </a:r>
            <a:r>
              <a:rPr lang="en-US" altLang="zh-CN" sz="2200" b="1" dirty="0">
                <a:solidFill>
                  <a:srgbClr val="0000CC"/>
                </a:solidFill>
                <a:latin typeface="Times New Roman" pitchFamily="18" charset="0"/>
                <a:ea typeface="黑体" pitchFamily="2" charset="-122"/>
              </a:rPr>
              <a:t> </a:t>
            </a:r>
          </a:p>
          <a:p>
            <a:pPr lvl="1">
              <a:buFont typeface="Wingdings" pitchFamily="2" charset="2"/>
              <a:buNone/>
            </a:pPr>
            <a:r>
              <a:rPr lang="zh-CN" altLang="en-US" sz="2200" dirty="0">
                <a:solidFill>
                  <a:srgbClr val="008000"/>
                </a:solidFill>
                <a:latin typeface="Times New Roman" pitchFamily="18" charset="0"/>
                <a:ea typeface="黑体" pitchFamily="2" charset="-122"/>
              </a:rPr>
              <a:t>错：</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WHERE </a:t>
            </a:r>
            <a:r>
              <a:rPr lang="en-US" altLang="zh-CN" sz="2000" b="1" dirty="0" err="1">
                <a:solidFill>
                  <a:schemeClr val="accent2"/>
                </a:solidFill>
                <a:latin typeface="Times New Roman" pitchFamily="18" charset="0"/>
                <a:ea typeface="黑体" pitchFamily="2" charset="-122"/>
              </a:rPr>
              <a:t>comm</a:t>
            </a:r>
            <a:r>
              <a:rPr lang="en-US" altLang="zh-CN" sz="2000" b="1" dirty="0">
                <a:solidFill>
                  <a:srgbClr val="008000"/>
                </a:solidFill>
                <a:latin typeface="Times New Roman" pitchFamily="18" charset="0"/>
                <a:ea typeface="黑体" pitchFamily="2" charset="-122"/>
              </a:rPr>
              <a:t> = </a:t>
            </a:r>
            <a:r>
              <a:rPr lang="en-US" altLang="zh-CN" sz="2000" b="1" dirty="0">
                <a:solidFill>
                  <a:schemeClr val="accent2"/>
                </a:solidFill>
                <a:latin typeface="Times New Roman" pitchFamily="18" charset="0"/>
                <a:ea typeface="黑体" pitchFamily="2" charset="-122"/>
              </a:rPr>
              <a:t>NULL</a:t>
            </a:r>
            <a:r>
              <a:rPr lang="en-US" altLang="zh-CN" sz="2000" b="1" dirty="0">
                <a:solidFill>
                  <a:srgbClr val="0000CC"/>
                </a:solidFill>
                <a:latin typeface="Times New Roman" pitchFamily="18" charset="0"/>
                <a:ea typeface="黑体" pitchFamily="2" charset="-122"/>
              </a:rPr>
              <a:t>; </a:t>
            </a:r>
            <a:endParaRPr lang="en-US" altLang="zh-CN" sz="2000" b="1" dirty="0">
              <a:solidFill>
                <a:schemeClr val="hlink"/>
              </a:solidFill>
              <a:latin typeface="Times New Roman" pitchFamily="18" charset="0"/>
              <a:ea typeface="黑体" pitchFamily="2" charset="-122"/>
            </a:endParaRPr>
          </a:p>
          <a:p>
            <a:pPr>
              <a:spcBef>
                <a:spcPts val="1200"/>
              </a:spcBef>
            </a:pPr>
            <a:r>
              <a:rPr lang="zh-CN" altLang="en-US" sz="2400" dirty="0">
                <a:solidFill>
                  <a:schemeClr val="accent2"/>
                </a:solidFill>
                <a:latin typeface="Times New Roman" pitchFamily="18" charset="0"/>
                <a:ea typeface="黑体" pitchFamily="2" charset="-122"/>
              </a:rPr>
              <a:t>范围查询</a:t>
            </a:r>
            <a:r>
              <a:rPr lang="zh-CN" altLang="en-US" dirty="0">
                <a:latin typeface="Times New Roman" pitchFamily="18" charset="0"/>
                <a:ea typeface="黑体" pitchFamily="2" charset="-122"/>
              </a:rPr>
              <a:t> </a:t>
            </a:r>
          </a:p>
          <a:p>
            <a:pPr lvl="1"/>
            <a:r>
              <a:rPr lang="en-US" altLang="zh-CN" sz="2200" dirty="0">
                <a:latin typeface="Times New Roman" pitchFamily="18" charset="0"/>
                <a:ea typeface="黑体" pitchFamily="2" charset="-122"/>
              </a:rPr>
              <a:t>9) </a:t>
            </a:r>
            <a:r>
              <a:rPr lang="zh-CN" altLang="en-US" sz="2200" dirty="0">
                <a:latin typeface="Times New Roman" pitchFamily="18" charset="0"/>
                <a:ea typeface="黑体" pitchFamily="2" charset="-122"/>
              </a:rPr>
              <a:t>查询薪水在</a:t>
            </a:r>
            <a:r>
              <a:rPr lang="en-US" altLang="zh-CN" sz="2200" dirty="0">
                <a:latin typeface="Times New Roman" pitchFamily="18" charset="0"/>
                <a:ea typeface="黑体" pitchFamily="2" charset="-122"/>
              </a:rPr>
              <a:t>3000</a:t>
            </a:r>
            <a:r>
              <a:rPr lang="zh-CN" altLang="en-US" sz="2200" dirty="0">
                <a:latin typeface="Times New Roman" pitchFamily="18" charset="0"/>
                <a:ea typeface="黑体" pitchFamily="2" charset="-122"/>
              </a:rPr>
              <a:t>与</a:t>
            </a:r>
            <a:r>
              <a:rPr lang="en-US" altLang="zh-CN" sz="2200" dirty="0">
                <a:latin typeface="Times New Roman" pitchFamily="18" charset="0"/>
                <a:ea typeface="黑体" pitchFamily="2" charset="-122"/>
              </a:rPr>
              <a:t>5000</a:t>
            </a:r>
            <a:r>
              <a:rPr lang="zh-CN" altLang="en-US" sz="2200" dirty="0">
                <a:latin typeface="Times New Roman" pitchFamily="18" charset="0"/>
                <a:ea typeface="黑体" pitchFamily="2" charset="-122"/>
              </a:rPr>
              <a:t>之间的职员：</a:t>
            </a:r>
          </a:p>
          <a:p>
            <a:pPr lvl="1">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BETWEEN 3000 AND 5000</a:t>
            </a:r>
            <a:r>
              <a:rPr lang="en-US" altLang="zh-CN" sz="2000" b="1" dirty="0">
                <a:solidFill>
                  <a:srgbClr val="0000CC"/>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1">
                                            <p:txEl>
                                              <p:pRg st="10" end="10"/>
                                            </p:txEl>
                                          </p:spTgt>
                                        </p:tgtEl>
                                        <p:attrNameLst>
                                          <p:attrName>style.visibility</p:attrName>
                                        </p:attrNameLst>
                                      </p:cBhvr>
                                      <p:to>
                                        <p:strVal val="visible"/>
                                      </p:to>
                                    </p:set>
                                    <p:anim calcmode="lin" valueType="num">
                                      <p:cBhvr additive="base">
                                        <p:cTn id="29" dur="500" fill="hold"/>
                                        <p:tgtEl>
                                          <p:spTgt spid="4813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131">
                                            <p:txEl>
                                              <p:pRg st="11" end="11"/>
                                            </p:txEl>
                                          </p:spTgt>
                                        </p:tgtEl>
                                        <p:attrNameLst>
                                          <p:attrName>style.visibility</p:attrName>
                                        </p:attrNameLst>
                                      </p:cBhvr>
                                      <p:to>
                                        <p:strVal val="visible"/>
                                      </p:to>
                                    </p:set>
                                    <p:anim calcmode="lin" valueType="num">
                                      <p:cBhvr additive="base">
                                        <p:cTn id="33" dur="500" fill="hold"/>
                                        <p:tgtEl>
                                          <p:spTgt spid="4813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81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259075" name="Rectangle 3"/>
          <p:cNvSpPr>
            <a:spLocks noGrp="1" noChangeArrowheads="1"/>
          </p:cNvSpPr>
          <p:nvPr>
            <p:ph type="body" idx="1"/>
          </p:nvPr>
        </p:nvSpPr>
        <p:spPr>
          <a:xfrm>
            <a:off x="684213" y="1268413"/>
            <a:ext cx="8002587" cy="5040312"/>
          </a:xfrm>
        </p:spPr>
        <p:txBody>
          <a:bodyPr/>
          <a:lstStyle/>
          <a:p>
            <a:pPr algn="just">
              <a:lnSpc>
                <a:spcPct val="115000"/>
              </a:lnSpc>
              <a:spcBef>
                <a:spcPct val="25000"/>
              </a:spcBef>
              <a:buSzPct val="60000"/>
            </a:pPr>
            <a:r>
              <a:rPr kumimoji="1" lang="zh-CN" altLang="en-US" sz="3200" b="1" dirty="0">
                <a:solidFill>
                  <a:srgbClr val="3333CC"/>
                </a:solidFill>
                <a:latin typeface="Tahoma" pitchFamily="34" charset="0"/>
                <a:ea typeface="黑体" pitchFamily="2" charset="-122"/>
              </a:rPr>
              <a:t>空值（</a:t>
            </a:r>
            <a:r>
              <a:rPr kumimoji="1" lang="en-US" altLang="zh-CN" sz="3200" b="1" dirty="0">
                <a:solidFill>
                  <a:srgbClr val="3333CC"/>
                </a:solidFill>
                <a:latin typeface="Tahoma" pitchFamily="34" charset="0"/>
                <a:ea typeface="黑体" pitchFamily="2" charset="-122"/>
              </a:rPr>
              <a:t>NULL</a:t>
            </a:r>
            <a:r>
              <a:rPr kumimoji="1" lang="zh-CN" altLang="en-US" sz="3200" b="1" dirty="0">
                <a:solidFill>
                  <a:srgbClr val="3333CC"/>
                </a:solidFill>
                <a:latin typeface="Tahoma" pitchFamily="34" charset="0"/>
                <a:ea typeface="黑体" pitchFamily="2" charset="-122"/>
              </a:rPr>
              <a:t>）注意事项</a:t>
            </a:r>
          </a:p>
          <a:p>
            <a:pPr lvl="1" algn="just">
              <a:lnSpc>
                <a:spcPct val="115000"/>
              </a:lnSpc>
              <a:spcBef>
                <a:spcPct val="25000"/>
              </a:spcBef>
              <a:buClr>
                <a:schemeClr val="hlink"/>
              </a:buClr>
              <a:buSzPct val="55000"/>
            </a:pPr>
            <a:r>
              <a:rPr kumimoji="1" lang="zh-CN" altLang="en-US" sz="2200" dirty="0">
                <a:solidFill>
                  <a:srgbClr val="000000"/>
                </a:solidFill>
                <a:latin typeface="Times New Roman" pitchFamily="18" charset="0"/>
                <a:ea typeface="黑体" pitchFamily="2" charset="-122"/>
              </a:rPr>
              <a:t>除</a:t>
            </a:r>
            <a:r>
              <a:rPr kumimoji="1" lang="en-US" altLang="zh-CN" sz="2200" dirty="0">
                <a:solidFill>
                  <a:srgbClr val="FF0000"/>
                </a:solidFill>
                <a:latin typeface="Times New Roman" pitchFamily="18" charset="0"/>
                <a:ea typeface="黑体" pitchFamily="2" charset="-122"/>
              </a:rPr>
              <a:t>IS [NOT] NULL</a:t>
            </a:r>
            <a:r>
              <a:rPr kumimoji="1" lang="zh-CN" altLang="en-US" sz="2200" dirty="0">
                <a:solidFill>
                  <a:srgbClr val="000000"/>
                </a:solidFill>
                <a:latin typeface="Times New Roman" pitchFamily="18" charset="0"/>
                <a:ea typeface="黑体" pitchFamily="2" charset="-122"/>
              </a:rPr>
              <a:t>之外，空值不满足任何其他查找条件</a:t>
            </a:r>
          </a:p>
          <a:p>
            <a:pPr lvl="1" algn="just">
              <a:lnSpc>
                <a:spcPct val="115000"/>
              </a:lnSpc>
              <a:spcBef>
                <a:spcPct val="25000"/>
              </a:spcBef>
              <a:buClr>
                <a:schemeClr val="hlink"/>
              </a:buClr>
              <a:buSzPct val="55000"/>
            </a:pPr>
            <a:r>
              <a:rPr kumimoji="1" lang="zh-CN" altLang="en-US" sz="2200" dirty="0">
                <a:solidFill>
                  <a:srgbClr val="000000"/>
                </a:solidFill>
                <a:latin typeface="Times New Roman" pitchFamily="18" charset="0"/>
                <a:ea typeface="黑体" pitchFamily="2" charset="-122"/>
              </a:rPr>
              <a:t>如果</a:t>
            </a:r>
            <a:r>
              <a:rPr kumimoji="1" lang="en-US" altLang="zh-CN" sz="2200" dirty="0">
                <a:solidFill>
                  <a:srgbClr val="000000"/>
                </a:solidFill>
                <a:latin typeface="Times New Roman" pitchFamily="18" charset="0"/>
                <a:ea typeface="黑体" pitchFamily="2" charset="-122"/>
              </a:rPr>
              <a:t>NULL</a:t>
            </a:r>
            <a:r>
              <a:rPr kumimoji="1" lang="zh-CN" altLang="en-US" sz="2200" dirty="0">
                <a:solidFill>
                  <a:srgbClr val="000000"/>
                </a:solidFill>
                <a:latin typeface="Times New Roman" pitchFamily="18" charset="0"/>
                <a:ea typeface="黑体" pitchFamily="2" charset="-122"/>
              </a:rPr>
              <a:t>参与算术运算，则该算术表达式的值为</a:t>
            </a:r>
            <a:r>
              <a:rPr kumimoji="1" lang="en-US" altLang="zh-CN" sz="2200" dirty="0">
                <a:solidFill>
                  <a:srgbClr val="000000"/>
                </a:solidFill>
                <a:latin typeface="Times New Roman" pitchFamily="18" charset="0"/>
                <a:ea typeface="黑体" pitchFamily="2" charset="-122"/>
              </a:rPr>
              <a:t>NULL</a:t>
            </a:r>
          </a:p>
          <a:p>
            <a:pPr lvl="1">
              <a:lnSpc>
                <a:spcPct val="115000"/>
              </a:lnSpc>
              <a:spcBef>
                <a:spcPct val="25000"/>
              </a:spcBef>
              <a:buClr>
                <a:schemeClr val="hlink"/>
              </a:buClr>
              <a:buSzPct val="55000"/>
            </a:pPr>
            <a:r>
              <a:rPr kumimoji="1" lang="zh-CN" altLang="en-US" sz="2200" dirty="0">
                <a:solidFill>
                  <a:srgbClr val="000000"/>
                </a:solidFill>
                <a:latin typeface="Times New Roman" pitchFamily="18" charset="0"/>
                <a:ea typeface="黑体" pitchFamily="2" charset="-122"/>
              </a:rPr>
              <a:t>如果</a:t>
            </a:r>
            <a:r>
              <a:rPr kumimoji="1" lang="en-US" altLang="zh-CN" sz="2200" dirty="0">
                <a:solidFill>
                  <a:srgbClr val="000000"/>
                </a:solidFill>
                <a:latin typeface="Times New Roman" pitchFamily="18" charset="0"/>
                <a:ea typeface="黑体" pitchFamily="2" charset="-122"/>
              </a:rPr>
              <a:t>NULL</a:t>
            </a:r>
            <a:r>
              <a:rPr kumimoji="1" lang="zh-CN" altLang="en-US" sz="2200" dirty="0">
                <a:solidFill>
                  <a:srgbClr val="000000"/>
                </a:solidFill>
                <a:latin typeface="Times New Roman" pitchFamily="18" charset="0"/>
                <a:ea typeface="黑体" pitchFamily="2" charset="-122"/>
              </a:rPr>
              <a:t>参与比较运算，则结果视为</a:t>
            </a:r>
            <a:r>
              <a:rPr kumimoji="1" lang="en-US" altLang="zh-CN" sz="2200" dirty="0">
                <a:solidFill>
                  <a:srgbClr val="000000"/>
                </a:solidFill>
                <a:latin typeface="Times New Roman" pitchFamily="18" charset="0"/>
                <a:ea typeface="黑体" pitchFamily="2" charset="-122"/>
              </a:rPr>
              <a:t>false</a:t>
            </a:r>
            <a:r>
              <a:rPr kumimoji="1" lang="zh-CN" altLang="en-US" sz="2200" dirty="0">
                <a:solidFill>
                  <a:srgbClr val="000000"/>
                </a:solidFill>
                <a:latin typeface="Times New Roman" pitchFamily="18" charset="0"/>
                <a:ea typeface="黑体" pitchFamily="2" charset="-122"/>
              </a:rPr>
              <a:t>，</a:t>
            </a:r>
            <a:br>
              <a:rPr kumimoji="1" lang="en-US" altLang="zh-CN" sz="2200" dirty="0">
                <a:solidFill>
                  <a:srgbClr val="000000"/>
                </a:solidFill>
                <a:latin typeface="Times New Roman" pitchFamily="18" charset="0"/>
                <a:ea typeface="黑体" pitchFamily="2" charset="-122"/>
              </a:rPr>
            </a:br>
            <a:r>
              <a:rPr kumimoji="1" lang="zh-CN" altLang="en-US" sz="2200" dirty="0">
                <a:solidFill>
                  <a:srgbClr val="000000"/>
                </a:solidFill>
                <a:latin typeface="Times New Roman" pitchFamily="18" charset="0"/>
                <a:ea typeface="黑体" pitchFamily="2" charset="-122"/>
              </a:rPr>
              <a:t>但在</a:t>
            </a:r>
            <a:r>
              <a:rPr kumimoji="1" lang="en-US" altLang="zh-CN" sz="2200" dirty="0">
                <a:solidFill>
                  <a:srgbClr val="000000"/>
                </a:solidFill>
                <a:latin typeface="Times New Roman" pitchFamily="18" charset="0"/>
                <a:ea typeface="黑体" pitchFamily="2" charset="-122"/>
              </a:rPr>
              <a:t>SQL-92</a:t>
            </a:r>
            <a:r>
              <a:rPr kumimoji="1" lang="zh-CN" altLang="en-US" sz="2200" dirty="0">
                <a:solidFill>
                  <a:srgbClr val="000000"/>
                </a:solidFill>
                <a:latin typeface="Times New Roman" pitchFamily="18" charset="0"/>
                <a:ea typeface="黑体" pitchFamily="2" charset="-122"/>
              </a:rPr>
              <a:t>标准中视为</a:t>
            </a:r>
            <a:r>
              <a:rPr kumimoji="1" lang="en-US" altLang="zh-CN" sz="2200" dirty="0">
                <a:solidFill>
                  <a:srgbClr val="000000"/>
                </a:solidFill>
                <a:latin typeface="Times New Roman" pitchFamily="18" charset="0"/>
                <a:ea typeface="黑体" pitchFamily="2" charset="-122"/>
              </a:rPr>
              <a:t>unknown</a:t>
            </a:r>
          </a:p>
          <a:p>
            <a:pPr lvl="1" algn="just">
              <a:lnSpc>
                <a:spcPct val="115000"/>
              </a:lnSpc>
              <a:spcBef>
                <a:spcPct val="25000"/>
              </a:spcBef>
              <a:buClr>
                <a:schemeClr val="hlink"/>
              </a:buClr>
              <a:buSzPct val="55000"/>
            </a:pPr>
            <a:r>
              <a:rPr kumimoji="1" lang="zh-CN" altLang="en-US" sz="2200" dirty="0">
                <a:solidFill>
                  <a:srgbClr val="000000"/>
                </a:solidFill>
                <a:latin typeface="Times New Roman" pitchFamily="18" charset="0"/>
                <a:ea typeface="黑体" pitchFamily="2" charset="-122"/>
              </a:rPr>
              <a:t>如果</a:t>
            </a:r>
            <a:r>
              <a:rPr kumimoji="1" lang="en-US" altLang="zh-CN" sz="2200" dirty="0">
                <a:solidFill>
                  <a:srgbClr val="000000"/>
                </a:solidFill>
                <a:latin typeface="Times New Roman" pitchFamily="18" charset="0"/>
                <a:ea typeface="黑体" pitchFamily="2" charset="-122"/>
              </a:rPr>
              <a:t>NULL</a:t>
            </a:r>
            <a:r>
              <a:rPr kumimoji="1" lang="zh-CN" altLang="en-US" sz="2200" dirty="0">
                <a:solidFill>
                  <a:srgbClr val="000000"/>
                </a:solidFill>
                <a:latin typeface="Times New Roman" pitchFamily="18" charset="0"/>
                <a:ea typeface="黑体" pitchFamily="2" charset="-122"/>
              </a:rPr>
              <a:t>参与聚集函数（</a:t>
            </a:r>
            <a:r>
              <a:rPr kumimoji="1" lang="en-US" altLang="zh-CN" sz="2200" dirty="0">
                <a:solidFill>
                  <a:srgbClr val="000000"/>
                </a:solidFill>
                <a:latin typeface="Times New Roman" pitchFamily="18" charset="0"/>
                <a:ea typeface="黑体" pitchFamily="2" charset="-122"/>
              </a:rPr>
              <a:t>aggregate functions</a:t>
            </a:r>
            <a:r>
              <a:rPr kumimoji="1" lang="zh-CN" altLang="en-US" sz="2200" dirty="0">
                <a:solidFill>
                  <a:srgbClr val="000000"/>
                </a:solidFill>
                <a:latin typeface="Times New Roman" pitchFamily="18" charset="0"/>
                <a:ea typeface="黑体" pitchFamily="2" charset="-122"/>
              </a:rPr>
              <a:t>）的运算，则除</a:t>
            </a:r>
            <a:r>
              <a:rPr kumimoji="1" lang="en-US" altLang="zh-CN" sz="2200" dirty="0">
                <a:solidFill>
                  <a:srgbClr val="000000"/>
                </a:solidFill>
                <a:latin typeface="Times New Roman" pitchFamily="18" charset="0"/>
                <a:ea typeface="黑体" pitchFamily="2" charset="-122"/>
              </a:rPr>
              <a:t>count(*)</a:t>
            </a:r>
            <a:r>
              <a:rPr kumimoji="1" lang="zh-CN" altLang="en-US" sz="2200" dirty="0">
                <a:solidFill>
                  <a:srgbClr val="000000"/>
                </a:solidFill>
                <a:latin typeface="Times New Roman" pitchFamily="18" charset="0"/>
                <a:ea typeface="黑体" pitchFamily="2" charset="-122"/>
              </a:rPr>
              <a:t>外的其它</a:t>
            </a:r>
            <a:r>
              <a:rPr kumimoji="1" lang="en-US" altLang="zh-CN" sz="2200" dirty="0">
                <a:solidFill>
                  <a:srgbClr val="000000"/>
                </a:solidFill>
                <a:latin typeface="Times New Roman" pitchFamily="18" charset="0"/>
                <a:ea typeface="黑体" pitchFamily="2" charset="-122"/>
              </a:rPr>
              <a:t>SQL</a:t>
            </a:r>
            <a:r>
              <a:rPr kumimoji="1" lang="zh-CN" altLang="en-US" sz="2200" dirty="0">
                <a:solidFill>
                  <a:srgbClr val="000000"/>
                </a:solidFill>
                <a:latin typeface="Times New Roman" pitchFamily="18" charset="0"/>
                <a:ea typeface="黑体" pitchFamily="2" charset="-122"/>
              </a:rPr>
              <a:t>聚集函数都忽略</a:t>
            </a:r>
            <a:r>
              <a:rPr kumimoji="1" lang="en-US" altLang="zh-CN" sz="2200" dirty="0">
                <a:solidFill>
                  <a:srgbClr val="000000"/>
                </a:solidFill>
                <a:latin typeface="Times New Roman" pitchFamily="18" charset="0"/>
                <a:ea typeface="黑体" pitchFamily="2" charset="-122"/>
              </a:rPr>
              <a:t>NULL</a:t>
            </a:r>
          </a:p>
        </p:txBody>
      </p:sp>
      <p:sp>
        <p:nvSpPr>
          <p:cNvPr id="12"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56</a:t>
            </a:fld>
            <a:endParaRPr lang="en-US" altLang="zh-CN"/>
          </a:p>
        </p:txBody>
      </p:sp>
      <p:sp>
        <p:nvSpPr>
          <p:cNvPr id="13"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190467" name="Rectangle 3"/>
          <p:cNvSpPr>
            <a:spLocks noGrp="1" noChangeArrowheads="1"/>
          </p:cNvSpPr>
          <p:nvPr>
            <p:ph type="body" idx="1"/>
          </p:nvPr>
        </p:nvSpPr>
        <p:spPr>
          <a:xfrm>
            <a:off x="921069" y="1412875"/>
            <a:ext cx="7765732" cy="5040461"/>
          </a:xfrm>
        </p:spPr>
        <p:txBody>
          <a:bodyPr/>
          <a:lstStyle/>
          <a:p>
            <a:r>
              <a:rPr lang="zh-CN" altLang="en-US" sz="2400" dirty="0">
                <a:solidFill>
                  <a:schemeClr val="accent2"/>
                </a:solidFill>
                <a:latin typeface="Times New Roman" pitchFamily="18" charset="0"/>
                <a:ea typeface="黑体" pitchFamily="2" charset="-122"/>
              </a:rPr>
              <a:t>字符匹配查询</a:t>
            </a:r>
            <a:r>
              <a:rPr lang="zh-CN" altLang="en-US" sz="2400" dirty="0">
                <a:solidFill>
                  <a:schemeClr val="hlink"/>
                </a:solidFill>
                <a:latin typeface="Times New Roman" pitchFamily="18" charset="0"/>
              </a:rPr>
              <a:t> </a:t>
            </a:r>
          </a:p>
          <a:p>
            <a:pPr lvl="1">
              <a:lnSpc>
                <a:spcPct val="105000"/>
              </a:lnSpc>
            </a:pPr>
            <a:r>
              <a:rPr lang="en-US" altLang="zh-CN" sz="2200" b="1" dirty="0">
                <a:solidFill>
                  <a:srgbClr val="FF0000"/>
                </a:solidFill>
                <a:latin typeface="Times New Roman" pitchFamily="18" charset="0"/>
                <a:ea typeface="黑体" pitchFamily="2" charset="-122"/>
              </a:rPr>
              <a:t>%</a:t>
            </a:r>
            <a:r>
              <a:rPr lang="en-US" altLang="zh-CN" sz="2200" dirty="0">
                <a:solidFill>
                  <a:srgbClr val="008000"/>
                </a:solidFill>
                <a:latin typeface="Times New Roman" pitchFamily="18" charset="0"/>
                <a:ea typeface="黑体" pitchFamily="2" charset="-122"/>
              </a:rPr>
              <a:t> </a:t>
            </a:r>
            <a:r>
              <a:rPr lang="zh-CN" altLang="en-US" sz="2200" dirty="0">
                <a:solidFill>
                  <a:srgbClr val="008000"/>
                </a:solidFill>
                <a:latin typeface="Times New Roman" pitchFamily="18" charset="0"/>
                <a:ea typeface="黑体" pitchFamily="2" charset="-122"/>
              </a:rPr>
              <a:t>（百分号）</a:t>
            </a:r>
            <a:r>
              <a:rPr lang="en-US" altLang="zh-CN" sz="2200" dirty="0">
                <a:latin typeface="Times New Roman" pitchFamily="18" charset="0"/>
                <a:ea typeface="黑体" pitchFamily="2" charset="-122"/>
              </a:rPr>
              <a:t>  </a:t>
            </a:r>
            <a:r>
              <a:rPr lang="zh-CN" altLang="en-US" sz="2200" dirty="0">
                <a:solidFill>
                  <a:srgbClr val="0000CC"/>
                </a:solidFill>
                <a:latin typeface="Times New Roman" pitchFamily="18" charset="0"/>
                <a:ea typeface="黑体" pitchFamily="2" charset="-122"/>
              </a:rPr>
              <a:t>代表任意长度（长度可以为</a:t>
            </a:r>
            <a:r>
              <a:rPr lang="en-US" altLang="zh-CN" sz="2200" dirty="0">
                <a:solidFill>
                  <a:srgbClr val="0000CC"/>
                </a:solidFill>
                <a:latin typeface="Times New Roman" pitchFamily="18" charset="0"/>
                <a:ea typeface="黑体" pitchFamily="2" charset="-122"/>
              </a:rPr>
              <a:t>0</a:t>
            </a:r>
            <a:r>
              <a:rPr lang="zh-CN" altLang="en-US" sz="2200" dirty="0">
                <a:solidFill>
                  <a:srgbClr val="0000CC"/>
                </a:solidFill>
                <a:latin typeface="Times New Roman" pitchFamily="18" charset="0"/>
                <a:ea typeface="黑体" pitchFamily="2" charset="-122"/>
              </a:rPr>
              <a:t>）的字符串</a:t>
            </a:r>
          </a:p>
          <a:p>
            <a:pPr lvl="2">
              <a:lnSpc>
                <a:spcPct val="105000"/>
              </a:lnSpc>
            </a:pPr>
            <a:r>
              <a:rPr lang="zh-CN" altLang="en-US" sz="2100" dirty="0">
                <a:latin typeface="Times New Roman" pitchFamily="18" charset="0"/>
                <a:ea typeface="黑体" pitchFamily="2" charset="-122"/>
              </a:rPr>
              <a:t>例：</a:t>
            </a:r>
            <a:r>
              <a:rPr lang="en-US" altLang="zh-CN" sz="2100" dirty="0" err="1">
                <a:latin typeface="Times New Roman" pitchFamily="18" charset="0"/>
                <a:ea typeface="黑体" pitchFamily="2" charset="-122"/>
              </a:rPr>
              <a:t>a%b</a:t>
            </a:r>
            <a:r>
              <a:rPr lang="zh-CN" altLang="en-US" sz="2100" dirty="0">
                <a:latin typeface="Times New Roman" pitchFamily="18" charset="0"/>
                <a:ea typeface="黑体" pitchFamily="2" charset="-122"/>
              </a:rPr>
              <a:t>表示以</a:t>
            </a:r>
            <a:r>
              <a:rPr lang="en-US" altLang="zh-CN" sz="2100" dirty="0">
                <a:latin typeface="Times New Roman" pitchFamily="18" charset="0"/>
                <a:ea typeface="黑体" pitchFamily="2" charset="-122"/>
              </a:rPr>
              <a:t>a</a:t>
            </a:r>
            <a:r>
              <a:rPr lang="zh-CN" altLang="en-US" sz="2100" dirty="0">
                <a:latin typeface="Times New Roman" pitchFamily="18" charset="0"/>
                <a:ea typeface="黑体" pitchFamily="2" charset="-122"/>
              </a:rPr>
              <a:t>开头，以</a:t>
            </a:r>
            <a:r>
              <a:rPr lang="en-US" altLang="zh-CN" sz="2100" dirty="0">
                <a:latin typeface="Times New Roman" pitchFamily="18" charset="0"/>
                <a:ea typeface="黑体" pitchFamily="2" charset="-122"/>
              </a:rPr>
              <a:t>b</a:t>
            </a:r>
            <a:r>
              <a:rPr lang="zh-CN" altLang="en-US" sz="2100" dirty="0">
                <a:latin typeface="Times New Roman" pitchFamily="18" charset="0"/>
                <a:ea typeface="黑体" pitchFamily="2" charset="-122"/>
              </a:rPr>
              <a:t>结尾的任意长度的字符串。如</a:t>
            </a:r>
            <a:r>
              <a:rPr lang="en-US" altLang="zh-CN" sz="2100" dirty="0" err="1">
                <a:latin typeface="Times New Roman" pitchFamily="18" charset="0"/>
                <a:ea typeface="黑体" pitchFamily="2" charset="-122"/>
              </a:rPr>
              <a:t>acb</a:t>
            </a:r>
            <a:r>
              <a:rPr lang="zh-CN" altLang="en-US" sz="2100" dirty="0">
                <a:latin typeface="Times New Roman" pitchFamily="18" charset="0"/>
                <a:ea typeface="黑体" pitchFamily="2" charset="-122"/>
              </a:rPr>
              <a:t>，</a:t>
            </a:r>
            <a:r>
              <a:rPr lang="en-US" altLang="zh-CN" sz="2100" dirty="0" err="1">
                <a:latin typeface="Times New Roman" pitchFamily="18" charset="0"/>
                <a:ea typeface="黑体" pitchFamily="2" charset="-122"/>
              </a:rPr>
              <a:t>addgb</a:t>
            </a:r>
            <a:r>
              <a:rPr lang="zh-CN" altLang="en-US" sz="2100" dirty="0">
                <a:latin typeface="Times New Roman" pitchFamily="18" charset="0"/>
                <a:ea typeface="黑体" pitchFamily="2" charset="-122"/>
              </a:rPr>
              <a:t>，</a:t>
            </a:r>
            <a:r>
              <a:rPr lang="en-US" altLang="zh-CN" sz="2100" dirty="0" err="1">
                <a:latin typeface="Times New Roman" pitchFamily="18" charset="0"/>
                <a:ea typeface="黑体" pitchFamily="2" charset="-122"/>
              </a:rPr>
              <a:t>ab</a:t>
            </a:r>
            <a:r>
              <a:rPr lang="en-US" altLang="zh-CN" sz="2100" dirty="0">
                <a:latin typeface="Times New Roman" pitchFamily="18" charset="0"/>
                <a:ea typeface="黑体" pitchFamily="2" charset="-122"/>
              </a:rPr>
              <a:t> </a:t>
            </a:r>
            <a:r>
              <a:rPr lang="zh-CN" altLang="en-US" sz="2100" dirty="0">
                <a:latin typeface="Times New Roman" pitchFamily="18" charset="0"/>
                <a:ea typeface="黑体" pitchFamily="2" charset="-122"/>
              </a:rPr>
              <a:t>等都满足该串匹配</a:t>
            </a:r>
          </a:p>
          <a:p>
            <a:pPr lvl="1">
              <a:lnSpc>
                <a:spcPct val="105000"/>
              </a:lnSpc>
            </a:pPr>
            <a:r>
              <a:rPr lang="en-US" altLang="zh-CN" sz="2200" b="1" dirty="0">
                <a:solidFill>
                  <a:srgbClr val="FF0000"/>
                </a:solidFill>
                <a:latin typeface="Times New Roman" pitchFamily="18" charset="0"/>
                <a:ea typeface="黑体" pitchFamily="2" charset="-122"/>
              </a:rPr>
              <a:t>_</a:t>
            </a:r>
            <a:r>
              <a:rPr lang="en-US" altLang="zh-CN" sz="2200" dirty="0">
                <a:solidFill>
                  <a:srgbClr val="FF0000"/>
                </a:solidFill>
                <a:latin typeface="Times New Roman" pitchFamily="18" charset="0"/>
                <a:ea typeface="黑体" pitchFamily="2" charset="-122"/>
              </a:rPr>
              <a:t> </a:t>
            </a:r>
            <a:r>
              <a:rPr lang="en-US" altLang="zh-CN" sz="2200" dirty="0">
                <a:solidFill>
                  <a:srgbClr val="008000"/>
                </a:solidFill>
                <a:latin typeface="Times New Roman" pitchFamily="18" charset="0"/>
                <a:ea typeface="黑体" pitchFamily="2" charset="-122"/>
              </a:rPr>
              <a:t> </a:t>
            </a:r>
            <a:r>
              <a:rPr lang="zh-CN" altLang="en-US" sz="2200" dirty="0">
                <a:solidFill>
                  <a:srgbClr val="008000"/>
                </a:solidFill>
                <a:latin typeface="Times New Roman" pitchFamily="18" charset="0"/>
                <a:ea typeface="黑体" pitchFamily="2" charset="-122"/>
              </a:rPr>
              <a:t>（下划线）</a:t>
            </a:r>
            <a:r>
              <a:rPr lang="en-US" altLang="zh-CN" sz="2200" dirty="0">
                <a:latin typeface="Times New Roman" pitchFamily="18" charset="0"/>
                <a:ea typeface="黑体" pitchFamily="2" charset="-122"/>
              </a:rPr>
              <a:t>  </a:t>
            </a:r>
            <a:r>
              <a:rPr lang="zh-CN" altLang="en-US" sz="2200" dirty="0">
                <a:solidFill>
                  <a:srgbClr val="0000CC"/>
                </a:solidFill>
                <a:latin typeface="Times New Roman" pitchFamily="18" charset="0"/>
                <a:ea typeface="黑体" pitchFamily="2" charset="-122"/>
              </a:rPr>
              <a:t>代表任意单个字符</a:t>
            </a:r>
          </a:p>
          <a:p>
            <a:pPr lvl="2">
              <a:lnSpc>
                <a:spcPct val="105000"/>
              </a:lnSpc>
            </a:pPr>
            <a:r>
              <a:rPr lang="zh-CN" altLang="en-US" sz="2100" dirty="0">
                <a:latin typeface="Times New Roman" pitchFamily="18" charset="0"/>
                <a:ea typeface="黑体" pitchFamily="2" charset="-122"/>
              </a:rPr>
              <a:t>例：</a:t>
            </a:r>
            <a:r>
              <a:rPr lang="en-US" altLang="zh-CN" sz="2100" dirty="0" err="1">
                <a:latin typeface="Times New Roman" pitchFamily="18" charset="0"/>
                <a:ea typeface="黑体" pitchFamily="2" charset="-122"/>
              </a:rPr>
              <a:t>a_b</a:t>
            </a:r>
            <a:r>
              <a:rPr lang="zh-CN" altLang="en-US" sz="2100" dirty="0">
                <a:latin typeface="Times New Roman" pitchFamily="18" charset="0"/>
                <a:ea typeface="黑体" pitchFamily="2" charset="-122"/>
              </a:rPr>
              <a:t>表示以</a:t>
            </a:r>
            <a:r>
              <a:rPr lang="en-US" altLang="zh-CN" sz="2100" dirty="0">
                <a:latin typeface="Times New Roman" pitchFamily="18" charset="0"/>
                <a:ea typeface="黑体" pitchFamily="2" charset="-122"/>
              </a:rPr>
              <a:t>a</a:t>
            </a:r>
            <a:r>
              <a:rPr lang="zh-CN" altLang="en-US" sz="2100" dirty="0">
                <a:latin typeface="Times New Roman" pitchFamily="18" charset="0"/>
                <a:ea typeface="黑体" pitchFamily="2" charset="-122"/>
              </a:rPr>
              <a:t>开头，以</a:t>
            </a:r>
            <a:r>
              <a:rPr lang="en-US" altLang="zh-CN" sz="2100" dirty="0">
                <a:latin typeface="Times New Roman" pitchFamily="18" charset="0"/>
                <a:ea typeface="黑体" pitchFamily="2" charset="-122"/>
              </a:rPr>
              <a:t>b</a:t>
            </a:r>
            <a:r>
              <a:rPr lang="zh-CN" altLang="en-US" sz="2100" dirty="0">
                <a:latin typeface="Times New Roman" pitchFamily="18" charset="0"/>
                <a:ea typeface="黑体" pitchFamily="2" charset="-122"/>
              </a:rPr>
              <a:t>结尾的长度为</a:t>
            </a:r>
            <a:r>
              <a:rPr lang="en-US" altLang="zh-CN" sz="2100" dirty="0">
                <a:latin typeface="Times New Roman" pitchFamily="18" charset="0"/>
                <a:ea typeface="黑体" pitchFamily="2" charset="-122"/>
              </a:rPr>
              <a:t>3</a:t>
            </a:r>
            <a:r>
              <a:rPr lang="zh-CN" altLang="en-US" sz="2100" dirty="0">
                <a:latin typeface="Times New Roman" pitchFamily="18" charset="0"/>
                <a:ea typeface="黑体" pitchFamily="2" charset="-122"/>
              </a:rPr>
              <a:t>的任意字符串。如</a:t>
            </a:r>
            <a:r>
              <a:rPr lang="en-US" altLang="zh-CN" sz="2100" dirty="0" err="1">
                <a:latin typeface="Times New Roman" pitchFamily="18" charset="0"/>
                <a:ea typeface="黑体" pitchFamily="2" charset="-122"/>
              </a:rPr>
              <a:t>acb</a:t>
            </a:r>
            <a:r>
              <a:rPr lang="zh-CN" altLang="en-US" sz="2100" dirty="0">
                <a:latin typeface="Times New Roman" pitchFamily="18" charset="0"/>
                <a:ea typeface="黑体" pitchFamily="2" charset="-122"/>
              </a:rPr>
              <a:t>、</a:t>
            </a:r>
            <a:r>
              <a:rPr lang="en-US" altLang="zh-CN" sz="2100" dirty="0" err="1">
                <a:latin typeface="Times New Roman" pitchFamily="18" charset="0"/>
                <a:ea typeface="黑体" pitchFamily="2" charset="-122"/>
              </a:rPr>
              <a:t>afb</a:t>
            </a:r>
            <a:r>
              <a:rPr lang="zh-CN" altLang="en-US" sz="2100" dirty="0">
                <a:latin typeface="Times New Roman" pitchFamily="18" charset="0"/>
                <a:ea typeface="黑体" pitchFamily="2" charset="-122"/>
              </a:rPr>
              <a:t>等都满足该串匹配</a:t>
            </a:r>
            <a:endParaRPr lang="en-US" altLang="zh-CN" sz="2100" dirty="0">
              <a:latin typeface="Times New Roman" pitchFamily="18" charset="0"/>
              <a:ea typeface="黑体" pitchFamily="2" charset="-122"/>
            </a:endParaRPr>
          </a:p>
          <a:p>
            <a:pPr lvl="1">
              <a:spcBef>
                <a:spcPts val="600"/>
              </a:spcBef>
            </a:pPr>
            <a:r>
              <a:rPr lang="en-US" altLang="zh-CN" sz="2000" b="1" dirty="0">
                <a:latin typeface="Times New Roman" pitchFamily="18" charset="0"/>
                <a:ea typeface="黑体" pitchFamily="2" charset="-122"/>
              </a:rPr>
              <a:t>10) </a:t>
            </a:r>
            <a:r>
              <a:rPr lang="zh-CN" altLang="en-US" sz="2000" b="1" dirty="0">
                <a:latin typeface="Times New Roman" pitchFamily="18" charset="0"/>
                <a:ea typeface="黑体" pitchFamily="2" charset="-122"/>
              </a:rPr>
              <a:t>找出姓名以</a:t>
            </a:r>
            <a:r>
              <a:rPr lang="en-US" altLang="zh-CN" sz="2000" b="1" dirty="0">
                <a:latin typeface="Times New Roman" pitchFamily="18" charset="0"/>
                <a:ea typeface="黑体" pitchFamily="2" charset="-122"/>
              </a:rPr>
              <a:t>M</a:t>
            </a:r>
            <a:r>
              <a:rPr lang="zh-CN" altLang="en-US" sz="2000" b="1" dirty="0">
                <a:latin typeface="Times New Roman" pitchFamily="18" charset="0"/>
                <a:ea typeface="黑体" pitchFamily="2" charset="-122"/>
              </a:rPr>
              <a:t>打头的所有职员。</a:t>
            </a:r>
          </a:p>
          <a:p>
            <a:pPr lvl="1">
              <a:buNone/>
            </a:pPr>
            <a:r>
              <a:rPr lang="zh-CN" altLang="en-US" sz="20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p>
          <a:p>
            <a:pPr lvl="1">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LIKE ‘M%’</a:t>
            </a:r>
            <a:r>
              <a:rPr lang="en-US" altLang="zh-CN" sz="2000" b="1" dirty="0">
                <a:solidFill>
                  <a:srgbClr val="0000CC"/>
                </a:solidFill>
                <a:latin typeface="Times New Roman" pitchFamily="18" charset="0"/>
                <a:ea typeface="黑体" pitchFamily="2" charset="-122"/>
              </a:rPr>
              <a:t>;</a:t>
            </a:r>
          </a:p>
          <a:p>
            <a:pPr lvl="1">
              <a:spcBef>
                <a:spcPts val="600"/>
              </a:spcBef>
            </a:pPr>
            <a:r>
              <a:rPr lang="en-US" altLang="zh-CN" sz="2000" b="1" dirty="0">
                <a:latin typeface="Times New Roman" pitchFamily="18" charset="0"/>
                <a:ea typeface="黑体" pitchFamily="2" charset="-122"/>
              </a:rPr>
              <a:t>11) </a:t>
            </a:r>
            <a:r>
              <a:rPr lang="zh-CN" altLang="en-US" sz="2000" b="1" dirty="0">
                <a:latin typeface="Times New Roman" pitchFamily="18" charset="0"/>
                <a:ea typeface="黑体" pitchFamily="2" charset="-122"/>
              </a:rPr>
              <a:t>找出姓名第三个字母为</a:t>
            </a:r>
            <a:r>
              <a:rPr lang="en-US" altLang="zh-CN" sz="2000" b="1" dirty="0">
                <a:latin typeface="Times New Roman" pitchFamily="18" charset="0"/>
                <a:ea typeface="黑体" pitchFamily="2" charset="-122"/>
              </a:rPr>
              <a:t>r</a:t>
            </a:r>
            <a:r>
              <a:rPr lang="zh-CN" altLang="en-US" sz="2000" b="1" dirty="0">
                <a:latin typeface="Times New Roman" pitchFamily="18" charset="0"/>
                <a:ea typeface="黑体" pitchFamily="2" charset="-122"/>
              </a:rPr>
              <a:t>的所有职员。</a:t>
            </a:r>
          </a:p>
          <a:p>
            <a:pPr lvl="1">
              <a:spcBef>
                <a:spcPts val="600"/>
              </a:spcBef>
              <a:buNone/>
            </a:pPr>
            <a:r>
              <a:rPr lang="zh-CN" altLang="en-US" sz="20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p>
          <a:p>
            <a:pPr lvl="1">
              <a:spcBef>
                <a:spcPts val="600"/>
              </a:spcBef>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LIKE ‘_ _r%’</a:t>
            </a:r>
            <a:r>
              <a:rPr lang="en-US" altLang="zh-CN" sz="2000" b="1" dirty="0">
                <a:solidFill>
                  <a:srgbClr val="0000CC"/>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0467">
                                            <p:txEl>
                                              <p:pRg st="8" end="8"/>
                                            </p:txEl>
                                          </p:spTgt>
                                        </p:tgtEl>
                                        <p:attrNameLst>
                                          <p:attrName>style.visibility</p:attrName>
                                        </p:attrNameLst>
                                      </p:cBhvr>
                                      <p:to>
                                        <p:strVal val="visible"/>
                                      </p:to>
                                    </p:set>
                                    <p:anim calcmode="lin" valueType="num">
                                      <p:cBhvr additive="base">
                                        <p:cTn id="15"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0467">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0467">
                                            <p:txEl>
                                              <p:pRg st="9" end="9"/>
                                            </p:txEl>
                                          </p:spTgt>
                                        </p:tgtEl>
                                        <p:attrNameLst>
                                          <p:attrName>style.visibility</p:attrName>
                                        </p:attrNameLst>
                                      </p:cBhvr>
                                      <p:to>
                                        <p:strVal val="visible"/>
                                      </p:to>
                                    </p:set>
                                    <p:anim calcmode="lin" valueType="num">
                                      <p:cBhvr additive="base">
                                        <p:cTn id="19" dur="500" fill="hold"/>
                                        <p:tgtEl>
                                          <p:spTgt spid="190467">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0467">
                                            <p:txEl>
                                              <p:pRg st="10" end="10"/>
                                            </p:txEl>
                                          </p:spTgt>
                                        </p:tgtEl>
                                        <p:attrNameLst>
                                          <p:attrName>style.visibility</p:attrName>
                                        </p:attrNameLst>
                                      </p:cBhvr>
                                      <p:to>
                                        <p:strVal val="visible"/>
                                      </p:to>
                                    </p:set>
                                    <p:anim calcmode="lin" valueType="num">
                                      <p:cBhvr additive="base">
                                        <p:cTn id="23" dur="500" fill="hold"/>
                                        <p:tgtEl>
                                          <p:spTgt spid="190467">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0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191491" name="Rectangle 3"/>
          <p:cNvSpPr>
            <a:spLocks noGrp="1" noChangeArrowheads="1"/>
          </p:cNvSpPr>
          <p:nvPr>
            <p:ph type="body" idx="1"/>
          </p:nvPr>
        </p:nvSpPr>
        <p:spPr>
          <a:xfrm>
            <a:off x="914399" y="1412776"/>
            <a:ext cx="7772401" cy="4968552"/>
          </a:xfrm>
        </p:spPr>
        <p:txBody>
          <a:bodyPr/>
          <a:lstStyle/>
          <a:p>
            <a:r>
              <a:rPr lang="zh-CN" altLang="en-US" sz="2400" dirty="0">
                <a:solidFill>
                  <a:schemeClr val="accent2"/>
                </a:solidFill>
                <a:latin typeface="Times New Roman" pitchFamily="18" charset="0"/>
                <a:ea typeface="黑体" pitchFamily="2" charset="-122"/>
              </a:rPr>
              <a:t>字符匹配查询</a:t>
            </a:r>
            <a:r>
              <a:rPr lang="zh-CN" altLang="en-US" sz="2400" dirty="0">
                <a:solidFill>
                  <a:schemeClr val="hlink"/>
                </a:solidFill>
                <a:latin typeface="Times New Roman" pitchFamily="18" charset="0"/>
                <a:ea typeface="黑体" pitchFamily="2" charset="-122"/>
              </a:rPr>
              <a:t> </a:t>
            </a:r>
          </a:p>
          <a:p>
            <a:pPr lvl="1"/>
            <a:r>
              <a:rPr lang="en-US" altLang="zh-CN" sz="2000" b="1" dirty="0">
                <a:latin typeface="Times New Roman" pitchFamily="18" charset="0"/>
                <a:ea typeface="黑体" pitchFamily="2" charset="-122"/>
              </a:rPr>
              <a:t>12) </a:t>
            </a:r>
            <a:r>
              <a:rPr lang="zh-CN" altLang="en-US" sz="2000" b="1" dirty="0">
                <a:latin typeface="Times New Roman" pitchFamily="18" charset="0"/>
                <a:ea typeface="黑体" pitchFamily="2" charset="-122"/>
              </a:rPr>
              <a:t>查询课程名称含有</a:t>
            </a:r>
            <a:r>
              <a:rPr lang="en-US" altLang="zh-CN" sz="2000" b="1" dirty="0">
                <a:latin typeface="Times New Roman" pitchFamily="18" charset="0"/>
                <a:ea typeface="黑体" pitchFamily="2" charset="-122"/>
              </a:rPr>
              <a:t>Database</a:t>
            </a:r>
            <a:r>
              <a:rPr lang="zh-CN" altLang="en-US" sz="2000" b="1" dirty="0">
                <a:latin typeface="Times New Roman" pitchFamily="18" charset="0"/>
                <a:ea typeface="黑体" pitchFamily="2" charset="-122"/>
              </a:rPr>
              <a:t>的课程号和学分。</a:t>
            </a:r>
          </a:p>
          <a:p>
            <a:pPr lvl="1" algn="just">
              <a:lnSpc>
                <a:spcPct val="110000"/>
              </a:lnSpc>
              <a:buFont typeface="Wingdings" pitchFamily="2" charset="2"/>
              <a:buNone/>
            </a:pPr>
            <a:r>
              <a:rPr lang="zh-CN" altLang="en-US" sz="2000" dirty="0">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SELECT </a:t>
            </a:r>
            <a:r>
              <a:rPr lang="en-US" altLang="en-US" sz="2000" b="1" dirty="0" err="1">
                <a:solidFill>
                  <a:srgbClr val="0000CC"/>
                </a:solidFill>
                <a:latin typeface="Times New Roman" pitchFamily="18" charset="0"/>
                <a:ea typeface="黑体" pitchFamily="2" charset="-122"/>
              </a:rPr>
              <a:t>cno</a:t>
            </a:r>
            <a:r>
              <a:rPr lang="en-US" altLang="en-US" sz="2000" b="1" dirty="0">
                <a:solidFill>
                  <a:srgbClr val="0000CC"/>
                </a:solidFill>
                <a:latin typeface="Times New Roman" pitchFamily="18" charset="0"/>
                <a:ea typeface="黑体" pitchFamily="2" charset="-122"/>
              </a:rPr>
              <a:t>, credit FROM course</a:t>
            </a:r>
          </a:p>
          <a:p>
            <a:pPr lvl="1" algn="just">
              <a:lnSpc>
                <a:spcPct val="110000"/>
              </a:lnSpc>
              <a:buNone/>
            </a:pPr>
            <a:r>
              <a:rPr lang="en-US" altLang="en-US" sz="2000" b="1" dirty="0">
                <a:solidFill>
                  <a:srgbClr val="0000CC"/>
                </a:solidFill>
                <a:latin typeface="Times New Roman" pitchFamily="18" charset="0"/>
                <a:ea typeface="黑体" pitchFamily="2" charset="-122"/>
              </a:rPr>
              <a:t>      WHERE </a:t>
            </a:r>
            <a:r>
              <a:rPr lang="en-US" altLang="en-US" sz="2000" b="1" dirty="0" err="1">
                <a:solidFill>
                  <a:srgbClr val="0000CC"/>
                </a:solidFill>
                <a:latin typeface="Times New Roman" pitchFamily="18" charset="0"/>
                <a:ea typeface="黑体" pitchFamily="2" charset="-122"/>
              </a:rPr>
              <a:t>cname</a:t>
            </a:r>
            <a:r>
              <a:rPr lang="en-US" altLang="en-US" sz="2000" b="1"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LIKE </a:t>
            </a:r>
            <a:r>
              <a:rPr lang="en-US" altLang="zh-CN" sz="2000" b="1" dirty="0">
                <a:solidFill>
                  <a:schemeClr val="accent2"/>
                </a:solidFill>
                <a:latin typeface="Times New Roman" pitchFamily="18" charset="0"/>
                <a:ea typeface="黑体" pitchFamily="2" charset="-122"/>
              </a:rPr>
              <a:t>‘%Database%’</a:t>
            </a:r>
            <a:r>
              <a:rPr lang="en-US" altLang="zh-CN" sz="2000" b="1" dirty="0">
                <a:solidFill>
                  <a:srgbClr val="0000CC"/>
                </a:solidFill>
                <a:latin typeface="Times New Roman" pitchFamily="18" charset="0"/>
                <a:ea typeface="黑体" pitchFamily="2" charset="-122"/>
              </a:rPr>
              <a:t>;</a:t>
            </a:r>
            <a:endParaRPr lang="en-US" altLang="zh-CN" sz="2000" b="1" dirty="0">
              <a:solidFill>
                <a:schemeClr val="hlink"/>
              </a:solidFill>
              <a:latin typeface="Times New Roman" pitchFamily="18" charset="0"/>
              <a:ea typeface="黑体" pitchFamily="2" charset="-122"/>
            </a:endParaRPr>
          </a:p>
          <a:p>
            <a:pPr algn="just">
              <a:lnSpc>
                <a:spcPct val="110000"/>
              </a:lnSpc>
            </a:pPr>
            <a:r>
              <a:rPr lang="zh-CN" altLang="en-US" sz="2400" dirty="0">
                <a:solidFill>
                  <a:schemeClr val="accent2"/>
                </a:solidFill>
                <a:latin typeface="Times New Roman" pitchFamily="18" charset="0"/>
                <a:ea typeface="黑体" pitchFamily="2" charset="-122"/>
              </a:rPr>
              <a:t>属于判断查询</a:t>
            </a:r>
            <a:r>
              <a:rPr lang="zh-CN" altLang="en-US" dirty="0">
                <a:latin typeface="Times New Roman" pitchFamily="18" charset="0"/>
                <a:ea typeface="黑体" pitchFamily="2" charset="-122"/>
              </a:rPr>
              <a:t> </a:t>
            </a:r>
          </a:p>
          <a:p>
            <a:pPr lvl="1" algn="just">
              <a:lnSpc>
                <a:spcPct val="110000"/>
              </a:lnSpc>
            </a:pPr>
            <a:r>
              <a:rPr lang="en-US" altLang="zh-CN" sz="2000" b="1" dirty="0">
                <a:latin typeface="Times New Roman" pitchFamily="18" charset="0"/>
                <a:ea typeface="黑体" pitchFamily="2" charset="-122"/>
              </a:rPr>
              <a:t>13) </a:t>
            </a:r>
            <a:r>
              <a:rPr lang="zh-CN" altLang="en-US" sz="2000" b="1" dirty="0">
                <a:latin typeface="Times New Roman" pitchFamily="18" charset="0"/>
                <a:ea typeface="黑体" pitchFamily="2" charset="-122"/>
              </a:rPr>
              <a:t>找出既不是经理又不是销售员的职员的薪水。</a:t>
            </a:r>
          </a:p>
          <a:p>
            <a:pPr lvl="1" algn="just">
              <a:lnSpc>
                <a:spcPct val="110000"/>
              </a:lnSpc>
              <a:buFont typeface="Wingdings" pitchFamily="2" charset="2"/>
              <a:buNone/>
            </a:pPr>
            <a:r>
              <a:rPr lang="zh-CN" altLang="en-US" sz="2000" b="1"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job, </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lgn="just">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WHERE job </a:t>
            </a:r>
            <a:r>
              <a:rPr lang="en-US" altLang="zh-CN" sz="2000" b="1" dirty="0">
                <a:solidFill>
                  <a:srgbClr val="008000"/>
                </a:solidFill>
                <a:latin typeface="Times New Roman" pitchFamily="18" charset="0"/>
                <a:ea typeface="黑体" pitchFamily="2" charset="-122"/>
              </a:rPr>
              <a:t>NOT </a:t>
            </a:r>
            <a:r>
              <a:rPr lang="en-US" altLang="zh-CN" sz="2000" b="1" dirty="0">
                <a:solidFill>
                  <a:schemeClr val="accent2"/>
                </a:solidFill>
                <a:latin typeface="Times New Roman" pitchFamily="18" charset="0"/>
                <a:ea typeface="黑体" pitchFamily="2" charset="-122"/>
              </a:rPr>
              <a:t>IN ( ‘manager’, ‘salesman’ )</a:t>
            </a:r>
            <a:r>
              <a:rPr lang="en-US" altLang="zh-CN" sz="2000" b="1" dirty="0">
                <a:solidFill>
                  <a:srgbClr val="0000CC"/>
                </a:solidFill>
                <a:latin typeface="Times New Roman" pitchFamily="18" charset="0"/>
                <a:ea typeface="黑体" pitchFamily="2" charset="-122"/>
              </a:rPr>
              <a:t> ;</a:t>
            </a:r>
          </a:p>
          <a:p>
            <a:pPr lvl="1" algn="just">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a:t>
            </a:r>
            <a:r>
              <a:rPr lang="zh-CN" altLang="en-US" sz="2000" b="1" dirty="0">
                <a:solidFill>
                  <a:srgbClr val="0000CC"/>
                </a:solidFill>
                <a:latin typeface="Times New Roman" pitchFamily="18" charset="0"/>
                <a:ea typeface="黑体" pitchFamily="2" charset="-122"/>
              </a:rPr>
              <a:t>如果不使用</a:t>
            </a:r>
            <a:r>
              <a:rPr lang="en-US" altLang="zh-CN" sz="2000" b="1" dirty="0">
                <a:solidFill>
                  <a:srgbClr val="FF0000"/>
                </a:solidFill>
                <a:latin typeface="Times New Roman" pitchFamily="18" charset="0"/>
                <a:ea typeface="黑体" pitchFamily="2" charset="-122"/>
              </a:rPr>
              <a:t>IN</a:t>
            </a:r>
            <a:r>
              <a:rPr lang="zh-CN" altLang="en-US" sz="2000" b="1" dirty="0">
                <a:solidFill>
                  <a:srgbClr val="0000CC"/>
                </a:solidFill>
                <a:latin typeface="Times New Roman" pitchFamily="18" charset="0"/>
                <a:ea typeface="黑体" pitchFamily="2" charset="-122"/>
              </a:rPr>
              <a:t>，则需要这样来写查询条件（麻烦）：</a:t>
            </a:r>
            <a:endParaRPr lang="en-US" altLang="zh-CN" sz="2000" b="1" dirty="0">
              <a:solidFill>
                <a:srgbClr val="0000CC"/>
              </a:solidFill>
              <a:latin typeface="Times New Roman" pitchFamily="18" charset="0"/>
              <a:ea typeface="黑体" pitchFamily="2" charset="-122"/>
            </a:endParaRPr>
          </a:p>
          <a:p>
            <a:pPr lvl="1" algn="just">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a:solidFill>
                  <a:schemeClr val="accent2"/>
                </a:solidFill>
                <a:latin typeface="Times New Roman" pitchFamily="18" charset="0"/>
                <a:ea typeface="黑体" pitchFamily="2" charset="-122"/>
              </a:rPr>
              <a:t>(job &lt; &gt; ‘manager’) AND (job &lt; &gt; ‘salesman’ )</a:t>
            </a:r>
            <a:r>
              <a:rPr lang="en-US" altLang="zh-CN" sz="2000" b="1" dirty="0">
                <a:solidFill>
                  <a:srgbClr val="0000CC"/>
                </a:solidFill>
                <a:latin typeface="Times New Roman" pitchFamily="18"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14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4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1491">
                                            <p:txEl>
                                              <p:pRg st="8" end="8"/>
                                            </p:txEl>
                                          </p:spTgt>
                                        </p:tgtEl>
                                        <p:attrNameLst>
                                          <p:attrName>style.visibility</p:attrName>
                                        </p:attrNameLst>
                                      </p:cBhvr>
                                      <p:to>
                                        <p:strVal val="visible"/>
                                      </p:to>
                                    </p:set>
                                    <p:anim calcmode="lin" valueType="num">
                                      <p:cBhvr additive="base">
                                        <p:cTn id="25" dur="500" fill="hold"/>
                                        <p:tgtEl>
                                          <p:spTgt spid="19149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1491">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1491">
                                            <p:txEl>
                                              <p:pRg st="9" end="9"/>
                                            </p:txEl>
                                          </p:spTgt>
                                        </p:tgtEl>
                                        <p:attrNameLst>
                                          <p:attrName>style.visibility</p:attrName>
                                        </p:attrNameLst>
                                      </p:cBhvr>
                                      <p:to>
                                        <p:strVal val="visible"/>
                                      </p:to>
                                    </p:set>
                                    <p:anim calcmode="lin" valueType="num">
                                      <p:cBhvr additive="base">
                                        <p:cTn id="29" dur="500" fill="hold"/>
                                        <p:tgtEl>
                                          <p:spTgt spid="19149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14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192515" name="Rectangle 3"/>
          <p:cNvSpPr>
            <a:spLocks noGrp="1" noChangeArrowheads="1"/>
          </p:cNvSpPr>
          <p:nvPr>
            <p:ph type="body" idx="1"/>
          </p:nvPr>
        </p:nvSpPr>
        <p:spPr>
          <a:xfrm>
            <a:off x="921069" y="1412776"/>
            <a:ext cx="8043419" cy="5184874"/>
          </a:xfrm>
        </p:spPr>
        <p:txBody>
          <a:bodyPr/>
          <a:lstStyle/>
          <a:p>
            <a:pPr>
              <a:lnSpc>
                <a:spcPct val="90000"/>
              </a:lnSpc>
            </a:pPr>
            <a:r>
              <a:rPr lang="zh-CN" altLang="en-US" sz="2400" dirty="0">
                <a:solidFill>
                  <a:schemeClr val="accent2"/>
                </a:solidFill>
                <a:latin typeface="Times New Roman" pitchFamily="18" charset="0"/>
                <a:ea typeface="黑体" pitchFamily="2" charset="-122"/>
              </a:rPr>
              <a:t>连接查询</a:t>
            </a:r>
          </a:p>
          <a:p>
            <a:pPr lvl="1">
              <a:lnSpc>
                <a:spcPct val="90000"/>
              </a:lnSpc>
            </a:pPr>
            <a:r>
              <a:rPr lang="en-US" altLang="zh-CN" sz="2200" dirty="0">
                <a:latin typeface="Times New Roman" pitchFamily="18" charset="0"/>
                <a:ea typeface="黑体" pitchFamily="2" charset="-122"/>
              </a:rPr>
              <a:t>14)</a:t>
            </a:r>
            <a:r>
              <a:rPr lang="zh-CN" altLang="en-US" sz="2200" dirty="0">
                <a:solidFill>
                  <a:srgbClr val="008000"/>
                </a:solidFill>
                <a:latin typeface="Times New Roman" pitchFamily="18" charset="0"/>
                <a:ea typeface="黑体" pitchFamily="2" charset="-122"/>
              </a:rPr>
              <a:t>（两表</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多表连接）</a:t>
            </a:r>
            <a:r>
              <a:rPr lang="zh-CN" altLang="en-US" sz="2200" dirty="0">
                <a:latin typeface="Times New Roman" pitchFamily="18" charset="0"/>
                <a:ea typeface="黑体" pitchFamily="2" charset="-122"/>
              </a:rPr>
              <a:t>查询职员</a:t>
            </a:r>
            <a:r>
              <a:rPr lang="en-US" altLang="zh-CN" sz="2200" dirty="0">
                <a:latin typeface="Times New Roman" pitchFamily="18" charset="0"/>
                <a:ea typeface="黑体" pitchFamily="2" charset="-122"/>
              </a:rPr>
              <a:t>Allen</a:t>
            </a:r>
            <a:r>
              <a:rPr lang="zh-CN" altLang="en-US" sz="2200" dirty="0">
                <a:latin typeface="Times New Roman" pitchFamily="18" charset="0"/>
                <a:ea typeface="黑体" pitchFamily="2" charset="-122"/>
              </a:rPr>
              <a:t>的工作所在地：</a:t>
            </a:r>
          </a:p>
          <a:p>
            <a:pPr>
              <a:lnSpc>
                <a:spcPct val="90000"/>
              </a:lnSpc>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SELECT </a:t>
            </a:r>
            <a:r>
              <a:rPr lang="en-US" altLang="zh-CN" sz="2200" b="1" dirty="0" err="1">
                <a:solidFill>
                  <a:srgbClr val="0000CC"/>
                </a:solidFill>
                <a:latin typeface="Times New Roman" pitchFamily="18" charset="0"/>
                <a:ea typeface="黑体" pitchFamily="2" charset="-122"/>
              </a:rPr>
              <a:t>ename</a:t>
            </a:r>
            <a:r>
              <a:rPr lang="en-US" altLang="zh-CN" sz="2200" b="1" dirty="0">
                <a:solidFill>
                  <a:srgbClr val="0000CC"/>
                </a:solidFill>
                <a:latin typeface="Times New Roman" pitchFamily="18" charset="0"/>
                <a:ea typeface="黑体" pitchFamily="2" charset="-122"/>
              </a:rPr>
              <a:t>, loc  FROM </a:t>
            </a:r>
            <a:r>
              <a:rPr lang="en-US" altLang="zh-CN" sz="2200" b="1" dirty="0" err="1">
                <a:solidFill>
                  <a:srgbClr val="0000CC"/>
                </a:solidFill>
                <a:latin typeface="Times New Roman" pitchFamily="18" charset="0"/>
                <a:ea typeface="黑体" pitchFamily="2" charset="-122"/>
              </a:rPr>
              <a:t>emp</a:t>
            </a:r>
            <a:r>
              <a:rPr lang="en-US" altLang="zh-CN" sz="2200" b="1" dirty="0">
                <a:solidFill>
                  <a:srgbClr val="0000CC"/>
                </a:solidFill>
                <a:latin typeface="Times New Roman" pitchFamily="18" charset="0"/>
                <a:ea typeface="黑体" pitchFamily="2" charset="-122"/>
              </a:rPr>
              <a:t>, dept</a:t>
            </a:r>
          </a:p>
          <a:p>
            <a:pPr>
              <a:lnSpc>
                <a:spcPct val="90000"/>
              </a:lnSpc>
              <a:buNone/>
            </a:pPr>
            <a:r>
              <a:rPr lang="en-US" altLang="zh-CN" sz="2200" b="1" dirty="0">
                <a:solidFill>
                  <a:srgbClr val="0000CC"/>
                </a:solidFill>
                <a:latin typeface="Times New Roman" pitchFamily="18" charset="0"/>
                <a:ea typeface="黑体" pitchFamily="2" charset="-122"/>
              </a:rPr>
              <a:t>           WHERE </a:t>
            </a:r>
            <a:r>
              <a:rPr lang="en-US" altLang="zh-CN" sz="2200" b="1" dirty="0" err="1">
                <a:solidFill>
                  <a:srgbClr val="0000CC"/>
                </a:solidFill>
                <a:latin typeface="Times New Roman" pitchFamily="18" charset="0"/>
                <a:ea typeface="黑体" pitchFamily="2" charset="-122"/>
              </a:rPr>
              <a:t>ename</a:t>
            </a:r>
            <a:r>
              <a:rPr lang="en-US" altLang="zh-CN" sz="2200" b="1" dirty="0">
                <a:solidFill>
                  <a:srgbClr val="0000CC"/>
                </a:solidFill>
                <a:latin typeface="Times New Roman" pitchFamily="18" charset="0"/>
                <a:ea typeface="黑体" pitchFamily="2" charset="-122"/>
              </a:rPr>
              <a:t> = ‘Allen’ </a:t>
            </a:r>
            <a:r>
              <a:rPr lang="en-US" altLang="zh-CN" sz="2200" b="1" dirty="0">
                <a:solidFill>
                  <a:schemeClr val="accent2"/>
                </a:solidFill>
                <a:latin typeface="Times New Roman" pitchFamily="18" charset="0"/>
                <a:ea typeface="黑体" pitchFamily="2" charset="-122"/>
              </a:rPr>
              <a:t>AND</a:t>
            </a:r>
            <a:r>
              <a:rPr lang="en-US" altLang="zh-CN" sz="2200" b="1" dirty="0">
                <a:solidFill>
                  <a:srgbClr val="0000CC"/>
                </a:solidFill>
                <a:latin typeface="Times New Roman" pitchFamily="18" charset="0"/>
                <a:ea typeface="黑体" pitchFamily="2" charset="-122"/>
              </a:rPr>
              <a:t> </a:t>
            </a:r>
            <a:r>
              <a:rPr lang="en-US" altLang="zh-CN" sz="2200" b="1" dirty="0" err="1">
                <a:solidFill>
                  <a:srgbClr val="FF0000"/>
                </a:solidFill>
                <a:latin typeface="Times New Roman" pitchFamily="18" charset="0"/>
                <a:ea typeface="黑体" pitchFamily="2" charset="-122"/>
              </a:rPr>
              <a:t>emp.deptno</a:t>
            </a:r>
            <a:r>
              <a:rPr lang="en-US" altLang="zh-CN" sz="2200" b="1" dirty="0">
                <a:solidFill>
                  <a:srgbClr val="FF0000"/>
                </a:solidFill>
                <a:latin typeface="Times New Roman" pitchFamily="18" charset="0"/>
                <a:ea typeface="黑体" pitchFamily="2" charset="-122"/>
              </a:rPr>
              <a:t> = </a:t>
            </a:r>
            <a:r>
              <a:rPr lang="en-US" altLang="zh-CN" sz="2200" b="1" dirty="0" err="1">
                <a:solidFill>
                  <a:srgbClr val="FF0000"/>
                </a:solidFill>
                <a:latin typeface="Times New Roman" pitchFamily="18" charset="0"/>
                <a:ea typeface="黑体" pitchFamily="2" charset="-122"/>
              </a:rPr>
              <a:t>dept.deptno</a:t>
            </a:r>
            <a:r>
              <a:rPr lang="en-US" altLang="zh-CN" sz="2200" b="1" dirty="0">
                <a:solidFill>
                  <a:srgbClr val="0000CC"/>
                </a:solidFill>
                <a:latin typeface="Times New Roman" pitchFamily="18" charset="0"/>
                <a:ea typeface="黑体" pitchFamily="2" charset="-122"/>
              </a:rPr>
              <a:t>;</a:t>
            </a:r>
          </a:p>
          <a:p>
            <a:pPr lvl="1">
              <a:lnSpc>
                <a:spcPct val="90000"/>
              </a:lnSpc>
            </a:pPr>
            <a:r>
              <a:rPr lang="en-US" altLang="zh-CN" sz="2200" dirty="0">
                <a:latin typeface="Times New Roman" pitchFamily="18" charset="0"/>
                <a:ea typeface="黑体" pitchFamily="2" charset="-122"/>
              </a:rPr>
              <a:t>15)</a:t>
            </a:r>
            <a:r>
              <a:rPr lang="zh-CN" altLang="en-US" sz="2200" dirty="0">
                <a:solidFill>
                  <a:srgbClr val="008000"/>
                </a:solidFill>
                <a:latin typeface="Times New Roman" pitchFamily="18" charset="0"/>
                <a:ea typeface="黑体" pitchFamily="2" charset="-122"/>
              </a:rPr>
              <a:t>（单表连接</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自连接）</a:t>
            </a:r>
            <a:r>
              <a:rPr lang="zh-CN" altLang="en-US" sz="2200" dirty="0">
                <a:latin typeface="Times New Roman" pitchFamily="18" charset="0"/>
                <a:ea typeface="黑体" pitchFamily="2" charset="-122"/>
              </a:rPr>
              <a:t>查询薪水比</a:t>
            </a:r>
            <a:r>
              <a:rPr lang="en-US" altLang="zh-CN" sz="2200" dirty="0">
                <a:latin typeface="Times New Roman" pitchFamily="18" charset="0"/>
                <a:ea typeface="黑体" pitchFamily="2" charset="-122"/>
              </a:rPr>
              <a:t>Jones</a:t>
            </a:r>
            <a:r>
              <a:rPr lang="zh-CN" altLang="en-US" sz="2200" dirty="0">
                <a:latin typeface="Times New Roman" pitchFamily="18" charset="0"/>
                <a:ea typeface="黑体" pitchFamily="2" charset="-122"/>
              </a:rPr>
              <a:t>薪水高的职员：</a:t>
            </a:r>
          </a:p>
          <a:p>
            <a:pPr>
              <a:lnSpc>
                <a:spcPct val="90000"/>
              </a:lnSpc>
              <a:buNone/>
            </a:pPr>
            <a:r>
              <a:rPr lang="zh-CN" altLang="en-US" sz="2200" dirty="0">
                <a:solidFill>
                  <a:srgbClr val="0000CC"/>
                </a:solidFill>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SELECT </a:t>
            </a:r>
            <a:r>
              <a:rPr lang="en-US" altLang="zh-CN" sz="2200" b="1" dirty="0" err="1">
                <a:solidFill>
                  <a:srgbClr val="FF0000"/>
                </a:solidFill>
                <a:latin typeface="Times New Roman" pitchFamily="18" charset="0"/>
                <a:ea typeface="黑体" pitchFamily="2" charset="-122"/>
              </a:rPr>
              <a:t>x</a:t>
            </a:r>
            <a:r>
              <a:rPr lang="en-US" altLang="zh-CN" sz="2200" b="1" dirty="0" err="1">
                <a:solidFill>
                  <a:srgbClr val="008000"/>
                </a:solidFill>
                <a:latin typeface="Times New Roman" pitchFamily="18" charset="0"/>
                <a:ea typeface="黑体" pitchFamily="2" charset="-122"/>
              </a:rPr>
              <a:t>.empno</a:t>
            </a:r>
            <a:r>
              <a:rPr lang="en-US" altLang="zh-CN" sz="2200" b="1" dirty="0">
                <a:solidFill>
                  <a:srgbClr val="008000"/>
                </a:solidFill>
                <a:latin typeface="Times New Roman" pitchFamily="18" charset="0"/>
                <a:ea typeface="黑体" pitchFamily="2" charset="-122"/>
              </a:rPr>
              <a:t>, </a:t>
            </a:r>
            <a:r>
              <a:rPr lang="en-US" altLang="zh-CN" sz="2200" b="1" dirty="0" err="1">
                <a:solidFill>
                  <a:srgbClr val="FF0000"/>
                </a:solidFill>
                <a:latin typeface="Times New Roman" pitchFamily="18" charset="0"/>
                <a:ea typeface="黑体" pitchFamily="2" charset="-122"/>
              </a:rPr>
              <a:t>x</a:t>
            </a:r>
            <a:r>
              <a:rPr lang="en-US" altLang="zh-CN" sz="2200" b="1" dirty="0" err="1">
                <a:solidFill>
                  <a:srgbClr val="008000"/>
                </a:solidFill>
                <a:latin typeface="Times New Roman" pitchFamily="18" charset="0"/>
                <a:ea typeface="黑体" pitchFamily="2" charset="-122"/>
              </a:rPr>
              <a:t>.ename</a:t>
            </a:r>
            <a:endParaRPr lang="en-US" altLang="zh-CN" sz="2200" b="1" dirty="0">
              <a:solidFill>
                <a:srgbClr val="008000"/>
              </a:solidFill>
              <a:latin typeface="Times New Roman" pitchFamily="18" charset="0"/>
              <a:ea typeface="黑体" pitchFamily="2" charset="-122"/>
            </a:endParaRPr>
          </a:p>
          <a:p>
            <a:pPr>
              <a:lnSpc>
                <a:spcPct val="90000"/>
              </a:lnSpc>
              <a:buNone/>
            </a:pPr>
            <a:r>
              <a:rPr lang="en-US" altLang="zh-CN" sz="2200" b="1" dirty="0">
                <a:solidFill>
                  <a:srgbClr val="0000CC"/>
                </a:solidFill>
                <a:latin typeface="Times New Roman" pitchFamily="18" charset="0"/>
                <a:ea typeface="黑体" pitchFamily="2" charset="-122"/>
              </a:rPr>
              <a:t>           FROM </a:t>
            </a:r>
            <a:r>
              <a:rPr lang="en-US" altLang="zh-CN" sz="2200" b="1" dirty="0" err="1">
                <a:solidFill>
                  <a:srgbClr val="0000CC"/>
                </a:solidFill>
                <a:latin typeface="Times New Roman" pitchFamily="18" charset="0"/>
                <a:ea typeface="黑体" pitchFamily="2" charset="-122"/>
              </a:rPr>
              <a:t>emp</a:t>
            </a: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x</a:t>
            </a:r>
            <a:r>
              <a:rPr lang="en-US" altLang="zh-CN" sz="2200" b="1" dirty="0">
                <a:solidFill>
                  <a:srgbClr val="0000CC"/>
                </a:solidFill>
                <a:latin typeface="Times New Roman" pitchFamily="18" charset="0"/>
                <a:ea typeface="黑体" pitchFamily="2" charset="-122"/>
              </a:rPr>
              <a:t>, </a:t>
            </a:r>
            <a:r>
              <a:rPr lang="en-US" altLang="zh-CN" sz="2200" b="1" dirty="0" err="1">
                <a:solidFill>
                  <a:srgbClr val="0000CC"/>
                </a:solidFill>
                <a:latin typeface="Times New Roman" pitchFamily="18" charset="0"/>
                <a:ea typeface="黑体" pitchFamily="2" charset="-122"/>
              </a:rPr>
              <a:t>emp</a:t>
            </a: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y</a:t>
            </a:r>
          </a:p>
          <a:p>
            <a:pPr>
              <a:lnSpc>
                <a:spcPct val="90000"/>
              </a:lnSpc>
              <a:buNone/>
            </a:pPr>
            <a:r>
              <a:rPr lang="en-US" altLang="zh-CN" sz="2200" b="1" dirty="0">
                <a:solidFill>
                  <a:srgbClr val="0000CC"/>
                </a:solidFill>
                <a:latin typeface="Times New Roman" pitchFamily="18" charset="0"/>
                <a:ea typeface="黑体" pitchFamily="2" charset="-122"/>
              </a:rPr>
              <a:t>           WHERE </a:t>
            </a:r>
            <a:r>
              <a:rPr lang="en-US" altLang="zh-CN" sz="2200" b="1" dirty="0" err="1">
                <a:solidFill>
                  <a:schemeClr val="accent2"/>
                </a:solidFill>
                <a:latin typeface="Times New Roman" pitchFamily="18" charset="0"/>
                <a:ea typeface="黑体" pitchFamily="2" charset="-122"/>
              </a:rPr>
              <a:t>x.</a:t>
            </a:r>
            <a:r>
              <a:rPr lang="en-US" altLang="zh-CN" sz="2200" b="1" dirty="0" err="1">
                <a:solidFill>
                  <a:srgbClr val="0000CC"/>
                </a:solidFill>
                <a:latin typeface="Times New Roman" pitchFamily="18" charset="0"/>
                <a:ea typeface="黑体" pitchFamily="2" charset="-122"/>
              </a:rPr>
              <a:t>sal</a:t>
            </a:r>
            <a:r>
              <a:rPr lang="en-US" altLang="zh-CN" sz="2200" b="1" dirty="0">
                <a:solidFill>
                  <a:srgbClr val="0000CC"/>
                </a:solidFill>
                <a:latin typeface="Times New Roman" pitchFamily="18" charset="0"/>
                <a:ea typeface="黑体" pitchFamily="2" charset="-122"/>
              </a:rPr>
              <a:t> &gt; </a:t>
            </a:r>
            <a:r>
              <a:rPr lang="en-US" altLang="zh-CN" sz="2200" b="1" dirty="0" err="1">
                <a:solidFill>
                  <a:schemeClr val="accent2"/>
                </a:solidFill>
                <a:latin typeface="Times New Roman" pitchFamily="18" charset="0"/>
                <a:ea typeface="黑体" pitchFamily="2" charset="-122"/>
              </a:rPr>
              <a:t>y.</a:t>
            </a:r>
            <a:r>
              <a:rPr lang="en-US" altLang="zh-CN" sz="2200" b="1" dirty="0" err="1">
                <a:solidFill>
                  <a:srgbClr val="0000CC"/>
                </a:solidFill>
                <a:latin typeface="Times New Roman" pitchFamily="18" charset="0"/>
                <a:ea typeface="黑体" pitchFamily="2" charset="-122"/>
              </a:rPr>
              <a:t>sal</a:t>
            </a:r>
            <a:r>
              <a:rPr lang="en-US" altLang="zh-CN" sz="2200" b="1" dirty="0">
                <a:solidFill>
                  <a:srgbClr val="0000CC"/>
                </a:solidFill>
                <a:latin typeface="Times New Roman" pitchFamily="18" charset="0"/>
                <a:ea typeface="黑体" pitchFamily="2" charset="-122"/>
              </a:rPr>
              <a:t> AND </a:t>
            </a:r>
            <a:r>
              <a:rPr lang="en-US" altLang="zh-CN" sz="2200" b="1" dirty="0" err="1">
                <a:solidFill>
                  <a:schemeClr val="accent2"/>
                </a:solidFill>
                <a:latin typeface="Times New Roman" pitchFamily="18" charset="0"/>
                <a:ea typeface="黑体" pitchFamily="2" charset="-122"/>
              </a:rPr>
              <a:t>y.</a:t>
            </a:r>
            <a:r>
              <a:rPr lang="en-US" altLang="zh-CN" sz="2200" b="1" dirty="0" err="1">
                <a:solidFill>
                  <a:srgbClr val="0000CC"/>
                </a:solidFill>
                <a:latin typeface="Times New Roman" pitchFamily="18" charset="0"/>
                <a:ea typeface="黑体" pitchFamily="2" charset="-122"/>
              </a:rPr>
              <a:t>ename</a:t>
            </a:r>
            <a:r>
              <a:rPr lang="en-US" altLang="zh-CN" sz="2200" b="1" dirty="0">
                <a:solidFill>
                  <a:srgbClr val="0000CC"/>
                </a:solidFill>
                <a:latin typeface="Times New Roman" pitchFamily="18" charset="0"/>
                <a:ea typeface="黑体" pitchFamily="2" charset="-122"/>
              </a:rPr>
              <a:t> = ‘Jones’; </a:t>
            </a:r>
          </a:p>
          <a:p>
            <a:pPr lvl="1">
              <a:lnSpc>
                <a:spcPct val="90000"/>
              </a:lnSpc>
            </a:pPr>
            <a:r>
              <a:rPr lang="en-US" altLang="zh-CN" sz="2200" dirty="0">
                <a:latin typeface="Times New Roman" pitchFamily="18" charset="0"/>
                <a:ea typeface="黑体" pitchFamily="2" charset="-122"/>
              </a:rPr>
              <a:t>16)</a:t>
            </a:r>
            <a:r>
              <a:rPr lang="zh-CN" altLang="en-US" sz="2200" dirty="0">
                <a:solidFill>
                  <a:srgbClr val="008000"/>
                </a:solidFill>
                <a:latin typeface="Times New Roman" pitchFamily="18" charset="0"/>
                <a:ea typeface="黑体" pitchFamily="2" charset="-122"/>
              </a:rPr>
              <a:t>（单表连接</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自连接）</a:t>
            </a:r>
            <a:r>
              <a:rPr lang="zh-CN" altLang="en-US" sz="2200" dirty="0">
                <a:latin typeface="Times New Roman" pitchFamily="18" charset="0"/>
                <a:ea typeface="黑体" pitchFamily="2" charset="-122"/>
              </a:rPr>
              <a:t>查询薪水超过其部门经理的职员的姓名、以及该部门经理的姓名：</a:t>
            </a:r>
            <a:r>
              <a:rPr lang="en-US" altLang="zh-CN" sz="2400" b="1" dirty="0">
                <a:solidFill>
                  <a:schemeClr val="accent2"/>
                </a:solidFill>
                <a:latin typeface="Times New Roman" pitchFamily="18" charset="0"/>
                <a:ea typeface="黑体" pitchFamily="2" charset="-122"/>
              </a:rPr>
              <a:t> </a:t>
            </a:r>
            <a:endParaRPr lang="zh-CN" altLang="en-US" sz="2200" dirty="0">
              <a:latin typeface="Times New Roman" pitchFamily="18" charset="0"/>
              <a:ea typeface="黑体" pitchFamily="2" charset="-122"/>
            </a:endParaRPr>
          </a:p>
          <a:p>
            <a:pPr>
              <a:lnSpc>
                <a:spcPct val="90000"/>
              </a:lnSpc>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200" b="1" dirty="0">
                <a:solidFill>
                  <a:srgbClr val="0000CC"/>
                </a:solidFill>
                <a:latin typeface="Times New Roman" pitchFamily="18" charset="0"/>
                <a:ea typeface="黑体" pitchFamily="2" charset="-122"/>
              </a:rPr>
              <a:t>SELECT </a:t>
            </a:r>
            <a:r>
              <a:rPr lang="en-US" altLang="zh-CN" sz="2200" b="1" dirty="0" err="1">
                <a:solidFill>
                  <a:schemeClr val="accent2"/>
                </a:solidFill>
                <a:latin typeface="Times New Roman" pitchFamily="18" charset="0"/>
                <a:ea typeface="黑体" pitchFamily="2" charset="-122"/>
              </a:rPr>
              <a:t>worker</a:t>
            </a:r>
            <a:r>
              <a:rPr lang="en-US" altLang="zh-CN" sz="2200" b="1" dirty="0" err="1">
                <a:solidFill>
                  <a:srgbClr val="0000CC"/>
                </a:solidFill>
                <a:latin typeface="Times New Roman" pitchFamily="18" charset="0"/>
                <a:ea typeface="黑体" pitchFamily="2" charset="-122"/>
              </a:rPr>
              <a:t>.ename</a:t>
            </a:r>
            <a:r>
              <a:rPr lang="en-US" altLang="zh-CN" sz="2200" b="1" dirty="0">
                <a:solidFill>
                  <a:srgbClr val="0000CC"/>
                </a:solidFill>
                <a:latin typeface="Times New Roman" pitchFamily="18" charset="0"/>
                <a:ea typeface="黑体" pitchFamily="2" charset="-122"/>
              </a:rPr>
              <a:t>, </a:t>
            </a:r>
            <a:r>
              <a:rPr lang="en-US" altLang="zh-CN" sz="2200" b="1" dirty="0" err="1">
                <a:solidFill>
                  <a:schemeClr val="accent2"/>
                </a:solidFill>
                <a:latin typeface="Times New Roman" pitchFamily="18" charset="0"/>
                <a:ea typeface="黑体" pitchFamily="2" charset="-122"/>
              </a:rPr>
              <a:t>manager</a:t>
            </a:r>
            <a:r>
              <a:rPr lang="en-US" altLang="zh-CN" sz="2200" b="1" dirty="0" err="1">
                <a:solidFill>
                  <a:srgbClr val="0000CC"/>
                </a:solidFill>
                <a:latin typeface="Times New Roman" pitchFamily="18" charset="0"/>
                <a:ea typeface="黑体" pitchFamily="2" charset="-122"/>
              </a:rPr>
              <a:t>.ename</a:t>
            </a:r>
            <a:endParaRPr lang="en-US" altLang="zh-CN" sz="2200" b="1" dirty="0">
              <a:solidFill>
                <a:srgbClr val="0000CC"/>
              </a:solidFill>
              <a:latin typeface="Times New Roman" pitchFamily="18" charset="0"/>
              <a:ea typeface="黑体" pitchFamily="2" charset="-122"/>
            </a:endParaRPr>
          </a:p>
          <a:p>
            <a:pPr>
              <a:lnSpc>
                <a:spcPct val="90000"/>
              </a:lnSpc>
              <a:buFont typeface="Wingdings" pitchFamily="2" charset="2"/>
              <a:buNone/>
            </a:pPr>
            <a:r>
              <a:rPr lang="en-US" altLang="zh-CN" sz="2200" b="1" dirty="0">
                <a:solidFill>
                  <a:srgbClr val="0000CC"/>
                </a:solidFill>
                <a:latin typeface="Times New Roman" pitchFamily="18" charset="0"/>
                <a:ea typeface="黑体" pitchFamily="2" charset="-122"/>
              </a:rPr>
              <a:t>           FROM </a:t>
            </a:r>
            <a:r>
              <a:rPr lang="en-US" altLang="zh-CN" sz="2200" b="1" dirty="0" err="1">
                <a:solidFill>
                  <a:srgbClr val="0000CC"/>
                </a:solidFill>
                <a:latin typeface="Times New Roman" pitchFamily="18" charset="0"/>
                <a:ea typeface="黑体" pitchFamily="2" charset="-122"/>
              </a:rPr>
              <a:t>emp</a:t>
            </a: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worker</a:t>
            </a:r>
            <a:r>
              <a:rPr lang="en-US" altLang="zh-CN" sz="2200" b="1" dirty="0">
                <a:solidFill>
                  <a:srgbClr val="0000CC"/>
                </a:solidFill>
                <a:latin typeface="Times New Roman" pitchFamily="18" charset="0"/>
                <a:ea typeface="黑体" pitchFamily="2" charset="-122"/>
              </a:rPr>
              <a:t>, </a:t>
            </a:r>
            <a:r>
              <a:rPr lang="en-US" altLang="zh-CN" sz="2200" b="1" dirty="0" err="1">
                <a:solidFill>
                  <a:srgbClr val="0000CC"/>
                </a:solidFill>
                <a:latin typeface="Times New Roman" pitchFamily="18" charset="0"/>
                <a:ea typeface="黑体" pitchFamily="2" charset="-122"/>
              </a:rPr>
              <a:t>emp</a:t>
            </a: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manager</a:t>
            </a:r>
          </a:p>
          <a:p>
            <a:pPr>
              <a:lnSpc>
                <a:spcPct val="90000"/>
              </a:lnSpc>
              <a:buNone/>
            </a:pPr>
            <a:r>
              <a:rPr lang="en-US" altLang="zh-CN" sz="2200" b="1" dirty="0">
                <a:solidFill>
                  <a:srgbClr val="0000CC"/>
                </a:solidFill>
                <a:latin typeface="Times New Roman" pitchFamily="18" charset="0"/>
                <a:ea typeface="黑体" pitchFamily="2" charset="-122"/>
              </a:rPr>
              <a:t>           WHERE </a:t>
            </a:r>
            <a:r>
              <a:rPr lang="en-US" altLang="zh-CN" sz="2200" b="1" dirty="0">
                <a:solidFill>
                  <a:schemeClr val="accent2"/>
                </a:solidFill>
                <a:latin typeface="Times New Roman" pitchFamily="18" charset="0"/>
                <a:ea typeface="黑体" pitchFamily="2" charset="-122"/>
              </a:rPr>
              <a:t>worker.</a:t>
            </a:r>
            <a:r>
              <a:rPr lang="en-US" altLang="zh-CN" sz="2200" b="1" dirty="0">
                <a:solidFill>
                  <a:srgbClr val="008000"/>
                </a:solidFill>
                <a:latin typeface="Times New Roman" pitchFamily="18" charset="0"/>
                <a:ea typeface="黑体" pitchFamily="2" charset="-122"/>
              </a:rPr>
              <a:t>mgr = </a:t>
            </a:r>
            <a:r>
              <a:rPr lang="en-US" altLang="zh-CN" sz="2200" b="1" dirty="0" err="1">
                <a:solidFill>
                  <a:schemeClr val="accent2"/>
                </a:solidFill>
                <a:latin typeface="Times New Roman" pitchFamily="18" charset="0"/>
                <a:ea typeface="黑体" pitchFamily="2" charset="-122"/>
              </a:rPr>
              <a:t>manager.</a:t>
            </a:r>
            <a:r>
              <a:rPr lang="en-US" altLang="zh-CN" sz="2200" b="1" dirty="0" err="1">
                <a:solidFill>
                  <a:srgbClr val="008000"/>
                </a:solidFill>
                <a:latin typeface="Times New Roman" pitchFamily="18" charset="0"/>
                <a:ea typeface="黑体" pitchFamily="2" charset="-122"/>
              </a:rPr>
              <a:t>empno</a:t>
            </a: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AND</a:t>
            </a:r>
            <a:r>
              <a:rPr lang="en-US" altLang="zh-CN" sz="2200" b="1" dirty="0">
                <a:solidFill>
                  <a:srgbClr val="0000CC"/>
                </a:solidFill>
                <a:latin typeface="Times New Roman" pitchFamily="18" charset="0"/>
                <a:ea typeface="黑体" pitchFamily="2" charset="-122"/>
              </a:rPr>
              <a:t> </a:t>
            </a:r>
            <a:br>
              <a:rPr lang="en-US" altLang="zh-CN" sz="2200" b="1" dirty="0">
                <a:solidFill>
                  <a:srgbClr val="0000CC"/>
                </a:solidFill>
                <a:latin typeface="Times New Roman" pitchFamily="18" charset="0"/>
                <a:ea typeface="黑体" pitchFamily="2" charset="-122"/>
              </a:rPr>
            </a:br>
            <a:r>
              <a:rPr lang="en-US" altLang="zh-CN" sz="2200" b="1" dirty="0">
                <a:solidFill>
                  <a:srgbClr val="0000CC"/>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worker.</a:t>
            </a:r>
            <a:r>
              <a:rPr lang="en-US" altLang="zh-CN" sz="2200" b="1" dirty="0">
                <a:solidFill>
                  <a:srgbClr val="008000"/>
                </a:solidFill>
                <a:latin typeface="Times New Roman" pitchFamily="18" charset="0"/>
                <a:ea typeface="黑体" pitchFamily="2" charset="-122"/>
              </a:rPr>
              <a:t>sal &gt; </a:t>
            </a:r>
            <a:r>
              <a:rPr lang="en-US" altLang="zh-CN" sz="2200" b="1" dirty="0" err="1">
                <a:solidFill>
                  <a:schemeClr val="accent2"/>
                </a:solidFill>
                <a:latin typeface="Times New Roman" pitchFamily="18" charset="0"/>
                <a:ea typeface="黑体" pitchFamily="2" charset="-122"/>
              </a:rPr>
              <a:t>manager.</a:t>
            </a:r>
            <a:r>
              <a:rPr lang="en-US" altLang="zh-CN" sz="2200" b="1" dirty="0" err="1">
                <a:solidFill>
                  <a:srgbClr val="008000"/>
                </a:solidFill>
                <a:latin typeface="Times New Roman" pitchFamily="18" charset="0"/>
                <a:ea typeface="黑体" pitchFamily="2" charset="-122"/>
              </a:rPr>
              <a:t>sal</a:t>
            </a:r>
            <a:r>
              <a:rPr lang="en-US" altLang="zh-CN" sz="2200" b="1" dirty="0">
                <a:solidFill>
                  <a:srgbClr val="008000"/>
                </a:solidFill>
                <a:latin typeface="Times New Roman" pitchFamily="18" charset="0"/>
                <a:ea typeface="黑体" pitchFamily="2" charset="-122"/>
              </a:rPr>
              <a:t>;</a:t>
            </a:r>
          </a:p>
        </p:txBody>
      </p:sp>
      <p:sp>
        <p:nvSpPr>
          <p:cNvPr id="9" name="矩形 8"/>
          <p:cNvSpPr/>
          <p:nvPr/>
        </p:nvSpPr>
        <p:spPr>
          <a:xfrm>
            <a:off x="6793701" y="3284984"/>
            <a:ext cx="2170787" cy="769441"/>
          </a:xfrm>
          <a:prstGeom prst="rect">
            <a:avLst/>
          </a:prstGeom>
          <a:solidFill>
            <a:srgbClr val="CCECFF"/>
          </a:solidFill>
          <a:ln>
            <a:solidFill>
              <a:schemeClr val="accent2"/>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200" b="1" dirty="0">
                <a:solidFill>
                  <a:srgbClr val="FF0000"/>
                </a:solidFill>
              </a:rPr>
              <a:t>为基表定义别名</a:t>
            </a:r>
            <a:endParaRPr lang="en-US" altLang="zh-CN" sz="2200" b="1" dirty="0">
              <a:solidFill>
                <a:srgbClr val="FF0000"/>
              </a:solidFill>
            </a:endParaRPr>
          </a:p>
          <a:p>
            <a:r>
              <a:rPr lang="zh-CN" altLang="en-US" sz="2200" b="1" dirty="0">
                <a:solidFill>
                  <a:srgbClr val="FF0000"/>
                </a:solidFill>
              </a:rPr>
              <a:t>以实现</a:t>
            </a:r>
            <a:r>
              <a:rPr lang="zh-CN" altLang="en-US" sz="2200" dirty="0">
                <a:solidFill>
                  <a:srgbClr val="008000"/>
                </a:solidFill>
                <a:latin typeface="Times New Roman" pitchFamily="18" charset="0"/>
                <a:ea typeface="黑体" pitchFamily="2" charset="-122"/>
              </a:rPr>
              <a:t>自连接</a:t>
            </a:r>
            <a:endParaRPr lang="zh-CN" altLang="en-US" sz="2200" b="1" dirty="0">
              <a:solidFill>
                <a:srgbClr val="FF0000"/>
              </a:solidFill>
            </a:endParaRPr>
          </a:p>
        </p:txBody>
      </p:sp>
      <p:sp>
        <p:nvSpPr>
          <p:cNvPr id="10" name="矩形 9"/>
          <p:cNvSpPr/>
          <p:nvPr/>
        </p:nvSpPr>
        <p:spPr>
          <a:xfrm>
            <a:off x="7524328" y="2175247"/>
            <a:ext cx="1319592" cy="430887"/>
          </a:xfrm>
          <a:prstGeom prst="rect">
            <a:avLst/>
          </a:prstGeom>
          <a:solidFill>
            <a:srgbClr val="CCECFF"/>
          </a:solidFill>
          <a:ln>
            <a:solidFill>
              <a:schemeClr val="accent2"/>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200" b="1" dirty="0">
                <a:solidFill>
                  <a:srgbClr val="FF0000"/>
                </a:solidFill>
              </a:rPr>
              <a:t>连接条件</a:t>
            </a:r>
          </a:p>
        </p:txBody>
      </p:sp>
      <p:sp>
        <p:nvSpPr>
          <p:cNvPr id="14"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59</a:t>
            </a:fld>
            <a:endParaRPr lang="en-US" altLang="zh-CN"/>
          </a:p>
        </p:txBody>
      </p:sp>
      <p:sp>
        <p:nvSpPr>
          <p:cNvPr id="15"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6"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12" name="矩形 11"/>
          <p:cNvSpPr/>
          <p:nvPr/>
        </p:nvSpPr>
        <p:spPr>
          <a:xfrm>
            <a:off x="6804248" y="4941168"/>
            <a:ext cx="2170787" cy="769441"/>
          </a:xfrm>
          <a:prstGeom prst="rect">
            <a:avLst/>
          </a:prstGeom>
          <a:solidFill>
            <a:srgbClr val="CCECFF"/>
          </a:solidFill>
          <a:ln>
            <a:solidFill>
              <a:schemeClr val="accent2"/>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200" b="1" dirty="0">
                <a:solidFill>
                  <a:srgbClr val="FF0000"/>
                </a:solidFill>
              </a:rPr>
              <a:t>为基表定义别名</a:t>
            </a:r>
            <a:endParaRPr lang="en-US" altLang="zh-CN" sz="2200" b="1" dirty="0">
              <a:solidFill>
                <a:srgbClr val="FF0000"/>
              </a:solidFill>
            </a:endParaRPr>
          </a:p>
          <a:p>
            <a:r>
              <a:rPr lang="zh-CN" altLang="en-US" sz="2200" b="1" dirty="0">
                <a:solidFill>
                  <a:srgbClr val="FF0000"/>
                </a:solidFill>
              </a:rPr>
              <a:t>以实现</a:t>
            </a:r>
            <a:r>
              <a:rPr lang="zh-CN" altLang="en-US" sz="2200" dirty="0">
                <a:solidFill>
                  <a:srgbClr val="008000"/>
                </a:solidFill>
                <a:latin typeface="Times New Roman" pitchFamily="18" charset="0"/>
                <a:ea typeface="黑体" pitchFamily="2" charset="-122"/>
              </a:rPr>
              <a:t>自连接</a:t>
            </a:r>
            <a:endParaRPr lang="zh-CN" altLang="en-US" sz="2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2515">
                                            <p:txEl>
                                              <p:pRg st="4" end="4"/>
                                            </p:txEl>
                                          </p:spTgt>
                                        </p:tgtEl>
                                        <p:attrNameLst>
                                          <p:attrName>style.visibility</p:attrName>
                                        </p:attrNameLst>
                                      </p:cBhvr>
                                      <p:to>
                                        <p:strVal val="visible"/>
                                      </p:to>
                                    </p:set>
                                    <p:anim calcmode="lin" valueType="num">
                                      <p:cBhvr additive="base">
                                        <p:cTn id="17"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2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5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25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251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251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251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251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t>3.1 </a:t>
            </a:r>
            <a:r>
              <a:rPr lang="zh-CN" altLang="en-US"/>
              <a:t>数据库的用户接口</a:t>
            </a:r>
          </a:p>
        </p:txBody>
      </p:sp>
      <p:sp>
        <p:nvSpPr>
          <p:cNvPr id="182275" name="Rectangle 3"/>
          <p:cNvSpPr>
            <a:spLocks noGrp="1" noChangeArrowheads="1"/>
          </p:cNvSpPr>
          <p:nvPr>
            <p:ph type="body" idx="1"/>
          </p:nvPr>
        </p:nvSpPr>
        <p:spPr/>
        <p:txBody>
          <a:bodyPr/>
          <a:lstStyle/>
          <a:p>
            <a:pPr lvl="1"/>
            <a:r>
              <a:rPr lang="zh-CN" altLang="en-US" b="1" dirty="0">
                <a:solidFill>
                  <a:srgbClr val="FF0000"/>
                </a:solidFill>
              </a:rPr>
              <a:t>数据库语言的特点</a:t>
            </a:r>
            <a:r>
              <a:rPr lang="en-US" altLang="zh-CN" b="1" dirty="0">
                <a:solidFill>
                  <a:srgbClr val="FF0000"/>
                </a:solidFill>
              </a:rPr>
              <a:t>1</a:t>
            </a:r>
          </a:p>
          <a:p>
            <a:pPr lvl="2"/>
            <a:r>
              <a:rPr lang="zh-CN" altLang="en-US" dirty="0">
                <a:solidFill>
                  <a:srgbClr val="0000FF"/>
                </a:solidFill>
              </a:rPr>
              <a:t>面向记录（</a:t>
            </a:r>
            <a:r>
              <a:rPr lang="en-US" altLang="zh-CN" dirty="0">
                <a:solidFill>
                  <a:srgbClr val="0000FF"/>
                </a:solidFill>
              </a:rPr>
              <a:t>record-oriented</a:t>
            </a:r>
            <a:r>
              <a:rPr lang="zh-CN" altLang="en-US" dirty="0">
                <a:solidFill>
                  <a:srgbClr val="0000FF"/>
                </a:solidFill>
              </a:rPr>
              <a:t>）</a:t>
            </a:r>
            <a:r>
              <a:rPr lang="zh-CN" altLang="en-US" dirty="0"/>
              <a:t>的语言 </a:t>
            </a:r>
            <a:r>
              <a:rPr lang="en-US" altLang="zh-CN" dirty="0"/>
              <a:t>vs. </a:t>
            </a:r>
            <a:br>
              <a:rPr lang="en-US" altLang="zh-CN" dirty="0"/>
            </a:br>
            <a:r>
              <a:rPr lang="zh-CN" altLang="en-US" dirty="0">
                <a:solidFill>
                  <a:srgbClr val="0000FF"/>
                </a:solidFill>
              </a:rPr>
              <a:t>面向集合（</a:t>
            </a:r>
            <a:r>
              <a:rPr lang="en-US" altLang="zh-CN" dirty="0">
                <a:solidFill>
                  <a:srgbClr val="0000FF"/>
                </a:solidFill>
              </a:rPr>
              <a:t>set-oriented</a:t>
            </a:r>
            <a:r>
              <a:rPr lang="zh-CN" altLang="en-US" dirty="0">
                <a:solidFill>
                  <a:srgbClr val="0000FF"/>
                </a:solidFill>
              </a:rPr>
              <a:t>）</a:t>
            </a:r>
            <a:r>
              <a:rPr lang="zh-CN" altLang="en-US" dirty="0"/>
              <a:t>的语言 </a:t>
            </a:r>
            <a:endParaRPr lang="en-US" altLang="zh-CN" dirty="0"/>
          </a:p>
          <a:p>
            <a:pPr lvl="3" algn="just"/>
            <a:r>
              <a:rPr lang="zh-CN" altLang="en-US" b="1" dirty="0">
                <a:solidFill>
                  <a:srgbClr val="008000"/>
                </a:solidFill>
              </a:rPr>
              <a:t>层次、网状数据库</a:t>
            </a:r>
            <a:r>
              <a:rPr lang="zh-CN" altLang="en-US" dirty="0"/>
              <a:t>向用户呈现包含</a:t>
            </a:r>
            <a:r>
              <a:rPr lang="zh-CN" altLang="en-US" u="sng" dirty="0"/>
              <a:t>数据的逻辑属性</a:t>
            </a:r>
            <a:r>
              <a:rPr lang="en-US" altLang="zh-CN" u="sng" dirty="0"/>
              <a:t>+</a:t>
            </a:r>
            <a:r>
              <a:rPr lang="zh-CN" altLang="en-US" u="sng" dirty="0"/>
              <a:t>物理存储细节</a:t>
            </a:r>
            <a:r>
              <a:rPr lang="zh-CN" altLang="en-US" dirty="0"/>
              <a:t>的数据模式，因此</a:t>
            </a:r>
            <a:r>
              <a:rPr lang="zh-CN" altLang="en-US" u="sng" dirty="0"/>
              <a:t>使用物理指针</a:t>
            </a:r>
            <a:r>
              <a:rPr lang="zh-CN" altLang="en-US" dirty="0"/>
              <a:t>进行</a:t>
            </a:r>
            <a:r>
              <a:rPr lang="zh-CN" altLang="en-US" dirty="0">
                <a:solidFill>
                  <a:srgbClr val="0000FF"/>
                </a:solidFill>
              </a:rPr>
              <a:t>导航式访问</a:t>
            </a:r>
            <a:r>
              <a:rPr lang="zh-CN" altLang="en-US" dirty="0"/>
              <a:t>（</a:t>
            </a:r>
            <a:r>
              <a:rPr lang="en-US" altLang="zh-CN" dirty="0"/>
              <a:t>navigational access</a:t>
            </a:r>
            <a:r>
              <a:rPr lang="zh-CN" altLang="en-US" dirty="0"/>
              <a:t>），</a:t>
            </a:r>
            <a:r>
              <a:rPr lang="zh-CN" altLang="en-US" dirty="0">
                <a:solidFill>
                  <a:srgbClr val="0000FF"/>
                </a:solidFill>
              </a:rPr>
              <a:t>一次操作一个记录</a:t>
            </a:r>
            <a:r>
              <a:rPr lang="zh-CN" altLang="en-US" dirty="0"/>
              <a:t>，操作过程繁琐，效率低下</a:t>
            </a:r>
          </a:p>
          <a:p>
            <a:pPr lvl="4" algn="just"/>
            <a:r>
              <a:rPr lang="zh-CN" altLang="en-US" dirty="0"/>
              <a:t>相应的数据库语言称</a:t>
            </a:r>
            <a:r>
              <a:rPr lang="zh-CN" altLang="en-US" b="1" dirty="0">
                <a:solidFill>
                  <a:srgbClr val="0000FF"/>
                </a:solidFill>
              </a:rPr>
              <a:t>面向记录的语言</a:t>
            </a:r>
            <a:r>
              <a:rPr lang="zh-CN" altLang="en-US" dirty="0"/>
              <a:t>（</a:t>
            </a:r>
            <a:r>
              <a:rPr lang="en-US" altLang="zh-CN" dirty="0"/>
              <a:t>record-oriented language</a:t>
            </a:r>
            <a:r>
              <a:rPr lang="zh-CN" altLang="en-US" dirty="0"/>
              <a:t>）</a:t>
            </a:r>
          </a:p>
          <a:p>
            <a:pPr lvl="3" algn="just"/>
            <a:r>
              <a:rPr lang="zh-CN" altLang="en-US" b="1" dirty="0">
                <a:solidFill>
                  <a:srgbClr val="008000"/>
                </a:solidFill>
              </a:rPr>
              <a:t>关系数据库</a:t>
            </a:r>
            <a:r>
              <a:rPr lang="zh-CN" altLang="en-US" dirty="0"/>
              <a:t>的数据模式抽象级别高，使用</a:t>
            </a:r>
            <a:r>
              <a:rPr lang="zh-CN" altLang="en-US" dirty="0">
                <a:solidFill>
                  <a:srgbClr val="0000FF"/>
                </a:solidFill>
              </a:rPr>
              <a:t>联想式访问</a:t>
            </a:r>
            <a:r>
              <a:rPr lang="zh-CN" altLang="en-US" dirty="0"/>
              <a:t>（</a:t>
            </a:r>
            <a:r>
              <a:rPr lang="en-US" altLang="zh-CN" dirty="0"/>
              <a:t>associative access</a:t>
            </a:r>
            <a:r>
              <a:rPr lang="zh-CN" altLang="en-US" dirty="0"/>
              <a:t>），即</a:t>
            </a:r>
            <a:r>
              <a:rPr lang="zh-CN" altLang="en-US" u="sng" dirty="0"/>
              <a:t>按数据的内容（属性值）来访问数据</a:t>
            </a:r>
            <a:r>
              <a:rPr lang="zh-CN" altLang="en-US" dirty="0"/>
              <a:t>，</a:t>
            </a:r>
            <a:r>
              <a:rPr lang="zh-CN" altLang="en-US" dirty="0">
                <a:solidFill>
                  <a:srgbClr val="0000FF"/>
                </a:solidFill>
              </a:rPr>
              <a:t>一次操作得到一个记录的集合</a:t>
            </a:r>
            <a:endParaRPr lang="zh-CN" altLang="en-US" dirty="0"/>
          </a:p>
          <a:p>
            <a:pPr lvl="4" algn="just"/>
            <a:r>
              <a:rPr lang="zh-CN" altLang="en-US" dirty="0"/>
              <a:t>相应的数据库语言称</a:t>
            </a:r>
            <a:r>
              <a:rPr lang="zh-CN" altLang="en-US" b="1" dirty="0">
                <a:solidFill>
                  <a:srgbClr val="0000FF"/>
                </a:solidFill>
              </a:rPr>
              <a:t>面向集合的语言</a:t>
            </a:r>
            <a:r>
              <a:rPr lang="zh-CN" altLang="en-US" dirty="0"/>
              <a:t>（</a:t>
            </a:r>
            <a:r>
              <a:rPr lang="en-US" altLang="zh-CN" dirty="0"/>
              <a:t>set-oriented language</a:t>
            </a:r>
            <a:r>
              <a:rPr lang="zh-CN" altLang="en-US" dirty="0"/>
              <a:t>）</a:t>
            </a:r>
          </a:p>
        </p:txBody>
      </p:sp>
      <p:sp>
        <p:nvSpPr>
          <p:cNvPr id="6" name="灯片编号占位符 5"/>
          <p:cNvSpPr>
            <a:spLocks noGrp="1"/>
          </p:cNvSpPr>
          <p:nvPr>
            <p:ph type="sldNum" sz="quarter" idx="12"/>
          </p:nvPr>
        </p:nvSpPr>
        <p:spPr/>
        <p:txBody>
          <a:bodyPr/>
          <a:lstStyle/>
          <a:p>
            <a:fld id="{8040112C-5D06-4374-9232-82C9A748C509}" type="slidenum">
              <a:rPr lang="en-US" altLang="zh-CN" smtClean="0"/>
              <a:pPr/>
              <a:t>6</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275">
                                            <p:txEl>
                                              <p:pRg st="4" end="4"/>
                                            </p:txEl>
                                          </p:spTgt>
                                        </p:tgtEl>
                                        <p:attrNameLst>
                                          <p:attrName>style.visibility</p:attrName>
                                        </p:attrNameLst>
                                      </p:cBhvr>
                                      <p:to>
                                        <p:strVal val="visible"/>
                                      </p:to>
                                    </p:set>
                                    <p:anim calcmode="lin" valueType="num">
                                      <p:cBhvr additive="base">
                                        <p:cTn id="7"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2275">
                                            <p:txEl>
                                              <p:pRg st="5" end="5"/>
                                            </p:txEl>
                                          </p:spTgt>
                                        </p:tgtEl>
                                        <p:attrNameLst>
                                          <p:attrName>style.visibility</p:attrName>
                                        </p:attrNameLst>
                                      </p:cBhvr>
                                      <p:to>
                                        <p:strVal val="visible"/>
                                      </p:to>
                                    </p:set>
                                    <p:anim calcmode="lin" valueType="num">
                                      <p:cBhvr additive="base">
                                        <p:cTn id="11" dur="5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2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193539" name="Rectangle 3"/>
          <p:cNvSpPr>
            <a:spLocks noGrp="1" noChangeArrowheads="1"/>
          </p:cNvSpPr>
          <p:nvPr>
            <p:ph type="body" idx="1"/>
          </p:nvPr>
        </p:nvSpPr>
        <p:spPr>
          <a:xfrm>
            <a:off x="539750" y="1412875"/>
            <a:ext cx="8420100" cy="5040313"/>
          </a:xfrm>
        </p:spPr>
        <p:txBody>
          <a:bodyPr/>
          <a:lstStyle/>
          <a:p>
            <a:r>
              <a:rPr lang="zh-CN" altLang="en-US" sz="2400" dirty="0">
                <a:solidFill>
                  <a:schemeClr val="accent2"/>
                </a:solidFill>
                <a:latin typeface="Times New Roman" pitchFamily="18" charset="0"/>
                <a:ea typeface="黑体" pitchFamily="2" charset="-122"/>
              </a:rPr>
              <a:t>存在查询</a:t>
            </a:r>
            <a:r>
              <a:rPr lang="zh-CN" altLang="en-US" dirty="0">
                <a:latin typeface="Times New Roman" pitchFamily="18" charset="0"/>
                <a:ea typeface="黑体" pitchFamily="2" charset="-122"/>
              </a:rPr>
              <a:t> </a:t>
            </a:r>
          </a:p>
          <a:p>
            <a:pPr lvl="1"/>
            <a:r>
              <a:rPr lang="en-US" altLang="zh-CN" sz="2200" b="1" dirty="0">
                <a:latin typeface="Times New Roman" pitchFamily="18" charset="0"/>
                <a:ea typeface="黑体" pitchFamily="2" charset="-122"/>
              </a:rPr>
              <a:t>17) </a:t>
            </a:r>
            <a:r>
              <a:rPr lang="zh-CN" altLang="en-US" sz="2200" b="1" dirty="0">
                <a:latin typeface="Times New Roman" pitchFamily="18" charset="0"/>
                <a:ea typeface="黑体" pitchFamily="2" charset="-122"/>
              </a:rPr>
              <a:t>查询所有已雇用职员的部门。</a:t>
            </a:r>
          </a:p>
          <a:p>
            <a:pPr lvl="1">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200" dirty="0">
                <a:solidFill>
                  <a:srgbClr val="0000CC"/>
                </a:solidFill>
                <a:latin typeface="Times New Roman" pitchFamily="18" charset="0"/>
                <a:ea typeface="黑体" pitchFamily="2" charset="-122"/>
              </a:rPr>
              <a:t>SELECT </a:t>
            </a:r>
            <a:r>
              <a:rPr lang="en-US" altLang="zh-CN" sz="2200" dirty="0" err="1">
                <a:solidFill>
                  <a:srgbClr val="0000CC"/>
                </a:solidFill>
                <a:latin typeface="Times New Roman" pitchFamily="18" charset="0"/>
                <a:ea typeface="黑体" pitchFamily="2" charset="-122"/>
              </a:rPr>
              <a:t>deptno</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dname</a:t>
            </a:r>
            <a:r>
              <a:rPr lang="en-US" altLang="zh-CN" sz="2200" dirty="0">
                <a:solidFill>
                  <a:srgbClr val="0000CC"/>
                </a:solidFill>
                <a:latin typeface="Times New Roman" pitchFamily="18" charset="0"/>
                <a:ea typeface="黑体" pitchFamily="2" charset="-122"/>
              </a:rPr>
              <a:t>  FROM dept</a:t>
            </a:r>
          </a:p>
          <a:p>
            <a:pPr lvl="1">
              <a:buFont typeface="Wingdings" pitchFamily="2" charset="2"/>
              <a:buNone/>
            </a:pPr>
            <a:r>
              <a:rPr lang="en-US" altLang="zh-CN" sz="2200" dirty="0">
                <a:solidFill>
                  <a:srgbClr val="0000CC"/>
                </a:solidFill>
                <a:latin typeface="Times New Roman" pitchFamily="18" charset="0"/>
                <a:ea typeface="黑体" pitchFamily="2" charset="-122"/>
              </a:rPr>
              <a:t>    WHERE </a:t>
            </a:r>
            <a:r>
              <a:rPr lang="en-US" altLang="zh-CN" sz="2200" dirty="0">
                <a:solidFill>
                  <a:schemeClr val="accent2"/>
                </a:solidFill>
                <a:latin typeface="Times New Roman" pitchFamily="18" charset="0"/>
                <a:ea typeface="黑体" pitchFamily="2" charset="-122"/>
              </a:rPr>
              <a:t>EXISTS </a:t>
            </a:r>
            <a:r>
              <a:rPr lang="en-US" altLang="zh-CN" sz="2200" dirty="0">
                <a:solidFill>
                  <a:srgbClr val="0000CC"/>
                </a:solidFill>
                <a:latin typeface="Times New Roman" pitchFamily="18" charset="0"/>
                <a:ea typeface="黑体" pitchFamily="2" charset="-122"/>
              </a:rPr>
              <a:t>(   </a:t>
            </a:r>
            <a:r>
              <a:rPr lang="en-US" altLang="zh-CN" sz="2200" dirty="0">
                <a:latin typeface="Times New Roman" pitchFamily="18" charset="0"/>
                <a:ea typeface="黑体" pitchFamily="2" charset="-122"/>
              </a:rPr>
              <a:t>SELECT </a:t>
            </a:r>
            <a:r>
              <a:rPr lang="en-US" altLang="zh-CN" sz="2200" dirty="0">
                <a:solidFill>
                  <a:srgbClr val="3B9D34"/>
                </a:solidFill>
                <a:latin typeface="Times New Roman" pitchFamily="18" charset="0"/>
                <a:ea typeface="黑体" pitchFamily="2" charset="-122"/>
              </a:rPr>
              <a:t>*</a:t>
            </a:r>
            <a:r>
              <a:rPr lang="en-US" altLang="zh-CN" sz="2200" dirty="0">
                <a:latin typeface="Times New Roman" pitchFamily="18" charset="0"/>
                <a:ea typeface="黑体" pitchFamily="2" charset="-122"/>
              </a:rPr>
              <a:t>  FROM </a:t>
            </a:r>
            <a:r>
              <a:rPr lang="en-US" altLang="zh-CN" sz="2200" dirty="0" err="1">
                <a:latin typeface="Times New Roman" pitchFamily="18" charset="0"/>
                <a:ea typeface="黑体" pitchFamily="2" charset="-122"/>
              </a:rPr>
              <a:t>emp</a:t>
            </a:r>
            <a:endParaRPr lang="en-US" altLang="zh-CN" sz="2200" dirty="0">
              <a:latin typeface="Times New Roman" pitchFamily="18" charset="0"/>
              <a:ea typeface="黑体" pitchFamily="2" charset="-122"/>
            </a:endParaRPr>
          </a:p>
          <a:p>
            <a:pPr lvl="1">
              <a:buFont typeface="Wingdings" pitchFamily="2" charset="2"/>
              <a:buNone/>
            </a:pPr>
            <a:r>
              <a:rPr lang="en-US" altLang="zh-CN" sz="2200" dirty="0">
                <a:latin typeface="Times New Roman" pitchFamily="18" charset="0"/>
                <a:ea typeface="黑体" pitchFamily="2" charset="-122"/>
              </a:rPr>
              <a:t>                                      WHERE </a:t>
            </a:r>
            <a:r>
              <a:rPr lang="en-US" altLang="zh-CN" sz="2200" dirty="0" err="1">
                <a:latin typeface="Times New Roman" pitchFamily="18" charset="0"/>
                <a:ea typeface="黑体" pitchFamily="2" charset="-122"/>
              </a:rPr>
              <a:t>emp.deptno</a:t>
            </a:r>
            <a:r>
              <a:rPr lang="en-US" altLang="zh-CN" sz="2200" dirty="0">
                <a:latin typeface="Times New Roman" pitchFamily="18" charset="0"/>
                <a:ea typeface="黑体" pitchFamily="2" charset="-122"/>
              </a:rPr>
              <a:t> = </a:t>
            </a:r>
            <a:r>
              <a:rPr lang="en-US" altLang="zh-CN" sz="2200" dirty="0" err="1">
                <a:latin typeface="Times New Roman" pitchFamily="18" charset="0"/>
                <a:ea typeface="黑体" pitchFamily="2" charset="-122"/>
              </a:rPr>
              <a:t>dept.deptno</a:t>
            </a:r>
            <a:r>
              <a:rPr lang="en-US" altLang="zh-CN" sz="2200" dirty="0">
                <a:latin typeface="Times New Roman" pitchFamily="18" charset="0"/>
                <a:ea typeface="黑体" pitchFamily="2" charset="-122"/>
              </a:rPr>
              <a:t>   </a:t>
            </a:r>
            <a:r>
              <a:rPr lang="en-US" altLang="zh-CN" sz="2200" dirty="0">
                <a:solidFill>
                  <a:srgbClr val="0000CC"/>
                </a:solidFill>
                <a:latin typeface="Times New Roman" pitchFamily="18" charset="0"/>
                <a:ea typeface="黑体" pitchFamily="2" charset="-122"/>
              </a:rPr>
              <a:t>);</a:t>
            </a:r>
          </a:p>
          <a:p>
            <a:r>
              <a:rPr lang="zh-CN" altLang="en-US" sz="2400" dirty="0">
                <a:solidFill>
                  <a:schemeClr val="accent2"/>
                </a:solidFill>
                <a:latin typeface="Times New Roman" pitchFamily="18" charset="0"/>
                <a:ea typeface="黑体" pitchFamily="2" charset="-122"/>
              </a:rPr>
              <a:t>子查询 </a:t>
            </a:r>
            <a:r>
              <a:rPr lang="en-US" altLang="zh-CN" sz="2400" dirty="0">
                <a:solidFill>
                  <a:schemeClr val="accent2"/>
                </a:solidFill>
                <a:latin typeface="Times New Roman" pitchFamily="18" charset="0"/>
                <a:ea typeface="黑体" pitchFamily="2" charset="-122"/>
              </a:rPr>
              <a:t>/ </a:t>
            </a:r>
            <a:r>
              <a:rPr lang="zh-CN" altLang="en-US" sz="2400" dirty="0">
                <a:solidFill>
                  <a:schemeClr val="accent2"/>
                </a:solidFill>
                <a:latin typeface="Times New Roman" pitchFamily="18" charset="0"/>
                <a:ea typeface="黑体" pitchFamily="2" charset="-122"/>
              </a:rPr>
              <a:t>嵌套查询</a:t>
            </a:r>
          </a:p>
          <a:p>
            <a:pPr lvl="1"/>
            <a:r>
              <a:rPr lang="en-US" altLang="zh-CN" sz="2200" b="1" dirty="0">
                <a:latin typeface="Times New Roman" pitchFamily="18" charset="0"/>
                <a:ea typeface="黑体" pitchFamily="2" charset="-122"/>
              </a:rPr>
              <a:t>18) </a:t>
            </a:r>
            <a:r>
              <a:rPr lang="zh-CN" altLang="en-US" sz="2200" b="1" dirty="0">
                <a:latin typeface="Times New Roman" pitchFamily="18" charset="0"/>
                <a:ea typeface="黑体" pitchFamily="2" charset="-122"/>
              </a:rPr>
              <a:t>查询与</a:t>
            </a:r>
            <a:r>
              <a:rPr lang="en-US" altLang="zh-CN" sz="2200" b="1" dirty="0">
                <a:latin typeface="Times New Roman" pitchFamily="18" charset="0"/>
                <a:ea typeface="黑体" pitchFamily="2" charset="-122"/>
              </a:rPr>
              <a:t>Jones</a:t>
            </a:r>
            <a:r>
              <a:rPr lang="zh-CN" altLang="en-US" sz="2200" b="1" dirty="0">
                <a:latin typeface="Times New Roman" pitchFamily="18" charset="0"/>
                <a:ea typeface="黑体" pitchFamily="2" charset="-122"/>
              </a:rPr>
              <a:t>相同工种的所有职员。</a:t>
            </a:r>
          </a:p>
          <a:p>
            <a:pPr lvl="1">
              <a:buNone/>
            </a:pPr>
            <a:r>
              <a:rPr lang="zh-CN" altLang="en-US" sz="2200" dirty="0">
                <a:latin typeface="Times New Roman" pitchFamily="18" charset="0"/>
                <a:ea typeface="黑体" pitchFamily="2" charset="-122"/>
              </a:rPr>
              <a:t>    </a:t>
            </a:r>
            <a:r>
              <a:rPr lang="en-US" altLang="zh-CN" sz="2200" dirty="0">
                <a:solidFill>
                  <a:srgbClr val="0000CC"/>
                </a:solidFill>
                <a:latin typeface="Times New Roman" pitchFamily="18" charset="0"/>
                <a:ea typeface="黑体" pitchFamily="2" charset="-122"/>
              </a:rPr>
              <a:t>SELECT </a:t>
            </a:r>
            <a:r>
              <a:rPr lang="en-US" altLang="zh-CN" sz="2200" dirty="0" err="1">
                <a:solidFill>
                  <a:srgbClr val="0000CC"/>
                </a:solidFill>
                <a:latin typeface="Times New Roman" pitchFamily="18" charset="0"/>
                <a:ea typeface="黑体" pitchFamily="2" charset="-122"/>
              </a:rPr>
              <a:t>empno</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FROM </a:t>
            </a:r>
            <a:r>
              <a:rPr lang="en-US" altLang="zh-CN" sz="2200" dirty="0" err="1">
                <a:solidFill>
                  <a:srgbClr val="0000CC"/>
                </a:solidFill>
                <a:latin typeface="Times New Roman" pitchFamily="18" charset="0"/>
                <a:ea typeface="黑体" pitchFamily="2" charset="-122"/>
              </a:rPr>
              <a:t>emp</a:t>
            </a:r>
            <a:endParaRPr lang="en-US" altLang="zh-CN" sz="2200" dirty="0">
              <a:solidFill>
                <a:srgbClr val="0000CC"/>
              </a:solidFill>
              <a:latin typeface="Times New Roman" pitchFamily="18" charset="0"/>
              <a:ea typeface="黑体" pitchFamily="2" charset="-122"/>
            </a:endParaRPr>
          </a:p>
          <a:p>
            <a:pPr lvl="1">
              <a:buNone/>
            </a:pPr>
            <a:r>
              <a:rPr lang="en-US" altLang="zh-CN" sz="2200" dirty="0">
                <a:solidFill>
                  <a:srgbClr val="0000CC"/>
                </a:solidFill>
                <a:latin typeface="Times New Roman" pitchFamily="18" charset="0"/>
                <a:ea typeface="黑体" pitchFamily="2" charset="-122"/>
              </a:rPr>
              <a:t>    WHERE job </a:t>
            </a:r>
            <a:r>
              <a:rPr lang="en-US" altLang="zh-CN" sz="2200" b="1" dirty="0">
                <a:solidFill>
                  <a:srgbClr val="3B9D34"/>
                </a:solidFill>
                <a:latin typeface="Times New Roman" pitchFamily="18" charset="0"/>
                <a:ea typeface="黑体" pitchFamily="2" charset="-122"/>
              </a:rPr>
              <a:t>=</a:t>
            </a:r>
            <a:r>
              <a:rPr lang="zh-CN" altLang="en-US" sz="2200" dirty="0">
                <a:latin typeface="Times New Roman" pitchFamily="18" charset="0"/>
                <a:ea typeface="黑体" pitchFamily="2" charset="-122"/>
              </a:rPr>
              <a:t> </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SELECT job   FROM </a:t>
            </a:r>
            <a:r>
              <a:rPr lang="en-US" altLang="zh-CN" sz="2200" dirty="0" err="1">
                <a:solidFill>
                  <a:srgbClr val="FF0000"/>
                </a:solidFill>
                <a:latin typeface="Times New Roman" pitchFamily="18" charset="0"/>
                <a:ea typeface="黑体" pitchFamily="2" charset="-122"/>
              </a:rPr>
              <a:t>emp</a:t>
            </a:r>
            <a:endParaRPr lang="en-US" altLang="zh-CN" sz="2200" dirty="0">
              <a:solidFill>
                <a:srgbClr val="FF0000"/>
              </a:solidFill>
              <a:latin typeface="Times New Roman" pitchFamily="18" charset="0"/>
              <a:ea typeface="黑体" pitchFamily="2" charset="-122"/>
            </a:endParaRPr>
          </a:p>
          <a:p>
            <a:pPr lvl="1">
              <a:buNone/>
            </a:pPr>
            <a:r>
              <a:rPr lang="en-US" altLang="zh-CN" sz="2200" dirty="0">
                <a:solidFill>
                  <a:srgbClr val="FF0000"/>
                </a:solidFill>
                <a:latin typeface="Times New Roman" pitchFamily="18" charset="0"/>
                <a:ea typeface="黑体" pitchFamily="2" charset="-122"/>
              </a:rPr>
              <a:t>                                WHERE </a:t>
            </a:r>
            <a:r>
              <a:rPr lang="en-US" altLang="zh-CN" sz="2200" dirty="0" err="1">
                <a:solidFill>
                  <a:srgbClr val="FF0000"/>
                </a:solidFill>
                <a:latin typeface="Times New Roman" pitchFamily="18" charset="0"/>
                <a:ea typeface="黑体" pitchFamily="2" charset="-122"/>
              </a:rPr>
              <a:t>ename</a:t>
            </a:r>
            <a:r>
              <a:rPr lang="en-US" altLang="zh-CN" sz="2200" dirty="0">
                <a:solidFill>
                  <a:srgbClr val="FF0000"/>
                </a:solidFill>
                <a:latin typeface="Times New Roman" pitchFamily="18" charset="0"/>
                <a:ea typeface="黑体" pitchFamily="2" charset="-122"/>
              </a:rPr>
              <a:t> = ‘Jones’</a:t>
            </a:r>
            <a:r>
              <a:rPr lang="zh-CN" altLang="en-US" sz="2200" dirty="0">
                <a:solidFill>
                  <a:srgbClr val="FF0000"/>
                </a:solidFill>
                <a:latin typeface="Times New Roman" pitchFamily="18" charset="0"/>
                <a:ea typeface="黑体" pitchFamily="2" charset="-122"/>
              </a:rPr>
              <a:t>   </a:t>
            </a:r>
            <a:r>
              <a:rPr lang="en-US" altLang="zh-CN" sz="2200" dirty="0">
                <a:latin typeface="Times New Roman" pitchFamily="18" charset="0"/>
                <a:ea typeface="黑体" pitchFamily="2" charset="-122"/>
              </a:rPr>
              <a:t>)</a:t>
            </a:r>
            <a:r>
              <a:rPr lang="en-US" altLang="zh-CN" sz="2200" dirty="0">
                <a:solidFill>
                  <a:srgbClr val="0000CC"/>
                </a:solidFill>
                <a:latin typeface="Times New Roman" pitchFamily="18" charset="0"/>
                <a:ea typeface="黑体" pitchFamily="2" charset="-122"/>
              </a:rPr>
              <a:t>;</a:t>
            </a:r>
          </a:p>
          <a:p>
            <a:pPr lvl="1"/>
            <a:r>
              <a:rPr lang="zh-CN" altLang="en-US" sz="2200" dirty="0">
                <a:solidFill>
                  <a:srgbClr val="008000"/>
                </a:solidFill>
                <a:latin typeface="Times New Roman" pitchFamily="18" charset="0"/>
                <a:ea typeface="黑体" pitchFamily="2" charset="-122"/>
              </a:rPr>
              <a:t>注意：子查询 的</a:t>
            </a:r>
            <a:r>
              <a:rPr lang="en-US" altLang="zh-CN" sz="2200" dirty="0">
                <a:solidFill>
                  <a:srgbClr val="008000"/>
                </a:solidFill>
                <a:latin typeface="Times New Roman" pitchFamily="18" charset="0"/>
                <a:ea typeface="黑体" pitchFamily="2" charset="-122"/>
              </a:rPr>
              <a:t>SELECT</a:t>
            </a:r>
            <a:r>
              <a:rPr lang="zh-CN" altLang="en-US" sz="2200" dirty="0">
                <a:solidFill>
                  <a:srgbClr val="008000"/>
                </a:solidFill>
                <a:latin typeface="Times New Roman" pitchFamily="18" charset="0"/>
                <a:ea typeface="黑体" pitchFamily="2" charset="-122"/>
              </a:rPr>
              <a:t>语句不能有</a:t>
            </a:r>
            <a:r>
              <a:rPr lang="en-US" altLang="zh-CN" sz="2200" dirty="0">
                <a:solidFill>
                  <a:srgbClr val="008000"/>
                </a:solidFill>
                <a:latin typeface="Times New Roman" pitchFamily="18" charset="0"/>
                <a:ea typeface="黑体" pitchFamily="2" charset="-122"/>
              </a:rPr>
              <a:t>ORDER BY</a:t>
            </a:r>
            <a:r>
              <a:rPr lang="zh-CN" altLang="en-US" sz="2200" dirty="0">
                <a:solidFill>
                  <a:srgbClr val="008000"/>
                </a:solidFill>
                <a:latin typeface="Times New Roman" pitchFamily="18" charset="0"/>
                <a:ea typeface="黑体" pitchFamily="2" charset="-122"/>
              </a:rPr>
              <a:t>子句；</a:t>
            </a:r>
            <a:br>
              <a:rPr lang="en-US" altLang="zh-CN" sz="2200" dirty="0">
                <a:solidFill>
                  <a:srgbClr val="008000"/>
                </a:solidFill>
                <a:latin typeface="Times New Roman" pitchFamily="18" charset="0"/>
                <a:ea typeface="黑体" pitchFamily="2" charset="-122"/>
              </a:rPr>
            </a:br>
            <a:r>
              <a:rPr lang="en-US" altLang="zh-CN" sz="2200" dirty="0">
                <a:solidFill>
                  <a:srgbClr val="008000"/>
                </a:solidFill>
                <a:latin typeface="Times New Roman" pitchFamily="18" charset="0"/>
                <a:ea typeface="黑体" pitchFamily="2" charset="-122"/>
              </a:rPr>
              <a:t>            </a:t>
            </a:r>
            <a:r>
              <a:rPr lang="zh-CN" altLang="en-US" sz="2200" dirty="0">
                <a:solidFill>
                  <a:srgbClr val="008000"/>
                </a:solidFill>
                <a:latin typeface="Times New Roman" pitchFamily="18" charset="0"/>
                <a:ea typeface="黑体" pitchFamily="2" charset="-122"/>
              </a:rPr>
              <a:t>子查询可进一步嵌套。</a:t>
            </a:r>
          </a:p>
          <a:p>
            <a:pPr lvl="1">
              <a:buFont typeface="Wingdings" pitchFamily="2" charset="2"/>
              <a:buNone/>
            </a:pPr>
            <a:endParaRPr lang="en-US" altLang="zh-CN" sz="2200" dirty="0">
              <a:solidFill>
                <a:srgbClr val="0000CC"/>
              </a:solidFill>
              <a:latin typeface="Times New Roman" pitchFamily="18" charset="0"/>
              <a:ea typeface="黑体" pitchFamily="2" charset="-122"/>
            </a:endParaRPr>
          </a:p>
        </p:txBody>
      </p:sp>
      <p:sp>
        <p:nvSpPr>
          <p:cNvPr id="193543" name="Rectangle 7"/>
          <p:cNvSpPr>
            <a:spLocks noChangeArrowheads="1"/>
          </p:cNvSpPr>
          <p:nvPr/>
        </p:nvSpPr>
        <p:spPr bwMode="auto">
          <a:xfrm>
            <a:off x="6730752" y="3886016"/>
            <a:ext cx="2161728" cy="1631216"/>
          </a:xfrm>
          <a:prstGeom prst="rect">
            <a:avLst/>
          </a:prstGeom>
          <a:noFill/>
          <a:ln w="9525">
            <a:solidFill>
              <a:srgbClr val="CC6600"/>
            </a:solidFill>
            <a:miter lim="800000"/>
            <a:headEnd/>
            <a:tailEnd/>
          </a:ln>
          <a:effectLst/>
        </p:spPr>
        <p:txBody>
          <a:bodyPr wrap="square" anchor="ctr">
            <a:spAutoFit/>
          </a:bodyPr>
          <a:lstStyle/>
          <a:p>
            <a:pPr algn="ctr"/>
            <a:r>
              <a:rPr lang="zh-CN" altLang="en-US" sz="2000" b="1" dirty="0">
                <a:solidFill>
                  <a:schemeClr val="accent2"/>
                </a:solidFill>
                <a:latin typeface="Times New Roman" pitchFamily="18" charset="0"/>
              </a:rPr>
              <a:t>通常情况下，运算符“</a:t>
            </a:r>
            <a:r>
              <a:rPr lang="en-US" altLang="zh-CN" sz="2000" b="1" dirty="0">
                <a:solidFill>
                  <a:srgbClr val="3B9D34"/>
                </a:solidFill>
                <a:latin typeface="Times New Roman" pitchFamily="18" charset="0"/>
              </a:rPr>
              <a:t>=</a:t>
            </a:r>
            <a:r>
              <a:rPr lang="zh-CN" altLang="en-US" sz="2000" b="1" dirty="0">
                <a:solidFill>
                  <a:schemeClr val="accent2"/>
                </a:solidFill>
                <a:latin typeface="Times New Roman" pitchFamily="18" charset="0"/>
              </a:rPr>
              <a:t>”</a:t>
            </a:r>
            <a:r>
              <a:rPr lang="en-US" altLang="zh-CN" sz="2000" b="1" dirty="0">
                <a:solidFill>
                  <a:schemeClr val="accent2"/>
                </a:solidFill>
                <a:latin typeface="Times New Roman" pitchFamily="18" charset="0"/>
              </a:rPr>
              <a:t> </a:t>
            </a:r>
            <a:r>
              <a:rPr lang="zh-CN" altLang="en-US" sz="2000" b="1" dirty="0">
                <a:solidFill>
                  <a:schemeClr val="accent2"/>
                </a:solidFill>
                <a:latin typeface="Times New Roman" pitchFamily="18" charset="0"/>
              </a:rPr>
              <a:t>改</a:t>
            </a:r>
            <a:r>
              <a:rPr lang="zh-CN" altLang="zh-CN" sz="2000" b="1" dirty="0">
                <a:solidFill>
                  <a:schemeClr val="accent2"/>
                </a:solidFill>
                <a:latin typeface="Times New Roman" pitchFamily="18" charset="0"/>
              </a:rPr>
              <a:t>用</a:t>
            </a:r>
            <a:r>
              <a:rPr lang="zh-CN" altLang="en-US" sz="2000" b="1" dirty="0">
                <a:solidFill>
                  <a:schemeClr val="accent2"/>
                </a:solidFill>
                <a:latin typeface="Times New Roman" pitchFamily="18" charset="0"/>
              </a:rPr>
              <a:t>“</a:t>
            </a:r>
            <a:r>
              <a:rPr lang="zh-CN" altLang="zh-CN" sz="2000" b="1" dirty="0">
                <a:solidFill>
                  <a:srgbClr val="3B9D34"/>
                </a:solidFill>
                <a:latin typeface="Times New Roman" pitchFamily="18" charset="0"/>
              </a:rPr>
              <a:t>IN</a:t>
            </a:r>
            <a:r>
              <a:rPr lang="zh-CN" altLang="en-US" sz="2000" b="1" dirty="0">
                <a:solidFill>
                  <a:schemeClr val="accent2"/>
                </a:solidFill>
                <a:latin typeface="Times New Roman" pitchFamily="18" charset="0"/>
              </a:rPr>
              <a:t>”</a:t>
            </a:r>
            <a:r>
              <a:rPr lang="zh-CN" altLang="zh-CN" sz="2000" b="1" dirty="0">
                <a:solidFill>
                  <a:schemeClr val="accent2"/>
                </a:solidFill>
                <a:latin typeface="Times New Roman" pitchFamily="18" charset="0"/>
              </a:rPr>
              <a:t> 更安全!</a:t>
            </a:r>
            <a:endParaRPr lang="en-US" altLang="zh-CN" sz="2000" b="1" dirty="0">
              <a:solidFill>
                <a:schemeClr val="accent2"/>
              </a:solidFill>
              <a:latin typeface="Times New Roman" pitchFamily="18" charset="0"/>
            </a:endParaRPr>
          </a:p>
          <a:p>
            <a:pPr algn="ctr"/>
            <a:r>
              <a:rPr lang="zh-CN" altLang="en-US" sz="2000" b="1" dirty="0">
                <a:solidFill>
                  <a:schemeClr val="accent2"/>
                </a:solidFill>
                <a:latin typeface="Times New Roman" pitchFamily="18" charset="0"/>
              </a:rPr>
              <a:t>如果有多个</a:t>
            </a:r>
            <a:r>
              <a:rPr lang="en-US" altLang="zh-CN" sz="2000" b="1" dirty="0">
                <a:latin typeface="Times New Roman" pitchFamily="18" charset="0"/>
                <a:ea typeface="黑体" pitchFamily="2" charset="-122"/>
              </a:rPr>
              <a:t>Jones</a:t>
            </a:r>
            <a:r>
              <a:rPr lang="zh-CN" altLang="en-US" sz="2000" b="1" dirty="0">
                <a:latin typeface="Times New Roman" pitchFamily="18" charset="0"/>
                <a:ea typeface="黑体" pitchFamily="2" charset="-122"/>
              </a:rPr>
              <a:t>，</a:t>
            </a:r>
            <a:r>
              <a:rPr lang="zh-CN" altLang="en-US" sz="2000" b="1" dirty="0">
                <a:solidFill>
                  <a:schemeClr val="accent2"/>
                </a:solidFill>
                <a:latin typeface="Times New Roman" pitchFamily="18" charset="0"/>
              </a:rPr>
              <a:t>此条件就出错了！</a:t>
            </a:r>
            <a:endParaRPr lang="en-US" altLang="zh-CN" sz="2000" b="1" dirty="0">
              <a:solidFill>
                <a:schemeClr val="accent2"/>
              </a:solidFill>
              <a:latin typeface="Times New Roman" pitchFamily="18" charset="0"/>
            </a:endParaRPr>
          </a:p>
        </p:txBody>
      </p:sp>
      <p:grpSp>
        <p:nvGrpSpPr>
          <p:cNvPr id="12" name="组合 11"/>
          <p:cNvGrpSpPr/>
          <p:nvPr/>
        </p:nvGrpSpPr>
        <p:grpSpPr>
          <a:xfrm>
            <a:off x="3594372" y="1412875"/>
            <a:ext cx="5092428" cy="2160141"/>
            <a:chOff x="3563888" y="1412875"/>
            <a:chExt cx="5092428" cy="2160141"/>
          </a:xfrm>
        </p:grpSpPr>
        <p:sp>
          <p:nvSpPr>
            <p:cNvPr id="193540" name="Rectangle 4"/>
            <p:cNvSpPr>
              <a:spLocks noChangeArrowheads="1"/>
            </p:cNvSpPr>
            <p:nvPr/>
          </p:nvSpPr>
          <p:spPr bwMode="auto">
            <a:xfrm>
              <a:off x="5621636" y="1412875"/>
              <a:ext cx="3034680" cy="701675"/>
            </a:xfrm>
            <a:prstGeom prst="rect">
              <a:avLst/>
            </a:prstGeom>
            <a:noFill/>
            <a:ln w="9525">
              <a:noFill/>
              <a:miter lim="800000"/>
              <a:headEnd/>
              <a:tailEnd/>
            </a:ln>
            <a:effectLst/>
          </p:spPr>
          <p:txBody>
            <a:bodyPr wrap="square" anchor="ctr">
              <a:spAutoFit/>
            </a:bodyPr>
            <a:lstStyle/>
            <a:p>
              <a:pPr algn="ctr"/>
              <a:r>
                <a:rPr lang="zh-CN" altLang="en-US" sz="2000" b="1" dirty="0">
                  <a:solidFill>
                    <a:schemeClr val="hlink"/>
                  </a:solidFill>
                  <a:latin typeface="Times New Roman" pitchFamily="18" charset="0"/>
                </a:rPr>
                <a:t>子查询（</a:t>
              </a:r>
              <a:r>
                <a:rPr lang="en-US" altLang="zh-CN" sz="2000" b="1" dirty="0" err="1">
                  <a:solidFill>
                    <a:schemeClr val="hlink"/>
                  </a:solidFill>
                  <a:latin typeface="Times New Roman" pitchFamily="18" charset="0"/>
                </a:rPr>
                <a:t>subquery</a:t>
              </a:r>
              <a:r>
                <a:rPr lang="zh-CN" altLang="en-US" sz="2000" b="1" dirty="0">
                  <a:solidFill>
                    <a:schemeClr val="hlink"/>
                  </a:solidFill>
                  <a:latin typeface="Times New Roman" pitchFamily="18" charset="0"/>
                </a:rPr>
                <a:t>）或称</a:t>
              </a:r>
              <a:endParaRPr lang="en-US" altLang="zh-CN" sz="2000" dirty="0">
                <a:solidFill>
                  <a:schemeClr val="hlink"/>
                </a:solidFill>
                <a:latin typeface="Times New Roman" pitchFamily="18" charset="0"/>
              </a:endParaRPr>
            </a:p>
            <a:p>
              <a:pPr algn="ctr"/>
              <a:r>
                <a:rPr lang="zh-CN" altLang="en-US" sz="2000" b="1" dirty="0">
                  <a:solidFill>
                    <a:schemeClr val="hlink"/>
                  </a:solidFill>
                  <a:latin typeface="Times New Roman" pitchFamily="18" charset="0"/>
                </a:rPr>
                <a:t> 嵌套查询（</a:t>
              </a:r>
              <a:r>
                <a:rPr lang="en-US" altLang="zh-CN" sz="2000" b="1" dirty="0">
                  <a:solidFill>
                    <a:schemeClr val="hlink"/>
                  </a:solidFill>
                  <a:latin typeface="Times New Roman" pitchFamily="18" charset="0"/>
                </a:rPr>
                <a:t>nested query</a:t>
              </a:r>
              <a:r>
                <a:rPr lang="zh-CN" altLang="en-US" sz="2000" b="1" dirty="0">
                  <a:solidFill>
                    <a:schemeClr val="hlink"/>
                  </a:solidFill>
                  <a:latin typeface="Times New Roman" pitchFamily="18" charset="0"/>
                </a:rPr>
                <a:t>）</a:t>
              </a:r>
            </a:p>
          </p:txBody>
        </p:sp>
        <p:sp>
          <p:nvSpPr>
            <p:cNvPr id="193541" name="Line 5"/>
            <p:cNvSpPr>
              <a:spLocks noChangeShapeType="1"/>
            </p:cNvSpPr>
            <p:nvPr/>
          </p:nvSpPr>
          <p:spPr bwMode="auto">
            <a:xfrm flipH="1">
              <a:off x="6227763" y="2097024"/>
              <a:ext cx="504825" cy="574675"/>
            </a:xfrm>
            <a:prstGeom prst="line">
              <a:avLst/>
            </a:prstGeom>
            <a:noFill/>
            <a:ln w="31750">
              <a:solidFill>
                <a:srgbClr val="CC6600"/>
              </a:solidFill>
              <a:round/>
              <a:headEnd/>
              <a:tailEnd type="triangle" w="med" len="med"/>
            </a:ln>
            <a:effectLst/>
          </p:spPr>
          <p:txBody>
            <a:bodyPr/>
            <a:lstStyle/>
            <a:p>
              <a:endParaRPr lang="zh-CN" altLang="en-US"/>
            </a:p>
          </p:txBody>
        </p:sp>
        <p:sp>
          <p:nvSpPr>
            <p:cNvPr id="11" name="圆角矩形 10"/>
            <p:cNvSpPr/>
            <p:nvPr/>
          </p:nvSpPr>
          <p:spPr>
            <a:xfrm>
              <a:off x="3563888" y="2708920"/>
              <a:ext cx="4176464" cy="864096"/>
            </a:xfrm>
            <a:prstGeom prst="roundRect">
              <a:avLst/>
            </a:prstGeom>
            <a:noFill/>
            <a:ln>
              <a:solidFill>
                <a:srgbClr val="CC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60</a:t>
            </a:fld>
            <a:endParaRPr lang="en-US" altLang="zh-CN"/>
          </a:p>
        </p:txBody>
      </p:sp>
      <p:sp>
        <p:nvSpPr>
          <p:cNvPr id="16"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7" dur="500"/>
                                        <p:tgtEl>
                                          <p:spTgt spid="1935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0" dur="500"/>
                                        <p:tgtEl>
                                          <p:spTgt spid="1935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13" dur="500"/>
                                        <p:tgtEl>
                                          <p:spTgt spid="19353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5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353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3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353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3543"/>
                                        </p:tgtEl>
                                        <p:attrNameLst>
                                          <p:attrName>style.visibility</p:attrName>
                                        </p:attrNameLst>
                                      </p:cBhvr>
                                      <p:to>
                                        <p:strVal val="visible"/>
                                      </p:to>
                                    </p:set>
                                    <p:anim calcmode="lin" valueType="num">
                                      <p:cBhvr additive="base">
                                        <p:cTn id="37" dur="500" fill="hold"/>
                                        <p:tgtEl>
                                          <p:spTgt spid="193543"/>
                                        </p:tgtEl>
                                        <p:attrNameLst>
                                          <p:attrName>ppt_x</p:attrName>
                                        </p:attrNameLst>
                                      </p:cBhvr>
                                      <p:tavLst>
                                        <p:tav tm="0">
                                          <p:val>
                                            <p:strVal val="#ppt_x"/>
                                          </p:val>
                                        </p:tav>
                                        <p:tav tm="100000">
                                          <p:val>
                                            <p:strVal val="#ppt_x"/>
                                          </p:val>
                                        </p:tav>
                                      </p:tavLst>
                                    </p:anim>
                                    <p:anim calcmode="lin" valueType="num">
                                      <p:cBhvr additive="base">
                                        <p:cTn id="38" dur="500" fill="hold"/>
                                        <p:tgtEl>
                                          <p:spTgt spid="1935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3539">
                                            <p:txEl>
                                              <p:pRg st="10" end="10"/>
                                            </p:txEl>
                                          </p:spTgt>
                                        </p:tgtEl>
                                        <p:attrNameLst>
                                          <p:attrName>style.visibility</p:attrName>
                                        </p:attrNameLst>
                                      </p:cBhvr>
                                      <p:to>
                                        <p:strVal val="visible"/>
                                      </p:to>
                                    </p:set>
                                    <p:anim calcmode="lin" valueType="num">
                                      <p:cBhvr additive="base">
                                        <p:cTn id="43" dur="500" fill="hold"/>
                                        <p:tgtEl>
                                          <p:spTgt spid="19353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3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dirty="0"/>
              <a:t>3.4.2 </a:t>
            </a:r>
            <a:r>
              <a:rPr lang="zh-CN" altLang="en-US" dirty="0"/>
              <a:t>各种条件查询举例</a:t>
            </a:r>
          </a:p>
        </p:txBody>
      </p:sp>
      <p:sp>
        <p:nvSpPr>
          <p:cNvPr id="194563" name="Rectangle 3"/>
          <p:cNvSpPr>
            <a:spLocks noGrp="1" noChangeArrowheads="1"/>
          </p:cNvSpPr>
          <p:nvPr>
            <p:ph type="body" idx="1"/>
          </p:nvPr>
        </p:nvSpPr>
        <p:spPr>
          <a:xfrm>
            <a:off x="323850" y="1341438"/>
            <a:ext cx="8569325" cy="5256212"/>
          </a:xfrm>
        </p:spPr>
        <p:txBody>
          <a:bodyPr/>
          <a:lstStyle/>
          <a:p>
            <a:r>
              <a:rPr lang="zh-CN" altLang="en-US" sz="2400" dirty="0">
                <a:solidFill>
                  <a:schemeClr val="accent2"/>
                </a:solidFill>
                <a:latin typeface="Times New Roman" pitchFamily="18" charset="0"/>
                <a:ea typeface="黑体" pitchFamily="2" charset="-122"/>
              </a:rPr>
              <a:t>子查询 </a:t>
            </a:r>
            <a:r>
              <a:rPr lang="en-US" altLang="zh-CN" sz="2400" dirty="0">
                <a:solidFill>
                  <a:schemeClr val="accent2"/>
                </a:solidFill>
                <a:latin typeface="Times New Roman" pitchFamily="18" charset="0"/>
                <a:ea typeface="黑体" pitchFamily="2" charset="-122"/>
              </a:rPr>
              <a:t>/ </a:t>
            </a:r>
            <a:r>
              <a:rPr lang="zh-CN" altLang="en-US" sz="2400" dirty="0">
                <a:solidFill>
                  <a:schemeClr val="accent2"/>
                </a:solidFill>
                <a:latin typeface="Times New Roman" pitchFamily="18" charset="0"/>
                <a:ea typeface="黑体" pitchFamily="2" charset="-122"/>
              </a:rPr>
              <a:t>嵌套查询</a:t>
            </a:r>
          </a:p>
          <a:p>
            <a:pPr lvl="1"/>
            <a:r>
              <a:rPr lang="en-US" altLang="zh-CN" sz="2200" dirty="0">
                <a:latin typeface="Times New Roman" pitchFamily="18" charset="0"/>
                <a:ea typeface="黑体" pitchFamily="2" charset="-122"/>
              </a:rPr>
              <a:t>19) </a:t>
            </a:r>
            <a:r>
              <a:rPr lang="zh-CN" altLang="en-US" sz="2200" dirty="0">
                <a:latin typeface="Times New Roman" pitchFamily="18" charset="0"/>
                <a:ea typeface="黑体" pitchFamily="2" charset="-122"/>
              </a:rPr>
              <a:t>查询比</a:t>
            </a:r>
            <a:r>
              <a:rPr lang="en-US" altLang="zh-CN" sz="2200" dirty="0">
                <a:latin typeface="Times New Roman" pitchFamily="18" charset="0"/>
                <a:ea typeface="黑体" pitchFamily="2" charset="-122"/>
              </a:rPr>
              <a:t>30</a:t>
            </a:r>
            <a:r>
              <a:rPr lang="zh-CN" altLang="en-US" sz="2200" dirty="0">
                <a:latin typeface="Times New Roman" pitchFamily="18" charset="0"/>
                <a:ea typeface="黑体" pitchFamily="2" charset="-122"/>
              </a:rPr>
              <a:t>号部门中</a:t>
            </a:r>
            <a:r>
              <a:rPr lang="zh-CN" altLang="en-US" sz="2200" dirty="0">
                <a:solidFill>
                  <a:srgbClr val="FF0000"/>
                </a:solidFill>
                <a:latin typeface="Times New Roman" pitchFamily="18" charset="0"/>
                <a:ea typeface="黑体" pitchFamily="2" charset="-122"/>
              </a:rPr>
              <a:t>所有</a:t>
            </a:r>
            <a:r>
              <a:rPr lang="zh-CN" altLang="en-US" sz="2200" dirty="0">
                <a:latin typeface="Times New Roman" pitchFamily="18" charset="0"/>
                <a:ea typeface="黑体" pitchFamily="2" charset="-122"/>
              </a:rPr>
              <a:t>职员享受更高薪水的职员。</a:t>
            </a:r>
          </a:p>
          <a:p>
            <a:pPr lvl="1">
              <a:buFont typeface="Wingdings" pitchFamily="2" charset="2"/>
              <a:buNone/>
            </a:pPr>
            <a:r>
              <a:rPr lang="zh-CN" altLang="en-US" sz="2200" dirty="0">
                <a:solidFill>
                  <a:srgbClr val="0000CC"/>
                </a:solidFill>
                <a:latin typeface="Times New Roman" pitchFamily="18" charset="0"/>
                <a:ea typeface="黑体" pitchFamily="2" charset="-122"/>
              </a:rPr>
              <a:t>    </a:t>
            </a:r>
            <a:r>
              <a:rPr lang="en-US" altLang="zh-CN" sz="2200" dirty="0">
                <a:solidFill>
                  <a:srgbClr val="0000CC"/>
                </a:solidFill>
                <a:latin typeface="Times New Roman" pitchFamily="18" charset="0"/>
                <a:ea typeface="黑体" pitchFamily="2" charset="-122"/>
              </a:rPr>
              <a:t>SELECT </a:t>
            </a:r>
            <a:r>
              <a:rPr lang="en-US" altLang="zh-CN" sz="2200" dirty="0" err="1">
                <a:solidFill>
                  <a:srgbClr val="0000CC"/>
                </a:solidFill>
                <a:latin typeface="Times New Roman" pitchFamily="18" charset="0"/>
                <a:ea typeface="黑体" pitchFamily="2" charset="-122"/>
              </a:rPr>
              <a:t>empno</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a:t>
            </a:r>
            <a:r>
              <a:rPr lang="en-US" altLang="zh-CN" sz="2200" dirty="0" err="1">
                <a:solidFill>
                  <a:srgbClr val="0000CC"/>
                </a:solidFill>
                <a:latin typeface="Times New Roman" pitchFamily="18" charset="0"/>
                <a:ea typeface="黑体" pitchFamily="2" charset="-122"/>
              </a:rPr>
              <a:t>deptno</a:t>
            </a:r>
            <a:r>
              <a:rPr lang="en-US" altLang="zh-CN" sz="2200" dirty="0">
                <a:solidFill>
                  <a:srgbClr val="0000CC"/>
                </a:solidFill>
                <a:latin typeface="Times New Roman" pitchFamily="18" charset="0"/>
                <a:ea typeface="黑体" pitchFamily="2" charset="-122"/>
              </a:rPr>
              <a:t>   FROM </a:t>
            </a:r>
            <a:r>
              <a:rPr lang="en-US" altLang="zh-CN" sz="2200" dirty="0" err="1">
                <a:solidFill>
                  <a:srgbClr val="0000CC"/>
                </a:solidFill>
                <a:latin typeface="Times New Roman" pitchFamily="18" charset="0"/>
                <a:ea typeface="黑体" pitchFamily="2" charset="-122"/>
              </a:rPr>
              <a:t>emp</a:t>
            </a:r>
            <a:endParaRPr lang="en-US" altLang="zh-CN" sz="2200" dirty="0">
              <a:solidFill>
                <a:srgbClr val="0000CC"/>
              </a:solidFill>
              <a:latin typeface="Times New Roman" pitchFamily="18" charset="0"/>
              <a:ea typeface="黑体" pitchFamily="2" charset="-122"/>
            </a:endParaRPr>
          </a:p>
          <a:p>
            <a:pPr lvl="1">
              <a:buFont typeface="Wingdings" pitchFamily="2" charset="2"/>
              <a:buNone/>
            </a:pPr>
            <a:r>
              <a:rPr lang="en-US" altLang="zh-CN" sz="2200" dirty="0">
                <a:solidFill>
                  <a:srgbClr val="0000CC"/>
                </a:solidFill>
                <a:latin typeface="Times New Roman" pitchFamily="18" charset="0"/>
                <a:ea typeface="黑体" pitchFamily="2" charset="-122"/>
              </a:rPr>
              <a:t>    WHERE </a:t>
            </a:r>
            <a:r>
              <a:rPr lang="en-US" altLang="zh-CN" sz="2200" dirty="0" err="1">
                <a:solidFill>
                  <a:srgbClr val="0000CC"/>
                </a:solidFill>
                <a:latin typeface="Times New Roman" pitchFamily="18" charset="0"/>
                <a:ea typeface="黑体" pitchFamily="2" charset="-122"/>
              </a:rPr>
              <a:t>deptno</a:t>
            </a:r>
            <a:r>
              <a:rPr lang="en-US" altLang="zh-CN" sz="2200" dirty="0">
                <a:solidFill>
                  <a:srgbClr val="0000CC"/>
                </a:solidFill>
                <a:latin typeface="Times New Roman" pitchFamily="18" charset="0"/>
                <a:ea typeface="黑体" pitchFamily="2" charset="-122"/>
              </a:rPr>
              <a:t> &lt; &gt; 30 AND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&gt; </a:t>
            </a:r>
            <a:r>
              <a:rPr lang="en-US" altLang="zh-CN" sz="2200" dirty="0">
                <a:solidFill>
                  <a:schemeClr val="accent2"/>
                </a:solidFill>
                <a:latin typeface="Times New Roman" pitchFamily="18" charset="0"/>
                <a:ea typeface="黑体" pitchFamily="2" charset="-122"/>
              </a:rPr>
              <a:t>ALL</a:t>
            </a:r>
            <a:r>
              <a:rPr lang="en-US" altLang="zh-CN" sz="2200" dirty="0">
                <a:solidFill>
                  <a:schemeClr val="hlink"/>
                </a:solidFill>
                <a:latin typeface="Times New Roman" pitchFamily="18" charset="0"/>
                <a:ea typeface="黑体" pitchFamily="2" charset="-122"/>
              </a:rPr>
              <a:t> </a:t>
            </a:r>
            <a:r>
              <a:rPr lang="en-US" altLang="zh-CN" sz="2200" dirty="0">
                <a:solidFill>
                  <a:srgbClr val="0000CC"/>
                </a:solidFill>
                <a:latin typeface="Times New Roman" pitchFamily="18" charset="0"/>
                <a:ea typeface="黑体" pitchFamily="2" charset="-122"/>
              </a:rPr>
              <a:t>( SELECT </a:t>
            </a:r>
            <a:r>
              <a:rPr lang="en-US" altLang="zh-CN" sz="2200" dirty="0" err="1">
                <a:solidFill>
                  <a:srgbClr val="0000CC"/>
                </a:solidFill>
                <a:latin typeface="Times New Roman" pitchFamily="18" charset="0"/>
                <a:ea typeface="黑体" pitchFamily="2" charset="-122"/>
              </a:rPr>
              <a:t>sal</a:t>
            </a:r>
            <a:r>
              <a:rPr lang="en-US" altLang="zh-CN" sz="2200" dirty="0">
                <a:solidFill>
                  <a:srgbClr val="0000CC"/>
                </a:solidFill>
                <a:latin typeface="Times New Roman" pitchFamily="18" charset="0"/>
                <a:ea typeface="黑体" pitchFamily="2" charset="-122"/>
              </a:rPr>
              <a:t> FROM </a:t>
            </a:r>
            <a:r>
              <a:rPr lang="en-US" altLang="zh-CN" sz="2200" dirty="0" err="1">
                <a:solidFill>
                  <a:srgbClr val="0000CC"/>
                </a:solidFill>
                <a:latin typeface="Times New Roman" pitchFamily="18" charset="0"/>
                <a:ea typeface="黑体" pitchFamily="2" charset="-122"/>
              </a:rPr>
              <a:t>emp</a:t>
            </a:r>
            <a:endParaRPr lang="en-US" altLang="zh-CN" sz="2200" dirty="0">
              <a:solidFill>
                <a:srgbClr val="0000CC"/>
              </a:solidFill>
              <a:latin typeface="Times New Roman" pitchFamily="18" charset="0"/>
              <a:ea typeface="黑体" pitchFamily="2" charset="-122"/>
            </a:endParaRPr>
          </a:p>
          <a:p>
            <a:pPr lvl="1">
              <a:buFont typeface="Wingdings" pitchFamily="2" charset="2"/>
              <a:buNone/>
            </a:pPr>
            <a:r>
              <a:rPr lang="en-US" altLang="zh-CN" sz="2200" dirty="0">
                <a:solidFill>
                  <a:srgbClr val="0000CC"/>
                </a:solidFill>
                <a:latin typeface="Times New Roman" pitchFamily="18" charset="0"/>
                <a:ea typeface="黑体" pitchFamily="2" charset="-122"/>
              </a:rPr>
              <a:t>                                                                        WHERE </a:t>
            </a:r>
            <a:r>
              <a:rPr lang="en-US" altLang="zh-CN" sz="2200" dirty="0" err="1">
                <a:solidFill>
                  <a:srgbClr val="0000CC"/>
                </a:solidFill>
                <a:latin typeface="Times New Roman" pitchFamily="18" charset="0"/>
                <a:ea typeface="黑体" pitchFamily="2" charset="-122"/>
              </a:rPr>
              <a:t>deptno</a:t>
            </a:r>
            <a:r>
              <a:rPr lang="en-US" altLang="zh-CN" sz="2200" dirty="0">
                <a:solidFill>
                  <a:srgbClr val="0000CC"/>
                </a:solidFill>
                <a:latin typeface="Times New Roman" pitchFamily="18" charset="0"/>
                <a:ea typeface="黑体" pitchFamily="2" charset="-122"/>
              </a:rPr>
              <a:t> = 30) ;</a:t>
            </a:r>
          </a:p>
          <a:p>
            <a:pPr lvl="1"/>
            <a:r>
              <a:rPr lang="en-US" altLang="zh-CN" sz="2200" dirty="0">
                <a:latin typeface="Times New Roman" pitchFamily="18" charset="0"/>
                <a:ea typeface="黑体" pitchFamily="2" charset="-122"/>
              </a:rPr>
              <a:t>20)  </a:t>
            </a:r>
            <a:r>
              <a:rPr lang="zh-CN" altLang="en-US" sz="2200" dirty="0">
                <a:solidFill>
                  <a:srgbClr val="008000"/>
                </a:solidFill>
                <a:latin typeface="Times New Roman" pitchFamily="18" charset="0"/>
                <a:ea typeface="黑体" pitchFamily="2" charset="-122"/>
              </a:rPr>
              <a:t>相关子查询（</a:t>
            </a:r>
            <a:r>
              <a:rPr lang="en-US" altLang="zh-CN" sz="2200" dirty="0">
                <a:solidFill>
                  <a:srgbClr val="008000"/>
                </a:solidFill>
                <a:latin typeface="Times New Roman" pitchFamily="18" charset="0"/>
                <a:ea typeface="黑体" pitchFamily="2" charset="-122"/>
              </a:rPr>
              <a:t>correlated subquery</a:t>
            </a:r>
            <a:r>
              <a:rPr lang="zh-CN" altLang="en-US" sz="2200" dirty="0">
                <a:solidFill>
                  <a:srgbClr val="008000"/>
                </a:solidFill>
                <a:latin typeface="Times New Roman" pitchFamily="18" charset="0"/>
                <a:ea typeface="黑体" pitchFamily="2" charset="-122"/>
              </a:rPr>
              <a:t>）</a:t>
            </a:r>
            <a:r>
              <a:rPr lang="en-US" altLang="zh-CN" sz="2200" dirty="0">
                <a:latin typeface="Times New Roman" pitchFamily="18" charset="0"/>
                <a:ea typeface="黑体" pitchFamily="2" charset="-122"/>
              </a:rPr>
              <a:t> </a:t>
            </a:r>
          </a:p>
          <a:p>
            <a:pPr lvl="1">
              <a:buFont typeface="Wingdings" pitchFamily="2" charset="2"/>
              <a:buNone/>
            </a:pP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查询薪水超过其所在部门平均薪水的所有职员。</a:t>
            </a:r>
          </a:p>
          <a:p>
            <a:pPr lvl="1">
              <a:buNone/>
            </a:pPr>
            <a:r>
              <a:rPr lang="zh-CN" altLang="en-US" sz="22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8000"/>
                </a:solidFill>
                <a:latin typeface="Times New Roman" pitchFamily="18" charset="0"/>
                <a:ea typeface="黑体" pitchFamily="2" charset="-122"/>
              </a:rPr>
              <a:t>emp</a:t>
            </a:r>
            <a:r>
              <a:rPr lang="en-US" altLang="zh-CN" sz="2000" b="1" dirty="0">
                <a:solidFill>
                  <a:srgbClr val="008000"/>
                </a:solidFill>
                <a:latin typeface="Times New Roman" pitchFamily="18" charset="0"/>
                <a:ea typeface="黑体" pitchFamily="2" charset="-122"/>
              </a:rPr>
              <a:t> x</a:t>
            </a:r>
            <a:endParaRPr lang="en-US" altLang="zh-CN" sz="2000" b="1" dirty="0">
              <a:solidFill>
                <a:srgbClr val="0000CC"/>
              </a:solidFill>
              <a:latin typeface="Times New Roman" pitchFamily="18" charset="0"/>
              <a:ea typeface="黑体" pitchFamily="2" charset="-122"/>
            </a:endParaRPr>
          </a:p>
          <a:p>
            <a:pPr lvl="1">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&gt; ( SELECT </a:t>
            </a:r>
            <a:r>
              <a:rPr lang="en-US" altLang="zh-CN" sz="2000" b="1" dirty="0">
                <a:solidFill>
                  <a:schemeClr val="accent2"/>
                </a:solidFill>
                <a:latin typeface="Times New Roman" pitchFamily="18" charset="0"/>
                <a:ea typeface="黑体" pitchFamily="2" charset="-122"/>
              </a:rPr>
              <a:t>AVG (</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a:t>
            </a:r>
            <a:r>
              <a:rPr lang="en-US" altLang="zh-CN" sz="2000" b="1" dirty="0">
                <a:solidFill>
                  <a:schemeClr val="hlink"/>
                </a:solidFill>
                <a:latin typeface="Times New Roman" pitchFamily="18" charset="0"/>
                <a:ea typeface="黑体" pitchFamily="2" charset="-122"/>
              </a:rPr>
              <a:t> </a:t>
            </a:r>
          </a:p>
          <a:p>
            <a:pPr lvl="1">
              <a:buFont typeface="Wingdings" pitchFamily="2" charset="2"/>
              <a:buNone/>
            </a:pP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y</a:t>
            </a:r>
          </a:p>
          <a:p>
            <a:pPr lvl="1">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y.deptno</a:t>
            </a:r>
            <a:r>
              <a:rPr lang="en-US" altLang="zh-CN" sz="2000" b="1" dirty="0">
                <a:solidFill>
                  <a:srgbClr val="0000CC"/>
                </a:solidFill>
                <a:latin typeface="Times New Roman" pitchFamily="18" charset="0"/>
                <a:ea typeface="黑体" pitchFamily="2" charset="-122"/>
              </a:rPr>
              <a:t> = </a:t>
            </a:r>
            <a:r>
              <a:rPr lang="en-US" altLang="zh-CN" sz="2000" b="1" dirty="0" err="1">
                <a:solidFill>
                  <a:srgbClr val="008000"/>
                </a:solidFill>
                <a:latin typeface="Times New Roman" pitchFamily="18" charset="0"/>
                <a:ea typeface="黑体" pitchFamily="2" charset="-122"/>
              </a:rPr>
              <a:t>x.deptno</a:t>
            </a:r>
            <a:r>
              <a:rPr lang="en-US" altLang="zh-CN" sz="2000" b="1" dirty="0">
                <a:solidFill>
                  <a:srgbClr val="0000CC"/>
                </a:solidFill>
                <a:latin typeface="Times New Roman" pitchFamily="18" charset="0"/>
                <a:ea typeface="黑体" pitchFamily="2" charset="-122"/>
              </a:rPr>
              <a:t>) ;</a:t>
            </a:r>
            <a:endParaRPr lang="en-US" altLang="zh-CN" sz="2200" dirty="0">
              <a:solidFill>
                <a:srgbClr val="0000CC"/>
              </a:solidFill>
              <a:latin typeface="Times New Roman" pitchFamily="18" charset="0"/>
              <a:ea typeface="黑体" pitchFamily="2" charset="-122"/>
            </a:endParaRPr>
          </a:p>
        </p:txBody>
      </p:sp>
      <p:grpSp>
        <p:nvGrpSpPr>
          <p:cNvPr id="17" name="组合 16"/>
          <p:cNvGrpSpPr/>
          <p:nvPr/>
        </p:nvGrpSpPr>
        <p:grpSpPr>
          <a:xfrm>
            <a:off x="5580112" y="4581128"/>
            <a:ext cx="792087" cy="792088"/>
            <a:chOff x="5580112" y="4581128"/>
            <a:chExt cx="792087" cy="792088"/>
          </a:xfrm>
        </p:grpSpPr>
        <p:sp>
          <p:nvSpPr>
            <p:cNvPr id="194568" name="Line 8"/>
            <p:cNvSpPr>
              <a:spLocks noChangeShapeType="1"/>
            </p:cNvSpPr>
            <p:nvPr/>
          </p:nvSpPr>
          <p:spPr bwMode="auto">
            <a:xfrm>
              <a:off x="5580112" y="4581128"/>
              <a:ext cx="0" cy="792088"/>
            </a:xfrm>
            <a:prstGeom prst="line">
              <a:avLst/>
            </a:prstGeom>
            <a:noFill/>
            <a:ln w="31750">
              <a:solidFill>
                <a:srgbClr val="008000"/>
              </a:solidFill>
              <a:round/>
              <a:headEnd type="triangle"/>
              <a:tailEnd type="triangle" w="med" len="med"/>
            </a:ln>
            <a:effectLst/>
          </p:spPr>
          <p:txBody>
            <a:bodyPr/>
            <a:lstStyle/>
            <a:p>
              <a:endParaRPr lang="zh-CN" altLang="en-US"/>
            </a:p>
          </p:txBody>
        </p:sp>
        <p:sp>
          <p:nvSpPr>
            <p:cNvPr id="194570" name="Rectangle 10"/>
            <p:cNvSpPr>
              <a:spLocks noChangeArrowheads="1"/>
            </p:cNvSpPr>
            <p:nvPr/>
          </p:nvSpPr>
          <p:spPr bwMode="auto">
            <a:xfrm>
              <a:off x="5580112" y="4797152"/>
              <a:ext cx="792087" cy="396875"/>
            </a:xfrm>
            <a:prstGeom prst="rect">
              <a:avLst/>
            </a:prstGeom>
            <a:noFill/>
            <a:ln w="9525">
              <a:noFill/>
              <a:miter lim="800000"/>
              <a:headEnd/>
              <a:tailEnd/>
            </a:ln>
            <a:effectLst/>
          </p:spPr>
          <p:txBody>
            <a:bodyPr wrap="square" anchor="ctr">
              <a:spAutoFit/>
            </a:bodyPr>
            <a:lstStyle/>
            <a:p>
              <a:pPr algn="ctr"/>
              <a:r>
                <a:rPr lang="zh-CN" altLang="en-US" sz="2000" b="1" dirty="0">
                  <a:solidFill>
                    <a:srgbClr val="008000"/>
                  </a:solidFill>
                  <a:latin typeface="Times New Roman" pitchFamily="18" charset="0"/>
                </a:rPr>
                <a:t>相关</a:t>
              </a:r>
            </a:p>
          </p:txBody>
        </p:sp>
      </p:grpSp>
      <p:grpSp>
        <p:nvGrpSpPr>
          <p:cNvPr id="16" name="组合 15"/>
          <p:cNvGrpSpPr/>
          <p:nvPr/>
        </p:nvGrpSpPr>
        <p:grpSpPr>
          <a:xfrm>
            <a:off x="524084" y="2951960"/>
            <a:ext cx="4912012" cy="454974"/>
            <a:chOff x="1495170" y="3014096"/>
            <a:chExt cx="3580887" cy="454974"/>
          </a:xfrm>
        </p:grpSpPr>
        <p:sp>
          <p:nvSpPr>
            <p:cNvPr id="194565" name="Rectangle 5"/>
            <p:cNvSpPr>
              <a:spLocks noChangeArrowheads="1"/>
            </p:cNvSpPr>
            <p:nvPr/>
          </p:nvSpPr>
          <p:spPr bwMode="auto">
            <a:xfrm>
              <a:off x="1495170" y="3068960"/>
              <a:ext cx="3580886" cy="400110"/>
            </a:xfrm>
            <a:prstGeom prst="rect">
              <a:avLst/>
            </a:prstGeom>
            <a:noFill/>
            <a:ln w="9525">
              <a:noFill/>
              <a:miter lim="800000"/>
              <a:headEnd/>
              <a:tailEnd/>
            </a:ln>
            <a:effectLst/>
          </p:spPr>
          <p:txBody>
            <a:bodyPr wrap="square" anchor="ctr">
              <a:spAutoFit/>
            </a:bodyPr>
            <a:lstStyle/>
            <a:p>
              <a:r>
                <a:rPr lang="zh-CN" altLang="en-US" sz="2000" b="1" dirty="0">
                  <a:solidFill>
                    <a:schemeClr val="accent2"/>
                  </a:solidFill>
                  <a:latin typeface="Times New Roman" pitchFamily="18" charset="0"/>
                </a:rPr>
                <a:t>子查询结果前使用“谓词”以便关系运算</a:t>
              </a:r>
            </a:p>
          </p:txBody>
        </p:sp>
        <p:sp>
          <p:nvSpPr>
            <p:cNvPr id="15" name="Line 6"/>
            <p:cNvSpPr>
              <a:spLocks noChangeShapeType="1"/>
            </p:cNvSpPr>
            <p:nvPr/>
          </p:nvSpPr>
          <p:spPr bwMode="auto">
            <a:xfrm flipV="1">
              <a:off x="4959791" y="3014096"/>
              <a:ext cx="116266" cy="206152"/>
            </a:xfrm>
            <a:prstGeom prst="line">
              <a:avLst/>
            </a:prstGeom>
            <a:noFill/>
            <a:ln w="31750">
              <a:solidFill>
                <a:srgbClr val="FF0000"/>
              </a:solidFill>
              <a:round/>
              <a:headEnd/>
              <a:tailEnd type="triangle" w="med" len="med"/>
            </a:ln>
            <a:effectLst/>
          </p:spPr>
          <p:txBody>
            <a:bodyPr/>
            <a:lstStyle/>
            <a:p>
              <a:endParaRPr lang="zh-CN" altLang="en-US"/>
            </a:p>
          </p:txBody>
        </p:sp>
      </p:grpSp>
      <p:grpSp>
        <p:nvGrpSpPr>
          <p:cNvPr id="19" name="组合 18"/>
          <p:cNvGrpSpPr/>
          <p:nvPr/>
        </p:nvGrpSpPr>
        <p:grpSpPr>
          <a:xfrm>
            <a:off x="863016" y="4904592"/>
            <a:ext cx="8064896" cy="1637844"/>
            <a:chOff x="863016" y="4904592"/>
            <a:chExt cx="8064896" cy="1637844"/>
          </a:xfrm>
        </p:grpSpPr>
        <p:sp>
          <p:nvSpPr>
            <p:cNvPr id="194571" name="Text Box 11"/>
            <p:cNvSpPr txBox="1">
              <a:spLocks noChangeArrowheads="1"/>
            </p:cNvSpPr>
            <p:nvPr/>
          </p:nvSpPr>
          <p:spPr bwMode="auto">
            <a:xfrm>
              <a:off x="863016" y="5733256"/>
              <a:ext cx="8064896" cy="809180"/>
            </a:xfrm>
            <a:prstGeom prst="rect">
              <a:avLst/>
            </a:prstGeom>
            <a:noFill/>
            <a:ln w="9525">
              <a:solidFill>
                <a:srgbClr val="FF0000"/>
              </a:solidFill>
              <a:miter lim="800000"/>
              <a:headEnd/>
              <a:tailEnd/>
            </a:ln>
          </p:spPr>
          <p:txBody>
            <a:bodyPr/>
            <a:lstStyle/>
            <a:p>
              <a:pPr algn="just"/>
              <a:r>
                <a:rPr lang="en-US" altLang="zh-CN" sz="1600" dirty="0">
                  <a:solidFill>
                    <a:srgbClr val="FF0000"/>
                  </a:solidFill>
                  <a:latin typeface="+mj-lt"/>
                  <a:ea typeface="黑体" pitchFamily="2" charset="-122"/>
                </a:rPr>
                <a:t>SQL</a:t>
              </a:r>
              <a:r>
                <a:rPr lang="zh-CN" altLang="en-US" sz="1600" dirty="0">
                  <a:solidFill>
                    <a:srgbClr val="FF0000"/>
                  </a:solidFill>
                  <a:latin typeface="+mj-lt"/>
                  <a:ea typeface="黑体" pitchFamily="2" charset="-122"/>
                </a:rPr>
                <a:t>聚集函数（</a:t>
              </a:r>
              <a:r>
                <a:rPr lang="en-US" altLang="zh-CN" sz="1600" dirty="0">
                  <a:solidFill>
                    <a:srgbClr val="FF0000"/>
                  </a:solidFill>
                  <a:latin typeface="+mj-lt"/>
                  <a:ea typeface="黑体" pitchFamily="2" charset="-122"/>
                </a:rPr>
                <a:t>a</a:t>
              </a:r>
              <a:r>
                <a:rPr lang="en-US" altLang="zh-CN" sz="1600" dirty="0">
                  <a:solidFill>
                    <a:srgbClr val="FF0000"/>
                  </a:solidFill>
                  <a:latin typeface="+mj-lt"/>
                </a:rPr>
                <a:t>ggregate </a:t>
              </a:r>
              <a:r>
                <a:rPr lang="en-US" altLang="zh-CN" sz="1600" dirty="0">
                  <a:solidFill>
                    <a:srgbClr val="FF0000"/>
                  </a:solidFill>
                  <a:latin typeface="+mj-lt"/>
                  <a:ea typeface="黑体" pitchFamily="2" charset="-122"/>
                </a:rPr>
                <a:t>functions</a:t>
              </a:r>
              <a:r>
                <a:rPr lang="zh-CN" altLang="en-US" sz="1600" dirty="0">
                  <a:solidFill>
                    <a:srgbClr val="FF0000"/>
                  </a:solidFill>
                  <a:latin typeface="+mj-lt"/>
                  <a:ea typeface="黑体" pitchFamily="2" charset="-122"/>
                </a:rPr>
                <a:t>），包括：</a:t>
              </a:r>
              <a:r>
                <a:rPr lang="en-US" altLang="zh-CN" sz="1600" dirty="0">
                  <a:solidFill>
                    <a:srgbClr val="FF0000"/>
                  </a:solidFill>
                  <a:latin typeface="+mj-lt"/>
                  <a:ea typeface="黑体" pitchFamily="2" charset="-122"/>
                </a:rPr>
                <a:t>AVG(), MAX(), MIN(), </a:t>
              </a:r>
              <a:r>
                <a:rPr lang="zh-CN" altLang="en-US" sz="1600" dirty="0">
                  <a:solidFill>
                    <a:srgbClr val="FF0000"/>
                  </a:solidFill>
                  <a:latin typeface="+mj-lt"/>
                  <a:ea typeface="黑体" pitchFamily="2" charset="-122"/>
                </a:rPr>
                <a:t>C</a:t>
              </a:r>
              <a:r>
                <a:rPr lang="en-US" altLang="zh-CN" sz="1600" dirty="0">
                  <a:solidFill>
                    <a:srgbClr val="FF0000"/>
                  </a:solidFill>
                  <a:latin typeface="+mj-lt"/>
                  <a:ea typeface="黑体" pitchFamily="2" charset="-122"/>
                </a:rPr>
                <a:t>OUNT(), SUM()</a:t>
              </a:r>
              <a:r>
                <a:rPr lang="zh-CN" altLang="en-US" sz="1600" dirty="0">
                  <a:solidFill>
                    <a:srgbClr val="FF0000"/>
                  </a:solidFill>
                  <a:latin typeface="+mj-lt"/>
                  <a:ea typeface="黑体" pitchFamily="2" charset="-122"/>
                </a:rPr>
                <a:t>；</a:t>
              </a:r>
              <a:endParaRPr lang="en-US" altLang="zh-CN" sz="1600" dirty="0">
                <a:solidFill>
                  <a:srgbClr val="FF0000"/>
                </a:solidFill>
                <a:latin typeface="+mj-lt"/>
                <a:ea typeface="黑体" pitchFamily="2" charset="-122"/>
              </a:endParaRPr>
            </a:p>
            <a:p>
              <a:pPr algn="just"/>
              <a:r>
                <a:rPr lang="zh-CN" altLang="en-US" b="1" dirty="0"/>
                <a:t>                                                      </a:t>
              </a:r>
              <a:r>
                <a:rPr lang="zh-CN" altLang="en-US" sz="1600" b="1" dirty="0"/>
                <a:t>聚集函数中的列名前还可使用谓词</a:t>
              </a:r>
              <a:r>
                <a:rPr lang="en-US" altLang="zh-CN" sz="1600" b="1" dirty="0"/>
                <a:t>all</a:t>
              </a:r>
              <a:r>
                <a:rPr lang="zh-CN" altLang="en-US" sz="1600" b="1" dirty="0"/>
                <a:t>或</a:t>
              </a:r>
              <a:r>
                <a:rPr lang="en-US" altLang="zh-CN" sz="1600" b="1" dirty="0"/>
                <a:t>distinct</a:t>
              </a:r>
              <a:r>
                <a:rPr lang="zh-CN" altLang="en-US" sz="1600" b="1" dirty="0"/>
                <a:t>。</a:t>
              </a:r>
            </a:p>
            <a:p>
              <a:pPr algn="just"/>
              <a:r>
                <a:rPr lang="en-US" altLang="zh-CN" sz="1600" dirty="0">
                  <a:solidFill>
                    <a:srgbClr val="FF0000"/>
                  </a:solidFill>
                  <a:latin typeface="+mj-lt"/>
                  <a:ea typeface="黑体" pitchFamily="2" charset="-122"/>
                </a:rPr>
                <a:t>SQL</a:t>
              </a:r>
              <a:r>
                <a:rPr lang="zh-CN" altLang="en-US" sz="1600" dirty="0">
                  <a:solidFill>
                    <a:srgbClr val="FF0000"/>
                  </a:solidFill>
                  <a:latin typeface="+mj-lt"/>
                  <a:ea typeface="黑体" pitchFamily="2" charset="-122"/>
                </a:rPr>
                <a:t>还有标量函数（</a:t>
              </a:r>
              <a:r>
                <a:rPr lang="en-US" altLang="zh-CN" sz="1600" dirty="0">
                  <a:solidFill>
                    <a:srgbClr val="FF0000"/>
                  </a:solidFill>
                  <a:latin typeface="+mj-lt"/>
                  <a:ea typeface="黑体" pitchFamily="2" charset="-122"/>
                </a:rPr>
                <a:t>scalar functions</a:t>
              </a:r>
              <a:r>
                <a:rPr lang="zh-CN" altLang="en-US" sz="1600" dirty="0">
                  <a:solidFill>
                    <a:srgbClr val="FF0000"/>
                  </a:solidFill>
                  <a:latin typeface="+mj-lt"/>
                  <a:ea typeface="黑体" pitchFamily="2" charset="-122"/>
                </a:rPr>
                <a:t>），例如：</a:t>
              </a:r>
              <a:r>
                <a:rPr lang="en-US" altLang="zh-CN" sz="1600" dirty="0">
                  <a:solidFill>
                    <a:srgbClr val="FF0000"/>
                  </a:solidFill>
                  <a:latin typeface="+mj-lt"/>
                  <a:ea typeface="黑体" pitchFamily="2" charset="-122"/>
                </a:rPr>
                <a:t>NOW(), LEN(), UCASE(), LCASE()</a:t>
              </a:r>
              <a:r>
                <a:rPr lang="zh-CN" altLang="en-US" sz="1600" dirty="0">
                  <a:solidFill>
                    <a:srgbClr val="FF0000"/>
                  </a:solidFill>
                  <a:latin typeface="+mj-lt"/>
                  <a:ea typeface="黑体" pitchFamily="2" charset="-122"/>
                </a:rPr>
                <a:t>，等</a:t>
              </a:r>
              <a:endParaRPr lang="en-US" altLang="zh-CN" sz="1600" dirty="0">
                <a:solidFill>
                  <a:srgbClr val="FF0000"/>
                </a:solidFill>
                <a:latin typeface="+mj-lt"/>
                <a:ea typeface="黑体" pitchFamily="2" charset="-122"/>
              </a:endParaRPr>
            </a:p>
          </p:txBody>
        </p:sp>
        <p:sp>
          <p:nvSpPr>
            <p:cNvPr id="18" name="Line 6"/>
            <p:cNvSpPr>
              <a:spLocks noChangeShapeType="1"/>
            </p:cNvSpPr>
            <p:nvPr/>
          </p:nvSpPr>
          <p:spPr bwMode="auto">
            <a:xfrm flipV="1">
              <a:off x="4499992" y="4904592"/>
              <a:ext cx="1" cy="792088"/>
            </a:xfrm>
            <a:prstGeom prst="line">
              <a:avLst/>
            </a:prstGeom>
            <a:noFill/>
            <a:ln w="31750">
              <a:solidFill>
                <a:srgbClr val="FF0000"/>
              </a:solidFill>
              <a:round/>
              <a:headEnd/>
              <a:tailEnd type="triangle" w="med" len="med"/>
            </a:ln>
            <a:effectLst/>
          </p:spPr>
          <p:txBody>
            <a:bodyPr/>
            <a:lstStyle/>
            <a:p>
              <a:endParaRPr lang="zh-CN" altLang="en-US"/>
            </a:p>
          </p:txBody>
        </p:sp>
      </p:grpSp>
      <p:sp>
        <p:nvSpPr>
          <p:cNvPr id="22"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61</a:t>
            </a:fld>
            <a:endParaRPr lang="en-US" altLang="zh-CN"/>
          </a:p>
        </p:txBody>
      </p:sp>
      <p:sp>
        <p:nvSpPr>
          <p:cNvPr id="23"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4"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7092281" y="3501008"/>
            <a:ext cx="1656184" cy="646331"/>
          </a:xfrm>
          <a:prstGeom prst="rect">
            <a:avLst/>
          </a:prstGeom>
          <a:ln>
            <a:solidFill>
              <a:srgbClr val="FF0000"/>
            </a:solidFill>
          </a:ln>
        </p:spPr>
        <p:txBody>
          <a:bodyPr wrap="square">
            <a:spAutoFit/>
          </a:bodyPr>
          <a:lstStyle/>
          <a:p>
            <a:r>
              <a:rPr lang="zh-CN" altLang="en-US" b="1" dirty="0">
                <a:solidFill>
                  <a:schemeClr val="accent2"/>
                </a:solidFill>
                <a:latin typeface="Times New Roman" pitchFamily="18" charset="0"/>
              </a:rPr>
              <a:t>“谓词”还有</a:t>
            </a:r>
            <a:r>
              <a:rPr lang="en-US" altLang="zh-CN" b="1" dirty="0">
                <a:solidFill>
                  <a:schemeClr val="accent2"/>
                </a:solidFill>
                <a:latin typeface="Times New Roman" pitchFamily="18" charset="0"/>
              </a:rPr>
              <a:t>ANY</a:t>
            </a:r>
            <a:r>
              <a:rPr lang="zh-CN" altLang="en-US" b="1" dirty="0">
                <a:solidFill>
                  <a:schemeClr val="accent2"/>
                </a:solidFill>
                <a:latin typeface="Times New Roman" pitchFamily="18" charset="0"/>
              </a:rPr>
              <a:t>或</a:t>
            </a:r>
            <a:r>
              <a:rPr lang="en-US" altLang="zh-CN" b="1" dirty="0">
                <a:solidFill>
                  <a:schemeClr val="accent2"/>
                </a:solidFill>
                <a:latin typeface="Times New Roman" pitchFamily="18" charset="0"/>
              </a:rPr>
              <a:t>SOME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7" dur="500"/>
                                        <p:tgtEl>
                                          <p:spTgt spid="1945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63">
                                            <p:txEl>
                                              <p:pRg st="3" end="3"/>
                                            </p:txEl>
                                          </p:spTgt>
                                        </p:tgtEl>
                                        <p:attrNameLst>
                                          <p:attrName>style.visibility</p:attrName>
                                        </p:attrNameLst>
                                      </p:cBhvr>
                                      <p:to>
                                        <p:strVal val="visible"/>
                                      </p:to>
                                    </p:set>
                                    <p:animEffect transition="in" filter="blinds(horizontal)">
                                      <p:cBhvr>
                                        <p:cTn id="10" dur="500"/>
                                        <p:tgtEl>
                                          <p:spTgt spid="1945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63">
                                            <p:txEl>
                                              <p:pRg st="4" end="4"/>
                                            </p:txEl>
                                          </p:spTgt>
                                        </p:tgtEl>
                                        <p:attrNameLst>
                                          <p:attrName>style.visibility</p:attrName>
                                        </p:attrNameLst>
                                      </p:cBhvr>
                                      <p:to>
                                        <p:strVal val="visible"/>
                                      </p:to>
                                    </p:set>
                                    <p:animEffect transition="in" filter="blinds(horizontal)">
                                      <p:cBhvr>
                                        <p:cTn id="13" dur="500"/>
                                        <p:tgtEl>
                                          <p:spTgt spid="19456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6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4563">
                                            <p:txEl>
                                              <p:pRg st="7" end="7"/>
                                            </p:txEl>
                                          </p:spTgt>
                                        </p:tgtEl>
                                        <p:attrNameLst>
                                          <p:attrName>style.visibility</p:attrName>
                                        </p:attrNameLst>
                                      </p:cBhvr>
                                      <p:to>
                                        <p:strVal val="visible"/>
                                      </p:to>
                                    </p:set>
                                    <p:anim calcmode="lin" valueType="num">
                                      <p:cBhvr additive="base">
                                        <p:cTn id="33" dur="500" fill="hold"/>
                                        <p:tgtEl>
                                          <p:spTgt spid="19456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6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63">
                                            <p:txEl>
                                              <p:pRg st="8" end="8"/>
                                            </p:txEl>
                                          </p:spTgt>
                                        </p:tgtEl>
                                        <p:attrNameLst>
                                          <p:attrName>style.visibility</p:attrName>
                                        </p:attrNameLst>
                                      </p:cBhvr>
                                      <p:to>
                                        <p:strVal val="visible"/>
                                      </p:to>
                                    </p:set>
                                    <p:anim calcmode="lin" valueType="num">
                                      <p:cBhvr additive="base">
                                        <p:cTn id="37" dur="500" fill="hold"/>
                                        <p:tgtEl>
                                          <p:spTgt spid="19456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6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4563">
                                            <p:txEl>
                                              <p:pRg st="9" end="9"/>
                                            </p:txEl>
                                          </p:spTgt>
                                        </p:tgtEl>
                                        <p:attrNameLst>
                                          <p:attrName>style.visibility</p:attrName>
                                        </p:attrNameLst>
                                      </p:cBhvr>
                                      <p:to>
                                        <p:strVal val="visible"/>
                                      </p:to>
                                    </p:set>
                                    <p:anim calcmode="lin" valueType="num">
                                      <p:cBhvr additive="base">
                                        <p:cTn id="41" dur="500" fill="hold"/>
                                        <p:tgtEl>
                                          <p:spTgt spid="19456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56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563">
                                            <p:txEl>
                                              <p:pRg st="10" end="10"/>
                                            </p:txEl>
                                          </p:spTgt>
                                        </p:tgtEl>
                                        <p:attrNameLst>
                                          <p:attrName>style.visibility</p:attrName>
                                        </p:attrNameLst>
                                      </p:cBhvr>
                                      <p:to>
                                        <p:strVal val="visible"/>
                                      </p:to>
                                    </p:set>
                                    <p:anim calcmode="lin" valueType="num">
                                      <p:cBhvr additive="base">
                                        <p:cTn id="45" dur="500" fill="hold"/>
                                        <p:tgtEl>
                                          <p:spTgt spid="19456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5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3.4  SQL</a:t>
            </a:r>
            <a:r>
              <a:rPr lang="zh-CN" altLang="en-US" dirty="0"/>
              <a:t>数据查询语言</a:t>
            </a:r>
          </a:p>
        </p:txBody>
      </p:sp>
      <p:sp>
        <p:nvSpPr>
          <p:cNvPr id="235523" name="Rectangle 3"/>
          <p:cNvSpPr>
            <a:spLocks noGrp="1" noChangeArrowheads="1"/>
          </p:cNvSpPr>
          <p:nvPr>
            <p:ph type="body" idx="1"/>
          </p:nvPr>
        </p:nvSpPr>
        <p:spPr>
          <a:xfrm>
            <a:off x="914400" y="1484313"/>
            <a:ext cx="7772400" cy="4824412"/>
          </a:xfrm>
        </p:spPr>
        <p:txBody>
          <a:bodyPr/>
          <a:lstStyle/>
          <a:p>
            <a:pPr algn="just">
              <a:lnSpc>
                <a:spcPct val="150000"/>
              </a:lnSpc>
            </a:pPr>
            <a:r>
              <a:rPr lang="en-US" altLang="zh-CN" b="1">
                <a:ea typeface="黑体" pitchFamily="2" charset="-122"/>
              </a:rPr>
              <a:t>3.4.1  </a:t>
            </a:r>
            <a:r>
              <a:rPr lang="en-US" altLang="en-US" b="1">
                <a:ea typeface="黑体" pitchFamily="2" charset="-122"/>
              </a:rPr>
              <a:t>SELECT语句的语法</a:t>
            </a:r>
            <a:endParaRPr lang="zh-CN" altLang="en-US" b="1">
              <a:ea typeface="黑体" pitchFamily="2" charset="-122"/>
            </a:endParaRPr>
          </a:p>
          <a:p>
            <a:pPr algn="just">
              <a:lnSpc>
                <a:spcPct val="150000"/>
              </a:lnSpc>
            </a:pPr>
            <a:r>
              <a:rPr lang="en-US" altLang="zh-CN" b="1">
                <a:ea typeface="黑体" pitchFamily="2" charset="-122"/>
              </a:rPr>
              <a:t>3.4.2  </a:t>
            </a:r>
            <a:r>
              <a:rPr lang="en-US" altLang="en-US" b="1">
                <a:ea typeface="黑体" pitchFamily="2" charset="-122"/>
              </a:rPr>
              <a:t>各种条件查询举例</a:t>
            </a:r>
            <a:endParaRPr lang="zh-CN" altLang="en-US" b="1">
              <a:ea typeface="黑体" pitchFamily="2" charset="-122"/>
            </a:endParaRPr>
          </a:p>
          <a:p>
            <a:pPr algn="just">
              <a:lnSpc>
                <a:spcPct val="150000"/>
              </a:lnSpc>
            </a:pPr>
            <a:r>
              <a:rPr lang="en-US" altLang="zh-CN" b="1">
                <a:solidFill>
                  <a:schemeClr val="accent2"/>
                </a:solidFill>
                <a:ea typeface="黑体" pitchFamily="2" charset="-122"/>
              </a:rPr>
              <a:t>3.4.3  </a:t>
            </a:r>
            <a:r>
              <a:rPr lang="zh-CN" altLang="en-US" b="1">
                <a:solidFill>
                  <a:schemeClr val="accent2"/>
                </a:solidFill>
                <a:ea typeface="黑体" pitchFamily="2" charset="-122"/>
              </a:rPr>
              <a:t>查询结果分组</a:t>
            </a:r>
          </a:p>
          <a:p>
            <a:pPr algn="just">
              <a:lnSpc>
                <a:spcPct val="150000"/>
              </a:lnSpc>
            </a:pPr>
            <a:r>
              <a:rPr lang="en-US" altLang="zh-CN" b="1">
                <a:ea typeface="黑体" pitchFamily="2" charset="-122"/>
              </a:rPr>
              <a:t>3.4.4  </a:t>
            </a:r>
            <a:r>
              <a:rPr lang="zh-CN" altLang="en-US" b="1">
                <a:ea typeface="黑体" pitchFamily="2" charset="-122"/>
              </a:rPr>
              <a:t>查询结果排序 </a:t>
            </a:r>
          </a:p>
          <a:p>
            <a:pPr>
              <a:lnSpc>
                <a:spcPct val="150000"/>
              </a:lnSpc>
            </a:pPr>
            <a:r>
              <a:rPr lang="en-US" altLang="zh-CN" b="1">
                <a:ea typeface="黑体" pitchFamily="2" charset="-122"/>
              </a:rPr>
              <a:t>3.4.5</a:t>
            </a:r>
            <a:r>
              <a:rPr lang="en-US" altLang="zh-CN" b="1">
                <a:solidFill>
                  <a:schemeClr val="accent2"/>
                </a:solidFill>
                <a:ea typeface="黑体" pitchFamily="2" charset="-122"/>
              </a:rPr>
              <a:t>  </a:t>
            </a:r>
            <a:r>
              <a:rPr lang="zh-CN" altLang="en-US" b="1">
                <a:ea typeface="黑体" pitchFamily="2" charset="-122"/>
              </a:rPr>
              <a:t>集合操作查询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sz="4000" dirty="0"/>
              <a:t>3.4.3  </a:t>
            </a:r>
            <a:r>
              <a:rPr lang="zh-CN" altLang="en-US" sz="4000" dirty="0"/>
              <a:t>查询结果分组</a:t>
            </a:r>
            <a:r>
              <a:rPr lang="zh-CN" altLang="en-US" dirty="0"/>
              <a:t> </a:t>
            </a:r>
          </a:p>
        </p:txBody>
      </p:sp>
      <p:sp>
        <p:nvSpPr>
          <p:cNvPr id="195587" name="Rectangle 3"/>
          <p:cNvSpPr>
            <a:spLocks noGrp="1" noChangeArrowheads="1"/>
          </p:cNvSpPr>
          <p:nvPr>
            <p:ph type="body" idx="1"/>
          </p:nvPr>
        </p:nvSpPr>
        <p:spPr>
          <a:xfrm>
            <a:off x="899864" y="1268413"/>
            <a:ext cx="7848600" cy="5040907"/>
          </a:xfrm>
        </p:spPr>
        <p:txBody>
          <a:bodyPr/>
          <a:lstStyle/>
          <a:p>
            <a:pPr>
              <a:lnSpc>
                <a:spcPct val="115000"/>
              </a:lnSpc>
            </a:pPr>
            <a:r>
              <a:rPr lang="en-US" altLang="zh-CN" sz="2600" dirty="0">
                <a:latin typeface="Times New Roman" pitchFamily="18" charset="0"/>
                <a:ea typeface="黑体" pitchFamily="2" charset="-122"/>
              </a:rPr>
              <a:t>SELECT</a:t>
            </a:r>
            <a:r>
              <a:rPr lang="zh-CN" altLang="en-US" sz="2600" dirty="0">
                <a:latin typeface="Times New Roman" pitchFamily="18" charset="0"/>
                <a:ea typeface="黑体" pitchFamily="2" charset="-122"/>
              </a:rPr>
              <a:t>语句中，可使用</a:t>
            </a:r>
            <a:r>
              <a:rPr lang="en-US" altLang="zh-CN" sz="2600" b="1" dirty="0">
                <a:solidFill>
                  <a:schemeClr val="accent2"/>
                </a:solidFill>
                <a:latin typeface="Times New Roman" pitchFamily="18" charset="0"/>
                <a:ea typeface="黑体" pitchFamily="2" charset="-122"/>
              </a:rPr>
              <a:t>GROUP BY</a:t>
            </a:r>
            <a:r>
              <a:rPr lang="zh-CN" altLang="en-US" sz="2600" b="1" dirty="0">
                <a:solidFill>
                  <a:schemeClr val="accent2"/>
                </a:solidFill>
                <a:latin typeface="Times New Roman" pitchFamily="18" charset="0"/>
                <a:ea typeface="黑体" pitchFamily="2" charset="-122"/>
              </a:rPr>
              <a:t>子句</a:t>
            </a:r>
            <a:r>
              <a:rPr lang="zh-CN" altLang="en-US" sz="2600" dirty="0">
                <a:latin typeface="Times New Roman" pitchFamily="18" charset="0"/>
                <a:ea typeface="黑体" pitchFamily="2" charset="-122"/>
              </a:rPr>
              <a:t>对已选择的行进行分组，</a:t>
            </a:r>
            <a:r>
              <a:rPr lang="en-US" altLang="zh-CN" sz="2600" b="1" dirty="0">
                <a:solidFill>
                  <a:schemeClr val="accent2"/>
                </a:solidFill>
                <a:latin typeface="Times New Roman" pitchFamily="18" charset="0"/>
                <a:ea typeface="黑体" pitchFamily="2" charset="-122"/>
              </a:rPr>
              <a:t>HAVING</a:t>
            </a:r>
            <a:r>
              <a:rPr lang="zh-CN" altLang="en-US" sz="2600" b="1" dirty="0">
                <a:solidFill>
                  <a:schemeClr val="accent2"/>
                </a:solidFill>
                <a:latin typeface="Times New Roman" pitchFamily="18" charset="0"/>
                <a:ea typeface="黑体" pitchFamily="2" charset="-122"/>
              </a:rPr>
              <a:t>子句</a:t>
            </a:r>
            <a:r>
              <a:rPr lang="zh-CN" altLang="en-US" sz="2600" dirty="0">
                <a:latin typeface="Times New Roman" pitchFamily="18" charset="0"/>
                <a:ea typeface="黑体" pitchFamily="2" charset="-122"/>
              </a:rPr>
              <a:t>用于进一步选择已分的组，对每个已选中的组在查询结果中只返回其单行总计信息。 </a:t>
            </a:r>
          </a:p>
          <a:p>
            <a:pPr lvl="1">
              <a:lnSpc>
                <a:spcPct val="115000"/>
              </a:lnSpc>
            </a:pPr>
            <a:r>
              <a:rPr lang="en-US" altLang="zh-CN" sz="2400" b="1" dirty="0">
                <a:solidFill>
                  <a:schemeClr val="accent2"/>
                </a:solidFill>
                <a:latin typeface="Times New Roman" pitchFamily="18" charset="0"/>
                <a:ea typeface="黑体" pitchFamily="2" charset="-122"/>
              </a:rPr>
              <a:t>GROUP BY</a:t>
            </a:r>
            <a:r>
              <a:rPr lang="zh-CN" altLang="en-US" sz="2400" dirty="0">
                <a:latin typeface="Times New Roman" pitchFamily="18" charset="0"/>
                <a:ea typeface="黑体" pitchFamily="2" charset="-122"/>
              </a:rPr>
              <a:t>将结果表中的元组按指定列上值相等的原则进行分组，然后在每一分组上使用聚集函数，得到单一值。</a:t>
            </a:r>
          </a:p>
          <a:p>
            <a:pPr lvl="1">
              <a:lnSpc>
                <a:spcPct val="115000"/>
              </a:lnSpc>
            </a:pPr>
            <a:r>
              <a:rPr lang="en-US" altLang="zh-CN" sz="2400" b="1" dirty="0">
                <a:solidFill>
                  <a:schemeClr val="accent2"/>
                </a:solidFill>
                <a:latin typeface="Times New Roman" pitchFamily="18" charset="0"/>
                <a:ea typeface="黑体" pitchFamily="2" charset="-122"/>
              </a:rPr>
              <a:t>HAVING</a:t>
            </a:r>
            <a:r>
              <a:rPr lang="zh-CN" altLang="en-US" sz="2400" dirty="0">
                <a:latin typeface="Times New Roman" pitchFamily="18" charset="0"/>
                <a:ea typeface="黑体" pitchFamily="2" charset="-122"/>
              </a:rPr>
              <a:t>对分组进行选择，只将聚集函数作用到满足条件的分组上。</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CN" sz="4000" dirty="0"/>
              <a:t>3.4.3  </a:t>
            </a:r>
            <a:r>
              <a:rPr lang="zh-CN" altLang="en-US" sz="4000" dirty="0"/>
              <a:t>查询结果分组</a:t>
            </a:r>
          </a:p>
        </p:txBody>
      </p:sp>
      <p:sp>
        <p:nvSpPr>
          <p:cNvPr id="261126" name="Rectangle 6"/>
          <p:cNvSpPr>
            <a:spLocks noGrp="1" noChangeArrowheads="1"/>
          </p:cNvSpPr>
          <p:nvPr>
            <p:ph type="body" idx="1"/>
          </p:nvPr>
        </p:nvSpPr>
        <p:spPr>
          <a:xfrm>
            <a:off x="611188" y="1484313"/>
            <a:ext cx="8075612" cy="4897015"/>
          </a:xfrm>
          <a:noFill/>
          <a:ln/>
        </p:spPr>
        <p:txBody>
          <a:bodyPr/>
          <a:lstStyle/>
          <a:p>
            <a:pPr algn="just"/>
            <a:r>
              <a:rPr lang="zh-CN" altLang="en-US" sz="2200" dirty="0">
                <a:latin typeface="Times New Roman" pitchFamily="18" charset="0"/>
                <a:ea typeface="黑体" pitchFamily="2" charset="-122"/>
              </a:rPr>
              <a:t>若</a:t>
            </a:r>
            <a:r>
              <a:rPr lang="en-US" altLang="zh-CN" sz="2200" dirty="0">
                <a:solidFill>
                  <a:schemeClr val="accent2"/>
                </a:solidFill>
                <a:latin typeface="Times New Roman" pitchFamily="18" charset="0"/>
                <a:ea typeface="黑体" pitchFamily="2" charset="-122"/>
              </a:rPr>
              <a:t>GROUP BY</a:t>
            </a:r>
            <a:r>
              <a:rPr lang="zh-CN" altLang="en-US" sz="2200" dirty="0">
                <a:latin typeface="Times New Roman" pitchFamily="18" charset="0"/>
                <a:ea typeface="黑体" pitchFamily="2" charset="-122"/>
              </a:rPr>
              <a:t>子句后有多个列名，则先根据第一列分组，再根据第二列分组</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，一直分组下去。</a:t>
            </a:r>
            <a:endParaRPr lang="en-US" altLang="zh-CN" sz="2200" dirty="0">
              <a:latin typeface="Times New Roman" pitchFamily="18" charset="0"/>
              <a:ea typeface="黑体" pitchFamily="2" charset="-122"/>
            </a:endParaRPr>
          </a:p>
          <a:p>
            <a:pPr algn="just"/>
            <a:endParaRPr lang="zh-CN" altLang="en-US" sz="2200" dirty="0">
              <a:latin typeface="Times New Roman" pitchFamily="18" charset="0"/>
              <a:ea typeface="黑体" pitchFamily="2" charset="-122"/>
            </a:endParaRPr>
          </a:p>
          <a:p>
            <a:pPr algn="just"/>
            <a:r>
              <a:rPr lang="zh-CN" altLang="en-US" sz="2200" dirty="0">
                <a:latin typeface="Times New Roman" pitchFamily="18" charset="0"/>
                <a:ea typeface="黑体" pitchFamily="2" charset="-122"/>
              </a:rPr>
              <a:t>使用</a:t>
            </a:r>
            <a:r>
              <a:rPr lang="en-US" altLang="zh-CN" sz="2200" dirty="0">
                <a:solidFill>
                  <a:schemeClr val="accent2"/>
                </a:solidFill>
                <a:latin typeface="Times New Roman" pitchFamily="18" charset="0"/>
                <a:ea typeface="黑体" pitchFamily="2" charset="-122"/>
              </a:rPr>
              <a:t>GROUP BY</a:t>
            </a:r>
            <a:r>
              <a:rPr lang="zh-CN" altLang="en-US" sz="2200" dirty="0">
                <a:latin typeface="Times New Roman" pitchFamily="18" charset="0"/>
                <a:ea typeface="黑体" pitchFamily="2" charset="-122"/>
              </a:rPr>
              <a:t>子句进行分组后，可细化</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函数的作用对象</a:t>
            </a:r>
          </a:p>
          <a:p>
            <a:pPr lvl="1" algn="just"/>
            <a:r>
              <a:rPr lang="zh-CN" altLang="en-US" sz="2200" dirty="0">
                <a:latin typeface="Times New Roman" pitchFamily="18" charset="0"/>
                <a:ea typeface="黑体" pitchFamily="2" charset="-122"/>
              </a:rPr>
              <a:t> </a:t>
            </a:r>
            <a:r>
              <a:rPr lang="zh-CN" altLang="en-US" sz="2200" dirty="0">
                <a:solidFill>
                  <a:srgbClr val="0000CC"/>
                </a:solidFill>
                <a:latin typeface="Times New Roman" pitchFamily="18" charset="0"/>
                <a:ea typeface="黑体" pitchFamily="2" charset="-122"/>
              </a:rPr>
              <a:t>未对查询结果分组，</a:t>
            </a:r>
            <a:r>
              <a:rPr lang="en-US" altLang="zh-CN" sz="2200" dirty="0">
                <a:solidFill>
                  <a:srgbClr val="0000CC"/>
                </a:solidFill>
                <a:latin typeface="Times New Roman" pitchFamily="18" charset="0"/>
                <a:ea typeface="黑体" pitchFamily="2" charset="-122"/>
              </a:rPr>
              <a:t>SQL</a:t>
            </a:r>
            <a:r>
              <a:rPr lang="zh-CN" altLang="en-US" sz="2200" dirty="0">
                <a:solidFill>
                  <a:srgbClr val="0000CC"/>
                </a:solidFill>
                <a:latin typeface="Times New Roman" pitchFamily="18" charset="0"/>
                <a:ea typeface="黑体" pitchFamily="2" charset="-122"/>
              </a:rPr>
              <a:t>函数将作用于整个查询结果</a:t>
            </a:r>
          </a:p>
          <a:p>
            <a:pPr lvl="1"/>
            <a:r>
              <a:rPr lang="zh-CN" altLang="en-US" sz="2200" dirty="0">
                <a:solidFill>
                  <a:srgbClr val="0000CC"/>
                </a:solidFill>
                <a:latin typeface="Times New Roman" pitchFamily="18" charset="0"/>
                <a:ea typeface="黑体" pitchFamily="2" charset="-122"/>
              </a:rPr>
              <a:t> 对查询结果分组后，</a:t>
            </a:r>
            <a:r>
              <a:rPr lang="en-US" altLang="zh-CN" sz="2200" dirty="0">
                <a:solidFill>
                  <a:srgbClr val="0000CC"/>
                </a:solidFill>
                <a:latin typeface="Times New Roman" pitchFamily="18" charset="0"/>
                <a:ea typeface="黑体" pitchFamily="2" charset="-122"/>
              </a:rPr>
              <a:t>SQL</a:t>
            </a:r>
            <a:r>
              <a:rPr lang="zh-CN" altLang="en-US" sz="2200" dirty="0">
                <a:solidFill>
                  <a:srgbClr val="0000CC"/>
                </a:solidFill>
                <a:latin typeface="Times New Roman" pitchFamily="18" charset="0"/>
                <a:ea typeface="黑体" pitchFamily="2" charset="-122"/>
              </a:rPr>
              <a:t>函数将分别作用于每个分组</a:t>
            </a:r>
            <a:r>
              <a:rPr lang="zh-CN" altLang="en-US" sz="2200" dirty="0">
                <a:latin typeface="Times New Roman" pitchFamily="18" charset="0"/>
                <a:ea typeface="黑体" pitchFamily="2" charset="-122"/>
              </a:rPr>
              <a:t> </a:t>
            </a:r>
          </a:p>
          <a:p>
            <a:pPr lvl="1"/>
            <a:endParaRPr lang="zh-CN" altLang="en-US" sz="2200" dirty="0">
              <a:latin typeface="Times New Roman" pitchFamily="18" charset="0"/>
              <a:ea typeface="黑体" pitchFamily="2" charset="-122"/>
            </a:endParaRPr>
          </a:p>
          <a:p>
            <a:r>
              <a:rPr lang="zh-CN" altLang="en-US" sz="2200" dirty="0">
                <a:latin typeface="Times New Roman" pitchFamily="18" charset="0"/>
                <a:ea typeface="黑体" pitchFamily="2" charset="-122"/>
              </a:rPr>
              <a:t>使用</a:t>
            </a:r>
            <a:r>
              <a:rPr lang="en-US" altLang="zh-CN" sz="2200" dirty="0">
                <a:solidFill>
                  <a:schemeClr val="accent2"/>
                </a:solidFill>
                <a:latin typeface="Times New Roman" pitchFamily="18" charset="0"/>
                <a:ea typeface="黑体" pitchFamily="2" charset="-122"/>
              </a:rPr>
              <a:t>HAVING</a:t>
            </a:r>
            <a:r>
              <a:rPr lang="zh-CN" altLang="en-US" sz="2200" dirty="0">
                <a:latin typeface="Times New Roman" pitchFamily="18" charset="0"/>
                <a:ea typeface="黑体" pitchFamily="2" charset="-122"/>
              </a:rPr>
              <a:t>子句筛选最终输出结果</a:t>
            </a:r>
          </a:p>
          <a:p>
            <a:pPr lvl="1" algn="just"/>
            <a:r>
              <a:rPr lang="zh-CN" altLang="en-US" sz="2200" dirty="0">
                <a:latin typeface="Times New Roman" pitchFamily="18" charset="0"/>
                <a:ea typeface="黑体" pitchFamily="2" charset="-122"/>
              </a:rPr>
              <a:t>只有满足</a:t>
            </a:r>
            <a:r>
              <a:rPr lang="en-US" altLang="zh-CN" sz="2200" dirty="0">
                <a:solidFill>
                  <a:schemeClr val="accent2"/>
                </a:solidFill>
                <a:latin typeface="Times New Roman" pitchFamily="18" charset="0"/>
                <a:ea typeface="黑体" pitchFamily="2" charset="-122"/>
              </a:rPr>
              <a:t>HAVING</a:t>
            </a:r>
            <a:r>
              <a:rPr lang="zh-CN" altLang="en-US" sz="2200" dirty="0">
                <a:latin typeface="Times New Roman" pitchFamily="18" charset="0"/>
                <a:ea typeface="黑体" pitchFamily="2" charset="-122"/>
              </a:rPr>
              <a:t>子句中</a:t>
            </a:r>
            <a:r>
              <a:rPr lang="en-US" altLang="zh-CN" sz="2200" dirty="0">
                <a:solidFill>
                  <a:schemeClr val="accent2"/>
                </a:solidFill>
                <a:latin typeface="Times New Roman" pitchFamily="18" charset="0"/>
                <a:ea typeface="黑体" pitchFamily="2" charset="-122"/>
              </a:rPr>
              <a:t>&lt;</a:t>
            </a:r>
            <a:r>
              <a:rPr lang="zh-CN" altLang="en-US" sz="2200" dirty="0">
                <a:solidFill>
                  <a:schemeClr val="accent2"/>
                </a:solidFill>
                <a:latin typeface="Times New Roman" pitchFamily="18" charset="0"/>
                <a:ea typeface="黑体" pitchFamily="2" charset="-122"/>
              </a:rPr>
              <a:t>分组条件</a:t>
            </a:r>
            <a:r>
              <a:rPr lang="en-US" altLang="zh-CN" sz="2200" dirty="0">
                <a:solidFill>
                  <a:schemeClr val="accent2"/>
                </a:solidFill>
                <a:latin typeface="Times New Roman" pitchFamily="18" charset="0"/>
                <a:ea typeface="黑体" pitchFamily="2" charset="-122"/>
              </a:rPr>
              <a:t>&gt;</a:t>
            </a:r>
            <a:r>
              <a:rPr lang="zh-CN" altLang="en-US" sz="2200" dirty="0">
                <a:latin typeface="Times New Roman" pitchFamily="18" charset="0"/>
                <a:ea typeface="黑体" pitchFamily="2" charset="-122"/>
              </a:rPr>
              <a:t>的组才会被输出</a:t>
            </a:r>
          </a:p>
          <a:p>
            <a:pPr lvl="1" algn="just"/>
            <a:r>
              <a:rPr lang="en-US" altLang="zh-CN" sz="2200" dirty="0">
                <a:latin typeface="Times New Roman" pitchFamily="18" charset="0"/>
                <a:ea typeface="黑体" pitchFamily="2" charset="-122"/>
              </a:rPr>
              <a:t>HAVING</a:t>
            </a:r>
            <a:r>
              <a:rPr lang="zh-CN" altLang="en-US" sz="2200" dirty="0">
                <a:latin typeface="Times New Roman" pitchFamily="18" charset="0"/>
                <a:ea typeface="黑体" pitchFamily="2" charset="-122"/>
              </a:rPr>
              <a:t>子句与</a:t>
            </a:r>
            <a:r>
              <a:rPr lang="en-US" altLang="zh-CN" sz="2200" dirty="0">
                <a:latin typeface="Times New Roman" pitchFamily="18" charset="0"/>
                <a:ea typeface="黑体" pitchFamily="2" charset="-122"/>
              </a:rPr>
              <a:t>WHERE</a:t>
            </a:r>
            <a:r>
              <a:rPr lang="zh-CN" altLang="en-US" sz="2200" dirty="0">
                <a:latin typeface="Times New Roman" pitchFamily="18" charset="0"/>
                <a:ea typeface="黑体" pitchFamily="2" charset="-122"/>
              </a:rPr>
              <a:t>子句的区别：作用对象不同！</a:t>
            </a:r>
          </a:p>
          <a:p>
            <a:pPr lvl="2" algn="just"/>
            <a:r>
              <a:rPr lang="en-US" altLang="zh-CN" sz="1900" dirty="0">
                <a:solidFill>
                  <a:srgbClr val="0000CC"/>
                </a:solidFill>
                <a:latin typeface="Times New Roman" pitchFamily="18" charset="0"/>
                <a:ea typeface="黑体" pitchFamily="2" charset="-122"/>
              </a:rPr>
              <a:t>WHERE &lt;</a:t>
            </a:r>
            <a:r>
              <a:rPr lang="zh-CN" altLang="en-US" sz="1900" dirty="0">
                <a:solidFill>
                  <a:srgbClr val="0000CC"/>
                </a:solidFill>
                <a:latin typeface="Times New Roman" pitchFamily="18" charset="0"/>
                <a:ea typeface="黑体" pitchFamily="2" charset="-122"/>
              </a:rPr>
              <a:t>选择条件</a:t>
            </a:r>
            <a:r>
              <a:rPr lang="en-US" altLang="zh-CN" sz="1900" dirty="0">
                <a:solidFill>
                  <a:srgbClr val="0000CC"/>
                </a:solidFill>
                <a:latin typeface="Times New Roman" pitchFamily="18" charset="0"/>
                <a:ea typeface="黑体" pitchFamily="2" charset="-122"/>
              </a:rPr>
              <a:t>&gt; </a:t>
            </a:r>
            <a:r>
              <a:rPr lang="zh-CN" altLang="en-US" sz="1900" dirty="0">
                <a:solidFill>
                  <a:srgbClr val="0000CC"/>
                </a:solidFill>
                <a:latin typeface="Times New Roman" pitchFamily="18" charset="0"/>
                <a:ea typeface="黑体" pitchFamily="2" charset="-122"/>
              </a:rPr>
              <a:t>作用于基表或视图中的原始数据</a:t>
            </a:r>
          </a:p>
          <a:p>
            <a:pPr lvl="2" algn="just"/>
            <a:r>
              <a:rPr lang="en-US" altLang="zh-CN" sz="1900" dirty="0">
                <a:solidFill>
                  <a:srgbClr val="0000CC"/>
                </a:solidFill>
                <a:latin typeface="Times New Roman" pitchFamily="18" charset="0"/>
                <a:ea typeface="黑体" pitchFamily="2" charset="-122"/>
              </a:rPr>
              <a:t>HAVING &lt;</a:t>
            </a:r>
            <a:r>
              <a:rPr lang="zh-CN" altLang="en-US" sz="1900" dirty="0">
                <a:solidFill>
                  <a:srgbClr val="0000CC"/>
                </a:solidFill>
                <a:latin typeface="Times New Roman" pitchFamily="18" charset="0"/>
                <a:ea typeface="黑体" pitchFamily="2" charset="-122"/>
              </a:rPr>
              <a:t>分组条件</a:t>
            </a:r>
            <a:r>
              <a:rPr lang="en-US" altLang="zh-CN" sz="1900" dirty="0">
                <a:solidFill>
                  <a:srgbClr val="0000CC"/>
                </a:solidFill>
                <a:latin typeface="Times New Roman" pitchFamily="18" charset="0"/>
                <a:ea typeface="黑体" pitchFamily="2" charset="-122"/>
              </a:rPr>
              <a:t>&gt; </a:t>
            </a:r>
            <a:r>
              <a:rPr lang="zh-CN" altLang="en-US" sz="1900" dirty="0">
                <a:solidFill>
                  <a:srgbClr val="0000CC"/>
                </a:solidFill>
                <a:latin typeface="Times New Roman" pitchFamily="18" charset="0"/>
                <a:ea typeface="黑体" pitchFamily="2" charset="-122"/>
              </a:rPr>
              <a:t>作用于查询结果分组中的数据</a:t>
            </a:r>
            <a:endParaRPr lang="zh-CN" altLang="en-US" dirty="0"/>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1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11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112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61126">
                                            <p:txEl>
                                              <p:pRg st="6" end="6"/>
                                            </p:txEl>
                                          </p:spTgt>
                                        </p:tgtEl>
                                        <p:attrNameLst>
                                          <p:attrName>style.visibility</p:attrName>
                                        </p:attrNameLst>
                                      </p:cBhvr>
                                      <p:to>
                                        <p:strVal val="visible"/>
                                      </p:to>
                                    </p:set>
                                    <p:anim calcmode="lin" valueType="num">
                                      <p:cBhvr additive="base">
                                        <p:cTn id="15" dur="500" fill="hold"/>
                                        <p:tgtEl>
                                          <p:spTgt spid="26112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1126">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1126">
                                            <p:txEl>
                                              <p:pRg st="7" end="7"/>
                                            </p:txEl>
                                          </p:spTgt>
                                        </p:tgtEl>
                                        <p:attrNameLst>
                                          <p:attrName>style.visibility</p:attrName>
                                        </p:attrNameLst>
                                      </p:cBhvr>
                                      <p:to>
                                        <p:strVal val="visible"/>
                                      </p:to>
                                    </p:set>
                                    <p:anim calcmode="lin" valueType="num">
                                      <p:cBhvr additive="base">
                                        <p:cTn id="19" dur="500" fill="hold"/>
                                        <p:tgtEl>
                                          <p:spTgt spid="26112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112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1126">
                                            <p:txEl>
                                              <p:pRg st="8" end="8"/>
                                            </p:txEl>
                                          </p:spTgt>
                                        </p:tgtEl>
                                        <p:attrNameLst>
                                          <p:attrName>style.visibility</p:attrName>
                                        </p:attrNameLst>
                                      </p:cBhvr>
                                      <p:to>
                                        <p:strVal val="visible"/>
                                      </p:to>
                                    </p:set>
                                    <p:anim calcmode="lin" valueType="num">
                                      <p:cBhvr additive="base">
                                        <p:cTn id="25" dur="500" fill="hold"/>
                                        <p:tgtEl>
                                          <p:spTgt spid="26112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1126">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1126">
                                            <p:txEl>
                                              <p:pRg st="9" end="9"/>
                                            </p:txEl>
                                          </p:spTgt>
                                        </p:tgtEl>
                                        <p:attrNameLst>
                                          <p:attrName>style.visibility</p:attrName>
                                        </p:attrNameLst>
                                      </p:cBhvr>
                                      <p:to>
                                        <p:strVal val="visible"/>
                                      </p:to>
                                    </p:set>
                                    <p:anim calcmode="lin" valueType="num">
                                      <p:cBhvr additive="base">
                                        <p:cTn id="29" dur="500" fill="hold"/>
                                        <p:tgtEl>
                                          <p:spTgt spid="261126">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1126">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1126">
                                            <p:txEl>
                                              <p:pRg st="10" end="10"/>
                                            </p:txEl>
                                          </p:spTgt>
                                        </p:tgtEl>
                                        <p:attrNameLst>
                                          <p:attrName>style.visibility</p:attrName>
                                        </p:attrNameLst>
                                      </p:cBhvr>
                                      <p:to>
                                        <p:strVal val="visible"/>
                                      </p:to>
                                    </p:set>
                                    <p:anim calcmode="lin" valueType="num">
                                      <p:cBhvr additive="base">
                                        <p:cTn id="33" dur="500" fill="hold"/>
                                        <p:tgtEl>
                                          <p:spTgt spid="261126">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112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3.4.3 </a:t>
            </a:r>
            <a:r>
              <a:rPr lang="zh-CN" altLang="en-US" dirty="0"/>
              <a:t>查询结果分组</a:t>
            </a:r>
          </a:p>
        </p:txBody>
      </p:sp>
      <p:sp>
        <p:nvSpPr>
          <p:cNvPr id="197635" name="Rectangle 3"/>
          <p:cNvSpPr>
            <a:spLocks noGrp="1" noChangeArrowheads="1"/>
          </p:cNvSpPr>
          <p:nvPr>
            <p:ph type="body" idx="1"/>
          </p:nvPr>
        </p:nvSpPr>
        <p:spPr>
          <a:xfrm>
            <a:off x="914400" y="1268413"/>
            <a:ext cx="7834064" cy="5256212"/>
          </a:xfrm>
        </p:spPr>
        <p:txBody>
          <a:bodyPr/>
          <a:lstStyle/>
          <a:p>
            <a:pPr marL="514350" indent="-457200"/>
            <a:r>
              <a:rPr lang="en-US" altLang="zh-CN" sz="2000" dirty="0">
                <a:latin typeface="Times New Roman" pitchFamily="18" charset="0"/>
                <a:ea typeface="黑体" pitchFamily="2" charset="-122"/>
              </a:rPr>
              <a:t>21) </a:t>
            </a:r>
            <a:r>
              <a:rPr lang="zh-CN" altLang="en-US" sz="2000" dirty="0">
                <a:latin typeface="Times New Roman" pitchFamily="18" charset="0"/>
                <a:ea typeface="黑体" pitchFamily="2" charset="-122"/>
              </a:rPr>
              <a:t>查询每个部门的薪水最大值、最小值和平均值。</a:t>
            </a:r>
          </a:p>
          <a:p>
            <a:pPr marL="514350" indent="-457200">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MAX(</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MIN(</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AVG(</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a:t>
            </a:r>
            <a:r>
              <a:rPr lang="en-US" altLang="zh-CN" sz="2000" b="1" dirty="0">
                <a:solidFill>
                  <a:srgbClr val="0000CC"/>
                </a:solidFill>
                <a:latin typeface="Times New Roman" pitchFamily="18" charset="0"/>
                <a:ea typeface="黑体" pitchFamily="2" charset="-122"/>
              </a:rPr>
              <a:t> </a:t>
            </a:r>
          </a:p>
          <a:p>
            <a:pPr marL="514350" indent="-457200">
              <a:buFont typeface="Wingdings" pitchFamily="2" charset="2"/>
              <a:buNone/>
            </a:pP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GROUP BY </a:t>
            </a:r>
            <a:r>
              <a:rPr lang="en-US" altLang="zh-CN" sz="2000" b="1" dirty="0" err="1">
                <a:solidFill>
                  <a:schemeClr val="accent2"/>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p>
          <a:p>
            <a:pPr marL="514350" indent="-457200"/>
            <a:r>
              <a:rPr lang="en-US" altLang="zh-CN" sz="2000" dirty="0">
                <a:latin typeface="Times New Roman" pitchFamily="18" charset="0"/>
                <a:ea typeface="黑体" pitchFamily="2" charset="-122"/>
              </a:rPr>
              <a:t>22) </a:t>
            </a:r>
            <a:r>
              <a:rPr lang="zh-CN" altLang="en-US" sz="2000" dirty="0">
                <a:latin typeface="Times New Roman" pitchFamily="18" charset="0"/>
                <a:ea typeface="黑体" pitchFamily="2" charset="-122"/>
              </a:rPr>
              <a:t>查询整个公司的薪水最大值、最小值和平均值。</a:t>
            </a:r>
          </a:p>
          <a:p>
            <a:pPr marL="514350" indent="-457200">
              <a:buFont typeface="Wingdings" pitchFamily="2" charset="2"/>
              <a:buNone/>
            </a:pPr>
            <a:r>
              <a:rPr lang="zh-CN" altLang="en-US" sz="2000" b="1"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a:solidFill>
                  <a:schemeClr val="accent2"/>
                </a:solidFill>
                <a:latin typeface="Times New Roman" pitchFamily="18" charset="0"/>
                <a:ea typeface="黑体" pitchFamily="2" charset="-122"/>
              </a:rPr>
              <a:t>MAX(</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MIN(</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AVG(</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a:t>
            </a:r>
          </a:p>
          <a:p>
            <a:pPr marL="514350" indent="-457200"/>
            <a:r>
              <a:rPr lang="en-US" altLang="zh-CN" sz="2000" dirty="0">
                <a:latin typeface="Times New Roman" pitchFamily="18" charset="0"/>
                <a:ea typeface="黑体" pitchFamily="2" charset="-122"/>
              </a:rPr>
              <a:t>23) </a:t>
            </a:r>
            <a:r>
              <a:rPr lang="zh-CN" altLang="en-US" sz="2000" dirty="0">
                <a:latin typeface="Times New Roman" pitchFamily="18" charset="0"/>
                <a:ea typeface="黑体" pitchFamily="2" charset="-122"/>
              </a:rPr>
              <a:t>查询每个部门中“</a:t>
            </a:r>
            <a:r>
              <a:rPr lang="en-US" altLang="zh-CN" sz="2000" dirty="0">
                <a:latin typeface="Times New Roman" pitchFamily="18" charset="0"/>
                <a:ea typeface="黑体" pitchFamily="2" charset="-122"/>
              </a:rPr>
              <a:t>clerk</a:t>
            </a:r>
            <a:r>
              <a:rPr lang="zh-CN" altLang="en-US" sz="2000" dirty="0">
                <a:latin typeface="Times New Roman" pitchFamily="18" charset="0"/>
                <a:ea typeface="黑体" pitchFamily="2" charset="-122"/>
              </a:rPr>
              <a:t>”</a:t>
            </a: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人员的人数、平均薪水。</a:t>
            </a:r>
          </a:p>
          <a:p>
            <a:pPr marL="514350" indent="-457200">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COUNT(*), AVG(</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marL="514350" indent="-457200">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a:solidFill>
                  <a:schemeClr val="accent2"/>
                </a:solidFill>
                <a:latin typeface="Times New Roman" pitchFamily="18" charset="0"/>
                <a:ea typeface="黑体" pitchFamily="2" charset="-122"/>
              </a:rPr>
              <a:t>job = ‘clerk’</a:t>
            </a:r>
            <a:r>
              <a:rPr lang="en-US" altLang="zh-CN" sz="2000" b="1" dirty="0">
                <a:solidFill>
                  <a:srgbClr val="0000CC"/>
                </a:solidFill>
                <a:latin typeface="Times New Roman" pitchFamily="18" charset="0"/>
                <a:ea typeface="黑体" pitchFamily="2" charset="-122"/>
              </a:rPr>
              <a:t>  </a:t>
            </a:r>
          </a:p>
          <a:p>
            <a:pPr marL="514350" indent="-457200">
              <a:buFont typeface="Wingdings" pitchFamily="2" charset="2"/>
              <a:buNone/>
            </a:pPr>
            <a:r>
              <a:rPr lang="en-US" altLang="zh-CN" sz="2000" b="1" dirty="0">
                <a:solidFill>
                  <a:srgbClr val="0000CC"/>
                </a:solidFill>
                <a:latin typeface="Times New Roman" pitchFamily="18" charset="0"/>
                <a:ea typeface="黑体" pitchFamily="2" charset="-122"/>
              </a:rPr>
              <a:t>         GROUP BY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a:t>
            </a:r>
          </a:p>
          <a:p>
            <a:pPr marL="514350" indent="-457200"/>
            <a:r>
              <a:rPr lang="en-US" altLang="zh-CN" sz="2000" dirty="0">
                <a:latin typeface="Times New Roman" pitchFamily="18" charset="0"/>
                <a:ea typeface="黑体" pitchFamily="2" charset="-122"/>
              </a:rPr>
              <a:t>24) </a:t>
            </a:r>
            <a:r>
              <a:rPr lang="zh-CN" altLang="en-US" sz="2000" dirty="0">
                <a:latin typeface="Times New Roman" pitchFamily="18" charset="0"/>
                <a:ea typeface="黑体" pitchFamily="2" charset="-122"/>
              </a:rPr>
              <a:t>查询每个部门中“</a:t>
            </a:r>
            <a:r>
              <a:rPr lang="en-US" altLang="zh-CN" sz="2000" dirty="0">
                <a:latin typeface="Times New Roman" pitchFamily="18" charset="0"/>
                <a:ea typeface="黑体" pitchFamily="2" charset="-122"/>
              </a:rPr>
              <a:t>salesman</a:t>
            </a:r>
            <a:r>
              <a:rPr lang="zh-CN" altLang="en-US" sz="2000" dirty="0">
                <a:latin typeface="Times New Roman" pitchFamily="18" charset="0"/>
                <a:ea typeface="黑体" pitchFamily="2" charset="-122"/>
              </a:rPr>
              <a:t>”人员的最高薪水、最低薪水，要求最高薪水与最低薪水相差超过</a:t>
            </a:r>
            <a:r>
              <a:rPr lang="en-US" altLang="zh-CN" sz="2000" dirty="0">
                <a:latin typeface="Times New Roman" pitchFamily="18" charset="0"/>
                <a:ea typeface="黑体" pitchFamily="2" charset="-122"/>
              </a:rPr>
              <a:t>1000</a:t>
            </a:r>
            <a:r>
              <a:rPr lang="zh-CN" altLang="en-US" sz="2000" dirty="0">
                <a:latin typeface="Times New Roman" pitchFamily="18" charset="0"/>
                <a:ea typeface="黑体" pitchFamily="2" charset="-122"/>
              </a:rPr>
              <a:t>。</a:t>
            </a:r>
          </a:p>
          <a:p>
            <a:pPr marL="514350" indent="-457200">
              <a:buFont typeface="Wingdings" pitchFamily="2" charset="2"/>
              <a:buNone/>
            </a:pPr>
            <a:r>
              <a:rPr lang="zh-CN" altLang="en-US" sz="2000" b="1"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MAX(</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MIN(</a:t>
            </a:r>
            <a:r>
              <a:rPr lang="en-US" altLang="zh-CN" sz="2000" b="1" dirty="0" err="1">
                <a:solidFill>
                  <a:srgbClr val="0000CC"/>
                </a:solidFill>
                <a:latin typeface="Times New Roman" pitchFamily="18" charset="0"/>
                <a:ea typeface="黑体" pitchFamily="2" charset="-122"/>
              </a:rPr>
              <a:t>sal</a:t>
            </a: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marL="514350" indent="-457200">
              <a:buFont typeface="Wingdings" pitchFamily="2" charset="2"/>
              <a:buNone/>
            </a:pPr>
            <a:r>
              <a:rPr lang="en-US" altLang="zh-CN" sz="2000" b="1" dirty="0">
                <a:solidFill>
                  <a:srgbClr val="0000CC"/>
                </a:solidFill>
                <a:latin typeface="Times New Roman" pitchFamily="18" charset="0"/>
                <a:ea typeface="黑体" pitchFamily="2" charset="-122"/>
              </a:rPr>
              <a:t>         WHERE job = ‘salesman’</a:t>
            </a:r>
          </a:p>
          <a:p>
            <a:pPr marL="514350" indent="-457200">
              <a:buNone/>
            </a:pPr>
            <a:r>
              <a:rPr lang="en-US" altLang="zh-CN" sz="2000" b="1" dirty="0">
                <a:solidFill>
                  <a:srgbClr val="0000CC"/>
                </a:solidFill>
                <a:latin typeface="Times New Roman" pitchFamily="18" charset="0"/>
                <a:ea typeface="黑体" pitchFamily="2" charset="-122"/>
              </a:rPr>
              <a:t>         GROUP BY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HAVING MAX(</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 MIN(</a:t>
            </a:r>
            <a:r>
              <a:rPr lang="en-US" altLang="zh-CN" sz="2000" b="1" dirty="0" err="1">
                <a:solidFill>
                  <a:schemeClr val="accent2"/>
                </a:solidFill>
                <a:latin typeface="Times New Roman" pitchFamily="18" charset="0"/>
                <a:ea typeface="黑体" pitchFamily="2" charset="-122"/>
              </a:rPr>
              <a:t>sal</a:t>
            </a:r>
            <a:r>
              <a:rPr lang="en-US" altLang="zh-CN" sz="2000" b="1" dirty="0">
                <a:solidFill>
                  <a:schemeClr val="accent2"/>
                </a:solidFill>
                <a:latin typeface="Times New Roman" pitchFamily="18" charset="0"/>
                <a:ea typeface="黑体" pitchFamily="2" charset="-122"/>
              </a:rPr>
              <a:t>) &gt; 1000.0</a:t>
            </a:r>
            <a:r>
              <a:rPr lang="en-US" altLang="zh-CN" sz="2000" b="1" dirty="0">
                <a:solidFill>
                  <a:srgbClr val="0000CC"/>
                </a:solidFill>
                <a:latin typeface="Times New Roman" pitchFamily="18" charset="0"/>
                <a:ea typeface="黑体" pitchFamily="2" charset="-122"/>
              </a:rPr>
              <a:t>;</a:t>
            </a:r>
            <a:endParaRPr lang="en-US" altLang="zh-CN" sz="2000" b="1" dirty="0">
              <a:solidFill>
                <a:schemeClr val="accent2"/>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76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6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763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76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7635">
                                            <p:txEl>
                                              <p:pRg st="9" end="9"/>
                                            </p:txEl>
                                          </p:spTgt>
                                        </p:tgtEl>
                                        <p:attrNameLst>
                                          <p:attrName>style.visibility</p:attrName>
                                        </p:attrNameLst>
                                      </p:cBhvr>
                                      <p:to>
                                        <p:strVal val="visible"/>
                                      </p:to>
                                    </p:set>
                                    <p:anim calcmode="lin" valueType="num">
                                      <p:cBhvr additive="base">
                                        <p:cTn id="23" dur="500" fill="hold"/>
                                        <p:tgtEl>
                                          <p:spTgt spid="19763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763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7635">
                                            <p:txEl>
                                              <p:pRg st="10" end="10"/>
                                            </p:txEl>
                                          </p:spTgt>
                                        </p:tgtEl>
                                        <p:attrNameLst>
                                          <p:attrName>style.visibility</p:attrName>
                                        </p:attrNameLst>
                                      </p:cBhvr>
                                      <p:to>
                                        <p:strVal val="visible"/>
                                      </p:to>
                                    </p:set>
                                    <p:anim calcmode="lin" valueType="num">
                                      <p:cBhvr additive="base">
                                        <p:cTn id="27" dur="500" fill="hold"/>
                                        <p:tgtEl>
                                          <p:spTgt spid="19763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7635">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7635">
                                            <p:txEl>
                                              <p:pRg st="11" end="11"/>
                                            </p:txEl>
                                          </p:spTgt>
                                        </p:tgtEl>
                                        <p:attrNameLst>
                                          <p:attrName>style.visibility</p:attrName>
                                        </p:attrNameLst>
                                      </p:cBhvr>
                                      <p:to>
                                        <p:strVal val="visible"/>
                                      </p:to>
                                    </p:set>
                                    <p:anim calcmode="lin" valueType="num">
                                      <p:cBhvr additive="base">
                                        <p:cTn id="31" dur="500" fill="hold"/>
                                        <p:tgtEl>
                                          <p:spTgt spid="19763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7635">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7635">
                                            <p:txEl>
                                              <p:pRg st="12" end="12"/>
                                            </p:txEl>
                                          </p:spTgt>
                                        </p:tgtEl>
                                        <p:attrNameLst>
                                          <p:attrName>style.visibility</p:attrName>
                                        </p:attrNameLst>
                                      </p:cBhvr>
                                      <p:to>
                                        <p:strVal val="visible"/>
                                      </p:to>
                                    </p:set>
                                    <p:anim calcmode="lin" valueType="num">
                                      <p:cBhvr additive="base">
                                        <p:cTn id="35" dur="500" fill="hold"/>
                                        <p:tgtEl>
                                          <p:spTgt spid="197635">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763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dirty="0"/>
              <a:t>3.4.3 </a:t>
            </a:r>
            <a:r>
              <a:rPr lang="zh-CN" altLang="en-US" dirty="0"/>
              <a:t>查询结果分组</a:t>
            </a:r>
          </a:p>
        </p:txBody>
      </p:sp>
      <p:sp>
        <p:nvSpPr>
          <p:cNvPr id="199683" name="Rectangle 3"/>
          <p:cNvSpPr>
            <a:spLocks noGrp="1" noChangeArrowheads="1"/>
          </p:cNvSpPr>
          <p:nvPr>
            <p:ph type="body" idx="1"/>
          </p:nvPr>
        </p:nvSpPr>
        <p:spPr>
          <a:xfrm>
            <a:off x="395288" y="1412875"/>
            <a:ext cx="8291512" cy="5040461"/>
          </a:xfrm>
        </p:spPr>
        <p:txBody>
          <a:bodyPr/>
          <a:lstStyle/>
          <a:p>
            <a:pPr lvl="1">
              <a:lnSpc>
                <a:spcPct val="90000"/>
              </a:lnSpc>
            </a:pPr>
            <a:r>
              <a:rPr lang="en-US" altLang="zh-CN" sz="2200" dirty="0">
                <a:latin typeface="Times New Roman" pitchFamily="18" charset="0"/>
                <a:ea typeface="黑体" pitchFamily="2" charset="-122"/>
              </a:rPr>
              <a:t>25) </a:t>
            </a:r>
            <a:r>
              <a:rPr lang="zh-CN" altLang="en-US" sz="2200" dirty="0">
                <a:latin typeface="Times New Roman" pitchFamily="18" charset="0"/>
                <a:ea typeface="黑体" pitchFamily="2" charset="-122"/>
              </a:rPr>
              <a:t>查询每个部门中每个工种有多少职员。</a:t>
            </a:r>
          </a:p>
          <a:p>
            <a:pPr lvl="1">
              <a:lnSpc>
                <a:spcPct val="90000"/>
              </a:lnSpc>
              <a:buFont typeface="Wingdings" pitchFamily="2" charset="2"/>
              <a:buNone/>
            </a:pPr>
            <a:r>
              <a:rPr lang="zh-CN" altLang="en-US" sz="2200" b="1"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job,  </a:t>
            </a:r>
            <a:r>
              <a:rPr lang="en-US" altLang="zh-CN" sz="2000" b="1" dirty="0">
                <a:solidFill>
                  <a:srgbClr val="FF0000"/>
                </a:solidFill>
                <a:latin typeface="Times New Roman" pitchFamily="18" charset="0"/>
                <a:ea typeface="黑体" pitchFamily="2" charset="-122"/>
              </a:rPr>
              <a:t>COUNT(job)</a:t>
            </a:r>
          </a:p>
          <a:p>
            <a:pPr lvl="1">
              <a:lnSpc>
                <a:spcPct val="90000"/>
              </a:lnSpc>
              <a:buFont typeface="Wingdings" pitchFamily="2" charset="2"/>
              <a:buNone/>
            </a:pP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lnSpc>
                <a:spcPct val="90000"/>
              </a:lnSpc>
              <a:buFont typeface="Wingdings" pitchFamily="2" charset="2"/>
              <a:buNone/>
            </a:pPr>
            <a:r>
              <a:rPr lang="en-US" altLang="zh-CN" sz="2000" b="1" dirty="0">
                <a:solidFill>
                  <a:srgbClr val="0000CC"/>
                </a:solidFill>
                <a:latin typeface="Times New Roman" pitchFamily="18" charset="0"/>
                <a:ea typeface="黑体" pitchFamily="2" charset="-122"/>
              </a:rPr>
              <a:t>          GROUP BY </a:t>
            </a:r>
            <a:r>
              <a:rPr lang="en-US" altLang="zh-CN" sz="2000" b="1" dirty="0" err="1">
                <a:solidFill>
                  <a:srgbClr val="FF0000"/>
                </a:solidFill>
                <a:latin typeface="Times New Roman" pitchFamily="18" charset="0"/>
                <a:ea typeface="黑体" pitchFamily="2" charset="-122"/>
              </a:rPr>
              <a:t>deptno</a:t>
            </a:r>
            <a:r>
              <a:rPr lang="en-US" altLang="zh-CN" sz="2000" b="1" dirty="0">
                <a:solidFill>
                  <a:srgbClr val="FF0000"/>
                </a:solidFill>
                <a:latin typeface="Times New Roman" pitchFamily="18" charset="0"/>
                <a:ea typeface="黑体" pitchFamily="2" charset="-122"/>
              </a:rPr>
              <a:t>,  job</a:t>
            </a:r>
            <a:r>
              <a:rPr lang="en-US" altLang="zh-CN" sz="2000" b="1" dirty="0">
                <a:solidFill>
                  <a:srgbClr val="0000CC"/>
                </a:solidFill>
                <a:latin typeface="Times New Roman" pitchFamily="18" charset="0"/>
                <a:ea typeface="黑体" pitchFamily="2" charset="-122"/>
              </a:rPr>
              <a:t>; </a:t>
            </a:r>
          </a:p>
          <a:p>
            <a:pPr lvl="1">
              <a:lnSpc>
                <a:spcPct val="90000"/>
              </a:lnSpc>
              <a:buFont typeface="Wingdings" pitchFamily="2" charset="2"/>
              <a:buNone/>
            </a:pP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可能的查询结果是：</a:t>
            </a:r>
          </a:p>
          <a:p>
            <a:pPr lvl="2">
              <a:lnSpc>
                <a:spcPct val="90000"/>
              </a:lnSpc>
              <a:buFont typeface="Wingdings" pitchFamily="2" charset="2"/>
              <a:buNone/>
            </a:pPr>
            <a:r>
              <a:rPr lang="zh-CN" altLang="en-US" sz="1900" b="1" dirty="0">
                <a:latin typeface="Times New Roman" pitchFamily="18" charset="0"/>
                <a:ea typeface="黑体" pitchFamily="2" charset="-122"/>
              </a:rPr>
              <a:t>  </a:t>
            </a:r>
            <a:r>
              <a:rPr lang="en-US" altLang="zh-CN" sz="2000" b="1" dirty="0">
                <a:latin typeface="Times New Roman" pitchFamily="18" charset="0"/>
                <a:ea typeface="黑体" pitchFamily="2" charset="-122"/>
              </a:rPr>
              <a:t>DEPTNO       JOB            COUNT(JOB)</a:t>
            </a:r>
            <a:endParaRPr lang="zh-CN" altLang="en-US" sz="2000" b="1" dirty="0">
              <a:latin typeface="Times New Roman" pitchFamily="18" charset="0"/>
              <a:ea typeface="黑体" pitchFamily="2" charset="-122"/>
            </a:endParaRPr>
          </a:p>
          <a:p>
            <a:pPr lvl="2">
              <a:lnSpc>
                <a:spcPct val="90000"/>
              </a:lnSpc>
              <a:buFont typeface="Wingdings" pitchFamily="2" charset="2"/>
              <a:buNone/>
            </a:pPr>
            <a:r>
              <a:rPr lang="zh-CN" altLang="en-US" sz="2000" b="1" dirty="0">
                <a:latin typeface="Times New Roman" pitchFamily="18" charset="0"/>
                <a:ea typeface="黑体" pitchFamily="2" charset="-122"/>
              </a:rPr>
              <a:t>   </a:t>
            </a:r>
            <a:r>
              <a:rPr lang="en-US" altLang="zh-CN" sz="2000" b="1" dirty="0">
                <a:latin typeface="Times New Roman" pitchFamily="18" charset="0"/>
                <a:ea typeface="黑体" pitchFamily="2" charset="-122"/>
              </a:rPr>
              <a:t>11                  clerk	   2</a:t>
            </a:r>
          </a:p>
          <a:p>
            <a:pPr lvl="2">
              <a:lnSpc>
                <a:spcPct val="90000"/>
              </a:lnSpc>
              <a:buFont typeface="Wingdings" pitchFamily="2" charset="2"/>
              <a:buNone/>
            </a:pPr>
            <a:r>
              <a:rPr lang="en-US" altLang="zh-CN" sz="2000" b="1" dirty="0">
                <a:latin typeface="Times New Roman" pitchFamily="18" charset="0"/>
                <a:ea typeface="黑体" pitchFamily="2" charset="-122"/>
              </a:rPr>
              <a:t>   11                manager	   1</a:t>
            </a:r>
          </a:p>
          <a:p>
            <a:pPr lvl="2">
              <a:lnSpc>
                <a:spcPct val="90000"/>
              </a:lnSpc>
              <a:buFont typeface="Wingdings" pitchFamily="2" charset="2"/>
              <a:buNone/>
            </a:pPr>
            <a:r>
              <a:rPr lang="en-US" altLang="zh-CN" sz="2000" b="1" dirty="0">
                <a:latin typeface="Times New Roman" pitchFamily="18" charset="0"/>
                <a:ea typeface="黑体" pitchFamily="2" charset="-122"/>
              </a:rPr>
              <a:t>   13                manager 	   2</a:t>
            </a:r>
          </a:p>
          <a:p>
            <a:pPr lvl="2">
              <a:lnSpc>
                <a:spcPct val="90000"/>
              </a:lnSpc>
              <a:buFont typeface="Wingdings" pitchFamily="2" charset="2"/>
              <a:buNone/>
            </a:pPr>
            <a:r>
              <a:rPr lang="en-US" altLang="zh-CN" sz="2000" b="1" dirty="0">
                <a:latin typeface="Times New Roman" pitchFamily="18" charset="0"/>
                <a:ea typeface="黑体" pitchFamily="2" charset="-122"/>
              </a:rPr>
              <a:t>   13                analyst	   4</a:t>
            </a:r>
          </a:p>
          <a:p>
            <a:pPr lvl="2">
              <a:lnSpc>
                <a:spcPct val="90000"/>
              </a:lnSpc>
              <a:buFont typeface="Wingdings" pitchFamily="2" charset="2"/>
              <a:buNone/>
            </a:pPr>
            <a:r>
              <a:rPr lang="en-US" altLang="zh-CN" sz="2000" b="1" dirty="0">
                <a:latin typeface="Times New Roman" pitchFamily="18" charset="0"/>
                <a:ea typeface="黑体" pitchFamily="2" charset="-122"/>
              </a:rPr>
              <a:t>   13                  clerk	   3</a:t>
            </a:r>
          </a:p>
          <a:p>
            <a:pPr lvl="2">
              <a:lnSpc>
                <a:spcPct val="90000"/>
              </a:lnSpc>
              <a:buFont typeface="Wingdings" pitchFamily="2" charset="2"/>
              <a:buNone/>
            </a:pPr>
            <a:r>
              <a:rPr lang="en-US" altLang="zh-CN" sz="2000" b="1" dirty="0">
                <a:latin typeface="Times New Roman" pitchFamily="18" charset="0"/>
                <a:ea typeface="黑体" pitchFamily="2" charset="-122"/>
              </a:rPr>
              <a:t>   12                manager	   1</a:t>
            </a:r>
          </a:p>
          <a:p>
            <a:pPr lvl="2">
              <a:lnSpc>
                <a:spcPct val="90000"/>
              </a:lnSpc>
              <a:buFont typeface="Wingdings" pitchFamily="2" charset="2"/>
              <a:buNone/>
            </a:pPr>
            <a:r>
              <a:rPr lang="en-US" altLang="zh-CN" sz="2000" b="1" dirty="0">
                <a:latin typeface="Times New Roman" pitchFamily="18" charset="0"/>
                <a:ea typeface="黑体" pitchFamily="2" charset="-122"/>
              </a:rPr>
              <a:t>   12                  clerk	   1</a:t>
            </a:r>
          </a:p>
          <a:p>
            <a:pPr lvl="2">
              <a:lnSpc>
                <a:spcPct val="90000"/>
              </a:lnSpc>
              <a:buFont typeface="Wingdings" pitchFamily="2" charset="2"/>
              <a:buNone/>
            </a:pPr>
            <a:r>
              <a:rPr lang="en-US" altLang="zh-CN" sz="2000" b="1" dirty="0">
                <a:latin typeface="Times New Roman" pitchFamily="18" charset="0"/>
                <a:ea typeface="黑体" pitchFamily="2" charset="-122"/>
              </a:rPr>
              <a:t>   12                salesman	   5</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xEl>
                                              <p:pRg st="4" end="4"/>
                                            </p:txEl>
                                          </p:spTgt>
                                        </p:tgtEl>
                                        <p:attrNameLst>
                                          <p:attrName>style.visibility</p:attrName>
                                        </p:attrNameLst>
                                      </p:cBhvr>
                                      <p:to>
                                        <p:strVal val="visible"/>
                                      </p:to>
                                    </p:set>
                                    <p:animEffect transition="in" filter="blinds(horizontal)">
                                      <p:cBhvr>
                                        <p:cTn id="7" dur="500"/>
                                        <p:tgtEl>
                                          <p:spTgt spid="19968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9683">
                                            <p:txEl>
                                              <p:pRg st="5" end="5"/>
                                            </p:txEl>
                                          </p:spTgt>
                                        </p:tgtEl>
                                        <p:attrNameLst>
                                          <p:attrName>style.visibility</p:attrName>
                                        </p:attrNameLst>
                                      </p:cBhvr>
                                      <p:to>
                                        <p:strVal val="visible"/>
                                      </p:to>
                                    </p:set>
                                    <p:animEffect transition="in" filter="blinds(horizontal)">
                                      <p:cBhvr>
                                        <p:cTn id="10" dur="500"/>
                                        <p:tgtEl>
                                          <p:spTgt spid="19968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9683">
                                            <p:txEl>
                                              <p:pRg st="6" end="6"/>
                                            </p:txEl>
                                          </p:spTgt>
                                        </p:tgtEl>
                                        <p:attrNameLst>
                                          <p:attrName>style.visibility</p:attrName>
                                        </p:attrNameLst>
                                      </p:cBhvr>
                                      <p:to>
                                        <p:strVal val="visible"/>
                                      </p:to>
                                    </p:set>
                                    <p:animEffect transition="in" filter="blinds(horizontal)">
                                      <p:cBhvr>
                                        <p:cTn id="13" dur="500"/>
                                        <p:tgtEl>
                                          <p:spTgt spid="19968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9683">
                                            <p:txEl>
                                              <p:pRg st="7" end="7"/>
                                            </p:txEl>
                                          </p:spTgt>
                                        </p:tgtEl>
                                        <p:attrNameLst>
                                          <p:attrName>style.visibility</p:attrName>
                                        </p:attrNameLst>
                                      </p:cBhvr>
                                      <p:to>
                                        <p:strVal val="visible"/>
                                      </p:to>
                                    </p:set>
                                    <p:animEffect transition="in" filter="blinds(horizontal)">
                                      <p:cBhvr>
                                        <p:cTn id="16" dur="500"/>
                                        <p:tgtEl>
                                          <p:spTgt spid="19968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9683">
                                            <p:txEl>
                                              <p:pRg st="8" end="8"/>
                                            </p:txEl>
                                          </p:spTgt>
                                        </p:tgtEl>
                                        <p:attrNameLst>
                                          <p:attrName>style.visibility</p:attrName>
                                        </p:attrNameLst>
                                      </p:cBhvr>
                                      <p:to>
                                        <p:strVal val="visible"/>
                                      </p:to>
                                    </p:set>
                                    <p:animEffect transition="in" filter="blinds(horizontal)">
                                      <p:cBhvr>
                                        <p:cTn id="19" dur="500"/>
                                        <p:tgtEl>
                                          <p:spTgt spid="19968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9683">
                                            <p:txEl>
                                              <p:pRg st="9" end="9"/>
                                            </p:txEl>
                                          </p:spTgt>
                                        </p:tgtEl>
                                        <p:attrNameLst>
                                          <p:attrName>style.visibility</p:attrName>
                                        </p:attrNameLst>
                                      </p:cBhvr>
                                      <p:to>
                                        <p:strVal val="visible"/>
                                      </p:to>
                                    </p:set>
                                    <p:animEffect transition="in" filter="blinds(horizontal)">
                                      <p:cBhvr>
                                        <p:cTn id="22" dur="500"/>
                                        <p:tgtEl>
                                          <p:spTgt spid="19968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9683">
                                            <p:txEl>
                                              <p:pRg st="10" end="10"/>
                                            </p:txEl>
                                          </p:spTgt>
                                        </p:tgtEl>
                                        <p:attrNameLst>
                                          <p:attrName>style.visibility</p:attrName>
                                        </p:attrNameLst>
                                      </p:cBhvr>
                                      <p:to>
                                        <p:strVal val="visible"/>
                                      </p:to>
                                    </p:set>
                                    <p:animEffect transition="in" filter="blinds(horizontal)">
                                      <p:cBhvr>
                                        <p:cTn id="25" dur="500"/>
                                        <p:tgtEl>
                                          <p:spTgt spid="19968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9683">
                                            <p:txEl>
                                              <p:pRg st="11" end="11"/>
                                            </p:txEl>
                                          </p:spTgt>
                                        </p:tgtEl>
                                        <p:attrNameLst>
                                          <p:attrName>style.visibility</p:attrName>
                                        </p:attrNameLst>
                                      </p:cBhvr>
                                      <p:to>
                                        <p:strVal val="visible"/>
                                      </p:to>
                                    </p:set>
                                    <p:animEffect transition="in" filter="blinds(horizontal)">
                                      <p:cBhvr>
                                        <p:cTn id="28" dur="500"/>
                                        <p:tgtEl>
                                          <p:spTgt spid="199683">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9683">
                                            <p:txEl>
                                              <p:pRg st="12" end="12"/>
                                            </p:txEl>
                                          </p:spTgt>
                                        </p:tgtEl>
                                        <p:attrNameLst>
                                          <p:attrName>style.visibility</p:attrName>
                                        </p:attrNameLst>
                                      </p:cBhvr>
                                      <p:to>
                                        <p:strVal val="visible"/>
                                      </p:to>
                                    </p:set>
                                    <p:animEffect transition="in" filter="blinds(horizontal)">
                                      <p:cBhvr>
                                        <p:cTn id="31" dur="500"/>
                                        <p:tgtEl>
                                          <p:spTgt spid="199683">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9683">
                                            <p:txEl>
                                              <p:pRg st="13" end="13"/>
                                            </p:txEl>
                                          </p:spTgt>
                                        </p:tgtEl>
                                        <p:attrNameLst>
                                          <p:attrName>style.visibility</p:attrName>
                                        </p:attrNameLst>
                                      </p:cBhvr>
                                      <p:to>
                                        <p:strVal val="visible"/>
                                      </p:to>
                                    </p:set>
                                    <p:animEffect transition="in" filter="blinds(horizontal)">
                                      <p:cBhvr>
                                        <p:cTn id="34" dur="500"/>
                                        <p:tgtEl>
                                          <p:spTgt spid="1996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11560" y="277813"/>
            <a:ext cx="8424936" cy="919162"/>
          </a:xfrm>
        </p:spPr>
        <p:txBody>
          <a:bodyPr/>
          <a:lstStyle/>
          <a:p>
            <a:pPr algn="ctr"/>
            <a:r>
              <a:rPr lang="zh-CN" altLang="en-US" sz="4000" dirty="0"/>
              <a:t>空值</a:t>
            </a:r>
            <a:r>
              <a:rPr lang="en-US" altLang="zh-CN" sz="4000" dirty="0"/>
              <a:t>NULL</a:t>
            </a:r>
            <a:r>
              <a:rPr lang="zh-CN" altLang="en-US" sz="4000" dirty="0"/>
              <a:t>在聚集函数计算中的作用</a:t>
            </a:r>
          </a:p>
        </p:txBody>
      </p:sp>
      <p:sp>
        <p:nvSpPr>
          <p:cNvPr id="262147" name="Rectangle 3"/>
          <p:cNvSpPr>
            <a:spLocks noGrp="1" noChangeArrowheads="1"/>
          </p:cNvSpPr>
          <p:nvPr>
            <p:ph type="body" idx="1"/>
          </p:nvPr>
        </p:nvSpPr>
        <p:spPr/>
        <p:txBody>
          <a:bodyPr/>
          <a:lstStyle/>
          <a:p>
            <a:pPr lvl="1"/>
            <a:r>
              <a:rPr lang="en-US" altLang="zh-CN" dirty="0"/>
              <a:t>SELECT   sum(G)</a:t>
            </a:r>
          </a:p>
          <a:p>
            <a:pPr lvl="1"/>
            <a:r>
              <a:rPr lang="en-US" altLang="zh-CN" dirty="0"/>
              <a:t>FROM  SC</a:t>
            </a:r>
          </a:p>
          <a:p>
            <a:pPr lvl="1"/>
            <a:endParaRPr lang="en-US" altLang="zh-CN" dirty="0"/>
          </a:p>
          <a:p>
            <a:pPr lvl="1"/>
            <a:r>
              <a:rPr lang="en-US" altLang="zh-CN" dirty="0"/>
              <a:t>SELECT  count(G)</a:t>
            </a:r>
          </a:p>
          <a:p>
            <a:pPr lvl="1"/>
            <a:r>
              <a:rPr lang="en-US" altLang="zh-CN" dirty="0"/>
              <a:t>FROM  SC</a:t>
            </a:r>
          </a:p>
          <a:p>
            <a:pPr lvl="1"/>
            <a:endParaRPr lang="en-US" altLang="zh-CN" dirty="0"/>
          </a:p>
          <a:p>
            <a:pPr lvl="1"/>
            <a:r>
              <a:rPr lang="en-US" altLang="zh-CN" dirty="0"/>
              <a:t>SELECT  count(distinct G)</a:t>
            </a:r>
          </a:p>
          <a:p>
            <a:pPr lvl="1"/>
            <a:r>
              <a:rPr lang="en-US" altLang="zh-CN" dirty="0"/>
              <a:t>FROM  SC</a:t>
            </a:r>
          </a:p>
          <a:p>
            <a:pPr lvl="1"/>
            <a:endParaRPr lang="en-US" altLang="zh-CN" dirty="0"/>
          </a:p>
          <a:p>
            <a:pPr lvl="1"/>
            <a:r>
              <a:rPr lang="en-US" altLang="zh-CN" dirty="0"/>
              <a:t>SELECT  count(*)</a:t>
            </a:r>
          </a:p>
          <a:p>
            <a:pPr lvl="1"/>
            <a:r>
              <a:rPr lang="en-US" altLang="zh-CN" dirty="0"/>
              <a:t>FROM  SC</a:t>
            </a:r>
          </a:p>
          <a:p>
            <a:endParaRPr lang="en-US" altLang="zh-CN" dirty="0"/>
          </a:p>
        </p:txBody>
      </p:sp>
      <p:sp>
        <p:nvSpPr>
          <p:cNvPr id="43" name="灯片编号占位符 5"/>
          <p:cNvSpPr>
            <a:spLocks noGrp="1"/>
          </p:cNvSpPr>
          <p:nvPr>
            <p:ph type="sldNum" sz="quarter" idx="12"/>
          </p:nvPr>
        </p:nvSpPr>
        <p:spPr/>
        <p:txBody>
          <a:bodyPr/>
          <a:lstStyle/>
          <a:p>
            <a:fld id="{E3BCE1B8-D5B7-4D9E-9296-DF6D26D35C8C}" type="slidenum">
              <a:rPr lang="en-US" altLang="zh-CN" smtClean="0"/>
              <a:pPr/>
              <a:t>67</a:t>
            </a:fld>
            <a:endParaRPr lang="en-US" altLang="zh-CN"/>
          </a:p>
        </p:txBody>
      </p:sp>
      <p:sp>
        <p:nvSpPr>
          <p:cNvPr id="12"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graphicFrame>
        <p:nvGraphicFramePr>
          <p:cNvPr id="262185" name="Group 41"/>
          <p:cNvGraphicFramePr>
            <a:graphicFrameLocks noGrp="1"/>
          </p:cNvGraphicFramePr>
          <p:nvPr>
            <p:extLst>
              <p:ext uri="{D42A27DB-BD31-4B8C-83A1-F6EECF244321}">
                <p14:modId xmlns:p14="http://schemas.microsoft.com/office/powerpoint/2010/main" val="885074514"/>
              </p:ext>
            </p:extLst>
          </p:nvPr>
        </p:nvGraphicFramePr>
        <p:xfrm>
          <a:off x="6084167" y="2420888"/>
          <a:ext cx="2664297" cy="2773680"/>
        </p:xfrm>
        <a:graphic>
          <a:graphicData uri="http://schemas.openxmlformats.org/drawingml/2006/table">
            <a:tbl>
              <a:tblPr/>
              <a:tblGrid>
                <a:gridCol w="888099">
                  <a:extLst>
                    <a:ext uri="{9D8B030D-6E8A-4147-A177-3AD203B41FA5}">
                      <a16:colId xmlns:a16="http://schemas.microsoft.com/office/drawing/2014/main" val="20000"/>
                    </a:ext>
                  </a:extLst>
                </a:gridCol>
                <a:gridCol w="888099">
                  <a:extLst>
                    <a:ext uri="{9D8B030D-6E8A-4147-A177-3AD203B41FA5}">
                      <a16:colId xmlns:a16="http://schemas.microsoft.com/office/drawing/2014/main" val="20001"/>
                    </a:ext>
                  </a:extLst>
                </a:gridCol>
                <a:gridCol w="888099">
                  <a:extLst>
                    <a:ext uri="{9D8B030D-6E8A-4147-A177-3AD203B41FA5}">
                      <a16:colId xmlns:a16="http://schemas.microsoft.com/office/drawing/2014/main" val="20002"/>
                    </a:ext>
                  </a:extLst>
                </a:gridCol>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S#</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C#</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G</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s1</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80</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s1</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c2</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90</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s1</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c3</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00CC"/>
                          </a:solidFill>
                          <a:effectLst/>
                          <a:latin typeface="Arial" charset="0"/>
                          <a:ea typeface="宋体" pitchFamily="2" charset="-122"/>
                        </a:rPr>
                        <a:t>85</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s2</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00CC"/>
                          </a:solidFill>
                          <a:effectLst/>
                          <a:latin typeface="Arial" charset="0"/>
                          <a:ea typeface="宋体" pitchFamily="2" charset="-122"/>
                        </a:rPr>
                        <a:t>85</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s2</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c2</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00CC"/>
                          </a:solidFill>
                          <a:effectLst/>
                          <a:latin typeface="Arial" charset="0"/>
                          <a:ea typeface="宋体" pitchFamily="2" charset="-122"/>
                        </a:rPr>
                        <a:t>NULL</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s3</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00CC"/>
                          </a:solidFill>
                          <a:effectLst/>
                          <a:latin typeface="Arial" charset="0"/>
                          <a:ea typeface="宋体" pitchFamily="2" charset="-122"/>
                        </a:rPr>
                        <a:t>c2</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00CC"/>
                          </a:solidFill>
                          <a:effectLst/>
                          <a:latin typeface="Arial" charset="0"/>
                          <a:ea typeface="宋体" pitchFamily="2" charset="-122"/>
                        </a:rPr>
                        <a:t>NULL</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2182" name="Text Box 38"/>
          <p:cNvSpPr txBox="1">
            <a:spLocks noChangeArrowheads="1"/>
          </p:cNvSpPr>
          <p:nvPr/>
        </p:nvSpPr>
        <p:spPr bwMode="auto">
          <a:xfrm>
            <a:off x="4572000" y="1700213"/>
            <a:ext cx="1143000" cy="954107"/>
          </a:xfrm>
          <a:prstGeom prst="rect">
            <a:avLst/>
          </a:prstGeom>
          <a:noFill/>
          <a:ln w="9525">
            <a:noFill/>
            <a:miter lim="800000"/>
            <a:headEnd/>
            <a:tailEnd/>
          </a:ln>
          <a:effectLst/>
        </p:spPr>
        <p:txBody>
          <a:bodyPr>
            <a:spAutoFit/>
            <a:flatTx/>
          </a:bodyPr>
          <a:lstStyle/>
          <a:p>
            <a:pPr algn="ctr">
              <a:spcBef>
                <a:spcPct val="50000"/>
              </a:spcBef>
              <a:buSzPct val="60000"/>
            </a:pPr>
            <a:r>
              <a:rPr kumimoji="1" lang="zh-CN" altLang="en-US" sz="2800" dirty="0">
                <a:solidFill>
                  <a:schemeClr val="accent2"/>
                </a:solidFill>
                <a:effectLst>
                  <a:outerShdw blurRad="38100" dist="38100" dir="2700000" algn="tl">
                    <a:srgbClr val="000000"/>
                  </a:outerShdw>
                </a:effectLst>
                <a:latin typeface="Tahoma" pitchFamily="34" charset="0"/>
                <a:ea typeface="楷体_GB2312" pitchFamily="49" charset="-122"/>
              </a:rPr>
              <a:t>结果</a:t>
            </a:r>
            <a: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t>340</a:t>
            </a:r>
          </a:p>
        </p:txBody>
      </p:sp>
      <p:sp>
        <p:nvSpPr>
          <p:cNvPr id="262183" name="Text Box 39"/>
          <p:cNvSpPr txBox="1">
            <a:spLocks noChangeArrowheads="1"/>
          </p:cNvSpPr>
          <p:nvPr/>
        </p:nvSpPr>
        <p:spPr bwMode="auto">
          <a:xfrm>
            <a:off x="4572000" y="5643245"/>
            <a:ext cx="1143000" cy="954107"/>
          </a:xfrm>
          <a:prstGeom prst="rect">
            <a:avLst/>
          </a:prstGeom>
          <a:noFill/>
          <a:ln w="9525">
            <a:noFill/>
            <a:miter lim="800000"/>
            <a:headEnd/>
            <a:tailEnd/>
          </a:ln>
          <a:effectLst/>
        </p:spPr>
        <p:txBody>
          <a:bodyPr>
            <a:spAutoFit/>
            <a:flatTx/>
          </a:bodyPr>
          <a:lstStyle/>
          <a:p>
            <a:pPr algn="ctr">
              <a:spcBef>
                <a:spcPct val="50000"/>
              </a:spcBef>
              <a:buSzPct val="60000"/>
            </a:pPr>
            <a:r>
              <a:rPr kumimoji="1" lang="zh-CN" altLang="en-US" sz="2800" dirty="0">
                <a:solidFill>
                  <a:schemeClr val="accent2"/>
                </a:solidFill>
                <a:effectLst>
                  <a:outerShdw blurRad="38100" dist="38100" dir="2700000" algn="tl">
                    <a:srgbClr val="000000"/>
                  </a:outerShdw>
                </a:effectLst>
                <a:latin typeface="Tahoma" pitchFamily="34" charset="0"/>
                <a:ea typeface="楷体_GB2312" pitchFamily="49" charset="-122"/>
              </a:rPr>
              <a:t>结果</a:t>
            </a:r>
            <a:b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br>
            <a: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t>6</a:t>
            </a:r>
          </a:p>
        </p:txBody>
      </p:sp>
      <p:sp>
        <p:nvSpPr>
          <p:cNvPr id="262184" name="Text Box 40"/>
          <p:cNvSpPr txBox="1">
            <a:spLocks noChangeArrowheads="1"/>
          </p:cNvSpPr>
          <p:nvPr/>
        </p:nvSpPr>
        <p:spPr bwMode="auto">
          <a:xfrm>
            <a:off x="4643438" y="3068638"/>
            <a:ext cx="1143000" cy="954107"/>
          </a:xfrm>
          <a:prstGeom prst="rect">
            <a:avLst/>
          </a:prstGeom>
          <a:noFill/>
          <a:ln w="9525">
            <a:noFill/>
            <a:miter lim="800000"/>
            <a:headEnd/>
            <a:tailEnd/>
          </a:ln>
          <a:effectLst/>
        </p:spPr>
        <p:txBody>
          <a:bodyPr>
            <a:spAutoFit/>
            <a:flatTx/>
          </a:bodyPr>
          <a:lstStyle/>
          <a:p>
            <a:pPr algn="ctr">
              <a:spcBef>
                <a:spcPct val="50000"/>
              </a:spcBef>
              <a:buSzPct val="60000"/>
            </a:pPr>
            <a:r>
              <a:rPr kumimoji="1" lang="zh-CN" altLang="en-US" sz="2800" dirty="0">
                <a:solidFill>
                  <a:schemeClr val="accent2"/>
                </a:solidFill>
                <a:effectLst>
                  <a:outerShdw blurRad="38100" dist="38100" dir="2700000" algn="tl">
                    <a:srgbClr val="000000"/>
                  </a:outerShdw>
                </a:effectLst>
                <a:latin typeface="Tahoma" pitchFamily="34" charset="0"/>
                <a:ea typeface="楷体_GB2312" pitchFamily="49" charset="-122"/>
              </a:rPr>
              <a:t>结果</a:t>
            </a:r>
            <a:b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br>
            <a: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t>4</a:t>
            </a:r>
          </a:p>
        </p:txBody>
      </p:sp>
      <p:sp>
        <p:nvSpPr>
          <p:cNvPr id="11" name="Text Box 38"/>
          <p:cNvSpPr txBox="1">
            <a:spLocks noChangeArrowheads="1"/>
          </p:cNvSpPr>
          <p:nvPr/>
        </p:nvSpPr>
        <p:spPr bwMode="auto">
          <a:xfrm>
            <a:off x="6300192" y="1844824"/>
            <a:ext cx="2016224" cy="523220"/>
          </a:xfrm>
          <a:prstGeom prst="rect">
            <a:avLst/>
          </a:prstGeom>
          <a:noFill/>
          <a:ln w="9525">
            <a:noFill/>
            <a:miter lim="800000"/>
            <a:headEnd/>
            <a:tailEnd/>
          </a:ln>
          <a:effectLst/>
        </p:spPr>
        <p:txBody>
          <a:bodyPr wrap="square">
            <a:spAutoFit/>
            <a:flatTx/>
          </a:bodyPr>
          <a:lstStyle/>
          <a:p>
            <a:pPr algn="ctr">
              <a:spcBef>
                <a:spcPct val="50000"/>
              </a:spcBef>
              <a:buSzPct val="60000"/>
            </a:pPr>
            <a:r>
              <a:rPr kumimoji="1" lang="zh-CN" altLang="en-US" sz="2800" dirty="0">
                <a:latin typeface="Tahoma" pitchFamily="34" charset="0"/>
                <a:ea typeface="楷体_GB2312" pitchFamily="49" charset="-122"/>
              </a:rPr>
              <a:t>基表</a:t>
            </a:r>
            <a:r>
              <a:rPr kumimoji="1" lang="en-US" altLang="zh-CN" sz="2800" dirty="0">
                <a:latin typeface="Tahoma" pitchFamily="34" charset="0"/>
                <a:ea typeface="楷体_GB2312" pitchFamily="49" charset="-122"/>
              </a:rPr>
              <a:t>SC</a:t>
            </a:r>
          </a:p>
        </p:txBody>
      </p:sp>
      <p:sp>
        <p:nvSpPr>
          <p:cNvPr id="14" name="Text Box 40"/>
          <p:cNvSpPr txBox="1">
            <a:spLocks noChangeArrowheads="1"/>
          </p:cNvSpPr>
          <p:nvPr/>
        </p:nvSpPr>
        <p:spPr bwMode="auto">
          <a:xfrm>
            <a:off x="4572000" y="4600037"/>
            <a:ext cx="1143000" cy="954107"/>
          </a:xfrm>
          <a:prstGeom prst="rect">
            <a:avLst/>
          </a:prstGeom>
          <a:noFill/>
          <a:ln w="9525">
            <a:noFill/>
            <a:miter lim="800000"/>
            <a:headEnd/>
            <a:tailEnd/>
          </a:ln>
          <a:effectLst/>
        </p:spPr>
        <p:txBody>
          <a:bodyPr>
            <a:spAutoFit/>
            <a:flatTx/>
          </a:bodyPr>
          <a:lstStyle/>
          <a:p>
            <a:pPr algn="ctr">
              <a:spcBef>
                <a:spcPct val="50000"/>
              </a:spcBef>
              <a:buSzPct val="60000"/>
            </a:pPr>
            <a:r>
              <a:rPr kumimoji="1" lang="zh-CN" altLang="en-US" sz="2800" dirty="0">
                <a:solidFill>
                  <a:schemeClr val="accent2"/>
                </a:solidFill>
                <a:effectLst>
                  <a:outerShdw blurRad="38100" dist="38100" dir="2700000" algn="tl">
                    <a:srgbClr val="000000"/>
                  </a:outerShdw>
                </a:effectLst>
                <a:latin typeface="Tahoma" pitchFamily="34" charset="0"/>
                <a:ea typeface="楷体_GB2312" pitchFamily="49" charset="-122"/>
              </a:rPr>
              <a:t>结果</a:t>
            </a:r>
            <a:b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br>
            <a:r>
              <a:rPr kumimoji="1" lang="en-US" altLang="zh-CN" sz="2800" dirty="0">
                <a:solidFill>
                  <a:schemeClr val="accent2"/>
                </a:solidFill>
                <a:effectLst>
                  <a:outerShdw blurRad="38100" dist="38100" dir="2700000" algn="tl">
                    <a:srgbClr val="000000"/>
                  </a:outerShdw>
                </a:effectLst>
                <a:latin typeface="Tahoma" pitchFamily="34" charset="0"/>
                <a:ea typeface="楷体_GB2312" pitchFamily="49"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2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2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82" grpId="0"/>
      <p:bldP spid="262183" grpId="0"/>
      <p:bldP spid="262184"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3.4  SQL</a:t>
            </a:r>
            <a:r>
              <a:rPr lang="zh-CN" altLang="en-US" dirty="0"/>
              <a:t>数据查询语言</a:t>
            </a:r>
          </a:p>
        </p:txBody>
      </p:sp>
      <p:sp>
        <p:nvSpPr>
          <p:cNvPr id="235523" name="Rectangle 3"/>
          <p:cNvSpPr>
            <a:spLocks noGrp="1" noChangeArrowheads="1"/>
          </p:cNvSpPr>
          <p:nvPr>
            <p:ph type="body" idx="1"/>
          </p:nvPr>
        </p:nvSpPr>
        <p:spPr>
          <a:xfrm>
            <a:off x="914400" y="1484313"/>
            <a:ext cx="7772400" cy="4824412"/>
          </a:xfrm>
        </p:spPr>
        <p:txBody>
          <a:bodyPr/>
          <a:lstStyle/>
          <a:p>
            <a:pPr algn="just">
              <a:lnSpc>
                <a:spcPct val="150000"/>
              </a:lnSpc>
            </a:pPr>
            <a:r>
              <a:rPr lang="en-US" altLang="zh-CN" b="1" dirty="0">
                <a:ea typeface="黑体" pitchFamily="2" charset="-122"/>
              </a:rPr>
              <a:t>3.4.1  </a:t>
            </a:r>
            <a:r>
              <a:rPr lang="en-US" altLang="en-US" b="1" dirty="0" err="1">
                <a:ea typeface="黑体" pitchFamily="2" charset="-122"/>
              </a:rPr>
              <a:t>SELECT语句的语法</a:t>
            </a:r>
            <a:endParaRPr lang="zh-CN" altLang="en-US" b="1" dirty="0">
              <a:ea typeface="黑体" pitchFamily="2" charset="-122"/>
            </a:endParaRPr>
          </a:p>
          <a:p>
            <a:pPr algn="just">
              <a:lnSpc>
                <a:spcPct val="150000"/>
              </a:lnSpc>
            </a:pPr>
            <a:r>
              <a:rPr lang="en-US" altLang="zh-CN" b="1" dirty="0">
                <a:ea typeface="黑体" pitchFamily="2" charset="-122"/>
              </a:rPr>
              <a:t>3.4.2  </a:t>
            </a:r>
            <a:r>
              <a:rPr lang="en-US" altLang="en-US" b="1" dirty="0" err="1">
                <a:ea typeface="黑体" pitchFamily="2" charset="-122"/>
              </a:rPr>
              <a:t>各种条件查询举例</a:t>
            </a:r>
            <a:endParaRPr lang="zh-CN" altLang="en-US" b="1" dirty="0">
              <a:ea typeface="黑体" pitchFamily="2" charset="-122"/>
            </a:endParaRPr>
          </a:p>
          <a:p>
            <a:pPr algn="just">
              <a:lnSpc>
                <a:spcPct val="150000"/>
              </a:lnSpc>
            </a:pPr>
            <a:r>
              <a:rPr lang="en-US" altLang="zh-CN" b="1" dirty="0">
                <a:ea typeface="黑体" pitchFamily="2" charset="-122"/>
              </a:rPr>
              <a:t>3.4.3  </a:t>
            </a:r>
            <a:r>
              <a:rPr lang="zh-CN" altLang="en-US" b="1" dirty="0">
                <a:ea typeface="黑体" pitchFamily="2" charset="-122"/>
              </a:rPr>
              <a:t>查询结果分组</a:t>
            </a:r>
          </a:p>
          <a:p>
            <a:pPr algn="just">
              <a:lnSpc>
                <a:spcPct val="150000"/>
              </a:lnSpc>
            </a:pPr>
            <a:r>
              <a:rPr lang="en-US" altLang="zh-CN" b="1" dirty="0">
                <a:solidFill>
                  <a:schemeClr val="accent2"/>
                </a:solidFill>
                <a:ea typeface="黑体" pitchFamily="2" charset="-122"/>
              </a:rPr>
              <a:t>3.4.4  </a:t>
            </a:r>
            <a:r>
              <a:rPr lang="zh-CN" altLang="en-US" b="1" dirty="0">
                <a:solidFill>
                  <a:schemeClr val="accent2"/>
                </a:solidFill>
                <a:ea typeface="黑体" pitchFamily="2" charset="-122"/>
              </a:rPr>
              <a:t>查询结果排序 </a:t>
            </a:r>
          </a:p>
          <a:p>
            <a:pPr>
              <a:lnSpc>
                <a:spcPct val="150000"/>
              </a:lnSpc>
            </a:pPr>
            <a:r>
              <a:rPr lang="en-US" altLang="zh-CN" b="1" dirty="0">
                <a:ea typeface="黑体" pitchFamily="2" charset="-122"/>
              </a:rPr>
              <a:t>3.4.5</a:t>
            </a:r>
            <a:r>
              <a:rPr lang="en-US" altLang="zh-CN" b="1" dirty="0">
                <a:solidFill>
                  <a:schemeClr val="accent2"/>
                </a:solidFill>
                <a:ea typeface="黑体" pitchFamily="2" charset="-122"/>
              </a:rPr>
              <a:t>  </a:t>
            </a:r>
            <a:r>
              <a:rPr lang="zh-CN" altLang="en-US" b="1" dirty="0">
                <a:ea typeface="黑体" pitchFamily="2" charset="-122"/>
              </a:rPr>
              <a:t>集合操作查询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68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extLst>
      <p:ext uri="{BB962C8B-B14F-4D97-AF65-F5344CB8AC3E}">
        <p14:creationId xmlns:p14="http://schemas.microsoft.com/office/powerpoint/2010/main" val="1537134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t>3.4.4 </a:t>
            </a:r>
            <a:r>
              <a:rPr lang="zh-CN" altLang="en-US"/>
              <a:t>查询结果排序</a:t>
            </a:r>
            <a:endParaRPr lang="zh-CN" altLang="en-US" dirty="0"/>
          </a:p>
        </p:txBody>
      </p:sp>
      <p:sp>
        <p:nvSpPr>
          <p:cNvPr id="198659" name="Rectangle 3"/>
          <p:cNvSpPr>
            <a:spLocks noGrp="1" noChangeArrowheads="1"/>
          </p:cNvSpPr>
          <p:nvPr>
            <p:ph type="body" idx="1"/>
          </p:nvPr>
        </p:nvSpPr>
        <p:spPr/>
        <p:txBody>
          <a:bodyPr/>
          <a:lstStyle/>
          <a:p>
            <a:r>
              <a:rPr lang="zh-CN" altLang="en-US" b="1" dirty="0">
                <a:solidFill>
                  <a:srgbClr val="FF0000"/>
                </a:solidFill>
              </a:rPr>
              <a:t>对查询结果排序</a:t>
            </a:r>
          </a:p>
          <a:p>
            <a:pPr lvl="1"/>
            <a:r>
              <a:rPr lang="zh-CN" altLang="en-US" dirty="0"/>
              <a:t>使用</a:t>
            </a:r>
            <a:r>
              <a:rPr lang="en-US" altLang="zh-CN" dirty="0">
                <a:solidFill>
                  <a:srgbClr val="FF0000"/>
                </a:solidFill>
              </a:rPr>
              <a:t>ORDER BY</a:t>
            </a:r>
            <a:r>
              <a:rPr lang="zh-CN" altLang="en-US" dirty="0"/>
              <a:t>子句</a:t>
            </a:r>
          </a:p>
          <a:p>
            <a:pPr lvl="2"/>
            <a:endParaRPr lang="en-US" altLang="zh-CN" dirty="0"/>
          </a:p>
          <a:p>
            <a:pPr lvl="2"/>
            <a:endParaRPr lang="en-US" altLang="zh-CN" dirty="0"/>
          </a:p>
          <a:p>
            <a:pPr lvl="2"/>
            <a:endParaRPr lang="en-US" altLang="zh-CN" dirty="0"/>
          </a:p>
          <a:p>
            <a:pPr lvl="2"/>
            <a:r>
              <a:rPr lang="zh-CN" altLang="en-US" dirty="0"/>
              <a:t>可以按一个或多个属性列排序</a:t>
            </a:r>
          </a:p>
          <a:p>
            <a:pPr lvl="2"/>
            <a:r>
              <a:rPr lang="zh-CN" altLang="en-US" dirty="0"/>
              <a:t>升序（默认）：</a:t>
            </a:r>
            <a:r>
              <a:rPr lang="en-US" altLang="zh-CN" dirty="0">
                <a:solidFill>
                  <a:srgbClr val="0000FF"/>
                </a:solidFill>
              </a:rPr>
              <a:t>ASC</a:t>
            </a:r>
            <a:r>
              <a:rPr lang="zh-CN" altLang="en-US" dirty="0"/>
              <a:t>；降序：</a:t>
            </a:r>
            <a:r>
              <a:rPr lang="en-US" altLang="zh-CN" dirty="0">
                <a:solidFill>
                  <a:srgbClr val="0000FF"/>
                </a:solidFill>
              </a:rPr>
              <a:t>DESC</a:t>
            </a:r>
            <a:r>
              <a:rPr lang="zh-CN" altLang="en-US" dirty="0"/>
              <a:t>；</a:t>
            </a:r>
          </a:p>
          <a:p>
            <a:pPr lvl="2"/>
            <a:r>
              <a:rPr lang="zh-CN" altLang="en-US" dirty="0"/>
              <a:t>排序时遵循“</a:t>
            </a:r>
            <a:r>
              <a:rPr lang="en-US" altLang="zh-CN" dirty="0">
                <a:solidFill>
                  <a:srgbClr val="0000FF"/>
                </a:solidFill>
              </a:rPr>
              <a:t>NULL</a:t>
            </a:r>
            <a:r>
              <a:rPr lang="zh-CN" altLang="en-US" dirty="0">
                <a:solidFill>
                  <a:srgbClr val="0000FF"/>
                </a:solidFill>
              </a:rPr>
              <a:t>值最大</a:t>
            </a:r>
            <a:r>
              <a:rPr lang="zh-CN" altLang="en-US" dirty="0"/>
              <a:t>”原则 </a:t>
            </a:r>
          </a:p>
          <a:p>
            <a:pPr lvl="3"/>
            <a:r>
              <a:rPr lang="en-US" altLang="zh-CN" dirty="0"/>
              <a:t>ASC</a:t>
            </a:r>
            <a:r>
              <a:rPr lang="zh-CN" altLang="en-US" dirty="0"/>
              <a:t>：列为</a:t>
            </a:r>
            <a:r>
              <a:rPr lang="en-US" altLang="zh-CN" dirty="0">
                <a:solidFill>
                  <a:srgbClr val="0000FF"/>
                </a:solidFill>
              </a:rPr>
              <a:t>NULL</a:t>
            </a:r>
            <a:r>
              <a:rPr lang="zh-CN" altLang="en-US" dirty="0"/>
              <a:t>值的元组最后显示</a:t>
            </a:r>
          </a:p>
          <a:p>
            <a:pPr lvl="3"/>
            <a:r>
              <a:rPr lang="en-US" altLang="zh-CN" dirty="0"/>
              <a:t>DESC</a:t>
            </a:r>
            <a:r>
              <a:rPr lang="zh-CN" altLang="en-US" dirty="0"/>
              <a:t>：列为</a:t>
            </a:r>
            <a:r>
              <a:rPr lang="en-US" altLang="zh-CN" dirty="0">
                <a:solidFill>
                  <a:srgbClr val="0000FF"/>
                </a:solidFill>
              </a:rPr>
              <a:t>NULL</a:t>
            </a:r>
            <a:r>
              <a:rPr lang="zh-CN" altLang="en-US" dirty="0"/>
              <a:t>值的元组最先显示</a:t>
            </a:r>
          </a:p>
        </p:txBody>
      </p:sp>
      <p:sp>
        <p:nvSpPr>
          <p:cNvPr id="7" name="灯片编号占位符 5"/>
          <p:cNvSpPr>
            <a:spLocks noGrp="1"/>
          </p:cNvSpPr>
          <p:nvPr>
            <p:ph type="sldNum" sz="quarter" idx="12"/>
          </p:nvPr>
        </p:nvSpPr>
        <p:spPr/>
        <p:txBody>
          <a:bodyPr/>
          <a:lstStyle/>
          <a:p>
            <a:fld id="{346CEF86-0DB4-4810-B647-49A44E866272}" type="slidenum">
              <a:rPr lang="en-US" altLang="zh-CN" smtClean="0"/>
              <a:pPr/>
              <a:t>69</a:t>
            </a:fld>
            <a:endParaRPr lang="en-US" altLang="zh-CN"/>
          </a:p>
        </p:txBody>
      </p:sp>
      <p:sp>
        <p:nvSpPr>
          <p:cNvPr id="9"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 name="页脚占位符 4"/>
          <p:cNvSpPr>
            <a:spLocks noGrp="1"/>
          </p:cNvSpPr>
          <p:nvPr>
            <p:ph type="ftr" sz="quarter" idx="11"/>
          </p:nvPr>
        </p:nvSpPr>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8" name="矩形 7"/>
          <p:cNvSpPr/>
          <p:nvPr/>
        </p:nvSpPr>
        <p:spPr>
          <a:xfrm>
            <a:off x="1043608" y="2381979"/>
            <a:ext cx="7560840" cy="830997"/>
          </a:xfrm>
          <a:prstGeom prst="rect">
            <a:avLst/>
          </a:prstGeom>
          <a:ln>
            <a:solidFill>
              <a:srgbClr val="FF0000"/>
            </a:solidFill>
          </a:ln>
        </p:spPr>
        <p:txBody>
          <a:bodyPr wrap="square">
            <a:spAutoFit/>
          </a:bodyPr>
          <a:lstStyle/>
          <a:p>
            <a:pPr marL="182563" lvl="1" algn="just">
              <a:buFont typeface="Wingdings" pitchFamily="2" charset="2"/>
              <a:buNone/>
            </a:pPr>
            <a:r>
              <a:rPr lang="en-US" altLang="zh-CN" sz="2400" dirty="0">
                <a:solidFill>
                  <a:schemeClr val="accent2"/>
                </a:solidFill>
                <a:latin typeface="Times New Roman" pitchFamily="18" charset="0"/>
                <a:ea typeface="黑体" pitchFamily="2" charset="-122"/>
              </a:rPr>
              <a:t>ORDER BY</a:t>
            </a:r>
            <a:r>
              <a:rPr lang="en-US" altLang="zh-CN" sz="2400" dirty="0">
                <a:latin typeface="Times New Roman" pitchFamily="18" charset="0"/>
                <a:ea typeface="黑体" pitchFamily="2" charset="-122"/>
              </a:rPr>
              <a:t> &lt;</a:t>
            </a:r>
            <a:r>
              <a:rPr lang="zh-CN" altLang="en-US" sz="2400" dirty="0">
                <a:latin typeface="Times New Roman" pitchFamily="18" charset="0"/>
                <a:ea typeface="黑体" pitchFamily="2" charset="-122"/>
              </a:rPr>
              <a:t>列标识</a:t>
            </a:r>
            <a:r>
              <a:rPr lang="en-US" altLang="zh-CN" sz="2400" dirty="0">
                <a:latin typeface="Times New Roman" pitchFamily="18" charset="0"/>
                <a:ea typeface="黑体" pitchFamily="2" charset="-122"/>
              </a:rPr>
              <a:t>&gt; | &lt;</a:t>
            </a:r>
            <a:r>
              <a:rPr lang="zh-CN" altLang="en-US" sz="2400" dirty="0">
                <a:latin typeface="Times New Roman" pitchFamily="18" charset="0"/>
                <a:ea typeface="黑体" pitchFamily="2" charset="-122"/>
              </a:rPr>
              <a:t>序号</a:t>
            </a:r>
            <a:r>
              <a:rPr lang="en-US" altLang="zh-CN" sz="2400" dirty="0">
                <a:latin typeface="Times New Roman" pitchFamily="18" charset="0"/>
                <a:ea typeface="黑体" pitchFamily="2" charset="-122"/>
              </a:rPr>
              <a:t>&gt; [ </a:t>
            </a:r>
            <a:r>
              <a:rPr lang="en-US" altLang="zh-CN" sz="2400" u="sng" dirty="0">
                <a:solidFill>
                  <a:srgbClr val="0000CC"/>
                </a:solidFill>
                <a:latin typeface="Times New Roman" pitchFamily="18" charset="0"/>
                <a:ea typeface="黑体" pitchFamily="2" charset="-122"/>
              </a:rPr>
              <a:t>ASC</a:t>
            </a:r>
            <a:r>
              <a:rPr lang="en-US" altLang="zh-CN" sz="2400" dirty="0">
                <a:solidFill>
                  <a:srgbClr val="0000CC"/>
                </a:solidFill>
                <a:latin typeface="Times New Roman" pitchFamily="18" charset="0"/>
                <a:ea typeface="黑体" pitchFamily="2" charset="-122"/>
              </a:rPr>
              <a:t> | DESC</a:t>
            </a:r>
            <a:r>
              <a:rPr lang="en-US" altLang="zh-CN" sz="2400" dirty="0">
                <a:latin typeface="Times New Roman" pitchFamily="18" charset="0"/>
                <a:ea typeface="黑体" pitchFamily="2" charset="-122"/>
              </a:rPr>
              <a:t> ]        </a:t>
            </a:r>
          </a:p>
          <a:p>
            <a:pPr lvl="1" algn="just">
              <a:buNone/>
            </a:pPr>
            <a:r>
              <a:rPr lang="en-US" altLang="zh-CN" sz="2400" dirty="0">
                <a:latin typeface="Times New Roman" pitchFamily="18" charset="0"/>
                <a:ea typeface="黑体" pitchFamily="2" charset="-122"/>
              </a:rPr>
              <a:t>                 [, &lt;</a:t>
            </a:r>
            <a:r>
              <a:rPr lang="zh-CN" altLang="en-US" sz="2400" dirty="0">
                <a:latin typeface="Times New Roman" pitchFamily="18" charset="0"/>
                <a:ea typeface="黑体" pitchFamily="2" charset="-122"/>
              </a:rPr>
              <a:t>列标识</a:t>
            </a:r>
            <a:r>
              <a:rPr lang="en-US" altLang="zh-CN" sz="2400" dirty="0">
                <a:latin typeface="Times New Roman" pitchFamily="18" charset="0"/>
                <a:ea typeface="黑体" pitchFamily="2" charset="-122"/>
              </a:rPr>
              <a:t>&gt; | &lt;</a:t>
            </a:r>
            <a:r>
              <a:rPr lang="zh-CN" altLang="en-US" sz="2400" dirty="0">
                <a:latin typeface="Times New Roman" pitchFamily="18" charset="0"/>
                <a:ea typeface="黑体" pitchFamily="2" charset="-122"/>
              </a:rPr>
              <a:t>序号</a:t>
            </a:r>
            <a:r>
              <a:rPr lang="en-US" altLang="zh-CN" sz="2400" dirty="0">
                <a:latin typeface="Times New Roman" pitchFamily="18" charset="0"/>
                <a:ea typeface="黑体" pitchFamily="2" charset="-122"/>
              </a:rPr>
              <a:t>&gt; [ </a:t>
            </a:r>
            <a:r>
              <a:rPr lang="en-US" altLang="zh-CN" sz="2400" u="sng" dirty="0">
                <a:solidFill>
                  <a:srgbClr val="0000CC"/>
                </a:solidFill>
                <a:latin typeface="Times New Roman" pitchFamily="18" charset="0"/>
                <a:ea typeface="黑体" pitchFamily="2" charset="-122"/>
              </a:rPr>
              <a:t>ASC</a:t>
            </a:r>
            <a:r>
              <a:rPr lang="en-US" altLang="zh-CN" sz="2400" dirty="0">
                <a:solidFill>
                  <a:srgbClr val="0000CC"/>
                </a:solidFill>
                <a:latin typeface="Times New Roman" pitchFamily="18" charset="0"/>
                <a:ea typeface="黑体" pitchFamily="2" charset="-122"/>
              </a:rPr>
              <a:t> | DESC</a:t>
            </a:r>
            <a:r>
              <a:rPr lang="en-US" altLang="zh-CN" sz="2400" dirty="0">
                <a:latin typeface="Times New Roman" pitchFamily="18" charset="0"/>
                <a:ea typeface="黑体" pitchFamily="2" charset="-122"/>
              </a:rPr>
              <a:t> ]… ] </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dirty="0"/>
              <a:t>There are two main </a:t>
            </a:r>
            <a:r>
              <a:rPr lang="en-US" altLang="zh-CN" b="1" dirty="0"/>
              <a:t>approaches</a:t>
            </a:r>
            <a:r>
              <a:rPr lang="en-US" altLang="zh-CN" dirty="0"/>
              <a:t> to programming | </a:t>
            </a:r>
            <a:r>
              <a:rPr lang="zh-CN" altLang="en-US" dirty="0"/>
              <a:t>有两种主要的编程方法</a:t>
            </a:r>
            <a:r>
              <a:rPr lang="en-US" altLang="zh-CN" dirty="0"/>
              <a:t>:</a:t>
            </a:r>
          </a:p>
          <a:p>
            <a:pPr lvl="1"/>
            <a:r>
              <a:rPr lang="en-US" altLang="zh-CN" dirty="0">
                <a:solidFill>
                  <a:srgbClr val="0000FF"/>
                </a:solidFill>
              </a:rPr>
              <a:t>Imperative programming | </a:t>
            </a:r>
            <a:r>
              <a:rPr lang="zh-CN" altLang="en-US" dirty="0">
                <a:solidFill>
                  <a:srgbClr val="0000FF"/>
                </a:solidFill>
              </a:rPr>
              <a:t>命令式编程</a:t>
            </a:r>
            <a:br>
              <a:rPr lang="en-US" altLang="zh-CN" dirty="0"/>
            </a:br>
            <a:r>
              <a:rPr lang="en-US" altLang="zh-CN" dirty="0"/>
              <a:t>– focuses on how to execute, defines control flow as statements that change a program state | </a:t>
            </a:r>
            <a:r>
              <a:rPr lang="zh-CN" altLang="en-US" dirty="0"/>
              <a:t>着重于如何执行，将控制流定义为更改程序状态的语句</a:t>
            </a:r>
            <a:r>
              <a:rPr lang="en-US" altLang="zh-CN" dirty="0"/>
              <a:t>.</a:t>
            </a:r>
          </a:p>
          <a:p>
            <a:pPr lvl="1"/>
            <a:r>
              <a:rPr lang="en-US" altLang="zh-CN" dirty="0">
                <a:solidFill>
                  <a:srgbClr val="0000FF"/>
                </a:solidFill>
              </a:rPr>
              <a:t>Declarative programming |</a:t>
            </a:r>
            <a:r>
              <a:rPr lang="zh-CN" altLang="en-US" dirty="0">
                <a:solidFill>
                  <a:srgbClr val="0000FF"/>
                </a:solidFill>
              </a:rPr>
              <a:t>声明式（性）编程 </a:t>
            </a:r>
            <a:br>
              <a:rPr lang="en-US" altLang="zh-CN" dirty="0"/>
            </a:br>
            <a:r>
              <a:rPr lang="en-US" altLang="zh-CN" dirty="0"/>
              <a:t>– focuses on what to execute, defines program logic, but not detailed control flow | </a:t>
            </a:r>
            <a:r>
              <a:rPr lang="zh-CN" altLang="en-US" dirty="0"/>
              <a:t>着重于执行什么，定义程序逻辑，而不关注详细的控制流程</a:t>
            </a:r>
            <a:endParaRPr lang="en-US" altLang="zh-CN" dirty="0"/>
          </a:p>
          <a:p>
            <a:pPr lvl="1"/>
            <a:endParaRPr lang="en-US" altLang="zh-CN"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7</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a:t>3.4.4 </a:t>
            </a:r>
            <a:r>
              <a:rPr lang="zh-CN" altLang="en-US"/>
              <a:t>查询结果排序</a:t>
            </a:r>
            <a:endParaRPr lang="zh-CN" altLang="en-US" dirty="0"/>
          </a:p>
        </p:txBody>
      </p:sp>
      <p:sp>
        <p:nvSpPr>
          <p:cNvPr id="200707" name="Rectangle 3"/>
          <p:cNvSpPr>
            <a:spLocks noGrp="1" noChangeArrowheads="1"/>
          </p:cNvSpPr>
          <p:nvPr>
            <p:ph type="body" idx="1"/>
          </p:nvPr>
        </p:nvSpPr>
        <p:spPr>
          <a:xfrm>
            <a:off x="323850" y="1268413"/>
            <a:ext cx="8352606" cy="5589587"/>
          </a:xfrm>
        </p:spPr>
        <p:txBody>
          <a:bodyPr/>
          <a:lstStyle/>
          <a:p>
            <a:pPr lvl="1"/>
            <a:r>
              <a:rPr lang="en-US" altLang="zh-CN" sz="2000" dirty="0">
                <a:latin typeface="Times New Roman" pitchFamily="18" charset="0"/>
                <a:ea typeface="黑体" pitchFamily="2" charset="-122"/>
              </a:rPr>
              <a:t>26) </a:t>
            </a:r>
            <a:r>
              <a:rPr lang="zh-CN" altLang="en-US" sz="2000" dirty="0">
                <a:latin typeface="Times New Roman" pitchFamily="18" charset="0"/>
                <a:ea typeface="黑体" pitchFamily="2" charset="-122"/>
              </a:rPr>
              <a:t>查询每个部门中每个工种有多少职员，要求查询结果按</a:t>
            </a:r>
            <a:r>
              <a:rPr lang="en-US" altLang="zh-CN" sz="2000" dirty="0" err="1">
                <a:latin typeface="Times New Roman" pitchFamily="18" charset="0"/>
                <a:ea typeface="黑体" pitchFamily="2" charset="-122"/>
              </a:rPr>
              <a:t>deptno</a:t>
            </a:r>
            <a:r>
              <a:rPr lang="zh-CN" altLang="en-US" sz="2000" dirty="0">
                <a:latin typeface="Times New Roman" pitchFamily="18" charset="0"/>
                <a:ea typeface="黑体" pitchFamily="2" charset="-122"/>
              </a:rPr>
              <a:t>升序、</a:t>
            </a:r>
            <a:r>
              <a:rPr lang="en-US" altLang="zh-CN" sz="2000" dirty="0">
                <a:latin typeface="Times New Roman" pitchFamily="18" charset="0"/>
                <a:ea typeface="黑体" pitchFamily="2" charset="-122"/>
              </a:rPr>
              <a:t>job</a:t>
            </a:r>
            <a:r>
              <a:rPr lang="zh-CN" altLang="en-US" sz="2000" dirty="0">
                <a:latin typeface="Times New Roman" pitchFamily="18" charset="0"/>
                <a:ea typeface="黑体" pitchFamily="2" charset="-122"/>
              </a:rPr>
              <a:t>降序输出。</a:t>
            </a:r>
          </a:p>
          <a:p>
            <a:pPr lvl="1">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job,</a:t>
            </a:r>
            <a:r>
              <a:rPr lang="en-US" altLang="zh-CN" sz="2000" b="1" dirty="0">
                <a:solidFill>
                  <a:srgbClr val="0000CC"/>
                </a:solidFill>
                <a:latin typeface="Times New Roman" pitchFamily="18" charset="0"/>
                <a:ea typeface="黑体" pitchFamily="2" charset="-122"/>
              </a:rPr>
              <a:t>  COUNT(job)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buFont typeface="Wingdings" pitchFamily="2" charset="2"/>
              <a:buNone/>
            </a:pPr>
            <a:r>
              <a:rPr lang="en-US" altLang="zh-CN" sz="2000" b="1" dirty="0">
                <a:solidFill>
                  <a:srgbClr val="0000CC"/>
                </a:solidFill>
                <a:latin typeface="Times New Roman" pitchFamily="18" charset="0"/>
                <a:ea typeface="黑体" pitchFamily="2" charset="-122"/>
              </a:rPr>
              <a:t>      GROUP BY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job</a:t>
            </a:r>
          </a:p>
          <a:p>
            <a:pPr lvl="1">
              <a:buFont typeface="Wingdings" pitchFamily="2" charset="2"/>
              <a:buNone/>
            </a:pPr>
            <a:r>
              <a:rPr lang="en-US" altLang="zh-CN" sz="2000" b="1" dirty="0">
                <a:solidFill>
                  <a:srgbClr val="0000CC"/>
                </a:solidFill>
                <a:latin typeface="Times New Roman" pitchFamily="18" charset="0"/>
                <a:ea typeface="黑体" pitchFamily="2" charset="-122"/>
              </a:rPr>
              <a:t>      ORDER BY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2 </a:t>
            </a:r>
            <a:r>
              <a:rPr lang="en-US" altLang="zh-CN" sz="2000" b="1" dirty="0">
                <a:solidFill>
                  <a:srgbClr val="008000"/>
                </a:solidFill>
                <a:latin typeface="Times New Roman" pitchFamily="18" charset="0"/>
                <a:ea typeface="黑体" pitchFamily="2" charset="-122"/>
              </a:rPr>
              <a:t>DESC</a:t>
            </a:r>
            <a:r>
              <a:rPr lang="en-US" altLang="zh-CN" sz="2000" b="1" dirty="0">
                <a:solidFill>
                  <a:srgbClr val="0000CC"/>
                </a:solidFill>
                <a:latin typeface="Times New Roman" pitchFamily="18" charset="0"/>
                <a:ea typeface="黑体" pitchFamily="2" charset="-122"/>
              </a:rPr>
              <a:t> ;</a:t>
            </a:r>
          </a:p>
          <a:p>
            <a:pPr lvl="1">
              <a:buFont typeface="Wingdings" pitchFamily="2" charset="2"/>
              <a:buNone/>
            </a:pP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可能的结果是：</a:t>
            </a:r>
          </a:p>
          <a:p>
            <a:pPr lvl="2">
              <a:buFont typeface="Wingdings" pitchFamily="2" charset="2"/>
              <a:buNone/>
            </a:pPr>
            <a:r>
              <a:rPr lang="en-US" altLang="en-US" sz="1900" b="1" dirty="0">
                <a:latin typeface="Times New Roman" pitchFamily="18" charset="0"/>
                <a:ea typeface="黑体" pitchFamily="2" charset="-122"/>
              </a:rPr>
              <a:t>DEPTNO       JOB        COUNT(JOB)</a:t>
            </a:r>
          </a:p>
          <a:p>
            <a:pPr lvl="2">
              <a:buFont typeface="Wingdings" pitchFamily="2" charset="2"/>
              <a:buNone/>
            </a:pPr>
            <a:r>
              <a:rPr lang="en-US" altLang="en-US" sz="1900" b="1" dirty="0">
                <a:solidFill>
                  <a:schemeClr val="accent2"/>
                </a:solidFill>
                <a:latin typeface="Times New Roman" pitchFamily="18" charset="0"/>
                <a:ea typeface="黑体" pitchFamily="2" charset="-122"/>
              </a:rPr>
              <a:t>11         </a:t>
            </a:r>
            <a:r>
              <a:rPr lang="en-US" altLang="zh-CN" sz="1900" b="1" dirty="0">
                <a:solidFill>
                  <a:schemeClr val="accent2"/>
                </a:solidFill>
                <a:latin typeface="Times New Roman" pitchFamily="18" charset="0"/>
                <a:ea typeface="黑体" pitchFamily="2" charset="-122"/>
              </a:rPr>
              <a:t>  </a:t>
            </a:r>
            <a:r>
              <a:rPr lang="en-US" altLang="en-US" sz="1900" b="1" dirty="0">
                <a:solidFill>
                  <a:schemeClr val="accent2"/>
                </a:solidFill>
                <a:latin typeface="Times New Roman" pitchFamily="18" charset="0"/>
                <a:ea typeface="黑体" pitchFamily="2" charset="-122"/>
              </a:rPr>
              <a:t>     manager 	</a:t>
            </a:r>
            <a:r>
              <a:rPr lang="en-US" altLang="zh-CN" sz="1900" b="1" dirty="0">
                <a:solidFill>
                  <a:schemeClr val="accent2"/>
                </a:solidFill>
                <a:latin typeface="Times New Roman" pitchFamily="18" charset="0"/>
                <a:ea typeface="黑体" pitchFamily="2" charset="-122"/>
              </a:rPr>
              <a:t>  </a:t>
            </a:r>
            <a:r>
              <a:rPr lang="en-US" altLang="en-US" sz="1900" b="1" dirty="0">
                <a:solidFill>
                  <a:schemeClr val="accent2"/>
                </a:solidFill>
                <a:latin typeface="Times New Roman" pitchFamily="18" charset="0"/>
                <a:ea typeface="黑体" pitchFamily="2" charset="-122"/>
              </a:rPr>
              <a:t>1</a:t>
            </a:r>
          </a:p>
          <a:p>
            <a:pPr lvl="2">
              <a:buFont typeface="Wingdings" pitchFamily="2" charset="2"/>
              <a:buNone/>
            </a:pPr>
            <a:r>
              <a:rPr lang="en-US" altLang="en-US" sz="1900" b="1" dirty="0">
                <a:solidFill>
                  <a:schemeClr val="accent2"/>
                </a:solidFill>
                <a:latin typeface="Times New Roman" pitchFamily="18" charset="0"/>
                <a:ea typeface="黑体" pitchFamily="2" charset="-122"/>
              </a:rPr>
              <a:t>11          </a:t>
            </a:r>
            <a:r>
              <a:rPr lang="en-US" altLang="zh-CN" sz="1900" b="1" dirty="0">
                <a:solidFill>
                  <a:schemeClr val="accent2"/>
                </a:solidFill>
                <a:latin typeface="Times New Roman" pitchFamily="18" charset="0"/>
                <a:ea typeface="黑体" pitchFamily="2" charset="-122"/>
              </a:rPr>
              <a:t>        c</a:t>
            </a:r>
            <a:r>
              <a:rPr lang="en-US" altLang="en-US" sz="1900" b="1" dirty="0">
                <a:solidFill>
                  <a:schemeClr val="accent2"/>
                </a:solidFill>
                <a:latin typeface="Times New Roman" pitchFamily="18" charset="0"/>
                <a:ea typeface="黑体" pitchFamily="2" charset="-122"/>
              </a:rPr>
              <a:t>lerk	</a:t>
            </a:r>
            <a:r>
              <a:rPr lang="en-US" altLang="zh-CN" sz="1900" b="1" dirty="0">
                <a:solidFill>
                  <a:schemeClr val="accent2"/>
                </a:solidFill>
                <a:latin typeface="Times New Roman" pitchFamily="18" charset="0"/>
                <a:ea typeface="黑体" pitchFamily="2" charset="-122"/>
              </a:rPr>
              <a:t>  </a:t>
            </a:r>
            <a:r>
              <a:rPr lang="en-US" altLang="en-US" sz="1900" b="1" dirty="0">
                <a:solidFill>
                  <a:schemeClr val="accent2"/>
                </a:solidFill>
                <a:latin typeface="Times New Roman" pitchFamily="18" charset="0"/>
                <a:ea typeface="黑体" pitchFamily="2" charset="-122"/>
              </a:rPr>
              <a:t>2</a:t>
            </a:r>
          </a:p>
          <a:p>
            <a:pPr lvl="2">
              <a:buFont typeface="Wingdings" pitchFamily="2" charset="2"/>
              <a:buNone/>
            </a:pPr>
            <a:r>
              <a:rPr lang="en-US" altLang="en-US" sz="1900" b="1" dirty="0">
                <a:solidFill>
                  <a:srgbClr val="0000CC"/>
                </a:solidFill>
                <a:latin typeface="Times New Roman" pitchFamily="18" charset="0"/>
                <a:ea typeface="黑体" pitchFamily="2" charset="-122"/>
              </a:rPr>
              <a:t>12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  salesman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 5</a:t>
            </a:r>
          </a:p>
          <a:p>
            <a:pPr lvl="2">
              <a:buFont typeface="Wingdings" pitchFamily="2" charset="2"/>
              <a:buNone/>
            </a:pPr>
            <a:r>
              <a:rPr lang="en-US" altLang="en-US" sz="1900" b="1" dirty="0">
                <a:solidFill>
                  <a:srgbClr val="0000CC"/>
                </a:solidFill>
                <a:latin typeface="Times New Roman" pitchFamily="18" charset="0"/>
                <a:ea typeface="黑体" pitchFamily="2" charset="-122"/>
              </a:rPr>
              <a:t>12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 manager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1</a:t>
            </a:r>
          </a:p>
          <a:p>
            <a:pPr lvl="2">
              <a:buFont typeface="Wingdings" pitchFamily="2" charset="2"/>
              <a:buNone/>
            </a:pPr>
            <a:r>
              <a:rPr lang="en-US" altLang="en-US" sz="1900" b="1" dirty="0">
                <a:solidFill>
                  <a:srgbClr val="0000CC"/>
                </a:solidFill>
                <a:latin typeface="Times New Roman" pitchFamily="18" charset="0"/>
                <a:ea typeface="黑体" pitchFamily="2" charset="-122"/>
              </a:rPr>
              <a:t>12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 clerk		</a:t>
            </a:r>
            <a:r>
              <a:rPr lang="en-US" altLang="zh-CN" sz="1900" b="1" dirty="0">
                <a:solidFill>
                  <a:srgbClr val="0000CC"/>
                </a:solidFill>
                <a:latin typeface="Times New Roman" pitchFamily="18" charset="0"/>
                <a:ea typeface="黑体" pitchFamily="2" charset="-122"/>
              </a:rPr>
              <a:t>  </a:t>
            </a:r>
            <a:r>
              <a:rPr lang="en-US" altLang="en-US" sz="1900" b="1" dirty="0">
                <a:solidFill>
                  <a:srgbClr val="0000CC"/>
                </a:solidFill>
                <a:latin typeface="Times New Roman" pitchFamily="18" charset="0"/>
                <a:ea typeface="黑体" pitchFamily="2" charset="-122"/>
              </a:rPr>
              <a:t>1</a:t>
            </a:r>
          </a:p>
          <a:p>
            <a:pPr lvl="2">
              <a:buFont typeface="Wingdings" pitchFamily="2" charset="2"/>
              <a:buNone/>
            </a:pPr>
            <a:r>
              <a:rPr lang="en-US" altLang="en-US" sz="1900" b="1" dirty="0">
                <a:latin typeface="Times New Roman" pitchFamily="18" charset="0"/>
                <a:ea typeface="黑体" pitchFamily="2" charset="-122"/>
              </a:rPr>
              <a:t>13               manager 	</a:t>
            </a:r>
            <a:r>
              <a:rPr lang="en-US" altLang="zh-CN" sz="1900" b="1" dirty="0">
                <a:latin typeface="Times New Roman" pitchFamily="18" charset="0"/>
                <a:ea typeface="黑体" pitchFamily="2" charset="-122"/>
              </a:rPr>
              <a:t> </a:t>
            </a:r>
            <a:r>
              <a:rPr lang="en-US" altLang="en-US" sz="1900" b="1" dirty="0">
                <a:latin typeface="Times New Roman" pitchFamily="18" charset="0"/>
                <a:ea typeface="黑体" pitchFamily="2" charset="-122"/>
              </a:rPr>
              <a:t> 2</a:t>
            </a:r>
          </a:p>
          <a:p>
            <a:pPr lvl="2">
              <a:buFont typeface="Wingdings" pitchFamily="2" charset="2"/>
              <a:buNone/>
            </a:pPr>
            <a:r>
              <a:rPr lang="en-US" altLang="en-US" sz="1900" b="1" dirty="0">
                <a:latin typeface="Times New Roman" pitchFamily="18" charset="0"/>
                <a:ea typeface="黑体" pitchFamily="2" charset="-122"/>
              </a:rPr>
              <a:t>13             </a:t>
            </a:r>
            <a:r>
              <a:rPr lang="en-US" altLang="zh-CN" sz="1900" b="1" dirty="0">
                <a:latin typeface="Times New Roman" pitchFamily="18" charset="0"/>
                <a:ea typeface="黑体" pitchFamily="2" charset="-122"/>
              </a:rPr>
              <a:t>  </a:t>
            </a:r>
            <a:r>
              <a:rPr lang="en-US" altLang="en-US" sz="1900" b="1" dirty="0">
                <a:latin typeface="Times New Roman" pitchFamily="18" charset="0"/>
                <a:ea typeface="黑体" pitchFamily="2" charset="-122"/>
              </a:rPr>
              <a:t>  clerk		</a:t>
            </a:r>
            <a:r>
              <a:rPr lang="en-US" altLang="zh-CN" sz="1900" b="1" dirty="0">
                <a:latin typeface="Times New Roman" pitchFamily="18" charset="0"/>
                <a:ea typeface="黑体" pitchFamily="2" charset="-122"/>
              </a:rPr>
              <a:t>  </a:t>
            </a:r>
            <a:r>
              <a:rPr lang="en-US" altLang="en-US" sz="1900" b="1" dirty="0">
                <a:latin typeface="Times New Roman" pitchFamily="18" charset="0"/>
                <a:ea typeface="黑体" pitchFamily="2" charset="-122"/>
              </a:rPr>
              <a:t>3</a:t>
            </a:r>
          </a:p>
          <a:p>
            <a:pPr lvl="2">
              <a:buFont typeface="Wingdings" pitchFamily="2" charset="2"/>
              <a:buNone/>
            </a:pPr>
            <a:r>
              <a:rPr lang="en-US" altLang="en-US" sz="1900" b="1" dirty="0">
                <a:latin typeface="Times New Roman" pitchFamily="18" charset="0"/>
                <a:ea typeface="黑体" pitchFamily="2" charset="-122"/>
              </a:rPr>
              <a:t>13                Analyst	</a:t>
            </a:r>
            <a:r>
              <a:rPr lang="en-US" altLang="zh-CN" sz="1900" b="1" dirty="0">
                <a:latin typeface="Times New Roman" pitchFamily="18" charset="0"/>
                <a:ea typeface="黑体" pitchFamily="2" charset="-122"/>
              </a:rPr>
              <a:t>  </a:t>
            </a:r>
            <a:r>
              <a:rPr lang="en-US" altLang="en-US" sz="1900" b="1" dirty="0">
                <a:latin typeface="Times New Roman" pitchFamily="18" charset="0"/>
                <a:ea typeface="黑体" pitchFamily="2" charset="-122"/>
              </a:rPr>
              <a:t>4</a:t>
            </a:r>
          </a:p>
        </p:txBody>
      </p:sp>
      <p:sp>
        <p:nvSpPr>
          <p:cNvPr id="8" name="Rectangle 7"/>
          <p:cNvSpPr>
            <a:spLocks noChangeArrowheads="1"/>
          </p:cNvSpPr>
          <p:nvPr/>
        </p:nvSpPr>
        <p:spPr bwMode="auto">
          <a:xfrm>
            <a:off x="5148064" y="2348880"/>
            <a:ext cx="3538736" cy="707886"/>
          </a:xfrm>
          <a:prstGeom prst="rect">
            <a:avLst/>
          </a:prstGeom>
          <a:noFill/>
          <a:ln w="9525">
            <a:solidFill>
              <a:srgbClr val="CC6600"/>
            </a:solidFill>
            <a:miter lim="800000"/>
            <a:headEnd/>
            <a:tailEnd/>
          </a:ln>
          <a:effectLst/>
        </p:spPr>
        <p:txBody>
          <a:bodyPr wrap="square" anchor="ctr">
            <a:spAutoFit/>
          </a:bodyPr>
          <a:lstStyle/>
          <a:p>
            <a:pPr algn="ctr"/>
            <a:r>
              <a:rPr lang="en-US" altLang="zh-CN" sz="2000" b="1" dirty="0">
                <a:solidFill>
                  <a:schemeClr val="accent2"/>
                </a:solidFill>
                <a:latin typeface="Times New Roman" pitchFamily="18" charset="0"/>
              </a:rPr>
              <a:t>ORDER BY</a:t>
            </a:r>
            <a:r>
              <a:rPr lang="zh-CN" altLang="en-US" sz="2000" b="1" dirty="0">
                <a:solidFill>
                  <a:schemeClr val="accent2"/>
                </a:solidFill>
                <a:latin typeface="Times New Roman" pitchFamily="18" charset="0"/>
              </a:rPr>
              <a:t>中的序号</a:t>
            </a:r>
            <a:r>
              <a:rPr lang="en-US" altLang="zh-CN" sz="2000" b="1" dirty="0">
                <a:solidFill>
                  <a:schemeClr val="accent2"/>
                </a:solidFill>
                <a:latin typeface="Times New Roman" pitchFamily="18" charset="0"/>
              </a:rPr>
              <a:t>2</a:t>
            </a:r>
            <a:r>
              <a:rPr lang="zh-CN" altLang="en-US" sz="2000" b="1" dirty="0">
                <a:solidFill>
                  <a:schemeClr val="accent2"/>
                </a:solidFill>
                <a:latin typeface="Times New Roman" pitchFamily="18" charset="0"/>
              </a:rPr>
              <a:t>可代替</a:t>
            </a:r>
            <a:r>
              <a:rPr lang="en-US" altLang="zh-CN" sz="2000" b="1" dirty="0">
                <a:solidFill>
                  <a:schemeClr val="accent2"/>
                </a:solidFill>
                <a:latin typeface="Times New Roman" pitchFamily="18" charset="0"/>
              </a:rPr>
              <a:t>SELECT</a:t>
            </a:r>
            <a:r>
              <a:rPr lang="zh-CN" altLang="en-US" sz="2000" b="1" dirty="0">
                <a:solidFill>
                  <a:schemeClr val="accent2"/>
                </a:solidFill>
                <a:latin typeface="Times New Roman" pitchFamily="18" charset="0"/>
              </a:rPr>
              <a:t>中的第</a:t>
            </a:r>
            <a:r>
              <a:rPr lang="en-US" altLang="zh-CN" sz="2000" b="1" dirty="0">
                <a:solidFill>
                  <a:schemeClr val="accent2"/>
                </a:solidFill>
                <a:latin typeface="Times New Roman" pitchFamily="18" charset="0"/>
              </a:rPr>
              <a:t>2</a:t>
            </a:r>
            <a:r>
              <a:rPr lang="zh-CN" altLang="en-US" sz="2000" b="1" dirty="0">
                <a:solidFill>
                  <a:schemeClr val="accent2"/>
                </a:solidFill>
                <a:latin typeface="Times New Roman" pitchFamily="18" charset="0"/>
              </a:rPr>
              <a:t>个列标识</a:t>
            </a:r>
            <a:endParaRPr lang="en-US" altLang="zh-CN" sz="2000" b="1" dirty="0">
              <a:solidFill>
                <a:schemeClr val="accent2"/>
              </a:solidFill>
              <a:latin typeface="Times New Roman" pitchFamily="18" charset="0"/>
            </a:endParaRPr>
          </a:p>
        </p:txBody>
      </p:sp>
      <p:sp>
        <p:nvSpPr>
          <p:cNvPr id="13"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70</a:t>
            </a:fld>
            <a:endParaRPr lang="en-US" altLang="zh-CN"/>
          </a:p>
        </p:txBody>
      </p:sp>
      <p:sp>
        <p:nvSpPr>
          <p:cNvPr id="14"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9" name="Rectangle 7"/>
          <p:cNvSpPr>
            <a:spLocks noChangeArrowheads="1"/>
          </p:cNvSpPr>
          <p:nvPr/>
        </p:nvSpPr>
        <p:spPr bwMode="auto">
          <a:xfrm>
            <a:off x="5148064" y="4682645"/>
            <a:ext cx="3096344" cy="707886"/>
          </a:xfrm>
          <a:prstGeom prst="rect">
            <a:avLst/>
          </a:prstGeom>
          <a:noFill/>
          <a:ln w="9525">
            <a:solidFill>
              <a:srgbClr val="CC6600"/>
            </a:solidFill>
            <a:miter lim="800000"/>
            <a:headEnd/>
            <a:tailEnd/>
          </a:ln>
          <a:effectLst/>
        </p:spPr>
        <p:txBody>
          <a:bodyPr wrap="square" anchor="ctr">
            <a:spAutoFit/>
          </a:bodyPr>
          <a:lstStyle/>
          <a:p>
            <a:pPr algn="ctr"/>
            <a:r>
              <a:rPr lang="zh-CN" altLang="en-US" sz="2000" b="1" dirty="0">
                <a:solidFill>
                  <a:schemeClr val="accent2"/>
                </a:solidFill>
                <a:latin typeface="Times New Roman" pitchFamily="18" charset="0"/>
              </a:rPr>
              <a:t>先按</a:t>
            </a:r>
            <a:r>
              <a:rPr lang="en-US" altLang="zh-CN" sz="2000" dirty="0" err="1">
                <a:solidFill>
                  <a:srgbClr val="0000CC"/>
                </a:solidFill>
                <a:latin typeface="Times New Roman" pitchFamily="18" charset="0"/>
                <a:ea typeface="黑体" pitchFamily="2" charset="-122"/>
              </a:rPr>
              <a:t>deptno</a:t>
            </a:r>
            <a:r>
              <a:rPr lang="zh-CN" altLang="en-US" sz="2000" b="1" dirty="0">
                <a:solidFill>
                  <a:schemeClr val="accent2"/>
                </a:solidFill>
                <a:latin typeface="Times New Roman" pitchFamily="18" charset="0"/>
              </a:rPr>
              <a:t>的升序排列，</a:t>
            </a:r>
            <a:endParaRPr lang="en-US" altLang="zh-CN" sz="2000" b="1" dirty="0">
              <a:solidFill>
                <a:schemeClr val="accent2"/>
              </a:solidFill>
              <a:latin typeface="Times New Roman" pitchFamily="18" charset="0"/>
            </a:endParaRPr>
          </a:p>
          <a:p>
            <a:pPr algn="ctr"/>
            <a:r>
              <a:rPr lang="zh-CN" altLang="en-US" sz="2000" b="1" dirty="0">
                <a:solidFill>
                  <a:schemeClr val="accent2"/>
                </a:solidFill>
                <a:latin typeface="Times New Roman" pitchFamily="18" charset="0"/>
              </a:rPr>
              <a:t>再按</a:t>
            </a:r>
            <a:r>
              <a:rPr lang="en-US" altLang="zh-CN" sz="2000" dirty="0">
                <a:solidFill>
                  <a:srgbClr val="0000CC"/>
                </a:solidFill>
                <a:latin typeface="Times New Roman" pitchFamily="18" charset="0"/>
                <a:ea typeface="黑体" pitchFamily="2" charset="-122"/>
              </a:rPr>
              <a:t>job</a:t>
            </a:r>
            <a:r>
              <a:rPr lang="zh-CN" altLang="en-US" sz="2000" b="1" dirty="0">
                <a:solidFill>
                  <a:schemeClr val="accent2"/>
                </a:solidFill>
                <a:latin typeface="Times New Roman" pitchFamily="18" charset="0"/>
              </a:rPr>
              <a:t>的降序排列</a:t>
            </a:r>
            <a:endParaRPr lang="en-US" altLang="zh-CN" sz="2000" b="1" dirty="0">
              <a:solidFill>
                <a:schemeClr val="accent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a:t>3.4  SQL</a:t>
            </a:r>
            <a:r>
              <a:rPr lang="zh-CN" altLang="en-US"/>
              <a:t>数据查询语言</a:t>
            </a:r>
            <a:endParaRPr lang="zh-CN" altLang="en-US" dirty="0"/>
          </a:p>
        </p:txBody>
      </p:sp>
      <p:sp>
        <p:nvSpPr>
          <p:cNvPr id="238595" name="Rectangle 3"/>
          <p:cNvSpPr>
            <a:spLocks noGrp="1" noChangeArrowheads="1"/>
          </p:cNvSpPr>
          <p:nvPr>
            <p:ph type="body" idx="1"/>
          </p:nvPr>
        </p:nvSpPr>
        <p:spPr>
          <a:xfrm>
            <a:off x="914400" y="1484313"/>
            <a:ext cx="7772400" cy="4824412"/>
          </a:xfrm>
        </p:spPr>
        <p:txBody>
          <a:bodyPr/>
          <a:lstStyle/>
          <a:p>
            <a:pPr algn="just">
              <a:lnSpc>
                <a:spcPct val="150000"/>
              </a:lnSpc>
            </a:pPr>
            <a:r>
              <a:rPr lang="en-US" altLang="zh-CN" b="1">
                <a:ea typeface="黑体" pitchFamily="2" charset="-122"/>
              </a:rPr>
              <a:t>3.4.1  </a:t>
            </a:r>
            <a:r>
              <a:rPr lang="en-US" altLang="en-US" b="1">
                <a:ea typeface="黑体" pitchFamily="2" charset="-122"/>
              </a:rPr>
              <a:t>SELECT语句的语法</a:t>
            </a:r>
            <a:endParaRPr lang="zh-CN" altLang="en-US" b="1">
              <a:ea typeface="黑体" pitchFamily="2" charset="-122"/>
            </a:endParaRPr>
          </a:p>
          <a:p>
            <a:pPr algn="just">
              <a:lnSpc>
                <a:spcPct val="150000"/>
              </a:lnSpc>
            </a:pPr>
            <a:r>
              <a:rPr lang="en-US" altLang="zh-CN" b="1">
                <a:ea typeface="黑体" pitchFamily="2" charset="-122"/>
              </a:rPr>
              <a:t>3.4.2  </a:t>
            </a:r>
            <a:r>
              <a:rPr lang="en-US" altLang="en-US" b="1">
                <a:ea typeface="黑体" pitchFamily="2" charset="-122"/>
              </a:rPr>
              <a:t>各种条件查询举例</a:t>
            </a:r>
            <a:endParaRPr lang="zh-CN" altLang="en-US" b="1">
              <a:ea typeface="黑体" pitchFamily="2" charset="-122"/>
            </a:endParaRPr>
          </a:p>
          <a:p>
            <a:pPr algn="just">
              <a:lnSpc>
                <a:spcPct val="150000"/>
              </a:lnSpc>
            </a:pPr>
            <a:r>
              <a:rPr lang="en-US" altLang="zh-CN" b="1">
                <a:ea typeface="黑体" pitchFamily="2" charset="-122"/>
              </a:rPr>
              <a:t>3.4.3  </a:t>
            </a:r>
            <a:r>
              <a:rPr lang="zh-CN" altLang="en-US" b="1">
                <a:ea typeface="黑体" pitchFamily="2" charset="-122"/>
              </a:rPr>
              <a:t>查询结果分组</a:t>
            </a:r>
          </a:p>
          <a:p>
            <a:pPr algn="just">
              <a:lnSpc>
                <a:spcPct val="150000"/>
              </a:lnSpc>
            </a:pPr>
            <a:r>
              <a:rPr lang="en-US" altLang="zh-CN" b="1">
                <a:ea typeface="黑体" pitchFamily="2" charset="-122"/>
              </a:rPr>
              <a:t>3.4.4  </a:t>
            </a:r>
            <a:r>
              <a:rPr lang="zh-CN" altLang="en-US" b="1">
                <a:ea typeface="黑体" pitchFamily="2" charset="-122"/>
              </a:rPr>
              <a:t>查询结果排序 </a:t>
            </a:r>
          </a:p>
          <a:p>
            <a:pPr>
              <a:lnSpc>
                <a:spcPct val="150000"/>
              </a:lnSpc>
            </a:pPr>
            <a:r>
              <a:rPr lang="en-US" altLang="zh-CN" b="1">
                <a:solidFill>
                  <a:schemeClr val="accent2"/>
                </a:solidFill>
                <a:ea typeface="黑体" pitchFamily="2" charset="-122"/>
              </a:rPr>
              <a:t>3.4.5  </a:t>
            </a:r>
            <a:r>
              <a:rPr lang="zh-CN" altLang="en-US" b="1">
                <a:solidFill>
                  <a:schemeClr val="accent2"/>
                </a:solidFill>
                <a:ea typeface="黑体" pitchFamily="2" charset="-122"/>
              </a:rPr>
              <a:t>集合操作查询</a:t>
            </a:r>
            <a:r>
              <a:rPr lang="zh-CN" altLang="en-US" b="1">
                <a:ea typeface="黑体" pitchFamily="2" charset="-122"/>
              </a:rPr>
              <a:t> </a:t>
            </a:r>
          </a:p>
        </p:txBody>
      </p:sp>
      <p:sp>
        <p:nvSpPr>
          <p:cNvPr id="12"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71</a:t>
            </a:fld>
            <a:endParaRPr lang="en-US" altLang="zh-CN"/>
          </a:p>
        </p:txBody>
      </p:sp>
      <p:sp>
        <p:nvSpPr>
          <p:cNvPr id="13"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dirty="0"/>
              <a:t>3.4.5 </a:t>
            </a:r>
            <a:r>
              <a:rPr lang="zh-CN" altLang="en-US" dirty="0"/>
              <a:t>集合操作查询 </a:t>
            </a:r>
          </a:p>
        </p:txBody>
      </p:sp>
      <p:sp>
        <p:nvSpPr>
          <p:cNvPr id="201731" name="Rectangle 3"/>
          <p:cNvSpPr>
            <a:spLocks noGrp="1" noChangeArrowheads="1"/>
          </p:cNvSpPr>
          <p:nvPr>
            <p:ph type="body" idx="1"/>
          </p:nvPr>
        </p:nvSpPr>
        <p:spPr>
          <a:xfrm>
            <a:off x="914400" y="1412875"/>
            <a:ext cx="7761288" cy="4752975"/>
          </a:xfrm>
        </p:spPr>
        <p:txBody>
          <a:bodyPr/>
          <a:lstStyle/>
          <a:p>
            <a:pPr algn="just">
              <a:lnSpc>
                <a:spcPct val="90000"/>
              </a:lnSpc>
            </a:pPr>
            <a:r>
              <a:rPr lang="zh-CN" altLang="en-US" sz="2400" b="1" dirty="0">
                <a:latin typeface="Times New Roman" pitchFamily="18" charset="0"/>
                <a:ea typeface="黑体" pitchFamily="2" charset="-122"/>
              </a:rPr>
              <a:t>标准</a:t>
            </a:r>
            <a:r>
              <a:rPr lang="en-US" altLang="zh-CN" sz="2400" b="1" dirty="0">
                <a:latin typeface="Times New Roman" pitchFamily="18" charset="0"/>
                <a:ea typeface="黑体" pitchFamily="2" charset="-122"/>
              </a:rPr>
              <a:t>SQL</a:t>
            </a:r>
            <a:r>
              <a:rPr lang="zh-CN" altLang="en-US" sz="2400" b="1" dirty="0">
                <a:latin typeface="Times New Roman" pitchFamily="18" charset="0"/>
                <a:ea typeface="黑体" pitchFamily="2" charset="-122"/>
              </a:rPr>
              <a:t>直接支持的集合操作：</a:t>
            </a:r>
          </a:p>
          <a:p>
            <a:pPr lvl="1" algn="just">
              <a:lnSpc>
                <a:spcPct val="90000"/>
              </a:lnSpc>
            </a:pPr>
            <a:r>
              <a:rPr lang="zh-CN" altLang="en-US" sz="2400" b="1" dirty="0">
                <a:solidFill>
                  <a:schemeClr val="accent2"/>
                </a:solidFill>
                <a:latin typeface="Times New Roman" pitchFamily="18" charset="0"/>
                <a:ea typeface="黑体" pitchFamily="2" charset="-122"/>
              </a:rPr>
              <a:t>并操作（</a:t>
            </a:r>
            <a:r>
              <a:rPr lang="en-US" altLang="zh-CN" sz="2400" b="1" dirty="0">
                <a:solidFill>
                  <a:schemeClr val="accent2"/>
                </a:solidFill>
                <a:latin typeface="Times New Roman" pitchFamily="18" charset="0"/>
                <a:ea typeface="黑体" pitchFamily="2" charset="-122"/>
              </a:rPr>
              <a:t> UNION </a:t>
            </a:r>
            <a:r>
              <a:rPr lang="zh-CN" altLang="en-US" sz="2400" b="1" dirty="0">
                <a:solidFill>
                  <a:schemeClr val="accent2"/>
                </a:solidFill>
                <a:latin typeface="Times New Roman" pitchFamily="18" charset="0"/>
                <a:ea typeface="黑体" pitchFamily="2" charset="-122"/>
              </a:rPr>
              <a:t>）</a:t>
            </a:r>
            <a:endParaRPr lang="en-US" altLang="zh-CN" sz="2400" b="1" dirty="0">
              <a:solidFill>
                <a:schemeClr val="accent2"/>
              </a:solidFill>
              <a:latin typeface="Times New Roman" pitchFamily="18" charset="0"/>
              <a:ea typeface="黑体" pitchFamily="2" charset="-122"/>
            </a:endParaRPr>
          </a:p>
          <a:p>
            <a:pPr lvl="1" algn="just">
              <a:lnSpc>
                <a:spcPct val="90000"/>
              </a:lnSpc>
              <a:buFont typeface="Wingdings" pitchFamily="2" charset="2"/>
              <a:buNone/>
            </a:pPr>
            <a:endParaRPr lang="en-US" altLang="zh-CN" sz="2400" b="1" dirty="0">
              <a:solidFill>
                <a:schemeClr val="accent2"/>
              </a:solidFill>
              <a:latin typeface="Times New Roman" pitchFamily="18" charset="0"/>
              <a:ea typeface="黑体" pitchFamily="2" charset="-122"/>
            </a:endParaRPr>
          </a:p>
          <a:p>
            <a:pPr algn="just">
              <a:lnSpc>
                <a:spcPct val="90000"/>
              </a:lnSpc>
            </a:pPr>
            <a:r>
              <a:rPr lang="zh-CN" altLang="en-US" sz="2400" b="1" dirty="0">
                <a:latin typeface="Times New Roman" pitchFamily="18" charset="0"/>
                <a:ea typeface="黑体" pitchFamily="2" charset="-122"/>
              </a:rPr>
              <a:t>一般商用数据库支持的集合操作：</a:t>
            </a:r>
          </a:p>
          <a:p>
            <a:pPr lvl="1" algn="just">
              <a:lnSpc>
                <a:spcPct val="90000"/>
              </a:lnSpc>
            </a:pPr>
            <a:r>
              <a:rPr lang="zh-CN" altLang="en-US" sz="2400" b="1" dirty="0">
                <a:solidFill>
                  <a:schemeClr val="accent2"/>
                </a:solidFill>
                <a:latin typeface="Times New Roman" pitchFamily="18" charset="0"/>
                <a:ea typeface="黑体" pitchFamily="2" charset="-122"/>
              </a:rPr>
              <a:t>并操作（</a:t>
            </a:r>
            <a:r>
              <a:rPr lang="en-US" altLang="zh-CN" sz="2400" b="1" dirty="0">
                <a:solidFill>
                  <a:schemeClr val="accent2"/>
                </a:solidFill>
                <a:latin typeface="Times New Roman" pitchFamily="18" charset="0"/>
                <a:ea typeface="黑体" pitchFamily="2" charset="-122"/>
              </a:rPr>
              <a:t> UNION </a:t>
            </a:r>
            <a:r>
              <a:rPr lang="zh-CN" altLang="en-US" sz="2400" b="1" dirty="0">
                <a:solidFill>
                  <a:schemeClr val="accent2"/>
                </a:solidFill>
                <a:latin typeface="Times New Roman" pitchFamily="18" charset="0"/>
                <a:ea typeface="黑体" pitchFamily="2" charset="-122"/>
              </a:rPr>
              <a:t>）</a:t>
            </a:r>
            <a:endParaRPr lang="en-US" altLang="zh-CN" sz="2400" b="1" dirty="0">
              <a:solidFill>
                <a:schemeClr val="accent2"/>
              </a:solidFill>
              <a:latin typeface="Times New Roman" pitchFamily="18" charset="0"/>
              <a:ea typeface="黑体" pitchFamily="2" charset="-122"/>
            </a:endParaRPr>
          </a:p>
          <a:p>
            <a:pPr lvl="1" algn="just">
              <a:lnSpc>
                <a:spcPct val="90000"/>
              </a:lnSpc>
            </a:pPr>
            <a:r>
              <a:rPr lang="zh-CN" altLang="en-US" sz="2400" b="1" dirty="0">
                <a:solidFill>
                  <a:schemeClr val="accent2"/>
                </a:solidFill>
                <a:latin typeface="Times New Roman" pitchFamily="18" charset="0"/>
                <a:ea typeface="黑体" pitchFamily="2" charset="-122"/>
              </a:rPr>
              <a:t>交操作（ </a:t>
            </a:r>
            <a:r>
              <a:rPr lang="en-US" altLang="zh-CN" sz="2400" b="1" dirty="0">
                <a:solidFill>
                  <a:schemeClr val="accent2"/>
                </a:solidFill>
                <a:latin typeface="Times New Roman" pitchFamily="18" charset="0"/>
                <a:ea typeface="黑体" pitchFamily="2" charset="-122"/>
              </a:rPr>
              <a:t>INTERSECT</a:t>
            </a:r>
            <a:r>
              <a:rPr lang="zh-CN" altLang="en-US" sz="2400" b="1" dirty="0">
                <a:solidFill>
                  <a:schemeClr val="accent2"/>
                </a:solidFill>
                <a:latin typeface="Times New Roman" pitchFamily="18" charset="0"/>
                <a:ea typeface="黑体" pitchFamily="2" charset="-122"/>
              </a:rPr>
              <a:t> ）</a:t>
            </a:r>
            <a:endParaRPr lang="en-US" altLang="zh-CN" sz="2400" b="1" dirty="0">
              <a:solidFill>
                <a:schemeClr val="accent2"/>
              </a:solidFill>
              <a:latin typeface="Times New Roman" pitchFamily="18" charset="0"/>
              <a:ea typeface="黑体" pitchFamily="2" charset="-122"/>
            </a:endParaRPr>
          </a:p>
          <a:p>
            <a:pPr lvl="1" algn="just">
              <a:lnSpc>
                <a:spcPct val="90000"/>
              </a:lnSpc>
            </a:pPr>
            <a:r>
              <a:rPr lang="zh-CN" altLang="en-US" sz="2400" b="1" dirty="0">
                <a:solidFill>
                  <a:schemeClr val="accent2"/>
                </a:solidFill>
                <a:latin typeface="Times New Roman" pitchFamily="18" charset="0"/>
                <a:ea typeface="黑体" pitchFamily="2" charset="-122"/>
              </a:rPr>
              <a:t>差操作（ </a:t>
            </a:r>
            <a:r>
              <a:rPr lang="en-US" altLang="zh-CN" sz="2400" b="1" dirty="0">
                <a:solidFill>
                  <a:schemeClr val="accent2"/>
                </a:solidFill>
                <a:latin typeface="Times New Roman" pitchFamily="18" charset="0"/>
                <a:ea typeface="黑体" pitchFamily="2" charset="-122"/>
              </a:rPr>
              <a:t>MINUS</a:t>
            </a:r>
            <a:r>
              <a:rPr lang="zh-CN" altLang="en-US" sz="2400" b="1" dirty="0">
                <a:solidFill>
                  <a:schemeClr val="accent2"/>
                </a:solidFill>
                <a:latin typeface="Times New Roman" pitchFamily="18" charset="0"/>
                <a:ea typeface="黑体" pitchFamily="2" charset="-122"/>
              </a:rPr>
              <a:t> ）</a:t>
            </a:r>
            <a:endParaRPr lang="en-US" altLang="zh-CN" sz="2400" b="1" dirty="0">
              <a:solidFill>
                <a:schemeClr val="accent2"/>
              </a:solidFill>
              <a:latin typeface="Times New Roman" pitchFamily="18" charset="0"/>
              <a:ea typeface="黑体" pitchFamily="2" charset="-122"/>
            </a:endParaRPr>
          </a:p>
          <a:p>
            <a:pPr lvl="1" algn="just">
              <a:lnSpc>
                <a:spcPct val="90000"/>
              </a:lnSpc>
            </a:pPr>
            <a:endParaRPr lang="en-US" altLang="zh-CN" sz="2400" b="1" dirty="0">
              <a:solidFill>
                <a:schemeClr val="accent2"/>
              </a:solidFill>
              <a:latin typeface="Times New Roman" pitchFamily="18" charset="0"/>
              <a:ea typeface="黑体" pitchFamily="2" charset="-122"/>
            </a:endParaRPr>
          </a:p>
          <a:p>
            <a:pPr algn="just">
              <a:lnSpc>
                <a:spcPct val="90000"/>
              </a:lnSpc>
            </a:pPr>
            <a:r>
              <a:rPr lang="zh-CN" altLang="en-US" sz="2400" b="1" dirty="0">
                <a:solidFill>
                  <a:srgbClr val="0000CC"/>
                </a:solidFill>
                <a:latin typeface="Times New Roman" pitchFamily="18" charset="0"/>
                <a:ea typeface="黑体" pitchFamily="2" charset="-122"/>
              </a:rPr>
              <a:t>这些运算符可联合多个</a:t>
            </a:r>
            <a:r>
              <a:rPr lang="en-US" altLang="zh-CN" sz="2400" b="1" dirty="0">
                <a:solidFill>
                  <a:srgbClr val="0000CC"/>
                </a:solidFill>
                <a:latin typeface="Times New Roman" pitchFamily="18" charset="0"/>
                <a:ea typeface="黑体" pitchFamily="2" charset="-122"/>
              </a:rPr>
              <a:t>SELECT</a:t>
            </a:r>
            <a:r>
              <a:rPr lang="zh-CN" altLang="en-US" sz="2400" b="1" dirty="0">
                <a:solidFill>
                  <a:srgbClr val="0000CC"/>
                </a:solidFill>
                <a:latin typeface="Times New Roman" pitchFamily="18" charset="0"/>
                <a:ea typeface="黑体" pitchFamily="2" charset="-122"/>
              </a:rPr>
              <a:t>查询，</a:t>
            </a:r>
            <a:r>
              <a:rPr lang="zh-CN" altLang="en-US" sz="2400" b="1" dirty="0">
                <a:solidFill>
                  <a:schemeClr val="accent2"/>
                </a:solidFill>
                <a:latin typeface="Times New Roman" pitchFamily="18" charset="0"/>
                <a:ea typeface="黑体" pitchFamily="2" charset="-122"/>
              </a:rPr>
              <a:t>括号</a:t>
            </a:r>
            <a:r>
              <a:rPr lang="zh-CN" altLang="en-US" sz="2400" b="1" dirty="0">
                <a:solidFill>
                  <a:srgbClr val="0000CC"/>
                </a:solidFill>
                <a:latin typeface="Times New Roman" pitchFamily="18" charset="0"/>
                <a:ea typeface="黑体" pitchFamily="2" charset="-122"/>
              </a:rPr>
              <a:t>可改变缺省的运算次序。</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a:t>3.4.5 </a:t>
            </a:r>
            <a:r>
              <a:rPr lang="zh-CN" altLang="en-US"/>
              <a:t>集合操作查询</a:t>
            </a:r>
          </a:p>
        </p:txBody>
      </p:sp>
      <p:sp>
        <p:nvSpPr>
          <p:cNvPr id="204803" name="Rectangle 3"/>
          <p:cNvSpPr>
            <a:spLocks noGrp="1" noChangeArrowheads="1"/>
          </p:cNvSpPr>
          <p:nvPr>
            <p:ph type="body" idx="1"/>
          </p:nvPr>
        </p:nvSpPr>
        <p:spPr>
          <a:xfrm>
            <a:off x="914400" y="1412875"/>
            <a:ext cx="8045450" cy="5256213"/>
          </a:xfrm>
        </p:spPr>
        <p:txBody>
          <a:bodyPr/>
          <a:lstStyle/>
          <a:p>
            <a:r>
              <a:rPr lang="zh-CN" altLang="en-US" sz="2400" dirty="0">
                <a:solidFill>
                  <a:schemeClr val="accent2"/>
                </a:solidFill>
                <a:latin typeface="Times New Roman" pitchFamily="18" charset="0"/>
                <a:ea typeface="黑体" pitchFamily="2" charset="-122"/>
              </a:rPr>
              <a:t>并操作（</a:t>
            </a:r>
            <a:r>
              <a:rPr lang="en-US" altLang="zh-CN" sz="2400" dirty="0">
                <a:solidFill>
                  <a:schemeClr val="accent2"/>
                </a:solidFill>
                <a:latin typeface="Times New Roman" pitchFamily="18" charset="0"/>
                <a:ea typeface="黑体" pitchFamily="2" charset="-122"/>
              </a:rPr>
              <a:t>UNION</a:t>
            </a:r>
            <a:r>
              <a:rPr lang="zh-CN" altLang="en-US" sz="2400" dirty="0">
                <a:solidFill>
                  <a:schemeClr val="accent2"/>
                </a:solidFill>
                <a:latin typeface="Times New Roman" pitchFamily="18" charset="0"/>
                <a:ea typeface="黑体" pitchFamily="2" charset="-122"/>
              </a:rPr>
              <a:t>）</a:t>
            </a:r>
            <a:endParaRPr lang="en-US" altLang="zh-CN" sz="2400" dirty="0">
              <a:solidFill>
                <a:schemeClr val="accent2"/>
              </a:solidFill>
              <a:latin typeface="Times New Roman" pitchFamily="18" charset="0"/>
              <a:ea typeface="黑体" pitchFamily="2" charset="-122"/>
            </a:endParaRPr>
          </a:p>
          <a:p>
            <a:pPr lvl="1"/>
            <a:r>
              <a:rPr lang="zh-CN" altLang="en-US" sz="2200" dirty="0">
                <a:solidFill>
                  <a:srgbClr val="0000CC"/>
                </a:solidFill>
                <a:latin typeface="Times New Roman" pitchFamily="18" charset="0"/>
                <a:ea typeface="黑体" pitchFamily="2" charset="-122"/>
              </a:rPr>
              <a:t>形式</a:t>
            </a:r>
            <a:r>
              <a:rPr lang="en-US" altLang="zh-CN" sz="2200" dirty="0">
                <a:latin typeface="Times New Roman" pitchFamily="18" charset="0"/>
                <a:ea typeface="黑体" pitchFamily="2" charset="-122"/>
              </a:rPr>
              <a:t>: &lt;</a:t>
            </a:r>
            <a:r>
              <a:rPr lang="zh-CN" altLang="en-US" sz="2200" dirty="0">
                <a:latin typeface="Times New Roman" pitchFamily="18" charset="0"/>
                <a:ea typeface="黑体" pitchFamily="2" charset="-122"/>
              </a:rPr>
              <a:t>查询</a:t>
            </a:r>
            <a:r>
              <a:rPr lang="en-US" altLang="zh-CN" sz="2200" dirty="0">
                <a:latin typeface="Times New Roman" pitchFamily="18" charset="0"/>
                <a:ea typeface="黑体" pitchFamily="2" charset="-122"/>
              </a:rPr>
              <a:t>&gt; </a:t>
            </a:r>
            <a:r>
              <a:rPr lang="en-US" altLang="zh-CN" sz="2200" dirty="0">
                <a:solidFill>
                  <a:schemeClr val="accent2"/>
                </a:solidFill>
                <a:latin typeface="Times New Roman" pitchFamily="18" charset="0"/>
                <a:ea typeface="黑体" pitchFamily="2" charset="-122"/>
              </a:rPr>
              <a:t>UNION</a:t>
            </a:r>
            <a:r>
              <a:rPr lang="en-US" altLang="zh-CN" sz="2200" dirty="0">
                <a:latin typeface="Times New Roman" pitchFamily="18" charset="0"/>
                <a:ea typeface="黑体" pitchFamily="2" charset="-122"/>
              </a:rPr>
              <a:t> &lt;</a:t>
            </a:r>
            <a:r>
              <a:rPr lang="zh-CN" altLang="en-US" sz="2200" dirty="0">
                <a:latin typeface="Times New Roman" pitchFamily="18" charset="0"/>
                <a:ea typeface="黑体" pitchFamily="2" charset="-122"/>
              </a:rPr>
              <a:t>查询</a:t>
            </a:r>
            <a:r>
              <a:rPr lang="en-US" altLang="zh-CN" sz="2200" dirty="0">
                <a:latin typeface="Times New Roman" pitchFamily="18" charset="0"/>
                <a:ea typeface="黑体" pitchFamily="2" charset="-122"/>
              </a:rPr>
              <a:t>&gt;</a:t>
            </a:r>
          </a:p>
          <a:p>
            <a:pPr lvl="1"/>
            <a:r>
              <a:rPr lang="zh-CN" altLang="en-US" sz="2200" dirty="0">
                <a:latin typeface="Times New Roman" pitchFamily="18" charset="0"/>
                <a:ea typeface="黑体" pitchFamily="2" charset="-122"/>
              </a:rPr>
              <a:t>要求并兼容：参加</a:t>
            </a:r>
            <a:r>
              <a:rPr lang="en-US" altLang="zh-CN" sz="2200" dirty="0">
                <a:solidFill>
                  <a:schemeClr val="accent2"/>
                </a:solidFill>
                <a:latin typeface="Times New Roman" pitchFamily="18" charset="0"/>
                <a:ea typeface="黑体" pitchFamily="2" charset="-122"/>
              </a:rPr>
              <a:t>UNION</a:t>
            </a:r>
            <a:r>
              <a:rPr lang="zh-CN" altLang="en-US" sz="2200" dirty="0">
                <a:latin typeface="Times New Roman" pitchFamily="18" charset="0"/>
                <a:ea typeface="黑体" pitchFamily="2" charset="-122"/>
              </a:rPr>
              <a:t>操作的各结果关系（表）的</a:t>
            </a:r>
            <a:r>
              <a:rPr lang="zh-CN" altLang="en-US" sz="2200" dirty="0">
                <a:solidFill>
                  <a:srgbClr val="008000"/>
                </a:solidFill>
                <a:latin typeface="Times New Roman" pitchFamily="18" charset="0"/>
                <a:ea typeface="黑体" pitchFamily="2" charset="-122"/>
              </a:rPr>
              <a:t>属性数必须相同，且相应的属性域也必须相同</a:t>
            </a:r>
          </a:p>
          <a:p>
            <a:pPr lvl="1"/>
            <a:endParaRPr lang="zh-CN" altLang="en-US" sz="2200" dirty="0">
              <a:solidFill>
                <a:srgbClr val="008000"/>
              </a:solidFill>
              <a:latin typeface="Times New Roman" pitchFamily="18" charset="0"/>
              <a:ea typeface="黑体" pitchFamily="2" charset="-122"/>
            </a:endParaRPr>
          </a:p>
          <a:p>
            <a:pPr lvl="1"/>
            <a:r>
              <a:rPr lang="en-US" altLang="zh-CN" sz="2200" dirty="0">
                <a:latin typeface="Times New Roman" pitchFamily="18" charset="0"/>
                <a:ea typeface="黑体" pitchFamily="2" charset="-122"/>
              </a:rPr>
              <a:t>27) </a:t>
            </a:r>
            <a:r>
              <a:rPr lang="zh-CN" altLang="en-US" sz="2200" dirty="0">
                <a:latin typeface="Times New Roman" pitchFamily="18" charset="0"/>
                <a:ea typeface="黑体" pitchFamily="2" charset="-122"/>
              </a:rPr>
              <a:t>列出所有老销售人员及刚刚雇用的新销售人员名单。</a:t>
            </a:r>
          </a:p>
          <a:p>
            <a:pPr>
              <a:lnSpc>
                <a:spcPct val="110000"/>
              </a:lnSpc>
              <a:buFont typeface="宋体" pitchFamily="2" charset="-122"/>
              <a:buNone/>
            </a:pPr>
            <a:r>
              <a:rPr lang="zh-CN" altLang="en-US" sz="2200" dirty="0">
                <a:solidFill>
                  <a:srgbClr val="0000CC"/>
                </a:solidFill>
                <a:latin typeface="Times New Roman" pitchFamily="18" charset="0"/>
                <a:ea typeface="黑体" pitchFamily="2" charset="-122"/>
              </a:rPr>
              <a:t>            </a:t>
            </a:r>
            <a:r>
              <a:rPr lang="en-US" altLang="en-US" sz="2200" dirty="0">
                <a:solidFill>
                  <a:srgbClr val="0000CC"/>
                </a:solidFill>
                <a:latin typeface="Times New Roman" pitchFamily="18" charset="0"/>
                <a:ea typeface="黑体" pitchFamily="2" charset="-122"/>
              </a:rPr>
              <a:t>SELECT </a:t>
            </a:r>
            <a:r>
              <a:rPr lang="en-US" altLang="en-US" sz="2200" dirty="0" err="1">
                <a:solidFill>
                  <a:srgbClr val="0000CC"/>
                </a:solidFill>
                <a:latin typeface="Times New Roman" pitchFamily="18" charset="0"/>
                <a:ea typeface="黑体" pitchFamily="2" charset="-122"/>
              </a:rPr>
              <a:t>empno</a:t>
            </a:r>
            <a:r>
              <a:rPr lang="en-US" altLang="en-US" sz="2200" dirty="0">
                <a:solidFill>
                  <a:srgbClr val="0000CC"/>
                </a:solidFill>
                <a:latin typeface="Times New Roman" pitchFamily="18" charset="0"/>
                <a:ea typeface="黑体" pitchFamily="2" charset="-122"/>
              </a:rPr>
              <a:t>, </a:t>
            </a:r>
            <a:r>
              <a:rPr lang="en-US" altLang="en-US"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a:t>
            </a:r>
            <a:r>
              <a:rPr lang="en-US" altLang="en-US" sz="2200" dirty="0">
                <a:solidFill>
                  <a:srgbClr val="0000CC"/>
                </a:solidFill>
                <a:latin typeface="Times New Roman" pitchFamily="18" charset="0"/>
                <a:ea typeface="黑体" pitchFamily="2" charset="-122"/>
              </a:rPr>
              <a:t>FROM </a:t>
            </a:r>
            <a:r>
              <a:rPr lang="en-US" altLang="en-US" sz="2200" dirty="0" err="1">
                <a:solidFill>
                  <a:srgbClr val="0000CC"/>
                </a:solidFill>
                <a:latin typeface="Times New Roman" pitchFamily="18" charset="0"/>
                <a:ea typeface="黑体" pitchFamily="2" charset="-122"/>
              </a:rPr>
              <a:t>emp</a:t>
            </a:r>
            <a:r>
              <a:rPr lang="en-US" altLang="zh-CN" sz="2200" dirty="0">
                <a:solidFill>
                  <a:srgbClr val="0000CC"/>
                </a:solidFill>
                <a:latin typeface="Times New Roman" pitchFamily="18" charset="0"/>
                <a:ea typeface="黑体" pitchFamily="2" charset="-122"/>
              </a:rPr>
              <a:t> </a:t>
            </a:r>
          </a:p>
          <a:p>
            <a:pPr>
              <a:lnSpc>
                <a:spcPct val="110000"/>
              </a:lnSpc>
              <a:buFont typeface="宋体" pitchFamily="2" charset="-122"/>
              <a:buNone/>
            </a:pPr>
            <a:r>
              <a:rPr lang="en-US" altLang="en-US" sz="2200" dirty="0">
                <a:solidFill>
                  <a:srgbClr val="0000CC"/>
                </a:solidFill>
                <a:latin typeface="Times New Roman" pitchFamily="18" charset="0"/>
                <a:ea typeface="黑体" pitchFamily="2" charset="-122"/>
              </a:rPr>
              <a:t>            WHERE job = ‘salesman’</a:t>
            </a:r>
          </a:p>
          <a:p>
            <a:pPr>
              <a:lnSpc>
                <a:spcPct val="110000"/>
              </a:lnSpc>
              <a:buFont typeface="宋体" pitchFamily="2" charset="-122"/>
              <a:buNone/>
            </a:pPr>
            <a:r>
              <a:rPr lang="en-US" altLang="en-US" sz="2200" dirty="0">
                <a:solidFill>
                  <a:schemeClr val="accent2"/>
                </a:solidFill>
                <a:latin typeface="Times New Roman" pitchFamily="18" charset="0"/>
                <a:ea typeface="黑体" pitchFamily="2" charset="-122"/>
              </a:rPr>
              <a:t>        </a:t>
            </a:r>
            <a:r>
              <a:rPr lang="en-US" altLang="zh-CN" sz="2200" dirty="0">
                <a:solidFill>
                  <a:schemeClr val="accent2"/>
                </a:solidFill>
                <a:latin typeface="Times New Roman" pitchFamily="18" charset="0"/>
                <a:ea typeface="黑体" pitchFamily="2" charset="-122"/>
              </a:rPr>
              <a:t>    </a:t>
            </a:r>
            <a:r>
              <a:rPr lang="en-US" altLang="en-US" sz="2200" dirty="0">
                <a:solidFill>
                  <a:schemeClr val="accent2"/>
                </a:solidFill>
                <a:latin typeface="Times New Roman" pitchFamily="18" charset="0"/>
                <a:ea typeface="黑体" pitchFamily="2" charset="-122"/>
              </a:rPr>
              <a:t>UNION</a:t>
            </a:r>
          </a:p>
          <a:p>
            <a:pPr>
              <a:lnSpc>
                <a:spcPct val="110000"/>
              </a:lnSpc>
              <a:buFont typeface="宋体" pitchFamily="2" charset="-122"/>
              <a:buNone/>
            </a:pPr>
            <a:r>
              <a:rPr lang="en-US" altLang="en-US" sz="2200" dirty="0">
                <a:latin typeface="Times New Roman" pitchFamily="18" charset="0"/>
                <a:ea typeface="黑体" pitchFamily="2" charset="-122"/>
              </a:rPr>
              <a:t>        </a:t>
            </a:r>
            <a:r>
              <a:rPr lang="en-US" altLang="zh-CN" sz="2200" dirty="0">
                <a:latin typeface="Times New Roman" pitchFamily="18" charset="0"/>
                <a:ea typeface="黑体" pitchFamily="2" charset="-122"/>
              </a:rPr>
              <a:t>    </a:t>
            </a:r>
            <a:r>
              <a:rPr lang="en-US" altLang="en-US" sz="2200" dirty="0">
                <a:solidFill>
                  <a:srgbClr val="0000CC"/>
                </a:solidFill>
                <a:latin typeface="Times New Roman" pitchFamily="18" charset="0"/>
                <a:ea typeface="黑体" pitchFamily="2" charset="-122"/>
              </a:rPr>
              <a:t>SELECT </a:t>
            </a:r>
            <a:r>
              <a:rPr lang="en-US" altLang="en-US" sz="2200" dirty="0" err="1">
                <a:solidFill>
                  <a:srgbClr val="0000CC"/>
                </a:solidFill>
                <a:latin typeface="Times New Roman" pitchFamily="18" charset="0"/>
                <a:ea typeface="黑体" pitchFamily="2" charset="-122"/>
              </a:rPr>
              <a:t>empno</a:t>
            </a:r>
            <a:r>
              <a:rPr lang="en-US" altLang="en-US" sz="2200" dirty="0">
                <a:solidFill>
                  <a:srgbClr val="0000CC"/>
                </a:solidFill>
                <a:latin typeface="Times New Roman" pitchFamily="18" charset="0"/>
                <a:ea typeface="黑体" pitchFamily="2" charset="-122"/>
              </a:rPr>
              <a:t>, </a:t>
            </a:r>
            <a:r>
              <a:rPr lang="en-US" altLang="en-US" sz="2200" dirty="0" err="1">
                <a:solidFill>
                  <a:srgbClr val="0000CC"/>
                </a:solidFill>
                <a:latin typeface="Times New Roman" pitchFamily="18" charset="0"/>
                <a:ea typeface="黑体" pitchFamily="2" charset="-122"/>
              </a:rPr>
              <a:t>ename</a:t>
            </a:r>
            <a:r>
              <a:rPr lang="en-US" altLang="zh-CN" sz="2200" dirty="0">
                <a:solidFill>
                  <a:srgbClr val="0000CC"/>
                </a:solidFill>
                <a:latin typeface="Times New Roman" pitchFamily="18" charset="0"/>
                <a:ea typeface="黑体" pitchFamily="2" charset="-122"/>
              </a:rPr>
              <a:t>  </a:t>
            </a:r>
            <a:r>
              <a:rPr lang="en-US" altLang="en-US" sz="2200" dirty="0">
                <a:solidFill>
                  <a:srgbClr val="0000CC"/>
                </a:solidFill>
                <a:latin typeface="Times New Roman" pitchFamily="18" charset="0"/>
                <a:ea typeface="黑体" pitchFamily="2" charset="-122"/>
              </a:rPr>
              <a:t>FROM </a:t>
            </a:r>
            <a:r>
              <a:rPr lang="en-US" altLang="en-US" sz="2200" dirty="0" err="1">
                <a:solidFill>
                  <a:srgbClr val="0000CC"/>
                </a:solidFill>
                <a:latin typeface="Times New Roman" pitchFamily="18" charset="0"/>
                <a:ea typeface="黑体" pitchFamily="2" charset="-122"/>
              </a:rPr>
              <a:t>new_salesman</a:t>
            </a:r>
            <a:r>
              <a:rPr lang="en-US" altLang="en-US" sz="2200" dirty="0">
                <a:solidFill>
                  <a:srgbClr val="0000CC"/>
                </a:solidFill>
                <a:latin typeface="Times New Roman" pitchFamily="18" charset="0"/>
                <a:ea typeface="黑体" pitchFamily="2" charset="-122"/>
              </a:rPr>
              <a:t> ;</a:t>
            </a:r>
            <a:r>
              <a:rPr lang="en-US" altLang="zh-CN" sz="2200" dirty="0">
                <a:latin typeface="Times New Roman" pitchFamily="18" charset="0"/>
                <a:ea typeface="黑体" pitchFamily="2" charset="-122"/>
              </a:rPr>
              <a:t>           </a:t>
            </a:r>
          </a:p>
        </p:txBody>
      </p:sp>
      <p:grpSp>
        <p:nvGrpSpPr>
          <p:cNvPr id="2" name="组合 1"/>
          <p:cNvGrpSpPr/>
          <p:nvPr/>
        </p:nvGrpSpPr>
        <p:grpSpPr>
          <a:xfrm>
            <a:off x="6588124" y="4365624"/>
            <a:ext cx="2232026" cy="863576"/>
            <a:chOff x="6588124" y="4365624"/>
            <a:chExt cx="2232026" cy="863576"/>
          </a:xfrm>
        </p:grpSpPr>
        <p:sp>
          <p:nvSpPr>
            <p:cNvPr id="204804" name="Line 4"/>
            <p:cNvSpPr>
              <a:spLocks noChangeShapeType="1"/>
            </p:cNvSpPr>
            <p:nvPr/>
          </p:nvSpPr>
          <p:spPr bwMode="auto">
            <a:xfrm flipH="1" flipV="1">
              <a:off x="6588124" y="4365624"/>
              <a:ext cx="792163" cy="287511"/>
            </a:xfrm>
            <a:prstGeom prst="line">
              <a:avLst/>
            </a:prstGeom>
            <a:noFill/>
            <a:ln w="9525">
              <a:solidFill>
                <a:srgbClr val="00B050"/>
              </a:solidFill>
              <a:round/>
              <a:headEnd/>
              <a:tailEnd type="triangle" w="med" len="med"/>
            </a:ln>
          </p:spPr>
          <p:txBody>
            <a:bodyPr/>
            <a:lstStyle/>
            <a:p>
              <a:endParaRPr lang="zh-CN" altLang="en-US"/>
            </a:p>
          </p:txBody>
        </p:sp>
        <p:sp>
          <p:nvSpPr>
            <p:cNvPr id="204805" name="Line 5"/>
            <p:cNvSpPr>
              <a:spLocks noChangeShapeType="1"/>
            </p:cNvSpPr>
            <p:nvPr/>
          </p:nvSpPr>
          <p:spPr bwMode="auto">
            <a:xfrm flipH="1">
              <a:off x="6588124" y="4724624"/>
              <a:ext cx="792163" cy="504576"/>
            </a:xfrm>
            <a:prstGeom prst="line">
              <a:avLst/>
            </a:prstGeom>
            <a:noFill/>
            <a:ln w="9525">
              <a:solidFill>
                <a:srgbClr val="00B050"/>
              </a:solidFill>
              <a:round/>
              <a:headEnd/>
              <a:tailEnd type="triangle" w="med" len="med"/>
            </a:ln>
          </p:spPr>
          <p:txBody>
            <a:bodyPr/>
            <a:lstStyle/>
            <a:p>
              <a:endParaRPr lang="zh-CN" altLang="en-US"/>
            </a:p>
          </p:txBody>
        </p:sp>
        <p:sp>
          <p:nvSpPr>
            <p:cNvPr id="204806" name="Text Box 6"/>
            <p:cNvSpPr txBox="1">
              <a:spLocks noChangeArrowheads="1"/>
            </p:cNvSpPr>
            <p:nvPr/>
          </p:nvSpPr>
          <p:spPr bwMode="auto">
            <a:xfrm>
              <a:off x="7380288" y="4437112"/>
              <a:ext cx="1439862" cy="431800"/>
            </a:xfrm>
            <a:prstGeom prst="rect">
              <a:avLst/>
            </a:prstGeom>
            <a:noFill/>
            <a:ln w="9525">
              <a:noFill/>
              <a:miter lim="800000"/>
              <a:headEnd/>
              <a:tailEnd/>
            </a:ln>
          </p:spPr>
          <p:txBody>
            <a:bodyPr/>
            <a:lstStyle/>
            <a:p>
              <a:pPr algn="just"/>
              <a:r>
                <a:rPr lang="zh-CN" altLang="en-US" sz="2400" b="1" dirty="0">
                  <a:solidFill>
                    <a:srgbClr val="008000"/>
                  </a:solidFill>
                  <a:latin typeface="Times New Roman" pitchFamily="18" charset="0"/>
                  <a:ea typeface="黑体" pitchFamily="2" charset="-122"/>
                </a:rPr>
                <a:t>并兼容！</a:t>
              </a:r>
              <a:endParaRPr lang="zh-CN" altLang="en-US" sz="2400" dirty="0">
                <a:solidFill>
                  <a:srgbClr val="008000"/>
                </a:solidFill>
                <a:latin typeface="Tahoma" pitchFamily="34" charset="0"/>
                <a:ea typeface="黑体" pitchFamily="2" charset="-122"/>
              </a:endParaRPr>
            </a:p>
          </p:txBody>
        </p:sp>
      </p:grpSp>
      <p:sp>
        <p:nvSpPr>
          <p:cNvPr id="12"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73</a:t>
            </a:fld>
            <a:endParaRPr lang="en-US" altLang="zh-CN"/>
          </a:p>
        </p:txBody>
      </p:sp>
      <p:sp>
        <p:nvSpPr>
          <p:cNvPr id="13"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0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0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a:t>3.4 SQL</a:t>
            </a:r>
            <a:r>
              <a:rPr lang="zh-CN" altLang="en-US"/>
              <a:t>数据查询语言</a:t>
            </a:r>
          </a:p>
        </p:txBody>
      </p:sp>
      <p:sp>
        <p:nvSpPr>
          <p:cNvPr id="206851" name="Rectangle 3"/>
          <p:cNvSpPr>
            <a:spLocks noGrp="1" noChangeArrowheads="1"/>
          </p:cNvSpPr>
          <p:nvPr>
            <p:ph type="body" idx="1"/>
          </p:nvPr>
        </p:nvSpPr>
        <p:spPr>
          <a:xfrm>
            <a:off x="395536" y="1412875"/>
            <a:ext cx="8568952" cy="4896445"/>
          </a:xfrm>
        </p:spPr>
        <p:txBody>
          <a:bodyPr/>
          <a:lstStyle/>
          <a:p>
            <a:pPr lvl="1" algn="just"/>
            <a:r>
              <a:rPr lang="zh-CN" altLang="en-US" b="1" dirty="0">
                <a:solidFill>
                  <a:schemeClr val="accent2"/>
                </a:solidFill>
                <a:latin typeface="Times New Roman" pitchFamily="18" charset="0"/>
                <a:ea typeface="黑体" pitchFamily="2" charset="-122"/>
              </a:rPr>
              <a:t>回顾一下查询语句的格式：</a:t>
            </a:r>
          </a:p>
          <a:p>
            <a:pPr algn="just"/>
            <a:endParaRPr lang="zh-CN" altLang="en-US" b="1" dirty="0">
              <a:solidFill>
                <a:schemeClr val="accent2"/>
              </a:solidFill>
              <a:latin typeface="Times New Roman" pitchFamily="18" charset="0"/>
              <a:ea typeface="黑体" pitchFamily="2" charset="-122"/>
            </a:endParaRPr>
          </a:p>
          <a:p>
            <a:pPr algn="just">
              <a:buFont typeface="Wingdings" pitchFamily="2" charset="2"/>
              <a:buNone/>
            </a:pPr>
            <a:r>
              <a:rPr lang="zh-CN" altLang="en-US" sz="2200" dirty="0">
                <a:solidFill>
                  <a:schemeClr val="accent2"/>
                </a:solidFill>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SELECT</a:t>
            </a:r>
            <a:r>
              <a:rPr lang="en-US" altLang="zh-CN" sz="2200" b="1" dirty="0">
                <a:solidFill>
                  <a:schemeClr val="hlink"/>
                </a:solidFill>
                <a:latin typeface="Times New Roman" pitchFamily="18" charset="0"/>
                <a:ea typeface="黑体" pitchFamily="2" charset="-122"/>
              </a:rPr>
              <a:t> </a:t>
            </a:r>
            <a:r>
              <a:rPr lang="en-US" altLang="zh-CN" sz="2200" b="1" dirty="0">
                <a:latin typeface="Times New Roman" pitchFamily="18" charset="0"/>
                <a:ea typeface="黑体" pitchFamily="2" charset="-122"/>
              </a:rPr>
              <a:t>[</a:t>
            </a:r>
            <a:r>
              <a:rPr lang="en-US" altLang="zh-CN" sz="2200" b="1" u="sng" dirty="0">
                <a:solidFill>
                  <a:srgbClr val="0000CC"/>
                </a:solidFill>
                <a:latin typeface="Times New Roman" pitchFamily="18" charset="0"/>
                <a:ea typeface="黑体" pitchFamily="2" charset="-122"/>
              </a:rPr>
              <a:t>ALL</a:t>
            </a:r>
            <a:r>
              <a:rPr lang="en-US" altLang="zh-CN" sz="2200" b="1" dirty="0">
                <a:latin typeface="Times New Roman" pitchFamily="18" charset="0"/>
                <a:ea typeface="黑体" pitchFamily="2" charset="-122"/>
              </a:rPr>
              <a:t> | </a:t>
            </a:r>
            <a:r>
              <a:rPr lang="en-US" altLang="zh-CN" sz="2200" b="1" dirty="0">
                <a:solidFill>
                  <a:srgbClr val="0000CC"/>
                </a:solidFill>
                <a:latin typeface="Times New Roman" pitchFamily="18" charset="0"/>
                <a:ea typeface="黑体" pitchFamily="2" charset="-122"/>
              </a:rPr>
              <a:t>DISTINCT</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列表达式</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列表达式</a:t>
            </a:r>
            <a:r>
              <a:rPr lang="en-US" altLang="zh-CN" sz="2200" b="1" dirty="0">
                <a:latin typeface="Times New Roman" pitchFamily="18" charset="0"/>
                <a:ea typeface="黑体" pitchFamily="2" charset="-122"/>
              </a:rPr>
              <a:t>&gt;…] </a:t>
            </a:r>
          </a:p>
          <a:p>
            <a:pPr lvl="1" algn="just">
              <a:buFont typeface="Wingdings" pitchFamily="2" charset="2"/>
              <a:buNone/>
            </a:pPr>
            <a:r>
              <a:rPr lang="en-US" altLang="zh-CN" sz="2200" b="1" dirty="0">
                <a:solidFill>
                  <a:schemeClr val="accent2"/>
                </a:solidFill>
                <a:latin typeface="Times New Roman" pitchFamily="18" charset="0"/>
                <a:ea typeface="黑体" pitchFamily="2" charset="-122"/>
              </a:rPr>
              <a:t>FROM</a:t>
            </a:r>
            <a:r>
              <a:rPr lang="en-US" altLang="zh-CN" sz="2200" b="1" dirty="0">
                <a:solidFill>
                  <a:srgbClr val="D75B5B"/>
                </a:solidFill>
                <a:latin typeface="Times New Roman" pitchFamily="18" charset="0"/>
                <a:ea typeface="黑体" pitchFamily="2" charset="-122"/>
              </a:rPr>
              <a:t> </a:t>
            </a:r>
            <a:r>
              <a:rPr lang="en-US" altLang="zh-CN" sz="2200" b="1" dirty="0">
                <a:latin typeface="Times New Roman" pitchFamily="18" charset="0"/>
                <a:ea typeface="黑体" pitchFamily="2" charset="-122"/>
              </a:rPr>
              <a:t>&lt;</a:t>
            </a:r>
            <a:r>
              <a:rPr lang="zh-CN" altLang="en-US" sz="2200" b="1" dirty="0">
                <a:latin typeface="Times New Roman" pitchFamily="18" charset="0"/>
                <a:ea typeface="黑体" pitchFamily="2" charset="-122"/>
              </a:rPr>
              <a:t>表标识</a:t>
            </a:r>
            <a:r>
              <a:rPr lang="en-US" altLang="zh-CN" sz="2200" b="1" dirty="0">
                <a:latin typeface="Times New Roman" pitchFamily="18" charset="0"/>
                <a:ea typeface="黑体" pitchFamily="2" charset="-122"/>
              </a:rPr>
              <a:t>&gt; [&lt;</a:t>
            </a:r>
            <a:r>
              <a:rPr lang="zh-CN" altLang="en-US" sz="2200" b="1" dirty="0">
                <a:latin typeface="Times New Roman" pitchFamily="18" charset="0"/>
                <a:ea typeface="黑体" pitchFamily="2" charset="-122"/>
              </a:rPr>
              <a:t>别名</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表标识</a:t>
            </a:r>
            <a:r>
              <a:rPr lang="en-US" altLang="zh-CN" sz="2200" b="1" dirty="0">
                <a:latin typeface="Times New Roman" pitchFamily="18" charset="0"/>
                <a:ea typeface="黑体" pitchFamily="2" charset="-122"/>
              </a:rPr>
              <a:t>&gt; [&lt;</a:t>
            </a:r>
            <a:r>
              <a:rPr lang="zh-CN" altLang="en-US" sz="2200" b="1" dirty="0">
                <a:latin typeface="Times New Roman" pitchFamily="18" charset="0"/>
                <a:ea typeface="黑体" pitchFamily="2" charset="-122"/>
              </a:rPr>
              <a:t>别名</a:t>
            </a:r>
            <a:r>
              <a:rPr lang="en-US" altLang="zh-CN" sz="2200" b="1" dirty="0">
                <a:latin typeface="Times New Roman" pitchFamily="18" charset="0"/>
                <a:ea typeface="黑体" pitchFamily="2" charset="-122"/>
              </a:rPr>
              <a:t>&gt;] … ]</a:t>
            </a:r>
          </a:p>
          <a:p>
            <a:pPr lvl="1" algn="just">
              <a:buFont typeface="Wingdings" pitchFamily="2" charset="2"/>
              <a:buNone/>
            </a:pPr>
            <a:r>
              <a:rPr lang="en-US" altLang="zh-CN" sz="2200" b="1" dirty="0">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WHERE</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查询条件</a:t>
            </a:r>
            <a:r>
              <a:rPr lang="en-US" altLang="zh-CN" sz="2200" b="1" dirty="0">
                <a:latin typeface="Times New Roman" pitchFamily="18" charset="0"/>
                <a:ea typeface="黑体" pitchFamily="2" charset="-122"/>
              </a:rPr>
              <a:t>&gt; ]</a:t>
            </a:r>
          </a:p>
          <a:p>
            <a:pPr lvl="1" algn="just">
              <a:buFont typeface="Wingdings" pitchFamily="2" charset="2"/>
              <a:buNone/>
            </a:pPr>
            <a:r>
              <a:rPr lang="en-US" altLang="zh-CN" sz="2200" b="1" dirty="0">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GROUP BY</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列标识</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列标识</a:t>
            </a:r>
            <a:r>
              <a:rPr lang="en-US" altLang="zh-CN" sz="2200" b="1" dirty="0">
                <a:latin typeface="Times New Roman" pitchFamily="18" charset="0"/>
                <a:ea typeface="黑体" pitchFamily="2" charset="-122"/>
              </a:rPr>
              <a:t>&gt;…] [ </a:t>
            </a:r>
            <a:r>
              <a:rPr lang="en-US" altLang="zh-CN" sz="2200" b="1" dirty="0">
                <a:solidFill>
                  <a:schemeClr val="accent2"/>
                </a:solidFill>
                <a:latin typeface="Times New Roman" pitchFamily="18" charset="0"/>
                <a:ea typeface="黑体" pitchFamily="2" charset="-122"/>
              </a:rPr>
              <a:t>HAVING </a:t>
            </a:r>
            <a:r>
              <a:rPr lang="en-US" altLang="zh-CN" sz="2200" b="1" dirty="0">
                <a:latin typeface="Times New Roman" pitchFamily="18" charset="0"/>
                <a:ea typeface="黑体" pitchFamily="2" charset="-122"/>
              </a:rPr>
              <a:t>&lt;</a:t>
            </a:r>
            <a:r>
              <a:rPr lang="zh-CN" altLang="en-US" sz="2200" b="1" dirty="0">
                <a:latin typeface="Times New Roman" pitchFamily="18" charset="0"/>
                <a:ea typeface="黑体" pitchFamily="2" charset="-122"/>
              </a:rPr>
              <a:t>分组条件</a:t>
            </a:r>
            <a:r>
              <a:rPr lang="en-US" altLang="zh-CN" sz="2200" b="1" dirty="0">
                <a:latin typeface="Times New Roman" pitchFamily="18" charset="0"/>
                <a:ea typeface="黑体" pitchFamily="2" charset="-122"/>
              </a:rPr>
              <a:t>&gt; ] ]</a:t>
            </a:r>
          </a:p>
          <a:p>
            <a:pPr lvl="1" algn="just">
              <a:buFont typeface="Wingdings" pitchFamily="2" charset="2"/>
              <a:buNone/>
            </a:pPr>
            <a:r>
              <a:rPr lang="en-US" altLang="zh-CN" sz="2200" b="1" dirty="0">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ORDER BY</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列标识</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序号</a:t>
            </a:r>
            <a:r>
              <a:rPr lang="en-US" altLang="zh-CN" sz="2200" b="1" dirty="0">
                <a:latin typeface="Times New Roman" pitchFamily="18" charset="0"/>
                <a:ea typeface="黑体" pitchFamily="2" charset="-122"/>
              </a:rPr>
              <a:t>&gt; [ </a:t>
            </a:r>
            <a:r>
              <a:rPr lang="en-US" altLang="zh-CN" sz="2200" b="1" u="sng" dirty="0">
                <a:solidFill>
                  <a:srgbClr val="0000CC"/>
                </a:solidFill>
                <a:latin typeface="Times New Roman" pitchFamily="18" charset="0"/>
                <a:ea typeface="黑体" pitchFamily="2" charset="-122"/>
              </a:rPr>
              <a:t>ASC</a:t>
            </a:r>
            <a:r>
              <a:rPr lang="en-US" altLang="zh-CN" sz="2200" b="1" dirty="0">
                <a:solidFill>
                  <a:srgbClr val="0000CC"/>
                </a:solidFill>
                <a:latin typeface="Times New Roman" pitchFamily="18" charset="0"/>
                <a:ea typeface="黑体" pitchFamily="2" charset="-122"/>
              </a:rPr>
              <a:t> </a:t>
            </a:r>
            <a:r>
              <a:rPr lang="en-US" altLang="zh-CN" sz="2200" b="1" dirty="0">
                <a:latin typeface="Times New Roman" pitchFamily="18" charset="0"/>
                <a:ea typeface="黑体" pitchFamily="2" charset="-122"/>
              </a:rPr>
              <a:t>|</a:t>
            </a:r>
            <a:r>
              <a:rPr lang="en-US" altLang="zh-CN" sz="2200" b="1" dirty="0">
                <a:solidFill>
                  <a:srgbClr val="0000CC"/>
                </a:solidFill>
                <a:latin typeface="Times New Roman" pitchFamily="18" charset="0"/>
                <a:ea typeface="黑体" pitchFamily="2" charset="-122"/>
              </a:rPr>
              <a:t> DESC</a:t>
            </a:r>
            <a:r>
              <a:rPr lang="en-US" altLang="zh-CN" sz="2200" b="1" dirty="0">
                <a:latin typeface="Times New Roman" pitchFamily="18" charset="0"/>
                <a:ea typeface="黑体" pitchFamily="2" charset="-122"/>
              </a:rPr>
              <a:t> ]        </a:t>
            </a:r>
          </a:p>
          <a:p>
            <a:pPr lvl="1" algn="just">
              <a:buFont typeface="Wingdings" pitchFamily="2" charset="2"/>
              <a:buNone/>
            </a:pPr>
            <a:r>
              <a:rPr lang="en-US" altLang="zh-CN" sz="2200" b="1" dirty="0">
                <a:latin typeface="Times New Roman" pitchFamily="18" charset="0"/>
                <a:ea typeface="黑体" pitchFamily="2" charset="-122"/>
              </a:rPr>
              <a:t>                       [, &lt;</a:t>
            </a:r>
            <a:r>
              <a:rPr lang="zh-CN" altLang="en-US" sz="2200" b="1" dirty="0">
                <a:latin typeface="Times New Roman" pitchFamily="18" charset="0"/>
                <a:ea typeface="黑体" pitchFamily="2" charset="-122"/>
              </a:rPr>
              <a:t>列标识</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序号</a:t>
            </a:r>
            <a:r>
              <a:rPr lang="en-US" altLang="zh-CN" sz="2200" b="1" dirty="0">
                <a:latin typeface="Times New Roman" pitchFamily="18" charset="0"/>
                <a:ea typeface="黑体" pitchFamily="2" charset="-122"/>
              </a:rPr>
              <a:t>&gt; [ </a:t>
            </a:r>
            <a:r>
              <a:rPr lang="en-US" altLang="zh-CN" sz="2200" b="1" u="sng" dirty="0">
                <a:solidFill>
                  <a:srgbClr val="0000CC"/>
                </a:solidFill>
                <a:latin typeface="Times New Roman" pitchFamily="18" charset="0"/>
                <a:ea typeface="黑体" pitchFamily="2" charset="-122"/>
              </a:rPr>
              <a:t>ASC</a:t>
            </a:r>
            <a:r>
              <a:rPr lang="en-US" altLang="zh-CN" sz="2200" b="1" dirty="0">
                <a:solidFill>
                  <a:srgbClr val="0000CC"/>
                </a:solidFill>
                <a:latin typeface="Times New Roman" pitchFamily="18" charset="0"/>
                <a:ea typeface="黑体" pitchFamily="2" charset="-122"/>
              </a:rPr>
              <a:t> </a:t>
            </a:r>
            <a:r>
              <a:rPr lang="en-US" altLang="zh-CN" sz="2200" b="1" dirty="0">
                <a:latin typeface="Times New Roman" pitchFamily="18" charset="0"/>
                <a:ea typeface="黑体" pitchFamily="2" charset="-122"/>
              </a:rPr>
              <a:t>|</a:t>
            </a:r>
            <a:r>
              <a:rPr lang="en-US" altLang="zh-CN" sz="2200" b="1" dirty="0">
                <a:solidFill>
                  <a:srgbClr val="0000CC"/>
                </a:solidFill>
                <a:latin typeface="Times New Roman" pitchFamily="18" charset="0"/>
                <a:ea typeface="黑体" pitchFamily="2" charset="-122"/>
              </a:rPr>
              <a:t> DESC</a:t>
            </a:r>
            <a:r>
              <a:rPr lang="en-US" altLang="zh-CN" sz="2200" b="1" dirty="0">
                <a:latin typeface="Times New Roman" pitchFamily="18" charset="0"/>
                <a:ea typeface="黑体" pitchFamily="2" charset="-122"/>
              </a:rPr>
              <a:t> ]… ]]</a:t>
            </a:r>
            <a:r>
              <a:rPr lang="zh-CN" altLang="en-US" sz="2200" b="1" dirty="0">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a:t>3.4 SQL</a:t>
            </a:r>
            <a:r>
              <a:rPr lang="zh-CN" altLang="en-US"/>
              <a:t>数据查询语言</a:t>
            </a:r>
          </a:p>
        </p:txBody>
      </p:sp>
      <p:sp>
        <p:nvSpPr>
          <p:cNvPr id="207875" name="Rectangle 3"/>
          <p:cNvSpPr>
            <a:spLocks noGrp="1" noChangeArrowheads="1"/>
          </p:cNvSpPr>
          <p:nvPr>
            <p:ph type="body" idx="1"/>
          </p:nvPr>
        </p:nvSpPr>
        <p:spPr>
          <a:xfrm>
            <a:off x="611188" y="1412875"/>
            <a:ext cx="8348662" cy="5111750"/>
          </a:xfrm>
        </p:spPr>
        <p:txBody>
          <a:bodyPr/>
          <a:lstStyle/>
          <a:p>
            <a:r>
              <a:rPr lang="zh-CN" altLang="en-US" sz="2600" dirty="0">
                <a:solidFill>
                  <a:schemeClr val="accent2"/>
                </a:solidFill>
                <a:latin typeface="Times New Roman" pitchFamily="18" charset="0"/>
                <a:ea typeface="黑体" pitchFamily="2" charset="-122"/>
              </a:rPr>
              <a:t>查询语句的逻辑处理顺序：</a:t>
            </a:r>
          </a:p>
          <a:p>
            <a:pPr lvl="1">
              <a:lnSpc>
                <a:spcPct val="125000"/>
              </a:lnSpc>
            </a:pPr>
            <a:r>
              <a:rPr lang="zh-CN" altLang="en-US" sz="2400" dirty="0">
                <a:solidFill>
                  <a:srgbClr val="0000CC"/>
                </a:solidFill>
                <a:latin typeface="Times New Roman" pitchFamily="18" charset="0"/>
                <a:ea typeface="黑体" pitchFamily="2" charset="-122"/>
              </a:rPr>
              <a:t>“合并”</a:t>
            </a:r>
            <a:r>
              <a:rPr lang="en-US" altLang="zh-CN" sz="2400" dirty="0">
                <a:solidFill>
                  <a:srgbClr val="0000CC"/>
                </a:solidFill>
                <a:latin typeface="Times New Roman" pitchFamily="18" charset="0"/>
                <a:ea typeface="黑体" pitchFamily="2" charset="-122"/>
              </a:rPr>
              <a:t>/</a:t>
            </a:r>
            <a:r>
              <a:rPr lang="zh-CN" altLang="en-US" sz="2400" dirty="0">
                <a:solidFill>
                  <a:srgbClr val="0000CC"/>
                </a:solidFill>
                <a:latin typeface="Times New Roman" pitchFamily="18" charset="0"/>
                <a:ea typeface="黑体" pitchFamily="2" charset="-122"/>
              </a:rPr>
              <a:t>“连接”</a:t>
            </a:r>
            <a:r>
              <a:rPr lang="en-US" altLang="zh-CN" sz="2400" dirty="0">
                <a:solidFill>
                  <a:srgbClr val="0000CC"/>
                </a:solidFill>
                <a:latin typeface="Times New Roman" pitchFamily="18" charset="0"/>
                <a:ea typeface="黑体" pitchFamily="2" charset="-122"/>
              </a:rPr>
              <a:t>FROM</a:t>
            </a:r>
            <a:r>
              <a:rPr lang="zh-CN" altLang="en-US" sz="2400" dirty="0">
                <a:solidFill>
                  <a:srgbClr val="0000CC"/>
                </a:solidFill>
                <a:latin typeface="Times New Roman" pitchFamily="18" charset="0"/>
                <a:ea typeface="黑体" pitchFamily="2" charset="-122"/>
              </a:rPr>
              <a:t>子句中表（或视图）中的元组</a:t>
            </a:r>
          </a:p>
          <a:p>
            <a:pPr lvl="1">
              <a:lnSpc>
                <a:spcPct val="125000"/>
              </a:lnSpc>
            </a:pPr>
            <a:r>
              <a:rPr lang="zh-CN" altLang="en-US" sz="2400" dirty="0">
                <a:solidFill>
                  <a:srgbClr val="0000CC"/>
                </a:solidFill>
                <a:latin typeface="Times New Roman" pitchFamily="18" charset="0"/>
                <a:ea typeface="黑体" pitchFamily="2" charset="-122"/>
              </a:rPr>
              <a:t>利用</a:t>
            </a:r>
            <a:r>
              <a:rPr lang="en-US" altLang="zh-CN" sz="2400" dirty="0">
                <a:solidFill>
                  <a:srgbClr val="0000CC"/>
                </a:solidFill>
                <a:latin typeface="Times New Roman" pitchFamily="18" charset="0"/>
                <a:ea typeface="黑体" pitchFamily="2" charset="-122"/>
              </a:rPr>
              <a:t>WHERE</a:t>
            </a:r>
            <a:r>
              <a:rPr lang="zh-CN" altLang="en-US" sz="2400" dirty="0">
                <a:solidFill>
                  <a:srgbClr val="0000CC"/>
                </a:solidFill>
                <a:latin typeface="Times New Roman" pitchFamily="18" charset="0"/>
                <a:ea typeface="黑体" pitchFamily="2" charset="-122"/>
              </a:rPr>
              <a:t>子句中的</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选择条件</a:t>
            </a:r>
            <a:r>
              <a:rPr lang="en-US" altLang="zh-CN" sz="2400" dirty="0">
                <a:solidFill>
                  <a:srgbClr val="0000CC"/>
                </a:solidFill>
                <a:latin typeface="Times New Roman" pitchFamily="18" charset="0"/>
                <a:ea typeface="黑体" pitchFamily="2" charset="-122"/>
              </a:rPr>
              <a:t>&gt;</a:t>
            </a:r>
            <a:r>
              <a:rPr lang="zh-CN" altLang="en-US" sz="2400" dirty="0">
                <a:solidFill>
                  <a:srgbClr val="0000CC"/>
                </a:solidFill>
                <a:latin typeface="Times New Roman" pitchFamily="18" charset="0"/>
                <a:ea typeface="黑体" pitchFamily="2" charset="-122"/>
              </a:rPr>
              <a:t>来选择元组，丢弃不满足</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选择条件</a:t>
            </a:r>
            <a:r>
              <a:rPr lang="en-US" altLang="zh-CN" sz="2400" dirty="0">
                <a:solidFill>
                  <a:srgbClr val="0000CC"/>
                </a:solidFill>
                <a:latin typeface="Times New Roman" pitchFamily="18" charset="0"/>
                <a:ea typeface="黑体" pitchFamily="2" charset="-122"/>
              </a:rPr>
              <a:t>&gt;</a:t>
            </a:r>
            <a:r>
              <a:rPr lang="zh-CN" altLang="en-US" sz="2400" dirty="0">
                <a:solidFill>
                  <a:srgbClr val="0000CC"/>
                </a:solidFill>
                <a:latin typeface="Times New Roman" pitchFamily="18" charset="0"/>
                <a:ea typeface="黑体" pitchFamily="2" charset="-122"/>
              </a:rPr>
              <a:t>的元组</a:t>
            </a:r>
          </a:p>
          <a:p>
            <a:pPr lvl="1">
              <a:lnSpc>
                <a:spcPct val="125000"/>
              </a:lnSpc>
            </a:pPr>
            <a:r>
              <a:rPr lang="zh-CN" altLang="en-US" sz="2400" dirty="0">
                <a:solidFill>
                  <a:srgbClr val="0000CC"/>
                </a:solidFill>
                <a:latin typeface="Times New Roman" pitchFamily="18" charset="0"/>
                <a:ea typeface="黑体" pitchFamily="2" charset="-122"/>
              </a:rPr>
              <a:t>根据</a:t>
            </a:r>
            <a:r>
              <a:rPr lang="en-US" altLang="zh-CN" sz="2400" dirty="0">
                <a:solidFill>
                  <a:srgbClr val="0000CC"/>
                </a:solidFill>
                <a:latin typeface="Times New Roman" pitchFamily="18" charset="0"/>
                <a:ea typeface="黑体" pitchFamily="2" charset="-122"/>
              </a:rPr>
              <a:t>GROUP BY</a:t>
            </a:r>
            <a:r>
              <a:rPr lang="zh-CN" altLang="en-US" sz="2400" dirty="0">
                <a:solidFill>
                  <a:srgbClr val="0000CC"/>
                </a:solidFill>
                <a:latin typeface="Times New Roman" pitchFamily="18" charset="0"/>
                <a:ea typeface="黑体" pitchFamily="2" charset="-122"/>
              </a:rPr>
              <a:t>子句对保留下来的元组进行分组</a:t>
            </a:r>
          </a:p>
          <a:p>
            <a:pPr lvl="1">
              <a:lnSpc>
                <a:spcPct val="125000"/>
              </a:lnSpc>
            </a:pPr>
            <a:r>
              <a:rPr lang="zh-CN" altLang="en-US" sz="2400" dirty="0">
                <a:solidFill>
                  <a:srgbClr val="0000CC"/>
                </a:solidFill>
                <a:latin typeface="Times New Roman" pitchFamily="18" charset="0"/>
                <a:ea typeface="黑体" pitchFamily="2" charset="-122"/>
              </a:rPr>
              <a:t>利用</a:t>
            </a:r>
            <a:r>
              <a:rPr lang="en-US" altLang="zh-CN" sz="2400" dirty="0">
                <a:solidFill>
                  <a:srgbClr val="0000CC"/>
                </a:solidFill>
                <a:latin typeface="Times New Roman" pitchFamily="18" charset="0"/>
                <a:ea typeface="黑体" pitchFamily="2" charset="-122"/>
              </a:rPr>
              <a:t>HAVING</a:t>
            </a:r>
            <a:r>
              <a:rPr lang="zh-CN" altLang="en-US" sz="2400" dirty="0">
                <a:solidFill>
                  <a:srgbClr val="0000CC"/>
                </a:solidFill>
                <a:latin typeface="Times New Roman" pitchFamily="18" charset="0"/>
                <a:ea typeface="黑体" pitchFamily="2" charset="-122"/>
              </a:rPr>
              <a:t>子句中的</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分组条件</a:t>
            </a:r>
            <a:r>
              <a:rPr lang="en-US" altLang="zh-CN" sz="2400" dirty="0">
                <a:solidFill>
                  <a:srgbClr val="0000CC"/>
                </a:solidFill>
                <a:latin typeface="Times New Roman" pitchFamily="18" charset="0"/>
                <a:ea typeface="黑体" pitchFamily="2" charset="-122"/>
              </a:rPr>
              <a:t>&gt;</a:t>
            </a:r>
            <a:r>
              <a:rPr lang="zh-CN" altLang="en-US" sz="2400" dirty="0">
                <a:solidFill>
                  <a:srgbClr val="0000CC"/>
                </a:solidFill>
                <a:latin typeface="Times New Roman" pitchFamily="18" charset="0"/>
                <a:ea typeface="黑体" pitchFamily="2" charset="-122"/>
              </a:rPr>
              <a:t>来选择元组分组，丢弃不满足</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分组条件</a:t>
            </a:r>
            <a:r>
              <a:rPr lang="en-US" altLang="zh-CN" sz="2400" dirty="0">
                <a:solidFill>
                  <a:srgbClr val="0000CC"/>
                </a:solidFill>
                <a:latin typeface="Times New Roman" pitchFamily="18" charset="0"/>
                <a:ea typeface="黑体" pitchFamily="2" charset="-122"/>
              </a:rPr>
              <a:t>&gt;</a:t>
            </a:r>
            <a:r>
              <a:rPr lang="zh-CN" altLang="en-US" sz="2400" dirty="0">
                <a:solidFill>
                  <a:srgbClr val="0000CC"/>
                </a:solidFill>
                <a:latin typeface="Times New Roman" pitchFamily="18" charset="0"/>
                <a:ea typeface="黑体" pitchFamily="2" charset="-122"/>
              </a:rPr>
              <a:t>的元组分组</a:t>
            </a:r>
          </a:p>
          <a:p>
            <a:pPr lvl="1">
              <a:lnSpc>
                <a:spcPct val="125000"/>
              </a:lnSpc>
            </a:pPr>
            <a:r>
              <a:rPr lang="zh-CN" altLang="en-US" sz="2400" dirty="0">
                <a:solidFill>
                  <a:srgbClr val="0000CC"/>
                </a:solidFill>
                <a:latin typeface="Times New Roman" pitchFamily="18" charset="0"/>
                <a:ea typeface="黑体" pitchFamily="2" charset="-122"/>
              </a:rPr>
              <a:t>根据</a:t>
            </a:r>
            <a:r>
              <a:rPr lang="en-US" altLang="zh-CN" sz="2400" dirty="0">
                <a:solidFill>
                  <a:srgbClr val="0000CC"/>
                </a:solidFill>
                <a:latin typeface="Times New Roman" pitchFamily="18" charset="0"/>
                <a:ea typeface="黑体" pitchFamily="2" charset="-122"/>
              </a:rPr>
              <a:t>SELECT</a:t>
            </a:r>
            <a:r>
              <a:rPr lang="zh-CN" altLang="en-US" sz="2400" dirty="0">
                <a:solidFill>
                  <a:srgbClr val="0000CC"/>
                </a:solidFill>
                <a:latin typeface="Times New Roman" pitchFamily="18" charset="0"/>
                <a:ea typeface="黑体" pitchFamily="2" charset="-122"/>
              </a:rPr>
              <a:t>子句中的</a:t>
            </a:r>
            <a:r>
              <a:rPr lang="en-US" altLang="zh-CN" sz="2400" dirty="0">
                <a:solidFill>
                  <a:srgbClr val="0000CC"/>
                </a:solidFill>
                <a:latin typeface="Times New Roman" pitchFamily="18" charset="0"/>
                <a:ea typeface="黑体" pitchFamily="2" charset="-122"/>
              </a:rPr>
              <a:t>&lt;</a:t>
            </a:r>
            <a:r>
              <a:rPr lang="zh-CN" altLang="en-US" sz="2400" dirty="0">
                <a:solidFill>
                  <a:srgbClr val="0000CC"/>
                </a:solidFill>
                <a:latin typeface="Times New Roman" pitchFamily="18" charset="0"/>
                <a:ea typeface="黑体" pitchFamily="2" charset="-122"/>
              </a:rPr>
              <a:t>列表达式</a:t>
            </a:r>
            <a:r>
              <a:rPr lang="en-US" altLang="zh-CN" sz="2400" dirty="0">
                <a:solidFill>
                  <a:srgbClr val="0000CC"/>
                </a:solidFill>
                <a:latin typeface="Times New Roman" pitchFamily="18" charset="0"/>
                <a:ea typeface="黑体" pitchFamily="2" charset="-122"/>
              </a:rPr>
              <a:t>&gt;</a:t>
            </a:r>
            <a:r>
              <a:rPr lang="zh-CN" altLang="en-US" sz="2400" dirty="0">
                <a:solidFill>
                  <a:srgbClr val="0000CC"/>
                </a:solidFill>
                <a:latin typeface="Times New Roman" pitchFamily="18" charset="0"/>
                <a:ea typeface="黑体" pitchFamily="2" charset="-122"/>
              </a:rPr>
              <a:t>进行计算（注：含聚集函数的计算，如</a:t>
            </a:r>
            <a:r>
              <a:rPr lang="en-US" altLang="zh-CN" sz="2400" dirty="0">
                <a:solidFill>
                  <a:srgbClr val="0000CC"/>
                </a:solidFill>
                <a:latin typeface="Times New Roman" pitchFamily="18" charset="0"/>
                <a:ea typeface="黑体" pitchFamily="2" charset="-122"/>
              </a:rPr>
              <a:t>SUM() </a:t>
            </a:r>
            <a:r>
              <a:rPr lang="zh-CN" altLang="en-US" sz="2400" dirty="0">
                <a:solidFill>
                  <a:srgbClr val="0000CC"/>
                </a:solidFill>
                <a:latin typeface="Times New Roman" pitchFamily="18" charset="0"/>
                <a:ea typeface="黑体" pitchFamily="2" charset="-122"/>
              </a:rPr>
              <a:t>），生成结果关系中的元组</a:t>
            </a:r>
          </a:p>
          <a:p>
            <a:pPr lvl="1">
              <a:lnSpc>
                <a:spcPct val="125000"/>
              </a:lnSpc>
            </a:pPr>
            <a:r>
              <a:rPr lang="zh-CN" altLang="en-US" sz="2400" dirty="0">
                <a:solidFill>
                  <a:srgbClr val="0000CC"/>
                </a:solidFill>
                <a:latin typeface="Times New Roman" pitchFamily="18" charset="0"/>
                <a:ea typeface="黑体" pitchFamily="2" charset="-122"/>
              </a:rPr>
              <a:t>根据</a:t>
            </a:r>
            <a:r>
              <a:rPr lang="en-US" altLang="zh-CN" sz="2400" dirty="0">
                <a:solidFill>
                  <a:srgbClr val="0000CC"/>
                </a:solidFill>
                <a:latin typeface="Times New Roman" pitchFamily="18" charset="0"/>
                <a:ea typeface="黑体" pitchFamily="2" charset="-122"/>
              </a:rPr>
              <a:t>ORDER BY</a:t>
            </a:r>
            <a:r>
              <a:rPr lang="zh-CN" altLang="en-US" sz="2400" dirty="0">
                <a:solidFill>
                  <a:srgbClr val="0000CC"/>
                </a:solidFill>
                <a:latin typeface="Times New Roman" pitchFamily="18" charset="0"/>
                <a:ea typeface="黑体" pitchFamily="2" charset="-122"/>
              </a:rPr>
              <a:t>子句对查询结果进行排序输出</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a:t>目录 </a:t>
            </a:r>
            <a:r>
              <a:rPr lang="en-US" altLang="zh-CN"/>
              <a:t>Contents</a:t>
            </a:r>
          </a:p>
        </p:txBody>
      </p:sp>
      <p:sp>
        <p:nvSpPr>
          <p:cNvPr id="239619"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solidFill>
                  <a:schemeClr val="accent2"/>
                </a:solidFill>
                <a:ea typeface="黑体" pitchFamily="2" charset="-122"/>
              </a:rPr>
              <a:t>3.5  SQL</a:t>
            </a:r>
            <a:r>
              <a:rPr lang="zh-CN" altLang="en-US" b="1" dirty="0">
                <a:solidFill>
                  <a:schemeClr val="accent2"/>
                </a:solidFill>
                <a:ea typeface="黑体" pitchFamily="2" charset="-122"/>
              </a:rPr>
              <a:t>数据操纵语言</a:t>
            </a:r>
          </a:p>
          <a:p>
            <a:r>
              <a:rPr lang="en-US" altLang="zh-CN" b="1" dirty="0">
                <a:ea typeface="黑体" pitchFamily="2" charset="-122"/>
              </a:rPr>
              <a:t>3.6  SQL</a:t>
            </a:r>
            <a:r>
              <a:rPr lang="zh-CN" altLang="en-US" b="1" dirty="0">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76</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t>3.5 SQL</a:t>
            </a:r>
            <a:r>
              <a:rPr lang="zh-CN" altLang="en-US"/>
              <a:t>数据操纵语言</a:t>
            </a:r>
          </a:p>
        </p:txBody>
      </p:sp>
      <p:sp>
        <p:nvSpPr>
          <p:cNvPr id="114691" name="Rectangle 3"/>
          <p:cNvSpPr>
            <a:spLocks noGrp="1" noChangeArrowheads="1"/>
          </p:cNvSpPr>
          <p:nvPr>
            <p:ph type="body" idx="1"/>
          </p:nvPr>
        </p:nvSpPr>
        <p:spPr/>
        <p:txBody>
          <a:bodyPr/>
          <a:lstStyle/>
          <a:p>
            <a:pPr algn="just">
              <a:lnSpc>
                <a:spcPct val="130000"/>
              </a:lnSpc>
            </a:pPr>
            <a:r>
              <a:rPr lang="en-US" altLang="zh-CN" sz="2400" dirty="0"/>
              <a:t>SQL</a:t>
            </a:r>
            <a:r>
              <a:rPr lang="zh-CN" altLang="en-US" sz="2400" dirty="0"/>
              <a:t>数据操纵语言（</a:t>
            </a:r>
            <a:r>
              <a:rPr lang="en-US" altLang="zh-CN" sz="2400" dirty="0"/>
              <a:t>DML</a:t>
            </a:r>
            <a:r>
              <a:rPr lang="zh-CN" altLang="en-US" sz="2400" dirty="0"/>
              <a:t>）使用插入（</a:t>
            </a:r>
            <a:r>
              <a:rPr lang="en-US" altLang="zh-CN" sz="2400" dirty="0"/>
              <a:t>INSERT</a:t>
            </a:r>
            <a:r>
              <a:rPr lang="zh-CN" altLang="en-US" sz="2400" dirty="0"/>
              <a:t>）、删除（</a:t>
            </a:r>
            <a:r>
              <a:rPr lang="en-US" altLang="zh-CN" sz="2400" dirty="0"/>
              <a:t>DELETE</a:t>
            </a:r>
            <a:r>
              <a:rPr lang="zh-CN" altLang="en-US" sz="2400" dirty="0"/>
              <a:t>）、修改（</a:t>
            </a:r>
            <a:r>
              <a:rPr lang="en-US" altLang="zh-CN" sz="2400" dirty="0"/>
              <a:t>UPDATE</a:t>
            </a:r>
            <a:r>
              <a:rPr lang="zh-CN" altLang="en-US" sz="2400" dirty="0"/>
              <a:t>）语句来更新数据，语法格式见表</a:t>
            </a:r>
            <a:r>
              <a:rPr lang="en-US" altLang="zh-CN" sz="2400" dirty="0"/>
              <a:t>3-6</a:t>
            </a:r>
            <a:endParaRPr lang="zh-CN" altLang="en-US" sz="2400" dirty="0"/>
          </a:p>
        </p:txBody>
      </p:sp>
      <p:sp>
        <p:nvSpPr>
          <p:cNvPr id="10"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77</a:t>
            </a:fld>
            <a:endParaRPr lang="en-US" altLang="zh-CN"/>
          </a:p>
        </p:txBody>
      </p:sp>
      <p:sp>
        <p:nvSpPr>
          <p:cNvPr id="11"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377858" name="Picture 2"/>
          <p:cNvPicPr>
            <a:picLocks noChangeAspect="1" noChangeArrowheads="1"/>
          </p:cNvPicPr>
          <p:nvPr/>
        </p:nvPicPr>
        <p:blipFill>
          <a:blip r:embed="rId3" cstate="print"/>
          <a:srcRect/>
          <a:stretch>
            <a:fillRect/>
          </a:stretch>
        </p:blipFill>
        <p:spPr bwMode="auto">
          <a:xfrm>
            <a:off x="238944" y="2750814"/>
            <a:ext cx="8905056" cy="3954786"/>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t>3.5 SQL</a:t>
            </a:r>
            <a:r>
              <a:rPr lang="zh-CN" altLang="en-US"/>
              <a:t>数据操纵语言</a:t>
            </a:r>
          </a:p>
        </p:txBody>
      </p:sp>
      <p:sp>
        <p:nvSpPr>
          <p:cNvPr id="114691" name="Rectangle 3"/>
          <p:cNvSpPr>
            <a:spLocks noGrp="1" noChangeArrowheads="1"/>
          </p:cNvSpPr>
          <p:nvPr>
            <p:ph type="body" idx="1"/>
          </p:nvPr>
        </p:nvSpPr>
        <p:spPr/>
        <p:txBody>
          <a:bodyPr/>
          <a:lstStyle/>
          <a:p>
            <a:pPr algn="just">
              <a:lnSpc>
                <a:spcPct val="130000"/>
              </a:lnSpc>
            </a:pPr>
            <a:r>
              <a:rPr lang="en-US" altLang="zh-CN" sz="3200" b="1">
                <a:solidFill>
                  <a:schemeClr val="accent2"/>
                </a:solidFill>
                <a:latin typeface="Times New Roman" pitchFamily="18" charset="0"/>
                <a:ea typeface="黑体" pitchFamily="2" charset="-122"/>
              </a:rPr>
              <a:t>3.5.1  </a:t>
            </a:r>
            <a:r>
              <a:rPr lang="zh-CN" altLang="en-US" sz="3200" b="1">
                <a:solidFill>
                  <a:schemeClr val="accent2"/>
                </a:solidFill>
                <a:latin typeface="Times New Roman" pitchFamily="18" charset="0"/>
                <a:ea typeface="黑体" pitchFamily="2" charset="-122"/>
              </a:rPr>
              <a:t>插入数据</a:t>
            </a:r>
          </a:p>
          <a:p>
            <a:pPr algn="just">
              <a:lnSpc>
                <a:spcPct val="130000"/>
              </a:lnSpc>
            </a:pPr>
            <a:r>
              <a:rPr lang="en-US" altLang="zh-CN" sz="3200" b="1">
                <a:latin typeface="Times New Roman" pitchFamily="18" charset="0"/>
                <a:ea typeface="黑体" pitchFamily="2" charset="-122"/>
              </a:rPr>
              <a:t>3.5.2  </a:t>
            </a:r>
            <a:r>
              <a:rPr lang="zh-CN" altLang="en-US" sz="3200" b="1">
                <a:latin typeface="Times New Roman" pitchFamily="18" charset="0"/>
                <a:ea typeface="黑体" pitchFamily="2" charset="-122"/>
              </a:rPr>
              <a:t>修改数据</a:t>
            </a:r>
          </a:p>
          <a:p>
            <a:pPr>
              <a:lnSpc>
                <a:spcPct val="130000"/>
              </a:lnSpc>
            </a:pPr>
            <a:r>
              <a:rPr lang="en-US" altLang="zh-CN" sz="3200" b="1">
                <a:latin typeface="Times New Roman" pitchFamily="18" charset="0"/>
                <a:ea typeface="黑体" pitchFamily="2" charset="-122"/>
              </a:rPr>
              <a:t>3.5.3  </a:t>
            </a:r>
            <a:r>
              <a:rPr lang="zh-CN" altLang="en-US" sz="3200" b="1">
                <a:latin typeface="Times New Roman" pitchFamily="18" charset="0"/>
                <a:ea typeface="黑体" pitchFamily="2" charset="-122"/>
              </a:rPr>
              <a:t>删除数据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t>3.5.1 </a:t>
            </a:r>
            <a:r>
              <a:rPr lang="zh-CN" altLang="en-US"/>
              <a:t>插入数据</a:t>
            </a:r>
          </a:p>
        </p:txBody>
      </p:sp>
      <p:sp>
        <p:nvSpPr>
          <p:cNvPr id="119811" name="Rectangle 3"/>
          <p:cNvSpPr>
            <a:spLocks noGrp="1" noChangeArrowheads="1"/>
          </p:cNvSpPr>
          <p:nvPr>
            <p:ph type="body" idx="1"/>
          </p:nvPr>
        </p:nvSpPr>
        <p:spPr/>
        <p:txBody>
          <a:bodyPr/>
          <a:lstStyle/>
          <a:p>
            <a:pPr>
              <a:lnSpc>
                <a:spcPct val="140000"/>
              </a:lnSpc>
            </a:pPr>
            <a:r>
              <a:rPr lang="zh-CN" altLang="en-US" b="1" dirty="0">
                <a:latin typeface="Times New Roman" pitchFamily="18" charset="0"/>
                <a:ea typeface="黑体" pitchFamily="2" charset="-122"/>
              </a:rPr>
              <a:t>两种插入数据方式</a:t>
            </a:r>
          </a:p>
          <a:p>
            <a:pPr lvl="1">
              <a:lnSpc>
                <a:spcPct val="140000"/>
              </a:lnSpc>
            </a:pPr>
            <a:r>
              <a:rPr lang="zh-CN" altLang="en-US" sz="2800" b="1" dirty="0">
                <a:solidFill>
                  <a:srgbClr val="0000CC"/>
                </a:solidFill>
                <a:latin typeface="Times New Roman" pitchFamily="18" charset="0"/>
                <a:ea typeface="黑体" pitchFamily="2" charset="-122"/>
              </a:rPr>
              <a:t>单行直接插入</a:t>
            </a:r>
            <a:endParaRPr lang="en-US" altLang="zh-CN" sz="2800" b="1" dirty="0">
              <a:solidFill>
                <a:srgbClr val="0000CC"/>
              </a:solidFill>
              <a:latin typeface="Times New Roman" pitchFamily="18" charset="0"/>
              <a:ea typeface="黑体" pitchFamily="2" charset="-122"/>
            </a:endParaRPr>
          </a:p>
          <a:p>
            <a:pPr>
              <a:lnSpc>
                <a:spcPct val="120000"/>
              </a:lnSpc>
              <a:buNone/>
            </a:pPr>
            <a:r>
              <a:rPr lang="en-US" altLang="zh-CN" sz="2400" b="1" dirty="0">
                <a:solidFill>
                  <a:schemeClr val="accent2"/>
                </a:solidFill>
                <a:latin typeface="Times New Roman" pitchFamily="18" charset="0"/>
                <a:ea typeface="黑体" pitchFamily="2" charset="-122"/>
              </a:rPr>
              <a:t>          INSERT  INTO</a:t>
            </a:r>
            <a:r>
              <a:rPr lang="en-US" altLang="zh-CN" sz="2400" b="1" dirty="0">
                <a:latin typeface="Times New Roman" pitchFamily="18" charset="0"/>
                <a:ea typeface="黑体" pitchFamily="2" charset="-122"/>
              </a:rPr>
              <a:t> …</a:t>
            </a:r>
            <a:r>
              <a:rPr lang="en-US" altLang="zh-CN" sz="2400" b="1" dirty="0">
                <a:solidFill>
                  <a:schemeClr val="hlink"/>
                </a:solidFill>
                <a:latin typeface="Times New Roman" pitchFamily="18" charset="0"/>
                <a:ea typeface="黑体" pitchFamily="2" charset="-122"/>
              </a:rPr>
              <a:t>  </a:t>
            </a:r>
            <a:r>
              <a:rPr lang="en-US" altLang="zh-CN" sz="2400" b="1" dirty="0">
                <a:solidFill>
                  <a:schemeClr val="accent2"/>
                </a:solidFill>
                <a:latin typeface="Times New Roman" pitchFamily="18" charset="0"/>
                <a:ea typeface="黑体" pitchFamily="2" charset="-122"/>
              </a:rPr>
              <a:t>VALUES &lt;</a:t>
            </a:r>
            <a:r>
              <a:rPr lang="zh-CN" altLang="en-US" sz="2400" b="1" dirty="0">
                <a:solidFill>
                  <a:schemeClr val="accent2"/>
                </a:solidFill>
                <a:latin typeface="Times New Roman" pitchFamily="18" charset="0"/>
                <a:ea typeface="黑体" pitchFamily="2" charset="-122"/>
              </a:rPr>
              <a:t>常量列表</a:t>
            </a:r>
            <a:r>
              <a:rPr lang="en-US" altLang="zh-CN" sz="2400" b="1" dirty="0">
                <a:solidFill>
                  <a:schemeClr val="accent2"/>
                </a:solidFill>
                <a:latin typeface="Times New Roman" pitchFamily="18" charset="0"/>
                <a:ea typeface="黑体" pitchFamily="2" charset="-122"/>
              </a:rPr>
              <a:t>&gt; </a:t>
            </a:r>
            <a:r>
              <a:rPr lang="en-US" altLang="zh-CN" sz="2400" b="1" dirty="0">
                <a:latin typeface="Times New Roman" pitchFamily="18" charset="0"/>
                <a:ea typeface="黑体" pitchFamily="2" charset="-122"/>
              </a:rPr>
              <a:t>;</a:t>
            </a:r>
            <a:endParaRPr lang="zh-CN" altLang="en-US" sz="2400" b="1" dirty="0">
              <a:latin typeface="Times New Roman" pitchFamily="18" charset="0"/>
              <a:ea typeface="黑体" pitchFamily="2" charset="-122"/>
            </a:endParaRPr>
          </a:p>
          <a:p>
            <a:pPr lvl="1">
              <a:lnSpc>
                <a:spcPct val="140000"/>
              </a:lnSpc>
            </a:pPr>
            <a:r>
              <a:rPr lang="zh-CN" altLang="en-US" sz="2800" b="1" dirty="0">
                <a:solidFill>
                  <a:srgbClr val="0000CC"/>
                </a:solidFill>
                <a:latin typeface="Times New Roman" pitchFamily="18" charset="0"/>
                <a:ea typeface="黑体" pitchFamily="2" charset="-122"/>
              </a:rPr>
              <a:t>多行间接插入</a:t>
            </a:r>
            <a:endParaRPr lang="en-US" altLang="zh-CN" sz="2800" b="1" dirty="0">
              <a:solidFill>
                <a:srgbClr val="0000CC"/>
              </a:solidFill>
              <a:latin typeface="Times New Roman" pitchFamily="18" charset="0"/>
              <a:ea typeface="黑体" pitchFamily="2" charset="-122"/>
            </a:endParaRPr>
          </a:p>
          <a:p>
            <a:pPr>
              <a:buNone/>
            </a:pPr>
            <a:r>
              <a:rPr lang="zh-CN" altLang="en-US" sz="2400" dirty="0">
                <a:solidFill>
                  <a:schemeClr val="hlink"/>
                </a:solidFill>
                <a:latin typeface="Times New Roman" pitchFamily="18" charset="0"/>
                <a:ea typeface="黑体" pitchFamily="2" charset="-122"/>
              </a:rPr>
              <a:t>          </a:t>
            </a:r>
            <a:r>
              <a:rPr lang="en-US" altLang="zh-CN" sz="2400" b="1" dirty="0">
                <a:solidFill>
                  <a:schemeClr val="accent2"/>
                </a:solidFill>
                <a:latin typeface="Times New Roman" pitchFamily="18" charset="0"/>
                <a:ea typeface="黑体" pitchFamily="2" charset="-122"/>
              </a:rPr>
              <a:t>INSERT INTO </a:t>
            </a:r>
            <a:r>
              <a:rPr lang="en-US" altLang="zh-CN" sz="2400" b="1" dirty="0">
                <a:latin typeface="Times New Roman" pitchFamily="18" charset="0"/>
                <a:ea typeface="黑体" pitchFamily="2" charset="-122"/>
              </a:rPr>
              <a:t>…</a:t>
            </a:r>
            <a:r>
              <a:rPr lang="en-US" altLang="zh-CN" sz="2400" b="1" dirty="0">
                <a:solidFill>
                  <a:schemeClr val="hlink"/>
                </a:solidFill>
                <a:latin typeface="Times New Roman" pitchFamily="18" charset="0"/>
                <a:ea typeface="黑体" pitchFamily="2" charset="-122"/>
              </a:rPr>
              <a:t> </a:t>
            </a:r>
            <a:r>
              <a:rPr lang="en-US" altLang="zh-CN" sz="2400" b="1" dirty="0">
                <a:solidFill>
                  <a:schemeClr val="accent2"/>
                </a:solidFill>
                <a:latin typeface="Times New Roman" pitchFamily="18" charset="0"/>
                <a:ea typeface="黑体" pitchFamily="2" charset="-122"/>
              </a:rPr>
              <a:t>&lt;SELECT</a:t>
            </a:r>
            <a:r>
              <a:rPr lang="zh-CN" altLang="en-US" sz="2400" b="1" dirty="0">
                <a:solidFill>
                  <a:schemeClr val="accent2"/>
                </a:solidFill>
                <a:latin typeface="Times New Roman" pitchFamily="18" charset="0"/>
                <a:ea typeface="黑体" pitchFamily="2" charset="-122"/>
              </a:rPr>
              <a:t>查询</a:t>
            </a:r>
            <a:r>
              <a:rPr lang="en-US" altLang="zh-CN" sz="2400" b="1" dirty="0">
                <a:solidFill>
                  <a:schemeClr val="accent2"/>
                </a:solidFill>
                <a:latin typeface="Times New Roman" pitchFamily="18" charset="0"/>
                <a:ea typeface="黑体" pitchFamily="2" charset="-122"/>
              </a:rPr>
              <a:t>&gt; </a:t>
            </a:r>
            <a:r>
              <a:rPr lang="en-US" altLang="zh-CN" sz="2400" b="1" dirty="0">
                <a:latin typeface="Times New Roman" pitchFamily="18" charset="0"/>
                <a:ea typeface="黑体" pitchFamily="2" charset="-122"/>
              </a:rPr>
              <a:t>;</a:t>
            </a:r>
            <a:endParaRPr lang="zh-CN" altLang="en-US" sz="2400" b="1" dirty="0">
              <a:solidFill>
                <a:schemeClr val="accent2"/>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79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sz="2600" dirty="0">
                <a:solidFill>
                  <a:srgbClr val="0000FF"/>
                </a:solidFill>
              </a:rPr>
              <a:t>Imperative programming </a:t>
            </a:r>
            <a:r>
              <a:rPr lang="en-US" altLang="zh-CN" sz="2600" dirty="0"/>
              <a:t>is a programming paradigm that </a:t>
            </a:r>
            <a:r>
              <a:rPr lang="en-US" altLang="zh-CN" sz="2600" u="sng" dirty="0"/>
              <a:t>uses statements that change a program’s state</a:t>
            </a:r>
            <a:r>
              <a:rPr lang="en-US" altLang="zh-CN" sz="2600" dirty="0"/>
              <a:t>. In much the same way that the imperative mood in natural languages expresses commands, an imperative program consists of commands for the computer to perform. </a:t>
            </a:r>
            <a:br>
              <a:rPr lang="en-US" altLang="zh-CN" sz="2600" dirty="0"/>
            </a:br>
            <a:r>
              <a:rPr lang="en-US" altLang="zh-CN" sz="2600" dirty="0">
                <a:solidFill>
                  <a:srgbClr val="0000FF"/>
                </a:solidFill>
              </a:rPr>
              <a:t>Imperative programming </a:t>
            </a:r>
            <a:r>
              <a:rPr lang="en-US" altLang="zh-CN" sz="2600" dirty="0"/>
              <a:t>focuses on describing </a:t>
            </a:r>
            <a:r>
              <a:rPr lang="en-US" altLang="zh-CN" sz="2600" u="sng" dirty="0"/>
              <a:t>how a program operates</a:t>
            </a:r>
            <a:r>
              <a:rPr lang="en-US" altLang="zh-CN" sz="2600" dirty="0"/>
              <a:t>. </a:t>
            </a:r>
            <a:br>
              <a:rPr lang="en-US" altLang="zh-CN" sz="2600" dirty="0"/>
            </a:br>
            <a:r>
              <a:rPr lang="zh-CN" altLang="en-US" sz="2600" dirty="0">
                <a:solidFill>
                  <a:srgbClr val="0000FF"/>
                </a:solidFill>
              </a:rPr>
              <a:t>命令式编程</a:t>
            </a:r>
            <a:r>
              <a:rPr lang="zh-CN" altLang="en-US" sz="2600" dirty="0"/>
              <a:t>是一种编程范式，它</a:t>
            </a:r>
            <a:r>
              <a:rPr lang="zh-CN" altLang="en-US" sz="2600" u="sng" dirty="0"/>
              <a:t>使用可改变程序状态的语句</a:t>
            </a:r>
            <a:r>
              <a:rPr lang="zh-CN" altLang="en-US" sz="2600" dirty="0"/>
              <a:t>。 与自然语言中的祈使式（语气）表达命令的方式几乎相同，命令式程序由计算机执行的命令组成。</a:t>
            </a:r>
            <a:br>
              <a:rPr lang="en-US" altLang="zh-CN" sz="2600" dirty="0"/>
            </a:br>
            <a:r>
              <a:rPr lang="zh-CN" altLang="en-US" sz="2600" dirty="0">
                <a:solidFill>
                  <a:srgbClr val="0000FF"/>
                </a:solidFill>
              </a:rPr>
              <a:t>命令式编程</a:t>
            </a:r>
            <a:r>
              <a:rPr lang="zh-CN" altLang="en-US" sz="2600" dirty="0"/>
              <a:t>着重于描述</a:t>
            </a:r>
            <a:r>
              <a:rPr lang="zh-CN" altLang="en-US" sz="2600" u="sng" dirty="0"/>
              <a:t>程序如何操作</a:t>
            </a:r>
            <a:r>
              <a:rPr lang="zh-CN" altLang="en-US" sz="2600" dirty="0"/>
              <a:t>。</a:t>
            </a:r>
            <a:endParaRPr lang="en-US" altLang="zh-CN" sz="2600"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8</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extLst>
      <p:ext uri="{BB962C8B-B14F-4D97-AF65-F5344CB8AC3E}">
        <p14:creationId xmlns:p14="http://schemas.microsoft.com/office/powerpoint/2010/main" val="31313331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t>3.5.1 </a:t>
            </a:r>
            <a:r>
              <a:rPr lang="zh-CN" altLang="en-US"/>
              <a:t>插入数据</a:t>
            </a:r>
          </a:p>
        </p:txBody>
      </p:sp>
      <p:sp>
        <p:nvSpPr>
          <p:cNvPr id="120835" name="Rectangle 3"/>
          <p:cNvSpPr>
            <a:spLocks noGrp="1" noChangeArrowheads="1"/>
          </p:cNvSpPr>
          <p:nvPr>
            <p:ph type="body" idx="1"/>
          </p:nvPr>
        </p:nvSpPr>
        <p:spPr>
          <a:xfrm>
            <a:off x="684213" y="1268413"/>
            <a:ext cx="8002587" cy="5329237"/>
          </a:xfrm>
        </p:spPr>
        <p:txBody>
          <a:bodyPr/>
          <a:lstStyle/>
          <a:p>
            <a:pPr marL="342900" lvl="1" indent="-342900">
              <a:buClr>
                <a:schemeClr val="folHlink"/>
              </a:buClr>
              <a:buSzPct val="90000"/>
            </a:pPr>
            <a:r>
              <a:rPr lang="zh-CN" altLang="en-US" sz="2800" b="1" dirty="0">
                <a:solidFill>
                  <a:srgbClr val="0000CC"/>
                </a:solidFill>
                <a:latin typeface="Times New Roman" pitchFamily="18" charset="0"/>
                <a:ea typeface="黑体" pitchFamily="2" charset="-122"/>
              </a:rPr>
              <a:t>单行直接插入：</a:t>
            </a:r>
            <a:r>
              <a:rPr lang="zh-CN" altLang="en-US" dirty="0">
                <a:solidFill>
                  <a:srgbClr val="0000CC"/>
                </a:solidFill>
                <a:latin typeface="Times New Roman" pitchFamily="18" charset="0"/>
                <a:ea typeface="黑体" pitchFamily="2" charset="-122"/>
              </a:rPr>
              <a:t>一次</a:t>
            </a:r>
            <a:r>
              <a:rPr lang="zh-CN" altLang="en-US" sz="2600" dirty="0">
                <a:solidFill>
                  <a:srgbClr val="0000CC"/>
                </a:solidFill>
                <a:latin typeface="Times New Roman" pitchFamily="18" charset="0"/>
                <a:ea typeface="黑体" pitchFamily="2" charset="-122"/>
              </a:rPr>
              <a:t>插入一个元组</a:t>
            </a:r>
          </a:p>
          <a:p>
            <a:pPr lvl="1"/>
            <a:r>
              <a:rPr lang="zh-CN" altLang="en-US" sz="2400" dirty="0">
                <a:solidFill>
                  <a:srgbClr val="008000"/>
                </a:solidFill>
                <a:latin typeface="Times New Roman" pitchFamily="18" charset="0"/>
                <a:ea typeface="黑体" pitchFamily="2" charset="-122"/>
              </a:rPr>
              <a:t>语句格式</a:t>
            </a:r>
          </a:p>
          <a:p>
            <a:pPr lvl="2"/>
            <a:endParaRPr lang="en-US" altLang="zh-CN" sz="2000" dirty="0">
              <a:latin typeface="Times New Roman" pitchFamily="18" charset="0"/>
              <a:ea typeface="黑体" pitchFamily="2" charset="-122"/>
            </a:endParaRPr>
          </a:p>
          <a:p>
            <a:pPr lvl="2"/>
            <a:endParaRPr lang="en-US" altLang="zh-CN" sz="2000" dirty="0">
              <a:latin typeface="Times New Roman" pitchFamily="18" charset="0"/>
              <a:ea typeface="黑体" pitchFamily="2" charset="-122"/>
            </a:endParaRPr>
          </a:p>
          <a:p>
            <a:pPr lvl="2"/>
            <a:endParaRPr lang="en-US" altLang="zh-CN" sz="2000" dirty="0">
              <a:latin typeface="Times New Roman" pitchFamily="18" charset="0"/>
              <a:ea typeface="黑体" pitchFamily="2" charset="-122"/>
            </a:endParaRPr>
          </a:p>
          <a:p>
            <a:pPr lvl="2"/>
            <a:r>
              <a:rPr lang="zh-CN" altLang="en-US" sz="2000" dirty="0">
                <a:latin typeface="Times New Roman" pitchFamily="18" charset="0"/>
                <a:ea typeface="黑体" pitchFamily="2" charset="-122"/>
              </a:rPr>
              <a:t>属性名的顺序可与表定义中的顺序不一致。</a:t>
            </a:r>
          </a:p>
          <a:p>
            <a:pPr lvl="2">
              <a:lnSpc>
                <a:spcPct val="120000"/>
              </a:lnSpc>
            </a:pPr>
            <a:r>
              <a:rPr lang="zh-CN" altLang="en-US" sz="2000" dirty="0">
                <a:latin typeface="Times New Roman" pitchFamily="18" charset="0"/>
                <a:ea typeface="黑体" pitchFamily="2" charset="-122"/>
              </a:rPr>
              <a:t>属性表可以被省略。在此情况下，表示要插入的是一个完整元组，各属性的排列顺序采用基表定义中的排列顺序。</a:t>
            </a:r>
          </a:p>
          <a:p>
            <a:pPr lvl="2">
              <a:lnSpc>
                <a:spcPct val="120000"/>
              </a:lnSpc>
            </a:pPr>
            <a:r>
              <a:rPr lang="zh-CN" altLang="en-US" sz="2000" dirty="0">
                <a:latin typeface="Times New Roman" pitchFamily="18" charset="0"/>
                <a:ea typeface="黑体" pitchFamily="2" charset="-122"/>
              </a:rPr>
              <a:t>常量列表表示被插入的常量元组值。其中属性值的数量及其排列顺序必须与</a:t>
            </a:r>
            <a:r>
              <a:rPr lang="en-US" altLang="zh-CN" sz="2000" dirty="0">
                <a:latin typeface="Times New Roman" pitchFamily="18" charset="0"/>
                <a:ea typeface="黑体" pitchFamily="2" charset="-122"/>
              </a:rPr>
              <a:t>INTO</a:t>
            </a:r>
            <a:r>
              <a:rPr lang="zh-CN" altLang="en-US" sz="2000" dirty="0">
                <a:latin typeface="Times New Roman" pitchFamily="18" charset="0"/>
                <a:ea typeface="黑体" pitchFamily="2" charset="-122"/>
              </a:rPr>
              <a:t>子句的属性表中一致。</a:t>
            </a:r>
          </a:p>
          <a:p>
            <a:pPr lvl="2">
              <a:lnSpc>
                <a:spcPct val="120000"/>
              </a:lnSpc>
            </a:pPr>
            <a:r>
              <a:rPr lang="zh-CN" altLang="en-US" sz="2000" dirty="0">
                <a:latin typeface="Times New Roman" pitchFamily="18" charset="0"/>
                <a:ea typeface="黑体" pitchFamily="2" charset="-122"/>
              </a:rPr>
              <a:t>插入的属性值可为</a:t>
            </a:r>
            <a:r>
              <a:rPr lang="en-US" altLang="zh-CN" sz="2000" dirty="0">
                <a:latin typeface="Times New Roman" pitchFamily="18" charset="0"/>
                <a:ea typeface="黑体" pitchFamily="2" charset="-122"/>
              </a:rPr>
              <a:t>NULL</a:t>
            </a:r>
            <a:r>
              <a:rPr lang="zh-CN" altLang="en-US" sz="2000" dirty="0">
                <a:latin typeface="Times New Roman" pitchFamily="18" charset="0"/>
                <a:ea typeface="黑体" pitchFamily="2" charset="-122"/>
              </a:rPr>
              <a:t>（除非已定义</a:t>
            </a:r>
            <a:r>
              <a:rPr lang="zh-CN" altLang="en-US" sz="2000" dirty="0">
                <a:solidFill>
                  <a:srgbClr val="0000FF"/>
                </a:solidFill>
                <a:latin typeface="Times New Roman" pitchFamily="18" charset="0"/>
                <a:ea typeface="黑体" pitchFamily="2" charset="-122"/>
              </a:rPr>
              <a:t>非空完整性约束</a:t>
            </a:r>
            <a:r>
              <a:rPr lang="zh-CN" altLang="en-US" sz="2000" dirty="0">
                <a:latin typeface="Times New Roman" pitchFamily="18" charset="0"/>
                <a:ea typeface="黑体" pitchFamily="2" charset="-122"/>
              </a:rPr>
              <a:t>）。</a:t>
            </a:r>
          </a:p>
          <a:p>
            <a:pPr lvl="1"/>
            <a:r>
              <a:rPr lang="zh-CN" altLang="en-US" sz="2400" dirty="0">
                <a:solidFill>
                  <a:srgbClr val="008000"/>
                </a:solidFill>
                <a:latin typeface="Times New Roman" pitchFamily="18" charset="0"/>
                <a:ea typeface="黑体" pitchFamily="2" charset="-122"/>
              </a:rPr>
              <a:t>功能</a:t>
            </a:r>
          </a:p>
          <a:p>
            <a:pPr lvl="2"/>
            <a:r>
              <a:rPr lang="zh-CN" altLang="en-US" sz="2000" dirty="0">
                <a:latin typeface="Times New Roman" pitchFamily="18" charset="0"/>
                <a:ea typeface="黑体" pitchFamily="2" charset="-122"/>
              </a:rPr>
              <a:t>将给定属性值的一个新元组插入到指定基表中。</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80</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475656" y="2261995"/>
            <a:ext cx="7200800" cy="830997"/>
          </a:xfrm>
          <a:prstGeom prst="rect">
            <a:avLst/>
          </a:prstGeom>
          <a:ln>
            <a:solidFill>
              <a:srgbClr val="FF0000"/>
            </a:solidFill>
          </a:ln>
        </p:spPr>
        <p:txBody>
          <a:bodyPr wrap="square">
            <a:spAutoFit/>
          </a:bodyPr>
          <a:lstStyle/>
          <a:p>
            <a:pPr>
              <a:lnSpc>
                <a:spcPct val="120000"/>
              </a:lnSpc>
              <a:buNone/>
            </a:pPr>
            <a:r>
              <a:rPr lang="en-US" altLang="zh-CN" sz="2000" b="1" dirty="0">
                <a:solidFill>
                  <a:schemeClr val="accent2"/>
                </a:solidFill>
                <a:latin typeface="Times New Roman" pitchFamily="18" charset="0"/>
                <a:ea typeface="黑体" pitchFamily="2" charset="-122"/>
              </a:rPr>
              <a:t>INSERT  INTO</a:t>
            </a:r>
            <a:r>
              <a:rPr lang="en-US" altLang="zh-CN" sz="2000" b="1" dirty="0">
                <a:latin typeface="Times New Roman" pitchFamily="18" charset="0"/>
                <a:ea typeface="黑体" pitchFamily="2" charset="-122"/>
              </a:rPr>
              <a:t> &lt;</a:t>
            </a:r>
            <a:r>
              <a:rPr lang="zh-CN" altLang="en-US" sz="2000" b="1" dirty="0">
                <a:latin typeface="Times New Roman" pitchFamily="18" charset="0"/>
                <a:ea typeface="黑体" pitchFamily="2" charset="-122"/>
              </a:rPr>
              <a:t>表名</a:t>
            </a:r>
            <a:r>
              <a:rPr lang="en-US" altLang="zh-CN" sz="2000" b="1" dirty="0">
                <a:latin typeface="Times New Roman" pitchFamily="18" charset="0"/>
                <a:ea typeface="黑体" pitchFamily="2" charset="-122"/>
              </a:rPr>
              <a:t>&gt; [ (&lt;</a:t>
            </a:r>
            <a:r>
              <a:rPr lang="zh-CN" altLang="en-US" sz="2000" b="1" dirty="0">
                <a:latin typeface="Times New Roman" pitchFamily="18" charset="0"/>
                <a:ea typeface="黑体" pitchFamily="2" charset="-122"/>
              </a:rPr>
              <a:t>属性名</a:t>
            </a:r>
            <a:r>
              <a:rPr lang="en-US" altLang="zh-CN" sz="2000" b="1" dirty="0">
                <a:latin typeface="Times New Roman" pitchFamily="18" charset="0"/>
                <a:ea typeface="黑体" pitchFamily="2" charset="-122"/>
              </a:rPr>
              <a:t>1&gt; [, &lt;</a:t>
            </a:r>
            <a:r>
              <a:rPr lang="zh-CN" altLang="en-US" sz="2000" b="1" dirty="0">
                <a:latin typeface="Times New Roman" pitchFamily="18" charset="0"/>
                <a:ea typeface="黑体" pitchFamily="2" charset="-122"/>
              </a:rPr>
              <a:t>属性名</a:t>
            </a:r>
            <a:r>
              <a:rPr lang="en-US" altLang="zh-CN" sz="2000" b="1" dirty="0">
                <a:latin typeface="Times New Roman" pitchFamily="18" charset="0"/>
                <a:ea typeface="黑体" pitchFamily="2" charset="-122"/>
              </a:rPr>
              <a:t>2 &gt;] …) ]</a:t>
            </a:r>
          </a:p>
          <a:p>
            <a:pPr>
              <a:lnSpc>
                <a:spcPct val="120000"/>
              </a:lnSpc>
              <a:buNone/>
            </a:pPr>
            <a:r>
              <a:rPr lang="en-US" altLang="zh-CN" sz="2000" b="1" dirty="0">
                <a:solidFill>
                  <a:schemeClr val="accent2"/>
                </a:solidFill>
                <a:latin typeface="Times New Roman" pitchFamily="18" charset="0"/>
                <a:ea typeface="黑体" pitchFamily="2" charset="-122"/>
              </a:rPr>
              <a:t>VALUES</a:t>
            </a:r>
            <a:r>
              <a:rPr lang="en-US" altLang="zh-CN" sz="2000" b="1" dirty="0">
                <a:solidFill>
                  <a:schemeClr val="hlink"/>
                </a:solidFill>
                <a:latin typeface="Times New Roman" pitchFamily="18" charset="0"/>
                <a:ea typeface="黑体" pitchFamily="2" charset="-122"/>
              </a:rPr>
              <a:t> </a:t>
            </a:r>
            <a:r>
              <a:rPr lang="en-US" altLang="zh-CN" sz="2000" b="1" dirty="0">
                <a:latin typeface="Times New Roman" pitchFamily="18" charset="0"/>
                <a:ea typeface="黑体" pitchFamily="2" charset="-122"/>
              </a:rPr>
              <a:t>(&lt;</a:t>
            </a:r>
            <a:r>
              <a:rPr lang="zh-CN" altLang="en-US" sz="2000" b="1" dirty="0">
                <a:latin typeface="Times New Roman" pitchFamily="18" charset="0"/>
                <a:ea typeface="黑体" pitchFamily="2" charset="-122"/>
              </a:rPr>
              <a:t>常量</a:t>
            </a:r>
            <a:r>
              <a:rPr lang="en-US" altLang="zh-CN" sz="2000" b="1" dirty="0">
                <a:latin typeface="Times New Roman" pitchFamily="18" charset="0"/>
                <a:ea typeface="黑体" pitchFamily="2" charset="-122"/>
              </a:rPr>
              <a:t>1&gt; [, &lt;</a:t>
            </a:r>
            <a:r>
              <a:rPr lang="zh-CN" altLang="en-US" sz="2000" b="1" dirty="0">
                <a:latin typeface="Times New Roman" pitchFamily="18" charset="0"/>
                <a:ea typeface="黑体" pitchFamily="2" charset="-122"/>
              </a:rPr>
              <a:t>常量</a:t>
            </a:r>
            <a:r>
              <a:rPr lang="en-US" altLang="zh-CN" sz="2000" b="1" dirty="0">
                <a:latin typeface="Times New Roman" pitchFamily="18" charset="0"/>
                <a:ea typeface="黑体" pitchFamily="2" charset="-122"/>
              </a:rPr>
              <a:t>2&gt;]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00113" y="260350"/>
            <a:ext cx="7772400" cy="919163"/>
          </a:xfrm>
        </p:spPr>
        <p:txBody>
          <a:bodyPr/>
          <a:lstStyle/>
          <a:p>
            <a:r>
              <a:rPr lang="en-US" altLang="zh-CN"/>
              <a:t>3.5.1 </a:t>
            </a:r>
            <a:r>
              <a:rPr lang="zh-CN" altLang="en-US"/>
              <a:t>插入数据</a:t>
            </a:r>
          </a:p>
        </p:txBody>
      </p:sp>
      <p:sp>
        <p:nvSpPr>
          <p:cNvPr id="121859" name="Rectangle 3"/>
          <p:cNvSpPr>
            <a:spLocks noGrp="1" noChangeArrowheads="1"/>
          </p:cNvSpPr>
          <p:nvPr>
            <p:ph type="body" idx="1"/>
          </p:nvPr>
        </p:nvSpPr>
        <p:spPr>
          <a:xfrm>
            <a:off x="250825" y="1412875"/>
            <a:ext cx="8709025" cy="5111750"/>
          </a:xfrm>
        </p:spPr>
        <p:txBody>
          <a:bodyPr/>
          <a:lstStyle/>
          <a:p>
            <a:pPr lvl="1"/>
            <a:r>
              <a:rPr lang="en-US" altLang="zh-CN" sz="2200" dirty="0">
                <a:latin typeface="Times New Roman" pitchFamily="18" charset="0"/>
                <a:ea typeface="黑体" pitchFamily="2" charset="-122"/>
              </a:rPr>
              <a:t>28) </a:t>
            </a:r>
            <a:r>
              <a:rPr lang="zh-CN" altLang="en-US" sz="2200" dirty="0">
                <a:latin typeface="Times New Roman" pitchFamily="18" charset="0"/>
                <a:ea typeface="黑体" pitchFamily="2" charset="-122"/>
              </a:rPr>
              <a:t>在</a:t>
            </a:r>
            <a:r>
              <a:rPr lang="en-US" altLang="zh-CN" sz="2200" dirty="0">
                <a:latin typeface="Times New Roman" pitchFamily="18" charset="0"/>
                <a:ea typeface="黑体" pitchFamily="2" charset="-122"/>
              </a:rPr>
              <a:t>dept</a:t>
            </a:r>
            <a:r>
              <a:rPr lang="zh-CN" altLang="en-US" sz="2200" dirty="0">
                <a:latin typeface="Times New Roman" pitchFamily="18" charset="0"/>
                <a:ea typeface="黑体" pitchFamily="2" charset="-122"/>
              </a:rPr>
              <a:t>表中增加一个新部门。</a:t>
            </a:r>
            <a:r>
              <a:rPr lang="zh-CN" altLang="en-US" dirty="0">
                <a:latin typeface="Times New Roman" pitchFamily="18" charset="0"/>
                <a:ea typeface="黑体" pitchFamily="2" charset="-122"/>
              </a:rPr>
              <a:t> </a:t>
            </a:r>
            <a:endParaRPr lang="zh-CN" altLang="zh-CN" sz="2200" dirty="0">
              <a:latin typeface="Times New Roman" pitchFamily="18" charset="0"/>
              <a:ea typeface="黑体" pitchFamily="2" charset="-122"/>
            </a:endParaRPr>
          </a:p>
          <a:p>
            <a:pPr lvl="1">
              <a:buFont typeface="Wingdings" pitchFamily="2" charset="2"/>
              <a:buNone/>
            </a:pPr>
            <a:r>
              <a:rPr lang="zh-CN" altLang="en-US" sz="2200" dirty="0">
                <a:solidFill>
                  <a:schemeClr val="accent2"/>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INSERT INTO</a:t>
            </a:r>
            <a:r>
              <a:rPr lang="en-US" altLang="zh-CN" sz="2000" b="1" dirty="0">
                <a:solidFill>
                  <a:srgbClr val="0000CC"/>
                </a:solidFill>
                <a:latin typeface="Times New Roman" pitchFamily="18" charset="0"/>
                <a:ea typeface="黑体" pitchFamily="2" charset="-122"/>
              </a:rPr>
              <a:t> dept</a:t>
            </a:r>
          </a:p>
          <a:p>
            <a:pPr lvl="1">
              <a:buFont typeface="Wingdings" pitchFamily="2" charset="2"/>
              <a:buNone/>
            </a:pP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VALUES</a:t>
            </a:r>
            <a:r>
              <a:rPr lang="en-US" altLang="zh-CN" sz="2000" b="1" dirty="0">
                <a:solidFill>
                  <a:schemeClr val="hlink"/>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 (14, ‘production’, ‘Nanjing’);</a:t>
            </a:r>
          </a:p>
          <a:p>
            <a:pPr lvl="1">
              <a:buFont typeface="Wingdings" pitchFamily="2" charset="2"/>
              <a:buNone/>
            </a:pPr>
            <a:endParaRPr lang="en-US" altLang="zh-CN" sz="2000" b="1" dirty="0">
              <a:solidFill>
                <a:srgbClr val="0000CC"/>
              </a:solidFill>
              <a:latin typeface="Times New Roman" pitchFamily="18" charset="0"/>
              <a:ea typeface="黑体" pitchFamily="2" charset="-122"/>
            </a:endParaRPr>
          </a:p>
          <a:p>
            <a:pPr lvl="1"/>
            <a:r>
              <a:rPr lang="en-US" altLang="zh-CN" sz="2200" dirty="0">
                <a:latin typeface="Times New Roman" pitchFamily="18" charset="0"/>
                <a:ea typeface="黑体" pitchFamily="2" charset="-122"/>
              </a:rPr>
              <a:t>29) </a:t>
            </a:r>
            <a:r>
              <a:rPr lang="zh-CN" altLang="en-US" sz="2200" dirty="0">
                <a:latin typeface="Times New Roman" pitchFamily="18" charset="0"/>
                <a:ea typeface="黑体" pitchFamily="2" charset="-122"/>
              </a:rPr>
              <a:t>在</a:t>
            </a:r>
            <a:r>
              <a:rPr lang="en-US" altLang="zh-CN" sz="2200" dirty="0" err="1">
                <a:latin typeface="Times New Roman" pitchFamily="18" charset="0"/>
                <a:ea typeface="黑体" pitchFamily="2" charset="-122"/>
              </a:rPr>
              <a:t>emp</a:t>
            </a:r>
            <a:r>
              <a:rPr lang="zh-CN" altLang="en-US" sz="2200" dirty="0">
                <a:latin typeface="Times New Roman" pitchFamily="18" charset="0"/>
                <a:ea typeface="黑体" pitchFamily="2" charset="-122"/>
              </a:rPr>
              <a:t>表中增加一个销售员</a:t>
            </a:r>
            <a:r>
              <a:rPr lang="en-US" altLang="zh-CN" sz="2200" dirty="0">
                <a:latin typeface="Times New Roman" pitchFamily="18" charset="0"/>
                <a:ea typeface="黑体" pitchFamily="2" charset="-122"/>
              </a:rPr>
              <a:t>298</a:t>
            </a:r>
            <a:r>
              <a:rPr lang="zh-CN" altLang="en-US" sz="2200" dirty="0">
                <a:latin typeface="Times New Roman" pitchFamily="18" charset="0"/>
                <a:ea typeface="黑体" pitchFamily="2" charset="-122"/>
              </a:rPr>
              <a:t>，部门为</a:t>
            </a:r>
            <a:r>
              <a:rPr lang="en-US" altLang="zh-CN" sz="2200" dirty="0">
                <a:latin typeface="Times New Roman" pitchFamily="18" charset="0"/>
                <a:ea typeface="黑体" pitchFamily="2" charset="-122"/>
              </a:rPr>
              <a:t>14</a:t>
            </a:r>
            <a:r>
              <a:rPr lang="zh-CN" altLang="en-US" sz="2200" dirty="0">
                <a:latin typeface="Times New Roman" pitchFamily="18" charset="0"/>
                <a:ea typeface="黑体" pitchFamily="2" charset="-122"/>
              </a:rPr>
              <a:t>，部门经理为</a:t>
            </a:r>
            <a:r>
              <a:rPr lang="en-US" altLang="zh-CN" sz="2200" dirty="0">
                <a:latin typeface="Times New Roman" pitchFamily="18" charset="0"/>
                <a:ea typeface="黑体" pitchFamily="2" charset="-122"/>
              </a:rPr>
              <a:t>158</a:t>
            </a:r>
            <a:r>
              <a:rPr lang="zh-CN" altLang="en-US" sz="2200" dirty="0">
                <a:latin typeface="Times New Roman" pitchFamily="18" charset="0"/>
                <a:ea typeface="黑体" pitchFamily="2" charset="-122"/>
              </a:rPr>
              <a:t>。</a:t>
            </a:r>
          </a:p>
          <a:p>
            <a:pPr lvl="1">
              <a:buFont typeface="Wingdings" pitchFamily="2" charset="2"/>
              <a:buNone/>
            </a:pPr>
            <a:r>
              <a:rPr lang="zh-CN" altLang="en-US" sz="2200" dirty="0">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INSERT INTO</a:t>
            </a:r>
            <a:r>
              <a:rPr lang="en-US" altLang="zh-CN" sz="2000" b="1" dirty="0">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job, mgr,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a:t>
            </a:r>
          </a:p>
          <a:p>
            <a:pPr lvl="1">
              <a:buFont typeface="Wingdings" pitchFamily="2" charset="2"/>
              <a:buNone/>
            </a:pPr>
            <a:r>
              <a:rPr lang="en-US" altLang="zh-CN" sz="2000" b="1" dirty="0">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VALUES</a:t>
            </a:r>
            <a:r>
              <a:rPr lang="en-US" altLang="zh-CN" sz="2000" b="1" dirty="0">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(298, ‘Li Si’, ‘salesman’, 158, 14)</a:t>
            </a:r>
            <a:r>
              <a:rPr lang="zh-CN" altLang="en-US" sz="2000" b="1" dirty="0">
                <a:solidFill>
                  <a:srgbClr val="0000CC"/>
                </a:solidFill>
                <a:latin typeface="Times New Roman" pitchFamily="18" charset="0"/>
                <a:ea typeface="黑体" pitchFamily="2" charset="-122"/>
              </a:rPr>
              <a:t>；</a:t>
            </a:r>
          </a:p>
          <a:p>
            <a:pPr lvl="1">
              <a:buNone/>
            </a:pPr>
            <a:r>
              <a:rPr lang="zh-CN" altLang="en-US" sz="2200" dirty="0">
                <a:solidFill>
                  <a:srgbClr val="0000CC"/>
                </a:solidFill>
                <a:latin typeface="Times New Roman" pitchFamily="18" charset="0"/>
                <a:ea typeface="黑体" pitchFamily="2" charset="-122"/>
              </a:rPr>
              <a:t>      </a:t>
            </a:r>
            <a:r>
              <a:rPr lang="zh-CN" altLang="en-US" sz="2200" b="1" dirty="0">
                <a:solidFill>
                  <a:schemeClr val="accent2"/>
                </a:solidFill>
                <a:latin typeface="Times New Roman" pitchFamily="18" charset="0"/>
                <a:ea typeface="黑体" pitchFamily="2" charset="-122"/>
              </a:rPr>
              <a:t>注：</a:t>
            </a:r>
            <a:r>
              <a:rPr lang="zh-CN" altLang="en-US" sz="2200" dirty="0">
                <a:latin typeface="Times New Roman" pitchFamily="18" charset="0"/>
                <a:ea typeface="黑体" pitchFamily="2" charset="-122"/>
              </a:rPr>
              <a:t>新插入的元组在</a:t>
            </a:r>
            <a:r>
              <a:rPr lang="en-US" altLang="zh-CN" sz="2200" b="1" dirty="0" err="1">
                <a:solidFill>
                  <a:srgbClr val="008000"/>
                </a:solidFill>
                <a:latin typeface="Times New Roman" pitchFamily="18" charset="0"/>
                <a:ea typeface="黑体" pitchFamily="2" charset="-122"/>
              </a:rPr>
              <a:t>sal</a:t>
            </a:r>
            <a:r>
              <a:rPr lang="zh-CN" altLang="en-US" sz="2200" dirty="0">
                <a:latin typeface="Times New Roman" pitchFamily="18" charset="0"/>
                <a:ea typeface="黑体" pitchFamily="2" charset="-122"/>
              </a:rPr>
              <a:t>和</a:t>
            </a:r>
            <a:r>
              <a:rPr lang="en-US" altLang="zh-CN" sz="2200" b="1" dirty="0" err="1">
                <a:solidFill>
                  <a:srgbClr val="008000"/>
                </a:solidFill>
                <a:latin typeface="Times New Roman" pitchFamily="18" charset="0"/>
                <a:ea typeface="黑体" pitchFamily="2" charset="-122"/>
              </a:rPr>
              <a:t>comm</a:t>
            </a:r>
            <a:r>
              <a:rPr lang="zh-CN" altLang="en-US" sz="2200" dirty="0">
                <a:latin typeface="Times New Roman" pitchFamily="18" charset="0"/>
                <a:ea typeface="黑体" pitchFamily="2" charset="-122"/>
              </a:rPr>
              <a:t>属性列上均取</a:t>
            </a:r>
            <a:r>
              <a:rPr lang="en-US" altLang="zh-CN" sz="2200" dirty="0">
                <a:latin typeface="Times New Roman" pitchFamily="18" charset="0"/>
                <a:ea typeface="黑体" pitchFamily="2" charset="-122"/>
              </a:rPr>
              <a:t>NULL</a:t>
            </a:r>
            <a:r>
              <a:rPr lang="zh-CN" altLang="en-US" sz="2200" dirty="0">
                <a:latin typeface="Times New Roman" pitchFamily="18" charset="0"/>
                <a:ea typeface="黑体" pitchFamily="2" charset="-122"/>
              </a:rPr>
              <a:t>值</a:t>
            </a:r>
          </a:p>
          <a:p>
            <a:pPr lvl="1">
              <a:spcBef>
                <a:spcPts val="600"/>
              </a:spcBef>
              <a:spcAft>
                <a:spcPts val="0"/>
              </a:spcAft>
              <a:buFont typeface="Wingdings" pitchFamily="2" charset="2"/>
              <a:buNone/>
            </a:pPr>
            <a:r>
              <a:rPr lang="zh-CN" altLang="en-US" sz="2200" dirty="0">
                <a:latin typeface="Times New Roman" pitchFamily="18" charset="0"/>
                <a:ea typeface="黑体" pitchFamily="2" charset="-122"/>
              </a:rPr>
              <a:t>      </a:t>
            </a:r>
            <a:endParaRPr lang="en-US" altLang="zh-CN" sz="2200" dirty="0">
              <a:latin typeface="Times New Roman" pitchFamily="18" charset="0"/>
              <a:ea typeface="黑体" pitchFamily="2" charset="-122"/>
            </a:endParaRPr>
          </a:p>
          <a:p>
            <a:pPr lvl="1">
              <a:spcBef>
                <a:spcPts val="600"/>
              </a:spcBef>
              <a:spcAft>
                <a:spcPts val="0"/>
              </a:spcAft>
              <a:buFont typeface="Wingdings" pitchFamily="2" charset="2"/>
              <a:buNone/>
            </a:pP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等价于：</a:t>
            </a:r>
            <a:r>
              <a:rPr lang="en-US" altLang="zh-CN" sz="2000" b="1" dirty="0">
                <a:solidFill>
                  <a:schemeClr val="accent2"/>
                </a:solidFill>
                <a:latin typeface="Times New Roman" pitchFamily="18" charset="0"/>
                <a:ea typeface="黑体" pitchFamily="2" charset="-122"/>
              </a:rPr>
              <a:t>       </a:t>
            </a:r>
            <a:br>
              <a:rPr lang="en-US" altLang="zh-CN" sz="2000" b="1" dirty="0">
                <a:solidFill>
                  <a:schemeClr val="accent2"/>
                </a:solidFill>
                <a:latin typeface="Times New Roman" pitchFamily="18" charset="0"/>
                <a:ea typeface="黑体" pitchFamily="2" charset="-122"/>
              </a:rPr>
            </a:br>
            <a:r>
              <a:rPr lang="en-US" altLang="zh-CN" sz="2000" b="1" dirty="0">
                <a:solidFill>
                  <a:schemeClr val="accent2"/>
                </a:solidFill>
                <a:latin typeface="Times New Roman" pitchFamily="18" charset="0"/>
                <a:ea typeface="黑体" pitchFamily="2" charset="-122"/>
              </a:rPr>
              <a:t>  INSERT INTO</a:t>
            </a:r>
            <a:r>
              <a:rPr lang="en-US" altLang="zh-CN" sz="2000" b="1" dirty="0">
                <a:solidFill>
                  <a:schemeClr val="hlink"/>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spcBef>
                <a:spcPts val="600"/>
              </a:spcBef>
              <a:spcAft>
                <a:spcPts val="0"/>
              </a:spcAft>
              <a:buNone/>
            </a:pPr>
            <a:r>
              <a:rPr lang="en-US" altLang="zh-CN" sz="2000" b="1" dirty="0">
                <a:solidFill>
                  <a:schemeClr val="accent2"/>
                </a:solidFill>
                <a:latin typeface="Times New Roman" pitchFamily="18" charset="0"/>
                <a:ea typeface="黑体" pitchFamily="2" charset="-122"/>
              </a:rPr>
              <a:t>       VALUES</a:t>
            </a:r>
            <a:r>
              <a:rPr lang="en-US" altLang="zh-CN" sz="2000" b="1" dirty="0">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(298, ‘Li Si’, ‘salesman’, 158, </a:t>
            </a:r>
            <a:r>
              <a:rPr lang="en-US" altLang="zh-CN" sz="2000" b="1" dirty="0">
                <a:solidFill>
                  <a:srgbClr val="008000"/>
                </a:solidFill>
                <a:latin typeface="Times New Roman" pitchFamily="18" charset="0"/>
                <a:ea typeface="黑体" pitchFamily="2" charset="-122"/>
              </a:rPr>
              <a:t>NULL, NULL</a:t>
            </a:r>
            <a:r>
              <a:rPr lang="en-US" altLang="zh-CN" sz="2000" b="1" dirty="0">
                <a:solidFill>
                  <a:srgbClr val="0000CC"/>
                </a:solidFill>
                <a:latin typeface="Times New Roman" pitchFamily="18" charset="0"/>
                <a:ea typeface="黑体" pitchFamily="2" charset="-122"/>
              </a:rPr>
              <a:t>, 14)</a:t>
            </a:r>
            <a:r>
              <a:rPr lang="zh-CN" altLang="en-US" sz="2000" b="1" dirty="0">
                <a:solidFill>
                  <a:srgbClr val="0000CC"/>
                </a:solidFill>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81</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5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5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3.5.1 </a:t>
            </a:r>
            <a:r>
              <a:rPr lang="zh-CN" altLang="en-US"/>
              <a:t>插入数据</a:t>
            </a:r>
          </a:p>
        </p:txBody>
      </p:sp>
      <p:sp>
        <p:nvSpPr>
          <p:cNvPr id="122883" name="Rectangle 3"/>
          <p:cNvSpPr>
            <a:spLocks noGrp="1" noChangeArrowheads="1"/>
          </p:cNvSpPr>
          <p:nvPr>
            <p:ph type="body" idx="1"/>
          </p:nvPr>
        </p:nvSpPr>
        <p:spPr>
          <a:xfrm>
            <a:off x="921069" y="1412875"/>
            <a:ext cx="8038781" cy="5040461"/>
          </a:xfrm>
        </p:spPr>
        <p:txBody>
          <a:bodyPr/>
          <a:lstStyle/>
          <a:p>
            <a:pPr marL="342900" lvl="1" indent="-342900">
              <a:buClr>
                <a:schemeClr val="folHlink"/>
              </a:buClr>
              <a:buSzPct val="90000"/>
            </a:pPr>
            <a:r>
              <a:rPr lang="zh-CN" altLang="en-US" sz="2800" b="1" dirty="0">
                <a:solidFill>
                  <a:srgbClr val="0000CC"/>
                </a:solidFill>
                <a:latin typeface="Times New Roman" pitchFamily="18" charset="0"/>
                <a:ea typeface="黑体" pitchFamily="2" charset="-122"/>
              </a:rPr>
              <a:t>多行间接插入：</a:t>
            </a:r>
            <a:r>
              <a:rPr lang="zh-CN" altLang="en-US" dirty="0">
                <a:solidFill>
                  <a:srgbClr val="0000CC"/>
                </a:solidFill>
                <a:latin typeface="Times New Roman" pitchFamily="18" charset="0"/>
                <a:ea typeface="黑体" pitchFamily="2" charset="-122"/>
              </a:rPr>
              <a:t>一次插入多个元组</a:t>
            </a:r>
          </a:p>
          <a:p>
            <a:pPr lvl="1"/>
            <a:r>
              <a:rPr lang="zh-CN" altLang="en-US" sz="2400" dirty="0">
                <a:solidFill>
                  <a:srgbClr val="008000"/>
                </a:solidFill>
                <a:latin typeface="Times New Roman" pitchFamily="18" charset="0"/>
                <a:ea typeface="黑体" pitchFamily="2" charset="-122"/>
              </a:rPr>
              <a:t>语句格式</a:t>
            </a:r>
            <a:endParaRPr lang="en-US" altLang="zh-CN" sz="2400" dirty="0">
              <a:solidFill>
                <a:srgbClr val="008000"/>
              </a:solidFill>
              <a:latin typeface="Times New Roman" pitchFamily="18" charset="0"/>
              <a:ea typeface="黑体" pitchFamily="2" charset="-122"/>
            </a:endParaRPr>
          </a:p>
          <a:p>
            <a:pPr lvl="1"/>
            <a:endParaRPr lang="en-US" altLang="zh-CN" sz="2400" dirty="0">
              <a:solidFill>
                <a:srgbClr val="008000"/>
              </a:solidFill>
              <a:latin typeface="Times New Roman" pitchFamily="18" charset="0"/>
              <a:ea typeface="黑体" pitchFamily="2" charset="-122"/>
            </a:endParaRPr>
          </a:p>
          <a:p>
            <a:pPr lvl="1"/>
            <a:endParaRPr lang="en-US" altLang="zh-CN" sz="2400" dirty="0">
              <a:solidFill>
                <a:srgbClr val="008000"/>
              </a:solidFill>
              <a:latin typeface="Times New Roman" pitchFamily="18" charset="0"/>
              <a:ea typeface="黑体" pitchFamily="2" charset="-122"/>
            </a:endParaRPr>
          </a:p>
          <a:p>
            <a:pPr lvl="1"/>
            <a:endParaRPr lang="zh-CN" altLang="en-US" sz="2400" dirty="0">
              <a:solidFill>
                <a:srgbClr val="008000"/>
              </a:solidFill>
              <a:latin typeface="Times New Roman" pitchFamily="18" charset="0"/>
              <a:ea typeface="黑体" pitchFamily="2" charset="-122"/>
            </a:endParaRPr>
          </a:p>
          <a:p>
            <a:pPr lvl="1"/>
            <a:r>
              <a:rPr lang="zh-CN" altLang="en-US" sz="2400" dirty="0">
                <a:solidFill>
                  <a:srgbClr val="008000"/>
                </a:solidFill>
                <a:latin typeface="Times New Roman" pitchFamily="18" charset="0"/>
                <a:ea typeface="黑体" pitchFamily="2" charset="-122"/>
              </a:rPr>
              <a:t>功能</a:t>
            </a:r>
            <a:r>
              <a:rPr lang="en-US" altLang="zh-CN" sz="2400" dirty="0">
                <a:solidFill>
                  <a:srgbClr val="008000"/>
                </a:solidFill>
                <a:latin typeface="Times New Roman" pitchFamily="18" charset="0"/>
                <a:ea typeface="黑体" pitchFamily="2" charset="-122"/>
              </a:rPr>
              <a:t>:</a:t>
            </a:r>
            <a:r>
              <a:rPr lang="en-US" altLang="zh-CN" sz="2400" dirty="0">
                <a:latin typeface="Times New Roman" pitchFamily="18" charset="0"/>
                <a:ea typeface="黑体" pitchFamily="2" charset="-122"/>
              </a:rPr>
              <a:t> </a:t>
            </a:r>
          </a:p>
          <a:p>
            <a:pPr lvl="2"/>
            <a:r>
              <a:rPr lang="zh-CN" altLang="en-US" sz="2400" dirty="0">
                <a:latin typeface="Times New Roman" pitchFamily="18" charset="0"/>
                <a:ea typeface="黑体" pitchFamily="2" charset="-122"/>
              </a:rPr>
              <a:t>将</a:t>
            </a:r>
            <a:r>
              <a:rPr lang="en-US" altLang="zh-CN" sz="2400" dirty="0">
                <a:latin typeface="Times New Roman" pitchFamily="18" charset="0"/>
                <a:ea typeface="黑体" pitchFamily="2" charset="-122"/>
              </a:rPr>
              <a:t>SELECT</a:t>
            </a:r>
            <a:r>
              <a:rPr lang="zh-CN" altLang="en-US" sz="2400" dirty="0">
                <a:latin typeface="Times New Roman" pitchFamily="18" charset="0"/>
                <a:ea typeface="黑体" pitchFamily="2" charset="-122"/>
              </a:rPr>
              <a:t>查询结果插入指定基表中</a:t>
            </a:r>
            <a:endParaRPr lang="zh-CN" altLang="en-US" sz="2400" dirty="0">
              <a:solidFill>
                <a:srgbClr val="0000CC"/>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475656" y="2420888"/>
            <a:ext cx="7211144" cy="830997"/>
          </a:xfrm>
          <a:prstGeom prst="rect">
            <a:avLst/>
          </a:prstGeom>
          <a:ln>
            <a:solidFill>
              <a:srgbClr val="FF0000"/>
            </a:solidFill>
          </a:ln>
        </p:spPr>
        <p:txBody>
          <a:bodyPr wrap="square">
            <a:spAutoFit/>
          </a:bodyPr>
          <a:lstStyle/>
          <a:p>
            <a:pPr>
              <a:buFont typeface="Wingdings" pitchFamily="2" charset="2"/>
              <a:buNone/>
            </a:pPr>
            <a:r>
              <a:rPr lang="en-US" altLang="zh-CN" sz="2400" b="1" dirty="0">
                <a:solidFill>
                  <a:schemeClr val="accent2"/>
                </a:solidFill>
                <a:latin typeface="Times New Roman" pitchFamily="18" charset="0"/>
                <a:ea typeface="黑体" pitchFamily="2" charset="-122"/>
              </a:rPr>
              <a:t>INSERT INTO</a:t>
            </a:r>
            <a:r>
              <a:rPr lang="en-US" altLang="zh-CN" sz="2400" b="1" dirty="0">
                <a:latin typeface="Times New Roman" pitchFamily="18" charset="0"/>
                <a:ea typeface="黑体" pitchFamily="2" charset="-122"/>
              </a:rPr>
              <a:t> &lt;</a:t>
            </a:r>
            <a:r>
              <a:rPr lang="zh-CN" altLang="en-US" sz="2400" b="1" dirty="0">
                <a:latin typeface="Times New Roman" pitchFamily="18" charset="0"/>
                <a:ea typeface="黑体" pitchFamily="2" charset="-122"/>
              </a:rPr>
              <a:t>表名</a:t>
            </a:r>
            <a:r>
              <a:rPr lang="en-US" altLang="zh-CN" sz="2400" b="1" dirty="0">
                <a:latin typeface="Times New Roman" pitchFamily="18" charset="0"/>
                <a:ea typeface="黑体" pitchFamily="2" charset="-122"/>
              </a:rPr>
              <a:t>&gt; [ (&lt;</a:t>
            </a:r>
            <a:r>
              <a:rPr lang="zh-CN" altLang="en-US" sz="2400" b="1" dirty="0">
                <a:latin typeface="Times New Roman" pitchFamily="18" charset="0"/>
                <a:ea typeface="黑体" pitchFamily="2" charset="-122"/>
              </a:rPr>
              <a:t>属性</a:t>
            </a:r>
            <a:r>
              <a:rPr lang="en-US" altLang="zh-CN" sz="2400" b="1" dirty="0">
                <a:latin typeface="Times New Roman" pitchFamily="18" charset="0"/>
                <a:ea typeface="黑体" pitchFamily="2" charset="-122"/>
              </a:rPr>
              <a:t>1&gt; [, &lt;</a:t>
            </a:r>
            <a:r>
              <a:rPr lang="zh-CN" altLang="en-US" sz="2400" b="1" dirty="0">
                <a:latin typeface="Times New Roman" pitchFamily="18" charset="0"/>
                <a:ea typeface="黑体" pitchFamily="2" charset="-122"/>
              </a:rPr>
              <a:t>属性</a:t>
            </a:r>
            <a:r>
              <a:rPr lang="en-US" altLang="zh-CN" sz="2400" b="1" dirty="0">
                <a:latin typeface="Times New Roman" pitchFamily="18" charset="0"/>
                <a:ea typeface="黑体" pitchFamily="2" charset="-122"/>
              </a:rPr>
              <a:t>2&gt;] …  ) ]</a:t>
            </a:r>
          </a:p>
          <a:p>
            <a:pPr>
              <a:buFont typeface="Wingdings" pitchFamily="2" charset="2"/>
              <a:buNone/>
            </a:pPr>
            <a:r>
              <a:rPr lang="en-US" altLang="zh-CN" sz="2400" b="1" dirty="0">
                <a:solidFill>
                  <a:schemeClr val="accent2"/>
                </a:solidFill>
                <a:latin typeface="Times New Roman" pitchFamily="18" charset="0"/>
                <a:ea typeface="黑体" pitchFamily="2" charset="-122"/>
              </a:rPr>
              <a:t>&lt;SELECT</a:t>
            </a:r>
            <a:r>
              <a:rPr lang="zh-CN" altLang="en-US" sz="2400" b="1" dirty="0">
                <a:solidFill>
                  <a:schemeClr val="accent2"/>
                </a:solidFill>
                <a:latin typeface="Times New Roman" pitchFamily="18" charset="0"/>
                <a:ea typeface="黑体" pitchFamily="2" charset="-122"/>
              </a:rPr>
              <a:t>查询</a:t>
            </a:r>
            <a:r>
              <a:rPr lang="en-US" altLang="zh-CN" sz="2400" b="1" dirty="0">
                <a:solidFill>
                  <a:schemeClr val="accent2"/>
                </a:solidFill>
                <a:latin typeface="Times New Roman" pitchFamily="18" charset="0"/>
                <a:ea typeface="黑体" pitchFamily="2" charset="-122"/>
              </a:rPr>
              <a:t>&gt; </a:t>
            </a:r>
            <a:r>
              <a:rPr lang="en-US" altLang="zh-CN" sz="2400" b="1" dirty="0">
                <a:latin typeface="Times New Roman" pitchFamily="18" charset="0"/>
                <a:ea typeface="黑体" pitchFamily="2" charset="-122"/>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a:t>3.5.1 </a:t>
            </a:r>
            <a:r>
              <a:rPr lang="zh-CN" altLang="en-US"/>
              <a:t>插入数据</a:t>
            </a:r>
          </a:p>
        </p:txBody>
      </p:sp>
      <p:sp>
        <p:nvSpPr>
          <p:cNvPr id="208899" name="Rectangle 3"/>
          <p:cNvSpPr>
            <a:spLocks noGrp="1" noChangeArrowheads="1"/>
          </p:cNvSpPr>
          <p:nvPr>
            <p:ph type="body" idx="1"/>
          </p:nvPr>
        </p:nvSpPr>
        <p:spPr>
          <a:xfrm>
            <a:off x="250825" y="1412875"/>
            <a:ext cx="8569647" cy="4752429"/>
          </a:xfrm>
        </p:spPr>
        <p:txBody>
          <a:bodyPr/>
          <a:lstStyle/>
          <a:p>
            <a:pPr lvl="1">
              <a:lnSpc>
                <a:spcPct val="90000"/>
              </a:lnSpc>
            </a:pPr>
            <a:r>
              <a:rPr lang="en-US" altLang="zh-CN" sz="2200" dirty="0">
                <a:latin typeface="Times New Roman" pitchFamily="18" charset="0"/>
                <a:ea typeface="黑体" pitchFamily="2" charset="-122"/>
              </a:rPr>
              <a:t>30) </a:t>
            </a:r>
            <a:r>
              <a:rPr lang="zh-CN" altLang="en-US" sz="2200" dirty="0">
                <a:solidFill>
                  <a:srgbClr val="008000"/>
                </a:solidFill>
                <a:latin typeface="Times New Roman" pitchFamily="18" charset="0"/>
                <a:ea typeface="黑体" pitchFamily="2" charset="-122"/>
              </a:rPr>
              <a:t>（</a:t>
            </a:r>
            <a:r>
              <a:rPr lang="zh-CN" altLang="zh-CN" sz="2200" dirty="0">
                <a:solidFill>
                  <a:srgbClr val="008000"/>
                </a:solidFill>
                <a:latin typeface="Times New Roman" pitchFamily="18" charset="0"/>
                <a:ea typeface="黑体" pitchFamily="2" charset="-122"/>
              </a:rPr>
              <a:t>多行间接插入</a:t>
            </a:r>
            <a:r>
              <a:rPr lang="zh-CN" altLang="en-US" sz="2200" dirty="0">
                <a:solidFill>
                  <a:srgbClr val="008000"/>
                </a:solidFill>
                <a:latin typeface="Times New Roman" pitchFamily="18" charset="0"/>
                <a:ea typeface="黑体" pitchFamily="2" charset="-122"/>
              </a:rPr>
              <a:t>）</a:t>
            </a:r>
            <a:r>
              <a:rPr lang="zh-CN" altLang="zh-CN" sz="2200" dirty="0">
                <a:latin typeface="Times New Roman" pitchFamily="18" charset="0"/>
                <a:ea typeface="黑体" pitchFamily="2" charset="-122"/>
              </a:rPr>
              <a:t>将emp表中manager员工或佣金超过其</a:t>
            </a:r>
            <a:r>
              <a:rPr lang="zh-CN" altLang="en-US" sz="2200" dirty="0">
                <a:latin typeface="Times New Roman" pitchFamily="18" charset="0"/>
                <a:ea typeface="黑体" pitchFamily="2" charset="-122"/>
              </a:rPr>
              <a:t>薪水</a:t>
            </a:r>
            <a:r>
              <a:rPr lang="zh-CN" altLang="zh-CN" sz="2200" dirty="0">
                <a:latin typeface="Times New Roman" pitchFamily="18" charset="0"/>
                <a:ea typeface="黑体" pitchFamily="2" charset="-122"/>
              </a:rPr>
              <a:t>50%的员工</a:t>
            </a:r>
            <a:r>
              <a:rPr lang="zh-CN" altLang="en-US" sz="2200" dirty="0">
                <a:latin typeface="Times New Roman" pitchFamily="18" charset="0"/>
                <a:ea typeface="黑体" pitchFamily="2" charset="-122"/>
              </a:rPr>
              <a:t>的</a:t>
            </a:r>
            <a:r>
              <a:rPr lang="zh-CN" altLang="zh-CN" sz="2200" dirty="0">
                <a:latin typeface="Times New Roman" pitchFamily="18" charset="0"/>
                <a:ea typeface="黑体" pitchFamily="2" charset="-122"/>
              </a:rPr>
              <a:t>数据拷贝到bonus表中。</a:t>
            </a:r>
          </a:p>
          <a:p>
            <a:pPr lvl="1">
              <a:lnSpc>
                <a:spcPct val="90000"/>
              </a:lnSpc>
              <a:buFont typeface="Wingdings" pitchFamily="2" charset="2"/>
              <a:buNone/>
            </a:pPr>
            <a:r>
              <a:rPr lang="zh-CN" altLang="en-US" sz="2400" dirty="0">
                <a:solidFill>
                  <a:schemeClr val="accent2"/>
                </a:solidFill>
                <a:latin typeface="Times New Roman" pitchFamily="18" charset="0"/>
                <a:ea typeface="黑体" pitchFamily="2" charset="-122"/>
              </a:rPr>
              <a:t>    </a:t>
            </a:r>
            <a:r>
              <a:rPr lang="en-US" altLang="zh-CN" sz="2400" b="1" dirty="0">
                <a:solidFill>
                  <a:schemeClr val="accent2"/>
                </a:solidFill>
                <a:latin typeface="Times New Roman" pitchFamily="18" charset="0"/>
                <a:ea typeface="黑体" pitchFamily="2" charset="-122"/>
              </a:rPr>
              <a:t>INSERT INTO</a:t>
            </a:r>
            <a:r>
              <a:rPr lang="en-US" altLang="zh-CN" sz="2400" b="1" dirty="0">
                <a:solidFill>
                  <a:srgbClr val="0000CC"/>
                </a:solidFill>
                <a:latin typeface="Times New Roman" pitchFamily="18" charset="0"/>
                <a:ea typeface="黑体" pitchFamily="2" charset="-122"/>
              </a:rPr>
              <a:t> bonus (e-name, work, salary, </a:t>
            </a:r>
            <a:r>
              <a:rPr lang="en-US" altLang="zh-CN" sz="2400" b="1" dirty="0" err="1">
                <a:solidFill>
                  <a:srgbClr val="0000CC"/>
                </a:solidFill>
                <a:latin typeface="Times New Roman" pitchFamily="18" charset="0"/>
                <a:ea typeface="黑体" pitchFamily="2" charset="-122"/>
              </a:rPr>
              <a:t>comm</a:t>
            </a:r>
            <a:r>
              <a:rPr lang="en-US" altLang="zh-CN" sz="2400" b="1" dirty="0">
                <a:solidFill>
                  <a:srgbClr val="0000CC"/>
                </a:solidFill>
                <a:latin typeface="Times New Roman" pitchFamily="18" charset="0"/>
                <a:ea typeface="黑体" pitchFamily="2" charset="-122"/>
              </a:rPr>
              <a:t>)</a:t>
            </a:r>
          </a:p>
          <a:p>
            <a:pPr lvl="1">
              <a:lnSpc>
                <a:spcPct val="90000"/>
              </a:lnSpc>
              <a:buFont typeface="Wingdings" pitchFamily="2" charset="2"/>
              <a:buNone/>
            </a:pPr>
            <a:r>
              <a:rPr lang="en-US" altLang="zh-CN" sz="2400" b="1" dirty="0">
                <a:solidFill>
                  <a:srgbClr val="FF0000"/>
                </a:solidFill>
                <a:latin typeface="Times New Roman" pitchFamily="18" charset="0"/>
                <a:ea typeface="黑体" pitchFamily="2" charset="-122"/>
              </a:rPr>
              <a:t>       SELECT </a:t>
            </a:r>
            <a:r>
              <a:rPr lang="en-US" altLang="zh-CN" sz="2400" b="1" dirty="0" err="1">
                <a:solidFill>
                  <a:srgbClr val="0000CC"/>
                </a:solidFill>
                <a:latin typeface="Times New Roman" pitchFamily="18" charset="0"/>
                <a:ea typeface="黑体" pitchFamily="2" charset="-122"/>
              </a:rPr>
              <a:t>ename</a:t>
            </a:r>
            <a:r>
              <a:rPr lang="en-US" altLang="zh-CN" sz="2400" b="1" dirty="0">
                <a:solidFill>
                  <a:srgbClr val="0000CC"/>
                </a:solidFill>
                <a:latin typeface="Times New Roman" pitchFamily="18" charset="0"/>
                <a:ea typeface="黑体" pitchFamily="2" charset="-122"/>
              </a:rPr>
              <a:t>, job, </a:t>
            </a:r>
            <a:r>
              <a:rPr lang="en-US" altLang="zh-CN" sz="2400" b="1" dirty="0" err="1">
                <a:solidFill>
                  <a:srgbClr val="0000CC"/>
                </a:solidFill>
                <a:latin typeface="Times New Roman" pitchFamily="18" charset="0"/>
                <a:ea typeface="黑体" pitchFamily="2" charset="-122"/>
              </a:rPr>
              <a:t>sal</a:t>
            </a:r>
            <a:r>
              <a:rPr lang="en-US" altLang="zh-CN" sz="2400" b="1" dirty="0">
                <a:solidFill>
                  <a:srgbClr val="0000CC"/>
                </a:solidFill>
                <a:latin typeface="Times New Roman" pitchFamily="18" charset="0"/>
                <a:ea typeface="黑体" pitchFamily="2" charset="-122"/>
              </a:rPr>
              <a:t>, </a:t>
            </a:r>
            <a:r>
              <a:rPr lang="en-US" altLang="zh-CN" sz="2400" b="1" dirty="0" err="1">
                <a:solidFill>
                  <a:srgbClr val="0000CC"/>
                </a:solidFill>
                <a:latin typeface="Times New Roman" pitchFamily="18" charset="0"/>
                <a:ea typeface="黑体" pitchFamily="2" charset="-122"/>
              </a:rPr>
              <a:t>comm</a:t>
            </a:r>
            <a:endParaRPr lang="en-US" altLang="zh-CN" sz="2400" b="1" dirty="0">
              <a:solidFill>
                <a:srgbClr val="0000CC"/>
              </a:solidFill>
              <a:latin typeface="Times New Roman" pitchFamily="18" charset="0"/>
              <a:ea typeface="黑体" pitchFamily="2" charset="-122"/>
            </a:endParaRPr>
          </a:p>
          <a:p>
            <a:pPr lvl="1">
              <a:lnSpc>
                <a:spcPct val="90000"/>
              </a:lnSpc>
              <a:buFont typeface="Wingdings" pitchFamily="2" charset="2"/>
              <a:buNone/>
            </a:pPr>
            <a:r>
              <a:rPr lang="en-US" altLang="zh-CN" sz="2400" b="1" dirty="0">
                <a:solidFill>
                  <a:srgbClr val="0000CC"/>
                </a:solidFill>
                <a:latin typeface="Times New Roman" pitchFamily="18" charset="0"/>
                <a:ea typeface="黑体" pitchFamily="2" charset="-122"/>
              </a:rPr>
              <a:t>       FROM </a:t>
            </a:r>
            <a:r>
              <a:rPr lang="en-US" altLang="zh-CN" sz="2400" b="1" dirty="0" err="1">
                <a:solidFill>
                  <a:srgbClr val="0000CC"/>
                </a:solidFill>
                <a:latin typeface="Times New Roman" pitchFamily="18" charset="0"/>
                <a:ea typeface="黑体" pitchFamily="2" charset="-122"/>
              </a:rPr>
              <a:t>emp</a:t>
            </a:r>
            <a:endParaRPr lang="en-US" altLang="zh-CN" sz="2400" b="1" dirty="0">
              <a:solidFill>
                <a:srgbClr val="0000CC"/>
              </a:solidFill>
              <a:latin typeface="Times New Roman" pitchFamily="18" charset="0"/>
              <a:ea typeface="黑体" pitchFamily="2" charset="-122"/>
            </a:endParaRPr>
          </a:p>
          <a:p>
            <a:pPr lvl="1">
              <a:lnSpc>
                <a:spcPct val="90000"/>
              </a:lnSpc>
              <a:buFont typeface="Wingdings" pitchFamily="2" charset="2"/>
              <a:buNone/>
            </a:pPr>
            <a:r>
              <a:rPr lang="en-US" altLang="zh-CN" sz="2400" b="1" dirty="0">
                <a:solidFill>
                  <a:srgbClr val="0000CC"/>
                </a:solidFill>
                <a:latin typeface="Times New Roman" pitchFamily="18" charset="0"/>
                <a:ea typeface="黑体" pitchFamily="2" charset="-122"/>
              </a:rPr>
              <a:t>       WHERE job = ‘manager’  OR  </a:t>
            </a:r>
            <a:r>
              <a:rPr lang="en-US" altLang="zh-CN" sz="2400" b="1" dirty="0" err="1">
                <a:solidFill>
                  <a:srgbClr val="0000CC"/>
                </a:solidFill>
                <a:latin typeface="Times New Roman" pitchFamily="18" charset="0"/>
                <a:ea typeface="黑体" pitchFamily="2" charset="-122"/>
              </a:rPr>
              <a:t>comm</a:t>
            </a:r>
            <a:r>
              <a:rPr lang="en-US" altLang="zh-CN" sz="2400" b="1" dirty="0">
                <a:solidFill>
                  <a:srgbClr val="0000CC"/>
                </a:solidFill>
                <a:latin typeface="Times New Roman" pitchFamily="18" charset="0"/>
                <a:ea typeface="黑体" pitchFamily="2" charset="-122"/>
              </a:rPr>
              <a:t> &gt; 0.5*</a:t>
            </a:r>
            <a:r>
              <a:rPr lang="en-US" altLang="zh-CN" sz="2400" b="1" dirty="0" err="1">
                <a:solidFill>
                  <a:srgbClr val="0000CC"/>
                </a:solidFill>
                <a:latin typeface="Times New Roman" pitchFamily="18" charset="0"/>
                <a:ea typeface="黑体" pitchFamily="2" charset="-122"/>
              </a:rPr>
              <a:t>sal</a:t>
            </a:r>
            <a:r>
              <a:rPr lang="en-US" altLang="zh-CN" sz="2400" b="1" dirty="0">
                <a:solidFill>
                  <a:srgbClr val="0000CC"/>
                </a:solidFill>
                <a:latin typeface="Times New Roman" pitchFamily="18" charset="0"/>
                <a:ea typeface="黑体" pitchFamily="2" charset="-122"/>
              </a:rPr>
              <a:t> ;</a:t>
            </a:r>
          </a:p>
          <a:p>
            <a:pPr lvl="1">
              <a:lnSpc>
                <a:spcPct val="90000"/>
              </a:lnSpc>
              <a:buFont typeface="Wingdings" pitchFamily="2" charset="2"/>
              <a:buNone/>
            </a:pPr>
            <a:endParaRPr lang="en-US" altLang="zh-CN" sz="2000" b="1" dirty="0">
              <a:solidFill>
                <a:srgbClr val="0000CC"/>
              </a:solidFill>
              <a:latin typeface="Times New Roman" pitchFamily="18" charset="0"/>
              <a:ea typeface="黑体" pitchFamily="2" charset="-122"/>
            </a:endParaRPr>
          </a:p>
          <a:p>
            <a:pPr lvl="1">
              <a:lnSpc>
                <a:spcPct val="90000"/>
              </a:lnSpc>
            </a:pPr>
            <a:r>
              <a:rPr lang="zh-CN" altLang="en-US" sz="2200" dirty="0">
                <a:solidFill>
                  <a:schemeClr val="accent2"/>
                </a:solidFill>
                <a:latin typeface="Times New Roman" pitchFamily="18" charset="0"/>
                <a:ea typeface="黑体" pitchFamily="2" charset="-122"/>
              </a:rPr>
              <a:t>注：</a:t>
            </a:r>
            <a:r>
              <a:rPr lang="zh-CN" altLang="en-US" sz="2200" dirty="0">
                <a:latin typeface="Times New Roman" pitchFamily="18" charset="0"/>
                <a:ea typeface="黑体" pitchFamily="2" charset="-122"/>
              </a:rPr>
              <a:t>商用</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一般还提供非</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手段的</a:t>
            </a:r>
            <a:r>
              <a:rPr lang="zh-CN" altLang="en-US" sz="2200" dirty="0">
                <a:solidFill>
                  <a:srgbClr val="008000"/>
                </a:solidFill>
                <a:latin typeface="Times New Roman" pitchFamily="18" charset="0"/>
                <a:ea typeface="黑体" pitchFamily="2" charset="-122"/>
              </a:rPr>
              <a:t>批量数据插入工具</a:t>
            </a:r>
            <a:r>
              <a:rPr lang="zh-CN" altLang="en-US" sz="2200" dirty="0">
                <a:latin typeface="Times New Roman" pitchFamily="18" charset="0"/>
                <a:ea typeface="黑体" pitchFamily="2" charset="-122"/>
              </a:rPr>
              <a:t>。</a:t>
            </a:r>
          </a:p>
          <a:p>
            <a:pPr lvl="1">
              <a:lnSpc>
                <a:spcPct val="90000"/>
              </a:lnSpc>
            </a:pPr>
            <a:r>
              <a:rPr lang="en-US" altLang="zh-CN" sz="2200" b="1" dirty="0">
                <a:solidFill>
                  <a:srgbClr val="008000"/>
                </a:solidFill>
                <a:latin typeface="Times New Roman" pitchFamily="18" charset="0"/>
                <a:ea typeface="黑体" pitchFamily="2" charset="-122"/>
              </a:rPr>
              <a:t>e.g.</a:t>
            </a:r>
            <a:r>
              <a:rPr lang="en-US" altLang="zh-CN" sz="2200" dirty="0">
                <a:latin typeface="Times New Roman" pitchFamily="18" charset="0"/>
                <a:ea typeface="黑体" pitchFamily="2" charset="-122"/>
              </a:rPr>
              <a:t> Oracle SQL*Loader</a:t>
            </a:r>
            <a:r>
              <a:rPr lang="zh-CN" altLang="en-US" sz="2200" dirty="0">
                <a:latin typeface="Times New Roman" pitchFamily="18" charset="0"/>
                <a:ea typeface="黑体" pitchFamily="2" charset="-122"/>
              </a:rPr>
              <a:t>可将文本文件、</a:t>
            </a:r>
            <a:r>
              <a:rPr lang="en-US" altLang="zh-CN" sz="2200" dirty="0">
                <a:latin typeface="Times New Roman" pitchFamily="18" charset="0"/>
                <a:ea typeface="黑体" pitchFamily="2" charset="-122"/>
              </a:rPr>
              <a:t>Excel</a:t>
            </a:r>
            <a:r>
              <a:rPr lang="zh-CN" altLang="en-US" sz="2200" dirty="0">
                <a:latin typeface="Times New Roman" pitchFamily="18" charset="0"/>
                <a:ea typeface="黑体" pitchFamily="2" charset="-122"/>
              </a:rPr>
              <a:t>数据批量插入基表</a:t>
            </a:r>
            <a:endParaRPr lang="zh-CN" altLang="en-US" sz="2200" dirty="0">
              <a:solidFill>
                <a:srgbClr val="0000CC"/>
              </a:solidFill>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83</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8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dirty="0"/>
              <a:t>3.5  SQL</a:t>
            </a:r>
            <a:r>
              <a:rPr lang="zh-CN" altLang="en-US" dirty="0"/>
              <a:t>数据操纵语言</a:t>
            </a:r>
          </a:p>
        </p:txBody>
      </p:sp>
      <p:sp>
        <p:nvSpPr>
          <p:cNvPr id="240643" name="Rectangle 3"/>
          <p:cNvSpPr>
            <a:spLocks noGrp="1" noChangeArrowheads="1"/>
          </p:cNvSpPr>
          <p:nvPr>
            <p:ph type="body" idx="1"/>
          </p:nvPr>
        </p:nvSpPr>
        <p:spPr/>
        <p:txBody>
          <a:bodyPr/>
          <a:lstStyle/>
          <a:p>
            <a:pPr algn="just">
              <a:lnSpc>
                <a:spcPct val="130000"/>
              </a:lnSpc>
            </a:pPr>
            <a:r>
              <a:rPr lang="en-US" altLang="zh-CN" sz="3200" b="1">
                <a:latin typeface="Times New Roman" pitchFamily="18" charset="0"/>
                <a:ea typeface="黑体" pitchFamily="2" charset="-122"/>
              </a:rPr>
              <a:t>3.5.1  </a:t>
            </a:r>
            <a:r>
              <a:rPr lang="zh-CN" altLang="en-US" sz="3200" b="1">
                <a:latin typeface="Times New Roman" pitchFamily="18" charset="0"/>
                <a:ea typeface="黑体" pitchFamily="2" charset="-122"/>
              </a:rPr>
              <a:t>插入数据</a:t>
            </a:r>
          </a:p>
          <a:p>
            <a:pPr algn="just">
              <a:lnSpc>
                <a:spcPct val="130000"/>
              </a:lnSpc>
            </a:pPr>
            <a:r>
              <a:rPr lang="en-US" altLang="zh-CN" sz="3200" b="1">
                <a:solidFill>
                  <a:schemeClr val="accent2"/>
                </a:solidFill>
                <a:latin typeface="Times New Roman" pitchFamily="18" charset="0"/>
                <a:ea typeface="黑体" pitchFamily="2" charset="-122"/>
              </a:rPr>
              <a:t>3.5.2  </a:t>
            </a:r>
            <a:r>
              <a:rPr lang="zh-CN" altLang="en-US" sz="3200" b="1">
                <a:solidFill>
                  <a:schemeClr val="accent2"/>
                </a:solidFill>
                <a:latin typeface="Times New Roman" pitchFamily="18" charset="0"/>
                <a:ea typeface="黑体" pitchFamily="2" charset="-122"/>
              </a:rPr>
              <a:t>修改数据</a:t>
            </a:r>
          </a:p>
          <a:p>
            <a:pPr>
              <a:lnSpc>
                <a:spcPct val="130000"/>
              </a:lnSpc>
            </a:pPr>
            <a:r>
              <a:rPr lang="en-US" altLang="zh-CN" sz="3200" b="1">
                <a:latin typeface="Times New Roman" pitchFamily="18" charset="0"/>
                <a:ea typeface="黑体" pitchFamily="2" charset="-122"/>
              </a:rPr>
              <a:t>3.5.3  </a:t>
            </a:r>
            <a:r>
              <a:rPr lang="zh-CN" altLang="en-US" sz="3200" b="1">
                <a:latin typeface="Times New Roman" pitchFamily="18" charset="0"/>
                <a:ea typeface="黑体" pitchFamily="2" charset="-122"/>
              </a:rPr>
              <a:t>删除数据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dirty="0"/>
              <a:t>3.5.2  </a:t>
            </a:r>
            <a:r>
              <a:rPr lang="zh-CN" altLang="en-US" dirty="0"/>
              <a:t>修改数据</a:t>
            </a:r>
          </a:p>
        </p:txBody>
      </p:sp>
      <p:sp>
        <p:nvSpPr>
          <p:cNvPr id="125955" name="Rectangle 3"/>
          <p:cNvSpPr>
            <a:spLocks noGrp="1" noChangeArrowheads="1"/>
          </p:cNvSpPr>
          <p:nvPr>
            <p:ph type="body" idx="1"/>
          </p:nvPr>
        </p:nvSpPr>
        <p:spPr>
          <a:xfrm>
            <a:off x="914400" y="1412875"/>
            <a:ext cx="7772401" cy="4968875"/>
          </a:xfrm>
        </p:spPr>
        <p:txBody>
          <a:bodyPr/>
          <a:lstStyle/>
          <a:p>
            <a:r>
              <a:rPr lang="zh-CN" altLang="en-US" sz="2400" dirty="0">
                <a:solidFill>
                  <a:srgbClr val="008000"/>
                </a:solidFill>
                <a:latin typeface="Times New Roman" pitchFamily="18" charset="0"/>
                <a:ea typeface="黑体" pitchFamily="2" charset="-122"/>
              </a:rPr>
              <a:t>语句格式</a:t>
            </a:r>
            <a:endParaRPr lang="en-US" altLang="zh-CN" sz="2400" dirty="0">
              <a:solidFill>
                <a:srgbClr val="008000"/>
              </a:solidFill>
              <a:latin typeface="Times New Roman" pitchFamily="18" charset="0"/>
              <a:ea typeface="黑体" pitchFamily="2" charset="-122"/>
            </a:endParaRPr>
          </a:p>
          <a:p>
            <a:endParaRPr lang="en-US" altLang="zh-CN" sz="2400" dirty="0">
              <a:solidFill>
                <a:srgbClr val="008000"/>
              </a:solidFill>
              <a:latin typeface="Times New Roman" pitchFamily="18" charset="0"/>
              <a:ea typeface="黑体" pitchFamily="2" charset="-122"/>
            </a:endParaRPr>
          </a:p>
          <a:p>
            <a:endParaRPr lang="en-US" altLang="zh-CN" sz="2400" dirty="0">
              <a:solidFill>
                <a:srgbClr val="008000"/>
              </a:solidFill>
              <a:latin typeface="Times New Roman" pitchFamily="18" charset="0"/>
              <a:ea typeface="黑体" pitchFamily="2" charset="-122"/>
            </a:endParaRPr>
          </a:p>
          <a:p>
            <a:endParaRPr lang="zh-CN" altLang="en-US" sz="2400" dirty="0">
              <a:solidFill>
                <a:srgbClr val="008000"/>
              </a:solidFill>
              <a:latin typeface="Times New Roman" pitchFamily="18" charset="0"/>
              <a:ea typeface="黑体" pitchFamily="2" charset="-122"/>
            </a:endParaRPr>
          </a:p>
          <a:p>
            <a:r>
              <a:rPr lang="zh-CN" altLang="en-US" sz="2400" dirty="0">
                <a:solidFill>
                  <a:srgbClr val="008000"/>
                </a:solidFill>
                <a:latin typeface="Times New Roman" pitchFamily="18" charset="0"/>
                <a:ea typeface="黑体" pitchFamily="2" charset="-122"/>
              </a:rPr>
              <a:t>功能</a:t>
            </a:r>
          </a:p>
          <a:p>
            <a:pPr lvl="1">
              <a:lnSpc>
                <a:spcPct val="110000"/>
              </a:lnSpc>
            </a:pPr>
            <a:r>
              <a:rPr lang="zh-CN" altLang="en-US" sz="2200" dirty="0">
                <a:latin typeface="Times New Roman" pitchFamily="18" charset="0"/>
                <a:ea typeface="黑体" pitchFamily="2" charset="-122"/>
              </a:rPr>
              <a:t>修改指定基表中满足</a:t>
            </a:r>
            <a:r>
              <a:rPr lang="en-US" altLang="zh-CN" sz="2200" dirty="0">
                <a:latin typeface="Times New Roman" pitchFamily="18" charset="0"/>
                <a:ea typeface="黑体" pitchFamily="2" charset="-122"/>
              </a:rPr>
              <a:t>WHERE</a:t>
            </a:r>
            <a:r>
              <a:rPr lang="zh-CN" altLang="en-US" sz="2200" dirty="0">
                <a:latin typeface="Times New Roman" pitchFamily="18" charset="0"/>
                <a:ea typeface="黑体" pitchFamily="2" charset="-122"/>
              </a:rPr>
              <a:t>子句中</a:t>
            </a:r>
            <a:r>
              <a:rPr lang="en-US" altLang="zh-CN" sz="2200" b="1" dirty="0">
                <a:latin typeface="Times New Roman" pitchFamily="18" charset="0"/>
                <a:ea typeface="黑体" pitchFamily="2" charset="-122"/>
              </a:rPr>
              <a:t>&lt;</a:t>
            </a:r>
            <a:r>
              <a:rPr lang="zh-CN" altLang="en-US" sz="2200" b="1" dirty="0">
                <a:latin typeface="Times New Roman" pitchFamily="18" charset="0"/>
                <a:ea typeface="黑体" pitchFamily="2" charset="-122"/>
              </a:rPr>
              <a:t>更新条件</a:t>
            </a:r>
            <a:r>
              <a:rPr lang="en-US" altLang="zh-CN" sz="2200" b="1" dirty="0">
                <a:latin typeface="Times New Roman" pitchFamily="18" charset="0"/>
                <a:ea typeface="黑体" pitchFamily="2" charset="-122"/>
              </a:rPr>
              <a:t>&gt;</a:t>
            </a:r>
            <a:r>
              <a:rPr lang="zh-CN" altLang="en-US" sz="2200" dirty="0">
                <a:latin typeface="Times New Roman" pitchFamily="18" charset="0"/>
                <a:ea typeface="黑体" pitchFamily="2" charset="-122"/>
              </a:rPr>
              <a:t>的元组，即：</a:t>
            </a:r>
            <a:r>
              <a:rPr lang="zh-CN" altLang="en-US" sz="2200" dirty="0">
                <a:solidFill>
                  <a:srgbClr val="0000CC"/>
                </a:solidFill>
                <a:latin typeface="Times New Roman" pitchFamily="18" charset="0"/>
                <a:ea typeface="黑体" pitchFamily="2" charset="-122"/>
              </a:rPr>
              <a:t>用</a:t>
            </a:r>
            <a:r>
              <a:rPr lang="en-US" altLang="zh-CN" sz="2200" dirty="0">
                <a:solidFill>
                  <a:srgbClr val="0000CC"/>
                </a:solidFill>
                <a:latin typeface="Times New Roman" pitchFamily="18" charset="0"/>
                <a:ea typeface="黑体" pitchFamily="2" charset="-122"/>
              </a:rPr>
              <a:t>SET</a:t>
            </a:r>
            <a:r>
              <a:rPr lang="zh-CN" altLang="en-US" sz="2200" dirty="0">
                <a:solidFill>
                  <a:srgbClr val="0000CC"/>
                </a:solidFill>
                <a:latin typeface="Times New Roman" pitchFamily="18" charset="0"/>
                <a:ea typeface="黑体" pitchFamily="2" charset="-122"/>
              </a:rPr>
              <a:t>子句中的赋值语句修改相关元组上的属性值。</a:t>
            </a:r>
          </a:p>
          <a:p>
            <a:pPr>
              <a:lnSpc>
                <a:spcPct val="120000"/>
              </a:lnSpc>
            </a:pPr>
            <a:r>
              <a:rPr lang="zh-CN" altLang="en-US" sz="2400" dirty="0">
                <a:solidFill>
                  <a:srgbClr val="008000"/>
                </a:solidFill>
                <a:latin typeface="Times New Roman" pitchFamily="18" charset="0"/>
                <a:ea typeface="黑体" pitchFamily="2" charset="-122"/>
              </a:rPr>
              <a:t>三种修改方式</a:t>
            </a:r>
          </a:p>
          <a:p>
            <a:pPr lvl="1">
              <a:lnSpc>
                <a:spcPct val="120000"/>
              </a:lnSpc>
            </a:pPr>
            <a:r>
              <a:rPr lang="zh-CN" altLang="en-US" sz="2200" dirty="0">
                <a:latin typeface="Times New Roman" pitchFamily="18" charset="0"/>
                <a:ea typeface="黑体" pitchFamily="2" charset="-122"/>
              </a:rPr>
              <a:t>修改某一个元组的值</a:t>
            </a:r>
          </a:p>
          <a:p>
            <a:pPr lvl="1">
              <a:lnSpc>
                <a:spcPct val="120000"/>
              </a:lnSpc>
            </a:pPr>
            <a:r>
              <a:rPr lang="zh-CN" altLang="en-US" sz="2200" dirty="0">
                <a:latin typeface="Times New Roman" pitchFamily="18" charset="0"/>
                <a:ea typeface="黑体" pitchFamily="2" charset="-122"/>
              </a:rPr>
              <a:t>修改多个元组的值</a:t>
            </a:r>
          </a:p>
          <a:p>
            <a:pPr lvl="1">
              <a:lnSpc>
                <a:spcPct val="120000"/>
              </a:lnSpc>
            </a:pPr>
            <a:r>
              <a:rPr lang="zh-CN" altLang="en-US" sz="2200" dirty="0">
                <a:latin typeface="Times New Roman" pitchFamily="18" charset="0"/>
                <a:ea typeface="黑体" pitchFamily="2" charset="-122"/>
              </a:rPr>
              <a:t>带子查询的修改语句</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259632" y="1916832"/>
            <a:ext cx="7427168" cy="1107996"/>
          </a:xfrm>
          <a:prstGeom prst="rect">
            <a:avLst/>
          </a:prstGeom>
          <a:ln>
            <a:solidFill>
              <a:srgbClr val="FF0000"/>
            </a:solidFill>
          </a:ln>
        </p:spPr>
        <p:txBody>
          <a:bodyPr wrap="square">
            <a:spAutoFit/>
          </a:bodyPr>
          <a:lstStyle/>
          <a:p>
            <a:pPr>
              <a:buFont typeface="Wingdings" pitchFamily="2" charset="2"/>
              <a:buNone/>
            </a:pPr>
            <a:r>
              <a:rPr lang="zh-CN" altLang="en-US" sz="2200" dirty="0">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UPDATE</a:t>
            </a:r>
            <a:r>
              <a:rPr lang="en-US" altLang="zh-CN" sz="2200" b="1" dirty="0">
                <a:solidFill>
                  <a:schemeClr val="hlink"/>
                </a:solidFill>
                <a:latin typeface="Times New Roman" pitchFamily="18" charset="0"/>
                <a:ea typeface="黑体" pitchFamily="2" charset="-122"/>
              </a:rPr>
              <a:t>  </a:t>
            </a:r>
            <a:r>
              <a:rPr lang="en-US" altLang="zh-CN" sz="2200" b="1" dirty="0">
                <a:latin typeface="Times New Roman" pitchFamily="18" charset="0"/>
                <a:ea typeface="黑体" pitchFamily="2" charset="-122"/>
              </a:rPr>
              <a:t>&lt;</a:t>
            </a:r>
            <a:r>
              <a:rPr lang="zh-CN" altLang="en-US" sz="2200" b="1" dirty="0">
                <a:latin typeface="Times New Roman" pitchFamily="18" charset="0"/>
                <a:ea typeface="黑体" pitchFamily="2" charset="-122"/>
              </a:rPr>
              <a:t>表名</a:t>
            </a:r>
            <a:r>
              <a:rPr lang="en-US" altLang="zh-CN" sz="2200" b="1" dirty="0">
                <a:latin typeface="Times New Roman" pitchFamily="18" charset="0"/>
                <a:ea typeface="黑体" pitchFamily="2" charset="-122"/>
              </a:rPr>
              <a:t>&gt;</a:t>
            </a:r>
          </a:p>
          <a:p>
            <a:pPr>
              <a:buFont typeface="Wingdings" pitchFamily="2" charset="2"/>
              <a:buNone/>
            </a:pPr>
            <a:r>
              <a:rPr lang="en-US" altLang="zh-CN" sz="2200" b="1" dirty="0">
                <a:latin typeface="Times New Roman" pitchFamily="18" charset="0"/>
                <a:ea typeface="黑体" pitchFamily="2" charset="-122"/>
              </a:rPr>
              <a:t> </a:t>
            </a:r>
            <a:r>
              <a:rPr lang="en-US" altLang="zh-CN" sz="2200" b="1" dirty="0">
                <a:solidFill>
                  <a:schemeClr val="accent2"/>
                </a:solidFill>
                <a:latin typeface="Times New Roman" pitchFamily="18" charset="0"/>
                <a:ea typeface="黑体" pitchFamily="2" charset="-122"/>
              </a:rPr>
              <a:t>SET</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列名</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表达式</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列名</a:t>
            </a:r>
            <a:r>
              <a:rPr lang="en-US" altLang="zh-CN" sz="2200" b="1" dirty="0">
                <a:latin typeface="Times New Roman" pitchFamily="18" charset="0"/>
                <a:ea typeface="黑体" pitchFamily="2" charset="-122"/>
              </a:rPr>
              <a:t>&gt; = &lt;</a:t>
            </a:r>
            <a:r>
              <a:rPr lang="zh-CN" altLang="en-US" sz="2200" b="1" dirty="0">
                <a:latin typeface="Times New Roman" pitchFamily="18" charset="0"/>
                <a:ea typeface="黑体" pitchFamily="2" charset="-122"/>
              </a:rPr>
              <a:t>表达式</a:t>
            </a:r>
            <a:r>
              <a:rPr lang="en-US" altLang="zh-CN" sz="2200" b="1" dirty="0">
                <a:latin typeface="Times New Roman" pitchFamily="18" charset="0"/>
                <a:ea typeface="黑体" pitchFamily="2" charset="-122"/>
              </a:rPr>
              <a:t>&gt;] …</a:t>
            </a:r>
          </a:p>
          <a:p>
            <a:pPr>
              <a:buFont typeface="Wingdings" pitchFamily="2" charset="2"/>
              <a:buNone/>
            </a:pPr>
            <a:r>
              <a:rPr lang="en-US" altLang="zh-CN" sz="2200" b="1" dirty="0">
                <a:latin typeface="Times New Roman" pitchFamily="18" charset="0"/>
                <a:ea typeface="黑体" pitchFamily="2" charset="-122"/>
              </a:rPr>
              <a:t> [ </a:t>
            </a:r>
            <a:r>
              <a:rPr lang="en-US" altLang="zh-CN" sz="2200" b="1" dirty="0">
                <a:solidFill>
                  <a:schemeClr val="accent2"/>
                </a:solidFill>
                <a:latin typeface="Times New Roman" pitchFamily="18" charset="0"/>
                <a:ea typeface="黑体" pitchFamily="2" charset="-122"/>
              </a:rPr>
              <a:t>WHERE</a:t>
            </a:r>
            <a:r>
              <a:rPr lang="en-US" altLang="zh-CN" sz="2200" b="1" dirty="0">
                <a:latin typeface="Times New Roman" pitchFamily="18" charset="0"/>
                <a:ea typeface="黑体" pitchFamily="2" charset="-122"/>
              </a:rPr>
              <a:t> &lt;</a:t>
            </a:r>
            <a:r>
              <a:rPr lang="zh-CN" altLang="en-US" sz="2200" b="1" dirty="0">
                <a:latin typeface="Times New Roman" pitchFamily="18" charset="0"/>
                <a:ea typeface="黑体" pitchFamily="2" charset="-122"/>
              </a:rPr>
              <a:t>更新条件</a:t>
            </a:r>
            <a:r>
              <a:rPr lang="en-US" altLang="zh-CN" sz="2200" b="1" dirty="0">
                <a:latin typeface="Times New Roman" pitchFamily="18" charset="0"/>
                <a:ea typeface="黑体" pitchFamily="2" charset="-122"/>
              </a:rPr>
              <a:t>&gt; ]</a:t>
            </a:r>
            <a:r>
              <a:rPr lang="zh-CN" altLang="en-US" sz="2200" b="1" dirty="0">
                <a:latin typeface="Times New Roman" pitchFamily="18" charset="0"/>
                <a:ea typeface="黑体" pitchFamily="2" charset="-122"/>
              </a:rPr>
              <a:t>；</a:t>
            </a:r>
            <a:endParaRPr lang="zh-CN" altLang="en-US" sz="2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3.5.2  </a:t>
            </a:r>
            <a:r>
              <a:rPr lang="zh-CN" altLang="en-US" dirty="0"/>
              <a:t>修改数据</a:t>
            </a:r>
          </a:p>
        </p:txBody>
      </p:sp>
      <p:sp>
        <p:nvSpPr>
          <p:cNvPr id="130051" name="Rectangle 3"/>
          <p:cNvSpPr>
            <a:spLocks noGrp="1" noChangeArrowheads="1"/>
          </p:cNvSpPr>
          <p:nvPr>
            <p:ph type="body" idx="1"/>
          </p:nvPr>
        </p:nvSpPr>
        <p:spPr>
          <a:xfrm>
            <a:off x="250825" y="1413147"/>
            <a:ext cx="8569647" cy="5129289"/>
          </a:xfrm>
        </p:spPr>
        <p:txBody>
          <a:bodyPr/>
          <a:lstStyle/>
          <a:p>
            <a:pPr lvl="1"/>
            <a:r>
              <a:rPr lang="en-US" altLang="zh-CN" sz="2000" dirty="0">
                <a:latin typeface="Times New Roman" pitchFamily="18" charset="0"/>
                <a:ea typeface="黑体" pitchFamily="2" charset="-122"/>
              </a:rPr>
              <a:t>31) </a:t>
            </a:r>
            <a:r>
              <a:rPr lang="zh-CN" altLang="en-US" sz="2000" dirty="0">
                <a:solidFill>
                  <a:srgbClr val="008000"/>
                </a:solidFill>
                <a:latin typeface="Times New Roman" pitchFamily="18" charset="0"/>
                <a:ea typeface="黑体" pitchFamily="2" charset="-122"/>
              </a:rPr>
              <a:t>（</a:t>
            </a:r>
            <a:r>
              <a:rPr lang="en-US" altLang="en-US" sz="2000" dirty="0" err="1">
                <a:solidFill>
                  <a:srgbClr val="008000"/>
                </a:solidFill>
                <a:latin typeface="Times New Roman" pitchFamily="18" charset="0"/>
                <a:ea typeface="黑体" pitchFamily="2" charset="-122"/>
              </a:rPr>
              <a:t>全部</a:t>
            </a:r>
            <a:r>
              <a:rPr lang="zh-CN" altLang="en-US" sz="2000" dirty="0">
                <a:solidFill>
                  <a:srgbClr val="008000"/>
                </a:solidFill>
                <a:latin typeface="Times New Roman" pitchFamily="18" charset="0"/>
                <a:ea typeface="黑体" pitchFamily="2" charset="-122"/>
              </a:rPr>
              <a:t>修改）</a:t>
            </a:r>
            <a:r>
              <a:rPr lang="en-US" altLang="zh-CN" sz="2000" dirty="0">
                <a:latin typeface="Times New Roman" pitchFamily="18" charset="0"/>
                <a:ea typeface="黑体" pitchFamily="2" charset="-122"/>
              </a:rPr>
              <a:t> </a:t>
            </a:r>
            <a:r>
              <a:rPr lang="en-US" altLang="en-US" sz="2000" dirty="0" err="1">
                <a:latin typeface="Times New Roman" pitchFamily="18" charset="0"/>
                <a:ea typeface="黑体" pitchFamily="2" charset="-122"/>
              </a:rPr>
              <a:t>将emp表中所有员工的佣金置为NULL</a:t>
            </a:r>
            <a:r>
              <a:rPr lang="en-US" altLang="en-US" sz="2000" dirty="0">
                <a:latin typeface="Times New Roman" pitchFamily="18" charset="0"/>
                <a:ea typeface="黑体" pitchFamily="2" charset="-122"/>
              </a:rPr>
              <a:t>。</a:t>
            </a:r>
          </a:p>
          <a:p>
            <a:pPr lvl="1">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UPDATE</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SET</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comm</a:t>
            </a:r>
            <a:r>
              <a:rPr lang="en-US" altLang="en-US" sz="2000" b="1" dirty="0">
                <a:solidFill>
                  <a:srgbClr val="0000CC"/>
                </a:solidFill>
                <a:latin typeface="Times New Roman" pitchFamily="18" charset="0"/>
                <a:ea typeface="黑体" pitchFamily="2" charset="-122"/>
              </a:rPr>
              <a:t> = NULL ;</a:t>
            </a:r>
          </a:p>
          <a:p>
            <a:pPr lvl="1"/>
            <a:r>
              <a:rPr lang="en-US" altLang="zh-CN" sz="2000" dirty="0">
                <a:latin typeface="Times New Roman" pitchFamily="18" charset="0"/>
                <a:ea typeface="黑体" pitchFamily="2" charset="-122"/>
              </a:rPr>
              <a:t>32)</a:t>
            </a:r>
            <a:r>
              <a:rPr lang="zh-CN" altLang="en-US" sz="2000" dirty="0">
                <a:solidFill>
                  <a:srgbClr val="008000"/>
                </a:solidFill>
                <a:latin typeface="Times New Roman" pitchFamily="18" charset="0"/>
                <a:ea typeface="黑体" pitchFamily="2" charset="-122"/>
              </a:rPr>
              <a:t> （</a:t>
            </a:r>
            <a:r>
              <a:rPr lang="en-US" altLang="en-US" sz="2000" dirty="0" err="1">
                <a:solidFill>
                  <a:srgbClr val="008000"/>
                </a:solidFill>
                <a:latin typeface="Times New Roman" pitchFamily="18" charset="0"/>
                <a:ea typeface="黑体" pitchFamily="2" charset="-122"/>
              </a:rPr>
              <a:t>条件</a:t>
            </a:r>
            <a:r>
              <a:rPr lang="zh-CN" altLang="en-US" sz="2000" dirty="0">
                <a:solidFill>
                  <a:srgbClr val="008000"/>
                </a:solidFill>
                <a:latin typeface="Times New Roman" pitchFamily="18" charset="0"/>
                <a:ea typeface="黑体" pitchFamily="2" charset="-122"/>
              </a:rPr>
              <a:t>修改）</a:t>
            </a:r>
            <a:r>
              <a:rPr lang="en-US" altLang="en-US" sz="2000" dirty="0">
                <a:latin typeface="Times New Roman" pitchFamily="18" charset="0"/>
                <a:ea typeface="黑体" pitchFamily="2" charset="-122"/>
              </a:rPr>
              <a:t>将Jones提升为14</a:t>
            </a:r>
            <a:r>
              <a:rPr lang="zh-CN" altLang="en-US" sz="2000" dirty="0">
                <a:latin typeface="Times New Roman" pitchFamily="18" charset="0"/>
                <a:ea typeface="黑体" pitchFamily="2" charset="-122"/>
              </a:rPr>
              <a:t>号</a:t>
            </a:r>
            <a:r>
              <a:rPr lang="en-US" altLang="en-US" sz="2000" dirty="0">
                <a:latin typeface="Times New Roman" pitchFamily="18" charset="0"/>
                <a:ea typeface="黑体" pitchFamily="2" charset="-122"/>
              </a:rPr>
              <a:t>部门的经理，其薪水增加2000。</a:t>
            </a:r>
          </a:p>
          <a:p>
            <a:pPr lvl="1">
              <a:buFont typeface="Wingdings" pitchFamily="2" charset="2"/>
              <a:buNone/>
            </a:pPr>
            <a:r>
              <a:rPr lang="zh-CN" altLang="en-US" sz="2000" dirty="0">
                <a:solidFill>
                  <a:schemeClr val="accent2"/>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UPDATE</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emp</a:t>
            </a:r>
            <a:r>
              <a:rPr lang="en-US" altLang="en-US" sz="2000" b="1"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SET</a:t>
            </a:r>
            <a:r>
              <a:rPr lang="en-US" altLang="zh-CN" sz="2000" b="1" dirty="0">
                <a:solidFill>
                  <a:srgbClr val="0000CC"/>
                </a:solidFill>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job = ‘manager’,  </a:t>
            </a:r>
            <a:r>
              <a:rPr lang="en-US" altLang="en-US" sz="2000" b="1" dirty="0" err="1">
                <a:solidFill>
                  <a:srgbClr val="0000CC"/>
                </a:solidFill>
                <a:latin typeface="Times New Roman" pitchFamily="18" charset="0"/>
                <a:ea typeface="黑体" pitchFamily="2" charset="-122"/>
              </a:rPr>
              <a:t>sal</a:t>
            </a:r>
            <a:r>
              <a:rPr lang="en-US" altLang="en-US" sz="2000" b="1" dirty="0">
                <a:solidFill>
                  <a:srgbClr val="0000CC"/>
                </a:solidFill>
                <a:latin typeface="Times New Roman" pitchFamily="18" charset="0"/>
                <a:ea typeface="黑体" pitchFamily="2" charset="-122"/>
              </a:rPr>
              <a:t> = sal+2000.0, </a:t>
            </a:r>
            <a:r>
              <a:rPr lang="en-US" altLang="zh-CN"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deptno</a:t>
            </a:r>
            <a:r>
              <a:rPr lang="en-US" altLang="en-US" sz="2000" b="1" dirty="0">
                <a:solidFill>
                  <a:srgbClr val="0000CC"/>
                </a:solidFill>
                <a:latin typeface="Times New Roman" pitchFamily="18" charset="0"/>
                <a:ea typeface="黑体" pitchFamily="2" charset="-122"/>
              </a:rPr>
              <a:t> = 14</a:t>
            </a:r>
          </a:p>
          <a:p>
            <a:pPr lvl="1">
              <a:buNone/>
            </a:pPr>
            <a:r>
              <a:rPr lang="en-US" altLang="zh-CN" sz="2000" b="1"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WHERE</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ename</a:t>
            </a:r>
            <a:r>
              <a:rPr lang="en-US" altLang="en-US" sz="2000" b="1" dirty="0">
                <a:solidFill>
                  <a:srgbClr val="0000CC"/>
                </a:solidFill>
                <a:latin typeface="Times New Roman" pitchFamily="18" charset="0"/>
                <a:ea typeface="黑体" pitchFamily="2" charset="-122"/>
              </a:rPr>
              <a:t> = ‘Jones’ ;</a:t>
            </a:r>
            <a:endParaRPr lang="en-US" altLang="zh-CN" sz="2000" b="1" dirty="0">
              <a:solidFill>
                <a:srgbClr val="0000CC"/>
              </a:solidFill>
              <a:latin typeface="Times New Roman" pitchFamily="18" charset="0"/>
              <a:ea typeface="黑体" pitchFamily="2" charset="-122"/>
            </a:endParaRPr>
          </a:p>
          <a:p>
            <a:pPr lvl="1"/>
            <a:r>
              <a:rPr lang="en-US" altLang="zh-CN" sz="2000" dirty="0">
                <a:latin typeface="Times New Roman" pitchFamily="18" charset="0"/>
                <a:ea typeface="黑体" pitchFamily="2" charset="-122"/>
              </a:rPr>
              <a:t>33) </a:t>
            </a:r>
            <a:r>
              <a:rPr lang="zh-CN" altLang="en-US" sz="2000" dirty="0">
                <a:solidFill>
                  <a:srgbClr val="008000"/>
                </a:solidFill>
                <a:latin typeface="Times New Roman" pitchFamily="18" charset="0"/>
                <a:ea typeface="黑体" pitchFamily="2" charset="-122"/>
              </a:rPr>
              <a:t>（</a:t>
            </a:r>
            <a:r>
              <a:rPr lang="zh-CN" altLang="zh-CN" sz="2000" dirty="0">
                <a:solidFill>
                  <a:srgbClr val="008000"/>
                </a:solidFill>
                <a:latin typeface="Times New Roman" pitchFamily="18" charset="0"/>
                <a:ea typeface="黑体" pitchFamily="2" charset="-122"/>
              </a:rPr>
              <a:t>复杂</a:t>
            </a:r>
            <a:r>
              <a:rPr lang="zh-CN" altLang="en-US" sz="2000" dirty="0">
                <a:solidFill>
                  <a:srgbClr val="008000"/>
                </a:solidFill>
                <a:latin typeface="Times New Roman" pitchFamily="18" charset="0"/>
                <a:ea typeface="黑体" pitchFamily="2" charset="-122"/>
              </a:rPr>
              <a:t>修改）</a:t>
            </a:r>
            <a:r>
              <a:rPr lang="zh-CN" altLang="zh-CN" sz="2000" dirty="0">
                <a:latin typeface="Times New Roman" pitchFamily="18" charset="0"/>
                <a:ea typeface="黑体" pitchFamily="2" charset="-122"/>
              </a:rPr>
              <a:t>公司撤消在西安</a:t>
            </a:r>
            <a:r>
              <a:rPr lang="zh-CN" altLang="en-US" sz="2000" dirty="0">
                <a:latin typeface="Times New Roman" pitchFamily="18" charset="0"/>
                <a:ea typeface="黑体" pitchFamily="2" charset="-122"/>
              </a:rPr>
              <a:t>和</a:t>
            </a:r>
            <a:r>
              <a:rPr lang="zh-CN" altLang="zh-CN" sz="2000" dirty="0">
                <a:latin typeface="Times New Roman" pitchFamily="18" charset="0"/>
                <a:ea typeface="黑体" pitchFamily="2" charset="-122"/>
              </a:rPr>
              <a:t>武汉的部门，其员工全部调入公司总部，职务不变，薪水和佣金分别是原部门平均值的1.1倍和1.5倍。</a:t>
            </a:r>
          </a:p>
          <a:p>
            <a:pPr>
              <a:buFont typeface="Wingdings" pitchFamily="2" charset="2"/>
              <a:buNone/>
            </a:pPr>
            <a:r>
              <a:rPr lang="zh-CN" altLang="en-US" sz="1900" b="1" dirty="0">
                <a:solidFill>
                  <a:schemeClr val="accent2"/>
                </a:solidFill>
                <a:latin typeface="Times New Roman" pitchFamily="18" charset="0"/>
                <a:ea typeface="黑体" pitchFamily="2" charset="-122"/>
              </a:rPr>
              <a:t>      </a:t>
            </a:r>
            <a:r>
              <a:rPr lang="zh-CN" altLang="zh-CN" sz="1900" b="1" dirty="0">
                <a:solidFill>
                  <a:schemeClr val="accent2"/>
                </a:solidFill>
                <a:latin typeface="Times New Roman" pitchFamily="18" charset="0"/>
                <a:ea typeface="黑体" pitchFamily="2" charset="-122"/>
              </a:rPr>
              <a:t>UPDATE</a:t>
            </a:r>
            <a:r>
              <a:rPr lang="en-US" altLang="zh-CN" sz="1900" b="1" dirty="0">
                <a:solidFill>
                  <a:schemeClr val="accent2"/>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 emp </a:t>
            </a:r>
            <a:r>
              <a:rPr lang="zh-CN" altLang="zh-CN" sz="1900" b="1" dirty="0">
                <a:solidFill>
                  <a:srgbClr val="C00000"/>
                </a:solidFill>
                <a:latin typeface="Times New Roman" pitchFamily="18" charset="0"/>
                <a:ea typeface="黑体" pitchFamily="2" charset="-122"/>
              </a:rPr>
              <a:t>x</a:t>
            </a:r>
            <a:endParaRPr lang="en-US" altLang="zh-CN" sz="1900" b="1" dirty="0">
              <a:solidFill>
                <a:srgbClr val="C00000"/>
              </a:solidFill>
              <a:latin typeface="Times New Roman" pitchFamily="18" charset="0"/>
              <a:ea typeface="黑体" pitchFamily="2" charset="-122"/>
            </a:endParaRPr>
          </a:p>
          <a:p>
            <a:pPr>
              <a:buNone/>
            </a:pPr>
            <a:r>
              <a:rPr lang="en-US" altLang="zh-CN" sz="1900" b="1" dirty="0">
                <a:solidFill>
                  <a:schemeClr val="hlink"/>
                </a:solidFill>
                <a:latin typeface="Times New Roman" pitchFamily="18" charset="0"/>
                <a:ea typeface="黑体" pitchFamily="2" charset="-122"/>
              </a:rPr>
              <a:t>      </a:t>
            </a:r>
            <a:r>
              <a:rPr lang="zh-CN" altLang="zh-CN" sz="1900" b="1" dirty="0">
                <a:solidFill>
                  <a:schemeClr val="accent2"/>
                </a:solidFill>
                <a:latin typeface="Times New Roman" pitchFamily="18" charset="0"/>
                <a:ea typeface="黑体" pitchFamily="2" charset="-122"/>
              </a:rPr>
              <a:t>SET</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sal, comm</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a:t>
            </a:r>
            <a:r>
              <a:rPr lang="en-US" altLang="zh-CN" sz="1900" b="1" dirty="0">
                <a:solidFill>
                  <a:srgbClr val="0000CC"/>
                </a:solidFill>
                <a:latin typeface="Times New Roman" pitchFamily="18" charset="0"/>
                <a:ea typeface="黑体" pitchFamily="2" charset="-122"/>
              </a:rPr>
              <a:t> ( </a:t>
            </a:r>
            <a:r>
              <a:rPr lang="zh-CN" altLang="zh-CN" sz="1900" b="1" dirty="0">
                <a:solidFill>
                  <a:srgbClr val="0000CC"/>
                </a:solidFill>
                <a:latin typeface="Times New Roman" pitchFamily="18" charset="0"/>
                <a:ea typeface="黑体" pitchFamily="2" charset="-122"/>
              </a:rPr>
              <a:t>SELECT</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1.1*AVG(sal), 1.5*AVG(comm)</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FROM emp </a:t>
            </a:r>
            <a:r>
              <a:rPr lang="zh-CN" altLang="zh-CN" sz="1900" b="1" dirty="0">
                <a:solidFill>
                  <a:srgbClr val="008000"/>
                </a:solidFill>
                <a:latin typeface="Times New Roman" pitchFamily="18" charset="0"/>
                <a:ea typeface="黑体" pitchFamily="2" charset="-122"/>
              </a:rPr>
              <a:t>y</a:t>
            </a:r>
            <a:endParaRPr lang="en-US" altLang="zh-CN" sz="1900" b="1" dirty="0">
              <a:solidFill>
                <a:srgbClr val="008000"/>
              </a:solidFill>
              <a:latin typeface="Times New Roman" pitchFamily="18" charset="0"/>
              <a:ea typeface="黑体" pitchFamily="2" charset="-122"/>
            </a:endParaRPr>
          </a:p>
          <a:p>
            <a:pPr lvl="1">
              <a:buNone/>
            </a:pP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WHERE</a:t>
            </a:r>
            <a:r>
              <a:rPr lang="en-US" altLang="zh-CN" sz="1900" b="1" dirty="0">
                <a:solidFill>
                  <a:srgbClr val="0000CC"/>
                </a:solidFill>
                <a:latin typeface="Times New Roman" pitchFamily="18" charset="0"/>
                <a:ea typeface="黑体" pitchFamily="2" charset="-122"/>
              </a:rPr>
              <a:t> </a:t>
            </a:r>
            <a:r>
              <a:rPr lang="zh-CN" altLang="zh-CN" sz="1900" b="1" dirty="0">
                <a:solidFill>
                  <a:srgbClr val="008000"/>
                </a:solidFill>
                <a:latin typeface="Times New Roman" pitchFamily="18" charset="0"/>
                <a:ea typeface="黑体" pitchFamily="2" charset="-122"/>
              </a:rPr>
              <a:t>y.</a:t>
            </a:r>
            <a:r>
              <a:rPr lang="zh-CN" altLang="zh-CN" sz="1900" b="1" dirty="0">
                <a:solidFill>
                  <a:srgbClr val="0000CC"/>
                </a:solidFill>
                <a:latin typeface="Times New Roman" pitchFamily="18" charset="0"/>
                <a:ea typeface="黑体" pitchFamily="2" charset="-122"/>
              </a:rPr>
              <a:t>deptno = </a:t>
            </a:r>
            <a:r>
              <a:rPr lang="zh-CN" altLang="zh-CN" sz="1900" b="1" dirty="0">
                <a:solidFill>
                  <a:srgbClr val="C00000"/>
                </a:solidFill>
                <a:latin typeface="Times New Roman" pitchFamily="18" charset="0"/>
                <a:ea typeface="黑体" pitchFamily="2" charset="-122"/>
              </a:rPr>
              <a:t>x</a:t>
            </a:r>
            <a:r>
              <a:rPr lang="zh-CN" altLang="zh-CN" sz="1900" b="1" dirty="0">
                <a:solidFill>
                  <a:srgbClr val="0000CC"/>
                </a:solidFill>
                <a:latin typeface="Times New Roman" pitchFamily="18" charset="0"/>
                <a:ea typeface="黑体" pitchFamily="2" charset="-122"/>
              </a:rPr>
              <a:t>.deptno</a:t>
            </a:r>
            <a:r>
              <a:rPr lang="en-US" altLang="zh-CN" sz="1900" b="1" dirty="0">
                <a:solidFill>
                  <a:srgbClr val="0000CC"/>
                </a:solidFill>
                <a:latin typeface="Times New Roman" pitchFamily="18" charset="0"/>
                <a:ea typeface="黑体" pitchFamily="2" charset="-122"/>
              </a:rPr>
              <a:t> ) ,</a:t>
            </a:r>
          </a:p>
          <a:p>
            <a:pPr>
              <a:buNone/>
            </a:pP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deptno</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a:t>
            </a:r>
            <a:r>
              <a:rPr lang="en-US" altLang="zh-CN" sz="1900" b="1" dirty="0">
                <a:solidFill>
                  <a:srgbClr val="0000CC"/>
                </a:solidFill>
                <a:latin typeface="Times New Roman" pitchFamily="18" charset="0"/>
                <a:ea typeface="黑体" pitchFamily="2" charset="-122"/>
              </a:rPr>
              <a:t> ( </a:t>
            </a:r>
            <a:r>
              <a:rPr lang="zh-CN" altLang="zh-CN" sz="1900" b="1" dirty="0">
                <a:solidFill>
                  <a:srgbClr val="0000CC"/>
                </a:solidFill>
                <a:latin typeface="Times New Roman" pitchFamily="18" charset="0"/>
                <a:ea typeface="黑体" pitchFamily="2" charset="-122"/>
              </a:rPr>
              <a:t>SELECT</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deptno</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FROM</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dept</a:t>
            </a:r>
            <a:r>
              <a:rPr lang="en-US" altLang="zh-CN" sz="1900" b="1" dirty="0">
                <a:solidFill>
                  <a:srgbClr val="0000CC"/>
                </a:solidFill>
                <a:latin typeface="Times New Roman" pitchFamily="18" charset="0"/>
                <a:ea typeface="黑体" pitchFamily="2" charset="-122"/>
              </a:rPr>
              <a:t> </a:t>
            </a:r>
          </a:p>
          <a:p>
            <a:pPr>
              <a:buNone/>
            </a:pP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WHERE</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dname</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a:t>
            </a:r>
            <a:r>
              <a:rPr lang="en-US" altLang="en-US" sz="18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headquarters</a:t>
            </a:r>
            <a:r>
              <a:rPr lang="en-US" altLang="en-US" sz="1800" b="1" dirty="0">
                <a:solidFill>
                  <a:srgbClr val="0000CC"/>
                </a:solidFill>
                <a:latin typeface="Times New Roman" pitchFamily="18" charset="0"/>
                <a:ea typeface="黑体" pitchFamily="2" charset="-122"/>
              </a:rPr>
              <a:t>’ </a:t>
            </a:r>
            <a:r>
              <a:rPr lang="en-US" altLang="zh-CN" sz="1900" b="1" dirty="0">
                <a:solidFill>
                  <a:srgbClr val="0000CC"/>
                </a:solidFill>
                <a:latin typeface="Times New Roman" pitchFamily="18" charset="0"/>
                <a:ea typeface="黑体" pitchFamily="2" charset="-122"/>
              </a:rPr>
              <a:t>)  </a:t>
            </a:r>
            <a:endParaRPr lang="zh-CN" altLang="en-US" sz="1900" b="1" dirty="0">
              <a:solidFill>
                <a:srgbClr val="0000CC"/>
              </a:solidFill>
              <a:latin typeface="Times New Roman" pitchFamily="18" charset="0"/>
              <a:ea typeface="黑体" pitchFamily="2" charset="-122"/>
            </a:endParaRPr>
          </a:p>
          <a:p>
            <a:pPr>
              <a:buNone/>
            </a:pPr>
            <a:r>
              <a:rPr lang="zh-CN" altLang="en-US" sz="1900" b="1" dirty="0">
                <a:latin typeface="Times New Roman" pitchFamily="18" charset="0"/>
                <a:ea typeface="黑体" pitchFamily="2" charset="-122"/>
              </a:rPr>
              <a:t>      </a:t>
            </a:r>
            <a:r>
              <a:rPr lang="zh-CN" altLang="zh-CN" sz="2000" b="1" dirty="0">
                <a:solidFill>
                  <a:schemeClr val="accent2"/>
                </a:solidFill>
                <a:latin typeface="Times New Roman" pitchFamily="18" charset="0"/>
                <a:ea typeface="黑体" pitchFamily="2" charset="-122"/>
              </a:rPr>
              <a:t>WHERE</a:t>
            </a:r>
            <a:r>
              <a:rPr lang="en-US" altLang="zh-CN" sz="2000" b="1" dirty="0">
                <a:solidFill>
                  <a:schemeClr val="accent2"/>
                </a:solidFill>
                <a:latin typeface="Times New Roman" pitchFamily="18" charset="0"/>
                <a:ea typeface="黑体" pitchFamily="2" charset="-122"/>
              </a:rPr>
              <a:t>  </a:t>
            </a:r>
            <a:r>
              <a:rPr lang="zh-CN" altLang="zh-CN" sz="1900" b="1" dirty="0">
                <a:solidFill>
                  <a:srgbClr val="C00000"/>
                </a:solidFill>
                <a:latin typeface="Times New Roman" pitchFamily="18" charset="0"/>
                <a:ea typeface="黑体" pitchFamily="2" charset="-122"/>
              </a:rPr>
              <a:t>x</a:t>
            </a:r>
            <a:r>
              <a:rPr lang="zh-CN" altLang="zh-CN" sz="1900" b="1" dirty="0">
                <a:solidFill>
                  <a:srgbClr val="0000CC"/>
                </a:solidFill>
                <a:latin typeface="Times New Roman" pitchFamily="18" charset="0"/>
                <a:ea typeface="黑体" pitchFamily="2" charset="-122"/>
              </a:rPr>
              <a:t>.deptno IN</a:t>
            </a:r>
            <a:r>
              <a:rPr lang="en-US" altLang="zh-CN" sz="1900" b="1" dirty="0">
                <a:solidFill>
                  <a:srgbClr val="0000CC"/>
                </a:solidFill>
                <a:latin typeface="Times New Roman" pitchFamily="18" charset="0"/>
                <a:ea typeface="黑体" pitchFamily="2" charset="-122"/>
              </a:rPr>
              <a:t> ( </a:t>
            </a:r>
            <a:r>
              <a:rPr lang="zh-CN" altLang="zh-CN" sz="1900" b="1" dirty="0">
                <a:solidFill>
                  <a:srgbClr val="0000CC"/>
                </a:solidFill>
                <a:latin typeface="Times New Roman" pitchFamily="18" charset="0"/>
                <a:ea typeface="黑体" pitchFamily="2" charset="-122"/>
              </a:rPr>
              <a:t>SELECT</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deptno</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FROM</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dept</a:t>
            </a:r>
            <a:r>
              <a:rPr lang="en-US" altLang="zh-CN" sz="1900" b="1" dirty="0">
                <a:solidFill>
                  <a:srgbClr val="0000CC"/>
                </a:solidFill>
                <a:latin typeface="Times New Roman" pitchFamily="18" charset="0"/>
                <a:ea typeface="黑体" pitchFamily="2" charset="-122"/>
              </a:rPr>
              <a:t> </a:t>
            </a:r>
          </a:p>
          <a:p>
            <a:pPr lvl="1">
              <a:buNone/>
            </a:pP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WHERE</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loc</a:t>
            </a:r>
            <a:r>
              <a:rPr lang="en-US" altLang="zh-CN" sz="1900" b="1" dirty="0">
                <a:solidFill>
                  <a:srgbClr val="0000CC"/>
                </a:solidFill>
                <a:latin typeface="Times New Roman" pitchFamily="18" charset="0"/>
                <a:ea typeface="黑体" pitchFamily="2" charset="-122"/>
              </a:rPr>
              <a:t> IN ( </a:t>
            </a:r>
            <a:r>
              <a:rPr lang="en-US" altLang="en-US" sz="1800" b="1" dirty="0">
                <a:solidFill>
                  <a:srgbClr val="0000CC"/>
                </a:solidFill>
                <a:latin typeface="Times New Roman" pitchFamily="18" charset="0"/>
                <a:ea typeface="黑体" pitchFamily="2" charset="-122"/>
              </a:rPr>
              <a:t>‘</a:t>
            </a:r>
            <a:r>
              <a:rPr lang="zh-CN" altLang="zh-CN" sz="1900" b="1" dirty="0">
                <a:solidFill>
                  <a:srgbClr val="0000CC"/>
                </a:solidFill>
                <a:latin typeface="Times New Roman" pitchFamily="18" charset="0"/>
                <a:ea typeface="黑体" pitchFamily="2" charset="-122"/>
              </a:rPr>
              <a:t>Xian</a:t>
            </a:r>
            <a:r>
              <a:rPr lang="en-US" altLang="en-US" sz="1800" b="1" dirty="0">
                <a:solidFill>
                  <a:srgbClr val="0000CC"/>
                </a:solidFill>
                <a:latin typeface="Times New Roman" pitchFamily="18" charset="0"/>
                <a:ea typeface="黑体" pitchFamily="2" charset="-122"/>
              </a:rPr>
              <a:t>’</a:t>
            </a:r>
            <a:r>
              <a:rPr lang="zh-CN" altLang="zh-CN" sz="1900" b="1" dirty="0">
                <a:solidFill>
                  <a:srgbClr val="0000CC"/>
                </a:solidFill>
                <a:latin typeface="Times New Roman" pitchFamily="18" charset="0"/>
                <a:ea typeface="黑体" pitchFamily="2" charset="-122"/>
              </a:rPr>
              <a:t> </a:t>
            </a:r>
            <a:r>
              <a:rPr lang="en-US" altLang="zh-CN" sz="1900" b="1" dirty="0">
                <a:solidFill>
                  <a:srgbClr val="0000CC"/>
                </a:solidFill>
                <a:latin typeface="Times New Roman" pitchFamily="18" charset="0"/>
                <a:ea typeface="黑体" pitchFamily="2" charset="-122"/>
              </a:rPr>
              <a:t>, </a:t>
            </a:r>
            <a:r>
              <a:rPr lang="en-US" altLang="en-US" sz="1800" b="1" dirty="0">
                <a:solidFill>
                  <a:srgbClr val="0000CC"/>
                </a:solidFill>
                <a:latin typeface="Times New Roman" pitchFamily="18" charset="0"/>
                <a:ea typeface="黑体" pitchFamily="2" charset="-122"/>
              </a:rPr>
              <a:t>‘</a:t>
            </a:r>
            <a:r>
              <a:rPr lang="zh-CN" altLang="zh-CN" sz="1900" b="1" dirty="0">
                <a:solidFill>
                  <a:srgbClr val="0000CC"/>
                </a:solidFill>
                <a:latin typeface="Times New Roman" pitchFamily="18" charset="0"/>
                <a:ea typeface="黑体" pitchFamily="2" charset="-122"/>
              </a:rPr>
              <a:t>Wuhan</a:t>
            </a:r>
            <a:r>
              <a:rPr lang="en-US" altLang="en-US" sz="1800" b="1" dirty="0">
                <a:solidFill>
                  <a:srgbClr val="0000CC"/>
                </a:solidFill>
                <a:latin typeface="Times New Roman" pitchFamily="18" charset="0"/>
                <a:ea typeface="黑体" pitchFamily="2" charset="-122"/>
              </a:rPr>
              <a:t>’ </a:t>
            </a:r>
            <a:r>
              <a:rPr lang="en-US" altLang="zh-CN" sz="1900" b="1" dirty="0">
                <a:solidFill>
                  <a:srgbClr val="0000CC"/>
                </a:solidFill>
                <a:latin typeface="Times New Roman" pitchFamily="18" charset="0"/>
                <a:ea typeface="黑体" pitchFamily="2" charset="-122"/>
              </a:rPr>
              <a:t>) </a:t>
            </a:r>
            <a:r>
              <a:rPr lang="zh-CN" altLang="zh-CN" sz="1900" b="1" dirty="0">
                <a:solidFill>
                  <a:srgbClr val="0000CC"/>
                </a:solidFill>
                <a:latin typeface="Times New Roman" pitchFamily="18" charset="0"/>
                <a:ea typeface="黑体" pitchFamily="2" charset="-122"/>
              </a:rPr>
              <a:t>;</a:t>
            </a:r>
          </a:p>
        </p:txBody>
      </p:sp>
      <p:grpSp>
        <p:nvGrpSpPr>
          <p:cNvPr id="15" name="组合 14"/>
          <p:cNvGrpSpPr/>
          <p:nvPr/>
        </p:nvGrpSpPr>
        <p:grpSpPr>
          <a:xfrm>
            <a:off x="2537488" y="3951608"/>
            <a:ext cx="4147140" cy="755248"/>
            <a:chOff x="2555776" y="3717032"/>
            <a:chExt cx="4147140" cy="755248"/>
          </a:xfrm>
        </p:grpSpPr>
        <p:cxnSp>
          <p:nvCxnSpPr>
            <p:cNvPr id="10" name="直接箭头连接符 9"/>
            <p:cNvCxnSpPr/>
            <p:nvPr/>
          </p:nvCxnSpPr>
          <p:spPr>
            <a:xfrm flipH="1">
              <a:off x="2555776" y="3897888"/>
              <a:ext cx="2808312"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a:off x="5020488" y="3896216"/>
              <a:ext cx="0" cy="57606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矩形 13"/>
            <p:cNvSpPr/>
            <p:nvPr/>
          </p:nvSpPr>
          <p:spPr>
            <a:xfrm>
              <a:off x="5364088" y="3717032"/>
              <a:ext cx="1338828" cy="369332"/>
            </a:xfrm>
            <a:prstGeom prst="rect">
              <a:avLst/>
            </a:prstGeom>
          </p:spPr>
          <p:txBody>
            <a:bodyPr wrap="none">
              <a:spAutoFit/>
            </a:bodyPr>
            <a:lstStyle/>
            <a:p>
              <a:r>
                <a:rPr lang="zh-CN" altLang="en-US" b="1" dirty="0">
                  <a:solidFill>
                    <a:srgbClr val="FF0000"/>
                  </a:solidFill>
                </a:rPr>
                <a:t>相关子查询</a:t>
              </a:r>
            </a:p>
          </p:txBody>
        </p:sp>
      </p:grpSp>
      <p:sp>
        <p:nvSpPr>
          <p:cNvPr id="16" name="矩形 15"/>
          <p:cNvSpPr/>
          <p:nvPr/>
        </p:nvSpPr>
        <p:spPr>
          <a:xfrm>
            <a:off x="6851120" y="5278046"/>
            <a:ext cx="1609312" cy="646331"/>
          </a:xfrm>
          <a:prstGeom prst="rect">
            <a:avLst/>
          </a:prstGeom>
          <a:ln/>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1" dirty="0">
                <a:solidFill>
                  <a:srgbClr val="FF0000"/>
                </a:solidFill>
              </a:rPr>
              <a:t>体会</a:t>
            </a:r>
            <a:r>
              <a:rPr lang="en-US" altLang="zh-CN" b="1" dirty="0">
                <a:solidFill>
                  <a:srgbClr val="FF0000"/>
                </a:solidFill>
              </a:rPr>
              <a:t>SQL</a:t>
            </a:r>
            <a:r>
              <a:rPr lang="zh-CN" altLang="en-US" b="1" dirty="0">
                <a:solidFill>
                  <a:srgbClr val="FF0000"/>
                </a:solidFill>
              </a:rPr>
              <a:t>语言的非过程性</a:t>
            </a:r>
            <a:r>
              <a:rPr lang="zh-CN" altLang="en-US" dirty="0">
                <a:solidFill>
                  <a:srgbClr val="FF0000"/>
                </a:solidFill>
              </a:rPr>
              <a:t>！</a:t>
            </a:r>
          </a:p>
        </p:txBody>
      </p:sp>
      <p:sp>
        <p:nvSpPr>
          <p:cNvPr id="18"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86</a:t>
            </a:fld>
            <a:endParaRPr lang="en-US" altLang="zh-CN"/>
          </a:p>
        </p:txBody>
      </p:sp>
      <p:sp>
        <p:nvSpPr>
          <p:cNvPr id="19"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0"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13" name="矩形 12"/>
          <p:cNvSpPr/>
          <p:nvPr/>
        </p:nvSpPr>
        <p:spPr>
          <a:xfrm>
            <a:off x="6869456" y="4728478"/>
            <a:ext cx="1590976" cy="369332"/>
          </a:xfrm>
          <a:prstGeom prst="rect">
            <a:avLst/>
          </a:prstGeom>
          <a:ln/>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b="1" dirty="0">
                <a:solidFill>
                  <a:srgbClr val="FF0000"/>
                </a:solidFill>
              </a:rPr>
              <a:t>体会子查询</a:t>
            </a: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05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05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05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051">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dirty="0"/>
              <a:t>3.5  SQL</a:t>
            </a:r>
            <a:r>
              <a:rPr lang="zh-CN" altLang="en-US" dirty="0"/>
              <a:t>数据操纵语言</a:t>
            </a:r>
          </a:p>
        </p:txBody>
      </p:sp>
      <p:sp>
        <p:nvSpPr>
          <p:cNvPr id="241667" name="Rectangle 3"/>
          <p:cNvSpPr>
            <a:spLocks noGrp="1" noChangeArrowheads="1"/>
          </p:cNvSpPr>
          <p:nvPr>
            <p:ph type="body" idx="1"/>
          </p:nvPr>
        </p:nvSpPr>
        <p:spPr/>
        <p:txBody>
          <a:bodyPr/>
          <a:lstStyle/>
          <a:p>
            <a:pPr algn="just">
              <a:lnSpc>
                <a:spcPct val="130000"/>
              </a:lnSpc>
            </a:pPr>
            <a:r>
              <a:rPr lang="en-US" altLang="zh-CN" sz="3200" b="1">
                <a:latin typeface="Times New Roman" pitchFamily="18" charset="0"/>
                <a:ea typeface="黑体" pitchFamily="2" charset="-122"/>
              </a:rPr>
              <a:t>3.5.1  </a:t>
            </a:r>
            <a:r>
              <a:rPr lang="zh-CN" altLang="en-US" sz="3200" b="1">
                <a:latin typeface="Times New Roman" pitchFamily="18" charset="0"/>
                <a:ea typeface="黑体" pitchFamily="2" charset="-122"/>
              </a:rPr>
              <a:t>插入数据</a:t>
            </a:r>
          </a:p>
          <a:p>
            <a:pPr algn="just">
              <a:lnSpc>
                <a:spcPct val="130000"/>
              </a:lnSpc>
            </a:pPr>
            <a:r>
              <a:rPr lang="en-US" altLang="zh-CN" sz="3200" b="1">
                <a:latin typeface="Times New Roman" pitchFamily="18" charset="0"/>
                <a:ea typeface="黑体" pitchFamily="2" charset="-122"/>
              </a:rPr>
              <a:t>3.5.2  </a:t>
            </a:r>
            <a:r>
              <a:rPr lang="zh-CN" altLang="en-US" sz="3200" b="1">
                <a:latin typeface="Times New Roman" pitchFamily="18" charset="0"/>
                <a:ea typeface="黑体" pitchFamily="2" charset="-122"/>
              </a:rPr>
              <a:t>修改数据</a:t>
            </a:r>
          </a:p>
          <a:p>
            <a:pPr>
              <a:lnSpc>
                <a:spcPct val="130000"/>
              </a:lnSpc>
            </a:pPr>
            <a:r>
              <a:rPr lang="en-US" altLang="zh-CN" sz="3200" b="1">
                <a:solidFill>
                  <a:schemeClr val="accent2"/>
                </a:solidFill>
                <a:latin typeface="Times New Roman" pitchFamily="18" charset="0"/>
                <a:ea typeface="黑体" pitchFamily="2" charset="-122"/>
              </a:rPr>
              <a:t>3.5.3  </a:t>
            </a:r>
            <a:r>
              <a:rPr lang="zh-CN" altLang="en-US" sz="3200" b="1">
                <a:solidFill>
                  <a:schemeClr val="accent2"/>
                </a:solidFill>
                <a:latin typeface="Times New Roman" pitchFamily="18" charset="0"/>
                <a:ea typeface="黑体" pitchFamily="2" charset="-122"/>
              </a:rPr>
              <a:t>删除数据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dirty="0"/>
              <a:t>3.5.3  </a:t>
            </a:r>
            <a:r>
              <a:rPr lang="zh-CN" altLang="en-US" dirty="0"/>
              <a:t>删除数据</a:t>
            </a:r>
          </a:p>
        </p:txBody>
      </p:sp>
      <p:sp>
        <p:nvSpPr>
          <p:cNvPr id="136195" name="Rectangle 3"/>
          <p:cNvSpPr>
            <a:spLocks noGrp="1" noChangeArrowheads="1"/>
          </p:cNvSpPr>
          <p:nvPr>
            <p:ph type="body" idx="1"/>
          </p:nvPr>
        </p:nvSpPr>
        <p:spPr>
          <a:xfrm>
            <a:off x="914400" y="1339850"/>
            <a:ext cx="7772400" cy="4968875"/>
          </a:xfrm>
        </p:spPr>
        <p:txBody>
          <a:bodyPr/>
          <a:lstStyle/>
          <a:p>
            <a:r>
              <a:rPr lang="zh-CN" altLang="en-US" sz="2400" dirty="0">
                <a:solidFill>
                  <a:srgbClr val="008000"/>
                </a:solidFill>
                <a:latin typeface="Times New Roman" pitchFamily="18" charset="0"/>
                <a:ea typeface="黑体" pitchFamily="2" charset="-122"/>
              </a:rPr>
              <a:t>语句格式</a:t>
            </a:r>
          </a:p>
          <a:p>
            <a:endParaRPr lang="en-US" altLang="zh-CN" sz="2400" dirty="0">
              <a:solidFill>
                <a:srgbClr val="008000"/>
              </a:solidFill>
              <a:latin typeface="Times New Roman" pitchFamily="18" charset="0"/>
              <a:ea typeface="黑体" pitchFamily="2" charset="-122"/>
            </a:endParaRPr>
          </a:p>
          <a:p>
            <a:endParaRPr lang="en-US" altLang="zh-CN" sz="2400" dirty="0">
              <a:solidFill>
                <a:srgbClr val="008000"/>
              </a:solidFill>
              <a:latin typeface="Times New Roman" pitchFamily="18" charset="0"/>
              <a:ea typeface="黑体" pitchFamily="2" charset="-122"/>
            </a:endParaRPr>
          </a:p>
          <a:p>
            <a:r>
              <a:rPr lang="zh-CN" altLang="en-US" sz="2400" dirty="0">
                <a:solidFill>
                  <a:srgbClr val="008000"/>
                </a:solidFill>
                <a:latin typeface="Times New Roman" pitchFamily="18" charset="0"/>
                <a:ea typeface="黑体" pitchFamily="2" charset="-122"/>
              </a:rPr>
              <a:t>功能</a:t>
            </a:r>
          </a:p>
          <a:p>
            <a:pPr lvl="1"/>
            <a:r>
              <a:rPr lang="zh-CN" altLang="en-US" sz="2200" dirty="0">
                <a:latin typeface="Times New Roman" pitchFamily="18" charset="0"/>
                <a:ea typeface="黑体" pitchFamily="2" charset="-122"/>
              </a:rPr>
              <a:t>删除指定基表中满足</a:t>
            </a:r>
            <a:r>
              <a:rPr lang="en-US" altLang="zh-CN" sz="2200" dirty="0">
                <a:latin typeface="Times New Roman" pitchFamily="18" charset="0"/>
                <a:ea typeface="黑体" pitchFamily="2" charset="-122"/>
              </a:rPr>
              <a:t>WHERE</a:t>
            </a:r>
            <a:r>
              <a:rPr lang="zh-CN" altLang="en-US" sz="2200" dirty="0">
                <a:latin typeface="Times New Roman" pitchFamily="18" charset="0"/>
                <a:ea typeface="黑体" pitchFamily="2" charset="-122"/>
              </a:rPr>
              <a:t>子句中</a:t>
            </a: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删除条件</a:t>
            </a:r>
            <a:r>
              <a:rPr lang="en-US" altLang="zh-CN" sz="2200" dirty="0">
                <a:latin typeface="Times New Roman" pitchFamily="18" charset="0"/>
                <a:ea typeface="黑体" pitchFamily="2" charset="-122"/>
              </a:rPr>
              <a:t>&gt;</a:t>
            </a:r>
            <a:r>
              <a:rPr lang="zh-CN" altLang="en-US" sz="2200" dirty="0">
                <a:latin typeface="Times New Roman" pitchFamily="18" charset="0"/>
                <a:ea typeface="黑体" pitchFamily="2" charset="-122"/>
              </a:rPr>
              <a:t>的元组</a:t>
            </a:r>
          </a:p>
          <a:p>
            <a:pPr lvl="2"/>
            <a:r>
              <a:rPr lang="zh-CN" altLang="en-US" sz="2000" dirty="0">
                <a:latin typeface="Times New Roman" pitchFamily="18" charset="0"/>
                <a:ea typeface="黑体" pitchFamily="2" charset="-122"/>
              </a:rPr>
              <a:t>没有</a:t>
            </a:r>
            <a:r>
              <a:rPr lang="en-US" altLang="zh-CN" sz="2000" dirty="0">
                <a:latin typeface="Times New Roman" pitchFamily="18" charset="0"/>
                <a:ea typeface="黑体" pitchFamily="2" charset="-122"/>
              </a:rPr>
              <a:t>WHERE</a:t>
            </a:r>
            <a:r>
              <a:rPr lang="zh-CN" altLang="en-US" sz="2000" dirty="0">
                <a:latin typeface="Times New Roman" pitchFamily="18" charset="0"/>
                <a:ea typeface="黑体" pitchFamily="2" charset="-122"/>
              </a:rPr>
              <a:t>子句：</a:t>
            </a:r>
            <a:r>
              <a:rPr lang="zh-CN" altLang="en-US" sz="2000" dirty="0">
                <a:solidFill>
                  <a:schemeClr val="accent2"/>
                </a:solidFill>
                <a:latin typeface="Times New Roman" pitchFamily="18" charset="0"/>
                <a:ea typeface="黑体" pitchFamily="2" charset="-122"/>
              </a:rPr>
              <a:t>表示要删除基表中所有元组，但基表本身仍作为一个空表存在于数据库中。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115616" y="1917993"/>
            <a:ext cx="7488832" cy="430887"/>
          </a:xfrm>
          <a:prstGeom prst="rect">
            <a:avLst/>
          </a:prstGeom>
          <a:ln>
            <a:solidFill>
              <a:schemeClr val="accent2"/>
            </a:solidFill>
          </a:ln>
        </p:spPr>
        <p:txBody>
          <a:bodyPr wrap="square">
            <a:spAutoFit/>
          </a:bodyPr>
          <a:lstStyle/>
          <a:p>
            <a:pPr marL="0" lvl="1"/>
            <a:r>
              <a:rPr lang="en-US" altLang="zh-CN" sz="2200" b="1" dirty="0">
                <a:solidFill>
                  <a:schemeClr val="accent2"/>
                </a:solidFill>
                <a:latin typeface="Times New Roman" pitchFamily="18" charset="0"/>
                <a:ea typeface="黑体" pitchFamily="2" charset="-122"/>
              </a:rPr>
              <a:t>  DELETE FROM</a:t>
            </a:r>
            <a:r>
              <a:rPr lang="en-US" altLang="zh-CN" sz="2200" dirty="0">
                <a:latin typeface="Times New Roman" pitchFamily="18" charset="0"/>
                <a:ea typeface="黑体" pitchFamily="2" charset="-122"/>
              </a:rPr>
              <a:t> &lt;</a:t>
            </a:r>
            <a:r>
              <a:rPr lang="zh-CN" altLang="en-US" sz="2200" dirty="0">
                <a:latin typeface="Times New Roman" pitchFamily="18" charset="0"/>
                <a:ea typeface="黑体" pitchFamily="2" charset="-122"/>
              </a:rPr>
              <a:t>表名</a:t>
            </a:r>
            <a:r>
              <a:rPr lang="en-US" altLang="zh-CN" sz="2200" dirty="0">
                <a:latin typeface="Times New Roman" pitchFamily="18" charset="0"/>
                <a:ea typeface="黑体" pitchFamily="2" charset="-122"/>
              </a:rPr>
              <a:t>&gt;  [</a:t>
            </a:r>
            <a:r>
              <a:rPr lang="en-US" altLang="zh-CN" sz="2200" b="1" dirty="0">
                <a:solidFill>
                  <a:schemeClr val="accent2"/>
                </a:solidFill>
                <a:latin typeface="Times New Roman" pitchFamily="18" charset="0"/>
                <a:ea typeface="黑体" pitchFamily="2" charset="-122"/>
              </a:rPr>
              <a:t>WHERE</a:t>
            </a:r>
            <a:r>
              <a:rPr lang="en-US" altLang="zh-CN" sz="2200" dirty="0">
                <a:latin typeface="Times New Roman" pitchFamily="18" charset="0"/>
                <a:ea typeface="黑体" pitchFamily="2" charset="-122"/>
              </a:rPr>
              <a:t> &lt;</a:t>
            </a:r>
            <a:r>
              <a:rPr lang="zh-CN" altLang="en-US" sz="2200" dirty="0">
                <a:latin typeface="Times New Roman" pitchFamily="18" charset="0"/>
                <a:ea typeface="黑体" pitchFamily="2" charset="-122"/>
              </a:rPr>
              <a:t>删除条件</a:t>
            </a:r>
            <a:r>
              <a:rPr lang="en-US" altLang="zh-CN" sz="2200" dirty="0">
                <a:latin typeface="Times New Roman" pitchFamily="18" charset="0"/>
                <a:ea typeface="黑体" pitchFamily="2" charset="-122"/>
              </a:rPr>
              <a:t>&gt;]</a:t>
            </a:r>
            <a:r>
              <a:rPr lang="zh-CN" altLang="en-US" sz="2200" dirty="0">
                <a:latin typeface="Times New Roman" pitchFamily="18" charset="0"/>
                <a:ea typeface="黑体" pitchFamily="2" charset="-122"/>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a:t>3.5.3  </a:t>
            </a:r>
            <a:r>
              <a:rPr lang="zh-CN" altLang="en-US" dirty="0"/>
              <a:t>删除数据</a:t>
            </a:r>
          </a:p>
        </p:txBody>
      </p:sp>
      <p:sp>
        <p:nvSpPr>
          <p:cNvPr id="138243" name="Rectangle 3"/>
          <p:cNvSpPr>
            <a:spLocks noGrp="1" noChangeArrowheads="1"/>
          </p:cNvSpPr>
          <p:nvPr>
            <p:ph type="body" idx="1"/>
          </p:nvPr>
        </p:nvSpPr>
        <p:spPr>
          <a:xfrm>
            <a:off x="220216" y="1411883"/>
            <a:ext cx="8744272" cy="4897437"/>
          </a:xfrm>
        </p:spPr>
        <p:txBody>
          <a:bodyPr/>
          <a:lstStyle/>
          <a:p>
            <a:pPr lvl="1">
              <a:lnSpc>
                <a:spcPct val="110000"/>
              </a:lnSpc>
            </a:pPr>
            <a:r>
              <a:rPr lang="en-US" altLang="zh-CN" sz="2000" dirty="0">
                <a:latin typeface="Times New Roman" pitchFamily="18" charset="0"/>
                <a:ea typeface="黑体" pitchFamily="2" charset="-122"/>
              </a:rPr>
              <a:t>34) </a:t>
            </a:r>
            <a:r>
              <a:rPr lang="zh-CN" altLang="en-US" sz="2000" dirty="0">
                <a:solidFill>
                  <a:srgbClr val="008000"/>
                </a:solidFill>
                <a:latin typeface="Times New Roman" pitchFamily="18" charset="0"/>
                <a:ea typeface="黑体" pitchFamily="2" charset="-122"/>
              </a:rPr>
              <a:t>（</a:t>
            </a:r>
            <a:r>
              <a:rPr lang="en-US" altLang="en-US" sz="2000" dirty="0" err="1">
                <a:solidFill>
                  <a:srgbClr val="008000"/>
                </a:solidFill>
                <a:latin typeface="Times New Roman" pitchFamily="18" charset="0"/>
                <a:ea typeface="黑体" pitchFamily="2" charset="-122"/>
              </a:rPr>
              <a:t>全部删除</a:t>
            </a:r>
            <a:r>
              <a:rPr lang="zh-CN" altLang="en-US" sz="2000" dirty="0">
                <a:solidFill>
                  <a:srgbClr val="008000"/>
                </a:solidFill>
                <a:latin typeface="Times New Roman" pitchFamily="18" charset="0"/>
                <a:ea typeface="黑体" pitchFamily="2" charset="-122"/>
              </a:rPr>
              <a:t>）</a:t>
            </a:r>
            <a:r>
              <a:rPr lang="en-US" altLang="en-US" sz="2000" dirty="0" err="1">
                <a:latin typeface="Times New Roman" pitchFamily="18" charset="0"/>
                <a:ea typeface="黑体" pitchFamily="2" charset="-122"/>
              </a:rPr>
              <a:t>删除emp表中全部</a:t>
            </a:r>
            <a:r>
              <a:rPr lang="zh-CN" altLang="en-US" sz="2000" dirty="0">
                <a:latin typeface="Times New Roman" pitchFamily="18" charset="0"/>
                <a:ea typeface="黑体" pitchFamily="2" charset="-122"/>
              </a:rPr>
              <a:t>数据</a:t>
            </a:r>
            <a:r>
              <a:rPr lang="en-US" altLang="en-US" sz="2000" dirty="0">
                <a:latin typeface="Times New Roman" pitchFamily="18" charset="0"/>
                <a:ea typeface="黑体" pitchFamily="2" charset="-122"/>
              </a:rPr>
              <a:t>。</a:t>
            </a:r>
          </a:p>
          <a:p>
            <a:pPr lvl="1">
              <a:lnSpc>
                <a:spcPct val="110000"/>
              </a:lnSpc>
              <a:buNone/>
            </a:pPr>
            <a:r>
              <a:rPr lang="en-US" altLang="zh-CN" sz="2000" b="1"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DELETE FROM</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emp</a:t>
            </a:r>
            <a:r>
              <a:rPr lang="en-US" altLang="en-US" sz="2000" b="1" dirty="0">
                <a:solidFill>
                  <a:srgbClr val="0000CC"/>
                </a:solidFill>
                <a:latin typeface="Times New Roman" pitchFamily="18" charset="0"/>
                <a:ea typeface="黑体" pitchFamily="2" charset="-122"/>
              </a:rPr>
              <a:t> ;</a:t>
            </a:r>
          </a:p>
          <a:p>
            <a:pPr lvl="2">
              <a:lnSpc>
                <a:spcPct val="110000"/>
              </a:lnSpc>
            </a:pPr>
            <a:r>
              <a:rPr lang="en-US" altLang="en-US" sz="2000" dirty="0">
                <a:solidFill>
                  <a:schemeClr val="accent2"/>
                </a:solidFill>
                <a:latin typeface="Times New Roman" pitchFamily="18" charset="0"/>
                <a:ea typeface="黑体" pitchFamily="2" charset="-122"/>
              </a:rPr>
              <a:t>注：</a:t>
            </a:r>
            <a:r>
              <a:rPr lang="zh-CN" altLang="en-US" sz="2000" dirty="0" err="1">
                <a:latin typeface="Times New Roman" pitchFamily="18" charset="0"/>
                <a:ea typeface="黑体" pitchFamily="2" charset="-122"/>
              </a:rPr>
              <a:t>请</a:t>
            </a:r>
            <a:r>
              <a:rPr lang="en-US" altLang="en-US" sz="2000" dirty="0" err="1">
                <a:latin typeface="Times New Roman" pitchFamily="18" charset="0"/>
                <a:ea typeface="黑体" pitchFamily="2" charset="-122"/>
              </a:rPr>
              <a:t>区别DROP</a:t>
            </a:r>
            <a:r>
              <a:rPr lang="en-US" altLang="en-US" sz="2000" dirty="0">
                <a:latin typeface="Times New Roman" pitchFamily="18" charset="0"/>
                <a:ea typeface="黑体" pitchFamily="2" charset="-122"/>
              </a:rPr>
              <a:t> </a:t>
            </a:r>
            <a:r>
              <a:rPr lang="en-US" altLang="en-US" sz="2000" dirty="0" err="1">
                <a:latin typeface="Times New Roman" pitchFamily="18" charset="0"/>
                <a:ea typeface="黑体" pitchFamily="2" charset="-122"/>
              </a:rPr>
              <a:t>TABLE语句</a:t>
            </a:r>
            <a:r>
              <a:rPr lang="en-US" altLang="en-US" sz="2000" dirty="0">
                <a:latin typeface="Times New Roman" pitchFamily="18" charset="0"/>
                <a:ea typeface="黑体" pitchFamily="2" charset="-122"/>
              </a:rPr>
              <a:t>。</a:t>
            </a:r>
            <a:endParaRPr lang="zh-CN" altLang="en-US" sz="2000" dirty="0">
              <a:latin typeface="Times New Roman" pitchFamily="18" charset="0"/>
              <a:ea typeface="黑体" pitchFamily="2" charset="-122"/>
            </a:endParaRPr>
          </a:p>
          <a:p>
            <a:pPr lvl="1">
              <a:lnSpc>
                <a:spcPct val="110000"/>
              </a:lnSpc>
            </a:pPr>
            <a:endParaRPr lang="en-US" altLang="zh-CN" sz="2000" dirty="0">
              <a:latin typeface="Times New Roman" pitchFamily="18" charset="0"/>
              <a:ea typeface="黑体" pitchFamily="2" charset="-122"/>
            </a:endParaRPr>
          </a:p>
          <a:p>
            <a:pPr lvl="1">
              <a:lnSpc>
                <a:spcPct val="110000"/>
              </a:lnSpc>
            </a:pPr>
            <a:r>
              <a:rPr lang="en-US" altLang="zh-CN" sz="2000" dirty="0">
                <a:latin typeface="Times New Roman" pitchFamily="18" charset="0"/>
                <a:ea typeface="黑体" pitchFamily="2" charset="-122"/>
              </a:rPr>
              <a:t>35) </a:t>
            </a:r>
            <a:r>
              <a:rPr lang="zh-CN" altLang="en-US" sz="2000" dirty="0">
                <a:solidFill>
                  <a:srgbClr val="008000"/>
                </a:solidFill>
                <a:latin typeface="Times New Roman" pitchFamily="18" charset="0"/>
                <a:ea typeface="黑体" pitchFamily="2" charset="-122"/>
              </a:rPr>
              <a:t>（</a:t>
            </a:r>
            <a:r>
              <a:rPr lang="en-US" altLang="en-US" sz="2000" dirty="0" err="1">
                <a:solidFill>
                  <a:srgbClr val="008000"/>
                </a:solidFill>
                <a:latin typeface="Times New Roman" pitchFamily="18" charset="0"/>
                <a:ea typeface="黑体" pitchFamily="2" charset="-122"/>
              </a:rPr>
              <a:t>条件删除</a:t>
            </a:r>
            <a:r>
              <a:rPr lang="zh-CN" altLang="en-US" sz="2000" dirty="0">
                <a:solidFill>
                  <a:srgbClr val="008000"/>
                </a:solidFill>
                <a:latin typeface="Times New Roman" pitchFamily="18" charset="0"/>
                <a:ea typeface="黑体" pitchFamily="2" charset="-122"/>
              </a:rPr>
              <a:t>）</a:t>
            </a:r>
            <a:r>
              <a:rPr lang="en-US" altLang="en-US" sz="2000" dirty="0">
                <a:latin typeface="Times New Roman" pitchFamily="18" charset="0"/>
                <a:ea typeface="黑体" pitchFamily="2" charset="-122"/>
              </a:rPr>
              <a:t> </a:t>
            </a:r>
            <a:r>
              <a:rPr lang="en-US" altLang="en-US" sz="2000" dirty="0" err="1">
                <a:latin typeface="Times New Roman" pitchFamily="18" charset="0"/>
                <a:ea typeface="黑体" pitchFamily="2" charset="-122"/>
              </a:rPr>
              <a:t>删除</a:t>
            </a:r>
            <a:r>
              <a:rPr lang="en-US" altLang="en-US" sz="2000" dirty="0">
                <a:latin typeface="Times New Roman" pitchFamily="18" charset="0"/>
                <a:ea typeface="黑体" pitchFamily="2" charset="-122"/>
              </a:rPr>
              <a:t> </a:t>
            </a:r>
            <a:r>
              <a:rPr lang="en-US" altLang="en-US" sz="2000" dirty="0" err="1">
                <a:latin typeface="Times New Roman" pitchFamily="18" charset="0"/>
                <a:ea typeface="黑体" pitchFamily="2" charset="-122"/>
              </a:rPr>
              <a:t>emp表</a:t>
            </a:r>
            <a:r>
              <a:rPr lang="zh-CN" altLang="en-US" sz="2000" dirty="0">
                <a:latin typeface="Times New Roman" pitchFamily="18" charset="0"/>
                <a:ea typeface="黑体" pitchFamily="2" charset="-122"/>
              </a:rPr>
              <a:t>中</a:t>
            </a:r>
            <a:r>
              <a:rPr lang="en-US" altLang="en-US" sz="2000" dirty="0">
                <a:latin typeface="Times New Roman" pitchFamily="18" charset="0"/>
                <a:ea typeface="黑体" pitchFamily="2" charset="-122"/>
              </a:rPr>
              <a:t>无佣金及佣金低于500的salesman数据</a:t>
            </a:r>
          </a:p>
          <a:p>
            <a:pPr lvl="1">
              <a:lnSpc>
                <a:spcPct val="110000"/>
              </a:lnSpc>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en-US" sz="2000" b="1" dirty="0">
                <a:solidFill>
                  <a:schemeClr val="accent2"/>
                </a:solidFill>
                <a:latin typeface="Times New Roman" pitchFamily="18" charset="0"/>
                <a:ea typeface="黑体" pitchFamily="2" charset="-122"/>
              </a:rPr>
              <a:t>DELETE FROM</a:t>
            </a:r>
            <a:r>
              <a:rPr lang="en-US" altLang="en-US" sz="2000" b="1" dirty="0">
                <a:solidFill>
                  <a:srgbClr val="0000CC"/>
                </a:solidFill>
                <a:latin typeface="Times New Roman" pitchFamily="18" charset="0"/>
                <a:ea typeface="黑体" pitchFamily="2" charset="-122"/>
              </a:rPr>
              <a:t> </a:t>
            </a:r>
            <a:r>
              <a:rPr lang="en-US" altLang="en-US" sz="2000" b="1" dirty="0" err="1">
                <a:solidFill>
                  <a:srgbClr val="0000CC"/>
                </a:solidFill>
                <a:latin typeface="Times New Roman" pitchFamily="18" charset="0"/>
                <a:ea typeface="黑体" pitchFamily="2" charset="-122"/>
              </a:rPr>
              <a:t>emp</a:t>
            </a:r>
            <a:endParaRPr lang="en-US" altLang="en-US" sz="2000" b="1"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a:t>
            </a:r>
            <a:r>
              <a:rPr lang="en-US" altLang="en-US" sz="2000" b="1" dirty="0">
                <a:solidFill>
                  <a:srgbClr val="0000CC"/>
                </a:solidFill>
                <a:latin typeface="Times New Roman" pitchFamily="18" charset="0"/>
                <a:ea typeface="黑体" pitchFamily="2" charset="-122"/>
              </a:rPr>
              <a:t>WHERE job = ‘salesman’ AND (</a:t>
            </a:r>
            <a:r>
              <a:rPr lang="en-US" altLang="en-US" sz="2000" b="1" dirty="0" err="1">
                <a:solidFill>
                  <a:srgbClr val="0000CC"/>
                </a:solidFill>
                <a:latin typeface="Times New Roman" pitchFamily="18" charset="0"/>
                <a:ea typeface="黑体" pitchFamily="2" charset="-122"/>
              </a:rPr>
              <a:t>comm</a:t>
            </a:r>
            <a:r>
              <a:rPr lang="en-US" altLang="en-US" sz="2000" b="1" dirty="0">
                <a:solidFill>
                  <a:srgbClr val="0000CC"/>
                </a:solidFill>
                <a:latin typeface="Times New Roman" pitchFamily="18" charset="0"/>
                <a:ea typeface="黑体" pitchFamily="2" charset="-122"/>
              </a:rPr>
              <a:t> IS NULL OR </a:t>
            </a:r>
            <a:r>
              <a:rPr lang="en-US" altLang="en-US" sz="2000" b="1" dirty="0" err="1">
                <a:solidFill>
                  <a:srgbClr val="0000CC"/>
                </a:solidFill>
                <a:latin typeface="Times New Roman" pitchFamily="18" charset="0"/>
                <a:ea typeface="黑体" pitchFamily="2" charset="-122"/>
              </a:rPr>
              <a:t>comm</a:t>
            </a:r>
            <a:r>
              <a:rPr lang="en-US" altLang="en-US" sz="2000" b="1" dirty="0">
                <a:solidFill>
                  <a:srgbClr val="0000CC"/>
                </a:solidFill>
                <a:latin typeface="Times New Roman" pitchFamily="18" charset="0"/>
                <a:ea typeface="黑体" pitchFamily="2" charset="-122"/>
              </a:rPr>
              <a:t> &lt; 500.0) ;</a:t>
            </a:r>
            <a:endParaRPr lang="en-US" altLang="zh-CN" sz="2000" b="1" dirty="0">
              <a:solidFill>
                <a:srgbClr val="0000CC"/>
              </a:solidFill>
              <a:latin typeface="Times New Roman" pitchFamily="18" charset="0"/>
              <a:ea typeface="黑体" pitchFamily="2" charset="-122"/>
            </a:endParaRPr>
          </a:p>
          <a:p>
            <a:pPr lvl="1">
              <a:lnSpc>
                <a:spcPct val="110000"/>
              </a:lnSpc>
              <a:buFont typeface="Wingdings" pitchFamily="2" charset="2"/>
              <a:buNone/>
            </a:pPr>
            <a:endParaRPr lang="en-US" altLang="zh-CN" sz="2000" b="1" dirty="0">
              <a:solidFill>
                <a:srgbClr val="0000CC"/>
              </a:solidFill>
              <a:latin typeface="Times New Roman" pitchFamily="18" charset="0"/>
              <a:ea typeface="黑体" pitchFamily="2" charset="-122"/>
            </a:endParaRPr>
          </a:p>
          <a:p>
            <a:pPr lvl="1">
              <a:lnSpc>
                <a:spcPct val="110000"/>
              </a:lnSpc>
              <a:buFont typeface="Wingdings" pitchFamily="2" charset="2"/>
              <a:buNone/>
            </a:pPr>
            <a:endParaRPr lang="en-US" altLang="zh-CN" sz="2000" b="1" dirty="0">
              <a:solidFill>
                <a:srgbClr val="0000CC"/>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注：用户使用</a:t>
            </a:r>
            <a:r>
              <a:rPr lang="en-US" altLang="zh-CN" sz="2200" b="1" dirty="0">
                <a:solidFill>
                  <a:schemeClr val="accent2"/>
                </a:solidFill>
                <a:latin typeface="Times New Roman" pitchFamily="18" charset="0"/>
                <a:ea typeface="黑体" pitchFamily="2" charset="-122"/>
              </a:rPr>
              <a:t>INSERT</a:t>
            </a:r>
            <a:r>
              <a:rPr lang="zh-CN" altLang="en-US" sz="2200" b="1" dirty="0">
                <a:solidFill>
                  <a:schemeClr val="accent2"/>
                </a:solidFill>
                <a:latin typeface="Times New Roman" pitchFamily="18" charset="0"/>
                <a:ea typeface="黑体" pitchFamily="2" charset="-122"/>
              </a:rPr>
              <a:t>、</a:t>
            </a:r>
            <a:r>
              <a:rPr lang="en-US" altLang="zh-CN" sz="2200" b="1" dirty="0">
                <a:solidFill>
                  <a:schemeClr val="accent2"/>
                </a:solidFill>
                <a:latin typeface="Times New Roman" pitchFamily="18" charset="0"/>
                <a:ea typeface="黑体" pitchFamily="2" charset="-122"/>
              </a:rPr>
              <a:t>UPDATE</a:t>
            </a:r>
            <a:r>
              <a:rPr lang="zh-CN" altLang="en-US" sz="2200" b="1" dirty="0">
                <a:solidFill>
                  <a:schemeClr val="accent2"/>
                </a:solidFill>
                <a:latin typeface="Times New Roman" pitchFamily="18" charset="0"/>
                <a:ea typeface="黑体" pitchFamily="2" charset="-122"/>
              </a:rPr>
              <a:t>、</a:t>
            </a:r>
            <a:r>
              <a:rPr lang="en-US" altLang="zh-CN" sz="2200" b="1" dirty="0">
                <a:solidFill>
                  <a:schemeClr val="accent2"/>
                </a:solidFill>
                <a:latin typeface="Times New Roman" pitchFamily="18" charset="0"/>
                <a:ea typeface="黑体" pitchFamily="2" charset="-122"/>
              </a:rPr>
              <a:t>DELECT </a:t>
            </a:r>
            <a:r>
              <a:rPr lang="zh-CN" altLang="en-US" sz="2200" dirty="0">
                <a:latin typeface="Times New Roman" pitchFamily="18" charset="0"/>
                <a:ea typeface="黑体" pitchFamily="2" charset="-122"/>
              </a:rPr>
              <a:t>语句进行数据更新的过程中，可能会违反已在相关基表上定义的</a:t>
            </a:r>
            <a:r>
              <a:rPr lang="zh-CN" altLang="en-US" sz="2200" dirty="0">
                <a:solidFill>
                  <a:srgbClr val="FF0000"/>
                </a:solidFill>
                <a:latin typeface="Times New Roman" pitchFamily="18" charset="0"/>
                <a:ea typeface="黑体" pitchFamily="2" charset="-122"/>
              </a:rPr>
              <a:t>完整性约束</a:t>
            </a:r>
            <a:r>
              <a:rPr lang="zh-CN" altLang="en-US" sz="2200" dirty="0">
                <a:latin typeface="Times New Roman" pitchFamily="18" charset="0"/>
                <a:ea typeface="黑体" pitchFamily="2" charset="-122"/>
              </a:rPr>
              <a:t>，因此，</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在执行数据更新语句时会</a:t>
            </a:r>
            <a:r>
              <a:rPr lang="zh-CN" altLang="en-US" sz="2200" dirty="0">
                <a:solidFill>
                  <a:srgbClr val="FF0000"/>
                </a:solidFill>
                <a:latin typeface="Times New Roman" pitchFamily="18" charset="0"/>
                <a:ea typeface="黑体" pitchFamily="2" charset="-122"/>
              </a:rPr>
              <a:t>检查并维护完整性约束</a:t>
            </a:r>
            <a:r>
              <a:rPr lang="zh-CN" altLang="en-US" sz="2200" dirty="0">
                <a:latin typeface="Times New Roman" pitchFamily="18"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89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2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8243">
                                            <p:txEl>
                                              <p:pRg st="9" end="9"/>
                                            </p:txEl>
                                          </p:spTgt>
                                        </p:tgtEl>
                                        <p:attrNameLst>
                                          <p:attrName>style.visibility</p:attrName>
                                        </p:attrNameLst>
                                      </p:cBhvr>
                                      <p:to>
                                        <p:strVal val="visible"/>
                                      </p:to>
                                    </p:set>
                                    <p:anim calcmode="lin" valueType="num">
                                      <p:cBhvr additive="base">
                                        <p:cTn id="15" dur="500" fill="hold"/>
                                        <p:tgtEl>
                                          <p:spTgt spid="13824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1" dirty="0">
                <a:solidFill>
                  <a:srgbClr val="0000FF"/>
                </a:solidFill>
              </a:rPr>
              <a:t>补充：</a:t>
            </a:r>
            <a:r>
              <a:rPr lang="en-US" altLang="zh-CN" sz="2800" b="1" dirty="0">
                <a:solidFill>
                  <a:srgbClr val="0000FF"/>
                </a:solidFill>
              </a:rPr>
              <a:t> Programming Paradigms | </a:t>
            </a:r>
            <a:r>
              <a:rPr lang="zh-CN" altLang="en-US" sz="2800" b="1" dirty="0">
                <a:solidFill>
                  <a:srgbClr val="0000FF"/>
                </a:solidFill>
              </a:rPr>
              <a:t>编程范式</a:t>
            </a:r>
            <a:endParaRPr lang="en-US" altLang="zh-CN" sz="2800" b="1" dirty="0">
              <a:solidFill>
                <a:srgbClr val="0000FF"/>
              </a:solidFill>
            </a:endParaRPr>
          </a:p>
        </p:txBody>
      </p:sp>
      <p:sp>
        <p:nvSpPr>
          <p:cNvPr id="184323" name="Rectangle 3"/>
          <p:cNvSpPr>
            <a:spLocks noGrp="1" noChangeArrowheads="1"/>
          </p:cNvSpPr>
          <p:nvPr>
            <p:ph type="body" idx="1"/>
          </p:nvPr>
        </p:nvSpPr>
        <p:spPr>
          <a:xfrm>
            <a:off x="914400" y="1268412"/>
            <a:ext cx="7772400" cy="5184923"/>
          </a:xfrm>
        </p:spPr>
        <p:txBody>
          <a:bodyPr/>
          <a:lstStyle/>
          <a:p>
            <a:r>
              <a:rPr lang="en-US" altLang="zh-CN" sz="2600" dirty="0">
                <a:solidFill>
                  <a:srgbClr val="0000FF"/>
                </a:solidFill>
              </a:rPr>
              <a:t>Declarative programming </a:t>
            </a:r>
            <a:r>
              <a:rPr lang="en-US" altLang="zh-CN" sz="2600" dirty="0"/>
              <a:t>is a programming paradigm—a style of building the structure and elements of computer programs—that expresses the </a:t>
            </a:r>
            <a:r>
              <a:rPr lang="en-US" altLang="zh-CN" sz="2600" u="sng" dirty="0"/>
              <a:t>logic of a computation</a:t>
            </a:r>
            <a:r>
              <a:rPr lang="en-US" altLang="zh-CN" sz="2600" dirty="0"/>
              <a:t> without describing its </a:t>
            </a:r>
            <a:r>
              <a:rPr lang="en-US" altLang="zh-CN" sz="2600" u="sng" dirty="0"/>
              <a:t>control flow</a:t>
            </a:r>
            <a:r>
              <a:rPr lang="en-US" altLang="zh-CN" sz="2600" dirty="0"/>
              <a:t>.</a:t>
            </a:r>
            <a:br>
              <a:rPr lang="en-US" altLang="zh-CN" sz="2600" dirty="0"/>
            </a:br>
            <a:r>
              <a:rPr lang="en-US" altLang="zh-CN" sz="2600" dirty="0">
                <a:solidFill>
                  <a:srgbClr val="0000FF"/>
                </a:solidFill>
              </a:rPr>
              <a:t>Declarative programming </a:t>
            </a:r>
            <a:r>
              <a:rPr lang="en-US" altLang="zh-CN" sz="2600" dirty="0"/>
              <a:t>focuses on </a:t>
            </a:r>
            <a:r>
              <a:rPr lang="en-US" altLang="zh-CN" sz="2600" u="sng" dirty="0"/>
              <a:t>what</a:t>
            </a:r>
            <a:r>
              <a:rPr lang="en-US" altLang="zh-CN" sz="2600" dirty="0"/>
              <a:t> the program should accomplish without specifying </a:t>
            </a:r>
            <a:r>
              <a:rPr lang="en-US" altLang="zh-CN" sz="2600" u="sng" dirty="0"/>
              <a:t>how</a:t>
            </a:r>
            <a:r>
              <a:rPr lang="en-US" altLang="zh-CN" sz="2600" dirty="0"/>
              <a:t> the program should achieve the result.</a:t>
            </a:r>
            <a:br>
              <a:rPr lang="en-US" altLang="zh-CN" sz="2600" dirty="0"/>
            </a:br>
            <a:r>
              <a:rPr lang="zh-CN" altLang="en-US" sz="2600" dirty="0">
                <a:solidFill>
                  <a:srgbClr val="0000FF"/>
                </a:solidFill>
              </a:rPr>
              <a:t>声明式（性）编程</a:t>
            </a:r>
            <a:r>
              <a:rPr lang="zh-CN" altLang="en-US" sz="2600" dirty="0"/>
              <a:t>是一种编程范式（一种构建计算机程序的结构和元素的样式），用于表达</a:t>
            </a:r>
            <a:r>
              <a:rPr lang="zh-CN" altLang="en-US" sz="2600" u="sng" dirty="0"/>
              <a:t>计算的逻辑</a:t>
            </a:r>
            <a:r>
              <a:rPr lang="zh-CN" altLang="en-US" sz="2600" dirty="0"/>
              <a:t>而不描述其</a:t>
            </a:r>
            <a:r>
              <a:rPr lang="zh-CN" altLang="en-US" sz="2600" u="sng" dirty="0"/>
              <a:t>控制流程</a:t>
            </a:r>
            <a:r>
              <a:rPr lang="zh-CN" altLang="en-US" sz="2600" dirty="0"/>
              <a:t>。</a:t>
            </a:r>
            <a:br>
              <a:rPr lang="en-US" altLang="zh-CN" sz="2600" dirty="0"/>
            </a:br>
            <a:r>
              <a:rPr lang="zh-CN" altLang="en-US" sz="2600" dirty="0">
                <a:solidFill>
                  <a:srgbClr val="0000FF"/>
                </a:solidFill>
              </a:rPr>
              <a:t>声明式（性）编程</a:t>
            </a:r>
            <a:r>
              <a:rPr lang="zh-CN" altLang="en-US" sz="2600" dirty="0"/>
              <a:t>着眼于程序应完成</a:t>
            </a:r>
            <a:r>
              <a:rPr lang="zh-CN" altLang="en-US" sz="2600" u="sng" dirty="0"/>
              <a:t>什么</a:t>
            </a:r>
            <a:r>
              <a:rPr lang="zh-CN" altLang="en-US" sz="2600" dirty="0"/>
              <a:t>工作，而不指定程序应</a:t>
            </a:r>
            <a:r>
              <a:rPr lang="zh-CN" altLang="en-US" sz="2600" u="sng" dirty="0"/>
              <a:t>如何</a:t>
            </a:r>
            <a:r>
              <a:rPr lang="zh-CN" altLang="en-US" sz="2600" dirty="0"/>
              <a:t>获得结果。</a:t>
            </a:r>
            <a:endParaRPr lang="en-US" altLang="zh-CN" sz="2600" dirty="0"/>
          </a:p>
        </p:txBody>
      </p:sp>
      <p:sp>
        <p:nvSpPr>
          <p:cNvPr id="6" name="灯片编号占位符 5"/>
          <p:cNvSpPr>
            <a:spLocks noGrp="1"/>
          </p:cNvSpPr>
          <p:nvPr>
            <p:ph type="sldNum" sz="quarter" idx="12"/>
          </p:nvPr>
        </p:nvSpPr>
        <p:spPr/>
        <p:txBody>
          <a:bodyPr/>
          <a:lstStyle/>
          <a:p>
            <a:fld id="{22822E9C-6DB2-410D-B885-990DCF05EB34}" type="slidenum">
              <a:rPr lang="en-US" altLang="zh-CN" smtClean="0"/>
              <a:pPr/>
              <a:t>9</a:t>
            </a:fld>
            <a:endParaRPr lang="en-US" altLang="zh-CN"/>
          </a:p>
        </p:txBody>
      </p:sp>
      <p:sp>
        <p:nvSpPr>
          <p:cNvPr id="7" name="日期占位符 3"/>
          <p:cNvSpPr>
            <a:spLocks noGrp="1"/>
          </p:cNvSpPr>
          <p:nvPr>
            <p:ph type="dt" sz="half" idx="10"/>
          </p:nvPr>
        </p:nvSpPr>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页脚占位符 4"/>
          <p:cNvSpPr>
            <a:spLocks noGrp="1"/>
          </p:cNvSpPr>
          <p:nvPr>
            <p:ph type="ftr" sz="quarter" idx="11"/>
          </p:nvPr>
        </p:nvSpPr>
        <p:spPr/>
        <p:txBody>
          <a:bodyPr/>
          <a:lstStyle>
            <a:lvl1pPr>
              <a:defRPr/>
            </a:lvl1pPr>
          </a:lstStyle>
          <a:p>
            <a:r>
              <a:rPr lang="en-US" altLang="zh-CN" dirty="0"/>
              <a:t>《</a:t>
            </a:r>
            <a:r>
              <a:rPr lang="zh-CN" altLang="en-US" dirty="0"/>
              <a:t>数据库系统原理</a:t>
            </a:r>
            <a:r>
              <a:rPr lang="en-US" altLang="zh-CN" dirty="0"/>
              <a:t>》</a:t>
            </a:r>
            <a:r>
              <a:rPr lang="zh-CN" altLang="en-US" dirty="0"/>
              <a:t>第</a:t>
            </a:r>
            <a:r>
              <a:rPr lang="en-US" altLang="zh-CN" dirty="0"/>
              <a:t>3</a:t>
            </a:r>
            <a:r>
              <a:rPr lang="zh-CN" altLang="en-US" dirty="0"/>
              <a:t>章</a:t>
            </a:r>
            <a:r>
              <a:rPr lang="en-US" altLang="zh-CN" dirty="0"/>
              <a:t>--</a:t>
            </a:r>
            <a:r>
              <a:rPr lang="zh-CN" altLang="zh-CN" dirty="0"/>
              <a:t>关系数据库语言</a:t>
            </a:r>
            <a:r>
              <a:rPr lang="en-US" altLang="zh-CN" dirty="0"/>
              <a:t>SQL</a:t>
            </a:r>
          </a:p>
        </p:txBody>
      </p:sp>
      <p:pic>
        <p:nvPicPr>
          <p:cNvPr id="2" name="图片 1"/>
          <p:cNvPicPr>
            <a:picLocks noChangeAspect="1"/>
          </p:cNvPicPr>
          <p:nvPr/>
        </p:nvPicPr>
        <p:blipFill>
          <a:blip r:embed="rId3"/>
          <a:stretch>
            <a:fillRect/>
          </a:stretch>
        </p:blipFill>
        <p:spPr>
          <a:xfrm>
            <a:off x="7884368" y="155889"/>
            <a:ext cx="825382" cy="936104"/>
          </a:xfrm>
          <a:prstGeom prst="rect">
            <a:avLst/>
          </a:prstGeom>
        </p:spPr>
      </p:pic>
    </p:spTree>
    <p:extLst>
      <p:ext uri="{BB962C8B-B14F-4D97-AF65-F5344CB8AC3E}">
        <p14:creationId xmlns:p14="http://schemas.microsoft.com/office/powerpoint/2010/main" val="35317621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zh-CN" altLang="en-US"/>
              <a:t>目录 </a:t>
            </a:r>
            <a:r>
              <a:rPr lang="en-US" altLang="zh-CN"/>
              <a:t>Contents</a:t>
            </a:r>
          </a:p>
        </p:txBody>
      </p:sp>
      <p:sp>
        <p:nvSpPr>
          <p:cNvPr id="242691" name="Rectangle 3"/>
          <p:cNvSpPr>
            <a:spLocks noGrp="1" noChangeArrowheads="1"/>
          </p:cNvSpPr>
          <p:nvPr>
            <p:ph type="body" idx="1"/>
          </p:nvPr>
        </p:nvSpPr>
        <p:spPr/>
        <p:txBody>
          <a:bodyPr/>
          <a:lstStyle/>
          <a:p>
            <a:r>
              <a:rPr lang="en-US" altLang="zh-CN" b="1" dirty="0">
                <a:ea typeface="黑体" pitchFamily="2" charset="-122"/>
              </a:rPr>
              <a:t>3.1  </a:t>
            </a:r>
            <a:r>
              <a:rPr lang="zh-CN" altLang="en-US" b="1" dirty="0">
                <a:ea typeface="黑体" pitchFamily="2" charset="-122"/>
              </a:rPr>
              <a:t>数据库的用户接口</a:t>
            </a:r>
          </a:p>
          <a:p>
            <a:r>
              <a:rPr lang="en-US" altLang="zh-CN" b="1" dirty="0">
                <a:ea typeface="黑体" pitchFamily="2" charset="-122"/>
              </a:rPr>
              <a:t>3.2  SQL</a:t>
            </a:r>
            <a:r>
              <a:rPr lang="zh-CN" altLang="en-US" b="1" dirty="0">
                <a:ea typeface="黑体" pitchFamily="2" charset="-122"/>
              </a:rPr>
              <a:t>语言概况</a:t>
            </a:r>
          </a:p>
          <a:p>
            <a:r>
              <a:rPr lang="en-US" altLang="zh-CN" b="1" dirty="0">
                <a:ea typeface="黑体" pitchFamily="2" charset="-122"/>
              </a:rPr>
              <a:t>3.3  SQL</a:t>
            </a:r>
            <a:r>
              <a:rPr lang="zh-CN" altLang="en-US" b="1" dirty="0">
                <a:ea typeface="黑体" pitchFamily="2" charset="-122"/>
              </a:rPr>
              <a:t>数据定义语言</a:t>
            </a:r>
          </a:p>
          <a:p>
            <a:r>
              <a:rPr lang="en-US" altLang="zh-CN" b="1" dirty="0">
                <a:ea typeface="黑体" pitchFamily="2" charset="-122"/>
              </a:rPr>
              <a:t>3.4  SQL</a:t>
            </a:r>
            <a:r>
              <a:rPr lang="zh-CN" altLang="en-US" b="1" dirty="0">
                <a:ea typeface="黑体" pitchFamily="2" charset="-122"/>
              </a:rPr>
              <a:t>数据查询语言</a:t>
            </a:r>
          </a:p>
          <a:p>
            <a:r>
              <a:rPr lang="en-US" altLang="zh-CN" b="1" dirty="0">
                <a:ea typeface="黑体" pitchFamily="2" charset="-122"/>
              </a:rPr>
              <a:t>3.5  SQL</a:t>
            </a:r>
            <a:r>
              <a:rPr lang="zh-CN" altLang="en-US" b="1" dirty="0">
                <a:ea typeface="黑体" pitchFamily="2" charset="-122"/>
              </a:rPr>
              <a:t>数据操纵语言</a:t>
            </a:r>
          </a:p>
          <a:p>
            <a:r>
              <a:rPr lang="en-US" altLang="zh-CN" b="1" dirty="0">
                <a:solidFill>
                  <a:schemeClr val="accent2"/>
                </a:solidFill>
                <a:ea typeface="黑体" pitchFamily="2" charset="-122"/>
              </a:rPr>
              <a:t>3.6  SQL</a:t>
            </a:r>
            <a:r>
              <a:rPr lang="zh-CN" altLang="en-US" b="1" dirty="0">
                <a:solidFill>
                  <a:schemeClr val="accent2"/>
                </a:solidFill>
                <a:ea typeface="黑体" pitchFamily="2" charset="-122"/>
              </a:rPr>
              <a:t>中的视图</a:t>
            </a:r>
          </a:p>
          <a:p>
            <a:r>
              <a:rPr lang="en-US" altLang="zh-CN" b="1" dirty="0">
                <a:ea typeface="黑体" pitchFamily="2" charset="-122"/>
              </a:rPr>
              <a:t>3.7  </a:t>
            </a:r>
            <a:r>
              <a:rPr lang="zh-CN" altLang="en-US" b="1" dirty="0">
                <a:ea typeface="黑体" pitchFamily="2" charset="-122"/>
              </a:rPr>
              <a:t>嵌入式</a:t>
            </a:r>
            <a:r>
              <a:rPr lang="en-US" altLang="zh-CN" b="1" dirty="0">
                <a:ea typeface="黑体" pitchFamily="2" charset="-122"/>
              </a:rPr>
              <a:t>SQL</a:t>
            </a:r>
            <a:r>
              <a:rPr lang="zh-CN" altLang="en-US" b="1" dirty="0">
                <a:ea typeface="黑体" pitchFamily="2" charset="-122"/>
              </a:rPr>
              <a:t>与</a:t>
            </a:r>
            <a:br>
              <a:rPr lang="en-US" altLang="zh-CN" b="1" dirty="0">
                <a:ea typeface="黑体" pitchFamily="2" charset="-122"/>
              </a:rPr>
            </a:br>
            <a:r>
              <a:rPr lang="en-US" altLang="zh-CN" b="1" dirty="0">
                <a:ea typeface="黑体" pitchFamily="2" charset="-122"/>
              </a:rPr>
              <a:t>       SQL</a:t>
            </a:r>
            <a:r>
              <a:rPr lang="zh-CN" altLang="en-US" b="1" dirty="0">
                <a:ea typeface="黑体" pitchFamily="2" charset="-122"/>
              </a:rPr>
              <a:t>过程化扩充（简介）</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90</a:t>
            </a:fld>
            <a:endParaRPr lang="en-US" altLang="zh-CN"/>
          </a:p>
        </p:txBody>
      </p:sp>
      <p:sp>
        <p:nvSpPr>
          <p:cNvPr id="12"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t>3.6 SQL</a:t>
            </a:r>
            <a:r>
              <a:rPr lang="zh-CN" altLang="en-US"/>
              <a:t>中的视图</a:t>
            </a:r>
          </a:p>
        </p:txBody>
      </p:sp>
      <p:sp>
        <p:nvSpPr>
          <p:cNvPr id="243715" name="Rectangle 3"/>
          <p:cNvSpPr>
            <a:spLocks noGrp="1" noChangeArrowheads="1"/>
          </p:cNvSpPr>
          <p:nvPr>
            <p:ph type="body" idx="1"/>
          </p:nvPr>
        </p:nvSpPr>
        <p:spPr/>
        <p:txBody>
          <a:bodyPr/>
          <a:lstStyle/>
          <a:p>
            <a:pPr>
              <a:lnSpc>
                <a:spcPct val="135000"/>
              </a:lnSpc>
            </a:pPr>
            <a:r>
              <a:rPr lang="en-US" altLang="zh-CN" b="1">
                <a:solidFill>
                  <a:schemeClr val="accent2"/>
                </a:solidFill>
                <a:latin typeface="Times New Roman" pitchFamily="18" charset="0"/>
                <a:ea typeface="黑体" pitchFamily="2" charset="-122"/>
              </a:rPr>
              <a:t>3.6.1  </a:t>
            </a:r>
            <a:r>
              <a:rPr lang="zh-CN" altLang="en-US" b="1">
                <a:solidFill>
                  <a:schemeClr val="accent2"/>
                </a:solidFill>
                <a:latin typeface="Times New Roman" pitchFamily="18" charset="0"/>
                <a:ea typeface="黑体" pitchFamily="2" charset="-122"/>
              </a:rPr>
              <a:t>视图的概念</a:t>
            </a:r>
          </a:p>
          <a:p>
            <a:pPr>
              <a:lnSpc>
                <a:spcPct val="135000"/>
              </a:lnSpc>
            </a:pPr>
            <a:r>
              <a:rPr lang="en-US" altLang="zh-CN" b="1">
                <a:latin typeface="Times New Roman" pitchFamily="18" charset="0"/>
                <a:ea typeface="黑体" pitchFamily="2" charset="-122"/>
              </a:rPr>
              <a:t>3.6.2  </a:t>
            </a:r>
            <a:r>
              <a:rPr lang="zh-CN" altLang="en-US" b="1">
                <a:latin typeface="Times New Roman" pitchFamily="18" charset="0"/>
                <a:ea typeface="黑体" pitchFamily="2" charset="-122"/>
              </a:rPr>
              <a:t>定义与撤销视图</a:t>
            </a:r>
          </a:p>
          <a:p>
            <a:pPr>
              <a:lnSpc>
                <a:spcPct val="135000"/>
              </a:lnSpc>
            </a:pPr>
            <a:r>
              <a:rPr lang="en-US" altLang="zh-CN" b="1">
                <a:latin typeface="Times New Roman" pitchFamily="18" charset="0"/>
                <a:ea typeface="黑体" pitchFamily="2" charset="-122"/>
              </a:rPr>
              <a:t>3.6.3  </a:t>
            </a:r>
            <a:r>
              <a:rPr lang="zh-CN" altLang="en-US" b="1">
                <a:latin typeface="Times New Roman" pitchFamily="18" charset="0"/>
                <a:ea typeface="黑体" pitchFamily="2" charset="-122"/>
              </a:rPr>
              <a:t>视图上查询数据</a:t>
            </a:r>
          </a:p>
          <a:p>
            <a:pPr>
              <a:lnSpc>
                <a:spcPct val="135000"/>
              </a:lnSpc>
            </a:pPr>
            <a:r>
              <a:rPr lang="en-US" altLang="zh-CN" b="1">
                <a:latin typeface="Times New Roman" pitchFamily="18" charset="0"/>
                <a:ea typeface="黑体" pitchFamily="2" charset="-122"/>
              </a:rPr>
              <a:t>3.6.4  </a:t>
            </a:r>
            <a:r>
              <a:rPr lang="zh-CN" altLang="en-US" b="1">
                <a:latin typeface="Times New Roman" pitchFamily="18" charset="0"/>
                <a:ea typeface="黑体" pitchFamily="2" charset="-122"/>
              </a:rPr>
              <a:t>视图上更新数据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91</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t>3.6.1  </a:t>
            </a:r>
            <a:r>
              <a:rPr lang="zh-CN" altLang="en-US"/>
              <a:t>视图的概念</a:t>
            </a:r>
          </a:p>
        </p:txBody>
      </p:sp>
      <p:sp>
        <p:nvSpPr>
          <p:cNvPr id="149507" name="Rectangle 3"/>
          <p:cNvSpPr>
            <a:spLocks noGrp="1" noChangeArrowheads="1"/>
          </p:cNvSpPr>
          <p:nvPr>
            <p:ph type="body" idx="1"/>
          </p:nvPr>
        </p:nvSpPr>
        <p:spPr>
          <a:xfrm>
            <a:off x="914400" y="1268760"/>
            <a:ext cx="7772400" cy="5256213"/>
          </a:xfrm>
        </p:spPr>
        <p:txBody>
          <a:bodyPr/>
          <a:lstStyle/>
          <a:p>
            <a:pPr>
              <a:lnSpc>
                <a:spcPct val="120000"/>
              </a:lnSpc>
              <a:spcBef>
                <a:spcPts val="0"/>
              </a:spcBef>
            </a:pPr>
            <a:r>
              <a:rPr lang="zh-CN" altLang="en-US" sz="2200" dirty="0">
                <a:solidFill>
                  <a:schemeClr val="accent2"/>
                </a:solidFill>
                <a:latin typeface="Times New Roman" pitchFamily="18" charset="0"/>
                <a:ea typeface="黑体" pitchFamily="2" charset="-122"/>
              </a:rPr>
              <a:t>视图（</a:t>
            </a:r>
            <a:r>
              <a:rPr lang="en-US" altLang="zh-CN" sz="2200" dirty="0">
                <a:solidFill>
                  <a:schemeClr val="accent2"/>
                </a:solidFill>
                <a:latin typeface="Times New Roman" pitchFamily="18" charset="0"/>
                <a:ea typeface="黑体" pitchFamily="2" charset="-122"/>
              </a:rPr>
              <a:t>view</a:t>
            </a:r>
            <a:r>
              <a:rPr lang="zh-CN" altLang="en-US" sz="2200" dirty="0">
                <a:solidFill>
                  <a:schemeClr val="accent2"/>
                </a:solidFill>
                <a:latin typeface="Times New Roman" pitchFamily="18" charset="0"/>
                <a:ea typeface="黑体" pitchFamily="2" charset="-122"/>
              </a:rPr>
              <a:t>）</a:t>
            </a:r>
            <a:endParaRPr lang="en-US" altLang="zh-CN" sz="2200" dirty="0">
              <a:solidFill>
                <a:schemeClr val="accent2"/>
              </a:solidFill>
              <a:latin typeface="Times New Roman" pitchFamily="18" charset="0"/>
              <a:ea typeface="黑体" pitchFamily="2" charset="-122"/>
            </a:endParaRPr>
          </a:p>
          <a:p>
            <a:pPr lvl="1">
              <a:lnSpc>
                <a:spcPct val="120000"/>
              </a:lnSpc>
              <a:spcBef>
                <a:spcPts val="0"/>
              </a:spcBef>
            </a:pPr>
            <a:r>
              <a:rPr lang="zh-CN" altLang="en-US" sz="2000" dirty="0">
                <a:solidFill>
                  <a:srgbClr val="FF0000"/>
                </a:solidFill>
                <a:latin typeface="Times New Roman" pitchFamily="18" charset="0"/>
                <a:ea typeface="黑体" pitchFamily="2" charset="-122"/>
              </a:rPr>
              <a:t>视图</a:t>
            </a:r>
            <a:r>
              <a:rPr lang="zh-CN" altLang="en-US" sz="2000" dirty="0">
                <a:latin typeface="Times New Roman" pitchFamily="18" charset="0"/>
                <a:ea typeface="黑体" pitchFamily="2" charset="-122"/>
              </a:rPr>
              <a:t>是由其他表（基表</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视图）导出的</a:t>
            </a:r>
            <a:r>
              <a:rPr lang="zh-CN" altLang="en-US" sz="2000" dirty="0">
                <a:solidFill>
                  <a:srgbClr val="0000CC"/>
                </a:solidFill>
                <a:latin typeface="Times New Roman" pitchFamily="18" charset="0"/>
                <a:ea typeface="黑体" pitchFamily="2" charset="-122"/>
              </a:rPr>
              <a:t>虚表（</a:t>
            </a:r>
            <a:r>
              <a:rPr lang="en-US" altLang="zh-CN" sz="2000" dirty="0">
                <a:solidFill>
                  <a:srgbClr val="0000CC"/>
                </a:solidFill>
                <a:latin typeface="Times New Roman" pitchFamily="18" charset="0"/>
                <a:ea typeface="黑体" pitchFamily="2" charset="-122"/>
              </a:rPr>
              <a:t>virtual table</a:t>
            </a:r>
            <a:r>
              <a:rPr lang="zh-CN" altLang="en-US" sz="2000" dirty="0">
                <a:solidFill>
                  <a:srgbClr val="0000CC"/>
                </a:solidFill>
                <a:latin typeface="Times New Roman" pitchFamily="18" charset="0"/>
                <a:ea typeface="黑体" pitchFamily="2" charset="-122"/>
              </a:rPr>
              <a:t>）</a:t>
            </a:r>
            <a:r>
              <a:rPr lang="zh-CN" altLang="en-US" sz="2000" dirty="0">
                <a:latin typeface="Times New Roman" pitchFamily="18" charset="0"/>
                <a:ea typeface="黑体" pitchFamily="2" charset="-122"/>
              </a:rPr>
              <a:t>，又称为</a:t>
            </a:r>
            <a:r>
              <a:rPr lang="zh-CN" altLang="en-US" sz="2000" dirty="0">
                <a:solidFill>
                  <a:srgbClr val="0000CC"/>
                </a:solidFill>
                <a:latin typeface="Times New Roman" pitchFamily="18" charset="0"/>
                <a:ea typeface="黑体" pitchFamily="2" charset="-122"/>
              </a:rPr>
              <a:t>导出表（</a:t>
            </a:r>
            <a:r>
              <a:rPr lang="en-US" altLang="zh-CN" sz="2000" dirty="0">
                <a:solidFill>
                  <a:srgbClr val="0000CC"/>
                </a:solidFill>
                <a:latin typeface="Times New Roman" pitchFamily="18" charset="0"/>
                <a:ea typeface="黑体" pitchFamily="2" charset="-122"/>
              </a:rPr>
              <a:t>derived table</a:t>
            </a:r>
            <a:r>
              <a:rPr lang="zh-CN" altLang="en-US" sz="2000" dirty="0">
                <a:solidFill>
                  <a:srgbClr val="0000CC"/>
                </a:solidFill>
                <a:latin typeface="Times New Roman" pitchFamily="18" charset="0"/>
                <a:ea typeface="黑体" pitchFamily="2" charset="-122"/>
              </a:rPr>
              <a:t>）</a:t>
            </a:r>
            <a:r>
              <a:rPr lang="zh-CN" altLang="en-US" sz="2000" dirty="0">
                <a:latin typeface="Times New Roman" pitchFamily="18" charset="0"/>
                <a:ea typeface="黑体" pitchFamily="2" charset="-122"/>
              </a:rPr>
              <a:t>，可用于定义外模式 </a:t>
            </a:r>
          </a:p>
          <a:p>
            <a:pPr>
              <a:lnSpc>
                <a:spcPct val="120000"/>
              </a:lnSpc>
              <a:spcBef>
                <a:spcPts val="0"/>
              </a:spcBef>
            </a:pPr>
            <a:r>
              <a:rPr lang="zh-CN" altLang="en-US" sz="2200" dirty="0">
                <a:solidFill>
                  <a:schemeClr val="accent2"/>
                </a:solidFill>
                <a:latin typeface="Times New Roman" pitchFamily="18" charset="0"/>
                <a:ea typeface="黑体" pitchFamily="2" charset="-122"/>
              </a:rPr>
              <a:t>视图与基表（</a:t>
            </a:r>
            <a:r>
              <a:rPr lang="en-US" altLang="zh-CN" sz="2200" dirty="0">
                <a:solidFill>
                  <a:schemeClr val="accent2"/>
                </a:solidFill>
                <a:latin typeface="Times New Roman" pitchFamily="18" charset="0"/>
                <a:ea typeface="黑体" pitchFamily="2" charset="-122"/>
              </a:rPr>
              <a:t>base table</a:t>
            </a:r>
            <a:r>
              <a:rPr lang="zh-CN" altLang="en-US" sz="2200" dirty="0">
                <a:solidFill>
                  <a:schemeClr val="accent2"/>
                </a:solidFill>
                <a:latin typeface="Times New Roman" pitchFamily="18" charset="0"/>
                <a:ea typeface="黑体" pitchFamily="2" charset="-122"/>
              </a:rPr>
              <a:t>）的区别与联系</a:t>
            </a:r>
          </a:p>
          <a:p>
            <a:pPr lvl="1">
              <a:lnSpc>
                <a:spcPct val="120000"/>
              </a:lnSpc>
              <a:spcBef>
                <a:spcPts val="0"/>
              </a:spcBef>
            </a:pPr>
            <a:r>
              <a:rPr lang="zh-CN" altLang="en-US" sz="2000" dirty="0">
                <a:latin typeface="Times New Roman" pitchFamily="18" charset="0"/>
                <a:ea typeface="黑体" pitchFamily="2" charset="-122"/>
              </a:rPr>
              <a:t>视图</a:t>
            </a:r>
            <a:r>
              <a:rPr lang="zh-CN" altLang="zh-CN" sz="2000" dirty="0">
                <a:latin typeface="Times New Roman" pitchFamily="18" charset="0"/>
                <a:ea typeface="黑体" pitchFamily="2" charset="-122"/>
              </a:rPr>
              <a:t>如同基表一样，</a:t>
            </a:r>
            <a:r>
              <a:rPr lang="zh-CN" altLang="en-US" sz="2000" dirty="0">
                <a:latin typeface="Times New Roman" pitchFamily="18" charset="0"/>
                <a:ea typeface="黑体" pitchFamily="2" charset="-122"/>
              </a:rPr>
              <a:t>是由行、列组成的二维表，在其中可查询数据、</a:t>
            </a:r>
            <a:r>
              <a:rPr lang="zh-CN" altLang="en-US" sz="2000" dirty="0">
                <a:solidFill>
                  <a:srgbClr val="008000"/>
                </a:solidFill>
                <a:latin typeface="Times New Roman" pitchFamily="18" charset="0"/>
                <a:ea typeface="黑体" pitchFamily="2" charset="-122"/>
              </a:rPr>
              <a:t>有限制地更新数据</a:t>
            </a:r>
            <a:endParaRPr lang="zh-CN" altLang="en-US" sz="2000" dirty="0">
              <a:latin typeface="Times New Roman" pitchFamily="18" charset="0"/>
              <a:ea typeface="黑体" pitchFamily="2" charset="-122"/>
            </a:endParaRPr>
          </a:p>
          <a:p>
            <a:pPr lvl="1">
              <a:lnSpc>
                <a:spcPct val="120000"/>
              </a:lnSpc>
              <a:spcBef>
                <a:spcPts val="0"/>
              </a:spcBef>
            </a:pPr>
            <a:r>
              <a:rPr lang="zh-CN" altLang="en-US" sz="2000" dirty="0">
                <a:latin typeface="Times New Roman" pitchFamily="18" charset="0"/>
                <a:ea typeface="黑体" pitchFamily="2" charset="-122"/>
              </a:rPr>
              <a:t>视图中不直接包含数据（即不对应物理数据文件），其数据包含在导出它的基表中</a:t>
            </a:r>
            <a:endParaRPr lang="en-US" altLang="zh-CN" sz="2000" dirty="0">
              <a:solidFill>
                <a:srgbClr val="0000CC"/>
              </a:solidFill>
              <a:latin typeface="Times New Roman" pitchFamily="18" charset="0"/>
              <a:ea typeface="黑体" pitchFamily="2" charset="-122"/>
            </a:endParaRPr>
          </a:p>
          <a:p>
            <a:pPr lvl="1">
              <a:lnSpc>
                <a:spcPct val="120000"/>
              </a:lnSpc>
              <a:spcBef>
                <a:spcPts val="0"/>
              </a:spcBef>
            </a:pPr>
            <a:r>
              <a:rPr lang="zh-CN" altLang="en-US" sz="2000" dirty="0">
                <a:latin typeface="Times New Roman" pitchFamily="18" charset="0"/>
                <a:ea typeface="黑体" pitchFamily="2" charset="-122"/>
              </a:rPr>
              <a:t>基表中的数据发生了变化，由该基表定义的视图中的数据也会随之变化</a:t>
            </a:r>
            <a:endParaRPr lang="en-US" altLang="zh-CN" sz="2000" dirty="0">
              <a:latin typeface="Times New Roman" pitchFamily="18" charset="0"/>
              <a:ea typeface="黑体" pitchFamily="2" charset="-122"/>
            </a:endParaRPr>
          </a:p>
          <a:p>
            <a:pPr lvl="1">
              <a:lnSpc>
                <a:spcPct val="120000"/>
              </a:lnSpc>
              <a:spcBef>
                <a:spcPts val="0"/>
              </a:spcBef>
            </a:pPr>
            <a:r>
              <a:rPr lang="zh-CN" altLang="en-US" sz="2000" dirty="0">
                <a:latin typeface="Times New Roman" pitchFamily="18" charset="0"/>
                <a:ea typeface="黑体" pitchFamily="2" charset="-122"/>
              </a:rPr>
              <a:t>数据库中只存放视图的定义，不会因为定义了视图而出现数据冗余</a:t>
            </a:r>
          </a:p>
          <a:p>
            <a:pPr lvl="1">
              <a:lnSpc>
                <a:spcPct val="120000"/>
              </a:lnSpc>
              <a:spcBef>
                <a:spcPts val="0"/>
              </a:spcBef>
            </a:pPr>
            <a:r>
              <a:rPr lang="zh-CN" altLang="en-US" sz="2000" dirty="0">
                <a:latin typeface="Times New Roman" pitchFamily="18" charset="0"/>
                <a:ea typeface="黑体" pitchFamily="2" charset="-122"/>
              </a:rPr>
              <a:t>当用户在视图上的查询时，</a:t>
            </a:r>
            <a:r>
              <a:rPr lang="en-US" altLang="zh-CN" sz="2000" dirty="0">
                <a:latin typeface="Times New Roman" pitchFamily="18" charset="0"/>
                <a:ea typeface="黑体" pitchFamily="2" charset="-122"/>
              </a:rPr>
              <a:t>DBMS</a:t>
            </a:r>
            <a:r>
              <a:rPr lang="zh-CN" altLang="en-US" sz="2000" dirty="0">
                <a:latin typeface="Times New Roman" pitchFamily="18" charset="0"/>
                <a:ea typeface="黑体" pitchFamily="2" charset="-122"/>
              </a:rPr>
              <a:t>会根据视图定义将视图上的查询转换为用于定义视图的有关基表上的查询</a:t>
            </a:r>
            <a:r>
              <a:rPr lang="en-US" altLang="zh-CN" sz="2000" dirty="0">
                <a:latin typeface="Times New Roman" pitchFamily="18" charset="0"/>
                <a:ea typeface="黑体" pitchFamily="2" charset="-122"/>
              </a:rPr>
              <a:t>——</a:t>
            </a:r>
            <a:r>
              <a:rPr lang="zh-CN" altLang="en-US" sz="2000" dirty="0">
                <a:solidFill>
                  <a:srgbClr val="0000CC"/>
                </a:solidFill>
                <a:latin typeface="Times New Roman" pitchFamily="18" charset="0"/>
                <a:ea typeface="黑体" pitchFamily="2" charset="-122"/>
              </a:rPr>
              <a:t>视图消解</a:t>
            </a:r>
            <a:endParaRPr lang="zh-CN" altLang="en-US" sz="2000" dirty="0">
              <a:latin typeface="Times New Roman" pitchFamily="18"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92</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7" dur="500"/>
                                        <p:tgtEl>
                                          <p:spTgt spid="1495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2" dur="500"/>
                                        <p:tgtEl>
                                          <p:spTgt spid="1495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9507">
                                            <p:txEl>
                                              <p:pRg st="5" end="5"/>
                                            </p:txEl>
                                          </p:spTgt>
                                        </p:tgtEl>
                                        <p:attrNameLst>
                                          <p:attrName>style.visibility</p:attrName>
                                        </p:attrNameLst>
                                      </p:cBhvr>
                                      <p:to>
                                        <p:strVal val="visible"/>
                                      </p:to>
                                    </p:set>
                                    <p:anim calcmode="lin" valueType="num">
                                      <p:cBhvr additive="base">
                                        <p:cTn id="17" dur="500" fill="hold"/>
                                        <p:tgtEl>
                                          <p:spTgt spid="14950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9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9507">
                                            <p:txEl>
                                              <p:pRg st="6" end="6"/>
                                            </p:txEl>
                                          </p:spTgt>
                                        </p:tgtEl>
                                        <p:attrNameLst>
                                          <p:attrName>style.visibility</p:attrName>
                                        </p:attrNameLst>
                                      </p:cBhvr>
                                      <p:to>
                                        <p:strVal val="visible"/>
                                      </p:to>
                                    </p:set>
                                    <p:anim calcmode="lin" valueType="num">
                                      <p:cBhvr additive="base">
                                        <p:cTn id="23" dur="500" fill="hold"/>
                                        <p:tgtEl>
                                          <p:spTgt spid="14950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95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9507">
                                            <p:txEl>
                                              <p:pRg st="7" end="7"/>
                                            </p:txEl>
                                          </p:spTgt>
                                        </p:tgtEl>
                                        <p:attrNameLst>
                                          <p:attrName>style.visibility</p:attrName>
                                        </p:attrNameLst>
                                      </p:cBhvr>
                                      <p:to>
                                        <p:strVal val="visible"/>
                                      </p:to>
                                    </p:set>
                                    <p:anim calcmode="lin" valueType="num">
                                      <p:cBhvr additive="base">
                                        <p:cTn id="29" dur="500" fill="hold"/>
                                        <p:tgtEl>
                                          <p:spTgt spid="14950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95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a:t>3.6.1  </a:t>
            </a:r>
            <a:r>
              <a:rPr lang="zh-CN" altLang="en-US"/>
              <a:t>视图的概念</a:t>
            </a:r>
          </a:p>
        </p:txBody>
      </p:sp>
      <p:sp>
        <p:nvSpPr>
          <p:cNvPr id="171011" name="Rectangle 3"/>
          <p:cNvSpPr>
            <a:spLocks noChangeArrowheads="1"/>
          </p:cNvSpPr>
          <p:nvPr/>
        </p:nvSpPr>
        <p:spPr bwMode="auto">
          <a:xfrm>
            <a:off x="2483445" y="1916113"/>
            <a:ext cx="1296987"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solidFill>
                  <a:srgbClr val="008000"/>
                </a:solidFill>
                <a:latin typeface="Times New Roman" pitchFamily="18" charset="0"/>
              </a:rPr>
              <a:t>SQL</a:t>
            </a:r>
          </a:p>
        </p:txBody>
      </p:sp>
      <p:sp>
        <p:nvSpPr>
          <p:cNvPr id="171012" name="Rectangle 4"/>
          <p:cNvSpPr>
            <a:spLocks noChangeArrowheads="1"/>
          </p:cNvSpPr>
          <p:nvPr/>
        </p:nvSpPr>
        <p:spPr bwMode="auto">
          <a:xfrm>
            <a:off x="2483445" y="3068638"/>
            <a:ext cx="1296987"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rgbClr val="0000CC"/>
                </a:solidFill>
                <a:latin typeface="Times New Roman" pitchFamily="18" charset="0"/>
                <a:ea typeface="黑体" pitchFamily="2" charset="-122"/>
              </a:rPr>
              <a:t>视图</a:t>
            </a:r>
            <a:r>
              <a:rPr kumimoji="1" lang="en-US" altLang="zh-CN" sz="2400" b="1">
                <a:solidFill>
                  <a:srgbClr val="0000CC"/>
                </a:solidFill>
                <a:latin typeface="Times New Roman" pitchFamily="18" charset="0"/>
                <a:ea typeface="黑体" pitchFamily="2" charset="-122"/>
              </a:rPr>
              <a:t>1</a:t>
            </a:r>
          </a:p>
        </p:txBody>
      </p:sp>
      <p:sp>
        <p:nvSpPr>
          <p:cNvPr id="171013" name="Rectangle 5"/>
          <p:cNvSpPr>
            <a:spLocks noChangeArrowheads="1"/>
          </p:cNvSpPr>
          <p:nvPr/>
        </p:nvSpPr>
        <p:spPr bwMode="auto">
          <a:xfrm>
            <a:off x="4788495" y="3068638"/>
            <a:ext cx="1296987"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rgbClr val="0000CC"/>
                </a:solidFill>
                <a:latin typeface="Times New Roman" pitchFamily="18" charset="0"/>
                <a:ea typeface="黑体" pitchFamily="2" charset="-122"/>
              </a:rPr>
              <a:t>视图</a:t>
            </a:r>
            <a:r>
              <a:rPr kumimoji="1" lang="en-US" altLang="zh-CN" sz="2400" b="1">
                <a:solidFill>
                  <a:srgbClr val="0000CC"/>
                </a:solidFill>
                <a:latin typeface="Times New Roman" pitchFamily="18" charset="0"/>
                <a:ea typeface="黑体" pitchFamily="2" charset="-122"/>
              </a:rPr>
              <a:t>2</a:t>
            </a:r>
          </a:p>
        </p:txBody>
      </p:sp>
      <p:sp>
        <p:nvSpPr>
          <p:cNvPr id="171014" name="Rectangle 6"/>
          <p:cNvSpPr>
            <a:spLocks noChangeArrowheads="1"/>
          </p:cNvSpPr>
          <p:nvPr/>
        </p:nvSpPr>
        <p:spPr bwMode="auto">
          <a:xfrm>
            <a:off x="611782" y="4076700"/>
            <a:ext cx="1296988" cy="503238"/>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chemeClr val="accent2"/>
                </a:solidFill>
                <a:latin typeface="Times New Roman" pitchFamily="18" charset="0"/>
                <a:ea typeface="黑体" pitchFamily="2" charset="-122"/>
              </a:rPr>
              <a:t>基表</a:t>
            </a:r>
            <a:r>
              <a:rPr kumimoji="1" lang="en-US" altLang="zh-CN" sz="2400" b="1">
                <a:solidFill>
                  <a:schemeClr val="accent2"/>
                </a:solidFill>
                <a:latin typeface="Times New Roman" pitchFamily="18" charset="0"/>
                <a:ea typeface="黑体" pitchFamily="2" charset="-122"/>
              </a:rPr>
              <a:t>1</a:t>
            </a:r>
          </a:p>
        </p:txBody>
      </p:sp>
      <p:sp>
        <p:nvSpPr>
          <p:cNvPr id="171015" name="Rectangle 7"/>
          <p:cNvSpPr>
            <a:spLocks noChangeArrowheads="1"/>
          </p:cNvSpPr>
          <p:nvPr/>
        </p:nvSpPr>
        <p:spPr bwMode="auto">
          <a:xfrm>
            <a:off x="2483445" y="4078288"/>
            <a:ext cx="1296987"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chemeClr val="accent2"/>
                </a:solidFill>
                <a:latin typeface="Times New Roman" pitchFamily="18" charset="0"/>
                <a:ea typeface="黑体" pitchFamily="2" charset="-122"/>
              </a:rPr>
              <a:t>基表</a:t>
            </a:r>
            <a:r>
              <a:rPr kumimoji="1" lang="en-US" altLang="zh-CN" sz="2400" b="1">
                <a:solidFill>
                  <a:schemeClr val="accent2"/>
                </a:solidFill>
                <a:latin typeface="Times New Roman" pitchFamily="18" charset="0"/>
                <a:ea typeface="黑体" pitchFamily="2" charset="-122"/>
              </a:rPr>
              <a:t>2</a:t>
            </a:r>
          </a:p>
        </p:txBody>
      </p:sp>
      <p:sp>
        <p:nvSpPr>
          <p:cNvPr id="171016" name="Rectangle 8"/>
          <p:cNvSpPr>
            <a:spLocks noChangeArrowheads="1"/>
          </p:cNvSpPr>
          <p:nvPr/>
        </p:nvSpPr>
        <p:spPr bwMode="auto">
          <a:xfrm>
            <a:off x="4212232" y="4076700"/>
            <a:ext cx="1296988" cy="503238"/>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chemeClr val="accent2"/>
                </a:solidFill>
                <a:latin typeface="Times New Roman" pitchFamily="18" charset="0"/>
                <a:ea typeface="黑体" pitchFamily="2" charset="-122"/>
              </a:rPr>
              <a:t>基表</a:t>
            </a:r>
            <a:r>
              <a:rPr kumimoji="1" lang="en-US" altLang="zh-CN" sz="2400" b="1">
                <a:solidFill>
                  <a:schemeClr val="accent2"/>
                </a:solidFill>
                <a:latin typeface="Times New Roman" pitchFamily="18" charset="0"/>
                <a:ea typeface="黑体" pitchFamily="2" charset="-122"/>
              </a:rPr>
              <a:t>3</a:t>
            </a:r>
          </a:p>
        </p:txBody>
      </p:sp>
      <p:sp>
        <p:nvSpPr>
          <p:cNvPr id="171017" name="Rectangle 9"/>
          <p:cNvSpPr>
            <a:spLocks noChangeArrowheads="1"/>
          </p:cNvSpPr>
          <p:nvPr/>
        </p:nvSpPr>
        <p:spPr bwMode="auto">
          <a:xfrm>
            <a:off x="6012457" y="4076700"/>
            <a:ext cx="1296988" cy="503238"/>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a:solidFill>
                  <a:schemeClr val="accent2"/>
                </a:solidFill>
                <a:latin typeface="Times New Roman" pitchFamily="18" charset="0"/>
                <a:ea typeface="黑体" pitchFamily="2" charset="-122"/>
              </a:rPr>
              <a:t>基表</a:t>
            </a:r>
            <a:r>
              <a:rPr kumimoji="1" lang="en-US" altLang="zh-CN" sz="2400" b="1">
                <a:solidFill>
                  <a:schemeClr val="accent2"/>
                </a:solidFill>
                <a:latin typeface="Times New Roman" pitchFamily="18" charset="0"/>
                <a:ea typeface="黑体" pitchFamily="2" charset="-122"/>
              </a:rPr>
              <a:t>4</a:t>
            </a:r>
          </a:p>
        </p:txBody>
      </p:sp>
      <p:sp>
        <p:nvSpPr>
          <p:cNvPr id="171018" name="Rectangle 10"/>
          <p:cNvSpPr>
            <a:spLocks noChangeArrowheads="1"/>
          </p:cNvSpPr>
          <p:nvPr/>
        </p:nvSpPr>
        <p:spPr bwMode="auto">
          <a:xfrm>
            <a:off x="2267545" y="5590059"/>
            <a:ext cx="1728787"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dirty="0">
                <a:latin typeface="Times New Roman" pitchFamily="18" charset="0"/>
                <a:ea typeface="黑体" pitchFamily="2" charset="-122"/>
              </a:rPr>
              <a:t>数据文件</a:t>
            </a:r>
            <a:r>
              <a:rPr kumimoji="1" lang="en-US" altLang="zh-CN" sz="2400" b="1" dirty="0">
                <a:latin typeface="Times New Roman" pitchFamily="18" charset="0"/>
                <a:ea typeface="黑体" pitchFamily="2" charset="-122"/>
              </a:rPr>
              <a:t>1</a:t>
            </a:r>
          </a:p>
        </p:txBody>
      </p:sp>
      <p:sp>
        <p:nvSpPr>
          <p:cNvPr id="171019" name="Rectangle 11"/>
          <p:cNvSpPr>
            <a:spLocks noChangeArrowheads="1"/>
          </p:cNvSpPr>
          <p:nvPr/>
        </p:nvSpPr>
        <p:spPr bwMode="auto">
          <a:xfrm>
            <a:off x="5867995" y="5590059"/>
            <a:ext cx="1584325" cy="503237"/>
          </a:xfrm>
          <a:prstGeom prst="rect">
            <a:avLst/>
          </a:prstGeom>
          <a:solidFill>
            <a:srgbClr val="FFFFFF"/>
          </a:solidFill>
          <a:ln w="9525">
            <a:solidFill>
              <a:schemeClr val="tx1"/>
            </a:solidFill>
            <a:miter lim="800000"/>
            <a:headEnd/>
            <a:tailEnd/>
          </a:ln>
          <a:effectLst/>
        </p:spPr>
        <p:txBody>
          <a:bodyPr wrap="none" anchor="ctr"/>
          <a:lstStyle/>
          <a:p>
            <a:pPr algn="ctr"/>
            <a:r>
              <a:rPr kumimoji="1" lang="zh-CN" altLang="en-US" sz="2400" b="1" dirty="0">
                <a:latin typeface="Times New Roman" pitchFamily="18" charset="0"/>
                <a:ea typeface="黑体" pitchFamily="2" charset="-122"/>
              </a:rPr>
              <a:t>数据文件</a:t>
            </a:r>
            <a:r>
              <a:rPr kumimoji="1" lang="en-US" altLang="zh-CN" sz="2400" b="1" dirty="0">
                <a:latin typeface="Times New Roman" pitchFamily="18" charset="0"/>
                <a:ea typeface="黑体" pitchFamily="2" charset="-122"/>
              </a:rPr>
              <a:t>2</a:t>
            </a:r>
          </a:p>
        </p:txBody>
      </p:sp>
      <p:sp>
        <p:nvSpPr>
          <p:cNvPr id="171020" name="Line 12"/>
          <p:cNvSpPr>
            <a:spLocks noChangeShapeType="1"/>
          </p:cNvSpPr>
          <p:nvPr/>
        </p:nvSpPr>
        <p:spPr bwMode="auto">
          <a:xfrm>
            <a:off x="323850" y="2636838"/>
            <a:ext cx="8569325" cy="0"/>
          </a:xfrm>
          <a:prstGeom prst="line">
            <a:avLst/>
          </a:prstGeom>
          <a:noFill/>
          <a:ln w="9525">
            <a:solidFill>
              <a:schemeClr val="tx1"/>
            </a:solidFill>
            <a:prstDash val="dash"/>
            <a:round/>
            <a:headEnd/>
            <a:tailEnd/>
          </a:ln>
          <a:effectLst/>
        </p:spPr>
        <p:txBody>
          <a:bodyPr/>
          <a:lstStyle/>
          <a:p>
            <a:endParaRPr lang="zh-CN" altLang="en-US"/>
          </a:p>
        </p:txBody>
      </p:sp>
      <p:sp>
        <p:nvSpPr>
          <p:cNvPr id="171021" name="Line 13"/>
          <p:cNvSpPr>
            <a:spLocks noChangeShapeType="1"/>
          </p:cNvSpPr>
          <p:nvPr/>
        </p:nvSpPr>
        <p:spPr bwMode="auto">
          <a:xfrm>
            <a:off x="323850" y="3789363"/>
            <a:ext cx="8569325" cy="0"/>
          </a:xfrm>
          <a:prstGeom prst="line">
            <a:avLst/>
          </a:prstGeom>
          <a:noFill/>
          <a:ln w="9525">
            <a:solidFill>
              <a:schemeClr val="tx1"/>
            </a:solidFill>
            <a:prstDash val="dash"/>
            <a:round/>
            <a:headEnd/>
            <a:tailEnd/>
          </a:ln>
          <a:effectLst/>
        </p:spPr>
        <p:txBody>
          <a:bodyPr/>
          <a:lstStyle/>
          <a:p>
            <a:endParaRPr lang="zh-CN" altLang="en-US"/>
          </a:p>
        </p:txBody>
      </p:sp>
      <p:sp>
        <p:nvSpPr>
          <p:cNvPr id="171022" name="Line 14"/>
          <p:cNvSpPr>
            <a:spLocks noChangeShapeType="1"/>
          </p:cNvSpPr>
          <p:nvPr/>
        </p:nvSpPr>
        <p:spPr bwMode="auto">
          <a:xfrm>
            <a:off x="323850" y="5084763"/>
            <a:ext cx="8569325" cy="0"/>
          </a:xfrm>
          <a:prstGeom prst="line">
            <a:avLst/>
          </a:prstGeom>
          <a:noFill/>
          <a:ln w="9525">
            <a:solidFill>
              <a:schemeClr val="tx1"/>
            </a:solidFill>
            <a:prstDash val="dash"/>
            <a:round/>
            <a:headEnd/>
            <a:tailEnd/>
          </a:ln>
          <a:effectLst/>
        </p:spPr>
        <p:txBody>
          <a:bodyPr/>
          <a:lstStyle/>
          <a:p>
            <a:endParaRPr lang="zh-CN" altLang="en-US"/>
          </a:p>
        </p:txBody>
      </p:sp>
      <p:cxnSp>
        <p:nvCxnSpPr>
          <p:cNvPr id="171023" name="AutoShape 15"/>
          <p:cNvCxnSpPr>
            <a:cxnSpLocks noChangeShapeType="1"/>
            <a:stCxn id="171011" idx="2"/>
            <a:endCxn id="171012" idx="0"/>
          </p:cNvCxnSpPr>
          <p:nvPr/>
        </p:nvCxnSpPr>
        <p:spPr bwMode="auto">
          <a:xfrm>
            <a:off x="3132732" y="2419350"/>
            <a:ext cx="0" cy="649288"/>
          </a:xfrm>
          <a:prstGeom prst="straightConnector1">
            <a:avLst/>
          </a:prstGeom>
          <a:noFill/>
          <a:ln w="9525">
            <a:solidFill>
              <a:schemeClr val="tx1"/>
            </a:solidFill>
            <a:round/>
            <a:headEnd type="triangle" w="med" len="med"/>
            <a:tailEnd type="triangle" w="med" len="med"/>
          </a:ln>
          <a:effectLst/>
        </p:spPr>
      </p:cxnSp>
      <p:cxnSp>
        <p:nvCxnSpPr>
          <p:cNvPr id="171024" name="AutoShape 16"/>
          <p:cNvCxnSpPr>
            <a:cxnSpLocks noChangeShapeType="1"/>
            <a:stCxn id="171011" idx="2"/>
            <a:endCxn id="171013" idx="0"/>
          </p:cNvCxnSpPr>
          <p:nvPr/>
        </p:nvCxnSpPr>
        <p:spPr bwMode="auto">
          <a:xfrm>
            <a:off x="3132732" y="2419350"/>
            <a:ext cx="2305050" cy="649288"/>
          </a:xfrm>
          <a:prstGeom prst="straightConnector1">
            <a:avLst/>
          </a:prstGeom>
          <a:noFill/>
          <a:ln w="9525">
            <a:solidFill>
              <a:schemeClr val="tx1"/>
            </a:solidFill>
            <a:round/>
            <a:headEnd type="triangle" w="med" len="med"/>
            <a:tailEnd type="triangle" w="med" len="med"/>
          </a:ln>
          <a:effectLst/>
        </p:spPr>
      </p:cxnSp>
      <p:cxnSp>
        <p:nvCxnSpPr>
          <p:cNvPr id="171025" name="AutoShape 17"/>
          <p:cNvCxnSpPr>
            <a:cxnSpLocks noChangeShapeType="1"/>
          </p:cNvCxnSpPr>
          <p:nvPr/>
        </p:nvCxnSpPr>
        <p:spPr bwMode="auto">
          <a:xfrm flipH="1">
            <a:off x="1233638" y="2419350"/>
            <a:ext cx="1871662" cy="1657350"/>
          </a:xfrm>
          <a:prstGeom prst="straightConnector1">
            <a:avLst/>
          </a:prstGeom>
          <a:noFill/>
          <a:ln w="9525">
            <a:solidFill>
              <a:schemeClr val="tx1"/>
            </a:solidFill>
            <a:round/>
            <a:headEnd type="triangle" w="med" len="med"/>
            <a:tailEnd type="triangle" w="med" len="med"/>
          </a:ln>
          <a:effectLst/>
        </p:spPr>
      </p:cxnSp>
      <p:cxnSp>
        <p:nvCxnSpPr>
          <p:cNvPr id="171026" name="AutoShape 18"/>
          <p:cNvCxnSpPr>
            <a:cxnSpLocks noChangeShapeType="1"/>
            <a:stCxn id="171012" idx="2"/>
            <a:endCxn id="171015" idx="0"/>
          </p:cNvCxnSpPr>
          <p:nvPr/>
        </p:nvCxnSpPr>
        <p:spPr bwMode="auto">
          <a:xfrm>
            <a:off x="3132732" y="3571875"/>
            <a:ext cx="0" cy="506413"/>
          </a:xfrm>
          <a:prstGeom prst="straightConnector1">
            <a:avLst/>
          </a:prstGeom>
          <a:noFill/>
          <a:ln w="9525">
            <a:solidFill>
              <a:schemeClr val="tx1"/>
            </a:solidFill>
            <a:round/>
            <a:headEnd type="triangle" w="med" len="med"/>
            <a:tailEnd type="triangle" w="med" len="med"/>
          </a:ln>
          <a:effectLst/>
        </p:spPr>
      </p:cxnSp>
      <p:cxnSp>
        <p:nvCxnSpPr>
          <p:cNvPr id="171027" name="AutoShape 19"/>
          <p:cNvCxnSpPr>
            <a:cxnSpLocks noChangeShapeType="1"/>
            <a:stCxn id="171013" idx="2"/>
            <a:endCxn id="171016" idx="0"/>
          </p:cNvCxnSpPr>
          <p:nvPr/>
        </p:nvCxnSpPr>
        <p:spPr bwMode="auto">
          <a:xfrm flipH="1">
            <a:off x="4861520" y="3571875"/>
            <a:ext cx="576262" cy="504825"/>
          </a:xfrm>
          <a:prstGeom prst="straightConnector1">
            <a:avLst/>
          </a:prstGeom>
          <a:noFill/>
          <a:ln w="9525">
            <a:solidFill>
              <a:schemeClr val="tx1"/>
            </a:solidFill>
            <a:round/>
            <a:headEnd type="triangle" w="med" len="med"/>
            <a:tailEnd type="triangle" w="med" len="med"/>
          </a:ln>
          <a:effectLst/>
        </p:spPr>
      </p:cxnSp>
      <p:cxnSp>
        <p:nvCxnSpPr>
          <p:cNvPr id="171028" name="AutoShape 20"/>
          <p:cNvCxnSpPr>
            <a:cxnSpLocks noChangeShapeType="1"/>
            <a:stCxn id="171013" idx="2"/>
            <a:endCxn id="171017" idx="0"/>
          </p:cNvCxnSpPr>
          <p:nvPr/>
        </p:nvCxnSpPr>
        <p:spPr bwMode="auto">
          <a:xfrm>
            <a:off x="5437782" y="3571875"/>
            <a:ext cx="1223963" cy="504825"/>
          </a:xfrm>
          <a:prstGeom prst="straightConnector1">
            <a:avLst/>
          </a:prstGeom>
          <a:noFill/>
          <a:ln w="9525">
            <a:solidFill>
              <a:schemeClr val="tx1"/>
            </a:solidFill>
            <a:round/>
            <a:headEnd type="triangle" w="med" len="med"/>
            <a:tailEnd type="triangle" w="med" len="med"/>
          </a:ln>
          <a:effectLst/>
        </p:spPr>
      </p:cxnSp>
      <p:cxnSp>
        <p:nvCxnSpPr>
          <p:cNvPr id="171029" name="AutoShape 21"/>
          <p:cNvCxnSpPr>
            <a:cxnSpLocks noChangeShapeType="1"/>
            <a:stCxn id="171017" idx="2"/>
            <a:endCxn id="171019" idx="0"/>
          </p:cNvCxnSpPr>
          <p:nvPr/>
        </p:nvCxnSpPr>
        <p:spPr bwMode="auto">
          <a:xfrm flipH="1">
            <a:off x="6660158" y="4579938"/>
            <a:ext cx="793" cy="1010121"/>
          </a:xfrm>
          <a:prstGeom prst="straightConnector1">
            <a:avLst/>
          </a:prstGeom>
          <a:noFill/>
          <a:ln w="9525">
            <a:solidFill>
              <a:schemeClr val="tx1"/>
            </a:solidFill>
            <a:round/>
            <a:headEnd type="triangle" w="med" len="med"/>
            <a:tailEnd type="triangle" w="med" len="med"/>
          </a:ln>
          <a:effectLst/>
        </p:spPr>
      </p:cxnSp>
      <p:cxnSp>
        <p:nvCxnSpPr>
          <p:cNvPr id="171030" name="AutoShape 22"/>
          <p:cNvCxnSpPr>
            <a:cxnSpLocks noChangeShapeType="1"/>
            <a:stCxn id="171015" idx="2"/>
            <a:endCxn id="171018" idx="0"/>
          </p:cNvCxnSpPr>
          <p:nvPr/>
        </p:nvCxnSpPr>
        <p:spPr bwMode="auto">
          <a:xfrm>
            <a:off x="3131939" y="4581525"/>
            <a:ext cx="0" cy="1008534"/>
          </a:xfrm>
          <a:prstGeom prst="straightConnector1">
            <a:avLst/>
          </a:prstGeom>
          <a:noFill/>
          <a:ln w="9525">
            <a:solidFill>
              <a:schemeClr val="tx1"/>
            </a:solidFill>
            <a:round/>
            <a:headEnd type="triangle" w="med" len="med"/>
            <a:tailEnd type="triangle" w="med" len="med"/>
          </a:ln>
          <a:effectLst/>
        </p:spPr>
      </p:cxnSp>
      <p:cxnSp>
        <p:nvCxnSpPr>
          <p:cNvPr id="171031" name="AutoShape 23"/>
          <p:cNvCxnSpPr>
            <a:cxnSpLocks noChangeShapeType="1"/>
            <a:stCxn id="171014" idx="2"/>
            <a:endCxn id="171018" idx="0"/>
          </p:cNvCxnSpPr>
          <p:nvPr/>
        </p:nvCxnSpPr>
        <p:spPr bwMode="auto">
          <a:xfrm>
            <a:off x="1260276" y="4579938"/>
            <a:ext cx="1871663" cy="1010121"/>
          </a:xfrm>
          <a:prstGeom prst="straightConnector1">
            <a:avLst/>
          </a:prstGeom>
          <a:noFill/>
          <a:ln w="9525">
            <a:solidFill>
              <a:schemeClr val="tx1"/>
            </a:solidFill>
            <a:round/>
            <a:headEnd type="triangle" w="med" len="med"/>
            <a:tailEnd type="triangle" w="med" len="med"/>
          </a:ln>
          <a:effectLst/>
        </p:spPr>
      </p:cxnSp>
      <p:cxnSp>
        <p:nvCxnSpPr>
          <p:cNvPr id="171032" name="AutoShape 24"/>
          <p:cNvCxnSpPr>
            <a:cxnSpLocks noChangeShapeType="1"/>
            <a:stCxn id="171016" idx="2"/>
            <a:endCxn id="171018" idx="0"/>
          </p:cNvCxnSpPr>
          <p:nvPr/>
        </p:nvCxnSpPr>
        <p:spPr bwMode="auto">
          <a:xfrm flipH="1">
            <a:off x="3131939" y="4579938"/>
            <a:ext cx="1728787" cy="1010121"/>
          </a:xfrm>
          <a:prstGeom prst="straightConnector1">
            <a:avLst/>
          </a:prstGeom>
          <a:noFill/>
          <a:ln w="9525">
            <a:solidFill>
              <a:schemeClr val="tx1"/>
            </a:solidFill>
            <a:round/>
            <a:headEnd type="triangle" w="med" len="med"/>
            <a:tailEnd type="triangle" w="med" len="med"/>
          </a:ln>
          <a:effectLst/>
        </p:spPr>
      </p:cxnSp>
      <p:sp>
        <p:nvSpPr>
          <p:cNvPr id="171033" name="Text Box 25"/>
          <p:cNvSpPr txBox="1">
            <a:spLocks noChangeArrowheads="1"/>
          </p:cNvSpPr>
          <p:nvPr/>
        </p:nvSpPr>
        <p:spPr bwMode="auto">
          <a:xfrm>
            <a:off x="7667501" y="3076575"/>
            <a:ext cx="1224979" cy="457200"/>
          </a:xfrm>
          <a:prstGeom prst="rect">
            <a:avLst/>
          </a:prstGeom>
          <a:noFill/>
          <a:ln w="9525">
            <a:noFill/>
            <a:miter lim="800000"/>
            <a:headEnd/>
            <a:tailEnd/>
          </a:ln>
          <a:effectLst/>
        </p:spPr>
        <p:txBody>
          <a:bodyPr wrap="square">
            <a:spAutoFit/>
          </a:bodyPr>
          <a:lstStyle/>
          <a:p>
            <a:pPr>
              <a:spcBef>
                <a:spcPct val="50000"/>
              </a:spcBef>
            </a:pPr>
            <a:r>
              <a:rPr kumimoji="1" lang="zh-CN" altLang="en-US" sz="2400" b="1" dirty="0">
                <a:solidFill>
                  <a:srgbClr val="0000CC"/>
                </a:solidFill>
                <a:latin typeface="Times New Roman" pitchFamily="18" charset="0"/>
                <a:ea typeface="黑体" pitchFamily="2" charset="-122"/>
              </a:rPr>
              <a:t>外模式</a:t>
            </a:r>
          </a:p>
        </p:txBody>
      </p:sp>
      <p:sp>
        <p:nvSpPr>
          <p:cNvPr id="171034" name="Text Box 26"/>
          <p:cNvSpPr txBox="1">
            <a:spLocks noChangeArrowheads="1"/>
          </p:cNvSpPr>
          <p:nvPr/>
        </p:nvSpPr>
        <p:spPr bwMode="auto">
          <a:xfrm>
            <a:off x="7524750" y="4102472"/>
            <a:ext cx="1439863"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chemeClr val="accent2"/>
                </a:solidFill>
                <a:latin typeface="Times New Roman" pitchFamily="18" charset="0"/>
                <a:ea typeface="黑体" pitchFamily="2" charset="-122"/>
              </a:rPr>
              <a:t>概念模式</a:t>
            </a:r>
          </a:p>
        </p:txBody>
      </p:sp>
      <p:sp>
        <p:nvSpPr>
          <p:cNvPr id="171035" name="Text Box 27"/>
          <p:cNvSpPr txBox="1">
            <a:spLocks noChangeArrowheads="1"/>
          </p:cNvSpPr>
          <p:nvPr/>
        </p:nvSpPr>
        <p:spPr bwMode="auto">
          <a:xfrm>
            <a:off x="7524751" y="5406315"/>
            <a:ext cx="1511300" cy="830997"/>
          </a:xfrm>
          <a:prstGeom prst="rect">
            <a:avLst/>
          </a:prstGeom>
          <a:noFill/>
          <a:ln w="9525">
            <a:noFill/>
            <a:miter lim="800000"/>
            <a:headEnd/>
            <a:tailEnd/>
          </a:ln>
          <a:effectLst/>
        </p:spPr>
        <p:txBody>
          <a:bodyPr wrap="square">
            <a:spAutoFit/>
          </a:bodyPr>
          <a:lstStyle/>
          <a:p>
            <a:pPr>
              <a:spcBef>
                <a:spcPts val="0"/>
              </a:spcBef>
            </a:pPr>
            <a:r>
              <a:rPr kumimoji="1" lang="zh-CN" altLang="en-US" sz="2400" b="1" dirty="0">
                <a:latin typeface="Times New Roman" pitchFamily="18" charset="0"/>
                <a:ea typeface="黑体" pitchFamily="2" charset="-122"/>
              </a:rPr>
              <a:t>内模式</a:t>
            </a:r>
            <a:r>
              <a:rPr kumimoji="1" lang="en-US" altLang="zh-CN" sz="2400" b="1" dirty="0">
                <a:latin typeface="Times New Roman" pitchFamily="18" charset="0"/>
                <a:ea typeface="黑体" pitchFamily="2" charset="-122"/>
              </a:rPr>
              <a:t>&amp;</a:t>
            </a:r>
          </a:p>
          <a:p>
            <a:pPr>
              <a:spcBef>
                <a:spcPts val="0"/>
              </a:spcBef>
            </a:pPr>
            <a:r>
              <a:rPr kumimoji="1" lang="zh-CN" altLang="en-US" sz="2400" b="1" dirty="0">
                <a:latin typeface="Times New Roman" pitchFamily="18" charset="0"/>
                <a:ea typeface="黑体" pitchFamily="2" charset="-122"/>
              </a:rPr>
              <a:t>物理表示</a:t>
            </a:r>
          </a:p>
        </p:txBody>
      </p:sp>
      <p:sp>
        <p:nvSpPr>
          <p:cNvPr id="31" name="矩形 30"/>
          <p:cNvSpPr/>
          <p:nvPr/>
        </p:nvSpPr>
        <p:spPr>
          <a:xfrm>
            <a:off x="1187624" y="1340768"/>
            <a:ext cx="3736920" cy="523220"/>
          </a:xfrm>
          <a:prstGeom prst="rect">
            <a:avLst/>
          </a:prstGeom>
        </p:spPr>
        <p:txBody>
          <a:bodyPr wrap="none">
            <a:spAutoFit/>
          </a:bodyPr>
          <a:lstStyle/>
          <a:p>
            <a:r>
              <a:rPr lang="zh-CN" altLang="en-US" sz="2800" dirty="0"/>
              <a:t>数据库用户</a:t>
            </a:r>
            <a:r>
              <a:rPr lang="en-US" altLang="zh-CN" sz="2800" dirty="0"/>
              <a:t>or</a:t>
            </a:r>
            <a:r>
              <a:rPr lang="zh-CN" altLang="en-US" sz="2800" dirty="0"/>
              <a:t>应用程序</a:t>
            </a:r>
          </a:p>
        </p:txBody>
      </p:sp>
      <p:sp>
        <p:nvSpPr>
          <p:cNvPr id="34"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93</a:t>
            </a:fld>
            <a:endParaRPr lang="en-US" altLang="zh-CN"/>
          </a:p>
        </p:txBody>
      </p:sp>
      <p:sp>
        <p:nvSpPr>
          <p:cNvPr id="35"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6"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t>3.6.1  </a:t>
            </a:r>
            <a:r>
              <a:rPr lang="zh-CN" altLang="en-US"/>
              <a:t>视图的概念</a:t>
            </a:r>
          </a:p>
        </p:txBody>
      </p:sp>
      <p:sp>
        <p:nvSpPr>
          <p:cNvPr id="211971" name="Rectangle 3"/>
          <p:cNvSpPr>
            <a:spLocks noGrp="1" noChangeArrowheads="1"/>
          </p:cNvSpPr>
          <p:nvPr>
            <p:ph type="body" idx="1"/>
          </p:nvPr>
        </p:nvSpPr>
        <p:spPr>
          <a:xfrm>
            <a:off x="899220" y="1340991"/>
            <a:ext cx="7921252" cy="4752305"/>
          </a:xfrm>
        </p:spPr>
        <p:txBody>
          <a:bodyPr/>
          <a:lstStyle/>
          <a:p>
            <a:pPr>
              <a:lnSpc>
                <a:spcPct val="110000"/>
              </a:lnSpc>
            </a:pPr>
            <a:r>
              <a:rPr lang="zh-CN" altLang="en-US" sz="2400" b="1" dirty="0">
                <a:solidFill>
                  <a:schemeClr val="accent2"/>
                </a:solidFill>
                <a:latin typeface="Times New Roman" pitchFamily="18" charset="0"/>
                <a:ea typeface="黑体" pitchFamily="2" charset="-122"/>
              </a:rPr>
              <a:t>视图的作用：</a:t>
            </a:r>
          </a:p>
          <a:p>
            <a:pPr>
              <a:lnSpc>
                <a:spcPct val="110000"/>
              </a:lnSpc>
            </a:pPr>
            <a:r>
              <a:rPr lang="en-US" altLang="zh-CN" sz="2000" dirty="0">
                <a:latin typeface="Times New Roman" pitchFamily="18" charset="0"/>
                <a:ea typeface="黑体" pitchFamily="2" charset="-122"/>
              </a:rPr>
              <a:t>1</a:t>
            </a:r>
            <a:r>
              <a:rPr lang="zh-CN" altLang="en-US" sz="2000" dirty="0">
                <a:latin typeface="Times New Roman" pitchFamily="18" charset="0"/>
                <a:ea typeface="黑体" pitchFamily="2" charset="-122"/>
              </a:rPr>
              <a:t>）视图能够</a:t>
            </a:r>
            <a:r>
              <a:rPr lang="zh-CN" altLang="en-US" sz="2000" dirty="0">
                <a:solidFill>
                  <a:srgbClr val="0000CC"/>
                </a:solidFill>
                <a:latin typeface="Times New Roman" pitchFamily="18" charset="0"/>
                <a:ea typeface="黑体" pitchFamily="2" charset="-122"/>
              </a:rPr>
              <a:t>简化</a:t>
            </a:r>
            <a:r>
              <a:rPr lang="zh-CN" altLang="en-US" sz="2000" dirty="0">
                <a:latin typeface="Times New Roman" pitchFamily="18" charset="0"/>
                <a:ea typeface="黑体" pitchFamily="2" charset="-122"/>
              </a:rPr>
              <a:t>用户的查询操作</a:t>
            </a:r>
          </a:p>
          <a:p>
            <a:pPr lvl="1">
              <a:lnSpc>
                <a:spcPct val="110000"/>
              </a:lnSpc>
            </a:pPr>
            <a:r>
              <a:rPr lang="zh-CN" altLang="en-US" sz="2000" dirty="0">
                <a:solidFill>
                  <a:srgbClr val="008000"/>
                </a:solidFill>
                <a:latin typeface="Times New Roman" pitchFamily="18" charset="0"/>
                <a:ea typeface="黑体" pitchFamily="2" charset="-122"/>
              </a:rPr>
              <a:t>将多个基表进行连接后定义视图</a:t>
            </a:r>
          </a:p>
          <a:p>
            <a:pPr lvl="1">
              <a:lnSpc>
                <a:spcPct val="110000"/>
              </a:lnSpc>
            </a:pPr>
            <a:r>
              <a:rPr lang="zh-CN" altLang="en-US" sz="2000" dirty="0">
                <a:solidFill>
                  <a:srgbClr val="008000"/>
                </a:solidFill>
                <a:latin typeface="Times New Roman" pitchFamily="18" charset="0"/>
                <a:ea typeface="黑体" pitchFamily="2" charset="-122"/>
              </a:rPr>
              <a:t>利用基表上复杂的（嵌套）查询来定义视图</a:t>
            </a:r>
          </a:p>
          <a:p>
            <a:pPr lvl="1">
              <a:lnSpc>
                <a:spcPct val="110000"/>
              </a:lnSpc>
            </a:pPr>
            <a:r>
              <a:rPr lang="zh-CN" altLang="en-US" sz="2000" dirty="0">
                <a:solidFill>
                  <a:srgbClr val="008000"/>
                </a:solidFill>
                <a:latin typeface="Times New Roman" pitchFamily="18" charset="0"/>
                <a:ea typeface="黑体" pitchFamily="2" charset="-122"/>
              </a:rPr>
              <a:t>将基表中属性值进行计算后定义视图</a:t>
            </a:r>
          </a:p>
          <a:p>
            <a:pPr>
              <a:lnSpc>
                <a:spcPct val="110000"/>
              </a:lnSpc>
            </a:pPr>
            <a:r>
              <a:rPr lang="en-US" altLang="zh-CN" sz="2000" dirty="0">
                <a:latin typeface="Times New Roman" pitchFamily="18" charset="0"/>
                <a:ea typeface="黑体" pitchFamily="2" charset="-122"/>
              </a:rPr>
              <a:t>2</a:t>
            </a:r>
            <a:r>
              <a:rPr lang="zh-CN" altLang="en-US" sz="2000" dirty="0">
                <a:latin typeface="Times New Roman" pitchFamily="18" charset="0"/>
                <a:ea typeface="黑体" pitchFamily="2" charset="-122"/>
              </a:rPr>
              <a:t>）视图使用户能以</a:t>
            </a:r>
            <a:r>
              <a:rPr lang="zh-CN" altLang="en-US" sz="2000" dirty="0">
                <a:solidFill>
                  <a:srgbClr val="0000CC"/>
                </a:solidFill>
                <a:latin typeface="Times New Roman" pitchFamily="18" charset="0"/>
                <a:ea typeface="黑体" pitchFamily="2" charset="-122"/>
              </a:rPr>
              <a:t>多种角度</a:t>
            </a:r>
            <a:r>
              <a:rPr lang="zh-CN" altLang="en-US" sz="2000" dirty="0">
                <a:latin typeface="Times New Roman" pitchFamily="18" charset="0"/>
                <a:ea typeface="黑体" pitchFamily="2" charset="-122"/>
              </a:rPr>
              <a:t>看待同一数据</a:t>
            </a:r>
          </a:p>
          <a:p>
            <a:pPr lvl="1">
              <a:lnSpc>
                <a:spcPct val="110000"/>
              </a:lnSpc>
            </a:pPr>
            <a:r>
              <a:rPr lang="zh-CN" altLang="en-US" sz="2000" dirty="0">
                <a:solidFill>
                  <a:srgbClr val="008000"/>
                </a:solidFill>
                <a:latin typeface="Times New Roman" pitchFamily="18" charset="0"/>
                <a:ea typeface="黑体" pitchFamily="2" charset="-122"/>
              </a:rPr>
              <a:t>不同的视图能够使不同用户以不同方式看待同一数据，满足数据库的共享需要</a:t>
            </a:r>
          </a:p>
          <a:p>
            <a:pPr>
              <a:lnSpc>
                <a:spcPct val="110000"/>
              </a:lnSpc>
            </a:pPr>
            <a:r>
              <a:rPr lang="en-US" altLang="zh-CN" sz="2000" dirty="0">
                <a:latin typeface="Times New Roman" pitchFamily="18" charset="0"/>
                <a:ea typeface="黑体" pitchFamily="2" charset="-122"/>
              </a:rPr>
              <a:t>3</a:t>
            </a:r>
            <a:r>
              <a:rPr lang="zh-CN" altLang="en-US" sz="2000" dirty="0">
                <a:latin typeface="Times New Roman" pitchFamily="18" charset="0"/>
                <a:ea typeface="黑体" pitchFamily="2" charset="-122"/>
              </a:rPr>
              <a:t>）视图对数据库提供了一定程度的逻辑独立性</a:t>
            </a:r>
          </a:p>
          <a:p>
            <a:pPr>
              <a:lnSpc>
                <a:spcPct val="110000"/>
              </a:lnSpc>
            </a:pPr>
            <a:r>
              <a:rPr lang="en-US" altLang="zh-CN" sz="2000" dirty="0">
                <a:latin typeface="Times New Roman" pitchFamily="18" charset="0"/>
                <a:ea typeface="黑体" pitchFamily="2" charset="-122"/>
              </a:rPr>
              <a:t>4</a:t>
            </a:r>
            <a:r>
              <a:rPr lang="zh-CN" altLang="en-US" sz="2000" dirty="0">
                <a:latin typeface="Times New Roman" pitchFamily="18" charset="0"/>
                <a:ea typeface="黑体" pitchFamily="2" charset="-122"/>
              </a:rPr>
              <a:t>）视图能够对机密数据提供一定程度的安全保护</a:t>
            </a:r>
          </a:p>
          <a:p>
            <a:pPr lvl="1">
              <a:lnSpc>
                <a:spcPct val="110000"/>
              </a:lnSpc>
            </a:pPr>
            <a:r>
              <a:rPr lang="zh-CN" altLang="en-US" sz="2000" dirty="0">
                <a:solidFill>
                  <a:srgbClr val="008000"/>
                </a:solidFill>
                <a:latin typeface="Times New Roman" pitchFamily="18" charset="0"/>
                <a:ea typeface="黑体" pitchFamily="2" charset="-122"/>
              </a:rPr>
              <a:t>对不同用户定义不同视图，使每个用户只能看到其该看到的那部分数据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94</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1971">
                                            <p:txEl>
                                              <p:pRg st="5" end="5"/>
                                            </p:txEl>
                                          </p:spTgt>
                                        </p:tgtEl>
                                        <p:attrNameLst>
                                          <p:attrName>style.visibility</p:attrName>
                                        </p:attrNameLst>
                                      </p:cBhvr>
                                      <p:to>
                                        <p:strVal val="visible"/>
                                      </p:to>
                                    </p:set>
                                    <p:anim calcmode="lin" valueType="num">
                                      <p:cBhvr additive="base">
                                        <p:cTn id="7" dur="500" fill="hold"/>
                                        <p:tgtEl>
                                          <p:spTgt spid="2119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197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1971">
                                            <p:txEl>
                                              <p:pRg st="6" end="6"/>
                                            </p:txEl>
                                          </p:spTgt>
                                        </p:tgtEl>
                                        <p:attrNameLst>
                                          <p:attrName>style.visibility</p:attrName>
                                        </p:attrNameLst>
                                      </p:cBhvr>
                                      <p:to>
                                        <p:strVal val="visible"/>
                                      </p:to>
                                    </p:set>
                                    <p:anim calcmode="lin" valueType="num">
                                      <p:cBhvr additive="base">
                                        <p:cTn id="11" dur="500" fill="hold"/>
                                        <p:tgtEl>
                                          <p:spTgt spid="21197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19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17" dur="500"/>
                                        <p:tgtEl>
                                          <p:spTgt spid="21197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1971">
                                            <p:txEl>
                                              <p:pRg st="8" end="8"/>
                                            </p:txEl>
                                          </p:spTgt>
                                        </p:tgtEl>
                                        <p:attrNameLst>
                                          <p:attrName>style.visibility</p:attrName>
                                        </p:attrNameLst>
                                      </p:cBhvr>
                                      <p:to>
                                        <p:strVal val="visible"/>
                                      </p:to>
                                    </p:set>
                                    <p:anim calcmode="lin" valueType="num">
                                      <p:cBhvr additive="base">
                                        <p:cTn id="22" dur="500" fill="hold"/>
                                        <p:tgtEl>
                                          <p:spTgt spid="211971">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11971">
                                            <p:txEl>
                                              <p:pRg st="8" end="8"/>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11971">
                                            <p:txEl>
                                              <p:pRg st="9" end="9"/>
                                            </p:txEl>
                                          </p:spTgt>
                                        </p:tgtEl>
                                        <p:attrNameLst>
                                          <p:attrName>style.visibility</p:attrName>
                                        </p:attrNameLst>
                                      </p:cBhvr>
                                      <p:to>
                                        <p:strVal val="visible"/>
                                      </p:to>
                                    </p:set>
                                    <p:anim calcmode="lin" valueType="num">
                                      <p:cBhvr additive="base">
                                        <p:cTn id="26" dur="500" fill="hold"/>
                                        <p:tgtEl>
                                          <p:spTgt spid="211971">
                                            <p:txEl>
                                              <p:pRg st="9" end="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119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dirty="0"/>
              <a:t>3.6  SQL</a:t>
            </a:r>
            <a:r>
              <a:rPr lang="zh-CN" altLang="en-US" dirty="0"/>
              <a:t>中的视图</a:t>
            </a:r>
          </a:p>
        </p:txBody>
      </p:sp>
      <p:sp>
        <p:nvSpPr>
          <p:cNvPr id="244739" name="Rectangle 3"/>
          <p:cNvSpPr>
            <a:spLocks noGrp="1" noChangeArrowheads="1"/>
          </p:cNvSpPr>
          <p:nvPr>
            <p:ph type="body" idx="1"/>
          </p:nvPr>
        </p:nvSpPr>
        <p:spPr/>
        <p:txBody>
          <a:bodyPr/>
          <a:lstStyle/>
          <a:p>
            <a:pPr>
              <a:lnSpc>
                <a:spcPct val="135000"/>
              </a:lnSpc>
            </a:pPr>
            <a:r>
              <a:rPr lang="en-US" altLang="zh-CN" b="1">
                <a:latin typeface="Times New Roman" pitchFamily="18" charset="0"/>
                <a:ea typeface="黑体" pitchFamily="2" charset="-122"/>
              </a:rPr>
              <a:t>3.6.1  </a:t>
            </a:r>
            <a:r>
              <a:rPr lang="zh-CN" altLang="en-US" b="1">
                <a:latin typeface="Times New Roman" pitchFamily="18" charset="0"/>
                <a:ea typeface="黑体" pitchFamily="2" charset="-122"/>
              </a:rPr>
              <a:t>视图的概念</a:t>
            </a:r>
          </a:p>
          <a:p>
            <a:pPr>
              <a:lnSpc>
                <a:spcPct val="135000"/>
              </a:lnSpc>
            </a:pPr>
            <a:r>
              <a:rPr lang="en-US" altLang="zh-CN" b="1">
                <a:solidFill>
                  <a:schemeClr val="accent2"/>
                </a:solidFill>
                <a:latin typeface="Times New Roman" pitchFamily="18" charset="0"/>
                <a:ea typeface="黑体" pitchFamily="2" charset="-122"/>
              </a:rPr>
              <a:t>3.6.2  </a:t>
            </a:r>
            <a:r>
              <a:rPr lang="zh-CN" altLang="en-US" b="1">
                <a:solidFill>
                  <a:schemeClr val="accent2"/>
                </a:solidFill>
                <a:latin typeface="Times New Roman" pitchFamily="18" charset="0"/>
                <a:ea typeface="黑体" pitchFamily="2" charset="-122"/>
              </a:rPr>
              <a:t>定义与撤销视图</a:t>
            </a:r>
          </a:p>
          <a:p>
            <a:pPr>
              <a:lnSpc>
                <a:spcPct val="135000"/>
              </a:lnSpc>
            </a:pPr>
            <a:r>
              <a:rPr lang="en-US" altLang="zh-CN" b="1">
                <a:latin typeface="Times New Roman" pitchFamily="18" charset="0"/>
                <a:ea typeface="黑体" pitchFamily="2" charset="-122"/>
              </a:rPr>
              <a:t>3.6.3  </a:t>
            </a:r>
            <a:r>
              <a:rPr lang="zh-CN" altLang="en-US" b="1">
                <a:latin typeface="Times New Roman" pitchFamily="18" charset="0"/>
                <a:ea typeface="黑体" pitchFamily="2" charset="-122"/>
              </a:rPr>
              <a:t>视图上查询数据</a:t>
            </a:r>
          </a:p>
          <a:p>
            <a:pPr>
              <a:lnSpc>
                <a:spcPct val="135000"/>
              </a:lnSpc>
            </a:pPr>
            <a:r>
              <a:rPr lang="en-US" altLang="zh-CN" b="1">
                <a:latin typeface="Times New Roman" pitchFamily="18" charset="0"/>
                <a:ea typeface="黑体" pitchFamily="2" charset="-122"/>
              </a:rPr>
              <a:t>3.6.4  </a:t>
            </a:r>
            <a:r>
              <a:rPr lang="zh-CN" altLang="en-US" b="1">
                <a:latin typeface="Times New Roman" pitchFamily="18" charset="0"/>
                <a:ea typeface="黑体" pitchFamily="2" charset="-122"/>
              </a:rPr>
              <a:t>视图上更新数据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95</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sz="4000"/>
              <a:t>3.6.2  </a:t>
            </a:r>
            <a:r>
              <a:rPr lang="zh-CN" altLang="en-US" sz="4000"/>
              <a:t>定义与撤销视图</a:t>
            </a:r>
          </a:p>
        </p:txBody>
      </p:sp>
      <p:sp>
        <p:nvSpPr>
          <p:cNvPr id="150531" name="Rectangle 3"/>
          <p:cNvSpPr>
            <a:spLocks noGrp="1" noChangeArrowheads="1"/>
          </p:cNvSpPr>
          <p:nvPr>
            <p:ph type="body" idx="1"/>
          </p:nvPr>
        </p:nvSpPr>
        <p:spPr>
          <a:xfrm>
            <a:off x="611188" y="1268412"/>
            <a:ext cx="8075612" cy="5274023"/>
          </a:xfrm>
        </p:spPr>
        <p:txBody>
          <a:bodyPr/>
          <a:lstStyle/>
          <a:p>
            <a:r>
              <a:rPr lang="zh-CN" altLang="en-US" sz="2400" b="1" dirty="0">
                <a:solidFill>
                  <a:schemeClr val="accent2"/>
                </a:solidFill>
                <a:latin typeface="Times New Roman" pitchFamily="18" charset="0"/>
                <a:ea typeface="黑体" pitchFamily="2" charset="-122"/>
              </a:rPr>
              <a:t>创建视图的语句格式</a:t>
            </a:r>
          </a:p>
          <a:p>
            <a:pPr lvl="1">
              <a:lnSpc>
                <a:spcPct val="110000"/>
              </a:lnSpc>
            </a:pPr>
            <a:endParaRPr lang="en-US" altLang="zh-CN" sz="2100" b="1" dirty="0">
              <a:solidFill>
                <a:srgbClr val="FF0000"/>
              </a:solidFill>
              <a:latin typeface="Times New Roman" pitchFamily="18" charset="0"/>
              <a:ea typeface="黑体" pitchFamily="2" charset="-122"/>
            </a:endParaRPr>
          </a:p>
          <a:p>
            <a:pPr lvl="1">
              <a:lnSpc>
                <a:spcPct val="110000"/>
              </a:lnSpc>
            </a:pPr>
            <a:endParaRPr lang="en-US" altLang="zh-CN" sz="2100" b="1" dirty="0">
              <a:solidFill>
                <a:srgbClr val="FF0000"/>
              </a:solidFill>
              <a:latin typeface="Times New Roman" pitchFamily="18" charset="0"/>
              <a:ea typeface="黑体" pitchFamily="2" charset="-122"/>
            </a:endParaRPr>
          </a:p>
          <a:p>
            <a:pPr lvl="1">
              <a:lnSpc>
                <a:spcPct val="110000"/>
              </a:lnSpc>
            </a:pPr>
            <a:r>
              <a:rPr lang="zh-CN" altLang="en-US" sz="2100" b="1" dirty="0">
                <a:solidFill>
                  <a:srgbClr val="FF0000"/>
                </a:solidFill>
                <a:latin typeface="Times New Roman" pitchFamily="18" charset="0"/>
                <a:ea typeface="黑体" pitchFamily="2" charset="-122"/>
              </a:rPr>
              <a:t>功能：</a:t>
            </a:r>
            <a:r>
              <a:rPr lang="zh-CN" altLang="en-US" sz="2100" dirty="0">
                <a:latin typeface="Times New Roman" pitchFamily="18" charset="0"/>
                <a:ea typeface="黑体" pitchFamily="2" charset="-122"/>
              </a:rPr>
              <a:t>创建一个给定</a:t>
            </a:r>
            <a:r>
              <a:rPr lang="en-US" altLang="zh-CN" sz="2100" b="1" dirty="0">
                <a:latin typeface="Times New Roman" pitchFamily="18" charset="0"/>
                <a:ea typeface="黑体" pitchFamily="2" charset="-122"/>
              </a:rPr>
              <a:t>&lt;</a:t>
            </a:r>
            <a:r>
              <a:rPr lang="zh-CN" altLang="en-US" sz="2100" b="1" dirty="0">
                <a:latin typeface="Times New Roman" pitchFamily="18" charset="0"/>
                <a:ea typeface="黑体" pitchFamily="2" charset="-122"/>
              </a:rPr>
              <a:t>视图名</a:t>
            </a:r>
            <a:r>
              <a:rPr lang="en-US" altLang="zh-CN" sz="2100" b="1" dirty="0">
                <a:latin typeface="Times New Roman" pitchFamily="18" charset="0"/>
                <a:ea typeface="黑体" pitchFamily="2" charset="-122"/>
              </a:rPr>
              <a:t>&gt;</a:t>
            </a:r>
            <a:r>
              <a:rPr lang="zh-CN" altLang="en-US" sz="2100" dirty="0">
                <a:latin typeface="Times New Roman" pitchFamily="18" charset="0"/>
                <a:ea typeface="黑体" pitchFamily="2" charset="-122"/>
              </a:rPr>
              <a:t>（及其</a:t>
            </a:r>
            <a:r>
              <a:rPr lang="zh-CN" altLang="en-US" sz="2100" b="1" dirty="0">
                <a:latin typeface="Times New Roman" pitchFamily="18" charset="0"/>
                <a:ea typeface="黑体" pitchFamily="2" charset="-122"/>
              </a:rPr>
              <a:t>属性名列表</a:t>
            </a:r>
            <a:r>
              <a:rPr lang="zh-CN" altLang="en-US" sz="2100" dirty="0">
                <a:latin typeface="Times New Roman" pitchFamily="18" charset="0"/>
                <a:ea typeface="黑体" pitchFamily="2" charset="-122"/>
              </a:rPr>
              <a:t>）的视图，</a:t>
            </a:r>
            <a:r>
              <a:rPr lang="zh-CN" altLang="en-US" sz="2100" b="1" dirty="0">
                <a:latin typeface="Times New Roman" pitchFamily="18" charset="0"/>
                <a:ea typeface="黑体" pitchFamily="2" charset="-122"/>
              </a:rPr>
              <a:t>查询</a:t>
            </a:r>
            <a:r>
              <a:rPr lang="zh-CN" altLang="en-US" sz="2100" dirty="0">
                <a:latin typeface="Times New Roman" pitchFamily="18" charset="0"/>
                <a:ea typeface="黑体" pitchFamily="2" charset="-122"/>
              </a:rPr>
              <a:t>结果“看成”是视图中的元组，但</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并不真正执行该查询，只是将视图的定义（作为元数据）存储于数据字典</a:t>
            </a:r>
          </a:p>
          <a:p>
            <a:pPr lvl="1">
              <a:lnSpc>
                <a:spcPct val="110000"/>
              </a:lnSpc>
            </a:pPr>
            <a:r>
              <a:rPr lang="zh-CN" altLang="en-US" sz="2100" dirty="0">
                <a:latin typeface="Times New Roman" pitchFamily="18" charset="0"/>
                <a:ea typeface="黑体" pitchFamily="2" charset="-122"/>
              </a:rPr>
              <a:t>视图的</a:t>
            </a:r>
            <a:r>
              <a:rPr lang="zh-CN" altLang="en-US" sz="2100" b="1" dirty="0">
                <a:latin typeface="Times New Roman" pitchFamily="18" charset="0"/>
                <a:ea typeface="黑体" pitchFamily="2" charset="-122"/>
              </a:rPr>
              <a:t>属性名列表</a:t>
            </a:r>
            <a:r>
              <a:rPr lang="zh-CN" altLang="en-US" sz="2100" dirty="0">
                <a:latin typeface="Times New Roman" pitchFamily="18" charset="0"/>
                <a:ea typeface="黑体" pitchFamily="2" charset="-122"/>
              </a:rPr>
              <a:t>中各个属性必须分别与</a:t>
            </a:r>
            <a:r>
              <a:rPr lang="en-US" altLang="zh-CN" sz="2100" dirty="0">
                <a:latin typeface="Times New Roman" pitchFamily="18" charset="0"/>
                <a:ea typeface="黑体" pitchFamily="2" charset="-122"/>
              </a:rPr>
              <a:t>SELECT</a:t>
            </a:r>
            <a:r>
              <a:rPr lang="zh-CN" altLang="en-US" sz="2100" dirty="0">
                <a:latin typeface="Times New Roman" pitchFamily="18" charset="0"/>
                <a:ea typeface="黑体" pitchFamily="2" charset="-122"/>
              </a:rPr>
              <a:t>子句中的各个属性在属性值的语法与语义上相容；</a:t>
            </a:r>
            <a:br>
              <a:rPr lang="en-US" altLang="zh-CN" sz="2100" dirty="0">
                <a:latin typeface="Times New Roman" pitchFamily="18" charset="0"/>
                <a:ea typeface="黑体" pitchFamily="2" charset="-122"/>
              </a:rPr>
            </a:br>
            <a:r>
              <a:rPr lang="zh-CN" altLang="en-US" sz="2100" dirty="0">
                <a:latin typeface="Times New Roman" pitchFamily="18" charset="0"/>
                <a:ea typeface="黑体" pitchFamily="2" charset="-122"/>
              </a:rPr>
              <a:t>若省略视图的</a:t>
            </a:r>
            <a:r>
              <a:rPr lang="zh-CN" altLang="en-US" sz="2100" b="1" dirty="0">
                <a:latin typeface="Times New Roman" pitchFamily="18" charset="0"/>
                <a:ea typeface="黑体" pitchFamily="2" charset="-122"/>
              </a:rPr>
              <a:t>属性名列表</a:t>
            </a:r>
            <a:r>
              <a:rPr lang="zh-CN" altLang="en-US" sz="2100" dirty="0">
                <a:latin typeface="Times New Roman" pitchFamily="18" charset="0"/>
                <a:ea typeface="黑体" pitchFamily="2" charset="-122"/>
              </a:rPr>
              <a:t>，则直接用</a:t>
            </a:r>
            <a:r>
              <a:rPr lang="en-US" altLang="zh-CN" sz="2100" dirty="0">
                <a:latin typeface="Times New Roman" pitchFamily="18" charset="0"/>
                <a:ea typeface="黑体" pitchFamily="2" charset="-122"/>
              </a:rPr>
              <a:t>SELECT</a:t>
            </a:r>
            <a:r>
              <a:rPr lang="zh-CN" altLang="en-US" sz="2100" dirty="0">
                <a:latin typeface="Times New Roman" pitchFamily="18" charset="0"/>
                <a:ea typeface="黑体" pitchFamily="2" charset="-122"/>
              </a:rPr>
              <a:t>子句中的全部属性名作为该视图的属性名</a:t>
            </a:r>
          </a:p>
          <a:p>
            <a:pPr lvl="1">
              <a:lnSpc>
                <a:spcPct val="120000"/>
              </a:lnSpc>
            </a:pPr>
            <a:r>
              <a:rPr lang="zh-CN" altLang="en-US" sz="2100" b="1" dirty="0">
                <a:solidFill>
                  <a:srgbClr val="008000"/>
                </a:solidFill>
                <a:latin typeface="Times New Roman" pitchFamily="18" charset="0"/>
                <a:ea typeface="黑体" pitchFamily="2" charset="-122"/>
              </a:rPr>
              <a:t>需要明确指定视图的属性名的情形：</a:t>
            </a:r>
            <a:endParaRPr lang="en-US" altLang="zh-CN" sz="2100" b="1" dirty="0">
              <a:solidFill>
                <a:srgbClr val="008000"/>
              </a:solidFill>
              <a:latin typeface="Times New Roman" pitchFamily="18" charset="0"/>
              <a:ea typeface="黑体" pitchFamily="2" charset="-122"/>
            </a:endParaRPr>
          </a:p>
          <a:p>
            <a:pPr lvl="2"/>
            <a:r>
              <a:rPr lang="en-US" altLang="zh-CN" sz="2100" dirty="0">
                <a:solidFill>
                  <a:srgbClr val="0000CC"/>
                </a:solidFill>
                <a:latin typeface="Times New Roman" pitchFamily="18" charset="0"/>
                <a:ea typeface="黑体" pitchFamily="2" charset="-122"/>
              </a:rPr>
              <a:t>SELECT</a:t>
            </a:r>
            <a:r>
              <a:rPr lang="zh-CN" altLang="en-US" sz="2100" dirty="0">
                <a:solidFill>
                  <a:srgbClr val="0000CC"/>
                </a:solidFill>
                <a:latin typeface="Times New Roman" pitchFamily="18" charset="0"/>
                <a:ea typeface="黑体" pitchFamily="2" charset="-122"/>
              </a:rPr>
              <a:t>子句中的查询目标是</a:t>
            </a:r>
            <a:r>
              <a:rPr lang="en-US" altLang="zh-CN" sz="2100" dirty="0">
                <a:solidFill>
                  <a:srgbClr val="0000CC"/>
                </a:solidFill>
                <a:latin typeface="Times New Roman" pitchFamily="18" charset="0"/>
                <a:ea typeface="黑体" pitchFamily="2" charset="-122"/>
              </a:rPr>
              <a:t>SQL</a:t>
            </a:r>
            <a:r>
              <a:rPr lang="zh-CN" altLang="en-US" sz="2100" dirty="0">
                <a:solidFill>
                  <a:srgbClr val="0000CC"/>
                </a:solidFill>
                <a:latin typeface="Times New Roman" pitchFamily="18" charset="0"/>
                <a:ea typeface="黑体" pitchFamily="2" charset="-122"/>
              </a:rPr>
              <a:t>函数或列表达式</a:t>
            </a:r>
            <a:endParaRPr lang="en-US" altLang="zh-CN" sz="2100" dirty="0">
              <a:solidFill>
                <a:srgbClr val="0000CC"/>
              </a:solidFill>
              <a:latin typeface="Times New Roman" pitchFamily="18" charset="0"/>
              <a:ea typeface="黑体" pitchFamily="2" charset="-122"/>
            </a:endParaRPr>
          </a:p>
          <a:p>
            <a:pPr lvl="2"/>
            <a:r>
              <a:rPr lang="zh-CN" altLang="en-US" sz="2100" dirty="0">
                <a:solidFill>
                  <a:srgbClr val="0000CC"/>
                </a:solidFill>
                <a:latin typeface="Times New Roman" pitchFamily="18" charset="0"/>
                <a:ea typeface="黑体" pitchFamily="2" charset="-122"/>
              </a:rPr>
              <a:t>需要在视图中为基表中属性启用新的、更合适的属性名</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96</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177312" y="1772816"/>
            <a:ext cx="7355128" cy="707886"/>
          </a:xfrm>
          <a:prstGeom prst="rect">
            <a:avLst/>
          </a:prstGeom>
          <a:ln>
            <a:solidFill>
              <a:schemeClr val="accent2"/>
            </a:solidFill>
          </a:ln>
        </p:spPr>
        <p:txBody>
          <a:bodyPr wrap="square">
            <a:spAutoFit/>
          </a:bodyPr>
          <a:lstStyle/>
          <a:p>
            <a:pPr>
              <a:buNone/>
            </a:pPr>
            <a:r>
              <a:rPr lang="en-US" altLang="zh-CN" sz="2000" b="1" dirty="0">
                <a:solidFill>
                  <a:schemeClr val="accent2"/>
                </a:solidFill>
                <a:latin typeface="Times New Roman" pitchFamily="18" charset="0"/>
                <a:ea typeface="黑体" pitchFamily="2" charset="-122"/>
              </a:rPr>
              <a:t>  CREATE  VIEW</a:t>
            </a:r>
            <a:r>
              <a:rPr lang="en-US" altLang="zh-CN" sz="2000" b="1" dirty="0">
                <a:latin typeface="Times New Roman" pitchFamily="18" charset="0"/>
                <a:ea typeface="黑体" pitchFamily="2" charset="-122"/>
              </a:rPr>
              <a:t> &lt;</a:t>
            </a:r>
            <a:r>
              <a:rPr lang="zh-CN" altLang="en-US" sz="2000" b="1" dirty="0">
                <a:latin typeface="Times New Roman" pitchFamily="18" charset="0"/>
                <a:ea typeface="黑体" pitchFamily="2" charset="-122"/>
              </a:rPr>
              <a:t>视图名</a:t>
            </a:r>
            <a:r>
              <a:rPr lang="en-US" altLang="zh-CN" sz="2000" b="1" dirty="0">
                <a:latin typeface="Times New Roman" pitchFamily="18" charset="0"/>
                <a:ea typeface="黑体" pitchFamily="2" charset="-122"/>
              </a:rPr>
              <a:t>&gt;  [ ( &lt;</a:t>
            </a:r>
            <a:r>
              <a:rPr lang="zh-CN" altLang="en-US" sz="2000" b="1" dirty="0">
                <a:latin typeface="Times New Roman" pitchFamily="18" charset="0"/>
                <a:ea typeface="黑体" pitchFamily="2" charset="-122"/>
              </a:rPr>
              <a:t>属性名</a:t>
            </a:r>
            <a:r>
              <a:rPr lang="en-US" altLang="zh-CN" sz="2000" b="1" dirty="0">
                <a:latin typeface="Times New Roman" pitchFamily="18" charset="0"/>
                <a:ea typeface="黑体" pitchFamily="2" charset="-122"/>
              </a:rPr>
              <a:t>1&gt;  [, &lt;</a:t>
            </a:r>
            <a:r>
              <a:rPr lang="zh-CN" altLang="en-US" sz="2000" b="1" dirty="0">
                <a:latin typeface="Times New Roman" pitchFamily="18" charset="0"/>
                <a:ea typeface="黑体" pitchFamily="2" charset="-122"/>
              </a:rPr>
              <a:t>属性名</a:t>
            </a:r>
            <a:r>
              <a:rPr lang="en-US" altLang="zh-CN" sz="2000" b="1" dirty="0">
                <a:latin typeface="Times New Roman" pitchFamily="18" charset="0"/>
                <a:ea typeface="黑体" pitchFamily="2" charset="-122"/>
              </a:rPr>
              <a:t>2&gt;]… ) ]</a:t>
            </a:r>
          </a:p>
          <a:p>
            <a:pPr>
              <a:buNone/>
            </a:pPr>
            <a:r>
              <a:rPr lang="en-US" altLang="zh-CN" sz="2000" b="1" dirty="0">
                <a:solidFill>
                  <a:srgbClr val="FF3399"/>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AS</a:t>
            </a:r>
            <a:r>
              <a:rPr lang="en-US" altLang="zh-CN" sz="2000" b="1" dirty="0">
                <a:latin typeface="Times New Roman" pitchFamily="18" charset="0"/>
                <a:ea typeface="黑体" pitchFamily="2" charset="-122"/>
              </a:rPr>
              <a:t>  &lt;SELECT</a:t>
            </a:r>
            <a:r>
              <a:rPr lang="zh-CN" altLang="en-US" sz="2000" b="1" dirty="0">
                <a:latin typeface="Times New Roman" pitchFamily="18" charset="0"/>
                <a:ea typeface="黑体" pitchFamily="2" charset="-122"/>
              </a:rPr>
              <a:t>查询</a:t>
            </a:r>
            <a:r>
              <a:rPr lang="en-US" altLang="zh-CN" sz="2000" b="1" dirty="0">
                <a:latin typeface="Times New Roman" pitchFamily="18" charset="0"/>
                <a:ea typeface="黑体" pitchFamily="2" charset="-122"/>
              </a:rPr>
              <a:t>&gt;</a:t>
            </a:r>
            <a:r>
              <a:rPr lang="zh-CN" altLang="en-US" sz="2000" b="1" dirty="0">
                <a:latin typeface="Times New Roman" pitchFamily="18"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7" dur="500"/>
                                        <p:tgtEl>
                                          <p:spTgt spid="15053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10" dur="500"/>
                                        <p:tgtEl>
                                          <p:spTgt spid="15053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13"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sz="4000"/>
              <a:t>3.6.2  </a:t>
            </a:r>
            <a:r>
              <a:rPr lang="zh-CN" altLang="en-US" sz="4000"/>
              <a:t>定义与撤销视图</a:t>
            </a:r>
          </a:p>
        </p:txBody>
      </p:sp>
      <p:sp>
        <p:nvSpPr>
          <p:cNvPr id="161795" name="Rectangle 3"/>
          <p:cNvSpPr>
            <a:spLocks noGrp="1" noChangeArrowheads="1"/>
          </p:cNvSpPr>
          <p:nvPr>
            <p:ph type="body" idx="1"/>
          </p:nvPr>
        </p:nvSpPr>
        <p:spPr>
          <a:xfrm>
            <a:off x="914400" y="1412776"/>
            <a:ext cx="7772400" cy="4968552"/>
          </a:xfrm>
        </p:spPr>
        <p:txBody>
          <a:bodyPr/>
          <a:lstStyle/>
          <a:p>
            <a:pPr>
              <a:lnSpc>
                <a:spcPct val="110000"/>
              </a:lnSpc>
            </a:pPr>
            <a:r>
              <a:rPr lang="zh-CN" altLang="en-US" sz="2400" dirty="0">
                <a:solidFill>
                  <a:schemeClr val="accent2"/>
                </a:solidFill>
                <a:latin typeface="Times New Roman" pitchFamily="18" charset="0"/>
                <a:ea typeface="黑体" pitchFamily="2" charset="-122"/>
              </a:rPr>
              <a:t>定义视图例子</a:t>
            </a:r>
          </a:p>
          <a:p>
            <a:pPr lvl="1">
              <a:lnSpc>
                <a:spcPct val="110000"/>
              </a:lnSpc>
            </a:pPr>
            <a:r>
              <a:rPr lang="en-US" altLang="zh-CN" sz="2200" dirty="0">
                <a:latin typeface="Times New Roman" pitchFamily="18" charset="0"/>
                <a:ea typeface="黑体" pitchFamily="2" charset="-122"/>
              </a:rPr>
              <a:t>36) </a:t>
            </a:r>
            <a:r>
              <a:rPr lang="zh-CN" altLang="en-US" sz="2200" dirty="0">
                <a:latin typeface="Times New Roman" pitchFamily="18" charset="0"/>
                <a:ea typeface="黑体" pitchFamily="2" charset="-122"/>
              </a:rPr>
              <a:t>创建全体员工工作所在地的视图。</a:t>
            </a:r>
          </a:p>
          <a:p>
            <a:pPr lvl="1">
              <a:lnSpc>
                <a:spcPct val="110000"/>
              </a:lnSpc>
              <a:buFont typeface="Wingdings" pitchFamily="2" charset="2"/>
              <a:buNone/>
            </a:pPr>
            <a:r>
              <a:rPr lang="zh-CN" altLang="en-US" sz="2000"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CREATE VIEW</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emp_loc</a:t>
            </a:r>
            <a:endParaRPr lang="en-US" altLang="zh-CN" sz="2000" b="1"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AS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loc</a:t>
            </a: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r>
              <a:rPr lang="en-US" altLang="zh-CN" sz="2000" b="1" dirty="0">
                <a:solidFill>
                  <a:srgbClr val="0000CC"/>
                </a:solidFill>
                <a:latin typeface="Times New Roman" pitchFamily="18" charset="0"/>
                <a:ea typeface="黑体" pitchFamily="2" charset="-122"/>
              </a:rPr>
              <a:t>, dept</a:t>
            </a: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emp.deptno</a:t>
            </a:r>
            <a:r>
              <a:rPr lang="en-US" altLang="zh-CN" sz="2000" b="1" dirty="0">
                <a:solidFill>
                  <a:srgbClr val="0000CC"/>
                </a:solidFill>
                <a:latin typeface="Times New Roman" pitchFamily="18" charset="0"/>
                <a:ea typeface="黑体" pitchFamily="2" charset="-122"/>
              </a:rPr>
              <a:t> = </a:t>
            </a:r>
            <a:r>
              <a:rPr lang="en-US" altLang="zh-CN" sz="2000" b="1" dirty="0" err="1">
                <a:solidFill>
                  <a:srgbClr val="0000CC"/>
                </a:solidFill>
                <a:latin typeface="Times New Roman" pitchFamily="18" charset="0"/>
                <a:ea typeface="黑体" pitchFamily="2" charset="-122"/>
              </a:rPr>
              <a:t>dept.deptno</a:t>
            </a:r>
            <a:r>
              <a:rPr lang="en-US" altLang="zh-CN" sz="2000" b="1" dirty="0">
                <a:solidFill>
                  <a:srgbClr val="0000CC"/>
                </a:solidFill>
                <a:latin typeface="Times New Roman" pitchFamily="18" charset="0"/>
                <a:ea typeface="黑体" pitchFamily="2" charset="-122"/>
              </a:rPr>
              <a:t> ;</a:t>
            </a:r>
          </a:p>
          <a:p>
            <a:pPr lvl="1">
              <a:lnSpc>
                <a:spcPct val="110000"/>
              </a:lnSpc>
            </a:pPr>
            <a:endParaRPr lang="en-US" altLang="zh-CN" sz="2000" b="1" dirty="0">
              <a:solidFill>
                <a:srgbClr val="0000CC"/>
              </a:solidFill>
              <a:latin typeface="Times New Roman" pitchFamily="18" charset="0"/>
              <a:ea typeface="黑体" pitchFamily="2" charset="-122"/>
            </a:endParaRPr>
          </a:p>
          <a:p>
            <a:pPr lvl="1">
              <a:lnSpc>
                <a:spcPct val="110000"/>
              </a:lnSpc>
            </a:pPr>
            <a:r>
              <a:rPr lang="en-US" altLang="zh-CN" sz="2200" dirty="0">
                <a:latin typeface="Times New Roman" pitchFamily="18" charset="0"/>
                <a:ea typeface="黑体" pitchFamily="2" charset="-122"/>
              </a:rPr>
              <a:t>37) </a:t>
            </a:r>
            <a:r>
              <a:rPr lang="zh-CN" altLang="en-US" sz="2200" dirty="0">
                <a:latin typeface="Times New Roman" pitchFamily="18" charset="0"/>
                <a:ea typeface="黑体" pitchFamily="2" charset="-122"/>
              </a:rPr>
              <a:t>创建</a:t>
            </a:r>
            <a:r>
              <a:rPr lang="en-US" altLang="zh-CN" sz="2200" dirty="0">
                <a:latin typeface="Times New Roman" pitchFamily="18" charset="0"/>
                <a:ea typeface="黑体" pitchFamily="2" charset="-122"/>
              </a:rPr>
              <a:t>11</a:t>
            </a:r>
            <a:r>
              <a:rPr lang="zh-CN" altLang="en-US" sz="2200" dirty="0">
                <a:latin typeface="Times New Roman" pitchFamily="18" charset="0"/>
                <a:ea typeface="黑体" pitchFamily="2" charset="-122"/>
              </a:rPr>
              <a:t>号部门全体员工年薪视图。</a:t>
            </a:r>
          </a:p>
          <a:p>
            <a:pPr lvl="1">
              <a:lnSpc>
                <a:spcPct val="110000"/>
              </a:lnSpc>
              <a:buFont typeface="Wingdings" pitchFamily="2" charset="2"/>
              <a:buNone/>
            </a:pPr>
            <a:r>
              <a:rPr lang="zh-CN" altLang="en-US" sz="2200" dirty="0">
                <a:solidFill>
                  <a:schemeClr val="hlink"/>
                </a:solidFill>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CREATE VIEW</a:t>
            </a:r>
            <a:r>
              <a:rPr lang="en-US" altLang="zh-CN" sz="2000" b="1" dirty="0">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emp_ann_sal</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8000"/>
                </a:solidFill>
                <a:latin typeface="Times New Roman" pitchFamily="18" charset="0"/>
                <a:ea typeface="黑体" pitchFamily="2" charset="-122"/>
              </a:rPr>
              <a:t>eno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8000"/>
                </a:solidFill>
                <a:latin typeface="Times New Roman" pitchFamily="18" charset="0"/>
                <a:ea typeface="黑体" pitchFamily="2" charset="-122"/>
              </a:rPr>
              <a:t>ann_sal</a:t>
            </a:r>
            <a:r>
              <a:rPr lang="en-US" altLang="zh-CN" sz="2000" b="1" dirty="0">
                <a:solidFill>
                  <a:srgbClr val="0000CC"/>
                </a:solidFill>
                <a:latin typeface="Times New Roman" pitchFamily="18" charset="0"/>
                <a:ea typeface="黑体" pitchFamily="2" charset="-122"/>
              </a:rPr>
              <a:t>)</a:t>
            </a:r>
          </a:p>
          <a:p>
            <a:pPr lvl="1">
              <a:lnSpc>
                <a:spcPct val="110000"/>
              </a:lnSpc>
              <a:buFont typeface="Wingdings" pitchFamily="2" charset="2"/>
              <a:buNone/>
            </a:pPr>
            <a:r>
              <a:rPr lang="en-US" altLang="zh-CN" sz="2000" b="1" dirty="0">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AS</a:t>
            </a:r>
            <a:r>
              <a:rPr lang="en-US" altLang="zh-CN" sz="2000" b="1" dirty="0">
                <a:solidFill>
                  <a:schemeClr val="hlink"/>
                </a:solidFill>
                <a:latin typeface="Times New Roman" pitchFamily="18" charset="0"/>
                <a:ea typeface="黑体" pitchFamily="2" charset="-122"/>
              </a:rPr>
              <a:t>  </a:t>
            </a:r>
            <a:r>
              <a:rPr lang="en-US" altLang="zh-CN" sz="2000" b="1" dirty="0">
                <a:solidFill>
                  <a:srgbClr val="0000CC"/>
                </a:solidFill>
                <a:latin typeface="Times New Roman" pitchFamily="18" charset="0"/>
                <a:ea typeface="黑体" pitchFamily="2" charset="-122"/>
              </a:rPr>
              <a:t>SELECT </a:t>
            </a:r>
            <a:r>
              <a:rPr lang="en-US" altLang="zh-CN" sz="2000" b="1" dirty="0" err="1">
                <a:solidFill>
                  <a:srgbClr val="0000CC"/>
                </a:solidFill>
                <a:latin typeface="Times New Roman" pitchFamily="18" charset="0"/>
                <a:ea typeface="黑体" pitchFamily="2" charset="-122"/>
              </a:rPr>
              <a:t>empno</a:t>
            </a:r>
            <a:r>
              <a:rPr lang="en-US" altLang="zh-CN" sz="2000" b="1" dirty="0">
                <a:solidFill>
                  <a:srgbClr val="0000CC"/>
                </a:solidFill>
                <a:latin typeface="Times New Roman" pitchFamily="18" charset="0"/>
                <a:ea typeface="黑体" pitchFamily="2" charset="-122"/>
              </a:rPr>
              <a:t>, </a:t>
            </a:r>
            <a:r>
              <a:rPr lang="en-US" altLang="zh-CN" sz="2000" b="1" dirty="0" err="1">
                <a:solidFill>
                  <a:srgbClr val="0000CC"/>
                </a:solidFill>
                <a:latin typeface="Times New Roman" pitchFamily="18" charset="0"/>
                <a:ea typeface="黑体" pitchFamily="2" charset="-122"/>
              </a:rPr>
              <a:t>ename</a:t>
            </a:r>
            <a:r>
              <a:rPr lang="en-US" altLang="zh-CN" sz="2000" b="1" dirty="0">
                <a:solidFill>
                  <a:srgbClr val="0000CC"/>
                </a:solidFill>
                <a:latin typeface="Times New Roman" pitchFamily="18" charset="0"/>
                <a:ea typeface="黑体" pitchFamily="2" charset="-122"/>
              </a:rPr>
              <a:t>, </a:t>
            </a:r>
            <a:r>
              <a:rPr lang="en-US" altLang="zh-CN" sz="2000" b="1" dirty="0">
                <a:solidFill>
                  <a:srgbClr val="008000"/>
                </a:solidFill>
                <a:latin typeface="Times New Roman" pitchFamily="18" charset="0"/>
                <a:ea typeface="黑体" pitchFamily="2" charset="-122"/>
              </a:rPr>
              <a:t>12*</a:t>
            </a:r>
            <a:r>
              <a:rPr lang="en-US" altLang="zh-CN" sz="2000" b="1" dirty="0" err="1">
                <a:solidFill>
                  <a:srgbClr val="008000"/>
                </a:solidFill>
                <a:latin typeface="Times New Roman" pitchFamily="18" charset="0"/>
                <a:ea typeface="黑体" pitchFamily="2" charset="-122"/>
              </a:rPr>
              <a:t>sal</a:t>
            </a:r>
            <a:endParaRPr lang="en-US" altLang="zh-CN" sz="2000" b="1" dirty="0">
              <a:solidFill>
                <a:srgbClr val="008000"/>
              </a:solidFill>
              <a:latin typeface="Times New Roman" pitchFamily="18" charset="0"/>
              <a:ea typeface="黑体" pitchFamily="2" charset="-122"/>
            </a:endParaRP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FROM </a:t>
            </a:r>
            <a:r>
              <a:rPr lang="en-US" altLang="zh-CN" sz="2000" b="1" dirty="0" err="1">
                <a:solidFill>
                  <a:srgbClr val="0000CC"/>
                </a:solidFill>
                <a:latin typeface="Times New Roman" pitchFamily="18" charset="0"/>
                <a:ea typeface="黑体" pitchFamily="2" charset="-122"/>
              </a:rPr>
              <a:t>emp</a:t>
            </a:r>
            <a:endParaRPr lang="en-US" altLang="zh-CN" sz="2000" b="1" dirty="0">
              <a:solidFill>
                <a:srgbClr val="0000CC"/>
              </a:solidFill>
              <a:latin typeface="Times New Roman" pitchFamily="18" charset="0"/>
              <a:ea typeface="黑体" pitchFamily="2" charset="-122"/>
            </a:endParaRPr>
          </a:p>
          <a:p>
            <a:pPr lvl="1">
              <a:lnSpc>
                <a:spcPct val="110000"/>
              </a:lnSpc>
              <a:buFont typeface="Wingdings" pitchFamily="2" charset="2"/>
              <a:buNone/>
            </a:pPr>
            <a:r>
              <a:rPr lang="en-US" altLang="zh-CN" sz="2000" b="1" dirty="0">
                <a:solidFill>
                  <a:srgbClr val="0000CC"/>
                </a:solidFill>
                <a:latin typeface="Times New Roman" pitchFamily="18" charset="0"/>
                <a:ea typeface="黑体" pitchFamily="2" charset="-122"/>
              </a:rPr>
              <a:t>              WHERE </a:t>
            </a:r>
            <a:r>
              <a:rPr lang="en-US" altLang="zh-CN" sz="2000" b="1" dirty="0" err="1">
                <a:solidFill>
                  <a:srgbClr val="0000CC"/>
                </a:solidFill>
                <a:latin typeface="Times New Roman" pitchFamily="18" charset="0"/>
                <a:ea typeface="黑体" pitchFamily="2" charset="-122"/>
              </a:rPr>
              <a:t>deptno</a:t>
            </a:r>
            <a:r>
              <a:rPr lang="en-US" altLang="zh-CN" sz="2000" b="1" dirty="0">
                <a:solidFill>
                  <a:srgbClr val="0000CC"/>
                </a:solidFill>
                <a:latin typeface="Times New Roman" pitchFamily="18" charset="0"/>
                <a:ea typeface="黑体" pitchFamily="2" charset="-122"/>
              </a:rPr>
              <a:t> = 11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97</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7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17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79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17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4000"/>
              <a:t>3.6.2  </a:t>
            </a:r>
            <a:r>
              <a:rPr lang="zh-CN" altLang="en-US" sz="4000"/>
              <a:t>定义与撤销视图</a:t>
            </a:r>
          </a:p>
        </p:txBody>
      </p:sp>
      <p:sp>
        <p:nvSpPr>
          <p:cNvPr id="151555" name="Rectangle 3"/>
          <p:cNvSpPr>
            <a:spLocks noGrp="1" noChangeArrowheads="1"/>
          </p:cNvSpPr>
          <p:nvPr>
            <p:ph type="body" idx="1"/>
          </p:nvPr>
        </p:nvSpPr>
        <p:spPr>
          <a:xfrm>
            <a:off x="914400" y="1412776"/>
            <a:ext cx="7772400" cy="5040559"/>
          </a:xfrm>
        </p:spPr>
        <p:txBody>
          <a:bodyPr/>
          <a:lstStyle/>
          <a:p>
            <a:r>
              <a:rPr lang="zh-CN" altLang="en-US" sz="2400" b="1" dirty="0">
                <a:solidFill>
                  <a:schemeClr val="accent2"/>
                </a:solidFill>
                <a:latin typeface="Times New Roman" pitchFamily="18" charset="0"/>
                <a:ea typeface="黑体" pitchFamily="2" charset="-122"/>
              </a:rPr>
              <a:t>撤销视图的语句格式</a:t>
            </a:r>
          </a:p>
          <a:p>
            <a:pPr lvl="1">
              <a:lnSpc>
                <a:spcPct val="130000"/>
              </a:lnSpc>
            </a:pPr>
            <a:endParaRPr lang="en-US" altLang="zh-CN" sz="2200" dirty="0">
              <a:latin typeface="Times New Roman" pitchFamily="18" charset="0"/>
              <a:ea typeface="黑体" pitchFamily="2" charset="-122"/>
            </a:endParaRPr>
          </a:p>
          <a:p>
            <a:pPr lvl="1">
              <a:lnSpc>
                <a:spcPct val="130000"/>
              </a:lnSpc>
            </a:pPr>
            <a:endParaRPr lang="en-US" altLang="zh-CN" sz="2200" dirty="0">
              <a:latin typeface="Times New Roman" pitchFamily="18" charset="0"/>
              <a:ea typeface="黑体" pitchFamily="2" charset="-122"/>
            </a:endParaRPr>
          </a:p>
          <a:p>
            <a:pPr lvl="1">
              <a:lnSpc>
                <a:spcPct val="130000"/>
              </a:lnSpc>
            </a:pPr>
            <a:r>
              <a:rPr lang="zh-CN" altLang="en-US" sz="2200" dirty="0">
                <a:latin typeface="Times New Roman" pitchFamily="18" charset="0"/>
                <a:ea typeface="黑体" pitchFamily="2" charset="-122"/>
              </a:rPr>
              <a:t>该语句从数据字典中删除指定的视图定义</a:t>
            </a:r>
          </a:p>
          <a:p>
            <a:pPr lvl="1">
              <a:lnSpc>
                <a:spcPct val="130000"/>
              </a:lnSpc>
            </a:pPr>
            <a:r>
              <a:rPr lang="zh-CN" altLang="en-US" sz="2200" dirty="0">
                <a:latin typeface="Times New Roman" pitchFamily="18" charset="0"/>
                <a:ea typeface="黑体" pitchFamily="2" charset="-122"/>
              </a:rPr>
              <a:t>通过该视图导出的其他视图定义仍在数据字典中，但已不能使用，必须显式删除</a:t>
            </a:r>
          </a:p>
          <a:p>
            <a:pPr lvl="1">
              <a:lnSpc>
                <a:spcPct val="130000"/>
              </a:lnSpc>
            </a:pPr>
            <a:r>
              <a:rPr lang="zh-CN" altLang="en-US" sz="2200" dirty="0">
                <a:latin typeface="Times New Roman" pitchFamily="18" charset="0"/>
                <a:ea typeface="黑体" pitchFamily="2" charset="-122"/>
              </a:rPr>
              <a:t>删除基表时，由该基表导出的所有视图定义都必须显式删除</a:t>
            </a:r>
          </a:p>
          <a:p>
            <a:pPr lvl="1">
              <a:lnSpc>
                <a:spcPct val="130000"/>
              </a:lnSpc>
            </a:pPr>
            <a:r>
              <a:rPr lang="zh-CN" altLang="en-US" sz="2200" dirty="0">
                <a:solidFill>
                  <a:srgbClr val="008000"/>
                </a:solidFill>
                <a:latin typeface="Times New Roman" pitchFamily="18" charset="0"/>
                <a:ea typeface="黑体" pitchFamily="2" charset="-122"/>
              </a:rPr>
              <a:t>例：</a:t>
            </a:r>
            <a:r>
              <a:rPr lang="en-US" altLang="zh-CN" sz="2200" b="1" dirty="0">
                <a:solidFill>
                  <a:schemeClr val="accent2"/>
                </a:solidFill>
                <a:latin typeface="Times New Roman" pitchFamily="18" charset="0"/>
                <a:ea typeface="黑体" pitchFamily="2" charset="-122"/>
              </a:rPr>
              <a:t>DROP VIEW</a:t>
            </a:r>
            <a:r>
              <a:rPr lang="en-US" altLang="zh-CN" sz="2200" b="1" dirty="0">
                <a:solidFill>
                  <a:schemeClr val="hlink"/>
                </a:solidFill>
                <a:latin typeface="Times New Roman" pitchFamily="18" charset="0"/>
                <a:ea typeface="黑体" pitchFamily="2" charset="-122"/>
              </a:rPr>
              <a:t> </a:t>
            </a:r>
            <a:r>
              <a:rPr lang="en-US" altLang="zh-CN" sz="2200" b="1" dirty="0" err="1">
                <a:solidFill>
                  <a:srgbClr val="0000CC"/>
                </a:solidFill>
                <a:latin typeface="Times New Roman" pitchFamily="18" charset="0"/>
                <a:ea typeface="黑体" pitchFamily="2" charset="-122"/>
              </a:rPr>
              <a:t>emp_loc</a:t>
            </a:r>
            <a:r>
              <a:rPr lang="en-US" altLang="zh-CN" sz="2200" b="1" dirty="0">
                <a:solidFill>
                  <a:srgbClr val="0000CC"/>
                </a:solidFill>
                <a:latin typeface="Times New Roman" pitchFamily="18"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98</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sp>
        <p:nvSpPr>
          <p:cNvPr id="2" name="矩形 1"/>
          <p:cNvSpPr/>
          <p:nvPr/>
        </p:nvSpPr>
        <p:spPr>
          <a:xfrm>
            <a:off x="1403648" y="1988840"/>
            <a:ext cx="6748736" cy="400110"/>
          </a:xfrm>
          <a:prstGeom prst="rect">
            <a:avLst/>
          </a:prstGeom>
          <a:ln>
            <a:solidFill>
              <a:schemeClr val="accent2"/>
            </a:solidFill>
          </a:ln>
        </p:spPr>
        <p:txBody>
          <a:bodyPr wrap="square">
            <a:spAutoFit/>
          </a:bodyPr>
          <a:lstStyle/>
          <a:p>
            <a:r>
              <a:rPr lang="zh-CN" altLang="en-US" sz="2000" dirty="0">
                <a:latin typeface="Times New Roman" pitchFamily="18" charset="0"/>
                <a:ea typeface="黑体" pitchFamily="2" charset="-122"/>
              </a:rPr>
              <a:t> </a:t>
            </a:r>
            <a:r>
              <a:rPr lang="en-US" altLang="zh-CN" sz="2000" b="1" dirty="0">
                <a:solidFill>
                  <a:schemeClr val="accent2"/>
                </a:solidFill>
                <a:latin typeface="Times New Roman" pitchFamily="18" charset="0"/>
                <a:ea typeface="黑体" pitchFamily="2" charset="-122"/>
              </a:rPr>
              <a:t>DROP  VIEW</a:t>
            </a:r>
            <a:r>
              <a:rPr lang="en-US" altLang="zh-CN" sz="2000" dirty="0">
                <a:latin typeface="Times New Roman" pitchFamily="18" charset="0"/>
                <a:ea typeface="黑体" pitchFamily="2" charset="-122"/>
              </a:rPr>
              <a:t>  </a:t>
            </a:r>
            <a:r>
              <a:rPr lang="en-US" altLang="zh-CN" sz="2000" b="1" dirty="0">
                <a:latin typeface="Times New Roman" pitchFamily="18" charset="0"/>
                <a:ea typeface="黑体" pitchFamily="2" charset="-122"/>
              </a:rPr>
              <a:t>&lt;</a:t>
            </a:r>
            <a:r>
              <a:rPr lang="zh-CN" altLang="en-US" sz="2000" b="1" dirty="0">
                <a:latin typeface="Times New Roman" pitchFamily="18" charset="0"/>
                <a:ea typeface="黑体" pitchFamily="2" charset="-122"/>
              </a:rPr>
              <a:t>视图名</a:t>
            </a:r>
            <a:r>
              <a:rPr lang="en-US" altLang="zh-CN" sz="2000" b="1" dirty="0">
                <a:latin typeface="Times New Roman" pitchFamily="18" charset="0"/>
                <a:ea typeface="黑体" pitchFamily="2" charset="-122"/>
              </a:rPr>
              <a:t>&gt;;</a:t>
            </a:r>
            <a:endParaRPr lang="zh-CN" alt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dirty="0"/>
              <a:t>3.6  SQL</a:t>
            </a:r>
            <a:r>
              <a:rPr lang="zh-CN" altLang="en-US" dirty="0"/>
              <a:t>中的视图</a:t>
            </a:r>
          </a:p>
        </p:txBody>
      </p:sp>
      <p:sp>
        <p:nvSpPr>
          <p:cNvPr id="245763" name="Rectangle 3"/>
          <p:cNvSpPr>
            <a:spLocks noGrp="1" noChangeArrowheads="1"/>
          </p:cNvSpPr>
          <p:nvPr>
            <p:ph type="body" idx="1"/>
          </p:nvPr>
        </p:nvSpPr>
        <p:spPr/>
        <p:txBody>
          <a:bodyPr/>
          <a:lstStyle/>
          <a:p>
            <a:pPr>
              <a:lnSpc>
                <a:spcPct val="135000"/>
              </a:lnSpc>
            </a:pPr>
            <a:r>
              <a:rPr lang="en-US" altLang="zh-CN" b="1">
                <a:latin typeface="Times New Roman" pitchFamily="18" charset="0"/>
                <a:ea typeface="黑体" pitchFamily="2" charset="-122"/>
              </a:rPr>
              <a:t>3.6.1  </a:t>
            </a:r>
            <a:r>
              <a:rPr lang="zh-CN" altLang="en-US" b="1">
                <a:latin typeface="Times New Roman" pitchFamily="18" charset="0"/>
                <a:ea typeface="黑体" pitchFamily="2" charset="-122"/>
              </a:rPr>
              <a:t>视图的概念</a:t>
            </a:r>
          </a:p>
          <a:p>
            <a:pPr>
              <a:lnSpc>
                <a:spcPct val="135000"/>
              </a:lnSpc>
            </a:pPr>
            <a:r>
              <a:rPr lang="en-US" altLang="zh-CN" b="1">
                <a:latin typeface="Times New Roman" pitchFamily="18" charset="0"/>
                <a:ea typeface="黑体" pitchFamily="2" charset="-122"/>
              </a:rPr>
              <a:t>3.6.2  </a:t>
            </a:r>
            <a:r>
              <a:rPr lang="zh-CN" altLang="en-US" b="1">
                <a:latin typeface="Times New Roman" pitchFamily="18" charset="0"/>
                <a:ea typeface="黑体" pitchFamily="2" charset="-122"/>
              </a:rPr>
              <a:t>定义与撤销视图</a:t>
            </a:r>
          </a:p>
          <a:p>
            <a:pPr>
              <a:lnSpc>
                <a:spcPct val="135000"/>
              </a:lnSpc>
            </a:pPr>
            <a:r>
              <a:rPr lang="en-US" altLang="zh-CN" b="1">
                <a:solidFill>
                  <a:schemeClr val="accent2"/>
                </a:solidFill>
                <a:latin typeface="Times New Roman" pitchFamily="18" charset="0"/>
                <a:ea typeface="黑体" pitchFamily="2" charset="-122"/>
              </a:rPr>
              <a:t>3.6.3  </a:t>
            </a:r>
            <a:r>
              <a:rPr lang="zh-CN" altLang="en-US" b="1">
                <a:solidFill>
                  <a:schemeClr val="accent2"/>
                </a:solidFill>
                <a:latin typeface="Times New Roman" pitchFamily="18" charset="0"/>
                <a:ea typeface="黑体" pitchFamily="2" charset="-122"/>
              </a:rPr>
              <a:t>视图上查询数据</a:t>
            </a:r>
          </a:p>
          <a:p>
            <a:pPr>
              <a:lnSpc>
                <a:spcPct val="135000"/>
              </a:lnSpc>
            </a:pPr>
            <a:r>
              <a:rPr lang="en-US" altLang="zh-CN" b="1">
                <a:latin typeface="Times New Roman" pitchFamily="18" charset="0"/>
                <a:ea typeface="黑体" pitchFamily="2" charset="-122"/>
              </a:rPr>
              <a:t>3.6.4  </a:t>
            </a:r>
            <a:r>
              <a:rPr lang="zh-CN" altLang="en-US" b="1">
                <a:latin typeface="Times New Roman" pitchFamily="18" charset="0"/>
                <a:ea typeface="黑体" pitchFamily="2" charset="-122"/>
              </a:rPr>
              <a:t>视图上更新数据</a:t>
            </a:r>
          </a:p>
        </p:txBody>
      </p:sp>
      <p:sp>
        <p:nvSpPr>
          <p:cNvPr id="9" name="灯片编号占位符 5"/>
          <p:cNvSpPr>
            <a:spLocks noGrp="1"/>
          </p:cNvSpPr>
          <p:nvPr>
            <p:ph type="sldNum" sz="quarter" idx="12"/>
          </p:nvPr>
        </p:nvSpPr>
        <p:spPr>
          <a:xfrm>
            <a:off x="8028384" y="6542436"/>
            <a:ext cx="658416" cy="250208"/>
          </a:xfrm>
        </p:spPr>
        <p:txBody>
          <a:bodyPr/>
          <a:lstStyle/>
          <a:p>
            <a:fld id="{BB270F05-8D65-49A8-91FB-6A617CC2AAFA}" type="slidenum">
              <a:rPr lang="en-US" altLang="zh-CN" smtClean="0"/>
              <a:pPr/>
              <a:t>99</a:t>
            </a:fld>
            <a:endParaRPr lang="en-US" altLang="zh-CN"/>
          </a:p>
        </p:txBody>
      </p:sp>
      <p:sp>
        <p:nvSpPr>
          <p:cNvPr id="10" name="日期占位符 3"/>
          <p:cNvSpPr>
            <a:spLocks noGrp="1"/>
          </p:cNvSpPr>
          <p:nvPr>
            <p:ph type="dt" sz="half" idx="10"/>
          </p:nvPr>
        </p:nvSpPr>
        <p:spPr>
          <a:xfrm>
            <a:off x="4427984" y="6542436"/>
            <a:ext cx="3456384" cy="250208"/>
          </a:xfrm>
        </p:spPr>
        <p:txBody>
          <a:bodyPr/>
          <a:lstStyle>
            <a:lvl1pPr>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p:spPr>
        <p:txBody>
          <a:bodyPr/>
          <a:lstStyle>
            <a:lvl1pPr>
              <a:defRPr/>
            </a:lvl1pPr>
          </a:lstStyle>
          <a:p>
            <a:r>
              <a:rPr lang="en-US" altLang="zh-CN"/>
              <a:t>《</a:t>
            </a:r>
            <a:r>
              <a:rPr lang="zh-CN" altLang="en-US"/>
              <a:t>数据库系统原理</a:t>
            </a:r>
            <a:r>
              <a:rPr lang="en-US" altLang="zh-CN"/>
              <a:t>》</a:t>
            </a:r>
            <a:r>
              <a:rPr lang="zh-CN" altLang="en-US"/>
              <a:t>第</a:t>
            </a:r>
            <a:r>
              <a:rPr lang="en-US" altLang="zh-CN"/>
              <a:t>3</a:t>
            </a:r>
            <a:r>
              <a:rPr lang="zh-CN" altLang="en-US"/>
              <a:t>章</a:t>
            </a:r>
            <a:r>
              <a:rPr lang="en-US" altLang="zh-CN"/>
              <a:t>--</a:t>
            </a:r>
            <a:r>
              <a:rPr lang="zh-CN" altLang="zh-CN"/>
              <a:t>关系数据库语言</a:t>
            </a:r>
            <a:r>
              <a:rPr lang="en-US" altLang="zh-CN"/>
              <a:t>SQL</a:t>
            </a:r>
            <a:endParaRPr lang="en-US" altLang="zh-CN" dirty="0"/>
          </a:p>
        </p:txBody>
      </p:sp>
      <p:pic>
        <p:nvPicPr>
          <p:cNvPr id="7" name="图片 6"/>
          <p:cNvPicPr>
            <a:picLocks noChangeAspect="1"/>
          </p:cNvPicPr>
          <p:nvPr/>
        </p:nvPicPr>
        <p:blipFill>
          <a:blip r:embed="rId3"/>
          <a:stretch>
            <a:fillRect/>
          </a:stretch>
        </p:blipFill>
        <p:spPr>
          <a:xfrm>
            <a:off x="5580112" y="3069493"/>
            <a:ext cx="3040921" cy="3095811"/>
          </a:xfrm>
          <a:prstGeom prst="rect">
            <a:avLst/>
          </a:prstGeom>
        </p:spPr>
      </p:pic>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ch02数据模型</Template>
  <TotalTime>11303</TotalTime>
  <Words>11626</Words>
  <Application>Microsoft Office PowerPoint</Application>
  <PresentationFormat>全屏显示(4:3)</PresentationFormat>
  <Paragraphs>1579</Paragraphs>
  <Slides>116</Slides>
  <Notes>109</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黑体</vt:lpstr>
      <vt:lpstr>楷体_GB2312</vt:lpstr>
      <vt:lpstr>宋体</vt:lpstr>
      <vt:lpstr>Arial</vt:lpstr>
      <vt:lpstr>Tahoma</vt:lpstr>
      <vt:lpstr>Times</vt:lpstr>
      <vt:lpstr>Times New Roman</vt:lpstr>
      <vt:lpstr>Wingdings</vt:lpstr>
      <vt:lpstr>Wingdings 3</vt:lpstr>
      <vt:lpstr>Layers</vt:lpstr>
      <vt:lpstr>第3章 关系数据库语言SQL  Chapter 3  Structured Query Language: SQL</vt:lpstr>
      <vt:lpstr>目录 Contents</vt:lpstr>
      <vt:lpstr>3.1 数据库的用户接口</vt:lpstr>
      <vt:lpstr>3.1 数据库的用户接口</vt:lpstr>
      <vt:lpstr>3.1 数据库的用户接口</vt:lpstr>
      <vt:lpstr>3.1 数据库的用户接口</vt:lpstr>
      <vt:lpstr>补充： Programming Paradigms | 编程范式</vt:lpstr>
      <vt:lpstr>补充： Programming Paradigms | 编程范式</vt:lpstr>
      <vt:lpstr>补充： Programming Paradigms | 编程范式</vt:lpstr>
      <vt:lpstr>补充： Programming Paradigms | 编程范式</vt:lpstr>
      <vt:lpstr>补充： Programming Paradigms | 编程范式</vt:lpstr>
      <vt:lpstr>补充： Programming Paradigms | 编程范式</vt:lpstr>
      <vt:lpstr>PowerPoint 演示文稿</vt:lpstr>
      <vt:lpstr>3.1 数据库的用户接口</vt:lpstr>
      <vt:lpstr>3.1 数据库的用户接口</vt:lpstr>
      <vt:lpstr>3.1 数据库的用户接口</vt:lpstr>
      <vt:lpstr>目录 Contents</vt:lpstr>
      <vt:lpstr>3.2 SQL语言概况</vt:lpstr>
      <vt:lpstr>3.2 SQL语言概况</vt:lpstr>
      <vt:lpstr>3.2 SQL语言概况</vt:lpstr>
      <vt:lpstr>目录 Contents</vt:lpstr>
      <vt:lpstr>3.3 SQL数据定义语言</vt:lpstr>
      <vt:lpstr>3.3 SQL数据定义语言</vt:lpstr>
      <vt:lpstr>3.3 SQL数据定义语言</vt:lpstr>
      <vt:lpstr>3.3 SQL数据定义语言</vt:lpstr>
      <vt:lpstr>3.3 SQL数据定义语言</vt:lpstr>
      <vt:lpstr>3.3.2 SQL数据定义功能</vt:lpstr>
      <vt:lpstr>3.3.2 SQL数据定义功能</vt:lpstr>
      <vt:lpstr>3.3.2 SQL数据定义功能</vt:lpstr>
      <vt:lpstr>3.3 SQL数据定义语言</vt:lpstr>
      <vt:lpstr>3.3 SQL数据定义语言</vt:lpstr>
      <vt:lpstr>3.3 SQL数据定义语言</vt:lpstr>
      <vt:lpstr>3.3 SQL数据定义语言</vt:lpstr>
      <vt:lpstr>3.3 SQL数据定义语言</vt:lpstr>
      <vt:lpstr>3.3 SQL数据定义语言</vt:lpstr>
      <vt:lpstr>3.3 SQL数据定义语言</vt:lpstr>
      <vt:lpstr>3.3 SQL数据定义语言</vt:lpstr>
      <vt:lpstr>3.3 SQL数据定义语言</vt:lpstr>
      <vt:lpstr>3.3 SQL数据定义语言</vt:lpstr>
      <vt:lpstr>3.3 SQL数据定义语言</vt:lpstr>
      <vt:lpstr>目录 Contents</vt:lpstr>
      <vt:lpstr>3.4 SQL数据查询语言</vt:lpstr>
      <vt:lpstr>3.4 SQL数据查询语言</vt:lpstr>
      <vt:lpstr>PowerPoint 演示文稿</vt:lpstr>
      <vt:lpstr>3.4.1   SELECT语句的语法</vt:lpstr>
      <vt:lpstr>3.4.1   SELECT语句的语法</vt:lpstr>
      <vt:lpstr>3.4.1   SELECT语句的语法</vt:lpstr>
      <vt:lpstr>3.4.1   SELECT语句的语法</vt:lpstr>
      <vt:lpstr>3.4.1   SELECT语句的语法</vt:lpstr>
      <vt:lpstr>3.4.1  SELECT语句的语法</vt:lpstr>
      <vt:lpstr>3.4.1  SELECT语句的语法</vt:lpstr>
      <vt:lpstr>3.4  SQL数据查询语言</vt:lpstr>
      <vt:lpstr>3.4.2 各种条件查询举例</vt:lpstr>
      <vt:lpstr>3.4.2 各种条件查询举例</vt:lpstr>
      <vt:lpstr>3.4.2各种条件查询举例</vt:lpstr>
      <vt:lpstr>3.4.2 各种条件查询举例</vt:lpstr>
      <vt:lpstr>3.4.2 各种条件查询举例</vt:lpstr>
      <vt:lpstr>3.4.2 各种条件查询举例</vt:lpstr>
      <vt:lpstr>3.4.2 各种条件查询举例</vt:lpstr>
      <vt:lpstr>3.4.2 各种条件查询举例</vt:lpstr>
      <vt:lpstr>3.4.2 各种条件查询举例</vt:lpstr>
      <vt:lpstr>3.4  SQL数据查询语言</vt:lpstr>
      <vt:lpstr>3.4.3  查询结果分组 </vt:lpstr>
      <vt:lpstr>3.4.3  查询结果分组</vt:lpstr>
      <vt:lpstr>3.4.3 查询结果分组</vt:lpstr>
      <vt:lpstr>3.4.3 查询结果分组</vt:lpstr>
      <vt:lpstr>空值NULL在聚集函数计算中的作用</vt:lpstr>
      <vt:lpstr>3.4  SQL数据查询语言</vt:lpstr>
      <vt:lpstr>3.4.4 查询结果排序</vt:lpstr>
      <vt:lpstr>3.4.4 查询结果排序</vt:lpstr>
      <vt:lpstr>3.4  SQL数据查询语言</vt:lpstr>
      <vt:lpstr>3.4.5 集合操作查询 </vt:lpstr>
      <vt:lpstr>3.4.5 集合操作查询</vt:lpstr>
      <vt:lpstr>3.4 SQL数据查询语言</vt:lpstr>
      <vt:lpstr>3.4 SQL数据查询语言</vt:lpstr>
      <vt:lpstr>目录 Contents</vt:lpstr>
      <vt:lpstr>3.5 SQL数据操纵语言</vt:lpstr>
      <vt:lpstr>3.5 SQL数据操纵语言</vt:lpstr>
      <vt:lpstr>3.5.1 插入数据</vt:lpstr>
      <vt:lpstr>3.5.1 插入数据</vt:lpstr>
      <vt:lpstr>3.5.1 插入数据</vt:lpstr>
      <vt:lpstr>3.5.1 插入数据</vt:lpstr>
      <vt:lpstr>3.5.1 插入数据</vt:lpstr>
      <vt:lpstr>3.5  SQL数据操纵语言</vt:lpstr>
      <vt:lpstr>3.5.2  修改数据</vt:lpstr>
      <vt:lpstr>3.5.2  修改数据</vt:lpstr>
      <vt:lpstr>3.5  SQL数据操纵语言</vt:lpstr>
      <vt:lpstr>3.5.3  删除数据</vt:lpstr>
      <vt:lpstr>3.5.3  删除数据</vt:lpstr>
      <vt:lpstr>目录 Contents</vt:lpstr>
      <vt:lpstr>3.6 SQL中的视图</vt:lpstr>
      <vt:lpstr>3.6.1  视图的概念</vt:lpstr>
      <vt:lpstr>3.6.1  视图的概念</vt:lpstr>
      <vt:lpstr>3.6.1  视图的概念</vt:lpstr>
      <vt:lpstr>3.6  SQL中的视图</vt:lpstr>
      <vt:lpstr>3.6.2  定义与撤销视图</vt:lpstr>
      <vt:lpstr>3.6.2  定义与撤销视图</vt:lpstr>
      <vt:lpstr>3.6.2  定义与撤销视图</vt:lpstr>
      <vt:lpstr>3.6  SQL中的视图</vt:lpstr>
      <vt:lpstr>3.6.3  视图上查询数据</vt:lpstr>
      <vt:lpstr>3.6.3  视图上查询数据</vt:lpstr>
      <vt:lpstr>3.6 SQL中的视图</vt:lpstr>
      <vt:lpstr>3.6.4  视图上更新数据</vt:lpstr>
      <vt:lpstr>3.6.4  视图上更新数据</vt:lpstr>
      <vt:lpstr>目录 Contents</vt:lpstr>
      <vt:lpstr>3.7 嵌入式SQL与SQL过程化扩充</vt:lpstr>
      <vt:lpstr>3.7 嵌入式SQL与SQL过程化扩充</vt:lpstr>
      <vt:lpstr>3.7 嵌入式SQL与SQL过程化扩充</vt:lpstr>
      <vt:lpstr>3.7 嵌入式SQL与SQL过程化扩充</vt:lpstr>
      <vt:lpstr>3.7 嵌入式SQL与SQL过程化扩充</vt:lpstr>
      <vt:lpstr>3.7 嵌入式SQL与SQL过程化扩充</vt:lpstr>
      <vt:lpstr>3.7 嵌入式SQL与SQL过程化扩充</vt:lpstr>
      <vt:lpstr>3.7 嵌入式SQL与SQL过程化扩充</vt:lpstr>
      <vt:lpstr>数据库厂商实现SQL/PSM，名称与功能略有不同</vt:lpstr>
      <vt:lpstr>3.7 嵌入式SQL与SQL过程化扩充</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关系数据库语言</dc:title>
  <dc:creator>Xu, Zhuoming</dc:creator>
  <cp:lastModifiedBy>DELL</cp:lastModifiedBy>
  <cp:revision>1137</cp:revision>
  <dcterms:created xsi:type="dcterms:W3CDTF">2006-09-03T13:40:09Z</dcterms:created>
  <dcterms:modified xsi:type="dcterms:W3CDTF">2021-10-12T01:35:18Z</dcterms:modified>
</cp:coreProperties>
</file>