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43"/>
  </p:notesMasterIdLst>
  <p:sldIdLst>
    <p:sldId id="256" r:id="rId2"/>
    <p:sldId id="363" r:id="rId3"/>
    <p:sldId id="258" r:id="rId4"/>
    <p:sldId id="287" r:id="rId5"/>
    <p:sldId id="364" r:id="rId6"/>
    <p:sldId id="276" r:id="rId7"/>
    <p:sldId id="302" r:id="rId8"/>
    <p:sldId id="337" r:id="rId9"/>
    <p:sldId id="338" r:id="rId10"/>
    <p:sldId id="339" r:id="rId11"/>
    <p:sldId id="365" r:id="rId12"/>
    <p:sldId id="279" r:id="rId13"/>
    <p:sldId id="280" r:id="rId14"/>
    <p:sldId id="294" r:id="rId15"/>
    <p:sldId id="295" r:id="rId16"/>
    <p:sldId id="340" r:id="rId17"/>
    <p:sldId id="341" r:id="rId18"/>
    <p:sldId id="342" r:id="rId19"/>
    <p:sldId id="343" r:id="rId20"/>
    <p:sldId id="344" r:id="rId21"/>
    <p:sldId id="366" r:id="rId22"/>
    <p:sldId id="345" r:id="rId23"/>
    <p:sldId id="346" r:id="rId24"/>
    <p:sldId id="350" r:id="rId25"/>
    <p:sldId id="351" r:id="rId26"/>
    <p:sldId id="347" r:id="rId27"/>
    <p:sldId id="352" r:id="rId28"/>
    <p:sldId id="348" r:id="rId29"/>
    <p:sldId id="356" r:id="rId30"/>
    <p:sldId id="358" r:id="rId31"/>
    <p:sldId id="367" r:id="rId32"/>
    <p:sldId id="360" r:id="rId33"/>
    <p:sldId id="361" r:id="rId34"/>
    <p:sldId id="330" r:id="rId35"/>
    <p:sldId id="331" r:id="rId36"/>
    <p:sldId id="332" r:id="rId37"/>
    <p:sldId id="368" r:id="rId38"/>
    <p:sldId id="285" r:id="rId39"/>
    <p:sldId id="334" r:id="rId40"/>
    <p:sldId id="336" r:id="rId41"/>
    <p:sldId id="369"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3D3DD1"/>
    <a:srgbClr val="008000"/>
    <a:srgbClr val="0099CC"/>
    <a:srgbClr val="FFFFE1"/>
    <a:srgbClr val="CC3300"/>
    <a:srgbClr val="FF9900"/>
    <a:srgbClr val="00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8" autoAdjust="0"/>
  </p:normalViewPr>
  <p:slideViewPr>
    <p:cSldViewPr>
      <p:cViewPr varScale="1">
        <p:scale>
          <a:sx n="72" d="100"/>
          <a:sy n="72" d="100"/>
        </p:scale>
        <p:origin x="1519"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A9A3DA6-66D8-471E-B2EB-889C3084420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94842F30-7CB4-4BE8-A74D-3792E0C0B6C3}" type="slidenum">
              <a:rPr lang="en-US" altLang="zh-CN" smtClean="0"/>
              <a:pPr/>
              <a:t>1</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D5EE112-9CC1-40FE-B810-716050AC69FA}" type="slidenum">
              <a:rPr lang="en-US" altLang="zh-CN" smtClean="0"/>
              <a:pPr/>
              <a:t>10</a:t>
            </a:fld>
            <a:endParaRPr lang="en-US" altLang="zh-CN"/>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A5A5906-B545-48F2-AD69-59BEF9A2B807}" type="slidenum">
              <a:rPr lang="en-US" altLang="zh-CN" smtClean="0"/>
              <a:pPr/>
              <a:t>11</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6863C1D6-58D5-4FB3-91B7-48F84726D7DC}" type="slidenum">
              <a:rPr lang="en-US" altLang="zh-CN" smtClean="0"/>
              <a:pPr/>
              <a:t>12</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9DF870B-A428-4BCE-BF9F-0927CD39D98C}" type="slidenum">
              <a:rPr lang="en-US" altLang="zh-CN" smtClean="0"/>
              <a:pPr/>
              <a:t>13</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6351B65-3457-41DC-8AC2-9D56399BB826}" type="slidenum">
              <a:rPr lang="en-US" altLang="zh-CN" smtClean="0"/>
              <a:pPr/>
              <a:t>14</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29A200E-42DE-44A4-8D89-A8FF6A36B309}" type="slidenum">
              <a:rPr lang="en-US" altLang="zh-CN" smtClean="0"/>
              <a:pPr/>
              <a:t>15</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D0B2C9F-4A44-41D9-8BE0-8D809F98F8C3}" type="slidenum">
              <a:rPr lang="en-US" altLang="zh-CN" smtClean="0"/>
              <a:pPr/>
              <a:t>16</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32FBD10-FBC2-4B51-9E9F-A8F032D336F3}" type="slidenum">
              <a:rPr lang="en-US" altLang="zh-CN" smtClean="0"/>
              <a:pPr/>
              <a:t>17</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B3CA7F0-70A6-49F2-8DAB-190938982FD0}" type="slidenum">
              <a:rPr lang="en-US" altLang="zh-CN" smtClean="0"/>
              <a:pPr/>
              <a:t>18</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C49CBE1-447E-4439-AD7A-13FA23801C98}" type="slidenum">
              <a:rPr lang="en-US" altLang="zh-CN" smtClean="0"/>
              <a:pPr/>
              <a:t>19</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87472B7-65FE-4C99-BC81-F149B994F3AE}" type="slidenum">
              <a:rPr lang="en-US" altLang="zh-CN" smtClean="0"/>
              <a:pPr/>
              <a:t>2</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01175B2-AAB8-40BC-81B2-0FA2D30F9A7D}" type="slidenum">
              <a:rPr lang="en-US" altLang="zh-CN" smtClean="0"/>
              <a:pPr/>
              <a:t>20</a:t>
            </a:fld>
            <a:endParaRPr lang="en-US"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185010C-C918-4DAB-A6B0-2C505946DD79}" type="slidenum">
              <a:rPr lang="en-US" altLang="zh-CN" smtClean="0"/>
              <a:pPr/>
              <a:t>21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FCA26B8-BCB3-4804-B2A3-81BDAF1625F3}" type="slidenum">
              <a:rPr lang="en-US" altLang="zh-CN" smtClean="0"/>
              <a:pPr/>
              <a:t>22</a:t>
            </a:fld>
            <a:endParaRPr lang="en-US" altLang="zh-CN"/>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F3C60CD-5FAE-4B36-A34A-7E4F3340A79C}" type="slidenum">
              <a:rPr lang="en-US" altLang="zh-CN" smtClean="0"/>
              <a:pPr/>
              <a:t>23</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B704840-8DAA-47F5-8864-A89A1F2BBBF9}" type="slidenum">
              <a:rPr lang="en-US" altLang="zh-CN" smtClean="0"/>
              <a:pPr/>
              <a:t>24</a:t>
            </a:fld>
            <a:endParaRPr lang="en-US"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2F4B32E9-6E9E-4721-AA89-AE12B2E3EBC5}" type="slidenum">
              <a:rPr lang="en-US" altLang="zh-CN" smtClean="0"/>
              <a:pPr/>
              <a:t>25</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D1FB088-EC17-4513-9107-E2246992E139}" type="slidenum">
              <a:rPr lang="en-US" altLang="zh-CN" smtClean="0"/>
              <a:pPr/>
              <a:t>26</a:t>
            </a:fld>
            <a:endParaRPr lang="en-US" altLang="zh-CN"/>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54B2A3C-F239-460A-AC42-03AA34CA1F1A}" type="slidenum">
              <a:rPr lang="en-US" altLang="zh-CN" smtClean="0"/>
              <a:pPr/>
              <a:t>27</a:t>
            </a:fld>
            <a:endParaRPr lang="en-US" altLang="zh-CN"/>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14400" y="4343400"/>
            <a:ext cx="5029200" cy="1828800"/>
          </a:xfrm>
          <a:noFill/>
          <a:ln/>
        </p:spPr>
        <p:txBody>
          <a:bodyPr/>
          <a:lstStyle/>
          <a:p>
            <a:pPr eaLnBrk="1" hangingPunct="1"/>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01AB3F46-2702-4DDF-B46A-87AEA5CED799}" type="slidenum">
              <a:rPr lang="en-US" altLang="zh-CN" smtClean="0"/>
              <a:pPr/>
              <a:t>28</a:t>
            </a:fld>
            <a:endParaRPr lang="en-US" altLang="zh-CN"/>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D42A2D45-6177-4860-A39A-B7D632DA8F62}" type="slidenum">
              <a:rPr lang="en-US" altLang="zh-CN" smtClean="0"/>
              <a:pPr/>
              <a:t>29</a:t>
            </a:fld>
            <a:endParaRPr lang="en-US" altLang="zh-CN"/>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14400" y="4343400"/>
            <a:ext cx="5029200" cy="4114800"/>
          </a:xfrm>
          <a:noFill/>
          <a:ln/>
        </p:spPr>
        <p:txBody>
          <a:bodyPr/>
          <a:lstStyle/>
          <a:p>
            <a:pPr eaLnBrk="1" hangingPunct="1"/>
            <a:r>
              <a:rPr lang="zh-CN" altLang="en-US">
                <a:latin typeface="宋体" pitchFamily="2" charset="-122"/>
              </a:rPr>
              <a:t>与主从式结构的区别</a:t>
            </a:r>
          </a:p>
          <a:p>
            <a:pPr lvl="1" eaLnBrk="1" hangingPunct="1"/>
            <a:r>
              <a:rPr lang="zh-CN" altLang="en-US">
                <a:latin typeface="宋体" pitchFamily="2" charset="-122"/>
              </a:rPr>
              <a:t>主从式数据库系统中的主机和分布式数据库系统中的每个结点机既执行</a:t>
            </a:r>
            <a:r>
              <a:rPr lang="en-US" altLang="zh-CN">
                <a:latin typeface="宋体" pitchFamily="2" charset="-122"/>
              </a:rPr>
              <a:t>DBMS</a:t>
            </a:r>
            <a:r>
              <a:rPr lang="zh-CN" altLang="en-US">
                <a:latin typeface="宋体" pitchFamily="2" charset="-122"/>
              </a:rPr>
              <a:t>功能又执行应用程序。</a:t>
            </a:r>
          </a:p>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9E0A3C3-82C2-422C-AA2A-FAD6CCAF48E3}" type="slidenum">
              <a:rPr lang="en-US" altLang="zh-CN" smtClean="0"/>
              <a:pPr/>
              <a:t>3</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383D672D-1D81-461B-9F91-14888C675DBF}" type="slidenum">
              <a:rPr lang="en-US" altLang="zh-CN" smtClean="0"/>
              <a:pPr/>
              <a:t>30</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9E9DB58-3FA5-4736-8B44-AF61720AD0F1}" type="slidenum">
              <a:rPr lang="en-US" altLang="zh-CN" smtClean="0"/>
              <a:pPr/>
              <a:t>31</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38C37168-DE46-46C8-84E9-14E7CD2B05A0}" type="slidenum">
              <a:rPr lang="en-US" altLang="zh-CN" smtClean="0"/>
              <a:pPr/>
              <a:t>32</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ABDF45A-364F-4ABB-B3D9-5E4E8DFC53D7}" type="slidenum">
              <a:rPr lang="en-US" altLang="zh-CN" smtClean="0"/>
              <a:pPr/>
              <a:t>33</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A3F3A48-2677-4110-A327-354CF0F1AAD9}" type="slidenum">
              <a:rPr lang="en-US" altLang="zh-CN" smtClean="0"/>
              <a:pPr/>
              <a:t>34</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25E081E-F7A3-4E07-B124-AB57E2850010}" type="slidenum">
              <a:rPr lang="en-US" altLang="zh-CN" smtClean="0"/>
              <a:pPr/>
              <a:t>35</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C80240DC-9023-4CFB-A091-DB4E199E84CB}" type="slidenum">
              <a:rPr lang="en-US" altLang="zh-CN" smtClean="0"/>
              <a:pPr/>
              <a:t>36</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2E9CB93-AECA-4501-AFF7-BC099D43DF9D}" type="slidenum">
              <a:rPr lang="en-US" altLang="zh-CN" smtClean="0"/>
              <a:pPr/>
              <a:t>37</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22A68167-8EF2-4D3A-A4C9-E24CE6D141A1}" type="slidenum">
              <a:rPr lang="en-US" altLang="zh-CN" smtClean="0"/>
              <a:pPr/>
              <a:t>38</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8504B41E-6A70-4F3A-8122-E8BA9F797BCC}" type="slidenum">
              <a:rPr lang="en-US" altLang="zh-CN" smtClean="0"/>
              <a:pPr/>
              <a:t>39</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C029DD6B-E86D-4D93-8D43-3A2547DDA0D6}" type="slidenum">
              <a:rPr lang="en-US" altLang="zh-CN" smtClean="0"/>
              <a:pPr/>
              <a:t>4</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zh-CN" altLang="en-US"/>
              <a:t>在</a:t>
            </a:r>
            <a:r>
              <a:rPr lang="en-US" altLang="zh-CN"/>
              <a:t>1.2</a:t>
            </a:r>
            <a:r>
              <a:rPr lang="zh-CN" altLang="en-US"/>
              <a:t>节中我们曾初识了</a:t>
            </a:r>
            <a:r>
              <a:rPr lang="en-US" altLang="zh-CN"/>
              <a:t>DBMS</a:t>
            </a:r>
            <a:r>
              <a:rPr lang="zh-CN" altLang="en-US"/>
              <a:t>，画了一个图。两个图的对应关系是：</a:t>
            </a:r>
            <a:endParaRPr lang="zh-CN" altLang="en-US" b="1"/>
          </a:p>
          <a:p>
            <a:pPr eaLnBrk="1" hangingPunct="1"/>
            <a:r>
              <a:rPr lang="zh-CN" altLang="en-US" b="1"/>
              <a:t>查询处理器</a:t>
            </a:r>
            <a:r>
              <a:rPr lang="zh-CN" altLang="en-US"/>
              <a:t>：</a:t>
            </a:r>
          </a:p>
          <a:p>
            <a:pPr eaLnBrk="1" hangingPunct="1"/>
            <a:r>
              <a:rPr lang="zh-CN" altLang="en-US"/>
              <a:t>词法及语法分析</a:t>
            </a:r>
          </a:p>
          <a:p>
            <a:pPr eaLnBrk="1" hangingPunct="1"/>
            <a:r>
              <a:rPr lang="zh-CN" altLang="en-US"/>
              <a:t>授权检查</a:t>
            </a:r>
            <a:r>
              <a:rPr lang="en-US" altLang="zh-CN"/>
              <a:t>----</a:t>
            </a:r>
            <a:r>
              <a:rPr lang="zh-CN" altLang="en-US"/>
              <a:t>借助</a:t>
            </a:r>
            <a:r>
              <a:rPr lang="zh-CN" altLang="en-US" b="1"/>
              <a:t>安全子系统</a:t>
            </a:r>
            <a:r>
              <a:rPr lang="zh-CN" altLang="en-US"/>
              <a:t>实施</a:t>
            </a:r>
          </a:p>
          <a:p>
            <a:pPr eaLnBrk="1" hangingPunct="1"/>
            <a:r>
              <a:rPr lang="zh-CN" altLang="en-US"/>
              <a:t>语义分析和查询优化处理</a:t>
            </a:r>
            <a:endParaRPr lang="zh-CN" altLang="en-US" b="1"/>
          </a:p>
          <a:p>
            <a:pPr eaLnBrk="1" hangingPunct="1"/>
            <a:r>
              <a:rPr lang="zh-CN" altLang="en-US" b="1"/>
              <a:t>存储管理器</a:t>
            </a:r>
            <a:r>
              <a:rPr lang="zh-CN" altLang="en-US"/>
              <a:t>：</a:t>
            </a:r>
          </a:p>
          <a:p>
            <a:pPr eaLnBrk="1" hangingPunct="1"/>
            <a:r>
              <a:rPr lang="zh-CN" altLang="en-US"/>
              <a:t>存取机制（包括文件管理、缓冲器管理，</a:t>
            </a:r>
            <a:r>
              <a:rPr lang="en-US" altLang="zh-CN"/>
              <a:t>etc.</a:t>
            </a:r>
            <a:r>
              <a:rPr lang="zh-CN" altLang="en-US"/>
              <a:t>）</a:t>
            </a:r>
            <a:endParaRPr lang="zh-CN" altLang="en-US" b="1"/>
          </a:p>
          <a:p>
            <a:pPr eaLnBrk="1" hangingPunct="1"/>
            <a:r>
              <a:rPr lang="zh-CN" altLang="en-US" b="1"/>
              <a:t>事务管理器</a:t>
            </a:r>
            <a:r>
              <a:rPr lang="zh-CN" altLang="en-US"/>
              <a:t>：</a:t>
            </a:r>
          </a:p>
          <a:p>
            <a:pPr eaLnBrk="1" hangingPunct="1"/>
            <a:r>
              <a:rPr lang="zh-CN" altLang="en-US"/>
              <a:t>并发控制</a:t>
            </a:r>
          </a:p>
          <a:p>
            <a:pPr eaLnBrk="1" hangingPunct="1"/>
            <a:r>
              <a:rPr lang="zh-CN" altLang="en-US"/>
              <a:t>恢复机制</a:t>
            </a:r>
          </a:p>
          <a:p>
            <a:pPr eaLnBrk="1" hangingPunct="1"/>
            <a:r>
              <a:rPr lang="zh-CN" altLang="en-US"/>
              <a:t>增加了</a:t>
            </a:r>
            <a:r>
              <a:rPr lang="zh-CN" altLang="en-US" b="1"/>
              <a:t>用户接口、</a:t>
            </a:r>
            <a:r>
              <a:rPr lang="en-US" altLang="zh-CN" b="1"/>
              <a:t>OS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BA6CDCF-E487-4F29-9AEA-819EEBF2DF6B}" type="slidenum">
              <a:rPr lang="en-US" altLang="zh-CN" smtClean="0"/>
              <a:pPr/>
              <a:t>40</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F5F328E8-8809-443C-8405-F858771B1D9F}" type="slidenum">
              <a:rPr lang="en-US" altLang="zh-CN" smtClean="0"/>
              <a:pPr/>
              <a:t>5</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96F25B23-949A-490E-91A0-35B28EBAE47D}" type="slidenum">
              <a:rPr lang="en-US" altLang="zh-CN" smtClean="0"/>
              <a:pPr/>
              <a:t>6</a:t>
            </a:fld>
            <a:endParaRPr lang="en-US"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40F46D6-F503-4E84-9AE2-9F17CC7D123F}" type="slidenum">
              <a:rPr lang="en-US" altLang="zh-CN" smtClean="0"/>
              <a:pPr/>
              <a:t>7</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D0E908B-DEBA-4282-A533-DA02D4D0DB73}" type="slidenum">
              <a:rPr lang="en-US" altLang="zh-CN" smtClean="0"/>
              <a:pPr/>
              <a:t>8</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F5A55D5-3F87-4AEE-B303-BE76BC931EDF}" type="slidenum">
              <a:rPr lang="en-US" altLang="zh-CN" smtClean="0"/>
              <a:pPr/>
              <a:t>9</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752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charset="0"/>
            </a:endParaRPr>
          </a:p>
        </p:txBody>
      </p:sp>
      <p:sp>
        <p:nvSpPr>
          <p:cNvPr id="5" name="Rectangle 3"/>
          <p:cNvSpPr>
            <a:spLocks noChangeArrowheads="1"/>
          </p:cNvSpPr>
          <p:nvPr/>
        </p:nvSpPr>
        <p:spPr bwMode="ltGray">
          <a:xfrm>
            <a:off x="1619250" y="4149725"/>
            <a:ext cx="7143750" cy="172085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charset="0"/>
            </a:endParaRPr>
          </a:p>
        </p:txBody>
      </p:sp>
      <p:sp>
        <p:nvSpPr>
          <p:cNvPr id="6" name="Rectangle 4"/>
          <p:cNvSpPr>
            <a:spLocks noChangeArrowheads="1"/>
          </p:cNvSpPr>
          <p:nvPr/>
        </p:nvSpPr>
        <p:spPr bwMode="white">
          <a:xfrm>
            <a:off x="1692275" y="4232275"/>
            <a:ext cx="6994525" cy="1573213"/>
          </a:xfrm>
          <a:prstGeom prst="rect">
            <a:avLst/>
          </a:prstGeom>
          <a:solidFill>
            <a:schemeClr val="bg1"/>
          </a:solidFill>
          <a:ln w="9525">
            <a:noFill/>
            <a:miter lim="800000"/>
            <a:headEnd/>
            <a:tailEnd/>
          </a:ln>
          <a:effectLst/>
        </p:spPr>
        <p:txBody>
          <a:bodyPr wrap="none" anchor="ctr"/>
          <a:lstStyle/>
          <a:p>
            <a:pPr algn="ctr">
              <a:defRPr/>
            </a:pPr>
            <a:endParaRPr lang="zh-CN" altLang="zh-CN" sz="2400">
              <a:latin typeface="Times New Roman" charset="0"/>
            </a:endParaRPr>
          </a:p>
        </p:txBody>
      </p:sp>
      <p:sp>
        <p:nvSpPr>
          <p:cNvPr id="7" name="Line 5"/>
          <p:cNvSpPr>
            <a:spLocks noChangeShapeType="1"/>
          </p:cNvSpPr>
          <p:nvPr/>
        </p:nvSpPr>
        <p:spPr bwMode="auto">
          <a:xfrm flipV="1">
            <a:off x="0" y="5013325"/>
            <a:ext cx="1619250" cy="1588"/>
          </a:xfrm>
          <a:prstGeom prst="line">
            <a:avLst/>
          </a:prstGeom>
          <a:noFill/>
          <a:ln w="50800">
            <a:solidFill>
              <a:schemeClr val="bg2"/>
            </a:solidFill>
            <a:round/>
            <a:headEnd/>
            <a:tailEnd/>
          </a:ln>
          <a:effectLst/>
        </p:spPr>
        <p:txBody>
          <a:bodyPr/>
          <a:lstStyle/>
          <a:p>
            <a:pPr>
              <a:defRPr/>
            </a:pPr>
            <a:endParaRPr lang="zh-CN" altLang="en-US"/>
          </a:p>
        </p:txBody>
      </p:sp>
      <p:grpSp>
        <p:nvGrpSpPr>
          <p:cNvPr id="8" name="Group 6"/>
          <p:cNvGrpSpPr>
            <a:grpSpLocks/>
          </p:cNvGrpSpPr>
          <p:nvPr/>
        </p:nvGrpSpPr>
        <p:grpSpPr bwMode="auto">
          <a:xfrm>
            <a:off x="635000" y="533400"/>
            <a:ext cx="8077200" cy="304800"/>
            <a:chOff x="400" y="336"/>
            <a:chExt cx="5088" cy="192"/>
          </a:xfrm>
        </p:grpSpPr>
        <p:sp>
          <p:nvSpPr>
            <p:cNvPr id="9" name="Rectangle 7"/>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charset="0"/>
              </a:endParaRPr>
            </a:p>
          </p:txBody>
        </p:sp>
        <p:sp>
          <p:nvSpPr>
            <p:cNvPr id="10" name="Line 8"/>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zh-CN" altLang="en-US"/>
            </a:p>
          </p:txBody>
        </p:sp>
      </p:grpSp>
      <p:pic>
        <p:nvPicPr>
          <p:cNvPr id="11" name="Picture 14" descr="HHU_logo_blue"/>
          <p:cNvPicPr>
            <a:picLocks noChangeAspect="1" noChangeArrowheads="1"/>
          </p:cNvPicPr>
          <p:nvPr/>
        </p:nvPicPr>
        <p:blipFill>
          <a:blip r:embed="rId2" cstate="print"/>
          <a:srcRect/>
          <a:stretch>
            <a:fillRect/>
          </a:stretch>
        </p:blipFill>
        <p:spPr bwMode="auto">
          <a:xfrm>
            <a:off x="179388" y="5157788"/>
            <a:ext cx="1274762" cy="1120775"/>
          </a:xfrm>
          <a:prstGeom prst="rect">
            <a:avLst/>
          </a:prstGeom>
          <a:noFill/>
          <a:ln w="9525">
            <a:noFill/>
            <a:miter lim="800000"/>
            <a:headEnd/>
            <a:tailEnd/>
          </a:ln>
        </p:spPr>
      </p:pic>
      <p:sp>
        <p:nvSpPr>
          <p:cNvPr id="140297" name="Rectangle 9"/>
          <p:cNvSpPr>
            <a:spLocks noGrp="1" noChangeArrowheads="1"/>
          </p:cNvSpPr>
          <p:nvPr>
            <p:ph type="ctrTitle"/>
          </p:nvPr>
        </p:nvSpPr>
        <p:spPr>
          <a:xfrm>
            <a:off x="1763713" y="836613"/>
            <a:ext cx="6923087" cy="3240087"/>
          </a:xfrm>
        </p:spPr>
        <p:txBody>
          <a:bodyPr/>
          <a:lstStyle>
            <a:lvl1pPr>
              <a:defRPr sz="4800"/>
            </a:lvl1pPr>
          </a:lstStyle>
          <a:p>
            <a:r>
              <a:rPr lang="zh-CN" altLang="en-US"/>
              <a:t>单击此处编辑母版标题样式</a:t>
            </a:r>
          </a:p>
        </p:txBody>
      </p:sp>
      <p:sp>
        <p:nvSpPr>
          <p:cNvPr id="140298" name="Rectangle 10"/>
          <p:cNvSpPr>
            <a:spLocks noGrp="1" noChangeArrowheads="1"/>
          </p:cNvSpPr>
          <p:nvPr>
            <p:ph type="subTitle" idx="1"/>
          </p:nvPr>
        </p:nvSpPr>
        <p:spPr>
          <a:xfrm>
            <a:off x="1763713" y="4365625"/>
            <a:ext cx="6840537" cy="1295400"/>
          </a:xfrm>
        </p:spPr>
        <p:txBody>
          <a:bodyPr anchor="ct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914400" y="1268412"/>
            <a:ext cx="7772400" cy="518492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0" y="0"/>
            <a:ext cx="609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charset="0"/>
            </a:endParaRPr>
          </a:p>
        </p:txBody>
      </p:sp>
      <p:grpSp>
        <p:nvGrpSpPr>
          <p:cNvPr id="2051" name="Group 3"/>
          <p:cNvGrpSpPr>
            <a:grpSpLocks/>
          </p:cNvGrpSpPr>
          <p:nvPr/>
        </p:nvGrpSpPr>
        <p:grpSpPr bwMode="auto">
          <a:xfrm>
            <a:off x="395288" y="1125538"/>
            <a:ext cx="8305800" cy="182562"/>
            <a:chOff x="240" y="893"/>
            <a:chExt cx="5232" cy="115"/>
          </a:xfrm>
        </p:grpSpPr>
        <p:sp>
          <p:nvSpPr>
            <p:cNvPr id="139268" name="Rectangle 4"/>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charset="0"/>
              </a:endParaRPr>
            </a:p>
          </p:txBody>
        </p:sp>
        <p:sp>
          <p:nvSpPr>
            <p:cNvPr id="139269" name="Line 5"/>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zh-CN" altLang="en-US"/>
            </a:p>
          </p:txBody>
        </p:sp>
      </p:grpSp>
      <p:sp>
        <p:nvSpPr>
          <p:cNvPr id="2052" name="Rectangle 6"/>
          <p:cNvSpPr>
            <a:spLocks noGrp="1" noChangeArrowheads="1"/>
          </p:cNvSpPr>
          <p:nvPr>
            <p:ph type="title"/>
          </p:nvPr>
        </p:nvSpPr>
        <p:spPr bwMode="auto">
          <a:xfrm>
            <a:off x="914400" y="277813"/>
            <a:ext cx="7772400" cy="919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3" name="Rectangle 7"/>
          <p:cNvSpPr>
            <a:spLocks noGrp="1" noChangeArrowheads="1"/>
          </p:cNvSpPr>
          <p:nvPr>
            <p:ph type="body" idx="1"/>
          </p:nvPr>
        </p:nvSpPr>
        <p:spPr bwMode="auto">
          <a:xfrm>
            <a:off x="914400" y="1268413"/>
            <a:ext cx="7772400" cy="51628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9275" name="Line 11"/>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zh-CN" altLang="en-US"/>
          </a:p>
        </p:txBody>
      </p:sp>
      <p:pic>
        <p:nvPicPr>
          <p:cNvPr id="13" name="Picture 12" descr="HHU_logo_blue"/>
          <p:cNvPicPr>
            <a:picLocks noChangeAspect="1" noChangeArrowheads="1"/>
          </p:cNvPicPr>
          <p:nvPr userDrawn="1"/>
        </p:nvPicPr>
        <p:blipFill>
          <a:blip r:embed="rId4" cstate="print"/>
          <a:srcRect/>
          <a:stretch>
            <a:fillRect/>
          </a:stretch>
        </p:blipFill>
        <p:spPr bwMode="auto">
          <a:xfrm>
            <a:off x="71438" y="6165304"/>
            <a:ext cx="698946" cy="615122"/>
          </a:xfrm>
          <a:prstGeom prst="rect">
            <a:avLst/>
          </a:prstGeom>
          <a:noFill/>
        </p:spPr>
      </p:pic>
      <p:sp>
        <p:nvSpPr>
          <p:cNvPr id="14"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a:t>
            </a:fld>
            <a:endParaRPr lang="en-US" altLang="zh-CN" dirty="0"/>
          </a:p>
        </p:txBody>
      </p:sp>
      <p:sp>
        <p:nvSpPr>
          <p:cNvPr id="15"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6"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 bg1="lt1" tx1="dk1" bg2="lt2" tx2="dk2" accent1="accent1" accent2="accent2" accent3="accent3" accent4="accent4" accent5="accent5" accent6="accent6" hlink="hlink" folHlink="folHlink"/>
  <p:sldLayoutIdLst>
    <p:sldLayoutId id="2147483688" r:id="rId1"/>
    <p:sldLayoutId id="2147483678" r:id="rId2"/>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charset="0"/>
          <a:ea typeface="宋体" pitchFamily="2" charset="-122"/>
        </a:defRPr>
      </a:lvl2pPr>
      <a:lvl3pPr algn="l" rtl="0" eaLnBrk="0" fontAlgn="base" hangingPunct="0">
        <a:spcBef>
          <a:spcPct val="0"/>
        </a:spcBef>
        <a:spcAft>
          <a:spcPct val="0"/>
        </a:spcAft>
        <a:defRPr sz="4200">
          <a:solidFill>
            <a:schemeClr val="tx2"/>
          </a:solidFill>
          <a:latin typeface="Times New Roman" charset="0"/>
          <a:ea typeface="宋体" pitchFamily="2" charset="-122"/>
        </a:defRPr>
      </a:lvl3pPr>
      <a:lvl4pPr algn="l" rtl="0" eaLnBrk="0" fontAlgn="base" hangingPunct="0">
        <a:spcBef>
          <a:spcPct val="0"/>
        </a:spcBef>
        <a:spcAft>
          <a:spcPct val="0"/>
        </a:spcAft>
        <a:defRPr sz="4200">
          <a:solidFill>
            <a:schemeClr val="tx2"/>
          </a:solidFill>
          <a:latin typeface="Times New Roman" charset="0"/>
          <a:ea typeface="宋体" pitchFamily="2" charset="-122"/>
        </a:defRPr>
      </a:lvl4pPr>
      <a:lvl5pPr algn="l" rtl="0" eaLnBrk="0" fontAlgn="base" hangingPunct="0">
        <a:spcBef>
          <a:spcPct val="0"/>
        </a:spcBef>
        <a:spcAft>
          <a:spcPct val="0"/>
        </a:spcAft>
        <a:defRPr sz="4200">
          <a:solidFill>
            <a:schemeClr val="tx2"/>
          </a:solidFill>
          <a:latin typeface="Times New Roman" charset="0"/>
          <a:ea typeface="宋体" pitchFamily="2" charset="-122"/>
        </a:defRPr>
      </a:lvl5pPr>
      <a:lvl6pPr marL="457200" algn="l" rtl="0" fontAlgn="base">
        <a:spcBef>
          <a:spcPct val="0"/>
        </a:spcBef>
        <a:spcAft>
          <a:spcPct val="0"/>
        </a:spcAft>
        <a:defRPr sz="4200">
          <a:solidFill>
            <a:schemeClr val="tx2"/>
          </a:solidFill>
          <a:latin typeface="Times New Roman" charset="0"/>
          <a:ea typeface="宋体" pitchFamily="2" charset="-122"/>
        </a:defRPr>
      </a:lvl6pPr>
      <a:lvl7pPr marL="914400" algn="l" rtl="0" fontAlgn="base">
        <a:spcBef>
          <a:spcPct val="0"/>
        </a:spcBef>
        <a:spcAft>
          <a:spcPct val="0"/>
        </a:spcAft>
        <a:defRPr sz="4200">
          <a:solidFill>
            <a:schemeClr val="tx2"/>
          </a:solidFill>
          <a:latin typeface="Times New Roman" charset="0"/>
          <a:ea typeface="宋体" pitchFamily="2" charset="-122"/>
        </a:defRPr>
      </a:lvl7pPr>
      <a:lvl8pPr marL="1371600" algn="l" rtl="0" fontAlgn="base">
        <a:spcBef>
          <a:spcPct val="0"/>
        </a:spcBef>
        <a:spcAft>
          <a:spcPct val="0"/>
        </a:spcAft>
        <a:defRPr sz="4200">
          <a:solidFill>
            <a:schemeClr val="tx2"/>
          </a:solidFill>
          <a:latin typeface="Times New Roman" charset="0"/>
          <a:ea typeface="宋体" pitchFamily="2" charset="-122"/>
        </a:defRPr>
      </a:lvl8pPr>
      <a:lvl9pPr marL="1828800" algn="l" rtl="0" fontAlgn="base">
        <a:spcBef>
          <a:spcPct val="0"/>
        </a:spcBef>
        <a:spcAft>
          <a:spcPct val="0"/>
        </a:spcAft>
        <a:defRPr sz="4200">
          <a:solidFill>
            <a:schemeClr val="tx2"/>
          </a:solidFill>
          <a:latin typeface="Times New Roman"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763713" y="836613"/>
            <a:ext cx="6984751" cy="3240087"/>
          </a:xfrm>
        </p:spPr>
        <p:txBody>
          <a:bodyPr/>
          <a:lstStyle/>
          <a:p>
            <a:pPr algn="ctr" eaLnBrk="1" hangingPunct="1"/>
            <a:r>
              <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rPr>
              <a:t>第</a:t>
            </a:r>
            <a: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t>4</a:t>
            </a:r>
            <a:r>
              <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rPr>
              <a:t>章 数据库管理系统引论</a:t>
            </a:r>
            <a:b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br>
            <a: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t> Chapter 4  Introduction to DBMS</a:t>
            </a:r>
            <a:endPar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ChangeArrowheads="1"/>
          </p:cNvSpPr>
          <p:nvPr>
            <p:ph type="subTitle" idx="1"/>
          </p:nvPr>
        </p:nvSpPr>
        <p:spPr/>
        <p:txBody>
          <a:bodyPr/>
          <a:lstStyle/>
          <a:p>
            <a:pPr eaLnBrk="1" hangingPunct="1">
              <a:defRPr/>
            </a:pPr>
            <a:r>
              <a:rPr lang="en-US" altLang="zh-CN" dirty="0">
                <a:latin typeface="Times" pitchFamily="18" charset="0"/>
              </a:rPr>
              <a:t>Copyright © by </a:t>
            </a:r>
            <a:r>
              <a:rPr lang="zh-CN" altLang="en-US" dirty="0">
                <a:latin typeface="Times" pitchFamily="18" charset="0"/>
              </a:rPr>
              <a:t>许卓明</a:t>
            </a:r>
            <a:r>
              <a:rPr lang="en-US" altLang="zh-CN" dirty="0">
                <a:latin typeface="Times" pitchFamily="18" charset="0"/>
              </a:rPr>
              <a:t>, </a:t>
            </a:r>
          </a:p>
          <a:p>
            <a:pPr eaLnBrk="1" hangingPunct="1">
              <a:defRPr/>
            </a:pPr>
            <a:r>
              <a:rPr lang="zh-CN" altLang="en-US" dirty="0">
                <a:latin typeface="Times" pitchFamily="18" charset="0"/>
              </a:rPr>
              <a:t>河海大学</a:t>
            </a:r>
            <a:r>
              <a:rPr lang="en-US" altLang="zh-CN" dirty="0">
                <a:latin typeface="Times" pitchFamily="18" charset="0"/>
              </a:rPr>
              <a:t>. All rights reserved.</a:t>
            </a:r>
            <a:r>
              <a:rPr lang="zh-CN" altLang="en-US" dirty="0">
                <a:latin typeface="Times" pitchFamily="18" charset="0"/>
              </a:rPr>
              <a:t> </a:t>
            </a:r>
            <a:endParaRPr lang="en-US" altLang="zh-CN" dirty="0">
              <a:latin typeface="Time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tLang="zh-CN"/>
              <a:t>4.2  </a:t>
            </a:r>
            <a:r>
              <a:rPr lang="zh-CN" altLang="en-US"/>
              <a:t>事务</a:t>
            </a:r>
          </a:p>
        </p:txBody>
      </p:sp>
      <p:sp>
        <p:nvSpPr>
          <p:cNvPr id="12294" name="Rectangle 3"/>
          <p:cNvSpPr>
            <a:spLocks noGrp="1" noChangeArrowheads="1"/>
          </p:cNvSpPr>
          <p:nvPr>
            <p:ph type="body" idx="1"/>
          </p:nvPr>
        </p:nvSpPr>
        <p:spPr>
          <a:xfrm>
            <a:off x="914401" y="1268413"/>
            <a:ext cx="7834064" cy="5256212"/>
          </a:xfrm>
        </p:spPr>
        <p:txBody>
          <a:bodyPr/>
          <a:lstStyle/>
          <a:p>
            <a:pPr eaLnBrk="1" hangingPunct="1">
              <a:lnSpc>
                <a:spcPct val="125000"/>
              </a:lnSpc>
            </a:pPr>
            <a:r>
              <a:rPr lang="zh-CN" altLang="en-US" sz="2600" b="1" dirty="0">
                <a:solidFill>
                  <a:schemeClr val="accent2"/>
                </a:solidFill>
                <a:latin typeface="Times New Roman" charset="0"/>
                <a:ea typeface="黑体" pitchFamily="2" charset="-122"/>
              </a:rPr>
              <a:t>三、事务的两种结束方式</a:t>
            </a:r>
          </a:p>
          <a:p>
            <a:pPr lvl="1" eaLnBrk="1" hangingPunct="1">
              <a:lnSpc>
                <a:spcPct val="125000"/>
              </a:lnSpc>
            </a:pPr>
            <a:r>
              <a:rPr lang="zh-CN" altLang="en-US" sz="2400" dirty="0">
                <a:solidFill>
                  <a:srgbClr val="0000CC"/>
                </a:solidFill>
                <a:latin typeface="Times New Roman" charset="0"/>
                <a:ea typeface="黑体" pitchFamily="2" charset="-122"/>
              </a:rPr>
              <a:t>提交（</a:t>
            </a:r>
            <a:r>
              <a:rPr lang="en-US" altLang="zh-CN" sz="2400" dirty="0">
                <a:solidFill>
                  <a:srgbClr val="0000CC"/>
                </a:solidFill>
                <a:latin typeface="Times New Roman" charset="0"/>
                <a:ea typeface="黑体" pitchFamily="2" charset="-122"/>
              </a:rPr>
              <a:t>Commit</a:t>
            </a:r>
            <a:r>
              <a:rPr lang="zh-CN" altLang="en-US" sz="2400" dirty="0">
                <a:solidFill>
                  <a:srgbClr val="0000CC"/>
                </a:solidFill>
                <a:latin typeface="Times New Roman" charset="0"/>
                <a:ea typeface="黑体" pitchFamily="2" charset="-122"/>
              </a:rPr>
              <a:t>）</a:t>
            </a:r>
            <a:r>
              <a:rPr lang="zh-CN" altLang="en-US" sz="2400" dirty="0">
                <a:latin typeface="Times New Roman" charset="0"/>
                <a:ea typeface="黑体" pitchFamily="2" charset="-122"/>
              </a:rPr>
              <a:t>：全</a:t>
            </a:r>
            <a:r>
              <a:rPr lang="zh-CN" altLang="en-US" sz="2400" dirty="0">
                <a:solidFill>
                  <a:srgbClr val="FF0000"/>
                </a:solidFill>
                <a:latin typeface="Times New Roman" charset="0"/>
                <a:ea typeface="黑体" pitchFamily="2" charset="-122"/>
              </a:rPr>
              <a:t>做</a:t>
            </a:r>
            <a:r>
              <a:rPr lang="zh-CN" altLang="en-US" sz="2400" dirty="0">
                <a:latin typeface="Times New Roman" charset="0"/>
                <a:ea typeface="黑体" pitchFamily="2" charset="-122"/>
              </a:rPr>
              <a:t>事务中的操作。</a:t>
            </a:r>
          </a:p>
          <a:p>
            <a:pPr lvl="1" eaLnBrk="1" hangingPunct="1">
              <a:lnSpc>
                <a:spcPct val="125000"/>
              </a:lnSpc>
            </a:pPr>
            <a:r>
              <a:rPr lang="zh-CN" altLang="en-US" sz="2400" dirty="0">
                <a:solidFill>
                  <a:srgbClr val="0000CC"/>
                </a:solidFill>
                <a:latin typeface="Times New Roman" charset="0"/>
                <a:ea typeface="黑体" pitchFamily="2" charset="-122"/>
              </a:rPr>
              <a:t>回滚（</a:t>
            </a:r>
            <a:r>
              <a:rPr lang="en-US" altLang="zh-CN" sz="2400" dirty="0">
                <a:solidFill>
                  <a:srgbClr val="0000CC"/>
                </a:solidFill>
                <a:latin typeface="Times New Roman" charset="0"/>
                <a:ea typeface="黑体" pitchFamily="2" charset="-122"/>
              </a:rPr>
              <a:t>Rollback</a:t>
            </a:r>
            <a:r>
              <a:rPr lang="zh-CN" altLang="en-US" sz="2400" dirty="0">
                <a:solidFill>
                  <a:srgbClr val="0000CC"/>
                </a:solidFill>
                <a:latin typeface="Times New Roman" charset="0"/>
                <a:ea typeface="黑体" pitchFamily="2" charset="-122"/>
              </a:rPr>
              <a:t>）也称“撤销” </a:t>
            </a:r>
            <a:r>
              <a:rPr lang="zh-CN" altLang="en-US" sz="2400" dirty="0">
                <a:latin typeface="Times New Roman" charset="0"/>
                <a:ea typeface="黑体" pitchFamily="2" charset="-122"/>
              </a:rPr>
              <a:t>：全</a:t>
            </a:r>
            <a:r>
              <a:rPr lang="zh-CN" altLang="en-US" sz="2400" dirty="0">
                <a:solidFill>
                  <a:srgbClr val="FF0000"/>
                </a:solidFill>
                <a:latin typeface="Times New Roman" charset="0"/>
                <a:ea typeface="黑体" pitchFamily="2" charset="-122"/>
              </a:rPr>
              <a:t>不做</a:t>
            </a:r>
            <a:r>
              <a:rPr lang="zh-CN" altLang="en-US" sz="2400" dirty="0">
                <a:latin typeface="Times New Roman" charset="0"/>
                <a:ea typeface="黑体" pitchFamily="2" charset="-122"/>
              </a:rPr>
              <a:t>事务中的操作（部分已执行的操作也必须撤消）。</a:t>
            </a:r>
          </a:p>
          <a:p>
            <a:pPr lvl="1" eaLnBrk="1" hangingPunct="1">
              <a:lnSpc>
                <a:spcPct val="125000"/>
              </a:lnSpc>
            </a:pPr>
            <a:r>
              <a:rPr lang="zh-CN" altLang="en-US" sz="2400" dirty="0">
                <a:solidFill>
                  <a:srgbClr val="0000CC"/>
                </a:solidFill>
                <a:latin typeface="Times New Roman" charset="0"/>
                <a:ea typeface="黑体" pitchFamily="2" charset="-122"/>
              </a:rPr>
              <a:t>提交</a:t>
            </a:r>
            <a:r>
              <a:rPr lang="zh-CN" altLang="en-US" sz="2400" dirty="0">
                <a:latin typeface="Times New Roman" charset="0"/>
                <a:ea typeface="黑体" pitchFamily="2" charset="-122"/>
              </a:rPr>
              <a:t>和</a:t>
            </a:r>
            <a:r>
              <a:rPr lang="zh-CN" altLang="en-US" sz="2400" dirty="0">
                <a:solidFill>
                  <a:srgbClr val="0000CC"/>
                </a:solidFill>
                <a:latin typeface="Times New Roman" charset="0"/>
                <a:ea typeface="黑体" pitchFamily="2" charset="-122"/>
              </a:rPr>
              <a:t>回滚</a:t>
            </a:r>
            <a:r>
              <a:rPr lang="zh-CN" altLang="en-US" sz="2400" dirty="0">
                <a:latin typeface="Times New Roman" charset="0"/>
                <a:ea typeface="黑体" pitchFamily="2" charset="-122"/>
              </a:rPr>
              <a:t>可以是</a:t>
            </a:r>
            <a:r>
              <a:rPr lang="zh-CN" altLang="en-US" sz="2400" dirty="0">
                <a:solidFill>
                  <a:srgbClr val="008000"/>
                </a:solidFill>
                <a:latin typeface="Times New Roman" charset="0"/>
                <a:ea typeface="黑体" pitchFamily="2" charset="-122"/>
              </a:rPr>
              <a:t>显式的</a:t>
            </a:r>
            <a:r>
              <a:rPr lang="zh-CN" altLang="en-US" sz="2400" dirty="0">
                <a:latin typeface="Times New Roman" charset="0"/>
                <a:ea typeface="黑体" pitchFamily="2" charset="-122"/>
              </a:rPr>
              <a:t>、也可以是</a:t>
            </a:r>
            <a:r>
              <a:rPr lang="zh-CN" altLang="en-US" sz="2400" dirty="0">
                <a:solidFill>
                  <a:srgbClr val="008000"/>
                </a:solidFill>
                <a:latin typeface="Times New Roman" charset="0"/>
                <a:ea typeface="黑体" pitchFamily="2" charset="-122"/>
              </a:rPr>
              <a:t>隐式的</a:t>
            </a:r>
            <a:r>
              <a:rPr lang="zh-CN" altLang="en-US" sz="2400" dirty="0">
                <a:latin typeface="Times New Roman" charset="0"/>
                <a:ea typeface="黑体" pitchFamily="2" charset="-122"/>
              </a:rPr>
              <a:t>：</a:t>
            </a:r>
          </a:p>
          <a:p>
            <a:pPr lvl="2" eaLnBrk="1" hangingPunct="1">
              <a:lnSpc>
                <a:spcPct val="125000"/>
              </a:lnSpc>
            </a:pPr>
            <a:r>
              <a:rPr lang="zh-CN" altLang="en-US" sz="2200" dirty="0">
                <a:latin typeface="Times New Roman" charset="0"/>
                <a:ea typeface="黑体" pitchFamily="2" charset="-122"/>
              </a:rPr>
              <a:t>通过</a:t>
            </a:r>
            <a:r>
              <a:rPr lang="en-US" altLang="zh-CN" sz="2200" dirty="0">
                <a:solidFill>
                  <a:srgbClr val="0000CC"/>
                </a:solidFill>
                <a:latin typeface="Times New Roman" charset="0"/>
                <a:ea typeface="黑体" pitchFamily="2" charset="-122"/>
              </a:rPr>
              <a:t>COMMIT</a:t>
            </a:r>
            <a:r>
              <a:rPr lang="zh-CN" altLang="en-US" sz="2200" dirty="0">
                <a:latin typeface="Times New Roman" charset="0"/>
                <a:ea typeface="黑体" pitchFamily="2" charset="-122"/>
              </a:rPr>
              <a:t>语句</a:t>
            </a:r>
            <a:r>
              <a:rPr lang="en-US" altLang="zh-CN" sz="2200" dirty="0">
                <a:latin typeface="Times New Roman" charset="0"/>
                <a:ea typeface="黑体" pitchFamily="2" charset="-122"/>
              </a:rPr>
              <a:t>/</a:t>
            </a:r>
            <a:r>
              <a:rPr lang="en-US" altLang="zh-CN" sz="2200" dirty="0">
                <a:solidFill>
                  <a:srgbClr val="0000CC"/>
                </a:solidFill>
                <a:latin typeface="Times New Roman" charset="0"/>
                <a:ea typeface="黑体" pitchFamily="2" charset="-122"/>
              </a:rPr>
              <a:t>ROLLBACK</a:t>
            </a:r>
            <a:r>
              <a:rPr lang="zh-CN" altLang="en-US" sz="2200" dirty="0">
                <a:latin typeface="Times New Roman" charset="0"/>
                <a:ea typeface="黑体" pitchFamily="2" charset="-122"/>
              </a:rPr>
              <a:t>语句来</a:t>
            </a:r>
            <a:r>
              <a:rPr lang="zh-CN" altLang="en-US" sz="2200" dirty="0">
                <a:solidFill>
                  <a:srgbClr val="008000"/>
                </a:solidFill>
                <a:latin typeface="Times New Roman" charset="0"/>
                <a:ea typeface="黑体" pitchFamily="2" charset="-122"/>
              </a:rPr>
              <a:t>显式</a:t>
            </a:r>
            <a:r>
              <a:rPr lang="zh-CN" altLang="en-US" sz="2200" dirty="0">
                <a:latin typeface="Times New Roman" charset="0"/>
                <a:ea typeface="黑体" pitchFamily="2" charset="-122"/>
              </a:rPr>
              <a:t>提交</a:t>
            </a:r>
            <a:r>
              <a:rPr lang="en-US" altLang="zh-CN" sz="2200" dirty="0">
                <a:latin typeface="Times New Roman" charset="0"/>
                <a:ea typeface="黑体" pitchFamily="2" charset="-122"/>
              </a:rPr>
              <a:t>/</a:t>
            </a:r>
            <a:r>
              <a:rPr lang="zh-CN" altLang="en-US" sz="2200" dirty="0">
                <a:latin typeface="Times New Roman" charset="0"/>
                <a:ea typeface="黑体" pitchFamily="2" charset="-122"/>
              </a:rPr>
              <a:t>回滚当前事务；</a:t>
            </a:r>
          </a:p>
          <a:p>
            <a:pPr lvl="2" eaLnBrk="1" hangingPunct="1">
              <a:lnSpc>
                <a:spcPct val="125000"/>
              </a:lnSpc>
            </a:pPr>
            <a:r>
              <a:rPr lang="zh-CN" altLang="en-US" sz="2200" dirty="0">
                <a:latin typeface="Times New Roman" charset="0"/>
                <a:ea typeface="黑体" pitchFamily="2" charset="-122"/>
              </a:rPr>
              <a:t>当执行一个</a:t>
            </a:r>
            <a:r>
              <a:rPr lang="en-US" altLang="zh-CN" sz="2200" dirty="0">
                <a:latin typeface="Times New Roman" charset="0"/>
                <a:ea typeface="黑体" pitchFamily="2" charset="-122"/>
              </a:rPr>
              <a:t>DDL</a:t>
            </a:r>
            <a:r>
              <a:rPr lang="zh-CN" altLang="en-US" sz="2200" dirty="0">
                <a:latin typeface="Times New Roman" charset="0"/>
                <a:ea typeface="黑体" pitchFamily="2" charset="-122"/>
              </a:rPr>
              <a:t>语句时，前后均</a:t>
            </a:r>
            <a:r>
              <a:rPr lang="zh-CN" altLang="en-US" sz="2200" dirty="0">
                <a:solidFill>
                  <a:srgbClr val="008000"/>
                </a:solidFill>
                <a:latin typeface="Times New Roman" charset="0"/>
                <a:ea typeface="黑体" pitchFamily="2" charset="-122"/>
              </a:rPr>
              <a:t>隐式</a:t>
            </a:r>
            <a:r>
              <a:rPr lang="zh-CN" altLang="en-US" sz="2200" dirty="0">
                <a:latin typeface="Times New Roman" charset="0"/>
                <a:ea typeface="黑体" pitchFamily="2" charset="-122"/>
              </a:rPr>
              <a:t>提交一个事务；</a:t>
            </a:r>
          </a:p>
          <a:p>
            <a:pPr lvl="2" eaLnBrk="1" hangingPunct="1">
              <a:lnSpc>
                <a:spcPct val="125000"/>
              </a:lnSpc>
            </a:pPr>
            <a:r>
              <a:rPr lang="zh-CN" altLang="en-US" sz="2200" dirty="0">
                <a:latin typeface="Times New Roman" charset="0"/>
                <a:ea typeface="黑体" pitchFamily="2" charset="-122"/>
              </a:rPr>
              <a:t>当用户撤消对</a:t>
            </a:r>
            <a:r>
              <a:rPr lang="en-US" altLang="zh-CN" sz="2200" dirty="0">
                <a:latin typeface="Times New Roman" charset="0"/>
                <a:ea typeface="黑体" pitchFamily="2" charset="-122"/>
              </a:rPr>
              <a:t>DBMS</a:t>
            </a:r>
            <a:r>
              <a:rPr lang="zh-CN" altLang="en-US" sz="2200" dirty="0">
                <a:latin typeface="Times New Roman" charset="0"/>
                <a:ea typeface="黑体" pitchFamily="2" charset="-122"/>
              </a:rPr>
              <a:t>的连接时，当前事务</a:t>
            </a:r>
            <a:r>
              <a:rPr lang="zh-CN" altLang="en-US" sz="2200" dirty="0">
                <a:solidFill>
                  <a:srgbClr val="008000"/>
                </a:solidFill>
                <a:latin typeface="Times New Roman" charset="0"/>
                <a:ea typeface="黑体" pitchFamily="2" charset="-122"/>
              </a:rPr>
              <a:t>隐式</a:t>
            </a:r>
            <a:r>
              <a:rPr lang="zh-CN" altLang="en-US" sz="2200" dirty="0">
                <a:latin typeface="Times New Roman" charset="0"/>
                <a:ea typeface="黑体" pitchFamily="2" charset="-122"/>
              </a:rPr>
              <a:t>提交；</a:t>
            </a:r>
          </a:p>
          <a:p>
            <a:pPr lvl="2" eaLnBrk="1" hangingPunct="1">
              <a:lnSpc>
                <a:spcPct val="125000"/>
              </a:lnSpc>
            </a:pPr>
            <a:r>
              <a:rPr lang="zh-CN" altLang="en-US" sz="2200" dirty="0">
                <a:latin typeface="Times New Roman" charset="0"/>
                <a:ea typeface="黑体" pitchFamily="2" charset="-122"/>
              </a:rPr>
              <a:t>当用户进程异常中止时，当前事务</a:t>
            </a:r>
            <a:r>
              <a:rPr lang="zh-CN" altLang="en-US" sz="2200" dirty="0">
                <a:solidFill>
                  <a:srgbClr val="008000"/>
                </a:solidFill>
                <a:latin typeface="Times New Roman" charset="0"/>
                <a:ea typeface="黑体" pitchFamily="2" charset="-122"/>
              </a:rPr>
              <a:t>隐式</a:t>
            </a:r>
            <a:r>
              <a:rPr lang="zh-CN" altLang="en-US" sz="2200" dirty="0">
                <a:latin typeface="Times New Roman" charset="0"/>
                <a:ea typeface="黑体" pitchFamily="2" charset="-122"/>
              </a:rPr>
              <a:t>回滚。</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10</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294">
                                            <p:txEl>
                                              <p:pRg st="4" end="4"/>
                                            </p:txEl>
                                          </p:spTgt>
                                        </p:tgtEl>
                                        <p:attrNameLst>
                                          <p:attrName>style.visibility</p:attrName>
                                        </p:attrNameLst>
                                      </p:cBhvr>
                                      <p:to>
                                        <p:strVal val="visible"/>
                                      </p:to>
                                    </p:set>
                                    <p:anim calcmode="lin" valueType="num">
                                      <p:cBhvr additive="base">
                                        <p:cTn id="11" dur="500" fill="hold"/>
                                        <p:tgtEl>
                                          <p:spTgt spid="1229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4">
                                            <p:txEl>
                                              <p:pRg st="5" end="5"/>
                                            </p:txEl>
                                          </p:spTgt>
                                        </p:tgtEl>
                                        <p:attrNameLst>
                                          <p:attrName>style.visibility</p:attrName>
                                        </p:attrNameLst>
                                      </p:cBhvr>
                                      <p:to>
                                        <p:strVal val="visible"/>
                                      </p:to>
                                    </p:set>
                                    <p:anim calcmode="lin" valueType="num">
                                      <p:cBhvr additive="base">
                                        <p:cTn id="15" dur="500" fill="hold"/>
                                        <p:tgtEl>
                                          <p:spTgt spid="1229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294">
                                            <p:txEl>
                                              <p:pRg st="6" end="6"/>
                                            </p:txEl>
                                          </p:spTgt>
                                        </p:tgtEl>
                                        <p:attrNameLst>
                                          <p:attrName>style.visibility</p:attrName>
                                        </p:attrNameLst>
                                      </p:cBhvr>
                                      <p:to>
                                        <p:strVal val="visible"/>
                                      </p:to>
                                    </p:set>
                                    <p:anim calcmode="lin" valueType="num">
                                      <p:cBhvr additive="base">
                                        <p:cTn id="19" dur="500" fill="hold"/>
                                        <p:tgtEl>
                                          <p:spTgt spid="1229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4">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294">
                                            <p:txEl>
                                              <p:pRg st="7" end="7"/>
                                            </p:txEl>
                                          </p:spTgt>
                                        </p:tgtEl>
                                        <p:attrNameLst>
                                          <p:attrName>style.visibility</p:attrName>
                                        </p:attrNameLst>
                                      </p:cBhvr>
                                      <p:to>
                                        <p:strVal val="visible"/>
                                      </p:to>
                                    </p:set>
                                    <p:anim calcmode="lin" valueType="num">
                                      <p:cBhvr additive="base">
                                        <p:cTn id="23" dur="500" fill="hold"/>
                                        <p:tgtEl>
                                          <p:spTgt spid="12294">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29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13318" name="Rectangle 3"/>
          <p:cNvSpPr>
            <a:spLocks noGrp="1" noChangeArrowheads="1"/>
          </p:cNvSpPr>
          <p:nvPr>
            <p:ph type="body" idx="1"/>
          </p:nvPr>
        </p:nvSpPr>
        <p:spPr/>
        <p:txBody>
          <a:bodyPr/>
          <a:lstStyle/>
          <a:p>
            <a:pPr eaLnBrk="1" hangingPunct="1">
              <a:lnSpc>
                <a:spcPct val="140000"/>
              </a:lnSpc>
            </a:pPr>
            <a:r>
              <a:rPr lang="en-US" altLang="zh-CN" b="1" dirty="0">
                <a:ea typeface="黑体" pitchFamily="2" charset="-122"/>
              </a:rPr>
              <a:t>4.1  DBMS</a:t>
            </a:r>
            <a:r>
              <a:rPr lang="zh-CN" altLang="en-US" b="1" dirty="0">
                <a:ea typeface="黑体" pitchFamily="2" charset="-122"/>
              </a:rPr>
              <a:t>结构简介</a:t>
            </a:r>
          </a:p>
          <a:p>
            <a:pPr eaLnBrk="1" hangingPunct="1">
              <a:lnSpc>
                <a:spcPct val="140000"/>
              </a:lnSpc>
            </a:pPr>
            <a:r>
              <a:rPr lang="en-US" altLang="zh-CN" b="1" dirty="0">
                <a:ea typeface="黑体" pitchFamily="2" charset="-122"/>
              </a:rPr>
              <a:t>4.2  </a:t>
            </a:r>
            <a:r>
              <a:rPr lang="en-US" altLang="en-US" b="1" dirty="0" err="1">
                <a:ea typeface="黑体" pitchFamily="2" charset="-122"/>
              </a:rPr>
              <a:t>事务</a:t>
            </a:r>
            <a:endParaRPr lang="zh-CN" altLang="en-US" b="1" dirty="0">
              <a:ea typeface="黑体" pitchFamily="2" charset="-122"/>
            </a:endParaRPr>
          </a:p>
          <a:p>
            <a:pPr eaLnBrk="1" hangingPunct="1">
              <a:lnSpc>
                <a:spcPct val="140000"/>
              </a:lnSpc>
            </a:pPr>
            <a:r>
              <a:rPr lang="en-US" altLang="zh-CN" b="1" dirty="0">
                <a:solidFill>
                  <a:schemeClr val="accent2"/>
                </a:solidFill>
                <a:ea typeface="黑体" pitchFamily="2" charset="-122"/>
              </a:rPr>
              <a:t>4.3  </a:t>
            </a:r>
            <a:r>
              <a:rPr lang="en-US" altLang="en-US" b="1" dirty="0" err="1">
                <a:solidFill>
                  <a:schemeClr val="accent2"/>
                </a:solidFill>
                <a:ea typeface="黑体" pitchFamily="2" charset="-122"/>
              </a:rPr>
              <a:t>DBMS的进程结构</a:t>
            </a:r>
            <a:endParaRPr lang="zh-CN" altLang="en-US" b="1" dirty="0">
              <a:solidFill>
                <a:schemeClr val="accent2"/>
              </a:solidFill>
              <a:ea typeface="黑体" pitchFamily="2" charset="-122"/>
            </a:endParaRPr>
          </a:p>
          <a:p>
            <a:pPr eaLnBrk="1" hangingPunct="1">
              <a:lnSpc>
                <a:spcPct val="140000"/>
              </a:lnSpc>
            </a:pPr>
            <a:r>
              <a:rPr lang="en-US" altLang="zh-CN" b="1" dirty="0">
                <a:ea typeface="黑体" pitchFamily="2" charset="-122"/>
              </a:rPr>
              <a:t>4.4  </a:t>
            </a:r>
            <a:r>
              <a:rPr lang="en-US" altLang="en-US" b="1" dirty="0" err="1">
                <a:ea typeface="黑体" pitchFamily="2" charset="-122"/>
              </a:rPr>
              <a:t>DBMS的系统结构</a:t>
            </a:r>
            <a:endParaRPr lang="zh-CN" altLang="en-US" b="1" dirty="0">
              <a:ea typeface="黑体" pitchFamily="2" charset="-122"/>
            </a:endParaRPr>
          </a:p>
          <a:p>
            <a:pPr eaLnBrk="1" hangingPunct="1">
              <a:lnSpc>
                <a:spcPct val="140000"/>
              </a:lnSpc>
            </a:pPr>
            <a:r>
              <a:rPr lang="en-US" altLang="zh-CN" b="1" dirty="0">
                <a:ea typeface="黑体" pitchFamily="2" charset="-122"/>
              </a:rPr>
              <a:t>4.5  </a:t>
            </a:r>
            <a:r>
              <a:rPr lang="en-US" altLang="en-US" b="1" dirty="0" err="1">
                <a:ea typeface="黑体" pitchFamily="2" charset="-122"/>
              </a:rPr>
              <a:t>数据目录</a:t>
            </a:r>
            <a:r>
              <a:rPr lang="zh-CN" altLang="en-US" b="1" dirty="0">
                <a:ea typeface="黑体" pitchFamily="2" charset="-122"/>
              </a:rPr>
              <a:t> </a:t>
            </a:r>
            <a:r>
              <a:rPr lang="en-US" altLang="en-US" b="1" dirty="0">
                <a:ea typeface="黑体" pitchFamily="2" charset="-122"/>
              </a:rPr>
              <a:t>(</a:t>
            </a:r>
            <a:r>
              <a:rPr lang="en-US" altLang="en-US" b="1" dirty="0" err="1">
                <a:ea typeface="黑体" pitchFamily="2" charset="-122"/>
              </a:rPr>
              <a:t>字典</a:t>
            </a:r>
            <a:r>
              <a:rPr lang="en-US" altLang="en-US" b="1" dirty="0">
                <a:ea typeface="黑体" pitchFamily="2" charset="-122"/>
              </a:rPr>
              <a:t>）</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11</a:t>
            </a:fld>
            <a:endParaRPr lang="en-US" altLang="zh-CN" dirty="0"/>
          </a:p>
        </p:txBody>
      </p:sp>
      <p:sp>
        <p:nvSpPr>
          <p:cNvPr id="12"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CN" sz="4000"/>
              <a:t>4.3  DBMS</a:t>
            </a:r>
            <a:r>
              <a:rPr lang="zh-CN" altLang="en-US" sz="4000"/>
              <a:t>的进程结构</a:t>
            </a:r>
          </a:p>
        </p:txBody>
      </p:sp>
      <p:sp>
        <p:nvSpPr>
          <p:cNvPr id="14342" name="Rectangle 3"/>
          <p:cNvSpPr>
            <a:spLocks noGrp="1" noChangeArrowheads="1"/>
          </p:cNvSpPr>
          <p:nvPr>
            <p:ph type="body" idx="1"/>
          </p:nvPr>
        </p:nvSpPr>
        <p:spPr>
          <a:xfrm>
            <a:off x="921069" y="1412875"/>
            <a:ext cx="7765732" cy="4895850"/>
          </a:xfrm>
        </p:spPr>
        <p:txBody>
          <a:bodyPr/>
          <a:lstStyle/>
          <a:p>
            <a:pPr eaLnBrk="1" hangingPunct="1">
              <a:lnSpc>
                <a:spcPct val="120000"/>
              </a:lnSpc>
            </a:pPr>
            <a:r>
              <a:rPr lang="zh-CN" altLang="en-US" sz="2600" b="1" dirty="0">
                <a:solidFill>
                  <a:schemeClr val="accent2"/>
                </a:solidFill>
                <a:latin typeface="Times New Roman" charset="0"/>
                <a:ea typeface="黑体" pitchFamily="2" charset="-122"/>
              </a:rPr>
              <a:t>一、应用进程与</a:t>
            </a:r>
            <a:r>
              <a:rPr lang="en-US" altLang="zh-CN" sz="2600" b="1" dirty="0">
                <a:solidFill>
                  <a:schemeClr val="accent2"/>
                </a:solidFill>
                <a:latin typeface="Times New Roman" charset="0"/>
                <a:ea typeface="黑体" pitchFamily="2" charset="-122"/>
              </a:rPr>
              <a:t>DBMS</a:t>
            </a:r>
            <a:r>
              <a:rPr lang="zh-CN" altLang="en-US" sz="2600" b="1" dirty="0">
                <a:solidFill>
                  <a:schemeClr val="accent2"/>
                </a:solidFill>
                <a:latin typeface="Times New Roman" charset="0"/>
                <a:ea typeface="黑体" pitchFamily="2" charset="-122"/>
              </a:rPr>
              <a:t>进程</a:t>
            </a:r>
          </a:p>
          <a:p>
            <a:pPr lvl="1" eaLnBrk="1" hangingPunct="1">
              <a:lnSpc>
                <a:spcPct val="120000"/>
              </a:lnSpc>
            </a:pPr>
            <a:r>
              <a:rPr lang="zh-CN" altLang="en-US" sz="2400" dirty="0">
                <a:solidFill>
                  <a:srgbClr val="0000CC"/>
                </a:solidFill>
                <a:latin typeface="Times New Roman" charset="0"/>
                <a:ea typeface="黑体" pitchFamily="2" charset="-122"/>
              </a:rPr>
              <a:t>进程（</a:t>
            </a:r>
            <a:r>
              <a:rPr lang="en-US" altLang="zh-CN" sz="2400" dirty="0">
                <a:solidFill>
                  <a:srgbClr val="0000CC"/>
                </a:solidFill>
                <a:latin typeface="Times New Roman" charset="0"/>
                <a:ea typeface="黑体" pitchFamily="2" charset="-122"/>
              </a:rPr>
              <a:t>process</a:t>
            </a:r>
            <a:r>
              <a:rPr lang="zh-CN" altLang="en-US" sz="2400" dirty="0">
                <a:solidFill>
                  <a:srgbClr val="0000CC"/>
                </a:solidFill>
                <a:latin typeface="Times New Roman" charset="0"/>
                <a:ea typeface="黑体" pitchFamily="2" charset="-122"/>
              </a:rPr>
              <a:t>）</a:t>
            </a:r>
            <a:r>
              <a:rPr lang="zh-CN" altLang="en-US" sz="2400" dirty="0">
                <a:latin typeface="Times New Roman" charset="0"/>
                <a:ea typeface="黑体" pitchFamily="2" charset="-122"/>
              </a:rPr>
              <a:t>是</a:t>
            </a:r>
            <a:r>
              <a:rPr lang="en-US" altLang="zh-CN" sz="2400" dirty="0">
                <a:latin typeface="Times New Roman" charset="0"/>
                <a:ea typeface="黑体" pitchFamily="2" charset="-122"/>
              </a:rPr>
              <a:t>OS</a:t>
            </a:r>
            <a:r>
              <a:rPr lang="zh-CN" altLang="en-US" sz="2400" dirty="0">
                <a:latin typeface="Times New Roman" charset="0"/>
                <a:ea typeface="黑体" pitchFamily="2" charset="-122"/>
              </a:rPr>
              <a:t>中的重要概念，是指独立程序代码的一次动态执行。不论是应用程序还是</a:t>
            </a:r>
            <a:r>
              <a:rPr lang="en-US" altLang="zh-CN" sz="2400" dirty="0">
                <a:latin typeface="Times New Roman" charset="0"/>
                <a:ea typeface="黑体" pitchFamily="2" charset="-122"/>
              </a:rPr>
              <a:t>DBMS</a:t>
            </a:r>
            <a:r>
              <a:rPr lang="zh-CN" altLang="en-US" sz="2400" dirty="0">
                <a:latin typeface="Times New Roman" charset="0"/>
                <a:ea typeface="黑体" pitchFamily="2" charset="-122"/>
              </a:rPr>
              <a:t>代码均是作为</a:t>
            </a:r>
            <a:r>
              <a:rPr lang="en-US" altLang="zh-CN" sz="2400" dirty="0">
                <a:latin typeface="Times New Roman" charset="0"/>
                <a:ea typeface="黑体" pitchFamily="2" charset="-122"/>
              </a:rPr>
              <a:t>OS</a:t>
            </a:r>
            <a:r>
              <a:rPr lang="zh-CN" altLang="en-US" sz="2400" dirty="0">
                <a:latin typeface="Times New Roman" charset="0"/>
                <a:ea typeface="黑体" pitchFamily="2" charset="-122"/>
              </a:rPr>
              <a:t>中的一个个进程而执行的。</a:t>
            </a:r>
          </a:p>
          <a:p>
            <a:pPr lvl="1" eaLnBrk="1" hangingPunct="1">
              <a:lnSpc>
                <a:spcPct val="120000"/>
              </a:lnSpc>
            </a:pPr>
            <a:r>
              <a:rPr lang="zh-CN" altLang="en-US" sz="2400" dirty="0">
                <a:solidFill>
                  <a:srgbClr val="0000CC"/>
                </a:solidFill>
                <a:latin typeface="Times New Roman" charset="0"/>
                <a:ea typeface="黑体" pitchFamily="2" charset="-122"/>
              </a:rPr>
              <a:t>应用进程（</a:t>
            </a:r>
            <a:r>
              <a:rPr lang="en-US" altLang="zh-CN" sz="2400" dirty="0">
                <a:solidFill>
                  <a:srgbClr val="0000CC"/>
                </a:solidFill>
                <a:latin typeface="Times New Roman" charset="0"/>
                <a:ea typeface="黑体" pitchFamily="2" charset="-122"/>
              </a:rPr>
              <a:t>application process</a:t>
            </a:r>
            <a:r>
              <a:rPr lang="zh-CN" altLang="en-US" sz="2400" dirty="0">
                <a:solidFill>
                  <a:srgbClr val="0000CC"/>
                </a:solidFill>
                <a:latin typeface="Times New Roman" charset="0"/>
                <a:ea typeface="黑体" pitchFamily="2" charset="-122"/>
              </a:rPr>
              <a:t>）</a:t>
            </a:r>
            <a:r>
              <a:rPr lang="zh-CN" altLang="en-US" sz="2400" dirty="0">
                <a:latin typeface="Times New Roman" charset="0"/>
                <a:ea typeface="黑体" pitchFamily="2" charset="-122"/>
              </a:rPr>
              <a:t>：也称</a:t>
            </a:r>
            <a:r>
              <a:rPr lang="zh-CN" altLang="en-US" sz="2400" dirty="0">
                <a:solidFill>
                  <a:srgbClr val="0000CC"/>
                </a:solidFill>
                <a:latin typeface="Times New Roman" charset="0"/>
                <a:ea typeface="黑体" pitchFamily="2" charset="-122"/>
              </a:rPr>
              <a:t>用户进程</a:t>
            </a:r>
            <a:r>
              <a:rPr lang="zh-CN" altLang="en-US" sz="2400" dirty="0">
                <a:latin typeface="Times New Roman" charset="0"/>
                <a:ea typeface="黑体" pitchFamily="2" charset="-122"/>
              </a:rPr>
              <a:t>，对应某个应用程序的一次动态执行。</a:t>
            </a:r>
          </a:p>
          <a:p>
            <a:pPr lvl="1" eaLnBrk="1" hangingPunct="1">
              <a:lnSpc>
                <a:spcPct val="120000"/>
              </a:lnSpc>
            </a:pPr>
            <a:r>
              <a:rPr lang="en-US" altLang="zh-CN" sz="2400" dirty="0">
                <a:solidFill>
                  <a:srgbClr val="0000CC"/>
                </a:solidFill>
                <a:latin typeface="Times New Roman" charset="0"/>
                <a:ea typeface="黑体" pitchFamily="2" charset="-122"/>
              </a:rPr>
              <a:t>DBMS</a:t>
            </a:r>
            <a:r>
              <a:rPr lang="zh-CN" altLang="en-US" sz="2400" dirty="0">
                <a:solidFill>
                  <a:srgbClr val="0000CC"/>
                </a:solidFill>
                <a:latin typeface="Times New Roman" charset="0"/>
                <a:ea typeface="黑体" pitchFamily="2" charset="-122"/>
              </a:rPr>
              <a:t>进程（</a:t>
            </a:r>
            <a:r>
              <a:rPr lang="en-US" altLang="zh-CN" sz="2400" dirty="0">
                <a:solidFill>
                  <a:srgbClr val="0000CC"/>
                </a:solidFill>
                <a:latin typeface="Times New Roman" charset="0"/>
                <a:ea typeface="黑体" pitchFamily="2" charset="-122"/>
              </a:rPr>
              <a:t>DBMS process</a:t>
            </a:r>
            <a:r>
              <a:rPr lang="zh-CN" altLang="en-US" sz="2400" dirty="0">
                <a:solidFill>
                  <a:srgbClr val="0000CC"/>
                </a:solidFill>
                <a:latin typeface="Times New Roman" charset="0"/>
                <a:ea typeface="黑体" pitchFamily="2" charset="-122"/>
              </a:rPr>
              <a:t>）</a:t>
            </a:r>
            <a:r>
              <a:rPr lang="zh-CN" altLang="en-US" sz="2400" dirty="0">
                <a:latin typeface="Times New Roman" charset="0"/>
                <a:ea typeface="黑体" pitchFamily="2" charset="-122"/>
              </a:rPr>
              <a:t>：对应</a:t>
            </a:r>
            <a:r>
              <a:rPr lang="en-US" altLang="zh-CN" sz="2400" dirty="0">
                <a:latin typeface="Times New Roman" charset="0"/>
                <a:ea typeface="黑体" pitchFamily="2" charset="-122"/>
              </a:rPr>
              <a:t>DBMS</a:t>
            </a:r>
            <a:r>
              <a:rPr lang="zh-CN" altLang="en-US" sz="2400" dirty="0">
                <a:latin typeface="Times New Roman" charset="0"/>
                <a:ea typeface="黑体" pitchFamily="2" charset="-122"/>
              </a:rPr>
              <a:t>代码的一次动态执行。分为：</a:t>
            </a:r>
          </a:p>
          <a:p>
            <a:pPr lvl="2" eaLnBrk="1" hangingPunct="1">
              <a:lnSpc>
                <a:spcPct val="120000"/>
              </a:lnSpc>
            </a:pPr>
            <a:r>
              <a:rPr lang="zh-CN" altLang="en-US" sz="2400" dirty="0">
                <a:solidFill>
                  <a:srgbClr val="008000"/>
                </a:solidFill>
                <a:latin typeface="Times New Roman" charset="0"/>
                <a:ea typeface="黑体" pitchFamily="2" charset="-122"/>
              </a:rPr>
              <a:t>核心进程</a:t>
            </a:r>
            <a:r>
              <a:rPr lang="zh-CN" altLang="en-US" sz="2400" dirty="0">
                <a:latin typeface="Times New Roman" charset="0"/>
                <a:ea typeface="黑体" pitchFamily="2" charset="-122"/>
              </a:rPr>
              <a:t>或称为</a:t>
            </a:r>
            <a:r>
              <a:rPr lang="zh-CN" altLang="en-US" sz="2400" dirty="0">
                <a:solidFill>
                  <a:srgbClr val="008000"/>
                </a:solidFill>
                <a:latin typeface="Times New Roman" charset="0"/>
                <a:ea typeface="黑体" pitchFamily="2" charset="-122"/>
              </a:rPr>
              <a:t>服务器进程（</a:t>
            </a:r>
            <a:r>
              <a:rPr lang="en-US" altLang="zh-CN" sz="2400" dirty="0">
                <a:solidFill>
                  <a:srgbClr val="008000"/>
                </a:solidFill>
                <a:latin typeface="Times New Roman" charset="0"/>
                <a:ea typeface="黑体" pitchFamily="2" charset="-122"/>
              </a:rPr>
              <a:t>server process</a:t>
            </a:r>
            <a:r>
              <a:rPr lang="zh-CN" altLang="en-US" sz="2400" dirty="0">
                <a:solidFill>
                  <a:srgbClr val="008000"/>
                </a:solidFill>
                <a:latin typeface="Times New Roman" charset="0"/>
                <a:ea typeface="黑体" pitchFamily="2" charset="-122"/>
              </a:rPr>
              <a:t>）</a:t>
            </a:r>
            <a:endParaRPr lang="en-US" altLang="zh-CN" sz="2400" dirty="0">
              <a:solidFill>
                <a:srgbClr val="008000"/>
              </a:solidFill>
              <a:latin typeface="Times New Roman" charset="0"/>
              <a:ea typeface="黑体" pitchFamily="2" charset="-122"/>
            </a:endParaRPr>
          </a:p>
          <a:p>
            <a:pPr lvl="2" eaLnBrk="1" hangingPunct="1">
              <a:lnSpc>
                <a:spcPct val="120000"/>
              </a:lnSpc>
            </a:pPr>
            <a:r>
              <a:rPr lang="zh-CN" altLang="en-US" sz="2400" dirty="0">
                <a:solidFill>
                  <a:srgbClr val="008000"/>
                </a:solidFill>
                <a:latin typeface="Times New Roman" charset="0"/>
                <a:ea typeface="黑体" pitchFamily="2" charset="-122"/>
              </a:rPr>
              <a:t>后台进程（</a:t>
            </a:r>
            <a:r>
              <a:rPr lang="en-US" altLang="zh-CN" sz="2400" dirty="0">
                <a:solidFill>
                  <a:srgbClr val="008000"/>
                </a:solidFill>
                <a:latin typeface="Times New Roman" charset="0"/>
                <a:ea typeface="黑体" pitchFamily="2" charset="-122"/>
              </a:rPr>
              <a:t>background process</a:t>
            </a:r>
            <a:r>
              <a:rPr lang="zh-CN" altLang="en-US" sz="2400" dirty="0">
                <a:solidFill>
                  <a:srgbClr val="008000"/>
                </a:solidFill>
                <a:latin typeface="Times New Roman" charset="0"/>
                <a:ea typeface="黑体" pitchFamily="2" charset="-122"/>
              </a:rPr>
              <a:t>）</a:t>
            </a:r>
            <a:r>
              <a:rPr lang="en-US" altLang="zh-CN" sz="2400" dirty="0">
                <a:solidFill>
                  <a:srgbClr val="008000"/>
                </a:solidFill>
                <a:latin typeface="Times New Roman" charset="0"/>
                <a:ea typeface="黑体" pitchFamily="2" charset="-122"/>
              </a:rPr>
              <a:t> </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12</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CN" sz="4000"/>
              <a:t>4.3  DBMS</a:t>
            </a:r>
            <a:r>
              <a:rPr lang="zh-CN" altLang="en-US" sz="4000"/>
              <a:t>的进程结构</a:t>
            </a:r>
          </a:p>
        </p:txBody>
      </p:sp>
      <p:sp>
        <p:nvSpPr>
          <p:cNvPr id="15366" name="Rectangle 3"/>
          <p:cNvSpPr>
            <a:spLocks noGrp="1" noChangeArrowheads="1"/>
          </p:cNvSpPr>
          <p:nvPr>
            <p:ph type="body" idx="1"/>
          </p:nvPr>
        </p:nvSpPr>
        <p:spPr>
          <a:xfrm>
            <a:off x="921069" y="1412875"/>
            <a:ext cx="7765732" cy="4968875"/>
          </a:xfrm>
        </p:spPr>
        <p:txBody>
          <a:bodyPr/>
          <a:lstStyle/>
          <a:p>
            <a:pPr eaLnBrk="1" hangingPunct="1"/>
            <a:r>
              <a:rPr lang="zh-CN" altLang="en-US" sz="2600" dirty="0">
                <a:latin typeface="Times New Roman" charset="0"/>
                <a:ea typeface="黑体" pitchFamily="2" charset="-122"/>
              </a:rPr>
              <a:t>在</a:t>
            </a:r>
            <a:r>
              <a:rPr lang="en-US" altLang="zh-CN" sz="2600" dirty="0">
                <a:latin typeface="Times New Roman" charset="0"/>
                <a:ea typeface="黑体" pitchFamily="2" charset="-122"/>
              </a:rPr>
              <a:t>Oracle</a:t>
            </a:r>
            <a:r>
              <a:rPr lang="zh-CN" altLang="en-US" sz="2600" dirty="0">
                <a:latin typeface="Times New Roman" charset="0"/>
                <a:ea typeface="黑体" pitchFamily="2" charset="-122"/>
              </a:rPr>
              <a:t>数据库系统中，将</a:t>
            </a:r>
            <a:r>
              <a:rPr lang="en-US" altLang="zh-CN" sz="2600" dirty="0">
                <a:solidFill>
                  <a:srgbClr val="0000CC"/>
                </a:solidFill>
                <a:latin typeface="Times New Roman" charset="0"/>
                <a:ea typeface="黑体" pitchFamily="2" charset="-122"/>
              </a:rPr>
              <a:t>DBMS</a:t>
            </a:r>
            <a:r>
              <a:rPr lang="zh-CN" altLang="en-US" sz="2600" dirty="0">
                <a:solidFill>
                  <a:srgbClr val="0000CC"/>
                </a:solidFill>
                <a:latin typeface="Times New Roman" charset="0"/>
                <a:ea typeface="黑体" pitchFamily="2" charset="-122"/>
              </a:rPr>
              <a:t>进程</a:t>
            </a:r>
            <a:r>
              <a:rPr lang="zh-CN" altLang="en-US" sz="2600" dirty="0">
                <a:latin typeface="Times New Roman" charset="0"/>
                <a:ea typeface="黑体" pitchFamily="2" charset="-122"/>
              </a:rPr>
              <a:t>和</a:t>
            </a:r>
            <a:r>
              <a:rPr lang="zh-CN" altLang="en-US" sz="2600" dirty="0">
                <a:solidFill>
                  <a:srgbClr val="0000CC"/>
                </a:solidFill>
                <a:latin typeface="Times New Roman" charset="0"/>
                <a:ea typeface="黑体" pitchFamily="2" charset="-122"/>
              </a:rPr>
              <a:t>系统全局区（</a:t>
            </a:r>
            <a:r>
              <a:rPr lang="en-US" altLang="zh-CN" sz="2600" dirty="0">
                <a:solidFill>
                  <a:srgbClr val="0000CC"/>
                </a:solidFill>
                <a:latin typeface="Times New Roman" charset="0"/>
                <a:ea typeface="黑体" pitchFamily="2" charset="-122"/>
              </a:rPr>
              <a:t>System Global Area, SGA</a:t>
            </a:r>
            <a:r>
              <a:rPr lang="zh-CN" altLang="en-US" sz="2600" dirty="0">
                <a:solidFill>
                  <a:srgbClr val="0000CC"/>
                </a:solidFill>
                <a:latin typeface="Times New Roman" charset="0"/>
                <a:ea typeface="黑体" pitchFamily="2" charset="-122"/>
              </a:rPr>
              <a:t>）</a:t>
            </a:r>
            <a:r>
              <a:rPr lang="zh-CN" altLang="en-US" sz="2600" dirty="0">
                <a:latin typeface="Times New Roman" charset="0"/>
                <a:ea typeface="黑体" pitchFamily="2" charset="-122"/>
              </a:rPr>
              <a:t>称为一个</a:t>
            </a:r>
            <a:r>
              <a:rPr lang="en-US" altLang="zh-CN" sz="2600" dirty="0">
                <a:solidFill>
                  <a:schemeClr val="accent2"/>
                </a:solidFill>
                <a:latin typeface="Times New Roman" charset="0"/>
                <a:ea typeface="黑体" pitchFamily="2" charset="-122"/>
              </a:rPr>
              <a:t>Oracle</a:t>
            </a:r>
            <a:r>
              <a:rPr lang="zh-CN" altLang="en-US" sz="2600" dirty="0">
                <a:solidFill>
                  <a:schemeClr val="accent2"/>
                </a:solidFill>
                <a:latin typeface="Times New Roman" charset="0"/>
                <a:ea typeface="黑体" pitchFamily="2" charset="-122"/>
              </a:rPr>
              <a:t>实例（</a:t>
            </a:r>
            <a:r>
              <a:rPr lang="en-US" altLang="zh-CN" sz="2600" dirty="0">
                <a:solidFill>
                  <a:schemeClr val="accent2"/>
                </a:solidFill>
                <a:latin typeface="Times New Roman" charset="0"/>
                <a:ea typeface="黑体" pitchFamily="2" charset="-122"/>
              </a:rPr>
              <a:t>Instance</a:t>
            </a:r>
            <a:r>
              <a:rPr lang="zh-CN" altLang="en-US" sz="2600" dirty="0">
                <a:solidFill>
                  <a:schemeClr val="accent2"/>
                </a:solidFill>
                <a:latin typeface="Times New Roman" charset="0"/>
                <a:ea typeface="黑体" pitchFamily="2" charset="-122"/>
              </a:rPr>
              <a:t>）</a:t>
            </a:r>
            <a:r>
              <a:rPr lang="zh-CN" altLang="en-US" sz="2600" dirty="0">
                <a:latin typeface="Times New Roman" charset="0"/>
                <a:ea typeface="黑体" pitchFamily="2" charset="-122"/>
              </a:rPr>
              <a:t>。</a:t>
            </a:r>
          </a:p>
          <a:p>
            <a:pPr eaLnBrk="1" hangingPunct="1"/>
            <a:r>
              <a:rPr lang="en-US" altLang="zh-CN" sz="2600" dirty="0">
                <a:latin typeface="Times New Roman" charset="0"/>
                <a:ea typeface="黑体" pitchFamily="2" charset="-122"/>
              </a:rPr>
              <a:t>Oracle</a:t>
            </a:r>
            <a:r>
              <a:rPr lang="zh-CN" altLang="en-US" sz="2600" dirty="0">
                <a:latin typeface="Times New Roman" charset="0"/>
                <a:ea typeface="黑体" pitchFamily="2" charset="-122"/>
              </a:rPr>
              <a:t>启动后，称启动了一个</a:t>
            </a:r>
            <a:r>
              <a:rPr lang="en-US" altLang="zh-CN" sz="2600" dirty="0">
                <a:latin typeface="Times New Roman" charset="0"/>
                <a:ea typeface="黑体" pitchFamily="2" charset="-122"/>
              </a:rPr>
              <a:t>Oracle</a:t>
            </a:r>
            <a:r>
              <a:rPr lang="zh-CN" altLang="en-US" sz="2600" dirty="0">
                <a:latin typeface="Times New Roman" charset="0"/>
                <a:ea typeface="黑体" pitchFamily="2" charset="-122"/>
              </a:rPr>
              <a:t>实例。</a:t>
            </a:r>
          </a:p>
          <a:p>
            <a:pPr eaLnBrk="1" hangingPunct="1"/>
            <a:endParaRPr lang="zh-CN" altLang="en-US" sz="2600" dirty="0">
              <a:latin typeface="Times New Roman" charset="0"/>
              <a:ea typeface="黑体" pitchFamily="2" charset="-122"/>
            </a:endParaRPr>
          </a:p>
          <a:p>
            <a:pPr eaLnBrk="1" hangingPunct="1"/>
            <a:r>
              <a:rPr lang="en-US" altLang="zh-CN" sz="2600" dirty="0">
                <a:solidFill>
                  <a:srgbClr val="0000CC"/>
                </a:solidFill>
                <a:latin typeface="Times New Roman" charset="0"/>
                <a:ea typeface="黑体" pitchFamily="2" charset="-122"/>
              </a:rPr>
              <a:t>SGA</a:t>
            </a:r>
            <a:r>
              <a:rPr lang="zh-CN" altLang="en-US" sz="2600" dirty="0">
                <a:solidFill>
                  <a:srgbClr val="0000CC"/>
                </a:solidFill>
                <a:latin typeface="Times New Roman" charset="0"/>
                <a:ea typeface="黑体" pitchFamily="2" charset="-122"/>
              </a:rPr>
              <a:t>是</a:t>
            </a:r>
            <a:r>
              <a:rPr lang="en-US" altLang="zh-CN" sz="2600" dirty="0">
                <a:solidFill>
                  <a:srgbClr val="0000CC"/>
                </a:solidFill>
                <a:latin typeface="Times New Roman" charset="0"/>
                <a:ea typeface="黑体" pitchFamily="2" charset="-122"/>
              </a:rPr>
              <a:t>DBMS</a:t>
            </a:r>
            <a:r>
              <a:rPr lang="zh-CN" altLang="en-US" sz="2600" dirty="0">
                <a:solidFill>
                  <a:srgbClr val="0000CC"/>
                </a:solidFill>
                <a:latin typeface="Times New Roman" charset="0"/>
                <a:ea typeface="黑体" pitchFamily="2" charset="-122"/>
              </a:rPr>
              <a:t>在内存开辟的一个区域，</a:t>
            </a:r>
            <a:r>
              <a:rPr lang="zh-CN" altLang="en-US" sz="2600" dirty="0">
                <a:latin typeface="Times New Roman" charset="0"/>
                <a:ea typeface="黑体" pitchFamily="2" charset="-122"/>
              </a:rPr>
              <a:t>包括：</a:t>
            </a:r>
          </a:p>
          <a:p>
            <a:pPr lvl="1" eaLnBrk="1" hangingPunct="1"/>
            <a:r>
              <a:rPr lang="en-US" altLang="zh-CN" sz="2400" dirty="0">
                <a:solidFill>
                  <a:srgbClr val="008000"/>
                </a:solidFill>
                <a:latin typeface="Times New Roman" charset="0"/>
                <a:ea typeface="黑体" pitchFamily="2" charset="-122"/>
              </a:rPr>
              <a:t>DB Buffer Cache</a:t>
            </a:r>
            <a:r>
              <a:rPr lang="zh-CN" altLang="en-US" sz="2400" dirty="0">
                <a:solidFill>
                  <a:srgbClr val="008000"/>
                </a:solidFill>
                <a:latin typeface="Times New Roman" charset="0"/>
                <a:ea typeface="黑体" pitchFamily="2" charset="-122"/>
              </a:rPr>
              <a:t>（缓冲区高速缓存）</a:t>
            </a:r>
            <a:endParaRPr lang="en-US" altLang="zh-CN" sz="2400" dirty="0">
              <a:solidFill>
                <a:srgbClr val="008000"/>
              </a:solidFill>
              <a:latin typeface="Times New Roman" charset="0"/>
              <a:ea typeface="黑体" pitchFamily="2" charset="-122"/>
            </a:endParaRPr>
          </a:p>
          <a:p>
            <a:pPr lvl="1" eaLnBrk="1" hangingPunct="1"/>
            <a:r>
              <a:rPr lang="en-US" altLang="zh-CN" sz="2400" dirty="0">
                <a:solidFill>
                  <a:srgbClr val="008000"/>
                </a:solidFill>
                <a:latin typeface="Times New Roman" charset="0"/>
                <a:ea typeface="黑体" pitchFamily="2" charset="-122"/>
              </a:rPr>
              <a:t>Redo Log Buffer</a:t>
            </a:r>
            <a:r>
              <a:rPr lang="zh-CN" altLang="en-US" sz="2400" dirty="0">
                <a:solidFill>
                  <a:srgbClr val="008000"/>
                </a:solidFill>
                <a:latin typeface="Times New Roman" charset="0"/>
                <a:ea typeface="黑体" pitchFamily="2" charset="-122"/>
              </a:rPr>
              <a:t>（重做日志缓冲区）</a:t>
            </a:r>
            <a:endParaRPr lang="en-US" altLang="zh-CN" sz="2400" dirty="0">
              <a:solidFill>
                <a:srgbClr val="008000"/>
              </a:solidFill>
              <a:latin typeface="Times New Roman" charset="0"/>
              <a:ea typeface="黑体" pitchFamily="2" charset="-122"/>
            </a:endParaRPr>
          </a:p>
          <a:p>
            <a:pPr lvl="1" eaLnBrk="1" hangingPunct="1"/>
            <a:r>
              <a:rPr lang="en-US" altLang="zh-CN" sz="2400" dirty="0">
                <a:solidFill>
                  <a:srgbClr val="008000"/>
                </a:solidFill>
                <a:latin typeface="Times New Roman" charset="0"/>
                <a:ea typeface="黑体" pitchFamily="2" charset="-122"/>
              </a:rPr>
              <a:t>Shared Pool</a:t>
            </a:r>
            <a:r>
              <a:rPr lang="zh-CN" altLang="en-US" sz="2400" dirty="0">
                <a:solidFill>
                  <a:srgbClr val="008000"/>
                </a:solidFill>
                <a:latin typeface="Times New Roman" charset="0"/>
                <a:ea typeface="黑体" pitchFamily="2" charset="-122"/>
              </a:rPr>
              <a:t>（共享</a:t>
            </a:r>
            <a:r>
              <a:rPr lang="en-US" altLang="zh-CN" sz="2400" dirty="0">
                <a:solidFill>
                  <a:srgbClr val="008000"/>
                </a:solidFill>
                <a:latin typeface="Times New Roman" charset="0"/>
                <a:ea typeface="黑体" pitchFamily="2" charset="-122"/>
              </a:rPr>
              <a:t>SQL</a:t>
            </a:r>
            <a:r>
              <a:rPr lang="zh-CN" altLang="en-US" sz="2400" dirty="0">
                <a:solidFill>
                  <a:srgbClr val="008000"/>
                </a:solidFill>
                <a:latin typeface="Times New Roman" charset="0"/>
                <a:ea typeface="黑体" pitchFamily="2" charset="-122"/>
              </a:rPr>
              <a:t>区、</a:t>
            </a:r>
            <a:r>
              <a:rPr lang="en-US" altLang="zh-CN" sz="2400" dirty="0">
                <a:solidFill>
                  <a:srgbClr val="008000"/>
                </a:solidFill>
                <a:latin typeface="Times New Roman" charset="0"/>
                <a:ea typeface="黑体" pitchFamily="2" charset="-122"/>
              </a:rPr>
              <a:t>DD</a:t>
            </a:r>
            <a:r>
              <a:rPr lang="zh-CN" altLang="en-US" sz="2400" dirty="0">
                <a:solidFill>
                  <a:srgbClr val="008000"/>
                </a:solidFill>
                <a:latin typeface="Times New Roman" charset="0"/>
                <a:ea typeface="黑体" pitchFamily="2" charset="-122"/>
              </a:rPr>
              <a:t>存储区，</a:t>
            </a:r>
            <a:r>
              <a:rPr lang="en-US" altLang="zh-CN" sz="2400" dirty="0">
                <a:solidFill>
                  <a:srgbClr val="008000"/>
                </a:solidFill>
                <a:latin typeface="Times New Roman" charset="0"/>
                <a:ea typeface="黑体" pitchFamily="2" charset="-122"/>
              </a:rPr>
              <a:t>etc.</a:t>
            </a:r>
            <a:r>
              <a:rPr lang="zh-CN" altLang="en-US" sz="2400" dirty="0">
                <a:solidFill>
                  <a:srgbClr val="008000"/>
                </a:solidFill>
                <a:latin typeface="Times New Roman" charset="0"/>
                <a:ea typeface="黑体" pitchFamily="2" charset="-122"/>
              </a:rPr>
              <a:t>）</a:t>
            </a:r>
          </a:p>
          <a:p>
            <a:pPr lvl="1" eaLnBrk="1" hangingPunct="1"/>
            <a:r>
              <a:rPr lang="en-US" altLang="zh-CN" sz="2400" dirty="0">
                <a:solidFill>
                  <a:srgbClr val="008000"/>
                </a:solidFill>
                <a:latin typeface="Times New Roman" charset="0"/>
                <a:ea typeface="黑体" pitchFamily="2" charset="-122"/>
              </a:rPr>
              <a:t>Other information</a:t>
            </a:r>
            <a:r>
              <a:rPr lang="zh-CN" altLang="en-US" sz="2400" dirty="0">
                <a:solidFill>
                  <a:srgbClr val="008000"/>
                </a:solidFill>
                <a:latin typeface="Times New Roman" charset="0"/>
                <a:ea typeface="黑体" pitchFamily="2" charset="-122"/>
              </a:rPr>
              <a:t>（队列、进程间通信信息，</a:t>
            </a:r>
            <a:r>
              <a:rPr lang="en-US" altLang="zh-CN" sz="2400" dirty="0">
                <a:solidFill>
                  <a:srgbClr val="008000"/>
                </a:solidFill>
                <a:latin typeface="Times New Roman" charset="0"/>
                <a:ea typeface="黑体" pitchFamily="2" charset="-122"/>
              </a:rPr>
              <a:t>etc.</a:t>
            </a:r>
            <a:r>
              <a:rPr lang="zh-CN" altLang="en-US" sz="2400" dirty="0">
                <a:solidFill>
                  <a:srgbClr val="008000"/>
                </a:solidFill>
                <a:latin typeface="Times New Roman"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13</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CN" sz="4000"/>
              <a:t>4.3  DBMS</a:t>
            </a:r>
            <a:r>
              <a:rPr lang="zh-CN" altLang="en-US" sz="4000"/>
              <a:t>的进程结构</a:t>
            </a:r>
          </a:p>
        </p:txBody>
      </p:sp>
      <p:sp>
        <p:nvSpPr>
          <p:cNvPr id="16390" name="Rectangle 3"/>
          <p:cNvSpPr>
            <a:spLocks noGrp="1" noChangeArrowheads="1"/>
          </p:cNvSpPr>
          <p:nvPr>
            <p:ph type="body" idx="1"/>
          </p:nvPr>
        </p:nvSpPr>
        <p:spPr>
          <a:xfrm>
            <a:off x="755577" y="1412875"/>
            <a:ext cx="7931224" cy="5256213"/>
          </a:xfrm>
        </p:spPr>
        <p:txBody>
          <a:bodyPr/>
          <a:lstStyle/>
          <a:p>
            <a:pPr eaLnBrk="1" hangingPunct="1"/>
            <a:r>
              <a:rPr lang="zh-CN" altLang="en-US" sz="2600" dirty="0">
                <a:solidFill>
                  <a:schemeClr val="accent2"/>
                </a:solidFill>
                <a:latin typeface="Times New Roman" charset="0"/>
                <a:ea typeface="黑体" pitchFamily="2" charset="-122"/>
              </a:rPr>
              <a:t>二、几种典型的进程结构实现方案</a:t>
            </a:r>
            <a:r>
              <a:rPr lang="zh-CN" altLang="en-US" sz="2600" dirty="0">
                <a:solidFill>
                  <a:schemeClr val="hlink"/>
                </a:solidFill>
                <a:latin typeface="Times New Roman" charset="0"/>
                <a:ea typeface="黑体" pitchFamily="2" charset="-122"/>
              </a:rPr>
              <a:t> </a:t>
            </a:r>
            <a:br>
              <a:rPr lang="en-US" altLang="zh-CN" sz="2600" dirty="0">
                <a:solidFill>
                  <a:schemeClr val="hlink"/>
                </a:solidFill>
                <a:latin typeface="Times New Roman" charset="0"/>
                <a:ea typeface="黑体" pitchFamily="2" charset="-122"/>
              </a:rPr>
            </a:br>
            <a:r>
              <a:rPr lang="en-US" altLang="zh-CN" sz="2600" dirty="0">
                <a:solidFill>
                  <a:schemeClr val="hlink"/>
                </a:solidFill>
                <a:latin typeface="Times New Roman" charset="0"/>
                <a:ea typeface="黑体" pitchFamily="2" charset="-122"/>
              </a:rPr>
              <a:t>       </a:t>
            </a:r>
            <a:r>
              <a:rPr lang="zh-CN" altLang="en-US" sz="2400" dirty="0">
                <a:solidFill>
                  <a:srgbClr val="0000CC"/>
                </a:solidFill>
                <a:latin typeface="Times New Roman" charset="0"/>
                <a:ea typeface="黑体" pitchFamily="2" charset="-122"/>
              </a:rPr>
              <a:t>（以</a:t>
            </a:r>
            <a:r>
              <a:rPr lang="en-US" altLang="zh-CN" sz="2400" dirty="0">
                <a:solidFill>
                  <a:srgbClr val="0000CC"/>
                </a:solidFill>
                <a:latin typeface="Times New Roman" charset="0"/>
                <a:ea typeface="黑体" pitchFamily="2" charset="-122"/>
              </a:rPr>
              <a:t>Oracle</a:t>
            </a:r>
            <a:r>
              <a:rPr lang="zh-CN" altLang="en-US" sz="2400" dirty="0">
                <a:solidFill>
                  <a:srgbClr val="0000CC"/>
                </a:solidFill>
                <a:latin typeface="Times New Roman" charset="0"/>
                <a:ea typeface="黑体" pitchFamily="2" charset="-122"/>
              </a:rPr>
              <a:t>为背景介绍）</a:t>
            </a:r>
            <a:endParaRPr lang="en-US" altLang="zh-CN" sz="2400" dirty="0">
              <a:solidFill>
                <a:srgbClr val="0000CC"/>
              </a:solidFill>
              <a:latin typeface="Times New Roman" charset="0"/>
              <a:ea typeface="黑体" pitchFamily="2" charset="-122"/>
            </a:endParaRPr>
          </a:p>
          <a:p>
            <a:pPr lvl="1" eaLnBrk="1" hangingPunct="1"/>
            <a:endParaRPr lang="en-US" altLang="zh-CN" sz="2400" dirty="0">
              <a:latin typeface="Times New Roman" charset="0"/>
              <a:ea typeface="黑体" pitchFamily="2" charset="-122"/>
            </a:endParaRPr>
          </a:p>
          <a:p>
            <a:pPr lvl="1" eaLnBrk="1" hangingPunct="1"/>
            <a:r>
              <a:rPr lang="zh-CN" altLang="en-US" sz="2400" dirty="0">
                <a:latin typeface="Times New Roman" charset="0"/>
                <a:ea typeface="黑体" pitchFamily="2" charset="-122"/>
              </a:rPr>
              <a:t>单进程结构 </a:t>
            </a:r>
            <a:r>
              <a:rPr lang="en-US" altLang="zh-CN" sz="2400" dirty="0">
                <a:latin typeface="Times New Roman" charset="0"/>
                <a:ea typeface="黑体" pitchFamily="2" charset="-122"/>
              </a:rPr>
              <a:t>/ </a:t>
            </a:r>
            <a:r>
              <a:rPr lang="zh-CN" altLang="en-US" sz="2400" dirty="0">
                <a:latin typeface="Times New Roman" charset="0"/>
                <a:ea typeface="黑体" pitchFamily="2" charset="-122"/>
              </a:rPr>
              <a:t>单用户结构 </a:t>
            </a:r>
            <a:r>
              <a:rPr lang="en-US" altLang="zh-CN" sz="2400" dirty="0">
                <a:latin typeface="Times New Roman" charset="0"/>
                <a:ea typeface="黑体" pitchFamily="2" charset="-122"/>
              </a:rPr>
              <a:t>/ </a:t>
            </a:r>
            <a:r>
              <a:rPr lang="zh-CN" altLang="en-US" sz="2400" dirty="0">
                <a:latin typeface="Times New Roman" charset="0"/>
                <a:ea typeface="黑体" pitchFamily="2" charset="-122"/>
              </a:rPr>
              <a:t>单用户</a:t>
            </a:r>
            <a:r>
              <a:rPr lang="en-US" altLang="zh-CN" sz="2400" dirty="0">
                <a:latin typeface="Times New Roman" charset="0"/>
                <a:ea typeface="黑体" pitchFamily="2" charset="-122"/>
              </a:rPr>
              <a:t>Oracle</a:t>
            </a:r>
          </a:p>
          <a:p>
            <a:pPr lvl="2" eaLnBrk="1" hangingPunct="1"/>
            <a:r>
              <a:rPr lang="zh-CN" altLang="en-US" sz="2200" dirty="0">
                <a:solidFill>
                  <a:srgbClr val="0000CC"/>
                </a:solidFill>
                <a:latin typeface="Times New Roman" charset="0"/>
                <a:ea typeface="黑体" pitchFamily="2" charset="-122"/>
              </a:rPr>
              <a:t>应用代码和</a:t>
            </a:r>
            <a:r>
              <a:rPr lang="en-US" altLang="zh-CN" sz="2200" dirty="0">
                <a:solidFill>
                  <a:srgbClr val="0000CC"/>
                </a:solidFill>
                <a:latin typeface="Times New Roman" charset="0"/>
                <a:ea typeface="黑体" pitchFamily="2" charset="-122"/>
              </a:rPr>
              <a:t>DBMS</a:t>
            </a:r>
            <a:r>
              <a:rPr lang="zh-CN" altLang="en-US" sz="2200" dirty="0">
                <a:solidFill>
                  <a:srgbClr val="0000CC"/>
                </a:solidFill>
                <a:latin typeface="Times New Roman" charset="0"/>
                <a:ea typeface="黑体" pitchFamily="2" charset="-122"/>
              </a:rPr>
              <a:t>代码结合成单个进程而执行</a:t>
            </a:r>
            <a:br>
              <a:rPr lang="en-US" altLang="zh-CN" sz="2200" dirty="0">
                <a:solidFill>
                  <a:srgbClr val="0000CC"/>
                </a:solidFill>
                <a:latin typeface="Times New Roman" charset="0"/>
                <a:ea typeface="黑体" pitchFamily="2" charset="-122"/>
              </a:rPr>
            </a:br>
            <a:r>
              <a:rPr lang="en-US" altLang="zh-CN" sz="2200" dirty="0">
                <a:solidFill>
                  <a:srgbClr val="008000"/>
                </a:solidFill>
                <a:latin typeface="Times New Roman" charset="0"/>
                <a:ea typeface="黑体" pitchFamily="2" charset="-122"/>
              </a:rPr>
              <a:t>e.g. </a:t>
            </a:r>
            <a:r>
              <a:rPr lang="zh-CN" altLang="en-US" sz="2200" dirty="0">
                <a:solidFill>
                  <a:srgbClr val="008000"/>
                </a:solidFill>
                <a:latin typeface="Times New Roman" charset="0"/>
                <a:ea typeface="黑体" pitchFamily="2" charset="-122"/>
              </a:rPr>
              <a:t>运行于</a:t>
            </a:r>
            <a:r>
              <a:rPr lang="en-US" altLang="zh-CN" sz="2200" dirty="0">
                <a:solidFill>
                  <a:srgbClr val="008000"/>
                </a:solidFill>
                <a:latin typeface="Times New Roman" charset="0"/>
                <a:ea typeface="黑体" pitchFamily="2" charset="-122"/>
              </a:rPr>
              <a:t>MS-DOS</a:t>
            </a:r>
            <a:r>
              <a:rPr lang="zh-CN" altLang="en-US" sz="2200" dirty="0">
                <a:solidFill>
                  <a:srgbClr val="008000"/>
                </a:solidFill>
                <a:latin typeface="Times New Roman" charset="0"/>
                <a:ea typeface="黑体" pitchFamily="2" charset="-122"/>
              </a:rPr>
              <a:t>操作系统上的单用户</a:t>
            </a:r>
            <a:r>
              <a:rPr lang="en-US" altLang="zh-CN" sz="2200" dirty="0">
                <a:solidFill>
                  <a:srgbClr val="008000"/>
                </a:solidFill>
                <a:latin typeface="Times New Roman" charset="0"/>
                <a:ea typeface="黑体" pitchFamily="2" charset="-122"/>
              </a:rPr>
              <a:t>Oracle</a:t>
            </a:r>
            <a:endParaRPr lang="zh-CN" altLang="en-US" sz="2200" dirty="0">
              <a:solidFill>
                <a:srgbClr val="008000"/>
              </a:solidFill>
              <a:latin typeface="Times New Roman" charset="0"/>
              <a:ea typeface="黑体" pitchFamily="2" charset="-122"/>
            </a:endParaRPr>
          </a:p>
        </p:txBody>
      </p:sp>
      <p:grpSp>
        <p:nvGrpSpPr>
          <p:cNvPr id="2" name="组合 1"/>
          <p:cNvGrpSpPr/>
          <p:nvPr/>
        </p:nvGrpSpPr>
        <p:grpSpPr>
          <a:xfrm>
            <a:off x="3059113" y="4149080"/>
            <a:ext cx="2876550" cy="2168977"/>
            <a:chOff x="3059113" y="4149080"/>
            <a:chExt cx="2876550" cy="2168977"/>
          </a:xfrm>
        </p:grpSpPr>
        <p:sp>
          <p:nvSpPr>
            <p:cNvPr id="16395" name="Text Box 6"/>
            <p:cNvSpPr txBox="1">
              <a:spLocks noChangeArrowheads="1"/>
            </p:cNvSpPr>
            <p:nvPr/>
          </p:nvSpPr>
          <p:spPr bwMode="auto">
            <a:xfrm>
              <a:off x="3059113" y="4149080"/>
              <a:ext cx="2876550" cy="524412"/>
            </a:xfrm>
            <a:prstGeom prst="rect">
              <a:avLst/>
            </a:prstGeom>
            <a:solidFill>
              <a:srgbClr val="CCFFFF"/>
            </a:solidFill>
            <a:ln w="9525">
              <a:solidFill>
                <a:srgbClr val="000000"/>
              </a:solidFill>
              <a:miter lim="800000"/>
              <a:headEnd/>
              <a:tailEnd/>
            </a:ln>
          </p:spPr>
          <p:txBody>
            <a:bodyPr/>
            <a:lstStyle/>
            <a:p>
              <a:pPr algn="ctr"/>
              <a:r>
                <a:rPr lang="en-US" altLang="zh-CN" sz="2000" b="1" dirty="0">
                  <a:latin typeface="Times New Roman" charset="0"/>
                </a:rPr>
                <a:t>Application Code</a:t>
              </a:r>
              <a:endParaRPr lang="en-US" altLang="zh-CN" sz="2000" b="1" dirty="0">
                <a:latin typeface="Tahoma" pitchFamily="34" charset="0"/>
              </a:endParaRPr>
            </a:p>
          </p:txBody>
        </p:sp>
        <p:sp>
          <p:nvSpPr>
            <p:cNvPr id="16396" name="Text Box 7"/>
            <p:cNvSpPr txBox="1">
              <a:spLocks noChangeArrowheads="1"/>
            </p:cNvSpPr>
            <p:nvPr/>
          </p:nvSpPr>
          <p:spPr bwMode="auto">
            <a:xfrm>
              <a:off x="3059113" y="4689756"/>
              <a:ext cx="2876550" cy="512985"/>
            </a:xfrm>
            <a:prstGeom prst="rect">
              <a:avLst/>
            </a:prstGeom>
            <a:solidFill>
              <a:srgbClr val="99CCFF"/>
            </a:solidFill>
            <a:ln w="9525">
              <a:solidFill>
                <a:srgbClr val="000000"/>
              </a:solidFill>
              <a:miter lim="800000"/>
              <a:headEnd/>
              <a:tailEnd/>
            </a:ln>
          </p:spPr>
          <p:txBody>
            <a:bodyPr/>
            <a:lstStyle/>
            <a:p>
              <a:pPr algn="ctr"/>
              <a:r>
                <a:rPr lang="en-US" altLang="zh-CN" sz="2000" b="1" dirty="0">
                  <a:latin typeface="Times New Roman" charset="0"/>
                </a:rPr>
                <a:t>Oracle Server Code</a:t>
              </a:r>
              <a:endParaRPr lang="en-US" altLang="zh-CN" sz="2000" b="1" dirty="0">
                <a:latin typeface="Tahoma" pitchFamily="34" charset="0"/>
              </a:endParaRPr>
            </a:p>
          </p:txBody>
        </p:sp>
        <p:sp>
          <p:nvSpPr>
            <p:cNvPr id="16393" name="Text Box 8"/>
            <p:cNvSpPr txBox="1">
              <a:spLocks noChangeArrowheads="1"/>
            </p:cNvSpPr>
            <p:nvPr/>
          </p:nvSpPr>
          <p:spPr bwMode="auto">
            <a:xfrm>
              <a:off x="3059113" y="5805072"/>
              <a:ext cx="2876550" cy="512985"/>
            </a:xfrm>
            <a:prstGeom prst="rect">
              <a:avLst/>
            </a:prstGeom>
            <a:solidFill>
              <a:srgbClr val="FFFF99"/>
            </a:solidFill>
            <a:ln w="9525">
              <a:solidFill>
                <a:srgbClr val="000000"/>
              </a:solidFill>
              <a:miter lim="800000"/>
              <a:headEnd/>
              <a:tailEnd/>
            </a:ln>
          </p:spPr>
          <p:txBody>
            <a:bodyPr/>
            <a:lstStyle/>
            <a:p>
              <a:pPr algn="ctr"/>
              <a:r>
                <a:rPr lang="en-US" altLang="zh-CN" sz="2000" b="1">
                  <a:latin typeface="Times New Roman" charset="0"/>
                </a:rPr>
                <a:t>SGA</a:t>
              </a:r>
              <a:endParaRPr lang="en-US" altLang="zh-CN" sz="2000" b="1">
                <a:latin typeface="Tahoma" pitchFamily="34" charset="0"/>
              </a:endParaRPr>
            </a:p>
          </p:txBody>
        </p:sp>
        <p:sp>
          <p:nvSpPr>
            <p:cNvPr id="16394" name="Line 9"/>
            <p:cNvSpPr>
              <a:spLocks noChangeShapeType="1"/>
            </p:cNvSpPr>
            <p:nvPr/>
          </p:nvSpPr>
          <p:spPr bwMode="auto">
            <a:xfrm flipV="1">
              <a:off x="4471238" y="5202741"/>
              <a:ext cx="0" cy="602331"/>
            </a:xfrm>
            <a:prstGeom prst="line">
              <a:avLst/>
            </a:prstGeom>
            <a:noFill/>
            <a:ln w="9525">
              <a:solidFill>
                <a:srgbClr val="000000"/>
              </a:solidFill>
              <a:round/>
              <a:headEnd type="triangle" w="med" len="med"/>
              <a:tailEnd type="triangle" w="med" len="med"/>
            </a:ln>
          </p:spPr>
          <p:txBody>
            <a:bodyPr/>
            <a:lstStyle/>
            <a:p>
              <a:endParaRPr lang="zh-CN" altLang="en-US"/>
            </a:p>
          </p:txBody>
        </p:sp>
      </p:grpSp>
      <p:sp>
        <p:nvSpPr>
          <p:cNvPr id="15"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14</a:t>
            </a:fld>
            <a:endParaRPr lang="en-US" altLang="zh-CN" dirty="0"/>
          </a:p>
        </p:txBody>
      </p:sp>
      <p:sp>
        <p:nvSpPr>
          <p:cNvPr id="16"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tLang="zh-CN" sz="4000" dirty="0"/>
              <a:t>4.3  DBMS</a:t>
            </a:r>
            <a:r>
              <a:rPr lang="zh-CN" altLang="en-US" sz="4000" dirty="0"/>
              <a:t>的进程结构</a:t>
            </a:r>
          </a:p>
        </p:txBody>
      </p:sp>
      <p:sp>
        <p:nvSpPr>
          <p:cNvPr id="17414" name="Rectangle 3"/>
          <p:cNvSpPr>
            <a:spLocks noGrp="1" noChangeArrowheads="1"/>
          </p:cNvSpPr>
          <p:nvPr>
            <p:ph type="body" idx="1"/>
          </p:nvPr>
        </p:nvSpPr>
        <p:spPr>
          <a:xfrm>
            <a:off x="683568" y="1412875"/>
            <a:ext cx="7992120" cy="4679950"/>
          </a:xfrm>
        </p:spPr>
        <p:txBody>
          <a:bodyPr/>
          <a:lstStyle/>
          <a:p>
            <a:pPr lvl="1" eaLnBrk="1" hangingPunct="1"/>
            <a:r>
              <a:rPr lang="zh-CN" altLang="en-US" sz="2400" dirty="0">
                <a:latin typeface="Times New Roman" charset="0"/>
                <a:ea typeface="黑体" pitchFamily="2" charset="-122"/>
              </a:rPr>
              <a:t>多进程结构 </a:t>
            </a:r>
            <a:r>
              <a:rPr lang="en-US" altLang="zh-CN" sz="2400" dirty="0">
                <a:latin typeface="Times New Roman" charset="0"/>
                <a:ea typeface="黑体" pitchFamily="2" charset="-122"/>
              </a:rPr>
              <a:t>/ </a:t>
            </a:r>
            <a:r>
              <a:rPr lang="zh-CN" altLang="en-US" sz="2400" dirty="0">
                <a:latin typeface="Times New Roman" charset="0"/>
                <a:ea typeface="黑体" pitchFamily="2" charset="-122"/>
              </a:rPr>
              <a:t>多用户结构 </a:t>
            </a:r>
            <a:r>
              <a:rPr lang="en-US" altLang="zh-CN" sz="2400" dirty="0">
                <a:latin typeface="Times New Roman" charset="0"/>
                <a:ea typeface="黑体" pitchFamily="2" charset="-122"/>
              </a:rPr>
              <a:t>/ </a:t>
            </a:r>
            <a:r>
              <a:rPr lang="zh-CN" altLang="en-US" sz="2400" dirty="0">
                <a:latin typeface="Times New Roman" charset="0"/>
                <a:ea typeface="黑体" pitchFamily="2" charset="-122"/>
              </a:rPr>
              <a:t>多用户</a:t>
            </a:r>
            <a:r>
              <a:rPr lang="en-US" altLang="zh-CN" sz="2400" dirty="0">
                <a:latin typeface="Times New Roman" charset="0"/>
                <a:ea typeface="黑体" pitchFamily="2" charset="-122"/>
              </a:rPr>
              <a:t>Oracle</a:t>
            </a:r>
          </a:p>
          <a:p>
            <a:pPr lvl="2" eaLnBrk="1" hangingPunct="1"/>
            <a:r>
              <a:rPr lang="zh-CN" altLang="en-US" sz="2200" dirty="0">
                <a:solidFill>
                  <a:srgbClr val="0000CC"/>
                </a:solidFill>
                <a:latin typeface="Times New Roman" charset="0"/>
                <a:ea typeface="黑体" pitchFamily="2" charset="-122"/>
              </a:rPr>
              <a:t>每个连接</a:t>
            </a:r>
            <a:r>
              <a:rPr lang="en-US" altLang="zh-CN" sz="2200" dirty="0">
                <a:solidFill>
                  <a:srgbClr val="0000CC"/>
                </a:solidFill>
                <a:latin typeface="Times New Roman" charset="0"/>
                <a:ea typeface="黑体" pitchFamily="2" charset="-122"/>
              </a:rPr>
              <a:t>DBMS</a:t>
            </a:r>
            <a:r>
              <a:rPr lang="zh-CN" altLang="en-US" sz="2200" dirty="0">
                <a:solidFill>
                  <a:srgbClr val="0000CC"/>
                </a:solidFill>
                <a:latin typeface="Times New Roman" charset="0"/>
                <a:ea typeface="黑体" pitchFamily="2" charset="-122"/>
              </a:rPr>
              <a:t>的用户应用都对应一个用户进程，且使用多个进程</a:t>
            </a:r>
            <a:r>
              <a:rPr lang="en-US" altLang="zh-CN" sz="2200" dirty="0">
                <a:solidFill>
                  <a:srgbClr val="0000CC"/>
                </a:solidFill>
                <a:latin typeface="Times New Roman" charset="0"/>
                <a:ea typeface="黑体" pitchFamily="2" charset="-122"/>
              </a:rPr>
              <a:t>/</a:t>
            </a:r>
            <a:r>
              <a:rPr lang="zh-CN" altLang="en-US" sz="2200" dirty="0">
                <a:solidFill>
                  <a:srgbClr val="0000CC"/>
                </a:solidFill>
                <a:latin typeface="Times New Roman" charset="0"/>
                <a:ea typeface="黑体" pitchFamily="2" charset="-122"/>
              </a:rPr>
              <a:t>线程来执行</a:t>
            </a:r>
            <a:r>
              <a:rPr lang="en-US" altLang="zh-CN" sz="2200" dirty="0">
                <a:solidFill>
                  <a:srgbClr val="0000CC"/>
                </a:solidFill>
                <a:latin typeface="Times New Roman" charset="0"/>
                <a:ea typeface="黑体" pitchFamily="2" charset="-122"/>
              </a:rPr>
              <a:t>DBMS</a:t>
            </a:r>
            <a:endParaRPr lang="zh-CN" altLang="en-US" sz="2200" dirty="0">
              <a:solidFill>
                <a:srgbClr val="0000CC"/>
              </a:solidFill>
              <a:latin typeface="Times New Roman" charset="0"/>
              <a:ea typeface="黑体" pitchFamily="2" charset="-122"/>
            </a:endParaRPr>
          </a:p>
          <a:p>
            <a:pPr lvl="2" eaLnBrk="1" hangingPunct="1"/>
            <a:endParaRPr lang="zh-CN" altLang="en-US" sz="2200" dirty="0">
              <a:solidFill>
                <a:srgbClr val="0000CC"/>
              </a:solidFill>
              <a:latin typeface="Times New Roman" charset="0"/>
              <a:ea typeface="黑体" pitchFamily="2" charset="-122"/>
            </a:endParaRPr>
          </a:p>
          <a:p>
            <a:pPr lvl="2" eaLnBrk="1" hangingPunct="1"/>
            <a:r>
              <a:rPr lang="zh-CN" altLang="en-US" sz="2200" dirty="0">
                <a:solidFill>
                  <a:srgbClr val="008000"/>
                </a:solidFill>
                <a:latin typeface="Times New Roman" charset="0"/>
                <a:ea typeface="黑体" pitchFamily="2" charset="-122"/>
              </a:rPr>
              <a:t>方式</a:t>
            </a:r>
            <a:r>
              <a:rPr lang="en-US" altLang="zh-CN" sz="2200" dirty="0">
                <a:solidFill>
                  <a:srgbClr val="008000"/>
                </a:solidFill>
                <a:latin typeface="Times New Roman" charset="0"/>
                <a:ea typeface="黑体" pitchFamily="2" charset="-122"/>
              </a:rPr>
              <a:t>1. </a:t>
            </a:r>
            <a:r>
              <a:rPr lang="zh-CN" altLang="en-US" sz="2200" dirty="0">
                <a:solidFill>
                  <a:srgbClr val="008000"/>
                </a:solidFill>
                <a:latin typeface="Times New Roman" charset="0"/>
                <a:ea typeface="黑体" pitchFamily="2" charset="-122"/>
              </a:rPr>
              <a:t>应用代码与</a:t>
            </a:r>
            <a:r>
              <a:rPr lang="en-US" altLang="zh-CN" sz="2200" dirty="0">
                <a:solidFill>
                  <a:srgbClr val="008000"/>
                </a:solidFill>
                <a:latin typeface="Times New Roman" charset="0"/>
                <a:ea typeface="黑体" pitchFamily="2" charset="-122"/>
              </a:rPr>
              <a:t>DBMS</a:t>
            </a:r>
            <a:r>
              <a:rPr lang="zh-CN" altLang="en-US" sz="2200" dirty="0">
                <a:solidFill>
                  <a:srgbClr val="008000"/>
                </a:solidFill>
                <a:latin typeface="Times New Roman" charset="0"/>
                <a:ea typeface="黑体" pitchFamily="2" charset="-122"/>
              </a:rPr>
              <a:t>代码组成同一个进程 （</a:t>
            </a:r>
            <a:r>
              <a:rPr lang="en-US" altLang="zh-CN" sz="2200" dirty="0">
                <a:solidFill>
                  <a:srgbClr val="008000"/>
                </a:solidFill>
                <a:latin typeface="Times New Roman" charset="0"/>
                <a:ea typeface="黑体" pitchFamily="2" charset="-122"/>
              </a:rPr>
              <a:t> </a:t>
            </a:r>
            <a:r>
              <a:rPr lang="zh-CN" altLang="en-US" sz="2200" dirty="0">
                <a:solidFill>
                  <a:srgbClr val="008000"/>
                </a:solidFill>
                <a:latin typeface="Times New Roman" charset="0"/>
                <a:ea typeface="黑体" pitchFamily="2" charset="-122"/>
              </a:rPr>
              <a:t>称为：</a:t>
            </a:r>
            <a:r>
              <a:rPr lang="en-US" altLang="zh-CN" sz="2200" dirty="0">
                <a:solidFill>
                  <a:srgbClr val="008000"/>
                </a:solidFill>
                <a:latin typeface="Times New Roman" charset="0"/>
                <a:ea typeface="黑体" pitchFamily="2" charset="-122"/>
              </a:rPr>
              <a:t>User/Server</a:t>
            </a:r>
            <a:r>
              <a:rPr lang="zh-CN" altLang="en-US" sz="2200" dirty="0">
                <a:solidFill>
                  <a:srgbClr val="008000"/>
                </a:solidFill>
                <a:latin typeface="Times New Roman" charset="0"/>
                <a:ea typeface="黑体" pitchFamily="2" charset="-122"/>
              </a:rPr>
              <a:t>相结合的进程结构 </a:t>
            </a:r>
            <a:r>
              <a:rPr lang="en-US" altLang="zh-CN" sz="2200" dirty="0">
                <a:solidFill>
                  <a:srgbClr val="008000"/>
                </a:solidFill>
                <a:latin typeface="Times New Roman" charset="0"/>
                <a:ea typeface="黑体" pitchFamily="2" charset="-122"/>
              </a:rPr>
              <a:t>/ </a:t>
            </a:r>
            <a:r>
              <a:rPr lang="zh-CN" altLang="en-US" sz="2200" dirty="0">
                <a:solidFill>
                  <a:srgbClr val="008000"/>
                </a:solidFill>
                <a:latin typeface="Times New Roman" charset="0"/>
                <a:ea typeface="黑体" pitchFamily="2" charset="-122"/>
              </a:rPr>
              <a:t>单任务）：</a:t>
            </a:r>
            <a:r>
              <a:rPr lang="en-US" altLang="zh-CN" sz="2200" dirty="0">
                <a:solidFill>
                  <a:srgbClr val="008000"/>
                </a:solidFill>
                <a:latin typeface="Times New Roman" charset="0"/>
                <a:ea typeface="黑体" pitchFamily="2" charset="-122"/>
              </a:rPr>
              <a:t>  </a:t>
            </a:r>
          </a:p>
          <a:p>
            <a:pPr lvl="3" eaLnBrk="1" hangingPunct="1"/>
            <a:r>
              <a:rPr lang="zh-CN" altLang="en-US" sz="2200" dirty="0">
                <a:latin typeface="Times New Roman" charset="0"/>
                <a:ea typeface="黑体" pitchFamily="2" charset="-122"/>
              </a:rPr>
              <a:t>应用代码与</a:t>
            </a:r>
            <a:r>
              <a:rPr lang="en-US" altLang="zh-CN" sz="2200" dirty="0">
                <a:latin typeface="Times New Roman" charset="0"/>
                <a:ea typeface="黑体" pitchFamily="2" charset="-122"/>
              </a:rPr>
              <a:t>DBMS</a:t>
            </a:r>
            <a:r>
              <a:rPr lang="zh-CN" altLang="en-US" sz="2200" dirty="0">
                <a:latin typeface="Times New Roman" charset="0"/>
                <a:ea typeface="黑体" pitchFamily="2" charset="-122"/>
              </a:rPr>
              <a:t>代码在同一个进程（称用户进程）中运行，彼此之间有程序接口维护隔离及传送数据。</a:t>
            </a:r>
            <a:r>
              <a:rPr lang="zh-CN" altLang="en-US" dirty="0">
                <a:latin typeface="Times New Roman" charset="0"/>
                <a:ea typeface="黑体" pitchFamily="2" charset="-122"/>
              </a:rPr>
              <a:t> </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15</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Text Box 5"/>
          <p:cNvSpPr txBox="1">
            <a:spLocks noChangeArrowheads="1"/>
          </p:cNvSpPr>
          <p:nvPr/>
        </p:nvSpPr>
        <p:spPr bwMode="auto">
          <a:xfrm>
            <a:off x="1394244" y="4126440"/>
            <a:ext cx="6698067" cy="495769"/>
          </a:xfrm>
          <a:prstGeom prst="rect">
            <a:avLst/>
          </a:prstGeom>
          <a:solidFill>
            <a:srgbClr val="FFFF99"/>
          </a:solidFill>
          <a:ln w="9525">
            <a:solidFill>
              <a:srgbClr val="000000"/>
            </a:solidFill>
            <a:miter lim="800000"/>
            <a:headEnd/>
            <a:tailEnd/>
          </a:ln>
        </p:spPr>
        <p:txBody>
          <a:bodyPr/>
          <a:lstStyle/>
          <a:p>
            <a:pPr algn="ctr"/>
            <a:r>
              <a:rPr lang="en-US" altLang="zh-CN" sz="2000" b="1" dirty="0">
                <a:latin typeface="Times New Roman" charset="0"/>
              </a:rPr>
              <a:t>SGA</a:t>
            </a:r>
            <a:endParaRPr lang="en-US" altLang="zh-CN" sz="2000" b="1" dirty="0">
              <a:latin typeface="Tahoma" pitchFamily="34" charset="0"/>
            </a:endParaRPr>
          </a:p>
        </p:txBody>
      </p:sp>
      <p:grpSp>
        <p:nvGrpSpPr>
          <p:cNvPr id="18440" name="Group 6"/>
          <p:cNvGrpSpPr>
            <a:grpSpLocks/>
          </p:cNvGrpSpPr>
          <p:nvPr/>
        </p:nvGrpSpPr>
        <p:grpSpPr bwMode="auto">
          <a:xfrm>
            <a:off x="1394244" y="2105228"/>
            <a:ext cx="1788319" cy="2021212"/>
            <a:chOff x="2618" y="5480"/>
            <a:chExt cx="2200" cy="2120"/>
          </a:xfrm>
        </p:grpSpPr>
        <p:sp>
          <p:nvSpPr>
            <p:cNvPr id="18466" name="Text Box 7"/>
            <p:cNvSpPr txBox="1">
              <a:spLocks noChangeArrowheads="1"/>
            </p:cNvSpPr>
            <p:nvPr/>
          </p:nvSpPr>
          <p:spPr bwMode="auto">
            <a:xfrm>
              <a:off x="2618" y="5480"/>
              <a:ext cx="2200" cy="600"/>
            </a:xfrm>
            <a:prstGeom prst="rect">
              <a:avLst/>
            </a:prstGeom>
            <a:solidFill>
              <a:srgbClr val="CCFFFF"/>
            </a:solidFill>
            <a:ln w="9525">
              <a:solidFill>
                <a:srgbClr val="000000"/>
              </a:solidFill>
              <a:miter lim="800000"/>
              <a:headEnd/>
              <a:tailEnd/>
            </a:ln>
          </p:spPr>
          <p:txBody>
            <a:bodyPr/>
            <a:lstStyle/>
            <a:p>
              <a:pPr algn="ctr">
                <a:lnSpc>
                  <a:spcPct val="90000"/>
                </a:lnSpc>
              </a:pPr>
              <a:r>
                <a:rPr lang="en-US" altLang="zh-CN" b="1" dirty="0">
                  <a:latin typeface="Times New Roman" charset="0"/>
                </a:rPr>
                <a:t>Application Code</a:t>
              </a:r>
              <a:endParaRPr lang="en-US" altLang="zh-CN" b="1" dirty="0">
                <a:latin typeface="Tahoma" pitchFamily="34" charset="0"/>
              </a:endParaRPr>
            </a:p>
          </p:txBody>
        </p:sp>
        <p:sp>
          <p:nvSpPr>
            <p:cNvPr id="18467" name="Text Box 8"/>
            <p:cNvSpPr txBox="1">
              <a:spLocks noChangeArrowheads="1"/>
            </p:cNvSpPr>
            <p:nvPr/>
          </p:nvSpPr>
          <p:spPr bwMode="auto">
            <a:xfrm>
              <a:off x="2618" y="6320"/>
              <a:ext cx="2200" cy="600"/>
            </a:xfrm>
            <a:prstGeom prst="rect">
              <a:avLst/>
            </a:prstGeom>
            <a:solidFill>
              <a:srgbClr val="99CCFF"/>
            </a:solidFill>
            <a:ln w="9525">
              <a:solidFill>
                <a:srgbClr val="000000"/>
              </a:solidFill>
              <a:miter lim="800000"/>
              <a:headEnd/>
              <a:tailEnd/>
            </a:ln>
          </p:spPr>
          <p:txBody>
            <a:bodyPr/>
            <a:lstStyle/>
            <a:p>
              <a:pPr algn="ctr">
                <a:lnSpc>
                  <a:spcPct val="90000"/>
                </a:lnSpc>
              </a:pPr>
              <a:r>
                <a:rPr lang="en-US" altLang="zh-CN" b="1" dirty="0">
                  <a:latin typeface="Times New Roman" charset="0"/>
                </a:rPr>
                <a:t>Oracle Server Code</a:t>
              </a:r>
            </a:p>
          </p:txBody>
        </p:sp>
        <p:sp>
          <p:nvSpPr>
            <p:cNvPr id="18468" name="Line 9"/>
            <p:cNvSpPr>
              <a:spLocks noChangeShapeType="1"/>
            </p:cNvSpPr>
            <p:nvPr/>
          </p:nvSpPr>
          <p:spPr bwMode="auto">
            <a:xfrm flipV="1">
              <a:off x="3698" y="69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8469" name="Rectangle 10" descr="宽上对角线"/>
            <p:cNvSpPr>
              <a:spLocks noChangeArrowheads="1"/>
            </p:cNvSpPr>
            <p:nvPr/>
          </p:nvSpPr>
          <p:spPr bwMode="auto">
            <a:xfrm>
              <a:off x="2618" y="6080"/>
              <a:ext cx="2200" cy="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grpSp>
      <p:sp>
        <p:nvSpPr>
          <p:cNvPr id="18441" name="Text Box 11"/>
          <p:cNvSpPr txBox="1">
            <a:spLocks noChangeArrowheads="1"/>
          </p:cNvSpPr>
          <p:nvPr/>
        </p:nvSpPr>
        <p:spPr bwMode="auto">
          <a:xfrm>
            <a:off x="3572741" y="1340768"/>
            <a:ext cx="1950893" cy="648313"/>
          </a:xfrm>
          <a:prstGeom prst="rect">
            <a:avLst/>
          </a:prstGeom>
          <a:noFill/>
          <a:ln w="9525">
            <a:noFill/>
            <a:miter lim="800000"/>
            <a:headEnd/>
            <a:tailEnd/>
          </a:ln>
        </p:spPr>
        <p:txBody>
          <a:bodyPr/>
          <a:lstStyle/>
          <a:p>
            <a:pPr algn="ctr"/>
            <a:r>
              <a:rPr lang="en-US" altLang="zh-CN" sz="2200" b="1" dirty="0">
                <a:solidFill>
                  <a:srgbClr val="0000CC"/>
                </a:solidFill>
                <a:latin typeface="Times New Roman" charset="0"/>
              </a:rPr>
              <a:t>User Processes</a:t>
            </a:r>
            <a:endParaRPr lang="en-US" altLang="zh-CN" sz="2200" dirty="0">
              <a:solidFill>
                <a:srgbClr val="0000CC"/>
              </a:solidFill>
              <a:latin typeface="Tahoma" pitchFamily="34" charset="0"/>
            </a:endParaRPr>
          </a:p>
        </p:txBody>
      </p:sp>
      <p:grpSp>
        <p:nvGrpSpPr>
          <p:cNvPr id="18442" name="Group 12"/>
          <p:cNvGrpSpPr>
            <a:grpSpLocks/>
          </p:cNvGrpSpPr>
          <p:nvPr/>
        </p:nvGrpSpPr>
        <p:grpSpPr bwMode="auto">
          <a:xfrm>
            <a:off x="3637771" y="2105228"/>
            <a:ext cx="1788319" cy="2021212"/>
            <a:chOff x="2618" y="5480"/>
            <a:chExt cx="2200" cy="2120"/>
          </a:xfrm>
        </p:grpSpPr>
        <p:sp>
          <p:nvSpPr>
            <p:cNvPr id="18462" name="Text Box 13"/>
            <p:cNvSpPr txBox="1">
              <a:spLocks noChangeArrowheads="1"/>
            </p:cNvSpPr>
            <p:nvPr/>
          </p:nvSpPr>
          <p:spPr bwMode="auto">
            <a:xfrm>
              <a:off x="2618" y="5480"/>
              <a:ext cx="2200" cy="600"/>
            </a:xfrm>
            <a:prstGeom prst="rect">
              <a:avLst/>
            </a:prstGeom>
            <a:solidFill>
              <a:srgbClr val="CCFFFF"/>
            </a:solidFill>
            <a:ln w="9525">
              <a:solidFill>
                <a:srgbClr val="000000"/>
              </a:solidFill>
              <a:miter lim="800000"/>
              <a:headEnd/>
              <a:tailEnd/>
            </a:ln>
          </p:spPr>
          <p:txBody>
            <a:bodyPr/>
            <a:lstStyle/>
            <a:p>
              <a:pPr algn="ctr">
                <a:lnSpc>
                  <a:spcPct val="90000"/>
                </a:lnSpc>
              </a:pPr>
              <a:r>
                <a:rPr lang="en-US" altLang="zh-CN" b="1" dirty="0">
                  <a:latin typeface="Times New Roman" charset="0"/>
                </a:rPr>
                <a:t>Application Code</a:t>
              </a:r>
            </a:p>
          </p:txBody>
        </p:sp>
        <p:sp>
          <p:nvSpPr>
            <p:cNvPr id="18463" name="Text Box 14"/>
            <p:cNvSpPr txBox="1">
              <a:spLocks noChangeArrowheads="1"/>
            </p:cNvSpPr>
            <p:nvPr/>
          </p:nvSpPr>
          <p:spPr bwMode="auto">
            <a:xfrm>
              <a:off x="2618" y="6320"/>
              <a:ext cx="2200" cy="600"/>
            </a:xfrm>
            <a:prstGeom prst="rect">
              <a:avLst/>
            </a:prstGeom>
            <a:solidFill>
              <a:srgbClr val="99CCFF"/>
            </a:solidFill>
            <a:ln w="9525">
              <a:solidFill>
                <a:srgbClr val="000000"/>
              </a:solidFill>
              <a:miter lim="800000"/>
              <a:headEnd/>
              <a:tailEnd/>
            </a:ln>
          </p:spPr>
          <p:txBody>
            <a:bodyPr/>
            <a:lstStyle/>
            <a:p>
              <a:pPr algn="ctr">
                <a:lnSpc>
                  <a:spcPct val="90000"/>
                </a:lnSpc>
              </a:pPr>
              <a:r>
                <a:rPr lang="en-US" altLang="zh-CN" b="1" dirty="0">
                  <a:latin typeface="Times New Roman" charset="0"/>
                </a:rPr>
                <a:t>Oracle Server Code</a:t>
              </a:r>
            </a:p>
          </p:txBody>
        </p:sp>
        <p:sp>
          <p:nvSpPr>
            <p:cNvPr id="18464" name="Line 15"/>
            <p:cNvSpPr>
              <a:spLocks noChangeShapeType="1"/>
            </p:cNvSpPr>
            <p:nvPr/>
          </p:nvSpPr>
          <p:spPr bwMode="auto">
            <a:xfrm flipV="1">
              <a:off x="3698" y="69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8465" name="Rectangle 16" descr="宽上对角线"/>
            <p:cNvSpPr>
              <a:spLocks noChangeArrowheads="1"/>
            </p:cNvSpPr>
            <p:nvPr/>
          </p:nvSpPr>
          <p:spPr bwMode="auto">
            <a:xfrm>
              <a:off x="2618" y="6080"/>
              <a:ext cx="2200" cy="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grpSp>
      <p:grpSp>
        <p:nvGrpSpPr>
          <p:cNvPr id="18443" name="Group 17"/>
          <p:cNvGrpSpPr>
            <a:grpSpLocks/>
          </p:cNvGrpSpPr>
          <p:nvPr/>
        </p:nvGrpSpPr>
        <p:grpSpPr bwMode="auto">
          <a:xfrm>
            <a:off x="6336506" y="2105228"/>
            <a:ext cx="1788319" cy="2021212"/>
            <a:chOff x="2618" y="5480"/>
            <a:chExt cx="2200" cy="2120"/>
          </a:xfrm>
        </p:grpSpPr>
        <p:sp>
          <p:nvSpPr>
            <p:cNvPr id="18458" name="Text Box 18"/>
            <p:cNvSpPr txBox="1">
              <a:spLocks noChangeArrowheads="1"/>
            </p:cNvSpPr>
            <p:nvPr/>
          </p:nvSpPr>
          <p:spPr bwMode="auto">
            <a:xfrm>
              <a:off x="2618" y="5480"/>
              <a:ext cx="2200" cy="600"/>
            </a:xfrm>
            <a:prstGeom prst="rect">
              <a:avLst/>
            </a:prstGeom>
            <a:solidFill>
              <a:srgbClr val="CCFFFF"/>
            </a:solidFill>
            <a:ln w="9525">
              <a:solidFill>
                <a:srgbClr val="000000"/>
              </a:solidFill>
              <a:miter lim="800000"/>
              <a:headEnd/>
              <a:tailEnd/>
            </a:ln>
          </p:spPr>
          <p:txBody>
            <a:bodyPr/>
            <a:lstStyle/>
            <a:p>
              <a:pPr algn="ctr">
                <a:lnSpc>
                  <a:spcPct val="90000"/>
                </a:lnSpc>
              </a:pPr>
              <a:r>
                <a:rPr lang="en-US" altLang="zh-CN" b="1" dirty="0">
                  <a:latin typeface="Times New Roman" charset="0"/>
                </a:rPr>
                <a:t>Application Code</a:t>
              </a:r>
            </a:p>
          </p:txBody>
        </p:sp>
        <p:sp>
          <p:nvSpPr>
            <p:cNvPr id="18459" name="Text Box 19"/>
            <p:cNvSpPr txBox="1">
              <a:spLocks noChangeArrowheads="1"/>
            </p:cNvSpPr>
            <p:nvPr/>
          </p:nvSpPr>
          <p:spPr bwMode="auto">
            <a:xfrm>
              <a:off x="2618" y="6320"/>
              <a:ext cx="2200" cy="600"/>
            </a:xfrm>
            <a:prstGeom prst="rect">
              <a:avLst/>
            </a:prstGeom>
            <a:solidFill>
              <a:srgbClr val="99CCFF"/>
            </a:solidFill>
            <a:ln w="9525">
              <a:solidFill>
                <a:srgbClr val="000000"/>
              </a:solidFill>
              <a:miter lim="800000"/>
              <a:headEnd/>
              <a:tailEnd/>
            </a:ln>
          </p:spPr>
          <p:txBody>
            <a:bodyPr/>
            <a:lstStyle/>
            <a:p>
              <a:pPr algn="ctr">
                <a:lnSpc>
                  <a:spcPct val="90000"/>
                </a:lnSpc>
              </a:pPr>
              <a:r>
                <a:rPr lang="en-US" altLang="zh-CN" b="1" dirty="0">
                  <a:latin typeface="Times New Roman" charset="0"/>
                </a:rPr>
                <a:t>Oracle Server Code</a:t>
              </a:r>
            </a:p>
          </p:txBody>
        </p:sp>
        <p:sp>
          <p:nvSpPr>
            <p:cNvPr id="18460" name="Line 20"/>
            <p:cNvSpPr>
              <a:spLocks noChangeShapeType="1"/>
            </p:cNvSpPr>
            <p:nvPr/>
          </p:nvSpPr>
          <p:spPr bwMode="auto">
            <a:xfrm flipV="1">
              <a:off x="3698" y="69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18461" name="Rectangle 21" descr="宽上对角线"/>
            <p:cNvSpPr>
              <a:spLocks noChangeArrowheads="1"/>
            </p:cNvSpPr>
            <p:nvPr/>
          </p:nvSpPr>
          <p:spPr bwMode="auto">
            <a:xfrm>
              <a:off x="2618" y="6080"/>
              <a:ext cx="2200" cy="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grpSp>
      <p:sp>
        <p:nvSpPr>
          <p:cNvPr id="18444" name="Text Box 22"/>
          <p:cNvSpPr txBox="1">
            <a:spLocks noChangeArrowheads="1"/>
          </p:cNvSpPr>
          <p:nvPr/>
        </p:nvSpPr>
        <p:spPr bwMode="auto">
          <a:xfrm>
            <a:off x="5686209" y="2530791"/>
            <a:ext cx="682813" cy="610177"/>
          </a:xfrm>
          <a:prstGeom prst="rect">
            <a:avLst/>
          </a:prstGeom>
          <a:noFill/>
          <a:ln w="9525">
            <a:noFill/>
            <a:miter lim="800000"/>
            <a:headEnd/>
            <a:tailEnd/>
          </a:ln>
        </p:spPr>
        <p:txBody>
          <a:bodyPr/>
          <a:lstStyle/>
          <a:p>
            <a:pPr algn="just"/>
            <a:r>
              <a:rPr lang="en-US" altLang="zh-CN" sz="1600" b="1" dirty="0">
                <a:latin typeface="Times New Roman" charset="0"/>
              </a:rPr>
              <a:t>…</a:t>
            </a:r>
            <a:endParaRPr lang="en-US" altLang="zh-CN" dirty="0">
              <a:latin typeface="Tahoma" pitchFamily="34" charset="0"/>
            </a:endParaRPr>
          </a:p>
        </p:txBody>
      </p:sp>
      <p:grpSp>
        <p:nvGrpSpPr>
          <p:cNvPr id="18445" name="Group 23"/>
          <p:cNvGrpSpPr>
            <a:grpSpLocks/>
          </p:cNvGrpSpPr>
          <p:nvPr/>
        </p:nvGrpSpPr>
        <p:grpSpPr bwMode="auto">
          <a:xfrm>
            <a:off x="1394244" y="4622209"/>
            <a:ext cx="1788319" cy="1220354"/>
            <a:chOff x="2618" y="8120"/>
            <a:chExt cx="2200" cy="1280"/>
          </a:xfrm>
        </p:grpSpPr>
        <p:sp>
          <p:nvSpPr>
            <p:cNvPr id="18456" name="Text Box 24"/>
            <p:cNvSpPr txBox="1">
              <a:spLocks noChangeArrowheads="1"/>
            </p:cNvSpPr>
            <p:nvPr/>
          </p:nvSpPr>
          <p:spPr bwMode="auto">
            <a:xfrm>
              <a:off x="2618" y="880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18457" name="Line 25"/>
            <p:cNvSpPr>
              <a:spLocks noChangeShapeType="1"/>
            </p:cNvSpPr>
            <p:nvPr/>
          </p:nvSpPr>
          <p:spPr bwMode="auto">
            <a:xfrm>
              <a:off x="3698" y="81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grpSp>
      <p:grpSp>
        <p:nvGrpSpPr>
          <p:cNvPr id="18446" name="Group 26"/>
          <p:cNvGrpSpPr>
            <a:grpSpLocks/>
          </p:cNvGrpSpPr>
          <p:nvPr/>
        </p:nvGrpSpPr>
        <p:grpSpPr bwMode="auto">
          <a:xfrm>
            <a:off x="3637771" y="4622209"/>
            <a:ext cx="1788319" cy="1220354"/>
            <a:chOff x="2618" y="8120"/>
            <a:chExt cx="2200" cy="1280"/>
          </a:xfrm>
        </p:grpSpPr>
        <p:sp>
          <p:nvSpPr>
            <p:cNvPr id="18454" name="Text Box 27"/>
            <p:cNvSpPr txBox="1">
              <a:spLocks noChangeArrowheads="1"/>
            </p:cNvSpPr>
            <p:nvPr/>
          </p:nvSpPr>
          <p:spPr bwMode="auto">
            <a:xfrm>
              <a:off x="2618" y="880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18455" name="Line 28"/>
            <p:cNvSpPr>
              <a:spLocks noChangeShapeType="1"/>
            </p:cNvSpPr>
            <p:nvPr/>
          </p:nvSpPr>
          <p:spPr bwMode="auto">
            <a:xfrm>
              <a:off x="3698" y="81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grpSp>
      <p:grpSp>
        <p:nvGrpSpPr>
          <p:cNvPr id="18447" name="Group 29"/>
          <p:cNvGrpSpPr>
            <a:grpSpLocks/>
          </p:cNvGrpSpPr>
          <p:nvPr/>
        </p:nvGrpSpPr>
        <p:grpSpPr bwMode="auto">
          <a:xfrm>
            <a:off x="6303991" y="4622209"/>
            <a:ext cx="1788319" cy="1220354"/>
            <a:chOff x="2618" y="8120"/>
            <a:chExt cx="2200" cy="1280"/>
          </a:xfrm>
        </p:grpSpPr>
        <p:sp>
          <p:nvSpPr>
            <p:cNvPr id="18452" name="Text Box 30"/>
            <p:cNvSpPr txBox="1">
              <a:spLocks noChangeArrowheads="1"/>
            </p:cNvSpPr>
            <p:nvPr/>
          </p:nvSpPr>
          <p:spPr bwMode="auto">
            <a:xfrm>
              <a:off x="2618" y="880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18453" name="Line 31"/>
            <p:cNvSpPr>
              <a:spLocks noChangeShapeType="1"/>
            </p:cNvSpPr>
            <p:nvPr/>
          </p:nvSpPr>
          <p:spPr bwMode="auto">
            <a:xfrm>
              <a:off x="3698" y="81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grpSp>
      <p:sp>
        <p:nvSpPr>
          <p:cNvPr id="18448" name="Text Box 32"/>
          <p:cNvSpPr txBox="1">
            <a:spLocks noChangeArrowheads="1"/>
          </p:cNvSpPr>
          <p:nvPr/>
        </p:nvSpPr>
        <p:spPr bwMode="auto">
          <a:xfrm>
            <a:off x="5686209" y="5339103"/>
            <a:ext cx="682813" cy="610177"/>
          </a:xfrm>
          <a:prstGeom prst="rect">
            <a:avLst/>
          </a:prstGeom>
          <a:noFill/>
          <a:ln w="9525">
            <a:noFill/>
            <a:miter lim="800000"/>
            <a:headEnd/>
            <a:tailEnd/>
          </a:ln>
        </p:spPr>
        <p:txBody>
          <a:bodyPr/>
          <a:lstStyle/>
          <a:p>
            <a:pPr algn="just"/>
            <a:r>
              <a:rPr lang="en-US" altLang="zh-CN" sz="1600" b="1" dirty="0">
                <a:latin typeface="Times New Roman" charset="0"/>
              </a:rPr>
              <a:t>…</a:t>
            </a:r>
            <a:endParaRPr lang="en-US" altLang="zh-CN" dirty="0">
              <a:latin typeface="Tahoma" pitchFamily="34" charset="0"/>
            </a:endParaRPr>
          </a:p>
        </p:txBody>
      </p:sp>
      <p:sp>
        <p:nvSpPr>
          <p:cNvPr id="18449" name="Text Box 33"/>
          <p:cNvSpPr txBox="1">
            <a:spLocks noChangeArrowheads="1"/>
          </p:cNvSpPr>
          <p:nvPr/>
        </p:nvSpPr>
        <p:spPr bwMode="auto">
          <a:xfrm>
            <a:off x="2407760" y="5999969"/>
            <a:ext cx="4324480" cy="381359"/>
          </a:xfrm>
          <a:prstGeom prst="rect">
            <a:avLst/>
          </a:prstGeom>
          <a:noFill/>
          <a:ln w="9525">
            <a:noFill/>
            <a:miter lim="800000"/>
            <a:headEnd/>
            <a:tailEnd/>
          </a:ln>
        </p:spPr>
        <p:txBody>
          <a:bodyPr/>
          <a:lstStyle/>
          <a:p>
            <a:pPr algn="ctr"/>
            <a:r>
              <a:rPr lang="en-US" altLang="zh-CN" sz="2200" b="1" dirty="0">
                <a:solidFill>
                  <a:srgbClr val="0000CC"/>
                </a:solidFill>
                <a:latin typeface="Times New Roman" charset="0"/>
              </a:rPr>
              <a:t>Oracle Background Processes</a:t>
            </a:r>
            <a:endParaRPr lang="en-US" altLang="zh-CN" sz="2200" dirty="0">
              <a:solidFill>
                <a:srgbClr val="0000CC"/>
              </a:solidFill>
              <a:latin typeface="Tahoma" pitchFamily="34" charset="0"/>
            </a:endParaRPr>
          </a:p>
        </p:txBody>
      </p:sp>
      <p:sp>
        <p:nvSpPr>
          <p:cNvPr id="18450" name="Text Box 34"/>
          <p:cNvSpPr txBox="1">
            <a:spLocks noChangeArrowheads="1"/>
          </p:cNvSpPr>
          <p:nvPr/>
        </p:nvSpPr>
        <p:spPr bwMode="auto">
          <a:xfrm>
            <a:off x="930181" y="1609459"/>
            <a:ext cx="2633707" cy="457633"/>
          </a:xfrm>
          <a:prstGeom prst="rect">
            <a:avLst/>
          </a:prstGeom>
          <a:noFill/>
          <a:ln w="9525">
            <a:noFill/>
            <a:miter lim="800000"/>
            <a:headEnd/>
            <a:tailEnd/>
          </a:ln>
        </p:spPr>
        <p:txBody>
          <a:bodyPr/>
          <a:lstStyle/>
          <a:p>
            <a:pPr algn="ctr"/>
            <a:r>
              <a:rPr lang="en-US" altLang="zh-CN" sz="2000" b="1" dirty="0">
                <a:solidFill>
                  <a:srgbClr val="008000"/>
                </a:solidFill>
                <a:latin typeface="Times New Roman" charset="0"/>
              </a:rPr>
              <a:t>Program Interfaces</a:t>
            </a:r>
            <a:endParaRPr lang="en-US" altLang="zh-CN" sz="2000" dirty="0">
              <a:solidFill>
                <a:srgbClr val="008000"/>
              </a:solidFill>
              <a:latin typeface="Tahoma" pitchFamily="34" charset="0"/>
            </a:endParaRPr>
          </a:p>
        </p:txBody>
      </p:sp>
      <p:sp>
        <p:nvSpPr>
          <p:cNvPr id="18451" name="Freeform 35"/>
          <p:cNvSpPr>
            <a:spLocks/>
          </p:cNvSpPr>
          <p:nvPr/>
        </p:nvSpPr>
        <p:spPr bwMode="auto">
          <a:xfrm>
            <a:off x="971550" y="1790130"/>
            <a:ext cx="390179" cy="1001547"/>
          </a:xfrm>
          <a:custGeom>
            <a:avLst/>
            <a:gdLst>
              <a:gd name="T0" fmla="*/ 240 w 480"/>
              <a:gd name="T1" fmla="*/ 0 h 1040"/>
              <a:gd name="T2" fmla="*/ 0 w 480"/>
              <a:gd name="T3" fmla="*/ 0 h 1040"/>
              <a:gd name="T4" fmla="*/ 0 w 480"/>
              <a:gd name="T5" fmla="*/ 1080 h 1040"/>
              <a:gd name="T6" fmla="*/ 480 w 480"/>
              <a:gd name="T7" fmla="*/ 1080 h 1040"/>
              <a:gd name="T8" fmla="*/ 0 60000 65536"/>
              <a:gd name="T9" fmla="*/ 0 60000 65536"/>
              <a:gd name="T10" fmla="*/ 0 60000 65536"/>
              <a:gd name="T11" fmla="*/ 0 60000 65536"/>
              <a:gd name="T12" fmla="*/ 0 w 480"/>
              <a:gd name="T13" fmla="*/ 0 h 1040"/>
              <a:gd name="T14" fmla="*/ 480 w 480"/>
              <a:gd name="T15" fmla="*/ 1040 h 1040"/>
            </a:gdLst>
            <a:ahLst/>
            <a:cxnLst>
              <a:cxn ang="T8">
                <a:pos x="T0" y="T1"/>
              </a:cxn>
              <a:cxn ang="T9">
                <a:pos x="T2" y="T3"/>
              </a:cxn>
              <a:cxn ang="T10">
                <a:pos x="T4" y="T5"/>
              </a:cxn>
              <a:cxn ang="T11">
                <a:pos x="T6" y="T7"/>
              </a:cxn>
            </a:cxnLst>
            <a:rect l="T12" t="T13" r="T14" b="T15"/>
            <a:pathLst>
              <a:path w="480" h="1040">
                <a:moveTo>
                  <a:pt x="240" y="0"/>
                </a:moveTo>
                <a:lnTo>
                  <a:pt x="0" y="0"/>
                </a:lnTo>
                <a:lnTo>
                  <a:pt x="0" y="1040"/>
                </a:lnTo>
                <a:lnTo>
                  <a:pt x="480" y="1040"/>
                </a:lnTo>
              </a:path>
            </a:pathLst>
          </a:custGeom>
          <a:noFill/>
          <a:ln w="9525">
            <a:solidFill>
              <a:srgbClr val="000000"/>
            </a:solidFill>
            <a:round/>
            <a:headEnd type="none" w="med" len="med"/>
            <a:tailEnd type="triangle" w="med" len="med"/>
          </a:ln>
        </p:spPr>
        <p:txBody>
          <a:bodyPr/>
          <a:lstStyle/>
          <a:p>
            <a:endParaRPr lang="zh-CN" altLang="en-US"/>
          </a:p>
        </p:txBody>
      </p:sp>
      <p:sp>
        <p:nvSpPr>
          <p:cNvPr id="40"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16</a:t>
            </a:fld>
            <a:endParaRPr lang="en-US" altLang="zh-CN" dirty="0"/>
          </a:p>
        </p:txBody>
      </p:sp>
      <p:sp>
        <p:nvSpPr>
          <p:cNvPr id="41"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2"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
        <p:nvSpPr>
          <p:cNvPr id="43" name="Rectangle 2"/>
          <p:cNvSpPr>
            <a:spLocks noGrp="1" noChangeArrowheads="1"/>
          </p:cNvSpPr>
          <p:nvPr>
            <p:ph type="title"/>
          </p:nvPr>
        </p:nvSpPr>
        <p:spPr>
          <a:xfrm>
            <a:off x="914400" y="277813"/>
            <a:ext cx="7772400" cy="919162"/>
          </a:xfrm>
        </p:spPr>
        <p:txBody>
          <a:bodyPr/>
          <a:lstStyle/>
          <a:p>
            <a:pPr eaLnBrk="1" hangingPunct="1"/>
            <a:r>
              <a:rPr lang="en-US" altLang="zh-CN" sz="3200" dirty="0"/>
              <a:t>User/Server</a:t>
            </a:r>
            <a:r>
              <a:rPr lang="zh-CN" altLang="en-US" sz="3200" dirty="0"/>
              <a:t>相结合的进程结构 </a:t>
            </a:r>
            <a:r>
              <a:rPr lang="en-US" altLang="zh-CN" sz="3200" dirty="0"/>
              <a:t>/ </a:t>
            </a:r>
            <a:r>
              <a:rPr lang="zh-CN" altLang="en-US" sz="3200" dirty="0"/>
              <a:t>单任务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CN" sz="4000"/>
              <a:t>4.3  DBMS</a:t>
            </a:r>
            <a:r>
              <a:rPr lang="zh-CN" altLang="en-US" sz="4000"/>
              <a:t>的进程结构</a:t>
            </a:r>
          </a:p>
        </p:txBody>
      </p:sp>
      <p:sp>
        <p:nvSpPr>
          <p:cNvPr id="19462" name="Rectangle 3"/>
          <p:cNvSpPr>
            <a:spLocks noGrp="1" noChangeArrowheads="1"/>
          </p:cNvSpPr>
          <p:nvPr>
            <p:ph type="body" idx="1"/>
          </p:nvPr>
        </p:nvSpPr>
        <p:spPr>
          <a:xfrm>
            <a:off x="611560" y="1412875"/>
            <a:ext cx="8075239" cy="4679950"/>
          </a:xfrm>
        </p:spPr>
        <p:txBody>
          <a:bodyPr/>
          <a:lstStyle/>
          <a:p>
            <a:pPr lvl="2" eaLnBrk="1" hangingPunct="1"/>
            <a:r>
              <a:rPr lang="zh-CN" altLang="en-US" sz="2200" dirty="0">
                <a:solidFill>
                  <a:srgbClr val="008000"/>
                </a:solidFill>
                <a:latin typeface="Times New Roman" charset="0"/>
                <a:ea typeface="黑体" pitchFamily="2" charset="-122"/>
              </a:rPr>
              <a:t>方式</a:t>
            </a:r>
            <a:r>
              <a:rPr lang="en-US" altLang="zh-CN" sz="2200" dirty="0">
                <a:solidFill>
                  <a:srgbClr val="008000"/>
                </a:solidFill>
                <a:latin typeface="Times New Roman" charset="0"/>
                <a:ea typeface="黑体" pitchFamily="2" charset="-122"/>
              </a:rPr>
              <a:t>2. </a:t>
            </a:r>
            <a:r>
              <a:rPr lang="zh-CN" altLang="en-US" sz="2200" dirty="0">
                <a:solidFill>
                  <a:srgbClr val="008000"/>
                </a:solidFill>
                <a:latin typeface="Times New Roman" charset="0"/>
                <a:ea typeface="黑体" pitchFamily="2" charset="-122"/>
              </a:rPr>
              <a:t>一个应用代码对应一个</a:t>
            </a:r>
            <a:r>
              <a:rPr lang="en-US" altLang="zh-CN" sz="2200" dirty="0">
                <a:solidFill>
                  <a:srgbClr val="008000"/>
                </a:solidFill>
                <a:latin typeface="Times New Roman" charset="0"/>
                <a:ea typeface="黑体" pitchFamily="2" charset="-122"/>
              </a:rPr>
              <a:t>DBMS</a:t>
            </a:r>
            <a:r>
              <a:rPr lang="zh-CN" altLang="en-US" sz="2200" dirty="0">
                <a:solidFill>
                  <a:srgbClr val="008000"/>
                </a:solidFill>
                <a:latin typeface="Times New Roman" charset="0"/>
                <a:ea typeface="黑体" pitchFamily="2" charset="-122"/>
              </a:rPr>
              <a:t>核心进程 （称为：使用专用服务器进程的结构 </a:t>
            </a:r>
            <a:r>
              <a:rPr lang="en-US" altLang="zh-CN" sz="2200" dirty="0">
                <a:solidFill>
                  <a:srgbClr val="008000"/>
                </a:solidFill>
                <a:latin typeface="Times New Roman" charset="0"/>
                <a:ea typeface="黑体" pitchFamily="2" charset="-122"/>
              </a:rPr>
              <a:t>/ </a:t>
            </a:r>
            <a:r>
              <a:rPr lang="zh-CN" altLang="en-US" sz="2200" dirty="0">
                <a:solidFill>
                  <a:srgbClr val="008000"/>
                </a:solidFill>
                <a:latin typeface="Times New Roman" charset="0"/>
                <a:ea typeface="黑体" pitchFamily="2" charset="-122"/>
              </a:rPr>
              <a:t>两任务</a:t>
            </a:r>
            <a:r>
              <a:rPr lang="en-US" altLang="zh-CN" sz="2200" dirty="0">
                <a:solidFill>
                  <a:srgbClr val="008000"/>
                </a:solidFill>
                <a:latin typeface="Times New Roman" charset="0"/>
                <a:ea typeface="黑体" pitchFamily="2" charset="-122"/>
              </a:rPr>
              <a:t>Oracle</a:t>
            </a:r>
            <a:r>
              <a:rPr lang="zh-CN" altLang="en-US" sz="2200" dirty="0">
                <a:solidFill>
                  <a:srgbClr val="008000"/>
                </a:solidFill>
                <a:latin typeface="Times New Roman" charset="0"/>
                <a:ea typeface="黑体" pitchFamily="2" charset="-122"/>
              </a:rPr>
              <a:t>）</a:t>
            </a:r>
            <a:endParaRPr lang="en-US" altLang="zh-CN" sz="2200" dirty="0">
              <a:solidFill>
                <a:srgbClr val="008000"/>
              </a:solidFill>
              <a:latin typeface="Times New Roman" charset="0"/>
              <a:ea typeface="黑体" pitchFamily="2" charset="-122"/>
            </a:endParaRPr>
          </a:p>
          <a:p>
            <a:pPr lvl="3" eaLnBrk="1" hangingPunct="1"/>
            <a:r>
              <a:rPr lang="zh-CN" altLang="en-US" sz="2200" dirty="0">
                <a:latin typeface="Times New Roman" charset="0"/>
                <a:ea typeface="黑体" pitchFamily="2" charset="-122"/>
              </a:rPr>
              <a:t>为每个应用进程建立一个</a:t>
            </a:r>
            <a:r>
              <a:rPr lang="en-US" altLang="zh-CN" sz="2200" dirty="0">
                <a:latin typeface="Times New Roman" charset="0"/>
                <a:ea typeface="黑体" pitchFamily="2" charset="-122"/>
              </a:rPr>
              <a:t>DBMS</a:t>
            </a:r>
            <a:r>
              <a:rPr lang="zh-CN" altLang="en-US" sz="2200" dirty="0">
                <a:latin typeface="Times New Roman" charset="0"/>
                <a:ea typeface="黑体" pitchFamily="2" charset="-122"/>
              </a:rPr>
              <a:t>核心进程，称专用服务器进程（</a:t>
            </a:r>
            <a:r>
              <a:rPr lang="en-US" altLang="zh-CN" sz="2200" dirty="0">
                <a:latin typeface="Times New Roman" charset="0"/>
                <a:ea typeface="黑体" pitchFamily="2" charset="-122"/>
              </a:rPr>
              <a:t>Dedicated Server Process</a:t>
            </a:r>
            <a:r>
              <a:rPr lang="zh-CN" altLang="en-US" sz="2200" dirty="0">
                <a:latin typeface="Times New Roman" charset="0"/>
                <a:ea typeface="黑体" pitchFamily="2" charset="-122"/>
              </a:rPr>
              <a:t>）。</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17</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zh-CN" altLang="en-US" sz="3200" dirty="0"/>
              <a:t>使用专用服务器进程的结构 </a:t>
            </a:r>
            <a:r>
              <a:rPr lang="en-US" altLang="zh-CN" sz="3200" dirty="0"/>
              <a:t>/ </a:t>
            </a:r>
            <a:r>
              <a:rPr lang="zh-CN" altLang="en-US" sz="3200" dirty="0"/>
              <a:t>两任务</a:t>
            </a:r>
            <a:r>
              <a:rPr lang="en-US" altLang="zh-CN" sz="3200" dirty="0"/>
              <a:t>Oracle</a:t>
            </a:r>
            <a:endParaRPr lang="zh-CN" altLang="en-US" sz="3200" dirty="0"/>
          </a:p>
        </p:txBody>
      </p:sp>
      <p:sp>
        <p:nvSpPr>
          <p:cNvPr id="20487" name="Text Box 5"/>
          <p:cNvSpPr txBox="1">
            <a:spLocks noChangeArrowheads="1"/>
          </p:cNvSpPr>
          <p:nvPr/>
        </p:nvSpPr>
        <p:spPr bwMode="auto">
          <a:xfrm>
            <a:off x="3634273" y="1196752"/>
            <a:ext cx="1968065" cy="612680"/>
          </a:xfrm>
          <a:prstGeom prst="rect">
            <a:avLst/>
          </a:prstGeom>
          <a:noFill/>
          <a:ln w="9525">
            <a:noFill/>
            <a:miter lim="800000"/>
            <a:headEnd/>
            <a:tailEnd/>
          </a:ln>
        </p:spPr>
        <p:txBody>
          <a:bodyPr/>
          <a:lstStyle/>
          <a:p>
            <a:pPr algn="ctr"/>
            <a:r>
              <a:rPr lang="en-US" altLang="zh-CN" sz="2200" b="1" dirty="0">
                <a:solidFill>
                  <a:srgbClr val="0000CC"/>
                </a:solidFill>
                <a:latin typeface="Times New Roman" charset="0"/>
              </a:rPr>
              <a:t>User Processes</a:t>
            </a:r>
            <a:endParaRPr lang="en-US" altLang="zh-CN" sz="2200" dirty="0">
              <a:solidFill>
                <a:srgbClr val="0000CC"/>
              </a:solidFill>
              <a:latin typeface="Tahoma" pitchFamily="34" charset="0"/>
            </a:endParaRPr>
          </a:p>
        </p:txBody>
      </p:sp>
      <p:sp>
        <p:nvSpPr>
          <p:cNvPr id="20488" name="Text Box 6"/>
          <p:cNvSpPr txBox="1">
            <a:spLocks noChangeArrowheads="1"/>
          </p:cNvSpPr>
          <p:nvPr/>
        </p:nvSpPr>
        <p:spPr bwMode="auto">
          <a:xfrm>
            <a:off x="971600" y="1387633"/>
            <a:ext cx="2296076" cy="366133"/>
          </a:xfrm>
          <a:prstGeom prst="rect">
            <a:avLst/>
          </a:prstGeom>
          <a:noFill/>
          <a:ln w="9525">
            <a:noFill/>
            <a:miter lim="800000"/>
            <a:headEnd/>
            <a:tailEnd/>
          </a:ln>
        </p:spPr>
        <p:txBody>
          <a:bodyPr/>
          <a:lstStyle/>
          <a:p>
            <a:pPr algn="ctr"/>
            <a:r>
              <a:rPr lang="en-US" altLang="zh-CN" b="1" dirty="0">
                <a:solidFill>
                  <a:srgbClr val="008000"/>
                </a:solidFill>
                <a:latin typeface="Times New Roman" charset="0"/>
              </a:rPr>
              <a:t>Program Interfaces</a:t>
            </a:r>
            <a:endParaRPr lang="en-US" altLang="zh-CN" dirty="0">
              <a:solidFill>
                <a:srgbClr val="008000"/>
              </a:solidFill>
              <a:latin typeface="Tahoma" pitchFamily="34" charset="0"/>
            </a:endParaRPr>
          </a:p>
        </p:txBody>
      </p:sp>
      <p:sp>
        <p:nvSpPr>
          <p:cNvPr id="20490" name="Text Box 8"/>
          <p:cNvSpPr txBox="1">
            <a:spLocks noChangeArrowheads="1"/>
          </p:cNvSpPr>
          <p:nvPr/>
        </p:nvSpPr>
        <p:spPr bwMode="auto">
          <a:xfrm>
            <a:off x="1436601" y="1845472"/>
            <a:ext cx="1804060" cy="540600"/>
          </a:xfrm>
          <a:prstGeom prst="rect">
            <a:avLst/>
          </a:prstGeom>
          <a:solidFill>
            <a:srgbClr val="CCFFFF"/>
          </a:solidFill>
          <a:ln w="9525">
            <a:solidFill>
              <a:srgbClr val="000000"/>
            </a:solidFill>
            <a:miter lim="800000"/>
            <a:headEnd/>
            <a:tailEnd/>
          </a:ln>
        </p:spPr>
        <p:txBody>
          <a:bodyPr/>
          <a:lstStyle/>
          <a:p>
            <a:pPr algn="ctr">
              <a:lnSpc>
                <a:spcPct val="90000"/>
              </a:lnSpc>
            </a:pPr>
            <a:r>
              <a:rPr lang="en-US" altLang="zh-CN" b="1" dirty="0">
                <a:latin typeface="Times New Roman" charset="0"/>
              </a:rPr>
              <a:t>Application Code</a:t>
            </a:r>
          </a:p>
        </p:txBody>
      </p:sp>
      <p:sp>
        <p:nvSpPr>
          <p:cNvPr id="20491" name="Rectangle 9" descr="宽上对角线"/>
          <p:cNvSpPr>
            <a:spLocks noChangeArrowheads="1"/>
          </p:cNvSpPr>
          <p:nvPr/>
        </p:nvSpPr>
        <p:spPr bwMode="auto">
          <a:xfrm>
            <a:off x="1436601" y="2386072"/>
            <a:ext cx="1804060" cy="216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sp>
        <p:nvSpPr>
          <p:cNvPr id="20492" name="Text Box 10"/>
          <p:cNvSpPr txBox="1">
            <a:spLocks noChangeArrowheads="1"/>
          </p:cNvSpPr>
          <p:nvPr/>
        </p:nvSpPr>
        <p:spPr bwMode="auto">
          <a:xfrm>
            <a:off x="3699876" y="1845472"/>
            <a:ext cx="1804060" cy="540600"/>
          </a:xfrm>
          <a:prstGeom prst="rect">
            <a:avLst/>
          </a:prstGeom>
          <a:solidFill>
            <a:srgbClr val="CCFFFF"/>
          </a:solidFill>
          <a:ln w="9525">
            <a:solidFill>
              <a:srgbClr val="000000"/>
            </a:solidFill>
            <a:miter lim="800000"/>
            <a:headEnd/>
            <a:tailEnd/>
          </a:ln>
        </p:spPr>
        <p:txBody>
          <a:bodyPr/>
          <a:lstStyle/>
          <a:p>
            <a:pPr algn="ctr">
              <a:lnSpc>
                <a:spcPct val="90000"/>
              </a:lnSpc>
            </a:pPr>
            <a:r>
              <a:rPr lang="en-US" altLang="zh-CN" b="1" dirty="0">
                <a:latin typeface="Times New Roman" charset="0"/>
              </a:rPr>
              <a:t>Application Code</a:t>
            </a:r>
          </a:p>
        </p:txBody>
      </p:sp>
      <p:sp>
        <p:nvSpPr>
          <p:cNvPr id="20493" name="Rectangle 11" descr="宽上对角线"/>
          <p:cNvSpPr>
            <a:spLocks noChangeArrowheads="1"/>
          </p:cNvSpPr>
          <p:nvPr/>
        </p:nvSpPr>
        <p:spPr bwMode="auto">
          <a:xfrm>
            <a:off x="3699876" y="2386072"/>
            <a:ext cx="1804060" cy="216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sp>
        <p:nvSpPr>
          <p:cNvPr id="20494" name="Text Box 12"/>
          <p:cNvSpPr txBox="1">
            <a:spLocks noChangeArrowheads="1"/>
          </p:cNvSpPr>
          <p:nvPr/>
        </p:nvSpPr>
        <p:spPr bwMode="auto">
          <a:xfrm>
            <a:off x="6422365" y="1845472"/>
            <a:ext cx="1804060" cy="540600"/>
          </a:xfrm>
          <a:prstGeom prst="rect">
            <a:avLst/>
          </a:prstGeom>
          <a:solidFill>
            <a:srgbClr val="CCFFFF"/>
          </a:solidFill>
          <a:ln w="9525">
            <a:solidFill>
              <a:srgbClr val="000000"/>
            </a:solidFill>
            <a:miter lim="800000"/>
            <a:headEnd/>
            <a:tailEnd/>
          </a:ln>
        </p:spPr>
        <p:txBody>
          <a:bodyPr/>
          <a:lstStyle/>
          <a:p>
            <a:pPr algn="ctr">
              <a:lnSpc>
                <a:spcPct val="90000"/>
              </a:lnSpc>
            </a:pPr>
            <a:r>
              <a:rPr lang="en-US" altLang="zh-CN" b="1" dirty="0">
                <a:latin typeface="Times New Roman" charset="0"/>
              </a:rPr>
              <a:t>Application Code</a:t>
            </a:r>
          </a:p>
        </p:txBody>
      </p:sp>
      <p:sp>
        <p:nvSpPr>
          <p:cNvPr id="20495" name="Rectangle 13" descr="宽上对角线"/>
          <p:cNvSpPr>
            <a:spLocks noChangeArrowheads="1"/>
          </p:cNvSpPr>
          <p:nvPr/>
        </p:nvSpPr>
        <p:spPr bwMode="auto">
          <a:xfrm>
            <a:off x="6422365" y="2386072"/>
            <a:ext cx="1804060" cy="216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sp>
        <p:nvSpPr>
          <p:cNvPr id="20496" name="Text Box 14"/>
          <p:cNvSpPr txBox="1">
            <a:spLocks noChangeArrowheads="1"/>
          </p:cNvSpPr>
          <p:nvPr/>
        </p:nvSpPr>
        <p:spPr bwMode="auto">
          <a:xfrm>
            <a:off x="5766344" y="1969834"/>
            <a:ext cx="688823" cy="576640"/>
          </a:xfrm>
          <a:prstGeom prst="rect">
            <a:avLst/>
          </a:prstGeom>
          <a:noFill/>
          <a:ln w="9525">
            <a:noFill/>
            <a:miter lim="800000"/>
            <a:headEnd/>
            <a:tailEnd/>
          </a:ln>
        </p:spPr>
        <p:txBody>
          <a:bodyPr/>
          <a:lstStyle/>
          <a:p>
            <a:pPr algn="just"/>
            <a:r>
              <a:rPr lang="en-US" altLang="zh-CN" sz="1600" b="1">
                <a:latin typeface="Times New Roman" charset="0"/>
              </a:rPr>
              <a:t>…</a:t>
            </a:r>
            <a:endParaRPr lang="en-US" altLang="zh-CN">
              <a:latin typeface="Tahoma" pitchFamily="34" charset="0"/>
            </a:endParaRPr>
          </a:p>
        </p:txBody>
      </p:sp>
      <p:sp>
        <p:nvSpPr>
          <p:cNvPr id="20511" name="Text Box 16"/>
          <p:cNvSpPr txBox="1">
            <a:spLocks noChangeArrowheads="1"/>
          </p:cNvSpPr>
          <p:nvPr/>
        </p:nvSpPr>
        <p:spPr bwMode="auto">
          <a:xfrm>
            <a:off x="1436601" y="4546997"/>
            <a:ext cx="6757023" cy="468520"/>
          </a:xfrm>
          <a:prstGeom prst="rect">
            <a:avLst/>
          </a:prstGeom>
          <a:solidFill>
            <a:srgbClr val="FFFF99"/>
          </a:solidFill>
          <a:ln w="9525">
            <a:solidFill>
              <a:srgbClr val="000000"/>
            </a:solidFill>
            <a:miter lim="800000"/>
            <a:headEnd/>
            <a:tailEnd/>
          </a:ln>
        </p:spPr>
        <p:txBody>
          <a:bodyPr/>
          <a:lstStyle/>
          <a:p>
            <a:pPr algn="ctr"/>
            <a:r>
              <a:rPr lang="en-US" altLang="zh-CN" sz="2000" b="1" dirty="0">
                <a:latin typeface="Times New Roman" charset="0"/>
              </a:rPr>
              <a:t>SGA</a:t>
            </a:r>
            <a:endParaRPr lang="en-US" altLang="zh-CN" sz="2000" dirty="0">
              <a:latin typeface="Tahoma" pitchFamily="34" charset="0"/>
            </a:endParaRPr>
          </a:p>
        </p:txBody>
      </p:sp>
      <p:sp>
        <p:nvSpPr>
          <p:cNvPr id="20512" name="Text Box 17"/>
          <p:cNvSpPr txBox="1">
            <a:spLocks noChangeArrowheads="1"/>
          </p:cNvSpPr>
          <p:nvPr/>
        </p:nvSpPr>
        <p:spPr bwMode="auto">
          <a:xfrm>
            <a:off x="1436601" y="3499708"/>
            <a:ext cx="1804060" cy="540600"/>
          </a:xfrm>
          <a:prstGeom prst="rect">
            <a:avLst/>
          </a:prstGeom>
          <a:solidFill>
            <a:srgbClr val="99CCFF"/>
          </a:solidFill>
          <a:ln w="9525">
            <a:solidFill>
              <a:srgbClr val="000000"/>
            </a:solidFill>
            <a:miter lim="800000"/>
            <a:headEnd/>
            <a:tailEnd/>
          </a:ln>
        </p:spPr>
        <p:txBody>
          <a:bodyPr/>
          <a:lstStyle/>
          <a:p>
            <a:pPr algn="ctr">
              <a:lnSpc>
                <a:spcPct val="90000"/>
              </a:lnSpc>
            </a:pPr>
            <a:r>
              <a:rPr lang="en-US" altLang="zh-CN" b="1" dirty="0">
                <a:latin typeface="Times New Roman" charset="0"/>
              </a:rPr>
              <a:t>Oracle Server Code</a:t>
            </a:r>
          </a:p>
        </p:txBody>
      </p:sp>
      <p:sp>
        <p:nvSpPr>
          <p:cNvPr id="20513" name="Line 18"/>
          <p:cNvSpPr>
            <a:spLocks noChangeShapeType="1"/>
          </p:cNvSpPr>
          <p:nvPr/>
        </p:nvSpPr>
        <p:spPr bwMode="auto">
          <a:xfrm flipV="1">
            <a:off x="2322230" y="4040308"/>
            <a:ext cx="0" cy="515587"/>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0514" name="Text Box 19"/>
          <p:cNvSpPr txBox="1">
            <a:spLocks noChangeArrowheads="1"/>
          </p:cNvSpPr>
          <p:nvPr/>
        </p:nvSpPr>
        <p:spPr bwMode="auto">
          <a:xfrm>
            <a:off x="3699876" y="3499708"/>
            <a:ext cx="1804060" cy="540600"/>
          </a:xfrm>
          <a:prstGeom prst="rect">
            <a:avLst/>
          </a:prstGeom>
          <a:solidFill>
            <a:srgbClr val="99CCFF"/>
          </a:solidFill>
          <a:ln w="9525">
            <a:solidFill>
              <a:srgbClr val="000000"/>
            </a:solidFill>
            <a:miter lim="800000"/>
            <a:headEnd/>
            <a:tailEnd/>
          </a:ln>
        </p:spPr>
        <p:txBody>
          <a:bodyPr/>
          <a:lstStyle/>
          <a:p>
            <a:pPr algn="ctr">
              <a:lnSpc>
                <a:spcPct val="90000"/>
              </a:lnSpc>
            </a:pPr>
            <a:r>
              <a:rPr lang="en-US" altLang="zh-CN" b="1" dirty="0">
                <a:latin typeface="Times New Roman" charset="0"/>
              </a:rPr>
              <a:t>Oracle Server Code</a:t>
            </a:r>
          </a:p>
        </p:txBody>
      </p:sp>
      <p:sp>
        <p:nvSpPr>
          <p:cNvPr id="20515" name="Line 20"/>
          <p:cNvSpPr>
            <a:spLocks noChangeShapeType="1"/>
          </p:cNvSpPr>
          <p:nvPr/>
        </p:nvSpPr>
        <p:spPr bwMode="auto">
          <a:xfrm flipV="1">
            <a:off x="4585505" y="4040308"/>
            <a:ext cx="0" cy="506689"/>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0516" name="Text Box 21"/>
          <p:cNvSpPr txBox="1">
            <a:spLocks noChangeArrowheads="1"/>
          </p:cNvSpPr>
          <p:nvPr/>
        </p:nvSpPr>
        <p:spPr bwMode="auto">
          <a:xfrm>
            <a:off x="6422365" y="3499708"/>
            <a:ext cx="1804060" cy="540600"/>
          </a:xfrm>
          <a:prstGeom prst="rect">
            <a:avLst/>
          </a:prstGeom>
          <a:solidFill>
            <a:srgbClr val="99CCFF"/>
          </a:solidFill>
          <a:ln w="9525">
            <a:solidFill>
              <a:srgbClr val="000000"/>
            </a:solidFill>
            <a:miter lim="800000"/>
            <a:headEnd/>
            <a:tailEnd/>
          </a:ln>
        </p:spPr>
        <p:txBody>
          <a:bodyPr/>
          <a:lstStyle/>
          <a:p>
            <a:pPr algn="ctr">
              <a:lnSpc>
                <a:spcPct val="90000"/>
              </a:lnSpc>
            </a:pPr>
            <a:r>
              <a:rPr lang="en-US" altLang="zh-CN" b="1" dirty="0">
                <a:latin typeface="Times New Roman" charset="0"/>
              </a:rPr>
              <a:t>Oracle Server Code</a:t>
            </a:r>
          </a:p>
        </p:txBody>
      </p:sp>
      <p:sp>
        <p:nvSpPr>
          <p:cNvPr id="20517" name="Line 22"/>
          <p:cNvSpPr>
            <a:spLocks noChangeShapeType="1"/>
          </p:cNvSpPr>
          <p:nvPr/>
        </p:nvSpPr>
        <p:spPr bwMode="auto">
          <a:xfrm flipV="1">
            <a:off x="7307995" y="4040308"/>
            <a:ext cx="0" cy="506689"/>
          </a:xfrm>
          <a:prstGeom prst="line">
            <a:avLst/>
          </a:prstGeom>
          <a:noFill/>
          <a:ln w="9525">
            <a:solidFill>
              <a:srgbClr val="000000"/>
            </a:solidFill>
            <a:round/>
            <a:headEnd type="triangle" w="med" len="med"/>
            <a:tailEnd type="triangle" w="med" len="med"/>
          </a:ln>
        </p:spPr>
        <p:txBody>
          <a:bodyPr/>
          <a:lstStyle/>
          <a:p>
            <a:endParaRPr lang="zh-CN" altLang="en-US"/>
          </a:p>
        </p:txBody>
      </p:sp>
      <p:grpSp>
        <p:nvGrpSpPr>
          <p:cNvPr id="20518" name="Group 23"/>
          <p:cNvGrpSpPr>
            <a:grpSpLocks/>
          </p:cNvGrpSpPr>
          <p:nvPr/>
        </p:nvGrpSpPr>
        <p:grpSpPr bwMode="auto">
          <a:xfrm>
            <a:off x="1436601" y="5015517"/>
            <a:ext cx="1804060" cy="970516"/>
            <a:chOff x="2618" y="8120"/>
            <a:chExt cx="2200" cy="1280"/>
          </a:xfrm>
        </p:grpSpPr>
        <p:sp>
          <p:nvSpPr>
            <p:cNvPr id="20527" name="Text Box 24"/>
            <p:cNvSpPr txBox="1">
              <a:spLocks noChangeArrowheads="1"/>
            </p:cNvSpPr>
            <p:nvPr/>
          </p:nvSpPr>
          <p:spPr bwMode="auto">
            <a:xfrm>
              <a:off x="2618" y="880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20528" name="Line 25"/>
            <p:cNvSpPr>
              <a:spLocks noChangeShapeType="1"/>
            </p:cNvSpPr>
            <p:nvPr/>
          </p:nvSpPr>
          <p:spPr bwMode="auto">
            <a:xfrm>
              <a:off x="3698" y="81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grpSp>
      <p:grpSp>
        <p:nvGrpSpPr>
          <p:cNvPr id="20519" name="Group 26"/>
          <p:cNvGrpSpPr>
            <a:grpSpLocks/>
          </p:cNvGrpSpPr>
          <p:nvPr/>
        </p:nvGrpSpPr>
        <p:grpSpPr bwMode="auto">
          <a:xfrm>
            <a:off x="3699876" y="5015517"/>
            <a:ext cx="1804060" cy="954245"/>
            <a:chOff x="2618" y="8120"/>
            <a:chExt cx="2200" cy="1280"/>
          </a:xfrm>
        </p:grpSpPr>
        <p:sp>
          <p:nvSpPr>
            <p:cNvPr id="20525" name="Text Box 27"/>
            <p:cNvSpPr txBox="1">
              <a:spLocks noChangeArrowheads="1"/>
            </p:cNvSpPr>
            <p:nvPr/>
          </p:nvSpPr>
          <p:spPr bwMode="auto">
            <a:xfrm>
              <a:off x="2618" y="880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20526" name="Line 28"/>
            <p:cNvSpPr>
              <a:spLocks noChangeShapeType="1"/>
            </p:cNvSpPr>
            <p:nvPr/>
          </p:nvSpPr>
          <p:spPr bwMode="auto">
            <a:xfrm>
              <a:off x="3698" y="81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grpSp>
      <p:grpSp>
        <p:nvGrpSpPr>
          <p:cNvPr id="20520" name="Group 29"/>
          <p:cNvGrpSpPr>
            <a:grpSpLocks/>
          </p:cNvGrpSpPr>
          <p:nvPr/>
        </p:nvGrpSpPr>
        <p:grpSpPr bwMode="auto">
          <a:xfrm>
            <a:off x="6389564" y="5015517"/>
            <a:ext cx="1804060" cy="936435"/>
            <a:chOff x="2618" y="8120"/>
            <a:chExt cx="2200" cy="1280"/>
          </a:xfrm>
        </p:grpSpPr>
        <p:sp>
          <p:nvSpPr>
            <p:cNvPr id="20523" name="Text Box 30"/>
            <p:cNvSpPr txBox="1">
              <a:spLocks noChangeArrowheads="1"/>
            </p:cNvSpPr>
            <p:nvPr/>
          </p:nvSpPr>
          <p:spPr bwMode="auto">
            <a:xfrm>
              <a:off x="2618" y="880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20524" name="Line 31"/>
            <p:cNvSpPr>
              <a:spLocks noChangeShapeType="1"/>
            </p:cNvSpPr>
            <p:nvPr/>
          </p:nvSpPr>
          <p:spPr bwMode="auto">
            <a:xfrm>
              <a:off x="3698" y="8120"/>
              <a:ext cx="0" cy="680"/>
            </a:xfrm>
            <a:prstGeom prst="line">
              <a:avLst/>
            </a:prstGeom>
            <a:noFill/>
            <a:ln w="9525">
              <a:solidFill>
                <a:srgbClr val="000000"/>
              </a:solidFill>
              <a:round/>
              <a:headEnd type="triangle" w="med" len="med"/>
              <a:tailEnd type="triangle" w="med" len="med"/>
            </a:ln>
          </p:spPr>
          <p:txBody>
            <a:bodyPr/>
            <a:lstStyle/>
            <a:p>
              <a:endParaRPr lang="zh-CN" altLang="en-US"/>
            </a:p>
          </p:txBody>
        </p:sp>
      </p:grpSp>
      <p:sp>
        <p:nvSpPr>
          <p:cNvPr id="20521" name="Text Box 32"/>
          <p:cNvSpPr txBox="1">
            <a:spLocks noChangeArrowheads="1"/>
          </p:cNvSpPr>
          <p:nvPr/>
        </p:nvSpPr>
        <p:spPr bwMode="auto">
          <a:xfrm>
            <a:off x="5766344" y="5447996"/>
            <a:ext cx="688823" cy="576640"/>
          </a:xfrm>
          <a:prstGeom prst="rect">
            <a:avLst/>
          </a:prstGeom>
          <a:noFill/>
          <a:ln w="9525">
            <a:noFill/>
            <a:miter lim="800000"/>
            <a:headEnd/>
            <a:tailEnd/>
          </a:ln>
        </p:spPr>
        <p:txBody>
          <a:bodyPr/>
          <a:lstStyle/>
          <a:p>
            <a:pPr algn="just"/>
            <a:r>
              <a:rPr lang="en-US" altLang="zh-CN" sz="1600" b="1">
                <a:latin typeface="Times New Roman" charset="0"/>
              </a:rPr>
              <a:t>…</a:t>
            </a:r>
            <a:endParaRPr lang="en-US" altLang="zh-CN">
              <a:latin typeface="Tahoma" pitchFamily="34" charset="0"/>
            </a:endParaRPr>
          </a:p>
        </p:txBody>
      </p:sp>
      <p:sp>
        <p:nvSpPr>
          <p:cNvPr id="20522" name="Text Box 33"/>
          <p:cNvSpPr txBox="1">
            <a:spLocks noChangeArrowheads="1"/>
          </p:cNvSpPr>
          <p:nvPr/>
        </p:nvSpPr>
        <p:spPr bwMode="auto">
          <a:xfrm>
            <a:off x="2663063" y="6075730"/>
            <a:ext cx="3781145" cy="377606"/>
          </a:xfrm>
          <a:prstGeom prst="rect">
            <a:avLst/>
          </a:prstGeom>
          <a:noFill/>
          <a:ln w="9525">
            <a:noFill/>
            <a:miter lim="800000"/>
            <a:headEnd/>
            <a:tailEnd/>
          </a:ln>
        </p:spPr>
        <p:txBody>
          <a:bodyPr/>
          <a:lstStyle/>
          <a:p>
            <a:pPr algn="ctr"/>
            <a:r>
              <a:rPr lang="en-US" altLang="zh-CN" sz="2200" b="1" dirty="0">
                <a:solidFill>
                  <a:srgbClr val="0000CC"/>
                </a:solidFill>
                <a:latin typeface="Times New Roman" charset="0"/>
              </a:rPr>
              <a:t>Oracle Background Processes</a:t>
            </a:r>
            <a:endParaRPr lang="en-US" altLang="zh-CN" sz="2200" b="1" dirty="0">
              <a:solidFill>
                <a:srgbClr val="0000CC"/>
              </a:solidFill>
              <a:latin typeface="Tahoma" pitchFamily="34" charset="0"/>
            </a:endParaRPr>
          </a:p>
        </p:txBody>
      </p:sp>
      <p:sp>
        <p:nvSpPr>
          <p:cNvPr id="20498" name="Freeform 34"/>
          <p:cNvSpPr>
            <a:spLocks/>
          </p:cNvSpPr>
          <p:nvPr/>
        </p:nvSpPr>
        <p:spPr bwMode="auto">
          <a:xfrm>
            <a:off x="1070004" y="1556792"/>
            <a:ext cx="169790" cy="1438356"/>
          </a:xfrm>
          <a:custGeom>
            <a:avLst/>
            <a:gdLst>
              <a:gd name="T0" fmla="*/ 100 w 480"/>
              <a:gd name="T1" fmla="*/ 0 h 1040"/>
              <a:gd name="T2" fmla="*/ 0 w 480"/>
              <a:gd name="T3" fmla="*/ 0 h 1040"/>
              <a:gd name="T4" fmla="*/ 0 w 480"/>
              <a:gd name="T5" fmla="*/ 1636 h 1040"/>
              <a:gd name="T6" fmla="*/ 200 w 480"/>
              <a:gd name="T7" fmla="*/ 1636 h 1040"/>
              <a:gd name="T8" fmla="*/ 0 60000 65536"/>
              <a:gd name="T9" fmla="*/ 0 60000 65536"/>
              <a:gd name="T10" fmla="*/ 0 60000 65536"/>
              <a:gd name="T11" fmla="*/ 0 60000 65536"/>
              <a:gd name="T12" fmla="*/ 0 w 480"/>
              <a:gd name="T13" fmla="*/ 0 h 1040"/>
              <a:gd name="T14" fmla="*/ 480 w 480"/>
              <a:gd name="T15" fmla="*/ 1040 h 1040"/>
            </a:gdLst>
            <a:ahLst/>
            <a:cxnLst>
              <a:cxn ang="T8">
                <a:pos x="T0" y="T1"/>
              </a:cxn>
              <a:cxn ang="T9">
                <a:pos x="T2" y="T3"/>
              </a:cxn>
              <a:cxn ang="T10">
                <a:pos x="T4" y="T5"/>
              </a:cxn>
              <a:cxn ang="T11">
                <a:pos x="T6" y="T7"/>
              </a:cxn>
            </a:cxnLst>
            <a:rect l="T12" t="T13" r="T14" b="T15"/>
            <a:pathLst>
              <a:path w="480" h="1040">
                <a:moveTo>
                  <a:pt x="240" y="0"/>
                </a:moveTo>
                <a:lnTo>
                  <a:pt x="0" y="0"/>
                </a:lnTo>
                <a:lnTo>
                  <a:pt x="0" y="1040"/>
                </a:lnTo>
                <a:lnTo>
                  <a:pt x="480" y="1040"/>
                </a:lnTo>
              </a:path>
            </a:pathLst>
          </a:custGeom>
          <a:noFill/>
          <a:ln w="9525">
            <a:solidFill>
              <a:srgbClr val="000000"/>
            </a:solidFill>
            <a:round/>
            <a:headEnd type="none" w="med" len="med"/>
            <a:tailEnd type="triangle" w="med" len="med"/>
          </a:ln>
        </p:spPr>
        <p:txBody>
          <a:bodyPr/>
          <a:lstStyle/>
          <a:p>
            <a:endParaRPr lang="zh-CN" altLang="en-US"/>
          </a:p>
        </p:txBody>
      </p:sp>
      <p:sp>
        <p:nvSpPr>
          <p:cNvPr id="20499" name="Rectangle 35" descr="宽上对角线"/>
          <p:cNvSpPr>
            <a:spLocks noChangeArrowheads="1"/>
          </p:cNvSpPr>
          <p:nvPr/>
        </p:nvSpPr>
        <p:spPr bwMode="auto">
          <a:xfrm>
            <a:off x="1436601" y="3319508"/>
            <a:ext cx="1804060" cy="216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sp>
        <p:nvSpPr>
          <p:cNvPr id="20500" name="Rectangle 36" descr="宽上对角线"/>
          <p:cNvSpPr>
            <a:spLocks noChangeArrowheads="1"/>
          </p:cNvSpPr>
          <p:nvPr/>
        </p:nvSpPr>
        <p:spPr bwMode="auto">
          <a:xfrm>
            <a:off x="3699876" y="3319508"/>
            <a:ext cx="1804060" cy="216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sp>
        <p:nvSpPr>
          <p:cNvPr id="20501" name="Rectangle 37" descr="宽上对角线"/>
          <p:cNvSpPr>
            <a:spLocks noChangeArrowheads="1"/>
          </p:cNvSpPr>
          <p:nvPr/>
        </p:nvSpPr>
        <p:spPr bwMode="auto">
          <a:xfrm>
            <a:off x="6422365" y="3319508"/>
            <a:ext cx="1804060" cy="216240"/>
          </a:xfrm>
          <a:prstGeom prst="rect">
            <a:avLst/>
          </a:prstGeom>
          <a:pattFill prst="wdUpDiag">
            <a:fgClr>
              <a:srgbClr val="000000"/>
            </a:fgClr>
            <a:bgClr>
              <a:srgbClr val="FFFFFF"/>
            </a:bgClr>
          </a:pattFill>
          <a:ln w="9525">
            <a:solidFill>
              <a:srgbClr val="000000"/>
            </a:solidFill>
            <a:miter lim="800000"/>
            <a:headEnd/>
            <a:tailEnd/>
          </a:ln>
        </p:spPr>
        <p:txBody>
          <a:bodyPr/>
          <a:lstStyle/>
          <a:p>
            <a:endParaRPr lang="zh-CN" altLang="en-US"/>
          </a:p>
        </p:txBody>
      </p:sp>
      <p:sp>
        <p:nvSpPr>
          <p:cNvPr id="20502" name="Text Box 38"/>
          <p:cNvSpPr txBox="1">
            <a:spLocks noChangeArrowheads="1"/>
          </p:cNvSpPr>
          <p:nvPr/>
        </p:nvSpPr>
        <p:spPr bwMode="auto">
          <a:xfrm>
            <a:off x="5766344" y="3447474"/>
            <a:ext cx="688823" cy="576640"/>
          </a:xfrm>
          <a:prstGeom prst="rect">
            <a:avLst/>
          </a:prstGeom>
          <a:noFill/>
          <a:ln w="9525">
            <a:noFill/>
            <a:miter lim="800000"/>
            <a:headEnd/>
            <a:tailEnd/>
          </a:ln>
        </p:spPr>
        <p:txBody>
          <a:bodyPr/>
          <a:lstStyle/>
          <a:p>
            <a:pPr algn="just"/>
            <a:r>
              <a:rPr lang="en-US" altLang="zh-CN" sz="1600" b="1">
                <a:latin typeface="Times New Roman" charset="0"/>
              </a:rPr>
              <a:t>…</a:t>
            </a:r>
            <a:endParaRPr lang="en-US" altLang="zh-CN">
              <a:latin typeface="Tahoma" pitchFamily="34" charset="0"/>
            </a:endParaRPr>
          </a:p>
        </p:txBody>
      </p:sp>
      <p:sp>
        <p:nvSpPr>
          <p:cNvPr id="20503" name="Freeform 39"/>
          <p:cNvSpPr>
            <a:spLocks/>
          </p:cNvSpPr>
          <p:nvPr/>
        </p:nvSpPr>
        <p:spPr bwMode="auto">
          <a:xfrm>
            <a:off x="1272595" y="2382468"/>
            <a:ext cx="131204" cy="1153280"/>
          </a:xfrm>
          <a:custGeom>
            <a:avLst/>
            <a:gdLst>
              <a:gd name="T0" fmla="*/ 160 w 160"/>
              <a:gd name="T1" fmla="*/ 0 h 1280"/>
              <a:gd name="T2" fmla="*/ 0 w 160"/>
              <a:gd name="T3" fmla="*/ 0 h 1280"/>
              <a:gd name="T4" fmla="*/ 0 w 160"/>
              <a:gd name="T5" fmla="*/ 1280 h 1280"/>
              <a:gd name="T6" fmla="*/ 160 w 160"/>
              <a:gd name="T7" fmla="*/ 1280 h 1280"/>
              <a:gd name="T8" fmla="*/ 0 60000 65536"/>
              <a:gd name="T9" fmla="*/ 0 60000 65536"/>
              <a:gd name="T10" fmla="*/ 0 60000 65536"/>
              <a:gd name="T11" fmla="*/ 0 60000 65536"/>
              <a:gd name="T12" fmla="*/ 0 w 160"/>
              <a:gd name="T13" fmla="*/ 0 h 1280"/>
              <a:gd name="T14" fmla="*/ 160 w 160"/>
              <a:gd name="T15" fmla="*/ 1280 h 1280"/>
            </a:gdLst>
            <a:ahLst/>
            <a:cxnLst>
              <a:cxn ang="T8">
                <a:pos x="T0" y="T1"/>
              </a:cxn>
              <a:cxn ang="T9">
                <a:pos x="T2" y="T3"/>
              </a:cxn>
              <a:cxn ang="T10">
                <a:pos x="T4" y="T5"/>
              </a:cxn>
              <a:cxn ang="T11">
                <a:pos x="T6" y="T7"/>
              </a:cxn>
            </a:cxnLst>
            <a:rect l="T12" t="T13" r="T14" b="T15"/>
            <a:pathLst>
              <a:path w="160" h="1280">
                <a:moveTo>
                  <a:pt x="160" y="0"/>
                </a:moveTo>
                <a:lnTo>
                  <a:pt x="0" y="0"/>
                </a:lnTo>
                <a:lnTo>
                  <a:pt x="0" y="1280"/>
                </a:lnTo>
                <a:lnTo>
                  <a:pt x="160" y="1280"/>
                </a:lnTo>
              </a:path>
            </a:pathLst>
          </a:custGeom>
          <a:noFill/>
          <a:ln w="9525">
            <a:solidFill>
              <a:srgbClr val="000000"/>
            </a:solidFill>
            <a:round/>
            <a:headEnd/>
            <a:tailEnd/>
          </a:ln>
        </p:spPr>
        <p:txBody>
          <a:bodyPr/>
          <a:lstStyle/>
          <a:p>
            <a:endParaRPr lang="zh-CN" altLang="en-US"/>
          </a:p>
        </p:txBody>
      </p:sp>
      <p:sp>
        <p:nvSpPr>
          <p:cNvPr id="20504" name="Line 40"/>
          <p:cNvSpPr>
            <a:spLocks noChangeShapeType="1"/>
          </p:cNvSpPr>
          <p:nvPr/>
        </p:nvSpPr>
        <p:spPr bwMode="auto">
          <a:xfrm flipV="1">
            <a:off x="2322230" y="2598708"/>
            <a:ext cx="0" cy="720800"/>
          </a:xfrm>
          <a:prstGeom prst="line">
            <a:avLst/>
          </a:prstGeom>
          <a:noFill/>
          <a:ln w="9525">
            <a:solidFill>
              <a:srgbClr val="000000"/>
            </a:solidFill>
            <a:round/>
            <a:headEnd/>
            <a:tailEnd/>
          </a:ln>
        </p:spPr>
        <p:txBody>
          <a:bodyPr/>
          <a:lstStyle/>
          <a:p>
            <a:endParaRPr lang="zh-CN" altLang="en-US"/>
          </a:p>
        </p:txBody>
      </p:sp>
      <p:sp>
        <p:nvSpPr>
          <p:cNvPr id="20505" name="Line 41"/>
          <p:cNvSpPr>
            <a:spLocks noChangeShapeType="1"/>
          </p:cNvSpPr>
          <p:nvPr/>
        </p:nvSpPr>
        <p:spPr bwMode="auto">
          <a:xfrm flipV="1">
            <a:off x="4585505" y="2598708"/>
            <a:ext cx="0" cy="720800"/>
          </a:xfrm>
          <a:prstGeom prst="line">
            <a:avLst/>
          </a:prstGeom>
          <a:noFill/>
          <a:ln w="9525">
            <a:solidFill>
              <a:srgbClr val="000000"/>
            </a:solidFill>
            <a:round/>
            <a:headEnd/>
            <a:tailEnd/>
          </a:ln>
        </p:spPr>
        <p:txBody>
          <a:bodyPr/>
          <a:lstStyle/>
          <a:p>
            <a:endParaRPr lang="zh-CN" altLang="en-US"/>
          </a:p>
        </p:txBody>
      </p:sp>
      <p:sp>
        <p:nvSpPr>
          <p:cNvPr id="20506" name="Line 42"/>
          <p:cNvSpPr>
            <a:spLocks noChangeShapeType="1"/>
          </p:cNvSpPr>
          <p:nvPr/>
        </p:nvSpPr>
        <p:spPr bwMode="auto">
          <a:xfrm flipV="1">
            <a:off x="7307995" y="2598708"/>
            <a:ext cx="0" cy="720800"/>
          </a:xfrm>
          <a:prstGeom prst="line">
            <a:avLst/>
          </a:prstGeom>
          <a:noFill/>
          <a:ln w="9525">
            <a:solidFill>
              <a:srgbClr val="000000"/>
            </a:solidFill>
            <a:round/>
            <a:headEnd/>
            <a:tailEnd/>
          </a:ln>
        </p:spPr>
        <p:txBody>
          <a:bodyPr/>
          <a:lstStyle/>
          <a:p>
            <a:endParaRPr lang="zh-CN" altLang="en-US"/>
          </a:p>
        </p:txBody>
      </p:sp>
      <p:sp>
        <p:nvSpPr>
          <p:cNvPr id="20507" name="Line 43"/>
          <p:cNvSpPr>
            <a:spLocks noChangeShapeType="1"/>
          </p:cNvSpPr>
          <p:nvPr/>
        </p:nvSpPr>
        <p:spPr bwMode="auto">
          <a:xfrm>
            <a:off x="1403800" y="2923068"/>
            <a:ext cx="6822625" cy="0"/>
          </a:xfrm>
          <a:prstGeom prst="line">
            <a:avLst/>
          </a:prstGeom>
          <a:noFill/>
          <a:ln w="15875" cap="rnd">
            <a:solidFill>
              <a:srgbClr val="000000"/>
            </a:solidFill>
            <a:prstDash val="dash"/>
            <a:round/>
            <a:headEnd/>
            <a:tailEnd/>
          </a:ln>
        </p:spPr>
        <p:txBody>
          <a:bodyPr/>
          <a:lstStyle/>
          <a:p>
            <a:endParaRPr lang="zh-CN" altLang="en-US"/>
          </a:p>
        </p:txBody>
      </p:sp>
      <p:sp>
        <p:nvSpPr>
          <p:cNvPr id="20508" name="Text Box 44"/>
          <p:cNvSpPr txBox="1">
            <a:spLocks noChangeArrowheads="1"/>
          </p:cNvSpPr>
          <p:nvPr/>
        </p:nvSpPr>
        <p:spPr bwMode="auto">
          <a:xfrm>
            <a:off x="1403800" y="2418508"/>
            <a:ext cx="918430" cy="612680"/>
          </a:xfrm>
          <a:prstGeom prst="rect">
            <a:avLst/>
          </a:prstGeom>
          <a:noFill/>
          <a:ln w="9525">
            <a:noFill/>
            <a:miter lim="800000"/>
            <a:headEnd/>
            <a:tailEnd/>
          </a:ln>
        </p:spPr>
        <p:txBody>
          <a:bodyPr anchor="ctr" anchorCtr="1"/>
          <a:lstStyle/>
          <a:p>
            <a:pPr algn="ctr"/>
            <a:r>
              <a:rPr lang="en-US" altLang="zh-CN" b="1" i="1">
                <a:solidFill>
                  <a:srgbClr val="0000CC"/>
                </a:solidFill>
                <a:latin typeface="Times New Roman" charset="0"/>
              </a:rPr>
              <a:t>Clients</a:t>
            </a:r>
            <a:endParaRPr lang="en-US" altLang="zh-CN">
              <a:solidFill>
                <a:srgbClr val="0000CC"/>
              </a:solidFill>
              <a:latin typeface="Tahoma" pitchFamily="34" charset="0"/>
            </a:endParaRPr>
          </a:p>
        </p:txBody>
      </p:sp>
      <p:sp>
        <p:nvSpPr>
          <p:cNvPr id="20509" name="Text Box 45"/>
          <p:cNvSpPr txBox="1">
            <a:spLocks noChangeArrowheads="1"/>
          </p:cNvSpPr>
          <p:nvPr/>
        </p:nvSpPr>
        <p:spPr bwMode="auto">
          <a:xfrm>
            <a:off x="1403800" y="2742868"/>
            <a:ext cx="918430" cy="612680"/>
          </a:xfrm>
          <a:prstGeom prst="rect">
            <a:avLst/>
          </a:prstGeom>
          <a:noFill/>
          <a:ln w="9525">
            <a:noFill/>
            <a:miter lim="800000"/>
            <a:headEnd/>
            <a:tailEnd/>
          </a:ln>
        </p:spPr>
        <p:txBody>
          <a:bodyPr anchor="ctr" anchorCtr="1"/>
          <a:lstStyle/>
          <a:p>
            <a:pPr algn="ctr"/>
            <a:r>
              <a:rPr lang="en-US" altLang="zh-CN" b="1" i="1">
                <a:solidFill>
                  <a:schemeClr val="accent2"/>
                </a:solidFill>
                <a:latin typeface="Times New Roman" charset="0"/>
              </a:rPr>
              <a:t>Server</a:t>
            </a:r>
            <a:endParaRPr lang="en-US" altLang="zh-CN" b="1">
              <a:solidFill>
                <a:schemeClr val="accent2"/>
              </a:solidFill>
              <a:latin typeface="Tahoma" pitchFamily="34" charset="0"/>
            </a:endParaRPr>
          </a:p>
        </p:txBody>
      </p:sp>
      <p:sp>
        <p:nvSpPr>
          <p:cNvPr id="20510" name="Text Box 46"/>
          <p:cNvSpPr txBox="1">
            <a:spLocks noChangeArrowheads="1"/>
          </p:cNvSpPr>
          <p:nvPr/>
        </p:nvSpPr>
        <p:spPr bwMode="auto">
          <a:xfrm>
            <a:off x="3175058" y="2778908"/>
            <a:ext cx="3017700" cy="612680"/>
          </a:xfrm>
          <a:prstGeom prst="rect">
            <a:avLst/>
          </a:prstGeom>
          <a:noFill/>
          <a:ln w="9525">
            <a:noFill/>
            <a:miter lim="800000"/>
            <a:headEnd/>
            <a:tailEnd/>
          </a:ln>
        </p:spPr>
        <p:txBody>
          <a:bodyPr anchor="ctr" anchorCtr="1"/>
          <a:lstStyle/>
          <a:p>
            <a:pPr algn="ctr"/>
            <a:r>
              <a:rPr lang="en-US" altLang="zh-CN" b="1">
                <a:solidFill>
                  <a:schemeClr val="accent2"/>
                </a:solidFill>
                <a:latin typeface="Times New Roman" charset="0"/>
              </a:rPr>
              <a:t>Dedicated Server Processes</a:t>
            </a:r>
            <a:endParaRPr lang="en-US" altLang="zh-CN" b="1">
              <a:solidFill>
                <a:schemeClr val="accent2"/>
              </a:solidFill>
              <a:latin typeface="Tahoma" pitchFamily="34" charset="0"/>
            </a:endParaRPr>
          </a:p>
        </p:txBody>
      </p:sp>
      <p:sp>
        <p:nvSpPr>
          <p:cNvPr id="51"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18</a:t>
            </a:fld>
            <a:endParaRPr lang="en-US" altLang="zh-CN" dirty="0"/>
          </a:p>
        </p:txBody>
      </p:sp>
      <p:sp>
        <p:nvSpPr>
          <p:cNvPr id="52"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3"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hangingPunct="1"/>
            <a:r>
              <a:rPr lang="en-US" altLang="zh-CN" sz="4000"/>
              <a:t>4.3  DBMS</a:t>
            </a:r>
            <a:r>
              <a:rPr lang="zh-CN" altLang="en-US" sz="4000"/>
              <a:t>的进程结构</a:t>
            </a:r>
          </a:p>
        </p:txBody>
      </p:sp>
      <p:sp>
        <p:nvSpPr>
          <p:cNvPr id="21510" name="Rectangle 3"/>
          <p:cNvSpPr>
            <a:spLocks noGrp="1" noChangeArrowheads="1"/>
          </p:cNvSpPr>
          <p:nvPr>
            <p:ph type="body" idx="1"/>
          </p:nvPr>
        </p:nvSpPr>
        <p:spPr>
          <a:xfrm>
            <a:off x="107504" y="1412875"/>
            <a:ext cx="8712646" cy="4968875"/>
          </a:xfrm>
        </p:spPr>
        <p:txBody>
          <a:bodyPr/>
          <a:lstStyle/>
          <a:p>
            <a:pPr lvl="2" eaLnBrk="1" hangingPunct="1"/>
            <a:r>
              <a:rPr lang="zh-CN" altLang="en-US" sz="2200" dirty="0">
                <a:solidFill>
                  <a:srgbClr val="008000"/>
                </a:solidFill>
                <a:latin typeface="Times New Roman" charset="0"/>
                <a:ea typeface="黑体" pitchFamily="2" charset="-122"/>
              </a:rPr>
              <a:t>方式</a:t>
            </a:r>
            <a:r>
              <a:rPr lang="en-US" altLang="zh-CN" sz="2200" dirty="0">
                <a:solidFill>
                  <a:srgbClr val="008000"/>
                </a:solidFill>
                <a:latin typeface="Times New Roman" charset="0"/>
                <a:ea typeface="黑体" pitchFamily="2" charset="-122"/>
              </a:rPr>
              <a:t>3. </a:t>
            </a:r>
            <a:r>
              <a:rPr lang="zh-CN" altLang="en-US" sz="2200" dirty="0">
                <a:solidFill>
                  <a:srgbClr val="008000"/>
                </a:solidFill>
                <a:latin typeface="Times New Roman" charset="0"/>
                <a:ea typeface="黑体" pitchFamily="2" charset="-122"/>
              </a:rPr>
              <a:t>单核心进程、多线程的</a:t>
            </a:r>
            <a:r>
              <a:rPr lang="en-US" altLang="zh-CN" sz="2200" dirty="0">
                <a:solidFill>
                  <a:srgbClr val="008000"/>
                </a:solidFill>
                <a:latin typeface="Times New Roman" charset="0"/>
                <a:ea typeface="黑体" pitchFamily="2" charset="-122"/>
              </a:rPr>
              <a:t>DBMS</a:t>
            </a:r>
            <a:r>
              <a:rPr lang="zh-CN" altLang="en-US" sz="2200" dirty="0">
                <a:solidFill>
                  <a:srgbClr val="008000"/>
                </a:solidFill>
                <a:latin typeface="Times New Roman" charset="0"/>
                <a:ea typeface="黑体" pitchFamily="2" charset="-122"/>
              </a:rPr>
              <a:t>进程结构 （称为：</a:t>
            </a:r>
            <a:r>
              <a:rPr lang="en-US" altLang="zh-CN" sz="2200" dirty="0">
                <a:solidFill>
                  <a:srgbClr val="008000"/>
                </a:solidFill>
                <a:latin typeface="Times New Roman" charset="0"/>
                <a:ea typeface="黑体" pitchFamily="2" charset="-122"/>
              </a:rPr>
              <a:t> </a:t>
            </a:r>
            <a:r>
              <a:rPr lang="zh-CN" altLang="en-US" sz="2200" dirty="0">
                <a:solidFill>
                  <a:srgbClr val="008000"/>
                </a:solidFill>
                <a:latin typeface="Times New Roman" charset="0"/>
                <a:ea typeface="黑体" pitchFamily="2" charset="-122"/>
              </a:rPr>
              <a:t>使用共享服务器进程的结构）</a:t>
            </a:r>
            <a:endParaRPr lang="zh-CN" altLang="en-US" sz="2100" dirty="0">
              <a:latin typeface="Times New Roman" charset="0"/>
            </a:endParaRPr>
          </a:p>
          <a:p>
            <a:pPr lvl="2" eaLnBrk="1" hangingPunct="1">
              <a:lnSpc>
                <a:spcPct val="90000"/>
              </a:lnSpc>
            </a:pPr>
            <a:r>
              <a:rPr lang="zh-CN" altLang="en-US" sz="2200" dirty="0">
                <a:solidFill>
                  <a:srgbClr val="0000CC"/>
                </a:solidFill>
                <a:latin typeface="Times New Roman" charset="0"/>
                <a:ea typeface="黑体" pitchFamily="2" charset="-122"/>
              </a:rPr>
              <a:t>线程（</a:t>
            </a:r>
            <a:r>
              <a:rPr lang="en-US" altLang="zh-CN" sz="2200" dirty="0">
                <a:solidFill>
                  <a:srgbClr val="0000CC"/>
                </a:solidFill>
                <a:latin typeface="Times New Roman" charset="0"/>
                <a:ea typeface="黑体" pitchFamily="2" charset="-122"/>
              </a:rPr>
              <a:t>thread</a:t>
            </a:r>
            <a:r>
              <a:rPr lang="zh-CN" altLang="en-US" sz="2200" dirty="0">
                <a:solidFill>
                  <a:srgbClr val="0000CC"/>
                </a:solidFill>
                <a:latin typeface="Times New Roman" charset="0"/>
                <a:ea typeface="黑体" pitchFamily="2" charset="-122"/>
              </a:rPr>
              <a:t>）</a:t>
            </a:r>
            <a:r>
              <a:rPr lang="zh-CN" altLang="en-US" sz="2200" dirty="0">
                <a:latin typeface="Times New Roman" charset="0"/>
                <a:ea typeface="黑体" pitchFamily="2" charset="-122"/>
              </a:rPr>
              <a:t>是现代</a:t>
            </a:r>
            <a:r>
              <a:rPr lang="en-US" altLang="zh-CN" sz="2200" dirty="0">
                <a:latin typeface="Times New Roman" charset="0"/>
                <a:ea typeface="黑体" pitchFamily="2" charset="-122"/>
              </a:rPr>
              <a:t>OS</a:t>
            </a:r>
            <a:r>
              <a:rPr lang="zh-CN" altLang="en-US" sz="2200" dirty="0">
                <a:latin typeface="Times New Roman" charset="0"/>
                <a:ea typeface="黑体" pitchFamily="2" charset="-122"/>
              </a:rPr>
              <a:t>引入的一个新概念，也称轻量进程。</a:t>
            </a:r>
          </a:p>
          <a:p>
            <a:pPr lvl="3" eaLnBrk="1" hangingPunct="1">
              <a:lnSpc>
                <a:spcPct val="90000"/>
              </a:lnSpc>
            </a:pPr>
            <a:r>
              <a:rPr lang="zh-CN" altLang="en-US" dirty="0">
                <a:latin typeface="Times New Roman" charset="0"/>
                <a:ea typeface="黑体" pitchFamily="2" charset="-122"/>
              </a:rPr>
              <a:t>一个进程中可创建多个可切换的线程，线程共享所属进程的（内存）资源，具有较少的私有资源，因此切换开销较小</a:t>
            </a:r>
          </a:p>
          <a:p>
            <a:pPr lvl="3" eaLnBrk="1" hangingPunct="1">
              <a:lnSpc>
                <a:spcPct val="90000"/>
              </a:lnSpc>
            </a:pPr>
            <a:r>
              <a:rPr lang="zh-CN" altLang="en-US" dirty="0">
                <a:latin typeface="Times New Roman" charset="0"/>
                <a:ea typeface="黑体" pitchFamily="2" charset="-122"/>
              </a:rPr>
              <a:t>进程是资源分配的单位，而线程是处理机调度的单位</a:t>
            </a:r>
          </a:p>
          <a:p>
            <a:pPr lvl="3" eaLnBrk="1" hangingPunct="1">
              <a:lnSpc>
                <a:spcPct val="90000"/>
              </a:lnSpc>
            </a:pPr>
            <a:r>
              <a:rPr lang="zh-CN" altLang="en-US" dirty="0">
                <a:latin typeface="Times New Roman" charset="0"/>
                <a:ea typeface="黑体" pitchFamily="2" charset="-122"/>
              </a:rPr>
              <a:t>线程机制使</a:t>
            </a:r>
            <a:r>
              <a:rPr lang="en-US" altLang="zh-CN" dirty="0">
                <a:latin typeface="Times New Roman" charset="0"/>
                <a:ea typeface="黑体" pitchFamily="2" charset="-122"/>
              </a:rPr>
              <a:t>OS</a:t>
            </a:r>
            <a:r>
              <a:rPr lang="zh-CN" altLang="en-US" dirty="0">
                <a:latin typeface="Times New Roman" charset="0"/>
                <a:ea typeface="黑体" pitchFamily="2" charset="-122"/>
              </a:rPr>
              <a:t>的任务粒度（</a:t>
            </a:r>
            <a:r>
              <a:rPr lang="en-US" altLang="zh-CN" dirty="0">
                <a:latin typeface="Times New Roman" charset="0"/>
                <a:ea typeface="黑体" pitchFamily="2" charset="-122"/>
              </a:rPr>
              <a:t>task granularity</a:t>
            </a:r>
            <a:r>
              <a:rPr lang="zh-CN" altLang="en-US" dirty="0">
                <a:latin typeface="Times New Roman" charset="0"/>
                <a:ea typeface="黑体" pitchFamily="2" charset="-122"/>
              </a:rPr>
              <a:t>）变小、并发度提高（可实现进程内并发）</a:t>
            </a:r>
          </a:p>
          <a:p>
            <a:pPr lvl="3" eaLnBrk="1" hangingPunct="1">
              <a:lnSpc>
                <a:spcPct val="90000"/>
              </a:lnSpc>
            </a:pPr>
            <a:r>
              <a:rPr lang="zh-CN" altLang="en-US" dirty="0">
                <a:latin typeface="Times New Roman" charset="0"/>
                <a:ea typeface="黑体" pitchFamily="2" charset="-122"/>
              </a:rPr>
              <a:t>线程机制可在</a:t>
            </a:r>
            <a:r>
              <a:rPr lang="en-US" altLang="zh-CN" dirty="0">
                <a:latin typeface="Times New Roman" charset="0"/>
                <a:ea typeface="黑体" pitchFamily="2" charset="-122"/>
              </a:rPr>
              <a:t>OS</a:t>
            </a:r>
            <a:r>
              <a:rPr lang="zh-CN" altLang="en-US" dirty="0">
                <a:latin typeface="Times New Roman" charset="0"/>
                <a:ea typeface="黑体" pitchFamily="2" charset="-122"/>
              </a:rPr>
              <a:t>核心中（核心态）实现，也可在</a:t>
            </a:r>
            <a:r>
              <a:rPr lang="en-US" altLang="zh-CN" dirty="0">
                <a:latin typeface="Times New Roman" charset="0"/>
                <a:ea typeface="黑体" pitchFamily="2" charset="-122"/>
              </a:rPr>
              <a:t>OS</a:t>
            </a:r>
            <a:r>
              <a:rPr lang="zh-CN" altLang="en-US" dirty="0">
                <a:latin typeface="Times New Roman" charset="0"/>
                <a:ea typeface="黑体" pitchFamily="2" charset="-122"/>
              </a:rPr>
              <a:t>的用户进程中（用户态）实现</a:t>
            </a:r>
          </a:p>
          <a:p>
            <a:pPr lvl="2" eaLnBrk="1" hangingPunct="1">
              <a:spcBef>
                <a:spcPts val="1200"/>
              </a:spcBef>
            </a:pPr>
            <a:r>
              <a:rPr lang="zh-CN" altLang="en-US" sz="2200" dirty="0">
                <a:solidFill>
                  <a:srgbClr val="0000CC"/>
                </a:solidFill>
                <a:latin typeface="Times New Roman" charset="0"/>
                <a:ea typeface="黑体" pitchFamily="2" charset="-122"/>
              </a:rPr>
              <a:t>多线程</a:t>
            </a:r>
            <a:r>
              <a:rPr lang="en-US" altLang="zh-CN" sz="2200" dirty="0">
                <a:solidFill>
                  <a:srgbClr val="0000CC"/>
                </a:solidFill>
                <a:latin typeface="Times New Roman" charset="0"/>
                <a:ea typeface="黑体" pitchFamily="2" charset="-122"/>
              </a:rPr>
              <a:t>DBMS </a:t>
            </a:r>
            <a:r>
              <a:rPr lang="zh-CN" altLang="en-US" sz="2200" dirty="0">
                <a:solidFill>
                  <a:srgbClr val="0000CC"/>
                </a:solidFill>
                <a:latin typeface="Times New Roman" charset="0"/>
                <a:ea typeface="黑体" pitchFamily="2" charset="-122"/>
              </a:rPr>
              <a:t>（</a:t>
            </a:r>
            <a:r>
              <a:rPr lang="en-US" altLang="zh-CN" sz="2200" dirty="0">
                <a:solidFill>
                  <a:srgbClr val="0000CC"/>
                </a:solidFill>
                <a:latin typeface="Times New Roman" charset="0"/>
                <a:ea typeface="黑体" pitchFamily="2" charset="-122"/>
              </a:rPr>
              <a:t>Multithreading DBMS</a:t>
            </a:r>
            <a:r>
              <a:rPr lang="zh-CN" altLang="en-US" sz="2200" dirty="0">
                <a:solidFill>
                  <a:srgbClr val="0000CC"/>
                </a:solidFill>
                <a:latin typeface="Times New Roman" charset="0"/>
                <a:ea typeface="黑体" pitchFamily="2" charset="-122"/>
              </a:rPr>
              <a:t>）：</a:t>
            </a:r>
            <a:r>
              <a:rPr lang="zh-CN" altLang="en-US" sz="2200" dirty="0">
                <a:latin typeface="Times New Roman" charset="0"/>
                <a:ea typeface="黑体" pitchFamily="2" charset="-122"/>
              </a:rPr>
              <a:t>不使用</a:t>
            </a:r>
            <a:r>
              <a:rPr lang="en-US" altLang="zh-CN" sz="2200" dirty="0">
                <a:latin typeface="Times New Roman" charset="0"/>
                <a:ea typeface="黑体" pitchFamily="2" charset="-122"/>
              </a:rPr>
              <a:t>OS</a:t>
            </a:r>
            <a:r>
              <a:rPr lang="zh-CN" altLang="en-US" sz="2200" dirty="0">
                <a:latin typeface="Times New Roman" charset="0"/>
                <a:ea typeface="黑体" pitchFamily="2" charset="-122"/>
              </a:rPr>
              <a:t>提供的多线程机制，而由</a:t>
            </a:r>
            <a:r>
              <a:rPr lang="en-US" altLang="zh-CN" sz="2200" dirty="0">
                <a:latin typeface="Times New Roman" charset="0"/>
                <a:ea typeface="黑体" pitchFamily="2" charset="-122"/>
              </a:rPr>
              <a:t>DBMS</a:t>
            </a:r>
            <a:r>
              <a:rPr lang="zh-CN" altLang="en-US" sz="2200" dirty="0">
                <a:latin typeface="Times New Roman" charset="0"/>
                <a:ea typeface="黑体" pitchFamily="2" charset="-122"/>
              </a:rPr>
              <a:t>自己实现多线程机制。</a:t>
            </a:r>
          </a:p>
          <a:p>
            <a:pPr lvl="3" eaLnBrk="1" hangingPunct="1">
              <a:spcBef>
                <a:spcPts val="600"/>
              </a:spcBef>
            </a:pPr>
            <a:r>
              <a:rPr lang="en-US" altLang="zh-CN" b="1" dirty="0">
                <a:solidFill>
                  <a:srgbClr val="008000"/>
                </a:solidFill>
                <a:latin typeface="Times New Roman" charset="0"/>
                <a:ea typeface="黑体" pitchFamily="2" charset="-122"/>
              </a:rPr>
              <a:t>e.g.</a:t>
            </a:r>
            <a:r>
              <a:rPr lang="en-US" altLang="zh-CN" dirty="0">
                <a:solidFill>
                  <a:srgbClr val="008000"/>
                </a:solidFill>
                <a:latin typeface="Times New Roman" charset="0"/>
                <a:ea typeface="黑体" pitchFamily="2" charset="-122"/>
              </a:rPr>
              <a:t> </a:t>
            </a:r>
            <a:r>
              <a:rPr lang="en-US" altLang="zh-CN" b="1" dirty="0">
                <a:solidFill>
                  <a:srgbClr val="0000CC"/>
                </a:solidFill>
                <a:latin typeface="Times New Roman" charset="0"/>
                <a:ea typeface="黑体" pitchFamily="2" charset="-122"/>
              </a:rPr>
              <a:t>Oracle</a:t>
            </a:r>
            <a:r>
              <a:rPr lang="zh-CN" altLang="en-US" dirty="0">
                <a:solidFill>
                  <a:srgbClr val="0000CC"/>
                </a:solidFill>
                <a:latin typeface="Times New Roman" charset="0"/>
                <a:ea typeface="黑体" pitchFamily="2" charset="-122"/>
              </a:rPr>
              <a:t>中，许多应用进程共同连接到</a:t>
            </a:r>
            <a:r>
              <a:rPr lang="zh-CN" altLang="en-US" b="1" dirty="0">
                <a:solidFill>
                  <a:schemeClr val="accent2"/>
                </a:solidFill>
                <a:latin typeface="Times New Roman" charset="0"/>
                <a:ea typeface="黑体" pitchFamily="2" charset="-122"/>
              </a:rPr>
              <a:t>调度进程（</a:t>
            </a:r>
            <a:r>
              <a:rPr lang="en-US" altLang="zh-CN" b="1" dirty="0">
                <a:solidFill>
                  <a:schemeClr val="accent2"/>
                </a:solidFill>
                <a:latin typeface="Times New Roman" charset="0"/>
                <a:ea typeface="黑体" pitchFamily="2" charset="-122"/>
              </a:rPr>
              <a:t>Dispatcher Process</a:t>
            </a:r>
            <a:r>
              <a:rPr lang="zh-CN" altLang="en-US" b="1" dirty="0">
                <a:solidFill>
                  <a:schemeClr val="accent2"/>
                </a:solidFill>
                <a:latin typeface="Times New Roman" charset="0"/>
                <a:ea typeface="黑体" pitchFamily="2" charset="-122"/>
              </a:rPr>
              <a:t>）</a:t>
            </a:r>
            <a:r>
              <a:rPr lang="zh-CN" altLang="en-US" dirty="0">
                <a:solidFill>
                  <a:srgbClr val="0000CC"/>
                </a:solidFill>
                <a:latin typeface="Times New Roman" charset="0"/>
                <a:ea typeface="黑体" pitchFamily="2" charset="-122"/>
              </a:rPr>
              <a:t>，由调度进程将用户请求发送到共享服务器进程。</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19</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1510">
                                            <p:txEl>
                                              <p:pRg st="2" end="2"/>
                                            </p:txEl>
                                          </p:spTgt>
                                        </p:tgtEl>
                                        <p:attrNameLst>
                                          <p:attrName>style.visibility</p:attrName>
                                        </p:attrNameLst>
                                      </p:cBhvr>
                                      <p:to>
                                        <p:strVal val="visible"/>
                                      </p:to>
                                    </p:set>
                                    <p:anim calcmode="lin" valueType="num">
                                      <p:cBhvr additive="base">
                                        <p:cTn id="11" dur="500" fill="hold"/>
                                        <p:tgtEl>
                                          <p:spTgt spid="215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510">
                                            <p:txEl>
                                              <p:pRg st="3" end="3"/>
                                            </p:txEl>
                                          </p:spTgt>
                                        </p:tgtEl>
                                        <p:attrNameLst>
                                          <p:attrName>style.visibility</p:attrName>
                                        </p:attrNameLst>
                                      </p:cBhvr>
                                      <p:to>
                                        <p:strVal val="visible"/>
                                      </p:to>
                                    </p:set>
                                    <p:anim calcmode="lin" valueType="num">
                                      <p:cBhvr additive="base">
                                        <p:cTn id="15" dur="500" fill="hold"/>
                                        <p:tgtEl>
                                          <p:spTgt spid="215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51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510">
                                            <p:txEl>
                                              <p:pRg st="4" end="4"/>
                                            </p:txEl>
                                          </p:spTgt>
                                        </p:tgtEl>
                                        <p:attrNameLst>
                                          <p:attrName>style.visibility</p:attrName>
                                        </p:attrNameLst>
                                      </p:cBhvr>
                                      <p:to>
                                        <p:strVal val="visible"/>
                                      </p:to>
                                    </p:set>
                                    <p:anim calcmode="lin" valueType="num">
                                      <p:cBhvr additive="base">
                                        <p:cTn id="19" dur="500" fill="hold"/>
                                        <p:tgtEl>
                                          <p:spTgt spid="215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1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510">
                                            <p:txEl>
                                              <p:pRg st="5" end="5"/>
                                            </p:txEl>
                                          </p:spTgt>
                                        </p:tgtEl>
                                        <p:attrNameLst>
                                          <p:attrName>style.visibility</p:attrName>
                                        </p:attrNameLst>
                                      </p:cBhvr>
                                      <p:to>
                                        <p:strVal val="visible"/>
                                      </p:to>
                                    </p:set>
                                    <p:anim calcmode="lin" valueType="num">
                                      <p:cBhvr additive="base">
                                        <p:cTn id="23" dur="500" fill="hold"/>
                                        <p:tgtEl>
                                          <p:spTgt spid="215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510">
                                            <p:txEl>
                                              <p:pRg st="6" end="6"/>
                                            </p:txEl>
                                          </p:spTgt>
                                        </p:tgtEl>
                                        <p:attrNameLst>
                                          <p:attrName>style.visibility</p:attrName>
                                        </p:attrNameLst>
                                      </p:cBhvr>
                                      <p:to>
                                        <p:strVal val="visible"/>
                                      </p:to>
                                    </p:set>
                                    <p:anim calcmode="lin" valueType="num">
                                      <p:cBhvr additive="base">
                                        <p:cTn id="29" dur="500" fill="hold"/>
                                        <p:tgtEl>
                                          <p:spTgt spid="2151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10">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510">
                                            <p:txEl>
                                              <p:pRg st="7" end="7"/>
                                            </p:txEl>
                                          </p:spTgt>
                                        </p:tgtEl>
                                        <p:attrNameLst>
                                          <p:attrName>style.visibility</p:attrName>
                                        </p:attrNameLst>
                                      </p:cBhvr>
                                      <p:to>
                                        <p:strVal val="visible"/>
                                      </p:to>
                                    </p:set>
                                    <p:anim calcmode="lin" valueType="num">
                                      <p:cBhvr additive="base">
                                        <p:cTn id="33" dur="500" fill="hold"/>
                                        <p:tgtEl>
                                          <p:spTgt spid="21510">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5126" name="Rectangle 3"/>
          <p:cNvSpPr>
            <a:spLocks noGrp="1" noChangeArrowheads="1"/>
          </p:cNvSpPr>
          <p:nvPr>
            <p:ph type="body" idx="1"/>
          </p:nvPr>
        </p:nvSpPr>
        <p:spPr/>
        <p:txBody>
          <a:bodyPr/>
          <a:lstStyle/>
          <a:p>
            <a:pPr eaLnBrk="1" hangingPunct="1">
              <a:lnSpc>
                <a:spcPct val="140000"/>
              </a:lnSpc>
            </a:pPr>
            <a:r>
              <a:rPr lang="en-US" altLang="zh-CN" b="1">
                <a:solidFill>
                  <a:schemeClr val="accent2"/>
                </a:solidFill>
                <a:ea typeface="黑体" pitchFamily="2" charset="-122"/>
              </a:rPr>
              <a:t>4.1  DBMS</a:t>
            </a:r>
            <a:r>
              <a:rPr lang="zh-CN" altLang="en-US" b="1">
                <a:solidFill>
                  <a:schemeClr val="accent2"/>
                </a:solidFill>
                <a:ea typeface="黑体" pitchFamily="2" charset="-122"/>
              </a:rPr>
              <a:t>结构简介</a:t>
            </a:r>
          </a:p>
          <a:p>
            <a:pPr eaLnBrk="1" hangingPunct="1">
              <a:lnSpc>
                <a:spcPct val="140000"/>
              </a:lnSpc>
            </a:pPr>
            <a:r>
              <a:rPr lang="en-US" altLang="zh-CN" b="1">
                <a:ea typeface="黑体" pitchFamily="2" charset="-122"/>
              </a:rPr>
              <a:t>4.2  </a:t>
            </a:r>
            <a:r>
              <a:rPr lang="en-US" altLang="en-US" b="1">
                <a:ea typeface="黑体" pitchFamily="2" charset="-122"/>
              </a:rPr>
              <a:t>事务</a:t>
            </a:r>
            <a:endParaRPr lang="zh-CN" altLang="en-US" b="1">
              <a:ea typeface="黑体" pitchFamily="2" charset="-122"/>
            </a:endParaRPr>
          </a:p>
          <a:p>
            <a:pPr eaLnBrk="1" hangingPunct="1">
              <a:lnSpc>
                <a:spcPct val="140000"/>
              </a:lnSpc>
            </a:pPr>
            <a:r>
              <a:rPr lang="en-US" altLang="zh-CN" b="1">
                <a:ea typeface="黑体" pitchFamily="2" charset="-122"/>
              </a:rPr>
              <a:t>4.3  </a:t>
            </a:r>
            <a:r>
              <a:rPr lang="en-US" altLang="en-US" b="1">
                <a:ea typeface="黑体" pitchFamily="2" charset="-122"/>
              </a:rPr>
              <a:t>DBMS的进程结构</a:t>
            </a:r>
            <a:endParaRPr lang="zh-CN" altLang="en-US" b="1">
              <a:ea typeface="黑体" pitchFamily="2" charset="-122"/>
            </a:endParaRPr>
          </a:p>
          <a:p>
            <a:pPr eaLnBrk="1" hangingPunct="1">
              <a:lnSpc>
                <a:spcPct val="140000"/>
              </a:lnSpc>
            </a:pPr>
            <a:r>
              <a:rPr lang="en-US" altLang="zh-CN" b="1">
                <a:ea typeface="黑体" pitchFamily="2" charset="-122"/>
              </a:rPr>
              <a:t>4.4  </a:t>
            </a:r>
            <a:r>
              <a:rPr lang="en-US" altLang="en-US" b="1">
                <a:ea typeface="黑体" pitchFamily="2" charset="-122"/>
              </a:rPr>
              <a:t>DBMS的系统结构</a:t>
            </a:r>
            <a:endParaRPr lang="zh-CN" altLang="en-US" b="1">
              <a:ea typeface="黑体" pitchFamily="2" charset="-122"/>
            </a:endParaRPr>
          </a:p>
          <a:p>
            <a:pPr eaLnBrk="1" hangingPunct="1">
              <a:lnSpc>
                <a:spcPct val="140000"/>
              </a:lnSpc>
            </a:pPr>
            <a:r>
              <a:rPr lang="en-US" altLang="zh-CN" b="1">
                <a:ea typeface="黑体" pitchFamily="2" charset="-122"/>
              </a:rPr>
              <a:t>4.5  </a:t>
            </a:r>
            <a:r>
              <a:rPr lang="en-US" altLang="en-US" b="1">
                <a:ea typeface="黑体" pitchFamily="2" charset="-122"/>
              </a:rPr>
              <a:t>数据目录</a:t>
            </a:r>
            <a:r>
              <a:rPr lang="zh-CN" altLang="en-US" b="1">
                <a:ea typeface="黑体" pitchFamily="2" charset="-122"/>
              </a:rPr>
              <a:t> </a:t>
            </a:r>
            <a:r>
              <a:rPr lang="en-US" altLang="en-US" b="1">
                <a:ea typeface="黑体" pitchFamily="2" charset="-122"/>
              </a:rPr>
              <a:t>（字典）</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3"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a:t>
            </a:fld>
            <a:endParaRPr lang="en-US" altLang="zh-CN" dirty="0"/>
          </a:p>
        </p:txBody>
      </p:sp>
      <p:sp>
        <p:nvSpPr>
          <p:cNvPr id="14"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zh-CN" altLang="en-US" sz="4000" dirty="0"/>
              <a:t>多线程</a:t>
            </a:r>
            <a:r>
              <a:rPr lang="en-US" altLang="zh-CN" sz="4000" dirty="0"/>
              <a:t>DBMS</a:t>
            </a:r>
            <a:r>
              <a:rPr lang="zh-CN" altLang="en-US" sz="4000" dirty="0"/>
              <a:t>（共享服务器进程）</a:t>
            </a:r>
          </a:p>
        </p:txBody>
      </p:sp>
      <p:grpSp>
        <p:nvGrpSpPr>
          <p:cNvPr id="22534" name="Group 4"/>
          <p:cNvGrpSpPr>
            <a:grpSpLocks/>
          </p:cNvGrpSpPr>
          <p:nvPr/>
        </p:nvGrpSpPr>
        <p:grpSpPr bwMode="auto">
          <a:xfrm>
            <a:off x="1258888" y="1268760"/>
            <a:ext cx="7132637" cy="5370113"/>
            <a:chOff x="2818" y="1880"/>
            <a:chExt cx="8320" cy="7760"/>
          </a:xfrm>
        </p:grpSpPr>
        <p:sp>
          <p:nvSpPr>
            <p:cNvPr id="22535" name="Text Box 5"/>
            <p:cNvSpPr txBox="1">
              <a:spLocks noChangeArrowheads="1"/>
            </p:cNvSpPr>
            <p:nvPr/>
          </p:nvSpPr>
          <p:spPr bwMode="auto">
            <a:xfrm>
              <a:off x="5538" y="1880"/>
              <a:ext cx="2400" cy="680"/>
            </a:xfrm>
            <a:prstGeom prst="rect">
              <a:avLst/>
            </a:prstGeom>
            <a:noFill/>
            <a:ln w="9525">
              <a:noFill/>
              <a:miter lim="800000"/>
              <a:headEnd/>
              <a:tailEnd/>
            </a:ln>
          </p:spPr>
          <p:txBody>
            <a:bodyPr/>
            <a:lstStyle/>
            <a:p>
              <a:pPr algn="ctr"/>
              <a:r>
                <a:rPr lang="en-US" altLang="zh-CN" b="1">
                  <a:solidFill>
                    <a:srgbClr val="0000CC"/>
                  </a:solidFill>
                  <a:latin typeface="Times New Roman" charset="0"/>
                </a:rPr>
                <a:t>User Processes</a:t>
              </a:r>
              <a:endParaRPr lang="en-US" altLang="zh-CN" b="1">
                <a:solidFill>
                  <a:srgbClr val="0000CC"/>
                </a:solidFill>
                <a:latin typeface="Tahoma" pitchFamily="34" charset="0"/>
              </a:endParaRPr>
            </a:p>
          </p:txBody>
        </p:sp>
        <p:sp>
          <p:nvSpPr>
            <p:cNvPr id="22536" name="Text Box 6"/>
            <p:cNvSpPr txBox="1">
              <a:spLocks noChangeArrowheads="1"/>
            </p:cNvSpPr>
            <p:nvPr/>
          </p:nvSpPr>
          <p:spPr bwMode="auto">
            <a:xfrm>
              <a:off x="5618" y="3920"/>
              <a:ext cx="2200" cy="600"/>
            </a:xfrm>
            <a:prstGeom prst="rect">
              <a:avLst/>
            </a:prstGeom>
            <a:solidFill>
              <a:srgbClr val="FFCC99"/>
            </a:solidFill>
            <a:ln w="9525">
              <a:solidFill>
                <a:srgbClr val="000000"/>
              </a:solidFill>
              <a:miter lim="800000"/>
              <a:headEnd/>
              <a:tailEnd/>
            </a:ln>
          </p:spPr>
          <p:txBody>
            <a:bodyPr/>
            <a:lstStyle/>
            <a:p>
              <a:pPr algn="ctr"/>
              <a:r>
                <a:rPr lang="en-US" altLang="zh-CN" sz="1600" b="1">
                  <a:latin typeface="Times New Roman" charset="0"/>
                </a:rPr>
                <a:t>Dispatcher Process</a:t>
              </a:r>
              <a:endParaRPr lang="en-US" altLang="zh-CN" sz="1600" b="1">
                <a:latin typeface="Tahoma" pitchFamily="34" charset="0"/>
              </a:endParaRPr>
            </a:p>
          </p:txBody>
        </p:sp>
        <p:sp>
          <p:nvSpPr>
            <p:cNvPr id="22537" name="Text Box 7"/>
            <p:cNvSpPr txBox="1">
              <a:spLocks noChangeArrowheads="1"/>
            </p:cNvSpPr>
            <p:nvPr/>
          </p:nvSpPr>
          <p:spPr bwMode="auto">
            <a:xfrm>
              <a:off x="5618" y="5600"/>
              <a:ext cx="2200" cy="600"/>
            </a:xfrm>
            <a:prstGeom prst="rect">
              <a:avLst/>
            </a:prstGeom>
            <a:solidFill>
              <a:srgbClr val="99CCFF"/>
            </a:solidFill>
            <a:ln w="9525">
              <a:solidFill>
                <a:srgbClr val="000000"/>
              </a:solidFill>
              <a:miter lim="800000"/>
              <a:headEnd/>
              <a:tailEnd/>
            </a:ln>
          </p:spPr>
          <p:txBody>
            <a:bodyPr lIns="18000" tIns="0" rIns="18000" bIns="0" anchor="ctr" anchorCtr="1"/>
            <a:lstStyle/>
            <a:p>
              <a:pPr algn="ctr"/>
              <a:r>
                <a:rPr lang="en-US" altLang="zh-CN" sz="1600" b="1">
                  <a:latin typeface="Times New Roman" charset="0"/>
                </a:rPr>
                <a:t>Oracle Server Code</a:t>
              </a:r>
              <a:endParaRPr lang="en-US" altLang="zh-CN" sz="1600" b="1">
                <a:latin typeface="Tahoma" pitchFamily="34" charset="0"/>
              </a:endParaRPr>
            </a:p>
          </p:txBody>
        </p:sp>
        <p:sp>
          <p:nvSpPr>
            <p:cNvPr id="22538" name="Line 8"/>
            <p:cNvSpPr>
              <a:spLocks noChangeShapeType="1"/>
            </p:cNvSpPr>
            <p:nvPr/>
          </p:nvSpPr>
          <p:spPr bwMode="auto">
            <a:xfrm flipV="1">
              <a:off x="6698" y="6200"/>
              <a:ext cx="0" cy="48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2539" name="Line 9"/>
            <p:cNvSpPr>
              <a:spLocks noChangeShapeType="1"/>
            </p:cNvSpPr>
            <p:nvPr/>
          </p:nvSpPr>
          <p:spPr bwMode="auto">
            <a:xfrm flipV="1">
              <a:off x="6698" y="3280"/>
              <a:ext cx="0" cy="64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22540" name="Line 10"/>
            <p:cNvSpPr>
              <a:spLocks noChangeShapeType="1"/>
            </p:cNvSpPr>
            <p:nvPr/>
          </p:nvSpPr>
          <p:spPr bwMode="auto">
            <a:xfrm>
              <a:off x="2818" y="3640"/>
              <a:ext cx="8320" cy="0"/>
            </a:xfrm>
            <a:prstGeom prst="line">
              <a:avLst/>
            </a:prstGeom>
            <a:noFill/>
            <a:ln w="15875" cap="rnd">
              <a:solidFill>
                <a:srgbClr val="000000"/>
              </a:solidFill>
              <a:prstDash val="dash"/>
              <a:round/>
              <a:headEnd/>
              <a:tailEnd/>
            </a:ln>
          </p:spPr>
          <p:txBody>
            <a:bodyPr/>
            <a:lstStyle/>
            <a:p>
              <a:endParaRPr lang="zh-CN" altLang="en-US"/>
            </a:p>
          </p:txBody>
        </p:sp>
        <p:sp>
          <p:nvSpPr>
            <p:cNvPr id="22541" name="Text Box 11"/>
            <p:cNvSpPr txBox="1">
              <a:spLocks noChangeArrowheads="1"/>
            </p:cNvSpPr>
            <p:nvPr/>
          </p:nvSpPr>
          <p:spPr bwMode="auto">
            <a:xfrm>
              <a:off x="2818" y="3080"/>
              <a:ext cx="1120" cy="680"/>
            </a:xfrm>
            <a:prstGeom prst="rect">
              <a:avLst/>
            </a:prstGeom>
            <a:noFill/>
            <a:ln w="9525">
              <a:noFill/>
              <a:miter lim="800000"/>
              <a:headEnd/>
              <a:tailEnd/>
            </a:ln>
          </p:spPr>
          <p:txBody>
            <a:bodyPr/>
            <a:lstStyle/>
            <a:p>
              <a:pPr algn="ctr"/>
              <a:r>
                <a:rPr lang="en-US" altLang="zh-CN" b="1" i="1">
                  <a:solidFill>
                    <a:srgbClr val="0000CC"/>
                  </a:solidFill>
                  <a:latin typeface="Times New Roman" charset="0"/>
                </a:rPr>
                <a:t>Clients</a:t>
              </a:r>
              <a:endParaRPr lang="en-US" altLang="zh-CN" b="1">
                <a:solidFill>
                  <a:srgbClr val="0000CC"/>
                </a:solidFill>
                <a:latin typeface="Tahoma" pitchFamily="34" charset="0"/>
              </a:endParaRPr>
            </a:p>
          </p:txBody>
        </p:sp>
        <p:sp>
          <p:nvSpPr>
            <p:cNvPr id="22542" name="Text Box 12"/>
            <p:cNvSpPr txBox="1">
              <a:spLocks noChangeArrowheads="1"/>
            </p:cNvSpPr>
            <p:nvPr/>
          </p:nvSpPr>
          <p:spPr bwMode="auto">
            <a:xfrm>
              <a:off x="2818" y="3716"/>
              <a:ext cx="1120" cy="680"/>
            </a:xfrm>
            <a:prstGeom prst="rect">
              <a:avLst/>
            </a:prstGeom>
            <a:noFill/>
            <a:ln w="9525">
              <a:noFill/>
              <a:miter lim="800000"/>
              <a:headEnd/>
              <a:tailEnd/>
            </a:ln>
          </p:spPr>
          <p:txBody>
            <a:bodyPr/>
            <a:lstStyle/>
            <a:p>
              <a:pPr algn="ctr"/>
              <a:r>
                <a:rPr lang="en-US" altLang="zh-CN" b="1" i="1">
                  <a:solidFill>
                    <a:schemeClr val="accent2"/>
                  </a:solidFill>
                  <a:latin typeface="Times New Roman" charset="0"/>
                </a:rPr>
                <a:t>Server</a:t>
              </a:r>
              <a:endParaRPr lang="en-US" altLang="zh-CN">
                <a:solidFill>
                  <a:schemeClr val="accent2"/>
                </a:solidFill>
                <a:latin typeface="Tahoma" pitchFamily="34" charset="0"/>
              </a:endParaRPr>
            </a:p>
          </p:txBody>
        </p:sp>
        <p:sp>
          <p:nvSpPr>
            <p:cNvPr id="22543" name="Text Box 13"/>
            <p:cNvSpPr txBox="1">
              <a:spLocks noChangeArrowheads="1"/>
            </p:cNvSpPr>
            <p:nvPr/>
          </p:nvSpPr>
          <p:spPr bwMode="auto">
            <a:xfrm>
              <a:off x="5578" y="4782"/>
              <a:ext cx="2281" cy="840"/>
            </a:xfrm>
            <a:prstGeom prst="rect">
              <a:avLst/>
            </a:prstGeom>
            <a:noFill/>
            <a:ln w="9525">
              <a:noFill/>
              <a:miter lim="800000"/>
              <a:headEnd/>
              <a:tailEnd/>
            </a:ln>
          </p:spPr>
          <p:txBody>
            <a:bodyPr lIns="0" tIns="0" rIns="0" bIns="0" anchor="ctr" anchorCtr="1"/>
            <a:lstStyle/>
            <a:p>
              <a:pPr algn="ctr">
                <a:lnSpc>
                  <a:spcPct val="90000"/>
                </a:lnSpc>
              </a:pPr>
              <a:r>
                <a:rPr lang="en-US" altLang="zh-CN" b="1" dirty="0">
                  <a:solidFill>
                    <a:schemeClr val="accent2"/>
                  </a:solidFill>
                  <a:latin typeface="Times New Roman" charset="0"/>
                </a:rPr>
                <a:t>Shared</a:t>
              </a:r>
            </a:p>
            <a:p>
              <a:pPr algn="ctr">
                <a:lnSpc>
                  <a:spcPct val="90000"/>
                </a:lnSpc>
              </a:pPr>
              <a:r>
                <a:rPr lang="en-US" altLang="zh-CN" b="1" dirty="0">
                  <a:solidFill>
                    <a:schemeClr val="accent2"/>
                  </a:solidFill>
                  <a:latin typeface="Times New Roman" charset="0"/>
                </a:rPr>
                <a:t>Server Process</a:t>
              </a:r>
              <a:endParaRPr lang="en-US" altLang="zh-CN" dirty="0">
                <a:solidFill>
                  <a:schemeClr val="accent2"/>
                </a:solidFill>
                <a:latin typeface="Tahoma" pitchFamily="34" charset="0"/>
              </a:endParaRPr>
            </a:p>
          </p:txBody>
        </p:sp>
        <p:sp>
          <p:nvSpPr>
            <p:cNvPr id="22544" name="Text Box 14"/>
            <p:cNvSpPr txBox="1">
              <a:spLocks noChangeArrowheads="1"/>
            </p:cNvSpPr>
            <p:nvPr/>
          </p:nvSpPr>
          <p:spPr bwMode="auto">
            <a:xfrm>
              <a:off x="5818" y="2440"/>
              <a:ext cx="2200" cy="600"/>
            </a:xfrm>
            <a:prstGeom prst="rect">
              <a:avLst/>
            </a:prstGeom>
            <a:solidFill>
              <a:srgbClr val="CCFFFF"/>
            </a:solidFill>
            <a:ln w="9525">
              <a:solidFill>
                <a:srgbClr val="000000"/>
              </a:solidFill>
              <a:miter lim="800000"/>
              <a:headEnd/>
              <a:tailEnd/>
            </a:ln>
          </p:spPr>
          <p:txBody>
            <a:bodyPr/>
            <a:lstStyle/>
            <a:p>
              <a:pPr algn="just"/>
              <a:r>
                <a:rPr lang="en-US" altLang="zh-CN" sz="1200">
                  <a:latin typeface="Times New Roman" charset="0"/>
                </a:rPr>
                <a:t>Application Code</a:t>
              </a:r>
              <a:endParaRPr lang="en-US" altLang="zh-CN">
                <a:latin typeface="Tahoma" pitchFamily="34" charset="0"/>
              </a:endParaRPr>
            </a:p>
          </p:txBody>
        </p:sp>
        <p:sp>
          <p:nvSpPr>
            <p:cNvPr id="22545" name="Text Box 15"/>
            <p:cNvSpPr txBox="1">
              <a:spLocks noChangeArrowheads="1"/>
            </p:cNvSpPr>
            <p:nvPr/>
          </p:nvSpPr>
          <p:spPr bwMode="auto">
            <a:xfrm>
              <a:off x="5698" y="2560"/>
              <a:ext cx="2200" cy="600"/>
            </a:xfrm>
            <a:prstGeom prst="rect">
              <a:avLst/>
            </a:prstGeom>
            <a:solidFill>
              <a:srgbClr val="CCFFFF"/>
            </a:solidFill>
            <a:ln w="9525">
              <a:solidFill>
                <a:srgbClr val="000000"/>
              </a:solidFill>
              <a:miter lim="800000"/>
              <a:headEnd/>
              <a:tailEnd/>
            </a:ln>
          </p:spPr>
          <p:txBody>
            <a:bodyPr/>
            <a:lstStyle/>
            <a:p>
              <a:pPr algn="just"/>
              <a:r>
                <a:rPr lang="en-US" altLang="zh-CN" sz="1200">
                  <a:latin typeface="Times New Roman" charset="0"/>
                </a:rPr>
                <a:t>Application Code</a:t>
              </a:r>
              <a:endParaRPr lang="en-US" altLang="zh-CN">
                <a:latin typeface="Tahoma" pitchFamily="34" charset="0"/>
              </a:endParaRPr>
            </a:p>
          </p:txBody>
        </p:sp>
        <p:sp>
          <p:nvSpPr>
            <p:cNvPr id="22546" name="Text Box 16"/>
            <p:cNvSpPr txBox="1">
              <a:spLocks noChangeArrowheads="1"/>
            </p:cNvSpPr>
            <p:nvPr/>
          </p:nvSpPr>
          <p:spPr bwMode="auto">
            <a:xfrm>
              <a:off x="5578" y="2680"/>
              <a:ext cx="2200" cy="600"/>
            </a:xfrm>
            <a:prstGeom prst="rect">
              <a:avLst/>
            </a:prstGeom>
            <a:solidFill>
              <a:srgbClr val="CCFFFF"/>
            </a:solidFill>
            <a:ln w="9525">
              <a:solidFill>
                <a:srgbClr val="000000"/>
              </a:solidFill>
              <a:miter lim="800000"/>
              <a:headEnd/>
              <a:tailEnd/>
            </a:ln>
          </p:spPr>
          <p:txBody>
            <a:bodyPr lIns="0" tIns="0" rIns="0" bIns="0" anchor="ctr" anchorCtr="1"/>
            <a:lstStyle/>
            <a:p>
              <a:pPr algn="ctr"/>
              <a:r>
                <a:rPr lang="en-US" altLang="zh-CN" b="1">
                  <a:latin typeface="Times New Roman" charset="0"/>
                </a:rPr>
                <a:t>Application Code</a:t>
              </a:r>
              <a:endParaRPr lang="en-US" altLang="zh-CN" b="1">
                <a:latin typeface="Tahoma" pitchFamily="34" charset="0"/>
              </a:endParaRPr>
            </a:p>
          </p:txBody>
        </p:sp>
        <p:sp>
          <p:nvSpPr>
            <p:cNvPr id="22547" name="Text Box 17"/>
            <p:cNvSpPr txBox="1">
              <a:spLocks noChangeArrowheads="1"/>
            </p:cNvSpPr>
            <p:nvPr/>
          </p:nvSpPr>
          <p:spPr bwMode="auto">
            <a:xfrm>
              <a:off x="2858" y="6680"/>
              <a:ext cx="8160" cy="1200"/>
            </a:xfrm>
            <a:prstGeom prst="rect">
              <a:avLst/>
            </a:prstGeom>
            <a:solidFill>
              <a:srgbClr val="FFFF99"/>
            </a:solidFill>
            <a:ln w="9525">
              <a:solidFill>
                <a:srgbClr val="000000"/>
              </a:solidFill>
              <a:miter lim="800000"/>
              <a:headEnd/>
              <a:tailEnd/>
            </a:ln>
          </p:spPr>
          <p:txBody>
            <a:bodyPr/>
            <a:lstStyle/>
            <a:p>
              <a:pPr algn="ctr"/>
              <a:r>
                <a:rPr lang="en-US" altLang="zh-CN" sz="2000" b="1">
                  <a:latin typeface="Times New Roman" charset="0"/>
                </a:rPr>
                <a:t>SGA</a:t>
              </a:r>
              <a:endParaRPr lang="en-US" altLang="zh-CN" sz="2000">
                <a:latin typeface="Tahoma" pitchFamily="34" charset="0"/>
              </a:endParaRPr>
            </a:p>
          </p:txBody>
        </p:sp>
        <p:grpSp>
          <p:nvGrpSpPr>
            <p:cNvPr id="22548" name="Group 18"/>
            <p:cNvGrpSpPr>
              <a:grpSpLocks/>
            </p:cNvGrpSpPr>
            <p:nvPr/>
          </p:nvGrpSpPr>
          <p:grpSpPr bwMode="auto">
            <a:xfrm>
              <a:off x="2858" y="7880"/>
              <a:ext cx="2200" cy="1040"/>
              <a:chOff x="2858" y="7880"/>
              <a:chExt cx="2200" cy="1040"/>
            </a:xfrm>
          </p:grpSpPr>
          <p:sp>
            <p:nvSpPr>
              <p:cNvPr id="22571" name="Text Box 19"/>
              <p:cNvSpPr txBox="1">
                <a:spLocks noChangeArrowheads="1"/>
              </p:cNvSpPr>
              <p:nvPr/>
            </p:nvSpPr>
            <p:spPr bwMode="auto">
              <a:xfrm>
                <a:off x="2858" y="832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22572" name="Line 20"/>
              <p:cNvSpPr>
                <a:spLocks noChangeShapeType="1"/>
              </p:cNvSpPr>
              <p:nvPr/>
            </p:nvSpPr>
            <p:spPr bwMode="auto">
              <a:xfrm>
                <a:off x="3938" y="7880"/>
                <a:ext cx="0" cy="440"/>
              </a:xfrm>
              <a:prstGeom prst="line">
                <a:avLst/>
              </a:prstGeom>
              <a:noFill/>
              <a:ln w="9525">
                <a:solidFill>
                  <a:srgbClr val="000000"/>
                </a:solidFill>
                <a:round/>
                <a:headEnd type="triangle" w="med" len="med"/>
                <a:tailEnd type="triangle" w="med" len="med"/>
              </a:ln>
            </p:spPr>
            <p:txBody>
              <a:bodyPr/>
              <a:lstStyle/>
              <a:p>
                <a:endParaRPr lang="zh-CN" altLang="en-US"/>
              </a:p>
            </p:txBody>
          </p:sp>
        </p:grpSp>
        <p:sp>
          <p:nvSpPr>
            <p:cNvPr id="22549" name="Text Box 21"/>
            <p:cNvSpPr txBox="1">
              <a:spLocks noChangeArrowheads="1"/>
            </p:cNvSpPr>
            <p:nvPr/>
          </p:nvSpPr>
          <p:spPr bwMode="auto">
            <a:xfrm>
              <a:off x="8111" y="8320"/>
              <a:ext cx="707" cy="640"/>
            </a:xfrm>
            <a:prstGeom prst="rect">
              <a:avLst/>
            </a:prstGeom>
            <a:noFill/>
            <a:ln w="9525">
              <a:noFill/>
              <a:miter lim="800000"/>
              <a:headEnd/>
              <a:tailEnd/>
            </a:ln>
          </p:spPr>
          <p:txBody>
            <a:bodyPr/>
            <a:lstStyle/>
            <a:p>
              <a:pPr algn="just"/>
              <a:r>
                <a:rPr lang="en-US" altLang="zh-CN" sz="1600" b="1" dirty="0">
                  <a:latin typeface="Times New Roman" charset="0"/>
                </a:rPr>
                <a:t>…</a:t>
              </a:r>
              <a:endParaRPr lang="en-US" altLang="zh-CN" dirty="0">
                <a:latin typeface="Tahoma" pitchFamily="34" charset="0"/>
              </a:endParaRPr>
            </a:p>
          </p:txBody>
        </p:sp>
        <p:sp>
          <p:nvSpPr>
            <p:cNvPr id="22550" name="Text Box 22"/>
            <p:cNvSpPr txBox="1">
              <a:spLocks noChangeArrowheads="1"/>
            </p:cNvSpPr>
            <p:nvPr/>
          </p:nvSpPr>
          <p:spPr bwMode="auto">
            <a:xfrm>
              <a:off x="4698" y="8960"/>
              <a:ext cx="3960" cy="680"/>
            </a:xfrm>
            <a:prstGeom prst="rect">
              <a:avLst/>
            </a:prstGeom>
            <a:noFill/>
            <a:ln w="9525">
              <a:noFill/>
              <a:miter lim="800000"/>
              <a:headEnd/>
              <a:tailEnd/>
            </a:ln>
          </p:spPr>
          <p:txBody>
            <a:bodyPr lIns="0" tIns="0" rIns="0" bIns="0" anchor="ctr" anchorCtr="1"/>
            <a:lstStyle/>
            <a:p>
              <a:pPr algn="ctr"/>
              <a:r>
                <a:rPr lang="en-US" altLang="zh-CN" b="1" dirty="0">
                  <a:solidFill>
                    <a:srgbClr val="0000CC"/>
                  </a:solidFill>
                  <a:latin typeface="Times New Roman" charset="0"/>
                </a:rPr>
                <a:t>Oracle Background Processes</a:t>
              </a:r>
              <a:endParaRPr lang="en-US" altLang="zh-CN" dirty="0">
                <a:solidFill>
                  <a:srgbClr val="0000CC"/>
                </a:solidFill>
                <a:latin typeface="Tahoma" pitchFamily="34" charset="0"/>
              </a:endParaRPr>
            </a:p>
          </p:txBody>
        </p:sp>
        <p:grpSp>
          <p:nvGrpSpPr>
            <p:cNvPr id="22551" name="Group 23"/>
            <p:cNvGrpSpPr>
              <a:grpSpLocks/>
            </p:cNvGrpSpPr>
            <p:nvPr/>
          </p:nvGrpSpPr>
          <p:grpSpPr bwMode="auto">
            <a:xfrm>
              <a:off x="2978" y="6840"/>
              <a:ext cx="3200" cy="920"/>
              <a:chOff x="2978" y="6960"/>
              <a:chExt cx="3520" cy="1000"/>
            </a:xfrm>
          </p:grpSpPr>
          <p:sp>
            <p:nvSpPr>
              <p:cNvPr id="22567" name="AutoShape 24"/>
              <p:cNvSpPr>
                <a:spLocks noChangeArrowheads="1"/>
              </p:cNvSpPr>
              <p:nvPr/>
            </p:nvSpPr>
            <p:spPr bwMode="auto">
              <a:xfrm>
                <a:off x="3138" y="6960"/>
                <a:ext cx="3360" cy="760"/>
              </a:xfrm>
              <a:prstGeom prst="flowChartAlternateProcess">
                <a:avLst/>
              </a:prstGeom>
              <a:solidFill>
                <a:srgbClr val="FFFFFF"/>
              </a:solidFill>
              <a:ln w="9525">
                <a:solidFill>
                  <a:srgbClr val="000000"/>
                </a:solidFill>
                <a:miter lim="800000"/>
                <a:headEnd/>
                <a:tailEnd/>
              </a:ln>
            </p:spPr>
            <p:txBody>
              <a:bodyPr/>
              <a:lstStyle/>
              <a:p>
                <a:endParaRPr lang="zh-CN" altLang="en-US"/>
              </a:p>
            </p:txBody>
          </p:sp>
          <p:sp>
            <p:nvSpPr>
              <p:cNvPr id="22568" name="AutoShape 25"/>
              <p:cNvSpPr>
                <a:spLocks noChangeArrowheads="1"/>
              </p:cNvSpPr>
              <p:nvPr/>
            </p:nvSpPr>
            <p:spPr bwMode="auto">
              <a:xfrm>
                <a:off x="3058" y="7080"/>
                <a:ext cx="3360" cy="760"/>
              </a:xfrm>
              <a:prstGeom prst="flowChartAlternateProcess">
                <a:avLst/>
              </a:prstGeom>
              <a:solidFill>
                <a:srgbClr val="FFFFFF"/>
              </a:solidFill>
              <a:ln w="9525">
                <a:solidFill>
                  <a:srgbClr val="000000"/>
                </a:solidFill>
                <a:miter lim="800000"/>
                <a:headEnd/>
                <a:tailEnd/>
              </a:ln>
            </p:spPr>
            <p:txBody>
              <a:bodyPr/>
              <a:lstStyle/>
              <a:p>
                <a:endParaRPr lang="zh-CN" altLang="en-US"/>
              </a:p>
            </p:txBody>
          </p:sp>
          <p:sp>
            <p:nvSpPr>
              <p:cNvPr id="22569" name="AutoShape 26"/>
              <p:cNvSpPr>
                <a:spLocks noChangeArrowheads="1"/>
              </p:cNvSpPr>
              <p:nvPr/>
            </p:nvSpPr>
            <p:spPr bwMode="auto">
              <a:xfrm>
                <a:off x="2978" y="7200"/>
                <a:ext cx="3360" cy="760"/>
              </a:xfrm>
              <a:prstGeom prst="flowChartAlternateProcess">
                <a:avLst/>
              </a:prstGeom>
              <a:solidFill>
                <a:srgbClr val="FFFFFF"/>
              </a:solidFill>
              <a:ln w="9525">
                <a:solidFill>
                  <a:srgbClr val="000000"/>
                </a:solidFill>
                <a:miter lim="800000"/>
                <a:headEnd/>
                <a:tailEnd/>
              </a:ln>
            </p:spPr>
            <p:txBody>
              <a:bodyPr/>
              <a:lstStyle/>
              <a:p>
                <a:endParaRPr lang="zh-CN" altLang="en-US"/>
              </a:p>
            </p:txBody>
          </p:sp>
          <p:sp>
            <p:nvSpPr>
              <p:cNvPr id="22570" name="Text Box 27"/>
              <p:cNvSpPr txBox="1">
                <a:spLocks noChangeArrowheads="1"/>
              </p:cNvSpPr>
              <p:nvPr/>
            </p:nvSpPr>
            <p:spPr bwMode="auto">
              <a:xfrm>
                <a:off x="3258" y="7360"/>
                <a:ext cx="2680" cy="440"/>
              </a:xfrm>
              <a:prstGeom prst="rect">
                <a:avLst/>
              </a:prstGeom>
              <a:noFill/>
              <a:ln w="9525">
                <a:noFill/>
                <a:miter lim="800000"/>
                <a:headEnd/>
                <a:tailEnd/>
              </a:ln>
            </p:spPr>
            <p:txBody>
              <a:bodyPr/>
              <a:lstStyle/>
              <a:p>
                <a:pPr algn="ctr"/>
                <a:r>
                  <a:rPr lang="en-US" altLang="zh-CN" sz="1600" b="1">
                    <a:latin typeface="Times New Roman" charset="0"/>
                  </a:rPr>
                  <a:t>Request Queues</a:t>
                </a:r>
              </a:p>
            </p:txBody>
          </p:sp>
        </p:grpSp>
        <p:grpSp>
          <p:nvGrpSpPr>
            <p:cNvPr id="22552" name="Group 28"/>
            <p:cNvGrpSpPr>
              <a:grpSpLocks/>
            </p:cNvGrpSpPr>
            <p:nvPr/>
          </p:nvGrpSpPr>
          <p:grpSpPr bwMode="auto">
            <a:xfrm>
              <a:off x="7682" y="6880"/>
              <a:ext cx="3200" cy="880"/>
              <a:chOff x="3181" y="6960"/>
              <a:chExt cx="3520" cy="1000"/>
            </a:xfrm>
          </p:grpSpPr>
          <p:sp>
            <p:nvSpPr>
              <p:cNvPr id="22563" name="AutoShape 29"/>
              <p:cNvSpPr>
                <a:spLocks noChangeArrowheads="1"/>
              </p:cNvSpPr>
              <p:nvPr/>
            </p:nvSpPr>
            <p:spPr bwMode="auto">
              <a:xfrm>
                <a:off x="3341" y="6960"/>
                <a:ext cx="3360" cy="760"/>
              </a:xfrm>
              <a:prstGeom prst="flowChartAlternateProcess">
                <a:avLst/>
              </a:prstGeom>
              <a:solidFill>
                <a:srgbClr val="FFFFFF"/>
              </a:solidFill>
              <a:ln w="9525">
                <a:solidFill>
                  <a:srgbClr val="000000"/>
                </a:solidFill>
                <a:miter lim="800000"/>
                <a:headEnd/>
                <a:tailEnd/>
              </a:ln>
            </p:spPr>
            <p:txBody>
              <a:bodyPr/>
              <a:lstStyle/>
              <a:p>
                <a:endParaRPr lang="zh-CN" altLang="en-US"/>
              </a:p>
            </p:txBody>
          </p:sp>
          <p:sp>
            <p:nvSpPr>
              <p:cNvPr id="22564" name="AutoShape 30"/>
              <p:cNvSpPr>
                <a:spLocks noChangeArrowheads="1"/>
              </p:cNvSpPr>
              <p:nvPr/>
            </p:nvSpPr>
            <p:spPr bwMode="auto">
              <a:xfrm>
                <a:off x="3261" y="7080"/>
                <a:ext cx="3360" cy="760"/>
              </a:xfrm>
              <a:prstGeom prst="flowChartAlternateProcess">
                <a:avLst/>
              </a:prstGeom>
              <a:solidFill>
                <a:srgbClr val="FFFFFF"/>
              </a:solidFill>
              <a:ln w="9525">
                <a:solidFill>
                  <a:srgbClr val="000000"/>
                </a:solidFill>
                <a:miter lim="800000"/>
                <a:headEnd/>
                <a:tailEnd/>
              </a:ln>
            </p:spPr>
            <p:txBody>
              <a:bodyPr/>
              <a:lstStyle/>
              <a:p>
                <a:endParaRPr lang="zh-CN" altLang="en-US"/>
              </a:p>
            </p:txBody>
          </p:sp>
          <p:sp>
            <p:nvSpPr>
              <p:cNvPr id="22565" name="AutoShape 31"/>
              <p:cNvSpPr>
                <a:spLocks noChangeArrowheads="1"/>
              </p:cNvSpPr>
              <p:nvPr/>
            </p:nvSpPr>
            <p:spPr bwMode="auto">
              <a:xfrm>
                <a:off x="3181" y="7200"/>
                <a:ext cx="3360" cy="760"/>
              </a:xfrm>
              <a:prstGeom prst="flowChartAlternateProcess">
                <a:avLst/>
              </a:prstGeom>
              <a:solidFill>
                <a:srgbClr val="FFFFFF"/>
              </a:solidFill>
              <a:ln w="9525">
                <a:solidFill>
                  <a:srgbClr val="000000"/>
                </a:solidFill>
                <a:miter lim="800000"/>
                <a:headEnd/>
                <a:tailEnd/>
              </a:ln>
            </p:spPr>
            <p:txBody>
              <a:bodyPr/>
              <a:lstStyle/>
              <a:p>
                <a:endParaRPr lang="zh-CN" altLang="en-US"/>
              </a:p>
            </p:txBody>
          </p:sp>
          <p:sp>
            <p:nvSpPr>
              <p:cNvPr id="22566" name="Text Box 32"/>
              <p:cNvSpPr txBox="1">
                <a:spLocks noChangeArrowheads="1"/>
              </p:cNvSpPr>
              <p:nvPr/>
            </p:nvSpPr>
            <p:spPr bwMode="auto">
              <a:xfrm>
                <a:off x="3467" y="7360"/>
                <a:ext cx="2680" cy="440"/>
              </a:xfrm>
              <a:prstGeom prst="rect">
                <a:avLst/>
              </a:prstGeom>
              <a:noFill/>
              <a:ln w="9525">
                <a:noFill/>
                <a:miter lim="800000"/>
                <a:headEnd/>
                <a:tailEnd/>
              </a:ln>
            </p:spPr>
            <p:txBody>
              <a:bodyPr/>
              <a:lstStyle/>
              <a:p>
                <a:pPr algn="ctr"/>
                <a:r>
                  <a:rPr lang="en-US" altLang="zh-CN" sz="1600" b="1" dirty="0">
                    <a:latin typeface="Times New Roman" charset="0"/>
                  </a:rPr>
                  <a:t>Response Queues</a:t>
                </a:r>
                <a:endParaRPr lang="en-US" altLang="zh-CN" sz="1600" b="1" dirty="0">
                  <a:latin typeface="Tahoma" pitchFamily="34" charset="0"/>
                </a:endParaRPr>
              </a:p>
            </p:txBody>
          </p:sp>
        </p:grpSp>
        <p:grpSp>
          <p:nvGrpSpPr>
            <p:cNvPr id="22553" name="Group 33"/>
            <p:cNvGrpSpPr>
              <a:grpSpLocks/>
            </p:cNvGrpSpPr>
            <p:nvPr/>
          </p:nvGrpSpPr>
          <p:grpSpPr bwMode="auto">
            <a:xfrm>
              <a:off x="5578" y="7880"/>
              <a:ext cx="2200" cy="1040"/>
              <a:chOff x="2858" y="7880"/>
              <a:chExt cx="2200" cy="1040"/>
            </a:xfrm>
          </p:grpSpPr>
          <p:sp>
            <p:nvSpPr>
              <p:cNvPr id="22561" name="Text Box 34"/>
              <p:cNvSpPr txBox="1">
                <a:spLocks noChangeArrowheads="1"/>
              </p:cNvSpPr>
              <p:nvPr/>
            </p:nvSpPr>
            <p:spPr bwMode="auto">
              <a:xfrm>
                <a:off x="2858" y="8320"/>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22562" name="Line 35"/>
              <p:cNvSpPr>
                <a:spLocks noChangeShapeType="1"/>
              </p:cNvSpPr>
              <p:nvPr/>
            </p:nvSpPr>
            <p:spPr bwMode="auto">
              <a:xfrm>
                <a:off x="3966" y="7880"/>
                <a:ext cx="0" cy="440"/>
              </a:xfrm>
              <a:prstGeom prst="line">
                <a:avLst/>
              </a:prstGeom>
              <a:noFill/>
              <a:ln w="9525">
                <a:solidFill>
                  <a:srgbClr val="000000"/>
                </a:solidFill>
                <a:round/>
                <a:headEnd type="triangle" w="med" len="med"/>
                <a:tailEnd type="triangle" w="med" len="med"/>
              </a:ln>
            </p:spPr>
            <p:txBody>
              <a:bodyPr/>
              <a:lstStyle/>
              <a:p>
                <a:endParaRPr lang="zh-CN" altLang="en-US"/>
              </a:p>
            </p:txBody>
          </p:sp>
        </p:grpSp>
        <p:grpSp>
          <p:nvGrpSpPr>
            <p:cNvPr id="22554" name="Group 36"/>
            <p:cNvGrpSpPr>
              <a:grpSpLocks/>
            </p:cNvGrpSpPr>
            <p:nvPr/>
          </p:nvGrpSpPr>
          <p:grpSpPr bwMode="auto">
            <a:xfrm>
              <a:off x="8850" y="7871"/>
              <a:ext cx="2200" cy="1050"/>
              <a:chOff x="2930" y="7831"/>
              <a:chExt cx="2200" cy="1050"/>
            </a:xfrm>
          </p:grpSpPr>
          <p:sp>
            <p:nvSpPr>
              <p:cNvPr id="22559" name="Text Box 37"/>
              <p:cNvSpPr txBox="1">
                <a:spLocks noChangeArrowheads="1"/>
              </p:cNvSpPr>
              <p:nvPr/>
            </p:nvSpPr>
            <p:spPr bwMode="auto">
              <a:xfrm>
                <a:off x="2930" y="8281"/>
                <a:ext cx="2200" cy="600"/>
              </a:xfrm>
              <a:prstGeom prst="rect">
                <a:avLst/>
              </a:prstGeom>
              <a:solidFill>
                <a:srgbClr val="CC99FF"/>
              </a:solidFill>
              <a:ln w="9525">
                <a:solidFill>
                  <a:srgbClr val="000000"/>
                </a:solidFill>
                <a:miter lim="800000"/>
                <a:headEnd/>
                <a:tailEnd/>
              </a:ln>
            </p:spPr>
            <p:txBody>
              <a:bodyPr/>
              <a:lstStyle/>
              <a:p>
                <a:endParaRPr lang="zh-CN" altLang="zh-CN">
                  <a:latin typeface="Tahoma" pitchFamily="34" charset="0"/>
                </a:endParaRPr>
              </a:p>
            </p:txBody>
          </p:sp>
          <p:sp>
            <p:nvSpPr>
              <p:cNvPr id="22560" name="Line 38"/>
              <p:cNvSpPr>
                <a:spLocks noChangeShapeType="1"/>
              </p:cNvSpPr>
              <p:nvPr/>
            </p:nvSpPr>
            <p:spPr bwMode="auto">
              <a:xfrm>
                <a:off x="4038" y="7831"/>
                <a:ext cx="0" cy="440"/>
              </a:xfrm>
              <a:prstGeom prst="line">
                <a:avLst/>
              </a:prstGeom>
              <a:noFill/>
              <a:ln w="9525">
                <a:solidFill>
                  <a:srgbClr val="000000"/>
                </a:solidFill>
                <a:round/>
                <a:headEnd type="triangle" w="med" len="med"/>
                <a:tailEnd type="triangle" w="med" len="med"/>
              </a:ln>
            </p:spPr>
            <p:txBody>
              <a:bodyPr/>
              <a:lstStyle/>
              <a:p>
                <a:endParaRPr lang="zh-CN" altLang="en-US"/>
              </a:p>
            </p:txBody>
          </p:sp>
        </p:grpSp>
        <p:sp>
          <p:nvSpPr>
            <p:cNvPr id="22555" name="Line 39"/>
            <p:cNvSpPr>
              <a:spLocks noChangeShapeType="1"/>
            </p:cNvSpPr>
            <p:nvPr/>
          </p:nvSpPr>
          <p:spPr bwMode="auto">
            <a:xfrm flipH="1">
              <a:off x="4618" y="4520"/>
              <a:ext cx="1120" cy="2320"/>
            </a:xfrm>
            <a:prstGeom prst="line">
              <a:avLst/>
            </a:prstGeom>
            <a:noFill/>
            <a:ln w="9525">
              <a:solidFill>
                <a:srgbClr val="000000"/>
              </a:solidFill>
              <a:round/>
              <a:headEnd/>
              <a:tailEnd type="triangle" w="med" len="med"/>
            </a:ln>
          </p:spPr>
          <p:txBody>
            <a:bodyPr/>
            <a:lstStyle/>
            <a:p>
              <a:endParaRPr lang="zh-CN" altLang="en-US"/>
            </a:p>
          </p:txBody>
        </p:sp>
        <p:sp>
          <p:nvSpPr>
            <p:cNvPr id="22556" name="Line 40"/>
            <p:cNvSpPr>
              <a:spLocks noChangeShapeType="1"/>
            </p:cNvSpPr>
            <p:nvPr/>
          </p:nvSpPr>
          <p:spPr bwMode="auto">
            <a:xfrm flipH="1" flipV="1">
              <a:off x="7658" y="4520"/>
              <a:ext cx="1560" cy="2360"/>
            </a:xfrm>
            <a:prstGeom prst="line">
              <a:avLst/>
            </a:prstGeom>
            <a:noFill/>
            <a:ln w="9525">
              <a:solidFill>
                <a:srgbClr val="000000"/>
              </a:solidFill>
              <a:round/>
              <a:headEnd/>
              <a:tailEnd type="triangle" w="med" len="med"/>
            </a:ln>
          </p:spPr>
          <p:txBody>
            <a:bodyPr/>
            <a:lstStyle/>
            <a:p>
              <a:endParaRPr lang="zh-CN" altLang="en-US"/>
            </a:p>
          </p:txBody>
        </p:sp>
        <p:sp>
          <p:nvSpPr>
            <p:cNvPr id="22557" name="Line 41"/>
            <p:cNvSpPr>
              <a:spLocks noChangeShapeType="1"/>
            </p:cNvSpPr>
            <p:nvPr/>
          </p:nvSpPr>
          <p:spPr bwMode="auto">
            <a:xfrm flipV="1">
              <a:off x="5538" y="6200"/>
              <a:ext cx="320" cy="640"/>
            </a:xfrm>
            <a:prstGeom prst="line">
              <a:avLst/>
            </a:prstGeom>
            <a:noFill/>
            <a:ln w="9525">
              <a:solidFill>
                <a:srgbClr val="000000"/>
              </a:solidFill>
              <a:round/>
              <a:headEnd/>
              <a:tailEnd type="triangle" w="med" len="med"/>
            </a:ln>
          </p:spPr>
          <p:txBody>
            <a:bodyPr/>
            <a:lstStyle/>
            <a:p>
              <a:endParaRPr lang="zh-CN" altLang="en-US"/>
            </a:p>
          </p:txBody>
        </p:sp>
        <p:sp>
          <p:nvSpPr>
            <p:cNvPr id="22558" name="Line 42"/>
            <p:cNvSpPr>
              <a:spLocks noChangeShapeType="1"/>
            </p:cNvSpPr>
            <p:nvPr/>
          </p:nvSpPr>
          <p:spPr bwMode="auto">
            <a:xfrm>
              <a:off x="7658" y="6200"/>
              <a:ext cx="400" cy="680"/>
            </a:xfrm>
            <a:prstGeom prst="line">
              <a:avLst/>
            </a:prstGeom>
            <a:noFill/>
            <a:ln w="9525">
              <a:solidFill>
                <a:srgbClr val="000000"/>
              </a:solidFill>
              <a:round/>
              <a:headEnd/>
              <a:tailEnd type="triangle" w="med" len="med"/>
            </a:ln>
          </p:spPr>
          <p:txBody>
            <a:bodyPr/>
            <a:lstStyle/>
            <a:p>
              <a:endParaRPr lang="zh-CN" altLang="en-US"/>
            </a:p>
          </p:txBody>
        </p:sp>
      </p:grpSp>
      <p:sp>
        <p:nvSpPr>
          <p:cNvPr id="47"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20</a:t>
            </a:fld>
            <a:endParaRPr lang="en-US" altLang="zh-CN" dirty="0"/>
          </a:p>
        </p:txBody>
      </p:sp>
      <p:sp>
        <p:nvSpPr>
          <p:cNvPr id="48"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9"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23558" name="Rectangle 3"/>
          <p:cNvSpPr>
            <a:spLocks noGrp="1" noChangeArrowheads="1"/>
          </p:cNvSpPr>
          <p:nvPr>
            <p:ph type="body" idx="1"/>
          </p:nvPr>
        </p:nvSpPr>
        <p:spPr/>
        <p:txBody>
          <a:bodyPr/>
          <a:lstStyle/>
          <a:p>
            <a:pPr eaLnBrk="1" hangingPunct="1">
              <a:lnSpc>
                <a:spcPct val="140000"/>
              </a:lnSpc>
            </a:pPr>
            <a:r>
              <a:rPr lang="en-US" altLang="zh-CN" b="1" dirty="0">
                <a:ea typeface="黑体" pitchFamily="2" charset="-122"/>
              </a:rPr>
              <a:t>4.1  DBMS</a:t>
            </a:r>
            <a:r>
              <a:rPr lang="zh-CN" altLang="en-US" b="1" dirty="0">
                <a:ea typeface="黑体" pitchFamily="2" charset="-122"/>
              </a:rPr>
              <a:t>结构简介</a:t>
            </a:r>
          </a:p>
          <a:p>
            <a:pPr eaLnBrk="1" hangingPunct="1">
              <a:lnSpc>
                <a:spcPct val="140000"/>
              </a:lnSpc>
            </a:pPr>
            <a:r>
              <a:rPr lang="en-US" altLang="zh-CN" b="1" dirty="0">
                <a:ea typeface="黑体" pitchFamily="2" charset="-122"/>
              </a:rPr>
              <a:t>4.2  </a:t>
            </a:r>
            <a:r>
              <a:rPr lang="en-US" altLang="en-US" b="1" dirty="0" err="1">
                <a:ea typeface="黑体" pitchFamily="2" charset="-122"/>
              </a:rPr>
              <a:t>事务</a:t>
            </a:r>
            <a:endParaRPr lang="zh-CN" altLang="en-US" b="1" dirty="0">
              <a:ea typeface="黑体" pitchFamily="2" charset="-122"/>
            </a:endParaRPr>
          </a:p>
          <a:p>
            <a:pPr eaLnBrk="1" hangingPunct="1">
              <a:lnSpc>
                <a:spcPct val="140000"/>
              </a:lnSpc>
            </a:pPr>
            <a:r>
              <a:rPr lang="en-US" altLang="zh-CN" b="1" dirty="0">
                <a:ea typeface="黑体" pitchFamily="2" charset="-122"/>
              </a:rPr>
              <a:t>4.3  </a:t>
            </a:r>
            <a:r>
              <a:rPr lang="en-US" altLang="en-US" b="1" dirty="0" err="1">
                <a:ea typeface="黑体" pitchFamily="2" charset="-122"/>
              </a:rPr>
              <a:t>DBMS的进程结构</a:t>
            </a:r>
            <a:endParaRPr lang="zh-CN" altLang="en-US" b="1" dirty="0">
              <a:ea typeface="黑体" pitchFamily="2" charset="-122"/>
            </a:endParaRPr>
          </a:p>
          <a:p>
            <a:pPr eaLnBrk="1" hangingPunct="1">
              <a:lnSpc>
                <a:spcPct val="140000"/>
              </a:lnSpc>
            </a:pPr>
            <a:r>
              <a:rPr lang="en-US" altLang="zh-CN" b="1" dirty="0">
                <a:solidFill>
                  <a:schemeClr val="accent2"/>
                </a:solidFill>
                <a:ea typeface="黑体" pitchFamily="2" charset="-122"/>
              </a:rPr>
              <a:t>4.4  </a:t>
            </a:r>
            <a:r>
              <a:rPr lang="en-US" altLang="en-US" b="1" dirty="0" err="1">
                <a:solidFill>
                  <a:schemeClr val="accent2"/>
                </a:solidFill>
                <a:ea typeface="黑体" pitchFamily="2" charset="-122"/>
              </a:rPr>
              <a:t>DBMS的系统结构</a:t>
            </a:r>
            <a:endParaRPr lang="zh-CN" altLang="en-US" b="1" dirty="0">
              <a:solidFill>
                <a:schemeClr val="accent2"/>
              </a:solidFill>
              <a:ea typeface="黑体" pitchFamily="2" charset="-122"/>
            </a:endParaRPr>
          </a:p>
          <a:p>
            <a:pPr eaLnBrk="1" hangingPunct="1">
              <a:lnSpc>
                <a:spcPct val="140000"/>
              </a:lnSpc>
            </a:pPr>
            <a:r>
              <a:rPr lang="en-US" altLang="zh-CN" b="1" dirty="0">
                <a:ea typeface="黑体" pitchFamily="2" charset="-122"/>
              </a:rPr>
              <a:t>4.5  </a:t>
            </a:r>
            <a:r>
              <a:rPr lang="en-US" altLang="en-US" b="1" dirty="0" err="1">
                <a:ea typeface="黑体" pitchFamily="2" charset="-122"/>
              </a:rPr>
              <a:t>数据目录</a:t>
            </a:r>
            <a:r>
              <a:rPr lang="zh-CN" altLang="en-US" b="1" dirty="0">
                <a:ea typeface="黑体" pitchFamily="2" charset="-122"/>
              </a:rPr>
              <a:t> </a:t>
            </a:r>
            <a:r>
              <a:rPr lang="en-US" altLang="en-US" b="1" dirty="0">
                <a:ea typeface="黑体" pitchFamily="2" charset="-122"/>
              </a:rPr>
              <a:t>（</a:t>
            </a:r>
            <a:r>
              <a:rPr lang="en-US" altLang="en-US" b="1" dirty="0" err="1">
                <a:ea typeface="黑体" pitchFamily="2" charset="-122"/>
              </a:rPr>
              <a:t>字典</a:t>
            </a:r>
            <a:r>
              <a:rPr lang="en-US" altLang="en-US" b="1" dirty="0">
                <a:ea typeface="黑体" pitchFamily="2" charset="-122"/>
              </a:rPr>
              <a:t>）</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21</a:t>
            </a:fld>
            <a:endParaRPr lang="en-US" altLang="zh-CN" dirty="0"/>
          </a:p>
        </p:txBody>
      </p:sp>
      <p:sp>
        <p:nvSpPr>
          <p:cNvPr id="12"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24582" name="Rectangle 3"/>
          <p:cNvSpPr>
            <a:spLocks noGrp="1" noChangeArrowheads="1"/>
          </p:cNvSpPr>
          <p:nvPr>
            <p:ph type="body" idx="1"/>
          </p:nvPr>
        </p:nvSpPr>
        <p:spPr>
          <a:xfrm>
            <a:off x="914400" y="1412875"/>
            <a:ext cx="7772400" cy="4968875"/>
          </a:xfrm>
        </p:spPr>
        <p:txBody>
          <a:bodyPr/>
          <a:lstStyle/>
          <a:p>
            <a:pPr eaLnBrk="1" hangingPunct="1"/>
            <a:r>
              <a:rPr lang="zh-CN" altLang="en-US" sz="2400" dirty="0">
                <a:latin typeface="Times New Roman" charset="0"/>
                <a:ea typeface="黑体" pitchFamily="2" charset="-122"/>
              </a:rPr>
              <a:t>严格来说，应称为数据库系统的体系结构（架构） </a:t>
            </a:r>
          </a:p>
          <a:p>
            <a:pPr eaLnBrk="1" hangingPunct="1">
              <a:buNone/>
            </a:pPr>
            <a:r>
              <a:rPr lang="zh-CN" altLang="en-US" sz="2400" dirty="0">
                <a:latin typeface="Times New Roman" charset="0"/>
                <a:ea typeface="黑体" pitchFamily="2" charset="-122"/>
              </a:rPr>
              <a:t>                             （</a:t>
            </a:r>
            <a:r>
              <a:rPr lang="en-US" altLang="zh-CN" sz="2400" dirty="0">
                <a:latin typeface="Times New Roman" charset="0"/>
                <a:ea typeface="黑体" pitchFamily="2" charset="-122"/>
              </a:rPr>
              <a:t> architectures of database systems </a:t>
            </a:r>
            <a:r>
              <a:rPr lang="zh-CN" altLang="en-US" sz="2400" dirty="0">
                <a:latin typeface="Times New Roman" charset="0"/>
                <a:ea typeface="黑体" pitchFamily="2" charset="-122"/>
              </a:rPr>
              <a:t>）</a:t>
            </a:r>
            <a:r>
              <a:rPr lang="en-US" altLang="zh-CN" sz="2400" dirty="0">
                <a:latin typeface="Times New Roman" charset="0"/>
                <a:ea typeface="黑体" pitchFamily="2" charset="-122"/>
              </a:rPr>
              <a:t> </a:t>
            </a:r>
          </a:p>
          <a:p>
            <a:pPr eaLnBrk="1" hangingPunct="1"/>
            <a:r>
              <a:rPr lang="zh-CN" altLang="en-US" sz="2400" dirty="0">
                <a:solidFill>
                  <a:schemeClr val="accent2"/>
                </a:solidFill>
                <a:latin typeface="Times New Roman" charset="0"/>
                <a:ea typeface="黑体" pitchFamily="2" charset="-122"/>
              </a:rPr>
              <a:t>结构演变发展的驱动力：</a:t>
            </a:r>
          </a:p>
          <a:p>
            <a:pPr lvl="1" eaLnBrk="1" hangingPunct="1"/>
            <a:r>
              <a:rPr lang="zh-CN" altLang="en-US" sz="2200" dirty="0">
                <a:solidFill>
                  <a:srgbClr val="0000CC"/>
                </a:solidFill>
                <a:latin typeface="Times New Roman" charset="0"/>
                <a:ea typeface="黑体" pitchFamily="2" charset="-122"/>
              </a:rPr>
              <a:t>需求：</a:t>
            </a:r>
            <a:r>
              <a:rPr lang="zh-CN" altLang="en-US" sz="2200" dirty="0">
                <a:latin typeface="Times New Roman" charset="0"/>
                <a:ea typeface="黑体" pitchFamily="2" charset="-122"/>
              </a:rPr>
              <a:t>用户的应用需求，市场因素，</a:t>
            </a:r>
            <a:r>
              <a:rPr lang="en-US" altLang="zh-CN" sz="2200" dirty="0">
                <a:latin typeface="Times New Roman" charset="0"/>
                <a:ea typeface="黑体" pitchFamily="2" charset="-122"/>
              </a:rPr>
              <a:t>etc.</a:t>
            </a:r>
          </a:p>
          <a:p>
            <a:pPr lvl="1" eaLnBrk="1" hangingPunct="1"/>
            <a:r>
              <a:rPr lang="zh-CN" altLang="en-US" sz="2200" dirty="0">
                <a:solidFill>
                  <a:srgbClr val="0000CC"/>
                </a:solidFill>
                <a:latin typeface="Times New Roman" charset="0"/>
                <a:ea typeface="黑体" pitchFamily="2" charset="-122"/>
              </a:rPr>
              <a:t>技术：</a:t>
            </a:r>
            <a:r>
              <a:rPr lang="en-US" altLang="zh-CN" sz="2200" dirty="0">
                <a:latin typeface="Times New Roman" charset="0"/>
                <a:ea typeface="黑体" pitchFamily="2" charset="-122"/>
              </a:rPr>
              <a:t>DB</a:t>
            </a:r>
            <a:r>
              <a:rPr lang="zh-CN" altLang="en-US" sz="2200" dirty="0">
                <a:latin typeface="Times New Roman" charset="0"/>
                <a:ea typeface="黑体" pitchFamily="2" charset="-122"/>
              </a:rPr>
              <a:t>的运行支撑环境（硬件、软件、网络，</a:t>
            </a:r>
            <a:r>
              <a:rPr lang="en-US" altLang="zh-CN" sz="2200" dirty="0">
                <a:latin typeface="Times New Roman" charset="0"/>
                <a:ea typeface="黑体" pitchFamily="2" charset="-122"/>
              </a:rPr>
              <a:t>etc.</a:t>
            </a:r>
            <a:r>
              <a:rPr lang="zh-CN" altLang="en-US" sz="2200" dirty="0">
                <a:latin typeface="Times New Roman" charset="0"/>
                <a:ea typeface="黑体" pitchFamily="2" charset="-122"/>
              </a:rPr>
              <a:t>）</a:t>
            </a:r>
            <a:endParaRPr lang="en-US" altLang="zh-CN" sz="2200" dirty="0">
              <a:latin typeface="Times New Roman" charset="0"/>
              <a:ea typeface="黑体" pitchFamily="2" charset="-122"/>
            </a:endParaRPr>
          </a:p>
          <a:p>
            <a:pPr lvl="1" eaLnBrk="1" hangingPunct="1"/>
            <a:endParaRPr lang="en-US" altLang="zh-CN" sz="2200" dirty="0">
              <a:latin typeface="Times New Roman" charset="0"/>
              <a:ea typeface="黑体" pitchFamily="2" charset="-122"/>
            </a:endParaRPr>
          </a:p>
          <a:p>
            <a:pPr eaLnBrk="1" hangingPunct="1"/>
            <a:r>
              <a:rPr lang="zh-CN" altLang="en-US" sz="2400" dirty="0">
                <a:solidFill>
                  <a:schemeClr val="accent2"/>
                </a:solidFill>
                <a:latin typeface="Times New Roman" charset="0"/>
                <a:ea typeface="黑体" pitchFamily="2" charset="-122"/>
              </a:rPr>
              <a:t>结构可按数据库的特点来分类：</a:t>
            </a:r>
          </a:p>
          <a:p>
            <a:pPr lvl="1" eaLnBrk="1" hangingPunct="1"/>
            <a:r>
              <a:rPr lang="en-US" altLang="zh-CN" sz="2200" dirty="0">
                <a:solidFill>
                  <a:srgbClr val="0000CC"/>
                </a:solidFill>
                <a:latin typeface="Times New Roman" charset="0"/>
                <a:ea typeface="黑体" pitchFamily="2" charset="-122"/>
              </a:rPr>
              <a:t>1</a:t>
            </a:r>
            <a:r>
              <a:rPr lang="zh-CN" altLang="en-US" sz="2200" dirty="0">
                <a:solidFill>
                  <a:srgbClr val="0000CC"/>
                </a:solidFill>
                <a:latin typeface="Times New Roman" charset="0"/>
                <a:ea typeface="黑体" pitchFamily="2" charset="-122"/>
              </a:rPr>
              <a:t>）集中式数据库：</a:t>
            </a:r>
            <a:r>
              <a:rPr lang="zh-CN" altLang="en-US" sz="2200" dirty="0">
                <a:latin typeface="Times New Roman" charset="0"/>
                <a:ea typeface="黑体" pitchFamily="2" charset="-122"/>
              </a:rPr>
              <a:t>数据集中存储；由</a:t>
            </a:r>
            <a:r>
              <a:rPr lang="en-US" altLang="zh-CN" sz="2200" dirty="0">
                <a:latin typeface="Times New Roman" charset="0"/>
                <a:ea typeface="黑体" pitchFamily="2" charset="-122"/>
              </a:rPr>
              <a:t>DBMS</a:t>
            </a:r>
            <a:r>
              <a:rPr lang="zh-CN" altLang="en-US" sz="2200" dirty="0">
                <a:latin typeface="Times New Roman" charset="0"/>
                <a:ea typeface="黑体" pitchFamily="2" charset="-122"/>
              </a:rPr>
              <a:t>集中管理</a:t>
            </a:r>
          </a:p>
          <a:p>
            <a:pPr lvl="1" eaLnBrk="1" hangingPunct="1"/>
            <a:r>
              <a:rPr lang="en-US" altLang="zh-CN" sz="2200" dirty="0">
                <a:solidFill>
                  <a:srgbClr val="0000CC"/>
                </a:solidFill>
                <a:latin typeface="Times New Roman" charset="0"/>
                <a:ea typeface="黑体" pitchFamily="2" charset="-122"/>
              </a:rPr>
              <a:t>2</a:t>
            </a:r>
            <a:r>
              <a:rPr lang="zh-CN" altLang="en-US" sz="2200" dirty="0">
                <a:solidFill>
                  <a:srgbClr val="0000CC"/>
                </a:solidFill>
                <a:latin typeface="Times New Roman" charset="0"/>
                <a:ea typeface="黑体" pitchFamily="2" charset="-122"/>
              </a:rPr>
              <a:t>）分布式数据库：</a:t>
            </a:r>
            <a:r>
              <a:rPr lang="zh-CN" altLang="en-US" sz="2200" dirty="0">
                <a:latin typeface="Times New Roman" charset="0"/>
                <a:ea typeface="黑体" pitchFamily="2" charset="-122"/>
              </a:rPr>
              <a:t>数据分布存储，但逻辑上相互关联；</a:t>
            </a:r>
            <a:br>
              <a:rPr lang="en-US" altLang="zh-CN" sz="2200" dirty="0">
                <a:latin typeface="Times New Roman" charset="0"/>
                <a:ea typeface="黑体" pitchFamily="2" charset="-122"/>
              </a:rPr>
            </a:br>
            <a:r>
              <a:rPr lang="en-US" altLang="zh-CN" sz="2200" dirty="0">
                <a:latin typeface="Times New Roman" charset="0"/>
                <a:ea typeface="黑体" pitchFamily="2" charset="-122"/>
              </a:rPr>
              <a:t>      </a:t>
            </a:r>
            <a:r>
              <a:rPr lang="zh-CN" altLang="en-US" sz="2200" dirty="0">
                <a:latin typeface="Times New Roman" charset="0"/>
                <a:ea typeface="黑体" pitchFamily="2" charset="-122"/>
              </a:rPr>
              <a:t>传统上认为应由分布式</a:t>
            </a:r>
            <a:r>
              <a:rPr lang="en-US" altLang="zh-CN" sz="2200" dirty="0">
                <a:latin typeface="Times New Roman" charset="0"/>
                <a:ea typeface="黑体" pitchFamily="2" charset="-122"/>
              </a:rPr>
              <a:t>DBMS</a:t>
            </a:r>
            <a:r>
              <a:rPr lang="zh-CN" altLang="en-US" sz="2200" dirty="0">
                <a:latin typeface="Times New Roman" charset="0"/>
                <a:ea typeface="黑体" pitchFamily="2" charset="-122"/>
              </a:rPr>
              <a:t>（</a:t>
            </a:r>
            <a:r>
              <a:rPr lang="en-US" altLang="zh-CN" sz="2200" dirty="0">
                <a:latin typeface="Times New Roman" charset="0"/>
                <a:ea typeface="黑体" pitchFamily="2" charset="-122"/>
              </a:rPr>
              <a:t>DDBMS</a:t>
            </a:r>
            <a:r>
              <a:rPr lang="zh-CN" altLang="en-US" sz="2200" dirty="0">
                <a:latin typeface="Times New Roman" charset="0"/>
                <a:ea typeface="黑体" pitchFamily="2" charset="-122"/>
              </a:rPr>
              <a:t>）统一管理</a:t>
            </a:r>
          </a:p>
          <a:p>
            <a:pPr lvl="2" eaLnBrk="1" hangingPunct="1"/>
            <a:r>
              <a:rPr lang="en-US" altLang="zh-CN" sz="2200" dirty="0">
                <a:solidFill>
                  <a:srgbClr val="3D3DD1"/>
                </a:solidFill>
                <a:latin typeface="Times New Roman" charset="0"/>
                <a:ea typeface="黑体" pitchFamily="2" charset="-122"/>
              </a:rPr>
              <a:t>2a</a:t>
            </a:r>
            <a:r>
              <a:rPr lang="zh-CN" altLang="en-US" sz="2200" dirty="0">
                <a:solidFill>
                  <a:srgbClr val="3D3DD1"/>
                </a:solidFill>
                <a:latin typeface="Times New Roman" charset="0"/>
                <a:ea typeface="黑体" pitchFamily="2" charset="-122"/>
              </a:rPr>
              <a:t>）物理上分布、逻辑上集中</a:t>
            </a:r>
          </a:p>
          <a:p>
            <a:pPr lvl="2" eaLnBrk="1" hangingPunct="1"/>
            <a:r>
              <a:rPr lang="en-US" altLang="zh-CN" sz="2200" dirty="0">
                <a:solidFill>
                  <a:srgbClr val="3D3DD1"/>
                </a:solidFill>
                <a:latin typeface="Times New Roman" charset="0"/>
                <a:ea typeface="黑体" pitchFamily="2" charset="-122"/>
              </a:rPr>
              <a:t>2b</a:t>
            </a:r>
            <a:r>
              <a:rPr lang="zh-CN" altLang="en-US" sz="2200" dirty="0">
                <a:solidFill>
                  <a:srgbClr val="3D3DD1"/>
                </a:solidFill>
                <a:latin typeface="Times New Roman" charset="0"/>
                <a:ea typeface="黑体" pitchFamily="2" charset="-122"/>
              </a:rPr>
              <a:t>）物理上分布、逻辑上分布</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22</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8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8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25606" name="Rectangle 3"/>
          <p:cNvSpPr>
            <a:spLocks noGrp="1" noChangeArrowheads="1"/>
          </p:cNvSpPr>
          <p:nvPr>
            <p:ph type="body" idx="1"/>
          </p:nvPr>
        </p:nvSpPr>
        <p:spPr>
          <a:xfrm>
            <a:off x="921069" y="1412875"/>
            <a:ext cx="7765731" cy="4679950"/>
          </a:xfrm>
        </p:spPr>
        <p:txBody>
          <a:bodyPr/>
          <a:lstStyle/>
          <a:p>
            <a:pPr marL="263525" indent="-263525" eaLnBrk="1" hangingPunct="1"/>
            <a:r>
              <a:rPr lang="zh-CN" altLang="en-US" dirty="0">
                <a:solidFill>
                  <a:schemeClr val="accent2"/>
                </a:solidFill>
                <a:latin typeface="Times New Roman" charset="0"/>
                <a:ea typeface="黑体" pitchFamily="2" charset="-122"/>
              </a:rPr>
              <a:t>一、集中式数据库系统结构</a:t>
            </a:r>
          </a:p>
          <a:p>
            <a:pPr marL="712788" lvl="1" indent="-263525" eaLnBrk="1" hangingPunct="1"/>
            <a:r>
              <a:rPr lang="zh-CN" altLang="en-US" sz="2400" dirty="0">
                <a:solidFill>
                  <a:srgbClr val="0000CC"/>
                </a:solidFill>
                <a:latin typeface="Times New Roman" charset="0"/>
                <a:ea typeface="黑体" pitchFamily="2" charset="-122"/>
              </a:rPr>
              <a:t>运行于分时系统环境（即主机</a:t>
            </a:r>
            <a:r>
              <a:rPr lang="en-US" altLang="zh-CN" sz="2400" dirty="0">
                <a:solidFill>
                  <a:srgbClr val="0000CC"/>
                </a:solidFill>
                <a:latin typeface="Times New Roman" charset="0"/>
                <a:ea typeface="黑体" pitchFamily="2" charset="-122"/>
              </a:rPr>
              <a:t>/</a:t>
            </a:r>
            <a:r>
              <a:rPr lang="zh-CN" altLang="en-US" sz="2400" dirty="0">
                <a:solidFill>
                  <a:srgbClr val="0000CC"/>
                </a:solidFill>
                <a:latin typeface="Times New Roman" charset="0"/>
                <a:ea typeface="黑体" pitchFamily="2" charset="-122"/>
              </a:rPr>
              <a:t>终端系统）</a:t>
            </a:r>
          </a:p>
        </p:txBody>
      </p:sp>
      <p:sp>
        <p:nvSpPr>
          <p:cNvPr id="25608" name="Text Box 5"/>
          <p:cNvSpPr txBox="1">
            <a:spLocks noChangeArrowheads="1"/>
          </p:cNvSpPr>
          <p:nvPr/>
        </p:nvSpPr>
        <p:spPr bwMode="auto">
          <a:xfrm>
            <a:off x="3627439" y="2636838"/>
            <a:ext cx="1568099" cy="1537963"/>
          </a:xfrm>
          <a:prstGeom prst="rect">
            <a:avLst/>
          </a:prstGeom>
          <a:solidFill>
            <a:srgbClr val="FFFFFF"/>
          </a:solidFill>
          <a:ln w="9525">
            <a:solidFill>
              <a:srgbClr val="000000"/>
            </a:solidFill>
            <a:miter lim="800000"/>
            <a:headEnd/>
            <a:tailEnd/>
          </a:ln>
        </p:spPr>
        <p:txBody>
          <a:bodyPr lIns="18000" tIns="0" rIns="18000" bIns="0" anchor="ctr" anchorCtr="1"/>
          <a:lstStyle/>
          <a:p>
            <a:pPr algn="ctr">
              <a:spcBef>
                <a:spcPts val="1200"/>
              </a:spcBef>
            </a:pPr>
            <a:r>
              <a:rPr lang="zh-CN" altLang="en-US" sz="2000" b="1" dirty="0">
                <a:latin typeface="Times New Roman" charset="0"/>
              </a:rPr>
              <a:t>应用程序</a:t>
            </a:r>
          </a:p>
          <a:p>
            <a:pPr algn="ctr">
              <a:spcBef>
                <a:spcPts val="1200"/>
              </a:spcBef>
            </a:pPr>
            <a:r>
              <a:rPr lang="en-US" altLang="zh-CN" sz="2000" b="1" dirty="0">
                <a:solidFill>
                  <a:srgbClr val="0000CC"/>
                </a:solidFill>
                <a:latin typeface="Times New Roman" charset="0"/>
              </a:rPr>
              <a:t>DBMS</a:t>
            </a:r>
          </a:p>
          <a:p>
            <a:pPr algn="ctr">
              <a:spcBef>
                <a:spcPts val="1200"/>
              </a:spcBef>
            </a:pPr>
            <a:r>
              <a:rPr lang="zh-CN" altLang="en-US" sz="2000" b="1" dirty="0">
                <a:latin typeface="Times New Roman" charset="0"/>
              </a:rPr>
              <a:t>分时</a:t>
            </a:r>
            <a:r>
              <a:rPr lang="en-US" altLang="zh-CN" sz="2000" b="1" dirty="0">
                <a:latin typeface="Times New Roman" charset="0"/>
              </a:rPr>
              <a:t>OS</a:t>
            </a:r>
            <a:endParaRPr lang="en-US" altLang="zh-CN" sz="2000" b="1" dirty="0">
              <a:latin typeface="Tahoma" pitchFamily="34" charset="0"/>
            </a:endParaRPr>
          </a:p>
        </p:txBody>
      </p:sp>
      <p:sp>
        <p:nvSpPr>
          <p:cNvPr id="25609" name="Line 6"/>
          <p:cNvSpPr>
            <a:spLocks noChangeShapeType="1"/>
          </p:cNvSpPr>
          <p:nvPr/>
        </p:nvSpPr>
        <p:spPr bwMode="auto">
          <a:xfrm>
            <a:off x="3661528" y="3175125"/>
            <a:ext cx="1534010" cy="0"/>
          </a:xfrm>
          <a:prstGeom prst="line">
            <a:avLst/>
          </a:prstGeom>
          <a:noFill/>
          <a:ln w="9525">
            <a:solidFill>
              <a:srgbClr val="000000"/>
            </a:solidFill>
            <a:round/>
            <a:headEnd/>
            <a:tailEnd/>
          </a:ln>
        </p:spPr>
        <p:txBody>
          <a:bodyPr/>
          <a:lstStyle/>
          <a:p>
            <a:endParaRPr lang="zh-CN" altLang="en-US"/>
          </a:p>
        </p:txBody>
      </p:sp>
      <p:sp>
        <p:nvSpPr>
          <p:cNvPr id="25610" name="Line 7"/>
          <p:cNvSpPr>
            <a:spLocks noChangeShapeType="1"/>
          </p:cNvSpPr>
          <p:nvPr/>
        </p:nvSpPr>
        <p:spPr bwMode="auto">
          <a:xfrm>
            <a:off x="3627439" y="3636514"/>
            <a:ext cx="1602188" cy="0"/>
          </a:xfrm>
          <a:prstGeom prst="line">
            <a:avLst/>
          </a:prstGeom>
          <a:noFill/>
          <a:ln w="9525">
            <a:solidFill>
              <a:srgbClr val="000000"/>
            </a:solidFill>
            <a:round/>
            <a:headEnd/>
            <a:tailEnd/>
          </a:ln>
        </p:spPr>
        <p:txBody>
          <a:bodyPr/>
          <a:lstStyle/>
          <a:p>
            <a:endParaRPr lang="zh-CN" altLang="en-US"/>
          </a:p>
        </p:txBody>
      </p:sp>
      <p:sp>
        <p:nvSpPr>
          <p:cNvPr id="25611" name="Text Box 8"/>
          <p:cNvSpPr txBox="1">
            <a:spLocks noChangeArrowheads="1"/>
          </p:cNvSpPr>
          <p:nvPr/>
        </p:nvSpPr>
        <p:spPr bwMode="auto">
          <a:xfrm>
            <a:off x="2097691" y="3251062"/>
            <a:ext cx="1465831" cy="538287"/>
          </a:xfrm>
          <a:prstGeom prst="rect">
            <a:avLst/>
          </a:prstGeom>
          <a:noFill/>
          <a:ln w="9525">
            <a:noFill/>
            <a:miter lim="800000"/>
            <a:headEnd/>
            <a:tailEnd/>
          </a:ln>
        </p:spPr>
        <p:txBody>
          <a:bodyPr/>
          <a:lstStyle/>
          <a:p>
            <a:pPr algn="just"/>
            <a:r>
              <a:rPr lang="en-US" altLang="zh-CN" sz="2400" b="1" i="1" dirty="0">
                <a:solidFill>
                  <a:schemeClr val="accent2"/>
                </a:solidFill>
                <a:latin typeface="Times New Roman" charset="0"/>
              </a:rPr>
              <a:t>Host</a:t>
            </a:r>
          </a:p>
        </p:txBody>
      </p:sp>
      <p:sp>
        <p:nvSpPr>
          <p:cNvPr id="25612" name="Text Box 9"/>
          <p:cNvSpPr txBox="1">
            <a:spLocks noChangeArrowheads="1"/>
          </p:cNvSpPr>
          <p:nvPr/>
        </p:nvSpPr>
        <p:spPr bwMode="auto">
          <a:xfrm>
            <a:off x="900311" y="5212926"/>
            <a:ext cx="1465831" cy="538287"/>
          </a:xfrm>
          <a:prstGeom prst="rect">
            <a:avLst/>
          </a:prstGeom>
          <a:noFill/>
          <a:ln w="9525">
            <a:noFill/>
            <a:miter lim="800000"/>
            <a:headEnd/>
            <a:tailEnd/>
          </a:ln>
        </p:spPr>
        <p:txBody>
          <a:bodyPr/>
          <a:lstStyle/>
          <a:p>
            <a:pPr algn="just"/>
            <a:r>
              <a:rPr lang="en-US" altLang="zh-CN" sz="2400" b="1" i="1" dirty="0">
                <a:solidFill>
                  <a:schemeClr val="accent2"/>
                </a:solidFill>
                <a:latin typeface="Times New Roman" charset="0"/>
              </a:rPr>
              <a:t>Terminals</a:t>
            </a:r>
            <a:endParaRPr lang="en-US" altLang="zh-CN" sz="2400" b="1" dirty="0">
              <a:solidFill>
                <a:schemeClr val="accent2"/>
              </a:solidFill>
              <a:latin typeface="Tahoma" pitchFamily="34" charset="0"/>
            </a:endParaRPr>
          </a:p>
        </p:txBody>
      </p:sp>
      <p:grpSp>
        <p:nvGrpSpPr>
          <p:cNvPr id="25613" name="Group 10"/>
          <p:cNvGrpSpPr>
            <a:grpSpLocks/>
          </p:cNvGrpSpPr>
          <p:nvPr/>
        </p:nvGrpSpPr>
        <p:grpSpPr bwMode="auto">
          <a:xfrm>
            <a:off x="2502499" y="5136028"/>
            <a:ext cx="1602188" cy="692083"/>
            <a:chOff x="4058" y="11480"/>
            <a:chExt cx="1880" cy="720"/>
          </a:xfrm>
        </p:grpSpPr>
        <p:sp>
          <p:nvSpPr>
            <p:cNvPr id="25630" name="AutoShape 11"/>
            <p:cNvSpPr>
              <a:spLocks noChangeArrowheads="1"/>
            </p:cNvSpPr>
            <p:nvPr/>
          </p:nvSpPr>
          <p:spPr bwMode="auto">
            <a:xfrm>
              <a:off x="4058" y="11480"/>
              <a:ext cx="1840" cy="720"/>
            </a:xfrm>
            <a:prstGeom prst="flowChartDelay">
              <a:avLst/>
            </a:prstGeom>
            <a:solidFill>
              <a:srgbClr val="FFFFFF"/>
            </a:solidFill>
            <a:ln w="9525">
              <a:solidFill>
                <a:srgbClr val="000000"/>
              </a:solidFill>
              <a:miter lim="800000"/>
              <a:headEnd/>
              <a:tailEnd/>
            </a:ln>
          </p:spPr>
          <p:txBody>
            <a:bodyPr/>
            <a:lstStyle/>
            <a:p>
              <a:endParaRPr lang="zh-CN" altLang="en-US"/>
            </a:p>
          </p:txBody>
        </p:sp>
        <p:sp>
          <p:nvSpPr>
            <p:cNvPr id="25631" name="Text Box 12"/>
            <p:cNvSpPr txBox="1">
              <a:spLocks noChangeArrowheads="1"/>
            </p:cNvSpPr>
            <p:nvPr/>
          </p:nvSpPr>
          <p:spPr bwMode="auto">
            <a:xfrm>
              <a:off x="4058" y="11640"/>
              <a:ext cx="1880" cy="560"/>
            </a:xfrm>
            <a:prstGeom prst="rect">
              <a:avLst/>
            </a:prstGeom>
            <a:noFill/>
            <a:ln w="9525">
              <a:noFill/>
              <a:miter lim="800000"/>
              <a:headEnd/>
              <a:tailEnd/>
            </a:ln>
          </p:spPr>
          <p:txBody>
            <a:bodyPr/>
            <a:lstStyle/>
            <a:p>
              <a:pPr algn="just"/>
              <a:r>
                <a:rPr lang="zh-CN" altLang="en-US" sz="1600" b="1" dirty="0">
                  <a:solidFill>
                    <a:srgbClr val="0000CC"/>
                  </a:solidFill>
                  <a:latin typeface="Times New Roman" charset="0"/>
                </a:rPr>
                <a:t>终端交互程序</a:t>
              </a:r>
              <a:endParaRPr lang="zh-CN" altLang="en-US" sz="1600" b="1" dirty="0">
                <a:solidFill>
                  <a:srgbClr val="0000CC"/>
                </a:solidFill>
                <a:latin typeface="Tahoma" pitchFamily="34" charset="0"/>
              </a:endParaRPr>
            </a:p>
          </p:txBody>
        </p:sp>
      </p:grpSp>
      <p:grpSp>
        <p:nvGrpSpPr>
          <p:cNvPr id="25614" name="Group 13"/>
          <p:cNvGrpSpPr>
            <a:grpSpLocks/>
          </p:cNvGrpSpPr>
          <p:nvPr/>
        </p:nvGrpSpPr>
        <p:grpSpPr bwMode="auto">
          <a:xfrm>
            <a:off x="4445578" y="5174477"/>
            <a:ext cx="1602188" cy="692083"/>
            <a:chOff x="4058" y="11480"/>
            <a:chExt cx="1880" cy="720"/>
          </a:xfrm>
        </p:grpSpPr>
        <p:sp>
          <p:nvSpPr>
            <p:cNvPr id="25628" name="AutoShape 14"/>
            <p:cNvSpPr>
              <a:spLocks noChangeArrowheads="1"/>
            </p:cNvSpPr>
            <p:nvPr/>
          </p:nvSpPr>
          <p:spPr bwMode="auto">
            <a:xfrm>
              <a:off x="4058" y="11480"/>
              <a:ext cx="1840" cy="720"/>
            </a:xfrm>
            <a:prstGeom prst="flowChartDelay">
              <a:avLst/>
            </a:prstGeom>
            <a:solidFill>
              <a:srgbClr val="FFFFFF"/>
            </a:solidFill>
            <a:ln w="9525">
              <a:solidFill>
                <a:srgbClr val="000000"/>
              </a:solidFill>
              <a:miter lim="800000"/>
              <a:headEnd/>
              <a:tailEnd/>
            </a:ln>
          </p:spPr>
          <p:txBody>
            <a:bodyPr/>
            <a:lstStyle/>
            <a:p>
              <a:endParaRPr lang="zh-CN" altLang="en-US"/>
            </a:p>
          </p:txBody>
        </p:sp>
        <p:sp>
          <p:nvSpPr>
            <p:cNvPr id="25629" name="Text Box 15"/>
            <p:cNvSpPr txBox="1">
              <a:spLocks noChangeArrowheads="1"/>
            </p:cNvSpPr>
            <p:nvPr/>
          </p:nvSpPr>
          <p:spPr bwMode="auto">
            <a:xfrm>
              <a:off x="4058" y="11640"/>
              <a:ext cx="1880" cy="560"/>
            </a:xfrm>
            <a:prstGeom prst="rect">
              <a:avLst/>
            </a:prstGeom>
            <a:noFill/>
            <a:ln w="9525">
              <a:noFill/>
              <a:miter lim="800000"/>
              <a:headEnd/>
              <a:tailEnd/>
            </a:ln>
          </p:spPr>
          <p:txBody>
            <a:bodyPr/>
            <a:lstStyle/>
            <a:p>
              <a:pPr algn="just"/>
              <a:r>
                <a:rPr lang="zh-CN" altLang="en-US" sz="1600" b="1" dirty="0">
                  <a:solidFill>
                    <a:srgbClr val="0000CC"/>
                  </a:solidFill>
                  <a:latin typeface="Times New Roman" charset="0"/>
                </a:rPr>
                <a:t>终端交互程序</a:t>
              </a:r>
              <a:endParaRPr lang="zh-CN" altLang="en-US" sz="1600" b="1" dirty="0">
                <a:solidFill>
                  <a:srgbClr val="0000CC"/>
                </a:solidFill>
                <a:latin typeface="Tahoma" pitchFamily="34" charset="0"/>
              </a:endParaRPr>
            </a:p>
          </p:txBody>
        </p:sp>
      </p:grpSp>
      <p:grpSp>
        <p:nvGrpSpPr>
          <p:cNvPr id="25615" name="Group 16"/>
          <p:cNvGrpSpPr>
            <a:grpSpLocks/>
          </p:cNvGrpSpPr>
          <p:nvPr/>
        </p:nvGrpSpPr>
        <p:grpSpPr bwMode="auto">
          <a:xfrm>
            <a:off x="7002260" y="5174477"/>
            <a:ext cx="1602188" cy="653634"/>
            <a:chOff x="4058" y="11480"/>
            <a:chExt cx="1880" cy="720"/>
          </a:xfrm>
        </p:grpSpPr>
        <p:sp>
          <p:nvSpPr>
            <p:cNvPr id="25626" name="AutoShape 17"/>
            <p:cNvSpPr>
              <a:spLocks noChangeArrowheads="1"/>
            </p:cNvSpPr>
            <p:nvPr/>
          </p:nvSpPr>
          <p:spPr bwMode="auto">
            <a:xfrm>
              <a:off x="4058" y="11480"/>
              <a:ext cx="1840" cy="720"/>
            </a:xfrm>
            <a:prstGeom prst="flowChartDelay">
              <a:avLst/>
            </a:prstGeom>
            <a:solidFill>
              <a:srgbClr val="FFFFFF"/>
            </a:solidFill>
            <a:ln w="9525">
              <a:solidFill>
                <a:srgbClr val="000000"/>
              </a:solidFill>
              <a:miter lim="800000"/>
              <a:headEnd/>
              <a:tailEnd/>
            </a:ln>
          </p:spPr>
          <p:txBody>
            <a:bodyPr/>
            <a:lstStyle/>
            <a:p>
              <a:endParaRPr lang="zh-CN" altLang="en-US"/>
            </a:p>
          </p:txBody>
        </p:sp>
        <p:sp>
          <p:nvSpPr>
            <p:cNvPr id="25627" name="Text Box 18"/>
            <p:cNvSpPr txBox="1">
              <a:spLocks noChangeArrowheads="1"/>
            </p:cNvSpPr>
            <p:nvPr/>
          </p:nvSpPr>
          <p:spPr bwMode="auto">
            <a:xfrm>
              <a:off x="4058" y="11705"/>
              <a:ext cx="1880" cy="495"/>
            </a:xfrm>
            <a:prstGeom prst="rect">
              <a:avLst/>
            </a:prstGeom>
            <a:noFill/>
            <a:ln w="9525">
              <a:noFill/>
              <a:miter lim="800000"/>
              <a:headEnd/>
              <a:tailEnd/>
            </a:ln>
          </p:spPr>
          <p:txBody>
            <a:bodyPr lIns="0" tIns="0" rIns="0" bIns="0"/>
            <a:lstStyle/>
            <a:p>
              <a:pPr algn="ctr"/>
              <a:r>
                <a:rPr lang="zh-CN" altLang="en-US" sz="1600" b="1" dirty="0">
                  <a:solidFill>
                    <a:srgbClr val="0000CC"/>
                  </a:solidFill>
                  <a:latin typeface="Times New Roman" charset="0"/>
                </a:rPr>
                <a:t>终端交互程序</a:t>
              </a:r>
              <a:endParaRPr lang="zh-CN" altLang="en-US" sz="1600" b="1" dirty="0">
                <a:solidFill>
                  <a:srgbClr val="0000CC"/>
                </a:solidFill>
                <a:latin typeface="Tahoma" pitchFamily="34" charset="0"/>
              </a:endParaRPr>
            </a:p>
          </p:txBody>
        </p:sp>
      </p:grpSp>
      <p:sp>
        <p:nvSpPr>
          <p:cNvPr id="25616" name="Text Box 19"/>
          <p:cNvSpPr txBox="1">
            <a:spLocks noChangeArrowheads="1"/>
          </p:cNvSpPr>
          <p:nvPr/>
        </p:nvSpPr>
        <p:spPr bwMode="auto">
          <a:xfrm>
            <a:off x="6252300" y="5373451"/>
            <a:ext cx="886317" cy="493109"/>
          </a:xfrm>
          <a:prstGeom prst="rect">
            <a:avLst/>
          </a:prstGeom>
          <a:noFill/>
          <a:ln w="9525">
            <a:noFill/>
            <a:miter lim="800000"/>
            <a:headEnd/>
            <a:tailEnd/>
          </a:ln>
        </p:spPr>
        <p:txBody>
          <a:bodyPr/>
          <a:lstStyle/>
          <a:p>
            <a:pPr algn="just"/>
            <a:r>
              <a:rPr lang="en-US" altLang="zh-CN" sz="1400" b="1" dirty="0">
                <a:latin typeface="Times New Roman" charset="0"/>
              </a:rPr>
              <a:t>…</a:t>
            </a:r>
            <a:endParaRPr lang="en-US" altLang="zh-CN" dirty="0">
              <a:latin typeface="Tahoma" pitchFamily="34" charset="0"/>
            </a:endParaRPr>
          </a:p>
        </p:txBody>
      </p:sp>
      <p:sp>
        <p:nvSpPr>
          <p:cNvPr id="25617" name="Line 20"/>
          <p:cNvSpPr>
            <a:spLocks noChangeShapeType="1"/>
          </p:cNvSpPr>
          <p:nvPr/>
        </p:nvSpPr>
        <p:spPr bwMode="auto">
          <a:xfrm flipH="1">
            <a:off x="3184281" y="4174801"/>
            <a:ext cx="988584" cy="961227"/>
          </a:xfrm>
          <a:prstGeom prst="line">
            <a:avLst/>
          </a:prstGeom>
          <a:noFill/>
          <a:ln w="9525">
            <a:solidFill>
              <a:srgbClr val="000000"/>
            </a:solidFill>
            <a:round/>
            <a:headEnd/>
            <a:tailEnd/>
          </a:ln>
        </p:spPr>
        <p:txBody>
          <a:bodyPr/>
          <a:lstStyle/>
          <a:p>
            <a:endParaRPr lang="zh-CN" altLang="en-US"/>
          </a:p>
        </p:txBody>
      </p:sp>
      <p:sp>
        <p:nvSpPr>
          <p:cNvPr id="25618" name="Line 21"/>
          <p:cNvSpPr>
            <a:spLocks noChangeShapeType="1"/>
          </p:cNvSpPr>
          <p:nvPr/>
        </p:nvSpPr>
        <p:spPr bwMode="auto">
          <a:xfrm>
            <a:off x="4411488" y="4174801"/>
            <a:ext cx="545426" cy="999676"/>
          </a:xfrm>
          <a:prstGeom prst="line">
            <a:avLst/>
          </a:prstGeom>
          <a:noFill/>
          <a:ln w="9525">
            <a:solidFill>
              <a:srgbClr val="000000"/>
            </a:solidFill>
            <a:round/>
            <a:headEnd/>
            <a:tailEnd/>
          </a:ln>
        </p:spPr>
        <p:txBody>
          <a:bodyPr/>
          <a:lstStyle/>
          <a:p>
            <a:endParaRPr lang="zh-CN" altLang="en-US"/>
          </a:p>
        </p:txBody>
      </p:sp>
      <p:sp>
        <p:nvSpPr>
          <p:cNvPr id="25619" name="Freeform 22"/>
          <p:cNvSpPr>
            <a:spLocks/>
          </p:cNvSpPr>
          <p:nvPr/>
        </p:nvSpPr>
        <p:spPr bwMode="auto">
          <a:xfrm>
            <a:off x="4786469" y="4174801"/>
            <a:ext cx="2665851" cy="1007262"/>
          </a:xfrm>
          <a:custGeom>
            <a:avLst/>
            <a:gdLst>
              <a:gd name="T0" fmla="*/ 0 w 3080"/>
              <a:gd name="T1" fmla="*/ 0 h 1000"/>
              <a:gd name="T2" fmla="*/ 1360 w 3080"/>
              <a:gd name="T3" fmla="*/ 560 h 1000"/>
              <a:gd name="T4" fmla="*/ 1160 w 3080"/>
              <a:gd name="T5" fmla="*/ 240 h 1000"/>
              <a:gd name="T6" fmla="*/ 3080 w 3080"/>
              <a:gd name="T7" fmla="*/ 1000 h 1000"/>
              <a:gd name="T8" fmla="*/ 0 60000 65536"/>
              <a:gd name="T9" fmla="*/ 0 60000 65536"/>
              <a:gd name="T10" fmla="*/ 0 60000 65536"/>
              <a:gd name="T11" fmla="*/ 0 60000 65536"/>
              <a:gd name="T12" fmla="*/ 0 w 3080"/>
              <a:gd name="T13" fmla="*/ 0 h 1000"/>
              <a:gd name="T14" fmla="*/ 3080 w 3080"/>
              <a:gd name="T15" fmla="*/ 1000 h 1000"/>
            </a:gdLst>
            <a:ahLst/>
            <a:cxnLst>
              <a:cxn ang="T8">
                <a:pos x="T0" y="T1"/>
              </a:cxn>
              <a:cxn ang="T9">
                <a:pos x="T2" y="T3"/>
              </a:cxn>
              <a:cxn ang="T10">
                <a:pos x="T4" y="T5"/>
              </a:cxn>
              <a:cxn ang="T11">
                <a:pos x="T6" y="T7"/>
              </a:cxn>
            </a:cxnLst>
            <a:rect l="T12" t="T13" r="T14" b="T15"/>
            <a:pathLst>
              <a:path w="3080" h="1000">
                <a:moveTo>
                  <a:pt x="0" y="0"/>
                </a:moveTo>
                <a:lnTo>
                  <a:pt x="1360" y="560"/>
                </a:lnTo>
                <a:lnTo>
                  <a:pt x="1160" y="240"/>
                </a:lnTo>
                <a:lnTo>
                  <a:pt x="3080" y="1000"/>
                </a:lnTo>
              </a:path>
            </a:pathLst>
          </a:custGeom>
          <a:noFill/>
          <a:ln w="9525">
            <a:solidFill>
              <a:srgbClr val="000000"/>
            </a:solidFill>
            <a:round/>
            <a:headEnd/>
            <a:tailEnd/>
          </a:ln>
        </p:spPr>
        <p:txBody>
          <a:bodyPr/>
          <a:lstStyle/>
          <a:p>
            <a:endParaRPr lang="zh-CN" altLang="en-US"/>
          </a:p>
        </p:txBody>
      </p:sp>
      <p:sp>
        <p:nvSpPr>
          <p:cNvPr id="25620" name="Text Box 23"/>
          <p:cNvSpPr txBox="1">
            <a:spLocks noChangeArrowheads="1"/>
          </p:cNvSpPr>
          <p:nvPr/>
        </p:nvSpPr>
        <p:spPr bwMode="auto">
          <a:xfrm>
            <a:off x="7308210" y="5877134"/>
            <a:ext cx="1079772" cy="412366"/>
          </a:xfrm>
          <a:prstGeom prst="rect">
            <a:avLst/>
          </a:prstGeom>
          <a:noFill/>
          <a:ln w="9525">
            <a:noFill/>
            <a:miter lim="800000"/>
            <a:headEnd/>
            <a:tailEnd/>
          </a:ln>
        </p:spPr>
        <p:txBody>
          <a:bodyPr/>
          <a:lstStyle/>
          <a:p>
            <a:pPr algn="just"/>
            <a:r>
              <a:rPr lang="en-US" altLang="zh-CN" sz="2000" b="1" i="1" dirty="0">
                <a:latin typeface="Times New Roman" charset="0"/>
              </a:rPr>
              <a:t>Remote</a:t>
            </a:r>
            <a:endParaRPr lang="en-US" altLang="zh-CN" sz="2000" dirty="0">
              <a:latin typeface="Tahoma" pitchFamily="34" charset="0"/>
            </a:endParaRPr>
          </a:p>
        </p:txBody>
      </p:sp>
      <p:sp>
        <p:nvSpPr>
          <p:cNvPr id="25621" name="Text Box 24"/>
          <p:cNvSpPr txBox="1">
            <a:spLocks noChangeArrowheads="1"/>
          </p:cNvSpPr>
          <p:nvPr/>
        </p:nvSpPr>
        <p:spPr bwMode="auto">
          <a:xfrm>
            <a:off x="3754241" y="5877134"/>
            <a:ext cx="1465831" cy="431591"/>
          </a:xfrm>
          <a:prstGeom prst="rect">
            <a:avLst/>
          </a:prstGeom>
          <a:noFill/>
          <a:ln w="9525">
            <a:noFill/>
            <a:miter lim="800000"/>
            <a:headEnd/>
            <a:tailEnd/>
          </a:ln>
        </p:spPr>
        <p:txBody>
          <a:bodyPr/>
          <a:lstStyle/>
          <a:p>
            <a:pPr algn="just"/>
            <a:r>
              <a:rPr lang="en-US" altLang="zh-CN" sz="2000" b="1" i="1" dirty="0">
                <a:latin typeface="Times New Roman" charset="0"/>
              </a:rPr>
              <a:t>Local</a:t>
            </a:r>
            <a:endParaRPr lang="en-US" altLang="zh-CN" sz="2000" dirty="0">
              <a:latin typeface="Tahoma" pitchFamily="34" charset="0"/>
            </a:endParaRPr>
          </a:p>
        </p:txBody>
      </p:sp>
      <p:grpSp>
        <p:nvGrpSpPr>
          <p:cNvPr id="25622" name="Group 25"/>
          <p:cNvGrpSpPr>
            <a:grpSpLocks/>
          </p:cNvGrpSpPr>
          <p:nvPr/>
        </p:nvGrpSpPr>
        <p:grpSpPr bwMode="auto">
          <a:xfrm>
            <a:off x="6081854" y="3021329"/>
            <a:ext cx="818138" cy="692083"/>
            <a:chOff x="7778" y="8840"/>
            <a:chExt cx="960" cy="720"/>
          </a:xfrm>
        </p:grpSpPr>
        <p:sp>
          <p:nvSpPr>
            <p:cNvPr id="25624" name="AutoShape 26"/>
            <p:cNvSpPr>
              <a:spLocks noChangeArrowheads="1"/>
            </p:cNvSpPr>
            <p:nvPr/>
          </p:nvSpPr>
          <p:spPr bwMode="auto">
            <a:xfrm>
              <a:off x="7778" y="8840"/>
              <a:ext cx="880" cy="720"/>
            </a:xfrm>
            <a:prstGeom prst="can">
              <a:avLst>
                <a:gd name="adj" fmla="val 25000"/>
              </a:avLst>
            </a:prstGeom>
            <a:solidFill>
              <a:srgbClr val="FFFFFF"/>
            </a:solidFill>
            <a:ln w="9525">
              <a:solidFill>
                <a:srgbClr val="000000"/>
              </a:solidFill>
              <a:round/>
              <a:headEnd/>
              <a:tailEnd/>
            </a:ln>
          </p:spPr>
          <p:txBody>
            <a:bodyPr/>
            <a:lstStyle/>
            <a:p>
              <a:endParaRPr lang="zh-CN" altLang="en-US"/>
            </a:p>
          </p:txBody>
        </p:sp>
        <p:sp>
          <p:nvSpPr>
            <p:cNvPr id="25625" name="Text Box 27"/>
            <p:cNvSpPr txBox="1">
              <a:spLocks noChangeArrowheads="1"/>
            </p:cNvSpPr>
            <p:nvPr/>
          </p:nvSpPr>
          <p:spPr bwMode="auto">
            <a:xfrm>
              <a:off x="7898" y="9080"/>
              <a:ext cx="840" cy="400"/>
            </a:xfrm>
            <a:prstGeom prst="rect">
              <a:avLst/>
            </a:prstGeom>
            <a:noFill/>
            <a:ln w="9525">
              <a:noFill/>
              <a:miter lim="800000"/>
              <a:headEnd/>
              <a:tailEnd/>
            </a:ln>
          </p:spPr>
          <p:txBody>
            <a:bodyPr/>
            <a:lstStyle/>
            <a:p>
              <a:pPr algn="just"/>
              <a:r>
                <a:rPr lang="en-US" altLang="zh-CN" sz="2000" b="1">
                  <a:solidFill>
                    <a:srgbClr val="008000"/>
                  </a:solidFill>
                  <a:latin typeface="Times New Roman" charset="0"/>
                </a:rPr>
                <a:t>DB</a:t>
              </a:r>
              <a:endParaRPr lang="en-US" altLang="zh-CN" sz="2000" b="1">
                <a:solidFill>
                  <a:srgbClr val="008000"/>
                </a:solidFill>
                <a:latin typeface="Tahoma" pitchFamily="34" charset="0"/>
              </a:endParaRPr>
            </a:p>
          </p:txBody>
        </p:sp>
      </p:grpSp>
      <p:sp>
        <p:nvSpPr>
          <p:cNvPr id="25623" name="Line 28"/>
          <p:cNvSpPr>
            <a:spLocks noChangeShapeType="1"/>
          </p:cNvSpPr>
          <p:nvPr/>
        </p:nvSpPr>
        <p:spPr bwMode="auto">
          <a:xfrm>
            <a:off x="5195538" y="3405820"/>
            <a:ext cx="886317" cy="0"/>
          </a:xfrm>
          <a:prstGeom prst="line">
            <a:avLst/>
          </a:prstGeom>
          <a:noFill/>
          <a:ln w="9525">
            <a:solidFill>
              <a:srgbClr val="000000"/>
            </a:solidFill>
            <a:round/>
            <a:headEnd/>
            <a:tailEnd/>
          </a:ln>
        </p:spPr>
        <p:txBody>
          <a:bodyPr/>
          <a:lstStyle/>
          <a:p>
            <a:endParaRPr lang="zh-CN" altLang="en-US"/>
          </a:p>
        </p:txBody>
      </p:sp>
      <p:sp>
        <p:nvSpPr>
          <p:cNvPr id="34"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23</a:t>
            </a:fld>
            <a:endParaRPr lang="en-US" altLang="zh-CN" dirty="0"/>
          </a:p>
        </p:txBody>
      </p:sp>
      <p:sp>
        <p:nvSpPr>
          <p:cNvPr id="35"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6"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26630" name="Rectangle 3"/>
          <p:cNvSpPr>
            <a:spLocks noGrp="1" noChangeArrowheads="1"/>
          </p:cNvSpPr>
          <p:nvPr>
            <p:ph type="body" idx="1"/>
          </p:nvPr>
        </p:nvSpPr>
        <p:spPr>
          <a:xfrm>
            <a:off x="921068" y="1484313"/>
            <a:ext cx="7841931" cy="4752975"/>
          </a:xfrm>
        </p:spPr>
        <p:txBody>
          <a:bodyPr/>
          <a:lstStyle/>
          <a:p>
            <a:pPr algn="just" eaLnBrk="1" hangingPunct="1"/>
            <a:r>
              <a:rPr lang="zh-CN" altLang="en-US" sz="2600" dirty="0">
                <a:solidFill>
                  <a:srgbClr val="0000CC"/>
                </a:solidFill>
                <a:latin typeface="Times New Roman" charset="0"/>
                <a:ea typeface="黑体" pitchFamily="2" charset="-122"/>
              </a:rPr>
              <a:t>分时系统环境下的集中式结构</a:t>
            </a:r>
          </a:p>
          <a:p>
            <a:pPr lvl="1" algn="just" eaLnBrk="1" hangingPunct="1"/>
            <a:r>
              <a:rPr lang="zh-CN" altLang="en-US" sz="2400" dirty="0">
                <a:latin typeface="Times New Roman" charset="0"/>
                <a:ea typeface="黑体" pitchFamily="2" charset="-122"/>
              </a:rPr>
              <a:t>一个主机带多个终端的多用户结构</a:t>
            </a:r>
          </a:p>
          <a:p>
            <a:pPr lvl="1" algn="just" eaLnBrk="1" hangingPunct="1">
              <a:lnSpc>
                <a:spcPct val="130000"/>
              </a:lnSpc>
            </a:pPr>
            <a:r>
              <a:rPr lang="zh-CN" altLang="en-US" sz="2400" dirty="0">
                <a:latin typeface="Times New Roman" charset="0"/>
                <a:ea typeface="黑体" pitchFamily="2" charset="-122"/>
              </a:rPr>
              <a:t>数据库系统（包括应用程序、</a:t>
            </a:r>
            <a:r>
              <a:rPr lang="en-US" altLang="zh-CN" sz="2400" dirty="0">
                <a:latin typeface="Times New Roman" charset="0"/>
                <a:ea typeface="黑体" pitchFamily="2" charset="-122"/>
              </a:rPr>
              <a:t>DBMS</a:t>
            </a:r>
            <a:r>
              <a:rPr lang="zh-CN" altLang="en-US" sz="2400" dirty="0">
                <a:latin typeface="Times New Roman" charset="0"/>
                <a:ea typeface="黑体" pitchFamily="2" charset="-122"/>
              </a:rPr>
              <a:t>、数据）都集中存放在主机上，所有处理任务都由主机来完成</a:t>
            </a:r>
          </a:p>
          <a:p>
            <a:pPr lvl="1" algn="just" eaLnBrk="1" hangingPunct="1">
              <a:lnSpc>
                <a:spcPct val="130000"/>
              </a:lnSpc>
            </a:pPr>
            <a:r>
              <a:rPr lang="zh-CN" altLang="en-US" sz="2400" dirty="0">
                <a:latin typeface="Times New Roman" charset="0"/>
                <a:ea typeface="黑体" pitchFamily="2" charset="-122"/>
              </a:rPr>
              <a:t>各个用户通过主机的终端并发地访问数据库，共享数据资源。</a:t>
            </a:r>
          </a:p>
          <a:p>
            <a:pPr lvl="1" algn="just" eaLnBrk="1" hangingPunct="1">
              <a:lnSpc>
                <a:spcPct val="130000"/>
              </a:lnSpc>
            </a:pPr>
            <a:r>
              <a:rPr lang="zh-CN" altLang="en-US" sz="2400" dirty="0">
                <a:solidFill>
                  <a:schemeClr val="accent2"/>
                </a:solidFill>
                <a:latin typeface="Times New Roman" charset="0"/>
                <a:ea typeface="黑体" pitchFamily="2" charset="-122"/>
              </a:rPr>
              <a:t>特点：数据集中，数据管理集中</a:t>
            </a:r>
          </a:p>
        </p:txBody>
      </p:sp>
      <p:sp>
        <p:nvSpPr>
          <p:cNvPr id="7"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24</a:t>
            </a:fld>
            <a:endParaRPr lang="en-US" altLang="zh-CN" dirty="0"/>
          </a:p>
        </p:txBody>
      </p:sp>
      <p:sp>
        <p:nvSpPr>
          <p:cNvPr id="8"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27654" name="Rectangle 3"/>
          <p:cNvSpPr>
            <a:spLocks noGrp="1" noChangeArrowheads="1"/>
          </p:cNvSpPr>
          <p:nvPr>
            <p:ph type="body" idx="1"/>
          </p:nvPr>
        </p:nvSpPr>
        <p:spPr>
          <a:xfrm>
            <a:off x="921068" y="1484783"/>
            <a:ext cx="7765732" cy="4896545"/>
          </a:xfrm>
        </p:spPr>
        <p:txBody>
          <a:bodyPr/>
          <a:lstStyle/>
          <a:p>
            <a:pPr algn="just" eaLnBrk="1" hangingPunct="1"/>
            <a:r>
              <a:rPr lang="zh-CN" altLang="en-US" sz="2600" dirty="0">
                <a:solidFill>
                  <a:srgbClr val="0000CC"/>
                </a:solidFill>
                <a:latin typeface="Times New Roman" charset="0"/>
                <a:ea typeface="黑体" pitchFamily="2" charset="-122"/>
              </a:rPr>
              <a:t>分时系统环境下的集中式结构（续）</a:t>
            </a:r>
            <a:endParaRPr lang="en-US" altLang="zh-CN" sz="2600" dirty="0">
              <a:solidFill>
                <a:srgbClr val="0000CC"/>
              </a:solidFill>
              <a:latin typeface="Times New Roman" charset="0"/>
              <a:ea typeface="黑体" pitchFamily="2" charset="-122"/>
            </a:endParaRPr>
          </a:p>
          <a:p>
            <a:pPr lvl="1" algn="just" eaLnBrk="1" hangingPunct="1">
              <a:lnSpc>
                <a:spcPct val="125000"/>
              </a:lnSpc>
            </a:pPr>
            <a:r>
              <a:rPr lang="zh-CN" altLang="en-US" dirty="0">
                <a:solidFill>
                  <a:srgbClr val="008000"/>
                </a:solidFill>
                <a:latin typeface="Times New Roman" charset="0"/>
                <a:ea typeface="黑体" pitchFamily="2" charset="-122"/>
              </a:rPr>
              <a:t>优点</a:t>
            </a:r>
          </a:p>
          <a:p>
            <a:pPr lvl="2" algn="just" eaLnBrk="1" hangingPunct="1">
              <a:lnSpc>
                <a:spcPct val="125000"/>
              </a:lnSpc>
            </a:pPr>
            <a:r>
              <a:rPr lang="zh-CN" altLang="en-US" dirty="0">
                <a:latin typeface="Times New Roman" charset="0"/>
                <a:ea typeface="黑体" pitchFamily="2" charset="-122"/>
              </a:rPr>
              <a:t>易于管理、控制与维护</a:t>
            </a:r>
          </a:p>
          <a:p>
            <a:pPr lvl="1" algn="just" eaLnBrk="1" hangingPunct="1">
              <a:lnSpc>
                <a:spcPct val="125000"/>
              </a:lnSpc>
            </a:pPr>
            <a:r>
              <a:rPr lang="zh-CN" altLang="en-US" dirty="0">
                <a:solidFill>
                  <a:srgbClr val="008000"/>
                </a:solidFill>
                <a:latin typeface="Times New Roman" charset="0"/>
                <a:ea typeface="黑体" pitchFamily="2" charset="-122"/>
              </a:rPr>
              <a:t>缺点</a:t>
            </a:r>
          </a:p>
          <a:p>
            <a:pPr lvl="2" algn="just" eaLnBrk="1" hangingPunct="1">
              <a:lnSpc>
                <a:spcPct val="125000"/>
              </a:lnSpc>
            </a:pPr>
            <a:r>
              <a:rPr lang="zh-CN" altLang="en-US" dirty="0">
                <a:latin typeface="Times New Roman" charset="0"/>
                <a:ea typeface="黑体" pitchFamily="2" charset="-122"/>
              </a:rPr>
              <a:t>当终端用户数目增加到一定程度后，主机的任务会过分繁重，成为瓶颈，从而使系统性能下降。</a:t>
            </a:r>
          </a:p>
          <a:p>
            <a:pPr lvl="2" algn="just" eaLnBrk="1" hangingPunct="1">
              <a:lnSpc>
                <a:spcPct val="125000"/>
              </a:lnSpc>
            </a:pPr>
            <a:r>
              <a:rPr lang="zh-CN" altLang="en-US" dirty="0">
                <a:latin typeface="Times New Roman" charset="0"/>
                <a:ea typeface="黑体" pitchFamily="2" charset="-122"/>
              </a:rPr>
              <a:t>系统的可靠性依赖主机，当主机出现故障时，整个系统都不能使用。</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25</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28678" name="Rectangle 3"/>
          <p:cNvSpPr>
            <a:spLocks noGrp="1" noChangeArrowheads="1"/>
          </p:cNvSpPr>
          <p:nvPr>
            <p:ph type="body" idx="1"/>
          </p:nvPr>
        </p:nvSpPr>
        <p:spPr>
          <a:xfrm>
            <a:off x="914400" y="1412875"/>
            <a:ext cx="7772400" cy="4679950"/>
          </a:xfrm>
        </p:spPr>
        <p:txBody>
          <a:bodyPr/>
          <a:lstStyle/>
          <a:p>
            <a:pPr marL="263525" indent="-263525" eaLnBrk="1" hangingPunct="1"/>
            <a:r>
              <a:rPr lang="zh-CN" altLang="en-US" dirty="0">
                <a:solidFill>
                  <a:schemeClr val="accent2"/>
                </a:solidFill>
                <a:latin typeface="Times New Roman" charset="0"/>
                <a:ea typeface="黑体" pitchFamily="2" charset="-122"/>
              </a:rPr>
              <a:t>一、集中式数据库系统结构 （续）</a:t>
            </a:r>
            <a:endParaRPr lang="en-US" altLang="zh-CN" dirty="0">
              <a:solidFill>
                <a:schemeClr val="accent2"/>
              </a:solidFill>
              <a:latin typeface="Times New Roman" charset="0"/>
              <a:ea typeface="黑体" pitchFamily="2" charset="-122"/>
            </a:endParaRPr>
          </a:p>
          <a:p>
            <a:pPr lvl="1" eaLnBrk="1" hangingPunct="1"/>
            <a:r>
              <a:rPr lang="zh-CN" altLang="en-US" sz="2400" dirty="0">
                <a:solidFill>
                  <a:srgbClr val="0000CC"/>
                </a:solidFill>
                <a:latin typeface="Times New Roman" charset="0"/>
                <a:ea typeface="黑体" pitchFamily="2" charset="-122"/>
              </a:rPr>
              <a:t>运行于</a:t>
            </a:r>
            <a:r>
              <a:rPr lang="en-US" altLang="zh-CN" sz="2400" dirty="0">
                <a:solidFill>
                  <a:srgbClr val="0000CC"/>
                </a:solidFill>
                <a:latin typeface="Times New Roman" charset="0"/>
                <a:ea typeface="黑体" pitchFamily="2" charset="-122"/>
              </a:rPr>
              <a:t>PC</a:t>
            </a:r>
            <a:r>
              <a:rPr lang="zh-CN" altLang="en-US" sz="2400" dirty="0">
                <a:solidFill>
                  <a:srgbClr val="0000CC"/>
                </a:solidFill>
                <a:latin typeface="Times New Roman" charset="0"/>
                <a:ea typeface="黑体" pitchFamily="2" charset="-122"/>
              </a:rPr>
              <a:t>或</a:t>
            </a:r>
            <a:r>
              <a:rPr lang="en-US" altLang="zh-CN" sz="2400" dirty="0">
                <a:solidFill>
                  <a:srgbClr val="0000CC"/>
                </a:solidFill>
                <a:latin typeface="Times New Roman" charset="0"/>
                <a:ea typeface="黑体" pitchFamily="2" charset="-122"/>
              </a:rPr>
              <a:t>PC LAN</a:t>
            </a:r>
            <a:r>
              <a:rPr lang="zh-CN" altLang="en-US" sz="2400" dirty="0">
                <a:solidFill>
                  <a:srgbClr val="0000CC"/>
                </a:solidFill>
                <a:latin typeface="Times New Roman" charset="0"/>
                <a:ea typeface="黑体" pitchFamily="2" charset="-122"/>
              </a:rPr>
              <a:t>环境 （单用户版或多用户版）</a:t>
            </a:r>
          </a:p>
        </p:txBody>
      </p:sp>
      <p:grpSp>
        <p:nvGrpSpPr>
          <p:cNvPr id="28679" name="Group 4"/>
          <p:cNvGrpSpPr>
            <a:grpSpLocks/>
          </p:cNvGrpSpPr>
          <p:nvPr/>
        </p:nvGrpSpPr>
        <p:grpSpPr bwMode="auto">
          <a:xfrm>
            <a:off x="1260094" y="2492375"/>
            <a:ext cx="6552266" cy="3714750"/>
            <a:chOff x="1486" y="2320"/>
            <a:chExt cx="7852" cy="3920"/>
          </a:xfrm>
        </p:grpSpPr>
        <p:sp>
          <p:nvSpPr>
            <p:cNvPr id="28680" name="Text Box 5"/>
            <p:cNvSpPr txBox="1">
              <a:spLocks noChangeArrowheads="1"/>
            </p:cNvSpPr>
            <p:nvPr/>
          </p:nvSpPr>
          <p:spPr bwMode="auto">
            <a:xfrm>
              <a:off x="4858" y="2320"/>
              <a:ext cx="1840" cy="760"/>
            </a:xfrm>
            <a:prstGeom prst="rect">
              <a:avLst/>
            </a:prstGeom>
            <a:solidFill>
              <a:srgbClr val="FFFFFF"/>
            </a:solidFill>
            <a:ln w="9525">
              <a:solidFill>
                <a:srgbClr val="000000"/>
              </a:solidFill>
              <a:miter lim="800000"/>
              <a:headEnd/>
              <a:tailEnd/>
            </a:ln>
          </p:spPr>
          <p:txBody>
            <a:bodyPr anchor="ctr" anchorCtr="1"/>
            <a:lstStyle/>
            <a:p>
              <a:pPr algn="ctr" fontAlgn="ctr"/>
              <a:r>
                <a:rPr lang="zh-CN" altLang="en-US" sz="2000" b="1">
                  <a:latin typeface="Times New Roman" charset="0"/>
                </a:rPr>
                <a:t>网络</a:t>
              </a:r>
              <a:r>
                <a:rPr lang="en-US" altLang="zh-CN" sz="2000" b="1">
                  <a:latin typeface="Times New Roman" charset="0"/>
                </a:rPr>
                <a:t>OS</a:t>
              </a:r>
              <a:endParaRPr lang="en-US" altLang="zh-CN" sz="2000" b="1">
                <a:latin typeface="Tahoma" pitchFamily="34" charset="0"/>
              </a:endParaRPr>
            </a:p>
          </p:txBody>
        </p:sp>
        <p:sp>
          <p:nvSpPr>
            <p:cNvPr id="28681" name="Text Box 6"/>
            <p:cNvSpPr txBox="1">
              <a:spLocks noChangeArrowheads="1"/>
            </p:cNvSpPr>
            <p:nvPr/>
          </p:nvSpPr>
          <p:spPr bwMode="auto">
            <a:xfrm>
              <a:off x="2608" y="2444"/>
              <a:ext cx="1720" cy="560"/>
            </a:xfrm>
            <a:prstGeom prst="rect">
              <a:avLst/>
            </a:prstGeom>
            <a:noFill/>
            <a:ln w="9525">
              <a:noFill/>
              <a:miter lim="800000"/>
              <a:headEnd/>
              <a:tailEnd/>
            </a:ln>
          </p:spPr>
          <p:txBody>
            <a:bodyPr/>
            <a:lstStyle/>
            <a:p>
              <a:pPr algn="just"/>
              <a:r>
                <a:rPr lang="en-US" altLang="zh-CN" sz="2000" b="1" i="1" dirty="0">
                  <a:solidFill>
                    <a:srgbClr val="0000CC"/>
                  </a:solidFill>
                  <a:latin typeface="Times New Roman" charset="0"/>
                </a:rPr>
                <a:t>File Server</a:t>
              </a:r>
            </a:p>
          </p:txBody>
        </p:sp>
        <p:sp>
          <p:nvSpPr>
            <p:cNvPr id="28682" name="Text Box 7"/>
            <p:cNvSpPr txBox="1">
              <a:spLocks noChangeArrowheads="1"/>
            </p:cNvSpPr>
            <p:nvPr/>
          </p:nvSpPr>
          <p:spPr bwMode="auto">
            <a:xfrm>
              <a:off x="1486" y="4600"/>
              <a:ext cx="2120" cy="880"/>
            </a:xfrm>
            <a:prstGeom prst="rect">
              <a:avLst/>
            </a:prstGeom>
            <a:noFill/>
            <a:ln w="9525">
              <a:noFill/>
              <a:miter lim="800000"/>
              <a:headEnd/>
              <a:tailEnd/>
            </a:ln>
          </p:spPr>
          <p:txBody>
            <a:bodyPr/>
            <a:lstStyle/>
            <a:p>
              <a:pPr algn="just"/>
              <a:r>
                <a:rPr lang="en-US" altLang="zh-CN" sz="2000" b="1" i="1" dirty="0">
                  <a:solidFill>
                    <a:srgbClr val="0000CC"/>
                  </a:solidFill>
                  <a:latin typeface="Times New Roman" charset="0"/>
                </a:rPr>
                <a:t>PC</a:t>
              </a:r>
            </a:p>
            <a:p>
              <a:pPr algn="just"/>
              <a:r>
                <a:rPr lang="en-US" altLang="zh-CN" sz="2000" b="1" i="1" dirty="0">
                  <a:solidFill>
                    <a:srgbClr val="0000CC"/>
                  </a:solidFill>
                  <a:latin typeface="Times New Roman" charset="0"/>
                </a:rPr>
                <a:t>Workstations</a:t>
              </a:r>
              <a:endParaRPr lang="en-US" altLang="zh-CN" sz="2000" b="1" dirty="0">
                <a:solidFill>
                  <a:srgbClr val="0000CC"/>
                </a:solidFill>
                <a:latin typeface="Tahoma" pitchFamily="34" charset="0"/>
              </a:endParaRPr>
            </a:p>
          </p:txBody>
        </p:sp>
        <p:sp>
          <p:nvSpPr>
            <p:cNvPr id="28683" name="Text Box 8"/>
            <p:cNvSpPr txBox="1">
              <a:spLocks noChangeArrowheads="1"/>
            </p:cNvSpPr>
            <p:nvPr/>
          </p:nvSpPr>
          <p:spPr bwMode="auto">
            <a:xfrm>
              <a:off x="8298" y="4840"/>
              <a:ext cx="1040" cy="840"/>
            </a:xfrm>
            <a:prstGeom prst="rect">
              <a:avLst/>
            </a:prstGeom>
            <a:noFill/>
            <a:ln w="9525">
              <a:noFill/>
              <a:miter lim="800000"/>
              <a:headEnd/>
              <a:tailEnd/>
            </a:ln>
          </p:spPr>
          <p:txBody>
            <a:bodyPr/>
            <a:lstStyle/>
            <a:p>
              <a:pPr algn="just"/>
              <a:r>
                <a:rPr lang="en-US" altLang="zh-CN" sz="1400" b="1" dirty="0">
                  <a:latin typeface="Times New Roman" charset="0"/>
                </a:rPr>
                <a:t>…</a:t>
              </a:r>
              <a:endParaRPr lang="en-US" altLang="zh-CN" dirty="0">
                <a:latin typeface="Tahoma" pitchFamily="34" charset="0"/>
              </a:endParaRPr>
            </a:p>
          </p:txBody>
        </p:sp>
        <p:grpSp>
          <p:nvGrpSpPr>
            <p:cNvPr id="28684" name="Group 9"/>
            <p:cNvGrpSpPr>
              <a:grpSpLocks/>
            </p:cNvGrpSpPr>
            <p:nvPr/>
          </p:nvGrpSpPr>
          <p:grpSpPr bwMode="auto">
            <a:xfrm>
              <a:off x="7738" y="2320"/>
              <a:ext cx="960" cy="720"/>
              <a:chOff x="7778" y="8840"/>
              <a:chExt cx="960" cy="720"/>
            </a:xfrm>
          </p:grpSpPr>
          <p:sp>
            <p:nvSpPr>
              <p:cNvPr id="28704" name="AutoShape 10"/>
              <p:cNvSpPr>
                <a:spLocks noChangeArrowheads="1"/>
              </p:cNvSpPr>
              <p:nvPr/>
            </p:nvSpPr>
            <p:spPr bwMode="auto">
              <a:xfrm>
                <a:off x="7778" y="8840"/>
                <a:ext cx="880" cy="720"/>
              </a:xfrm>
              <a:prstGeom prst="can">
                <a:avLst>
                  <a:gd name="adj" fmla="val 25000"/>
                </a:avLst>
              </a:prstGeom>
              <a:solidFill>
                <a:srgbClr val="FFFFFF"/>
              </a:solidFill>
              <a:ln w="9525">
                <a:solidFill>
                  <a:srgbClr val="000000"/>
                </a:solidFill>
                <a:round/>
                <a:headEnd/>
                <a:tailEnd/>
              </a:ln>
            </p:spPr>
            <p:txBody>
              <a:bodyPr/>
              <a:lstStyle/>
              <a:p>
                <a:endParaRPr lang="zh-CN" altLang="en-US"/>
              </a:p>
            </p:txBody>
          </p:sp>
          <p:sp>
            <p:nvSpPr>
              <p:cNvPr id="28705" name="Text Box 11"/>
              <p:cNvSpPr txBox="1">
                <a:spLocks noChangeArrowheads="1"/>
              </p:cNvSpPr>
              <p:nvPr/>
            </p:nvSpPr>
            <p:spPr bwMode="auto">
              <a:xfrm>
                <a:off x="7898" y="9080"/>
                <a:ext cx="840" cy="400"/>
              </a:xfrm>
              <a:prstGeom prst="rect">
                <a:avLst/>
              </a:prstGeom>
              <a:noFill/>
              <a:ln w="9525">
                <a:noFill/>
                <a:miter lim="800000"/>
                <a:headEnd/>
                <a:tailEnd/>
              </a:ln>
            </p:spPr>
            <p:txBody>
              <a:bodyPr/>
              <a:lstStyle/>
              <a:p>
                <a:pPr algn="just"/>
                <a:r>
                  <a:rPr lang="en-US" altLang="zh-CN" b="1">
                    <a:solidFill>
                      <a:schemeClr val="hlink"/>
                    </a:solidFill>
                    <a:latin typeface="Times New Roman" charset="0"/>
                  </a:rPr>
                  <a:t>DB</a:t>
                </a:r>
                <a:endParaRPr lang="en-US" altLang="zh-CN" b="1">
                  <a:solidFill>
                    <a:schemeClr val="hlink"/>
                  </a:solidFill>
                  <a:latin typeface="Tahoma" pitchFamily="34" charset="0"/>
                </a:endParaRPr>
              </a:p>
            </p:txBody>
          </p:sp>
        </p:grpSp>
        <p:sp>
          <p:nvSpPr>
            <p:cNvPr id="28685" name="Line 12"/>
            <p:cNvSpPr>
              <a:spLocks noChangeShapeType="1"/>
            </p:cNvSpPr>
            <p:nvPr/>
          </p:nvSpPr>
          <p:spPr bwMode="auto">
            <a:xfrm>
              <a:off x="6698" y="2720"/>
              <a:ext cx="1040" cy="0"/>
            </a:xfrm>
            <a:prstGeom prst="line">
              <a:avLst/>
            </a:prstGeom>
            <a:noFill/>
            <a:ln w="9525">
              <a:solidFill>
                <a:srgbClr val="000000"/>
              </a:solidFill>
              <a:round/>
              <a:headEnd/>
              <a:tailEnd/>
            </a:ln>
          </p:spPr>
          <p:txBody>
            <a:bodyPr/>
            <a:lstStyle/>
            <a:p>
              <a:endParaRPr lang="zh-CN" altLang="en-US"/>
            </a:p>
          </p:txBody>
        </p:sp>
        <p:grpSp>
          <p:nvGrpSpPr>
            <p:cNvPr id="28686" name="Group 13"/>
            <p:cNvGrpSpPr>
              <a:grpSpLocks/>
            </p:cNvGrpSpPr>
            <p:nvPr/>
          </p:nvGrpSpPr>
          <p:grpSpPr bwMode="auto">
            <a:xfrm>
              <a:off x="3538" y="4280"/>
              <a:ext cx="1600" cy="1960"/>
              <a:chOff x="3538" y="4280"/>
              <a:chExt cx="1600" cy="1960"/>
            </a:xfrm>
          </p:grpSpPr>
          <p:sp>
            <p:nvSpPr>
              <p:cNvPr id="28700" name="Text Box 14"/>
              <p:cNvSpPr txBox="1">
                <a:spLocks noChangeArrowheads="1"/>
              </p:cNvSpPr>
              <p:nvPr/>
            </p:nvSpPr>
            <p:spPr bwMode="auto">
              <a:xfrm>
                <a:off x="3538" y="4280"/>
                <a:ext cx="1600" cy="1960"/>
              </a:xfrm>
              <a:prstGeom prst="rect">
                <a:avLst/>
              </a:prstGeom>
              <a:noFill/>
              <a:ln w="9525">
                <a:solidFill>
                  <a:srgbClr val="000000"/>
                </a:solidFill>
                <a:miter lim="800000"/>
                <a:headEnd/>
                <a:tailEnd/>
              </a:ln>
            </p:spPr>
            <p:txBody>
              <a:bodyPr lIns="0" tIns="0" rIns="0" bIns="0" anchor="ctr" anchorCtr="1"/>
              <a:lstStyle/>
              <a:p>
                <a:pPr algn="ctr">
                  <a:lnSpc>
                    <a:spcPct val="85000"/>
                  </a:lnSpc>
                </a:pPr>
                <a:r>
                  <a:rPr lang="en-US" altLang="zh-CN" b="1">
                    <a:latin typeface="Times New Roman" charset="0"/>
                  </a:rPr>
                  <a:t>Net Shell</a:t>
                </a:r>
              </a:p>
              <a:p>
                <a:pPr algn="ctr">
                  <a:lnSpc>
                    <a:spcPct val="85000"/>
                  </a:lnSpc>
                </a:pPr>
                <a:endParaRPr lang="en-US" altLang="zh-CN" b="1">
                  <a:latin typeface="Times New Roman" charset="0"/>
                </a:endParaRPr>
              </a:p>
              <a:p>
                <a:pPr algn="ctr">
                  <a:lnSpc>
                    <a:spcPct val="85000"/>
                  </a:lnSpc>
                </a:pPr>
                <a:r>
                  <a:rPr lang="zh-CN" altLang="en-US" b="1">
                    <a:latin typeface="Times New Roman" charset="0"/>
                  </a:rPr>
                  <a:t>应用程序</a:t>
                </a:r>
              </a:p>
              <a:p>
                <a:pPr algn="ctr">
                  <a:lnSpc>
                    <a:spcPct val="85000"/>
                  </a:lnSpc>
                </a:pPr>
                <a:endParaRPr lang="zh-CN" altLang="en-US" b="1">
                  <a:latin typeface="Times New Roman" charset="0"/>
                </a:endParaRPr>
              </a:p>
              <a:p>
                <a:pPr algn="ctr">
                  <a:lnSpc>
                    <a:spcPct val="85000"/>
                  </a:lnSpc>
                </a:pPr>
                <a:r>
                  <a:rPr lang="en-US" altLang="zh-CN" b="1">
                    <a:solidFill>
                      <a:srgbClr val="0000FF"/>
                    </a:solidFill>
                    <a:latin typeface="Times New Roman" charset="0"/>
                  </a:rPr>
                  <a:t>DBMS</a:t>
                </a:r>
              </a:p>
              <a:p>
                <a:pPr algn="ctr">
                  <a:lnSpc>
                    <a:spcPct val="85000"/>
                  </a:lnSpc>
                </a:pPr>
                <a:endParaRPr lang="en-US" altLang="zh-CN" b="1">
                  <a:solidFill>
                    <a:srgbClr val="0000FF"/>
                  </a:solidFill>
                  <a:latin typeface="Times New Roman" charset="0"/>
                </a:endParaRPr>
              </a:p>
              <a:p>
                <a:pPr algn="ctr">
                  <a:lnSpc>
                    <a:spcPct val="85000"/>
                  </a:lnSpc>
                </a:pPr>
                <a:r>
                  <a:rPr lang="en-US" altLang="zh-CN" b="1">
                    <a:latin typeface="Times New Roman" charset="0"/>
                  </a:rPr>
                  <a:t>OS</a:t>
                </a:r>
                <a:endParaRPr lang="en-US" altLang="zh-CN" b="1">
                  <a:latin typeface="Tahoma" pitchFamily="34" charset="0"/>
                </a:endParaRPr>
              </a:p>
            </p:txBody>
          </p:sp>
          <p:sp>
            <p:nvSpPr>
              <p:cNvPr id="28701" name="Line 15"/>
              <p:cNvSpPr>
                <a:spLocks noChangeShapeType="1"/>
              </p:cNvSpPr>
              <p:nvPr/>
            </p:nvSpPr>
            <p:spPr bwMode="auto">
              <a:xfrm>
                <a:off x="3538" y="4800"/>
                <a:ext cx="1600" cy="0"/>
              </a:xfrm>
              <a:prstGeom prst="line">
                <a:avLst/>
              </a:prstGeom>
              <a:noFill/>
              <a:ln w="9525">
                <a:solidFill>
                  <a:srgbClr val="000000"/>
                </a:solidFill>
                <a:round/>
                <a:headEnd/>
                <a:tailEnd/>
              </a:ln>
            </p:spPr>
            <p:txBody>
              <a:bodyPr/>
              <a:lstStyle/>
              <a:p>
                <a:endParaRPr lang="zh-CN" altLang="en-US"/>
              </a:p>
            </p:txBody>
          </p:sp>
          <p:sp>
            <p:nvSpPr>
              <p:cNvPr id="28702" name="Line 16"/>
              <p:cNvSpPr>
                <a:spLocks noChangeShapeType="1"/>
              </p:cNvSpPr>
              <p:nvPr/>
            </p:nvSpPr>
            <p:spPr bwMode="auto">
              <a:xfrm>
                <a:off x="3538" y="5280"/>
                <a:ext cx="1600" cy="0"/>
              </a:xfrm>
              <a:prstGeom prst="line">
                <a:avLst/>
              </a:prstGeom>
              <a:noFill/>
              <a:ln w="9525">
                <a:solidFill>
                  <a:srgbClr val="000000"/>
                </a:solidFill>
                <a:round/>
                <a:headEnd/>
                <a:tailEnd/>
              </a:ln>
            </p:spPr>
            <p:txBody>
              <a:bodyPr/>
              <a:lstStyle/>
              <a:p>
                <a:endParaRPr lang="zh-CN" altLang="en-US"/>
              </a:p>
            </p:txBody>
          </p:sp>
          <p:sp>
            <p:nvSpPr>
              <p:cNvPr id="28703" name="Line 17"/>
              <p:cNvSpPr>
                <a:spLocks noChangeShapeType="1"/>
              </p:cNvSpPr>
              <p:nvPr/>
            </p:nvSpPr>
            <p:spPr bwMode="auto">
              <a:xfrm>
                <a:off x="3538" y="5760"/>
                <a:ext cx="1600" cy="0"/>
              </a:xfrm>
              <a:prstGeom prst="line">
                <a:avLst/>
              </a:prstGeom>
              <a:noFill/>
              <a:ln w="9525">
                <a:solidFill>
                  <a:srgbClr val="000000"/>
                </a:solidFill>
                <a:round/>
                <a:headEnd/>
                <a:tailEnd/>
              </a:ln>
            </p:spPr>
            <p:txBody>
              <a:bodyPr/>
              <a:lstStyle/>
              <a:p>
                <a:endParaRPr lang="zh-CN" altLang="en-US"/>
              </a:p>
            </p:txBody>
          </p:sp>
        </p:grpSp>
        <p:sp>
          <p:nvSpPr>
            <p:cNvPr id="28688" name="Line 23"/>
            <p:cNvSpPr>
              <a:spLocks noChangeShapeType="1"/>
            </p:cNvSpPr>
            <p:nvPr/>
          </p:nvSpPr>
          <p:spPr bwMode="auto">
            <a:xfrm>
              <a:off x="3058" y="3680"/>
              <a:ext cx="5760" cy="0"/>
            </a:xfrm>
            <a:prstGeom prst="line">
              <a:avLst/>
            </a:prstGeom>
            <a:noFill/>
            <a:ln w="19050">
              <a:solidFill>
                <a:srgbClr val="000000"/>
              </a:solidFill>
              <a:round/>
              <a:headEnd type="oval" w="med" len="med"/>
              <a:tailEnd type="oval" w="med" len="med"/>
            </a:ln>
          </p:spPr>
          <p:txBody>
            <a:bodyPr/>
            <a:lstStyle/>
            <a:p>
              <a:endParaRPr lang="zh-CN" altLang="en-US"/>
            </a:p>
          </p:txBody>
        </p:sp>
        <p:sp>
          <p:nvSpPr>
            <p:cNvPr id="28689" name="Line 24"/>
            <p:cNvSpPr>
              <a:spLocks noChangeShapeType="1"/>
            </p:cNvSpPr>
            <p:nvPr/>
          </p:nvSpPr>
          <p:spPr bwMode="auto">
            <a:xfrm>
              <a:off x="5698" y="3120"/>
              <a:ext cx="0" cy="560"/>
            </a:xfrm>
            <a:prstGeom prst="line">
              <a:avLst/>
            </a:prstGeom>
            <a:noFill/>
            <a:ln w="19050">
              <a:solidFill>
                <a:srgbClr val="000000"/>
              </a:solidFill>
              <a:round/>
              <a:headEnd/>
              <a:tailEnd/>
            </a:ln>
          </p:spPr>
          <p:txBody>
            <a:bodyPr/>
            <a:lstStyle/>
            <a:p>
              <a:endParaRPr lang="zh-CN" altLang="en-US"/>
            </a:p>
          </p:txBody>
        </p:sp>
        <p:sp>
          <p:nvSpPr>
            <p:cNvPr id="28690" name="Line 25"/>
            <p:cNvSpPr>
              <a:spLocks noChangeShapeType="1"/>
            </p:cNvSpPr>
            <p:nvPr/>
          </p:nvSpPr>
          <p:spPr bwMode="auto">
            <a:xfrm>
              <a:off x="4338" y="3680"/>
              <a:ext cx="0" cy="640"/>
            </a:xfrm>
            <a:prstGeom prst="line">
              <a:avLst/>
            </a:prstGeom>
            <a:noFill/>
            <a:ln w="19050">
              <a:solidFill>
                <a:srgbClr val="000000"/>
              </a:solidFill>
              <a:round/>
              <a:headEnd/>
              <a:tailEnd/>
            </a:ln>
          </p:spPr>
          <p:txBody>
            <a:bodyPr/>
            <a:lstStyle/>
            <a:p>
              <a:endParaRPr lang="zh-CN" altLang="en-US"/>
            </a:p>
          </p:txBody>
        </p:sp>
        <p:sp>
          <p:nvSpPr>
            <p:cNvPr id="28691" name="Line 26"/>
            <p:cNvSpPr>
              <a:spLocks noChangeShapeType="1"/>
            </p:cNvSpPr>
            <p:nvPr/>
          </p:nvSpPr>
          <p:spPr bwMode="auto">
            <a:xfrm>
              <a:off x="6978" y="3680"/>
              <a:ext cx="0" cy="640"/>
            </a:xfrm>
            <a:prstGeom prst="line">
              <a:avLst/>
            </a:prstGeom>
            <a:noFill/>
            <a:ln w="19050">
              <a:solidFill>
                <a:srgbClr val="000000"/>
              </a:solidFill>
              <a:round/>
              <a:headEnd/>
              <a:tailEnd/>
            </a:ln>
          </p:spPr>
          <p:txBody>
            <a:bodyPr/>
            <a:lstStyle/>
            <a:p>
              <a:endParaRPr lang="zh-CN" altLang="en-US"/>
            </a:p>
          </p:txBody>
        </p:sp>
        <p:sp>
          <p:nvSpPr>
            <p:cNvPr id="28692" name="Text Box 27"/>
            <p:cNvSpPr txBox="1">
              <a:spLocks noChangeArrowheads="1"/>
            </p:cNvSpPr>
            <p:nvPr/>
          </p:nvSpPr>
          <p:spPr bwMode="auto">
            <a:xfrm>
              <a:off x="5919" y="3224"/>
              <a:ext cx="1866" cy="560"/>
            </a:xfrm>
            <a:prstGeom prst="rect">
              <a:avLst/>
            </a:prstGeom>
            <a:noFill/>
            <a:ln w="9525">
              <a:noFill/>
              <a:miter lim="800000"/>
              <a:headEnd/>
              <a:tailEnd/>
            </a:ln>
          </p:spPr>
          <p:txBody>
            <a:bodyPr/>
            <a:lstStyle/>
            <a:p>
              <a:pPr algn="just"/>
              <a:r>
                <a:rPr lang="zh-CN" altLang="en-US" b="1" dirty="0">
                  <a:solidFill>
                    <a:srgbClr val="008000"/>
                  </a:solidFill>
                  <a:latin typeface="Times New Roman" charset="0"/>
                </a:rPr>
                <a:t>数据文件</a:t>
              </a:r>
              <a:endParaRPr lang="zh-CN" altLang="en-US" b="1" dirty="0">
                <a:latin typeface="Tahoma" pitchFamily="34" charset="0"/>
              </a:endParaRPr>
            </a:p>
          </p:txBody>
        </p:sp>
        <p:sp>
          <p:nvSpPr>
            <p:cNvPr id="28693" name="Text Box 28"/>
            <p:cNvSpPr txBox="1">
              <a:spLocks noChangeArrowheads="1"/>
            </p:cNvSpPr>
            <p:nvPr/>
          </p:nvSpPr>
          <p:spPr bwMode="auto">
            <a:xfrm>
              <a:off x="3298" y="2920"/>
              <a:ext cx="2240" cy="800"/>
            </a:xfrm>
            <a:prstGeom prst="rect">
              <a:avLst/>
            </a:prstGeom>
            <a:noFill/>
            <a:ln w="9525">
              <a:noFill/>
              <a:miter lim="800000"/>
              <a:headEnd/>
              <a:tailEnd/>
            </a:ln>
          </p:spPr>
          <p:txBody>
            <a:bodyPr/>
            <a:lstStyle/>
            <a:p>
              <a:pPr algn="just"/>
              <a:r>
                <a:rPr lang="zh-CN" altLang="en-US" b="1">
                  <a:solidFill>
                    <a:srgbClr val="FF0000"/>
                  </a:solidFill>
                  <a:latin typeface="Times New Roman" charset="0"/>
                </a:rPr>
                <a:t>数据请求</a:t>
              </a:r>
              <a:r>
                <a:rPr lang="en-US" altLang="zh-CN" b="1">
                  <a:solidFill>
                    <a:srgbClr val="FF0000"/>
                  </a:solidFill>
                  <a:latin typeface="Times New Roman" charset="0"/>
                </a:rPr>
                <a:t>/</a:t>
              </a:r>
            </a:p>
            <a:p>
              <a:pPr algn="just"/>
              <a:r>
                <a:rPr lang="zh-CN" altLang="en-US" b="1">
                  <a:solidFill>
                    <a:srgbClr val="FF0000"/>
                  </a:solidFill>
                  <a:latin typeface="Times New Roman" charset="0"/>
                </a:rPr>
                <a:t>更新后数据文件</a:t>
              </a:r>
              <a:endParaRPr lang="zh-CN" altLang="en-US" b="1">
                <a:latin typeface="Tahoma" pitchFamily="34" charset="0"/>
              </a:endParaRPr>
            </a:p>
          </p:txBody>
        </p:sp>
        <p:sp>
          <p:nvSpPr>
            <p:cNvPr id="28694" name="Freeform 29"/>
            <p:cNvSpPr>
              <a:spLocks/>
            </p:cNvSpPr>
            <p:nvPr/>
          </p:nvSpPr>
          <p:spPr bwMode="auto">
            <a:xfrm>
              <a:off x="4138" y="3120"/>
              <a:ext cx="1360" cy="1120"/>
            </a:xfrm>
            <a:custGeom>
              <a:avLst/>
              <a:gdLst>
                <a:gd name="T0" fmla="*/ 0 w 1480"/>
                <a:gd name="T1" fmla="*/ 1120 h 1120"/>
                <a:gd name="T2" fmla="*/ 0 w 1480"/>
                <a:gd name="T3" fmla="*/ 720 h 1120"/>
                <a:gd name="T4" fmla="*/ 1360 w 1480"/>
                <a:gd name="T5" fmla="*/ 720 h 1120"/>
                <a:gd name="T6" fmla="*/ 1360 w 1480"/>
                <a:gd name="T7" fmla="*/ 0 h 1120"/>
                <a:gd name="T8" fmla="*/ 0 60000 65536"/>
                <a:gd name="T9" fmla="*/ 0 60000 65536"/>
                <a:gd name="T10" fmla="*/ 0 60000 65536"/>
                <a:gd name="T11" fmla="*/ 0 60000 65536"/>
                <a:gd name="T12" fmla="*/ 0 w 1480"/>
                <a:gd name="T13" fmla="*/ 0 h 1120"/>
                <a:gd name="T14" fmla="*/ 1480 w 1480"/>
                <a:gd name="T15" fmla="*/ 1120 h 1120"/>
              </a:gdLst>
              <a:ahLst/>
              <a:cxnLst>
                <a:cxn ang="T8">
                  <a:pos x="T0" y="T1"/>
                </a:cxn>
                <a:cxn ang="T9">
                  <a:pos x="T2" y="T3"/>
                </a:cxn>
                <a:cxn ang="T10">
                  <a:pos x="T4" y="T5"/>
                </a:cxn>
                <a:cxn ang="T11">
                  <a:pos x="T6" y="T7"/>
                </a:cxn>
              </a:cxnLst>
              <a:rect l="T12" t="T13" r="T14" b="T15"/>
              <a:pathLst>
                <a:path w="1480" h="1120">
                  <a:moveTo>
                    <a:pt x="0" y="1120"/>
                  </a:moveTo>
                  <a:lnTo>
                    <a:pt x="0" y="720"/>
                  </a:lnTo>
                  <a:lnTo>
                    <a:pt x="1480" y="720"/>
                  </a:lnTo>
                  <a:lnTo>
                    <a:pt x="1480" y="0"/>
                  </a:lnTo>
                </a:path>
              </a:pathLst>
            </a:custGeom>
            <a:noFill/>
            <a:ln w="9525">
              <a:solidFill>
                <a:srgbClr val="FF0000"/>
              </a:solidFill>
              <a:round/>
              <a:headEnd type="none" w="med" len="med"/>
              <a:tailEnd type="triangle" w="med" len="med"/>
            </a:ln>
          </p:spPr>
          <p:txBody>
            <a:bodyPr/>
            <a:lstStyle/>
            <a:p>
              <a:endParaRPr lang="zh-CN" altLang="en-US"/>
            </a:p>
          </p:txBody>
        </p:sp>
        <p:sp>
          <p:nvSpPr>
            <p:cNvPr id="28695" name="Freeform 30"/>
            <p:cNvSpPr>
              <a:spLocks/>
            </p:cNvSpPr>
            <p:nvPr/>
          </p:nvSpPr>
          <p:spPr bwMode="auto">
            <a:xfrm>
              <a:off x="4498" y="3139"/>
              <a:ext cx="1414" cy="1120"/>
            </a:xfrm>
            <a:custGeom>
              <a:avLst/>
              <a:gdLst>
                <a:gd name="T0" fmla="*/ 0 w 1600"/>
                <a:gd name="T1" fmla="*/ 1120 h 1120"/>
                <a:gd name="T2" fmla="*/ 0 w 1600"/>
                <a:gd name="T3" fmla="*/ 840 h 1120"/>
                <a:gd name="T4" fmla="*/ 1600 w 1600"/>
                <a:gd name="T5" fmla="*/ 840 h 1120"/>
                <a:gd name="T6" fmla="*/ 1600 w 1600"/>
                <a:gd name="T7" fmla="*/ 0 h 1120"/>
                <a:gd name="T8" fmla="*/ 0 60000 65536"/>
                <a:gd name="T9" fmla="*/ 0 60000 65536"/>
                <a:gd name="T10" fmla="*/ 0 60000 65536"/>
                <a:gd name="T11" fmla="*/ 0 60000 65536"/>
                <a:gd name="T12" fmla="*/ 0 w 1600"/>
                <a:gd name="T13" fmla="*/ 0 h 1120"/>
                <a:gd name="T14" fmla="*/ 1600 w 1600"/>
                <a:gd name="T15" fmla="*/ 1120 h 1120"/>
              </a:gdLst>
              <a:ahLst/>
              <a:cxnLst>
                <a:cxn ang="T8">
                  <a:pos x="T0" y="T1"/>
                </a:cxn>
                <a:cxn ang="T9">
                  <a:pos x="T2" y="T3"/>
                </a:cxn>
                <a:cxn ang="T10">
                  <a:pos x="T4" y="T5"/>
                </a:cxn>
                <a:cxn ang="T11">
                  <a:pos x="T6" y="T7"/>
                </a:cxn>
              </a:cxnLst>
              <a:rect l="T12" t="T13" r="T14" b="T15"/>
              <a:pathLst>
                <a:path w="1600" h="1120">
                  <a:moveTo>
                    <a:pt x="0" y="1120"/>
                  </a:moveTo>
                  <a:lnTo>
                    <a:pt x="0" y="840"/>
                  </a:lnTo>
                  <a:lnTo>
                    <a:pt x="1600" y="840"/>
                  </a:lnTo>
                  <a:lnTo>
                    <a:pt x="1600" y="0"/>
                  </a:lnTo>
                </a:path>
              </a:pathLst>
            </a:custGeom>
            <a:noFill/>
            <a:ln w="9525">
              <a:solidFill>
                <a:srgbClr val="339966"/>
              </a:solidFill>
              <a:round/>
              <a:headEnd type="triangle" w="med" len="med"/>
              <a:tailEnd type="none" w="med" len="med"/>
            </a:ln>
          </p:spPr>
          <p:txBody>
            <a:bodyPr/>
            <a:lstStyle/>
            <a:p>
              <a:endParaRPr lang="zh-CN" altLang="en-US"/>
            </a:p>
          </p:txBody>
        </p:sp>
      </p:grpSp>
      <p:sp>
        <p:nvSpPr>
          <p:cNvPr id="36"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26</a:t>
            </a:fld>
            <a:endParaRPr lang="en-US" altLang="zh-CN" dirty="0"/>
          </a:p>
        </p:txBody>
      </p:sp>
      <p:sp>
        <p:nvSpPr>
          <p:cNvPr id="37"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8"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
        <p:nvSpPr>
          <p:cNvPr id="39" name="Text Box 14"/>
          <p:cNvSpPr txBox="1">
            <a:spLocks noChangeArrowheads="1"/>
          </p:cNvSpPr>
          <p:nvPr/>
        </p:nvSpPr>
        <p:spPr bwMode="auto">
          <a:xfrm>
            <a:off x="5167114" y="4365104"/>
            <a:ext cx="1335154" cy="1857375"/>
          </a:xfrm>
          <a:prstGeom prst="rect">
            <a:avLst/>
          </a:prstGeom>
          <a:noFill/>
          <a:ln w="9525">
            <a:solidFill>
              <a:srgbClr val="000000"/>
            </a:solidFill>
            <a:miter lim="800000"/>
            <a:headEnd/>
            <a:tailEnd/>
          </a:ln>
        </p:spPr>
        <p:txBody>
          <a:bodyPr lIns="0" tIns="0" rIns="0" bIns="0" anchor="ctr" anchorCtr="1"/>
          <a:lstStyle/>
          <a:p>
            <a:pPr algn="ctr">
              <a:lnSpc>
                <a:spcPct val="85000"/>
              </a:lnSpc>
            </a:pPr>
            <a:r>
              <a:rPr lang="en-US" altLang="zh-CN" b="1">
                <a:latin typeface="Times New Roman" charset="0"/>
              </a:rPr>
              <a:t>Net Shell</a:t>
            </a:r>
          </a:p>
          <a:p>
            <a:pPr algn="ctr">
              <a:lnSpc>
                <a:spcPct val="85000"/>
              </a:lnSpc>
            </a:pPr>
            <a:endParaRPr lang="en-US" altLang="zh-CN" b="1">
              <a:latin typeface="Times New Roman" charset="0"/>
            </a:endParaRPr>
          </a:p>
          <a:p>
            <a:pPr algn="ctr">
              <a:lnSpc>
                <a:spcPct val="85000"/>
              </a:lnSpc>
            </a:pPr>
            <a:r>
              <a:rPr lang="zh-CN" altLang="en-US" b="1">
                <a:latin typeface="Times New Roman" charset="0"/>
              </a:rPr>
              <a:t>应用程序</a:t>
            </a:r>
          </a:p>
          <a:p>
            <a:pPr algn="ctr">
              <a:lnSpc>
                <a:spcPct val="85000"/>
              </a:lnSpc>
            </a:pPr>
            <a:endParaRPr lang="zh-CN" altLang="en-US" b="1">
              <a:latin typeface="Times New Roman" charset="0"/>
            </a:endParaRPr>
          </a:p>
          <a:p>
            <a:pPr algn="ctr">
              <a:lnSpc>
                <a:spcPct val="85000"/>
              </a:lnSpc>
            </a:pPr>
            <a:r>
              <a:rPr lang="en-US" altLang="zh-CN" b="1">
                <a:solidFill>
                  <a:srgbClr val="0000FF"/>
                </a:solidFill>
                <a:latin typeface="Times New Roman" charset="0"/>
              </a:rPr>
              <a:t>DBMS</a:t>
            </a:r>
          </a:p>
          <a:p>
            <a:pPr algn="ctr">
              <a:lnSpc>
                <a:spcPct val="85000"/>
              </a:lnSpc>
            </a:pPr>
            <a:endParaRPr lang="en-US" altLang="zh-CN" b="1">
              <a:solidFill>
                <a:srgbClr val="0000FF"/>
              </a:solidFill>
              <a:latin typeface="Times New Roman" charset="0"/>
            </a:endParaRPr>
          </a:p>
          <a:p>
            <a:pPr algn="ctr">
              <a:lnSpc>
                <a:spcPct val="85000"/>
              </a:lnSpc>
            </a:pPr>
            <a:r>
              <a:rPr lang="en-US" altLang="zh-CN" b="1">
                <a:latin typeface="Times New Roman" charset="0"/>
              </a:rPr>
              <a:t>OS</a:t>
            </a:r>
            <a:endParaRPr lang="en-US" altLang="zh-CN" b="1">
              <a:latin typeface="Tahoma" pitchFamily="34" charset="0"/>
            </a:endParaRPr>
          </a:p>
        </p:txBody>
      </p:sp>
      <p:sp>
        <p:nvSpPr>
          <p:cNvPr id="40" name="Line 15"/>
          <p:cNvSpPr>
            <a:spLocks noChangeShapeType="1"/>
          </p:cNvSpPr>
          <p:nvPr/>
        </p:nvSpPr>
        <p:spPr bwMode="auto">
          <a:xfrm>
            <a:off x="5181062" y="4840585"/>
            <a:ext cx="1335154" cy="0"/>
          </a:xfrm>
          <a:prstGeom prst="line">
            <a:avLst/>
          </a:prstGeom>
          <a:noFill/>
          <a:ln w="9525">
            <a:solidFill>
              <a:srgbClr val="000000"/>
            </a:solidFill>
            <a:round/>
            <a:headEnd/>
            <a:tailEnd/>
          </a:ln>
        </p:spPr>
        <p:txBody>
          <a:bodyPr/>
          <a:lstStyle/>
          <a:p>
            <a:endParaRPr lang="zh-CN" altLang="en-US"/>
          </a:p>
        </p:txBody>
      </p:sp>
      <p:sp>
        <p:nvSpPr>
          <p:cNvPr id="41" name="Line 16"/>
          <p:cNvSpPr>
            <a:spLocks noChangeShapeType="1"/>
          </p:cNvSpPr>
          <p:nvPr/>
        </p:nvSpPr>
        <p:spPr bwMode="auto">
          <a:xfrm>
            <a:off x="5181062" y="5295452"/>
            <a:ext cx="1335154" cy="0"/>
          </a:xfrm>
          <a:prstGeom prst="line">
            <a:avLst/>
          </a:prstGeom>
          <a:noFill/>
          <a:ln w="9525">
            <a:solidFill>
              <a:srgbClr val="000000"/>
            </a:solidFill>
            <a:round/>
            <a:headEnd/>
            <a:tailEnd/>
          </a:ln>
        </p:spPr>
        <p:txBody>
          <a:bodyPr/>
          <a:lstStyle/>
          <a:p>
            <a:endParaRPr lang="zh-CN" altLang="en-US"/>
          </a:p>
        </p:txBody>
      </p:sp>
      <p:sp>
        <p:nvSpPr>
          <p:cNvPr id="42" name="Line 17"/>
          <p:cNvSpPr>
            <a:spLocks noChangeShapeType="1"/>
          </p:cNvSpPr>
          <p:nvPr/>
        </p:nvSpPr>
        <p:spPr bwMode="auto">
          <a:xfrm>
            <a:off x="5181062" y="5750320"/>
            <a:ext cx="1335154" cy="0"/>
          </a:xfrm>
          <a:prstGeom prst="line">
            <a:avLst/>
          </a:prstGeom>
          <a:noFill/>
          <a:ln w="9525">
            <a:solidFill>
              <a:srgbClr val="000000"/>
            </a:solidFill>
            <a:round/>
            <a:headEnd/>
            <a:tailEnd/>
          </a:ln>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29702" name="Rectangle 3"/>
          <p:cNvSpPr>
            <a:spLocks noGrp="1" noChangeArrowheads="1"/>
          </p:cNvSpPr>
          <p:nvPr>
            <p:ph type="body" idx="1"/>
          </p:nvPr>
        </p:nvSpPr>
        <p:spPr>
          <a:xfrm>
            <a:off x="921069" y="1412875"/>
            <a:ext cx="7765732" cy="5111750"/>
          </a:xfrm>
        </p:spPr>
        <p:txBody>
          <a:bodyPr/>
          <a:lstStyle/>
          <a:p>
            <a:pPr algn="just" eaLnBrk="1" hangingPunct="1">
              <a:lnSpc>
                <a:spcPct val="135000"/>
              </a:lnSpc>
            </a:pPr>
            <a:r>
              <a:rPr lang="zh-CN" altLang="en-US" sz="2400" dirty="0">
                <a:solidFill>
                  <a:srgbClr val="0000CC"/>
                </a:solidFill>
                <a:latin typeface="Times New Roman" charset="0"/>
                <a:ea typeface="黑体" pitchFamily="2" charset="-122"/>
              </a:rPr>
              <a:t>运行于</a:t>
            </a:r>
            <a:r>
              <a:rPr lang="en-US" altLang="zh-CN" sz="2400" dirty="0">
                <a:solidFill>
                  <a:srgbClr val="0000CC"/>
                </a:solidFill>
                <a:latin typeface="Times New Roman" charset="0"/>
                <a:ea typeface="黑体" pitchFamily="2" charset="-122"/>
              </a:rPr>
              <a:t>PC</a:t>
            </a:r>
            <a:r>
              <a:rPr lang="zh-CN" altLang="en-US" sz="2400" dirty="0">
                <a:solidFill>
                  <a:srgbClr val="0000CC"/>
                </a:solidFill>
                <a:latin typeface="Times New Roman" charset="0"/>
                <a:ea typeface="黑体" pitchFamily="2" charset="-122"/>
              </a:rPr>
              <a:t>或</a:t>
            </a:r>
            <a:r>
              <a:rPr lang="en-US" altLang="zh-CN" sz="2400" dirty="0">
                <a:solidFill>
                  <a:srgbClr val="0000CC"/>
                </a:solidFill>
                <a:latin typeface="Times New Roman" charset="0"/>
                <a:ea typeface="黑体" pitchFamily="2" charset="-122"/>
              </a:rPr>
              <a:t>PC LAN</a:t>
            </a:r>
            <a:r>
              <a:rPr lang="zh-CN" altLang="en-US" sz="2400" dirty="0">
                <a:solidFill>
                  <a:srgbClr val="0000CC"/>
                </a:solidFill>
                <a:latin typeface="Times New Roman" charset="0"/>
                <a:ea typeface="黑体" pitchFamily="2" charset="-122"/>
              </a:rPr>
              <a:t>环境数据库系统结构</a:t>
            </a:r>
          </a:p>
          <a:p>
            <a:pPr lvl="1" algn="just" eaLnBrk="1" hangingPunct="1">
              <a:lnSpc>
                <a:spcPct val="135000"/>
              </a:lnSpc>
            </a:pPr>
            <a:r>
              <a:rPr lang="zh-CN" altLang="en-US" sz="2200" dirty="0">
                <a:solidFill>
                  <a:schemeClr val="accent2"/>
                </a:solidFill>
                <a:latin typeface="Times New Roman" charset="0"/>
                <a:ea typeface="黑体" pitchFamily="2" charset="-122"/>
              </a:rPr>
              <a:t>特点：数据集中；处理集中</a:t>
            </a:r>
            <a:r>
              <a:rPr lang="zh-CN" altLang="en-US" sz="2200" dirty="0">
                <a:solidFill>
                  <a:schemeClr val="hlink"/>
                </a:solidFill>
                <a:latin typeface="Times New Roman" charset="0"/>
                <a:ea typeface="黑体" pitchFamily="2" charset="-122"/>
              </a:rPr>
              <a:t> </a:t>
            </a:r>
          </a:p>
          <a:p>
            <a:pPr lvl="1" algn="just" eaLnBrk="1" hangingPunct="1">
              <a:spcBef>
                <a:spcPts val="1200"/>
              </a:spcBef>
            </a:pPr>
            <a:r>
              <a:rPr lang="zh-CN" altLang="en-US" sz="2200" dirty="0">
                <a:latin typeface="Times New Roman" charset="0"/>
                <a:ea typeface="黑体" pitchFamily="2" charset="-122"/>
              </a:rPr>
              <a:t>整个数据库系统（应用程序、</a:t>
            </a:r>
            <a:r>
              <a:rPr lang="en-US" altLang="zh-CN" sz="2200" dirty="0">
                <a:latin typeface="Times New Roman" charset="0"/>
                <a:ea typeface="黑体" pitchFamily="2" charset="-122"/>
              </a:rPr>
              <a:t>DBMS</a:t>
            </a:r>
            <a:r>
              <a:rPr lang="zh-CN" altLang="en-US" sz="2200" dirty="0">
                <a:latin typeface="Times New Roman" charset="0"/>
                <a:ea typeface="黑体" pitchFamily="2" charset="-122"/>
              </a:rPr>
              <a:t>、数据）装在一台计算机上，为一个用户所独占，不同机器之间不能共享数据。</a:t>
            </a:r>
          </a:p>
          <a:p>
            <a:pPr lvl="1" algn="just" eaLnBrk="1" hangingPunct="1">
              <a:spcBef>
                <a:spcPts val="1200"/>
              </a:spcBef>
            </a:pPr>
            <a:r>
              <a:rPr lang="zh-CN" altLang="en-US" sz="2200" dirty="0">
                <a:latin typeface="Times New Roman" charset="0"/>
                <a:ea typeface="黑体" pitchFamily="2" charset="-122"/>
              </a:rPr>
              <a:t>早期的数据库系统</a:t>
            </a:r>
          </a:p>
          <a:p>
            <a:pPr lvl="1" algn="just" eaLnBrk="1" hangingPunct="1">
              <a:spcBef>
                <a:spcPts val="1200"/>
              </a:spcBef>
            </a:pPr>
            <a:r>
              <a:rPr lang="zh-CN" altLang="en-US" sz="2200" dirty="0">
                <a:solidFill>
                  <a:srgbClr val="0033CC"/>
                </a:solidFill>
                <a:latin typeface="Times New Roman" charset="0"/>
                <a:ea typeface="黑体" pitchFamily="2" charset="-122"/>
              </a:rPr>
              <a:t>例如：</a:t>
            </a:r>
            <a:r>
              <a:rPr lang="zh-CN" altLang="en-US" sz="2200" dirty="0">
                <a:latin typeface="Times New Roman" charset="0"/>
                <a:ea typeface="黑体" pitchFamily="2" charset="-122"/>
              </a:rPr>
              <a:t>一个企业的各个部门都使用本部门的机器来管理本部门的数据，各个部门的机器是独立的。由于不同部门之间不能共享数据，因此企业内部存在大量的冗余数据。如：人事部门、会计部门、技术部门必须重复存放每一名职工的一些基本信息（职工号、姓名等）。</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27</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ltLang="zh-CN" sz="4000" dirty="0"/>
              <a:t>4.4  DBMS</a:t>
            </a:r>
            <a:r>
              <a:rPr lang="zh-CN" altLang="en-US" sz="4000" dirty="0"/>
              <a:t>的系统结构</a:t>
            </a:r>
          </a:p>
        </p:txBody>
      </p:sp>
      <p:sp>
        <p:nvSpPr>
          <p:cNvPr id="30726" name="Rectangle 3"/>
          <p:cNvSpPr>
            <a:spLocks noGrp="1" noChangeArrowheads="1"/>
          </p:cNvSpPr>
          <p:nvPr>
            <p:ph type="body" idx="1"/>
          </p:nvPr>
        </p:nvSpPr>
        <p:spPr>
          <a:xfrm>
            <a:off x="914400" y="1412875"/>
            <a:ext cx="7772400" cy="1040297"/>
          </a:xfrm>
        </p:spPr>
        <p:txBody>
          <a:bodyPr/>
          <a:lstStyle/>
          <a:p>
            <a:pPr eaLnBrk="1" hangingPunct="1"/>
            <a:r>
              <a:rPr lang="zh-CN" altLang="en-US" dirty="0">
                <a:solidFill>
                  <a:schemeClr val="accent2"/>
                </a:solidFill>
                <a:latin typeface="Times New Roman" charset="0"/>
                <a:ea typeface="黑体" pitchFamily="2" charset="-122"/>
              </a:rPr>
              <a:t>一、集中式数据库系统结构 （续）</a:t>
            </a:r>
            <a:endParaRPr lang="en-US" altLang="zh-CN" dirty="0">
              <a:solidFill>
                <a:schemeClr val="accent2"/>
              </a:solidFill>
              <a:latin typeface="Times New Roman" charset="0"/>
              <a:ea typeface="黑体" pitchFamily="2" charset="-122"/>
            </a:endParaRPr>
          </a:p>
          <a:p>
            <a:pPr lvl="1" eaLnBrk="1" hangingPunct="1"/>
            <a:r>
              <a:rPr lang="zh-CN" altLang="en-US" sz="2400" dirty="0">
                <a:solidFill>
                  <a:srgbClr val="0000CC"/>
                </a:solidFill>
                <a:latin typeface="Times New Roman" charset="0"/>
                <a:ea typeface="黑体" pitchFamily="2" charset="-122"/>
              </a:rPr>
              <a:t>运行于</a:t>
            </a:r>
            <a:r>
              <a:rPr lang="en-US" altLang="zh-CN" sz="2400" dirty="0">
                <a:solidFill>
                  <a:srgbClr val="0000CC"/>
                </a:solidFill>
                <a:latin typeface="Times New Roman" charset="0"/>
                <a:ea typeface="黑体" pitchFamily="2" charset="-122"/>
              </a:rPr>
              <a:t>Client/Server</a:t>
            </a:r>
            <a:r>
              <a:rPr lang="zh-CN" altLang="en-US" sz="2400" dirty="0">
                <a:solidFill>
                  <a:srgbClr val="0000CC"/>
                </a:solidFill>
                <a:latin typeface="Times New Roman" charset="0"/>
                <a:ea typeface="黑体" pitchFamily="2" charset="-122"/>
              </a:rPr>
              <a:t>环境 （两层）</a:t>
            </a:r>
          </a:p>
        </p:txBody>
      </p:sp>
      <p:grpSp>
        <p:nvGrpSpPr>
          <p:cNvPr id="30727" name="Group 4"/>
          <p:cNvGrpSpPr>
            <a:grpSpLocks/>
          </p:cNvGrpSpPr>
          <p:nvPr/>
        </p:nvGrpSpPr>
        <p:grpSpPr bwMode="auto">
          <a:xfrm>
            <a:off x="1276350" y="2358546"/>
            <a:ext cx="7327900" cy="4094788"/>
            <a:chOff x="1938" y="8275"/>
            <a:chExt cx="8800" cy="4125"/>
          </a:xfrm>
        </p:grpSpPr>
        <p:sp>
          <p:nvSpPr>
            <p:cNvPr id="30728" name="Text Box 5"/>
            <p:cNvSpPr txBox="1">
              <a:spLocks noChangeArrowheads="1"/>
            </p:cNvSpPr>
            <p:nvPr/>
          </p:nvSpPr>
          <p:spPr bwMode="auto">
            <a:xfrm>
              <a:off x="4138" y="8716"/>
              <a:ext cx="1520" cy="1004"/>
            </a:xfrm>
            <a:prstGeom prst="rect">
              <a:avLst/>
            </a:prstGeom>
            <a:solidFill>
              <a:srgbClr val="FFFFFF"/>
            </a:solidFill>
            <a:ln w="9525">
              <a:solidFill>
                <a:srgbClr val="000000"/>
              </a:solidFill>
              <a:miter lim="800000"/>
              <a:headEnd/>
              <a:tailEnd/>
            </a:ln>
          </p:spPr>
          <p:txBody>
            <a:bodyPr/>
            <a:lstStyle/>
            <a:p>
              <a:pPr algn="ctr"/>
              <a:r>
                <a:rPr lang="en-US" altLang="zh-CN" b="1" dirty="0">
                  <a:solidFill>
                    <a:srgbClr val="0000FF"/>
                  </a:solidFill>
                  <a:latin typeface="Times New Roman" charset="0"/>
                </a:rPr>
                <a:t>DBMS</a:t>
              </a:r>
            </a:p>
            <a:p>
              <a:pPr algn="ctr"/>
              <a:endParaRPr lang="en-US" altLang="zh-CN" b="1" dirty="0">
                <a:solidFill>
                  <a:srgbClr val="0000FF"/>
                </a:solidFill>
                <a:latin typeface="Times New Roman" charset="0"/>
              </a:endParaRPr>
            </a:p>
            <a:p>
              <a:pPr algn="ctr"/>
              <a:r>
                <a:rPr lang="zh-CN" altLang="en-US" b="1" dirty="0">
                  <a:latin typeface="Times New Roman" charset="0"/>
                </a:rPr>
                <a:t>网络</a:t>
              </a:r>
              <a:r>
                <a:rPr lang="en-US" altLang="zh-CN" b="1" dirty="0">
                  <a:latin typeface="Times New Roman" charset="0"/>
                </a:rPr>
                <a:t>OS</a:t>
              </a:r>
              <a:endParaRPr lang="en-US" altLang="zh-CN" b="1" dirty="0">
                <a:latin typeface="Tahoma" pitchFamily="34" charset="0"/>
              </a:endParaRPr>
            </a:p>
          </p:txBody>
        </p:sp>
        <p:sp>
          <p:nvSpPr>
            <p:cNvPr id="30729" name="Text Box 6"/>
            <p:cNvSpPr txBox="1">
              <a:spLocks noChangeArrowheads="1"/>
            </p:cNvSpPr>
            <p:nvPr/>
          </p:nvSpPr>
          <p:spPr bwMode="auto">
            <a:xfrm>
              <a:off x="1938" y="8960"/>
              <a:ext cx="1720" cy="560"/>
            </a:xfrm>
            <a:prstGeom prst="rect">
              <a:avLst/>
            </a:prstGeom>
            <a:noFill/>
            <a:ln w="9525">
              <a:noFill/>
              <a:miter lim="800000"/>
              <a:headEnd/>
              <a:tailEnd/>
            </a:ln>
          </p:spPr>
          <p:txBody>
            <a:bodyPr/>
            <a:lstStyle/>
            <a:p>
              <a:pPr algn="just"/>
              <a:r>
                <a:rPr lang="en-US" altLang="zh-CN" sz="2000" b="1" i="1" dirty="0">
                  <a:solidFill>
                    <a:srgbClr val="0000CC"/>
                  </a:solidFill>
                  <a:latin typeface="Times New Roman" charset="0"/>
                </a:rPr>
                <a:t>DB Servers</a:t>
              </a:r>
            </a:p>
          </p:txBody>
        </p:sp>
        <p:sp>
          <p:nvSpPr>
            <p:cNvPr id="30730" name="Text Box 7"/>
            <p:cNvSpPr txBox="1">
              <a:spLocks noChangeArrowheads="1"/>
            </p:cNvSpPr>
            <p:nvPr/>
          </p:nvSpPr>
          <p:spPr bwMode="auto">
            <a:xfrm>
              <a:off x="2004" y="11313"/>
              <a:ext cx="1211" cy="435"/>
            </a:xfrm>
            <a:prstGeom prst="rect">
              <a:avLst/>
            </a:prstGeom>
            <a:noFill/>
            <a:ln w="9525">
              <a:noFill/>
              <a:miter lim="800000"/>
              <a:headEnd/>
              <a:tailEnd/>
            </a:ln>
          </p:spPr>
          <p:txBody>
            <a:bodyPr/>
            <a:lstStyle/>
            <a:p>
              <a:pPr algn="just"/>
              <a:r>
                <a:rPr lang="en-US" altLang="zh-CN" sz="2000" b="1" i="1" dirty="0">
                  <a:solidFill>
                    <a:srgbClr val="0000CC"/>
                  </a:solidFill>
                  <a:latin typeface="Times New Roman" charset="0"/>
                </a:rPr>
                <a:t>Clients</a:t>
              </a:r>
              <a:endParaRPr lang="en-US" altLang="zh-CN" sz="2000" b="1" dirty="0">
                <a:solidFill>
                  <a:srgbClr val="0000CC"/>
                </a:solidFill>
                <a:latin typeface="Tahoma" pitchFamily="34" charset="0"/>
              </a:endParaRPr>
            </a:p>
          </p:txBody>
        </p:sp>
        <p:sp>
          <p:nvSpPr>
            <p:cNvPr id="30731" name="Text Box 8"/>
            <p:cNvSpPr txBox="1">
              <a:spLocks noChangeArrowheads="1"/>
            </p:cNvSpPr>
            <p:nvPr/>
          </p:nvSpPr>
          <p:spPr bwMode="auto">
            <a:xfrm>
              <a:off x="8298" y="11480"/>
              <a:ext cx="1040" cy="840"/>
            </a:xfrm>
            <a:prstGeom prst="rect">
              <a:avLst/>
            </a:prstGeom>
            <a:noFill/>
            <a:ln w="9525">
              <a:noFill/>
              <a:miter lim="800000"/>
              <a:headEnd/>
              <a:tailEnd/>
            </a:ln>
          </p:spPr>
          <p:txBody>
            <a:bodyPr/>
            <a:lstStyle/>
            <a:p>
              <a:pPr algn="just"/>
              <a:r>
                <a:rPr lang="en-US" altLang="zh-CN" sz="1400" b="1" dirty="0">
                  <a:latin typeface="Times New Roman" charset="0"/>
                </a:rPr>
                <a:t>…</a:t>
              </a:r>
              <a:endParaRPr lang="en-US" altLang="zh-CN" dirty="0">
                <a:latin typeface="Tahoma" pitchFamily="34" charset="0"/>
              </a:endParaRPr>
            </a:p>
          </p:txBody>
        </p:sp>
        <p:grpSp>
          <p:nvGrpSpPr>
            <p:cNvPr id="30732" name="Group 9"/>
            <p:cNvGrpSpPr>
              <a:grpSpLocks/>
            </p:cNvGrpSpPr>
            <p:nvPr/>
          </p:nvGrpSpPr>
          <p:grpSpPr bwMode="auto">
            <a:xfrm>
              <a:off x="6178" y="8880"/>
              <a:ext cx="960" cy="720"/>
              <a:chOff x="7778" y="8840"/>
              <a:chExt cx="960" cy="720"/>
            </a:xfrm>
          </p:grpSpPr>
          <p:sp>
            <p:nvSpPr>
              <p:cNvPr id="30757" name="AutoShape 10"/>
              <p:cNvSpPr>
                <a:spLocks noChangeArrowheads="1"/>
              </p:cNvSpPr>
              <p:nvPr/>
            </p:nvSpPr>
            <p:spPr bwMode="auto">
              <a:xfrm>
                <a:off x="7778" y="8840"/>
                <a:ext cx="880" cy="720"/>
              </a:xfrm>
              <a:prstGeom prst="can">
                <a:avLst>
                  <a:gd name="adj" fmla="val 25000"/>
                </a:avLst>
              </a:prstGeom>
              <a:solidFill>
                <a:srgbClr val="FFFFFF"/>
              </a:solidFill>
              <a:ln w="9525">
                <a:solidFill>
                  <a:srgbClr val="000000"/>
                </a:solidFill>
                <a:round/>
                <a:headEnd/>
                <a:tailEnd/>
              </a:ln>
            </p:spPr>
            <p:txBody>
              <a:bodyPr/>
              <a:lstStyle/>
              <a:p>
                <a:endParaRPr lang="zh-CN" altLang="en-US"/>
              </a:p>
            </p:txBody>
          </p:sp>
          <p:sp>
            <p:nvSpPr>
              <p:cNvPr id="30758" name="Text Box 11"/>
              <p:cNvSpPr txBox="1">
                <a:spLocks noChangeArrowheads="1"/>
              </p:cNvSpPr>
              <p:nvPr/>
            </p:nvSpPr>
            <p:spPr bwMode="auto">
              <a:xfrm>
                <a:off x="7898" y="9080"/>
                <a:ext cx="840" cy="400"/>
              </a:xfrm>
              <a:prstGeom prst="rect">
                <a:avLst/>
              </a:prstGeom>
              <a:noFill/>
              <a:ln w="9525">
                <a:noFill/>
                <a:miter lim="800000"/>
                <a:headEnd/>
                <a:tailEnd/>
              </a:ln>
            </p:spPr>
            <p:txBody>
              <a:bodyPr/>
              <a:lstStyle/>
              <a:p>
                <a:pPr algn="just"/>
                <a:r>
                  <a:rPr lang="en-US" altLang="zh-CN" b="1">
                    <a:solidFill>
                      <a:schemeClr val="hlink"/>
                    </a:solidFill>
                    <a:latin typeface="Times New Roman" charset="0"/>
                  </a:rPr>
                  <a:t>DB1</a:t>
                </a:r>
                <a:endParaRPr lang="en-US" altLang="zh-CN" b="1">
                  <a:solidFill>
                    <a:schemeClr val="hlink"/>
                  </a:solidFill>
                  <a:latin typeface="Tahoma" pitchFamily="34" charset="0"/>
                </a:endParaRPr>
              </a:p>
            </p:txBody>
          </p:sp>
        </p:grpSp>
        <p:sp>
          <p:nvSpPr>
            <p:cNvPr id="30733" name="Line 12"/>
            <p:cNvSpPr>
              <a:spLocks noChangeShapeType="1"/>
            </p:cNvSpPr>
            <p:nvPr/>
          </p:nvSpPr>
          <p:spPr bwMode="auto">
            <a:xfrm>
              <a:off x="5658" y="9120"/>
              <a:ext cx="520" cy="0"/>
            </a:xfrm>
            <a:prstGeom prst="line">
              <a:avLst/>
            </a:prstGeom>
            <a:noFill/>
            <a:ln w="9525">
              <a:solidFill>
                <a:srgbClr val="000000"/>
              </a:solidFill>
              <a:round/>
              <a:headEnd/>
              <a:tailEnd/>
            </a:ln>
          </p:spPr>
          <p:txBody>
            <a:bodyPr/>
            <a:lstStyle/>
            <a:p>
              <a:endParaRPr lang="zh-CN" altLang="en-US"/>
            </a:p>
          </p:txBody>
        </p:sp>
        <p:sp>
          <p:nvSpPr>
            <p:cNvPr id="30734" name="Text Box 13"/>
            <p:cNvSpPr txBox="1">
              <a:spLocks noChangeArrowheads="1"/>
            </p:cNvSpPr>
            <p:nvPr/>
          </p:nvSpPr>
          <p:spPr bwMode="auto">
            <a:xfrm>
              <a:off x="3538" y="10920"/>
              <a:ext cx="1600" cy="1480"/>
            </a:xfrm>
            <a:prstGeom prst="rect">
              <a:avLst/>
            </a:prstGeom>
            <a:noFill/>
            <a:ln w="9525">
              <a:solidFill>
                <a:srgbClr val="000000"/>
              </a:solidFill>
              <a:miter lim="800000"/>
              <a:headEnd/>
              <a:tailEnd/>
            </a:ln>
          </p:spPr>
          <p:txBody>
            <a:bodyPr anchor="ctr" anchorCtr="1"/>
            <a:lstStyle/>
            <a:p>
              <a:pPr algn="ctr">
                <a:lnSpc>
                  <a:spcPct val="85000"/>
                </a:lnSpc>
              </a:pPr>
              <a:r>
                <a:rPr lang="en-US" altLang="zh-CN" sz="2000" b="1">
                  <a:latin typeface="Times New Roman" charset="0"/>
                </a:rPr>
                <a:t>Net Shell</a:t>
              </a:r>
            </a:p>
            <a:p>
              <a:pPr algn="ctr">
                <a:lnSpc>
                  <a:spcPct val="85000"/>
                </a:lnSpc>
              </a:pPr>
              <a:endParaRPr lang="en-US" altLang="zh-CN" sz="2000" b="1">
                <a:latin typeface="Times New Roman" charset="0"/>
              </a:endParaRPr>
            </a:p>
            <a:p>
              <a:pPr algn="ctr">
                <a:lnSpc>
                  <a:spcPct val="85000"/>
                </a:lnSpc>
              </a:pPr>
              <a:r>
                <a:rPr lang="zh-CN" altLang="en-US" sz="2000" b="1">
                  <a:latin typeface="Times New Roman" charset="0"/>
                </a:rPr>
                <a:t>应用程序</a:t>
              </a:r>
            </a:p>
            <a:p>
              <a:pPr algn="ctr">
                <a:lnSpc>
                  <a:spcPct val="85000"/>
                </a:lnSpc>
              </a:pPr>
              <a:endParaRPr lang="zh-CN" altLang="en-US" sz="2000" b="1">
                <a:latin typeface="Times New Roman" charset="0"/>
              </a:endParaRPr>
            </a:p>
            <a:p>
              <a:pPr algn="ctr">
                <a:lnSpc>
                  <a:spcPct val="85000"/>
                </a:lnSpc>
              </a:pPr>
              <a:r>
                <a:rPr lang="en-US" altLang="zh-CN" sz="2000" b="1">
                  <a:latin typeface="Times New Roman" charset="0"/>
                </a:rPr>
                <a:t>OS</a:t>
              </a:r>
              <a:endParaRPr lang="en-US" altLang="zh-CN" sz="2000" b="1">
                <a:latin typeface="Tahoma" pitchFamily="34" charset="0"/>
              </a:endParaRPr>
            </a:p>
          </p:txBody>
        </p:sp>
        <p:sp>
          <p:nvSpPr>
            <p:cNvPr id="30735" name="Line 14"/>
            <p:cNvSpPr>
              <a:spLocks noChangeShapeType="1"/>
            </p:cNvSpPr>
            <p:nvPr/>
          </p:nvSpPr>
          <p:spPr bwMode="auto">
            <a:xfrm>
              <a:off x="3538" y="11440"/>
              <a:ext cx="1600" cy="0"/>
            </a:xfrm>
            <a:prstGeom prst="line">
              <a:avLst/>
            </a:prstGeom>
            <a:noFill/>
            <a:ln w="9525">
              <a:solidFill>
                <a:srgbClr val="000000"/>
              </a:solidFill>
              <a:round/>
              <a:headEnd/>
              <a:tailEnd/>
            </a:ln>
          </p:spPr>
          <p:txBody>
            <a:bodyPr/>
            <a:lstStyle/>
            <a:p>
              <a:endParaRPr lang="zh-CN" altLang="en-US"/>
            </a:p>
          </p:txBody>
        </p:sp>
        <p:sp>
          <p:nvSpPr>
            <p:cNvPr id="30736" name="Line 15"/>
            <p:cNvSpPr>
              <a:spLocks noChangeShapeType="1"/>
            </p:cNvSpPr>
            <p:nvPr/>
          </p:nvSpPr>
          <p:spPr bwMode="auto">
            <a:xfrm>
              <a:off x="3538" y="11920"/>
              <a:ext cx="1600" cy="0"/>
            </a:xfrm>
            <a:prstGeom prst="line">
              <a:avLst/>
            </a:prstGeom>
            <a:noFill/>
            <a:ln w="9525">
              <a:solidFill>
                <a:srgbClr val="000000"/>
              </a:solidFill>
              <a:round/>
              <a:headEnd/>
              <a:tailEnd/>
            </a:ln>
          </p:spPr>
          <p:txBody>
            <a:bodyPr/>
            <a:lstStyle/>
            <a:p>
              <a:endParaRPr lang="zh-CN" altLang="en-US"/>
            </a:p>
          </p:txBody>
        </p:sp>
        <p:sp>
          <p:nvSpPr>
            <p:cNvPr id="30737" name="Text Box 16"/>
            <p:cNvSpPr txBox="1">
              <a:spLocks noChangeArrowheads="1"/>
            </p:cNvSpPr>
            <p:nvPr/>
          </p:nvSpPr>
          <p:spPr bwMode="auto">
            <a:xfrm>
              <a:off x="6178" y="10920"/>
              <a:ext cx="1600" cy="1480"/>
            </a:xfrm>
            <a:prstGeom prst="rect">
              <a:avLst/>
            </a:prstGeom>
            <a:noFill/>
            <a:ln w="9525">
              <a:solidFill>
                <a:srgbClr val="000000"/>
              </a:solidFill>
              <a:miter lim="800000"/>
              <a:headEnd/>
              <a:tailEnd/>
            </a:ln>
          </p:spPr>
          <p:txBody>
            <a:bodyPr anchor="ctr" anchorCtr="1"/>
            <a:lstStyle/>
            <a:p>
              <a:pPr algn="ctr">
                <a:lnSpc>
                  <a:spcPct val="85000"/>
                </a:lnSpc>
              </a:pPr>
              <a:r>
                <a:rPr lang="en-US" altLang="zh-CN" sz="2000" b="1">
                  <a:latin typeface="Times New Roman" charset="0"/>
                </a:rPr>
                <a:t>Net Shell</a:t>
              </a:r>
            </a:p>
            <a:p>
              <a:pPr algn="ctr">
                <a:lnSpc>
                  <a:spcPct val="85000"/>
                </a:lnSpc>
              </a:pPr>
              <a:endParaRPr lang="en-US" altLang="zh-CN" sz="2000" b="1">
                <a:latin typeface="Times New Roman" charset="0"/>
              </a:endParaRPr>
            </a:p>
            <a:p>
              <a:pPr algn="ctr">
                <a:lnSpc>
                  <a:spcPct val="85000"/>
                </a:lnSpc>
              </a:pPr>
              <a:r>
                <a:rPr lang="zh-CN" altLang="en-US" sz="2000" b="1">
                  <a:latin typeface="Times New Roman" charset="0"/>
                </a:rPr>
                <a:t>应用程序</a:t>
              </a:r>
            </a:p>
            <a:p>
              <a:pPr algn="ctr">
                <a:lnSpc>
                  <a:spcPct val="85000"/>
                </a:lnSpc>
              </a:pPr>
              <a:endParaRPr lang="zh-CN" altLang="en-US" sz="2000" b="1">
                <a:latin typeface="Times New Roman" charset="0"/>
              </a:endParaRPr>
            </a:p>
            <a:p>
              <a:pPr algn="ctr">
                <a:lnSpc>
                  <a:spcPct val="85000"/>
                </a:lnSpc>
              </a:pPr>
              <a:r>
                <a:rPr lang="en-US" altLang="zh-CN" sz="2000" b="1">
                  <a:latin typeface="Times New Roman" charset="0"/>
                </a:rPr>
                <a:t>OS</a:t>
              </a:r>
            </a:p>
          </p:txBody>
        </p:sp>
        <p:sp>
          <p:nvSpPr>
            <p:cNvPr id="30738" name="Line 17"/>
            <p:cNvSpPr>
              <a:spLocks noChangeShapeType="1"/>
            </p:cNvSpPr>
            <p:nvPr/>
          </p:nvSpPr>
          <p:spPr bwMode="auto">
            <a:xfrm>
              <a:off x="6178" y="11440"/>
              <a:ext cx="1600" cy="0"/>
            </a:xfrm>
            <a:prstGeom prst="line">
              <a:avLst/>
            </a:prstGeom>
            <a:noFill/>
            <a:ln w="9525">
              <a:solidFill>
                <a:srgbClr val="000000"/>
              </a:solidFill>
              <a:round/>
              <a:headEnd/>
              <a:tailEnd/>
            </a:ln>
          </p:spPr>
          <p:txBody>
            <a:bodyPr/>
            <a:lstStyle/>
            <a:p>
              <a:endParaRPr lang="zh-CN" altLang="en-US"/>
            </a:p>
          </p:txBody>
        </p:sp>
        <p:sp>
          <p:nvSpPr>
            <p:cNvPr id="30739" name="Line 18"/>
            <p:cNvSpPr>
              <a:spLocks noChangeShapeType="1"/>
            </p:cNvSpPr>
            <p:nvPr/>
          </p:nvSpPr>
          <p:spPr bwMode="auto">
            <a:xfrm>
              <a:off x="6178" y="11920"/>
              <a:ext cx="1600" cy="0"/>
            </a:xfrm>
            <a:prstGeom prst="line">
              <a:avLst/>
            </a:prstGeom>
            <a:noFill/>
            <a:ln w="9525">
              <a:solidFill>
                <a:srgbClr val="000000"/>
              </a:solidFill>
              <a:round/>
              <a:headEnd/>
              <a:tailEnd/>
            </a:ln>
          </p:spPr>
          <p:txBody>
            <a:bodyPr/>
            <a:lstStyle/>
            <a:p>
              <a:endParaRPr lang="zh-CN" altLang="en-US"/>
            </a:p>
          </p:txBody>
        </p:sp>
        <p:sp>
          <p:nvSpPr>
            <p:cNvPr id="30740" name="Line 19"/>
            <p:cNvSpPr>
              <a:spLocks noChangeShapeType="1"/>
            </p:cNvSpPr>
            <p:nvPr/>
          </p:nvSpPr>
          <p:spPr bwMode="auto">
            <a:xfrm>
              <a:off x="3058" y="10320"/>
              <a:ext cx="7520" cy="0"/>
            </a:xfrm>
            <a:prstGeom prst="line">
              <a:avLst/>
            </a:prstGeom>
            <a:noFill/>
            <a:ln w="19050">
              <a:solidFill>
                <a:srgbClr val="000000"/>
              </a:solidFill>
              <a:round/>
              <a:headEnd type="oval" w="med" len="med"/>
              <a:tailEnd type="oval" w="med" len="med"/>
            </a:ln>
          </p:spPr>
          <p:txBody>
            <a:bodyPr/>
            <a:lstStyle/>
            <a:p>
              <a:endParaRPr lang="zh-CN" altLang="en-US"/>
            </a:p>
          </p:txBody>
        </p:sp>
        <p:sp>
          <p:nvSpPr>
            <p:cNvPr id="30741" name="Line 20"/>
            <p:cNvSpPr>
              <a:spLocks noChangeShapeType="1"/>
            </p:cNvSpPr>
            <p:nvPr/>
          </p:nvSpPr>
          <p:spPr bwMode="auto">
            <a:xfrm>
              <a:off x="4858" y="9760"/>
              <a:ext cx="0" cy="560"/>
            </a:xfrm>
            <a:prstGeom prst="line">
              <a:avLst/>
            </a:prstGeom>
            <a:noFill/>
            <a:ln w="19050">
              <a:solidFill>
                <a:srgbClr val="000000"/>
              </a:solidFill>
              <a:round/>
              <a:headEnd/>
              <a:tailEnd/>
            </a:ln>
          </p:spPr>
          <p:txBody>
            <a:bodyPr/>
            <a:lstStyle/>
            <a:p>
              <a:endParaRPr lang="zh-CN" altLang="en-US"/>
            </a:p>
          </p:txBody>
        </p:sp>
        <p:sp>
          <p:nvSpPr>
            <p:cNvPr id="30742" name="Line 21"/>
            <p:cNvSpPr>
              <a:spLocks noChangeShapeType="1"/>
            </p:cNvSpPr>
            <p:nvPr/>
          </p:nvSpPr>
          <p:spPr bwMode="auto">
            <a:xfrm>
              <a:off x="4338" y="10320"/>
              <a:ext cx="0" cy="640"/>
            </a:xfrm>
            <a:prstGeom prst="line">
              <a:avLst/>
            </a:prstGeom>
            <a:noFill/>
            <a:ln w="19050">
              <a:solidFill>
                <a:srgbClr val="000000"/>
              </a:solidFill>
              <a:round/>
              <a:headEnd/>
              <a:tailEnd/>
            </a:ln>
          </p:spPr>
          <p:txBody>
            <a:bodyPr/>
            <a:lstStyle/>
            <a:p>
              <a:endParaRPr lang="zh-CN" altLang="en-US"/>
            </a:p>
          </p:txBody>
        </p:sp>
        <p:sp>
          <p:nvSpPr>
            <p:cNvPr id="30743" name="Line 22"/>
            <p:cNvSpPr>
              <a:spLocks noChangeShapeType="1"/>
            </p:cNvSpPr>
            <p:nvPr/>
          </p:nvSpPr>
          <p:spPr bwMode="auto">
            <a:xfrm>
              <a:off x="6978" y="10320"/>
              <a:ext cx="0" cy="640"/>
            </a:xfrm>
            <a:prstGeom prst="line">
              <a:avLst/>
            </a:prstGeom>
            <a:noFill/>
            <a:ln w="19050">
              <a:solidFill>
                <a:srgbClr val="000000"/>
              </a:solidFill>
              <a:round/>
              <a:headEnd/>
              <a:tailEnd/>
            </a:ln>
          </p:spPr>
          <p:txBody>
            <a:bodyPr/>
            <a:lstStyle/>
            <a:p>
              <a:endParaRPr lang="zh-CN" altLang="en-US"/>
            </a:p>
          </p:txBody>
        </p:sp>
        <p:sp>
          <p:nvSpPr>
            <p:cNvPr id="30744" name="Text Box 23"/>
            <p:cNvSpPr txBox="1">
              <a:spLocks noChangeArrowheads="1"/>
            </p:cNvSpPr>
            <p:nvPr/>
          </p:nvSpPr>
          <p:spPr bwMode="auto">
            <a:xfrm>
              <a:off x="5058" y="9800"/>
              <a:ext cx="1320" cy="560"/>
            </a:xfrm>
            <a:prstGeom prst="rect">
              <a:avLst/>
            </a:prstGeom>
            <a:noFill/>
            <a:ln w="9525">
              <a:noFill/>
              <a:miter lim="800000"/>
              <a:headEnd/>
              <a:tailEnd/>
            </a:ln>
          </p:spPr>
          <p:txBody>
            <a:bodyPr lIns="0" rIns="0" anchor="ctr" anchorCtr="1"/>
            <a:lstStyle/>
            <a:p>
              <a:pPr algn="just"/>
              <a:r>
                <a:rPr lang="zh-CN" altLang="en-US" b="1" dirty="0">
                  <a:solidFill>
                    <a:srgbClr val="008000"/>
                  </a:solidFill>
                  <a:latin typeface="Times New Roman" charset="0"/>
                </a:rPr>
                <a:t>处理结果</a:t>
              </a:r>
              <a:endParaRPr lang="zh-CN" altLang="en-US" b="1" dirty="0">
                <a:latin typeface="Tahoma" pitchFamily="34" charset="0"/>
              </a:endParaRPr>
            </a:p>
          </p:txBody>
        </p:sp>
        <p:sp>
          <p:nvSpPr>
            <p:cNvPr id="30745" name="Text Box 24"/>
            <p:cNvSpPr txBox="1">
              <a:spLocks noChangeArrowheads="1"/>
            </p:cNvSpPr>
            <p:nvPr/>
          </p:nvSpPr>
          <p:spPr bwMode="auto">
            <a:xfrm>
              <a:off x="3298" y="9889"/>
              <a:ext cx="1600" cy="480"/>
            </a:xfrm>
            <a:prstGeom prst="rect">
              <a:avLst/>
            </a:prstGeom>
            <a:noFill/>
            <a:ln w="9525">
              <a:noFill/>
              <a:miter lim="800000"/>
              <a:headEnd/>
              <a:tailEnd/>
            </a:ln>
          </p:spPr>
          <p:txBody>
            <a:bodyPr/>
            <a:lstStyle/>
            <a:p>
              <a:pPr algn="just"/>
              <a:r>
                <a:rPr lang="zh-CN" altLang="en-US" b="1" dirty="0">
                  <a:solidFill>
                    <a:srgbClr val="FF0000"/>
                  </a:solidFill>
                  <a:latin typeface="Times New Roman" charset="0"/>
                </a:rPr>
                <a:t>数据请求</a:t>
              </a:r>
              <a:endParaRPr lang="zh-CN" altLang="en-US" b="1" dirty="0">
                <a:latin typeface="Tahoma" pitchFamily="34" charset="0"/>
              </a:endParaRPr>
            </a:p>
          </p:txBody>
        </p:sp>
        <p:sp>
          <p:nvSpPr>
            <p:cNvPr id="30746" name="Freeform 25"/>
            <p:cNvSpPr>
              <a:spLocks/>
            </p:cNvSpPr>
            <p:nvPr/>
          </p:nvSpPr>
          <p:spPr bwMode="auto">
            <a:xfrm>
              <a:off x="4138" y="9760"/>
              <a:ext cx="520" cy="1120"/>
            </a:xfrm>
            <a:custGeom>
              <a:avLst/>
              <a:gdLst>
                <a:gd name="T0" fmla="*/ 0 w 1480"/>
                <a:gd name="T1" fmla="*/ 1120 h 1120"/>
                <a:gd name="T2" fmla="*/ 0 w 1480"/>
                <a:gd name="T3" fmla="*/ 720 h 1120"/>
                <a:gd name="T4" fmla="*/ 520 w 1480"/>
                <a:gd name="T5" fmla="*/ 720 h 1120"/>
                <a:gd name="T6" fmla="*/ 520 w 1480"/>
                <a:gd name="T7" fmla="*/ 0 h 1120"/>
                <a:gd name="T8" fmla="*/ 0 60000 65536"/>
                <a:gd name="T9" fmla="*/ 0 60000 65536"/>
                <a:gd name="T10" fmla="*/ 0 60000 65536"/>
                <a:gd name="T11" fmla="*/ 0 60000 65536"/>
                <a:gd name="T12" fmla="*/ 0 w 1480"/>
                <a:gd name="T13" fmla="*/ 0 h 1120"/>
                <a:gd name="T14" fmla="*/ 1480 w 1480"/>
                <a:gd name="T15" fmla="*/ 1120 h 1120"/>
              </a:gdLst>
              <a:ahLst/>
              <a:cxnLst>
                <a:cxn ang="T8">
                  <a:pos x="T0" y="T1"/>
                </a:cxn>
                <a:cxn ang="T9">
                  <a:pos x="T2" y="T3"/>
                </a:cxn>
                <a:cxn ang="T10">
                  <a:pos x="T4" y="T5"/>
                </a:cxn>
                <a:cxn ang="T11">
                  <a:pos x="T6" y="T7"/>
                </a:cxn>
              </a:cxnLst>
              <a:rect l="T12" t="T13" r="T14" b="T15"/>
              <a:pathLst>
                <a:path w="1480" h="1120">
                  <a:moveTo>
                    <a:pt x="0" y="1120"/>
                  </a:moveTo>
                  <a:lnTo>
                    <a:pt x="0" y="720"/>
                  </a:lnTo>
                  <a:lnTo>
                    <a:pt x="1480" y="720"/>
                  </a:lnTo>
                  <a:lnTo>
                    <a:pt x="1480" y="0"/>
                  </a:lnTo>
                </a:path>
              </a:pathLst>
            </a:custGeom>
            <a:noFill/>
            <a:ln w="9525">
              <a:solidFill>
                <a:srgbClr val="FF0000"/>
              </a:solidFill>
              <a:round/>
              <a:headEnd type="none" w="med" len="med"/>
              <a:tailEnd type="triangle" w="med" len="med"/>
            </a:ln>
          </p:spPr>
          <p:txBody>
            <a:bodyPr/>
            <a:lstStyle/>
            <a:p>
              <a:endParaRPr lang="zh-CN" altLang="en-US"/>
            </a:p>
          </p:txBody>
        </p:sp>
        <p:sp>
          <p:nvSpPr>
            <p:cNvPr id="30747" name="Freeform 26"/>
            <p:cNvSpPr>
              <a:spLocks/>
            </p:cNvSpPr>
            <p:nvPr/>
          </p:nvSpPr>
          <p:spPr bwMode="auto">
            <a:xfrm>
              <a:off x="4498" y="9756"/>
              <a:ext cx="560" cy="1120"/>
            </a:xfrm>
            <a:custGeom>
              <a:avLst/>
              <a:gdLst>
                <a:gd name="T0" fmla="*/ 0 w 1600"/>
                <a:gd name="T1" fmla="*/ 1120 h 1120"/>
                <a:gd name="T2" fmla="*/ 0 w 1600"/>
                <a:gd name="T3" fmla="*/ 840 h 1120"/>
                <a:gd name="T4" fmla="*/ 560 w 1600"/>
                <a:gd name="T5" fmla="*/ 840 h 1120"/>
                <a:gd name="T6" fmla="*/ 560 w 1600"/>
                <a:gd name="T7" fmla="*/ 0 h 1120"/>
                <a:gd name="T8" fmla="*/ 0 60000 65536"/>
                <a:gd name="T9" fmla="*/ 0 60000 65536"/>
                <a:gd name="T10" fmla="*/ 0 60000 65536"/>
                <a:gd name="T11" fmla="*/ 0 60000 65536"/>
                <a:gd name="T12" fmla="*/ 0 w 1600"/>
                <a:gd name="T13" fmla="*/ 0 h 1120"/>
                <a:gd name="T14" fmla="*/ 1600 w 1600"/>
                <a:gd name="T15" fmla="*/ 1120 h 1120"/>
              </a:gdLst>
              <a:ahLst/>
              <a:cxnLst>
                <a:cxn ang="T8">
                  <a:pos x="T0" y="T1"/>
                </a:cxn>
                <a:cxn ang="T9">
                  <a:pos x="T2" y="T3"/>
                </a:cxn>
                <a:cxn ang="T10">
                  <a:pos x="T4" y="T5"/>
                </a:cxn>
                <a:cxn ang="T11">
                  <a:pos x="T6" y="T7"/>
                </a:cxn>
              </a:cxnLst>
              <a:rect l="T12" t="T13" r="T14" b="T15"/>
              <a:pathLst>
                <a:path w="1600" h="1120">
                  <a:moveTo>
                    <a:pt x="0" y="1120"/>
                  </a:moveTo>
                  <a:lnTo>
                    <a:pt x="0" y="840"/>
                  </a:lnTo>
                  <a:lnTo>
                    <a:pt x="1600" y="840"/>
                  </a:lnTo>
                  <a:lnTo>
                    <a:pt x="1600" y="0"/>
                  </a:lnTo>
                </a:path>
              </a:pathLst>
            </a:custGeom>
            <a:noFill/>
            <a:ln w="9525">
              <a:solidFill>
                <a:srgbClr val="339966"/>
              </a:solidFill>
              <a:round/>
              <a:headEnd type="triangle" w="med" len="med"/>
              <a:tailEnd type="none" w="med" len="med"/>
            </a:ln>
          </p:spPr>
          <p:txBody>
            <a:bodyPr/>
            <a:lstStyle/>
            <a:p>
              <a:endParaRPr lang="zh-CN" altLang="en-US"/>
            </a:p>
          </p:txBody>
        </p:sp>
        <p:sp>
          <p:nvSpPr>
            <p:cNvPr id="30748" name="Text Box 27"/>
            <p:cNvSpPr txBox="1">
              <a:spLocks noChangeArrowheads="1"/>
            </p:cNvSpPr>
            <p:nvPr/>
          </p:nvSpPr>
          <p:spPr bwMode="auto">
            <a:xfrm>
              <a:off x="4080" y="8275"/>
              <a:ext cx="1720" cy="362"/>
            </a:xfrm>
            <a:prstGeom prst="rect">
              <a:avLst/>
            </a:prstGeom>
            <a:noFill/>
            <a:ln w="9525">
              <a:noFill/>
              <a:miter lim="800000"/>
              <a:headEnd/>
              <a:tailEnd/>
            </a:ln>
          </p:spPr>
          <p:txBody>
            <a:bodyPr/>
            <a:lstStyle/>
            <a:p>
              <a:pPr algn="ctr"/>
              <a:r>
                <a:rPr lang="en-US" altLang="zh-CN" sz="2000" b="1" i="1" dirty="0">
                  <a:solidFill>
                    <a:srgbClr val="0000CC"/>
                  </a:solidFill>
                  <a:latin typeface="Times New Roman" charset="0"/>
                </a:rPr>
                <a:t>File Server</a:t>
              </a:r>
            </a:p>
          </p:txBody>
        </p:sp>
        <p:sp>
          <p:nvSpPr>
            <p:cNvPr id="30749" name="Line 28"/>
            <p:cNvSpPr>
              <a:spLocks noChangeShapeType="1"/>
            </p:cNvSpPr>
            <p:nvPr/>
          </p:nvSpPr>
          <p:spPr bwMode="auto">
            <a:xfrm>
              <a:off x="4138" y="9200"/>
              <a:ext cx="1520" cy="0"/>
            </a:xfrm>
            <a:prstGeom prst="line">
              <a:avLst/>
            </a:prstGeom>
            <a:noFill/>
            <a:ln w="9525">
              <a:solidFill>
                <a:srgbClr val="000000"/>
              </a:solidFill>
              <a:round/>
              <a:headEnd/>
              <a:tailEnd/>
            </a:ln>
          </p:spPr>
          <p:txBody>
            <a:bodyPr/>
            <a:lstStyle/>
            <a:p>
              <a:endParaRPr lang="zh-CN" altLang="en-US"/>
            </a:p>
          </p:txBody>
        </p:sp>
        <p:sp>
          <p:nvSpPr>
            <p:cNvPr id="30750" name="Text Box 29"/>
            <p:cNvSpPr txBox="1">
              <a:spLocks noChangeArrowheads="1"/>
            </p:cNvSpPr>
            <p:nvPr/>
          </p:nvSpPr>
          <p:spPr bwMode="auto">
            <a:xfrm>
              <a:off x="7738" y="8716"/>
              <a:ext cx="1520" cy="1004"/>
            </a:xfrm>
            <a:prstGeom prst="rect">
              <a:avLst/>
            </a:prstGeom>
            <a:solidFill>
              <a:srgbClr val="FFFFFF"/>
            </a:solidFill>
            <a:ln w="9525">
              <a:solidFill>
                <a:srgbClr val="000000"/>
              </a:solidFill>
              <a:miter lim="800000"/>
              <a:headEnd/>
              <a:tailEnd/>
            </a:ln>
          </p:spPr>
          <p:txBody>
            <a:bodyPr/>
            <a:lstStyle/>
            <a:p>
              <a:pPr algn="ctr"/>
              <a:r>
                <a:rPr lang="en-US" altLang="zh-CN" b="1">
                  <a:solidFill>
                    <a:srgbClr val="0000FF"/>
                  </a:solidFill>
                  <a:latin typeface="Times New Roman" charset="0"/>
                </a:rPr>
                <a:t>DBMS</a:t>
              </a:r>
            </a:p>
            <a:p>
              <a:pPr algn="ctr"/>
              <a:endParaRPr lang="en-US" altLang="zh-CN" b="1">
                <a:solidFill>
                  <a:srgbClr val="0000FF"/>
                </a:solidFill>
                <a:latin typeface="Times New Roman" charset="0"/>
              </a:endParaRPr>
            </a:p>
            <a:p>
              <a:pPr algn="ctr"/>
              <a:r>
                <a:rPr lang="zh-CN" altLang="en-US" b="1">
                  <a:latin typeface="Times New Roman" charset="0"/>
                </a:rPr>
                <a:t>网络</a:t>
              </a:r>
              <a:r>
                <a:rPr lang="en-US" altLang="zh-CN" b="1">
                  <a:latin typeface="Times New Roman" charset="0"/>
                </a:rPr>
                <a:t>OS</a:t>
              </a:r>
            </a:p>
          </p:txBody>
        </p:sp>
        <p:grpSp>
          <p:nvGrpSpPr>
            <p:cNvPr id="30751" name="Group 30"/>
            <p:cNvGrpSpPr>
              <a:grpSpLocks/>
            </p:cNvGrpSpPr>
            <p:nvPr/>
          </p:nvGrpSpPr>
          <p:grpSpPr bwMode="auto">
            <a:xfrm>
              <a:off x="9778" y="8880"/>
              <a:ext cx="960" cy="720"/>
              <a:chOff x="7778" y="8840"/>
              <a:chExt cx="960" cy="720"/>
            </a:xfrm>
          </p:grpSpPr>
          <p:sp>
            <p:nvSpPr>
              <p:cNvPr id="30755" name="AutoShape 31"/>
              <p:cNvSpPr>
                <a:spLocks noChangeArrowheads="1"/>
              </p:cNvSpPr>
              <p:nvPr/>
            </p:nvSpPr>
            <p:spPr bwMode="auto">
              <a:xfrm>
                <a:off x="7778" y="8840"/>
                <a:ext cx="880" cy="720"/>
              </a:xfrm>
              <a:prstGeom prst="can">
                <a:avLst>
                  <a:gd name="adj" fmla="val 25000"/>
                </a:avLst>
              </a:prstGeom>
              <a:solidFill>
                <a:srgbClr val="FFFFFF"/>
              </a:solidFill>
              <a:ln w="9525">
                <a:solidFill>
                  <a:srgbClr val="000000"/>
                </a:solidFill>
                <a:round/>
                <a:headEnd/>
                <a:tailEnd/>
              </a:ln>
            </p:spPr>
            <p:txBody>
              <a:bodyPr/>
              <a:lstStyle/>
              <a:p>
                <a:endParaRPr lang="zh-CN" altLang="en-US"/>
              </a:p>
            </p:txBody>
          </p:sp>
          <p:sp>
            <p:nvSpPr>
              <p:cNvPr id="30756" name="Text Box 32"/>
              <p:cNvSpPr txBox="1">
                <a:spLocks noChangeArrowheads="1"/>
              </p:cNvSpPr>
              <p:nvPr/>
            </p:nvSpPr>
            <p:spPr bwMode="auto">
              <a:xfrm>
                <a:off x="7898" y="9080"/>
                <a:ext cx="840" cy="400"/>
              </a:xfrm>
              <a:prstGeom prst="rect">
                <a:avLst/>
              </a:prstGeom>
              <a:noFill/>
              <a:ln w="9525">
                <a:noFill/>
                <a:miter lim="800000"/>
                <a:headEnd/>
                <a:tailEnd/>
              </a:ln>
            </p:spPr>
            <p:txBody>
              <a:bodyPr/>
              <a:lstStyle/>
              <a:p>
                <a:pPr algn="just"/>
                <a:r>
                  <a:rPr lang="en-US" altLang="zh-CN" b="1">
                    <a:solidFill>
                      <a:schemeClr val="hlink"/>
                    </a:solidFill>
                    <a:latin typeface="Times New Roman" charset="0"/>
                  </a:rPr>
                  <a:t>DB2</a:t>
                </a:r>
                <a:endParaRPr lang="en-US" altLang="zh-CN" b="1">
                  <a:solidFill>
                    <a:schemeClr val="hlink"/>
                  </a:solidFill>
                  <a:latin typeface="Tahoma" pitchFamily="34" charset="0"/>
                </a:endParaRPr>
              </a:p>
            </p:txBody>
          </p:sp>
        </p:grpSp>
        <p:sp>
          <p:nvSpPr>
            <p:cNvPr id="30752" name="Line 33"/>
            <p:cNvSpPr>
              <a:spLocks noChangeShapeType="1"/>
            </p:cNvSpPr>
            <p:nvPr/>
          </p:nvSpPr>
          <p:spPr bwMode="auto">
            <a:xfrm>
              <a:off x="9258" y="9120"/>
              <a:ext cx="520" cy="0"/>
            </a:xfrm>
            <a:prstGeom prst="line">
              <a:avLst/>
            </a:prstGeom>
            <a:noFill/>
            <a:ln w="9525">
              <a:solidFill>
                <a:srgbClr val="000000"/>
              </a:solidFill>
              <a:round/>
              <a:headEnd/>
              <a:tailEnd/>
            </a:ln>
          </p:spPr>
          <p:txBody>
            <a:bodyPr/>
            <a:lstStyle/>
            <a:p>
              <a:endParaRPr lang="zh-CN" altLang="en-US"/>
            </a:p>
          </p:txBody>
        </p:sp>
        <p:sp>
          <p:nvSpPr>
            <p:cNvPr id="30753" name="Line 34"/>
            <p:cNvSpPr>
              <a:spLocks noChangeShapeType="1"/>
            </p:cNvSpPr>
            <p:nvPr/>
          </p:nvSpPr>
          <p:spPr bwMode="auto">
            <a:xfrm>
              <a:off x="7738" y="9200"/>
              <a:ext cx="1520" cy="0"/>
            </a:xfrm>
            <a:prstGeom prst="line">
              <a:avLst/>
            </a:prstGeom>
            <a:noFill/>
            <a:ln w="9525">
              <a:solidFill>
                <a:srgbClr val="000000"/>
              </a:solidFill>
              <a:round/>
              <a:headEnd/>
              <a:tailEnd/>
            </a:ln>
          </p:spPr>
          <p:txBody>
            <a:bodyPr/>
            <a:lstStyle/>
            <a:p>
              <a:endParaRPr lang="zh-CN" altLang="en-US"/>
            </a:p>
          </p:txBody>
        </p:sp>
        <p:sp>
          <p:nvSpPr>
            <p:cNvPr id="30754" name="Line 35"/>
            <p:cNvSpPr>
              <a:spLocks noChangeShapeType="1"/>
            </p:cNvSpPr>
            <p:nvPr/>
          </p:nvSpPr>
          <p:spPr bwMode="auto">
            <a:xfrm>
              <a:off x="8498" y="9720"/>
              <a:ext cx="0" cy="600"/>
            </a:xfrm>
            <a:prstGeom prst="line">
              <a:avLst/>
            </a:prstGeom>
            <a:noFill/>
            <a:ln w="19050">
              <a:solidFill>
                <a:srgbClr val="000000"/>
              </a:solidFill>
              <a:round/>
              <a:headEnd/>
              <a:tailEnd/>
            </a:ln>
          </p:spPr>
          <p:txBody>
            <a:bodyPr/>
            <a:lstStyle/>
            <a:p>
              <a:endParaRPr lang="zh-CN" altLang="en-US"/>
            </a:p>
          </p:txBody>
        </p:sp>
      </p:grpSp>
      <p:sp>
        <p:nvSpPr>
          <p:cNvPr id="3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28</a:t>
            </a:fld>
            <a:endParaRPr lang="en-US" altLang="zh-CN" dirty="0"/>
          </a:p>
        </p:txBody>
      </p:sp>
      <p:sp>
        <p:nvSpPr>
          <p:cNvPr id="4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3"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altLang="zh-CN" sz="4000" dirty="0"/>
              <a:t>4.4  DBMS</a:t>
            </a:r>
            <a:r>
              <a:rPr lang="zh-CN" altLang="en-US" sz="4000" dirty="0"/>
              <a:t>的系统结构</a:t>
            </a:r>
          </a:p>
        </p:txBody>
      </p:sp>
      <p:sp>
        <p:nvSpPr>
          <p:cNvPr id="31750" name="Rectangle 3"/>
          <p:cNvSpPr>
            <a:spLocks noGrp="1" noChangeArrowheads="1"/>
          </p:cNvSpPr>
          <p:nvPr>
            <p:ph type="body" idx="1"/>
          </p:nvPr>
        </p:nvSpPr>
        <p:spPr>
          <a:xfrm>
            <a:off x="921068" y="1484783"/>
            <a:ext cx="7765732" cy="4968553"/>
          </a:xfrm>
        </p:spPr>
        <p:txBody>
          <a:bodyPr/>
          <a:lstStyle/>
          <a:p>
            <a:pPr algn="just" eaLnBrk="1" hangingPunct="1">
              <a:lnSpc>
                <a:spcPct val="105000"/>
              </a:lnSpc>
            </a:pPr>
            <a:r>
              <a:rPr lang="zh-CN" altLang="en-US" sz="2400" dirty="0">
                <a:solidFill>
                  <a:srgbClr val="0000CC"/>
                </a:solidFill>
                <a:latin typeface="Times New Roman" charset="0"/>
                <a:ea typeface="黑体" pitchFamily="2" charset="-122"/>
              </a:rPr>
              <a:t>运行于</a:t>
            </a:r>
            <a:r>
              <a:rPr lang="en-US" altLang="zh-CN" sz="2400" dirty="0">
                <a:solidFill>
                  <a:srgbClr val="0000CC"/>
                </a:solidFill>
                <a:latin typeface="Times New Roman" charset="0"/>
                <a:ea typeface="黑体" pitchFamily="2" charset="-122"/>
              </a:rPr>
              <a:t>Client/Server</a:t>
            </a:r>
            <a:r>
              <a:rPr lang="zh-CN" altLang="en-US" sz="2400" dirty="0">
                <a:solidFill>
                  <a:srgbClr val="0000CC"/>
                </a:solidFill>
                <a:latin typeface="Times New Roman" charset="0"/>
                <a:ea typeface="黑体" pitchFamily="2" charset="-122"/>
              </a:rPr>
              <a:t>环境的数据库系统</a:t>
            </a:r>
          </a:p>
          <a:p>
            <a:pPr lvl="1" algn="just" eaLnBrk="1" hangingPunct="1">
              <a:lnSpc>
                <a:spcPct val="105000"/>
              </a:lnSpc>
            </a:pPr>
            <a:r>
              <a:rPr lang="zh-CN" altLang="en-US" sz="2200" dirty="0">
                <a:solidFill>
                  <a:schemeClr val="accent2"/>
                </a:solidFill>
                <a:latin typeface="Times New Roman" charset="0"/>
                <a:ea typeface="黑体" pitchFamily="2" charset="-122"/>
              </a:rPr>
              <a:t>把</a:t>
            </a:r>
            <a:r>
              <a:rPr lang="en-US" altLang="zh-CN" sz="2200" dirty="0">
                <a:solidFill>
                  <a:schemeClr val="accent2"/>
                </a:solidFill>
                <a:latin typeface="Times New Roman" charset="0"/>
                <a:ea typeface="黑体" pitchFamily="2" charset="-122"/>
              </a:rPr>
              <a:t>DBMS</a:t>
            </a:r>
            <a:r>
              <a:rPr lang="zh-CN" altLang="en-US" sz="2200" dirty="0">
                <a:solidFill>
                  <a:schemeClr val="accent2"/>
                </a:solidFill>
                <a:latin typeface="Times New Roman" charset="0"/>
                <a:ea typeface="黑体" pitchFamily="2" charset="-122"/>
              </a:rPr>
              <a:t>功能和应用分开</a:t>
            </a:r>
          </a:p>
          <a:p>
            <a:pPr lvl="2" algn="just" eaLnBrk="1" hangingPunct="1">
              <a:lnSpc>
                <a:spcPct val="105000"/>
              </a:lnSpc>
            </a:pPr>
            <a:r>
              <a:rPr lang="zh-CN" altLang="en-US" sz="2000" dirty="0">
                <a:latin typeface="Times New Roman" charset="0"/>
                <a:ea typeface="黑体" pitchFamily="2" charset="-122"/>
              </a:rPr>
              <a:t>网络中某个（些）结点上的计算机专门用于执行</a:t>
            </a:r>
            <a:r>
              <a:rPr lang="en-US" altLang="zh-CN" sz="2000" dirty="0">
                <a:latin typeface="Times New Roman" charset="0"/>
                <a:ea typeface="黑体" pitchFamily="2" charset="-122"/>
              </a:rPr>
              <a:t>DBMS</a:t>
            </a:r>
            <a:r>
              <a:rPr lang="zh-CN" altLang="en-US" sz="2000" dirty="0">
                <a:latin typeface="Times New Roman" charset="0"/>
                <a:ea typeface="黑体" pitchFamily="2" charset="-122"/>
              </a:rPr>
              <a:t>功能，称为</a:t>
            </a:r>
            <a:r>
              <a:rPr lang="zh-CN" altLang="en-US" sz="2000" dirty="0">
                <a:solidFill>
                  <a:srgbClr val="0033CC"/>
                </a:solidFill>
                <a:latin typeface="Times New Roman" charset="0"/>
                <a:ea typeface="黑体" pitchFamily="2" charset="-122"/>
              </a:rPr>
              <a:t>数据库服务器</a:t>
            </a:r>
            <a:r>
              <a:rPr lang="zh-CN" altLang="en-US" sz="2000" dirty="0">
                <a:latin typeface="Times New Roman" charset="0"/>
                <a:ea typeface="黑体" pitchFamily="2" charset="-122"/>
              </a:rPr>
              <a:t>，简称</a:t>
            </a:r>
            <a:r>
              <a:rPr lang="zh-CN" altLang="en-US" sz="2000" dirty="0">
                <a:solidFill>
                  <a:srgbClr val="0033CC"/>
                </a:solidFill>
                <a:latin typeface="Times New Roman" charset="0"/>
                <a:ea typeface="黑体" pitchFamily="2" charset="-122"/>
              </a:rPr>
              <a:t>服务器（</a:t>
            </a:r>
            <a:r>
              <a:rPr lang="en-US" altLang="zh-CN" sz="2000" dirty="0">
                <a:solidFill>
                  <a:srgbClr val="0033CC"/>
                </a:solidFill>
                <a:latin typeface="Times New Roman" charset="0"/>
                <a:ea typeface="黑体" pitchFamily="2" charset="-122"/>
              </a:rPr>
              <a:t>server</a:t>
            </a:r>
            <a:r>
              <a:rPr lang="zh-CN" altLang="en-US" sz="2000" dirty="0">
                <a:solidFill>
                  <a:srgbClr val="0033CC"/>
                </a:solidFill>
                <a:latin typeface="Times New Roman" charset="0"/>
                <a:ea typeface="黑体" pitchFamily="2" charset="-122"/>
              </a:rPr>
              <a:t>）</a:t>
            </a:r>
          </a:p>
          <a:p>
            <a:pPr lvl="2" algn="just" eaLnBrk="1" hangingPunct="1">
              <a:lnSpc>
                <a:spcPct val="105000"/>
              </a:lnSpc>
            </a:pPr>
            <a:r>
              <a:rPr lang="zh-CN" altLang="en-US" sz="2000" dirty="0">
                <a:latin typeface="Times New Roman" charset="0"/>
                <a:ea typeface="黑体" pitchFamily="2" charset="-122"/>
              </a:rPr>
              <a:t>其他结点上的计算机安装</a:t>
            </a:r>
            <a:r>
              <a:rPr lang="en-US" altLang="zh-CN" sz="2000" dirty="0">
                <a:latin typeface="Times New Roman" charset="0"/>
                <a:ea typeface="黑体" pitchFamily="2" charset="-122"/>
              </a:rPr>
              <a:t>DBMS</a:t>
            </a:r>
            <a:r>
              <a:rPr lang="zh-CN" altLang="en-US" sz="2000" dirty="0">
                <a:latin typeface="Times New Roman" charset="0"/>
                <a:ea typeface="黑体" pitchFamily="2" charset="-122"/>
              </a:rPr>
              <a:t>的外围应用开发工具，用户的应用系统，称为</a:t>
            </a:r>
            <a:r>
              <a:rPr lang="zh-CN" altLang="en-US" sz="2000" dirty="0">
                <a:solidFill>
                  <a:srgbClr val="0033CC"/>
                </a:solidFill>
                <a:latin typeface="Times New Roman" charset="0"/>
                <a:ea typeface="黑体" pitchFamily="2" charset="-122"/>
              </a:rPr>
              <a:t>客户端（</a:t>
            </a:r>
            <a:r>
              <a:rPr lang="en-US" altLang="zh-CN" sz="2000" dirty="0">
                <a:solidFill>
                  <a:srgbClr val="0033CC"/>
                </a:solidFill>
                <a:latin typeface="Times New Roman" charset="0"/>
                <a:ea typeface="黑体" pitchFamily="2" charset="-122"/>
              </a:rPr>
              <a:t>client</a:t>
            </a:r>
            <a:r>
              <a:rPr lang="zh-CN" altLang="en-US" sz="2000" dirty="0">
                <a:solidFill>
                  <a:srgbClr val="0033CC"/>
                </a:solidFill>
                <a:latin typeface="Times New Roman" charset="0"/>
                <a:ea typeface="黑体" pitchFamily="2" charset="-122"/>
              </a:rPr>
              <a:t>）</a:t>
            </a:r>
          </a:p>
          <a:p>
            <a:pPr lvl="1" eaLnBrk="1" hangingPunct="1">
              <a:lnSpc>
                <a:spcPct val="120000"/>
              </a:lnSpc>
            </a:pPr>
            <a:r>
              <a:rPr lang="zh-CN" altLang="en-US" sz="2000" dirty="0">
                <a:solidFill>
                  <a:schemeClr val="accent2"/>
                </a:solidFill>
                <a:latin typeface="Times New Roman" charset="0"/>
                <a:ea typeface="黑体" pitchFamily="2" charset="-122"/>
              </a:rPr>
              <a:t>客户机与服务器功能划分的原则</a:t>
            </a:r>
          </a:p>
          <a:p>
            <a:pPr lvl="2" eaLnBrk="1" hangingPunct="1">
              <a:lnSpc>
                <a:spcPct val="120000"/>
              </a:lnSpc>
            </a:pPr>
            <a:r>
              <a:rPr lang="zh-CN" altLang="en-US" sz="2000" dirty="0">
                <a:latin typeface="Times New Roman" charset="0"/>
                <a:ea typeface="黑体" pitchFamily="2" charset="-122"/>
              </a:rPr>
              <a:t>客户端提供多样化的用户接口，执行应用程序，对服务器提出服务请求，等；</a:t>
            </a:r>
          </a:p>
          <a:p>
            <a:pPr lvl="2" eaLnBrk="1" hangingPunct="1">
              <a:lnSpc>
                <a:spcPct val="120000"/>
              </a:lnSpc>
            </a:pPr>
            <a:r>
              <a:rPr lang="zh-CN" altLang="en-US" sz="2000" dirty="0">
                <a:latin typeface="Times New Roman" charset="0"/>
                <a:ea typeface="黑体" pitchFamily="2" charset="-122"/>
              </a:rPr>
              <a:t>服务器只完成客户机所委托的公共服务；</a:t>
            </a:r>
          </a:p>
          <a:p>
            <a:pPr lvl="2" eaLnBrk="1" hangingPunct="1">
              <a:lnSpc>
                <a:spcPct val="120000"/>
              </a:lnSpc>
            </a:pPr>
            <a:r>
              <a:rPr lang="zh-CN" altLang="en-US" sz="2000" dirty="0">
                <a:latin typeface="Times New Roman" charset="0"/>
                <a:ea typeface="黑体" pitchFamily="2" charset="-122"/>
              </a:rPr>
              <a:t>客户端与服务器间的数据交换量应尽可能地少；</a:t>
            </a:r>
          </a:p>
          <a:p>
            <a:pPr lvl="2" eaLnBrk="1" hangingPunct="1">
              <a:lnSpc>
                <a:spcPct val="120000"/>
              </a:lnSpc>
            </a:pPr>
            <a:r>
              <a:rPr lang="zh-CN" altLang="en-US" sz="2000" dirty="0">
                <a:latin typeface="Times New Roman" charset="0"/>
                <a:ea typeface="黑体" pitchFamily="2" charset="-122"/>
              </a:rPr>
              <a:t>消除瓶颈，提高全系统的性能。</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29</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en-US" altLang="zh-CN" sz="4000" dirty="0"/>
              <a:t>4.1  </a:t>
            </a:r>
            <a:r>
              <a:rPr lang="zh-CN" altLang="en-US" sz="4000" dirty="0"/>
              <a:t>数据库管理系统结构简介</a:t>
            </a:r>
          </a:p>
        </p:txBody>
      </p:sp>
      <p:sp>
        <p:nvSpPr>
          <p:cNvPr id="6150" name="Rectangle 3"/>
          <p:cNvSpPr>
            <a:spLocks noGrp="1" noChangeArrowheads="1"/>
          </p:cNvSpPr>
          <p:nvPr>
            <p:ph type="body" idx="1"/>
          </p:nvPr>
        </p:nvSpPr>
        <p:spPr>
          <a:xfrm>
            <a:off x="914400" y="1484313"/>
            <a:ext cx="7772400" cy="4824412"/>
          </a:xfrm>
        </p:spPr>
        <p:txBody>
          <a:bodyPr/>
          <a:lstStyle/>
          <a:p>
            <a:pPr eaLnBrk="1" hangingPunct="1"/>
            <a:r>
              <a:rPr lang="zh-CN" altLang="en-US" sz="2400" dirty="0"/>
              <a:t>本课程围绕</a:t>
            </a:r>
            <a:r>
              <a:rPr lang="zh-CN" altLang="en-US" sz="2400" dirty="0">
                <a:solidFill>
                  <a:srgbClr val="0000CC"/>
                </a:solidFill>
                <a:latin typeface="Times New Roman" charset="0"/>
                <a:ea typeface="黑体" pitchFamily="2" charset="-122"/>
              </a:rPr>
              <a:t>关系数据库</a:t>
            </a:r>
            <a:r>
              <a:rPr lang="zh-CN" altLang="en-US" sz="2400" dirty="0"/>
              <a:t>进行解释，数据库管理系统（</a:t>
            </a:r>
            <a:r>
              <a:rPr lang="en-US" altLang="zh-CN" sz="2400" dirty="0"/>
              <a:t>DBMS</a:t>
            </a:r>
            <a:r>
              <a:rPr lang="zh-CN" altLang="en-US" sz="2400" dirty="0"/>
              <a:t>）默认是</a:t>
            </a:r>
            <a:r>
              <a:rPr lang="zh-CN" altLang="en-US" sz="2400" dirty="0">
                <a:solidFill>
                  <a:srgbClr val="0000CC"/>
                </a:solidFill>
                <a:latin typeface="Times New Roman" charset="0"/>
                <a:ea typeface="黑体" pitchFamily="2" charset="-122"/>
              </a:rPr>
              <a:t>关系数据库管理系统（</a:t>
            </a:r>
            <a:r>
              <a:rPr lang="en-US" altLang="zh-CN" sz="2400" dirty="0">
                <a:solidFill>
                  <a:srgbClr val="0000CC"/>
                </a:solidFill>
                <a:latin typeface="Times New Roman" charset="0"/>
                <a:ea typeface="黑体" pitchFamily="2" charset="-122"/>
              </a:rPr>
              <a:t>RDBMS</a:t>
            </a:r>
            <a:r>
              <a:rPr lang="zh-CN" altLang="en-US" sz="2400" dirty="0">
                <a:solidFill>
                  <a:srgbClr val="0000CC"/>
                </a:solidFill>
                <a:latin typeface="Times New Roman" charset="0"/>
                <a:ea typeface="黑体" pitchFamily="2" charset="-122"/>
              </a:rPr>
              <a:t>）</a:t>
            </a:r>
            <a:endParaRPr lang="en-US" altLang="zh-CN" sz="2400" dirty="0">
              <a:solidFill>
                <a:srgbClr val="0000CC"/>
              </a:solidFill>
              <a:latin typeface="Times New Roman" charset="0"/>
              <a:ea typeface="黑体" pitchFamily="2" charset="-122"/>
            </a:endParaRPr>
          </a:p>
          <a:p>
            <a:pPr eaLnBrk="1" hangingPunct="1"/>
            <a:endParaRPr lang="en-US" altLang="zh-CN" sz="2400" dirty="0">
              <a:solidFill>
                <a:srgbClr val="0000CC"/>
              </a:solidFill>
              <a:latin typeface="Times New Roman" charset="0"/>
              <a:ea typeface="黑体" pitchFamily="2" charset="-122"/>
            </a:endParaRPr>
          </a:p>
          <a:p>
            <a:pPr eaLnBrk="1" hangingPunct="1"/>
            <a:r>
              <a:rPr lang="en-US" altLang="zh-CN" sz="2400" dirty="0">
                <a:solidFill>
                  <a:srgbClr val="0000CC"/>
                </a:solidFill>
                <a:latin typeface="Times New Roman" charset="0"/>
                <a:ea typeface="黑体" pitchFamily="2" charset="-122"/>
              </a:rPr>
              <a:t>DBMS</a:t>
            </a:r>
            <a:r>
              <a:rPr lang="zh-CN" altLang="en-US" sz="2400" dirty="0">
                <a:solidFill>
                  <a:srgbClr val="0000CC"/>
                </a:solidFill>
                <a:latin typeface="Times New Roman" charset="0"/>
                <a:ea typeface="黑体" pitchFamily="2" charset="-122"/>
              </a:rPr>
              <a:t>是数据库系统的核心，</a:t>
            </a:r>
            <a:r>
              <a:rPr lang="zh-CN" altLang="en-US" sz="2400" dirty="0">
                <a:latin typeface="Times New Roman" charset="0"/>
                <a:ea typeface="黑体" pitchFamily="2" charset="-122"/>
              </a:rPr>
              <a:t>对数据库系统的功能和性能有决定性影响。</a:t>
            </a:r>
          </a:p>
          <a:p>
            <a:pPr eaLnBrk="1" hangingPunct="1"/>
            <a:endParaRPr lang="zh-CN" altLang="en-US" sz="2400" dirty="0">
              <a:latin typeface="Times New Roman" charset="0"/>
              <a:ea typeface="黑体" pitchFamily="2" charset="-122"/>
            </a:endParaRPr>
          </a:p>
          <a:p>
            <a:pPr eaLnBrk="1" hangingPunct="1"/>
            <a:r>
              <a:rPr lang="en-US" altLang="zh-CN" sz="2400" dirty="0">
                <a:latin typeface="Times New Roman" charset="0"/>
                <a:ea typeface="黑体" pitchFamily="2" charset="-122"/>
              </a:rPr>
              <a:t>DBMS</a:t>
            </a:r>
            <a:r>
              <a:rPr lang="zh-CN" altLang="en-US" sz="2400" dirty="0">
                <a:latin typeface="Times New Roman" charset="0"/>
                <a:ea typeface="黑体" pitchFamily="2" charset="-122"/>
              </a:rPr>
              <a:t>的最基本的功能要求是</a:t>
            </a:r>
            <a:r>
              <a:rPr lang="zh-CN" altLang="en-US" sz="2400" dirty="0">
                <a:solidFill>
                  <a:srgbClr val="0000CC"/>
                </a:solidFill>
                <a:latin typeface="Times New Roman" charset="0"/>
                <a:ea typeface="黑体" pitchFamily="2" charset="-122"/>
              </a:rPr>
              <a:t>正确、安全、可靠地执行数据库语言的语句</a:t>
            </a:r>
            <a:r>
              <a:rPr lang="zh-CN" altLang="en-US" sz="2400" dirty="0">
                <a:latin typeface="Times New Roman" charset="0"/>
                <a:ea typeface="黑体" pitchFamily="2" charset="-122"/>
              </a:rPr>
              <a:t>。因此，</a:t>
            </a:r>
            <a:r>
              <a:rPr lang="en-US" altLang="zh-CN" sz="2400" dirty="0">
                <a:latin typeface="Times New Roman" charset="0"/>
                <a:ea typeface="黑体" pitchFamily="2" charset="-122"/>
              </a:rPr>
              <a:t>DBMS</a:t>
            </a:r>
            <a:r>
              <a:rPr lang="zh-CN" altLang="en-US" sz="2400" dirty="0">
                <a:latin typeface="Times New Roman" charset="0"/>
                <a:ea typeface="黑体" pitchFamily="2" charset="-122"/>
              </a:rPr>
              <a:t>可以看成数据库语言的一个实现。</a:t>
            </a:r>
          </a:p>
          <a:p>
            <a:pPr eaLnBrk="1" hangingPunct="1"/>
            <a:endParaRPr lang="zh-CN" altLang="en-US" sz="2400" dirty="0">
              <a:latin typeface="Times New Roman" charset="0"/>
              <a:ea typeface="黑体" pitchFamily="2" charset="-122"/>
            </a:endParaRPr>
          </a:p>
          <a:p>
            <a:pPr eaLnBrk="1" hangingPunct="1"/>
            <a:r>
              <a:rPr lang="en-US" altLang="zh-CN" sz="2400" dirty="0">
                <a:latin typeface="Times New Roman" charset="0"/>
                <a:ea typeface="黑体" pitchFamily="2" charset="-122"/>
              </a:rPr>
              <a:t>DBMS</a:t>
            </a:r>
            <a:r>
              <a:rPr lang="zh-CN" altLang="en-US" sz="2400" dirty="0">
                <a:latin typeface="Times New Roman" charset="0"/>
                <a:ea typeface="黑体" pitchFamily="2" charset="-122"/>
              </a:rPr>
              <a:t>的两种实现方法：</a:t>
            </a:r>
            <a:r>
              <a:rPr lang="zh-CN" altLang="en-US" sz="2400" dirty="0">
                <a:solidFill>
                  <a:srgbClr val="0000CC"/>
                </a:solidFill>
                <a:latin typeface="Times New Roman" charset="0"/>
                <a:ea typeface="黑体" pitchFamily="2" charset="-122"/>
              </a:rPr>
              <a:t>编译执行；解释执行</a:t>
            </a:r>
            <a:r>
              <a:rPr lang="zh-CN" altLang="en-US" sz="2400" dirty="0">
                <a:latin typeface="Times New Roman" charset="0"/>
                <a:ea typeface="黑体" pitchFamily="2" charset="-122"/>
              </a:rPr>
              <a:t>。</a:t>
            </a:r>
          </a:p>
        </p:txBody>
      </p:sp>
      <p:sp>
        <p:nvSpPr>
          <p:cNvPr id="12"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a:t>
            </a:fld>
            <a:endParaRPr lang="en-US" altLang="zh-CN" dirty="0"/>
          </a:p>
        </p:txBody>
      </p:sp>
      <p:sp>
        <p:nvSpPr>
          <p:cNvPr id="13"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ltLang="zh-CN" sz="4000" dirty="0"/>
              <a:t>4.4  DBMS</a:t>
            </a:r>
            <a:r>
              <a:rPr lang="zh-CN" altLang="en-US" sz="4000" dirty="0"/>
              <a:t>的系统结构</a:t>
            </a:r>
          </a:p>
        </p:txBody>
      </p:sp>
      <p:sp>
        <p:nvSpPr>
          <p:cNvPr id="32774" name="Rectangle 3"/>
          <p:cNvSpPr>
            <a:spLocks noGrp="1" noChangeArrowheads="1"/>
          </p:cNvSpPr>
          <p:nvPr>
            <p:ph type="body" idx="1"/>
          </p:nvPr>
        </p:nvSpPr>
        <p:spPr>
          <a:xfrm>
            <a:off x="921069" y="1413024"/>
            <a:ext cx="7827644" cy="5040312"/>
          </a:xfrm>
        </p:spPr>
        <p:txBody>
          <a:bodyPr/>
          <a:lstStyle/>
          <a:p>
            <a:pPr algn="just" eaLnBrk="1" hangingPunct="1">
              <a:lnSpc>
                <a:spcPct val="130000"/>
              </a:lnSpc>
            </a:pPr>
            <a:r>
              <a:rPr lang="zh-CN" altLang="en-US" sz="2400" dirty="0">
                <a:solidFill>
                  <a:srgbClr val="0000CC"/>
                </a:solidFill>
                <a:latin typeface="Times New Roman" charset="0"/>
                <a:ea typeface="黑体" pitchFamily="2" charset="-122"/>
              </a:rPr>
              <a:t>运行于</a:t>
            </a:r>
            <a:r>
              <a:rPr lang="en-US" altLang="zh-CN" sz="2400" dirty="0">
                <a:solidFill>
                  <a:srgbClr val="0000CC"/>
                </a:solidFill>
                <a:latin typeface="Times New Roman" charset="0"/>
                <a:ea typeface="黑体" pitchFamily="2" charset="-122"/>
              </a:rPr>
              <a:t>Client/Server</a:t>
            </a:r>
            <a:r>
              <a:rPr lang="zh-CN" altLang="en-US" sz="2400" dirty="0">
                <a:solidFill>
                  <a:srgbClr val="0000CC"/>
                </a:solidFill>
                <a:latin typeface="Times New Roman" charset="0"/>
                <a:ea typeface="黑体" pitchFamily="2" charset="-122"/>
              </a:rPr>
              <a:t>环境的数据库系统的</a:t>
            </a:r>
            <a:r>
              <a:rPr lang="zh-CN" altLang="en-US" sz="2400" dirty="0">
                <a:solidFill>
                  <a:srgbClr val="FF0000"/>
                </a:solidFill>
                <a:latin typeface="Times New Roman" charset="0"/>
                <a:ea typeface="黑体" pitchFamily="2" charset="-122"/>
              </a:rPr>
              <a:t>特点</a:t>
            </a:r>
            <a:endParaRPr lang="zh-CN" altLang="en-US" sz="2400" b="1" dirty="0">
              <a:solidFill>
                <a:srgbClr val="FF0000"/>
              </a:solidFill>
              <a:latin typeface="Times New Roman" charset="0"/>
              <a:ea typeface="黑体" pitchFamily="2" charset="-122"/>
            </a:endParaRPr>
          </a:p>
          <a:p>
            <a:pPr lvl="1" algn="just" eaLnBrk="1" hangingPunct="1">
              <a:lnSpc>
                <a:spcPct val="130000"/>
              </a:lnSpc>
            </a:pPr>
            <a:r>
              <a:rPr lang="zh-CN" altLang="en-US" sz="2200" dirty="0">
                <a:solidFill>
                  <a:schemeClr val="accent2"/>
                </a:solidFill>
                <a:latin typeface="Times New Roman" charset="0"/>
                <a:ea typeface="黑体" pitchFamily="2" charset="-122"/>
              </a:rPr>
              <a:t>数据集中；处理分布</a:t>
            </a:r>
            <a:r>
              <a:rPr lang="zh-CN" altLang="en-US" sz="2200" dirty="0">
                <a:latin typeface="Times New Roman" charset="0"/>
                <a:ea typeface="黑体" pitchFamily="2" charset="-122"/>
              </a:rPr>
              <a:t> </a:t>
            </a:r>
          </a:p>
          <a:p>
            <a:pPr lvl="1" algn="just" eaLnBrk="1" hangingPunct="1">
              <a:lnSpc>
                <a:spcPct val="130000"/>
              </a:lnSpc>
            </a:pPr>
            <a:r>
              <a:rPr lang="zh-CN" altLang="en-US" sz="2200" dirty="0">
                <a:latin typeface="Times New Roman" charset="0"/>
                <a:ea typeface="黑体" pitchFamily="2" charset="-122"/>
              </a:rPr>
              <a:t>客户端的用户请求被传送到数据库服务器，数据库服务器进行处理后，只将结果返回给用户，从而显著减少了网络上的数据传输量。</a:t>
            </a:r>
          </a:p>
          <a:p>
            <a:pPr lvl="1" algn="just" eaLnBrk="1" hangingPunct="1">
              <a:lnSpc>
                <a:spcPct val="130000"/>
              </a:lnSpc>
            </a:pPr>
            <a:r>
              <a:rPr lang="zh-CN" altLang="en-US" sz="2200" dirty="0">
                <a:latin typeface="Times New Roman" charset="0"/>
                <a:ea typeface="黑体" pitchFamily="2" charset="-122"/>
              </a:rPr>
              <a:t>数据库更加开放</a:t>
            </a:r>
          </a:p>
          <a:p>
            <a:pPr lvl="2" algn="just" eaLnBrk="1" hangingPunct="1">
              <a:lnSpc>
                <a:spcPct val="130000"/>
              </a:lnSpc>
            </a:pPr>
            <a:r>
              <a:rPr lang="zh-CN" altLang="en-US" sz="2200" dirty="0">
                <a:latin typeface="Times New Roman" charset="0"/>
                <a:ea typeface="黑体" pitchFamily="2" charset="-122"/>
              </a:rPr>
              <a:t>客户端与服务器一般都能在多种不同的硬件和软件平台上运行</a:t>
            </a:r>
          </a:p>
          <a:p>
            <a:pPr lvl="2" algn="just" eaLnBrk="1" hangingPunct="1">
              <a:lnSpc>
                <a:spcPct val="130000"/>
              </a:lnSpc>
            </a:pPr>
            <a:r>
              <a:rPr lang="zh-CN" altLang="en-US" sz="2200" dirty="0">
                <a:latin typeface="Times New Roman" charset="0"/>
                <a:ea typeface="黑体" pitchFamily="2" charset="-122"/>
              </a:rPr>
              <a:t>可以使用不同厂商的数据库应用开发工具</a:t>
            </a:r>
            <a:endParaRPr lang="en-US" altLang="zh-CN" sz="2200" dirty="0">
              <a:latin typeface="Times New Roman" charset="0"/>
              <a:ea typeface="黑体" pitchFamily="2" charset="-122"/>
            </a:endParaRPr>
          </a:p>
          <a:p>
            <a:pPr lvl="1" algn="just" eaLnBrk="1" hangingPunct="1">
              <a:lnSpc>
                <a:spcPct val="130000"/>
              </a:lnSpc>
            </a:pPr>
            <a:r>
              <a:rPr lang="zh-CN" altLang="en-US" sz="2200" dirty="0">
                <a:latin typeface="Times New Roman" charset="0"/>
                <a:ea typeface="黑体" pitchFamily="2" charset="-122"/>
              </a:rPr>
              <a:t>缺点：</a:t>
            </a:r>
            <a:r>
              <a:rPr lang="zh-CN" altLang="en-US" sz="2200" dirty="0">
                <a:solidFill>
                  <a:schemeClr val="accent2"/>
                </a:solidFill>
                <a:latin typeface="Times New Roman" charset="0"/>
                <a:ea typeface="黑体" pitchFamily="2" charset="-122"/>
              </a:rPr>
              <a:t> “胖客户机”问题</a:t>
            </a:r>
            <a:endParaRPr lang="zh-CN" altLang="en-US" sz="2200" dirty="0">
              <a:latin typeface="Times New Roman"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30</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hangingPunct="1"/>
            <a:r>
              <a:rPr lang="en-US" altLang="zh-CN" sz="4000" dirty="0"/>
              <a:t>4.4  DBMS</a:t>
            </a:r>
            <a:r>
              <a:rPr lang="zh-CN" altLang="en-US" sz="4000" dirty="0"/>
              <a:t>的系统结构</a:t>
            </a:r>
          </a:p>
        </p:txBody>
      </p:sp>
      <p:sp>
        <p:nvSpPr>
          <p:cNvPr id="34822" name="Rectangle 3"/>
          <p:cNvSpPr>
            <a:spLocks noGrp="1" noChangeArrowheads="1"/>
          </p:cNvSpPr>
          <p:nvPr>
            <p:ph type="body" idx="1"/>
          </p:nvPr>
        </p:nvSpPr>
        <p:spPr>
          <a:xfrm>
            <a:off x="914400" y="1412875"/>
            <a:ext cx="7772400" cy="1511300"/>
          </a:xfrm>
        </p:spPr>
        <p:txBody>
          <a:bodyPr/>
          <a:lstStyle/>
          <a:p>
            <a:pPr eaLnBrk="1" hangingPunct="1"/>
            <a:r>
              <a:rPr lang="zh-CN" altLang="en-US" dirty="0">
                <a:solidFill>
                  <a:schemeClr val="accent2"/>
                </a:solidFill>
                <a:latin typeface="Times New Roman" charset="0"/>
                <a:ea typeface="黑体" pitchFamily="2" charset="-122"/>
              </a:rPr>
              <a:t>一、集中式数据库系统结构 （续）</a:t>
            </a:r>
            <a:endParaRPr lang="en-US" altLang="zh-CN" dirty="0">
              <a:solidFill>
                <a:schemeClr val="accent2"/>
              </a:solidFill>
              <a:latin typeface="Times New Roman" charset="0"/>
              <a:ea typeface="黑体" pitchFamily="2" charset="-122"/>
            </a:endParaRPr>
          </a:p>
          <a:p>
            <a:pPr lvl="1" eaLnBrk="1" hangingPunct="1"/>
            <a:r>
              <a:rPr lang="zh-CN" altLang="en-US" sz="2400" dirty="0">
                <a:solidFill>
                  <a:srgbClr val="0000CC"/>
                </a:solidFill>
                <a:latin typeface="Times New Roman" charset="0"/>
                <a:ea typeface="黑体" pitchFamily="2" charset="-122"/>
              </a:rPr>
              <a:t>运行于</a:t>
            </a:r>
            <a:r>
              <a:rPr lang="en-US" altLang="zh-CN" sz="2400" dirty="0">
                <a:solidFill>
                  <a:srgbClr val="0000CC"/>
                </a:solidFill>
                <a:latin typeface="Times New Roman" charset="0"/>
                <a:ea typeface="黑体" pitchFamily="2" charset="-122"/>
              </a:rPr>
              <a:t>Client/Server</a:t>
            </a:r>
            <a:r>
              <a:rPr lang="zh-CN" altLang="en-US" sz="2400" dirty="0">
                <a:solidFill>
                  <a:srgbClr val="0000CC"/>
                </a:solidFill>
                <a:latin typeface="Times New Roman" charset="0"/>
                <a:ea typeface="黑体" pitchFamily="2" charset="-122"/>
              </a:rPr>
              <a:t>环境 （三层）。</a:t>
            </a:r>
          </a:p>
          <a:p>
            <a:pPr lvl="2" eaLnBrk="1" hangingPunct="1"/>
            <a:r>
              <a:rPr lang="zh-CN" altLang="en-US" dirty="0">
                <a:solidFill>
                  <a:srgbClr val="000000"/>
                </a:solidFill>
                <a:latin typeface="Times New Roman" charset="0"/>
                <a:ea typeface="黑体" pitchFamily="2" charset="-122"/>
                <a:cs typeface="Times New Roman" charset="0"/>
              </a:rPr>
              <a:t>三层</a:t>
            </a:r>
            <a:r>
              <a:rPr lang="zh-CN" altLang="en-US">
                <a:solidFill>
                  <a:srgbClr val="000000"/>
                </a:solidFill>
                <a:latin typeface="Times New Roman" charset="0"/>
                <a:ea typeface="黑体" pitchFamily="2" charset="-122"/>
                <a:cs typeface="Times New Roman" charset="0"/>
              </a:rPr>
              <a:t>体系结构 （</a:t>
            </a:r>
            <a:r>
              <a:rPr lang="en-US" altLang="zh-CN">
                <a:solidFill>
                  <a:srgbClr val="000000"/>
                </a:solidFill>
                <a:latin typeface="Times New Roman" charset="0"/>
                <a:ea typeface="黑体" pitchFamily="2" charset="-122"/>
                <a:cs typeface="Times New Roman" charset="0"/>
              </a:rPr>
              <a:t>three-tier </a:t>
            </a:r>
            <a:r>
              <a:rPr lang="en-US" altLang="zh-CN" dirty="0">
                <a:solidFill>
                  <a:srgbClr val="000000"/>
                </a:solidFill>
                <a:latin typeface="Times New Roman" charset="0"/>
                <a:ea typeface="黑体" pitchFamily="2" charset="-122"/>
                <a:cs typeface="Times New Roman" charset="0"/>
              </a:rPr>
              <a:t>architecture</a:t>
            </a:r>
            <a:r>
              <a:rPr lang="zh-CN" altLang="en-US" dirty="0">
                <a:solidFill>
                  <a:srgbClr val="000000"/>
                </a:solidFill>
                <a:latin typeface="Times New Roman" charset="0"/>
                <a:ea typeface="黑体" pitchFamily="2" charset="-122"/>
                <a:cs typeface="Times New Roman" charset="0"/>
              </a:rPr>
              <a:t>）</a:t>
            </a:r>
            <a:endParaRPr lang="en-US" altLang="zh-CN" dirty="0">
              <a:solidFill>
                <a:srgbClr val="000000"/>
              </a:solidFill>
              <a:latin typeface="Times New Roman" charset="0"/>
              <a:ea typeface="黑体" pitchFamily="2" charset="-122"/>
              <a:cs typeface="Times New Roman" charset="0"/>
            </a:endParaRPr>
          </a:p>
        </p:txBody>
      </p:sp>
      <p:grpSp>
        <p:nvGrpSpPr>
          <p:cNvPr id="34823" name="Group 4"/>
          <p:cNvGrpSpPr>
            <a:grpSpLocks/>
          </p:cNvGrpSpPr>
          <p:nvPr/>
        </p:nvGrpSpPr>
        <p:grpSpPr bwMode="auto">
          <a:xfrm>
            <a:off x="1042988" y="3429000"/>
            <a:ext cx="7531100" cy="1873250"/>
            <a:chOff x="2211" y="14388"/>
            <a:chExt cx="8367" cy="1120"/>
          </a:xfrm>
        </p:grpSpPr>
        <p:sp>
          <p:nvSpPr>
            <p:cNvPr id="34824" name="Text Box 5"/>
            <p:cNvSpPr txBox="1">
              <a:spLocks noChangeArrowheads="1"/>
            </p:cNvSpPr>
            <p:nvPr/>
          </p:nvSpPr>
          <p:spPr bwMode="auto">
            <a:xfrm>
              <a:off x="2211" y="14468"/>
              <a:ext cx="1680" cy="520"/>
            </a:xfrm>
            <a:prstGeom prst="rect">
              <a:avLst/>
            </a:prstGeom>
            <a:solidFill>
              <a:srgbClr val="FFFFFF"/>
            </a:solidFill>
            <a:ln w="22225">
              <a:solidFill>
                <a:srgbClr val="000000"/>
              </a:solidFill>
              <a:miter lim="800000"/>
              <a:headEnd/>
              <a:tailEnd/>
            </a:ln>
          </p:spPr>
          <p:txBody>
            <a:bodyPr anchor="ctr" anchorCtr="1"/>
            <a:lstStyle/>
            <a:p>
              <a:pPr algn="ctr"/>
              <a:r>
                <a:rPr lang="zh-CN" altLang="en-US" sz="2000" b="1">
                  <a:latin typeface="Times New Roman" charset="0"/>
                </a:rPr>
                <a:t>客户应用</a:t>
              </a:r>
              <a:endParaRPr lang="zh-CN" altLang="en-US" sz="2000" b="1">
                <a:latin typeface="Tahoma" pitchFamily="34" charset="0"/>
              </a:endParaRPr>
            </a:p>
          </p:txBody>
        </p:sp>
        <p:sp>
          <p:nvSpPr>
            <p:cNvPr id="34825" name="Text Box 6"/>
            <p:cNvSpPr txBox="1">
              <a:spLocks noChangeArrowheads="1"/>
            </p:cNvSpPr>
            <p:nvPr/>
          </p:nvSpPr>
          <p:spPr bwMode="auto">
            <a:xfrm>
              <a:off x="4818" y="14468"/>
              <a:ext cx="1680" cy="520"/>
            </a:xfrm>
            <a:prstGeom prst="rect">
              <a:avLst/>
            </a:prstGeom>
            <a:solidFill>
              <a:srgbClr val="FFFFFF"/>
            </a:solidFill>
            <a:ln w="22225">
              <a:solidFill>
                <a:srgbClr val="000000"/>
              </a:solidFill>
              <a:miter lim="800000"/>
              <a:headEnd/>
              <a:tailEnd/>
            </a:ln>
          </p:spPr>
          <p:txBody>
            <a:bodyPr anchor="ctr" anchorCtr="1"/>
            <a:lstStyle/>
            <a:p>
              <a:pPr algn="ctr"/>
              <a:r>
                <a:rPr lang="zh-CN" altLang="en-US" sz="2000" b="1">
                  <a:solidFill>
                    <a:srgbClr val="008000"/>
                  </a:solidFill>
                  <a:latin typeface="Times New Roman" charset="0"/>
                </a:rPr>
                <a:t>应用服务器</a:t>
              </a:r>
              <a:endParaRPr lang="zh-CN" altLang="en-US" sz="2000" b="1">
                <a:solidFill>
                  <a:srgbClr val="008000"/>
                </a:solidFill>
                <a:latin typeface="Tahoma" pitchFamily="34" charset="0"/>
              </a:endParaRPr>
            </a:p>
          </p:txBody>
        </p:sp>
        <p:sp>
          <p:nvSpPr>
            <p:cNvPr id="34826" name="Text Box 7"/>
            <p:cNvSpPr txBox="1">
              <a:spLocks noChangeArrowheads="1"/>
            </p:cNvSpPr>
            <p:nvPr/>
          </p:nvSpPr>
          <p:spPr bwMode="auto">
            <a:xfrm>
              <a:off x="7418" y="14468"/>
              <a:ext cx="1680" cy="520"/>
            </a:xfrm>
            <a:prstGeom prst="rect">
              <a:avLst/>
            </a:prstGeom>
            <a:solidFill>
              <a:srgbClr val="FFFFFF"/>
            </a:solidFill>
            <a:ln w="22225">
              <a:solidFill>
                <a:srgbClr val="000000"/>
              </a:solidFill>
              <a:miter lim="800000"/>
              <a:headEnd/>
              <a:tailEnd/>
            </a:ln>
          </p:spPr>
          <p:txBody>
            <a:bodyPr anchor="ctr" anchorCtr="1"/>
            <a:lstStyle/>
            <a:p>
              <a:pPr algn="ctr"/>
              <a:r>
                <a:rPr lang="en-US" altLang="zh-CN" sz="2000" b="1">
                  <a:solidFill>
                    <a:srgbClr val="0000CC"/>
                  </a:solidFill>
                  <a:latin typeface="Times New Roman" charset="0"/>
                </a:rPr>
                <a:t>DB</a:t>
              </a:r>
              <a:r>
                <a:rPr lang="zh-CN" altLang="en-US" sz="2000" b="1">
                  <a:solidFill>
                    <a:srgbClr val="0000CC"/>
                  </a:solidFill>
                  <a:latin typeface="Times New Roman" charset="0"/>
                </a:rPr>
                <a:t>服务器</a:t>
              </a:r>
              <a:endParaRPr lang="zh-CN" altLang="en-US" sz="2000" b="1">
                <a:solidFill>
                  <a:srgbClr val="0000CC"/>
                </a:solidFill>
                <a:latin typeface="Tahoma" pitchFamily="34" charset="0"/>
              </a:endParaRPr>
            </a:p>
          </p:txBody>
        </p:sp>
        <p:grpSp>
          <p:nvGrpSpPr>
            <p:cNvPr id="34827" name="Group 8"/>
            <p:cNvGrpSpPr>
              <a:grpSpLocks/>
            </p:cNvGrpSpPr>
            <p:nvPr/>
          </p:nvGrpSpPr>
          <p:grpSpPr bwMode="auto">
            <a:xfrm>
              <a:off x="9618" y="14388"/>
              <a:ext cx="960" cy="646"/>
              <a:chOff x="7778" y="8840"/>
              <a:chExt cx="960" cy="646"/>
            </a:xfrm>
          </p:grpSpPr>
          <p:sp>
            <p:nvSpPr>
              <p:cNvPr id="34834" name="AutoShape 9"/>
              <p:cNvSpPr>
                <a:spLocks noChangeArrowheads="1"/>
              </p:cNvSpPr>
              <p:nvPr/>
            </p:nvSpPr>
            <p:spPr bwMode="auto">
              <a:xfrm>
                <a:off x="7778" y="8840"/>
                <a:ext cx="880" cy="646"/>
              </a:xfrm>
              <a:prstGeom prst="can">
                <a:avLst>
                  <a:gd name="adj" fmla="val 25000"/>
                </a:avLst>
              </a:prstGeom>
              <a:solidFill>
                <a:srgbClr val="FFFFFF"/>
              </a:solidFill>
              <a:ln w="9525">
                <a:solidFill>
                  <a:srgbClr val="000000"/>
                </a:solidFill>
                <a:round/>
                <a:headEnd/>
                <a:tailEnd/>
              </a:ln>
            </p:spPr>
            <p:txBody>
              <a:bodyPr/>
              <a:lstStyle/>
              <a:p>
                <a:endParaRPr lang="zh-CN" altLang="en-US"/>
              </a:p>
            </p:txBody>
          </p:sp>
          <p:sp>
            <p:nvSpPr>
              <p:cNvPr id="34835" name="Text Box 10"/>
              <p:cNvSpPr txBox="1">
                <a:spLocks noChangeArrowheads="1"/>
              </p:cNvSpPr>
              <p:nvPr/>
            </p:nvSpPr>
            <p:spPr bwMode="auto">
              <a:xfrm>
                <a:off x="7898" y="9080"/>
                <a:ext cx="840" cy="400"/>
              </a:xfrm>
              <a:prstGeom prst="rect">
                <a:avLst/>
              </a:prstGeom>
              <a:noFill/>
              <a:ln w="9525">
                <a:noFill/>
                <a:miter lim="800000"/>
                <a:headEnd/>
                <a:tailEnd/>
              </a:ln>
            </p:spPr>
            <p:txBody>
              <a:bodyPr/>
              <a:lstStyle/>
              <a:p>
                <a:pPr algn="just"/>
                <a:r>
                  <a:rPr lang="en-US" altLang="zh-CN" sz="2000" b="1">
                    <a:solidFill>
                      <a:schemeClr val="hlink"/>
                    </a:solidFill>
                    <a:latin typeface="Times New Roman" charset="0"/>
                  </a:rPr>
                  <a:t>DB</a:t>
                </a:r>
                <a:endParaRPr lang="en-US" altLang="zh-CN" sz="2000" b="1">
                  <a:solidFill>
                    <a:schemeClr val="hlink"/>
                  </a:solidFill>
                  <a:latin typeface="Tahoma" pitchFamily="34" charset="0"/>
                </a:endParaRPr>
              </a:p>
            </p:txBody>
          </p:sp>
        </p:grpSp>
        <p:sp>
          <p:nvSpPr>
            <p:cNvPr id="34828" name="Line 11"/>
            <p:cNvSpPr>
              <a:spLocks noChangeShapeType="1"/>
            </p:cNvSpPr>
            <p:nvPr/>
          </p:nvSpPr>
          <p:spPr bwMode="auto">
            <a:xfrm>
              <a:off x="9098" y="14708"/>
              <a:ext cx="520" cy="0"/>
            </a:xfrm>
            <a:prstGeom prst="line">
              <a:avLst/>
            </a:prstGeom>
            <a:noFill/>
            <a:ln w="9525">
              <a:solidFill>
                <a:srgbClr val="000000"/>
              </a:solidFill>
              <a:round/>
              <a:headEnd/>
              <a:tailEnd/>
            </a:ln>
          </p:spPr>
          <p:txBody>
            <a:bodyPr/>
            <a:lstStyle/>
            <a:p>
              <a:endParaRPr lang="zh-CN" altLang="en-US"/>
            </a:p>
          </p:txBody>
        </p:sp>
        <p:sp>
          <p:nvSpPr>
            <p:cNvPr id="34829" name="Line 12"/>
            <p:cNvSpPr>
              <a:spLocks noChangeShapeType="1"/>
            </p:cNvSpPr>
            <p:nvPr/>
          </p:nvSpPr>
          <p:spPr bwMode="auto">
            <a:xfrm>
              <a:off x="6498" y="14708"/>
              <a:ext cx="920" cy="0"/>
            </a:xfrm>
            <a:prstGeom prst="line">
              <a:avLst/>
            </a:prstGeom>
            <a:noFill/>
            <a:ln w="19050">
              <a:solidFill>
                <a:srgbClr val="000000"/>
              </a:solidFill>
              <a:round/>
              <a:headEnd/>
              <a:tailEnd/>
            </a:ln>
          </p:spPr>
          <p:txBody>
            <a:bodyPr/>
            <a:lstStyle/>
            <a:p>
              <a:endParaRPr lang="zh-CN" altLang="en-US"/>
            </a:p>
          </p:txBody>
        </p:sp>
        <p:sp>
          <p:nvSpPr>
            <p:cNvPr id="34830" name="Line 13"/>
            <p:cNvSpPr>
              <a:spLocks noChangeShapeType="1"/>
            </p:cNvSpPr>
            <p:nvPr/>
          </p:nvSpPr>
          <p:spPr bwMode="auto">
            <a:xfrm>
              <a:off x="3898" y="14708"/>
              <a:ext cx="920" cy="0"/>
            </a:xfrm>
            <a:prstGeom prst="line">
              <a:avLst/>
            </a:prstGeom>
            <a:noFill/>
            <a:ln w="19050">
              <a:solidFill>
                <a:srgbClr val="000000"/>
              </a:solidFill>
              <a:round/>
              <a:headEnd/>
              <a:tailEnd/>
            </a:ln>
          </p:spPr>
          <p:txBody>
            <a:bodyPr/>
            <a:lstStyle/>
            <a:p>
              <a:endParaRPr lang="zh-CN" altLang="en-US"/>
            </a:p>
          </p:txBody>
        </p:sp>
        <p:sp>
          <p:nvSpPr>
            <p:cNvPr id="34831" name="Text Box 14"/>
            <p:cNvSpPr txBox="1">
              <a:spLocks noChangeArrowheads="1"/>
            </p:cNvSpPr>
            <p:nvPr/>
          </p:nvSpPr>
          <p:spPr bwMode="auto">
            <a:xfrm>
              <a:off x="2418" y="15108"/>
              <a:ext cx="1160" cy="400"/>
            </a:xfrm>
            <a:prstGeom prst="rect">
              <a:avLst/>
            </a:prstGeom>
            <a:noFill/>
            <a:ln w="9525">
              <a:noFill/>
              <a:miter lim="800000"/>
              <a:headEnd/>
              <a:tailEnd/>
            </a:ln>
          </p:spPr>
          <p:txBody>
            <a:bodyPr/>
            <a:lstStyle/>
            <a:p>
              <a:pPr algn="just"/>
              <a:r>
                <a:rPr lang="zh-CN" altLang="en-US" sz="2200">
                  <a:latin typeface="Times New Roman" charset="0"/>
                  <a:ea typeface="黑体" pitchFamily="2" charset="-122"/>
                </a:rPr>
                <a:t>客户层</a:t>
              </a:r>
              <a:endParaRPr lang="zh-CN" altLang="en-US" sz="2200">
                <a:latin typeface="Tahoma" pitchFamily="34" charset="0"/>
                <a:ea typeface="黑体" pitchFamily="2" charset="-122"/>
              </a:endParaRPr>
            </a:p>
          </p:txBody>
        </p:sp>
        <p:sp>
          <p:nvSpPr>
            <p:cNvPr id="34832" name="Text Box 15"/>
            <p:cNvSpPr txBox="1">
              <a:spLocks noChangeArrowheads="1"/>
            </p:cNvSpPr>
            <p:nvPr/>
          </p:nvSpPr>
          <p:spPr bwMode="auto">
            <a:xfrm>
              <a:off x="5098" y="15108"/>
              <a:ext cx="1160" cy="400"/>
            </a:xfrm>
            <a:prstGeom prst="rect">
              <a:avLst/>
            </a:prstGeom>
            <a:noFill/>
            <a:ln w="9525">
              <a:noFill/>
              <a:miter lim="800000"/>
              <a:headEnd/>
              <a:tailEnd/>
            </a:ln>
          </p:spPr>
          <p:txBody>
            <a:bodyPr/>
            <a:lstStyle/>
            <a:p>
              <a:pPr algn="just"/>
              <a:r>
                <a:rPr lang="zh-CN" altLang="en-US" sz="2200">
                  <a:solidFill>
                    <a:srgbClr val="008000"/>
                  </a:solidFill>
                  <a:latin typeface="Times New Roman" charset="0"/>
                  <a:ea typeface="黑体" pitchFamily="2" charset="-122"/>
                </a:rPr>
                <a:t>应用层</a:t>
              </a:r>
              <a:endParaRPr lang="zh-CN" altLang="en-US" sz="2200">
                <a:solidFill>
                  <a:srgbClr val="008000"/>
                </a:solidFill>
                <a:latin typeface="Tahoma" pitchFamily="34" charset="0"/>
                <a:ea typeface="黑体" pitchFamily="2" charset="-122"/>
              </a:endParaRPr>
            </a:p>
          </p:txBody>
        </p:sp>
        <p:sp>
          <p:nvSpPr>
            <p:cNvPr id="34833" name="Text Box 16"/>
            <p:cNvSpPr txBox="1">
              <a:spLocks noChangeArrowheads="1"/>
            </p:cNvSpPr>
            <p:nvPr/>
          </p:nvSpPr>
          <p:spPr bwMode="auto">
            <a:xfrm>
              <a:off x="7778" y="15108"/>
              <a:ext cx="1160" cy="400"/>
            </a:xfrm>
            <a:prstGeom prst="rect">
              <a:avLst/>
            </a:prstGeom>
            <a:noFill/>
            <a:ln w="9525">
              <a:noFill/>
              <a:miter lim="800000"/>
              <a:headEnd/>
              <a:tailEnd/>
            </a:ln>
          </p:spPr>
          <p:txBody>
            <a:bodyPr/>
            <a:lstStyle/>
            <a:p>
              <a:pPr algn="just"/>
              <a:r>
                <a:rPr lang="zh-CN" altLang="en-US" sz="2200">
                  <a:solidFill>
                    <a:srgbClr val="0000CC"/>
                  </a:solidFill>
                  <a:latin typeface="Times New Roman" charset="0"/>
                  <a:ea typeface="黑体" pitchFamily="2" charset="-122"/>
                </a:rPr>
                <a:t>资源层</a:t>
              </a:r>
              <a:endParaRPr lang="zh-CN" altLang="en-US" sz="2200">
                <a:solidFill>
                  <a:srgbClr val="0000CC"/>
                </a:solidFill>
                <a:latin typeface="Tahoma" pitchFamily="34" charset="0"/>
                <a:ea typeface="黑体" pitchFamily="2" charset="-122"/>
              </a:endParaRPr>
            </a:p>
          </p:txBody>
        </p:sp>
      </p:grpSp>
      <p:sp>
        <p:nvSpPr>
          <p:cNvPr id="22"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31</a:t>
            </a:fld>
            <a:endParaRPr lang="en-US" altLang="zh-CN" dirty="0"/>
          </a:p>
        </p:txBody>
      </p:sp>
      <p:sp>
        <p:nvSpPr>
          <p:cNvPr id="23"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4"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35846" name="Rectangle 3"/>
          <p:cNvSpPr>
            <a:spLocks noGrp="1" noChangeArrowheads="1"/>
          </p:cNvSpPr>
          <p:nvPr>
            <p:ph type="body" idx="1"/>
          </p:nvPr>
        </p:nvSpPr>
        <p:spPr>
          <a:xfrm>
            <a:off x="914400" y="1484313"/>
            <a:ext cx="7620000" cy="4968875"/>
          </a:xfrm>
        </p:spPr>
        <p:txBody>
          <a:bodyPr/>
          <a:lstStyle/>
          <a:p>
            <a:pPr algn="just" eaLnBrk="1" hangingPunct="1"/>
            <a:r>
              <a:rPr lang="zh-CN" altLang="en-US" sz="2600" dirty="0">
                <a:solidFill>
                  <a:srgbClr val="0000CC"/>
                </a:solidFill>
                <a:latin typeface="Times New Roman" charset="0"/>
                <a:ea typeface="黑体" pitchFamily="2" charset="-122"/>
              </a:rPr>
              <a:t>三层结构 </a:t>
            </a:r>
          </a:p>
          <a:p>
            <a:pPr lvl="1" algn="just" eaLnBrk="1" hangingPunct="1"/>
            <a:r>
              <a:rPr lang="zh-CN" altLang="en-US" sz="2400" dirty="0">
                <a:solidFill>
                  <a:srgbClr val="008000"/>
                </a:solidFill>
                <a:latin typeface="Times New Roman" charset="0"/>
                <a:ea typeface="黑体" pitchFamily="2" charset="-122"/>
              </a:rPr>
              <a:t>客户端</a:t>
            </a:r>
          </a:p>
          <a:p>
            <a:pPr lvl="2" algn="just" eaLnBrk="1" hangingPunct="1"/>
            <a:r>
              <a:rPr lang="zh-CN" altLang="en-US" sz="2200" dirty="0">
                <a:latin typeface="Times New Roman" charset="0"/>
                <a:ea typeface="黑体" pitchFamily="2" charset="-122"/>
              </a:rPr>
              <a:t> </a:t>
            </a:r>
            <a:r>
              <a:rPr lang="zh-CN" altLang="en-US" sz="2200" dirty="0">
                <a:solidFill>
                  <a:schemeClr val="tx2"/>
                </a:solidFill>
                <a:latin typeface="Times New Roman" charset="0"/>
                <a:ea typeface="黑体" pitchFamily="2" charset="-122"/>
              </a:rPr>
              <a:t>浏览器软件、用户界面</a:t>
            </a:r>
          </a:p>
          <a:p>
            <a:pPr lvl="2" algn="just" eaLnBrk="1" hangingPunct="1"/>
            <a:r>
              <a:rPr lang="zh-CN" altLang="en-US" sz="2200" dirty="0">
                <a:solidFill>
                  <a:schemeClr val="tx2"/>
                </a:solidFill>
                <a:latin typeface="Times New Roman" charset="0"/>
                <a:ea typeface="黑体" pitchFamily="2" charset="-122"/>
              </a:rPr>
              <a:t> 浏览器的界面统一，广大用户容易掌握</a:t>
            </a:r>
          </a:p>
          <a:p>
            <a:pPr lvl="2" algn="just" eaLnBrk="1" hangingPunct="1"/>
            <a:r>
              <a:rPr lang="zh-CN" altLang="en-US" sz="2200" dirty="0">
                <a:solidFill>
                  <a:schemeClr val="tx2"/>
                </a:solidFill>
                <a:latin typeface="Times New Roman" charset="0"/>
                <a:ea typeface="黑体" pitchFamily="2" charset="-122"/>
              </a:rPr>
              <a:t> 大大减少了用户培训时间与费用</a:t>
            </a:r>
          </a:p>
          <a:p>
            <a:pPr lvl="1" algn="just" eaLnBrk="1" hangingPunct="1"/>
            <a:r>
              <a:rPr lang="zh-CN" altLang="en-US" sz="2400" dirty="0">
                <a:solidFill>
                  <a:srgbClr val="008000"/>
                </a:solidFill>
                <a:latin typeface="Times New Roman" charset="0"/>
                <a:ea typeface="黑体" pitchFamily="2" charset="-122"/>
              </a:rPr>
              <a:t>服务器端分为两部分</a:t>
            </a:r>
          </a:p>
          <a:p>
            <a:pPr lvl="2" algn="just" eaLnBrk="1" hangingPunct="1"/>
            <a:r>
              <a:rPr lang="zh-CN" altLang="en-US" sz="2200" dirty="0">
                <a:solidFill>
                  <a:schemeClr val="tx2"/>
                </a:solidFill>
                <a:latin typeface="Times New Roman" charset="0"/>
                <a:ea typeface="黑体" pitchFamily="2" charset="-122"/>
              </a:rPr>
              <a:t>应用服务器；数据库服务器</a:t>
            </a:r>
          </a:p>
          <a:p>
            <a:pPr lvl="2" algn="just" eaLnBrk="1" hangingPunct="1"/>
            <a:r>
              <a:rPr lang="zh-CN" altLang="en-US" sz="2200" dirty="0">
                <a:solidFill>
                  <a:schemeClr val="tx2"/>
                </a:solidFill>
                <a:latin typeface="Times New Roman" charset="0"/>
                <a:ea typeface="黑体" pitchFamily="2" charset="-122"/>
              </a:rPr>
              <a:t>大大减少了系统开发和维护代价，能够支持数万甚至更多的用户</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32</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36870" name="Rectangle 3"/>
          <p:cNvSpPr>
            <a:spLocks noGrp="1" noChangeArrowheads="1"/>
          </p:cNvSpPr>
          <p:nvPr>
            <p:ph type="body" idx="1"/>
          </p:nvPr>
        </p:nvSpPr>
        <p:spPr>
          <a:xfrm>
            <a:off x="914400" y="1412875"/>
            <a:ext cx="7772400" cy="4895850"/>
          </a:xfrm>
        </p:spPr>
        <p:txBody>
          <a:bodyPr/>
          <a:lstStyle/>
          <a:p>
            <a:pPr algn="just" eaLnBrk="1" hangingPunct="1"/>
            <a:r>
              <a:rPr lang="zh-CN" altLang="en-US" dirty="0">
                <a:solidFill>
                  <a:schemeClr val="accent2"/>
                </a:solidFill>
                <a:latin typeface="宋体" pitchFamily="2" charset="-122"/>
                <a:ea typeface="黑体" pitchFamily="2" charset="-122"/>
              </a:rPr>
              <a:t>集中式数据库系统的缺点</a:t>
            </a:r>
          </a:p>
          <a:p>
            <a:pPr lvl="1" eaLnBrk="1" hangingPunct="1"/>
            <a:r>
              <a:rPr lang="zh-CN" altLang="en-US" dirty="0">
                <a:ea typeface="黑体" pitchFamily="2" charset="-122"/>
              </a:rPr>
              <a:t>通信开销大</a:t>
            </a:r>
          </a:p>
          <a:p>
            <a:pPr lvl="1" eaLnBrk="1" hangingPunct="1"/>
            <a:r>
              <a:rPr lang="zh-CN" altLang="en-US" dirty="0">
                <a:ea typeface="黑体" pitchFamily="2" charset="-122"/>
              </a:rPr>
              <a:t>性能差：容易出现单点失效问题</a:t>
            </a:r>
          </a:p>
          <a:p>
            <a:pPr lvl="1" eaLnBrk="1" hangingPunct="1"/>
            <a:r>
              <a:rPr lang="zh-CN" altLang="en-US" dirty="0">
                <a:ea typeface="黑体" pitchFamily="2" charset="-122"/>
              </a:rPr>
              <a:t>可用性差</a:t>
            </a:r>
          </a:p>
          <a:p>
            <a:pPr lvl="1" eaLnBrk="1" hangingPunct="1"/>
            <a:r>
              <a:rPr lang="zh-CN" altLang="en-US" dirty="0">
                <a:ea typeface="黑体" pitchFamily="2" charset="-122"/>
              </a:rPr>
              <a:t>可扩充性差</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33</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37894" name="Rectangle 3"/>
          <p:cNvSpPr>
            <a:spLocks noGrp="1" noChangeArrowheads="1"/>
          </p:cNvSpPr>
          <p:nvPr>
            <p:ph type="body" idx="1"/>
          </p:nvPr>
        </p:nvSpPr>
        <p:spPr>
          <a:xfrm>
            <a:off x="914400" y="1412875"/>
            <a:ext cx="7772400" cy="4824413"/>
          </a:xfrm>
        </p:spPr>
        <p:txBody>
          <a:bodyPr/>
          <a:lstStyle/>
          <a:p>
            <a:pPr algn="just" eaLnBrk="1" hangingPunct="1"/>
            <a:r>
              <a:rPr lang="zh-CN" altLang="en-US" dirty="0">
                <a:solidFill>
                  <a:schemeClr val="accent2"/>
                </a:solidFill>
                <a:ea typeface="黑体" pitchFamily="2" charset="-122"/>
              </a:rPr>
              <a:t>二、分布式数据库系统结构</a:t>
            </a:r>
            <a:endParaRPr lang="zh-CN" altLang="en-US" dirty="0">
              <a:solidFill>
                <a:schemeClr val="accent2"/>
              </a:solidFill>
              <a:latin typeface="宋体" pitchFamily="2" charset="-122"/>
              <a:ea typeface="黑体" pitchFamily="2" charset="-122"/>
            </a:endParaRPr>
          </a:p>
          <a:p>
            <a:pPr lvl="1" algn="just" eaLnBrk="1" hangingPunct="1"/>
            <a:r>
              <a:rPr lang="zh-CN" altLang="en-US" sz="2400" dirty="0">
                <a:solidFill>
                  <a:srgbClr val="0000CC"/>
                </a:solidFill>
                <a:latin typeface="宋体" pitchFamily="2" charset="-122"/>
                <a:ea typeface="黑体" pitchFamily="2" charset="-122"/>
              </a:rPr>
              <a:t>物理上分布、逻辑上集中的分布式数据库系统</a:t>
            </a:r>
          </a:p>
          <a:p>
            <a:pPr lvl="2" algn="just" eaLnBrk="1" hangingPunct="1"/>
            <a:r>
              <a:rPr lang="zh-CN" altLang="en-US" sz="2200" dirty="0">
                <a:solidFill>
                  <a:srgbClr val="008000"/>
                </a:solidFill>
                <a:latin typeface="宋体" pitchFamily="2" charset="-122"/>
                <a:ea typeface="黑体" pitchFamily="2" charset="-122"/>
              </a:rPr>
              <a:t>数据库中的数据在逻辑上是一个整体，但物理地分布在计算机网络的不同结点上。</a:t>
            </a:r>
          </a:p>
          <a:p>
            <a:pPr lvl="2" algn="just" eaLnBrk="1" hangingPunct="1">
              <a:lnSpc>
                <a:spcPct val="130000"/>
              </a:lnSpc>
            </a:pPr>
            <a:r>
              <a:rPr lang="zh-CN" altLang="en-US" sz="2200" dirty="0">
                <a:latin typeface="宋体" pitchFamily="2" charset="-122"/>
                <a:ea typeface="黑体" pitchFamily="2" charset="-122"/>
              </a:rPr>
              <a:t>网络中的每个结点都可以独立处理本地数据库中的数据，执行局部应用。</a:t>
            </a:r>
          </a:p>
          <a:p>
            <a:pPr lvl="2" algn="just" eaLnBrk="1" hangingPunct="1">
              <a:lnSpc>
                <a:spcPct val="130000"/>
              </a:lnSpc>
            </a:pPr>
            <a:r>
              <a:rPr lang="zh-CN" altLang="en-US" sz="2200" dirty="0">
                <a:latin typeface="宋体" pitchFamily="2" charset="-122"/>
                <a:ea typeface="黑体" pitchFamily="2" charset="-122"/>
              </a:rPr>
              <a:t>同时也可以同时存取和处理多个异地数据库中的数据，执行全局应用。</a:t>
            </a:r>
          </a:p>
          <a:p>
            <a:pPr lvl="2" algn="just" eaLnBrk="1" hangingPunct="1">
              <a:lnSpc>
                <a:spcPct val="130000"/>
              </a:lnSpc>
            </a:pPr>
            <a:r>
              <a:rPr lang="zh-CN" altLang="en-US" sz="2200" dirty="0">
                <a:solidFill>
                  <a:schemeClr val="accent2"/>
                </a:solidFill>
                <a:ea typeface="黑体" pitchFamily="2" charset="-122"/>
              </a:rPr>
              <a:t>特点：有全局数据模式；强调统一管理</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34</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38918" name="Rectangle 3"/>
          <p:cNvSpPr>
            <a:spLocks noGrp="1" noChangeArrowheads="1"/>
          </p:cNvSpPr>
          <p:nvPr>
            <p:ph type="body" idx="1"/>
          </p:nvPr>
        </p:nvSpPr>
        <p:spPr>
          <a:xfrm>
            <a:off x="611188" y="1628775"/>
            <a:ext cx="8064500" cy="4679950"/>
          </a:xfrm>
        </p:spPr>
        <p:txBody>
          <a:bodyPr/>
          <a:lstStyle/>
          <a:p>
            <a:pPr lvl="1" algn="just" eaLnBrk="1" hangingPunct="1"/>
            <a:r>
              <a:rPr lang="zh-CN" altLang="en-US" dirty="0">
                <a:solidFill>
                  <a:srgbClr val="008000"/>
                </a:solidFill>
                <a:latin typeface="Times New Roman" charset="0"/>
                <a:ea typeface="黑体" pitchFamily="2" charset="-122"/>
              </a:rPr>
              <a:t>优点</a:t>
            </a:r>
          </a:p>
          <a:p>
            <a:pPr lvl="2" algn="just" eaLnBrk="1" hangingPunct="1"/>
            <a:r>
              <a:rPr lang="zh-CN" altLang="en-US" dirty="0">
                <a:latin typeface="Times New Roman" charset="0"/>
                <a:ea typeface="黑体" pitchFamily="2" charset="-122"/>
              </a:rPr>
              <a:t>适应了地理上分散的公司或机构对数据库应用的需求。</a:t>
            </a:r>
          </a:p>
          <a:p>
            <a:pPr lvl="1" algn="just" eaLnBrk="1" hangingPunct="1"/>
            <a:r>
              <a:rPr lang="zh-CN" altLang="en-US" dirty="0">
                <a:solidFill>
                  <a:srgbClr val="008000"/>
                </a:solidFill>
                <a:latin typeface="Times New Roman" charset="0"/>
                <a:ea typeface="黑体" pitchFamily="2" charset="-122"/>
              </a:rPr>
              <a:t>缺点</a:t>
            </a:r>
          </a:p>
          <a:p>
            <a:pPr lvl="2" algn="just" eaLnBrk="1" hangingPunct="1"/>
            <a:r>
              <a:rPr lang="zh-CN" altLang="en-US" dirty="0">
                <a:latin typeface="Times New Roman" charset="0"/>
                <a:ea typeface="黑体" pitchFamily="2" charset="-122"/>
              </a:rPr>
              <a:t>数据的分布存放给数据的处理、管理与维护带来困难。</a:t>
            </a:r>
          </a:p>
          <a:p>
            <a:pPr lvl="2" algn="just" eaLnBrk="1" hangingPunct="1"/>
            <a:r>
              <a:rPr lang="zh-CN" altLang="en-US" dirty="0">
                <a:latin typeface="Times New Roman" charset="0"/>
                <a:ea typeface="黑体" pitchFamily="2" charset="-122"/>
              </a:rPr>
              <a:t>当用户需要经常访问远程数据时，系统效率会明显地受到网络带宽与传输速度的制约。</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35</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CN" sz="4000"/>
              <a:t>4.4  DBMS</a:t>
            </a:r>
            <a:r>
              <a:rPr lang="zh-CN" altLang="en-US" sz="4000"/>
              <a:t>的系统结构</a:t>
            </a:r>
          </a:p>
        </p:txBody>
      </p:sp>
      <p:sp>
        <p:nvSpPr>
          <p:cNvPr id="39942" name="Rectangle 3"/>
          <p:cNvSpPr>
            <a:spLocks noGrp="1" noChangeArrowheads="1"/>
          </p:cNvSpPr>
          <p:nvPr>
            <p:ph type="body" idx="1"/>
          </p:nvPr>
        </p:nvSpPr>
        <p:spPr>
          <a:xfrm>
            <a:off x="914400" y="1412875"/>
            <a:ext cx="7761288" cy="4679950"/>
          </a:xfrm>
        </p:spPr>
        <p:txBody>
          <a:bodyPr/>
          <a:lstStyle/>
          <a:p>
            <a:pPr algn="just" eaLnBrk="1" hangingPunct="1"/>
            <a:r>
              <a:rPr lang="zh-CN" altLang="en-US" dirty="0">
                <a:solidFill>
                  <a:schemeClr val="accent2"/>
                </a:solidFill>
                <a:latin typeface="Times New Roman" charset="0"/>
                <a:ea typeface="黑体" pitchFamily="2" charset="-122"/>
              </a:rPr>
              <a:t>二、分布式数据库系统结构（续）</a:t>
            </a:r>
            <a:endParaRPr lang="en-US" altLang="zh-CN" dirty="0">
              <a:solidFill>
                <a:schemeClr val="accent2"/>
              </a:solidFill>
              <a:latin typeface="Times New Roman" charset="0"/>
              <a:ea typeface="黑体" pitchFamily="2" charset="-122"/>
            </a:endParaRPr>
          </a:p>
          <a:p>
            <a:pPr lvl="1" algn="just" eaLnBrk="1" hangingPunct="1"/>
            <a:r>
              <a:rPr lang="zh-CN" altLang="en-US" sz="2400" dirty="0">
                <a:solidFill>
                  <a:srgbClr val="0000CC"/>
                </a:solidFill>
                <a:latin typeface="Times New Roman" charset="0"/>
                <a:ea typeface="黑体" pitchFamily="2" charset="-122"/>
              </a:rPr>
              <a:t>物理上分布、逻辑上分布的分布式数据库系统</a:t>
            </a:r>
            <a:r>
              <a:rPr lang="zh-CN" altLang="en-US" sz="2400" dirty="0">
                <a:latin typeface="Times New Roman" charset="0"/>
                <a:ea typeface="黑体" pitchFamily="2" charset="-122"/>
              </a:rPr>
              <a:t>，也称</a:t>
            </a:r>
            <a:r>
              <a:rPr lang="zh-CN" altLang="en-US" sz="2400" dirty="0">
                <a:solidFill>
                  <a:srgbClr val="008000"/>
                </a:solidFill>
                <a:latin typeface="Times New Roman" charset="0"/>
                <a:ea typeface="黑体" pitchFamily="2" charset="-122"/>
              </a:rPr>
              <a:t>联邦式系统（</a:t>
            </a:r>
            <a:r>
              <a:rPr lang="en-US" altLang="zh-CN" sz="2400" dirty="0">
                <a:solidFill>
                  <a:srgbClr val="008000"/>
                </a:solidFill>
                <a:latin typeface="Times New Roman" charset="0"/>
                <a:ea typeface="黑体" pitchFamily="2" charset="-122"/>
              </a:rPr>
              <a:t>federated system</a:t>
            </a:r>
            <a:r>
              <a:rPr lang="zh-CN" altLang="en-US" sz="2400" dirty="0">
                <a:solidFill>
                  <a:srgbClr val="008000"/>
                </a:solidFill>
                <a:latin typeface="Times New Roman" charset="0"/>
                <a:ea typeface="黑体" pitchFamily="2" charset="-122"/>
              </a:rPr>
              <a:t>）</a:t>
            </a:r>
            <a:r>
              <a:rPr lang="zh-CN" altLang="en-US" sz="2400" dirty="0">
                <a:latin typeface="Times New Roman" charset="0"/>
                <a:ea typeface="黑体" pitchFamily="2" charset="-122"/>
              </a:rPr>
              <a:t>。</a:t>
            </a:r>
            <a:endParaRPr lang="zh-CN" altLang="en-US" sz="2400" dirty="0">
              <a:solidFill>
                <a:srgbClr val="0000CC"/>
              </a:solidFill>
              <a:latin typeface="Times New Roman" charset="0"/>
              <a:ea typeface="黑体" pitchFamily="2" charset="-122"/>
            </a:endParaRPr>
          </a:p>
          <a:p>
            <a:pPr lvl="1" algn="just" eaLnBrk="1" hangingPunct="1"/>
            <a:r>
              <a:rPr lang="zh-CN" altLang="en-US" sz="2400" dirty="0">
                <a:latin typeface="Times New Roman" charset="0"/>
                <a:ea typeface="黑体" pitchFamily="2" charset="-122"/>
              </a:rPr>
              <a:t>特点：</a:t>
            </a:r>
            <a:r>
              <a:rPr lang="zh-CN" altLang="en-US" sz="2400" dirty="0">
                <a:solidFill>
                  <a:schemeClr val="accent2"/>
                </a:solidFill>
                <a:latin typeface="Times New Roman" charset="0"/>
                <a:ea typeface="黑体" pitchFamily="2" charset="-122"/>
              </a:rPr>
              <a:t>无全局数据模式；强调结点自治</a:t>
            </a:r>
            <a:endParaRPr lang="en-US" altLang="zh-CN" sz="2400" dirty="0">
              <a:solidFill>
                <a:schemeClr val="accent2"/>
              </a:solidFill>
              <a:latin typeface="Times New Roman" charset="0"/>
              <a:ea typeface="黑体" pitchFamily="2" charset="-122"/>
            </a:endParaRPr>
          </a:p>
          <a:p>
            <a:pPr lvl="1" algn="just" eaLnBrk="1" hangingPunct="1"/>
            <a:endParaRPr lang="en-US" altLang="zh-CN" sz="2400" dirty="0">
              <a:solidFill>
                <a:schemeClr val="accent2"/>
              </a:solidFill>
              <a:latin typeface="Times New Roman" charset="0"/>
              <a:ea typeface="黑体" pitchFamily="2" charset="-122"/>
            </a:endParaRPr>
          </a:p>
          <a:p>
            <a:pPr lvl="1" algn="just" eaLnBrk="1" hangingPunct="1"/>
            <a:endParaRPr lang="en-US" altLang="zh-CN" sz="2400" dirty="0">
              <a:solidFill>
                <a:schemeClr val="accent2"/>
              </a:solidFill>
              <a:latin typeface="Times New Roman" charset="0"/>
              <a:ea typeface="黑体" pitchFamily="2" charset="-122"/>
            </a:endParaRPr>
          </a:p>
          <a:p>
            <a:pPr algn="just" eaLnBrk="1" hangingPunct="1"/>
            <a:r>
              <a:rPr lang="zh-CN" altLang="en-US" dirty="0">
                <a:solidFill>
                  <a:schemeClr val="accent2"/>
                </a:solidFill>
                <a:latin typeface="Times New Roman" charset="0"/>
                <a:ea typeface="黑体" pitchFamily="2" charset="-122"/>
              </a:rPr>
              <a:t>随着万维网（</a:t>
            </a:r>
            <a:r>
              <a:rPr lang="en-US" altLang="zh-CN" dirty="0">
                <a:solidFill>
                  <a:schemeClr val="accent2"/>
                </a:solidFill>
                <a:latin typeface="Times New Roman" charset="0"/>
                <a:ea typeface="黑体" pitchFamily="2" charset="-122"/>
              </a:rPr>
              <a:t>World Wide Web</a:t>
            </a:r>
            <a:r>
              <a:rPr lang="zh-CN" altLang="en-US" dirty="0">
                <a:solidFill>
                  <a:schemeClr val="accent2"/>
                </a:solidFill>
                <a:latin typeface="Times New Roman" charset="0"/>
                <a:ea typeface="黑体" pitchFamily="2" charset="-122"/>
              </a:rPr>
              <a:t>）技术的不断进步，基于</a:t>
            </a:r>
            <a:r>
              <a:rPr lang="en-US" altLang="zh-CN" dirty="0">
                <a:solidFill>
                  <a:schemeClr val="accent2"/>
                </a:solidFill>
                <a:latin typeface="Times New Roman" charset="0"/>
                <a:ea typeface="黑体" pitchFamily="2" charset="-122"/>
              </a:rPr>
              <a:t>Web</a:t>
            </a:r>
            <a:r>
              <a:rPr lang="zh-CN" altLang="en-US" dirty="0">
                <a:solidFill>
                  <a:schemeClr val="accent2"/>
                </a:solidFill>
                <a:latin typeface="Times New Roman" charset="0"/>
                <a:ea typeface="黑体" pitchFamily="2" charset="-122"/>
              </a:rPr>
              <a:t>的数据管理（数据库）技术正在发生根本变革！</a:t>
            </a:r>
            <a:endParaRPr lang="en-US" altLang="zh-CN" dirty="0">
              <a:latin typeface="Times New Roman" charset="0"/>
              <a:ea typeface="黑体" pitchFamily="2" charset="-122"/>
            </a:endParaRP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36</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2">
                                            <p:txEl>
                                              <p:pRg st="5" end="5"/>
                                            </p:txEl>
                                          </p:spTgt>
                                        </p:tgtEl>
                                        <p:attrNameLst>
                                          <p:attrName>style.visibility</p:attrName>
                                        </p:attrNameLst>
                                      </p:cBhvr>
                                      <p:to>
                                        <p:strVal val="visible"/>
                                      </p:to>
                                    </p:set>
                                    <p:anim calcmode="lin" valueType="num">
                                      <p:cBhvr additive="base">
                                        <p:cTn id="7" dur="500" fill="hold"/>
                                        <p:tgtEl>
                                          <p:spTgt spid="3994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4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43014" name="Rectangle 3"/>
          <p:cNvSpPr>
            <a:spLocks noGrp="1" noChangeArrowheads="1"/>
          </p:cNvSpPr>
          <p:nvPr>
            <p:ph type="body" idx="1"/>
          </p:nvPr>
        </p:nvSpPr>
        <p:spPr/>
        <p:txBody>
          <a:bodyPr/>
          <a:lstStyle/>
          <a:p>
            <a:pPr eaLnBrk="1" hangingPunct="1">
              <a:lnSpc>
                <a:spcPct val="140000"/>
              </a:lnSpc>
            </a:pPr>
            <a:r>
              <a:rPr lang="en-US" altLang="zh-CN" b="1" dirty="0">
                <a:ea typeface="黑体" pitchFamily="2" charset="-122"/>
              </a:rPr>
              <a:t>4.1  DBMS</a:t>
            </a:r>
            <a:r>
              <a:rPr lang="zh-CN" altLang="en-US" b="1" dirty="0">
                <a:ea typeface="黑体" pitchFamily="2" charset="-122"/>
              </a:rPr>
              <a:t>结构简介</a:t>
            </a:r>
          </a:p>
          <a:p>
            <a:pPr eaLnBrk="1" hangingPunct="1">
              <a:lnSpc>
                <a:spcPct val="140000"/>
              </a:lnSpc>
            </a:pPr>
            <a:r>
              <a:rPr lang="en-US" altLang="zh-CN" b="1" dirty="0">
                <a:ea typeface="黑体" pitchFamily="2" charset="-122"/>
              </a:rPr>
              <a:t>4.2  </a:t>
            </a:r>
            <a:r>
              <a:rPr lang="en-US" altLang="en-US" b="1" dirty="0" err="1">
                <a:ea typeface="黑体" pitchFamily="2" charset="-122"/>
              </a:rPr>
              <a:t>事务</a:t>
            </a:r>
            <a:endParaRPr lang="zh-CN" altLang="en-US" b="1" dirty="0">
              <a:ea typeface="黑体" pitchFamily="2" charset="-122"/>
            </a:endParaRPr>
          </a:p>
          <a:p>
            <a:pPr eaLnBrk="1" hangingPunct="1">
              <a:lnSpc>
                <a:spcPct val="140000"/>
              </a:lnSpc>
            </a:pPr>
            <a:r>
              <a:rPr lang="en-US" altLang="zh-CN" b="1" dirty="0">
                <a:ea typeface="黑体" pitchFamily="2" charset="-122"/>
              </a:rPr>
              <a:t>4.3  </a:t>
            </a:r>
            <a:r>
              <a:rPr lang="en-US" altLang="en-US" b="1" dirty="0" err="1">
                <a:ea typeface="黑体" pitchFamily="2" charset="-122"/>
              </a:rPr>
              <a:t>DBMS的进程结构</a:t>
            </a:r>
            <a:endParaRPr lang="zh-CN" altLang="en-US" b="1" dirty="0">
              <a:ea typeface="黑体" pitchFamily="2" charset="-122"/>
            </a:endParaRPr>
          </a:p>
          <a:p>
            <a:pPr eaLnBrk="1" hangingPunct="1">
              <a:lnSpc>
                <a:spcPct val="140000"/>
              </a:lnSpc>
            </a:pPr>
            <a:r>
              <a:rPr lang="en-US" altLang="zh-CN" b="1" dirty="0">
                <a:ea typeface="黑体" pitchFamily="2" charset="-122"/>
              </a:rPr>
              <a:t>4.4  </a:t>
            </a:r>
            <a:r>
              <a:rPr lang="en-US" altLang="en-US" b="1" dirty="0" err="1">
                <a:ea typeface="黑体" pitchFamily="2" charset="-122"/>
              </a:rPr>
              <a:t>DBMS的系统结构</a:t>
            </a:r>
            <a:endParaRPr lang="zh-CN" altLang="en-US" b="1" dirty="0">
              <a:ea typeface="黑体" pitchFamily="2" charset="-122"/>
            </a:endParaRPr>
          </a:p>
          <a:p>
            <a:pPr eaLnBrk="1" hangingPunct="1">
              <a:lnSpc>
                <a:spcPct val="140000"/>
              </a:lnSpc>
            </a:pPr>
            <a:r>
              <a:rPr lang="en-US" altLang="zh-CN" b="1" dirty="0">
                <a:solidFill>
                  <a:schemeClr val="accent2"/>
                </a:solidFill>
                <a:ea typeface="黑体" pitchFamily="2" charset="-122"/>
              </a:rPr>
              <a:t>4.5  </a:t>
            </a:r>
            <a:r>
              <a:rPr lang="en-US" altLang="en-US" b="1" dirty="0" err="1">
                <a:solidFill>
                  <a:schemeClr val="accent2"/>
                </a:solidFill>
                <a:ea typeface="黑体" pitchFamily="2" charset="-122"/>
              </a:rPr>
              <a:t>数据目录</a:t>
            </a:r>
            <a:r>
              <a:rPr lang="zh-CN" altLang="en-US" b="1" dirty="0">
                <a:solidFill>
                  <a:schemeClr val="accent2"/>
                </a:solidFill>
                <a:ea typeface="黑体" pitchFamily="2" charset="-122"/>
              </a:rPr>
              <a:t> </a:t>
            </a:r>
            <a:r>
              <a:rPr lang="en-US" altLang="en-US" b="1" dirty="0">
                <a:solidFill>
                  <a:schemeClr val="accent2"/>
                </a:solidFill>
                <a:ea typeface="黑体" pitchFamily="2" charset="-122"/>
              </a:rPr>
              <a:t>（</a:t>
            </a:r>
            <a:r>
              <a:rPr lang="en-US" altLang="en-US" b="1" dirty="0" err="1">
                <a:solidFill>
                  <a:schemeClr val="accent2"/>
                </a:solidFill>
                <a:ea typeface="黑体" pitchFamily="2" charset="-122"/>
              </a:rPr>
              <a:t>字典</a:t>
            </a:r>
            <a:r>
              <a:rPr lang="en-US" altLang="en-US" b="1" dirty="0">
                <a:solidFill>
                  <a:schemeClr val="accent2"/>
                </a:solidFill>
                <a:ea typeface="黑体" pitchFamily="2" charset="-122"/>
              </a:rPr>
              <a:t>）</a:t>
            </a:r>
            <a:endParaRPr lang="en-US" altLang="zh-CN" b="1" dirty="0">
              <a:solidFill>
                <a:schemeClr val="accent2"/>
              </a:solidFill>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1"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37</a:t>
            </a:fld>
            <a:endParaRPr lang="en-US" altLang="zh-CN" dirty="0"/>
          </a:p>
        </p:txBody>
      </p:sp>
      <p:sp>
        <p:nvSpPr>
          <p:cNvPr id="12"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n-US" altLang="zh-CN"/>
              <a:t>4.5  </a:t>
            </a:r>
            <a:r>
              <a:rPr lang="zh-CN" altLang="en-US"/>
              <a:t>数据目录</a:t>
            </a:r>
          </a:p>
        </p:txBody>
      </p:sp>
      <p:sp>
        <p:nvSpPr>
          <p:cNvPr id="44038" name="Rectangle 3"/>
          <p:cNvSpPr>
            <a:spLocks noGrp="1" noChangeArrowheads="1"/>
          </p:cNvSpPr>
          <p:nvPr>
            <p:ph type="body" idx="1"/>
          </p:nvPr>
        </p:nvSpPr>
        <p:spPr>
          <a:xfrm>
            <a:off x="914400" y="1412875"/>
            <a:ext cx="7829550" cy="4679950"/>
          </a:xfrm>
        </p:spPr>
        <p:txBody>
          <a:bodyPr/>
          <a:lstStyle/>
          <a:p>
            <a:pPr eaLnBrk="1" hangingPunct="1">
              <a:lnSpc>
                <a:spcPct val="125000"/>
              </a:lnSpc>
            </a:pPr>
            <a:r>
              <a:rPr lang="zh-CN" altLang="en-US" sz="2600" dirty="0">
                <a:solidFill>
                  <a:schemeClr val="accent2"/>
                </a:solidFill>
                <a:latin typeface="Times New Roman" charset="0"/>
                <a:ea typeface="黑体" pitchFamily="2" charset="-122"/>
              </a:rPr>
              <a:t>数据目录</a:t>
            </a:r>
            <a:r>
              <a:rPr lang="zh-CN" altLang="en-US" sz="2600" dirty="0">
                <a:latin typeface="Times New Roman" charset="0"/>
                <a:ea typeface="黑体" pitchFamily="2" charset="-122"/>
              </a:rPr>
              <a:t>，更多称为</a:t>
            </a:r>
            <a:r>
              <a:rPr lang="zh-CN" altLang="en-US" sz="2600" dirty="0">
                <a:solidFill>
                  <a:schemeClr val="accent2"/>
                </a:solidFill>
                <a:latin typeface="Times New Roman" charset="0"/>
                <a:ea typeface="黑体" pitchFamily="2" charset="-122"/>
              </a:rPr>
              <a:t>系统目录（</a:t>
            </a:r>
            <a:r>
              <a:rPr lang="en-US" altLang="zh-CN" sz="2600" dirty="0">
                <a:solidFill>
                  <a:schemeClr val="accent2"/>
                </a:solidFill>
                <a:latin typeface="Times New Roman" charset="0"/>
                <a:ea typeface="黑体" pitchFamily="2" charset="-122"/>
              </a:rPr>
              <a:t>system catalog</a:t>
            </a:r>
            <a:r>
              <a:rPr lang="zh-CN" altLang="en-US" sz="2600" dirty="0">
                <a:solidFill>
                  <a:schemeClr val="accent2"/>
                </a:solidFill>
                <a:latin typeface="Times New Roman" charset="0"/>
                <a:ea typeface="黑体" pitchFamily="2" charset="-122"/>
              </a:rPr>
              <a:t>）</a:t>
            </a:r>
            <a:r>
              <a:rPr lang="zh-CN" altLang="en-US" sz="2600" dirty="0">
                <a:latin typeface="Times New Roman" charset="0"/>
                <a:ea typeface="黑体" pitchFamily="2" charset="-122"/>
              </a:rPr>
              <a:t>或</a:t>
            </a:r>
            <a:r>
              <a:rPr lang="zh-CN" altLang="en-US" sz="2600" dirty="0">
                <a:solidFill>
                  <a:schemeClr val="accent2"/>
                </a:solidFill>
                <a:latin typeface="Times New Roman" charset="0"/>
                <a:ea typeface="黑体" pitchFamily="2" charset="-122"/>
              </a:rPr>
              <a:t>数据字典</a:t>
            </a:r>
            <a:r>
              <a:rPr lang="zh-CN" altLang="en-US" sz="2600" dirty="0">
                <a:latin typeface="Times New Roman" charset="0"/>
                <a:ea typeface="黑体" pitchFamily="2" charset="-122"/>
              </a:rPr>
              <a:t>（</a:t>
            </a:r>
            <a:r>
              <a:rPr lang="en-US" altLang="zh-CN" sz="2600" dirty="0">
                <a:latin typeface="Times New Roman" charset="0"/>
                <a:ea typeface="黑体" pitchFamily="2" charset="-122"/>
              </a:rPr>
              <a:t>data dictionary, DD</a:t>
            </a:r>
            <a:r>
              <a:rPr lang="zh-CN" altLang="en-US" sz="2600" dirty="0">
                <a:latin typeface="Times New Roman" charset="0"/>
                <a:ea typeface="黑体" pitchFamily="2" charset="-122"/>
              </a:rPr>
              <a:t>），用于存储</a:t>
            </a:r>
            <a:r>
              <a:rPr lang="zh-CN" altLang="en-US" sz="2600" dirty="0">
                <a:solidFill>
                  <a:srgbClr val="0000CC"/>
                </a:solidFill>
                <a:latin typeface="Times New Roman" charset="0"/>
                <a:ea typeface="黑体" pitchFamily="2" charset="-122"/>
              </a:rPr>
              <a:t>元数据（</a:t>
            </a:r>
            <a:r>
              <a:rPr lang="en-US" altLang="zh-CN" sz="2600" dirty="0">
                <a:solidFill>
                  <a:srgbClr val="0000CC"/>
                </a:solidFill>
                <a:latin typeface="Times New Roman" charset="0"/>
                <a:ea typeface="黑体" pitchFamily="2" charset="-122"/>
              </a:rPr>
              <a:t>metadata</a:t>
            </a:r>
            <a:r>
              <a:rPr lang="zh-CN" altLang="en-US" sz="2600" dirty="0">
                <a:solidFill>
                  <a:srgbClr val="0000CC"/>
                </a:solidFill>
                <a:latin typeface="Times New Roman" charset="0"/>
                <a:ea typeface="黑体" pitchFamily="2" charset="-122"/>
              </a:rPr>
              <a:t>）</a:t>
            </a:r>
            <a:r>
              <a:rPr lang="zh-CN" altLang="en-US" sz="2600" dirty="0">
                <a:latin typeface="Times New Roman" charset="0"/>
                <a:ea typeface="黑体" pitchFamily="2" charset="-122"/>
              </a:rPr>
              <a:t>，即关于数据的数据，包括数据库中的各种模式对象的定义、完整性约束（</a:t>
            </a:r>
            <a:r>
              <a:rPr lang="en-US" altLang="zh-CN" sz="2600" dirty="0">
                <a:latin typeface="Times New Roman" charset="0"/>
                <a:ea typeface="黑体" pitchFamily="2" charset="-122"/>
              </a:rPr>
              <a:t>integrity constraints</a:t>
            </a:r>
            <a:r>
              <a:rPr lang="zh-CN" altLang="en-US" sz="2600" dirty="0">
                <a:latin typeface="Times New Roman" charset="0"/>
                <a:ea typeface="黑体" pitchFamily="2" charset="-122"/>
              </a:rPr>
              <a:t>）、存储信息（</a:t>
            </a:r>
            <a:r>
              <a:rPr lang="en-US" altLang="zh-CN" sz="2600" dirty="0">
                <a:latin typeface="Times New Roman" charset="0"/>
                <a:ea typeface="黑体" pitchFamily="2" charset="-122"/>
              </a:rPr>
              <a:t>storage information</a:t>
            </a:r>
            <a:r>
              <a:rPr lang="zh-CN" altLang="en-US" sz="2600" dirty="0">
                <a:latin typeface="Times New Roman" charset="0"/>
                <a:ea typeface="黑体" pitchFamily="2" charset="-122"/>
              </a:rPr>
              <a:t>）和用户信息（</a:t>
            </a:r>
            <a:r>
              <a:rPr lang="en-US" altLang="zh-CN" sz="2600" dirty="0">
                <a:latin typeface="Times New Roman" charset="0"/>
                <a:ea typeface="黑体" pitchFamily="2" charset="-122"/>
              </a:rPr>
              <a:t>user information</a:t>
            </a:r>
            <a:r>
              <a:rPr lang="zh-CN" altLang="en-US" sz="2600" dirty="0">
                <a:latin typeface="Times New Roman" charset="0"/>
                <a:ea typeface="黑体" pitchFamily="2" charset="-122"/>
              </a:rPr>
              <a:t>）等。</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38</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altLang="zh-CN"/>
              <a:t>4.5  </a:t>
            </a:r>
            <a:r>
              <a:rPr lang="zh-CN" altLang="en-US"/>
              <a:t>数据目录</a:t>
            </a:r>
          </a:p>
        </p:txBody>
      </p:sp>
      <p:sp>
        <p:nvSpPr>
          <p:cNvPr id="45062" name="Rectangle 3"/>
          <p:cNvSpPr>
            <a:spLocks noGrp="1" noChangeArrowheads="1"/>
          </p:cNvSpPr>
          <p:nvPr>
            <p:ph type="body" idx="1"/>
          </p:nvPr>
        </p:nvSpPr>
        <p:spPr>
          <a:xfrm>
            <a:off x="921069" y="1412875"/>
            <a:ext cx="7765731" cy="5040313"/>
          </a:xfrm>
        </p:spPr>
        <p:txBody>
          <a:bodyPr/>
          <a:lstStyle/>
          <a:p>
            <a:pPr marL="357188" indent="-357188" eaLnBrk="1" hangingPunct="1"/>
            <a:r>
              <a:rPr lang="zh-CN" altLang="en-US" dirty="0">
                <a:solidFill>
                  <a:schemeClr val="accent2"/>
                </a:solidFill>
                <a:latin typeface="Times New Roman" charset="0"/>
                <a:ea typeface="黑体" pitchFamily="2" charset="-122"/>
              </a:rPr>
              <a:t>一、</a:t>
            </a:r>
            <a:r>
              <a:rPr lang="en-US" altLang="zh-CN" dirty="0">
                <a:solidFill>
                  <a:schemeClr val="accent2"/>
                </a:solidFill>
                <a:latin typeface="Times New Roman" charset="0"/>
                <a:ea typeface="黑体" pitchFamily="2" charset="-122"/>
              </a:rPr>
              <a:t>DD</a:t>
            </a:r>
            <a:r>
              <a:rPr lang="zh-CN" altLang="en-US" dirty="0">
                <a:solidFill>
                  <a:schemeClr val="accent2"/>
                </a:solidFill>
                <a:latin typeface="Times New Roman" charset="0"/>
                <a:ea typeface="黑体" pitchFamily="2" charset="-122"/>
              </a:rPr>
              <a:t>的内容</a:t>
            </a:r>
          </a:p>
          <a:p>
            <a:pPr marL="898525" lvl="1" indent="-355600" eaLnBrk="1" hangingPunct="1"/>
            <a:r>
              <a:rPr lang="en-US" altLang="zh-CN" sz="2400" dirty="0">
                <a:latin typeface="Times New Roman" charset="0"/>
                <a:ea typeface="黑体" pitchFamily="2" charset="-122"/>
              </a:rPr>
              <a:t>DB</a:t>
            </a:r>
            <a:r>
              <a:rPr lang="zh-CN" altLang="en-US" sz="2400" dirty="0">
                <a:latin typeface="Times New Roman" charset="0"/>
                <a:ea typeface="黑体" pitchFamily="2" charset="-122"/>
              </a:rPr>
              <a:t>用户名</a:t>
            </a:r>
          </a:p>
          <a:p>
            <a:pPr marL="898525" lvl="1" indent="-355600" eaLnBrk="1" hangingPunct="1"/>
            <a:r>
              <a:rPr lang="zh-CN" altLang="en-US" sz="2400" dirty="0">
                <a:latin typeface="Times New Roman" charset="0"/>
                <a:ea typeface="黑体" pitchFamily="2" charset="-122"/>
              </a:rPr>
              <a:t>每个用户所授的特权（</a:t>
            </a:r>
            <a:r>
              <a:rPr lang="en-US" altLang="zh-CN" sz="2400" dirty="0">
                <a:latin typeface="Times New Roman" charset="0"/>
                <a:ea typeface="黑体" pitchFamily="2" charset="-122"/>
              </a:rPr>
              <a:t>privileges</a:t>
            </a:r>
            <a:r>
              <a:rPr lang="zh-CN" altLang="en-US" sz="2400" dirty="0">
                <a:latin typeface="Times New Roman" charset="0"/>
                <a:ea typeface="黑体" pitchFamily="2" charset="-122"/>
              </a:rPr>
              <a:t>）和角色（</a:t>
            </a:r>
            <a:r>
              <a:rPr lang="en-US" altLang="zh-CN" sz="2400" dirty="0">
                <a:latin typeface="Times New Roman" charset="0"/>
                <a:ea typeface="黑体" pitchFamily="2" charset="-122"/>
              </a:rPr>
              <a:t>roles</a:t>
            </a:r>
            <a:r>
              <a:rPr lang="zh-CN" altLang="en-US" sz="2400" dirty="0">
                <a:latin typeface="Times New Roman" charset="0"/>
                <a:ea typeface="黑体" pitchFamily="2" charset="-122"/>
              </a:rPr>
              <a:t>）</a:t>
            </a:r>
          </a:p>
          <a:p>
            <a:pPr marL="898525" lvl="1" indent="-355600" eaLnBrk="1" hangingPunct="1"/>
            <a:r>
              <a:rPr lang="zh-CN" altLang="en-US" sz="2400" dirty="0">
                <a:latin typeface="Times New Roman" charset="0"/>
                <a:ea typeface="黑体" pitchFamily="2" charset="-122"/>
              </a:rPr>
              <a:t>各种模式对象（表、视图、快照、索引、簇集、同义词、过程、触发器、函数、包等）的定义</a:t>
            </a:r>
          </a:p>
          <a:p>
            <a:pPr marL="898525" lvl="1" indent="-355600" eaLnBrk="1" hangingPunct="1"/>
            <a:r>
              <a:rPr lang="zh-CN" altLang="en-US" sz="2400" dirty="0">
                <a:latin typeface="Times New Roman" charset="0"/>
                <a:ea typeface="黑体" pitchFamily="2" charset="-122"/>
              </a:rPr>
              <a:t>完整性约束的定义</a:t>
            </a:r>
          </a:p>
          <a:p>
            <a:pPr marL="898525" lvl="1" indent="-355600" eaLnBrk="1" hangingPunct="1"/>
            <a:r>
              <a:rPr lang="zh-CN" altLang="en-US" sz="2400" dirty="0">
                <a:latin typeface="Times New Roman" charset="0"/>
                <a:ea typeface="黑体" pitchFamily="2" charset="-122"/>
              </a:rPr>
              <a:t>列的缺省值</a:t>
            </a:r>
          </a:p>
          <a:p>
            <a:pPr marL="898525" lvl="1" indent="-355600" eaLnBrk="1" hangingPunct="1"/>
            <a:r>
              <a:rPr lang="zh-CN" altLang="en-US" sz="2400" dirty="0">
                <a:latin typeface="Times New Roman" charset="0"/>
                <a:ea typeface="黑体" pitchFamily="2" charset="-122"/>
              </a:rPr>
              <a:t>有关</a:t>
            </a:r>
            <a:r>
              <a:rPr lang="en-US" altLang="zh-CN" sz="2400" dirty="0">
                <a:latin typeface="Times New Roman" charset="0"/>
                <a:ea typeface="黑体" pitchFamily="2" charset="-122"/>
              </a:rPr>
              <a:t>DB</a:t>
            </a:r>
            <a:r>
              <a:rPr lang="zh-CN" altLang="en-US" sz="2400" dirty="0">
                <a:latin typeface="Times New Roman" charset="0"/>
                <a:ea typeface="黑体" pitchFamily="2" charset="-122"/>
              </a:rPr>
              <a:t>中对象的空间分布信息及当前使用情况</a:t>
            </a:r>
          </a:p>
          <a:p>
            <a:pPr marL="898525" lvl="1" indent="-355600" eaLnBrk="1" hangingPunct="1"/>
            <a:r>
              <a:rPr lang="zh-CN" altLang="en-US" sz="2400" dirty="0">
                <a:latin typeface="Times New Roman" charset="0"/>
                <a:ea typeface="黑体" pitchFamily="2" charset="-122"/>
              </a:rPr>
              <a:t>审计信息</a:t>
            </a:r>
          </a:p>
          <a:p>
            <a:pPr marL="898525" lvl="1" indent="-355600" eaLnBrk="1" hangingPunct="1"/>
            <a:r>
              <a:rPr lang="en-US" altLang="zh-CN" sz="2400" dirty="0">
                <a:latin typeface="Times New Roman" charset="0"/>
                <a:ea typeface="黑体" pitchFamily="2" charset="-122"/>
              </a:rPr>
              <a:t>DB</a:t>
            </a:r>
            <a:r>
              <a:rPr lang="zh-CN" altLang="en-US" sz="2400" dirty="0">
                <a:latin typeface="Times New Roman" charset="0"/>
                <a:ea typeface="黑体" pitchFamily="2" charset="-122"/>
              </a:rPr>
              <a:t>动态性能和统计信息</a:t>
            </a:r>
            <a:r>
              <a:rPr lang="zh-CN" altLang="en-US" sz="2400" dirty="0">
                <a:latin typeface="Times New Roman" charset="0"/>
              </a:rPr>
              <a:t> </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39</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827584" y="188640"/>
            <a:ext cx="7704856" cy="654050"/>
          </a:xfrm>
        </p:spPr>
        <p:txBody>
          <a:bodyPr/>
          <a:lstStyle/>
          <a:p>
            <a:pPr algn="ctr" eaLnBrk="1" hangingPunct="1"/>
            <a:r>
              <a:rPr lang="zh-CN" altLang="en-US" sz="3200" b="1" spc="500" dirty="0">
                <a:solidFill>
                  <a:srgbClr val="0099CC"/>
                </a:solidFill>
              </a:rPr>
              <a:t>解释执行的</a:t>
            </a:r>
            <a:r>
              <a:rPr lang="en-US" altLang="zh-CN" sz="3200" b="1" spc="500" dirty="0">
                <a:solidFill>
                  <a:srgbClr val="0099CC"/>
                </a:solidFill>
              </a:rPr>
              <a:t>RDBMS</a:t>
            </a:r>
            <a:r>
              <a:rPr lang="zh-CN" altLang="en-US" sz="3200" b="1" spc="500" dirty="0">
                <a:solidFill>
                  <a:srgbClr val="0099CC"/>
                </a:solidFill>
              </a:rPr>
              <a:t>结构：</a:t>
            </a:r>
          </a:p>
        </p:txBody>
      </p:sp>
      <p:graphicFrame>
        <p:nvGraphicFramePr>
          <p:cNvPr id="1026" name="Object 4"/>
          <p:cNvGraphicFramePr>
            <a:graphicFrameLocks noChangeAspect="1"/>
          </p:cNvGraphicFramePr>
          <p:nvPr>
            <p:extLst>
              <p:ext uri="{D42A27DB-BD31-4B8C-83A1-F6EECF244321}">
                <p14:modId xmlns:p14="http://schemas.microsoft.com/office/powerpoint/2010/main" val="3520636232"/>
              </p:ext>
            </p:extLst>
          </p:nvPr>
        </p:nvGraphicFramePr>
        <p:xfrm>
          <a:off x="755576" y="882569"/>
          <a:ext cx="7992888" cy="5823032"/>
        </p:xfrm>
        <a:graphic>
          <a:graphicData uri="http://schemas.openxmlformats.org/presentationml/2006/ole">
            <mc:AlternateContent xmlns:mc="http://schemas.openxmlformats.org/markup-compatibility/2006">
              <mc:Choice xmlns:v="urn:schemas-microsoft-com:vml" Requires="v">
                <p:oleObj spid="_x0000_s1081" name="Visio" r:id="rId4" imgW="6191401" imgH="5353025" progId="Visio.Drawing.11">
                  <p:embed/>
                </p:oleObj>
              </mc:Choice>
              <mc:Fallback>
                <p:oleObj name="Visio" r:id="rId4" imgW="6191401" imgH="5353025" progId="Visio.Drawing.11">
                  <p:embed/>
                  <p:pic>
                    <p:nvPicPr>
                      <p:cNvPr id="0" name="Object 4"/>
                      <p:cNvPicPr>
                        <a:picLocks noChangeAspect="1" noChangeArrowheads="1"/>
                      </p:cNvPicPr>
                      <p:nvPr/>
                    </p:nvPicPr>
                    <p:blipFill>
                      <a:blip r:embed="rId5"/>
                      <a:srcRect/>
                      <a:stretch>
                        <a:fillRect/>
                      </a:stretch>
                    </p:blipFill>
                    <p:spPr bwMode="auto">
                      <a:xfrm>
                        <a:off x="755576" y="882569"/>
                        <a:ext cx="7992888" cy="5823032"/>
                      </a:xfrm>
                      <a:prstGeom prst="rect">
                        <a:avLst/>
                      </a:prstGeom>
                      <a:solidFill>
                        <a:srgbClr val="FFFFE1"/>
                      </a:solidFill>
                      <a:ln>
                        <a:noFill/>
                      </a:ln>
                      <a:effectLst/>
                      <a:extLst/>
                    </p:spPr>
                  </p:pic>
                </p:oleObj>
              </mc:Fallback>
            </mc:AlternateContent>
          </a:graphicData>
        </a:graphic>
      </p:graphicFrame>
      <p:sp>
        <p:nvSpPr>
          <p:cNvPr id="24"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4</a:t>
            </a:fld>
            <a:endParaRPr lang="en-US" altLang="zh-CN" dirty="0"/>
          </a:p>
        </p:txBody>
      </p:sp>
      <p:sp>
        <p:nvSpPr>
          <p:cNvPr id="25"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6"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grpSp>
        <p:nvGrpSpPr>
          <p:cNvPr id="7" name="组合 6"/>
          <p:cNvGrpSpPr/>
          <p:nvPr/>
        </p:nvGrpSpPr>
        <p:grpSpPr>
          <a:xfrm>
            <a:off x="2308465" y="2365260"/>
            <a:ext cx="5798230" cy="3531209"/>
            <a:chOff x="2308465" y="2365260"/>
            <a:chExt cx="5798230" cy="3531209"/>
          </a:xfrm>
        </p:grpSpPr>
        <p:grpSp>
          <p:nvGrpSpPr>
            <p:cNvPr id="5" name="组合 4"/>
            <p:cNvGrpSpPr/>
            <p:nvPr/>
          </p:nvGrpSpPr>
          <p:grpSpPr>
            <a:xfrm>
              <a:off x="2308465" y="4688968"/>
              <a:ext cx="1809670" cy="1207501"/>
              <a:chOff x="2308465" y="4688968"/>
              <a:chExt cx="1809670" cy="1207501"/>
            </a:xfrm>
          </p:grpSpPr>
          <p:sp>
            <p:nvSpPr>
              <p:cNvPr id="1041" name="Line 11"/>
              <p:cNvSpPr>
                <a:spLocks noChangeShapeType="1"/>
              </p:cNvSpPr>
              <p:nvPr/>
            </p:nvSpPr>
            <p:spPr bwMode="auto">
              <a:xfrm flipV="1">
                <a:off x="2915815" y="5103998"/>
                <a:ext cx="516457" cy="499545"/>
              </a:xfrm>
              <a:prstGeom prst="line">
                <a:avLst/>
              </a:prstGeom>
              <a:noFill/>
              <a:ln w="22225">
                <a:solidFill>
                  <a:srgbClr val="FF00FF"/>
                </a:solidFill>
                <a:round/>
                <a:headEnd type="triangle" w="med" len="med"/>
                <a:tailEnd/>
              </a:ln>
            </p:spPr>
            <p:txBody>
              <a:bodyPr/>
              <a:lstStyle/>
              <a:p>
                <a:endParaRPr lang="zh-CN" altLang="en-US"/>
              </a:p>
            </p:txBody>
          </p:sp>
          <p:sp>
            <p:nvSpPr>
              <p:cNvPr id="1042" name="Text Box 12"/>
              <p:cNvSpPr txBox="1">
                <a:spLocks noChangeArrowheads="1"/>
              </p:cNvSpPr>
              <p:nvPr/>
            </p:nvSpPr>
            <p:spPr bwMode="auto">
              <a:xfrm>
                <a:off x="2308465" y="5529693"/>
                <a:ext cx="1366859" cy="366776"/>
              </a:xfrm>
              <a:prstGeom prst="rect">
                <a:avLst/>
              </a:prstGeom>
              <a:noFill/>
              <a:ln w="9525">
                <a:noFill/>
                <a:miter lim="800000"/>
                <a:headEnd/>
                <a:tailEnd/>
              </a:ln>
            </p:spPr>
            <p:txBody>
              <a:bodyPr>
                <a:spAutoFit/>
              </a:bodyPr>
              <a:lstStyle/>
              <a:p>
                <a:pPr>
                  <a:spcBef>
                    <a:spcPct val="50000"/>
                  </a:spcBef>
                </a:pPr>
                <a:r>
                  <a:rPr lang="zh-CN" altLang="en-US" dirty="0">
                    <a:solidFill>
                      <a:srgbClr val="FF33CC"/>
                    </a:solidFill>
                    <a:latin typeface="Tahoma" pitchFamily="34" charset="0"/>
                    <a:ea typeface="黑体" pitchFamily="2" charset="-122"/>
                  </a:rPr>
                  <a:t>存储管理器</a:t>
                </a:r>
              </a:p>
            </p:txBody>
          </p:sp>
          <p:sp>
            <p:nvSpPr>
              <p:cNvPr id="3" name="圆角矩形 2"/>
              <p:cNvSpPr/>
              <p:nvPr/>
            </p:nvSpPr>
            <p:spPr>
              <a:xfrm>
                <a:off x="2959249" y="4688968"/>
                <a:ext cx="1158886" cy="396215"/>
              </a:xfrm>
              <a:prstGeom prst="roundRect">
                <a:avLst/>
              </a:prstGeom>
              <a:noFill/>
              <a:ln w="25400">
                <a:solidFill>
                  <a:srgbClr val="FF00FF"/>
                </a:solidFill>
                <a:prstDash val="dash"/>
                <a:round/>
                <a:headEnd/>
                <a:tailEnd/>
              </a:ln>
            </p:spPr>
            <p:txBody>
              <a:bodyPr wrap="none" anchor="ctr"/>
              <a:lstStyle/>
              <a:p>
                <a:endParaRPr lang="zh-CN" altLang="en-US">
                  <a:solidFill>
                    <a:schemeClr val="tx1"/>
                  </a:solidFill>
                  <a:latin typeface="Arial" charset="0"/>
                  <a:ea typeface="宋体" pitchFamily="2" charset="-122"/>
                </a:endParaRPr>
              </a:p>
            </p:txBody>
          </p:sp>
        </p:grpSp>
        <p:grpSp>
          <p:nvGrpSpPr>
            <p:cNvPr id="6" name="组合 5"/>
            <p:cNvGrpSpPr/>
            <p:nvPr/>
          </p:nvGrpSpPr>
          <p:grpSpPr>
            <a:xfrm>
              <a:off x="4146710" y="4689680"/>
              <a:ext cx="3063268" cy="1178708"/>
              <a:chOff x="4146710" y="4689680"/>
              <a:chExt cx="3063268" cy="1178708"/>
            </a:xfrm>
          </p:grpSpPr>
          <p:sp>
            <p:nvSpPr>
              <p:cNvPr id="1038" name="Line 14"/>
              <p:cNvSpPr>
                <a:spLocks noChangeShapeType="1"/>
              </p:cNvSpPr>
              <p:nvPr/>
            </p:nvSpPr>
            <p:spPr bwMode="auto">
              <a:xfrm>
                <a:off x="5886737" y="5092848"/>
                <a:ext cx="485463" cy="510695"/>
              </a:xfrm>
              <a:prstGeom prst="line">
                <a:avLst/>
              </a:prstGeom>
              <a:noFill/>
              <a:ln w="22225">
                <a:solidFill>
                  <a:srgbClr val="0000CC"/>
                </a:solidFill>
                <a:round/>
                <a:headEnd/>
                <a:tailEnd type="triangle" w="med" len="med"/>
              </a:ln>
            </p:spPr>
            <p:txBody>
              <a:bodyPr/>
              <a:lstStyle/>
              <a:p>
                <a:endParaRPr lang="zh-CN" altLang="en-US"/>
              </a:p>
            </p:txBody>
          </p:sp>
          <p:sp>
            <p:nvSpPr>
              <p:cNvPr id="1039" name="Text Box 15"/>
              <p:cNvSpPr txBox="1">
                <a:spLocks noChangeArrowheads="1"/>
              </p:cNvSpPr>
              <p:nvPr/>
            </p:nvSpPr>
            <p:spPr bwMode="auto">
              <a:xfrm>
                <a:off x="5843119" y="5501611"/>
                <a:ext cx="1366859" cy="366777"/>
              </a:xfrm>
              <a:prstGeom prst="rect">
                <a:avLst/>
              </a:prstGeom>
              <a:noFill/>
              <a:ln w="9525">
                <a:noFill/>
                <a:miter lim="800000"/>
                <a:headEnd/>
                <a:tailEnd/>
              </a:ln>
            </p:spPr>
            <p:txBody>
              <a:bodyPr>
                <a:spAutoFit/>
              </a:bodyPr>
              <a:lstStyle/>
              <a:p>
                <a:pPr>
                  <a:spcBef>
                    <a:spcPct val="50000"/>
                  </a:spcBef>
                </a:pPr>
                <a:r>
                  <a:rPr lang="zh-CN" altLang="en-US" dirty="0">
                    <a:solidFill>
                      <a:srgbClr val="0000CC"/>
                    </a:solidFill>
                    <a:latin typeface="Tahoma" pitchFamily="34" charset="0"/>
                    <a:ea typeface="黑体" pitchFamily="2" charset="-122"/>
                  </a:rPr>
                  <a:t>事务管理器</a:t>
                </a:r>
              </a:p>
            </p:txBody>
          </p:sp>
          <p:sp>
            <p:nvSpPr>
              <p:cNvPr id="28" name="圆角矩形 27"/>
              <p:cNvSpPr/>
              <p:nvPr/>
            </p:nvSpPr>
            <p:spPr>
              <a:xfrm>
                <a:off x="4146710" y="4689680"/>
                <a:ext cx="2333426" cy="396215"/>
              </a:xfrm>
              <a:prstGeom prst="roundRect">
                <a:avLst/>
              </a:prstGeom>
              <a:noFill/>
              <a:ln w="25400">
                <a:solidFill>
                  <a:srgbClr val="0000FF"/>
                </a:solidFill>
                <a:prstDash val="dash"/>
                <a:round/>
                <a:headEnd/>
                <a:tailEnd/>
              </a:ln>
            </p:spPr>
            <p:txBody>
              <a:bodyPr wrap="none" anchor="ctr"/>
              <a:lstStyle/>
              <a:p>
                <a:endParaRPr lang="zh-CN" altLang="en-US"/>
              </a:p>
            </p:txBody>
          </p:sp>
        </p:grpSp>
        <p:grpSp>
          <p:nvGrpSpPr>
            <p:cNvPr id="4" name="组合 3"/>
            <p:cNvGrpSpPr/>
            <p:nvPr/>
          </p:nvGrpSpPr>
          <p:grpSpPr>
            <a:xfrm>
              <a:off x="2987823" y="2365260"/>
              <a:ext cx="5118872" cy="2053539"/>
              <a:chOff x="2987823" y="2365260"/>
              <a:chExt cx="5118872" cy="2053539"/>
            </a:xfrm>
          </p:grpSpPr>
          <p:sp>
            <p:nvSpPr>
              <p:cNvPr id="1044" name="Line 9"/>
              <p:cNvSpPr>
                <a:spLocks noChangeShapeType="1"/>
              </p:cNvSpPr>
              <p:nvPr/>
            </p:nvSpPr>
            <p:spPr bwMode="auto">
              <a:xfrm flipH="1" flipV="1">
                <a:off x="6480136" y="3578894"/>
                <a:ext cx="547599" cy="338840"/>
              </a:xfrm>
              <a:prstGeom prst="line">
                <a:avLst/>
              </a:prstGeom>
              <a:noFill/>
              <a:ln w="25400">
                <a:solidFill>
                  <a:srgbClr val="008000"/>
                </a:solidFill>
                <a:round/>
                <a:headEnd type="triangle" w="med" len="med"/>
                <a:tailEnd/>
              </a:ln>
            </p:spPr>
            <p:txBody>
              <a:bodyPr/>
              <a:lstStyle/>
              <a:p>
                <a:endParaRPr lang="zh-CN" altLang="en-US"/>
              </a:p>
            </p:txBody>
          </p:sp>
          <p:sp>
            <p:nvSpPr>
              <p:cNvPr id="1045" name="Text Box 10"/>
              <p:cNvSpPr txBox="1">
                <a:spLocks noChangeArrowheads="1"/>
              </p:cNvSpPr>
              <p:nvPr/>
            </p:nvSpPr>
            <p:spPr bwMode="auto">
              <a:xfrm>
                <a:off x="6595371" y="3861048"/>
                <a:ext cx="1511324" cy="366776"/>
              </a:xfrm>
              <a:prstGeom prst="rect">
                <a:avLst/>
              </a:prstGeom>
              <a:noFill/>
              <a:ln w="9525">
                <a:noFill/>
                <a:miter lim="800000"/>
                <a:headEnd/>
                <a:tailEnd/>
              </a:ln>
            </p:spPr>
            <p:txBody>
              <a:bodyPr>
                <a:spAutoFit/>
              </a:bodyPr>
              <a:lstStyle/>
              <a:p>
                <a:pPr>
                  <a:spcBef>
                    <a:spcPct val="50000"/>
                  </a:spcBef>
                </a:pPr>
                <a:r>
                  <a:rPr lang="zh-CN" altLang="en-US" dirty="0">
                    <a:solidFill>
                      <a:srgbClr val="008000"/>
                    </a:solidFill>
                    <a:latin typeface="Tahoma" pitchFamily="34" charset="0"/>
                    <a:ea typeface="黑体" pitchFamily="2" charset="-122"/>
                  </a:rPr>
                  <a:t>查询处理器</a:t>
                </a:r>
              </a:p>
            </p:txBody>
          </p:sp>
          <p:sp>
            <p:nvSpPr>
              <p:cNvPr id="29" name="圆角矩形 28"/>
              <p:cNvSpPr/>
              <p:nvPr/>
            </p:nvSpPr>
            <p:spPr>
              <a:xfrm>
                <a:off x="2987823" y="2365260"/>
                <a:ext cx="3492313" cy="2053539"/>
              </a:xfrm>
              <a:prstGeom prst="roundRect">
                <a:avLst/>
              </a:prstGeom>
              <a:noFill/>
              <a:ln w="25400">
                <a:solidFill>
                  <a:srgbClr val="008000"/>
                </a:solidFill>
                <a:prstDash val="dash"/>
                <a:round/>
                <a:headEnd/>
                <a:tailEnd/>
              </a:ln>
            </p:spPr>
            <p:txBody>
              <a:bodyPr wrap="none" anchor="ctr"/>
              <a:lstStyle/>
              <a:p>
                <a:endParaRPr lang="zh-CN" altLang="en-US"/>
              </a:p>
            </p:txBody>
          </p:sp>
        </p:grpSp>
      </p:grpSp>
      <p:cxnSp>
        <p:nvCxnSpPr>
          <p:cNvPr id="9" name="直接连接符 8"/>
          <p:cNvCxnSpPr/>
          <p:nvPr/>
        </p:nvCxnSpPr>
        <p:spPr>
          <a:xfrm>
            <a:off x="827584" y="764704"/>
            <a:ext cx="778478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pPr eaLnBrk="1" hangingPunct="1"/>
            <a:r>
              <a:rPr lang="en-US" altLang="zh-CN"/>
              <a:t>4.5  </a:t>
            </a:r>
            <a:r>
              <a:rPr lang="zh-CN" altLang="en-US"/>
              <a:t>数据目录</a:t>
            </a:r>
          </a:p>
        </p:txBody>
      </p:sp>
      <p:sp>
        <p:nvSpPr>
          <p:cNvPr id="46086" name="Rectangle 3"/>
          <p:cNvSpPr>
            <a:spLocks noGrp="1" noChangeArrowheads="1"/>
          </p:cNvSpPr>
          <p:nvPr>
            <p:ph type="body" idx="1"/>
          </p:nvPr>
        </p:nvSpPr>
        <p:spPr>
          <a:xfrm>
            <a:off x="921069" y="1412875"/>
            <a:ext cx="8038781" cy="5184775"/>
          </a:xfrm>
        </p:spPr>
        <p:txBody>
          <a:bodyPr/>
          <a:lstStyle/>
          <a:p>
            <a:pPr eaLnBrk="1" hangingPunct="1"/>
            <a:r>
              <a:rPr lang="zh-CN" altLang="en-US" dirty="0">
                <a:solidFill>
                  <a:schemeClr val="accent2"/>
                </a:solidFill>
                <a:latin typeface="Times New Roman" charset="0"/>
                <a:ea typeface="黑体" pitchFamily="2" charset="-122"/>
              </a:rPr>
              <a:t>二、</a:t>
            </a:r>
            <a:r>
              <a:rPr lang="en-US" altLang="zh-CN" dirty="0">
                <a:solidFill>
                  <a:schemeClr val="accent2"/>
                </a:solidFill>
                <a:latin typeface="Times New Roman" charset="0"/>
                <a:ea typeface="黑体" pitchFamily="2" charset="-122"/>
              </a:rPr>
              <a:t>DD</a:t>
            </a:r>
            <a:r>
              <a:rPr lang="zh-CN" altLang="en-US" dirty="0">
                <a:solidFill>
                  <a:schemeClr val="accent2"/>
                </a:solidFill>
                <a:latin typeface="Times New Roman" charset="0"/>
                <a:ea typeface="黑体" pitchFamily="2" charset="-122"/>
              </a:rPr>
              <a:t>的结构</a:t>
            </a:r>
          </a:p>
          <a:p>
            <a:pPr lvl="1" eaLnBrk="1" hangingPunct="1"/>
            <a:r>
              <a:rPr lang="zh-CN" altLang="en-US" sz="2000" dirty="0">
                <a:latin typeface="Times New Roman" charset="0"/>
                <a:ea typeface="黑体" pitchFamily="2" charset="-122"/>
              </a:rPr>
              <a:t>以</a:t>
            </a:r>
            <a:r>
              <a:rPr lang="zh-CN" altLang="en-US" sz="2000" dirty="0">
                <a:solidFill>
                  <a:srgbClr val="0000CC"/>
                </a:solidFill>
                <a:latin typeface="Times New Roman" charset="0"/>
                <a:ea typeface="黑体" pitchFamily="2" charset="-122"/>
              </a:rPr>
              <a:t>一组基表</a:t>
            </a:r>
            <a:r>
              <a:rPr lang="zh-CN" altLang="en-US" sz="2000" dirty="0">
                <a:latin typeface="Times New Roman" charset="0"/>
                <a:ea typeface="黑体" pitchFamily="2" charset="-122"/>
              </a:rPr>
              <a:t>存储所有基础信息，这些表由</a:t>
            </a:r>
            <a:r>
              <a:rPr lang="zh-CN" altLang="en-US" sz="2000" dirty="0">
                <a:solidFill>
                  <a:srgbClr val="0000CC"/>
                </a:solidFill>
                <a:latin typeface="Times New Roman" charset="0"/>
                <a:ea typeface="黑体" pitchFamily="2" charset="-122"/>
              </a:rPr>
              <a:t>系统自动创建</a:t>
            </a:r>
            <a:r>
              <a:rPr lang="zh-CN" altLang="en-US" sz="2000" dirty="0">
                <a:latin typeface="Times New Roman" charset="0"/>
                <a:ea typeface="黑体" pitchFamily="2" charset="-122"/>
              </a:rPr>
              <a:t>，为</a:t>
            </a:r>
            <a:r>
              <a:rPr lang="en-US" altLang="zh-CN" sz="2000" dirty="0">
                <a:latin typeface="Times New Roman" charset="0"/>
                <a:ea typeface="黑体" pitchFamily="2" charset="-122"/>
              </a:rPr>
              <a:t>DBMS</a:t>
            </a:r>
            <a:r>
              <a:rPr lang="zh-CN" altLang="en-US" sz="2000" dirty="0">
                <a:latin typeface="Times New Roman" charset="0"/>
                <a:ea typeface="黑体" pitchFamily="2" charset="-122"/>
              </a:rPr>
              <a:t>所有、所用。</a:t>
            </a:r>
          </a:p>
          <a:p>
            <a:pPr lvl="1" eaLnBrk="1" hangingPunct="1"/>
            <a:r>
              <a:rPr lang="zh-CN" altLang="en-US" sz="2000" dirty="0">
                <a:latin typeface="Times New Roman" charset="0"/>
                <a:ea typeface="黑体" pitchFamily="2" charset="-122"/>
              </a:rPr>
              <a:t>在这组基表上定义了每个用户可存取的</a:t>
            </a:r>
            <a:r>
              <a:rPr lang="zh-CN" altLang="en-US" sz="2000" dirty="0">
                <a:solidFill>
                  <a:srgbClr val="0000CC"/>
                </a:solidFill>
                <a:latin typeface="Times New Roman" charset="0"/>
                <a:ea typeface="黑体" pitchFamily="2" charset="-122"/>
              </a:rPr>
              <a:t>一组只读视图</a:t>
            </a:r>
            <a:r>
              <a:rPr lang="zh-CN" altLang="en-US" sz="2000" dirty="0">
                <a:latin typeface="Times New Roman" charset="0"/>
                <a:ea typeface="黑体" pitchFamily="2" charset="-122"/>
              </a:rPr>
              <a:t>，</a:t>
            </a:r>
            <a:r>
              <a:rPr lang="zh-CN" altLang="en-US" sz="2000" dirty="0">
                <a:solidFill>
                  <a:srgbClr val="0000CC"/>
                </a:solidFill>
                <a:latin typeface="Times New Roman" charset="0"/>
                <a:ea typeface="黑体" pitchFamily="2" charset="-122"/>
              </a:rPr>
              <a:t>系统自动创建</a:t>
            </a:r>
            <a:r>
              <a:rPr lang="zh-CN" altLang="en-US" sz="2000" dirty="0">
                <a:latin typeface="Times New Roman" charset="0"/>
                <a:ea typeface="黑体" pitchFamily="2" charset="-122"/>
              </a:rPr>
              <a:t>，供用户查询。</a:t>
            </a:r>
          </a:p>
          <a:p>
            <a:pPr lvl="1" eaLnBrk="1" hangingPunct="1"/>
            <a:r>
              <a:rPr lang="en-US" altLang="zh-CN" sz="2000" dirty="0">
                <a:latin typeface="Times New Roman" charset="0"/>
                <a:ea typeface="黑体" pitchFamily="2" charset="-122"/>
              </a:rPr>
              <a:t>Oracle</a:t>
            </a:r>
            <a:r>
              <a:rPr lang="zh-CN" altLang="en-US" sz="2000" dirty="0">
                <a:latin typeface="Times New Roman" charset="0"/>
                <a:ea typeface="黑体" pitchFamily="2" charset="-122"/>
              </a:rPr>
              <a:t>中，分三类：</a:t>
            </a:r>
          </a:p>
          <a:p>
            <a:pPr lvl="2" eaLnBrk="1" hangingPunct="1"/>
            <a:r>
              <a:rPr lang="en-US" altLang="zh-CN" sz="2000" dirty="0">
                <a:solidFill>
                  <a:srgbClr val="008000"/>
                </a:solidFill>
                <a:latin typeface="Times New Roman" charset="0"/>
                <a:ea typeface="黑体" pitchFamily="2" charset="-122"/>
              </a:rPr>
              <a:t>DBA-</a:t>
            </a:r>
            <a:r>
              <a:rPr lang="zh-CN" altLang="en-US" sz="2000" dirty="0">
                <a:solidFill>
                  <a:srgbClr val="008000"/>
                </a:solidFill>
                <a:latin typeface="Times New Roman" charset="0"/>
                <a:ea typeface="黑体" pitchFamily="2" charset="-122"/>
              </a:rPr>
              <a:t>前缀视图</a:t>
            </a:r>
            <a:r>
              <a:rPr lang="zh-CN" altLang="en-US" sz="2000" dirty="0">
                <a:latin typeface="Times New Roman" charset="0"/>
                <a:ea typeface="黑体" pitchFamily="2" charset="-122"/>
              </a:rPr>
              <a:t>：</a:t>
            </a:r>
            <a:r>
              <a:rPr lang="en-US" altLang="zh-CN" sz="2000" dirty="0">
                <a:latin typeface="Times New Roman" charset="0"/>
                <a:ea typeface="黑体" pitchFamily="2" charset="-122"/>
              </a:rPr>
              <a:t>e.g. DBA-TABLES----DB</a:t>
            </a:r>
            <a:r>
              <a:rPr lang="zh-CN" altLang="en-US" sz="2000" dirty="0">
                <a:latin typeface="Times New Roman" charset="0"/>
                <a:ea typeface="黑体" pitchFamily="2" charset="-122"/>
              </a:rPr>
              <a:t>中全部表的说明</a:t>
            </a:r>
          </a:p>
          <a:p>
            <a:pPr lvl="2" eaLnBrk="1" hangingPunct="1"/>
            <a:r>
              <a:rPr lang="en-US" altLang="zh-CN" sz="2000" dirty="0">
                <a:solidFill>
                  <a:srgbClr val="008000"/>
                </a:solidFill>
                <a:latin typeface="Times New Roman" charset="0"/>
                <a:ea typeface="黑体" pitchFamily="2" charset="-122"/>
              </a:rPr>
              <a:t>ALL-</a:t>
            </a:r>
            <a:r>
              <a:rPr lang="zh-CN" altLang="en-US" sz="2000" dirty="0">
                <a:solidFill>
                  <a:srgbClr val="008000"/>
                </a:solidFill>
                <a:latin typeface="Times New Roman" charset="0"/>
                <a:ea typeface="黑体" pitchFamily="2" charset="-122"/>
              </a:rPr>
              <a:t>前缀视图</a:t>
            </a:r>
            <a:r>
              <a:rPr lang="zh-CN" altLang="en-US" sz="2000" dirty="0">
                <a:latin typeface="Times New Roman" charset="0"/>
                <a:ea typeface="黑体" pitchFamily="2" charset="-122"/>
              </a:rPr>
              <a:t>：</a:t>
            </a:r>
            <a:r>
              <a:rPr lang="en-US" altLang="zh-CN" sz="2000" dirty="0">
                <a:latin typeface="Times New Roman" charset="0"/>
                <a:ea typeface="黑体" pitchFamily="2" charset="-122"/>
              </a:rPr>
              <a:t>e.g. ALL-TABLES----</a:t>
            </a:r>
            <a:r>
              <a:rPr lang="zh-CN" altLang="en-US" sz="2000" dirty="0">
                <a:latin typeface="Times New Roman" charset="0"/>
                <a:ea typeface="黑体" pitchFamily="2" charset="-122"/>
              </a:rPr>
              <a:t>用户可存取的表的说明</a:t>
            </a:r>
          </a:p>
          <a:p>
            <a:pPr lvl="2" eaLnBrk="1" hangingPunct="1"/>
            <a:r>
              <a:rPr lang="en-US" altLang="zh-CN" sz="2000" dirty="0">
                <a:solidFill>
                  <a:srgbClr val="008000"/>
                </a:solidFill>
                <a:latin typeface="Times New Roman" charset="0"/>
                <a:ea typeface="黑体" pitchFamily="2" charset="-122"/>
              </a:rPr>
              <a:t>USER-</a:t>
            </a:r>
            <a:r>
              <a:rPr lang="zh-CN" altLang="en-US" sz="2000" dirty="0">
                <a:solidFill>
                  <a:srgbClr val="008000"/>
                </a:solidFill>
                <a:latin typeface="Times New Roman" charset="0"/>
                <a:ea typeface="黑体" pitchFamily="2" charset="-122"/>
              </a:rPr>
              <a:t>前缀视图</a:t>
            </a:r>
            <a:r>
              <a:rPr lang="zh-CN" altLang="en-US" sz="2000" dirty="0">
                <a:latin typeface="Times New Roman" charset="0"/>
                <a:ea typeface="黑体" pitchFamily="2" charset="-122"/>
              </a:rPr>
              <a:t>：</a:t>
            </a:r>
            <a:r>
              <a:rPr lang="en-US" altLang="zh-CN" sz="2000" dirty="0">
                <a:latin typeface="Times New Roman" charset="0"/>
                <a:ea typeface="黑体" pitchFamily="2" charset="-122"/>
              </a:rPr>
              <a:t>e.g. USER-TABLES----</a:t>
            </a:r>
            <a:r>
              <a:rPr lang="zh-CN" altLang="en-US" sz="2000" dirty="0">
                <a:latin typeface="Times New Roman" charset="0"/>
                <a:ea typeface="黑体" pitchFamily="2" charset="-122"/>
              </a:rPr>
              <a:t>用户拥有的表的说明</a:t>
            </a:r>
          </a:p>
          <a:p>
            <a:pPr lvl="1" eaLnBrk="1" hangingPunct="1"/>
            <a:r>
              <a:rPr lang="zh-CN" altLang="en-US" sz="2000" dirty="0">
                <a:solidFill>
                  <a:srgbClr val="0000CC"/>
                </a:solidFill>
                <a:latin typeface="Times New Roman" charset="0"/>
                <a:ea typeface="黑体" pitchFamily="2" charset="-122"/>
              </a:rPr>
              <a:t>一组虚表（</a:t>
            </a:r>
            <a:r>
              <a:rPr lang="en-US" altLang="zh-CN" sz="2000" dirty="0">
                <a:solidFill>
                  <a:srgbClr val="0000CC"/>
                </a:solidFill>
                <a:latin typeface="Times New Roman" charset="0"/>
                <a:ea typeface="黑体" pitchFamily="2" charset="-122"/>
              </a:rPr>
              <a:t>virtual tables</a:t>
            </a:r>
            <a:r>
              <a:rPr lang="zh-CN" altLang="en-US" sz="2000" dirty="0">
                <a:solidFill>
                  <a:srgbClr val="0000CC"/>
                </a:solidFill>
                <a:latin typeface="Times New Roman" charset="0"/>
                <a:ea typeface="黑体" pitchFamily="2" charset="-122"/>
              </a:rPr>
              <a:t>）</a:t>
            </a:r>
            <a:r>
              <a:rPr lang="zh-CN" altLang="en-US" sz="2000" dirty="0">
                <a:latin typeface="Times New Roman" charset="0"/>
                <a:ea typeface="黑体" pitchFamily="2" charset="-122"/>
              </a:rPr>
              <a:t>，记录当前数据库活动的动态性能，</a:t>
            </a:r>
            <a:r>
              <a:rPr lang="en-US" altLang="zh-CN" sz="2000" dirty="0">
                <a:latin typeface="Times New Roman" charset="0"/>
                <a:ea typeface="黑体" pitchFamily="2" charset="-122"/>
              </a:rPr>
              <a:t>DBA</a:t>
            </a:r>
            <a:r>
              <a:rPr lang="zh-CN" altLang="en-US" sz="2000" dirty="0">
                <a:latin typeface="Times New Roman" charset="0"/>
                <a:ea typeface="黑体" pitchFamily="2" charset="-122"/>
              </a:rPr>
              <a:t>可查询，也可以在这些表上定义视图，授权给用户查询。</a:t>
            </a:r>
          </a:p>
          <a:p>
            <a:pPr lvl="1" eaLnBrk="1" hangingPunct="1"/>
            <a:r>
              <a:rPr lang="en-US" altLang="zh-CN" sz="2000" dirty="0">
                <a:latin typeface="Times New Roman" charset="0"/>
                <a:ea typeface="黑体" pitchFamily="2" charset="-122"/>
              </a:rPr>
              <a:t>Oracle</a:t>
            </a:r>
            <a:r>
              <a:rPr lang="zh-CN" altLang="en-US" sz="2000" dirty="0">
                <a:latin typeface="Times New Roman" charset="0"/>
                <a:ea typeface="黑体" pitchFamily="2" charset="-122"/>
              </a:rPr>
              <a:t>中，</a:t>
            </a:r>
            <a:r>
              <a:rPr lang="en-US" altLang="zh-CN" sz="2000" dirty="0">
                <a:latin typeface="Times New Roman" charset="0"/>
                <a:ea typeface="黑体" pitchFamily="2" charset="-122"/>
              </a:rPr>
              <a:t>V$</a:t>
            </a:r>
            <a:r>
              <a:rPr lang="zh-CN" altLang="en-US" sz="2000" dirty="0">
                <a:latin typeface="Times New Roman" charset="0"/>
                <a:ea typeface="黑体" pitchFamily="2" charset="-122"/>
              </a:rPr>
              <a:t>前缀视图：</a:t>
            </a:r>
          </a:p>
          <a:p>
            <a:pPr lvl="2" eaLnBrk="1" hangingPunct="1"/>
            <a:r>
              <a:rPr lang="en-US" altLang="zh-CN" sz="2000" dirty="0">
                <a:latin typeface="Times New Roman" charset="0"/>
                <a:ea typeface="黑体" pitchFamily="2" charset="-122"/>
              </a:rPr>
              <a:t>e.g. V$PROCESS----</a:t>
            </a:r>
            <a:r>
              <a:rPr lang="zh-CN" altLang="en-US" sz="2000" dirty="0">
                <a:latin typeface="Times New Roman" charset="0"/>
                <a:ea typeface="黑体" pitchFamily="2" charset="-122"/>
              </a:rPr>
              <a:t>当前活动进程信息。</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40</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a:t>The End</a:t>
            </a:r>
            <a:endParaRPr lang="zh-CN" altLang="en-US"/>
          </a:p>
        </p:txBody>
      </p:sp>
      <p:sp>
        <p:nvSpPr>
          <p:cNvPr id="47107" name="内容占位符 2"/>
          <p:cNvSpPr>
            <a:spLocks noGrp="1"/>
          </p:cNvSpPr>
          <p:nvPr>
            <p:ph idx="1"/>
          </p:nvPr>
        </p:nvSpPr>
        <p:spPr/>
        <p:txBody>
          <a:bodyPr/>
          <a:lstStyle/>
          <a:p>
            <a:pPr eaLnBrk="1" hangingPunct="1"/>
            <a:r>
              <a:rPr lang="zh-CN" altLang="en-US" sz="3200" b="1" dirty="0"/>
              <a:t>第四章作业：</a:t>
            </a:r>
            <a:r>
              <a:rPr lang="en-US" altLang="zh-CN" sz="3200" b="1" dirty="0">
                <a:solidFill>
                  <a:srgbClr val="FF0000"/>
                </a:solidFill>
              </a:rPr>
              <a:t>【</a:t>
            </a:r>
            <a:r>
              <a:rPr lang="zh-CN" altLang="en-US" sz="3200" b="1" dirty="0">
                <a:solidFill>
                  <a:srgbClr val="FF0000"/>
                </a:solidFill>
              </a:rPr>
              <a:t>补充的</a:t>
            </a:r>
            <a:r>
              <a:rPr lang="en-US" altLang="zh-CN" sz="3200" b="1" dirty="0">
                <a:solidFill>
                  <a:srgbClr val="FF0000"/>
                </a:solidFill>
              </a:rPr>
              <a:t>】</a:t>
            </a:r>
          </a:p>
          <a:p>
            <a:pPr lvl="1" eaLnBrk="1" hangingPunct="1"/>
            <a:r>
              <a:rPr lang="zh-CN" altLang="en-US" dirty="0"/>
              <a:t>名词解释：</a:t>
            </a:r>
            <a:br>
              <a:rPr lang="en-US" altLang="zh-CN" dirty="0"/>
            </a:br>
            <a:r>
              <a:rPr lang="en-US" altLang="zh-CN" dirty="0"/>
              <a:t>(1) </a:t>
            </a:r>
            <a:r>
              <a:rPr lang="zh-CN" altLang="en-US" dirty="0"/>
              <a:t>事务及其</a:t>
            </a:r>
            <a:r>
              <a:rPr lang="en-US" altLang="zh-CN" dirty="0"/>
              <a:t>ACID</a:t>
            </a:r>
            <a:r>
              <a:rPr lang="zh-CN" altLang="en-US" dirty="0"/>
              <a:t>性质；</a:t>
            </a:r>
            <a:br>
              <a:rPr lang="en-US" altLang="zh-CN" dirty="0"/>
            </a:br>
            <a:r>
              <a:rPr lang="en-US" altLang="zh-CN" dirty="0"/>
              <a:t>(2) </a:t>
            </a:r>
            <a:r>
              <a:rPr lang="zh-CN" altLang="en-US" dirty="0"/>
              <a:t>三层体系结构；</a:t>
            </a:r>
            <a:br>
              <a:rPr lang="en-US" altLang="zh-CN" dirty="0"/>
            </a:br>
            <a:r>
              <a:rPr lang="en-US" altLang="zh-CN" dirty="0"/>
              <a:t>(3) </a:t>
            </a:r>
            <a:r>
              <a:rPr lang="zh-CN" altLang="en-US" dirty="0"/>
              <a:t>集中式数据库与分布式数据库；</a:t>
            </a:r>
            <a:br>
              <a:rPr lang="en-US" altLang="zh-CN" dirty="0"/>
            </a:br>
            <a:r>
              <a:rPr lang="en-US" altLang="zh-CN" dirty="0"/>
              <a:t>(4) </a:t>
            </a:r>
            <a:r>
              <a:rPr lang="zh-CN" altLang="en-US" dirty="0"/>
              <a:t>数据字典。</a:t>
            </a:r>
            <a:endParaRPr lang="en-US" altLang="zh-CN" dirty="0"/>
          </a:p>
          <a:p>
            <a:pPr lvl="1" eaLnBrk="1" hangingPunct="1"/>
            <a:r>
              <a:rPr lang="zh-CN" altLang="en-US" sz="2800" b="1" dirty="0"/>
              <a:t>提醒：请在</a:t>
            </a:r>
            <a:r>
              <a:rPr lang="zh-CN" altLang="en-US" sz="2800" b="1" dirty="0">
                <a:solidFill>
                  <a:srgbClr val="FF0000"/>
                </a:solidFill>
              </a:rPr>
              <a:t>截止时间（</a:t>
            </a:r>
            <a:r>
              <a:rPr lang="en-US" altLang="zh-CN" sz="2800" b="1" dirty="0">
                <a:solidFill>
                  <a:srgbClr val="FF0000"/>
                </a:solidFill>
              </a:rPr>
              <a:t>10</a:t>
            </a:r>
            <a:r>
              <a:rPr lang="zh-CN" altLang="en-US" sz="2800" b="1" dirty="0">
                <a:solidFill>
                  <a:srgbClr val="FF0000"/>
                </a:solidFill>
              </a:rPr>
              <a:t>月</a:t>
            </a:r>
            <a:r>
              <a:rPr lang="en-US" altLang="zh-CN" sz="2800" b="1">
                <a:solidFill>
                  <a:srgbClr val="FF0000"/>
                </a:solidFill>
              </a:rPr>
              <a:t>22</a:t>
            </a:r>
            <a:r>
              <a:rPr lang="zh-CN" altLang="en-US" sz="2800" b="1">
                <a:solidFill>
                  <a:srgbClr val="FF0000"/>
                </a:solidFill>
              </a:rPr>
              <a:t>日</a:t>
            </a:r>
            <a:r>
              <a:rPr lang="en-US" altLang="zh-CN" sz="2800" b="1" dirty="0">
                <a:solidFill>
                  <a:srgbClr val="FF0000"/>
                </a:solidFill>
              </a:rPr>
              <a:t>23:59</a:t>
            </a:r>
            <a:r>
              <a:rPr lang="zh-CN" altLang="en-US" sz="2800" b="1" dirty="0">
                <a:solidFill>
                  <a:srgbClr val="FF0000"/>
                </a:solidFill>
              </a:rPr>
              <a:t>）</a:t>
            </a:r>
            <a:r>
              <a:rPr lang="zh-CN" altLang="en-US" sz="2800" b="1" dirty="0"/>
              <a:t>之前提交答案！</a:t>
            </a:r>
            <a:endParaRPr lang="en-US" altLang="zh-CN" sz="2800" dirty="0"/>
          </a:p>
          <a:p>
            <a:pPr marL="457200" lvl="1" indent="0" eaLnBrk="1" hangingPunct="1">
              <a:buNone/>
            </a:pPr>
            <a:endParaRPr lang="en-US" altLang="zh-CN" dirty="0"/>
          </a:p>
        </p:txBody>
      </p:sp>
      <p:pic>
        <p:nvPicPr>
          <p:cNvPr id="47111" name="Picture 4" descr="BD05219_"/>
          <p:cNvPicPr>
            <a:picLocks noChangeAspect="1" noChangeArrowheads="1"/>
          </p:cNvPicPr>
          <p:nvPr/>
        </p:nvPicPr>
        <p:blipFill>
          <a:blip r:embed="rId2" cstate="print"/>
          <a:srcRect/>
          <a:stretch>
            <a:fillRect/>
          </a:stretch>
        </p:blipFill>
        <p:spPr bwMode="auto">
          <a:xfrm>
            <a:off x="6388551" y="4367962"/>
            <a:ext cx="2273449" cy="2129924"/>
          </a:xfrm>
          <a:prstGeom prst="rect">
            <a:avLst/>
          </a:prstGeom>
          <a:noFill/>
          <a:ln w="9525">
            <a:noFill/>
            <a:miter lim="800000"/>
            <a:headEnd/>
            <a:tailEnd/>
          </a:ln>
        </p:spPr>
      </p:pic>
      <p:sp>
        <p:nvSpPr>
          <p:cNvPr id="13"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41</a:t>
            </a:fld>
            <a:endParaRPr lang="en-US" altLang="zh-CN" dirty="0"/>
          </a:p>
        </p:txBody>
      </p:sp>
      <p:sp>
        <p:nvSpPr>
          <p:cNvPr id="14"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7174" name="Rectangle 3"/>
          <p:cNvSpPr>
            <a:spLocks noGrp="1" noChangeArrowheads="1"/>
          </p:cNvSpPr>
          <p:nvPr>
            <p:ph type="body" idx="1"/>
          </p:nvPr>
        </p:nvSpPr>
        <p:spPr/>
        <p:txBody>
          <a:bodyPr/>
          <a:lstStyle/>
          <a:p>
            <a:pPr eaLnBrk="1" hangingPunct="1">
              <a:lnSpc>
                <a:spcPct val="140000"/>
              </a:lnSpc>
            </a:pPr>
            <a:r>
              <a:rPr lang="en-US" altLang="zh-CN" b="1">
                <a:ea typeface="黑体" pitchFamily="2" charset="-122"/>
              </a:rPr>
              <a:t>4.1  DBMS</a:t>
            </a:r>
            <a:r>
              <a:rPr lang="zh-CN" altLang="en-US" b="1">
                <a:ea typeface="黑体" pitchFamily="2" charset="-122"/>
              </a:rPr>
              <a:t>结构简介</a:t>
            </a:r>
          </a:p>
          <a:p>
            <a:pPr eaLnBrk="1" hangingPunct="1">
              <a:lnSpc>
                <a:spcPct val="140000"/>
              </a:lnSpc>
            </a:pPr>
            <a:r>
              <a:rPr lang="en-US" altLang="zh-CN" b="1">
                <a:solidFill>
                  <a:schemeClr val="accent2"/>
                </a:solidFill>
                <a:ea typeface="黑体" pitchFamily="2" charset="-122"/>
              </a:rPr>
              <a:t>4.2  </a:t>
            </a:r>
            <a:r>
              <a:rPr lang="en-US" altLang="en-US" b="1">
                <a:solidFill>
                  <a:schemeClr val="accent2"/>
                </a:solidFill>
                <a:ea typeface="黑体" pitchFamily="2" charset="-122"/>
              </a:rPr>
              <a:t>事务</a:t>
            </a:r>
            <a:endParaRPr lang="zh-CN" altLang="en-US" b="1">
              <a:solidFill>
                <a:schemeClr val="accent2"/>
              </a:solidFill>
              <a:ea typeface="黑体" pitchFamily="2" charset="-122"/>
            </a:endParaRPr>
          </a:p>
          <a:p>
            <a:pPr eaLnBrk="1" hangingPunct="1">
              <a:lnSpc>
                <a:spcPct val="140000"/>
              </a:lnSpc>
            </a:pPr>
            <a:r>
              <a:rPr lang="en-US" altLang="zh-CN" b="1">
                <a:ea typeface="黑体" pitchFamily="2" charset="-122"/>
              </a:rPr>
              <a:t>4.3  </a:t>
            </a:r>
            <a:r>
              <a:rPr lang="en-US" altLang="en-US" b="1">
                <a:ea typeface="黑体" pitchFamily="2" charset="-122"/>
              </a:rPr>
              <a:t>DBMS的进程结构</a:t>
            </a:r>
            <a:endParaRPr lang="zh-CN" altLang="en-US" b="1">
              <a:ea typeface="黑体" pitchFamily="2" charset="-122"/>
            </a:endParaRPr>
          </a:p>
          <a:p>
            <a:pPr eaLnBrk="1" hangingPunct="1">
              <a:lnSpc>
                <a:spcPct val="140000"/>
              </a:lnSpc>
            </a:pPr>
            <a:r>
              <a:rPr lang="en-US" altLang="zh-CN" b="1">
                <a:ea typeface="黑体" pitchFamily="2" charset="-122"/>
              </a:rPr>
              <a:t>4.4  </a:t>
            </a:r>
            <a:r>
              <a:rPr lang="en-US" altLang="en-US" b="1">
                <a:ea typeface="黑体" pitchFamily="2" charset="-122"/>
              </a:rPr>
              <a:t>DBMS的系统结构</a:t>
            </a:r>
            <a:endParaRPr lang="zh-CN" altLang="en-US" b="1">
              <a:ea typeface="黑体" pitchFamily="2" charset="-122"/>
            </a:endParaRPr>
          </a:p>
          <a:p>
            <a:pPr eaLnBrk="1" hangingPunct="1">
              <a:lnSpc>
                <a:spcPct val="140000"/>
              </a:lnSpc>
            </a:pPr>
            <a:r>
              <a:rPr lang="en-US" altLang="zh-CN" b="1">
                <a:ea typeface="黑体" pitchFamily="2" charset="-122"/>
              </a:rPr>
              <a:t>4.5  </a:t>
            </a:r>
            <a:r>
              <a:rPr lang="en-US" altLang="en-US" b="1">
                <a:ea typeface="黑体" pitchFamily="2" charset="-122"/>
              </a:rPr>
              <a:t>数据目录</a:t>
            </a:r>
            <a:r>
              <a:rPr lang="zh-CN" altLang="en-US" b="1">
                <a:ea typeface="黑体" pitchFamily="2" charset="-122"/>
              </a:rPr>
              <a:t> </a:t>
            </a:r>
            <a:r>
              <a:rPr lang="en-US" altLang="en-US" b="1">
                <a:ea typeface="黑体" pitchFamily="2" charset="-122"/>
              </a:rPr>
              <a:t>(字典）</a:t>
            </a:r>
            <a:endParaRPr lang="en-US" altLang="zh-CN" b="1" dirty="0">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13"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5</a:t>
            </a:fld>
            <a:endParaRPr lang="en-US" altLang="zh-CN" dirty="0"/>
          </a:p>
        </p:txBody>
      </p:sp>
      <p:sp>
        <p:nvSpPr>
          <p:cNvPr id="14"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r>
              <a:rPr lang="en-US" altLang="zh-CN"/>
              <a:t>4.2  </a:t>
            </a:r>
            <a:r>
              <a:rPr lang="zh-CN" altLang="en-US"/>
              <a:t>事务</a:t>
            </a:r>
          </a:p>
        </p:txBody>
      </p:sp>
      <p:sp>
        <p:nvSpPr>
          <p:cNvPr id="8198" name="Rectangle 3"/>
          <p:cNvSpPr>
            <a:spLocks noGrp="1" noChangeArrowheads="1"/>
          </p:cNvSpPr>
          <p:nvPr>
            <p:ph type="body" idx="1"/>
          </p:nvPr>
        </p:nvSpPr>
        <p:spPr/>
        <p:txBody>
          <a:bodyPr/>
          <a:lstStyle/>
          <a:p>
            <a:r>
              <a:rPr lang="zh-CN" altLang="en-US" b="1" dirty="0">
                <a:solidFill>
                  <a:srgbClr val="FF0000"/>
                </a:solidFill>
              </a:rPr>
              <a:t>一、事务的概念</a:t>
            </a:r>
          </a:p>
          <a:p>
            <a:pPr lvl="1"/>
            <a:r>
              <a:rPr lang="zh-CN" altLang="en-US" b="1" dirty="0">
                <a:solidFill>
                  <a:srgbClr val="0033CC"/>
                </a:solidFill>
              </a:rPr>
              <a:t>事务（</a:t>
            </a:r>
            <a:r>
              <a:rPr lang="en-US" altLang="zh-CN" b="1" dirty="0">
                <a:solidFill>
                  <a:srgbClr val="0033CC"/>
                </a:solidFill>
              </a:rPr>
              <a:t>transaction</a:t>
            </a:r>
            <a:r>
              <a:rPr lang="zh-CN" altLang="en-US" b="1" dirty="0">
                <a:solidFill>
                  <a:srgbClr val="0033CC"/>
                </a:solidFill>
              </a:rPr>
              <a:t>）</a:t>
            </a:r>
            <a:r>
              <a:rPr lang="zh-CN" altLang="en-US" dirty="0"/>
              <a:t>：是</a:t>
            </a:r>
            <a:r>
              <a:rPr lang="en-US" altLang="zh-CN" dirty="0"/>
              <a:t>DBMS</a:t>
            </a:r>
            <a:r>
              <a:rPr lang="zh-CN" altLang="en-US" dirty="0"/>
              <a:t>的（最小、完整的）</a:t>
            </a:r>
            <a:r>
              <a:rPr lang="zh-CN" altLang="en-US" b="1" dirty="0"/>
              <a:t>执行单位</a:t>
            </a:r>
            <a:r>
              <a:rPr lang="zh-CN" altLang="en-US" dirty="0"/>
              <a:t>，它由有限的</a:t>
            </a:r>
            <a:r>
              <a:rPr lang="zh-CN" altLang="en-US" b="1" dirty="0"/>
              <a:t>数据库操作序列</a:t>
            </a:r>
            <a:r>
              <a:rPr lang="zh-CN" altLang="en-US" dirty="0"/>
              <a:t>（如</a:t>
            </a:r>
            <a:r>
              <a:rPr lang="en-US" altLang="zh-CN" dirty="0"/>
              <a:t>SQL</a:t>
            </a:r>
            <a:r>
              <a:rPr lang="zh-CN" altLang="en-US" dirty="0"/>
              <a:t>语句）所组成，传统数据库理论要求事务必须满足</a:t>
            </a:r>
            <a:r>
              <a:rPr lang="en-US" altLang="zh-CN" b="1" dirty="0">
                <a:solidFill>
                  <a:srgbClr val="0033CC"/>
                </a:solidFill>
              </a:rPr>
              <a:t>ACID</a:t>
            </a:r>
            <a:r>
              <a:rPr lang="zh-CN" altLang="en-US" b="1" dirty="0">
                <a:solidFill>
                  <a:srgbClr val="0033CC"/>
                </a:solidFill>
              </a:rPr>
              <a:t>性质</a:t>
            </a:r>
            <a:r>
              <a:rPr lang="zh-CN" altLang="en-US" dirty="0">
                <a:solidFill>
                  <a:srgbClr val="0033CC"/>
                </a:solidFill>
              </a:rPr>
              <a:t>（</a:t>
            </a:r>
            <a:r>
              <a:rPr lang="en-US" altLang="zh-CN" dirty="0">
                <a:solidFill>
                  <a:srgbClr val="0033CC"/>
                </a:solidFill>
              </a:rPr>
              <a:t>ACID properties</a:t>
            </a:r>
            <a:r>
              <a:rPr lang="zh-CN" altLang="en-US" dirty="0">
                <a:solidFill>
                  <a:srgbClr val="0033CC"/>
                </a:solidFill>
              </a:rPr>
              <a:t>） </a:t>
            </a:r>
            <a:endParaRPr lang="zh-CN" altLang="en-US" dirty="0"/>
          </a:p>
          <a:p>
            <a:pPr lvl="2"/>
            <a:r>
              <a:rPr lang="en-US" altLang="zh-CN" b="1" dirty="0">
                <a:solidFill>
                  <a:srgbClr val="0033CC"/>
                </a:solidFill>
              </a:rPr>
              <a:t>A</a:t>
            </a:r>
            <a:r>
              <a:rPr lang="zh-CN" altLang="en-US" b="1" dirty="0">
                <a:solidFill>
                  <a:srgbClr val="0033CC"/>
                </a:solidFill>
              </a:rPr>
              <a:t>：</a:t>
            </a:r>
            <a:r>
              <a:rPr lang="zh-CN" altLang="en-US" dirty="0"/>
              <a:t>执行的</a:t>
            </a:r>
            <a:r>
              <a:rPr lang="zh-CN" altLang="en-US" dirty="0">
                <a:solidFill>
                  <a:srgbClr val="0033CC"/>
                </a:solidFill>
              </a:rPr>
              <a:t>原子性</a:t>
            </a:r>
            <a:r>
              <a:rPr lang="zh-CN" altLang="en-US" dirty="0"/>
              <a:t>；</a:t>
            </a:r>
            <a:r>
              <a:rPr lang="en-US" altLang="zh-CN" b="1" dirty="0">
                <a:solidFill>
                  <a:srgbClr val="0033CC"/>
                </a:solidFill>
              </a:rPr>
              <a:t>C</a:t>
            </a:r>
            <a:r>
              <a:rPr lang="zh-CN" altLang="en-US" b="1" dirty="0">
                <a:solidFill>
                  <a:srgbClr val="0033CC"/>
                </a:solidFill>
              </a:rPr>
              <a:t>：</a:t>
            </a:r>
            <a:r>
              <a:rPr lang="zh-CN" altLang="en-US" dirty="0"/>
              <a:t>更新的</a:t>
            </a:r>
            <a:r>
              <a:rPr lang="zh-CN" altLang="en-US" dirty="0">
                <a:solidFill>
                  <a:srgbClr val="0033CC"/>
                </a:solidFill>
              </a:rPr>
              <a:t>一致性</a:t>
            </a:r>
            <a:r>
              <a:rPr lang="zh-CN" altLang="en-US" dirty="0"/>
              <a:t>；</a:t>
            </a:r>
            <a:endParaRPr lang="en-US" altLang="zh-CN" dirty="0"/>
          </a:p>
          <a:p>
            <a:pPr lvl="2"/>
            <a:r>
              <a:rPr lang="en-US" altLang="zh-CN" b="1" dirty="0">
                <a:solidFill>
                  <a:srgbClr val="0033CC"/>
                </a:solidFill>
              </a:rPr>
              <a:t>I</a:t>
            </a:r>
            <a:r>
              <a:rPr lang="zh-CN" altLang="en-US" b="1" dirty="0">
                <a:solidFill>
                  <a:srgbClr val="0033CC"/>
                </a:solidFill>
              </a:rPr>
              <a:t>：</a:t>
            </a:r>
            <a:r>
              <a:rPr lang="zh-CN" altLang="en-US" dirty="0"/>
              <a:t>彼此的</a:t>
            </a:r>
            <a:r>
              <a:rPr lang="zh-CN" altLang="zh-CN" dirty="0">
                <a:solidFill>
                  <a:srgbClr val="0033CC"/>
                </a:solidFill>
              </a:rPr>
              <a:t>隔离性</a:t>
            </a:r>
            <a:r>
              <a:rPr lang="zh-CN" altLang="en-US" dirty="0"/>
              <a:t>；</a:t>
            </a:r>
            <a:r>
              <a:rPr lang="en-US" altLang="zh-CN" b="1" dirty="0">
                <a:solidFill>
                  <a:srgbClr val="0033CC"/>
                </a:solidFill>
              </a:rPr>
              <a:t>D</a:t>
            </a:r>
            <a:r>
              <a:rPr lang="zh-CN" altLang="en-US" b="1" dirty="0">
                <a:solidFill>
                  <a:srgbClr val="0033CC"/>
                </a:solidFill>
              </a:rPr>
              <a:t>：</a:t>
            </a:r>
            <a:r>
              <a:rPr lang="zh-CN" altLang="en-US" dirty="0"/>
              <a:t>作用的</a:t>
            </a:r>
            <a:r>
              <a:rPr lang="zh-CN" altLang="en-US" dirty="0">
                <a:solidFill>
                  <a:srgbClr val="0033CC"/>
                </a:solidFill>
              </a:rPr>
              <a:t>持久性</a:t>
            </a:r>
            <a:r>
              <a:rPr lang="zh-CN" altLang="en-US" dirty="0"/>
              <a:t>。</a:t>
            </a:r>
          </a:p>
          <a:p>
            <a:pPr lvl="2">
              <a:spcBef>
                <a:spcPts val="0"/>
              </a:spcBef>
            </a:pPr>
            <a:endParaRPr lang="en-US" altLang="zh-CN" dirty="0"/>
          </a:p>
          <a:p>
            <a:pPr lvl="2">
              <a:spcBef>
                <a:spcPts val="0"/>
              </a:spcBef>
            </a:pPr>
            <a:r>
              <a:rPr lang="zh-CN" altLang="en-US" dirty="0"/>
              <a:t>一个（更新）事务的执行过程将数据库从一个（旧的）</a:t>
            </a:r>
            <a:r>
              <a:rPr lang="zh-CN" altLang="en-US" dirty="0">
                <a:solidFill>
                  <a:srgbClr val="0033CC"/>
                </a:solidFill>
              </a:rPr>
              <a:t>一致性状态</a:t>
            </a:r>
            <a:r>
              <a:rPr lang="zh-CN" altLang="en-US" dirty="0"/>
              <a:t>转换到一个（新的）一致性状态。</a:t>
            </a:r>
            <a:endParaRPr lang="en-US" altLang="zh-CN" dirty="0"/>
          </a:p>
          <a:p>
            <a:pPr lvl="2"/>
            <a:r>
              <a:rPr lang="zh-CN" altLang="en-US" dirty="0"/>
              <a:t>在一个事务的执行过程中，数据库中数据可能会有暂时的不一致性，但在该事务执行结束时，</a:t>
            </a:r>
            <a:r>
              <a:rPr lang="en-US" altLang="zh-CN" dirty="0"/>
              <a:t>DBMS</a:t>
            </a:r>
            <a:r>
              <a:rPr lang="zh-CN" altLang="en-US" dirty="0"/>
              <a:t>将保证数据库中数据的一致性。</a:t>
            </a:r>
          </a:p>
        </p:txBody>
      </p:sp>
      <p:sp>
        <p:nvSpPr>
          <p:cNvPr id="12" name="灯片编号占位符 5"/>
          <p:cNvSpPr>
            <a:spLocks noGrp="1"/>
          </p:cNvSpPr>
          <p:nvPr>
            <p:ph type="sldNum" sz="quarter" idx="12"/>
          </p:nvPr>
        </p:nvSpPr>
        <p:spPr/>
        <p:txBody>
          <a:bodyPr/>
          <a:lstStyle>
            <a:lvl1pPr algn="r">
              <a:defRPr sz="1000">
                <a:solidFill>
                  <a:schemeClr val="tx1"/>
                </a:solidFill>
              </a:defRPr>
            </a:lvl1pPr>
          </a:lstStyle>
          <a:p>
            <a:fld id="{BB270F05-8D65-49A8-91FB-6A617CC2AAFA}" type="slidenum">
              <a:rPr lang="en-US" altLang="zh-CN" smtClean="0"/>
              <a:pPr/>
              <a:t>6</a:t>
            </a:fld>
            <a:endParaRPr lang="en-US" altLang="zh-CN" dirty="0"/>
          </a:p>
        </p:txBody>
      </p:sp>
      <p:sp>
        <p:nvSpPr>
          <p:cNvPr id="13" name="日期占位符 3"/>
          <p:cNvSpPr>
            <a:spLocks noGrp="1"/>
          </p:cNvSpPr>
          <p:nvPr>
            <p:ph type="dt" sz="half" idx="10"/>
          </p:nvPr>
        </p:nvSpPr>
        <p:spPr/>
        <p:txBody>
          <a:bodyPr/>
          <a:lstStyle>
            <a:lvl1pPr>
              <a:defRPr sz="1000" i="0">
                <a:solidFill>
                  <a:srgbClr val="CC3300"/>
                </a:solidFill>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 name="页脚占位符 4"/>
          <p:cNvSpPr>
            <a:spLocks noGrp="1"/>
          </p:cNvSpPr>
          <p:nvPr>
            <p:ph type="ftr" sz="quarter" idx="11"/>
          </p:nvPr>
        </p:nvSpPr>
        <p:spPr/>
        <p:txBody>
          <a:bodyPr/>
          <a:lstStyle>
            <a:lvl1pPr>
              <a:defRPr sz="1000" i="0">
                <a:solidFill>
                  <a:srgbClr val="CC3300"/>
                </a:solidFill>
              </a:defRPr>
            </a:lvl1pPr>
          </a:lstStyle>
          <a:p>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
        <p:nvSpPr>
          <p:cNvPr id="22" name="矩形 21"/>
          <p:cNvSpPr/>
          <p:nvPr/>
        </p:nvSpPr>
        <p:spPr>
          <a:xfrm>
            <a:off x="7286600" y="3380799"/>
            <a:ext cx="1461864" cy="1200329"/>
          </a:xfrm>
          <a:prstGeom prst="rect">
            <a:avLst/>
          </a:prstGeom>
          <a:solidFill>
            <a:srgbClr val="FFFF00"/>
          </a:solidFill>
        </p:spPr>
        <p:txBody>
          <a:bodyPr wrap="square">
            <a:spAutoFit/>
          </a:bodyPr>
          <a:lstStyle/>
          <a:p>
            <a:r>
              <a:rPr lang="en-US" altLang="zh-CN" dirty="0">
                <a:solidFill>
                  <a:srgbClr val="0033CC"/>
                </a:solidFill>
              </a:rPr>
              <a:t>A</a:t>
            </a:r>
            <a:r>
              <a:rPr lang="zh-CN" altLang="en-US" dirty="0"/>
              <a:t>tomicity</a:t>
            </a:r>
            <a:endParaRPr lang="en-US" altLang="zh-CN" dirty="0"/>
          </a:p>
          <a:p>
            <a:r>
              <a:rPr lang="zh-CN" altLang="en-US" dirty="0">
                <a:solidFill>
                  <a:srgbClr val="0033CC"/>
                </a:solidFill>
              </a:rPr>
              <a:t>C</a:t>
            </a:r>
            <a:r>
              <a:rPr lang="zh-CN" altLang="en-US" dirty="0"/>
              <a:t>onsistency</a:t>
            </a:r>
          </a:p>
          <a:p>
            <a:r>
              <a:rPr lang="en-US" altLang="zh-CN" dirty="0">
                <a:solidFill>
                  <a:srgbClr val="0033CC"/>
                </a:solidFill>
              </a:rPr>
              <a:t>I</a:t>
            </a:r>
            <a:r>
              <a:rPr lang="zh-CN" altLang="en-US" dirty="0"/>
              <a:t>solation</a:t>
            </a:r>
            <a:endParaRPr lang="en-US" altLang="zh-CN" dirty="0"/>
          </a:p>
          <a:p>
            <a:r>
              <a:rPr lang="zh-CN" altLang="en-US" dirty="0">
                <a:solidFill>
                  <a:srgbClr val="0033CC"/>
                </a:solidFill>
              </a:rPr>
              <a:t>D</a:t>
            </a:r>
            <a:r>
              <a:rPr lang="zh-CN" altLang="en-US" dirty="0"/>
              <a:t>urability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8">
                                            <p:txEl>
                                              <p:pRg st="5" end="5"/>
                                            </p:txEl>
                                          </p:spTgt>
                                        </p:tgtEl>
                                        <p:attrNameLst>
                                          <p:attrName>style.visibility</p:attrName>
                                        </p:attrNameLst>
                                      </p:cBhvr>
                                      <p:to>
                                        <p:strVal val="visible"/>
                                      </p:to>
                                    </p:set>
                                    <p:anim calcmode="lin" valueType="num">
                                      <p:cBhvr additive="base">
                                        <p:cTn id="7" dur="500" fill="hold"/>
                                        <p:tgtEl>
                                          <p:spTgt spid="8198">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8">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8">
                                            <p:txEl>
                                              <p:pRg st="6" end="6"/>
                                            </p:txEl>
                                          </p:spTgt>
                                        </p:tgtEl>
                                        <p:attrNameLst>
                                          <p:attrName>style.visibility</p:attrName>
                                        </p:attrNameLst>
                                      </p:cBhvr>
                                      <p:to>
                                        <p:strVal val="visible"/>
                                      </p:to>
                                    </p:set>
                                    <p:anim calcmode="lin" valueType="num">
                                      <p:cBhvr additive="base">
                                        <p:cTn id="11" dur="500" fill="hold"/>
                                        <p:tgtEl>
                                          <p:spTgt spid="8198">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altLang="zh-CN"/>
              <a:t>4.2  </a:t>
            </a:r>
            <a:r>
              <a:rPr lang="zh-CN" altLang="en-US"/>
              <a:t>事务</a:t>
            </a:r>
          </a:p>
        </p:txBody>
      </p:sp>
      <p:sp>
        <p:nvSpPr>
          <p:cNvPr id="63491" name="Rectangle 3"/>
          <p:cNvSpPr>
            <a:spLocks noGrp="1" noChangeArrowheads="1"/>
          </p:cNvSpPr>
          <p:nvPr>
            <p:ph type="body" idx="1"/>
          </p:nvPr>
        </p:nvSpPr>
        <p:spPr>
          <a:xfrm>
            <a:off x="611188" y="1340768"/>
            <a:ext cx="8137276" cy="5112420"/>
          </a:xfrm>
        </p:spPr>
        <p:txBody>
          <a:bodyPr/>
          <a:lstStyle/>
          <a:p>
            <a:pPr eaLnBrk="1" hangingPunct="1">
              <a:lnSpc>
                <a:spcPct val="120000"/>
              </a:lnSpc>
              <a:defRPr/>
            </a:pPr>
            <a:r>
              <a:rPr lang="zh-CN" altLang="en-US" sz="2200" b="1" dirty="0">
                <a:solidFill>
                  <a:srgbClr val="008000"/>
                </a:solidFill>
                <a:latin typeface="Times New Roman" charset="0"/>
                <a:ea typeface="黑体" pitchFamily="2" charset="-122"/>
              </a:rPr>
              <a:t>例：</a:t>
            </a:r>
            <a:r>
              <a:rPr lang="zh-CN" altLang="en-US" sz="2200" dirty="0">
                <a:solidFill>
                  <a:srgbClr val="008000"/>
                </a:solidFill>
                <a:latin typeface="Times New Roman" charset="0"/>
                <a:ea typeface="黑体" pitchFamily="2" charset="-122"/>
              </a:rPr>
              <a:t>银行的转帐业务</a:t>
            </a:r>
            <a:endParaRPr lang="en-US" altLang="zh-CN" sz="2200" dirty="0">
              <a:solidFill>
                <a:srgbClr val="008000"/>
              </a:solidFill>
              <a:latin typeface="Times New Roman" charset="0"/>
              <a:ea typeface="黑体" pitchFamily="2" charset="-122"/>
            </a:endParaRPr>
          </a:p>
          <a:p>
            <a:pPr marL="400050" lvl="1" indent="0" eaLnBrk="1" hangingPunct="1">
              <a:lnSpc>
                <a:spcPct val="120000"/>
              </a:lnSpc>
              <a:buNone/>
              <a:defRPr/>
            </a:pPr>
            <a:r>
              <a:rPr lang="zh-CN" altLang="en-US" sz="1800" dirty="0">
                <a:solidFill>
                  <a:schemeClr val="tx2"/>
                </a:solidFill>
                <a:latin typeface="Times New Roman" charset="0"/>
                <a:ea typeface="黑体" pitchFamily="2" charset="-122"/>
              </a:rPr>
              <a:t>给定两个银行帐号</a:t>
            </a:r>
            <a:r>
              <a:rPr lang="en-US" altLang="zh-CN" sz="1800" b="1" dirty="0">
                <a:solidFill>
                  <a:schemeClr val="tx2"/>
                </a:solidFill>
                <a:latin typeface="Times New Roman" charset="0"/>
                <a:ea typeface="黑体" pitchFamily="2" charset="-122"/>
              </a:rPr>
              <a:t>A</a:t>
            </a:r>
            <a:r>
              <a:rPr lang="zh-CN" altLang="en-US" sz="1800" dirty="0">
                <a:solidFill>
                  <a:schemeClr val="tx2"/>
                </a:solidFill>
                <a:latin typeface="Times New Roman" charset="0"/>
                <a:ea typeface="黑体" pitchFamily="2" charset="-122"/>
              </a:rPr>
              <a:t>和</a:t>
            </a:r>
            <a:r>
              <a:rPr lang="en-US" altLang="zh-CN" sz="1800" b="1" dirty="0">
                <a:solidFill>
                  <a:schemeClr val="tx2"/>
                </a:solidFill>
                <a:latin typeface="Times New Roman" charset="0"/>
                <a:ea typeface="黑体" pitchFamily="2" charset="-122"/>
              </a:rPr>
              <a:t>B</a:t>
            </a:r>
            <a:r>
              <a:rPr lang="zh-CN" altLang="en-US" sz="1800" dirty="0">
                <a:solidFill>
                  <a:schemeClr val="tx2"/>
                </a:solidFill>
                <a:latin typeface="Times New Roman" charset="0"/>
                <a:ea typeface="黑体" pitchFamily="2" charset="-122"/>
              </a:rPr>
              <a:t>以及转帐金额</a:t>
            </a:r>
            <a:r>
              <a:rPr lang="en-US" altLang="zh-CN" sz="1800" b="1" dirty="0">
                <a:solidFill>
                  <a:schemeClr val="tx2"/>
                </a:solidFill>
                <a:latin typeface="Times New Roman" charset="0"/>
                <a:ea typeface="黑体" pitchFamily="2" charset="-122"/>
              </a:rPr>
              <a:t>X</a:t>
            </a:r>
            <a:r>
              <a:rPr lang="zh-CN" altLang="en-US" sz="1800" dirty="0">
                <a:solidFill>
                  <a:schemeClr val="tx2"/>
                </a:solidFill>
                <a:latin typeface="Times New Roman" charset="0"/>
                <a:ea typeface="黑体" pitchFamily="2" charset="-122"/>
              </a:rPr>
              <a:t>，将帐号</a:t>
            </a:r>
            <a:r>
              <a:rPr lang="en-US" altLang="zh-CN" sz="1800" b="1" dirty="0">
                <a:solidFill>
                  <a:schemeClr val="tx2"/>
                </a:solidFill>
                <a:latin typeface="Times New Roman" charset="0"/>
                <a:ea typeface="黑体" pitchFamily="2" charset="-122"/>
              </a:rPr>
              <a:t>A</a:t>
            </a:r>
            <a:r>
              <a:rPr lang="zh-CN" altLang="en-US" sz="1800" dirty="0">
                <a:solidFill>
                  <a:schemeClr val="tx2"/>
                </a:solidFill>
                <a:latin typeface="Times New Roman" charset="0"/>
                <a:ea typeface="黑体" pitchFamily="2" charset="-122"/>
              </a:rPr>
              <a:t>的金额减去</a:t>
            </a:r>
            <a:r>
              <a:rPr lang="en-US" altLang="zh-CN" sz="1800" b="1" dirty="0">
                <a:solidFill>
                  <a:schemeClr val="tx2"/>
                </a:solidFill>
                <a:latin typeface="Times New Roman" charset="0"/>
                <a:ea typeface="黑体" pitchFamily="2" charset="-122"/>
              </a:rPr>
              <a:t>X</a:t>
            </a:r>
            <a:r>
              <a:rPr lang="zh-CN" altLang="en-US" sz="1800" dirty="0">
                <a:solidFill>
                  <a:schemeClr val="tx2"/>
                </a:solidFill>
                <a:latin typeface="Times New Roman" charset="0"/>
                <a:ea typeface="黑体" pitchFamily="2" charset="-122"/>
              </a:rPr>
              <a:t>，同时帐号</a:t>
            </a:r>
            <a:r>
              <a:rPr lang="en-US" altLang="zh-CN" sz="1800" b="1" dirty="0">
                <a:solidFill>
                  <a:schemeClr val="tx2"/>
                </a:solidFill>
                <a:latin typeface="Times New Roman" charset="0"/>
                <a:ea typeface="黑体" pitchFamily="2" charset="-122"/>
              </a:rPr>
              <a:t>B</a:t>
            </a:r>
            <a:r>
              <a:rPr lang="zh-CN" altLang="en-US" sz="1800" dirty="0">
                <a:solidFill>
                  <a:schemeClr val="tx2"/>
                </a:solidFill>
                <a:latin typeface="Times New Roman" charset="0"/>
                <a:ea typeface="黑体" pitchFamily="2" charset="-122"/>
              </a:rPr>
              <a:t>的金额增加</a:t>
            </a:r>
            <a:r>
              <a:rPr lang="en-US" altLang="zh-CN" sz="1800" b="1" dirty="0">
                <a:solidFill>
                  <a:schemeClr val="tx2"/>
                </a:solidFill>
                <a:latin typeface="Times New Roman" charset="0"/>
                <a:ea typeface="黑体" pitchFamily="2" charset="-122"/>
              </a:rPr>
              <a:t>X</a:t>
            </a:r>
            <a:r>
              <a:rPr lang="zh-CN" altLang="en-US" sz="1800" dirty="0">
                <a:solidFill>
                  <a:schemeClr val="tx2"/>
                </a:solidFill>
                <a:latin typeface="Times New Roman" charset="0"/>
                <a:ea typeface="黑体" pitchFamily="2" charset="-122"/>
              </a:rPr>
              <a:t>。其处理过程如下：</a:t>
            </a:r>
            <a:br>
              <a:rPr lang="en-US" altLang="zh-CN" sz="1800" dirty="0">
                <a:solidFill>
                  <a:schemeClr val="tx2"/>
                </a:solidFill>
                <a:latin typeface="Times New Roman" charset="0"/>
                <a:ea typeface="黑体" pitchFamily="2" charset="-122"/>
              </a:rPr>
            </a:br>
            <a:r>
              <a:rPr lang="en-US" altLang="zh-CN" sz="1800" dirty="0">
                <a:solidFill>
                  <a:schemeClr val="tx2"/>
                </a:solidFill>
                <a:latin typeface="+mj-lt"/>
              </a:rPr>
              <a:t>【</a:t>
            </a:r>
            <a:r>
              <a:rPr lang="zh-CN" altLang="en-US" sz="1800" dirty="0">
                <a:solidFill>
                  <a:schemeClr val="tx2"/>
                </a:solidFill>
                <a:latin typeface="+mj-lt"/>
              </a:rPr>
              <a:t>其中，</a:t>
            </a:r>
            <a:r>
              <a:rPr lang="en-US" altLang="zh-CN" sz="1800" dirty="0">
                <a:solidFill>
                  <a:schemeClr val="accent2"/>
                </a:solidFill>
                <a:latin typeface="+mj-lt"/>
              </a:rPr>
              <a:t>READ(A)</a:t>
            </a:r>
            <a:r>
              <a:rPr lang="zh-CN" altLang="en-US" sz="1800" dirty="0">
                <a:solidFill>
                  <a:schemeClr val="tx2"/>
                </a:solidFill>
                <a:latin typeface="+mj-lt"/>
              </a:rPr>
              <a:t>表示将帐号</a:t>
            </a:r>
            <a:r>
              <a:rPr lang="en-US" altLang="zh-CN" sz="1800" dirty="0">
                <a:solidFill>
                  <a:schemeClr val="tx2"/>
                </a:solidFill>
                <a:latin typeface="+mj-lt"/>
              </a:rPr>
              <a:t>A</a:t>
            </a:r>
            <a:r>
              <a:rPr lang="zh-CN" altLang="en-US" sz="1800" dirty="0">
                <a:solidFill>
                  <a:schemeClr val="tx2"/>
                </a:solidFill>
                <a:latin typeface="+mj-lt"/>
              </a:rPr>
              <a:t>的金额读入内存变量</a:t>
            </a:r>
            <a:r>
              <a:rPr lang="en-US" altLang="zh-CN" sz="1800" dirty="0">
                <a:solidFill>
                  <a:schemeClr val="tx2"/>
                </a:solidFill>
                <a:latin typeface="+mj-lt"/>
              </a:rPr>
              <a:t>A</a:t>
            </a:r>
            <a:r>
              <a:rPr lang="zh-CN" altLang="en-US" sz="1800" dirty="0">
                <a:solidFill>
                  <a:schemeClr val="tx2"/>
                </a:solidFill>
                <a:latin typeface="+mj-lt"/>
              </a:rPr>
              <a:t>，</a:t>
            </a:r>
            <a:r>
              <a:rPr lang="en-US" altLang="zh-CN" sz="1800" dirty="0">
                <a:solidFill>
                  <a:schemeClr val="accent2"/>
                </a:solidFill>
                <a:latin typeface="+mj-lt"/>
              </a:rPr>
              <a:t>WRITE(A)</a:t>
            </a:r>
            <a:r>
              <a:rPr lang="zh-CN" altLang="en-US" sz="1800" dirty="0">
                <a:solidFill>
                  <a:schemeClr val="tx2"/>
                </a:solidFill>
                <a:latin typeface="+mj-lt"/>
              </a:rPr>
              <a:t>表示将内存变量</a:t>
            </a:r>
            <a:r>
              <a:rPr lang="en-US" altLang="zh-CN" sz="1800" dirty="0">
                <a:solidFill>
                  <a:schemeClr val="tx2"/>
                </a:solidFill>
                <a:latin typeface="+mj-lt"/>
              </a:rPr>
              <a:t>A</a:t>
            </a:r>
            <a:r>
              <a:rPr lang="zh-CN" altLang="en-US" sz="1800" dirty="0">
                <a:solidFill>
                  <a:schemeClr val="tx2"/>
                </a:solidFill>
                <a:latin typeface="+mj-lt"/>
              </a:rPr>
              <a:t>的值作为帐号</a:t>
            </a:r>
            <a:r>
              <a:rPr lang="en-US" altLang="zh-CN" sz="1800" dirty="0">
                <a:solidFill>
                  <a:schemeClr val="tx2"/>
                </a:solidFill>
                <a:latin typeface="+mj-lt"/>
              </a:rPr>
              <a:t>A</a:t>
            </a:r>
            <a:r>
              <a:rPr lang="zh-CN" altLang="en-US" sz="1800" dirty="0">
                <a:solidFill>
                  <a:schemeClr val="tx2"/>
                </a:solidFill>
                <a:latin typeface="+mj-lt"/>
              </a:rPr>
              <a:t>的金额写入数据库</a:t>
            </a:r>
            <a:r>
              <a:rPr lang="en-US" altLang="zh-CN" sz="1800" dirty="0">
                <a:solidFill>
                  <a:schemeClr val="tx2"/>
                </a:solidFill>
                <a:latin typeface="+mj-lt"/>
              </a:rPr>
              <a:t>】</a:t>
            </a:r>
            <a:endParaRPr lang="zh-CN" altLang="en-US" sz="1800" dirty="0">
              <a:solidFill>
                <a:schemeClr val="tx2"/>
              </a:solidFill>
              <a:latin typeface="+mj-lt"/>
            </a:endParaRPr>
          </a:p>
          <a:p>
            <a:pPr marL="542925" lvl="2" eaLnBrk="1" hangingPunct="1">
              <a:buFont typeface="Wingdings" pitchFamily="2" charset="2"/>
              <a:buNone/>
              <a:defRPr/>
            </a:pPr>
            <a:r>
              <a:rPr lang="en-US" altLang="zh-CN" sz="2000" b="1" dirty="0">
                <a:solidFill>
                  <a:schemeClr val="accent2"/>
                </a:solidFill>
                <a:latin typeface="Times New Roman" charset="0"/>
                <a:ea typeface="黑体" pitchFamily="2" charset="-122"/>
              </a:rPr>
              <a:t>READ(A);</a:t>
            </a:r>
          </a:p>
          <a:p>
            <a:pPr marL="542925" lvl="2" eaLnBrk="1" hangingPunct="1">
              <a:buFont typeface="Wingdings" pitchFamily="2" charset="2"/>
              <a:buNone/>
              <a:defRPr/>
            </a:pPr>
            <a:r>
              <a:rPr lang="en-US" altLang="zh-CN" sz="2000" dirty="0">
                <a:latin typeface="Times New Roman" charset="0"/>
                <a:ea typeface="黑体" pitchFamily="2" charset="-122"/>
              </a:rPr>
              <a:t>IF (A </a:t>
            </a:r>
            <a:r>
              <a:rPr lang="en-US" altLang="zh-CN" sz="2000" dirty="0">
                <a:latin typeface="Times New Roman" charset="0"/>
                <a:ea typeface="黑体" pitchFamily="2" charset="-122"/>
                <a:sym typeface="Symbol" pitchFamily="18" charset="2"/>
              </a:rPr>
              <a:t> X</a:t>
            </a:r>
            <a:r>
              <a:rPr lang="zh-CN" altLang="en-US" sz="2000" dirty="0">
                <a:latin typeface="Times New Roman" charset="0"/>
                <a:ea typeface="黑体" pitchFamily="2" charset="-122"/>
                <a:sym typeface="Symbol" pitchFamily="18" charset="2"/>
              </a:rPr>
              <a:t>）</a:t>
            </a:r>
            <a:endParaRPr lang="en-US" altLang="zh-CN" sz="2000" dirty="0">
              <a:latin typeface="Times New Roman" charset="0"/>
              <a:ea typeface="黑体" pitchFamily="2" charset="-122"/>
              <a:sym typeface="Symbol" pitchFamily="18" charset="2"/>
            </a:endParaRPr>
          </a:p>
          <a:p>
            <a:pPr marL="542925" lvl="2" eaLnBrk="1" hangingPunct="1">
              <a:buFont typeface="Wingdings" pitchFamily="2" charset="2"/>
              <a:buNone/>
              <a:defRPr/>
            </a:pPr>
            <a:r>
              <a:rPr lang="en-US" altLang="zh-CN" sz="2000" dirty="0">
                <a:latin typeface="Times New Roman" charset="0"/>
                <a:ea typeface="黑体" pitchFamily="2" charset="-122"/>
                <a:sym typeface="Symbol" pitchFamily="18" charset="2"/>
              </a:rPr>
              <a:t>THEN BEGIN</a:t>
            </a:r>
          </a:p>
          <a:p>
            <a:pPr marL="542925" lvl="3" eaLnBrk="1" hangingPunct="1">
              <a:buFont typeface="Wingdings" pitchFamily="2" charset="2"/>
              <a:buNone/>
              <a:defRPr/>
            </a:pPr>
            <a:r>
              <a:rPr lang="en-US" altLang="zh-CN" dirty="0">
                <a:latin typeface="Times New Roman" charset="0"/>
                <a:ea typeface="黑体" pitchFamily="2" charset="-122"/>
                <a:sym typeface="Symbol" pitchFamily="18" charset="2"/>
              </a:rPr>
              <a:t>	A := A – X;</a:t>
            </a:r>
          </a:p>
          <a:p>
            <a:pPr marL="542925" lvl="3" eaLnBrk="1" hangingPunct="1">
              <a:buFont typeface="Wingdings" pitchFamily="2" charset="2"/>
              <a:buNone/>
              <a:defRPr/>
            </a:pPr>
            <a:r>
              <a:rPr lang="en-US" altLang="zh-CN" b="1" dirty="0">
                <a:solidFill>
                  <a:schemeClr val="accent2"/>
                </a:solidFill>
                <a:latin typeface="Times New Roman" charset="0"/>
                <a:ea typeface="黑体" pitchFamily="2" charset="-122"/>
                <a:sym typeface="Symbol" pitchFamily="18" charset="2"/>
              </a:rPr>
              <a:t>	WRITE(A);</a:t>
            </a:r>
          </a:p>
          <a:p>
            <a:pPr marL="542925" lvl="3" eaLnBrk="1" hangingPunct="1">
              <a:buFont typeface="Wingdings" pitchFamily="2" charset="2"/>
              <a:buNone/>
              <a:defRPr/>
            </a:pPr>
            <a:r>
              <a:rPr lang="en-US" altLang="zh-CN" b="1" dirty="0">
                <a:solidFill>
                  <a:schemeClr val="accent2"/>
                </a:solidFill>
                <a:latin typeface="Times New Roman" charset="0"/>
                <a:ea typeface="黑体" pitchFamily="2" charset="-122"/>
                <a:sym typeface="Symbol" pitchFamily="18" charset="2"/>
              </a:rPr>
              <a:t>	READ(B);</a:t>
            </a:r>
          </a:p>
          <a:p>
            <a:pPr marL="542925" lvl="3" eaLnBrk="1" hangingPunct="1">
              <a:buFont typeface="Wingdings" pitchFamily="2" charset="2"/>
              <a:buNone/>
              <a:defRPr/>
            </a:pPr>
            <a:r>
              <a:rPr lang="en-US" altLang="zh-CN" dirty="0">
                <a:latin typeface="Times New Roman" charset="0"/>
                <a:ea typeface="黑体" pitchFamily="2" charset="-122"/>
                <a:sym typeface="Symbol" pitchFamily="18" charset="2"/>
              </a:rPr>
              <a:t>	B := B + X;</a:t>
            </a:r>
          </a:p>
          <a:p>
            <a:pPr marL="542925" lvl="3" eaLnBrk="1" hangingPunct="1">
              <a:buFont typeface="Wingdings" pitchFamily="2" charset="2"/>
              <a:buNone/>
              <a:defRPr/>
            </a:pPr>
            <a:r>
              <a:rPr lang="en-US" altLang="zh-CN" b="1" dirty="0">
                <a:solidFill>
                  <a:schemeClr val="accent2"/>
                </a:solidFill>
                <a:latin typeface="Times New Roman" charset="0"/>
                <a:ea typeface="黑体" pitchFamily="2" charset="-122"/>
                <a:sym typeface="Symbol" pitchFamily="18" charset="2"/>
              </a:rPr>
              <a:t>	WRITE(B);</a:t>
            </a:r>
          </a:p>
          <a:p>
            <a:pPr marL="542925" lvl="2" eaLnBrk="1" hangingPunct="1">
              <a:buFont typeface="Wingdings" pitchFamily="2" charset="2"/>
              <a:buNone/>
              <a:defRPr/>
            </a:pPr>
            <a:r>
              <a:rPr lang="en-US" altLang="zh-CN" sz="2000" dirty="0">
                <a:latin typeface="Times New Roman" charset="0"/>
                <a:ea typeface="黑体" pitchFamily="2" charset="-122"/>
                <a:sym typeface="Symbol" pitchFamily="18" charset="2"/>
              </a:rPr>
              <a:t>END</a:t>
            </a:r>
          </a:p>
        </p:txBody>
      </p:sp>
      <p:sp>
        <p:nvSpPr>
          <p:cNvPr id="63492" name="Text Box 4"/>
          <p:cNvSpPr txBox="1">
            <a:spLocks noChangeArrowheads="1"/>
          </p:cNvSpPr>
          <p:nvPr/>
        </p:nvSpPr>
        <p:spPr bwMode="auto">
          <a:xfrm>
            <a:off x="4499174" y="3590259"/>
            <a:ext cx="4038600" cy="1723549"/>
          </a:xfrm>
          <a:prstGeom prst="rect">
            <a:avLst/>
          </a:prstGeom>
          <a:solidFill>
            <a:srgbClr val="CCFFFF"/>
          </a:solidFill>
          <a:ln w="9525">
            <a:noFill/>
            <a:miter lim="800000"/>
            <a:headEnd/>
            <a:tailEnd/>
          </a:ln>
        </p:spPr>
        <p:txBody>
          <a:bodyPr>
            <a:spAutoFit/>
          </a:bodyPr>
          <a:lstStyle/>
          <a:p>
            <a:pPr>
              <a:lnSpc>
                <a:spcPct val="90000"/>
              </a:lnSpc>
              <a:spcBef>
                <a:spcPct val="20000"/>
              </a:spcBef>
              <a:buClr>
                <a:schemeClr val="tx1"/>
              </a:buClr>
              <a:buSzPct val="80000"/>
              <a:buFont typeface="Wingdings" pitchFamily="2" charset="2"/>
              <a:buChar char="§"/>
            </a:pPr>
            <a:r>
              <a:rPr kumimoji="1" lang="en-US" altLang="zh-CN" sz="2000" b="1" dirty="0">
                <a:latin typeface="宋体" pitchFamily="2" charset="-122"/>
              </a:rPr>
              <a:t> </a:t>
            </a:r>
            <a:r>
              <a:rPr kumimoji="1" lang="zh-CN" altLang="en-US" sz="2000" b="1" dirty="0">
                <a:latin typeface="Times New Roman" charset="0"/>
                <a:ea typeface="黑体" pitchFamily="2" charset="-122"/>
              </a:rPr>
              <a:t>该事务的数据库访问操作包括：</a:t>
            </a:r>
            <a:endParaRPr kumimoji="1" lang="zh-CN" altLang="en-US" sz="1200" b="1" dirty="0">
              <a:solidFill>
                <a:schemeClr val="hlink"/>
              </a:solidFill>
              <a:latin typeface="Times New Roman" charset="0"/>
              <a:ea typeface="黑体" pitchFamily="2" charset="-122"/>
            </a:endParaRPr>
          </a:p>
          <a:p>
            <a:pPr lvl="1">
              <a:lnSpc>
                <a:spcPct val="90000"/>
              </a:lnSpc>
              <a:spcBef>
                <a:spcPct val="20000"/>
              </a:spcBef>
              <a:buClr>
                <a:schemeClr val="tx1"/>
              </a:buClr>
              <a:buSzPct val="80000"/>
              <a:buFont typeface="Wingdings" pitchFamily="2" charset="2"/>
              <a:buNone/>
            </a:pPr>
            <a:r>
              <a:rPr kumimoji="1" lang="en-US" altLang="zh-CN" sz="2000" b="1" dirty="0">
                <a:solidFill>
                  <a:schemeClr val="accent2"/>
                </a:solidFill>
                <a:latin typeface="Times New Roman" charset="0"/>
                <a:ea typeface="黑体" pitchFamily="2" charset="-122"/>
              </a:rPr>
              <a:t>READ(A</a:t>
            </a:r>
            <a:r>
              <a:rPr kumimoji="1" lang="zh-CN" altLang="en-US" sz="2000" b="1" dirty="0">
                <a:solidFill>
                  <a:schemeClr val="accent2"/>
                </a:solidFill>
                <a:latin typeface="Times New Roman" charset="0"/>
                <a:ea typeface="黑体" pitchFamily="2" charset="-122"/>
              </a:rPr>
              <a:t>）</a:t>
            </a:r>
            <a:r>
              <a:rPr kumimoji="1" lang="en-US" altLang="zh-CN" sz="2000" b="1" dirty="0">
                <a:solidFill>
                  <a:schemeClr val="accent2"/>
                </a:solidFill>
                <a:latin typeface="Times New Roman" charset="0"/>
                <a:ea typeface="黑体" pitchFamily="2" charset="-122"/>
              </a:rPr>
              <a:t>;</a:t>
            </a:r>
          </a:p>
          <a:p>
            <a:pPr lvl="1">
              <a:lnSpc>
                <a:spcPct val="90000"/>
              </a:lnSpc>
              <a:spcBef>
                <a:spcPct val="20000"/>
              </a:spcBef>
              <a:buClr>
                <a:schemeClr val="tx1"/>
              </a:buClr>
              <a:buSzPct val="80000"/>
              <a:buFont typeface="Wingdings" pitchFamily="2" charset="2"/>
              <a:buNone/>
            </a:pPr>
            <a:r>
              <a:rPr kumimoji="1" lang="en-US" altLang="zh-CN" sz="2000" b="1" dirty="0">
                <a:solidFill>
                  <a:schemeClr val="accent2"/>
                </a:solidFill>
                <a:latin typeface="Times New Roman" charset="0"/>
                <a:ea typeface="黑体" pitchFamily="2" charset="-122"/>
                <a:sym typeface="Symbol" pitchFamily="18" charset="2"/>
              </a:rPr>
              <a:t>WRITE(A</a:t>
            </a:r>
            <a:r>
              <a:rPr kumimoji="1" lang="zh-CN" altLang="en-US" sz="2000" b="1" dirty="0">
                <a:solidFill>
                  <a:schemeClr val="accent2"/>
                </a:solidFill>
                <a:latin typeface="Times New Roman" charset="0"/>
                <a:ea typeface="黑体" pitchFamily="2" charset="-122"/>
                <a:sym typeface="Symbol" pitchFamily="18" charset="2"/>
              </a:rPr>
              <a:t>）</a:t>
            </a:r>
            <a:r>
              <a:rPr kumimoji="1" lang="en-US" altLang="zh-CN" sz="2000" b="1" dirty="0">
                <a:solidFill>
                  <a:schemeClr val="accent2"/>
                </a:solidFill>
                <a:latin typeface="Times New Roman" charset="0"/>
                <a:ea typeface="黑体" pitchFamily="2" charset="-122"/>
                <a:sym typeface="Symbol" pitchFamily="18" charset="2"/>
              </a:rPr>
              <a:t>;</a:t>
            </a:r>
          </a:p>
          <a:p>
            <a:pPr lvl="1">
              <a:lnSpc>
                <a:spcPct val="90000"/>
              </a:lnSpc>
              <a:spcBef>
                <a:spcPct val="20000"/>
              </a:spcBef>
              <a:buClr>
                <a:schemeClr val="tx1"/>
              </a:buClr>
              <a:buSzPct val="80000"/>
              <a:buFont typeface="Wingdings" pitchFamily="2" charset="2"/>
              <a:buNone/>
            </a:pPr>
            <a:r>
              <a:rPr kumimoji="1" lang="en-US" altLang="zh-CN" sz="2000" b="1" dirty="0">
                <a:solidFill>
                  <a:schemeClr val="accent2"/>
                </a:solidFill>
                <a:latin typeface="Times New Roman" charset="0"/>
                <a:ea typeface="黑体" pitchFamily="2" charset="-122"/>
                <a:sym typeface="Symbol" pitchFamily="18" charset="2"/>
              </a:rPr>
              <a:t>READ(B</a:t>
            </a:r>
            <a:r>
              <a:rPr kumimoji="1" lang="zh-CN" altLang="en-US" sz="2000" b="1" dirty="0">
                <a:solidFill>
                  <a:schemeClr val="accent2"/>
                </a:solidFill>
                <a:latin typeface="Times New Roman" charset="0"/>
                <a:ea typeface="黑体" pitchFamily="2" charset="-122"/>
                <a:sym typeface="Symbol" pitchFamily="18" charset="2"/>
              </a:rPr>
              <a:t>）</a:t>
            </a:r>
            <a:r>
              <a:rPr kumimoji="1" lang="en-US" altLang="zh-CN" sz="2000" b="1" dirty="0">
                <a:solidFill>
                  <a:schemeClr val="accent2"/>
                </a:solidFill>
                <a:latin typeface="Times New Roman" charset="0"/>
                <a:ea typeface="黑体" pitchFamily="2" charset="-122"/>
                <a:sym typeface="Symbol" pitchFamily="18" charset="2"/>
              </a:rPr>
              <a:t>;</a:t>
            </a:r>
          </a:p>
          <a:p>
            <a:pPr lvl="1">
              <a:lnSpc>
                <a:spcPct val="90000"/>
              </a:lnSpc>
              <a:spcBef>
                <a:spcPct val="20000"/>
              </a:spcBef>
              <a:buClr>
                <a:schemeClr val="tx1"/>
              </a:buClr>
              <a:buSzPct val="80000"/>
              <a:buFont typeface="Wingdings" pitchFamily="2" charset="2"/>
              <a:buNone/>
            </a:pPr>
            <a:r>
              <a:rPr kumimoji="1" lang="en-US" altLang="zh-CN" sz="2000" b="1" dirty="0">
                <a:solidFill>
                  <a:schemeClr val="accent2"/>
                </a:solidFill>
                <a:latin typeface="Times New Roman" charset="0"/>
                <a:ea typeface="黑体" pitchFamily="2" charset="-122"/>
                <a:sym typeface="Symbol" pitchFamily="18" charset="2"/>
              </a:rPr>
              <a:t>WRITE(B</a:t>
            </a:r>
            <a:r>
              <a:rPr kumimoji="1" lang="zh-CN" altLang="en-US" sz="2000" b="1" dirty="0">
                <a:solidFill>
                  <a:schemeClr val="accent2"/>
                </a:solidFill>
                <a:latin typeface="Times New Roman" charset="0"/>
                <a:ea typeface="黑体" pitchFamily="2" charset="-122"/>
                <a:sym typeface="Symbol" pitchFamily="18" charset="2"/>
              </a:rPr>
              <a:t>）</a:t>
            </a:r>
            <a:r>
              <a:rPr kumimoji="1" lang="en-US" altLang="zh-CN" sz="2000" b="1" dirty="0">
                <a:solidFill>
                  <a:schemeClr val="accent2"/>
                </a:solidFill>
                <a:latin typeface="Times New Roman" charset="0"/>
                <a:ea typeface="黑体" pitchFamily="2" charset="-122"/>
                <a:sym typeface="Symbol" pitchFamily="18" charset="2"/>
              </a:rPr>
              <a:t>;</a:t>
            </a:r>
            <a:endParaRPr kumimoji="1" lang="en-US" altLang="zh-CN" sz="2000" dirty="0">
              <a:solidFill>
                <a:schemeClr val="accent2"/>
              </a:solidFill>
              <a:latin typeface="Times New Roman" charset="0"/>
              <a:ea typeface="黑体" pitchFamily="2" charset="-122"/>
            </a:endParaRPr>
          </a:p>
        </p:txBody>
      </p:sp>
      <p:sp>
        <p:nvSpPr>
          <p:cNvPr id="63493" name="Line 5"/>
          <p:cNvSpPr>
            <a:spLocks noChangeShapeType="1"/>
          </p:cNvSpPr>
          <p:nvPr/>
        </p:nvSpPr>
        <p:spPr bwMode="auto">
          <a:xfrm>
            <a:off x="2267744" y="3471391"/>
            <a:ext cx="2688035" cy="593340"/>
          </a:xfrm>
          <a:prstGeom prst="line">
            <a:avLst/>
          </a:prstGeom>
          <a:noFill/>
          <a:ln w="19050">
            <a:solidFill>
              <a:schemeClr val="tx1"/>
            </a:solidFill>
            <a:miter lim="800000"/>
            <a:headEnd/>
            <a:tailEnd type="arrow" w="med" len="med"/>
          </a:ln>
        </p:spPr>
        <p:txBody>
          <a:bodyPr wrap="none"/>
          <a:lstStyle/>
          <a:p>
            <a:endParaRPr lang="zh-CN" altLang="en-US"/>
          </a:p>
        </p:txBody>
      </p:sp>
      <p:sp>
        <p:nvSpPr>
          <p:cNvPr id="63494" name="Line 6"/>
          <p:cNvSpPr>
            <a:spLocks noChangeShapeType="1"/>
          </p:cNvSpPr>
          <p:nvPr/>
        </p:nvSpPr>
        <p:spPr bwMode="auto">
          <a:xfrm flipV="1">
            <a:off x="2685282" y="4440380"/>
            <a:ext cx="2270497" cy="398491"/>
          </a:xfrm>
          <a:prstGeom prst="line">
            <a:avLst/>
          </a:prstGeom>
          <a:noFill/>
          <a:ln w="19050">
            <a:solidFill>
              <a:schemeClr val="tx1"/>
            </a:solidFill>
            <a:miter lim="800000"/>
            <a:headEnd/>
            <a:tailEnd type="arrow" w="med" len="med"/>
          </a:ln>
        </p:spPr>
        <p:txBody>
          <a:bodyPr wrap="none"/>
          <a:lstStyle/>
          <a:p>
            <a:endParaRPr lang="zh-CN" altLang="en-US"/>
          </a:p>
        </p:txBody>
      </p:sp>
      <p:sp>
        <p:nvSpPr>
          <p:cNvPr id="63495" name="Line 7"/>
          <p:cNvSpPr>
            <a:spLocks noChangeShapeType="1"/>
          </p:cNvSpPr>
          <p:nvPr/>
        </p:nvSpPr>
        <p:spPr bwMode="auto">
          <a:xfrm flipV="1">
            <a:off x="2483768" y="4768878"/>
            <a:ext cx="2496619" cy="460321"/>
          </a:xfrm>
          <a:prstGeom prst="line">
            <a:avLst/>
          </a:prstGeom>
          <a:noFill/>
          <a:ln w="19050">
            <a:solidFill>
              <a:schemeClr val="tx1"/>
            </a:solidFill>
            <a:miter lim="800000"/>
            <a:headEnd/>
            <a:tailEnd type="arrow" w="med" len="med"/>
          </a:ln>
        </p:spPr>
        <p:txBody>
          <a:bodyPr wrap="none"/>
          <a:lstStyle/>
          <a:p>
            <a:endParaRPr lang="zh-CN" altLang="en-US"/>
          </a:p>
        </p:txBody>
      </p:sp>
      <p:sp>
        <p:nvSpPr>
          <p:cNvPr id="63496" name="Line 8"/>
          <p:cNvSpPr>
            <a:spLocks noChangeShapeType="1"/>
          </p:cNvSpPr>
          <p:nvPr/>
        </p:nvSpPr>
        <p:spPr bwMode="auto">
          <a:xfrm flipV="1">
            <a:off x="2627785" y="5138960"/>
            <a:ext cx="2352602" cy="722564"/>
          </a:xfrm>
          <a:prstGeom prst="line">
            <a:avLst/>
          </a:prstGeom>
          <a:noFill/>
          <a:ln w="19050">
            <a:solidFill>
              <a:schemeClr val="tx1"/>
            </a:solidFill>
            <a:miter lim="800000"/>
            <a:headEnd/>
            <a:tailEnd type="arrow" w="med" len="med"/>
          </a:ln>
        </p:spPr>
        <p:txBody>
          <a:bodyPr wrap="none"/>
          <a:lstStyle/>
          <a:p>
            <a:endParaRPr lang="zh-CN" altLang="en-US"/>
          </a:p>
        </p:txBody>
      </p:sp>
      <p:sp>
        <p:nvSpPr>
          <p:cNvPr id="63497" name="Text Box 9"/>
          <p:cNvSpPr txBox="1">
            <a:spLocks noChangeArrowheads="1"/>
          </p:cNvSpPr>
          <p:nvPr/>
        </p:nvSpPr>
        <p:spPr bwMode="auto">
          <a:xfrm>
            <a:off x="3779912" y="5529287"/>
            <a:ext cx="4751512" cy="707886"/>
          </a:xfrm>
          <a:prstGeom prst="rect">
            <a:avLst/>
          </a:prstGeom>
          <a:solidFill>
            <a:srgbClr val="CCFFFF"/>
          </a:solidFill>
          <a:ln w="9525">
            <a:noFill/>
            <a:miter lim="800000"/>
            <a:headEnd/>
            <a:tailEnd/>
          </a:ln>
        </p:spPr>
        <p:txBody>
          <a:bodyPr wrap="square">
            <a:spAutoFit/>
          </a:bodyPr>
          <a:lstStyle/>
          <a:p>
            <a:pPr>
              <a:spcBef>
                <a:spcPct val="50000"/>
              </a:spcBef>
            </a:pPr>
            <a:r>
              <a:rPr kumimoji="1" lang="zh-CN" altLang="en-US" sz="2000" dirty="0">
                <a:latin typeface="+mj-lt"/>
                <a:ea typeface="黑体" pitchFamily="2" charset="-122"/>
              </a:rPr>
              <a:t>对该事务而言，数据库中数据的</a:t>
            </a:r>
            <a:r>
              <a:rPr kumimoji="1" lang="zh-CN" altLang="en-US" sz="2000" dirty="0">
                <a:solidFill>
                  <a:srgbClr val="0000CC"/>
                </a:solidFill>
                <a:latin typeface="+mj-lt"/>
                <a:ea typeface="黑体" pitchFamily="2" charset="-122"/>
              </a:rPr>
              <a:t>一致性</a:t>
            </a:r>
            <a:r>
              <a:rPr kumimoji="1" lang="zh-CN" altLang="en-US" sz="2000" dirty="0">
                <a:latin typeface="+mj-lt"/>
                <a:ea typeface="黑体" pitchFamily="2" charset="-122"/>
              </a:rPr>
              <a:t>是指：</a:t>
            </a:r>
            <a:r>
              <a:rPr kumimoji="1" lang="zh-CN" altLang="en-US" sz="2000" dirty="0">
                <a:solidFill>
                  <a:schemeClr val="accent2"/>
                </a:solidFill>
                <a:latin typeface="+mj-lt"/>
                <a:ea typeface="黑体" pitchFamily="2" charset="-122"/>
              </a:rPr>
              <a:t>帐号</a:t>
            </a:r>
            <a:r>
              <a:rPr kumimoji="1" lang="en-US" altLang="zh-CN" sz="2000" b="1" dirty="0">
                <a:solidFill>
                  <a:schemeClr val="accent2"/>
                </a:solidFill>
                <a:latin typeface="+mj-lt"/>
                <a:ea typeface="黑体" pitchFamily="2" charset="-122"/>
              </a:rPr>
              <a:t>A</a:t>
            </a:r>
            <a:r>
              <a:rPr kumimoji="1" lang="zh-CN" altLang="en-US" sz="2000" dirty="0">
                <a:solidFill>
                  <a:schemeClr val="accent2"/>
                </a:solidFill>
                <a:latin typeface="+mj-lt"/>
                <a:ea typeface="黑体" pitchFamily="2" charset="-122"/>
              </a:rPr>
              <a:t>和帐号</a:t>
            </a:r>
            <a:r>
              <a:rPr kumimoji="1" lang="en-US" altLang="zh-CN" sz="2000" b="1" dirty="0">
                <a:solidFill>
                  <a:schemeClr val="accent2"/>
                </a:solidFill>
                <a:latin typeface="+mj-lt"/>
                <a:ea typeface="黑体" pitchFamily="2" charset="-122"/>
              </a:rPr>
              <a:t>B</a:t>
            </a:r>
            <a:r>
              <a:rPr kumimoji="1" lang="zh-CN" altLang="en-US" sz="2000" dirty="0">
                <a:solidFill>
                  <a:schemeClr val="accent2"/>
                </a:solidFill>
                <a:latin typeface="+mj-lt"/>
                <a:ea typeface="黑体" pitchFamily="2" charset="-122"/>
              </a:rPr>
              <a:t>的总金额之和不变</a:t>
            </a:r>
          </a:p>
        </p:txBody>
      </p:sp>
      <p:sp>
        <p:nvSpPr>
          <p:cNvPr id="15"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7</a:t>
            </a:fld>
            <a:endParaRPr lang="en-US" altLang="zh-CN" dirty="0"/>
          </a:p>
        </p:txBody>
      </p:sp>
      <p:sp>
        <p:nvSpPr>
          <p:cNvPr id="16"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blinds(horizontal)">
                                      <p:cBhvr>
                                        <p:cTn id="7" dur="500"/>
                                        <p:tgtEl>
                                          <p:spTgt spid="6349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63493"/>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63494"/>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63495"/>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6349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3497"/>
                                        </p:tgtEl>
                                        <p:attrNameLst>
                                          <p:attrName>style.visibility</p:attrName>
                                        </p:attrNameLst>
                                      </p:cBhvr>
                                      <p:to>
                                        <p:strVal val="visible"/>
                                      </p:to>
                                    </p:set>
                                    <p:anim calcmode="lin" valueType="num">
                                      <p:cBhvr additive="base">
                                        <p:cTn id="24" dur="500" fill="hold"/>
                                        <p:tgtEl>
                                          <p:spTgt spid="63497"/>
                                        </p:tgtEl>
                                        <p:attrNameLst>
                                          <p:attrName>ppt_x</p:attrName>
                                        </p:attrNameLst>
                                      </p:cBhvr>
                                      <p:tavLst>
                                        <p:tav tm="0">
                                          <p:val>
                                            <p:strVal val="#ppt_x"/>
                                          </p:val>
                                        </p:tav>
                                        <p:tav tm="100000">
                                          <p:val>
                                            <p:strVal val="#ppt_x"/>
                                          </p:val>
                                        </p:tav>
                                      </p:tavLst>
                                    </p:anim>
                                    <p:anim calcmode="lin" valueType="num">
                                      <p:cBhvr additive="base">
                                        <p:cTn id="25" dur="500" fill="hold"/>
                                        <p:tgtEl>
                                          <p:spTgt spid="63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autoUpdateAnimBg="0"/>
      <p:bldP spid="63493" grpId="0" animBg="1"/>
      <p:bldP spid="63494" grpId="0" animBg="1"/>
      <p:bldP spid="63495" grpId="0" animBg="1"/>
      <p:bldP spid="63496" grpId="0" animBg="1"/>
      <p:bldP spid="6349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altLang="zh-CN"/>
              <a:t>4.2  </a:t>
            </a:r>
            <a:r>
              <a:rPr lang="zh-CN" altLang="en-US"/>
              <a:t>事务</a:t>
            </a:r>
          </a:p>
        </p:txBody>
      </p:sp>
      <p:sp>
        <p:nvSpPr>
          <p:cNvPr id="10246" name="Rectangle 3"/>
          <p:cNvSpPr>
            <a:spLocks noGrp="1" noChangeArrowheads="1"/>
          </p:cNvSpPr>
          <p:nvPr>
            <p:ph type="body" idx="1"/>
          </p:nvPr>
        </p:nvSpPr>
        <p:spPr>
          <a:xfrm>
            <a:off x="914400" y="1268413"/>
            <a:ext cx="7772400" cy="5040312"/>
          </a:xfrm>
        </p:spPr>
        <p:txBody>
          <a:bodyPr/>
          <a:lstStyle/>
          <a:p>
            <a:pPr eaLnBrk="1" hangingPunct="1"/>
            <a:r>
              <a:rPr lang="zh-CN" altLang="en-US" sz="2600" dirty="0">
                <a:solidFill>
                  <a:schemeClr val="accent2"/>
                </a:solidFill>
                <a:latin typeface="Times New Roman" charset="0"/>
                <a:ea typeface="黑体" pitchFamily="2" charset="-122"/>
              </a:rPr>
              <a:t>二、事务的</a:t>
            </a:r>
            <a:r>
              <a:rPr lang="en-US" altLang="zh-CN" sz="2600" dirty="0">
                <a:solidFill>
                  <a:schemeClr val="accent2"/>
                </a:solidFill>
                <a:latin typeface="Times New Roman" charset="0"/>
                <a:ea typeface="黑体" pitchFamily="2" charset="-122"/>
              </a:rPr>
              <a:t>ACID</a:t>
            </a:r>
            <a:r>
              <a:rPr lang="zh-CN" altLang="en-US" sz="2600" dirty="0">
                <a:solidFill>
                  <a:schemeClr val="accent2"/>
                </a:solidFill>
                <a:latin typeface="Times New Roman" charset="0"/>
                <a:ea typeface="黑体" pitchFamily="2" charset="-122"/>
              </a:rPr>
              <a:t>性质</a:t>
            </a:r>
          </a:p>
          <a:p>
            <a:pPr lvl="1" eaLnBrk="1" hangingPunct="1"/>
            <a:r>
              <a:rPr lang="zh-CN" altLang="en-US" sz="2400" dirty="0">
                <a:solidFill>
                  <a:srgbClr val="008000"/>
                </a:solidFill>
                <a:latin typeface="Times New Roman" charset="0"/>
                <a:ea typeface="黑体" pitchFamily="2" charset="-122"/>
              </a:rPr>
              <a:t>原子性（</a:t>
            </a:r>
            <a:r>
              <a:rPr lang="en-US" altLang="zh-CN" sz="2400" b="1" dirty="0">
                <a:solidFill>
                  <a:schemeClr val="accent2"/>
                </a:solidFill>
                <a:latin typeface="Times New Roman" charset="0"/>
                <a:ea typeface="黑体" pitchFamily="2" charset="-122"/>
              </a:rPr>
              <a:t>A</a:t>
            </a:r>
            <a:r>
              <a:rPr lang="en-US" altLang="zh-CN" sz="2400" dirty="0">
                <a:solidFill>
                  <a:srgbClr val="008000"/>
                </a:solidFill>
                <a:latin typeface="Times New Roman" charset="0"/>
                <a:ea typeface="黑体" pitchFamily="2" charset="-122"/>
              </a:rPr>
              <a:t>tomicity</a:t>
            </a:r>
            <a:r>
              <a:rPr lang="zh-CN" altLang="en-US" sz="2400" dirty="0">
                <a:solidFill>
                  <a:srgbClr val="008000"/>
                </a:solidFill>
                <a:latin typeface="Times New Roman" charset="0"/>
                <a:ea typeface="黑体" pitchFamily="2" charset="-122"/>
              </a:rPr>
              <a:t>）：</a:t>
            </a:r>
            <a:r>
              <a:rPr lang="en-US" altLang="zh-CN" sz="2400" dirty="0">
                <a:latin typeface="Times New Roman" charset="0"/>
                <a:ea typeface="黑体" pitchFamily="2" charset="-122"/>
              </a:rPr>
              <a:t> </a:t>
            </a:r>
            <a:r>
              <a:rPr kumimoji="1" lang="zh-CN" altLang="en-US" sz="2400" dirty="0">
                <a:latin typeface="Times New Roman" charset="0"/>
                <a:ea typeface="黑体" pitchFamily="2" charset="-122"/>
              </a:rPr>
              <a:t>在一个事务中，所有的数据库操作是一个不可分割的操作序列，</a:t>
            </a:r>
            <a:r>
              <a:rPr lang="zh-CN" altLang="en-US" sz="2400" dirty="0">
                <a:latin typeface="Times New Roman" charset="0"/>
                <a:ea typeface="黑体" pitchFamily="2" charset="-122"/>
              </a:rPr>
              <a:t>事务中的操作</a:t>
            </a:r>
            <a:r>
              <a:rPr lang="zh-CN" altLang="en-US" sz="2400" dirty="0">
                <a:solidFill>
                  <a:schemeClr val="accent2"/>
                </a:solidFill>
                <a:latin typeface="Times New Roman" charset="0"/>
                <a:ea typeface="黑体" pitchFamily="2" charset="-122"/>
              </a:rPr>
              <a:t>要么全做，要么全不做（</a:t>
            </a:r>
            <a:r>
              <a:rPr lang="en-US" altLang="zh-CN" sz="2400" dirty="0">
                <a:solidFill>
                  <a:schemeClr val="accent2"/>
                </a:solidFill>
                <a:latin typeface="Times New Roman" charset="0"/>
                <a:ea typeface="黑体" pitchFamily="2" charset="-122"/>
              </a:rPr>
              <a:t>nothing or all</a:t>
            </a:r>
            <a:r>
              <a:rPr lang="zh-CN" altLang="en-US" sz="2400" dirty="0">
                <a:solidFill>
                  <a:schemeClr val="accent2"/>
                </a:solidFill>
                <a:latin typeface="Times New Roman" charset="0"/>
                <a:ea typeface="黑体" pitchFamily="2" charset="-122"/>
              </a:rPr>
              <a:t>）</a:t>
            </a:r>
            <a:endParaRPr lang="en-US" altLang="zh-CN" sz="2400" dirty="0">
              <a:solidFill>
                <a:schemeClr val="accent2"/>
              </a:solidFill>
              <a:latin typeface="Times New Roman" charset="0"/>
              <a:ea typeface="黑体" pitchFamily="2" charset="-122"/>
            </a:endParaRPr>
          </a:p>
          <a:p>
            <a:pPr lvl="2" eaLnBrk="1" hangingPunct="1"/>
            <a:r>
              <a:rPr lang="en-US" altLang="zh-CN" sz="2200" dirty="0">
                <a:solidFill>
                  <a:srgbClr val="0000CC"/>
                </a:solidFill>
                <a:latin typeface="Times New Roman" charset="0"/>
                <a:ea typeface="黑体" pitchFamily="2" charset="-122"/>
              </a:rPr>
              <a:t>e.g. </a:t>
            </a:r>
            <a:r>
              <a:rPr lang="zh-CN" altLang="en-US" sz="2200" dirty="0">
                <a:solidFill>
                  <a:srgbClr val="0000CC"/>
                </a:solidFill>
                <a:latin typeface="Times New Roman" charset="0"/>
                <a:ea typeface="黑体" pitchFamily="2" charset="-122"/>
              </a:rPr>
              <a:t>从</a:t>
            </a:r>
            <a:r>
              <a:rPr lang="en-US" altLang="zh-CN" sz="2200" dirty="0">
                <a:solidFill>
                  <a:srgbClr val="0000CC"/>
                </a:solidFill>
                <a:latin typeface="Times New Roman" charset="0"/>
                <a:ea typeface="黑体" pitchFamily="2" charset="-122"/>
              </a:rPr>
              <a:t>ATM</a:t>
            </a:r>
            <a:r>
              <a:rPr lang="zh-CN" altLang="en-US" sz="2200" dirty="0">
                <a:solidFill>
                  <a:srgbClr val="0000CC"/>
                </a:solidFill>
                <a:latin typeface="Times New Roman" charset="0"/>
                <a:ea typeface="黑体" pitchFamily="2" charset="-122"/>
              </a:rPr>
              <a:t>机取款时，“取款”与“扣款”操作必须组成为一个具有原子性的事务。</a:t>
            </a:r>
          </a:p>
          <a:p>
            <a:pPr lvl="2" eaLnBrk="1" hangingPunct="1"/>
            <a:endParaRPr lang="zh-CN" altLang="en-US" dirty="0">
              <a:latin typeface="Times New Roman" charset="0"/>
              <a:ea typeface="黑体" pitchFamily="2" charset="-122"/>
            </a:endParaRPr>
          </a:p>
          <a:p>
            <a:pPr lvl="1" eaLnBrk="1" hangingPunct="1"/>
            <a:r>
              <a:rPr lang="zh-CN" altLang="en-US" sz="2400" dirty="0">
                <a:solidFill>
                  <a:srgbClr val="008000"/>
                </a:solidFill>
                <a:latin typeface="Times New Roman" charset="0"/>
                <a:ea typeface="黑体" pitchFamily="2" charset="-122"/>
              </a:rPr>
              <a:t>一致性（</a:t>
            </a:r>
            <a:r>
              <a:rPr lang="en-US" altLang="zh-CN" sz="2400" b="1" dirty="0">
                <a:solidFill>
                  <a:schemeClr val="accent2"/>
                </a:solidFill>
                <a:latin typeface="Times New Roman" charset="0"/>
                <a:ea typeface="黑体" pitchFamily="2" charset="-122"/>
              </a:rPr>
              <a:t>C</a:t>
            </a:r>
            <a:r>
              <a:rPr lang="en-US" altLang="zh-CN" sz="2400" dirty="0">
                <a:solidFill>
                  <a:srgbClr val="008000"/>
                </a:solidFill>
                <a:latin typeface="Times New Roman" charset="0"/>
                <a:ea typeface="黑体" pitchFamily="2" charset="-122"/>
              </a:rPr>
              <a:t>onsistency</a:t>
            </a:r>
            <a:r>
              <a:rPr lang="zh-CN" altLang="en-US" sz="2400" dirty="0">
                <a:solidFill>
                  <a:srgbClr val="008000"/>
                </a:solidFill>
                <a:latin typeface="Times New Roman" charset="0"/>
                <a:ea typeface="黑体" pitchFamily="2" charset="-122"/>
              </a:rPr>
              <a:t> ）：</a:t>
            </a:r>
            <a:r>
              <a:rPr lang="zh-CN" altLang="en-US" sz="2400" dirty="0">
                <a:latin typeface="Times New Roman" charset="0"/>
                <a:ea typeface="黑体" pitchFamily="2" charset="-122"/>
              </a:rPr>
              <a:t>事务在功能上必须使数据库从当前的</a:t>
            </a:r>
            <a:r>
              <a:rPr lang="zh-CN" altLang="en-US" sz="2400" dirty="0">
                <a:solidFill>
                  <a:schemeClr val="accent2"/>
                </a:solidFill>
                <a:latin typeface="Times New Roman" charset="0"/>
                <a:ea typeface="黑体" pitchFamily="2" charset="-122"/>
              </a:rPr>
              <a:t>一致状态（</a:t>
            </a:r>
            <a:r>
              <a:rPr lang="en-US" altLang="zh-CN" sz="2400" dirty="0">
                <a:solidFill>
                  <a:schemeClr val="accent2"/>
                </a:solidFill>
                <a:latin typeface="Times New Roman" charset="0"/>
                <a:ea typeface="黑体" pitchFamily="2" charset="-122"/>
              </a:rPr>
              <a:t>consistent state</a:t>
            </a:r>
            <a:r>
              <a:rPr lang="zh-CN" altLang="en-US" sz="2400" dirty="0">
                <a:solidFill>
                  <a:schemeClr val="accent2"/>
                </a:solidFill>
                <a:latin typeface="Times New Roman" charset="0"/>
                <a:ea typeface="黑体" pitchFamily="2" charset="-122"/>
              </a:rPr>
              <a:t>）变成下一个一致状态。</a:t>
            </a:r>
            <a:r>
              <a:rPr lang="zh-CN" altLang="en-US" sz="2400" dirty="0">
                <a:latin typeface="Times New Roman" charset="0"/>
                <a:ea typeface="黑体" pitchFamily="2" charset="-122"/>
              </a:rPr>
              <a:t>所谓</a:t>
            </a:r>
            <a:r>
              <a:rPr lang="zh-CN" altLang="en-US" sz="2400" dirty="0">
                <a:solidFill>
                  <a:schemeClr val="accent2"/>
                </a:solidFill>
                <a:latin typeface="Times New Roman" charset="0"/>
                <a:ea typeface="黑体" pitchFamily="2" charset="-122"/>
              </a:rPr>
              <a:t>一致状态</a:t>
            </a:r>
            <a:r>
              <a:rPr lang="zh-CN" altLang="en-US" sz="2400" dirty="0">
                <a:latin typeface="Times New Roman" charset="0"/>
                <a:ea typeface="黑体" pitchFamily="2" charset="-122"/>
              </a:rPr>
              <a:t>就是数据库中的数据必须满足已定义的完整性约束（包括业务规则）。</a:t>
            </a:r>
          </a:p>
          <a:p>
            <a:pPr lvl="2" eaLnBrk="1" hangingPunct="1"/>
            <a:r>
              <a:rPr lang="en-US" altLang="zh-CN" sz="2200" dirty="0">
                <a:solidFill>
                  <a:srgbClr val="0000CC"/>
                </a:solidFill>
                <a:latin typeface="Times New Roman" charset="0"/>
                <a:ea typeface="黑体" pitchFamily="2" charset="-122"/>
              </a:rPr>
              <a:t>e.g.  </a:t>
            </a:r>
            <a:r>
              <a:rPr lang="zh-CN" altLang="en-US" sz="2200" dirty="0">
                <a:solidFill>
                  <a:srgbClr val="0000CC"/>
                </a:solidFill>
                <a:latin typeface="Times New Roman" charset="0"/>
                <a:ea typeface="黑体" pitchFamily="2" charset="-122"/>
              </a:rPr>
              <a:t>一个银行帐号上的收支之差应始终等于余额。</a:t>
            </a:r>
          </a:p>
        </p:txBody>
      </p:sp>
      <p:sp>
        <p:nvSpPr>
          <p:cNvPr id="9"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8</a:t>
            </a:fld>
            <a:endParaRPr lang="en-US" altLang="zh-CN" dirty="0"/>
          </a:p>
        </p:txBody>
      </p:sp>
      <p:sp>
        <p:nvSpPr>
          <p:cNvPr id="10"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ltLang="zh-CN"/>
              <a:t>4.2  </a:t>
            </a:r>
            <a:r>
              <a:rPr lang="zh-CN" altLang="en-US"/>
              <a:t>事务</a:t>
            </a:r>
          </a:p>
        </p:txBody>
      </p:sp>
      <p:sp>
        <p:nvSpPr>
          <p:cNvPr id="11270" name="Rectangle 3"/>
          <p:cNvSpPr>
            <a:spLocks noGrp="1" noChangeArrowheads="1"/>
          </p:cNvSpPr>
          <p:nvPr>
            <p:ph type="body" idx="1"/>
          </p:nvPr>
        </p:nvSpPr>
        <p:spPr>
          <a:xfrm>
            <a:off x="914400" y="1268412"/>
            <a:ext cx="7772400" cy="4032795"/>
          </a:xfrm>
        </p:spPr>
        <p:txBody>
          <a:bodyPr/>
          <a:lstStyle/>
          <a:p>
            <a:pPr eaLnBrk="1" hangingPunct="1"/>
            <a:r>
              <a:rPr lang="zh-CN" altLang="en-US" sz="2600" dirty="0">
                <a:solidFill>
                  <a:schemeClr val="accent2"/>
                </a:solidFill>
                <a:latin typeface="Times New Roman" charset="0"/>
                <a:ea typeface="黑体" pitchFamily="2" charset="-122"/>
              </a:rPr>
              <a:t>二、事务的</a:t>
            </a:r>
            <a:r>
              <a:rPr lang="en-US" altLang="zh-CN" sz="2600" dirty="0">
                <a:solidFill>
                  <a:schemeClr val="accent2"/>
                </a:solidFill>
                <a:latin typeface="Times New Roman" charset="0"/>
                <a:ea typeface="黑体" pitchFamily="2" charset="-122"/>
              </a:rPr>
              <a:t>ACID</a:t>
            </a:r>
            <a:r>
              <a:rPr lang="zh-CN" altLang="en-US" sz="2600" dirty="0">
                <a:solidFill>
                  <a:schemeClr val="accent2"/>
                </a:solidFill>
                <a:latin typeface="Times New Roman" charset="0"/>
                <a:ea typeface="黑体" pitchFamily="2" charset="-122"/>
              </a:rPr>
              <a:t>性质（续）</a:t>
            </a:r>
            <a:endParaRPr lang="en-US" altLang="zh-CN" sz="2600" dirty="0">
              <a:solidFill>
                <a:schemeClr val="accent2"/>
              </a:solidFill>
              <a:latin typeface="Times New Roman" charset="0"/>
              <a:ea typeface="黑体" pitchFamily="2" charset="-122"/>
            </a:endParaRPr>
          </a:p>
          <a:p>
            <a:pPr lvl="1" eaLnBrk="1" hangingPunct="1"/>
            <a:r>
              <a:rPr lang="zh-CN" altLang="zh-CN" sz="2400" dirty="0">
                <a:solidFill>
                  <a:srgbClr val="008000"/>
                </a:solidFill>
                <a:latin typeface="Times New Roman" charset="0"/>
                <a:ea typeface="黑体" pitchFamily="2" charset="-122"/>
              </a:rPr>
              <a:t>隔离性</a:t>
            </a:r>
            <a:r>
              <a:rPr lang="zh-CN" altLang="en-US" sz="2400" dirty="0">
                <a:solidFill>
                  <a:srgbClr val="008000"/>
                </a:solidFill>
                <a:latin typeface="Times New Roman" charset="0"/>
                <a:ea typeface="黑体" pitchFamily="2" charset="-122"/>
              </a:rPr>
              <a:t>（</a:t>
            </a:r>
            <a:r>
              <a:rPr lang="en-US" altLang="zh-CN" sz="2400" b="1" dirty="0">
                <a:solidFill>
                  <a:schemeClr val="accent2"/>
                </a:solidFill>
                <a:latin typeface="Times New Roman" charset="0"/>
                <a:ea typeface="黑体" pitchFamily="2" charset="-122"/>
              </a:rPr>
              <a:t>I</a:t>
            </a:r>
            <a:r>
              <a:rPr lang="en-US" altLang="zh-CN" sz="2400" dirty="0">
                <a:solidFill>
                  <a:srgbClr val="008000"/>
                </a:solidFill>
                <a:latin typeface="Times New Roman" charset="0"/>
                <a:ea typeface="黑体" pitchFamily="2" charset="-122"/>
              </a:rPr>
              <a:t>solation</a:t>
            </a:r>
            <a:r>
              <a:rPr lang="zh-CN" altLang="en-US" sz="2400" dirty="0">
                <a:solidFill>
                  <a:srgbClr val="008000"/>
                </a:solidFill>
                <a:latin typeface="Times New Roman" charset="0"/>
                <a:ea typeface="黑体" pitchFamily="2" charset="-122"/>
              </a:rPr>
              <a:t> ）：</a:t>
            </a:r>
            <a:r>
              <a:rPr lang="en-US" altLang="zh-CN" sz="2400" dirty="0">
                <a:latin typeface="Times New Roman" charset="0"/>
                <a:ea typeface="黑体" pitchFamily="2" charset="-122"/>
              </a:rPr>
              <a:t> </a:t>
            </a:r>
            <a:r>
              <a:rPr lang="zh-CN" altLang="en-US" sz="2400" dirty="0">
                <a:latin typeface="Times New Roman" charset="0"/>
                <a:ea typeface="黑体" pitchFamily="2" charset="-122"/>
              </a:rPr>
              <a:t>多个事务并发执行时彼此不受影响，就好象各个事务独立执行一样。</a:t>
            </a:r>
          </a:p>
          <a:p>
            <a:pPr lvl="2" eaLnBrk="1" hangingPunct="1"/>
            <a:r>
              <a:rPr lang="en-US" altLang="zh-CN" sz="2200" dirty="0">
                <a:solidFill>
                  <a:srgbClr val="0000CC"/>
                </a:solidFill>
                <a:latin typeface="Times New Roman" charset="0"/>
                <a:ea typeface="黑体" pitchFamily="2" charset="-122"/>
              </a:rPr>
              <a:t>e.g.  </a:t>
            </a:r>
            <a:r>
              <a:rPr lang="zh-CN" altLang="en-US" sz="2200" dirty="0">
                <a:solidFill>
                  <a:srgbClr val="0000CC"/>
                </a:solidFill>
                <a:latin typeface="Times New Roman" charset="0"/>
                <a:ea typeface="黑体" pitchFamily="2" charset="-122"/>
              </a:rPr>
              <a:t>某高铁车次就剩一张票，有两个客户同时提出购买请求，结果应是一个买到，一个买不到。</a:t>
            </a:r>
          </a:p>
          <a:p>
            <a:pPr lvl="2" eaLnBrk="1" hangingPunct="1"/>
            <a:endParaRPr lang="zh-CN" altLang="en-US" sz="2200" dirty="0">
              <a:solidFill>
                <a:srgbClr val="0000CC"/>
              </a:solidFill>
              <a:latin typeface="Times New Roman" charset="0"/>
              <a:ea typeface="黑体" pitchFamily="2" charset="-122"/>
            </a:endParaRPr>
          </a:p>
          <a:p>
            <a:pPr lvl="1" eaLnBrk="1" hangingPunct="1"/>
            <a:r>
              <a:rPr lang="zh-CN" altLang="en-US" sz="2400" dirty="0">
                <a:solidFill>
                  <a:srgbClr val="008000"/>
                </a:solidFill>
                <a:latin typeface="Times New Roman" charset="0"/>
                <a:ea typeface="黑体" pitchFamily="2" charset="-122"/>
              </a:rPr>
              <a:t>持久性（</a:t>
            </a:r>
            <a:r>
              <a:rPr lang="en-US" altLang="zh-CN" sz="2400" b="1" dirty="0">
                <a:solidFill>
                  <a:schemeClr val="accent2"/>
                </a:solidFill>
                <a:latin typeface="Times New Roman" charset="0"/>
                <a:ea typeface="黑体" pitchFamily="2" charset="-122"/>
              </a:rPr>
              <a:t>D</a:t>
            </a:r>
            <a:r>
              <a:rPr lang="en-US" altLang="zh-CN" sz="2400" dirty="0">
                <a:solidFill>
                  <a:srgbClr val="008000"/>
                </a:solidFill>
                <a:latin typeface="Times New Roman" charset="0"/>
                <a:ea typeface="黑体" pitchFamily="2" charset="-122"/>
              </a:rPr>
              <a:t>urability</a:t>
            </a:r>
            <a:r>
              <a:rPr lang="zh-CN" altLang="en-US" sz="2400" dirty="0">
                <a:solidFill>
                  <a:srgbClr val="008000"/>
                </a:solidFill>
                <a:latin typeface="Times New Roman" charset="0"/>
                <a:ea typeface="黑体" pitchFamily="2" charset="-122"/>
              </a:rPr>
              <a:t> ）：</a:t>
            </a:r>
            <a:r>
              <a:rPr lang="zh-CN" altLang="en-US" sz="2400" dirty="0">
                <a:latin typeface="Times New Roman" charset="0"/>
                <a:ea typeface="黑体" pitchFamily="2" charset="-122"/>
              </a:rPr>
              <a:t>事务一旦成功执行，其对数据库的影响是持久的，即使数据库发生故障也应能够恢复，即：维持这个事务的执行结果。</a:t>
            </a:r>
          </a:p>
          <a:p>
            <a:pPr lvl="2" eaLnBrk="1" hangingPunct="1"/>
            <a:r>
              <a:rPr lang="en-US" altLang="zh-CN" sz="2200" dirty="0">
                <a:solidFill>
                  <a:srgbClr val="0000CC"/>
                </a:solidFill>
                <a:latin typeface="Times New Roman" charset="0"/>
                <a:ea typeface="黑体" pitchFamily="2" charset="-122"/>
              </a:rPr>
              <a:t>e.g. </a:t>
            </a:r>
            <a:r>
              <a:rPr lang="zh-CN" altLang="en-US" sz="2200" dirty="0">
                <a:solidFill>
                  <a:srgbClr val="0000CC"/>
                </a:solidFill>
                <a:latin typeface="Times New Roman" charset="0"/>
                <a:ea typeface="黑体" pitchFamily="2" charset="-122"/>
              </a:rPr>
              <a:t>银行的存款操作应是持久的</a:t>
            </a:r>
            <a:r>
              <a:rPr lang="zh-CN" altLang="en-US" dirty="0">
                <a:solidFill>
                  <a:srgbClr val="0000CC"/>
                </a:solidFill>
                <a:latin typeface="Times New Roman" charset="0"/>
                <a:ea typeface="黑体" pitchFamily="2" charset="-122"/>
              </a:rPr>
              <a:t>。</a:t>
            </a:r>
            <a:r>
              <a:rPr lang="zh-CN" altLang="en-US" dirty="0">
                <a:latin typeface="Times New Roman" charset="0"/>
              </a:rPr>
              <a:t> </a:t>
            </a:r>
          </a:p>
        </p:txBody>
      </p:sp>
      <p:sp>
        <p:nvSpPr>
          <p:cNvPr id="108548" name="Rectangle 4"/>
          <p:cNvSpPr>
            <a:spLocks noChangeArrowheads="1"/>
          </p:cNvSpPr>
          <p:nvPr/>
        </p:nvSpPr>
        <p:spPr bwMode="auto">
          <a:xfrm>
            <a:off x="683196" y="5517158"/>
            <a:ext cx="8137276" cy="792162"/>
          </a:xfrm>
          <a:prstGeom prst="rect">
            <a:avLst/>
          </a:prstGeom>
          <a:solidFill>
            <a:srgbClr val="CCFFFF"/>
          </a:solidFill>
          <a:ln w="9525">
            <a:noFill/>
            <a:miter lim="800000"/>
            <a:headEnd/>
            <a:tailEnd/>
          </a:ln>
        </p:spPr>
        <p:txBody>
          <a:bodyPr/>
          <a:lstStyle/>
          <a:p>
            <a:pPr eaLnBrk="0" hangingPunct="0">
              <a:lnSpc>
                <a:spcPct val="110000"/>
              </a:lnSpc>
            </a:pPr>
            <a:r>
              <a:rPr kumimoji="1" lang="en-US" altLang="zh-CN" sz="2200" dirty="0">
                <a:solidFill>
                  <a:schemeClr val="tx2"/>
                </a:solidFill>
                <a:latin typeface="Times New Roman" charset="0"/>
                <a:ea typeface="黑体" pitchFamily="2" charset="-122"/>
              </a:rPr>
              <a:t>DBMS</a:t>
            </a:r>
            <a:r>
              <a:rPr kumimoji="1" lang="zh-CN" altLang="en-US" sz="2200" dirty="0">
                <a:solidFill>
                  <a:schemeClr val="tx2"/>
                </a:solidFill>
                <a:latin typeface="Times New Roman" charset="0"/>
                <a:ea typeface="黑体" pitchFamily="2" charset="-122"/>
              </a:rPr>
              <a:t>通过其</a:t>
            </a:r>
            <a:r>
              <a:rPr kumimoji="1" lang="zh-CN" altLang="en-US" sz="2200" dirty="0">
                <a:solidFill>
                  <a:schemeClr val="accent2"/>
                </a:solidFill>
                <a:latin typeface="Times New Roman" charset="0"/>
                <a:ea typeface="黑体" pitchFamily="2" charset="-122"/>
              </a:rPr>
              <a:t>事务管理</a:t>
            </a:r>
            <a:r>
              <a:rPr kumimoji="1" lang="zh-CN" altLang="en-US" sz="2200" dirty="0">
                <a:solidFill>
                  <a:schemeClr val="tx2"/>
                </a:solidFill>
                <a:latin typeface="Times New Roman" charset="0"/>
                <a:ea typeface="黑体" pitchFamily="2" charset="-122"/>
              </a:rPr>
              <a:t>子系统（含</a:t>
            </a:r>
            <a:r>
              <a:rPr kumimoji="1" lang="zh-CN" altLang="en-US" sz="2200" dirty="0">
                <a:solidFill>
                  <a:schemeClr val="accent2"/>
                </a:solidFill>
                <a:latin typeface="Times New Roman" charset="0"/>
                <a:ea typeface="黑体" pitchFamily="2" charset="-122"/>
              </a:rPr>
              <a:t>并发控制</a:t>
            </a:r>
            <a:r>
              <a:rPr kumimoji="1" lang="zh-CN" altLang="en-US" sz="2200" dirty="0">
                <a:solidFill>
                  <a:schemeClr val="tx2"/>
                </a:solidFill>
                <a:latin typeface="Times New Roman" charset="0"/>
                <a:ea typeface="黑体" pitchFamily="2" charset="-122"/>
              </a:rPr>
              <a:t>功能）、</a:t>
            </a:r>
            <a:r>
              <a:rPr kumimoji="1" lang="zh-CN" altLang="en-US" sz="2200" dirty="0">
                <a:solidFill>
                  <a:schemeClr val="accent2"/>
                </a:solidFill>
                <a:latin typeface="Times New Roman" charset="0"/>
                <a:ea typeface="黑体" pitchFamily="2" charset="-122"/>
              </a:rPr>
              <a:t>恢复管理</a:t>
            </a:r>
            <a:r>
              <a:rPr kumimoji="1" lang="zh-CN" altLang="en-US" sz="2200" dirty="0">
                <a:solidFill>
                  <a:schemeClr val="tx2"/>
                </a:solidFill>
                <a:latin typeface="Times New Roman" charset="0"/>
                <a:ea typeface="黑体" pitchFamily="2" charset="-122"/>
              </a:rPr>
              <a:t>子系统、</a:t>
            </a:r>
            <a:r>
              <a:rPr kumimoji="1" lang="zh-CN" altLang="en-US" sz="2200" dirty="0">
                <a:solidFill>
                  <a:schemeClr val="accent2"/>
                </a:solidFill>
                <a:latin typeface="Times New Roman" charset="0"/>
                <a:ea typeface="黑体" pitchFamily="2" charset="-122"/>
              </a:rPr>
              <a:t>数据完整性保护</a:t>
            </a:r>
            <a:r>
              <a:rPr kumimoji="1" lang="zh-CN" altLang="en-US" sz="2200" dirty="0">
                <a:solidFill>
                  <a:schemeClr val="tx2"/>
                </a:solidFill>
                <a:latin typeface="Times New Roman" charset="0"/>
                <a:ea typeface="黑体" pitchFamily="2" charset="-122"/>
              </a:rPr>
              <a:t>子系统来实现事务的</a:t>
            </a:r>
            <a:r>
              <a:rPr kumimoji="1" lang="en-US" altLang="zh-CN" sz="2200" dirty="0">
                <a:solidFill>
                  <a:schemeClr val="tx2"/>
                </a:solidFill>
                <a:latin typeface="Times New Roman" charset="0"/>
                <a:ea typeface="黑体" pitchFamily="2" charset="-122"/>
              </a:rPr>
              <a:t>ACID</a:t>
            </a:r>
            <a:r>
              <a:rPr kumimoji="1" lang="zh-CN" altLang="en-US" sz="2200" dirty="0">
                <a:solidFill>
                  <a:schemeClr val="tx2"/>
                </a:solidFill>
                <a:latin typeface="Times New Roman" charset="0"/>
                <a:ea typeface="黑体" pitchFamily="2" charset="-122"/>
              </a:rPr>
              <a:t>性质。</a:t>
            </a:r>
          </a:p>
        </p:txBody>
      </p:sp>
      <p:sp>
        <p:nvSpPr>
          <p:cNvPr id="10" name="灯片编号占位符 5"/>
          <p:cNvSpPr>
            <a:spLocks noGrp="1"/>
          </p:cNvSpPr>
          <p:nvPr>
            <p:ph type="sldNum" sz="quarter" idx="12"/>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9</a:t>
            </a:fld>
            <a:endParaRPr lang="en-US" altLang="zh-CN" dirty="0"/>
          </a:p>
        </p:txBody>
      </p:sp>
      <p:sp>
        <p:nvSpPr>
          <p:cNvPr id="11" name="日期占位符 3"/>
          <p:cNvSpPr>
            <a:spLocks noGrp="1"/>
          </p:cNvSpPr>
          <p:nvPr>
            <p:ph type="dt" sz="half" idx="10"/>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2" name="页脚占位符 4"/>
          <p:cNvSpPr>
            <a:spLocks noGrp="1"/>
          </p:cNvSpPr>
          <p:nvPr>
            <p:ph type="ftr" sz="quarter" idx="11"/>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a:t>《</a:t>
            </a:r>
            <a:r>
              <a:rPr lang="zh-CN" altLang="en-US"/>
              <a:t>数据库系统原理</a:t>
            </a:r>
            <a:r>
              <a:rPr lang="en-US" altLang="zh-CN"/>
              <a:t>》</a:t>
            </a:r>
            <a:r>
              <a:rPr lang="zh-CN" altLang="en-US"/>
              <a:t>第</a:t>
            </a:r>
            <a:r>
              <a:rPr lang="en-US" altLang="zh-CN"/>
              <a:t>4</a:t>
            </a:r>
            <a:r>
              <a:rPr lang="zh-CN" altLang="en-US"/>
              <a:t>章</a:t>
            </a:r>
            <a:r>
              <a:rPr lang="en-US" altLang="zh-CN"/>
              <a:t>—</a:t>
            </a:r>
            <a:r>
              <a:rPr lang="zh-CN" altLang="en-US"/>
              <a:t>数据库管理系统引论</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7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p:bld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ch02数据模型</Template>
  <TotalTime>3175</TotalTime>
  <Words>3928</Words>
  <Application>Microsoft Office PowerPoint</Application>
  <PresentationFormat>全屏显示(4:3)</PresentationFormat>
  <Paragraphs>550</Paragraphs>
  <Slides>41</Slides>
  <Notes>40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1" baseType="lpstr">
      <vt:lpstr>黑体</vt:lpstr>
      <vt:lpstr>宋体</vt:lpstr>
      <vt:lpstr>Arial</vt:lpstr>
      <vt:lpstr>Symbol</vt:lpstr>
      <vt:lpstr>Tahoma</vt:lpstr>
      <vt:lpstr>Times</vt:lpstr>
      <vt:lpstr>Times New Roman</vt:lpstr>
      <vt:lpstr>Wingdings</vt:lpstr>
      <vt:lpstr>Layers</vt:lpstr>
      <vt:lpstr>Visio</vt:lpstr>
      <vt:lpstr>第4章 数据库管理系统引论  Chapter 4  Introduction to DBMS</vt:lpstr>
      <vt:lpstr>目录 Contents</vt:lpstr>
      <vt:lpstr>4.1  数据库管理系统结构简介</vt:lpstr>
      <vt:lpstr>解释执行的RDBMS结构：</vt:lpstr>
      <vt:lpstr>目录 Contents</vt:lpstr>
      <vt:lpstr>4.2  事务</vt:lpstr>
      <vt:lpstr>4.2  事务</vt:lpstr>
      <vt:lpstr>4.2  事务</vt:lpstr>
      <vt:lpstr>4.2  事务</vt:lpstr>
      <vt:lpstr>4.2  事务</vt:lpstr>
      <vt:lpstr>目录 Contents</vt:lpstr>
      <vt:lpstr>4.3  DBMS的进程结构</vt:lpstr>
      <vt:lpstr>4.3  DBMS的进程结构</vt:lpstr>
      <vt:lpstr>4.3  DBMS的进程结构</vt:lpstr>
      <vt:lpstr>4.3  DBMS的进程结构</vt:lpstr>
      <vt:lpstr>User/Server相结合的进程结构 / 单任务</vt:lpstr>
      <vt:lpstr>4.3  DBMS的进程结构</vt:lpstr>
      <vt:lpstr>使用专用服务器进程的结构 / 两任务Oracle</vt:lpstr>
      <vt:lpstr>4.3  DBMS的进程结构</vt:lpstr>
      <vt:lpstr>多线程DBMS（共享服务器进程）</vt:lpstr>
      <vt:lpstr>目录 Contents</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4.4  DBMS的系统结构</vt:lpstr>
      <vt:lpstr>目录 Contents</vt:lpstr>
      <vt:lpstr>4.5  数据目录</vt:lpstr>
      <vt:lpstr>4.5  数据目录</vt:lpstr>
      <vt:lpstr>4.5  数据目录</vt:lpstr>
      <vt:lpstr>The End</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Xu, Zhuoming</dc:creator>
  <cp:lastModifiedBy>DELL</cp:lastModifiedBy>
  <cp:revision>221</cp:revision>
  <dcterms:created xsi:type="dcterms:W3CDTF">2006-09-09T03:19:35Z</dcterms:created>
  <dcterms:modified xsi:type="dcterms:W3CDTF">2021-09-12T09:49:24Z</dcterms:modified>
</cp:coreProperties>
</file>