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45"/>
  </p:notesMasterIdLst>
  <p:sldIdLst>
    <p:sldId id="256" r:id="rId2"/>
    <p:sldId id="396" r:id="rId3"/>
    <p:sldId id="258" r:id="rId4"/>
    <p:sldId id="259" r:id="rId5"/>
    <p:sldId id="262" r:id="rId6"/>
    <p:sldId id="260" r:id="rId7"/>
    <p:sldId id="261" r:id="rId8"/>
    <p:sldId id="374" r:id="rId9"/>
    <p:sldId id="371" r:id="rId10"/>
    <p:sldId id="375" r:id="rId11"/>
    <p:sldId id="376" r:id="rId12"/>
    <p:sldId id="377" r:id="rId13"/>
    <p:sldId id="378" r:id="rId14"/>
    <p:sldId id="448" r:id="rId15"/>
    <p:sldId id="401" r:id="rId16"/>
    <p:sldId id="461" r:id="rId17"/>
    <p:sldId id="463" r:id="rId18"/>
    <p:sldId id="406" r:id="rId19"/>
    <p:sldId id="407" r:id="rId20"/>
    <p:sldId id="419" r:id="rId21"/>
    <p:sldId id="421" r:id="rId22"/>
    <p:sldId id="425" r:id="rId23"/>
    <p:sldId id="420" r:id="rId24"/>
    <p:sldId id="426" r:id="rId25"/>
    <p:sldId id="427" r:id="rId26"/>
    <p:sldId id="429" r:id="rId27"/>
    <p:sldId id="433" r:id="rId28"/>
    <p:sldId id="435" r:id="rId29"/>
    <p:sldId id="436" r:id="rId30"/>
    <p:sldId id="437" r:id="rId31"/>
    <p:sldId id="452" r:id="rId32"/>
    <p:sldId id="453" r:id="rId33"/>
    <p:sldId id="454" r:id="rId34"/>
    <p:sldId id="455" r:id="rId35"/>
    <p:sldId id="456" r:id="rId36"/>
    <p:sldId id="457" r:id="rId37"/>
    <p:sldId id="458" r:id="rId38"/>
    <p:sldId id="459" r:id="rId39"/>
    <p:sldId id="438" r:id="rId40"/>
    <p:sldId id="439" r:id="rId41"/>
    <p:sldId id="440" r:id="rId42"/>
    <p:sldId id="441" r:id="rId43"/>
    <p:sldId id="460" r:id="rId4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CCECFF"/>
    <a:srgbClr val="3366CC"/>
    <a:srgbClr val="0000CC"/>
    <a:srgbClr val="FF9966"/>
    <a:srgbClr val="00CCFF"/>
    <a:srgbClr val="66FF66"/>
    <a:srgbClr val="0033CC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5" autoAdjust="0"/>
    <p:restoredTop sz="96379" autoAdjust="0"/>
  </p:normalViewPr>
  <p:slideViewPr>
    <p:cSldViewPr>
      <p:cViewPr varScale="1">
        <p:scale>
          <a:sx n="75" d="100"/>
          <a:sy n="75" d="100"/>
        </p:scale>
        <p:origin x="1419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03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9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9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7B1394C-247F-4F7F-938C-4F09B0C15A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40332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539E6B-426C-4C3C-953D-DA580886BA9F}" type="slidenum">
              <a:rPr lang="en-US" altLang="zh-CN" smtClean="0">
                <a:latin typeface="Arial" pitchFamily="34" charset="0"/>
              </a:rPr>
              <a:pPr/>
              <a:t>1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310E49-F3FC-4827-B257-74E9A1F1BECB}" type="slidenum">
              <a:rPr lang="en-US" altLang="zh-CN" smtClean="0">
                <a:latin typeface="Arial" pitchFamily="34" charset="0"/>
              </a:rPr>
              <a:pPr/>
              <a:t>10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4D2B40-2857-481C-8215-35C3F5E69013}" type="slidenum">
              <a:rPr lang="en-US" altLang="zh-CN" smtClean="0">
                <a:latin typeface="Arial" pitchFamily="34" charset="0"/>
              </a:rPr>
              <a:pPr/>
              <a:t>11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FA58CC-0C94-4252-9FDD-8CFDB2ECC5C9}" type="slidenum">
              <a:rPr lang="en-US" altLang="zh-CN" smtClean="0">
                <a:latin typeface="Arial" pitchFamily="34" charset="0"/>
              </a:rPr>
              <a:pPr/>
              <a:t>12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F8F7A1-F73C-477A-AD98-530F6F21F614}" type="slidenum">
              <a:rPr lang="en-US" altLang="zh-CN" smtClean="0">
                <a:latin typeface="Arial" pitchFamily="34" charset="0"/>
              </a:rPr>
              <a:pPr/>
              <a:t>13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71E113-846E-4151-93E3-0B51C78E6C1C}" type="slidenum">
              <a:rPr lang="en-US" altLang="zh-CN" smtClean="0">
                <a:latin typeface="Arial" pitchFamily="34" charset="0"/>
              </a:rPr>
              <a:pPr/>
              <a:t>14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63891B-E1C1-4B1C-B9F4-AA4F9B827E70}" type="slidenum">
              <a:rPr lang="en-US" altLang="zh-CN" smtClean="0">
                <a:latin typeface="Arial" pitchFamily="34" charset="0"/>
              </a:rPr>
              <a:pPr/>
              <a:t>15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56A84C-4F26-4279-9821-9D025EE91CC5}" type="slidenum">
              <a:rPr lang="en-US" altLang="zh-CN" smtClean="0">
                <a:latin typeface="Arial" pitchFamily="34" charset="0"/>
              </a:rPr>
              <a:pPr/>
              <a:t>18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CD1E65-7C9A-4F38-B371-F8D5489BC3E1}" type="slidenum">
              <a:rPr lang="en-US" altLang="zh-CN" smtClean="0">
                <a:latin typeface="Arial" pitchFamily="34" charset="0"/>
              </a:rPr>
              <a:pPr/>
              <a:t>19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D54C3C-F206-465B-AC66-E88CAAA947A3}" type="slidenum">
              <a:rPr lang="en-US" altLang="zh-CN" smtClean="0">
                <a:latin typeface="Arial" pitchFamily="34" charset="0"/>
              </a:rPr>
              <a:pPr/>
              <a:t>20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A8C077-E1DB-4F2E-90AB-5418BB5EEBF5}" type="slidenum">
              <a:rPr lang="en-US" altLang="zh-CN" smtClean="0">
                <a:latin typeface="Arial" pitchFamily="34" charset="0"/>
              </a:rPr>
              <a:pPr/>
              <a:t>21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3DD293-A201-451B-8570-5F83B1941FAC}" type="slidenum">
              <a:rPr lang="en-US" altLang="zh-CN" smtClean="0">
                <a:latin typeface="Arial" pitchFamily="34" charset="0"/>
              </a:rPr>
              <a:pPr/>
              <a:t>2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29CD2B-8E9D-47AD-AB3A-D703703A13BE}" type="slidenum">
              <a:rPr lang="en-US" altLang="zh-CN" smtClean="0">
                <a:latin typeface="Arial" pitchFamily="34" charset="0"/>
              </a:rPr>
              <a:pPr/>
              <a:t>22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054B8A-4C24-4511-95C7-DDEC7A3E6420}" type="slidenum">
              <a:rPr lang="en-US" altLang="zh-CN" smtClean="0">
                <a:latin typeface="Arial" pitchFamily="34" charset="0"/>
              </a:rPr>
              <a:pPr/>
              <a:t>23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DBE06A-B35F-49D3-B035-657E61C86DC2}" type="slidenum">
              <a:rPr lang="en-US" altLang="zh-CN" smtClean="0">
                <a:latin typeface="Arial" pitchFamily="34" charset="0"/>
              </a:rPr>
              <a:pPr/>
              <a:t>24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F239F7-4563-4B53-B1F9-F1B2DF66C4D5}" type="slidenum">
              <a:rPr lang="en-US" altLang="zh-CN" smtClean="0">
                <a:latin typeface="Arial" pitchFamily="34" charset="0"/>
              </a:rPr>
              <a:pPr/>
              <a:t>25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B7D6E-AAE1-4A04-8332-40908947E4B3}" type="slidenum">
              <a:rPr lang="en-US" altLang="zh-CN" smtClean="0">
                <a:latin typeface="Arial" pitchFamily="34" charset="0"/>
              </a:rPr>
              <a:pPr/>
              <a:t>26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B76981-0835-4DE5-858F-F6B5142DB0C2}" type="slidenum">
              <a:rPr lang="en-US" altLang="zh-CN" smtClean="0">
                <a:latin typeface="Arial" pitchFamily="34" charset="0"/>
              </a:rPr>
              <a:pPr/>
              <a:t>27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0CDDDC-C245-425E-92ED-64F8387BFC19}" type="slidenum">
              <a:rPr lang="en-US" altLang="zh-CN" smtClean="0">
                <a:latin typeface="Arial" pitchFamily="34" charset="0"/>
              </a:rPr>
              <a:pPr/>
              <a:t>28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702A53-D36F-4C74-AFCE-FDBB266272A8}" type="slidenum">
              <a:rPr lang="en-US" altLang="zh-CN" smtClean="0">
                <a:latin typeface="Arial" pitchFamily="34" charset="0"/>
              </a:rPr>
              <a:pPr/>
              <a:t>29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E7F2D9-431B-4FBF-9FE7-782CB6775303}" type="slidenum">
              <a:rPr lang="en-US" altLang="zh-CN" smtClean="0">
                <a:latin typeface="Arial" pitchFamily="34" charset="0"/>
              </a:rPr>
              <a:pPr/>
              <a:t>30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DB8428-3147-4992-8AF0-7C20B2346A6B}" type="slidenum">
              <a:rPr lang="en-US" altLang="zh-CN" smtClean="0">
                <a:latin typeface="Arial" pitchFamily="34" charset="0"/>
              </a:rPr>
              <a:pPr/>
              <a:t>31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8426D-65D4-47AC-B738-424BEF206D78}" type="slidenum">
              <a:rPr lang="en-US" altLang="zh-CN" smtClean="0">
                <a:latin typeface="Arial" pitchFamily="34" charset="0"/>
              </a:rPr>
              <a:pPr/>
              <a:t>3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A153E-FA8A-40F8-B50D-EF29955ABBC7}" type="slidenum">
              <a:rPr lang="en-US" altLang="zh-CN" smtClean="0">
                <a:latin typeface="Arial" pitchFamily="34" charset="0"/>
              </a:rPr>
              <a:pPr/>
              <a:t>32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37EF85-7F39-42A0-B253-EF2AE754B729}" type="slidenum">
              <a:rPr lang="en-US" altLang="zh-CN" smtClean="0">
                <a:latin typeface="Arial" pitchFamily="34" charset="0"/>
              </a:rPr>
              <a:pPr/>
              <a:t>33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FB53B5-973E-436B-A019-D9FFAE68C57A}" type="slidenum">
              <a:rPr lang="en-US" altLang="zh-CN" smtClean="0">
                <a:latin typeface="Arial" pitchFamily="34" charset="0"/>
              </a:rPr>
              <a:pPr/>
              <a:t>34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687726-FA82-4804-BD49-3C0BB5B976BE}" type="slidenum">
              <a:rPr lang="en-US" altLang="zh-CN" smtClean="0">
                <a:latin typeface="Arial" pitchFamily="34" charset="0"/>
              </a:rPr>
              <a:pPr/>
              <a:t>35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D3632B-71B8-4463-8A60-9E108C97B2C2}" type="slidenum">
              <a:rPr lang="en-US" altLang="zh-CN" smtClean="0">
                <a:latin typeface="Arial" pitchFamily="34" charset="0"/>
              </a:rPr>
              <a:pPr/>
              <a:t>36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0C940-8FD2-42BF-9DE6-4144E53B75BB}" type="slidenum">
              <a:rPr lang="en-US" altLang="zh-CN" smtClean="0">
                <a:latin typeface="Arial" pitchFamily="34" charset="0"/>
              </a:rPr>
              <a:pPr/>
              <a:t>37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FF64CC-E927-4614-A9AB-798975BFE1D2}" type="slidenum">
              <a:rPr lang="en-US" altLang="zh-CN" smtClean="0">
                <a:latin typeface="Arial" pitchFamily="34" charset="0"/>
              </a:rPr>
              <a:pPr/>
              <a:t>38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EE61B-C426-49A8-B93E-5C35D57EFB05}" type="slidenum">
              <a:rPr lang="en-US" altLang="zh-CN" smtClean="0">
                <a:latin typeface="Arial" pitchFamily="34" charset="0"/>
              </a:rPr>
              <a:pPr/>
              <a:t>39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F59121-7102-4177-BB9A-BDB9A6DF1632}" type="slidenum">
              <a:rPr lang="en-US" altLang="zh-CN" smtClean="0">
                <a:latin typeface="Arial" pitchFamily="34" charset="0"/>
              </a:rPr>
              <a:pPr/>
              <a:t>40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399616-71E5-48F2-BF05-C1DCEC5EB301}" type="slidenum">
              <a:rPr lang="en-US" altLang="zh-CN" smtClean="0">
                <a:latin typeface="Arial" pitchFamily="34" charset="0"/>
              </a:rPr>
              <a:pPr/>
              <a:t>41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97FDD-26E9-4154-B9B6-956348C6E4C2}" type="slidenum">
              <a:rPr lang="en-US" altLang="zh-CN" smtClean="0">
                <a:latin typeface="Arial" pitchFamily="34" charset="0"/>
              </a:rPr>
              <a:pPr/>
              <a:t>4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B73602-EEF4-42A8-B380-6FF2C8304A17}" type="slidenum">
              <a:rPr lang="en-US" altLang="zh-CN" smtClean="0">
                <a:latin typeface="Arial" pitchFamily="34" charset="0"/>
              </a:rPr>
              <a:pPr/>
              <a:t>42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3E0AC3-BC97-4B9A-8888-AF4C158F60B7}" type="slidenum">
              <a:rPr lang="en-US" altLang="zh-CN" smtClean="0">
                <a:latin typeface="Arial" pitchFamily="34" charset="0"/>
              </a:rPr>
              <a:pPr/>
              <a:t>43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B3EC0-B66F-4A27-8C6B-F774622E6C8F}" type="slidenum">
              <a:rPr lang="en-US" altLang="zh-CN" smtClean="0">
                <a:latin typeface="Arial" pitchFamily="34" charset="0"/>
              </a:rPr>
              <a:pPr/>
              <a:t>5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84C9EE-8DCB-4C62-BB07-AF24F688BD78}" type="slidenum">
              <a:rPr lang="en-US" altLang="zh-CN" smtClean="0">
                <a:latin typeface="Arial" pitchFamily="34" charset="0"/>
              </a:rPr>
              <a:pPr/>
              <a:t>6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DAE8FC-77FD-4773-917F-618A1FDDE7F1}" type="slidenum">
              <a:rPr lang="en-US" altLang="zh-CN" smtClean="0">
                <a:latin typeface="Arial" pitchFamily="34" charset="0"/>
              </a:rPr>
              <a:pPr/>
              <a:t>7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3648E1-1452-4E63-AC89-F1E3C5A89E85}" type="slidenum">
              <a:rPr lang="en-US" altLang="zh-CN" smtClean="0">
                <a:latin typeface="Arial" pitchFamily="34" charset="0"/>
              </a:rPr>
              <a:pPr/>
              <a:t>8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BA7F53-FB2E-4FB0-8F5E-4E0226C5AD98}" type="slidenum">
              <a:rPr lang="en-US" altLang="zh-CN" smtClean="0">
                <a:latin typeface="Arial" pitchFamily="34" charset="0"/>
              </a:rPr>
              <a:pPr/>
              <a:t>9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ltGray">
          <a:xfrm>
            <a:off x="1619250" y="4149725"/>
            <a:ext cx="7143750" cy="17208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white">
          <a:xfrm>
            <a:off x="1692275" y="4232275"/>
            <a:ext cx="6994525" cy="15732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0" y="5013325"/>
            <a:ext cx="1619250" cy="1588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635000" y="533400"/>
            <a:ext cx="8077200" cy="304800"/>
            <a:chOff x="400" y="336"/>
            <a:chExt cx="5088" cy="192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952" y="336"/>
              <a:ext cx="1536" cy="19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400" y="432"/>
              <a:ext cx="5088" cy="0"/>
            </a:xfrm>
            <a:prstGeom prst="line">
              <a:avLst/>
            </a:prstGeom>
            <a:noFill/>
            <a:ln w="444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pic>
        <p:nvPicPr>
          <p:cNvPr id="11" name="Picture 14" descr="HHU_logo_blu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5157788"/>
            <a:ext cx="1274762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7705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763713" y="836613"/>
            <a:ext cx="6923087" cy="3240087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7706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763713" y="4365625"/>
            <a:ext cx="6840537" cy="12954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42436"/>
            <a:ext cx="658416" cy="25020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270F05-8D65-49A8-91FB-6A617CC2AAFA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4427984" y="6542436"/>
            <a:ext cx="3456384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42436"/>
            <a:ext cx="3362899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r>
              <a:rPr lang="en-US" altLang="zh-CN" dirty="0"/>
              <a:t>—</a:t>
            </a:r>
            <a:r>
              <a:rPr lang="zh-CN" altLang="en-US" dirty="0"/>
              <a:t>数据库的存储结构</a:t>
            </a:r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ChangeArrowheads="1"/>
          </p:cNvSpPr>
          <p:nvPr/>
        </p:nvSpPr>
        <p:spPr bwMode="auto">
          <a:xfrm>
            <a:off x="0" y="0"/>
            <a:ext cx="609600" cy="4876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2400">
              <a:latin typeface="Times New Roman" pitchFamily="18" charset="0"/>
            </a:endParaRP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395288" y="1125538"/>
            <a:ext cx="8305800" cy="182562"/>
            <a:chOff x="240" y="893"/>
            <a:chExt cx="5232" cy="115"/>
          </a:xfrm>
        </p:grpSpPr>
        <p:sp>
          <p:nvSpPr>
            <p:cNvPr id="156676" name="Rectangle 4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56677" name="Line 5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</p:grpSp>
      <p:sp>
        <p:nvSpPr>
          <p:cNvPr id="1126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26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68413"/>
            <a:ext cx="7772400" cy="5162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6683" name="Line 11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13" name="Picture 12" descr="HHU_logo_blu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8" y="6165304"/>
            <a:ext cx="698946" cy="615122"/>
          </a:xfrm>
          <a:prstGeom prst="rect">
            <a:avLst/>
          </a:prstGeom>
          <a:noFill/>
        </p:spPr>
      </p:pic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42436"/>
            <a:ext cx="658416" cy="25020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270F05-8D65-49A8-91FB-6A617CC2AAFA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4427984" y="6542436"/>
            <a:ext cx="3456384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42436"/>
            <a:ext cx="3362899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r>
              <a:rPr lang="en-US" altLang="zh-CN" dirty="0"/>
              <a:t>—</a:t>
            </a:r>
            <a:r>
              <a:rPr lang="zh-CN" altLang="en-US" dirty="0"/>
              <a:t>数据库的存储结构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3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0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2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4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3713" y="836613"/>
            <a:ext cx="6984751" cy="3240087"/>
          </a:xfrm>
        </p:spPr>
        <p:txBody>
          <a:bodyPr/>
          <a:lstStyle/>
          <a:p>
            <a:pPr algn="ctr" eaLnBrk="1" hangingPunct="1"/>
            <a:r>
              <a:rPr lang="zh-CN" altLang="en-US" sz="4500" b="1" dirty="0">
                <a:solidFill>
                  <a:srgbClr val="CC33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4500" b="1" dirty="0">
                <a:solidFill>
                  <a:srgbClr val="CC33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4500" b="1" dirty="0">
                <a:solidFill>
                  <a:srgbClr val="CC33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章 数据库的存储结构</a:t>
            </a:r>
            <a:br>
              <a:rPr lang="en-US" altLang="zh-CN" sz="4500" b="1" dirty="0">
                <a:solidFill>
                  <a:srgbClr val="CC33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</a:br>
            <a:r>
              <a:rPr lang="en-US" altLang="zh-CN" sz="4500" b="1" dirty="0">
                <a:solidFill>
                  <a:srgbClr val="CC33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Chapter</a:t>
            </a:r>
            <a:r>
              <a:rPr lang="nl-NL" altLang="zh-CN" sz="4500" b="1" dirty="0">
                <a:solidFill>
                  <a:srgbClr val="CC330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 5  Database Storage Structure</a:t>
            </a:r>
            <a:endParaRPr lang="zh-CN" altLang="en-US" sz="4500" b="1" dirty="0">
              <a:solidFill>
                <a:srgbClr val="CC330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Times" pitchFamily="18" charset="0"/>
              </a:rPr>
              <a:t>Copyright © by </a:t>
            </a:r>
            <a:r>
              <a:rPr lang="zh-CN" altLang="en-US" dirty="0">
                <a:latin typeface="Times" pitchFamily="18" charset="0"/>
              </a:rPr>
              <a:t>许卓明</a:t>
            </a:r>
            <a:r>
              <a:rPr lang="en-US" altLang="zh-CN" dirty="0">
                <a:latin typeface="Times" pitchFamily="18" charset="0"/>
              </a:rPr>
              <a:t>, </a:t>
            </a:r>
          </a:p>
          <a:p>
            <a:pPr eaLnBrk="1" hangingPunct="1">
              <a:defRPr/>
            </a:pPr>
            <a:r>
              <a:rPr lang="zh-CN" altLang="en-US" dirty="0">
                <a:latin typeface="Times" pitchFamily="18" charset="0"/>
              </a:rPr>
              <a:t>河海大学</a:t>
            </a:r>
            <a:r>
              <a:rPr lang="en-US" altLang="zh-CN" dirty="0">
                <a:latin typeface="Times" pitchFamily="18" charset="0"/>
              </a:rPr>
              <a:t>. All rights reserved.</a:t>
            </a:r>
            <a:r>
              <a:rPr lang="zh-CN" altLang="en-US" dirty="0">
                <a:latin typeface="Times" pitchFamily="18" charset="0"/>
              </a:rPr>
              <a:t> </a:t>
            </a:r>
            <a:endParaRPr lang="en-US" altLang="zh-CN" dirty="0"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5.1 </a:t>
            </a:r>
            <a:r>
              <a:rPr lang="zh-CN" altLang="en-US" dirty="0"/>
              <a:t>数据库存储结构的特点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12875"/>
            <a:ext cx="8136904" cy="4680421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三、逻辑结构</a:t>
            </a:r>
          </a:p>
          <a:p>
            <a:pPr lvl="1" eaLnBrk="1" hangingPunct="1"/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数据库用户</a:t>
            </a:r>
            <a:r>
              <a:rPr lang="zh-CN" altLang="en-US" sz="22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并非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直接与数据库的</a:t>
            </a:r>
            <a:r>
              <a:rPr lang="zh-CN" altLang="en-US" sz="22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物理结构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（即：物理存储介质或物理文件）打交道；</a:t>
            </a:r>
            <a:endParaRPr lang="en-US" altLang="zh-CN" sz="2200" dirty="0">
              <a:latin typeface="Times New Roman" pitchFamily="18" charset="0"/>
              <a:ea typeface="黑体" pitchFamily="49" charset="-122"/>
            </a:endParaRPr>
          </a:p>
          <a:p>
            <a:pPr lvl="1" eaLnBrk="1" hangingPunct="1"/>
            <a:r>
              <a:rPr lang="en-US" altLang="zh-CN" sz="2200" dirty="0">
                <a:latin typeface="Times New Roman" pitchFamily="18" charset="0"/>
                <a:ea typeface="黑体" pitchFamily="49" charset="-122"/>
              </a:rPr>
              <a:t>DBMS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的存储管理器提供</a:t>
            </a:r>
            <a:r>
              <a:rPr lang="zh-CN" altLang="en-US" sz="22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物理←→逻辑的映像（</a:t>
            </a:r>
            <a:r>
              <a:rPr lang="en-US" altLang="zh-CN" sz="22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mapping</a:t>
            </a:r>
            <a:r>
              <a:rPr lang="zh-CN" altLang="en-US" sz="22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）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，使得用户直接面对数据库的</a:t>
            </a:r>
            <a:r>
              <a:rPr lang="zh-CN" altLang="en-US" sz="22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逻辑结构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。</a:t>
            </a:r>
          </a:p>
          <a:p>
            <a:pPr lvl="1" eaLnBrk="1" hangingPunct="1"/>
            <a:endParaRPr lang="zh-CN" altLang="en-US" sz="2200" dirty="0">
              <a:latin typeface="Times New Roman" pitchFamily="18" charset="0"/>
              <a:ea typeface="黑体" pitchFamily="49" charset="-122"/>
            </a:endParaRPr>
          </a:p>
          <a:p>
            <a:pPr lvl="1" eaLnBrk="1" hangingPunct="1"/>
            <a:r>
              <a:rPr lang="zh-CN" altLang="en-US" sz="2200" dirty="0">
                <a:solidFill>
                  <a:srgbClr val="008000"/>
                </a:solidFill>
                <a:latin typeface="Times New Roman" pitchFamily="18" charset="0"/>
                <a:ea typeface="黑体" pitchFamily="49" charset="-122"/>
              </a:rPr>
              <a:t>逻辑结构涉及两个方面：</a:t>
            </a:r>
          </a:p>
          <a:p>
            <a:pPr marL="1255713" lvl="2" indent="-341313" eaLnBrk="1" hangingPunct="1">
              <a:buNone/>
            </a:pPr>
            <a:r>
              <a:rPr lang="zh-CN" altLang="en-US" sz="2100" dirty="0">
                <a:latin typeface="Times New Roman" pitchFamily="18" charset="0"/>
                <a:ea typeface="黑体" pitchFamily="49" charset="-122"/>
              </a:rPr>
              <a:t>① 数据库的存储空间如何被</a:t>
            </a:r>
            <a:r>
              <a:rPr lang="zh-CN" altLang="en-US" sz="21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逻辑地</a:t>
            </a:r>
            <a:r>
              <a:rPr lang="zh-CN" altLang="en-US" sz="2100" dirty="0">
                <a:latin typeface="Times New Roman" pitchFamily="18" charset="0"/>
                <a:ea typeface="黑体" pitchFamily="49" charset="-122"/>
              </a:rPr>
              <a:t>划分与组织（即</a:t>
            </a:r>
            <a:r>
              <a:rPr lang="zh-CN" altLang="en-US" sz="21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逻辑存储空间</a:t>
            </a:r>
            <a:r>
              <a:rPr lang="zh-CN" altLang="en-US" sz="2100" dirty="0">
                <a:latin typeface="Times New Roman" pitchFamily="18" charset="0"/>
                <a:ea typeface="黑体" pitchFamily="49" charset="-122"/>
              </a:rPr>
              <a:t>）；</a:t>
            </a:r>
          </a:p>
          <a:p>
            <a:pPr lvl="2" eaLnBrk="1" hangingPunct="1">
              <a:buNone/>
            </a:pPr>
            <a:r>
              <a:rPr lang="zh-CN" altLang="en-US" sz="2100" dirty="0">
                <a:latin typeface="Times New Roman" pitchFamily="18" charset="0"/>
                <a:ea typeface="黑体" pitchFamily="49" charset="-122"/>
              </a:rPr>
              <a:t>② 用户如何使用数据库中的数据（即</a:t>
            </a:r>
            <a:r>
              <a:rPr lang="zh-CN" altLang="en-US" sz="21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用户模式及其对象</a:t>
            </a:r>
            <a:r>
              <a:rPr lang="zh-CN" altLang="en-US" sz="2100" dirty="0">
                <a:latin typeface="Times New Roman" pitchFamily="18" charset="0"/>
                <a:ea typeface="黑体" pitchFamily="49" charset="-122"/>
              </a:rPr>
              <a:t>）。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42436"/>
            <a:ext cx="658416" cy="25020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270F05-8D65-49A8-91FB-6A617CC2AAFA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427984" y="6542436"/>
            <a:ext cx="3456384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42436"/>
            <a:ext cx="3362899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r>
              <a:rPr lang="en-US" altLang="zh-CN" dirty="0"/>
              <a:t>—</a:t>
            </a:r>
            <a:r>
              <a:rPr lang="zh-CN" altLang="en-US" dirty="0"/>
              <a:t>数据库的存储结构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5.1 </a:t>
            </a:r>
            <a:r>
              <a:rPr lang="zh-CN" altLang="en-US" dirty="0"/>
              <a:t>数据库存储结构的特点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7281" y="1430462"/>
            <a:ext cx="8357207" cy="4950866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三、逻辑结构（续）</a:t>
            </a:r>
          </a:p>
          <a:p>
            <a:pPr lvl="1" eaLnBrk="1" hangingPunct="1"/>
            <a:r>
              <a:rPr lang="zh-CN" altLang="en-US" sz="2000" dirty="0">
                <a:solidFill>
                  <a:srgbClr val="008000"/>
                </a:solidFill>
                <a:latin typeface="Times New Roman" pitchFamily="18" charset="0"/>
                <a:ea typeface="黑体" pitchFamily="49" charset="-122"/>
              </a:rPr>
              <a:t>逻辑存储空间：（以</a:t>
            </a:r>
            <a:r>
              <a:rPr lang="en-US" altLang="zh-CN" sz="2000" dirty="0">
                <a:solidFill>
                  <a:srgbClr val="008000"/>
                </a:solidFill>
                <a:latin typeface="Times New Roman" pitchFamily="18" charset="0"/>
                <a:ea typeface="黑体" pitchFamily="49" charset="-122"/>
              </a:rPr>
              <a:t>Oracle</a:t>
            </a:r>
            <a:r>
              <a:rPr lang="zh-CN" altLang="en-US" sz="2000" dirty="0">
                <a:solidFill>
                  <a:srgbClr val="008000"/>
                </a:solidFill>
                <a:latin typeface="Times New Roman" pitchFamily="18" charset="0"/>
                <a:ea typeface="黑体" pitchFamily="49" charset="-122"/>
              </a:rPr>
              <a:t>为例介绍）</a:t>
            </a:r>
          </a:p>
          <a:p>
            <a:pPr lvl="2" eaLnBrk="1" hangingPunct="1"/>
            <a:r>
              <a:rPr lang="zh-CN" altLang="en-US" sz="18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表空间（</a:t>
            </a:r>
            <a:r>
              <a:rPr lang="en-US" altLang="zh-CN" sz="18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Table Space</a:t>
            </a:r>
            <a:r>
              <a:rPr lang="zh-CN" altLang="en-US" sz="18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）：表空间</a:t>
            </a:r>
            <a:r>
              <a:rPr lang="zh-CN" altLang="en-US" sz="1800" dirty="0">
                <a:latin typeface="Times New Roman" pitchFamily="18" charset="0"/>
                <a:ea typeface="黑体" pitchFamily="49" charset="-122"/>
              </a:rPr>
              <a:t>是数据库的</a:t>
            </a:r>
            <a:r>
              <a:rPr lang="zh-CN" altLang="en-US" sz="18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逻辑存储单位</a:t>
            </a:r>
            <a:r>
              <a:rPr lang="zh-CN" altLang="en-US" sz="1800" dirty="0">
                <a:latin typeface="Times New Roman" pitchFamily="18" charset="0"/>
                <a:ea typeface="黑体" pitchFamily="49" charset="-122"/>
              </a:rPr>
              <a:t>。</a:t>
            </a:r>
            <a:br>
              <a:rPr lang="en-US" altLang="zh-CN" sz="1800" dirty="0">
                <a:latin typeface="Times New Roman" pitchFamily="18" charset="0"/>
                <a:ea typeface="黑体" pitchFamily="49" charset="-122"/>
              </a:rPr>
            </a:br>
            <a:r>
              <a:rPr lang="zh-CN" altLang="en-US" sz="1800" dirty="0">
                <a:latin typeface="Times New Roman" pitchFamily="18" charset="0"/>
                <a:ea typeface="黑体" pitchFamily="49" charset="-122"/>
              </a:rPr>
              <a:t>一个数据库可包含一个或多个</a:t>
            </a:r>
            <a:r>
              <a:rPr lang="zh-CN" altLang="en-US" sz="18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表空间</a:t>
            </a:r>
            <a:r>
              <a:rPr lang="zh-CN" altLang="en-US" sz="1800" dirty="0">
                <a:latin typeface="Times New Roman" pitchFamily="18" charset="0"/>
                <a:ea typeface="黑体" pitchFamily="49" charset="-122"/>
              </a:rPr>
              <a:t>；一个表空间可跨多个磁盘进行分配。一般地，在数据库初始化时，</a:t>
            </a:r>
            <a:r>
              <a:rPr lang="en-US" altLang="zh-CN" sz="1800" dirty="0">
                <a:latin typeface="Times New Roman" pitchFamily="18" charset="0"/>
                <a:ea typeface="黑体" pitchFamily="49" charset="-122"/>
              </a:rPr>
              <a:t>DBMS</a:t>
            </a:r>
            <a:r>
              <a:rPr lang="zh-CN" altLang="en-US" sz="1800" dirty="0">
                <a:latin typeface="Times New Roman" pitchFamily="18" charset="0"/>
                <a:ea typeface="黑体" pitchFamily="49" charset="-122"/>
              </a:rPr>
              <a:t>自动建立一个缺省表空间（如</a:t>
            </a:r>
            <a:r>
              <a:rPr lang="en-US" altLang="zh-CN" sz="1800" dirty="0">
                <a:latin typeface="Times New Roman" pitchFamily="18" charset="0"/>
                <a:ea typeface="黑体" pitchFamily="49" charset="-122"/>
              </a:rPr>
              <a:t>Oracle</a:t>
            </a:r>
            <a:r>
              <a:rPr lang="zh-CN" altLang="en-US" sz="1800" dirty="0">
                <a:latin typeface="Times New Roman" pitchFamily="18" charset="0"/>
                <a:ea typeface="黑体" pitchFamily="49" charset="-122"/>
              </a:rPr>
              <a:t>中</a:t>
            </a:r>
            <a:r>
              <a:rPr lang="en-US" altLang="zh-CN" sz="1800" dirty="0">
                <a:latin typeface="Times New Roman" pitchFamily="18" charset="0"/>
                <a:ea typeface="黑体" pitchFamily="49" charset="-122"/>
              </a:rPr>
              <a:t>SYSTEM</a:t>
            </a:r>
            <a:r>
              <a:rPr lang="zh-CN" altLang="en-US" sz="1800" dirty="0">
                <a:latin typeface="Times New Roman" pitchFamily="18" charset="0"/>
                <a:ea typeface="黑体" pitchFamily="49" charset="-122"/>
              </a:rPr>
              <a:t>表空间），</a:t>
            </a:r>
            <a:r>
              <a:rPr lang="en-US" altLang="zh-CN" sz="1800" dirty="0">
                <a:latin typeface="Times New Roman" pitchFamily="18" charset="0"/>
                <a:ea typeface="黑体" pitchFamily="49" charset="-122"/>
              </a:rPr>
              <a:t>DBA</a:t>
            </a:r>
            <a:r>
              <a:rPr lang="zh-CN" altLang="en-US" sz="1800" dirty="0">
                <a:latin typeface="Times New Roman" pitchFamily="18" charset="0"/>
                <a:ea typeface="黑体" pitchFamily="49" charset="-122"/>
              </a:rPr>
              <a:t>事后可定义其他表空间。</a:t>
            </a:r>
          </a:p>
          <a:p>
            <a:pPr lvl="2" eaLnBrk="1" hangingPunct="1"/>
            <a:r>
              <a:rPr lang="zh-CN" altLang="en-US" sz="18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段（</a:t>
            </a:r>
            <a:r>
              <a:rPr lang="en-US" altLang="zh-CN" sz="18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Segment</a:t>
            </a:r>
            <a:r>
              <a:rPr lang="zh-CN" altLang="en-US" sz="18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）：段</a:t>
            </a:r>
            <a:r>
              <a:rPr lang="zh-CN" altLang="en-US" sz="1800" dirty="0">
                <a:latin typeface="Times New Roman" pitchFamily="18" charset="0"/>
                <a:ea typeface="黑体" pitchFamily="49" charset="-122"/>
              </a:rPr>
              <a:t>是</a:t>
            </a:r>
            <a:r>
              <a:rPr lang="zh-CN" altLang="en-US" sz="18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表空间</a:t>
            </a:r>
            <a:r>
              <a:rPr lang="zh-CN" altLang="en-US" sz="1800" dirty="0">
                <a:latin typeface="Times New Roman" pitchFamily="18" charset="0"/>
                <a:ea typeface="黑体" pitchFamily="49" charset="-122"/>
              </a:rPr>
              <a:t>中一种指定类型的</a:t>
            </a:r>
            <a:r>
              <a:rPr lang="zh-CN" altLang="en-US" sz="18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逻辑存储结构</a:t>
            </a:r>
            <a:r>
              <a:rPr lang="zh-CN" altLang="en-US" sz="1800" dirty="0">
                <a:latin typeface="Times New Roman" pitchFamily="18" charset="0"/>
                <a:ea typeface="黑体" pitchFamily="49" charset="-122"/>
              </a:rPr>
              <a:t>。有：</a:t>
            </a:r>
          </a:p>
          <a:p>
            <a:pPr lvl="3" eaLnBrk="1" hangingPunct="1"/>
            <a:r>
              <a:rPr lang="zh-CN" altLang="en-US" sz="1800" dirty="0">
                <a:solidFill>
                  <a:schemeClr val="hlink"/>
                </a:solidFill>
                <a:latin typeface="Times New Roman" pitchFamily="18" charset="0"/>
                <a:ea typeface="黑体" pitchFamily="49" charset="-122"/>
              </a:rPr>
              <a:t>数据段：</a:t>
            </a:r>
            <a:r>
              <a:rPr lang="zh-CN" altLang="en-US" sz="1800" dirty="0">
                <a:latin typeface="Times New Roman" pitchFamily="18" charset="0"/>
                <a:ea typeface="黑体" pitchFamily="49" charset="-122"/>
              </a:rPr>
              <a:t>每个表</a:t>
            </a:r>
            <a:r>
              <a:rPr lang="en-US" altLang="zh-CN" sz="1800" dirty="0">
                <a:latin typeface="Times New Roman" pitchFamily="18" charset="0"/>
                <a:ea typeface="黑体" pitchFamily="49" charset="-122"/>
              </a:rPr>
              <a:t>/</a:t>
            </a:r>
            <a:r>
              <a:rPr lang="zh-CN" altLang="en-US" sz="1800" dirty="0">
                <a:latin typeface="Times New Roman" pitchFamily="18" charset="0"/>
                <a:ea typeface="黑体" pitchFamily="49" charset="-122"/>
              </a:rPr>
              <a:t>簇集有一个数据段，用于存储其中的数据。</a:t>
            </a:r>
          </a:p>
          <a:p>
            <a:pPr lvl="3" eaLnBrk="1" hangingPunct="1"/>
            <a:r>
              <a:rPr lang="zh-CN" altLang="en-US" sz="1800" dirty="0">
                <a:solidFill>
                  <a:schemeClr val="hlink"/>
                </a:solidFill>
                <a:latin typeface="Times New Roman" pitchFamily="18" charset="0"/>
                <a:ea typeface="黑体" pitchFamily="49" charset="-122"/>
              </a:rPr>
              <a:t>索引段：</a:t>
            </a:r>
            <a:r>
              <a:rPr lang="zh-CN" altLang="en-US" sz="1800" dirty="0">
                <a:latin typeface="Times New Roman" pitchFamily="18" charset="0"/>
                <a:ea typeface="黑体" pitchFamily="49" charset="-122"/>
              </a:rPr>
              <a:t>每个索引有一个索引段，用于存储索引数据。</a:t>
            </a:r>
          </a:p>
          <a:p>
            <a:pPr lvl="3" eaLnBrk="1" hangingPunct="1"/>
            <a:r>
              <a:rPr lang="zh-CN" altLang="en-US" sz="1800" dirty="0">
                <a:solidFill>
                  <a:schemeClr val="hlink"/>
                </a:solidFill>
                <a:latin typeface="Times New Roman" pitchFamily="18" charset="0"/>
                <a:ea typeface="黑体" pitchFamily="49" charset="-122"/>
              </a:rPr>
              <a:t>回滚段：</a:t>
            </a:r>
            <a:r>
              <a:rPr lang="zh-CN" altLang="en-US" sz="1800" dirty="0">
                <a:latin typeface="Times New Roman" pitchFamily="18" charset="0"/>
                <a:ea typeface="黑体" pitchFamily="49" charset="-122"/>
              </a:rPr>
              <a:t>由</a:t>
            </a:r>
            <a:r>
              <a:rPr lang="en-US" altLang="zh-CN" sz="1800" dirty="0">
                <a:latin typeface="Times New Roman" pitchFamily="18" charset="0"/>
                <a:ea typeface="黑体" pitchFamily="49" charset="-122"/>
              </a:rPr>
              <a:t>DBA</a:t>
            </a:r>
            <a:r>
              <a:rPr lang="zh-CN" altLang="en-US" sz="1800" dirty="0">
                <a:latin typeface="Times New Roman" pitchFamily="18" charset="0"/>
                <a:ea typeface="黑体" pitchFamily="49" charset="-122"/>
              </a:rPr>
              <a:t>建立，用于临时存储事务回滚中需撤消的信息。</a:t>
            </a:r>
          </a:p>
          <a:p>
            <a:pPr lvl="3" eaLnBrk="1" hangingPunct="1"/>
            <a:r>
              <a:rPr lang="zh-CN" altLang="en-US" sz="1800" dirty="0">
                <a:solidFill>
                  <a:schemeClr val="hlink"/>
                </a:solidFill>
                <a:latin typeface="Times New Roman" pitchFamily="18" charset="0"/>
                <a:ea typeface="黑体" pitchFamily="49" charset="-122"/>
              </a:rPr>
              <a:t>临时段：</a:t>
            </a:r>
            <a:r>
              <a:rPr lang="zh-CN" altLang="en-US" sz="1800" dirty="0">
                <a:latin typeface="Times New Roman" pitchFamily="18" charset="0"/>
                <a:ea typeface="黑体" pitchFamily="49" charset="-122"/>
              </a:rPr>
              <a:t>当</a:t>
            </a:r>
            <a:r>
              <a:rPr lang="en-US" altLang="zh-CN" sz="1800" dirty="0">
                <a:latin typeface="Times New Roman" pitchFamily="18" charset="0"/>
                <a:ea typeface="黑体" pitchFamily="49" charset="-122"/>
              </a:rPr>
              <a:t>SQL</a:t>
            </a:r>
            <a:r>
              <a:rPr lang="zh-CN" altLang="en-US" sz="1800" dirty="0">
                <a:latin typeface="Times New Roman" pitchFamily="18" charset="0"/>
                <a:ea typeface="黑体" pitchFamily="49" charset="-122"/>
              </a:rPr>
              <a:t>语句需临时工作区时，由</a:t>
            </a:r>
            <a:r>
              <a:rPr lang="en-US" altLang="zh-CN" sz="1800" dirty="0">
                <a:latin typeface="Times New Roman" pitchFamily="18" charset="0"/>
                <a:ea typeface="黑体" pitchFamily="49" charset="-122"/>
              </a:rPr>
              <a:t>DBMS</a:t>
            </a:r>
            <a:r>
              <a:rPr lang="zh-CN" altLang="en-US" sz="1800" dirty="0">
                <a:latin typeface="Times New Roman" pitchFamily="18" charset="0"/>
                <a:ea typeface="黑体" pitchFamily="49" charset="-122"/>
              </a:rPr>
              <a:t>建立，用完后回收。</a:t>
            </a:r>
          </a:p>
          <a:p>
            <a:pPr lvl="2" eaLnBrk="1" hangingPunct="1"/>
            <a:r>
              <a:rPr lang="zh-CN" altLang="en-US" sz="18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范围（</a:t>
            </a:r>
            <a:r>
              <a:rPr lang="en-US" altLang="zh-CN" sz="18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Extent</a:t>
            </a:r>
            <a:r>
              <a:rPr lang="zh-CN" altLang="en-US" sz="18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）：</a:t>
            </a:r>
            <a:r>
              <a:rPr lang="zh-CN" altLang="en-US" sz="1800" dirty="0">
                <a:latin typeface="Times New Roman" pitchFamily="18" charset="0"/>
                <a:ea typeface="黑体" pitchFamily="49" charset="-122"/>
              </a:rPr>
              <a:t>一个</a:t>
            </a:r>
            <a:r>
              <a:rPr lang="zh-CN" altLang="en-US" sz="18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段</a:t>
            </a:r>
            <a:r>
              <a:rPr lang="zh-CN" altLang="en-US" sz="1800" dirty="0">
                <a:latin typeface="Times New Roman" pitchFamily="18" charset="0"/>
                <a:ea typeface="黑体" pitchFamily="49" charset="-122"/>
              </a:rPr>
              <a:t>由一组</a:t>
            </a:r>
            <a:r>
              <a:rPr lang="zh-CN" altLang="en-US" sz="18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范围</a:t>
            </a:r>
            <a:r>
              <a:rPr lang="zh-CN" altLang="en-US" sz="1800" dirty="0">
                <a:latin typeface="Times New Roman" pitchFamily="18" charset="0"/>
                <a:ea typeface="黑体" pitchFamily="49" charset="-122"/>
              </a:rPr>
              <a:t>组成，是数据库进行存储空间分配的</a:t>
            </a:r>
            <a:r>
              <a:rPr lang="zh-CN" altLang="en-US" sz="18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逻辑单位</a:t>
            </a:r>
            <a:r>
              <a:rPr lang="zh-CN" altLang="en-US" sz="1800" dirty="0">
                <a:latin typeface="Times New Roman" pitchFamily="18" charset="0"/>
                <a:ea typeface="黑体" pitchFamily="49" charset="-122"/>
              </a:rPr>
              <a:t>。</a:t>
            </a:r>
          </a:p>
          <a:p>
            <a:pPr lvl="2" eaLnBrk="1" hangingPunct="1"/>
            <a:r>
              <a:rPr lang="zh-CN" altLang="en-US" sz="18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数据块（</a:t>
            </a:r>
            <a:r>
              <a:rPr lang="en-US" altLang="zh-CN" sz="18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Data Block</a:t>
            </a:r>
            <a:r>
              <a:rPr lang="zh-CN" altLang="en-US" sz="18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）：</a:t>
            </a:r>
            <a:r>
              <a:rPr lang="zh-CN" altLang="en-US" sz="1800" dirty="0">
                <a:latin typeface="Times New Roman" pitchFamily="18" charset="0"/>
                <a:ea typeface="黑体" pitchFamily="49" charset="-122"/>
              </a:rPr>
              <a:t>一个</a:t>
            </a:r>
            <a:r>
              <a:rPr lang="zh-CN" altLang="en-US" sz="18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范围</a:t>
            </a:r>
            <a:r>
              <a:rPr lang="zh-CN" altLang="en-US" sz="1800" dirty="0">
                <a:latin typeface="Times New Roman" pitchFamily="18" charset="0"/>
                <a:ea typeface="黑体" pitchFamily="49" charset="-122"/>
              </a:rPr>
              <a:t>由一组连续的</a:t>
            </a:r>
            <a:r>
              <a:rPr lang="zh-CN" altLang="en-US" sz="18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数据块</a:t>
            </a:r>
            <a:r>
              <a:rPr lang="zh-CN" altLang="en-US" sz="1800" dirty="0">
                <a:latin typeface="Times New Roman" pitchFamily="18" charset="0"/>
                <a:ea typeface="黑体" pitchFamily="49" charset="-122"/>
              </a:rPr>
              <a:t>所组成，数据块是</a:t>
            </a:r>
            <a:r>
              <a:rPr lang="en-US" altLang="zh-CN" sz="1800" dirty="0">
                <a:latin typeface="Times New Roman" pitchFamily="18" charset="0"/>
                <a:ea typeface="黑体" pitchFamily="49" charset="-122"/>
              </a:rPr>
              <a:t>DBMS</a:t>
            </a:r>
            <a:r>
              <a:rPr lang="zh-CN" altLang="en-US" sz="1800" dirty="0">
                <a:latin typeface="Times New Roman" pitchFamily="18" charset="0"/>
                <a:ea typeface="黑体" pitchFamily="49" charset="-122"/>
              </a:rPr>
              <a:t>进行</a:t>
            </a:r>
            <a:r>
              <a:rPr lang="en-US" altLang="zh-CN" sz="1800" dirty="0">
                <a:latin typeface="Times New Roman" pitchFamily="18" charset="0"/>
                <a:ea typeface="黑体" pitchFamily="49" charset="-122"/>
              </a:rPr>
              <a:t>I/O</a:t>
            </a:r>
            <a:r>
              <a:rPr lang="zh-CN" altLang="en-US" sz="1800" dirty="0">
                <a:latin typeface="Times New Roman" pitchFamily="18" charset="0"/>
                <a:ea typeface="黑体" pitchFamily="49" charset="-122"/>
              </a:rPr>
              <a:t>的</a:t>
            </a:r>
            <a:r>
              <a:rPr lang="zh-CN" altLang="en-US" sz="18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最小物理单位</a:t>
            </a:r>
            <a:r>
              <a:rPr lang="zh-CN" altLang="en-US" sz="1800" dirty="0">
                <a:latin typeface="Times New Roman" pitchFamily="18" charset="0"/>
                <a:ea typeface="黑体" pitchFamily="49" charset="-122"/>
              </a:rPr>
              <a:t>，其大小</a:t>
            </a:r>
            <a:r>
              <a:rPr lang="zh-CN" altLang="en-US" sz="18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可异于</a:t>
            </a:r>
            <a:r>
              <a:rPr lang="en-US" altLang="zh-CN" sz="1800" dirty="0">
                <a:latin typeface="Times New Roman" pitchFamily="18" charset="0"/>
                <a:ea typeface="黑体" pitchFamily="49" charset="-122"/>
              </a:rPr>
              <a:t>OS</a:t>
            </a:r>
            <a:r>
              <a:rPr lang="zh-CN" altLang="en-US" sz="1800" dirty="0">
                <a:latin typeface="Times New Roman" pitchFamily="18" charset="0"/>
                <a:ea typeface="黑体" pitchFamily="49" charset="-122"/>
              </a:rPr>
              <a:t>的标准</a:t>
            </a:r>
            <a:r>
              <a:rPr lang="en-US" altLang="zh-CN" sz="1800" dirty="0">
                <a:latin typeface="Times New Roman" pitchFamily="18" charset="0"/>
                <a:ea typeface="黑体" pitchFamily="49" charset="-122"/>
              </a:rPr>
              <a:t>I/O</a:t>
            </a:r>
            <a:r>
              <a:rPr lang="zh-CN" altLang="en-US" sz="1800" dirty="0">
                <a:latin typeface="Times New Roman" pitchFamily="18" charset="0"/>
                <a:ea typeface="黑体" pitchFamily="49" charset="-122"/>
              </a:rPr>
              <a:t>块大小。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42436"/>
            <a:ext cx="658416" cy="25020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270F05-8D65-49A8-91FB-6A617CC2AAFA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427984" y="6542436"/>
            <a:ext cx="3456384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42436"/>
            <a:ext cx="3362899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r>
              <a:rPr lang="en-US" altLang="zh-CN" dirty="0"/>
              <a:t>—</a:t>
            </a:r>
            <a:r>
              <a:rPr lang="zh-CN" altLang="en-US" dirty="0"/>
              <a:t>数据库的存储结构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5.1 </a:t>
            </a:r>
            <a:r>
              <a:rPr lang="zh-CN" altLang="en-US" dirty="0"/>
              <a:t>数据库存储结构的特点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12875"/>
            <a:ext cx="7761288" cy="2880221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三、逻辑结构（续）</a:t>
            </a:r>
          </a:p>
          <a:p>
            <a:pPr lvl="1" eaLnBrk="1" hangingPunct="1"/>
            <a:r>
              <a:rPr lang="zh-CN" altLang="en-US" sz="2400" dirty="0">
                <a:solidFill>
                  <a:srgbClr val="009900"/>
                </a:solidFill>
                <a:latin typeface="Times New Roman" pitchFamily="18" charset="0"/>
                <a:ea typeface="黑体" pitchFamily="49" charset="-122"/>
              </a:rPr>
              <a:t>用户模式及其对象</a:t>
            </a:r>
          </a:p>
          <a:p>
            <a:pPr lvl="2" eaLnBrk="1" hangingPunct="1"/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模式（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Schema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）：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</a:rPr>
              <a:t>每个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数据库用户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</a:rPr>
              <a:t>对应一个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模式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</a:rPr>
              <a:t>。</a:t>
            </a:r>
          </a:p>
          <a:p>
            <a:pPr lvl="2" eaLnBrk="1" hangingPunct="1"/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模式对象（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Schema Objects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）：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</a:rPr>
              <a:t>一个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模式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</a:rPr>
              <a:t>中包含的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数据逻辑结构对象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</a:rPr>
              <a:t>包括：表，视图，索引，簇集，过程、触发器，等。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42436"/>
            <a:ext cx="658416" cy="25020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270F05-8D65-49A8-91FB-6A617CC2AAFA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427984" y="6542436"/>
            <a:ext cx="3456384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42436"/>
            <a:ext cx="3362899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r>
              <a:rPr lang="en-US" altLang="zh-CN" dirty="0"/>
              <a:t>—</a:t>
            </a:r>
            <a:r>
              <a:rPr lang="zh-CN" altLang="en-US" dirty="0"/>
              <a:t>数据库的存储结构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5.1 </a:t>
            </a:r>
            <a:r>
              <a:rPr lang="zh-CN" altLang="en-US" dirty="0"/>
              <a:t>数据库存储结构的特点</a:t>
            </a:r>
          </a:p>
        </p:txBody>
      </p:sp>
      <p:grpSp>
        <p:nvGrpSpPr>
          <p:cNvPr id="26630" name="Group 4"/>
          <p:cNvGrpSpPr>
            <a:grpSpLocks/>
          </p:cNvGrpSpPr>
          <p:nvPr/>
        </p:nvGrpSpPr>
        <p:grpSpPr bwMode="auto">
          <a:xfrm>
            <a:off x="1116013" y="1392210"/>
            <a:ext cx="7429717" cy="4845102"/>
            <a:chOff x="1878" y="5320"/>
            <a:chExt cx="9231" cy="6431"/>
          </a:xfrm>
        </p:grpSpPr>
        <p:sp>
          <p:nvSpPr>
            <p:cNvPr id="26631" name="Rectangle 5"/>
            <p:cNvSpPr>
              <a:spLocks noChangeArrowheads="1"/>
            </p:cNvSpPr>
            <p:nvPr/>
          </p:nvSpPr>
          <p:spPr bwMode="auto">
            <a:xfrm>
              <a:off x="5969" y="8220"/>
              <a:ext cx="4229" cy="13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2" name="Rectangle 6"/>
            <p:cNvSpPr>
              <a:spLocks noChangeArrowheads="1"/>
            </p:cNvSpPr>
            <p:nvPr/>
          </p:nvSpPr>
          <p:spPr bwMode="auto">
            <a:xfrm>
              <a:off x="3338" y="8220"/>
              <a:ext cx="2297" cy="1360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3" name="Rectangle 7"/>
            <p:cNvSpPr>
              <a:spLocks noChangeArrowheads="1"/>
            </p:cNvSpPr>
            <p:nvPr/>
          </p:nvSpPr>
          <p:spPr bwMode="auto">
            <a:xfrm>
              <a:off x="3340" y="6720"/>
              <a:ext cx="5001" cy="136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04" name="Text Box 8"/>
            <p:cNvSpPr txBox="1">
              <a:spLocks noChangeArrowheads="1"/>
            </p:cNvSpPr>
            <p:nvPr/>
          </p:nvSpPr>
          <p:spPr bwMode="auto">
            <a:xfrm>
              <a:off x="3516" y="8968"/>
              <a:ext cx="1000" cy="4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>
                <a:defRPr/>
              </a:pPr>
              <a:r>
                <a:rPr lang="en-US" altLang="zh-CN" sz="1400" b="1">
                  <a:solidFill>
                    <a:srgbClr val="009900"/>
                  </a:solidFill>
                  <a:latin typeface="Times New Roman" pitchFamily="18" charset="0"/>
                </a:rPr>
                <a:t>Cluster</a:t>
              </a:r>
            </a:p>
          </p:txBody>
        </p:sp>
        <p:sp>
          <p:nvSpPr>
            <p:cNvPr id="132105" name="Text Box 9"/>
            <p:cNvSpPr txBox="1">
              <a:spLocks noChangeArrowheads="1"/>
            </p:cNvSpPr>
            <p:nvPr/>
          </p:nvSpPr>
          <p:spPr bwMode="auto">
            <a:xfrm>
              <a:off x="4541" y="6898"/>
              <a:ext cx="840" cy="4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>
                <a:defRPr/>
              </a:pPr>
              <a:r>
                <a:rPr lang="en-US" altLang="zh-CN" sz="1400" b="1">
                  <a:solidFill>
                    <a:srgbClr val="996633"/>
                  </a:solidFill>
                  <a:latin typeface="Times New Roman" pitchFamily="18" charset="0"/>
                </a:rPr>
                <a:t>Table</a:t>
              </a:r>
            </a:p>
          </p:txBody>
        </p:sp>
        <p:sp>
          <p:nvSpPr>
            <p:cNvPr id="132106" name="Text Box 10"/>
            <p:cNvSpPr txBox="1">
              <a:spLocks noChangeArrowheads="1"/>
            </p:cNvSpPr>
            <p:nvPr/>
          </p:nvSpPr>
          <p:spPr bwMode="auto">
            <a:xfrm>
              <a:off x="3508" y="8367"/>
              <a:ext cx="840" cy="4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>
                <a:defRPr/>
              </a:pPr>
              <a:r>
                <a:rPr lang="en-US" altLang="zh-CN" sz="1400" b="1" dirty="0">
                  <a:solidFill>
                    <a:srgbClr val="996633"/>
                  </a:solidFill>
                  <a:latin typeface="Times New Roman" pitchFamily="18" charset="0"/>
                </a:rPr>
                <a:t>Table</a:t>
              </a:r>
            </a:p>
          </p:txBody>
        </p:sp>
        <p:sp>
          <p:nvSpPr>
            <p:cNvPr id="132107" name="Text Box 11"/>
            <p:cNvSpPr txBox="1">
              <a:spLocks noChangeArrowheads="1"/>
            </p:cNvSpPr>
            <p:nvPr/>
          </p:nvSpPr>
          <p:spPr bwMode="auto">
            <a:xfrm>
              <a:off x="3488" y="7514"/>
              <a:ext cx="860" cy="4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>
                <a:defRPr/>
              </a:pPr>
              <a:r>
                <a:rPr lang="en-US" altLang="zh-CN" sz="1400" b="1" dirty="0">
                  <a:solidFill>
                    <a:srgbClr val="333399"/>
                  </a:solidFill>
                  <a:latin typeface="Times New Roman" pitchFamily="18" charset="0"/>
                </a:rPr>
                <a:t>Index</a:t>
              </a:r>
            </a:p>
          </p:txBody>
        </p:sp>
        <p:sp>
          <p:nvSpPr>
            <p:cNvPr id="132108" name="Text Box 12"/>
            <p:cNvSpPr txBox="1">
              <a:spLocks noChangeArrowheads="1"/>
            </p:cNvSpPr>
            <p:nvPr/>
          </p:nvSpPr>
          <p:spPr bwMode="auto">
            <a:xfrm>
              <a:off x="3488" y="6894"/>
              <a:ext cx="840" cy="4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>
                <a:defRPr/>
              </a:pPr>
              <a:r>
                <a:rPr lang="en-US" altLang="zh-CN" sz="1400" b="1" dirty="0">
                  <a:solidFill>
                    <a:srgbClr val="996633"/>
                  </a:solidFill>
                  <a:latin typeface="Times New Roman" pitchFamily="18" charset="0"/>
                </a:rPr>
                <a:t>Table</a:t>
              </a:r>
            </a:p>
          </p:txBody>
        </p:sp>
        <p:sp>
          <p:nvSpPr>
            <p:cNvPr id="132109" name="Text Box 13"/>
            <p:cNvSpPr txBox="1">
              <a:spLocks noChangeArrowheads="1"/>
            </p:cNvSpPr>
            <p:nvPr/>
          </p:nvSpPr>
          <p:spPr bwMode="auto">
            <a:xfrm>
              <a:off x="4561" y="8367"/>
              <a:ext cx="860" cy="4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>
                <a:defRPr/>
              </a:pPr>
              <a:r>
                <a:rPr lang="en-US" altLang="zh-CN" sz="1400" b="1" dirty="0">
                  <a:solidFill>
                    <a:srgbClr val="333399"/>
                  </a:solidFill>
                  <a:latin typeface="Times New Roman" pitchFamily="18" charset="0"/>
                </a:rPr>
                <a:t>Index</a:t>
              </a:r>
            </a:p>
          </p:txBody>
        </p:sp>
        <p:sp>
          <p:nvSpPr>
            <p:cNvPr id="132110" name="Text Box 14"/>
            <p:cNvSpPr txBox="1">
              <a:spLocks noChangeArrowheads="1"/>
            </p:cNvSpPr>
            <p:nvPr/>
          </p:nvSpPr>
          <p:spPr bwMode="auto">
            <a:xfrm>
              <a:off x="4541" y="7499"/>
              <a:ext cx="841" cy="4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>
                <a:defRPr/>
              </a:pPr>
              <a:r>
                <a:rPr lang="en-US" altLang="zh-CN" sz="1400" b="1">
                  <a:solidFill>
                    <a:srgbClr val="996633"/>
                  </a:solidFill>
                  <a:latin typeface="Times New Roman" pitchFamily="18" charset="0"/>
                </a:rPr>
                <a:t>Table</a:t>
              </a:r>
            </a:p>
          </p:txBody>
        </p:sp>
        <p:sp>
          <p:nvSpPr>
            <p:cNvPr id="132111" name="Text Box 15"/>
            <p:cNvSpPr txBox="1">
              <a:spLocks noChangeArrowheads="1"/>
            </p:cNvSpPr>
            <p:nvPr/>
          </p:nvSpPr>
          <p:spPr bwMode="auto">
            <a:xfrm>
              <a:off x="2119" y="7556"/>
              <a:ext cx="840" cy="4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>
                <a:defRPr/>
              </a:pPr>
              <a:r>
                <a:rPr lang="en-US" altLang="zh-CN" sz="1400" b="1" dirty="0">
                  <a:solidFill>
                    <a:srgbClr val="FF0000"/>
                  </a:solidFill>
                  <a:latin typeface="Times New Roman" pitchFamily="18" charset="0"/>
                </a:rPr>
                <a:t>Table</a:t>
              </a:r>
              <a:endParaRPr lang="en-US" altLang="zh-CN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32112" name="Text Box 16"/>
            <p:cNvSpPr txBox="1">
              <a:spLocks noChangeArrowheads="1"/>
            </p:cNvSpPr>
            <p:nvPr/>
          </p:nvSpPr>
          <p:spPr bwMode="auto">
            <a:xfrm>
              <a:off x="2119" y="8196"/>
              <a:ext cx="840" cy="4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>
                <a:defRPr/>
              </a:pPr>
              <a:r>
                <a:rPr lang="en-US" altLang="zh-CN" sz="1400" b="1" dirty="0">
                  <a:solidFill>
                    <a:srgbClr val="FF0000"/>
                  </a:solidFill>
                  <a:latin typeface="Times New Roman" pitchFamily="18" charset="0"/>
                </a:rPr>
                <a:t>Table</a:t>
              </a:r>
            </a:p>
          </p:txBody>
        </p:sp>
        <p:sp>
          <p:nvSpPr>
            <p:cNvPr id="132113" name="Text Box 17"/>
            <p:cNvSpPr txBox="1">
              <a:spLocks noChangeArrowheads="1"/>
            </p:cNvSpPr>
            <p:nvPr/>
          </p:nvSpPr>
          <p:spPr bwMode="auto">
            <a:xfrm>
              <a:off x="2119" y="8837"/>
              <a:ext cx="840" cy="4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>
                <a:defRPr/>
              </a:pPr>
              <a:r>
                <a:rPr lang="en-US" altLang="zh-CN" sz="1400" b="1" dirty="0">
                  <a:solidFill>
                    <a:srgbClr val="FF0000"/>
                  </a:solidFill>
                  <a:latin typeface="Times New Roman" pitchFamily="18" charset="0"/>
                </a:rPr>
                <a:t>Table</a:t>
              </a:r>
            </a:p>
          </p:txBody>
        </p:sp>
        <p:sp>
          <p:nvSpPr>
            <p:cNvPr id="132114" name="Text Box 18"/>
            <p:cNvSpPr txBox="1">
              <a:spLocks noChangeArrowheads="1"/>
            </p:cNvSpPr>
            <p:nvPr/>
          </p:nvSpPr>
          <p:spPr bwMode="auto">
            <a:xfrm>
              <a:off x="6119" y="8959"/>
              <a:ext cx="1000" cy="4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>
                <a:defRPr/>
              </a:pPr>
              <a:r>
                <a:rPr lang="en-US" altLang="zh-CN" sz="1400" b="1">
                  <a:solidFill>
                    <a:srgbClr val="009900"/>
                  </a:solidFill>
                  <a:latin typeface="Times New Roman" pitchFamily="18" charset="0"/>
                </a:rPr>
                <a:t>Cluster</a:t>
              </a:r>
            </a:p>
          </p:txBody>
        </p:sp>
        <p:sp>
          <p:nvSpPr>
            <p:cNvPr id="132115" name="Text Box 19"/>
            <p:cNvSpPr txBox="1">
              <a:spLocks noChangeArrowheads="1"/>
            </p:cNvSpPr>
            <p:nvPr/>
          </p:nvSpPr>
          <p:spPr bwMode="auto">
            <a:xfrm>
              <a:off x="7266" y="6898"/>
              <a:ext cx="840" cy="4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>
                <a:defRPr/>
              </a:pPr>
              <a:r>
                <a:rPr lang="en-US" altLang="zh-CN" sz="1400" b="1" dirty="0">
                  <a:solidFill>
                    <a:srgbClr val="996633"/>
                  </a:solidFill>
                  <a:latin typeface="Times New Roman" pitchFamily="18" charset="0"/>
                </a:rPr>
                <a:t>Table</a:t>
              </a:r>
            </a:p>
          </p:txBody>
        </p:sp>
        <p:sp>
          <p:nvSpPr>
            <p:cNvPr id="132116" name="Text Box 20"/>
            <p:cNvSpPr txBox="1">
              <a:spLocks noChangeArrowheads="1"/>
            </p:cNvSpPr>
            <p:nvPr/>
          </p:nvSpPr>
          <p:spPr bwMode="auto">
            <a:xfrm>
              <a:off x="6119" y="8344"/>
              <a:ext cx="840" cy="4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>
                <a:defRPr/>
              </a:pPr>
              <a:r>
                <a:rPr lang="en-US" altLang="zh-CN" sz="1400" b="1" dirty="0">
                  <a:solidFill>
                    <a:srgbClr val="996633"/>
                  </a:solidFill>
                  <a:latin typeface="Times New Roman" pitchFamily="18" charset="0"/>
                </a:rPr>
                <a:t>Table</a:t>
              </a:r>
            </a:p>
          </p:txBody>
        </p:sp>
        <p:sp>
          <p:nvSpPr>
            <p:cNvPr id="132117" name="Text Box 21"/>
            <p:cNvSpPr txBox="1">
              <a:spLocks noChangeArrowheads="1"/>
            </p:cNvSpPr>
            <p:nvPr/>
          </p:nvSpPr>
          <p:spPr bwMode="auto">
            <a:xfrm>
              <a:off x="6119" y="7478"/>
              <a:ext cx="860" cy="4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>
                <a:defRPr/>
              </a:pPr>
              <a:r>
                <a:rPr lang="en-US" altLang="zh-CN" sz="1400" b="1" dirty="0">
                  <a:solidFill>
                    <a:srgbClr val="333399"/>
                  </a:solidFill>
                  <a:latin typeface="Times New Roman" pitchFamily="18" charset="0"/>
                </a:rPr>
                <a:t>Index</a:t>
              </a:r>
              <a:endParaRPr lang="en-US" altLang="zh-CN" sz="1400" b="1" dirty="0">
                <a:solidFill>
                  <a:srgbClr val="333399"/>
                </a:solidFill>
                <a:latin typeface="Tahoma" pitchFamily="34" charset="0"/>
              </a:endParaRPr>
            </a:p>
          </p:txBody>
        </p:sp>
        <p:sp>
          <p:nvSpPr>
            <p:cNvPr id="132118" name="Text Box 22"/>
            <p:cNvSpPr txBox="1">
              <a:spLocks noChangeArrowheads="1"/>
            </p:cNvSpPr>
            <p:nvPr/>
          </p:nvSpPr>
          <p:spPr bwMode="auto">
            <a:xfrm>
              <a:off x="6119" y="6877"/>
              <a:ext cx="840" cy="4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>
                <a:defRPr/>
              </a:pPr>
              <a:r>
                <a:rPr lang="en-US" altLang="zh-CN" sz="1400" b="1">
                  <a:solidFill>
                    <a:srgbClr val="996633"/>
                  </a:solidFill>
                  <a:latin typeface="Times New Roman" pitchFamily="18" charset="0"/>
                </a:rPr>
                <a:t>Table</a:t>
              </a:r>
            </a:p>
          </p:txBody>
        </p:sp>
        <p:sp>
          <p:nvSpPr>
            <p:cNvPr id="132119" name="Text Box 23"/>
            <p:cNvSpPr txBox="1">
              <a:spLocks noChangeArrowheads="1"/>
            </p:cNvSpPr>
            <p:nvPr/>
          </p:nvSpPr>
          <p:spPr bwMode="auto">
            <a:xfrm>
              <a:off x="7239" y="8344"/>
              <a:ext cx="860" cy="4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>
                <a:defRPr/>
              </a:pPr>
              <a:r>
                <a:rPr lang="en-US" altLang="zh-CN" sz="1400" b="1" dirty="0">
                  <a:solidFill>
                    <a:srgbClr val="333399"/>
                  </a:solidFill>
                  <a:latin typeface="Times New Roman" pitchFamily="18" charset="0"/>
                </a:rPr>
                <a:t>Index</a:t>
              </a:r>
            </a:p>
          </p:txBody>
        </p:sp>
        <p:sp>
          <p:nvSpPr>
            <p:cNvPr id="132120" name="Text Box 24"/>
            <p:cNvSpPr txBox="1">
              <a:spLocks noChangeArrowheads="1"/>
            </p:cNvSpPr>
            <p:nvPr/>
          </p:nvSpPr>
          <p:spPr bwMode="auto">
            <a:xfrm>
              <a:off x="7266" y="7499"/>
              <a:ext cx="841" cy="41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>
                <a:defRPr/>
              </a:pPr>
              <a:r>
                <a:rPr lang="en-US" altLang="zh-CN" sz="1400" b="1" dirty="0">
                  <a:solidFill>
                    <a:srgbClr val="996633"/>
                  </a:solidFill>
                  <a:latin typeface="Times New Roman" pitchFamily="18" charset="0"/>
                </a:rPr>
                <a:t>Table</a:t>
              </a:r>
            </a:p>
          </p:txBody>
        </p:sp>
        <p:sp>
          <p:nvSpPr>
            <p:cNvPr id="132121" name="Text Box 25"/>
            <p:cNvSpPr txBox="1">
              <a:spLocks noChangeArrowheads="1"/>
            </p:cNvSpPr>
            <p:nvPr/>
          </p:nvSpPr>
          <p:spPr bwMode="auto">
            <a:xfrm>
              <a:off x="8829" y="8959"/>
              <a:ext cx="1000" cy="4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>
                <a:defRPr/>
              </a:pPr>
              <a:r>
                <a:rPr lang="en-US" altLang="zh-CN" sz="1400" b="1">
                  <a:solidFill>
                    <a:srgbClr val="009900"/>
                  </a:solidFill>
                  <a:latin typeface="Times New Roman" pitchFamily="18" charset="0"/>
                </a:rPr>
                <a:t>Cluster</a:t>
              </a:r>
            </a:p>
          </p:txBody>
        </p:sp>
        <p:sp>
          <p:nvSpPr>
            <p:cNvPr id="132122" name="Text Box 26"/>
            <p:cNvSpPr txBox="1">
              <a:spLocks noChangeArrowheads="1"/>
            </p:cNvSpPr>
            <p:nvPr/>
          </p:nvSpPr>
          <p:spPr bwMode="auto">
            <a:xfrm>
              <a:off x="8848" y="8340"/>
              <a:ext cx="840" cy="4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 algn="just">
                <a:defRPr/>
              </a:pPr>
              <a:r>
                <a:rPr lang="en-US" altLang="zh-CN" sz="1400" b="1">
                  <a:solidFill>
                    <a:srgbClr val="996633"/>
                  </a:solidFill>
                  <a:latin typeface="Times New Roman" pitchFamily="18" charset="0"/>
                </a:rPr>
                <a:t>Table</a:t>
              </a:r>
            </a:p>
          </p:txBody>
        </p:sp>
        <p:sp>
          <p:nvSpPr>
            <p:cNvPr id="26653" name="Text Box 27"/>
            <p:cNvSpPr txBox="1">
              <a:spLocks noChangeArrowheads="1"/>
            </p:cNvSpPr>
            <p:nvPr/>
          </p:nvSpPr>
          <p:spPr bwMode="auto">
            <a:xfrm>
              <a:off x="1878" y="6020"/>
              <a:ext cx="9214" cy="3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1600" b="1" i="1" dirty="0">
                  <a:solidFill>
                    <a:schemeClr val="accent2"/>
                  </a:solidFill>
                  <a:latin typeface="Times New Roman" pitchFamily="18" charset="0"/>
                </a:rPr>
                <a:t>        </a:t>
              </a:r>
              <a:r>
                <a:rPr lang="en-US" altLang="zh-CN" sz="1600" b="1" i="1" dirty="0" err="1">
                  <a:solidFill>
                    <a:schemeClr val="accent2"/>
                  </a:solidFill>
                  <a:latin typeface="Times New Roman" pitchFamily="18" charset="0"/>
                </a:rPr>
                <a:t>Tablesapce</a:t>
              </a:r>
              <a:r>
                <a:rPr lang="en-US" altLang="zh-CN" sz="1600" b="1" i="1" dirty="0">
                  <a:solidFill>
                    <a:schemeClr val="accent2"/>
                  </a:solidFill>
                  <a:latin typeface="Times New Roman" pitchFamily="18" charset="0"/>
                </a:rPr>
                <a:t> SYSTEM</a:t>
              </a:r>
              <a:r>
                <a:rPr lang="en-US" altLang="zh-CN" sz="1200" i="1" dirty="0">
                  <a:solidFill>
                    <a:schemeClr val="accent2"/>
                  </a:solidFill>
                  <a:latin typeface="Times New Roman" pitchFamily="18" charset="0"/>
                </a:rPr>
                <a:t>                               </a:t>
              </a:r>
              <a:r>
                <a:rPr lang="en-US" altLang="zh-CN" b="1" i="1" dirty="0" err="1">
                  <a:solidFill>
                    <a:schemeClr val="accent2"/>
                  </a:solidFill>
                  <a:latin typeface="Times New Roman" pitchFamily="18" charset="0"/>
                </a:rPr>
                <a:t>Tablespace</a:t>
              </a:r>
              <a:r>
                <a:rPr lang="en-US" altLang="zh-CN" b="1" i="1" dirty="0">
                  <a:solidFill>
                    <a:schemeClr val="accent2"/>
                  </a:solidFill>
                  <a:latin typeface="Times New Roman" pitchFamily="18" charset="0"/>
                </a:rPr>
                <a:t> TS1</a:t>
              </a:r>
              <a:r>
                <a:rPr lang="en-US" altLang="zh-CN" sz="1200" i="1" dirty="0">
                  <a:solidFill>
                    <a:schemeClr val="accent2"/>
                  </a:solidFill>
                  <a:latin typeface="Times New Roman" pitchFamily="18" charset="0"/>
                </a:rPr>
                <a:t>                    </a:t>
              </a:r>
              <a:r>
                <a:rPr lang="en-US" altLang="zh-CN" b="1" i="1" dirty="0" err="1">
                  <a:solidFill>
                    <a:schemeClr val="accent2"/>
                  </a:solidFill>
                  <a:latin typeface="Times New Roman" pitchFamily="18" charset="0"/>
                </a:rPr>
                <a:t>Tablespace</a:t>
              </a:r>
              <a:r>
                <a:rPr lang="en-US" altLang="zh-CN" b="1" i="1" dirty="0">
                  <a:solidFill>
                    <a:schemeClr val="accent2"/>
                  </a:solidFill>
                  <a:latin typeface="Times New Roman" pitchFamily="18" charset="0"/>
                </a:rPr>
                <a:t> TS2</a:t>
              </a:r>
              <a:endParaRPr lang="en-US" altLang="zh-CN" b="1" dirty="0">
                <a:solidFill>
                  <a:schemeClr val="accent2"/>
                </a:solidFill>
                <a:latin typeface="Tahoma" pitchFamily="34" charset="0"/>
              </a:endParaRPr>
            </a:p>
          </p:txBody>
        </p:sp>
        <p:sp>
          <p:nvSpPr>
            <p:cNvPr id="26654" name="Line 28"/>
            <p:cNvSpPr>
              <a:spLocks noChangeShapeType="1"/>
            </p:cNvSpPr>
            <p:nvPr/>
          </p:nvSpPr>
          <p:spPr bwMode="auto">
            <a:xfrm>
              <a:off x="5813" y="6016"/>
              <a:ext cx="1" cy="3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5" name="Line 29"/>
            <p:cNvSpPr>
              <a:spLocks noChangeShapeType="1"/>
            </p:cNvSpPr>
            <p:nvPr/>
          </p:nvSpPr>
          <p:spPr bwMode="auto">
            <a:xfrm>
              <a:off x="8498" y="6036"/>
              <a:ext cx="1" cy="3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6" name="Line 30"/>
            <p:cNvSpPr>
              <a:spLocks noChangeShapeType="1"/>
            </p:cNvSpPr>
            <p:nvPr/>
          </p:nvSpPr>
          <p:spPr bwMode="auto">
            <a:xfrm>
              <a:off x="3198" y="6613"/>
              <a:ext cx="0" cy="306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7" name="Text Box 31"/>
            <p:cNvSpPr txBox="1">
              <a:spLocks noChangeArrowheads="1"/>
            </p:cNvSpPr>
            <p:nvPr/>
          </p:nvSpPr>
          <p:spPr bwMode="auto">
            <a:xfrm>
              <a:off x="2158" y="7005"/>
              <a:ext cx="760" cy="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b="1" i="1">
                  <a:solidFill>
                    <a:schemeClr val="accent2"/>
                  </a:solidFill>
                  <a:latin typeface="Times New Roman" pitchFamily="18" charset="0"/>
                </a:rPr>
                <a:t>DD</a:t>
              </a:r>
              <a:endParaRPr lang="en-US" altLang="zh-CN" b="1">
                <a:solidFill>
                  <a:schemeClr val="accent2"/>
                </a:solidFill>
                <a:latin typeface="Tahoma" pitchFamily="34" charset="0"/>
              </a:endParaRPr>
            </a:p>
          </p:txBody>
        </p:sp>
        <p:sp>
          <p:nvSpPr>
            <p:cNvPr id="26658" name="AutoShape 32"/>
            <p:cNvSpPr>
              <a:spLocks noChangeArrowheads="1"/>
            </p:cNvSpPr>
            <p:nvPr/>
          </p:nvSpPr>
          <p:spPr bwMode="auto">
            <a:xfrm>
              <a:off x="1899" y="10419"/>
              <a:ext cx="3758" cy="1332"/>
            </a:xfrm>
            <a:prstGeom prst="flowChartMagneticDisk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1" name="AutoShape 35"/>
            <p:cNvSpPr>
              <a:spLocks noChangeArrowheads="1"/>
            </p:cNvSpPr>
            <p:nvPr/>
          </p:nvSpPr>
          <p:spPr bwMode="auto">
            <a:xfrm>
              <a:off x="6096" y="10419"/>
              <a:ext cx="2312" cy="1332"/>
            </a:xfrm>
            <a:prstGeom prst="flowChartMagneticDisk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3" name="AutoShape 37"/>
            <p:cNvSpPr>
              <a:spLocks noChangeArrowheads="1"/>
            </p:cNvSpPr>
            <p:nvPr/>
          </p:nvSpPr>
          <p:spPr bwMode="auto">
            <a:xfrm>
              <a:off x="8766" y="10419"/>
              <a:ext cx="2147" cy="1332"/>
            </a:xfrm>
            <a:prstGeom prst="flowChartMagneticDisk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5" name="Line 39"/>
            <p:cNvSpPr>
              <a:spLocks noChangeShapeType="1"/>
            </p:cNvSpPr>
            <p:nvPr/>
          </p:nvSpPr>
          <p:spPr bwMode="auto">
            <a:xfrm>
              <a:off x="3778" y="9912"/>
              <a:ext cx="0" cy="12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6" name="Line 40"/>
            <p:cNvSpPr>
              <a:spLocks noChangeShapeType="1"/>
            </p:cNvSpPr>
            <p:nvPr/>
          </p:nvSpPr>
          <p:spPr bwMode="auto">
            <a:xfrm flipH="1">
              <a:off x="5009" y="9923"/>
              <a:ext cx="1789" cy="12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7" name="Line 41"/>
            <p:cNvSpPr>
              <a:spLocks noChangeShapeType="1"/>
            </p:cNvSpPr>
            <p:nvPr/>
          </p:nvSpPr>
          <p:spPr bwMode="auto">
            <a:xfrm>
              <a:off x="7235" y="9917"/>
              <a:ext cx="0" cy="12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8" name="Line 42"/>
            <p:cNvSpPr>
              <a:spLocks noChangeShapeType="1"/>
            </p:cNvSpPr>
            <p:nvPr/>
          </p:nvSpPr>
          <p:spPr bwMode="auto">
            <a:xfrm flipH="1">
              <a:off x="9829" y="9916"/>
              <a:ext cx="0" cy="12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9" name="Text Box 43"/>
            <p:cNvSpPr txBox="1">
              <a:spLocks noChangeArrowheads="1"/>
            </p:cNvSpPr>
            <p:nvPr/>
          </p:nvSpPr>
          <p:spPr bwMode="auto">
            <a:xfrm>
              <a:off x="1878" y="5320"/>
              <a:ext cx="2683" cy="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/>
            <a:lstStyle/>
            <a:p>
              <a:pPr algn="just"/>
              <a:r>
                <a:rPr lang="en-US" altLang="zh-CN" sz="2400" b="1" i="1" dirty="0">
                  <a:solidFill>
                    <a:srgbClr val="0000CC"/>
                  </a:solidFill>
                  <a:latin typeface="Times New Roman" pitchFamily="18" charset="0"/>
                </a:rPr>
                <a:t>Database ABC</a:t>
              </a:r>
              <a:endParaRPr lang="en-US" altLang="zh-CN" sz="2400" dirty="0">
                <a:solidFill>
                  <a:srgbClr val="0000CC"/>
                </a:solidFill>
                <a:latin typeface="Tahoma" pitchFamily="34" charset="0"/>
              </a:endParaRPr>
            </a:p>
          </p:txBody>
        </p:sp>
        <p:sp>
          <p:nvSpPr>
            <p:cNvPr id="26670" name="Text Box 44"/>
            <p:cNvSpPr txBox="1">
              <a:spLocks noChangeArrowheads="1"/>
            </p:cNvSpPr>
            <p:nvPr/>
          </p:nvSpPr>
          <p:spPr bwMode="auto">
            <a:xfrm>
              <a:off x="2141" y="10396"/>
              <a:ext cx="3315" cy="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 anchor="ctr" anchorCtr="1"/>
            <a:lstStyle/>
            <a:p>
              <a:pPr algn="ctr"/>
              <a:r>
                <a:rPr lang="en-US" altLang="zh-CN" b="1" dirty="0">
                  <a:latin typeface="Times New Roman" pitchFamily="18" charset="0"/>
                </a:rPr>
                <a:t>Disk 1</a:t>
              </a:r>
            </a:p>
          </p:txBody>
        </p:sp>
        <p:sp>
          <p:nvSpPr>
            <p:cNvPr id="26671" name="Text Box 45"/>
            <p:cNvSpPr txBox="1">
              <a:spLocks noChangeArrowheads="1"/>
            </p:cNvSpPr>
            <p:nvPr/>
          </p:nvSpPr>
          <p:spPr bwMode="auto">
            <a:xfrm>
              <a:off x="6096" y="10436"/>
              <a:ext cx="2313" cy="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 anchor="ctr" anchorCtr="1"/>
            <a:lstStyle/>
            <a:p>
              <a:pPr algn="ctr"/>
              <a:r>
                <a:rPr lang="en-US" altLang="zh-CN" b="1" dirty="0">
                  <a:latin typeface="Times New Roman" pitchFamily="18" charset="0"/>
                </a:rPr>
                <a:t>Disk 2</a:t>
              </a:r>
              <a:endParaRPr lang="en-US" altLang="zh-CN" dirty="0">
                <a:latin typeface="Tahoma" pitchFamily="34" charset="0"/>
              </a:endParaRPr>
            </a:p>
          </p:txBody>
        </p:sp>
        <p:sp>
          <p:nvSpPr>
            <p:cNvPr id="26672" name="Text Box 46"/>
            <p:cNvSpPr txBox="1">
              <a:spLocks noChangeArrowheads="1"/>
            </p:cNvSpPr>
            <p:nvPr/>
          </p:nvSpPr>
          <p:spPr bwMode="auto">
            <a:xfrm>
              <a:off x="8777" y="10413"/>
              <a:ext cx="2136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 anchor="ctr" anchorCtr="1"/>
            <a:lstStyle/>
            <a:p>
              <a:pPr algn="ctr"/>
              <a:r>
                <a:rPr lang="en-US" altLang="zh-CN" b="1" dirty="0">
                  <a:latin typeface="Times New Roman" pitchFamily="18" charset="0"/>
                </a:rPr>
                <a:t>Disk 3</a:t>
              </a:r>
              <a:endParaRPr lang="en-US" altLang="zh-CN" dirty="0">
                <a:latin typeface="Tahoma" pitchFamily="34" charset="0"/>
              </a:endParaRPr>
            </a:p>
          </p:txBody>
        </p:sp>
        <p:sp>
          <p:nvSpPr>
            <p:cNvPr id="26673" name="Text Box 47"/>
            <p:cNvSpPr txBox="1">
              <a:spLocks noChangeArrowheads="1"/>
            </p:cNvSpPr>
            <p:nvPr/>
          </p:nvSpPr>
          <p:spPr bwMode="auto">
            <a:xfrm>
              <a:off x="4587" y="5443"/>
              <a:ext cx="2480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b="1" i="1" dirty="0">
                  <a:solidFill>
                    <a:srgbClr val="008000"/>
                  </a:solidFill>
                  <a:latin typeface="Times New Roman" pitchFamily="18" charset="0"/>
                </a:rPr>
                <a:t>User1’s Schema</a:t>
              </a:r>
              <a:endParaRPr lang="en-US" altLang="zh-CN" dirty="0">
                <a:solidFill>
                  <a:srgbClr val="008000"/>
                </a:solidFill>
                <a:latin typeface="Tahoma" pitchFamily="34" charset="0"/>
              </a:endParaRPr>
            </a:p>
          </p:txBody>
        </p:sp>
        <p:sp>
          <p:nvSpPr>
            <p:cNvPr id="26674" name="Text Box 48"/>
            <p:cNvSpPr txBox="1">
              <a:spLocks noChangeArrowheads="1"/>
            </p:cNvSpPr>
            <p:nvPr/>
          </p:nvSpPr>
          <p:spPr bwMode="auto">
            <a:xfrm>
              <a:off x="4204" y="9990"/>
              <a:ext cx="1968" cy="4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altLang="zh-CN" b="1" i="1" dirty="0">
                  <a:solidFill>
                    <a:srgbClr val="008000"/>
                  </a:solidFill>
                  <a:latin typeface="Times New Roman" pitchFamily="18" charset="0"/>
                </a:rPr>
                <a:t>User2’s Schema</a:t>
              </a:r>
            </a:p>
          </p:txBody>
        </p:sp>
        <p:sp>
          <p:nvSpPr>
            <p:cNvPr id="26675" name="Text Box 49"/>
            <p:cNvSpPr txBox="1">
              <a:spLocks noChangeArrowheads="1"/>
            </p:cNvSpPr>
            <p:nvPr/>
          </p:nvSpPr>
          <p:spPr bwMode="auto">
            <a:xfrm>
              <a:off x="9035" y="5464"/>
              <a:ext cx="2074" cy="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/>
            <a:lstStyle/>
            <a:p>
              <a:pPr algn="r"/>
              <a:r>
                <a:rPr lang="en-US" altLang="zh-CN" b="1" i="1" dirty="0">
                  <a:solidFill>
                    <a:srgbClr val="008000"/>
                  </a:solidFill>
                  <a:latin typeface="Times New Roman" pitchFamily="18" charset="0"/>
                </a:rPr>
                <a:t>User3’s Schema</a:t>
              </a:r>
            </a:p>
          </p:txBody>
        </p:sp>
        <p:sp>
          <p:nvSpPr>
            <p:cNvPr id="26676" name="Line 50"/>
            <p:cNvSpPr>
              <a:spLocks noChangeShapeType="1"/>
            </p:cNvSpPr>
            <p:nvPr/>
          </p:nvSpPr>
          <p:spPr bwMode="auto">
            <a:xfrm flipH="1">
              <a:off x="4663" y="5844"/>
              <a:ext cx="443" cy="8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7" name="Line 51"/>
            <p:cNvSpPr>
              <a:spLocks noChangeShapeType="1"/>
            </p:cNvSpPr>
            <p:nvPr/>
          </p:nvSpPr>
          <p:spPr bwMode="auto">
            <a:xfrm flipH="1">
              <a:off x="9100" y="5874"/>
              <a:ext cx="919" cy="23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8" name="Line 52"/>
            <p:cNvSpPr>
              <a:spLocks noChangeShapeType="1"/>
            </p:cNvSpPr>
            <p:nvPr/>
          </p:nvSpPr>
          <p:spPr bwMode="auto">
            <a:xfrm flipH="1" flipV="1">
              <a:off x="4651" y="9553"/>
              <a:ext cx="537" cy="4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" name="Text Box 33"/>
          <p:cNvSpPr txBox="1">
            <a:spLocks noChangeArrowheads="1"/>
          </p:cNvSpPr>
          <p:nvPr/>
        </p:nvSpPr>
        <p:spPr bwMode="auto">
          <a:xfrm>
            <a:off x="5004049" y="5787528"/>
            <a:ext cx="864095" cy="259218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1400" b="1" dirty="0">
                <a:solidFill>
                  <a:srgbClr val="0000CC"/>
                </a:solidFill>
                <a:latin typeface="Times New Roman" pitchFamily="18" charset="0"/>
              </a:rPr>
              <a:t>Data File3</a:t>
            </a:r>
            <a:endParaRPr lang="en-US" altLang="zh-CN" sz="1400" b="1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57" name="Text Box 33"/>
          <p:cNvSpPr txBox="1">
            <a:spLocks noChangeArrowheads="1"/>
          </p:cNvSpPr>
          <p:nvPr/>
        </p:nvSpPr>
        <p:spPr bwMode="auto">
          <a:xfrm>
            <a:off x="7092281" y="5788294"/>
            <a:ext cx="864095" cy="259218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1400" b="1" dirty="0">
                <a:solidFill>
                  <a:srgbClr val="0000CC"/>
                </a:solidFill>
                <a:latin typeface="Times New Roman" pitchFamily="18" charset="0"/>
              </a:rPr>
              <a:t>Data File4</a:t>
            </a:r>
            <a:endParaRPr lang="en-US" altLang="zh-CN" sz="1400" b="1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58" name="Text Box 33"/>
          <p:cNvSpPr txBox="1">
            <a:spLocks noChangeArrowheads="1"/>
          </p:cNvSpPr>
          <p:nvPr/>
        </p:nvSpPr>
        <p:spPr bwMode="auto">
          <a:xfrm>
            <a:off x="1245392" y="5582935"/>
            <a:ext cx="792088" cy="259169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1400" b="1" dirty="0">
                <a:solidFill>
                  <a:srgbClr val="FF0000"/>
                </a:solidFill>
                <a:latin typeface="Times New Roman" pitchFamily="18" charset="0"/>
              </a:rPr>
              <a:t>Log Files</a:t>
            </a:r>
            <a:endParaRPr lang="en-US" altLang="zh-CN" sz="1400" b="1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59" name="Text Box 33"/>
          <p:cNvSpPr txBox="1">
            <a:spLocks noChangeArrowheads="1"/>
          </p:cNvSpPr>
          <p:nvPr/>
        </p:nvSpPr>
        <p:spPr bwMode="auto">
          <a:xfrm>
            <a:off x="1242048" y="5862175"/>
            <a:ext cx="1008112" cy="259169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1400" b="1" dirty="0">
                <a:solidFill>
                  <a:srgbClr val="FF0000"/>
                </a:solidFill>
                <a:latin typeface="Times New Roman" pitchFamily="18" charset="0"/>
              </a:rPr>
              <a:t>Control File</a:t>
            </a:r>
            <a:endParaRPr lang="en-US" altLang="zh-CN" sz="1400" b="1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55" name="Text Box 33"/>
          <p:cNvSpPr txBox="1">
            <a:spLocks noChangeArrowheads="1"/>
          </p:cNvSpPr>
          <p:nvPr/>
        </p:nvSpPr>
        <p:spPr bwMode="auto">
          <a:xfrm>
            <a:off x="3221433" y="5787528"/>
            <a:ext cx="864095" cy="259218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1400" b="1" dirty="0">
                <a:solidFill>
                  <a:srgbClr val="0000CC"/>
                </a:solidFill>
                <a:latin typeface="Times New Roman" pitchFamily="18" charset="0"/>
              </a:rPr>
              <a:t>Data File2</a:t>
            </a:r>
            <a:endParaRPr lang="en-US" altLang="zh-CN" sz="1400" b="1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60" name="Text Box 33"/>
          <p:cNvSpPr txBox="1">
            <a:spLocks noChangeArrowheads="1"/>
          </p:cNvSpPr>
          <p:nvPr/>
        </p:nvSpPr>
        <p:spPr bwMode="auto">
          <a:xfrm>
            <a:off x="2283326" y="5796472"/>
            <a:ext cx="864426" cy="259169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1400" b="1" dirty="0">
                <a:solidFill>
                  <a:srgbClr val="0000CC"/>
                </a:solidFill>
                <a:latin typeface="Times New Roman" pitchFamily="18" charset="0"/>
              </a:rPr>
              <a:t>Data File1</a:t>
            </a:r>
            <a:endParaRPr lang="en-US" altLang="zh-CN" sz="1400" b="1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6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42436"/>
            <a:ext cx="658416" cy="25020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270F05-8D65-49A8-91FB-6A617CC2AAFA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64" name="日期占位符 3"/>
          <p:cNvSpPr>
            <a:spLocks noGrp="1"/>
          </p:cNvSpPr>
          <p:nvPr>
            <p:ph type="dt" sz="half" idx="2"/>
          </p:nvPr>
        </p:nvSpPr>
        <p:spPr>
          <a:xfrm>
            <a:off x="4427984" y="6542436"/>
            <a:ext cx="3456384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6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42436"/>
            <a:ext cx="3362899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r>
              <a:rPr lang="en-US" altLang="zh-CN" dirty="0"/>
              <a:t>—</a:t>
            </a:r>
            <a:r>
              <a:rPr lang="zh-CN" altLang="en-US" dirty="0"/>
              <a:t>数据库的存储结构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目录 </a:t>
            </a:r>
            <a:r>
              <a:rPr lang="en-US" altLang="zh-CN"/>
              <a:t>Contents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2600" b="1" dirty="0">
                <a:ea typeface="黑体" pitchFamily="49" charset="-122"/>
              </a:rPr>
              <a:t>5.1 </a:t>
            </a:r>
            <a:r>
              <a:rPr lang="zh-CN" altLang="en-US" sz="2600" b="1" dirty="0">
                <a:ea typeface="黑体" pitchFamily="49" charset="-122"/>
              </a:rPr>
              <a:t>数据库存储结构的特点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b="1" dirty="0">
                <a:ea typeface="黑体" pitchFamily="49" charset="-122"/>
              </a:rPr>
              <a:t>多级存储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b="1" dirty="0">
                <a:ea typeface="黑体" pitchFamily="49" charset="-122"/>
              </a:rPr>
              <a:t>物理结构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b="1" dirty="0">
                <a:ea typeface="黑体" pitchFamily="49" charset="-122"/>
              </a:rPr>
              <a:t>逻辑结构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600" b="1" dirty="0">
                <a:solidFill>
                  <a:schemeClr val="accent2"/>
                </a:solidFill>
                <a:ea typeface="黑体" pitchFamily="49" charset="-122"/>
              </a:rPr>
              <a:t>5.2 </a:t>
            </a:r>
            <a:r>
              <a:rPr lang="zh-CN" altLang="en-US" sz="2600" b="1" dirty="0">
                <a:solidFill>
                  <a:schemeClr val="accent2"/>
                </a:solidFill>
                <a:ea typeface="黑体" pitchFamily="49" charset="-122"/>
              </a:rPr>
              <a:t>关系表的典型存储机制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ea typeface="黑体" pitchFamily="49" charset="-122"/>
              </a:rPr>
              <a:t>索引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b="1" dirty="0">
                <a:ea typeface="黑体" pitchFamily="49" charset="-122"/>
              </a:rPr>
              <a:t>散列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b="1" dirty="0">
                <a:ea typeface="黑体" pitchFamily="49" charset="-122"/>
              </a:rPr>
              <a:t>簇集</a:t>
            </a:r>
          </a:p>
        </p:txBody>
      </p:sp>
      <p:pic>
        <p:nvPicPr>
          <p:cNvPr id="10" name="Picture 8" descr="j02991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325" y="1844675"/>
            <a:ext cx="2592388" cy="424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42436"/>
            <a:ext cx="658416" cy="25020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270F05-8D65-49A8-91FB-6A617CC2AAFA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427984" y="6542436"/>
            <a:ext cx="3456384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42436"/>
            <a:ext cx="3362899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r>
              <a:rPr lang="en-US" altLang="zh-CN" dirty="0"/>
              <a:t>—</a:t>
            </a:r>
            <a:r>
              <a:rPr lang="zh-CN" altLang="en-US" dirty="0"/>
              <a:t>数据库的存储结构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904056" y="260350"/>
            <a:ext cx="7772400" cy="919163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5.2 </a:t>
            </a:r>
            <a:r>
              <a:rPr lang="zh-CN" altLang="en-US" sz="4000" dirty="0"/>
              <a:t>关系表的典型存储机制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1069" y="1340768"/>
            <a:ext cx="7765731" cy="5201668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数据文件中记录的组织方式：</a:t>
            </a:r>
            <a:endParaRPr lang="en-US" altLang="zh-CN" sz="2400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lvl="1" eaLnBrk="1" hangingPunct="1"/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堆文件（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Heap File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）组织：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数据记录按照其插入的先后顺序进行存放（“堆放”）</a:t>
            </a:r>
            <a:endParaRPr lang="en-US" altLang="zh-CN" sz="2200" dirty="0">
              <a:latin typeface="Times New Roman" pitchFamily="18" charset="0"/>
              <a:ea typeface="黑体" pitchFamily="49" charset="-122"/>
            </a:endParaRPr>
          </a:p>
          <a:p>
            <a:pPr lvl="2" eaLnBrk="1" hangingPunct="1"/>
            <a:r>
              <a:rPr lang="zh-CN" altLang="en-US" sz="1900" dirty="0">
                <a:latin typeface="Times New Roman" pitchFamily="18" charset="0"/>
                <a:ea typeface="黑体" pitchFamily="49" charset="-122"/>
              </a:rPr>
              <a:t>堆文件中的记录往往存放在</a:t>
            </a:r>
            <a:r>
              <a:rPr lang="zh-CN" altLang="en-US" sz="19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不连续（地址不相邻）的物理块</a:t>
            </a:r>
            <a:endParaRPr lang="en-US" altLang="zh-CN" sz="1900" dirty="0">
              <a:latin typeface="Times New Roman" pitchFamily="18" charset="0"/>
              <a:ea typeface="黑体" pitchFamily="49" charset="-122"/>
            </a:endParaRPr>
          </a:p>
          <a:p>
            <a:pPr lvl="2" eaLnBrk="1" hangingPunct="1"/>
            <a:r>
              <a:rPr lang="zh-CN" altLang="en-US" sz="1900" dirty="0">
                <a:latin typeface="Times New Roman" pitchFamily="18" charset="0"/>
                <a:ea typeface="黑体" pitchFamily="49" charset="-122"/>
              </a:rPr>
              <a:t>在堆文件中查找数据只能采用</a:t>
            </a:r>
            <a:r>
              <a:rPr lang="zh-CN" altLang="en-US" sz="19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顺序扫描（</a:t>
            </a:r>
            <a:r>
              <a:rPr lang="en-US" altLang="zh-CN" sz="19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sequential  scanning</a:t>
            </a:r>
            <a:r>
              <a:rPr lang="zh-CN" altLang="en-US" sz="19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</a:t>
            </a:r>
            <a:endParaRPr lang="en-US" altLang="zh-CN" sz="19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  <a:p>
            <a:pPr lvl="1" eaLnBrk="1" hangingPunct="1"/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顺序文件（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Sequential File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）组织：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数据记录按照某个属性值（如主键值）进行排序后再存放</a:t>
            </a:r>
            <a:endParaRPr lang="en-US" altLang="zh-CN" sz="2200" dirty="0">
              <a:latin typeface="Times New Roman" pitchFamily="18" charset="0"/>
              <a:ea typeface="黑体" pitchFamily="49" charset="-122"/>
            </a:endParaRPr>
          </a:p>
          <a:p>
            <a:pPr lvl="2" eaLnBrk="1" hangingPunct="1"/>
            <a:r>
              <a:rPr lang="zh-CN" altLang="en-US" sz="1900" dirty="0">
                <a:latin typeface="Times New Roman" pitchFamily="18" charset="0"/>
                <a:ea typeface="黑体" pitchFamily="49" charset="-122"/>
              </a:rPr>
              <a:t>在</a:t>
            </a:r>
            <a:r>
              <a:rPr lang="zh-CN" altLang="en-US" sz="19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顺序文件</a:t>
            </a:r>
            <a:r>
              <a:rPr lang="zh-CN" altLang="en-US" sz="1900" dirty="0">
                <a:latin typeface="Times New Roman" pitchFamily="18" charset="0"/>
                <a:ea typeface="黑体" pitchFamily="49" charset="-122"/>
              </a:rPr>
              <a:t>中查找数据可以采用更为快速的</a:t>
            </a:r>
            <a:r>
              <a:rPr lang="en-US" altLang="zh-CN" sz="19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【</a:t>
            </a:r>
            <a:r>
              <a:rPr lang="zh-CN" altLang="en-US" sz="19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时间复杂度为</a:t>
            </a:r>
            <a:r>
              <a:rPr lang="en-US" altLang="zh-CN" sz="19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O(log n) 】</a:t>
            </a:r>
            <a:r>
              <a:rPr lang="zh-CN" altLang="en-US" sz="19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二分搜索（</a:t>
            </a:r>
            <a:r>
              <a:rPr lang="en-US" altLang="zh-CN" sz="19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binary search</a:t>
            </a:r>
            <a:r>
              <a:rPr lang="zh-CN" altLang="en-US" sz="19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</a:t>
            </a:r>
            <a:r>
              <a:rPr lang="zh-CN" altLang="en-US" sz="1900" dirty="0">
                <a:latin typeface="Times New Roman" pitchFamily="18" charset="0"/>
                <a:ea typeface="黑体" pitchFamily="49" charset="-122"/>
              </a:rPr>
              <a:t>又称</a:t>
            </a:r>
            <a:r>
              <a:rPr lang="zh-CN" altLang="en-US" sz="19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折半搜索（</a:t>
            </a:r>
            <a:r>
              <a:rPr lang="en-US" altLang="zh-CN" sz="19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half-interval search</a:t>
            </a:r>
            <a:r>
              <a:rPr lang="zh-CN" altLang="en-US" sz="19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</a:t>
            </a:r>
            <a:r>
              <a:rPr lang="zh-CN" altLang="en-US" sz="1900" dirty="0">
                <a:latin typeface="Times New Roman" pitchFamily="18" charset="0"/>
                <a:ea typeface="黑体" pitchFamily="49" charset="-122"/>
              </a:rPr>
              <a:t>又称</a:t>
            </a:r>
            <a:r>
              <a:rPr lang="zh-CN" altLang="en-US" sz="19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对数搜索（</a:t>
            </a:r>
            <a:r>
              <a:rPr lang="en-US" altLang="zh-CN" sz="19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logarithmic search </a:t>
            </a:r>
            <a:r>
              <a:rPr lang="zh-CN" altLang="en-US" sz="19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）：搜索键</a:t>
            </a:r>
            <a:r>
              <a:rPr lang="zh-CN" altLang="en-US" sz="1900" dirty="0">
                <a:latin typeface="Times New Roman" pitchFamily="18" charset="0"/>
                <a:ea typeface="黑体" pitchFamily="49" charset="-122"/>
              </a:rPr>
              <a:t>是排好序的属性值（如主键值）</a:t>
            </a:r>
            <a:endParaRPr lang="en-US" altLang="zh-CN" sz="1900" dirty="0">
              <a:latin typeface="Times New Roman" pitchFamily="18" charset="0"/>
              <a:ea typeface="黑体" pitchFamily="49" charset="-122"/>
            </a:endParaRPr>
          </a:p>
          <a:p>
            <a:pPr lvl="1" eaLnBrk="1" hangingPunct="1"/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散列文件（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Hashing File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）组织：</a:t>
            </a:r>
            <a:r>
              <a:rPr lang="zh-CN" altLang="en-US" sz="1900" dirty="0">
                <a:latin typeface="Times New Roman" pitchFamily="18" charset="0"/>
                <a:ea typeface="黑体" pitchFamily="49" charset="-122"/>
              </a:rPr>
              <a:t>在每个记录的某些属性上计算哈希函数，函数的结果指定应将记录放置在文件的哪个块中。这种组织方式与索引结构密切相关。</a:t>
            </a:r>
            <a:endParaRPr lang="en-US" altLang="zh-CN" sz="1900" dirty="0">
              <a:latin typeface="Times New Roman" pitchFamily="18" charset="0"/>
              <a:ea typeface="黑体" pitchFamily="49" charset="-122"/>
            </a:endParaRPr>
          </a:p>
          <a:p>
            <a:pPr lvl="2" eaLnBrk="1" hangingPunct="1"/>
            <a:r>
              <a:rPr lang="zh-CN" altLang="en-US" sz="1900" dirty="0">
                <a:latin typeface="Times New Roman" pitchFamily="18" charset="0"/>
                <a:ea typeface="黑体" pitchFamily="49" charset="-122"/>
              </a:rPr>
              <a:t>在</a:t>
            </a:r>
            <a:r>
              <a:rPr lang="en-US" altLang="zh-CN" sz="19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Hash</a:t>
            </a:r>
            <a:r>
              <a:rPr lang="zh-CN" altLang="en-US" sz="19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文件</a:t>
            </a:r>
            <a:r>
              <a:rPr lang="zh-CN" altLang="en-US" sz="1900" dirty="0">
                <a:latin typeface="Times New Roman" pitchFamily="18" charset="0"/>
                <a:ea typeface="黑体" pitchFamily="49" charset="-122"/>
              </a:rPr>
              <a:t>中查找数据记录通常非常直接快速。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42436"/>
            <a:ext cx="658416" cy="25020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270F05-8D65-49A8-91FB-6A617CC2AAFA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427984" y="6542436"/>
            <a:ext cx="3456384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42436"/>
            <a:ext cx="3362899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r>
              <a:rPr lang="en-US" altLang="zh-CN" dirty="0"/>
              <a:t>—</a:t>
            </a:r>
            <a:r>
              <a:rPr lang="zh-CN" altLang="en-US" dirty="0"/>
              <a:t>数据库的存储结构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5.2 </a:t>
            </a:r>
            <a:r>
              <a:rPr lang="zh-CN" altLang="en-US" sz="4000" dirty="0"/>
              <a:t>关系表的典型存储机制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412429"/>
            <a:ext cx="7772400" cy="4968899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数据查找速度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对数据库的性能至关重要！</a:t>
            </a:r>
            <a:endParaRPr lang="en-US" altLang="zh-CN" dirty="0">
              <a:latin typeface="Times New Roman" pitchFamily="18" charset="0"/>
              <a:ea typeface="黑体" pitchFamily="49" charset="-122"/>
            </a:endParaRPr>
          </a:p>
          <a:p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当数据库的数据量较大（很大）时，数据查找速度就会受到（很大）影响。因此数据库中需引入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高效率的表数据存储机制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/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存取路径：</a:t>
            </a:r>
            <a:endParaRPr lang="en-US" altLang="zh-CN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  <a:p>
            <a:pPr lvl="1"/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索引（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Indexing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</a:t>
            </a:r>
            <a:endParaRPr lang="en-US" altLang="zh-CN" sz="2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  <a:p>
            <a:pPr lvl="1"/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散列（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Hashing, a.k.a. Hashing file organization 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</a:t>
            </a:r>
            <a:endParaRPr lang="en-US" altLang="zh-CN" sz="24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  <a:p>
            <a:pPr lvl="1"/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簇集（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Clustering</a:t>
            </a:r>
            <a:r>
              <a:rPr lang="en-US" altLang="zh-CN" sz="24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, a.k.a. 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Multitable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clustering file organization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</a:t>
            </a:r>
            <a:endParaRPr lang="zh-CN" altLang="en-US" sz="2400" dirty="0"/>
          </a:p>
        </p:txBody>
      </p:sp>
      <p:sp>
        <p:nvSpPr>
          <p:cNvPr id="2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42436"/>
            <a:ext cx="658416" cy="25020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270F05-8D65-49A8-91FB-6A617CC2AAFA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4427984" y="6542436"/>
            <a:ext cx="3456384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42436"/>
            <a:ext cx="3362899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r>
              <a:rPr lang="en-US" altLang="zh-CN" dirty="0"/>
              <a:t>—</a:t>
            </a:r>
            <a:r>
              <a:rPr lang="zh-CN" altLang="en-US" dirty="0"/>
              <a:t>数据库的存储结构</a:t>
            </a: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5.2 </a:t>
            </a:r>
            <a:r>
              <a:rPr lang="zh-CN" altLang="en-US" sz="4000" dirty="0"/>
              <a:t>关系表的典型存储机制</a:t>
            </a:r>
            <a:r>
              <a:rPr lang="en-US" altLang="zh-CN" sz="3600" dirty="0"/>
              <a:t>&gt;&gt;</a:t>
            </a:r>
            <a:r>
              <a:rPr lang="zh-CN" altLang="en-US" sz="3600" b="1" dirty="0">
                <a:solidFill>
                  <a:schemeClr val="accent2"/>
                </a:solidFill>
              </a:rPr>
              <a:t>索引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340767"/>
            <a:ext cx="7772400" cy="5090543"/>
          </a:xfrm>
        </p:spPr>
        <p:txBody>
          <a:bodyPr/>
          <a:lstStyle/>
          <a:p>
            <a:r>
              <a:rPr lang="zh-CN" altLang="en-US" b="1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索引</a:t>
            </a:r>
            <a:r>
              <a:rPr lang="zh-CN" altLang="en-US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（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Indexing</a:t>
            </a:r>
            <a:r>
              <a:rPr lang="zh-CN" altLang="en-US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）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是与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表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（或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簇集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）相关的一种可选存储机制，它通过一棵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有序树（如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树）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将</a:t>
            </a: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索引键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Index Key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的值与该值所对应的数据记录的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物理地址（简称：记录地址）或地址集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建立联系，以提高数据查找速度。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270F05-8D65-49A8-91FB-6A617CC2AAFA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《</a:t>
            </a:r>
            <a:r>
              <a:rPr lang="zh-CN" altLang="en-US"/>
              <a:t>数据库系统原理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</a:t>
            </a:r>
            <a:r>
              <a:rPr lang="en-US" altLang="zh-CN"/>
              <a:t>—</a:t>
            </a:r>
            <a:r>
              <a:rPr lang="zh-CN" altLang="en-US"/>
              <a:t>数据库的存储结构</a:t>
            </a:r>
            <a:endParaRPr lang="en-US" altLang="zh-CN" dirty="0"/>
          </a:p>
        </p:txBody>
      </p:sp>
      <p:grpSp>
        <p:nvGrpSpPr>
          <p:cNvPr id="8" name="组合 26"/>
          <p:cNvGrpSpPr/>
          <p:nvPr/>
        </p:nvGrpSpPr>
        <p:grpSpPr>
          <a:xfrm>
            <a:off x="996399" y="3861048"/>
            <a:ext cx="7608401" cy="1859434"/>
            <a:chOff x="611559" y="4479503"/>
            <a:chExt cx="8136905" cy="1859434"/>
          </a:xfrm>
        </p:grpSpPr>
        <p:sp>
          <p:nvSpPr>
            <p:cNvPr id="9" name="TextBox 9"/>
            <p:cNvSpPr txBox="1"/>
            <p:nvPr/>
          </p:nvSpPr>
          <p:spPr>
            <a:xfrm>
              <a:off x="611559" y="5415607"/>
              <a:ext cx="144072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索引项：</a:t>
              </a:r>
              <a:endParaRPr lang="en-US" altLang="zh-CN" sz="2400" b="1" dirty="0"/>
            </a:p>
            <a:p>
              <a:r>
                <a:rPr lang="en-US" altLang="zh-CN" sz="1400" b="1" dirty="0"/>
                <a:t>(Index Entry)</a:t>
              </a:r>
              <a:endParaRPr lang="zh-CN" altLang="en-US" sz="1400" b="1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2627784" y="4797152"/>
              <a:ext cx="1944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/>
                <a:t>索引文件：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6660232" y="4479503"/>
              <a:ext cx="18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/>
                <a:t>数据文件：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052286" y="5415607"/>
              <a:ext cx="1800200" cy="430887"/>
            </a:xfrm>
            <a:prstGeom prst="rect">
              <a:avLst/>
            </a:prstGeom>
            <a:solidFill>
              <a:srgbClr val="66FF66"/>
            </a:solidFill>
            <a:ln>
              <a:solidFill>
                <a:srgbClr val="0033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200" b="1" dirty="0">
                  <a:latin typeface="仿宋" pitchFamily="49" charset="-122"/>
                  <a:ea typeface="仿宋" pitchFamily="49" charset="-122"/>
                </a:rPr>
                <a:t>索引键的值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3852486" y="5415607"/>
              <a:ext cx="1584176" cy="430887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33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200" b="1" dirty="0">
                  <a:latin typeface="仿宋" pitchFamily="49" charset="-122"/>
                  <a:ea typeface="仿宋" pitchFamily="49" charset="-122"/>
                </a:rPr>
                <a:t>记录地址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6732240" y="5013176"/>
              <a:ext cx="1440160" cy="461665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0033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仿宋" pitchFamily="49" charset="-122"/>
                  <a:ea typeface="仿宋" pitchFamily="49" charset="-122"/>
                </a:rPr>
                <a:t>记录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6732240" y="5445224"/>
              <a:ext cx="1440160" cy="461665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0033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仿宋" pitchFamily="49" charset="-122"/>
                  <a:ea typeface="仿宋" pitchFamily="49" charset="-122"/>
                </a:rPr>
                <a:t>记录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6732240" y="5877272"/>
              <a:ext cx="1440160" cy="461665"/>
            </a:xfrm>
            <a:prstGeom prst="rect">
              <a:avLst/>
            </a:prstGeom>
            <a:solidFill>
              <a:srgbClr val="FF9966"/>
            </a:solidFill>
            <a:ln>
              <a:solidFill>
                <a:srgbClr val="0033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仿宋" pitchFamily="49" charset="-122"/>
                  <a:ea typeface="仿宋" pitchFamily="49" charset="-122"/>
                </a:rPr>
                <a:t>记录</a:t>
              </a:r>
            </a:p>
          </p:txBody>
        </p:sp>
        <p:sp>
          <p:nvSpPr>
            <p:cNvPr id="17" name="AutoShape 1"/>
            <p:cNvSpPr>
              <a:spLocks/>
            </p:cNvSpPr>
            <p:nvPr/>
          </p:nvSpPr>
          <p:spPr bwMode="auto">
            <a:xfrm>
              <a:off x="8244409" y="5021968"/>
              <a:ext cx="144016" cy="1296144"/>
            </a:xfrm>
            <a:prstGeom prst="rightBrace">
              <a:avLst>
                <a:gd name="adj1" fmla="val 21644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rot="20826496">
              <a:off x="5364088" y="5132839"/>
              <a:ext cx="1114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/>
                <a:t>（指针）</a:t>
              </a:r>
              <a:endParaRPr lang="zh-CN" altLang="en-US" dirty="0"/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V="1">
              <a:off x="5334070" y="5244009"/>
              <a:ext cx="1415753" cy="369751"/>
            </a:xfrm>
            <a:prstGeom prst="straightConnector1">
              <a:avLst/>
            </a:prstGeom>
            <a:ln w="12700"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20"/>
            <p:cNvSpPr txBox="1"/>
            <p:nvPr/>
          </p:nvSpPr>
          <p:spPr>
            <a:xfrm>
              <a:off x="8460432" y="5129316"/>
              <a:ext cx="288032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400" b="1" dirty="0"/>
                <a:t>物</a:t>
              </a:r>
              <a:endParaRPr lang="en-US" altLang="zh-CN" sz="2400" b="1" dirty="0"/>
            </a:p>
            <a:p>
              <a:pPr algn="ctr"/>
              <a:r>
                <a:rPr lang="zh-CN" altLang="en-US" sz="2400" b="1" dirty="0"/>
                <a:t>理</a:t>
              </a:r>
              <a:endParaRPr lang="en-US" altLang="zh-CN" sz="2400" b="1" dirty="0"/>
            </a:p>
            <a:p>
              <a:pPr algn="ctr"/>
              <a:r>
                <a:rPr lang="zh-CN" altLang="en-US" sz="2400" b="1" dirty="0"/>
                <a:t>块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2052286" y="5847655"/>
              <a:ext cx="1800200" cy="461665"/>
            </a:xfrm>
            <a:prstGeom prst="rect">
              <a:avLst/>
            </a:prstGeom>
            <a:solidFill>
              <a:srgbClr val="66FF66"/>
            </a:solidFill>
            <a:ln>
              <a:solidFill>
                <a:srgbClr val="0033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400" b="1" dirty="0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3852486" y="5847655"/>
              <a:ext cx="1584176" cy="461665"/>
            </a:xfrm>
            <a:prstGeom prst="rect">
              <a:avLst/>
            </a:prstGeom>
            <a:solidFill>
              <a:srgbClr val="00CCFF"/>
            </a:solidFill>
            <a:ln>
              <a:solidFill>
                <a:srgbClr val="0033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37609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/>
              <a:t>5.2 </a:t>
            </a:r>
            <a:r>
              <a:rPr lang="zh-CN" altLang="en-US" sz="4000" dirty="0"/>
              <a:t>关系表的典型存储机制</a:t>
            </a:r>
            <a:r>
              <a:rPr lang="en-US" altLang="zh-CN" sz="3600" dirty="0"/>
              <a:t>&gt;&gt;</a:t>
            </a:r>
            <a:r>
              <a:rPr lang="zh-CN" altLang="en-US" sz="3600" b="1" dirty="0">
                <a:solidFill>
                  <a:schemeClr val="accent2"/>
                </a:solidFill>
              </a:rPr>
              <a:t>索引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12875"/>
            <a:ext cx="7834313" cy="512956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宋体" pitchFamily="2" charset="-122"/>
                <a:ea typeface="黑体" pitchFamily="49" charset="-122"/>
              </a:rPr>
              <a:t>索引的基本概念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索引键如是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</a:rPr>
              <a:t>PK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或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</a:rPr>
              <a:t>UNIQUE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列，称</a:t>
            </a:r>
            <a:r>
              <a:rPr lang="zh-CN" altLang="en-US" sz="20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主索引（</a:t>
            </a:r>
            <a:r>
              <a:rPr lang="en-US" altLang="zh-CN" sz="20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primary index</a:t>
            </a:r>
            <a:r>
              <a:rPr lang="zh-CN" altLang="en-US" sz="20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）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或</a:t>
            </a:r>
            <a:r>
              <a:rPr lang="zh-CN" altLang="en-US" sz="20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唯一索引（</a:t>
            </a:r>
            <a:r>
              <a:rPr lang="en-US" altLang="zh-CN" sz="20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unique index</a:t>
            </a:r>
            <a:r>
              <a:rPr lang="zh-CN" altLang="en-US" sz="20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）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，否则称</a:t>
            </a:r>
            <a:r>
              <a:rPr lang="zh-CN" altLang="en-US" sz="20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次索引（</a:t>
            </a:r>
            <a:r>
              <a:rPr lang="en-US" altLang="zh-CN" sz="20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secondary index</a:t>
            </a:r>
            <a:r>
              <a:rPr lang="zh-CN" altLang="en-US" sz="20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）</a:t>
            </a:r>
            <a:endParaRPr lang="zh-CN" altLang="en-US" sz="2000" dirty="0">
              <a:latin typeface="Times New Roman" pitchFamily="18" charset="0"/>
              <a:ea typeface="黑体" pitchFamily="49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17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一般地，主索引由</a:t>
            </a:r>
            <a:r>
              <a:rPr lang="en-US" altLang="zh-CN" sz="17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DBMS</a:t>
            </a:r>
            <a:r>
              <a:rPr lang="zh-CN" altLang="en-US" sz="17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自动建立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索引键可以是由多个属性所组成的一个属性组，此时称</a:t>
            </a:r>
            <a:r>
              <a:rPr lang="zh-CN" altLang="en-US" sz="20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组合索引（</a:t>
            </a:r>
            <a:r>
              <a:rPr lang="en-US" altLang="zh-CN" sz="20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composite index</a:t>
            </a:r>
            <a:r>
              <a:rPr lang="zh-CN" altLang="en-US" sz="20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）</a:t>
            </a:r>
            <a:endParaRPr lang="zh-CN" altLang="en-US" sz="2000" dirty="0">
              <a:latin typeface="Times New Roman" pitchFamily="18" charset="0"/>
              <a:ea typeface="黑体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若每个索引键值均有一个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索引项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，则称这样的索引结构为</a:t>
            </a:r>
            <a:r>
              <a:rPr lang="zh-CN" altLang="en-US" sz="20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稠密索引（</a:t>
            </a:r>
            <a:r>
              <a:rPr lang="en-US" altLang="zh-CN" sz="20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dense index</a:t>
            </a:r>
            <a:r>
              <a:rPr lang="zh-CN" altLang="en-US" sz="20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）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，否则称为</a:t>
            </a:r>
            <a:r>
              <a:rPr lang="zh-CN" altLang="en-US" sz="20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非稠密索引（</a:t>
            </a:r>
            <a:r>
              <a:rPr lang="en-US" altLang="zh-CN" sz="2000" dirty="0" err="1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nondense</a:t>
            </a:r>
            <a:r>
              <a:rPr lang="en-US" altLang="zh-CN" sz="20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 index</a:t>
            </a:r>
            <a:r>
              <a:rPr lang="zh-CN" altLang="en-US" sz="20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）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或</a:t>
            </a:r>
            <a:r>
              <a:rPr lang="zh-CN" altLang="en-US" sz="20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稀疏索引（</a:t>
            </a:r>
            <a:r>
              <a:rPr lang="en-US" altLang="zh-CN" sz="20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spare index</a:t>
            </a:r>
            <a:r>
              <a:rPr lang="zh-CN" altLang="en-US" sz="20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）</a:t>
            </a:r>
            <a:endParaRPr lang="en-US" altLang="zh-CN" sz="2000" dirty="0">
              <a:latin typeface="Times New Roman" pitchFamily="18" charset="0"/>
              <a:ea typeface="黑体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稠密索引 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</a:rPr>
              <a:t>vs. 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非稠密索引：</a:t>
            </a:r>
            <a:endParaRPr lang="en-US" altLang="zh-CN" sz="2000" dirty="0">
              <a:latin typeface="Times New Roman" pitchFamily="18" charset="0"/>
              <a:ea typeface="黑体" pitchFamily="49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17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非稠密索引</a:t>
            </a:r>
            <a:r>
              <a:rPr lang="zh-CN" altLang="en-US" sz="1700" dirty="0">
                <a:latin typeface="Times New Roman" pitchFamily="18" charset="0"/>
                <a:ea typeface="黑体" pitchFamily="49" charset="-122"/>
              </a:rPr>
              <a:t>的</a:t>
            </a:r>
            <a:r>
              <a:rPr lang="zh-CN" altLang="en-US" sz="17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索引项</a:t>
            </a:r>
            <a:r>
              <a:rPr lang="zh-CN" altLang="en-US" sz="1700" dirty="0">
                <a:latin typeface="Times New Roman" pitchFamily="18" charset="0"/>
                <a:ea typeface="黑体" pitchFamily="49" charset="-122"/>
              </a:rPr>
              <a:t>所占的存储空间少于</a:t>
            </a:r>
            <a:r>
              <a:rPr lang="zh-CN" altLang="en-US" sz="17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稠密索引</a:t>
            </a:r>
            <a:r>
              <a:rPr lang="zh-CN" altLang="en-US" sz="1700" dirty="0">
                <a:latin typeface="Times New Roman" pitchFamily="18" charset="0"/>
                <a:ea typeface="黑体" pitchFamily="49" charset="-122"/>
              </a:rPr>
              <a:t>。但是，</a:t>
            </a:r>
            <a:r>
              <a:rPr lang="zh-CN" altLang="en-US" sz="17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非稠密索引</a:t>
            </a:r>
            <a:r>
              <a:rPr lang="zh-CN" altLang="en-US" sz="1700" dirty="0">
                <a:latin typeface="Times New Roman" pitchFamily="18" charset="0"/>
                <a:ea typeface="黑体" pitchFamily="49" charset="-122"/>
              </a:rPr>
              <a:t>只能用于对</a:t>
            </a:r>
            <a:r>
              <a:rPr lang="zh-CN" altLang="en-US" sz="17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顺序文件</a:t>
            </a:r>
            <a:r>
              <a:rPr lang="zh-CN" altLang="en-US" sz="1700" dirty="0">
                <a:latin typeface="Times New Roman" pitchFamily="18" charset="0"/>
                <a:ea typeface="黑体" pitchFamily="49" charset="-122"/>
              </a:rPr>
              <a:t>进行索引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17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稠密索引</a:t>
            </a:r>
            <a:r>
              <a:rPr lang="zh-CN" altLang="en-US" sz="1700" dirty="0">
                <a:latin typeface="Times New Roman" pitchFamily="18" charset="0"/>
                <a:ea typeface="黑体" pitchFamily="49" charset="-122"/>
              </a:rPr>
              <a:t>中的每个</a:t>
            </a:r>
            <a:r>
              <a:rPr lang="zh-CN" altLang="en-US" sz="17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索引项</a:t>
            </a:r>
            <a:r>
              <a:rPr lang="zh-CN" altLang="en-US" sz="1700" dirty="0">
                <a:latin typeface="Times New Roman" pitchFamily="18" charset="0"/>
                <a:ea typeface="黑体" pitchFamily="49" charset="-122"/>
              </a:rPr>
              <a:t>对应数据文件中的一条</a:t>
            </a:r>
            <a:r>
              <a:rPr lang="zh-CN" altLang="en-US" sz="17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数据记录（物理地址）</a:t>
            </a:r>
            <a:r>
              <a:rPr lang="zh-CN" altLang="en-US" sz="1700" dirty="0">
                <a:latin typeface="Times New Roman" pitchFamily="18" charset="0"/>
                <a:ea typeface="黑体" pitchFamily="49" charset="-122"/>
              </a:rPr>
              <a:t>，而</a:t>
            </a:r>
            <a:r>
              <a:rPr lang="zh-CN" altLang="en-US" sz="17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非稠密索引</a:t>
            </a:r>
            <a:r>
              <a:rPr lang="zh-CN" altLang="en-US" sz="1700" dirty="0">
                <a:latin typeface="Times New Roman" pitchFamily="18" charset="0"/>
                <a:ea typeface="黑体" pitchFamily="49" charset="-122"/>
              </a:rPr>
              <a:t>中的每个</a:t>
            </a:r>
            <a:r>
              <a:rPr lang="zh-CN" altLang="en-US" sz="17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索引项</a:t>
            </a:r>
            <a:r>
              <a:rPr lang="zh-CN" altLang="en-US" sz="1700" dirty="0">
                <a:latin typeface="Times New Roman" pitchFamily="18" charset="0"/>
                <a:ea typeface="黑体" pitchFamily="49" charset="-122"/>
              </a:rPr>
              <a:t>对应数据文件中的一个</a:t>
            </a:r>
            <a:r>
              <a:rPr lang="zh-CN" altLang="en-US" sz="17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物理块（地址）</a:t>
            </a:r>
            <a:endParaRPr lang="zh-CN" altLang="en-US" sz="1700" dirty="0">
              <a:latin typeface="Times New Roman" pitchFamily="18" charset="0"/>
              <a:ea typeface="黑体" pitchFamily="49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1700" dirty="0">
                <a:latin typeface="Times New Roman" pitchFamily="18" charset="0"/>
                <a:ea typeface="黑体" pitchFamily="49" charset="-122"/>
              </a:rPr>
              <a:t>利用</a:t>
            </a:r>
            <a:r>
              <a:rPr lang="zh-CN" altLang="en-US" sz="17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稠密索引</a:t>
            </a:r>
            <a:r>
              <a:rPr lang="zh-CN" altLang="en-US" sz="1700" dirty="0">
                <a:latin typeface="Times New Roman" pitchFamily="18" charset="0"/>
                <a:ea typeface="黑体" pitchFamily="49" charset="-122"/>
              </a:rPr>
              <a:t>可快速访问</a:t>
            </a:r>
            <a:r>
              <a:rPr lang="zh-CN" altLang="en-US" sz="17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数据记录</a:t>
            </a:r>
            <a:r>
              <a:rPr lang="zh-CN" altLang="en-US" sz="1700" dirty="0">
                <a:latin typeface="Times New Roman" pitchFamily="18" charset="0"/>
                <a:ea typeface="黑体" pitchFamily="49" charset="-122"/>
              </a:rPr>
              <a:t>；</a:t>
            </a:r>
            <a:r>
              <a:rPr lang="zh-CN" altLang="en-US" sz="17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非稠密索引</a:t>
            </a:r>
            <a:r>
              <a:rPr lang="zh-CN" altLang="en-US" sz="1700" dirty="0">
                <a:latin typeface="Times New Roman" pitchFamily="18" charset="0"/>
                <a:ea typeface="黑体" pitchFamily="49" charset="-122"/>
              </a:rPr>
              <a:t>需要额外的磁盘</a:t>
            </a:r>
            <a:r>
              <a:rPr lang="en-US" altLang="zh-CN" sz="1700" dirty="0">
                <a:latin typeface="Times New Roman" pitchFamily="18" charset="0"/>
                <a:ea typeface="黑体" pitchFamily="49" charset="-122"/>
              </a:rPr>
              <a:t>I/O</a:t>
            </a:r>
            <a:r>
              <a:rPr lang="zh-CN" altLang="en-US" sz="1700" dirty="0">
                <a:latin typeface="Times New Roman" pitchFamily="18" charset="0"/>
                <a:ea typeface="黑体" pitchFamily="49" charset="-122"/>
              </a:rPr>
              <a:t>操作，即需要将数据文件中的</a:t>
            </a:r>
            <a:r>
              <a:rPr lang="zh-CN" altLang="en-US" sz="17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物理块</a:t>
            </a:r>
            <a:r>
              <a:rPr lang="zh-CN" altLang="en-US" sz="1700" dirty="0">
                <a:latin typeface="Times New Roman" pitchFamily="18" charset="0"/>
                <a:ea typeface="黑体" pitchFamily="49" charset="-122"/>
              </a:rPr>
              <a:t>读入内存后才能判别</a:t>
            </a:r>
            <a:r>
              <a:rPr lang="zh-CN" altLang="en-US" sz="17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数据记录</a:t>
            </a:r>
            <a:r>
              <a:rPr lang="zh-CN" altLang="en-US" sz="1700" dirty="0">
                <a:latin typeface="Times New Roman" pitchFamily="18" charset="0"/>
                <a:ea typeface="黑体" pitchFamily="49" charset="-122"/>
              </a:rPr>
              <a:t>是否存在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42436"/>
            <a:ext cx="658416" cy="25020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270F05-8D65-49A8-91FB-6A617CC2AAFA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427984" y="6542436"/>
            <a:ext cx="3456384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42436"/>
            <a:ext cx="3362899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r>
              <a:rPr lang="en-US" altLang="zh-CN" dirty="0"/>
              <a:t>—</a:t>
            </a:r>
            <a:r>
              <a:rPr lang="zh-CN" altLang="en-US" dirty="0"/>
              <a:t>数据库的存储结构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7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7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330033"/>
                </a:solidFill>
              </a:rPr>
              <a:t>5.2 </a:t>
            </a:r>
            <a:r>
              <a:rPr lang="zh-CN" altLang="en-US" sz="4000" dirty="0">
                <a:solidFill>
                  <a:srgbClr val="330033"/>
                </a:solidFill>
              </a:rPr>
              <a:t>关系表的典型存储机制</a:t>
            </a:r>
            <a:r>
              <a:rPr lang="en-US" altLang="zh-CN" sz="3600" dirty="0">
                <a:solidFill>
                  <a:srgbClr val="330033"/>
                </a:solidFill>
              </a:rPr>
              <a:t>&gt;&gt;</a:t>
            </a:r>
            <a:r>
              <a:rPr lang="zh-CN" altLang="en-US" sz="3600" b="1" dirty="0">
                <a:solidFill>
                  <a:srgbClr val="FF0000"/>
                </a:solidFill>
              </a:rPr>
              <a:t>索引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1068" y="1412875"/>
            <a:ext cx="7827395" cy="4824413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在顺序文件上的索引结构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sz="22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可选的索引结构：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稠密索引；非稠密索引；多级索引</a:t>
            </a:r>
            <a:endParaRPr lang="en-US" altLang="zh-CN" sz="2200" dirty="0">
              <a:latin typeface="Times New Roman" pitchFamily="18" charset="0"/>
              <a:ea typeface="黑体" pitchFamily="49" charset="-122"/>
            </a:endParaRPr>
          </a:p>
          <a:p>
            <a:pPr lvl="1" eaLnBrk="1" hangingPunct="1">
              <a:lnSpc>
                <a:spcPct val="125000"/>
              </a:lnSpc>
            </a:pPr>
            <a:r>
              <a:rPr lang="zh-CN" altLang="en-US" sz="22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多级索引：</a:t>
            </a:r>
          </a:p>
          <a:p>
            <a:pPr lvl="2" eaLnBrk="1" hangingPunct="1"/>
            <a:r>
              <a:rPr kumimoji="1" lang="zh-CN" altLang="en-US" sz="2000" dirty="0">
                <a:latin typeface="Times New Roman" pitchFamily="18" charset="0"/>
                <a:ea typeface="黑体" pitchFamily="49" charset="-122"/>
              </a:rPr>
              <a:t>索引文件（即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索引项</a:t>
            </a:r>
            <a:r>
              <a:rPr kumimoji="1" lang="zh-CN" altLang="en-US" sz="2000" dirty="0">
                <a:latin typeface="Times New Roman" pitchFamily="18" charset="0"/>
                <a:ea typeface="黑体" pitchFamily="49" charset="-122"/>
              </a:rPr>
              <a:t>数据）本身一般也会占据很多物理块。为了能快速定位到这些物理块的存储位置，需要为索引项建立索引，即：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在索引文件上再建立索引，从而构成了</a:t>
            </a:r>
            <a:r>
              <a:rPr kumimoji="1" lang="zh-CN" altLang="en-US" sz="20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多级索引</a:t>
            </a:r>
          </a:p>
          <a:p>
            <a:pPr lvl="2" eaLnBrk="1" hangingPunct="1"/>
            <a:r>
              <a:rPr kumimoji="1" lang="zh-CN" altLang="en-US" sz="2000" dirty="0">
                <a:latin typeface="Times New Roman" pitchFamily="18" charset="0"/>
                <a:ea typeface="黑体" pitchFamily="49" charset="-122"/>
              </a:rPr>
              <a:t>由于索引文件本身是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顺序文件</a:t>
            </a:r>
            <a:r>
              <a:rPr kumimoji="1" lang="zh-CN" altLang="en-US" sz="2000" dirty="0">
                <a:latin typeface="Times New Roman" pitchFamily="18" charset="0"/>
                <a:ea typeface="黑体" pitchFamily="49" charset="-122"/>
              </a:rPr>
              <a:t>，因此，在索引文件上通常再建立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非稠密索引</a:t>
            </a:r>
            <a:r>
              <a:rPr kumimoji="1" lang="zh-CN" altLang="en-US" sz="2000" dirty="0">
                <a:latin typeface="Times New Roman" pitchFamily="18" charset="0"/>
                <a:ea typeface="黑体" pitchFamily="49" charset="-122"/>
              </a:rPr>
              <a:t>就可以了</a:t>
            </a:r>
            <a:endParaRPr kumimoji="1" lang="en-US" altLang="zh-CN" sz="2000" dirty="0">
              <a:latin typeface="Times New Roman" pitchFamily="18" charset="0"/>
              <a:ea typeface="黑体" pitchFamily="49" charset="-122"/>
            </a:endParaRPr>
          </a:p>
          <a:p>
            <a:pPr lvl="2" eaLnBrk="1" hangingPunct="1"/>
            <a:r>
              <a:rPr kumimoji="1" lang="zh-CN" altLang="en-US" sz="2000" dirty="0">
                <a:latin typeface="Times New Roman" pitchFamily="18" charset="0"/>
                <a:ea typeface="黑体" pitchFamily="49" charset="-122"/>
              </a:rPr>
              <a:t>在多级索引中，第一级索引可以是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稠密索引</a:t>
            </a:r>
            <a:r>
              <a:rPr kumimoji="1" lang="zh-CN" altLang="en-US" sz="2000" dirty="0">
                <a:latin typeface="Times New Roman" pitchFamily="18" charset="0"/>
                <a:ea typeface="黑体" pitchFamily="49" charset="-122"/>
              </a:rPr>
              <a:t>或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非稠密索引</a:t>
            </a:r>
            <a:r>
              <a:rPr lang="zh-CN" altLang="en-US" sz="2000" dirty="0">
                <a:solidFill>
                  <a:srgbClr val="009900"/>
                </a:solidFill>
                <a:latin typeface="Times New Roman" pitchFamily="18" charset="0"/>
                <a:ea typeface="黑体" pitchFamily="49" charset="-122"/>
              </a:rPr>
              <a:t>（注：非稠密索引只能用于对顺序文件进行索引）</a:t>
            </a:r>
            <a:r>
              <a:rPr kumimoji="1" lang="zh-CN" altLang="en-US" sz="2000" dirty="0">
                <a:latin typeface="Times New Roman" pitchFamily="18" charset="0"/>
                <a:ea typeface="黑体" pitchFamily="49" charset="-122"/>
              </a:rPr>
              <a:t>；从第二级索引开始建立的都是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非稠密索引</a:t>
            </a:r>
            <a:endParaRPr lang="zh-CN" altLang="en-US" sz="19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42436"/>
            <a:ext cx="658416" cy="25020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270F05-8D65-49A8-91FB-6A617CC2AAFA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427984" y="6542436"/>
            <a:ext cx="3456384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42436"/>
            <a:ext cx="3362899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r>
              <a:rPr lang="en-US" altLang="zh-CN" dirty="0"/>
              <a:t>—</a:t>
            </a:r>
            <a:r>
              <a:rPr lang="zh-CN" altLang="en-US" dirty="0"/>
              <a:t>数据库的存储结构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目录 </a:t>
            </a:r>
            <a:r>
              <a:rPr lang="en-US" altLang="zh-CN"/>
              <a:t>Contents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2600" b="1" dirty="0">
                <a:solidFill>
                  <a:schemeClr val="accent2"/>
                </a:solidFill>
                <a:ea typeface="黑体" pitchFamily="49" charset="-122"/>
              </a:rPr>
              <a:t>5.1 </a:t>
            </a:r>
            <a:r>
              <a:rPr lang="zh-CN" altLang="en-US" sz="2600" b="1" dirty="0">
                <a:solidFill>
                  <a:schemeClr val="accent2"/>
                </a:solidFill>
                <a:ea typeface="黑体" pitchFamily="49" charset="-122"/>
              </a:rPr>
              <a:t>数据库存储结构的特点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b="1" dirty="0">
                <a:solidFill>
                  <a:srgbClr val="FF0000"/>
                </a:solidFill>
                <a:ea typeface="黑体" pitchFamily="49" charset="-122"/>
              </a:rPr>
              <a:t>多级存储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b="1" dirty="0">
                <a:solidFill>
                  <a:srgbClr val="FF0000"/>
                </a:solidFill>
                <a:ea typeface="黑体" pitchFamily="49" charset="-122"/>
              </a:rPr>
              <a:t>物理结构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b="1" dirty="0">
                <a:solidFill>
                  <a:srgbClr val="FF0000"/>
                </a:solidFill>
                <a:ea typeface="黑体" pitchFamily="49" charset="-122"/>
              </a:rPr>
              <a:t>逻辑结构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600" b="1" dirty="0">
                <a:ea typeface="黑体" pitchFamily="49" charset="-122"/>
              </a:rPr>
              <a:t>5.2 </a:t>
            </a:r>
            <a:r>
              <a:rPr lang="zh-CN" altLang="en-US" sz="2600" b="1" dirty="0">
                <a:ea typeface="黑体" pitchFamily="49" charset="-122"/>
              </a:rPr>
              <a:t>关系表的典型存储机制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b="1" dirty="0">
                <a:ea typeface="黑体" pitchFamily="49" charset="-122"/>
              </a:rPr>
              <a:t>索引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b="1" dirty="0">
                <a:ea typeface="黑体" pitchFamily="49" charset="-122"/>
              </a:rPr>
              <a:t>散列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b="1" dirty="0">
                <a:ea typeface="黑体" pitchFamily="49" charset="-122"/>
              </a:rPr>
              <a:t>簇集</a:t>
            </a:r>
          </a:p>
        </p:txBody>
      </p:sp>
      <p:pic>
        <p:nvPicPr>
          <p:cNvPr id="8" name="Picture 8" descr="j02991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325" y="1844675"/>
            <a:ext cx="2592388" cy="424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42436"/>
            <a:ext cx="658416" cy="25020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270F05-8D65-49A8-91FB-6A617CC2AAFA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4427984" y="6542436"/>
            <a:ext cx="3456384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42436"/>
            <a:ext cx="3362899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r>
              <a:rPr lang="en-US" altLang="zh-CN" dirty="0"/>
              <a:t>—</a:t>
            </a:r>
            <a:r>
              <a:rPr lang="zh-CN" altLang="en-US" dirty="0"/>
              <a:t>数据库的存储结构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4398447" y="492231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00FF"/>
                </a:solidFill>
              </a:rPr>
              <a:t>本章从用户角度来介绍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535632"/>
              </p:ext>
            </p:extLst>
          </p:nvPr>
        </p:nvGraphicFramePr>
        <p:xfrm>
          <a:off x="3793604" y="1486371"/>
          <a:ext cx="1714500" cy="434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9" name="Picture" r:id="rId4" imgW="1257480" imgH="2370600" progId="Word.Picture.8">
                  <p:embed/>
                </p:oleObj>
              </mc:Choice>
              <mc:Fallback>
                <p:oleObj name="Picture" r:id="rId4" imgW="1257480" imgH="237060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3604" y="1486371"/>
                        <a:ext cx="1714500" cy="434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Rectangle 3"/>
          <p:cNvSpPr>
            <a:spLocks noGrp="1" noChangeArrowheads="1"/>
          </p:cNvSpPr>
          <p:nvPr>
            <p:ph type="title"/>
          </p:nvPr>
        </p:nvSpPr>
        <p:spPr>
          <a:xfrm>
            <a:off x="916142" y="351631"/>
            <a:ext cx="7770658" cy="773113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330033"/>
                </a:solidFill>
              </a:rPr>
              <a:t>5.2 </a:t>
            </a:r>
            <a:r>
              <a:rPr lang="zh-CN" altLang="en-US" sz="4000" dirty="0">
                <a:solidFill>
                  <a:srgbClr val="330033"/>
                </a:solidFill>
              </a:rPr>
              <a:t>关系表的典型存储机制</a:t>
            </a:r>
            <a:r>
              <a:rPr lang="en-US" altLang="zh-CN" sz="3600" dirty="0">
                <a:solidFill>
                  <a:srgbClr val="330033"/>
                </a:solidFill>
              </a:rPr>
              <a:t>&gt;&gt;</a:t>
            </a:r>
            <a:r>
              <a:rPr lang="zh-CN" altLang="en-US" sz="3600" b="1" dirty="0">
                <a:solidFill>
                  <a:srgbClr val="FF0000"/>
                </a:solidFill>
              </a:rPr>
              <a:t>索引</a:t>
            </a:r>
          </a:p>
        </p:txBody>
      </p:sp>
      <p:sp>
        <p:nvSpPr>
          <p:cNvPr id="4107" name="Line 6"/>
          <p:cNvSpPr>
            <a:spLocks noChangeShapeType="1"/>
          </p:cNvSpPr>
          <p:nvPr/>
        </p:nvSpPr>
        <p:spPr bwMode="auto">
          <a:xfrm>
            <a:off x="5122432" y="1713384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8" name="Line 7"/>
          <p:cNvSpPr>
            <a:spLocks noChangeShapeType="1"/>
          </p:cNvSpPr>
          <p:nvPr/>
        </p:nvSpPr>
        <p:spPr bwMode="auto">
          <a:xfrm>
            <a:off x="5122432" y="2094384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9" name="Line 8"/>
          <p:cNvSpPr>
            <a:spLocks noChangeShapeType="1"/>
          </p:cNvSpPr>
          <p:nvPr/>
        </p:nvSpPr>
        <p:spPr bwMode="auto">
          <a:xfrm>
            <a:off x="5122432" y="2399184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0" name="Text Box 9"/>
          <p:cNvSpPr txBox="1">
            <a:spLocks noChangeArrowheads="1"/>
          </p:cNvSpPr>
          <p:nvPr/>
        </p:nvSpPr>
        <p:spPr bwMode="auto">
          <a:xfrm>
            <a:off x="5940152" y="5876602"/>
            <a:ext cx="26642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数据文件（</a:t>
            </a:r>
            <a:r>
              <a:rPr kumimoji="1" lang="zh-CN" altLang="en-US" sz="2000" dirty="0">
                <a:solidFill>
                  <a:srgbClr val="00B050"/>
                </a:solidFill>
                <a:latin typeface="Times New Roman" pitchFamily="18" charset="0"/>
                <a:ea typeface="黑体" pitchFamily="49" charset="-122"/>
              </a:rPr>
              <a:t>顺序文件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</a:t>
            </a:r>
          </a:p>
        </p:txBody>
      </p:sp>
      <p:sp>
        <p:nvSpPr>
          <p:cNvPr id="4111" name="Text Box 10"/>
          <p:cNvSpPr txBox="1">
            <a:spLocks noChangeArrowheads="1"/>
          </p:cNvSpPr>
          <p:nvPr/>
        </p:nvSpPr>
        <p:spPr bwMode="auto">
          <a:xfrm>
            <a:off x="3491879" y="5871700"/>
            <a:ext cx="21500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kumimoji="1" lang="en-US" altLang="zh-CN" sz="2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级 稠密索引</a:t>
            </a:r>
          </a:p>
        </p:txBody>
      </p:sp>
      <p:graphicFrame>
        <p:nvGraphicFramePr>
          <p:cNvPr id="409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835150"/>
              </p:ext>
            </p:extLst>
          </p:nvPr>
        </p:nvGraphicFramePr>
        <p:xfrm>
          <a:off x="6084168" y="1505322"/>
          <a:ext cx="3059832" cy="465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0" name="Picture" r:id="rId6" imgW="2168640" imgH="2568600" progId="Word.Picture.8">
                  <p:embed/>
                </p:oleObj>
              </mc:Choice>
              <mc:Fallback>
                <p:oleObj name="Picture" r:id="rId6" imgW="2168640" imgH="2568600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1505322"/>
                        <a:ext cx="3059832" cy="46593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3" name="Line 13"/>
          <p:cNvSpPr>
            <a:spLocks noChangeShapeType="1"/>
          </p:cNvSpPr>
          <p:nvPr/>
        </p:nvSpPr>
        <p:spPr bwMode="auto">
          <a:xfrm>
            <a:off x="5122432" y="2797768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4" name="Line 14"/>
          <p:cNvSpPr>
            <a:spLocks noChangeShapeType="1"/>
          </p:cNvSpPr>
          <p:nvPr/>
        </p:nvSpPr>
        <p:spPr bwMode="auto">
          <a:xfrm>
            <a:off x="5122432" y="3161184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5" name="Line 15"/>
          <p:cNvSpPr>
            <a:spLocks noChangeShapeType="1"/>
          </p:cNvSpPr>
          <p:nvPr/>
        </p:nvSpPr>
        <p:spPr bwMode="auto">
          <a:xfrm>
            <a:off x="5122432" y="3542184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6" name="Line 16"/>
          <p:cNvSpPr>
            <a:spLocks noChangeShapeType="1"/>
          </p:cNvSpPr>
          <p:nvPr/>
        </p:nvSpPr>
        <p:spPr bwMode="auto">
          <a:xfrm>
            <a:off x="5122432" y="3923184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7" name="Line 17"/>
          <p:cNvSpPr>
            <a:spLocks noChangeShapeType="1"/>
          </p:cNvSpPr>
          <p:nvPr/>
        </p:nvSpPr>
        <p:spPr bwMode="auto">
          <a:xfrm>
            <a:off x="5122432" y="4304184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10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6728611"/>
              </p:ext>
            </p:extLst>
          </p:nvPr>
        </p:nvGraphicFramePr>
        <p:xfrm>
          <a:off x="1273324" y="1484784"/>
          <a:ext cx="1714500" cy="434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" name="Picture" r:id="rId8" imgW="1257480" imgH="2370600" progId="Word.Picture.8">
                  <p:embed/>
                </p:oleObj>
              </mc:Choice>
              <mc:Fallback>
                <p:oleObj name="Picture" r:id="rId8" imgW="1257480" imgH="2370600" progId="Word.Picture.8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324" y="1484784"/>
                        <a:ext cx="1714500" cy="434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8" name="Line 19"/>
          <p:cNvSpPr>
            <a:spLocks noChangeShapeType="1"/>
          </p:cNvSpPr>
          <p:nvPr/>
        </p:nvSpPr>
        <p:spPr bwMode="auto">
          <a:xfrm>
            <a:off x="2637320" y="1713384"/>
            <a:ext cx="12954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9" name="Line 20"/>
          <p:cNvSpPr>
            <a:spLocks noChangeShapeType="1"/>
          </p:cNvSpPr>
          <p:nvPr/>
        </p:nvSpPr>
        <p:spPr bwMode="auto">
          <a:xfrm>
            <a:off x="2637320" y="2018184"/>
            <a:ext cx="1287463" cy="119697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20" name="Line 21"/>
          <p:cNvSpPr>
            <a:spLocks noChangeShapeType="1"/>
          </p:cNvSpPr>
          <p:nvPr/>
        </p:nvSpPr>
        <p:spPr bwMode="auto">
          <a:xfrm>
            <a:off x="2637320" y="2475384"/>
            <a:ext cx="1287463" cy="2311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21" name="Line 22"/>
          <p:cNvSpPr>
            <a:spLocks noChangeShapeType="1"/>
          </p:cNvSpPr>
          <p:nvPr/>
        </p:nvSpPr>
        <p:spPr bwMode="auto">
          <a:xfrm>
            <a:off x="2637321" y="2856384"/>
            <a:ext cx="1286608" cy="2732186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22" name="Text Box 23"/>
          <p:cNvSpPr txBox="1">
            <a:spLocks noChangeArrowheads="1"/>
          </p:cNvSpPr>
          <p:nvPr/>
        </p:nvSpPr>
        <p:spPr bwMode="auto">
          <a:xfrm>
            <a:off x="791220" y="5871700"/>
            <a:ext cx="23406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第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级  非稠密索引</a:t>
            </a:r>
          </a:p>
        </p:txBody>
      </p:sp>
      <p:sp>
        <p:nvSpPr>
          <p:cNvPr id="27" name="矩形 26"/>
          <p:cNvSpPr/>
          <p:nvPr/>
        </p:nvSpPr>
        <p:spPr>
          <a:xfrm>
            <a:off x="3491880" y="1688777"/>
            <a:ext cx="4154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/>
              <a:t>物</a:t>
            </a:r>
            <a:endParaRPr lang="en-US" altLang="zh-CN" b="1" dirty="0"/>
          </a:p>
          <a:p>
            <a:pPr algn="ctr"/>
            <a:r>
              <a:rPr lang="zh-CN" altLang="en-US" b="1" dirty="0"/>
              <a:t>理</a:t>
            </a:r>
            <a:endParaRPr lang="en-US" altLang="zh-CN" b="1" dirty="0"/>
          </a:p>
          <a:p>
            <a:pPr algn="ctr"/>
            <a:r>
              <a:rPr lang="zh-CN" altLang="en-US" b="1" dirty="0"/>
              <a:t>块</a:t>
            </a:r>
            <a:endParaRPr lang="en-US" altLang="zh-CN" b="1" dirty="0"/>
          </a:p>
          <a:p>
            <a:pPr algn="ctr"/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28" name="矩形 27"/>
          <p:cNvSpPr/>
          <p:nvPr/>
        </p:nvSpPr>
        <p:spPr>
          <a:xfrm>
            <a:off x="3491880" y="3092097"/>
            <a:ext cx="4154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/>
              <a:t>物</a:t>
            </a:r>
            <a:endParaRPr lang="en-US" altLang="zh-CN" b="1" dirty="0"/>
          </a:p>
          <a:p>
            <a:pPr algn="ctr"/>
            <a:r>
              <a:rPr lang="zh-CN" altLang="en-US" b="1" dirty="0"/>
              <a:t>理</a:t>
            </a:r>
            <a:endParaRPr lang="en-US" altLang="zh-CN" b="1" dirty="0"/>
          </a:p>
          <a:p>
            <a:pPr algn="ctr"/>
            <a:r>
              <a:rPr lang="zh-CN" altLang="en-US" b="1" dirty="0"/>
              <a:t>块</a:t>
            </a:r>
            <a:endParaRPr lang="en-US" altLang="zh-CN" b="1" dirty="0"/>
          </a:p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29" name="矩形 28"/>
          <p:cNvSpPr/>
          <p:nvPr/>
        </p:nvSpPr>
        <p:spPr>
          <a:xfrm>
            <a:off x="916142" y="1700138"/>
            <a:ext cx="4154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/>
              <a:t>物</a:t>
            </a:r>
            <a:endParaRPr lang="en-US" altLang="zh-CN" b="1" dirty="0"/>
          </a:p>
          <a:p>
            <a:pPr algn="ctr"/>
            <a:r>
              <a:rPr lang="zh-CN" altLang="en-US" b="1" dirty="0"/>
              <a:t>理</a:t>
            </a:r>
            <a:endParaRPr lang="en-US" altLang="zh-CN" b="1" dirty="0"/>
          </a:p>
          <a:p>
            <a:pPr algn="ctr"/>
            <a:r>
              <a:rPr lang="zh-CN" altLang="en-US" b="1" dirty="0"/>
              <a:t>块</a:t>
            </a:r>
            <a:endParaRPr lang="en-US" altLang="zh-CN" b="1" dirty="0"/>
          </a:p>
          <a:p>
            <a:pPr algn="ctr"/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30" name="矩形 29"/>
          <p:cNvSpPr/>
          <p:nvPr/>
        </p:nvSpPr>
        <p:spPr>
          <a:xfrm>
            <a:off x="916142" y="3103458"/>
            <a:ext cx="4154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/>
              <a:t>物</a:t>
            </a:r>
            <a:endParaRPr lang="en-US" altLang="zh-CN" b="1" dirty="0"/>
          </a:p>
          <a:p>
            <a:pPr algn="ctr"/>
            <a:r>
              <a:rPr lang="zh-CN" altLang="en-US" b="1" dirty="0"/>
              <a:t>理</a:t>
            </a:r>
            <a:endParaRPr lang="en-US" altLang="zh-CN" b="1" dirty="0"/>
          </a:p>
          <a:p>
            <a:pPr algn="ctr"/>
            <a:r>
              <a:rPr lang="zh-CN" altLang="en-US" b="1" dirty="0"/>
              <a:t>块</a:t>
            </a:r>
            <a:endParaRPr lang="en-US" altLang="zh-CN" b="1" dirty="0"/>
          </a:p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3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42436"/>
            <a:ext cx="658416" cy="25020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270F05-8D65-49A8-91FB-6A617CC2AAFA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sp>
        <p:nvSpPr>
          <p:cNvPr id="34" name="日期占位符 3"/>
          <p:cNvSpPr>
            <a:spLocks noGrp="1"/>
          </p:cNvSpPr>
          <p:nvPr>
            <p:ph type="dt" sz="half" idx="2"/>
          </p:nvPr>
        </p:nvSpPr>
        <p:spPr>
          <a:xfrm>
            <a:off x="4427984" y="6542436"/>
            <a:ext cx="3456384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3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42436"/>
            <a:ext cx="3362899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r>
              <a:rPr lang="en-US" altLang="zh-CN" dirty="0"/>
              <a:t>—</a:t>
            </a:r>
            <a:r>
              <a:rPr lang="zh-CN" altLang="en-US" dirty="0"/>
              <a:t>数据库的存储结构</a:t>
            </a:r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213942"/>
              </p:ext>
            </p:extLst>
          </p:nvPr>
        </p:nvGraphicFramePr>
        <p:xfrm>
          <a:off x="3554660" y="1489550"/>
          <a:ext cx="1714500" cy="434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7" name="Picture" r:id="rId4" imgW="1257480" imgH="2370600" progId="Word.Picture.8">
                  <p:embed/>
                </p:oleObj>
              </mc:Choice>
              <mc:Fallback>
                <p:oleObj name="Picture" r:id="rId4" imgW="1257480" imgH="237060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4660" y="1489550"/>
                        <a:ext cx="1714500" cy="434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Rectangle 3"/>
          <p:cNvSpPr>
            <a:spLocks noGrp="1" noChangeArrowheads="1"/>
          </p:cNvSpPr>
          <p:nvPr>
            <p:ph type="title"/>
          </p:nvPr>
        </p:nvSpPr>
        <p:spPr>
          <a:xfrm>
            <a:off x="899592" y="350044"/>
            <a:ext cx="7848872" cy="7747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330033"/>
                </a:solidFill>
              </a:rPr>
              <a:t>5.2 </a:t>
            </a:r>
            <a:r>
              <a:rPr lang="zh-CN" altLang="en-US" sz="4000" dirty="0">
                <a:solidFill>
                  <a:srgbClr val="330033"/>
                </a:solidFill>
              </a:rPr>
              <a:t>关系表的典型存储机制</a:t>
            </a:r>
            <a:r>
              <a:rPr lang="en-US" altLang="zh-CN" sz="3600" dirty="0">
                <a:solidFill>
                  <a:srgbClr val="330033"/>
                </a:solidFill>
              </a:rPr>
              <a:t>&gt;&gt;</a:t>
            </a:r>
            <a:r>
              <a:rPr lang="zh-CN" altLang="en-US" sz="3600" b="1" dirty="0">
                <a:solidFill>
                  <a:srgbClr val="FF0000"/>
                </a:solidFill>
              </a:rPr>
              <a:t>索引</a:t>
            </a:r>
          </a:p>
        </p:txBody>
      </p:sp>
      <p:sp>
        <p:nvSpPr>
          <p:cNvPr id="6153" name="Rectangle 4"/>
          <p:cNvSpPr>
            <a:spLocks noChangeArrowheads="1"/>
          </p:cNvSpPr>
          <p:nvPr/>
        </p:nvSpPr>
        <p:spPr bwMode="auto">
          <a:xfrm>
            <a:off x="2050926" y="3651725"/>
            <a:ext cx="425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6155" name="Line 6"/>
          <p:cNvSpPr>
            <a:spLocks noChangeShapeType="1"/>
          </p:cNvSpPr>
          <p:nvPr/>
        </p:nvSpPr>
        <p:spPr bwMode="auto">
          <a:xfrm>
            <a:off x="4883488" y="1716562"/>
            <a:ext cx="129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6" name="Line 7"/>
          <p:cNvSpPr>
            <a:spLocks noChangeShapeType="1"/>
          </p:cNvSpPr>
          <p:nvPr/>
        </p:nvSpPr>
        <p:spPr bwMode="auto">
          <a:xfrm>
            <a:off x="4883488" y="2097562"/>
            <a:ext cx="12954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7" name="Line 8"/>
          <p:cNvSpPr>
            <a:spLocks noChangeShapeType="1"/>
          </p:cNvSpPr>
          <p:nvPr/>
        </p:nvSpPr>
        <p:spPr bwMode="auto">
          <a:xfrm>
            <a:off x="4883488" y="2402362"/>
            <a:ext cx="12954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14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095491"/>
              </p:ext>
            </p:extLst>
          </p:nvPr>
        </p:nvGraphicFramePr>
        <p:xfrm>
          <a:off x="5845224" y="1494312"/>
          <a:ext cx="3119264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8" name="Picture" r:id="rId6" imgW="2168640" imgH="2568600" progId="Word.Picture.8">
                  <p:embed/>
                </p:oleObj>
              </mc:Choice>
              <mc:Fallback>
                <p:oleObj name="Picture" r:id="rId6" imgW="2168640" imgH="2568600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224" y="1494312"/>
                        <a:ext cx="3119264" cy="487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Line 13"/>
          <p:cNvSpPr>
            <a:spLocks noChangeShapeType="1"/>
          </p:cNvSpPr>
          <p:nvPr/>
        </p:nvSpPr>
        <p:spPr bwMode="auto">
          <a:xfrm>
            <a:off x="4883488" y="2783362"/>
            <a:ext cx="129540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0" name="Line 14"/>
          <p:cNvSpPr>
            <a:spLocks noChangeShapeType="1"/>
          </p:cNvSpPr>
          <p:nvPr/>
        </p:nvSpPr>
        <p:spPr bwMode="auto">
          <a:xfrm>
            <a:off x="4883488" y="3164362"/>
            <a:ext cx="1295400" cy="1676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1" name="Line 15"/>
          <p:cNvSpPr>
            <a:spLocks noChangeShapeType="1"/>
          </p:cNvSpPr>
          <p:nvPr/>
        </p:nvSpPr>
        <p:spPr bwMode="auto">
          <a:xfrm>
            <a:off x="4883488" y="3545362"/>
            <a:ext cx="1295400" cy="16938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2" name="Line 16"/>
          <p:cNvSpPr>
            <a:spLocks noChangeShapeType="1"/>
          </p:cNvSpPr>
          <p:nvPr/>
        </p:nvSpPr>
        <p:spPr bwMode="auto">
          <a:xfrm>
            <a:off x="4883488" y="3926362"/>
            <a:ext cx="1321776" cy="175803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3" name="Line 17"/>
          <p:cNvSpPr>
            <a:spLocks noChangeShapeType="1"/>
          </p:cNvSpPr>
          <p:nvPr/>
        </p:nvSpPr>
        <p:spPr bwMode="auto">
          <a:xfrm>
            <a:off x="4883488" y="4307362"/>
            <a:ext cx="1321776" cy="18810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14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37806"/>
              </p:ext>
            </p:extLst>
          </p:nvPr>
        </p:nvGraphicFramePr>
        <p:xfrm>
          <a:off x="1250404" y="1487962"/>
          <a:ext cx="1714500" cy="434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" name="Picture" r:id="rId8" imgW="1257480" imgH="2370600" progId="Word.Picture.8">
                  <p:embed/>
                </p:oleObj>
              </mc:Choice>
              <mc:Fallback>
                <p:oleObj name="Picture" r:id="rId8" imgW="1257480" imgH="2370600" progId="Word.Picture.8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404" y="1487962"/>
                        <a:ext cx="1714500" cy="434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4" name="Line 19"/>
          <p:cNvSpPr>
            <a:spLocks noChangeShapeType="1"/>
          </p:cNvSpPr>
          <p:nvPr/>
        </p:nvSpPr>
        <p:spPr bwMode="auto">
          <a:xfrm>
            <a:off x="2579232" y="1716562"/>
            <a:ext cx="12954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5" name="Line 20"/>
          <p:cNvSpPr>
            <a:spLocks noChangeShapeType="1"/>
          </p:cNvSpPr>
          <p:nvPr/>
        </p:nvSpPr>
        <p:spPr bwMode="auto">
          <a:xfrm>
            <a:off x="2579232" y="2021362"/>
            <a:ext cx="1295400" cy="11430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6" name="Line 21"/>
          <p:cNvSpPr>
            <a:spLocks noChangeShapeType="1"/>
          </p:cNvSpPr>
          <p:nvPr/>
        </p:nvSpPr>
        <p:spPr bwMode="auto">
          <a:xfrm>
            <a:off x="2579232" y="2478562"/>
            <a:ext cx="1249768" cy="2269728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7" name="Line 22"/>
          <p:cNvSpPr>
            <a:spLocks noChangeShapeType="1"/>
          </p:cNvSpPr>
          <p:nvPr/>
        </p:nvSpPr>
        <p:spPr bwMode="auto">
          <a:xfrm>
            <a:off x="2579232" y="2859562"/>
            <a:ext cx="1249768" cy="2824832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5484688" y="6053226"/>
            <a:ext cx="30968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数据文件（</a:t>
            </a:r>
            <a:r>
              <a:rPr kumimoji="1" lang="zh-CN" altLang="en-US" sz="2000" dirty="0">
                <a:solidFill>
                  <a:srgbClr val="00B050"/>
                </a:solidFill>
                <a:latin typeface="Times New Roman" pitchFamily="18" charset="0"/>
                <a:ea typeface="黑体" pitchFamily="49" charset="-122"/>
              </a:rPr>
              <a:t>顺序文件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</a:t>
            </a:r>
          </a:p>
        </p:txBody>
      </p:sp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3324944" y="6044434"/>
            <a:ext cx="22322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kumimoji="1" lang="en-US" altLang="zh-CN" sz="2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级 非稠密索引</a:t>
            </a: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804664" y="6044434"/>
            <a:ext cx="2304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第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级  非稠密索引</a:t>
            </a:r>
          </a:p>
        </p:txBody>
      </p:sp>
      <p:sp>
        <p:nvSpPr>
          <p:cNvPr id="27" name="矩形 26"/>
          <p:cNvSpPr/>
          <p:nvPr/>
        </p:nvSpPr>
        <p:spPr>
          <a:xfrm>
            <a:off x="3252936" y="1712593"/>
            <a:ext cx="4154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/>
              <a:t>物</a:t>
            </a:r>
            <a:endParaRPr lang="en-US" altLang="zh-CN" b="1" dirty="0"/>
          </a:p>
          <a:p>
            <a:pPr algn="ctr"/>
            <a:r>
              <a:rPr lang="zh-CN" altLang="en-US" b="1" dirty="0"/>
              <a:t>理</a:t>
            </a:r>
            <a:endParaRPr lang="en-US" altLang="zh-CN" b="1" dirty="0"/>
          </a:p>
          <a:p>
            <a:pPr algn="ctr"/>
            <a:r>
              <a:rPr lang="zh-CN" altLang="en-US" b="1" dirty="0"/>
              <a:t>块</a:t>
            </a:r>
            <a:endParaRPr lang="en-US" altLang="zh-CN" b="1" dirty="0"/>
          </a:p>
          <a:p>
            <a:pPr algn="ctr"/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28" name="矩形 27"/>
          <p:cNvSpPr/>
          <p:nvPr/>
        </p:nvSpPr>
        <p:spPr>
          <a:xfrm>
            <a:off x="3252936" y="3115913"/>
            <a:ext cx="4154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/>
              <a:t>物</a:t>
            </a:r>
            <a:endParaRPr lang="en-US" altLang="zh-CN" b="1" dirty="0"/>
          </a:p>
          <a:p>
            <a:pPr algn="ctr"/>
            <a:r>
              <a:rPr lang="zh-CN" altLang="en-US" b="1" dirty="0"/>
              <a:t>理</a:t>
            </a:r>
            <a:endParaRPr lang="en-US" altLang="zh-CN" b="1" dirty="0"/>
          </a:p>
          <a:p>
            <a:pPr algn="ctr"/>
            <a:r>
              <a:rPr lang="zh-CN" altLang="en-US" b="1" dirty="0"/>
              <a:t>块</a:t>
            </a:r>
            <a:endParaRPr lang="en-US" altLang="zh-CN" b="1" dirty="0"/>
          </a:p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29" name="矩形 28"/>
          <p:cNvSpPr/>
          <p:nvPr/>
        </p:nvSpPr>
        <p:spPr>
          <a:xfrm>
            <a:off x="948680" y="1723954"/>
            <a:ext cx="4154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/>
              <a:t>物</a:t>
            </a:r>
            <a:endParaRPr lang="en-US" altLang="zh-CN" b="1" dirty="0"/>
          </a:p>
          <a:p>
            <a:pPr algn="ctr"/>
            <a:r>
              <a:rPr lang="zh-CN" altLang="en-US" b="1" dirty="0"/>
              <a:t>理</a:t>
            </a:r>
            <a:endParaRPr lang="en-US" altLang="zh-CN" b="1" dirty="0"/>
          </a:p>
          <a:p>
            <a:pPr algn="ctr"/>
            <a:r>
              <a:rPr lang="zh-CN" altLang="en-US" b="1" dirty="0"/>
              <a:t>块</a:t>
            </a:r>
            <a:endParaRPr lang="en-US" altLang="zh-CN" b="1" dirty="0"/>
          </a:p>
          <a:p>
            <a:pPr algn="ctr"/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30" name="矩形 29"/>
          <p:cNvSpPr/>
          <p:nvPr/>
        </p:nvSpPr>
        <p:spPr>
          <a:xfrm>
            <a:off x="948680" y="3127274"/>
            <a:ext cx="4154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/>
              <a:t>物</a:t>
            </a:r>
            <a:endParaRPr lang="en-US" altLang="zh-CN" b="1" dirty="0"/>
          </a:p>
          <a:p>
            <a:pPr algn="ctr"/>
            <a:r>
              <a:rPr lang="zh-CN" altLang="en-US" b="1" dirty="0"/>
              <a:t>理</a:t>
            </a:r>
            <a:endParaRPr lang="en-US" altLang="zh-CN" b="1" dirty="0"/>
          </a:p>
          <a:p>
            <a:pPr algn="ctr"/>
            <a:r>
              <a:rPr lang="zh-CN" altLang="en-US" b="1" dirty="0"/>
              <a:t>块</a:t>
            </a:r>
            <a:endParaRPr lang="en-US" altLang="zh-CN" b="1" dirty="0"/>
          </a:p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3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42436"/>
            <a:ext cx="658416" cy="25020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270F05-8D65-49A8-91FB-6A617CC2AAFA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sp>
        <p:nvSpPr>
          <p:cNvPr id="34" name="日期占位符 3"/>
          <p:cNvSpPr>
            <a:spLocks noGrp="1"/>
          </p:cNvSpPr>
          <p:nvPr>
            <p:ph type="dt" sz="half" idx="2"/>
          </p:nvPr>
        </p:nvSpPr>
        <p:spPr>
          <a:xfrm>
            <a:off x="4427984" y="6542436"/>
            <a:ext cx="3456384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3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42436"/>
            <a:ext cx="3362899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r>
              <a:rPr lang="en-US" altLang="zh-CN" dirty="0"/>
              <a:t>—</a:t>
            </a:r>
            <a:r>
              <a:rPr lang="zh-CN" altLang="en-US" dirty="0"/>
              <a:t>数据库的存储结构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330033"/>
                </a:solidFill>
              </a:rPr>
              <a:t>5.2 </a:t>
            </a:r>
            <a:r>
              <a:rPr lang="zh-CN" altLang="en-US" sz="4000" dirty="0">
                <a:solidFill>
                  <a:srgbClr val="330033"/>
                </a:solidFill>
              </a:rPr>
              <a:t>关系表的典型存储机制</a:t>
            </a:r>
            <a:r>
              <a:rPr lang="en-US" altLang="zh-CN" sz="3600" dirty="0">
                <a:solidFill>
                  <a:srgbClr val="330033"/>
                </a:solidFill>
              </a:rPr>
              <a:t>&gt;&gt;</a:t>
            </a:r>
            <a:r>
              <a:rPr lang="zh-CN" altLang="en-US" sz="3600" b="1" dirty="0">
                <a:solidFill>
                  <a:srgbClr val="FF0000"/>
                </a:solidFill>
              </a:rPr>
              <a:t>索引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1069" y="1412875"/>
            <a:ext cx="7765732" cy="4679950"/>
          </a:xfrm>
        </p:spPr>
        <p:txBody>
          <a:bodyPr/>
          <a:lstStyle/>
          <a:p>
            <a:pPr marL="457200" indent="-457200" eaLnBrk="1" hangingPunct="1">
              <a:spcBef>
                <a:spcPts val="1200"/>
              </a:spcBef>
            </a:pPr>
            <a:r>
              <a:rPr lang="zh-CN" altLang="en-US" sz="2400" dirty="0">
                <a:solidFill>
                  <a:schemeClr val="accent2"/>
                </a:solidFill>
                <a:latin typeface="宋体" pitchFamily="2" charset="-122"/>
                <a:ea typeface="黑体" pitchFamily="49" charset="-122"/>
              </a:rPr>
              <a:t>在非顺序文件上的索引结构</a:t>
            </a:r>
          </a:p>
          <a:p>
            <a:pPr marL="914400" lvl="1" indent="-457200" eaLnBrk="1" hangingPunct="1">
              <a:spcBef>
                <a:spcPts val="1200"/>
              </a:spcBef>
            </a:pPr>
            <a:r>
              <a:rPr lang="zh-CN" altLang="en-US" sz="2200" dirty="0">
                <a:latin typeface="宋体" pitchFamily="2" charset="-122"/>
                <a:ea typeface="黑体" pitchFamily="49" charset="-122"/>
              </a:rPr>
              <a:t>数据库系统中使用的数据文件常常是无序的（如</a:t>
            </a:r>
            <a:r>
              <a:rPr lang="zh-CN" altLang="en-US" sz="2200" dirty="0">
                <a:solidFill>
                  <a:srgbClr val="0000FF"/>
                </a:solidFill>
                <a:latin typeface="宋体" pitchFamily="2" charset="-122"/>
                <a:ea typeface="黑体" pitchFamily="49" charset="-122"/>
              </a:rPr>
              <a:t>堆文件</a:t>
            </a:r>
            <a:r>
              <a:rPr lang="zh-CN" altLang="en-US" sz="2200" dirty="0">
                <a:latin typeface="宋体" pitchFamily="2" charset="-122"/>
                <a:ea typeface="黑体" pitchFamily="49" charset="-122"/>
              </a:rPr>
              <a:t>），因此更加需要在非顺序文件上建立索引，以提高记录查找速度。</a:t>
            </a:r>
          </a:p>
          <a:p>
            <a:pPr marL="914400" lvl="1" indent="-457200" eaLnBrk="1" hangingPunct="1">
              <a:spcBef>
                <a:spcPts val="1200"/>
              </a:spcBef>
            </a:pPr>
            <a:r>
              <a:rPr kumimoji="1" lang="zh-CN" altLang="en-US" sz="2200" dirty="0">
                <a:ea typeface="黑体" pitchFamily="49" charset="-122"/>
              </a:rPr>
              <a:t>如果索引键值在非顺序数据文件中具有唯一性，则可按下列步骤来建立索引文件：</a:t>
            </a:r>
          </a:p>
          <a:p>
            <a:pPr marL="1371600" lvl="2" indent="-457200" eaLnBrk="1" hangingPunct="1">
              <a:spcBef>
                <a:spcPts val="1200"/>
              </a:spcBef>
            </a:pPr>
            <a:r>
              <a:rPr kumimoji="1" lang="zh-CN" altLang="en-US" sz="2200" dirty="0">
                <a:solidFill>
                  <a:srgbClr val="009900"/>
                </a:solidFill>
                <a:ea typeface="黑体" pitchFamily="49" charset="-122"/>
              </a:rPr>
              <a:t>首先，为</a:t>
            </a:r>
            <a:r>
              <a:rPr kumimoji="1" lang="zh-CN" altLang="en-US" sz="2200" dirty="0">
                <a:solidFill>
                  <a:srgbClr val="0000FF"/>
                </a:solidFill>
                <a:ea typeface="黑体" pitchFamily="49" charset="-122"/>
              </a:rPr>
              <a:t>非顺序数据文件</a:t>
            </a:r>
            <a:r>
              <a:rPr kumimoji="1" lang="zh-CN" altLang="en-US" sz="2200" dirty="0">
                <a:solidFill>
                  <a:srgbClr val="009900"/>
                </a:solidFill>
                <a:ea typeface="黑体" pitchFamily="49" charset="-122"/>
              </a:rPr>
              <a:t>建立第一级</a:t>
            </a:r>
            <a:r>
              <a:rPr kumimoji="1" lang="zh-CN" altLang="en-US" sz="2200" dirty="0">
                <a:solidFill>
                  <a:srgbClr val="0000FF"/>
                </a:solidFill>
                <a:ea typeface="黑体" pitchFamily="49" charset="-122"/>
              </a:rPr>
              <a:t>稠密索引</a:t>
            </a:r>
            <a:endParaRPr kumimoji="1" lang="zh-CN" altLang="en-US" sz="2200" dirty="0">
              <a:solidFill>
                <a:srgbClr val="009900"/>
              </a:solidFill>
              <a:ea typeface="黑体" pitchFamily="49" charset="-122"/>
            </a:endParaRPr>
          </a:p>
          <a:p>
            <a:pPr marL="1371600" lvl="2" indent="-457200" eaLnBrk="1" hangingPunct="1">
              <a:spcBef>
                <a:spcPts val="1200"/>
              </a:spcBef>
            </a:pPr>
            <a:r>
              <a:rPr kumimoji="1" lang="zh-CN" altLang="en-US" sz="2200" dirty="0">
                <a:solidFill>
                  <a:srgbClr val="009900"/>
                </a:solidFill>
                <a:ea typeface="黑体" pitchFamily="49" charset="-122"/>
              </a:rPr>
              <a:t>然后，再根据需要建立该</a:t>
            </a:r>
            <a:r>
              <a:rPr kumimoji="1" lang="zh-CN" altLang="en-US" sz="2200" dirty="0">
                <a:solidFill>
                  <a:srgbClr val="0000FF"/>
                </a:solidFill>
                <a:ea typeface="黑体" pitchFamily="49" charset="-122"/>
              </a:rPr>
              <a:t>稠密索引</a:t>
            </a:r>
            <a:r>
              <a:rPr kumimoji="1" lang="zh-CN" altLang="en-US" sz="2200" dirty="0">
                <a:solidFill>
                  <a:srgbClr val="009900"/>
                </a:solidFill>
                <a:ea typeface="黑体" pitchFamily="49" charset="-122"/>
              </a:rPr>
              <a:t>上的</a:t>
            </a:r>
            <a:r>
              <a:rPr kumimoji="1" lang="zh-CN" altLang="en-US" sz="2200" dirty="0">
                <a:solidFill>
                  <a:srgbClr val="0000FF"/>
                </a:solidFill>
                <a:ea typeface="黑体" pitchFamily="49" charset="-122"/>
              </a:rPr>
              <a:t>（多级）非稠密索引</a:t>
            </a:r>
            <a:endParaRPr kumimoji="1" lang="zh-CN" altLang="en-US" sz="2200" dirty="0">
              <a:solidFill>
                <a:srgbClr val="009900"/>
              </a:solidFill>
              <a:ea typeface="黑体" pitchFamily="49" charset="-122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42436"/>
            <a:ext cx="658416" cy="25020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270F05-8D65-49A8-91FB-6A617CC2AAFA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427984" y="6542436"/>
            <a:ext cx="3456384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42436"/>
            <a:ext cx="3362899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r>
              <a:rPr lang="en-US" altLang="zh-CN" dirty="0"/>
              <a:t>—</a:t>
            </a:r>
            <a:r>
              <a:rPr lang="zh-CN" altLang="en-US" dirty="0"/>
              <a:t>数据库的存储结构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754108"/>
              </p:ext>
            </p:extLst>
          </p:nvPr>
        </p:nvGraphicFramePr>
        <p:xfrm>
          <a:off x="3577580" y="1492780"/>
          <a:ext cx="1714500" cy="434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3" name="Picture" r:id="rId4" imgW="1257480" imgH="2370600" progId="Word.Picture.8">
                  <p:embed/>
                </p:oleObj>
              </mc:Choice>
              <mc:Fallback>
                <p:oleObj name="Picture" r:id="rId4" imgW="1257480" imgH="237060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7580" y="1492780"/>
                        <a:ext cx="1714500" cy="434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Rectangle 3"/>
          <p:cNvSpPr>
            <a:spLocks noGrp="1" noChangeArrowheads="1"/>
          </p:cNvSpPr>
          <p:nvPr>
            <p:ph type="title"/>
          </p:nvPr>
        </p:nvSpPr>
        <p:spPr>
          <a:xfrm>
            <a:off x="827584" y="404664"/>
            <a:ext cx="7848600" cy="701675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330033"/>
                </a:solidFill>
              </a:rPr>
              <a:t>5.2 </a:t>
            </a:r>
            <a:r>
              <a:rPr lang="zh-CN" altLang="en-US" sz="4000" dirty="0">
                <a:solidFill>
                  <a:srgbClr val="330033"/>
                </a:solidFill>
              </a:rPr>
              <a:t>关系表的典型存储机制</a:t>
            </a:r>
            <a:r>
              <a:rPr lang="en-US" altLang="zh-CN" sz="3600" dirty="0">
                <a:solidFill>
                  <a:srgbClr val="330033"/>
                </a:solidFill>
              </a:rPr>
              <a:t>&gt;&gt;</a:t>
            </a:r>
            <a:r>
              <a:rPr lang="zh-CN" altLang="en-US" sz="3600" b="1" dirty="0">
                <a:solidFill>
                  <a:srgbClr val="FF0000"/>
                </a:solidFill>
              </a:rPr>
              <a:t>索引</a:t>
            </a:r>
          </a:p>
        </p:txBody>
      </p:sp>
      <p:sp>
        <p:nvSpPr>
          <p:cNvPr id="5129" name="Rectangle 4"/>
          <p:cNvSpPr>
            <a:spLocks noChangeArrowheads="1"/>
          </p:cNvSpPr>
          <p:nvPr/>
        </p:nvSpPr>
        <p:spPr bwMode="auto">
          <a:xfrm>
            <a:off x="2001838" y="3654955"/>
            <a:ext cx="425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5131" name="Line 6"/>
          <p:cNvSpPr>
            <a:spLocks noChangeShapeType="1"/>
          </p:cNvSpPr>
          <p:nvPr/>
        </p:nvSpPr>
        <p:spPr bwMode="auto">
          <a:xfrm>
            <a:off x="4958416" y="1719792"/>
            <a:ext cx="12954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2" name="Line 7"/>
          <p:cNvSpPr>
            <a:spLocks noChangeShapeType="1"/>
          </p:cNvSpPr>
          <p:nvPr/>
        </p:nvSpPr>
        <p:spPr bwMode="auto">
          <a:xfrm>
            <a:off x="4958416" y="2100792"/>
            <a:ext cx="1295400" cy="1905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3" name="Line 8"/>
          <p:cNvSpPr>
            <a:spLocks noChangeShapeType="1"/>
          </p:cNvSpPr>
          <p:nvPr/>
        </p:nvSpPr>
        <p:spPr bwMode="auto">
          <a:xfrm flipV="1">
            <a:off x="4958416" y="1719792"/>
            <a:ext cx="12954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4" name="Text Box 9"/>
          <p:cNvSpPr txBox="1">
            <a:spLocks noChangeArrowheads="1"/>
          </p:cNvSpPr>
          <p:nvPr/>
        </p:nvSpPr>
        <p:spPr bwMode="auto">
          <a:xfrm>
            <a:off x="5796285" y="6049500"/>
            <a:ext cx="30241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数据文件（</a:t>
            </a:r>
            <a:r>
              <a:rPr kumimoji="1" lang="zh-CN" altLang="en-US" sz="2000" dirty="0">
                <a:solidFill>
                  <a:srgbClr val="00B050"/>
                </a:solidFill>
                <a:latin typeface="Times New Roman" pitchFamily="18" charset="0"/>
                <a:ea typeface="黑体" pitchFamily="49" charset="-122"/>
              </a:rPr>
              <a:t>堆文件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</a:t>
            </a:r>
          </a:p>
        </p:txBody>
      </p:sp>
      <p:graphicFrame>
        <p:nvGraphicFramePr>
          <p:cNvPr id="512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162926"/>
              </p:ext>
            </p:extLst>
          </p:nvPr>
        </p:nvGraphicFramePr>
        <p:xfrm>
          <a:off x="5940152" y="1511160"/>
          <a:ext cx="2975248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" name="Picture" r:id="rId6" imgW="2168640" imgH="2568600" progId="Word.Picture.8">
                  <p:embed/>
                </p:oleObj>
              </mc:Choice>
              <mc:Fallback>
                <p:oleObj name="Picture" r:id="rId6" imgW="2168640" imgH="2568600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1511160"/>
                        <a:ext cx="2975248" cy="487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6" name="Line 13"/>
          <p:cNvSpPr>
            <a:spLocks noChangeShapeType="1"/>
          </p:cNvSpPr>
          <p:nvPr/>
        </p:nvSpPr>
        <p:spPr bwMode="auto">
          <a:xfrm>
            <a:off x="4958416" y="2786592"/>
            <a:ext cx="1295400" cy="1600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7" name="Line 14"/>
          <p:cNvSpPr>
            <a:spLocks noChangeShapeType="1"/>
          </p:cNvSpPr>
          <p:nvPr/>
        </p:nvSpPr>
        <p:spPr bwMode="auto">
          <a:xfrm flipV="1">
            <a:off x="4958416" y="2481792"/>
            <a:ext cx="12954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8" name="Line 15"/>
          <p:cNvSpPr>
            <a:spLocks noChangeShapeType="1"/>
          </p:cNvSpPr>
          <p:nvPr/>
        </p:nvSpPr>
        <p:spPr bwMode="auto">
          <a:xfrm>
            <a:off x="4958416" y="3548592"/>
            <a:ext cx="12954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9" name="Line 16"/>
          <p:cNvSpPr>
            <a:spLocks noChangeShapeType="1"/>
          </p:cNvSpPr>
          <p:nvPr/>
        </p:nvSpPr>
        <p:spPr bwMode="auto">
          <a:xfrm flipV="1">
            <a:off x="4958416" y="3243792"/>
            <a:ext cx="12954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0" name="Line 17"/>
          <p:cNvSpPr>
            <a:spLocks noChangeShapeType="1"/>
          </p:cNvSpPr>
          <p:nvPr/>
        </p:nvSpPr>
        <p:spPr bwMode="auto">
          <a:xfrm flipV="1">
            <a:off x="4958416" y="2862792"/>
            <a:ext cx="129540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2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577922"/>
              </p:ext>
            </p:extLst>
          </p:nvPr>
        </p:nvGraphicFramePr>
        <p:xfrm>
          <a:off x="1273324" y="1491192"/>
          <a:ext cx="1714500" cy="434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" name="Picture" r:id="rId8" imgW="1257480" imgH="2370600" progId="Word.Picture.8">
                  <p:embed/>
                </p:oleObj>
              </mc:Choice>
              <mc:Fallback>
                <p:oleObj name="Picture" r:id="rId8" imgW="1257480" imgH="2370600" progId="Word.Picture.8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324" y="1491192"/>
                        <a:ext cx="1714500" cy="434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1" name="Line 19"/>
          <p:cNvSpPr>
            <a:spLocks noChangeShapeType="1"/>
          </p:cNvSpPr>
          <p:nvPr/>
        </p:nvSpPr>
        <p:spPr bwMode="auto">
          <a:xfrm>
            <a:off x="2602152" y="1719792"/>
            <a:ext cx="12954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2" name="Line 20"/>
          <p:cNvSpPr>
            <a:spLocks noChangeShapeType="1"/>
          </p:cNvSpPr>
          <p:nvPr/>
        </p:nvSpPr>
        <p:spPr bwMode="auto">
          <a:xfrm>
            <a:off x="2602152" y="2024592"/>
            <a:ext cx="1295400" cy="11430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3" name="Line 21"/>
          <p:cNvSpPr>
            <a:spLocks noChangeShapeType="1"/>
          </p:cNvSpPr>
          <p:nvPr/>
        </p:nvSpPr>
        <p:spPr bwMode="auto">
          <a:xfrm>
            <a:off x="2602152" y="2481792"/>
            <a:ext cx="1219200" cy="2133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4" name="Line 22"/>
          <p:cNvSpPr>
            <a:spLocks noChangeShapeType="1"/>
          </p:cNvSpPr>
          <p:nvPr/>
        </p:nvSpPr>
        <p:spPr bwMode="auto">
          <a:xfrm>
            <a:off x="2602152" y="2862792"/>
            <a:ext cx="1249768" cy="2752824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5" name="Text Box 24"/>
          <p:cNvSpPr txBox="1">
            <a:spLocks noChangeArrowheads="1"/>
          </p:cNvSpPr>
          <p:nvPr/>
        </p:nvSpPr>
        <p:spPr bwMode="auto">
          <a:xfrm>
            <a:off x="3419872" y="6044434"/>
            <a:ext cx="20882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kumimoji="1" lang="en-US" altLang="zh-CN" sz="2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级 稠密索引</a:t>
            </a:r>
          </a:p>
        </p:txBody>
      </p:sp>
      <p:sp>
        <p:nvSpPr>
          <p:cNvPr id="5146" name="Text Box 25"/>
          <p:cNvSpPr txBox="1">
            <a:spLocks noChangeArrowheads="1"/>
          </p:cNvSpPr>
          <p:nvPr/>
        </p:nvSpPr>
        <p:spPr bwMode="auto">
          <a:xfrm>
            <a:off x="1007244" y="6053226"/>
            <a:ext cx="22686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第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级  非稠密索引</a:t>
            </a:r>
          </a:p>
        </p:txBody>
      </p:sp>
      <p:sp>
        <p:nvSpPr>
          <p:cNvPr id="27" name="矩形 26"/>
          <p:cNvSpPr/>
          <p:nvPr/>
        </p:nvSpPr>
        <p:spPr>
          <a:xfrm>
            <a:off x="3292406" y="1715823"/>
            <a:ext cx="4154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/>
              <a:t>物</a:t>
            </a:r>
            <a:endParaRPr lang="en-US" altLang="zh-CN" b="1" dirty="0"/>
          </a:p>
          <a:p>
            <a:pPr algn="ctr"/>
            <a:r>
              <a:rPr lang="zh-CN" altLang="en-US" b="1" dirty="0"/>
              <a:t>理</a:t>
            </a:r>
            <a:endParaRPr lang="en-US" altLang="zh-CN" b="1" dirty="0"/>
          </a:p>
          <a:p>
            <a:pPr algn="ctr"/>
            <a:r>
              <a:rPr lang="zh-CN" altLang="en-US" b="1" dirty="0"/>
              <a:t>块</a:t>
            </a:r>
            <a:endParaRPr lang="en-US" altLang="zh-CN" b="1" dirty="0"/>
          </a:p>
          <a:p>
            <a:pPr algn="ctr"/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28" name="矩形 27"/>
          <p:cNvSpPr/>
          <p:nvPr/>
        </p:nvSpPr>
        <p:spPr>
          <a:xfrm>
            <a:off x="3292406" y="3119143"/>
            <a:ext cx="4154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/>
              <a:t>物</a:t>
            </a:r>
            <a:endParaRPr lang="en-US" altLang="zh-CN" b="1" dirty="0"/>
          </a:p>
          <a:p>
            <a:pPr algn="ctr"/>
            <a:r>
              <a:rPr lang="zh-CN" altLang="en-US" b="1" dirty="0"/>
              <a:t>理</a:t>
            </a:r>
            <a:endParaRPr lang="en-US" altLang="zh-CN" b="1" dirty="0"/>
          </a:p>
          <a:p>
            <a:pPr algn="ctr"/>
            <a:r>
              <a:rPr lang="zh-CN" altLang="en-US" b="1" dirty="0"/>
              <a:t>块</a:t>
            </a:r>
            <a:endParaRPr lang="en-US" altLang="zh-CN" b="1" dirty="0"/>
          </a:p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29" name="矩形 28"/>
          <p:cNvSpPr/>
          <p:nvPr/>
        </p:nvSpPr>
        <p:spPr>
          <a:xfrm>
            <a:off x="916142" y="1727184"/>
            <a:ext cx="4154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/>
              <a:t>物</a:t>
            </a:r>
            <a:endParaRPr lang="en-US" altLang="zh-CN" b="1" dirty="0"/>
          </a:p>
          <a:p>
            <a:pPr algn="ctr"/>
            <a:r>
              <a:rPr lang="zh-CN" altLang="en-US" b="1" dirty="0"/>
              <a:t>理</a:t>
            </a:r>
            <a:endParaRPr lang="en-US" altLang="zh-CN" b="1" dirty="0"/>
          </a:p>
          <a:p>
            <a:pPr algn="ctr"/>
            <a:r>
              <a:rPr lang="zh-CN" altLang="en-US" b="1" dirty="0"/>
              <a:t>块</a:t>
            </a:r>
            <a:endParaRPr lang="en-US" altLang="zh-CN" b="1" dirty="0"/>
          </a:p>
          <a:p>
            <a:pPr algn="ctr"/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30" name="矩形 29"/>
          <p:cNvSpPr/>
          <p:nvPr/>
        </p:nvSpPr>
        <p:spPr>
          <a:xfrm>
            <a:off x="916142" y="3130504"/>
            <a:ext cx="4154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/>
              <a:t>物</a:t>
            </a:r>
            <a:endParaRPr lang="en-US" altLang="zh-CN" b="1" dirty="0"/>
          </a:p>
          <a:p>
            <a:pPr algn="ctr"/>
            <a:r>
              <a:rPr lang="zh-CN" altLang="en-US" b="1" dirty="0"/>
              <a:t>理</a:t>
            </a:r>
            <a:endParaRPr lang="en-US" altLang="zh-CN" b="1" dirty="0"/>
          </a:p>
          <a:p>
            <a:pPr algn="ctr"/>
            <a:r>
              <a:rPr lang="zh-CN" altLang="en-US" b="1" dirty="0"/>
              <a:t>块</a:t>
            </a:r>
            <a:endParaRPr lang="en-US" altLang="zh-CN" b="1" dirty="0"/>
          </a:p>
          <a:p>
            <a:pPr algn="ctr"/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3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42436"/>
            <a:ext cx="658416" cy="25020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270F05-8D65-49A8-91FB-6A617CC2AAFA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sp>
        <p:nvSpPr>
          <p:cNvPr id="34" name="日期占位符 3"/>
          <p:cNvSpPr>
            <a:spLocks noGrp="1"/>
          </p:cNvSpPr>
          <p:nvPr>
            <p:ph type="dt" sz="half" idx="2"/>
          </p:nvPr>
        </p:nvSpPr>
        <p:spPr>
          <a:xfrm>
            <a:off x="4427984" y="6542436"/>
            <a:ext cx="3456384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3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42436"/>
            <a:ext cx="3362899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r>
              <a:rPr lang="en-US" altLang="zh-CN" dirty="0"/>
              <a:t>—</a:t>
            </a:r>
            <a:r>
              <a:rPr lang="zh-CN" altLang="en-US" dirty="0"/>
              <a:t>数据库的存储结构</a:t>
            </a: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26232"/>
            <a:ext cx="7772400" cy="798512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330033"/>
                </a:solidFill>
              </a:rPr>
              <a:t>5.2 </a:t>
            </a:r>
            <a:r>
              <a:rPr lang="zh-CN" altLang="en-US" sz="4000" dirty="0">
                <a:solidFill>
                  <a:srgbClr val="330033"/>
                </a:solidFill>
              </a:rPr>
              <a:t>关系表的典型存储机制</a:t>
            </a:r>
            <a:r>
              <a:rPr lang="en-US" altLang="zh-CN" sz="3600" dirty="0">
                <a:solidFill>
                  <a:srgbClr val="330033"/>
                </a:solidFill>
              </a:rPr>
              <a:t>&gt;&gt;</a:t>
            </a:r>
            <a:r>
              <a:rPr lang="zh-CN" altLang="en-US" sz="3600" b="1" dirty="0">
                <a:solidFill>
                  <a:srgbClr val="FF0000"/>
                </a:solidFill>
              </a:rPr>
              <a:t>索引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12776"/>
            <a:ext cx="7834313" cy="5129660"/>
          </a:xfrm>
        </p:spPr>
        <p:txBody>
          <a:bodyPr/>
          <a:lstStyle/>
          <a:p>
            <a:pPr marL="457200" indent="-457200" eaLnBrk="1" hangingPunct="1">
              <a:lnSpc>
                <a:spcPct val="115000"/>
              </a:lnSpc>
            </a:pPr>
            <a:r>
              <a:rPr lang="zh-CN" altLang="en-US" sz="2000" dirty="0">
                <a:solidFill>
                  <a:srgbClr val="009900"/>
                </a:solidFill>
                <a:latin typeface="Times New Roman" pitchFamily="18" charset="0"/>
                <a:ea typeface="黑体" pitchFamily="49" charset="-122"/>
              </a:rPr>
              <a:t>在</a:t>
            </a:r>
            <a:r>
              <a:rPr lang="zh-CN" altLang="en-US" sz="20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次索引</a:t>
            </a:r>
            <a:r>
              <a:rPr lang="zh-CN" altLang="en-US" sz="2000" dirty="0">
                <a:solidFill>
                  <a:srgbClr val="009900"/>
                </a:solidFill>
                <a:latin typeface="Times New Roman" pitchFamily="18" charset="0"/>
                <a:ea typeface="黑体" pitchFamily="49" charset="-122"/>
              </a:rPr>
              <a:t>中，索引键值不唯一，则可以在第一级稠密索引和数据文件之间加一个</a:t>
            </a:r>
            <a:r>
              <a:rPr lang="zh-CN" altLang="en-US" sz="20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记录指针桶（</a:t>
            </a:r>
            <a:r>
              <a:rPr lang="en-US" altLang="zh-CN" sz="20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bucket</a:t>
            </a:r>
            <a:r>
              <a:rPr lang="zh-CN" altLang="en-US" sz="20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）</a:t>
            </a:r>
            <a:r>
              <a:rPr lang="zh-CN" altLang="en-US" sz="2000" dirty="0">
                <a:solidFill>
                  <a:srgbClr val="009900"/>
                </a:solidFill>
                <a:latin typeface="Times New Roman" pitchFamily="18" charset="0"/>
                <a:ea typeface="黑体" pitchFamily="49" charset="-122"/>
              </a:rPr>
              <a:t>。此时，索引项</a:t>
            </a:r>
            <a:r>
              <a:rPr lang="en-US" altLang="zh-CN" sz="2000" dirty="0">
                <a:solidFill>
                  <a:srgbClr val="009900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altLang="zh-CN" sz="2000" dirty="0" err="1">
                <a:solidFill>
                  <a:srgbClr val="009900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lang="en-US" altLang="zh-CN" sz="2000" baseline="-25000" dirty="0" err="1">
                <a:solidFill>
                  <a:srgbClr val="009900"/>
                </a:solidFill>
                <a:latin typeface="Times New Roman" pitchFamily="18" charset="0"/>
                <a:ea typeface="黑体" pitchFamily="49" charset="-122"/>
              </a:rPr>
              <a:t>i</a:t>
            </a:r>
            <a:r>
              <a:rPr lang="en-US" altLang="zh-CN" sz="2000" dirty="0">
                <a:solidFill>
                  <a:srgbClr val="009900"/>
                </a:solidFill>
                <a:latin typeface="Times New Roman" pitchFamily="18" charset="0"/>
                <a:ea typeface="黑体" pitchFamily="49" charset="-122"/>
              </a:rPr>
              <a:t>, P</a:t>
            </a:r>
            <a:r>
              <a:rPr lang="en-US" altLang="zh-CN" sz="2000" baseline="-25000" dirty="0">
                <a:solidFill>
                  <a:srgbClr val="009900"/>
                </a:solidFill>
                <a:latin typeface="Times New Roman" pitchFamily="18" charset="0"/>
                <a:ea typeface="黑体" pitchFamily="49" charset="-122"/>
              </a:rPr>
              <a:t>i</a:t>
            </a:r>
            <a:r>
              <a:rPr lang="en-US" altLang="zh-CN" sz="2000" dirty="0">
                <a:solidFill>
                  <a:srgbClr val="009900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sz="2000" dirty="0">
                <a:solidFill>
                  <a:srgbClr val="009900"/>
                </a:solidFill>
                <a:latin typeface="Times New Roman" pitchFamily="18" charset="0"/>
                <a:ea typeface="黑体" pitchFamily="49" charset="-122"/>
              </a:rPr>
              <a:t>中的记录指针</a:t>
            </a:r>
            <a:r>
              <a:rPr lang="en-US" altLang="zh-CN" sz="2000" dirty="0">
                <a:solidFill>
                  <a:srgbClr val="009900"/>
                </a:solidFill>
                <a:latin typeface="Times New Roman" pitchFamily="18" charset="0"/>
                <a:ea typeface="黑体" pitchFamily="49" charset="-122"/>
              </a:rPr>
              <a:t>P</a:t>
            </a:r>
            <a:r>
              <a:rPr lang="en-US" altLang="zh-CN" sz="2000" baseline="-25000" dirty="0">
                <a:solidFill>
                  <a:srgbClr val="009900"/>
                </a:solidFill>
                <a:latin typeface="Times New Roman" pitchFamily="18" charset="0"/>
                <a:ea typeface="黑体" pitchFamily="49" charset="-122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不再指向数据文件中的记录，而是指向一个</a:t>
            </a:r>
            <a:r>
              <a:rPr lang="zh-CN" altLang="en-US" sz="20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记录指针桶</a:t>
            </a:r>
            <a:r>
              <a:rPr lang="zh-CN" altLang="en-US" sz="2000" dirty="0">
                <a:solidFill>
                  <a:srgbClr val="009900"/>
                </a:solidFill>
                <a:latin typeface="Times New Roman" pitchFamily="18" charset="0"/>
                <a:ea typeface="黑体" pitchFamily="49" charset="-122"/>
              </a:rPr>
              <a:t>，在该桶中存放着指向索引键值为</a:t>
            </a:r>
            <a:r>
              <a:rPr lang="en-US" altLang="zh-CN" sz="2000" dirty="0" err="1">
                <a:solidFill>
                  <a:srgbClr val="009900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lang="en-US" altLang="zh-CN" sz="2000" baseline="-25000" dirty="0" err="1">
                <a:solidFill>
                  <a:srgbClr val="009900"/>
                </a:solidFill>
                <a:latin typeface="Times New Roman" pitchFamily="18" charset="0"/>
                <a:ea typeface="黑体" pitchFamily="49" charset="-122"/>
              </a:rPr>
              <a:t>i</a:t>
            </a:r>
            <a:r>
              <a:rPr lang="zh-CN" altLang="en-US" sz="2000" dirty="0">
                <a:solidFill>
                  <a:srgbClr val="009900"/>
                </a:solidFill>
                <a:latin typeface="Times New Roman" pitchFamily="18" charset="0"/>
                <a:ea typeface="黑体" pitchFamily="49" charset="-122"/>
              </a:rPr>
              <a:t>的记录的记录指针。</a:t>
            </a:r>
          </a:p>
          <a:p>
            <a:pPr marL="914400" lvl="1" indent="-457200" eaLnBrk="1" hangingPunct="1">
              <a:lnSpc>
                <a:spcPct val="115000"/>
              </a:lnSpc>
            </a:pP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记录指针桶的大小 </a:t>
            </a:r>
            <a:r>
              <a:rPr lang="en-US" altLang="zh-CN" sz="2000" dirty="0" err="1">
                <a:latin typeface="Times New Roman" pitchFamily="18" charset="0"/>
                <a:ea typeface="黑体" pitchFamily="49" charset="-122"/>
              </a:rPr>
              <a:t>BSize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是预先确定的。</a:t>
            </a:r>
          </a:p>
          <a:p>
            <a:pPr marL="914400" lvl="1" indent="-457200" eaLnBrk="1" hangingPunct="1">
              <a:lnSpc>
                <a:spcPct val="115000"/>
              </a:lnSpc>
            </a:pP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当在数据文件中插入第一条索引键值为 </a:t>
            </a:r>
            <a:r>
              <a:rPr lang="en-US" altLang="zh-CN" sz="2000" dirty="0" err="1">
                <a:latin typeface="Times New Roman" pitchFamily="18" charset="0"/>
                <a:ea typeface="黑体" pitchFamily="49" charset="-122"/>
              </a:rPr>
              <a:t>K</a:t>
            </a:r>
            <a:r>
              <a:rPr lang="en-US" altLang="zh-CN" sz="2000" baseline="-25000" dirty="0" err="1">
                <a:latin typeface="Times New Roman" pitchFamily="18" charset="0"/>
                <a:ea typeface="黑体" pitchFamily="49" charset="-122"/>
              </a:rPr>
              <a:t>i</a:t>
            </a:r>
            <a:r>
              <a:rPr lang="en-US" altLang="zh-CN" sz="2000" baseline="-25000" dirty="0"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的记录 </a:t>
            </a:r>
            <a:r>
              <a:rPr lang="en-US" altLang="zh-CN" sz="2000" dirty="0" err="1">
                <a:latin typeface="Times New Roman" pitchFamily="18" charset="0"/>
                <a:ea typeface="黑体" pitchFamily="49" charset="-122"/>
              </a:rPr>
              <a:t>R</a:t>
            </a:r>
            <a:r>
              <a:rPr lang="en-US" altLang="zh-CN" sz="2000" baseline="-25000" dirty="0" err="1">
                <a:latin typeface="Times New Roman" pitchFamily="18" charset="0"/>
                <a:ea typeface="黑体" pitchFamily="49" charset="-122"/>
              </a:rPr>
              <a:t>i</a:t>
            </a:r>
            <a:r>
              <a:rPr lang="en-US" altLang="zh-CN" sz="2000" baseline="-25000" dirty="0"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时，在索引文件中将生成一个新的索引项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altLang="zh-CN" sz="2000" dirty="0" err="1">
                <a:latin typeface="Times New Roman" pitchFamily="18" charset="0"/>
                <a:ea typeface="黑体" pitchFamily="49" charset="-122"/>
              </a:rPr>
              <a:t>K</a:t>
            </a:r>
            <a:r>
              <a:rPr lang="en-US" altLang="zh-CN" sz="2000" baseline="-25000" dirty="0" err="1">
                <a:latin typeface="Times New Roman" pitchFamily="18" charset="0"/>
                <a:ea typeface="黑体" pitchFamily="49" charset="-122"/>
              </a:rPr>
              <a:t>i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</a:rPr>
              <a:t>, P</a:t>
            </a:r>
            <a:r>
              <a:rPr lang="en-US" altLang="zh-CN" sz="2000" baseline="-25000" dirty="0">
                <a:latin typeface="Times New Roman" pitchFamily="18" charset="0"/>
                <a:ea typeface="黑体" pitchFamily="49" charset="-122"/>
              </a:rPr>
              <a:t>i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，同时系统将自动申请一个大小为 </a:t>
            </a:r>
            <a:r>
              <a:rPr lang="en-US" altLang="zh-CN" sz="2000" dirty="0" err="1">
                <a:latin typeface="Times New Roman" pitchFamily="18" charset="0"/>
                <a:ea typeface="黑体" pitchFamily="49" charset="-122"/>
              </a:rPr>
              <a:t>BSize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的记录指针桶 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</a:rPr>
              <a:t>B</a:t>
            </a:r>
            <a:r>
              <a:rPr lang="en-US" altLang="zh-CN" sz="2000" baseline="-25000" dirty="0">
                <a:latin typeface="Times New Roman" pitchFamily="18" charset="0"/>
                <a:ea typeface="黑体" pitchFamily="49" charset="-122"/>
              </a:rPr>
              <a:t>i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，将指针 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</a:rPr>
              <a:t>P</a:t>
            </a:r>
            <a:r>
              <a:rPr lang="en-US" altLang="zh-CN" sz="2000" baseline="-25000" dirty="0">
                <a:latin typeface="Times New Roman" pitchFamily="18" charset="0"/>
                <a:ea typeface="黑体" pitchFamily="49" charset="-122"/>
              </a:rPr>
              <a:t>i 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指向该记录指针桶 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</a:rPr>
              <a:t>B</a:t>
            </a:r>
            <a:r>
              <a:rPr lang="en-US" altLang="zh-CN" sz="2000" baseline="-25000" dirty="0">
                <a:latin typeface="Times New Roman" pitchFamily="18" charset="0"/>
                <a:ea typeface="黑体" pitchFamily="49" charset="-122"/>
              </a:rPr>
              <a:t>i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，同时将当前记录 </a:t>
            </a:r>
            <a:r>
              <a:rPr lang="en-US" altLang="zh-CN" sz="2000" dirty="0" err="1">
                <a:latin typeface="Times New Roman" pitchFamily="18" charset="0"/>
                <a:ea typeface="黑体" pitchFamily="49" charset="-122"/>
              </a:rPr>
              <a:t>R</a:t>
            </a:r>
            <a:r>
              <a:rPr lang="en-US" altLang="zh-CN" sz="2000" baseline="-25000" dirty="0" err="1">
                <a:latin typeface="Times New Roman" pitchFamily="18" charset="0"/>
                <a:ea typeface="黑体" pitchFamily="49" charset="-122"/>
              </a:rPr>
              <a:t>i</a:t>
            </a:r>
            <a:r>
              <a:rPr lang="en-US" altLang="zh-CN" sz="2000" baseline="-25000" dirty="0"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的记录指针保存于记录指针桶 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</a:rPr>
              <a:t>B</a:t>
            </a:r>
            <a:r>
              <a:rPr lang="en-US" altLang="zh-CN" sz="2000" baseline="-25000" dirty="0">
                <a:latin typeface="Times New Roman" pitchFamily="18" charset="0"/>
                <a:ea typeface="黑体" pitchFamily="49" charset="-122"/>
              </a:rPr>
              <a:t>i 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中。</a:t>
            </a:r>
          </a:p>
          <a:p>
            <a:pPr marL="914400" lvl="1" indent="-457200" eaLnBrk="1" hangingPunct="1">
              <a:lnSpc>
                <a:spcPct val="115000"/>
              </a:lnSpc>
            </a:pP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当新的索引键值为 </a:t>
            </a:r>
            <a:r>
              <a:rPr lang="en-US" altLang="zh-CN" sz="2000" dirty="0" err="1">
                <a:latin typeface="Times New Roman" pitchFamily="18" charset="0"/>
                <a:ea typeface="黑体" pitchFamily="49" charset="-122"/>
              </a:rPr>
              <a:t>K</a:t>
            </a:r>
            <a:r>
              <a:rPr lang="en-US" altLang="zh-CN" sz="2000" baseline="-25000" dirty="0" err="1">
                <a:latin typeface="Times New Roman" pitchFamily="18" charset="0"/>
                <a:ea typeface="黑体" pitchFamily="49" charset="-122"/>
              </a:rPr>
              <a:t>i</a:t>
            </a:r>
            <a:r>
              <a:rPr lang="en-US" altLang="zh-CN" sz="2000" baseline="-25000" dirty="0"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的记录被添加到数据文件中时，只需将新记录的记录指针添加到记录指针桶 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</a:rPr>
              <a:t>B</a:t>
            </a:r>
            <a:r>
              <a:rPr lang="en-US" altLang="zh-CN" sz="2000" baseline="-25000" dirty="0">
                <a:latin typeface="Times New Roman" pitchFamily="18" charset="0"/>
                <a:ea typeface="黑体" pitchFamily="49" charset="-122"/>
              </a:rPr>
              <a:t>i 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中。如果记录指针桶 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</a:rPr>
              <a:t>B</a:t>
            </a:r>
            <a:r>
              <a:rPr lang="en-US" altLang="zh-CN" sz="2000" baseline="-25000" dirty="0">
                <a:latin typeface="Times New Roman" pitchFamily="18" charset="0"/>
                <a:ea typeface="黑体" pitchFamily="49" charset="-122"/>
              </a:rPr>
              <a:t>i 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已满，系统将申请一个新的记录指针桶，并链接到原来的记录指针桶的后面。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42436"/>
            <a:ext cx="658416" cy="25020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270F05-8D65-49A8-91FB-6A617CC2AAFA}" type="slidenum">
              <a:rPr lang="en-US" altLang="zh-CN" smtClean="0"/>
              <a:pPr/>
              <a:t>24</a:t>
            </a:fld>
            <a:endParaRPr lang="en-US" altLang="zh-CN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427984" y="6542436"/>
            <a:ext cx="3456384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42436"/>
            <a:ext cx="3362899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r>
              <a:rPr lang="en-US" altLang="zh-CN" dirty="0"/>
              <a:t>—</a:t>
            </a:r>
            <a:r>
              <a:rPr lang="zh-CN" altLang="en-US" dirty="0"/>
              <a:t>数据库的存储结构</a:t>
            </a: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AutoShape 2"/>
          <p:cNvSpPr>
            <a:spLocks noChangeArrowheads="1"/>
          </p:cNvSpPr>
          <p:nvPr/>
        </p:nvSpPr>
        <p:spPr bwMode="auto">
          <a:xfrm>
            <a:off x="4936604" y="2500313"/>
            <a:ext cx="571500" cy="2667000"/>
          </a:xfrm>
          <a:prstGeom prst="curvedLeftArrow">
            <a:avLst>
              <a:gd name="adj1" fmla="val 70000"/>
              <a:gd name="adj2" fmla="val 140000"/>
              <a:gd name="adj3" fmla="val 33333"/>
            </a:avLst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" name="AutoShape 3"/>
          <p:cNvSpPr>
            <a:spLocks noChangeArrowheads="1"/>
          </p:cNvSpPr>
          <p:nvPr/>
        </p:nvSpPr>
        <p:spPr bwMode="auto">
          <a:xfrm>
            <a:off x="4938556" y="2054225"/>
            <a:ext cx="533400" cy="1676400"/>
          </a:xfrm>
          <a:prstGeom prst="curvedLeftArrow">
            <a:avLst>
              <a:gd name="adj1" fmla="val 62857"/>
              <a:gd name="adj2" fmla="val 125714"/>
              <a:gd name="adj3" fmla="val 33333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330033"/>
                </a:solidFill>
              </a:rPr>
              <a:t>5.2 </a:t>
            </a:r>
            <a:r>
              <a:rPr lang="zh-CN" altLang="en-US" sz="4000" dirty="0">
                <a:solidFill>
                  <a:srgbClr val="330033"/>
                </a:solidFill>
              </a:rPr>
              <a:t>关系表的典型存储机制</a:t>
            </a:r>
            <a:r>
              <a:rPr lang="en-US" altLang="zh-CN" sz="3600" dirty="0">
                <a:solidFill>
                  <a:srgbClr val="330033"/>
                </a:solidFill>
              </a:rPr>
              <a:t>&gt;&gt;</a:t>
            </a:r>
            <a:r>
              <a:rPr lang="zh-CN" altLang="en-US" sz="3600" b="1" dirty="0">
                <a:solidFill>
                  <a:srgbClr val="FF0000"/>
                </a:solidFill>
              </a:rPr>
              <a:t>索引</a:t>
            </a:r>
          </a:p>
        </p:txBody>
      </p:sp>
      <p:sp>
        <p:nvSpPr>
          <p:cNvPr id="7181" name="Line 145"/>
          <p:cNvSpPr>
            <a:spLocks noChangeShapeType="1"/>
          </p:cNvSpPr>
          <p:nvPr/>
        </p:nvSpPr>
        <p:spPr bwMode="auto">
          <a:xfrm>
            <a:off x="1998354" y="2130425"/>
            <a:ext cx="1052513" cy="441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82" name="Line 146"/>
          <p:cNvSpPr>
            <a:spLocks noChangeShapeType="1"/>
          </p:cNvSpPr>
          <p:nvPr/>
        </p:nvSpPr>
        <p:spPr bwMode="auto">
          <a:xfrm flipV="1">
            <a:off x="1998354" y="1928813"/>
            <a:ext cx="1052513" cy="6588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83" name="Line 147"/>
          <p:cNvSpPr>
            <a:spLocks noChangeShapeType="1"/>
          </p:cNvSpPr>
          <p:nvPr/>
        </p:nvSpPr>
        <p:spPr bwMode="auto">
          <a:xfrm>
            <a:off x="1998354" y="3044825"/>
            <a:ext cx="1052513" cy="884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85" name="Text Box 149"/>
          <p:cNvSpPr txBox="1">
            <a:spLocks noChangeArrowheads="1"/>
          </p:cNvSpPr>
          <p:nvPr/>
        </p:nvSpPr>
        <p:spPr bwMode="auto">
          <a:xfrm>
            <a:off x="5940152" y="5437673"/>
            <a:ext cx="273630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索引键值不唯一，且数据文件没有按照索引键值来排序存储</a:t>
            </a:r>
          </a:p>
        </p:txBody>
      </p:sp>
      <p:sp>
        <p:nvSpPr>
          <p:cNvPr id="7186" name="Text Box 150"/>
          <p:cNvSpPr txBox="1">
            <a:spLocks noChangeArrowheads="1"/>
          </p:cNvSpPr>
          <p:nvPr/>
        </p:nvSpPr>
        <p:spPr bwMode="auto">
          <a:xfrm>
            <a:off x="683568" y="4543425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稠密索引</a:t>
            </a:r>
          </a:p>
        </p:txBody>
      </p:sp>
      <p:sp>
        <p:nvSpPr>
          <p:cNvPr id="7187" name="Rectangle 151"/>
          <p:cNvSpPr>
            <a:spLocks noChangeArrowheads="1"/>
          </p:cNvSpPr>
          <p:nvPr/>
        </p:nvSpPr>
        <p:spPr bwMode="auto">
          <a:xfrm>
            <a:off x="3943350" y="2690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7170" name="Object 1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701945"/>
              </p:ext>
            </p:extLst>
          </p:nvPr>
        </p:nvGraphicFramePr>
        <p:xfrm>
          <a:off x="461964" y="1439863"/>
          <a:ext cx="2231950" cy="328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4" name="Picture" r:id="rId4" imgW="1254240" imgH="1480680" progId="Word.Picture.8">
                  <p:embed/>
                </p:oleObj>
              </mc:Choice>
              <mc:Fallback>
                <p:oleObj name="Picture" r:id="rId4" imgW="1254240" imgH="1480680" progId="Word.Picture.8">
                  <p:embed/>
                  <p:pic>
                    <p:nvPicPr>
                      <p:cNvPr id="0" name="Object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4" y="1439863"/>
                        <a:ext cx="2231950" cy="32877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1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142054"/>
              </p:ext>
            </p:extLst>
          </p:nvPr>
        </p:nvGraphicFramePr>
        <p:xfrm>
          <a:off x="2837929" y="1444625"/>
          <a:ext cx="2205038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5" name="Picture" r:id="rId6" imgW="1139760" imgH="2666880" progId="Word.Picture.8">
                  <p:embed/>
                </p:oleObj>
              </mc:Choice>
              <mc:Fallback>
                <p:oleObj name="Picture" r:id="rId6" imgW="1139760" imgH="2666880" progId="Word.Picture.8">
                  <p:embed/>
                  <p:pic>
                    <p:nvPicPr>
                      <p:cNvPr id="0" name="Object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7929" y="1444625"/>
                        <a:ext cx="2205038" cy="426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5" name="Text Box 162"/>
          <p:cNvSpPr txBox="1">
            <a:spLocks noChangeArrowheads="1"/>
          </p:cNvSpPr>
          <p:nvPr/>
        </p:nvSpPr>
        <p:spPr bwMode="auto">
          <a:xfrm>
            <a:off x="3059832" y="5733256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记录指针桶</a:t>
            </a:r>
          </a:p>
        </p:txBody>
      </p:sp>
      <p:graphicFrame>
        <p:nvGraphicFramePr>
          <p:cNvPr id="166" name="表格 165"/>
          <p:cNvGraphicFramePr>
            <a:graphicFrameLocks noGrp="1"/>
          </p:cNvGraphicFramePr>
          <p:nvPr/>
        </p:nvGraphicFramePr>
        <p:xfrm>
          <a:off x="6012160" y="1484784"/>
          <a:ext cx="266429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S#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Lu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Li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17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Xu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Lo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Li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3366CC"/>
                          </a:solidFill>
                        </a:rPr>
                        <a:t>19</a:t>
                      </a:r>
                      <a:endParaRPr lang="zh-CN" altLang="en-US" dirty="0">
                        <a:solidFill>
                          <a:srgbClr val="3366CC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Wa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17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MA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17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En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PH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18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4165252" y="1916833"/>
            <a:ext cx="1846907" cy="2736303"/>
            <a:chOff x="4067944" y="1916833"/>
            <a:chExt cx="1944216" cy="2736303"/>
          </a:xfrm>
        </p:grpSpPr>
        <p:sp>
          <p:nvSpPr>
            <p:cNvPr id="7188" name="Line 155"/>
            <p:cNvSpPr>
              <a:spLocks noChangeShapeType="1"/>
            </p:cNvSpPr>
            <p:nvPr/>
          </p:nvSpPr>
          <p:spPr bwMode="auto">
            <a:xfrm>
              <a:off x="4067944" y="2276872"/>
              <a:ext cx="1944216" cy="5040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Line 156"/>
            <p:cNvSpPr>
              <a:spLocks noChangeShapeType="1"/>
            </p:cNvSpPr>
            <p:nvPr/>
          </p:nvSpPr>
          <p:spPr bwMode="auto">
            <a:xfrm flipV="1">
              <a:off x="4067944" y="2420888"/>
              <a:ext cx="1944216" cy="1755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Line 157"/>
            <p:cNvSpPr>
              <a:spLocks noChangeShapeType="1"/>
            </p:cNvSpPr>
            <p:nvPr/>
          </p:nvSpPr>
          <p:spPr bwMode="auto">
            <a:xfrm>
              <a:off x="4067944" y="2924944"/>
              <a:ext cx="1944216" cy="9361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" name="Line 158"/>
            <p:cNvSpPr>
              <a:spLocks noChangeShapeType="1"/>
            </p:cNvSpPr>
            <p:nvPr/>
          </p:nvSpPr>
          <p:spPr bwMode="auto">
            <a:xfrm flipV="1">
              <a:off x="4067944" y="3140968"/>
              <a:ext cx="1944216" cy="1440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Line 159"/>
            <p:cNvSpPr>
              <a:spLocks noChangeShapeType="1"/>
            </p:cNvSpPr>
            <p:nvPr/>
          </p:nvSpPr>
          <p:spPr bwMode="auto">
            <a:xfrm>
              <a:off x="4067944" y="3645024"/>
              <a:ext cx="1944216" cy="1008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Line 160"/>
            <p:cNvSpPr>
              <a:spLocks noChangeShapeType="1"/>
            </p:cNvSpPr>
            <p:nvPr/>
          </p:nvSpPr>
          <p:spPr bwMode="auto">
            <a:xfrm flipV="1">
              <a:off x="4067944" y="3501007"/>
              <a:ext cx="1944216" cy="5040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Line 161"/>
            <p:cNvSpPr>
              <a:spLocks noChangeShapeType="1"/>
            </p:cNvSpPr>
            <p:nvPr/>
          </p:nvSpPr>
          <p:spPr bwMode="auto">
            <a:xfrm flipV="1">
              <a:off x="4067944" y="4293095"/>
              <a:ext cx="1944216" cy="3600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Line 148"/>
            <p:cNvSpPr>
              <a:spLocks noChangeShapeType="1"/>
            </p:cNvSpPr>
            <p:nvPr/>
          </p:nvSpPr>
          <p:spPr bwMode="auto">
            <a:xfrm>
              <a:off x="4067944" y="1916833"/>
              <a:ext cx="1944216" cy="1440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42436"/>
            <a:ext cx="658416" cy="25020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270F05-8D65-49A8-91FB-6A617CC2AAFA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sp>
        <p:nvSpPr>
          <p:cNvPr id="29" name="日期占位符 3"/>
          <p:cNvSpPr>
            <a:spLocks noGrp="1"/>
          </p:cNvSpPr>
          <p:nvPr>
            <p:ph type="dt" sz="half" idx="2"/>
          </p:nvPr>
        </p:nvSpPr>
        <p:spPr>
          <a:xfrm>
            <a:off x="4427984" y="6542436"/>
            <a:ext cx="3456384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30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42436"/>
            <a:ext cx="3362899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r>
              <a:rPr lang="en-US" altLang="zh-CN" dirty="0"/>
              <a:t>—</a:t>
            </a:r>
            <a:r>
              <a:rPr lang="zh-CN" altLang="en-US" dirty="0"/>
              <a:t>数据库的存储结构</a:t>
            </a:r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330033"/>
                </a:solidFill>
              </a:rPr>
              <a:t>5.2 </a:t>
            </a:r>
            <a:r>
              <a:rPr lang="zh-CN" altLang="en-US" sz="4000" dirty="0">
                <a:solidFill>
                  <a:srgbClr val="330033"/>
                </a:solidFill>
              </a:rPr>
              <a:t>关系表的典型存储机制</a:t>
            </a:r>
            <a:r>
              <a:rPr lang="en-US" altLang="zh-CN" sz="3600" dirty="0">
                <a:solidFill>
                  <a:srgbClr val="330033"/>
                </a:solidFill>
              </a:rPr>
              <a:t>&gt;&gt;</a:t>
            </a:r>
            <a:r>
              <a:rPr lang="zh-CN" altLang="en-US" sz="3600" b="1" dirty="0">
                <a:solidFill>
                  <a:srgbClr val="FF0000"/>
                </a:solidFill>
              </a:rPr>
              <a:t>索引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1068" y="1340767"/>
            <a:ext cx="7827395" cy="3960441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lang="en-US" altLang="en-US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 树</a:t>
            </a:r>
            <a:r>
              <a:rPr lang="en-US" altLang="en-US" dirty="0">
                <a:latin typeface="Times New Roman" pitchFamily="18" charset="0"/>
                <a:ea typeface="黑体" pitchFamily="49" charset="-122"/>
              </a:rPr>
              <a:t> </a:t>
            </a:r>
            <a:endParaRPr lang="en-US" altLang="zh-CN" dirty="0">
              <a:solidFill>
                <a:schemeClr val="accent2"/>
              </a:solidFill>
              <a:latin typeface="Times New Roman" pitchFamily="18" charset="0"/>
              <a:ea typeface="黑体" pitchFamily="49" charset="-122"/>
            </a:endParaRPr>
          </a:p>
          <a:p>
            <a:pPr lvl="1" eaLnBrk="1" hangingPunct="1"/>
            <a:r>
              <a:rPr lang="en-US" altLang="en-US" sz="2100" dirty="0" err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B树</a:t>
            </a:r>
            <a:r>
              <a:rPr lang="zh-CN" altLang="en-US" sz="21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（</a:t>
            </a:r>
            <a:r>
              <a:rPr lang="en-US" altLang="en-US" sz="21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B-tree</a:t>
            </a:r>
            <a:r>
              <a:rPr lang="zh-CN" altLang="en-US" sz="21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</a:t>
            </a:r>
            <a:r>
              <a:rPr lang="en-US" altLang="en-US" sz="2100" dirty="0" err="1">
                <a:latin typeface="Times New Roman" pitchFamily="18" charset="0"/>
                <a:ea typeface="黑体" pitchFamily="49" charset="-122"/>
              </a:rPr>
              <a:t>是一种动态平衡多</a:t>
            </a:r>
            <a:r>
              <a:rPr lang="zh-CN" altLang="en-US" sz="2100" dirty="0">
                <a:latin typeface="Times New Roman" pitchFamily="18" charset="0"/>
                <a:ea typeface="黑体" pitchFamily="49" charset="-122"/>
              </a:rPr>
              <a:t>叉</a:t>
            </a:r>
            <a:r>
              <a:rPr lang="en-US" altLang="en-US" sz="2100" dirty="0">
                <a:latin typeface="Times New Roman" pitchFamily="18" charset="0"/>
                <a:ea typeface="黑体" pitchFamily="49" charset="-122"/>
              </a:rPr>
              <a:t>树</a:t>
            </a:r>
            <a:r>
              <a:rPr lang="zh-CN" altLang="en-US" sz="2100" dirty="0">
                <a:latin typeface="Times New Roman" pitchFamily="18" charset="0"/>
                <a:ea typeface="黑体" pitchFamily="49" charset="-122"/>
              </a:rPr>
              <a:t>（</a:t>
            </a:r>
            <a:r>
              <a:rPr lang="en-US" altLang="en-US" sz="2100" dirty="0">
                <a:latin typeface="Times New Roman" pitchFamily="18" charset="0"/>
                <a:ea typeface="黑体" pitchFamily="49" charset="-122"/>
              </a:rPr>
              <a:t>dynamic balanced </a:t>
            </a:r>
            <a:r>
              <a:rPr lang="en-US" altLang="en-US" sz="2100" dirty="0" err="1">
                <a:latin typeface="Times New Roman" pitchFamily="18" charset="0"/>
                <a:ea typeface="黑体" pitchFamily="49" charset="-122"/>
              </a:rPr>
              <a:t>multiway</a:t>
            </a:r>
            <a:r>
              <a:rPr lang="en-US" altLang="en-US" sz="2100" dirty="0">
                <a:latin typeface="Times New Roman" pitchFamily="18" charset="0"/>
                <a:ea typeface="黑体" pitchFamily="49" charset="-122"/>
              </a:rPr>
              <a:t> tree</a:t>
            </a:r>
            <a:r>
              <a:rPr lang="zh-CN" altLang="en-US" sz="2100" dirty="0">
                <a:latin typeface="Times New Roman" pitchFamily="18" charset="0"/>
                <a:ea typeface="黑体" pitchFamily="49" charset="-122"/>
              </a:rPr>
              <a:t>）。</a:t>
            </a:r>
            <a:r>
              <a:rPr lang="en-US" altLang="en-US" sz="2100" dirty="0" err="1">
                <a:latin typeface="Times New Roman" pitchFamily="18" charset="0"/>
                <a:ea typeface="黑体" pitchFamily="49" charset="-122"/>
              </a:rPr>
              <a:t>B树</a:t>
            </a:r>
            <a:r>
              <a:rPr lang="zh-CN" altLang="zh-CN" sz="2100" dirty="0">
                <a:latin typeface="Times New Roman" pitchFamily="18" charset="0"/>
                <a:ea typeface="黑体" pitchFamily="49" charset="-122"/>
              </a:rPr>
              <a:t>有几个变种，如</a:t>
            </a:r>
            <a:r>
              <a:rPr lang="zh-CN" altLang="en-US" sz="2100" dirty="0">
                <a:latin typeface="Times New Roman" pitchFamily="18" charset="0"/>
                <a:ea typeface="黑体" pitchFamily="49" charset="-122"/>
              </a:rPr>
              <a:t>：</a:t>
            </a:r>
            <a:r>
              <a:rPr lang="en-US" altLang="zh-CN" sz="21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B+</a:t>
            </a:r>
            <a:r>
              <a:rPr lang="zh-CN" altLang="zh-CN" sz="2100" dirty="0" err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树</a:t>
            </a:r>
            <a:r>
              <a:rPr lang="zh-CN" altLang="zh-CN" sz="2100" dirty="0">
                <a:latin typeface="Times New Roman" pitchFamily="18" charset="0"/>
                <a:ea typeface="黑体" pitchFamily="49" charset="-122"/>
              </a:rPr>
              <a:t>、</a:t>
            </a:r>
            <a:r>
              <a:rPr lang="en-US" altLang="zh-CN" sz="21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B*</a:t>
            </a:r>
            <a:r>
              <a:rPr lang="zh-CN" altLang="zh-CN" sz="21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树</a:t>
            </a:r>
            <a:r>
              <a:rPr lang="zh-CN" altLang="en-US" sz="2100" dirty="0">
                <a:latin typeface="Times New Roman" pitchFamily="18" charset="0"/>
                <a:ea typeface="黑体" pitchFamily="49" charset="-122"/>
              </a:rPr>
              <a:t>，</a:t>
            </a:r>
            <a:r>
              <a:rPr lang="zh-CN" altLang="zh-CN" sz="2100" dirty="0">
                <a:latin typeface="Times New Roman" pitchFamily="18" charset="0"/>
                <a:ea typeface="黑体" pitchFamily="49" charset="-122"/>
              </a:rPr>
              <a:t>等</a:t>
            </a:r>
            <a:endParaRPr lang="en-US" altLang="zh-CN" sz="2100" dirty="0">
              <a:latin typeface="Times New Roman" pitchFamily="18" charset="0"/>
              <a:ea typeface="黑体" pitchFamily="49" charset="-122"/>
            </a:endParaRPr>
          </a:p>
          <a:p>
            <a:pPr lvl="1" eaLnBrk="1" hangingPunct="1"/>
            <a:r>
              <a:rPr lang="zh-CN" altLang="en-US" sz="2100" dirty="0">
                <a:latin typeface="Times New Roman" pitchFamily="18" charset="0"/>
                <a:ea typeface="黑体" pitchFamily="49" charset="-122"/>
              </a:rPr>
              <a:t>运用</a:t>
            </a:r>
            <a:r>
              <a:rPr lang="en-US" altLang="zh-CN" sz="21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lang="zh-CN" altLang="en-US" sz="21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树</a:t>
            </a:r>
            <a:r>
              <a:rPr lang="zh-CN" altLang="en-US" sz="2100" dirty="0">
                <a:latin typeface="Times New Roman" pitchFamily="18" charset="0"/>
                <a:ea typeface="黑体" pitchFamily="49" charset="-122"/>
              </a:rPr>
              <a:t>的索引结构总是</a:t>
            </a:r>
            <a:r>
              <a:rPr lang="zh-CN" altLang="en-US" sz="21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动态索引</a:t>
            </a:r>
            <a:endParaRPr lang="en-US" altLang="zh-CN" sz="2100" dirty="0">
              <a:latin typeface="Times New Roman" pitchFamily="18" charset="0"/>
              <a:ea typeface="黑体" pitchFamily="49" charset="-122"/>
            </a:endParaRPr>
          </a:p>
          <a:p>
            <a:pPr lvl="1" eaLnBrk="1" hangingPunct="1"/>
            <a:r>
              <a:rPr lang="en-US" altLang="zh-CN" sz="21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lang="zh-CN" altLang="en-US" sz="21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树</a:t>
            </a:r>
            <a:r>
              <a:rPr lang="zh-CN" altLang="en-US" sz="2100" dirty="0">
                <a:latin typeface="Times New Roman" pitchFamily="18" charset="0"/>
                <a:ea typeface="黑体" pitchFamily="49" charset="-122"/>
              </a:rPr>
              <a:t>中叶结点所构成的最下层的一级索引总是采用</a:t>
            </a:r>
            <a:r>
              <a:rPr lang="zh-CN" altLang="en-US" sz="21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稠密索引</a:t>
            </a:r>
            <a:r>
              <a:rPr lang="zh-CN" altLang="en-US" sz="2100" dirty="0">
                <a:latin typeface="Times New Roman" pitchFamily="18" charset="0"/>
                <a:ea typeface="黑体" pitchFamily="49" charset="-122"/>
              </a:rPr>
              <a:t>，而其它层次上的索引常常采用</a:t>
            </a:r>
            <a:r>
              <a:rPr lang="zh-CN" altLang="en-US" sz="21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非稠密索引</a:t>
            </a:r>
          </a:p>
          <a:p>
            <a:pPr lvl="1" eaLnBrk="1" hangingPunct="1"/>
            <a:r>
              <a:rPr lang="en-US" altLang="zh-CN" sz="21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lang="zh-CN" altLang="en-US" sz="21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树</a:t>
            </a:r>
            <a:r>
              <a:rPr lang="zh-CN" altLang="en-US" sz="2100" dirty="0">
                <a:latin typeface="Times New Roman" pitchFamily="18" charset="0"/>
                <a:ea typeface="黑体" pitchFamily="49" charset="-122"/>
              </a:rPr>
              <a:t>（即索引）维护由</a:t>
            </a:r>
            <a:r>
              <a:rPr lang="en-US" altLang="zh-CN" sz="2100" dirty="0">
                <a:latin typeface="Times New Roman" pitchFamily="18" charset="0"/>
                <a:ea typeface="黑体" pitchFamily="49" charset="-122"/>
              </a:rPr>
              <a:t>DBMS</a:t>
            </a:r>
            <a:r>
              <a:rPr lang="zh-CN" altLang="en-US" sz="2100" dirty="0">
                <a:latin typeface="Times New Roman" pitchFamily="18" charset="0"/>
                <a:ea typeface="黑体" pitchFamily="49" charset="-122"/>
              </a:rPr>
              <a:t>完成，对数据库用户是透明的</a:t>
            </a:r>
            <a:endParaRPr lang="en-US" altLang="zh-CN" sz="2100" dirty="0">
              <a:latin typeface="Times New Roman" pitchFamily="18" charset="0"/>
              <a:ea typeface="黑体" pitchFamily="49" charset="-122"/>
            </a:endParaRPr>
          </a:p>
          <a:p>
            <a:pPr lvl="1" eaLnBrk="1" hangingPunct="1"/>
            <a:r>
              <a:rPr lang="en-US" altLang="zh-CN" sz="20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lang="en-US" altLang="zh-CN" sz="2000" baseline="300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+</a:t>
            </a:r>
            <a:r>
              <a:rPr lang="zh-CN" altLang="en-US" sz="20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树中的结点：</a:t>
            </a:r>
            <a:endParaRPr lang="zh-CN" altLang="en-US" sz="2000" dirty="0">
              <a:solidFill>
                <a:schemeClr val="accent2"/>
              </a:solidFill>
              <a:latin typeface="Times New Roman" pitchFamily="18" charset="0"/>
            </a:endParaRPr>
          </a:p>
          <a:p>
            <a:pPr lvl="2" eaLnBrk="1" hangingPunct="1"/>
            <a:r>
              <a:rPr lang="zh-CN" altLang="en-US" sz="1700" dirty="0">
                <a:latin typeface="Times New Roman" pitchFamily="18" charset="0"/>
                <a:ea typeface="黑体" pitchFamily="49" charset="-122"/>
              </a:rPr>
              <a:t>每个</a:t>
            </a:r>
            <a:r>
              <a:rPr lang="zh-CN" altLang="en-US" sz="17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结点</a:t>
            </a:r>
            <a:r>
              <a:rPr lang="zh-CN" altLang="en-US" sz="1700" dirty="0">
                <a:latin typeface="Times New Roman" pitchFamily="18" charset="0"/>
                <a:ea typeface="黑体" pitchFamily="49" charset="-122"/>
              </a:rPr>
              <a:t>占用一个</a:t>
            </a:r>
            <a:r>
              <a:rPr lang="zh-CN" altLang="en-US" sz="17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物理块</a:t>
            </a:r>
            <a:r>
              <a:rPr lang="zh-CN" altLang="en-US" sz="1700" dirty="0">
                <a:latin typeface="Times New Roman" pitchFamily="18" charset="0"/>
                <a:ea typeface="黑体" pitchFamily="49" charset="-122"/>
              </a:rPr>
              <a:t>，其中能容纳 </a:t>
            </a:r>
            <a:r>
              <a:rPr lang="en-US" altLang="zh-CN" sz="1700" dirty="0">
                <a:latin typeface="Times New Roman" pitchFamily="18" charset="0"/>
                <a:ea typeface="黑体" pitchFamily="49" charset="-122"/>
              </a:rPr>
              <a:t>n </a:t>
            </a:r>
            <a:r>
              <a:rPr lang="zh-CN" altLang="en-US" sz="1700" dirty="0">
                <a:latin typeface="Times New Roman" pitchFamily="18" charset="0"/>
                <a:ea typeface="黑体" pitchFamily="49" charset="-122"/>
              </a:rPr>
              <a:t>个</a:t>
            </a:r>
            <a:r>
              <a:rPr lang="zh-CN" altLang="en-US" sz="17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键</a:t>
            </a:r>
            <a:r>
              <a:rPr lang="zh-CN" altLang="en-US" sz="1700" dirty="0">
                <a:latin typeface="Times New Roman" pitchFamily="18" charset="0"/>
                <a:ea typeface="黑体" pitchFamily="49" charset="-122"/>
              </a:rPr>
              <a:t>和 </a:t>
            </a:r>
            <a:r>
              <a:rPr lang="en-US" altLang="zh-CN" sz="1700" dirty="0">
                <a:latin typeface="Times New Roman" pitchFamily="18" charset="0"/>
                <a:ea typeface="黑体" pitchFamily="49" charset="-122"/>
              </a:rPr>
              <a:t>n+1 </a:t>
            </a:r>
            <a:r>
              <a:rPr lang="zh-CN" altLang="en-US" sz="1700" dirty="0">
                <a:latin typeface="Times New Roman" pitchFamily="18" charset="0"/>
                <a:ea typeface="黑体" pitchFamily="49" charset="-122"/>
              </a:rPr>
              <a:t>个</a:t>
            </a:r>
            <a:r>
              <a:rPr lang="zh-CN" altLang="en-US" sz="17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指针</a:t>
            </a:r>
            <a:br>
              <a:rPr lang="en-US" altLang="zh-CN" sz="17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</a:br>
            <a:r>
              <a:rPr lang="zh-CN" altLang="en-US" sz="1700" dirty="0">
                <a:latin typeface="Times New Roman" pitchFamily="18" charset="0"/>
                <a:ea typeface="黑体" pitchFamily="49" charset="-122"/>
              </a:rPr>
              <a:t>将 </a:t>
            </a:r>
            <a:r>
              <a:rPr lang="en-US" altLang="zh-CN" sz="1700" dirty="0">
                <a:latin typeface="Times New Roman" pitchFamily="18" charset="0"/>
                <a:ea typeface="黑体" pitchFamily="49" charset="-122"/>
              </a:rPr>
              <a:t>n </a:t>
            </a:r>
            <a:r>
              <a:rPr lang="zh-CN" altLang="en-US" sz="1700" dirty="0">
                <a:latin typeface="Times New Roman" pitchFamily="18" charset="0"/>
                <a:ea typeface="黑体" pitchFamily="49" charset="-122"/>
              </a:rPr>
              <a:t>取得尽可能大，以便在一个物理块中存放更多的</a:t>
            </a:r>
            <a:r>
              <a:rPr lang="zh-CN" altLang="en-US" sz="17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索引项</a:t>
            </a:r>
            <a:endParaRPr lang="zh-CN" altLang="en-US" sz="1700" dirty="0">
              <a:latin typeface="Times New Roman" pitchFamily="18" charset="0"/>
              <a:ea typeface="黑体" pitchFamily="49" charset="-122"/>
            </a:endParaRPr>
          </a:p>
          <a:p>
            <a:pPr lvl="2" eaLnBrk="1" hangingPunct="1"/>
            <a:r>
              <a:rPr lang="en-US" altLang="zh-CN" sz="1700" dirty="0">
                <a:latin typeface="Times New Roman" pitchFamily="18" charset="0"/>
                <a:ea typeface="黑体" pitchFamily="49" charset="-122"/>
              </a:rPr>
              <a:t>B</a:t>
            </a:r>
            <a:r>
              <a:rPr lang="en-US" altLang="zh-CN" sz="1700" baseline="30000" dirty="0">
                <a:latin typeface="Times New Roman" pitchFamily="18" charset="0"/>
                <a:ea typeface="黑体" pitchFamily="49" charset="-122"/>
              </a:rPr>
              <a:t>+</a:t>
            </a:r>
            <a:r>
              <a:rPr lang="zh-CN" altLang="en-US" sz="1700" dirty="0">
                <a:latin typeface="Times New Roman" pitchFamily="18" charset="0"/>
                <a:ea typeface="黑体" pitchFamily="49" charset="-122"/>
              </a:rPr>
              <a:t>树的</a:t>
            </a:r>
            <a:r>
              <a:rPr lang="zh-CN" altLang="en-US" sz="17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结点的结构</a:t>
            </a:r>
            <a:r>
              <a:rPr lang="zh-CN" altLang="en-US" sz="1700" dirty="0">
                <a:latin typeface="Times New Roman" pitchFamily="18" charset="0"/>
                <a:ea typeface="黑体" pitchFamily="49" charset="-122"/>
              </a:rPr>
              <a:t>如下：</a:t>
            </a:r>
          </a:p>
          <a:p>
            <a:pPr lvl="2" eaLnBrk="1" hangingPunct="1"/>
            <a:endParaRPr lang="zh-CN" altLang="en-US" sz="1800" dirty="0">
              <a:latin typeface="Times New Roman" pitchFamily="18" charset="0"/>
              <a:ea typeface="黑体" pitchFamily="49" charset="-122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823913" y="5589240"/>
            <a:ext cx="7924800" cy="533400"/>
            <a:chOff x="-3" y="-3"/>
            <a:chExt cx="3750" cy="409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0" y="0"/>
              <a:ext cx="3744" cy="403"/>
              <a:chOff x="0" y="0"/>
              <a:chExt cx="3744" cy="403"/>
            </a:xfrm>
          </p:grpSpPr>
          <p:grpSp>
            <p:nvGrpSpPr>
              <p:cNvPr id="10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468" cy="403"/>
                <a:chOff x="0" y="0"/>
                <a:chExt cx="468" cy="403"/>
              </a:xfrm>
            </p:grpSpPr>
            <p:sp>
              <p:nvSpPr>
                <p:cNvPr id="32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8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400" b="1" dirty="0">
                      <a:solidFill>
                        <a:srgbClr val="0000FF"/>
                      </a:solidFill>
                      <a:latin typeface="Times New Roman" pitchFamily="18" charset="0"/>
                    </a:rPr>
                    <a:t>P</a:t>
                  </a:r>
                  <a:r>
                    <a:rPr kumimoji="1" lang="en-US" altLang="zh-CN" sz="2400" b="1" baseline="-30000" dirty="0">
                      <a:solidFill>
                        <a:srgbClr val="0000FF"/>
                      </a:solidFill>
                      <a:latin typeface="Times New Roman" pitchFamily="18" charset="0"/>
                    </a:rPr>
                    <a:t>1</a:t>
                  </a:r>
                  <a:endParaRPr kumimoji="1" lang="en-US" altLang="zh-CN" sz="2400" b="1" dirty="0">
                    <a:solidFill>
                      <a:srgbClr val="0000FF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3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6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9"/>
              <p:cNvGrpSpPr>
                <a:grpSpLocks/>
              </p:cNvGrpSpPr>
              <p:nvPr/>
            </p:nvGrpSpPr>
            <p:grpSpPr bwMode="auto">
              <a:xfrm>
                <a:off x="468" y="0"/>
                <a:ext cx="468" cy="403"/>
                <a:chOff x="468" y="0"/>
                <a:chExt cx="468" cy="403"/>
              </a:xfrm>
            </p:grpSpPr>
            <p:sp>
              <p:nvSpPr>
                <p:cNvPr id="30" name="Rectangle 10"/>
                <p:cNvSpPr>
                  <a:spLocks noChangeArrowheads="1"/>
                </p:cNvSpPr>
                <p:nvPr/>
              </p:nvSpPr>
              <p:spPr bwMode="auto">
                <a:xfrm>
                  <a:off x="511" y="0"/>
                  <a:ext cx="38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400" b="1" dirty="0">
                      <a:solidFill>
                        <a:srgbClr val="FF0000"/>
                      </a:solidFill>
                      <a:latin typeface="Times New Roman" pitchFamily="18" charset="0"/>
                    </a:rPr>
                    <a:t>K</a:t>
                  </a:r>
                  <a:r>
                    <a:rPr kumimoji="1" lang="en-US" altLang="zh-CN" sz="2400" b="1" baseline="-30000" dirty="0">
                      <a:solidFill>
                        <a:srgbClr val="FF0000"/>
                      </a:solidFill>
                      <a:latin typeface="Times New Roman" pitchFamily="18" charset="0"/>
                    </a:rPr>
                    <a:t>1</a:t>
                  </a:r>
                  <a:endParaRPr kumimoji="1" lang="en-US" altLang="zh-CN" sz="2400" b="1" dirty="0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1" name="Rectangle 11"/>
                <p:cNvSpPr>
                  <a:spLocks noChangeArrowheads="1"/>
                </p:cNvSpPr>
                <p:nvPr/>
              </p:nvSpPr>
              <p:spPr bwMode="auto">
                <a:xfrm>
                  <a:off x="468" y="0"/>
                  <a:ext cx="46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12"/>
              <p:cNvGrpSpPr>
                <a:grpSpLocks/>
              </p:cNvGrpSpPr>
              <p:nvPr/>
            </p:nvGrpSpPr>
            <p:grpSpPr bwMode="auto">
              <a:xfrm>
                <a:off x="936" y="0"/>
                <a:ext cx="468" cy="403"/>
                <a:chOff x="936" y="0"/>
                <a:chExt cx="468" cy="403"/>
              </a:xfrm>
            </p:grpSpPr>
            <p:sp>
              <p:nvSpPr>
                <p:cNvPr id="28" name="Rectangle 13"/>
                <p:cNvSpPr>
                  <a:spLocks noChangeArrowheads="1"/>
                </p:cNvSpPr>
                <p:nvPr/>
              </p:nvSpPr>
              <p:spPr bwMode="auto">
                <a:xfrm>
                  <a:off x="979" y="0"/>
                  <a:ext cx="38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400" b="1" dirty="0">
                      <a:solidFill>
                        <a:srgbClr val="0000FF"/>
                      </a:solidFill>
                      <a:latin typeface="Times New Roman" pitchFamily="18" charset="0"/>
                    </a:rPr>
                    <a:t>P</a:t>
                  </a:r>
                  <a:r>
                    <a:rPr kumimoji="1" lang="en-US" altLang="zh-CN" sz="2400" b="1" baseline="-30000" dirty="0">
                      <a:solidFill>
                        <a:srgbClr val="0000FF"/>
                      </a:solidFill>
                      <a:latin typeface="Times New Roman" pitchFamily="18" charset="0"/>
                    </a:rPr>
                    <a:t>2</a:t>
                  </a:r>
                  <a:endParaRPr kumimoji="1" lang="en-US" altLang="zh-CN" sz="2400" b="1" dirty="0">
                    <a:solidFill>
                      <a:srgbClr val="0000FF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9" name="Rectangle 14"/>
                <p:cNvSpPr>
                  <a:spLocks noChangeArrowheads="1"/>
                </p:cNvSpPr>
                <p:nvPr/>
              </p:nvSpPr>
              <p:spPr bwMode="auto">
                <a:xfrm>
                  <a:off x="936" y="0"/>
                  <a:ext cx="46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15"/>
              <p:cNvGrpSpPr>
                <a:grpSpLocks/>
              </p:cNvGrpSpPr>
              <p:nvPr/>
            </p:nvGrpSpPr>
            <p:grpSpPr bwMode="auto">
              <a:xfrm>
                <a:off x="1404" y="0"/>
                <a:ext cx="468" cy="403"/>
                <a:chOff x="1404" y="0"/>
                <a:chExt cx="468" cy="403"/>
              </a:xfrm>
            </p:grpSpPr>
            <p:sp>
              <p:nvSpPr>
                <p:cNvPr id="26" name="Rectangle 16"/>
                <p:cNvSpPr>
                  <a:spLocks noChangeArrowheads="1"/>
                </p:cNvSpPr>
                <p:nvPr/>
              </p:nvSpPr>
              <p:spPr bwMode="auto">
                <a:xfrm>
                  <a:off x="1447" y="0"/>
                  <a:ext cx="38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400" b="1">
                      <a:solidFill>
                        <a:srgbClr val="FF0000"/>
                      </a:solidFill>
                      <a:latin typeface="Times New Roman" pitchFamily="18" charset="0"/>
                    </a:rPr>
                    <a:t>K</a:t>
                  </a:r>
                  <a:r>
                    <a:rPr kumimoji="1" lang="en-US" altLang="zh-CN" sz="2400" b="1" baseline="-30000">
                      <a:solidFill>
                        <a:srgbClr val="FF0000"/>
                      </a:solidFill>
                      <a:latin typeface="Times New Roman" pitchFamily="18" charset="0"/>
                    </a:rPr>
                    <a:t>2</a:t>
                  </a:r>
                  <a:endParaRPr kumimoji="1" lang="en-US" altLang="zh-CN" sz="2400" b="1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7" name="Rectangle 17"/>
                <p:cNvSpPr>
                  <a:spLocks noChangeArrowheads="1"/>
                </p:cNvSpPr>
                <p:nvPr/>
              </p:nvSpPr>
              <p:spPr bwMode="auto">
                <a:xfrm>
                  <a:off x="1404" y="0"/>
                  <a:ext cx="46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18"/>
              <p:cNvGrpSpPr>
                <a:grpSpLocks/>
              </p:cNvGrpSpPr>
              <p:nvPr/>
            </p:nvGrpSpPr>
            <p:grpSpPr bwMode="auto">
              <a:xfrm>
                <a:off x="1872" y="0"/>
                <a:ext cx="468" cy="403"/>
                <a:chOff x="1872" y="0"/>
                <a:chExt cx="468" cy="403"/>
              </a:xfrm>
            </p:grpSpPr>
            <p:sp>
              <p:nvSpPr>
                <p:cNvPr id="24" name="Rectangle 19"/>
                <p:cNvSpPr>
                  <a:spLocks noChangeArrowheads="1"/>
                </p:cNvSpPr>
                <p:nvPr/>
              </p:nvSpPr>
              <p:spPr bwMode="auto">
                <a:xfrm>
                  <a:off x="1915" y="0"/>
                  <a:ext cx="38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400" b="1">
                      <a:latin typeface="Times New Roman" pitchFamily="18" charset="0"/>
                    </a:rPr>
                    <a:t>…</a:t>
                  </a:r>
                </a:p>
              </p:txBody>
            </p:sp>
            <p:sp>
              <p:nvSpPr>
                <p:cNvPr id="25" name="Rectangle 20"/>
                <p:cNvSpPr>
                  <a:spLocks noChangeArrowheads="1"/>
                </p:cNvSpPr>
                <p:nvPr/>
              </p:nvSpPr>
              <p:spPr bwMode="auto">
                <a:xfrm>
                  <a:off x="1872" y="0"/>
                  <a:ext cx="46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21"/>
              <p:cNvGrpSpPr>
                <a:grpSpLocks/>
              </p:cNvGrpSpPr>
              <p:nvPr/>
            </p:nvGrpSpPr>
            <p:grpSpPr bwMode="auto">
              <a:xfrm>
                <a:off x="2340" y="0"/>
                <a:ext cx="468" cy="403"/>
                <a:chOff x="2340" y="0"/>
                <a:chExt cx="468" cy="403"/>
              </a:xfrm>
            </p:grpSpPr>
            <p:sp>
              <p:nvSpPr>
                <p:cNvPr id="22" name="Rectangle 22"/>
                <p:cNvSpPr>
                  <a:spLocks noChangeArrowheads="1"/>
                </p:cNvSpPr>
                <p:nvPr/>
              </p:nvSpPr>
              <p:spPr bwMode="auto">
                <a:xfrm>
                  <a:off x="2383" y="0"/>
                  <a:ext cx="38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400" b="1" dirty="0" err="1">
                      <a:solidFill>
                        <a:srgbClr val="0000FF"/>
                      </a:solidFill>
                      <a:latin typeface="Times New Roman" pitchFamily="18" charset="0"/>
                    </a:rPr>
                    <a:t>P</a:t>
                  </a:r>
                  <a:r>
                    <a:rPr kumimoji="1" lang="en-US" altLang="zh-CN" sz="2400" b="1" baseline="-30000" dirty="0" err="1">
                      <a:solidFill>
                        <a:srgbClr val="0000FF"/>
                      </a:solidFill>
                      <a:latin typeface="Times New Roman" pitchFamily="18" charset="0"/>
                    </a:rPr>
                    <a:t>n</a:t>
                  </a:r>
                  <a:endParaRPr kumimoji="1" lang="en-US" altLang="zh-CN" sz="2400" b="1" dirty="0">
                    <a:solidFill>
                      <a:srgbClr val="0000FF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3" name="Rectangle 23"/>
                <p:cNvSpPr>
                  <a:spLocks noChangeArrowheads="1"/>
                </p:cNvSpPr>
                <p:nvPr/>
              </p:nvSpPr>
              <p:spPr bwMode="auto">
                <a:xfrm>
                  <a:off x="2340" y="0"/>
                  <a:ext cx="46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24"/>
              <p:cNvGrpSpPr>
                <a:grpSpLocks/>
              </p:cNvGrpSpPr>
              <p:nvPr/>
            </p:nvGrpSpPr>
            <p:grpSpPr bwMode="auto">
              <a:xfrm>
                <a:off x="2808" y="0"/>
                <a:ext cx="468" cy="403"/>
                <a:chOff x="2808" y="0"/>
                <a:chExt cx="468" cy="403"/>
              </a:xfrm>
            </p:grpSpPr>
            <p:sp>
              <p:nvSpPr>
                <p:cNvPr id="20" name="Rectangle 25"/>
                <p:cNvSpPr>
                  <a:spLocks noChangeArrowheads="1"/>
                </p:cNvSpPr>
                <p:nvPr/>
              </p:nvSpPr>
              <p:spPr bwMode="auto">
                <a:xfrm>
                  <a:off x="2851" y="0"/>
                  <a:ext cx="38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400" b="1" dirty="0" err="1">
                      <a:solidFill>
                        <a:srgbClr val="FF0000"/>
                      </a:solidFill>
                      <a:latin typeface="Times New Roman" pitchFamily="18" charset="0"/>
                    </a:rPr>
                    <a:t>K</a:t>
                  </a:r>
                  <a:r>
                    <a:rPr kumimoji="1" lang="en-US" altLang="zh-CN" sz="2400" b="1" baseline="-30000" dirty="0" err="1">
                      <a:solidFill>
                        <a:srgbClr val="FF0000"/>
                      </a:solidFill>
                      <a:latin typeface="Times New Roman" pitchFamily="18" charset="0"/>
                    </a:rPr>
                    <a:t>n</a:t>
                  </a:r>
                  <a:endParaRPr kumimoji="1" lang="en-US" altLang="zh-CN" sz="2400" b="1" dirty="0">
                    <a:solidFill>
                      <a:srgbClr val="FF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1" name="Rectangle 26"/>
                <p:cNvSpPr>
                  <a:spLocks noChangeArrowheads="1"/>
                </p:cNvSpPr>
                <p:nvPr/>
              </p:nvSpPr>
              <p:spPr bwMode="auto">
                <a:xfrm>
                  <a:off x="2808" y="0"/>
                  <a:ext cx="46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" name="Group 27"/>
              <p:cNvGrpSpPr>
                <a:grpSpLocks/>
              </p:cNvGrpSpPr>
              <p:nvPr/>
            </p:nvGrpSpPr>
            <p:grpSpPr bwMode="auto">
              <a:xfrm>
                <a:off x="3276" y="0"/>
                <a:ext cx="468" cy="403"/>
                <a:chOff x="3276" y="0"/>
                <a:chExt cx="468" cy="403"/>
              </a:xfrm>
            </p:grpSpPr>
            <p:sp>
              <p:nvSpPr>
                <p:cNvPr id="18" name="Rectangle 28"/>
                <p:cNvSpPr>
                  <a:spLocks noChangeArrowheads="1"/>
                </p:cNvSpPr>
                <p:nvPr/>
              </p:nvSpPr>
              <p:spPr bwMode="auto">
                <a:xfrm>
                  <a:off x="3319" y="0"/>
                  <a:ext cx="38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kumimoji="1" lang="en-US" altLang="zh-CN" sz="2400" b="1" dirty="0">
                      <a:solidFill>
                        <a:srgbClr val="0000FF"/>
                      </a:solidFill>
                      <a:latin typeface="Times New Roman" pitchFamily="18" charset="0"/>
                    </a:rPr>
                    <a:t>P</a:t>
                  </a:r>
                  <a:r>
                    <a:rPr kumimoji="1" lang="en-US" altLang="zh-CN" sz="2400" b="1" baseline="-30000" dirty="0">
                      <a:solidFill>
                        <a:srgbClr val="0000FF"/>
                      </a:solidFill>
                      <a:latin typeface="Times New Roman" pitchFamily="18" charset="0"/>
                    </a:rPr>
                    <a:t>n+1</a:t>
                  </a:r>
                  <a:endParaRPr kumimoji="1" lang="en-US" altLang="zh-CN" sz="2400" b="1" dirty="0">
                    <a:solidFill>
                      <a:srgbClr val="0000FF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9" name="Rectangle 29"/>
                <p:cNvSpPr>
                  <a:spLocks noChangeArrowheads="1"/>
                </p:cNvSpPr>
                <p:nvPr/>
              </p:nvSpPr>
              <p:spPr bwMode="auto">
                <a:xfrm>
                  <a:off x="3276" y="0"/>
                  <a:ext cx="468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" name="Rectangle 30"/>
            <p:cNvSpPr>
              <a:spLocks noChangeArrowheads="1"/>
            </p:cNvSpPr>
            <p:nvPr/>
          </p:nvSpPr>
          <p:spPr bwMode="auto">
            <a:xfrm>
              <a:off x="-3" y="-3"/>
              <a:ext cx="3750" cy="4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42436"/>
            <a:ext cx="658416" cy="25020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270F05-8D65-49A8-91FB-6A617CC2AAFA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sp>
        <p:nvSpPr>
          <p:cNvPr id="37" name="日期占位符 3"/>
          <p:cNvSpPr>
            <a:spLocks noGrp="1"/>
          </p:cNvSpPr>
          <p:nvPr>
            <p:ph type="dt" sz="half" idx="2"/>
          </p:nvPr>
        </p:nvSpPr>
        <p:spPr>
          <a:xfrm>
            <a:off x="4427984" y="6542436"/>
            <a:ext cx="3456384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38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42436"/>
            <a:ext cx="3362899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r>
              <a:rPr lang="en-US" altLang="zh-CN" dirty="0"/>
              <a:t>—</a:t>
            </a:r>
            <a:r>
              <a:rPr lang="zh-CN" altLang="en-US" dirty="0"/>
              <a:t>数据库的存储结构</a:t>
            </a:r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330033"/>
                </a:solidFill>
              </a:rPr>
              <a:t>5.2 </a:t>
            </a:r>
            <a:r>
              <a:rPr lang="zh-CN" altLang="en-US" sz="4000" dirty="0">
                <a:solidFill>
                  <a:srgbClr val="330033"/>
                </a:solidFill>
              </a:rPr>
              <a:t>关系表的典型存储机制</a:t>
            </a:r>
            <a:r>
              <a:rPr lang="en-US" altLang="zh-CN" sz="3600" dirty="0">
                <a:solidFill>
                  <a:srgbClr val="330033"/>
                </a:solidFill>
              </a:rPr>
              <a:t>&gt;&gt;</a:t>
            </a:r>
            <a:r>
              <a:rPr lang="zh-CN" altLang="en-US" sz="3600" b="1" dirty="0">
                <a:solidFill>
                  <a:srgbClr val="FF0000"/>
                </a:solidFill>
              </a:rPr>
              <a:t>索引</a:t>
            </a:r>
          </a:p>
        </p:txBody>
      </p:sp>
      <p:sp>
        <p:nvSpPr>
          <p:cNvPr id="9223" name="Rectangle 3"/>
          <p:cNvSpPr>
            <a:spLocks noChangeArrowheads="1"/>
          </p:cNvSpPr>
          <p:nvPr/>
        </p:nvSpPr>
        <p:spPr bwMode="auto">
          <a:xfrm>
            <a:off x="2457450" y="2638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305447"/>
              </p:ext>
            </p:extLst>
          </p:nvPr>
        </p:nvGraphicFramePr>
        <p:xfrm>
          <a:off x="1691680" y="1522752"/>
          <a:ext cx="5688632" cy="248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2" name="Picture" r:id="rId4" imgW="4229280" imgH="1579320" progId="Word.Picture.8">
                  <p:embed/>
                </p:oleObj>
              </mc:Choice>
              <mc:Fallback>
                <p:oleObj name="Picture" r:id="rId4" imgW="4229280" imgH="157932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522752"/>
                        <a:ext cx="5688632" cy="24823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939509"/>
              </p:ext>
            </p:extLst>
          </p:nvPr>
        </p:nvGraphicFramePr>
        <p:xfrm>
          <a:off x="1835696" y="4354154"/>
          <a:ext cx="6768752" cy="1883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3" name="Picture" r:id="rId6" imgW="4800600" imgH="1085040" progId="Word.Picture.8">
                  <p:embed/>
                </p:oleObj>
              </mc:Choice>
              <mc:Fallback>
                <p:oleObj name="Picture" r:id="rId6" imgW="4800600" imgH="108504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354154"/>
                        <a:ext cx="6768752" cy="18831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42436"/>
            <a:ext cx="658416" cy="25020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270F05-8D65-49A8-91FB-6A617CC2AAFA}" type="slidenum">
              <a:rPr lang="en-US" altLang="zh-CN" smtClean="0"/>
              <a:pPr/>
              <a:t>27</a:t>
            </a:fld>
            <a:endParaRPr lang="en-US" altLang="zh-CN" dirty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427984" y="6542436"/>
            <a:ext cx="3456384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42436"/>
            <a:ext cx="3362899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r>
              <a:rPr lang="en-US" altLang="zh-CN" dirty="0"/>
              <a:t>—</a:t>
            </a:r>
            <a:r>
              <a:rPr lang="zh-CN" altLang="en-US" dirty="0"/>
              <a:t>数据库的存储结构</a:t>
            </a:r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77813"/>
            <a:ext cx="8143875" cy="919162"/>
          </a:xfrm>
        </p:spPr>
        <p:txBody>
          <a:bodyPr/>
          <a:lstStyle/>
          <a:p>
            <a:pPr eaLnBrk="1" hangingPunct="1"/>
            <a:r>
              <a:rPr lang="zh-CN" altLang="en-US" sz="2000" dirty="0">
                <a:solidFill>
                  <a:srgbClr val="009900"/>
                </a:solidFill>
                <a:ea typeface="黑体" pitchFamily="49" charset="-122"/>
                <a:cs typeface="Times New Roman" pitchFamily="18" charset="0"/>
              </a:rPr>
              <a:t>例：</a:t>
            </a:r>
            <a:r>
              <a:rPr lang="zh-CN" altLang="en-US" sz="2000" dirty="0">
                <a:ea typeface="黑体" pitchFamily="49" charset="-122"/>
                <a:cs typeface="Times New Roman" pitchFamily="18" charset="0"/>
              </a:rPr>
              <a:t>设索引键值集为：</a:t>
            </a:r>
            <a:r>
              <a:rPr lang="en-US" altLang="zh-CN" sz="2000" dirty="0">
                <a:ea typeface="黑体" pitchFamily="49" charset="-122"/>
                <a:cs typeface="Times New Roman" pitchFamily="18" charset="0"/>
              </a:rPr>
              <a:t>{5</a:t>
            </a:r>
            <a:r>
              <a:rPr lang="zh-CN" altLang="en-US" sz="2000" dirty="0">
                <a:ea typeface="黑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ea typeface="黑体" pitchFamily="49" charset="-122"/>
                <a:cs typeface="Times New Roman" pitchFamily="18" charset="0"/>
              </a:rPr>
              <a:t>10</a:t>
            </a:r>
            <a:r>
              <a:rPr lang="zh-CN" altLang="en-US" sz="2000" dirty="0">
                <a:ea typeface="黑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ea typeface="黑体" pitchFamily="49" charset="-122"/>
                <a:cs typeface="Times New Roman" pitchFamily="18" charset="0"/>
              </a:rPr>
              <a:t>13</a:t>
            </a:r>
            <a:r>
              <a:rPr lang="zh-CN" altLang="en-US" sz="2000" dirty="0">
                <a:ea typeface="黑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ea typeface="黑体" pitchFamily="49" charset="-122"/>
                <a:cs typeface="Times New Roman" pitchFamily="18" charset="0"/>
              </a:rPr>
              <a:t>14</a:t>
            </a:r>
            <a:r>
              <a:rPr lang="zh-CN" altLang="en-US" sz="2000" dirty="0">
                <a:ea typeface="黑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ea typeface="黑体" pitchFamily="49" charset="-122"/>
                <a:cs typeface="Times New Roman" pitchFamily="18" charset="0"/>
              </a:rPr>
              <a:t>18</a:t>
            </a:r>
            <a:r>
              <a:rPr lang="zh-CN" altLang="en-US" sz="2000" dirty="0">
                <a:ea typeface="黑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ea typeface="黑体" pitchFamily="49" charset="-122"/>
                <a:cs typeface="Times New Roman" pitchFamily="18" charset="0"/>
              </a:rPr>
              <a:t>31</a:t>
            </a:r>
            <a:r>
              <a:rPr lang="zh-CN" altLang="en-US" sz="2000" dirty="0">
                <a:ea typeface="黑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ea typeface="黑体" pitchFamily="49" charset="-122"/>
                <a:cs typeface="Times New Roman" pitchFamily="18" charset="0"/>
              </a:rPr>
              <a:t>33</a:t>
            </a:r>
            <a:r>
              <a:rPr lang="zh-CN" altLang="en-US" sz="2000" dirty="0">
                <a:ea typeface="黑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ea typeface="黑体" pitchFamily="49" charset="-122"/>
                <a:cs typeface="Times New Roman" pitchFamily="18" charset="0"/>
              </a:rPr>
              <a:t>40</a:t>
            </a:r>
            <a:r>
              <a:rPr lang="zh-CN" altLang="en-US" sz="2000" dirty="0">
                <a:ea typeface="黑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ea typeface="黑体" pitchFamily="49" charset="-122"/>
                <a:cs typeface="Times New Roman" pitchFamily="18" charset="0"/>
              </a:rPr>
              <a:t>43</a:t>
            </a:r>
            <a:r>
              <a:rPr lang="zh-CN" altLang="en-US" sz="2000" dirty="0">
                <a:ea typeface="黑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ea typeface="黑体" pitchFamily="49" charset="-122"/>
                <a:cs typeface="Times New Roman" pitchFamily="18" charset="0"/>
              </a:rPr>
              <a:t>51</a:t>
            </a:r>
            <a:r>
              <a:rPr lang="zh-CN" altLang="en-US" sz="2000" dirty="0">
                <a:ea typeface="黑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ea typeface="黑体" pitchFamily="49" charset="-122"/>
                <a:cs typeface="Times New Roman" pitchFamily="18" charset="0"/>
              </a:rPr>
              <a:t>58</a:t>
            </a:r>
            <a:r>
              <a:rPr lang="zh-CN" altLang="en-US" sz="2000" dirty="0">
                <a:ea typeface="黑体" pitchFamily="49" charset="-122"/>
                <a:cs typeface="Times New Roman" pitchFamily="18" charset="0"/>
              </a:rPr>
              <a:t>，</a:t>
            </a:r>
            <a:br>
              <a:rPr lang="en-US" altLang="zh-CN" sz="2000" dirty="0">
                <a:ea typeface="黑体" pitchFamily="49" charset="-122"/>
                <a:cs typeface="Times New Roman" pitchFamily="18" charset="0"/>
              </a:rPr>
            </a:br>
            <a:r>
              <a:rPr lang="en-US" altLang="zh-CN" sz="2000" dirty="0">
                <a:ea typeface="黑体" pitchFamily="49" charset="-122"/>
                <a:cs typeface="Times New Roman" pitchFamily="18" charset="0"/>
              </a:rPr>
              <a:t>         59</a:t>
            </a:r>
            <a:r>
              <a:rPr lang="zh-CN" altLang="en-US" sz="2000" dirty="0">
                <a:ea typeface="黑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ea typeface="黑体" pitchFamily="49" charset="-122"/>
                <a:cs typeface="Times New Roman" pitchFamily="18" charset="0"/>
              </a:rPr>
              <a:t>62</a:t>
            </a:r>
            <a:r>
              <a:rPr lang="zh-CN" altLang="en-US" sz="2000" dirty="0">
                <a:ea typeface="黑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ea typeface="黑体" pitchFamily="49" charset="-122"/>
                <a:cs typeface="Times New Roman" pitchFamily="18" charset="0"/>
              </a:rPr>
              <a:t>67</a:t>
            </a:r>
            <a:r>
              <a:rPr lang="zh-CN" altLang="en-US" sz="2000" dirty="0">
                <a:ea typeface="黑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ea typeface="黑体" pitchFamily="49" charset="-122"/>
                <a:cs typeface="Times New Roman" pitchFamily="18" charset="0"/>
              </a:rPr>
              <a:t>72</a:t>
            </a:r>
            <a:r>
              <a:rPr lang="zh-CN" altLang="en-US" sz="2000" dirty="0">
                <a:ea typeface="黑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ea typeface="黑体" pitchFamily="49" charset="-122"/>
                <a:cs typeface="Times New Roman" pitchFamily="18" charset="0"/>
              </a:rPr>
              <a:t>73</a:t>
            </a:r>
            <a:r>
              <a:rPr lang="zh-CN" altLang="en-US" sz="2000" dirty="0">
                <a:ea typeface="黑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ea typeface="黑体" pitchFamily="49" charset="-122"/>
                <a:cs typeface="Times New Roman" pitchFamily="18" charset="0"/>
              </a:rPr>
              <a:t>74</a:t>
            </a:r>
            <a:r>
              <a:rPr lang="zh-CN" altLang="en-US" sz="2000" dirty="0">
                <a:ea typeface="黑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ea typeface="黑体" pitchFamily="49" charset="-122"/>
                <a:cs typeface="Times New Roman" pitchFamily="18" charset="0"/>
              </a:rPr>
              <a:t>86}</a:t>
            </a:r>
            <a:r>
              <a:rPr lang="zh-CN" altLang="en-US" sz="2000" dirty="0">
                <a:ea typeface="黑体" pitchFamily="49" charset="-122"/>
                <a:cs typeface="Times New Roman" pitchFamily="18" charset="0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ea typeface="黑体" pitchFamily="49" charset="-122"/>
                <a:cs typeface="Times New Roman" pitchFamily="18" charset="0"/>
              </a:rPr>
              <a:t>Oracle</a:t>
            </a:r>
            <a:r>
              <a:rPr lang="zh-CN" altLang="en-US" sz="2000" dirty="0">
                <a:ea typeface="黑体" pitchFamily="49" charset="-122"/>
                <a:cs typeface="Times New Roman" pitchFamily="18" charset="0"/>
              </a:rPr>
              <a:t>数据库的</a:t>
            </a:r>
            <a:r>
              <a:rPr lang="en-US" altLang="zh-CN" sz="2000" dirty="0">
                <a:ea typeface="黑体" pitchFamily="49" charset="-122"/>
                <a:cs typeface="Times New Roman" pitchFamily="18" charset="0"/>
              </a:rPr>
              <a:t>B*</a:t>
            </a:r>
            <a:r>
              <a:rPr lang="zh-CN" altLang="en-US" sz="2000" dirty="0">
                <a:ea typeface="黑体" pitchFamily="49" charset="-122"/>
                <a:cs typeface="Times New Roman" pitchFamily="18" charset="0"/>
              </a:rPr>
              <a:t>树索引结构：</a:t>
            </a:r>
            <a:endParaRPr lang="en-US" altLang="zh-CN" sz="2000" dirty="0">
              <a:ea typeface="黑体" pitchFamily="49" charset="-122"/>
              <a:cs typeface="Times New Roman" pitchFamily="18" charset="0"/>
            </a:endParaRPr>
          </a:p>
        </p:txBody>
      </p:sp>
      <p:grpSp>
        <p:nvGrpSpPr>
          <p:cNvPr id="53254" name="Group 3"/>
          <p:cNvGrpSpPr>
            <a:grpSpLocks/>
          </p:cNvGrpSpPr>
          <p:nvPr/>
        </p:nvGrpSpPr>
        <p:grpSpPr bwMode="auto">
          <a:xfrm>
            <a:off x="395704" y="1246188"/>
            <a:ext cx="8654636" cy="5223405"/>
            <a:chOff x="711" y="1500"/>
            <a:chExt cx="10781" cy="5460"/>
          </a:xfrm>
        </p:grpSpPr>
        <p:grpSp>
          <p:nvGrpSpPr>
            <p:cNvPr id="53256" name="Group 4"/>
            <p:cNvGrpSpPr>
              <a:grpSpLocks/>
            </p:cNvGrpSpPr>
            <p:nvPr/>
          </p:nvGrpSpPr>
          <p:grpSpPr bwMode="auto">
            <a:xfrm>
              <a:off x="863" y="3753"/>
              <a:ext cx="10601" cy="707"/>
              <a:chOff x="863" y="4813"/>
              <a:chExt cx="10601" cy="707"/>
            </a:xfrm>
          </p:grpSpPr>
          <p:grpSp>
            <p:nvGrpSpPr>
              <p:cNvPr id="53323" name="Group 5"/>
              <p:cNvGrpSpPr>
                <a:grpSpLocks/>
              </p:cNvGrpSpPr>
              <p:nvPr/>
            </p:nvGrpSpPr>
            <p:grpSpPr bwMode="auto">
              <a:xfrm>
                <a:off x="1108" y="4813"/>
                <a:ext cx="4449" cy="429"/>
                <a:chOff x="1208" y="4913"/>
                <a:chExt cx="4449" cy="429"/>
              </a:xfrm>
            </p:grpSpPr>
            <p:sp>
              <p:nvSpPr>
                <p:cNvPr id="53345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208" y="4922"/>
                  <a:ext cx="4449" cy="4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lIns="0" rIns="0" anchor="ctr"/>
                <a:lstStyle/>
                <a:p>
                  <a:r>
                    <a:rPr lang="en-US" altLang="zh-CN" sz="1400" dirty="0">
                      <a:solidFill>
                        <a:srgbClr val="009900"/>
                      </a:solidFill>
                      <a:latin typeface="Times New Roman" pitchFamily="18" charset="0"/>
                    </a:rPr>
                    <a:t>  </a:t>
                  </a:r>
                  <a:r>
                    <a:rPr lang="en-US" altLang="zh-CN" sz="1400" dirty="0">
                      <a:latin typeface="Times New Roman" pitchFamily="18" charset="0"/>
                    </a:rPr>
                    <a:t>S   3 </a:t>
                  </a:r>
                  <a:r>
                    <a:rPr lang="en-US" altLang="zh-CN" sz="1400" dirty="0">
                      <a:latin typeface="宋体" pitchFamily="2" charset="-122"/>
                    </a:rPr>
                    <a:t>Λ   </a:t>
                  </a:r>
                  <a:r>
                    <a:rPr lang="en-US" altLang="zh-CN" sz="1400" dirty="0">
                      <a:latin typeface="Times New Roman" pitchFamily="18" charset="0"/>
                    </a:rPr>
                    <a:t>5</a:t>
                  </a:r>
                  <a:r>
                    <a:rPr lang="en-US" altLang="zh-CN" sz="1400" dirty="0">
                      <a:solidFill>
                        <a:srgbClr val="0000FF"/>
                      </a:solidFill>
                      <a:latin typeface="Times New Roman" pitchFamily="18" charset="0"/>
                    </a:rPr>
                    <a:t>   </a:t>
                  </a:r>
                  <a:r>
                    <a:rPr lang="en-US" altLang="zh-CN" sz="1400" dirty="0">
                      <a:latin typeface="Times New Roman" pitchFamily="18" charset="0"/>
                    </a:rPr>
                    <a:t>ROWID 10  </a:t>
                  </a:r>
                  <a:r>
                    <a:rPr lang="en-US" altLang="zh-CN" sz="1400" dirty="0">
                      <a:solidFill>
                        <a:srgbClr val="000000"/>
                      </a:solidFill>
                      <a:latin typeface="Times New Roman" pitchFamily="18" charset="0"/>
                    </a:rPr>
                    <a:t>ROWID </a:t>
                  </a:r>
                  <a:r>
                    <a:rPr lang="en-US" altLang="zh-CN" sz="1400" dirty="0">
                      <a:solidFill>
                        <a:srgbClr val="0000FF"/>
                      </a:solidFill>
                      <a:latin typeface="Times New Roman" pitchFamily="18" charset="0"/>
                    </a:rPr>
                    <a:t>13 </a:t>
                  </a:r>
                  <a:r>
                    <a:rPr lang="en-US" altLang="zh-CN" sz="1400" dirty="0">
                      <a:latin typeface="Times New Roman" pitchFamily="18" charset="0"/>
                    </a:rPr>
                    <a:t> </a:t>
                  </a:r>
                  <a:r>
                    <a:rPr lang="en-US" altLang="zh-CN" sz="1400" dirty="0">
                      <a:solidFill>
                        <a:srgbClr val="000000"/>
                      </a:solidFill>
                      <a:latin typeface="Times New Roman" pitchFamily="18" charset="0"/>
                    </a:rPr>
                    <a:t>ROWID</a:t>
                  </a:r>
                  <a:endParaRPr lang="en-US" altLang="zh-CN" sz="1400" dirty="0">
                    <a:solidFill>
                      <a:srgbClr val="0000FF"/>
                    </a:solidFill>
                    <a:latin typeface="Tahoma" pitchFamily="34" charset="0"/>
                  </a:endParaRPr>
                </a:p>
              </p:txBody>
            </p:sp>
            <p:sp>
              <p:nvSpPr>
                <p:cNvPr id="53346" name="Line 7"/>
                <p:cNvSpPr>
                  <a:spLocks noChangeShapeType="1"/>
                </p:cNvSpPr>
                <p:nvPr/>
              </p:nvSpPr>
              <p:spPr bwMode="auto">
                <a:xfrm>
                  <a:off x="1464" y="4920"/>
                  <a:ext cx="0" cy="4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347" name="Line 8"/>
                <p:cNvSpPr>
                  <a:spLocks noChangeShapeType="1"/>
                </p:cNvSpPr>
                <p:nvPr/>
              </p:nvSpPr>
              <p:spPr bwMode="auto">
                <a:xfrm>
                  <a:off x="1746" y="4920"/>
                  <a:ext cx="0" cy="4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348" name="Line 9"/>
                <p:cNvSpPr>
                  <a:spLocks noChangeShapeType="1"/>
                </p:cNvSpPr>
                <p:nvPr/>
              </p:nvSpPr>
              <p:spPr bwMode="auto">
                <a:xfrm>
                  <a:off x="1992" y="4920"/>
                  <a:ext cx="0" cy="4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349" name="Line 10"/>
                <p:cNvSpPr>
                  <a:spLocks noChangeShapeType="1"/>
                </p:cNvSpPr>
                <p:nvPr/>
              </p:nvSpPr>
              <p:spPr bwMode="auto">
                <a:xfrm>
                  <a:off x="2476" y="4913"/>
                  <a:ext cx="0" cy="4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350" name="Line 11"/>
                <p:cNvSpPr>
                  <a:spLocks noChangeShapeType="1"/>
                </p:cNvSpPr>
                <p:nvPr/>
              </p:nvSpPr>
              <p:spPr bwMode="auto">
                <a:xfrm>
                  <a:off x="2209" y="4920"/>
                  <a:ext cx="0" cy="4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351" name="Line 12"/>
                <p:cNvSpPr>
                  <a:spLocks noChangeShapeType="1"/>
                </p:cNvSpPr>
                <p:nvPr/>
              </p:nvSpPr>
              <p:spPr bwMode="auto">
                <a:xfrm>
                  <a:off x="3366" y="4920"/>
                  <a:ext cx="0" cy="4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352" name="Line 13"/>
                <p:cNvSpPr>
                  <a:spLocks noChangeShapeType="1"/>
                </p:cNvSpPr>
                <p:nvPr/>
              </p:nvSpPr>
              <p:spPr bwMode="auto">
                <a:xfrm>
                  <a:off x="4511" y="4920"/>
                  <a:ext cx="0" cy="4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353" name="Line 14"/>
                <p:cNvSpPr>
                  <a:spLocks noChangeShapeType="1"/>
                </p:cNvSpPr>
                <p:nvPr/>
              </p:nvSpPr>
              <p:spPr bwMode="auto">
                <a:xfrm>
                  <a:off x="3656" y="4920"/>
                  <a:ext cx="0" cy="4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354" name="Line 15"/>
                <p:cNvSpPr>
                  <a:spLocks noChangeShapeType="1"/>
                </p:cNvSpPr>
                <p:nvPr/>
              </p:nvSpPr>
              <p:spPr bwMode="auto">
                <a:xfrm>
                  <a:off x="4790" y="4920"/>
                  <a:ext cx="0" cy="4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3324" name="Text Box 16"/>
              <p:cNvSpPr txBox="1">
                <a:spLocks noChangeArrowheads="1"/>
              </p:cNvSpPr>
              <p:nvPr/>
            </p:nvSpPr>
            <p:spPr bwMode="auto">
              <a:xfrm>
                <a:off x="5646" y="4820"/>
                <a:ext cx="1040" cy="4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rIns="0" anchor="ctr"/>
              <a:lstStyle/>
              <a:p>
                <a:pPr algn="ctr"/>
                <a:r>
                  <a:rPr lang="en-US" altLang="zh-CN">
                    <a:latin typeface="Times New Roman" pitchFamily="18" charset="0"/>
                  </a:rPr>
                  <a:t>14,18,</a:t>
                </a:r>
                <a:r>
                  <a:rPr lang="en-US" altLang="zh-CN">
                    <a:solidFill>
                      <a:srgbClr val="996633"/>
                    </a:solidFill>
                    <a:latin typeface="Times New Roman" pitchFamily="18" charset="0"/>
                  </a:rPr>
                  <a:t>31</a:t>
                </a:r>
                <a:endParaRPr lang="en-US" altLang="zh-CN">
                  <a:solidFill>
                    <a:srgbClr val="996633"/>
                  </a:solidFill>
                  <a:latin typeface="Tahoma" pitchFamily="34" charset="0"/>
                </a:endParaRPr>
              </a:p>
            </p:txBody>
          </p:sp>
          <p:sp>
            <p:nvSpPr>
              <p:cNvPr id="202769" name="Text Box 17"/>
              <p:cNvSpPr txBox="1">
                <a:spLocks noChangeArrowheads="1"/>
              </p:cNvSpPr>
              <p:nvPr/>
            </p:nvSpPr>
            <p:spPr bwMode="auto">
              <a:xfrm>
                <a:off x="6783" y="4820"/>
                <a:ext cx="1036" cy="4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altLang="zh-CN" dirty="0">
                    <a:latin typeface="Times New Roman" pitchFamily="18" charset="0"/>
                  </a:rPr>
                  <a:t>33,40,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</a:rPr>
                  <a:t>43</a:t>
                </a:r>
              </a:p>
            </p:txBody>
          </p:sp>
          <p:sp>
            <p:nvSpPr>
              <p:cNvPr id="202770" name="Text Box 18"/>
              <p:cNvSpPr txBox="1">
                <a:spLocks noChangeArrowheads="1"/>
              </p:cNvSpPr>
              <p:nvPr/>
            </p:nvSpPr>
            <p:spPr bwMode="auto">
              <a:xfrm>
                <a:off x="7992" y="4820"/>
                <a:ext cx="1040" cy="4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rIns="0" anchor="ctr"/>
              <a:lstStyle/>
              <a:p>
                <a:pPr algn="ctr">
                  <a:defRPr/>
                </a:pPr>
                <a:r>
                  <a:rPr lang="en-US" altLang="zh-CN" dirty="0">
                    <a:latin typeface="Times New Roman" pitchFamily="18" charset="0"/>
                  </a:rPr>
                  <a:t>51,58,</a:t>
                </a:r>
                <a:r>
                  <a:rPr lang="en-US" altLang="zh-CN" dirty="0">
                    <a:solidFill>
                      <a:schemeClr val="bg2">
                        <a:lumMod val="50000"/>
                        <a:lumOff val="50000"/>
                      </a:schemeClr>
                    </a:solidFill>
                    <a:latin typeface="Times New Roman" pitchFamily="18" charset="0"/>
                  </a:rPr>
                  <a:t>59</a:t>
                </a:r>
                <a:endParaRPr lang="en-US" altLang="zh-CN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Tahoma" pitchFamily="34" charset="0"/>
                </a:endParaRPr>
              </a:p>
            </p:txBody>
          </p:sp>
          <p:sp>
            <p:nvSpPr>
              <p:cNvPr id="53327" name="Text Box 19"/>
              <p:cNvSpPr txBox="1">
                <a:spLocks noChangeArrowheads="1"/>
              </p:cNvSpPr>
              <p:nvPr/>
            </p:nvSpPr>
            <p:spPr bwMode="auto">
              <a:xfrm>
                <a:off x="9092" y="4820"/>
                <a:ext cx="1040" cy="4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rIns="0" anchor="ctr"/>
              <a:lstStyle/>
              <a:p>
                <a:pPr algn="ctr"/>
                <a:r>
                  <a:rPr lang="en-US" altLang="zh-CN">
                    <a:latin typeface="Times New Roman" pitchFamily="18" charset="0"/>
                  </a:rPr>
                  <a:t>62,67,</a:t>
                </a:r>
                <a:r>
                  <a:rPr lang="en-US" altLang="zh-CN">
                    <a:solidFill>
                      <a:srgbClr val="00B0F0"/>
                    </a:solidFill>
                    <a:latin typeface="Times New Roman" pitchFamily="18" charset="0"/>
                  </a:rPr>
                  <a:t>72</a:t>
                </a:r>
                <a:endParaRPr lang="en-US" altLang="zh-CN">
                  <a:solidFill>
                    <a:srgbClr val="00B0F0"/>
                  </a:solidFill>
                  <a:latin typeface="Tahoma" pitchFamily="34" charset="0"/>
                </a:endParaRPr>
              </a:p>
            </p:txBody>
          </p:sp>
          <p:sp>
            <p:nvSpPr>
              <p:cNvPr id="53328" name="Text Box 20"/>
              <p:cNvSpPr txBox="1">
                <a:spLocks noChangeArrowheads="1"/>
              </p:cNvSpPr>
              <p:nvPr/>
            </p:nvSpPr>
            <p:spPr bwMode="auto">
              <a:xfrm>
                <a:off x="10212" y="4820"/>
                <a:ext cx="1040" cy="4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rIns="0" anchor="ctr"/>
              <a:lstStyle/>
              <a:p>
                <a:pPr algn="ctr"/>
                <a:r>
                  <a:rPr lang="en-US" altLang="zh-CN">
                    <a:latin typeface="Times New Roman" pitchFamily="18" charset="0"/>
                  </a:rPr>
                  <a:t>73,74,86</a:t>
                </a:r>
                <a:endParaRPr lang="en-US" altLang="zh-CN">
                  <a:latin typeface="Tahoma" pitchFamily="34" charset="0"/>
                </a:endParaRPr>
              </a:p>
            </p:txBody>
          </p:sp>
          <p:sp>
            <p:nvSpPr>
              <p:cNvPr id="53329" name="Freeform 21"/>
              <p:cNvSpPr>
                <a:spLocks/>
              </p:cNvSpPr>
              <p:nvPr/>
            </p:nvSpPr>
            <p:spPr bwMode="auto">
              <a:xfrm>
                <a:off x="5419" y="5240"/>
                <a:ext cx="341" cy="180"/>
              </a:xfrm>
              <a:custGeom>
                <a:avLst/>
                <a:gdLst>
                  <a:gd name="T0" fmla="*/ 291 w 400"/>
                  <a:gd name="T1" fmla="*/ 0 h 180"/>
                  <a:gd name="T2" fmla="*/ 291 w 400"/>
                  <a:gd name="T3" fmla="*/ 180 h 180"/>
                  <a:gd name="T4" fmla="*/ 0 w 400"/>
                  <a:gd name="T5" fmla="*/ 180 h 180"/>
                  <a:gd name="T6" fmla="*/ 0 w 400"/>
                  <a:gd name="T7" fmla="*/ 2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00"/>
                  <a:gd name="T13" fmla="*/ 0 h 180"/>
                  <a:gd name="T14" fmla="*/ 400 w 400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00" h="180">
                    <a:moveTo>
                      <a:pt x="400" y="0"/>
                    </a:moveTo>
                    <a:lnTo>
                      <a:pt x="400" y="180"/>
                    </a:lnTo>
                    <a:lnTo>
                      <a:pt x="0" y="180"/>
                    </a:lnTo>
                    <a:lnTo>
                      <a:pt x="0" y="2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30" name="Freeform 22"/>
              <p:cNvSpPr>
                <a:spLocks/>
              </p:cNvSpPr>
              <p:nvPr/>
            </p:nvSpPr>
            <p:spPr bwMode="auto">
              <a:xfrm>
                <a:off x="1998" y="5040"/>
                <a:ext cx="3902" cy="460"/>
              </a:xfrm>
              <a:custGeom>
                <a:avLst/>
                <a:gdLst>
                  <a:gd name="T0" fmla="*/ 0 w 3680"/>
                  <a:gd name="T1" fmla="*/ 0 h 460"/>
                  <a:gd name="T2" fmla="*/ 0 w 3680"/>
                  <a:gd name="T3" fmla="*/ 460 h 460"/>
                  <a:gd name="T4" fmla="*/ 3860 w 3680"/>
                  <a:gd name="T5" fmla="*/ 460 h 460"/>
                  <a:gd name="T6" fmla="*/ 3860 w 3680"/>
                  <a:gd name="T7" fmla="*/ 220 h 4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80"/>
                  <a:gd name="T13" fmla="*/ 0 h 460"/>
                  <a:gd name="T14" fmla="*/ 3680 w 3680"/>
                  <a:gd name="T15" fmla="*/ 460 h 4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80" h="460">
                    <a:moveTo>
                      <a:pt x="0" y="0"/>
                    </a:moveTo>
                    <a:lnTo>
                      <a:pt x="0" y="460"/>
                    </a:lnTo>
                    <a:lnTo>
                      <a:pt x="3680" y="460"/>
                    </a:lnTo>
                    <a:lnTo>
                      <a:pt x="3680" y="22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3331" name="Group 23"/>
              <p:cNvGrpSpPr>
                <a:grpSpLocks/>
              </p:cNvGrpSpPr>
              <p:nvPr/>
            </p:nvGrpSpPr>
            <p:grpSpPr bwMode="auto">
              <a:xfrm>
                <a:off x="6514" y="5240"/>
                <a:ext cx="460" cy="280"/>
                <a:chOff x="6514" y="5240"/>
                <a:chExt cx="460" cy="280"/>
              </a:xfrm>
            </p:grpSpPr>
            <p:sp>
              <p:nvSpPr>
                <p:cNvPr id="53343" name="Freeform 24"/>
                <p:cNvSpPr>
                  <a:spLocks/>
                </p:cNvSpPr>
                <p:nvPr/>
              </p:nvSpPr>
              <p:spPr bwMode="auto">
                <a:xfrm>
                  <a:off x="6625" y="5260"/>
                  <a:ext cx="245" cy="180"/>
                </a:xfrm>
                <a:custGeom>
                  <a:avLst/>
                  <a:gdLst>
                    <a:gd name="T0" fmla="*/ 150 w 400"/>
                    <a:gd name="T1" fmla="*/ 0 h 180"/>
                    <a:gd name="T2" fmla="*/ 150 w 400"/>
                    <a:gd name="T3" fmla="*/ 180 h 180"/>
                    <a:gd name="T4" fmla="*/ 0 w 400"/>
                    <a:gd name="T5" fmla="*/ 180 h 180"/>
                    <a:gd name="T6" fmla="*/ 0 w 400"/>
                    <a:gd name="T7" fmla="*/ 20 h 1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00"/>
                    <a:gd name="T13" fmla="*/ 0 h 180"/>
                    <a:gd name="T14" fmla="*/ 400 w 400"/>
                    <a:gd name="T15" fmla="*/ 180 h 1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00" h="180">
                      <a:moveTo>
                        <a:pt x="400" y="0"/>
                      </a:moveTo>
                      <a:lnTo>
                        <a:pt x="400" y="180"/>
                      </a:lnTo>
                      <a:lnTo>
                        <a:pt x="0" y="180"/>
                      </a:lnTo>
                      <a:lnTo>
                        <a:pt x="0" y="2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344" name="Freeform 25"/>
                <p:cNvSpPr>
                  <a:spLocks/>
                </p:cNvSpPr>
                <p:nvPr/>
              </p:nvSpPr>
              <p:spPr bwMode="auto">
                <a:xfrm>
                  <a:off x="6514" y="5240"/>
                  <a:ext cx="460" cy="280"/>
                </a:xfrm>
                <a:custGeom>
                  <a:avLst/>
                  <a:gdLst>
                    <a:gd name="T0" fmla="*/ 0 w 800"/>
                    <a:gd name="T1" fmla="*/ 0 h 280"/>
                    <a:gd name="T2" fmla="*/ 0 w 800"/>
                    <a:gd name="T3" fmla="*/ 280 h 280"/>
                    <a:gd name="T4" fmla="*/ 264 w 800"/>
                    <a:gd name="T5" fmla="*/ 280 h 280"/>
                    <a:gd name="T6" fmla="*/ 264 w 800"/>
                    <a:gd name="T7" fmla="*/ 0 h 2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00"/>
                    <a:gd name="T13" fmla="*/ 0 h 280"/>
                    <a:gd name="T14" fmla="*/ 800 w 800"/>
                    <a:gd name="T15" fmla="*/ 280 h 2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00" h="280">
                      <a:moveTo>
                        <a:pt x="0" y="0"/>
                      </a:moveTo>
                      <a:lnTo>
                        <a:pt x="0" y="280"/>
                      </a:lnTo>
                      <a:lnTo>
                        <a:pt x="800" y="280"/>
                      </a:lnTo>
                      <a:lnTo>
                        <a:pt x="80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3332" name="Group 26"/>
              <p:cNvGrpSpPr>
                <a:grpSpLocks/>
              </p:cNvGrpSpPr>
              <p:nvPr/>
            </p:nvGrpSpPr>
            <p:grpSpPr bwMode="auto">
              <a:xfrm>
                <a:off x="7649" y="5240"/>
                <a:ext cx="585" cy="280"/>
                <a:chOff x="6489" y="5240"/>
                <a:chExt cx="585" cy="280"/>
              </a:xfrm>
            </p:grpSpPr>
            <p:sp>
              <p:nvSpPr>
                <p:cNvPr id="53341" name="Freeform 27"/>
                <p:cNvSpPr>
                  <a:spLocks/>
                </p:cNvSpPr>
                <p:nvPr/>
              </p:nvSpPr>
              <p:spPr bwMode="auto">
                <a:xfrm>
                  <a:off x="6622" y="5260"/>
                  <a:ext cx="334" cy="180"/>
                </a:xfrm>
                <a:custGeom>
                  <a:avLst/>
                  <a:gdLst>
                    <a:gd name="T0" fmla="*/ 279 w 400"/>
                    <a:gd name="T1" fmla="*/ 0 h 180"/>
                    <a:gd name="T2" fmla="*/ 279 w 400"/>
                    <a:gd name="T3" fmla="*/ 180 h 180"/>
                    <a:gd name="T4" fmla="*/ 0 w 400"/>
                    <a:gd name="T5" fmla="*/ 180 h 180"/>
                    <a:gd name="T6" fmla="*/ 0 w 400"/>
                    <a:gd name="T7" fmla="*/ 20 h 1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00"/>
                    <a:gd name="T13" fmla="*/ 0 h 180"/>
                    <a:gd name="T14" fmla="*/ 400 w 400"/>
                    <a:gd name="T15" fmla="*/ 180 h 1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00" h="180">
                      <a:moveTo>
                        <a:pt x="400" y="0"/>
                      </a:moveTo>
                      <a:lnTo>
                        <a:pt x="400" y="180"/>
                      </a:lnTo>
                      <a:lnTo>
                        <a:pt x="0" y="180"/>
                      </a:lnTo>
                      <a:lnTo>
                        <a:pt x="0" y="2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342" name="Freeform 28"/>
                <p:cNvSpPr>
                  <a:spLocks/>
                </p:cNvSpPr>
                <p:nvPr/>
              </p:nvSpPr>
              <p:spPr bwMode="auto">
                <a:xfrm>
                  <a:off x="6489" y="5240"/>
                  <a:ext cx="585" cy="280"/>
                </a:xfrm>
                <a:custGeom>
                  <a:avLst/>
                  <a:gdLst>
                    <a:gd name="T0" fmla="*/ 0 w 800"/>
                    <a:gd name="T1" fmla="*/ 0 h 280"/>
                    <a:gd name="T2" fmla="*/ 0 w 800"/>
                    <a:gd name="T3" fmla="*/ 280 h 280"/>
                    <a:gd name="T4" fmla="*/ 428 w 800"/>
                    <a:gd name="T5" fmla="*/ 280 h 280"/>
                    <a:gd name="T6" fmla="*/ 428 w 800"/>
                    <a:gd name="T7" fmla="*/ 0 h 2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00"/>
                    <a:gd name="T13" fmla="*/ 0 h 280"/>
                    <a:gd name="T14" fmla="*/ 800 w 800"/>
                    <a:gd name="T15" fmla="*/ 280 h 2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00" h="280">
                      <a:moveTo>
                        <a:pt x="0" y="0"/>
                      </a:moveTo>
                      <a:lnTo>
                        <a:pt x="0" y="280"/>
                      </a:lnTo>
                      <a:lnTo>
                        <a:pt x="800" y="280"/>
                      </a:lnTo>
                      <a:lnTo>
                        <a:pt x="80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3333" name="Group 29"/>
              <p:cNvGrpSpPr>
                <a:grpSpLocks/>
              </p:cNvGrpSpPr>
              <p:nvPr/>
            </p:nvGrpSpPr>
            <p:grpSpPr bwMode="auto">
              <a:xfrm>
                <a:off x="8841" y="5240"/>
                <a:ext cx="466" cy="280"/>
                <a:chOff x="6621" y="5240"/>
                <a:chExt cx="466" cy="280"/>
              </a:xfrm>
            </p:grpSpPr>
            <p:sp>
              <p:nvSpPr>
                <p:cNvPr id="53339" name="Freeform 30"/>
                <p:cNvSpPr>
                  <a:spLocks/>
                </p:cNvSpPr>
                <p:nvPr/>
              </p:nvSpPr>
              <p:spPr bwMode="auto">
                <a:xfrm>
                  <a:off x="6721" y="5260"/>
                  <a:ext cx="253" cy="184"/>
                </a:xfrm>
                <a:custGeom>
                  <a:avLst/>
                  <a:gdLst>
                    <a:gd name="T0" fmla="*/ 337 w 400"/>
                    <a:gd name="T1" fmla="*/ 0 h 180"/>
                    <a:gd name="T2" fmla="*/ 337 w 400"/>
                    <a:gd name="T3" fmla="*/ 180 h 180"/>
                    <a:gd name="T4" fmla="*/ 0 w 400"/>
                    <a:gd name="T5" fmla="*/ 180 h 180"/>
                    <a:gd name="T6" fmla="*/ 0 w 400"/>
                    <a:gd name="T7" fmla="*/ 20 h 1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00"/>
                    <a:gd name="T13" fmla="*/ 0 h 180"/>
                    <a:gd name="T14" fmla="*/ 400 w 400"/>
                    <a:gd name="T15" fmla="*/ 180 h 1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00" h="180">
                      <a:moveTo>
                        <a:pt x="400" y="0"/>
                      </a:moveTo>
                      <a:lnTo>
                        <a:pt x="400" y="180"/>
                      </a:lnTo>
                      <a:lnTo>
                        <a:pt x="0" y="180"/>
                      </a:lnTo>
                      <a:lnTo>
                        <a:pt x="0" y="2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340" name="Freeform 31"/>
                <p:cNvSpPr>
                  <a:spLocks/>
                </p:cNvSpPr>
                <p:nvPr/>
              </p:nvSpPr>
              <p:spPr bwMode="auto">
                <a:xfrm>
                  <a:off x="6621" y="5240"/>
                  <a:ext cx="466" cy="280"/>
                </a:xfrm>
                <a:custGeom>
                  <a:avLst/>
                  <a:gdLst>
                    <a:gd name="T0" fmla="*/ 0 w 800"/>
                    <a:gd name="T1" fmla="*/ 0 h 280"/>
                    <a:gd name="T2" fmla="*/ 0 w 800"/>
                    <a:gd name="T3" fmla="*/ 280 h 280"/>
                    <a:gd name="T4" fmla="*/ 418 w 800"/>
                    <a:gd name="T5" fmla="*/ 280 h 280"/>
                    <a:gd name="T6" fmla="*/ 418 w 800"/>
                    <a:gd name="T7" fmla="*/ 0 h 2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00"/>
                    <a:gd name="T13" fmla="*/ 0 h 280"/>
                    <a:gd name="T14" fmla="*/ 800 w 800"/>
                    <a:gd name="T15" fmla="*/ 280 h 2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00" h="280">
                      <a:moveTo>
                        <a:pt x="0" y="0"/>
                      </a:moveTo>
                      <a:lnTo>
                        <a:pt x="0" y="280"/>
                      </a:lnTo>
                      <a:lnTo>
                        <a:pt x="800" y="280"/>
                      </a:lnTo>
                      <a:lnTo>
                        <a:pt x="80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3334" name="Group 32"/>
              <p:cNvGrpSpPr>
                <a:grpSpLocks/>
              </p:cNvGrpSpPr>
              <p:nvPr/>
            </p:nvGrpSpPr>
            <p:grpSpPr bwMode="auto">
              <a:xfrm>
                <a:off x="9917" y="5240"/>
                <a:ext cx="493" cy="280"/>
                <a:chOff x="6517" y="5240"/>
                <a:chExt cx="493" cy="280"/>
              </a:xfrm>
            </p:grpSpPr>
            <p:sp>
              <p:nvSpPr>
                <p:cNvPr id="53337" name="Freeform 33"/>
                <p:cNvSpPr>
                  <a:spLocks/>
                </p:cNvSpPr>
                <p:nvPr/>
              </p:nvSpPr>
              <p:spPr bwMode="auto">
                <a:xfrm>
                  <a:off x="6606" y="5260"/>
                  <a:ext cx="303" cy="184"/>
                </a:xfrm>
                <a:custGeom>
                  <a:avLst/>
                  <a:gdLst>
                    <a:gd name="T0" fmla="*/ 353 w 400"/>
                    <a:gd name="T1" fmla="*/ 0 h 180"/>
                    <a:gd name="T2" fmla="*/ 353 w 400"/>
                    <a:gd name="T3" fmla="*/ 180 h 180"/>
                    <a:gd name="T4" fmla="*/ 0 w 400"/>
                    <a:gd name="T5" fmla="*/ 180 h 180"/>
                    <a:gd name="T6" fmla="*/ 0 w 400"/>
                    <a:gd name="T7" fmla="*/ 20 h 1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00"/>
                    <a:gd name="T13" fmla="*/ 0 h 180"/>
                    <a:gd name="T14" fmla="*/ 400 w 400"/>
                    <a:gd name="T15" fmla="*/ 180 h 1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00" h="180">
                      <a:moveTo>
                        <a:pt x="400" y="0"/>
                      </a:moveTo>
                      <a:lnTo>
                        <a:pt x="400" y="180"/>
                      </a:lnTo>
                      <a:lnTo>
                        <a:pt x="0" y="180"/>
                      </a:lnTo>
                      <a:lnTo>
                        <a:pt x="0" y="2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338" name="Freeform 34"/>
                <p:cNvSpPr>
                  <a:spLocks/>
                </p:cNvSpPr>
                <p:nvPr/>
              </p:nvSpPr>
              <p:spPr bwMode="auto">
                <a:xfrm>
                  <a:off x="6517" y="5240"/>
                  <a:ext cx="493" cy="280"/>
                </a:xfrm>
                <a:custGeom>
                  <a:avLst/>
                  <a:gdLst>
                    <a:gd name="T0" fmla="*/ 0 w 800"/>
                    <a:gd name="T1" fmla="*/ 0 h 280"/>
                    <a:gd name="T2" fmla="*/ 0 w 800"/>
                    <a:gd name="T3" fmla="*/ 280 h 280"/>
                    <a:gd name="T4" fmla="*/ 453 w 800"/>
                    <a:gd name="T5" fmla="*/ 280 h 280"/>
                    <a:gd name="T6" fmla="*/ 453 w 800"/>
                    <a:gd name="T7" fmla="*/ 0 h 28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00"/>
                    <a:gd name="T13" fmla="*/ 0 h 280"/>
                    <a:gd name="T14" fmla="*/ 800 w 800"/>
                    <a:gd name="T15" fmla="*/ 280 h 28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00" h="280">
                      <a:moveTo>
                        <a:pt x="0" y="0"/>
                      </a:moveTo>
                      <a:lnTo>
                        <a:pt x="0" y="280"/>
                      </a:lnTo>
                      <a:lnTo>
                        <a:pt x="800" y="280"/>
                      </a:lnTo>
                      <a:lnTo>
                        <a:pt x="800" y="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3335" name="Line 35"/>
              <p:cNvSpPr>
                <a:spLocks noChangeShapeType="1"/>
              </p:cNvSpPr>
              <p:nvPr/>
            </p:nvSpPr>
            <p:spPr bwMode="auto">
              <a:xfrm>
                <a:off x="863" y="5040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36" name="Line 36"/>
              <p:cNvSpPr>
                <a:spLocks noChangeShapeType="1"/>
              </p:cNvSpPr>
              <p:nvPr/>
            </p:nvSpPr>
            <p:spPr bwMode="auto">
              <a:xfrm flipH="1">
                <a:off x="11244" y="5060"/>
                <a:ext cx="2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57" name="Group 37"/>
            <p:cNvGrpSpPr>
              <a:grpSpLocks/>
            </p:cNvGrpSpPr>
            <p:nvPr/>
          </p:nvGrpSpPr>
          <p:grpSpPr bwMode="auto">
            <a:xfrm>
              <a:off x="3278" y="2700"/>
              <a:ext cx="1991" cy="460"/>
              <a:chOff x="3278" y="3200"/>
              <a:chExt cx="1991" cy="460"/>
            </a:xfrm>
          </p:grpSpPr>
          <p:sp>
            <p:nvSpPr>
              <p:cNvPr id="53316" name="Text Box 38"/>
              <p:cNvSpPr txBox="1">
                <a:spLocks noChangeArrowheads="1"/>
              </p:cNvSpPr>
              <p:nvPr/>
            </p:nvSpPr>
            <p:spPr bwMode="auto">
              <a:xfrm>
                <a:off x="3278" y="3200"/>
                <a:ext cx="1991" cy="4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10800" rIns="0" bIns="10800" anchor="ctr"/>
              <a:lstStyle/>
              <a:p>
                <a:pPr algn="just"/>
                <a:r>
                  <a:rPr lang="en-US" altLang="zh-CN" dirty="0">
                    <a:latin typeface="Times New Roman" pitchFamily="18" charset="0"/>
                  </a:rPr>
                  <a:t> I  2     </a:t>
                </a:r>
                <a:r>
                  <a:rPr lang="en-US" altLang="zh-CN" dirty="0">
                    <a:solidFill>
                      <a:srgbClr val="0000FF"/>
                    </a:solidFill>
                    <a:latin typeface="Times New Roman" pitchFamily="18" charset="0"/>
                  </a:rPr>
                  <a:t>13</a:t>
                </a:r>
                <a:r>
                  <a:rPr lang="en-US" altLang="zh-CN" dirty="0">
                    <a:latin typeface="Times New Roman" pitchFamily="18" charset="0"/>
                  </a:rPr>
                  <a:t>     </a:t>
                </a:r>
                <a:r>
                  <a:rPr lang="en-US" altLang="zh-CN" dirty="0">
                    <a:solidFill>
                      <a:srgbClr val="996633"/>
                    </a:solidFill>
                    <a:latin typeface="Times New Roman" pitchFamily="18" charset="0"/>
                  </a:rPr>
                  <a:t>31</a:t>
                </a:r>
                <a:endParaRPr lang="en-US" altLang="zh-CN" dirty="0">
                  <a:solidFill>
                    <a:srgbClr val="996633"/>
                  </a:solidFill>
                  <a:latin typeface="Tahoma" pitchFamily="34" charset="0"/>
                </a:endParaRPr>
              </a:p>
            </p:txBody>
          </p:sp>
          <p:sp>
            <p:nvSpPr>
              <p:cNvPr id="53317" name="Line 39"/>
              <p:cNvSpPr>
                <a:spLocks noChangeShapeType="1"/>
              </p:cNvSpPr>
              <p:nvPr/>
            </p:nvSpPr>
            <p:spPr bwMode="auto">
              <a:xfrm>
                <a:off x="3518" y="3200"/>
                <a:ext cx="0" cy="4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18" name="Line 40"/>
              <p:cNvSpPr>
                <a:spLocks noChangeShapeType="1"/>
              </p:cNvSpPr>
              <p:nvPr/>
            </p:nvSpPr>
            <p:spPr bwMode="auto">
              <a:xfrm>
                <a:off x="3756" y="3200"/>
                <a:ext cx="0" cy="4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19" name="Line 41"/>
              <p:cNvSpPr>
                <a:spLocks noChangeShapeType="1"/>
              </p:cNvSpPr>
              <p:nvPr/>
            </p:nvSpPr>
            <p:spPr bwMode="auto">
              <a:xfrm>
                <a:off x="4023" y="3200"/>
                <a:ext cx="0" cy="4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20" name="Line 42"/>
              <p:cNvSpPr>
                <a:spLocks noChangeShapeType="1"/>
              </p:cNvSpPr>
              <p:nvPr/>
            </p:nvSpPr>
            <p:spPr bwMode="auto">
              <a:xfrm>
                <a:off x="4377" y="3200"/>
                <a:ext cx="0" cy="4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21" name="Line 43"/>
              <p:cNvSpPr>
                <a:spLocks noChangeShapeType="1"/>
              </p:cNvSpPr>
              <p:nvPr/>
            </p:nvSpPr>
            <p:spPr bwMode="auto">
              <a:xfrm>
                <a:off x="4646" y="3200"/>
                <a:ext cx="0" cy="4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22" name="Line 44"/>
              <p:cNvSpPr>
                <a:spLocks noChangeShapeType="1"/>
              </p:cNvSpPr>
              <p:nvPr/>
            </p:nvSpPr>
            <p:spPr bwMode="auto">
              <a:xfrm>
                <a:off x="5002" y="3200"/>
                <a:ext cx="0" cy="4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58" name="Group 45"/>
            <p:cNvGrpSpPr>
              <a:grpSpLocks/>
            </p:cNvGrpSpPr>
            <p:nvPr/>
          </p:nvGrpSpPr>
          <p:grpSpPr bwMode="auto">
            <a:xfrm>
              <a:off x="7058" y="2680"/>
              <a:ext cx="2037" cy="460"/>
              <a:chOff x="3278" y="3200"/>
              <a:chExt cx="2037" cy="460"/>
            </a:xfrm>
          </p:grpSpPr>
          <p:sp>
            <p:nvSpPr>
              <p:cNvPr id="202798" name="Text Box 46"/>
              <p:cNvSpPr txBox="1">
                <a:spLocks noChangeArrowheads="1"/>
              </p:cNvSpPr>
              <p:nvPr/>
            </p:nvSpPr>
            <p:spPr bwMode="auto">
              <a:xfrm>
                <a:off x="3278" y="3200"/>
                <a:ext cx="2037" cy="4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10800" rIns="0" bIns="10800" anchor="ctr"/>
              <a:lstStyle/>
              <a:p>
                <a:pPr algn="just">
                  <a:defRPr/>
                </a:pPr>
                <a:r>
                  <a:rPr lang="en-US" altLang="zh-CN" dirty="0">
                    <a:latin typeface="Times New Roman" pitchFamily="18" charset="0"/>
                  </a:rPr>
                  <a:t> I  2     </a:t>
                </a:r>
                <a:r>
                  <a:rPr lang="en-US" altLang="zh-CN" dirty="0">
                    <a:solidFill>
                      <a:schemeClr val="bg2">
                        <a:lumMod val="50000"/>
                        <a:lumOff val="50000"/>
                      </a:schemeClr>
                    </a:solidFill>
                    <a:latin typeface="Times New Roman" pitchFamily="18" charset="0"/>
                  </a:rPr>
                  <a:t>59</a:t>
                </a:r>
                <a:r>
                  <a:rPr lang="en-US" altLang="zh-CN" dirty="0">
                    <a:latin typeface="Times New Roman" pitchFamily="18" charset="0"/>
                  </a:rPr>
                  <a:t>     </a:t>
                </a:r>
                <a:r>
                  <a:rPr lang="en-US" altLang="zh-CN" dirty="0">
                    <a:solidFill>
                      <a:srgbClr val="00B0F0"/>
                    </a:solidFill>
                    <a:latin typeface="Times New Roman" pitchFamily="18" charset="0"/>
                  </a:rPr>
                  <a:t>72</a:t>
                </a:r>
                <a:endParaRPr lang="en-US" altLang="zh-CN" dirty="0">
                  <a:solidFill>
                    <a:srgbClr val="00B0F0"/>
                  </a:solidFill>
                  <a:latin typeface="Tahoma" pitchFamily="34" charset="0"/>
                </a:endParaRPr>
              </a:p>
            </p:txBody>
          </p:sp>
          <p:sp>
            <p:nvSpPr>
              <p:cNvPr id="53310" name="Line 47"/>
              <p:cNvSpPr>
                <a:spLocks noChangeShapeType="1"/>
              </p:cNvSpPr>
              <p:nvPr/>
            </p:nvSpPr>
            <p:spPr bwMode="auto">
              <a:xfrm>
                <a:off x="3518" y="3200"/>
                <a:ext cx="0" cy="4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11" name="Line 48"/>
              <p:cNvSpPr>
                <a:spLocks noChangeShapeType="1"/>
              </p:cNvSpPr>
              <p:nvPr/>
            </p:nvSpPr>
            <p:spPr bwMode="auto">
              <a:xfrm>
                <a:off x="3802" y="3200"/>
                <a:ext cx="0" cy="4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12" name="Line 49"/>
              <p:cNvSpPr>
                <a:spLocks noChangeShapeType="1"/>
              </p:cNvSpPr>
              <p:nvPr/>
            </p:nvSpPr>
            <p:spPr bwMode="auto">
              <a:xfrm>
                <a:off x="4069" y="3200"/>
                <a:ext cx="0" cy="4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13" name="Line 50"/>
              <p:cNvSpPr>
                <a:spLocks noChangeShapeType="1"/>
              </p:cNvSpPr>
              <p:nvPr/>
            </p:nvSpPr>
            <p:spPr bwMode="auto">
              <a:xfrm>
                <a:off x="4425" y="3200"/>
                <a:ext cx="0" cy="4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14" name="Line 51"/>
              <p:cNvSpPr>
                <a:spLocks noChangeShapeType="1"/>
              </p:cNvSpPr>
              <p:nvPr/>
            </p:nvSpPr>
            <p:spPr bwMode="auto">
              <a:xfrm>
                <a:off x="4692" y="3200"/>
                <a:ext cx="0" cy="4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15" name="Line 52"/>
              <p:cNvSpPr>
                <a:spLocks noChangeShapeType="1"/>
              </p:cNvSpPr>
              <p:nvPr/>
            </p:nvSpPr>
            <p:spPr bwMode="auto">
              <a:xfrm>
                <a:off x="5048" y="3200"/>
                <a:ext cx="0" cy="4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3259" name="Group 53"/>
            <p:cNvGrpSpPr>
              <a:grpSpLocks/>
            </p:cNvGrpSpPr>
            <p:nvPr/>
          </p:nvGrpSpPr>
          <p:grpSpPr bwMode="auto">
            <a:xfrm>
              <a:off x="5498" y="1740"/>
              <a:ext cx="1372" cy="460"/>
              <a:chOff x="5218" y="1740"/>
              <a:chExt cx="1372" cy="460"/>
            </a:xfrm>
          </p:grpSpPr>
          <p:sp>
            <p:nvSpPr>
              <p:cNvPr id="202806" name="Text Box 54"/>
              <p:cNvSpPr txBox="1">
                <a:spLocks noChangeArrowheads="1"/>
              </p:cNvSpPr>
              <p:nvPr/>
            </p:nvSpPr>
            <p:spPr bwMode="auto">
              <a:xfrm>
                <a:off x="5218" y="1742"/>
                <a:ext cx="1372" cy="4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10800" rIns="0" bIns="10800" anchor="ctr"/>
              <a:lstStyle/>
              <a:p>
                <a:pPr algn="just">
                  <a:defRPr/>
                </a:pPr>
                <a:r>
                  <a:rPr lang="en-US" altLang="zh-CN" dirty="0">
                    <a:solidFill>
                      <a:srgbClr val="00990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dirty="0">
                    <a:latin typeface="Times New Roman" pitchFamily="18" charset="0"/>
                  </a:rPr>
                  <a:t>I  1     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  <a:latin typeface="Times New Roman" pitchFamily="18" charset="0"/>
                  </a:rPr>
                  <a:t>43</a:t>
                </a:r>
                <a:endParaRPr lang="en-US" altLang="zh-CN" dirty="0">
                  <a:solidFill>
                    <a:schemeClr val="accent6">
                      <a:lumMod val="75000"/>
                    </a:schemeClr>
                  </a:solidFill>
                  <a:latin typeface="Tahoma" pitchFamily="34" charset="0"/>
                </a:endParaRPr>
              </a:p>
            </p:txBody>
          </p:sp>
          <p:sp>
            <p:nvSpPr>
              <p:cNvPr id="53305" name="Line 55"/>
              <p:cNvSpPr>
                <a:spLocks noChangeShapeType="1"/>
              </p:cNvSpPr>
              <p:nvPr/>
            </p:nvSpPr>
            <p:spPr bwMode="auto">
              <a:xfrm>
                <a:off x="5458" y="1740"/>
                <a:ext cx="0" cy="4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06" name="Line 56"/>
              <p:cNvSpPr>
                <a:spLocks noChangeShapeType="1"/>
              </p:cNvSpPr>
              <p:nvPr/>
            </p:nvSpPr>
            <p:spPr bwMode="auto">
              <a:xfrm>
                <a:off x="5701" y="1740"/>
                <a:ext cx="0" cy="4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07" name="Line 57"/>
              <p:cNvSpPr>
                <a:spLocks noChangeShapeType="1"/>
              </p:cNvSpPr>
              <p:nvPr/>
            </p:nvSpPr>
            <p:spPr bwMode="auto">
              <a:xfrm>
                <a:off x="5968" y="1740"/>
                <a:ext cx="0" cy="4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08" name="Line 58"/>
              <p:cNvSpPr>
                <a:spLocks noChangeShapeType="1"/>
              </p:cNvSpPr>
              <p:nvPr/>
            </p:nvSpPr>
            <p:spPr bwMode="auto">
              <a:xfrm>
                <a:off x="6298" y="1740"/>
                <a:ext cx="0" cy="4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260" name="Line 59"/>
            <p:cNvSpPr>
              <a:spLocks noChangeShapeType="1"/>
            </p:cNvSpPr>
            <p:nvPr/>
          </p:nvSpPr>
          <p:spPr bwMode="auto">
            <a:xfrm flipH="1">
              <a:off x="2898" y="2960"/>
              <a:ext cx="1036" cy="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1" name="Line 60"/>
            <p:cNvSpPr>
              <a:spLocks noChangeShapeType="1"/>
            </p:cNvSpPr>
            <p:nvPr/>
          </p:nvSpPr>
          <p:spPr bwMode="auto">
            <a:xfrm>
              <a:off x="4468" y="2960"/>
              <a:ext cx="1410" cy="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2" name="Line 61"/>
            <p:cNvSpPr>
              <a:spLocks noChangeShapeType="1"/>
            </p:cNvSpPr>
            <p:nvPr/>
          </p:nvSpPr>
          <p:spPr bwMode="auto">
            <a:xfrm>
              <a:off x="5091" y="2932"/>
              <a:ext cx="2157" cy="8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3" name="Line 62"/>
            <p:cNvSpPr>
              <a:spLocks noChangeShapeType="1"/>
            </p:cNvSpPr>
            <p:nvPr/>
          </p:nvSpPr>
          <p:spPr bwMode="auto">
            <a:xfrm>
              <a:off x="7671" y="2885"/>
              <a:ext cx="734" cy="8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4" name="Line 63"/>
            <p:cNvSpPr>
              <a:spLocks noChangeShapeType="1"/>
            </p:cNvSpPr>
            <p:nvPr/>
          </p:nvSpPr>
          <p:spPr bwMode="auto">
            <a:xfrm>
              <a:off x="8294" y="2885"/>
              <a:ext cx="1001" cy="8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5" name="Line 64"/>
            <p:cNvSpPr>
              <a:spLocks noChangeShapeType="1"/>
            </p:cNvSpPr>
            <p:nvPr/>
          </p:nvSpPr>
          <p:spPr bwMode="auto">
            <a:xfrm>
              <a:off x="8917" y="2885"/>
              <a:ext cx="1624" cy="8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6" name="Line 65"/>
            <p:cNvSpPr>
              <a:spLocks noChangeShapeType="1"/>
            </p:cNvSpPr>
            <p:nvPr/>
          </p:nvSpPr>
          <p:spPr bwMode="auto">
            <a:xfrm flipH="1">
              <a:off x="4518" y="1989"/>
              <a:ext cx="1641" cy="7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7" name="Line 66"/>
            <p:cNvSpPr>
              <a:spLocks noChangeShapeType="1"/>
            </p:cNvSpPr>
            <p:nvPr/>
          </p:nvSpPr>
          <p:spPr bwMode="auto">
            <a:xfrm>
              <a:off x="6692" y="1989"/>
              <a:ext cx="1386" cy="6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8" name="Line 67"/>
            <p:cNvSpPr>
              <a:spLocks noChangeShapeType="1"/>
            </p:cNvSpPr>
            <p:nvPr/>
          </p:nvSpPr>
          <p:spPr bwMode="auto">
            <a:xfrm>
              <a:off x="2621" y="4080"/>
              <a:ext cx="0" cy="10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3269" name="Group 68"/>
            <p:cNvGrpSpPr>
              <a:grpSpLocks/>
            </p:cNvGrpSpPr>
            <p:nvPr/>
          </p:nvGrpSpPr>
          <p:grpSpPr bwMode="auto">
            <a:xfrm>
              <a:off x="1820" y="4986"/>
              <a:ext cx="1870" cy="609"/>
              <a:chOff x="1800" y="4946"/>
              <a:chExt cx="1870" cy="609"/>
            </a:xfrm>
          </p:grpSpPr>
          <p:sp>
            <p:nvSpPr>
              <p:cNvPr id="53302" name="Text Box 69"/>
              <p:cNvSpPr txBox="1">
                <a:spLocks noChangeArrowheads="1"/>
              </p:cNvSpPr>
              <p:nvPr/>
            </p:nvSpPr>
            <p:spPr bwMode="auto">
              <a:xfrm>
                <a:off x="2690" y="5095"/>
                <a:ext cx="980" cy="460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10800" rIns="0" bIns="10800" anchor="ctr"/>
              <a:lstStyle/>
              <a:p>
                <a:pPr algn="ctr"/>
                <a:r>
                  <a:rPr lang="zh-CN" altLang="en-US">
                    <a:latin typeface="Times New Roman" pitchFamily="18" charset="0"/>
                  </a:rPr>
                  <a:t>行数据</a:t>
                </a:r>
                <a:endParaRPr lang="zh-CN" altLang="en-US">
                  <a:latin typeface="Tahoma" pitchFamily="34" charset="0"/>
                </a:endParaRPr>
              </a:p>
            </p:txBody>
          </p:sp>
          <p:sp>
            <p:nvSpPr>
              <p:cNvPr id="53303" name="Text Box 70"/>
              <p:cNvSpPr txBox="1">
                <a:spLocks noChangeArrowheads="1"/>
              </p:cNvSpPr>
              <p:nvPr/>
            </p:nvSpPr>
            <p:spPr bwMode="auto">
              <a:xfrm>
                <a:off x="1800" y="4946"/>
                <a:ext cx="1020" cy="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10800" anchor="ctr"/>
              <a:lstStyle/>
              <a:p>
                <a:r>
                  <a:rPr lang="en-US" altLang="zh-CN" sz="1600" dirty="0">
                    <a:latin typeface="Times New Roman" pitchFamily="18" charset="0"/>
                  </a:rPr>
                  <a:t>ROWID</a:t>
                </a:r>
                <a:endParaRPr lang="en-US" altLang="zh-CN" sz="1600" dirty="0">
                  <a:latin typeface="Tahoma" pitchFamily="34" charset="0"/>
                </a:endParaRPr>
              </a:p>
            </p:txBody>
          </p:sp>
        </p:grpSp>
        <p:grpSp>
          <p:nvGrpSpPr>
            <p:cNvPr id="53270" name="Group 71"/>
            <p:cNvGrpSpPr>
              <a:grpSpLocks/>
            </p:cNvGrpSpPr>
            <p:nvPr/>
          </p:nvGrpSpPr>
          <p:grpSpPr bwMode="auto">
            <a:xfrm>
              <a:off x="3066" y="5739"/>
              <a:ext cx="1870" cy="600"/>
              <a:chOff x="1526" y="4879"/>
              <a:chExt cx="1870" cy="600"/>
            </a:xfrm>
          </p:grpSpPr>
          <p:sp>
            <p:nvSpPr>
              <p:cNvPr id="53300" name="Text Box 72"/>
              <p:cNvSpPr txBox="1">
                <a:spLocks noChangeArrowheads="1"/>
              </p:cNvSpPr>
              <p:nvPr/>
            </p:nvSpPr>
            <p:spPr bwMode="auto">
              <a:xfrm>
                <a:off x="2416" y="5019"/>
                <a:ext cx="980" cy="460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10800" rIns="0" bIns="10800" anchor="ctr"/>
              <a:lstStyle/>
              <a:p>
                <a:pPr algn="ctr"/>
                <a:r>
                  <a:rPr lang="zh-CN" altLang="en-US" dirty="0">
                    <a:latin typeface="Times New Roman" pitchFamily="18" charset="0"/>
                  </a:rPr>
                  <a:t>行数据</a:t>
                </a:r>
              </a:p>
            </p:txBody>
          </p:sp>
          <p:sp>
            <p:nvSpPr>
              <p:cNvPr id="53301" name="Text Box 73"/>
              <p:cNvSpPr txBox="1">
                <a:spLocks noChangeArrowheads="1"/>
              </p:cNvSpPr>
              <p:nvPr/>
            </p:nvSpPr>
            <p:spPr bwMode="auto">
              <a:xfrm>
                <a:off x="1526" y="4879"/>
                <a:ext cx="1020" cy="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10800" anchor="ctr"/>
              <a:lstStyle/>
              <a:p>
                <a:r>
                  <a:rPr lang="en-US" altLang="zh-CN" sz="1600" dirty="0">
                    <a:latin typeface="Times New Roman" pitchFamily="18" charset="0"/>
                  </a:rPr>
                  <a:t>ROWID</a:t>
                </a:r>
                <a:endParaRPr lang="en-US" altLang="zh-CN" sz="1600" dirty="0">
                  <a:latin typeface="Tahoma" pitchFamily="34" charset="0"/>
                </a:endParaRPr>
              </a:p>
            </p:txBody>
          </p:sp>
        </p:grpSp>
        <p:sp>
          <p:nvSpPr>
            <p:cNvPr id="53271" name="Line 74"/>
            <p:cNvSpPr>
              <a:spLocks noChangeShapeType="1"/>
            </p:cNvSpPr>
            <p:nvPr/>
          </p:nvSpPr>
          <p:spPr bwMode="auto">
            <a:xfrm>
              <a:off x="3778" y="4080"/>
              <a:ext cx="0" cy="17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3272" name="Group 75"/>
            <p:cNvGrpSpPr>
              <a:grpSpLocks/>
            </p:cNvGrpSpPr>
            <p:nvPr/>
          </p:nvGrpSpPr>
          <p:grpSpPr bwMode="auto">
            <a:xfrm>
              <a:off x="4133" y="4986"/>
              <a:ext cx="1890" cy="609"/>
              <a:chOff x="1753" y="4946"/>
              <a:chExt cx="1890" cy="609"/>
            </a:xfrm>
          </p:grpSpPr>
          <p:sp>
            <p:nvSpPr>
              <p:cNvPr id="53298" name="Text Box 76"/>
              <p:cNvSpPr txBox="1">
                <a:spLocks noChangeArrowheads="1"/>
              </p:cNvSpPr>
              <p:nvPr/>
            </p:nvSpPr>
            <p:spPr bwMode="auto">
              <a:xfrm>
                <a:off x="2663" y="5095"/>
                <a:ext cx="980" cy="460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10800" rIns="0" bIns="10800" anchor="ctr"/>
              <a:lstStyle/>
              <a:p>
                <a:pPr algn="ctr"/>
                <a:r>
                  <a:rPr lang="zh-CN" altLang="en-US">
                    <a:latin typeface="Times New Roman" pitchFamily="18" charset="0"/>
                  </a:rPr>
                  <a:t>行数据</a:t>
                </a:r>
              </a:p>
            </p:txBody>
          </p:sp>
          <p:sp>
            <p:nvSpPr>
              <p:cNvPr id="53299" name="Text Box 77"/>
              <p:cNvSpPr txBox="1">
                <a:spLocks noChangeArrowheads="1"/>
              </p:cNvSpPr>
              <p:nvPr/>
            </p:nvSpPr>
            <p:spPr bwMode="auto">
              <a:xfrm>
                <a:off x="1753" y="4946"/>
                <a:ext cx="1020" cy="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10800" rIns="0" bIns="10800" anchor="ctr"/>
              <a:lstStyle/>
              <a:p>
                <a:r>
                  <a:rPr lang="en-US" altLang="zh-CN" sz="1600">
                    <a:latin typeface="Times New Roman" pitchFamily="18" charset="0"/>
                  </a:rPr>
                  <a:t>ROWID</a:t>
                </a:r>
                <a:endParaRPr lang="en-US" altLang="zh-CN" sz="1600">
                  <a:latin typeface="Tahoma" pitchFamily="34" charset="0"/>
                </a:endParaRPr>
              </a:p>
            </p:txBody>
          </p:sp>
        </p:grpSp>
        <p:sp>
          <p:nvSpPr>
            <p:cNvPr id="53273" name="Line 78"/>
            <p:cNvSpPr>
              <a:spLocks noChangeShapeType="1"/>
            </p:cNvSpPr>
            <p:nvPr/>
          </p:nvSpPr>
          <p:spPr bwMode="auto">
            <a:xfrm>
              <a:off x="4934" y="4080"/>
              <a:ext cx="0" cy="10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4" name="Text Box 79"/>
            <p:cNvSpPr txBox="1">
              <a:spLocks noChangeArrowheads="1"/>
            </p:cNvSpPr>
            <p:nvPr/>
          </p:nvSpPr>
          <p:spPr bwMode="auto">
            <a:xfrm>
              <a:off x="7581" y="5117"/>
              <a:ext cx="980" cy="46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10800" rIns="0" bIns="10800" anchor="ctr"/>
            <a:lstStyle/>
            <a:p>
              <a:pPr algn="ctr"/>
              <a:r>
                <a:rPr lang="zh-CN" altLang="en-US" dirty="0">
                  <a:latin typeface="Times New Roman" pitchFamily="18" charset="0"/>
                </a:rPr>
                <a:t>行数据</a:t>
              </a:r>
              <a:endParaRPr lang="zh-CN" altLang="en-US" dirty="0">
                <a:latin typeface="Tahoma" pitchFamily="34" charset="0"/>
              </a:endParaRPr>
            </a:p>
          </p:txBody>
        </p:sp>
        <p:sp>
          <p:nvSpPr>
            <p:cNvPr id="53275" name="Text Box 80"/>
            <p:cNvSpPr txBox="1">
              <a:spLocks noChangeArrowheads="1"/>
            </p:cNvSpPr>
            <p:nvPr/>
          </p:nvSpPr>
          <p:spPr bwMode="auto">
            <a:xfrm>
              <a:off x="6651" y="4977"/>
              <a:ext cx="1020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10800" rIns="0" bIns="10800" anchor="ctr"/>
            <a:lstStyle/>
            <a:p>
              <a:r>
                <a:rPr lang="en-US" altLang="zh-CN" sz="1600">
                  <a:solidFill>
                    <a:srgbClr val="FF0000"/>
                  </a:solidFill>
                  <a:latin typeface="Times New Roman" pitchFamily="18" charset="0"/>
                </a:rPr>
                <a:t>ROWID</a:t>
              </a:r>
              <a:endParaRPr lang="en-US" altLang="zh-CN" sz="1600">
                <a:latin typeface="Tahoma" pitchFamily="34" charset="0"/>
              </a:endParaRPr>
            </a:p>
          </p:txBody>
        </p:sp>
        <p:sp>
          <p:nvSpPr>
            <p:cNvPr id="53276" name="Text Box 81"/>
            <p:cNvSpPr txBox="1">
              <a:spLocks noChangeArrowheads="1"/>
            </p:cNvSpPr>
            <p:nvPr/>
          </p:nvSpPr>
          <p:spPr bwMode="auto">
            <a:xfrm>
              <a:off x="7581" y="5577"/>
              <a:ext cx="980" cy="46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10800" rIns="0" bIns="10800" anchor="ctr"/>
            <a:lstStyle/>
            <a:p>
              <a:pPr algn="ctr"/>
              <a:r>
                <a:rPr lang="zh-CN" altLang="en-US">
                  <a:latin typeface="Times New Roman" pitchFamily="18" charset="0"/>
                </a:rPr>
                <a:t>行数据</a:t>
              </a:r>
            </a:p>
          </p:txBody>
        </p:sp>
        <p:sp>
          <p:nvSpPr>
            <p:cNvPr id="53277" name="Text Box 82"/>
            <p:cNvSpPr txBox="1">
              <a:spLocks noChangeArrowheads="1"/>
            </p:cNvSpPr>
            <p:nvPr/>
          </p:nvSpPr>
          <p:spPr bwMode="auto">
            <a:xfrm>
              <a:off x="7581" y="6037"/>
              <a:ext cx="980" cy="46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10800" rIns="0" bIns="10800" anchor="ctr"/>
            <a:lstStyle/>
            <a:p>
              <a:pPr algn="ctr"/>
              <a:r>
                <a:rPr lang="zh-CN" altLang="en-US">
                  <a:latin typeface="Times New Roman" pitchFamily="18" charset="0"/>
                </a:rPr>
                <a:t>行数据</a:t>
              </a:r>
            </a:p>
          </p:txBody>
        </p:sp>
        <p:sp>
          <p:nvSpPr>
            <p:cNvPr id="53278" name="Line 83"/>
            <p:cNvSpPr>
              <a:spLocks noChangeShapeType="1"/>
            </p:cNvSpPr>
            <p:nvPr/>
          </p:nvSpPr>
          <p:spPr bwMode="auto">
            <a:xfrm>
              <a:off x="7315" y="4080"/>
              <a:ext cx="0" cy="101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9" name="Text Box 84"/>
            <p:cNvSpPr txBox="1">
              <a:spLocks noChangeArrowheads="1"/>
            </p:cNvSpPr>
            <p:nvPr/>
          </p:nvSpPr>
          <p:spPr bwMode="auto">
            <a:xfrm>
              <a:off x="7359" y="6532"/>
              <a:ext cx="1357" cy="4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10800" rIns="0" bIns="10800" anchor="ctr"/>
            <a:lstStyle/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簇集索引</a:t>
              </a:r>
              <a:endParaRPr lang="zh-CN" altLang="en-US" dirty="0">
                <a:latin typeface="Tahoma" pitchFamily="34" charset="0"/>
              </a:endParaRPr>
            </a:p>
          </p:txBody>
        </p:sp>
        <p:sp>
          <p:nvSpPr>
            <p:cNvPr id="53280" name="Text Box 85"/>
            <p:cNvSpPr txBox="1">
              <a:spLocks noChangeArrowheads="1"/>
            </p:cNvSpPr>
            <p:nvPr/>
          </p:nvSpPr>
          <p:spPr bwMode="auto">
            <a:xfrm>
              <a:off x="3526" y="6567"/>
              <a:ext cx="1580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b="1" dirty="0">
                  <a:latin typeface="Times New Roman" pitchFamily="18" charset="0"/>
                  <a:ea typeface="楷体_GB2312" pitchFamily="49" charset="-122"/>
                </a:rPr>
                <a:t>主索引</a:t>
              </a:r>
              <a:endParaRPr lang="zh-CN" altLang="en-US" dirty="0">
                <a:latin typeface="Tahoma" pitchFamily="34" charset="0"/>
              </a:endParaRPr>
            </a:p>
          </p:txBody>
        </p:sp>
        <p:sp>
          <p:nvSpPr>
            <p:cNvPr id="53281" name="Text Box 86"/>
            <p:cNvSpPr txBox="1">
              <a:spLocks noChangeArrowheads="1"/>
            </p:cNvSpPr>
            <p:nvPr/>
          </p:nvSpPr>
          <p:spPr bwMode="auto">
            <a:xfrm>
              <a:off x="9036" y="4980"/>
              <a:ext cx="1100" cy="30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lIns="0" tIns="10800" rIns="0" bIns="10800" anchor="ctr"/>
            <a:lstStyle/>
            <a:p>
              <a:pPr algn="ctr"/>
              <a:r>
                <a:rPr lang="en-US" altLang="zh-CN" sz="1600" dirty="0">
                  <a:latin typeface="Times New Roman" pitchFamily="18" charset="0"/>
                </a:rPr>
                <a:t>ROWIDs</a:t>
              </a:r>
            </a:p>
          </p:txBody>
        </p:sp>
        <p:sp>
          <p:nvSpPr>
            <p:cNvPr id="53282" name="Text Box 87"/>
            <p:cNvSpPr txBox="1">
              <a:spLocks noChangeArrowheads="1"/>
            </p:cNvSpPr>
            <p:nvPr/>
          </p:nvSpPr>
          <p:spPr bwMode="auto">
            <a:xfrm>
              <a:off x="9055" y="5567"/>
              <a:ext cx="1100" cy="30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lIns="0" tIns="10800" rIns="0" bIns="10800" anchor="ctr"/>
            <a:lstStyle/>
            <a:p>
              <a:pPr algn="ctr"/>
              <a:r>
                <a:rPr lang="en-US" altLang="zh-CN" sz="1600">
                  <a:latin typeface="Times New Roman" pitchFamily="18" charset="0"/>
                </a:rPr>
                <a:t>ROWIDs</a:t>
              </a:r>
            </a:p>
          </p:txBody>
        </p:sp>
        <p:sp>
          <p:nvSpPr>
            <p:cNvPr id="53283" name="Text Box 88"/>
            <p:cNvSpPr txBox="1">
              <a:spLocks noChangeArrowheads="1"/>
            </p:cNvSpPr>
            <p:nvPr/>
          </p:nvSpPr>
          <p:spPr bwMode="auto">
            <a:xfrm>
              <a:off x="9035" y="6163"/>
              <a:ext cx="1100" cy="301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lIns="0" tIns="10800" rIns="0" bIns="10800" anchor="ctr"/>
            <a:lstStyle/>
            <a:p>
              <a:pPr algn="ctr"/>
              <a:r>
                <a:rPr lang="en-US" altLang="zh-CN" sz="1600" dirty="0">
                  <a:latin typeface="Times New Roman" pitchFamily="18" charset="0"/>
                </a:rPr>
                <a:t>ROWIDs</a:t>
              </a:r>
            </a:p>
          </p:txBody>
        </p:sp>
        <p:sp>
          <p:nvSpPr>
            <p:cNvPr id="53284" name="Line 89"/>
            <p:cNvSpPr>
              <a:spLocks noChangeShapeType="1"/>
            </p:cNvSpPr>
            <p:nvPr/>
          </p:nvSpPr>
          <p:spPr bwMode="auto">
            <a:xfrm>
              <a:off x="9539" y="4120"/>
              <a:ext cx="0" cy="84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5" name="Line 90"/>
            <p:cNvSpPr>
              <a:spLocks noChangeShapeType="1"/>
            </p:cNvSpPr>
            <p:nvPr/>
          </p:nvSpPr>
          <p:spPr bwMode="auto">
            <a:xfrm flipH="1" flipV="1">
              <a:off x="9656" y="4080"/>
              <a:ext cx="0" cy="88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6" name="Line 91"/>
            <p:cNvSpPr>
              <a:spLocks noChangeShapeType="1"/>
            </p:cNvSpPr>
            <p:nvPr/>
          </p:nvSpPr>
          <p:spPr bwMode="auto">
            <a:xfrm>
              <a:off x="9550" y="5287"/>
              <a:ext cx="0" cy="28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7" name="Line 92"/>
            <p:cNvSpPr>
              <a:spLocks noChangeShapeType="1"/>
            </p:cNvSpPr>
            <p:nvPr/>
          </p:nvSpPr>
          <p:spPr bwMode="auto">
            <a:xfrm>
              <a:off x="9550" y="5883"/>
              <a:ext cx="0" cy="28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8" name="Line 93"/>
            <p:cNvSpPr>
              <a:spLocks noChangeShapeType="1"/>
            </p:cNvSpPr>
            <p:nvPr/>
          </p:nvSpPr>
          <p:spPr bwMode="auto">
            <a:xfrm flipV="1">
              <a:off x="9665" y="5863"/>
              <a:ext cx="0" cy="28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9" name="Line 94"/>
            <p:cNvSpPr>
              <a:spLocks noChangeShapeType="1"/>
            </p:cNvSpPr>
            <p:nvPr/>
          </p:nvSpPr>
          <p:spPr bwMode="auto">
            <a:xfrm flipV="1">
              <a:off x="9665" y="5287"/>
              <a:ext cx="0" cy="28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0" name="Text Box 95"/>
            <p:cNvSpPr txBox="1">
              <a:spLocks noChangeArrowheads="1"/>
            </p:cNvSpPr>
            <p:nvPr/>
          </p:nvSpPr>
          <p:spPr bwMode="auto">
            <a:xfrm>
              <a:off x="9042" y="6567"/>
              <a:ext cx="124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0" rIns="18000" bIns="0" anchor="ctr"/>
            <a:lstStyle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次索引</a:t>
              </a:r>
              <a:endParaRPr lang="zh-CN" altLang="en-US" dirty="0">
                <a:latin typeface="Tahoma" pitchFamily="34" charset="0"/>
              </a:endParaRPr>
            </a:p>
          </p:txBody>
        </p:sp>
        <p:sp>
          <p:nvSpPr>
            <p:cNvPr id="53291" name="Line 96"/>
            <p:cNvSpPr>
              <a:spLocks noChangeShapeType="1"/>
            </p:cNvSpPr>
            <p:nvPr/>
          </p:nvSpPr>
          <p:spPr bwMode="auto">
            <a:xfrm>
              <a:off x="711" y="4752"/>
              <a:ext cx="10763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2" name="Rectangle 97"/>
            <p:cNvSpPr>
              <a:spLocks noChangeArrowheads="1"/>
            </p:cNvSpPr>
            <p:nvPr/>
          </p:nvSpPr>
          <p:spPr bwMode="auto">
            <a:xfrm>
              <a:off x="909" y="3333"/>
              <a:ext cx="10583" cy="1247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3" name="Rectangle 98"/>
            <p:cNvSpPr>
              <a:spLocks noChangeArrowheads="1"/>
            </p:cNvSpPr>
            <p:nvPr/>
          </p:nvSpPr>
          <p:spPr bwMode="auto">
            <a:xfrm>
              <a:off x="2718" y="1620"/>
              <a:ext cx="7200" cy="1640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4" name="Text Box 99"/>
            <p:cNvSpPr txBox="1">
              <a:spLocks noChangeArrowheads="1"/>
            </p:cNvSpPr>
            <p:nvPr/>
          </p:nvSpPr>
          <p:spPr bwMode="auto">
            <a:xfrm>
              <a:off x="2598" y="1500"/>
              <a:ext cx="1580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/>
              <a:r>
                <a:rPr lang="zh-CN" altLang="en-US" sz="2000" b="1">
                  <a:solidFill>
                    <a:schemeClr val="tx2"/>
                  </a:solidFill>
                  <a:latin typeface="Times New Roman" pitchFamily="18" charset="0"/>
                  <a:ea typeface="楷体_GB2312" pitchFamily="49" charset="-122"/>
                </a:rPr>
                <a:t>索引集</a:t>
              </a:r>
              <a:endParaRPr lang="zh-CN" altLang="en-US" sz="2000" b="1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53295" name="Text Box 100"/>
            <p:cNvSpPr txBox="1">
              <a:spLocks noChangeArrowheads="1"/>
            </p:cNvSpPr>
            <p:nvPr/>
          </p:nvSpPr>
          <p:spPr bwMode="auto">
            <a:xfrm>
              <a:off x="841" y="3291"/>
              <a:ext cx="1580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/>
              <a:r>
                <a:rPr lang="zh-CN" altLang="en-US" sz="2000" b="1">
                  <a:solidFill>
                    <a:schemeClr val="tx2"/>
                  </a:solidFill>
                  <a:latin typeface="Times New Roman" pitchFamily="18" charset="0"/>
                  <a:ea typeface="楷体_GB2312" pitchFamily="49" charset="-122"/>
                </a:rPr>
                <a:t>顺序集</a:t>
              </a:r>
              <a:endParaRPr lang="zh-CN" altLang="en-US" sz="2000">
                <a:solidFill>
                  <a:schemeClr val="tx2"/>
                </a:solidFill>
                <a:latin typeface="Tahoma" pitchFamily="34" charset="0"/>
              </a:endParaRPr>
            </a:p>
          </p:txBody>
        </p:sp>
        <p:sp>
          <p:nvSpPr>
            <p:cNvPr id="53296" name="Text Box 101"/>
            <p:cNvSpPr txBox="1">
              <a:spLocks noChangeArrowheads="1"/>
            </p:cNvSpPr>
            <p:nvPr/>
          </p:nvSpPr>
          <p:spPr bwMode="auto">
            <a:xfrm>
              <a:off x="1086" y="1541"/>
              <a:ext cx="680" cy="16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2400" b="1">
                  <a:latin typeface="Times New Roman" pitchFamily="18" charset="0"/>
                  <a:ea typeface="楷体_GB2312" pitchFamily="49" charset="-122"/>
                </a:rPr>
                <a:t>索引段</a:t>
              </a:r>
              <a:endParaRPr lang="zh-CN" altLang="en-US" sz="2400">
                <a:latin typeface="Tahoma" pitchFamily="34" charset="0"/>
              </a:endParaRPr>
            </a:p>
          </p:txBody>
        </p:sp>
        <p:sp>
          <p:nvSpPr>
            <p:cNvPr id="53297" name="Text Box 102"/>
            <p:cNvSpPr txBox="1">
              <a:spLocks noChangeArrowheads="1"/>
            </p:cNvSpPr>
            <p:nvPr/>
          </p:nvSpPr>
          <p:spPr bwMode="auto">
            <a:xfrm>
              <a:off x="1086" y="5080"/>
              <a:ext cx="680" cy="1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2400" b="1">
                  <a:latin typeface="Times New Roman" pitchFamily="18" charset="0"/>
                  <a:ea typeface="楷体_GB2312" pitchFamily="49" charset="-122"/>
                </a:rPr>
                <a:t>数据段</a:t>
              </a:r>
              <a:endParaRPr lang="zh-CN" altLang="en-US" sz="2400">
                <a:latin typeface="Tahoma" pitchFamily="34" charset="0"/>
              </a:endParaRPr>
            </a:p>
          </p:txBody>
        </p:sp>
      </p:grpSp>
      <p:sp>
        <p:nvSpPr>
          <p:cNvPr id="53255" name="AutoShape 104" descr="E:\Teaching\Coureses\Database\Database new\Coursewares\PODTeacher_new\PODTeacher v2.0\Menu3-%E8%AF%BE%E5%A0%82%E6%95%99%E5%AD%A6\%E8%AE%B2%E6%8E%88%E6%8F%90%E7%BA%B2\images\5-5.2-01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42436"/>
            <a:ext cx="658416" cy="25020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270F05-8D65-49A8-91FB-6A617CC2AAFA}" type="slidenum">
              <a:rPr lang="en-US" altLang="zh-CN" smtClean="0"/>
              <a:pPr/>
              <a:t>28</a:t>
            </a:fld>
            <a:endParaRPr lang="en-US" altLang="zh-CN" dirty="0"/>
          </a:p>
        </p:txBody>
      </p:sp>
      <p:sp>
        <p:nvSpPr>
          <p:cNvPr id="110" name="日期占位符 3"/>
          <p:cNvSpPr>
            <a:spLocks noGrp="1"/>
          </p:cNvSpPr>
          <p:nvPr>
            <p:ph type="dt" sz="half" idx="2"/>
          </p:nvPr>
        </p:nvSpPr>
        <p:spPr>
          <a:xfrm>
            <a:off x="4427984" y="6542436"/>
            <a:ext cx="3456384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42436"/>
            <a:ext cx="3362899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r>
              <a:rPr lang="en-US" altLang="zh-CN" dirty="0"/>
              <a:t>—</a:t>
            </a:r>
            <a:r>
              <a:rPr lang="zh-CN" altLang="en-US" dirty="0"/>
              <a:t>数据库的存储结构</a:t>
            </a:r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921068" y="277813"/>
            <a:ext cx="7765731" cy="919162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330033"/>
                </a:solidFill>
              </a:rPr>
              <a:t>5.2 </a:t>
            </a:r>
            <a:r>
              <a:rPr lang="zh-CN" altLang="en-US" sz="4000" dirty="0">
                <a:solidFill>
                  <a:srgbClr val="330033"/>
                </a:solidFill>
              </a:rPr>
              <a:t>关系表的典型存储机制</a:t>
            </a:r>
            <a:r>
              <a:rPr lang="en-US" altLang="zh-CN" sz="3600" dirty="0">
                <a:solidFill>
                  <a:srgbClr val="330033"/>
                </a:solidFill>
              </a:rPr>
              <a:t>&gt;&gt;</a:t>
            </a:r>
            <a:r>
              <a:rPr lang="zh-CN" altLang="en-US" sz="3600" b="1" dirty="0">
                <a:solidFill>
                  <a:srgbClr val="FF0000"/>
                </a:solidFill>
              </a:rPr>
              <a:t>索引</a:t>
            </a:r>
            <a:endParaRPr lang="zh-CN" altLang="en-US" sz="3600" dirty="0"/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3" y="1412874"/>
            <a:ext cx="7859217" cy="5040461"/>
          </a:xfrm>
        </p:spPr>
        <p:txBody>
          <a:bodyPr/>
          <a:lstStyle/>
          <a:p>
            <a:pPr eaLnBrk="1" hangingPunct="1"/>
            <a:r>
              <a:rPr lang="zh-CN" altLang="en-US" sz="2200" dirty="0">
                <a:solidFill>
                  <a:srgbClr val="009900"/>
                </a:solidFill>
                <a:latin typeface="Times New Roman" pitchFamily="18" charset="0"/>
                <a:ea typeface="黑体" pitchFamily="49" charset="-122"/>
              </a:rPr>
              <a:t>注：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Oracle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中的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ROWID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是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16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进制位串：</a:t>
            </a:r>
          </a:p>
          <a:p>
            <a:pPr marL="0" indent="0" eaLnBrk="1" hangingPunct="1">
              <a:buNone/>
            </a:pPr>
            <a:r>
              <a:rPr lang="en-US" altLang="zh-CN" sz="2600" dirty="0">
                <a:latin typeface="Gungsuh" pitchFamily="18" charset="-127"/>
                <a:ea typeface="Gungsuh" pitchFamily="18" charset="-127"/>
              </a:rPr>
              <a:t>   ×××××××.××××.××××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dirty="0">
                <a:latin typeface="Times New Roman" pitchFamily="18" charset="0"/>
                <a:ea typeface="黑体" pitchFamily="49" charset="-122"/>
              </a:rPr>
              <a:t>                                                                    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数据文件号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                                                   数据块中的行片号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                                  数据块在数据文件中的地址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200" dirty="0">
              <a:latin typeface="Times New Roman" pitchFamily="18" charset="0"/>
              <a:ea typeface="黑体" pitchFamily="49" charset="-122"/>
            </a:endParaRPr>
          </a:p>
          <a:p>
            <a:pPr eaLnBrk="1" hangingPunct="1"/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ROWID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是系统附加在表行上的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伪列（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pseudo column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200" b="1" dirty="0">
                <a:latin typeface="Courier New" panose="02070309020205020404" pitchFamily="49" charset="0"/>
                <a:ea typeface="Gungsuh" pitchFamily="18" charset="-127"/>
                <a:cs typeface="Courier New" panose="02070309020205020404" pitchFamily="49" charset="0"/>
              </a:rPr>
              <a:t>    </a:t>
            </a:r>
            <a:r>
              <a:rPr lang="en-US" altLang="zh-CN" sz="2200" b="1" dirty="0">
                <a:latin typeface="Courier New" panose="02070309020205020404" pitchFamily="49" charset="0"/>
                <a:ea typeface="Gungsuh" pitchFamily="18" charset="-127"/>
                <a:cs typeface="Courier New" panose="02070309020205020404" pitchFamily="49" charset="0"/>
              </a:rPr>
              <a:t>SELECT *  FROM </a:t>
            </a:r>
            <a:r>
              <a:rPr lang="en-US" altLang="zh-CN" sz="2200" b="1" dirty="0" err="1">
                <a:latin typeface="Courier New" panose="02070309020205020404" pitchFamily="49" charset="0"/>
                <a:ea typeface="Gungsuh" pitchFamily="18" charset="-127"/>
                <a:cs typeface="Courier New" panose="02070309020205020404" pitchFamily="49" charset="0"/>
              </a:rPr>
              <a:t>emp</a:t>
            </a:r>
            <a:endParaRPr lang="en-US" altLang="zh-CN" sz="2200" b="1" dirty="0">
              <a:latin typeface="Courier New" panose="02070309020205020404" pitchFamily="49" charset="0"/>
              <a:ea typeface="Gungsuh" pitchFamily="18" charset="-127"/>
              <a:cs typeface="Courier New" panose="020703090202050204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b="1" dirty="0">
                <a:latin typeface="Courier New" panose="02070309020205020404" pitchFamily="49" charset="0"/>
                <a:ea typeface="Gungsuh" pitchFamily="18" charset="-127"/>
                <a:cs typeface="Courier New" panose="02070309020205020404" pitchFamily="49" charset="0"/>
              </a:rPr>
              <a:t>    WHERE 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  <a:ea typeface="Gungsuh" pitchFamily="18" charset="-127"/>
                <a:cs typeface="Courier New" panose="02070309020205020404" pitchFamily="49" charset="0"/>
              </a:rPr>
              <a:t>ROWID</a:t>
            </a:r>
            <a:r>
              <a:rPr lang="en-US" altLang="zh-CN" sz="2200" b="1" dirty="0">
                <a:latin typeface="Courier New" panose="02070309020205020404" pitchFamily="49" charset="0"/>
                <a:ea typeface="Gungsuh" pitchFamily="18" charset="-127"/>
                <a:cs typeface="Courier New" panose="02070309020205020404" pitchFamily="49" charset="0"/>
              </a:rPr>
              <a:t> = ‘0000DC5.0001.0001’;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b="1" dirty="0">
                <a:latin typeface="Courier New" panose="02070309020205020404" pitchFamily="49" charset="0"/>
                <a:ea typeface="Gungsuh" pitchFamily="18" charset="-127"/>
                <a:cs typeface="Courier New" panose="02070309020205020404" pitchFamily="49" charset="0"/>
              </a:rPr>
              <a:t>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b="1" dirty="0">
                <a:latin typeface="Courier New" panose="02070309020205020404" pitchFamily="49" charset="0"/>
                <a:ea typeface="Gungsuh" pitchFamily="18" charset="-127"/>
                <a:cs typeface="Courier New" panose="02070309020205020404" pitchFamily="49" charset="0"/>
              </a:rPr>
              <a:t>    SELECT </a:t>
            </a:r>
            <a:r>
              <a:rPr lang="en-US" altLang="zh-CN" sz="2200" b="1" dirty="0">
                <a:solidFill>
                  <a:srgbClr val="0000FF"/>
                </a:solidFill>
                <a:latin typeface="Courier New" panose="02070309020205020404" pitchFamily="49" charset="0"/>
                <a:ea typeface="Gungsuh" pitchFamily="18" charset="-127"/>
                <a:cs typeface="Courier New" panose="02070309020205020404" pitchFamily="49" charset="0"/>
              </a:rPr>
              <a:t>ROWID</a:t>
            </a:r>
            <a:r>
              <a:rPr lang="en-US" altLang="zh-CN" sz="2200" b="1" dirty="0">
                <a:latin typeface="Courier New" panose="02070309020205020404" pitchFamily="49" charset="0"/>
                <a:ea typeface="Gungsuh" pitchFamily="18" charset="-127"/>
                <a:cs typeface="Courier New" panose="02070309020205020404" pitchFamily="49" charset="0"/>
              </a:rPr>
              <a:t>, </a:t>
            </a:r>
            <a:r>
              <a:rPr lang="en-US" altLang="zh-CN" sz="2200" b="1" dirty="0" err="1">
                <a:latin typeface="Courier New" panose="02070309020205020404" pitchFamily="49" charset="0"/>
                <a:ea typeface="Gungsuh" pitchFamily="18" charset="-127"/>
                <a:cs typeface="Courier New" panose="02070309020205020404" pitchFamily="49" charset="0"/>
              </a:rPr>
              <a:t>ename</a:t>
            </a:r>
            <a:r>
              <a:rPr lang="en-US" altLang="zh-CN" sz="2200" b="1" dirty="0">
                <a:latin typeface="Courier New" panose="02070309020205020404" pitchFamily="49" charset="0"/>
                <a:ea typeface="Gungsuh" pitchFamily="18" charset="-127"/>
                <a:cs typeface="Courier New" panose="02070309020205020404" pitchFamily="49" charset="0"/>
              </a:rPr>
              <a:t>  FROM </a:t>
            </a:r>
            <a:r>
              <a:rPr lang="en-US" altLang="zh-CN" sz="2200" b="1" dirty="0" err="1">
                <a:latin typeface="Courier New" panose="02070309020205020404" pitchFamily="49" charset="0"/>
                <a:ea typeface="Gungsuh" pitchFamily="18" charset="-127"/>
                <a:cs typeface="Courier New" panose="02070309020205020404" pitchFamily="49" charset="0"/>
              </a:rPr>
              <a:t>emp</a:t>
            </a:r>
            <a:endParaRPr lang="en-US" altLang="zh-CN" sz="2200" b="1" dirty="0">
              <a:latin typeface="Courier New" panose="02070309020205020404" pitchFamily="49" charset="0"/>
              <a:ea typeface="Gungsuh" pitchFamily="18" charset="-127"/>
              <a:cs typeface="Courier New" panose="02070309020205020404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b="1" dirty="0">
                <a:latin typeface="Courier New" panose="02070309020205020404" pitchFamily="49" charset="0"/>
                <a:ea typeface="Gungsuh" pitchFamily="18" charset="-127"/>
                <a:cs typeface="Courier New" panose="02070309020205020404" pitchFamily="49" charset="0"/>
              </a:rPr>
              <a:t>    WHERE </a:t>
            </a:r>
            <a:r>
              <a:rPr lang="en-US" altLang="zh-CN" sz="2200" b="1" dirty="0" err="1">
                <a:latin typeface="Courier New" panose="02070309020205020404" pitchFamily="49" charset="0"/>
                <a:ea typeface="Gungsuh" pitchFamily="18" charset="-127"/>
                <a:cs typeface="Courier New" panose="02070309020205020404" pitchFamily="49" charset="0"/>
              </a:rPr>
              <a:t>empno</a:t>
            </a:r>
            <a:r>
              <a:rPr lang="en-US" altLang="zh-CN" sz="2200" b="1" dirty="0">
                <a:latin typeface="Courier New" panose="02070309020205020404" pitchFamily="49" charset="0"/>
                <a:ea typeface="Gungsuh" pitchFamily="18" charset="-127"/>
                <a:cs typeface="Courier New" panose="02070309020205020404" pitchFamily="49" charset="0"/>
              </a:rPr>
              <a:t>=100;</a:t>
            </a:r>
          </a:p>
        </p:txBody>
      </p:sp>
      <p:sp>
        <p:nvSpPr>
          <p:cNvPr id="54279" name="Line 4"/>
          <p:cNvSpPr>
            <a:spLocks noChangeShapeType="1"/>
          </p:cNvSpPr>
          <p:nvPr/>
        </p:nvSpPr>
        <p:spPr bwMode="auto">
          <a:xfrm>
            <a:off x="1304921" y="2255664"/>
            <a:ext cx="1584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54280" name="Line 5"/>
          <p:cNvSpPr>
            <a:spLocks noChangeShapeType="1"/>
          </p:cNvSpPr>
          <p:nvPr/>
        </p:nvSpPr>
        <p:spPr bwMode="auto">
          <a:xfrm>
            <a:off x="3023972" y="2246313"/>
            <a:ext cx="864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54281" name="Line 6"/>
          <p:cNvSpPr>
            <a:spLocks noChangeShapeType="1"/>
          </p:cNvSpPr>
          <p:nvPr/>
        </p:nvSpPr>
        <p:spPr bwMode="auto">
          <a:xfrm>
            <a:off x="4031796" y="2246313"/>
            <a:ext cx="864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54282" name="Line 7"/>
          <p:cNvSpPr>
            <a:spLocks noChangeShapeType="1"/>
          </p:cNvSpPr>
          <p:nvPr/>
        </p:nvSpPr>
        <p:spPr bwMode="auto">
          <a:xfrm>
            <a:off x="4787900" y="2247054"/>
            <a:ext cx="0" cy="2700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54283" name="Line 8"/>
          <p:cNvSpPr>
            <a:spLocks noChangeShapeType="1"/>
          </p:cNvSpPr>
          <p:nvPr/>
        </p:nvSpPr>
        <p:spPr bwMode="auto">
          <a:xfrm>
            <a:off x="4787900" y="2514598"/>
            <a:ext cx="675018" cy="2455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54284" name="Line 9"/>
          <p:cNvSpPr>
            <a:spLocks noChangeShapeType="1"/>
          </p:cNvSpPr>
          <p:nvPr/>
        </p:nvSpPr>
        <p:spPr bwMode="auto">
          <a:xfrm>
            <a:off x="3563938" y="2253252"/>
            <a:ext cx="0" cy="6768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54285" name="Line 10"/>
          <p:cNvSpPr>
            <a:spLocks noChangeShapeType="1"/>
          </p:cNvSpPr>
          <p:nvPr/>
        </p:nvSpPr>
        <p:spPr bwMode="auto">
          <a:xfrm>
            <a:off x="1763713" y="2255664"/>
            <a:ext cx="0" cy="10800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54286" name="Line 11"/>
          <p:cNvSpPr>
            <a:spLocks noChangeShapeType="1"/>
          </p:cNvSpPr>
          <p:nvPr/>
        </p:nvSpPr>
        <p:spPr bwMode="auto">
          <a:xfrm flipV="1">
            <a:off x="1763713" y="3338513"/>
            <a:ext cx="1152000" cy="1587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54287" name="Line 12"/>
          <p:cNvSpPr>
            <a:spLocks noChangeShapeType="1"/>
          </p:cNvSpPr>
          <p:nvPr/>
        </p:nvSpPr>
        <p:spPr bwMode="auto">
          <a:xfrm>
            <a:off x="3563887" y="2924944"/>
            <a:ext cx="576065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42436"/>
            <a:ext cx="658416" cy="25020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270F05-8D65-49A8-91FB-6A617CC2AAFA}" type="slidenum">
              <a:rPr lang="en-US" altLang="zh-CN" smtClean="0"/>
              <a:pPr/>
              <a:t>29</a:t>
            </a:fld>
            <a:endParaRPr lang="en-US" altLang="zh-CN" dirty="0"/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4427984" y="6542436"/>
            <a:ext cx="3456384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42436"/>
            <a:ext cx="3362899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r>
              <a:rPr lang="en-US" altLang="zh-CN" dirty="0"/>
              <a:t>—</a:t>
            </a:r>
            <a:r>
              <a:rPr lang="zh-CN" altLang="en-US" dirty="0"/>
              <a:t>数据库的存储结构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5.1 </a:t>
            </a:r>
            <a:r>
              <a:rPr lang="zh-CN" altLang="en-US" dirty="0"/>
              <a:t>数据库存储结构的特点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1069" y="1412875"/>
            <a:ext cx="7966128" cy="467995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一、多级存储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sz="22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用</a:t>
            </a:r>
            <a:r>
              <a:rPr lang="zh-CN" altLang="en-US" sz="2200" b="1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内存（</a:t>
            </a:r>
            <a:r>
              <a:rPr lang="en-US" altLang="zh-CN" sz="2200" b="1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RAM</a:t>
            </a:r>
            <a:r>
              <a:rPr lang="zh-CN" altLang="en-US" sz="2200" b="1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）</a:t>
            </a:r>
            <a:r>
              <a:rPr lang="zh-CN" altLang="en-US" sz="22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作为数据库的存储介质是不合适的。</a:t>
            </a:r>
          </a:p>
          <a:p>
            <a:pPr lvl="2" eaLnBrk="1" hangingPunct="1">
              <a:lnSpc>
                <a:spcPct val="115000"/>
              </a:lnSpc>
            </a:pPr>
            <a:r>
              <a:rPr lang="zh-CN" altLang="en-US" sz="1900" dirty="0">
                <a:latin typeface="Times New Roman" pitchFamily="18" charset="0"/>
                <a:ea typeface="黑体" pitchFamily="49" charset="-122"/>
              </a:rPr>
              <a:t>内存的容量尚不够以存储数据库中的全部数据</a:t>
            </a:r>
          </a:p>
          <a:p>
            <a:pPr lvl="2" eaLnBrk="1" hangingPunct="1">
              <a:lnSpc>
                <a:spcPct val="115000"/>
              </a:lnSpc>
            </a:pPr>
            <a:r>
              <a:rPr lang="zh-CN" altLang="en-US" sz="1900" dirty="0">
                <a:latin typeface="Times New Roman" pitchFamily="18" charset="0"/>
                <a:ea typeface="黑体" pitchFamily="49" charset="-122"/>
              </a:rPr>
              <a:t>内存是</a:t>
            </a:r>
            <a:r>
              <a:rPr lang="zh-CN" altLang="en-US" sz="19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易失性存储器（</a:t>
            </a:r>
            <a:r>
              <a:rPr lang="en-US" altLang="zh-CN" sz="19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volatile storage</a:t>
            </a:r>
            <a:r>
              <a:rPr lang="zh-CN" altLang="en-US" sz="19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</a:t>
            </a:r>
            <a:r>
              <a:rPr lang="zh-CN" altLang="en-US" sz="1900" dirty="0">
                <a:latin typeface="Times New Roman" pitchFamily="18" charset="0"/>
                <a:ea typeface="黑体" pitchFamily="49" charset="-122"/>
              </a:rPr>
              <a:t>，不适合持久存储数据</a:t>
            </a:r>
          </a:p>
          <a:p>
            <a:pPr lvl="2" eaLnBrk="1" hangingPunct="1">
              <a:lnSpc>
                <a:spcPct val="115000"/>
              </a:lnSpc>
            </a:pPr>
            <a:r>
              <a:rPr lang="zh-CN" altLang="en-US" sz="1900" dirty="0">
                <a:latin typeface="Times New Roman" pitchFamily="18" charset="0"/>
                <a:ea typeface="黑体" pitchFamily="49" charset="-122"/>
              </a:rPr>
              <a:t>内存</a:t>
            </a:r>
            <a:r>
              <a:rPr lang="zh-CN" altLang="en-US" sz="19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存储单位数据的成本</a:t>
            </a:r>
            <a:r>
              <a:rPr lang="zh-CN" altLang="en-US" sz="1900" dirty="0">
                <a:latin typeface="Times New Roman" pitchFamily="18" charset="0"/>
                <a:ea typeface="黑体" pitchFamily="49" charset="-122"/>
              </a:rPr>
              <a:t>要比外存高得多（约</a:t>
            </a:r>
            <a:r>
              <a:rPr lang="en-US" altLang="zh-CN" sz="1900" dirty="0">
                <a:latin typeface="Times New Roman" pitchFamily="18" charset="0"/>
                <a:ea typeface="黑体" pitchFamily="49" charset="-122"/>
              </a:rPr>
              <a:t>1000</a:t>
            </a:r>
            <a:r>
              <a:rPr lang="zh-CN" altLang="en-US" sz="1900" dirty="0">
                <a:latin typeface="Times New Roman" pitchFamily="18" charset="0"/>
                <a:ea typeface="黑体" pitchFamily="49" charset="-122"/>
              </a:rPr>
              <a:t>倍）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sz="22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因此，目前的数据库系统主要采用</a:t>
            </a:r>
            <a:r>
              <a:rPr lang="zh-CN" altLang="en-US" sz="22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多级存储结构</a:t>
            </a:r>
            <a:r>
              <a:rPr lang="zh-CN" altLang="en-US" sz="22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。</a:t>
            </a:r>
          </a:p>
          <a:p>
            <a:pPr lvl="2" eaLnBrk="1" hangingPunct="1">
              <a:lnSpc>
                <a:spcPct val="115000"/>
              </a:lnSpc>
            </a:pPr>
            <a:r>
              <a:rPr lang="zh-CN" altLang="en-US" sz="1900" dirty="0">
                <a:solidFill>
                  <a:srgbClr val="009900"/>
                </a:solidFill>
                <a:latin typeface="Times New Roman" pitchFamily="18" charset="0"/>
                <a:ea typeface="黑体" pitchFamily="49" charset="-122"/>
              </a:rPr>
              <a:t>二级存储：内存（主存）－ 外存（磁盘）</a:t>
            </a:r>
          </a:p>
          <a:p>
            <a:pPr lvl="2" eaLnBrk="1" hangingPunct="1">
              <a:lnSpc>
                <a:spcPct val="115000"/>
              </a:lnSpc>
            </a:pPr>
            <a:r>
              <a:rPr lang="zh-CN" altLang="en-US" sz="1900" dirty="0">
                <a:solidFill>
                  <a:srgbClr val="009900"/>
                </a:solidFill>
                <a:latin typeface="Times New Roman" pitchFamily="18" charset="0"/>
                <a:ea typeface="黑体" pitchFamily="49" charset="-122"/>
              </a:rPr>
              <a:t>三级存储：内存（主存）－ 外存（磁盘）－ 辅存（磁带等）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42436"/>
            <a:ext cx="658416" cy="25020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270F05-8D65-49A8-91FB-6A617CC2AAFA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427984" y="6542436"/>
            <a:ext cx="3456384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42436"/>
            <a:ext cx="3362899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r>
              <a:rPr lang="en-US" altLang="zh-CN" dirty="0"/>
              <a:t>—</a:t>
            </a:r>
            <a:r>
              <a:rPr lang="zh-CN" altLang="en-US" dirty="0"/>
              <a:t>数据库的存储结构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3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350"/>
            <a:ext cx="7920037" cy="919163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330033"/>
                </a:solidFill>
              </a:rPr>
              <a:t>5.2 </a:t>
            </a:r>
            <a:r>
              <a:rPr lang="zh-CN" altLang="en-US" sz="4000" dirty="0">
                <a:solidFill>
                  <a:srgbClr val="330033"/>
                </a:solidFill>
              </a:rPr>
              <a:t>关系表的典型存储机制</a:t>
            </a:r>
            <a:r>
              <a:rPr lang="en-US" altLang="zh-CN" sz="3600" dirty="0">
                <a:solidFill>
                  <a:srgbClr val="330033"/>
                </a:solidFill>
              </a:rPr>
              <a:t>&gt;&gt;</a:t>
            </a:r>
            <a:r>
              <a:rPr lang="zh-CN" altLang="en-US" sz="3600" b="1" dirty="0">
                <a:solidFill>
                  <a:srgbClr val="FF0000"/>
                </a:solidFill>
              </a:rPr>
              <a:t>索引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5" y="1412875"/>
            <a:ext cx="7992888" cy="46799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</a:rPr>
              <a:t>树索引的</a:t>
            </a:r>
            <a:r>
              <a:rPr lang="zh-CN" altLang="en-US" sz="2400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利弊</a:t>
            </a:r>
          </a:p>
          <a:p>
            <a:pPr lvl="1" eaLnBrk="1" hangingPunct="1">
              <a:defRPr/>
            </a:pPr>
            <a:r>
              <a:rPr lang="zh-CN" altLang="en-US" sz="2400" dirty="0">
                <a:solidFill>
                  <a:srgbClr val="009900"/>
                </a:solidFill>
                <a:latin typeface="Times New Roman" pitchFamily="18" charset="0"/>
                <a:ea typeface="黑体" pitchFamily="2" charset="-122"/>
              </a:rPr>
              <a:t>利</a:t>
            </a:r>
          </a:p>
          <a:p>
            <a:pPr lvl="2" eaLnBrk="1" hangingPunct="1">
              <a:defRPr/>
            </a:pP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当表的容量较大时（需占用较多物理块时），索引能明显提高数据查询性能</a:t>
            </a: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——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最理想的块</a:t>
            </a:r>
            <a:r>
              <a:rPr lang="en-US" altLang="zh-CN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I/O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次数为：</a:t>
            </a:r>
            <a:br>
              <a:rPr lang="en-US" altLang="zh-CN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</a:b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树深度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+1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。</a:t>
            </a:r>
          </a:p>
          <a:p>
            <a:pPr lvl="2" eaLnBrk="1" hangingPunct="1">
              <a:defRPr/>
            </a:pP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索引特别适合于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指定行查询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和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范围查找</a:t>
            </a: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。</a:t>
            </a:r>
          </a:p>
          <a:p>
            <a:pPr lvl="1" eaLnBrk="1" hangingPunct="1">
              <a:defRPr/>
            </a:pPr>
            <a:r>
              <a:rPr lang="zh-CN" altLang="en-US" sz="2400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+mn-cs"/>
              </a:rPr>
              <a:t>弊</a:t>
            </a:r>
          </a:p>
          <a:p>
            <a:pPr lvl="2" eaLnBrk="1" hangingPunct="1">
              <a:defRPr/>
            </a:pPr>
            <a:r>
              <a:rPr lang="zh-CN" altLang="en-US" dirty="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rPr>
              <a:t>增加了系统维护的开销，特别是当表的数据需频繁更新时。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42436"/>
            <a:ext cx="658416" cy="25020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270F05-8D65-49A8-91FB-6A617CC2AAFA}" type="slidenum">
              <a:rPr lang="en-US" altLang="zh-CN" smtClean="0"/>
              <a:pPr/>
              <a:t>30</a:t>
            </a:fld>
            <a:endParaRPr lang="en-US" altLang="zh-CN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427984" y="6542436"/>
            <a:ext cx="3456384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42436"/>
            <a:ext cx="3362899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r>
              <a:rPr lang="en-US" altLang="zh-CN" dirty="0"/>
              <a:t>—</a:t>
            </a:r>
            <a:r>
              <a:rPr lang="zh-CN" altLang="en-US" dirty="0"/>
              <a:t>数据库的存储结构</a:t>
            </a:r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目录 </a:t>
            </a:r>
            <a:r>
              <a:rPr lang="en-US" altLang="zh-CN"/>
              <a:t>Contents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2600" b="1" dirty="0">
                <a:ea typeface="黑体" pitchFamily="49" charset="-122"/>
              </a:rPr>
              <a:t>5.1 </a:t>
            </a:r>
            <a:r>
              <a:rPr lang="zh-CN" altLang="en-US" sz="2600" b="1" dirty="0">
                <a:ea typeface="黑体" pitchFamily="49" charset="-122"/>
              </a:rPr>
              <a:t>数据库存储结构的特点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b="1" dirty="0">
                <a:ea typeface="黑体" pitchFamily="49" charset="-122"/>
              </a:rPr>
              <a:t>多级存储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b="1" dirty="0">
                <a:ea typeface="黑体" pitchFamily="49" charset="-122"/>
              </a:rPr>
              <a:t>物理结构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b="1" dirty="0">
                <a:ea typeface="黑体" pitchFamily="49" charset="-122"/>
              </a:rPr>
              <a:t>逻辑结构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600" b="1" dirty="0">
                <a:ea typeface="黑体" pitchFamily="49" charset="-122"/>
              </a:rPr>
              <a:t>5.2 </a:t>
            </a:r>
            <a:r>
              <a:rPr lang="zh-CN" altLang="en-US" sz="2600" b="1" dirty="0">
                <a:ea typeface="黑体" pitchFamily="49" charset="-122"/>
              </a:rPr>
              <a:t>关系表的典型存储机制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b="1" dirty="0">
                <a:ea typeface="黑体" pitchFamily="49" charset="-122"/>
              </a:rPr>
              <a:t>索引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ea typeface="黑体" pitchFamily="49" charset="-122"/>
              </a:rPr>
              <a:t>散列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b="1" dirty="0">
                <a:ea typeface="黑体" pitchFamily="49" charset="-122"/>
              </a:rPr>
              <a:t>簇集</a:t>
            </a:r>
          </a:p>
        </p:txBody>
      </p:sp>
      <p:pic>
        <p:nvPicPr>
          <p:cNvPr id="10" name="Picture 8" descr="j02991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325" y="1844675"/>
            <a:ext cx="2592388" cy="424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42436"/>
            <a:ext cx="658416" cy="25020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270F05-8D65-49A8-91FB-6A617CC2AAFA}" type="slidenum">
              <a:rPr lang="en-US" altLang="zh-CN" smtClean="0"/>
              <a:pPr/>
              <a:t>31</a:t>
            </a:fld>
            <a:endParaRPr lang="en-US" altLang="zh-CN" dirty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427984" y="6542436"/>
            <a:ext cx="3456384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42436"/>
            <a:ext cx="3362899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r>
              <a:rPr lang="en-US" altLang="zh-CN" dirty="0"/>
              <a:t>—</a:t>
            </a:r>
            <a:r>
              <a:rPr lang="zh-CN" altLang="en-US" dirty="0"/>
              <a:t>数据库的存储结构</a:t>
            </a:r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/>
              <a:t>5.2 </a:t>
            </a:r>
            <a:r>
              <a:rPr lang="zh-CN" altLang="en-US" sz="4000" dirty="0"/>
              <a:t>关系表的典型存储机制</a:t>
            </a:r>
            <a:r>
              <a:rPr lang="en-US" altLang="zh-CN" sz="3600" dirty="0"/>
              <a:t>&gt;&gt;</a:t>
            </a:r>
            <a:r>
              <a:rPr lang="zh-CN" altLang="en-US" sz="3600" b="1" dirty="0">
                <a:solidFill>
                  <a:srgbClr val="FF0000"/>
                </a:solidFill>
              </a:rPr>
              <a:t>散列</a:t>
            </a:r>
            <a:endParaRPr lang="zh-CN" altLang="en-US" sz="3600" dirty="0"/>
          </a:p>
        </p:txBody>
      </p:sp>
      <p:sp>
        <p:nvSpPr>
          <p:cNvPr id="102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412776"/>
            <a:ext cx="7715200" cy="2809056"/>
          </a:xfrm>
          <a:noFill/>
        </p:spPr>
        <p:txBody>
          <a:bodyPr lIns="18000" tIns="0" rIns="0" bIns="0"/>
          <a:lstStyle/>
          <a:p>
            <a:pPr eaLnBrk="1" hangingPunct="1">
              <a:spcBef>
                <a:spcPts val="1200"/>
              </a:spcBef>
            </a:pPr>
            <a:r>
              <a:rPr lang="zh-CN" altLang="en-US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散列（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Hash</a:t>
            </a:r>
            <a:r>
              <a:rPr lang="zh-CN" altLang="en-US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）</a:t>
            </a:r>
            <a:endParaRPr lang="en-US" altLang="zh-CN" dirty="0">
              <a:solidFill>
                <a:schemeClr val="accent2"/>
              </a:solidFill>
              <a:latin typeface="Times New Roman" pitchFamily="18" charset="0"/>
              <a:ea typeface="黑体" pitchFamily="49" charset="-122"/>
            </a:endParaRPr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</a:rPr>
              <a:t>是与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表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</a:rPr>
              <a:t>（或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簇集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</a:rPr>
              <a:t>）相关的一种可选存储机制，由于可通过一个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</a:rPr>
              <a:t>Hash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</a:rPr>
              <a:t>函数将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散列键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（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Hash Key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</a:rPr>
              <a:t>的值映射成一个物理块（数据块）的地址，因此，给出散列键的值</a:t>
            </a:r>
            <a:r>
              <a:rPr lang="en-US" altLang="zh-CN" sz="2400" dirty="0" err="1">
                <a:latin typeface="Times New Roman" pitchFamily="18" charset="0"/>
                <a:ea typeface="黑体" pitchFamily="49" charset="-122"/>
              </a:rPr>
              <a:t>K</a:t>
            </a:r>
            <a:r>
              <a:rPr lang="en-US" altLang="zh-CN" sz="2400" baseline="-30000" dirty="0" err="1">
                <a:latin typeface="Times New Roman" pitchFamily="18" charset="0"/>
                <a:ea typeface="黑体" pitchFamily="49" charset="-122"/>
              </a:rPr>
              <a:t>i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</a:rPr>
              <a:t>后立即可通过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hash(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lang="en-US" altLang="zh-CN" sz="2400" baseline="-30000" dirty="0" err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</a:rPr>
              <a:t>得到其对应的物理块地址，从而可明显改进数据检索的性能。</a:t>
            </a:r>
          </a:p>
          <a:p>
            <a:pPr eaLnBrk="1" hangingPunct="1"/>
            <a:endParaRPr lang="en-US" altLang="zh-CN" sz="25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21189" name="Text Box 5"/>
          <p:cNvSpPr txBox="1">
            <a:spLocks noChangeArrowheads="1"/>
          </p:cNvSpPr>
          <p:nvPr/>
        </p:nvSpPr>
        <p:spPr bwMode="auto">
          <a:xfrm>
            <a:off x="2699792" y="5528845"/>
            <a:ext cx="171507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FF0000"/>
                </a:solidFill>
                <a:latin typeface="Times New Roman" pitchFamily="18" charset="0"/>
              </a:rPr>
              <a:t>hash(</a:t>
            </a:r>
            <a:r>
              <a:rPr kumimoji="1" lang="en-US" altLang="zh-CN" sz="3200" dirty="0" err="1">
                <a:latin typeface="Times New Roman" pitchFamily="18" charset="0"/>
              </a:rPr>
              <a:t>K</a:t>
            </a:r>
            <a:r>
              <a:rPr kumimoji="1" lang="en-US" altLang="zh-CN" sz="3200" baseline="-25000" dirty="0" err="1">
                <a:latin typeface="Times New Roman" pitchFamily="18" charset="0"/>
              </a:rPr>
              <a:t>i</a:t>
            </a:r>
            <a:r>
              <a:rPr kumimoji="1" lang="en-US" altLang="zh-CN" sz="3200" dirty="0">
                <a:solidFill>
                  <a:srgbClr val="FF0000"/>
                </a:solidFill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102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988817"/>
              </p:ext>
            </p:extLst>
          </p:nvPr>
        </p:nvGraphicFramePr>
        <p:xfrm>
          <a:off x="5004048" y="4664749"/>
          <a:ext cx="2548136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" name="Picture" r:id="rId4" imgW="2168640" imgH="925200" progId="Word.Picture.8">
                  <p:embed/>
                </p:oleObj>
              </mc:Choice>
              <mc:Fallback>
                <p:oleObj name="Picture" r:id="rId4" imgW="2168640" imgH="9252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4664749"/>
                        <a:ext cx="2548136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94" name="Line 10"/>
          <p:cNvSpPr>
            <a:spLocks noChangeShapeType="1"/>
          </p:cNvSpPr>
          <p:nvPr/>
        </p:nvSpPr>
        <p:spPr bwMode="auto">
          <a:xfrm flipV="1">
            <a:off x="4283968" y="5096797"/>
            <a:ext cx="1008112" cy="50405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5364088" y="4160693"/>
            <a:ext cx="20273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  <a:ea typeface="黑体" pitchFamily="49" charset="-122"/>
              </a:rPr>
              <a:t>数据文件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42436"/>
            <a:ext cx="658416" cy="25020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270F05-8D65-49A8-91FB-6A617CC2AAFA}" type="slidenum">
              <a:rPr lang="en-US" altLang="zh-CN" smtClean="0"/>
              <a:pPr/>
              <a:t>32</a:t>
            </a:fld>
            <a:endParaRPr lang="en-US" altLang="zh-CN" dirty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427984" y="6542436"/>
            <a:ext cx="3456384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42436"/>
            <a:ext cx="3362899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r>
              <a:rPr lang="en-US" altLang="zh-CN" dirty="0"/>
              <a:t>—</a:t>
            </a:r>
            <a:r>
              <a:rPr lang="zh-CN" altLang="en-US" dirty="0"/>
              <a:t>数据库的存储结构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22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9" grpId="0" autoUpdateAnimBg="0"/>
      <p:bldP spid="22119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330033"/>
                </a:solidFill>
              </a:rPr>
              <a:t>5.2 </a:t>
            </a:r>
            <a:r>
              <a:rPr lang="zh-CN" altLang="en-US" sz="4000" dirty="0">
                <a:solidFill>
                  <a:srgbClr val="330033"/>
                </a:solidFill>
              </a:rPr>
              <a:t>关系表的典型存储机制</a:t>
            </a:r>
            <a:r>
              <a:rPr lang="en-US" altLang="zh-CN" sz="3600" dirty="0">
                <a:solidFill>
                  <a:srgbClr val="330033"/>
                </a:solidFill>
              </a:rPr>
              <a:t>&gt;&gt;</a:t>
            </a:r>
            <a:r>
              <a:rPr lang="zh-CN" altLang="en-US" sz="3600" b="1" dirty="0">
                <a:solidFill>
                  <a:srgbClr val="FF0000"/>
                </a:solidFill>
              </a:rPr>
              <a:t>散列</a:t>
            </a:r>
            <a:endParaRPr lang="zh-CN" altLang="en-US" sz="3600" dirty="0"/>
          </a:p>
        </p:txBody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1068" y="1412577"/>
            <a:ext cx="7827395" cy="4752727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静态散列的实现方法</a:t>
            </a:r>
          </a:p>
          <a:p>
            <a:pPr lvl="1" eaLnBrk="1" hangingPunct="1"/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确定数据文件的</a:t>
            </a:r>
            <a:r>
              <a:rPr lang="zh-CN" altLang="en-US" sz="2200" dirty="0">
                <a:solidFill>
                  <a:srgbClr val="00B050"/>
                </a:solidFill>
                <a:latin typeface="Times New Roman" pitchFamily="18" charset="0"/>
                <a:ea typeface="黑体" pitchFamily="49" charset="-122"/>
              </a:rPr>
              <a:t>散列键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以及该键值的集合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{K</a:t>
            </a:r>
            <a:r>
              <a:rPr lang="en-US" altLang="zh-CN" sz="2200" baseline="-30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, K</a:t>
            </a:r>
            <a:r>
              <a:rPr lang="en-US" altLang="zh-CN" sz="2200" baseline="-30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 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…, </a:t>
            </a:r>
            <a:r>
              <a:rPr lang="en-US" altLang="zh-CN" sz="2200" dirty="0" err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lang="en-US" altLang="zh-CN" sz="2200" baseline="-30000" dirty="0" err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n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}</a:t>
            </a:r>
          </a:p>
          <a:p>
            <a:pPr lvl="1" eaLnBrk="1" hangingPunct="1"/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建立磁盘</a:t>
            </a:r>
            <a:r>
              <a:rPr lang="zh-CN" altLang="en-US" sz="2200" dirty="0">
                <a:solidFill>
                  <a:srgbClr val="00B050"/>
                </a:solidFill>
                <a:latin typeface="Times New Roman" pitchFamily="18" charset="0"/>
                <a:ea typeface="黑体" pitchFamily="49" charset="-122"/>
              </a:rPr>
              <a:t>物理存储单位桶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（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bucket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）以及桶地址的集合 </a:t>
            </a:r>
            <a:b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</a:b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{b</a:t>
            </a:r>
            <a:r>
              <a:rPr lang="en-US" altLang="zh-CN" sz="2200" baseline="-30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, b</a:t>
            </a:r>
            <a:r>
              <a:rPr lang="en-US" altLang="zh-CN" sz="2200" baseline="-30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, …, </a:t>
            </a:r>
            <a:r>
              <a:rPr lang="en-US" altLang="zh-CN" sz="2200" dirty="0" err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b</a:t>
            </a:r>
            <a:r>
              <a:rPr lang="en-US" altLang="zh-CN" sz="2200" baseline="-30000" dirty="0" err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m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}</a:t>
            </a:r>
            <a:endParaRPr lang="zh-CN" altLang="en-US" sz="220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  <a:p>
            <a:pPr lvl="2" eaLnBrk="1" hangingPunct="1"/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一个桶可以存放多条记录（或记录指针）</a:t>
            </a:r>
          </a:p>
          <a:p>
            <a:pPr lvl="2" eaLnBrk="1" hangingPunct="1"/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一个桶可以是一个磁盘物理块，也可以是更大的物理空间</a:t>
            </a:r>
          </a:p>
          <a:p>
            <a:pPr lvl="1" eaLnBrk="1" hangingPunct="1"/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设计</a:t>
            </a:r>
            <a:r>
              <a:rPr lang="zh-CN" altLang="en-US" sz="2200" dirty="0">
                <a:solidFill>
                  <a:srgbClr val="00B050"/>
                </a:solidFill>
                <a:latin typeface="Times New Roman" pitchFamily="18" charset="0"/>
                <a:ea typeface="黑体" pitchFamily="49" charset="-122"/>
              </a:rPr>
              <a:t>散列函数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hash(</a:t>
            </a:r>
            <a:r>
              <a:rPr lang="en-US" altLang="zh-CN" sz="2200" dirty="0" err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lang="en-US" altLang="zh-CN" sz="2200" baseline="-30000" dirty="0" err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i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)</a:t>
            </a:r>
          </a:p>
          <a:p>
            <a:pPr lvl="2" eaLnBrk="1" hangingPunct="1"/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以便建立散列键值与桶（桶地址）之间的对应关系，即一个</a:t>
            </a:r>
            <a:r>
              <a:rPr lang="en-US" altLang="zh-CN" sz="2000" dirty="0" err="1">
                <a:latin typeface="Times New Roman" pitchFamily="18" charset="0"/>
                <a:ea typeface="黑体" pitchFamily="49" charset="-122"/>
              </a:rPr>
              <a:t>K</a:t>
            </a:r>
            <a:r>
              <a:rPr lang="en-US" altLang="zh-CN" sz="2000" baseline="-30000" dirty="0" err="1">
                <a:latin typeface="Times New Roman" pitchFamily="18" charset="0"/>
                <a:ea typeface="黑体" pitchFamily="49" charset="-122"/>
              </a:rPr>
              <a:t>i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通过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</a:rPr>
              <a:t>hash(</a:t>
            </a:r>
            <a:r>
              <a:rPr lang="en-US" altLang="zh-CN" sz="2000" dirty="0" err="1">
                <a:latin typeface="Times New Roman" pitchFamily="18" charset="0"/>
                <a:ea typeface="黑体" pitchFamily="49" charset="-122"/>
              </a:rPr>
              <a:t>K</a:t>
            </a:r>
            <a:r>
              <a:rPr lang="en-US" altLang="zh-CN" sz="2000" baseline="-30000" dirty="0" err="1">
                <a:latin typeface="Times New Roman" pitchFamily="18" charset="0"/>
                <a:ea typeface="黑体" pitchFamily="49" charset="-122"/>
              </a:rPr>
              <a:t>i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</a:rPr>
              <a:t>)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必能找到唯一的一个桶地址</a:t>
            </a:r>
          </a:p>
          <a:p>
            <a:pPr lvl="2" eaLnBrk="1" hangingPunct="1"/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使得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</a:rPr>
              <a:t>n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个键值被平均分配到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</a:rPr>
              <a:t>m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个桶中去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899592" y="5288607"/>
            <a:ext cx="2561481" cy="680540"/>
          </a:xfrm>
          <a:prstGeom prst="ellipse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square" lIns="0" tIns="72000" rIns="0" bIns="7200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200" b="1" dirty="0">
                <a:latin typeface="Times New Roman" pitchFamily="18" charset="0"/>
              </a:rPr>
              <a:t>K</a:t>
            </a:r>
            <a:r>
              <a:rPr kumimoji="1" lang="en-US" altLang="zh-CN" sz="2200" b="1" baseline="-30000" dirty="0">
                <a:latin typeface="Times New Roman" pitchFamily="18" charset="0"/>
              </a:rPr>
              <a:t>1</a:t>
            </a:r>
            <a:r>
              <a:rPr kumimoji="1" lang="en-US" altLang="zh-CN" sz="2200" b="1" dirty="0">
                <a:latin typeface="Times New Roman" pitchFamily="18" charset="0"/>
              </a:rPr>
              <a:t>, K</a:t>
            </a:r>
            <a:r>
              <a:rPr kumimoji="1" lang="en-US" altLang="zh-CN" sz="2200" b="1" baseline="-30000" dirty="0">
                <a:latin typeface="Times New Roman" pitchFamily="18" charset="0"/>
              </a:rPr>
              <a:t>2</a:t>
            </a:r>
            <a:r>
              <a:rPr kumimoji="1" lang="en-US" altLang="zh-CN" sz="2200" b="1" dirty="0">
                <a:latin typeface="Times New Roman" pitchFamily="18" charset="0"/>
              </a:rPr>
              <a:t> , … , </a:t>
            </a:r>
            <a:r>
              <a:rPr kumimoji="1" lang="en-US" altLang="zh-CN" sz="2200" b="1" dirty="0" err="1">
                <a:latin typeface="Times New Roman" pitchFamily="18" charset="0"/>
              </a:rPr>
              <a:t>K</a:t>
            </a:r>
            <a:r>
              <a:rPr kumimoji="1" lang="en-US" altLang="zh-CN" sz="2200" b="1" baseline="-30000" dirty="0" err="1">
                <a:latin typeface="Times New Roman" pitchFamily="18" charset="0"/>
              </a:rPr>
              <a:t>n</a:t>
            </a:r>
            <a:endParaRPr kumimoji="1" lang="en-US" altLang="zh-CN" sz="2200" b="1" baseline="-30000" dirty="0">
              <a:latin typeface="Times New Roman" pitchFamily="18" charset="0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6084168" y="5292774"/>
            <a:ext cx="2592288" cy="680540"/>
          </a:xfrm>
          <a:prstGeom prst="ellipse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square" lIns="0" tIns="72000" rIns="0" bIns="7200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200" b="1" dirty="0">
                <a:latin typeface="Times New Roman" pitchFamily="18" charset="0"/>
              </a:rPr>
              <a:t>b</a:t>
            </a:r>
            <a:r>
              <a:rPr kumimoji="1" lang="en-US" altLang="zh-CN" sz="2200" b="1" baseline="-30000" dirty="0">
                <a:latin typeface="Times New Roman" pitchFamily="18" charset="0"/>
              </a:rPr>
              <a:t>1</a:t>
            </a:r>
            <a:r>
              <a:rPr kumimoji="1" lang="en-US" altLang="zh-CN" sz="2200" b="1" dirty="0">
                <a:latin typeface="Times New Roman" pitchFamily="18" charset="0"/>
              </a:rPr>
              <a:t>, b</a:t>
            </a:r>
            <a:r>
              <a:rPr kumimoji="1" lang="en-US" altLang="zh-CN" sz="2200" b="1" baseline="-30000" dirty="0">
                <a:latin typeface="Times New Roman" pitchFamily="18" charset="0"/>
              </a:rPr>
              <a:t>2</a:t>
            </a:r>
            <a:r>
              <a:rPr kumimoji="1" lang="en-US" altLang="zh-CN" sz="2200" b="1" dirty="0">
                <a:latin typeface="Times New Roman" pitchFamily="18" charset="0"/>
              </a:rPr>
              <a:t> , … , </a:t>
            </a:r>
            <a:r>
              <a:rPr kumimoji="1" lang="en-US" altLang="zh-CN" sz="2200" b="1" dirty="0" err="1">
                <a:latin typeface="Times New Roman" pitchFamily="18" charset="0"/>
              </a:rPr>
              <a:t>b</a:t>
            </a:r>
            <a:r>
              <a:rPr kumimoji="1" lang="en-US" altLang="zh-CN" sz="2200" b="1" baseline="-30000" dirty="0" err="1">
                <a:latin typeface="Times New Roman" pitchFamily="18" charset="0"/>
              </a:rPr>
              <a:t>m</a:t>
            </a:r>
            <a:endParaRPr kumimoji="1" lang="en-US" altLang="zh-CN" sz="2200" b="1" baseline="-30000" dirty="0">
              <a:latin typeface="Times New Roman" pitchFamily="18" charset="0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3475856" y="5229200"/>
            <a:ext cx="2608312" cy="855662"/>
          </a:xfrm>
          <a:prstGeom prst="rightArrow">
            <a:avLst>
              <a:gd name="adj1" fmla="val 50000"/>
              <a:gd name="adj2" fmla="val 10621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200" b="1" dirty="0">
                <a:solidFill>
                  <a:srgbClr val="FF0000"/>
                </a:solidFill>
                <a:latin typeface="Times New Roman" pitchFamily="18" charset="0"/>
              </a:rPr>
              <a:t>hash(</a:t>
            </a:r>
            <a:r>
              <a:rPr kumimoji="1" lang="en-US" altLang="zh-CN" sz="2200" b="1" dirty="0" err="1">
                <a:solidFill>
                  <a:srgbClr val="FF0000"/>
                </a:solidFill>
                <a:latin typeface="Times New Roman" pitchFamily="18" charset="0"/>
              </a:rPr>
              <a:t>K</a:t>
            </a:r>
            <a:r>
              <a:rPr kumimoji="1" lang="en-US" altLang="zh-CN" sz="2200" b="1" baseline="-30000" dirty="0" err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kumimoji="1" lang="en-US" altLang="zh-CN" sz="2200" b="1" dirty="0">
                <a:solidFill>
                  <a:srgbClr val="FF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231032" y="5976019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散列键值集合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516216" y="6012854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桶地址集合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42436"/>
            <a:ext cx="658416" cy="25020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270F05-8D65-49A8-91FB-6A617CC2AAFA}" type="slidenum">
              <a:rPr lang="en-US" altLang="zh-CN" smtClean="0"/>
              <a:pPr/>
              <a:t>33</a:t>
            </a:fld>
            <a:endParaRPr lang="en-US" altLang="zh-CN" dirty="0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4427984" y="6542436"/>
            <a:ext cx="3456384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42436"/>
            <a:ext cx="3362899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r>
              <a:rPr lang="en-US" altLang="zh-CN" dirty="0"/>
              <a:t>—</a:t>
            </a:r>
            <a:r>
              <a:rPr lang="zh-CN" altLang="en-US" dirty="0"/>
              <a:t>数据库的存储结构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5.2 </a:t>
            </a:r>
            <a:r>
              <a:rPr lang="zh-CN" altLang="en-US" sz="4000" dirty="0"/>
              <a:t>关系表的典型存储机制</a:t>
            </a:r>
            <a:r>
              <a:rPr lang="en-US" altLang="zh-CN" sz="3600" dirty="0"/>
              <a:t>&gt;&gt;</a:t>
            </a:r>
            <a:r>
              <a:rPr lang="zh-CN" altLang="en-US" sz="3600" b="1" dirty="0">
                <a:solidFill>
                  <a:srgbClr val="FF0000"/>
                </a:solidFill>
              </a:rPr>
              <a:t>散列</a:t>
            </a:r>
          </a:p>
        </p:txBody>
      </p:sp>
      <p:sp>
        <p:nvSpPr>
          <p:cNvPr id="5837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914400" y="1412775"/>
            <a:ext cx="7772400" cy="5018535"/>
          </a:xfrm>
        </p:spPr>
        <p:txBody>
          <a:bodyPr/>
          <a:lstStyle/>
          <a:p>
            <a:r>
              <a:rPr lang="zh-CN" altLang="en-US" dirty="0"/>
              <a:t>在散列技术中，桶的空间大小是固定的，即一个桶中可以存放的记录（指针）数是固定的。</a:t>
            </a:r>
          </a:p>
          <a:p>
            <a:r>
              <a:rPr lang="zh-CN" altLang="en-US" dirty="0"/>
              <a:t>但是在实际应用中，记录在散列键值上的分布往往是不均衡的，从而使得在某些桶中存在空间浪费现象，而另外一些桶则存在空间溢出问题。</a:t>
            </a:r>
          </a:p>
          <a:p>
            <a:r>
              <a:rPr lang="zh-CN" altLang="en-US" dirty="0"/>
              <a:t>当一个桶的空间溢出时，需要通过链接的方法申请“溢出桶”与其相连，以达到扩大桶空间的目的。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270F05-8D65-49A8-91FB-6A617CC2AAFA}" type="slidenum">
              <a:rPr lang="en-US" altLang="zh-CN" smtClean="0"/>
              <a:pPr/>
              <a:t>34</a:t>
            </a:fld>
            <a:endParaRPr lang="en-US" altLang="zh-CN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数据库系统原理</a:t>
            </a:r>
            <a:r>
              <a:rPr lang="en-US" altLang="zh-CN"/>
              <a:t>》</a:t>
            </a:r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</a:t>
            </a:r>
            <a:r>
              <a:rPr lang="en-US" altLang="zh-CN"/>
              <a:t>—</a:t>
            </a:r>
            <a:r>
              <a:rPr lang="zh-CN" altLang="en-US"/>
              <a:t>数据库的存储结构</a:t>
            </a:r>
            <a:endParaRPr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330033"/>
                </a:solidFill>
              </a:rPr>
              <a:t>5.2 </a:t>
            </a:r>
            <a:r>
              <a:rPr lang="zh-CN" altLang="en-US" sz="4000" dirty="0">
                <a:solidFill>
                  <a:srgbClr val="330033"/>
                </a:solidFill>
              </a:rPr>
              <a:t>关系表的典型存储机制</a:t>
            </a:r>
            <a:r>
              <a:rPr lang="en-US" altLang="zh-CN" sz="3600" dirty="0">
                <a:solidFill>
                  <a:srgbClr val="330033"/>
                </a:solidFill>
              </a:rPr>
              <a:t>&gt;&gt;</a:t>
            </a:r>
            <a:r>
              <a:rPr lang="zh-CN" altLang="en-US" sz="3600" b="1" dirty="0">
                <a:solidFill>
                  <a:srgbClr val="FF0000"/>
                </a:solidFill>
              </a:rPr>
              <a:t>散列</a:t>
            </a:r>
            <a:endParaRPr lang="zh-CN" altLang="en-US" sz="3600" dirty="0"/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1069" y="1268413"/>
            <a:ext cx="7765732" cy="5184775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静态散列技术的优缺点</a:t>
            </a:r>
          </a:p>
          <a:p>
            <a:pPr lvl="1" eaLnBrk="1" hangingPunct="1"/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优点</a:t>
            </a:r>
          </a:p>
          <a:p>
            <a:pPr lvl="2" eaLnBrk="1" hangingPunct="1"/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按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</a:rPr>
              <a:t>Hash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键值访问数据，速度快。</a:t>
            </a:r>
          </a:p>
          <a:p>
            <a:pPr lvl="1" eaLnBrk="1" hangingPunct="1"/>
            <a:r>
              <a:rPr lang="zh-CN" altLang="en-US" sz="22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缺点</a:t>
            </a:r>
          </a:p>
          <a:p>
            <a:pPr lvl="2" eaLnBrk="1" hangingPunct="1"/>
            <a:r>
              <a:rPr lang="en-US" altLang="zh-CN" sz="2000" dirty="0">
                <a:latin typeface="Times New Roman" pitchFamily="18" charset="0"/>
                <a:ea typeface="黑体" pitchFamily="49" charset="-122"/>
              </a:rPr>
              <a:t>Hash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键值映射的地址空间有限</a:t>
            </a:r>
          </a:p>
          <a:p>
            <a:pPr lvl="2" eaLnBrk="1" hangingPunct="1"/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用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</a:rPr>
              <a:t>Hash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键值寻址时，同一个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</a:rPr>
              <a:t>Hash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键值可能对应多个记录，不同的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</a:rPr>
              <a:t>Hash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键值可能映射到同一个地址</a:t>
            </a:r>
          </a:p>
          <a:p>
            <a:pPr lvl="2" eaLnBrk="1" hangingPunct="1"/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只对从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</a:rPr>
              <a:t>Hash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键值到记录的访问有效，对其他类型的访问不一定有效</a:t>
            </a:r>
          </a:p>
          <a:p>
            <a:pPr lvl="2" eaLnBrk="1" hangingPunct="1"/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处理变长记录不便</a:t>
            </a:r>
          </a:p>
          <a:p>
            <a:pPr lvl="2" eaLnBrk="1" hangingPunct="1"/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很难找到通用的</a:t>
            </a:r>
            <a:r>
              <a:rPr lang="en-US" altLang="zh-CN" sz="2000" dirty="0">
                <a:latin typeface="Times New Roman" pitchFamily="18" charset="0"/>
                <a:ea typeface="黑体" pitchFamily="49" charset="-122"/>
              </a:rPr>
              <a:t>Hash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函数</a:t>
            </a:r>
          </a:p>
          <a:p>
            <a:pPr lvl="2" eaLnBrk="1" hangingPunct="1"/>
            <a:r>
              <a:rPr lang="zh-CN" altLang="en-US" sz="20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由于当桶装满后的溢出处理较为复杂等原因，在数据经常变动的数据库环境中不宜使用</a:t>
            </a:r>
            <a:r>
              <a:rPr lang="zh-CN" altLang="en-US" sz="20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静态散列</a:t>
            </a:r>
            <a:r>
              <a:rPr lang="zh-CN" altLang="en-US" sz="20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，因此，使用</a:t>
            </a:r>
            <a:r>
              <a:rPr lang="zh-CN" altLang="en-US" sz="22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动态散列</a:t>
            </a:r>
            <a:r>
              <a:rPr lang="zh-CN" altLang="en-US" sz="20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（桶的数目可动态变化；桶可分裂</a:t>
            </a:r>
            <a:r>
              <a:rPr lang="en-US" altLang="zh-CN" sz="20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/</a:t>
            </a:r>
            <a:r>
              <a:rPr lang="zh-CN" altLang="en-US" sz="20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合并）</a:t>
            </a:r>
            <a:r>
              <a:rPr lang="zh-CN" altLang="en-US" sz="20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较普遍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42436"/>
            <a:ext cx="658416" cy="25020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270F05-8D65-49A8-91FB-6A617CC2AAFA}" type="slidenum">
              <a:rPr lang="en-US" altLang="zh-CN" smtClean="0"/>
              <a:pPr/>
              <a:t>35</a:t>
            </a:fld>
            <a:endParaRPr lang="en-US" altLang="zh-CN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427984" y="6542436"/>
            <a:ext cx="3456384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42436"/>
            <a:ext cx="3362899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r>
              <a:rPr lang="en-US" altLang="zh-CN" dirty="0"/>
              <a:t>—</a:t>
            </a:r>
            <a:r>
              <a:rPr lang="zh-CN" altLang="en-US" dirty="0"/>
              <a:t>数据库的存储结构</a:t>
            </a:r>
            <a:endParaRPr lang="en-US" altLang="zh-C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330033"/>
                </a:solidFill>
              </a:rPr>
              <a:t>5.2 </a:t>
            </a:r>
            <a:r>
              <a:rPr lang="zh-CN" altLang="en-US" sz="4000" dirty="0">
                <a:solidFill>
                  <a:srgbClr val="330033"/>
                </a:solidFill>
              </a:rPr>
              <a:t>关系表的典型存储机制</a:t>
            </a:r>
            <a:r>
              <a:rPr lang="en-US" altLang="zh-CN" sz="3600" dirty="0">
                <a:solidFill>
                  <a:srgbClr val="330033"/>
                </a:solidFill>
              </a:rPr>
              <a:t>&gt;&gt;</a:t>
            </a:r>
            <a:r>
              <a:rPr lang="zh-CN" altLang="en-US" sz="3600" b="1" dirty="0">
                <a:solidFill>
                  <a:srgbClr val="FF0000"/>
                </a:solidFill>
              </a:rPr>
              <a:t>散列</a:t>
            </a:r>
            <a:endParaRPr lang="zh-CN" altLang="en-US" sz="3600" dirty="0"/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1068" y="1412875"/>
            <a:ext cx="7827395" cy="4896445"/>
          </a:xfrm>
        </p:spPr>
        <p:txBody>
          <a:bodyPr/>
          <a:lstStyle/>
          <a:p>
            <a:pPr eaLnBrk="1" hangingPunct="1"/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在理想下，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基于散列键的单行查询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只需一次物理块</a:t>
            </a:r>
            <a:r>
              <a:rPr lang="en-US" altLang="zh-CN" sz="2200" dirty="0">
                <a:latin typeface="Times New Roman" pitchFamily="18" charset="0"/>
                <a:ea typeface="黑体" pitchFamily="49" charset="-122"/>
              </a:rPr>
              <a:t>I/O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即可。</a:t>
            </a:r>
            <a:br>
              <a:rPr lang="en-US" altLang="zh-CN" sz="2200" dirty="0">
                <a:latin typeface="Times New Roman" pitchFamily="18" charset="0"/>
                <a:ea typeface="黑体" pitchFamily="49" charset="-122"/>
              </a:rPr>
            </a:b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但仅靠“散列”机制带来好处的情况并不多， 故一般在关系数据库系统中，“散列”只用于一种场合：</a:t>
            </a:r>
            <a:r>
              <a:rPr lang="zh-CN" altLang="en-US" sz="22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散列簇集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 。 </a:t>
            </a:r>
            <a:br>
              <a:rPr lang="en-US" altLang="zh-CN" sz="22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</a:br>
            <a:r>
              <a:rPr lang="en-US" altLang="zh-CN" sz="22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——</a:t>
            </a:r>
            <a:r>
              <a:rPr lang="zh-CN" altLang="en-US" sz="22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例如：</a:t>
            </a:r>
            <a:r>
              <a:rPr lang="en-US" altLang="zh-CN" sz="22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Oracle</a:t>
            </a:r>
            <a:r>
              <a:rPr lang="zh-CN" altLang="en-US" sz="22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就这样，以至于把“散列”就说成是</a:t>
            </a:r>
            <a:r>
              <a:rPr lang="zh-CN" altLang="en-US" sz="22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散列簇集</a:t>
            </a:r>
            <a:endParaRPr lang="zh-CN" altLang="en-US" sz="2200" dirty="0">
              <a:solidFill>
                <a:srgbClr val="0000CC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/>
            <a:endParaRPr lang="zh-CN" altLang="en-US" sz="2200" dirty="0">
              <a:solidFill>
                <a:srgbClr val="0000CC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/>
            <a:r>
              <a:rPr lang="zh-CN" altLang="en-US" sz="22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散列簇集（</a:t>
            </a:r>
            <a:r>
              <a:rPr lang="en-US" altLang="zh-CN" sz="22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Hash Cluster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），就是对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簇表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中的行在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簇集键列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上运用</a:t>
            </a:r>
            <a:r>
              <a:rPr lang="en-US" altLang="zh-CN" sz="2200" dirty="0">
                <a:latin typeface="Times New Roman" pitchFamily="18" charset="0"/>
                <a:ea typeface="黑体" pitchFamily="49" charset="-122"/>
              </a:rPr>
              <a:t>Hash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函数进行散列，由此决定相应物理块的地址。</a:t>
            </a:r>
          </a:p>
          <a:p>
            <a:pPr eaLnBrk="1" hangingPunct="1"/>
            <a:endParaRPr lang="zh-CN" altLang="en-US" sz="2200" dirty="0">
              <a:latin typeface="Times New Roman" pitchFamily="18" charset="0"/>
              <a:ea typeface="黑体" pitchFamily="49" charset="-122"/>
            </a:endParaRPr>
          </a:p>
          <a:p>
            <a:pPr eaLnBrk="1" hangingPunct="1"/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Oracle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提供缺省的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Hash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函数，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支持单列</a:t>
            </a:r>
            <a:r>
              <a:rPr lang="en-US" altLang="zh-CN" sz="2200" dirty="0">
                <a:latin typeface="Times New Roman" pitchFamily="18" charset="0"/>
                <a:ea typeface="黑体" pitchFamily="49" charset="-122"/>
              </a:rPr>
              <a:t>/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列组上的</a:t>
            </a:r>
            <a:r>
              <a:rPr lang="zh-CN" altLang="en-US" sz="22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散列簇集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。</a:t>
            </a:r>
            <a:br>
              <a:rPr lang="en-US" altLang="zh-CN" sz="2200" dirty="0">
                <a:latin typeface="Times New Roman" pitchFamily="18" charset="0"/>
                <a:ea typeface="黑体" pitchFamily="49" charset="-122"/>
              </a:rPr>
            </a:b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用户也可以自己提供</a:t>
            </a:r>
            <a:r>
              <a:rPr lang="en-US" altLang="zh-CN" sz="2200" dirty="0">
                <a:latin typeface="Times New Roman" pitchFamily="18" charset="0"/>
                <a:ea typeface="黑体" pitchFamily="49" charset="-122"/>
              </a:rPr>
              <a:t>Hash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函数，但此时有限制：簇集键</a:t>
            </a:r>
            <a:r>
              <a:rPr lang="en-US" altLang="zh-CN" sz="2200" dirty="0">
                <a:latin typeface="Times New Roman" pitchFamily="18" charset="0"/>
                <a:ea typeface="黑体" pitchFamily="49" charset="-122"/>
              </a:rPr>
              <a:t>/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散列键必须由单列组成，且只允许取整数值。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42436"/>
            <a:ext cx="658416" cy="25020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270F05-8D65-49A8-91FB-6A617CC2AAFA}" type="slidenum">
              <a:rPr lang="en-US" altLang="zh-CN" smtClean="0"/>
              <a:pPr/>
              <a:t>36</a:t>
            </a:fld>
            <a:endParaRPr lang="en-US" altLang="zh-CN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427984" y="6542436"/>
            <a:ext cx="3456384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42436"/>
            <a:ext cx="3362899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r>
              <a:rPr lang="en-US" altLang="zh-CN" dirty="0"/>
              <a:t>—</a:t>
            </a:r>
            <a:r>
              <a:rPr lang="zh-CN" altLang="en-US" dirty="0"/>
              <a:t>数据库的存储结构</a:t>
            </a:r>
            <a:endParaRPr lang="en-US" alt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330033"/>
                </a:solidFill>
              </a:rPr>
              <a:t>5.2 </a:t>
            </a:r>
            <a:r>
              <a:rPr lang="zh-CN" altLang="en-US" sz="4000" dirty="0">
                <a:solidFill>
                  <a:srgbClr val="330033"/>
                </a:solidFill>
              </a:rPr>
              <a:t>关系表的典型存储机制</a:t>
            </a:r>
            <a:r>
              <a:rPr lang="en-US" altLang="zh-CN" sz="3600" dirty="0">
                <a:solidFill>
                  <a:srgbClr val="330033"/>
                </a:solidFill>
              </a:rPr>
              <a:t>&gt;&gt;</a:t>
            </a:r>
            <a:r>
              <a:rPr lang="zh-CN" altLang="en-US" sz="3600" b="1" dirty="0">
                <a:solidFill>
                  <a:srgbClr val="FF0000"/>
                </a:solidFill>
              </a:rPr>
              <a:t>散列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1069" y="1412875"/>
            <a:ext cx="7765732" cy="467995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散列簇集的利弊</a:t>
            </a:r>
          </a:p>
          <a:p>
            <a:pPr lvl="1" eaLnBrk="1" hangingPunct="1"/>
            <a:r>
              <a:rPr lang="zh-CN" altLang="en-US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利</a:t>
            </a:r>
          </a:p>
          <a:p>
            <a:pPr lvl="2" eaLnBrk="1" hangingPunct="1"/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若</a:t>
            </a: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Hash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值对每行是唯一的，此时使用散列簇集最为理想。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    </a:t>
            </a: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——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只需</a:t>
            </a: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次物理块</a:t>
            </a: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I/O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。</a:t>
            </a:r>
          </a:p>
          <a:p>
            <a:pPr lvl="1" eaLnBrk="1" hangingPunct="1"/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弊</a:t>
            </a:r>
          </a:p>
          <a:p>
            <a:pPr lvl="2" eaLnBrk="1" hangingPunct="1"/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若</a:t>
            </a: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Cluster Key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或</a:t>
            </a: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hash(Cluster Key)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有许多相同的值，则用散列簇集并不好。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   </a:t>
            </a:r>
            <a:r>
              <a:rPr lang="en-US" altLang="zh-CN" dirty="0">
                <a:latin typeface="Times New Roman" pitchFamily="18" charset="0"/>
                <a:ea typeface="黑体" pitchFamily="49" charset="-122"/>
              </a:rPr>
              <a:t>——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因为地址冲突必须将数据块链到溢出表，会降低存取速度。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42436"/>
            <a:ext cx="658416" cy="25020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270F05-8D65-49A8-91FB-6A617CC2AAFA}" type="slidenum">
              <a:rPr lang="en-US" altLang="zh-CN" smtClean="0"/>
              <a:pPr/>
              <a:t>37</a:t>
            </a:fld>
            <a:endParaRPr lang="en-US" altLang="zh-CN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427984" y="6542436"/>
            <a:ext cx="3456384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42436"/>
            <a:ext cx="3362899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r>
              <a:rPr lang="en-US" altLang="zh-CN" dirty="0"/>
              <a:t>—</a:t>
            </a:r>
            <a:r>
              <a:rPr lang="zh-CN" altLang="en-US" dirty="0"/>
              <a:t>数据库的存储结构</a:t>
            </a:r>
            <a:endParaRPr lang="en-US" alt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目录 </a:t>
            </a:r>
            <a:r>
              <a:rPr lang="en-US" altLang="zh-CN"/>
              <a:t>Contents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2600" b="1" dirty="0">
                <a:ea typeface="黑体" pitchFamily="49" charset="-122"/>
              </a:rPr>
              <a:t>5.1 </a:t>
            </a:r>
            <a:r>
              <a:rPr lang="zh-CN" altLang="en-US" sz="2600" b="1" dirty="0">
                <a:ea typeface="黑体" pitchFamily="49" charset="-122"/>
              </a:rPr>
              <a:t>数据库存储结构的特点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b="1" dirty="0">
                <a:ea typeface="黑体" pitchFamily="49" charset="-122"/>
              </a:rPr>
              <a:t>多级存储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b="1" dirty="0">
                <a:ea typeface="黑体" pitchFamily="49" charset="-122"/>
              </a:rPr>
              <a:t>物理结构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b="1" dirty="0">
                <a:ea typeface="黑体" pitchFamily="49" charset="-122"/>
              </a:rPr>
              <a:t>逻辑结构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600" b="1" dirty="0">
                <a:ea typeface="黑体" pitchFamily="49" charset="-122"/>
              </a:rPr>
              <a:t>5.2 </a:t>
            </a:r>
            <a:r>
              <a:rPr lang="zh-CN" altLang="en-US" sz="2600" b="1" dirty="0">
                <a:ea typeface="黑体" pitchFamily="49" charset="-122"/>
              </a:rPr>
              <a:t>关系表的典型存储机制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b="1" dirty="0">
                <a:ea typeface="黑体" pitchFamily="49" charset="-122"/>
              </a:rPr>
              <a:t>索引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b="1" dirty="0">
                <a:ea typeface="黑体" pitchFamily="49" charset="-122"/>
              </a:rPr>
              <a:t>散列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ea typeface="黑体" pitchFamily="49" charset="-122"/>
              </a:rPr>
              <a:t>簇集</a:t>
            </a:r>
          </a:p>
        </p:txBody>
      </p:sp>
      <p:pic>
        <p:nvPicPr>
          <p:cNvPr id="10" name="Picture 8" descr="j02991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325" y="1844675"/>
            <a:ext cx="2592388" cy="424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42436"/>
            <a:ext cx="658416" cy="25020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270F05-8D65-49A8-91FB-6A617CC2AAFA}" type="slidenum">
              <a:rPr lang="en-US" altLang="zh-CN" smtClean="0"/>
              <a:pPr/>
              <a:t>38</a:t>
            </a:fld>
            <a:endParaRPr lang="en-US" altLang="zh-CN" dirty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427984" y="6542436"/>
            <a:ext cx="3456384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42436"/>
            <a:ext cx="3362899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r>
              <a:rPr lang="en-US" altLang="zh-CN" dirty="0"/>
              <a:t>—</a:t>
            </a:r>
            <a:r>
              <a:rPr lang="zh-CN" altLang="en-US" dirty="0"/>
              <a:t>数据库的存储结构</a:t>
            </a:r>
            <a:endParaRPr lang="en-US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/>
              <a:t>5.2 </a:t>
            </a:r>
            <a:r>
              <a:rPr lang="zh-CN" altLang="en-US" sz="4000" dirty="0"/>
              <a:t>关系表的典型存储机制</a:t>
            </a:r>
            <a:r>
              <a:rPr lang="en-US" altLang="zh-CN" sz="3600" dirty="0"/>
              <a:t>&gt;&gt;</a:t>
            </a:r>
            <a:r>
              <a:rPr lang="zh-CN" altLang="en-US" sz="3600" b="1" dirty="0">
                <a:solidFill>
                  <a:srgbClr val="FF0000"/>
                </a:solidFill>
              </a:rPr>
              <a:t>簇集</a:t>
            </a:r>
            <a:endParaRPr lang="zh-CN" altLang="en-US" sz="3600" dirty="0"/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1068" y="1412875"/>
            <a:ext cx="7894691" cy="2664197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簇集（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Cluster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是存储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表</a:t>
            </a:r>
            <a:r>
              <a:rPr lang="zh-CN" altLang="en-US" dirty="0">
                <a:latin typeface="Times New Roman" pitchFamily="18" charset="0"/>
                <a:ea typeface="黑体" pitchFamily="49" charset="-122"/>
              </a:rPr>
              <a:t>数据的一种可选方法。</a:t>
            </a:r>
          </a:p>
          <a:p>
            <a:pPr lvl="1" eaLnBrk="1" hangingPunct="1"/>
            <a:r>
              <a:rPr lang="zh-CN" altLang="en-US" sz="2400" dirty="0">
                <a:latin typeface="Times New Roman" pitchFamily="18" charset="0"/>
                <a:ea typeface="黑体" pitchFamily="49" charset="-122"/>
              </a:rPr>
              <a:t>一个簇集是一个（组）表，其中具有同一公共列（组）值的所有表行（即元组）均存储在一起（</a:t>
            </a: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即物理上相同或相邻的数据块中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</a:rPr>
              <a:t>）。这些公共列（组）称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簇集键（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Cluster Key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 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</a:rPr>
              <a:t>。 </a:t>
            </a:r>
            <a:endParaRPr lang="en-US" altLang="zh-CN" sz="2400" dirty="0">
              <a:latin typeface="Times New Roman" pitchFamily="18" charset="0"/>
              <a:ea typeface="黑体" pitchFamily="49" charset="-122"/>
            </a:endParaRPr>
          </a:p>
          <a:p>
            <a:pPr lvl="1" eaLnBrk="1" hangingPunct="1"/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本人将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簇集</a:t>
            </a:r>
            <a:r>
              <a:rPr lang="zh-CN" altLang="en-US" sz="24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比喻成“葡萄串”：</a:t>
            </a:r>
          </a:p>
        </p:txBody>
      </p:sp>
      <p:pic>
        <p:nvPicPr>
          <p:cNvPr id="88070" name="Picture 6" descr="https://ss0.bdstatic.com/70cFvHSh_Q1YnxGkpoWK1HF6hhy/it/u=3984122158,2703789804&amp;fm=27&amp;gp=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4057221"/>
            <a:ext cx="4392563" cy="2324107"/>
          </a:xfrm>
          <a:prstGeom prst="rect">
            <a:avLst/>
          </a:prstGeom>
          <a:noFill/>
        </p:spPr>
      </p:pic>
      <p:pic>
        <p:nvPicPr>
          <p:cNvPr id="88072" name="Picture 8" descr="https://ss1.bdstatic.com/70cFuXSh_Q1YnxGkpoWK1HF6hhy/it/u=1707425609,3125019352&amp;fm=27&amp;gp=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6918" y="4566690"/>
            <a:ext cx="2579018" cy="1794787"/>
          </a:xfrm>
          <a:prstGeom prst="rect">
            <a:avLst/>
          </a:prstGeom>
          <a:noFill/>
        </p:spPr>
      </p:pic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42436"/>
            <a:ext cx="658416" cy="25020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270F05-8D65-49A8-91FB-6A617CC2AAFA}" type="slidenum">
              <a:rPr lang="en-US" altLang="zh-CN" smtClean="0"/>
              <a:pPr/>
              <a:t>39</a:t>
            </a:fld>
            <a:endParaRPr lang="en-US" altLang="zh-CN" dirty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427984" y="6542436"/>
            <a:ext cx="3456384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42436"/>
            <a:ext cx="3362899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r>
              <a:rPr lang="en-US" altLang="zh-CN" dirty="0"/>
              <a:t>—</a:t>
            </a:r>
            <a:r>
              <a:rPr lang="zh-CN" altLang="en-US" dirty="0"/>
              <a:t>数据库的存储结构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5.1 </a:t>
            </a:r>
            <a:r>
              <a:rPr lang="zh-CN" altLang="en-US" dirty="0"/>
              <a:t>数据库存储结构的特点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1068" y="1412875"/>
            <a:ext cx="7755387" cy="4680421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32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三级存储结构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第一级：主存储器 （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main memory</a:t>
            </a:r>
            <a:r>
              <a:rPr lang="zh-CN" altLang="en-US" sz="24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）</a:t>
            </a:r>
            <a:endParaRPr lang="en-US" altLang="zh-CN" sz="2400" dirty="0">
              <a:solidFill>
                <a:srgbClr val="0000CC"/>
              </a:solidFill>
              <a:latin typeface="Times New Roman" pitchFamily="18" charset="0"/>
              <a:ea typeface="黑体" pitchFamily="49" charset="-122"/>
            </a:endParaRPr>
          </a:p>
          <a:p>
            <a:pPr lvl="2" eaLnBrk="1" hangingPunct="1">
              <a:lnSpc>
                <a:spcPct val="110000"/>
              </a:lnSpc>
            </a:pPr>
            <a:r>
              <a:rPr kumimoji="1" lang="zh-CN" altLang="en-US" sz="22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高速缓冲存储器（</a:t>
            </a:r>
            <a:r>
              <a:rPr kumimoji="1" lang="en-US" altLang="zh-CN" sz="22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cache</a:t>
            </a:r>
            <a:r>
              <a:rPr kumimoji="1" lang="zh-CN" altLang="en-US" sz="22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）</a:t>
            </a:r>
            <a:endParaRPr kumimoji="1" lang="en-US" altLang="zh-CN" sz="2200" dirty="0">
              <a:solidFill>
                <a:schemeClr val="tx2"/>
              </a:solidFill>
              <a:latin typeface="Times New Roman" pitchFamily="18" charset="0"/>
              <a:ea typeface="黑体" pitchFamily="49" charset="-122"/>
            </a:endParaRPr>
          </a:p>
          <a:p>
            <a:pPr lvl="2" eaLnBrk="1" hangingPunct="1">
              <a:lnSpc>
                <a:spcPct val="110000"/>
              </a:lnSpc>
            </a:pPr>
            <a:r>
              <a:rPr kumimoji="1" lang="zh-CN" altLang="en-US" sz="22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主存储器（</a:t>
            </a:r>
            <a:r>
              <a:rPr kumimoji="1" lang="en-US" altLang="zh-CN" sz="22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memory</a:t>
            </a:r>
            <a:r>
              <a:rPr kumimoji="1" lang="zh-CN" altLang="en-US" sz="22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）</a:t>
            </a:r>
            <a:endParaRPr kumimoji="1" lang="en-US" altLang="zh-CN" sz="2200" dirty="0">
              <a:solidFill>
                <a:schemeClr val="tx2"/>
              </a:solidFill>
              <a:latin typeface="Times New Roman" pitchFamily="18" charset="0"/>
              <a:ea typeface="黑体" pitchFamily="49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第二级：次级存储器（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secondary storage</a:t>
            </a:r>
            <a:r>
              <a:rPr lang="zh-CN" altLang="en-US" sz="24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）</a:t>
            </a:r>
            <a:endParaRPr lang="en-US" altLang="zh-CN" sz="2400" dirty="0">
              <a:solidFill>
                <a:srgbClr val="0000CC"/>
              </a:solidFill>
              <a:latin typeface="Times New Roman" pitchFamily="18" charset="0"/>
              <a:ea typeface="黑体" pitchFamily="49" charset="-122"/>
            </a:endParaRPr>
          </a:p>
          <a:p>
            <a:pPr lvl="2" eaLnBrk="1" hangingPunct="1">
              <a:lnSpc>
                <a:spcPct val="110000"/>
              </a:lnSpc>
            </a:pPr>
            <a:r>
              <a:rPr kumimoji="1" lang="zh-CN" altLang="en-US" sz="22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也称：二级存储器，通常是</a:t>
            </a:r>
            <a:r>
              <a:rPr lang="zh-CN" altLang="en-US" sz="22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磁盘存储器</a:t>
            </a:r>
            <a:endParaRPr lang="zh-CN" altLang="en-US" sz="2200" dirty="0">
              <a:solidFill>
                <a:schemeClr val="tx2"/>
              </a:solidFill>
              <a:latin typeface="Times New Roman" pitchFamily="18" charset="0"/>
              <a:ea typeface="黑体" pitchFamily="49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第三级：辅助存储器（</a:t>
            </a:r>
            <a:r>
              <a:rPr lang="en-US" altLang="zh-CN" sz="24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tertiary storage</a:t>
            </a:r>
            <a:r>
              <a:rPr lang="zh-CN" altLang="en-US" sz="24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）</a:t>
            </a:r>
            <a:endParaRPr lang="en-US" altLang="zh-CN" sz="2400" dirty="0">
              <a:solidFill>
                <a:srgbClr val="0000CC"/>
              </a:solidFill>
              <a:latin typeface="Times New Roman" pitchFamily="18" charset="0"/>
              <a:ea typeface="黑体" pitchFamily="49" charset="-122"/>
            </a:endParaRPr>
          </a:p>
          <a:p>
            <a:pPr lvl="2" eaLnBrk="1" hangingPunct="1">
              <a:lnSpc>
                <a:spcPct val="110000"/>
              </a:lnSpc>
            </a:pPr>
            <a:r>
              <a:rPr kumimoji="1" lang="zh-CN" altLang="en-US" sz="22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也称：三级存储器，是辅助存储设备，如：磁带存储器、自动光盘机。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42436"/>
            <a:ext cx="658416" cy="25020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270F05-8D65-49A8-91FB-6A617CC2AAFA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427984" y="6542436"/>
            <a:ext cx="3456384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42436"/>
            <a:ext cx="3362899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r>
              <a:rPr lang="en-US" altLang="zh-CN" dirty="0"/>
              <a:t>—</a:t>
            </a:r>
            <a:r>
              <a:rPr lang="zh-CN" altLang="en-US" dirty="0"/>
              <a:t>数据库的存储结构</a:t>
            </a:r>
            <a:endParaRPr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330033"/>
                </a:solidFill>
              </a:rPr>
              <a:t>5.2 </a:t>
            </a:r>
            <a:r>
              <a:rPr lang="zh-CN" altLang="en-US" sz="4000" dirty="0">
                <a:solidFill>
                  <a:srgbClr val="330033"/>
                </a:solidFill>
              </a:rPr>
              <a:t>关系表的典型存储机制</a:t>
            </a:r>
            <a:r>
              <a:rPr lang="en-US" altLang="zh-CN" sz="3600" dirty="0">
                <a:solidFill>
                  <a:srgbClr val="330033"/>
                </a:solidFill>
              </a:rPr>
              <a:t>&gt;&gt;</a:t>
            </a:r>
            <a:r>
              <a:rPr lang="zh-CN" altLang="en-US" sz="3600" b="1" dirty="0">
                <a:solidFill>
                  <a:srgbClr val="FF0000"/>
                </a:solidFill>
              </a:rPr>
              <a:t>簇集</a:t>
            </a:r>
            <a:endParaRPr lang="zh-CN" altLang="en-US" sz="3600" dirty="0"/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9" y="1341438"/>
            <a:ext cx="8135242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000" b="1" dirty="0">
                <a:solidFill>
                  <a:srgbClr val="009900"/>
                </a:solidFill>
                <a:latin typeface="Times New Roman" pitchFamily="18" charset="0"/>
                <a:ea typeface="黑体" pitchFamily="49" charset="-122"/>
              </a:rPr>
              <a:t>例：</a:t>
            </a:r>
            <a:r>
              <a:rPr lang="zh-CN" altLang="en-US" sz="20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表</a:t>
            </a:r>
            <a:r>
              <a:rPr lang="en-US" altLang="zh-CN" sz="2000" dirty="0" err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emp</a:t>
            </a:r>
            <a:r>
              <a:rPr lang="zh-CN" altLang="en-US" sz="20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与</a:t>
            </a:r>
            <a:r>
              <a:rPr lang="en-US" altLang="zh-CN" sz="20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dept</a:t>
            </a:r>
            <a:r>
              <a:rPr lang="zh-CN" altLang="en-US" sz="20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均有“部门编号”（</a:t>
            </a:r>
            <a:r>
              <a:rPr lang="en-US" altLang="zh-CN" sz="2000" dirty="0" err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deptno</a:t>
            </a:r>
            <a:r>
              <a:rPr lang="zh-CN" altLang="en-US" sz="20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）列，可将</a:t>
            </a:r>
            <a:r>
              <a:rPr lang="en-US" altLang="zh-CN" sz="2000" dirty="0" err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deptno</a:t>
            </a:r>
            <a:r>
              <a:rPr lang="zh-CN" altLang="en-US" sz="20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列作为簇集键创建一个簇集，将两个表的数据一起存储于该簇集中。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accent2"/>
                </a:solidFill>
                <a:latin typeface="Gungsuh" pitchFamily="18" charset="-127"/>
                <a:ea typeface="Gungsuh" pitchFamily="18" charset="-127"/>
              </a:rPr>
              <a:t>     CREATE CLUSTER</a:t>
            </a:r>
            <a:r>
              <a:rPr lang="en-US" altLang="zh-CN" sz="1800" b="1" dirty="0">
                <a:solidFill>
                  <a:srgbClr val="0000CC"/>
                </a:solidFill>
                <a:latin typeface="Gungsuh" pitchFamily="18" charset="-127"/>
                <a:ea typeface="Gungsuh" pitchFamily="18" charset="-127"/>
              </a:rPr>
              <a:t> personnel</a:t>
            </a:r>
            <a:r>
              <a:rPr lang="zh-CN" altLang="en-US" sz="1800" b="1" dirty="0">
                <a:solidFill>
                  <a:srgbClr val="0000CC"/>
                </a:solidFill>
                <a:latin typeface="Gungsuh" pitchFamily="18" charset="-127"/>
                <a:ea typeface="Gungsuh" pitchFamily="18" charset="-127"/>
              </a:rPr>
              <a:t>（</a:t>
            </a:r>
            <a:r>
              <a:rPr lang="en-US" altLang="zh-CN" sz="1800" b="1" dirty="0" err="1">
                <a:solidFill>
                  <a:srgbClr val="0000CC"/>
                </a:solidFill>
                <a:latin typeface="Gungsuh" pitchFamily="18" charset="-127"/>
                <a:ea typeface="Gungsuh" pitchFamily="18" charset="-127"/>
              </a:rPr>
              <a:t>dept_number</a:t>
            </a:r>
            <a:r>
              <a:rPr lang="en-US" altLang="zh-CN" sz="1800" b="1" dirty="0">
                <a:solidFill>
                  <a:srgbClr val="0000CC"/>
                </a:solidFill>
                <a:latin typeface="Gungsuh" pitchFamily="18" charset="-127"/>
                <a:ea typeface="Gungsuh" pitchFamily="18" charset="-127"/>
              </a:rPr>
              <a:t> INT</a:t>
            </a:r>
            <a:r>
              <a:rPr lang="zh-CN" altLang="en-US" sz="1800" b="1" dirty="0">
                <a:solidFill>
                  <a:srgbClr val="0000CC"/>
                </a:solidFill>
                <a:latin typeface="Gungsuh" pitchFamily="18" charset="-127"/>
                <a:ea typeface="Gungsuh" pitchFamily="18" charset="-127"/>
              </a:rPr>
              <a:t>）</a:t>
            </a:r>
            <a:r>
              <a:rPr lang="en-US" altLang="zh-CN" sz="1800" b="1" dirty="0">
                <a:solidFill>
                  <a:srgbClr val="0000CC"/>
                </a:solidFill>
                <a:latin typeface="Gungsuh" pitchFamily="18" charset="-127"/>
                <a:ea typeface="Gungsuh" pitchFamily="18" charset="-127"/>
              </a:rPr>
              <a:t>; </a:t>
            </a:r>
            <a:r>
              <a:rPr lang="en-US" altLang="zh-CN" sz="1800" b="1" dirty="0">
                <a:latin typeface="Gungsuh" pitchFamily="18" charset="-127"/>
                <a:ea typeface="Gungsuh" pitchFamily="18" charset="-127"/>
              </a:rPr>
              <a:t> /* </a:t>
            </a:r>
            <a:r>
              <a:rPr lang="zh-CN" altLang="en-US" sz="1800" b="1" dirty="0">
                <a:latin typeface="Gungsuh" pitchFamily="18" charset="-127"/>
                <a:ea typeface="Gungsuh" pitchFamily="18" charset="-127"/>
              </a:rPr>
              <a:t>创建簇集* </a:t>
            </a:r>
            <a:r>
              <a:rPr lang="en-US" altLang="zh-CN" sz="1800" b="1" dirty="0">
                <a:latin typeface="Gungsuh" pitchFamily="18" charset="-127"/>
                <a:ea typeface="Gungsuh" pitchFamily="18" charset="-127"/>
              </a:rPr>
              <a:t>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1800" b="1" dirty="0">
              <a:latin typeface="Gungsuh" pitchFamily="18" charset="-127"/>
              <a:ea typeface="Gungsuh" pitchFamily="18" charset="-127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Gungsuh" pitchFamily="18" charset="-127"/>
                <a:ea typeface="Gungsuh" pitchFamily="18" charset="-127"/>
              </a:rPr>
              <a:t>    CREATE TABLE </a:t>
            </a:r>
            <a:r>
              <a:rPr lang="en-US" altLang="zh-CN" sz="1800" b="1" dirty="0" err="1">
                <a:latin typeface="Gungsuh" pitchFamily="18" charset="-127"/>
                <a:ea typeface="Gungsuh" pitchFamily="18" charset="-127"/>
              </a:rPr>
              <a:t>emp</a:t>
            </a:r>
            <a:endParaRPr lang="en-US" altLang="zh-CN" sz="1800" b="1" dirty="0">
              <a:latin typeface="Gungsuh" pitchFamily="18" charset="-127"/>
              <a:ea typeface="Gungsuh" pitchFamily="18" charset="-127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Gungsuh" pitchFamily="18" charset="-127"/>
                <a:ea typeface="Gungsuh" pitchFamily="18" charset="-127"/>
              </a:rPr>
              <a:t>    ( </a:t>
            </a:r>
            <a:r>
              <a:rPr lang="en-US" altLang="zh-CN" sz="1800" b="1" dirty="0" err="1">
                <a:latin typeface="Gungsuh" pitchFamily="18" charset="-127"/>
                <a:ea typeface="Gungsuh" pitchFamily="18" charset="-127"/>
              </a:rPr>
              <a:t>empno</a:t>
            </a:r>
            <a:r>
              <a:rPr lang="en-US" altLang="zh-CN" sz="1800" b="1" dirty="0">
                <a:latin typeface="Gungsuh" pitchFamily="18" charset="-127"/>
                <a:ea typeface="Gungsuh" pitchFamily="18" charset="-127"/>
              </a:rPr>
              <a:t> INT PRIMARY KEY,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Gungsuh" pitchFamily="18" charset="-127"/>
                <a:ea typeface="Gungsuh" pitchFamily="18" charset="-127"/>
              </a:rPr>
              <a:t>      </a:t>
            </a:r>
            <a:r>
              <a:rPr lang="en-US" altLang="zh-CN" sz="1800" b="1" dirty="0" err="1">
                <a:latin typeface="Gungsuh" pitchFamily="18" charset="-127"/>
                <a:ea typeface="Gungsuh" pitchFamily="18" charset="-127"/>
              </a:rPr>
              <a:t>ename</a:t>
            </a:r>
            <a:r>
              <a:rPr lang="en-US" altLang="zh-CN" sz="1800" b="1" dirty="0">
                <a:latin typeface="Gungsuh" pitchFamily="18" charset="-127"/>
                <a:ea typeface="Gungsuh" pitchFamily="18" charset="-127"/>
              </a:rPr>
              <a:t> VARCHER(12) NOT NULL,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Gungsuh" pitchFamily="18" charset="-127"/>
                <a:ea typeface="Gungsuh" pitchFamily="18" charset="-127"/>
              </a:rPr>
              <a:t>      …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Gungsuh" pitchFamily="18" charset="-127"/>
                <a:ea typeface="Gungsuh" pitchFamily="18" charset="-127"/>
              </a:rPr>
              <a:t>      </a:t>
            </a:r>
            <a:r>
              <a:rPr lang="en-US" altLang="zh-CN" sz="1800" b="1" dirty="0" err="1">
                <a:latin typeface="Gungsuh" pitchFamily="18" charset="-127"/>
                <a:ea typeface="Gungsuh" pitchFamily="18" charset="-127"/>
              </a:rPr>
              <a:t>deptno</a:t>
            </a:r>
            <a:r>
              <a:rPr lang="en-US" altLang="zh-CN" sz="1800" b="1" dirty="0">
                <a:latin typeface="Gungsuh" pitchFamily="18" charset="-127"/>
                <a:ea typeface="Gungsuh" pitchFamily="18" charset="-127"/>
              </a:rPr>
              <a:t> INT NOT NULL </a:t>
            </a:r>
            <a:r>
              <a:rPr lang="zh-CN" altLang="en-US" sz="1800" b="1" dirty="0">
                <a:latin typeface="Gungsuh" pitchFamily="18" charset="-127"/>
                <a:ea typeface="Gungsuh" pitchFamily="18" charset="-127"/>
              </a:rPr>
              <a:t>）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CC"/>
                </a:solidFill>
                <a:latin typeface="Gungsuh" pitchFamily="18" charset="-127"/>
                <a:ea typeface="Gungsuh" pitchFamily="18" charset="-127"/>
              </a:rPr>
              <a:t>    </a:t>
            </a:r>
            <a:r>
              <a:rPr lang="en-US" altLang="zh-CN" sz="1800" b="1" dirty="0">
                <a:solidFill>
                  <a:srgbClr val="FF0000"/>
                </a:solidFill>
                <a:latin typeface="Gungsuh" pitchFamily="18" charset="-127"/>
                <a:ea typeface="Gungsuh" pitchFamily="18" charset="-127"/>
              </a:rPr>
              <a:t>CLUSTER</a:t>
            </a:r>
            <a:r>
              <a:rPr lang="en-US" altLang="zh-CN" sz="1800" b="1" dirty="0">
                <a:solidFill>
                  <a:srgbClr val="0000CC"/>
                </a:solidFill>
                <a:latin typeface="Gungsuh" pitchFamily="18" charset="-127"/>
                <a:ea typeface="Gungsuh" pitchFamily="18" charset="-127"/>
              </a:rPr>
              <a:t> personnel</a:t>
            </a:r>
            <a:r>
              <a:rPr lang="zh-CN" altLang="en-US" sz="1800" b="1" dirty="0">
                <a:solidFill>
                  <a:srgbClr val="0000CC"/>
                </a:solidFill>
                <a:latin typeface="Gungsuh" pitchFamily="18" charset="-127"/>
                <a:ea typeface="Gungsuh" pitchFamily="18" charset="-127"/>
              </a:rPr>
              <a:t>（</a:t>
            </a:r>
            <a:r>
              <a:rPr lang="en-US" altLang="zh-CN" sz="1800" b="1" dirty="0" err="1">
                <a:solidFill>
                  <a:srgbClr val="0000CC"/>
                </a:solidFill>
                <a:latin typeface="Gungsuh" pitchFamily="18" charset="-127"/>
                <a:ea typeface="Gungsuh" pitchFamily="18" charset="-127"/>
              </a:rPr>
              <a:t>deptno</a:t>
            </a:r>
            <a:r>
              <a:rPr lang="zh-CN" altLang="en-US" sz="1800" b="1" dirty="0">
                <a:solidFill>
                  <a:srgbClr val="0000CC"/>
                </a:solidFill>
                <a:latin typeface="Gungsuh" pitchFamily="18" charset="-127"/>
                <a:ea typeface="Gungsuh" pitchFamily="18" charset="-127"/>
              </a:rPr>
              <a:t>）</a:t>
            </a:r>
            <a:r>
              <a:rPr lang="en-US" altLang="zh-CN" sz="1800" b="1" dirty="0">
                <a:solidFill>
                  <a:srgbClr val="0000CC"/>
                </a:solidFill>
                <a:latin typeface="Gungsuh" pitchFamily="18" charset="-127"/>
                <a:ea typeface="Gungsuh" pitchFamily="18" charset="-127"/>
              </a:rPr>
              <a:t>;</a:t>
            </a:r>
            <a:r>
              <a:rPr lang="en-US" altLang="zh-CN" sz="1800" b="1" dirty="0">
                <a:latin typeface="Gungsuh" pitchFamily="18" charset="-127"/>
                <a:ea typeface="Gungsuh" pitchFamily="18" charset="-127"/>
              </a:rPr>
              <a:t>    /* </a:t>
            </a:r>
            <a:r>
              <a:rPr lang="zh-CN" altLang="en-US" sz="1800" b="1" dirty="0">
                <a:latin typeface="Gungsuh" pitchFamily="18" charset="-127"/>
                <a:ea typeface="Gungsuh" pitchFamily="18" charset="-127"/>
              </a:rPr>
              <a:t>称</a:t>
            </a:r>
            <a:r>
              <a:rPr lang="en-US" altLang="zh-CN" sz="1800" b="1" dirty="0" err="1">
                <a:latin typeface="Gungsuh" pitchFamily="18" charset="-127"/>
                <a:ea typeface="Gungsuh" pitchFamily="18" charset="-127"/>
              </a:rPr>
              <a:t>emp</a:t>
            </a:r>
            <a:r>
              <a:rPr lang="zh-CN" altLang="en-US" sz="1800" b="1" dirty="0">
                <a:latin typeface="Gungsuh" pitchFamily="18" charset="-127"/>
                <a:ea typeface="Gungsuh" pitchFamily="18" charset="-127"/>
              </a:rPr>
              <a:t>为（已）簇表 *</a:t>
            </a:r>
            <a:r>
              <a:rPr lang="en-US" altLang="zh-CN" sz="1800" b="1" dirty="0">
                <a:latin typeface="Gungsuh" pitchFamily="18" charset="-127"/>
                <a:ea typeface="Gungsuh" pitchFamily="18" charset="-127"/>
              </a:rPr>
              <a:t>/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1800" b="1" dirty="0">
              <a:latin typeface="Gungsuh" pitchFamily="18" charset="-127"/>
              <a:ea typeface="Gungsuh" pitchFamily="18" charset="-127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b="1" dirty="0">
                <a:latin typeface="Gungsuh" pitchFamily="18" charset="-127"/>
                <a:ea typeface="Gungsuh" pitchFamily="18" charset="-127"/>
              </a:rPr>
              <a:t>    CREATE TABLE dept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1800" b="1" dirty="0">
                <a:latin typeface="Gungsuh" pitchFamily="18" charset="-127"/>
                <a:ea typeface="Gungsuh" pitchFamily="18" charset="-127"/>
              </a:rPr>
              <a:t>    ( </a:t>
            </a:r>
            <a:r>
              <a:rPr lang="en-US" altLang="zh-CN" sz="1800" b="1" dirty="0" err="1">
                <a:latin typeface="Gungsuh" pitchFamily="18" charset="-127"/>
                <a:ea typeface="Gungsuh" pitchFamily="18" charset="-127"/>
              </a:rPr>
              <a:t>deptno</a:t>
            </a:r>
            <a:r>
              <a:rPr lang="en-US" altLang="zh-CN" sz="1800" b="1" dirty="0">
                <a:latin typeface="Gungsuh" pitchFamily="18" charset="-127"/>
                <a:ea typeface="Gungsuh" pitchFamily="18" charset="-127"/>
              </a:rPr>
              <a:t> INT PRIMARY KEY,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Gungsuh" pitchFamily="18" charset="-127"/>
                <a:ea typeface="Gungsuh" pitchFamily="18" charset="-127"/>
              </a:rPr>
              <a:t>      </a:t>
            </a:r>
            <a:r>
              <a:rPr lang="en-US" altLang="zh-CN" sz="1800" b="1" dirty="0" err="1">
                <a:latin typeface="Gungsuh" pitchFamily="18" charset="-127"/>
                <a:ea typeface="Gungsuh" pitchFamily="18" charset="-127"/>
              </a:rPr>
              <a:t>dname</a:t>
            </a:r>
            <a:r>
              <a:rPr lang="en-US" altLang="zh-CN" sz="1800" b="1" dirty="0">
                <a:latin typeface="Gungsuh" pitchFamily="18" charset="-127"/>
                <a:ea typeface="Gungsuh" pitchFamily="18" charset="-127"/>
              </a:rPr>
              <a:t> VARCHER(10),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Gungsuh" pitchFamily="18" charset="-127"/>
                <a:ea typeface="Gungsuh" pitchFamily="18" charset="-127"/>
              </a:rPr>
              <a:t>      loc VARCHER(12) </a:t>
            </a:r>
            <a:r>
              <a:rPr lang="zh-CN" altLang="en-US" sz="1800" b="1" dirty="0">
                <a:latin typeface="Gungsuh" pitchFamily="18" charset="-127"/>
                <a:ea typeface="Gungsuh" pitchFamily="18" charset="-127"/>
              </a:rPr>
              <a:t>）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CC"/>
                </a:solidFill>
                <a:latin typeface="Gungsuh" pitchFamily="18" charset="-127"/>
                <a:ea typeface="Gungsuh" pitchFamily="18" charset="-127"/>
              </a:rPr>
              <a:t>    </a:t>
            </a:r>
            <a:r>
              <a:rPr lang="en-US" altLang="zh-CN" sz="1800" b="1" dirty="0">
                <a:solidFill>
                  <a:srgbClr val="FF0000"/>
                </a:solidFill>
                <a:latin typeface="Gungsuh" pitchFamily="18" charset="-127"/>
                <a:ea typeface="Gungsuh" pitchFamily="18" charset="-127"/>
              </a:rPr>
              <a:t>CLUSTER</a:t>
            </a:r>
            <a:r>
              <a:rPr lang="en-US" altLang="zh-CN" sz="1800" b="1" dirty="0">
                <a:solidFill>
                  <a:srgbClr val="0000CC"/>
                </a:solidFill>
                <a:latin typeface="Gungsuh" pitchFamily="18" charset="-127"/>
                <a:ea typeface="Gungsuh" pitchFamily="18" charset="-127"/>
              </a:rPr>
              <a:t> personnel</a:t>
            </a:r>
            <a:r>
              <a:rPr lang="zh-CN" altLang="en-US" sz="1800" b="1" dirty="0">
                <a:solidFill>
                  <a:srgbClr val="0000CC"/>
                </a:solidFill>
                <a:latin typeface="Gungsuh" pitchFamily="18" charset="-127"/>
                <a:ea typeface="Gungsuh" pitchFamily="18" charset="-127"/>
              </a:rPr>
              <a:t>（</a:t>
            </a:r>
            <a:r>
              <a:rPr lang="en-US" altLang="zh-CN" sz="1800" b="1" dirty="0" err="1">
                <a:solidFill>
                  <a:srgbClr val="0000CC"/>
                </a:solidFill>
                <a:latin typeface="Gungsuh" pitchFamily="18" charset="-127"/>
                <a:ea typeface="Gungsuh" pitchFamily="18" charset="-127"/>
              </a:rPr>
              <a:t>deptno</a:t>
            </a:r>
            <a:r>
              <a:rPr lang="zh-CN" altLang="en-US" sz="1800" b="1" dirty="0">
                <a:solidFill>
                  <a:srgbClr val="0000CC"/>
                </a:solidFill>
                <a:latin typeface="Gungsuh" pitchFamily="18" charset="-127"/>
                <a:ea typeface="Gungsuh" pitchFamily="18" charset="-127"/>
              </a:rPr>
              <a:t>）</a:t>
            </a:r>
            <a:r>
              <a:rPr lang="en-US" altLang="zh-CN" sz="1800" b="1" dirty="0">
                <a:solidFill>
                  <a:srgbClr val="0000CC"/>
                </a:solidFill>
                <a:latin typeface="Gungsuh" pitchFamily="18" charset="-127"/>
                <a:ea typeface="Gungsuh" pitchFamily="18" charset="-127"/>
              </a:rPr>
              <a:t>;</a:t>
            </a:r>
            <a:r>
              <a:rPr lang="en-US" altLang="zh-CN" sz="1800" b="1" dirty="0">
                <a:latin typeface="Gungsuh" pitchFamily="18" charset="-127"/>
                <a:ea typeface="Gungsuh" pitchFamily="18" charset="-127"/>
              </a:rPr>
              <a:t>    /* </a:t>
            </a:r>
            <a:r>
              <a:rPr lang="zh-CN" altLang="en-US" sz="1800" b="1" dirty="0">
                <a:latin typeface="Gungsuh" pitchFamily="18" charset="-127"/>
                <a:ea typeface="Gungsuh" pitchFamily="18" charset="-127"/>
              </a:rPr>
              <a:t>称</a:t>
            </a:r>
            <a:r>
              <a:rPr lang="en-US" altLang="zh-CN" sz="1800" b="1" dirty="0">
                <a:latin typeface="Gungsuh" pitchFamily="18" charset="-127"/>
                <a:ea typeface="Gungsuh" pitchFamily="18" charset="-127"/>
              </a:rPr>
              <a:t>dept</a:t>
            </a:r>
            <a:r>
              <a:rPr lang="zh-CN" altLang="en-US" sz="1800" b="1" dirty="0">
                <a:latin typeface="Gungsuh" pitchFamily="18" charset="-127"/>
                <a:ea typeface="Gungsuh" pitchFamily="18" charset="-127"/>
              </a:rPr>
              <a:t>为（已）簇表 *</a:t>
            </a:r>
            <a:r>
              <a:rPr lang="en-US" altLang="zh-CN" sz="1800" b="1" dirty="0">
                <a:latin typeface="Gungsuh" pitchFamily="18" charset="-127"/>
                <a:ea typeface="Gungsuh" pitchFamily="18" charset="-127"/>
              </a:rPr>
              <a:t>/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42436"/>
            <a:ext cx="658416" cy="25020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270F05-8D65-49A8-91FB-6A617CC2AAFA}" type="slidenum">
              <a:rPr lang="en-US" altLang="zh-CN" smtClean="0"/>
              <a:pPr/>
              <a:t>40</a:t>
            </a:fld>
            <a:endParaRPr lang="en-US" altLang="zh-CN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427984" y="6542436"/>
            <a:ext cx="3456384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42436"/>
            <a:ext cx="3362899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r>
              <a:rPr lang="en-US" altLang="zh-CN" dirty="0"/>
              <a:t>—</a:t>
            </a:r>
            <a:r>
              <a:rPr lang="zh-CN" altLang="en-US" dirty="0"/>
              <a:t>数据库的存储结构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5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5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5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5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5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5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5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5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5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45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45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45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45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5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5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45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45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330033"/>
                </a:solidFill>
              </a:rPr>
              <a:t>5.2 </a:t>
            </a:r>
            <a:r>
              <a:rPr lang="zh-CN" altLang="en-US" sz="4000" dirty="0">
                <a:solidFill>
                  <a:srgbClr val="330033"/>
                </a:solidFill>
              </a:rPr>
              <a:t>关系表的典型存储机制</a:t>
            </a:r>
            <a:r>
              <a:rPr lang="en-US" altLang="zh-CN" sz="3600" dirty="0">
                <a:solidFill>
                  <a:srgbClr val="330033"/>
                </a:solidFill>
              </a:rPr>
              <a:t>&gt;&gt;</a:t>
            </a:r>
            <a:r>
              <a:rPr lang="zh-CN" altLang="en-US" sz="3600" b="1" dirty="0">
                <a:solidFill>
                  <a:srgbClr val="FF0000"/>
                </a:solidFill>
              </a:rPr>
              <a:t>簇集</a:t>
            </a:r>
            <a:endParaRPr lang="zh-CN" altLang="en-US" sz="3600" dirty="0"/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340768"/>
            <a:ext cx="7772400" cy="5201668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簇集有两种实现方式</a:t>
            </a:r>
          </a:p>
          <a:p>
            <a:pPr lvl="1" eaLnBrk="1" hangingPunct="1"/>
            <a:r>
              <a:rPr lang="zh-CN" altLang="en-US" sz="2200" dirty="0">
                <a:solidFill>
                  <a:srgbClr val="009900"/>
                </a:solidFill>
                <a:latin typeface="Times New Roman" pitchFamily="18" charset="0"/>
                <a:ea typeface="黑体" pitchFamily="49" charset="-122"/>
              </a:rPr>
              <a:t>索引簇集（</a:t>
            </a:r>
            <a:r>
              <a:rPr lang="en-US" altLang="zh-CN" sz="2200" dirty="0">
                <a:solidFill>
                  <a:srgbClr val="009900"/>
                </a:solidFill>
                <a:latin typeface="Times New Roman" pitchFamily="18" charset="0"/>
                <a:ea typeface="黑体" pitchFamily="49" charset="-122"/>
              </a:rPr>
              <a:t>Indexed Cluster</a:t>
            </a:r>
            <a:r>
              <a:rPr lang="zh-CN" altLang="en-US" sz="2200" dirty="0">
                <a:solidFill>
                  <a:srgbClr val="009900"/>
                </a:solidFill>
                <a:latin typeface="Times New Roman" pitchFamily="18" charset="0"/>
                <a:ea typeface="黑体" pitchFamily="49" charset="-122"/>
              </a:rPr>
              <a:t>）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【</a:t>
            </a:r>
            <a:r>
              <a:rPr lang="zh-CN" altLang="en-US" sz="22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 缺省方式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】</a:t>
            </a:r>
            <a:endParaRPr lang="zh-CN" altLang="en-US" sz="2200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lvl="2" eaLnBrk="1" hangingPunct="1"/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对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簇表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在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簇集键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上再建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索引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，每个簇集键值有一个索引项。</a:t>
            </a:r>
            <a:endParaRPr lang="en-US" altLang="zh-CN" sz="2200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lvl="2" eaLnBrk="1" hangingPunct="1"/>
            <a:r>
              <a:rPr lang="zh-CN" altLang="en-US" sz="20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例：建立索引簇集</a:t>
            </a: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personnel1</a:t>
            </a:r>
            <a:r>
              <a:rPr lang="zh-CN" altLang="en-US" sz="20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：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1900" dirty="0">
                <a:solidFill>
                  <a:srgbClr val="FF0000"/>
                </a:solidFill>
                <a:latin typeface="Gungsuh" pitchFamily="18" charset="-127"/>
                <a:ea typeface="Gungsuh" pitchFamily="18" charset="-127"/>
              </a:rPr>
              <a:t>CREATE CLUSTER </a:t>
            </a:r>
            <a:r>
              <a:rPr lang="en-US" altLang="zh-CN" sz="1900" dirty="0">
                <a:solidFill>
                  <a:srgbClr val="0000CC"/>
                </a:solidFill>
                <a:latin typeface="Gungsuh" pitchFamily="18" charset="-127"/>
                <a:ea typeface="Gungsuh" pitchFamily="18" charset="-127"/>
              </a:rPr>
              <a:t>personnel1 (</a:t>
            </a:r>
            <a:r>
              <a:rPr lang="en-US" altLang="zh-CN" sz="1900" dirty="0" err="1">
                <a:solidFill>
                  <a:srgbClr val="0000CC"/>
                </a:solidFill>
                <a:latin typeface="Gungsuh" pitchFamily="18" charset="-127"/>
                <a:ea typeface="Gungsuh" pitchFamily="18" charset="-127"/>
              </a:rPr>
              <a:t>dept_number</a:t>
            </a:r>
            <a:r>
              <a:rPr lang="en-US" altLang="zh-CN" sz="1900" dirty="0">
                <a:solidFill>
                  <a:srgbClr val="0000CC"/>
                </a:solidFill>
                <a:latin typeface="Gungsuh" pitchFamily="18" charset="-127"/>
                <a:ea typeface="Gungsuh" pitchFamily="18" charset="-127"/>
              </a:rPr>
              <a:t> INT) INDEX;</a:t>
            </a:r>
            <a:r>
              <a:rPr lang="en-US" altLang="zh-CN" sz="1900" dirty="0">
                <a:latin typeface="Gungsuh" pitchFamily="18" charset="-127"/>
                <a:ea typeface="Gungsuh" pitchFamily="18" charset="-127"/>
              </a:rPr>
              <a:t> </a:t>
            </a:r>
          </a:p>
          <a:p>
            <a:pPr lvl="1" eaLnBrk="1" hangingPunct="1"/>
            <a:r>
              <a:rPr lang="zh-CN" altLang="en-US" sz="2200" dirty="0">
                <a:solidFill>
                  <a:srgbClr val="009900"/>
                </a:solidFill>
                <a:latin typeface="Times New Roman" pitchFamily="18" charset="0"/>
                <a:ea typeface="黑体" pitchFamily="49" charset="-122"/>
              </a:rPr>
              <a:t>散列簇集（</a:t>
            </a:r>
            <a:r>
              <a:rPr lang="en-US" altLang="zh-CN" sz="2200" dirty="0">
                <a:solidFill>
                  <a:srgbClr val="009900"/>
                </a:solidFill>
                <a:latin typeface="Times New Roman" pitchFamily="18" charset="0"/>
                <a:ea typeface="黑体" pitchFamily="49" charset="-122"/>
              </a:rPr>
              <a:t>Hash Cluster</a:t>
            </a:r>
            <a:r>
              <a:rPr lang="zh-CN" altLang="en-US" sz="2200" dirty="0">
                <a:solidFill>
                  <a:srgbClr val="009900"/>
                </a:solidFill>
                <a:latin typeface="Times New Roman" pitchFamily="18" charset="0"/>
                <a:ea typeface="黑体" pitchFamily="49" charset="-122"/>
              </a:rPr>
              <a:t>）</a:t>
            </a:r>
          </a:p>
          <a:p>
            <a:pPr lvl="2" eaLnBrk="1" hangingPunct="1"/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对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簇表的行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在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簇集键列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上运用</a:t>
            </a:r>
            <a:r>
              <a:rPr lang="en-US" altLang="zh-CN" sz="2200" dirty="0">
                <a:latin typeface="Times New Roman" pitchFamily="18" charset="0"/>
                <a:ea typeface="黑体" pitchFamily="49" charset="-122"/>
              </a:rPr>
              <a:t>Hash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函数进行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散列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，以决定相应物理块的地址。这样，具有同一散列值的行将存储在一起。</a:t>
            </a:r>
          </a:p>
          <a:p>
            <a:pPr lvl="2" eaLnBrk="1" hangingPunct="1"/>
            <a:r>
              <a:rPr lang="zh-CN" altLang="en-US" sz="20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例：建立散列簇集</a:t>
            </a:r>
            <a:r>
              <a:rPr lang="en-US" altLang="zh-CN" sz="20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personnel2</a:t>
            </a:r>
            <a:r>
              <a:rPr lang="zh-CN" altLang="en-US" sz="20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：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1900" dirty="0">
                <a:solidFill>
                  <a:srgbClr val="FF0000"/>
                </a:solidFill>
                <a:latin typeface="Gungsuh" pitchFamily="18" charset="-127"/>
                <a:ea typeface="Gungsuh" pitchFamily="18" charset="-127"/>
              </a:rPr>
              <a:t>CREATE CLUSTER </a:t>
            </a:r>
            <a:r>
              <a:rPr lang="en-US" altLang="zh-CN" sz="1900" dirty="0">
                <a:solidFill>
                  <a:srgbClr val="0000CC"/>
                </a:solidFill>
                <a:latin typeface="Gungsuh" pitchFamily="18" charset="-127"/>
                <a:ea typeface="Gungsuh" pitchFamily="18" charset="-127"/>
              </a:rPr>
              <a:t>personnel2</a:t>
            </a:r>
            <a:r>
              <a:rPr lang="zh-CN" altLang="en-US" sz="1900" dirty="0">
                <a:solidFill>
                  <a:srgbClr val="0000CC"/>
                </a:solidFill>
                <a:latin typeface="Gungsuh" pitchFamily="18" charset="-127"/>
                <a:ea typeface="Gungsuh" pitchFamily="18" charset="-127"/>
              </a:rPr>
              <a:t>（</a:t>
            </a:r>
            <a:r>
              <a:rPr lang="en-US" altLang="zh-CN" sz="1900" dirty="0" err="1">
                <a:solidFill>
                  <a:srgbClr val="0000CC"/>
                </a:solidFill>
                <a:latin typeface="Gungsuh" pitchFamily="18" charset="-127"/>
                <a:ea typeface="Gungsuh" pitchFamily="18" charset="-127"/>
              </a:rPr>
              <a:t>dept_number</a:t>
            </a:r>
            <a:r>
              <a:rPr lang="en-US" altLang="zh-CN" sz="1900" dirty="0">
                <a:solidFill>
                  <a:srgbClr val="0000CC"/>
                </a:solidFill>
                <a:latin typeface="Gungsuh" pitchFamily="18" charset="-127"/>
                <a:ea typeface="Gungsuh" pitchFamily="18" charset="-127"/>
              </a:rPr>
              <a:t> INT</a:t>
            </a:r>
            <a:r>
              <a:rPr lang="zh-CN" altLang="en-US" sz="1900" dirty="0">
                <a:solidFill>
                  <a:srgbClr val="0000CC"/>
                </a:solidFill>
                <a:latin typeface="Gungsuh" pitchFamily="18" charset="-127"/>
                <a:ea typeface="Gungsuh" pitchFamily="18" charset="-127"/>
              </a:rPr>
              <a:t>）</a:t>
            </a:r>
          </a:p>
          <a:p>
            <a:pPr lvl="2" eaLnBrk="1" hangingPunct="1">
              <a:buNone/>
            </a:pPr>
            <a:r>
              <a:rPr lang="en-US" altLang="zh-CN" sz="1900" dirty="0">
                <a:solidFill>
                  <a:srgbClr val="0000CC"/>
                </a:solidFill>
                <a:latin typeface="Gungsuh" pitchFamily="18" charset="-127"/>
                <a:ea typeface="Gungsuh" pitchFamily="18" charset="-127"/>
              </a:rPr>
              <a:t>HASH IS </a:t>
            </a:r>
            <a:r>
              <a:rPr lang="en-US" altLang="zh-CN" sz="1900" dirty="0" err="1">
                <a:solidFill>
                  <a:srgbClr val="0000CC"/>
                </a:solidFill>
                <a:latin typeface="Gungsuh" pitchFamily="18" charset="-127"/>
                <a:ea typeface="Gungsuh" pitchFamily="18" charset="-127"/>
              </a:rPr>
              <a:t>dept_number</a:t>
            </a:r>
            <a:r>
              <a:rPr lang="en-US" altLang="zh-CN" sz="1900" dirty="0">
                <a:solidFill>
                  <a:srgbClr val="0000CC"/>
                </a:solidFill>
                <a:latin typeface="Gungsuh" pitchFamily="18" charset="-127"/>
                <a:ea typeface="Gungsuh" pitchFamily="18" charset="-127"/>
              </a:rPr>
              <a:t> HASHKEYS 100;</a:t>
            </a:r>
            <a:br>
              <a:rPr lang="en-US" altLang="zh-CN" sz="1900" dirty="0">
                <a:solidFill>
                  <a:srgbClr val="0000CC"/>
                </a:solidFill>
                <a:latin typeface="Gungsuh" pitchFamily="18" charset="-127"/>
                <a:ea typeface="Gungsuh" pitchFamily="18" charset="-127"/>
              </a:rPr>
            </a:br>
            <a:r>
              <a:rPr lang="en-US" altLang="zh-CN" sz="1900" dirty="0">
                <a:solidFill>
                  <a:srgbClr val="0000CC"/>
                </a:solidFill>
                <a:latin typeface="Gungsuh" pitchFamily="18" charset="-127"/>
                <a:ea typeface="Gungsuh" pitchFamily="18" charset="-127"/>
              </a:rPr>
              <a:t>              /</a:t>
            </a:r>
            <a:r>
              <a:rPr lang="zh-CN" altLang="en-US" sz="1900" dirty="0">
                <a:solidFill>
                  <a:srgbClr val="0000CC"/>
                </a:solidFill>
                <a:latin typeface="Gungsuh" pitchFamily="18" charset="-127"/>
                <a:ea typeface="Gungsuh" pitchFamily="18" charset="-127"/>
              </a:rPr>
              <a:t>*</a:t>
            </a:r>
            <a:r>
              <a:rPr lang="en-US" altLang="zh-CN" sz="1900" dirty="0">
                <a:solidFill>
                  <a:srgbClr val="0000CC"/>
                </a:solidFill>
                <a:latin typeface="Gungsuh" pitchFamily="18" charset="-127"/>
                <a:ea typeface="Gungsuh" pitchFamily="18" charset="-127"/>
              </a:rPr>
              <a:t> Hash</a:t>
            </a:r>
            <a:r>
              <a:rPr lang="zh-CN" altLang="en-US" sz="1900" dirty="0">
                <a:solidFill>
                  <a:srgbClr val="0000CC"/>
                </a:solidFill>
                <a:latin typeface="Gungsuh" pitchFamily="18" charset="-127"/>
                <a:ea typeface="Gungsuh" pitchFamily="18" charset="-127"/>
              </a:rPr>
              <a:t>函数最多可产生</a:t>
            </a:r>
            <a:r>
              <a:rPr lang="en-US" altLang="zh-CN" sz="1900" dirty="0">
                <a:solidFill>
                  <a:srgbClr val="0000CC"/>
                </a:solidFill>
                <a:latin typeface="Gungsuh" pitchFamily="18" charset="-127"/>
                <a:ea typeface="Gungsuh" pitchFamily="18" charset="-127"/>
              </a:rPr>
              <a:t>100</a:t>
            </a:r>
            <a:r>
              <a:rPr lang="zh-CN" altLang="en-US" sz="1900" dirty="0">
                <a:solidFill>
                  <a:srgbClr val="0000CC"/>
                </a:solidFill>
                <a:latin typeface="Gungsuh" pitchFamily="18" charset="-127"/>
                <a:ea typeface="Gungsuh" pitchFamily="18" charset="-127"/>
              </a:rPr>
              <a:t>个不同的</a:t>
            </a:r>
            <a:r>
              <a:rPr lang="en-US" altLang="zh-CN" sz="1900" dirty="0">
                <a:solidFill>
                  <a:srgbClr val="0000CC"/>
                </a:solidFill>
                <a:latin typeface="Gungsuh" pitchFamily="18" charset="-127"/>
                <a:ea typeface="Gungsuh" pitchFamily="18" charset="-127"/>
              </a:rPr>
              <a:t>Hash</a:t>
            </a:r>
            <a:r>
              <a:rPr lang="zh-CN" altLang="en-US" sz="1900" dirty="0">
                <a:solidFill>
                  <a:srgbClr val="0000CC"/>
                </a:solidFill>
                <a:latin typeface="Gungsuh" pitchFamily="18" charset="-127"/>
                <a:ea typeface="Gungsuh" pitchFamily="18" charset="-127"/>
              </a:rPr>
              <a:t>值 *</a:t>
            </a:r>
            <a:r>
              <a:rPr lang="en-US" altLang="zh-CN" sz="1900" dirty="0">
                <a:solidFill>
                  <a:srgbClr val="0000CC"/>
                </a:solidFill>
                <a:latin typeface="Gungsuh" pitchFamily="18" charset="-127"/>
                <a:ea typeface="Gungsuh" pitchFamily="18" charset="-127"/>
              </a:rPr>
              <a:t>/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42436"/>
            <a:ext cx="658416" cy="25020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270F05-8D65-49A8-91FB-6A617CC2AAFA}" type="slidenum">
              <a:rPr lang="en-US" altLang="zh-CN" smtClean="0"/>
              <a:pPr/>
              <a:t>41</a:t>
            </a:fld>
            <a:endParaRPr lang="en-US" altLang="zh-CN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427984" y="6542436"/>
            <a:ext cx="3456384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42436"/>
            <a:ext cx="3362899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r>
              <a:rPr lang="en-US" altLang="zh-CN" dirty="0"/>
              <a:t>—</a:t>
            </a:r>
            <a:r>
              <a:rPr lang="zh-CN" altLang="en-US" dirty="0"/>
              <a:t>数据库的存储结构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5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5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5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5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5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5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330033"/>
                </a:solidFill>
              </a:rPr>
              <a:t>5.2 </a:t>
            </a:r>
            <a:r>
              <a:rPr lang="zh-CN" altLang="en-US" sz="4000" dirty="0">
                <a:solidFill>
                  <a:srgbClr val="330033"/>
                </a:solidFill>
              </a:rPr>
              <a:t>关系表的典型存储机制</a:t>
            </a:r>
            <a:r>
              <a:rPr lang="en-US" altLang="zh-CN" sz="3600" dirty="0">
                <a:solidFill>
                  <a:srgbClr val="330033"/>
                </a:solidFill>
              </a:rPr>
              <a:t>&gt;&gt;</a:t>
            </a:r>
            <a:r>
              <a:rPr lang="zh-CN" altLang="en-US" sz="3600" b="1" dirty="0">
                <a:solidFill>
                  <a:srgbClr val="FF0000"/>
                </a:solidFill>
              </a:rPr>
              <a:t>簇集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12875"/>
            <a:ext cx="7772400" cy="4968453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簇集的利弊</a:t>
            </a:r>
          </a:p>
          <a:p>
            <a:pPr lvl="1" eaLnBrk="1" hangingPunct="1"/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利</a:t>
            </a:r>
          </a:p>
          <a:p>
            <a:pPr lvl="2" eaLnBrk="1" hangingPunct="1"/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可改进簇表之间在簇集键列上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连接运算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的性能。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    </a:t>
            </a:r>
            <a:r>
              <a:rPr lang="en-US" altLang="zh-CN" sz="2200" dirty="0">
                <a:latin typeface="Times New Roman" pitchFamily="18" charset="0"/>
                <a:ea typeface="黑体" pitchFamily="49" charset="-122"/>
              </a:rPr>
              <a:t>——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因为减少了磁盘</a:t>
            </a:r>
            <a:r>
              <a:rPr lang="en-US" altLang="zh-CN" sz="2200" dirty="0">
                <a:latin typeface="Times New Roman" pitchFamily="18" charset="0"/>
                <a:ea typeface="黑体" pitchFamily="49" charset="-122"/>
              </a:rPr>
              <a:t>I/O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次数。</a:t>
            </a:r>
          </a:p>
          <a:p>
            <a:pPr lvl="2" eaLnBrk="1" hangingPunct="1"/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节省存储空间。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   </a:t>
            </a:r>
            <a:r>
              <a:rPr lang="en-US" altLang="zh-CN" sz="2200" dirty="0">
                <a:latin typeface="Times New Roman" pitchFamily="18" charset="0"/>
                <a:ea typeface="黑体" pitchFamily="49" charset="-122"/>
              </a:rPr>
              <a:t>——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因为簇表中每个簇集键值只存储一次，不管这个</a:t>
            </a:r>
            <a:r>
              <a:rPr lang="en-US" altLang="zh-CN" sz="2200" dirty="0">
                <a:latin typeface="Times New Roman" pitchFamily="18" charset="0"/>
                <a:ea typeface="黑体" pitchFamily="49" charset="-122"/>
              </a:rPr>
              <a:t>/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些表中有多少行包含此簇集键值。</a:t>
            </a:r>
          </a:p>
          <a:p>
            <a:pPr lvl="1" eaLnBrk="1" hangingPunct="1"/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弊</a:t>
            </a:r>
          </a:p>
          <a:p>
            <a:pPr lvl="2" eaLnBrk="1" hangingPunct="1"/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降低了簇表上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更新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操作（</a:t>
            </a:r>
            <a:r>
              <a:rPr lang="en-US" altLang="zh-CN" sz="2200" dirty="0">
                <a:latin typeface="Times New Roman" pitchFamily="18" charset="0"/>
                <a:ea typeface="黑体" pitchFamily="49" charset="-122"/>
              </a:rPr>
              <a:t>INSERT, UPDATE, DELETE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）的性能。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   </a:t>
            </a:r>
            <a:r>
              <a:rPr lang="en-US" altLang="zh-CN" sz="2200" dirty="0">
                <a:latin typeface="Times New Roman" pitchFamily="18" charset="0"/>
                <a:ea typeface="黑体" pitchFamily="49" charset="-122"/>
              </a:rPr>
              <a:t>——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因为增加了系统维护开销。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42436"/>
            <a:ext cx="658416" cy="25020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270F05-8D65-49A8-91FB-6A617CC2AAFA}" type="slidenum">
              <a:rPr lang="en-US" altLang="zh-CN" smtClean="0"/>
              <a:pPr/>
              <a:t>42</a:t>
            </a:fld>
            <a:endParaRPr lang="en-US" altLang="zh-CN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427984" y="6542436"/>
            <a:ext cx="3456384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42436"/>
            <a:ext cx="3362899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r>
              <a:rPr lang="en-US" altLang="zh-CN" dirty="0"/>
              <a:t>—</a:t>
            </a:r>
            <a:r>
              <a:rPr lang="zh-CN" altLang="en-US" dirty="0"/>
              <a:t>数据库的存储结构</a:t>
            </a:r>
            <a:endParaRPr lang="en-US" altLang="zh-C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/>
              <a:t>The End</a:t>
            </a:r>
            <a:endParaRPr lang="zh-CN" altLang="en-US" sz="4000" dirty="0"/>
          </a:p>
        </p:txBody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412875"/>
            <a:ext cx="7993063" cy="2730500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第</a:t>
            </a:r>
            <a:r>
              <a:rPr lang="en-US" altLang="zh-CN" sz="3600" dirty="0"/>
              <a:t>5</a:t>
            </a:r>
            <a:r>
              <a:rPr lang="zh-CN" altLang="en-US" sz="3600" dirty="0"/>
              <a:t>章作业：</a:t>
            </a:r>
            <a:r>
              <a:rPr lang="en-US" altLang="zh-CN" sz="3600" dirty="0">
                <a:solidFill>
                  <a:srgbClr val="FF0000"/>
                </a:solidFill>
              </a:rPr>
              <a:t>【</a:t>
            </a:r>
            <a:r>
              <a:rPr lang="zh-CN" altLang="en-US" sz="3600" dirty="0">
                <a:solidFill>
                  <a:srgbClr val="FF0000"/>
                </a:solidFill>
              </a:rPr>
              <a:t>补充的</a:t>
            </a:r>
            <a:r>
              <a:rPr lang="en-US" altLang="zh-CN" sz="3600" dirty="0">
                <a:solidFill>
                  <a:srgbClr val="FF0000"/>
                </a:solidFill>
              </a:rPr>
              <a:t>】</a:t>
            </a:r>
          </a:p>
          <a:p>
            <a:pPr eaLnBrk="1" hangingPunct="1"/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试解释关系数据库系统中基表的四种典型存储机制（方法）：</a:t>
            </a:r>
            <a:br>
              <a:rPr lang="en-US" altLang="zh-CN" sz="2200" dirty="0">
                <a:latin typeface="Times New Roman" pitchFamily="18" charset="0"/>
                <a:ea typeface="黑体" pitchFamily="49" charset="-122"/>
              </a:rPr>
            </a:br>
            <a:r>
              <a:rPr lang="en-US" altLang="zh-CN" sz="2200" dirty="0">
                <a:latin typeface="Times New Roman" pitchFamily="18" charset="0"/>
                <a:ea typeface="黑体" pitchFamily="49" charset="-122"/>
              </a:rPr>
              <a:t>(1)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普通表；</a:t>
            </a:r>
            <a:r>
              <a:rPr lang="en-US" altLang="zh-CN" sz="2200" dirty="0">
                <a:latin typeface="Times New Roman" pitchFamily="18" charset="0"/>
                <a:ea typeface="黑体" pitchFamily="49" charset="-122"/>
              </a:rPr>
              <a:t>(2)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索引的表；</a:t>
            </a:r>
            <a:r>
              <a:rPr lang="en-US" altLang="zh-CN" sz="2200" dirty="0">
                <a:latin typeface="Times New Roman" pitchFamily="18" charset="0"/>
                <a:ea typeface="黑体" pitchFamily="49" charset="-122"/>
              </a:rPr>
              <a:t>(3)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索引簇表；</a:t>
            </a:r>
            <a:r>
              <a:rPr lang="en-US" altLang="zh-CN" sz="2200" dirty="0">
                <a:latin typeface="Times New Roman" pitchFamily="18" charset="0"/>
                <a:ea typeface="黑体" pitchFamily="49" charset="-122"/>
              </a:rPr>
              <a:t>(4)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散列簇表。</a:t>
            </a:r>
            <a:endParaRPr lang="en-US" altLang="zh-CN" sz="2200" dirty="0">
              <a:latin typeface="Times New Roman" pitchFamily="18" charset="0"/>
              <a:ea typeface="黑体" pitchFamily="49" charset="-122"/>
            </a:endParaRPr>
          </a:p>
          <a:p>
            <a:pPr eaLnBrk="1" hangingPunct="1"/>
            <a:r>
              <a:rPr lang="zh-CN" altLang="en-US" sz="2400" b="1" dirty="0"/>
              <a:t>提醒：请在</a:t>
            </a:r>
            <a:r>
              <a:rPr lang="zh-CN" altLang="en-US" sz="2400" b="1" dirty="0">
                <a:solidFill>
                  <a:srgbClr val="FF0000"/>
                </a:solidFill>
              </a:rPr>
              <a:t>截止时间（</a:t>
            </a:r>
            <a:r>
              <a:rPr lang="en-US" altLang="zh-CN" sz="2400" b="1" dirty="0">
                <a:solidFill>
                  <a:srgbClr val="FF0000"/>
                </a:solidFill>
              </a:rPr>
              <a:t>10</a:t>
            </a:r>
            <a:r>
              <a:rPr lang="zh-CN" altLang="en-US" sz="2400" b="1" dirty="0">
                <a:solidFill>
                  <a:srgbClr val="FF0000"/>
                </a:solidFill>
              </a:rPr>
              <a:t>月</a:t>
            </a:r>
            <a:r>
              <a:rPr lang="en-US" altLang="zh-CN" sz="2400" b="1" dirty="0">
                <a:solidFill>
                  <a:srgbClr val="FF0000"/>
                </a:solidFill>
              </a:rPr>
              <a:t>27</a:t>
            </a:r>
            <a:r>
              <a:rPr lang="zh-CN" altLang="en-US" sz="2400" b="1" dirty="0">
                <a:solidFill>
                  <a:srgbClr val="FF0000"/>
                </a:solidFill>
              </a:rPr>
              <a:t>日</a:t>
            </a:r>
            <a:r>
              <a:rPr lang="en-US" altLang="zh-CN" sz="2400" b="1" dirty="0">
                <a:solidFill>
                  <a:srgbClr val="FF0000"/>
                </a:solidFill>
              </a:rPr>
              <a:t>23:59</a:t>
            </a:r>
            <a:r>
              <a:rPr lang="zh-CN" altLang="en-US" sz="2400" b="1" dirty="0">
                <a:solidFill>
                  <a:srgbClr val="FF0000"/>
                </a:solidFill>
              </a:rPr>
              <a:t>）</a:t>
            </a:r>
            <a:r>
              <a:rPr lang="zh-CN" altLang="en-US" sz="2400" b="1" dirty="0"/>
              <a:t>之前提交答案！</a:t>
            </a:r>
            <a:endParaRPr lang="en-US" altLang="zh-CN" sz="2400" dirty="0"/>
          </a:p>
        </p:txBody>
      </p:sp>
      <p:pic>
        <p:nvPicPr>
          <p:cNvPr id="67591" name="Picture 4" descr="BD05219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5103" y="3435350"/>
            <a:ext cx="2814522" cy="263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42436"/>
            <a:ext cx="658416" cy="25020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270F05-8D65-49A8-91FB-6A617CC2AAFA}" type="slidenum">
              <a:rPr lang="en-US" altLang="zh-CN" smtClean="0"/>
              <a:pPr/>
              <a:t>43</a:t>
            </a:fld>
            <a:endParaRPr lang="en-US" altLang="zh-CN" dirty="0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4427984" y="6542436"/>
            <a:ext cx="3456384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42436"/>
            <a:ext cx="3362899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r>
              <a:rPr lang="en-US" altLang="zh-CN" dirty="0"/>
              <a:t>—</a:t>
            </a:r>
            <a:r>
              <a:rPr lang="zh-CN" altLang="en-US" dirty="0"/>
              <a:t>数据库的存储结构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77813"/>
            <a:ext cx="7772400" cy="919162"/>
          </a:xfrm>
        </p:spPr>
        <p:txBody>
          <a:bodyPr/>
          <a:lstStyle/>
          <a:p>
            <a:pPr eaLnBrk="1" hangingPunct="1"/>
            <a:r>
              <a:rPr lang="en-US" altLang="zh-CN" dirty="0"/>
              <a:t>5.1 </a:t>
            </a:r>
            <a:r>
              <a:rPr lang="zh-CN" altLang="en-US" dirty="0"/>
              <a:t>数据库存储结构的特点</a:t>
            </a:r>
          </a:p>
        </p:txBody>
      </p:sp>
      <p:sp>
        <p:nvSpPr>
          <p:cNvPr id="18438" name="Text Box 3"/>
          <p:cNvSpPr txBox="1">
            <a:spLocks noChangeArrowheads="1"/>
          </p:cNvSpPr>
          <p:nvPr/>
        </p:nvSpPr>
        <p:spPr bwMode="auto">
          <a:xfrm>
            <a:off x="2186880" y="1427163"/>
            <a:ext cx="2286000" cy="1577975"/>
          </a:xfrm>
          <a:prstGeom prst="rect">
            <a:avLst/>
          </a:prstGeom>
          <a:solidFill>
            <a:srgbClr val="FF99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kumimoji="1" lang="en-US" altLang="zh-CN" sz="2400">
              <a:latin typeface="Times New Roman" pitchFamily="18" charset="0"/>
            </a:endParaRPr>
          </a:p>
          <a:p>
            <a:pPr algn="ctr">
              <a:spcBef>
                <a:spcPct val="50000"/>
              </a:spcBef>
            </a:pPr>
            <a:endParaRPr kumimoji="1" lang="en-US" altLang="zh-CN" sz="2400">
              <a:latin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主存储器</a:t>
            </a:r>
          </a:p>
        </p:txBody>
      </p:sp>
      <p:sp>
        <p:nvSpPr>
          <p:cNvPr id="18439" name="Text Box 4"/>
          <p:cNvSpPr txBox="1">
            <a:spLocks noChangeArrowheads="1"/>
          </p:cNvSpPr>
          <p:nvPr/>
        </p:nvSpPr>
        <p:spPr bwMode="auto">
          <a:xfrm>
            <a:off x="1577280" y="3027363"/>
            <a:ext cx="3505200" cy="1577975"/>
          </a:xfrm>
          <a:prstGeom prst="rect">
            <a:avLst/>
          </a:prstGeom>
          <a:solidFill>
            <a:srgbClr val="66FF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kumimoji="1" lang="en-US" altLang="zh-CN" sz="2400">
              <a:latin typeface="Times New Roman" pitchFamily="18" charset="0"/>
            </a:endParaRPr>
          </a:p>
          <a:p>
            <a:pPr algn="ctr">
              <a:spcBef>
                <a:spcPct val="50000"/>
              </a:spcBef>
            </a:pPr>
            <a:endParaRPr kumimoji="1" lang="en-US" altLang="zh-CN" sz="2400">
              <a:latin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磁盘存储器</a:t>
            </a:r>
          </a:p>
        </p:txBody>
      </p:sp>
      <p:sp>
        <p:nvSpPr>
          <p:cNvPr id="18440" name="Text Box 5"/>
          <p:cNvSpPr txBox="1">
            <a:spLocks noChangeArrowheads="1"/>
          </p:cNvSpPr>
          <p:nvPr/>
        </p:nvSpPr>
        <p:spPr bwMode="auto">
          <a:xfrm>
            <a:off x="967680" y="4627563"/>
            <a:ext cx="4724400" cy="1577975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kumimoji="1" lang="en-US" altLang="zh-CN" sz="2400">
              <a:latin typeface="Times New Roman" pitchFamily="18" charset="0"/>
            </a:endParaRPr>
          </a:p>
          <a:p>
            <a:pPr algn="ctr">
              <a:spcBef>
                <a:spcPct val="50000"/>
              </a:spcBef>
            </a:pPr>
            <a:endParaRPr kumimoji="1" lang="en-US" altLang="zh-CN" sz="2400">
              <a:latin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辅助存储器</a:t>
            </a:r>
          </a:p>
        </p:txBody>
      </p:sp>
      <p:sp>
        <p:nvSpPr>
          <p:cNvPr id="18441" name="Text Box 6"/>
          <p:cNvSpPr txBox="1">
            <a:spLocks noChangeArrowheads="1"/>
          </p:cNvSpPr>
          <p:nvPr/>
        </p:nvSpPr>
        <p:spPr bwMode="auto">
          <a:xfrm>
            <a:off x="2415480" y="1579563"/>
            <a:ext cx="1828800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 Cache</a:t>
            </a:r>
          </a:p>
        </p:txBody>
      </p:sp>
      <p:sp>
        <p:nvSpPr>
          <p:cNvPr id="18442" name="Text Box 7"/>
          <p:cNvSpPr txBox="1">
            <a:spLocks noChangeArrowheads="1"/>
          </p:cNvSpPr>
          <p:nvPr/>
        </p:nvSpPr>
        <p:spPr bwMode="auto">
          <a:xfrm>
            <a:off x="2415480" y="2112963"/>
            <a:ext cx="1828800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Memory</a:t>
            </a:r>
          </a:p>
        </p:txBody>
      </p:sp>
      <p:sp>
        <p:nvSpPr>
          <p:cNvPr id="18443" name="Text Box 8"/>
          <p:cNvSpPr txBox="1">
            <a:spLocks noChangeArrowheads="1"/>
          </p:cNvSpPr>
          <p:nvPr/>
        </p:nvSpPr>
        <p:spPr bwMode="auto">
          <a:xfrm>
            <a:off x="1272480" y="5008563"/>
            <a:ext cx="1905000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Tape</a:t>
            </a:r>
          </a:p>
        </p:txBody>
      </p:sp>
      <p:sp>
        <p:nvSpPr>
          <p:cNvPr id="18444" name="Text Box 9"/>
          <p:cNvSpPr txBox="1">
            <a:spLocks noChangeArrowheads="1"/>
          </p:cNvSpPr>
          <p:nvPr/>
        </p:nvSpPr>
        <p:spPr bwMode="auto">
          <a:xfrm>
            <a:off x="3482280" y="5008563"/>
            <a:ext cx="19050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CD</a:t>
            </a:r>
          </a:p>
        </p:txBody>
      </p:sp>
      <p:sp>
        <p:nvSpPr>
          <p:cNvPr id="18445" name="Text Box 10"/>
          <p:cNvSpPr txBox="1">
            <a:spLocks noChangeArrowheads="1"/>
          </p:cNvSpPr>
          <p:nvPr/>
        </p:nvSpPr>
        <p:spPr bwMode="auto">
          <a:xfrm>
            <a:off x="2034480" y="3484563"/>
            <a:ext cx="2590800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Disk</a:t>
            </a:r>
          </a:p>
        </p:txBody>
      </p:sp>
      <p:grpSp>
        <p:nvGrpSpPr>
          <p:cNvPr id="18446" name="Group 25"/>
          <p:cNvGrpSpPr>
            <a:grpSpLocks/>
          </p:cNvGrpSpPr>
          <p:nvPr/>
        </p:nvGrpSpPr>
        <p:grpSpPr bwMode="auto">
          <a:xfrm>
            <a:off x="6147693" y="1723801"/>
            <a:ext cx="2590800" cy="4081463"/>
            <a:chOff x="3743" y="899"/>
            <a:chExt cx="1632" cy="2571"/>
          </a:xfrm>
        </p:grpSpPr>
        <p:sp>
          <p:nvSpPr>
            <p:cNvPr id="18448" name="Text Box 13"/>
            <p:cNvSpPr txBox="1">
              <a:spLocks noChangeArrowheads="1"/>
            </p:cNvSpPr>
            <p:nvPr/>
          </p:nvSpPr>
          <p:spPr bwMode="auto">
            <a:xfrm>
              <a:off x="3839" y="899"/>
              <a:ext cx="2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200">
                  <a:solidFill>
                    <a:srgbClr val="0000CC"/>
                  </a:solidFill>
                  <a:latin typeface="Times New Roman" pitchFamily="18" charset="0"/>
                  <a:ea typeface="黑体" pitchFamily="49" charset="-122"/>
                </a:rPr>
                <a:t>小</a:t>
              </a:r>
            </a:p>
          </p:txBody>
        </p:sp>
        <p:sp>
          <p:nvSpPr>
            <p:cNvPr id="18449" name="Text Box 14"/>
            <p:cNvSpPr txBox="1">
              <a:spLocks noChangeArrowheads="1"/>
            </p:cNvSpPr>
            <p:nvPr/>
          </p:nvSpPr>
          <p:spPr bwMode="auto">
            <a:xfrm>
              <a:off x="3839" y="3249"/>
              <a:ext cx="2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200">
                  <a:solidFill>
                    <a:srgbClr val="0000CC"/>
                  </a:solidFill>
                  <a:latin typeface="Times New Roman" pitchFamily="18" charset="0"/>
                  <a:ea typeface="黑体" pitchFamily="49" charset="-122"/>
                </a:rPr>
                <a:t>大</a:t>
              </a:r>
            </a:p>
          </p:txBody>
        </p:sp>
        <p:sp>
          <p:nvSpPr>
            <p:cNvPr id="18451" name="Text Box 16"/>
            <p:cNvSpPr txBox="1">
              <a:spLocks noChangeArrowheads="1"/>
            </p:cNvSpPr>
            <p:nvPr/>
          </p:nvSpPr>
          <p:spPr bwMode="auto">
            <a:xfrm>
              <a:off x="4415" y="899"/>
              <a:ext cx="2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200">
                  <a:solidFill>
                    <a:srgbClr val="0000CC"/>
                  </a:solidFill>
                  <a:latin typeface="Times New Roman" pitchFamily="18" charset="0"/>
                  <a:ea typeface="黑体" pitchFamily="49" charset="-122"/>
                </a:rPr>
                <a:t>快</a:t>
              </a:r>
            </a:p>
          </p:txBody>
        </p:sp>
        <p:sp>
          <p:nvSpPr>
            <p:cNvPr id="18452" name="Line 17"/>
            <p:cNvSpPr>
              <a:spLocks noChangeShapeType="1"/>
            </p:cNvSpPr>
            <p:nvPr/>
          </p:nvSpPr>
          <p:spPr bwMode="auto">
            <a:xfrm>
              <a:off x="4559" y="1195"/>
              <a:ext cx="0" cy="20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Text Box 18"/>
            <p:cNvSpPr txBox="1">
              <a:spLocks noChangeArrowheads="1"/>
            </p:cNvSpPr>
            <p:nvPr/>
          </p:nvSpPr>
          <p:spPr bwMode="auto">
            <a:xfrm>
              <a:off x="4415" y="3259"/>
              <a:ext cx="2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200">
                  <a:solidFill>
                    <a:srgbClr val="0000CC"/>
                  </a:solidFill>
                  <a:latin typeface="Times New Roman" pitchFamily="18" charset="0"/>
                  <a:ea typeface="黑体" pitchFamily="49" charset="-122"/>
                </a:rPr>
                <a:t>慢</a:t>
              </a:r>
            </a:p>
          </p:txBody>
        </p:sp>
        <p:sp>
          <p:nvSpPr>
            <p:cNvPr id="18455" name="Text Box 20"/>
            <p:cNvSpPr txBox="1">
              <a:spLocks noChangeArrowheads="1"/>
            </p:cNvSpPr>
            <p:nvPr/>
          </p:nvSpPr>
          <p:spPr bwMode="auto">
            <a:xfrm>
              <a:off x="4991" y="899"/>
              <a:ext cx="2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200">
                  <a:solidFill>
                    <a:srgbClr val="0000CC"/>
                  </a:solidFill>
                  <a:latin typeface="Times New Roman" pitchFamily="18" charset="0"/>
                  <a:ea typeface="黑体" pitchFamily="49" charset="-122"/>
                </a:rPr>
                <a:t>高</a:t>
              </a:r>
            </a:p>
          </p:txBody>
        </p:sp>
        <p:sp>
          <p:nvSpPr>
            <p:cNvPr id="18456" name="Text Box 22"/>
            <p:cNvSpPr txBox="1">
              <a:spLocks noChangeArrowheads="1"/>
            </p:cNvSpPr>
            <p:nvPr/>
          </p:nvSpPr>
          <p:spPr bwMode="auto">
            <a:xfrm>
              <a:off x="4991" y="3259"/>
              <a:ext cx="2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200">
                  <a:solidFill>
                    <a:srgbClr val="0000CC"/>
                  </a:solidFill>
                  <a:latin typeface="Times New Roman" pitchFamily="18" charset="0"/>
                  <a:ea typeface="黑体" pitchFamily="49" charset="-122"/>
                </a:rPr>
                <a:t>低</a:t>
              </a:r>
            </a:p>
          </p:txBody>
        </p:sp>
        <p:sp>
          <p:nvSpPr>
            <p:cNvPr id="18457" name="Line 23"/>
            <p:cNvSpPr>
              <a:spLocks noChangeShapeType="1"/>
            </p:cNvSpPr>
            <p:nvPr/>
          </p:nvSpPr>
          <p:spPr bwMode="auto">
            <a:xfrm>
              <a:off x="3969" y="1207"/>
              <a:ext cx="0" cy="20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8" name="Line 24"/>
            <p:cNvSpPr>
              <a:spLocks noChangeShapeType="1"/>
            </p:cNvSpPr>
            <p:nvPr/>
          </p:nvSpPr>
          <p:spPr bwMode="auto">
            <a:xfrm>
              <a:off x="5148" y="1195"/>
              <a:ext cx="0" cy="20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Text Box 11"/>
            <p:cNvSpPr txBox="1">
              <a:spLocks noChangeArrowheads="1"/>
            </p:cNvSpPr>
            <p:nvPr/>
          </p:nvSpPr>
          <p:spPr bwMode="auto">
            <a:xfrm>
              <a:off x="3743" y="2024"/>
              <a:ext cx="480" cy="42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200" dirty="0">
                  <a:latin typeface="Times New Roman" pitchFamily="18" charset="0"/>
                  <a:ea typeface="黑体" pitchFamily="49" charset="-122"/>
                </a:rPr>
                <a:t>存储容量</a:t>
              </a:r>
            </a:p>
          </p:txBody>
        </p:sp>
        <p:sp>
          <p:nvSpPr>
            <p:cNvPr id="18450" name="Text Box 15"/>
            <p:cNvSpPr txBox="1">
              <a:spLocks noChangeArrowheads="1"/>
            </p:cNvSpPr>
            <p:nvPr/>
          </p:nvSpPr>
          <p:spPr bwMode="auto">
            <a:xfrm>
              <a:off x="4319" y="2024"/>
              <a:ext cx="480" cy="42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200" dirty="0">
                  <a:latin typeface="Times New Roman" pitchFamily="18" charset="0"/>
                  <a:ea typeface="黑体" pitchFamily="49" charset="-122"/>
                </a:rPr>
                <a:t>访问速度</a:t>
              </a:r>
            </a:p>
          </p:txBody>
        </p:sp>
        <p:sp>
          <p:nvSpPr>
            <p:cNvPr id="18454" name="Text Box 19"/>
            <p:cNvSpPr txBox="1">
              <a:spLocks noChangeArrowheads="1"/>
            </p:cNvSpPr>
            <p:nvPr/>
          </p:nvSpPr>
          <p:spPr bwMode="auto">
            <a:xfrm>
              <a:off x="4895" y="2024"/>
              <a:ext cx="480" cy="42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200" dirty="0">
                  <a:latin typeface="Times New Roman" pitchFamily="18" charset="0"/>
                  <a:ea typeface="黑体" pitchFamily="49" charset="-122"/>
                </a:rPr>
                <a:t>制造成本</a:t>
              </a:r>
            </a:p>
          </p:txBody>
        </p:sp>
      </p:grp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42436"/>
            <a:ext cx="658416" cy="25020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270F05-8D65-49A8-91FB-6A617CC2AAFA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30" name="日期占位符 3"/>
          <p:cNvSpPr>
            <a:spLocks noGrp="1"/>
          </p:cNvSpPr>
          <p:nvPr>
            <p:ph type="dt" sz="half" idx="2"/>
          </p:nvPr>
        </p:nvSpPr>
        <p:spPr>
          <a:xfrm>
            <a:off x="4427984" y="6542436"/>
            <a:ext cx="3456384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31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42436"/>
            <a:ext cx="3362899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r>
              <a:rPr lang="en-US" altLang="zh-CN" dirty="0"/>
              <a:t>—</a:t>
            </a:r>
            <a:r>
              <a:rPr lang="zh-CN" altLang="en-US" dirty="0"/>
              <a:t>数据库的存储结构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5.1 </a:t>
            </a:r>
            <a:r>
              <a:rPr lang="zh-CN" altLang="en-US" dirty="0"/>
              <a:t>数据库存储结构的特点</a:t>
            </a:r>
          </a:p>
        </p:txBody>
      </p:sp>
      <p:grpSp>
        <p:nvGrpSpPr>
          <p:cNvPr id="17414" name="Group 4"/>
          <p:cNvGrpSpPr>
            <a:grpSpLocks/>
          </p:cNvGrpSpPr>
          <p:nvPr/>
        </p:nvGrpSpPr>
        <p:grpSpPr bwMode="auto">
          <a:xfrm>
            <a:off x="1064840" y="1484784"/>
            <a:ext cx="7467600" cy="4608512"/>
            <a:chOff x="-3" y="-3"/>
            <a:chExt cx="3846" cy="1963"/>
          </a:xfrm>
        </p:grpSpPr>
        <p:grpSp>
          <p:nvGrpSpPr>
            <p:cNvPr id="17415" name="Group 5"/>
            <p:cNvGrpSpPr>
              <a:grpSpLocks/>
            </p:cNvGrpSpPr>
            <p:nvPr/>
          </p:nvGrpSpPr>
          <p:grpSpPr bwMode="auto">
            <a:xfrm>
              <a:off x="0" y="0"/>
              <a:ext cx="3840" cy="1957"/>
              <a:chOff x="0" y="0"/>
              <a:chExt cx="3840" cy="1957"/>
            </a:xfrm>
          </p:grpSpPr>
          <p:grpSp>
            <p:nvGrpSpPr>
              <p:cNvPr id="17417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768" cy="403"/>
                <a:chOff x="0" y="0"/>
                <a:chExt cx="768" cy="403"/>
              </a:xfrm>
            </p:grpSpPr>
            <p:sp>
              <p:nvSpPr>
                <p:cNvPr id="17489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82" cy="403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kumimoji="1" lang="en-US" altLang="zh-CN" sz="1200">
                      <a:latin typeface="Times New Roman" pitchFamily="18" charset="0"/>
                    </a:rPr>
                    <a:t> </a:t>
                  </a:r>
                </a:p>
                <a:p>
                  <a:pPr algn="ctr" eaLnBrk="0" hangingPunct="0"/>
                  <a:endParaRPr kumimoji="1" lang="en-US" altLang="zh-CN" sz="2400">
                    <a:latin typeface="Times New Roman" pitchFamily="18" charset="0"/>
                  </a:endParaRPr>
                </a:p>
              </p:txBody>
            </p:sp>
            <p:sp>
              <p:nvSpPr>
                <p:cNvPr id="17490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68" cy="403"/>
                </a:xfrm>
                <a:prstGeom prst="rect">
                  <a:avLst/>
                </a:prstGeom>
                <a:noFill/>
                <a:ln w="254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18" name="Group 9"/>
              <p:cNvGrpSpPr>
                <a:grpSpLocks/>
              </p:cNvGrpSpPr>
              <p:nvPr/>
            </p:nvGrpSpPr>
            <p:grpSpPr bwMode="auto">
              <a:xfrm>
                <a:off x="768" y="0"/>
                <a:ext cx="883" cy="403"/>
                <a:chOff x="768" y="0"/>
                <a:chExt cx="883" cy="403"/>
              </a:xfrm>
            </p:grpSpPr>
            <p:sp>
              <p:nvSpPr>
                <p:cNvPr id="17485" name="Rectangle 10"/>
                <p:cNvSpPr>
                  <a:spLocks noChangeArrowheads="1"/>
                </p:cNvSpPr>
                <p:nvPr/>
              </p:nvSpPr>
              <p:spPr bwMode="auto">
                <a:xfrm>
                  <a:off x="768" y="0"/>
                  <a:ext cx="883" cy="403"/>
                </a:xfrm>
                <a:prstGeom prst="rect">
                  <a:avLst/>
                </a:prstGeom>
                <a:solidFill>
                  <a:srgbClr val="E6E6E6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7486" name="Group 11"/>
                <p:cNvGrpSpPr>
                  <a:grpSpLocks/>
                </p:cNvGrpSpPr>
                <p:nvPr/>
              </p:nvGrpSpPr>
              <p:grpSpPr bwMode="auto">
                <a:xfrm>
                  <a:off x="768" y="0"/>
                  <a:ext cx="883" cy="403"/>
                  <a:chOff x="768" y="0"/>
                  <a:chExt cx="883" cy="403"/>
                </a:xfrm>
              </p:grpSpPr>
              <p:sp>
                <p:nvSpPr>
                  <p:cNvPr id="17487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811" y="0"/>
                    <a:ext cx="797" cy="403"/>
                  </a:xfrm>
                  <a:prstGeom prst="rect">
                    <a:avLst/>
                  </a:prstGeom>
                  <a:solidFill>
                    <a:srgbClr val="E6E6E6"/>
                  </a:solidFill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r>
                      <a:rPr kumimoji="1" lang="zh-CN" altLang="en-US" sz="2400">
                        <a:solidFill>
                          <a:srgbClr val="0000CC"/>
                        </a:solidFill>
                        <a:latin typeface="Times New Roman" pitchFamily="18" charset="0"/>
                        <a:ea typeface="黑体" pitchFamily="49" charset="-122"/>
                      </a:rPr>
                      <a:t>存储容量</a:t>
                    </a:r>
                  </a:p>
                </p:txBody>
              </p:sp>
              <p:sp>
                <p:nvSpPr>
                  <p:cNvPr id="17488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0"/>
                    <a:ext cx="883" cy="403"/>
                  </a:xfrm>
                  <a:prstGeom prst="rect">
                    <a:avLst/>
                  </a:prstGeom>
                  <a:noFill/>
                  <a:ln w="25400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7419" name="Group 14"/>
              <p:cNvGrpSpPr>
                <a:grpSpLocks/>
              </p:cNvGrpSpPr>
              <p:nvPr/>
            </p:nvGrpSpPr>
            <p:grpSpPr bwMode="auto">
              <a:xfrm>
                <a:off x="1651" y="0"/>
                <a:ext cx="883" cy="403"/>
                <a:chOff x="1651" y="0"/>
                <a:chExt cx="883" cy="403"/>
              </a:xfrm>
            </p:grpSpPr>
            <p:sp>
              <p:nvSpPr>
                <p:cNvPr id="17481" name="Rectangle 15"/>
                <p:cNvSpPr>
                  <a:spLocks noChangeArrowheads="1"/>
                </p:cNvSpPr>
                <p:nvPr/>
              </p:nvSpPr>
              <p:spPr bwMode="auto">
                <a:xfrm>
                  <a:off x="1651" y="0"/>
                  <a:ext cx="883" cy="403"/>
                </a:xfrm>
                <a:prstGeom prst="rect">
                  <a:avLst/>
                </a:prstGeom>
                <a:solidFill>
                  <a:srgbClr val="E6E6E6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7482" name="Group 16"/>
                <p:cNvGrpSpPr>
                  <a:grpSpLocks/>
                </p:cNvGrpSpPr>
                <p:nvPr/>
              </p:nvGrpSpPr>
              <p:grpSpPr bwMode="auto">
                <a:xfrm>
                  <a:off x="1651" y="0"/>
                  <a:ext cx="883" cy="403"/>
                  <a:chOff x="1651" y="0"/>
                  <a:chExt cx="883" cy="403"/>
                </a:xfrm>
              </p:grpSpPr>
              <p:sp>
                <p:nvSpPr>
                  <p:cNvPr id="17483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1694" y="0"/>
                    <a:ext cx="797" cy="403"/>
                  </a:xfrm>
                  <a:prstGeom prst="rect">
                    <a:avLst/>
                  </a:prstGeom>
                  <a:solidFill>
                    <a:srgbClr val="E6E6E6"/>
                  </a:solidFill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r>
                      <a:rPr kumimoji="1" lang="zh-CN" altLang="en-US" sz="2400">
                        <a:solidFill>
                          <a:srgbClr val="0000CC"/>
                        </a:solidFill>
                        <a:latin typeface="Times New Roman" pitchFamily="18" charset="0"/>
                        <a:ea typeface="黑体" pitchFamily="49" charset="-122"/>
                      </a:rPr>
                      <a:t>访问速度</a:t>
                    </a:r>
                  </a:p>
                </p:txBody>
              </p:sp>
              <p:sp>
                <p:nvSpPr>
                  <p:cNvPr id="1748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651" y="0"/>
                    <a:ext cx="883" cy="403"/>
                  </a:xfrm>
                  <a:prstGeom prst="rect">
                    <a:avLst/>
                  </a:prstGeom>
                  <a:noFill/>
                  <a:ln w="25400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7420" name="Group 19"/>
              <p:cNvGrpSpPr>
                <a:grpSpLocks/>
              </p:cNvGrpSpPr>
              <p:nvPr/>
            </p:nvGrpSpPr>
            <p:grpSpPr bwMode="auto">
              <a:xfrm>
                <a:off x="2534" y="0"/>
                <a:ext cx="653" cy="403"/>
                <a:chOff x="2534" y="0"/>
                <a:chExt cx="653" cy="403"/>
              </a:xfrm>
            </p:grpSpPr>
            <p:sp>
              <p:nvSpPr>
                <p:cNvPr id="17477" name="Rectangle 20"/>
                <p:cNvSpPr>
                  <a:spLocks noChangeArrowheads="1"/>
                </p:cNvSpPr>
                <p:nvPr/>
              </p:nvSpPr>
              <p:spPr bwMode="auto">
                <a:xfrm>
                  <a:off x="2534" y="0"/>
                  <a:ext cx="653" cy="403"/>
                </a:xfrm>
                <a:prstGeom prst="rect">
                  <a:avLst/>
                </a:prstGeom>
                <a:solidFill>
                  <a:srgbClr val="E6E6E6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7478" name="Group 21"/>
                <p:cNvGrpSpPr>
                  <a:grpSpLocks/>
                </p:cNvGrpSpPr>
                <p:nvPr/>
              </p:nvGrpSpPr>
              <p:grpSpPr bwMode="auto">
                <a:xfrm>
                  <a:off x="2534" y="0"/>
                  <a:ext cx="653" cy="403"/>
                  <a:chOff x="2534" y="0"/>
                  <a:chExt cx="653" cy="403"/>
                </a:xfrm>
              </p:grpSpPr>
              <p:sp>
                <p:nvSpPr>
                  <p:cNvPr id="17479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2577" y="0"/>
                    <a:ext cx="567" cy="403"/>
                  </a:xfrm>
                  <a:prstGeom prst="rect">
                    <a:avLst/>
                  </a:prstGeom>
                  <a:solidFill>
                    <a:srgbClr val="E6E6E6"/>
                  </a:solidFill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r>
                      <a:rPr kumimoji="1" lang="zh-CN" altLang="en-US" sz="2400">
                        <a:solidFill>
                          <a:srgbClr val="0000CC"/>
                        </a:solidFill>
                        <a:latin typeface="Times New Roman" pitchFamily="18" charset="0"/>
                        <a:ea typeface="黑体" pitchFamily="49" charset="-122"/>
                      </a:rPr>
                      <a:t>访问</a:t>
                    </a:r>
                  </a:p>
                  <a:p>
                    <a:pPr algn="ctr"/>
                    <a:r>
                      <a:rPr kumimoji="1" lang="zh-CN" altLang="en-US" sz="2400">
                        <a:solidFill>
                          <a:srgbClr val="0000CC"/>
                        </a:solidFill>
                        <a:latin typeface="Times New Roman" pitchFamily="18" charset="0"/>
                        <a:ea typeface="黑体" pitchFamily="49" charset="-122"/>
                      </a:rPr>
                      <a:t>类型</a:t>
                    </a:r>
                  </a:p>
                </p:txBody>
              </p:sp>
              <p:sp>
                <p:nvSpPr>
                  <p:cNvPr id="17480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534" y="0"/>
                    <a:ext cx="653" cy="403"/>
                  </a:xfrm>
                  <a:prstGeom prst="rect">
                    <a:avLst/>
                  </a:prstGeom>
                  <a:noFill/>
                  <a:ln w="25400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7421" name="Group 24"/>
              <p:cNvGrpSpPr>
                <a:grpSpLocks/>
              </p:cNvGrpSpPr>
              <p:nvPr/>
            </p:nvGrpSpPr>
            <p:grpSpPr bwMode="auto">
              <a:xfrm>
                <a:off x="3187" y="0"/>
                <a:ext cx="653" cy="403"/>
                <a:chOff x="3187" y="0"/>
                <a:chExt cx="653" cy="403"/>
              </a:xfrm>
            </p:grpSpPr>
            <p:sp>
              <p:nvSpPr>
                <p:cNvPr id="17473" name="Rectangle 25"/>
                <p:cNvSpPr>
                  <a:spLocks noChangeArrowheads="1"/>
                </p:cNvSpPr>
                <p:nvPr/>
              </p:nvSpPr>
              <p:spPr bwMode="auto">
                <a:xfrm>
                  <a:off x="3187" y="0"/>
                  <a:ext cx="653" cy="403"/>
                </a:xfrm>
                <a:prstGeom prst="rect">
                  <a:avLst/>
                </a:prstGeom>
                <a:solidFill>
                  <a:srgbClr val="E6E6E6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7474" name="Group 26"/>
                <p:cNvGrpSpPr>
                  <a:grpSpLocks/>
                </p:cNvGrpSpPr>
                <p:nvPr/>
              </p:nvGrpSpPr>
              <p:grpSpPr bwMode="auto">
                <a:xfrm>
                  <a:off x="3187" y="0"/>
                  <a:ext cx="653" cy="403"/>
                  <a:chOff x="3187" y="0"/>
                  <a:chExt cx="653" cy="403"/>
                </a:xfrm>
              </p:grpSpPr>
              <p:sp>
                <p:nvSpPr>
                  <p:cNvPr id="17475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3230" y="0"/>
                    <a:ext cx="567" cy="403"/>
                  </a:xfrm>
                  <a:prstGeom prst="rect">
                    <a:avLst/>
                  </a:prstGeom>
                  <a:solidFill>
                    <a:srgbClr val="E6E6E6"/>
                  </a:solidFill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r>
                      <a:rPr kumimoji="1" lang="zh-CN" altLang="en-US" sz="2400">
                        <a:solidFill>
                          <a:srgbClr val="0000CC"/>
                        </a:solidFill>
                        <a:latin typeface="Times New Roman" pitchFamily="18" charset="0"/>
                        <a:ea typeface="黑体" pitchFamily="49" charset="-122"/>
                      </a:rPr>
                      <a:t>存取</a:t>
                    </a:r>
                  </a:p>
                  <a:p>
                    <a:pPr algn="ctr"/>
                    <a:r>
                      <a:rPr kumimoji="1" lang="zh-CN" altLang="en-US" sz="2400">
                        <a:solidFill>
                          <a:srgbClr val="0000CC"/>
                        </a:solidFill>
                        <a:latin typeface="Times New Roman" pitchFamily="18" charset="0"/>
                        <a:ea typeface="黑体" pitchFamily="49" charset="-122"/>
                      </a:rPr>
                      <a:t>单位</a:t>
                    </a:r>
                  </a:p>
                </p:txBody>
              </p:sp>
              <p:sp>
                <p:nvSpPr>
                  <p:cNvPr id="17476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187" y="0"/>
                    <a:ext cx="653" cy="403"/>
                  </a:xfrm>
                  <a:prstGeom prst="rect">
                    <a:avLst/>
                  </a:prstGeom>
                  <a:noFill/>
                  <a:ln w="25400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7422" name="Group 29"/>
              <p:cNvGrpSpPr>
                <a:grpSpLocks/>
              </p:cNvGrpSpPr>
              <p:nvPr/>
            </p:nvGrpSpPr>
            <p:grpSpPr bwMode="auto">
              <a:xfrm>
                <a:off x="0" y="403"/>
                <a:ext cx="768" cy="518"/>
                <a:chOff x="0" y="403"/>
                <a:chExt cx="768" cy="518"/>
              </a:xfrm>
            </p:grpSpPr>
            <p:sp>
              <p:nvSpPr>
                <p:cNvPr id="17469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768" cy="518"/>
                </a:xfrm>
                <a:prstGeom prst="rect">
                  <a:avLst/>
                </a:prstGeom>
                <a:solidFill>
                  <a:srgbClr val="E6E6E6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7470" name="Group 31"/>
                <p:cNvGrpSpPr>
                  <a:grpSpLocks/>
                </p:cNvGrpSpPr>
                <p:nvPr/>
              </p:nvGrpSpPr>
              <p:grpSpPr bwMode="auto">
                <a:xfrm>
                  <a:off x="0" y="403"/>
                  <a:ext cx="768" cy="518"/>
                  <a:chOff x="0" y="403"/>
                  <a:chExt cx="768" cy="518"/>
                </a:xfrm>
              </p:grpSpPr>
              <p:sp>
                <p:nvSpPr>
                  <p:cNvPr id="17471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403"/>
                    <a:ext cx="682" cy="518"/>
                  </a:xfrm>
                  <a:prstGeom prst="rect">
                    <a:avLst/>
                  </a:prstGeom>
                  <a:solidFill>
                    <a:srgbClr val="E6E6E6"/>
                  </a:solidFill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r>
                      <a:rPr kumimoji="1" lang="zh-CN" altLang="en-US" sz="2400">
                        <a:solidFill>
                          <a:schemeClr val="accent2"/>
                        </a:solidFill>
                        <a:latin typeface="Times New Roman" pitchFamily="18" charset="0"/>
                        <a:ea typeface="黑体" pitchFamily="49" charset="-122"/>
                      </a:rPr>
                      <a:t>第一级存储器</a:t>
                    </a:r>
                  </a:p>
                </p:txBody>
              </p:sp>
              <p:sp>
                <p:nvSpPr>
                  <p:cNvPr id="17472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03"/>
                    <a:ext cx="768" cy="518"/>
                  </a:xfrm>
                  <a:prstGeom prst="rect">
                    <a:avLst/>
                  </a:prstGeom>
                  <a:noFill/>
                  <a:ln w="25400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7423" name="Group 34"/>
              <p:cNvGrpSpPr>
                <a:grpSpLocks/>
              </p:cNvGrpSpPr>
              <p:nvPr/>
            </p:nvGrpSpPr>
            <p:grpSpPr bwMode="auto">
              <a:xfrm>
                <a:off x="768" y="403"/>
                <a:ext cx="883" cy="518"/>
                <a:chOff x="768" y="403"/>
                <a:chExt cx="883" cy="518"/>
              </a:xfrm>
            </p:grpSpPr>
            <p:sp>
              <p:nvSpPr>
                <p:cNvPr id="17467" name="Rectangle 35"/>
                <p:cNvSpPr>
                  <a:spLocks noChangeArrowheads="1"/>
                </p:cNvSpPr>
                <p:nvPr/>
              </p:nvSpPr>
              <p:spPr bwMode="auto">
                <a:xfrm>
                  <a:off x="811" y="403"/>
                  <a:ext cx="797" cy="51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kumimoji="1" lang="en-US" altLang="zh-CN" sz="2400">
                      <a:latin typeface="Times New Roman" pitchFamily="18" charset="0"/>
                    </a:rPr>
                    <a:t>100MB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kumimoji="1" lang="en-US" altLang="zh-CN" sz="2400">
                      <a:latin typeface="Times New Roman" pitchFamily="18" charset="0"/>
                      <a:cs typeface="Times New Roman" pitchFamily="18" charset="0"/>
                    </a:rPr>
                    <a:t>~</a:t>
                  </a:r>
                  <a:endParaRPr kumimoji="1" lang="en-US" altLang="zh-CN" sz="2400">
                    <a:latin typeface="Times New Roman" pitchFamily="18" charset="0"/>
                  </a:endParaRPr>
                </a:p>
                <a:p>
                  <a:pPr algn="ctr">
                    <a:lnSpc>
                      <a:spcPct val="90000"/>
                    </a:lnSpc>
                  </a:pPr>
                  <a:r>
                    <a:rPr kumimoji="1" lang="en-US" altLang="zh-CN" sz="2400">
                      <a:latin typeface="Times New Roman" pitchFamily="18" charset="0"/>
                    </a:rPr>
                    <a:t>10GB</a:t>
                  </a:r>
                </a:p>
              </p:txBody>
            </p:sp>
            <p:sp>
              <p:nvSpPr>
                <p:cNvPr id="17468" name="Rectangle 36"/>
                <p:cNvSpPr>
                  <a:spLocks noChangeArrowheads="1"/>
                </p:cNvSpPr>
                <p:nvPr/>
              </p:nvSpPr>
              <p:spPr bwMode="auto">
                <a:xfrm>
                  <a:off x="768" y="403"/>
                  <a:ext cx="883" cy="518"/>
                </a:xfrm>
                <a:prstGeom prst="rect">
                  <a:avLst/>
                </a:prstGeom>
                <a:noFill/>
                <a:ln w="254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24" name="Group 37"/>
              <p:cNvGrpSpPr>
                <a:grpSpLocks/>
              </p:cNvGrpSpPr>
              <p:nvPr/>
            </p:nvGrpSpPr>
            <p:grpSpPr bwMode="auto">
              <a:xfrm>
                <a:off x="1651" y="403"/>
                <a:ext cx="883" cy="518"/>
                <a:chOff x="1651" y="403"/>
                <a:chExt cx="883" cy="518"/>
              </a:xfrm>
            </p:grpSpPr>
            <p:sp>
              <p:nvSpPr>
                <p:cNvPr id="17465" name="Rectangle 38"/>
                <p:cNvSpPr>
                  <a:spLocks noChangeArrowheads="1"/>
                </p:cNvSpPr>
                <p:nvPr/>
              </p:nvSpPr>
              <p:spPr bwMode="auto">
                <a:xfrm>
                  <a:off x="1694" y="403"/>
                  <a:ext cx="797" cy="51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kumimoji="1" lang="en-US" altLang="zh-CN" sz="2400">
                      <a:latin typeface="Times New Roman" pitchFamily="18" charset="0"/>
                      <a:ea typeface="黑体" pitchFamily="49" charset="-122"/>
                    </a:rPr>
                    <a:t>10</a:t>
                  </a:r>
                  <a:r>
                    <a:rPr kumimoji="1" lang="en-US" altLang="zh-CN" sz="2400" baseline="30000">
                      <a:latin typeface="Times New Roman" pitchFamily="18" charset="0"/>
                      <a:ea typeface="黑体" pitchFamily="49" charset="-122"/>
                    </a:rPr>
                    <a:t>-8</a:t>
                  </a:r>
                  <a:r>
                    <a:rPr kumimoji="1" lang="zh-CN" altLang="en-US" sz="2400">
                      <a:latin typeface="Times New Roman" pitchFamily="18" charset="0"/>
                      <a:ea typeface="黑体" pitchFamily="49" charset="-122"/>
                    </a:rPr>
                    <a:t>秒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kumimoji="1" lang="en-US" altLang="zh-CN" sz="2400">
                      <a:latin typeface="Times New Roman" pitchFamily="18" charset="0"/>
                      <a:ea typeface="黑体" pitchFamily="49" charset="-122"/>
                      <a:cs typeface="Times New Roman" pitchFamily="18" charset="0"/>
                    </a:rPr>
                    <a:t>~</a:t>
                  </a:r>
                  <a:endParaRPr kumimoji="1" lang="en-US" altLang="zh-CN" sz="2400">
                    <a:latin typeface="Times New Roman" pitchFamily="18" charset="0"/>
                    <a:ea typeface="黑体" pitchFamily="49" charset="-122"/>
                  </a:endParaRPr>
                </a:p>
                <a:p>
                  <a:pPr algn="ctr">
                    <a:lnSpc>
                      <a:spcPct val="90000"/>
                    </a:lnSpc>
                  </a:pPr>
                  <a:r>
                    <a:rPr kumimoji="1" lang="en-US" altLang="zh-CN" sz="2400">
                      <a:latin typeface="Times New Roman" pitchFamily="18" charset="0"/>
                      <a:ea typeface="黑体" pitchFamily="49" charset="-122"/>
                    </a:rPr>
                    <a:t>10</a:t>
                  </a:r>
                  <a:r>
                    <a:rPr kumimoji="1" lang="en-US" altLang="zh-CN" sz="2400" baseline="30000">
                      <a:latin typeface="Times New Roman" pitchFamily="18" charset="0"/>
                      <a:ea typeface="黑体" pitchFamily="49" charset="-122"/>
                    </a:rPr>
                    <a:t>-7 </a:t>
                  </a:r>
                  <a:r>
                    <a:rPr kumimoji="1" lang="zh-CN" altLang="en-US" sz="2400">
                      <a:latin typeface="Times New Roman" pitchFamily="18" charset="0"/>
                      <a:ea typeface="黑体" pitchFamily="49" charset="-122"/>
                    </a:rPr>
                    <a:t>秒</a:t>
                  </a:r>
                </a:p>
              </p:txBody>
            </p:sp>
            <p:sp>
              <p:nvSpPr>
                <p:cNvPr id="17466" name="Rectangle 39"/>
                <p:cNvSpPr>
                  <a:spLocks noChangeArrowheads="1"/>
                </p:cNvSpPr>
                <p:nvPr/>
              </p:nvSpPr>
              <p:spPr bwMode="auto">
                <a:xfrm>
                  <a:off x="1651" y="403"/>
                  <a:ext cx="883" cy="518"/>
                </a:xfrm>
                <a:prstGeom prst="rect">
                  <a:avLst/>
                </a:prstGeom>
                <a:noFill/>
                <a:ln w="254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25" name="Group 40"/>
              <p:cNvGrpSpPr>
                <a:grpSpLocks/>
              </p:cNvGrpSpPr>
              <p:nvPr/>
            </p:nvGrpSpPr>
            <p:grpSpPr bwMode="auto">
              <a:xfrm>
                <a:off x="2534" y="403"/>
                <a:ext cx="653" cy="518"/>
                <a:chOff x="2534" y="403"/>
                <a:chExt cx="653" cy="518"/>
              </a:xfrm>
            </p:grpSpPr>
            <p:sp>
              <p:nvSpPr>
                <p:cNvPr id="17463" name="Rectangle 41"/>
                <p:cNvSpPr>
                  <a:spLocks noChangeArrowheads="1"/>
                </p:cNvSpPr>
                <p:nvPr/>
              </p:nvSpPr>
              <p:spPr bwMode="auto">
                <a:xfrm>
                  <a:off x="2577" y="403"/>
                  <a:ext cx="567" cy="51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kumimoji="1" lang="zh-CN" altLang="en-US" sz="2400">
                      <a:latin typeface="Times New Roman" pitchFamily="18" charset="0"/>
                      <a:ea typeface="黑体" pitchFamily="49" charset="-122"/>
                    </a:rPr>
                    <a:t>随机</a:t>
                  </a:r>
                </a:p>
              </p:txBody>
            </p:sp>
            <p:sp>
              <p:nvSpPr>
                <p:cNvPr id="17464" name="Rectangle 42"/>
                <p:cNvSpPr>
                  <a:spLocks noChangeArrowheads="1"/>
                </p:cNvSpPr>
                <p:nvPr/>
              </p:nvSpPr>
              <p:spPr bwMode="auto">
                <a:xfrm>
                  <a:off x="2534" y="403"/>
                  <a:ext cx="653" cy="518"/>
                </a:xfrm>
                <a:prstGeom prst="rect">
                  <a:avLst/>
                </a:prstGeom>
                <a:noFill/>
                <a:ln w="254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26" name="Group 43"/>
              <p:cNvGrpSpPr>
                <a:grpSpLocks/>
              </p:cNvGrpSpPr>
              <p:nvPr/>
            </p:nvGrpSpPr>
            <p:grpSpPr bwMode="auto">
              <a:xfrm>
                <a:off x="3187" y="403"/>
                <a:ext cx="653" cy="518"/>
                <a:chOff x="3187" y="403"/>
                <a:chExt cx="653" cy="518"/>
              </a:xfrm>
            </p:grpSpPr>
            <p:sp>
              <p:nvSpPr>
                <p:cNvPr id="17461" name="Rectangle 44"/>
                <p:cNvSpPr>
                  <a:spLocks noChangeArrowheads="1"/>
                </p:cNvSpPr>
                <p:nvPr/>
              </p:nvSpPr>
              <p:spPr bwMode="auto">
                <a:xfrm>
                  <a:off x="3230" y="403"/>
                  <a:ext cx="567" cy="51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kumimoji="1" lang="zh-CN" altLang="en-US" sz="2400">
                      <a:latin typeface="Times New Roman" pitchFamily="18" charset="0"/>
                      <a:ea typeface="黑体" pitchFamily="49" charset="-122"/>
                    </a:rPr>
                    <a:t>字节</a:t>
                  </a:r>
                </a:p>
              </p:txBody>
            </p:sp>
            <p:sp>
              <p:nvSpPr>
                <p:cNvPr id="17462" name="Rectangle 45"/>
                <p:cNvSpPr>
                  <a:spLocks noChangeArrowheads="1"/>
                </p:cNvSpPr>
                <p:nvPr/>
              </p:nvSpPr>
              <p:spPr bwMode="auto">
                <a:xfrm>
                  <a:off x="3187" y="403"/>
                  <a:ext cx="653" cy="518"/>
                </a:xfrm>
                <a:prstGeom prst="rect">
                  <a:avLst/>
                </a:prstGeom>
                <a:noFill/>
                <a:ln w="254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27" name="Group 46"/>
              <p:cNvGrpSpPr>
                <a:grpSpLocks/>
              </p:cNvGrpSpPr>
              <p:nvPr/>
            </p:nvGrpSpPr>
            <p:grpSpPr bwMode="auto">
              <a:xfrm>
                <a:off x="0" y="921"/>
                <a:ext cx="768" cy="518"/>
                <a:chOff x="0" y="921"/>
                <a:chExt cx="768" cy="518"/>
              </a:xfrm>
            </p:grpSpPr>
            <p:sp>
              <p:nvSpPr>
                <p:cNvPr id="17457" name="Rectangle 47"/>
                <p:cNvSpPr>
                  <a:spLocks noChangeArrowheads="1"/>
                </p:cNvSpPr>
                <p:nvPr/>
              </p:nvSpPr>
              <p:spPr bwMode="auto">
                <a:xfrm>
                  <a:off x="0" y="921"/>
                  <a:ext cx="768" cy="518"/>
                </a:xfrm>
                <a:prstGeom prst="rect">
                  <a:avLst/>
                </a:prstGeom>
                <a:solidFill>
                  <a:srgbClr val="E6E6E6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7458" name="Group 48"/>
                <p:cNvGrpSpPr>
                  <a:grpSpLocks/>
                </p:cNvGrpSpPr>
                <p:nvPr/>
              </p:nvGrpSpPr>
              <p:grpSpPr bwMode="auto">
                <a:xfrm>
                  <a:off x="0" y="921"/>
                  <a:ext cx="768" cy="518"/>
                  <a:chOff x="0" y="921"/>
                  <a:chExt cx="768" cy="518"/>
                </a:xfrm>
              </p:grpSpPr>
              <p:sp>
                <p:nvSpPr>
                  <p:cNvPr id="17459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921"/>
                    <a:ext cx="682" cy="518"/>
                  </a:xfrm>
                  <a:prstGeom prst="rect">
                    <a:avLst/>
                  </a:prstGeom>
                  <a:solidFill>
                    <a:srgbClr val="E6E6E6"/>
                  </a:solidFill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r>
                      <a:rPr kumimoji="1" lang="zh-CN" altLang="en-US" sz="2400">
                        <a:solidFill>
                          <a:schemeClr val="accent2"/>
                        </a:solidFill>
                        <a:latin typeface="Times New Roman" pitchFamily="18" charset="0"/>
                        <a:ea typeface="黑体" pitchFamily="49" charset="-122"/>
                      </a:rPr>
                      <a:t>第二级存储器</a:t>
                    </a:r>
                  </a:p>
                </p:txBody>
              </p:sp>
              <p:sp>
                <p:nvSpPr>
                  <p:cNvPr id="17460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921"/>
                    <a:ext cx="768" cy="518"/>
                  </a:xfrm>
                  <a:prstGeom prst="rect">
                    <a:avLst/>
                  </a:prstGeom>
                  <a:noFill/>
                  <a:ln w="25400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7428" name="Group 51"/>
              <p:cNvGrpSpPr>
                <a:grpSpLocks/>
              </p:cNvGrpSpPr>
              <p:nvPr/>
            </p:nvGrpSpPr>
            <p:grpSpPr bwMode="auto">
              <a:xfrm>
                <a:off x="768" y="921"/>
                <a:ext cx="883" cy="518"/>
                <a:chOff x="768" y="921"/>
                <a:chExt cx="883" cy="518"/>
              </a:xfrm>
            </p:grpSpPr>
            <p:sp>
              <p:nvSpPr>
                <p:cNvPr id="17455" name="Rectangle 52"/>
                <p:cNvSpPr>
                  <a:spLocks noChangeArrowheads="1"/>
                </p:cNvSpPr>
                <p:nvPr/>
              </p:nvSpPr>
              <p:spPr bwMode="auto">
                <a:xfrm>
                  <a:off x="811" y="921"/>
                  <a:ext cx="797" cy="51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kumimoji="1" lang="en-US" altLang="zh-CN" sz="2400" dirty="0">
                      <a:latin typeface="Times New Roman" pitchFamily="18" charset="0"/>
                    </a:rPr>
                    <a:t>10GB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kumimoji="1" lang="en-US" altLang="zh-CN" sz="2400" dirty="0">
                      <a:latin typeface="Times New Roman" pitchFamily="18" charset="0"/>
                      <a:cs typeface="Times New Roman" pitchFamily="18" charset="0"/>
                    </a:rPr>
                    <a:t>~</a:t>
                  </a:r>
                  <a:endParaRPr kumimoji="1" lang="en-US" altLang="zh-CN" sz="2400" dirty="0">
                    <a:latin typeface="Times New Roman" pitchFamily="18" charset="0"/>
                  </a:endParaRPr>
                </a:p>
                <a:p>
                  <a:pPr algn="ctr">
                    <a:lnSpc>
                      <a:spcPct val="90000"/>
                    </a:lnSpc>
                  </a:pPr>
                  <a:r>
                    <a:rPr kumimoji="1" lang="en-US" altLang="zh-CN" sz="2400" dirty="0">
                      <a:latin typeface="Times New Roman" pitchFamily="18" charset="0"/>
                      <a:ea typeface="黑体" pitchFamily="49" charset="-122"/>
                    </a:rPr>
                    <a:t>10</a:t>
                  </a:r>
                  <a:r>
                    <a:rPr kumimoji="1" lang="en-US" altLang="zh-CN" sz="2400" baseline="30000" dirty="0">
                      <a:latin typeface="Times New Roman" pitchFamily="18" charset="0"/>
                      <a:ea typeface="黑体" pitchFamily="49" charset="-122"/>
                    </a:rPr>
                    <a:t>3</a:t>
                  </a:r>
                  <a:r>
                    <a:rPr kumimoji="1" lang="en-US" altLang="zh-CN" sz="2400" dirty="0">
                      <a:latin typeface="Times New Roman" pitchFamily="18" charset="0"/>
                    </a:rPr>
                    <a:t>GB</a:t>
                  </a:r>
                </a:p>
              </p:txBody>
            </p:sp>
            <p:sp>
              <p:nvSpPr>
                <p:cNvPr id="17456" name="Rectangle 53"/>
                <p:cNvSpPr>
                  <a:spLocks noChangeArrowheads="1"/>
                </p:cNvSpPr>
                <p:nvPr/>
              </p:nvSpPr>
              <p:spPr bwMode="auto">
                <a:xfrm>
                  <a:off x="768" y="921"/>
                  <a:ext cx="883" cy="518"/>
                </a:xfrm>
                <a:prstGeom prst="rect">
                  <a:avLst/>
                </a:prstGeom>
                <a:noFill/>
                <a:ln w="254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29" name="Group 54"/>
              <p:cNvGrpSpPr>
                <a:grpSpLocks/>
              </p:cNvGrpSpPr>
              <p:nvPr/>
            </p:nvGrpSpPr>
            <p:grpSpPr bwMode="auto">
              <a:xfrm>
                <a:off x="1651" y="921"/>
                <a:ext cx="883" cy="518"/>
                <a:chOff x="1651" y="921"/>
                <a:chExt cx="883" cy="518"/>
              </a:xfrm>
            </p:grpSpPr>
            <p:sp>
              <p:nvSpPr>
                <p:cNvPr id="17453" name="Rectangle 55"/>
                <p:cNvSpPr>
                  <a:spLocks noChangeArrowheads="1"/>
                </p:cNvSpPr>
                <p:nvPr/>
              </p:nvSpPr>
              <p:spPr bwMode="auto">
                <a:xfrm>
                  <a:off x="1694" y="921"/>
                  <a:ext cx="797" cy="51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kumimoji="1" lang="en-US" altLang="zh-CN" sz="2400" dirty="0">
                      <a:latin typeface="Times New Roman" pitchFamily="18" charset="0"/>
                      <a:ea typeface="黑体" pitchFamily="49" charset="-122"/>
                    </a:rPr>
                    <a:t>5</a:t>
                  </a:r>
                  <a:r>
                    <a:rPr kumimoji="1" lang="zh-CN" altLang="en-US" sz="2400" dirty="0">
                      <a:latin typeface="Times New Roman" pitchFamily="18" charset="0"/>
                      <a:ea typeface="黑体" pitchFamily="49" charset="-122"/>
                    </a:rPr>
                    <a:t>毫秒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kumimoji="1" lang="en-US" altLang="zh-CN" sz="2400" dirty="0">
                      <a:latin typeface="Times New Roman" pitchFamily="18" charset="0"/>
                      <a:ea typeface="黑体" pitchFamily="49" charset="-122"/>
                      <a:cs typeface="Times New Roman" pitchFamily="18" charset="0"/>
                    </a:rPr>
                    <a:t>~</a:t>
                  </a:r>
                  <a:endParaRPr kumimoji="1" lang="en-US" altLang="zh-CN" sz="2400" dirty="0">
                    <a:latin typeface="Times New Roman" pitchFamily="18" charset="0"/>
                    <a:ea typeface="黑体" pitchFamily="49" charset="-122"/>
                  </a:endParaRPr>
                </a:p>
                <a:p>
                  <a:pPr algn="ctr">
                    <a:lnSpc>
                      <a:spcPct val="90000"/>
                    </a:lnSpc>
                  </a:pPr>
                  <a:r>
                    <a:rPr kumimoji="1" lang="en-US" altLang="zh-CN" sz="2400" dirty="0">
                      <a:latin typeface="Times New Roman" pitchFamily="18" charset="0"/>
                      <a:ea typeface="黑体" pitchFamily="49" charset="-122"/>
                    </a:rPr>
                    <a:t>30 </a:t>
                  </a:r>
                  <a:r>
                    <a:rPr kumimoji="1" lang="zh-CN" altLang="en-US" sz="2400" dirty="0">
                      <a:latin typeface="Times New Roman" pitchFamily="18" charset="0"/>
                      <a:ea typeface="黑体" pitchFamily="49" charset="-122"/>
                    </a:rPr>
                    <a:t>毫秒</a:t>
                  </a:r>
                </a:p>
              </p:txBody>
            </p:sp>
            <p:sp>
              <p:nvSpPr>
                <p:cNvPr id="17454" name="Rectangle 56"/>
                <p:cNvSpPr>
                  <a:spLocks noChangeArrowheads="1"/>
                </p:cNvSpPr>
                <p:nvPr/>
              </p:nvSpPr>
              <p:spPr bwMode="auto">
                <a:xfrm>
                  <a:off x="1651" y="921"/>
                  <a:ext cx="883" cy="518"/>
                </a:xfrm>
                <a:prstGeom prst="rect">
                  <a:avLst/>
                </a:prstGeom>
                <a:noFill/>
                <a:ln w="254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30" name="Group 57"/>
              <p:cNvGrpSpPr>
                <a:grpSpLocks/>
              </p:cNvGrpSpPr>
              <p:nvPr/>
            </p:nvGrpSpPr>
            <p:grpSpPr bwMode="auto">
              <a:xfrm>
                <a:off x="2534" y="921"/>
                <a:ext cx="653" cy="518"/>
                <a:chOff x="2534" y="921"/>
                <a:chExt cx="653" cy="518"/>
              </a:xfrm>
            </p:grpSpPr>
            <p:sp>
              <p:nvSpPr>
                <p:cNvPr id="17451" name="Rectangle 58"/>
                <p:cNvSpPr>
                  <a:spLocks noChangeArrowheads="1"/>
                </p:cNvSpPr>
                <p:nvPr/>
              </p:nvSpPr>
              <p:spPr bwMode="auto">
                <a:xfrm>
                  <a:off x="2577" y="921"/>
                  <a:ext cx="567" cy="51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kumimoji="1" lang="zh-CN" altLang="en-US" sz="2400">
                      <a:latin typeface="Times New Roman" pitchFamily="18" charset="0"/>
                      <a:ea typeface="黑体" pitchFamily="49" charset="-122"/>
                    </a:rPr>
                    <a:t>随机</a:t>
                  </a:r>
                </a:p>
              </p:txBody>
            </p:sp>
            <p:sp>
              <p:nvSpPr>
                <p:cNvPr id="17452" name="Rectangle 59"/>
                <p:cNvSpPr>
                  <a:spLocks noChangeArrowheads="1"/>
                </p:cNvSpPr>
                <p:nvPr/>
              </p:nvSpPr>
              <p:spPr bwMode="auto">
                <a:xfrm>
                  <a:off x="2534" y="921"/>
                  <a:ext cx="653" cy="518"/>
                </a:xfrm>
                <a:prstGeom prst="rect">
                  <a:avLst/>
                </a:prstGeom>
                <a:noFill/>
                <a:ln w="254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31" name="Group 60"/>
              <p:cNvGrpSpPr>
                <a:grpSpLocks/>
              </p:cNvGrpSpPr>
              <p:nvPr/>
            </p:nvGrpSpPr>
            <p:grpSpPr bwMode="auto">
              <a:xfrm>
                <a:off x="3187" y="921"/>
                <a:ext cx="653" cy="518"/>
                <a:chOff x="3187" y="921"/>
                <a:chExt cx="653" cy="518"/>
              </a:xfrm>
            </p:grpSpPr>
            <p:sp>
              <p:nvSpPr>
                <p:cNvPr id="17449" name="Rectangle 61"/>
                <p:cNvSpPr>
                  <a:spLocks noChangeArrowheads="1"/>
                </p:cNvSpPr>
                <p:nvPr/>
              </p:nvSpPr>
              <p:spPr bwMode="auto">
                <a:xfrm>
                  <a:off x="3230" y="921"/>
                  <a:ext cx="567" cy="51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kumimoji="1" lang="zh-CN" altLang="en-US" sz="2400" dirty="0">
                      <a:latin typeface="Times New Roman" pitchFamily="18" charset="0"/>
                      <a:ea typeface="黑体" pitchFamily="49" charset="-122"/>
                    </a:rPr>
                    <a:t>物理块</a:t>
                  </a:r>
                </a:p>
              </p:txBody>
            </p:sp>
            <p:sp>
              <p:nvSpPr>
                <p:cNvPr id="17450" name="Rectangle 62"/>
                <p:cNvSpPr>
                  <a:spLocks noChangeArrowheads="1"/>
                </p:cNvSpPr>
                <p:nvPr/>
              </p:nvSpPr>
              <p:spPr bwMode="auto">
                <a:xfrm>
                  <a:off x="3187" y="921"/>
                  <a:ext cx="653" cy="518"/>
                </a:xfrm>
                <a:prstGeom prst="rect">
                  <a:avLst/>
                </a:prstGeom>
                <a:noFill/>
                <a:ln w="254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32" name="Group 63"/>
              <p:cNvGrpSpPr>
                <a:grpSpLocks/>
              </p:cNvGrpSpPr>
              <p:nvPr/>
            </p:nvGrpSpPr>
            <p:grpSpPr bwMode="auto">
              <a:xfrm>
                <a:off x="0" y="1439"/>
                <a:ext cx="768" cy="518"/>
                <a:chOff x="0" y="1439"/>
                <a:chExt cx="768" cy="518"/>
              </a:xfrm>
            </p:grpSpPr>
            <p:sp>
              <p:nvSpPr>
                <p:cNvPr id="17445" name="Rectangle 64"/>
                <p:cNvSpPr>
                  <a:spLocks noChangeArrowheads="1"/>
                </p:cNvSpPr>
                <p:nvPr/>
              </p:nvSpPr>
              <p:spPr bwMode="auto">
                <a:xfrm>
                  <a:off x="0" y="1439"/>
                  <a:ext cx="768" cy="518"/>
                </a:xfrm>
                <a:prstGeom prst="rect">
                  <a:avLst/>
                </a:prstGeom>
                <a:solidFill>
                  <a:srgbClr val="E6E6E6"/>
                </a:solidFill>
                <a:ln w="254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7446" name="Group 65"/>
                <p:cNvGrpSpPr>
                  <a:grpSpLocks/>
                </p:cNvGrpSpPr>
                <p:nvPr/>
              </p:nvGrpSpPr>
              <p:grpSpPr bwMode="auto">
                <a:xfrm>
                  <a:off x="0" y="1439"/>
                  <a:ext cx="768" cy="518"/>
                  <a:chOff x="0" y="1439"/>
                  <a:chExt cx="768" cy="518"/>
                </a:xfrm>
              </p:grpSpPr>
              <p:sp>
                <p:nvSpPr>
                  <p:cNvPr id="17447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1439"/>
                    <a:ext cx="682" cy="518"/>
                  </a:xfrm>
                  <a:prstGeom prst="rect">
                    <a:avLst/>
                  </a:prstGeom>
                  <a:solidFill>
                    <a:srgbClr val="E6E6E6"/>
                  </a:solidFill>
                  <a:ln w="25400">
                    <a:noFill/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 algn="ctr"/>
                    <a:r>
                      <a:rPr kumimoji="1" lang="zh-CN" altLang="en-US" sz="2400">
                        <a:solidFill>
                          <a:schemeClr val="accent2"/>
                        </a:solidFill>
                        <a:latin typeface="Times New Roman" pitchFamily="18" charset="0"/>
                        <a:ea typeface="黑体" pitchFamily="49" charset="-122"/>
                      </a:rPr>
                      <a:t>第三级存储器</a:t>
                    </a:r>
                  </a:p>
                </p:txBody>
              </p:sp>
              <p:sp>
                <p:nvSpPr>
                  <p:cNvPr id="17448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439"/>
                    <a:ext cx="768" cy="518"/>
                  </a:xfrm>
                  <a:prstGeom prst="rect">
                    <a:avLst/>
                  </a:prstGeom>
                  <a:noFill/>
                  <a:ln w="25400">
                    <a:solidFill>
                      <a:srgbClr val="A0A0A0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7433" name="Group 68"/>
              <p:cNvGrpSpPr>
                <a:grpSpLocks/>
              </p:cNvGrpSpPr>
              <p:nvPr/>
            </p:nvGrpSpPr>
            <p:grpSpPr bwMode="auto">
              <a:xfrm>
                <a:off x="768" y="1439"/>
                <a:ext cx="883" cy="518"/>
                <a:chOff x="768" y="1439"/>
                <a:chExt cx="883" cy="518"/>
              </a:xfrm>
            </p:grpSpPr>
            <p:sp>
              <p:nvSpPr>
                <p:cNvPr id="17443" name="Rectangle 69"/>
                <p:cNvSpPr>
                  <a:spLocks noChangeArrowheads="1"/>
                </p:cNvSpPr>
                <p:nvPr/>
              </p:nvSpPr>
              <p:spPr bwMode="auto">
                <a:xfrm>
                  <a:off x="811" y="1439"/>
                  <a:ext cx="797" cy="51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kumimoji="1" lang="en-US" altLang="zh-CN" sz="2400" dirty="0">
                      <a:latin typeface="Times New Roman" pitchFamily="18" charset="0"/>
                      <a:ea typeface="黑体" pitchFamily="49" charset="-122"/>
                    </a:rPr>
                    <a:t>10</a:t>
                  </a:r>
                  <a:r>
                    <a:rPr kumimoji="1" lang="en-US" altLang="zh-CN" sz="2400" baseline="30000" dirty="0">
                      <a:latin typeface="Times New Roman" pitchFamily="18" charset="0"/>
                      <a:ea typeface="黑体" pitchFamily="49" charset="-122"/>
                    </a:rPr>
                    <a:t>6</a:t>
                  </a:r>
                  <a:r>
                    <a:rPr kumimoji="1" lang="en-US" altLang="zh-CN" sz="2400" dirty="0">
                      <a:latin typeface="Times New Roman" pitchFamily="18" charset="0"/>
                    </a:rPr>
                    <a:t>GB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kumimoji="1" lang="zh-CN" altLang="en-US" sz="2400" dirty="0">
                      <a:latin typeface="Times New Roman" pitchFamily="18" charset="0"/>
                    </a:rPr>
                    <a:t>以上</a:t>
                  </a:r>
                  <a:endParaRPr kumimoji="1" lang="en-US" altLang="zh-CN" sz="2400" dirty="0">
                    <a:latin typeface="Times New Roman" pitchFamily="18" charset="0"/>
                  </a:endParaRPr>
                </a:p>
              </p:txBody>
            </p:sp>
            <p:sp>
              <p:nvSpPr>
                <p:cNvPr id="17444" name="Rectangle 70"/>
                <p:cNvSpPr>
                  <a:spLocks noChangeArrowheads="1"/>
                </p:cNvSpPr>
                <p:nvPr/>
              </p:nvSpPr>
              <p:spPr bwMode="auto">
                <a:xfrm>
                  <a:off x="768" y="1439"/>
                  <a:ext cx="883" cy="518"/>
                </a:xfrm>
                <a:prstGeom prst="rect">
                  <a:avLst/>
                </a:prstGeom>
                <a:noFill/>
                <a:ln w="254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34" name="Group 71"/>
              <p:cNvGrpSpPr>
                <a:grpSpLocks/>
              </p:cNvGrpSpPr>
              <p:nvPr/>
            </p:nvGrpSpPr>
            <p:grpSpPr bwMode="auto">
              <a:xfrm>
                <a:off x="1651" y="1439"/>
                <a:ext cx="883" cy="518"/>
                <a:chOff x="1651" y="1439"/>
                <a:chExt cx="883" cy="518"/>
              </a:xfrm>
            </p:grpSpPr>
            <p:sp>
              <p:nvSpPr>
                <p:cNvPr id="17441" name="Rectangle 72"/>
                <p:cNvSpPr>
                  <a:spLocks noChangeArrowheads="1"/>
                </p:cNvSpPr>
                <p:nvPr/>
              </p:nvSpPr>
              <p:spPr bwMode="auto">
                <a:xfrm>
                  <a:off x="1694" y="1439"/>
                  <a:ext cx="797" cy="51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>
                    <a:lnSpc>
                      <a:spcPct val="90000"/>
                    </a:lnSpc>
                  </a:pPr>
                  <a:r>
                    <a:rPr kumimoji="1" lang="zh-CN" altLang="en-US" sz="2400">
                      <a:latin typeface="Times New Roman" pitchFamily="18" charset="0"/>
                      <a:ea typeface="黑体" pitchFamily="49" charset="-122"/>
                    </a:rPr>
                    <a:t>几秒钟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kumimoji="1" lang="en-US" altLang="zh-CN" sz="2400">
                      <a:latin typeface="Times New Roman" pitchFamily="18" charset="0"/>
                      <a:ea typeface="黑体" pitchFamily="49" charset="-122"/>
                      <a:cs typeface="Times New Roman" pitchFamily="18" charset="0"/>
                    </a:rPr>
                    <a:t>~</a:t>
                  </a:r>
                  <a:endParaRPr kumimoji="1" lang="en-US" altLang="zh-CN" sz="2400">
                    <a:latin typeface="Times New Roman" pitchFamily="18" charset="0"/>
                    <a:ea typeface="黑体" pitchFamily="49" charset="-122"/>
                  </a:endParaRPr>
                </a:p>
                <a:p>
                  <a:pPr algn="ctr">
                    <a:lnSpc>
                      <a:spcPct val="90000"/>
                    </a:lnSpc>
                  </a:pPr>
                  <a:r>
                    <a:rPr kumimoji="1" lang="zh-CN" altLang="en-US" sz="2400">
                      <a:latin typeface="Times New Roman" pitchFamily="18" charset="0"/>
                      <a:ea typeface="黑体" pitchFamily="49" charset="-122"/>
                    </a:rPr>
                    <a:t>几分钟</a:t>
                  </a:r>
                </a:p>
              </p:txBody>
            </p:sp>
            <p:sp>
              <p:nvSpPr>
                <p:cNvPr id="17442" name="Rectangle 73"/>
                <p:cNvSpPr>
                  <a:spLocks noChangeArrowheads="1"/>
                </p:cNvSpPr>
                <p:nvPr/>
              </p:nvSpPr>
              <p:spPr bwMode="auto">
                <a:xfrm>
                  <a:off x="1651" y="1439"/>
                  <a:ext cx="883" cy="518"/>
                </a:xfrm>
                <a:prstGeom prst="rect">
                  <a:avLst/>
                </a:prstGeom>
                <a:noFill/>
                <a:ln w="254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35" name="Group 74"/>
              <p:cNvGrpSpPr>
                <a:grpSpLocks/>
              </p:cNvGrpSpPr>
              <p:nvPr/>
            </p:nvGrpSpPr>
            <p:grpSpPr bwMode="auto">
              <a:xfrm>
                <a:off x="2534" y="1439"/>
                <a:ext cx="653" cy="518"/>
                <a:chOff x="2534" y="1439"/>
                <a:chExt cx="653" cy="518"/>
              </a:xfrm>
            </p:grpSpPr>
            <p:sp>
              <p:nvSpPr>
                <p:cNvPr id="17439" name="Rectangle 75"/>
                <p:cNvSpPr>
                  <a:spLocks noChangeArrowheads="1"/>
                </p:cNvSpPr>
                <p:nvPr/>
              </p:nvSpPr>
              <p:spPr bwMode="auto">
                <a:xfrm>
                  <a:off x="2577" y="1439"/>
                  <a:ext cx="567" cy="51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kumimoji="1" lang="zh-CN" altLang="en-US" sz="2400">
                      <a:latin typeface="Times New Roman" pitchFamily="18" charset="0"/>
                      <a:ea typeface="黑体" pitchFamily="49" charset="-122"/>
                    </a:rPr>
                    <a:t>顺序</a:t>
                  </a:r>
                </a:p>
              </p:txBody>
            </p:sp>
            <p:sp>
              <p:nvSpPr>
                <p:cNvPr id="17440" name="Rectangle 76"/>
                <p:cNvSpPr>
                  <a:spLocks noChangeArrowheads="1"/>
                </p:cNvSpPr>
                <p:nvPr/>
              </p:nvSpPr>
              <p:spPr bwMode="auto">
                <a:xfrm>
                  <a:off x="2534" y="1439"/>
                  <a:ext cx="653" cy="518"/>
                </a:xfrm>
                <a:prstGeom prst="rect">
                  <a:avLst/>
                </a:prstGeom>
                <a:noFill/>
                <a:ln w="254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36" name="Group 77"/>
              <p:cNvGrpSpPr>
                <a:grpSpLocks/>
              </p:cNvGrpSpPr>
              <p:nvPr/>
            </p:nvGrpSpPr>
            <p:grpSpPr bwMode="auto">
              <a:xfrm>
                <a:off x="3187" y="1439"/>
                <a:ext cx="653" cy="518"/>
                <a:chOff x="3187" y="1439"/>
                <a:chExt cx="653" cy="518"/>
              </a:xfrm>
            </p:grpSpPr>
            <p:sp>
              <p:nvSpPr>
                <p:cNvPr id="17437" name="Rectangle 78"/>
                <p:cNvSpPr>
                  <a:spLocks noChangeArrowheads="1"/>
                </p:cNvSpPr>
                <p:nvPr/>
              </p:nvSpPr>
              <p:spPr bwMode="auto">
                <a:xfrm>
                  <a:off x="3230" y="1439"/>
                  <a:ext cx="567" cy="518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kumimoji="1" lang="zh-CN" altLang="en-US" sz="2400" dirty="0">
                      <a:latin typeface="Times New Roman" pitchFamily="18" charset="0"/>
                      <a:ea typeface="黑体" pitchFamily="49" charset="-122"/>
                    </a:rPr>
                    <a:t>数据块</a:t>
                  </a:r>
                </a:p>
              </p:txBody>
            </p:sp>
            <p:sp>
              <p:nvSpPr>
                <p:cNvPr id="17438" name="Rectangle 79"/>
                <p:cNvSpPr>
                  <a:spLocks noChangeArrowheads="1"/>
                </p:cNvSpPr>
                <p:nvPr/>
              </p:nvSpPr>
              <p:spPr bwMode="auto">
                <a:xfrm>
                  <a:off x="3187" y="1439"/>
                  <a:ext cx="653" cy="518"/>
                </a:xfrm>
                <a:prstGeom prst="rect">
                  <a:avLst/>
                </a:prstGeom>
                <a:noFill/>
                <a:ln w="25400">
                  <a:solidFill>
                    <a:srgbClr val="A0A0A0"/>
                  </a:solidFill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7416" name="Rectangle 80"/>
            <p:cNvSpPr>
              <a:spLocks noChangeArrowheads="1"/>
            </p:cNvSpPr>
            <p:nvPr/>
          </p:nvSpPr>
          <p:spPr bwMode="auto">
            <a:xfrm>
              <a:off x="-3" y="-3"/>
              <a:ext cx="3846" cy="1963"/>
            </a:xfrm>
            <a:prstGeom prst="rect">
              <a:avLst/>
            </a:prstGeom>
            <a:noFill/>
            <a:ln w="25400">
              <a:solidFill>
                <a:srgbClr val="A0A0A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8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42436"/>
            <a:ext cx="658416" cy="25020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270F05-8D65-49A8-91FB-6A617CC2AAFA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86" name="日期占位符 3"/>
          <p:cNvSpPr>
            <a:spLocks noGrp="1"/>
          </p:cNvSpPr>
          <p:nvPr>
            <p:ph type="dt" sz="half" idx="2"/>
          </p:nvPr>
        </p:nvSpPr>
        <p:spPr>
          <a:xfrm>
            <a:off x="4427984" y="6542436"/>
            <a:ext cx="3456384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87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42436"/>
            <a:ext cx="3362899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r>
              <a:rPr lang="en-US" altLang="zh-CN" dirty="0"/>
              <a:t>—</a:t>
            </a:r>
            <a:r>
              <a:rPr lang="zh-CN" altLang="en-US" dirty="0"/>
              <a:t>数据库的存储结构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5.1 </a:t>
            </a:r>
            <a:r>
              <a:rPr lang="zh-CN" altLang="en-US" dirty="0"/>
              <a:t>数据库存储结构的特点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412776"/>
            <a:ext cx="7920880" cy="489701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磁盘的存取速度与内存的存取速度严重不匹配。</a:t>
            </a:r>
            <a:endParaRPr lang="en-US" altLang="zh-CN" sz="2200" dirty="0"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2200" dirty="0">
                <a:solidFill>
                  <a:srgbClr val="009900"/>
                </a:solidFill>
                <a:latin typeface="Times New Roman" pitchFamily="18" charset="0"/>
                <a:ea typeface="黑体" pitchFamily="49" charset="-122"/>
              </a:rPr>
              <a:t>磁盘的</a:t>
            </a:r>
            <a:r>
              <a:rPr kumimoji="1" lang="en-US" altLang="zh-CN" sz="2200" dirty="0">
                <a:solidFill>
                  <a:srgbClr val="009900"/>
                </a:solidFill>
                <a:latin typeface="Times New Roman" pitchFamily="18" charset="0"/>
                <a:ea typeface="黑体" pitchFamily="49" charset="-122"/>
              </a:rPr>
              <a:t>I/O</a:t>
            </a:r>
            <a:r>
              <a:rPr kumimoji="1" lang="zh-CN" altLang="en-US" sz="2200" dirty="0">
                <a:solidFill>
                  <a:srgbClr val="009900"/>
                </a:solidFill>
                <a:latin typeface="Times New Roman" pitchFamily="18" charset="0"/>
                <a:ea typeface="黑体" pitchFamily="49" charset="-122"/>
              </a:rPr>
              <a:t>操作：</a:t>
            </a:r>
            <a:r>
              <a:rPr kumimoji="1" lang="zh-CN" altLang="en-US" sz="2200" dirty="0">
                <a:latin typeface="Times New Roman" pitchFamily="18" charset="0"/>
                <a:ea typeface="黑体" pitchFamily="49" charset="-122"/>
              </a:rPr>
              <a:t>首先根据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磁盘物理块</a:t>
            </a:r>
            <a:r>
              <a:rPr kumimoji="1" lang="zh-CN" altLang="en-US" sz="2200" dirty="0">
                <a:latin typeface="Times New Roman" pitchFamily="18" charset="0"/>
                <a:ea typeface="黑体" pitchFamily="49" charset="-122"/>
              </a:rPr>
              <a:t>（</a:t>
            </a:r>
            <a:r>
              <a:rPr lang="zh-CN" altLang="en-US" sz="2200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磁盘与内存之间进行数据交换的基本单位</a:t>
            </a:r>
            <a:r>
              <a:rPr kumimoji="1" lang="zh-CN" altLang="en-US" sz="2200" dirty="0">
                <a:latin typeface="Times New Roman" pitchFamily="18" charset="0"/>
                <a:ea typeface="黑体" pitchFamily="49" charset="-122"/>
              </a:rPr>
              <a:t>）的地址来定位，然后读</a:t>
            </a:r>
            <a:r>
              <a:rPr kumimoji="1" lang="en-US" altLang="zh-CN" sz="2200" dirty="0">
                <a:latin typeface="Times New Roman" pitchFamily="18" charset="0"/>
                <a:ea typeface="黑体" pitchFamily="49" charset="-122"/>
              </a:rPr>
              <a:t>/</a:t>
            </a:r>
            <a:r>
              <a:rPr kumimoji="1" lang="zh-CN" altLang="en-US" sz="2200" dirty="0">
                <a:latin typeface="Times New Roman" pitchFamily="18" charset="0"/>
                <a:ea typeface="黑体" pitchFamily="49" charset="-122"/>
              </a:rPr>
              <a:t>写物理块中的数据，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存取时间（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access time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</a:t>
            </a:r>
            <a:r>
              <a:rPr kumimoji="1" lang="zh-CN" altLang="en-US" sz="2200" dirty="0">
                <a:latin typeface="Times New Roman" pitchFamily="18" charset="0"/>
                <a:ea typeface="黑体" pitchFamily="49" charset="-122"/>
              </a:rPr>
              <a:t>包括三个部分：</a:t>
            </a:r>
          </a:p>
          <a:p>
            <a:pPr lvl="1" eaLnBrk="1" hangingPunct="1">
              <a:lnSpc>
                <a:spcPct val="125000"/>
              </a:lnSpc>
            </a:pPr>
            <a:r>
              <a:rPr kumimoji="1" lang="zh-CN" altLang="en-US" sz="20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寻道时间（</a:t>
            </a:r>
            <a:r>
              <a:rPr kumimoji="1" lang="en-US" altLang="zh-CN" sz="20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seek time</a:t>
            </a:r>
            <a:r>
              <a:rPr kumimoji="1" lang="zh-CN" altLang="en-US" sz="20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）：磁头臂的机械移动时间</a:t>
            </a:r>
          </a:p>
          <a:p>
            <a:pPr lvl="1" eaLnBrk="1" hangingPunct="1">
              <a:lnSpc>
                <a:spcPct val="125000"/>
              </a:lnSpc>
            </a:pPr>
            <a:r>
              <a:rPr kumimoji="1" lang="zh-CN" altLang="en-US" sz="20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旋转延时时间（</a:t>
            </a:r>
            <a:r>
              <a:rPr kumimoji="1" lang="en-US" altLang="zh-CN" sz="20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rotational delay time</a:t>
            </a:r>
            <a:r>
              <a:rPr kumimoji="1" lang="zh-CN" altLang="en-US" sz="20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）：磁盘片的旋转定位时间</a:t>
            </a:r>
          </a:p>
          <a:p>
            <a:pPr lvl="1" eaLnBrk="1" hangingPunct="1">
              <a:lnSpc>
                <a:spcPct val="125000"/>
              </a:lnSpc>
            </a:pPr>
            <a:r>
              <a:rPr kumimoji="1" lang="zh-CN" altLang="en-US" sz="20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传输时间（</a:t>
            </a:r>
            <a:r>
              <a:rPr kumimoji="1" lang="en-US" altLang="zh-CN" sz="20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transfer time</a:t>
            </a:r>
            <a:r>
              <a:rPr kumimoji="1" lang="zh-CN" altLang="en-US" sz="20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）：读</a:t>
            </a:r>
            <a:r>
              <a:rPr kumimoji="1" lang="en-US" altLang="zh-CN" sz="20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/</a:t>
            </a:r>
            <a:r>
              <a:rPr kumimoji="1" lang="zh-CN" altLang="en-US" sz="2000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</a:rPr>
              <a:t>写数据时间</a:t>
            </a:r>
            <a:endParaRPr kumimoji="1" lang="en-US" altLang="zh-CN" sz="2000" dirty="0">
              <a:solidFill>
                <a:srgbClr val="0000CC"/>
              </a:solidFill>
              <a:latin typeface="Times New Roman" pitchFamily="18" charset="0"/>
              <a:ea typeface="黑体" pitchFamily="49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为了有效支持数据库的数据读写、提高数据库性能， </a:t>
            </a:r>
            <a:r>
              <a:rPr lang="en-US" altLang="zh-CN" sz="2200" dirty="0">
                <a:latin typeface="Times New Roman" pitchFamily="18" charset="0"/>
                <a:ea typeface="黑体" pitchFamily="49" charset="-122"/>
              </a:rPr>
              <a:t>DBMS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必须在内存开辟物理块的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缓冲区（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buffers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，并采用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数据预取（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pre-fetching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和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延时写（</a:t>
            </a:r>
            <a:r>
              <a:rPr lang="en-US" altLang="zh-CN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delayed writing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）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技术，以减少 </a:t>
            </a:r>
            <a:r>
              <a:rPr lang="en-US" altLang="zh-CN" sz="2200" dirty="0">
                <a:latin typeface="Times New Roman" pitchFamily="18" charset="0"/>
                <a:ea typeface="黑体" pitchFamily="49" charset="-122"/>
              </a:rPr>
              <a:t>I/O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操作次数、提高外存数据的存取速度。</a:t>
            </a:r>
            <a:endParaRPr kumimoji="1" lang="zh-CN" altLang="en-US" sz="2200" dirty="0">
              <a:solidFill>
                <a:srgbClr val="0000CC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42436"/>
            <a:ext cx="658416" cy="25020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270F05-8D65-49A8-91FB-6A617CC2AAFA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427984" y="6542436"/>
            <a:ext cx="3456384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42436"/>
            <a:ext cx="3362899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r>
              <a:rPr lang="en-US" altLang="zh-CN" dirty="0"/>
              <a:t>—</a:t>
            </a:r>
            <a:r>
              <a:rPr lang="zh-CN" altLang="en-US" dirty="0"/>
              <a:t>数据库的存储结构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033" y="404664"/>
            <a:ext cx="1769455" cy="15121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5.1 </a:t>
            </a:r>
            <a:r>
              <a:rPr lang="zh-CN" altLang="en-US" dirty="0"/>
              <a:t>数据库存储结构的特点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440259"/>
            <a:ext cx="7762056" cy="479705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二、物理结构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数据库以多个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+mn-cs"/>
              </a:rPr>
              <a:t>文件（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+mn-cs"/>
              </a:rPr>
              <a:t>files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+mn-cs"/>
              </a:rPr>
              <a:t>）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的形式进行组织，并物理地存储于磁盘介质上。存储空间及文件由</a:t>
            </a:r>
            <a:r>
              <a:rPr lang="en-US" altLang="zh-CN" sz="2200" dirty="0">
                <a:latin typeface="Times New Roman" pitchFamily="18" charset="0"/>
                <a:ea typeface="黑体" pitchFamily="49" charset="-122"/>
              </a:rPr>
              <a:t>DBMS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的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存储管理器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进行管理。</a:t>
            </a:r>
            <a:r>
              <a:rPr lang="zh-CN" altLang="en-US" sz="22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（注：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OS</a:t>
            </a:r>
            <a:r>
              <a:rPr lang="zh-CN" altLang="en-US" sz="22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为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DBMS</a:t>
            </a:r>
            <a:r>
              <a:rPr lang="zh-CN" altLang="en-US" sz="22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提供底层支持）</a:t>
            </a:r>
            <a:endParaRPr lang="zh-CN" altLang="en-US" sz="2200" dirty="0">
              <a:latin typeface="Times New Roman" pitchFamily="18" charset="0"/>
              <a:ea typeface="黑体" pitchFamily="49" charset="-122"/>
            </a:endParaRPr>
          </a:p>
          <a:p>
            <a:pPr lvl="1" eaLnBrk="1" hangingPunct="1"/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通常，一个数据库有三种文件：</a:t>
            </a:r>
          </a:p>
          <a:p>
            <a:pPr lvl="2" eaLnBrk="1" hangingPunct="1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+mn-cs"/>
              </a:rPr>
              <a:t>数据文件（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+mn-cs"/>
              </a:rPr>
              <a:t>Data Files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+mn-cs"/>
              </a:rPr>
              <a:t>）：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用于保存数据库中的数据与元数据，一个数据库对应一个或多个数据文件。</a:t>
            </a:r>
          </a:p>
          <a:p>
            <a:pPr lvl="2" eaLnBrk="1" hangingPunct="1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+mn-cs"/>
              </a:rPr>
              <a:t>日志文件（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+mn-cs"/>
              </a:rPr>
              <a:t>Log Files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+mn-cs"/>
              </a:rPr>
              <a:t>） ：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用于保存用户存取数据库的日志记录，一个数据库对应一个或多个日志文件。</a:t>
            </a:r>
          </a:p>
          <a:p>
            <a:pPr lvl="2" eaLnBrk="1" hangingPunct="1"/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+mn-cs"/>
              </a:rPr>
              <a:t>控制文件（</a:t>
            </a:r>
            <a:r>
              <a:rPr kumimoji="1" lang="en-US" altLang="zh-CN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+mn-cs"/>
              </a:rPr>
              <a:t>Control Files</a:t>
            </a:r>
            <a:r>
              <a:rPr kumimoji="1" lang="zh-CN" altLang="en-US" sz="2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+mn-cs"/>
              </a:rPr>
              <a:t>）：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用于保存与数据库有关的若干参数（如：数据库名、数据文件和日志文件的名字和位置，数据库的建立日期，等），一个数据库对应一个控制文件。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42436"/>
            <a:ext cx="658416" cy="25020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270F05-8D65-49A8-91FB-6A617CC2AAFA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427984" y="6542436"/>
            <a:ext cx="3456384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42436"/>
            <a:ext cx="3362899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r>
              <a:rPr lang="en-US" altLang="zh-CN" dirty="0"/>
              <a:t>—</a:t>
            </a:r>
            <a:r>
              <a:rPr lang="zh-CN" altLang="en-US" dirty="0"/>
              <a:t>数据库的存储结构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5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5.1 </a:t>
            </a:r>
            <a:r>
              <a:rPr lang="zh-CN" altLang="en-US" dirty="0"/>
              <a:t>数据库存储结构的特点</a:t>
            </a:r>
          </a:p>
        </p:txBody>
      </p:sp>
      <p:grpSp>
        <p:nvGrpSpPr>
          <p:cNvPr id="22534" name="Group 4"/>
          <p:cNvGrpSpPr>
            <a:grpSpLocks/>
          </p:cNvGrpSpPr>
          <p:nvPr/>
        </p:nvGrpSpPr>
        <p:grpSpPr bwMode="auto">
          <a:xfrm>
            <a:off x="827616" y="1501613"/>
            <a:ext cx="7859184" cy="4807707"/>
            <a:chOff x="1703" y="2179"/>
            <a:chExt cx="8123" cy="5084"/>
          </a:xfrm>
        </p:grpSpPr>
        <p:sp>
          <p:nvSpPr>
            <p:cNvPr id="22535" name="Text Box 5"/>
            <p:cNvSpPr txBox="1">
              <a:spLocks noChangeArrowheads="1"/>
            </p:cNvSpPr>
            <p:nvPr/>
          </p:nvSpPr>
          <p:spPr bwMode="auto">
            <a:xfrm>
              <a:off x="2718" y="2179"/>
              <a:ext cx="6819" cy="1281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b="1">
                  <a:latin typeface="Times New Roman" pitchFamily="18" charset="0"/>
                </a:rPr>
                <a:t>SGA</a:t>
              </a:r>
              <a:endParaRPr lang="en-US" altLang="zh-CN" sz="2000">
                <a:latin typeface="Tahoma" pitchFamily="34" charset="0"/>
              </a:endParaRPr>
            </a:p>
          </p:txBody>
        </p:sp>
        <p:sp>
          <p:nvSpPr>
            <p:cNvPr id="22536" name="Text Box 6"/>
            <p:cNvSpPr txBox="1">
              <a:spLocks noChangeArrowheads="1"/>
            </p:cNvSpPr>
            <p:nvPr/>
          </p:nvSpPr>
          <p:spPr bwMode="auto">
            <a:xfrm>
              <a:off x="3057" y="2740"/>
              <a:ext cx="3200" cy="46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b="1" dirty="0">
                  <a:latin typeface="Times New Roman" pitchFamily="18" charset="0"/>
                </a:rPr>
                <a:t>Database Buffer Cache</a:t>
              </a:r>
              <a:endParaRPr lang="en-US" altLang="zh-CN" sz="2000" b="1" dirty="0">
                <a:latin typeface="Tahoma" pitchFamily="34" charset="0"/>
              </a:endParaRPr>
            </a:p>
          </p:txBody>
        </p:sp>
        <p:sp>
          <p:nvSpPr>
            <p:cNvPr id="22537" name="Text Box 7"/>
            <p:cNvSpPr txBox="1">
              <a:spLocks noChangeArrowheads="1"/>
            </p:cNvSpPr>
            <p:nvPr/>
          </p:nvSpPr>
          <p:spPr bwMode="auto">
            <a:xfrm>
              <a:off x="6657" y="2740"/>
              <a:ext cx="2560" cy="46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 b="1" dirty="0">
                  <a:latin typeface="Times New Roman" pitchFamily="18" charset="0"/>
                </a:rPr>
                <a:t>Log Buffer</a:t>
              </a:r>
              <a:endParaRPr lang="en-US" altLang="zh-CN" sz="2000" b="1" dirty="0">
                <a:latin typeface="Tahoma" pitchFamily="34" charset="0"/>
              </a:endParaRPr>
            </a:p>
          </p:txBody>
        </p:sp>
        <p:grpSp>
          <p:nvGrpSpPr>
            <p:cNvPr id="22538" name="Group 8"/>
            <p:cNvGrpSpPr>
              <a:grpSpLocks/>
            </p:cNvGrpSpPr>
            <p:nvPr/>
          </p:nvGrpSpPr>
          <p:grpSpPr bwMode="auto">
            <a:xfrm>
              <a:off x="2638" y="5120"/>
              <a:ext cx="1491" cy="660"/>
              <a:chOff x="3798" y="4320"/>
              <a:chExt cx="1491" cy="660"/>
            </a:xfrm>
          </p:grpSpPr>
          <p:sp>
            <p:nvSpPr>
              <p:cNvPr id="22565" name="AutoShape 9"/>
              <p:cNvSpPr>
                <a:spLocks noChangeArrowheads="1"/>
              </p:cNvSpPr>
              <p:nvPr/>
            </p:nvSpPr>
            <p:spPr bwMode="auto">
              <a:xfrm>
                <a:off x="3798" y="4320"/>
                <a:ext cx="1491" cy="660"/>
              </a:xfrm>
              <a:prstGeom prst="flowChartMagneticDisk">
                <a:avLst/>
              </a:prstGeom>
              <a:solidFill>
                <a:srgbClr val="EAEAEA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6" name="Text Box 10"/>
              <p:cNvSpPr txBox="1">
                <a:spLocks noChangeArrowheads="1"/>
              </p:cNvSpPr>
              <p:nvPr/>
            </p:nvSpPr>
            <p:spPr bwMode="auto">
              <a:xfrm>
                <a:off x="3798" y="4460"/>
                <a:ext cx="148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ctr" anchorCtr="1"/>
              <a:lstStyle/>
              <a:p>
                <a:pPr algn="ctr"/>
                <a:r>
                  <a:rPr lang="en-US" altLang="zh-CN" sz="2000" b="1" dirty="0">
                    <a:solidFill>
                      <a:schemeClr val="accent2"/>
                    </a:solidFill>
                    <a:latin typeface="Times New Roman" pitchFamily="18" charset="0"/>
                  </a:rPr>
                  <a:t>Control File</a:t>
                </a:r>
                <a:endParaRPr lang="en-US" altLang="zh-CN" sz="2000" b="1" dirty="0">
                  <a:solidFill>
                    <a:schemeClr val="accent2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22539" name="Group 11"/>
            <p:cNvGrpSpPr>
              <a:grpSpLocks/>
            </p:cNvGrpSpPr>
            <p:nvPr/>
          </p:nvGrpSpPr>
          <p:grpSpPr bwMode="auto">
            <a:xfrm>
              <a:off x="5168" y="4923"/>
              <a:ext cx="1880" cy="1140"/>
              <a:chOff x="6008" y="4663"/>
              <a:chExt cx="1880" cy="1140"/>
            </a:xfrm>
          </p:grpSpPr>
          <p:sp>
            <p:nvSpPr>
              <p:cNvPr id="22559" name="AutoShape 12"/>
              <p:cNvSpPr>
                <a:spLocks noChangeArrowheads="1"/>
              </p:cNvSpPr>
              <p:nvPr/>
            </p:nvSpPr>
            <p:spPr bwMode="auto">
              <a:xfrm>
                <a:off x="6008" y="4663"/>
                <a:ext cx="1280" cy="660"/>
              </a:xfrm>
              <a:prstGeom prst="flowChartMagneticDisk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1" name="AutoShape 14"/>
              <p:cNvSpPr>
                <a:spLocks noChangeArrowheads="1"/>
              </p:cNvSpPr>
              <p:nvPr/>
            </p:nvSpPr>
            <p:spPr bwMode="auto">
              <a:xfrm>
                <a:off x="6248" y="4903"/>
                <a:ext cx="1280" cy="660"/>
              </a:xfrm>
              <a:prstGeom prst="flowChartMagneticDisk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3" name="AutoShape 16"/>
              <p:cNvSpPr>
                <a:spLocks noChangeArrowheads="1"/>
              </p:cNvSpPr>
              <p:nvPr/>
            </p:nvSpPr>
            <p:spPr bwMode="auto">
              <a:xfrm>
                <a:off x="6488" y="5143"/>
                <a:ext cx="1280" cy="660"/>
              </a:xfrm>
              <a:prstGeom prst="flowChartMagneticDisk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4" name="Text Box 17"/>
              <p:cNvSpPr txBox="1">
                <a:spLocks noChangeArrowheads="1"/>
              </p:cNvSpPr>
              <p:nvPr/>
            </p:nvSpPr>
            <p:spPr bwMode="auto">
              <a:xfrm>
                <a:off x="6408" y="5283"/>
                <a:ext cx="148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000" b="1">
                    <a:solidFill>
                      <a:schemeClr val="accent2"/>
                    </a:solidFill>
                    <a:latin typeface="Times New Roman" pitchFamily="18" charset="0"/>
                  </a:rPr>
                  <a:t>Data Files</a:t>
                </a:r>
                <a:endParaRPr lang="en-US" altLang="zh-CN" sz="2000" b="1">
                  <a:solidFill>
                    <a:schemeClr val="accent2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22540" name="Group 18"/>
            <p:cNvGrpSpPr>
              <a:grpSpLocks/>
            </p:cNvGrpSpPr>
            <p:nvPr/>
          </p:nvGrpSpPr>
          <p:grpSpPr bwMode="auto">
            <a:xfrm>
              <a:off x="7778" y="4903"/>
              <a:ext cx="1640" cy="900"/>
              <a:chOff x="8298" y="4643"/>
              <a:chExt cx="1640" cy="900"/>
            </a:xfrm>
          </p:grpSpPr>
          <p:sp>
            <p:nvSpPr>
              <p:cNvPr id="22555" name="AutoShape 19"/>
              <p:cNvSpPr>
                <a:spLocks noChangeArrowheads="1"/>
              </p:cNvSpPr>
              <p:nvPr/>
            </p:nvSpPr>
            <p:spPr bwMode="auto">
              <a:xfrm>
                <a:off x="8298" y="4643"/>
                <a:ext cx="1280" cy="660"/>
              </a:xfrm>
              <a:prstGeom prst="flowChartMagneticDisk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7" name="AutoShape 21"/>
              <p:cNvSpPr>
                <a:spLocks noChangeArrowheads="1"/>
              </p:cNvSpPr>
              <p:nvPr/>
            </p:nvSpPr>
            <p:spPr bwMode="auto">
              <a:xfrm>
                <a:off x="8538" y="4883"/>
                <a:ext cx="1280" cy="660"/>
              </a:xfrm>
              <a:prstGeom prst="flowChartMagneticDisk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8" name="Text Box 22"/>
              <p:cNvSpPr txBox="1">
                <a:spLocks noChangeArrowheads="1"/>
              </p:cNvSpPr>
              <p:nvPr/>
            </p:nvSpPr>
            <p:spPr bwMode="auto">
              <a:xfrm>
                <a:off x="8458" y="5023"/>
                <a:ext cx="148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000" b="1">
                    <a:solidFill>
                      <a:schemeClr val="accent2"/>
                    </a:solidFill>
                    <a:latin typeface="Times New Roman" pitchFamily="18" charset="0"/>
                  </a:rPr>
                  <a:t>Log Files</a:t>
                </a:r>
                <a:endParaRPr lang="en-US" altLang="zh-CN" sz="2000" b="1">
                  <a:solidFill>
                    <a:schemeClr val="accent2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22541" name="Line 23"/>
            <p:cNvSpPr>
              <a:spLocks noChangeShapeType="1"/>
            </p:cNvSpPr>
            <p:nvPr/>
          </p:nvSpPr>
          <p:spPr bwMode="auto">
            <a:xfrm>
              <a:off x="3358" y="3460"/>
              <a:ext cx="0" cy="17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2" name="Line 24"/>
            <p:cNvSpPr>
              <a:spLocks noChangeShapeType="1"/>
            </p:cNvSpPr>
            <p:nvPr/>
          </p:nvSpPr>
          <p:spPr bwMode="auto">
            <a:xfrm flipH="1" flipV="1">
              <a:off x="4768" y="3200"/>
              <a:ext cx="1159" cy="23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3" name="Line 25"/>
            <p:cNvSpPr>
              <a:spLocks noChangeShapeType="1"/>
            </p:cNvSpPr>
            <p:nvPr/>
          </p:nvSpPr>
          <p:spPr bwMode="auto">
            <a:xfrm flipH="1" flipV="1">
              <a:off x="5108" y="3189"/>
              <a:ext cx="1180" cy="2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4" name="Line 26"/>
            <p:cNvSpPr>
              <a:spLocks noChangeShapeType="1"/>
            </p:cNvSpPr>
            <p:nvPr/>
          </p:nvSpPr>
          <p:spPr bwMode="auto">
            <a:xfrm flipH="1">
              <a:off x="8258" y="3200"/>
              <a:ext cx="0" cy="20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55" name="AutoShape 27"/>
            <p:cNvSpPr>
              <a:spLocks noChangeArrowheads="1"/>
            </p:cNvSpPr>
            <p:nvPr/>
          </p:nvSpPr>
          <p:spPr bwMode="auto">
            <a:xfrm>
              <a:off x="7337" y="6603"/>
              <a:ext cx="760" cy="660"/>
            </a:xfrm>
            <a:prstGeom prst="flowChartMagneticTap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2546" name="Line 28"/>
            <p:cNvSpPr>
              <a:spLocks noChangeShapeType="1"/>
            </p:cNvSpPr>
            <p:nvPr/>
          </p:nvSpPr>
          <p:spPr bwMode="auto">
            <a:xfrm>
              <a:off x="6448" y="6063"/>
              <a:ext cx="1089" cy="5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7" name="Line 29"/>
            <p:cNvSpPr>
              <a:spLocks noChangeShapeType="1"/>
            </p:cNvSpPr>
            <p:nvPr/>
          </p:nvSpPr>
          <p:spPr bwMode="auto">
            <a:xfrm flipH="1">
              <a:off x="7937" y="5803"/>
              <a:ext cx="950" cy="8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8" name="Text Box 30"/>
            <p:cNvSpPr txBox="1">
              <a:spLocks noChangeArrowheads="1"/>
            </p:cNvSpPr>
            <p:nvPr/>
          </p:nvSpPr>
          <p:spPr bwMode="auto">
            <a:xfrm>
              <a:off x="5816" y="4141"/>
              <a:ext cx="2118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/>
            <a:lstStyle/>
            <a:p>
              <a:pPr algn="just"/>
              <a:r>
                <a:rPr lang="en-US" altLang="zh-CN" sz="2000" b="1" dirty="0">
                  <a:solidFill>
                    <a:srgbClr val="0000CC"/>
                  </a:solidFill>
                  <a:latin typeface="Times New Roman" pitchFamily="18" charset="0"/>
                </a:rPr>
                <a:t>Delayed writing</a:t>
              </a:r>
              <a:endParaRPr lang="en-US" altLang="zh-CN" sz="2000" b="1" dirty="0">
                <a:solidFill>
                  <a:srgbClr val="0000CC"/>
                </a:solidFill>
                <a:latin typeface="Tahoma" pitchFamily="34" charset="0"/>
              </a:endParaRPr>
            </a:p>
          </p:txBody>
        </p:sp>
        <p:sp>
          <p:nvSpPr>
            <p:cNvPr id="22549" name="Text Box 31"/>
            <p:cNvSpPr txBox="1">
              <a:spLocks noChangeArrowheads="1"/>
            </p:cNvSpPr>
            <p:nvPr/>
          </p:nvSpPr>
          <p:spPr bwMode="auto">
            <a:xfrm>
              <a:off x="3787" y="4141"/>
              <a:ext cx="1660" cy="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/>
            <a:lstStyle/>
            <a:p>
              <a:pPr algn="just"/>
              <a:r>
                <a:rPr lang="en-US" altLang="zh-CN" sz="2000" b="1" dirty="0">
                  <a:solidFill>
                    <a:srgbClr val="0000CC"/>
                  </a:solidFill>
                  <a:latin typeface="Times New Roman" pitchFamily="18" charset="0"/>
                </a:rPr>
                <a:t>Pre-fetching</a:t>
              </a:r>
              <a:endParaRPr lang="en-US" altLang="zh-CN" sz="2000" b="1" dirty="0">
                <a:solidFill>
                  <a:srgbClr val="0000CC"/>
                </a:solidFill>
                <a:latin typeface="Tahoma" pitchFamily="34" charset="0"/>
              </a:endParaRPr>
            </a:p>
          </p:txBody>
        </p:sp>
        <p:sp>
          <p:nvSpPr>
            <p:cNvPr id="22550" name="Text Box 32"/>
            <p:cNvSpPr txBox="1">
              <a:spLocks noChangeArrowheads="1"/>
            </p:cNvSpPr>
            <p:nvPr/>
          </p:nvSpPr>
          <p:spPr bwMode="auto">
            <a:xfrm>
              <a:off x="8306" y="4152"/>
              <a:ext cx="1520" cy="4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/>
            <a:lstStyle/>
            <a:p>
              <a:pPr algn="just"/>
              <a:r>
                <a:rPr lang="en-US" altLang="zh-CN" sz="2000" b="1" dirty="0">
                  <a:solidFill>
                    <a:srgbClr val="0033CC"/>
                  </a:solidFill>
                  <a:latin typeface="Times New Roman" pitchFamily="18" charset="0"/>
                </a:rPr>
                <a:t>Log writing</a:t>
              </a:r>
              <a:endParaRPr lang="en-US" altLang="zh-CN" sz="2000" dirty="0">
                <a:solidFill>
                  <a:srgbClr val="0033CC"/>
                </a:solidFill>
                <a:latin typeface="Tahoma" pitchFamily="34" charset="0"/>
              </a:endParaRPr>
            </a:p>
          </p:txBody>
        </p:sp>
        <p:sp>
          <p:nvSpPr>
            <p:cNvPr id="22551" name="Text Box 33"/>
            <p:cNvSpPr txBox="1">
              <a:spLocks noChangeArrowheads="1"/>
            </p:cNvSpPr>
            <p:nvPr/>
          </p:nvSpPr>
          <p:spPr bwMode="auto">
            <a:xfrm>
              <a:off x="7035" y="6102"/>
              <a:ext cx="1339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 b="1" dirty="0" err="1">
                  <a:solidFill>
                    <a:srgbClr val="0000CC"/>
                  </a:solidFill>
                  <a:latin typeface="Times New Roman" pitchFamily="18" charset="0"/>
                </a:rPr>
                <a:t>Backuping</a:t>
              </a:r>
              <a:endParaRPr lang="en-US" altLang="zh-CN" sz="2000" dirty="0">
                <a:solidFill>
                  <a:srgbClr val="0000CC"/>
                </a:solidFill>
                <a:latin typeface="Tahoma" pitchFamily="34" charset="0"/>
              </a:endParaRPr>
            </a:p>
          </p:txBody>
        </p:sp>
        <p:sp>
          <p:nvSpPr>
            <p:cNvPr id="22552" name="Line 34"/>
            <p:cNvSpPr>
              <a:spLocks noChangeShapeType="1"/>
            </p:cNvSpPr>
            <p:nvPr/>
          </p:nvSpPr>
          <p:spPr bwMode="auto">
            <a:xfrm>
              <a:off x="1777" y="3860"/>
              <a:ext cx="798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3" name="Text Box 35"/>
            <p:cNvSpPr txBox="1">
              <a:spLocks noChangeArrowheads="1"/>
            </p:cNvSpPr>
            <p:nvPr/>
          </p:nvSpPr>
          <p:spPr bwMode="auto">
            <a:xfrm>
              <a:off x="1743" y="4301"/>
              <a:ext cx="799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/>
            <a:lstStyle/>
            <a:p>
              <a:pPr algn="just"/>
              <a:r>
                <a:rPr lang="zh-CN" altLang="en-US" sz="2000" b="1" i="1" dirty="0">
                  <a:latin typeface="Times New Roman" pitchFamily="18" charset="0"/>
                </a:rPr>
                <a:t>外存</a:t>
              </a:r>
              <a:endParaRPr lang="zh-CN" altLang="en-US" sz="2000" dirty="0">
                <a:latin typeface="Tahoma" pitchFamily="34" charset="0"/>
              </a:endParaRPr>
            </a:p>
          </p:txBody>
        </p:sp>
        <p:sp>
          <p:nvSpPr>
            <p:cNvPr id="22554" name="Text Box 36"/>
            <p:cNvSpPr txBox="1">
              <a:spLocks noChangeArrowheads="1"/>
            </p:cNvSpPr>
            <p:nvPr/>
          </p:nvSpPr>
          <p:spPr bwMode="auto">
            <a:xfrm>
              <a:off x="1703" y="2980"/>
              <a:ext cx="919" cy="4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/>
            <a:lstStyle/>
            <a:p>
              <a:pPr algn="just"/>
              <a:r>
                <a:rPr lang="zh-CN" altLang="en-US" sz="2000" b="1" i="1" dirty="0">
                  <a:latin typeface="Times New Roman" pitchFamily="18" charset="0"/>
                </a:rPr>
                <a:t>内存</a:t>
              </a:r>
              <a:endParaRPr lang="zh-CN" altLang="en-US" sz="2000" dirty="0">
                <a:latin typeface="Tahoma" pitchFamily="34" charset="0"/>
              </a:endParaRPr>
            </a:p>
          </p:txBody>
        </p:sp>
      </p:grpSp>
      <p:sp>
        <p:nvSpPr>
          <p:cNvPr id="3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6542436"/>
            <a:ext cx="658416" cy="250208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B270F05-8D65-49A8-91FB-6A617CC2AAFA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39" name="日期占位符 3"/>
          <p:cNvSpPr>
            <a:spLocks noGrp="1"/>
          </p:cNvSpPr>
          <p:nvPr>
            <p:ph type="dt" sz="half" idx="2"/>
          </p:nvPr>
        </p:nvSpPr>
        <p:spPr>
          <a:xfrm>
            <a:off x="4427984" y="6542436"/>
            <a:ext cx="3456384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Copyright © by </a:t>
            </a:r>
            <a:r>
              <a:rPr lang="zh-CN" altLang="en-US"/>
              <a:t>许卓明</a:t>
            </a:r>
            <a:r>
              <a:rPr lang="en-US" altLang="zh-CN"/>
              <a:t>, </a:t>
            </a:r>
            <a:r>
              <a:rPr lang="zh-CN" altLang="en-US"/>
              <a:t>河海大学</a:t>
            </a:r>
            <a:r>
              <a:rPr lang="en-US" altLang="zh-CN"/>
              <a:t>. All rights reserved.</a:t>
            </a:r>
            <a:endParaRPr lang="en-US" altLang="zh-CN" dirty="0"/>
          </a:p>
        </p:txBody>
      </p:sp>
      <p:sp>
        <p:nvSpPr>
          <p:cNvPr id="40" name="页脚占位符 4"/>
          <p:cNvSpPr>
            <a:spLocks noGrp="1"/>
          </p:cNvSpPr>
          <p:nvPr>
            <p:ph type="ftr" sz="quarter" idx="3"/>
          </p:nvPr>
        </p:nvSpPr>
        <p:spPr>
          <a:xfrm>
            <a:off x="921069" y="6542436"/>
            <a:ext cx="3362899" cy="250208"/>
          </a:xfrm>
          <a:prstGeom prst="rect">
            <a:avLst/>
          </a:prstGeom>
        </p:spPr>
        <p:txBody>
          <a:bodyPr/>
          <a:lstStyle>
            <a:lvl1pPr>
              <a:defRPr sz="1000" i="0">
                <a:solidFill>
                  <a:srgbClr val="CC3300"/>
                </a:solidFill>
              </a:defRPr>
            </a:lvl1pPr>
          </a:lstStyle>
          <a:p>
            <a:pPr>
              <a:defRPr/>
            </a:pPr>
            <a:r>
              <a:rPr lang="en-US" altLang="zh-CN" dirty="0"/>
              <a:t>《</a:t>
            </a:r>
            <a:r>
              <a:rPr lang="zh-CN" altLang="en-US" dirty="0"/>
              <a:t>数据库系统原理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r>
              <a:rPr lang="en-US" altLang="zh-CN" dirty="0"/>
              <a:t>—</a:t>
            </a:r>
            <a:r>
              <a:rPr lang="zh-CN" altLang="en-US" dirty="0"/>
              <a:t>数据库的存储结构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6329087" y="5818351"/>
            <a:ext cx="684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Tape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4463486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Disks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ch02数据模型</Template>
  <TotalTime>5531</TotalTime>
  <Words>4693</Words>
  <Application>Microsoft Office PowerPoint</Application>
  <PresentationFormat>全屏显示(4:3)</PresentationFormat>
  <Paragraphs>692</Paragraphs>
  <Slides>43</Slides>
  <Notes>41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Gungsuh</vt:lpstr>
      <vt:lpstr>仿宋</vt:lpstr>
      <vt:lpstr>黑体</vt:lpstr>
      <vt:lpstr>楷体_GB2312</vt:lpstr>
      <vt:lpstr>宋体</vt:lpstr>
      <vt:lpstr>Arial</vt:lpstr>
      <vt:lpstr>Courier New</vt:lpstr>
      <vt:lpstr>Tahoma</vt:lpstr>
      <vt:lpstr>Times</vt:lpstr>
      <vt:lpstr>Times New Roman</vt:lpstr>
      <vt:lpstr>Wingdings</vt:lpstr>
      <vt:lpstr>Layers</vt:lpstr>
      <vt:lpstr>Picture</vt:lpstr>
      <vt:lpstr>第5章 数据库的存储结构 Chapter 5  Database Storage Structure</vt:lpstr>
      <vt:lpstr>目录 Contents</vt:lpstr>
      <vt:lpstr>5.1 数据库存储结构的特点</vt:lpstr>
      <vt:lpstr>5.1 数据库存储结构的特点</vt:lpstr>
      <vt:lpstr>5.1 数据库存储结构的特点</vt:lpstr>
      <vt:lpstr>5.1 数据库存储结构的特点</vt:lpstr>
      <vt:lpstr>5.1 数据库存储结构的特点</vt:lpstr>
      <vt:lpstr>5.1 数据库存储结构的特点</vt:lpstr>
      <vt:lpstr>5.1 数据库存储结构的特点</vt:lpstr>
      <vt:lpstr>5.1 数据库存储结构的特点</vt:lpstr>
      <vt:lpstr>5.1 数据库存储结构的特点</vt:lpstr>
      <vt:lpstr>5.1 数据库存储结构的特点</vt:lpstr>
      <vt:lpstr>5.1 数据库存储结构的特点</vt:lpstr>
      <vt:lpstr>目录 Contents</vt:lpstr>
      <vt:lpstr>5.2 关系表的典型存储机制</vt:lpstr>
      <vt:lpstr>5.2 关系表的典型存储机制</vt:lpstr>
      <vt:lpstr>5.2 关系表的典型存储机制&gt;&gt;索引</vt:lpstr>
      <vt:lpstr>5.2 关系表的典型存储机制&gt;&gt;索引</vt:lpstr>
      <vt:lpstr>5.2 关系表的典型存储机制&gt;&gt;索引</vt:lpstr>
      <vt:lpstr>5.2 关系表的典型存储机制&gt;&gt;索引</vt:lpstr>
      <vt:lpstr>5.2 关系表的典型存储机制&gt;&gt;索引</vt:lpstr>
      <vt:lpstr>5.2 关系表的典型存储机制&gt;&gt;索引</vt:lpstr>
      <vt:lpstr>5.2 关系表的典型存储机制&gt;&gt;索引</vt:lpstr>
      <vt:lpstr>5.2 关系表的典型存储机制&gt;&gt;索引</vt:lpstr>
      <vt:lpstr>5.2 关系表的典型存储机制&gt;&gt;索引</vt:lpstr>
      <vt:lpstr>5.2 关系表的典型存储机制&gt;&gt;索引</vt:lpstr>
      <vt:lpstr>5.2 关系表的典型存储机制&gt;&gt;索引</vt:lpstr>
      <vt:lpstr>例：设索引键值集为：{5，10，13，14，18，31，33，40，43，51，58，          59，62，67，72，73，74，86}，Oracle数据库的B*树索引结构：</vt:lpstr>
      <vt:lpstr>5.2 关系表的典型存储机制&gt;&gt;索引</vt:lpstr>
      <vt:lpstr>5.2 关系表的典型存储机制&gt;&gt;索引</vt:lpstr>
      <vt:lpstr>目录 Contents</vt:lpstr>
      <vt:lpstr>5.2 关系表的典型存储机制&gt;&gt;散列</vt:lpstr>
      <vt:lpstr>5.2 关系表的典型存储机制&gt;&gt;散列</vt:lpstr>
      <vt:lpstr>5.2 关系表的典型存储机制&gt;&gt;散列</vt:lpstr>
      <vt:lpstr>5.2 关系表的典型存储机制&gt;&gt;散列</vt:lpstr>
      <vt:lpstr>5.2 关系表的典型存储机制&gt;&gt;散列</vt:lpstr>
      <vt:lpstr>5.2 关系表的典型存储机制&gt;&gt;散列</vt:lpstr>
      <vt:lpstr>目录 Contents</vt:lpstr>
      <vt:lpstr>5.2 关系表的典型存储机制&gt;&gt;簇集</vt:lpstr>
      <vt:lpstr>5.2 关系表的典型存储机制&gt;&gt;簇集</vt:lpstr>
      <vt:lpstr>5.2 关系表的典型存储机制&gt;&gt;簇集</vt:lpstr>
      <vt:lpstr>5.2 关系表的典型存储机制&gt;&gt;簇集</vt:lpstr>
      <vt:lpstr>The End</vt:lpstr>
    </vt:vector>
  </TitlesOfParts>
  <Company>NJU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数据库的存储结构</dc:title>
  <dc:creator>Xu, Zhuoming</dc:creator>
  <cp:lastModifiedBy>DELL</cp:lastModifiedBy>
  <cp:revision>567</cp:revision>
  <dcterms:created xsi:type="dcterms:W3CDTF">2006-09-11T01:35:15Z</dcterms:created>
  <dcterms:modified xsi:type="dcterms:W3CDTF">2021-09-12T09:50:00Z</dcterms:modified>
</cp:coreProperties>
</file>