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34"/>
  </p:notesMasterIdLst>
  <p:sldIdLst>
    <p:sldId id="256" r:id="rId2"/>
    <p:sldId id="306" r:id="rId3"/>
    <p:sldId id="286" r:id="rId4"/>
    <p:sldId id="287" r:id="rId5"/>
    <p:sldId id="315" r:id="rId6"/>
    <p:sldId id="288" r:id="rId7"/>
    <p:sldId id="289" r:id="rId8"/>
    <p:sldId id="290" r:id="rId9"/>
    <p:sldId id="291" r:id="rId10"/>
    <p:sldId id="312" r:id="rId11"/>
    <p:sldId id="272" r:id="rId12"/>
    <p:sldId id="308" r:id="rId13"/>
    <p:sldId id="273" r:id="rId14"/>
    <p:sldId id="275" r:id="rId15"/>
    <p:sldId id="276" r:id="rId16"/>
    <p:sldId id="292" r:id="rId17"/>
    <p:sldId id="293" r:id="rId18"/>
    <p:sldId id="294" r:id="rId19"/>
    <p:sldId id="284" r:id="rId20"/>
    <p:sldId id="313" r:id="rId21"/>
    <p:sldId id="285" r:id="rId22"/>
    <p:sldId id="296" r:id="rId23"/>
    <p:sldId id="297" r:id="rId24"/>
    <p:sldId id="314" r:id="rId25"/>
    <p:sldId id="298" r:id="rId26"/>
    <p:sldId id="299" r:id="rId27"/>
    <p:sldId id="300" r:id="rId28"/>
    <p:sldId id="301" r:id="rId29"/>
    <p:sldId id="303" r:id="rId30"/>
    <p:sldId id="304" r:id="rId31"/>
    <p:sldId id="305" r:id="rId32"/>
    <p:sldId id="311" r:id="rId3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8000"/>
    <a:srgbClr val="009900"/>
    <a:srgbClr val="E1F4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79" autoAdjust="0"/>
  </p:normalViewPr>
  <p:slideViewPr>
    <p:cSldViewPr>
      <p:cViewPr varScale="1">
        <p:scale>
          <a:sx n="79" d="100"/>
          <a:sy n="79" d="100"/>
        </p:scale>
        <p:origin x="1313" y="5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EAA8E7E-0FA6-4C03-A4D4-E50FCD14A156}" type="slidenum">
              <a:rPr lang="en-US" altLang="zh-CN"/>
              <a:pPr>
                <a:defRPr/>
              </a:pPr>
              <a:t>‹#›</a:t>
            </a:fld>
            <a:endParaRPr lang="en-US" altLang="zh-CN"/>
          </a:p>
        </p:txBody>
      </p:sp>
    </p:spTree>
    <p:extLst>
      <p:ext uri="{BB962C8B-B14F-4D97-AF65-F5344CB8AC3E}">
        <p14:creationId xmlns:p14="http://schemas.microsoft.com/office/powerpoint/2010/main" val="3809882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653224B9-51C9-4D68-8DBE-F69934AA4AE3}" type="slidenum">
              <a:rPr lang="en-US" altLang="zh-CN"/>
              <a:pPr/>
              <a:t>1</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99787AF1-6B77-4AE5-A974-2ED15AD5F7A2}" type="slidenum">
              <a:rPr lang="en-US" altLang="zh-CN"/>
              <a:pPr/>
              <a:t>11</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B588B093-DE1B-45E0-ADE1-D09D12AA90F1}" type="slidenum">
              <a:rPr lang="en-US" altLang="zh-CN"/>
              <a:pPr/>
              <a:t>12</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14E4865-B51E-46B7-ACE3-3073E7EEBB15}" type="slidenum">
              <a:rPr lang="en-US" altLang="zh-CN"/>
              <a:pPr/>
              <a:t>13</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36A08BAD-8ED8-48F0-90E5-F62F8E2D0834}" type="slidenum">
              <a:rPr lang="en-US" altLang="zh-CN"/>
              <a:pPr/>
              <a:t>14</a:t>
            </a:fld>
            <a:endParaRPr lang="en-US"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DCBA2A5-821B-4619-9ED1-D7BED5B4E62A}" type="slidenum">
              <a:rPr lang="en-US" altLang="zh-CN"/>
              <a:pPr/>
              <a:t>15</a:t>
            </a:fld>
            <a:endParaRPr lang="en-US" altLang="zh-CN"/>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A3CE7D52-0D24-4F2C-81E6-7EC626197D57}" type="slidenum">
              <a:rPr lang="en-US" altLang="zh-CN"/>
              <a:pPr/>
              <a:t>16</a:t>
            </a:fld>
            <a:endParaRPr lang="en-US" altLang="zh-CN"/>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D8C661A-D4E6-4277-9FB6-C0E5D80F7F29}" type="slidenum">
              <a:rPr lang="en-US" altLang="zh-CN"/>
              <a:pPr/>
              <a:t>17</a:t>
            </a:fld>
            <a:endParaRPr lang="en-US" altLang="zh-CN"/>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287A6A7D-C3AF-4BFE-B43A-CCBEA34716DB}" type="slidenum">
              <a:rPr lang="en-US" altLang="zh-CN"/>
              <a:pPr/>
              <a:t>18</a:t>
            </a:fld>
            <a:endParaRPr lang="en-US" altLang="zh-CN"/>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617C0B9-315E-4DCE-88E2-3FE845C71006}" type="slidenum">
              <a:rPr lang="en-US" altLang="zh-CN"/>
              <a:pPr/>
              <a:t>19</a:t>
            </a:fld>
            <a:endParaRPr lang="en-US" altLang="zh-CN"/>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FC7E0A6-3884-4C3A-86DC-312A4795B602}" type="slidenum">
              <a:rPr lang="en-US" altLang="zh-CN"/>
              <a:pPr/>
              <a:t>20</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301648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FC7E0A6-3884-4C3A-86DC-312A4795B602}" type="slidenum">
              <a:rPr lang="en-US" altLang="zh-CN"/>
              <a:pPr/>
              <a:t>2</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C014A471-12F3-4517-9330-3639AA2C8E96}" type="slidenum">
              <a:rPr lang="en-US" altLang="zh-CN"/>
              <a:pPr/>
              <a:t>21</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196AF22D-3986-448A-B375-32F0C00FAFCC}" type="slidenum">
              <a:rPr lang="en-US" altLang="zh-CN"/>
              <a:pPr/>
              <a:t>22</a:t>
            </a:fld>
            <a:endParaRPr lang="en-US" altLang="zh-CN"/>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FF0FF90C-3B4A-4586-A5F5-9ED5589AF324}" type="slidenum">
              <a:rPr lang="en-US" altLang="zh-CN"/>
              <a:pPr/>
              <a:t>23</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FC7E0A6-3884-4C3A-86DC-312A4795B602}" type="slidenum">
              <a:rPr lang="en-US" altLang="zh-CN"/>
              <a:pPr/>
              <a:t>24</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2904415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8E6C63A-4D36-4221-BD7E-D56B248E712A}" type="slidenum">
              <a:rPr lang="en-US" altLang="zh-CN"/>
              <a:pPr/>
              <a:t>25</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C10467CE-E586-4DFE-B3C1-3ABAEBE07ECD}" type="slidenum">
              <a:rPr lang="en-US" altLang="zh-CN"/>
              <a:pPr/>
              <a:t>26</a:t>
            </a:fld>
            <a:endParaRPr lang="en-US"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BE094B95-793C-492A-B048-70CBF8142C06}" type="slidenum">
              <a:rPr lang="en-US" altLang="zh-CN"/>
              <a:pPr/>
              <a:t>27</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61A01F3-645B-46C9-90CD-9F84E688BBFC}" type="slidenum">
              <a:rPr lang="en-US" altLang="zh-CN"/>
              <a:pPr/>
              <a:t>28</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D8524F16-FA91-4466-BBEB-16BE0B44617A}" type="slidenum">
              <a:rPr lang="en-US" altLang="zh-CN"/>
              <a:pPr/>
              <a:t>29</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162087E-2875-46FC-8F19-EF7CDA2AEFF7}" type="slidenum">
              <a:rPr lang="en-US" altLang="zh-CN"/>
              <a:pPr/>
              <a:t>30</a:t>
            </a:fld>
            <a:endParaRPr lang="en-US" altLang="zh-CN"/>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7BDABED6-C44A-412A-87D4-9D3A94A73F84}" type="slidenum">
              <a:rPr lang="en-US" altLang="zh-CN"/>
              <a:pPr/>
              <a:t>3</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A538CFE-7635-445F-B072-DD5C32AE90FC}" type="slidenum">
              <a:rPr lang="en-US" altLang="zh-CN"/>
              <a:pPr/>
              <a:t>31</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C41CF2A-3319-4C57-B9C6-3B49973003D3}" type="slidenum">
              <a:rPr lang="en-US" altLang="zh-CN"/>
              <a:pPr/>
              <a:t>4</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2D230DD-FD7E-4D24-AF9C-C1F7FC76721B}" type="slidenum">
              <a:rPr lang="en-US" altLang="zh-CN"/>
              <a:pPr/>
              <a:t>6</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9F3F144-5D66-4FE4-A616-1A676B0BB2B1}" type="slidenum">
              <a:rPr lang="en-US" altLang="zh-CN"/>
              <a:pPr/>
              <a:t>7</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32A555BC-FCF4-46C9-B28F-111423B2AA90}" type="slidenum">
              <a:rPr lang="en-US" altLang="zh-CN"/>
              <a:pPr/>
              <a:t>8</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4E02A32-8142-4050-BFCF-4FCBEB804827}" type="slidenum">
              <a:rPr lang="en-US" altLang="zh-CN"/>
              <a:pPr/>
              <a:t>9</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FC7E0A6-3884-4C3A-86DC-312A4795B602}" type="slidenum">
              <a:rPr lang="en-US" altLang="zh-CN"/>
              <a:pPr/>
              <a:t>10</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a:p>
        </p:txBody>
      </p:sp>
    </p:spTree>
    <p:extLst>
      <p:ext uri="{BB962C8B-B14F-4D97-AF65-F5344CB8AC3E}">
        <p14:creationId xmlns:p14="http://schemas.microsoft.com/office/powerpoint/2010/main" val="527814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752600" cy="4876800"/>
          </a:xfrm>
          <a:prstGeom prst="rect">
            <a:avLst/>
          </a:prstGeom>
          <a:solidFill>
            <a:schemeClr val="accent1"/>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5" name="Rectangle 3"/>
          <p:cNvSpPr>
            <a:spLocks noChangeArrowheads="1"/>
          </p:cNvSpPr>
          <p:nvPr/>
        </p:nvSpPr>
        <p:spPr bwMode="ltGray">
          <a:xfrm>
            <a:off x="1619250" y="4149725"/>
            <a:ext cx="7143750" cy="172085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white">
          <a:xfrm>
            <a:off x="1692275" y="4232275"/>
            <a:ext cx="6994525" cy="1573213"/>
          </a:xfrm>
          <a:prstGeom prst="rect">
            <a:avLst/>
          </a:prstGeom>
          <a:solidFill>
            <a:schemeClr val="bg1"/>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7" name="Line 5"/>
          <p:cNvSpPr>
            <a:spLocks noChangeShapeType="1"/>
          </p:cNvSpPr>
          <p:nvPr/>
        </p:nvSpPr>
        <p:spPr bwMode="auto">
          <a:xfrm flipV="1">
            <a:off x="0" y="5013325"/>
            <a:ext cx="1619250" cy="1588"/>
          </a:xfrm>
          <a:prstGeom prst="line">
            <a:avLst/>
          </a:prstGeom>
          <a:noFill/>
          <a:ln w="50800">
            <a:solidFill>
              <a:schemeClr val="bg2"/>
            </a:solidFill>
            <a:round/>
            <a:headEnd/>
            <a:tailEnd/>
          </a:ln>
          <a:effectLst/>
        </p:spPr>
        <p:txBody>
          <a:bodyPr/>
          <a:lstStyle/>
          <a:p>
            <a:pPr>
              <a:defRPr/>
            </a:pPr>
            <a:endParaRPr lang="zh-CN" altLang="en-US"/>
          </a:p>
        </p:txBody>
      </p:sp>
      <p:grpSp>
        <p:nvGrpSpPr>
          <p:cNvPr id="8" name="Group 6"/>
          <p:cNvGrpSpPr>
            <a:grpSpLocks/>
          </p:cNvGrpSpPr>
          <p:nvPr/>
        </p:nvGrpSpPr>
        <p:grpSpPr bwMode="auto">
          <a:xfrm>
            <a:off x="635000" y="533400"/>
            <a:ext cx="8077200" cy="304800"/>
            <a:chOff x="400" y="336"/>
            <a:chExt cx="5088" cy="192"/>
          </a:xfrm>
        </p:grpSpPr>
        <p:sp>
          <p:nvSpPr>
            <p:cNvPr id="9" name="Rectangle 7"/>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10" name="Line 8"/>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zh-CN" altLang="en-US"/>
            </a:p>
          </p:txBody>
        </p:sp>
      </p:grpSp>
      <p:pic>
        <p:nvPicPr>
          <p:cNvPr id="11" name="Picture 14" descr="HHU_logo_blue"/>
          <p:cNvPicPr>
            <a:picLocks noChangeAspect="1" noChangeArrowheads="1"/>
          </p:cNvPicPr>
          <p:nvPr/>
        </p:nvPicPr>
        <p:blipFill>
          <a:blip r:embed="rId2" cstate="print"/>
          <a:srcRect/>
          <a:stretch>
            <a:fillRect/>
          </a:stretch>
        </p:blipFill>
        <p:spPr bwMode="auto">
          <a:xfrm>
            <a:off x="179388" y="5157788"/>
            <a:ext cx="1274762" cy="1120775"/>
          </a:xfrm>
          <a:prstGeom prst="rect">
            <a:avLst/>
          </a:prstGeom>
          <a:noFill/>
          <a:ln w="9525">
            <a:noFill/>
            <a:miter lim="800000"/>
            <a:headEnd/>
            <a:tailEnd/>
          </a:ln>
        </p:spPr>
      </p:pic>
      <p:sp>
        <p:nvSpPr>
          <p:cNvPr id="72713" name="Rectangle 9"/>
          <p:cNvSpPr>
            <a:spLocks noGrp="1" noChangeArrowheads="1"/>
          </p:cNvSpPr>
          <p:nvPr>
            <p:ph type="ctrTitle"/>
          </p:nvPr>
        </p:nvSpPr>
        <p:spPr>
          <a:xfrm>
            <a:off x="1763713" y="836613"/>
            <a:ext cx="6923087" cy="3240087"/>
          </a:xfrm>
        </p:spPr>
        <p:txBody>
          <a:bodyPr/>
          <a:lstStyle>
            <a:lvl1pPr>
              <a:defRPr sz="4800"/>
            </a:lvl1pPr>
          </a:lstStyle>
          <a:p>
            <a:r>
              <a:rPr lang="zh-CN" altLang="en-US"/>
              <a:t>单击此处编辑母版标题样式</a:t>
            </a:r>
          </a:p>
        </p:txBody>
      </p:sp>
      <p:sp>
        <p:nvSpPr>
          <p:cNvPr id="72714" name="Rectangle 10"/>
          <p:cNvSpPr>
            <a:spLocks noGrp="1" noChangeArrowheads="1"/>
          </p:cNvSpPr>
          <p:nvPr>
            <p:ph type="subTitle" idx="1"/>
          </p:nvPr>
        </p:nvSpPr>
        <p:spPr>
          <a:xfrm>
            <a:off x="1763713" y="4365625"/>
            <a:ext cx="6840537" cy="1295400"/>
          </a:xfrm>
        </p:spPr>
        <p:txBody>
          <a:bodyPr anchor="ctr"/>
          <a:lstStyle>
            <a:lvl1pPr marL="0" indent="0" algn="ctr">
              <a:buFont typeface="Wingdings" pitchFamily="2" charset="2"/>
              <a:buNone/>
              <a:defRPr/>
            </a:lvl1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914400" y="1268412"/>
            <a:ext cx="7772400" cy="518492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609600" cy="4876800"/>
          </a:xfrm>
          <a:prstGeom prst="rect">
            <a:avLst/>
          </a:prstGeom>
          <a:solidFill>
            <a:schemeClr val="accent1"/>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grpSp>
        <p:nvGrpSpPr>
          <p:cNvPr id="3075" name="Group 3"/>
          <p:cNvGrpSpPr>
            <a:grpSpLocks/>
          </p:cNvGrpSpPr>
          <p:nvPr/>
        </p:nvGrpSpPr>
        <p:grpSpPr bwMode="auto">
          <a:xfrm>
            <a:off x="395288" y="1125538"/>
            <a:ext cx="8305800" cy="182562"/>
            <a:chOff x="240" y="893"/>
            <a:chExt cx="5232" cy="115"/>
          </a:xfrm>
        </p:grpSpPr>
        <p:sp>
          <p:nvSpPr>
            <p:cNvPr id="71684" name="Rectangle 4"/>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71685" name="Line 5"/>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zh-CN" altLang="en-US"/>
            </a:p>
          </p:txBody>
        </p:sp>
      </p:grpSp>
      <p:sp>
        <p:nvSpPr>
          <p:cNvPr id="3076" name="Rectangle 6"/>
          <p:cNvSpPr>
            <a:spLocks noGrp="1" noChangeArrowheads="1"/>
          </p:cNvSpPr>
          <p:nvPr>
            <p:ph type="title"/>
          </p:nvPr>
        </p:nvSpPr>
        <p:spPr bwMode="auto">
          <a:xfrm>
            <a:off x="914400" y="277813"/>
            <a:ext cx="7772400" cy="919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7" name="Rectangle 7"/>
          <p:cNvSpPr>
            <a:spLocks noGrp="1" noChangeArrowheads="1"/>
          </p:cNvSpPr>
          <p:nvPr>
            <p:ph type="body" idx="1"/>
          </p:nvPr>
        </p:nvSpPr>
        <p:spPr bwMode="auto">
          <a:xfrm>
            <a:off x="914400" y="1268413"/>
            <a:ext cx="7772400" cy="516289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691" name="Line 11"/>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zh-CN" altLang="en-US"/>
          </a:p>
        </p:txBody>
      </p:sp>
      <p:sp>
        <p:nvSpPr>
          <p:cNvPr id="13"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a:t>
            </a:fld>
            <a:endParaRPr lang="en-US" altLang="zh-CN" dirty="0"/>
          </a:p>
        </p:txBody>
      </p:sp>
      <p:sp>
        <p:nvSpPr>
          <p:cNvPr id="14"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pic>
        <p:nvPicPr>
          <p:cNvPr id="16" name="Picture 12" descr="HHU_logo_blue"/>
          <p:cNvPicPr>
            <a:picLocks noChangeAspect="1" noChangeArrowheads="1"/>
          </p:cNvPicPr>
          <p:nvPr userDrawn="1"/>
        </p:nvPicPr>
        <p:blipFill>
          <a:blip r:embed="rId4" cstate="print"/>
          <a:srcRect/>
          <a:stretch>
            <a:fillRect/>
          </a:stretch>
        </p:blipFill>
        <p:spPr bwMode="auto">
          <a:xfrm>
            <a:off x="71438" y="6165304"/>
            <a:ext cx="698946" cy="61512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 id="2147483664" r:id="rId2"/>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宋体" pitchFamily="2" charset="-122"/>
        </a:defRPr>
      </a:lvl5pPr>
      <a:lvl6pPr marL="457200" algn="l" rtl="0" fontAlgn="base">
        <a:spcBef>
          <a:spcPct val="0"/>
        </a:spcBef>
        <a:spcAft>
          <a:spcPct val="0"/>
        </a:spcAft>
        <a:defRPr sz="4200">
          <a:solidFill>
            <a:schemeClr val="tx2"/>
          </a:solidFill>
          <a:latin typeface="Times New Roman" pitchFamily="18" charset="0"/>
          <a:ea typeface="宋体" pitchFamily="2" charset="-122"/>
        </a:defRPr>
      </a:lvl6pPr>
      <a:lvl7pPr marL="914400" algn="l" rtl="0" fontAlgn="base">
        <a:spcBef>
          <a:spcPct val="0"/>
        </a:spcBef>
        <a:spcAft>
          <a:spcPct val="0"/>
        </a:spcAft>
        <a:defRPr sz="4200">
          <a:solidFill>
            <a:schemeClr val="tx2"/>
          </a:solidFill>
          <a:latin typeface="Times New Roman" pitchFamily="18" charset="0"/>
          <a:ea typeface="宋体" pitchFamily="2" charset="-122"/>
        </a:defRPr>
      </a:lvl7pPr>
      <a:lvl8pPr marL="1371600" algn="l" rtl="0" fontAlgn="base">
        <a:spcBef>
          <a:spcPct val="0"/>
        </a:spcBef>
        <a:spcAft>
          <a:spcPct val="0"/>
        </a:spcAft>
        <a:defRPr sz="4200">
          <a:solidFill>
            <a:schemeClr val="tx2"/>
          </a:solidFill>
          <a:latin typeface="Times New Roman" pitchFamily="18" charset="0"/>
          <a:ea typeface="宋体" pitchFamily="2" charset="-122"/>
        </a:defRPr>
      </a:lvl8pPr>
      <a:lvl9pPr marL="1828800" algn="l" rtl="0" fontAlgn="base">
        <a:spcBef>
          <a:spcPct val="0"/>
        </a:spcBef>
        <a:spcAft>
          <a:spcPct val="0"/>
        </a:spcAft>
        <a:defRPr sz="42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7.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lgn="ctr" eaLnBrk="1" hangingPunct="1"/>
            <a:r>
              <a:rPr lang="zh-CN" altLang="en-US" sz="4500" b="1" dirty="0">
                <a:solidFill>
                  <a:srgbClr val="CC3300"/>
                </a:solidFill>
                <a:latin typeface="Times New Roman" panose="02020603050405020304" pitchFamily="18" charset="0"/>
                <a:ea typeface="黑体" pitchFamily="2" charset="-122"/>
                <a:cs typeface="Times New Roman" panose="02020603050405020304" pitchFamily="18" charset="0"/>
              </a:rPr>
              <a:t>第</a:t>
            </a:r>
            <a:r>
              <a:rPr lang="en-US" altLang="zh-CN" sz="4500" b="1" dirty="0">
                <a:solidFill>
                  <a:srgbClr val="CC3300"/>
                </a:solidFill>
                <a:latin typeface="Times New Roman" panose="02020603050405020304" pitchFamily="18" charset="0"/>
                <a:ea typeface="黑体" pitchFamily="2" charset="-122"/>
                <a:cs typeface="Times New Roman" panose="02020603050405020304" pitchFamily="18" charset="0"/>
              </a:rPr>
              <a:t>6</a:t>
            </a:r>
            <a:r>
              <a:rPr lang="zh-CN" altLang="en-US" sz="4500" b="1" dirty="0">
                <a:solidFill>
                  <a:srgbClr val="CC3300"/>
                </a:solidFill>
                <a:latin typeface="Times New Roman" panose="02020603050405020304" pitchFamily="18" charset="0"/>
                <a:ea typeface="黑体" pitchFamily="2" charset="-122"/>
                <a:cs typeface="Times New Roman" panose="02020603050405020304" pitchFamily="18" charset="0"/>
              </a:rPr>
              <a:t>章  查询处理和优化</a:t>
            </a:r>
            <a:br>
              <a:rPr lang="en-US" altLang="zh-CN" sz="4500" b="1" dirty="0">
                <a:solidFill>
                  <a:srgbClr val="CC3300"/>
                </a:solidFill>
                <a:latin typeface="Times New Roman" panose="02020603050405020304" pitchFamily="18" charset="0"/>
                <a:ea typeface="黑体" pitchFamily="2" charset="-122"/>
                <a:cs typeface="Times New Roman" panose="02020603050405020304" pitchFamily="18" charset="0"/>
              </a:rPr>
            </a:br>
            <a:r>
              <a:rPr lang="en-US" altLang="zh-CN" sz="4500" b="1" dirty="0">
                <a:solidFill>
                  <a:srgbClr val="CC3300"/>
                </a:solidFill>
                <a:latin typeface="Times New Roman" panose="02020603050405020304" pitchFamily="18" charset="0"/>
                <a:ea typeface="黑体" pitchFamily="2" charset="-122"/>
                <a:cs typeface="Times New Roman" panose="02020603050405020304" pitchFamily="18" charset="0"/>
              </a:rPr>
              <a:t> Chapter 6  Query Processing &amp; Optimization</a:t>
            </a:r>
            <a:endParaRPr lang="zh-CN" altLang="en-US" sz="4500" b="1" dirty="0">
              <a:solidFill>
                <a:srgbClr val="CC3300"/>
              </a:solidFill>
              <a:latin typeface="Times New Roman" panose="02020603050405020304" pitchFamily="18" charset="0"/>
              <a:ea typeface="黑体" pitchFamily="2" charset="-122"/>
              <a:cs typeface="Times New Roman" panose="02020603050405020304" pitchFamily="18" charset="0"/>
            </a:endParaRPr>
          </a:p>
        </p:txBody>
      </p:sp>
      <p:sp>
        <p:nvSpPr>
          <p:cNvPr id="2051" name="Rectangle 3"/>
          <p:cNvSpPr>
            <a:spLocks noGrp="1" noChangeArrowheads="1"/>
          </p:cNvSpPr>
          <p:nvPr>
            <p:ph type="subTitle" idx="1"/>
          </p:nvPr>
        </p:nvSpPr>
        <p:spPr/>
        <p:txBody>
          <a:bodyPr/>
          <a:lstStyle/>
          <a:p>
            <a:pPr eaLnBrk="1" hangingPunct="1">
              <a:defRPr/>
            </a:pPr>
            <a:r>
              <a:rPr lang="en-US" altLang="zh-CN" dirty="0">
                <a:latin typeface="Times" pitchFamily="18" charset="0"/>
              </a:rPr>
              <a:t>Copyright © by </a:t>
            </a:r>
            <a:r>
              <a:rPr lang="zh-CN" altLang="en-US" dirty="0">
                <a:latin typeface="Times" pitchFamily="18" charset="0"/>
              </a:rPr>
              <a:t>许卓明</a:t>
            </a:r>
            <a:r>
              <a:rPr lang="en-US" altLang="zh-CN" dirty="0">
                <a:latin typeface="Times" pitchFamily="18" charset="0"/>
              </a:rPr>
              <a:t>, </a:t>
            </a:r>
          </a:p>
          <a:p>
            <a:pPr eaLnBrk="1" hangingPunct="1">
              <a:defRPr/>
            </a:pPr>
            <a:r>
              <a:rPr lang="zh-CN" altLang="en-US" dirty="0">
                <a:latin typeface="Times" pitchFamily="18" charset="0"/>
              </a:rPr>
              <a:t>河海大学</a:t>
            </a:r>
            <a:r>
              <a:rPr lang="en-US" altLang="zh-CN" dirty="0">
                <a:latin typeface="Times" pitchFamily="18" charset="0"/>
              </a:rPr>
              <a:t>. All rights reserved.</a:t>
            </a:r>
            <a:r>
              <a:rPr lang="zh-CN" altLang="en-US" dirty="0">
                <a:latin typeface="Times" pitchFamily="18" charset="0"/>
              </a:rPr>
              <a:t> </a:t>
            </a:r>
            <a:endParaRPr lang="en-US" altLang="zh-CN" dirty="0">
              <a:latin typeface="Times"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6150" name="Rectangle 3"/>
          <p:cNvSpPr>
            <a:spLocks noGrp="1" noChangeArrowheads="1"/>
          </p:cNvSpPr>
          <p:nvPr>
            <p:ph type="body" idx="1"/>
          </p:nvPr>
        </p:nvSpPr>
        <p:spPr>
          <a:xfrm>
            <a:off x="914400" y="1268413"/>
            <a:ext cx="5097760" cy="5040312"/>
          </a:xfrm>
        </p:spPr>
        <p:txBody>
          <a:bodyPr/>
          <a:lstStyle/>
          <a:p>
            <a:pPr eaLnBrk="1" hangingPunct="1">
              <a:lnSpc>
                <a:spcPct val="125000"/>
              </a:lnSpc>
            </a:pPr>
            <a:r>
              <a:rPr lang="en-US" altLang="zh-CN" sz="3000" b="1" dirty="0">
                <a:ea typeface="黑体" pitchFamily="2" charset="-122"/>
              </a:rPr>
              <a:t>6.1  </a:t>
            </a:r>
            <a:r>
              <a:rPr lang="zh-CN" altLang="en-US" sz="3000" b="1" dirty="0">
                <a:ea typeface="黑体" pitchFamily="2" charset="-122"/>
              </a:rPr>
              <a:t>概述</a:t>
            </a:r>
          </a:p>
          <a:p>
            <a:pPr eaLnBrk="1" hangingPunct="1">
              <a:lnSpc>
                <a:spcPct val="125000"/>
              </a:lnSpc>
            </a:pPr>
            <a:r>
              <a:rPr lang="en-US" altLang="zh-CN" sz="3000" b="1" dirty="0">
                <a:solidFill>
                  <a:schemeClr val="accent2"/>
                </a:solidFill>
                <a:ea typeface="黑体" pitchFamily="2" charset="-122"/>
              </a:rPr>
              <a:t>6.2  </a:t>
            </a:r>
            <a:r>
              <a:rPr lang="zh-CN" altLang="en-US" sz="3000" b="1" dirty="0">
                <a:solidFill>
                  <a:schemeClr val="accent2"/>
                </a:solidFill>
                <a:ea typeface="黑体" pitchFamily="2" charset="-122"/>
              </a:rPr>
              <a:t>代数优化</a:t>
            </a:r>
          </a:p>
          <a:p>
            <a:pPr eaLnBrk="1" hangingPunct="1">
              <a:lnSpc>
                <a:spcPct val="125000"/>
              </a:lnSpc>
            </a:pPr>
            <a:r>
              <a:rPr lang="en-US" altLang="zh-CN" sz="3000" b="1" dirty="0">
                <a:ea typeface="黑体" pitchFamily="2" charset="-122"/>
              </a:rPr>
              <a:t>6.3  </a:t>
            </a:r>
            <a:r>
              <a:rPr lang="zh-CN" altLang="en-US" sz="3000" b="1" dirty="0">
                <a:ea typeface="黑体" pitchFamily="2" charset="-122"/>
              </a:rPr>
              <a:t>依赖于存取路径的</a:t>
            </a:r>
            <a:br>
              <a:rPr lang="en-US" altLang="zh-CN" sz="3000" b="1" dirty="0">
                <a:ea typeface="黑体" pitchFamily="2" charset="-122"/>
              </a:rPr>
            </a:br>
            <a:r>
              <a:rPr lang="en-US" altLang="zh-CN" sz="3000" b="1" dirty="0">
                <a:ea typeface="黑体" pitchFamily="2" charset="-122"/>
              </a:rPr>
              <a:t>       </a:t>
            </a:r>
            <a:r>
              <a:rPr lang="zh-CN" altLang="en-US" sz="3000" b="1" dirty="0">
                <a:ea typeface="黑体" pitchFamily="2" charset="-122"/>
              </a:rPr>
              <a:t>规则优化</a:t>
            </a:r>
          </a:p>
          <a:p>
            <a:pPr eaLnBrk="1" hangingPunct="1">
              <a:lnSpc>
                <a:spcPct val="125000"/>
              </a:lnSpc>
            </a:pPr>
            <a:r>
              <a:rPr lang="en-US" altLang="zh-CN" sz="3000" b="1" dirty="0">
                <a:ea typeface="黑体" pitchFamily="2" charset="-122"/>
              </a:rPr>
              <a:t>6.4  </a:t>
            </a:r>
            <a:r>
              <a:rPr lang="zh-CN" altLang="en-US" sz="3000" b="1" dirty="0">
                <a:ea typeface="黑体" pitchFamily="2" charset="-122"/>
              </a:rPr>
              <a:t>代价估算优化（简介）</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9"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10</a:t>
            </a:fld>
            <a:endParaRPr lang="en-US" altLang="zh-CN" dirty="0"/>
          </a:p>
        </p:txBody>
      </p:sp>
      <p:sp>
        <p:nvSpPr>
          <p:cNvPr id="10"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extLst>
      <p:ext uri="{BB962C8B-B14F-4D97-AF65-F5344CB8AC3E}">
        <p14:creationId xmlns:p14="http://schemas.microsoft.com/office/powerpoint/2010/main" val="186186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p:txBody>
          <a:bodyPr/>
          <a:lstStyle/>
          <a:p>
            <a:pPr eaLnBrk="1" hangingPunct="1"/>
            <a:r>
              <a:rPr lang="en-US" altLang="zh-CN" sz="4000"/>
              <a:t>6.2 </a:t>
            </a:r>
            <a:r>
              <a:rPr lang="zh-CN" altLang="en-US" sz="4000"/>
              <a:t>代数优化</a:t>
            </a:r>
          </a:p>
        </p:txBody>
      </p:sp>
      <p:sp>
        <p:nvSpPr>
          <p:cNvPr id="28675" name="Rectangle 3"/>
          <p:cNvSpPr>
            <a:spLocks noGrp="1" noChangeArrowheads="1"/>
          </p:cNvSpPr>
          <p:nvPr>
            <p:ph type="body" idx="1"/>
          </p:nvPr>
        </p:nvSpPr>
        <p:spPr>
          <a:xfrm>
            <a:off x="611188" y="1412329"/>
            <a:ext cx="8064500" cy="4752975"/>
          </a:xfrm>
        </p:spPr>
        <p:txBody>
          <a:bodyPr/>
          <a:lstStyle/>
          <a:p>
            <a:pPr eaLnBrk="1" hangingPunct="1">
              <a:lnSpc>
                <a:spcPct val="115000"/>
              </a:lnSpc>
              <a:defRPr/>
            </a:pPr>
            <a:r>
              <a:rPr lang="zh-CN" altLang="en-US" sz="2600" b="1" dirty="0">
                <a:solidFill>
                  <a:schemeClr val="accent2"/>
                </a:solidFill>
                <a:ea typeface="黑体" pitchFamily="2" charset="-122"/>
              </a:rPr>
              <a:t>目标</a:t>
            </a:r>
          </a:p>
          <a:p>
            <a:pPr lvl="1" eaLnBrk="1" hangingPunct="1">
              <a:lnSpc>
                <a:spcPct val="115000"/>
              </a:lnSpc>
              <a:defRPr/>
            </a:pPr>
            <a:r>
              <a:rPr lang="zh-CN" altLang="en-US" sz="2400" dirty="0">
                <a:ea typeface="黑体" pitchFamily="2" charset="-122"/>
              </a:rPr>
              <a:t>尽量减小查询中间结果的大小。</a:t>
            </a:r>
          </a:p>
          <a:p>
            <a:pPr algn="just" eaLnBrk="1" hangingPunct="1">
              <a:lnSpc>
                <a:spcPct val="115000"/>
              </a:lnSpc>
              <a:defRPr/>
            </a:pPr>
            <a:r>
              <a:rPr lang="zh-CN" altLang="en-US" sz="2600" b="1" dirty="0">
                <a:solidFill>
                  <a:schemeClr val="accent2"/>
                </a:solidFill>
                <a:ea typeface="黑体" pitchFamily="2" charset="-122"/>
              </a:rPr>
              <a:t>方法</a:t>
            </a:r>
          </a:p>
          <a:p>
            <a:pPr lvl="1" algn="just" eaLnBrk="1" hangingPunct="1">
              <a:lnSpc>
                <a:spcPct val="115000"/>
              </a:lnSpc>
              <a:defRPr/>
            </a:pPr>
            <a:r>
              <a:rPr lang="zh-CN" altLang="en-US" sz="2400" dirty="0">
                <a:ea typeface="黑体" pitchFamily="2" charset="-122"/>
              </a:rPr>
              <a:t>用语法树表示查询</a:t>
            </a:r>
            <a:r>
              <a:rPr lang="en-US" altLang="zh-CN" sz="2400" dirty="0">
                <a:ea typeface="黑体" pitchFamily="2" charset="-122"/>
              </a:rPr>
              <a:t>【</a:t>
            </a:r>
            <a:r>
              <a:rPr lang="zh-CN" altLang="en-US" sz="2400" dirty="0">
                <a:ea typeface="黑体" pitchFamily="2" charset="-122"/>
              </a:rPr>
              <a:t>称</a:t>
            </a:r>
            <a:r>
              <a:rPr lang="zh-CN" altLang="en-US" sz="2400" dirty="0">
                <a:solidFill>
                  <a:srgbClr val="008000"/>
                </a:solidFill>
                <a:ea typeface="黑体" pitchFamily="2" charset="-122"/>
              </a:rPr>
              <a:t>原始语法树</a:t>
            </a:r>
            <a:r>
              <a:rPr lang="en-US" altLang="zh-CN" sz="2400" dirty="0">
                <a:ea typeface="黑体" pitchFamily="2" charset="-122"/>
              </a:rPr>
              <a:t>】</a:t>
            </a:r>
            <a:r>
              <a:rPr lang="zh-CN" altLang="en-US" sz="2400" dirty="0">
                <a:ea typeface="黑体" pitchFamily="2" charset="-122"/>
              </a:rPr>
              <a:t>，</a:t>
            </a:r>
          </a:p>
          <a:p>
            <a:pPr lvl="1" eaLnBrk="1" hangingPunct="1">
              <a:lnSpc>
                <a:spcPct val="115000"/>
              </a:lnSpc>
              <a:defRPr/>
            </a:pPr>
            <a:r>
              <a:rPr lang="zh-CN" altLang="en-US" sz="2400" dirty="0">
                <a:ea typeface="黑体" pitchFamily="2" charset="-122"/>
              </a:rPr>
              <a:t>基于</a:t>
            </a:r>
            <a:r>
              <a:rPr lang="zh-CN" altLang="en-US" sz="2400" dirty="0">
                <a:solidFill>
                  <a:srgbClr val="008000"/>
                </a:solidFill>
                <a:ea typeface="黑体" pitchFamily="2" charset="-122"/>
              </a:rPr>
              <a:t>变换策略</a:t>
            </a:r>
            <a:r>
              <a:rPr lang="zh-CN" altLang="en-US" sz="2400" dirty="0">
                <a:ea typeface="黑体" pitchFamily="2" charset="-122"/>
              </a:rPr>
              <a:t>，运用</a:t>
            </a:r>
            <a:r>
              <a:rPr lang="zh-CN" altLang="en-US" sz="2400" dirty="0">
                <a:solidFill>
                  <a:srgbClr val="008000"/>
                </a:solidFill>
                <a:ea typeface="黑体" pitchFamily="2" charset="-122"/>
              </a:rPr>
              <a:t>关系代数的等价变换规则（</a:t>
            </a:r>
            <a:r>
              <a:rPr lang="en-US" altLang="zh-CN" sz="2400" dirty="0">
                <a:solidFill>
                  <a:srgbClr val="008000"/>
                </a:solidFill>
                <a:ea typeface="黑体" pitchFamily="2" charset="-122"/>
              </a:rPr>
              <a:t>equivalence rules on relational-algebra expressions</a:t>
            </a:r>
            <a:r>
              <a:rPr lang="zh-CN" altLang="en-US" sz="2400" dirty="0">
                <a:solidFill>
                  <a:srgbClr val="008000"/>
                </a:solidFill>
                <a:ea typeface="黑体" pitchFamily="2" charset="-122"/>
              </a:rPr>
              <a:t>）</a:t>
            </a:r>
            <a:r>
              <a:rPr lang="zh-CN" altLang="en-US" sz="2400" dirty="0">
                <a:ea typeface="黑体" pitchFamily="2" charset="-122"/>
              </a:rPr>
              <a:t>（</a:t>
            </a:r>
            <a:r>
              <a:rPr lang="zh-CN" altLang="zh-CN" sz="2400" dirty="0">
                <a:solidFill>
                  <a:schemeClr val="bg2">
                    <a:lumMod val="50000"/>
                    <a:lumOff val="50000"/>
                  </a:schemeClr>
                </a:solidFill>
              </a:rPr>
              <a:t>教材</a:t>
            </a:r>
            <a:r>
              <a:rPr lang="zh-CN" altLang="en-US" sz="2400" dirty="0">
                <a:solidFill>
                  <a:schemeClr val="bg2">
                    <a:lumMod val="50000"/>
                    <a:lumOff val="50000"/>
                  </a:schemeClr>
                </a:solidFill>
              </a:rPr>
              <a:t>第</a:t>
            </a:r>
            <a:r>
              <a:rPr lang="en-US" altLang="zh-CN" sz="2400" dirty="0">
                <a:solidFill>
                  <a:schemeClr val="bg2">
                    <a:lumMod val="50000"/>
                    <a:lumOff val="50000"/>
                  </a:schemeClr>
                </a:solidFill>
              </a:rPr>
              <a:t>120</a:t>
            </a:r>
            <a:r>
              <a:rPr lang="zh-CN" altLang="en-US" sz="2400" dirty="0">
                <a:solidFill>
                  <a:schemeClr val="bg2">
                    <a:lumMod val="50000"/>
                    <a:lumOff val="50000"/>
                  </a:schemeClr>
                </a:solidFill>
              </a:rPr>
              <a:t>页中规则</a:t>
            </a:r>
            <a:r>
              <a:rPr lang="en-US" altLang="zh-CN" sz="2400" dirty="0">
                <a:solidFill>
                  <a:schemeClr val="bg2">
                    <a:lumMod val="50000"/>
                    <a:lumOff val="50000"/>
                  </a:schemeClr>
                </a:solidFill>
              </a:rPr>
              <a:t>(1)~(11)</a:t>
            </a:r>
            <a:r>
              <a:rPr lang="zh-CN" altLang="en-US" sz="2400" dirty="0">
                <a:ea typeface="黑体" pitchFamily="2" charset="-122"/>
              </a:rPr>
              <a:t>），对语法树中的关系代数操作的</a:t>
            </a:r>
            <a:r>
              <a:rPr lang="zh-CN" altLang="en-US" sz="2400" u="sng" dirty="0">
                <a:ea typeface="黑体" pitchFamily="2" charset="-122"/>
              </a:rPr>
              <a:t>次序</a:t>
            </a:r>
            <a:r>
              <a:rPr lang="zh-CN" altLang="en-US" sz="2400" dirty="0">
                <a:ea typeface="黑体" pitchFamily="2" charset="-122"/>
              </a:rPr>
              <a:t>进行</a:t>
            </a:r>
            <a:r>
              <a:rPr lang="zh-CN" altLang="en-US" sz="2400" dirty="0">
                <a:solidFill>
                  <a:srgbClr val="008000"/>
                </a:solidFill>
                <a:ea typeface="黑体" pitchFamily="2" charset="-122"/>
              </a:rPr>
              <a:t>等价变换</a:t>
            </a:r>
            <a:r>
              <a:rPr lang="zh-CN" altLang="en-US" sz="2400" dirty="0">
                <a:ea typeface="黑体" pitchFamily="2" charset="-122"/>
              </a:rPr>
              <a:t>，形成</a:t>
            </a:r>
            <a:r>
              <a:rPr lang="zh-CN" altLang="en-US" sz="2400" dirty="0">
                <a:solidFill>
                  <a:srgbClr val="008000"/>
                </a:solidFill>
                <a:ea typeface="黑体" pitchFamily="2" charset="-122"/>
              </a:rPr>
              <a:t>优化后语法树</a:t>
            </a:r>
            <a:r>
              <a:rPr lang="zh-CN" altLang="en-US" sz="2400" dirty="0">
                <a:ea typeface="黑体" pitchFamily="2" charset="-122"/>
              </a:rPr>
              <a:t>。</a:t>
            </a:r>
            <a:endParaRPr lang="zh-CN" altLang="en-US" sz="2400" dirty="0">
              <a:solidFill>
                <a:srgbClr val="0000CC"/>
              </a:solidFill>
              <a:ea typeface="黑体" pitchFamily="2" charset="-122"/>
            </a:endParaRP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11</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zh-CN" sz="4000"/>
              <a:t>6.2 </a:t>
            </a:r>
            <a:r>
              <a:rPr lang="zh-CN" altLang="en-US" sz="4000"/>
              <a:t>代数优化</a:t>
            </a:r>
          </a:p>
        </p:txBody>
      </p:sp>
      <p:sp>
        <p:nvSpPr>
          <p:cNvPr id="15366" name="Rectangle 3"/>
          <p:cNvSpPr>
            <a:spLocks noGrp="1" noChangeArrowheads="1"/>
          </p:cNvSpPr>
          <p:nvPr>
            <p:ph type="body" idx="1"/>
          </p:nvPr>
        </p:nvSpPr>
        <p:spPr>
          <a:xfrm>
            <a:off x="611560" y="1484785"/>
            <a:ext cx="8075240" cy="4752528"/>
          </a:xfrm>
        </p:spPr>
        <p:txBody>
          <a:bodyPr/>
          <a:lstStyle/>
          <a:p>
            <a:pPr algn="just" eaLnBrk="1" hangingPunct="1">
              <a:lnSpc>
                <a:spcPct val="105000"/>
              </a:lnSpc>
            </a:pPr>
            <a:r>
              <a:rPr lang="zh-CN" altLang="en-US" b="1" dirty="0">
                <a:solidFill>
                  <a:schemeClr val="accent2"/>
                </a:solidFill>
                <a:ea typeface="黑体" pitchFamily="2" charset="-122"/>
              </a:rPr>
              <a:t>变换策略：</a:t>
            </a:r>
          </a:p>
          <a:p>
            <a:pPr lvl="1" eaLnBrk="1" hangingPunct="1">
              <a:lnSpc>
                <a:spcPct val="105000"/>
              </a:lnSpc>
            </a:pPr>
            <a:r>
              <a:rPr lang="zh-CN" altLang="en-US" dirty="0">
                <a:ea typeface="黑体" pitchFamily="2" charset="-122"/>
              </a:rPr>
              <a:t>先做选择、投影，后做连接、并；</a:t>
            </a:r>
          </a:p>
          <a:p>
            <a:pPr lvl="1" eaLnBrk="1" hangingPunct="1">
              <a:lnSpc>
                <a:spcPct val="105000"/>
              </a:lnSpc>
            </a:pPr>
            <a:r>
              <a:rPr lang="zh-CN" altLang="en-US" dirty="0">
                <a:ea typeface="黑体" pitchFamily="2" charset="-122"/>
              </a:rPr>
              <a:t>先做小关系间的连接／笛卡尔积，后做大关系间的连接／笛卡尔积；</a:t>
            </a:r>
          </a:p>
          <a:p>
            <a:pPr lvl="1" eaLnBrk="1" hangingPunct="1">
              <a:lnSpc>
                <a:spcPct val="105000"/>
              </a:lnSpc>
            </a:pPr>
            <a:r>
              <a:rPr lang="zh-CN" altLang="en-US" dirty="0">
                <a:ea typeface="黑体" pitchFamily="2" charset="-122"/>
              </a:rPr>
              <a:t>将</a:t>
            </a:r>
            <a:r>
              <a:rPr lang="zh-CN" altLang="en-US" dirty="0">
                <a:latin typeface="Times New Roman" pitchFamily="18" charset="0"/>
                <a:ea typeface="黑体" pitchFamily="2" charset="-122"/>
              </a:rPr>
              <a:t>“</a:t>
            </a:r>
            <a:r>
              <a:rPr lang="zh-CN" altLang="en-US" dirty="0">
                <a:ea typeface="黑体" pitchFamily="2" charset="-122"/>
              </a:rPr>
              <a:t>笛卡尔积＋选择</a:t>
            </a:r>
            <a:r>
              <a:rPr lang="zh-CN" altLang="en-US" dirty="0">
                <a:latin typeface="Times New Roman" pitchFamily="18" charset="0"/>
                <a:ea typeface="黑体" pitchFamily="2" charset="-122"/>
              </a:rPr>
              <a:t>”</a:t>
            </a:r>
            <a:r>
              <a:rPr lang="zh-CN" altLang="en-US" dirty="0">
                <a:ea typeface="黑体" pitchFamily="2" charset="-122"/>
              </a:rPr>
              <a:t>合并为</a:t>
            </a:r>
            <a:r>
              <a:rPr lang="zh-CN" altLang="en-US" dirty="0">
                <a:latin typeface="Times New Roman" pitchFamily="18" charset="0"/>
                <a:ea typeface="黑体" pitchFamily="2" charset="-122"/>
              </a:rPr>
              <a:t>“</a:t>
            </a:r>
            <a:r>
              <a:rPr lang="zh-CN" altLang="en-US" dirty="0">
                <a:ea typeface="黑体" pitchFamily="2" charset="-122"/>
              </a:rPr>
              <a:t>连接</a:t>
            </a:r>
            <a:r>
              <a:rPr lang="zh-CN" altLang="en-US" dirty="0">
                <a:latin typeface="Times New Roman" pitchFamily="18" charset="0"/>
                <a:ea typeface="黑体" pitchFamily="2" charset="-122"/>
              </a:rPr>
              <a:t>”</a:t>
            </a:r>
            <a:r>
              <a:rPr lang="zh-CN" altLang="en-US" dirty="0">
                <a:ea typeface="黑体" pitchFamily="2" charset="-122"/>
              </a:rPr>
              <a:t>；</a:t>
            </a:r>
          </a:p>
          <a:p>
            <a:pPr lvl="1" eaLnBrk="1" hangingPunct="1">
              <a:lnSpc>
                <a:spcPct val="105000"/>
              </a:lnSpc>
            </a:pPr>
            <a:r>
              <a:rPr lang="zh-CN" altLang="en-US" dirty="0">
                <a:ea typeface="黑体" pitchFamily="2" charset="-122"/>
              </a:rPr>
              <a:t>对原始关系加必要的投影，以消除对查询无用的属性。</a:t>
            </a:r>
            <a:endParaRPr lang="zh-CN" altLang="en-US" dirty="0"/>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12</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hangingPunct="1"/>
            <a:r>
              <a:rPr lang="en-US" altLang="zh-CN" sz="4000"/>
              <a:t>6.2 </a:t>
            </a:r>
            <a:r>
              <a:rPr lang="zh-CN" altLang="en-US" sz="4000"/>
              <a:t>代数优化</a:t>
            </a:r>
          </a:p>
        </p:txBody>
      </p:sp>
      <p:sp>
        <p:nvSpPr>
          <p:cNvPr id="29699" name="Rectangle 3"/>
          <p:cNvSpPr>
            <a:spLocks noGrp="1" noChangeArrowheads="1"/>
          </p:cNvSpPr>
          <p:nvPr>
            <p:ph type="body" idx="1"/>
          </p:nvPr>
        </p:nvSpPr>
        <p:spPr>
          <a:xfrm>
            <a:off x="611188" y="1413594"/>
            <a:ext cx="8096250" cy="5111750"/>
          </a:xfrm>
        </p:spPr>
        <p:txBody>
          <a:bodyPr/>
          <a:lstStyle/>
          <a:p>
            <a:pPr eaLnBrk="1" hangingPunct="1">
              <a:lnSpc>
                <a:spcPct val="110000"/>
              </a:lnSpc>
              <a:defRPr/>
            </a:pPr>
            <a:r>
              <a:rPr lang="zh-CN" altLang="en-US" sz="2400" dirty="0">
                <a:solidFill>
                  <a:schemeClr val="accent2"/>
                </a:solidFill>
                <a:ea typeface="黑体" pitchFamily="2" charset="-122"/>
              </a:rPr>
              <a:t>常用的等价变换规则</a:t>
            </a:r>
            <a:r>
              <a:rPr lang="zh-CN" altLang="en-US" sz="2400" dirty="0">
                <a:ea typeface="黑体" pitchFamily="2" charset="-122"/>
              </a:rPr>
              <a:t>（</a:t>
            </a:r>
            <a:r>
              <a:rPr lang="zh-CN" altLang="zh-CN" sz="2400" dirty="0">
                <a:solidFill>
                  <a:schemeClr val="bg2">
                    <a:lumMod val="50000"/>
                    <a:lumOff val="50000"/>
                  </a:schemeClr>
                </a:solidFill>
              </a:rPr>
              <a:t>教材</a:t>
            </a:r>
            <a:r>
              <a:rPr lang="zh-CN" altLang="en-US" sz="2400" dirty="0">
                <a:solidFill>
                  <a:schemeClr val="bg2">
                    <a:lumMod val="50000"/>
                    <a:lumOff val="50000"/>
                  </a:schemeClr>
                </a:solidFill>
              </a:rPr>
              <a:t>第</a:t>
            </a:r>
            <a:r>
              <a:rPr lang="en-US" altLang="zh-CN" sz="2400" dirty="0">
                <a:solidFill>
                  <a:schemeClr val="bg2">
                    <a:lumMod val="50000"/>
                    <a:lumOff val="50000"/>
                  </a:schemeClr>
                </a:solidFill>
              </a:rPr>
              <a:t>120</a:t>
            </a:r>
            <a:r>
              <a:rPr lang="zh-CN" altLang="en-US" sz="2400" dirty="0">
                <a:solidFill>
                  <a:schemeClr val="bg2">
                    <a:lumMod val="50000"/>
                    <a:lumOff val="50000"/>
                  </a:schemeClr>
                </a:solidFill>
              </a:rPr>
              <a:t>页中规则</a:t>
            </a:r>
            <a:r>
              <a:rPr lang="en-US" altLang="zh-CN" sz="2400" dirty="0">
                <a:solidFill>
                  <a:schemeClr val="bg2">
                    <a:lumMod val="50000"/>
                    <a:lumOff val="50000"/>
                  </a:schemeClr>
                </a:solidFill>
              </a:rPr>
              <a:t>(1)~(11)</a:t>
            </a:r>
            <a:r>
              <a:rPr lang="zh-CN" altLang="en-US" sz="2400" dirty="0">
                <a:ea typeface="黑体" pitchFamily="2" charset="-122"/>
              </a:rPr>
              <a:t>）</a:t>
            </a:r>
            <a:endParaRPr lang="zh-CN" altLang="en-US" sz="2400" dirty="0">
              <a:solidFill>
                <a:schemeClr val="accent2"/>
              </a:solidFill>
              <a:ea typeface="黑体" pitchFamily="2" charset="-122"/>
            </a:endParaRPr>
          </a:p>
          <a:p>
            <a:pPr lvl="1" algn="just" eaLnBrk="1" hangingPunct="1">
              <a:lnSpc>
                <a:spcPct val="110000"/>
              </a:lnSpc>
              <a:defRPr/>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1</a:t>
            </a:r>
            <a:r>
              <a:rPr lang="zh-CN" altLang="en-US" sz="2400" dirty="0">
                <a:solidFill>
                  <a:schemeClr val="accent2"/>
                </a:solidFill>
                <a:latin typeface="Times New Roman" pitchFamily="18" charset="0"/>
                <a:ea typeface="黑体" pitchFamily="2" charset="-122"/>
                <a:sym typeface="Symbol" pitchFamily="18" charset="2"/>
              </a:rPr>
              <a:t>：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c1 AND c2... AND </a:t>
            </a:r>
            <a:r>
              <a:rPr lang="en-US" altLang="zh-CN" sz="2400" baseline="-25000" dirty="0" err="1">
                <a:solidFill>
                  <a:srgbClr val="0000CC"/>
                </a:solidFill>
                <a:latin typeface="Times New Roman" pitchFamily="18" charset="0"/>
              </a:rPr>
              <a:t>c</a:t>
            </a:r>
            <a:r>
              <a:rPr lang="en-US" altLang="zh-CN" sz="2400" i="1" baseline="-25000" dirty="0" err="1">
                <a:solidFill>
                  <a:srgbClr val="0000CC"/>
                </a:solidFill>
                <a:latin typeface="Times New Roman" pitchFamily="18" charset="0"/>
              </a:rPr>
              <a:t>n</a:t>
            </a:r>
            <a:r>
              <a:rPr lang="en-US" altLang="zh-CN" sz="2400" baseline="-25000" dirty="0">
                <a:solidFill>
                  <a:srgbClr val="0000CC"/>
                </a:solidFill>
                <a:latin typeface="Times New Roman" pitchFamily="18" charset="0"/>
              </a:rPr>
              <a:t> </a:t>
            </a:r>
            <a:r>
              <a:rPr lang="en-US" altLang="zh-CN" sz="2400" dirty="0">
                <a:solidFill>
                  <a:srgbClr val="0000CC"/>
                </a:solidFill>
                <a:latin typeface="Times New Roman" pitchFamily="18" charset="0"/>
              </a:rPr>
              <a:t>(R) ≡ </a:t>
            </a:r>
            <a:r>
              <a:rPr lang="zh-CN" altLang="en-US"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c1</a:t>
            </a:r>
            <a:r>
              <a:rPr lang="en-US" altLang="zh-CN" sz="2400" dirty="0">
                <a:solidFill>
                  <a:srgbClr val="0000CC"/>
                </a:solidFill>
                <a:latin typeface="Times New Roman" pitchFamily="18" charset="0"/>
              </a:rPr>
              <a:t>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c2 </a:t>
            </a:r>
            <a:r>
              <a:rPr lang="en-US" altLang="zh-CN" sz="2400" dirty="0">
                <a:solidFill>
                  <a:srgbClr val="0000CC"/>
                </a:solidFill>
                <a:latin typeface="Times New Roman" pitchFamily="18" charset="0"/>
              </a:rPr>
              <a:t>(...</a:t>
            </a:r>
            <a:r>
              <a:rPr lang="en-US" altLang="zh-CN" sz="2400" dirty="0">
                <a:solidFill>
                  <a:srgbClr val="0000CC"/>
                </a:solidFill>
                <a:latin typeface="Times New Roman" pitchFamily="18" charset="0"/>
                <a:sym typeface="Symbol" pitchFamily="18" charset="2"/>
              </a:rPr>
              <a:t></a:t>
            </a:r>
            <a:r>
              <a:rPr lang="en-US" altLang="zh-CN" sz="2400" baseline="-25000" dirty="0" err="1">
                <a:solidFill>
                  <a:srgbClr val="0000CC"/>
                </a:solidFill>
                <a:latin typeface="Times New Roman" pitchFamily="18" charset="0"/>
              </a:rPr>
              <a:t>c</a:t>
            </a:r>
            <a:r>
              <a:rPr lang="en-US" altLang="zh-CN" sz="2400" i="1" baseline="-25000" dirty="0" err="1">
                <a:solidFill>
                  <a:srgbClr val="0000CC"/>
                </a:solidFill>
                <a:latin typeface="Times New Roman" pitchFamily="18" charset="0"/>
              </a:rPr>
              <a:t>n</a:t>
            </a:r>
            <a:r>
              <a:rPr lang="en-US" altLang="zh-CN" sz="2400" dirty="0">
                <a:solidFill>
                  <a:srgbClr val="0000CC"/>
                </a:solidFill>
                <a:latin typeface="Times New Roman" pitchFamily="18" charset="0"/>
              </a:rPr>
              <a:t>(R) ...))</a:t>
            </a:r>
          </a:p>
          <a:p>
            <a:pPr lvl="1" algn="just" eaLnBrk="1" hangingPunct="1">
              <a:lnSpc>
                <a:spcPct val="110000"/>
              </a:lnSpc>
              <a:defRPr/>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2</a:t>
            </a:r>
            <a:r>
              <a:rPr lang="zh-CN" altLang="en-US" sz="2400" dirty="0">
                <a:solidFill>
                  <a:schemeClr val="accent2"/>
                </a:solidFill>
                <a:latin typeface="Times New Roman" pitchFamily="18" charset="0"/>
                <a:ea typeface="黑体" pitchFamily="2" charset="-122"/>
                <a:sym typeface="Symbol" pitchFamily="18" charset="2"/>
              </a:rPr>
              <a:t>：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c1</a:t>
            </a:r>
            <a:r>
              <a:rPr lang="en-US" altLang="zh-CN" sz="2400" dirty="0">
                <a:solidFill>
                  <a:srgbClr val="0000CC"/>
                </a:solidFill>
                <a:latin typeface="Times New Roman" pitchFamily="18" charset="0"/>
              </a:rPr>
              <a:t>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c2</a:t>
            </a:r>
            <a:r>
              <a:rPr lang="en-US" altLang="zh-CN" sz="2400" dirty="0">
                <a:solidFill>
                  <a:srgbClr val="0000CC"/>
                </a:solidFill>
                <a:latin typeface="Times New Roman" pitchFamily="18" charset="0"/>
              </a:rPr>
              <a:t>(R)) ≡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c2</a:t>
            </a:r>
            <a:r>
              <a:rPr lang="en-US" altLang="zh-CN" sz="2400" dirty="0">
                <a:solidFill>
                  <a:srgbClr val="0000CC"/>
                </a:solidFill>
                <a:latin typeface="Times New Roman" pitchFamily="18" charset="0"/>
              </a:rPr>
              <a:t>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c1</a:t>
            </a:r>
            <a:r>
              <a:rPr lang="en-US" altLang="zh-CN" sz="2400" dirty="0">
                <a:solidFill>
                  <a:srgbClr val="0000CC"/>
                </a:solidFill>
                <a:latin typeface="Times New Roman" pitchFamily="18" charset="0"/>
              </a:rPr>
              <a:t>(R))</a:t>
            </a:r>
            <a:endParaRPr lang="en-US" altLang="zh-CN" sz="2400" dirty="0"/>
          </a:p>
          <a:p>
            <a:pPr lvl="1" algn="just" eaLnBrk="1" hangingPunct="1">
              <a:lnSpc>
                <a:spcPct val="110000"/>
              </a:lnSpc>
              <a:defRPr/>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3</a:t>
            </a:r>
            <a:r>
              <a:rPr lang="zh-CN" altLang="en-US" sz="2400" dirty="0">
                <a:solidFill>
                  <a:schemeClr val="accent2"/>
                </a:solidFill>
                <a:latin typeface="Times New Roman" pitchFamily="18" charset="0"/>
                <a:ea typeface="黑体" pitchFamily="2" charset="-122"/>
                <a:sym typeface="Symbol" pitchFamily="18" charset="2"/>
              </a:rPr>
              <a:t>：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 list1</a:t>
            </a:r>
            <a:r>
              <a:rPr lang="en-US" altLang="zh-CN" sz="2400" dirty="0">
                <a:solidFill>
                  <a:srgbClr val="0000CC"/>
                </a:solidFill>
                <a:latin typeface="Times New Roman" pitchFamily="18" charset="0"/>
              </a:rPr>
              <a:t>(</a:t>
            </a:r>
            <a:r>
              <a:rPr lang="en-US" altLang="zh-CN" sz="2400" dirty="0">
                <a:solidFill>
                  <a:srgbClr val="0000CC"/>
                </a:solidFill>
                <a:latin typeface="Times New Roman" pitchFamily="18" charset="0"/>
                <a:sym typeface="Symbol" pitchFamily="18" charset="2"/>
              </a:rPr>
              <a:t> </a:t>
            </a:r>
            <a:r>
              <a:rPr lang="en-US" altLang="zh-CN" sz="2400" baseline="-25000" dirty="0">
                <a:solidFill>
                  <a:srgbClr val="0000CC"/>
                </a:solidFill>
                <a:latin typeface="Times New Roman" pitchFamily="18" charset="0"/>
                <a:sym typeface="Symbol" pitchFamily="18" charset="2"/>
              </a:rPr>
              <a:t>list2 </a:t>
            </a:r>
            <a:r>
              <a:rPr lang="en-US" altLang="zh-CN" sz="2400" dirty="0">
                <a:solidFill>
                  <a:srgbClr val="0000CC"/>
                </a:solidFill>
                <a:latin typeface="Times New Roman" pitchFamily="18" charset="0"/>
                <a:sym typeface="Symbol" pitchFamily="18" charset="2"/>
              </a:rPr>
              <a:t>(...  </a:t>
            </a:r>
            <a:r>
              <a:rPr lang="en-US" altLang="zh-CN" sz="2400" baseline="-25000" dirty="0" err="1">
                <a:solidFill>
                  <a:srgbClr val="0000CC"/>
                </a:solidFill>
                <a:latin typeface="Times New Roman" pitchFamily="18" charset="0"/>
                <a:sym typeface="Symbol" pitchFamily="18" charset="2"/>
              </a:rPr>
              <a:t>list</a:t>
            </a:r>
            <a:r>
              <a:rPr lang="en-US" altLang="zh-CN" sz="2400" i="1" baseline="-25000" dirty="0" err="1">
                <a:solidFill>
                  <a:srgbClr val="0000CC"/>
                </a:solidFill>
                <a:latin typeface="Times New Roman" pitchFamily="18" charset="0"/>
                <a:sym typeface="Symbol" pitchFamily="18" charset="2"/>
              </a:rPr>
              <a:t>n</a:t>
            </a:r>
            <a:r>
              <a:rPr lang="en-US" altLang="zh-CN" sz="2400" i="1" baseline="-25000" dirty="0">
                <a:solidFill>
                  <a:srgbClr val="0000CC"/>
                </a:solidFill>
                <a:latin typeface="Times New Roman" pitchFamily="18" charset="0"/>
                <a:sym typeface="Symbol" pitchFamily="18" charset="2"/>
              </a:rPr>
              <a:t> </a:t>
            </a:r>
            <a:r>
              <a:rPr lang="en-US" altLang="zh-CN" sz="2400" dirty="0">
                <a:solidFill>
                  <a:srgbClr val="0000CC"/>
                </a:solidFill>
                <a:latin typeface="Times New Roman" pitchFamily="18" charset="0"/>
                <a:sym typeface="Symbol" pitchFamily="18" charset="2"/>
              </a:rPr>
              <a:t>(R)</a:t>
            </a:r>
            <a:r>
              <a:rPr lang="en-US" altLang="zh-CN" sz="2400" dirty="0">
                <a:solidFill>
                  <a:srgbClr val="0000CC"/>
                </a:solidFill>
                <a:latin typeface="Times New Roman" pitchFamily="18" charset="0"/>
              </a:rPr>
              <a:t>...</a:t>
            </a:r>
            <a:r>
              <a:rPr lang="en-US" altLang="zh-CN" sz="2400" dirty="0">
                <a:solidFill>
                  <a:srgbClr val="0000CC"/>
                </a:solidFill>
                <a:latin typeface="Times New Roman" pitchFamily="18" charset="0"/>
                <a:sym typeface="Symbol" pitchFamily="18" charset="2"/>
              </a:rPr>
              <a:t>)</a:t>
            </a:r>
            <a:r>
              <a:rPr lang="en-US" altLang="zh-CN" sz="2400" dirty="0">
                <a:solidFill>
                  <a:srgbClr val="0000CC"/>
                </a:solidFill>
                <a:latin typeface="Times New Roman" pitchFamily="18" charset="0"/>
              </a:rPr>
              <a:t>) ≡ </a:t>
            </a:r>
            <a:r>
              <a:rPr lang="en-US" altLang="zh-CN" sz="2400" dirty="0">
                <a:solidFill>
                  <a:srgbClr val="0000CC"/>
                </a:solidFill>
                <a:latin typeface="Times New Roman" pitchFamily="18" charset="0"/>
                <a:sym typeface="Symbol" pitchFamily="18" charset="2"/>
              </a:rPr>
              <a:t> </a:t>
            </a:r>
            <a:r>
              <a:rPr lang="en-US" altLang="zh-CN" sz="2400" baseline="-25000" dirty="0">
                <a:solidFill>
                  <a:srgbClr val="0000CC"/>
                </a:solidFill>
                <a:latin typeface="Times New Roman" pitchFamily="18" charset="0"/>
                <a:sym typeface="Symbol" pitchFamily="18" charset="2"/>
              </a:rPr>
              <a:t>list1</a:t>
            </a:r>
            <a:r>
              <a:rPr lang="en-US" altLang="zh-CN" sz="2400" dirty="0">
                <a:solidFill>
                  <a:srgbClr val="0000CC"/>
                </a:solidFill>
                <a:latin typeface="Times New Roman" pitchFamily="18" charset="0"/>
                <a:sym typeface="Symbol" pitchFamily="18" charset="2"/>
              </a:rPr>
              <a:t>(R) </a:t>
            </a:r>
          </a:p>
          <a:p>
            <a:pPr lvl="2" algn="just" eaLnBrk="1" hangingPunct="1">
              <a:lnSpc>
                <a:spcPct val="110000"/>
              </a:lnSpc>
              <a:defRPr/>
            </a:pPr>
            <a:r>
              <a:rPr lang="zh-CN" altLang="en-US" sz="2200" dirty="0">
                <a:latin typeface="Times New Roman" pitchFamily="18" charset="0"/>
                <a:ea typeface="黑体" pitchFamily="2" charset="-122"/>
              </a:rPr>
              <a:t>如果</a:t>
            </a:r>
            <a:r>
              <a:rPr lang="en-US" altLang="zh-CN" sz="2200" i="1" dirty="0">
                <a:latin typeface="Times New Roman" pitchFamily="18" charset="0"/>
                <a:ea typeface="黑体" pitchFamily="2" charset="-122"/>
              </a:rPr>
              <a:t>n</a:t>
            </a:r>
            <a:r>
              <a:rPr lang="zh-CN" altLang="en-US" sz="2200" dirty="0">
                <a:latin typeface="Times New Roman" pitchFamily="18" charset="0"/>
                <a:ea typeface="黑体" pitchFamily="2" charset="-122"/>
              </a:rPr>
              <a:t>个</a:t>
            </a:r>
            <a:r>
              <a:rPr lang="zh-CN" altLang="en-US" sz="2200" dirty="0">
                <a:latin typeface="Times New Roman" pitchFamily="18" charset="0"/>
                <a:ea typeface="黑体" pitchFamily="2" charset="-122"/>
                <a:sym typeface="Symbol" pitchFamily="18" charset="2"/>
              </a:rPr>
              <a:t>属性集满足</a:t>
            </a:r>
            <a:r>
              <a:rPr lang="en-US" altLang="zh-CN" sz="2200" dirty="0">
                <a:latin typeface="Times New Roman" pitchFamily="18" charset="0"/>
                <a:ea typeface="黑体" pitchFamily="2" charset="-122"/>
                <a:sym typeface="Symbol" pitchFamily="18" charset="2"/>
              </a:rPr>
              <a:t>list1 list2 ...  </a:t>
            </a:r>
            <a:r>
              <a:rPr lang="en-US" altLang="zh-CN" sz="2200" dirty="0" err="1">
                <a:latin typeface="Times New Roman" pitchFamily="18" charset="0"/>
                <a:ea typeface="黑体" pitchFamily="2" charset="-122"/>
                <a:sym typeface="Symbol" pitchFamily="18" charset="2"/>
              </a:rPr>
              <a:t>list</a:t>
            </a:r>
            <a:r>
              <a:rPr lang="en-US" altLang="zh-CN" sz="2200" i="1" dirty="0" err="1">
                <a:latin typeface="Times New Roman" pitchFamily="18" charset="0"/>
                <a:ea typeface="黑体" pitchFamily="2" charset="-122"/>
                <a:sym typeface="Symbol" pitchFamily="18" charset="2"/>
              </a:rPr>
              <a:t>n</a:t>
            </a:r>
            <a:endParaRPr lang="zh-CN" altLang="en-US" sz="2200" i="1" dirty="0">
              <a:latin typeface="Times New Roman" pitchFamily="18" charset="0"/>
              <a:ea typeface="黑体" pitchFamily="2" charset="-122"/>
              <a:sym typeface="Symbol" pitchFamily="18" charset="2"/>
            </a:endParaRPr>
          </a:p>
          <a:p>
            <a:pPr lvl="1" algn="just" eaLnBrk="1" hangingPunct="1">
              <a:lnSpc>
                <a:spcPct val="110000"/>
              </a:lnSpc>
              <a:defRPr/>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4</a:t>
            </a:r>
            <a:r>
              <a:rPr lang="zh-CN" altLang="en-US" sz="2400" dirty="0">
                <a:solidFill>
                  <a:schemeClr val="accent2"/>
                </a:solidFill>
                <a:latin typeface="Times New Roman" pitchFamily="18" charset="0"/>
                <a:ea typeface="黑体" pitchFamily="2" charset="-122"/>
                <a:sym typeface="Symbol" pitchFamily="18" charset="2"/>
              </a:rPr>
              <a:t>： </a:t>
            </a:r>
            <a:r>
              <a:rPr lang="zh-CN" altLang="en-US" sz="2400" dirty="0">
                <a:solidFill>
                  <a:srgbClr val="0000CC"/>
                </a:solidFill>
                <a:latin typeface="Times New Roman" pitchFamily="18" charset="0"/>
                <a:sym typeface="Symbol" pitchFamily="18" charset="2"/>
              </a:rPr>
              <a:t></a:t>
            </a:r>
            <a:r>
              <a:rPr lang="zh-CN" altLang="en-US" sz="2400" baseline="-25000" dirty="0">
                <a:solidFill>
                  <a:srgbClr val="0000CC"/>
                </a:solidFill>
                <a:latin typeface="Times New Roman" pitchFamily="18" charset="0"/>
              </a:rPr>
              <a:t> </a:t>
            </a:r>
            <a:r>
              <a:rPr lang="en-US" altLang="zh-CN" sz="2400" baseline="-25000" dirty="0">
                <a:solidFill>
                  <a:srgbClr val="0000CC"/>
                </a:solidFill>
                <a:latin typeface="Times New Roman" pitchFamily="18" charset="0"/>
              </a:rPr>
              <a:t>list </a:t>
            </a:r>
            <a:r>
              <a:rPr lang="en-US" altLang="zh-CN" sz="2400" dirty="0">
                <a:solidFill>
                  <a:srgbClr val="0000CC"/>
                </a:solidFill>
                <a:latin typeface="Times New Roman" pitchFamily="18" charset="0"/>
              </a:rPr>
              <a:t>(</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a:t>
            </a:r>
            <a:r>
              <a:rPr lang="en-US" altLang="zh-CN" sz="2400" dirty="0">
                <a:solidFill>
                  <a:srgbClr val="0000CC"/>
                </a:solidFill>
                <a:latin typeface="Times New Roman" pitchFamily="18" charset="0"/>
              </a:rPr>
              <a:t>(R)) ≡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 </a:t>
            </a:r>
            <a:r>
              <a:rPr lang="en-US" altLang="zh-CN" sz="2400" dirty="0">
                <a:solidFill>
                  <a:srgbClr val="0000CC"/>
                </a:solidFill>
                <a:latin typeface="Times New Roman" pitchFamily="18" charset="0"/>
              </a:rPr>
              <a:t>(</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 list </a:t>
            </a:r>
            <a:r>
              <a:rPr lang="en-US" altLang="zh-CN" sz="2400" dirty="0">
                <a:solidFill>
                  <a:srgbClr val="0000CC"/>
                </a:solidFill>
                <a:latin typeface="Times New Roman" pitchFamily="18" charset="0"/>
              </a:rPr>
              <a:t>(R)) </a:t>
            </a:r>
          </a:p>
          <a:p>
            <a:pPr lvl="2" algn="just" eaLnBrk="1" hangingPunct="1">
              <a:lnSpc>
                <a:spcPct val="110000"/>
              </a:lnSpc>
              <a:defRPr/>
            </a:pPr>
            <a:r>
              <a:rPr lang="zh-CN" altLang="en-US" sz="2200" dirty="0">
                <a:latin typeface="Times New Roman" pitchFamily="18" charset="0"/>
                <a:ea typeface="黑体" pitchFamily="2" charset="-122"/>
              </a:rPr>
              <a:t>如果选择条件</a:t>
            </a:r>
            <a:r>
              <a:rPr lang="en-US" altLang="zh-CN" sz="2200" dirty="0">
                <a:latin typeface="Times New Roman" pitchFamily="18" charset="0"/>
                <a:ea typeface="黑体" pitchFamily="2" charset="-122"/>
              </a:rPr>
              <a:t>c</a:t>
            </a:r>
            <a:r>
              <a:rPr lang="zh-CN" altLang="en-US" sz="2200" dirty="0">
                <a:latin typeface="Times New Roman" pitchFamily="18" charset="0"/>
                <a:ea typeface="黑体" pitchFamily="2" charset="-122"/>
              </a:rPr>
              <a:t>中涉及的属性全部包含在属性集</a:t>
            </a:r>
            <a:r>
              <a:rPr lang="en-US" altLang="zh-CN" sz="2200" dirty="0">
                <a:latin typeface="Times New Roman" pitchFamily="18" charset="0"/>
                <a:ea typeface="黑体" pitchFamily="2" charset="-122"/>
              </a:rPr>
              <a:t>list</a:t>
            </a:r>
            <a:r>
              <a:rPr lang="zh-CN" altLang="en-US" sz="2200" dirty="0">
                <a:latin typeface="Times New Roman" pitchFamily="18" charset="0"/>
                <a:ea typeface="黑体" pitchFamily="2" charset="-122"/>
              </a:rPr>
              <a:t>中</a:t>
            </a:r>
          </a:p>
          <a:p>
            <a:pPr lvl="1" algn="just" eaLnBrk="1" hangingPunct="1">
              <a:lnSpc>
                <a:spcPct val="110000"/>
              </a:lnSpc>
              <a:defRPr/>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5</a:t>
            </a:r>
            <a:r>
              <a:rPr lang="zh-CN" altLang="en-US" sz="2400" dirty="0">
                <a:solidFill>
                  <a:schemeClr val="accent2"/>
                </a:solidFill>
                <a:latin typeface="Times New Roman" pitchFamily="18" charset="0"/>
                <a:ea typeface="黑体" pitchFamily="2" charset="-122"/>
                <a:sym typeface="Symbol" pitchFamily="18" charset="2"/>
              </a:rPr>
              <a:t>： </a:t>
            </a:r>
            <a:r>
              <a:rPr lang="en-US" altLang="zh-CN" sz="2400" dirty="0">
                <a:solidFill>
                  <a:srgbClr val="0000CC"/>
                </a:solidFill>
                <a:latin typeface="Times New Roman" pitchFamily="18" charset="0"/>
              </a:rPr>
              <a:t>R</a:t>
            </a:r>
            <a:r>
              <a:rPr lang="en-US" altLang="zh-CN" sz="2400" b="1" dirty="0">
                <a:solidFill>
                  <a:srgbClr val="0000CC"/>
                </a:solidFill>
                <a:latin typeface="Times New Roman" panose="02020603050405020304" pitchFamily="18" charset="0"/>
                <a:ea typeface="黑体" pitchFamily="2" charset="-122"/>
                <a:cs typeface="Times New Roman" panose="02020603050405020304" pitchFamily="18" charset="0"/>
              </a:rPr>
              <a:t>⋈</a:t>
            </a:r>
            <a:r>
              <a:rPr lang="en-US" altLang="zh-CN" sz="2400" dirty="0">
                <a:solidFill>
                  <a:srgbClr val="0000CC"/>
                </a:solidFill>
                <a:latin typeface="Times New Roman" pitchFamily="18" charset="0"/>
              </a:rPr>
              <a:t>S ≡ S</a:t>
            </a:r>
            <a:r>
              <a:rPr lang="en-US" altLang="zh-CN" sz="2400" b="1" dirty="0">
                <a:solidFill>
                  <a:srgbClr val="0000CC"/>
                </a:solidFill>
                <a:latin typeface="Times New Roman" panose="02020603050405020304" pitchFamily="18" charset="0"/>
                <a:ea typeface="黑体" pitchFamily="2" charset="-122"/>
                <a:cs typeface="Times New Roman" panose="02020603050405020304" pitchFamily="18" charset="0"/>
              </a:rPr>
              <a:t>⋈</a:t>
            </a:r>
            <a:r>
              <a:rPr lang="en-US" altLang="zh-CN" sz="2400" dirty="0">
                <a:solidFill>
                  <a:srgbClr val="0000CC"/>
                </a:solidFill>
                <a:latin typeface="Times New Roman" pitchFamily="18" charset="0"/>
              </a:rPr>
              <a:t>R</a:t>
            </a:r>
          </a:p>
          <a:p>
            <a:pPr lvl="1" algn="just" eaLnBrk="1" hangingPunct="1">
              <a:lnSpc>
                <a:spcPct val="110000"/>
              </a:lnSpc>
              <a:defRPr/>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6</a:t>
            </a:r>
            <a:r>
              <a:rPr lang="zh-CN" altLang="en-US" sz="2400" dirty="0">
                <a:solidFill>
                  <a:schemeClr val="accent2"/>
                </a:solidFill>
                <a:latin typeface="Times New Roman" pitchFamily="18" charset="0"/>
                <a:ea typeface="黑体" pitchFamily="2" charset="-122"/>
                <a:sym typeface="Symbol" pitchFamily="18" charset="2"/>
              </a:rPr>
              <a:t>：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a:t>
            </a:r>
            <a:r>
              <a:rPr lang="en-US" altLang="zh-CN" sz="2400" dirty="0">
                <a:solidFill>
                  <a:srgbClr val="0000CC"/>
                </a:solidFill>
                <a:latin typeface="Times New Roman" pitchFamily="18" charset="0"/>
              </a:rPr>
              <a:t>(R</a:t>
            </a:r>
            <a:r>
              <a:rPr lang="en-US" altLang="zh-CN" sz="2400" b="1" dirty="0">
                <a:solidFill>
                  <a:srgbClr val="0000CC"/>
                </a:solidFill>
                <a:latin typeface="Times New Roman" panose="02020603050405020304" pitchFamily="18" charset="0"/>
                <a:ea typeface="黑体" pitchFamily="2" charset="-122"/>
                <a:cs typeface="Times New Roman" panose="02020603050405020304" pitchFamily="18" charset="0"/>
              </a:rPr>
              <a:t>⋈</a:t>
            </a:r>
            <a:r>
              <a:rPr lang="en-US" altLang="zh-CN" sz="2400" dirty="0">
                <a:solidFill>
                  <a:srgbClr val="0000CC"/>
                </a:solidFill>
                <a:latin typeface="Times New Roman" pitchFamily="18" charset="0"/>
              </a:rPr>
              <a:t>S ) ≡ (</a:t>
            </a:r>
            <a:r>
              <a:rPr lang="en-US" altLang="zh-CN" sz="2400" dirty="0">
                <a:solidFill>
                  <a:srgbClr val="0000CC"/>
                </a:solidFill>
                <a:latin typeface="Times New Roman" pitchFamily="18" charset="0"/>
                <a:sym typeface="Symbol" pitchFamily="18" charset="2"/>
              </a:rPr>
              <a:t></a:t>
            </a:r>
            <a:r>
              <a:rPr lang="en-US" altLang="zh-CN" sz="2400" baseline="-25000" dirty="0">
                <a:solidFill>
                  <a:srgbClr val="0000CC"/>
                </a:solidFill>
                <a:latin typeface="Times New Roman" pitchFamily="18" charset="0"/>
              </a:rPr>
              <a:t>c</a:t>
            </a:r>
            <a:r>
              <a:rPr lang="en-US" altLang="zh-CN" sz="2400" dirty="0">
                <a:solidFill>
                  <a:srgbClr val="0000CC"/>
                </a:solidFill>
                <a:latin typeface="Times New Roman" pitchFamily="18" charset="0"/>
              </a:rPr>
              <a:t>(R))</a:t>
            </a:r>
            <a:r>
              <a:rPr lang="en-US" altLang="zh-CN" sz="2400" b="1" dirty="0">
                <a:solidFill>
                  <a:srgbClr val="0000CC"/>
                </a:solidFill>
                <a:latin typeface="Times New Roman" panose="02020603050405020304" pitchFamily="18" charset="0"/>
                <a:ea typeface="黑体" pitchFamily="2" charset="-122"/>
                <a:cs typeface="Times New Roman" panose="02020603050405020304" pitchFamily="18" charset="0"/>
              </a:rPr>
              <a:t>⋈</a:t>
            </a:r>
            <a:r>
              <a:rPr lang="en-US" altLang="zh-CN" sz="2400" dirty="0">
                <a:solidFill>
                  <a:srgbClr val="0000CC"/>
                </a:solidFill>
                <a:latin typeface="Times New Roman" pitchFamily="18" charset="0"/>
              </a:rPr>
              <a:t>S</a:t>
            </a:r>
          </a:p>
          <a:p>
            <a:pPr lvl="2" algn="just" eaLnBrk="1" hangingPunct="1">
              <a:lnSpc>
                <a:spcPct val="110000"/>
              </a:lnSpc>
              <a:defRPr/>
            </a:pPr>
            <a:r>
              <a:rPr lang="zh-CN" altLang="en-US" sz="2200" dirty="0">
                <a:latin typeface="Times New Roman" pitchFamily="18" charset="0"/>
                <a:ea typeface="黑体" pitchFamily="2" charset="-122"/>
              </a:rPr>
              <a:t>如果选择条件</a:t>
            </a:r>
            <a:r>
              <a:rPr lang="en-US" altLang="zh-CN" sz="2200" dirty="0">
                <a:latin typeface="Times New Roman" pitchFamily="18" charset="0"/>
                <a:ea typeface="黑体" pitchFamily="2" charset="-122"/>
              </a:rPr>
              <a:t>c</a:t>
            </a:r>
            <a:r>
              <a:rPr lang="zh-CN" altLang="en-US" sz="2200" dirty="0">
                <a:latin typeface="Times New Roman" pitchFamily="18" charset="0"/>
                <a:ea typeface="黑体" pitchFamily="2" charset="-122"/>
              </a:rPr>
              <a:t>中涉及的属性都是 </a:t>
            </a:r>
            <a:r>
              <a:rPr lang="en-US" altLang="zh-CN" sz="2200" dirty="0">
                <a:latin typeface="Times New Roman" pitchFamily="18" charset="0"/>
                <a:ea typeface="黑体" pitchFamily="2" charset="-122"/>
              </a:rPr>
              <a:t>R</a:t>
            </a:r>
            <a:r>
              <a:rPr lang="zh-CN" altLang="en-US" sz="2200" dirty="0">
                <a:latin typeface="Times New Roman" pitchFamily="18" charset="0"/>
                <a:ea typeface="黑体" pitchFamily="2" charset="-122"/>
              </a:rPr>
              <a:t>中的属性，即</a:t>
            </a:r>
          </a:p>
          <a:p>
            <a:pPr lvl="2" algn="just" eaLnBrk="1" hangingPunct="1">
              <a:lnSpc>
                <a:spcPct val="110000"/>
              </a:lnSpc>
              <a:buFont typeface="Wingdings" pitchFamily="2" charset="2"/>
              <a:buNone/>
              <a:defRPr/>
            </a:pPr>
            <a:r>
              <a:rPr lang="zh-CN" altLang="en-US" sz="2200" dirty="0">
                <a:latin typeface="Times New Roman" pitchFamily="18" charset="0"/>
                <a:ea typeface="黑体" pitchFamily="2" charset="-122"/>
              </a:rPr>
              <a:t>   </a:t>
            </a:r>
            <a:r>
              <a:rPr lang="en-US" altLang="zh-CN" sz="2200" dirty="0" err="1">
                <a:latin typeface="Times New Roman" pitchFamily="18" charset="0"/>
                <a:ea typeface="黑体" pitchFamily="2" charset="-122"/>
              </a:rPr>
              <a:t>Attr</a:t>
            </a:r>
            <a:r>
              <a:rPr lang="en-US" altLang="zh-CN" sz="2200" dirty="0">
                <a:latin typeface="Times New Roman" pitchFamily="18" charset="0"/>
                <a:ea typeface="黑体" pitchFamily="2" charset="-122"/>
              </a:rPr>
              <a:t>(c) </a:t>
            </a:r>
            <a:r>
              <a:rPr lang="en-US" altLang="zh-CN" sz="2200" dirty="0">
                <a:latin typeface="Times New Roman" pitchFamily="18" charset="0"/>
                <a:ea typeface="黑体" pitchFamily="2" charset="-122"/>
                <a:sym typeface="Symbol" pitchFamily="18" charset="2"/>
              </a:rPr>
              <a:t> </a:t>
            </a:r>
            <a:r>
              <a:rPr lang="en-US" altLang="zh-CN" sz="2200" dirty="0" err="1">
                <a:latin typeface="Times New Roman" pitchFamily="18" charset="0"/>
                <a:ea typeface="黑体" pitchFamily="2" charset="-122"/>
                <a:sym typeface="Symbol" pitchFamily="18" charset="2"/>
              </a:rPr>
              <a:t>Attr</a:t>
            </a:r>
            <a:r>
              <a:rPr lang="en-US" altLang="zh-CN" sz="2200" dirty="0">
                <a:latin typeface="Times New Roman" pitchFamily="18" charset="0"/>
                <a:ea typeface="黑体" pitchFamily="2" charset="-122"/>
                <a:sym typeface="Symbol" pitchFamily="18" charset="2"/>
              </a:rPr>
              <a:t>(R)</a:t>
            </a:r>
          </a:p>
        </p:txBody>
      </p:sp>
      <p:sp>
        <p:nvSpPr>
          <p:cNvPr id="11"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13</a:t>
            </a:fld>
            <a:endParaRPr lang="en-US" altLang="zh-CN" dirty="0"/>
          </a:p>
        </p:txBody>
      </p:sp>
      <p:sp>
        <p:nvSpPr>
          <p:cNvPr id="12"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69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69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6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hangingPunct="1"/>
            <a:r>
              <a:rPr lang="en-US" altLang="zh-CN" sz="4000"/>
              <a:t>6.2 </a:t>
            </a:r>
            <a:r>
              <a:rPr lang="zh-CN" altLang="en-US" sz="4000"/>
              <a:t>代数优化</a:t>
            </a:r>
          </a:p>
        </p:txBody>
      </p:sp>
      <p:sp>
        <p:nvSpPr>
          <p:cNvPr id="17414" name="Rectangle 3"/>
          <p:cNvSpPr>
            <a:spLocks noGrp="1" noChangeArrowheads="1"/>
          </p:cNvSpPr>
          <p:nvPr>
            <p:ph type="body" idx="1"/>
          </p:nvPr>
        </p:nvSpPr>
        <p:spPr>
          <a:xfrm>
            <a:off x="611188" y="1413148"/>
            <a:ext cx="8064500" cy="5256212"/>
          </a:xfrm>
        </p:spPr>
        <p:txBody>
          <a:bodyPr/>
          <a:lstStyle/>
          <a:p>
            <a:pPr eaLnBrk="1" hangingPunct="1">
              <a:lnSpc>
                <a:spcPct val="105000"/>
              </a:lnSpc>
            </a:pPr>
            <a:r>
              <a:rPr lang="zh-CN" altLang="en-US" sz="2400" dirty="0">
                <a:solidFill>
                  <a:schemeClr val="accent2"/>
                </a:solidFill>
                <a:latin typeface="Times New Roman" pitchFamily="18" charset="0"/>
                <a:ea typeface="黑体" pitchFamily="2" charset="-122"/>
              </a:rPr>
              <a:t>常用等价变换规则（续）</a:t>
            </a:r>
            <a:endParaRPr lang="en-US" altLang="zh-CN" sz="2400" dirty="0">
              <a:solidFill>
                <a:schemeClr val="accent2"/>
              </a:solidFill>
              <a:latin typeface="Times New Roman" pitchFamily="18" charset="0"/>
              <a:ea typeface="黑体" pitchFamily="2" charset="-122"/>
            </a:endParaRPr>
          </a:p>
          <a:p>
            <a:pPr lvl="1" algn="just" eaLnBrk="1" hangingPunct="1">
              <a:lnSpc>
                <a:spcPct val="105000"/>
              </a:lnSpc>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7</a:t>
            </a:r>
            <a:r>
              <a:rPr lang="zh-CN" altLang="en-US" sz="2400" dirty="0">
                <a:solidFill>
                  <a:schemeClr val="accent2"/>
                </a:solidFill>
                <a:latin typeface="Times New Roman" pitchFamily="18" charset="0"/>
                <a:ea typeface="黑体" pitchFamily="2" charset="-122"/>
                <a:sym typeface="Symbol" pitchFamily="18" charset="2"/>
              </a:rPr>
              <a:t>： </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rPr>
              <a:t>c1 AND c2 </a:t>
            </a:r>
            <a:r>
              <a:rPr lang="en-US" altLang="zh-CN" dirty="0">
                <a:solidFill>
                  <a:srgbClr val="0000CC"/>
                </a:solidFill>
                <a:latin typeface="Times New Roman" pitchFamily="18" charset="0"/>
                <a:ea typeface="黑体" pitchFamily="2" charset="-122"/>
              </a:rPr>
              <a:t>(R</a:t>
            </a:r>
            <a:r>
              <a:rPr lang="en-US" altLang="zh-CN" sz="2800" b="1" dirty="0">
                <a:solidFill>
                  <a:srgbClr val="0000CC"/>
                </a:solidFill>
                <a:latin typeface="Times New Roman" panose="02020603050405020304" pitchFamily="18" charset="0"/>
                <a:ea typeface="黑体" pitchFamily="2" charset="-122"/>
                <a:cs typeface="Times New Roman" panose="02020603050405020304" pitchFamily="18" charset="0"/>
              </a:rPr>
              <a:t>⋈</a:t>
            </a:r>
            <a:r>
              <a:rPr lang="en-US" altLang="zh-CN" dirty="0">
                <a:solidFill>
                  <a:srgbClr val="0000CC"/>
                </a:solidFill>
                <a:latin typeface="Times New Roman" pitchFamily="18" charset="0"/>
                <a:ea typeface="黑体" pitchFamily="2" charset="-122"/>
              </a:rPr>
              <a:t>S) ≡ </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rPr>
              <a:t>c1</a:t>
            </a:r>
            <a:r>
              <a:rPr lang="en-US" altLang="zh-CN" dirty="0">
                <a:solidFill>
                  <a:srgbClr val="0000CC"/>
                </a:solidFill>
                <a:latin typeface="Times New Roman" pitchFamily="18" charset="0"/>
                <a:ea typeface="黑体" pitchFamily="2" charset="-122"/>
              </a:rPr>
              <a:t>(R)</a:t>
            </a:r>
            <a:r>
              <a:rPr lang="en-US" altLang="zh-CN" sz="2800" b="1" dirty="0">
                <a:solidFill>
                  <a:srgbClr val="0000CC"/>
                </a:solidFill>
                <a:latin typeface="Times New Roman" panose="02020603050405020304" pitchFamily="18" charset="0"/>
                <a:ea typeface="黑体" pitchFamily="2" charset="-122"/>
                <a:cs typeface="Times New Roman" panose="02020603050405020304" pitchFamily="18" charset="0"/>
              </a:rPr>
              <a:t>⋈</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rPr>
              <a:t>c2</a:t>
            </a:r>
            <a:r>
              <a:rPr lang="en-US" altLang="zh-CN" dirty="0">
                <a:solidFill>
                  <a:srgbClr val="0000CC"/>
                </a:solidFill>
                <a:latin typeface="Times New Roman" pitchFamily="18" charset="0"/>
                <a:ea typeface="黑体" pitchFamily="2" charset="-122"/>
              </a:rPr>
              <a:t>(S)</a:t>
            </a:r>
          </a:p>
          <a:p>
            <a:pPr lvl="2" algn="just" eaLnBrk="1" hangingPunct="1">
              <a:lnSpc>
                <a:spcPct val="105000"/>
              </a:lnSpc>
            </a:pPr>
            <a:r>
              <a:rPr lang="zh-CN" altLang="en-US" sz="2100" dirty="0">
                <a:latin typeface="Times New Roman" pitchFamily="18" charset="0"/>
                <a:ea typeface="黑体" pitchFamily="2" charset="-122"/>
              </a:rPr>
              <a:t>如果</a:t>
            </a:r>
            <a:r>
              <a:rPr lang="en-US" altLang="zh-CN" sz="2100" dirty="0">
                <a:latin typeface="Times New Roman" pitchFamily="18" charset="0"/>
                <a:ea typeface="黑体" pitchFamily="2" charset="-122"/>
              </a:rPr>
              <a:t>c1</a:t>
            </a:r>
            <a:r>
              <a:rPr lang="zh-CN" altLang="en-US" sz="2100" dirty="0">
                <a:latin typeface="Times New Roman" pitchFamily="18" charset="0"/>
                <a:ea typeface="黑体" pitchFamily="2" charset="-122"/>
              </a:rPr>
              <a:t>中涉及的属性都是</a:t>
            </a:r>
            <a:r>
              <a:rPr lang="en-US" altLang="zh-CN" sz="2100" dirty="0">
                <a:latin typeface="Times New Roman" pitchFamily="18" charset="0"/>
                <a:ea typeface="黑体" pitchFamily="2" charset="-122"/>
              </a:rPr>
              <a:t>R</a:t>
            </a:r>
            <a:r>
              <a:rPr lang="zh-CN" altLang="en-US" sz="2100" dirty="0">
                <a:latin typeface="Times New Roman" pitchFamily="18" charset="0"/>
                <a:ea typeface="黑体" pitchFamily="2" charset="-122"/>
              </a:rPr>
              <a:t>中的属性，</a:t>
            </a:r>
            <a:r>
              <a:rPr lang="en-US" altLang="zh-CN" sz="2100" dirty="0">
                <a:latin typeface="Times New Roman" pitchFamily="18" charset="0"/>
                <a:ea typeface="黑体" pitchFamily="2" charset="-122"/>
              </a:rPr>
              <a:t>c2</a:t>
            </a:r>
            <a:r>
              <a:rPr lang="zh-CN" altLang="en-US" sz="2100" dirty="0">
                <a:latin typeface="Times New Roman" pitchFamily="18" charset="0"/>
                <a:ea typeface="黑体" pitchFamily="2" charset="-122"/>
              </a:rPr>
              <a:t>中涉及的属性都是</a:t>
            </a:r>
            <a:r>
              <a:rPr lang="en-US" altLang="zh-CN" sz="2100" dirty="0">
                <a:latin typeface="Times New Roman" pitchFamily="18" charset="0"/>
                <a:ea typeface="黑体" pitchFamily="2" charset="-122"/>
              </a:rPr>
              <a:t>S</a:t>
            </a:r>
            <a:r>
              <a:rPr lang="zh-CN" altLang="en-US" sz="2100" dirty="0">
                <a:latin typeface="Times New Roman" pitchFamily="18" charset="0"/>
                <a:ea typeface="黑体" pitchFamily="2" charset="-122"/>
              </a:rPr>
              <a:t>中的属性，即：</a:t>
            </a:r>
            <a:r>
              <a:rPr lang="en-US" altLang="zh-CN" sz="2100" dirty="0" err="1">
                <a:latin typeface="Times New Roman" pitchFamily="18" charset="0"/>
                <a:ea typeface="黑体" pitchFamily="2" charset="-122"/>
              </a:rPr>
              <a:t>Attr</a:t>
            </a:r>
            <a:r>
              <a:rPr lang="en-US" altLang="zh-CN" sz="2100" dirty="0">
                <a:latin typeface="Times New Roman" pitchFamily="18" charset="0"/>
                <a:ea typeface="黑体" pitchFamily="2" charset="-122"/>
              </a:rPr>
              <a:t>(c1) </a:t>
            </a:r>
            <a:r>
              <a:rPr lang="en-US" altLang="zh-CN" sz="2100" dirty="0">
                <a:latin typeface="Times New Roman" pitchFamily="18" charset="0"/>
                <a:ea typeface="黑体" pitchFamily="2" charset="-122"/>
                <a:sym typeface="Symbol" pitchFamily="18" charset="2"/>
              </a:rPr>
              <a:t> </a:t>
            </a:r>
            <a:r>
              <a:rPr lang="en-US" altLang="zh-CN" sz="2100" dirty="0" err="1">
                <a:latin typeface="Times New Roman" pitchFamily="18" charset="0"/>
                <a:ea typeface="黑体" pitchFamily="2" charset="-122"/>
                <a:sym typeface="Symbol" pitchFamily="18" charset="2"/>
              </a:rPr>
              <a:t>Attr</a:t>
            </a:r>
            <a:r>
              <a:rPr lang="en-US" altLang="zh-CN" sz="2100" dirty="0">
                <a:latin typeface="Times New Roman" pitchFamily="18" charset="0"/>
                <a:ea typeface="黑体" pitchFamily="2" charset="-122"/>
                <a:sym typeface="Symbol" pitchFamily="18" charset="2"/>
              </a:rPr>
              <a:t>(R),  </a:t>
            </a:r>
            <a:r>
              <a:rPr lang="en-US" altLang="zh-CN" sz="2100" dirty="0" err="1">
                <a:latin typeface="Times New Roman" pitchFamily="18" charset="0"/>
                <a:ea typeface="黑体" pitchFamily="2" charset="-122"/>
                <a:sym typeface="Symbol" pitchFamily="18" charset="2"/>
              </a:rPr>
              <a:t>Attr</a:t>
            </a:r>
            <a:r>
              <a:rPr lang="en-US" altLang="zh-CN" sz="2100" dirty="0">
                <a:latin typeface="Times New Roman" pitchFamily="18" charset="0"/>
                <a:ea typeface="黑体" pitchFamily="2" charset="-122"/>
                <a:sym typeface="Symbol" pitchFamily="18" charset="2"/>
              </a:rPr>
              <a:t>(c2)  </a:t>
            </a:r>
            <a:r>
              <a:rPr lang="en-US" altLang="zh-CN" sz="2100" dirty="0" err="1">
                <a:latin typeface="Times New Roman" pitchFamily="18" charset="0"/>
                <a:ea typeface="黑体" pitchFamily="2" charset="-122"/>
                <a:sym typeface="Symbol" pitchFamily="18" charset="2"/>
              </a:rPr>
              <a:t>Attr</a:t>
            </a:r>
            <a:r>
              <a:rPr lang="en-US" altLang="zh-CN" sz="2100" dirty="0">
                <a:latin typeface="Times New Roman" pitchFamily="18" charset="0"/>
                <a:ea typeface="黑体" pitchFamily="2" charset="-122"/>
                <a:sym typeface="Symbol" pitchFamily="18" charset="2"/>
              </a:rPr>
              <a:t>(S)</a:t>
            </a:r>
          </a:p>
          <a:p>
            <a:pPr lvl="1" algn="just" eaLnBrk="1" hangingPunct="1">
              <a:lnSpc>
                <a:spcPct val="105000"/>
              </a:lnSpc>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8</a:t>
            </a:r>
            <a:r>
              <a:rPr lang="zh-CN" altLang="en-US" sz="2400" dirty="0">
                <a:solidFill>
                  <a:schemeClr val="accent2"/>
                </a:solidFill>
                <a:latin typeface="Times New Roman" pitchFamily="18" charset="0"/>
                <a:ea typeface="黑体" pitchFamily="2" charset="-122"/>
                <a:sym typeface="Symbol" pitchFamily="18" charset="2"/>
              </a:rPr>
              <a:t>：</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sym typeface="Symbol" pitchFamily="18" charset="2"/>
              </a:rPr>
              <a:t>list</a:t>
            </a:r>
            <a:r>
              <a:rPr lang="en-US" altLang="zh-CN" dirty="0">
                <a:solidFill>
                  <a:srgbClr val="0000CC"/>
                </a:solidFill>
                <a:latin typeface="Times New Roman" pitchFamily="18" charset="0"/>
                <a:ea typeface="黑体" pitchFamily="2" charset="-122"/>
                <a:sym typeface="Symbol" pitchFamily="18" charset="2"/>
              </a:rPr>
              <a:t>(</a:t>
            </a:r>
            <a:r>
              <a:rPr lang="en-US" altLang="zh-CN" dirty="0" err="1">
                <a:solidFill>
                  <a:srgbClr val="0000CC"/>
                </a:solidFill>
                <a:latin typeface="Times New Roman" pitchFamily="18" charset="0"/>
                <a:ea typeface="黑体" pitchFamily="2" charset="-122"/>
                <a:sym typeface="Symbol" pitchFamily="18" charset="2"/>
              </a:rPr>
              <a:t>R</a:t>
            </a:r>
            <a:r>
              <a:rPr lang="en-US" altLang="zh-CN" sz="2800" b="1" dirty="0" err="1">
                <a:solidFill>
                  <a:srgbClr val="0000CC"/>
                </a:solidFill>
                <a:latin typeface="Times New Roman" panose="02020603050405020304" pitchFamily="18" charset="0"/>
                <a:ea typeface="黑体" pitchFamily="2" charset="-122"/>
                <a:cs typeface="Times New Roman" panose="02020603050405020304" pitchFamily="18" charset="0"/>
              </a:rPr>
              <a:t>⋈</a:t>
            </a:r>
            <a:r>
              <a:rPr lang="en-US" altLang="zh-CN" baseline="-25000" dirty="0" err="1">
                <a:solidFill>
                  <a:srgbClr val="0000CC"/>
                </a:solidFill>
                <a:latin typeface="Times New Roman" pitchFamily="18" charset="0"/>
                <a:ea typeface="黑体" pitchFamily="2" charset="-122"/>
                <a:sym typeface="Symbol" pitchFamily="18" charset="2"/>
              </a:rPr>
              <a:t>c</a:t>
            </a:r>
            <a:r>
              <a:rPr lang="en-US" altLang="zh-CN" baseline="-25000" dirty="0">
                <a:solidFill>
                  <a:srgbClr val="0000CC"/>
                </a:solidFill>
                <a:latin typeface="Times New Roman" pitchFamily="18" charset="0"/>
                <a:ea typeface="黑体" pitchFamily="2" charset="-122"/>
                <a:sym typeface="Symbol" pitchFamily="18" charset="2"/>
              </a:rPr>
              <a:t> </a:t>
            </a:r>
            <a:r>
              <a:rPr lang="en-US" altLang="zh-CN" dirty="0">
                <a:solidFill>
                  <a:srgbClr val="0000CC"/>
                </a:solidFill>
                <a:latin typeface="Times New Roman" pitchFamily="18" charset="0"/>
                <a:ea typeface="黑体" pitchFamily="2" charset="-122"/>
                <a:sym typeface="Symbol" pitchFamily="18" charset="2"/>
              </a:rPr>
              <a:t>S) </a:t>
            </a:r>
            <a:r>
              <a:rPr lang="en-US" altLang="zh-CN" dirty="0">
                <a:solidFill>
                  <a:srgbClr val="0000CC"/>
                </a:solidFill>
                <a:latin typeface="Times New Roman" pitchFamily="18" charset="0"/>
                <a:ea typeface="黑体" pitchFamily="2" charset="-122"/>
              </a:rPr>
              <a:t>≡ (</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sym typeface="Symbol" pitchFamily="18" charset="2"/>
              </a:rPr>
              <a:t>list1</a:t>
            </a:r>
            <a:r>
              <a:rPr lang="en-US" altLang="zh-CN" dirty="0">
                <a:solidFill>
                  <a:srgbClr val="0000CC"/>
                </a:solidFill>
                <a:latin typeface="Times New Roman" pitchFamily="18" charset="0"/>
                <a:ea typeface="黑体" pitchFamily="2" charset="-122"/>
                <a:sym typeface="Symbol" pitchFamily="18" charset="2"/>
              </a:rPr>
              <a:t> (R)</a:t>
            </a:r>
            <a:r>
              <a:rPr lang="en-US" altLang="zh-CN" dirty="0">
                <a:solidFill>
                  <a:srgbClr val="0000CC"/>
                </a:solidFill>
                <a:latin typeface="Times New Roman" pitchFamily="18" charset="0"/>
                <a:ea typeface="黑体" pitchFamily="2" charset="-122"/>
              </a:rPr>
              <a:t>)</a:t>
            </a:r>
            <a:r>
              <a:rPr lang="en-US" altLang="zh-CN" sz="2800" b="1" dirty="0">
                <a:solidFill>
                  <a:srgbClr val="0000CC"/>
                </a:solidFill>
                <a:latin typeface="Times New Roman" panose="02020603050405020304" pitchFamily="18" charset="0"/>
                <a:ea typeface="黑体" pitchFamily="2" charset="-122"/>
                <a:cs typeface="Times New Roman" panose="02020603050405020304" pitchFamily="18" charset="0"/>
              </a:rPr>
              <a:t>⋈</a:t>
            </a:r>
            <a:r>
              <a:rPr lang="en-US" altLang="zh-CN" baseline="-25000" dirty="0">
                <a:solidFill>
                  <a:srgbClr val="0000CC"/>
                </a:solidFill>
                <a:latin typeface="Times New Roman" pitchFamily="18" charset="0"/>
                <a:ea typeface="黑体" pitchFamily="2" charset="-122"/>
              </a:rPr>
              <a:t>c </a:t>
            </a:r>
            <a:r>
              <a:rPr lang="en-US" altLang="zh-CN" dirty="0">
                <a:solidFill>
                  <a:srgbClr val="0000CC"/>
                </a:solidFill>
                <a:latin typeface="Times New Roman" pitchFamily="18" charset="0"/>
                <a:ea typeface="黑体" pitchFamily="2" charset="-122"/>
              </a:rPr>
              <a:t>(</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sym typeface="Symbol" pitchFamily="18" charset="2"/>
              </a:rPr>
              <a:t>list2</a:t>
            </a:r>
            <a:r>
              <a:rPr lang="en-US" altLang="zh-CN" dirty="0">
                <a:solidFill>
                  <a:srgbClr val="0000CC"/>
                </a:solidFill>
                <a:latin typeface="Times New Roman" pitchFamily="18" charset="0"/>
                <a:ea typeface="黑体" pitchFamily="2" charset="-122"/>
                <a:sym typeface="Symbol" pitchFamily="18" charset="2"/>
              </a:rPr>
              <a:t>(S)</a:t>
            </a:r>
            <a:r>
              <a:rPr lang="en-US" altLang="zh-CN" dirty="0">
                <a:solidFill>
                  <a:srgbClr val="0000CC"/>
                </a:solidFill>
                <a:latin typeface="Times New Roman" pitchFamily="18" charset="0"/>
                <a:ea typeface="黑体" pitchFamily="2" charset="-122"/>
              </a:rPr>
              <a:t>)</a:t>
            </a:r>
          </a:p>
          <a:p>
            <a:pPr lvl="2" eaLnBrk="1" hangingPunct="1">
              <a:lnSpc>
                <a:spcPct val="105000"/>
              </a:lnSpc>
            </a:pPr>
            <a:r>
              <a:rPr lang="zh-CN" altLang="en-US" sz="2100" dirty="0">
                <a:latin typeface="Times New Roman" pitchFamily="18" charset="0"/>
                <a:ea typeface="黑体" pitchFamily="2" charset="-122"/>
              </a:rPr>
              <a:t>如果属性集 </a:t>
            </a:r>
            <a:r>
              <a:rPr lang="en-US" altLang="zh-CN" sz="2100" dirty="0" err="1">
                <a:latin typeface="Times New Roman" pitchFamily="18" charset="0"/>
                <a:ea typeface="黑体" pitchFamily="2" charset="-122"/>
                <a:sym typeface="Symbol" pitchFamily="18" charset="2"/>
              </a:rPr>
              <a:t>Attr</a:t>
            </a:r>
            <a:r>
              <a:rPr lang="en-US" altLang="zh-CN" sz="2100" dirty="0">
                <a:latin typeface="Times New Roman" pitchFamily="18" charset="0"/>
                <a:ea typeface="黑体" pitchFamily="2" charset="-122"/>
                <a:sym typeface="Symbol" pitchFamily="18" charset="2"/>
              </a:rPr>
              <a:t>(c)  list</a:t>
            </a:r>
            <a:r>
              <a:rPr lang="zh-CN" altLang="en-US" sz="2100" dirty="0">
                <a:latin typeface="Times New Roman" pitchFamily="18" charset="0"/>
                <a:ea typeface="黑体" pitchFamily="2" charset="-122"/>
                <a:sym typeface="Symbol" pitchFamily="18" charset="2"/>
              </a:rPr>
              <a:t>，且</a:t>
            </a:r>
            <a:r>
              <a:rPr lang="en-US" altLang="zh-CN" sz="2100" dirty="0">
                <a:latin typeface="Times New Roman" pitchFamily="18" charset="0"/>
                <a:ea typeface="黑体" pitchFamily="2" charset="-122"/>
              </a:rPr>
              <a:t>list = list1 ∪ list2</a:t>
            </a:r>
            <a:r>
              <a:rPr lang="zh-CN" altLang="en-US" sz="2100" dirty="0">
                <a:latin typeface="Times New Roman" pitchFamily="18" charset="0"/>
                <a:ea typeface="黑体" pitchFamily="2" charset="-122"/>
              </a:rPr>
              <a:t>，其中，</a:t>
            </a:r>
            <a:br>
              <a:rPr lang="en-US" altLang="zh-CN" sz="2100" dirty="0">
                <a:latin typeface="Times New Roman" pitchFamily="18" charset="0"/>
                <a:ea typeface="黑体" pitchFamily="2" charset="-122"/>
              </a:rPr>
            </a:br>
            <a:r>
              <a:rPr lang="en-US" altLang="zh-CN" sz="2100" dirty="0">
                <a:latin typeface="Times New Roman" pitchFamily="18" charset="0"/>
                <a:ea typeface="黑体" pitchFamily="2" charset="-122"/>
              </a:rPr>
              <a:t>list1 </a:t>
            </a:r>
            <a:r>
              <a:rPr lang="en-US" altLang="zh-CN" sz="2100" dirty="0">
                <a:latin typeface="Times New Roman" pitchFamily="18" charset="0"/>
                <a:ea typeface="黑体" pitchFamily="2" charset="-122"/>
                <a:sym typeface="Symbol" pitchFamily="18" charset="2"/>
              </a:rPr>
              <a:t> </a:t>
            </a:r>
            <a:r>
              <a:rPr lang="en-US" altLang="zh-CN" sz="2100" dirty="0" err="1">
                <a:latin typeface="Times New Roman" pitchFamily="18" charset="0"/>
                <a:ea typeface="黑体" pitchFamily="2" charset="-122"/>
                <a:sym typeface="Symbol" pitchFamily="18" charset="2"/>
              </a:rPr>
              <a:t>Attr</a:t>
            </a:r>
            <a:r>
              <a:rPr lang="en-US" altLang="zh-CN" sz="2100" dirty="0">
                <a:latin typeface="Times New Roman" pitchFamily="18" charset="0"/>
                <a:ea typeface="黑体" pitchFamily="2" charset="-122"/>
                <a:sym typeface="Symbol" pitchFamily="18" charset="2"/>
              </a:rPr>
              <a:t>(R)</a:t>
            </a:r>
            <a:r>
              <a:rPr lang="zh-CN" altLang="en-US" sz="2100" dirty="0">
                <a:latin typeface="Times New Roman" pitchFamily="18" charset="0"/>
                <a:ea typeface="黑体" pitchFamily="2" charset="-122"/>
                <a:sym typeface="Symbol" pitchFamily="18" charset="2"/>
              </a:rPr>
              <a:t>，</a:t>
            </a:r>
            <a:r>
              <a:rPr lang="en-US" altLang="zh-CN" sz="2100" dirty="0">
                <a:latin typeface="Times New Roman" pitchFamily="18" charset="0"/>
                <a:ea typeface="黑体" pitchFamily="2" charset="-122"/>
              </a:rPr>
              <a:t>list2 </a:t>
            </a:r>
            <a:r>
              <a:rPr lang="en-US" altLang="zh-CN" sz="2100" dirty="0">
                <a:latin typeface="Times New Roman" pitchFamily="18" charset="0"/>
                <a:ea typeface="黑体" pitchFamily="2" charset="-122"/>
                <a:sym typeface="Symbol" pitchFamily="18" charset="2"/>
              </a:rPr>
              <a:t> </a:t>
            </a:r>
            <a:r>
              <a:rPr lang="en-US" altLang="zh-CN" sz="2100" dirty="0" err="1">
                <a:latin typeface="Times New Roman" pitchFamily="18" charset="0"/>
                <a:ea typeface="黑体" pitchFamily="2" charset="-122"/>
                <a:sym typeface="Symbol" pitchFamily="18" charset="2"/>
              </a:rPr>
              <a:t>Attr</a:t>
            </a:r>
            <a:r>
              <a:rPr lang="en-US" altLang="zh-CN" sz="2100" dirty="0">
                <a:latin typeface="Times New Roman" pitchFamily="18" charset="0"/>
                <a:ea typeface="黑体" pitchFamily="2" charset="-122"/>
                <a:sym typeface="Symbol" pitchFamily="18" charset="2"/>
              </a:rPr>
              <a:t>(S)</a:t>
            </a:r>
            <a:r>
              <a:rPr lang="zh-CN" altLang="en-US" sz="2100" dirty="0">
                <a:latin typeface="Times New Roman" pitchFamily="18" charset="0"/>
                <a:ea typeface="黑体" pitchFamily="2" charset="-122"/>
                <a:sym typeface="Symbol" pitchFamily="18" charset="2"/>
              </a:rPr>
              <a:t>。</a:t>
            </a:r>
          </a:p>
          <a:p>
            <a:pPr lvl="2" eaLnBrk="1" hangingPunct="1">
              <a:lnSpc>
                <a:spcPct val="105000"/>
              </a:lnSpc>
            </a:pPr>
            <a:r>
              <a:rPr lang="zh-CN" altLang="en-US" sz="2100" dirty="0">
                <a:solidFill>
                  <a:srgbClr val="008000"/>
                </a:solidFill>
                <a:latin typeface="Times New Roman" pitchFamily="18" charset="0"/>
                <a:ea typeface="黑体" pitchFamily="2" charset="-122"/>
                <a:sym typeface="Symbol" pitchFamily="18" charset="2"/>
              </a:rPr>
              <a:t>含义：如果将投影操作提前到连接前执行，那么投影操作必须保留参与连接的两个关系中与连接条件有关的属性</a:t>
            </a:r>
            <a:br>
              <a:rPr lang="en-US" altLang="zh-CN" sz="2100" dirty="0">
                <a:solidFill>
                  <a:srgbClr val="008000"/>
                </a:solidFill>
                <a:latin typeface="Times New Roman" pitchFamily="18" charset="0"/>
                <a:ea typeface="黑体" pitchFamily="2" charset="-122"/>
                <a:sym typeface="Symbol" pitchFamily="18" charset="2"/>
              </a:rPr>
            </a:br>
            <a:r>
              <a:rPr lang="en-US" altLang="zh-CN" sz="2100" dirty="0">
                <a:solidFill>
                  <a:srgbClr val="008000"/>
                </a:solidFill>
                <a:latin typeface="Times New Roman" pitchFamily="18" charset="0"/>
                <a:ea typeface="黑体" pitchFamily="2" charset="-122"/>
                <a:sym typeface="Symbol" pitchFamily="18" charset="2"/>
              </a:rPr>
              <a:t>——</a:t>
            </a:r>
            <a:r>
              <a:rPr lang="zh-CN" altLang="en-US" sz="2100" dirty="0">
                <a:solidFill>
                  <a:srgbClr val="008000"/>
                </a:solidFill>
                <a:latin typeface="Times New Roman" pitchFamily="18" charset="0"/>
                <a:ea typeface="黑体" pitchFamily="2" charset="-122"/>
                <a:sym typeface="Symbol" pitchFamily="18" charset="2"/>
              </a:rPr>
              <a:t>若属性集</a:t>
            </a:r>
            <a:r>
              <a:rPr lang="en-US" altLang="zh-CN" sz="2100" dirty="0">
                <a:solidFill>
                  <a:srgbClr val="008000"/>
                </a:solidFill>
                <a:latin typeface="Times New Roman" pitchFamily="18" charset="0"/>
                <a:ea typeface="黑体" pitchFamily="2" charset="-122"/>
                <a:sym typeface="Symbol" pitchFamily="18" charset="2"/>
              </a:rPr>
              <a:t>list = list1 ∪ list2</a:t>
            </a:r>
            <a:r>
              <a:rPr lang="zh-CN" altLang="en-US" sz="2100" dirty="0">
                <a:solidFill>
                  <a:srgbClr val="008000"/>
                </a:solidFill>
                <a:latin typeface="Times New Roman" pitchFamily="18" charset="0"/>
                <a:ea typeface="黑体" pitchFamily="2" charset="-122"/>
                <a:sym typeface="Symbol" pitchFamily="18" charset="2"/>
              </a:rPr>
              <a:t>没有完全包含属性</a:t>
            </a:r>
            <a:r>
              <a:rPr lang="en-US" altLang="zh-CN" sz="2100" dirty="0" err="1">
                <a:solidFill>
                  <a:srgbClr val="008000"/>
                </a:solidFill>
                <a:latin typeface="Times New Roman" pitchFamily="18" charset="0"/>
                <a:ea typeface="黑体" pitchFamily="2" charset="-122"/>
                <a:sym typeface="Symbol" pitchFamily="18" charset="2"/>
              </a:rPr>
              <a:t>Attr</a:t>
            </a:r>
            <a:r>
              <a:rPr lang="en-US" altLang="zh-CN" sz="2100" dirty="0">
                <a:solidFill>
                  <a:srgbClr val="008000"/>
                </a:solidFill>
                <a:latin typeface="Times New Roman" pitchFamily="18" charset="0"/>
                <a:ea typeface="黑体" pitchFamily="2" charset="-122"/>
                <a:sym typeface="Symbol" pitchFamily="18" charset="2"/>
              </a:rPr>
              <a:t>(c) </a:t>
            </a:r>
            <a:r>
              <a:rPr lang="zh-CN" altLang="en-US" sz="2100" dirty="0">
                <a:solidFill>
                  <a:srgbClr val="008000"/>
                </a:solidFill>
                <a:latin typeface="Times New Roman" pitchFamily="18" charset="0"/>
                <a:ea typeface="黑体" pitchFamily="2" charset="-122"/>
                <a:sym typeface="Symbol" pitchFamily="18" charset="2"/>
              </a:rPr>
              <a:t>，则在交换投影与连接操作的顺序时，必须把未包含的属性补充到相应关系的投影属性集</a:t>
            </a:r>
            <a:r>
              <a:rPr lang="en-US" altLang="zh-CN" sz="2100" dirty="0">
                <a:solidFill>
                  <a:srgbClr val="008000"/>
                </a:solidFill>
                <a:latin typeface="Times New Roman" pitchFamily="18" charset="0"/>
                <a:ea typeface="黑体" pitchFamily="2" charset="-122"/>
                <a:sym typeface="Symbol" pitchFamily="18" charset="2"/>
              </a:rPr>
              <a:t>list1</a:t>
            </a:r>
            <a:r>
              <a:rPr lang="zh-CN" altLang="en-US" sz="2100" dirty="0">
                <a:solidFill>
                  <a:srgbClr val="008000"/>
                </a:solidFill>
                <a:latin typeface="Times New Roman" pitchFamily="18" charset="0"/>
                <a:ea typeface="黑体" pitchFamily="2" charset="-122"/>
                <a:sym typeface="Symbol" pitchFamily="18" charset="2"/>
              </a:rPr>
              <a:t>、</a:t>
            </a:r>
            <a:r>
              <a:rPr lang="en-US" altLang="zh-CN" sz="2100" dirty="0">
                <a:solidFill>
                  <a:srgbClr val="008000"/>
                </a:solidFill>
                <a:latin typeface="Times New Roman" pitchFamily="18" charset="0"/>
                <a:ea typeface="黑体" pitchFamily="2" charset="-122"/>
                <a:sym typeface="Symbol" pitchFamily="18" charset="2"/>
              </a:rPr>
              <a:t>list2</a:t>
            </a:r>
            <a:r>
              <a:rPr lang="zh-CN" altLang="en-US" sz="2100" dirty="0">
                <a:solidFill>
                  <a:srgbClr val="008000"/>
                </a:solidFill>
                <a:latin typeface="Times New Roman" pitchFamily="18" charset="0"/>
                <a:ea typeface="黑体" pitchFamily="2" charset="-122"/>
                <a:sym typeface="Symbol" pitchFamily="18" charset="2"/>
              </a:rPr>
              <a:t>中。</a:t>
            </a:r>
          </a:p>
          <a:p>
            <a:pPr lvl="2" algn="just" eaLnBrk="1" hangingPunct="1">
              <a:lnSpc>
                <a:spcPct val="105000"/>
              </a:lnSpc>
              <a:buFont typeface="Wingdings" pitchFamily="2" charset="2"/>
              <a:buNone/>
            </a:pPr>
            <a:endParaRPr lang="zh-CN" altLang="en-US" sz="2100" dirty="0">
              <a:solidFill>
                <a:srgbClr val="008000"/>
              </a:solidFill>
              <a:latin typeface="Times New Roman" pitchFamily="18" charset="0"/>
              <a:ea typeface="黑体" pitchFamily="2" charset="-122"/>
            </a:endParaRPr>
          </a:p>
          <a:p>
            <a:pPr algn="just" eaLnBrk="1" hangingPunct="1">
              <a:lnSpc>
                <a:spcPct val="150000"/>
              </a:lnSpc>
              <a:buFont typeface="Wingdings" pitchFamily="2" charset="2"/>
              <a:buNone/>
            </a:pPr>
            <a:endParaRPr lang="en-US" altLang="zh-CN" sz="2000" dirty="0">
              <a:latin typeface="Times New Roman" pitchFamily="18" charset="0"/>
              <a:sym typeface="Symbol" pitchFamily="18" charset="2"/>
            </a:endParaRPr>
          </a:p>
        </p:txBody>
      </p:sp>
      <p:sp>
        <p:nvSpPr>
          <p:cNvPr id="11"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14</a:t>
            </a:fld>
            <a:endParaRPr lang="en-US" altLang="zh-CN" dirty="0"/>
          </a:p>
        </p:txBody>
      </p:sp>
      <p:sp>
        <p:nvSpPr>
          <p:cNvPr id="12"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2"/>
          <p:cNvSpPr>
            <a:spLocks noGrp="1" noChangeArrowheads="1"/>
          </p:cNvSpPr>
          <p:nvPr>
            <p:ph type="title"/>
          </p:nvPr>
        </p:nvSpPr>
        <p:spPr/>
        <p:txBody>
          <a:bodyPr/>
          <a:lstStyle/>
          <a:p>
            <a:pPr eaLnBrk="1" hangingPunct="1"/>
            <a:r>
              <a:rPr lang="en-US" altLang="zh-CN" sz="4000"/>
              <a:t>6.2 </a:t>
            </a:r>
            <a:r>
              <a:rPr lang="zh-CN" altLang="en-US" sz="4000"/>
              <a:t>代数优化</a:t>
            </a:r>
          </a:p>
        </p:txBody>
      </p:sp>
      <p:sp>
        <p:nvSpPr>
          <p:cNvPr id="18438" name="Rectangle 3"/>
          <p:cNvSpPr>
            <a:spLocks noGrp="1" noChangeArrowheads="1"/>
          </p:cNvSpPr>
          <p:nvPr>
            <p:ph type="body" idx="1"/>
          </p:nvPr>
        </p:nvSpPr>
        <p:spPr>
          <a:xfrm>
            <a:off x="611188" y="1465600"/>
            <a:ext cx="8064500" cy="4895850"/>
          </a:xfrm>
        </p:spPr>
        <p:txBody>
          <a:bodyPr/>
          <a:lstStyle/>
          <a:p>
            <a:pPr eaLnBrk="1" hangingPunct="1">
              <a:lnSpc>
                <a:spcPct val="105000"/>
              </a:lnSpc>
            </a:pPr>
            <a:r>
              <a:rPr lang="zh-CN" altLang="en-US" sz="2400" dirty="0">
                <a:solidFill>
                  <a:schemeClr val="accent2"/>
                </a:solidFill>
                <a:latin typeface="Times New Roman" pitchFamily="18" charset="0"/>
                <a:ea typeface="黑体" pitchFamily="2" charset="-122"/>
              </a:rPr>
              <a:t>常用等价变换规则（续）</a:t>
            </a:r>
            <a:endParaRPr lang="en-US" altLang="zh-CN" sz="2400" dirty="0">
              <a:solidFill>
                <a:schemeClr val="accent2"/>
              </a:solidFill>
              <a:latin typeface="Times New Roman" pitchFamily="18" charset="0"/>
              <a:ea typeface="黑体" pitchFamily="2" charset="-122"/>
            </a:endParaRPr>
          </a:p>
          <a:p>
            <a:pPr lvl="1" algn="just" eaLnBrk="1" hangingPunct="1">
              <a:lnSpc>
                <a:spcPct val="105000"/>
              </a:lnSpc>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9</a:t>
            </a:r>
            <a:r>
              <a:rPr lang="zh-CN" altLang="en-US" sz="2400" dirty="0">
                <a:solidFill>
                  <a:schemeClr val="accent2"/>
                </a:solidFill>
                <a:latin typeface="Times New Roman" pitchFamily="18" charset="0"/>
                <a:ea typeface="黑体" pitchFamily="2" charset="-122"/>
                <a:sym typeface="Symbol" pitchFamily="18" charset="2"/>
              </a:rPr>
              <a:t>：</a:t>
            </a:r>
            <a:r>
              <a:rPr lang="zh-CN" altLang="en-US" sz="2800" dirty="0">
                <a:solidFill>
                  <a:schemeClr val="accent2"/>
                </a:solidFill>
                <a:latin typeface="Times New Roman" pitchFamily="18" charset="0"/>
                <a:ea typeface="黑体" pitchFamily="2" charset="-122"/>
                <a:sym typeface="Symbol" pitchFamily="18" charset="2"/>
              </a:rPr>
              <a:t> </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rPr>
              <a:t>c</a:t>
            </a:r>
            <a:r>
              <a:rPr lang="en-US" altLang="zh-CN" dirty="0">
                <a:solidFill>
                  <a:srgbClr val="0000CC"/>
                </a:solidFill>
                <a:latin typeface="Times New Roman" pitchFamily="18" charset="0"/>
                <a:ea typeface="黑体" pitchFamily="2" charset="-122"/>
              </a:rPr>
              <a:t>(R </a:t>
            </a:r>
            <a:r>
              <a:rPr lang="en-US" altLang="zh-CN" dirty="0">
                <a:solidFill>
                  <a:srgbClr val="0000CC"/>
                </a:solidFill>
                <a:latin typeface="Times New Roman" pitchFamily="18" charset="0"/>
                <a:ea typeface="黑体" pitchFamily="2" charset="-122"/>
                <a:sym typeface="Symbol" pitchFamily="18" charset="2"/>
              </a:rPr>
              <a:t></a:t>
            </a:r>
            <a:r>
              <a:rPr lang="en-US" altLang="zh-CN" dirty="0">
                <a:solidFill>
                  <a:srgbClr val="0000CC"/>
                </a:solidFill>
                <a:latin typeface="Times New Roman" pitchFamily="18" charset="0"/>
                <a:ea typeface="黑体" pitchFamily="2" charset="-122"/>
              </a:rPr>
              <a:t> S) ≡ (</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rPr>
              <a:t>c</a:t>
            </a:r>
            <a:r>
              <a:rPr lang="en-US" altLang="zh-CN" dirty="0">
                <a:solidFill>
                  <a:srgbClr val="0000CC"/>
                </a:solidFill>
                <a:latin typeface="Times New Roman" pitchFamily="18" charset="0"/>
                <a:ea typeface="黑体" pitchFamily="2" charset="-122"/>
              </a:rPr>
              <a:t>(R)) </a:t>
            </a:r>
            <a:r>
              <a:rPr lang="en-US" altLang="zh-CN" dirty="0">
                <a:solidFill>
                  <a:srgbClr val="0000CC"/>
                </a:solidFill>
                <a:latin typeface="Times New Roman" pitchFamily="18" charset="0"/>
                <a:ea typeface="黑体" pitchFamily="2" charset="-122"/>
                <a:sym typeface="Symbol" pitchFamily="18" charset="2"/>
              </a:rPr>
              <a:t></a:t>
            </a:r>
            <a:r>
              <a:rPr lang="en-US" altLang="zh-CN" dirty="0">
                <a:solidFill>
                  <a:srgbClr val="0000CC"/>
                </a:solidFill>
                <a:latin typeface="Times New Roman" pitchFamily="18" charset="0"/>
                <a:ea typeface="黑体" pitchFamily="2" charset="-122"/>
              </a:rPr>
              <a:t> (</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rPr>
              <a:t>c</a:t>
            </a:r>
            <a:r>
              <a:rPr lang="en-US" altLang="zh-CN" dirty="0">
                <a:solidFill>
                  <a:srgbClr val="0000CC"/>
                </a:solidFill>
                <a:latin typeface="Times New Roman" pitchFamily="18" charset="0"/>
                <a:ea typeface="黑体" pitchFamily="2" charset="-122"/>
              </a:rPr>
              <a:t>(S)) </a:t>
            </a:r>
          </a:p>
          <a:p>
            <a:pPr lvl="2" algn="just" eaLnBrk="1" hangingPunct="1">
              <a:lnSpc>
                <a:spcPct val="105000"/>
              </a:lnSpc>
            </a:pPr>
            <a:r>
              <a:rPr lang="zh-CN" altLang="en-US" dirty="0">
                <a:latin typeface="Times New Roman" pitchFamily="18" charset="0"/>
                <a:ea typeface="黑体" pitchFamily="2" charset="-122"/>
              </a:rPr>
              <a:t>集合运算</a:t>
            </a:r>
            <a:r>
              <a:rPr lang="zh-CN" altLang="en-US" dirty="0">
                <a:latin typeface="Times New Roman" pitchFamily="18" charset="0"/>
                <a:ea typeface="黑体" pitchFamily="2" charset="-122"/>
                <a:sym typeface="Symbol" pitchFamily="18" charset="2"/>
              </a:rPr>
              <a:t></a:t>
            </a:r>
            <a:r>
              <a:rPr lang="en-US" altLang="zh-CN" dirty="0">
                <a:latin typeface="Times New Roman" pitchFamily="18" charset="0"/>
                <a:ea typeface="黑体" pitchFamily="2" charset="-122"/>
                <a:sym typeface="Symbol" pitchFamily="18" charset="2"/>
              </a:rPr>
              <a:t>{∪, ∩,</a:t>
            </a:r>
            <a:r>
              <a:rPr lang="zh-CN" altLang="en-US" dirty="0">
                <a:latin typeface="Times New Roman" pitchFamily="18" charset="0"/>
                <a:ea typeface="黑体" pitchFamily="2" charset="-122"/>
                <a:sym typeface="Symbol" pitchFamily="18" charset="2"/>
              </a:rPr>
              <a:t>－</a:t>
            </a:r>
            <a:r>
              <a:rPr lang="en-US" altLang="zh-CN" dirty="0">
                <a:latin typeface="Times New Roman" pitchFamily="18" charset="0"/>
                <a:ea typeface="黑体" pitchFamily="2" charset="-122"/>
                <a:sym typeface="Symbol" pitchFamily="18" charset="2"/>
              </a:rPr>
              <a:t>}</a:t>
            </a:r>
          </a:p>
          <a:p>
            <a:pPr lvl="1" algn="just" eaLnBrk="1" hangingPunct="1">
              <a:lnSpc>
                <a:spcPct val="105000"/>
              </a:lnSpc>
            </a:pPr>
            <a:r>
              <a:rPr lang="zh-CN" altLang="en-US" sz="2400" dirty="0">
                <a:solidFill>
                  <a:schemeClr val="accent2"/>
                </a:solidFill>
                <a:latin typeface="Times New Roman" pitchFamily="18" charset="0"/>
                <a:ea typeface="黑体" pitchFamily="2" charset="-122"/>
                <a:sym typeface="Symbol" pitchFamily="18" charset="2"/>
              </a:rPr>
              <a:t>规则</a:t>
            </a:r>
            <a:r>
              <a:rPr lang="en-US" altLang="zh-CN" sz="2400" dirty="0">
                <a:solidFill>
                  <a:schemeClr val="accent2"/>
                </a:solidFill>
                <a:latin typeface="Times New Roman" pitchFamily="18" charset="0"/>
                <a:ea typeface="黑体" pitchFamily="2" charset="-122"/>
                <a:sym typeface="Symbol" pitchFamily="18" charset="2"/>
              </a:rPr>
              <a:t>10</a:t>
            </a:r>
            <a:r>
              <a:rPr lang="zh-CN" altLang="en-US" sz="2400" dirty="0">
                <a:solidFill>
                  <a:schemeClr val="accent2"/>
                </a:solidFill>
                <a:latin typeface="Times New Roman" pitchFamily="18" charset="0"/>
                <a:ea typeface="黑体" pitchFamily="2" charset="-122"/>
                <a:sym typeface="Symbol" pitchFamily="18" charset="2"/>
              </a:rPr>
              <a:t>： </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sym typeface="Symbol" pitchFamily="18" charset="2"/>
              </a:rPr>
              <a:t>list</a:t>
            </a:r>
            <a:r>
              <a:rPr lang="en-US" altLang="zh-CN" dirty="0">
                <a:solidFill>
                  <a:srgbClr val="0000CC"/>
                </a:solidFill>
                <a:latin typeface="Times New Roman" pitchFamily="18" charset="0"/>
                <a:ea typeface="黑体" pitchFamily="2" charset="-122"/>
                <a:sym typeface="Symbol" pitchFamily="18" charset="2"/>
              </a:rPr>
              <a:t>(R∪S)</a:t>
            </a:r>
            <a:r>
              <a:rPr lang="en-US" altLang="zh-CN" dirty="0">
                <a:solidFill>
                  <a:srgbClr val="0000CC"/>
                </a:solidFill>
                <a:latin typeface="Times New Roman" pitchFamily="18" charset="0"/>
                <a:ea typeface="黑体" pitchFamily="2" charset="-122"/>
              </a:rPr>
              <a:t> ≡ </a:t>
            </a:r>
            <a:r>
              <a:rPr lang="en-US" altLang="zh-CN" dirty="0">
                <a:solidFill>
                  <a:srgbClr val="0000CC"/>
                </a:solidFill>
                <a:latin typeface="Times New Roman" pitchFamily="18" charset="0"/>
                <a:ea typeface="黑体" pitchFamily="2" charset="-122"/>
                <a:sym typeface="Symbol" pitchFamily="18" charset="2"/>
              </a:rPr>
              <a:t></a:t>
            </a:r>
            <a:r>
              <a:rPr lang="en-US" altLang="zh-CN" baseline="-25000" dirty="0">
                <a:solidFill>
                  <a:srgbClr val="0000CC"/>
                </a:solidFill>
                <a:latin typeface="Times New Roman" pitchFamily="18" charset="0"/>
                <a:ea typeface="黑体" pitchFamily="2" charset="-122"/>
                <a:sym typeface="Symbol" pitchFamily="18" charset="2"/>
              </a:rPr>
              <a:t>list</a:t>
            </a:r>
            <a:r>
              <a:rPr lang="en-US" altLang="zh-CN" dirty="0">
                <a:solidFill>
                  <a:srgbClr val="0000CC"/>
                </a:solidFill>
                <a:latin typeface="Times New Roman" pitchFamily="18" charset="0"/>
                <a:ea typeface="黑体" pitchFamily="2" charset="-122"/>
                <a:sym typeface="Symbol" pitchFamily="18" charset="2"/>
              </a:rPr>
              <a:t>(R) ∪ </a:t>
            </a:r>
            <a:r>
              <a:rPr lang="en-US" altLang="zh-CN" baseline="-25000" dirty="0">
                <a:solidFill>
                  <a:srgbClr val="0000CC"/>
                </a:solidFill>
                <a:latin typeface="Times New Roman" pitchFamily="18" charset="0"/>
                <a:ea typeface="黑体" pitchFamily="2" charset="-122"/>
                <a:sym typeface="Symbol" pitchFamily="18" charset="2"/>
              </a:rPr>
              <a:t>list</a:t>
            </a:r>
            <a:r>
              <a:rPr lang="en-US" altLang="zh-CN" dirty="0">
                <a:solidFill>
                  <a:srgbClr val="0000CC"/>
                </a:solidFill>
                <a:latin typeface="Times New Roman" pitchFamily="18" charset="0"/>
                <a:ea typeface="黑体" pitchFamily="2" charset="-122"/>
                <a:sym typeface="Symbol" pitchFamily="18" charset="2"/>
              </a:rPr>
              <a:t>(S)</a:t>
            </a:r>
          </a:p>
          <a:p>
            <a:pPr lvl="1" algn="just" eaLnBrk="1" hangingPunct="1">
              <a:lnSpc>
                <a:spcPct val="105000"/>
              </a:lnSpc>
            </a:pPr>
            <a:r>
              <a:rPr lang="zh-CN" altLang="en-US" sz="2400" dirty="0">
                <a:solidFill>
                  <a:schemeClr val="accent2"/>
                </a:solidFill>
                <a:latin typeface="Times New Roman" pitchFamily="18" charset="0"/>
                <a:ea typeface="黑体" pitchFamily="2" charset="-122"/>
              </a:rPr>
              <a:t>规则</a:t>
            </a:r>
            <a:r>
              <a:rPr lang="en-US" altLang="zh-CN" sz="2400" dirty="0">
                <a:solidFill>
                  <a:schemeClr val="accent2"/>
                </a:solidFill>
                <a:latin typeface="Times New Roman" pitchFamily="18" charset="0"/>
                <a:ea typeface="黑体" pitchFamily="2" charset="-122"/>
              </a:rPr>
              <a:t>11</a:t>
            </a:r>
            <a:r>
              <a:rPr lang="zh-CN" altLang="en-US" sz="2400" dirty="0">
                <a:solidFill>
                  <a:schemeClr val="accent2"/>
                </a:solidFill>
                <a:latin typeface="Times New Roman" pitchFamily="18" charset="0"/>
                <a:ea typeface="黑体" pitchFamily="2" charset="-122"/>
              </a:rPr>
              <a:t>：</a:t>
            </a:r>
            <a:r>
              <a:rPr lang="en-US" altLang="zh-CN" dirty="0">
                <a:solidFill>
                  <a:srgbClr val="0000CC"/>
                </a:solidFill>
                <a:latin typeface="Times New Roman" pitchFamily="18" charset="0"/>
                <a:ea typeface="黑体" pitchFamily="2" charset="-122"/>
                <a:sym typeface="Symbol" pitchFamily="18" charset="2"/>
              </a:rPr>
              <a:t> R  (S  T)</a:t>
            </a:r>
            <a:r>
              <a:rPr lang="en-US" altLang="zh-CN" dirty="0">
                <a:solidFill>
                  <a:srgbClr val="0000CC"/>
                </a:solidFill>
                <a:latin typeface="Times New Roman" pitchFamily="18" charset="0"/>
                <a:ea typeface="黑体" pitchFamily="2" charset="-122"/>
              </a:rPr>
              <a:t> ≡ (R </a:t>
            </a:r>
            <a:r>
              <a:rPr lang="en-US" altLang="zh-CN" dirty="0">
                <a:solidFill>
                  <a:srgbClr val="0000CC"/>
                </a:solidFill>
                <a:latin typeface="Times New Roman" pitchFamily="18" charset="0"/>
                <a:ea typeface="黑体" pitchFamily="2" charset="-122"/>
                <a:sym typeface="Symbol" pitchFamily="18" charset="2"/>
              </a:rPr>
              <a:t> S)  T</a:t>
            </a:r>
          </a:p>
          <a:p>
            <a:pPr lvl="2" algn="just" eaLnBrk="1" hangingPunct="1">
              <a:lnSpc>
                <a:spcPct val="105000"/>
              </a:lnSpc>
            </a:pPr>
            <a:r>
              <a:rPr lang="zh-CN" altLang="en-US" dirty="0">
                <a:latin typeface="Times New Roman" pitchFamily="18" charset="0"/>
                <a:ea typeface="黑体" pitchFamily="2" charset="-122"/>
                <a:sym typeface="Symbol" pitchFamily="18" charset="2"/>
              </a:rPr>
              <a:t>运算</a:t>
            </a:r>
            <a:r>
              <a:rPr lang="en-US" altLang="zh-CN" dirty="0">
                <a:latin typeface="Times New Roman" pitchFamily="18" charset="0"/>
                <a:ea typeface="黑体" pitchFamily="2" charset="-122"/>
                <a:sym typeface="Symbol" pitchFamily="18" charset="2"/>
              </a:rPr>
              <a:t>{</a:t>
            </a:r>
            <a:r>
              <a:rPr lang="en-US" altLang="zh-CN" b="1" dirty="0">
                <a:latin typeface="Times New Roman" panose="02020603050405020304" pitchFamily="18" charset="0"/>
                <a:ea typeface="黑体" pitchFamily="2" charset="-122"/>
                <a:cs typeface="Times New Roman" panose="02020603050405020304" pitchFamily="18" charset="0"/>
              </a:rPr>
              <a:t>⋈</a:t>
            </a:r>
            <a:r>
              <a:rPr lang="en-US" altLang="zh-CN" dirty="0">
                <a:latin typeface="Times New Roman" pitchFamily="18" charset="0"/>
                <a:ea typeface="黑体" pitchFamily="2" charset="-122"/>
                <a:sym typeface="Symbol" pitchFamily="18" charset="2"/>
              </a:rPr>
              <a:t>, ×, ∪, ∩}</a:t>
            </a:r>
            <a:endParaRPr lang="en-US" altLang="zh-CN" dirty="0">
              <a:latin typeface="Times New Roman" pitchFamily="18" charset="0"/>
              <a:ea typeface="黑体" pitchFamily="2" charset="-122"/>
            </a:endParaRPr>
          </a:p>
        </p:txBody>
      </p:sp>
      <p:sp>
        <p:nvSpPr>
          <p:cNvPr id="8"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15</a:t>
            </a:fld>
            <a:endParaRPr lang="en-US" altLang="zh-CN" dirty="0"/>
          </a:p>
        </p:txBody>
      </p:sp>
      <p:sp>
        <p:nvSpPr>
          <p:cNvPr id="9"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0"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hangingPunct="1"/>
            <a:r>
              <a:rPr lang="en-US" altLang="zh-CN" sz="4000"/>
              <a:t>6.2 </a:t>
            </a:r>
            <a:r>
              <a:rPr lang="zh-CN" altLang="en-US" sz="4000"/>
              <a:t>代数优化</a:t>
            </a:r>
          </a:p>
        </p:txBody>
      </p:sp>
      <p:sp>
        <p:nvSpPr>
          <p:cNvPr id="56323" name="Rectangle 3"/>
          <p:cNvSpPr>
            <a:spLocks noGrp="1" noChangeArrowheads="1"/>
          </p:cNvSpPr>
          <p:nvPr>
            <p:ph type="body" idx="1"/>
          </p:nvPr>
        </p:nvSpPr>
        <p:spPr>
          <a:xfrm>
            <a:off x="611188" y="1412875"/>
            <a:ext cx="8532812" cy="5040461"/>
          </a:xfrm>
        </p:spPr>
        <p:txBody>
          <a:bodyPr/>
          <a:lstStyle/>
          <a:p>
            <a:pPr eaLnBrk="1" hangingPunct="1">
              <a:defRPr/>
            </a:pPr>
            <a:r>
              <a:rPr lang="zh-CN" altLang="en-US" sz="2400" dirty="0">
                <a:solidFill>
                  <a:srgbClr val="008000"/>
                </a:solidFill>
                <a:ea typeface="黑体" pitchFamily="2" charset="-122"/>
              </a:rPr>
              <a:t>例：</a:t>
            </a:r>
            <a:r>
              <a:rPr lang="en-US" altLang="zh-CN" sz="2200" dirty="0">
                <a:solidFill>
                  <a:srgbClr val="0000CC"/>
                </a:solidFill>
                <a:latin typeface="Times New Roman" pitchFamily="18" charset="0"/>
              </a:rPr>
              <a:t>SELECT </a:t>
            </a:r>
            <a:r>
              <a:rPr lang="en-US" altLang="zh-CN" sz="2200" dirty="0" err="1">
                <a:solidFill>
                  <a:srgbClr val="0000CC"/>
                </a:solidFill>
                <a:latin typeface="Times New Roman" pitchFamily="18" charset="0"/>
              </a:rPr>
              <a:t>ename</a:t>
            </a:r>
            <a:r>
              <a:rPr lang="en-US" altLang="zh-CN" sz="2200" dirty="0">
                <a:solidFill>
                  <a:srgbClr val="0000CC"/>
                </a:solidFill>
                <a:latin typeface="Times New Roman" pitchFamily="18" charset="0"/>
              </a:rPr>
              <a:t>, </a:t>
            </a:r>
            <a:r>
              <a:rPr lang="en-US" altLang="zh-CN" sz="2200" dirty="0" err="1">
                <a:solidFill>
                  <a:srgbClr val="0000CC"/>
                </a:solidFill>
                <a:latin typeface="Times New Roman" pitchFamily="18" charset="0"/>
              </a:rPr>
              <a:t>dname</a:t>
            </a:r>
            <a:r>
              <a:rPr lang="en-US" altLang="zh-CN" sz="2200" dirty="0">
                <a:solidFill>
                  <a:srgbClr val="0000CC"/>
                </a:solidFill>
                <a:latin typeface="Times New Roman" pitchFamily="18" charset="0"/>
              </a:rPr>
              <a:t> FROM </a:t>
            </a:r>
            <a:r>
              <a:rPr lang="en-US" altLang="zh-CN" sz="2200" dirty="0" err="1">
                <a:solidFill>
                  <a:srgbClr val="0000CC"/>
                </a:solidFill>
                <a:latin typeface="Times New Roman" pitchFamily="18" charset="0"/>
              </a:rPr>
              <a:t>emp</a:t>
            </a:r>
            <a:r>
              <a:rPr lang="en-US" altLang="zh-CN" sz="2200" dirty="0">
                <a:solidFill>
                  <a:srgbClr val="0000CC"/>
                </a:solidFill>
                <a:latin typeface="Times New Roman" pitchFamily="18" charset="0"/>
              </a:rPr>
              <a:t>, dept</a:t>
            </a:r>
          </a:p>
          <a:p>
            <a:pPr lvl="1" eaLnBrk="1" hangingPunct="1">
              <a:buFont typeface="Wingdings" pitchFamily="2" charset="2"/>
              <a:buNone/>
              <a:defRPr/>
            </a:pPr>
            <a:r>
              <a:rPr lang="en-US" altLang="zh-CN" sz="2200" dirty="0">
                <a:solidFill>
                  <a:srgbClr val="0000CC"/>
                </a:solidFill>
                <a:latin typeface="Times New Roman" pitchFamily="18" charset="0"/>
              </a:rPr>
              <a:t>       WHERE </a:t>
            </a:r>
            <a:r>
              <a:rPr lang="en-US" altLang="zh-CN" sz="2200" dirty="0" err="1">
                <a:solidFill>
                  <a:srgbClr val="0000CC"/>
                </a:solidFill>
                <a:latin typeface="Times New Roman" pitchFamily="18" charset="0"/>
              </a:rPr>
              <a:t>emp.deptno</a:t>
            </a:r>
            <a:r>
              <a:rPr lang="en-US" altLang="zh-CN" sz="2200" dirty="0">
                <a:solidFill>
                  <a:srgbClr val="0000CC"/>
                </a:solidFill>
                <a:latin typeface="Times New Roman" pitchFamily="18" charset="0"/>
              </a:rPr>
              <a:t>=</a:t>
            </a:r>
            <a:r>
              <a:rPr lang="en-US" altLang="zh-CN" sz="2200" dirty="0" err="1">
                <a:solidFill>
                  <a:srgbClr val="0000CC"/>
                </a:solidFill>
                <a:latin typeface="Times New Roman" pitchFamily="18" charset="0"/>
              </a:rPr>
              <a:t>dept.deptno</a:t>
            </a:r>
            <a:r>
              <a:rPr lang="en-US" altLang="zh-CN" sz="2200" dirty="0">
                <a:solidFill>
                  <a:srgbClr val="0000CC"/>
                </a:solidFill>
                <a:latin typeface="Times New Roman" pitchFamily="18" charset="0"/>
              </a:rPr>
              <a:t> AND </a:t>
            </a:r>
            <a:br>
              <a:rPr lang="en-US" altLang="zh-CN" sz="2200" dirty="0">
                <a:solidFill>
                  <a:srgbClr val="0000CC"/>
                </a:solidFill>
                <a:latin typeface="Times New Roman" pitchFamily="18" charset="0"/>
              </a:rPr>
            </a:br>
            <a:r>
              <a:rPr lang="en-US" altLang="zh-CN" sz="2200" dirty="0">
                <a:solidFill>
                  <a:srgbClr val="0000CC"/>
                </a:solidFill>
                <a:latin typeface="Times New Roman" pitchFamily="18" charset="0"/>
              </a:rPr>
              <a:t>                  job='clerk' AND loc='Xian'</a:t>
            </a:r>
            <a:r>
              <a:rPr lang="en-US" altLang="zh-CN" sz="2200" dirty="0">
                <a:latin typeface="Times New Roman" pitchFamily="18" charset="0"/>
              </a:rPr>
              <a:t>;</a:t>
            </a:r>
            <a:r>
              <a:rPr lang="en-US" altLang="zh-CN" sz="2400" dirty="0"/>
              <a:t> </a:t>
            </a:r>
            <a:r>
              <a:rPr lang="en-US" altLang="zh-CN" sz="2200" dirty="0">
                <a:solidFill>
                  <a:srgbClr val="0000CC"/>
                </a:solidFill>
                <a:latin typeface="Times New Roman" pitchFamily="18" charset="0"/>
              </a:rPr>
              <a:t>                  </a:t>
            </a:r>
            <a:endParaRPr kumimoji="1" lang="en-US" altLang="zh-CN" sz="2000" dirty="0">
              <a:latin typeface="Times New Roman" pitchFamily="18" charset="0"/>
            </a:endParaRPr>
          </a:p>
          <a:p>
            <a:pPr marL="342900" lvl="1" indent="-342900" eaLnBrk="1" hangingPunct="1">
              <a:spcBef>
                <a:spcPts val="1200"/>
              </a:spcBef>
              <a:buClr>
                <a:schemeClr val="folHlink"/>
              </a:buClr>
              <a:buSzPct val="90000"/>
              <a:buFont typeface="Wingdings" pitchFamily="2" charset="2"/>
              <a:buNone/>
              <a:defRPr/>
            </a:pPr>
            <a:r>
              <a:rPr lang="zh-CN" altLang="en-US" dirty="0"/>
              <a:t>下列</a:t>
            </a:r>
            <a:r>
              <a:rPr lang="en-US" altLang="zh-CN" dirty="0"/>
              <a:t>4</a:t>
            </a:r>
            <a:r>
              <a:rPr lang="zh-CN" altLang="en-US" dirty="0"/>
              <a:t>个关系代数表达式似乎都等价地表示了上述查询：</a:t>
            </a:r>
            <a:endParaRPr kumimoji="1" lang="en-US" altLang="zh-CN" sz="2000" dirty="0">
              <a:latin typeface="Times New Roman" pitchFamily="18" charset="0"/>
            </a:endParaRPr>
          </a:p>
          <a:p>
            <a:pPr eaLnBrk="1" hangingPunct="1">
              <a:lnSpc>
                <a:spcPct val="150000"/>
              </a:lnSpc>
              <a:spcBef>
                <a:spcPts val="600"/>
              </a:spcBef>
              <a:buFont typeface="Wingdings" pitchFamily="2" charset="2"/>
              <a:buNone/>
              <a:defRPr/>
            </a:pPr>
            <a:r>
              <a:rPr kumimoji="1" lang="en-US" altLang="zh-CN" sz="2000" dirty="0">
                <a:latin typeface="Times New Roman" pitchFamily="18" charset="0"/>
              </a:rPr>
              <a:t>Q1= </a:t>
            </a:r>
            <a:r>
              <a:rPr kumimoji="1" lang="en-US" altLang="zh-CN" sz="2000" dirty="0" err="1">
                <a:latin typeface="Times New Roman" pitchFamily="18" charset="0"/>
              </a:rPr>
              <a:t>П</a:t>
            </a:r>
            <a:r>
              <a:rPr kumimoji="1" lang="en-US" altLang="zh-CN" sz="2000" baseline="-25000" dirty="0" err="1">
                <a:latin typeface="Times New Roman" pitchFamily="18" charset="0"/>
              </a:rPr>
              <a:t>ename</a:t>
            </a:r>
            <a:r>
              <a:rPr kumimoji="1" lang="en-US" altLang="zh-CN" sz="2000" baseline="-25000" dirty="0">
                <a:latin typeface="Times New Roman" pitchFamily="18" charset="0"/>
              </a:rPr>
              <a:t>, </a:t>
            </a:r>
            <a:r>
              <a:rPr kumimoji="1" lang="en-US" altLang="zh-CN" sz="2000" baseline="-25000" dirty="0" err="1">
                <a:latin typeface="Times New Roman" pitchFamily="18" charset="0"/>
              </a:rPr>
              <a:t>dname</a:t>
            </a:r>
            <a:r>
              <a:rPr kumimoji="1" lang="en-US" altLang="zh-CN" sz="2000" dirty="0">
                <a:latin typeface="Times New Roman" pitchFamily="18" charset="0"/>
              </a:rPr>
              <a:t>(</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err="1">
                <a:latin typeface="Times New Roman" pitchFamily="18" charset="0"/>
              </a:rPr>
              <a:t>emp.deptno</a:t>
            </a:r>
            <a:r>
              <a:rPr kumimoji="1" lang="en-US" altLang="zh-CN" sz="2000" baseline="-25000" dirty="0">
                <a:latin typeface="Times New Roman" pitchFamily="18" charset="0"/>
              </a:rPr>
              <a:t>=</a:t>
            </a:r>
            <a:r>
              <a:rPr kumimoji="1" lang="en-US" altLang="zh-CN" sz="2000" baseline="-25000" dirty="0" err="1">
                <a:latin typeface="Times New Roman" pitchFamily="18" charset="0"/>
              </a:rPr>
              <a:t>dept.deptno</a:t>
            </a:r>
            <a:r>
              <a:rPr kumimoji="1" lang="en-US" altLang="zh-CN" sz="2000" baseline="-25000" dirty="0">
                <a:latin typeface="Times New Roman" pitchFamily="18" charset="0"/>
              </a:rPr>
              <a:t> AND job=‘clerk’ AND loc=‘Xian’ </a:t>
            </a:r>
            <a:r>
              <a:rPr kumimoji="1" lang="en-US" altLang="zh-CN" sz="2000" dirty="0">
                <a:latin typeface="Times New Roman" pitchFamily="18" charset="0"/>
              </a:rPr>
              <a:t>(</a:t>
            </a:r>
            <a:r>
              <a:rPr kumimoji="1" lang="en-US" altLang="zh-CN" sz="2000" dirty="0" err="1">
                <a:latin typeface="Times New Roman" pitchFamily="18" charset="0"/>
              </a:rPr>
              <a:t>emp×dept</a:t>
            </a:r>
            <a:r>
              <a:rPr kumimoji="1" lang="en-US" altLang="zh-CN" sz="2000" dirty="0">
                <a:latin typeface="Times New Roman" pitchFamily="18" charset="0"/>
              </a:rPr>
              <a:t>)) </a:t>
            </a:r>
          </a:p>
          <a:p>
            <a:pPr eaLnBrk="1" hangingPunct="1">
              <a:lnSpc>
                <a:spcPct val="150000"/>
              </a:lnSpc>
              <a:spcBef>
                <a:spcPts val="600"/>
              </a:spcBef>
              <a:buNone/>
              <a:defRPr/>
            </a:pPr>
            <a:r>
              <a:rPr kumimoji="1" lang="en-US" altLang="zh-CN" sz="2000" dirty="0">
                <a:latin typeface="Times New Roman" pitchFamily="18" charset="0"/>
              </a:rPr>
              <a:t>Q2= </a:t>
            </a:r>
            <a:r>
              <a:rPr kumimoji="1" lang="en-US" altLang="zh-CN" sz="2000" dirty="0" err="1">
                <a:latin typeface="Times New Roman" pitchFamily="18" charset="0"/>
              </a:rPr>
              <a:t>П</a:t>
            </a:r>
            <a:r>
              <a:rPr kumimoji="1" lang="en-US" altLang="zh-CN" sz="2000" baseline="-25000" dirty="0" err="1">
                <a:latin typeface="Times New Roman" pitchFamily="18" charset="0"/>
              </a:rPr>
              <a:t>ename</a:t>
            </a:r>
            <a:r>
              <a:rPr kumimoji="1" lang="en-US" altLang="zh-CN" sz="2000" baseline="-25000" dirty="0">
                <a:latin typeface="Times New Roman" pitchFamily="18" charset="0"/>
              </a:rPr>
              <a:t>, </a:t>
            </a:r>
            <a:r>
              <a:rPr kumimoji="1" lang="en-US" altLang="zh-CN" sz="2000" baseline="-25000" dirty="0" err="1">
                <a:latin typeface="Times New Roman" pitchFamily="18" charset="0"/>
              </a:rPr>
              <a:t>dname</a:t>
            </a:r>
            <a:r>
              <a:rPr kumimoji="1" lang="en-US" altLang="zh-CN" sz="2000" dirty="0">
                <a:latin typeface="Times New Roman" pitchFamily="18" charset="0"/>
              </a:rPr>
              <a:t>(</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err="1">
                <a:latin typeface="Times New Roman" pitchFamily="18" charset="0"/>
              </a:rPr>
              <a:t>emp.deptno</a:t>
            </a:r>
            <a:r>
              <a:rPr kumimoji="1" lang="en-US" altLang="zh-CN" sz="2000" baseline="-25000" dirty="0">
                <a:latin typeface="Times New Roman" pitchFamily="18" charset="0"/>
              </a:rPr>
              <a:t>=</a:t>
            </a:r>
            <a:r>
              <a:rPr kumimoji="1" lang="en-US" altLang="zh-CN" sz="2000" baseline="-25000" dirty="0" err="1">
                <a:latin typeface="Times New Roman" pitchFamily="18" charset="0"/>
              </a:rPr>
              <a:t>dept.deptno</a:t>
            </a:r>
            <a:r>
              <a:rPr kumimoji="1" lang="en-US" altLang="zh-CN" sz="2000" baseline="-25000" dirty="0">
                <a:latin typeface="Times New Roman" pitchFamily="18" charset="0"/>
              </a:rPr>
              <a:t> </a:t>
            </a:r>
            <a:r>
              <a:rPr kumimoji="1" lang="en-US" altLang="zh-CN" sz="2000" dirty="0">
                <a:latin typeface="Times New Roman" pitchFamily="18" charset="0"/>
              </a:rPr>
              <a:t>(</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a:latin typeface="Times New Roman" pitchFamily="18" charset="0"/>
              </a:rPr>
              <a:t>job=‘clerk’ </a:t>
            </a:r>
            <a:r>
              <a:rPr kumimoji="1" lang="en-US" altLang="zh-CN" sz="2000" dirty="0">
                <a:latin typeface="Times New Roman" pitchFamily="18" charset="0"/>
              </a:rPr>
              <a:t>(</a:t>
            </a:r>
            <a:r>
              <a:rPr kumimoji="1" lang="en-US" altLang="zh-CN" sz="2000" dirty="0" err="1">
                <a:latin typeface="Times New Roman" pitchFamily="18" charset="0"/>
              </a:rPr>
              <a:t>emp</a:t>
            </a:r>
            <a:r>
              <a:rPr kumimoji="1" lang="en-US" altLang="zh-CN" sz="2000" dirty="0">
                <a:latin typeface="Times New Roman" pitchFamily="18" charset="0"/>
              </a:rPr>
              <a:t>) × </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err="1">
                <a:latin typeface="Times New Roman" pitchFamily="18" charset="0"/>
              </a:rPr>
              <a:t>loc</a:t>
            </a:r>
            <a:r>
              <a:rPr kumimoji="1" lang="en-US" altLang="zh-CN" sz="2000" baseline="-25000" dirty="0">
                <a:latin typeface="Times New Roman" pitchFamily="18" charset="0"/>
              </a:rPr>
              <a:t>=‘Xian’ </a:t>
            </a:r>
            <a:r>
              <a:rPr kumimoji="1" lang="en-US" altLang="zh-CN" sz="2000" dirty="0">
                <a:latin typeface="Times New Roman" pitchFamily="18" charset="0"/>
              </a:rPr>
              <a:t>(</a:t>
            </a:r>
            <a:r>
              <a:rPr kumimoji="1" lang="en-US" altLang="zh-CN" sz="2000" dirty="0" err="1">
                <a:latin typeface="Times New Roman" pitchFamily="18" charset="0"/>
              </a:rPr>
              <a:t>dept</a:t>
            </a:r>
            <a:r>
              <a:rPr kumimoji="1" lang="en-US" altLang="zh-CN" sz="2000" dirty="0">
                <a:latin typeface="Times New Roman" pitchFamily="18" charset="0"/>
              </a:rPr>
              <a:t>))) </a:t>
            </a:r>
          </a:p>
          <a:p>
            <a:pPr eaLnBrk="1" hangingPunct="1">
              <a:lnSpc>
                <a:spcPct val="150000"/>
              </a:lnSpc>
              <a:spcBef>
                <a:spcPts val="600"/>
              </a:spcBef>
              <a:buNone/>
              <a:defRPr/>
            </a:pPr>
            <a:r>
              <a:rPr kumimoji="1" lang="en-US" altLang="zh-CN" sz="2000" dirty="0">
                <a:latin typeface="Times New Roman" pitchFamily="18" charset="0"/>
              </a:rPr>
              <a:t>Q3= </a:t>
            </a:r>
            <a:r>
              <a:rPr kumimoji="1" lang="en-US" altLang="zh-CN" sz="2000" dirty="0" err="1">
                <a:latin typeface="Times New Roman" pitchFamily="18" charset="0"/>
              </a:rPr>
              <a:t>П</a:t>
            </a:r>
            <a:r>
              <a:rPr kumimoji="1" lang="en-US" altLang="zh-CN" sz="2000" baseline="-25000" dirty="0" err="1">
                <a:latin typeface="Times New Roman" pitchFamily="18" charset="0"/>
              </a:rPr>
              <a:t>ename</a:t>
            </a:r>
            <a:r>
              <a:rPr kumimoji="1" lang="en-US" altLang="zh-CN" sz="2000" baseline="-25000" dirty="0">
                <a:latin typeface="Times New Roman" pitchFamily="18" charset="0"/>
              </a:rPr>
              <a:t>, </a:t>
            </a:r>
            <a:r>
              <a:rPr kumimoji="1" lang="en-US" altLang="zh-CN" sz="2000" baseline="-25000" dirty="0" err="1">
                <a:latin typeface="Times New Roman" pitchFamily="18" charset="0"/>
              </a:rPr>
              <a:t>dname</a:t>
            </a:r>
            <a:r>
              <a:rPr kumimoji="1" lang="en-US" altLang="zh-CN" sz="2000" dirty="0">
                <a:latin typeface="Times New Roman" pitchFamily="18" charset="0"/>
              </a:rPr>
              <a:t>(</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a:latin typeface="Times New Roman" pitchFamily="18" charset="0"/>
              </a:rPr>
              <a:t>job=‘clerk’ </a:t>
            </a:r>
            <a:r>
              <a:rPr kumimoji="1" lang="en-US" altLang="zh-CN" sz="2000" dirty="0">
                <a:latin typeface="Times New Roman" pitchFamily="18" charset="0"/>
              </a:rPr>
              <a:t>(</a:t>
            </a:r>
            <a:r>
              <a:rPr kumimoji="1" lang="en-US" altLang="zh-CN" sz="2000" dirty="0" err="1">
                <a:latin typeface="Times New Roman" pitchFamily="18" charset="0"/>
              </a:rPr>
              <a:t>emp</a:t>
            </a:r>
            <a:r>
              <a:rPr kumimoji="1" lang="en-US" altLang="zh-CN" sz="2000" dirty="0">
                <a:latin typeface="Times New Roman" pitchFamily="18" charset="0"/>
              </a:rPr>
              <a:t>)  </a:t>
            </a:r>
            <a:r>
              <a:rPr lang="en-US" altLang="zh-CN" sz="2000" b="1" dirty="0">
                <a:latin typeface="Times New Roman" panose="02020603050405020304" pitchFamily="18" charset="0"/>
                <a:ea typeface="黑体" pitchFamily="2" charset="-122"/>
                <a:cs typeface="Times New Roman" panose="02020603050405020304" pitchFamily="18" charset="0"/>
              </a:rPr>
              <a:t>⋈</a:t>
            </a:r>
            <a:r>
              <a:rPr kumimoji="1" lang="en-US" altLang="zh-CN" sz="2000" baseline="-25000" dirty="0" err="1">
                <a:latin typeface="Times New Roman" pitchFamily="18" charset="0"/>
              </a:rPr>
              <a:t>emp.deptno</a:t>
            </a:r>
            <a:r>
              <a:rPr kumimoji="1" lang="en-US" altLang="zh-CN" sz="2000" baseline="-25000" dirty="0">
                <a:latin typeface="Times New Roman" pitchFamily="18" charset="0"/>
              </a:rPr>
              <a:t>=</a:t>
            </a:r>
            <a:r>
              <a:rPr kumimoji="1" lang="en-US" altLang="zh-CN" sz="2000" baseline="-25000" dirty="0" err="1">
                <a:latin typeface="Times New Roman" pitchFamily="18" charset="0"/>
              </a:rPr>
              <a:t>dept.deptno</a:t>
            </a:r>
            <a:r>
              <a:rPr kumimoji="1" lang="en-US" altLang="zh-CN" sz="2000" dirty="0">
                <a:latin typeface="Times New Roman" pitchFamily="18" charset="0"/>
              </a:rPr>
              <a:t>  </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err="1">
                <a:latin typeface="Times New Roman" pitchFamily="18" charset="0"/>
              </a:rPr>
              <a:t>loc</a:t>
            </a:r>
            <a:r>
              <a:rPr kumimoji="1" lang="en-US" altLang="zh-CN" sz="2000" baseline="-25000" dirty="0">
                <a:latin typeface="Times New Roman" pitchFamily="18" charset="0"/>
              </a:rPr>
              <a:t>=‘Xian’ </a:t>
            </a:r>
            <a:r>
              <a:rPr kumimoji="1" lang="en-US" altLang="zh-CN" sz="2000" dirty="0">
                <a:latin typeface="Times New Roman" pitchFamily="18" charset="0"/>
              </a:rPr>
              <a:t>(</a:t>
            </a:r>
            <a:r>
              <a:rPr kumimoji="1" lang="en-US" altLang="zh-CN" sz="2000" dirty="0" err="1">
                <a:latin typeface="Times New Roman" pitchFamily="18" charset="0"/>
              </a:rPr>
              <a:t>dept</a:t>
            </a:r>
            <a:r>
              <a:rPr kumimoji="1" lang="en-US" altLang="zh-CN" sz="2000" dirty="0">
                <a:latin typeface="Times New Roman" pitchFamily="18" charset="0"/>
              </a:rPr>
              <a:t>)) </a:t>
            </a:r>
          </a:p>
          <a:p>
            <a:pPr eaLnBrk="1" hangingPunct="1">
              <a:lnSpc>
                <a:spcPct val="150000"/>
              </a:lnSpc>
              <a:spcBef>
                <a:spcPts val="600"/>
              </a:spcBef>
              <a:buNone/>
              <a:defRPr/>
            </a:pPr>
            <a:r>
              <a:rPr kumimoji="1" lang="en-US" altLang="zh-CN" sz="2000" dirty="0">
                <a:latin typeface="Times New Roman" pitchFamily="18" charset="0"/>
              </a:rPr>
              <a:t>Q4= </a:t>
            </a:r>
            <a:r>
              <a:rPr kumimoji="1" lang="en-US" altLang="zh-CN" sz="2000" dirty="0" err="1">
                <a:latin typeface="Times New Roman" pitchFamily="18" charset="0"/>
              </a:rPr>
              <a:t>П</a:t>
            </a:r>
            <a:r>
              <a:rPr kumimoji="1" lang="en-US" altLang="zh-CN" sz="2000" baseline="-25000" dirty="0" err="1">
                <a:latin typeface="Times New Roman" pitchFamily="18" charset="0"/>
              </a:rPr>
              <a:t>ename</a:t>
            </a:r>
            <a:r>
              <a:rPr kumimoji="1" lang="en-US" altLang="zh-CN" sz="2000" baseline="-25000" dirty="0">
                <a:latin typeface="Times New Roman" pitchFamily="18" charset="0"/>
              </a:rPr>
              <a:t>, </a:t>
            </a:r>
            <a:r>
              <a:rPr kumimoji="1" lang="en-US" altLang="zh-CN" sz="2000" baseline="-25000" dirty="0" err="1">
                <a:latin typeface="Times New Roman" pitchFamily="18" charset="0"/>
              </a:rPr>
              <a:t>dname</a:t>
            </a:r>
            <a:r>
              <a:rPr kumimoji="1" lang="en-US" altLang="zh-CN" sz="2000" dirty="0">
                <a:latin typeface="Times New Roman" pitchFamily="18" charset="0"/>
              </a:rPr>
              <a:t>( </a:t>
            </a:r>
            <a:r>
              <a:rPr kumimoji="1" lang="en-US" altLang="zh-CN" sz="2000" dirty="0" err="1">
                <a:latin typeface="Times New Roman" pitchFamily="18" charset="0"/>
              </a:rPr>
              <a:t>П</a:t>
            </a:r>
            <a:r>
              <a:rPr kumimoji="1" lang="en-US" altLang="zh-CN" sz="2000" baseline="-25000" dirty="0" err="1">
                <a:latin typeface="Times New Roman" pitchFamily="18" charset="0"/>
              </a:rPr>
              <a:t>ename</a:t>
            </a:r>
            <a:r>
              <a:rPr kumimoji="1" lang="en-US" altLang="zh-CN" sz="2000" baseline="-25000" dirty="0">
                <a:latin typeface="Times New Roman" pitchFamily="18" charset="0"/>
              </a:rPr>
              <a:t>, </a:t>
            </a:r>
            <a:r>
              <a:rPr kumimoji="1" lang="en-US" altLang="zh-CN" sz="2000" baseline="-25000" dirty="0" err="1">
                <a:latin typeface="Times New Roman" pitchFamily="18" charset="0"/>
              </a:rPr>
              <a:t>deptno</a:t>
            </a:r>
            <a:r>
              <a:rPr kumimoji="1" lang="en-US" altLang="zh-CN" sz="2000" baseline="-25000" dirty="0">
                <a:latin typeface="Times New Roman" pitchFamily="18" charset="0"/>
              </a:rPr>
              <a:t> </a:t>
            </a:r>
            <a:r>
              <a:rPr kumimoji="1" lang="en-US" altLang="zh-CN" sz="2000" dirty="0">
                <a:latin typeface="Times New Roman" pitchFamily="18" charset="0"/>
              </a:rPr>
              <a:t>(</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a:latin typeface="Times New Roman" pitchFamily="18" charset="0"/>
              </a:rPr>
              <a:t>job=‘clerk’ </a:t>
            </a:r>
            <a:r>
              <a:rPr kumimoji="1" lang="en-US" altLang="zh-CN" sz="2000" dirty="0">
                <a:latin typeface="Times New Roman" pitchFamily="18" charset="0"/>
              </a:rPr>
              <a:t>(</a:t>
            </a:r>
            <a:r>
              <a:rPr kumimoji="1" lang="en-US" altLang="zh-CN" sz="2000" dirty="0" err="1">
                <a:latin typeface="Times New Roman" pitchFamily="18" charset="0"/>
              </a:rPr>
              <a:t>emp</a:t>
            </a:r>
            <a:r>
              <a:rPr kumimoji="1" lang="en-US" altLang="zh-CN" sz="2000" dirty="0">
                <a:latin typeface="Times New Roman" pitchFamily="18" charset="0"/>
              </a:rPr>
              <a:t>))</a:t>
            </a:r>
            <a:r>
              <a:rPr lang="en-US" altLang="zh-CN" sz="2000" b="1" dirty="0">
                <a:latin typeface="Times New Roman" panose="02020603050405020304" pitchFamily="18" charset="0"/>
                <a:ea typeface="黑体" pitchFamily="2" charset="-122"/>
                <a:cs typeface="Times New Roman" panose="02020603050405020304" pitchFamily="18" charset="0"/>
              </a:rPr>
              <a:t> ⋈</a:t>
            </a:r>
            <a:r>
              <a:rPr kumimoji="1" lang="en-US" altLang="zh-CN" sz="2000" baseline="-25000" dirty="0" err="1">
                <a:latin typeface="Times New Roman" pitchFamily="18" charset="0"/>
              </a:rPr>
              <a:t>emp.deptno</a:t>
            </a:r>
            <a:r>
              <a:rPr kumimoji="1" lang="en-US" altLang="zh-CN" sz="2000" baseline="-25000" dirty="0">
                <a:latin typeface="Times New Roman" pitchFamily="18" charset="0"/>
              </a:rPr>
              <a:t>=</a:t>
            </a:r>
            <a:r>
              <a:rPr kumimoji="1" lang="en-US" altLang="zh-CN" sz="2000" baseline="-25000" dirty="0" err="1">
                <a:latin typeface="Times New Roman" pitchFamily="18" charset="0"/>
              </a:rPr>
              <a:t>dept.deptno</a:t>
            </a:r>
            <a:br>
              <a:rPr kumimoji="1" lang="en-US" altLang="zh-CN" sz="2000" baseline="-25000" dirty="0">
                <a:latin typeface="Times New Roman" pitchFamily="18" charset="0"/>
              </a:rPr>
            </a:br>
            <a:r>
              <a:rPr lang="en-US" altLang="zh-CN" sz="2000" b="1" dirty="0">
                <a:latin typeface="Times New Roman" panose="02020603050405020304" pitchFamily="18" charset="0"/>
                <a:ea typeface="黑体" pitchFamily="2" charset="-122"/>
                <a:cs typeface="Times New Roman" panose="02020603050405020304" pitchFamily="18" charset="0"/>
              </a:rPr>
              <a:t>                       </a:t>
            </a:r>
            <a:r>
              <a:rPr kumimoji="1" lang="en-US" altLang="zh-CN" sz="2000" dirty="0" err="1">
                <a:latin typeface="Times New Roman" pitchFamily="18" charset="0"/>
              </a:rPr>
              <a:t>П</a:t>
            </a:r>
            <a:r>
              <a:rPr kumimoji="1" lang="en-US" altLang="zh-CN" sz="2000" baseline="-25000" dirty="0" err="1">
                <a:latin typeface="Times New Roman" pitchFamily="18" charset="0"/>
              </a:rPr>
              <a:t>deptno</a:t>
            </a:r>
            <a:r>
              <a:rPr kumimoji="1" lang="en-US" altLang="zh-CN" sz="2000" baseline="-25000" dirty="0">
                <a:latin typeface="Times New Roman" pitchFamily="18" charset="0"/>
              </a:rPr>
              <a:t>, </a:t>
            </a:r>
            <a:r>
              <a:rPr kumimoji="1" lang="en-US" altLang="zh-CN" sz="2000" baseline="-25000" dirty="0" err="1">
                <a:latin typeface="Times New Roman" pitchFamily="18" charset="0"/>
              </a:rPr>
              <a:t>dname</a:t>
            </a:r>
            <a:r>
              <a:rPr kumimoji="1" lang="en-US" altLang="zh-CN" sz="2000" baseline="-25000" dirty="0">
                <a:latin typeface="Times New Roman" pitchFamily="18" charset="0"/>
              </a:rPr>
              <a:t> </a:t>
            </a:r>
            <a:r>
              <a:rPr kumimoji="1" lang="en-US" altLang="zh-CN" sz="2000" dirty="0">
                <a:latin typeface="Times New Roman" pitchFamily="18" charset="0"/>
              </a:rPr>
              <a:t>(</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a:latin typeface="Times New Roman" pitchFamily="18" charset="0"/>
              </a:rPr>
              <a:t>loc=‘Xian’ </a:t>
            </a:r>
            <a:r>
              <a:rPr kumimoji="1" lang="en-US" altLang="zh-CN" sz="2000" dirty="0">
                <a:latin typeface="Times New Roman" pitchFamily="18" charset="0"/>
              </a:rPr>
              <a:t>(</a:t>
            </a:r>
            <a:r>
              <a:rPr kumimoji="1" lang="en-US" altLang="zh-CN" sz="2000" dirty="0" err="1">
                <a:latin typeface="Times New Roman" pitchFamily="18" charset="0"/>
              </a:rPr>
              <a:t>dept</a:t>
            </a:r>
            <a:r>
              <a:rPr kumimoji="1" lang="en-US" altLang="zh-CN" sz="2000" dirty="0">
                <a:latin typeface="Times New Roman" pitchFamily="18" charset="0"/>
              </a:rPr>
              <a:t>)))</a:t>
            </a:r>
          </a:p>
          <a:p>
            <a:pPr eaLnBrk="1" hangingPunct="1">
              <a:spcBef>
                <a:spcPts val="1200"/>
              </a:spcBef>
              <a:buFont typeface="Wingdings" pitchFamily="2" charset="2"/>
              <a:buNone/>
              <a:defRPr/>
            </a:pPr>
            <a:r>
              <a:rPr kumimoji="1" lang="zh-CN" altLang="en-US" sz="2600" dirty="0">
                <a:latin typeface="Times New Roman" pitchFamily="18" charset="0"/>
              </a:rPr>
              <a:t>到底哪个</a:t>
            </a:r>
            <a:r>
              <a:rPr lang="zh-CN" altLang="en-US" sz="2600" dirty="0"/>
              <a:t>关系代数表达式更优呢？</a:t>
            </a:r>
            <a:endParaRPr kumimoji="1" lang="en-US" altLang="zh-CN" sz="2600" dirty="0">
              <a:solidFill>
                <a:srgbClr val="0000CC"/>
              </a:solidFill>
              <a:latin typeface="Times New Roman" pitchFamily="18" charset="0"/>
            </a:endParaRPr>
          </a:p>
        </p:txBody>
      </p:sp>
      <p:sp>
        <p:nvSpPr>
          <p:cNvPr id="9"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16</a:t>
            </a:fld>
            <a:endParaRPr lang="en-US" altLang="zh-CN" dirty="0"/>
          </a:p>
        </p:txBody>
      </p:sp>
      <p:sp>
        <p:nvSpPr>
          <p:cNvPr id="10"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
        <p:nvSpPr>
          <p:cNvPr id="2" name="矩形 1"/>
          <p:cNvSpPr/>
          <p:nvPr/>
        </p:nvSpPr>
        <p:spPr>
          <a:xfrm>
            <a:off x="5793500" y="5816877"/>
            <a:ext cx="2390398" cy="492443"/>
          </a:xfrm>
          <a:prstGeom prst="rect">
            <a:avLst/>
          </a:prstGeom>
        </p:spPr>
        <p:txBody>
          <a:bodyPr wrap="none">
            <a:spAutoFit/>
          </a:bodyPr>
          <a:lstStyle/>
          <a:p>
            <a:r>
              <a:rPr lang="en-US" altLang="zh-CN" sz="2600" dirty="0">
                <a:solidFill>
                  <a:srgbClr val="0000CC"/>
                </a:solidFill>
              </a:rPr>
              <a:t>——Q4</a:t>
            </a:r>
            <a:r>
              <a:rPr lang="zh-CN" altLang="en-US" sz="2600" dirty="0">
                <a:solidFill>
                  <a:srgbClr val="0000CC"/>
                </a:solidFill>
              </a:rPr>
              <a:t>最优！ </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en-US" altLang="zh-CN" sz="4000"/>
              <a:t>6.2 </a:t>
            </a:r>
            <a:r>
              <a:rPr lang="zh-CN" altLang="en-US" sz="4000"/>
              <a:t>代数优化</a:t>
            </a:r>
          </a:p>
        </p:txBody>
      </p:sp>
      <p:sp>
        <p:nvSpPr>
          <p:cNvPr id="20486" name="Rectangle 3"/>
          <p:cNvSpPr>
            <a:spLocks noGrp="1" noChangeArrowheads="1"/>
          </p:cNvSpPr>
          <p:nvPr>
            <p:ph type="body" idx="1"/>
          </p:nvPr>
        </p:nvSpPr>
        <p:spPr>
          <a:xfrm>
            <a:off x="611188" y="1485478"/>
            <a:ext cx="8064500" cy="4895850"/>
          </a:xfrm>
        </p:spPr>
        <p:txBody>
          <a:bodyPr/>
          <a:lstStyle/>
          <a:p>
            <a:pPr eaLnBrk="1" hangingPunct="1"/>
            <a:r>
              <a:rPr lang="zh-CN" altLang="en-US" sz="2600" dirty="0">
                <a:solidFill>
                  <a:schemeClr val="accent2"/>
                </a:solidFill>
                <a:latin typeface="Times New Roman" pitchFamily="18" charset="0"/>
                <a:ea typeface="黑体" pitchFamily="2" charset="-122"/>
              </a:rPr>
              <a:t>代数优化策略与基本步骤：</a:t>
            </a:r>
          </a:p>
          <a:p>
            <a:pPr lvl="1" algn="just" eaLnBrk="1" hangingPunct="1">
              <a:lnSpc>
                <a:spcPct val="110000"/>
              </a:lnSpc>
            </a:pPr>
            <a:r>
              <a:rPr lang="zh-CN" altLang="en-US" sz="2400" dirty="0">
                <a:latin typeface="Times New Roman" pitchFamily="18" charset="0"/>
                <a:ea typeface="黑体" pitchFamily="2" charset="-122"/>
              </a:rPr>
              <a:t>以</a:t>
            </a:r>
            <a:r>
              <a:rPr lang="en-US" altLang="zh-CN" sz="2400" dirty="0">
                <a:latin typeface="Times New Roman" pitchFamily="18" charset="0"/>
                <a:ea typeface="黑体" pitchFamily="2" charset="-122"/>
              </a:rPr>
              <a:t>SELECT</a:t>
            </a:r>
            <a:r>
              <a:rPr lang="zh-CN" altLang="en-US" sz="2400" dirty="0">
                <a:latin typeface="Times New Roman" pitchFamily="18" charset="0"/>
                <a:ea typeface="黑体" pitchFamily="2" charset="-122"/>
              </a:rPr>
              <a:t>子句对应投影操作，以</a:t>
            </a:r>
            <a:r>
              <a:rPr lang="en-US" altLang="zh-CN" sz="2400" dirty="0">
                <a:latin typeface="Times New Roman" pitchFamily="18" charset="0"/>
                <a:ea typeface="黑体" pitchFamily="2" charset="-122"/>
              </a:rPr>
              <a:t>FROM</a:t>
            </a:r>
            <a:r>
              <a:rPr lang="zh-CN" altLang="en-US" sz="2400" dirty="0">
                <a:latin typeface="Times New Roman" pitchFamily="18" charset="0"/>
                <a:ea typeface="黑体" pitchFamily="2" charset="-122"/>
              </a:rPr>
              <a:t>子句对应笛卡儿积，以</a:t>
            </a:r>
            <a:r>
              <a:rPr lang="en-US" altLang="zh-CN" sz="2400" dirty="0">
                <a:latin typeface="Times New Roman" pitchFamily="18" charset="0"/>
                <a:ea typeface="黑体" pitchFamily="2" charset="-122"/>
              </a:rPr>
              <a:t>WHERE</a:t>
            </a:r>
            <a:r>
              <a:rPr lang="zh-CN" altLang="en-US" sz="2400" dirty="0">
                <a:latin typeface="Times New Roman" pitchFamily="18" charset="0"/>
                <a:ea typeface="黑体" pitchFamily="2" charset="-122"/>
              </a:rPr>
              <a:t>子句对应选择操作，构建</a:t>
            </a:r>
            <a:r>
              <a:rPr lang="zh-CN" altLang="en-US" sz="2400" dirty="0">
                <a:solidFill>
                  <a:srgbClr val="008000"/>
                </a:solidFill>
                <a:latin typeface="Times New Roman" pitchFamily="18" charset="0"/>
                <a:ea typeface="黑体" pitchFamily="2" charset="-122"/>
              </a:rPr>
              <a:t>原始查询树（语法树）</a:t>
            </a:r>
            <a:r>
              <a:rPr lang="zh-CN" altLang="en-US" sz="2400" dirty="0">
                <a:latin typeface="Times New Roman" pitchFamily="18" charset="0"/>
                <a:ea typeface="黑体" pitchFamily="2" charset="-122"/>
              </a:rPr>
              <a:t>。</a:t>
            </a:r>
          </a:p>
          <a:p>
            <a:pPr lvl="1" eaLnBrk="1" hangingPunct="1">
              <a:lnSpc>
                <a:spcPct val="110000"/>
              </a:lnSpc>
            </a:pPr>
            <a:r>
              <a:rPr lang="zh-CN" altLang="en-US" sz="2400" dirty="0">
                <a:latin typeface="Times New Roman" pitchFamily="18" charset="0"/>
                <a:ea typeface="黑体" pitchFamily="2" charset="-122"/>
              </a:rPr>
              <a:t>运用</a:t>
            </a:r>
            <a:r>
              <a:rPr lang="zh-CN" altLang="en-US" sz="2400" dirty="0">
                <a:solidFill>
                  <a:srgbClr val="008000"/>
                </a:solidFill>
                <a:latin typeface="Times New Roman" pitchFamily="18" charset="0"/>
                <a:ea typeface="黑体" pitchFamily="2" charset="-122"/>
              </a:rPr>
              <a:t>等价变换规则</a:t>
            </a:r>
            <a:r>
              <a:rPr lang="zh-CN" altLang="en-US" sz="2400" dirty="0">
                <a:latin typeface="Times New Roman" pitchFamily="18" charset="0"/>
                <a:ea typeface="黑体" pitchFamily="2" charset="-122"/>
              </a:rPr>
              <a:t>尽可能将选择条件移向叶节点方向；</a:t>
            </a:r>
          </a:p>
          <a:p>
            <a:pPr lvl="1" eaLnBrk="1" hangingPunct="1">
              <a:lnSpc>
                <a:spcPct val="110000"/>
              </a:lnSpc>
            </a:pPr>
            <a:r>
              <a:rPr lang="zh-CN" altLang="en-US" sz="2400" dirty="0">
                <a:solidFill>
                  <a:srgbClr val="008000"/>
                </a:solidFill>
                <a:latin typeface="Times New Roman" pitchFamily="18" charset="0"/>
                <a:ea typeface="黑体" pitchFamily="2" charset="-122"/>
              </a:rPr>
              <a:t>先做小关系间的连接／笛卡尔积</a:t>
            </a:r>
            <a:r>
              <a:rPr lang="zh-CN" altLang="en-US" sz="2400" dirty="0">
                <a:latin typeface="Times New Roman" pitchFamily="18" charset="0"/>
                <a:ea typeface="黑体" pitchFamily="2" charset="-122"/>
              </a:rPr>
              <a:t>，后做大关系间的连接／笛卡尔积；</a:t>
            </a:r>
            <a:r>
              <a:rPr lang="en-US" altLang="zh-CN" sz="2400" dirty="0">
                <a:solidFill>
                  <a:srgbClr val="FF0000"/>
                </a:solidFill>
                <a:latin typeface="Times New Roman" pitchFamily="18" charset="0"/>
                <a:ea typeface="黑体" pitchFamily="2" charset="-122"/>
              </a:rPr>
              <a:t>【</a:t>
            </a:r>
            <a:r>
              <a:rPr lang="zh-CN" altLang="en-US" sz="2400" dirty="0">
                <a:solidFill>
                  <a:srgbClr val="FF0000"/>
                </a:solidFill>
                <a:latin typeface="Times New Roman" pitchFamily="18" charset="0"/>
                <a:ea typeface="黑体" pitchFamily="2" charset="-122"/>
              </a:rPr>
              <a:t>具体例子见教材</a:t>
            </a:r>
            <a:r>
              <a:rPr lang="en-US" altLang="zh-CN" sz="2400" dirty="0">
                <a:solidFill>
                  <a:srgbClr val="FF0000"/>
                </a:solidFill>
                <a:latin typeface="Times New Roman" pitchFamily="18" charset="0"/>
                <a:ea typeface="黑体" pitchFamily="2" charset="-122"/>
              </a:rPr>
              <a:t>】</a:t>
            </a:r>
            <a:endParaRPr lang="zh-CN" altLang="en-US" sz="2400" dirty="0">
              <a:solidFill>
                <a:srgbClr val="FF0000"/>
              </a:solidFill>
              <a:latin typeface="Times New Roman" pitchFamily="18" charset="0"/>
              <a:ea typeface="黑体" pitchFamily="2" charset="-122"/>
            </a:endParaRPr>
          </a:p>
          <a:p>
            <a:pPr lvl="1" eaLnBrk="1" hangingPunct="1">
              <a:lnSpc>
                <a:spcPct val="110000"/>
              </a:lnSpc>
            </a:pPr>
            <a:r>
              <a:rPr lang="zh-CN" altLang="en-US" sz="2400" dirty="0">
                <a:latin typeface="Times New Roman" pitchFamily="18" charset="0"/>
                <a:ea typeface="黑体" pitchFamily="2" charset="-122"/>
              </a:rPr>
              <a:t>将“笛卡尔积＋选择”</a:t>
            </a:r>
            <a:r>
              <a:rPr lang="zh-CN" altLang="en-US" sz="2400" dirty="0">
                <a:solidFill>
                  <a:srgbClr val="008000"/>
                </a:solidFill>
                <a:latin typeface="Times New Roman" pitchFamily="18" charset="0"/>
                <a:ea typeface="黑体" pitchFamily="2" charset="-122"/>
              </a:rPr>
              <a:t>合并为“连接”</a:t>
            </a:r>
            <a:r>
              <a:rPr lang="zh-CN" altLang="en-US" sz="2400" dirty="0">
                <a:latin typeface="Times New Roman" pitchFamily="18" charset="0"/>
                <a:ea typeface="黑体" pitchFamily="2" charset="-122"/>
              </a:rPr>
              <a:t>；</a:t>
            </a:r>
          </a:p>
          <a:p>
            <a:pPr lvl="1" eaLnBrk="1" hangingPunct="1">
              <a:lnSpc>
                <a:spcPct val="110000"/>
              </a:lnSpc>
            </a:pPr>
            <a:r>
              <a:rPr lang="zh-CN" altLang="en-US" sz="2400" dirty="0">
                <a:solidFill>
                  <a:srgbClr val="008000"/>
                </a:solidFill>
                <a:latin typeface="Times New Roman" pitchFamily="18" charset="0"/>
                <a:ea typeface="黑体" pitchFamily="2" charset="-122"/>
              </a:rPr>
              <a:t>对每个叶节点加必要投影</a:t>
            </a:r>
            <a:r>
              <a:rPr lang="zh-CN" altLang="en-US" sz="2400" dirty="0">
                <a:latin typeface="Times New Roman" pitchFamily="18" charset="0"/>
                <a:ea typeface="黑体" pitchFamily="2" charset="-122"/>
              </a:rPr>
              <a:t>，以消除对查询无用的属性，最终形成</a:t>
            </a:r>
            <a:r>
              <a:rPr lang="zh-CN" altLang="en-US" sz="2400" dirty="0">
                <a:solidFill>
                  <a:srgbClr val="008000"/>
                </a:solidFill>
                <a:latin typeface="Times New Roman" pitchFamily="18" charset="0"/>
                <a:ea typeface="黑体" pitchFamily="2" charset="-122"/>
              </a:rPr>
              <a:t>优化后的查询树（语法树）</a:t>
            </a:r>
            <a:endParaRPr lang="zh-CN" altLang="en-US" sz="2400" dirty="0">
              <a:latin typeface="Times New Roman" pitchFamily="18" charset="0"/>
              <a:ea typeface="黑体" pitchFamily="2" charset="-122"/>
            </a:endParaRP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17</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p:txBody>
          <a:bodyPr/>
          <a:lstStyle/>
          <a:p>
            <a:pPr eaLnBrk="1" hangingPunct="1"/>
            <a:r>
              <a:rPr lang="en-US" altLang="zh-CN" sz="4000"/>
              <a:t>6.2 </a:t>
            </a:r>
            <a:r>
              <a:rPr lang="zh-CN" altLang="en-US" sz="4000"/>
              <a:t>代数优化</a:t>
            </a:r>
          </a:p>
        </p:txBody>
      </p:sp>
      <p:graphicFrame>
        <p:nvGraphicFramePr>
          <p:cNvPr id="1026" name="Object 27"/>
          <p:cNvGraphicFramePr>
            <a:graphicFrameLocks noChangeAspect="1"/>
          </p:cNvGraphicFramePr>
          <p:nvPr/>
        </p:nvGraphicFramePr>
        <p:xfrm>
          <a:off x="547688" y="1412875"/>
          <a:ext cx="4240212" cy="4608513"/>
        </p:xfrm>
        <a:graphic>
          <a:graphicData uri="http://schemas.openxmlformats.org/presentationml/2006/ole">
            <mc:AlternateContent xmlns:mc="http://schemas.openxmlformats.org/markup-compatibility/2006">
              <mc:Choice xmlns:v="urn:schemas-microsoft-com:vml" Requires="v">
                <p:oleObj spid="_x0000_s1026" name="Visio" r:id="rId4" imgW="2445784" imgH="2477790" progId="Visio.Drawing.11">
                  <p:embed/>
                </p:oleObj>
              </mc:Choice>
              <mc:Fallback>
                <p:oleObj name="Visio" r:id="rId4" imgW="2445784" imgH="2477790" progId="Visio.Drawing.11">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8" y="1412875"/>
                        <a:ext cx="4240212"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29"/>
          <p:cNvGraphicFramePr>
            <a:graphicFrameLocks noChangeAspect="1"/>
          </p:cNvGraphicFramePr>
          <p:nvPr/>
        </p:nvGraphicFramePr>
        <p:xfrm>
          <a:off x="4867275" y="1412875"/>
          <a:ext cx="4097338" cy="4608513"/>
        </p:xfrm>
        <a:graphic>
          <a:graphicData uri="http://schemas.openxmlformats.org/presentationml/2006/ole">
            <mc:AlternateContent xmlns:mc="http://schemas.openxmlformats.org/markup-compatibility/2006">
              <mc:Choice xmlns:v="urn:schemas-microsoft-com:vml" Requires="v">
                <p:oleObj spid="_x0000_s1027" name="Visio" r:id="rId6" imgW="2344754" imgH="2395170" progId="Visio.Drawing.11">
                  <p:embed/>
                </p:oleObj>
              </mc:Choice>
              <mc:Fallback>
                <p:oleObj name="Visio" r:id="rId6" imgW="2344754" imgH="2395170" progId="Visio.Drawing.11">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7275" y="1412875"/>
                        <a:ext cx="4097338"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矩形 7"/>
          <p:cNvSpPr/>
          <p:nvPr/>
        </p:nvSpPr>
        <p:spPr>
          <a:xfrm>
            <a:off x="4140200" y="115888"/>
            <a:ext cx="4572000" cy="923925"/>
          </a:xfrm>
          <a:prstGeom prst="rect">
            <a:avLst/>
          </a:prstGeom>
          <a:solidFill>
            <a:schemeClr val="accent5"/>
          </a:solidFill>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dirty="0">
                <a:solidFill>
                  <a:srgbClr val="FF0000"/>
                </a:solidFill>
              </a:rPr>
              <a:t>SELECT </a:t>
            </a:r>
            <a:r>
              <a:rPr lang="en-US" altLang="zh-CN" dirty="0" err="1">
                <a:solidFill>
                  <a:srgbClr val="FF0000"/>
                </a:solidFill>
              </a:rPr>
              <a:t>ename</a:t>
            </a:r>
            <a:r>
              <a:rPr lang="en-US" altLang="zh-CN" dirty="0">
                <a:solidFill>
                  <a:srgbClr val="FF0000"/>
                </a:solidFill>
              </a:rPr>
              <a:t>, </a:t>
            </a:r>
            <a:r>
              <a:rPr lang="en-US" altLang="zh-CN" dirty="0" err="1">
                <a:solidFill>
                  <a:srgbClr val="FF0000"/>
                </a:solidFill>
              </a:rPr>
              <a:t>dname</a:t>
            </a:r>
            <a:r>
              <a:rPr lang="en-US" altLang="zh-CN" dirty="0">
                <a:solidFill>
                  <a:srgbClr val="FF0000"/>
                </a:solidFill>
              </a:rPr>
              <a:t> FROM </a:t>
            </a:r>
            <a:r>
              <a:rPr lang="en-US" altLang="zh-CN" dirty="0" err="1">
                <a:solidFill>
                  <a:srgbClr val="FF0000"/>
                </a:solidFill>
              </a:rPr>
              <a:t>emp</a:t>
            </a:r>
            <a:r>
              <a:rPr lang="en-US" altLang="zh-CN" dirty="0">
                <a:solidFill>
                  <a:srgbClr val="FF0000"/>
                </a:solidFill>
              </a:rPr>
              <a:t>, dept</a:t>
            </a:r>
          </a:p>
          <a:p>
            <a:pPr>
              <a:defRPr/>
            </a:pPr>
            <a:r>
              <a:rPr lang="en-US" altLang="zh-CN" dirty="0">
                <a:solidFill>
                  <a:srgbClr val="FF0000"/>
                </a:solidFill>
              </a:rPr>
              <a:t>WHERE </a:t>
            </a:r>
            <a:r>
              <a:rPr lang="en-US" altLang="zh-CN" dirty="0" err="1">
                <a:solidFill>
                  <a:srgbClr val="FF0000"/>
                </a:solidFill>
              </a:rPr>
              <a:t>emp.deptno</a:t>
            </a:r>
            <a:r>
              <a:rPr lang="en-US" altLang="zh-CN" dirty="0">
                <a:solidFill>
                  <a:srgbClr val="FF0000"/>
                </a:solidFill>
              </a:rPr>
              <a:t>=</a:t>
            </a:r>
            <a:r>
              <a:rPr lang="en-US" altLang="zh-CN" dirty="0" err="1">
                <a:solidFill>
                  <a:srgbClr val="FF0000"/>
                </a:solidFill>
              </a:rPr>
              <a:t>dept.deptno</a:t>
            </a:r>
            <a:r>
              <a:rPr lang="en-US" altLang="zh-CN" dirty="0">
                <a:solidFill>
                  <a:srgbClr val="FF0000"/>
                </a:solidFill>
              </a:rPr>
              <a:t> AND</a:t>
            </a:r>
          </a:p>
          <a:p>
            <a:pPr>
              <a:defRPr/>
            </a:pPr>
            <a:r>
              <a:rPr lang="en-US" altLang="zh-CN" dirty="0">
                <a:solidFill>
                  <a:srgbClr val="FF0000"/>
                </a:solidFill>
              </a:rPr>
              <a:t>               job='clerk' AND loc='Xian‘ ; </a:t>
            </a:r>
            <a:endParaRPr lang="zh-CN" altLang="en-US" dirty="0">
              <a:solidFill>
                <a:srgbClr val="FF0000"/>
              </a:solidFill>
            </a:endParaRPr>
          </a:p>
        </p:txBody>
      </p:sp>
      <p:sp>
        <p:nvSpPr>
          <p:cNvPr id="9"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18</a:t>
            </a:fld>
            <a:endParaRPr lang="en-US" altLang="zh-CN" dirty="0"/>
          </a:p>
        </p:txBody>
      </p:sp>
      <p:sp>
        <p:nvSpPr>
          <p:cNvPr id="10"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2"/>
          <p:cNvSpPr>
            <a:spLocks noGrp="1" noChangeArrowheads="1"/>
          </p:cNvSpPr>
          <p:nvPr>
            <p:ph type="title"/>
          </p:nvPr>
        </p:nvSpPr>
        <p:spPr/>
        <p:txBody>
          <a:bodyPr/>
          <a:lstStyle/>
          <a:p>
            <a:pPr eaLnBrk="1" hangingPunct="1"/>
            <a:r>
              <a:rPr lang="en-US" altLang="zh-CN" sz="4000"/>
              <a:t>6.2 </a:t>
            </a:r>
            <a:r>
              <a:rPr lang="zh-CN" altLang="en-US" sz="4000"/>
              <a:t>代数优化</a:t>
            </a:r>
          </a:p>
        </p:txBody>
      </p:sp>
      <p:graphicFrame>
        <p:nvGraphicFramePr>
          <p:cNvPr id="2050" name="Object 4"/>
          <p:cNvGraphicFramePr>
            <a:graphicFrameLocks noChangeAspect="1"/>
          </p:cNvGraphicFramePr>
          <p:nvPr/>
        </p:nvGraphicFramePr>
        <p:xfrm>
          <a:off x="4784725" y="1341438"/>
          <a:ext cx="4179888" cy="4751387"/>
        </p:xfrm>
        <a:graphic>
          <a:graphicData uri="http://schemas.openxmlformats.org/presentationml/2006/ole">
            <mc:AlternateContent xmlns:mc="http://schemas.openxmlformats.org/markup-compatibility/2006">
              <mc:Choice xmlns:v="urn:schemas-microsoft-com:vml" Requires="v">
                <p:oleObj spid="_x0000_s2050" name="Visio" r:id="rId4" imgW="2344754" imgH="2420280" progId="Visio.Drawing.11">
                  <p:embed/>
                </p:oleObj>
              </mc:Choice>
              <mc:Fallback>
                <p:oleObj name="Visio" r:id="rId4" imgW="2344754" imgH="242028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4725" y="1341438"/>
                        <a:ext cx="4179888" cy="475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652463" y="1341438"/>
          <a:ext cx="4206875" cy="3816350"/>
        </p:xfrm>
        <a:graphic>
          <a:graphicData uri="http://schemas.openxmlformats.org/presentationml/2006/ole">
            <mc:AlternateContent xmlns:mc="http://schemas.openxmlformats.org/markup-compatibility/2006">
              <mc:Choice xmlns:v="urn:schemas-microsoft-com:vml" Requires="v">
                <p:oleObj spid="_x0000_s2051" name="Visio" r:id="rId6" imgW="2344754" imgH="1855710" progId="Visio.Drawing.11">
                  <p:embed/>
                </p:oleObj>
              </mc:Choice>
              <mc:Fallback>
                <p:oleObj name="Visio" r:id="rId6" imgW="2344754" imgH="1855710"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463" y="1341438"/>
                        <a:ext cx="4206875"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矩形 7"/>
          <p:cNvSpPr/>
          <p:nvPr/>
        </p:nvSpPr>
        <p:spPr>
          <a:xfrm>
            <a:off x="4140200" y="115888"/>
            <a:ext cx="4572000" cy="923925"/>
          </a:xfrm>
          <a:prstGeom prst="rect">
            <a:avLst/>
          </a:prstGeom>
          <a:solidFill>
            <a:schemeClr val="accent5"/>
          </a:solidFill>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altLang="zh-CN" dirty="0">
                <a:solidFill>
                  <a:srgbClr val="FF0000"/>
                </a:solidFill>
              </a:rPr>
              <a:t>SELECT </a:t>
            </a:r>
            <a:r>
              <a:rPr lang="en-US" altLang="zh-CN" dirty="0" err="1">
                <a:solidFill>
                  <a:srgbClr val="FF0000"/>
                </a:solidFill>
              </a:rPr>
              <a:t>ename</a:t>
            </a:r>
            <a:r>
              <a:rPr lang="en-US" altLang="zh-CN" dirty="0">
                <a:solidFill>
                  <a:srgbClr val="FF0000"/>
                </a:solidFill>
              </a:rPr>
              <a:t>, </a:t>
            </a:r>
            <a:r>
              <a:rPr lang="en-US" altLang="zh-CN" dirty="0" err="1">
                <a:solidFill>
                  <a:srgbClr val="FF0000"/>
                </a:solidFill>
              </a:rPr>
              <a:t>dname</a:t>
            </a:r>
            <a:r>
              <a:rPr lang="en-US" altLang="zh-CN" dirty="0">
                <a:solidFill>
                  <a:srgbClr val="FF0000"/>
                </a:solidFill>
              </a:rPr>
              <a:t> FROM </a:t>
            </a:r>
            <a:r>
              <a:rPr lang="en-US" altLang="zh-CN" dirty="0" err="1">
                <a:solidFill>
                  <a:srgbClr val="FF0000"/>
                </a:solidFill>
              </a:rPr>
              <a:t>emp</a:t>
            </a:r>
            <a:r>
              <a:rPr lang="en-US" altLang="zh-CN" dirty="0">
                <a:solidFill>
                  <a:srgbClr val="FF0000"/>
                </a:solidFill>
              </a:rPr>
              <a:t>, dept</a:t>
            </a:r>
          </a:p>
          <a:p>
            <a:pPr>
              <a:defRPr/>
            </a:pPr>
            <a:r>
              <a:rPr lang="en-US" altLang="zh-CN" dirty="0">
                <a:solidFill>
                  <a:srgbClr val="FF0000"/>
                </a:solidFill>
              </a:rPr>
              <a:t>WHERE </a:t>
            </a:r>
            <a:r>
              <a:rPr lang="en-US" altLang="zh-CN" dirty="0" err="1">
                <a:solidFill>
                  <a:srgbClr val="FF0000"/>
                </a:solidFill>
              </a:rPr>
              <a:t>emp.deptno</a:t>
            </a:r>
            <a:r>
              <a:rPr lang="en-US" altLang="zh-CN" dirty="0">
                <a:solidFill>
                  <a:srgbClr val="FF0000"/>
                </a:solidFill>
              </a:rPr>
              <a:t>=</a:t>
            </a:r>
            <a:r>
              <a:rPr lang="en-US" altLang="zh-CN" dirty="0" err="1">
                <a:solidFill>
                  <a:srgbClr val="FF0000"/>
                </a:solidFill>
              </a:rPr>
              <a:t>dept.deptno</a:t>
            </a:r>
            <a:r>
              <a:rPr lang="en-US" altLang="zh-CN" dirty="0">
                <a:solidFill>
                  <a:srgbClr val="FF0000"/>
                </a:solidFill>
              </a:rPr>
              <a:t> AND</a:t>
            </a:r>
          </a:p>
          <a:p>
            <a:pPr>
              <a:defRPr/>
            </a:pPr>
            <a:r>
              <a:rPr lang="en-US" altLang="zh-CN" dirty="0">
                <a:solidFill>
                  <a:srgbClr val="FF0000"/>
                </a:solidFill>
              </a:rPr>
              <a:t>               job='clerk' AND loc='Xian‘ ; </a:t>
            </a:r>
            <a:endParaRPr lang="zh-CN" altLang="en-US" dirty="0">
              <a:solidFill>
                <a:srgbClr val="FF0000"/>
              </a:solidFill>
            </a:endParaRPr>
          </a:p>
        </p:txBody>
      </p:sp>
      <p:sp>
        <p:nvSpPr>
          <p:cNvPr id="9"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19</a:t>
            </a:fld>
            <a:endParaRPr lang="en-US" altLang="zh-CN" dirty="0"/>
          </a:p>
        </p:txBody>
      </p:sp>
      <p:sp>
        <p:nvSpPr>
          <p:cNvPr id="10"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
        <p:nvSpPr>
          <p:cNvPr id="2" name="文本框 1">
            <a:extLst>
              <a:ext uri="{FF2B5EF4-FFF2-40B4-BE49-F238E27FC236}">
                <a16:creationId xmlns:a16="http://schemas.microsoft.com/office/drawing/2014/main" id="{52E9DB82-F0EF-4D29-972A-DDE8FBCFDBAD}"/>
              </a:ext>
            </a:extLst>
          </p:cNvPr>
          <p:cNvSpPr txBox="1"/>
          <p:nvPr/>
        </p:nvSpPr>
        <p:spPr>
          <a:xfrm>
            <a:off x="652462" y="5400154"/>
            <a:ext cx="4855641" cy="1015663"/>
          </a:xfrm>
          <a:prstGeom prst="rect">
            <a:avLst/>
          </a:prstGeom>
          <a:solidFill>
            <a:srgbClr val="E1F4FF"/>
          </a:solidFill>
          <a:ln w="19050">
            <a:solidFill>
              <a:srgbClr val="0000CC"/>
            </a:solidFill>
          </a:ln>
        </p:spPr>
        <p:txBody>
          <a:bodyPr wrap="square" rtlCol="0">
            <a:spAutoFit/>
          </a:bodyPr>
          <a:lstStyle/>
          <a:p>
            <a:r>
              <a:rPr kumimoji="1" lang="en-US" altLang="zh-CN" sz="2000" dirty="0" err="1">
                <a:latin typeface="Times New Roman" pitchFamily="18" charset="0"/>
              </a:rPr>
              <a:t>П</a:t>
            </a:r>
            <a:r>
              <a:rPr kumimoji="1" lang="en-US" altLang="zh-CN" sz="2000" baseline="-25000" dirty="0" err="1">
                <a:latin typeface="Times New Roman" pitchFamily="18" charset="0"/>
              </a:rPr>
              <a:t>ename</a:t>
            </a:r>
            <a:r>
              <a:rPr kumimoji="1" lang="en-US" altLang="zh-CN" sz="2000" baseline="-25000" dirty="0">
                <a:latin typeface="Times New Roman" pitchFamily="18" charset="0"/>
              </a:rPr>
              <a:t>, </a:t>
            </a:r>
            <a:r>
              <a:rPr kumimoji="1" lang="en-US" altLang="zh-CN" sz="2000" baseline="-25000" dirty="0" err="1">
                <a:latin typeface="Times New Roman" pitchFamily="18" charset="0"/>
              </a:rPr>
              <a:t>dname</a:t>
            </a:r>
            <a:r>
              <a:rPr kumimoji="1" lang="en-US" altLang="zh-CN" sz="2000" baseline="-25000" dirty="0">
                <a:latin typeface="Times New Roman" pitchFamily="18" charset="0"/>
              </a:rPr>
              <a:t> </a:t>
            </a:r>
            <a:r>
              <a:rPr kumimoji="1" lang="en-US" altLang="zh-CN" sz="2000" dirty="0">
                <a:latin typeface="Times New Roman" pitchFamily="18" charset="0"/>
              </a:rPr>
              <a:t>( </a:t>
            </a:r>
            <a:r>
              <a:rPr kumimoji="1" lang="en-US" altLang="zh-CN" sz="2000" dirty="0" err="1">
                <a:latin typeface="Times New Roman" pitchFamily="18" charset="0"/>
              </a:rPr>
              <a:t>П</a:t>
            </a:r>
            <a:r>
              <a:rPr kumimoji="1" lang="en-US" altLang="zh-CN" sz="2000" baseline="-25000" dirty="0" err="1">
                <a:latin typeface="Times New Roman" pitchFamily="18" charset="0"/>
              </a:rPr>
              <a:t>ename</a:t>
            </a:r>
            <a:r>
              <a:rPr kumimoji="1" lang="en-US" altLang="zh-CN" sz="2000" baseline="-25000" dirty="0">
                <a:latin typeface="Times New Roman" pitchFamily="18" charset="0"/>
              </a:rPr>
              <a:t>, </a:t>
            </a:r>
            <a:r>
              <a:rPr kumimoji="1" lang="en-US" altLang="zh-CN" sz="2000" baseline="-25000" dirty="0" err="1">
                <a:latin typeface="Times New Roman" pitchFamily="18" charset="0"/>
              </a:rPr>
              <a:t>deptno</a:t>
            </a:r>
            <a:r>
              <a:rPr kumimoji="1" lang="en-US" altLang="zh-CN" sz="2000" baseline="-25000" dirty="0">
                <a:latin typeface="Times New Roman" pitchFamily="18" charset="0"/>
              </a:rPr>
              <a:t> </a:t>
            </a:r>
            <a:r>
              <a:rPr kumimoji="1" lang="en-US" altLang="zh-CN" sz="2000" dirty="0">
                <a:latin typeface="Times New Roman" pitchFamily="18" charset="0"/>
              </a:rPr>
              <a:t>(</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a:latin typeface="Times New Roman" pitchFamily="18" charset="0"/>
              </a:rPr>
              <a:t>job=‘clerk’ </a:t>
            </a:r>
            <a:r>
              <a:rPr kumimoji="1" lang="en-US" altLang="zh-CN" sz="2000" dirty="0">
                <a:latin typeface="Times New Roman" pitchFamily="18" charset="0"/>
              </a:rPr>
              <a:t>(emp))</a:t>
            </a:r>
            <a:r>
              <a:rPr lang="en-US" altLang="zh-CN" sz="2000" b="1" dirty="0">
                <a:latin typeface="Times New Roman" panose="02020603050405020304" pitchFamily="18" charset="0"/>
                <a:ea typeface="黑体" pitchFamily="2" charset="-122"/>
                <a:cs typeface="Times New Roman" panose="02020603050405020304" pitchFamily="18" charset="0"/>
              </a:rPr>
              <a:t> </a:t>
            </a:r>
            <a:br>
              <a:rPr lang="en-US" altLang="zh-CN" sz="2000" b="1" dirty="0">
                <a:latin typeface="Times New Roman" panose="02020603050405020304" pitchFamily="18" charset="0"/>
                <a:ea typeface="黑体" pitchFamily="2" charset="-122"/>
                <a:cs typeface="Times New Roman" panose="02020603050405020304" pitchFamily="18" charset="0"/>
              </a:rPr>
            </a:br>
            <a:r>
              <a:rPr lang="en-US" altLang="zh-CN" sz="2000" b="1" dirty="0">
                <a:latin typeface="Times New Roman" panose="02020603050405020304" pitchFamily="18" charset="0"/>
                <a:ea typeface="黑体" pitchFamily="2" charset="-122"/>
                <a:cs typeface="Times New Roman" panose="02020603050405020304" pitchFamily="18" charset="0"/>
              </a:rPr>
              <a:t>                     ⋈</a:t>
            </a:r>
            <a:r>
              <a:rPr kumimoji="1" lang="en-US" altLang="zh-CN" sz="2000" baseline="-25000" dirty="0" err="1">
                <a:latin typeface="Times New Roman" pitchFamily="18" charset="0"/>
              </a:rPr>
              <a:t>emp.deptno</a:t>
            </a:r>
            <a:r>
              <a:rPr kumimoji="1" lang="en-US" altLang="zh-CN" sz="2000" baseline="-25000" dirty="0">
                <a:latin typeface="Times New Roman" pitchFamily="18" charset="0"/>
              </a:rPr>
              <a:t>=</a:t>
            </a:r>
            <a:r>
              <a:rPr kumimoji="1" lang="en-US" altLang="zh-CN" sz="2000" baseline="-25000" dirty="0" err="1">
                <a:latin typeface="Times New Roman" pitchFamily="18" charset="0"/>
              </a:rPr>
              <a:t>dept.deptno</a:t>
            </a:r>
            <a:br>
              <a:rPr kumimoji="1" lang="en-US" altLang="zh-CN" sz="2000" baseline="-25000" dirty="0">
                <a:latin typeface="Times New Roman" pitchFamily="18" charset="0"/>
              </a:rPr>
            </a:br>
            <a:r>
              <a:rPr lang="zh-CN" altLang="en-US" sz="2000" b="1" dirty="0">
                <a:solidFill>
                  <a:srgbClr val="0000CC"/>
                </a:solidFill>
                <a:latin typeface="Times New Roman" panose="02020603050405020304" pitchFamily="18" charset="0"/>
                <a:ea typeface="黑体" pitchFamily="2" charset="-122"/>
                <a:cs typeface="Times New Roman" panose="02020603050405020304" pitchFamily="18" charset="0"/>
              </a:rPr>
              <a:t>优化后 </a:t>
            </a:r>
            <a:r>
              <a:rPr lang="en-US" altLang="zh-CN" sz="2000" b="1" dirty="0">
                <a:solidFill>
                  <a:srgbClr val="0000CC"/>
                </a:solidFill>
                <a:latin typeface="Times New Roman" panose="02020603050405020304" pitchFamily="18" charset="0"/>
                <a:ea typeface="黑体" pitchFamily="2" charset="-122"/>
                <a:cs typeface="Times New Roman" panose="02020603050405020304" pitchFamily="18" charset="0"/>
              </a:rPr>
              <a:t>        </a:t>
            </a:r>
            <a:r>
              <a:rPr kumimoji="1" lang="en-US" altLang="zh-CN" sz="2000" dirty="0">
                <a:latin typeface="Times New Roman" pitchFamily="18" charset="0"/>
              </a:rPr>
              <a:t>П</a:t>
            </a:r>
            <a:r>
              <a:rPr kumimoji="1" lang="en-US" altLang="zh-CN" sz="2000" baseline="-25000" dirty="0">
                <a:latin typeface="Times New Roman" pitchFamily="18" charset="0"/>
              </a:rPr>
              <a:t> </a:t>
            </a:r>
            <a:r>
              <a:rPr kumimoji="1" lang="en-US" altLang="zh-CN" sz="2000" baseline="-25000" dirty="0" err="1">
                <a:latin typeface="Times New Roman" pitchFamily="18" charset="0"/>
              </a:rPr>
              <a:t>dname</a:t>
            </a:r>
            <a:r>
              <a:rPr kumimoji="1" lang="en-US" altLang="zh-CN" sz="2000" baseline="-25000" dirty="0">
                <a:latin typeface="Times New Roman" pitchFamily="18" charset="0"/>
              </a:rPr>
              <a:t>, </a:t>
            </a:r>
            <a:r>
              <a:rPr kumimoji="1" lang="en-US" altLang="zh-CN" sz="2000" baseline="-25000" dirty="0" err="1">
                <a:latin typeface="Times New Roman" pitchFamily="18" charset="0"/>
              </a:rPr>
              <a:t>deptno</a:t>
            </a:r>
            <a:r>
              <a:rPr kumimoji="1" lang="en-US" altLang="zh-CN" sz="2000" baseline="-25000" dirty="0">
                <a:latin typeface="Times New Roman" pitchFamily="18" charset="0"/>
              </a:rPr>
              <a:t> </a:t>
            </a:r>
            <a:r>
              <a:rPr kumimoji="1" lang="en-US" altLang="zh-CN" sz="2000" dirty="0">
                <a:latin typeface="Times New Roman" pitchFamily="18" charset="0"/>
              </a:rPr>
              <a:t>(</a:t>
            </a:r>
            <a:r>
              <a:rPr lang="en-US" altLang="zh-CN" sz="2000" dirty="0">
                <a:latin typeface="Times New Roman" pitchFamily="18" charset="0"/>
                <a:sym typeface="Symbol" pitchFamily="18" charset="2"/>
              </a:rPr>
              <a:t></a:t>
            </a:r>
            <a:r>
              <a:rPr kumimoji="1" lang="en-US" altLang="zh-CN" sz="2000" dirty="0">
                <a:latin typeface="Times New Roman" pitchFamily="18" charset="0"/>
              </a:rPr>
              <a:t> </a:t>
            </a:r>
            <a:r>
              <a:rPr kumimoji="1" lang="en-US" altLang="zh-CN" sz="2000" baseline="-25000" dirty="0">
                <a:latin typeface="Times New Roman" pitchFamily="18" charset="0"/>
              </a:rPr>
              <a:t>loc=‘Xian’ </a:t>
            </a:r>
            <a:r>
              <a:rPr kumimoji="1" lang="en-US" altLang="zh-CN" sz="2000" dirty="0">
                <a:latin typeface="Times New Roman" pitchFamily="18" charset="0"/>
              </a:rPr>
              <a:t>(dept)))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6150" name="Rectangle 3"/>
          <p:cNvSpPr>
            <a:spLocks noGrp="1" noChangeArrowheads="1"/>
          </p:cNvSpPr>
          <p:nvPr>
            <p:ph type="body" idx="1"/>
          </p:nvPr>
        </p:nvSpPr>
        <p:spPr>
          <a:xfrm>
            <a:off x="914400" y="1268413"/>
            <a:ext cx="5097760" cy="5040312"/>
          </a:xfrm>
        </p:spPr>
        <p:txBody>
          <a:bodyPr/>
          <a:lstStyle/>
          <a:p>
            <a:pPr eaLnBrk="1" hangingPunct="1">
              <a:lnSpc>
                <a:spcPct val="125000"/>
              </a:lnSpc>
            </a:pPr>
            <a:r>
              <a:rPr lang="en-US" altLang="zh-CN" sz="3000" b="1" dirty="0">
                <a:solidFill>
                  <a:schemeClr val="accent2"/>
                </a:solidFill>
                <a:ea typeface="黑体" pitchFamily="2" charset="-122"/>
              </a:rPr>
              <a:t>6.1  </a:t>
            </a:r>
            <a:r>
              <a:rPr lang="zh-CN" altLang="en-US" sz="3000" b="1" dirty="0">
                <a:solidFill>
                  <a:schemeClr val="accent2"/>
                </a:solidFill>
                <a:ea typeface="黑体" pitchFamily="2" charset="-122"/>
              </a:rPr>
              <a:t>概述</a:t>
            </a:r>
          </a:p>
          <a:p>
            <a:pPr eaLnBrk="1" hangingPunct="1">
              <a:lnSpc>
                <a:spcPct val="125000"/>
              </a:lnSpc>
            </a:pPr>
            <a:r>
              <a:rPr lang="en-US" altLang="zh-CN" sz="3000" b="1" dirty="0">
                <a:ea typeface="黑体" pitchFamily="2" charset="-122"/>
              </a:rPr>
              <a:t>6.2  </a:t>
            </a:r>
            <a:r>
              <a:rPr lang="zh-CN" altLang="en-US" sz="3000" b="1" dirty="0">
                <a:ea typeface="黑体" pitchFamily="2" charset="-122"/>
              </a:rPr>
              <a:t>代数优化</a:t>
            </a:r>
          </a:p>
          <a:p>
            <a:pPr eaLnBrk="1" hangingPunct="1">
              <a:lnSpc>
                <a:spcPct val="125000"/>
              </a:lnSpc>
            </a:pPr>
            <a:r>
              <a:rPr lang="en-US" altLang="zh-CN" sz="3000" b="1" dirty="0">
                <a:ea typeface="黑体" pitchFamily="2" charset="-122"/>
              </a:rPr>
              <a:t>6.3  </a:t>
            </a:r>
            <a:r>
              <a:rPr lang="zh-CN" altLang="en-US" sz="3000" b="1" dirty="0">
                <a:ea typeface="黑体" pitchFamily="2" charset="-122"/>
              </a:rPr>
              <a:t>依赖于存取路径的</a:t>
            </a:r>
            <a:br>
              <a:rPr lang="en-US" altLang="zh-CN" sz="3000" b="1" dirty="0">
                <a:ea typeface="黑体" pitchFamily="2" charset="-122"/>
              </a:rPr>
            </a:br>
            <a:r>
              <a:rPr lang="en-US" altLang="zh-CN" sz="3000" b="1" dirty="0">
                <a:ea typeface="黑体" pitchFamily="2" charset="-122"/>
              </a:rPr>
              <a:t>       </a:t>
            </a:r>
            <a:r>
              <a:rPr lang="zh-CN" altLang="en-US" sz="3000" b="1" dirty="0">
                <a:ea typeface="黑体" pitchFamily="2" charset="-122"/>
              </a:rPr>
              <a:t>规则优化</a:t>
            </a:r>
          </a:p>
          <a:p>
            <a:pPr eaLnBrk="1" hangingPunct="1">
              <a:lnSpc>
                <a:spcPct val="125000"/>
              </a:lnSpc>
            </a:pPr>
            <a:r>
              <a:rPr lang="en-US" altLang="zh-CN" sz="3000" b="1" dirty="0">
                <a:ea typeface="黑体" pitchFamily="2" charset="-122"/>
              </a:rPr>
              <a:t>6.4  </a:t>
            </a:r>
            <a:r>
              <a:rPr lang="zh-CN" altLang="en-US" sz="3000" b="1" dirty="0">
                <a:ea typeface="黑体" pitchFamily="2" charset="-122"/>
              </a:rPr>
              <a:t>代价估算优化（简介）</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9"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a:t>
            </a:fld>
            <a:endParaRPr lang="en-US" altLang="zh-CN" dirty="0"/>
          </a:p>
        </p:txBody>
      </p:sp>
      <p:sp>
        <p:nvSpPr>
          <p:cNvPr id="10"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6150" name="Rectangle 3"/>
          <p:cNvSpPr>
            <a:spLocks noGrp="1" noChangeArrowheads="1"/>
          </p:cNvSpPr>
          <p:nvPr>
            <p:ph type="body" idx="1"/>
          </p:nvPr>
        </p:nvSpPr>
        <p:spPr>
          <a:xfrm>
            <a:off x="914400" y="1268413"/>
            <a:ext cx="5097760" cy="5040312"/>
          </a:xfrm>
        </p:spPr>
        <p:txBody>
          <a:bodyPr/>
          <a:lstStyle/>
          <a:p>
            <a:pPr eaLnBrk="1" hangingPunct="1">
              <a:lnSpc>
                <a:spcPct val="125000"/>
              </a:lnSpc>
            </a:pPr>
            <a:r>
              <a:rPr lang="en-US" altLang="zh-CN" sz="3000" b="1" dirty="0">
                <a:ea typeface="黑体" pitchFamily="2" charset="-122"/>
              </a:rPr>
              <a:t>6.1  </a:t>
            </a:r>
            <a:r>
              <a:rPr lang="zh-CN" altLang="en-US" sz="3000" b="1" dirty="0">
                <a:ea typeface="黑体" pitchFamily="2" charset="-122"/>
              </a:rPr>
              <a:t>概述</a:t>
            </a:r>
          </a:p>
          <a:p>
            <a:pPr eaLnBrk="1" hangingPunct="1">
              <a:lnSpc>
                <a:spcPct val="125000"/>
              </a:lnSpc>
            </a:pPr>
            <a:r>
              <a:rPr lang="en-US" altLang="zh-CN" sz="3000" b="1" dirty="0">
                <a:ea typeface="黑体" pitchFamily="2" charset="-122"/>
              </a:rPr>
              <a:t>6.2  </a:t>
            </a:r>
            <a:r>
              <a:rPr lang="zh-CN" altLang="en-US" sz="3000" b="1" dirty="0">
                <a:ea typeface="黑体" pitchFamily="2" charset="-122"/>
              </a:rPr>
              <a:t>代数优化</a:t>
            </a:r>
          </a:p>
          <a:p>
            <a:pPr eaLnBrk="1" hangingPunct="1">
              <a:lnSpc>
                <a:spcPct val="125000"/>
              </a:lnSpc>
            </a:pPr>
            <a:r>
              <a:rPr lang="en-US" altLang="zh-CN" sz="3000" b="1" dirty="0">
                <a:solidFill>
                  <a:srgbClr val="FF0000"/>
                </a:solidFill>
                <a:ea typeface="黑体" pitchFamily="2" charset="-122"/>
              </a:rPr>
              <a:t>6.3  </a:t>
            </a:r>
            <a:r>
              <a:rPr lang="zh-CN" altLang="en-US" sz="3000" b="1" dirty="0">
                <a:solidFill>
                  <a:srgbClr val="FF0000"/>
                </a:solidFill>
                <a:ea typeface="黑体" pitchFamily="2" charset="-122"/>
              </a:rPr>
              <a:t>依赖于存取路径的</a:t>
            </a:r>
            <a:br>
              <a:rPr lang="en-US" altLang="zh-CN" sz="3000" b="1" dirty="0">
                <a:solidFill>
                  <a:srgbClr val="FF0000"/>
                </a:solidFill>
                <a:ea typeface="黑体" pitchFamily="2" charset="-122"/>
              </a:rPr>
            </a:br>
            <a:r>
              <a:rPr lang="en-US" altLang="zh-CN" sz="3000" b="1" dirty="0">
                <a:solidFill>
                  <a:srgbClr val="FF0000"/>
                </a:solidFill>
                <a:ea typeface="黑体" pitchFamily="2" charset="-122"/>
              </a:rPr>
              <a:t>       </a:t>
            </a:r>
            <a:r>
              <a:rPr lang="zh-CN" altLang="en-US" sz="3000" b="1" dirty="0">
                <a:solidFill>
                  <a:srgbClr val="FF0000"/>
                </a:solidFill>
                <a:ea typeface="黑体" pitchFamily="2" charset="-122"/>
              </a:rPr>
              <a:t>规则优化</a:t>
            </a:r>
          </a:p>
          <a:p>
            <a:pPr eaLnBrk="1" hangingPunct="1">
              <a:lnSpc>
                <a:spcPct val="125000"/>
              </a:lnSpc>
            </a:pPr>
            <a:r>
              <a:rPr lang="en-US" altLang="zh-CN" sz="3000" b="1" dirty="0">
                <a:ea typeface="黑体" pitchFamily="2" charset="-122"/>
              </a:rPr>
              <a:t>6.4  </a:t>
            </a:r>
            <a:r>
              <a:rPr lang="zh-CN" altLang="en-US" sz="3000" b="1" dirty="0">
                <a:ea typeface="黑体" pitchFamily="2" charset="-122"/>
              </a:rPr>
              <a:t>代价估算优化（简介）</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9"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20</a:t>
            </a:fld>
            <a:endParaRPr lang="en-US" altLang="zh-CN" dirty="0"/>
          </a:p>
        </p:txBody>
      </p:sp>
      <p:sp>
        <p:nvSpPr>
          <p:cNvPr id="10"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extLst>
      <p:ext uri="{BB962C8B-B14F-4D97-AF65-F5344CB8AC3E}">
        <p14:creationId xmlns:p14="http://schemas.microsoft.com/office/powerpoint/2010/main" val="88490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hangingPunct="1"/>
            <a:r>
              <a:rPr lang="en-US" altLang="zh-CN" sz="4000"/>
              <a:t>6.3  </a:t>
            </a:r>
            <a:r>
              <a:rPr lang="zh-CN" altLang="en-US" sz="4000"/>
              <a:t>依赖于存取路径的规则优化</a:t>
            </a:r>
            <a:r>
              <a:rPr lang="zh-CN" altLang="en-US"/>
              <a:t> </a:t>
            </a:r>
          </a:p>
        </p:txBody>
      </p:sp>
      <p:sp>
        <p:nvSpPr>
          <p:cNvPr id="22534" name="Rectangle 3"/>
          <p:cNvSpPr>
            <a:spLocks noGrp="1" noChangeArrowheads="1"/>
          </p:cNvSpPr>
          <p:nvPr>
            <p:ph type="body" idx="1"/>
          </p:nvPr>
        </p:nvSpPr>
        <p:spPr>
          <a:xfrm>
            <a:off x="615950" y="1196975"/>
            <a:ext cx="8070850" cy="5184775"/>
          </a:xfrm>
        </p:spPr>
        <p:txBody>
          <a:bodyPr/>
          <a:lstStyle/>
          <a:p>
            <a:pPr eaLnBrk="1" hangingPunct="1"/>
            <a:r>
              <a:rPr lang="zh-CN" altLang="en-US" sz="2400" dirty="0">
                <a:solidFill>
                  <a:schemeClr val="accent2"/>
                </a:solidFill>
                <a:latin typeface="Times New Roman" pitchFamily="18" charset="0"/>
                <a:ea typeface="黑体" pitchFamily="2" charset="-122"/>
              </a:rPr>
              <a:t>一、目标：</a:t>
            </a:r>
            <a:r>
              <a:rPr lang="zh-CN" altLang="en-US" sz="2200" dirty="0">
                <a:latin typeface="Times New Roman" pitchFamily="18" charset="0"/>
                <a:ea typeface="黑体" pitchFamily="2" charset="-122"/>
              </a:rPr>
              <a:t>尽量提高磁盘</a:t>
            </a:r>
            <a:r>
              <a:rPr lang="en-US" altLang="zh-CN" sz="2200" dirty="0">
                <a:latin typeface="Times New Roman" pitchFamily="18" charset="0"/>
                <a:ea typeface="黑体" pitchFamily="2" charset="-122"/>
              </a:rPr>
              <a:t>I/O</a:t>
            </a:r>
            <a:r>
              <a:rPr lang="zh-CN" altLang="en-US" sz="2200" dirty="0">
                <a:latin typeface="Times New Roman" pitchFamily="18" charset="0"/>
                <a:ea typeface="黑体" pitchFamily="2" charset="-122"/>
              </a:rPr>
              <a:t>的效率。</a:t>
            </a:r>
          </a:p>
          <a:p>
            <a:pPr eaLnBrk="1" hangingPunct="1"/>
            <a:r>
              <a:rPr lang="zh-CN" altLang="en-US" sz="2400" dirty="0">
                <a:solidFill>
                  <a:schemeClr val="accent2"/>
                </a:solidFill>
                <a:latin typeface="Times New Roman" pitchFamily="18" charset="0"/>
                <a:ea typeface="黑体" pitchFamily="2" charset="-122"/>
              </a:rPr>
              <a:t>二、方法：</a:t>
            </a:r>
            <a:r>
              <a:rPr lang="zh-CN" altLang="en-US" sz="2200" dirty="0">
                <a:latin typeface="Times New Roman" pitchFamily="18" charset="0"/>
                <a:ea typeface="黑体" pitchFamily="2" charset="-122"/>
              </a:rPr>
              <a:t>在存取表数据时，根据预定义的</a:t>
            </a:r>
            <a:r>
              <a:rPr lang="zh-CN" altLang="en-US" sz="2200" dirty="0">
                <a:solidFill>
                  <a:srgbClr val="008000"/>
                </a:solidFill>
                <a:latin typeface="Times New Roman" pitchFamily="18" charset="0"/>
                <a:ea typeface="黑体" pitchFamily="2" charset="-122"/>
              </a:rPr>
              <a:t>存取路径选择（</a:t>
            </a:r>
            <a:r>
              <a:rPr lang="en-US" altLang="zh-CN" sz="2200" dirty="0">
                <a:solidFill>
                  <a:srgbClr val="008000"/>
                </a:solidFill>
                <a:latin typeface="Times New Roman" pitchFamily="18" charset="0"/>
                <a:ea typeface="黑体" pitchFamily="2" charset="-122"/>
              </a:rPr>
              <a:t>access path selection</a:t>
            </a:r>
            <a:r>
              <a:rPr lang="zh-CN" altLang="en-US" sz="2200" dirty="0">
                <a:solidFill>
                  <a:srgbClr val="008000"/>
                </a:solidFill>
                <a:latin typeface="Times New Roman" pitchFamily="18" charset="0"/>
                <a:ea typeface="黑体" pitchFamily="2" charset="-122"/>
              </a:rPr>
              <a:t>）规则</a:t>
            </a:r>
            <a:r>
              <a:rPr lang="zh-CN" altLang="en-US" sz="2200" dirty="0">
                <a:latin typeface="Times New Roman" pitchFamily="18" charset="0"/>
                <a:ea typeface="黑体" pitchFamily="2" charset="-122"/>
              </a:rPr>
              <a:t>，选择效率最高的存取路径。 </a:t>
            </a:r>
          </a:p>
          <a:p>
            <a:pPr lvl="1" eaLnBrk="1" hangingPunct="1"/>
            <a:r>
              <a:rPr lang="zh-CN" altLang="en-US" sz="2000" dirty="0">
                <a:latin typeface="Times New Roman" pitchFamily="18" charset="0"/>
                <a:ea typeface="黑体" pitchFamily="2" charset="-122"/>
              </a:rPr>
              <a:t>存取路径：</a:t>
            </a:r>
            <a:r>
              <a:rPr lang="en-US" altLang="zh-CN" sz="2000" dirty="0">
                <a:solidFill>
                  <a:srgbClr val="008000"/>
                </a:solidFill>
                <a:latin typeface="Times New Roman" pitchFamily="18" charset="0"/>
                <a:ea typeface="黑体" pitchFamily="2" charset="-122"/>
              </a:rPr>
              <a:t>e.g. Oracle </a:t>
            </a:r>
            <a:r>
              <a:rPr lang="zh-CN" altLang="en-US" sz="2000" dirty="0">
                <a:solidFill>
                  <a:srgbClr val="008000"/>
                </a:solidFill>
                <a:latin typeface="Times New Roman" pitchFamily="18" charset="0"/>
                <a:ea typeface="黑体" pitchFamily="2" charset="-122"/>
              </a:rPr>
              <a:t>中预定义了</a:t>
            </a:r>
            <a:r>
              <a:rPr lang="en-US" altLang="zh-CN" sz="2000" dirty="0">
                <a:solidFill>
                  <a:srgbClr val="008000"/>
                </a:solidFill>
                <a:latin typeface="Times New Roman" pitchFamily="18" charset="0"/>
                <a:ea typeface="黑体" pitchFamily="2" charset="-122"/>
              </a:rPr>
              <a:t>15</a:t>
            </a:r>
            <a:r>
              <a:rPr lang="zh-CN" altLang="en-US" sz="2000" dirty="0">
                <a:solidFill>
                  <a:srgbClr val="008000"/>
                </a:solidFill>
                <a:latin typeface="Times New Roman" pitchFamily="18" charset="0"/>
                <a:ea typeface="黑体" pitchFamily="2" charset="-122"/>
              </a:rPr>
              <a:t>种可能的表数据存取路径：</a:t>
            </a:r>
            <a:endParaRPr lang="en-US" altLang="zh-CN" sz="2000" dirty="0">
              <a:solidFill>
                <a:srgbClr val="008000"/>
              </a:solidFill>
              <a:latin typeface="Times New Roman" pitchFamily="18" charset="0"/>
              <a:ea typeface="黑体" pitchFamily="2" charset="-122"/>
            </a:endParaRPr>
          </a:p>
          <a:p>
            <a:pPr lvl="1" eaLnBrk="1" hangingPunct="1"/>
            <a:endParaRPr lang="en-US" altLang="zh-CN" sz="2000" dirty="0">
              <a:solidFill>
                <a:srgbClr val="008000"/>
              </a:solidFill>
              <a:latin typeface="Times New Roman" pitchFamily="18" charset="0"/>
              <a:ea typeface="黑体" pitchFamily="2" charset="-122"/>
            </a:endParaRPr>
          </a:p>
          <a:p>
            <a:pPr lvl="1" eaLnBrk="1" hangingPunct="1"/>
            <a:endParaRPr lang="en-US" altLang="zh-CN" sz="2000" dirty="0">
              <a:solidFill>
                <a:srgbClr val="008000"/>
              </a:solidFill>
              <a:latin typeface="Times New Roman" pitchFamily="18" charset="0"/>
              <a:ea typeface="黑体" pitchFamily="2" charset="-122"/>
            </a:endParaRPr>
          </a:p>
          <a:p>
            <a:pPr lvl="1" eaLnBrk="1" hangingPunct="1"/>
            <a:endParaRPr lang="en-US" altLang="zh-CN" sz="2000" dirty="0">
              <a:solidFill>
                <a:srgbClr val="008000"/>
              </a:solidFill>
              <a:latin typeface="Times New Roman" pitchFamily="18" charset="0"/>
              <a:ea typeface="黑体" pitchFamily="2" charset="-122"/>
            </a:endParaRPr>
          </a:p>
          <a:p>
            <a:pPr lvl="1" eaLnBrk="1" hangingPunct="1"/>
            <a:endParaRPr lang="en-US" altLang="zh-CN" sz="2000" dirty="0">
              <a:solidFill>
                <a:srgbClr val="008000"/>
              </a:solidFill>
              <a:latin typeface="Times New Roman" pitchFamily="18" charset="0"/>
              <a:ea typeface="黑体" pitchFamily="2" charset="-122"/>
            </a:endParaRPr>
          </a:p>
          <a:p>
            <a:pPr lvl="1" eaLnBrk="1" hangingPunct="1"/>
            <a:endParaRPr lang="en-US" altLang="zh-CN" sz="2000" dirty="0">
              <a:solidFill>
                <a:srgbClr val="008000"/>
              </a:solidFill>
              <a:latin typeface="Times New Roman" pitchFamily="18" charset="0"/>
              <a:ea typeface="黑体" pitchFamily="2" charset="-122"/>
            </a:endParaRPr>
          </a:p>
          <a:p>
            <a:pPr lvl="1" eaLnBrk="1" hangingPunct="1"/>
            <a:endParaRPr lang="en-US" altLang="zh-CN" sz="2000" dirty="0">
              <a:solidFill>
                <a:srgbClr val="008000"/>
              </a:solidFill>
              <a:latin typeface="Times New Roman" pitchFamily="18" charset="0"/>
              <a:ea typeface="黑体" pitchFamily="2" charset="-122"/>
            </a:endParaRPr>
          </a:p>
          <a:p>
            <a:pPr lvl="1" eaLnBrk="1" hangingPunct="1">
              <a:buFont typeface="Wingdings" pitchFamily="2" charset="2"/>
              <a:buNone/>
            </a:pPr>
            <a:endParaRPr lang="en-US" altLang="zh-CN" sz="2000" dirty="0">
              <a:solidFill>
                <a:srgbClr val="008000"/>
              </a:solidFill>
              <a:latin typeface="Times New Roman" pitchFamily="18" charset="0"/>
              <a:ea typeface="黑体" pitchFamily="2" charset="-122"/>
            </a:endParaRPr>
          </a:p>
          <a:p>
            <a:pPr eaLnBrk="1" hangingPunct="1"/>
            <a:r>
              <a:rPr lang="zh-CN" altLang="en-US" sz="2200" dirty="0">
                <a:solidFill>
                  <a:schemeClr val="accent2"/>
                </a:solidFill>
                <a:latin typeface="Times New Roman" pitchFamily="18" charset="0"/>
                <a:ea typeface="黑体" pitchFamily="2" charset="-122"/>
              </a:rPr>
              <a:t>三、策略：</a:t>
            </a:r>
            <a:r>
              <a:rPr lang="zh-CN" altLang="en-US" sz="2200" dirty="0">
                <a:latin typeface="Times New Roman" pitchFamily="18" charset="0"/>
                <a:ea typeface="黑体" pitchFamily="2" charset="-122"/>
              </a:rPr>
              <a:t>对具体的表存取，根据系统预定义的</a:t>
            </a:r>
            <a:r>
              <a:rPr lang="zh-CN" altLang="en-US" sz="2200" dirty="0">
                <a:solidFill>
                  <a:srgbClr val="0000CC"/>
                </a:solidFill>
                <a:latin typeface="Times New Roman" pitchFamily="18" charset="0"/>
                <a:ea typeface="黑体" pitchFamily="2" charset="-122"/>
              </a:rPr>
              <a:t>存取路径选择条件</a:t>
            </a:r>
            <a:r>
              <a:rPr lang="zh-CN" altLang="en-US" sz="2200" dirty="0">
                <a:latin typeface="Times New Roman" pitchFamily="18" charset="0"/>
                <a:ea typeface="黑体" pitchFamily="2" charset="-122"/>
              </a:rPr>
              <a:t>，先判别所有可用的存取路径，然后在其中</a:t>
            </a:r>
            <a:r>
              <a:rPr lang="zh-CN" altLang="en-US" sz="2200" dirty="0">
                <a:solidFill>
                  <a:srgbClr val="0000CC"/>
                </a:solidFill>
                <a:latin typeface="Times New Roman" pitchFamily="18" charset="0"/>
                <a:ea typeface="黑体" pitchFamily="2" charset="-122"/>
              </a:rPr>
              <a:t>选择</a:t>
            </a:r>
            <a:r>
              <a:rPr lang="en-US" altLang="zh-CN" sz="2200" dirty="0">
                <a:solidFill>
                  <a:srgbClr val="0000CC"/>
                </a:solidFill>
                <a:latin typeface="Times New Roman" pitchFamily="18" charset="0"/>
                <a:ea typeface="黑体" pitchFamily="2" charset="-122"/>
              </a:rPr>
              <a:t>RANK</a:t>
            </a:r>
            <a:r>
              <a:rPr lang="zh-CN" altLang="en-US" sz="2200" dirty="0">
                <a:solidFill>
                  <a:srgbClr val="0000CC"/>
                </a:solidFill>
                <a:latin typeface="Times New Roman" pitchFamily="18" charset="0"/>
                <a:ea typeface="黑体" pitchFamily="2" charset="-122"/>
              </a:rPr>
              <a:t>值最小的存取路径</a:t>
            </a:r>
            <a:r>
              <a:rPr lang="zh-CN" altLang="en-US" sz="2200" dirty="0">
                <a:latin typeface="Times New Roman" pitchFamily="18" charset="0"/>
                <a:ea typeface="黑体" pitchFamily="2" charset="-122"/>
              </a:rPr>
              <a:t>。</a:t>
            </a:r>
          </a:p>
          <a:p>
            <a:pPr lvl="1" eaLnBrk="1" hangingPunct="1"/>
            <a:endParaRPr lang="zh-CN" altLang="en-US" sz="2000" dirty="0">
              <a:solidFill>
                <a:schemeClr val="accent2"/>
              </a:solidFill>
              <a:latin typeface="Times New Roman" pitchFamily="18" charset="0"/>
              <a:ea typeface="黑体" pitchFamily="2" charset="-122"/>
            </a:endParaRPr>
          </a:p>
          <a:p>
            <a:pPr lvl="1" eaLnBrk="1" hangingPunct="1"/>
            <a:endParaRPr lang="zh-CN" altLang="en-US" sz="2000" dirty="0">
              <a:solidFill>
                <a:srgbClr val="008000"/>
              </a:solidFill>
              <a:latin typeface="Times New Roman" pitchFamily="18" charset="0"/>
            </a:endParaRPr>
          </a:p>
        </p:txBody>
      </p:sp>
      <p:grpSp>
        <p:nvGrpSpPr>
          <p:cNvPr id="22536" name="Group 4"/>
          <p:cNvGrpSpPr>
            <a:grpSpLocks/>
          </p:cNvGrpSpPr>
          <p:nvPr/>
        </p:nvGrpSpPr>
        <p:grpSpPr bwMode="auto">
          <a:xfrm>
            <a:off x="7683352" y="3109913"/>
            <a:ext cx="501650" cy="2303462"/>
            <a:chOff x="9478" y="5260"/>
            <a:chExt cx="700" cy="2800"/>
          </a:xfrm>
        </p:grpSpPr>
        <p:sp>
          <p:nvSpPr>
            <p:cNvPr id="22563" name="Text Box 7"/>
            <p:cNvSpPr txBox="1">
              <a:spLocks noChangeArrowheads="1"/>
            </p:cNvSpPr>
            <p:nvPr/>
          </p:nvSpPr>
          <p:spPr bwMode="auto">
            <a:xfrm>
              <a:off x="9638" y="5260"/>
              <a:ext cx="520" cy="560"/>
            </a:xfrm>
            <a:prstGeom prst="rect">
              <a:avLst/>
            </a:prstGeom>
            <a:noFill/>
            <a:ln w="22225">
              <a:noFill/>
              <a:miter lim="800000"/>
              <a:headEnd/>
              <a:tailEnd/>
            </a:ln>
          </p:spPr>
          <p:txBody>
            <a:bodyPr/>
            <a:lstStyle/>
            <a:p>
              <a:pPr algn="ctr"/>
              <a:r>
                <a:rPr lang="zh-CN" altLang="en-US" sz="2000">
                  <a:solidFill>
                    <a:srgbClr val="0000FF"/>
                  </a:solidFill>
                  <a:latin typeface="Times New Roman" pitchFamily="18" charset="0"/>
                  <a:ea typeface="黑体" pitchFamily="2" charset="-122"/>
                  <a:cs typeface="Times New Roman" pitchFamily="18" charset="0"/>
                </a:rPr>
                <a:t>快</a:t>
              </a:r>
              <a:endParaRPr lang="zh-CN" altLang="en-US" sz="2000">
                <a:ea typeface="黑体" pitchFamily="2" charset="-122"/>
                <a:cs typeface="Times New Roman" pitchFamily="18" charset="0"/>
              </a:endParaRPr>
            </a:p>
          </p:txBody>
        </p:sp>
        <p:sp>
          <p:nvSpPr>
            <p:cNvPr id="22564" name="Text Box 6"/>
            <p:cNvSpPr txBox="1">
              <a:spLocks noChangeArrowheads="1"/>
            </p:cNvSpPr>
            <p:nvPr/>
          </p:nvSpPr>
          <p:spPr bwMode="auto">
            <a:xfrm>
              <a:off x="9658" y="7500"/>
              <a:ext cx="520" cy="560"/>
            </a:xfrm>
            <a:prstGeom prst="rect">
              <a:avLst/>
            </a:prstGeom>
            <a:noFill/>
            <a:ln w="22225">
              <a:noFill/>
              <a:miter lim="800000"/>
              <a:headEnd/>
              <a:tailEnd/>
            </a:ln>
          </p:spPr>
          <p:txBody>
            <a:bodyPr/>
            <a:lstStyle/>
            <a:p>
              <a:pPr algn="ctr"/>
              <a:r>
                <a:rPr lang="zh-CN" altLang="en-US" sz="2000">
                  <a:solidFill>
                    <a:srgbClr val="0000FF"/>
                  </a:solidFill>
                  <a:latin typeface="Times New Roman" pitchFamily="18" charset="0"/>
                  <a:ea typeface="黑体" pitchFamily="2" charset="-122"/>
                  <a:cs typeface="Times New Roman" pitchFamily="18" charset="0"/>
                </a:rPr>
                <a:t>慢</a:t>
              </a:r>
              <a:endParaRPr lang="zh-CN" altLang="en-US" sz="2000">
                <a:ea typeface="黑体" pitchFamily="2" charset="-122"/>
                <a:cs typeface="Times New Roman" pitchFamily="18" charset="0"/>
              </a:endParaRPr>
            </a:p>
          </p:txBody>
        </p:sp>
        <p:sp>
          <p:nvSpPr>
            <p:cNvPr id="22565" name="Line 5"/>
            <p:cNvSpPr>
              <a:spLocks noChangeShapeType="1"/>
            </p:cNvSpPr>
            <p:nvPr/>
          </p:nvSpPr>
          <p:spPr bwMode="auto">
            <a:xfrm>
              <a:off x="9478" y="5400"/>
              <a:ext cx="0" cy="2400"/>
            </a:xfrm>
            <a:prstGeom prst="line">
              <a:avLst/>
            </a:prstGeom>
            <a:noFill/>
            <a:ln w="22225">
              <a:solidFill>
                <a:srgbClr val="0000FF"/>
              </a:solidFill>
              <a:round/>
              <a:headEnd/>
              <a:tailEnd type="triangle" w="med" len="med"/>
            </a:ln>
          </p:spPr>
          <p:txBody>
            <a:bodyPr/>
            <a:lstStyle/>
            <a:p>
              <a:endParaRPr lang="zh-CN" altLang="en-US"/>
            </a:p>
          </p:txBody>
        </p:sp>
      </p:grpSp>
      <p:graphicFrame>
        <p:nvGraphicFramePr>
          <p:cNvPr id="42082" name="Group 98"/>
          <p:cNvGraphicFramePr>
            <a:graphicFrameLocks noGrp="1"/>
          </p:cNvGraphicFramePr>
          <p:nvPr>
            <p:extLst>
              <p:ext uri="{D42A27DB-BD31-4B8C-83A1-F6EECF244321}">
                <p14:modId xmlns:p14="http://schemas.microsoft.com/office/powerpoint/2010/main" val="1412777129"/>
              </p:ext>
            </p:extLst>
          </p:nvPr>
        </p:nvGraphicFramePr>
        <p:xfrm>
          <a:off x="2136627" y="2781300"/>
          <a:ext cx="5256212" cy="2560320"/>
        </p:xfrm>
        <a:graphic>
          <a:graphicData uri="http://schemas.openxmlformats.org/drawingml/2006/table">
            <a:tbl>
              <a:tblPr/>
              <a:tblGrid>
                <a:gridCol w="3732212">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274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ACCESS PATH</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RANK</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用</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ROWID</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存取单行</a:t>
                      </a:r>
                      <a:endParaRPr kumimoji="0" lang="zh-CN" altLang="en-US" sz="18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用簇集连接存取单行</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在索引列上的有限范围查找</a:t>
                      </a:r>
                      <a:endParaRPr kumimoji="0" lang="zh-CN" altLang="en-US" sz="18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全表扫描</a:t>
                      </a:r>
                      <a:endParaRPr kumimoji="0" lang="zh-CN" altLang="en-US" sz="1800" b="1" i="0" u="none" strike="noStrike" cap="none" normalizeH="0" baseline="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a:t>
                      </a:r>
                      <a:endParaRPr kumimoji="0" lang="en-US" altLang="zh-CN" sz="1800" b="1" i="0" u="none" strike="noStrike" cap="none" normalizeH="0" baseline="0" dirty="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21</a:t>
            </a:fld>
            <a:endParaRPr lang="en-US" altLang="zh-CN" dirty="0"/>
          </a:p>
        </p:txBody>
      </p:sp>
      <p:sp>
        <p:nvSpPr>
          <p:cNvPr id="14"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hangingPunct="1"/>
            <a:r>
              <a:rPr lang="en-US" altLang="zh-CN" sz="4000"/>
              <a:t>6.3  </a:t>
            </a:r>
            <a:r>
              <a:rPr lang="zh-CN" altLang="en-US" sz="4000"/>
              <a:t>依赖于存取路径的规则优化</a:t>
            </a:r>
          </a:p>
        </p:txBody>
      </p:sp>
      <p:sp>
        <p:nvSpPr>
          <p:cNvPr id="23558" name="Rectangle 3"/>
          <p:cNvSpPr>
            <a:spLocks noGrp="1" noChangeArrowheads="1"/>
          </p:cNvSpPr>
          <p:nvPr>
            <p:ph type="body" idx="1"/>
          </p:nvPr>
        </p:nvSpPr>
        <p:spPr>
          <a:xfrm>
            <a:off x="468313" y="1412875"/>
            <a:ext cx="8491537" cy="4824413"/>
          </a:xfrm>
        </p:spPr>
        <p:txBody>
          <a:bodyPr/>
          <a:lstStyle/>
          <a:p>
            <a:pPr eaLnBrk="1" hangingPunct="1"/>
            <a:r>
              <a:rPr lang="zh-CN" altLang="en-US" sz="2400" dirty="0">
                <a:solidFill>
                  <a:srgbClr val="008000"/>
                </a:solidFill>
                <a:latin typeface="Times New Roman" pitchFamily="18" charset="0"/>
                <a:ea typeface="黑体" pitchFamily="2" charset="-122"/>
              </a:rPr>
              <a:t>例：</a:t>
            </a:r>
          </a:p>
          <a:p>
            <a:pPr lvl="1" eaLnBrk="1" hangingPunct="1"/>
            <a:r>
              <a:rPr lang="zh-CN" altLang="en-US" sz="2400" dirty="0">
                <a:latin typeface="Times New Roman" pitchFamily="18" charset="0"/>
                <a:ea typeface="黑体" pitchFamily="2" charset="-122"/>
              </a:rPr>
              <a:t>存取路径“</a:t>
            </a:r>
            <a:r>
              <a:rPr lang="zh-CN" altLang="en-US" sz="2400" dirty="0">
                <a:solidFill>
                  <a:srgbClr val="0000CC"/>
                </a:solidFill>
                <a:latin typeface="Times New Roman" pitchFamily="18" charset="0"/>
                <a:ea typeface="黑体" pitchFamily="2" charset="-122"/>
              </a:rPr>
              <a:t>用簇集连接存取单行</a:t>
            </a:r>
            <a:r>
              <a:rPr lang="zh-CN" altLang="en-US" sz="2400" dirty="0">
                <a:latin typeface="Times New Roman" pitchFamily="18" charset="0"/>
                <a:ea typeface="黑体" pitchFamily="2" charset="-122"/>
              </a:rPr>
              <a:t>”的</a:t>
            </a:r>
            <a:r>
              <a:rPr lang="zh-CN" altLang="en-US" sz="2400" u="sng" dirty="0">
                <a:solidFill>
                  <a:srgbClr val="008000"/>
                </a:solidFill>
                <a:latin typeface="Times New Roman" pitchFamily="18" charset="0"/>
                <a:ea typeface="黑体" pitchFamily="2" charset="-122"/>
              </a:rPr>
              <a:t>选择条件</a:t>
            </a:r>
            <a:r>
              <a:rPr lang="zh-CN" altLang="en-US" sz="2400" dirty="0">
                <a:latin typeface="Times New Roman" pitchFamily="18" charset="0"/>
                <a:ea typeface="黑体" pitchFamily="2" charset="-122"/>
              </a:rPr>
              <a:t>是：</a:t>
            </a:r>
          </a:p>
          <a:p>
            <a:pPr lvl="1" eaLnBrk="1" hangingPunct="1"/>
            <a:endParaRPr lang="zh-CN" altLang="en-US" dirty="0">
              <a:latin typeface="Times New Roman" pitchFamily="18" charset="0"/>
              <a:ea typeface="黑体" pitchFamily="2" charset="-122"/>
            </a:endParaRPr>
          </a:p>
          <a:p>
            <a:pPr lvl="1" eaLnBrk="1" hangingPunct="1"/>
            <a:endParaRPr lang="zh-CN" altLang="en-US" dirty="0">
              <a:latin typeface="Times New Roman" pitchFamily="18" charset="0"/>
              <a:ea typeface="黑体" pitchFamily="2" charset="-122"/>
            </a:endParaRPr>
          </a:p>
          <a:p>
            <a:pPr lvl="1" eaLnBrk="1" hangingPunct="1"/>
            <a:endParaRPr lang="zh-CN" altLang="en-US" dirty="0">
              <a:latin typeface="Times New Roman" pitchFamily="18" charset="0"/>
              <a:ea typeface="黑体" pitchFamily="2" charset="-122"/>
            </a:endParaRPr>
          </a:p>
          <a:p>
            <a:pPr lvl="1" eaLnBrk="1" hangingPunct="1"/>
            <a:endParaRPr lang="zh-CN" altLang="en-US" sz="2200" dirty="0">
              <a:latin typeface="Times New Roman" pitchFamily="18" charset="0"/>
              <a:ea typeface="黑体" pitchFamily="2" charset="-122"/>
            </a:endParaRPr>
          </a:p>
          <a:p>
            <a:pPr lvl="1" eaLnBrk="1" hangingPunct="1"/>
            <a:r>
              <a:rPr lang="zh-CN" altLang="en-US" sz="2200" dirty="0">
                <a:latin typeface="Times New Roman" pitchFamily="18" charset="0"/>
                <a:ea typeface="黑体" pitchFamily="2" charset="-122"/>
              </a:rPr>
              <a:t>若两个表</a:t>
            </a:r>
            <a:r>
              <a:rPr lang="en-US" altLang="zh-CN" sz="2200" dirty="0" err="1">
                <a:latin typeface="Times New Roman" pitchFamily="18" charset="0"/>
                <a:ea typeface="黑体" pitchFamily="2" charset="-122"/>
              </a:rPr>
              <a:t>emp</a:t>
            </a:r>
            <a:r>
              <a:rPr lang="zh-CN" altLang="en-US" sz="2200" dirty="0">
                <a:latin typeface="Times New Roman" pitchFamily="18" charset="0"/>
                <a:ea typeface="黑体" pitchFamily="2" charset="-122"/>
              </a:rPr>
              <a:t>与</a:t>
            </a:r>
            <a:r>
              <a:rPr lang="en-US" altLang="zh-CN" sz="2200" dirty="0" err="1">
                <a:latin typeface="Times New Roman" pitchFamily="18" charset="0"/>
                <a:ea typeface="黑体" pitchFamily="2" charset="-122"/>
              </a:rPr>
              <a:t>dept</a:t>
            </a:r>
            <a:r>
              <a:rPr lang="zh-CN" altLang="en-US" sz="2200" dirty="0">
                <a:latin typeface="Times New Roman" pitchFamily="18" charset="0"/>
                <a:ea typeface="黑体" pitchFamily="2" charset="-122"/>
              </a:rPr>
              <a:t>已在</a:t>
            </a:r>
            <a:r>
              <a:rPr lang="en-US" altLang="zh-CN" sz="2200" dirty="0" err="1">
                <a:latin typeface="Times New Roman" pitchFamily="18" charset="0"/>
                <a:ea typeface="黑体" pitchFamily="2" charset="-122"/>
              </a:rPr>
              <a:t>deptno</a:t>
            </a:r>
            <a:r>
              <a:rPr lang="zh-CN" altLang="en-US" sz="2200" dirty="0">
                <a:latin typeface="Times New Roman" pitchFamily="18" charset="0"/>
                <a:ea typeface="黑体" pitchFamily="2" charset="-122"/>
              </a:rPr>
              <a:t>列上创建了簇集，则下列查询可用上述存取路径：</a:t>
            </a:r>
          </a:p>
          <a:p>
            <a:pPr lvl="2" eaLnBrk="1" hangingPunct="1"/>
            <a:r>
              <a:rPr lang="en-US" altLang="zh-CN" sz="2100" dirty="0">
                <a:solidFill>
                  <a:srgbClr val="0000CC"/>
                </a:solidFill>
                <a:latin typeface="Times New Roman" pitchFamily="18" charset="0"/>
              </a:rPr>
              <a:t>SELECT </a:t>
            </a:r>
            <a:r>
              <a:rPr lang="en-US" altLang="zh-CN" sz="2100" dirty="0" err="1">
                <a:solidFill>
                  <a:srgbClr val="0000CC"/>
                </a:solidFill>
                <a:latin typeface="Times New Roman" pitchFamily="18" charset="0"/>
              </a:rPr>
              <a:t>empno</a:t>
            </a:r>
            <a:r>
              <a:rPr lang="en-US" altLang="zh-CN" sz="2100" dirty="0">
                <a:solidFill>
                  <a:srgbClr val="0000CC"/>
                </a:solidFill>
                <a:latin typeface="Times New Roman" pitchFamily="18" charset="0"/>
              </a:rPr>
              <a:t>, </a:t>
            </a:r>
            <a:r>
              <a:rPr lang="en-US" altLang="zh-CN" sz="2100" dirty="0" err="1">
                <a:solidFill>
                  <a:srgbClr val="0000CC"/>
                </a:solidFill>
                <a:latin typeface="Times New Roman" pitchFamily="18" charset="0"/>
              </a:rPr>
              <a:t>ename</a:t>
            </a:r>
            <a:r>
              <a:rPr lang="en-US" altLang="zh-CN" sz="2100" dirty="0">
                <a:solidFill>
                  <a:srgbClr val="0000CC"/>
                </a:solidFill>
                <a:latin typeface="Times New Roman" pitchFamily="18" charset="0"/>
              </a:rPr>
              <a:t>, </a:t>
            </a:r>
            <a:r>
              <a:rPr lang="en-US" altLang="zh-CN" sz="2100" dirty="0" err="1">
                <a:solidFill>
                  <a:srgbClr val="0000CC"/>
                </a:solidFill>
                <a:latin typeface="Times New Roman" pitchFamily="18" charset="0"/>
              </a:rPr>
              <a:t>dname</a:t>
            </a:r>
            <a:r>
              <a:rPr lang="en-US" altLang="zh-CN" sz="2100" dirty="0">
                <a:solidFill>
                  <a:srgbClr val="0000CC"/>
                </a:solidFill>
                <a:latin typeface="Times New Roman" pitchFamily="18" charset="0"/>
              </a:rPr>
              <a:t>, </a:t>
            </a:r>
            <a:r>
              <a:rPr lang="en-US" altLang="zh-CN" sz="2100" dirty="0" err="1">
                <a:solidFill>
                  <a:srgbClr val="0000CC"/>
                </a:solidFill>
                <a:latin typeface="Times New Roman" pitchFamily="18" charset="0"/>
              </a:rPr>
              <a:t>loc</a:t>
            </a:r>
            <a:endParaRPr lang="en-US" altLang="zh-CN" sz="2100" dirty="0">
              <a:solidFill>
                <a:srgbClr val="0000CC"/>
              </a:solidFill>
              <a:latin typeface="Times New Roman" pitchFamily="18" charset="0"/>
            </a:endParaRPr>
          </a:p>
          <a:p>
            <a:pPr lvl="2" eaLnBrk="1" hangingPunct="1">
              <a:buFont typeface="Wingdings" pitchFamily="2" charset="2"/>
              <a:buNone/>
            </a:pPr>
            <a:r>
              <a:rPr lang="en-US" altLang="zh-CN" sz="2100" dirty="0">
                <a:solidFill>
                  <a:srgbClr val="0000CC"/>
                </a:solidFill>
                <a:latin typeface="Times New Roman" pitchFamily="18" charset="0"/>
              </a:rPr>
              <a:t>    FROM    </a:t>
            </a:r>
            <a:r>
              <a:rPr lang="en-US" altLang="zh-CN" sz="2100" dirty="0" err="1">
                <a:solidFill>
                  <a:srgbClr val="0000CC"/>
                </a:solidFill>
                <a:latin typeface="Times New Roman" pitchFamily="18" charset="0"/>
              </a:rPr>
              <a:t>emp</a:t>
            </a:r>
            <a:r>
              <a:rPr lang="en-US" altLang="zh-CN" sz="2100" dirty="0">
                <a:solidFill>
                  <a:srgbClr val="0000CC"/>
                </a:solidFill>
                <a:latin typeface="Times New Roman" pitchFamily="18" charset="0"/>
              </a:rPr>
              <a:t>, </a:t>
            </a:r>
            <a:r>
              <a:rPr lang="en-US" altLang="zh-CN" sz="2100" dirty="0" err="1">
                <a:solidFill>
                  <a:srgbClr val="0000CC"/>
                </a:solidFill>
                <a:latin typeface="Times New Roman" pitchFamily="18" charset="0"/>
              </a:rPr>
              <a:t>dept</a:t>
            </a:r>
            <a:endParaRPr lang="en-US" altLang="zh-CN" sz="2100" dirty="0">
              <a:solidFill>
                <a:srgbClr val="0000CC"/>
              </a:solidFill>
              <a:latin typeface="Times New Roman" pitchFamily="18" charset="0"/>
            </a:endParaRPr>
          </a:p>
          <a:p>
            <a:pPr lvl="2" eaLnBrk="1" hangingPunct="1">
              <a:buFont typeface="Wingdings" pitchFamily="2" charset="2"/>
              <a:buNone/>
            </a:pPr>
            <a:r>
              <a:rPr lang="en-US" altLang="zh-CN" sz="2100" dirty="0">
                <a:solidFill>
                  <a:srgbClr val="0000CC"/>
                </a:solidFill>
                <a:latin typeface="Times New Roman" pitchFamily="18" charset="0"/>
              </a:rPr>
              <a:t>    WHERE </a:t>
            </a:r>
            <a:r>
              <a:rPr lang="en-US" altLang="zh-CN" sz="2100" dirty="0" err="1">
                <a:solidFill>
                  <a:srgbClr val="FF0000"/>
                </a:solidFill>
                <a:latin typeface="Times New Roman" pitchFamily="18" charset="0"/>
              </a:rPr>
              <a:t>emp.deptno</a:t>
            </a:r>
            <a:r>
              <a:rPr lang="en-US" altLang="zh-CN" sz="2100" dirty="0">
                <a:solidFill>
                  <a:srgbClr val="FF0000"/>
                </a:solidFill>
                <a:latin typeface="Times New Roman" pitchFamily="18" charset="0"/>
              </a:rPr>
              <a:t>=</a:t>
            </a:r>
            <a:r>
              <a:rPr lang="en-US" altLang="zh-CN" sz="2100" dirty="0" err="1">
                <a:solidFill>
                  <a:srgbClr val="FF0000"/>
                </a:solidFill>
                <a:latin typeface="Times New Roman" pitchFamily="18" charset="0"/>
              </a:rPr>
              <a:t>dept.deptno</a:t>
            </a:r>
            <a:r>
              <a:rPr lang="en-US" altLang="zh-CN" sz="2100" dirty="0">
                <a:solidFill>
                  <a:srgbClr val="0000CC"/>
                </a:solidFill>
                <a:latin typeface="Times New Roman" pitchFamily="18" charset="0"/>
              </a:rPr>
              <a:t> AND </a:t>
            </a:r>
            <a:r>
              <a:rPr lang="en-US" altLang="zh-CN" sz="2100" dirty="0" err="1">
                <a:solidFill>
                  <a:srgbClr val="00B0F0"/>
                </a:solidFill>
                <a:latin typeface="Times New Roman" pitchFamily="18" charset="0"/>
              </a:rPr>
              <a:t>empno</a:t>
            </a:r>
            <a:r>
              <a:rPr lang="en-US" altLang="zh-CN" sz="2100" dirty="0">
                <a:solidFill>
                  <a:srgbClr val="00B0F0"/>
                </a:solidFill>
                <a:latin typeface="Times New Roman" pitchFamily="18" charset="0"/>
              </a:rPr>
              <a:t>=1001</a:t>
            </a:r>
            <a:r>
              <a:rPr lang="en-US" altLang="zh-CN" sz="2100" dirty="0">
                <a:latin typeface="Times New Roman" pitchFamily="18" charset="0"/>
              </a:rPr>
              <a:t> ;</a:t>
            </a:r>
          </a:p>
        </p:txBody>
      </p:sp>
      <p:sp>
        <p:nvSpPr>
          <p:cNvPr id="23559" name="Text Box 4"/>
          <p:cNvSpPr txBox="1">
            <a:spLocks noChangeArrowheads="1"/>
          </p:cNvSpPr>
          <p:nvPr/>
        </p:nvSpPr>
        <p:spPr bwMode="auto">
          <a:xfrm>
            <a:off x="755650" y="2420938"/>
            <a:ext cx="8280400" cy="1368425"/>
          </a:xfrm>
          <a:prstGeom prst="rect">
            <a:avLst/>
          </a:prstGeom>
          <a:solidFill>
            <a:srgbClr val="FFFFFF"/>
          </a:solidFill>
          <a:ln w="9525">
            <a:solidFill>
              <a:srgbClr val="000000"/>
            </a:solidFill>
            <a:miter lim="800000"/>
            <a:headEnd/>
            <a:tailEnd/>
          </a:ln>
        </p:spPr>
        <p:txBody>
          <a:bodyPr lIns="36000" tIns="10800" rIns="36000" bIns="10800" anchor="ctr"/>
          <a:lstStyle/>
          <a:p>
            <a:pPr algn="just"/>
            <a:r>
              <a:rPr lang="zh-CN" altLang="en-US" sz="2000" b="1" dirty="0">
                <a:solidFill>
                  <a:srgbClr val="0000CC"/>
                </a:solidFill>
                <a:latin typeface="Times New Roman" pitchFamily="18" charset="0"/>
                <a:ea typeface="楷体_GB2312" pitchFamily="49" charset="-122"/>
              </a:rPr>
              <a:t>此路经适用于对存储于同一簇集中的表进行连接，且满足如下两个条件：</a:t>
            </a:r>
          </a:p>
          <a:p>
            <a:pPr algn="just">
              <a:buFont typeface="Wingdings" pitchFamily="2" charset="2"/>
              <a:buChar char="ü"/>
            </a:pPr>
            <a:r>
              <a:rPr lang="en-US" altLang="zh-CN" sz="2000" b="1" dirty="0">
                <a:solidFill>
                  <a:srgbClr val="0000CC"/>
                </a:solidFill>
                <a:latin typeface="Times New Roman" pitchFamily="18" charset="0"/>
                <a:ea typeface="楷体_GB2312" pitchFamily="49" charset="-122"/>
              </a:rPr>
              <a:t>WHERE</a:t>
            </a:r>
            <a:r>
              <a:rPr lang="zh-CN" altLang="en-US" sz="2000" b="1" dirty="0">
                <a:solidFill>
                  <a:srgbClr val="0000CC"/>
                </a:solidFill>
                <a:latin typeface="Times New Roman" pitchFamily="18" charset="0"/>
                <a:ea typeface="楷体_GB2312" pitchFamily="49" charset="-122"/>
              </a:rPr>
              <a:t>子句中有条件：“</a:t>
            </a:r>
            <a:r>
              <a:rPr lang="zh-CN" altLang="en-US" sz="2000" b="1" dirty="0">
                <a:solidFill>
                  <a:schemeClr val="accent2"/>
                </a:solidFill>
                <a:latin typeface="Times New Roman" pitchFamily="18" charset="0"/>
                <a:ea typeface="楷体_GB2312" pitchFamily="49" charset="-122"/>
              </a:rPr>
              <a:t>一个表的簇集键列等于另一表的对应列</a:t>
            </a:r>
            <a:r>
              <a:rPr lang="zh-CN" altLang="en-US" sz="2000" b="1" dirty="0">
                <a:solidFill>
                  <a:srgbClr val="0000CC"/>
                </a:solidFill>
                <a:latin typeface="Times New Roman" pitchFamily="18" charset="0"/>
                <a:ea typeface="楷体_GB2312" pitchFamily="49" charset="-122"/>
              </a:rPr>
              <a:t>”；</a:t>
            </a:r>
          </a:p>
          <a:p>
            <a:pPr algn="just">
              <a:buFont typeface="Wingdings" pitchFamily="2" charset="2"/>
              <a:buChar char="ü"/>
            </a:pPr>
            <a:r>
              <a:rPr lang="en-US" altLang="zh-CN" sz="2000" b="1" dirty="0">
                <a:solidFill>
                  <a:srgbClr val="0000CC"/>
                </a:solidFill>
                <a:latin typeface="Times New Roman" pitchFamily="18" charset="0"/>
                <a:ea typeface="楷体_GB2312" pitchFamily="49" charset="-122"/>
              </a:rPr>
              <a:t>WHERE</a:t>
            </a:r>
            <a:r>
              <a:rPr lang="zh-CN" altLang="en-US" sz="2000" b="1" dirty="0">
                <a:solidFill>
                  <a:srgbClr val="0000CC"/>
                </a:solidFill>
                <a:latin typeface="Times New Roman" pitchFamily="18" charset="0"/>
                <a:ea typeface="楷体_GB2312" pitchFamily="49" charset="-122"/>
              </a:rPr>
              <a:t>子句中有条件：导致“</a:t>
            </a:r>
            <a:r>
              <a:rPr lang="zh-CN" altLang="en-US" sz="2000" b="1" dirty="0">
                <a:solidFill>
                  <a:srgbClr val="00B0F0"/>
                </a:solidFill>
                <a:latin typeface="Times New Roman" pitchFamily="18" charset="0"/>
                <a:ea typeface="楷体_GB2312" pitchFamily="49" charset="-122"/>
              </a:rPr>
              <a:t>连接后只返回单行结果</a:t>
            </a:r>
            <a:r>
              <a:rPr lang="zh-CN" altLang="en-US" sz="2000" b="1" dirty="0">
                <a:solidFill>
                  <a:srgbClr val="0000CC"/>
                </a:solidFill>
                <a:latin typeface="Times New Roman" pitchFamily="18" charset="0"/>
                <a:ea typeface="楷体_GB2312" pitchFamily="49" charset="-122"/>
              </a:rPr>
              <a:t>”。</a:t>
            </a:r>
          </a:p>
        </p:txBody>
      </p:sp>
      <p:sp>
        <p:nvSpPr>
          <p:cNvPr id="8"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22</a:t>
            </a:fld>
            <a:endParaRPr lang="en-US" altLang="zh-CN" dirty="0"/>
          </a:p>
        </p:txBody>
      </p:sp>
      <p:sp>
        <p:nvSpPr>
          <p:cNvPr id="9"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0"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cxnSp>
        <p:nvCxnSpPr>
          <p:cNvPr id="3" name="直接箭头连接符 2">
            <a:extLst>
              <a:ext uri="{FF2B5EF4-FFF2-40B4-BE49-F238E27FC236}">
                <a16:creationId xmlns:a16="http://schemas.microsoft.com/office/drawing/2014/main" id="{6474F78C-8ACD-4D2C-91F2-ED84FFA01B73}"/>
              </a:ext>
            </a:extLst>
          </p:cNvPr>
          <p:cNvCxnSpPr>
            <a:cxnSpLocks/>
          </p:cNvCxnSpPr>
          <p:nvPr/>
        </p:nvCxnSpPr>
        <p:spPr>
          <a:xfrm flipH="1">
            <a:off x="4062790" y="3284984"/>
            <a:ext cx="270842" cy="2448272"/>
          </a:xfrm>
          <a:prstGeom prst="straightConnector1">
            <a:avLst/>
          </a:prstGeom>
          <a:ln w="12700">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cxnSp>
        <p:nvCxnSpPr>
          <p:cNvPr id="11" name="直接箭头连接符 10">
            <a:extLst>
              <a:ext uri="{FF2B5EF4-FFF2-40B4-BE49-F238E27FC236}">
                <a16:creationId xmlns:a16="http://schemas.microsoft.com/office/drawing/2014/main" id="{294A28E5-D4F9-4F0D-9F90-4E8A769CB1CF}"/>
              </a:ext>
            </a:extLst>
          </p:cNvPr>
          <p:cNvCxnSpPr>
            <a:cxnSpLocks/>
          </p:cNvCxnSpPr>
          <p:nvPr/>
        </p:nvCxnSpPr>
        <p:spPr>
          <a:xfrm flipH="1">
            <a:off x="6400731" y="3537286"/>
            <a:ext cx="221178" cy="2195970"/>
          </a:xfrm>
          <a:prstGeom prst="straightConnector1">
            <a:avLst/>
          </a:prstGeom>
          <a:ln w="12700">
            <a:solidFill>
              <a:srgbClr val="00B0F0"/>
            </a:solidFill>
            <a:headEnd type="triangle" w="med" len="med"/>
            <a:tailEnd type="triangl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hangingPunct="1"/>
            <a:r>
              <a:rPr lang="en-US" altLang="zh-CN" sz="4000"/>
              <a:t>6.3  </a:t>
            </a:r>
            <a:r>
              <a:rPr lang="zh-CN" altLang="en-US" sz="4000"/>
              <a:t>依赖于存取路径的规则优化</a:t>
            </a:r>
          </a:p>
        </p:txBody>
      </p:sp>
      <p:sp>
        <p:nvSpPr>
          <p:cNvPr id="24582" name="Rectangle 3"/>
          <p:cNvSpPr>
            <a:spLocks noGrp="1" noChangeArrowheads="1"/>
          </p:cNvSpPr>
          <p:nvPr>
            <p:ph type="body" idx="1"/>
          </p:nvPr>
        </p:nvSpPr>
        <p:spPr>
          <a:xfrm>
            <a:off x="755650" y="1484461"/>
            <a:ext cx="8064500" cy="4968875"/>
          </a:xfrm>
        </p:spPr>
        <p:txBody>
          <a:bodyPr/>
          <a:lstStyle/>
          <a:p>
            <a:pPr eaLnBrk="1" hangingPunct="1">
              <a:lnSpc>
                <a:spcPct val="115000"/>
              </a:lnSpc>
            </a:pPr>
            <a:r>
              <a:rPr lang="en-US" altLang="zh-CN" sz="2600" dirty="0">
                <a:solidFill>
                  <a:schemeClr val="accent2"/>
                </a:solidFill>
                <a:latin typeface="Times New Roman" pitchFamily="18" charset="0"/>
                <a:ea typeface="黑体" pitchFamily="2" charset="-122"/>
              </a:rPr>
              <a:t>【</a:t>
            </a:r>
            <a:r>
              <a:rPr lang="zh-CN" altLang="en-US" sz="2600" dirty="0">
                <a:solidFill>
                  <a:schemeClr val="accent2"/>
                </a:solidFill>
                <a:latin typeface="Times New Roman" pitchFamily="18" charset="0"/>
                <a:ea typeface="黑体" pitchFamily="2" charset="-122"/>
              </a:rPr>
              <a:t>补充</a:t>
            </a:r>
            <a:r>
              <a:rPr lang="en-US" altLang="zh-CN" sz="2600" dirty="0">
                <a:solidFill>
                  <a:schemeClr val="accent2"/>
                </a:solidFill>
                <a:latin typeface="Times New Roman" pitchFamily="18" charset="0"/>
                <a:ea typeface="黑体" pitchFamily="2" charset="-122"/>
              </a:rPr>
              <a:t>】Oracle</a:t>
            </a:r>
            <a:r>
              <a:rPr lang="zh-CN" altLang="en-US" sz="2600" dirty="0">
                <a:solidFill>
                  <a:schemeClr val="accent2"/>
                </a:solidFill>
                <a:latin typeface="Times New Roman" pitchFamily="18" charset="0"/>
                <a:ea typeface="黑体" pitchFamily="2" charset="-122"/>
              </a:rPr>
              <a:t>中优化方法与目标的选择</a:t>
            </a:r>
          </a:p>
          <a:p>
            <a:pPr lvl="1" eaLnBrk="1" hangingPunct="1">
              <a:lnSpc>
                <a:spcPct val="115000"/>
              </a:lnSpc>
            </a:pPr>
            <a:r>
              <a:rPr lang="en-US" altLang="zh-CN" sz="2400" dirty="0">
                <a:latin typeface="Times New Roman" pitchFamily="18" charset="0"/>
                <a:ea typeface="黑体" pitchFamily="2" charset="-122"/>
              </a:rPr>
              <a:t>Oracle</a:t>
            </a:r>
            <a:r>
              <a:rPr lang="zh-CN" altLang="en-US" sz="2400" dirty="0">
                <a:latin typeface="Times New Roman" pitchFamily="18" charset="0"/>
                <a:ea typeface="黑体" pitchFamily="2" charset="-122"/>
              </a:rPr>
              <a:t>优化器对</a:t>
            </a:r>
            <a:r>
              <a:rPr lang="en-US" altLang="zh-CN" sz="2400" dirty="0">
                <a:latin typeface="Times New Roman" pitchFamily="18" charset="0"/>
                <a:ea typeface="黑体" pitchFamily="2" charset="-122"/>
              </a:rPr>
              <a:t>SQL</a:t>
            </a:r>
            <a:r>
              <a:rPr lang="zh-CN" altLang="en-US" sz="2400" dirty="0">
                <a:latin typeface="Times New Roman" pitchFamily="18" charset="0"/>
                <a:ea typeface="黑体" pitchFamily="2" charset="-122"/>
              </a:rPr>
              <a:t>语句选择何种优化方法与目标，取决于以下因素：</a:t>
            </a:r>
          </a:p>
          <a:p>
            <a:pPr lvl="2" eaLnBrk="1" hangingPunct="1">
              <a:lnSpc>
                <a:spcPct val="115000"/>
              </a:lnSpc>
            </a:pPr>
            <a:r>
              <a:rPr lang="en-US" altLang="zh-CN" sz="2200" dirty="0">
                <a:latin typeface="Times New Roman" pitchFamily="18" charset="0"/>
                <a:ea typeface="黑体" pitchFamily="2" charset="-122"/>
              </a:rPr>
              <a:t>OPTIMIZER_MODE</a:t>
            </a:r>
            <a:r>
              <a:rPr lang="zh-CN" altLang="en-US" sz="2200" dirty="0">
                <a:latin typeface="Times New Roman" pitchFamily="18" charset="0"/>
                <a:ea typeface="黑体" pitchFamily="2" charset="-122"/>
              </a:rPr>
              <a:t>初始化参数：</a:t>
            </a:r>
            <a:r>
              <a:rPr lang="en-US" altLang="zh-CN" sz="2200" u="sng" dirty="0">
                <a:solidFill>
                  <a:srgbClr val="0000CC"/>
                </a:solidFill>
                <a:latin typeface="Times New Roman" pitchFamily="18" charset="0"/>
                <a:ea typeface="黑体" pitchFamily="2" charset="-122"/>
              </a:rPr>
              <a:t>RULE</a:t>
            </a:r>
            <a:r>
              <a:rPr lang="en-US" altLang="zh-CN" sz="2200" dirty="0">
                <a:solidFill>
                  <a:srgbClr val="0000CC"/>
                </a:solidFill>
                <a:latin typeface="Times New Roman" pitchFamily="18" charset="0"/>
                <a:ea typeface="黑体" pitchFamily="2" charset="-122"/>
              </a:rPr>
              <a:t> | COST</a:t>
            </a:r>
            <a:r>
              <a:rPr lang="zh-CN" altLang="en-US" sz="2200" dirty="0">
                <a:solidFill>
                  <a:srgbClr val="0000CC"/>
                </a:solidFill>
                <a:latin typeface="Times New Roman" pitchFamily="18" charset="0"/>
                <a:ea typeface="黑体" pitchFamily="2" charset="-122"/>
              </a:rPr>
              <a:t>；</a:t>
            </a:r>
          </a:p>
          <a:p>
            <a:pPr lvl="2" eaLnBrk="1" hangingPunct="1">
              <a:lnSpc>
                <a:spcPct val="115000"/>
              </a:lnSpc>
            </a:pPr>
            <a:r>
              <a:rPr lang="zh-CN" altLang="en-US" sz="2200" dirty="0">
                <a:latin typeface="Times New Roman" pitchFamily="18" charset="0"/>
                <a:ea typeface="黑体" pitchFamily="2" charset="-122"/>
              </a:rPr>
              <a:t>数据字典中的统计数据；</a:t>
            </a:r>
          </a:p>
          <a:p>
            <a:pPr lvl="2" eaLnBrk="1" hangingPunct="1">
              <a:lnSpc>
                <a:spcPct val="115000"/>
              </a:lnSpc>
            </a:pPr>
            <a:r>
              <a:rPr lang="en-US" altLang="zh-CN" sz="2200" dirty="0">
                <a:latin typeface="Times New Roman" pitchFamily="18" charset="0"/>
                <a:ea typeface="黑体" pitchFamily="2" charset="-122"/>
              </a:rPr>
              <a:t>ALTER SESSION</a:t>
            </a:r>
            <a:r>
              <a:rPr lang="zh-CN" altLang="en-US" sz="2200" dirty="0">
                <a:latin typeface="Times New Roman" pitchFamily="18" charset="0"/>
                <a:ea typeface="黑体" pitchFamily="2" charset="-122"/>
              </a:rPr>
              <a:t>命令的</a:t>
            </a:r>
            <a:r>
              <a:rPr lang="en-US" altLang="zh-CN" sz="2200" dirty="0">
                <a:latin typeface="Times New Roman" pitchFamily="18" charset="0"/>
                <a:ea typeface="黑体" pitchFamily="2" charset="-122"/>
              </a:rPr>
              <a:t>OPTIMIZER_GOAL</a:t>
            </a:r>
            <a:r>
              <a:rPr lang="zh-CN" altLang="en-US" sz="2200" dirty="0">
                <a:latin typeface="Times New Roman" pitchFamily="18" charset="0"/>
                <a:ea typeface="黑体" pitchFamily="2" charset="-122"/>
              </a:rPr>
              <a:t>参数：</a:t>
            </a:r>
            <a:r>
              <a:rPr lang="en-US" altLang="zh-CN" sz="2200" dirty="0">
                <a:solidFill>
                  <a:srgbClr val="0000CC"/>
                </a:solidFill>
                <a:latin typeface="Times New Roman" pitchFamily="18" charset="0"/>
                <a:ea typeface="黑体" pitchFamily="2" charset="-122"/>
              </a:rPr>
              <a:t>CHOOSE | ALL_ROWS |  FTRST_ROWS  |  RULE</a:t>
            </a:r>
            <a:r>
              <a:rPr lang="zh-CN" altLang="en-US" sz="2200" dirty="0">
                <a:solidFill>
                  <a:srgbClr val="0000CC"/>
                </a:solidFill>
                <a:latin typeface="Times New Roman" pitchFamily="18" charset="0"/>
                <a:ea typeface="黑体" pitchFamily="2" charset="-122"/>
              </a:rPr>
              <a:t>；</a:t>
            </a:r>
          </a:p>
          <a:p>
            <a:pPr lvl="2" eaLnBrk="1" hangingPunct="1">
              <a:lnSpc>
                <a:spcPct val="115000"/>
              </a:lnSpc>
            </a:pPr>
            <a:r>
              <a:rPr lang="zh-CN" altLang="en-US" sz="2200" dirty="0">
                <a:latin typeface="Times New Roman" pitchFamily="18" charset="0"/>
                <a:ea typeface="黑体" pitchFamily="2" charset="-122"/>
              </a:rPr>
              <a:t>用户在</a:t>
            </a:r>
            <a:r>
              <a:rPr lang="en-US" altLang="zh-CN" sz="2200" dirty="0">
                <a:latin typeface="Times New Roman" pitchFamily="18" charset="0"/>
                <a:ea typeface="黑体" pitchFamily="2" charset="-122"/>
              </a:rPr>
              <a:t>SQL</a:t>
            </a:r>
            <a:r>
              <a:rPr lang="zh-CN" altLang="en-US" sz="2200" dirty="0">
                <a:latin typeface="Times New Roman" pitchFamily="18" charset="0"/>
                <a:ea typeface="黑体" pitchFamily="2" charset="-122"/>
              </a:rPr>
              <a:t>语句中给</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的优化提示（</a:t>
            </a:r>
            <a:r>
              <a:rPr lang="en-US" altLang="zh-CN" sz="2200" dirty="0">
                <a:solidFill>
                  <a:srgbClr val="0000CC"/>
                </a:solidFill>
                <a:latin typeface="Times New Roman" pitchFamily="18" charset="0"/>
                <a:ea typeface="黑体" pitchFamily="2" charset="-122"/>
              </a:rPr>
              <a:t>hints</a:t>
            </a:r>
            <a:r>
              <a:rPr lang="zh-CN" altLang="en-US" sz="2200" dirty="0">
                <a:latin typeface="Times New Roman" pitchFamily="18" charset="0"/>
                <a:ea typeface="黑体" pitchFamily="2" charset="-122"/>
              </a:rPr>
              <a:t>）</a:t>
            </a:r>
            <a:endParaRPr lang="en-US" altLang="zh-CN" sz="2200" dirty="0">
              <a:latin typeface="Times New Roman" pitchFamily="18" charset="0"/>
              <a:ea typeface="黑体" pitchFamily="2" charset="-122"/>
            </a:endParaRP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23</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6150" name="Rectangle 3"/>
          <p:cNvSpPr>
            <a:spLocks noGrp="1" noChangeArrowheads="1"/>
          </p:cNvSpPr>
          <p:nvPr>
            <p:ph type="body" idx="1"/>
          </p:nvPr>
        </p:nvSpPr>
        <p:spPr>
          <a:xfrm>
            <a:off x="914400" y="1268413"/>
            <a:ext cx="5097760" cy="5040312"/>
          </a:xfrm>
        </p:spPr>
        <p:txBody>
          <a:bodyPr/>
          <a:lstStyle/>
          <a:p>
            <a:pPr eaLnBrk="1" hangingPunct="1">
              <a:lnSpc>
                <a:spcPct val="125000"/>
              </a:lnSpc>
            </a:pPr>
            <a:r>
              <a:rPr lang="en-US" altLang="zh-CN" sz="3000" b="1" dirty="0">
                <a:ea typeface="黑体" pitchFamily="2" charset="-122"/>
              </a:rPr>
              <a:t>6.1  </a:t>
            </a:r>
            <a:r>
              <a:rPr lang="zh-CN" altLang="en-US" sz="3000" b="1" dirty="0">
                <a:ea typeface="黑体" pitchFamily="2" charset="-122"/>
              </a:rPr>
              <a:t>概述</a:t>
            </a:r>
          </a:p>
          <a:p>
            <a:pPr eaLnBrk="1" hangingPunct="1">
              <a:lnSpc>
                <a:spcPct val="125000"/>
              </a:lnSpc>
            </a:pPr>
            <a:r>
              <a:rPr lang="en-US" altLang="zh-CN" sz="3000" b="1" dirty="0">
                <a:ea typeface="黑体" pitchFamily="2" charset="-122"/>
              </a:rPr>
              <a:t>6.2  </a:t>
            </a:r>
            <a:r>
              <a:rPr lang="zh-CN" altLang="en-US" sz="3000" b="1" dirty="0">
                <a:ea typeface="黑体" pitchFamily="2" charset="-122"/>
              </a:rPr>
              <a:t>代数优化</a:t>
            </a:r>
          </a:p>
          <a:p>
            <a:pPr eaLnBrk="1" hangingPunct="1">
              <a:lnSpc>
                <a:spcPct val="125000"/>
              </a:lnSpc>
            </a:pPr>
            <a:r>
              <a:rPr lang="en-US" altLang="zh-CN" sz="3000" b="1" dirty="0">
                <a:ea typeface="黑体" pitchFamily="2" charset="-122"/>
              </a:rPr>
              <a:t>6.3  </a:t>
            </a:r>
            <a:r>
              <a:rPr lang="zh-CN" altLang="en-US" sz="3000" b="1" dirty="0">
                <a:ea typeface="黑体" pitchFamily="2" charset="-122"/>
              </a:rPr>
              <a:t>依赖于存取路径的</a:t>
            </a:r>
            <a:br>
              <a:rPr lang="en-US" altLang="zh-CN" sz="3000" b="1" dirty="0">
                <a:ea typeface="黑体" pitchFamily="2" charset="-122"/>
              </a:rPr>
            </a:br>
            <a:r>
              <a:rPr lang="en-US" altLang="zh-CN" sz="3000" b="1" dirty="0">
                <a:ea typeface="黑体" pitchFamily="2" charset="-122"/>
              </a:rPr>
              <a:t>       </a:t>
            </a:r>
            <a:r>
              <a:rPr lang="zh-CN" altLang="en-US" sz="3000" b="1" dirty="0">
                <a:ea typeface="黑体" pitchFamily="2" charset="-122"/>
              </a:rPr>
              <a:t>规则优化</a:t>
            </a:r>
          </a:p>
          <a:p>
            <a:pPr eaLnBrk="1" hangingPunct="1">
              <a:lnSpc>
                <a:spcPct val="125000"/>
              </a:lnSpc>
            </a:pPr>
            <a:r>
              <a:rPr lang="en-US" altLang="zh-CN" sz="3000" b="1" dirty="0">
                <a:solidFill>
                  <a:schemeClr val="accent2"/>
                </a:solidFill>
                <a:ea typeface="黑体" pitchFamily="2" charset="-122"/>
              </a:rPr>
              <a:t>6.4  </a:t>
            </a:r>
            <a:r>
              <a:rPr lang="zh-CN" altLang="en-US" sz="3000" b="1" dirty="0">
                <a:solidFill>
                  <a:schemeClr val="accent2"/>
                </a:solidFill>
                <a:ea typeface="黑体" pitchFamily="2" charset="-122"/>
              </a:rPr>
              <a:t>代价估算优化（简介）</a:t>
            </a:r>
          </a:p>
        </p:txBody>
      </p:sp>
      <p:pic>
        <p:nvPicPr>
          <p:cNvPr id="8" name="Picture 8" descr="j0299125"/>
          <p:cNvPicPr>
            <a:picLocks noChangeAspect="1" noChangeArrowheads="1"/>
          </p:cNvPicPr>
          <p:nvPr/>
        </p:nvPicPr>
        <p:blipFill>
          <a:blip r:embed="rId3" cstate="print"/>
          <a:srcRect/>
          <a:stretch>
            <a:fillRect/>
          </a:stretch>
        </p:blipFill>
        <p:spPr bwMode="auto">
          <a:xfrm>
            <a:off x="6156325" y="1844675"/>
            <a:ext cx="2592388" cy="4241800"/>
          </a:xfrm>
          <a:prstGeom prst="rect">
            <a:avLst/>
          </a:prstGeom>
          <a:noFill/>
          <a:ln w="9525">
            <a:noFill/>
            <a:miter lim="800000"/>
            <a:headEnd/>
            <a:tailEnd/>
          </a:ln>
        </p:spPr>
      </p:pic>
      <p:sp>
        <p:nvSpPr>
          <p:cNvPr id="9"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24</a:t>
            </a:fld>
            <a:endParaRPr lang="en-US" altLang="zh-CN" dirty="0"/>
          </a:p>
        </p:txBody>
      </p:sp>
      <p:sp>
        <p:nvSpPr>
          <p:cNvPr id="10"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extLst>
      <p:ext uri="{BB962C8B-B14F-4D97-AF65-F5344CB8AC3E}">
        <p14:creationId xmlns:p14="http://schemas.microsoft.com/office/powerpoint/2010/main" val="404917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hangingPunct="1"/>
            <a:r>
              <a:rPr lang="en-US" altLang="zh-CN" sz="4000"/>
              <a:t>6.4  </a:t>
            </a:r>
            <a:r>
              <a:rPr lang="zh-CN" altLang="en-US" sz="4000"/>
              <a:t>代价估算优化</a:t>
            </a:r>
          </a:p>
        </p:txBody>
      </p:sp>
      <p:sp>
        <p:nvSpPr>
          <p:cNvPr id="26630" name="Rectangle 3"/>
          <p:cNvSpPr>
            <a:spLocks noGrp="1" noChangeArrowheads="1"/>
          </p:cNvSpPr>
          <p:nvPr>
            <p:ph type="body" idx="1"/>
          </p:nvPr>
        </p:nvSpPr>
        <p:spPr>
          <a:xfrm>
            <a:off x="684213" y="1412875"/>
            <a:ext cx="8064500" cy="4896445"/>
          </a:xfrm>
        </p:spPr>
        <p:txBody>
          <a:bodyPr/>
          <a:lstStyle/>
          <a:p>
            <a:pPr eaLnBrk="1" hangingPunct="1"/>
            <a:r>
              <a:rPr lang="zh-CN" altLang="en-US" dirty="0">
                <a:solidFill>
                  <a:schemeClr val="accent2"/>
                </a:solidFill>
                <a:latin typeface="Times New Roman" pitchFamily="18" charset="0"/>
                <a:ea typeface="黑体" pitchFamily="2" charset="-122"/>
              </a:rPr>
              <a:t>一、目标</a:t>
            </a:r>
          </a:p>
          <a:p>
            <a:pPr lvl="1" eaLnBrk="1" hangingPunct="1"/>
            <a:r>
              <a:rPr lang="zh-CN" altLang="en-US" dirty="0">
                <a:latin typeface="Times New Roman" pitchFamily="18" charset="0"/>
                <a:ea typeface="黑体" pitchFamily="2" charset="-122"/>
              </a:rPr>
              <a:t>选择（估算的）代价最小的查询执行计划（</a:t>
            </a:r>
            <a:r>
              <a:rPr lang="en-US" altLang="zh-CN" dirty="0">
                <a:latin typeface="Times New Roman" pitchFamily="18" charset="0"/>
                <a:ea typeface="黑体" pitchFamily="2" charset="-122"/>
              </a:rPr>
              <a:t>query-execution plan</a:t>
            </a:r>
            <a:r>
              <a:rPr lang="zh-CN" altLang="en-US" dirty="0">
                <a:latin typeface="Times New Roman" pitchFamily="18" charset="0"/>
                <a:ea typeface="黑体" pitchFamily="2" charset="-122"/>
              </a:rPr>
              <a:t>）。 </a:t>
            </a:r>
          </a:p>
          <a:p>
            <a:pPr eaLnBrk="1" hangingPunct="1"/>
            <a:r>
              <a:rPr lang="zh-CN" altLang="en-US" dirty="0">
                <a:solidFill>
                  <a:schemeClr val="accent2"/>
                </a:solidFill>
                <a:latin typeface="Times New Roman" pitchFamily="18" charset="0"/>
                <a:ea typeface="黑体" pitchFamily="2" charset="-122"/>
              </a:rPr>
              <a:t>二、方法与策略</a:t>
            </a:r>
          </a:p>
          <a:p>
            <a:pPr lvl="1" eaLnBrk="1" hangingPunct="1"/>
            <a:r>
              <a:rPr lang="zh-CN" altLang="en-US" dirty="0">
                <a:latin typeface="Times New Roman" pitchFamily="18" charset="0"/>
                <a:ea typeface="黑体" pitchFamily="2" charset="-122"/>
              </a:rPr>
              <a:t>针对各种可能的查询操作实现方案（包括实现算法及可用的存取路径），根据</a:t>
            </a:r>
            <a:r>
              <a:rPr lang="zh-CN" altLang="en-US" dirty="0">
                <a:solidFill>
                  <a:srgbClr val="008000"/>
                </a:solidFill>
                <a:latin typeface="Times New Roman" pitchFamily="18" charset="0"/>
                <a:ea typeface="黑体" pitchFamily="2" charset="-122"/>
              </a:rPr>
              <a:t>代价估算（</a:t>
            </a:r>
            <a:r>
              <a:rPr lang="en-US" altLang="zh-CN" dirty="0">
                <a:solidFill>
                  <a:srgbClr val="008000"/>
                </a:solidFill>
                <a:latin typeface="Times New Roman" pitchFamily="18" charset="0"/>
                <a:ea typeface="黑体" pitchFamily="2" charset="-122"/>
              </a:rPr>
              <a:t>cost estimates</a:t>
            </a:r>
            <a:r>
              <a:rPr lang="zh-CN" altLang="en-US" dirty="0">
                <a:solidFill>
                  <a:srgbClr val="008000"/>
                </a:solidFill>
                <a:latin typeface="Times New Roman" pitchFamily="18" charset="0"/>
                <a:ea typeface="黑体" pitchFamily="2" charset="-122"/>
              </a:rPr>
              <a:t>）模型</a:t>
            </a:r>
            <a:r>
              <a:rPr lang="zh-CN" altLang="en-US" dirty="0">
                <a:latin typeface="Times New Roman" pitchFamily="18" charset="0"/>
                <a:ea typeface="黑体" pitchFamily="2" charset="-122"/>
              </a:rPr>
              <a:t>分别计算出相应的执行代价，选择代价最小者作为最终的执行计划。 </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25</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hangingPunct="1"/>
            <a:r>
              <a:rPr lang="en-US" altLang="zh-CN" sz="4000"/>
              <a:t>6.4  </a:t>
            </a:r>
            <a:r>
              <a:rPr lang="zh-CN" altLang="en-US" sz="4000"/>
              <a:t>代价估算优化</a:t>
            </a:r>
          </a:p>
        </p:txBody>
      </p:sp>
      <p:sp>
        <p:nvSpPr>
          <p:cNvPr id="27654" name="Rectangle 3"/>
          <p:cNvSpPr>
            <a:spLocks noGrp="1" noChangeArrowheads="1"/>
          </p:cNvSpPr>
          <p:nvPr>
            <p:ph type="body" idx="1"/>
          </p:nvPr>
        </p:nvSpPr>
        <p:spPr>
          <a:xfrm>
            <a:off x="539750" y="1196975"/>
            <a:ext cx="5616575" cy="5111750"/>
          </a:xfrm>
        </p:spPr>
        <p:txBody>
          <a:bodyPr/>
          <a:lstStyle/>
          <a:p>
            <a:pPr eaLnBrk="1" hangingPunct="1"/>
            <a:r>
              <a:rPr lang="zh-CN" altLang="en-US" sz="2400" dirty="0">
                <a:solidFill>
                  <a:schemeClr val="accent2"/>
                </a:solidFill>
                <a:latin typeface="Times New Roman" pitchFamily="18" charset="0"/>
                <a:ea typeface="黑体" pitchFamily="2" charset="-122"/>
              </a:rPr>
              <a:t>代价估算模型</a:t>
            </a:r>
            <a:r>
              <a:rPr lang="zh-CN" altLang="en-US" dirty="0">
                <a:solidFill>
                  <a:schemeClr val="hlink"/>
                </a:solidFill>
                <a:latin typeface="Times New Roman" pitchFamily="18" charset="0"/>
                <a:ea typeface="黑体" pitchFamily="2" charset="-122"/>
              </a:rPr>
              <a:t> </a:t>
            </a:r>
          </a:p>
          <a:p>
            <a:pPr lvl="1" eaLnBrk="1" hangingPunct="1"/>
            <a:r>
              <a:rPr lang="zh-CN" altLang="en-US" sz="2200" dirty="0">
                <a:solidFill>
                  <a:srgbClr val="0000CC"/>
                </a:solidFill>
                <a:latin typeface="Times New Roman" pitchFamily="18" charset="0"/>
                <a:ea typeface="黑体" pitchFamily="2" charset="-122"/>
              </a:rPr>
              <a:t>一个查询操作的代价：</a:t>
            </a:r>
          </a:p>
          <a:p>
            <a:pPr lvl="1" eaLnBrk="1" hangingPunct="1">
              <a:buFont typeface="Wingdings" pitchFamily="2" charset="2"/>
              <a:buNone/>
            </a:pPr>
            <a:r>
              <a:rPr lang="fr-FR" altLang="zh-CN" sz="2200" dirty="0">
                <a:latin typeface="Times New Roman" pitchFamily="18" charset="0"/>
                <a:ea typeface="黑体" pitchFamily="2" charset="-122"/>
              </a:rPr>
              <a:t>     C = C</a:t>
            </a:r>
            <a:r>
              <a:rPr lang="fr-FR" altLang="zh-CN" sz="2200" baseline="-25000" dirty="0">
                <a:latin typeface="Times New Roman" pitchFamily="18" charset="0"/>
                <a:ea typeface="黑体" pitchFamily="2" charset="-122"/>
              </a:rPr>
              <a:t>I</a:t>
            </a:r>
            <a:r>
              <a:rPr lang="en-US" altLang="zh-CN" sz="2200" baseline="-25000" dirty="0">
                <a:latin typeface="Times New Roman" pitchFamily="18" charset="0"/>
                <a:ea typeface="黑体" pitchFamily="2" charset="-122"/>
              </a:rPr>
              <a:t>/</a:t>
            </a:r>
            <a:r>
              <a:rPr lang="fr-FR" altLang="zh-CN" sz="2200" baseline="-25000" dirty="0">
                <a:latin typeface="Times New Roman" pitchFamily="18" charset="0"/>
                <a:ea typeface="黑体" pitchFamily="2" charset="-122"/>
              </a:rPr>
              <a:t>O </a:t>
            </a:r>
            <a:r>
              <a:rPr lang="fr-FR" altLang="zh-CN" sz="2200" dirty="0">
                <a:latin typeface="Times New Roman" pitchFamily="18" charset="0"/>
                <a:ea typeface="黑体" pitchFamily="2" charset="-122"/>
              </a:rPr>
              <a:t>+ C</a:t>
            </a:r>
            <a:r>
              <a:rPr lang="fr-FR" altLang="zh-CN" sz="2200" baseline="-25000" dirty="0">
                <a:latin typeface="Times New Roman" pitchFamily="18" charset="0"/>
                <a:ea typeface="黑体" pitchFamily="2" charset="-122"/>
              </a:rPr>
              <a:t>CPU </a:t>
            </a:r>
            <a:r>
              <a:rPr lang="fr-FR" altLang="zh-CN" sz="2200" dirty="0">
                <a:latin typeface="Times New Roman" pitchFamily="18" charset="0"/>
                <a:ea typeface="黑体" pitchFamily="2" charset="-122"/>
              </a:rPr>
              <a:t>+ C</a:t>
            </a:r>
            <a:r>
              <a:rPr lang="fr-FR" altLang="zh-CN" sz="2200" baseline="-25000" dirty="0">
                <a:latin typeface="Times New Roman" pitchFamily="18" charset="0"/>
                <a:ea typeface="黑体" pitchFamily="2" charset="-122"/>
              </a:rPr>
              <a:t>COMM</a:t>
            </a:r>
            <a:r>
              <a:rPr lang="fr-FR" altLang="zh-CN" sz="2200" dirty="0">
                <a:latin typeface="Times New Roman" pitchFamily="18" charset="0"/>
                <a:ea typeface="黑体" pitchFamily="2" charset="-122"/>
              </a:rPr>
              <a:t>    </a:t>
            </a:r>
          </a:p>
          <a:p>
            <a:pPr lvl="1" eaLnBrk="1" hangingPunct="1">
              <a:buFont typeface="Wingdings" pitchFamily="2" charset="2"/>
              <a:buNone/>
            </a:pPr>
            <a:r>
              <a:rPr lang="fr-FR" altLang="zh-CN" sz="2200" dirty="0">
                <a:latin typeface="Times New Roman" pitchFamily="18" charset="0"/>
                <a:ea typeface="黑体" pitchFamily="2" charset="-122"/>
              </a:rPr>
              <a:t>         ≈ C</a:t>
            </a:r>
            <a:r>
              <a:rPr lang="fr-FR" altLang="zh-CN" sz="2200" baseline="-25000" dirty="0">
                <a:latin typeface="Times New Roman" pitchFamily="18" charset="0"/>
                <a:ea typeface="黑体" pitchFamily="2" charset="-122"/>
              </a:rPr>
              <a:t>I</a:t>
            </a:r>
            <a:r>
              <a:rPr lang="en-US" altLang="zh-CN" sz="2200" baseline="-25000" dirty="0">
                <a:latin typeface="Times New Roman" pitchFamily="18" charset="0"/>
                <a:ea typeface="黑体" pitchFamily="2" charset="-122"/>
              </a:rPr>
              <a:t>/</a:t>
            </a:r>
            <a:r>
              <a:rPr lang="fr-FR" altLang="zh-CN" sz="2200" baseline="-25000" dirty="0">
                <a:latin typeface="Times New Roman" pitchFamily="18" charset="0"/>
                <a:ea typeface="黑体" pitchFamily="2" charset="-122"/>
              </a:rPr>
              <a:t>O</a:t>
            </a:r>
            <a:endParaRPr lang="fr-FR" altLang="zh-CN" sz="2200" dirty="0">
              <a:latin typeface="Times New Roman" pitchFamily="18" charset="0"/>
              <a:ea typeface="黑体" pitchFamily="2" charset="-122"/>
            </a:endParaRPr>
          </a:p>
          <a:p>
            <a:pPr lvl="1" eaLnBrk="1" hangingPunct="1">
              <a:buFont typeface="Wingdings" pitchFamily="2" charset="2"/>
              <a:buNone/>
            </a:pPr>
            <a:r>
              <a:rPr lang="fr-FR" altLang="zh-CN" sz="2200" dirty="0">
                <a:latin typeface="Times New Roman" pitchFamily="18" charset="0"/>
                <a:ea typeface="黑体" pitchFamily="2" charset="-122"/>
              </a:rPr>
              <a:t>         = ( D</a:t>
            </a:r>
            <a:r>
              <a:rPr lang="fr-FR" altLang="zh-CN" sz="2200" baseline="-25000" dirty="0">
                <a:latin typeface="Times New Roman" pitchFamily="18" charset="0"/>
                <a:ea typeface="黑体" pitchFamily="2" charset="-122"/>
              </a:rPr>
              <a:t>0</a:t>
            </a:r>
            <a:r>
              <a:rPr lang="fr-FR" altLang="zh-CN" sz="2200" dirty="0">
                <a:latin typeface="Times New Roman" pitchFamily="18" charset="0"/>
                <a:ea typeface="黑体" pitchFamily="2" charset="-122"/>
              </a:rPr>
              <a:t>+D</a:t>
            </a:r>
            <a:r>
              <a:rPr lang="fr-FR" altLang="zh-CN" sz="2200" baseline="-25000" dirty="0">
                <a:latin typeface="Times New Roman" pitchFamily="18" charset="0"/>
                <a:ea typeface="黑体" pitchFamily="2" charset="-122"/>
              </a:rPr>
              <a:t>1</a:t>
            </a:r>
            <a:r>
              <a:rPr lang="fr-FR" altLang="zh-CN" sz="2200" dirty="0">
                <a:latin typeface="Times New Roman" pitchFamily="18" charset="0"/>
                <a:ea typeface="黑体" pitchFamily="2" charset="-122"/>
              </a:rPr>
              <a:t>X )×I/O</a:t>
            </a:r>
            <a:r>
              <a:rPr lang="zh-CN" altLang="fr-FR" sz="2200" dirty="0">
                <a:latin typeface="Times New Roman" pitchFamily="18" charset="0"/>
                <a:ea typeface="黑体" pitchFamily="2" charset="-122"/>
              </a:rPr>
              <a:t>次数  </a:t>
            </a:r>
          </a:p>
          <a:p>
            <a:pPr lvl="1" eaLnBrk="1" hangingPunct="1">
              <a:buFont typeface="Wingdings" pitchFamily="2" charset="2"/>
              <a:buNone/>
            </a:pPr>
            <a:r>
              <a:rPr lang="zh-CN" altLang="fr-FR" sz="2200" dirty="0">
                <a:latin typeface="Times New Roman" pitchFamily="18" charset="0"/>
                <a:ea typeface="黑体" pitchFamily="2" charset="-122"/>
              </a:rPr>
              <a:t>         ≈ </a:t>
            </a:r>
            <a:r>
              <a:rPr lang="fr-FR" altLang="zh-CN" sz="2200" dirty="0">
                <a:latin typeface="Times New Roman" pitchFamily="18" charset="0"/>
                <a:ea typeface="黑体" pitchFamily="2" charset="-122"/>
              </a:rPr>
              <a:t>D</a:t>
            </a:r>
            <a:r>
              <a:rPr lang="fr-FR" altLang="zh-CN" sz="2200" baseline="-25000" dirty="0">
                <a:latin typeface="Times New Roman" pitchFamily="18" charset="0"/>
                <a:ea typeface="黑体" pitchFamily="2" charset="-122"/>
              </a:rPr>
              <a:t>0</a:t>
            </a:r>
            <a:r>
              <a:rPr lang="fr-FR" altLang="zh-CN" sz="2200" dirty="0">
                <a:latin typeface="Times New Roman" pitchFamily="18" charset="0"/>
                <a:ea typeface="黑体" pitchFamily="2" charset="-122"/>
              </a:rPr>
              <a:t>×I</a:t>
            </a:r>
            <a:r>
              <a:rPr lang="en-US" altLang="zh-CN" sz="2200" dirty="0">
                <a:latin typeface="Times New Roman" pitchFamily="18" charset="0"/>
                <a:ea typeface="黑体" pitchFamily="2" charset="-122"/>
              </a:rPr>
              <a:t>/</a:t>
            </a:r>
            <a:r>
              <a:rPr lang="fr-FR" altLang="zh-CN" sz="2200" dirty="0">
                <a:latin typeface="Times New Roman" pitchFamily="18" charset="0"/>
                <a:ea typeface="黑体" pitchFamily="2" charset="-122"/>
              </a:rPr>
              <a:t>O</a:t>
            </a:r>
            <a:r>
              <a:rPr lang="zh-CN" altLang="fr-FR" sz="2200" dirty="0">
                <a:latin typeface="Times New Roman" pitchFamily="18" charset="0"/>
                <a:ea typeface="黑体" pitchFamily="2" charset="-122"/>
              </a:rPr>
              <a:t>次数</a:t>
            </a:r>
          </a:p>
          <a:p>
            <a:pPr lvl="1" eaLnBrk="1" hangingPunct="1"/>
            <a:r>
              <a:rPr lang="zh-CN" altLang="fr-FR" sz="2200" dirty="0">
                <a:solidFill>
                  <a:srgbClr val="0000CC"/>
                </a:solidFill>
                <a:latin typeface="Times New Roman" pitchFamily="18" charset="0"/>
                <a:ea typeface="黑体" pitchFamily="2" charset="-122"/>
              </a:rPr>
              <a:t>一个查询执行计划</a:t>
            </a:r>
            <a:r>
              <a:rPr lang="en-US" altLang="zh-CN" sz="2200" dirty="0">
                <a:solidFill>
                  <a:srgbClr val="0000CC"/>
                </a:solidFill>
                <a:latin typeface="Times New Roman" pitchFamily="18" charset="0"/>
                <a:ea typeface="黑体" pitchFamily="2" charset="-122"/>
              </a:rPr>
              <a:t>EP</a:t>
            </a:r>
            <a:r>
              <a:rPr lang="zh-CN" altLang="fr-FR" sz="2200" dirty="0">
                <a:solidFill>
                  <a:srgbClr val="0000CC"/>
                </a:solidFill>
                <a:latin typeface="Times New Roman" pitchFamily="18" charset="0"/>
                <a:ea typeface="黑体" pitchFamily="2" charset="-122"/>
              </a:rPr>
              <a:t>的代价：</a:t>
            </a:r>
            <a:endParaRPr lang="zh-CN" altLang="en-US" sz="2200" dirty="0">
              <a:solidFill>
                <a:srgbClr val="0000CC"/>
              </a:solidFill>
              <a:latin typeface="Times New Roman" pitchFamily="18" charset="0"/>
              <a:ea typeface="黑体" pitchFamily="2" charset="-122"/>
            </a:endParaRPr>
          </a:p>
          <a:p>
            <a:pPr lvl="1" eaLnBrk="1" hangingPunct="1">
              <a:buFont typeface="Wingdings" pitchFamily="2" charset="2"/>
              <a:buNone/>
            </a:pPr>
            <a:r>
              <a:rPr lang="zh-CN" altLang="en-US" sz="2200" dirty="0">
                <a:latin typeface="Times New Roman" pitchFamily="18" charset="0"/>
                <a:ea typeface="黑体" pitchFamily="2" charset="-122"/>
              </a:rPr>
              <a:t>    </a:t>
            </a:r>
            <a:r>
              <a:rPr lang="en-US" altLang="zh-CN" sz="2200" dirty="0">
                <a:latin typeface="Times New Roman" pitchFamily="18" charset="0"/>
                <a:ea typeface="黑体" pitchFamily="2" charset="-122"/>
              </a:rPr>
              <a:t>C</a:t>
            </a:r>
            <a:r>
              <a:rPr lang="en-US" altLang="zh-CN" sz="2200" baseline="-25000" dirty="0">
                <a:latin typeface="Times New Roman" pitchFamily="18" charset="0"/>
                <a:ea typeface="黑体" pitchFamily="2" charset="-122"/>
              </a:rPr>
              <a:t>EP </a:t>
            </a:r>
            <a:r>
              <a:rPr lang="en-US" altLang="zh-CN" sz="2200" dirty="0">
                <a:latin typeface="Times New Roman" pitchFamily="18" charset="0"/>
                <a:ea typeface="黑体" pitchFamily="2" charset="-122"/>
              </a:rPr>
              <a:t>= ∑I/O</a:t>
            </a:r>
            <a:r>
              <a:rPr lang="zh-CN" altLang="en-US" sz="2200" dirty="0">
                <a:latin typeface="Times New Roman" pitchFamily="18" charset="0"/>
                <a:ea typeface="黑体" pitchFamily="2" charset="-122"/>
              </a:rPr>
              <a:t>次数  </a:t>
            </a:r>
            <a:r>
              <a:rPr lang="zh-CN" altLang="en-US" sz="2200" dirty="0">
                <a:solidFill>
                  <a:srgbClr val="0000CC"/>
                </a:solidFill>
                <a:latin typeface="Times New Roman" pitchFamily="18" charset="0"/>
                <a:ea typeface="黑体" pitchFamily="2" charset="-122"/>
              </a:rPr>
              <a:t>或者 </a:t>
            </a:r>
            <a:r>
              <a:rPr lang="en-US" altLang="zh-CN" sz="2200" dirty="0">
                <a:latin typeface="Times New Roman" pitchFamily="18" charset="0"/>
                <a:ea typeface="黑体" pitchFamily="2" charset="-122"/>
              </a:rPr>
              <a:t>= ∑I/O</a:t>
            </a:r>
            <a:r>
              <a:rPr lang="zh-CN" altLang="en-US" sz="2200" dirty="0">
                <a:latin typeface="Times New Roman" pitchFamily="18" charset="0"/>
                <a:ea typeface="黑体" pitchFamily="2" charset="-122"/>
              </a:rPr>
              <a:t>数据块数</a:t>
            </a:r>
          </a:p>
          <a:p>
            <a:pPr lvl="1" eaLnBrk="1" hangingPunct="1"/>
            <a:endParaRPr lang="en-US" altLang="zh-CN" sz="2200" dirty="0">
              <a:latin typeface="Times New Roman" pitchFamily="18" charset="0"/>
              <a:ea typeface="黑体" pitchFamily="2" charset="-122"/>
            </a:endParaRPr>
          </a:p>
          <a:p>
            <a:pPr lvl="1" eaLnBrk="1" hangingPunct="1"/>
            <a:r>
              <a:rPr lang="zh-CN" altLang="en-US" sz="2200" dirty="0">
                <a:latin typeface="Times New Roman" pitchFamily="18" charset="0"/>
                <a:ea typeface="黑体" pitchFamily="2" charset="-122"/>
              </a:rPr>
              <a:t>由此可见，比较一个查询的多个执行计划（实现方案）的相对代价时，只需比较它们的</a:t>
            </a:r>
            <a:r>
              <a:rPr lang="en-US" altLang="zh-CN" sz="2200" dirty="0">
                <a:solidFill>
                  <a:schemeClr val="accent2"/>
                </a:solidFill>
                <a:latin typeface="Times New Roman" pitchFamily="18" charset="0"/>
                <a:ea typeface="黑体" pitchFamily="2" charset="-122"/>
              </a:rPr>
              <a:t>I/O</a:t>
            </a:r>
            <a:r>
              <a:rPr lang="zh-CN" altLang="en-US" sz="2200" dirty="0">
                <a:solidFill>
                  <a:schemeClr val="accent2"/>
                </a:solidFill>
                <a:latin typeface="Times New Roman" pitchFamily="18" charset="0"/>
                <a:ea typeface="黑体" pitchFamily="2" charset="-122"/>
              </a:rPr>
              <a:t>次数</a:t>
            </a:r>
            <a:r>
              <a:rPr lang="zh-CN" altLang="en-US" sz="2200" dirty="0">
                <a:latin typeface="Times New Roman" pitchFamily="18" charset="0"/>
                <a:ea typeface="黑体" pitchFamily="2" charset="-122"/>
              </a:rPr>
              <a:t>或</a:t>
            </a:r>
            <a:r>
              <a:rPr lang="en-US" altLang="zh-CN" sz="2200" dirty="0">
                <a:solidFill>
                  <a:schemeClr val="accent2"/>
                </a:solidFill>
                <a:latin typeface="Times New Roman" pitchFamily="18" charset="0"/>
                <a:ea typeface="黑体" pitchFamily="2" charset="-122"/>
              </a:rPr>
              <a:t>I/O</a:t>
            </a:r>
            <a:r>
              <a:rPr lang="zh-CN" altLang="en-US" sz="2200" dirty="0">
                <a:solidFill>
                  <a:schemeClr val="accent2"/>
                </a:solidFill>
                <a:latin typeface="Times New Roman" pitchFamily="18" charset="0"/>
                <a:ea typeface="黑体" pitchFamily="2" charset="-122"/>
              </a:rPr>
              <a:t>数据块数</a:t>
            </a:r>
            <a:r>
              <a:rPr lang="zh-CN" altLang="en-US" sz="2200" dirty="0">
                <a:latin typeface="Times New Roman" pitchFamily="18" charset="0"/>
                <a:ea typeface="黑体" pitchFamily="2" charset="-122"/>
              </a:rPr>
              <a:t>。 </a:t>
            </a:r>
          </a:p>
        </p:txBody>
      </p:sp>
      <p:sp>
        <p:nvSpPr>
          <p:cNvPr id="27655" name="Text Box 4"/>
          <p:cNvSpPr txBox="1">
            <a:spLocks noChangeArrowheads="1"/>
          </p:cNvSpPr>
          <p:nvPr/>
        </p:nvSpPr>
        <p:spPr bwMode="auto">
          <a:xfrm>
            <a:off x="4787900" y="1484313"/>
            <a:ext cx="4032250" cy="2087562"/>
          </a:xfrm>
          <a:prstGeom prst="rect">
            <a:avLst/>
          </a:prstGeom>
          <a:solidFill>
            <a:srgbClr val="FFFFFF"/>
          </a:solidFill>
          <a:ln w="9525">
            <a:solidFill>
              <a:srgbClr val="000000"/>
            </a:solidFill>
            <a:miter lim="800000"/>
            <a:headEnd/>
            <a:tailEnd/>
          </a:ln>
        </p:spPr>
        <p:txBody>
          <a:bodyPr/>
          <a:lstStyle/>
          <a:p>
            <a:pPr algn="just"/>
            <a:r>
              <a:rPr lang="zh-CN" altLang="en-US" sz="2000" b="1" dirty="0">
                <a:solidFill>
                  <a:schemeClr val="accent2"/>
                </a:solidFill>
                <a:latin typeface="Times New Roman" pitchFamily="18" charset="0"/>
                <a:ea typeface="黑体" pitchFamily="2" charset="-122"/>
              </a:rPr>
              <a:t>注</a:t>
            </a:r>
            <a:r>
              <a:rPr lang="zh-CN" altLang="en-US" sz="2000" dirty="0">
                <a:solidFill>
                  <a:schemeClr val="accent2"/>
                </a:solidFill>
                <a:latin typeface="Times New Roman" pitchFamily="18" charset="0"/>
                <a:ea typeface="黑体" pitchFamily="2" charset="-122"/>
              </a:rPr>
              <a:t>：</a:t>
            </a:r>
          </a:p>
          <a:p>
            <a:pPr algn="just"/>
            <a:r>
              <a:rPr lang="en-US" altLang="zh-CN" sz="2000" b="1" dirty="0">
                <a:latin typeface="Times New Roman" pitchFamily="18" charset="0"/>
                <a:ea typeface="黑体" pitchFamily="2" charset="-122"/>
              </a:rPr>
              <a:t>D</a:t>
            </a:r>
            <a:r>
              <a:rPr lang="en-US" altLang="zh-CN" sz="2000" b="1" baseline="-25000" dirty="0">
                <a:latin typeface="Times New Roman" pitchFamily="18" charset="0"/>
                <a:ea typeface="黑体" pitchFamily="2" charset="-122"/>
              </a:rPr>
              <a:t>0 </a:t>
            </a:r>
            <a:r>
              <a:rPr lang="en-US" altLang="zh-CN" sz="2000" b="1" dirty="0">
                <a:latin typeface="Times New Roman" pitchFamily="18" charset="0"/>
                <a:ea typeface="黑体" pitchFamily="2" charset="-122"/>
              </a:rPr>
              <a:t>— </a:t>
            </a:r>
            <a:r>
              <a:rPr lang="zh-CN" altLang="en-US" sz="2000" b="1" dirty="0">
                <a:latin typeface="Times New Roman" pitchFamily="18" charset="0"/>
                <a:ea typeface="黑体" pitchFamily="2" charset="-122"/>
              </a:rPr>
              <a:t>每次</a:t>
            </a:r>
            <a:r>
              <a:rPr lang="en-US" altLang="zh-CN" sz="2000" b="1" dirty="0">
                <a:latin typeface="Times New Roman" pitchFamily="18" charset="0"/>
                <a:ea typeface="黑体" pitchFamily="2" charset="-122"/>
              </a:rPr>
              <a:t>I/O</a:t>
            </a:r>
            <a:r>
              <a:rPr lang="zh-CN" altLang="en-US" sz="2000" b="1" dirty="0">
                <a:latin typeface="Times New Roman" pitchFamily="18" charset="0"/>
                <a:ea typeface="黑体" pitchFamily="2" charset="-122"/>
              </a:rPr>
              <a:t>的寻道、等待时间；</a:t>
            </a:r>
          </a:p>
          <a:p>
            <a:pPr algn="just"/>
            <a:r>
              <a:rPr lang="en-US" altLang="zh-CN" sz="2000" b="1" dirty="0">
                <a:latin typeface="Times New Roman" pitchFamily="18" charset="0"/>
                <a:ea typeface="黑体" pitchFamily="2" charset="-122"/>
              </a:rPr>
              <a:t>D</a:t>
            </a:r>
            <a:r>
              <a:rPr lang="en-US" altLang="zh-CN" sz="2000" b="1" baseline="-25000" dirty="0">
                <a:latin typeface="Times New Roman" pitchFamily="18" charset="0"/>
                <a:ea typeface="黑体" pitchFamily="2" charset="-122"/>
              </a:rPr>
              <a:t>1 </a:t>
            </a:r>
            <a:r>
              <a:rPr lang="en-US" altLang="zh-CN" sz="2000" b="1" dirty="0">
                <a:latin typeface="Times New Roman" pitchFamily="18" charset="0"/>
                <a:ea typeface="黑体" pitchFamily="2" charset="-122"/>
              </a:rPr>
              <a:t>— </a:t>
            </a:r>
            <a:r>
              <a:rPr lang="zh-CN" altLang="en-US" sz="2000" b="1" dirty="0">
                <a:latin typeface="Times New Roman" pitchFamily="18" charset="0"/>
                <a:ea typeface="黑体" pitchFamily="2" charset="-122"/>
              </a:rPr>
              <a:t>每字节数据的传输时间；</a:t>
            </a:r>
          </a:p>
          <a:p>
            <a:pPr algn="just"/>
            <a:r>
              <a:rPr lang="en-US" altLang="zh-CN" sz="2000" b="1" dirty="0">
                <a:latin typeface="Times New Roman" pitchFamily="18" charset="0"/>
                <a:ea typeface="黑体" pitchFamily="2" charset="-122"/>
              </a:rPr>
              <a:t>X  — </a:t>
            </a:r>
            <a:r>
              <a:rPr lang="zh-CN" altLang="en-US" sz="2000" b="1" dirty="0">
                <a:latin typeface="Times New Roman" pitchFamily="18" charset="0"/>
                <a:ea typeface="黑体" pitchFamily="2" charset="-122"/>
              </a:rPr>
              <a:t>每次</a:t>
            </a:r>
            <a:r>
              <a:rPr lang="en-US" altLang="zh-CN" sz="2000" b="1" dirty="0">
                <a:latin typeface="Times New Roman" pitchFamily="18" charset="0"/>
                <a:ea typeface="黑体" pitchFamily="2" charset="-122"/>
              </a:rPr>
              <a:t>I/O</a:t>
            </a:r>
            <a:r>
              <a:rPr lang="zh-CN" altLang="en-US" sz="2000" b="1" dirty="0">
                <a:latin typeface="Times New Roman" pitchFamily="18" charset="0"/>
                <a:ea typeface="黑体" pitchFamily="2" charset="-122"/>
              </a:rPr>
              <a:t>的字节数；</a:t>
            </a:r>
          </a:p>
          <a:p>
            <a:pPr algn="just"/>
            <a:r>
              <a:rPr lang="zh-CN" altLang="en-US" sz="2000" b="1" dirty="0">
                <a:latin typeface="Times New Roman" pitchFamily="18" charset="0"/>
                <a:ea typeface="黑体" pitchFamily="2" charset="-122"/>
              </a:rPr>
              <a:t>一般地，</a:t>
            </a:r>
            <a:r>
              <a:rPr lang="en-US" altLang="zh-CN" sz="2000" b="1" dirty="0">
                <a:latin typeface="Times New Roman" pitchFamily="18" charset="0"/>
                <a:ea typeface="黑体" pitchFamily="2" charset="-122"/>
              </a:rPr>
              <a:t>D</a:t>
            </a:r>
            <a:r>
              <a:rPr lang="en-US" altLang="zh-CN" sz="2000" b="1" baseline="-25000" dirty="0">
                <a:latin typeface="Times New Roman" pitchFamily="18" charset="0"/>
                <a:ea typeface="黑体" pitchFamily="2" charset="-122"/>
              </a:rPr>
              <a:t>0</a:t>
            </a:r>
            <a:r>
              <a:rPr lang="en-US" altLang="zh-CN" sz="2000" baseline="-25000" dirty="0">
                <a:latin typeface="Times New Roman" pitchFamily="18" charset="0"/>
                <a:ea typeface="黑体" pitchFamily="2" charset="-122"/>
              </a:rPr>
              <a:t> </a:t>
            </a:r>
            <a:r>
              <a:rPr lang="en-US" altLang="zh-CN" sz="2000" b="1" dirty="0">
                <a:latin typeface="Times New Roman" pitchFamily="18" charset="0"/>
                <a:ea typeface="黑体" pitchFamily="2" charset="-122"/>
              </a:rPr>
              <a:t>&gt;&gt;</a:t>
            </a:r>
            <a:r>
              <a:rPr lang="en-US" altLang="zh-CN" sz="2000" baseline="-25000" dirty="0">
                <a:latin typeface="Times New Roman" pitchFamily="18" charset="0"/>
                <a:ea typeface="黑体" pitchFamily="2" charset="-122"/>
              </a:rPr>
              <a:t> </a:t>
            </a:r>
            <a:r>
              <a:rPr lang="en-US" altLang="zh-CN" sz="2000" b="1" dirty="0">
                <a:latin typeface="Times New Roman" pitchFamily="18" charset="0"/>
                <a:ea typeface="黑体" pitchFamily="2" charset="-122"/>
              </a:rPr>
              <a:t>D</a:t>
            </a:r>
            <a:r>
              <a:rPr lang="en-US" altLang="zh-CN" sz="2000" b="1" baseline="-25000" dirty="0">
                <a:latin typeface="Times New Roman" pitchFamily="18" charset="0"/>
                <a:ea typeface="黑体" pitchFamily="2" charset="-122"/>
              </a:rPr>
              <a:t>1</a:t>
            </a:r>
            <a:r>
              <a:rPr lang="en-US" altLang="zh-CN" sz="2000" b="1" dirty="0">
                <a:latin typeface="Times New Roman" pitchFamily="18" charset="0"/>
                <a:ea typeface="黑体" pitchFamily="2" charset="-122"/>
              </a:rPr>
              <a:t>X</a:t>
            </a:r>
            <a:r>
              <a:rPr lang="zh-CN" altLang="en-US" sz="2000" b="1" dirty="0">
                <a:latin typeface="Times New Roman" pitchFamily="18" charset="0"/>
                <a:ea typeface="黑体" pitchFamily="2" charset="-122"/>
              </a:rPr>
              <a:t>，且对同一个存储设备，可认为</a:t>
            </a:r>
            <a:r>
              <a:rPr lang="en-US" altLang="zh-CN" sz="2000" b="1" dirty="0">
                <a:latin typeface="Times New Roman" pitchFamily="18" charset="0"/>
                <a:ea typeface="黑体" pitchFamily="2" charset="-122"/>
              </a:rPr>
              <a:t>D</a:t>
            </a:r>
            <a:r>
              <a:rPr lang="en-US" altLang="zh-CN" sz="2000" b="1" baseline="-25000" dirty="0">
                <a:latin typeface="Times New Roman" pitchFamily="18" charset="0"/>
                <a:ea typeface="黑体" pitchFamily="2" charset="-122"/>
              </a:rPr>
              <a:t>0</a:t>
            </a:r>
            <a:r>
              <a:rPr lang="zh-CN" altLang="en-US" sz="2000" b="1" dirty="0">
                <a:latin typeface="Times New Roman" pitchFamily="18" charset="0"/>
                <a:ea typeface="黑体" pitchFamily="2" charset="-122"/>
              </a:rPr>
              <a:t>为常数。</a:t>
            </a:r>
          </a:p>
        </p:txBody>
      </p:sp>
      <p:sp>
        <p:nvSpPr>
          <p:cNvPr id="8"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26</a:t>
            </a:fld>
            <a:endParaRPr lang="en-US" altLang="zh-CN" dirty="0"/>
          </a:p>
        </p:txBody>
      </p:sp>
      <p:sp>
        <p:nvSpPr>
          <p:cNvPr id="9"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0"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en-US" altLang="zh-CN" sz="4000"/>
              <a:t>6.4  </a:t>
            </a:r>
            <a:r>
              <a:rPr lang="zh-CN" altLang="en-US" sz="4000"/>
              <a:t>代价估算优化</a:t>
            </a:r>
          </a:p>
        </p:txBody>
      </p:sp>
      <p:sp>
        <p:nvSpPr>
          <p:cNvPr id="28678" name="Rectangle 3"/>
          <p:cNvSpPr>
            <a:spLocks noGrp="1" noChangeArrowheads="1"/>
          </p:cNvSpPr>
          <p:nvPr>
            <p:ph type="body" idx="1"/>
          </p:nvPr>
        </p:nvSpPr>
        <p:spPr>
          <a:xfrm>
            <a:off x="611188" y="1413148"/>
            <a:ext cx="8208962" cy="4896172"/>
          </a:xfrm>
        </p:spPr>
        <p:txBody>
          <a:bodyPr/>
          <a:lstStyle/>
          <a:p>
            <a:pPr eaLnBrk="1" hangingPunct="1"/>
            <a:r>
              <a:rPr lang="zh-CN" altLang="en-US" sz="2400" dirty="0">
                <a:solidFill>
                  <a:schemeClr val="accent2"/>
                </a:solidFill>
                <a:latin typeface="Times New Roman" pitchFamily="18" charset="0"/>
                <a:ea typeface="黑体" pitchFamily="2" charset="-122"/>
              </a:rPr>
              <a:t>统计数据</a:t>
            </a:r>
            <a:r>
              <a:rPr lang="zh-CN" altLang="en-US" sz="2400" dirty="0">
                <a:latin typeface="Times New Roman" pitchFamily="18" charset="0"/>
                <a:ea typeface="黑体" pitchFamily="2" charset="-122"/>
              </a:rPr>
              <a:t> </a:t>
            </a:r>
          </a:p>
          <a:p>
            <a:pPr lvl="1" eaLnBrk="1" hangingPunct="1"/>
            <a:r>
              <a:rPr lang="zh-CN" altLang="en-US" sz="2000" dirty="0">
                <a:latin typeface="Times New Roman" pitchFamily="18" charset="0"/>
                <a:ea typeface="黑体" pitchFamily="2" charset="-122"/>
              </a:rPr>
              <a:t>要计算</a:t>
            </a:r>
            <a:r>
              <a:rPr lang="en-US" altLang="zh-CN" sz="2000" dirty="0">
                <a:solidFill>
                  <a:srgbClr val="0000CC"/>
                </a:solidFill>
                <a:latin typeface="Times New Roman" pitchFamily="18" charset="0"/>
                <a:ea typeface="黑体" pitchFamily="2" charset="-122"/>
              </a:rPr>
              <a:t>I/O</a:t>
            </a:r>
            <a:r>
              <a:rPr lang="zh-CN" altLang="en-US" sz="2000" dirty="0">
                <a:solidFill>
                  <a:srgbClr val="0000CC"/>
                </a:solidFill>
                <a:latin typeface="Times New Roman" pitchFamily="18" charset="0"/>
                <a:ea typeface="黑体" pitchFamily="2" charset="-122"/>
              </a:rPr>
              <a:t>次数</a:t>
            </a:r>
            <a:r>
              <a:rPr lang="zh-CN" altLang="en-US" sz="2000" dirty="0">
                <a:latin typeface="Times New Roman" pitchFamily="18" charset="0"/>
                <a:ea typeface="黑体" pitchFamily="2" charset="-122"/>
              </a:rPr>
              <a:t>或</a:t>
            </a:r>
            <a:r>
              <a:rPr lang="en-US" altLang="zh-CN" sz="2000" dirty="0">
                <a:solidFill>
                  <a:srgbClr val="0000CC"/>
                </a:solidFill>
                <a:latin typeface="Times New Roman" pitchFamily="18" charset="0"/>
                <a:ea typeface="黑体" pitchFamily="2" charset="-122"/>
              </a:rPr>
              <a:t>I/O</a:t>
            </a:r>
            <a:r>
              <a:rPr lang="zh-CN" altLang="en-US" sz="2000" dirty="0">
                <a:solidFill>
                  <a:srgbClr val="0000CC"/>
                </a:solidFill>
                <a:latin typeface="Times New Roman" pitchFamily="18" charset="0"/>
                <a:ea typeface="黑体" pitchFamily="2" charset="-122"/>
              </a:rPr>
              <a:t>数据块数</a:t>
            </a:r>
            <a:r>
              <a:rPr lang="zh-CN" altLang="en-US" sz="2000" dirty="0">
                <a:latin typeface="Times New Roman" pitchFamily="18" charset="0"/>
                <a:ea typeface="黑体" pitchFamily="2" charset="-122"/>
              </a:rPr>
              <a:t>，必须依赖相关的</a:t>
            </a:r>
            <a:r>
              <a:rPr lang="zh-CN" altLang="en-US" sz="2000" dirty="0">
                <a:solidFill>
                  <a:srgbClr val="FF0000"/>
                </a:solidFill>
                <a:latin typeface="Times New Roman" pitchFamily="18" charset="0"/>
                <a:ea typeface="黑体" pitchFamily="2" charset="-122"/>
              </a:rPr>
              <a:t>存储结构参数</a:t>
            </a:r>
            <a:r>
              <a:rPr lang="zh-CN" altLang="en-US" sz="2000" dirty="0">
                <a:latin typeface="Times New Roman" pitchFamily="18" charset="0"/>
                <a:ea typeface="黑体" pitchFamily="2" charset="-122"/>
              </a:rPr>
              <a:t>，它们作为统计数据存储于</a:t>
            </a:r>
            <a:r>
              <a:rPr lang="zh-CN" altLang="en-US" sz="2000" dirty="0">
                <a:solidFill>
                  <a:srgbClr val="008000"/>
                </a:solidFill>
                <a:latin typeface="Times New Roman" pitchFamily="18" charset="0"/>
                <a:ea typeface="黑体" pitchFamily="2" charset="-122"/>
              </a:rPr>
              <a:t>数据字典（</a:t>
            </a:r>
            <a:r>
              <a:rPr lang="en-US" altLang="zh-CN" sz="2000" dirty="0">
                <a:solidFill>
                  <a:srgbClr val="008000"/>
                </a:solidFill>
                <a:latin typeface="Times New Roman" pitchFamily="18" charset="0"/>
                <a:ea typeface="黑体" pitchFamily="2" charset="-122"/>
              </a:rPr>
              <a:t>DD</a:t>
            </a:r>
            <a:r>
              <a:rPr lang="zh-CN" altLang="en-US" sz="2000" dirty="0">
                <a:solidFill>
                  <a:srgbClr val="008000"/>
                </a:solidFill>
                <a:latin typeface="Times New Roman" pitchFamily="18" charset="0"/>
                <a:ea typeface="黑体" pitchFamily="2" charset="-122"/>
              </a:rPr>
              <a:t>）</a:t>
            </a:r>
            <a:r>
              <a:rPr lang="zh-CN" altLang="en-US" sz="2000" dirty="0">
                <a:latin typeface="Times New Roman" pitchFamily="18" charset="0"/>
                <a:ea typeface="黑体" pitchFamily="2" charset="-122"/>
              </a:rPr>
              <a:t>中，</a:t>
            </a:r>
            <a:r>
              <a:rPr lang="en-US" altLang="zh-CN" sz="2000" dirty="0">
                <a:latin typeface="Times New Roman" pitchFamily="18" charset="0"/>
                <a:ea typeface="黑体" pitchFamily="2" charset="-122"/>
              </a:rPr>
              <a:t>DBMS</a:t>
            </a:r>
            <a:r>
              <a:rPr lang="zh-CN" altLang="en-US" sz="2000" dirty="0">
                <a:latin typeface="Times New Roman" pitchFamily="18" charset="0"/>
                <a:ea typeface="黑体" pitchFamily="2" charset="-122"/>
              </a:rPr>
              <a:t>可以获得。</a:t>
            </a:r>
          </a:p>
          <a:p>
            <a:pPr lvl="1" eaLnBrk="1" hangingPunct="1"/>
            <a:r>
              <a:rPr lang="en-US" altLang="zh-CN" sz="2000" dirty="0">
                <a:latin typeface="Times New Roman" pitchFamily="18" charset="0"/>
                <a:ea typeface="黑体" pitchFamily="2" charset="-122"/>
              </a:rPr>
              <a:t>DBA</a:t>
            </a:r>
            <a:r>
              <a:rPr lang="zh-CN" altLang="en-US" sz="2000" dirty="0">
                <a:latin typeface="Times New Roman" pitchFamily="18" charset="0"/>
                <a:ea typeface="黑体" pitchFamily="2" charset="-122"/>
              </a:rPr>
              <a:t>还可用扩充的</a:t>
            </a:r>
            <a:r>
              <a:rPr lang="en-US" altLang="zh-CN" sz="2000" dirty="0">
                <a:latin typeface="Times New Roman" pitchFamily="18" charset="0"/>
                <a:ea typeface="黑体" pitchFamily="2" charset="-122"/>
              </a:rPr>
              <a:t>SQL</a:t>
            </a:r>
            <a:r>
              <a:rPr lang="zh-CN" altLang="en-US" sz="2000" dirty="0">
                <a:latin typeface="Times New Roman" pitchFamily="18" charset="0"/>
                <a:ea typeface="黑体" pitchFamily="2" charset="-122"/>
              </a:rPr>
              <a:t>命令（</a:t>
            </a:r>
            <a:r>
              <a:rPr lang="en-US" altLang="zh-CN" sz="2000" dirty="0">
                <a:solidFill>
                  <a:srgbClr val="FF0000"/>
                </a:solidFill>
                <a:latin typeface="Times New Roman" pitchFamily="18" charset="0"/>
                <a:ea typeface="黑体" pitchFamily="2" charset="-122"/>
              </a:rPr>
              <a:t>e.g. Oracle</a:t>
            </a:r>
            <a:r>
              <a:rPr lang="zh-CN" altLang="en-US" sz="2000" dirty="0">
                <a:solidFill>
                  <a:srgbClr val="FF0000"/>
                </a:solidFill>
                <a:latin typeface="Times New Roman" pitchFamily="18" charset="0"/>
                <a:ea typeface="黑体" pitchFamily="2" charset="-122"/>
              </a:rPr>
              <a:t>中</a:t>
            </a:r>
            <a:r>
              <a:rPr lang="en-US" altLang="zh-CN" sz="2000" dirty="0">
                <a:solidFill>
                  <a:srgbClr val="FF0000"/>
                </a:solidFill>
                <a:latin typeface="Times New Roman" pitchFamily="18" charset="0"/>
                <a:ea typeface="黑体" pitchFamily="2" charset="-122"/>
              </a:rPr>
              <a:t>ANALYZE</a:t>
            </a:r>
            <a:r>
              <a:rPr lang="zh-CN" altLang="en-US" sz="2000" dirty="0">
                <a:solidFill>
                  <a:srgbClr val="FF0000"/>
                </a:solidFill>
                <a:latin typeface="Times New Roman" pitchFamily="18" charset="0"/>
                <a:ea typeface="黑体" pitchFamily="2" charset="-122"/>
              </a:rPr>
              <a:t>命令</a:t>
            </a:r>
            <a:r>
              <a:rPr lang="zh-CN" altLang="en-US" sz="2000" dirty="0">
                <a:latin typeface="Times New Roman" pitchFamily="18" charset="0"/>
                <a:ea typeface="黑体" pitchFamily="2" charset="-122"/>
              </a:rPr>
              <a:t>）来计算指定结构的统计数据，并将计算结果存储于数据字典（</a:t>
            </a:r>
            <a:r>
              <a:rPr lang="en-US" altLang="zh-CN" sz="2000" dirty="0">
                <a:latin typeface="Times New Roman" pitchFamily="18" charset="0"/>
                <a:ea typeface="黑体" pitchFamily="2" charset="-122"/>
              </a:rPr>
              <a:t>DD</a:t>
            </a:r>
            <a:r>
              <a:rPr lang="zh-CN" altLang="en-US" sz="2000" dirty="0">
                <a:latin typeface="Times New Roman" pitchFamily="18" charset="0"/>
                <a:ea typeface="黑体" pitchFamily="2" charset="-122"/>
              </a:rPr>
              <a:t>）的相应基表中。</a:t>
            </a:r>
            <a:r>
              <a:rPr lang="zh-CN" altLang="en-US" sz="2200" dirty="0">
                <a:latin typeface="Times New Roman" pitchFamily="18" charset="0"/>
                <a:ea typeface="黑体" pitchFamily="2" charset="-122"/>
              </a:rPr>
              <a:t> </a:t>
            </a:r>
            <a:r>
              <a:rPr lang="zh-CN" altLang="en-US" sz="2000" dirty="0">
                <a:solidFill>
                  <a:srgbClr val="FF0000"/>
                </a:solidFill>
                <a:latin typeface="Times New Roman" pitchFamily="18" charset="0"/>
                <a:ea typeface="黑体" pitchFamily="2" charset="-122"/>
              </a:rPr>
              <a:t>例如：</a:t>
            </a:r>
            <a:r>
              <a:rPr lang="en-US" altLang="zh-CN" sz="2000" dirty="0">
                <a:solidFill>
                  <a:srgbClr val="FF0000"/>
                </a:solidFill>
                <a:latin typeface="Times New Roman" pitchFamily="18" charset="0"/>
                <a:ea typeface="黑体" pitchFamily="2" charset="-122"/>
              </a:rPr>
              <a:t>Oracle</a:t>
            </a:r>
            <a:r>
              <a:rPr lang="zh-CN" altLang="en-US" sz="2000" dirty="0">
                <a:solidFill>
                  <a:srgbClr val="FF0000"/>
                </a:solidFill>
                <a:latin typeface="Times New Roman" pitchFamily="18" charset="0"/>
                <a:ea typeface="黑体" pitchFamily="2" charset="-122"/>
              </a:rPr>
              <a:t>中关于“索引”的统计数据：</a:t>
            </a:r>
          </a:p>
          <a:p>
            <a:pPr lvl="2" eaLnBrk="1" hangingPunct="1"/>
            <a:r>
              <a:rPr lang="zh-CN" altLang="en-US" sz="2000" dirty="0">
                <a:latin typeface="Times New Roman" pitchFamily="18" charset="0"/>
                <a:ea typeface="黑体" pitchFamily="2" charset="-122"/>
              </a:rPr>
              <a:t>索引</a:t>
            </a:r>
            <a:r>
              <a:rPr lang="en-US" altLang="zh-CN" sz="2000" dirty="0">
                <a:latin typeface="Times New Roman" pitchFamily="18" charset="0"/>
                <a:ea typeface="黑体" pitchFamily="2" charset="-122"/>
              </a:rPr>
              <a:t>B</a:t>
            </a:r>
            <a:r>
              <a:rPr lang="zh-CN" altLang="en-US" sz="2000" dirty="0">
                <a:latin typeface="Times New Roman" pitchFamily="18" charset="0"/>
                <a:ea typeface="黑体" pitchFamily="2" charset="-122"/>
              </a:rPr>
              <a:t>树的深度（精确值）</a:t>
            </a:r>
          </a:p>
          <a:p>
            <a:pPr lvl="2" eaLnBrk="1" hangingPunct="1"/>
            <a:r>
              <a:rPr lang="en-US" altLang="zh-CN" sz="2000" dirty="0">
                <a:latin typeface="Times New Roman" pitchFamily="18" charset="0"/>
                <a:ea typeface="黑体" pitchFamily="2" charset="-122"/>
              </a:rPr>
              <a:t>B</a:t>
            </a:r>
            <a:r>
              <a:rPr lang="zh-CN" altLang="en-US" sz="2000" dirty="0">
                <a:latin typeface="Times New Roman" pitchFamily="18" charset="0"/>
                <a:ea typeface="黑体" pitchFamily="2" charset="-122"/>
              </a:rPr>
              <a:t>树叶块的数目</a:t>
            </a:r>
          </a:p>
          <a:p>
            <a:pPr lvl="2" eaLnBrk="1" hangingPunct="1"/>
            <a:r>
              <a:rPr lang="zh-CN" altLang="en-US" sz="2000" dirty="0">
                <a:latin typeface="Times New Roman" pitchFamily="18" charset="0"/>
                <a:ea typeface="黑体" pitchFamily="2" charset="-122"/>
              </a:rPr>
              <a:t>不同索引值的数目</a:t>
            </a:r>
          </a:p>
          <a:p>
            <a:pPr lvl="2" eaLnBrk="1" hangingPunct="1"/>
            <a:r>
              <a:rPr lang="zh-CN" altLang="en-US" sz="2000" dirty="0">
                <a:latin typeface="Times New Roman" pitchFamily="18" charset="0"/>
                <a:ea typeface="黑体" pitchFamily="2" charset="-122"/>
              </a:rPr>
              <a:t>每个索引值的叶块之平均数 </a:t>
            </a:r>
          </a:p>
          <a:p>
            <a:pPr lvl="2" eaLnBrk="1" hangingPunct="1"/>
            <a:r>
              <a:rPr lang="zh-CN" altLang="en-US" sz="2000" dirty="0">
                <a:latin typeface="Times New Roman" pitchFamily="18" charset="0"/>
                <a:ea typeface="黑体" pitchFamily="2" charset="-122"/>
              </a:rPr>
              <a:t>每个索引值的数据块之平均数</a:t>
            </a:r>
          </a:p>
          <a:p>
            <a:pPr lvl="2" eaLnBrk="1" hangingPunct="1"/>
            <a:r>
              <a:rPr lang="zh-CN" altLang="en-US" sz="2000" dirty="0">
                <a:latin typeface="Times New Roman" pitchFamily="18" charset="0"/>
                <a:ea typeface="黑体" pitchFamily="2" charset="-122"/>
              </a:rPr>
              <a:t>聚集因子（索引值的行如何排序好）</a:t>
            </a:r>
          </a:p>
          <a:p>
            <a:pPr lvl="2" eaLnBrk="1" hangingPunct="1">
              <a:buFont typeface="Wingdings" pitchFamily="2" charset="2"/>
              <a:buNone/>
            </a:pPr>
            <a:r>
              <a:rPr lang="zh-CN" altLang="en-US" sz="2000" dirty="0">
                <a:solidFill>
                  <a:srgbClr val="FF0000"/>
                </a:solidFill>
                <a:latin typeface="Times New Roman" pitchFamily="18" charset="0"/>
                <a:ea typeface="黑体" pitchFamily="2" charset="-122"/>
              </a:rPr>
              <a:t>以上统计数据存储于</a:t>
            </a:r>
            <a:r>
              <a:rPr lang="en-US" altLang="zh-CN" sz="2000" dirty="0">
                <a:solidFill>
                  <a:srgbClr val="FF0000"/>
                </a:solidFill>
                <a:latin typeface="Times New Roman" pitchFamily="18" charset="0"/>
                <a:ea typeface="黑体" pitchFamily="2" charset="-122"/>
              </a:rPr>
              <a:t>DD</a:t>
            </a:r>
            <a:r>
              <a:rPr lang="zh-CN" altLang="en-US" sz="2000" dirty="0">
                <a:solidFill>
                  <a:srgbClr val="FF0000"/>
                </a:solidFill>
                <a:latin typeface="Times New Roman" pitchFamily="18" charset="0"/>
                <a:ea typeface="黑体" pitchFamily="2" charset="-122"/>
              </a:rPr>
              <a:t>中关于</a:t>
            </a:r>
            <a:r>
              <a:rPr lang="en-US" altLang="zh-CN" sz="2000" dirty="0">
                <a:solidFill>
                  <a:srgbClr val="FF0000"/>
                </a:solidFill>
                <a:latin typeface="Times New Roman" pitchFamily="18" charset="0"/>
                <a:ea typeface="黑体" pitchFamily="2" charset="-122"/>
              </a:rPr>
              <a:t>INDEXS</a:t>
            </a:r>
            <a:r>
              <a:rPr lang="zh-CN" altLang="en-US" sz="2000" dirty="0">
                <a:solidFill>
                  <a:srgbClr val="FF0000"/>
                </a:solidFill>
                <a:latin typeface="Times New Roman" pitchFamily="18" charset="0"/>
                <a:ea typeface="黑体" pitchFamily="2" charset="-122"/>
              </a:rPr>
              <a:t>的基表中。</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27</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8">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en-US" altLang="zh-CN" sz="4000"/>
              <a:t>6.4  </a:t>
            </a:r>
            <a:r>
              <a:rPr lang="zh-CN" altLang="en-US" sz="4000"/>
              <a:t>代价估算优化</a:t>
            </a:r>
          </a:p>
        </p:txBody>
      </p:sp>
      <p:sp>
        <p:nvSpPr>
          <p:cNvPr id="29702" name="Rectangle 3"/>
          <p:cNvSpPr>
            <a:spLocks noGrp="1" noChangeArrowheads="1"/>
          </p:cNvSpPr>
          <p:nvPr>
            <p:ph type="body" idx="1"/>
          </p:nvPr>
        </p:nvSpPr>
        <p:spPr>
          <a:xfrm>
            <a:off x="611188" y="1412875"/>
            <a:ext cx="8064500" cy="3529013"/>
          </a:xfrm>
        </p:spPr>
        <p:txBody>
          <a:bodyPr/>
          <a:lstStyle/>
          <a:p>
            <a:pPr eaLnBrk="1" hangingPunct="1"/>
            <a:r>
              <a:rPr lang="zh-CN" altLang="en-US" dirty="0">
                <a:solidFill>
                  <a:schemeClr val="accent2"/>
                </a:solidFill>
                <a:latin typeface="Times New Roman" pitchFamily="18" charset="0"/>
                <a:ea typeface="黑体" pitchFamily="2" charset="-122"/>
              </a:rPr>
              <a:t>查询操作的实现算法</a:t>
            </a:r>
            <a:r>
              <a:rPr lang="zh-CN" altLang="en-US" dirty="0">
                <a:latin typeface="Times New Roman" pitchFamily="18" charset="0"/>
                <a:ea typeface="黑体" pitchFamily="2" charset="-122"/>
              </a:rPr>
              <a:t> </a:t>
            </a:r>
          </a:p>
          <a:p>
            <a:pPr lvl="1" eaLnBrk="1" hangingPunct="1"/>
            <a:r>
              <a:rPr lang="zh-CN" altLang="en-US" dirty="0">
                <a:latin typeface="Times New Roman" pitchFamily="18" charset="0"/>
                <a:ea typeface="黑体" pitchFamily="2" charset="-122"/>
              </a:rPr>
              <a:t>各种</a:t>
            </a:r>
            <a:r>
              <a:rPr lang="zh-CN" altLang="en-US" dirty="0">
                <a:solidFill>
                  <a:srgbClr val="FF0000"/>
                </a:solidFill>
                <a:latin typeface="Times New Roman" pitchFamily="18" charset="0"/>
                <a:ea typeface="黑体" pitchFamily="2" charset="-122"/>
              </a:rPr>
              <a:t>单个</a:t>
            </a:r>
            <a:r>
              <a:rPr lang="zh-CN" altLang="en-US" dirty="0">
                <a:latin typeface="Times New Roman" pitchFamily="18" charset="0"/>
                <a:ea typeface="黑体" pitchFamily="2" charset="-122"/>
              </a:rPr>
              <a:t>查询操作（如：选择、连接、投影、集合操作）可有多种实现算法，每一种实现算法有相应的存储结构</a:t>
            </a:r>
            <a:r>
              <a:rPr lang="en-US" altLang="zh-CN" dirty="0">
                <a:latin typeface="Times New Roman" pitchFamily="18" charset="0"/>
                <a:ea typeface="黑体" pitchFamily="2" charset="-122"/>
              </a:rPr>
              <a:t>/</a:t>
            </a:r>
            <a:r>
              <a:rPr lang="zh-CN" altLang="en-US" dirty="0">
                <a:latin typeface="Times New Roman" pitchFamily="18" charset="0"/>
                <a:ea typeface="黑体" pitchFamily="2" charset="-122"/>
              </a:rPr>
              <a:t>存取路径选择策略。</a:t>
            </a:r>
          </a:p>
          <a:p>
            <a:pPr lvl="1" eaLnBrk="1" hangingPunct="1"/>
            <a:r>
              <a:rPr lang="zh-CN" altLang="en-US" dirty="0">
                <a:latin typeface="Times New Roman" pitchFamily="18" charset="0"/>
                <a:ea typeface="黑体" pitchFamily="2" charset="-122"/>
              </a:rPr>
              <a:t>一个</a:t>
            </a:r>
            <a:r>
              <a:rPr lang="en-US" altLang="zh-CN" dirty="0">
                <a:latin typeface="Times New Roman" pitchFamily="18" charset="0"/>
                <a:ea typeface="黑体" pitchFamily="2" charset="-122"/>
              </a:rPr>
              <a:t>SELECT</a:t>
            </a:r>
            <a:r>
              <a:rPr lang="zh-CN" altLang="en-US" dirty="0">
                <a:latin typeface="Times New Roman" pitchFamily="18" charset="0"/>
                <a:ea typeface="黑体" pitchFamily="2" charset="-122"/>
              </a:rPr>
              <a:t>查询可看作是各种操作的</a:t>
            </a:r>
            <a:r>
              <a:rPr lang="zh-CN" altLang="en-US" dirty="0">
                <a:solidFill>
                  <a:srgbClr val="FF0000"/>
                </a:solidFill>
                <a:latin typeface="Times New Roman" pitchFamily="18" charset="0"/>
                <a:ea typeface="黑体" pitchFamily="2" charset="-122"/>
              </a:rPr>
              <a:t>组合</a:t>
            </a:r>
            <a:r>
              <a:rPr lang="zh-CN" altLang="en-US" dirty="0">
                <a:latin typeface="Times New Roman" pitchFamily="18" charset="0"/>
                <a:ea typeface="黑体" pitchFamily="2" charset="-122"/>
              </a:rPr>
              <a:t>。</a:t>
            </a:r>
            <a:br>
              <a:rPr lang="en-US" altLang="zh-CN" dirty="0">
                <a:latin typeface="Times New Roman" pitchFamily="18" charset="0"/>
                <a:ea typeface="黑体" pitchFamily="2" charset="-122"/>
              </a:rPr>
            </a:br>
            <a:r>
              <a:rPr lang="zh-CN" altLang="en-US" dirty="0">
                <a:latin typeface="Times New Roman" pitchFamily="18" charset="0"/>
                <a:ea typeface="黑体" pitchFamily="2" charset="-122"/>
              </a:rPr>
              <a:t>按组合操作执行查询可省去创建许多</a:t>
            </a:r>
            <a:r>
              <a:rPr lang="zh-CN" altLang="en-US" dirty="0">
                <a:solidFill>
                  <a:srgbClr val="0000CC"/>
                </a:solidFill>
                <a:latin typeface="Times New Roman" pitchFamily="18" charset="0"/>
                <a:ea typeface="黑体" pitchFamily="2" charset="-122"/>
              </a:rPr>
              <a:t>临时文件</a:t>
            </a:r>
            <a:r>
              <a:rPr lang="zh-CN" altLang="en-US" dirty="0">
                <a:latin typeface="Times New Roman" pitchFamily="18" charset="0"/>
                <a:ea typeface="黑体" pitchFamily="2" charset="-122"/>
              </a:rPr>
              <a:t>，因而也省去了许多</a:t>
            </a:r>
            <a:r>
              <a:rPr lang="en-US" altLang="zh-CN" dirty="0">
                <a:latin typeface="Times New Roman" pitchFamily="18" charset="0"/>
                <a:ea typeface="黑体" pitchFamily="2" charset="-122"/>
              </a:rPr>
              <a:t>I/O</a:t>
            </a:r>
            <a:r>
              <a:rPr lang="zh-CN" altLang="en-US" dirty="0">
                <a:latin typeface="Times New Roman" pitchFamily="18" charset="0"/>
                <a:ea typeface="黑体" pitchFamily="2" charset="-122"/>
              </a:rPr>
              <a:t>操作。</a:t>
            </a:r>
            <a:r>
              <a:rPr lang="zh-CN" altLang="en-US" dirty="0">
                <a:latin typeface="Times New Roman" pitchFamily="18" charset="0"/>
              </a:rPr>
              <a:t> </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28</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en-US" altLang="zh-CN" sz="4000"/>
              <a:t>6.4  </a:t>
            </a:r>
            <a:r>
              <a:rPr lang="zh-CN" altLang="en-US" sz="4000"/>
              <a:t>代价估算优化</a:t>
            </a:r>
          </a:p>
        </p:txBody>
      </p:sp>
      <p:sp>
        <p:nvSpPr>
          <p:cNvPr id="73" name="Rectangle 3"/>
          <p:cNvSpPr txBox="1">
            <a:spLocks noChangeArrowheads="1"/>
          </p:cNvSpPr>
          <p:nvPr/>
        </p:nvSpPr>
        <p:spPr bwMode="auto">
          <a:xfrm>
            <a:off x="611188" y="1268685"/>
            <a:ext cx="8137525" cy="792163"/>
          </a:xfrm>
          <a:prstGeom prst="rect">
            <a:avLst/>
          </a:prstGeom>
          <a:noFill/>
          <a:ln w="9525">
            <a:noFill/>
            <a:miter lim="800000"/>
            <a:headEnd/>
            <a:tailEnd/>
          </a:ln>
          <a:effectLst/>
        </p:spPr>
        <p:txBody>
          <a:bodyPr/>
          <a:lstStyle/>
          <a:p>
            <a:pPr marL="342900" indent="-342900">
              <a:spcBef>
                <a:spcPct val="20000"/>
              </a:spcBef>
              <a:buClr>
                <a:schemeClr val="folHlink"/>
              </a:buClr>
              <a:buSzPct val="90000"/>
              <a:buFont typeface="Wingdings" pitchFamily="2" charset="2"/>
              <a:buChar char="n"/>
              <a:defRPr/>
            </a:pPr>
            <a:r>
              <a:rPr lang="zh-CN" altLang="en-US" sz="2400" kern="0" dirty="0">
                <a:solidFill>
                  <a:srgbClr val="008000"/>
                </a:solidFill>
                <a:latin typeface="Times New Roman" pitchFamily="18" charset="0"/>
                <a:ea typeface="黑体" pitchFamily="2" charset="-122"/>
              </a:rPr>
              <a:t>例：</a:t>
            </a:r>
            <a:r>
              <a:rPr lang="zh-CN" altLang="en-US" sz="2400" kern="0" dirty="0">
                <a:solidFill>
                  <a:schemeClr val="accent2"/>
                </a:solidFill>
                <a:latin typeface="Times New Roman" pitchFamily="18" charset="0"/>
                <a:ea typeface="黑体" pitchFamily="2" charset="-122"/>
              </a:rPr>
              <a:t>连接操作的实现算法与代价估算</a:t>
            </a:r>
            <a:r>
              <a:rPr lang="zh-CN" altLang="en-US" sz="2400" kern="0" dirty="0">
                <a:solidFill>
                  <a:srgbClr val="0000CC"/>
                </a:solidFill>
                <a:latin typeface="Times New Roman" pitchFamily="18" charset="0"/>
                <a:ea typeface="黑体" pitchFamily="2" charset="-122"/>
              </a:rPr>
              <a:t> </a:t>
            </a:r>
            <a:r>
              <a:rPr lang="zh-CN" altLang="en-US" sz="2400" kern="0" dirty="0">
                <a:solidFill>
                  <a:schemeClr val="bg2">
                    <a:lumMod val="50000"/>
                    <a:lumOff val="50000"/>
                  </a:schemeClr>
                </a:solidFill>
                <a:latin typeface="Times New Roman" pitchFamily="18" charset="0"/>
                <a:ea typeface="黑体" pitchFamily="2" charset="-122"/>
              </a:rPr>
              <a:t>（教材</a:t>
            </a:r>
            <a:r>
              <a:rPr lang="en-US" altLang="zh-CN" sz="2400" kern="0" dirty="0">
                <a:solidFill>
                  <a:schemeClr val="bg2">
                    <a:lumMod val="50000"/>
                    <a:lumOff val="50000"/>
                  </a:schemeClr>
                </a:solidFill>
                <a:latin typeface="Times New Roman" pitchFamily="18" charset="0"/>
                <a:ea typeface="黑体" pitchFamily="2" charset="-122"/>
              </a:rPr>
              <a:t>P125-127</a:t>
            </a:r>
            <a:r>
              <a:rPr lang="zh-CN" altLang="en-US" sz="2400" kern="0" dirty="0">
                <a:solidFill>
                  <a:schemeClr val="bg2">
                    <a:lumMod val="50000"/>
                    <a:lumOff val="50000"/>
                  </a:schemeClr>
                </a:solidFill>
                <a:latin typeface="Times New Roman" pitchFamily="18" charset="0"/>
                <a:ea typeface="黑体" pitchFamily="2" charset="-122"/>
              </a:rPr>
              <a:t>）</a:t>
            </a:r>
            <a:r>
              <a:rPr lang="zh-CN" altLang="en-US" sz="2400" kern="0" dirty="0">
                <a:latin typeface="Times New Roman" pitchFamily="18" charset="0"/>
                <a:ea typeface="黑体" pitchFamily="2" charset="-122"/>
              </a:rPr>
              <a:t>连接操作 </a:t>
            </a:r>
            <a:r>
              <a:rPr lang="en-US" altLang="zh-CN" sz="2400" kern="0" dirty="0">
                <a:solidFill>
                  <a:srgbClr val="0000CC"/>
                </a:solidFill>
                <a:latin typeface="Times New Roman" pitchFamily="18" charset="0"/>
                <a:ea typeface="黑体" pitchFamily="2" charset="-122"/>
              </a:rPr>
              <a:t>R ⋈</a:t>
            </a:r>
            <a:r>
              <a:rPr lang="en-US" altLang="zh-CN" sz="2400" kern="0" baseline="-25000" dirty="0">
                <a:solidFill>
                  <a:srgbClr val="0000CC"/>
                </a:solidFill>
                <a:latin typeface="Times New Roman" pitchFamily="18" charset="0"/>
                <a:ea typeface="黑体" pitchFamily="2" charset="-122"/>
              </a:rPr>
              <a:t>R.A=S.B</a:t>
            </a:r>
            <a:r>
              <a:rPr lang="en-US" altLang="zh-CN" sz="2400" kern="0" dirty="0">
                <a:solidFill>
                  <a:srgbClr val="0000CC"/>
                </a:solidFill>
                <a:latin typeface="Times New Roman" pitchFamily="18" charset="0"/>
                <a:ea typeface="黑体" pitchFamily="2" charset="-122"/>
              </a:rPr>
              <a:t> S</a:t>
            </a:r>
            <a:r>
              <a:rPr lang="en-US" altLang="zh-CN" sz="2400" kern="0" dirty="0">
                <a:latin typeface="Times New Roman" pitchFamily="18" charset="0"/>
                <a:ea typeface="黑体" pitchFamily="2" charset="-122"/>
              </a:rPr>
              <a:t> </a:t>
            </a:r>
            <a:r>
              <a:rPr lang="zh-CN" altLang="en-US" sz="2400" kern="0" dirty="0">
                <a:latin typeface="Times New Roman" pitchFamily="18" charset="0"/>
                <a:ea typeface="黑体" pitchFamily="2" charset="-122"/>
              </a:rPr>
              <a:t>有四种实现算法：</a:t>
            </a:r>
            <a:endParaRPr lang="en-US" altLang="zh-CN" sz="2800" kern="0" dirty="0">
              <a:latin typeface="Times New Roman" pitchFamily="18" charset="0"/>
              <a:ea typeface="黑体" pitchFamily="2" charset="-122"/>
            </a:endParaRPr>
          </a:p>
        </p:txBody>
      </p:sp>
      <p:sp>
        <p:nvSpPr>
          <p:cNvPr id="30732" name="Text Box 41"/>
          <p:cNvSpPr txBox="1">
            <a:spLocks noChangeArrowheads="1"/>
          </p:cNvSpPr>
          <p:nvPr/>
        </p:nvSpPr>
        <p:spPr bwMode="auto">
          <a:xfrm>
            <a:off x="827014" y="4525555"/>
            <a:ext cx="3025080" cy="369295"/>
          </a:xfrm>
          <a:prstGeom prst="rect">
            <a:avLst/>
          </a:prstGeom>
          <a:noFill/>
          <a:ln w="9525">
            <a:noFill/>
            <a:miter lim="800000"/>
            <a:headEnd/>
            <a:tailEnd/>
          </a:ln>
        </p:spPr>
        <p:txBody>
          <a:bodyPr>
            <a:spAutoFit/>
          </a:bodyPr>
          <a:lstStyle/>
          <a:p>
            <a:pPr>
              <a:spcBef>
                <a:spcPct val="50000"/>
              </a:spcBef>
            </a:pPr>
            <a:r>
              <a:rPr lang="zh-CN" altLang="en-US" b="1" dirty="0">
                <a:solidFill>
                  <a:srgbClr val="0000CC"/>
                </a:solidFill>
                <a:latin typeface="Tahoma" pitchFamily="34" charset="0"/>
              </a:rPr>
              <a:t>内关系</a:t>
            </a:r>
            <a:r>
              <a:rPr lang="en-US" altLang="zh-CN" b="1" dirty="0">
                <a:solidFill>
                  <a:srgbClr val="0000CC"/>
                </a:solidFill>
                <a:latin typeface="Tahoma" pitchFamily="34" charset="0"/>
              </a:rPr>
              <a:t>S</a:t>
            </a:r>
            <a:r>
              <a:rPr lang="zh-CN" altLang="en-US" b="1" dirty="0">
                <a:solidFill>
                  <a:srgbClr val="0000CC"/>
                </a:solidFill>
                <a:latin typeface="Tahoma" pitchFamily="34" charset="0"/>
              </a:rPr>
              <a:t> ：共</a:t>
            </a:r>
            <a:r>
              <a:rPr lang="en-US" altLang="zh-CN" b="1" dirty="0">
                <a:solidFill>
                  <a:srgbClr val="0000CC"/>
                </a:solidFill>
                <a:latin typeface="Tahoma" pitchFamily="34" charset="0"/>
              </a:rPr>
              <a:t>m</a:t>
            </a:r>
            <a:r>
              <a:rPr lang="zh-CN" altLang="en-US" b="1" dirty="0">
                <a:solidFill>
                  <a:srgbClr val="0000CC"/>
                </a:solidFill>
                <a:latin typeface="Tahoma" pitchFamily="34" charset="0"/>
              </a:rPr>
              <a:t>行占用</a:t>
            </a:r>
            <a:r>
              <a:rPr lang="en-US" altLang="zh-CN" b="1" dirty="0">
                <a:solidFill>
                  <a:srgbClr val="0000CC"/>
                </a:solidFill>
                <a:latin typeface="Tahoma" pitchFamily="34" charset="0"/>
              </a:rPr>
              <a:t>b</a:t>
            </a:r>
            <a:r>
              <a:rPr lang="en-US" altLang="zh-CN" b="1" baseline="-25000" dirty="0">
                <a:solidFill>
                  <a:srgbClr val="0000CC"/>
                </a:solidFill>
                <a:latin typeface="Tahoma" pitchFamily="34" charset="0"/>
              </a:rPr>
              <a:t>S</a:t>
            </a:r>
            <a:r>
              <a:rPr lang="zh-CN" altLang="en-US" b="1" dirty="0">
                <a:solidFill>
                  <a:srgbClr val="0000CC"/>
                </a:solidFill>
                <a:latin typeface="Tahoma" pitchFamily="34" charset="0"/>
              </a:rPr>
              <a:t>块</a:t>
            </a:r>
            <a:endParaRPr lang="en-US" altLang="zh-CN" b="1" dirty="0">
              <a:solidFill>
                <a:srgbClr val="0000CC"/>
              </a:solidFill>
              <a:latin typeface="Tahoma" pitchFamily="34" charset="0"/>
            </a:endParaRPr>
          </a:p>
        </p:txBody>
      </p:sp>
      <p:grpSp>
        <p:nvGrpSpPr>
          <p:cNvPr id="30734" name="组合 68"/>
          <p:cNvGrpSpPr>
            <a:grpSpLocks/>
          </p:cNvGrpSpPr>
          <p:nvPr/>
        </p:nvGrpSpPr>
        <p:grpSpPr bwMode="auto">
          <a:xfrm>
            <a:off x="1115939" y="2652839"/>
            <a:ext cx="7488509" cy="3599741"/>
            <a:chOff x="1115939" y="1268760"/>
            <a:chExt cx="7488509" cy="3600101"/>
          </a:xfrm>
        </p:grpSpPr>
        <p:sp>
          <p:nvSpPr>
            <p:cNvPr id="30755" name="Rectangle 5"/>
            <p:cNvSpPr>
              <a:spLocks noChangeArrowheads="1"/>
            </p:cNvSpPr>
            <p:nvPr/>
          </p:nvSpPr>
          <p:spPr bwMode="auto">
            <a:xfrm>
              <a:off x="1115939" y="1593395"/>
              <a:ext cx="1657487" cy="1313786"/>
            </a:xfrm>
            <a:prstGeom prst="rect">
              <a:avLst/>
            </a:prstGeom>
            <a:solidFill>
              <a:srgbClr val="CCFFCC"/>
            </a:solidFill>
            <a:ln w="9525">
              <a:solidFill>
                <a:srgbClr val="000000"/>
              </a:solidFill>
              <a:miter lim="800000"/>
              <a:headEnd/>
              <a:tailEnd/>
            </a:ln>
          </p:spPr>
          <p:txBody>
            <a:bodyPr/>
            <a:lstStyle/>
            <a:p>
              <a:endParaRPr lang="zh-CN" altLang="en-US"/>
            </a:p>
          </p:txBody>
        </p:sp>
        <p:sp>
          <p:nvSpPr>
            <p:cNvPr id="30756" name="Line 6"/>
            <p:cNvSpPr>
              <a:spLocks noChangeShapeType="1"/>
            </p:cNvSpPr>
            <p:nvPr/>
          </p:nvSpPr>
          <p:spPr bwMode="auto">
            <a:xfrm>
              <a:off x="1115939" y="1863351"/>
              <a:ext cx="1657487" cy="0"/>
            </a:xfrm>
            <a:prstGeom prst="line">
              <a:avLst/>
            </a:prstGeom>
            <a:noFill/>
            <a:ln w="9525">
              <a:solidFill>
                <a:srgbClr val="000000"/>
              </a:solidFill>
              <a:round/>
              <a:headEnd/>
              <a:tailEnd/>
            </a:ln>
          </p:spPr>
          <p:txBody>
            <a:bodyPr/>
            <a:lstStyle/>
            <a:p>
              <a:endParaRPr lang="zh-CN" altLang="en-US"/>
            </a:p>
          </p:txBody>
        </p:sp>
        <p:sp>
          <p:nvSpPr>
            <p:cNvPr id="30757" name="Line 7"/>
            <p:cNvSpPr>
              <a:spLocks noChangeShapeType="1"/>
            </p:cNvSpPr>
            <p:nvPr/>
          </p:nvSpPr>
          <p:spPr bwMode="auto">
            <a:xfrm>
              <a:off x="1115939" y="2115310"/>
              <a:ext cx="1657487" cy="0"/>
            </a:xfrm>
            <a:prstGeom prst="line">
              <a:avLst/>
            </a:prstGeom>
            <a:noFill/>
            <a:ln w="9525">
              <a:solidFill>
                <a:srgbClr val="000000"/>
              </a:solidFill>
              <a:round/>
              <a:headEnd/>
              <a:tailEnd/>
            </a:ln>
          </p:spPr>
          <p:txBody>
            <a:bodyPr/>
            <a:lstStyle/>
            <a:p>
              <a:endParaRPr lang="zh-CN" altLang="en-US"/>
            </a:p>
          </p:txBody>
        </p:sp>
        <p:sp>
          <p:nvSpPr>
            <p:cNvPr id="30758" name="Line 8"/>
            <p:cNvSpPr>
              <a:spLocks noChangeShapeType="1"/>
            </p:cNvSpPr>
            <p:nvPr/>
          </p:nvSpPr>
          <p:spPr bwMode="auto">
            <a:xfrm>
              <a:off x="1115939" y="2655222"/>
              <a:ext cx="1657487" cy="0"/>
            </a:xfrm>
            <a:prstGeom prst="line">
              <a:avLst/>
            </a:prstGeom>
            <a:noFill/>
            <a:ln w="9525">
              <a:solidFill>
                <a:srgbClr val="000000"/>
              </a:solidFill>
              <a:round/>
              <a:headEnd/>
              <a:tailEnd/>
            </a:ln>
          </p:spPr>
          <p:txBody>
            <a:bodyPr/>
            <a:lstStyle/>
            <a:p>
              <a:endParaRPr lang="zh-CN" altLang="en-US"/>
            </a:p>
          </p:txBody>
        </p:sp>
        <p:sp>
          <p:nvSpPr>
            <p:cNvPr id="30759" name="Line 9"/>
            <p:cNvSpPr>
              <a:spLocks noChangeShapeType="1"/>
            </p:cNvSpPr>
            <p:nvPr/>
          </p:nvSpPr>
          <p:spPr bwMode="auto">
            <a:xfrm>
              <a:off x="1392187" y="1593395"/>
              <a:ext cx="0" cy="1295789"/>
            </a:xfrm>
            <a:prstGeom prst="line">
              <a:avLst/>
            </a:prstGeom>
            <a:noFill/>
            <a:ln w="9525">
              <a:solidFill>
                <a:srgbClr val="000000"/>
              </a:solidFill>
              <a:round/>
              <a:headEnd/>
              <a:tailEnd/>
            </a:ln>
          </p:spPr>
          <p:txBody>
            <a:bodyPr/>
            <a:lstStyle/>
            <a:p>
              <a:endParaRPr lang="zh-CN" altLang="en-US"/>
            </a:p>
          </p:txBody>
        </p:sp>
        <p:sp>
          <p:nvSpPr>
            <p:cNvPr id="30760" name="Line 10"/>
            <p:cNvSpPr>
              <a:spLocks noChangeShapeType="1"/>
            </p:cNvSpPr>
            <p:nvPr/>
          </p:nvSpPr>
          <p:spPr bwMode="auto">
            <a:xfrm>
              <a:off x="1770210" y="1611392"/>
              <a:ext cx="0" cy="1295789"/>
            </a:xfrm>
            <a:prstGeom prst="line">
              <a:avLst/>
            </a:prstGeom>
            <a:noFill/>
            <a:ln w="9525">
              <a:solidFill>
                <a:srgbClr val="000000"/>
              </a:solidFill>
              <a:round/>
              <a:headEnd/>
              <a:tailEnd/>
            </a:ln>
          </p:spPr>
          <p:txBody>
            <a:bodyPr/>
            <a:lstStyle/>
            <a:p>
              <a:endParaRPr lang="zh-CN" altLang="en-US"/>
            </a:p>
          </p:txBody>
        </p:sp>
        <p:sp>
          <p:nvSpPr>
            <p:cNvPr id="30761" name="Line 11"/>
            <p:cNvSpPr>
              <a:spLocks noChangeShapeType="1"/>
            </p:cNvSpPr>
            <p:nvPr/>
          </p:nvSpPr>
          <p:spPr bwMode="auto">
            <a:xfrm>
              <a:off x="2060998" y="1611392"/>
              <a:ext cx="0" cy="1295789"/>
            </a:xfrm>
            <a:prstGeom prst="line">
              <a:avLst/>
            </a:prstGeom>
            <a:noFill/>
            <a:ln w="9525">
              <a:solidFill>
                <a:srgbClr val="000000"/>
              </a:solidFill>
              <a:round/>
              <a:headEnd/>
              <a:tailEnd/>
            </a:ln>
          </p:spPr>
          <p:txBody>
            <a:bodyPr/>
            <a:lstStyle/>
            <a:p>
              <a:endParaRPr lang="zh-CN" altLang="en-US"/>
            </a:p>
          </p:txBody>
        </p:sp>
        <p:sp>
          <p:nvSpPr>
            <p:cNvPr id="30762" name="Line 12"/>
            <p:cNvSpPr>
              <a:spLocks noChangeShapeType="1"/>
            </p:cNvSpPr>
            <p:nvPr/>
          </p:nvSpPr>
          <p:spPr bwMode="auto">
            <a:xfrm>
              <a:off x="2482639" y="1611392"/>
              <a:ext cx="0" cy="1295789"/>
            </a:xfrm>
            <a:prstGeom prst="line">
              <a:avLst/>
            </a:prstGeom>
            <a:noFill/>
            <a:ln w="9525">
              <a:solidFill>
                <a:srgbClr val="000000"/>
              </a:solidFill>
              <a:round/>
              <a:headEnd/>
              <a:tailEnd/>
            </a:ln>
          </p:spPr>
          <p:txBody>
            <a:bodyPr/>
            <a:lstStyle/>
            <a:p>
              <a:endParaRPr lang="zh-CN" altLang="en-US"/>
            </a:p>
          </p:txBody>
        </p:sp>
        <p:sp>
          <p:nvSpPr>
            <p:cNvPr id="30763" name="Freeform 13"/>
            <p:cNvSpPr>
              <a:spLocks/>
            </p:cNvSpPr>
            <p:nvPr/>
          </p:nvSpPr>
          <p:spPr bwMode="auto">
            <a:xfrm>
              <a:off x="2817045" y="1863351"/>
              <a:ext cx="72697" cy="395935"/>
            </a:xfrm>
            <a:custGeom>
              <a:avLst/>
              <a:gdLst>
                <a:gd name="T0" fmla="*/ 0 w 100"/>
                <a:gd name="T1" fmla="*/ 0 h 440"/>
                <a:gd name="T2" fmla="*/ 100 w 100"/>
                <a:gd name="T3" fmla="*/ 0 h 440"/>
                <a:gd name="T4" fmla="*/ 100 w 100"/>
                <a:gd name="T5" fmla="*/ 440 h 440"/>
                <a:gd name="T6" fmla="*/ 0 w 100"/>
                <a:gd name="T7" fmla="*/ 440 h 440"/>
                <a:gd name="T8" fmla="*/ 0 60000 65536"/>
                <a:gd name="T9" fmla="*/ 0 60000 65536"/>
                <a:gd name="T10" fmla="*/ 0 60000 65536"/>
                <a:gd name="T11" fmla="*/ 0 60000 65536"/>
                <a:gd name="T12" fmla="*/ 0 w 100"/>
                <a:gd name="T13" fmla="*/ 0 h 440"/>
                <a:gd name="T14" fmla="*/ 100 w 100"/>
                <a:gd name="T15" fmla="*/ 440 h 440"/>
              </a:gdLst>
              <a:ahLst/>
              <a:cxnLst>
                <a:cxn ang="T8">
                  <a:pos x="T0" y="T1"/>
                </a:cxn>
                <a:cxn ang="T9">
                  <a:pos x="T2" y="T3"/>
                </a:cxn>
                <a:cxn ang="T10">
                  <a:pos x="T4" y="T5"/>
                </a:cxn>
                <a:cxn ang="T11">
                  <a:pos x="T6" y="T7"/>
                </a:cxn>
              </a:cxnLst>
              <a:rect l="T12" t="T13" r="T14" b="T15"/>
              <a:pathLst>
                <a:path w="100" h="440">
                  <a:moveTo>
                    <a:pt x="0" y="0"/>
                  </a:moveTo>
                  <a:lnTo>
                    <a:pt x="100" y="0"/>
                  </a:lnTo>
                  <a:lnTo>
                    <a:pt x="100" y="440"/>
                  </a:lnTo>
                  <a:lnTo>
                    <a:pt x="0" y="440"/>
                  </a:lnTo>
                </a:path>
              </a:pathLst>
            </a:custGeom>
            <a:noFill/>
            <a:ln w="9525">
              <a:solidFill>
                <a:srgbClr val="000000"/>
              </a:solidFill>
              <a:round/>
              <a:headEnd/>
              <a:tailEnd/>
            </a:ln>
          </p:spPr>
          <p:txBody>
            <a:bodyPr/>
            <a:lstStyle/>
            <a:p>
              <a:endParaRPr lang="zh-CN" altLang="en-US"/>
            </a:p>
          </p:txBody>
        </p:sp>
        <p:sp>
          <p:nvSpPr>
            <p:cNvPr id="30764" name="Freeform 14"/>
            <p:cNvSpPr>
              <a:spLocks/>
            </p:cNvSpPr>
            <p:nvPr/>
          </p:nvSpPr>
          <p:spPr bwMode="auto">
            <a:xfrm>
              <a:off x="2831584" y="2529242"/>
              <a:ext cx="72697" cy="395935"/>
            </a:xfrm>
            <a:custGeom>
              <a:avLst/>
              <a:gdLst>
                <a:gd name="T0" fmla="*/ 0 w 100"/>
                <a:gd name="T1" fmla="*/ 0 h 440"/>
                <a:gd name="T2" fmla="*/ 100 w 100"/>
                <a:gd name="T3" fmla="*/ 0 h 440"/>
                <a:gd name="T4" fmla="*/ 100 w 100"/>
                <a:gd name="T5" fmla="*/ 440 h 440"/>
                <a:gd name="T6" fmla="*/ 0 w 100"/>
                <a:gd name="T7" fmla="*/ 440 h 440"/>
                <a:gd name="T8" fmla="*/ 0 60000 65536"/>
                <a:gd name="T9" fmla="*/ 0 60000 65536"/>
                <a:gd name="T10" fmla="*/ 0 60000 65536"/>
                <a:gd name="T11" fmla="*/ 0 60000 65536"/>
                <a:gd name="T12" fmla="*/ 0 w 100"/>
                <a:gd name="T13" fmla="*/ 0 h 440"/>
                <a:gd name="T14" fmla="*/ 100 w 100"/>
                <a:gd name="T15" fmla="*/ 440 h 440"/>
              </a:gdLst>
              <a:ahLst/>
              <a:cxnLst>
                <a:cxn ang="T8">
                  <a:pos x="T0" y="T1"/>
                </a:cxn>
                <a:cxn ang="T9">
                  <a:pos x="T2" y="T3"/>
                </a:cxn>
                <a:cxn ang="T10">
                  <a:pos x="T4" y="T5"/>
                </a:cxn>
                <a:cxn ang="T11">
                  <a:pos x="T6" y="T7"/>
                </a:cxn>
              </a:cxnLst>
              <a:rect l="T12" t="T13" r="T14" b="T15"/>
              <a:pathLst>
                <a:path w="100" h="440">
                  <a:moveTo>
                    <a:pt x="0" y="0"/>
                  </a:moveTo>
                  <a:lnTo>
                    <a:pt x="100" y="0"/>
                  </a:lnTo>
                  <a:lnTo>
                    <a:pt x="100" y="440"/>
                  </a:lnTo>
                  <a:lnTo>
                    <a:pt x="0" y="440"/>
                  </a:lnTo>
                </a:path>
              </a:pathLst>
            </a:custGeom>
            <a:noFill/>
            <a:ln w="9525">
              <a:solidFill>
                <a:srgbClr val="000000"/>
              </a:solidFill>
              <a:round/>
              <a:headEnd/>
              <a:tailEnd/>
            </a:ln>
          </p:spPr>
          <p:txBody>
            <a:bodyPr/>
            <a:lstStyle/>
            <a:p>
              <a:endParaRPr lang="zh-CN" altLang="en-US"/>
            </a:p>
          </p:txBody>
        </p:sp>
        <p:sp>
          <p:nvSpPr>
            <p:cNvPr id="30765" name="Rectangle 15"/>
            <p:cNvSpPr>
              <a:spLocks noChangeArrowheads="1"/>
            </p:cNvSpPr>
            <p:nvPr/>
          </p:nvSpPr>
          <p:spPr bwMode="auto">
            <a:xfrm>
              <a:off x="1115939" y="3537078"/>
              <a:ext cx="1657487" cy="1313786"/>
            </a:xfrm>
            <a:prstGeom prst="rect">
              <a:avLst/>
            </a:prstGeom>
            <a:solidFill>
              <a:srgbClr val="CCFFFF"/>
            </a:solidFill>
            <a:ln w="9525">
              <a:solidFill>
                <a:srgbClr val="000000"/>
              </a:solidFill>
              <a:miter lim="800000"/>
              <a:headEnd/>
              <a:tailEnd/>
            </a:ln>
          </p:spPr>
          <p:txBody>
            <a:bodyPr/>
            <a:lstStyle/>
            <a:p>
              <a:endParaRPr lang="zh-CN" altLang="en-US"/>
            </a:p>
          </p:txBody>
        </p:sp>
        <p:sp>
          <p:nvSpPr>
            <p:cNvPr id="30766" name="Line 16"/>
            <p:cNvSpPr>
              <a:spLocks noChangeShapeType="1"/>
            </p:cNvSpPr>
            <p:nvPr/>
          </p:nvSpPr>
          <p:spPr bwMode="auto">
            <a:xfrm>
              <a:off x="1115939" y="3807034"/>
              <a:ext cx="1657487" cy="0"/>
            </a:xfrm>
            <a:prstGeom prst="line">
              <a:avLst/>
            </a:prstGeom>
            <a:noFill/>
            <a:ln w="9525">
              <a:solidFill>
                <a:srgbClr val="000000"/>
              </a:solidFill>
              <a:round/>
              <a:headEnd/>
              <a:tailEnd/>
            </a:ln>
          </p:spPr>
          <p:txBody>
            <a:bodyPr/>
            <a:lstStyle/>
            <a:p>
              <a:endParaRPr lang="zh-CN" altLang="en-US"/>
            </a:p>
          </p:txBody>
        </p:sp>
        <p:sp>
          <p:nvSpPr>
            <p:cNvPr id="30767" name="Line 17"/>
            <p:cNvSpPr>
              <a:spLocks noChangeShapeType="1"/>
            </p:cNvSpPr>
            <p:nvPr/>
          </p:nvSpPr>
          <p:spPr bwMode="auto">
            <a:xfrm>
              <a:off x="1115939" y="4058993"/>
              <a:ext cx="1657487" cy="0"/>
            </a:xfrm>
            <a:prstGeom prst="line">
              <a:avLst/>
            </a:prstGeom>
            <a:noFill/>
            <a:ln w="9525">
              <a:solidFill>
                <a:srgbClr val="000000"/>
              </a:solidFill>
              <a:round/>
              <a:headEnd/>
              <a:tailEnd/>
            </a:ln>
          </p:spPr>
          <p:txBody>
            <a:bodyPr/>
            <a:lstStyle/>
            <a:p>
              <a:endParaRPr lang="zh-CN" altLang="en-US"/>
            </a:p>
          </p:txBody>
        </p:sp>
        <p:sp>
          <p:nvSpPr>
            <p:cNvPr id="30768" name="Line 18"/>
            <p:cNvSpPr>
              <a:spLocks noChangeShapeType="1"/>
            </p:cNvSpPr>
            <p:nvPr/>
          </p:nvSpPr>
          <p:spPr bwMode="auto">
            <a:xfrm>
              <a:off x="1115939" y="4598905"/>
              <a:ext cx="1657487" cy="0"/>
            </a:xfrm>
            <a:prstGeom prst="line">
              <a:avLst/>
            </a:prstGeom>
            <a:noFill/>
            <a:ln w="9525">
              <a:solidFill>
                <a:srgbClr val="000000"/>
              </a:solidFill>
              <a:round/>
              <a:headEnd/>
              <a:tailEnd/>
            </a:ln>
          </p:spPr>
          <p:txBody>
            <a:bodyPr/>
            <a:lstStyle/>
            <a:p>
              <a:endParaRPr lang="zh-CN" altLang="en-US"/>
            </a:p>
          </p:txBody>
        </p:sp>
        <p:sp>
          <p:nvSpPr>
            <p:cNvPr id="30769" name="Line 19"/>
            <p:cNvSpPr>
              <a:spLocks noChangeShapeType="1"/>
            </p:cNvSpPr>
            <p:nvPr/>
          </p:nvSpPr>
          <p:spPr bwMode="auto">
            <a:xfrm>
              <a:off x="1392187" y="3537078"/>
              <a:ext cx="0" cy="1295789"/>
            </a:xfrm>
            <a:prstGeom prst="line">
              <a:avLst/>
            </a:prstGeom>
            <a:noFill/>
            <a:ln w="9525">
              <a:solidFill>
                <a:srgbClr val="000000"/>
              </a:solidFill>
              <a:round/>
              <a:headEnd/>
              <a:tailEnd/>
            </a:ln>
          </p:spPr>
          <p:txBody>
            <a:bodyPr/>
            <a:lstStyle/>
            <a:p>
              <a:endParaRPr lang="zh-CN" altLang="en-US"/>
            </a:p>
          </p:txBody>
        </p:sp>
        <p:sp>
          <p:nvSpPr>
            <p:cNvPr id="30770" name="Line 20"/>
            <p:cNvSpPr>
              <a:spLocks noChangeShapeType="1"/>
            </p:cNvSpPr>
            <p:nvPr/>
          </p:nvSpPr>
          <p:spPr bwMode="auto">
            <a:xfrm>
              <a:off x="1770210" y="3555075"/>
              <a:ext cx="0" cy="1295789"/>
            </a:xfrm>
            <a:prstGeom prst="line">
              <a:avLst/>
            </a:prstGeom>
            <a:noFill/>
            <a:ln w="9525">
              <a:solidFill>
                <a:srgbClr val="000000"/>
              </a:solidFill>
              <a:round/>
              <a:headEnd/>
              <a:tailEnd/>
            </a:ln>
          </p:spPr>
          <p:txBody>
            <a:bodyPr/>
            <a:lstStyle/>
            <a:p>
              <a:endParaRPr lang="zh-CN" altLang="en-US"/>
            </a:p>
          </p:txBody>
        </p:sp>
        <p:sp>
          <p:nvSpPr>
            <p:cNvPr id="30771" name="Line 21"/>
            <p:cNvSpPr>
              <a:spLocks noChangeShapeType="1"/>
            </p:cNvSpPr>
            <p:nvPr/>
          </p:nvSpPr>
          <p:spPr bwMode="auto">
            <a:xfrm>
              <a:off x="2060998" y="3555075"/>
              <a:ext cx="0" cy="1295789"/>
            </a:xfrm>
            <a:prstGeom prst="line">
              <a:avLst/>
            </a:prstGeom>
            <a:noFill/>
            <a:ln w="9525">
              <a:solidFill>
                <a:srgbClr val="000000"/>
              </a:solidFill>
              <a:round/>
              <a:headEnd/>
              <a:tailEnd/>
            </a:ln>
          </p:spPr>
          <p:txBody>
            <a:bodyPr/>
            <a:lstStyle/>
            <a:p>
              <a:endParaRPr lang="zh-CN" altLang="en-US"/>
            </a:p>
          </p:txBody>
        </p:sp>
        <p:sp>
          <p:nvSpPr>
            <p:cNvPr id="30772" name="Line 22"/>
            <p:cNvSpPr>
              <a:spLocks noChangeShapeType="1"/>
            </p:cNvSpPr>
            <p:nvPr/>
          </p:nvSpPr>
          <p:spPr bwMode="auto">
            <a:xfrm>
              <a:off x="2482639" y="3555075"/>
              <a:ext cx="0" cy="1295789"/>
            </a:xfrm>
            <a:prstGeom prst="line">
              <a:avLst/>
            </a:prstGeom>
            <a:noFill/>
            <a:ln w="9525">
              <a:solidFill>
                <a:srgbClr val="000000"/>
              </a:solidFill>
              <a:round/>
              <a:headEnd/>
              <a:tailEnd/>
            </a:ln>
          </p:spPr>
          <p:txBody>
            <a:bodyPr/>
            <a:lstStyle/>
            <a:p>
              <a:endParaRPr lang="zh-CN" altLang="en-US"/>
            </a:p>
          </p:txBody>
        </p:sp>
        <p:sp>
          <p:nvSpPr>
            <p:cNvPr id="30773" name="Freeform 23"/>
            <p:cNvSpPr>
              <a:spLocks/>
            </p:cNvSpPr>
            <p:nvPr/>
          </p:nvSpPr>
          <p:spPr bwMode="auto">
            <a:xfrm>
              <a:off x="2817045" y="3807034"/>
              <a:ext cx="72697" cy="395935"/>
            </a:xfrm>
            <a:custGeom>
              <a:avLst/>
              <a:gdLst>
                <a:gd name="T0" fmla="*/ 0 w 100"/>
                <a:gd name="T1" fmla="*/ 0 h 440"/>
                <a:gd name="T2" fmla="*/ 100 w 100"/>
                <a:gd name="T3" fmla="*/ 0 h 440"/>
                <a:gd name="T4" fmla="*/ 100 w 100"/>
                <a:gd name="T5" fmla="*/ 440 h 440"/>
                <a:gd name="T6" fmla="*/ 0 w 100"/>
                <a:gd name="T7" fmla="*/ 440 h 440"/>
                <a:gd name="T8" fmla="*/ 0 60000 65536"/>
                <a:gd name="T9" fmla="*/ 0 60000 65536"/>
                <a:gd name="T10" fmla="*/ 0 60000 65536"/>
                <a:gd name="T11" fmla="*/ 0 60000 65536"/>
                <a:gd name="T12" fmla="*/ 0 w 100"/>
                <a:gd name="T13" fmla="*/ 0 h 440"/>
                <a:gd name="T14" fmla="*/ 100 w 100"/>
                <a:gd name="T15" fmla="*/ 440 h 440"/>
              </a:gdLst>
              <a:ahLst/>
              <a:cxnLst>
                <a:cxn ang="T8">
                  <a:pos x="T0" y="T1"/>
                </a:cxn>
                <a:cxn ang="T9">
                  <a:pos x="T2" y="T3"/>
                </a:cxn>
                <a:cxn ang="T10">
                  <a:pos x="T4" y="T5"/>
                </a:cxn>
                <a:cxn ang="T11">
                  <a:pos x="T6" y="T7"/>
                </a:cxn>
              </a:cxnLst>
              <a:rect l="T12" t="T13" r="T14" b="T15"/>
              <a:pathLst>
                <a:path w="100" h="440">
                  <a:moveTo>
                    <a:pt x="0" y="0"/>
                  </a:moveTo>
                  <a:lnTo>
                    <a:pt x="100" y="0"/>
                  </a:lnTo>
                  <a:lnTo>
                    <a:pt x="100" y="440"/>
                  </a:lnTo>
                  <a:lnTo>
                    <a:pt x="0" y="440"/>
                  </a:lnTo>
                </a:path>
              </a:pathLst>
            </a:custGeom>
            <a:noFill/>
            <a:ln w="9525">
              <a:solidFill>
                <a:srgbClr val="000000"/>
              </a:solidFill>
              <a:round/>
              <a:headEnd/>
              <a:tailEnd/>
            </a:ln>
          </p:spPr>
          <p:txBody>
            <a:bodyPr/>
            <a:lstStyle/>
            <a:p>
              <a:endParaRPr lang="zh-CN" altLang="en-US"/>
            </a:p>
          </p:txBody>
        </p:sp>
        <p:sp>
          <p:nvSpPr>
            <p:cNvPr id="30774" name="Freeform 24"/>
            <p:cNvSpPr>
              <a:spLocks/>
            </p:cNvSpPr>
            <p:nvPr/>
          </p:nvSpPr>
          <p:spPr bwMode="auto">
            <a:xfrm>
              <a:off x="2831584" y="4472926"/>
              <a:ext cx="72697" cy="395935"/>
            </a:xfrm>
            <a:custGeom>
              <a:avLst/>
              <a:gdLst>
                <a:gd name="T0" fmla="*/ 0 w 100"/>
                <a:gd name="T1" fmla="*/ 0 h 440"/>
                <a:gd name="T2" fmla="*/ 100 w 100"/>
                <a:gd name="T3" fmla="*/ 0 h 440"/>
                <a:gd name="T4" fmla="*/ 100 w 100"/>
                <a:gd name="T5" fmla="*/ 440 h 440"/>
                <a:gd name="T6" fmla="*/ 0 w 100"/>
                <a:gd name="T7" fmla="*/ 440 h 440"/>
                <a:gd name="T8" fmla="*/ 0 60000 65536"/>
                <a:gd name="T9" fmla="*/ 0 60000 65536"/>
                <a:gd name="T10" fmla="*/ 0 60000 65536"/>
                <a:gd name="T11" fmla="*/ 0 60000 65536"/>
                <a:gd name="T12" fmla="*/ 0 w 100"/>
                <a:gd name="T13" fmla="*/ 0 h 440"/>
                <a:gd name="T14" fmla="*/ 100 w 100"/>
                <a:gd name="T15" fmla="*/ 440 h 440"/>
              </a:gdLst>
              <a:ahLst/>
              <a:cxnLst>
                <a:cxn ang="T8">
                  <a:pos x="T0" y="T1"/>
                </a:cxn>
                <a:cxn ang="T9">
                  <a:pos x="T2" y="T3"/>
                </a:cxn>
                <a:cxn ang="T10">
                  <a:pos x="T4" y="T5"/>
                </a:cxn>
                <a:cxn ang="T11">
                  <a:pos x="T6" y="T7"/>
                </a:cxn>
              </a:cxnLst>
              <a:rect l="T12" t="T13" r="T14" b="T15"/>
              <a:pathLst>
                <a:path w="100" h="440">
                  <a:moveTo>
                    <a:pt x="0" y="0"/>
                  </a:moveTo>
                  <a:lnTo>
                    <a:pt x="100" y="0"/>
                  </a:lnTo>
                  <a:lnTo>
                    <a:pt x="100" y="440"/>
                  </a:lnTo>
                  <a:lnTo>
                    <a:pt x="0" y="440"/>
                  </a:lnTo>
                </a:path>
              </a:pathLst>
            </a:custGeom>
            <a:noFill/>
            <a:ln w="9525">
              <a:solidFill>
                <a:srgbClr val="000000"/>
              </a:solidFill>
              <a:round/>
              <a:headEnd/>
              <a:tailEnd/>
            </a:ln>
          </p:spPr>
          <p:txBody>
            <a:bodyPr/>
            <a:lstStyle/>
            <a:p>
              <a:endParaRPr lang="zh-CN" altLang="en-US"/>
            </a:p>
          </p:txBody>
        </p:sp>
        <p:sp>
          <p:nvSpPr>
            <p:cNvPr id="30775" name="Text Box 25"/>
            <p:cNvSpPr txBox="1">
              <a:spLocks noChangeArrowheads="1"/>
            </p:cNvSpPr>
            <p:nvPr/>
          </p:nvSpPr>
          <p:spPr bwMode="auto">
            <a:xfrm>
              <a:off x="1755671" y="1539404"/>
              <a:ext cx="436181" cy="395935"/>
            </a:xfrm>
            <a:prstGeom prst="rect">
              <a:avLst/>
            </a:prstGeom>
            <a:noFill/>
            <a:ln w="9525">
              <a:noFill/>
              <a:miter lim="800000"/>
              <a:headEnd/>
              <a:tailEnd/>
            </a:ln>
          </p:spPr>
          <p:txBody>
            <a:bodyPr/>
            <a:lstStyle/>
            <a:p>
              <a:pPr algn="just"/>
              <a:r>
                <a:rPr lang="en-US" altLang="zh-CN" sz="1600" b="1">
                  <a:latin typeface="Times New Roman" pitchFamily="18" charset="0"/>
                </a:rPr>
                <a:t>A</a:t>
              </a:r>
              <a:endParaRPr lang="en-US" altLang="zh-CN" sz="1600" b="1">
                <a:latin typeface="Tahoma" pitchFamily="34" charset="0"/>
              </a:endParaRPr>
            </a:p>
          </p:txBody>
        </p:sp>
        <p:sp>
          <p:nvSpPr>
            <p:cNvPr id="30776" name="Text Box 26"/>
            <p:cNvSpPr txBox="1">
              <a:spLocks noChangeArrowheads="1"/>
            </p:cNvSpPr>
            <p:nvPr/>
          </p:nvSpPr>
          <p:spPr bwMode="auto">
            <a:xfrm>
              <a:off x="1726592" y="3483087"/>
              <a:ext cx="436181" cy="395935"/>
            </a:xfrm>
            <a:prstGeom prst="rect">
              <a:avLst/>
            </a:prstGeom>
            <a:noFill/>
            <a:ln w="9525">
              <a:noFill/>
              <a:miter lim="800000"/>
              <a:headEnd/>
              <a:tailEnd/>
            </a:ln>
          </p:spPr>
          <p:txBody>
            <a:bodyPr/>
            <a:lstStyle/>
            <a:p>
              <a:pPr algn="just"/>
              <a:r>
                <a:rPr lang="en-US" altLang="zh-CN" sz="1600" b="1">
                  <a:latin typeface="Times New Roman" pitchFamily="18" charset="0"/>
                </a:rPr>
                <a:t>B</a:t>
              </a:r>
              <a:endParaRPr lang="en-US" altLang="zh-CN" sz="1600" b="1">
                <a:latin typeface="Tahoma" pitchFamily="34" charset="0"/>
              </a:endParaRPr>
            </a:p>
          </p:txBody>
        </p:sp>
        <p:sp>
          <p:nvSpPr>
            <p:cNvPr id="30777" name="Line 27"/>
            <p:cNvSpPr>
              <a:spLocks noChangeShapeType="1"/>
            </p:cNvSpPr>
            <p:nvPr/>
          </p:nvSpPr>
          <p:spPr bwMode="auto">
            <a:xfrm flipV="1">
              <a:off x="3263977" y="2041107"/>
              <a:ext cx="3079146" cy="19157"/>
            </a:xfrm>
            <a:prstGeom prst="line">
              <a:avLst/>
            </a:prstGeom>
            <a:noFill/>
            <a:ln w="9525">
              <a:solidFill>
                <a:srgbClr val="000000"/>
              </a:solidFill>
              <a:round/>
              <a:headEnd/>
              <a:tailEnd type="triangle" w="med" len="med"/>
            </a:ln>
          </p:spPr>
          <p:txBody>
            <a:bodyPr/>
            <a:lstStyle/>
            <a:p>
              <a:endParaRPr lang="zh-CN" altLang="en-US"/>
            </a:p>
          </p:txBody>
        </p:sp>
        <p:sp>
          <p:nvSpPr>
            <p:cNvPr id="30778" name="Line 28"/>
            <p:cNvSpPr>
              <a:spLocks noChangeShapeType="1"/>
            </p:cNvSpPr>
            <p:nvPr/>
          </p:nvSpPr>
          <p:spPr bwMode="auto">
            <a:xfrm>
              <a:off x="3286820" y="2389052"/>
              <a:ext cx="3025080" cy="56037"/>
            </a:xfrm>
            <a:prstGeom prst="line">
              <a:avLst/>
            </a:prstGeom>
            <a:noFill/>
            <a:ln w="9525">
              <a:solidFill>
                <a:srgbClr val="000000"/>
              </a:solidFill>
              <a:round/>
              <a:headEnd/>
              <a:tailEnd type="triangle" w="med" len="med"/>
            </a:ln>
          </p:spPr>
          <p:txBody>
            <a:bodyPr/>
            <a:lstStyle/>
            <a:p>
              <a:endParaRPr lang="zh-CN" altLang="en-US"/>
            </a:p>
          </p:txBody>
        </p:sp>
        <p:sp>
          <p:nvSpPr>
            <p:cNvPr id="30779" name="Line 29"/>
            <p:cNvSpPr>
              <a:spLocks noChangeShapeType="1"/>
            </p:cNvSpPr>
            <p:nvPr/>
          </p:nvSpPr>
          <p:spPr bwMode="auto">
            <a:xfrm>
              <a:off x="3316516" y="2725564"/>
              <a:ext cx="3000387" cy="113908"/>
            </a:xfrm>
            <a:prstGeom prst="line">
              <a:avLst/>
            </a:prstGeom>
            <a:noFill/>
            <a:ln w="9525">
              <a:solidFill>
                <a:srgbClr val="000000"/>
              </a:solidFill>
              <a:round/>
              <a:headEnd/>
              <a:tailEnd type="triangle" w="med" len="med"/>
            </a:ln>
          </p:spPr>
          <p:txBody>
            <a:bodyPr/>
            <a:lstStyle/>
            <a:p>
              <a:endParaRPr lang="zh-CN" altLang="en-US"/>
            </a:p>
          </p:txBody>
        </p:sp>
        <p:sp>
          <p:nvSpPr>
            <p:cNvPr id="30780" name="Line 30"/>
            <p:cNvSpPr>
              <a:spLocks noChangeShapeType="1"/>
            </p:cNvSpPr>
            <p:nvPr/>
          </p:nvSpPr>
          <p:spPr bwMode="auto">
            <a:xfrm flipV="1">
              <a:off x="3275760" y="3249435"/>
              <a:ext cx="3025079" cy="755563"/>
            </a:xfrm>
            <a:prstGeom prst="line">
              <a:avLst/>
            </a:prstGeom>
            <a:noFill/>
            <a:ln w="9525">
              <a:solidFill>
                <a:srgbClr val="000000"/>
              </a:solidFill>
              <a:round/>
              <a:headEnd/>
              <a:tailEnd type="triangle" w="med" len="med"/>
            </a:ln>
          </p:spPr>
          <p:txBody>
            <a:bodyPr/>
            <a:lstStyle/>
            <a:p>
              <a:endParaRPr lang="zh-CN" altLang="en-US"/>
            </a:p>
          </p:txBody>
        </p:sp>
        <p:grpSp>
          <p:nvGrpSpPr>
            <p:cNvPr id="30781" name="Group 31"/>
            <p:cNvGrpSpPr>
              <a:grpSpLocks/>
            </p:cNvGrpSpPr>
            <p:nvPr/>
          </p:nvGrpSpPr>
          <p:grpSpPr bwMode="auto">
            <a:xfrm>
              <a:off x="6439528" y="1795858"/>
              <a:ext cx="1732365" cy="1669227"/>
              <a:chOff x="10292" y="8305"/>
              <a:chExt cx="2560" cy="1855"/>
            </a:xfrm>
          </p:grpSpPr>
          <p:sp>
            <p:nvSpPr>
              <p:cNvPr id="30786" name="Rectangle 32"/>
              <p:cNvSpPr>
                <a:spLocks noChangeArrowheads="1"/>
              </p:cNvSpPr>
              <p:nvPr/>
            </p:nvSpPr>
            <p:spPr bwMode="auto">
              <a:xfrm>
                <a:off x="10293" y="8305"/>
                <a:ext cx="2559" cy="1392"/>
              </a:xfrm>
              <a:prstGeom prst="rect">
                <a:avLst/>
              </a:prstGeom>
              <a:solidFill>
                <a:srgbClr val="CCFFCC"/>
              </a:solidFill>
              <a:ln w="9525">
                <a:solidFill>
                  <a:srgbClr val="000000"/>
                </a:solidFill>
                <a:miter lim="800000"/>
                <a:headEnd/>
                <a:tailEnd/>
              </a:ln>
            </p:spPr>
            <p:txBody>
              <a:bodyPr/>
              <a:lstStyle/>
              <a:p>
                <a:endParaRPr lang="zh-CN" altLang="en-US"/>
              </a:p>
            </p:txBody>
          </p:sp>
          <p:sp>
            <p:nvSpPr>
              <p:cNvPr id="30787" name="Rectangle 33"/>
              <p:cNvSpPr>
                <a:spLocks noChangeArrowheads="1"/>
              </p:cNvSpPr>
              <p:nvPr/>
            </p:nvSpPr>
            <p:spPr bwMode="auto">
              <a:xfrm>
                <a:off x="10292" y="9697"/>
                <a:ext cx="2559" cy="463"/>
              </a:xfrm>
              <a:prstGeom prst="rect">
                <a:avLst/>
              </a:prstGeom>
              <a:solidFill>
                <a:srgbClr val="CCFFFF"/>
              </a:solidFill>
              <a:ln w="9525">
                <a:solidFill>
                  <a:srgbClr val="000000"/>
                </a:solidFill>
                <a:miter lim="800000"/>
                <a:headEnd/>
                <a:tailEnd/>
              </a:ln>
            </p:spPr>
            <p:txBody>
              <a:bodyPr/>
              <a:lstStyle/>
              <a:p>
                <a:endParaRPr lang="zh-CN" altLang="en-US"/>
              </a:p>
            </p:txBody>
          </p:sp>
          <p:sp>
            <p:nvSpPr>
              <p:cNvPr id="30788" name="Line 34"/>
              <p:cNvSpPr>
                <a:spLocks noChangeShapeType="1"/>
              </p:cNvSpPr>
              <p:nvPr/>
            </p:nvSpPr>
            <p:spPr bwMode="auto">
              <a:xfrm>
                <a:off x="10296" y="8742"/>
                <a:ext cx="2554" cy="0"/>
              </a:xfrm>
              <a:prstGeom prst="line">
                <a:avLst/>
              </a:prstGeom>
              <a:noFill/>
              <a:ln w="9525">
                <a:solidFill>
                  <a:srgbClr val="000000"/>
                </a:solidFill>
                <a:round/>
                <a:headEnd/>
                <a:tailEnd/>
              </a:ln>
            </p:spPr>
            <p:txBody>
              <a:bodyPr/>
              <a:lstStyle/>
              <a:p>
                <a:endParaRPr lang="zh-CN" altLang="en-US"/>
              </a:p>
            </p:txBody>
          </p:sp>
          <p:sp>
            <p:nvSpPr>
              <p:cNvPr id="30789" name="Line 35"/>
              <p:cNvSpPr>
                <a:spLocks noChangeShapeType="1"/>
              </p:cNvSpPr>
              <p:nvPr/>
            </p:nvSpPr>
            <p:spPr bwMode="auto">
              <a:xfrm>
                <a:off x="10296" y="9223"/>
                <a:ext cx="2554" cy="0"/>
              </a:xfrm>
              <a:prstGeom prst="line">
                <a:avLst/>
              </a:prstGeom>
              <a:noFill/>
              <a:ln w="9525">
                <a:solidFill>
                  <a:srgbClr val="000000"/>
                </a:solidFill>
                <a:round/>
                <a:headEnd/>
                <a:tailEnd/>
              </a:ln>
            </p:spPr>
            <p:txBody>
              <a:bodyPr/>
              <a:lstStyle/>
              <a:p>
                <a:endParaRPr lang="zh-CN" altLang="en-US"/>
              </a:p>
            </p:txBody>
          </p:sp>
        </p:grpSp>
        <p:sp>
          <p:nvSpPr>
            <p:cNvPr id="30782" name="Line 36"/>
            <p:cNvSpPr>
              <a:spLocks noChangeShapeType="1"/>
            </p:cNvSpPr>
            <p:nvPr/>
          </p:nvSpPr>
          <p:spPr bwMode="auto">
            <a:xfrm flipH="1">
              <a:off x="4683764" y="1341436"/>
              <a:ext cx="0" cy="3509428"/>
            </a:xfrm>
            <a:prstGeom prst="line">
              <a:avLst/>
            </a:prstGeom>
            <a:noFill/>
            <a:ln w="15875">
              <a:solidFill>
                <a:srgbClr val="000000"/>
              </a:solidFill>
              <a:prstDash val="dash"/>
              <a:round/>
              <a:headEnd/>
              <a:tailEnd/>
            </a:ln>
          </p:spPr>
          <p:txBody>
            <a:bodyPr/>
            <a:lstStyle/>
            <a:p>
              <a:endParaRPr lang="zh-CN" altLang="en-US"/>
            </a:p>
          </p:txBody>
        </p:sp>
        <p:sp>
          <p:nvSpPr>
            <p:cNvPr id="30783" name="Text Box 37"/>
            <p:cNvSpPr txBox="1">
              <a:spLocks noChangeArrowheads="1"/>
            </p:cNvSpPr>
            <p:nvPr/>
          </p:nvSpPr>
          <p:spPr bwMode="auto">
            <a:xfrm>
              <a:off x="4716016" y="1268760"/>
              <a:ext cx="705886" cy="395935"/>
            </a:xfrm>
            <a:prstGeom prst="rect">
              <a:avLst/>
            </a:prstGeom>
            <a:noFill/>
            <a:ln w="9525">
              <a:noFill/>
              <a:miter lim="800000"/>
              <a:headEnd/>
              <a:tailEnd/>
            </a:ln>
          </p:spPr>
          <p:txBody>
            <a:bodyPr/>
            <a:lstStyle/>
            <a:p>
              <a:pPr algn="just"/>
              <a:r>
                <a:rPr lang="zh-CN" altLang="en-US" b="1" i="1" dirty="0">
                  <a:latin typeface="Times New Roman" pitchFamily="18" charset="0"/>
                  <a:ea typeface="楷体_GB2312" pitchFamily="49" charset="-122"/>
                </a:rPr>
                <a:t>内存</a:t>
              </a:r>
              <a:endParaRPr lang="zh-CN" altLang="en-US" b="1" dirty="0">
                <a:latin typeface="Tahoma" pitchFamily="34" charset="0"/>
              </a:endParaRPr>
            </a:p>
          </p:txBody>
        </p:sp>
        <p:sp>
          <p:nvSpPr>
            <p:cNvPr id="30784" name="Text Box 38"/>
            <p:cNvSpPr txBox="1">
              <a:spLocks noChangeArrowheads="1"/>
            </p:cNvSpPr>
            <p:nvPr/>
          </p:nvSpPr>
          <p:spPr bwMode="auto">
            <a:xfrm>
              <a:off x="3923928" y="1268760"/>
              <a:ext cx="647729" cy="395935"/>
            </a:xfrm>
            <a:prstGeom prst="rect">
              <a:avLst/>
            </a:prstGeom>
            <a:noFill/>
            <a:ln w="9525">
              <a:noFill/>
              <a:miter lim="800000"/>
              <a:headEnd/>
              <a:tailEnd/>
            </a:ln>
          </p:spPr>
          <p:txBody>
            <a:bodyPr/>
            <a:lstStyle/>
            <a:p>
              <a:pPr algn="just"/>
              <a:r>
                <a:rPr lang="zh-CN" altLang="en-US" b="1" i="1">
                  <a:latin typeface="Times New Roman" pitchFamily="18" charset="0"/>
                  <a:ea typeface="楷体_GB2312" pitchFamily="49" charset="-122"/>
                </a:rPr>
                <a:t>外存</a:t>
              </a:r>
              <a:endParaRPr lang="zh-CN" altLang="en-US" b="1">
                <a:latin typeface="Tahoma" pitchFamily="34" charset="0"/>
              </a:endParaRPr>
            </a:p>
          </p:txBody>
        </p:sp>
        <p:sp>
          <p:nvSpPr>
            <p:cNvPr id="30785" name="Text Box 39"/>
            <p:cNvSpPr txBox="1">
              <a:spLocks noChangeArrowheads="1"/>
            </p:cNvSpPr>
            <p:nvPr/>
          </p:nvSpPr>
          <p:spPr bwMode="auto">
            <a:xfrm>
              <a:off x="8211885" y="1723752"/>
              <a:ext cx="392563" cy="1741332"/>
            </a:xfrm>
            <a:prstGeom prst="rect">
              <a:avLst/>
            </a:prstGeom>
            <a:noFill/>
            <a:ln w="9525">
              <a:noFill/>
              <a:miter lim="800000"/>
              <a:headEnd/>
              <a:tailEnd/>
            </a:ln>
          </p:spPr>
          <p:txBody>
            <a:bodyPr anchor="ctr"/>
            <a:lstStyle/>
            <a:p>
              <a:pPr algn="just">
                <a:spcBef>
                  <a:spcPts val="1200"/>
                </a:spcBef>
              </a:pPr>
              <a:r>
                <a:rPr lang="en-US" altLang="zh-CN" sz="1600" b="1" dirty="0">
                  <a:latin typeface="Times New Roman" pitchFamily="18" charset="0"/>
                </a:rPr>
                <a:t>1</a:t>
              </a:r>
            </a:p>
            <a:p>
              <a:pPr algn="just">
                <a:spcBef>
                  <a:spcPts val="1200"/>
                </a:spcBef>
              </a:pPr>
              <a:r>
                <a:rPr lang="en-US" altLang="zh-CN" sz="1600" b="1" dirty="0">
                  <a:latin typeface="Times New Roman" pitchFamily="18" charset="0"/>
                </a:rPr>
                <a:t>2</a:t>
              </a:r>
            </a:p>
            <a:p>
              <a:pPr algn="just">
                <a:spcBef>
                  <a:spcPts val="1200"/>
                </a:spcBef>
              </a:pPr>
              <a:r>
                <a:rPr lang="en-US" altLang="zh-CN" sz="1600" b="1" dirty="0">
                  <a:latin typeface="Times New Roman" pitchFamily="18" charset="0"/>
                </a:rPr>
                <a:t>3</a:t>
              </a:r>
            </a:p>
            <a:p>
              <a:pPr algn="just">
                <a:spcBef>
                  <a:spcPts val="1200"/>
                </a:spcBef>
              </a:pPr>
              <a:r>
                <a:rPr lang="en-US" altLang="zh-CN" sz="1600" b="1" dirty="0">
                  <a:latin typeface="Times New Roman" pitchFamily="18" charset="0"/>
                </a:rPr>
                <a:t>4</a:t>
              </a:r>
              <a:endParaRPr lang="en-US" altLang="zh-CN" sz="1600" b="1" dirty="0">
                <a:latin typeface="Tahoma" pitchFamily="34" charset="0"/>
              </a:endParaRPr>
            </a:p>
          </p:txBody>
        </p:sp>
      </p:grpSp>
      <p:sp>
        <p:nvSpPr>
          <p:cNvPr id="30735" name="Text Box 40"/>
          <p:cNvSpPr txBox="1">
            <a:spLocks noChangeArrowheads="1"/>
          </p:cNvSpPr>
          <p:nvPr/>
        </p:nvSpPr>
        <p:spPr bwMode="auto">
          <a:xfrm>
            <a:off x="755576" y="2581061"/>
            <a:ext cx="3024510" cy="369295"/>
          </a:xfrm>
          <a:prstGeom prst="rect">
            <a:avLst/>
          </a:prstGeom>
          <a:noFill/>
          <a:ln w="9525">
            <a:noFill/>
            <a:miter lim="800000"/>
            <a:headEnd/>
            <a:tailEnd/>
          </a:ln>
        </p:spPr>
        <p:txBody>
          <a:bodyPr>
            <a:spAutoFit/>
          </a:bodyPr>
          <a:lstStyle/>
          <a:p>
            <a:pPr>
              <a:spcBef>
                <a:spcPct val="50000"/>
              </a:spcBef>
            </a:pPr>
            <a:r>
              <a:rPr lang="zh-CN" altLang="en-US" b="1" dirty="0">
                <a:solidFill>
                  <a:srgbClr val="0000CC"/>
                </a:solidFill>
                <a:latin typeface="Tahoma" pitchFamily="34" charset="0"/>
              </a:rPr>
              <a:t>外关系</a:t>
            </a:r>
            <a:r>
              <a:rPr lang="en-US" altLang="zh-CN" b="1" dirty="0">
                <a:solidFill>
                  <a:srgbClr val="0000CC"/>
                </a:solidFill>
                <a:latin typeface="Tahoma" pitchFamily="34" charset="0"/>
              </a:rPr>
              <a:t>R</a:t>
            </a:r>
            <a:r>
              <a:rPr lang="zh-CN" altLang="en-US" b="1" dirty="0">
                <a:solidFill>
                  <a:srgbClr val="0000CC"/>
                </a:solidFill>
                <a:latin typeface="Tahoma" pitchFamily="34" charset="0"/>
              </a:rPr>
              <a:t>：共</a:t>
            </a:r>
            <a:r>
              <a:rPr lang="en-US" altLang="zh-CN" b="1" dirty="0">
                <a:solidFill>
                  <a:srgbClr val="0000CC"/>
                </a:solidFill>
                <a:latin typeface="Tahoma" pitchFamily="34" charset="0"/>
              </a:rPr>
              <a:t>n</a:t>
            </a:r>
            <a:r>
              <a:rPr lang="zh-CN" altLang="en-US" b="1" dirty="0">
                <a:solidFill>
                  <a:srgbClr val="0000CC"/>
                </a:solidFill>
                <a:latin typeface="Tahoma" pitchFamily="34" charset="0"/>
              </a:rPr>
              <a:t>行占用</a:t>
            </a:r>
            <a:r>
              <a:rPr lang="en-US" altLang="zh-CN" b="1" dirty="0">
                <a:solidFill>
                  <a:srgbClr val="0000CC"/>
                </a:solidFill>
                <a:latin typeface="Tahoma" pitchFamily="34" charset="0"/>
              </a:rPr>
              <a:t>b</a:t>
            </a:r>
            <a:r>
              <a:rPr lang="en-US" altLang="zh-CN" b="1" baseline="-25000" dirty="0">
                <a:solidFill>
                  <a:srgbClr val="0000CC"/>
                </a:solidFill>
                <a:latin typeface="Tahoma" pitchFamily="34" charset="0"/>
              </a:rPr>
              <a:t>R</a:t>
            </a:r>
            <a:r>
              <a:rPr lang="zh-CN" altLang="en-US" b="1" dirty="0">
                <a:solidFill>
                  <a:srgbClr val="0000CC"/>
                </a:solidFill>
                <a:latin typeface="Tahoma" pitchFamily="34" charset="0"/>
              </a:rPr>
              <a:t>块</a:t>
            </a:r>
            <a:endParaRPr lang="en-US" altLang="zh-CN" b="1" dirty="0">
              <a:solidFill>
                <a:srgbClr val="0000CC"/>
              </a:solidFill>
              <a:latin typeface="Tahoma" pitchFamily="34" charset="0"/>
            </a:endParaRPr>
          </a:p>
        </p:txBody>
      </p:sp>
      <p:sp>
        <p:nvSpPr>
          <p:cNvPr id="30736" name="Text Box 42"/>
          <p:cNvSpPr txBox="1">
            <a:spLocks noChangeArrowheads="1"/>
          </p:cNvSpPr>
          <p:nvPr/>
        </p:nvSpPr>
        <p:spPr bwMode="auto">
          <a:xfrm>
            <a:off x="3815246" y="2957474"/>
            <a:ext cx="1729408" cy="369295"/>
          </a:xfrm>
          <a:prstGeom prst="rect">
            <a:avLst/>
          </a:prstGeom>
          <a:noFill/>
          <a:ln w="9525">
            <a:noFill/>
            <a:miter lim="800000"/>
            <a:headEnd/>
            <a:tailEnd/>
          </a:ln>
        </p:spPr>
        <p:txBody>
          <a:bodyPr>
            <a:spAutoFit/>
          </a:bodyPr>
          <a:lstStyle/>
          <a:p>
            <a:pPr algn="ctr">
              <a:spcBef>
                <a:spcPct val="50000"/>
              </a:spcBef>
            </a:pPr>
            <a:r>
              <a:rPr lang="zh-CN" altLang="en-US" b="1" dirty="0">
                <a:latin typeface="Tahoma" pitchFamily="34" charset="0"/>
                <a:ea typeface="楷体_GB2312" pitchFamily="49" charset="-122"/>
              </a:rPr>
              <a:t>（顺序扫描）</a:t>
            </a:r>
          </a:p>
        </p:txBody>
      </p:sp>
      <p:sp>
        <p:nvSpPr>
          <p:cNvPr id="30737" name="Text Box 43"/>
          <p:cNvSpPr txBox="1">
            <a:spLocks noChangeArrowheads="1"/>
          </p:cNvSpPr>
          <p:nvPr/>
        </p:nvSpPr>
        <p:spPr bwMode="auto">
          <a:xfrm>
            <a:off x="757164" y="3242983"/>
            <a:ext cx="358775" cy="244451"/>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1600" b="1">
                <a:latin typeface="Tahoma" pitchFamily="34" charset="0"/>
              </a:rPr>
              <a:t>1</a:t>
            </a:r>
          </a:p>
        </p:txBody>
      </p:sp>
      <p:sp>
        <p:nvSpPr>
          <p:cNvPr id="30738" name="Text Box 44"/>
          <p:cNvSpPr txBox="1">
            <a:spLocks noChangeArrowheads="1"/>
          </p:cNvSpPr>
          <p:nvPr/>
        </p:nvSpPr>
        <p:spPr bwMode="auto">
          <a:xfrm>
            <a:off x="755576" y="4020780"/>
            <a:ext cx="358775" cy="244451"/>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1600" b="1" dirty="0">
                <a:latin typeface="Tahoma" pitchFamily="34" charset="0"/>
              </a:rPr>
              <a:t>n</a:t>
            </a:r>
          </a:p>
        </p:txBody>
      </p:sp>
      <p:sp>
        <p:nvSpPr>
          <p:cNvPr id="30739" name="Text Box 45"/>
          <p:cNvSpPr txBox="1">
            <a:spLocks noChangeArrowheads="1"/>
          </p:cNvSpPr>
          <p:nvPr/>
        </p:nvSpPr>
        <p:spPr bwMode="auto">
          <a:xfrm>
            <a:off x="755576" y="5173190"/>
            <a:ext cx="358775" cy="244451"/>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1600" b="1">
                <a:latin typeface="Tahoma" pitchFamily="34" charset="0"/>
              </a:rPr>
              <a:t>1</a:t>
            </a:r>
          </a:p>
        </p:txBody>
      </p:sp>
      <p:sp>
        <p:nvSpPr>
          <p:cNvPr id="30740" name="Text Box 46"/>
          <p:cNvSpPr txBox="1">
            <a:spLocks noChangeArrowheads="1"/>
          </p:cNvSpPr>
          <p:nvPr/>
        </p:nvSpPr>
        <p:spPr bwMode="auto">
          <a:xfrm>
            <a:off x="755576" y="5965273"/>
            <a:ext cx="358775" cy="244451"/>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1600" b="1">
                <a:latin typeface="Tahoma" pitchFamily="34" charset="0"/>
              </a:rPr>
              <a:t>m</a:t>
            </a:r>
          </a:p>
        </p:txBody>
      </p:sp>
      <p:sp>
        <p:nvSpPr>
          <p:cNvPr id="30741" name="Text Box 47"/>
          <p:cNvSpPr txBox="1">
            <a:spLocks noChangeArrowheads="1"/>
          </p:cNvSpPr>
          <p:nvPr/>
        </p:nvSpPr>
        <p:spPr bwMode="auto">
          <a:xfrm>
            <a:off x="2844726" y="3300846"/>
            <a:ext cx="358775" cy="244451"/>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1600" b="1">
                <a:latin typeface="Tahoma" pitchFamily="34" charset="0"/>
              </a:rPr>
              <a:t>1</a:t>
            </a:r>
          </a:p>
        </p:txBody>
      </p:sp>
      <p:sp>
        <p:nvSpPr>
          <p:cNvPr id="30742" name="Text Box 48"/>
          <p:cNvSpPr txBox="1">
            <a:spLocks noChangeArrowheads="1"/>
          </p:cNvSpPr>
          <p:nvPr/>
        </p:nvSpPr>
        <p:spPr bwMode="auto">
          <a:xfrm>
            <a:off x="2844726" y="5244620"/>
            <a:ext cx="358775" cy="244451"/>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1600" b="1">
                <a:latin typeface="Tahoma" pitchFamily="34" charset="0"/>
              </a:rPr>
              <a:t>1</a:t>
            </a:r>
          </a:p>
        </p:txBody>
      </p:sp>
      <p:sp>
        <p:nvSpPr>
          <p:cNvPr id="30743" name="Text Box 49"/>
          <p:cNvSpPr txBox="1">
            <a:spLocks noChangeArrowheads="1"/>
          </p:cNvSpPr>
          <p:nvPr/>
        </p:nvSpPr>
        <p:spPr bwMode="auto">
          <a:xfrm>
            <a:off x="2917751" y="3992208"/>
            <a:ext cx="358775" cy="244451"/>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1600" b="1" dirty="0">
                <a:latin typeface="Tahoma" pitchFamily="34" charset="0"/>
              </a:rPr>
              <a:t>b</a:t>
            </a:r>
            <a:r>
              <a:rPr lang="en-US" altLang="zh-CN" sz="1600" b="1" baseline="-25000" dirty="0">
                <a:latin typeface="Tahoma" pitchFamily="34" charset="0"/>
              </a:rPr>
              <a:t>R</a:t>
            </a:r>
          </a:p>
        </p:txBody>
      </p:sp>
      <p:sp>
        <p:nvSpPr>
          <p:cNvPr id="30744" name="Text Box 50"/>
          <p:cNvSpPr txBox="1">
            <a:spLocks noChangeArrowheads="1"/>
          </p:cNvSpPr>
          <p:nvPr/>
        </p:nvSpPr>
        <p:spPr bwMode="auto">
          <a:xfrm>
            <a:off x="2916164" y="5921572"/>
            <a:ext cx="358775" cy="244451"/>
          </a:xfrm>
          <a:prstGeom prst="rect">
            <a:avLst/>
          </a:prstGeom>
          <a:noFill/>
          <a:ln w="9525">
            <a:noFill/>
            <a:miter lim="800000"/>
            <a:headEnd/>
            <a:tailEnd/>
          </a:ln>
        </p:spPr>
        <p:txBody>
          <a:bodyPr lIns="0" tIns="0" rIns="0" bIns="0" anchor="ctr" anchorCtr="1">
            <a:spAutoFit/>
          </a:bodyPr>
          <a:lstStyle/>
          <a:p>
            <a:pPr>
              <a:spcBef>
                <a:spcPct val="50000"/>
              </a:spcBef>
            </a:pPr>
            <a:r>
              <a:rPr lang="en-US" altLang="zh-CN" sz="1600" b="1" dirty="0">
                <a:latin typeface="Tahoma" pitchFamily="34" charset="0"/>
              </a:rPr>
              <a:t>b</a:t>
            </a:r>
            <a:r>
              <a:rPr lang="en-US" altLang="zh-CN" sz="1600" b="1" baseline="-25000" dirty="0">
                <a:latin typeface="Tahoma" pitchFamily="34" charset="0"/>
              </a:rPr>
              <a:t>S</a:t>
            </a:r>
          </a:p>
        </p:txBody>
      </p:sp>
      <p:sp>
        <p:nvSpPr>
          <p:cNvPr id="30745" name="Text Box 51"/>
          <p:cNvSpPr txBox="1">
            <a:spLocks noChangeArrowheads="1"/>
          </p:cNvSpPr>
          <p:nvPr/>
        </p:nvSpPr>
        <p:spPr bwMode="auto">
          <a:xfrm>
            <a:off x="5796136" y="2276872"/>
            <a:ext cx="2880320" cy="830914"/>
          </a:xfrm>
          <a:prstGeom prst="rect">
            <a:avLst/>
          </a:prstGeom>
          <a:noFill/>
          <a:ln w="9525">
            <a:noFill/>
            <a:miter lim="800000"/>
            <a:headEnd/>
            <a:tailEnd/>
          </a:ln>
        </p:spPr>
        <p:txBody>
          <a:bodyPr lIns="0" tIns="0" rIns="0" bIns="0" anchor="ctr" anchorCtr="1">
            <a:spAutoFit/>
          </a:bodyPr>
          <a:lstStyle/>
          <a:p>
            <a:pPr>
              <a:spcBef>
                <a:spcPct val="50000"/>
              </a:spcBef>
            </a:pPr>
            <a:r>
              <a:rPr lang="zh-CN" altLang="en-US" b="1" dirty="0">
                <a:latin typeface="Times New Roman" pitchFamily="18" charset="0"/>
              </a:rPr>
              <a:t>设内存缓冲区中可用的块数</a:t>
            </a:r>
            <a:r>
              <a:rPr lang="en-US" altLang="zh-CN" b="1" dirty="0">
                <a:latin typeface="Times New Roman" pitchFamily="18" charset="0"/>
              </a:rPr>
              <a:t>b = 4 </a:t>
            </a:r>
            <a:r>
              <a:rPr lang="zh-CN" altLang="en-US" b="1" dirty="0">
                <a:latin typeface="Times New Roman" pitchFamily="18" charset="0"/>
              </a:rPr>
              <a:t>（其中</a:t>
            </a:r>
            <a:r>
              <a:rPr lang="en-US" altLang="zh-CN" b="1" dirty="0">
                <a:latin typeface="Times New Roman" pitchFamily="18" charset="0"/>
              </a:rPr>
              <a:t>b-1</a:t>
            </a:r>
            <a:r>
              <a:rPr lang="zh-CN" altLang="en-US" b="1" dirty="0">
                <a:latin typeface="Times New Roman" pitchFamily="18" charset="0"/>
              </a:rPr>
              <a:t>块用于外关系，剩余</a:t>
            </a:r>
            <a:r>
              <a:rPr lang="en-US" altLang="zh-CN" b="1" dirty="0">
                <a:latin typeface="Times New Roman" pitchFamily="18" charset="0"/>
              </a:rPr>
              <a:t>1</a:t>
            </a:r>
            <a:r>
              <a:rPr lang="zh-CN" altLang="en-US" b="1" dirty="0">
                <a:latin typeface="Times New Roman" pitchFamily="18" charset="0"/>
              </a:rPr>
              <a:t>块用于内关系）</a:t>
            </a:r>
            <a:endParaRPr lang="en-US" altLang="zh-CN" b="1" baseline="-25000" dirty="0">
              <a:latin typeface="Times New Roman" pitchFamily="18" charset="0"/>
            </a:endParaRPr>
          </a:p>
        </p:txBody>
      </p:sp>
      <p:grpSp>
        <p:nvGrpSpPr>
          <p:cNvPr id="6" name="组合 5"/>
          <p:cNvGrpSpPr/>
          <p:nvPr/>
        </p:nvGrpSpPr>
        <p:grpSpPr>
          <a:xfrm>
            <a:off x="5076056" y="5587435"/>
            <a:ext cx="3960440" cy="646330"/>
            <a:chOff x="5004048" y="5517232"/>
            <a:chExt cx="3960440" cy="646330"/>
          </a:xfrm>
        </p:grpSpPr>
        <p:sp>
          <p:nvSpPr>
            <p:cNvPr id="30749" name="Rectangle 60"/>
            <p:cNvSpPr>
              <a:spLocks noChangeArrowheads="1"/>
            </p:cNvSpPr>
            <p:nvPr/>
          </p:nvSpPr>
          <p:spPr bwMode="auto">
            <a:xfrm>
              <a:off x="5004048" y="5517232"/>
              <a:ext cx="3960440" cy="646330"/>
            </a:xfrm>
            <a:prstGeom prst="rect">
              <a:avLst/>
            </a:prstGeom>
            <a:noFill/>
            <a:ln w="9525">
              <a:noFill/>
              <a:miter lim="800000"/>
              <a:headEnd/>
              <a:tailEnd/>
            </a:ln>
          </p:spPr>
          <p:txBody>
            <a:bodyPr anchor="ctr">
              <a:spAutoFit/>
            </a:bodyPr>
            <a:lstStyle/>
            <a:p>
              <a:r>
                <a:rPr lang="zh-CN" altLang="en-US" b="1" dirty="0">
                  <a:solidFill>
                    <a:srgbClr val="0000CC"/>
                  </a:solidFill>
                  <a:latin typeface="Times New Roman" pitchFamily="18" charset="0"/>
                  <a:cs typeface="Times New Roman" pitchFamily="18" charset="0"/>
                </a:rPr>
                <a:t>若内、外关系交换，则相对代价为：</a:t>
              </a:r>
              <a:endParaRPr lang="en-US" altLang="zh-CN" b="1" dirty="0">
                <a:solidFill>
                  <a:srgbClr val="0000CC"/>
                </a:solidFill>
                <a:latin typeface="Times New Roman" pitchFamily="18" charset="0"/>
                <a:cs typeface="Times New Roman" pitchFamily="18" charset="0"/>
              </a:endParaRPr>
            </a:p>
            <a:p>
              <a:r>
                <a:rPr lang="en-US" altLang="zh-CN" b="1" dirty="0">
                  <a:solidFill>
                    <a:srgbClr val="0000CC"/>
                  </a:solidFill>
                  <a:latin typeface="Times New Roman" pitchFamily="18" charset="0"/>
                  <a:cs typeface="Times New Roman" pitchFamily="18" charset="0"/>
                </a:rPr>
                <a:t>                C' = b</a:t>
              </a:r>
              <a:r>
                <a:rPr lang="en-US" altLang="zh-CN" b="1" baseline="-30000" dirty="0">
                  <a:solidFill>
                    <a:srgbClr val="0000CC"/>
                  </a:solidFill>
                  <a:latin typeface="Times New Roman" pitchFamily="18" charset="0"/>
                  <a:cs typeface="Times New Roman" pitchFamily="18" charset="0"/>
                </a:rPr>
                <a:t>S </a:t>
              </a:r>
              <a:r>
                <a:rPr lang="en-US" altLang="zh-CN" b="1" dirty="0">
                  <a:solidFill>
                    <a:srgbClr val="0000CC"/>
                  </a:solidFill>
                  <a:latin typeface="Times New Roman" pitchFamily="18" charset="0"/>
                  <a:cs typeface="Times New Roman" pitchFamily="18" charset="0"/>
                </a:rPr>
                <a:t>+  b</a:t>
              </a:r>
              <a:r>
                <a:rPr lang="en-US" altLang="zh-CN" b="1" baseline="-30000" dirty="0">
                  <a:solidFill>
                    <a:srgbClr val="0000CC"/>
                  </a:solidFill>
                  <a:latin typeface="Times New Roman" pitchFamily="18" charset="0"/>
                  <a:cs typeface="Times New Roman" pitchFamily="18" charset="0"/>
                </a:rPr>
                <a:t>S</a:t>
              </a:r>
              <a:r>
                <a:rPr lang="en-US" altLang="zh-CN" b="1" dirty="0">
                  <a:solidFill>
                    <a:srgbClr val="0000CC"/>
                  </a:solidFill>
                  <a:latin typeface="Times New Roman" pitchFamily="18" charset="0"/>
                  <a:cs typeface="Times New Roman" pitchFamily="18" charset="0"/>
                </a:rPr>
                <a:t> / (b-1)  ×b</a:t>
              </a:r>
              <a:r>
                <a:rPr lang="en-US" altLang="zh-CN" b="1" baseline="-30000" dirty="0">
                  <a:solidFill>
                    <a:srgbClr val="0000CC"/>
                  </a:solidFill>
                  <a:latin typeface="Times New Roman" pitchFamily="18" charset="0"/>
                  <a:cs typeface="Times New Roman" pitchFamily="18" charset="0"/>
                </a:rPr>
                <a:t>R</a:t>
              </a:r>
              <a:endParaRPr lang="en-US" altLang="zh-CN" b="1" dirty="0">
                <a:solidFill>
                  <a:srgbClr val="0000CC"/>
                </a:solidFill>
                <a:latin typeface="Tahoma" pitchFamily="34" charset="0"/>
                <a:cs typeface="Times New Roman" pitchFamily="18" charset="0"/>
              </a:endParaRPr>
            </a:p>
          </p:txBody>
        </p:sp>
        <p:grpSp>
          <p:nvGrpSpPr>
            <p:cNvPr id="30750" name="Group 55"/>
            <p:cNvGrpSpPr>
              <a:grpSpLocks/>
            </p:cNvGrpSpPr>
            <p:nvPr/>
          </p:nvGrpSpPr>
          <p:grpSpPr bwMode="auto">
            <a:xfrm>
              <a:off x="6907873" y="5877278"/>
              <a:ext cx="977429" cy="216002"/>
              <a:chOff x="5424" y="10175"/>
              <a:chExt cx="1338" cy="320"/>
            </a:xfrm>
          </p:grpSpPr>
          <p:sp>
            <p:nvSpPr>
              <p:cNvPr id="30751" name="Freeform 57"/>
              <p:cNvSpPr>
                <a:spLocks/>
              </p:cNvSpPr>
              <p:nvPr/>
            </p:nvSpPr>
            <p:spPr bwMode="auto">
              <a:xfrm>
                <a:off x="5424" y="10175"/>
                <a:ext cx="100" cy="320"/>
              </a:xfrm>
              <a:custGeom>
                <a:avLst/>
                <a:gdLst>
                  <a:gd name="T0" fmla="*/ 100 w 100"/>
                  <a:gd name="T1" fmla="*/ 0 h 320"/>
                  <a:gd name="T2" fmla="*/ 0 w 100"/>
                  <a:gd name="T3" fmla="*/ 0 h 320"/>
                  <a:gd name="T4" fmla="*/ 0 w 100"/>
                  <a:gd name="T5" fmla="*/ 320 h 320"/>
                  <a:gd name="T6" fmla="*/ 0 60000 65536"/>
                  <a:gd name="T7" fmla="*/ 0 60000 65536"/>
                  <a:gd name="T8" fmla="*/ 0 60000 65536"/>
                  <a:gd name="T9" fmla="*/ 0 w 100"/>
                  <a:gd name="T10" fmla="*/ 0 h 320"/>
                  <a:gd name="T11" fmla="*/ 100 w 100"/>
                  <a:gd name="T12" fmla="*/ 320 h 320"/>
                </a:gdLst>
                <a:ahLst/>
                <a:cxnLst>
                  <a:cxn ang="T6">
                    <a:pos x="T0" y="T1"/>
                  </a:cxn>
                  <a:cxn ang="T7">
                    <a:pos x="T2" y="T3"/>
                  </a:cxn>
                  <a:cxn ang="T8">
                    <a:pos x="T4" y="T5"/>
                  </a:cxn>
                </a:cxnLst>
                <a:rect l="T9" t="T10" r="T11" b="T12"/>
                <a:pathLst>
                  <a:path w="100" h="320">
                    <a:moveTo>
                      <a:pt x="100" y="0"/>
                    </a:moveTo>
                    <a:lnTo>
                      <a:pt x="0" y="0"/>
                    </a:lnTo>
                    <a:lnTo>
                      <a:pt x="0" y="320"/>
                    </a:lnTo>
                  </a:path>
                </a:pathLst>
              </a:custGeom>
              <a:noFill/>
              <a:ln w="9525">
                <a:solidFill>
                  <a:srgbClr val="0000CC"/>
                </a:solidFill>
                <a:round/>
                <a:headEnd/>
                <a:tailEnd/>
              </a:ln>
            </p:spPr>
            <p:txBody>
              <a:bodyPr/>
              <a:lstStyle/>
              <a:p>
                <a:endParaRPr lang="zh-CN" altLang="en-US"/>
              </a:p>
            </p:txBody>
          </p:sp>
          <p:sp>
            <p:nvSpPr>
              <p:cNvPr id="30752" name="Freeform 56"/>
              <p:cNvSpPr>
                <a:spLocks/>
              </p:cNvSpPr>
              <p:nvPr/>
            </p:nvSpPr>
            <p:spPr bwMode="auto">
              <a:xfrm flipH="1">
                <a:off x="6662" y="10175"/>
                <a:ext cx="100" cy="320"/>
              </a:xfrm>
              <a:custGeom>
                <a:avLst/>
                <a:gdLst>
                  <a:gd name="T0" fmla="*/ 100 w 100"/>
                  <a:gd name="T1" fmla="*/ 0 h 320"/>
                  <a:gd name="T2" fmla="*/ 0 w 100"/>
                  <a:gd name="T3" fmla="*/ 0 h 320"/>
                  <a:gd name="T4" fmla="*/ 0 w 100"/>
                  <a:gd name="T5" fmla="*/ 320 h 320"/>
                  <a:gd name="T6" fmla="*/ 0 60000 65536"/>
                  <a:gd name="T7" fmla="*/ 0 60000 65536"/>
                  <a:gd name="T8" fmla="*/ 0 60000 65536"/>
                  <a:gd name="T9" fmla="*/ 0 w 100"/>
                  <a:gd name="T10" fmla="*/ 0 h 320"/>
                  <a:gd name="T11" fmla="*/ 100 w 100"/>
                  <a:gd name="T12" fmla="*/ 320 h 320"/>
                </a:gdLst>
                <a:ahLst/>
                <a:cxnLst>
                  <a:cxn ang="T6">
                    <a:pos x="T0" y="T1"/>
                  </a:cxn>
                  <a:cxn ang="T7">
                    <a:pos x="T2" y="T3"/>
                  </a:cxn>
                  <a:cxn ang="T8">
                    <a:pos x="T4" y="T5"/>
                  </a:cxn>
                </a:cxnLst>
                <a:rect l="T9" t="T10" r="T11" b="T12"/>
                <a:pathLst>
                  <a:path w="100" h="320">
                    <a:moveTo>
                      <a:pt x="100" y="0"/>
                    </a:moveTo>
                    <a:lnTo>
                      <a:pt x="0" y="0"/>
                    </a:lnTo>
                    <a:lnTo>
                      <a:pt x="0" y="320"/>
                    </a:lnTo>
                  </a:path>
                </a:pathLst>
              </a:custGeom>
              <a:noFill/>
              <a:ln w="9525">
                <a:solidFill>
                  <a:srgbClr val="0000CC"/>
                </a:solidFill>
                <a:round/>
                <a:headEnd/>
                <a:tailEnd/>
              </a:ln>
            </p:spPr>
            <p:txBody>
              <a:bodyPr/>
              <a:lstStyle/>
              <a:p>
                <a:endParaRPr lang="zh-CN" altLang="en-US"/>
              </a:p>
            </p:txBody>
          </p:sp>
        </p:grpSp>
      </p:grpSp>
      <p:sp>
        <p:nvSpPr>
          <p:cNvPr id="75" name="矩形 74"/>
          <p:cNvSpPr/>
          <p:nvPr/>
        </p:nvSpPr>
        <p:spPr bwMode="auto">
          <a:xfrm>
            <a:off x="611188" y="2133302"/>
            <a:ext cx="4293163" cy="461665"/>
          </a:xfrm>
          <a:prstGeom prst="rect">
            <a:avLst/>
          </a:prstGeom>
        </p:spPr>
        <p:txBody>
          <a:bodyPr wrap="none">
            <a:spAutoFit/>
          </a:bodyPr>
          <a:lstStyle/>
          <a:p>
            <a:pPr>
              <a:defRPr/>
            </a:pPr>
            <a:r>
              <a:rPr lang="zh-CN" altLang="en-US" sz="2400" b="1" kern="0" dirty="0">
                <a:solidFill>
                  <a:srgbClr val="0000CC"/>
                </a:solidFill>
                <a:latin typeface="Times New Roman" pitchFamily="18" charset="0"/>
                <a:ea typeface="黑体" pitchFamily="2" charset="-122"/>
              </a:rPr>
              <a:t>① 嵌套循环法（</a:t>
            </a:r>
            <a:r>
              <a:rPr lang="en-US" altLang="zh-CN" sz="2400" b="1" kern="0" dirty="0">
                <a:solidFill>
                  <a:srgbClr val="0000CC"/>
                </a:solidFill>
                <a:latin typeface="Times New Roman" pitchFamily="18" charset="0"/>
                <a:ea typeface="黑体" pitchFamily="2" charset="-122"/>
              </a:rPr>
              <a:t>nested loop</a:t>
            </a:r>
            <a:r>
              <a:rPr lang="zh-CN" altLang="en-US" sz="2400" b="1" kern="0" dirty="0">
                <a:solidFill>
                  <a:srgbClr val="0000CC"/>
                </a:solidFill>
                <a:latin typeface="Times New Roman" pitchFamily="18" charset="0"/>
                <a:ea typeface="黑体" pitchFamily="2" charset="-122"/>
              </a:rPr>
              <a:t>）</a:t>
            </a:r>
            <a:r>
              <a:rPr lang="en-US" altLang="zh-CN" sz="2400" b="1" kern="0" dirty="0">
                <a:latin typeface="Times New Roman" pitchFamily="18" charset="0"/>
                <a:ea typeface="黑体" pitchFamily="2" charset="-122"/>
              </a:rPr>
              <a:t> </a:t>
            </a:r>
            <a:endParaRPr lang="zh-CN" altLang="en-US" sz="2400" b="1" dirty="0"/>
          </a:p>
        </p:txBody>
      </p:sp>
      <p:sp>
        <p:nvSpPr>
          <p:cNvPr id="3" name="矩形 2"/>
          <p:cNvSpPr/>
          <p:nvPr/>
        </p:nvSpPr>
        <p:spPr>
          <a:xfrm>
            <a:off x="8460432" y="3707391"/>
            <a:ext cx="611559" cy="369332"/>
          </a:xfrm>
          <a:prstGeom prst="rect">
            <a:avLst/>
          </a:prstGeom>
        </p:spPr>
        <p:txBody>
          <a:bodyPr wrap="square">
            <a:spAutoFit/>
          </a:bodyPr>
          <a:lstStyle/>
          <a:p>
            <a:r>
              <a:rPr lang="en-US" altLang="zh-CN" b="1" dirty="0">
                <a:solidFill>
                  <a:srgbClr val="008000"/>
                </a:solidFill>
                <a:latin typeface="Times New Roman" pitchFamily="18" charset="0"/>
                <a:cs typeface="Times New Roman" pitchFamily="18" charset="0"/>
              </a:rPr>
              <a:t>b-1</a:t>
            </a:r>
            <a:r>
              <a:rPr lang="en-US" altLang="zh-CN" b="1" dirty="0">
                <a:solidFill>
                  <a:srgbClr val="0000CC"/>
                </a:solidFill>
                <a:latin typeface="Times New Roman" pitchFamily="18" charset="0"/>
                <a:cs typeface="Times New Roman" pitchFamily="18" charset="0"/>
              </a:rPr>
              <a:t> </a:t>
            </a:r>
            <a:endParaRPr lang="zh-CN" altLang="en-US" dirty="0"/>
          </a:p>
        </p:txBody>
      </p:sp>
      <p:sp>
        <p:nvSpPr>
          <p:cNvPr id="71"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29</a:t>
            </a:fld>
            <a:endParaRPr lang="en-US" altLang="zh-CN" dirty="0"/>
          </a:p>
        </p:txBody>
      </p:sp>
      <p:sp>
        <p:nvSpPr>
          <p:cNvPr id="72"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74"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
        <p:nvSpPr>
          <p:cNvPr id="76" name="Text Box 44"/>
          <p:cNvSpPr txBox="1">
            <a:spLocks noChangeArrowheads="1"/>
          </p:cNvSpPr>
          <p:nvPr/>
        </p:nvSpPr>
        <p:spPr bwMode="auto">
          <a:xfrm>
            <a:off x="755576" y="3549054"/>
            <a:ext cx="358775" cy="384721"/>
          </a:xfrm>
          <a:prstGeom prst="rect">
            <a:avLst/>
          </a:prstGeom>
          <a:noFill/>
          <a:ln w="9525">
            <a:noFill/>
            <a:miter lim="800000"/>
            <a:headEnd/>
            <a:tailEnd/>
          </a:ln>
        </p:spPr>
        <p:txBody>
          <a:bodyPr lIns="0" tIns="0" rIns="0" bIns="0" anchor="ctr" anchorCtr="1">
            <a:spAutoFit/>
          </a:bodyPr>
          <a:lstStyle/>
          <a:p>
            <a:pPr>
              <a:lnSpc>
                <a:spcPts val="1000"/>
              </a:lnSpc>
              <a:spcBef>
                <a:spcPts val="0"/>
              </a:spcBef>
            </a:pPr>
            <a:r>
              <a:rPr lang="en-US" altLang="zh-CN" sz="1600" b="1" dirty="0">
                <a:latin typeface="Tahoma" pitchFamily="34" charset="0"/>
              </a:rPr>
              <a:t>.</a:t>
            </a:r>
          </a:p>
          <a:p>
            <a:pPr>
              <a:lnSpc>
                <a:spcPts val="1000"/>
              </a:lnSpc>
              <a:spcBef>
                <a:spcPts val="0"/>
              </a:spcBef>
            </a:pPr>
            <a:r>
              <a:rPr lang="en-US" altLang="zh-CN" sz="1600" b="1" dirty="0">
                <a:latin typeface="Tahoma" pitchFamily="34" charset="0"/>
              </a:rPr>
              <a:t>.</a:t>
            </a:r>
          </a:p>
          <a:p>
            <a:pPr>
              <a:lnSpc>
                <a:spcPts val="1000"/>
              </a:lnSpc>
              <a:spcBef>
                <a:spcPts val="0"/>
              </a:spcBef>
            </a:pPr>
            <a:r>
              <a:rPr lang="en-US" altLang="zh-CN" sz="1600" b="1" dirty="0">
                <a:latin typeface="Tahoma" pitchFamily="34" charset="0"/>
              </a:rPr>
              <a:t>.</a:t>
            </a:r>
          </a:p>
        </p:txBody>
      </p:sp>
      <p:sp>
        <p:nvSpPr>
          <p:cNvPr id="77" name="Text Box 44"/>
          <p:cNvSpPr txBox="1">
            <a:spLocks noChangeArrowheads="1"/>
          </p:cNvSpPr>
          <p:nvPr/>
        </p:nvSpPr>
        <p:spPr bwMode="auto">
          <a:xfrm>
            <a:off x="755576" y="5493270"/>
            <a:ext cx="358775" cy="384721"/>
          </a:xfrm>
          <a:prstGeom prst="rect">
            <a:avLst/>
          </a:prstGeom>
          <a:noFill/>
          <a:ln w="9525">
            <a:noFill/>
            <a:miter lim="800000"/>
            <a:headEnd/>
            <a:tailEnd/>
          </a:ln>
        </p:spPr>
        <p:txBody>
          <a:bodyPr lIns="0" tIns="0" rIns="0" bIns="0" anchor="ctr" anchorCtr="1">
            <a:spAutoFit/>
          </a:bodyPr>
          <a:lstStyle/>
          <a:p>
            <a:pPr>
              <a:lnSpc>
                <a:spcPts val="1000"/>
              </a:lnSpc>
              <a:spcBef>
                <a:spcPts val="0"/>
              </a:spcBef>
            </a:pPr>
            <a:r>
              <a:rPr lang="en-US" altLang="zh-CN" sz="1600" b="1" dirty="0">
                <a:latin typeface="Tahoma" pitchFamily="34" charset="0"/>
              </a:rPr>
              <a:t>.</a:t>
            </a:r>
          </a:p>
          <a:p>
            <a:pPr>
              <a:lnSpc>
                <a:spcPts val="1000"/>
              </a:lnSpc>
              <a:spcBef>
                <a:spcPts val="0"/>
              </a:spcBef>
            </a:pPr>
            <a:r>
              <a:rPr lang="en-US" altLang="zh-CN" sz="1600" b="1" dirty="0">
                <a:latin typeface="Tahoma" pitchFamily="34" charset="0"/>
              </a:rPr>
              <a:t>.</a:t>
            </a:r>
          </a:p>
          <a:p>
            <a:pPr>
              <a:lnSpc>
                <a:spcPts val="1000"/>
              </a:lnSpc>
              <a:spcBef>
                <a:spcPts val="0"/>
              </a:spcBef>
            </a:pPr>
            <a:r>
              <a:rPr lang="en-US" altLang="zh-CN" sz="1600" b="1" dirty="0">
                <a:latin typeface="Tahoma" pitchFamily="34" charset="0"/>
              </a:rPr>
              <a:t>.</a:t>
            </a:r>
          </a:p>
        </p:txBody>
      </p:sp>
      <p:sp>
        <p:nvSpPr>
          <p:cNvPr id="78" name="Text Box 44"/>
          <p:cNvSpPr txBox="1">
            <a:spLocks noChangeArrowheads="1"/>
          </p:cNvSpPr>
          <p:nvPr/>
        </p:nvSpPr>
        <p:spPr bwMode="auto">
          <a:xfrm>
            <a:off x="2845073" y="3573735"/>
            <a:ext cx="358775" cy="384721"/>
          </a:xfrm>
          <a:prstGeom prst="rect">
            <a:avLst/>
          </a:prstGeom>
          <a:noFill/>
          <a:ln w="9525">
            <a:noFill/>
            <a:miter lim="800000"/>
            <a:headEnd/>
            <a:tailEnd/>
          </a:ln>
        </p:spPr>
        <p:txBody>
          <a:bodyPr lIns="0" tIns="0" rIns="0" bIns="0" anchor="ctr" anchorCtr="1">
            <a:spAutoFit/>
          </a:bodyPr>
          <a:lstStyle/>
          <a:p>
            <a:pPr>
              <a:lnSpc>
                <a:spcPts val="1000"/>
              </a:lnSpc>
              <a:spcBef>
                <a:spcPts val="0"/>
              </a:spcBef>
            </a:pPr>
            <a:r>
              <a:rPr lang="en-US" altLang="zh-CN" sz="1600" b="1" dirty="0">
                <a:latin typeface="Tahoma" pitchFamily="34" charset="0"/>
              </a:rPr>
              <a:t>.</a:t>
            </a:r>
          </a:p>
          <a:p>
            <a:pPr>
              <a:lnSpc>
                <a:spcPts val="1000"/>
              </a:lnSpc>
              <a:spcBef>
                <a:spcPts val="0"/>
              </a:spcBef>
            </a:pPr>
            <a:r>
              <a:rPr lang="en-US" altLang="zh-CN" sz="1600" b="1" dirty="0">
                <a:latin typeface="Tahoma" pitchFamily="34" charset="0"/>
              </a:rPr>
              <a:t>.</a:t>
            </a:r>
          </a:p>
          <a:p>
            <a:pPr>
              <a:lnSpc>
                <a:spcPts val="1000"/>
              </a:lnSpc>
              <a:spcBef>
                <a:spcPts val="0"/>
              </a:spcBef>
            </a:pPr>
            <a:r>
              <a:rPr lang="en-US" altLang="zh-CN" sz="1600" b="1" dirty="0">
                <a:latin typeface="Tahoma" pitchFamily="34" charset="0"/>
              </a:rPr>
              <a:t>.</a:t>
            </a:r>
          </a:p>
        </p:txBody>
      </p:sp>
      <p:sp>
        <p:nvSpPr>
          <p:cNvPr id="79" name="Text Box 44"/>
          <p:cNvSpPr txBox="1">
            <a:spLocks noChangeArrowheads="1"/>
          </p:cNvSpPr>
          <p:nvPr/>
        </p:nvSpPr>
        <p:spPr bwMode="auto">
          <a:xfrm>
            <a:off x="2845073" y="5517951"/>
            <a:ext cx="358775" cy="384721"/>
          </a:xfrm>
          <a:prstGeom prst="rect">
            <a:avLst/>
          </a:prstGeom>
          <a:noFill/>
          <a:ln w="9525">
            <a:noFill/>
            <a:miter lim="800000"/>
            <a:headEnd/>
            <a:tailEnd/>
          </a:ln>
        </p:spPr>
        <p:txBody>
          <a:bodyPr lIns="0" tIns="0" rIns="0" bIns="0" anchor="ctr" anchorCtr="1">
            <a:spAutoFit/>
          </a:bodyPr>
          <a:lstStyle/>
          <a:p>
            <a:pPr>
              <a:lnSpc>
                <a:spcPts val="1000"/>
              </a:lnSpc>
              <a:spcBef>
                <a:spcPts val="0"/>
              </a:spcBef>
            </a:pPr>
            <a:r>
              <a:rPr lang="en-US" altLang="zh-CN" sz="1600" b="1" dirty="0">
                <a:latin typeface="Tahoma" pitchFamily="34" charset="0"/>
              </a:rPr>
              <a:t>.</a:t>
            </a:r>
          </a:p>
          <a:p>
            <a:pPr>
              <a:lnSpc>
                <a:spcPts val="1000"/>
              </a:lnSpc>
              <a:spcBef>
                <a:spcPts val="0"/>
              </a:spcBef>
            </a:pPr>
            <a:r>
              <a:rPr lang="en-US" altLang="zh-CN" sz="1600" b="1" dirty="0">
                <a:latin typeface="Tahoma" pitchFamily="34" charset="0"/>
              </a:rPr>
              <a:t>.</a:t>
            </a:r>
          </a:p>
          <a:p>
            <a:pPr>
              <a:lnSpc>
                <a:spcPts val="1000"/>
              </a:lnSpc>
              <a:spcBef>
                <a:spcPts val="0"/>
              </a:spcBef>
            </a:pPr>
            <a:r>
              <a:rPr lang="en-US" altLang="zh-CN" sz="1600" b="1" dirty="0">
                <a:latin typeface="Tahoma" pitchFamily="34" charset="0"/>
              </a:rPr>
              <a:t>.</a:t>
            </a:r>
          </a:p>
        </p:txBody>
      </p:sp>
      <p:sp>
        <p:nvSpPr>
          <p:cNvPr id="4" name="矩形 3"/>
          <p:cNvSpPr/>
          <p:nvPr/>
        </p:nvSpPr>
        <p:spPr>
          <a:xfrm>
            <a:off x="5153956" y="6197242"/>
            <a:ext cx="3738524" cy="400110"/>
          </a:xfrm>
          <a:prstGeom prst="rect">
            <a:avLst/>
          </a:prstGeom>
        </p:spPr>
        <p:txBody>
          <a:bodyPr wrap="none">
            <a:spAutoFit/>
          </a:bodyPr>
          <a:lstStyle/>
          <a:p>
            <a:pPr eaLnBrk="0" hangingPunct="0">
              <a:spcBef>
                <a:spcPts val="600"/>
              </a:spcBef>
            </a:pPr>
            <a:r>
              <a:rPr lang="en-US" altLang="zh-CN" b="1" dirty="0">
                <a:solidFill>
                  <a:srgbClr val="FF0000"/>
                </a:solidFill>
                <a:cs typeface="Times New Roman" pitchFamily="18" charset="0"/>
              </a:rPr>
              <a:t>——</a:t>
            </a:r>
            <a:r>
              <a:rPr lang="zh-CN" altLang="en-US" b="1" dirty="0">
                <a:solidFill>
                  <a:srgbClr val="FF0000"/>
                </a:solidFill>
                <a:cs typeface="Times New Roman" pitchFamily="18" charset="0"/>
              </a:rPr>
              <a:t>故应将物理块少者作为外关系</a:t>
            </a:r>
            <a:r>
              <a:rPr lang="zh-CN" altLang="en-US" sz="2000" b="1" dirty="0">
                <a:solidFill>
                  <a:srgbClr val="FF0000"/>
                </a:solidFill>
              </a:rPr>
              <a:t> </a:t>
            </a:r>
          </a:p>
        </p:txBody>
      </p:sp>
      <p:grpSp>
        <p:nvGrpSpPr>
          <p:cNvPr id="5" name="组合 4"/>
          <p:cNvGrpSpPr/>
          <p:nvPr/>
        </p:nvGrpSpPr>
        <p:grpSpPr>
          <a:xfrm>
            <a:off x="5076056" y="4941168"/>
            <a:ext cx="3960439" cy="646267"/>
            <a:chOff x="5004048" y="4870965"/>
            <a:chExt cx="3960439" cy="646267"/>
          </a:xfrm>
        </p:grpSpPr>
        <p:sp>
          <p:nvSpPr>
            <p:cNvPr id="30748" name="Rectangle 59"/>
            <p:cNvSpPr>
              <a:spLocks noChangeArrowheads="1"/>
            </p:cNvSpPr>
            <p:nvPr/>
          </p:nvSpPr>
          <p:spPr bwMode="auto">
            <a:xfrm>
              <a:off x="5004048" y="4870965"/>
              <a:ext cx="3960439" cy="646267"/>
            </a:xfrm>
            <a:prstGeom prst="rect">
              <a:avLst/>
            </a:prstGeom>
            <a:noFill/>
            <a:ln w="9525">
              <a:noFill/>
              <a:miter lim="800000"/>
              <a:headEnd/>
              <a:tailEnd/>
            </a:ln>
          </p:spPr>
          <p:txBody>
            <a:bodyPr anchor="ctr">
              <a:spAutoFit/>
            </a:bodyPr>
            <a:lstStyle/>
            <a:p>
              <a:pPr indent="12700"/>
              <a:r>
                <a:rPr lang="zh-CN" altLang="en-US" b="1" dirty="0">
                  <a:solidFill>
                    <a:srgbClr val="0000CC"/>
                  </a:solidFill>
                  <a:latin typeface="Times New Roman" pitchFamily="18" charset="0"/>
                  <a:cs typeface="Times New Roman" pitchFamily="18" charset="0"/>
                </a:rPr>
                <a:t>完成连接所需访问的数据块数（相对代价）：</a:t>
              </a:r>
              <a:r>
                <a:rPr lang="en-US" altLang="zh-CN" b="1" dirty="0">
                  <a:solidFill>
                    <a:srgbClr val="0000CC"/>
                  </a:solidFill>
                  <a:latin typeface="Times New Roman" pitchFamily="18" charset="0"/>
                  <a:cs typeface="Times New Roman" pitchFamily="18" charset="0"/>
                </a:rPr>
                <a:t>C = b</a:t>
              </a:r>
              <a:r>
                <a:rPr lang="en-US" altLang="zh-CN" b="1" baseline="-30000" dirty="0">
                  <a:solidFill>
                    <a:srgbClr val="0000CC"/>
                  </a:solidFill>
                  <a:latin typeface="Times New Roman" pitchFamily="18" charset="0"/>
                  <a:cs typeface="Times New Roman" pitchFamily="18" charset="0"/>
                </a:rPr>
                <a:t>R </a:t>
              </a:r>
              <a:r>
                <a:rPr lang="en-US" altLang="zh-CN" b="1" dirty="0">
                  <a:solidFill>
                    <a:srgbClr val="0000CC"/>
                  </a:solidFill>
                  <a:latin typeface="Times New Roman" pitchFamily="18" charset="0"/>
                  <a:cs typeface="Times New Roman" pitchFamily="18" charset="0"/>
                </a:rPr>
                <a:t>+  b</a:t>
              </a:r>
              <a:r>
                <a:rPr lang="en-US" altLang="zh-CN" b="1" baseline="-30000" dirty="0">
                  <a:solidFill>
                    <a:srgbClr val="0000CC"/>
                  </a:solidFill>
                  <a:latin typeface="Times New Roman" pitchFamily="18" charset="0"/>
                  <a:cs typeface="Times New Roman" pitchFamily="18" charset="0"/>
                </a:rPr>
                <a:t>R</a:t>
              </a:r>
              <a:r>
                <a:rPr lang="en-US" altLang="zh-CN" b="1" dirty="0">
                  <a:solidFill>
                    <a:srgbClr val="0000CC"/>
                  </a:solidFill>
                  <a:latin typeface="Times New Roman" pitchFamily="18" charset="0"/>
                  <a:cs typeface="Times New Roman" pitchFamily="18" charset="0"/>
                </a:rPr>
                <a:t> / (b-1)  ×b</a:t>
              </a:r>
              <a:r>
                <a:rPr lang="en-US" altLang="zh-CN" b="1" baseline="-30000" dirty="0">
                  <a:solidFill>
                    <a:srgbClr val="0000CC"/>
                  </a:solidFill>
                  <a:latin typeface="Times New Roman" pitchFamily="18" charset="0"/>
                  <a:cs typeface="Times New Roman" pitchFamily="18" charset="0"/>
                </a:rPr>
                <a:t>S</a:t>
              </a:r>
              <a:endParaRPr lang="en-US" altLang="zh-CN" b="1" dirty="0">
                <a:solidFill>
                  <a:srgbClr val="0000CC"/>
                </a:solidFill>
              </a:endParaRPr>
            </a:p>
          </p:txBody>
        </p:sp>
        <p:sp>
          <p:nvSpPr>
            <p:cNvPr id="80" name="Freeform 57"/>
            <p:cNvSpPr>
              <a:spLocks/>
            </p:cNvSpPr>
            <p:nvPr/>
          </p:nvSpPr>
          <p:spPr bwMode="auto">
            <a:xfrm>
              <a:off x="6876256" y="5229222"/>
              <a:ext cx="73051" cy="216002"/>
            </a:xfrm>
            <a:custGeom>
              <a:avLst/>
              <a:gdLst>
                <a:gd name="T0" fmla="*/ 100 w 100"/>
                <a:gd name="T1" fmla="*/ 0 h 320"/>
                <a:gd name="T2" fmla="*/ 0 w 100"/>
                <a:gd name="T3" fmla="*/ 0 h 320"/>
                <a:gd name="T4" fmla="*/ 0 w 100"/>
                <a:gd name="T5" fmla="*/ 320 h 320"/>
                <a:gd name="T6" fmla="*/ 0 60000 65536"/>
                <a:gd name="T7" fmla="*/ 0 60000 65536"/>
                <a:gd name="T8" fmla="*/ 0 60000 65536"/>
                <a:gd name="T9" fmla="*/ 0 w 100"/>
                <a:gd name="T10" fmla="*/ 0 h 320"/>
                <a:gd name="T11" fmla="*/ 100 w 100"/>
                <a:gd name="T12" fmla="*/ 320 h 320"/>
              </a:gdLst>
              <a:ahLst/>
              <a:cxnLst>
                <a:cxn ang="T6">
                  <a:pos x="T0" y="T1"/>
                </a:cxn>
                <a:cxn ang="T7">
                  <a:pos x="T2" y="T3"/>
                </a:cxn>
                <a:cxn ang="T8">
                  <a:pos x="T4" y="T5"/>
                </a:cxn>
              </a:cxnLst>
              <a:rect l="T9" t="T10" r="T11" b="T12"/>
              <a:pathLst>
                <a:path w="100" h="320">
                  <a:moveTo>
                    <a:pt x="100" y="0"/>
                  </a:moveTo>
                  <a:lnTo>
                    <a:pt x="0" y="0"/>
                  </a:lnTo>
                  <a:lnTo>
                    <a:pt x="0" y="320"/>
                  </a:lnTo>
                </a:path>
              </a:pathLst>
            </a:custGeom>
            <a:noFill/>
            <a:ln w="9525">
              <a:solidFill>
                <a:srgbClr val="0000CC"/>
              </a:solidFill>
              <a:round/>
              <a:headEnd/>
              <a:tailEnd/>
            </a:ln>
          </p:spPr>
          <p:txBody>
            <a:bodyPr/>
            <a:lstStyle/>
            <a:p>
              <a:endParaRPr lang="zh-CN" altLang="en-US"/>
            </a:p>
          </p:txBody>
        </p:sp>
        <p:sp>
          <p:nvSpPr>
            <p:cNvPr id="81" name="Freeform 56"/>
            <p:cNvSpPr>
              <a:spLocks/>
            </p:cNvSpPr>
            <p:nvPr/>
          </p:nvSpPr>
          <p:spPr bwMode="auto">
            <a:xfrm flipH="1">
              <a:off x="7780634" y="5229222"/>
              <a:ext cx="73051" cy="216002"/>
            </a:xfrm>
            <a:custGeom>
              <a:avLst/>
              <a:gdLst>
                <a:gd name="T0" fmla="*/ 100 w 100"/>
                <a:gd name="T1" fmla="*/ 0 h 320"/>
                <a:gd name="T2" fmla="*/ 0 w 100"/>
                <a:gd name="T3" fmla="*/ 0 h 320"/>
                <a:gd name="T4" fmla="*/ 0 w 100"/>
                <a:gd name="T5" fmla="*/ 320 h 320"/>
                <a:gd name="T6" fmla="*/ 0 60000 65536"/>
                <a:gd name="T7" fmla="*/ 0 60000 65536"/>
                <a:gd name="T8" fmla="*/ 0 60000 65536"/>
                <a:gd name="T9" fmla="*/ 0 w 100"/>
                <a:gd name="T10" fmla="*/ 0 h 320"/>
                <a:gd name="T11" fmla="*/ 100 w 100"/>
                <a:gd name="T12" fmla="*/ 320 h 320"/>
              </a:gdLst>
              <a:ahLst/>
              <a:cxnLst>
                <a:cxn ang="T6">
                  <a:pos x="T0" y="T1"/>
                </a:cxn>
                <a:cxn ang="T7">
                  <a:pos x="T2" y="T3"/>
                </a:cxn>
                <a:cxn ang="T8">
                  <a:pos x="T4" y="T5"/>
                </a:cxn>
              </a:cxnLst>
              <a:rect l="T9" t="T10" r="T11" b="T12"/>
              <a:pathLst>
                <a:path w="100" h="320">
                  <a:moveTo>
                    <a:pt x="100" y="0"/>
                  </a:moveTo>
                  <a:lnTo>
                    <a:pt x="0" y="0"/>
                  </a:lnTo>
                  <a:lnTo>
                    <a:pt x="0" y="320"/>
                  </a:lnTo>
                </a:path>
              </a:pathLst>
            </a:custGeom>
            <a:noFill/>
            <a:ln w="9525">
              <a:solidFill>
                <a:srgbClr val="0000CC"/>
              </a:solidFill>
              <a:round/>
              <a:headEnd/>
              <a:tailEnd/>
            </a:ln>
          </p:spPr>
          <p:txBody>
            <a:bodyPr/>
            <a:lstStyle/>
            <a:p>
              <a:endParaRPr lang="zh-CN" altLang="en-US"/>
            </a:p>
          </p:txBody>
        </p:sp>
      </p:grpSp>
      <p:sp>
        <p:nvSpPr>
          <p:cNvPr id="82" name="Text Box 42">
            <a:extLst>
              <a:ext uri="{FF2B5EF4-FFF2-40B4-BE49-F238E27FC236}">
                <a16:creationId xmlns:a16="http://schemas.microsoft.com/office/drawing/2014/main" id="{6616D8BA-F32E-4B39-B8B9-1BAC010FC3E3}"/>
              </a:ext>
            </a:extLst>
          </p:cNvPr>
          <p:cNvSpPr txBox="1">
            <a:spLocks noChangeArrowheads="1"/>
          </p:cNvSpPr>
          <p:nvPr/>
        </p:nvSpPr>
        <p:spPr bwMode="auto">
          <a:xfrm>
            <a:off x="3832577" y="3573016"/>
            <a:ext cx="1729408" cy="369295"/>
          </a:xfrm>
          <a:prstGeom prst="rect">
            <a:avLst/>
          </a:prstGeom>
          <a:noFill/>
          <a:ln w="9525">
            <a:noFill/>
            <a:miter lim="800000"/>
            <a:headEnd/>
            <a:tailEnd/>
          </a:ln>
        </p:spPr>
        <p:txBody>
          <a:bodyPr>
            <a:spAutoFit/>
          </a:bodyPr>
          <a:lstStyle/>
          <a:p>
            <a:pPr algn="ctr">
              <a:spcBef>
                <a:spcPct val="50000"/>
              </a:spcBef>
            </a:pPr>
            <a:r>
              <a:rPr lang="zh-CN" altLang="en-US" b="1" dirty="0">
                <a:latin typeface="Tahoma" pitchFamily="34" charset="0"/>
                <a:ea typeface="楷体_GB2312" pitchFamily="49" charset="-122"/>
              </a:rPr>
              <a:t>扫描一次</a:t>
            </a:r>
          </a:p>
        </p:txBody>
      </p:sp>
      <p:sp>
        <p:nvSpPr>
          <p:cNvPr id="83" name="Text Box 42">
            <a:extLst>
              <a:ext uri="{FF2B5EF4-FFF2-40B4-BE49-F238E27FC236}">
                <a16:creationId xmlns:a16="http://schemas.microsoft.com/office/drawing/2014/main" id="{179CE474-3F58-45F8-BC52-3581E1A1BEFA}"/>
              </a:ext>
            </a:extLst>
          </p:cNvPr>
          <p:cNvSpPr txBox="1">
            <a:spLocks noChangeArrowheads="1"/>
          </p:cNvSpPr>
          <p:nvPr/>
        </p:nvSpPr>
        <p:spPr bwMode="auto">
          <a:xfrm>
            <a:off x="3850704" y="4787897"/>
            <a:ext cx="1729408" cy="369295"/>
          </a:xfrm>
          <a:prstGeom prst="rect">
            <a:avLst/>
          </a:prstGeom>
          <a:noFill/>
          <a:ln w="9525">
            <a:noFill/>
            <a:miter lim="800000"/>
            <a:headEnd/>
            <a:tailEnd/>
          </a:ln>
        </p:spPr>
        <p:txBody>
          <a:bodyPr>
            <a:spAutoFit/>
          </a:bodyPr>
          <a:lstStyle/>
          <a:p>
            <a:pPr algn="ctr">
              <a:spcBef>
                <a:spcPct val="50000"/>
              </a:spcBef>
            </a:pPr>
            <a:r>
              <a:rPr lang="zh-CN" altLang="en-US" b="1" dirty="0">
                <a:latin typeface="Tahoma" pitchFamily="34" charset="0"/>
                <a:ea typeface="楷体_GB2312" pitchFamily="49" charset="-122"/>
              </a:rPr>
              <a:t>扫描多次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hangingPunct="1"/>
            <a:r>
              <a:rPr lang="en-US" altLang="zh-CN" sz="4000"/>
              <a:t>6.1 </a:t>
            </a:r>
            <a:r>
              <a:rPr lang="zh-CN" altLang="en-US" sz="4000"/>
              <a:t>概述</a:t>
            </a:r>
          </a:p>
        </p:txBody>
      </p:sp>
      <p:sp>
        <p:nvSpPr>
          <p:cNvPr id="7174" name="Rectangle 3"/>
          <p:cNvSpPr>
            <a:spLocks noGrp="1" noChangeArrowheads="1"/>
          </p:cNvSpPr>
          <p:nvPr>
            <p:ph type="body" idx="1"/>
          </p:nvPr>
        </p:nvSpPr>
        <p:spPr>
          <a:xfrm>
            <a:off x="611188" y="1412900"/>
            <a:ext cx="8064500" cy="4824412"/>
          </a:xfrm>
        </p:spPr>
        <p:txBody>
          <a:bodyPr/>
          <a:lstStyle/>
          <a:p>
            <a:pPr eaLnBrk="1" hangingPunct="1"/>
            <a:r>
              <a:rPr lang="zh-CN" altLang="en-US" sz="2600" dirty="0">
                <a:solidFill>
                  <a:schemeClr val="accent2"/>
                </a:solidFill>
                <a:latin typeface="Times New Roman" pitchFamily="18" charset="0"/>
                <a:ea typeface="黑体" pitchFamily="2" charset="-122"/>
              </a:rPr>
              <a:t>一、查询与查询处理</a:t>
            </a:r>
          </a:p>
          <a:p>
            <a:pPr lvl="1" eaLnBrk="1" hangingPunct="1"/>
            <a:r>
              <a:rPr lang="zh-CN" altLang="en-US" sz="2400" dirty="0">
                <a:solidFill>
                  <a:srgbClr val="0000CC"/>
                </a:solidFill>
                <a:latin typeface="Times New Roman" pitchFamily="18" charset="0"/>
                <a:ea typeface="黑体" pitchFamily="2" charset="-122"/>
              </a:rPr>
              <a:t>查询（</a:t>
            </a:r>
            <a:r>
              <a:rPr lang="en-US" altLang="zh-CN" sz="2400" dirty="0">
                <a:solidFill>
                  <a:srgbClr val="0000CC"/>
                </a:solidFill>
                <a:latin typeface="Times New Roman" pitchFamily="18" charset="0"/>
                <a:ea typeface="黑体" pitchFamily="2" charset="-122"/>
              </a:rPr>
              <a:t>query</a:t>
            </a:r>
            <a:r>
              <a:rPr lang="zh-CN" altLang="en-US" sz="2400" dirty="0">
                <a:solidFill>
                  <a:srgbClr val="0000CC"/>
                </a:solidFill>
                <a:latin typeface="Times New Roman" pitchFamily="18" charset="0"/>
                <a:ea typeface="黑体" pitchFamily="2" charset="-122"/>
              </a:rPr>
              <a:t>）：</a:t>
            </a:r>
            <a:r>
              <a:rPr lang="zh-CN" altLang="en-US" sz="2400" dirty="0">
                <a:latin typeface="Times New Roman" pitchFamily="18" charset="0"/>
                <a:ea typeface="黑体" pitchFamily="2" charset="-122"/>
              </a:rPr>
              <a:t>数据库的基本、常用、复杂的操作。包括：</a:t>
            </a:r>
          </a:p>
          <a:p>
            <a:pPr lvl="2" eaLnBrk="1" hangingPunct="1"/>
            <a:r>
              <a:rPr lang="zh-CN" altLang="en-US" dirty="0">
                <a:solidFill>
                  <a:srgbClr val="008000"/>
                </a:solidFill>
                <a:latin typeface="Times New Roman" pitchFamily="18" charset="0"/>
                <a:ea typeface="黑体" pitchFamily="2" charset="-122"/>
              </a:rPr>
              <a:t>直接的</a:t>
            </a:r>
            <a:r>
              <a:rPr lang="en-US" altLang="zh-CN" dirty="0">
                <a:solidFill>
                  <a:srgbClr val="008000"/>
                </a:solidFill>
                <a:latin typeface="Times New Roman" pitchFamily="18" charset="0"/>
                <a:ea typeface="黑体" pitchFamily="2" charset="-122"/>
              </a:rPr>
              <a:t>SELECT</a:t>
            </a:r>
            <a:r>
              <a:rPr lang="zh-CN" altLang="en-US" dirty="0">
                <a:solidFill>
                  <a:srgbClr val="008000"/>
                </a:solidFill>
                <a:latin typeface="Times New Roman" pitchFamily="18" charset="0"/>
                <a:ea typeface="黑体" pitchFamily="2" charset="-122"/>
              </a:rPr>
              <a:t>操作：</a:t>
            </a:r>
          </a:p>
          <a:p>
            <a:pPr lvl="3" eaLnBrk="1" hangingPunct="1"/>
            <a:r>
              <a:rPr lang="en-US" altLang="zh-CN" b="1" dirty="0">
                <a:solidFill>
                  <a:srgbClr val="0000CC"/>
                </a:solidFill>
                <a:latin typeface="Times New Roman" pitchFamily="18" charset="0"/>
                <a:ea typeface="黑体" pitchFamily="2" charset="-122"/>
              </a:rPr>
              <a:t>SELECT </a:t>
            </a:r>
            <a:r>
              <a:rPr lang="en-US" altLang="zh-CN" b="1" dirty="0">
                <a:latin typeface="Times New Roman" pitchFamily="18" charset="0"/>
                <a:ea typeface="黑体" pitchFamily="2" charset="-122"/>
              </a:rPr>
              <a:t>… FROM … WHERE … ( </a:t>
            </a:r>
            <a:r>
              <a:rPr lang="en-US" altLang="zh-CN" b="1" dirty="0">
                <a:solidFill>
                  <a:srgbClr val="0000CC"/>
                </a:solidFill>
                <a:latin typeface="Times New Roman" pitchFamily="18" charset="0"/>
                <a:ea typeface="黑体" pitchFamily="2" charset="-122"/>
              </a:rPr>
              <a:t>SELECT</a:t>
            </a:r>
            <a:r>
              <a:rPr lang="en-US" altLang="zh-CN" b="1" dirty="0">
                <a:latin typeface="Times New Roman" pitchFamily="18" charset="0"/>
                <a:ea typeface="黑体" pitchFamily="2" charset="-122"/>
              </a:rPr>
              <a:t>… ) … ;</a:t>
            </a:r>
          </a:p>
          <a:p>
            <a:pPr lvl="3" eaLnBrk="1" hangingPunct="1"/>
            <a:endParaRPr lang="en-US" altLang="zh-CN" b="1" dirty="0">
              <a:latin typeface="Times New Roman" pitchFamily="18" charset="0"/>
              <a:ea typeface="黑体" pitchFamily="2" charset="-122"/>
            </a:endParaRPr>
          </a:p>
          <a:p>
            <a:pPr lvl="2" eaLnBrk="1" hangingPunct="1"/>
            <a:r>
              <a:rPr lang="zh-CN" altLang="en-US" dirty="0">
                <a:solidFill>
                  <a:srgbClr val="008000"/>
                </a:solidFill>
                <a:latin typeface="Times New Roman" pitchFamily="18" charset="0"/>
                <a:ea typeface="黑体" pitchFamily="2" charset="-122"/>
              </a:rPr>
              <a:t>间接的</a:t>
            </a:r>
            <a:r>
              <a:rPr lang="en-US" altLang="zh-CN" dirty="0">
                <a:solidFill>
                  <a:srgbClr val="008000"/>
                </a:solidFill>
                <a:latin typeface="Times New Roman" pitchFamily="18" charset="0"/>
                <a:ea typeface="黑体" pitchFamily="2" charset="-122"/>
              </a:rPr>
              <a:t>SELECT</a:t>
            </a:r>
            <a:r>
              <a:rPr lang="zh-CN" altLang="en-US" dirty="0">
                <a:solidFill>
                  <a:srgbClr val="008000"/>
                </a:solidFill>
                <a:latin typeface="Times New Roman" pitchFamily="18" charset="0"/>
                <a:ea typeface="黑体" pitchFamily="2" charset="-122"/>
              </a:rPr>
              <a:t>操作：</a:t>
            </a:r>
          </a:p>
          <a:p>
            <a:pPr lvl="3" eaLnBrk="1" hangingPunct="1"/>
            <a:r>
              <a:rPr lang="en-US" altLang="zh-CN" b="1" dirty="0">
                <a:latin typeface="Times New Roman" pitchFamily="18" charset="0"/>
                <a:ea typeface="黑体" pitchFamily="2" charset="-122"/>
              </a:rPr>
              <a:t>INSERT INTO … </a:t>
            </a:r>
            <a:r>
              <a:rPr lang="en-US" altLang="zh-CN" b="1" dirty="0">
                <a:solidFill>
                  <a:srgbClr val="0000CC"/>
                </a:solidFill>
                <a:latin typeface="Times New Roman" pitchFamily="18" charset="0"/>
                <a:ea typeface="黑体" pitchFamily="2" charset="-122"/>
              </a:rPr>
              <a:t>SELECT</a:t>
            </a:r>
            <a:r>
              <a:rPr lang="en-US" altLang="zh-CN" b="1" dirty="0">
                <a:latin typeface="Times New Roman" pitchFamily="18" charset="0"/>
                <a:ea typeface="黑体" pitchFamily="2" charset="-122"/>
              </a:rPr>
              <a:t>… ;</a:t>
            </a:r>
          </a:p>
          <a:p>
            <a:pPr lvl="3" eaLnBrk="1" hangingPunct="1"/>
            <a:r>
              <a:rPr lang="en-US" altLang="zh-CN" b="1" dirty="0">
                <a:latin typeface="Times New Roman" pitchFamily="18" charset="0"/>
                <a:ea typeface="黑体" pitchFamily="2" charset="-122"/>
              </a:rPr>
              <a:t>DELETE FROM … WHERE … ( </a:t>
            </a:r>
            <a:r>
              <a:rPr lang="en-US" altLang="zh-CN" b="1" dirty="0">
                <a:solidFill>
                  <a:srgbClr val="0000CC"/>
                </a:solidFill>
                <a:latin typeface="Times New Roman" pitchFamily="18" charset="0"/>
                <a:ea typeface="黑体" pitchFamily="2" charset="-122"/>
              </a:rPr>
              <a:t>SELECT</a:t>
            </a:r>
            <a:r>
              <a:rPr lang="en-US" altLang="zh-CN" b="1" dirty="0">
                <a:latin typeface="Times New Roman" pitchFamily="18" charset="0"/>
                <a:ea typeface="黑体" pitchFamily="2" charset="-122"/>
              </a:rPr>
              <a:t>… ) … ;</a:t>
            </a:r>
          </a:p>
          <a:p>
            <a:pPr lvl="3" eaLnBrk="1" hangingPunct="1"/>
            <a:r>
              <a:rPr lang="en-US" altLang="zh-CN" b="1" dirty="0">
                <a:latin typeface="Times New Roman" pitchFamily="18" charset="0"/>
                <a:ea typeface="黑体" pitchFamily="2" charset="-122"/>
              </a:rPr>
              <a:t>UPDATE … SET… ( </a:t>
            </a:r>
            <a:r>
              <a:rPr lang="en-US" altLang="zh-CN" b="1" dirty="0">
                <a:solidFill>
                  <a:srgbClr val="0000CC"/>
                </a:solidFill>
                <a:latin typeface="Times New Roman" pitchFamily="18" charset="0"/>
                <a:ea typeface="黑体" pitchFamily="2" charset="-122"/>
              </a:rPr>
              <a:t>SELECT</a:t>
            </a:r>
            <a:r>
              <a:rPr lang="en-US" altLang="zh-CN" b="1" dirty="0">
                <a:latin typeface="Times New Roman" pitchFamily="18" charset="0"/>
                <a:ea typeface="黑体" pitchFamily="2" charset="-122"/>
              </a:rPr>
              <a:t>… ) … </a:t>
            </a:r>
            <a:br>
              <a:rPr lang="en-US" altLang="zh-CN" b="1" dirty="0">
                <a:latin typeface="Times New Roman" pitchFamily="18" charset="0"/>
                <a:ea typeface="黑体" pitchFamily="2" charset="-122"/>
              </a:rPr>
            </a:br>
            <a:r>
              <a:rPr lang="en-US" altLang="zh-CN" b="1" dirty="0">
                <a:latin typeface="Times New Roman" pitchFamily="18" charset="0"/>
                <a:ea typeface="黑体" pitchFamily="2" charset="-122"/>
              </a:rPr>
              <a:t>WHERE … ( </a:t>
            </a:r>
            <a:r>
              <a:rPr lang="en-US" altLang="zh-CN" b="1" dirty="0">
                <a:solidFill>
                  <a:srgbClr val="0000CC"/>
                </a:solidFill>
                <a:latin typeface="Times New Roman" pitchFamily="18" charset="0"/>
                <a:ea typeface="黑体" pitchFamily="2" charset="-122"/>
              </a:rPr>
              <a:t>SELECT</a:t>
            </a:r>
            <a:r>
              <a:rPr lang="en-US" altLang="zh-CN" b="1" dirty="0">
                <a:latin typeface="Times New Roman" pitchFamily="18" charset="0"/>
                <a:ea typeface="黑体" pitchFamily="2" charset="-122"/>
              </a:rPr>
              <a:t>… ) … ;</a:t>
            </a:r>
          </a:p>
          <a:p>
            <a:pPr lvl="3" eaLnBrk="1" hangingPunct="1"/>
            <a:r>
              <a:rPr lang="en-US" altLang="zh-CN" b="1" dirty="0">
                <a:latin typeface="Times New Roman" pitchFamily="18" charset="0"/>
                <a:ea typeface="黑体" pitchFamily="2" charset="-122"/>
              </a:rPr>
              <a:t>CREATE VIEW… AS </a:t>
            </a:r>
            <a:r>
              <a:rPr lang="en-US" altLang="zh-CN" b="1" dirty="0">
                <a:solidFill>
                  <a:srgbClr val="0000CC"/>
                </a:solidFill>
                <a:latin typeface="Times New Roman" pitchFamily="18" charset="0"/>
                <a:ea typeface="黑体" pitchFamily="2" charset="-122"/>
              </a:rPr>
              <a:t>SELECT </a:t>
            </a:r>
            <a:r>
              <a:rPr lang="en-US" altLang="zh-CN" b="1" dirty="0">
                <a:latin typeface="Times New Roman" pitchFamily="18" charset="0"/>
                <a:ea typeface="黑体" pitchFamily="2" charset="-122"/>
              </a:rPr>
              <a:t>… ;</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hangingPunct="1"/>
            <a:r>
              <a:rPr lang="en-US" altLang="zh-CN" sz="4000" dirty="0"/>
              <a:t>6.4  </a:t>
            </a:r>
            <a:r>
              <a:rPr lang="zh-CN" altLang="en-US" sz="4000" dirty="0"/>
              <a:t>代价估算优化</a:t>
            </a:r>
          </a:p>
        </p:txBody>
      </p:sp>
      <p:sp>
        <p:nvSpPr>
          <p:cNvPr id="31750" name="Rectangle 3"/>
          <p:cNvSpPr>
            <a:spLocks noGrp="1" noChangeArrowheads="1"/>
          </p:cNvSpPr>
          <p:nvPr>
            <p:ph type="body" idx="1"/>
          </p:nvPr>
        </p:nvSpPr>
        <p:spPr>
          <a:xfrm>
            <a:off x="611188" y="1268413"/>
            <a:ext cx="8137525" cy="5184775"/>
          </a:xfrm>
        </p:spPr>
        <p:txBody>
          <a:bodyPr/>
          <a:lstStyle/>
          <a:p>
            <a:pPr marL="571500" indent="-457200" eaLnBrk="1" hangingPunct="1">
              <a:buFont typeface="Wingdings" pitchFamily="2" charset="2"/>
              <a:buNone/>
            </a:pPr>
            <a:r>
              <a:rPr lang="en-US" altLang="zh-CN" sz="2400" b="1" dirty="0">
                <a:solidFill>
                  <a:srgbClr val="0000CC"/>
                </a:solidFill>
                <a:latin typeface="Times New Roman" pitchFamily="18" charset="0"/>
                <a:ea typeface="黑体" pitchFamily="2" charset="-122"/>
              </a:rPr>
              <a:t>② </a:t>
            </a:r>
            <a:r>
              <a:rPr lang="zh-CN" altLang="en-US" sz="2400" b="1" dirty="0">
                <a:solidFill>
                  <a:srgbClr val="0000CC"/>
                </a:solidFill>
                <a:latin typeface="Times New Roman" pitchFamily="18" charset="0"/>
                <a:ea typeface="黑体" pitchFamily="2" charset="-122"/>
              </a:rPr>
              <a:t>利用索引（或散列）寻找匹配元组法</a:t>
            </a:r>
          </a:p>
          <a:p>
            <a:pPr marL="571500" indent="-457200" eaLnBrk="1" hangingPunct="1"/>
            <a:r>
              <a:rPr lang="zh-CN" altLang="en-US" sz="2000" dirty="0">
                <a:latin typeface="Times New Roman" pitchFamily="18" charset="0"/>
                <a:ea typeface="黑体" pitchFamily="2" charset="-122"/>
              </a:rPr>
              <a:t>若</a:t>
            </a:r>
            <a:r>
              <a:rPr lang="zh-CN" altLang="en-US" sz="2000" dirty="0">
                <a:solidFill>
                  <a:srgbClr val="0000CC"/>
                </a:solidFill>
                <a:latin typeface="Times New Roman" pitchFamily="18" charset="0"/>
                <a:ea typeface="黑体" pitchFamily="2" charset="-122"/>
              </a:rPr>
              <a:t>内关系</a:t>
            </a:r>
            <a:r>
              <a:rPr lang="en-US" altLang="zh-CN" sz="2000" dirty="0">
                <a:solidFill>
                  <a:srgbClr val="0000CC"/>
                </a:solidFill>
                <a:latin typeface="Times New Roman" pitchFamily="18" charset="0"/>
                <a:ea typeface="黑体" pitchFamily="2" charset="-122"/>
              </a:rPr>
              <a:t>S</a:t>
            </a:r>
            <a:r>
              <a:rPr lang="zh-CN" altLang="en-US" sz="2000" dirty="0">
                <a:latin typeface="Times New Roman" pitchFamily="18" charset="0"/>
                <a:ea typeface="黑体" pitchFamily="2" charset="-122"/>
              </a:rPr>
              <a:t>上有索引或散列（簇集），则可利用这样的（快速）存取路径来代替前面的</a:t>
            </a:r>
            <a:r>
              <a:rPr lang="zh-CN" altLang="en-US" sz="2000" dirty="0">
                <a:solidFill>
                  <a:srgbClr val="0000CC"/>
                </a:solidFill>
                <a:latin typeface="Times New Roman" pitchFamily="18" charset="0"/>
                <a:ea typeface="黑体" pitchFamily="2" charset="-122"/>
              </a:rPr>
              <a:t>顺序扫描</a:t>
            </a:r>
            <a:r>
              <a:rPr lang="zh-CN" altLang="en-US" sz="2000" dirty="0">
                <a:latin typeface="Times New Roman" pitchFamily="18" charset="0"/>
                <a:ea typeface="黑体" pitchFamily="2" charset="-122"/>
              </a:rPr>
              <a:t>。</a:t>
            </a:r>
          </a:p>
          <a:p>
            <a:pPr marL="571500" indent="-457200" eaLnBrk="1" hangingPunct="1"/>
            <a:r>
              <a:rPr lang="zh-CN" altLang="en-US" sz="2000" dirty="0">
                <a:latin typeface="Times New Roman" pitchFamily="18" charset="0"/>
                <a:ea typeface="黑体" pitchFamily="2" charset="-122"/>
              </a:rPr>
              <a:t>设</a:t>
            </a:r>
            <a:r>
              <a:rPr lang="zh-CN" altLang="en-US" sz="2000" dirty="0">
                <a:solidFill>
                  <a:srgbClr val="0000CC"/>
                </a:solidFill>
                <a:latin typeface="Times New Roman" pitchFamily="18" charset="0"/>
                <a:ea typeface="黑体" pitchFamily="2" charset="-122"/>
              </a:rPr>
              <a:t>内关系</a:t>
            </a:r>
            <a:r>
              <a:rPr lang="en-US" altLang="zh-CN" sz="2000" dirty="0">
                <a:solidFill>
                  <a:srgbClr val="0000CC"/>
                </a:solidFill>
                <a:latin typeface="Times New Roman" pitchFamily="18" charset="0"/>
                <a:ea typeface="黑体" pitchFamily="2" charset="-122"/>
              </a:rPr>
              <a:t>S</a:t>
            </a:r>
            <a:r>
              <a:rPr lang="zh-CN" altLang="en-US" sz="2000" dirty="0">
                <a:latin typeface="Times New Roman" pitchFamily="18" charset="0"/>
                <a:ea typeface="黑体" pitchFamily="2" charset="-122"/>
              </a:rPr>
              <a:t>的</a:t>
            </a:r>
            <a:r>
              <a:rPr lang="zh-CN" altLang="en-US" sz="2000" dirty="0">
                <a:solidFill>
                  <a:srgbClr val="0000CC"/>
                </a:solidFill>
                <a:latin typeface="Times New Roman" pitchFamily="18" charset="0"/>
                <a:ea typeface="黑体" pitchFamily="2" charset="-122"/>
              </a:rPr>
              <a:t>属性列</a:t>
            </a:r>
            <a:r>
              <a:rPr lang="en-US" altLang="zh-CN" sz="2000" dirty="0">
                <a:solidFill>
                  <a:srgbClr val="0000CC"/>
                </a:solidFill>
                <a:latin typeface="Times New Roman" pitchFamily="18" charset="0"/>
                <a:ea typeface="黑体" pitchFamily="2" charset="-122"/>
              </a:rPr>
              <a:t>B</a:t>
            </a:r>
            <a:r>
              <a:rPr lang="zh-CN" altLang="en-US" sz="2000" dirty="0">
                <a:latin typeface="Times New Roman" pitchFamily="18" charset="0"/>
                <a:ea typeface="黑体" pitchFamily="2" charset="-122"/>
              </a:rPr>
              <a:t>上有</a:t>
            </a:r>
            <a:r>
              <a:rPr lang="zh-CN" altLang="en-US" sz="2000" dirty="0">
                <a:solidFill>
                  <a:srgbClr val="0000CC"/>
                </a:solidFill>
                <a:latin typeface="Times New Roman" pitchFamily="18" charset="0"/>
                <a:ea typeface="黑体" pitchFamily="2" charset="-122"/>
              </a:rPr>
              <a:t>（单表）索引簇集</a:t>
            </a:r>
            <a:r>
              <a:rPr lang="zh-CN" altLang="en-US" sz="2000" dirty="0">
                <a:latin typeface="Times New Roman" pitchFamily="18" charset="0"/>
                <a:ea typeface="黑体" pitchFamily="2" charset="-122"/>
              </a:rPr>
              <a:t>，且：</a:t>
            </a:r>
          </a:p>
          <a:p>
            <a:pPr marL="571500" indent="-457200" eaLnBrk="1" hangingPunct="1">
              <a:buFont typeface="Wingdings" pitchFamily="2" charset="2"/>
              <a:buNone/>
            </a:pPr>
            <a:r>
              <a:rPr lang="zh-CN" altLang="en-US" sz="2000" dirty="0">
                <a:latin typeface="Times New Roman" pitchFamily="18" charset="0"/>
                <a:ea typeface="黑体" pitchFamily="2" charset="-122"/>
              </a:rPr>
              <a:t>       </a:t>
            </a:r>
            <a:r>
              <a:rPr lang="en-US" altLang="zh-CN" sz="2000" dirty="0" err="1">
                <a:solidFill>
                  <a:srgbClr val="0000CC"/>
                </a:solidFill>
                <a:latin typeface="Times New Roman" pitchFamily="18" charset="0"/>
                <a:ea typeface="黑体" pitchFamily="2" charset="-122"/>
              </a:rPr>
              <a:t>n</a:t>
            </a:r>
            <a:r>
              <a:rPr lang="en-US" altLang="zh-CN" sz="2000" baseline="-18000" dirty="0" err="1">
                <a:solidFill>
                  <a:srgbClr val="0000CC"/>
                </a:solidFill>
                <a:latin typeface="Times New Roman" pitchFamily="18" charset="0"/>
                <a:ea typeface="黑体" pitchFamily="2" charset="-122"/>
              </a:rPr>
              <a:t>R</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关系</a:t>
            </a:r>
            <a:r>
              <a:rPr lang="en-US" altLang="zh-CN" sz="2000" dirty="0">
                <a:latin typeface="Times New Roman" pitchFamily="18" charset="0"/>
                <a:ea typeface="黑体" pitchFamily="2" charset="-122"/>
              </a:rPr>
              <a:t>R</a:t>
            </a:r>
            <a:r>
              <a:rPr lang="zh-CN" altLang="en-US" sz="2000" dirty="0">
                <a:latin typeface="Times New Roman" pitchFamily="18" charset="0"/>
                <a:ea typeface="黑体" pitchFamily="2" charset="-122"/>
              </a:rPr>
              <a:t>的元组数；</a:t>
            </a:r>
            <a:r>
              <a:rPr lang="en-US" altLang="zh-CN" sz="2000" dirty="0" err="1">
                <a:solidFill>
                  <a:srgbClr val="0000CC"/>
                </a:solidFill>
                <a:latin typeface="Times New Roman" pitchFamily="18" charset="0"/>
                <a:ea typeface="黑体" pitchFamily="2" charset="-122"/>
              </a:rPr>
              <a:t>n</a:t>
            </a:r>
            <a:r>
              <a:rPr lang="en-US" altLang="zh-CN" sz="2000" baseline="-18000" dirty="0" err="1">
                <a:solidFill>
                  <a:srgbClr val="0000CC"/>
                </a:solidFill>
                <a:latin typeface="Times New Roman" pitchFamily="18" charset="0"/>
                <a:ea typeface="黑体" pitchFamily="2" charset="-122"/>
              </a:rPr>
              <a:t>S</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关系</a:t>
            </a:r>
            <a:r>
              <a:rPr lang="en-US" altLang="zh-CN" sz="2000" dirty="0">
                <a:latin typeface="Times New Roman" pitchFamily="18" charset="0"/>
                <a:ea typeface="黑体" pitchFamily="2" charset="-122"/>
              </a:rPr>
              <a:t>S</a:t>
            </a:r>
            <a:r>
              <a:rPr lang="zh-CN" altLang="en-US" sz="2000" dirty="0">
                <a:latin typeface="Times New Roman" pitchFamily="18" charset="0"/>
                <a:ea typeface="黑体" pitchFamily="2" charset="-122"/>
              </a:rPr>
              <a:t>的元组数；</a:t>
            </a:r>
            <a:r>
              <a:rPr lang="en-US" altLang="zh-CN" sz="2000" dirty="0">
                <a:solidFill>
                  <a:srgbClr val="0000CC"/>
                </a:solidFill>
                <a:latin typeface="Times New Roman" pitchFamily="18" charset="0"/>
                <a:ea typeface="黑体" pitchFamily="2" charset="-122"/>
              </a:rPr>
              <a:t>b</a:t>
            </a:r>
            <a:r>
              <a:rPr lang="en-US" altLang="zh-CN" sz="2000" baseline="-18000" dirty="0">
                <a:solidFill>
                  <a:srgbClr val="0000CC"/>
                </a:solidFill>
                <a:latin typeface="Times New Roman" pitchFamily="18" charset="0"/>
                <a:ea typeface="黑体" pitchFamily="2" charset="-122"/>
              </a:rPr>
              <a:t>R</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关系</a:t>
            </a:r>
            <a:r>
              <a:rPr lang="en-US" altLang="zh-CN" sz="2000" dirty="0">
                <a:latin typeface="Times New Roman" pitchFamily="18" charset="0"/>
                <a:ea typeface="黑体" pitchFamily="2" charset="-122"/>
              </a:rPr>
              <a:t>R</a:t>
            </a:r>
            <a:r>
              <a:rPr lang="zh-CN" altLang="en-US" sz="2000" dirty="0">
                <a:latin typeface="Times New Roman" pitchFamily="18" charset="0"/>
                <a:ea typeface="黑体" pitchFamily="2" charset="-122"/>
              </a:rPr>
              <a:t>的物理块数；</a:t>
            </a:r>
            <a:r>
              <a:rPr lang="en-US" altLang="zh-CN" sz="2000" dirty="0">
                <a:solidFill>
                  <a:srgbClr val="0000CC"/>
                </a:solidFill>
                <a:latin typeface="Times New Roman" pitchFamily="18" charset="0"/>
                <a:ea typeface="黑体" pitchFamily="2" charset="-122"/>
              </a:rPr>
              <a:t>b</a:t>
            </a:r>
            <a:r>
              <a:rPr lang="en-US" altLang="zh-CN" sz="2000" baseline="-18000" dirty="0">
                <a:solidFill>
                  <a:srgbClr val="0000CC"/>
                </a:solidFill>
                <a:latin typeface="Times New Roman" pitchFamily="18" charset="0"/>
                <a:ea typeface="黑体" pitchFamily="2" charset="-122"/>
              </a:rPr>
              <a:t>S</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关系</a:t>
            </a:r>
            <a:r>
              <a:rPr lang="en-US" altLang="zh-CN" sz="2000" dirty="0">
                <a:latin typeface="Times New Roman" pitchFamily="18" charset="0"/>
                <a:ea typeface="黑体" pitchFamily="2" charset="-122"/>
              </a:rPr>
              <a:t>S</a:t>
            </a:r>
            <a:r>
              <a:rPr lang="zh-CN" altLang="en-US" sz="2000" dirty="0">
                <a:latin typeface="Times New Roman" pitchFamily="18" charset="0"/>
                <a:ea typeface="黑体" pitchFamily="2" charset="-122"/>
              </a:rPr>
              <a:t>的物理块数；</a:t>
            </a:r>
            <a:r>
              <a:rPr lang="en-US" altLang="zh-CN" sz="2000" dirty="0">
                <a:solidFill>
                  <a:srgbClr val="0000CC"/>
                </a:solidFill>
                <a:latin typeface="Times New Roman" pitchFamily="18" charset="0"/>
                <a:ea typeface="黑体" pitchFamily="2" charset="-122"/>
              </a:rPr>
              <a:t>P</a:t>
            </a:r>
            <a:r>
              <a:rPr lang="en-US" altLang="zh-CN" sz="2000" baseline="-18000" dirty="0">
                <a:solidFill>
                  <a:srgbClr val="0000CC"/>
                </a:solidFill>
                <a:latin typeface="Times New Roman" pitchFamily="18" charset="0"/>
                <a:ea typeface="黑体" pitchFamily="2" charset="-122"/>
              </a:rPr>
              <a:t>S</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关系</a:t>
            </a:r>
            <a:r>
              <a:rPr lang="en-US" altLang="zh-CN" sz="2000" dirty="0">
                <a:latin typeface="Times New Roman" pitchFamily="18" charset="0"/>
                <a:ea typeface="黑体" pitchFamily="2" charset="-122"/>
              </a:rPr>
              <a:t>S</a:t>
            </a:r>
            <a:r>
              <a:rPr lang="zh-CN" altLang="en-US" sz="2000" dirty="0">
                <a:latin typeface="Times New Roman" pitchFamily="18" charset="0"/>
                <a:ea typeface="黑体" pitchFamily="2" charset="-122"/>
              </a:rPr>
              <a:t>的块因子（</a:t>
            </a:r>
            <a:r>
              <a:rPr lang="en-US" altLang="zh-CN" sz="2000" dirty="0">
                <a:latin typeface="Times New Roman" pitchFamily="18" charset="0"/>
                <a:ea typeface="黑体" pitchFamily="2" charset="-122"/>
              </a:rPr>
              <a:t>1</a:t>
            </a:r>
            <a:r>
              <a:rPr lang="zh-CN" altLang="en-US" sz="2000" dirty="0">
                <a:latin typeface="Times New Roman" pitchFamily="18" charset="0"/>
                <a:ea typeface="黑体" pitchFamily="2" charset="-122"/>
              </a:rPr>
              <a:t>块存储的元组数）；</a:t>
            </a:r>
          </a:p>
          <a:p>
            <a:pPr marL="571500" indent="-457200" eaLnBrk="1" hangingPunct="1">
              <a:buFont typeface="Wingdings" pitchFamily="2" charset="2"/>
              <a:buNone/>
            </a:pPr>
            <a:r>
              <a:rPr lang="zh-CN" altLang="en-US" sz="2000" dirty="0">
                <a:latin typeface="Times New Roman" pitchFamily="18" charset="0"/>
                <a:ea typeface="黑体" pitchFamily="2" charset="-122"/>
              </a:rPr>
              <a:t>       </a:t>
            </a:r>
            <a:r>
              <a:rPr lang="en-US" altLang="zh-CN" sz="2000" dirty="0">
                <a:solidFill>
                  <a:srgbClr val="0000CC"/>
                </a:solidFill>
                <a:latin typeface="Times New Roman" pitchFamily="18" charset="0"/>
                <a:ea typeface="黑体" pitchFamily="2" charset="-122"/>
              </a:rPr>
              <a:t>L</a:t>
            </a:r>
            <a:r>
              <a:rPr lang="en-US" altLang="zh-CN" sz="2000" baseline="-18000" dirty="0">
                <a:solidFill>
                  <a:srgbClr val="0000CC"/>
                </a:solidFill>
                <a:latin typeface="Times New Roman" pitchFamily="18" charset="0"/>
                <a:ea typeface="黑体" pitchFamily="2" charset="-122"/>
              </a:rPr>
              <a:t>B</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索引</a:t>
            </a:r>
            <a:r>
              <a:rPr lang="en-US" altLang="zh-CN" sz="2000" dirty="0">
                <a:latin typeface="Times New Roman" pitchFamily="18" charset="0"/>
                <a:ea typeface="黑体" pitchFamily="2" charset="-122"/>
              </a:rPr>
              <a:t>B</a:t>
            </a:r>
            <a:r>
              <a:rPr lang="zh-CN" altLang="en-US" sz="2000" dirty="0">
                <a:latin typeface="Times New Roman" pitchFamily="18" charset="0"/>
                <a:ea typeface="黑体" pitchFamily="2" charset="-122"/>
              </a:rPr>
              <a:t>树的深度；</a:t>
            </a:r>
            <a:r>
              <a:rPr lang="en-US" altLang="zh-CN" sz="2000" dirty="0">
                <a:solidFill>
                  <a:srgbClr val="0000CC"/>
                </a:solidFill>
                <a:latin typeface="Times New Roman" pitchFamily="18" charset="0"/>
                <a:ea typeface="黑体" pitchFamily="2" charset="-122"/>
              </a:rPr>
              <a:t>N</a:t>
            </a:r>
            <a:r>
              <a:rPr lang="en-US" altLang="zh-CN" sz="2000" baseline="-18000" dirty="0">
                <a:solidFill>
                  <a:srgbClr val="0000CC"/>
                </a:solidFill>
                <a:latin typeface="Times New Roman" pitchFamily="18" charset="0"/>
                <a:ea typeface="黑体" pitchFamily="2" charset="-122"/>
              </a:rPr>
              <a:t>B</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属性</a:t>
            </a:r>
            <a:r>
              <a:rPr lang="en-US" altLang="zh-CN" sz="2000" dirty="0">
                <a:latin typeface="Times New Roman" pitchFamily="18" charset="0"/>
                <a:ea typeface="黑体" pitchFamily="2" charset="-122"/>
              </a:rPr>
              <a:t>B</a:t>
            </a:r>
            <a:r>
              <a:rPr lang="zh-CN" altLang="en-US" sz="2000" dirty="0">
                <a:latin typeface="Times New Roman" pitchFamily="18" charset="0"/>
                <a:ea typeface="黑体" pitchFamily="2" charset="-122"/>
              </a:rPr>
              <a:t>在关系</a:t>
            </a:r>
            <a:r>
              <a:rPr lang="en-US" altLang="zh-CN" sz="2000" dirty="0">
                <a:latin typeface="Times New Roman" pitchFamily="18" charset="0"/>
                <a:ea typeface="黑体" pitchFamily="2" charset="-122"/>
              </a:rPr>
              <a:t>S</a:t>
            </a:r>
            <a:r>
              <a:rPr lang="zh-CN" altLang="en-US" sz="2000" dirty="0">
                <a:latin typeface="Times New Roman" pitchFamily="18" charset="0"/>
                <a:ea typeface="黑体" pitchFamily="2" charset="-122"/>
              </a:rPr>
              <a:t>中取多少种不同的值；</a:t>
            </a:r>
          </a:p>
          <a:p>
            <a:pPr marL="571500" indent="-457200" eaLnBrk="1" hangingPunct="1"/>
            <a:r>
              <a:rPr lang="zh-CN" altLang="en-US" sz="2000" dirty="0">
                <a:latin typeface="Times New Roman" pitchFamily="18" charset="0"/>
                <a:ea typeface="黑体" pitchFamily="2" charset="-122"/>
              </a:rPr>
              <a:t>则完成连接的相对代价为：</a:t>
            </a:r>
            <a:br>
              <a:rPr lang="en-US" altLang="zh-CN" sz="2000" dirty="0">
                <a:latin typeface="Times New Roman" pitchFamily="18" charset="0"/>
                <a:ea typeface="黑体" pitchFamily="2" charset="-122"/>
              </a:rPr>
            </a:br>
            <a:r>
              <a:rPr lang="en-US" altLang="zh-CN" sz="2000" b="1" dirty="0">
                <a:solidFill>
                  <a:srgbClr val="0000CC"/>
                </a:solidFill>
                <a:latin typeface="Times New Roman" pitchFamily="18" charset="0"/>
                <a:ea typeface="黑体" pitchFamily="2" charset="-122"/>
              </a:rPr>
              <a:t>C = b</a:t>
            </a:r>
            <a:r>
              <a:rPr lang="en-US" altLang="zh-CN" sz="2000" b="1" baseline="-18000" dirty="0">
                <a:solidFill>
                  <a:srgbClr val="0000CC"/>
                </a:solidFill>
                <a:latin typeface="Times New Roman" pitchFamily="18" charset="0"/>
                <a:ea typeface="黑体" pitchFamily="2" charset="-122"/>
              </a:rPr>
              <a:t>R</a:t>
            </a:r>
            <a:r>
              <a:rPr lang="en-US" altLang="zh-CN" sz="2000" b="1" dirty="0">
                <a:solidFill>
                  <a:srgbClr val="0000CC"/>
                </a:solidFill>
                <a:latin typeface="Times New Roman" pitchFamily="18" charset="0"/>
                <a:ea typeface="黑体" pitchFamily="2" charset="-122"/>
              </a:rPr>
              <a:t> + (</a:t>
            </a:r>
            <a:r>
              <a:rPr lang="en-US" altLang="zh-CN" sz="2000" b="1" dirty="0" err="1">
                <a:solidFill>
                  <a:srgbClr val="0000CC"/>
                </a:solidFill>
                <a:latin typeface="Times New Roman" pitchFamily="18" charset="0"/>
                <a:ea typeface="黑体" pitchFamily="2" charset="-122"/>
              </a:rPr>
              <a:t>n</a:t>
            </a:r>
            <a:r>
              <a:rPr lang="en-US" altLang="zh-CN" sz="2000" b="1" baseline="-18000" dirty="0" err="1">
                <a:solidFill>
                  <a:srgbClr val="0000CC"/>
                </a:solidFill>
                <a:latin typeface="Times New Roman" pitchFamily="18" charset="0"/>
                <a:ea typeface="黑体" pitchFamily="2" charset="-122"/>
              </a:rPr>
              <a:t>R</a:t>
            </a:r>
            <a:r>
              <a:rPr lang="en-US" altLang="zh-CN" sz="2000" b="1" dirty="0">
                <a:solidFill>
                  <a:srgbClr val="0000CC"/>
                </a:solidFill>
                <a:latin typeface="Times New Roman" pitchFamily="18" charset="0"/>
                <a:ea typeface="黑体" pitchFamily="2" charset="-122"/>
              </a:rPr>
              <a:t> ×( L</a:t>
            </a:r>
            <a:r>
              <a:rPr lang="en-US" altLang="zh-CN" sz="2000" b="1" baseline="-18000" dirty="0">
                <a:solidFill>
                  <a:srgbClr val="0000CC"/>
                </a:solidFill>
                <a:latin typeface="Times New Roman" pitchFamily="18" charset="0"/>
                <a:ea typeface="黑体" pitchFamily="2" charset="-122"/>
              </a:rPr>
              <a:t>B</a:t>
            </a:r>
            <a:r>
              <a:rPr lang="en-US" altLang="zh-CN" sz="2000" b="1" dirty="0">
                <a:solidFill>
                  <a:srgbClr val="0000CC"/>
                </a:solidFill>
                <a:latin typeface="Times New Roman" pitchFamily="18" charset="0"/>
                <a:ea typeface="黑体" pitchFamily="2" charset="-122"/>
              </a:rPr>
              <a:t> + ( </a:t>
            </a:r>
            <a:r>
              <a:rPr lang="en-US" altLang="zh-CN" sz="2000" b="1" dirty="0" err="1">
                <a:solidFill>
                  <a:srgbClr val="0000CC"/>
                </a:solidFill>
                <a:latin typeface="Times New Roman" pitchFamily="18" charset="0"/>
                <a:ea typeface="黑体" pitchFamily="2" charset="-122"/>
              </a:rPr>
              <a:t>n</a:t>
            </a:r>
            <a:r>
              <a:rPr lang="en-US" altLang="zh-CN" sz="2000" b="1" baseline="-18000" dirty="0" err="1">
                <a:solidFill>
                  <a:srgbClr val="0000CC"/>
                </a:solidFill>
                <a:latin typeface="Times New Roman" pitchFamily="18" charset="0"/>
                <a:ea typeface="黑体" pitchFamily="2" charset="-122"/>
              </a:rPr>
              <a:t>S</a:t>
            </a:r>
            <a:r>
              <a:rPr lang="en-US" altLang="zh-CN" sz="2000" b="1" dirty="0">
                <a:solidFill>
                  <a:srgbClr val="0000CC"/>
                </a:solidFill>
                <a:latin typeface="Times New Roman" pitchFamily="18" charset="0"/>
                <a:ea typeface="黑体" pitchFamily="2" charset="-122"/>
              </a:rPr>
              <a:t> / N</a:t>
            </a:r>
            <a:r>
              <a:rPr lang="en-US" altLang="zh-CN" sz="2000" b="1" baseline="-18000" dirty="0">
                <a:solidFill>
                  <a:srgbClr val="0000CC"/>
                </a:solidFill>
                <a:latin typeface="Times New Roman" pitchFamily="18" charset="0"/>
                <a:ea typeface="黑体" pitchFamily="2" charset="-122"/>
              </a:rPr>
              <a:t>B</a:t>
            </a:r>
            <a:r>
              <a:rPr lang="en-US" altLang="zh-CN" sz="2000" b="1" dirty="0">
                <a:solidFill>
                  <a:srgbClr val="0000CC"/>
                </a:solidFill>
                <a:latin typeface="Times New Roman" pitchFamily="18" charset="0"/>
                <a:ea typeface="黑体" pitchFamily="2" charset="-122"/>
              </a:rPr>
              <a:t>) / P</a:t>
            </a:r>
            <a:r>
              <a:rPr lang="en-US" altLang="zh-CN" sz="2000" b="1" baseline="-18000" dirty="0">
                <a:solidFill>
                  <a:srgbClr val="0000CC"/>
                </a:solidFill>
                <a:latin typeface="Times New Roman" pitchFamily="18" charset="0"/>
                <a:ea typeface="黑体" pitchFamily="2" charset="-122"/>
              </a:rPr>
              <a:t>S</a:t>
            </a:r>
            <a:r>
              <a:rPr lang="en-US" altLang="zh-CN" sz="2000" b="1" dirty="0">
                <a:solidFill>
                  <a:srgbClr val="0000CC"/>
                </a:solidFill>
                <a:latin typeface="Times New Roman" pitchFamily="18" charset="0"/>
                <a:ea typeface="黑体" pitchFamily="2" charset="-122"/>
              </a:rPr>
              <a:t>))</a:t>
            </a:r>
            <a:r>
              <a:rPr lang="en-US" altLang="zh-CN" sz="2000" b="1" dirty="0">
                <a:latin typeface="Times New Roman" pitchFamily="18" charset="0"/>
                <a:ea typeface="黑体" pitchFamily="2" charset="-122"/>
              </a:rPr>
              <a:t> </a:t>
            </a:r>
          </a:p>
        </p:txBody>
      </p:sp>
      <p:grpSp>
        <p:nvGrpSpPr>
          <p:cNvPr id="3" name="组合 2">
            <a:extLst>
              <a:ext uri="{FF2B5EF4-FFF2-40B4-BE49-F238E27FC236}">
                <a16:creationId xmlns:a16="http://schemas.microsoft.com/office/drawing/2014/main" id="{608FFCDD-B6A0-41ED-9C3B-2BE96A32DF8B}"/>
              </a:ext>
            </a:extLst>
          </p:cNvPr>
          <p:cNvGrpSpPr/>
          <p:nvPr/>
        </p:nvGrpSpPr>
        <p:grpSpPr>
          <a:xfrm>
            <a:off x="618427" y="4487861"/>
            <a:ext cx="5769053" cy="827908"/>
            <a:chOff x="618427" y="4487861"/>
            <a:chExt cx="5769053" cy="827908"/>
          </a:xfrm>
        </p:grpSpPr>
        <p:sp>
          <p:nvSpPr>
            <p:cNvPr id="31751" name="Line 4"/>
            <p:cNvSpPr>
              <a:spLocks noChangeShapeType="1"/>
            </p:cNvSpPr>
            <p:nvPr/>
          </p:nvSpPr>
          <p:spPr bwMode="auto">
            <a:xfrm>
              <a:off x="3756007" y="4487861"/>
              <a:ext cx="743985" cy="2825"/>
            </a:xfrm>
            <a:prstGeom prst="line">
              <a:avLst/>
            </a:prstGeom>
            <a:noFill/>
            <a:ln w="9525">
              <a:solidFill>
                <a:srgbClr val="00B0F0"/>
              </a:solidFill>
              <a:round/>
              <a:headEnd/>
              <a:tailEnd/>
            </a:ln>
          </p:spPr>
          <p:txBody>
            <a:bodyPr/>
            <a:lstStyle/>
            <a:p>
              <a:endParaRPr lang="zh-CN" altLang="en-US"/>
            </a:p>
          </p:txBody>
        </p:sp>
        <p:sp>
          <p:nvSpPr>
            <p:cNvPr id="31754" name="Line 7"/>
            <p:cNvSpPr>
              <a:spLocks noChangeShapeType="1"/>
            </p:cNvSpPr>
            <p:nvPr/>
          </p:nvSpPr>
          <p:spPr bwMode="auto">
            <a:xfrm flipV="1">
              <a:off x="3491880" y="4490686"/>
              <a:ext cx="555994" cy="504825"/>
            </a:xfrm>
            <a:prstGeom prst="line">
              <a:avLst/>
            </a:prstGeom>
            <a:noFill/>
            <a:ln w="9525">
              <a:solidFill>
                <a:srgbClr val="00B0F0"/>
              </a:solidFill>
              <a:round/>
              <a:headEnd/>
              <a:tailEnd type="triangle" w="med" len="med"/>
            </a:ln>
          </p:spPr>
          <p:txBody>
            <a:bodyPr/>
            <a:lstStyle/>
            <a:p>
              <a:endParaRPr lang="zh-CN" altLang="en-US"/>
            </a:p>
          </p:txBody>
        </p:sp>
        <p:sp>
          <p:nvSpPr>
            <p:cNvPr id="31755" name="Rectangle 8"/>
            <p:cNvSpPr>
              <a:spLocks noChangeArrowheads="1"/>
            </p:cNvSpPr>
            <p:nvPr/>
          </p:nvSpPr>
          <p:spPr bwMode="auto">
            <a:xfrm>
              <a:off x="618427" y="4931048"/>
              <a:ext cx="5769053" cy="384721"/>
            </a:xfrm>
            <a:prstGeom prst="rect">
              <a:avLst/>
            </a:prstGeom>
            <a:noFill/>
            <a:ln w="9525">
              <a:noFill/>
              <a:miter lim="800000"/>
              <a:headEnd/>
              <a:tailEnd/>
            </a:ln>
          </p:spPr>
          <p:txBody>
            <a:bodyPr wrap="square" anchor="ctr">
              <a:spAutoFit/>
            </a:bodyPr>
            <a:lstStyle/>
            <a:p>
              <a:pPr>
                <a:spcBef>
                  <a:spcPts val="600"/>
                </a:spcBef>
              </a:pPr>
              <a:r>
                <a:rPr lang="zh-CN" altLang="en-US" sz="1900" b="1" dirty="0">
                  <a:solidFill>
                    <a:srgbClr val="00B0F0"/>
                  </a:solidFill>
                  <a:latin typeface="Times New Roman" pitchFamily="18" charset="0"/>
                  <a:ea typeface="黑体" pitchFamily="2" charset="-122"/>
                </a:rPr>
                <a:t>关系</a:t>
              </a:r>
              <a:r>
                <a:rPr lang="en-US" altLang="zh-CN" sz="1900" b="1" dirty="0">
                  <a:solidFill>
                    <a:srgbClr val="00B0F0"/>
                  </a:solidFill>
                  <a:latin typeface="Times New Roman" pitchFamily="18" charset="0"/>
                  <a:ea typeface="黑体" pitchFamily="2" charset="-122"/>
                </a:rPr>
                <a:t>S</a:t>
              </a:r>
              <a:r>
                <a:rPr lang="zh-CN" altLang="en-US" sz="1900" b="1" dirty="0">
                  <a:solidFill>
                    <a:srgbClr val="00B0F0"/>
                  </a:solidFill>
                  <a:latin typeface="Times New Roman" pitchFamily="18" charset="0"/>
                  <a:ea typeface="黑体" pitchFamily="2" charset="-122"/>
                </a:rPr>
                <a:t>中属性</a:t>
              </a:r>
              <a:r>
                <a:rPr lang="en-US" altLang="zh-CN" sz="1900" b="1" dirty="0">
                  <a:solidFill>
                    <a:srgbClr val="00B0F0"/>
                  </a:solidFill>
                  <a:latin typeface="Times New Roman" pitchFamily="18" charset="0"/>
                  <a:ea typeface="黑体" pitchFamily="2" charset="-122"/>
                </a:rPr>
                <a:t>B</a:t>
              </a:r>
              <a:r>
                <a:rPr lang="zh-CN" altLang="en-US" sz="1900" b="1" dirty="0">
                  <a:solidFill>
                    <a:srgbClr val="00B0F0"/>
                  </a:solidFill>
                  <a:latin typeface="Times New Roman" pitchFamily="18" charset="0"/>
                  <a:ea typeface="黑体" pitchFamily="2" charset="-122"/>
                </a:rPr>
                <a:t>的每种不同值所对应的平均元组数</a:t>
              </a:r>
            </a:p>
          </p:txBody>
        </p:sp>
      </p:grpSp>
      <p:grpSp>
        <p:nvGrpSpPr>
          <p:cNvPr id="31758" name="Group 11"/>
          <p:cNvGrpSpPr>
            <a:grpSpLocks/>
          </p:cNvGrpSpPr>
          <p:nvPr/>
        </p:nvGrpSpPr>
        <p:grpSpPr bwMode="auto">
          <a:xfrm>
            <a:off x="6443663" y="3933825"/>
            <a:ext cx="2303462" cy="2205038"/>
            <a:chOff x="8678" y="5040"/>
            <a:chExt cx="2460" cy="2760"/>
          </a:xfrm>
        </p:grpSpPr>
        <p:grpSp>
          <p:nvGrpSpPr>
            <p:cNvPr id="31759" name="Group 12"/>
            <p:cNvGrpSpPr>
              <a:grpSpLocks/>
            </p:cNvGrpSpPr>
            <p:nvPr/>
          </p:nvGrpSpPr>
          <p:grpSpPr bwMode="auto">
            <a:xfrm>
              <a:off x="8678" y="5040"/>
              <a:ext cx="2460" cy="2760"/>
              <a:chOff x="8678" y="5040"/>
              <a:chExt cx="2460" cy="2760"/>
            </a:xfrm>
          </p:grpSpPr>
          <p:sp>
            <p:nvSpPr>
              <p:cNvPr id="31771" name="Rectangle 16"/>
              <p:cNvSpPr>
                <a:spLocks noChangeArrowheads="1"/>
              </p:cNvSpPr>
              <p:nvPr/>
            </p:nvSpPr>
            <p:spPr bwMode="auto">
              <a:xfrm>
                <a:off x="8798" y="6180"/>
                <a:ext cx="420" cy="1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772" name="Rectangle 17"/>
              <p:cNvSpPr>
                <a:spLocks noChangeArrowheads="1"/>
              </p:cNvSpPr>
              <p:nvPr/>
            </p:nvSpPr>
            <p:spPr bwMode="auto">
              <a:xfrm>
                <a:off x="9338" y="6180"/>
                <a:ext cx="420" cy="180"/>
              </a:xfrm>
              <a:prstGeom prst="rect">
                <a:avLst/>
              </a:prstGeom>
              <a:solidFill>
                <a:srgbClr val="FFFFFF"/>
              </a:solidFill>
              <a:ln w="9525">
                <a:solidFill>
                  <a:srgbClr val="008000"/>
                </a:solidFill>
                <a:miter lim="800000"/>
                <a:headEnd/>
                <a:tailEnd/>
              </a:ln>
            </p:spPr>
            <p:txBody>
              <a:bodyPr/>
              <a:lstStyle/>
              <a:p>
                <a:endParaRPr lang="zh-CN" altLang="en-US"/>
              </a:p>
            </p:txBody>
          </p:sp>
          <p:sp>
            <p:nvSpPr>
              <p:cNvPr id="31773" name="Rectangle 18"/>
              <p:cNvSpPr>
                <a:spLocks noChangeArrowheads="1"/>
              </p:cNvSpPr>
              <p:nvPr/>
            </p:nvSpPr>
            <p:spPr bwMode="auto">
              <a:xfrm>
                <a:off x="10058" y="6180"/>
                <a:ext cx="420" cy="1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774" name="Rectangle 19"/>
              <p:cNvSpPr>
                <a:spLocks noChangeArrowheads="1"/>
              </p:cNvSpPr>
              <p:nvPr/>
            </p:nvSpPr>
            <p:spPr bwMode="auto">
              <a:xfrm>
                <a:off x="10598" y="6180"/>
                <a:ext cx="420" cy="1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31775" name="Rectangle 20"/>
              <p:cNvSpPr>
                <a:spLocks noChangeArrowheads="1"/>
              </p:cNvSpPr>
              <p:nvPr/>
            </p:nvSpPr>
            <p:spPr bwMode="auto">
              <a:xfrm>
                <a:off x="9338" y="6720"/>
                <a:ext cx="420" cy="180"/>
              </a:xfrm>
              <a:prstGeom prst="rect">
                <a:avLst/>
              </a:prstGeom>
              <a:solidFill>
                <a:srgbClr val="FFFFFF"/>
              </a:solidFill>
              <a:ln w="9525">
                <a:solidFill>
                  <a:srgbClr val="FF0000"/>
                </a:solidFill>
                <a:miter lim="800000"/>
                <a:headEnd/>
                <a:tailEnd/>
              </a:ln>
            </p:spPr>
            <p:txBody>
              <a:bodyPr/>
              <a:lstStyle/>
              <a:p>
                <a:endParaRPr lang="zh-CN" altLang="en-US"/>
              </a:p>
            </p:txBody>
          </p:sp>
          <p:sp>
            <p:nvSpPr>
              <p:cNvPr id="31776" name="Rectangle 21"/>
              <p:cNvSpPr>
                <a:spLocks noChangeArrowheads="1"/>
              </p:cNvSpPr>
              <p:nvPr/>
            </p:nvSpPr>
            <p:spPr bwMode="auto">
              <a:xfrm>
                <a:off x="9338" y="7080"/>
                <a:ext cx="420" cy="180"/>
              </a:xfrm>
              <a:prstGeom prst="rect">
                <a:avLst/>
              </a:prstGeom>
              <a:solidFill>
                <a:srgbClr val="FFFFFF"/>
              </a:solidFill>
              <a:ln w="9525">
                <a:solidFill>
                  <a:srgbClr val="FF0000"/>
                </a:solidFill>
                <a:miter lim="800000"/>
                <a:headEnd/>
                <a:tailEnd/>
              </a:ln>
            </p:spPr>
            <p:txBody>
              <a:bodyPr/>
              <a:lstStyle/>
              <a:p>
                <a:endParaRPr lang="zh-CN" altLang="en-US"/>
              </a:p>
            </p:txBody>
          </p:sp>
          <p:sp>
            <p:nvSpPr>
              <p:cNvPr id="31777" name="Rectangle 22"/>
              <p:cNvSpPr>
                <a:spLocks noChangeArrowheads="1"/>
              </p:cNvSpPr>
              <p:nvPr/>
            </p:nvSpPr>
            <p:spPr bwMode="auto">
              <a:xfrm>
                <a:off x="9338" y="7440"/>
                <a:ext cx="420" cy="180"/>
              </a:xfrm>
              <a:prstGeom prst="rect">
                <a:avLst/>
              </a:prstGeom>
              <a:solidFill>
                <a:srgbClr val="FFFFFF"/>
              </a:solidFill>
              <a:ln w="9525">
                <a:solidFill>
                  <a:srgbClr val="FF0000"/>
                </a:solidFill>
                <a:miter lim="800000"/>
                <a:headEnd/>
                <a:tailEnd/>
              </a:ln>
            </p:spPr>
            <p:txBody>
              <a:bodyPr/>
              <a:lstStyle/>
              <a:p>
                <a:endParaRPr lang="zh-CN" altLang="en-US"/>
              </a:p>
            </p:txBody>
          </p:sp>
          <p:sp>
            <p:nvSpPr>
              <p:cNvPr id="31778" name="Line 23"/>
              <p:cNvSpPr>
                <a:spLocks noChangeShapeType="1"/>
              </p:cNvSpPr>
              <p:nvPr/>
            </p:nvSpPr>
            <p:spPr bwMode="auto">
              <a:xfrm flipH="1">
                <a:off x="9458" y="5340"/>
                <a:ext cx="360" cy="360"/>
              </a:xfrm>
              <a:prstGeom prst="line">
                <a:avLst/>
              </a:prstGeom>
              <a:noFill/>
              <a:ln w="9525">
                <a:solidFill>
                  <a:srgbClr val="000000"/>
                </a:solidFill>
                <a:round/>
                <a:headEnd/>
                <a:tailEnd type="triangle" w="med" len="med"/>
              </a:ln>
            </p:spPr>
            <p:txBody>
              <a:bodyPr/>
              <a:lstStyle/>
              <a:p>
                <a:endParaRPr lang="zh-CN" altLang="en-US"/>
              </a:p>
            </p:txBody>
          </p:sp>
          <p:sp>
            <p:nvSpPr>
              <p:cNvPr id="31779" name="Line 24"/>
              <p:cNvSpPr>
                <a:spLocks noChangeShapeType="1"/>
              </p:cNvSpPr>
              <p:nvPr/>
            </p:nvSpPr>
            <p:spPr bwMode="auto">
              <a:xfrm>
                <a:off x="9998" y="5340"/>
                <a:ext cx="360" cy="360"/>
              </a:xfrm>
              <a:prstGeom prst="line">
                <a:avLst/>
              </a:prstGeom>
              <a:noFill/>
              <a:ln w="9525">
                <a:solidFill>
                  <a:srgbClr val="000000"/>
                </a:solidFill>
                <a:round/>
                <a:headEnd/>
                <a:tailEnd type="triangle" w="med" len="med"/>
              </a:ln>
            </p:spPr>
            <p:txBody>
              <a:bodyPr/>
              <a:lstStyle/>
              <a:p>
                <a:endParaRPr lang="zh-CN" altLang="en-US"/>
              </a:p>
            </p:txBody>
          </p:sp>
          <p:sp>
            <p:nvSpPr>
              <p:cNvPr id="31780" name="Line 25"/>
              <p:cNvSpPr>
                <a:spLocks noChangeShapeType="1"/>
              </p:cNvSpPr>
              <p:nvPr/>
            </p:nvSpPr>
            <p:spPr bwMode="auto">
              <a:xfrm flipH="1">
                <a:off x="9038" y="5820"/>
                <a:ext cx="300" cy="360"/>
              </a:xfrm>
              <a:prstGeom prst="line">
                <a:avLst/>
              </a:prstGeom>
              <a:noFill/>
              <a:ln w="9525">
                <a:solidFill>
                  <a:srgbClr val="000000"/>
                </a:solidFill>
                <a:round/>
                <a:headEnd/>
                <a:tailEnd type="triangle" w="med" len="med"/>
              </a:ln>
            </p:spPr>
            <p:txBody>
              <a:bodyPr/>
              <a:lstStyle/>
              <a:p>
                <a:endParaRPr lang="zh-CN" altLang="en-US"/>
              </a:p>
            </p:txBody>
          </p:sp>
          <p:sp>
            <p:nvSpPr>
              <p:cNvPr id="31781" name="Line 26"/>
              <p:cNvSpPr>
                <a:spLocks noChangeShapeType="1"/>
              </p:cNvSpPr>
              <p:nvPr/>
            </p:nvSpPr>
            <p:spPr bwMode="auto">
              <a:xfrm>
                <a:off x="9458" y="5820"/>
                <a:ext cx="180" cy="360"/>
              </a:xfrm>
              <a:prstGeom prst="line">
                <a:avLst/>
              </a:prstGeom>
              <a:noFill/>
              <a:ln w="9525">
                <a:solidFill>
                  <a:srgbClr val="000000"/>
                </a:solidFill>
                <a:round/>
                <a:headEnd/>
                <a:tailEnd type="triangle" w="med" len="med"/>
              </a:ln>
            </p:spPr>
            <p:txBody>
              <a:bodyPr/>
              <a:lstStyle/>
              <a:p>
                <a:endParaRPr lang="zh-CN" altLang="en-US"/>
              </a:p>
            </p:txBody>
          </p:sp>
          <p:sp>
            <p:nvSpPr>
              <p:cNvPr id="31782" name="Line 27"/>
              <p:cNvSpPr>
                <a:spLocks noChangeShapeType="1"/>
              </p:cNvSpPr>
              <p:nvPr/>
            </p:nvSpPr>
            <p:spPr bwMode="auto">
              <a:xfrm flipH="1">
                <a:off x="10178" y="5820"/>
                <a:ext cx="120" cy="360"/>
              </a:xfrm>
              <a:prstGeom prst="line">
                <a:avLst/>
              </a:prstGeom>
              <a:noFill/>
              <a:ln w="9525">
                <a:solidFill>
                  <a:srgbClr val="000000"/>
                </a:solidFill>
                <a:round/>
                <a:headEnd/>
                <a:tailEnd type="triangle" w="med" len="med"/>
              </a:ln>
            </p:spPr>
            <p:txBody>
              <a:bodyPr/>
              <a:lstStyle/>
              <a:p>
                <a:endParaRPr lang="zh-CN" altLang="en-US"/>
              </a:p>
            </p:txBody>
          </p:sp>
          <p:sp>
            <p:nvSpPr>
              <p:cNvPr id="31783" name="Line 28"/>
              <p:cNvSpPr>
                <a:spLocks noChangeShapeType="1"/>
              </p:cNvSpPr>
              <p:nvPr/>
            </p:nvSpPr>
            <p:spPr bwMode="auto">
              <a:xfrm>
                <a:off x="10418" y="5820"/>
                <a:ext cx="420" cy="360"/>
              </a:xfrm>
              <a:prstGeom prst="line">
                <a:avLst/>
              </a:prstGeom>
              <a:noFill/>
              <a:ln w="9525">
                <a:solidFill>
                  <a:srgbClr val="000000"/>
                </a:solidFill>
                <a:round/>
                <a:headEnd/>
                <a:tailEnd type="triangle" w="med" len="med"/>
              </a:ln>
            </p:spPr>
            <p:txBody>
              <a:bodyPr/>
              <a:lstStyle/>
              <a:p>
                <a:endParaRPr lang="zh-CN" altLang="en-US"/>
              </a:p>
            </p:txBody>
          </p:sp>
          <p:sp>
            <p:nvSpPr>
              <p:cNvPr id="31784" name="Line 29"/>
              <p:cNvSpPr>
                <a:spLocks noChangeShapeType="1"/>
              </p:cNvSpPr>
              <p:nvPr/>
            </p:nvSpPr>
            <p:spPr bwMode="auto">
              <a:xfrm>
                <a:off x="9458" y="6360"/>
                <a:ext cx="0" cy="360"/>
              </a:xfrm>
              <a:prstGeom prst="line">
                <a:avLst/>
              </a:prstGeom>
              <a:noFill/>
              <a:ln w="9525">
                <a:solidFill>
                  <a:srgbClr val="000000"/>
                </a:solidFill>
                <a:round/>
                <a:headEnd/>
                <a:tailEnd type="triangle" w="med" len="med"/>
              </a:ln>
            </p:spPr>
            <p:txBody>
              <a:bodyPr/>
              <a:lstStyle/>
              <a:p>
                <a:endParaRPr lang="zh-CN" altLang="en-US"/>
              </a:p>
            </p:txBody>
          </p:sp>
          <p:sp>
            <p:nvSpPr>
              <p:cNvPr id="31785" name="Line 30"/>
              <p:cNvSpPr>
                <a:spLocks noChangeShapeType="1"/>
              </p:cNvSpPr>
              <p:nvPr/>
            </p:nvSpPr>
            <p:spPr bwMode="auto">
              <a:xfrm flipV="1">
                <a:off x="9578" y="6360"/>
                <a:ext cx="0" cy="360"/>
              </a:xfrm>
              <a:prstGeom prst="line">
                <a:avLst/>
              </a:prstGeom>
              <a:noFill/>
              <a:ln w="9525">
                <a:solidFill>
                  <a:srgbClr val="000000"/>
                </a:solidFill>
                <a:round/>
                <a:headEnd/>
                <a:tailEnd type="triangle" w="med" len="med"/>
              </a:ln>
            </p:spPr>
            <p:txBody>
              <a:bodyPr/>
              <a:lstStyle/>
              <a:p>
                <a:endParaRPr lang="zh-CN" altLang="en-US"/>
              </a:p>
            </p:txBody>
          </p:sp>
          <p:grpSp>
            <p:nvGrpSpPr>
              <p:cNvPr id="31786" name="Group 31"/>
              <p:cNvGrpSpPr>
                <a:grpSpLocks/>
              </p:cNvGrpSpPr>
              <p:nvPr/>
            </p:nvGrpSpPr>
            <p:grpSpPr bwMode="auto">
              <a:xfrm>
                <a:off x="9458" y="6900"/>
                <a:ext cx="120" cy="180"/>
                <a:chOff x="9458" y="6900"/>
                <a:chExt cx="120" cy="360"/>
              </a:xfrm>
            </p:grpSpPr>
            <p:sp>
              <p:nvSpPr>
                <p:cNvPr id="31792" name="Line 32"/>
                <p:cNvSpPr>
                  <a:spLocks noChangeShapeType="1"/>
                </p:cNvSpPr>
                <p:nvPr/>
              </p:nvSpPr>
              <p:spPr bwMode="auto">
                <a:xfrm>
                  <a:off x="9458" y="6900"/>
                  <a:ext cx="0" cy="360"/>
                </a:xfrm>
                <a:prstGeom prst="line">
                  <a:avLst/>
                </a:prstGeom>
                <a:noFill/>
                <a:ln w="9525">
                  <a:solidFill>
                    <a:srgbClr val="000000"/>
                  </a:solidFill>
                  <a:round/>
                  <a:headEnd/>
                  <a:tailEnd type="triangle" w="med" len="med"/>
                </a:ln>
              </p:spPr>
              <p:txBody>
                <a:bodyPr/>
                <a:lstStyle/>
                <a:p>
                  <a:endParaRPr lang="zh-CN" altLang="en-US"/>
                </a:p>
              </p:txBody>
            </p:sp>
            <p:sp>
              <p:nvSpPr>
                <p:cNvPr id="31793" name="Line 33"/>
                <p:cNvSpPr>
                  <a:spLocks noChangeShapeType="1"/>
                </p:cNvSpPr>
                <p:nvPr/>
              </p:nvSpPr>
              <p:spPr bwMode="auto">
                <a:xfrm flipV="1">
                  <a:off x="9578" y="6900"/>
                  <a:ext cx="0" cy="360"/>
                </a:xfrm>
                <a:prstGeom prst="line">
                  <a:avLst/>
                </a:prstGeom>
                <a:noFill/>
                <a:ln w="9525">
                  <a:solidFill>
                    <a:srgbClr val="000000"/>
                  </a:solidFill>
                  <a:round/>
                  <a:headEnd/>
                  <a:tailEnd type="triangle" w="med" len="med"/>
                </a:ln>
              </p:spPr>
              <p:txBody>
                <a:bodyPr/>
                <a:lstStyle/>
                <a:p>
                  <a:endParaRPr lang="zh-CN" altLang="en-US"/>
                </a:p>
              </p:txBody>
            </p:sp>
          </p:grpSp>
          <p:grpSp>
            <p:nvGrpSpPr>
              <p:cNvPr id="31787" name="Group 34"/>
              <p:cNvGrpSpPr>
                <a:grpSpLocks/>
              </p:cNvGrpSpPr>
              <p:nvPr/>
            </p:nvGrpSpPr>
            <p:grpSpPr bwMode="auto">
              <a:xfrm>
                <a:off x="9458" y="7260"/>
                <a:ext cx="120" cy="180"/>
                <a:chOff x="9458" y="6900"/>
                <a:chExt cx="120" cy="360"/>
              </a:xfrm>
            </p:grpSpPr>
            <p:sp>
              <p:nvSpPr>
                <p:cNvPr id="31790" name="Line 35"/>
                <p:cNvSpPr>
                  <a:spLocks noChangeShapeType="1"/>
                </p:cNvSpPr>
                <p:nvPr/>
              </p:nvSpPr>
              <p:spPr bwMode="auto">
                <a:xfrm>
                  <a:off x="9458" y="6900"/>
                  <a:ext cx="0" cy="360"/>
                </a:xfrm>
                <a:prstGeom prst="line">
                  <a:avLst/>
                </a:prstGeom>
                <a:noFill/>
                <a:ln w="9525">
                  <a:solidFill>
                    <a:srgbClr val="000000"/>
                  </a:solidFill>
                  <a:round/>
                  <a:headEnd/>
                  <a:tailEnd type="triangle" w="med" len="med"/>
                </a:ln>
              </p:spPr>
              <p:txBody>
                <a:bodyPr/>
                <a:lstStyle/>
                <a:p>
                  <a:endParaRPr lang="zh-CN" altLang="en-US"/>
                </a:p>
              </p:txBody>
            </p:sp>
            <p:sp>
              <p:nvSpPr>
                <p:cNvPr id="31791" name="Line 36"/>
                <p:cNvSpPr>
                  <a:spLocks noChangeShapeType="1"/>
                </p:cNvSpPr>
                <p:nvPr/>
              </p:nvSpPr>
              <p:spPr bwMode="auto">
                <a:xfrm flipV="1">
                  <a:off x="9578" y="6900"/>
                  <a:ext cx="0" cy="360"/>
                </a:xfrm>
                <a:prstGeom prst="line">
                  <a:avLst/>
                </a:prstGeom>
                <a:noFill/>
                <a:ln w="9525">
                  <a:solidFill>
                    <a:srgbClr val="000000"/>
                  </a:solidFill>
                  <a:round/>
                  <a:headEnd/>
                  <a:tailEnd type="triangle" w="med" len="med"/>
                </a:ln>
              </p:spPr>
              <p:txBody>
                <a:bodyPr/>
                <a:lstStyle/>
                <a:p>
                  <a:endParaRPr lang="zh-CN" altLang="en-US"/>
                </a:p>
              </p:txBody>
            </p:sp>
          </p:grpSp>
          <p:sp>
            <p:nvSpPr>
              <p:cNvPr id="31788" name="Rectangle 37"/>
              <p:cNvSpPr>
                <a:spLocks noChangeArrowheads="1"/>
              </p:cNvSpPr>
              <p:nvPr/>
            </p:nvSpPr>
            <p:spPr bwMode="auto">
              <a:xfrm>
                <a:off x="8678" y="5040"/>
                <a:ext cx="2460" cy="2760"/>
              </a:xfrm>
              <a:prstGeom prst="rect">
                <a:avLst/>
              </a:prstGeom>
              <a:noFill/>
              <a:ln w="9525">
                <a:solidFill>
                  <a:srgbClr val="000000"/>
                </a:solidFill>
                <a:miter lim="800000"/>
                <a:headEnd/>
                <a:tailEnd/>
              </a:ln>
            </p:spPr>
            <p:txBody>
              <a:bodyPr/>
              <a:lstStyle/>
              <a:p>
                <a:endParaRPr lang="zh-CN" altLang="en-US"/>
              </a:p>
            </p:txBody>
          </p:sp>
          <p:sp>
            <p:nvSpPr>
              <p:cNvPr id="31789" name="Line 38"/>
              <p:cNvSpPr>
                <a:spLocks noChangeShapeType="1"/>
              </p:cNvSpPr>
              <p:nvPr/>
            </p:nvSpPr>
            <p:spPr bwMode="auto">
              <a:xfrm>
                <a:off x="8798" y="6540"/>
                <a:ext cx="2220" cy="0"/>
              </a:xfrm>
              <a:prstGeom prst="line">
                <a:avLst/>
              </a:prstGeom>
              <a:noFill/>
              <a:ln w="9525" cap="rnd">
                <a:solidFill>
                  <a:srgbClr val="000000"/>
                </a:solidFill>
                <a:prstDash val="sysDot"/>
                <a:round/>
                <a:headEnd/>
                <a:tailEnd/>
              </a:ln>
            </p:spPr>
            <p:txBody>
              <a:bodyPr/>
              <a:lstStyle/>
              <a:p>
                <a:endParaRPr lang="zh-CN" altLang="en-US"/>
              </a:p>
            </p:txBody>
          </p:sp>
          <p:sp>
            <p:nvSpPr>
              <p:cNvPr id="31768" name="Rectangle 13"/>
              <p:cNvSpPr>
                <a:spLocks noChangeArrowheads="1"/>
              </p:cNvSpPr>
              <p:nvPr/>
            </p:nvSpPr>
            <p:spPr bwMode="auto">
              <a:xfrm>
                <a:off x="9698" y="5220"/>
                <a:ext cx="420" cy="180"/>
              </a:xfrm>
              <a:prstGeom prst="rect">
                <a:avLst/>
              </a:prstGeom>
              <a:solidFill>
                <a:srgbClr val="FFFFFF"/>
              </a:solidFill>
              <a:ln w="9525">
                <a:solidFill>
                  <a:srgbClr val="008000"/>
                </a:solidFill>
                <a:miter lim="800000"/>
                <a:headEnd/>
                <a:tailEnd/>
              </a:ln>
            </p:spPr>
            <p:txBody>
              <a:bodyPr/>
              <a:lstStyle/>
              <a:p>
                <a:endParaRPr lang="zh-CN" altLang="en-US"/>
              </a:p>
            </p:txBody>
          </p:sp>
          <p:sp>
            <p:nvSpPr>
              <p:cNvPr id="31769" name="Rectangle 14"/>
              <p:cNvSpPr>
                <a:spLocks noChangeArrowheads="1"/>
              </p:cNvSpPr>
              <p:nvPr/>
            </p:nvSpPr>
            <p:spPr bwMode="auto">
              <a:xfrm>
                <a:off x="9218" y="5700"/>
                <a:ext cx="420" cy="180"/>
              </a:xfrm>
              <a:prstGeom prst="rect">
                <a:avLst/>
              </a:prstGeom>
              <a:solidFill>
                <a:srgbClr val="FFFFFF"/>
              </a:solidFill>
              <a:ln w="9525">
                <a:solidFill>
                  <a:srgbClr val="008000"/>
                </a:solidFill>
                <a:miter lim="800000"/>
                <a:headEnd/>
                <a:tailEnd/>
              </a:ln>
            </p:spPr>
            <p:txBody>
              <a:bodyPr/>
              <a:lstStyle/>
              <a:p>
                <a:endParaRPr lang="zh-CN" altLang="en-US"/>
              </a:p>
            </p:txBody>
          </p:sp>
          <p:sp>
            <p:nvSpPr>
              <p:cNvPr id="31770" name="Rectangle 15"/>
              <p:cNvSpPr>
                <a:spLocks noChangeArrowheads="1"/>
              </p:cNvSpPr>
              <p:nvPr/>
            </p:nvSpPr>
            <p:spPr bwMode="auto">
              <a:xfrm>
                <a:off x="10178" y="5700"/>
                <a:ext cx="420" cy="180"/>
              </a:xfrm>
              <a:prstGeom prst="rect">
                <a:avLst/>
              </a:prstGeom>
              <a:solidFill>
                <a:srgbClr val="FFFFFF"/>
              </a:solidFill>
              <a:ln w="9525">
                <a:solidFill>
                  <a:srgbClr val="000000"/>
                </a:solidFill>
                <a:miter lim="800000"/>
                <a:headEnd/>
                <a:tailEnd/>
              </a:ln>
            </p:spPr>
            <p:txBody>
              <a:bodyPr/>
              <a:lstStyle/>
              <a:p>
                <a:endParaRPr lang="zh-CN" altLang="en-US"/>
              </a:p>
            </p:txBody>
          </p:sp>
        </p:grpSp>
        <p:sp>
          <p:nvSpPr>
            <p:cNvPr id="31760" name="Line 39"/>
            <p:cNvSpPr>
              <a:spLocks noChangeShapeType="1"/>
            </p:cNvSpPr>
            <p:nvPr/>
          </p:nvSpPr>
          <p:spPr bwMode="auto">
            <a:xfrm>
              <a:off x="9758" y="6240"/>
              <a:ext cx="300" cy="0"/>
            </a:xfrm>
            <a:prstGeom prst="line">
              <a:avLst/>
            </a:prstGeom>
            <a:noFill/>
            <a:ln w="9525">
              <a:solidFill>
                <a:srgbClr val="000000"/>
              </a:solidFill>
              <a:round/>
              <a:headEnd/>
              <a:tailEnd type="triangle" w="med" len="med"/>
            </a:ln>
          </p:spPr>
          <p:txBody>
            <a:bodyPr/>
            <a:lstStyle/>
            <a:p>
              <a:endParaRPr lang="zh-CN" altLang="en-US"/>
            </a:p>
          </p:txBody>
        </p:sp>
        <p:sp>
          <p:nvSpPr>
            <p:cNvPr id="31761" name="Line 40"/>
            <p:cNvSpPr>
              <a:spLocks noChangeShapeType="1"/>
            </p:cNvSpPr>
            <p:nvPr/>
          </p:nvSpPr>
          <p:spPr bwMode="auto">
            <a:xfrm flipH="1">
              <a:off x="9758" y="6340"/>
              <a:ext cx="300" cy="0"/>
            </a:xfrm>
            <a:prstGeom prst="line">
              <a:avLst/>
            </a:prstGeom>
            <a:noFill/>
            <a:ln w="9525">
              <a:solidFill>
                <a:srgbClr val="000000"/>
              </a:solidFill>
              <a:round/>
              <a:headEnd/>
              <a:tailEnd type="triangle" w="med" len="med"/>
            </a:ln>
          </p:spPr>
          <p:txBody>
            <a:bodyPr/>
            <a:lstStyle/>
            <a:p>
              <a:endParaRPr lang="zh-CN" altLang="en-US"/>
            </a:p>
          </p:txBody>
        </p:sp>
        <p:grpSp>
          <p:nvGrpSpPr>
            <p:cNvPr id="31762" name="Group 41"/>
            <p:cNvGrpSpPr>
              <a:grpSpLocks/>
            </p:cNvGrpSpPr>
            <p:nvPr/>
          </p:nvGrpSpPr>
          <p:grpSpPr bwMode="auto">
            <a:xfrm>
              <a:off x="9238" y="6220"/>
              <a:ext cx="100" cy="100"/>
              <a:chOff x="7818" y="6860"/>
              <a:chExt cx="200" cy="100"/>
            </a:xfrm>
          </p:grpSpPr>
          <p:sp>
            <p:nvSpPr>
              <p:cNvPr id="31766" name="Line 42"/>
              <p:cNvSpPr>
                <a:spLocks noChangeShapeType="1"/>
              </p:cNvSpPr>
              <p:nvPr/>
            </p:nvSpPr>
            <p:spPr bwMode="auto">
              <a:xfrm>
                <a:off x="7818" y="6860"/>
                <a:ext cx="200" cy="0"/>
              </a:xfrm>
              <a:prstGeom prst="line">
                <a:avLst/>
              </a:prstGeom>
              <a:noFill/>
              <a:ln w="9525">
                <a:solidFill>
                  <a:srgbClr val="000000"/>
                </a:solidFill>
                <a:round/>
                <a:headEnd/>
                <a:tailEnd/>
              </a:ln>
            </p:spPr>
            <p:txBody>
              <a:bodyPr/>
              <a:lstStyle/>
              <a:p>
                <a:endParaRPr lang="zh-CN" altLang="en-US"/>
              </a:p>
            </p:txBody>
          </p:sp>
          <p:sp>
            <p:nvSpPr>
              <p:cNvPr id="31767" name="Line 43"/>
              <p:cNvSpPr>
                <a:spLocks noChangeShapeType="1"/>
              </p:cNvSpPr>
              <p:nvPr/>
            </p:nvSpPr>
            <p:spPr bwMode="auto">
              <a:xfrm>
                <a:off x="7818" y="6960"/>
                <a:ext cx="200" cy="0"/>
              </a:xfrm>
              <a:prstGeom prst="line">
                <a:avLst/>
              </a:prstGeom>
              <a:noFill/>
              <a:ln w="9525">
                <a:solidFill>
                  <a:srgbClr val="000000"/>
                </a:solidFill>
                <a:round/>
                <a:headEnd/>
                <a:tailEnd/>
              </a:ln>
            </p:spPr>
            <p:txBody>
              <a:bodyPr/>
              <a:lstStyle/>
              <a:p>
                <a:endParaRPr lang="zh-CN" altLang="en-US"/>
              </a:p>
            </p:txBody>
          </p:sp>
        </p:grpSp>
        <p:grpSp>
          <p:nvGrpSpPr>
            <p:cNvPr id="31763" name="Group 44"/>
            <p:cNvGrpSpPr>
              <a:grpSpLocks/>
            </p:cNvGrpSpPr>
            <p:nvPr/>
          </p:nvGrpSpPr>
          <p:grpSpPr bwMode="auto">
            <a:xfrm>
              <a:off x="10458" y="6220"/>
              <a:ext cx="160" cy="100"/>
              <a:chOff x="7818" y="6860"/>
              <a:chExt cx="200" cy="100"/>
            </a:xfrm>
          </p:grpSpPr>
          <p:sp>
            <p:nvSpPr>
              <p:cNvPr id="31764" name="Line 45"/>
              <p:cNvSpPr>
                <a:spLocks noChangeShapeType="1"/>
              </p:cNvSpPr>
              <p:nvPr/>
            </p:nvSpPr>
            <p:spPr bwMode="auto">
              <a:xfrm>
                <a:off x="7818" y="6860"/>
                <a:ext cx="200" cy="0"/>
              </a:xfrm>
              <a:prstGeom prst="line">
                <a:avLst/>
              </a:prstGeom>
              <a:noFill/>
              <a:ln w="9525">
                <a:solidFill>
                  <a:srgbClr val="000000"/>
                </a:solidFill>
                <a:round/>
                <a:headEnd/>
                <a:tailEnd/>
              </a:ln>
            </p:spPr>
            <p:txBody>
              <a:bodyPr/>
              <a:lstStyle/>
              <a:p>
                <a:endParaRPr lang="zh-CN" altLang="en-US"/>
              </a:p>
            </p:txBody>
          </p:sp>
          <p:sp>
            <p:nvSpPr>
              <p:cNvPr id="31765" name="Line 46"/>
              <p:cNvSpPr>
                <a:spLocks noChangeShapeType="1"/>
              </p:cNvSpPr>
              <p:nvPr/>
            </p:nvSpPr>
            <p:spPr bwMode="auto">
              <a:xfrm>
                <a:off x="7818" y="6960"/>
                <a:ext cx="200" cy="0"/>
              </a:xfrm>
              <a:prstGeom prst="line">
                <a:avLst/>
              </a:prstGeom>
              <a:noFill/>
              <a:ln w="9525">
                <a:solidFill>
                  <a:srgbClr val="000000"/>
                </a:solidFill>
                <a:round/>
                <a:headEnd/>
                <a:tailEnd/>
              </a:ln>
            </p:spPr>
            <p:txBody>
              <a:bodyPr/>
              <a:lstStyle/>
              <a:p>
                <a:endParaRPr lang="zh-CN" altLang="en-US"/>
              </a:p>
            </p:txBody>
          </p:sp>
        </p:grpSp>
      </p:grpSp>
      <p:sp>
        <p:nvSpPr>
          <p:cNvPr id="50"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30</a:t>
            </a:fld>
            <a:endParaRPr lang="en-US" altLang="zh-CN" dirty="0"/>
          </a:p>
        </p:txBody>
      </p:sp>
      <p:sp>
        <p:nvSpPr>
          <p:cNvPr id="51"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2"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
        <p:nvSpPr>
          <p:cNvPr id="2" name="矩形 1"/>
          <p:cNvSpPr/>
          <p:nvPr/>
        </p:nvSpPr>
        <p:spPr>
          <a:xfrm>
            <a:off x="6398078" y="3925199"/>
            <a:ext cx="800219" cy="584775"/>
          </a:xfrm>
          <a:prstGeom prst="rect">
            <a:avLst/>
          </a:prstGeom>
        </p:spPr>
        <p:txBody>
          <a:bodyPr wrap="none">
            <a:spAutoFit/>
          </a:bodyPr>
          <a:lstStyle/>
          <a:p>
            <a:r>
              <a:rPr lang="zh-CN" altLang="en-US" sz="1600" dirty="0">
                <a:solidFill>
                  <a:srgbClr val="0000CC"/>
                </a:solidFill>
              </a:rPr>
              <a:t>树深度</a:t>
            </a:r>
            <a:endParaRPr lang="en-US" altLang="zh-CN" sz="1600" dirty="0">
              <a:solidFill>
                <a:srgbClr val="0000CC"/>
              </a:solidFill>
            </a:endParaRPr>
          </a:p>
          <a:p>
            <a:r>
              <a:rPr lang="zh-CN" altLang="en-US" sz="1600" dirty="0">
                <a:solidFill>
                  <a:srgbClr val="0000CC"/>
                </a:solidFill>
                <a:latin typeface="+mj-lt"/>
              </a:rPr>
              <a:t>为L</a:t>
            </a:r>
            <a:r>
              <a:rPr lang="zh-CN" altLang="en-US" sz="1600" baseline="-25000" dirty="0">
                <a:solidFill>
                  <a:srgbClr val="0000CC"/>
                </a:solidFill>
                <a:latin typeface="+mj-lt"/>
              </a:rPr>
              <a:t>B</a:t>
            </a:r>
          </a:p>
        </p:txBody>
      </p:sp>
      <p:grpSp>
        <p:nvGrpSpPr>
          <p:cNvPr id="8" name="组合 7">
            <a:extLst>
              <a:ext uri="{FF2B5EF4-FFF2-40B4-BE49-F238E27FC236}">
                <a16:creationId xmlns:a16="http://schemas.microsoft.com/office/drawing/2014/main" id="{EF5D67BE-F2DE-4137-8DCC-647992AA9CE8}"/>
              </a:ext>
            </a:extLst>
          </p:cNvPr>
          <p:cNvGrpSpPr/>
          <p:nvPr/>
        </p:nvGrpSpPr>
        <p:grpSpPr>
          <a:xfrm>
            <a:off x="625848" y="4691063"/>
            <a:ext cx="5890367" cy="1434608"/>
            <a:chOff x="625848" y="4691063"/>
            <a:chExt cx="5890367" cy="1434608"/>
          </a:xfrm>
        </p:grpSpPr>
        <p:sp>
          <p:nvSpPr>
            <p:cNvPr id="31753" name="Line 6"/>
            <p:cNvSpPr>
              <a:spLocks noChangeShapeType="1"/>
            </p:cNvSpPr>
            <p:nvPr/>
          </p:nvSpPr>
          <p:spPr bwMode="auto">
            <a:xfrm flipV="1">
              <a:off x="3091187" y="4694238"/>
              <a:ext cx="1979613" cy="0"/>
            </a:xfrm>
            <a:prstGeom prst="line">
              <a:avLst/>
            </a:prstGeom>
            <a:noFill/>
            <a:ln w="9525">
              <a:solidFill>
                <a:srgbClr val="008000"/>
              </a:solidFill>
              <a:round/>
              <a:headEnd/>
              <a:tailEnd/>
            </a:ln>
          </p:spPr>
          <p:txBody>
            <a:bodyPr/>
            <a:lstStyle/>
            <a:p>
              <a:endParaRPr lang="zh-CN" altLang="en-US"/>
            </a:p>
          </p:txBody>
        </p:sp>
        <p:sp>
          <p:nvSpPr>
            <p:cNvPr id="31757" name="Line 10"/>
            <p:cNvSpPr>
              <a:spLocks noChangeShapeType="1"/>
            </p:cNvSpPr>
            <p:nvPr/>
          </p:nvSpPr>
          <p:spPr bwMode="auto">
            <a:xfrm flipV="1">
              <a:off x="3707904" y="4691063"/>
              <a:ext cx="922338" cy="1071562"/>
            </a:xfrm>
            <a:prstGeom prst="line">
              <a:avLst/>
            </a:prstGeom>
            <a:noFill/>
            <a:ln w="9525">
              <a:solidFill>
                <a:srgbClr val="008000"/>
              </a:solidFill>
              <a:round/>
              <a:headEnd/>
              <a:tailEnd type="triangle" w="med" len="med"/>
            </a:ln>
          </p:spPr>
          <p:txBody>
            <a:bodyPr/>
            <a:lstStyle/>
            <a:p>
              <a:endParaRPr lang="zh-CN" altLang="en-US"/>
            </a:p>
          </p:txBody>
        </p:sp>
        <p:sp>
          <p:nvSpPr>
            <p:cNvPr id="54" name="Rectangle 8"/>
            <p:cNvSpPr>
              <a:spLocks noChangeArrowheads="1"/>
            </p:cNvSpPr>
            <p:nvPr/>
          </p:nvSpPr>
          <p:spPr bwMode="auto">
            <a:xfrm>
              <a:off x="625848" y="5740950"/>
              <a:ext cx="5890367" cy="384721"/>
            </a:xfrm>
            <a:prstGeom prst="rect">
              <a:avLst/>
            </a:prstGeom>
            <a:noFill/>
            <a:ln w="9525">
              <a:noFill/>
              <a:miter lim="800000"/>
              <a:headEnd/>
              <a:tailEnd/>
            </a:ln>
          </p:spPr>
          <p:txBody>
            <a:bodyPr wrap="square" anchor="ctr">
              <a:spAutoFit/>
            </a:bodyPr>
            <a:lstStyle/>
            <a:p>
              <a:pPr>
                <a:spcBef>
                  <a:spcPts val="600"/>
                </a:spcBef>
              </a:pPr>
              <a:r>
                <a:rPr lang="zh-CN" altLang="en-US" sz="1900" b="1" dirty="0">
                  <a:solidFill>
                    <a:srgbClr val="008000"/>
                  </a:solidFill>
                  <a:latin typeface="Times New Roman" pitchFamily="18" charset="0"/>
                  <a:ea typeface="黑体" pitchFamily="2" charset="-122"/>
                </a:rPr>
                <a:t>关系</a:t>
              </a:r>
              <a:r>
                <a:rPr lang="en-US" altLang="zh-CN" sz="1900" b="1" dirty="0">
                  <a:solidFill>
                    <a:srgbClr val="008000"/>
                  </a:solidFill>
                  <a:latin typeface="Times New Roman" pitchFamily="18" charset="0"/>
                  <a:ea typeface="黑体" pitchFamily="2" charset="-122"/>
                </a:rPr>
                <a:t>R</a:t>
              </a:r>
              <a:r>
                <a:rPr lang="zh-CN" altLang="en-US" sz="1900" b="1" dirty="0">
                  <a:solidFill>
                    <a:srgbClr val="008000"/>
                  </a:solidFill>
                  <a:latin typeface="Times New Roman" pitchFamily="18" charset="0"/>
                  <a:ea typeface="黑体" pitchFamily="2" charset="-122"/>
                </a:rPr>
                <a:t>中每个元组去匹配关系</a:t>
              </a:r>
              <a:r>
                <a:rPr lang="en-US" altLang="zh-CN" sz="1900" b="1" dirty="0">
                  <a:solidFill>
                    <a:srgbClr val="008000"/>
                  </a:solidFill>
                  <a:latin typeface="Times New Roman" pitchFamily="18" charset="0"/>
                  <a:ea typeface="黑体" pitchFamily="2" charset="-122"/>
                </a:rPr>
                <a:t>S</a:t>
              </a:r>
              <a:r>
                <a:rPr lang="zh-CN" altLang="en-US" sz="1900" b="1" dirty="0">
                  <a:solidFill>
                    <a:srgbClr val="008000"/>
                  </a:solidFill>
                  <a:latin typeface="Times New Roman" pitchFamily="18" charset="0"/>
                  <a:ea typeface="黑体" pitchFamily="2" charset="-122"/>
                </a:rPr>
                <a:t>中元组所需的</a:t>
              </a:r>
              <a:r>
                <a:rPr lang="en-US" altLang="zh-CN" sz="1900" b="1" dirty="0">
                  <a:solidFill>
                    <a:srgbClr val="008000"/>
                  </a:solidFill>
                  <a:latin typeface="Times New Roman" pitchFamily="18" charset="0"/>
                  <a:ea typeface="黑体" pitchFamily="2" charset="-122"/>
                </a:rPr>
                <a:t>I/O</a:t>
              </a:r>
              <a:r>
                <a:rPr lang="zh-CN" altLang="en-US" sz="1900" b="1" dirty="0">
                  <a:solidFill>
                    <a:srgbClr val="008000"/>
                  </a:solidFill>
                  <a:latin typeface="Times New Roman" pitchFamily="18" charset="0"/>
                  <a:ea typeface="黑体" pitchFamily="2" charset="-122"/>
                </a:rPr>
                <a:t>块数</a:t>
              </a:r>
              <a:r>
                <a:rPr lang="zh-CN" altLang="en-US" sz="1900" dirty="0">
                  <a:solidFill>
                    <a:srgbClr val="008000"/>
                  </a:solidFill>
                  <a:latin typeface="Tahoma" pitchFamily="34" charset="0"/>
                </a:rPr>
                <a:t> </a:t>
              </a:r>
            </a:p>
          </p:txBody>
        </p:sp>
      </p:grpSp>
      <p:grpSp>
        <p:nvGrpSpPr>
          <p:cNvPr id="7" name="组合 6">
            <a:extLst>
              <a:ext uri="{FF2B5EF4-FFF2-40B4-BE49-F238E27FC236}">
                <a16:creationId xmlns:a16="http://schemas.microsoft.com/office/drawing/2014/main" id="{442BBD8C-A07D-44DE-A5CB-4737075EA9C8}"/>
              </a:ext>
            </a:extLst>
          </p:cNvPr>
          <p:cNvGrpSpPr/>
          <p:nvPr/>
        </p:nvGrpSpPr>
        <p:grpSpPr>
          <a:xfrm>
            <a:off x="629915" y="4591049"/>
            <a:ext cx="6045200" cy="1124986"/>
            <a:chOff x="629915" y="4591049"/>
            <a:chExt cx="6045200" cy="1124986"/>
          </a:xfrm>
        </p:grpSpPr>
        <p:sp>
          <p:nvSpPr>
            <p:cNvPr id="31752" name="Line 5"/>
            <p:cNvSpPr>
              <a:spLocks noChangeShapeType="1"/>
            </p:cNvSpPr>
            <p:nvPr/>
          </p:nvSpPr>
          <p:spPr bwMode="auto">
            <a:xfrm>
              <a:off x="3756008" y="4591049"/>
              <a:ext cx="1295400" cy="0"/>
            </a:xfrm>
            <a:prstGeom prst="line">
              <a:avLst/>
            </a:prstGeom>
            <a:noFill/>
            <a:ln w="9525">
              <a:solidFill>
                <a:srgbClr val="FF0000"/>
              </a:solidFill>
              <a:round/>
              <a:headEnd/>
              <a:tailEnd/>
            </a:ln>
          </p:spPr>
          <p:txBody>
            <a:bodyPr/>
            <a:lstStyle/>
            <a:p>
              <a:endParaRPr lang="zh-CN" altLang="en-US"/>
            </a:p>
          </p:txBody>
        </p:sp>
        <p:sp>
          <p:nvSpPr>
            <p:cNvPr id="31756" name="Line 9"/>
            <p:cNvSpPr>
              <a:spLocks noChangeShapeType="1"/>
            </p:cNvSpPr>
            <p:nvPr/>
          </p:nvSpPr>
          <p:spPr bwMode="auto">
            <a:xfrm flipV="1">
              <a:off x="3563888" y="4591049"/>
              <a:ext cx="792163" cy="792163"/>
            </a:xfrm>
            <a:prstGeom prst="line">
              <a:avLst/>
            </a:prstGeom>
            <a:noFill/>
            <a:ln w="9525">
              <a:solidFill>
                <a:srgbClr val="FF0000"/>
              </a:solidFill>
              <a:round/>
              <a:headEnd/>
              <a:tailEnd type="triangle" w="med" len="med"/>
            </a:ln>
          </p:spPr>
          <p:txBody>
            <a:bodyPr/>
            <a:lstStyle/>
            <a:p>
              <a:endParaRPr lang="zh-CN" altLang="en-US"/>
            </a:p>
          </p:txBody>
        </p:sp>
        <p:sp>
          <p:nvSpPr>
            <p:cNvPr id="55" name="Rectangle 8"/>
            <p:cNvSpPr>
              <a:spLocks noChangeArrowheads="1"/>
            </p:cNvSpPr>
            <p:nvPr/>
          </p:nvSpPr>
          <p:spPr bwMode="auto">
            <a:xfrm>
              <a:off x="629915" y="5331314"/>
              <a:ext cx="6045200" cy="384721"/>
            </a:xfrm>
            <a:prstGeom prst="rect">
              <a:avLst/>
            </a:prstGeom>
            <a:noFill/>
            <a:ln w="9525">
              <a:noFill/>
              <a:miter lim="800000"/>
              <a:headEnd/>
              <a:tailEnd/>
            </a:ln>
          </p:spPr>
          <p:txBody>
            <a:bodyPr anchor="ctr">
              <a:spAutoFit/>
            </a:bodyPr>
            <a:lstStyle/>
            <a:p>
              <a:pPr>
                <a:spcBef>
                  <a:spcPts val="600"/>
                </a:spcBef>
              </a:pPr>
              <a:r>
                <a:rPr lang="zh-CN" altLang="en-US" sz="1900" b="1" dirty="0">
                  <a:solidFill>
                    <a:schemeClr val="accent2"/>
                  </a:solidFill>
                  <a:latin typeface="Times New Roman" pitchFamily="18" charset="0"/>
                  <a:ea typeface="黑体" pitchFamily="2" charset="-122"/>
                </a:rPr>
                <a:t>满足连接条件</a:t>
              </a:r>
              <a:r>
                <a:rPr lang="en-US" altLang="zh-CN" sz="1900" b="1" dirty="0">
                  <a:solidFill>
                    <a:schemeClr val="accent2"/>
                  </a:solidFill>
                  <a:latin typeface="Times New Roman" pitchFamily="18" charset="0"/>
                  <a:ea typeface="黑体" pitchFamily="2" charset="-122"/>
                </a:rPr>
                <a:t>R.A=S.B</a:t>
              </a:r>
              <a:r>
                <a:rPr lang="zh-CN" altLang="en-US" sz="1900" b="1" dirty="0">
                  <a:solidFill>
                    <a:schemeClr val="accent2"/>
                  </a:solidFill>
                  <a:latin typeface="Times New Roman" pitchFamily="18" charset="0"/>
                  <a:ea typeface="黑体" pitchFamily="2" charset="-122"/>
                </a:rPr>
                <a:t>的关系</a:t>
              </a:r>
              <a:r>
                <a:rPr lang="en-US" altLang="zh-CN" sz="1900" b="1" dirty="0">
                  <a:solidFill>
                    <a:schemeClr val="accent2"/>
                  </a:solidFill>
                  <a:latin typeface="Times New Roman" pitchFamily="18" charset="0"/>
                  <a:ea typeface="黑体" pitchFamily="2" charset="-122"/>
                </a:rPr>
                <a:t>S</a:t>
              </a:r>
              <a:r>
                <a:rPr lang="zh-CN" altLang="en-US" sz="1900" b="1" dirty="0">
                  <a:solidFill>
                    <a:schemeClr val="accent2"/>
                  </a:solidFill>
                  <a:latin typeface="Times New Roman" pitchFamily="18" charset="0"/>
                  <a:ea typeface="黑体" pitchFamily="2" charset="-122"/>
                </a:rPr>
                <a:t>中元组所占的数据块数</a:t>
              </a:r>
            </a:p>
          </p:txBody>
        </p:sp>
      </p:grpSp>
      <p:grpSp>
        <p:nvGrpSpPr>
          <p:cNvPr id="9" name="组合 8">
            <a:extLst>
              <a:ext uri="{FF2B5EF4-FFF2-40B4-BE49-F238E27FC236}">
                <a16:creationId xmlns:a16="http://schemas.microsoft.com/office/drawing/2014/main" id="{FE1B55C5-1B4E-49EE-8E80-1366C0653233}"/>
              </a:ext>
            </a:extLst>
          </p:cNvPr>
          <p:cNvGrpSpPr/>
          <p:nvPr/>
        </p:nvGrpSpPr>
        <p:grpSpPr>
          <a:xfrm>
            <a:off x="611559" y="4794602"/>
            <a:ext cx="6192689" cy="1723047"/>
            <a:chOff x="611559" y="4794602"/>
            <a:chExt cx="6192689" cy="1723047"/>
          </a:xfrm>
        </p:grpSpPr>
        <p:sp>
          <p:nvSpPr>
            <p:cNvPr id="56" name="Line 6">
              <a:extLst>
                <a:ext uri="{FF2B5EF4-FFF2-40B4-BE49-F238E27FC236}">
                  <a16:creationId xmlns:a16="http://schemas.microsoft.com/office/drawing/2014/main" id="{17A5D87C-BF01-4C66-AE24-EDA4C87546FF}"/>
                </a:ext>
              </a:extLst>
            </p:cNvPr>
            <p:cNvSpPr>
              <a:spLocks noChangeShapeType="1"/>
            </p:cNvSpPr>
            <p:nvPr/>
          </p:nvSpPr>
          <p:spPr bwMode="auto">
            <a:xfrm flipV="1">
              <a:off x="2339752" y="4797152"/>
              <a:ext cx="2771701" cy="0"/>
            </a:xfrm>
            <a:prstGeom prst="line">
              <a:avLst/>
            </a:prstGeom>
            <a:noFill/>
            <a:ln w="9525">
              <a:solidFill>
                <a:schemeClr val="bg2">
                  <a:lumMod val="50000"/>
                  <a:lumOff val="50000"/>
                </a:schemeClr>
              </a:solidFill>
              <a:round/>
              <a:headEnd/>
              <a:tailEnd/>
            </a:ln>
          </p:spPr>
          <p:txBody>
            <a:bodyPr/>
            <a:lstStyle/>
            <a:p>
              <a:endParaRPr lang="zh-CN" altLang="en-US"/>
            </a:p>
          </p:txBody>
        </p:sp>
        <p:sp>
          <p:nvSpPr>
            <p:cNvPr id="58" name="Line 10">
              <a:extLst>
                <a:ext uri="{FF2B5EF4-FFF2-40B4-BE49-F238E27FC236}">
                  <a16:creationId xmlns:a16="http://schemas.microsoft.com/office/drawing/2014/main" id="{93E7466D-B37E-4EAA-AEBE-7B44BCA352BE}"/>
                </a:ext>
              </a:extLst>
            </p:cNvPr>
            <p:cNvSpPr>
              <a:spLocks noChangeShapeType="1"/>
            </p:cNvSpPr>
            <p:nvPr/>
          </p:nvSpPr>
          <p:spPr bwMode="auto">
            <a:xfrm flipV="1">
              <a:off x="3779912" y="4794602"/>
              <a:ext cx="1145946" cy="1360001"/>
            </a:xfrm>
            <a:prstGeom prst="line">
              <a:avLst/>
            </a:prstGeom>
            <a:noFill/>
            <a:ln w="9525">
              <a:solidFill>
                <a:schemeClr val="bg2">
                  <a:lumMod val="50000"/>
                  <a:lumOff val="50000"/>
                </a:schemeClr>
              </a:solidFill>
              <a:round/>
              <a:headEnd/>
              <a:tailEnd type="triangle" w="med" len="med"/>
            </a:ln>
          </p:spPr>
          <p:txBody>
            <a:bodyPr/>
            <a:lstStyle/>
            <a:p>
              <a:endParaRPr lang="zh-CN" altLang="en-US"/>
            </a:p>
          </p:txBody>
        </p:sp>
        <p:sp>
          <p:nvSpPr>
            <p:cNvPr id="59" name="Rectangle 8">
              <a:extLst>
                <a:ext uri="{FF2B5EF4-FFF2-40B4-BE49-F238E27FC236}">
                  <a16:creationId xmlns:a16="http://schemas.microsoft.com/office/drawing/2014/main" id="{9C9AA622-CEC6-4913-913C-A906ECC1AFC6}"/>
                </a:ext>
              </a:extLst>
            </p:cNvPr>
            <p:cNvSpPr>
              <a:spLocks noChangeArrowheads="1"/>
            </p:cNvSpPr>
            <p:nvPr/>
          </p:nvSpPr>
          <p:spPr bwMode="auto">
            <a:xfrm>
              <a:off x="611559" y="6132928"/>
              <a:ext cx="6192689" cy="384721"/>
            </a:xfrm>
            <a:prstGeom prst="rect">
              <a:avLst/>
            </a:prstGeom>
            <a:noFill/>
            <a:ln w="9525">
              <a:noFill/>
              <a:miter lim="800000"/>
              <a:headEnd/>
              <a:tailEnd/>
            </a:ln>
          </p:spPr>
          <p:txBody>
            <a:bodyPr wrap="square" anchor="ctr">
              <a:spAutoFit/>
            </a:bodyPr>
            <a:lstStyle/>
            <a:p>
              <a:pPr>
                <a:spcBef>
                  <a:spcPts val="600"/>
                </a:spcBef>
              </a:pPr>
              <a:r>
                <a:rPr lang="zh-CN" altLang="en-US" sz="1900" b="1" dirty="0">
                  <a:solidFill>
                    <a:schemeClr val="bg2">
                      <a:lumMod val="50000"/>
                      <a:lumOff val="50000"/>
                    </a:schemeClr>
                  </a:solidFill>
                  <a:latin typeface="Times New Roman" pitchFamily="18" charset="0"/>
                  <a:ea typeface="黑体" pitchFamily="2" charset="-122"/>
                </a:rPr>
                <a:t>关系</a:t>
              </a:r>
              <a:r>
                <a:rPr lang="en-US" altLang="zh-CN" sz="1900" b="1" dirty="0">
                  <a:solidFill>
                    <a:schemeClr val="bg2">
                      <a:lumMod val="50000"/>
                      <a:lumOff val="50000"/>
                    </a:schemeClr>
                  </a:solidFill>
                  <a:latin typeface="Times New Roman" pitchFamily="18" charset="0"/>
                  <a:ea typeface="黑体" pitchFamily="2" charset="-122"/>
                </a:rPr>
                <a:t>R</a:t>
              </a:r>
              <a:r>
                <a:rPr lang="zh-CN" altLang="en-US" sz="1900" b="1" dirty="0">
                  <a:solidFill>
                    <a:schemeClr val="bg2">
                      <a:lumMod val="50000"/>
                      <a:lumOff val="50000"/>
                    </a:schemeClr>
                  </a:solidFill>
                  <a:latin typeface="Times New Roman" pitchFamily="18" charset="0"/>
                  <a:ea typeface="黑体" pitchFamily="2" charset="-122"/>
                </a:rPr>
                <a:t>中所有元组去匹配关系</a:t>
              </a:r>
              <a:r>
                <a:rPr lang="en-US" altLang="zh-CN" sz="1900" b="1" dirty="0">
                  <a:solidFill>
                    <a:schemeClr val="bg2">
                      <a:lumMod val="50000"/>
                      <a:lumOff val="50000"/>
                    </a:schemeClr>
                  </a:solidFill>
                  <a:latin typeface="Times New Roman" pitchFamily="18" charset="0"/>
                  <a:ea typeface="黑体" pitchFamily="2" charset="-122"/>
                </a:rPr>
                <a:t>S</a:t>
              </a:r>
              <a:r>
                <a:rPr lang="zh-CN" altLang="en-US" sz="1900" b="1" dirty="0">
                  <a:solidFill>
                    <a:schemeClr val="bg2">
                      <a:lumMod val="50000"/>
                      <a:lumOff val="50000"/>
                    </a:schemeClr>
                  </a:solidFill>
                  <a:latin typeface="Times New Roman" pitchFamily="18" charset="0"/>
                  <a:ea typeface="黑体" pitchFamily="2" charset="-122"/>
                </a:rPr>
                <a:t>中元组所需的</a:t>
              </a:r>
              <a:r>
                <a:rPr lang="en-US" altLang="zh-CN" sz="1900" b="1" dirty="0">
                  <a:solidFill>
                    <a:schemeClr val="bg2">
                      <a:lumMod val="50000"/>
                      <a:lumOff val="50000"/>
                    </a:schemeClr>
                  </a:solidFill>
                  <a:latin typeface="Times New Roman" pitchFamily="18" charset="0"/>
                  <a:ea typeface="黑体" pitchFamily="2" charset="-122"/>
                </a:rPr>
                <a:t>I/O</a:t>
              </a:r>
              <a:r>
                <a:rPr lang="zh-CN" altLang="en-US" sz="1900" b="1" dirty="0">
                  <a:solidFill>
                    <a:schemeClr val="bg2">
                      <a:lumMod val="50000"/>
                      <a:lumOff val="50000"/>
                    </a:schemeClr>
                  </a:solidFill>
                  <a:latin typeface="Times New Roman" pitchFamily="18" charset="0"/>
                  <a:ea typeface="黑体" pitchFamily="2" charset="-122"/>
                </a:rPr>
                <a:t>总块数</a:t>
              </a:r>
              <a:r>
                <a:rPr lang="zh-CN" altLang="en-US" sz="1900" dirty="0">
                  <a:solidFill>
                    <a:schemeClr val="bg2">
                      <a:lumMod val="50000"/>
                      <a:lumOff val="50000"/>
                    </a:schemeClr>
                  </a:solidFill>
                  <a:latin typeface="Tahoma" pitchFamily="34" charset="0"/>
                </a:rPr>
                <a:t> </a:t>
              </a:r>
            </a:p>
          </p:txBody>
        </p:sp>
      </p:grpSp>
      <p:sp>
        <p:nvSpPr>
          <p:cNvPr id="64" name="矩形 63">
            <a:extLst>
              <a:ext uri="{FF2B5EF4-FFF2-40B4-BE49-F238E27FC236}">
                <a16:creationId xmlns:a16="http://schemas.microsoft.com/office/drawing/2014/main" id="{11B01587-9439-4769-A7C0-C02D98E68A7F}"/>
              </a:ext>
            </a:extLst>
          </p:cNvPr>
          <p:cNvSpPr/>
          <p:nvPr/>
        </p:nvSpPr>
        <p:spPr>
          <a:xfrm>
            <a:off x="7757324" y="5565223"/>
            <a:ext cx="1005403" cy="584775"/>
          </a:xfrm>
          <a:prstGeom prst="rect">
            <a:avLst/>
          </a:prstGeom>
        </p:spPr>
        <p:txBody>
          <a:bodyPr wrap="none">
            <a:spAutoFit/>
          </a:bodyPr>
          <a:lstStyle/>
          <a:p>
            <a:pPr algn="ctr"/>
            <a:r>
              <a:rPr lang="zh-CN" altLang="en-US" sz="1600" dirty="0"/>
              <a:t>关系</a:t>
            </a:r>
            <a:r>
              <a:rPr lang="en-US" altLang="zh-CN" sz="1600" dirty="0"/>
              <a:t>S</a:t>
            </a:r>
            <a:r>
              <a:rPr lang="zh-CN" altLang="en-US" sz="1600" dirty="0"/>
              <a:t>的</a:t>
            </a:r>
            <a:br>
              <a:rPr lang="en-US" altLang="zh-CN" sz="1600" dirty="0"/>
            </a:br>
            <a:r>
              <a:rPr lang="zh-CN" altLang="en-US" sz="1600" dirty="0"/>
              <a:t>索引簇集</a:t>
            </a:r>
            <a:endParaRPr lang="zh-CN" altLang="en-US" sz="1600" baseline="-25000" dirty="0">
              <a:solidFill>
                <a:srgbClr val="0000CC"/>
              </a:solidFill>
              <a:latin typeface="+mj-lt"/>
            </a:endParaRPr>
          </a:p>
        </p:txBody>
      </p:sp>
      <p:grpSp>
        <p:nvGrpSpPr>
          <p:cNvPr id="12" name="组合 11">
            <a:extLst>
              <a:ext uri="{FF2B5EF4-FFF2-40B4-BE49-F238E27FC236}">
                <a16:creationId xmlns:a16="http://schemas.microsoft.com/office/drawing/2014/main" id="{DD8E4D53-B984-422C-9CFC-970D5E8901A6}"/>
              </a:ext>
            </a:extLst>
          </p:cNvPr>
          <p:cNvGrpSpPr/>
          <p:nvPr/>
        </p:nvGrpSpPr>
        <p:grpSpPr>
          <a:xfrm>
            <a:off x="5915098" y="439714"/>
            <a:ext cx="2832027" cy="704287"/>
            <a:chOff x="5915098" y="439714"/>
            <a:chExt cx="2832027" cy="704287"/>
          </a:xfrm>
        </p:grpSpPr>
        <p:sp>
          <p:nvSpPr>
            <p:cNvPr id="65" name="Rectangle 59">
              <a:extLst>
                <a:ext uri="{FF2B5EF4-FFF2-40B4-BE49-F238E27FC236}">
                  <a16:creationId xmlns:a16="http://schemas.microsoft.com/office/drawing/2014/main" id="{28C9BECE-4699-445B-959C-DBFA41B4339E}"/>
                </a:ext>
              </a:extLst>
            </p:cNvPr>
            <p:cNvSpPr>
              <a:spLocks noChangeArrowheads="1"/>
            </p:cNvSpPr>
            <p:nvPr/>
          </p:nvSpPr>
          <p:spPr bwMode="auto">
            <a:xfrm>
              <a:off x="5915098" y="439714"/>
              <a:ext cx="2832027" cy="369332"/>
            </a:xfrm>
            <a:prstGeom prst="rect">
              <a:avLst/>
            </a:prstGeom>
            <a:noFill/>
            <a:ln w="9525">
              <a:noFill/>
              <a:miter lim="800000"/>
              <a:headEnd/>
              <a:tailEnd/>
            </a:ln>
          </p:spPr>
          <p:txBody>
            <a:bodyPr wrap="square" anchor="ctr">
              <a:spAutoFit/>
            </a:bodyPr>
            <a:lstStyle/>
            <a:p>
              <a:pPr indent="12700"/>
              <a:r>
                <a:rPr lang="zh-CN" altLang="en-US" sz="1800" b="1" kern="0" dirty="0">
                  <a:solidFill>
                    <a:srgbClr val="0000CC"/>
                  </a:solidFill>
                  <a:latin typeface="Times New Roman" pitchFamily="18" charset="0"/>
                  <a:ea typeface="黑体" pitchFamily="2" charset="-122"/>
                </a:rPr>
                <a:t>嵌套循环法</a:t>
              </a:r>
              <a:r>
                <a:rPr lang="zh-CN" altLang="en-US" b="1" dirty="0">
                  <a:solidFill>
                    <a:srgbClr val="0000CC"/>
                  </a:solidFill>
                  <a:latin typeface="Times New Roman" pitchFamily="18" charset="0"/>
                  <a:cs typeface="Times New Roman" pitchFamily="18" charset="0"/>
                </a:rPr>
                <a:t>的相对代价：</a:t>
              </a:r>
              <a:endParaRPr lang="en-US" altLang="zh-CN" b="1" dirty="0">
                <a:solidFill>
                  <a:srgbClr val="0000CC"/>
                </a:solidFill>
              </a:endParaRPr>
            </a:p>
          </p:txBody>
        </p:sp>
        <p:pic>
          <p:nvPicPr>
            <p:cNvPr id="11" name="图片 10">
              <a:extLst>
                <a:ext uri="{FF2B5EF4-FFF2-40B4-BE49-F238E27FC236}">
                  <a16:creationId xmlns:a16="http://schemas.microsoft.com/office/drawing/2014/main" id="{2B5ADA66-ABEC-4BED-9523-9B696189CE5A}"/>
                </a:ext>
              </a:extLst>
            </p:cNvPr>
            <p:cNvPicPr>
              <a:picLocks noChangeAspect="1"/>
            </p:cNvPicPr>
            <p:nvPr/>
          </p:nvPicPr>
          <p:blipFill>
            <a:blip r:embed="rId3"/>
            <a:stretch>
              <a:fillRect/>
            </a:stretch>
          </p:blipFill>
          <p:spPr>
            <a:xfrm>
              <a:off x="5915098" y="782475"/>
              <a:ext cx="2771702" cy="36152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hangingPunct="1"/>
            <a:r>
              <a:rPr lang="en-US" altLang="zh-CN" sz="4000"/>
              <a:t>6.4  </a:t>
            </a:r>
            <a:r>
              <a:rPr lang="zh-CN" altLang="en-US" sz="4000"/>
              <a:t>代价估算优化</a:t>
            </a:r>
          </a:p>
        </p:txBody>
      </p:sp>
      <p:sp>
        <p:nvSpPr>
          <p:cNvPr id="69635" name="Rectangle 3"/>
          <p:cNvSpPr>
            <a:spLocks noGrp="1" noChangeArrowheads="1"/>
          </p:cNvSpPr>
          <p:nvPr>
            <p:ph type="body" idx="1"/>
          </p:nvPr>
        </p:nvSpPr>
        <p:spPr>
          <a:xfrm>
            <a:off x="611188" y="1341438"/>
            <a:ext cx="8353300" cy="5039890"/>
          </a:xfrm>
        </p:spPr>
        <p:txBody>
          <a:bodyPr/>
          <a:lstStyle/>
          <a:p>
            <a:pPr marL="533400" indent="-533400" algn="just" eaLnBrk="1" hangingPunct="1">
              <a:buFont typeface="Wingdings" pitchFamily="2" charset="2"/>
              <a:buNone/>
              <a:defRPr/>
            </a:pPr>
            <a:r>
              <a:rPr lang="en-US" altLang="zh-CN" sz="2400" b="1" dirty="0">
                <a:solidFill>
                  <a:srgbClr val="0000CC"/>
                </a:solidFill>
                <a:latin typeface="Times New Roman" pitchFamily="18" charset="0"/>
                <a:ea typeface="黑体" pitchFamily="2" charset="-122"/>
              </a:rPr>
              <a:t>③ </a:t>
            </a:r>
            <a:r>
              <a:rPr lang="zh-CN" altLang="en-US" sz="2400" b="1" dirty="0">
                <a:solidFill>
                  <a:srgbClr val="0000CC"/>
                </a:solidFill>
                <a:latin typeface="Times New Roman" pitchFamily="18" charset="0"/>
                <a:ea typeface="黑体" pitchFamily="2" charset="-122"/>
                <a:cs typeface="Times New Roman" pitchFamily="18" charset="0"/>
              </a:rPr>
              <a:t>排序归并法（</a:t>
            </a:r>
            <a:r>
              <a:rPr lang="en-US" altLang="zh-CN" sz="2400" b="1" dirty="0">
                <a:solidFill>
                  <a:srgbClr val="0000CC"/>
                </a:solidFill>
                <a:latin typeface="Times New Roman" pitchFamily="18" charset="0"/>
                <a:ea typeface="黑体" pitchFamily="2" charset="-122"/>
                <a:cs typeface="Times New Roman" pitchFamily="18" charset="0"/>
              </a:rPr>
              <a:t>sort-merge</a:t>
            </a:r>
            <a:r>
              <a:rPr lang="zh-CN" altLang="en-US" sz="2400" b="1" dirty="0">
                <a:solidFill>
                  <a:srgbClr val="0000CC"/>
                </a:solidFill>
                <a:latin typeface="Times New Roman" pitchFamily="18" charset="0"/>
                <a:ea typeface="黑体" pitchFamily="2" charset="-122"/>
                <a:cs typeface="Times New Roman" pitchFamily="18" charset="0"/>
              </a:rPr>
              <a:t>）</a:t>
            </a:r>
            <a:r>
              <a:rPr lang="en-US" altLang="zh-CN" sz="2400" b="1" dirty="0">
                <a:solidFill>
                  <a:srgbClr val="0000CC"/>
                </a:solidFill>
                <a:latin typeface="Times New Roman" pitchFamily="18" charset="0"/>
                <a:ea typeface="黑体" pitchFamily="2" charset="-122"/>
                <a:cs typeface="Times New Roman" pitchFamily="18" charset="0"/>
              </a:rPr>
              <a:t>:  </a:t>
            </a:r>
            <a:r>
              <a:rPr lang="zh-CN" altLang="en-US" sz="2000" b="1" dirty="0">
                <a:solidFill>
                  <a:srgbClr val="0000CC"/>
                </a:solidFill>
                <a:latin typeface="Times New Roman" pitchFamily="18" charset="0"/>
                <a:ea typeface="黑体" pitchFamily="2" charset="-122"/>
                <a:cs typeface="Times New Roman" pitchFamily="18" charset="0"/>
              </a:rPr>
              <a:t>代价</a:t>
            </a:r>
            <a:r>
              <a:rPr lang="en-US" altLang="zh-CN" sz="2400" b="1" dirty="0">
                <a:solidFill>
                  <a:srgbClr val="0000CC"/>
                </a:solidFill>
                <a:latin typeface="Times New Roman" pitchFamily="18" charset="0"/>
                <a:ea typeface="黑体" pitchFamily="2" charset="-122"/>
                <a:cs typeface="Times New Roman" pitchFamily="18" charset="0"/>
              </a:rPr>
              <a:t> </a:t>
            </a:r>
            <a:r>
              <a:rPr lang="en-US" altLang="zh-CN" sz="2200" dirty="0">
                <a:solidFill>
                  <a:srgbClr val="0000CC"/>
                </a:solidFill>
                <a:latin typeface="Times New Roman" pitchFamily="18" charset="0"/>
                <a:ea typeface="黑体" pitchFamily="2" charset="-122"/>
                <a:cs typeface="Times New Roman" pitchFamily="18" charset="0"/>
              </a:rPr>
              <a:t>C = C</a:t>
            </a:r>
            <a:r>
              <a:rPr lang="en-US" altLang="zh-CN" sz="2200" baseline="-30000" dirty="0">
                <a:solidFill>
                  <a:srgbClr val="0000CC"/>
                </a:solidFill>
                <a:latin typeface="Times New Roman" pitchFamily="18" charset="0"/>
                <a:ea typeface="黑体" pitchFamily="2" charset="-122"/>
                <a:cs typeface="Times New Roman" pitchFamily="18" charset="0"/>
              </a:rPr>
              <a:t>R</a:t>
            </a:r>
            <a:r>
              <a:rPr lang="zh-CN" altLang="en-US" sz="2200" baseline="-30000" dirty="0">
                <a:solidFill>
                  <a:srgbClr val="0000CC"/>
                </a:solidFill>
                <a:latin typeface="Times New Roman" pitchFamily="18" charset="0"/>
                <a:ea typeface="黑体" pitchFamily="2" charset="-122"/>
                <a:cs typeface="Times New Roman" pitchFamily="18" charset="0"/>
              </a:rPr>
              <a:t>排序</a:t>
            </a:r>
            <a:r>
              <a:rPr lang="en-US" altLang="zh-CN" sz="2200" dirty="0">
                <a:solidFill>
                  <a:srgbClr val="0000CC"/>
                </a:solidFill>
                <a:latin typeface="Times New Roman" pitchFamily="18" charset="0"/>
                <a:ea typeface="黑体" pitchFamily="2" charset="-122"/>
                <a:cs typeface="Times New Roman" pitchFamily="18" charset="0"/>
              </a:rPr>
              <a:t>+ C</a:t>
            </a:r>
            <a:r>
              <a:rPr lang="en-US" altLang="zh-CN" sz="2200" baseline="-30000" dirty="0">
                <a:solidFill>
                  <a:srgbClr val="0000CC"/>
                </a:solidFill>
                <a:latin typeface="Times New Roman" pitchFamily="18" charset="0"/>
                <a:ea typeface="黑体" pitchFamily="2" charset="-122"/>
                <a:cs typeface="Times New Roman" pitchFamily="18" charset="0"/>
              </a:rPr>
              <a:t> S</a:t>
            </a:r>
            <a:r>
              <a:rPr lang="zh-CN" altLang="en-US" sz="2200" baseline="-30000" dirty="0">
                <a:solidFill>
                  <a:srgbClr val="0000CC"/>
                </a:solidFill>
                <a:latin typeface="Times New Roman" pitchFamily="18" charset="0"/>
                <a:ea typeface="黑体" pitchFamily="2" charset="-122"/>
                <a:cs typeface="Times New Roman" pitchFamily="18" charset="0"/>
              </a:rPr>
              <a:t>排序</a:t>
            </a:r>
            <a:r>
              <a:rPr lang="en-US" altLang="zh-CN" sz="2200" dirty="0">
                <a:solidFill>
                  <a:srgbClr val="0000CC"/>
                </a:solidFill>
                <a:latin typeface="Times New Roman" pitchFamily="18" charset="0"/>
                <a:ea typeface="黑体" pitchFamily="2" charset="-122"/>
                <a:cs typeface="Times New Roman" pitchFamily="18" charset="0"/>
              </a:rPr>
              <a:t>+ b</a:t>
            </a:r>
            <a:r>
              <a:rPr lang="en-US" altLang="zh-CN" sz="2200" baseline="-30000" dirty="0">
                <a:solidFill>
                  <a:srgbClr val="0000CC"/>
                </a:solidFill>
                <a:latin typeface="Times New Roman" pitchFamily="18" charset="0"/>
                <a:ea typeface="黑体" pitchFamily="2" charset="-122"/>
                <a:cs typeface="Times New Roman" pitchFamily="18" charset="0"/>
              </a:rPr>
              <a:t>R </a:t>
            </a:r>
            <a:r>
              <a:rPr lang="en-US" altLang="zh-CN" sz="2200" dirty="0">
                <a:solidFill>
                  <a:srgbClr val="0000CC"/>
                </a:solidFill>
                <a:latin typeface="Times New Roman" pitchFamily="18" charset="0"/>
                <a:ea typeface="黑体" pitchFamily="2" charset="-122"/>
                <a:cs typeface="Times New Roman" pitchFamily="18" charset="0"/>
              </a:rPr>
              <a:t>+ b</a:t>
            </a:r>
            <a:r>
              <a:rPr lang="en-US" altLang="zh-CN" sz="2200" baseline="-30000" dirty="0">
                <a:solidFill>
                  <a:srgbClr val="0000CC"/>
                </a:solidFill>
                <a:latin typeface="Times New Roman" pitchFamily="18" charset="0"/>
                <a:ea typeface="黑体" pitchFamily="2" charset="-122"/>
                <a:cs typeface="Times New Roman" pitchFamily="18" charset="0"/>
              </a:rPr>
              <a:t>S</a:t>
            </a: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914400" lvl="1" indent="-457200" algn="just" eaLnBrk="1" hangingPunct="1">
              <a:defRPr/>
            </a:pPr>
            <a:endParaRPr lang="en-US" altLang="zh-CN" sz="2200" dirty="0">
              <a:solidFill>
                <a:srgbClr val="0000CC"/>
              </a:solidFill>
              <a:latin typeface="Times New Roman" pitchFamily="18" charset="0"/>
              <a:ea typeface="黑体" pitchFamily="2" charset="-122"/>
              <a:cs typeface="Times New Roman" pitchFamily="18" charset="0"/>
            </a:endParaRPr>
          </a:p>
          <a:p>
            <a:pPr marL="533400" indent="-533400" algn="just" eaLnBrk="1" hangingPunct="1">
              <a:spcBef>
                <a:spcPts val="1200"/>
              </a:spcBef>
              <a:buFont typeface="Wingdings" pitchFamily="2" charset="2"/>
              <a:buNone/>
              <a:defRPr/>
            </a:pPr>
            <a:r>
              <a:rPr lang="en-US" altLang="zh-CN" sz="2400" b="1" dirty="0">
                <a:solidFill>
                  <a:srgbClr val="0000CC"/>
                </a:solidFill>
                <a:latin typeface="Times New Roman" pitchFamily="18" charset="0"/>
                <a:ea typeface="黑体" pitchFamily="2" charset="-122"/>
              </a:rPr>
              <a:t>④ </a:t>
            </a:r>
            <a:r>
              <a:rPr lang="zh-CN" altLang="en-US" sz="2400" b="1" dirty="0">
                <a:solidFill>
                  <a:srgbClr val="0000CC"/>
                </a:solidFill>
                <a:latin typeface="Times New Roman" pitchFamily="18" charset="0"/>
                <a:ea typeface="黑体" pitchFamily="2" charset="-122"/>
              </a:rPr>
              <a:t>散列连接法（</a:t>
            </a:r>
            <a:r>
              <a:rPr lang="en-US" altLang="zh-CN" sz="2400" b="1" dirty="0">
                <a:solidFill>
                  <a:srgbClr val="0000CC"/>
                </a:solidFill>
                <a:latin typeface="Times New Roman" pitchFamily="18" charset="0"/>
                <a:ea typeface="黑体" pitchFamily="2" charset="-122"/>
              </a:rPr>
              <a:t>hash join</a:t>
            </a:r>
            <a:r>
              <a:rPr lang="zh-CN" altLang="en-US" sz="2400" b="1" dirty="0">
                <a:solidFill>
                  <a:srgbClr val="0000CC"/>
                </a:solidFill>
                <a:latin typeface="Times New Roman" pitchFamily="18" charset="0"/>
                <a:ea typeface="黑体" pitchFamily="2" charset="-122"/>
              </a:rPr>
              <a:t>）</a:t>
            </a:r>
            <a:r>
              <a:rPr lang="en-US" altLang="zh-CN" sz="2400" b="1" dirty="0">
                <a:solidFill>
                  <a:srgbClr val="0000CC"/>
                </a:solidFill>
                <a:latin typeface="Times New Roman" pitchFamily="18" charset="0"/>
                <a:ea typeface="黑体" pitchFamily="2" charset="-122"/>
              </a:rPr>
              <a:t>:</a:t>
            </a:r>
            <a:r>
              <a:rPr lang="zh-CN" altLang="en-US" sz="2200" dirty="0">
                <a:solidFill>
                  <a:srgbClr val="000000"/>
                </a:solidFill>
                <a:latin typeface="Times New Roman" pitchFamily="18" charset="0"/>
                <a:ea typeface="黑体" pitchFamily="2" charset="-122"/>
                <a:cs typeface="Times New Roman" pitchFamily="18" charset="0"/>
              </a:rPr>
              <a:t>  略</a:t>
            </a:r>
            <a:endParaRPr lang="zh-CN" altLang="en-US" sz="2400" dirty="0">
              <a:solidFill>
                <a:srgbClr val="0000CC"/>
              </a:solidFill>
              <a:latin typeface="Times New Roman" pitchFamily="18" charset="0"/>
              <a:ea typeface="黑体" pitchFamily="2" charset="-122"/>
              <a:cs typeface="Times New Roman" pitchFamily="18" charset="0"/>
            </a:endParaRP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31</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pic>
        <p:nvPicPr>
          <p:cNvPr id="2" name="图片 1"/>
          <p:cNvPicPr>
            <a:picLocks noChangeAspect="1"/>
          </p:cNvPicPr>
          <p:nvPr/>
        </p:nvPicPr>
        <p:blipFill>
          <a:blip r:embed="rId3"/>
          <a:stretch>
            <a:fillRect/>
          </a:stretch>
        </p:blipFill>
        <p:spPr>
          <a:xfrm>
            <a:off x="619180" y="1882924"/>
            <a:ext cx="8231997" cy="3960440"/>
          </a:xfrm>
          <a:prstGeom prst="rect">
            <a:avLst/>
          </a:prstGeom>
        </p:spPr>
      </p:pic>
      <p:sp>
        <p:nvSpPr>
          <p:cNvPr id="3" name="矩形 2"/>
          <p:cNvSpPr/>
          <p:nvPr/>
        </p:nvSpPr>
        <p:spPr>
          <a:xfrm>
            <a:off x="6694817" y="5535587"/>
            <a:ext cx="2156360" cy="307777"/>
          </a:xfrm>
          <a:prstGeom prst="rect">
            <a:avLst/>
          </a:prstGeom>
        </p:spPr>
        <p:txBody>
          <a:bodyPr wrap="none">
            <a:spAutoFit/>
          </a:bodyPr>
          <a:lstStyle/>
          <a:p>
            <a:r>
              <a:rPr lang="zh-CN" altLang="en-US" sz="1400" i="1" dirty="0">
                <a:solidFill>
                  <a:srgbClr val="008000"/>
                </a:solidFill>
              </a:rPr>
              <a:t>Source: </a:t>
            </a:r>
            <a:r>
              <a:rPr lang="zh-CN" altLang="en-US" sz="1400" dirty="0">
                <a:solidFill>
                  <a:srgbClr val="008000"/>
                </a:solidFill>
              </a:rPr>
              <a:t>主教材Page 126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pPr eaLnBrk="1" hangingPunct="1"/>
            <a:r>
              <a:rPr lang="en-US" altLang="zh-CN"/>
              <a:t>The End</a:t>
            </a:r>
            <a:endParaRPr lang="zh-CN" altLang="en-US"/>
          </a:p>
        </p:txBody>
      </p:sp>
      <p:sp>
        <p:nvSpPr>
          <p:cNvPr id="33795" name="内容占位符 2"/>
          <p:cNvSpPr>
            <a:spLocks noGrp="1"/>
          </p:cNvSpPr>
          <p:nvPr>
            <p:ph idx="1"/>
          </p:nvPr>
        </p:nvSpPr>
        <p:spPr/>
        <p:txBody>
          <a:bodyPr/>
          <a:lstStyle/>
          <a:p>
            <a:pPr eaLnBrk="1" hangingPunct="1"/>
            <a:r>
              <a:rPr lang="zh-CN" altLang="en-US" sz="3200" b="1" dirty="0"/>
              <a:t>第六章作业：</a:t>
            </a:r>
            <a:endParaRPr lang="en-US" altLang="zh-CN" sz="3200" b="1" dirty="0"/>
          </a:p>
          <a:p>
            <a:pPr lvl="1" eaLnBrk="1" hangingPunct="1"/>
            <a:r>
              <a:rPr lang="en-US" altLang="zh-CN" dirty="0">
                <a:solidFill>
                  <a:srgbClr val="0000CC"/>
                </a:solidFill>
              </a:rPr>
              <a:t>【</a:t>
            </a:r>
            <a:r>
              <a:rPr lang="zh-CN" altLang="en-US" dirty="0">
                <a:solidFill>
                  <a:srgbClr val="0000CC"/>
                </a:solidFill>
              </a:rPr>
              <a:t>补充</a:t>
            </a:r>
            <a:r>
              <a:rPr lang="en-US" altLang="zh-CN" dirty="0">
                <a:solidFill>
                  <a:srgbClr val="0000CC"/>
                </a:solidFill>
              </a:rPr>
              <a:t>】</a:t>
            </a:r>
            <a:r>
              <a:rPr lang="zh-CN" altLang="en-US" dirty="0"/>
              <a:t>将主教材</a:t>
            </a:r>
            <a:r>
              <a:rPr lang="en-US" altLang="zh-CN" dirty="0"/>
              <a:t>Page 64</a:t>
            </a:r>
            <a:r>
              <a:rPr lang="zh-CN" altLang="en-US" dirty="0"/>
              <a:t>中例</a:t>
            </a:r>
            <a:r>
              <a:rPr lang="en-US" altLang="zh-CN" dirty="0"/>
              <a:t>3-4</a:t>
            </a:r>
            <a:r>
              <a:rPr lang="zh-CN" altLang="en-US" dirty="0"/>
              <a:t>查询语句的查询条件中去掉</a:t>
            </a:r>
            <a:r>
              <a:rPr lang="en-US" altLang="zh-CN" dirty="0"/>
              <a:t>YEAR(BDATE)=1986</a:t>
            </a:r>
            <a:r>
              <a:rPr lang="zh-CN" altLang="en-US" dirty="0"/>
              <a:t>，</a:t>
            </a:r>
            <a:r>
              <a:rPr lang="zh-CN" altLang="zh-CN" dirty="0"/>
              <a:t>然后</a:t>
            </a:r>
            <a:r>
              <a:rPr lang="zh-CN" altLang="en-US" dirty="0"/>
              <a:t>用语法树表示该修改后查询语句的代数优化过程。</a:t>
            </a:r>
            <a:br>
              <a:rPr lang="en-US" altLang="zh-CN" dirty="0"/>
            </a:br>
            <a:r>
              <a:rPr lang="en-US" altLang="zh-CN" dirty="0">
                <a:solidFill>
                  <a:srgbClr val="FF0000"/>
                </a:solidFill>
              </a:rPr>
              <a:t>【</a:t>
            </a:r>
            <a:r>
              <a:rPr lang="zh-CN" altLang="en-US" dirty="0">
                <a:solidFill>
                  <a:srgbClr val="FF0000"/>
                </a:solidFill>
              </a:rPr>
              <a:t>提示：这是连接</a:t>
            </a:r>
            <a:r>
              <a:rPr lang="en-US" altLang="zh-CN" dirty="0">
                <a:solidFill>
                  <a:srgbClr val="FF0000"/>
                </a:solidFill>
              </a:rPr>
              <a:t>3</a:t>
            </a:r>
            <a:r>
              <a:rPr lang="zh-CN" altLang="en-US" dirty="0">
                <a:solidFill>
                  <a:srgbClr val="FF0000"/>
                </a:solidFill>
              </a:rPr>
              <a:t>个基表的复杂查询，需要运用“</a:t>
            </a:r>
            <a:r>
              <a:rPr lang="zh-CN" altLang="en-US" b="1" dirty="0">
                <a:solidFill>
                  <a:srgbClr val="008000"/>
                </a:solidFill>
              </a:rPr>
              <a:t>先做小关系间的连接／笛卡尔积，后做大关系间的连接／笛卡尔积</a:t>
            </a:r>
            <a:r>
              <a:rPr lang="zh-CN" altLang="en-US" dirty="0">
                <a:solidFill>
                  <a:srgbClr val="FF0000"/>
                </a:solidFill>
              </a:rPr>
              <a:t>”的变换策略</a:t>
            </a:r>
            <a:r>
              <a:rPr lang="en-US" altLang="zh-CN" dirty="0">
                <a:solidFill>
                  <a:srgbClr val="FF0000"/>
                </a:solidFill>
              </a:rPr>
              <a:t>——</a:t>
            </a:r>
            <a:r>
              <a:rPr lang="zh-CN" altLang="en-US" dirty="0">
                <a:solidFill>
                  <a:srgbClr val="FF0000"/>
                </a:solidFill>
              </a:rPr>
              <a:t>请参考主教材中例</a:t>
            </a:r>
            <a:r>
              <a:rPr lang="en-US" altLang="zh-CN" dirty="0">
                <a:solidFill>
                  <a:srgbClr val="FF0000"/>
                </a:solidFill>
              </a:rPr>
              <a:t>6-1】</a:t>
            </a:r>
          </a:p>
          <a:p>
            <a:pPr lvl="1" eaLnBrk="1" hangingPunct="1"/>
            <a:r>
              <a:rPr lang="zh-CN" altLang="en-US" sz="2800" b="1" dirty="0"/>
              <a:t>提醒：请在</a:t>
            </a:r>
            <a:r>
              <a:rPr lang="zh-CN" altLang="en-US" sz="2800" b="1" dirty="0">
                <a:solidFill>
                  <a:srgbClr val="FF0000"/>
                </a:solidFill>
              </a:rPr>
              <a:t>截止时间（</a:t>
            </a:r>
            <a:r>
              <a:rPr lang="en-US" altLang="zh-CN" sz="2800" b="1" dirty="0">
                <a:solidFill>
                  <a:srgbClr val="FF0000"/>
                </a:solidFill>
              </a:rPr>
              <a:t>10</a:t>
            </a:r>
            <a:r>
              <a:rPr lang="zh-CN" altLang="en-US" sz="2800" b="1" dirty="0">
                <a:solidFill>
                  <a:srgbClr val="FF0000"/>
                </a:solidFill>
              </a:rPr>
              <a:t>月</a:t>
            </a:r>
            <a:r>
              <a:rPr lang="en-US" altLang="zh-CN" sz="2800" b="1" dirty="0">
                <a:solidFill>
                  <a:srgbClr val="FF0000"/>
                </a:solidFill>
              </a:rPr>
              <a:t>30</a:t>
            </a:r>
            <a:r>
              <a:rPr lang="zh-CN" altLang="en-US" sz="2800" b="1" dirty="0">
                <a:solidFill>
                  <a:srgbClr val="FF0000"/>
                </a:solidFill>
              </a:rPr>
              <a:t>日</a:t>
            </a:r>
            <a:r>
              <a:rPr lang="en-US" altLang="zh-CN" sz="2800" b="1" dirty="0">
                <a:solidFill>
                  <a:srgbClr val="FF0000"/>
                </a:solidFill>
              </a:rPr>
              <a:t>23:59</a:t>
            </a:r>
            <a:r>
              <a:rPr lang="zh-CN" altLang="en-US" sz="2800" b="1" dirty="0">
                <a:solidFill>
                  <a:srgbClr val="FF0000"/>
                </a:solidFill>
              </a:rPr>
              <a:t>）</a:t>
            </a:r>
            <a:r>
              <a:rPr lang="zh-CN" altLang="en-US" sz="2800" b="1" dirty="0"/>
              <a:t>之前提交答案！</a:t>
            </a:r>
            <a:endParaRPr lang="en-US" altLang="zh-CN" sz="2800" dirty="0"/>
          </a:p>
          <a:p>
            <a:pPr marL="457200" lvl="1" indent="0" eaLnBrk="1" hangingPunct="1">
              <a:buNone/>
            </a:pPr>
            <a:endParaRPr lang="en-US" altLang="zh-CN" dirty="0">
              <a:solidFill>
                <a:srgbClr val="FF0000"/>
              </a:solidFill>
            </a:endParaRPr>
          </a:p>
          <a:p>
            <a:pPr eaLnBrk="1" hangingPunct="1"/>
            <a:endParaRPr lang="zh-CN" altLang="en-US" dirty="0"/>
          </a:p>
        </p:txBody>
      </p:sp>
      <p:pic>
        <p:nvPicPr>
          <p:cNvPr id="33799" name="Picture 4" descr="BD05219_"/>
          <p:cNvPicPr>
            <a:picLocks noChangeAspect="1" noChangeArrowheads="1"/>
          </p:cNvPicPr>
          <p:nvPr/>
        </p:nvPicPr>
        <p:blipFill>
          <a:blip r:embed="rId2" cstate="print"/>
          <a:srcRect/>
          <a:stretch>
            <a:fillRect/>
          </a:stretch>
        </p:blipFill>
        <p:spPr bwMode="auto">
          <a:xfrm>
            <a:off x="7236296" y="5361068"/>
            <a:ext cx="1165870" cy="1092268"/>
          </a:xfrm>
          <a:prstGeom prst="rect">
            <a:avLst/>
          </a:prstGeom>
          <a:noFill/>
          <a:ln w="9525">
            <a:noFill/>
            <a:miter lim="800000"/>
            <a:headEnd/>
            <a:tailEnd/>
          </a:ln>
        </p:spPr>
      </p:pic>
      <p:sp>
        <p:nvSpPr>
          <p:cNvPr id="8"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32</a:t>
            </a:fld>
            <a:endParaRPr lang="en-US" altLang="zh-CN" dirty="0"/>
          </a:p>
        </p:txBody>
      </p:sp>
      <p:sp>
        <p:nvSpPr>
          <p:cNvPr id="9"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0"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hangingPunct="1"/>
            <a:r>
              <a:rPr lang="en-US" altLang="zh-CN" sz="4000"/>
              <a:t>6.1 </a:t>
            </a:r>
            <a:r>
              <a:rPr lang="zh-CN" altLang="en-US" sz="4000"/>
              <a:t>概述</a:t>
            </a:r>
          </a:p>
        </p:txBody>
      </p:sp>
      <p:sp>
        <p:nvSpPr>
          <p:cNvPr id="8198" name="Rectangle 3"/>
          <p:cNvSpPr>
            <a:spLocks noGrp="1" noChangeArrowheads="1"/>
          </p:cNvSpPr>
          <p:nvPr>
            <p:ph type="body" idx="1"/>
          </p:nvPr>
        </p:nvSpPr>
        <p:spPr>
          <a:xfrm>
            <a:off x="615951" y="1413470"/>
            <a:ext cx="8070850" cy="5039866"/>
          </a:xfrm>
        </p:spPr>
        <p:txBody>
          <a:bodyPr/>
          <a:lstStyle/>
          <a:p>
            <a:pPr eaLnBrk="1" hangingPunct="1"/>
            <a:r>
              <a:rPr lang="zh-CN" altLang="en-US" sz="2600" dirty="0">
                <a:solidFill>
                  <a:schemeClr val="accent2"/>
                </a:solidFill>
                <a:latin typeface="Times New Roman" pitchFamily="18" charset="0"/>
                <a:ea typeface="黑体" pitchFamily="2" charset="-122"/>
              </a:rPr>
              <a:t>一、查询与查询处理（续）</a:t>
            </a:r>
            <a:endParaRPr lang="en-US" altLang="zh-CN" sz="2600" dirty="0">
              <a:solidFill>
                <a:schemeClr val="accent2"/>
              </a:solidFill>
              <a:latin typeface="Times New Roman" pitchFamily="18" charset="0"/>
              <a:ea typeface="黑体" pitchFamily="2" charset="-122"/>
            </a:endParaRPr>
          </a:p>
          <a:p>
            <a:pPr lvl="1" eaLnBrk="1" hangingPunct="1"/>
            <a:r>
              <a:rPr lang="zh-CN" altLang="en-US" sz="2400" dirty="0">
                <a:solidFill>
                  <a:srgbClr val="0000CC"/>
                </a:solidFill>
                <a:latin typeface="Times New Roman" pitchFamily="18" charset="0"/>
                <a:ea typeface="黑体" pitchFamily="2" charset="-122"/>
              </a:rPr>
              <a:t>查询处理（</a:t>
            </a:r>
            <a:r>
              <a:rPr lang="en-US" altLang="zh-CN" sz="2400" dirty="0">
                <a:solidFill>
                  <a:srgbClr val="0000CC"/>
                </a:solidFill>
                <a:latin typeface="Times New Roman" pitchFamily="18" charset="0"/>
                <a:ea typeface="黑体" pitchFamily="2" charset="-122"/>
              </a:rPr>
              <a:t>query processing</a:t>
            </a:r>
            <a:r>
              <a:rPr lang="zh-CN" altLang="en-US" sz="2400" dirty="0">
                <a:solidFill>
                  <a:srgbClr val="0000CC"/>
                </a:solidFill>
                <a:latin typeface="Times New Roman" pitchFamily="18" charset="0"/>
                <a:ea typeface="黑体" pitchFamily="2" charset="-122"/>
              </a:rPr>
              <a:t>）：</a:t>
            </a:r>
            <a:r>
              <a:rPr lang="zh-CN" altLang="en-US" sz="2400" dirty="0">
                <a:latin typeface="Times New Roman" pitchFamily="18" charset="0"/>
                <a:ea typeface="黑体" pitchFamily="2" charset="-122"/>
              </a:rPr>
              <a:t>从</a:t>
            </a:r>
            <a:r>
              <a:rPr lang="en-US" altLang="zh-CN" sz="2400" dirty="0">
                <a:latin typeface="Times New Roman" pitchFamily="18" charset="0"/>
                <a:ea typeface="黑体" pitchFamily="2" charset="-122"/>
              </a:rPr>
              <a:t>DBMS</a:t>
            </a:r>
            <a:r>
              <a:rPr lang="zh-CN" altLang="en-US" sz="2400" dirty="0">
                <a:latin typeface="Times New Roman" pitchFamily="18" charset="0"/>
                <a:ea typeface="黑体" pitchFamily="2" charset="-122"/>
              </a:rPr>
              <a:t>接受一个查询请求到返回结果的整个处理过程。包括以下步骤：</a:t>
            </a:r>
          </a:p>
          <a:p>
            <a:pPr lvl="2" eaLnBrk="1" hangingPunct="1"/>
            <a:r>
              <a:rPr lang="zh-CN" altLang="en-US" sz="2100" dirty="0">
                <a:solidFill>
                  <a:srgbClr val="008000"/>
                </a:solidFill>
                <a:latin typeface="Times New Roman" pitchFamily="18" charset="0"/>
                <a:ea typeface="黑体" pitchFamily="2" charset="-122"/>
              </a:rPr>
              <a:t>词法、语法分析</a:t>
            </a:r>
          </a:p>
          <a:p>
            <a:pPr lvl="3" eaLnBrk="1" hangingPunct="1"/>
            <a:r>
              <a:rPr lang="en-US" altLang="zh-CN" b="1" dirty="0">
                <a:latin typeface="Times New Roman" pitchFamily="18" charset="0"/>
                <a:ea typeface="黑体" pitchFamily="2" charset="-122"/>
              </a:rPr>
              <a:t>SELECT</a:t>
            </a:r>
            <a:r>
              <a:rPr lang="zh-CN" altLang="en-US" b="1" dirty="0">
                <a:latin typeface="Times New Roman" pitchFamily="18" charset="0"/>
                <a:ea typeface="黑体" pitchFamily="2" charset="-122"/>
              </a:rPr>
              <a:t>操作转换为语法树；</a:t>
            </a:r>
          </a:p>
          <a:p>
            <a:pPr lvl="2" eaLnBrk="1" hangingPunct="1"/>
            <a:r>
              <a:rPr lang="zh-CN" altLang="en-US" sz="2100" dirty="0">
                <a:solidFill>
                  <a:srgbClr val="008000"/>
                </a:solidFill>
                <a:latin typeface="Times New Roman" pitchFamily="18" charset="0"/>
                <a:ea typeface="黑体" pitchFamily="2" charset="-122"/>
              </a:rPr>
              <a:t>权限检查</a:t>
            </a:r>
          </a:p>
          <a:p>
            <a:pPr lvl="3" eaLnBrk="1" hangingPunct="1"/>
            <a:r>
              <a:rPr lang="zh-CN" altLang="en-US" b="1" dirty="0">
                <a:latin typeface="Times New Roman" pitchFamily="18" charset="0"/>
                <a:ea typeface="黑体" pitchFamily="2" charset="-122"/>
              </a:rPr>
              <a:t>检查用户是否对有关模式对象有相应的访问权限；</a:t>
            </a:r>
          </a:p>
          <a:p>
            <a:pPr lvl="2" eaLnBrk="1" hangingPunct="1"/>
            <a:r>
              <a:rPr lang="zh-CN" altLang="en-US" sz="2100" dirty="0">
                <a:solidFill>
                  <a:srgbClr val="008000"/>
                </a:solidFill>
                <a:latin typeface="Times New Roman" pitchFamily="18" charset="0"/>
                <a:ea typeface="黑体" pitchFamily="2" charset="-122"/>
              </a:rPr>
              <a:t>语义分析与</a:t>
            </a:r>
            <a:r>
              <a:rPr lang="zh-CN" altLang="en-US" sz="2100" u="sng" dirty="0">
                <a:solidFill>
                  <a:srgbClr val="008000"/>
                </a:solidFill>
                <a:latin typeface="Times New Roman" pitchFamily="18" charset="0"/>
                <a:ea typeface="黑体" pitchFamily="2" charset="-122"/>
              </a:rPr>
              <a:t>查询优化</a:t>
            </a:r>
          </a:p>
          <a:p>
            <a:pPr lvl="3" eaLnBrk="1" hangingPunct="1"/>
            <a:r>
              <a:rPr lang="zh-CN" altLang="en-US" b="1" dirty="0">
                <a:latin typeface="Times New Roman" pitchFamily="18" charset="0"/>
                <a:ea typeface="黑体" pitchFamily="2" charset="-122"/>
              </a:rPr>
              <a:t>形成高效、优化的</a:t>
            </a:r>
            <a:r>
              <a:rPr lang="zh-CN" altLang="en-US" b="1" dirty="0">
                <a:solidFill>
                  <a:schemeClr val="accent2"/>
                </a:solidFill>
                <a:latin typeface="Times New Roman" pitchFamily="18" charset="0"/>
                <a:ea typeface="黑体" pitchFamily="2" charset="-122"/>
              </a:rPr>
              <a:t>执行计划（</a:t>
            </a:r>
            <a:r>
              <a:rPr lang="en-US" altLang="zh-CN" b="1" dirty="0">
                <a:solidFill>
                  <a:schemeClr val="accent2"/>
                </a:solidFill>
                <a:latin typeface="Times New Roman" pitchFamily="18" charset="0"/>
                <a:ea typeface="黑体" pitchFamily="2" charset="-122"/>
              </a:rPr>
              <a:t>execution plan</a:t>
            </a:r>
            <a:r>
              <a:rPr lang="zh-CN" altLang="en-US" b="1" dirty="0">
                <a:solidFill>
                  <a:schemeClr val="accent2"/>
                </a:solidFill>
                <a:latin typeface="Times New Roman" pitchFamily="18" charset="0"/>
                <a:ea typeface="黑体" pitchFamily="2" charset="-122"/>
              </a:rPr>
              <a:t>）</a:t>
            </a:r>
            <a:r>
              <a:rPr lang="zh-CN" altLang="en-US" b="1" dirty="0">
                <a:latin typeface="Times New Roman" pitchFamily="18" charset="0"/>
                <a:ea typeface="黑体" pitchFamily="2" charset="-122"/>
              </a:rPr>
              <a:t>；</a:t>
            </a:r>
          </a:p>
          <a:p>
            <a:pPr lvl="2" eaLnBrk="1" hangingPunct="1"/>
            <a:r>
              <a:rPr lang="zh-CN" altLang="en-US" sz="2100" dirty="0">
                <a:solidFill>
                  <a:srgbClr val="008000"/>
                </a:solidFill>
                <a:latin typeface="Times New Roman" pitchFamily="18" charset="0"/>
                <a:ea typeface="黑体" pitchFamily="2" charset="-122"/>
              </a:rPr>
              <a:t>执行查询并返回结果</a:t>
            </a:r>
          </a:p>
          <a:p>
            <a:pPr lvl="3" eaLnBrk="1" hangingPunct="1"/>
            <a:r>
              <a:rPr lang="zh-CN" altLang="en-US" b="1" dirty="0">
                <a:latin typeface="Times New Roman" pitchFamily="18" charset="0"/>
                <a:ea typeface="黑体" pitchFamily="2" charset="-122"/>
              </a:rPr>
              <a:t>按“执行计划” 执行查询，并返回结果。</a:t>
            </a:r>
            <a:endParaRPr lang="zh-CN" altLang="en-US" sz="2100" b="1" dirty="0">
              <a:latin typeface="Times New Roman" pitchFamily="18" charset="0"/>
              <a:ea typeface="黑体" pitchFamily="2" charset="-122"/>
            </a:endParaRPr>
          </a:p>
          <a:p>
            <a:pPr lvl="1" eaLnBrk="1" hangingPunct="1"/>
            <a:r>
              <a:rPr lang="zh-CN" altLang="en-US" sz="2400" dirty="0">
                <a:solidFill>
                  <a:schemeClr val="accent2"/>
                </a:solidFill>
                <a:latin typeface="Times New Roman" pitchFamily="18" charset="0"/>
                <a:ea typeface="黑体" pitchFamily="2" charset="-122"/>
              </a:rPr>
              <a:t>可见，查询处理的最关键、核心步骤是</a:t>
            </a:r>
            <a:r>
              <a:rPr lang="zh-CN" altLang="en-US" sz="2400" u="sng" dirty="0">
                <a:solidFill>
                  <a:schemeClr val="accent2"/>
                </a:solidFill>
                <a:latin typeface="Times New Roman" pitchFamily="18" charset="0"/>
                <a:ea typeface="黑体" pitchFamily="2" charset="-122"/>
              </a:rPr>
              <a:t>查询优化</a:t>
            </a:r>
            <a:r>
              <a:rPr lang="zh-CN" altLang="en-US" sz="2400" dirty="0">
                <a:solidFill>
                  <a:schemeClr val="accent2"/>
                </a:solidFill>
                <a:latin typeface="Times New Roman" pitchFamily="18" charset="0"/>
                <a:ea typeface="黑体" pitchFamily="2" charset="-122"/>
              </a:rPr>
              <a:t>。</a:t>
            </a:r>
            <a:r>
              <a:rPr lang="zh-CN" altLang="en-US" dirty="0"/>
              <a:t> </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4</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4"/>
          </p:nvPr>
        </p:nvSpPr>
        <p:spPr/>
        <p:txBody>
          <a:bodyPr/>
          <a:lstStyle/>
          <a:p>
            <a:fld id="{BB270F05-8D65-49A8-91FB-6A617CC2AAFA}" type="slidenum">
              <a:rPr lang="en-US" altLang="zh-CN" smtClean="0"/>
              <a:pPr/>
              <a:t>5</a:t>
            </a:fld>
            <a:endParaRPr lang="en-US" altLang="zh-CN" dirty="0"/>
          </a:p>
        </p:txBody>
      </p:sp>
      <p:sp>
        <p:nvSpPr>
          <p:cNvPr id="5" name="日期占位符 4"/>
          <p:cNvSpPr>
            <a:spLocks noGrp="1"/>
          </p:cNvSpPr>
          <p:nvPr>
            <p:ph type="dt" sz="half" idx="2"/>
          </p:nvPr>
        </p:nvSpPr>
        <p:spPr/>
        <p:txBody>
          <a:body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6" name="页脚占位符 5"/>
          <p:cNvSpPr>
            <a:spLocks noGrp="1"/>
          </p:cNvSpPr>
          <p:nvPr>
            <p:ph type="ftr" sz="quarter" idx="3"/>
          </p:nvPr>
        </p:nvSpPr>
        <p:spPr/>
        <p:txBody>
          <a:bodyPr/>
          <a:lstStyle/>
          <a:p>
            <a:pPr>
              <a:defRPr/>
            </a:pPr>
            <a:r>
              <a:rPr lang="en-US" altLang="zh-CN"/>
              <a:t>《</a:t>
            </a:r>
            <a:r>
              <a:rPr lang="zh-CN" altLang="en-US"/>
              <a:t>数据库系统原理</a:t>
            </a:r>
            <a:r>
              <a:rPr lang="en-US" altLang="zh-CN"/>
              <a:t>》</a:t>
            </a:r>
            <a:r>
              <a:rPr lang="zh-CN" altLang="en-US"/>
              <a:t>第</a:t>
            </a:r>
            <a:r>
              <a:rPr lang="en-US" altLang="zh-CN"/>
              <a:t>6</a:t>
            </a:r>
            <a:r>
              <a:rPr lang="zh-CN" altLang="en-US"/>
              <a:t>章</a:t>
            </a:r>
            <a:r>
              <a:rPr lang="en-US" altLang="zh-CN"/>
              <a:t>—</a:t>
            </a:r>
            <a:r>
              <a:rPr lang="zh-CN" altLang="en-US"/>
              <a:t>查询处理和优化</a:t>
            </a:r>
            <a:endParaRPr lang="en-US" altLang="zh-CN" dirty="0"/>
          </a:p>
        </p:txBody>
      </p:sp>
      <p:pic>
        <p:nvPicPr>
          <p:cNvPr id="7" name="图片 6"/>
          <p:cNvPicPr>
            <a:picLocks noChangeAspect="1"/>
          </p:cNvPicPr>
          <p:nvPr/>
        </p:nvPicPr>
        <p:blipFill>
          <a:blip r:embed="rId2"/>
          <a:stretch>
            <a:fillRect/>
          </a:stretch>
        </p:blipFill>
        <p:spPr>
          <a:xfrm>
            <a:off x="1030932" y="1412776"/>
            <a:ext cx="7429500" cy="4962525"/>
          </a:xfrm>
          <a:prstGeom prst="rect">
            <a:avLst/>
          </a:prstGeom>
        </p:spPr>
      </p:pic>
      <p:sp>
        <p:nvSpPr>
          <p:cNvPr id="8" name="Rectangle 2"/>
          <p:cNvSpPr>
            <a:spLocks noGrp="1" noChangeArrowheads="1"/>
          </p:cNvSpPr>
          <p:nvPr>
            <p:ph type="title"/>
          </p:nvPr>
        </p:nvSpPr>
        <p:spPr/>
        <p:txBody>
          <a:bodyPr/>
          <a:lstStyle/>
          <a:p>
            <a:pPr eaLnBrk="1" hangingPunct="1"/>
            <a:r>
              <a:rPr lang="en-US" altLang="zh-CN" sz="4000" dirty="0"/>
              <a:t>6.1 </a:t>
            </a:r>
            <a:r>
              <a:rPr lang="zh-CN" altLang="en-US" sz="4000" dirty="0"/>
              <a:t>概述</a:t>
            </a:r>
          </a:p>
        </p:txBody>
      </p:sp>
      <p:sp>
        <p:nvSpPr>
          <p:cNvPr id="9" name="流程图: 决策 8"/>
          <p:cNvSpPr/>
          <p:nvPr/>
        </p:nvSpPr>
        <p:spPr>
          <a:xfrm>
            <a:off x="5632242" y="2535087"/>
            <a:ext cx="1584176" cy="576064"/>
          </a:xfrm>
          <a:prstGeom prst="flowChartDecision">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707905" y="495103"/>
            <a:ext cx="4978896" cy="646331"/>
          </a:xfrm>
          <a:prstGeom prst="rect">
            <a:avLst/>
          </a:prstGeom>
        </p:spPr>
        <p:txBody>
          <a:bodyPr wrap="square">
            <a:spAutoFit/>
          </a:bodyPr>
          <a:lstStyle/>
          <a:p>
            <a:r>
              <a:rPr lang="zh-CN" altLang="en-US" b="1" i="1" dirty="0"/>
              <a:t>Source: </a:t>
            </a:r>
            <a:r>
              <a:rPr lang="zh-CN" altLang="en-US" dirty="0"/>
              <a:t>Abraham Silberschatz</a:t>
            </a:r>
            <a:r>
              <a:rPr lang="en-US" altLang="zh-CN" dirty="0"/>
              <a:t>,</a:t>
            </a:r>
            <a:r>
              <a:rPr lang="zh-CN" altLang="en-US" dirty="0"/>
              <a:t> et al., </a:t>
            </a:r>
            <a:br>
              <a:rPr lang="en-US" altLang="zh-CN" dirty="0"/>
            </a:br>
            <a:r>
              <a:rPr lang="zh-CN" altLang="en-US" dirty="0"/>
              <a:t>Database System Concepts, 6th ed., Page 538</a:t>
            </a:r>
          </a:p>
        </p:txBody>
      </p:sp>
    </p:spTree>
    <p:extLst>
      <p:ext uri="{BB962C8B-B14F-4D97-AF65-F5344CB8AC3E}">
        <p14:creationId xmlns:p14="http://schemas.microsoft.com/office/powerpoint/2010/main" val="197076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hangingPunct="1"/>
            <a:r>
              <a:rPr lang="en-US" altLang="zh-CN" sz="4000" dirty="0"/>
              <a:t>6.1 </a:t>
            </a:r>
            <a:r>
              <a:rPr lang="zh-CN" altLang="en-US" sz="4000" dirty="0"/>
              <a:t>概述</a:t>
            </a:r>
          </a:p>
        </p:txBody>
      </p:sp>
      <p:sp>
        <p:nvSpPr>
          <p:cNvPr id="9222" name="Rectangle 3"/>
          <p:cNvSpPr>
            <a:spLocks noGrp="1" noChangeArrowheads="1"/>
          </p:cNvSpPr>
          <p:nvPr>
            <p:ph type="body" idx="1"/>
          </p:nvPr>
        </p:nvSpPr>
        <p:spPr>
          <a:xfrm>
            <a:off x="611188" y="1412875"/>
            <a:ext cx="8064500" cy="4392613"/>
          </a:xfrm>
        </p:spPr>
        <p:txBody>
          <a:bodyPr/>
          <a:lstStyle/>
          <a:p>
            <a:pPr eaLnBrk="1" hangingPunct="1">
              <a:lnSpc>
                <a:spcPct val="150000"/>
              </a:lnSpc>
              <a:spcBef>
                <a:spcPts val="1200"/>
              </a:spcBef>
            </a:pPr>
            <a:r>
              <a:rPr lang="zh-CN" altLang="en-US" sz="2600" dirty="0">
                <a:solidFill>
                  <a:schemeClr val="accent2"/>
                </a:solidFill>
                <a:latin typeface="Times New Roman" pitchFamily="18" charset="0"/>
                <a:ea typeface="黑体" pitchFamily="2" charset="-122"/>
              </a:rPr>
              <a:t>二、查询优化及其方法</a:t>
            </a:r>
          </a:p>
          <a:p>
            <a:pPr lvl="1" eaLnBrk="1" hangingPunct="1">
              <a:lnSpc>
                <a:spcPct val="150000"/>
              </a:lnSpc>
              <a:spcBef>
                <a:spcPts val="1200"/>
              </a:spcBef>
            </a:pPr>
            <a:r>
              <a:rPr lang="zh-CN" altLang="en-US" sz="2400" dirty="0">
                <a:solidFill>
                  <a:srgbClr val="0000CC"/>
                </a:solidFill>
                <a:latin typeface="Times New Roman" pitchFamily="18" charset="0"/>
                <a:ea typeface="黑体" pitchFamily="2" charset="-122"/>
              </a:rPr>
              <a:t>查询优化（</a:t>
            </a:r>
            <a:r>
              <a:rPr lang="en-US" altLang="zh-CN" sz="2400" dirty="0">
                <a:solidFill>
                  <a:srgbClr val="0000CC"/>
                </a:solidFill>
                <a:latin typeface="Times New Roman" pitchFamily="18" charset="0"/>
                <a:ea typeface="黑体" pitchFamily="2" charset="-122"/>
              </a:rPr>
              <a:t>query optimization</a:t>
            </a:r>
            <a:r>
              <a:rPr lang="zh-CN" altLang="en-US" sz="2400" dirty="0">
                <a:solidFill>
                  <a:srgbClr val="0000CC"/>
                </a:solidFill>
                <a:latin typeface="Times New Roman" pitchFamily="18" charset="0"/>
                <a:ea typeface="黑体" pitchFamily="2" charset="-122"/>
              </a:rPr>
              <a:t>）：</a:t>
            </a:r>
            <a:r>
              <a:rPr lang="en-US" altLang="zh-CN" sz="2400" dirty="0">
                <a:latin typeface="Times New Roman" pitchFamily="18" charset="0"/>
                <a:ea typeface="黑体" pitchFamily="2" charset="-122"/>
              </a:rPr>
              <a:t> </a:t>
            </a:r>
            <a:r>
              <a:rPr lang="zh-CN" altLang="en-US" sz="2400" dirty="0">
                <a:latin typeface="Times New Roman" pitchFamily="18" charset="0"/>
                <a:ea typeface="黑体" pitchFamily="2" charset="-122"/>
              </a:rPr>
              <a:t>为一个查询确定一个效率高的执行计划（</a:t>
            </a:r>
            <a:r>
              <a:rPr lang="en-US" altLang="zh-CN" sz="2400" dirty="0">
                <a:latin typeface="Times New Roman" pitchFamily="18" charset="0"/>
                <a:ea typeface="黑体" pitchFamily="2" charset="-122"/>
              </a:rPr>
              <a:t>execution plan</a:t>
            </a:r>
            <a:r>
              <a:rPr lang="zh-CN" altLang="en-US" sz="2400" dirty="0">
                <a:latin typeface="Times New Roman" pitchFamily="18" charset="0"/>
                <a:ea typeface="黑体" pitchFamily="2" charset="-122"/>
              </a:rPr>
              <a:t>）（即：操作的先后顺序，表数据的</a:t>
            </a:r>
            <a:r>
              <a:rPr lang="en-US" altLang="zh-CN" sz="2400" dirty="0">
                <a:latin typeface="Times New Roman" pitchFamily="18" charset="0"/>
                <a:ea typeface="黑体" pitchFamily="2" charset="-122"/>
              </a:rPr>
              <a:t>I/O</a:t>
            </a:r>
            <a:r>
              <a:rPr lang="zh-CN" altLang="en-US" sz="2400" dirty="0">
                <a:latin typeface="Times New Roman" pitchFamily="18" charset="0"/>
                <a:ea typeface="黑体" pitchFamily="2" charset="-122"/>
              </a:rPr>
              <a:t>方法，等）。</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6</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altLang="zh-CN" sz="4000"/>
              <a:t>6.1 </a:t>
            </a:r>
            <a:r>
              <a:rPr lang="zh-CN" altLang="en-US" sz="4000"/>
              <a:t>概述</a:t>
            </a:r>
          </a:p>
        </p:txBody>
      </p:sp>
      <p:sp>
        <p:nvSpPr>
          <p:cNvPr id="46083" name="Rectangle 3"/>
          <p:cNvSpPr>
            <a:spLocks noGrp="1" noChangeArrowheads="1"/>
          </p:cNvSpPr>
          <p:nvPr>
            <p:ph type="body" idx="1"/>
          </p:nvPr>
        </p:nvSpPr>
        <p:spPr>
          <a:xfrm>
            <a:off x="608013" y="1440581"/>
            <a:ext cx="8067675" cy="5084763"/>
          </a:xfrm>
        </p:spPr>
        <p:txBody>
          <a:bodyPr/>
          <a:lstStyle/>
          <a:p>
            <a:pPr eaLnBrk="1" hangingPunct="1"/>
            <a:r>
              <a:rPr lang="zh-CN" altLang="en-US" sz="2400" dirty="0">
                <a:solidFill>
                  <a:schemeClr val="accent2"/>
                </a:solidFill>
                <a:latin typeface="Times New Roman" pitchFamily="18" charset="0"/>
                <a:ea typeface="黑体" pitchFamily="2" charset="-122"/>
              </a:rPr>
              <a:t>二、查询优化及其方法（续）</a:t>
            </a:r>
          </a:p>
          <a:p>
            <a:pPr lvl="1" eaLnBrk="1" hangingPunct="1"/>
            <a:r>
              <a:rPr lang="en-US" altLang="zh-CN" sz="2400" dirty="0">
                <a:solidFill>
                  <a:srgbClr val="0000CC"/>
                </a:solidFill>
                <a:latin typeface="Times New Roman" pitchFamily="18" charset="0"/>
                <a:ea typeface="黑体" pitchFamily="2" charset="-122"/>
              </a:rPr>
              <a:t>DBMS</a:t>
            </a:r>
            <a:r>
              <a:rPr lang="zh-CN" altLang="en-US" sz="2400" dirty="0">
                <a:solidFill>
                  <a:srgbClr val="0000CC"/>
                </a:solidFill>
                <a:latin typeface="Times New Roman" pitchFamily="18" charset="0"/>
                <a:ea typeface="黑体" pitchFamily="2" charset="-122"/>
              </a:rPr>
              <a:t>为何要进行查询优化</a:t>
            </a:r>
            <a:r>
              <a:rPr lang="en-US" altLang="zh-CN" sz="2400" dirty="0">
                <a:solidFill>
                  <a:srgbClr val="0000CC"/>
                </a:solidFill>
                <a:latin typeface="Times New Roman" pitchFamily="18" charset="0"/>
                <a:ea typeface="黑体" pitchFamily="2" charset="-122"/>
              </a:rPr>
              <a:t>?</a:t>
            </a:r>
          </a:p>
          <a:p>
            <a:pPr lvl="2" eaLnBrk="1" hangingPunct="1"/>
            <a:r>
              <a:rPr lang="zh-CN" altLang="en-US" sz="2200" dirty="0">
                <a:solidFill>
                  <a:srgbClr val="008000"/>
                </a:solidFill>
                <a:latin typeface="Times New Roman" pitchFamily="18" charset="0"/>
                <a:ea typeface="黑体" pitchFamily="2" charset="-122"/>
              </a:rPr>
              <a:t>为了提高数据库的性能</a:t>
            </a:r>
          </a:p>
          <a:p>
            <a:pPr lvl="3" eaLnBrk="1" hangingPunct="1"/>
            <a:r>
              <a:rPr lang="zh-CN" altLang="en-US" b="1" dirty="0">
                <a:latin typeface="Times New Roman" pitchFamily="18" charset="0"/>
                <a:ea typeface="黑体" pitchFamily="2" charset="-122"/>
              </a:rPr>
              <a:t>虽然影响数据库性能的因素有很多（如：操作的执行效率、</a:t>
            </a:r>
            <a:r>
              <a:rPr lang="en-US" altLang="zh-CN" b="1" dirty="0">
                <a:latin typeface="Times New Roman" pitchFamily="18" charset="0"/>
                <a:ea typeface="黑体" pitchFamily="2" charset="-122"/>
              </a:rPr>
              <a:t>DB</a:t>
            </a:r>
            <a:r>
              <a:rPr lang="zh-CN" altLang="en-US" b="1" dirty="0">
                <a:latin typeface="Times New Roman" pitchFamily="18" charset="0"/>
                <a:ea typeface="黑体" pitchFamily="2" charset="-122"/>
              </a:rPr>
              <a:t>的设计质量、通讯开销、硬件性能</a:t>
            </a:r>
            <a:r>
              <a:rPr lang="en-US" altLang="zh-CN" b="1" dirty="0">
                <a:latin typeface="Times New Roman" pitchFamily="18" charset="0"/>
                <a:ea typeface="黑体" pitchFamily="2" charset="-122"/>
              </a:rPr>
              <a:t>…</a:t>
            </a:r>
            <a:r>
              <a:rPr lang="zh-CN" altLang="en-US" b="1" dirty="0">
                <a:latin typeface="Times New Roman" pitchFamily="18" charset="0"/>
                <a:ea typeface="黑体" pitchFamily="2" charset="-122"/>
              </a:rPr>
              <a:t>），但在相同环境下，执行效率是关键因素。 </a:t>
            </a:r>
          </a:p>
          <a:p>
            <a:pPr lvl="2" eaLnBrk="1" hangingPunct="1"/>
            <a:r>
              <a:rPr lang="zh-CN" altLang="en-US" sz="2200" dirty="0">
                <a:solidFill>
                  <a:srgbClr val="008000"/>
                </a:solidFill>
                <a:latin typeface="Times New Roman" pitchFamily="18" charset="0"/>
                <a:ea typeface="黑体" pitchFamily="2" charset="-122"/>
              </a:rPr>
              <a:t>为了方便用户</a:t>
            </a:r>
          </a:p>
          <a:p>
            <a:pPr lvl="3" eaLnBrk="1" hangingPunct="1"/>
            <a:r>
              <a:rPr lang="en-US" altLang="zh-CN" b="1" dirty="0">
                <a:latin typeface="Times New Roman" pitchFamily="18" charset="0"/>
                <a:ea typeface="黑体" pitchFamily="2" charset="-122"/>
              </a:rPr>
              <a:t>DBMS</a:t>
            </a:r>
            <a:r>
              <a:rPr lang="zh-CN" altLang="en-US" b="1" dirty="0">
                <a:latin typeface="Times New Roman" pitchFamily="18" charset="0"/>
                <a:ea typeface="黑体" pitchFamily="2" charset="-122"/>
              </a:rPr>
              <a:t>有了优化机制后，用户可“随意” 表达查询要求，而不必考虑查询效率问题。这是使用高度非过程化、声明式语言（</a:t>
            </a:r>
            <a:r>
              <a:rPr lang="en-US" altLang="zh-CN" b="1" dirty="0">
                <a:latin typeface="Times New Roman" pitchFamily="18" charset="0"/>
                <a:ea typeface="黑体" pitchFamily="2" charset="-122"/>
              </a:rPr>
              <a:t>SQL</a:t>
            </a:r>
            <a:r>
              <a:rPr lang="zh-CN" altLang="en-US" b="1" dirty="0">
                <a:latin typeface="Times New Roman" pitchFamily="18" charset="0"/>
                <a:ea typeface="黑体" pitchFamily="2" charset="-122"/>
              </a:rPr>
              <a:t>）的关系数据库环境所必须的。 </a:t>
            </a:r>
            <a:endParaRPr lang="zh-CN" altLang="en-US" b="1" dirty="0">
              <a:solidFill>
                <a:schemeClr val="hlink"/>
              </a:solidFill>
              <a:latin typeface="Times New Roman" pitchFamily="18" charset="0"/>
              <a:ea typeface="黑体" pitchFamily="2" charset="-122"/>
            </a:endParaRPr>
          </a:p>
          <a:p>
            <a:pPr lvl="2" eaLnBrk="1" hangingPunct="1"/>
            <a:r>
              <a:rPr lang="zh-CN" altLang="en-US" sz="2200" dirty="0">
                <a:solidFill>
                  <a:srgbClr val="008000"/>
                </a:solidFill>
                <a:latin typeface="Times New Roman" pitchFamily="18" charset="0"/>
                <a:ea typeface="黑体" pitchFamily="2" charset="-122"/>
              </a:rPr>
              <a:t>由系统来“优化”比由用户来“优化”更有效</a:t>
            </a:r>
          </a:p>
          <a:p>
            <a:pPr lvl="3" eaLnBrk="1" hangingPunct="1"/>
            <a:r>
              <a:rPr lang="en-US" altLang="zh-CN" b="1" dirty="0">
                <a:latin typeface="Times New Roman" pitchFamily="18" charset="0"/>
                <a:ea typeface="黑体" pitchFamily="2" charset="-122"/>
              </a:rPr>
              <a:t>DBMS</a:t>
            </a:r>
            <a:r>
              <a:rPr lang="zh-CN" altLang="en-US" b="1" dirty="0">
                <a:latin typeface="Times New Roman" pitchFamily="18" charset="0"/>
                <a:ea typeface="黑体" pitchFamily="2" charset="-122"/>
              </a:rPr>
              <a:t>可充分利用数据字典（</a:t>
            </a:r>
            <a:r>
              <a:rPr lang="en-US" altLang="zh-CN" b="1" dirty="0">
                <a:latin typeface="Times New Roman" pitchFamily="18" charset="0"/>
                <a:ea typeface="黑体" pitchFamily="2" charset="-122"/>
              </a:rPr>
              <a:t>DD</a:t>
            </a:r>
            <a:r>
              <a:rPr lang="zh-CN" altLang="en-US" b="1" dirty="0">
                <a:latin typeface="Times New Roman" pitchFamily="18" charset="0"/>
                <a:ea typeface="黑体" pitchFamily="2" charset="-122"/>
              </a:rPr>
              <a:t>）中保存的各种参数进行优化，这比网状／层次数据库系统中由用户来写“优化的”</a:t>
            </a:r>
            <a:r>
              <a:rPr lang="en-US" altLang="zh-CN" b="1" dirty="0">
                <a:latin typeface="Times New Roman" pitchFamily="18" charset="0"/>
                <a:ea typeface="黑体" pitchFamily="2" charset="-122"/>
              </a:rPr>
              <a:t>QL/DML</a:t>
            </a:r>
            <a:r>
              <a:rPr lang="zh-CN" altLang="en-US" b="1" dirty="0">
                <a:latin typeface="Times New Roman" pitchFamily="18" charset="0"/>
                <a:ea typeface="黑体" pitchFamily="2" charset="-122"/>
              </a:rPr>
              <a:t>语句更为有效。</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7</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7" dur="500"/>
                                        <p:tgtEl>
                                          <p:spTgt spid="4608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0" dur="500"/>
                                        <p:tgtEl>
                                          <p:spTgt spid="4608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15" dur="500"/>
                                        <p:tgtEl>
                                          <p:spTgt spid="4608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18" dur="500"/>
                                        <p:tgtEl>
                                          <p:spTgt spid="4608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6083">
                                            <p:txEl>
                                              <p:pRg st="6" end="6"/>
                                            </p:txEl>
                                          </p:spTgt>
                                        </p:tgtEl>
                                        <p:attrNameLst>
                                          <p:attrName>style.visibility</p:attrName>
                                        </p:attrNameLst>
                                      </p:cBhvr>
                                      <p:to>
                                        <p:strVal val="visible"/>
                                      </p:to>
                                    </p:set>
                                    <p:anim calcmode="lin" valueType="num">
                                      <p:cBhvr additive="base">
                                        <p:cTn id="23"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08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083">
                                            <p:txEl>
                                              <p:pRg st="7" end="7"/>
                                            </p:txEl>
                                          </p:spTgt>
                                        </p:tgtEl>
                                        <p:attrNameLst>
                                          <p:attrName>style.visibility</p:attrName>
                                        </p:attrNameLst>
                                      </p:cBhvr>
                                      <p:to>
                                        <p:strVal val="visible"/>
                                      </p:to>
                                    </p:set>
                                    <p:anim calcmode="lin" valueType="num">
                                      <p:cBhvr additive="base">
                                        <p:cTn id="27" dur="5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0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ltLang="zh-CN" sz="4000"/>
              <a:t>6.1 </a:t>
            </a:r>
            <a:r>
              <a:rPr lang="zh-CN" altLang="en-US" sz="4000"/>
              <a:t>概述</a:t>
            </a:r>
          </a:p>
        </p:txBody>
      </p:sp>
      <p:sp>
        <p:nvSpPr>
          <p:cNvPr id="47107" name="Rectangle 3"/>
          <p:cNvSpPr>
            <a:spLocks noGrp="1" noChangeArrowheads="1"/>
          </p:cNvSpPr>
          <p:nvPr>
            <p:ph type="body" idx="1"/>
          </p:nvPr>
        </p:nvSpPr>
        <p:spPr>
          <a:xfrm>
            <a:off x="612775" y="1455785"/>
            <a:ext cx="8062913" cy="5111750"/>
          </a:xfrm>
        </p:spPr>
        <p:txBody>
          <a:bodyPr/>
          <a:lstStyle/>
          <a:p>
            <a:pPr eaLnBrk="1" hangingPunct="1"/>
            <a:r>
              <a:rPr lang="zh-CN" altLang="en-US" sz="2400" dirty="0">
                <a:solidFill>
                  <a:schemeClr val="accent2"/>
                </a:solidFill>
                <a:latin typeface="Times New Roman" pitchFamily="18" charset="0"/>
                <a:ea typeface="黑体" pitchFamily="2" charset="-122"/>
              </a:rPr>
              <a:t>二、查询优化及其方法（续）</a:t>
            </a:r>
          </a:p>
          <a:p>
            <a:pPr lvl="1" eaLnBrk="1" hangingPunct="1">
              <a:lnSpc>
                <a:spcPct val="90000"/>
              </a:lnSpc>
            </a:pPr>
            <a:r>
              <a:rPr lang="zh-CN" altLang="en-US" sz="2400" dirty="0">
                <a:solidFill>
                  <a:srgbClr val="0000CC"/>
                </a:solidFill>
                <a:latin typeface="Times New Roman" pitchFamily="18" charset="0"/>
                <a:ea typeface="黑体" pitchFamily="2" charset="-122"/>
              </a:rPr>
              <a:t>查询优化的方法</a:t>
            </a:r>
          </a:p>
          <a:p>
            <a:pPr lvl="2" eaLnBrk="1" hangingPunct="1">
              <a:lnSpc>
                <a:spcPct val="90000"/>
              </a:lnSpc>
            </a:pPr>
            <a:r>
              <a:rPr lang="zh-CN" altLang="en-US" sz="2200" b="1" dirty="0">
                <a:latin typeface="Times New Roman" pitchFamily="18" charset="0"/>
                <a:ea typeface="黑体" pitchFamily="2" charset="-122"/>
              </a:rPr>
              <a:t>两个层次</a:t>
            </a:r>
          </a:p>
          <a:p>
            <a:pPr lvl="3" eaLnBrk="1" hangingPunct="1">
              <a:lnSpc>
                <a:spcPct val="90000"/>
              </a:lnSpc>
            </a:pPr>
            <a:r>
              <a:rPr lang="zh-CN" altLang="en-US" sz="2100" dirty="0">
                <a:solidFill>
                  <a:srgbClr val="008000"/>
                </a:solidFill>
                <a:latin typeface="Times New Roman" pitchFamily="18" charset="0"/>
                <a:ea typeface="黑体" pitchFamily="2" charset="-122"/>
              </a:rPr>
              <a:t>代数层：</a:t>
            </a:r>
            <a:r>
              <a:rPr lang="zh-CN" altLang="en-US" sz="2100" dirty="0">
                <a:latin typeface="Times New Roman" pitchFamily="18" charset="0"/>
                <a:ea typeface="黑体" pitchFamily="2" charset="-122"/>
              </a:rPr>
              <a:t>将查询所对应的关系代数表达式以</a:t>
            </a:r>
            <a:r>
              <a:rPr lang="zh-CN" altLang="en-US" sz="2100" dirty="0">
                <a:solidFill>
                  <a:schemeClr val="hlink"/>
                </a:solidFill>
                <a:latin typeface="Times New Roman" pitchFamily="18" charset="0"/>
                <a:ea typeface="黑体" pitchFamily="2" charset="-122"/>
              </a:rPr>
              <a:t>语法树</a:t>
            </a:r>
            <a:r>
              <a:rPr lang="zh-CN" altLang="en-US" sz="2100" dirty="0">
                <a:latin typeface="Times New Roman" pitchFamily="18" charset="0"/>
                <a:ea typeface="黑体" pitchFamily="2" charset="-122"/>
              </a:rPr>
              <a:t>来表示，然后</a:t>
            </a:r>
            <a:r>
              <a:rPr lang="zh-CN" altLang="en-US" sz="2100" dirty="0">
                <a:solidFill>
                  <a:schemeClr val="hlink"/>
                </a:solidFill>
                <a:latin typeface="Times New Roman" pitchFamily="18" charset="0"/>
                <a:ea typeface="黑体" pitchFamily="2" charset="-122"/>
              </a:rPr>
              <a:t>等价变换</a:t>
            </a:r>
            <a:r>
              <a:rPr lang="zh-CN" altLang="en-US" sz="2100" dirty="0">
                <a:latin typeface="Times New Roman" pitchFamily="18" charset="0"/>
                <a:ea typeface="黑体" pitchFamily="2" charset="-122"/>
              </a:rPr>
              <a:t>之，目的是</a:t>
            </a:r>
            <a:r>
              <a:rPr lang="zh-CN" altLang="en-US" sz="2100" dirty="0">
                <a:solidFill>
                  <a:srgbClr val="0000CC"/>
                </a:solidFill>
                <a:latin typeface="Times New Roman" pitchFamily="18" charset="0"/>
                <a:ea typeface="黑体" pitchFamily="2" charset="-122"/>
              </a:rPr>
              <a:t>减小查询过程中的中间结果大小</a:t>
            </a:r>
            <a:r>
              <a:rPr lang="zh-CN" altLang="en-US" sz="2100" dirty="0">
                <a:latin typeface="Times New Roman" pitchFamily="18" charset="0"/>
                <a:ea typeface="黑体" pitchFamily="2" charset="-122"/>
              </a:rPr>
              <a:t>。</a:t>
            </a:r>
          </a:p>
          <a:p>
            <a:pPr lvl="3" eaLnBrk="1" hangingPunct="1">
              <a:lnSpc>
                <a:spcPct val="90000"/>
              </a:lnSpc>
            </a:pPr>
            <a:r>
              <a:rPr lang="zh-CN" altLang="en-US" sz="2100" dirty="0">
                <a:solidFill>
                  <a:srgbClr val="008000"/>
                </a:solidFill>
                <a:latin typeface="Times New Roman" pitchFamily="18" charset="0"/>
                <a:ea typeface="黑体" pitchFamily="2" charset="-122"/>
              </a:rPr>
              <a:t>物理层：</a:t>
            </a:r>
            <a:r>
              <a:rPr lang="zh-CN" altLang="en-US" sz="2100" dirty="0">
                <a:latin typeface="Times New Roman" pitchFamily="18" charset="0"/>
                <a:ea typeface="黑体" pitchFamily="2" charset="-122"/>
              </a:rPr>
              <a:t>选择</a:t>
            </a:r>
            <a:r>
              <a:rPr lang="zh-CN" altLang="en-US" sz="2100" dirty="0">
                <a:solidFill>
                  <a:schemeClr val="hlink"/>
                </a:solidFill>
                <a:latin typeface="Times New Roman" pitchFamily="18" charset="0"/>
                <a:ea typeface="黑体" pitchFamily="2" charset="-122"/>
              </a:rPr>
              <a:t>高效的存取路径</a:t>
            </a:r>
            <a:r>
              <a:rPr lang="zh-CN" altLang="en-US" sz="2100" dirty="0">
                <a:latin typeface="Times New Roman" pitchFamily="18" charset="0"/>
                <a:ea typeface="黑体" pitchFamily="2" charset="-122"/>
              </a:rPr>
              <a:t>来访问表数据，目的是</a:t>
            </a:r>
            <a:r>
              <a:rPr lang="zh-CN" altLang="en-US" sz="2100" dirty="0">
                <a:solidFill>
                  <a:srgbClr val="0000CC"/>
                </a:solidFill>
                <a:latin typeface="Times New Roman" pitchFamily="18" charset="0"/>
                <a:ea typeface="黑体" pitchFamily="2" charset="-122"/>
              </a:rPr>
              <a:t>提高磁盘</a:t>
            </a:r>
            <a:r>
              <a:rPr lang="en-US" altLang="zh-CN" sz="2100" dirty="0">
                <a:solidFill>
                  <a:srgbClr val="0000CC"/>
                </a:solidFill>
                <a:latin typeface="Times New Roman" pitchFamily="18" charset="0"/>
                <a:ea typeface="黑体" pitchFamily="2" charset="-122"/>
              </a:rPr>
              <a:t>I/O</a:t>
            </a:r>
            <a:r>
              <a:rPr lang="zh-CN" altLang="en-US" sz="2100" dirty="0">
                <a:solidFill>
                  <a:srgbClr val="0000CC"/>
                </a:solidFill>
                <a:latin typeface="Times New Roman" pitchFamily="18" charset="0"/>
                <a:ea typeface="黑体" pitchFamily="2" charset="-122"/>
              </a:rPr>
              <a:t>的效率</a:t>
            </a:r>
            <a:r>
              <a:rPr lang="zh-CN" altLang="en-US" sz="2100" dirty="0">
                <a:latin typeface="Times New Roman" pitchFamily="18" charset="0"/>
                <a:ea typeface="黑体" pitchFamily="2" charset="-122"/>
              </a:rPr>
              <a:t>。</a:t>
            </a:r>
          </a:p>
          <a:p>
            <a:pPr lvl="2" eaLnBrk="1" hangingPunct="1">
              <a:lnSpc>
                <a:spcPct val="90000"/>
              </a:lnSpc>
            </a:pPr>
            <a:r>
              <a:rPr lang="zh-CN" altLang="en-US" sz="2200" b="1" dirty="0">
                <a:latin typeface="Times New Roman" pitchFamily="18" charset="0"/>
                <a:ea typeface="黑体" pitchFamily="2" charset="-122"/>
              </a:rPr>
              <a:t>两种策略</a:t>
            </a:r>
          </a:p>
          <a:p>
            <a:pPr lvl="3" eaLnBrk="1" hangingPunct="1">
              <a:lnSpc>
                <a:spcPct val="90000"/>
              </a:lnSpc>
            </a:pPr>
            <a:r>
              <a:rPr lang="zh-CN" altLang="en-US" sz="2100" dirty="0">
                <a:solidFill>
                  <a:srgbClr val="008000"/>
                </a:solidFill>
                <a:latin typeface="Times New Roman" pitchFamily="18" charset="0"/>
                <a:ea typeface="黑体" pitchFamily="2" charset="-122"/>
              </a:rPr>
              <a:t>基于规则（</a:t>
            </a:r>
            <a:r>
              <a:rPr lang="en-US" altLang="zh-CN" sz="2100" dirty="0">
                <a:solidFill>
                  <a:srgbClr val="008000"/>
                </a:solidFill>
                <a:latin typeface="Times New Roman" pitchFamily="18" charset="0"/>
                <a:ea typeface="黑体" pitchFamily="2" charset="-122"/>
              </a:rPr>
              <a:t>rules</a:t>
            </a:r>
            <a:r>
              <a:rPr lang="zh-CN" altLang="en-US" sz="2100" dirty="0">
                <a:solidFill>
                  <a:srgbClr val="008000"/>
                </a:solidFill>
                <a:latin typeface="Times New Roman" pitchFamily="18" charset="0"/>
                <a:ea typeface="黑体" pitchFamily="2" charset="-122"/>
              </a:rPr>
              <a:t>）：</a:t>
            </a:r>
            <a:r>
              <a:rPr lang="zh-CN" altLang="en-US" sz="2100" dirty="0">
                <a:latin typeface="Times New Roman" pitchFamily="18" charset="0"/>
                <a:ea typeface="黑体" pitchFamily="2" charset="-122"/>
              </a:rPr>
              <a:t>运用</a:t>
            </a:r>
            <a:r>
              <a:rPr lang="zh-CN" altLang="en-US" sz="2100" dirty="0">
                <a:solidFill>
                  <a:schemeClr val="hlink"/>
                </a:solidFill>
                <a:latin typeface="Times New Roman" pitchFamily="18" charset="0"/>
                <a:ea typeface="黑体" pitchFamily="2" charset="-122"/>
              </a:rPr>
              <a:t>启发式规则（</a:t>
            </a:r>
            <a:r>
              <a:rPr lang="en-US" altLang="zh-CN" sz="2100" dirty="0">
                <a:solidFill>
                  <a:schemeClr val="hlink"/>
                </a:solidFill>
                <a:latin typeface="Times New Roman" pitchFamily="18" charset="0"/>
                <a:ea typeface="黑体" pitchFamily="2" charset="-122"/>
              </a:rPr>
              <a:t>heuristic rules </a:t>
            </a:r>
            <a:r>
              <a:rPr lang="zh-CN" altLang="en-US" sz="2100" dirty="0">
                <a:solidFill>
                  <a:schemeClr val="hlink"/>
                </a:solidFill>
                <a:latin typeface="Times New Roman" pitchFamily="18" charset="0"/>
                <a:ea typeface="黑体" pitchFamily="2" charset="-122"/>
              </a:rPr>
              <a:t>）</a:t>
            </a:r>
            <a:r>
              <a:rPr lang="zh-CN" altLang="en-US" sz="2100" dirty="0">
                <a:latin typeface="Times New Roman" pitchFamily="18" charset="0"/>
                <a:ea typeface="黑体" pitchFamily="2" charset="-122"/>
              </a:rPr>
              <a:t>为查询确定一个理论上认为“最优的”执行计划。</a:t>
            </a:r>
          </a:p>
          <a:p>
            <a:pPr lvl="3" eaLnBrk="1" hangingPunct="1">
              <a:lnSpc>
                <a:spcPct val="90000"/>
              </a:lnSpc>
            </a:pPr>
            <a:r>
              <a:rPr lang="zh-CN" altLang="en-US" sz="2100" dirty="0">
                <a:solidFill>
                  <a:srgbClr val="008000"/>
                </a:solidFill>
                <a:latin typeface="Times New Roman" pitchFamily="18" charset="0"/>
                <a:ea typeface="黑体" pitchFamily="2" charset="-122"/>
              </a:rPr>
              <a:t>基于代价估算（</a:t>
            </a:r>
            <a:r>
              <a:rPr lang="en-US" altLang="zh-CN" sz="2100" dirty="0">
                <a:solidFill>
                  <a:srgbClr val="008000"/>
                </a:solidFill>
                <a:latin typeface="Times New Roman" pitchFamily="18" charset="0"/>
                <a:ea typeface="黑体" pitchFamily="2" charset="-122"/>
              </a:rPr>
              <a:t>cost estimates</a:t>
            </a:r>
            <a:r>
              <a:rPr lang="zh-CN" altLang="en-US" sz="2100" dirty="0">
                <a:solidFill>
                  <a:srgbClr val="008000"/>
                </a:solidFill>
                <a:latin typeface="Times New Roman" pitchFamily="18" charset="0"/>
                <a:ea typeface="黑体" pitchFamily="2" charset="-122"/>
              </a:rPr>
              <a:t>）：</a:t>
            </a:r>
            <a:r>
              <a:rPr lang="zh-CN" altLang="en-US" sz="2100" dirty="0">
                <a:latin typeface="Times New Roman" pitchFamily="18" charset="0"/>
                <a:ea typeface="黑体" pitchFamily="2" charset="-122"/>
              </a:rPr>
              <a:t>为查询确定几个理论上认为“较优的”执行计划，然后根据数据字典中的参数分别估算它们的</a:t>
            </a:r>
            <a:r>
              <a:rPr lang="zh-CN" altLang="en-US" sz="2100" dirty="0">
                <a:solidFill>
                  <a:schemeClr val="hlink"/>
                </a:solidFill>
                <a:latin typeface="Times New Roman" pitchFamily="18" charset="0"/>
                <a:ea typeface="黑体" pitchFamily="2" charset="-122"/>
              </a:rPr>
              <a:t>执行代价</a:t>
            </a:r>
            <a:r>
              <a:rPr lang="zh-CN" altLang="en-US" sz="2100" dirty="0">
                <a:latin typeface="Times New Roman" pitchFamily="18" charset="0"/>
                <a:ea typeface="黑体" pitchFamily="2" charset="-122"/>
              </a:rPr>
              <a:t>（时间开销），从中选择代价最小者作为“最优的”执行计划。</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8</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anim calcmode="lin" valueType="num">
                                      <p:cBhvr additive="base">
                                        <p:cTn id="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anim calcmode="lin" valueType="num">
                                      <p:cBhvr additive="base">
                                        <p:cTn id="11"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anim calcmode="lin" valueType="num">
                                      <p:cBhvr additive="base">
                                        <p:cTn id="15" dur="500" fill="hold"/>
                                        <p:tgtEl>
                                          <p:spTgt spid="4710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1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anim calcmode="lin" valueType="num">
                                      <p:cBhvr additive="base">
                                        <p:cTn id="21" dur="500" fill="hold"/>
                                        <p:tgtEl>
                                          <p:spTgt spid="47107">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107">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7107">
                                            <p:txEl>
                                              <p:pRg st="6" end="6"/>
                                            </p:txEl>
                                          </p:spTgt>
                                        </p:tgtEl>
                                        <p:attrNameLst>
                                          <p:attrName>style.visibility</p:attrName>
                                        </p:attrNameLst>
                                      </p:cBhvr>
                                      <p:to>
                                        <p:strVal val="visible"/>
                                      </p:to>
                                    </p:set>
                                    <p:anim calcmode="lin" valueType="num">
                                      <p:cBhvr additive="base">
                                        <p:cTn id="25" dur="500" fill="hold"/>
                                        <p:tgtEl>
                                          <p:spTgt spid="4710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7107">
                                            <p:txEl>
                                              <p:pRg st="7" end="7"/>
                                            </p:txEl>
                                          </p:spTgt>
                                        </p:tgtEl>
                                        <p:attrNameLst>
                                          <p:attrName>style.visibility</p:attrName>
                                        </p:attrNameLst>
                                      </p:cBhvr>
                                      <p:to>
                                        <p:strVal val="visible"/>
                                      </p:to>
                                    </p:set>
                                    <p:anim calcmode="lin" valueType="num">
                                      <p:cBhvr additive="base">
                                        <p:cTn id="29" dur="500" fill="hold"/>
                                        <p:tgtEl>
                                          <p:spTgt spid="4710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71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hangingPunct="1"/>
            <a:r>
              <a:rPr lang="en-US" altLang="zh-CN" sz="4000"/>
              <a:t>6.1 </a:t>
            </a:r>
            <a:r>
              <a:rPr lang="zh-CN" altLang="en-US" sz="4000"/>
              <a:t>概述</a:t>
            </a:r>
          </a:p>
        </p:txBody>
      </p:sp>
      <p:sp>
        <p:nvSpPr>
          <p:cNvPr id="12294" name="Rectangle 3"/>
          <p:cNvSpPr>
            <a:spLocks noGrp="1" noChangeArrowheads="1"/>
          </p:cNvSpPr>
          <p:nvPr>
            <p:ph type="body" idx="1"/>
          </p:nvPr>
        </p:nvSpPr>
        <p:spPr>
          <a:xfrm>
            <a:off x="617538" y="1464906"/>
            <a:ext cx="8058150" cy="4968404"/>
          </a:xfrm>
        </p:spPr>
        <p:txBody>
          <a:bodyPr/>
          <a:lstStyle/>
          <a:p>
            <a:pPr eaLnBrk="1" hangingPunct="1"/>
            <a:r>
              <a:rPr lang="zh-CN" altLang="en-US" sz="2400" dirty="0">
                <a:solidFill>
                  <a:schemeClr val="accent2"/>
                </a:solidFill>
                <a:latin typeface="Times New Roman" pitchFamily="18" charset="0"/>
                <a:ea typeface="黑体" pitchFamily="2" charset="-122"/>
              </a:rPr>
              <a:t>二、查询优化及其方法（续）</a:t>
            </a:r>
          </a:p>
          <a:p>
            <a:pPr marL="914400" lvl="1" indent="-457200" eaLnBrk="1" hangingPunct="1"/>
            <a:r>
              <a:rPr lang="zh-CN" altLang="en-US" sz="2400" dirty="0">
                <a:solidFill>
                  <a:srgbClr val="0000CC"/>
                </a:solidFill>
                <a:latin typeface="Times New Roman" pitchFamily="18" charset="0"/>
                <a:ea typeface="黑体" pitchFamily="2" charset="-122"/>
              </a:rPr>
              <a:t>查询优化的方法（续）</a:t>
            </a:r>
            <a:endParaRPr lang="en-US" altLang="zh-CN" sz="2400" dirty="0">
              <a:solidFill>
                <a:srgbClr val="0000CC"/>
              </a:solidFill>
              <a:latin typeface="Times New Roman" pitchFamily="18" charset="0"/>
              <a:ea typeface="黑体" pitchFamily="2" charset="-122"/>
            </a:endParaRPr>
          </a:p>
          <a:p>
            <a:pPr marL="1371600" lvl="2" indent="-457200" eaLnBrk="1" hangingPunct="1">
              <a:lnSpc>
                <a:spcPct val="115000"/>
              </a:lnSpc>
            </a:pPr>
            <a:r>
              <a:rPr lang="zh-CN" altLang="en-US" dirty="0">
                <a:latin typeface="Times New Roman" pitchFamily="18" charset="0"/>
                <a:ea typeface="黑体" pitchFamily="2" charset="-122"/>
              </a:rPr>
              <a:t>实际系统中往往综合运用以上两种策略，在两个层次上进行优化。</a:t>
            </a:r>
          </a:p>
          <a:p>
            <a:pPr marL="1371600" lvl="2" indent="-457200" eaLnBrk="1" hangingPunct="1">
              <a:lnSpc>
                <a:spcPct val="115000"/>
              </a:lnSpc>
            </a:pPr>
            <a:r>
              <a:rPr lang="en-US" altLang="zh-CN" dirty="0">
                <a:latin typeface="Times New Roman" pitchFamily="18" charset="0"/>
                <a:ea typeface="黑体" pitchFamily="2" charset="-122"/>
              </a:rPr>
              <a:t>DBMS</a:t>
            </a:r>
            <a:r>
              <a:rPr lang="zh-CN" altLang="en-US" dirty="0">
                <a:latin typeface="Times New Roman" pitchFamily="18" charset="0"/>
                <a:ea typeface="黑体" pitchFamily="2" charset="-122"/>
              </a:rPr>
              <a:t>中承担优化的模块称</a:t>
            </a:r>
            <a:r>
              <a:rPr lang="zh-CN" altLang="en-US" dirty="0">
                <a:solidFill>
                  <a:srgbClr val="FF0000"/>
                </a:solidFill>
                <a:latin typeface="Times New Roman" pitchFamily="18" charset="0"/>
                <a:ea typeface="黑体" pitchFamily="2" charset="-122"/>
              </a:rPr>
              <a:t>优化器（</a:t>
            </a:r>
            <a:r>
              <a:rPr lang="en-US" altLang="zh-CN" dirty="0">
                <a:solidFill>
                  <a:srgbClr val="FF0000"/>
                </a:solidFill>
                <a:latin typeface="Times New Roman" pitchFamily="18" charset="0"/>
                <a:ea typeface="黑体" pitchFamily="2" charset="-122"/>
              </a:rPr>
              <a:t>Optimizer</a:t>
            </a:r>
            <a:r>
              <a:rPr lang="zh-CN" altLang="en-US" dirty="0">
                <a:solidFill>
                  <a:srgbClr val="FF0000"/>
                </a:solidFill>
                <a:latin typeface="Times New Roman" pitchFamily="18" charset="0"/>
                <a:ea typeface="黑体" pitchFamily="2" charset="-122"/>
              </a:rPr>
              <a:t>）</a:t>
            </a:r>
            <a:r>
              <a:rPr lang="zh-CN" altLang="en-US" dirty="0">
                <a:latin typeface="Times New Roman" pitchFamily="18" charset="0"/>
                <a:ea typeface="黑体" pitchFamily="2" charset="-122"/>
              </a:rPr>
              <a:t>。</a:t>
            </a:r>
          </a:p>
          <a:p>
            <a:pPr marL="1371600" lvl="2" indent="-457200" eaLnBrk="1" hangingPunct="1">
              <a:lnSpc>
                <a:spcPct val="115000"/>
              </a:lnSpc>
            </a:pPr>
            <a:r>
              <a:rPr lang="zh-CN" altLang="en-US" dirty="0">
                <a:latin typeface="Times New Roman" pitchFamily="18" charset="0"/>
                <a:ea typeface="黑体" pitchFamily="2" charset="-122"/>
              </a:rPr>
              <a:t>一般地，优化器的工作对用户是透明的。但有的系统允许用户询问优化器为某个查询所选择的执行计划（</a:t>
            </a:r>
            <a:r>
              <a:rPr lang="en-US" altLang="zh-CN" dirty="0">
                <a:solidFill>
                  <a:srgbClr val="008000"/>
                </a:solidFill>
                <a:latin typeface="Times New Roman" pitchFamily="18" charset="0"/>
                <a:ea typeface="黑体" pitchFamily="2" charset="-122"/>
              </a:rPr>
              <a:t>e.g. Oracle</a:t>
            </a:r>
            <a:r>
              <a:rPr lang="zh-CN" altLang="en-US" dirty="0">
                <a:solidFill>
                  <a:srgbClr val="008000"/>
                </a:solidFill>
                <a:latin typeface="Times New Roman" pitchFamily="18" charset="0"/>
                <a:ea typeface="黑体" pitchFamily="2" charset="-122"/>
              </a:rPr>
              <a:t>中通过</a:t>
            </a:r>
            <a:r>
              <a:rPr lang="en-US" altLang="zh-CN" dirty="0">
                <a:solidFill>
                  <a:srgbClr val="008000"/>
                </a:solidFill>
                <a:latin typeface="Times New Roman" pitchFamily="18" charset="0"/>
                <a:ea typeface="黑体" pitchFamily="2" charset="-122"/>
              </a:rPr>
              <a:t>EXPLAIN PLAN</a:t>
            </a:r>
            <a:r>
              <a:rPr lang="zh-CN" altLang="en-US" dirty="0">
                <a:solidFill>
                  <a:srgbClr val="008000"/>
                </a:solidFill>
                <a:latin typeface="Times New Roman" pitchFamily="18" charset="0"/>
                <a:ea typeface="黑体" pitchFamily="2" charset="-122"/>
              </a:rPr>
              <a:t>命令来实现</a:t>
            </a:r>
            <a:r>
              <a:rPr lang="zh-CN" altLang="en-US" dirty="0">
                <a:latin typeface="Times New Roman" pitchFamily="18" charset="0"/>
                <a:ea typeface="黑体" pitchFamily="2" charset="-122"/>
              </a:rPr>
              <a:t>）；还允许用户建议优化器如何优化一个查询（</a:t>
            </a:r>
            <a:r>
              <a:rPr lang="en-US" altLang="zh-CN" dirty="0">
                <a:solidFill>
                  <a:srgbClr val="008000"/>
                </a:solidFill>
                <a:latin typeface="Times New Roman" pitchFamily="18" charset="0"/>
                <a:ea typeface="黑体" pitchFamily="2" charset="-122"/>
              </a:rPr>
              <a:t>e.g. Oracle</a:t>
            </a:r>
            <a:r>
              <a:rPr lang="zh-CN" altLang="en-US" dirty="0">
                <a:solidFill>
                  <a:srgbClr val="008000"/>
                </a:solidFill>
                <a:latin typeface="Times New Roman" pitchFamily="18" charset="0"/>
                <a:ea typeface="黑体" pitchFamily="2" charset="-122"/>
              </a:rPr>
              <a:t>中通过在</a:t>
            </a:r>
            <a:r>
              <a:rPr lang="en-US" altLang="zh-CN" dirty="0">
                <a:solidFill>
                  <a:srgbClr val="008000"/>
                </a:solidFill>
                <a:latin typeface="Times New Roman" pitchFamily="18" charset="0"/>
                <a:ea typeface="黑体" pitchFamily="2" charset="-122"/>
              </a:rPr>
              <a:t>SELECT</a:t>
            </a:r>
            <a:r>
              <a:rPr lang="zh-CN" altLang="en-US" dirty="0">
                <a:solidFill>
                  <a:srgbClr val="008000"/>
                </a:solidFill>
                <a:latin typeface="Times New Roman" pitchFamily="18" charset="0"/>
                <a:ea typeface="黑体" pitchFamily="2" charset="-122"/>
              </a:rPr>
              <a:t>中插入优化提示来实现</a:t>
            </a:r>
            <a:r>
              <a:rPr lang="zh-CN" altLang="en-US" dirty="0">
                <a:latin typeface="Times New Roman" pitchFamily="18" charset="0"/>
                <a:ea typeface="黑体" pitchFamily="2" charset="-122"/>
              </a:rPr>
              <a:t>）。</a:t>
            </a:r>
          </a:p>
        </p:txBody>
      </p:sp>
      <p:sp>
        <p:nvSpPr>
          <p:cNvPr id="7" name="灯片编号占位符 5"/>
          <p:cNvSpPr>
            <a:spLocks noGrp="1"/>
          </p:cNvSpPr>
          <p:nvPr>
            <p:ph type="sldNum" sz="quarter" idx="4"/>
          </p:nvPr>
        </p:nvSpPr>
        <p:spPr>
          <a:xfrm>
            <a:off x="8028384" y="6542436"/>
            <a:ext cx="658416" cy="250208"/>
          </a:xfrm>
          <a:prstGeom prst="rect">
            <a:avLst/>
          </a:prstGeom>
        </p:spPr>
        <p:txBody>
          <a:bodyPr/>
          <a:lstStyle>
            <a:lvl1pPr algn="r">
              <a:defRPr sz="1000">
                <a:solidFill>
                  <a:schemeClr val="tx1"/>
                </a:solidFill>
              </a:defRPr>
            </a:lvl1pPr>
          </a:lstStyle>
          <a:p>
            <a:fld id="{BB270F05-8D65-49A8-91FB-6A617CC2AAFA}" type="slidenum">
              <a:rPr lang="en-US" altLang="zh-CN" smtClean="0"/>
              <a:pPr/>
              <a:t>9</a:t>
            </a:fld>
            <a:endParaRPr lang="en-US" altLang="zh-CN" dirty="0"/>
          </a:p>
        </p:txBody>
      </p:sp>
      <p:sp>
        <p:nvSpPr>
          <p:cNvPr id="8" name="日期占位符 3"/>
          <p:cNvSpPr>
            <a:spLocks noGrp="1"/>
          </p:cNvSpPr>
          <p:nvPr>
            <p:ph type="dt" sz="half" idx="2"/>
          </p:nvPr>
        </p:nvSpPr>
        <p:spPr>
          <a:xfrm>
            <a:off x="4427984" y="6542436"/>
            <a:ext cx="3456384" cy="250208"/>
          </a:xfrm>
          <a:prstGeom prst="rect">
            <a:avLst/>
          </a:prstGeom>
        </p:spPr>
        <p:txBody>
          <a:bodyPr/>
          <a:lstStyle>
            <a:lvl1pPr>
              <a:defRPr sz="1000" i="0">
                <a:solidFill>
                  <a:srgbClr val="CC3300"/>
                </a:solidFill>
              </a:defRPr>
            </a:lvl1p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 name="页脚占位符 4"/>
          <p:cNvSpPr>
            <a:spLocks noGrp="1"/>
          </p:cNvSpPr>
          <p:nvPr>
            <p:ph type="ftr" sz="quarter" idx="3"/>
          </p:nvPr>
        </p:nvSpPr>
        <p:spPr>
          <a:xfrm>
            <a:off x="921069" y="6542436"/>
            <a:ext cx="3362899" cy="250208"/>
          </a:xfrm>
          <a:prstGeom prst="rect">
            <a:avLst/>
          </a:prstGeom>
        </p:spPr>
        <p:txBody>
          <a:bodyPr/>
          <a:lstStyle>
            <a:lvl1pPr>
              <a:defRPr sz="1000" i="0">
                <a:solidFill>
                  <a:srgbClr val="CC33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6</a:t>
            </a:r>
            <a:r>
              <a:rPr lang="zh-CN" altLang="en-US" dirty="0"/>
              <a:t>章</a:t>
            </a:r>
            <a:r>
              <a:rPr lang="en-US" altLang="zh-CN" dirty="0"/>
              <a:t>—</a:t>
            </a:r>
            <a:r>
              <a:rPr lang="zh-CN" altLang="en-US" dirty="0"/>
              <a:t>查询处理和优化</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ch02数据模型</Template>
  <TotalTime>5095</TotalTime>
  <Words>3598</Words>
  <Application>Microsoft Office PowerPoint</Application>
  <PresentationFormat>全屏显示(4:3)</PresentationFormat>
  <Paragraphs>422</Paragraphs>
  <Slides>32</Slides>
  <Notes>30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3" baseType="lpstr">
      <vt:lpstr>黑体</vt:lpstr>
      <vt:lpstr>楷体_GB2312</vt:lpstr>
      <vt:lpstr>宋体</vt:lpstr>
      <vt:lpstr>Arial</vt:lpstr>
      <vt:lpstr>Symbol</vt:lpstr>
      <vt:lpstr>Tahoma</vt:lpstr>
      <vt:lpstr>Times</vt:lpstr>
      <vt:lpstr>Times New Roman</vt:lpstr>
      <vt:lpstr>Wingdings</vt:lpstr>
      <vt:lpstr>Layers</vt:lpstr>
      <vt:lpstr>Visio</vt:lpstr>
      <vt:lpstr>第6章  查询处理和优化  Chapter 6  Query Processing &amp; Optimization</vt:lpstr>
      <vt:lpstr>目录 Contents</vt:lpstr>
      <vt:lpstr>6.1 概述</vt:lpstr>
      <vt:lpstr>6.1 概述</vt:lpstr>
      <vt:lpstr>6.1 概述</vt:lpstr>
      <vt:lpstr>6.1 概述</vt:lpstr>
      <vt:lpstr>6.1 概述</vt:lpstr>
      <vt:lpstr>6.1 概述</vt:lpstr>
      <vt:lpstr>6.1 概述</vt:lpstr>
      <vt:lpstr>目录 Contents</vt:lpstr>
      <vt:lpstr>6.2 代数优化</vt:lpstr>
      <vt:lpstr>6.2 代数优化</vt:lpstr>
      <vt:lpstr>6.2 代数优化</vt:lpstr>
      <vt:lpstr>6.2 代数优化</vt:lpstr>
      <vt:lpstr>6.2 代数优化</vt:lpstr>
      <vt:lpstr>6.2 代数优化</vt:lpstr>
      <vt:lpstr>6.2 代数优化</vt:lpstr>
      <vt:lpstr>6.2 代数优化</vt:lpstr>
      <vt:lpstr>6.2 代数优化</vt:lpstr>
      <vt:lpstr>目录 Contents</vt:lpstr>
      <vt:lpstr>6.3  依赖于存取路径的规则优化 </vt:lpstr>
      <vt:lpstr>6.3  依赖于存取路径的规则优化</vt:lpstr>
      <vt:lpstr>6.3  依赖于存取路径的规则优化</vt:lpstr>
      <vt:lpstr>目录 Contents</vt:lpstr>
      <vt:lpstr>6.4  代价估算优化</vt:lpstr>
      <vt:lpstr>6.4  代价估算优化</vt:lpstr>
      <vt:lpstr>6.4  代价估算优化</vt:lpstr>
      <vt:lpstr>6.4  代价估算优化</vt:lpstr>
      <vt:lpstr>6.4  代价估算优化</vt:lpstr>
      <vt:lpstr>6.4  代价估算优化</vt:lpstr>
      <vt:lpstr>6.4  代价估算优化</vt:lpstr>
      <vt:lpstr>The End</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查询处理和优化</dc:title>
  <dc:creator>Xu, Zhuoming</dc:creator>
  <cp:lastModifiedBy>DELL</cp:lastModifiedBy>
  <cp:revision>299</cp:revision>
  <dcterms:created xsi:type="dcterms:W3CDTF">2006-09-15T00:35:29Z</dcterms:created>
  <dcterms:modified xsi:type="dcterms:W3CDTF">2021-09-12T09:50:44Z</dcterms:modified>
</cp:coreProperties>
</file>