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79"/>
  </p:notesMasterIdLst>
  <p:sldIdLst>
    <p:sldId id="256" r:id="rId2"/>
    <p:sldId id="258" r:id="rId3"/>
    <p:sldId id="345" r:id="rId4"/>
    <p:sldId id="259" r:id="rId5"/>
    <p:sldId id="260" r:id="rId6"/>
    <p:sldId id="262" r:id="rId7"/>
    <p:sldId id="264" r:id="rId8"/>
    <p:sldId id="346" r:id="rId9"/>
    <p:sldId id="266" r:id="rId10"/>
    <p:sldId id="267" r:id="rId11"/>
    <p:sldId id="347" r:id="rId12"/>
    <p:sldId id="268" r:id="rId13"/>
    <p:sldId id="269" r:id="rId14"/>
    <p:sldId id="348" r:id="rId15"/>
    <p:sldId id="364" r:id="rId16"/>
    <p:sldId id="270" r:id="rId17"/>
    <p:sldId id="271" r:id="rId18"/>
    <p:sldId id="272" r:id="rId19"/>
    <p:sldId id="365" r:id="rId20"/>
    <p:sldId id="273" r:id="rId21"/>
    <p:sldId id="275" r:id="rId22"/>
    <p:sldId id="276" r:id="rId23"/>
    <p:sldId id="277" r:id="rId24"/>
    <p:sldId id="278" r:id="rId25"/>
    <p:sldId id="366" r:id="rId26"/>
    <p:sldId id="279" r:id="rId27"/>
    <p:sldId id="280" r:id="rId28"/>
    <p:sldId id="281" r:id="rId29"/>
    <p:sldId id="282" r:id="rId30"/>
    <p:sldId id="352" r:id="rId31"/>
    <p:sldId id="283" r:id="rId32"/>
    <p:sldId id="367" r:id="rId33"/>
    <p:sldId id="285" r:id="rId34"/>
    <p:sldId id="286" r:id="rId35"/>
    <p:sldId id="287" r:id="rId36"/>
    <p:sldId id="291" r:id="rId37"/>
    <p:sldId id="292" r:id="rId38"/>
    <p:sldId id="288" r:id="rId39"/>
    <p:sldId id="289" r:id="rId40"/>
    <p:sldId id="290" r:id="rId41"/>
    <p:sldId id="293" r:id="rId42"/>
    <p:sldId id="294" r:id="rId43"/>
    <p:sldId id="295" r:id="rId44"/>
    <p:sldId id="296" r:id="rId45"/>
    <p:sldId id="297" r:id="rId46"/>
    <p:sldId id="353" r:id="rId47"/>
    <p:sldId id="354" r:id="rId48"/>
    <p:sldId id="298" r:id="rId49"/>
    <p:sldId id="300" r:id="rId50"/>
    <p:sldId id="302" r:id="rId51"/>
    <p:sldId id="303" r:id="rId52"/>
    <p:sldId id="304" r:id="rId53"/>
    <p:sldId id="306" r:id="rId54"/>
    <p:sldId id="309" r:id="rId55"/>
    <p:sldId id="314" r:id="rId56"/>
    <p:sldId id="360" r:id="rId57"/>
    <p:sldId id="361" r:id="rId58"/>
    <p:sldId id="315" r:id="rId59"/>
    <p:sldId id="323" r:id="rId60"/>
    <p:sldId id="363" r:id="rId61"/>
    <p:sldId id="318" r:id="rId62"/>
    <p:sldId id="319" r:id="rId63"/>
    <p:sldId id="320" r:id="rId64"/>
    <p:sldId id="326" r:id="rId65"/>
    <p:sldId id="324" r:id="rId66"/>
    <p:sldId id="327" r:id="rId67"/>
    <p:sldId id="329" r:id="rId68"/>
    <p:sldId id="330" r:id="rId69"/>
    <p:sldId id="362" r:id="rId70"/>
    <p:sldId id="328" r:id="rId71"/>
    <p:sldId id="336" r:id="rId72"/>
    <p:sldId id="337" r:id="rId73"/>
    <p:sldId id="338" r:id="rId74"/>
    <p:sldId id="340" r:id="rId75"/>
    <p:sldId id="341" r:id="rId76"/>
    <p:sldId id="342" r:id="rId77"/>
    <p:sldId id="331" r:id="rId7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0021"/>
    <a:srgbClr val="008000"/>
    <a:srgbClr val="FF33CC"/>
    <a:srgbClr val="000066"/>
    <a:srgbClr val="CCFF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416" y="3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003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03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03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003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B134532-0AF6-4810-881E-F3D55C0C1D42}" type="slidenum">
              <a:rPr lang="en-US" altLang="zh-CN"/>
              <a:pPr/>
              <a:t>‹#›</a:t>
            </a:fld>
            <a:endParaRPr lang="en-US" altLang="zh-CN"/>
          </a:p>
        </p:txBody>
      </p:sp>
    </p:spTree>
    <p:extLst>
      <p:ext uri="{BB962C8B-B14F-4D97-AF65-F5344CB8AC3E}">
        <p14:creationId xmlns:p14="http://schemas.microsoft.com/office/powerpoint/2010/main" val="341030421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18355-A8F5-4804-BDD4-01EDA1E0C704}" type="slidenum">
              <a:rPr lang="en-US" altLang="zh-CN"/>
              <a:pPr/>
              <a:t>1</a:t>
            </a:fld>
            <a:endParaRPr lang="en-US" altLang="zh-CN"/>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9A29C8-D48E-4E76-A348-50BA34EB03F1}" type="slidenum">
              <a:rPr lang="en-US" altLang="zh-CN"/>
              <a:pPr/>
              <a:t>10</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45C51B-BEBE-487A-89BD-6A7E5F229608}" type="slidenum">
              <a:rPr lang="en-US" altLang="zh-CN"/>
              <a:pPr/>
              <a:t>11</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EF05D3-92A2-4E3F-9817-3A992DE41909}" type="slidenum">
              <a:rPr lang="en-US" altLang="zh-CN"/>
              <a:pPr/>
              <a:t>12</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709F8-1694-4E79-B0A3-A8CAFFE0F7D7}" type="slidenum">
              <a:rPr lang="en-US" altLang="zh-CN"/>
              <a:pPr/>
              <a:t>13</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F6A71C-5C20-4010-965A-A0DB841E8B38}" type="slidenum">
              <a:rPr lang="en-US" altLang="zh-CN"/>
              <a:pPr/>
              <a:t>14</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49DF5-7E9E-4ABA-B1DD-19647BFF0568}" type="slidenum">
              <a:rPr lang="en-US" altLang="zh-CN"/>
              <a:pPr/>
              <a:t>15</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86494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86A451-7150-4A05-951D-ABD3EE0EE709}" type="slidenum">
              <a:rPr lang="en-US" altLang="zh-CN"/>
              <a:pPr/>
              <a:t>16</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71C5B6-2F78-45A4-8FAF-67D50F1A0695}" type="slidenum">
              <a:rPr lang="en-US" altLang="zh-CN"/>
              <a:pPr/>
              <a:t>17</a:t>
            </a:fld>
            <a:endParaRPr lang="en-US" altLang="zh-CN"/>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45C21-0D29-493E-A63E-EE9915C7CF59}" type="slidenum">
              <a:rPr lang="en-US" altLang="zh-CN"/>
              <a:pPr/>
              <a:t>18</a:t>
            </a:fld>
            <a:endParaRPr lang="en-US" altLang="zh-CN"/>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49DF5-7E9E-4ABA-B1DD-19647BFF0568}" type="slidenum">
              <a:rPr lang="en-US" altLang="zh-CN"/>
              <a:pPr/>
              <a:t>19</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208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A573D-9E41-4134-869D-D8D15C53649F}" type="slidenum">
              <a:rPr lang="en-US" altLang="zh-CN"/>
              <a:pPr/>
              <a:t>2</a:t>
            </a:fld>
            <a:endParaRPr lang="en-US" altLang="zh-CN"/>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0ADAB4-3629-44B9-B7F0-93B5D32A27A1}" type="slidenum">
              <a:rPr lang="en-US" altLang="zh-CN"/>
              <a:pPr/>
              <a:t>20</a:t>
            </a:fld>
            <a:endParaRPr lang="en-US" altLang="zh-CN"/>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10B8F3-262E-4E03-8013-CDDFC818A02D}" type="slidenum">
              <a:rPr lang="en-US" altLang="zh-CN"/>
              <a:pPr/>
              <a:t>21</a:t>
            </a:fld>
            <a:endParaRPr lang="en-US" altLang="zh-CN"/>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9BC2E-687E-4BE6-9393-073DBC6C3CA9}" type="slidenum">
              <a:rPr lang="en-US" altLang="zh-CN"/>
              <a:pPr/>
              <a:t>22</a:t>
            </a:fld>
            <a:endParaRPr lang="en-US" altLang="zh-CN"/>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1D67D-8EA3-4D1B-B35A-6C37FC3A68D4}" type="slidenum">
              <a:rPr lang="en-US" altLang="zh-CN"/>
              <a:pPr/>
              <a:t>23</a:t>
            </a:fld>
            <a:endParaRPr lang="en-US" altLang="zh-CN"/>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E5C5CA-0601-4084-989C-D1DE371C681F}" type="slidenum">
              <a:rPr lang="en-US" altLang="zh-CN"/>
              <a:pPr/>
              <a:t>24</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49DF5-7E9E-4ABA-B1DD-19647BFF0568}" type="slidenum">
              <a:rPr lang="en-US" altLang="zh-CN"/>
              <a:pPr/>
              <a:t>25</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97299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07AC5-F590-42C3-9563-0C968C312502}" type="slidenum">
              <a:rPr lang="en-US" altLang="zh-CN"/>
              <a:pPr/>
              <a:t>26</a:t>
            </a:fld>
            <a:endParaRPr lang="en-US"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E43CB-7313-4E8B-B47F-D7DFC2889FE4}" type="slidenum">
              <a:rPr lang="en-US" altLang="zh-CN"/>
              <a:pPr/>
              <a:t>27</a:t>
            </a:fld>
            <a:endParaRPr lang="en-US" altLang="zh-CN"/>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1DC872-240D-4FBA-8D5E-FCB9B275D9C1}" type="slidenum">
              <a:rPr lang="en-US" altLang="zh-CN"/>
              <a:pPr/>
              <a:t>28</a:t>
            </a:fld>
            <a:endParaRPr lang="en-US" altLang="zh-CN"/>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ED7BB2-2B5B-44AF-96F6-1ABDB58EC3E1}" type="slidenum">
              <a:rPr lang="en-US" altLang="zh-CN"/>
              <a:pPr/>
              <a:t>29</a:t>
            </a:fld>
            <a:endParaRPr lang="en-US" altLang="zh-CN"/>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449DF5-7E9E-4ABA-B1DD-19647BFF0568}" type="slidenum">
              <a:rPr lang="en-US" altLang="zh-CN"/>
              <a:pPr/>
              <a:t>3</a:t>
            </a:fld>
            <a:endParaRPr lang="en-US" altLang="zh-CN"/>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CCE54D-2A72-459C-84AA-85EB5D94D283}" type="slidenum">
              <a:rPr lang="en-US" altLang="zh-CN"/>
              <a:pPr/>
              <a:t>30</a:t>
            </a:fld>
            <a:endParaRPr lang="en-US" altLang="zh-CN"/>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A6F49D-406C-4AF6-B9A8-0B866C382AC7}" type="slidenum">
              <a:rPr lang="en-US" altLang="zh-CN"/>
              <a:pPr/>
              <a:t>31</a:t>
            </a:fld>
            <a:endParaRPr lang="en-US" altLang="zh-CN"/>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B4D603-EB6A-43EC-8356-A3130CF6714A}" type="slidenum">
              <a:rPr lang="en-US" altLang="zh-CN"/>
              <a:pPr/>
              <a:t>33</a:t>
            </a:fld>
            <a:endParaRPr lang="en-US" altLang="zh-CN"/>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CF081F-3874-41FA-85D0-534F0B024D81}" type="slidenum">
              <a:rPr lang="en-US" altLang="zh-CN"/>
              <a:pPr/>
              <a:t>34</a:t>
            </a:fld>
            <a:endParaRPr lang="en-US" altLang="zh-CN"/>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D0FA1-AB45-4331-A335-3FCC184AA9DA}" type="slidenum">
              <a:rPr lang="en-US" altLang="zh-CN"/>
              <a:pPr/>
              <a:t>35</a:t>
            </a:fld>
            <a:endParaRPr lang="en-US" altLang="zh-CN"/>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864FB0-6A3A-4739-9012-D9B7DBEA3947}" type="slidenum">
              <a:rPr lang="en-US" altLang="zh-CN"/>
              <a:pPr/>
              <a:t>36</a:t>
            </a:fld>
            <a:endParaRPr lang="en-US" altLang="zh-CN"/>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ABEC51-A556-4C35-84CB-C229CEB5115F}" type="slidenum">
              <a:rPr lang="en-US" altLang="zh-CN"/>
              <a:pPr/>
              <a:t>37</a:t>
            </a:fld>
            <a:endParaRPr lang="en-US" altLang="zh-CN"/>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FCB0A-4814-4D35-9585-95F605A5C978}" type="slidenum">
              <a:rPr lang="en-US" altLang="zh-CN"/>
              <a:pPr/>
              <a:t>38</a:t>
            </a:fld>
            <a:endParaRPr lang="en-US" altLang="zh-CN"/>
          </a:p>
        </p:txBody>
      </p:sp>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381BD-A25B-4332-9F77-C25B73DC048A}" type="slidenum">
              <a:rPr lang="en-US" altLang="zh-CN"/>
              <a:pPr/>
              <a:t>39</a:t>
            </a:fld>
            <a:endParaRPr lang="en-US" altLang="zh-CN"/>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075CD9-3386-4CFF-9D5D-DFA325084116}" type="slidenum">
              <a:rPr lang="en-US" altLang="zh-CN"/>
              <a:pPr/>
              <a:t>40</a:t>
            </a:fld>
            <a:endParaRPr lang="en-US" altLang="zh-CN"/>
          </a:p>
        </p:txBody>
      </p:sp>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633AA7-CCB1-4ED1-8A5C-4A4CBF7833A2}" type="slidenum">
              <a:rPr lang="en-US" altLang="zh-CN"/>
              <a:pPr/>
              <a:t>4</a:t>
            </a:fld>
            <a:endParaRPr lang="en-US" altLang="zh-CN"/>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5E6296-3D09-4BA2-B2E6-3A0DD804351F}" type="slidenum">
              <a:rPr lang="en-US" altLang="zh-CN"/>
              <a:pPr/>
              <a:t>41</a:t>
            </a:fld>
            <a:endParaRPr lang="en-US" altLang="zh-CN"/>
          </a:p>
        </p:txBody>
      </p:sp>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C0A8AF-EFA6-46CD-813E-C8074728E400}" type="slidenum">
              <a:rPr lang="en-US" altLang="zh-CN"/>
              <a:pPr/>
              <a:t>42</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3F4F0-AC5C-4951-94EF-E742A9EF1B41}" type="slidenum">
              <a:rPr lang="en-US" altLang="zh-CN"/>
              <a:pPr/>
              <a:t>43</a:t>
            </a:fld>
            <a:endParaRPr lang="en-US" altLang="zh-CN"/>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0EB9-FDE9-4B16-8932-16424C6ABD3B}" type="slidenum">
              <a:rPr lang="en-US" altLang="zh-CN"/>
              <a:pPr/>
              <a:t>44</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5D6833-7FA1-4DAF-9EDC-C396E8DA2FA2}" type="slidenum">
              <a:rPr lang="en-US" altLang="zh-CN"/>
              <a:pPr/>
              <a:t>45</a:t>
            </a:fld>
            <a:endParaRPr lang="en-US" altLang="zh-CN"/>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5D77A-ADA7-478C-82F3-AD08BC331A96}" type="slidenum">
              <a:rPr lang="en-US" altLang="zh-CN"/>
              <a:pPr/>
              <a:t>46</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A178C6-25A9-494B-B187-E4445931F8AF}" type="slidenum">
              <a:rPr lang="en-US" altLang="zh-CN"/>
              <a:pPr/>
              <a:t>47</a:t>
            </a:fld>
            <a:endParaRPr lang="en-US" altLang="zh-CN"/>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445597-05E5-42B7-9B99-3A0FB96AD1F5}" type="slidenum">
              <a:rPr lang="en-US" altLang="zh-CN"/>
              <a:pPr/>
              <a:t>48</a:t>
            </a:fld>
            <a:endParaRPr lang="en-US" altLang="zh-CN"/>
          </a:p>
        </p:txBody>
      </p:sp>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DDA60A-4B31-40A1-96AC-1655F3DC03F5}" type="slidenum">
              <a:rPr lang="en-US" altLang="zh-CN"/>
              <a:pPr/>
              <a:t>49</a:t>
            </a:fld>
            <a:endParaRPr lang="en-US" altLang="zh-CN"/>
          </a:p>
        </p:txBody>
      </p:sp>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40C6D1-CC91-4EC0-8E04-E062DE6F454A}" type="slidenum">
              <a:rPr lang="en-US" altLang="zh-CN"/>
              <a:pPr/>
              <a:t>50</a:t>
            </a:fld>
            <a:endParaRPr lang="en-US" altLang="zh-CN"/>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6EC8C0-166B-4919-80BA-E469403730A9}" type="slidenum">
              <a:rPr lang="en-US" altLang="zh-CN"/>
              <a:pPr/>
              <a:t>5</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4695C5-C4BC-41E2-B909-676DD0C95091}" type="slidenum">
              <a:rPr lang="en-US" altLang="zh-CN"/>
              <a:pPr/>
              <a:t>51</a:t>
            </a:fld>
            <a:endParaRPr lang="en-US" altLang="zh-CN"/>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6C183-E594-40C1-A243-E3BB86F65746}" type="slidenum">
              <a:rPr lang="en-US" altLang="zh-CN"/>
              <a:pPr/>
              <a:t>52</a:t>
            </a:fld>
            <a:endParaRPr lang="en-US" altLang="zh-CN"/>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D9DE1-F4A9-4F0A-80E4-A4888C990482}" type="slidenum">
              <a:rPr lang="en-US" altLang="zh-CN"/>
              <a:pPr/>
              <a:t>53</a:t>
            </a:fld>
            <a:endParaRPr lang="en-US" altLang="zh-CN"/>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2DB36C-25E2-4185-AC36-43D23E01BA0F}" type="slidenum">
              <a:rPr lang="en-US" altLang="zh-CN"/>
              <a:pPr/>
              <a:t>54</a:t>
            </a:fld>
            <a:endParaRPr lang="en-US" altLang="zh-CN"/>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6FFB4-318D-4CBC-BCA8-362A93650F53}" type="slidenum">
              <a:rPr lang="en-US" altLang="zh-CN"/>
              <a:pPr/>
              <a:t>55</a:t>
            </a:fld>
            <a:endParaRPr lang="en-US" altLang="zh-CN"/>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11571F-B827-4EF8-86D2-6D72438FAFD5}" type="slidenum">
              <a:rPr lang="en-US" altLang="zh-CN"/>
              <a:pPr/>
              <a:t>56</a:t>
            </a:fld>
            <a:endParaRPr lang="en-US" altLang="zh-CN"/>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1EE05-CE5A-4507-B60B-92FEE5871741}" type="slidenum">
              <a:rPr lang="en-US" altLang="zh-CN"/>
              <a:pPr/>
              <a:t>57</a:t>
            </a:fld>
            <a:endParaRPr lang="en-US" altLang="zh-CN"/>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B1BA08-9FC4-4054-8F70-3D9DFFD96242}" type="slidenum">
              <a:rPr lang="en-US" altLang="zh-CN"/>
              <a:pPr/>
              <a:t>58</a:t>
            </a:fld>
            <a:endParaRPr lang="en-US" altLang="zh-CN"/>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47050A-5973-4DE3-AAE8-79ED44B069EC}" type="slidenum">
              <a:rPr lang="en-US" altLang="zh-CN"/>
              <a:pPr/>
              <a:t>59</a:t>
            </a:fld>
            <a:endParaRPr lang="en-US" altLang="zh-CN"/>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C7C8F3-23E3-4308-8728-9807FB6539B6}" type="slidenum">
              <a:rPr lang="en-US" altLang="zh-CN"/>
              <a:pPr/>
              <a:t>60</a:t>
            </a:fld>
            <a:endParaRPr lang="en-US" altLang="zh-CN"/>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6A097-66D7-4FCA-960F-468F79BB85D8}" type="slidenum">
              <a:rPr lang="en-US" altLang="zh-CN"/>
              <a:pPr/>
              <a:t>6</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57FBBB-BCE5-42D6-89B9-DC0602BE9989}" type="slidenum">
              <a:rPr lang="en-US" altLang="zh-CN"/>
              <a:pPr/>
              <a:t>61</a:t>
            </a:fld>
            <a:endParaRPr lang="en-US" altLang="zh-CN"/>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F5DCF6-0B97-4135-872C-C318F7108FB6}" type="slidenum">
              <a:rPr lang="en-US" altLang="zh-CN"/>
              <a:pPr/>
              <a:t>62</a:t>
            </a:fld>
            <a:endParaRPr lang="en-US" altLang="zh-CN"/>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8A1350-A6F4-402A-93F3-6480EB8B4612}" type="slidenum">
              <a:rPr lang="en-US" altLang="zh-CN"/>
              <a:pPr/>
              <a:t>63</a:t>
            </a:fld>
            <a:endParaRPr lang="en-US" altLang="zh-CN"/>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A2F86-4E09-41D2-A0F7-D1BE1B200005}" type="slidenum">
              <a:rPr lang="en-US" altLang="zh-CN"/>
              <a:pPr/>
              <a:t>64</a:t>
            </a:fld>
            <a:endParaRPr lang="en-US" altLang="zh-CN"/>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DB25C-BF5B-4633-B467-6861DFA21948}" type="slidenum">
              <a:rPr lang="en-US" altLang="zh-CN"/>
              <a:pPr/>
              <a:t>65</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FFD19C-1E4E-4932-BA8E-8036DF97546F}" type="slidenum">
              <a:rPr lang="en-US" altLang="zh-CN"/>
              <a:pPr/>
              <a:t>66</a:t>
            </a:fld>
            <a:endParaRPr lang="en-US" altLang="zh-C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928C81-57C2-45DE-8F3B-52E3EC20132F}" type="slidenum">
              <a:rPr lang="en-US" altLang="zh-CN"/>
              <a:pPr/>
              <a:t>67</a:t>
            </a:fld>
            <a:endParaRPr lang="en-US" altLang="zh-CN"/>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9B0B9-6A0D-47C0-9E93-DEEDBC44ADCE}" type="slidenum">
              <a:rPr lang="en-US" altLang="zh-CN"/>
              <a:pPr/>
              <a:t>68</a:t>
            </a:fld>
            <a:endParaRPr lang="en-US" altLang="zh-CN"/>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B03977-E692-4359-9190-E25D1CCC7034}" type="slidenum">
              <a:rPr lang="en-US" altLang="zh-CN"/>
              <a:pPr/>
              <a:t>69</a:t>
            </a:fld>
            <a:endParaRPr lang="en-US" altLang="zh-CN"/>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9575C2-17E2-4BEF-826E-B123924A6BA2}" type="slidenum">
              <a:rPr lang="en-US" altLang="zh-CN"/>
              <a:pPr/>
              <a:t>70</a:t>
            </a:fld>
            <a:endParaRPr lang="en-US" altLang="zh-CN"/>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6C0016-FF3C-4563-8240-D9C21F7A50FE}" type="slidenum">
              <a:rPr lang="en-US" altLang="zh-CN"/>
              <a:pPr/>
              <a:t>7</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B9F50-7EC0-4BE2-9E51-AAAC704DD602}" type="slidenum">
              <a:rPr lang="en-US" altLang="zh-CN"/>
              <a:pPr/>
              <a:t>71</a:t>
            </a:fld>
            <a:endParaRPr lang="en-US" altLang="zh-CN"/>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FE6A3-6474-43E2-8436-557B83FB17AA}" type="slidenum">
              <a:rPr lang="en-US" altLang="zh-CN"/>
              <a:pPr/>
              <a:t>72</a:t>
            </a:fld>
            <a:endParaRPr lang="en-US" altLang="zh-CN"/>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1BB34C-1150-475B-ADE7-03C29A3C64AB}" type="slidenum">
              <a:rPr lang="en-US" altLang="zh-CN"/>
              <a:pPr/>
              <a:t>73</a:t>
            </a:fld>
            <a:endParaRPr lang="en-US" altLang="zh-CN"/>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E3C4D3-4336-41CB-86EB-6586652B8D81}" type="slidenum">
              <a:rPr lang="en-US" altLang="zh-CN"/>
              <a:pPr/>
              <a:t>74</a:t>
            </a:fld>
            <a:endParaRPr lang="en-US" altLang="zh-CN"/>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9927D-057A-43CD-8760-F07524E314DD}" type="slidenum">
              <a:rPr lang="en-US" altLang="zh-CN"/>
              <a:pPr/>
              <a:t>75</a:t>
            </a:fld>
            <a:endParaRPr lang="en-US" altLang="zh-CN"/>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913D88-F5DD-4E2D-BD5E-0A526EB81AA5}" type="slidenum">
              <a:rPr lang="en-US" altLang="zh-CN"/>
              <a:pPr/>
              <a:t>76</a:t>
            </a:fld>
            <a:endParaRPr lang="en-US" altLang="zh-CN"/>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9C25B-B1D3-485B-944F-C3D6848DD3B3}" type="slidenum">
              <a:rPr lang="en-US" altLang="zh-CN"/>
              <a:pPr/>
              <a:t>77</a:t>
            </a:fld>
            <a:endParaRPr lang="en-US" altLang="zh-CN"/>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7442CE-A30F-4D27-B176-32EFFC0FFDCE}" type="slidenum">
              <a:rPr lang="en-US" altLang="zh-CN"/>
              <a:pPr/>
              <a:t>8</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AB6662-C530-42F6-9B60-F759CEFDA78D}" type="slidenum">
              <a:rPr lang="en-US" altLang="zh-CN"/>
              <a:pPr/>
              <a:t>9</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0" y="0"/>
            <a:ext cx="1752600" cy="4876800"/>
          </a:xfrm>
          <a:prstGeom prst="rect">
            <a:avLst/>
          </a:prstGeom>
          <a:solidFill>
            <a:schemeClr val="accent1"/>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98307" name="Rectangle 3"/>
          <p:cNvSpPr>
            <a:spLocks noChangeArrowheads="1"/>
          </p:cNvSpPr>
          <p:nvPr/>
        </p:nvSpPr>
        <p:spPr bwMode="ltGray">
          <a:xfrm>
            <a:off x="1619250" y="4149725"/>
            <a:ext cx="7143750" cy="1720850"/>
          </a:xfrm>
          <a:prstGeom prst="rect">
            <a:avLst/>
          </a:prstGeom>
          <a:solidFill>
            <a:schemeClr val="bg2"/>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98308" name="Rectangle 4"/>
          <p:cNvSpPr>
            <a:spLocks noChangeArrowheads="1"/>
          </p:cNvSpPr>
          <p:nvPr/>
        </p:nvSpPr>
        <p:spPr bwMode="white">
          <a:xfrm>
            <a:off x="1692275" y="4232275"/>
            <a:ext cx="6994525" cy="1573213"/>
          </a:xfrm>
          <a:prstGeom prst="rect">
            <a:avLst/>
          </a:prstGeom>
          <a:solidFill>
            <a:schemeClr val="bg1"/>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98309" name="Line 5"/>
          <p:cNvSpPr>
            <a:spLocks noChangeShapeType="1"/>
          </p:cNvSpPr>
          <p:nvPr/>
        </p:nvSpPr>
        <p:spPr bwMode="auto">
          <a:xfrm flipV="1">
            <a:off x="0" y="5013325"/>
            <a:ext cx="1619250" cy="1588"/>
          </a:xfrm>
          <a:prstGeom prst="line">
            <a:avLst/>
          </a:prstGeom>
          <a:noFill/>
          <a:ln w="50800">
            <a:solidFill>
              <a:schemeClr val="bg2"/>
            </a:solidFill>
            <a:round/>
            <a:headEnd/>
            <a:tailEnd/>
          </a:ln>
          <a:effectLst/>
        </p:spPr>
        <p:txBody>
          <a:bodyPr/>
          <a:lstStyle/>
          <a:p>
            <a:endParaRPr lang="zh-CN" altLang="en-US"/>
          </a:p>
        </p:txBody>
      </p:sp>
      <p:grpSp>
        <p:nvGrpSpPr>
          <p:cNvPr id="98310" name="Group 6"/>
          <p:cNvGrpSpPr>
            <a:grpSpLocks/>
          </p:cNvGrpSpPr>
          <p:nvPr/>
        </p:nvGrpSpPr>
        <p:grpSpPr bwMode="auto">
          <a:xfrm>
            <a:off x="635000" y="533400"/>
            <a:ext cx="8077200" cy="304800"/>
            <a:chOff x="400" y="336"/>
            <a:chExt cx="5088" cy="192"/>
          </a:xfrm>
        </p:grpSpPr>
        <p:sp>
          <p:nvSpPr>
            <p:cNvPr id="98311" name="Rectangle 7"/>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98312" name="Line 8"/>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zh-CN" altLang="en-US"/>
            </a:p>
          </p:txBody>
        </p:sp>
      </p:grpSp>
      <p:sp>
        <p:nvSpPr>
          <p:cNvPr id="98313" name="Rectangle 9"/>
          <p:cNvSpPr>
            <a:spLocks noGrp="1" noChangeArrowheads="1"/>
          </p:cNvSpPr>
          <p:nvPr>
            <p:ph type="ctrTitle"/>
          </p:nvPr>
        </p:nvSpPr>
        <p:spPr>
          <a:xfrm>
            <a:off x="1763713" y="836613"/>
            <a:ext cx="6923087" cy="3240087"/>
          </a:xfrm>
        </p:spPr>
        <p:txBody>
          <a:bodyPr/>
          <a:lstStyle>
            <a:lvl1pPr>
              <a:defRPr sz="4800"/>
            </a:lvl1pPr>
          </a:lstStyle>
          <a:p>
            <a:r>
              <a:rPr lang="zh-CN" altLang="en-US"/>
              <a:t>单击此处编辑母版标题样式</a:t>
            </a:r>
          </a:p>
        </p:txBody>
      </p:sp>
      <p:sp>
        <p:nvSpPr>
          <p:cNvPr id="98314" name="Rectangle 10"/>
          <p:cNvSpPr>
            <a:spLocks noGrp="1" noChangeArrowheads="1"/>
          </p:cNvSpPr>
          <p:nvPr>
            <p:ph type="subTitle" idx="1"/>
          </p:nvPr>
        </p:nvSpPr>
        <p:spPr>
          <a:xfrm>
            <a:off x="1763713" y="4365625"/>
            <a:ext cx="6840537" cy="1295400"/>
          </a:xfrm>
        </p:spPr>
        <p:txBody>
          <a:bodyPr anchor="ctr"/>
          <a:lstStyle>
            <a:lvl1pPr marL="0" indent="0" algn="ctr">
              <a:buFont typeface="Wingdings" pitchFamily="2" charset="2"/>
              <a:buNone/>
              <a:defRPr/>
            </a:lvl1pPr>
          </a:lstStyle>
          <a:p>
            <a:r>
              <a:rPr lang="zh-CN" altLang="en-US"/>
              <a:t>单击此处编辑母版副标题样式</a:t>
            </a:r>
          </a:p>
        </p:txBody>
      </p:sp>
      <p:pic>
        <p:nvPicPr>
          <p:cNvPr id="98318" name="Picture 14" descr="HHU_logo_blue"/>
          <p:cNvPicPr>
            <a:picLocks noChangeAspect="1" noChangeArrowheads="1"/>
          </p:cNvPicPr>
          <p:nvPr/>
        </p:nvPicPr>
        <p:blipFill>
          <a:blip r:embed="rId2" cstate="print"/>
          <a:srcRect/>
          <a:stretch>
            <a:fillRect/>
          </a:stretch>
        </p:blipFill>
        <p:spPr bwMode="auto">
          <a:xfrm>
            <a:off x="179388" y="5157788"/>
            <a:ext cx="1274762" cy="1120775"/>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dt" sz="half" idx="2"/>
          </p:nvPr>
        </p:nvSpPr>
        <p:spPr bwMode="auto">
          <a:xfrm>
            <a:off x="4355976" y="6561534"/>
            <a:ext cx="3600400" cy="244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 name="Rectangle 9"/>
          <p:cNvSpPr>
            <a:spLocks noGrp="1" noChangeArrowheads="1"/>
          </p:cNvSpPr>
          <p:nvPr>
            <p:ph type="ftr" sz="quarter" idx="3"/>
          </p:nvPr>
        </p:nvSpPr>
        <p:spPr bwMode="auto">
          <a:xfrm>
            <a:off x="914400" y="6561534"/>
            <a:ext cx="3369568" cy="244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pPr>
              <a:defRPr/>
            </a:pPr>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9" name="Rectangle 10"/>
          <p:cNvSpPr>
            <a:spLocks noGrp="1" noChangeArrowheads="1"/>
          </p:cNvSpPr>
          <p:nvPr>
            <p:ph type="sldNum" sz="quarter" idx="4"/>
          </p:nvPr>
        </p:nvSpPr>
        <p:spPr bwMode="auto">
          <a:xfrm>
            <a:off x="8028384" y="6561534"/>
            <a:ext cx="658416" cy="244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i="0">
                <a:solidFill>
                  <a:schemeClr val="tx1"/>
                </a:solidFill>
              </a:defRPr>
            </a:lvl1pPr>
          </a:lstStyle>
          <a:p>
            <a:fld id="{241E09FC-AECE-4117-A325-EFE4DF9E6D26}" type="slidenum">
              <a:rPr lang="en-US" altLang="zh-CN" smtClean="0"/>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0" y="0"/>
            <a:ext cx="609600" cy="4876800"/>
          </a:xfrm>
          <a:prstGeom prst="rect">
            <a:avLst/>
          </a:prstGeom>
          <a:solidFill>
            <a:schemeClr val="accent1"/>
          </a:solidFill>
          <a:ln w="9525">
            <a:noFill/>
            <a:miter lim="800000"/>
            <a:headEnd/>
            <a:tailEnd/>
          </a:ln>
          <a:effectLst/>
        </p:spPr>
        <p:txBody>
          <a:bodyPr wrap="none" anchor="ctr"/>
          <a:lstStyle/>
          <a:p>
            <a:pPr algn="ctr"/>
            <a:endParaRPr lang="zh-CN" altLang="zh-CN" sz="2400">
              <a:latin typeface="Times New Roman" pitchFamily="18" charset="0"/>
            </a:endParaRPr>
          </a:p>
        </p:txBody>
      </p:sp>
      <p:grpSp>
        <p:nvGrpSpPr>
          <p:cNvPr id="97283" name="Group 3"/>
          <p:cNvGrpSpPr>
            <a:grpSpLocks/>
          </p:cNvGrpSpPr>
          <p:nvPr/>
        </p:nvGrpSpPr>
        <p:grpSpPr bwMode="auto">
          <a:xfrm>
            <a:off x="395288" y="1125538"/>
            <a:ext cx="8305800" cy="182562"/>
            <a:chOff x="240" y="893"/>
            <a:chExt cx="5232" cy="115"/>
          </a:xfrm>
        </p:grpSpPr>
        <p:sp>
          <p:nvSpPr>
            <p:cNvPr id="97284" name="Rectangle 4"/>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endParaRPr lang="zh-CN" altLang="zh-CN" sz="2400">
                <a:latin typeface="Times New Roman" pitchFamily="18" charset="0"/>
              </a:endParaRPr>
            </a:p>
          </p:txBody>
        </p:sp>
        <p:sp>
          <p:nvSpPr>
            <p:cNvPr id="97285" name="Line 5"/>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zh-CN" altLang="en-US"/>
            </a:p>
          </p:txBody>
        </p:sp>
      </p:grpSp>
      <p:sp>
        <p:nvSpPr>
          <p:cNvPr id="97286" name="Rectangle 6"/>
          <p:cNvSpPr>
            <a:spLocks noGrp="1" noChangeArrowheads="1"/>
          </p:cNvSpPr>
          <p:nvPr>
            <p:ph type="title"/>
          </p:nvPr>
        </p:nvSpPr>
        <p:spPr bwMode="auto">
          <a:xfrm>
            <a:off x="914400" y="277813"/>
            <a:ext cx="7772400" cy="919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7287" name="Rectangle 7"/>
          <p:cNvSpPr>
            <a:spLocks noGrp="1" noChangeArrowheads="1"/>
          </p:cNvSpPr>
          <p:nvPr>
            <p:ph type="body" idx="1"/>
          </p:nvPr>
        </p:nvSpPr>
        <p:spPr bwMode="auto">
          <a:xfrm>
            <a:off x="914400" y="1268413"/>
            <a:ext cx="7772400" cy="518199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7288" name="Rectangle 8"/>
          <p:cNvSpPr>
            <a:spLocks noGrp="1" noChangeArrowheads="1"/>
          </p:cNvSpPr>
          <p:nvPr>
            <p:ph type="dt" sz="half" idx="2"/>
          </p:nvPr>
        </p:nvSpPr>
        <p:spPr bwMode="auto">
          <a:xfrm>
            <a:off x="4355976" y="6561534"/>
            <a:ext cx="3600400" cy="244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7289" name="Rectangle 9"/>
          <p:cNvSpPr>
            <a:spLocks noGrp="1" noChangeArrowheads="1"/>
          </p:cNvSpPr>
          <p:nvPr>
            <p:ph type="ftr" sz="quarter" idx="3"/>
          </p:nvPr>
        </p:nvSpPr>
        <p:spPr bwMode="auto">
          <a:xfrm>
            <a:off x="914400" y="6561534"/>
            <a:ext cx="3369568" cy="244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pPr>
              <a:defRPr/>
            </a:pPr>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97290" name="Rectangle 10"/>
          <p:cNvSpPr>
            <a:spLocks noGrp="1" noChangeArrowheads="1"/>
          </p:cNvSpPr>
          <p:nvPr>
            <p:ph type="sldNum" sz="quarter" idx="4"/>
          </p:nvPr>
        </p:nvSpPr>
        <p:spPr bwMode="auto">
          <a:xfrm>
            <a:off x="8028384" y="6561534"/>
            <a:ext cx="658416" cy="2445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i="0">
                <a:solidFill>
                  <a:schemeClr val="tx1"/>
                </a:solidFill>
              </a:defRPr>
            </a:lvl1pPr>
          </a:lstStyle>
          <a:p>
            <a:fld id="{241E09FC-AECE-4117-A325-EFE4DF9E6D26}" type="slidenum">
              <a:rPr lang="en-US" altLang="zh-CN" smtClean="0"/>
              <a:pPr/>
              <a:t>‹#›</a:t>
            </a:fld>
            <a:endParaRPr lang="en-US" altLang="zh-CN" dirty="0"/>
          </a:p>
        </p:txBody>
      </p:sp>
      <p:sp>
        <p:nvSpPr>
          <p:cNvPr id="97291" name="Line 11"/>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zh-CN" altLang="en-US"/>
          </a:p>
        </p:txBody>
      </p:sp>
      <p:pic>
        <p:nvPicPr>
          <p:cNvPr id="13" name="Picture 12" descr="HHU_logo_blue"/>
          <p:cNvPicPr>
            <a:picLocks noChangeAspect="1" noChangeArrowheads="1"/>
          </p:cNvPicPr>
          <p:nvPr userDrawn="1"/>
        </p:nvPicPr>
        <p:blipFill>
          <a:blip r:embed="rId4" cstate="print"/>
          <a:srcRect/>
          <a:stretch>
            <a:fillRect/>
          </a:stretch>
        </p:blipFill>
        <p:spPr bwMode="auto">
          <a:xfrm>
            <a:off x="71438" y="6165304"/>
            <a:ext cx="698946" cy="615122"/>
          </a:xfrm>
          <a:prstGeom prst="rect">
            <a:avLst/>
          </a:prstGeom>
          <a:noFill/>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hf hdr="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ea typeface="宋体" pitchFamily="2" charset="-122"/>
        </a:defRPr>
      </a:lvl2pPr>
      <a:lvl3pPr algn="l" rtl="0" fontAlgn="base">
        <a:spcBef>
          <a:spcPct val="0"/>
        </a:spcBef>
        <a:spcAft>
          <a:spcPct val="0"/>
        </a:spcAft>
        <a:defRPr sz="4200">
          <a:solidFill>
            <a:schemeClr val="tx2"/>
          </a:solidFill>
          <a:latin typeface="Times New Roman" pitchFamily="18" charset="0"/>
          <a:ea typeface="宋体" pitchFamily="2" charset="-122"/>
        </a:defRPr>
      </a:lvl3pPr>
      <a:lvl4pPr algn="l" rtl="0" fontAlgn="base">
        <a:spcBef>
          <a:spcPct val="0"/>
        </a:spcBef>
        <a:spcAft>
          <a:spcPct val="0"/>
        </a:spcAft>
        <a:defRPr sz="4200">
          <a:solidFill>
            <a:schemeClr val="tx2"/>
          </a:solidFill>
          <a:latin typeface="Times New Roman" pitchFamily="18" charset="0"/>
          <a:ea typeface="宋体" pitchFamily="2" charset="-122"/>
        </a:defRPr>
      </a:lvl4pPr>
      <a:lvl5pPr algn="l" rtl="0" fontAlgn="base">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42.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3.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9.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10.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a:r>
              <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rPr>
              <a:t>第</a:t>
            </a:r>
            <a: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t>7</a:t>
            </a:r>
            <a:r>
              <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rPr>
              <a:t>章   事务管理</a:t>
            </a:r>
            <a:b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t>Chapter 7  Transaction Management</a:t>
            </a:r>
            <a:endPar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ChangeArrowheads="1"/>
          </p:cNvSpPr>
          <p:nvPr>
            <p:ph type="subTitle" idx="1"/>
          </p:nvPr>
        </p:nvSpPr>
        <p:spPr/>
        <p:txBody>
          <a:bodyPr/>
          <a:lstStyle/>
          <a:p>
            <a:pPr eaLnBrk="1" hangingPunct="1">
              <a:defRPr/>
            </a:pPr>
            <a:r>
              <a:rPr lang="en-US" altLang="zh-CN" dirty="0">
                <a:latin typeface="Times" pitchFamily="18" charset="0"/>
              </a:rPr>
              <a:t>Copyright © by </a:t>
            </a:r>
            <a:r>
              <a:rPr lang="zh-CN" altLang="en-US" dirty="0">
                <a:latin typeface="Times" pitchFamily="18" charset="0"/>
              </a:rPr>
              <a:t>许卓明</a:t>
            </a:r>
            <a:r>
              <a:rPr lang="en-US" altLang="zh-CN" dirty="0">
                <a:latin typeface="Times" pitchFamily="18" charset="0"/>
              </a:rPr>
              <a:t>, </a:t>
            </a:r>
          </a:p>
          <a:p>
            <a:pPr eaLnBrk="1" hangingPunct="1">
              <a:defRPr/>
            </a:pPr>
            <a:r>
              <a:rPr lang="zh-CN" altLang="en-US" dirty="0">
                <a:latin typeface="Times" pitchFamily="18" charset="0"/>
              </a:rPr>
              <a:t>河海大学</a:t>
            </a:r>
            <a:r>
              <a:rPr lang="en-US" altLang="zh-CN" dirty="0">
                <a:latin typeface="Times" pitchFamily="18" charset="0"/>
              </a:rPr>
              <a:t>. All rights reserved.</a:t>
            </a:r>
            <a:r>
              <a:rPr lang="zh-CN" altLang="en-US" dirty="0">
                <a:latin typeface="Times" pitchFamily="18" charset="0"/>
              </a:rPr>
              <a:t> </a:t>
            </a:r>
            <a:endParaRPr lang="en-US" altLang="zh-CN"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6E8D5D70-6974-416A-ADA7-D028CFFE6F06}" type="slidenum">
              <a:rPr lang="en-US" altLang="zh-CN"/>
              <a:pPr/>
              <a:t>10</a:t>
            </a:fld>
            <a:endParaRPr lang="en-US" altLang="zh-CN"/>
          </a:p>
        </p:txBody>
      </p:sp>
      <p:sp>
        <p:nvSpPr>
          <p:cNvPr id="17411" name="Rectangle 3"/>
          <p:cNvSpPr>
            <a:spLocks noGrp="1" noChangeArrowheads="1"/>
          </p:cNvSpPr>
          <p:nvPr>
            <p:ph type="body" idx="1"/>
          </p:nvPr>
        </p:nvSpPr>
        <p:spPr>
          <a:xfrm>
            <a:off x="611633" y="1393570"/>
            <a:ext cx="8075167" cy="4969470"/>
          </a:xfrm>
        </p:spPr>
        <p:txBody>
          <a:bodyPr/>
          <a:lstStyle/>
          <a:p>
            <a:pPr>
              <a:lnSpc>
                <a:spcPct val="105000"/>
              </a:lnSpc>
            </a:pPr>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2</a:t>
            </a:r>
            <a:r>
              <a:rPr lang="zh-CN" altLang="en-US" sz="2400" dirty="0">
                <a:solidFill>
                  <a:schemeClr val="accent2"/>
                </a:solidFill>
                <a:latin typeface="Times New Roman" pitchFamily="18" charset="0"/>
                <a:ea typeface="黑体" pitchFamily="2" charset="-122"/>
              </a:rPr>
              <a:t>：以后备副本和运行记录为基础的恢复技术</a:t>
            </a:r>
            <a:endParaRPr lang="en-US" altLang="zh-CN" sz="2400" dirty="0">
              <a:solidFill>
                <a:schemeClr val="accent2"/>
              </a:solidFill>
              <a:latin typeface="Times New Roman" pitchFamily="18" charset="0"/>
              <a:ea typeface="黑体" pitchFamily="2" charset="-122"/>
            </a:endParaRPr>
          </a:p>
          <a:p>
            <a:pPr lvl="1">
              <a:lnSpc>
                <a:spcPct val="105000"/>
              </a:lnSpc>
            </a:pPr>
            <a:r>
              <a:rPr lang="zh-CN" altLang="en-US" sz="2200" dirty="0">
                <a:solidFill>
                  <a:srgbClr val="0000FF"/>
                </a:solidFill>
                <a:latin typeface="Times New Roman" pitchFamily="18" charset="0"/>
                <a:ea typeface="黑体" pitchFamily="2" charset="-122"/>
              </a:rPr>
              <a:t>方法：</a:t>
            </a:r>
          </a:p>
          <a:p>
            <a:pPr lvl="2">
              <a:lnSpc>
                <a:spcPct val="105000"/>
              </a:lnSpc>
            </a:pPr>
            <a:r>
              <a:rPr lang="zh-CN" altLang="en-US" sz="2200" dirty="0">
                <a:latin typeface="Times New Roman" pitchFamily="18" charset="0"/>
                <a:ea typeface="黑体" pitchFamily="2" charset="-122"/>
              </a:rPr>
              <a:t>有了</a:t>
            </a:r>
            <a:r>
              <a:rPr lang="en-US" altLang="zh-CN" sz="2200" dirty="0">
                <a:latin typeface="Times New Roman" pitchFamily="18" charset="0"/>
                <a:ea typeface="黑体" pitchFamily="2" charset="-122"/>
              </a:rPr>
              <a:t>BI</a:t>
            </a:r>
            <a:r>
              <a:rPr lang="zh-CN" altLang="en-US" sz="2200" dirty="0">
                <a:latin typeface="Times New Roman" pitchFamily="18" charset="0"/>
                <a:ea typeface="黑体" pitchFamily="2" charset="-122"/>
              </a:rPr>
              <a:t>，如果需要，可使数据库恢复到更新前的状态（可撤销更新）</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称</a:t>
            </a:r>
            <a:r>
              <a:rPr lang="zh-CN" altLang="en-US" sz="2200" dirty="0">
                <a:solidFill>
                  <a:srgbClr val="A50021"/>
                </a:solidFill>
                <a:latin typeface="Times New Roman" pitchFamily="18" charset="0"/>
                <a:ea typeface="黑体" pitchFamily="2" charset="-122"/>
              </a:rPr>
              <a:t>撤销（</a:t>
            </a:r>
            <a:r>
              <a:rPr lang="en-US" altLang="zh-CN" sz="2200" dirty="0">
                <a:solidFill>
                  <a:srgbClr val="A50021"/>
                </a:solidFill>
                <a:latin typeface="Times New Roman" pitchFamily="18" charset="0"/>
                <a:ea typeface="黑体" pitchFamily="2" charset="-122"/>
              </a:rPr>
              <a:t>undo</a:t>
            </a:r>
            <a:r>
              <a:rPr lang="zh-CN" altLang="en-US" sz="2200" dirty="0">
                <a:solidFill>
                  <a:srgbClr val="A50021"/>
                </a:solidFill>
                <a:latin typeface="Times New Roman" pitchFamily="18" charset="0"/>
                <a:ea typeface="黑体" pitchFamily="2" charset="-122"/>
              </a:rPr>
              <a:t>）；</a:t>
            </a:r>
          </a:p>
          <a:p>
            <a:pPr lvl="2">
              <a:lnSpc>
                <a:spcPct val="105000"/>
              </a:lnSpc>
            </a:pPr>
            <a:r>
              <a:rPr lang="zh-CN" altLang="en-US" sz="2200" dirty="0">
                <a:latin typeface="Times New Roman" pitchFamily="18" charset="0"/>
                <a:ea typeface="黑体" pitchFamily="2" charset="-122"/>
              </a:rPr>
              <a:t>有了</a:t>
            </a:r>
            <a:r>
              <a:rPr lang="en-US" altLang="zh-CN" sz="2200" dirty="0">
                <a:latin typeface="Times New Roman" pitchFamily="18" charset="0"/>
                <a:ea typeface="黑体" pitchFamily="2" charset="-122"/>
              </a:rPr>
              <a:t>AI</a:t>
            </a:r>
            <a:r>
              <a:rPr lang="zh-CN" altLang="en-US" sz="2200" dirty="0">
                <a:latin typeface="Times New Roman" pitchFamily="18" charset="0"/>
                <a:ea typeface="黑体" pitchFamily="2" charset="-122"/>
              </a:rPr>
              <a:t>，如果需要，可使数据库恢复到更新后的状态（可重做更新）</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称</a:t>
            </a:r>
            <a:r>
              <a:rPr lang="zh-CN" altLang="en-US" sz="2200" dirty="0">
                <a:solidFill>
                  <a:srgbClr val="A50021"/>
                </a:solidFill>
                <a:latin typeface="Times New Roman" pitchFamily="18" charset="0"/>
                <a:ea typeface="黑体" pitchFamily="2" charset="-122"/>
              </a:rPr>
              <a:t>重做（</a:t>
            </a:r>
            <a:r>
              <a:rPr lang="en-US" altLang="zh-CN" sz="2200" dirty="0">
                <a:solidFill>
                  <a:srgbClr val="A50021"/>
                </a:solidFill>
                <a:latin typeface="Times New Roman" pitchFamily="18" charset="0"/>
                <a:ea typeface="黑体" pitchFamily="2" charset="-122"/>
              </a:rPr>
              <a:t>redo</a:t>
            </a:r>
            <a:r>
              <a:rPr lang="zh-CN" altLang="en-US" sz="2200" dirty="0">
                <a:solidFill>
                  <a:srgbClr val="A50021"/>
                </a:solidFill>
                <a:latin typeface="Times New Roman" pitchFamily="18" charset="0"/>
                <a:ea typeface="黑体" pitchFamily="2" charset="-122"/>
              </a:rPr>
              <a:t>）。</a:t>
            </a:r>
          </a:p>
          <a:p>
            <a:pPr lvl="2">
              <a:lnSpc>
                <a:spcPct val="105000"/>
              </a:lnSpc>
            </a:pPr>
            <a:r>
              <a:rPr lang="zh-CN" altLang="en-US" sz="2200" dirty="0">
                <a:latin typeface="Times New Roman" pitchFamily="18" charset="0"/>
                <a:ea typeface="黑体" pitchFamily="2" charset="-122"/>
              </a:rPr>
              <a:t>故当发生故障时，可通过以下方法来完全恢复数据库：</a:t>
            </a:r>
          </a:p>
          <a:p>
            <a:pPr lvl="3">
              <a:lnSpc>
                <a:spcPct val="105000"/>
              </a:lnSpc>
            </a:pPr>
            <a:r>
              <a:rPr lang="zh-CN" altLang="en-US" sz="2100" dirty="0">
                <a:solidFill>
                  <a:srgbClr val="008000"/>
                </a:solidFill>
                <a:latin typeface="Times New Roman" pitchFamily="18" charset="0"/>
                <a:ea typeface="黑体" pitchFamily="2" charset="-122"/>
              </a:rPr>
              <a:t>若数据库未遭破坏，</a:t>
            </a:r>
            <a:r>
              <a:rPr lang="zh-CN" altLang="en-US" sz="2100" dirty="0">
                <a:latin typeface="Times New Roman" pitchFamily="18" charset="0"/>
                <a:ea typeface="黑体" pitchFamily="2" charset="-122"/>
              </a:rPr>
              <a:t>则从最近一致状态开始，对未提交事务进行</a:t>
            </a:r>
            <a:r>
              <a:rPr lang="en-US" altLang="zh-CN" sz="2100" dirty="0">
                <a:solidFill>
                  <a:srgbClr val="A50021"/>
                </a:solidFill>
                <a:latin typeface="Times New Roman" pitchFamily="18" charset="0"/>
                <a:ea typeface="黑体" pitchFamily="2" charset="-122"/>
              </a:rPr>
              <a:t>undo</a:t>
            </a:r>
            <a:r>
              <a:rPr lang="en-US" altLang="zh-CN" sz="2100" dirty="0">
                <a:latin typeface="Times New Roman" pitchFamily="18" charset="0"/>
                <a:ea typeface="黑体" pitchFamily="2" charset="-122"/>
              </a:rPr>
              <a:t>—</a:t>
            </a:r>
            <a:r>
              <a:rPr lang="zh-CN" altLang="en-US" sz="2100" dirty="0">
                <a:solidFill>
                  <a:srgbClr val="A50021"/>
                </a:solidFill>
                <a:latin typeface="Times New Roman" pitchFamily="18" charset="0"/>
                <a:ea typeface="黑体" pitchFamily="2" charset="-122"/>
              </a:rPr>
              <a:t>向后恢复（</a:t>
            </a:r>
            <a:r>
              <a:rPr lang="en-US" altLang="zh-CN" sz="2100" dirty="0">
                <a:solidFill>
                  <a:srgbClr val="A50021"/>
                </a:solidFill>
                <a:latin typeface="Times New Roman" pitchFamily="18" charset="0"/>
                <a:ea typeface="黑体" pitchFamily="2" charset="-122"/>
              </a:rPr>
              <a:t>backward recovery</a:t>
            </a:r>
            <a:r>
              <a:rPr lang="zh-CN" altLang="en-US" sz="2100" dirty="0">
                <a:solidFill>
                  <a:srgbClr val="A50021"/>
                </a:solidFill>
                <a:latin typeface="Times New Roman" pitchFamily="18" charset="0"/>
                <a:ea typeface="黑体" pitchFamily="2" charset="-122"/>
              </a:rPr>
              <a:t>），</a:t>
            </a:r>
            <a:r>
              <a:rPr lang="zh-CN" altLang="en-US" sz="2100" dirty="0">
                <a:latin typeface="Times New Roman" pitchFamily="18" charset="0"/>
                <a:ea typeface="黑体" pitchFamily="2" charset="-122"/>
              </a:rPr>
              <a:t>对已提交事务进行</a:t>
            </a:r>
            <a:r>
              <a:rPr lang="en-US" altLang="zh-CN" sz="2100" dirty="0">
                <a:solidFill>
                  <a:srgbClr val="A50021"/>
                </a:solidFill>
                <a:latin typeface="Times New Roman" pitchFamily="18" charset="0"/>
                <a:ea typeface="黑体" pitchFamily="2" charset="-122"/>
              </a:rPr>
              <a:t>redo</a:t>
            </a:r>
            <a:r>
              <a:rPr lang="en-US" altLang="zh-CN" sz="2100" dirty="0">
                <a:latin typeface="Times New Roman" pitchFamily="18" charset="0"/>
                <a:ea typeface="黑体" pitchFamily="2" charset="-122"/>
              </a:rPr>
              <a:t>—</a:t>
            </a:r>
            <a:r>
              <a:rPr lang="zh-CN" altLang="en-US" sz="2100" dirty="0">
                <a:solidFill>
                  <a:srgbClr val="A50021"/>
                </a:solidFill>
                <a:latin typeface="Times New Roman" pitchFamily="18" charset="0"/>
                <a:ea typeface="黑体" pitchFamily="2" charset="-122"/>
              </a:rPr>
              <a:t>向前恢复（</a:t>
            </a:r>
            <a:r>
              <a:rPr lang="en-US" altLang="zh-CN" sz="2100" dirty="0">
                <a:solidFill>
                  <a:srgbClr val="A50021"/>
                </a:solidFill>
                <a:latin typeface="Times New Roman" pitchFamily="18" charset="0"/>
                <a:ea typeface="黑体" pitchFamily="2" charset="-122"/>
              </a:rPr>
              <a:t>forward recovery</a:t>
            </a:r>
            <a:r>
              <a:rPr lang="zh-CN" altLang="en-US" sz="2100" dirty="0">
                <a:solidFill>
                  <a:srgbClr val="A50021"/>
                </a:solidFill>
                <a:latin typeface="Times New Roman" pitchFamily="18" charset="0"/>
                <a:ea typeface="黑体" pitchFamily="2" charset="-122"/>
              </a:rPr>
              <a:t>）</a:t>
            </a:r>
            <a:endParaRPr lang="zh-CN" altLang="en-US" sz="2100" dirty="0">
              <a:latin typeface="Times New Roman" pitchFamily="18" charset="0"/>
              <a:ea typeface="黑体" pitchFamily="2" charset="-122"/>
            </a:endParaRPr>
          </a:p>
          <a:p>
            <a:pPr lvl="3">
              <a:lnSpc>
                <a:spcPct val="105000"/>
              </a:lnSpc>
            </a:pPr>
            <a:r>
              <a:rPr lang="zh-CN" altLang="en-US" sz="2100" dirty="0">
                <a:solidFill>
                  <a:srgbClr val="008000"/>
                </a:solidFill>
                <a:latin typeface="Times New Roman" pitchFamily="18" charset="0"/>
                <a:ea typeface="黑体" pitchFamily="2" charset="-122"/>
              </a:rPr>
              <a:t>若数据库遭破坏，</a:t>
            </a:r>
            <a:r>
              <a:rPr lang="zh-CN" altLang="en-US" sz="2100" dirty="0">
                <a:latin typeface="Times New Roman" pitchFamily="18" charset="0"/>
                <a:ea typeface="黑体" pitchFamily="2" charset="-122"/>
              </a:rPr>
              <a:t>则先重装最近的</a:t>
            </a:r>
            <a:r>
              <a:rPr lang="zh-CN" altLang="en-US" sz="2100" dirty="0">
                <a:solidFill>
                  <a:srgbClr val="0000FF"/>
                </a:solidFill>
                <a:latin typeface="Times New Roman" pitchFamily="18" charset="0"/>
                <a:ea typeface="黑体" pitchFamily="2" charset="-122"/>
              </a:rPr>
              <a:t>后备副本</a:t>
            </a:r>
            <a:r>
              <a:rPr lang="zh-CN" altLang="en-US" sz="2100" dirty="0">
                <a:latin typeface="Times New Roman" pitchFamily="18" charset="0"/>
                <a:ea typeface="黑体" pitchFamily="2" charset="-122"/>
              </a:rPr>
              <a:t>，再对自该后备副本以来的所有已提交事务进行</a:t>
            </a:r>
            <a:r>
              <a:rPr lang="en-US" altLang="zh-CN" sz="2100" dirty="0">
                <a:solidFill>
                  <a:srgbClr val="A50021"/>
                </a:solidFill>
                <a:latin typeface="Times New Roman" pitchFamily="18" charset="0"/>
                <a:ea typeface="黑体" pitchFamily="2" charset="-122"/>
              </a:rPr>
              <a:t>redo</a:t>
            </a:r>
            <a:r>
              <a:rPr lang="zh-CN" altLang="en-US" sz="2100" dirty="0">
                <a:latin typeface="Times New Roman" pitchFamily="18" charset="0"/>
                <a:ea typeface="黑体" pitchFamily="2" charset="-122"/>
              </a:rPr>
              <a:t>。</a:t>
            </a:r>
          </a:p>
        </p:txBody>
      </p:sp>
      <p:sp>
        <p:nvSpPr>
          <p:cNvPr id="8"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anim calcmode="lin" valueType="num">
                                      <p:cBhvr additive="base">
                                        <p:cTn id="7"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5" end="5"/>
                                            </p:txEl>
                                          </p:spTgt>
                                        </p:tgtEl>
                                        <p:attrNameLst>
                                          <p:attrName>style.visibility</p:attrName>
                                        </p:attrNameLst>
                                      </p:cBhvr>
                                      <p:to>
                                        <p:strVal val="visible"/>
                                      </p:to>
                                    </p:set>
                                    <p:anim calcmode="lin" valueType="num">
                                      <p:cBhvr additive="base">
                                        <p:cTn id="11"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6" end="6"/>
                                            </p:txEl>
                                          </p:spTgt>
                                        </p:tgtEl>
                                        <p:attrNameLst>
                                          <p:attrName>style.visibility</p:attrName>
                                        </p:attrNameLst>
                                      </p:cBhvr>
                                      <p:to>
                                        <p:strVal val="visible"/>
                                      </p:to>
                                    </p:set>
                                    <p:anim calcmode="lin" valueType="num">
                                      <p:cBhvr additive="base">
                                        <p:cTn id="1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F811EF73-FED5-4C26-A9FD-887CBD8DE99A}" type="slidenum">
              <a:rPr lang="en-US" altLang="zh-CN"/>
              <a:pPr/>
              <a:t>11</a:t>
            </a:fld>
            <a:endParaRPr lang="en-US" altLang="zh-CN"/>
          </a:p>
        </p:txBody>
      </p:sp>
      <p:sp>
        <p:nvSpPr>
          <p:cNvPr id="107523" name="Rectangle 3"/>
          <p:cNvSpPr>
            <a:spLocks noGrp="1" noChangeArrowheads="1"/>
          </p:cNvSpPr>
          <p:nvPr>
            <p:ph type="body" idx="1"/>
          </p:nvPr>
        </p:nvSpPr>
        <p:spPr>
          <a:xfrm>
            <a:off x="611560" y="1413024"/>
            <a:ext cx="8532440" cy="5040312"/>
          </a:xfrm>
        </p:spPr>
        <p:txBody>
          <a:bodyPr/>
          <a:lstStyle/>
          <a:p>
            <a:pPr>
              <a:lnSpc>
                <a:spcPct val="105000"/>
              </a:lnSpc>
            </a:pPr>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2</a:t>
            </a:r>
            <a:r>
              <a:rPr lang="zh-CN" altLang="en-US" sz="2400" dirty="0">
                <a:solidFill>
                  <a:schemeClr val="accent2"/>
                </a:solidFill>
                <a:latin typeface="Times New Roman" pitchFamily="18" charset="0"/>
                <a:ea typeface="黑体" pitchFamily="2" charset="-122"/>
              </a:rPr>
              <a:t>：以后备副本和运行记录为基础的恢复技术</a:t>
            </a:r>
            <a:endParaRPr lang="en-US" altLang="zh-CN" sz="2400" dirty="0">
              <a:solidFill>
                <a:schemeClr val="accent2"/>
              </a:solidFill>
              <a:latin typeface="Times New Roman" pitchFamily="18" charset="0"/>
              <a:ea typeface="黑体" pitchFamily="2" charset="-122"/>
            </a:endParaRPr>
          </a:p>
          <a:p>
            <a:endParaRPr lang="en-US" altLang="zh-CN" dirty="0"/>
          </a:p>
        </p:txBody>
      </p:sp>
      <p:sp>
        <p:nvSpPr>
          <p:cNvPr id="107524" name="Text Box 4"/>
          <p:cNvSpPr txBox="1">
            <a:spLocks noChangeArrowheads="1"/>
          </p:cNvSpPr>
          <p:nvPr/>
        </p:nvSpPr>
        <p:spPr bwMode="auto">
          <a:xfrm>
            <a:off x="827212" y="2277294"/>
            <a:ext cx="7777236" cy="3095922"/>
          </a:xfrm>
          <a:prstGeom prst="rect">
            <a:avLst/>
          </a:prstGeom>
          <a:solidFill>
            <a:srgbClr val="FBFFFE"/>
          </a:solidFill>
          <a:ln w="9525">
            <a:solidFill>
              <a:srgbClr val="000000"/>
            </a:solidFill>
            <a:miter lim="800000"/>
            <a:headEnd/>
            <a:tailEnd/>
          </a:ln>
          <a:effectLst/>
        </p:spPr>
        <p:txBody>
          <a:bodyPr/>
          <a:lstStyle/>
          <a:p>
            <a:pPr algn="just" eaLnBrk="0" hangingPunct="0"/>
            <a:r>
              <a:rPr lang="zh-CN" altLang="en-US" dirty="0">
                <a:solidFill>
                  <a:schemeClr val="hlink"/>
                </a:solidFill>
                <a:latin typeface="黑体" pitchFamily="2" charset="-122"/>
                <a:ea typeface="黑体" pitchFamily="2" charset="-122"/>
              </a:rPr>
              <a:t>                                               故障发生点</a:t>
            </a:r>
          </a:p>
          <a:p>
            <a:pPr algn="just" eaLnBrk="0" hangingPunct="0"/>
            <a:r>
              <a:rPr lang="zh-CN" altLang="en-US" b="1" dirty="0">
                <a:solidFill>
                  <a:srgbClr val="000000"/>
                </a:solidFill>
                <a:latin typeface="宋体" pitchFamily="2" charset="-122"/>
              </a:rPr>
              <a:t>           </a:t>
            </a:r>
            <a:r>
              <a:rPr lang="zh-CN" altLang="en-US" dirty="0">
                <a:solidFill>
                  <a:srgbClr val="000000"/>
                </a:solidFill>
                <a:latin typeface="黑体" pitchFamily="2" charset="-122"/>
                <a:ea typeface="黑体" pitchFamily="2" charset="-122"/>
              </a:rPr>
              <a:t>静态转储</a:t>
            </a:r>
            <a:r>
              <a:rPr lang="zh-CN" altLang="en-US" b="1" dirty="0">
                <a:solidFill>
                  <a:srgbClr val="000000"/>
                </a:solidFill>
                <a:latin typeface="宋体" pitchFamily="2" charset="-122"/>
              </a:rPr>
              <a:t>        </a:t>
            </a:r>
            <a:r>
              <a:rPr lang="zh-CN" altLang="en-US" dirty="0">
                <a:solidFill>
                  <a:srgbClr val="000000"/>
                </a:solidFill>
                <a:latin typeface="黑体" pitchFamily="2" charset="-122"/>
                <a:ea typeface="黑体" pitchFamily="2" charset="-122"/>
              </a:rPr>
              <a:t>运行事务</a:t>
            </a:r>
            <a:r>
              <a:rPr lang="zh-CN" altLang="en-US" b="1" dirty="0">
                <a:solidFill>
                  <a:srgbClr val="000000"/>
                </a:solidFill>
                <a:latin typeface="宋体" pitchFamily="2" charset="-122"/>
              </a:rPr>
              <a:t>              ↓</a:t>
            </a:r>
          </a:p>
          <a:p>
            <a:pPr algn="just" eaLnBrk="0" hangingPunct="0"/>
            <a:r>
              <a:rPr lang="zh-CN" altLang="en-US" dirty="0">
                <a:solidFill>
                  <a:srgbClr val="000000"/>
                </a:solidFill>
                <a:latin typeface="黑体" pitchFamily="2" charset="-122"/>
                <a:ea typeface="黑体" pitchFamily="2" charset="-122"/>
              </a:rPr>
              <a:t>正常运行   </a:t>
            </a:r>
            <a:r>
              <a:rPr lang="zh-CN" altLang="en-US" b="1" dirty="0">
                <a:solidFill>
                  <a:srgbClr val="000000"/>
                </a:solidFill>
                <a:latin typeface="宋体" pitchFamily="2" charset="-122"/>
              </a:rPr>
              <a:t>─┼──────┼──────────┼──</a:t>
            </a:r>
          </a:p>
          <a:p>
            <a:pPr algn="just" eaLnBrk="0" hangingPunct="0"/>
            <a:r>
              <a:rPr lang="zh-CN" altLang="en-US" b="1" dirty="0">
                <a:solidFill>
                  <a:srgbClr val="000000"/>
                </a:solidFill>
                <a:latin typeface="宋体" pitchFamily="2" charset="-122"/>
              </a:rPr>
              <a:t>             </a:t>
            </a:r>
            <a:r>
              <a:rPr lang="en-US" altLang="zh-CN" b="1" dirty="0">
                <a:solidFill>
                  <a:srgbClr val="000000"/>
                </a:solidFill>
                <a:latin typeface="+mj-lt"/>
              </a:rPr>
              <a:t>T</a:t>
            </a:r>
            <a:r>
              <a:rPr lang="en-US" altLang="zh-CN" b="1" baseline="-25000" dirty="0">
                <a:solidFill>
                  <a:srgbClr val="000000"/>
                </a:solidFill>
                <a:latin typeface="+mj-lt"/>
              </a:rPr>
              <a:t>a</a:t>
            </a:r>
            <a:r>
              <a:rPr lang="en-US" altLang="zh-CN" b="1" dirty="0">
                <a:solidFill>
                  <a:srgbClr val="000000"/>
                </a:solidFill>
                <a:latin typeface="+mj-lt"/>
              </a:rPr>
              <a:t>               </a:t>
            </a:r>
            <a:r>
              <a:rPr lang="zh-CN" altLang="en-US" b="1" dirty="0">
                <a:solidFill>
                  <a:srgbClr val="000000"/>
                </a:solidFill>
                <a:latin typeface="+mj-lt"/>
              </a:rPr>
              <a:t>　 　</a:t>
            </a:r>
            <a:r>
              <a:rPr lang="en-US" altLang="zh-CN" b="1" dirty="0">
                <a:solidFill>
                  <a:srgbClr val="000000"/>
                </a:solidFill>
                <a:latin typeface="+mj-lt"/>
              </a:rPr>
              <a:t>T</a:t>
            </a:r>
            <a:r>
              <a:rPr lang="en-US" altLang="zh-CN" b="1" baseline="-25000" dirty="0">
                <a:solidFill>
                  <a:srgbClr val="000000"/>
                </a:solidFill>
                <a:latin typeface="+mj-lt"/>
              </a:rPr>
              <a:t>b</a:t>
            </a:r>
            <a:r>
              <a:rPr lang="en-US" altLang="zh-CN" b="1" dirty="0">
                <a:solidFill>
                  <a:srgbClr val="000000"/>
                </a:solidFill>
                <a:latin typeface="+mj-lt"/>
              </a:rPr>
              <a:t>                                          </a:t>
            </a:r>
            <a:r>
              <a:rPr lang="en-US" altLang="zh-CN" b="1" dirty="0" err="1">
                <a:solidFill>
                  <a:srgbClr val="000000"/>
                </a:solidFill>
                <a:latin typeface="+mj-lt"/>
              </a:rPr>
              <a:t>T</a:t>
            </a:r>
            <a:r>
              <a:rPr lang="en-US" altLang="zh-CN" b="1" baseline="-25000" dirty="0" err="1">
                <a:solidFill>
                  <a:srgbClr val="000000"/>
                </a:solidFill>
                <a:latin typeface="+mj-lt"/>
              </a:rPr>
              <a:t>f</a:t>
            </a:r>
            <a:endParaRPr lang="en-US" altLang="zh-CN" b="1" baseline="-25000" dirty="0">
              <a:solidFill>
                <a:srgbClr val="000000"/>
              </a:solidFill>
              <a:latin typeface="+mj-lt"/>
            </a:endParaRPr>
          </a:p>
          <a:p>
            <a:pPr algn="just" eaLnBrk="0" hangingPunct="0"/>
            <a:r>
              <a:rPr lang="en-US" altLang="zh-CN" b="1" dirty="0">
                <a:solidFill>
                  <a:srgbClr val="000000"/>
                </a:solidFill>
                <a:latin typeface="宋体" pitchFamily="2" charset="-122"/>
              </a:rPr>
              <a:t>                            </a:t>
            </a:r>
            <a:r>
              <a:rPr lang="zh-CN" altLang="en-US" dirty="0">
                <a:solidFill>
                  <a:srgbClr val="000000"/>
                </a:solidFill>
                <a:latin typeface="黑体" pitchFamily="2" charset="-122"/>
                <a:ea typeface="黑体" pitchFamily="2" charset="-122"/>
              </a:rPr>
              <a:t>登记日志文件</a:t>
            </a:r>
          </a:p>
          <a:p>
            <a:pPr algn="just" eaLnBrk="0" hangingPunct="0"/>
            <a:r>
              <a:rPr lang="zh-CN" altLang="en-US" b="1" dirty="0">
                <a:solidFill>
                  <a:srgbClr val="000000"/>
                </a:solidFill>
                <a:latin typeface="宋体" pitchFamily="2" charset="-122"/>
              </a:rPr>
              <a:t>                           └──────────┴──</a:t>
            </a:r>
          </a:p>
          <a:p>
            <a:pPr algn="just" eaLnBrk="0" hangingPunct="0"/>
            <a:endParaRPr lang="zh-CN" altLang="en-US" b="1" dirty="0">
              <a:solidFill>
                <a:srgbClr val="000000"/>
              </a:solidFill>
              <a:latin typeface="宋体" pitchFamily="2" charset="-122"/>
            </a:endParaRPr>
          </a:p>
          <a:p>
            <a:pPr algn="just" eaLnBrk="0" hangingPunct="0"/>
            <a:r>
              <a:rPr lang="zh-CN" altLang="en-US" b="1" dirty="0">
                <a:solidFill>
                  <a:srgbClr val="000000"/>
                </a:solidFill>
                <a:latin typeface="宋体" pitchFamily="2" charset="-122"/>
              </a:rPr>
              <a:t>             </a:t>
            </a:r>
            <a:r>
              <a:rPr lang="zh-CN" altLang="en-US" dirty="0">
                <a:solidFill>
                  <a:srgbClr val="000000"/>
                </a:solidFill>
                <a:latin typeface="黑体" pitchFamily="2" charset="-122"/>
                <a:ea typeface="黑体" pitchFamily="2" charset="-122"/>
              </a:rPr>
              <a:t>重装后备副本  利用日志恢复    继续运行事务</a:t>
            </a:r>
          </a:p>
          <a:p>
            <a:pPr algn="just" eaLnBrk="0" hangingPunct="0"/>
            <a:r>
              <a:rPr lang="zh-CN" altLang="en-US" dirty="0">
                <a:solidFill>
                  <a:srgbClr val="000000"/>
                </a:solidFill>
                <a:latin typeface="黑体" pitchFamily="2" charset="-122"/>
                <a:ea typeface="黑体" pitchFamily="2" charset="-122"/>
              </a:rPr>
              <a:t>介质故障   </a:t>
            </a:r>
            <a:r>
              <a:rPr lang="zh-CN" altLang="en-US" b="1" dirty="0">
                <a:solidFill>
                  <a:srgbClr val="000000"/>
                </a:solidFill>
                <a:latin typeface="宋体" pitchFamily="2" charset="-122"/>
              </a:rPr>
              <a:t>─┼──────┼－－－－－－－┼──────</a:t>
            </a:r>
          </a:p>
          <a:p>
            <a:pPr algn="just" eaLnBrk="0" hangingPunct="0"/>
            <a:r>
              <a:rPr lang="zh-CN" altLang="en-US" dirty="0">
                <a:solidFill>
                  <a:srgbClr val="000000"/>
                </a:solidFill>
                <a:latin typeface="黑体" pitchFamily="2" charset="-122"/>
                <a:ea typeface="黑体" pitchFamily="2" charset="-122"/>
              </a:rPr>
              <a:t>的恢复                                      登记日志文件</a:t>
            </a:r>
          </a:p>
          <a:p>
            <a:pPr algn="just" eaLnBrk="0" hangingPunct="0"/>
            <a:r>
              <a:rPr lang="zh-CN" altLang="en-US" b="1" dirty="0">
                <a:solidFill>
                  <a:srgbClr val="000000"/>
                </a:solidFill>
                <a:latin typeface="宋体" pitchFamily="2" charset="-122"/>
              </a:rPr>
              <a:t>                                           └───────</a:t>
            </a:r>
          </a:p>
        </p:txBody>
      </p:sp>
      <p:sp>
        <p:nvSpPr>
          <p:cNvPr id="9"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982C4A43-2752-446B-B089-8B1F87D9A26D}" type="slidenum">
              <a:rPr lang="en-US" altLang="zh-CN"/>
              <a:pPr/>
              <a:t>12</a:t>
            </a:fld>
            <a:endParaRPr lang="en-US" altLang="zh-CN"/>
          </a:p>
        </p:txBody>
      </p:sp>
      <p:sp>
        <p:nvSpPr>
          <p:cNvPr id="18435" name="Rectangle 3"/>
          <p:cNvSpPr>
            <a:spLocks noGrp="1" noChangeArrowheads="1"/>
          </p:cNvSpPr>
          <p:nvPr>
            <p:ph type="body" idx="1"/>
          </p:nvPr>
        </p:nvSpPr>
        <p:spPr>
          <a:xfrm>
            <a:off x="611560" y="1412453"/>
            <a:ext cx="8075240" cy="4968875"/>
          </a:xfrm>
        </p:spPr>
        <p:txBody>
          <a:bodyPr/>
          <a:lstStyle/>
          <a:p>
            <a:pPr>
              <a:lnSpc>
                <a:spcPct val="105000"/>
              </a:lnSpc>
            </a:pPr>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2</a:t>
            </a:r>
            <a:r>
              <a:rPr lang="zh-CN" altLang="en-US" sz="2400" dirty="0">
                <a:solidFill>
                  <a:schemeClr val="accent2"/>
                </a:solidFill>
                <a:latin typeface="Times New Roman" pitchFamily="18" charset="0"/>
                <a:ea typeface="黑体" pitchFamily="2" charset="-122"/>
              </a:rPr>
              <a:t>：以后备副本和运行记录为基础的恢复技术</a:t>
            </a:r>
            <a:endParaRPr lang="en-US" altLang="zh-CN" sz="2400" dirty="0">
              <a:solidFill>
                <a:schemeClr val="accent2"/>
              </a:solidFill>
              <a:latin typeface="Times New Roman" pitchFamily="18" charset="0"/>
              <a:ea typeface="黑体" pitchFamily="2" charset="-122"/>
            </a:endParaRPr>
          </a:p>
          <a:p>
            <a:pPr lvl="1">
              <a:lnSpc>
                <a:spcPct val="110000"/>
              </a:lnSpc>
            </a:pPr>
            <a:r>
              <a:rPr lang="zh-CN" altLang="en-US" sz="2200" dirty="0">
                <a:solidFill>
                  <a:srgbClr val="0000FF"/>
                </a:solidFill>
                <a:latin typeface="Times New Roman" pitchFamily="18" charset="0"/>
                <a:ea typeface="黑体" pitchFamily="2" charset="-122"/>
              </a:rPr>
              <a:t>特点：</a:t>
            </a:r>
          </a:p>
          <a:p>
            <a:pPr lvl="2">
              <a:lnSpc>
                <a:spcPct val="110000"/>
              </a:lnSpc>
            </a:pPr>
            <a:r>
              <a:rPr lang="zh-CN" altLang="en-US" sz="2100" dirty="0">
                <a:latin typeface="Times New Roman" pitchFamily="18" charset="0"/>
                <a:ea typeface="黑体" pitchFamily="2" charset="-122"/>
              </a:rPr>
              <a:t>实现技术较为复杂。</a:t>
            </a:r>
          </a:p>
          <a:p>
            <a:pPr lvl="2">
              <a:lnSpc>
                <a:spcPct val="110000"/>
              </a:lnSpc>
            </a:pPr>
            <a:r>
              <a:rPr lang="zh-CN" altLang="en-US" sz="2100" dirty="0">
                <a:latin typeface="Times New Roman" pitchFamily="18" charset="0"/>
                <a:ea typeface="黑体" pitchFamily="2" charset="-122"/>
              </a:rPr>
              <a:t>建立日志的过程持久地影响数据库系统的运行性能，也花费较大的存储空间（但存储设备愈来愈廉价）。</a:t>
            </a:r>
          </a:p>
          <a:p>
            <a:pPr lvl="2">
              <a:lnSpc>
                <a:spcPct val="110000"/>
              </a:lnSpc>
            </a:pPr>
            <a:r>
              <a:rPr lang="zh-CN" altLang="en-US" sz="2100" dirty="0">
                <a:latin typeface="Times New Roman" pitchFamily="18" charset="0"/>
                <a:ea typeface="黑体" pitchFamily="2" charset="-122"/>
              </a:rPr>
              <a:t>能将数据库恢复到最近一致状态（从不丢失更新）。</a:t>
            </a:r>
            <a:endParaRPr lang="zh-CN" altLang="en-US" sz="2100" dirty="0">
              <a:solidFill>
                <a:schemeClr val="tx2"/>
              </a:solidFill>
              <a:latin typeface="Times New Roman" pitchFamily="18" charset="0"/>
              <a:ea typeface="黑体" pitchFamily="2" charset="-122"/>
            </a:endParaRPr>
          </a:p>
          <a:p>
            <a:pPr lvl="1">
              <a:lnSpc>
                <a:spcPct val="110000"/>
              </a:lnSpc>
            </a:pPr>
            <a:endParaRPr lang="en-US" altLang="zh-CN" sz="2200" dirty="0">
              <a:solidFill>
                <a:srgbClr val="0000FF"/>
              </a:solidFill>
              <a:latin typeface="Times New Roman" pitchFamily="18" charset="0"/>
              <a:ea typeface="黑体" pitchFamily="2" charset="-122"/>
            </a:endParaRPr>
          </a:p>
          <a:p>
            <a:pPr lvl="1">
              <a:lnSpc>
                <a:spcPct val="110000"/>
              </a:lnSpc>
            </a:pPr>
            <a:r>
              <a:rPr lang="zh-CN" altLang="en-US" sz="2200" dirty="0">
                <a:solidFill>
                  <a:srgbClr val="0000FF"/>
                </a:solidFill>
                <a:latin typeface="Times New Roman" pitchFamily="18" charset="0"/>
                <a:ea typeface="黑体" pitchFamily="2" charset="-122"/>
              </a:rPr>
              <a:t>结论：</a:t>
            </a:r>
            <a:r>
              <a:rPr lang="zh-CN" altLang="en-US" sz="2200" dirty="0">
                <a:solidFill>
                  <a:srgbClr val="008000"/>
                </a:solidFill>
                <a:latin typeface="Times New Roman" pitchFamily="18" charset="0"/>
                <a:ea typeface="黑体" pitchFamily="2" charset="-122"/>
              </a:rPr>
              <a:t>恢复技术</a:t>
            </a:r>
            <a:r>
              <a:rPr lang="en-US" altLang="zh-CN" sz="2200" dirty="0">
                <a:solidFill>
                  <a:srgbClr val="008000"/>
                </a:solidFill>
                <a:latin typeface="Times New Roman" pitchFamily="18" charset="0"/>
                <a:ea typeface="黑体" pitchFamily="2" charset="-122"/>
              </a:rPr>
              <a:t>2 </a:t>
            </a:r>
            <a:r>
              <a:rPr lang="zh-CN" altLang="en-US" sz="2200" dirty="0">
                <a:solidFill>
                  <a:srgbClr val="008000"/>
                </a:solidFill>
                <a:latin typeface="Times New Roman" pitchFamily="18" charset="0"/>
                <a:ea typeface="黑体" pitchFamily="2" charset="-122"/>
              </a:rPr>
              <a:t>（</a:t>
            </a:r>
            <a:r>
              <a:rPr lang="en-US" altLang="zh-CN" sz="2200" dirty="0">
                <a:solidFill>
                  <a:srgbClr val="008000"/>
                </a:solidFill>
                <a:latin typeface="Times New Roman" pitchFamily="18" charset="0"/>
                <a:ea typeface="黑体" pitchFamily="2" charset="-122"/>
              </a:rPr>
              <a:t>backup + log</a:t>
            </a:r>
            <a:r>
              <a:rPr lang="zh-CN" altLang="en-US" sz="2200" dirty="0">
                <a:solidFill>
                  <a:srgbClr val="008000"/>
                </a:solidFill>
                <a:latin typeface="Times New Roman" pitchFamily="18" charset="0"/>
                <a:ea typeface="黑体" pitchFamily="2" charset="-122"/>
              </a:rPr>
              <a:t>）是最典型、常用的恢复技术，绝大多数商用</a:t>
            </a:r>
            <a:r>
              <a:rPr lang="en-US" altLang="zh-CN" sz="2200" dirty="0">
                <a:solidFill>
                  <a:srgbClr val="008000"/>
                </a:solidFill>
                <a:latin typeface="Times New Roman" pitchFamily="18" charset="0"/>
                <a:ea typeface="黑体" pitchFamily="2" charset="-122"/>
              </a:rPr>
              <a:t>DBMS</a:t>
            </a:r>
            <a:r>
              <a:rPr lang="zh-CN" altLang="en-US" sz="2200" dirty="0">
                <a:solidFill>
                  <a:srgbClr val="008000"/>
                </a:solidFill>
                <a:latin typeface="Times New Roman" pitchFamily="18" charset="0"/>
                <a:ea typeface="黑体" pitchFamily="2" charset="-122"/>
              </a:rPr>
              <a:t>均采用这种技术。</a:t>
            </a:r>
            <a:r>
              <a:rPr lang="zh-CN" altLang="en-US" sz="2200" dirty="0">
                <a:solidFill>
                  <a:srgbClr val="008000"/>
                </a:solidFill>
              </a:rPr>
              <a:t> </a:t>
            </a:r>
          </a:p>
        </p:txBody>
      </p:sp>
      <p:sp>
        <p:nvSpPr>
          <p:cNvPr id="8"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2F59B276-B550-40F9-9704-32E079D49FAA}" type="slidenum">
              <a:rPr lang="en-US" altLang="zh-CN"/>
              <a:pPr/>
              <a:t>13</a:t>
            </a:fld>
            <a:endParaRPr lang="en-US" altLang="zh-CN"/>
          </a:p>
        </p:txBody>
      </p:sp>
      <p:sp>
        <p:nvSpPr>
          <p:cNvPr id="19459" name="Rectangle 3"/>
          <p:cNvSpPr>
            <a:spLocks noGrp="1" noChangeArrowheads="1"/>
          </p:cNvSpPr>
          <p:nvPr>
            <p:ph type="body" idx="1"/>
          </p:nvPr>
        </p:nvSpPr>
        <p:spPr>
          <a:xfrm>
            <a:off x="611188" y="1413024"/>
            <a:ext cx="8075612" cy="4536256"/>
          </a:xfrm>
        </p:spPr>
        <p:txBody>
          <a:bodyPr/>
          <a:lstStyle/>
          <a:p>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3</a:t>
            </a:r>
            <a:r>
              <a:rPr lang="zh-CN" altLang="en-US" sz="2400" dirty="0">
                <a:solidFill>
                  <a:schemeClr val="accent2"/>
                </a:solidFill>
                <a:latin typeface="Times New Roman" pitchFamily="18" charset="0"/>
                <a:ea typeface="黑体" pitchFamily="2" charset="-122"/>
              </a:rPr>
              <a:t>：基于多副本的恢复技术</a:t>
            </a:r>
          </a:p>
          <a:p>
            <a:pPr lvl="1"/>
            <a:r>
              <a:rPr lang="zh-CN" altLang="en-US" sz="2200" dirty="0">
                <a:solidFill>
                  <a:srgbClr val="0000FF"/>
                </a:solidFill>
                <a:latin typeface="Times New Roman" pitchFamily="18" charset="0"/>
                <a:ea typeface="黑体" pitchFamily="2" charset="-122"/>
              </a:rPr>
              <a:t>独立故障模式（</a:t>
            </a:r>
            <a:r>
              <a:rPr lang="en-US" altLang="zh-CN" sz="2200" dirty="0">
                <a:solidFill>
                  <a:srgbClr val="0000FF"/>
                </a:solidFill>
                <a:latin typeface="Times New Roman" pitchFamily="18" charset="0"/>
                <a:ea typeface="黑体" pitchFamily="2" charset="-122"/>
              </a:rPr>
              <a:t>independent failure modes</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不致于因同一差错而导致多个副本同时发生故障（因为支持环境是独立的）。</a:t>
            </a:r>
          </a:p>
          <a:p>
            <a:pPr lvl="1"/>
            <a:r>
              <a:rPr lang="zh-CN" altLang="en-US" sz="2200" dirty="0">
                <a:solidFill>
                  <a:srgbClr val="0000FF"/>
                </a:solidFill>
                <a:latin typeface="Times New Roman" pitchFamily="18" charset="0"/>
                <a:ea typeface="黑体" pitchFamily="2" charset="-122"/>
              </a:rPr>
              <a:t>方法：</a:t>
            </a:r>
            <a:r>
              <a:rPr lang="zh-CN" altLang="en-US" sz="2200" dirty="0">
                <a:latin typeface="Times New Roman" pitchFamily="18" charset="0"/>
                <a:ea typeface="黑体" pitchFamily="2" charset="-122"/>
              </a:rPr>
              <a:t>系统中保持多个具有独立故障模式的数据库副本，互为备份、互为恢复的依据。</a:t>
            </a:r>
          </a:p>
          <a:p>
            <a:pPr lvl="2"/>
            <a:r>
              <a:rPr lang="zh-CN" altLang="en-US" sz="2200" dirty="0">
                <a:latin typeface="Times New Roman" pitchFamily="18" charset="0"/>
                <a:ea typeface="黑体" pitchFamily="2" charset="-122"/>
              </a:rPr>
              <a:t>例如：</a:t>
            </a:r>
            <a:r>
              <a:rPr lang="zh-CN" altLang="en-US" sz="2100" dirty="0">
                <a:solidFill>
                  <a:srgbClr val="008000"/>
                </a:solidFill>
                <a:latin typeface="Times New Roman" pitchFamily="18" charset="0"/>
                <a:ea typeface="黑体" pitchFamily="2" charset="-122"/>
              </a:rPr>
              <a:t>镜像（</a:t>
            </a:r>
            <a:r>
              <a:rPr lang="en-US" altLang="zh-CN" sz="2100" dirty="0">
                <a:solidFill>
                  <a:srgbClr val="008000"/>
                </a:solidFill>
                <a:latin typeface="Times New Roman" pitchFamily="18" charset="0"/>
                <a:ea typeface="黑体" pitchFamily="2" charset="-122"/>
              </a:rPr>
              <a:t>mirroring</a:t>
            </a:r>
            <a:r>
              <a:rPr lang="zh-CN" altLang="en-US" sz="2100" dirty="0">
                <a:solidFill>
                  <a:srgbClr val="008000"/>
                </a:solidFill>
                <a:latin typeface="Times New Roman" pitchFamily="18" charset="0"/>
                <a:ea typeface="黑体" pitchFamily="2" charset="-122"/>
              </a:rPr>
              <a:t>）技术</a:t>
            </a:r>
            <a:r>
              <a:rPr lang="zh-CN" altLang="en-US" sz="2100" dirty="0">
                <a:latin typeface="Times New Roman" pitchFamily="18" charset="0"/>
                <a:ea typeface="黑体" pitchFamily="2" charset="-122"/>
              </a:rPr>
              <a:t>，包括：</a:t>
            </a:r>
            <a:r>
              <a:rPr lang="en-US" altLang="zh-CN" sz="2100" dirty="0">
                <a:latin typeface="Times New Roman" pitchFamily="18" charset="0"/>
                <a:ea typeface="黑体" pitchFamily="2" charset="-122"/>
              </a:rPr>
              <a:t>mirrored disks / mirrored files</a:t>
            </a:r>
            <a:r>
              <a:rPr lang="zh-CN" altLang="en-US" sz="2100" dirty="0">
                <a:latin typeface="Times New Roman" pitchFamily="18" charset="0"/>
                <a:ea typeface="黑体" pitchFamily="2" charset="-122"/>
              </a:rPr>
              <a:t>，采用“</a:t>
            </a:r>
            <a:r>
              <a:rPr lang="zh-CN" altLang="en-US" sz="2100" dirty="0">
                <a:solidFill>
                  <a:srgbClr val="008000"/>
                </a:solidFill>
                <a:latin typeface="Times New Roman" pitchFamily="18" charset="0"/>
                <a:ea typeface="黑体" pitchFamily="2" charset="-122"/>
              </a:rPr>
              <a:t>同时写，任选读</a:t>
            </a:r>
            <a:r>
              <a:rPr lang="zh-CN" altLang="en-US" sz="2100" dirty="0">
                <a:latin typeface="Times New Roman" pitchFamily="18" charset="0"/>
                <a:ea typeface="黑体" pitchFamily="2" charset="-122"/>
              </a:rPr>
              <a:t>”</a:t>
            </a:r>
            <a:r>
              <a:rPr lang="en-US" altLang="zh-CN" sz="2100" dirty="0">
                <a:latin typeface="Times New Roman" pitchFamily="18" charset="0"/>
                <a:ea typeface="黑体" pitchFamily="2" charset="-122"/>
              </a:rPr>
              <a:t>——</a:t>
            </a:r>
            <a:r>
              <a:rPr lang="zh-CN" altLang="en-US" sz="2100" dirty="0">
                <a:latin typeface="Times New Roman" pitchFamily="18" charset="0"/>
                <a:ea typeface="黑体" pitchFamily="2" charset="-122"/>
              </a:rPr>
              <a:t>对性能影响不大，有时可能反而提高性能。</a:t>
            </a:r>
            <a:endParaRPr lang="en-US" altLang="zh-CN" sz="2200" dirty="0">
              <a:latin typeface="Times New Roman" pitchFamily="18" charset="0"/>
              <a:ea typeface="黑体" pitchFamily="2" charset="-122"/>
            </a:endParaRPr>
          </a:p>
        </p:txBody>
      </p:sp>
      <p:sp>
        <p:nvSpPr>
          <p:cNvPr id="8"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6DE53644-17CC-427A-9D54-2CB72BC1C7EA}" type="slidenum">
              <a:rPr lang="en-US" altLang="zh-CN"/>
              <a:pPr/>
              <a:t>14</a:t>
            </a:fld>
            <a:endParaRPr lang="en-US" altLang="zh-CN"/>
          </a:p>
        </p:txBody>
      </p:sp>
      <p:sp>
        <p:nvSpPr>
          <p:cNvPr id="108546" name="Rectangle 2"/>
          <p:cNvSpPr>
            <a:spLocks noGrp="1" noChangeArrowheads="1"/>
          </p:cNvSpPr>
          <p:nvPr>
            <p:ph type="title"/>
          </p:nvPr>
        </p:nvSpPr>
        <p:spPr>
          <a:xfrm>
            <a:off x="755650" y="205581"/>
            <a:ext cx="7992814" cy="919163"/>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
        <p:nvSpPr>
          <p:cNvPr id="108547" name="Rectangle 3"/>
          <p:cNvSpPr>
            <a:spLocks noGrp="1" noChangeArrowheads="1"/>
          </p:cNvSpPr>
          <p:nvPr>
            <p:ph type="body" idx="1"/>
          </p:nvPr>
        </p:nvSpPr>
        <p:spPr>
          <a:xfrm>
            <a:off x="611560" y="1412776"/>
            <a:ext cx="8064896" cy="4896544"/>
          </a:xfrm>
        </p:spPr>
        <p:txBody>
          <a:bodyPr/>
          <a:lstStyle/>
          <a:p>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3</a:t>
            </a:r>
            <a:r>
              <a:rPr lang="zh-CN" altLang="en-US" sz="2400" dirty="0">
                <a:solidFill>
                  <a:schemeClr val="accent2"/>
                </a:solidFill>
                <a:latin typeface="Times New Roman" pitchFamily="18" charset="0"/>
                <a:ea typeface="黑体" pitchFamily="2" charset="-122"/>
              </a:rPr>
              <a:t>：基于多副本的恢复技术</a:t>
            </a:r>
          </a:p>
          <a:p>
            <a:pPr lvl="1"/>
            <a:r>
              <a:rPr lang="zh-CN" altLang="en-US" sz="2200" dirty="0">
                <a:solidFill>
                  <a:srgbClr val="0000FF"/>
                </a:solidFill>
                <a:latin typeface="Times New Roman" pitchFamily="18" charset="0"/>
                <a:ea typeface="黑体" pitchFamily="2" charset="-122"/>
              </a:rPr>
              <a:t>特点：</a:t>
            </a:r>
          </a:p>
          <a:p>
            <a:pPr lvl="2"/>
            <a:r>
              <a:rPr lang="zh-CN" altLang="en-US" sz="2200" dirty="0">
                <a:latin typeface="Times New Roman" pitchFamily="18" charset="0"/>
                <a:ea typeface="黑体" pitchFamily="2" charset="-122"/>
              </a:rPr>
              <a:t>成本高（用户要购置双倍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多倍硬件）；</a:t>
            </a:r>
          </a:p>
          <a:p>
            <a:pPr lvl="2"/>
            <a:r>
              <a:rPr lang="zh-CN" altLang="en-US" sz="2200" dirty="0">
                <a:latin typeface="Times New Roman" pitchFamily="18" charset="0"/>
                <a:ea typeface="黑体" pitchFamily="2" charset="-122"/>
              </a:rPr>
              <a:t>恢复基本上由系统自动进行；</a:t>
            </a:r>
            <a:endParaRPr lang="en-US" altLang="zh-CN" sz="2200" dirty="0">
              <a:latin typeface="Times New Roman" pitchFamily="18" charset="0"/>
              <a:ea typeface="黑体" pitchFamily="2" charset="-122"/>
            </a:endParaRPr>
          </a:p>
          <a:p>
            <a:pPr lvl="2"/>
            <a:r>
              <a:rPr lang="zh-CN" altLang="en-US" sz="2200" dirty="0">
                <a:latin typeface="Times New Roman" pitchFamily="18" charset="0"/>
                <a:ea typeface="黑体" pitchFamily="2" charset="-122"/>
              </a:rPr>
              <a:t>总能保持</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的一致状态；</a:t>
            </a:r>
            <a:endParaRPr lang="en-US" altLang="zh-CN" sz="2200" dirty="0">
              <a:latin typeface="Times New Roman" pitchFamily="18" charset="0"/>
              <a:ea typeface="黑体" pitchFamily="2" charset="-122"/>
            </a:endParaRPr>
          </a:p>
          <a:p>
            <a:pPr lvl="2"/>
            <a:r>
              <a:rPr lang="zh-CN" altLang="en-US" sz="2200" dirty="0">
                <a:latin typeface="Times New Roman" pitchFamily="18" charset="0"/>
                <a:ea typeface="黑体" pitchFamily="2" charset="-122"/>
              </a:rPr>
              <a:t>仍然可能冒这样的（不太可能发生，但还是有可能发生）危险：</a:t>
            </a:r>
            <a:r>
              <a:rPr lang="zh-CN" altLang="en-US" sz="2200" dirty="0">
                <a:solidFill>
                  <a:srgbClr val="FF0000"/>
                </a:solidFill>
                <a:latin typeface="Times New Roman" pitchFamily="18" charset="0"/>
                <a:ea typeface="黑体" pitchFamily="2" charset="-122"/>
              </a:rPr>
              <a:t>“全军覆灭”→“无可救药”</a:t>
            </a:r>
            <a:r>
              <a:rPr lang="zh-CN" altLang="en-US" sz="2200" dirty="0">
                <a:latin typeface="Times New Roman" pitchFamily="18" charset="0"/>
                <a:ea typeface="黑体" pitchFamily="2" charset="-122"/>
              </a:rPr>
              <a:t>。</a:t>
            </a:r>
          </a:p>
          <a:p>
            <a:pPr lvl="1"/>
            <a:r>
              <a:rPr lang="zh-CN" altLang="en-US" sz="2200" dirty="0">
                <a:solidFill>
                  <a:srgbClr val="0000FF"/>
                </a:solidFill>
                <a:latin typeface="Times New Roman" pitchFamily="18" charset="0"/>
                <a:ea typeface="黑体" pitchFamily="2" charset="-122"/>
              </a:rPr>
              <a:t>结论：</a:t>
            </a:r>
          </a:p>
          <a:p>
            <a:pPr lvl="2"/>
            <a:r>
              <a:rPr lang="zh-CN" altLang="en-US" sz="2200" dirty="0">
                <a:latin typeface="Times New Roman" pitchFamily="18" charset="0"/>
                <a:ea typeface="黑体" pitchFamily="2" charset="-122"/>
              </a:rPr>
              <a:t>绝大多数商用</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不支持这种技术，如</a:t>
            </a:r>
            <a:r>
              <a:rPr lang="en-US" altLang="zh-CN" sz="2200" dirty="0">
                <a:latin typeface="Times New Roman" pitchFamily="18" charset="0"/>
                <a:ea typeface="黑体" pitchFamily="2" charset="-122"/>
              </a:rPr>
              <a:t>Oracle</a:t>
            </a:r>
            <a:r>
              <a:rPr lang="zh-CN" altLang="en-US" sz="2200" dirty="0">
                <a:latin typeface="Times New Roman" pitchFamily="18" charset="0"/>
                <a:ea typeface="黑体" pitchFamily="2" charset="-122"/>
              </a:rPr>
              <a:t>不支持镜像文件功能（控制文件及日志文件例外）；</a:t>
            </a:r>
          </a:p>
          <a:p>
            <a:pPr lvl="2"/>
            <a:r>
              <a:rPr lang="zh-CN" altLang="en-US" sz="2200" dirty="0">
                <a:latin typeface="Times New Roman" pitchFamily="18" charset="0"/>
                <a:ea typeface="黑体" pitchFamily="2" charset="-122"/>
              </a:rPr>
              <a:t>较适合运用于分布式数据库环境：</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如：</a:t>
            </a:r>
            <a:r>
              <a:rPr lang="en-US" altLang="zh-CN" sz="2200" dirty="0">
                <a:latin typeface="Times New Roman" pitchFamily="18" charset="0"/>
                <a:ea typeface="黑体" pitchFamily="2" charset="-122"/>
              </a:rPr>
              <a:t>DB Server </a:t>
            </a:r>
            <a:r>
              <a:rPr lang="zh-CN" altLang="en-US" sz="2200" dirty="0">
                <a:latin typeface="Times New Roman" pitchFamily="18" charset="0"/>
                <a:ea typeface="黑体" pitchFamily="2" charset="-122"/>
              </a:rPr>
              <a:t>双工 </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镜像。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784F8402-628C-470B-BA6F-0B1013CC85EA}" type="slidenum">
              <a:rPr lang="en-US" altLang="zh-CN"/>
              <a:pPr/>
              <a:t>15</a:t>
            </a:fld>
            <a:endParaRPr lang="en-US" altLang="zh-CN"/>
          </a:p>
        </p:txBody>
      </p:sp>
      <p:sp>
        <p:nvSpPr>
          <p:cNvPr id="105474" name="Rectangle 2"/>
          <p:cNvSpPr>
            <a:spLocks noGrp="1" noChangeArrowheads="1"/>
          </p:cNvSpPr>
          <p:nvPr>
            <p:ph type="title"/>
          </p:nvPr>
        </p:nvSpPr>
        <p:spPr/>
        <p:txBody>
          <a:bodyPr/>
          <a:lstStyle/>
          <a:p>
            <a:r>
              <a:rPr lang="zh-CN" altLang="en-US" dirty="0"/>
              <a:t>目录 </a:t>
            </a:r>
            <a:r>
              <a:rPr lang="en-US" altLang="zh-CN" dirty="0"/>
              <a:t>Contents</a:t>
            </a:r>
          </a:p>
        </p:txBody>
      </p:sp>
      <p:sp>
        <p:nvSpPr>
          <p:cNvPr id="105475" name="Rectangle 3"/>
          <p:cNvSpPr>
            <a:spLocks noGrp="1" noChangeArrowheads="1"/>
          </p:cNvSpPr>
          <p:nvPr>
            <p:ph type="body" idx="1"/>
          </p:nvPr>
        </p:nvSpPr>
        <p:spPr>
          <a:xfrm>
            <a:off x="914400" y="1415356"/>
            <a:ext cx="7772400" cy="4965972"/>
          </a:xfrm>
        </p:spPr>
        <p:txBody>
          <a:bodyPr/>
          <a:lstStyle/>
          <a:p>
            <a:pPr>
              <a:lnSpc>
                <a:spcPct val="105000"/>
              </a:lnSpc>
            </a:pPr>
            <a:r>
              <a:rPr lang="en-US" altLang="zh-CN" sz="2600" b="1" dirty="0">
                <a:solidFill>
                  <a:srgbClr val="FF0000"/>
                </a:solidFill>
                <a:ea typeface="黑体" pitchFamily="2" charset="-122"/>
              </a:rPr>
              <a:t>7.1 </a:t>
            </a:r>
            <a:r>
              <a:rPr lang="zh-CN" altLang="en-US" sz="2600" b="1" dirty="0">
                <a:solidFill>
                  <a:srgbClr val="FF0000"/>
                </a:solidFill>
                <a:ea typeface="黑体" pitchFamily="2" charset="-122"/>
              </a:rPr>
              <a:t>数据库恢复 </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恢复的基本技术</a:t>
            </a:r>
          </a:p>
          <a:p>
            <a:pPr lvl="1">
              <a:lnSpc>
                <a:spcPct val="105000"/>
              </a:lnSpc>
            </a:pPr>
            <a:r>
              <a:rPr lang="zh-CN" altLang="en-US" sz="2400" dirty="0">
                <a:solidFill>
                  <a:srgbClr val="0000FF"/>
                </a:solidFill>
                <a:ea typeface="黑体" pitchFamily="2" charset="-122"/>
              </a:rPr>
              <a:t>  </a:t>
            </a:r>
            <a:r>
              <a:rPr lang="zh-CN" altLang="en-US" sz="2400" dirty="0">
                <a:solidFill>
                  <a:schemeClr val="accent2"/>
                </a:solidFill>
                <a:ea typeface="黑体" pitchFamily="2" charset="-122"/>
              </a:rPr>
              <a:t>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ea typeface="黑体" pitchFamily="2" charset="-122"/>
              </a:rPr>
              <a:t>7.2 </a:t>
            </a:r>
            <a:r>
              <a:rPr lang="zh-CN" altLang="en-US" sz="2600" b="1" dirty="0">
                <a:ea typeface="黑体" pitchFamily="2" charset="-122"/>
              </a:rPr>
              <a:t>并发控制</a:t>
            </a:r>
          </a:p>
          <a:p>
            <a:pPr lvl="1">
              <a:lnSpc>
                <a:spcPct val="105000"/>
              </a:lnSpc>
            </a:pPr>
            <a:r>
              <a:rPr lang="zh-CN" altLang="en-US" sz="2400" dirty="0">
                <a:ea typeface="黑体" pitchFamily="2" charset="-122"/>
              </a:rPr>
              <a:t>  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ea typeface="黑体" pitchFamily="2" charset="-122"/>
              </a:rPr>
              <a:t>  多粒度封锁与意向锁（选学）</a:t>
            </a:r>
          </a:p>
          <a:p>
            <a:pPr lvl="1">
              <a:lnSpc>
                <a:spcPct val="105000"/>
              </a:lnSpc>
            </a:pPr>
            <a:r>
              <a:rPr lang="zh-CN" altLang="en-US" sz="2400" dirty="0">
                <a:ea typeface="黑体" pitchFamily="2" charset="-122"/>
              </a:rPr>
              <a:t>  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extLst>
      <p:ext uri="{BB962C8B-B14F-4D97-AF65-F5344CB8AC3E}">
        <p14:creationId xmlns:p14="http://schemas.microsoft.com/office/powerpoint/2010/main" val="399578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12A50557-BA48-4F1C-B0C3-CDBF4CADD16C}" type="slidenum">
              <a:rPr lang="en-US" altLang="zh-CN"/>
              <a:pPr/>
              <a:t>16</a:t>
            </a:fld>
            <a:endParaRPr lang="en-US" altLang="zh-CN"/>
          </a:p>
        </p:txBody>
      </p:sp>
      <p:sp>
        <p:nvSpPr>
          <p:cNvPr id="20482" name="Rectangle 2"/>
          <p:cNvSpPr>
            <a:spLocks noGrp="1" noChangeArrowheads="1"/>
          </p:cNvSpPr>
          <p:nvPr>
            <p:ph type="title"/>
          </p:nvPr>
        </p:nvSpPr>
        <p:spPr/>
        <p:txBody>
          <a:bodyPr/>
          <a:lstStyle/>
          <a:p>
            <a:r>
              <a:rPr lang="en-US" altLang="zh-CN" sz="4000"/>
              <a:t>7.1.2  </a:t>
            </a:r>
            <a:r>
              <a:rPr lang="zh-CN" altLang="en-US" sz="4000"/>
              <a:t>日志结构与机制</a:t>
            </a:r>
            <a:r>
              <a:rPr lang="zh-CN" altLang="en-US"/>
              <a:t> </a:t>
            </a:r>
          </a:p>
        </p:txBody>
      </p:sp>
      <p:sp>
        <p:nvSpPr>
          <p:cNvPr id="20483" name="Rectangle 3"/>
          <p:cNvSpPr>
            <a:spLocks noGrp="1" noChangeArrowheads="1"/>
          </p:cNvSpPr>
          <p:nvPr>
            <p:ph type="body" idx="1"/>
          </p:nvPr>
        </p:nvSpPr>
        <p:spPr>
          <a:xfrm>
            <a:off x="611189" y="1268412"/>
            <a:ext cx="8075612" cy="5184923"/>
          </a:xfrm>
        </p:spPr>
        <p:txBody>
          <a:bodyPr/>
          <a:lstStyle/>
          <a:p>
            <a:r>
              <a:rPr lang="zh-CN" altLang="en-US" sz="2400" dirty="0">
                <a:solidFill>
                  <a:schemeClr val="accent2"/>
                </a:solidFill>
                <a:latin typeface="Times New Roman" pitchFamily="18" charset="0"/>
                <a:ea typeface="黑体" pitchFamily="2" charset="-122"/>
              </a:rPr>
              <a:t>日志记录的基本内容</a:t>
            </a:r>
          </a:p>
          <a:p>
            <a:pPr lvl="1"/>
            <a:r>
              <a:rPr lang="zh-CN" altLang="en-US" sz="2200" dirty="0">
                <a:solidFill>
                  <a:srgbClr val="0000FF"/>
                </a:solidFill>
                <a:latin typeface="Times New Roman" pitchFamily="18" charset="0"/>
                <a:ea typeface="黑体" pitchFamily="2" charset="-122"/>
              </a:rPr>
              <a:t>活动事务表（</a:t>
            </a:r>
            <a:r>
              <a:rPr lang="en-US" altLang="zh-CN" sz="2200" dirty="0">
                <a:solidFill>
                  <a:srgbClr val="0000FF"/>
                </a:solidFill>
                <a:latin typeface="Times New Roman" pitchFamily="18" charset="0"/>
                <a:ea typeface="黑体" pitchFamily="2" charset="-122"/>
              </a:rPr>
              <a:t>ATL——active transaction list</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记录正在执行、尚未提交的事务标识（</a:t>
            </a:r>
            <a:r>
              <a:rPr lang="en-US" altLang="zh-CN" sz="2200" dirty="0">
                <a:latin typeface="Times New Roman" pitchFamily="18" charset="0"/>
                <a:ea typeface="黑体" pitchFamily="2" charset="-122"/>
              </a:rPr>
              <a:t>TID——transaction identifier</a:t>
            </a:r>
            <a:r>
              <a:rPr lang="zh-CN" altLang="en-US" sz="2200" dirty="0">
                <a:latin typeface="Times New Roman" pitchFamily="18" charset="0"/>
                <a:ea typeface="黑体" pitchFamily="2" charset="-122"/>
              </a:rPr>
              <a:t>）。</a:t>
            </a:r>
          </a:p>
          <a:p>
            <a:pPr lvl="1"/>
            <a:r>
              <a:rPr lang="zh-CN" altLang="en-US" sz="2200" dirty="0">
                <a:solidFill>
                  <a:srgbClr val="0000FF"/>
                </a:solidFill>
                <a:latin typeface="Times New Roman" pitchFamily="18" charset="0"/>
                <a:ea typeface="黑体" pitchFamily="2" charset="-122"/>
              </a:rPr>
              <a:t>提交事务表（</a:t>
            </a:r>
            <a:r>
              <a:rPr lang="en-US" altLang="zh-CN" sz="2200" dirty="0">
                <a:solidFill>
                  <a:srgbClr val="0000FF"/>
                </a:solidFill>
                <a:latin typeface="Times New Roman" pitchFamily="18" charset="0"/>
                <a:ea typeface="黑体" pitchFamily="2" charset="-122"/>
              </a:rPr>
              <a:t>CTL ——committed transaction list</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记录已提交事务的标识。</a:t>
            </a:r>
          </a:p>
          <a:p>
            <a:pPr lvl="2"/>
            <a:r>
              <a:rPr lang="zh-CN" altLang="en-US" sz="2100" dirty="0">
                <a:solidFill>
                  <a:srgbClr val="008000"/>
                </a:solidFill>
                <a:latin typeface="Times New Roman" pitchFamily="18" charset="0"/>
                <a:ea typeface="黑体" pitchFamily="2" charset="-122"/>
              </a:rPr>
              <a:t>当一个事务被提交结束时，需要做：</a:t>
            </a:r>
            <a:br>
              <a:rPr lang="en-US" altLang="zh-CN" sz="2100" dirty="0">
                <a:solidFill>
                  <a:srgbClr val="008000"/>
                </a:solidFill>
                <a:latin typeface="Times New Roman" pitchFamily="18" charset="0"/>
                <a:ea typeface="黑体" pitchFamily="2" charset="-122"/>
              </a:rPr>
            </a:br>
            <a:r>
              <a:rPr lang="zh-CN" altLang="en-US" sz="2100" dirty="0">
                <a:solidFill>
                  <a:srgbClr val="008000"/>
                </a:solidFill>
                <a:latin typeface="Times New Roman" pitchFamily="18" charset="0"/>
                <a:ea typeface="黑体" pitchFamily="2" charset="-122"/>
              </a:rPr>
              <a:t>① </a:t>
            </a:r>
            <a:r>
              <a:rPr lang="en-US" altLang="zh-CN" sz="2100" dirty="0">
                <a:solidFill>
                  <a:srgbClr val="008000"/>
                </a:solidFill>
                <a:latin typeface="Times New Roman" pitchFamily="18" charset="0"/>
                <a:ea typeface="黑体" pitchFamily="2" charset="-122"/>
              </a:rPr>
              <a:t>TID→CTL</a:t>
            </a:r>
            <a:r>
              <a:rPr lang="zh-CN" altLang="en-US" sz="2100" dirty="0">
                <a:solidFill>
                  <a:srgbClr val="008000"/>
                </a:solidFill>
                <a:latin typeface="Times New Roman" pitchFamily="18" charset="0"/>
                <a:ea typeface="黑体" pitchFamily="2" charset="-122"/>
              </a:rPr>
              <a:t>； ② </a:t>
            </a:r>
            <a:r>
              <a:rPr lang="en-US" altLang="zh-CN" sz="2100" dirty="0">
                <a:solidFill>
                  <a:srgbClr val="008000"/>
                </a:solidFill>
                <a:latin typeface="Times New Roman" pitchFamily="18" charset="0"/>
                <a:ea typeface="黑体" pitchFamily="2" charset="-122"/>
              </a:rPr>
              <a:t>Remove TID from ATL</a:t>
            </a:r>
          </a:p>
          <a:p>
            <a:pPr lvl="1"/>
            <a:r>
              <a:rPr lang="zh-CN" altLang="en-US" sz="2200" dirty="0">
                <a:solidFill>
                  <a:srgbClr val="0000FF"/>
                </a:solidFill>
                <a:latin typeface="Times New Roman" pitchFamily="18" charset="0"/>
                <a:ea typeface="黑体" pitchFamily="2" charset="-122"/>
              </a:rPr>
              <a:t>前像（</a:t>
            </a:r>
            <a:r>
              <a:rPr lang="en-US" altLang="zh-CN" sz="2200" dirty="0">
                <a:solidFill>
                  <a:srgbClr val="0000FF"/>
                </a:solidFill>
                <a:latin typeface="Times New Roman" pitchFamily="18" charset="0"/>
                <a:ea typeface="黑体" pitchFamily="2" charset="-122"/>
              </a:rPr>
              <a:t>BI</a:t>
            </a:r>
            <a:r>
              <a:rPr lang="zh-CN" altLang="en-US" sz="2200" dirty="0">
                <a:solidFill>
                  <a:srgbClr val="0000FF"/>
                </a:solidFill>
                <a:latin typeface="Times New Roman" pitchFamily="18" charset="0"/>
                <a:ea typeface="黑体" pitchFamily="2" charset="-122"/>
              </a:rPr>
              <a:t>）文件：</a:t>
            </a:r>
            <a:r>
              <a:rPr lang="zh-CN" altLang="en-US" sz="2200" dirty="0">
                <a:latin typeface="Times New Roman" pitchFamily="18" charset="0"/>
                <a:ea typeface="黑体" pitchFamily="2" charset="-122"/>
              </a:rPr>
              <a:t>记录所有被更新的数据块之旧值（</a:t>
            </a:r>
            <a:r>
              <a:rPr lang="en-US" altLang="zh-CN" sz="2200" dirty="0">
                <a:latin typeface="Times New Roman" pitchFamily="18" charset="0"/>
                <a:ea typeface="黑体" pitchFamily="2" charset="-122"/>
              </a:rPr>
              <a:t>BI</a:t>
            </a:r>
            <a:r>
              <a:rPr lang="zh-CN" altLang="en-US" sz="2200" dirty="0">
                <a:latin typeface="Times New Roman" pitchFamily="18" charset="0"/>
                <a:ea typeface="黑体" pitchFamily="2" charset="-122"/>
              </a:rPr>
              <a:t>），用于进行</a:t>
            </a:r>
            <a:r>
              <a:rPr lang="en-US" altLang="zh-CN" sz="2200" dirty="0">
                <a:latin typeface="Times New Roman" pitchFamily="18" charset="0"/>
                <a:ea typeface="黑体" pitchFamily="2" charset="-122"/>
              </a:rPr>
              <a:t>undo</a:t>
            </a:r>
            <a:r>
              <a:rPr lang="zh-CN" altLang="en-US" sz="2200" dirty="0">
                <a:latin typeface="Times New Roman" pitchFamily="18" charset="0"/>
                <a:ea typeface="黑体" pitchFamily="2" charset="-122"/>
              </a:rPr>
              <a:t>操作。</a:t>
            </a:r>
          </a:p>
          <a:p>
            <a:pPr lvl="1"/>
            <a:r>
              <a:rPr lang="zh-CN" altLang="en-US" sz="2200" dirty="0">
                <a:solidFill>
                  <a:srgbClr val="0000FF"/>
                </a:solidFill>
                <a:latin typeface="Times New Roman" pitchFamily="18" charset="0"/>
                <a:ea typeface="黑体" pitchFamily="2" charset="-122"/>
              </a:rPr>
              <a:t>后像（</a:t>
            </a:r>
            <a:r>
              <a:rPr lang="en-US" altLang="zh-CN" sz="2200" dirty="0">
                <a:solidFill>
                  <a:srgbClr val="0000FF"/>
                </a:solidFill>
                <a:latin typeface="Times New Roman" pitchFamily="18" charset="0"/>
                <a:ea typeface="黑体" pitchFamily="2" charset="-122"/>
              </a:rPr>
              <a:t>AI</a:t>
            </a:r>
            <a:r>
              <a:rPr lang="zh-CN" altLang="en-US" sz="2200" dirty="0">
                <a:solidFill>
                  <a:srgbClr val="0000FF"/>
                </a:solidFill>
                <a:latin typeface="Times New Roman" pitchFamily="18" charset="0"/>
                <a:ea typeface="黑体" pitchFamily="2" charset="-122"/>
              </a:rPr>
              <a:t>）文件：</a:t>
            </a:r>
            <a:r>
              <a:rPr lang="zh-CN" altLang="en-US" sz="2200" dirty="0">
                <a:latin typeface="Times New Roman" pitchFamily="18" charset="0"/>
                <a:ea typeface="黑体" pitchFamily="2" charset="-122"/>
              </a:rPr>
              <a:t>记录所有被更新的数据块之新值（</a:t>
            </a:r>
            <a:r>
              <a:rPr lang="en-US" altLang="zh-CN" sz="2200" dirty="0">
                <a:latin typeface="Times New Roman" pitchFamily="18" charset="0"/>
                <a:ea typeface="黑体" pitchFamily="2" charset="-122"/>
              </a:rPr>
              <a:t>AI</a:t>
            </a:r>
            <a:r>
              <a:rPr lang="zh-CN" altLang="en-US" sz="2200" dirty="0">
                <a:latin typeface="Times New Roman" pitchFamily="18" charset="0"/>
                <a:ea typeface="黑体" pitchFamily="2" charset="-122"/>
              </a:rPr>
              <a:t>），用于进行</a:t>
            </a:r>
            <a:r>
              <a:rPr lang="en-US" altLang="zh-CN" sz="2200" dirty="0">
                <a:latin typeface="Times New Roman" pitchFamily="18" charset="0"/>
                <a:ea typeface="黑体" pitchFamily="2" charset="-122"/>
              </a:rPr>
              <a:t>redo</a:t>
            </a:r>
            <a:r>
              <a:rPr lang="zh-CN" altLang="en-US" sz="2200" dirty="0">
                <a:latin typeface="Times New Roman" pitchFamily="18" charset="0"/>
                <a:ea typeface="黑体" pitchFamily="2" charset="-122"/>
              </a:rPr>
              <a:t>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0" dur="500"/>
                                        <p:tgtEl>
                                          <p:spTgt spid="204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 calcmode="lin" valueType="num">
                                      <p:cBhvr additive="base">
                                        <p:cTn id="15"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483">
                                            <p:txEl>
                                              <p:pRg st="5" end="5"/>
                                            </p:txEl>
                                          </p:spTgt>
                                        </p:tgtEl>
                                        <p:attrNameLst>
                                          <p:attrName>style.visibility</p:attrName>
                                        </p:attrNameLst>
                                      </p:cBhvr>
                                      <p:to>
                                        <p:strVal val="visible"/>
                                      </p:to>
                                    </p:set>
                                    <p:anim calcmode="lin" valueType="num">
                                      <p:cBhvr additive="base">
                                        <p:cTn id="21" dur="500" fill="hold"/>
                                        <p:tgtEl>
                                          <p:spTgt spid="2048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F5404462-62F8-4301-8EFE-82CE8E5D4EDF}" type="slidenum">
              <a:rPr lang="en-US" altLang="zh-CN"/>
              <a:pPr/>
              <a:t>17</a:t>
            </a:fld>
            <a:endParaRPr lang="en-US" altLang="zh-CN"/>
          </a:p>
        </p:txBody>
      </p:sp>
      <p:sp>
        <p:nvSpPr>
          <p:cNvPr id="21506" name="Rectangle 2"/>
          <p:cNvSpPr>
            <a:spLocks noGrp="1" noChangeArrowheads="1"/>
          </p:cNvSpPr>
          <p:nvPr>
            <p:ph type="title"/>
          </p:nvPr>
        </p:nvSpPr>
        <p:spPr/>
        <p:txBody>
          <a:bodyPr/>
          <a:lstStyle/>
          <a:p>
            <a:r>
              <a:rPr lang="en-US" altLang="zh-CN" sz="4000"/>
              <a:t>7.1.2  </a:t>
            </a:r>
            <a:r>
              <a:rPr lang="zh-CN" altLang="en-US" sz="4000"/>
              <a:t>日志结构与机制</a:t>
            </a:r>
          </a:p>
        </p:txBody>
      </p:sp>
      <p:sp>
        <p:nvSpPr>
          <p:cNvPr id="21507" name="Rectangle 3"/>
          <p:cNvSpPr>
            <a:spLocks noGrp="1" noChangeArrowheads="1"/>
          </p:cNvSpPr>
          <p:nvPr>
            <p:ph type="body" idx="1"/>
          </p:nvPr>
        </p:nvSpPr>
        <p:spPr>
          <a:xfrm>
            <a:off x="611188" y="1413024"/>
            <a:ext cx="8137276" cy="4608264"/>
          </a:xfrm>
        </p:spPr>
        <p:txBody>
          <a:bodyPr/>
          <a:lstStyle/>
          <a:p>
            <a:r>
              <a:rPr lang="en-US" altLang="zh-CN" sz="2400" dirty="0">
                <a:solidFill>
                  <a:schemeClr val="accent2"/>
                </a:solidFill>
                <a:latin typeface="Times New Roman" pitchFamily="18" charset="0"/>
                <a:ea typeface="黑体" pitchFamily="2" charset="-122"/>
              </a:rPr>
              <a:t>【</a:t>
            </a:r>
            <a:r>
              <a:rPr lang="zh-CN" altLang="en-US" sz="2400" dirty="0">
                <a:solidFill>
                  <a:schemeClr val="accent2"/>
                </a:solidFill>
                <a:latin typeface="Times New Roman" pitchFamily="18" charset="0"/>
                <a:ea typeface="黑体" pitchFamily="2" charset="-122"/>
              </a:rPr>
              <a:t>补充</a:t>
            </a:r>
            <a:r>
              <a:rPr lang="en-US" altLang="zh-CN" sz="2400" dirty="0">
                <a:solidFill>
                  <a:schemeClr val="accent2"/>
                </a:solidFill>
                <a:latin typeface="Times New Roman" pitchFamily="18" charset="0"/>
                <a:ea typeface="黑体" pitchFamily="2" charset="-122"/>
              </a:rPr>
              <a:t>】Oracle</a:t>
            </a:r>
            <a:r>
              <a:rPr lang="zh-CN" altLang="en-US" sz="2400" dirty="0">
                <a:solidFill>
                  <a:schemeClr val="accent2"/>
                </a:solidFill>
                <a:latin typeface="Times New Roman" pitchFamily="18" charset="0"/>
                <a:ea typeface="黑体" pitchFamily="2" charset="-122"/>
              </a:rPr>
              <a:t>中日志及相关机制</a:t>
            </a:r>
            <a:r>
              <a:rPr lang="zh-CN" altLang="en-US" dirty="0">
                <a:solidFill>
                  <a:schemeClr val="hlink"/>
                </a:solidFill>
                <a:latin typeface="Times New Roman" pitchFamily="18" charset="0"/>
                <a:ea typeface="黑体" pitchFamily="2" charset="-122"/>
              </a:rPr>
              <a:t> </a:t>
            </a:r>
          </a:p>
          <a:p>
            <a:pPr lvl="1">
              <a:lnSpc>
                <a:spcPct val="110000"/>
              </a:lnSpc>
            </a:pPr>
            <a:r>
              <a:rPr lang="en-US" altLang="zh-CN" sz="2200" dirty="0">
                <a:solidFill>
                  <a:schemeClr val="tx2"/>
                </a:solidFill>
                <a:latin typeface="Times New Roman" pitchFamily="18" charset="0"/>
                <a:ea typeface="黑体" pitchFamily="2" charset="-122"/>
              </a:rPr>
              <a:t>ATL, (CTL), BI</a:t>
            </a:r>
            <a:r>
              <a:rPr lang="zh-CN" altLang="en-US" sz="2200" dirty="0">
                <a:solidFill>
                  <a:schemeClr val="tx2"/>
                </a:solidFill>
                <a:latin typeface="Times New Roman" pitchFamily="18" charset="0"/>
                <a:ea typeface="黑体" pitchFamily="2" charset="-122"/>
              </a:rPr>
              <a:t>文件→</a:t>
            </a:r>
            <a:r>
              <a:rPr lang="zh-CN" altLang="en-US" sz="2200" dirty="0">
                <a:solidFill>
                  <a:srgbClr val="0000FF"/>
                </a:solidFill>
                <a:latin typeface="Times New Roman" pitchFamily="18" charset="0"/>
                <a:ea typeface="黑体" pitchFamily="2" charset="-122"/>
              </a:rPr>
              <a:t>回滚段文件（</a:t>
            </a:r>
            <a:r>
              <a:rPr lang="en-US" altLang="zh-CN" sz="2200" dirty="0">
                <a:solidFill>
                  <a:srgbClr val="0000FF"/>
                </a:solidFill>
                <a:latin typeface="Times New Roman" pitchFamily="18" charset="0"/>
                <a:ea typeface="黑体" pitchFamily="2" charset="-122"/>
              </a:rPr>
              <a:t>Rollback Segment File</a:t>
            </a:r>
            <a:r>
              <a:rPr lang="zh-CN" altLang="en-US" sz="2200" dirty="0">
                <a:solidFill>
                  <a:srgbClr val="0000FF"/>
                </a:solidFill>
                <a:latin typeface="Times New Roman" pitchFamily="18" charset="0"/>
                <a:ea typeface="黑体" pitchFamily="2" charset="-122"/>
              </a:rPr>
              <a:t>）</a:t>
            </a:r>
            <a:endParaRPr lang="zh-CN" altLang="en-US" sz="2200" dirty="0">
              <a:solidFill>
                <a:schemeClr val="tx2"/>
              </a:solidFill>
              <a:latin typeface="Times New Roman" pitchFamily="18" charset="0"/>
              <a:ea typeface="黑体" pitchFamily="2" charset="-122"/>
            </a:endParaRPr>
          </a:p>
          <a:p>
            <a:pPr lvl="1">
              <a:lnSpc>
                <a:spcPct val="110000"/>
              </a:lnSpc>
            </a:pPr>
            <a:r>
              <a:rPr lang="en-US" altLang="zh-CN" sz="2200" dirty="0">
                <a:solidFill>
                  <a:schemeClr val="tx2"/>
                </a:solidFill>
                <a:latin typeface="Times New Roman" pitchFamily="18" charset="0"/>
                <a:ea typeface="黑体" pitchFamily="2" charset="-122"/>
              </a:rPr>
              <a:t>AI</a:t>
            </a:r>
            <a:r>
              <a:rPr lang="zh-CN" altLang="en-US" sz="2200" dirty="0">
                <a:solidFill>
                  <a:schemeClr val="tx2"/>
                </a:solidFill>
                <a:latin typeface="Times New Roman" pitchFamily="18" charset="0"/>
                <a:ea typeface="黑体" pitchFamily="2" charset="-122"/>
              </a:rPr>
              <a:t>文件称</a:t>
            </a:r>
            <a:r>
              <a:rPr lang="zh-CN" altLang="en-US" sz="2200" dirty="0">
                <a:solidFill>
                  <a:srgbClr val="0000FF"/>
                </a:solidFill>
                <a:latin typeface="Times New Roman" pitchFamily="18" charset="0"/>
                <a:ea typeface="黑体" pitchFamily="2" charset="-122"/>
              </a:rPr>
              <a:t>重做日志文件（</a:t>
            </a:r>
            <a:r>
              <a:rPr lang="en-US" altLang="zh-CN" sz="2200" dirty="0">
                <a:solidFill>
                  <a:srgbClr val="0000FF"/>
                </a:solidFill>
                <a:latin typeface="Times New Roman" pitchFamily="18" charset="0"/>
                <a:ea typeface="黑体" pitchFamily="2" charset="-122"/>
              </a:rPr>
              <a:t>Redo Log File</a:t>
            </a:r>
            <a:r>
              <a:rPr lang="zh-CN" altLang="en-US" sz="2200" dirty="0">
                <a:solidFill>
                  <a:srgbClr val="0000FF"/>
                </a:solidFill>
                <a:latin typeface="Times New Roman" pitchFamily="18" charset="0"/>
                <a:ea typeface="黑体" pitchFamily="2" charset="-122"/>
              </a:rPr>
              <a:t>）</a:t>
            </a:r>
            <a:endParaRPr lang="zh-CN" altLang="en-US" sz="2200" dirty="0">
              <a:solidFill>
                <a:schemeClr val="tx2"/>
              </a:solidFill>
              <a:latin typeface="Times New Roman" pitchFamily="18" charset="0"/>
              <a:ea typeface="黑体" pitchFamily="2" charset="-122"/>
            </a:endParaRPr>
          </a:p>
          <a:p>
            <a:pPr lvl="1">
              <a:lnSpc>
                <a:spcPct val="110000"/>
              </a:lnSpc>
            </a:pPr>
            <a:r>
              <a:rPr lang="zh-CN" altLang="en-US" sz="2200" dirty="0">
                <a:solidFill>
                  <a:schemeClr val="tx2"/>
                </a:solidFill>
                <a:latin typeface="Times New Roman" pitchFamily="18" charset="0"/>
                <a:ea typeface="黑体" pitchFamily="2" charset="-122"/>
              </a:rPr>
              <a:t>每个</a:t>
            </a:r>
            <a:r>
              <a:rPr lang="en-US" altLang="zh-CN" sz="2200" dirty="0">
                <a:solidFill>
                  <a:schemeClr val="tx2"/>
                </a:solidFill>
                <a:latin typeface="Times New Roman" pitchFamily="18" charset="0"/>
                <a:ea typeface="黑体" pitchFamily="2" charset="-122"/>
              </a:rPr>
              <a:t>Oracle</a:t>
            </a:r>
            <a:r>
              <a:rPr lang="zh-CN" altLang="en-US" sz="2200" dirty="0">
                <a:solidFill>
                  <a:schemeClr val="tx2"/>
                </a:solidFill>
                <a:latin typeface="Times New Roman" pitchFamily="18" charset="0"/>
                <a:ea typeface="黑体" pitchFamily="2" charset="-122"/>
              </a:rPr>
              <a:t>重做日志是一组文件。系统中总是保持至少两个文件组，以循环方式写入日志项（即一个填满就用另一个），这些日志文件称</a:t>
            </a:r>
            <a:r>
              <a:rPr lang="zh-CN" altLang="en-US" sz="2200" dirty="0">
                <a:solidFill>
                  <a:srgbClr val="0000FF"/>
                </a:solidFill>
                <a:latin typeface="Times New Roman" pitchFamily="18" charset="0"/>
                <a:ea typeface="黑体" pitchFamily="2" charset="-122"/>
              </a:rPr>
              <a:t>在线日志（</a:t>
            </a:r>
            <a:r>
              <a:rPr lang="en-US" altLang="zh-CN" sz="2200" dirty="0">
                <a:solidFill>
                  <a:srgbClr val="0000FF"/>
                </a:solidFill>
                <a:latin typeface="Times New Roman" pitchFamily="18" charset="0"/>
                <a:ea typeface="黑体" pitchFamily="2" charset="-122"/>
              </a:rPr>
              <a:t>Online Redo Log</a:t>
            </a:r>
            <a:r>
              <a:rPr lang="zh-CN" altLang="en-US" sz="2200" dirty="0">
                <a:solidFill>
                  <a:srgbClr val="0000FF"/>
                </a:solidFill>
                <a:latin typeface="Times New Roman" pitchFamily="18" charset="0"/>
                <a:ea typeface="黑体" pitchFamily="2" charset="-122"/>
              </a:rPr>
              <a:t>） </a:t>
            </a:r>
            <a:r>
              <a:rPr lang="zh-CN" altLang="en-US" sz="2200" dirty="0">
                <a:solidFill>
                  <a:schemeClr val="tx2"/>
                </a:solidFill>
                <a:latin typeface="Times New Roman" pitchFamily="18" charset="0"/>
                <a:ea typeface="黑体" pitchFamily="2" charset="-122"/>
              </a:rPr>
              <a:t>。</a:t>
            </a:r>
            <a:br>
              <a:rPr lang="en-US" altLang="zh-CN" sz="2200" dirty="0">
                <a:solidFill>
                  <a:schemeClr val="tx2"/>
                </a:solidFill>
                <a:latin typeface="Times New Roman" pitchFamily="18" charset="0"/>
                <a:ea typeface="黑体" pitchFamily="2" charset="-122"/>
              </a:rPr>
            </a:br>
            <a:r>
              <a:rPr lang="zh-CN" altLang="en-US" sz="2200" dirty="0">
                <a:solidFill>
                  <a:schemeClr val="tx2"/>
                </a:solidFill>
                <a:latin typeface="Times New Roman" pitchFamily="18" charset="0"/>
                <a:ea typeface="黑体" pitchFamily="2" charset="-122"/>
              </a:rPr>
              <a:t>当一个在线日志文件被填满后，可以将其复制到离线存储设备（磁带）上，称为</a:t>
            </a:r>
            <a:r>
              <a:rPr lang="zh-CN" altLang="en-US" sz="2200" dirty="0">
                <a:solidFill>
                  <a:srgbClr val="0000FF"/>
                </a:solidFill>
                <a:latin typeface="Times New Roman" pitchFamily="18" charset="0"/>
                <a:ea typeface="黑体" pitchFamily="2" charset="-122"/>
              </a:rPr>
              <a:t>归档日志（</a:t>
            </a:r>
            <a:r>
              <a:rPr lang="en-US" altLang="zh-CN" sz="2200" dirty="0">
                <a:solidFill>
                  <a:srgbClr val="0000FF"/>
                </a:solidFill>
                <a:latin typeface="Times New Roman" pitchFamily="18" charset="0"/>
                <a:ea typeface="黑体" pitchFamily="2" charset="-122"/>
              </a:rPr>
              <a:t>Archived Redo Log</a:t>
            </a:r>
            <a:r>
              <a:rPr lang="zh-CN" altLang="en-US" sz="2200" dirty="0">
                <a:solidFill>
                  <a:srgbClr val="0000FF"/>
                </a:solidFill>
                <a:latin typeface="Times New Roman" pitchFamily="18" charset="0"/>
                <a:ea typeface="黑体" pitchFamily="2" charset="-122"/>
              </a:rPr>
              <a:t>） </a:t>
            </a:r>
            <a:r>
              <a:rPr lang="zh-CN" altLang="en-US" sz="2200" dirty="0">
                <a:solidFill>
                  <a:schemeClr val="tx2"/>
                </a:solidFill>
                <a:latin typeface="Times New Roman" pitchFamily="18" charset="0"/>
                <a:ea typeface="黑体" pitchFamily="2" charset="-122"/>
              </a:rPr>
              <a:t>。</a:t>
            </a:r>
          </a:p>
          <a:p>
            <a:pPr lvl="1">
              <a:lnSpc>
                <a:spcPct val="110000"/>
              </a:lnSpc>
            </a:pPr>
            <a:r>
              <a:rPr lang="en-US" altLang="zh-CN" sz="2200" dirty="0">
                <a:solidFill>
                  <a:schemeClr val="tx2"/>
                </a:solidFill>
                <a:latin typeface="Times New Roman" pitchFamily="18" charset="0"/>
                <a:ea typeface="黑体" pitchFamily="2" charset="-122"/>
              </a:rPr>
              <a:t>Oracle</a:t>
            </a:r>
            <a:r>
              <a:rPr lang="zh-CN" altLang="en-US" sz="2200" dirty="0">
                <a:solidFill>
                  <a:schemeClr val="tx2"/>
                </a:solidFill>
                <a:latin typeface="Times New Roman" pitchFamily="18" charset="0"/>
                <a:ea typeface="黑体" pitchFamily="2" charset="-122"/>
              </a:rPr>
              <a:t>在线日志文件可以被</a:t>
            </a:r>
            <a:r>
              <a:rPr lang="zh-CN" altLang="en-US" sz="2200" dirty="0">
                <a:solidFill>
                  <a:srgbClr val="0000FF"/>
                </a:solidFill>
                <a:latin typeface="Times New Roman" pitchFamily="18" charset="0"/>
                <a:ea typeface="黑体" pitchFamily="2" charset="-122"/>
              </a:rPr>
              <a:t>镜像！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z="4000"/>
              <a:t>7.1.2  </a:t>
            </a:r>
            <a:r>
              <a:rPr lang="zh-CN" altLang="en-US" sz="4000"/>
              <a:t>日志结构与机制</a:t>
            </a:r>
          </a:p>
        </p:txBody>
      </p:sp>
      <p:sp>
        <p:nvSpPr>
          <p:cNvPr id="22531" name="Rectangle 3"/>
          <p:cNvSpPr>
            <a:spLocks noGrp="1" noChangeArrowheads="1"/>
          </p:cNvSpPr>
          <p:nvPr>
            <p:ph type="body" idx="1"/>
          </p:nvPr>
        </p:nvSpPr>
        <p:spPr>
          <a:xfrm>
            <a:off x="250825" y="1341016"/>
            <a:ext cx="8642350" cy="5040312"/>
          </a:xfrm>
        </p:spPr>
        <p:txBody>
          <a:bodyPr/>
          <a:lstStyle/>
          <a:p>
            <a:pPr lvl="1"/>
            <a:r>
              <a:rPr lang="en-US" altLang="zh-CN" sz="2400" dirty="0">
                <a:solidFill>
                  <a:schemeClr val="accent2"/>
                </a:solidFill>
                <a:latin typeface="Times New Roman" pitchFamily="18" charset="0"/>
                <a:ea typeface="黑体" pitchFamily="2" charset="-122"/>
              </a:rPr>
              <a:t>【</a:t>
            </a:r>
            <a:r>
              <a:rPr lang="zh-CN" altLang="en-US" sz="2400" dirty="0">
                <a:solidFill>
                  <a:schemeClr val="accent2"/>
                </a:solidFill>
                <a:latin typeface="Times New Roman" pitchFamily="18" charset="0"/>
                <a:ea typeface="黑体" pitchFamily="2" charset="-122"/>
              </a:rPr>
              <a:t>补充</a:t>
            </a:r>
            <a:r>
              <a:rPr lang="en-US" altLang="zh-CN" sz="2400" dirty="0">
                <a:solidFill>
                  <a:schemeClr val="accent2"/>
                </a:solidFill>
                <a:latin typeface="Times New Roman" pitchFamily="18" charset="0"/>
                <a:ea typeface="黑体" pitchFamily="2" charset="-122"/>
              </a:rPr>
              <a:t>】 Oracle</a:t>
            </a:r>
            <a:r>
              <a:rPr lang="zh-CN" altLang="en-US" sz="2400" dirty="0">
                <a:solidFill>
                  <a:schemeClr val="accent2"/>
                </a:solidFill>
                <a:latin typeface="Times New Roman" pitchFamily="18" charset="0"/>
                <a:ea typeface="黑体" pitchFamily="2" charset="-122"/>
              </a:rPr>
              <a:t>的几个后台进程：</a:t>
            </a:r>
          </a:p>
          <a:p>
            <a:pPr lvl="2"/>
            <a:r>
              <a:rPr lang="en-US" altLang="zh-CN" sz="2000" b="1" kern="1200" dirty="0">
                <a:solidFill>
                  <a:srgbClr val="7030A0"/>
                </a:solidFill>
                <a:latin typeface="Times New Roman" pitchFamily="18" charset="0"/>
                <a:ea typeface="宋体" pitchFamily="2" charset="-122"/>
                <a:cs typeface="+mn-cs"/>
              </a:rPr>
              <a:t>DBWR</a:t>
            </a:r>
            <a:r>
              <a:rPr lang="zh-CN" altLang="en-US" sz="2000" b="1" dirty="0">
                <a:latin typeface="Times New Roman" pitchFamily="18" charset="0"/>
                <a:ea typeface="黑体" pitchFamily="2" charset="-122"/>
              </a:rPr>
              <a:t>进程</a:t>
            </a:r>
            <a:r>
              <a:rPr lang="en-US" altLang="zh-CN" sz="2000" b="1" dirty="0">
                <a:latin typeface="Times New Roman" pitchFamily="18" charset="0"/>
                <a:ea typeface="黑体" pitchFamily="2" charset="-122"/>
              </a:rPr>
              <a:t>—</a:t>
            </a:r>
            <a:r>
              <a:rPr lang="zh-CN" altLang="en-US" sz="2000" b="1" dirty="0">
                <a:latin typeface="Times New Roman" pitchFamily="18" charset="0"/>
                <a:ea typeface="黑体" pitchFamily="2" charset="-122"/>
              </a:rPr>
              <a:t>负责数据库写入     </a:t>
            </a:r>
            <a:r>
              <a:rPr lang="en-US" altLang="zh-CN" sz="2000" b="1" dirty="0">
                <a:solidFill>
                  <a:srgbClr val="008000"/>
                </a:solidFill>
                <a:latin typeface="Times New Roman" pitchFamily="18" charset="0"/>
                <a:ea typeface="黑体" pitchFamily="2" charset="-122"/>
              </a:rPr>
              <a:t>ARCH</a:t>
            </a:r>
            <a:r>
              <a:rPr lang="zh-CN" altLang="en-US" sz="2000" b="1" dirty="0">
                <a:latin typeface="Times New Roman" pitchFamily="18" charset="0"/>
                <a:ea typeface="黑体" pitchFamily="2" charset="-122"/>
              </a:rPr>
              <a:t>进程</a:t>
            </a:r>
            <a:r>
              <a:rPr lang="en-US" altLang="zh-CN" sz="2000" b="1" dirty="0">
                <a:latin typeface="Times New Roman" pitchFamily="18" charset="0"/>
                <a:ea typeface="黑体" pitchFamily="2" charset="-122"/>
              </a:rPr>
              <a:t>—</a:t>
            </a:r>
            <a:r>
              <a:rPr lang="zh-CN" altLang="en-US" sz="2000" b="1" dirty="0">
                <a:latin typeface="Times New Roman" pitchFamily="18" charset="0"/>
                <a:ea typeface="黑体" pitchFamily="2" charset="-122"/>
              </a:rPr>
              <a:t>负责形成归档日志</a:t>
            </a:r>
          </a:p>
          <a:p>
            <a:pPr lvl="2"/>
            <a:r>
              <a:rPr lang="en-US" altLang="zh-CN" sz="2000" b="1" dirty="0">
                <a:solidFill>
                  <a:schemeClr val="accent2"/>
                </a:solidFill>
                <a:latin typeface="Times New Roman" pitchFamily="18" charset="0"/>
                <a:ea typeface="黑体" pitchFamily="2" charset="-122"/>
              </a:rPr>
              <a:t>LGWR</a:t>
            </a:r>
            <a:r>
              <a:rPr lang="zh-CN" altLang="en-US" sz="2000" b="1" dirty="0">
                <a:latin typeface="Times New Roman" pitchFamily="18" charset="0"/>
                <a:ea typeface="黑体" pitchFamily="2" charset="-122"/>
              </a:rPr>
              <a:t>进程</a:t>
            </a:r>
            <a:r>
              <a:rPr lang="en-US" altLang="zh-CN" sz="2000" b="1" dirty="0">
                <a:latin typeface="Times New Roman" pitchFamily="18" charset="0"/>
                <a:ea typeface="黑体" pitchFamily="2" charset="-122"/>
              </a:rPr>
              <a:t>—</a:t>
            </a:r>
            <a:r>
              <a:rPr lang="zh-CN" altLang="en-US" sz="2000" b="1" dirty="0">
                <a:latin typeface="Times New Roman" pitchFamily="18" charset="0"/>
                <a:ea typeface="黑体" pitchFamily="2" charset="-122"/>
              </a:rPr>
              <a:t>负责形成在线日志     </a:t>
            </a:r>
            <a:r>
              <a:rPr lang="en-US" altLang="zh-CN" sz="2000" b="1" dirty="0">
                <a:solidFill>
                  <a:srgbClr val="0000FF"/>
                </a:solidFill>
                <a:latin typeface="Times New Roman" pitchFamily="18" charset="0"/>
                <a:ea typeface="黑体" pitchFamily="2" charset="-122"/>
              </a:rPr>
              <a:t>CKPT</a:t>
            </a:r>
            <a:r>
              <a:rPr lang="zh-CN" altLang="en-US" sz="2000" b="1" dirty="0">
                <a:latin typeface="Times New Roman" pitchFamily="18" charset="0"/>
                <a:ea typeface="黑体" pitchFamily="2" charset="-122"/>
              </a:rPr>
              <a:t>进程</a:t>
            </a:r>
            <a:r>
              <a:rPr lang="en-US" altLang="zh-CN" sz="2000" b="1" dirty="0">
                <a:latin typeface="Times New Roman" pitchFamily="18" charset="0"/>
                <a:ea typeface="黑体" pitchFamily="2" charset="-122"/>
              </a:rPr>
              <a:t>—</a:t>
            </a:r>
            <a:r>
              <a:rPr lang="zh-CN" altLang="en-US" sz="2000" b="1" dirty="0">
                <a:latin typeface="Times New Roman" pitchFamily="18" charset="0"/>
                <a:ea typeface="黑体" pitchFamily="2" charset="-122"/>
              </a:rPr>
              <a:t>负责产生检查点</a:t>
            </a:r>
            <a:r>
              <a:rPr lang="zh-CN" altLang="en-US" sz="2000" dirty="0">
                <a:latin typeface="Times New Roman" pitchFamily="18" charset="0"/>
                <a:ea typeface="黑体" pitchFamily="2" charset="-122"/>
              </a:rPr>
              <a:t> </a:t>
            </a:r>
          </a:p>
        </p:txBody>
      </p:sp>
      <p:grpSp>
        <p:nvGrpSpPr>
          <p:cNvPr id="22539" name="Group 11"/>
          <p:cNvGrpSpPr>
            <a:grpSpLocks/>
          </p:cNvGrpSpPr>
          <p:nvPr/>
        </p:nvGrpSpPr>
        <p:grpSpPr bwMode="auto">
          <a:xfrm>
            <a:off x="1259633" y="2690255"/>
            <a:ext cx="7427169" cy="3691073"/>
            <a:chOff x="1998" y="2011"/>
            <a:chExt cx="8710" cy="4928"/>
          </a:xfrm>
        </p:grpSpPr>
        <p:grpSp>
          <p:nvGrpSpPr>
            <p:cNvPr id="22540" name="Group 12"/>
            <p:cNvGrpSpPr>
              <a:grpSpLocks/>
            </p:cNvGrpSpPr>
            <p:nvPr/>
          </p:nvGrpSpPr>
          <p:grpSpPr bwMode="auto">
            <a:xfrm>
              <a:off x="1998" y="2011"/>
              <a:ext cx="7901" cy="4157"/>
              <a:chOff x="1998" y="2011"/>
              <a:chExt cx="7901" cy="4157"/>
            </a:xfrm>
          </p:grpSpPr>
          <p:grpSp>
            <p:nvGrpSpPr>
              <p:cNvPr id="22541" name="Group 13"/>
              <p:cNvGrpSpPr>
                <a:grpSpLocks/>
              </p:cNvGrpSpPr>
              <p:nvPr/>
            </p:nvGrpSpPr>
            <p:grpSpPr bwMode="auto">
              <a:xfrm>
                <a:off x="8048" y="5184"/>
                <a:ext cx="1851" cy="660"/>
                <a:chOff x="8048" y="6588"/>
                <a:chExt cx="1851" cy="660"/>
              </a:xfrm>
            </p:grpSpPr>
            <p:sp>
              <p:nvSpPr>
                <p:cNvPr id="22542" name="AutoShape 14"/>
                <p:cNvSpPr>
                  <a:spLocks noChangeArrowheads="1"/>
                </p:cNvSpPr>
                <p:nvPr/>
              </p:nvSpPr>
              <p:spPr bwMode="auto">
                <a:xfrm>
                  <a:off x="8128" y="6588"/>
                  <a:ext cx="1679" cy="660"/>
                </a:xfrm>
                <a:prstGeom prst="flowChartMagneticDisk">
                  <a:avLst/>
                </a:prstGeom>
                <a:solidFill>
                  <a:srgbClr val="99CCFF"/>
                </a:solidFill>
                <a:ln w="9525">
                  <a:solidFill>
                    <a:srgbClr val="000000"/>
                  </a:solidFill>
                  <a:round/>
                  <a:headEnd/>
                  <a:tailEnd/>
                </a:ln>
              </p:spPr>
              <p:txBody>
                <a:bodyPr/>
                <a:lstStyle/>
                <a:p>
                  <a:endParaRPr lang="zh-CN" altLang="en-US"/>
                </a:p>
              </p:txBody>
            </p:sp>
            <p:sp>
              <p:nvSpPr>
                <p:cNvPr id="22543" name="Text Box 15"/>
                <p:cNvSpPr txBox="1">
                  <a:spLocks noChangeArrowheads="1"/>
                </p:cNvSpPr>
                <p:nvPr/>
              </p:nvSpPr>
              <p:spPr bwMode="auto">
                <a:xfrm>
                  <a:off x="8048" y="6728"/>
                  <a:ext cx="1851" cy="341"/>
                </a:xfrm>
                <a:prstGeom prst="rect">
                  <a:avLst/>
                </a:prstGeom>
                <a:noFill/>
                <a:ln w="9525">
                  <a:noFill/>
                  <a:miter lim="800000"/>
                  <a:headEnd/>
                  <a:tailEnd/>
                </a:ln>
              </p:spPr>
              <p:txBody>
                <a:bodyPr/>
                <a:lstStyle/>
                <a:p>
                  <a:pPr algn="ctr"/>
                  <a:r>
                    <a:rPr lang="en-US" altLang="zh-CN" sz="1600" dirty="0">
                      <a:latin typeface="Times New Roman" pitchFamily="18" charset="0"/>
                    </a:rPr>
                    <a:t>Control File</a:t>
                  </a:r>
                  <a:endParaRPr lang="en-US" altLang="zh-CN" sz="1600" dirty="0">
                    <a:latin typeface="Tahoma" pitchFamily="34" charset="0"/>
                  </a:endParaRPr>
                </a:p>
              </p:txBody>
            </p:sp>
          </p:grpSp>
          <p:grpSp>
            <p:nvGrpSpPr>
              <p:cNvPr id="22544" name="Group 16"/>
              <p:cNvGrpSpPr>
                <a:grpSpLocks/>
              </p:cNvGrpSpPr>
              <p:nvPr/>
            </p:nvGrpSpPr>
            <p:grpSpPr bwMode="auto">
              <a:xfrm>
                <a:off x="1998" y="2011"/>
                <a:ext cx="6700" cy="3269"/>
                <a:chOff x="1998" y="2011"/>
                <a:chExt cx="6700" cy="3269"/>
              </a:xfrm>
            </p:grpSpPr>
            <p:grpSp>
              <p:nvGrpSpPr>
                <p:cNvPr id="22545" name="Group 17"/>
                <p:cNvGrpSpPr>
                  <a:grpSpLocks/>
                </p:cNvGrpSpPr>
                <p:nvPr/>
              </p:nvGrpSpPr>
              <p:grpSpPr bwMode="auto">
                <a:xfrm>
                  <a:off x="1998" y="2011"/>
                  <a:ext cx="6700" cy="1309"/>
                  <a:chOff x="1998" y="2011"/>
                  <a:chExt cx="6700" cy="1309"/>
                </a:xfrm>
              </p:grpSpPr>
              <p:sp>
                <p:nvSpPr>
                  <p:cNvPr id="22546" name="Text Box 18"/>
                  <p:cNvSpPr txBox="1">
                    <a:spLocks noChangeArrowheads="1"/>
                  </p:cNvSpPr>
                  <p:nvPr/>
                </p:nvSpPr>
                <p:spPr bwMode="auto">
                  <a:xfrm>
                    <a:off x="1998" y="2011"/>
                    <a:ext cx="6700" cy="1309"/>
                  </a:xfrm>
                  <a:prstGeom prst="rect">
                    <a:avLst/>
                  </a:prstGeom>
                  <a:solidFill>
                    <a:srgbClr val="EAEAEA"/>
                  </a:solidFill>
                  <a:ln w="9525">
                    <a:solidFill>
                      <a:srgbClr val="000000"/>
                    </a:solidFill>
                    <a:miter lim="800000"/>
                    <a:headEnd/>
                    <a:tailEnd/>
                  </a:ln>
                </p:spPr>
                <p:txBody>
                  <a:bodyPr/>
                  <a:lstStyle/>
                  <a:p>
                    <a:pPr algn="ctr"/>
                    <a:r>
                      <a:rPr lang="en-US" altLang="zh-CN" b="1" dirty="0">
                        <a:latin typeface="Times New Roman" pitchFamily="18" charset="0"/>
                      </a:rPr>
                      <a:t>SGA</a:t>
                    </a:r>
                    <a:endParaRPr lang="en-US" altLang="zh-CN" dirty="0">
                      <a:latin typeface="Tahoma" pitchFamily="34" charset="0"/>
                    </a:endParaRPr>
                  </a:p>
                </p:txBody>
              </p:sp>
              <p:sp>
                <p:nvSpPr>
                  <p:cNvPr id="22547" name="Text Box 19"/>
                  <p:cNvSpPr txBox="1">
                    <a:spLocks noChangeArrowheads="1"/>
                  </p:cNvSpPr>
                  <p:nvPr/>
                </p:nvSpPr>
                <p:spPr bwMode="auto">
                  <a:xfrm>
                    <a:off x="2505" y="2600"/>
                    <a:ext cx="2400" cy="460"/>
                  </a:xfrm>
                  <a:prstGeom prst="rect">
                    <a:avLst/>
                  </a:prstGeom>
                  <a:solidFill>
                    <a:srgbClr val="FFFF99"/>
                  </a:solidFill>
                  <a:ln w="9525">
                    <a:solidFill>
                      <a:srgbClr val="000000"/>
                    </a:solidFill>
                    <a:miter lim="800000"/>
                    <a:headEnd/>
                    <a:tailEnd/>
                  </a:ln>
                </p:spPr>
                <p:txBody>
                  <a:bodyPr/>
                  <a:lstStyle/>
                  <a:p>
                    <a:pPr algn="ctr"/>
                    <a:r>
                      <a:rPr lang="en-US" altLang="zh-CN" sz="1600" dirty="0">
                        <a:latin typeface="Times New Roman" pitchFamily="18" charset="0"/>
                      </a:rPr>
                      <a:t>DB Buffer Cache</a:t>
                    </a:r>
                    <a:endParaRPr lang="en-US" altLang="zh-CN" sz="1600" dirty="0">
                      <a:latin typeface="Tahoma" pitchFamily="34" charset="0"/>
                    </a:endParaRPr>
                  </a:p>
                </p:txBody>
              </p:sp>
              <p:sp>
                <p:nvSpPr>
                  <p:cNvPr id="22548" name="Text Box 20"/>
                  <p:cNvSpPr txBox="1">
                    <a:spLocks noChangeArrowheads="1"/>
                  </p:cNvSpPr>
                  <p:nvPr/>
                </p:nvSpPr>
                <p:spPr bwMode="auto">
                  <a:xfrm>
                    <a:off x="5694" y="2600"/>
                    <a:ext cx="2400" cy="460"/>
                  </a:xfrm>
                  <a:prstGeom prst="rect">
                    <a:avLst/>
                  </a:prstGeom>
                  <a:solidFill>
                    <a:srgbClr val="CCFFFF"/>
                  </a:solidFill>
                  <a:ln w="9525">
                    <a:solidFill>
                      <a:srgbClr val="000000"/>
                    </a:solidFill>
                    <a:miter lim="800000"/>
                    <a:headEnd/>
                    <a:tailEnd/>
                  </a:ln>
                </p:spPr>
                <p:txBody>
                  <a:bodyPr/>
                  <a:lstStyle/>
                  <a:p>
                    <a:pPr algn="ctr"/>
                    <a:r>
                      <a:rPr lang="en-US" altLang="zh-CN" sz="1600">
                        <a:latin typeface="Times New Roman" pitchFamily="18" charset="0"/>
                      </a:rPr>
                      <a:t>Log Buffer</a:t>
                    </a:r>
                    <a:endParaRPr lang="en-US" altLang="zh-CN" sz="1600">
                      <a:latin typeface="Tahoma" pitchFamily="34" charset="0"/>
                    </a:endParaRPr>
                  </a:p>
                </p:txBody>
              </p:sp>
            </p:grpSp>
            <p:sp>
              <p:nvSpPr>
                <p:cNvPr id="22549" name="Line 21"/>
                <p:cNvSpPr>
                  <a:spLocks noChangeShapeType="1"/>
                </p:cNvSpPr>
                <p:nvPr/>
              </p:nvSpPr>
              <p:spPr bwMode="auto">
                <a:xfrm>
                  <a:off x="6896" y="3056"/>
                  <a:ext cx="0" cy="1020"/>
                </a:xfrm>
                <a:prstGeom prst="line">
                  <a:avLst/>
                </a:prstGeom>
                <a:noFill/>
                <a:ln w="9525">
                  <a:solidFill>
                    <a:srgbClr val="000000"/>
                  </a:solidFill>
                  <a:round/>
                  <a:headEnd/>
                  <a:tailEnd type="triangle" w="med" len="med"/>
                </a:ln>
              </p:spPr>
              <p:txBody>
                <a:bodyPr/>
                <a:lstStyle/>
                <a:p>
                  <a:endParaRPr lang="zh-CN" altLang="en-US"/>
                </a:p>
              </p:txBody>
            </p:sp>
            <p:sp>
              <p:nvSpPr>
                <p:cNvPr id="22550" name="Text Box 22"/>
                <p:cNvSpPr txBox="1">
                  <a:spLocks noChangeArrowheads="1"/>
                </p:cNvSpPr>
                <p:nvPr/>
              </p:nvSpPr>
              <p:spPr bwMode="auto">
                <a:xfrm>
                  <a:off x="3011" y="4126"/>
                  <a:ext cx="1225" cy="468"/>
                </a:xfrm>
                <a:prstGeom prst="rect">
                  <a:avLst/>
                </a:prstGeom>
                <a:noFill/>
                <a:ln w="9525">
                  <a:solidFill>
                    <a:srgbClr val="000000"/>
                  </a:solidFill>
                  <a:miter lim="800000"/>
                  <a:headEnd/>
                  <a:tailEnd/>
                </a:ln>
              </p:spPr>
              <p:txBody>
                <a:bodyPr/>
                <a:lstStyle/>
                <a:p>
                  <a:pPr algn="ctr"/>
                  <a:r>
                    <a:rPr lang="en-US" altLang="zh-CN" b="1" dirty="0">
                      <a:solidFill>
                        <a:srgbClr val="7030A0"/>
                      </a:solidFill>
                      <a:latin typeface="Times New Roman" pitchFamily="18" charset="0"/>
                    </a:rPr>
                    <a:t>DBWR</a:t>
                  </a:r>
                  <a:endParaRPr lang="en-US" altLang="zh-CN" dirty="0">
                    <a:solidFill>
                      <a:srgbClr val="7030A0"/>
                    </a:solidFill>
                    <a:latin typeface="Tahoma" pitchFamily="34" charset="0"/>
                  </a:endParaRPr>
                </a:p>
              </p:txBody>
            </p:sp>
            <p:sp>
              <p:nvSpPr>
                <p:cNvPr id="22551" name="Line 23"/>
                <p:cNvSpPr>
                  <a:spLocks noChangeShapeType="1"/>
                </p:cNvSpPr>
                <p:nvPr/>
              </p:nvSpPr>
              <p:spPr bwMode="auto">
                <a:xfrm>
                  <a:off x="3602" y="3076"/>
                  <a:ext cx="0" cy="1057"/>
                </a:xfrm>
                <a:prstGeom prst="line">
                  <a:avLst/>
                </a:prstGeom>
                <a:noFill/>
                <a:ln w="9525">
                  <a:solidFill>
                    <a:srgbClr val="000000"/>
                  </a:solidFill>
                  <a:round/>
                  <a:headEnd/>
                  <a:tailEnd type="triangle" w="med" len="med"/>
                </a:ln>
              </p:spPr>
              <p:txBody>
                <a:bodyPr/>
                <a:lstStyle/>
                <a:p>
                  <a:endParaRPr lang="zh-CN" altLang="en-US"/>
                </a:p>
              </p:txBody>
            </p:sp>
            <p:sp>
              <p:nvSpPr>
                <p:cNvPr id="22553" name="Text Box 25"/>
                <p:cNvSpPr txBox="1">
                  <a:spLocks noChangeArrowheads="1"/>
                </p:cNvSpPr>
                <p:nvPr/>
              </p:nvSpPr>
              <p:spPr bwMode="auto">
                <a:xfrm>
                  <a:off x="4698" y="3516"/>
                  <a:ext cx="1225" cy="468"/>
                </a:xfrm>
                <a:prstGeom prst="rect">
                  <a:avLst/>
                </a:prstGeom>
                <a:noFill/>
                <a:ln w="9525">
                  <a:solidFill>
                    <a:srgbClr val="000000"/>
                  </a:solidFill>
                  <a:miter lim="800000"/>
                  <a:headEnd/>
                  <a:tailEnd/>
                </a:ln>
              </p:spPr>
              <p:txBody>
                <a:bodyPr/>
                <a:lstStyle/>
                <a:p>
                  <a:pPr algn="ctr"/>
                  <a:r>
                    <a:rPr lang="en-US" altLang="zh-CN" b="1">
                      <a:solidFill>
                        <a:srgbClr val="0000FF"/>
                      </a:solidFill>
                      <a:latin typeface="Times New Roman" pitchFamily="18" charset="0"/>
                    </a:rPr>
                    <a:t>CKPT</a:t>
                  </a:r>
                  <a:endParaRPr lang="en-US" altLang="zh-CN">
                    <a:solidFill>
                      <a:srgbClr val="0000FF"/>
                    </a:solidFill>
                    <a:latin typeface="Tahoma" pitchFamily="34" charset="0"/>
                  </a:endParaRPr>
                </a:p>
              </p:txBody>
            </p:sp>
            <p:sp>
              <p:nvSpPr>
                <p:cNvPr id="22555" name="Line 27"/>
                <p:cNvSpPr>
                  <a:spLocks noChangeShapeType="1"/>
                </p:cNvSpPr>
                <p:nvPr/>
              </p:nvSpPr>
              <p:spPr bwMode="auto">
                <a:xfrm flipH="1">
                  <a:off x="4278" y="3996"/>
                  <a:ext cx="580" cy="419"/>
                </a:xfrm>
                <a:prstGeom prst="line">
                  <a:avLst/>
                </a:prstGeom>
                <a:noFill/>
                <a:ln w="9525">
                  <a:solidFill>
                    <a:srgbClr val="000000"/>
                  </a:solidFill>
                  <a:round/>
                  <a:headEnd/>
                  <a:tailEnd type="triangle" w="med" len="med"/>
                </a:ln>
              </p:spPr>
              <p:txBody>
                <a:bodyPr/>
                <a:lstStyle/>
                <a:p>
                  <a:endParaRPr lang="zh-CN" altLang="en-US"/>
                </a:p>
              </p:txBody>
            </p:sp>
            <p:sp>
              <p:nvSpPr>
                <p:cNvPr id="22556" name="Line 28"/>
                <p:cNvSpPr>
                  <a:spLocks noChangeShapeType="1"/>
                </p:cNvSpPr>
                <p:nvPr/>
              </p:nvSpPr>
              <p:spPr bwMode="auto">
                <a:xfrm>
                  <a:off x="5578" y="3996"/>
                  <a:ext cx="727" cy="996"/>
                </a:xfrm>
                <a:prstGeom prst="line">
                  <a:avLst/>
                </a:prstGeom>
                <a:noFill/>
                <a:ln w="9525">
                  <a:solidFill>
                    <a:srgbClr val="000000"/>
                  </a:solidFill>
                  <a:round/>
                  <a:headEnd/>
                  <a:tailEnd type="triangle" w="med" len="med"/>
                </a:ln>
              </p:spPr>
              <p:txBody>
                <a:bodyPr/>
                <a:lstStyle/>
                <a:p>
                  <a:endParaRPr lang="zh-CN" altLang="en-US"/>
                </a:p>
              </p:txBody>
            </p:sp>
            <p:sp>
              <p:nvSpPr>
                <p:cNvPr id="22557" name="Text Box 29"/>
                <p:cNvSpPr txBox="1">
                  <a:spLocks noChangeArrowheads="1"/>
                </p:cNvSpPr>
                <p:nvPr/>
              </p:nvSpPr>
              <p:spPr bwMode="auto">
                <a:xfrm>
                  <a:off x="6262" y="4048"/>
                  <a:ext cx="1225" cy="468"/>
                </a:xfrm>
                <a:prstGeom prst="rect">
                  <a:avLst/>
                </a:prstGeom>
                <a:noFill/>
                <a:ln w="9525">
                  <a:solidFill>
                    <a:srgbClr val="000000"/>
                  </a:solidFill>
                  <a:miter lim="800000"/>
                  <a:headEnd/>
                  <a:tailEnd/>
                </a:ln>
              </p:spPr>
              <p:txBody>
                <a:bodyPr/>
                <a:lstStyle/>
                <a:p>
                  <a:pPr algn="ctr"/>
                  <a:r>
                    <a:rPr lang="en-US" altLang="zh-CN" b="1" dirty="0">
                      <a:solidFill>
                        <a:schemeClr val="accent2"/>
                      </a:solidFill>
                      <a:latin typeface="Times New Roman" pitchFamily="18" charset="0"/>
                    </a:rPr>
                    <a:t>LGWR</a:t>
                  </a:r>
                  <a:endParaRPr lang="en-US" altLang="zh-CN" dirty="0">
                    <a:solidFill>
                      <a:schemeClr val="accent2"/>
                    </a:solidFill>
                    <a:latin typeface="Tahoma" pitchFamily="34" charset="0"/>
                  </a:endParaRPr>
                </a:p>
              </p:txBody>
            </p:sp>
            <p:sp>
              <p:nvSpPr>
                <p:cNvPr id="22558" name="Line 30"/>
                <p:cNvSpPr>
                  <a:spLocks noChangeShapeType="1"/>
                </p:cNvSpPr>
                <p:nvPr/>
              </p:nvSpPr>
              <p:spPr bwMode="auto">
                <a:xfrm>
                  <a:off x="6896" y="4496"/>
                  <a:ext cx="0" cy="529"/>
                </a:xfrm>
                <a:prstGeom prst="line">
                  <a:avLst/>
                </a:prstGeom>
                <a:noFill/>
                <a:ln w="9525">
                  <a:solidFill>
                    <a:srgbClr val="000000"/>
                  </a:solidFill>
                  <a:round/>
                  <a:headEnd/>
                  <a:tailEnd type="triangle" w="med" len="med"/>
                </a:ln>
              </p:spPr>
              <p:txBody>
                <a:bodyPr/>
                <a:lstStyle/>
                <a:p>
                  <a:endParaRPr lang="zh-CN" altLang="en-US"/>
                </a:p>
              </p:txBody>
            </p:sp>
            <p:sp>
              <p:nvSpPr>
                <p:cNvPr id="22552" name="Line 24"/>
                <p:cNvSpPr>
                  <a:spLocks noChangeShapeType="1"/>
                </p:cNvSpPr>
                <p:nvPr/>
              </p:nvSpPr>
              <p:spPr bwMode="auto">
                <a:xfrm>
                  <a:off x="3602" y="4607"/>
                  <a:ext cx="0" cy="409"/>
                </a:xfrm>
                <a:prstGeom prst="line">
                  <a:avLst/>
                </a:prstGeom>
                <a:noFill/>
                <a:ln w="9525">
                  <a:solidFill>
                    <a:srgbClr val="000000"/>
                  </a:solidFill>
                  <a:round/>
                  <a:headEnd/>
                  <a:tailEnd type="triangle" w="med" len="med"/>
                </a:ln>
              </p:spPr>
              <p:txBody>
                <a:bodyPr/>
                <a:lstStyle/>
                <a:p>
                  <a:endParaRPr lang="zh-CN" altLang="en-US"/>
                </a:p>
              </p:txBody>
            </p:sp>
            <p:sp>
              <p:nvSpPr>
                <p:cNvPr id="22554" name="Line 26"/>
                <p:cNvSpPr>
                  <a:spLocks noChangeShapeType="1"/>
                </p:cNvSpPr>
                <p:nvPr/>
              </p:nvSpPr>
              <p:spPr bwMode="auto">
                <a:xfrm flipH="1">
                  <a:off x="4194" y="3996"/>
                  <a:ext cx="964" cy="1284"/>
                </a:xfrm>
                <a:prstGeom prst="line">
                  <a:avLst/>
                </a:prstGeom>
                <a:noFill/>
                <a:ln w="9525">
                  <a:solidFill>
                    <a:srgbClr val="000000"/>
                  </a:solidFill>
                  <a:round/>
                  <a:headEnd/>
                  <a:tailEnd type="triangle" w="med" len="med"/>
                </a:ln>
              </p:spPr>
              <p:txBody>
                <a:bodyPr/>
                <a:lstStyle/>
                <a:p>
                  <a:endParaRPr lang="zh-CN" altLang="en-US"/>
                </a:p>
              </p:txBody>
            </p:sp>
          </p:grpSp>
          <p:sp>
            <p:nvSpPr>
              <p:cNvPr id="22559" name="Line 31"/>
              <p:cNvSpPr>
                <a:spLocks noChangeShapeType="1"/>
              </p:cNvSpPr>
              <p:nvPr/>
            </p:nvSpPr>
            <p:spPr bwMode="auto">
              <a:xfrm>
                <a:off x="7487" y="4511"/>
                <a:ext cx="1351" cy="673"/>
              </a:xfrm>
              <a:prstGeom prst="line">
                <a:avLst/>
              </a:prstGeom>
              <a:noFill/>
              <a:ln w="9525">
                <a:solidFill>
                  <a:srgbClr val="000000"/>
                </a:solidFill>
                <a:round/>
                <a:headEnd/>
                <a:tailEnd type="triangle" w="med" len="med"/>
              </a:ln>
            </p:spPr>
            <p:txBody>
              <a:bodyPr/>
              <a:lstStyle/>
              <a:p>
                <a:endParaRPr lang="zh-CN" altLang="en-US"/>
              </a:p>
            </p:txBody>
          </p:sp>
          <p:grpSp>
            <p:nvGrpSpPr>
              <p:cNvPr id="22560" name="Group 32"/>
              <p:cNvGrpSpPr>
                <a:grpSpLocks/>
              </p:cNvGrpSpPr>
              <p:nvPr/>
            </p:nvGrpSpPr>
            <p:grpSpPr bwMode="auto">
              <a:xfrm>
                <a:off x="2693" y="5028"/>
                <a:ext cx="4794" cy="1140"/>
                <a:chOff x="2693" y="5028"/>
                <a:chExt cx="4794" cy="1140"/>
              </a:xfrm>
            </p:grpSpPr>
            <p:grpSp>
              <p:nvGrpSpPr>
                <p:cNvPr id="22561" name="Group 33"/>
                <p:cNvGrpSpPr>
                  <a:grpSpLocks/>
                </p:cNvGrpSpPr>
                <p:nvPr/>
              </p:nvGrpSpPr>
              <p:grpSpPr bwMode="auto">
                <a:xfrm>
                  <a:off x="2693" y="5028"/>
                  <a:ext cx="4794" cy="1140"/>
                  <a:chOff x="2693" y="5028"/>
                  <a:chExt cx="4794" cy="1140"/>
                </a:xfrm>
              </p:grpSpPr>
              <p:grpSp>
                <p:nvGrpSpPr>
                  <p:cNvPr id="22562" name="Group 34"/>
                  <p:cNvGrpSpPr>
                    <a:grpSpLocks/>
                  </p:cNvGrpSpPr>
                  <p:nvPr/>
                </p:nvGrpSpPr>
                <p:grpSpPr bwMode="auto">
                  <a:xfrm>
                    <a:off x="2693" y="5028"/>
                    <a:ext cx="1960" cy="1140"/>
                    <a:chOff x="6098" y="4820"/>
                    <a:chExt cx="1960" cy="1140"/>
                  </a:xfrm>
                </p:grpSpPr>
                <p:sp>
                  <p:nvSpPr>
                    <p:cNvPr id="22563" name="AutoShape 35"/>
                    <p:cNvSpPr>
                      <a:spLocks noChangeArrowheads="1"/>
                    </p:cNvSpPr>
                    <p:nvPr/>
                  </p:nvSpPr>
                  <p:spPr bwMode="auto">
                    <a:xfrm>
                      <a:off x="6178" y="4820"/>
                      <a:ext cx="1280" cy="660"/>
                    </a:xfrm>
                    <a:prstGeom prst="flowChartMagneticDisk">
                      <a:avLst/>
                    </a:prstGeom>
                    <a:solidFill>
                      <a:srgbClr val="FFFF99"/>
                    </a:solidFill>
                    <a:ln w="9525">
                      <a:solidFill>
                        <a:srgbClr val="000000"/>
                      </a:solidFill>
                      <a:round/>
                      <a:headEnd/>
                      <a:tailEnd/>
                    </a:ln>
                  </p:spPr>
                  <p:txBody>
                    <a:bodyPr/>
                    <a:lstStyle/>
                    <a:p>
                      <a:endParaRPr lang="zh-CN" altLang="en-US"/>
                    </a:p>
                  </p:txBody>
                </p:sp>
                <p:sp>
                  <p:nvSpPr>
                    <p:cNvPr id="22564" name="Text Box 36"/>
                    <p:cNvSpPr txBox="1">
                      <a:spLocks noChangeArrowheads="1"/>
                    </p:cNvSpPr>
                    <p:nvPr/>
                  </p:nvSpPr>
                  <p:spPr bwMode="auto">
                    <a:xfrm>
                      <a:off x="6098" y="4960"/>
                      <a:ext cx="1480" cy="420"/>
                    </a:xfrm>
                    <a:prstGeom prst="rect">
                      <a:avLst/>
                    </a:prstGeom>
                    <a:noFill/>
                    <a:ln w="9525">
                      <a:noFill/>
                      <a:miter lim="800000"/>
                      <a:headEnd/>
                      <a:tailEnd/>
                    </a:ln>
                  </p:spPr>
                  <p:txBody>
                    <a:bodyPr/>
                    <a:lstStyle/>
                    <a:p>
                      <a:pPr algn="ctr"/>
                      <a:r>
                        <a:rPr lang="en-US" altLang="zh-CN" sz="1200">
                          <a:latin typeface="Times New Roman" pitchFamily="18" charset="0"/>
                        </a:rPr>
                        <a:t>Data File</a:t>
                      </a:r>
                      <a:endParaRPr lang="en-US" altLang="zh-CN">
                        <a:latin typeface="Tahoma" pitchFamily="34" charset="0"/>
                      </a:endParaRPr>
                    </a:p>
                  </p:txBody>
                </p:sp>
                <p:sp>
                  <p:nvSpPr>
                    <p:cNvPr id="22565" name="AutoShape 37"/>
                    <p:cNvSpPr>
                      <a:spLocks noChangeArrowheads="1"/>
                    </p:cNvSpPr>
                    <p:nvPr/>
                  </p:nvSpPr>
                  <p:spPr bwMode="auto">
                    <a:xfrm>
                      <a:off x="6418" y="5060"/>
                      <a:ext cx="1280" cy="660"/>
                    </a:xfrm>
                    <a:prstGeom prst="flowChartMagneticDisk">
                      <a:avLst/>
                    </a:prstGeom>
                    <a:solidFill>
                      <a:srgbClr val="FFFF99"/>
                    </a:solidFill>
                    <a:ln w="9525">
                      <a:solidFill>
                        <a:srgbClr val="000000"/>
                      </a:solidFill>
                      <a:round/>
                      <a:headEnd/>
                      <a:tailEnd/>
                    </a:ln>
                  </p:spPr>
                  <p:txBody>
                    <a:bodyPr/>
                    <a:lstStyle/>
                    <a:p>
                      <a:endParaRPr lang="zh-CN" altLang="en-US"/>
                    </a:p>
                  </p:txBody>
                </p:sp>
                <p:sp>
                  <p:nvSpPr>
                    <p:cNvPr id="22566" name="Text Box 38"/>
                    <p:cNvSpPr txBox="1">
                      <a:spLocks noChangeArrowheads="1"/>
                    </p:cNvSpPr>
                    <p:nvPr/>
                  </p:nvSpPr>
                  <p:spPr bwMode="auto">
                    <a:xfrm>
                      <a:off x="6338" y="5200"/>
                      <a:ext cx="1480" cy="420"/>
                    </a:xfrm>
                    <a:prstGeom prst="rect">
                      <a:avLst/>
                    </a:prstGeom>
                    <a:noFill/>
                    <a:ln w="9525">
                      <a:noFill/>
                      <a:miter lim="800000"/>
                      <a:headEnd/>
                      <a:tailEnd/>
                    </a:ln>
                  </p:spPr>
                  <p:txBody>
                    <a:bodyPr/>
                    <a:lstStyle/>
                    <a:p>
                      <a:pPr algn="ctr"/>
                      <a:r>
                        <a:rPr lang="en-US" altLang="zh-CN" sz="1200">
                          <a:latin typeface="Times New Roman" pitchFamily="18" charset="0"/>
                        </a:rPr>
                        <a:t>Data File</a:t>
                      </a:r>
                      <a:endParaRPr lang="en-US" altLang="zh-CN">
                        <a:latin typeface="Tahoma" pitchFamily="34" charset="0"/>
                      </a:endParaRPr>
                    </a:p>
                  </p:txBody>
                </p:sp>
                <p:sp>
                  <p:nvSpPr>
                    <p:cNvPr id="22567" name="AutoShape 39"/>
                    <p:cNvSpPr>
                      <a:spLocks noChangeArrowheads="1"/>
                    </p:cNvSpPr>
                    <p:nvPr/>
                  </p:nvSpPr>
                  <p:spPr bwMode="auto">
                    <a:xfrm>
                      <a:off x="6658" y="5300"/>
                      <a:ext cx="1280" cy="660"/>
                    </a:xfrm>
                    <a:prstGeom prst="flowChartMagneticDisk">
                      <a:avLst/>
                    </a:prstGeom>
                    <a:solidFill>
                      <a:srgbClr val="FFFF99"/>
                    </a:solidFill>
                    <a:ln w="9525">
                      <a:solidFill>
                        <a:srgbClr val="000000"/>
                      </a:solidFill>
                      <a:round/>
                      <a:headEnd/>
                      <a:tailEnd/>
                    </a:ln>
                  </p:spPr>
                  <p:txBody>
                    <a:bodyPr/>
                    <a:lstStyle/>
                    <a:p>
                      <a:endParaRPr lang="zh-CN" altLang="en-US"/>
                    </a:p>
                  </p:txBody>
                </p:sp>
                <p:sp>
                  <p:nvSpPr>
                    <p:cNvPr id="22568" name="Text Box 40"/>
                    <p:cNvSpPr txBox="1">
                      <a:spLocks noChangeArrowheads="1"/>
                    </p:cNvSpPr>
                    <p:nvPr/>
                  </p:nvSpPr>
                  <p:spPr bwMode="auto">
                    <a:xfrm>
                      <a:off x="6578" y="5440"/>
                      <a:ext cx="1480" cy="420"/>
                    </a:xfrm>
                    <a:prstGeom prst="rect">
                      <a:avLst/>
                    </a:prstGeom>
                    <a:noFill/>
                    <a:ln w="9525">
                      <a:noFill/>
                      <a:miter lim="800000"/>
                      <a:headEnd/>
                      <a:tailEnd/>
                    </a:ln>
                  </p:spPr>
                  <p:txBody>
                    <a:bodyPr/>
                    <a:lstStyle/>
                    <a:p>
                      <a:pPr algn="ctr"/>
                      <a:r>
                        <a:rPr lang="en-US" altLang="zh-CN" sz="1600" dirty="0">
                          <a:latin typeface="Times New Roman" pitchFamily="18" charset="0"/>
                        </a:rPr>
                        <a:t>Data Files</a:t>
                      </a:r>
                      <a:endParaRPr lang="en-US" altLang="zh-CN" sz="1600" dirty="0">
                        <a:latin typeface="Tahoma" pitchFamily="34" charset="0"/>
                      </a:endParaRPr>
                    </a:p>
                  </p:txBody>
                </p:sp>
              </p:grpSp>
              <p:sp>
                <p:nvSpPr>
                  <p:cNvPr id="22569" name="AutoShape 41"/>
                  <p:cNvSpPr>
                    <a:spLocks noChangeArrowheads="1"/>
                  </p:cNvSpPr>
                  <p:nvPr/>
                </p:nvSpPr>
                <p:spPr bwMode="auto">
                  <a:xfrm>
                    <a:off x="5954" y="5028"/>
                    <a:ext cx="1280" cy="660"/>
                  </a:xfrm>
                  <a:prstGeom prst="flowChartMagneticDisk">
                    <a:avLst/>
                  </a:prstGeom>
                  <a:solidFill>
                    <a:srgbClr val="CCFFFF"/>
                  </a:solidFill>
                  <a:ln w="9525">
                    <a:solidFill>
                      <a:srgbClr val="000000"/>
                    </a:solidFill>
                    <a:round/>
                    <a:headEnd/>
                    <a:tailEnd/>
                  </a:ln>
                </p:spPr>
                <p:txBody>
                  <a:bodyPr/>
                  <a:lstStyle/>
                  <a:p>
                    <a:endParaRPr lang="zh-CN" altLang="en-US"/>
                  </a:p>
                </p:txBody>
              </p:sp>
              <p:sp>
                <p:nvSpPr>
                  <p:cNvPr id="22570" name="AutoShape 42"/>
                  <p:cNvSpPr>
                    <a:spLocks noChangeArrowheads="1"/>
                  </p:cNvSpPr>
                  <p:nvPr/>
                </p:nvSpPr>
                <p:spPr bwMode="auto">
                  <a:xfrm>
                    <a:off x="6207" y="5268"/>
                    <a:ext cx="1280" cy="660"/>
                  </a:xfrm>
                  <a:prstGeom prst="flowChartMagneticDisk">
                    <a:avLst/>
                  </a:prstGeom>
                  <a:solidFill>
                    <a:srgbClr val="CCFFFF"/>
                  </a:solidFill>
                  <a:ln w="9525">
                    <a:solidFill>
                      <a:srgbClr val="000000"/>
                    </a:solidFill>
                    <a:round/>
                    <a:headEnd/>
                    <a:tailEnd/>
                  </a:ln>
                </p:spPr>
                <p:txBody>
                  <a:bodyPr/>
                  <a:lstStyle/>
                  <a:p>
                    <a:endParaRPr lang="zh-CN" altLang="en-US"/>
                  </a:p>
                </p:txBody>
              </p:sp>
            </p:grpSp>
            <p:sp>
              <p:nvSpPr>
                <p:cNvPr id="22571" name="Text Box 43"/>
                <p:cNvSpPr txBox="1">
                  <a:spLocks noChangeArrowheads="1"/>
                </p:cNvSpPr>
                <p:nvPr/>
              </p:nvSpPr>
              <p:spPr bwMode="auto">
                <a:xfrm>
                  <a:off x="4954" y="5568"/>
                  <a:ext cx="1400" cy="500"/>
                </a:xfrm>
                <a:prstGeom prst="rect">
                  <a:avLst/>
                </a:prstGeom>
                <a:noFill/>
                <a:ln w="9525">
                  <a:noFill/>
                  <a:miter lim="800000"/>
                  <a:headEnd/>
                  <a:tailEnd/>
                </a:ln>
              </p:spPr>
              <p:txBody>
                <a:bodyPr/>
                <a:lstStyle/>
                <a:p>
                  <a:pPr algn="ctr"/>
                  <a:r>
                    <a:rPr lang="en-US" altLang="zh-CN" dirty="0">
                      <a:latin typeface="Times New Roman" pitchFamily="18" charset="0"/>
                    </a:rPr>
                    <a:t>Online</a:t>
                  </a:r>
                  <a:endParaRPr lang="en-US" altLang="zh-CN" dirty="0">
                    <a:latin typeface="Tahoma" pitchFamily="34" charset="0"/>
                  </a:endParaRPr>
                </a:p>
              </p:txBody>
            </p:sp>
          </p:grpSp>
        </p:grpSp>
        <p:grpSp>
          <p:nvGrpSpPr>
            <p:cNvPr id="22572" name="Group 44"/>
            <p:cNvGrpSpPr>
              <a:grpSpLocks/>
            </p:cNvGrpSpPr>
            <p:nvPr/>
          </p:nvGrpSpPr>
          <p:grpSpPr bwMode="auto">
            <a:xfrm>
              <a:off x="6098" y="5836"/>
              <a:ext cx="4610" cy="1103"/>
              <a:chOff x="6098" y="5836"/>
              <a:chExt cx="4610" cy="1103"/>
            </a:xfrm>
          </p:grpSpPr>
          <p:sp>
            <p:nvSpPr>
              <p:cNvPr id="22573" name="Line 45"/>
              <p:cNvSpPr>
                <a:spLocks noChangeShapeType="1"/>
              </p:cNvSpPr>
              <p:nvPr/>
            </p:nvSpPr>
            <p:spPr bwMode="auto">
              <a:xfrm>
                <a:off x="6678" y="5936"/>
                <a:ext cx="0" cy="529"/>
              </a:xfrm>
              <a:prstGeom prst="line">
                <a:avLst/>
              </a:prstGeom>
              <a:noFill/>
              <a:ln w="9525">
                <a:solidFill>
                  <a:srgbClr val="000000"/>
                </a:solidFill>
                <a:round/>
                <a:headEnd/>
                <a:tailEnd type="triangle" w="med" len="med"/>
              </a:ln>
            </p:spPr>
            <p:txBody>
              <a:bodyPr/>
              <a:lstStyle/>
              <a:p>
                <a:endParaRPr lang="zh-CN" altLang="en-US"/>
              </a:p>
            </p:txBody>
          </p:sp>
          <p:sp>
            <p:nvSpPr>
              <p:cNvPr id="22574" name="Line 46"/>
              <p:cNvSpPr>
                <a:spLocks noChangeShapeType="1"/>
              </p:cNvSpPr>
              <p:nvPr/>
            </p:nvSpPr>
            <p:spPr bwMode="auto">
              <a:xfrm flipV="1">
                <a:off x="7318" y="5836"/>
                <a:ext cx="1180" cy="694"/>
              </a:xfrm>
              <a:prstGeom prst="line">
                <a:avLst/>
              </a:prstGeom>
              <a:noFill/>
              <a:ln w="9525">
                <a:solidFill>
                  <a:srgbClr val="000000"/>
                </a:solidFill>
                <a:round/>
                <a:headEnd/>
                <a:tailEnd type="triangle" w="med" len="med"/>
              </a:ln>
            </p:spPr>
            <p:txBody>
              <a:bodyPr/>
              <a:lstStyle/>
              <a:p>
                <a:endParaRPr lang="zh-CN" altLang="en-US"/>
              </a:p>
            </p:txBody>
          </p:sp>
          <p:grpSp>
            <p:nvGrpSpPr>
              <p:cNvPr id="22575" name="Group 47"/>
              <p:cNvGrpSpPr>
                <a:grpSpLocks/>
              </p:cNvGrpSpPr>
              <p:nvPr/>
            </p:nvGrpSpPr>
            <p:grpSpPr bwMode="auto">
              <a:xfrm>
                <a:off x="6098" y="6241"/>
                <a:ext cx="4610" cy="698"/>
                <a:chOff x="6098" y="6241"/>
                <a:chExt cx="4610" cy="698"/>
              </a:xfrm>
            </p:grpSpPr>
            <p:sp>
              <p:nvSpPr>
                <p:cNvPr id="22576" name="AutoShape 48"/>
                <p:cNvSpPr>
                  <a:spLocks noChangeArrowheads="1"/>
                </p:cNvSpPr>
                <p:nvPr/>
              </p:nvSpPr>
              <p:spPr bwMode="auto">
                <a:xfrm>
                  <a:off x="8158" y="6241"/>
                  <a:ext cx="760" cy="660"/>
                </a:xfrm>
                <a:prstGeom prst="flowChartMagneticTape">
                  <a:avLst/>
                </a:prstGeom>
                <a:solidFill>
                  <a:srgbClr val="FFFFFF"/>
                </a:solidFill>
                <a:ln w="9525">
                  <a:solidFill>
                    <a:srgbClr val="000000"/>
                  </a:solidFill>
                  <a:miter lim="800000"/>
                  <a:headEnd/>
                  <a:tailEnd/>
                </a:ln>
                <a:effectLst>
                  <a:outerShdw dist="107763" dir="2700000" algn="ctr" rotWithShape="0">
                    <a:srgbClr val="808080"/>
                  </a:outerShdw>
                </a:effectLst>
              </p:spPr>
              <p:txBody>
                <a:bodyPr/>
                <a:lstStyle/>
                <a:p>
                  <a:endParaRPr lang="zh-CN" altLang="en-US"/>
                </a:p>
              </p:txBody>
            </p:sp>
            <p:sp>
              <p:nvSpPr>
                <p:cNvPr id="22577" name="Text Box 49"/>
                <p:cNvSpPr txBox="1">
                  <a:spLocks noChangeArrowheads="1"/>
                </p:cNvSpPr>
                <p:nvPr/>
              </p:nvSpPr>
              <p:spPr bwMode="auto">
                <a:xfrm>
                  <a:off x="6098" y="6471"/>
                  <a:ext cx="1225" cy="468"/>
                </a:xfrm>
                <a:prstGeom prst="rect">
                  <a:avLst/>
                </a:prstGeom>
                <a:noFill/>
                <a:ln w="9525">
                  <a:solidFill>
                    <a:srgbClr val="000000"/>
                  </a:solidFill>
                  <a:miter lim="800000"/>
                  <a:headEnd/>
                  <a:tailEnd/>
                </a:ln>
              </p:spPr>
              <p:txBody>
                <a:bodyPr/>
                <a:lstStyle/>
                <a:p>
                  <a:pPr algn="ctr"/>
                  <a:r>
                    <a:rPr lang="en-US" altLang="zh-CN" b="1" dirty="0">
                      <a:solidFill>
                        <a:srgbClr val="008000"/>
                      </a:solidFill>
                      <a:latin typeface="Times New Roman" pitchFamily="18" charset="0"/>
                    </a:rPr>
                    <a:t>ARCH</a:t>
                  </a:r>
                  <a:endParaRPr lang="en-US" altLang="zh-CN" dirty="0">
                    <a:solidFill>
                      <a:srgbClr val="008000"/>
                    </a:solidFill>
                    <a:latin typeface="Tahoma" pitchFamily="34" charset="0"/>
                  </a:endParaRPr>
                </a:p>
              </p:txBody>
            </p:sp>
            <p:sp>
              <p:nvSpPr>
                <p:cNvPr id="22578" name="Line 50"/>
                <p:cNvSpPr>
                  <a:spLocks noChangeShapeType="1"/>
                </p:cNvSpPr>
                <p:nvPr/>
              </p:nvSpPr>
              <p:spPr bwMode="auto">
                <a:xfrm>
                  <a:off x="7318" y="6685"/>
                  <a:ext cx="840" cy="0"/>
                </a:xfrm>
                <a:prstGeom prst="line">
                  <a:avLst/>
                </a:prstGeom>
                <a:noFill/>
                <a:ln w="9525">
                  <a:solidFill>
                    <a:srgbClr val="000000"/>
                  </a:solidFill>
                  <a:round/>
                  <a:headEnd/>
                  <a:tailEnd type="triangle" w="med" len="med"/>
                </a:ln>
              </p:spPr>
              <p:txBody>
                <a:bodyPr/>
                <a:lstStyle/>
                <a:p>
                  <a:endParaRPr lang="zh-CN" altLang="en-US"/>
                </a:p>
              </p:txBody>
            </p:sp>
            <p:sp>
              <p:nvSpPr>
                <p:cNvPr id="22579" name="Text Box 51"/>
                <p:cNvSpPr txBox="1">
                  <a:spLocks noChangeArrowheads="1"/>
                </p:cNvSpPr>
                <p:nvPr/>
              </p:nvSpPr>
              <p:spPr bwMode="auto">
                <a:xfrm>
                  <a:off x="8958" y="6434"/>
                  <a:ext cx="1750" cy="500"/>
                </a:xfrm>
                <a:prstGeom prst="rect">
                  <a:avLst/>
                </a:prstGeom>
                <a:noFill/>
                <a:ln w="9525">
                  <a:noFill/>
                  <a:miter lim="800000"/>
                  <a:headEnd/>
                  <a:tailEnd/>
                </a:ln>
              </p:spPr>
              <p:txBody>
                <a:bodyPr/>
                <a:lstStyle/>
                <a:p>
                  <a:pPr algn="ctr"/>
                  <a:r>
                    <a:rPr lang="en-US" altLang="zh-CN" dirty="0">
                      <a:latin typeface="Times New Roman" pitchFamily="18" charset="0"/>
                    </a:rPr>
                    <a:t>Archived log</a:t>
                  </a:r>
                  <a:endParaRPr lang="en-US" altLang="zh-CN" dirty="0">
                    <a:latin typeface="Tahoma" pitchFamily="34" charset="0"/>
                  </a:endParaRPr>
                </a:p>
              </p:txBody>
            </p:sp>
          </p:grpSp>
        </p:grpSp>
      </p:grpSp>
      <p:sp>
        <p:nvSpPr>
          <p:cNvPr id="48" name="Text Box 40"/>
          <p:cNvSpPr txBox="1">
            <a:spLocks noChangeArrowheads="1"/>
          </p:cNvSpPr>
          <p:nvPr/>
        </p:nvSpPr>
        <p:spPr bwMode="auto">
          <a:xfrm>
            <a:off x="4920392" y="5282716"/>
            <a:ext cx="1057645" cy="314580"/>
          </a:xfrm>
          <a:prstGeom prst="rect">
            <a:avLst/>
          </a:prstGeom>
          <a:noFill/>
          <a:ln w="9525">
            <a:noFill/>
            <a:miter lim="800000"/>
            <a:headEnd/>
            <a:tailEnd/>
          </a:ln>
        </p:spPr>
        <p:txBody>
          <a:bodyPr/>
          <a:lstStyle/>
          <a:p>
            <a:pPr algn="ctr"/>
            <a:r>
              <a:rPr lang="en-US" altLang="zh-CN" sz="1600" dirty="0">
                <a:latin typeface="Times New Roman" pitchFamily="18" charset="0"/>
              </a:rPr>
              <a:t>Log Files</a:t>
            </a:r>
            <a:endParaRPr lang="en-US" altLang="zh-CN" sz="1600" dirty="0">
              <a:latin typeface="Tahoma" pitchFamily="34" charset="0"/>
            </a:endParaRPr>
          </a:p>
        </p:txBody>
      </p:sp>
      <p:sp>
        <p:nvSpPr>
          <p:cNvPr id="49"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0"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51" name="灯片编号占位符 5"/>
          <p:cNvSpPr>
            <a:spLocks noGrp="1"/>
          </p:cNvSpPr>
          <p:nvPr>
            <p:ph type="sldNum" sz="quarter" idx="4"/>
          </p:nvPr>
        </p:nvSpPr>
        <p:spPr>
          <a:xfrm>
            <a:off x="8028384" y="6561534"/>
            <a:ext cx="658416" cy="244530"/>
          </a:xfrm>
        </p:spPr>
        <p:txBody>
          <a:bodyPr/>
          <a:lstStyle/>
          <a:p>
            <a:fld id="{F5404462-62F8-4301-8EFE-82CE8E5D4EDF}" type="slidenum">
              <a:rPr lang="en-US" altLang="zh-CN"/>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784F8402-628C-470B-BA6F-0B1013CC85EA}" type="slidenum">
              <a:rPr lang="en-US" altLang="zh-CN"/>
              <a:pPr/>
              <a:t>19</a:t>
            </a:fld>
            <a:endParaRPr lang="en-US" altLang="zh-CN"/>
          </a:p>
        </p:txBody>
      </p:sp>
      <p:sp>
        <p:nvSpPr>
          <p:cNvPr id="105474" name="Rectangle 2"/>
          <p:cNvSpPr>
            <a:spLocks noGrp="1" noChangeArrowheads="1"/>
          </p:cNvSpPr>
          <p:nvPr>
            <p:ph type="title"/>
          </p:nvPr>
        </p:nvSpPr>
        <p:spPr/>
        <p:txBody>
          <a:bodyPr/>
          <a:lstStyle/>
          <a:p>
            <a:r>
              <a:rPr lang="zh-CN" altLang="en-US" dirty="0"/>
              <a:t>目录 </a:t>
            </a:r>
            <a:r>
              <a:rPr lang="en-US" altLang="zh-CN" dirty="0"/>
              <a:t>Contents</a:t>
            </a:r>
          </a:p>
        </p:txBody>
      </p:sp>
      <p:sp>
        <p:nvSpPr>
          <p:cNvPr id="105475" name="Rectangle 3"/>
          <p:cNvSpPr>
            <a:spLocks noGrp="1" noChangeArrowheads="1"/>
          </p:cNvSpPr>
          <p:nvPr>
            <p:ph type="body" idx="1"/>
          </p:nvPr>
        </p:nvSpPr>
        <p:spPr>
          <a:xfrm>
            <a:off x="914400" y="1415356"/>
            <a:ext cx="7772400" cy="4965972"/>
          </a:xfrm>
        </p:spPr>
        <p:txBody>
          <a:bodyPr/>
          <a:lstStyle/>
          <a:p>
            <a:pPr>
              <a:lnSpc>
                <a:spcPct val="105000"/>
              </a:lnSpc>
            </a:pPr>
            <a:r>
              <a:rPr lang="en-US" altLang="zh-CN" sz="2600" b="1" dirty="0">
                <a:solidFill>
                  <a:srgbClr val="FF0000"/>
                </a:solidFill>
                <a:ea typeface="黑体" pitchFamily="2" charset="-122"/>
              </a:rPr>
              <a:t>7.1 </a:t>
            </a:r>
            <a:r>
              <a:rPr lang="zh-CN" altLang="en-US" sz="2600" b="1" dirty="0">
                <a:solidFill>
                  <a:srgbClr val="FF0000"/>
                </a:solidFill>
                <a:ea typeface="黑体" pitchFamily="2" charset="-122"/>
              </a:rPr>
              <a:t>数据库恢复 </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恢复的基本技术</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日志结构与机制</a:t>
            </a:r>
          </a:p>
          <a:p>
            <a:pPr lvl="1">
              <a:lnSpc>
                <a:spcPct val="105000"/>
              </a:lnSpc>
            </a:pPr>
            <a:r>
              <a:rPr lang="zh-CN" altLang="en-US" sz="2400" dirty="0">
                <a:ea typeface="黑体" pitchFamily="2" charset="-122"/>
              </a:rPr>
              <a:t>  </a:t>
            </a:r>
            <a:r>
              <a:rPr lang="zh-CN" altLang="en-US" sz="2400" dirty="0">
                <a:solidFill>
                  <a:schemeClr val="accent2"/>
                </a:solidFill>
                <a:ea typeface="黑体" pitchFamily="2" charset="-122"/>
              </a:rPr>
              <a:t>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ea typeface="黑体" pitchFamily="2" charset="-122"/>
              </a:rPr>
              <a:t>7.2 </a:t>
            </a:r>
            <a:r>
              <a:rPr lang="zh-CN" altLang="en-US" sz="2600" b="1" dirty="0">
                <a:ea typeface="黑体" pitchFamily="2" charset="-122"/>
              </a:rPr>
              <a:t>并发控制</a:t>
            </a:r>
          </a:p>
          <a:p>
            <a:pPr lvl="1">
              <a:lnSpc>
                <a:spcPct val="105000"/>
              </a:lnSpc>
            </a:pPr>
            <a:r>
              <a:rPr lang="zh-CN" altLang="en-US" sz="2400" dirty="0">
                <a:ea typeface="黑体" pitchFamily="2" charset="-122"/>
              </a:rPr>
              <a:t>  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ea typeface="黑体" pitchFamily="2" charset="-122"/>
              </a:rPr>
              <a:t>  多粒度封锁与意向锁（选学）</a:t>
            </a:r>
          </a:p>
          <a:p>
            <a:pPr lvl="1">
              <a:lnSpc>
                <a:spcPct val="105000"/>
              </a:lnSpc>
            </a:pPr>
            <a:r>
              <a:rPr lang="zh-CN" altLang="en-US" sz="2400" dirty="0">
                <a:ea typeface="黑体" pitchFamily="2" charset="-122"/>
              </a:rPr>
              <a:t>  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extLst>
      <p:ext uri="{BB962C8B-B14F-4D97-AF65-F5344CB8AC3E}">
        <p14:creationId xmlns:p14="http://schemas.microsoft.com/office/powerpoint/2010/main" val="327499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dirty="0"/>
              <a:t>《</a:t>
            </a:r>
            <a:r>
              <a:rPr lang="zh-CN" altLang="en-US" dirty="0"/>
              <a:t>数据库系统原理</a:t>
            </a:r>
            <a:r>
              <a:rPr lang="en-US" altLang="zh-CN" dirty="0"/>
              <a:t>》</a:t>
            </a:r>
            <a:r>
              <a:rPr lang="zh-CN" altLang="en-US" dirty="0"/>
              <a:t>第</a:t>
            </a:r>
            <a:r>
              <a:rPr lang="en-US" altLang="zh-CN" dirty="0"/>
              <a:t>7</a:t>
            </a:r>
            <a:r>
              <a:rPr lang="zh-CN" altLang="en-US" dirty="0"/>
              <a:t>章</a:t>
            </a:r>
            <a:r>
              <a:rPr lang="en-US" altLang="zh-CN" dirty="0"/>
              <a:t>—</a:t>
            </a:r>
            <a:r>
              <a:rPr lang="zh-CN" altLang="en-US" dirty="0"/>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184C43A1-71A3-4F91-AFAE-5E8BA2E68A95}" type="slidenum">
              <a:rPr lang="en-US" altLang="zh-CN"/>
              <a:pPr/>
              <a:t>2</a:t>
            </a:fld>
            <a:endParaRPr lang="en-US" altLang="zh-CN"/>
          </a:p>
        </p:txBody>
      </p:sp>
      <p:sp>
        <p:nvSpPr>
          <p:cNvPr id="8194" name="Rectangle 2"/>
          <p:cNvSpPr>
            <a:spLocks noGrp="1" noChangeArrowheads="1"/>
          </p:cNvSpPr>
          <p:nvPr>
            <p:ph type="title"/>
          </p:nvPr>
        </p:nvSpPr>
        <p:spPr/>
        <p:txBody>
          <a:bodyPr/>
          <a:lstStyle/>
          <a:p>
            <a:r>
              <a:rPr lang="zh-CN" altLang="en-US" dirty="0"/>
              <a:t>引言</a:t>
            </a:r>
            <a:endParaRPr lang="zh-CN" altLang="zh-CN" dirty="0"/>
          </a:p>
        </p:txBody>
      </p:sp>
      <p:sp>
        <p:nvSpPr>
          <p:cNvPr id="8195" name="Rectangle 3"/>
          <p:cNvSpPr>
            <a:spLocks noGrp="1" noChangeArrowheads="1"/>
          </p:cNvSpPr>
          <p:nvPr>
            <p:ph type="body" idx="1"/>
          </p:nvPr>
        </p:nvSpPr>
        <p:spPr>
          <a:xfrm>
            <a:off x="914400" y="1412875"/>
            <a:ext cx="7772400" cy="5040313"/>
          </a:xfrm>
        </p:spPr>
        <p:txBody>
          <a:bodyPr/>
          <a:lstStyle/>
          <a:p>
            <a:r>
              <a:rPr lang="zh-CN" altLang="en-US" sz="2400" dirty="0">
                <a:solidFill>
                  <a:srgbClr val="FF0000"/>
                </a:solidFill>
                <a:latin typeface="Times New Roman" pitchFamily="18" charset="0"/>
                <a:ea typeface="黑体" pitchFamily="2" charset="-122"/>
              </a:rPr>
              <a:t>事务</a:t>
            </a:r>
            <a:r>
              <a:rPr lang="zh-CN" altLang="en-US" sz="2400" dirty="0">
                <a:latin typeface="Times New Roman" pitchFamily="18" charset="0"/>
                <a:ea typeface="黑体" pitchFamily="2" charset="-122"/>
              </a:rPr>
              <a:t>是</a:t>
            </a:r>
            <a:r>
              <a:rPr lang="en-US" altLang="zh-CN" sz="2400" dirty="0">
                <a:latin typeface="Times New Roman" pitchFamily="18" charset="0"/>
                <a:ea typeface="黑体" pitchFamily="2" charset="-122"/>
              </a:rPr>
              <a:t>DBMS</a:t>
            </a:r>
            <a:r>
              <a:rPr lang="zh-CN" altLang="en-US" sz="2400" dirty="0">
                <a:latin typeface="Times New Roman" pitchFamily="18" charset="0"/>
                <a:ea typeface="黑体" pitchFamily="2" charset="-122"/>
              </a:rPr>
              <a:t>的执行单位，事务将数据库从当前一致状态变为下一个一致状态，从而保证数据库中的数据始终是完整的、正确的。</a:t>
            </a:r>
            <a:endParaRPr lang="en-US" altLang="zh-CN" sz="2400" dirty="0">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这样的数据库才是一种有用的信息资源！</a:t>
            </a:r>
          </a:p>
          <a:p>
            <a:r>
              <a:rPr lang="zh-CN" altLang="en-US" sz="2400" dirty="0">
                <a:latin typeface="Times New Roman" pitchFamily="18" charset="0"/>
                <a:ea typeface="黑体" pitchFamily="2" charset="-122"/>
              </a:rPr>
              <a:t>事务为何能这样呢？</a:t>
            </a:r>
          </a:p>
          <a:p>
            <a:pPr lvl="1"/>
            <a:r>
              <a:rPr lang="zh-CN" altLang="en-US" sz="2300" dirty="0">
                <a:latin typeface="Times New Roman" pitchFamily="18" charset="0"/>
                <a:ea typeface="黑体" pitchFamily="2" charset="-122"/>
              </a:rPr>
              <a:t>因为</a:t>
            </a:r>
            <a:r>
              <a:rPr lang="zh-CN" altLang="en-US" sz="2300" dirty="0">
                <a:solidFill>
                  <a:schemeClr val="accent2"/>
                </a:solidFill>
                <a:latin typeface="Times New Roman" pitchFamily="18" charset="0"/>
                <a:ea typeface="黑体" pitchFamily="2" charset="-122"/>
              </a:rPr>
              <a:t>事务必须满足</a:t>
            </a:r>
            <a:r>
              <a:rPr lang="en-US" altLang="zh-CN" sz="2300" dirty="0">
                <a:solidFill>
                  <a:schemeClr val="accent2"/>
                </a:solidFill>
                <a:latin typeface="Times New Roman" pitchFamily="18" charset="0"/>
                <a:ea typeface="黑体" pitchFamily="2" charset="-122"/>
              </a:rPr>
              <a:t>ACID</a:t>
            </a:r>
            <a:r>
              <a:rPr lang="zh-CN" altLang="en-US" sz="2300" dirty="0">
                <a:solidFill>
                  <a:schemeClr val="accent2"/>
                </a:solidFill>
                <a:latin typeface="Times New Roman" pitchFamily="18" charset="0"/>
                <a:ea typeface="黑体" pitchFamily="2" charset="-122"/>
              </a:rPr>
              <a:t>性质</a:t>
            </a:r>
          </a:p>
          <a:p>
            <a:r>
              <a:rPr lang="zh-CN" altLang="en-US" sz="2400" dirty="0">
                <a:latin typeface="Times New Roman" pitchFamily="18" charset="0"/>
                <a:ea typeface="黑体" pitchFamily="2" charset="-122"/>
              </a:rPr>
              <a:t>保证事务始终满足</a:t>
            </a:r>
            <a:r>
              <a:rPr lang="en-US" altLang="zh-CN" sz="2400" dirty="0">
                <a:latin typeface="Times New Roman" pitchFamily="18" charset="0"/>
                <a:ea typeface="黑体" pitchFamily="2" charset="-122"/>
              </a:rPr>
              <a:t>ACID</a:t>
            </a:r>
            <a:r>
              <a:rPr lang="zh-CN" altLang="en-US" sz="2400" dirty="0">
                <a:latin typeface="Times New Roman" pitchFamily="18" charset="0"/>
                <a:ea typeface="黑体" pitchFamily="2" charset="-122"/>
              </a:rPr>
              <a:t>性质的</a:t>
            </a:r>
            <a:r>
              <a:rPr lang="zh-CN" altLang="en-US" sz="2400" dirty="0">
                <a:solidFill>
                  <a:srgbClr val="0000FF"/>
                </a:solidFill>
                <a:latin typeface="Times New Roman" pitchFamily="18" charset="0"/>
                <a:ea typeface="黑体" pitchFamily="2" charset="-122"/>
              </a:rPr>
              <a:t>技术措施</a:t>
            </a:r>
            <a:r>
              <a:rPr lang="zh-CN" altLang="en-US" sz="2400" dirty="0">
                <a:latin typeface="Times New Roman" pitchFamily="18" charset="0"/>
                <a:ea typeface="黑体" pitchFamily="2" charset="-122"/>
              </a:rPr>
              <a:t>称为</a:t>
            </a:r>
            <a:r>
              <a:rPr lang="zh-CN" altLang="en-US" sz="2400" dirty="0">
                <a:solidFill>
                  <a:srgbClr val="FF0000"/>
                </a:solidFill>
                <a:latin typeface="Times New Roman" pitchFamily="18" charset="0"/>
                <a:ea typeface="黑体" pitchFamily="2" charset="-122"/>
              </a:rPr>
              <a:t>事务管理（</a:t>
            </a:r>
            <a:r>
              <a:rPr lang="en-US" altLang="zh-CN" sz="2400" dirty="0">
                <a:solidFill>
                  <a:srgbClr val="FF0000"/>
                </a:solidFill>
                <a:latin typeface="Times New Roman" pitchFamily="18" charset="0"/>
                <a:ea typeface="黑体" pitchFamily="2" charset="-122"/>
              </a:rPr>
              <a:t>transaction management</a:t>
            </a:r>
            <a:r>
              <a:rPr lang="zh-CN" altLang="en-US" sz="2400" dirty="0">
                <a:solidFill>
                  <a:srgbClr val="FF0000"/>
                </a:solidFill>
                <a:latin typeface="Times New Roman" pitchFamily="18" charset="0"/>
                <a:ea typeface="黑体" pitchFamily="2" charset="-122"/>
              </a:rPr>
              <a:t>）</a:t>
            </a:r>
            <a:r>
              <a:rPr lang="zh-CN" altLang="en-US" sz="2400" dirty="0">
                <a:latin typeface="Times New Roman" pitchFamily="18" charset="0"/>
                <a:ea typeface="黑体" pitchFamily="2" charset="-122"/>
              </a:rPr>
              <a:t>，包括两大方面：</a:t>
            </a:r>
          </a:p>
          <a:p>
            <a:pPr lvl="1"/>
            <a:r>
              <a:rPr lang="zh-CN" altLang="en-US" sz="2300" dirty="0">
                <a:solidFill>
                  <a:schemeClr val="accent2"/>
                </a:solidFill>
                <a:latin typeface="Times New Roman" pitchFamily="18" charset="0"/>
                <a:ea typeface="黑体" pitchFamily="2" charset="-122"/>
              </a:rPr>
              <a:t>数据库恢复（</a:t>
            </a:r>
            <a:r>
              <a:rPr lang="en-US" altLang="zh-CN" sz="2300" dirty="0">
                <a:solidFill>
                  <a:schemeClr val="accent2"/>
                </a:solidFill>
                <a:latin typeface="Times New Roman" pitchFamily="18" charset="0"/>
                <a:ea typeface="黑体" pitchFamily="2" charset="-122"/>
              </a:rPr>
              <a:t>database recovery</a:t>
            </a:r>
            <a:r>
              <a:rPr lang="zh-CN" altLang="en-US" sz="2300" dirty="0">
                <a:solidFill>
                  <a:schemeClr val="accent2"/>
                </a:solidFill>
                <a:latin typeface="Times New Roman" pitchFamily="18" charset="0"/>
                <a:ea typeface="黑体" pitchFamily="2" charset="-122"/>
              </a:rPr>
              <a:t>）：</a:t>
            </a:r>
            <a:r>
              <a:rPr lang="zh-CN" altLang="en-US" sz="2300" dirty="0">
                <a:latin typeface="Times New Roman" pitchFamily="18" charset="0"/>
                <a:ea typeface="黑体" pitchFamily="2" charset="-122"/>
              </a:rPr>
              <a:t>当数据库系统发生故障时的技术措施</a:t>
            </a:r>
            <a:endParaRPr lang="zh-CN" altLang="en-US" sz="2300" dirty="0">
              <a:solidFill>
                <a:schemeClr val="accent2"/>
              </a:solidFill>
              <a:latin typeface="Times New Roman" pitchFamily="18" charset="0"/>
              <a:ea typeface="黑体" pitchFamily="2" charset="-122"/>
            </a:endParaRPr>
          </a:p>
          <a:p>
            <a:pPr lvl="1"/>
            <a:r>
              <a:rPr lang="zh-CN" altLang="en-US" sz="2300" dirty="0">
                <a:solidFill>
                  <a:schemeClr val="accent2"/>
                </a:solidFill>
                <a:latin typeface="Times New Roman" pitchFamily="18" charset="0"/>
                <a:ea typeface="黑体" pitchFamily="2" charset="-122"/>
              </a:rPr>
              <a:t>并发控制（</a:t>
            </a:r>
            <a:r>
              <a:rPr lang="en-US" altLang="zh-CN" sz="2300" dirty="0">
                <a:solidFill>
                  <a:schemeClr val="accent2"/>
                </a:solidFill>
                <a:latin typeface="Times New Roman" pitchFamily="18" charset="0"/>
                <a:ea typeface="黑体" pitchFamily="2" charset="-122"/>
              </a:rPr>
              <a:t>concurrency control</a:t>
            </a:r>
            <a:r>
              <a:rPr lang="zh-CN" altLang="en-US" sz="2300" dirty="0">
                <a:solidFill>
                  <a:schemeClr val="accent2"/>
                </a:solidFill>
                <a:latin typeface="Times New Roman" pitchFamily="18" charset="0"/>
                <a:ea typeface="黑体" pitchFamily="2" charset="-122"/>
              </a:rPr>
              <a:t>）：</a:t>
            </a:r>
            <a:r>
              <a:rPr lang="zh-CN" altLang="en-US" sz="2300" dirty="0">
                <a:latin typeface="Times New Roman" pitchFamily="18" charset="0"/>
                <a:ea typeface="黑体" pitchFamily="2" charset="-122"/>
              </a:rPr>
              <a:t>当多个事务并发执行时的技术措施</a:t>
            </a:r>
            <a:endParaRPr lang="zh-CN" altLang="en-US" sz="2300" dirty="0">
              <a:solidFill>
                <a:schemeClr val="accent2"/>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anim calcmode="lin" valueType="num">
                                      <p:cBhvr additive="base">
                                        <p:cTn id="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5">
                                            <p:txEl>
                                              <p:pRg st="5" end="5"/>
                                            </p:txEl>
                                          </p:spTgt>
                                        </p:tgtEl>
                                        <p:attrNameLst>
                                          <p:attrName>style.visibility</p:attrName>
                                        </p:attrNameLst>
                                      </p:cBhvr>
                                      <p:to>
                                        <p:strVal val="visible"/>
                                      </p:to>
                                    </p:set>
                                    <p:anim calcmode="lin" valueType="num">
                                      <p:cBhvr additive="base">
                                        <p:cTn id="11"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5">
                                            <p:txEl>
                                              <p:pRg st="6" end="6"/>
                                            </p:txEl>
                                          </p:spTgt>
                                        </p:tgtEl>
                                        <p:attrNameLst>
                                          <p:attrName>style.visibility</p:attrName>
                                        </p:attrNameLst>
                                      </p:cBhvr>
                                      <p:to>
                                        <p:strVal val="visible"/>
                                      </p:to>
                                    </p:set>
                                    <p:anim calcmode="lin" valueType="num">
                                      <p:cBhvr additive="base">
                                        <p:cTn id="15"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C50C2CFF-4FF8-4F18-8D50-E088273A9329}" type="slidenum">
              <a:rPr lang="en-US" altLang="zh-CN"/>
              <a:pPr/>
              <a:t>20</a:t>
            </a:fld>
            <a:endParaRPr lang="en-US" altLang="zh-CN"/>
          </a:p>
        </p:txBody>
      </p:sp>
      <p:sp>
        <p:nvSpPr>
          <p:cNvPr id="23554" name="Rectangle 2"/>
          <p:cNvSpPr>
            <a:spLocks noGrp="1" noChangeArrowheads="1"/>
          </p:cNvSpPr>
          <p:nvPr>
            <p:ph type="title"/>
          </p:nvPr>
        </p:nvSpPr>
        <p:spPr/>
        <p:txBody>
          <a:bodyPr/>
          <a:lstStyle/>
          <a:p>
            <a:r>
              <a:rPr lang="en-US" altLang="zh-CN" sz="4000"/>
              <a:t>7.1.3  </a:t>
            </a:r>
            <a:r>
              <a:rPr lang="zh-CN" altLang="en-US" sz="4000"/>
              <a:t>更新事务的执行与恢复</a:t>
            </a:r>
          </a:p>
        </p:txBody>
      </p:sp>
      <p:sp>
        <p:nvSpPr>
          <p:cNvPr id="23555" name="Rectangle 3"/>
          <p:cNvSpPr>
            <a:spLocks noGrp="1" noChangeArrowheads="1"/>
          </p:cNvSpPr>
          <p:nvPr>
            <p:ph type="body" idx="1"/>
          </p:nvPr>
        </p:nvSpPr>
        <p:spPr>
          <a:xfrm>
            <a:off x="616967" y="1341438"/>
            <a:ext cx="8275513" cy="5183906"/>
          </a:xfrm>
        </p:spPr>
        <p:txBody>
          <a:bodyPr/>
          <a:lstStyle/>
          <a:p>
            <a:r>
              <a:rPr lang="zh-CN" altLang="en-US" sz="2200" dirty="0">
                <a:latin typeface="Times New Roman" pitchFamily="18" charset="0"/>
                <a:ea typeface="黑体" pitchFamily="2" charset="-122"/>
              </a:rPr>
              <a:t>为保证数据库是可恢复的，在系统具有日志机制后，更新事务的执行应遵守下列</a:t>
            </a:r>
            <a:r>
              <a:rPr lang="zh-CN" altLang="en-US" sz="2200" dirty="0">
                <a:solidFill>
                  <a:srgbClr val="0000FF"/>
                </a:solidFill>
                <a:latin typeface="Times New Roman" pitchFamily="18" charset="0"/>
                <a:ea typeface="黑体" pitchFamily="2" charset="-122"/>
              </a:rPr>
              <a:t>两条规则：</a:t>
            </a:r>
            <a:endParaRPr lang="en-US" altLang="zh-CN" sz="2200" dirty="0">
              <a:solidFill>
                <a:srgbClr val="0000FF"/>
              </a:solidFill>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提交规则（</a:t>
            </a:r>
            <a:r>
              <a:rPr lang="en-US" altLang="zh-CN" sz="2200" dirty="0">
                <a:solidFill>
                  <a:srgbClr val="0000FF"/>
                </a:solidFill>
                <a:latin typeface="Times New Roman" pitchFamily="18" charset="0"/>
                <a:ea typeface="黑体" pitchFamily="2" charset="-122"/>
              </a:rPr>
              <a:t>Commit Rule</a:t>
            </a:r>
            <a:r>
              <a:rPr lang="zh-CN" altLang="en-US" sz="2200" dirty="0">
                <a:solidFill>
                  <a:srgbClr val="0000FF"/>
                </a:solidFill>
                <a:latin typeface="Times New Roman" pitchFamily="18" charset="0"/>
                <a:ea typeface="黑体" pitchFamily="2" charset="-122"/>
              </a:rPr>
              <a:t>）：</a:t>
            </a:r>
            <a:r>
              <a:rPr lang="zh-CN" altLang="en-US" sz="2100" dirty="0">
                <a:latin typeface="Times New Roman" pitchFamily="18" charset="0"/>
                <a:ea typeface="黑体" pitchFamily="2" charset="-122"/>
              </a:rPr>
              <a:t>后像</a:t>
            </a:r>
            <a:r>
              <a:rPr lang="en-US" altLang="zh-CN" sz="2100" dirty="0">
                <a:latin typeface="Times New Roman" pitchFamily="18" charset="0"/>
                <a:ea typeface="黑体" pitchFamily="2" charset="-122"/>
              </a:rPr>
              <a:t>AI</a:t>
            </a:r>
            <a:r>
              <a:rPr lang="zh-CN" altLang="en-US" sz="2100" dirty="0">
                <a:latin typeface="Times New Roman" pitchFamily="18" charset="0"/>
                <a:ea typeface="黑体" pitchFamily="2" charset="-122"/>
              </a:rPr>
              <a:t>必须在事务提交前写入非易失存储器（即数据库或日志文件）。</a:t>
            </a:r>
          </a:p>
          <a:p>
            <a:pPr lvl="2"/>
            <a:r>
              <a:rPr lang="zh-CN" altLang="en-US" sz="2100" dirty="0">
                <a:latin typeface="Times New Roman" pitchFamily="18" charset="0"/>
                <a:ea typeface="黑体" pitchFamily="2" charset="-122"/>
              </a:rPr>
              <a:t>通常是立即写入</a:t>
            </a:r>
            <a:r>
              <a:rPr lang="en-US" altLang="zh-CN" sz="2100" dirty="0">
                <a:latin typeface="Times New Roman" pitchFamily="18" charset="0"/>
                <a:ea typeface="黑体" pitchFamily="2" charset="-122"/>
              </a:rPr>
              <a:t>DB Buffer Cache</a:t>
            </a:r>
            <a:r>
              <a:rPr lang="zh-CN" altLang="en-US" sz="2100" dirty="0">
                <a:latin typeface="Times New Roman" pitchFamily="18" charset="0"/>
                <a:ea typeface="黑体" pitchFamily="2" charset="-122"/>
              </a:rPr>
              <a:t>和</a:t>
            </a:r>
            <a:r>
              <a:rPr lang="en-US" altLang="zh-CN" sz="2100" dirty="0">
                <a:latin typeface="Times New Roman" pitchFamily="18" charset="0"/>
                <a:ea typeface="黑体" pitchFamily="2" charset="-122"/>
              </a:rPr>
              <a:t>log</a:t>
            </a:r>
            <a:r>
              <a:rPr lang="zh-CN" altLang="en-US" sz="2100" dirty="0">
                <a:latin typeface="Times New Roman" pitchFamily="18" charset="0"/>
                <a:ea typeface="黑体" pitchFamily="2" charset="-122"/>
              </a:rPr>
              <a:t>文件，以便当发生故障时，能通过</a:t>
            </a:r>
            <a:r>
              <a:rPr lang="en-US" altLang="zh-CN" sz="2100" dirty="0">
                <a:latin typeface="Times New Roman" pitchFamily="18" charset="0"/>
                <a:ea typeface="黑体" pitchFamily="2" charset="-122"/>
              </a:rPr>
              <a:t>redo</a:t>
            </a:r>
            <a:r>
              <a:rPr lang="zh-CN" altLang="en-US" sz="2100" dirty="0">
                <a:latin typeface="Times New Roman" pitchFamily="18" charset="0"/>
                <a:ea typeface="黑体" pitchFamily="2" charset="-122"/>
              </a:rPr>
              <a:t>而恢复。 </a:t>
            </a:r>
          </a:p>
          <a:p>
            <a:pPr lvl="1"/>
            <a:r>
              <a:rPr lang="zh-CN" altLang="en-US" sz="2200" dirty="0">
                <a:solidFill>
                  <a:srgbClr val="0000FF"/>
                </a:solidFill>
                <a:latin typeface="Times New Roman" pitchFamily="18" charset="0"/>
                <a:ea typeface="黑体" pitchFamily="2" charset="-122"/>
              </a:rPr>
              <a:t>先记后写规则（</a:t>
            </a:r>
            <a:r>
              <a:rPr lang="en-US" altLang="zh-CN" sz="2200" dirty="0">
                <a:solidFill>
                  <a:srgbClr val="0000FF"/>
                </a:solidFill>
                <a:latin typeface="Times New Roman" pitchFamily="18" charset="0"/>
                <a:ea typeface="黑体" pitchFamily="2" charset="-122"/>
              </a:rPr>
              <a:t>Log Ahead Rule</a:t>
            </a:r>
            <a:r>
              <a:rPr lang="zh-CN" altLang="en-US" sz="2200" dirty="0">
                <a:solidFill>
                  <a:srgbClr val="0000FF"/>
                </a:solidFill>
                <a:latin typeface="Times New Roman" pitchFamily="18" charset="0"/>
                <a:ea typeface="黑体" pitchFamily="2" charset="-122"/>
              </a:rPr>
              <a:t>）：</a:t>
            </a:r>
            <a:r>
              <a:rPr lang="zh-CN" altLang="en-US" sz="2100" dirty="0">
                <a:latin typeface="Times New Roman" pitchFamily="18" charset="0"/>
                <a:ea typeface="黑体" pitchFamily="2" charset="-122"/>
              </a:rPr>
              <a:t>如果后像</a:t>
            </a:r>
            <a:r>
              <a:rPr lang="en-US" altLang="zh-CN" sz="2100" dirty="0">
                <a:latin typeface="Times New Roman" pitchFamily="18" charset="0"/>
                <a:ea typeface="黑体" pitchFamily="2" charset="-122"/>
              </a:rPr>
              <a:t>AI</a:t>
            </a:r>
            <a:r>
              <a:rPr lang="zh-CN" altLang="en-US" sz="2100" dirty="0">
                <a:latin typeface="Times New Roman" pitchFamily="18" charset="0"/>
                <a:ea typeface="黑体" pitchFamily="2" charset="-122"/>
              </a:rPr>
              <a:t>在事务提交前写入数据库，则必须首先把前像</a:t>
            </a:r>
            <a:r>
              <a:rPr lang="en-US" altLang="zh-CN" sz="2100" dirty="0">
                <a:latin typeface="Times New Roman" pitchFamily="18" charset="0"/>
                <a:ea typeface="黑体" pitchFamily="2" charset="-122"/>
              </a:rPr>
              <a:t>BI</a:t>
            </a:r>
            <a:r>
              <a:rPr lang="zh-CN" altLang="en-US" sz="2100" dirty="0">
                <a:latin typeface="Times New Roman" pitchFamily="18" charset="0"/>
                <a:ea typeface="黑体" pitchFamily="2" charset="-122"/>
              </a:rPr>
              <a:t>记入日志。</a:t>
            </a:r>
            <a:endParaRPr lang="en-US" altLang="zh-CN" sz="2100" dirty="0">
              <a:latin typeface="Times New Roman" pitchFamily="18" charset="0"/>
              <a:ea typeface="黑体" pitchFamily="2" charset="-122"/>
            </a:endParaRPr>
          </a:p>
          <a:p>
            <a:pPr lvl="2"/>
            <a:r>
              <a:rPr lang="zh-CN" altLang="en-US" sz="2100" dirty="0">
                <a:latin typeface="Times New Roman" pitchFamily="18" charset="0"/>
                <a:ea typeface="黑体" pitchFamily="2" charset="-122"/>
              </a:rPr>
              <a:t>以便一旦事务在提交前瞬间失败时，能通过</a:t>
            </a:r>
            <a:r>
              <a:rPr lang="en-US" altLang="zh-CN" sz="2100" dirty="0">
                <a:latin typeface="Times New Roman" pitchFamily="18" charset="0"/>
                <a:ea typeface="黑体" pitchFamily="2" charset="-122"/>
              </a:rPr>
              <a:t>undo</a:t>
            </a:r>
            <a:r>
              <a:rPr lang="zh-CN" altLang="en-US" sz="2100" dirty="0">
                <a:latin typeface="Times New Roman" pitchFamily="18" charset="0"/>
                <a:ea typeface="黑体" pitchFamily="2" charset="-122"/>
              </a:rPr>
              <a:t>而恢复。</a:t>
            </a:r>
            <a:endParaRPr lang="en-US" altLang="zh-CN" sz="2100" dirty="0">
              <a:latin typeface="Times New Roman" pitchFamily="18" charset="0"/>
              <a:ea typeface="黑体" pitchFamily="2" charset="-122"/>
            </a:endParaRPr>
          </a:p>
          <a:p>
            <a:pPr lvl="2"/>
            <a:r>
              <a:rPr lang="zh-CN" altLang="en-US" sz="2000" dirty="0">
                <a:solidFill>
                  <a:schemeClr val="accent2"/>
                </a:solidFill>
                <a:latin typeface="Times New Roman" pitchFamily="18" charset="0"/>
                <a:ea typeface="黑体" pitchFamily="2" charset="-122"/>
              </a:rPr>
              <a:t>为什么要先记后写？</a:t>
            </a:r>
            <a:endParaRPr lang="en-US" altLang="zh-CN" sz="2000" dirty="0">
              <a:solidFill>
                <a:schemeClr val="accent2"/>
              </a:solidFill>
              <a:latin typeface="Times New Roman" pitchFamily="18" charset="0"/>
              <a:ea typeface="黑体" pitchFamily="2" charset="-122"/>
            </a:endParaRPr>
          </a:p>
          <a:p>
            <a:pPr lvl="3"/>
            <a:r>
              <a:rPr lang="zh-CN" altLang="en-US" sz="1800" dirty="0">
                <a:latin typeface="Times New Roman" pitchFamily="18" charset="0"/>
                <a:ea typeface="黑体" pitchFamily="2" charset="-122"/>
              </a:rPr>
              <a:t>写数据库和写日志文件是两个操作，两个操作之间可能发生故障</a:t>
            </a:r>
          </a:p>
          <a:p>
            <a:pPr lvl="3"/>
            <a:r>
              <a:rPr lang="zh-CN" altLang="en-US" sz="1800" dirty="0">
                <a:latin typeface="Times New Roman" pitchFamily="18" charset="0"/>
                <a:ea typeface="黑体" pitchFamily="2" charset="-122"/>
              </a:rPr>
              <a:t>如果先写了数据库修改，但在日志文件中没有登记下这个修改，则以后就无法恢复这个修改（因此必须把老内容“留底”）</a:t>
            </a:r>
          </a:p>
          <a:p>
            <a:pPr lvl="3"/>
            <a:r>
              <a:rPr lang="zh-CN" altLang="en-US" sz="1800" dirty="0">
                <a:latin typeface="Times New Roman" pitchFamily="18" charset="0"/>
                <a:ea typeface="黑体" pitchFamily="2" charset="-122"/>
              </a:rPr>
              <a:t>如果先写日志，但没有修改数据库，按日志文件恢复时只不过是多执行一次没意义的</a:t>
            </a:r>
            <a:r>
              <a:rPr lang="en-US" altLang="zh-CN" sz="1800" dirty="0">
                <a:latin typeface="Times New Roman" pitchFamily="18" charset="0"/>
                <a:ea typeface="黑体" pitchFamily="2" charset="-122"/>
              </a:rPr>
              <a:t>undo</a:t>
            </a:r>
            <a:r>
              <a:rPr lang="zh-CN" altLang="en-US" sz="1800" dirty="0">
                <a:latin typeface="Times New Roman" pitchFamily="18" charset="0"/>
                <a:ea typeface="黑体" pitchFamily="2" charset="-122"/>
              </a:rPr>
              <a:t>操作，并不会影响数据库的正确性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 calcmode="lin" valueType="num">
                                      <p:cBhvr additive="base">
                                        <p:cTn id="7"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4" end="4"/>
                                            </p:txEl>
                                          </p:spTgt>
                                        </p:tgtEl>
                                        <p:attrNameLst>
                                          <p:attrName>style.visibility</p:attrName>
                                        </p:attrNameLst>
                                      </p:cBhvr>
                                      <p:to>
                                        <p:strVal val="visible"/>
                                      </p:to>
                                    </p:set>
                                    <p:anim calcmode="lin" valueType="num">
                                      <p:cBhvr additive="base">
                                        <p:cTn id="1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7" dur="500"/>
                                        <p:tgtEl>
                                          <p:spTgt spid="23555">
                                            <p:txEl>
                                              <p:pRg st="5" end="5"/>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0" dur="500"/>
                                        <p:tgtEl>
                                          <p:spTgt spid="23555">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23" dur="500"/>
                                        <p:tgtEl>
                                          <p:spTgt spid="23555">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26"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2"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33" name="灯片编号占位符 5"/>
          <p:cNvSpPr>
            <a:spLocks noGrp="1"/>
          </p:cNvSpPr>
          <p:nvPr>
            <p:ph type="sldNum" sz="quarter" idx="4"/>
          </p:nvPr>
        </p:nvSpPr>
        <p:spPr>
          <a:xfrm>
            <a:off x="8028384" y="6561534"/>
            <a:ext cx="658416" cy="244530"/>
          </a:xfrm>
        </p:spPr>
        <p:txBody>
          <a:bodyPr/>
          <a:lstStyle/>
          <a:p>
            <a:fld id="{22AFD16C-D501-4C78-AFF0-464E6F483387}" type="slidenum">
              <a:rPr lang="en-US" altLang="zh-CN"/>
              <a:pPr/>
              <a:t>21</a:t>
            </a:fld>
            <a:endParaRPr lang="en-US" altLang="zh-CN"/>
          </a:p>
        </p:txBody>
      </p:sp>
      <p:sp>
        <p:nvSpPr>
          <p:cNvPr id="25602" name="Rectangle 2"/>
          <p:cNvSpPr>
            <a:spLocks noGrp="1" noChangeArrowheads="1"/>
          </p:cNvSpPr>
          <p:nvPr>
            <p:ph type="title"/>
          </p:nvPr>
        </p:nvSpPr>
        <p:spPr/>
        <p:txBody>
          <a:bodyPr/>
          <a:lstStyle/>
          <a:p>
            <a:r>
              <a:rPr lang="en-US" altLang="zh-CN" sz="4000"/>
              <a:t>7.1.3  </a:t>
            </a:r>
            <a:r>
              <a:rPr lang="zh-CN" altLang="en-US" sz="4000"/>
              <a:t>更新事务的执行与恢复</a:t>
            </a:r>
          </a:p>
        </p:txBody>
      </p:sp>
      <p:sp>
        <p:nvSpPr>
          <p:cNvPr id="25603" name="Rectangle 3"/>
          <p:cNvSpPr>
            <a:spLocks noGrp="1" noChangeArrowheads="1"/>
          </p:cNvSpPr>
          <p:nvPr>
            <p:ph type="body" idx="1"/>
          </p:nvPr>
        </p:nvSpPr>
        <p:spPr>
          <a:xfrm>
            <a:off x="611188" y="1268413"/>
            <a:ext cx="8353425" cy="5040312"/>
          </a:xfrm>
        </p:spPr>
        <p:txBody>
          <a:bodyPr/>
          <a:lstStyle/>
          <a:p>
            <a:r>
              <a:rPr lang="zh-CN" altLang="en-US" sz="2400" dirty="0">
                <a:latin typeface="Times New Roman" pitchFamily="18" charset="0"/>
                <a:ea typeface="黑体" pitchFamily="2" charset="-122"/>
              </a:rPr>
              <a:t>根据后像（</a:t>
            </a:r>
            <a:r>
              <a:rPr lang="en-US" altLang="zh-CN" sz="2400" dirty="0">
                <a:latin typeface="Times New Roman" pitchFamily="18" charset="0"/>
                <a:ea typeface="黑体" pitchFamily="2" charset="-122"/>
              </a:rPr>
              <a:t>AI</a:t>
            </a:r>
            <a:r>
              <a:rPr lang="zh-CN" altLang="en-US" sz="2400" dirty="0">
                <a:latin typeface="Times New Roman" pitchFamily="18" charset="0"/>
                <a:ea typeface="黑体" pitchFamily="2" charset="-122"/>
              </a:rPr>
              <a:t>）写入数据库的时间不同，有</a:t>
            </a:r>
            <a:r>
              <a:rPr lang="zh-CN" altLang="en-US" sz="2400" dirty="0">
                <a:solidFill>
                  <a:srgbClr val="0000FF"/>
                </a:solidFill>
                <a:latin typeface="Times New Roman" pitchFamily="18" charset="0"/>
                <a:ea typeface="黑体" pitchFamily="2" charset="-122"/>
              </a:rPr>
              <a:t>三种可选方案：</a:t>
            </a:r>
          </a:p>
          <a:p>
            <a:pPr lvl="1"/>
            <a:r>
              <a:rPr lang="zh-CN" altLang="en-US" sz="2200" dirty="0">
                <a:solidFill>
                  <a:srgbClr val="0000FF"/>
                </a:solidFill>
                <a:latin typeface="Times New Roman" pitchFamily="18" charset="0"/>
                <a:ea typeface="黑体" pitchFamily="2" charset="-122"/>
              </a:rPr>
              <a:t>方案</a:t>
            </a:r>
            <a:r>
              <a:rPr lang="en-US" altLang="zh-CN" sz="2200" dirty="0">
                <a:solidFill>
                  <a:srgbClr val="0000FF"/>
                </a:solidFill>
                <a:latin typeface="Times New Roman" pitchFamily="18" charset="0"/>
                <a:ea typeface="黑体" pitchFamily="2" charset="-122"/>
              </a:rPr>
              <a:t>1</a:t>
            </a:r>
            <a:r>
              <a:rPr lang="zh-CN" altLang="en-US" sz="2200" dirty="0">
                <a:solidFill>
                  <a:srgbClr val="0000FF"/>
                </a:solidFill>
                <a:latin typeface="Times New Roman" pitchFamily="18" charset="0"/>
                <a:ea typeface="黑体" pitchFamily="2" charset="-122"/>
              </a:rPr>
              <a:t>：后像在事务提交</a:t>
            </a:r>
            <a:r>
              <a:rPr lang="zh-CN" altLang="en-US" sz="2200" dirty="0">
                <a:solidFill>
                  <a:srgbClr val="FF0000"/>
                </a:solidFill>
                <a:latin typeface="Times New Roman" pitchFamily="18" charset="0"/>
                <a:ea typeface="黑体" pitchFamily="2" charset="-122"/>
              </a:rPr>
              <a:t>前</a:t>
            </a:r>
            <a:r>
              <a:rPr lang="zh-CN" altLang="en-US" sz="2200" dirty="0">
                <a:solidFill>
                  <a:srgbClr val="0000FF"/>
                </a:solidFill>
                <a:latin typeface="Times New Roman" pitchFamily="18" charset="0"/>
                <a:ea typeface="黑体" pitchFamily="2" charset="-122"/>
              </a:rPr>
              <a:t>完全写入数据库，</a:t>
            </a:r>
            <a:r>
              <a:rPr lang="zh-CN" altLang="en-US" sz="2200" dirty="0">
                <a:latin typeface="Times New Roman" pitchFamily="18" charset="0"/>
                <a:ea typeface="黑体" pitchFamily="2" charset="-122"/>
              </a:rPr>
              <a:t>步骤如下： </a:t>
            </a:r>
          </a:p>
          <a:p>
            <a:pPr lvl="2"/>
            <a:r>
              <a:rPr lang="en-US" altLang="zh-CN" sz="2000" dirty="0">
                <a:latin typeface="Times New Roman" pitchFamily="18" charset="0"/>
                <a:ea typeface="黑体" pitchFamily="2" charset="-122"/>
              </a:rPr>
              <a:t>(1)  TID→ATL</a:t>
            </a:r>
          </a:p>
          <a:p>
            <a:pPr lvl="2"/>
            <a:r>
              <a:rPr lang="en-US" altLang="zh-CN" sz="2000" dirty="0">
                <a:latin typeface="Times New Roman" pitchFamily="18" charset="0"/>
                <a:ea typeface="黑体" pitchFamily="2" charset="-122"/>
              </a:rPr>
              <a:t>(2)  </a:t>
            </a:r>
            <a:r>
              <a:rPr lang="en-US" altLang="zh-CN" sz="2000" dirty="0" err="1">
                <a:latin typeface="Times New Roman" pitchFamily="18" charset="0"/>
                <a:ea typeface="黑体" pitchFamily="2" charset="-122"/>
              </a:rPr>
              <a:t>BI→Log</a:t>
            </a:r>
            <a:r>
              <a:rPr lang="en-US" altLang="zh-CN" sz="2000" dirty="0">
                <a:latin typeface="Times New Roman" pitchFamily="18" charset="0"/>
                <a:ea typeface="黑体" pitchFamily="2" charset="-122"/>
              </a:rPr>
              <a:t>                /* </a:t>
            </a:r>
            <a:r>
              <a:rPr lang="zh-CN" altLang="en-US" sz="2000" dirty="0">
                <a:latin typeface="Times New Roman" pitchFamily="18" charset="0"/>
                <a:ea typeface="黑体" pitchFamily="2" charset="-122"/>
              </a:rPr>
              <a:t>先记后写规则 *</a:t>
            </a:r>
            <a:r>
              <a:rPr lang="en-US" altLang="zh-CN" sz="2000" dirty="0">
                <a:latin typeface="Times New Roman" pitchFamily="18" charset="0"/>
                <a:ea typeface="黑体" pitchFamily="2" charset="-122"/>
              </a:rPr>
              <a:t>/</a:t>
            </a:r>
          </a:p>
          <a:p>
            <a:pPr lvl="2"/>
            <a:r>
              <a:rPr lang="en-US" altLang="zh-CN" sz="2000" dirty="0">
                <a:latin typeface="Times New Roman" pitchFamily="18" charset="0"/>
                <a:ea typeface="黑体" pitchFamily="2" charset="-122"/>
              </a:rPr>
              <a:t>(3)  </a:t>
            </a:r>
            <a:r>
              <a:rPr lang="en-US" altLang="zh-CN" sz="2000" dirty="0">
                <a:solidFill>
                  <a:srgbClr val="FF0000"/>
                </a:solidFill>
                <a:latin typeface="Times New Roman" pitchFamily="18" charset="0"/>
                <a:ea typeface="黑体" pitchFamily="2" charset="-122"/>
              </a:rPr>
              <a:t>AI→DB</a:t>
            </a:r>
            <a:r>
              <a:rPr lang="en-US" altLang="zh-CN" sz="2000" dirty="0">
                <a:latin typeface="Times New Roman" pitchFamily="18" charset="0"/>
                <a:ea typeface="黑体" pitchFamily="2" charset="-122"/>
              </a:rPr>
              <a:t>, Log        /* </a:t>
            </a:r>
            <a:r>
              <a:rPr lang="zh-CN" altLang="en-US" sz="2000" dirty="0">
                <a:latin typeface="Times New Roman" pitchFamily="18" charset="0"/>
                <a:ea typeface="黑体" pitchFamily="2" charset="-122"/>
              </a:rPr>
              <a:t>提交规则 *</a:t>
            </a:r>
            <a:r>
              <a:rPr lang="en-US" altLang="zh-CN" sz="2000" dirty="0">
                <a:latin typeface="Times New Roman" pitchFamily="18" charset="0"/>
                <a:ea typeface="黑体" pitchFamily="2" charset="-122"/>
              </a:rPr>
              <a:t>/   /* AI</a:t>
            </a:r>
            <a:r>
              <a:rPr lang="zh-CN" altLang="en-US" sz="2000" dirty="0">
                <a:latin typeface="Times New Roman" pitchFamily="18" charset="0"/>
                <a:ea typeface="黑体" pitchFamily="2" charset="-122"/>
              </a:rPr>
              <a:t>直接写入</a:t>
            </a:r>
            <a:r>
              <a:rPr lang="en-US" altLang="zh-CN" sz="2000" dirty="0">
                <a:latin typeface="Times New Roman" pitchFamily="18" charset="0"/>
                <a:ea typeface="黑体" pitchFamily="2" charset="-122"/>
              </a:rPr>
              <a:t>DB</a:t>
            </a:r>
            <a:r>
              <a:rPr lang="zh-CN" altLang="en-US" sz="2000" dirty="0">
                <a:latin typeface="Times New Roman" pitchFamily="18" charset="0"/>
                <a:ea typeface="黑体" pitchFamily="2" charset="-122"/>
              </a:rPr>
              <a:t> *</a:t>
            </a:r>
            <a:r>
              <a:rPr lang="en-US" altLang="zh-CN" sz="2000" dirty="0">
                <a:latin typeface="Times New Roman" pitchFamily="18" charset="0"/>
                <a:ea typeface="黑体" pitchFamily="2" charset="-122"/>
              </a:rPr>
              <a:t>/</a:t>
            </a:r>
          </a:p>
          <a:p>
            <a:pPr lvl="2"/>
            <a:r>
              <a:rPr lang="en-US" altLang="zh-CN" sz="2000" dirty="0">
                <a:latin typeface="Times New Roman" pitchFamily="18" charset="0"/>
                <a:ea typeface="黑体" pitchFamily="2" charset="-122"/>
              </a:rPr>
              <a:t>(4)  TID→CTL</a:t>
            </a:r>
          </a:p>
          <a:p>
            <a:pPr lvl="2"/>
            <a:r>
              <a:rPr lang="en-US" altLang="zh-CN" sz="2000" dirty="0">
                <a:latin typeface="Times New Roman" pitchFamily="18" charset="0"/>
                <a:ea typeface="黑体" pitchFamily="2" charset="-122"/>
              </a:rPr>
              <a:t>(5)  </a:t>
            </a:r>
            <a:r>
              <a:rPr lang="zh-CN" altLang="en-US" sz="2000" dirty="0">
                <a:latin typeface="Times New Roman" pitchFamily="18" charset="0"/>
                <a:ea typeface="黑体" pitchFamily="2" charset="-122"/>
              </a:rPr>
              <a:t>从</a:t>
            </a:r>
            <a:r>
              <a:rPr lang="en-US" altLang="zh-CN" sz="2000" dirty="0">
                <a:latin typeface="Times New Roman" pitchFamily="18" charset="0"/>
                <a:ea typeface="黑体" pitchFamily="2" charset="-122"/>
              </a:rPr>
              <a:t>ATL</a:t>
            </a:r>
            <a:r>
              <a:rPr lang="zh-CN" altLang="en-US" sz="2000" dirty="0">
                <a:latin typeface="Times New Roman" pitchFamily="18" charset="0"/>
                <a:ea typeface="黑体" pitchFamily="2" charset="-122"/>
              </a:rPr>
              <a:t>删除</a:t>
            </a:r>
            <a:r>
              <a:rPr lang="en-US" altLang="zh-CN" sz="2000" dirty="0">
                <a:latin typeface="Times New Roman" pitchFamily="18" charset="0"/>
                <a:ea typeface="黑体" pitchFamily="2" charset="-122"/>
              </a:rPr>
              <a:t>TID </a:t>
            </a:r>
          </a:p>
          <a:p>
            <a:pPr lvl="1"/>
            <a:r>
              <a:rPr lang="zh-CN" altLang="en-US" sz="2000" dirty="0">
                <a:solidFill>
                  <a:srgbClr val="008000"/>
                </a:solidFill>
                <a:latin typeface="Times New Roman" pitchFamily="18" charset="0"/>
                <a:ea typeface="黑体" pitchFamily="2" charset="-122"/>
              </a:rPr>
              <a:t>当事务执行过程中发生故障时，根据</a:t>
            </a:r>
            <a:r>
              <a:rPr lang="en-US" altLang="zh-CN" sz="2000" dirty="0">
                <a:solidFill>
                  <a:srgbClr val="008000"/>
                </a:solidFill>
                <a:latin typeface="Times New Roman" pitchFamily="18" charset="0"/>
                <a:ea typeface="黑体" pitchFamily="2" charset="-122"/>
              </a:rPr>
              <a:t>ATL</a:t>
            </a:r>
            <a:r>
              <a:rPr lang="zh-CN" altLang="en-US" sz="2000" dirty="0">
                <a:solidFill>
                  <a:srgbClr val="008000"/>
                </a:solidFill>
                <a:latin typeface="Times New Roman" pitchFamily="18" charset="0"/>
                <a:ea typeface="黑体" pitchFamily="2" charset="-122"/>
              </a:rPr>
              <a:t>和</a:t>
            </a:r>
            <a:r>
              <a:rPr lang="en-US" altLang="zh-CN" sz="2000" dirty="0">
                <a:solidFill>
                  <a:srgbClr val="008000"/>
                </a:solidFill>
                <a:latin typeface="Times New Roman" pitchFamily="18" charset="0"/>
                <a:ea typeface="黑体" pitchFamily="2" charset="-122"/>
              </a:rPr>
              <a:t>CTL</a:t>
            </a:r>
            <a:r>
              <a:rPr lang="zh-CN" altLang="en-US" sz="2000" dirty="0">
                <a:solidFill>
                  <a:srgbClr val="008000"/>
                </a:solidFill>
                <a:latin typeface="Times New Roman" pitchFamily="18" charset="0"/>
                <a:ea typeface="黑体" pitchFamily="2" charset="-122"/>
              </a:rPr>
              <a:t>中是否有该事务的</a:t>
            </a:r>
            <a:r>
              <a:rPr lang="en-US" altLang="zh-CN" sz="2000" dirty="0">
                <a:solidFill>
                  <a:srgbClr val="008000"/>
                </a:solidFill>
                <a:latin typeface="Times New Roman" pitchFamily="18" charset="0"/>
                <a:ea typeface="黑体" pitchFamily="2" charset="-122"/>
              </a:rPr>
              <a:t>TID</a:t>
            </a:r>
            <a:r>
              <a:rPr lang="zh-CN" altLang="en-US" sz="2000" dirty="0">
                <a:solidFill>
                  <a:srgbClr val="008000"/>
                </a:solidFill>
                <a:latin typeface="Times New Roman" pitchFamily="18" charset="0"/>
                <a:ea typeface="黑体" pitchFamily="2" charset="-122"/>
              </a:rPr>
              <a:t>，可采取不同的恢复措施。如下表所示：</a:t>
            </a:r>
          </a:p>
        </p:txBody>
      </p:sp>
      <p:graphicFrame>
        <p:nvGraphicFramePr>
          <p:cNvPr id="25663" name="Group 63"/>
          <p:cNvGraphicFramePr>
            <a:graphicFrameLocks noGrp="1"/>
          </p:cNvGraphicFramePr>
          <p:nvPr>
            <p:extLst>
              <p:ext uri="{D42A27DB-BD31-4B8C-83A1-F6EECF244321}">
                <p14:modId xmlns:p14="http://schemas.microsoft.com/office/powerpoint/2010/main" val="1736051697"/>
              </p:ext>
            </p:extLst>
          </p:nvPr>
        </p:nvGraphicFramePr>
        <p:xfrm>
          <a:off x="755575" y="4697413"/>
          <a:ext cx="8209036" cy="1585523"/>
        </p:xfrm>
        <a:graphic>
          <a:graphicData uri="http://schemas.openxmlformats.org/drawingml/2006/table">
            <a:tbl>
              <a:tblPr/>
              <a:tblGrid>
                <a:gridCol w="934350">
                  <a:extLst>
                    <a:ext uri="{9D8B030D-6E8A-4147-A177-3AD203B41FA5}">
                      <a16:colId xmlns:a16="http://schemas.microsoft.com/office/drawing/2014/main" val="20000"/>
                    </a:ext>
                  </a:extLst>
                </a:gridCol>
                <a:gridCol w="868136">
                  <a:extLst>
                    <a:ext uri="{9D8B030D-6E8A-4147-A177-3AD203B41FA5}">
                      <a16:colId xmlns:a16="http://schemas.microsoft.com/office/drawing/2014/main" val="20001"/>
                    </a:ext>
                  </a:extLst>
                </a:gridCol>
                <a:gridCol w="2373979">
                  <a:extLst>
                    <a:ext uri="{9D8B030D-6E8A-4147-A177-3AD203B41FA5}">
                      <a16:colId xmlns:a16="http://schemas.microsoft.com/office/drawing/2014/main" val="20002"/>
                    </a:ext>
                  </a:extLst>
                </a:gridCol>
                <a:gridCol w="4032571">
                  <a:extLst>
                    <a:ext uri="{9D8B030D-6E8A-4147-A177-3AD203B41FA5}">
                      <a16:colId xmlns:a16="http://schemas.microsoft.com/office/drawing/2014/main" val="20003"/>
                    </a:ext>
                  </a:extLst>
                </a:gridCol>
              </a:tblGrid>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dirty="0">
                          <a:ln>
                            <a:noFill/>
                          </a:ln>
                          <a:solidFill>
                            <a:srgbClr val="008000"/>
                          </a:solidFill>
                          <a:effectLst/>
                          <a:latin typeface="Times New Roman" pitchFamily="18" charset="0"/>
                          <a:ea typeface="黑体" pitchFamily="2" charset="-122"/>
                        </a:rPr>
                        <a:t>ATL</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1" i="0" u="none" strike="noStrike" cap="none" normalizeH="0" baseline="0" dirty="0">
                          <a:ln>
                            <a:noFill/>
                          </a:ln>
                          <a:solidFill>
                            <a:srgbClr val="008000"/>
                          </a:solidFill>
                          <a:effectLst/>
                          <a:latin typeface="Times New Roman" pitchFamily="18" charset="0"/>
                          <a:ea typeface="黑体" pitchFamily="2" charset="-122"/>
                        </a:rPr>
                        <a:t>CTL</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rgbClr val="008000"/>
                          </a:solidFill>
                          <a:effectLst/>
                          <a:latin typeface="Times New Roman" pitchFamily="18" charset="0"/>
                          <a:ea typeface="黑体" pitchFamily="2" charset="-122"/>
                        </a:rPr>
                        <a:t>事务所处状态</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rgbClr val="008000"/>
                          </a:solidFill>
                          <a:effectLst/>
                          <a:latin typeface="Times New Roman" pitchFamily="18" charset="0"/>
                          <a:ea typeface="黑体" pitchFamily="2" charset="-122"/>
                        </a:rPr>
                        <a:t>恢复措施</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rgbClr val="008000"/>
                          </a:solidFill>
                          <a:effectLst/>
                          <a:latin typeface="Times New Roman" pitchFamily="18" charset="0"/>
                          <a:ea typeface="黑体" pitchFamily="2" charset="-122"/>
                        </a:rPr>
                        <a:t>有</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dirty="0">
                          <a:ln>
                            <a:noFill/>
                          </a:ln>
                          <a:solidFill>
                            <a:srgbClr val="008000"/>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(1)</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已完成，但</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(4)</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尚未完成</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(1) </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若 </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BI</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已写入日志则</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undo</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，否则无需</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undo</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(2) </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从</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ATL</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删除</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TID</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3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(4)</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执行完</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从</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ATL</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删除</a:t>
                      </a: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TID</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rgbClr val="008000"/>
                          </a:solidFill>
                          <a:effectLst/>
                          <a:latin typeface="Times New Roman" pitchFamily="18" charset="0"/>
                          <a:ea typeface="黑体" pitchFamily="2" charset="-122"/>
                        </a:rPr>
                        <a:t>－</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rgbClr val="008000"/>
                          </a:solidFill>
                          <a:effectLst/>
                          <a:latin typeface="Times New Roman" pitchFamily="18" charset="0"/>
                          <a:ea typeface="黑体" pitchFamily="2" charset="-122"/>
                        </a:rPr>
                        <a:t>(5)</a:t>
                      </a: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执行完</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rgbClr val="008000"/>
                          </a:solidFill>
                          <a:effectLst/>
                          <a:latin typeface="Times New Roman" pitchFamily="18" charset="0"/>
                          <a:ea typeface="黑体" pitchFamily="2" charset="-122"/>
                        </a:rPr>
                        <a:t>无需处理</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2"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33" name="灯片编号占位符 5"/>
          <p:cNvSpPr>
            <a:spLocks noGrp="1"/>
          </p:cNvSpPr>
          <p:nvPr>
            <p:ph type="sldNum" sz="quarter" idx="4"/>
          </p:nvPr>
        </p:nvSpPr>
        <p:spPr>
          <a:xfrm>
            <a:off x="8028384" y="6561534"/>
            <a:ext cx="658416" cy="244530"/>
          </a:xfrm>
        </p:spPr>
        <p:txBody>
          <a:bodyPr/>
          <a:lstStyle/>
          <a:p>
            <a:fld id="{D01D9B7D-F5A4-433E-8CF7-8D2CCF7E208E}" type="slidenum">
              <a:rPr lang="en-US" altLang="zh-CN"/>
              <a:pPr/>
              <a:t>22</a:t>
            </a:fld>
            <a:endParaRPr lang="en-US" altLang="zh-CN" dirty="0"/>
          </a:p>
        </p:txBody>
      </p:sp>
      <p:sp>
        <p:nvSpPr>
          <p:cNvPr id="26626" name="Rectangle 2"/>
          <p:cNvSpPr>
            <a:spLocks noGrp="1" noChangeArrowheads="1"/>
          </p:cNvSpPr>
          <p:nvPr>
            <p:ph type="title"/>
          </p:nvPr>
        </p:nvSpPr>
        <p:spPr/>
        <p:txBody>
          <a:bodyPr/>
          <a:lstStyle/>
          <a:p>
            <a:r>
              <a:rPr lang="en-US" altLang="zh-CN" sz="4000"/>
              <a:t>7.1.3  </a:t>
            </a:r>
            <a:r>
              <a:rPr lang="zh-CN" altLang="en-US" sz="4000"/>
              <a:t>更新事务的执行与恢复</a:t>
            </a:r>
          </a:p>
        </p:txBody>
      </p:sp>
      <p:sp>
        <p:nvSpPr>
          <p:cNvPr id="26627" name="Rectangle 3"/>
          <p:cNvSpPr>
            <a:spLocks noGrp="1" noChangeArrowheads="1"/>
          </p:cNvSpPr>
          <p:nvPr>
            <p:ph type="body" idx="1"/>
          </p:nvPr>
        </p:nvSpPr>
        <p:spPr>
          <a:xfrm>
            <a:off x="611559" y="1268413"/>
            <a:ext cx="8281615" cy="5040312"/>
          </a:xfrm>
        </p:spPr>
        <p:txBody>
          <a:bodyPr/>
          <a:lstStyle/>
          <a:p>
            <a:r>
              <a:rPr lang="zh-CN" altLang="en-US" sz="2400" dirty="0">
                <a:latin typeface="Times New Roman" pitchFamily="18" charset="0"/>
                <a:ea typeface="黑体" pitchFamily="2" charset="-122"/>
              </a:rPr>
              <a:t>根据后像（</a:t>
            </a:r>
            <a:r>
              <a:rPr lang="en-US" altLang="zh-CN" sz="2400" dirty="0">
                <a:latin typeface="Times New Roman" pitchFamily="18" charset="0"/>
                <a:ea typeface="黑体" pitchFamily="2" charset="-122"/>
              </a:rPr>
              <a:t>AI</a:t>
            </a:r>
            <a:r>
              <a:rPr lang="zh-CN" altLang="en-US" sz="2400" dirty="0">
                <a:latin typeface="Times New Roman" pitchFamily="18" charset="0"/>
                <a:ea typeface="黑体" pitchFamily="2" charset="-122"/>
              </a:rPr>
              <a:t>）写入数据库的时间不同，有</a:t>
            </a:r>
            <a:r>
              <a:rPr lang="zh-CN" altLang="en-US" sz="2400" dirty="0">
                <a:solidFill>
                  <a:srgbClr val="0000FF"/>
                </a:solidFill>
                <a:latin typeface="Times New Roman" pitchFamily="18" charset="0"/>
                <a:ea typeface="黑体" pitchFamily="2" charset="-122"/>
              </a:rPr>
              <a:t>三种可选方案：</a:t>
            </a:r>
          </a:p>
          <a:p>
            <a:pPr lvl="1"/>
            <a:r>
              <a:rPr lang="zh-CN" altLang="en-US" sz="2200" dirty="0">
                <a:solidFill>
                  <a:srgbClr val="0000FF"/>
                </a:solidFill>
                <a:latin typeface="Times New Roman" pitchFamily="18" charset="0"/>
                <a:ea typeface="黑体" pitchFamily="2" charset="-122"/>
              </a:rPr>
              <a:t>方案</a:t>
            </a:r>
            <a:r>
              <a:rPr lang="en-US" altLang="zh-CN" sz="2200" dirty="0">
                <a:solidFill>
                  <a:srgbClr val="0000FF"/>
                </a:solidFill>
                <a:latin typeface="Times New Roman" pitchFamily="18" charset="0"/>
                <a:ea typeface="黑体" pitchFamily="2" charset="-122"/>
              </a:rPr>
              <a:t>2</a:t>
            </a:r>
            <a:r>
              <a:rPr lang="zh-CN" altLang="en-US" sz="2200" dirty="0">
                <a:solidFill>
                  <a:srgbClr val="0000FF"/>
                </a:solidFill>
                <a:latin typeface="Times New Roman" pitchFamily="18" charset="0"/>
                <a:ea typeface="黑体" pitchFamily="2" charset="-122"/>
              </a:rPr>
              <a:t>：后像在事务提交</a:t>
            </a:r>
            <a:r>
              <a:rPr lang="zh-CN" altLang="en-US" sz="2200" dirty="0">
                <a:solidFill>
                  <a:srgbClr val="FF0000"/>
                </a:solidFill>
                <a:latin typeface="Times New Roman" pitchFamily="18" charset="0"/>
                <a:ea typeface="黑体" pitchFamily="2" charset="-122"/>
              </a:rPr>
              <a:t>后</a:t>
            </a:r>
            <a:r>
              <a:rPr lang="zh-CN" altLang="en-US" sz="2200" dirty="0">
                <a:solidFill>
                  <a:srgbClr val="0000FF"/>
                </a:solidFill>
                <a:latin typeface="Times New Roman" pitchFamily="18" charset="0"/>
                <a:ea typeface="黑体" pitchFamily="2" charset="-122"/>
              </a:rPr>
              <a:t>才写入数据库，</a:t>
            </a:r>
            <a:r>
              <a:rPr lang="zh-CN" altLang="en-US" sz="2200" dirty="0">
                <a:latin typeface="Times New Roman" pitchFamily="18" charset="0"/>
                <a:ea typeface="黑体" pitchFamily="2" charset="-122"/>
              </a:rPr>
              <a:t>步骤如下：</a:t>
            </a:r>
          </a:p>
          <a:p>
            <a:pPr lvl="2"/>
            <a:r>
              <a:rPr lang="en-US" altLang="zh-CN" sz="2000" dirty="0">
                <a:latin typeface="Times New Roman" pitchFamily="18" charset="0"/>
                <a:ea typeface="黑体" pitchFamily="2" charset="-122"/>
              </a:rPr>
              <a:t>(1)  TID→ATL</a:t>
            </a:r>
          </a:p>
          <a:p>
            <a:pPr lvl="2"/>
            <a:r>
              <a:rPr lang="en-US" altLang="zh-CN" sz="2000" dirty="0">
                <a:latin typeface="Times New Roman" pitchFamily="18" charset="0"/>
                <a:ea typeface="黑体" pitchFamily="2" charset="-122"/>
              </a:rPr>
              <a:t>(2)  </a:t>
            </a:r>
            <a:r>
              <a:rPr lang="en-US" altLang="zh-CN" sz="2000" dirty="0" err="1">
                <a:latin typeface="Times New Roman" pitchFamily="18" charset="0"/>
                <a:ea typeface="黑体" pitchFamily="2" charset="-122"/>
              </a:rPr>
              <a:t>AI→Log</a:t>
            </a:r>
            <a:r>
              <a:rPr lang="en-US" altLang="zh-CN" sz="2000" dirty="0">
                <a:latin typeface="Times New Roman" pitchFamily="18" charset="0"/>
                <a:ea typeface="黑体" pitchFamily="2" charset="-122"/>
              </a:rPr>
              <a:t>             /* </a:t>
            </a:r>
            <a:r>
              <a:rPr lang="zh-CN" altLang="en-US" sz="2000" dirty="0">
                <a:latin typeface="Times New Roman" pitchFamily="18" charset="0"/>
                <a:ea typeface="黑体" pitchFamily="2" charset="-122"/>
              </a:rPr>
              <a:t>提交规则  *</a:t>
            </a:r>
            <a:r>
              <a:rPr lang="en-US" altLang="zh-CN" sz="2000" dirty="0">
                <a:latin typeface="Times New Roman" pitchFamily="18" charset="0"/>
                <a:ea typeface="黑体" pitchFamily="2" charset="-122"/>
              </a:rPr>
              <a:t>/   /* AI</a:t>
            </a:r>
            <a:r>
              <a:rPr lang="zh-CN" altLang="en-US" sz="2000" dirty="0">
                <a:latin typeface="Times New Roman" pitchFamily="18" charset="0"/>
                <a:ea typeface="黑体" pitchFamily="2" charset="-122"/>
              </a:rPr>
              <a:t>先写入日志文件 *</a:t>
            </a:r>
            <a:r>
              <a:rPr lang="en-US" altLang="zh-CN" sz="2000" dirty="0">
                <a:latin typeface="Times New Roman" pitchFamily="18" charset="0"/>
                <a:ea typeface="黑体" pitchFamily="2" charset="-122"/>
              </a:rPr>
              <a:t>/</a:t>
            </a:r>
          </a:p>
          <a:p>
            <a:pPr lvl="2"/>
            <a:r>
              <a:rPr lang="en-US" altLang="zh-CN" sz="2000" dirty="0">
                <a:latin typeface="Times New Roman" pitchFamily="18" charset="0"/>
                <a:ea typeface="黑体" pitchFamily="2" charset="-122"/>
              </a:rPr>
              <a:t>(3)  TID→CTL</a:t>
            </a:r>
          </a:p>
          <a:p>
            <a:pPr lvl="2"/>
            <a:r>
              <a:rPr lang="en-US" altLang="zh-CN" sz="2000" dirty="0">
                <a:latin typeface="Times New Roman" pitchFamily="18" charset="0"/>
                <a:ea typeface="黑体" pitchFamily="2" charset="-122"/>
              </a:rPr>
              <a:t>(4)  </a:t>
            </a:r>
            <a:r>
              <a:rPr lang="en-US" altLang="zh-CN" sz="2000" dirty="0">
                <a:solidFill>
                  <a:srgbClr val="FF0000"/>
                </a:solidFill>
                <a:latin typeface="Times New Roman" pitchFamily="18" charset="0"/>
                <a:ea typeface="黑体" pitchFamily="2" charset="-122"/>
              </a:rPr>
              <a:t>AI→DB              </a:t>
            </a:r>
            <a:r>
              <a:rPr lang="en-US" altLang="zh-CN" sz="2000" dirty="0">
                <a:latin typeface="Times New Roman" pitchFamily="18" charset="0"/>
                <a:ea typeface="黑体" pitchFamily="2" charset="-122"/>
              </a:rPr>
              <a:t>/* AI</a:t>
            </a:r>
            <a:r>
              <a:rPr lang="zh-CN" altLang="en-US" sz="2000" dirty="0">
                <a:latin typeface="Times New Roman" pitchFamily="18" charset="0"/>
                <a:ea typeface="黑体" pitchFamily="2" charset="-122"/>
              </a:rPr>
              <a:t>后写入</a:t>
            </a:r>
            <a:r>
              <a:rPr lang="en-US" altLang="zh-CN" sz="2000" dirty="0">
                <a:latin typeface="Times New Roman" pitchFamily="18" charset="0"/>
                <a:ea typeface="黑体" pitchFamily="2" charset="-122"/>
              </a:rPr>
              <a:t>DB</a:t>
            </a:r>
            <a:r>
              <a:rPr lang="zh-CN" altLang="en-US" sz="2000" dirty="0">
                <a:latin typeface="Times New Roman" pitchFamily="18" charset="0"/>
                <a:ea typeface="黑体" pitchFamily="2" charset="-122"/>
              </a:rPr>
              <a:t> *</a:t>
            </a:r>
            <a:r>
              <a:rPr lang="en-US" altLang="zh-CN" sz="2000" dirty="0">
                <a:latin typeface="Times New Roman" pitchFamily="18" charset="0"/>
                <a:ea typeface="黑体" pitchFamily="2" charset="-122"/>
              </a:rPr>
              <a:t>/</a:t>
            </a:r>
          </a:p>
          <a:p>
            <a:pPr lvl="2"/>
            <a:r>
              <a:rPr lang="en-US" altLang="zh-CN" sz="2000" dirty="0">
                <a:latin typeface="Times New Roman" pitchFamily="18" charset="0"/>
                <a:ea typeface="黑体" pitchFamily="2" charset="-122"/>
              </a:rPr>
              <a:t>(5)  </a:t>
            </a:r>
            <a:r>
              <a:rPr lang="zh-CN" altLang="en-US" sz="2000" dirty="0">
                <a:latin typeface="Times New Roman" pitchFamily="18" charset="0"/>
                <a:ea typeface="黑体" pitchFamily="2" charset="-122"/>
              </a:rPr>
              <a:t>从</a:t>
            </a:r>
            <a:r>
              <a:rPr lang="en-US" altLang="zh-CN" sz="2000" dirty="0">
                <a:latin typeface="Times New Roman" pitchFamily="18" charset="0"/>
                <a:ea typeface="黑体" pitchFamily="2" charset="-122"/>
              </a:rPr>
              <a:t>ATL</a:t>
            </a:r>
            <a:r>
              <a:rPr lang="zh-CN" altLang="en-US" sz="2000" dirty="0">
                <a:latin typeface="Times New Roman" pitchFamily="18" charset="0"/>
                <a:ea typeface="黑体" pitchFamily="2" charset="-122"/>
              </a:rPr>
              <a:t>删除</a:t>
            </a:r>
            <a:r>
              <a:rPr lang="en-US" altLang="zh-CN" sz="2000" dirty="0">
                <a:latin typeface="Times New Roman" pitchFamily="18" charset="0"/>
                <a:ea typeface="黑体" pitchFamily="2" charset="-122"/>
              </a:rPr>
              <a:t>TID</a:t>
            </a:r>
          </a:p>
          <a:p>
            <a:pPr lvl="1"/>
            <a:r>
              <a:rPr lang="zh-CN" altLang="en-US" sz="2000" dirty="0">
                <a:solidFill>
                  <a:srgbClr val="008000"/>
                </a:solidFill>
                <a:latin typeface="Times New Roman" pitchFamily="18" charset="0"/>
                <a:ea typeface="黑体" pitchFamily="2" charset="-122"/>
              </a:rPr>
              <a:t>后像在事务提交前未写入数据库，根据</a:t>
            </a:r>
            <a:r>
              <a:rPr lang="zh-CN" altLang="en-US" sz="2000" dirty="0">
                <a:solidFill>
                  <a:srgbClr val="FF0000"/>
                </a:solidFill>
                <a:latin typeface="Times New Roman" pitchFamily="18" charset="0"/>
                <a:ea typeface="黑体" pitchFamily="2" charset="-122"/>
              </a:rPr>
              <a:t>先记后写原则</a:t>
            </a:r>
            <a:r>
              <a:rPr lang="zh-CN" altLang="en-US" sz="2000" dirty="0">
                <a:solidFill>
                  <a:srgbClr val="008000"/>
                </a:solidFill>
                <a:latin typeface="Times New Roman" pitchFamily="18" charset="0"/>
                <a:ea typeface="黑体" pitchFamily="2" charset="-122"/>
              </a:rPr>
              <a:t>，不必记录前像（</a:t>
            </a:r>
            <a:r>
              <a:rPr lang="en-US" altLang="zh-CN" sz="2000" dirty="0">
                <a:solidFill>
                  <a:srgbClr val="008000"/>
                </a:solidFill>
                <a:latin typeface="Times New Roman" pitchFamily="18" charset="0"/>
                <a:ea typeface="黑体" pitchFamily="2" charset="-122"/>
              </a:rPr>
              <a:t>BI</a:t>
            </a:r>
            <a:r>
              <a:rPr lang="zh-CN" altLang="en-US" sz="2000" dirty="0">
                <a:solidFill>
                  <a:srgbClr val="008000"/>
                </a:solidFill>
                <a:latin typeface="Times New Roman" pitchFamily="18" charset="0"/>
                <a:ea typeface="黑体" pitchFamily="2" charset="-122"/>
              </a:rPr>
              <a:t>）。 不同情况下的恢复措施如下表所示：</a:t>
            </a:r>
          </a:p>
        </p:txBody>
      </p:sp>
      <p:graphicFrame>
        <p:nvGraphicFramePr>
          <p:cNvPr id="26665" name="Group 41"/>
          <p:cNvGraphicFramePr>
            <a:graphicFrameLocks noGrp="1"/>
          </p:cNvGraphicFramePr>
          <p:nvPr>
            <p:extLst>
              <p:ext uri="{D42A27DB-BD31-4B8C-83A1-F6EECF244321}">
                <p14:modId xmlns:p14="http://schemas.microsoft.com/office/powerpoint/2010/main" val="1341937593"/>
              </p:ext>
            </p:extLst>
          </p:nvPr>
        </p:nvGraphicFramePr>
        <p:xfrm>
          <a:off x="971600" y="4671608"/>
          <a:ext cx="7848872" cy="1565704"/>
        </p:xfrm>
        <a:graphic>
          <a:graphicData uri="http://schemas.openxmlformats.org/drawingml/2006/table">
            <a:tbl>
              <a:tblPr/>
              <a:tblGrid>
                <a:gridCol w="744329">
                  <a:extLst>
                    <a:ext uri="{9D8B030D-6E8A-4147-A177-3AD203B41FA5}">
                      <a16:colId xmlns:a16="http://schemas.microsoft.com/office/drawing/2014/main" val="20000"/>
                    </a:ext>
                  </a:extLst>
                </a:gridCol>
                <a:gridCol w="744329">
                  <a:extLst>
                    <a:ext uri="{9D8B030D-6E8A-4147-A177-3AD203B41FA5}">
                      <a16:colId xmlns:a16="http://schemas.microsoft.com/office/drawing/2014/main" val="20001"/>
                    </a:ext>
                  </a:extLst>
                </a:gridCol>
                <a:gridCol w="2978122">
                  <a:extLst>
                    <a:ext uri="{9D8B030D-6E8A-4147-A177-3AD203B41FA5}">
                      <a16:colId xmlns:a16="http://schemas.microsoft.com/office/drawing/2014/main" val="20002"/>
                    </a:ext>
                  </a:extLst>
                </a:gridCol>
                <a:gridCol w="3382092">
                  <a:extLst>
                    <a:ext uri="{9D8B030D-6E8A-4147-A177-3AD203B41FA5}">
                      <a16:colId xmlns:a16="http://schemas.microsoft.com/office/drawing/2014/main" val="20003"/>
                    </a:ext>
                  </a:extLst>
                </a:gridCol>
              </a:tblGrid>
              <a:tr h="32956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8000"/>
                          </a:solidFill>
                          <a:effectLst/>
                          <a:latin typeface="Times New Roman" pitchFamily="18" charset="0"/>
                          <a:ea typeface="黑体" pitchFamily="2" charset="-122"/>
                        </a:rPr>
                        <a:t>ATL</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8000"/>
                          </a:solidFill>
                          <a:effectLst/>
                          <a:latin typeface="Times New Roman" pitchFamily="18" charset="0"/>
                          <a:ea typeface="黑体" pitchFamily="2" charset="-122"/>
                        </a:rPr>
                        <a:t>CTL</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事务所处状态</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恢复措施</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72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8000"/>
                          </a:solidFill>
                          <a:effectLst/>
                          <a:latin typeface="Times New Roman" pitchFamily="18" charset="0"/>
                          <a:ea typeface="黑体" pitchFamily="2" charset="-122"/>
                        </a:rPr>
                        <a:t>有</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8000"/>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(1)</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已完成，但</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(3)</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尚未完成</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从</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ATL</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删除</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TID</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433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8000"/>
                          </a:solidFill>
                          <a:effectLst/>
                          <a:latin typeface="Times New Roman" pitchFamily="18" charset="0"/>
                          <a:ea typeface="黑体" pitchFamily="2" charset="-122"/>
                        </a:rPr>
                        <a:t>有</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(3)</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已完成，但</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(5)</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尚未完成</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(1) redo</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(2) </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从</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ATL</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删除</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TID</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4003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rgbClr val="008000"/>
                          </a:solidFill>
                          <a:effectLst/>
                          <a:latin typeface="Times New Roman" pitchFamily="18" charset="0"/>
                          <a:ea typeface="黑体" pitchFamily="2" charset="-122"/>
                        </a:rPr>
                        <a:t>(5)</a:t>
                      </a:r>
                      <a:r>
                        <a:rPr kumimoji="0" lang="zh-CN" altLang="en-US" sz="2000" b="0" i="0" u="none" strike="noStrike" cap="none" normalizeH="0" baseline="0">
                          <a:ln>
                            <a:noFill/>
                          </a:ln>
                          <a:solidFill>
                            <a:srgbClr val="008000"/>
                          </a:solidFill>
                          <a:effectLst/>
                          <a:latin typeface="Times New Roman" pitchFamily="18" charset="0"/>
                          <a:ea typeface="黑体" pitchFamily="2" charset="-122"/>
                        </a:rPr>
                        <a:t>执行完</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无需处理</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4"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35" name="灯片编号占位符 5"/>
          <p:cNvSpPr>
            <a:spLocks noGrp="1"/>
          </p:cNvSpPr>
          <p:nvPr>
            <p:ph type="sldNum" sz="quarter" idx="4"/>
          </p:nvPr>
        </p:nvSpPr>
        <p:spPr>
          <a:xfrm>
            <a:off x="8028384" y="6561534"/>
            <a:ext cx="658416" cy="244530"/>
          </a:xfrm>
        </p:spPr>
        <p:txBody>
          <a:bodyPr/>
          <a:lstStyle/>
          <a:p>
            <a:fld id="{BABF310B-F0BF-4CCB-93AE-9B6C60D11BFF}" type="slidenum">
              <a:rPr lang="en-US" altLang="zh-CN"/>
              <a:pPr/>
              <a:t>23</a:t>
            </a:fld>
            <a:endParaRPr lang="en-US" altLang="zh-CN"/>
          </a:p>
        </p:txBody>
      </p:sp>
      <p:sp>
        <p:nvSpPr>
          <p:cNvPr id="27650" name="Rectangle 2"/>
          <p:cNvSpPr>
            <a:spLocks noGrp="1" noChangeArrowheads="1"/>
          </p:cNvSpPr>
          <p:nvPr>
            <p:ph type="title"/>
          </p:nvPr>
        </p:nvSpPr>
        <p:spPr/>
        <p:txBody>
          <a:bodyPr/>
          <a:lstStyle/>
          <a:p>
            <a:r>
              <a:rPr lang="en-US" altLang="zh-CN" sz="4000"/>
              <a:t>7.1.3  </a:t>
            </a:r>
            <a:r>
              <a:rPr lang="zh-CN" altLang="en-US" sz="4000"/>
              <a:t>更新事务的执行与恢复</a:t>
            </a:r>
          </a:p>
        </p:txBody>
      </p:sp>
      <p:sp>
        <p:nvSpPr>
          <p:cNvPr id="27651" name="Rectangle 3"/>
          <p:cNvSpPr>
            <a:spLocks noGrp="1" noChangeArrowheads="1"/>
          </p:cNvSpPr>
          <p:nvPr>
            <p:ph type="body" idx="1"/>
          </p:nvPr>
        </p:nvSpPr>
        <p:spPr>
          <a:xfrm>
            <a:off x="611560" y="1268413"/>
            <a:ext cx="8280920" cy="5040312"/>
          </a:xfrm>
        </p:spPr>
        <p:txBody>
          <a:bodyPr/>
          <a:lstStyle/>
          <a:p>
            <a:r>
              <a:rPr lang="zh-CN" altLang="en-US" sz="2200" dirty="0">
                <a:latin typeface="Times New Roman" pitchFamily="18" charset="0"/>
                <a:ea typeface="黑体" pitchFamily="2" charset="-122"/>
              </a:rPr>
              <a:t>根据后像（</a:t>
            </a:r>
            <a:r>
              <a:rPr lang="en-US" altLang="zh-CN" sz="2200" dirty="0">
                <a:latin typeface="Times New Roman" pitchFamily="18" charset="0"/>
                <a:ea typeface="黑体" pitchFamily="2" charset="-122"/>
              </a:rPr>
              <a:t>AI</a:t>
            </a:r>
            <a:r>
              <a:rPr lang="zh-CN" altLang="en-US" sz="2200" dirty="0">
                <a:latin typeface="Times New Roman" pitchFamily="18" charset="0"/>
                <a:ea typeface="黑体" pitchFamily="2" charset="-122"/>
              </a:rPr>
              <a:t>）写入数据库的时间不同，有</a:t>
            </a:r>
            <a:r>
              <a:rPr lang="zh-CN" altLang="en-US" sz="2200" dirty="0">
                <a:solidFill>
                  <a:srgbClr val="0000FF"/>
                </a:solidFill>
                <a:latin typeface="Times New Roman" pitchFamily="18" charset="0"/>
                <a:ea typeface="黑体" pitchFamily="2" charset="-122"/>
              </a:rPr>
              <a:t>三种可选方案：</a:t>
            </a:r>
            <a:endParaRPr lang="en-US" altLang="zh-CN" sz="2400" dirty="0">
              <a:solidFill>
                <a:srgbClr val="0000FF"/>
              </a:solidFill>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方案</a:t>
            </a:r>
            <a:r>
              <a:rPr lang="en-US" altLang="zh-CN" sz="2200" dirty="0">
                <a:solidFill>
                  <a:srgbClr val="0000FF"/>
                </a:solidFill>
                <a:latin typeface="Times New Roman" pitchFamily="18" charset="0"/>
                <a:ea typeface="黑体" pitchFamily="2" charset="-122"/>
              </a:rPr>
              <a:t>3</a:t>
            </a:r>
            <a:r>
              <a:rPr lang="zh-CN" altLang="en-US" sz="2200" dirty="0">
                <a:solidFill>
                  <a:srgbClr val="0000FF"/>
                </a:solidFill>
                <a:latin typeface="Times New Roman" pitchFamily="18" charset="0"/>
                <a:ea typeface="黑体" pitchFamily="2" charset="-122"/>
              </a:rPr>
              <a:t>：后像在事务提交</a:t>
            </a:r>
            <a:r>
              <a:rPr lang="zh-CN" altLang="en-US" sz="2200" dirty="0">
                <a:solidFill>
                  <a:srgbClr val="FF0000"/>
                </a:solidFill>
                <a:latin typeface="Times New Roman" pitchFamily="18" charset="0"/>
                <a:ea typeface="黑体" pitchFamily="2" charset="-122"/>
              </a:rPr>
              <a:t>前后</a:t>
            </a:r>
            <a:r>
              <a:rPr lang="zh-CN" altLang="en-US" sz="2200" dirty="0">
                <a:solidFill>
                  <a:srgbClr val="0000FF"/>
                </a:solidFill>
                <a:latin typeface="Times New Roman" pitchFamily="18" charset="0"/>
                <a:ea typeface="黑体" pitchFamily="2" charset="-122"/>
              </a:rPr>
              <a:t>写入数据库，</a:t>
            </a:r>
            <a:r>
              <a:rPr lang="zh-CN" altLang="en-US" sz="2200" dirty="0">
                <a:latin typeface="Times New Roman" pitchFamily="18" charset="0"/>
                <a:ea typeface="黑体" pitchFamily="2" charset="-122"/>
              </a:rPr>
              <a:t>步骤如下：</a:t>
            </a:r>
          </a:p>
          <a:p>
            <a:pPr lvl="2"/>
            <a:r>
              <a:rPr lang="en-US" altLang="zh-CN" sz="2000" dirty="0">
                <a:latin typeface="Times New Roman" pitchFamily="18" charset="0"/>
                <a:ea typeface="黑体" pitchFamily="2" charset="-122"/>
              </a:rPr>
              <a:t>(1)  TID→ATL</a:t>
            </a:r>
          </a:p>
          <a:p>
            <a:pPr lvl="2"/>
            <a:r>
              <a:rPr lang="en-US" altLang="zh-CN" sz="2000" dirty="0">
                <a:latin typeface="Times New Roman" pitchFamily="18" charset="0"/>
                <a:ea typeface="黑体" pitchFamily="2" charset="-122"/>
              </a:rPr>
              <a:t>(2)  AI, </a:t>
            </a:r>
            <a:r>
              <a:rPr lang="en-US" altLang="zh-CN" sz="2000" dirty="0" err="1">
                <a:latin typeface="Times New Roman" pitchFamily="18" charset="0"/>
                <a:ea typeface="黑体" pitchFamily="2" charset="-122"/>
              </a:rPr>
              <a:t>BI→Log</a:t>
            </a:r>
            <a:r>
              <a:rPr lang="en-US" altLang="zh-CN" sz="2000" dirty="0">
                <a:latin typeface="Times New Roman" pitchFamily="18" charset="0"/>
                <a:ea typeface="黑体" pitchFamily="2" charset="-122"/>
              </a:rPr>
              <a:t>      /* </a:t>
            </a:r>
            <a:r>
              <a:rPr lang="zh-CN" altLang="en-US" sz="2000" dirty="0">
                <a:latin typeface="Times New Roman" pitchFamily="18" charset="0"/>
                <a:ea typeface="黑体" pitchFamily="2" charset="-122"/>
              </a:rPr>
              <a:t>满足两条规则 *</a:t>
            </a:r>
            <a:r>
              <a:rPr lang="en-US" altLang="zh-CN" sz="2000" dirty="0">
                <a:latin typeface="Times New Roman" pitchFamily="18" charset="0"/>
                <a:ea typeface="黑体" pitchFamily="2" charset="-122"/>
              </a:rPr>
              <a:t>/     /* AI</a:t>
            </a:r>
            <a:r>
              <a:rPr lang="zh-CN" altLang="en-US" sz="2000" dirty="0">
                <a:latin typeface="Times New Roman" pitchFamily="18" charset="0"/>
                <a:ea typeface="黑体" pitchFamily="2" charset="-122"/>
              </a:rPr>
              <a:t>先写入日志 *</a:t>
            </a:r>
            <a:r>
              <a:rPr lang="en-US" altLang="zh-CN" sz="2000" dirty="0">
                <a:latin typeface="Times New Roman" pitchFamily="18" charset="0"/>
                <a:ea typeface="黑体" pitchFamily="2" charset="-122"/>
              </a:rPr>
              <a:t>/</a:t>
            </a:r>
          </a:p>
          <a:p>
            <a:pPr lvl="2"/>
            <a:r>
              <a:rPr lang="en-US" altLang="zh-CN" sz="2000" dirty="0">
                <a:latin typeface="Times New Roman" pitchFamily="18" charset="0"/>
                <a:ea typeface="黑体" pitchFamily="2" charset="-122"/>
              </a:rPr>
              <a:t>(3)  </a:t>
            </a:r>
            <a:r>
              <a:rPr lang="en-US" altLang="zh-CN" sz="2000" dirty="0">
                <a:solidFill>
                  <a:srgbClr val="FF0000"/>
                </a:solidFill>
                <a:latin typeface="Times New Roman" pitchFamily="18" charset="0"/>
                <a:ea typeface="黑体" pitchFamily="2" charset="-122"/>
              </a:rPr>
              <a:t>AI→DB</a:t>
            </a:r>
            <a:r>
              <a:rPr lang="en-US" altLang="zh-CN" sz="2000" dirty="0">
                <a:latin typeface="Times New Roman" pitchFamily="18" charset="0"/>
                <a:ea typeface="黑体" pitchFamily="2" charset="-122"/>
              </a:rPr>
              <a:t>             /* AI</a:t>
            </a:r>
            <a:r>
              <a:rPr lang="zh-CN" altLang="en-US" sz="2000" dirty="0">
                <a:latin typeface="Times New Roman" pitchFamily="18" charset="0"/>
                <a:ea typeface="黑体" pitchFamily="2" charset="-122"/>
              </a:rPr>
              <a:t>部分写入</a:t>
            </a:r>
            <a:r>
              <a:rPr lang="en-US" altLang="zh-CN" sz="2000" dirty="0">
                <a:latin typeface="Times New Roman" pitchFamily="18" charset="0"/>
                <a:ea typeface="黑体" pitchFamily="2" charset="-122"/>
              </a:rPr>
              <a:t>DB */</a:t>
            </a:r>
          </a:p>
          <a:p>
            <a:pPr lvl="2"/>
            <a:r>
              <a:rPr lang="en-US" altLang="zh-CN" sz="2000" dirty="0">
                <a:latin typeface="Times New Roman" pitchFamily="18" charset="0"/>
                <a:ea typeface="黑体" pitchFamily="2" charset="-122"/>
              </a:rPr>
              <a:t>(4)  TID→CTL</a:t>
            </a:r>
          </a:p>
          <a:p>
            <a:pPr lvl="2"/>
            <a:r>
              <a:rPr lang="en-US" altLang="zh-CN" sz="2000" dirty="0">
                <a:latin typeface="Times New Roman" pitchFamily="18" charset="0"/>
                <a:ea typeface="黑体" pitchFamily="2" charset="-122"/>
              </a:rPr>
              <a:t>(5)  </a:t>
            </a:r>
            <a:r>
              <a:rPr lang="en-US" altLang="zh-CN" sz="2000" dirty="0">
                <a:solidFill>
                  <a:srgbClr val="FF0000"/>
                </a:solidFill>
                <a:latin typeface="Times New Roman" pitchFamily="18" charset="0"/>
                <a:ea typeface="黑体" pitchFamily="2" charset="-122"/>
              </a:rPr>
              <a:t>AI→DB             </a:t>
            </a:r>
            <a:r>
              <a:rPr lang="en-US" altLang="zh-CN" sz="2000" dirty="0">
                <a:latin typeface="Times New Roman" pitchFamily="18" charset="0"/>
                <a:ea typeface="黑体" pitchFamily="2" charset="-122"/>
              </a:rPr>
              <a:t>/* AI</a:t>
            </a:r>
            <a:r>
              <a:rPr lang="zh-CN" altLang="en-US" sz="2000" dirty="0">
                <a:latin typeface="Times New Roman" pitchFamily="18" charset="0"/>
                <a:ea typeface="黑体" pitchFamily="2" charset="-122"/>
              </a:rPr>
              <a:t>全部写入</a:t>
            </a:r>
            <a:r>
              <a:rPr lang="en-US" altLang="zh-CN" sz="2000" dirty="0">
                <a:latin typeface="Times New Roman" pitchFamily="18" charset="0"/>
                <a:ea typeface="黑体" pitchFamily="2" charset="-122"/>
              </a:rPr>
              <a:t>DB/</a:t>
            </a:r>
          </a:p>
          <a:p>
            <a:pPr lvl="2"/>
            <a:r>
              <a:rPr lang="en-US" altLang="zh-CN" sz="2000" dirty="0">
                <a:latin typeface="Times New Roman" pitchFamily="18" charset="0"/>
                <a:ea typeface="黑体" pitchFamily="2" charset="-122"/>
              </a:rPr>
              <a:t>(6)  </a:t>
            </a:r>
            <a:r>
              <a:rPr lang="zh-CN" altLang="en-US" sz="2000" dirty="0">
                <a:latin typeface="Times New Roman" pitchFamily="18" charset="0"/>
                <a:ea typeface="黑体" pitchFamily="2" charset="-122"/>
              </a:rPr>
              <a:t>从</a:t>
            </a:r>
            <a:r>
              <a:rPr lang="en-US" altLang="zh-CN" sz="2000" dirty="0">
                <a:latin typeface="Times New Roman" pitchFamily="18" charset="0"/>
                <a:ea typeface="黑体" pitchFamily="2" charset="-122"/>
              </a:rPr>
              <a:t>ATL</a:t>
            </a:r>
            <a:r>
              <a:rPr lang="zh-CN" altLang="en-US" sz="2000" dirty="0">
                <a:latin typeface="Times New Roman" pitchFamily="18" charset="0"/>
                <a:ea typeface="黑体" pitchFamily="2" charset="-122"/>
              </a:rPr>
              <a:t>删除</a:t>
            </a:r>
            <a:r>
              <a:rPr lang="en-US" altLang="zh-CN" sz="2000" dirty="0">
                <a:latin typeface="Times New Roman" pitchFamily="18" charset="0"/>
                <a:ea typeface="黑体" pitchFamily="2" charset="-122"/>
              </a:rPr>
              <a:t>TID</a:t>
            </a:r>
          </a:p>
          <a:p>
            <a:pPr lvl="1"/>
            <a:r>
              <a:rPr lang="zh-CN" altLang="en-US" sz="2000" dirty="0">
                <a:solidFill>
                  <a:srgbClr val="008000"/>
                </a:solidFill>
                <a:latin typeface="Times New Roman" pitchFamily="18" charset="0"/>
                <a:ea typeface="黑体" pitchFamily="2" charset="-122"/>
              </a:rPr>
              <a:t>不同情况下的恢复措施如下表所示：</a:t>
            </a:r>
            <a:endParaRPr lang="en-US" altLang="zh-CN" sz="2000" dirty="0">
              <a:latin typeface="Times New Roman" pitchFamily="18" charset="0"/>
              <a:ea typeface="黑体" pitchFamily="2" charset="-122"/>
            </a:endParaRPr>
          </a:p>
        </p:txBody>
      </p:sp>
      <p:sp>
        <p:nvSpPr>
          <p:cNvPr id="27652" name="Text Box 4"/>
          <p:cNvSpPr txBox="1">
            <a:spLocks noChangeArrowheads="1"/>
          </p:cNvSpPr>
          <p:nvPr/>
        </p:nvSpPr>
        <p:spPr bwMode="auto">
          <a:xfrm>
            <a:off x="2526308" y="2776215"/>
            <a:ext cx="317500" cy="279400"/>
          </a:xfrm>
          <a:prstGeom prst="rect">
            <a:avLst/>
          </a:prstGeom>
          <a:noFill/>
          <a:ln w="9525">
            <a:noFill/>
            <a:miter lim="800000"/>
            <a:headEnd/>
            <a:tailEnd/>
          </a:ln>
        </p:spPr>
        <p:txBody>
          <a:bodyPr/>
          <a:lstStyle/>
          <a:p>
            <a:pPr algn="just"/>
            <a:r>
              <a:rPr lang="en-US" altLang="zh-CN" sz="1200" b="1" dirty="0">
                <a:solidFill>
                  <a:srgbClr val="0000FF"/>
                </a:solidFill>
                <a:latin typeface="Times New Roman" pitchFamily="18" charset="0"/>
              </a:rPr>
              <a:t>P</a:t>
            </a:r>
            <a:endParaRPr lang="en-US" altLang="zh-CN" sz="1200" b="1" dirty="0">
              <a:solidFill>
                <a:srgbClr val="0000FF"/>
              </a:solidFill>
              <a:latin typeface="Tahoma" pitchFamily="34" charset="0"/>
            </a:endParaRPr>
          </a:p>
        </p:txBody>
      </p:sp>
      <p:sp>
        <p:nvSpPr>
          <p:cNvPr id="27653" name="Text Box 5"/>
          <p:cNvSpPr txBox="1">
            <a:spLocks noChangeArrowheads="1"/>
          </p:cNvSpPr>
          <p:nvPr/>
        </p:nvSpPr>
        <p:spPr bwMode="auto">
          <a:xfrm>
            <a:off x="2526308" y="3495670"/>
            <a:ext cx="317500" cy="307340"/>
          </a:xfrm>
          <a:prstGeom prst="rect">
            <a:avLst/>
          </a:prstGeom>
          <a:noFill/>
          <a:ln w="9525">
            <a:noFill/>
            <a:miter lim="800000"/>
            <a:headEnd/>
            <a:tailEnd/>
          </a:ln>
        </p:spPr>
        <p:txBody>
          <a:bodyPr/>
          <a:lstStyle/>
          <a:p>
            <a:pPr algn="just"/>
            <a:r>
              <a:rPr lang="en-US" altLang="zh-CN" sz="1400" b="1" dirty="0">
                <a:solidFill>
                  <a:srgbClr val="0000FF"/>
                </a:solidFill>
                <a:latin typeface="Times New Roman" pitchFamily="18" charset="0"/>
              </a:rPr>
              <a:t>F</a:t>
            </a:r>
            <a:endParaRPr lang="en-US" altLang="zh-CN" sz="1400" b="1" dirty="0">
              <a:solidFill>
                <a:srgbClr val="0000FF"/>
              </a:solidFill>
              <a:latin typeface="Tahoma" pitchFamily="34" charset="0"/>
            </a:endParaRPr>
          </a:p>
        </p:txBody>
      </p:sp>
      <p:graphicFrame>
        <p:nvGraphicFramePr>
          <p:cNvPr id="27690" name="Group 42"/>
          <p:cNvGraphicFramePr>
            <a:graphicFrameLocks noGrp="1"/>
          </p:cNvGraphicFramePr>
          <p:nvPr>
            <p:extLst>
              <p:ext uri="{D42A27DB-BD31-4B8C-83A1-F6EECF244321}">
                <p14:modId xmlns:p14="http://schemas.microsoft.com/office/powerpoint/2010/main" val="4042930127"/>
              </p:ext>
            </p:extLst>
          </p:nvPr>
        </p:nvGraphicFramePr>
        <p:xfrm>
          <a:off x="755575" y="4741961"/>
          <a:ext cx="8280475" cy="1711375"/>
        </p:xfrm>
        <a:graphic>
          <a:graphicData uri="http://schemas.openxmlformats.org/drawingml/2006/table">
            <a:tbl>
              <a:tblPr/>
              <a:tblGrid>
                <a:gridCol w="720081">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2935326">
                  <a:extLst>
                    <a:ext uri="{9D8B030D-6E8A-4147-A177-3AD203B41FA5}">
                      <a16:colId xmlns:a16="http://schemas.microsoft.com/office/drawing/2014/main" val="20002"/>
                    </a:ext>
                  </a:extLst>
                </a:gridCol>
                <a:gridCol w="3904988">
                  <a:extLst>
                    <a:ext uri="{9D8B030D-6E8A-4147-A177-3AD203B41FA5}">
                      <a16:colId xmlns:a16="http://schemas.microsoft.com/office/drawing/2014/main" val="20003"/>
                    </a:ext>
                  </a:extLst>
                </a:gridCol>
              </a:tblGrid>
              <a:tr h="288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8000"/>
                          </a:solidFill>
                          <a:effectLst/>
                          <a:latin typeface="Times New Roman" pitchFamily="18" charset="0"/>
                          <a:ea typeface="黑体" pitchFamily="2" charset="-122"/>
                        </a:rPr>
                        <a:t>ATL</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CTL</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8000"/>
                          </a:solidFill>
                          <a:effectLst/>
                          <a:latin typeface="Times New Roman" pitchFamily="18" charset="0"/>
                          <a:ea typeface="黑体" pitchFamily="2" charset="-122"/>
                        </a:rPr>
                        <a:t>事务所处状态</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恢复措施</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(1)</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已完成，但</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(4)</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尚未完成</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(1) </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若 </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BI</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已写入日志则</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undo</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，否则无需</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undo</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(2) </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从</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ATL</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删除</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TID</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41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有</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(4)</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已完成，但</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(6)</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尚未完成</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(1) redo</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(2) </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从</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ATL</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删除</a:t>
                      </a: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TID</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1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a:ln>
                            <a:noFill/>
                          </a:ln>
                          <a:solidFill>
                            <a:srgbClr val="008000"/>
                          </a:solidFill>
                          <a:effectLst/>
                          <a:latin typeface="Times New Roman" pitchFamily="18" charset="0"/>
                          <a:ea typeface="黑体" pitchFamily="2" charset="-122"/>
                        </a:rPr>
                        <a:t>－</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8000"/>
                          </a:solidFill>
                          <a:effectLst/>
                          <a:latin typeface="Times New Roman" pitchFamily="18" charset="0"/>
                          <a:ea typeface="黑体" pitchFamily="2" charset="-122"/>
                        </a:rPr>
                        <a:t>有</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rgbClr val="008000"/>
                          </a:solidFill>
                          <a:effectLst/>
                          <a:latin typeface="Times New Roman" pitchFamily="18" charset="0"/>
                          <a:ea typeface="黑体" pitchFamily="2" charset="-122"/>
                        </a:rPr>
                        <a:t>(6)</a:t>
                      </a: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执行完</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rgbClr val="008000"/>
                          </a:solidFill>
                          <a:effectLst/>
                          <a:latin typeface="Times New Roman" pitchFamily="18" charset="0"/>
                          <a:ea typeface="黑体" pitchFamily="2" charset="-122"/>
                        </a:rPr>
                        <a:t>无需处理</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7"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48" name="灯片编号占位符 5"/>
          <p:cNvSpPr>
            <a:spLocks noGrp="1"/>
          </p:cNvSpPr>
          <p:nvPr>
            <p:ph type="sldNum" sz="quarter" idx="4"/>
          </p:nvPr>
        </p:nvSpPr>
        <p:spPr>
          <a:xfrm>
            <a:off x="8028384" y="6561534"/>
            <a:ext cx="658416" cy="244530"/>
          </a:xfrm>
        </p:spPr>
        <p:txBody>
          <a:bodyPr/>
          <a:lstStyle/>
          <a:p>
            <a:fld id="{C445C3DA-C8D4-4CCC-ADF5-1FA03B91B067}" type="slidenum">
              <a:rPr lang="en-US" altLang="zh-CN"/>
              <a:pPr/>
              <a:t>24</a:t>
            </a:fld>
            <a:endParaRPr lang="en-US" altLang="zh-CN"/>
          </a:p>
        </p:txBody>
      </p:sp>
      <p:sp>
        <p:nvSpPr>
          <p:cNvPr id="28674" name="Rectangle 2"/>
          <p:cNvSpPr>
            <a:spLocks noGrp="1" noChangeArrowheads="1"/>
          </p:cNvSpPr>
          <p:nvPr>
            <p:ph type="title"/>
          </p:nvPr>
        </p:nvSpPr>
        <p:spPr/>
        <p:txBody>
          <a:bodyPr/>
          <a:lstStyle/>
          <a:p>
            <a:r>
              <a:rPr lang="en-US" altLang="zh-CN" sz="4000"/>
              <a:t>7.1.3  </a:t>
            </a:r>
            <a:r>
              <a:rPr lang="zh-CN" altLang="en-US" sz="4000"/>
              <a:t>更新事务的执行与恢复</a:t>
            </a:r>
          </a:p>
        </p:txBody>
      </p:sp>
      <p:sp>
        <p:nvSpPr>
          <p:cNvPr id="28675" name="Rectangle 3"/>
          <p:cNvSpPr>
            <a:spLocks noGrp="1" noChangeArrowheads="1"/>
          </p:cNvSpPr>
          <p:nvPr>
            <p:ph type="body" idx="1"/>
          </p:nvPr>
        </p:nvSpPr>
        <p:spPr/>
        <p:txBody>
          <a:bodyPr/>
          <a:lstStyle/>
          <a:p>
            <a:r>
              <a:rPr lang="zh-CN" altLang="en-US" sz="2400" dirty="0">
                <a:solidFill>
                  <a:schemeClr val="accent2"/>
                </a:solidFill>
                <a:latin typeface="黑体" pitchFamily="2" charset="-122"/>
                <a:ea typeface="黑体" pitchFamily="2" charset="-122"/>
              </a:rPr>
              <a:t>三种方案之间的比较</a:t>
            </a:r>
            <a:endParaRPr lang="en-US" altLang="zh-CN" sz="2400" dirty="0">
              <a:solidFill>
                <a:schemeClr val="accent2"/>
              </a:solidFill>
              <a:latin typeface="黑体" pitchFamily="2" charset="-122"/>
              <a:ea typeface="黑体" pitchFamily="2" charset="-122"/>
            </a:endParaRPr>
          </a:p>
          <a:p>
            <a:pPr lvl="1"/>
            <a:r>
              <a:rPr lang="zh-CN" altLang="en-US" sz="2200" dirty="0">
                <a:solidFill>
                  <a:schemeClr val="accent2"/>
                </a:solidFill>
                <a:latin typeface="黑体" pitchFamily="2" charset="-122"/>
                <a:ea typeface="黑体" pitchFamily="2" charset="-122"/>
              </a:rPr>
              <a:t>方案</a:t>
            </a:r>
            <a:r>
              <a:rPr lang="en-US" altLang="zh-CN" sz="2200" dirty="0">
                <a:solidFill>
                  <a:schemeClr val="accent2"/>
                </a:solidFill>
                <a:latin typeface="黑体" pitchFamily="2" charset="-122"/>
                <a:ea typeface="黑体" pitchFamily="2" charset="-122"/>
              </a:rPr>
              <a:t>1</a:t>
            </a:r>
            <a:r>
              <a:rPr lang="zh-CN" altLang="en-US" sz="2200" dirty="0">
                <a:solidFill>
                  <a:schemeClr val="accent2"/>
                </a:solidFill>
                <a:latin typeface="黑体" pitchFamily="2" charset="-122"/>
                <a:ea typeface="黑体" pitchFamily="2" charset="-122"/>
              </a:rPr>
              <a:t>：后像在事务提交前完全写入数据库</a:t>
            </a:r>
          </a:p>
          <a:p>
            <a:pPr lvl="1"/>
            <a:r>
              <a:rPr lang="zh-CN" altLang="en-US" sz="2200" dirty="0">
                <a:solidFill>
                  <a:schemeClr val="accent2"/>
                </a:solidFill>
                <a:latin typeface="黑体" pitchFamily="2" charset="-122"/>
                <a:ea typeface="黑体" pitchFamily="2" charset="-122"/>
              </a:rPr>
              <a:t>方案</a:t>
            </a:r>
            <a:r>
              <a:rPr lang="en-US" altLang="zh-CN" sz="2200" dirty="0">
                <a:solidFill>
                  <a:schemeClr val="accent2"/>
                </a:solidFill>
                <a:latin typeface="黑体" pitchFamily="2" charset="-122"/>
                <a:ea typeface="黑体" pitchFamily="2" charset="-122"/>
              </a:rPr>
              <a:t>2</a:t>
            </a:r>
            <a:r>
              <a:rPr lang="zh-CN" altLang="en-US" sz="2200" dirty="0">
                <a:solidFill>
                  <a:schemeClr val="accent2"/>
                </a:solidFill>
                <a:latin typeface="黑体" pitchFamily="2" charset="-122"/>
                <a:ea typeface="黑体" pitchFamily="2" charset="-122"/>
              </a:rPr>
              <a:t>：后像在事务提交后才写入数据库</a:t>
            </a:r>
          </a:p>
          <a:p>
            <a:pPr lvl="1"/>
            <a:r>
              <a:rPr lang="zh-CN" altLang="en-US" sz="2200" dirty="0">
                <a:solidFill>
                  <a:schemeClr val="accent2"/>
                </a:solidFill>
                <a:latin typeface="黑体" pitchFamily="2" charset="-122"/>
                <a:ea typeface="黑体" pitchFamily="2" charset="-122"/>
              </a:rPr>
              <a:t>方案</a:t>
            </a:r>
            <a:r>
              <a:rPr lang="en-US" altLang="zh-CN" sz="2200" dirty="0">
                <a:solidFill>
                  <a:schemeClr val="accent2"/>
                </a:solidFill>
                <a:latin typeface="黑体" pitchFamily="2" charset="-122"/>
                <a:ea typeface="黑体" pitchFamily="2" charset="-122"/>
              </a:rPr>
              <a:t>3</a:t>
            </a:r>
            <a:r>
              <a:rPr lang="zh-CN" altLang="en-US" sz="2200" dirty="0">
                <a:solidFill>
                  <a:schemeClr val="accent2"/>
                </a:solidFill>
                <a:latin typeface="黑体" pitchFamily="2" charset="-122"/>
                <a:ea typeface="黑体" pitchFamily="2" charset="-122"/>
              </a:rPr>
              <a:t>：后像在事务提交前后写入数据库 </a:t>
            </a:r>
          </a:p>
        </p:txBody>
      </p:sp>
      <p:graphicFrame>
        <p:nvGraphicFramePr>
          <p:cNvPr id="28815" name="Group 143"/>
          <p:cNvGraphicFramePr>
            <a:graphicFrameLocks noGrp="1"/>
          </p:cNvGraphicFramePr>
          <p:nvPr>
            <p:extLst>
              <p:ext uri="{D42A27DB-BD31-4B8C-83A1-F6EECF244321}">
                <p14:modId xmlns:p14="http://schemas.microsoft.com/office/powerpoint/2010/main" val="1238714038"/>
              </p:ext>
            </p:extLst>
          </p:nvPr>
        </p:nvGraphicFramePr>
        <p:xfrm>
          <a:off x="1547664" y="3645024"/>
          <a:ext cx="6912768" cy="2014539"/>
        </p:xfrm>
        <a:graphic>
          <a:graphicData uri="http://schemas.openxmlformats.org/drawingml/2006/table">
            <a:tbl>
              <a:tblPr/>
              <a:tblGrid>
                <a:gridCol w="927276">
                  <a:extLst>
                    <a:ext uri="{9D8B030D-6E8A-4147-A177-3AD203B41FA5}">
                      <a16:colId xmlns:a16="http://schemas.microsoft.com/office/drawing/2014/main" val="20000"/>
                    </a:ext>
                  </a:extLst>
                </a:gridCol>
                <a:gridCol w="944932">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794962">
                  <a:extLst>
                    <a:ext uri="{9D8B030D-6E8A-4147-A177-3AD203B41FA5}">
                      <a16:colId xmlns:a16="http://schemas.microsoft.com/office/drawing/2014/main" val="20004"/>
                    </a:ext>
                  </a:extLst>
                </a:gridCol>
                <a:gridCol w="2445398">
                  <a:extLst>
                    <a:ext uri="{9D8B030D-6E8A-4147-A177-3AD203B41FA5}">
                      <a16:colId xmlns:a16="http://schemas.microsoft.com/office/drawing/2014/main" val="20006"/>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00FF"/>
                          </a:solidFill>
                          <a:effectLst/>
                          <a:latin typeface="Times New Roman" pitchFamily="18" charset="0"/>
                          <a:ea typeface="黑体" pitchFamily="2" charset="-122"/>
                        </a:rPr>
                        <a:t>方案</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00FF"/>
                          </a:solidFill>
                          <a:effectLst/>
                          <a:latin typeface="Times New Roman" pitchFamily="18" charset="0"/>
                          <a:ea typeface="黑体" pitchFamily="2" charset="-122"/>
                        </a:rPr>
                        <a:t>redo</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00FF"/>
                          </a:solidFill>
                          <a:effectLst/>
                          <a:latin typeface="Times New Roman" pitchFamily="18" charset="0"/>
                          <a:ea typeface="黑体" pitchFamily="2" charset="-122"/>
                        </a:rPr>
                        <a:t>undo</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00FF"/>
                          </a:solidFill>
                          <a:effectLst/>
                          <a:latin typeface="Times New Roman" pitchFamily="18" charset="0"/>
                          <a:ea typeface="黑体" pitchFamily="2" charset="-122"/>
                        </a:rPr>
                        <a:t>AI</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00FF"/>
                          </a:solidFill>
                          <a:effectLst/>
                          <a:latin typeface="Times New Roman" pitchFamily="18" charset="0"/>
                          <a:ea typeface="黑体" pitchFamily="2" charset="-122"/>
                        </a:rPr>
                        <a:t>BI</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rgbClr val="0000FF"/>
                          </a:solidFill>
                          <a:effectLst/>
                          <a:latin typeface="Times New Roman" pitchFamily="18" charset="0"/>
                          <a:ea typeface="黑体" pitchFamily="2" charset="-122"/>
                        </a:rPr>
                        <a:t>实际中使用情况</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accent2"/>
                          </a:solidFill>
                          <a:effectLst/>
                          <a:latin typeface="Times New Roman" pitchFamily="18" charset="0"/>
                          <a:ea typeface="黑体" pitchFamily="2" charset="-122"/>
                        </a:rPr>
                        <a:t>1</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kern="1200" cap="none" normalizeH="0" baseline="0" dirty="0">
                          <a:ln>
                            <a:noFill/>
                          </a:ln>
                          <a:solidFill>
                            <a:schemeClr val="tx1"/>
                          </a:solidFill>
                          <a:effectLst/>
                          <a:latin typeface="Times New Roman" pitchFamily="18" charset="0"/>
                          <a:ea typeface="黑体" pitchFamily="2" charset="-122"/>
                          <a:cs typeface="+mn-cs"/>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kern="1200" cap="none" normalizeH="0" baseline="0" dirty="0">
                          <a:ln>
                            <a:noFill/>
                          </a:ln>
                          <a:solidFill>
                            <a:schemeClr val="tx1"/>
                          </a:solidFill>
                          <a:effectLst/>
                          <a:latin typeface="Times New Roman" pitchFamily="18" charset="0"/>
                          <a:ea typeface="黑体" pitchFamily="2" charset="-122"/>
                          <a:cs typeface="+mn-cs"/>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kern="1200" cap="none" normalizeH="0" baseline="0" dirty="0">
                          <a:ln>
                            <a:noFill/>
                          </a:ln>
                          <a:solidFill>
                            <a:schemeClr val="tx1"/>
                          </a:solidFill>
                          <a:effectLst/>
                          <a:latin typeface="Times New Roman" pitchFamily="18" charset="0"/>
                          <a:ea typeface="黑体" pitchFamily="2" charset="-122"/>
                          <a:cs typeface="+mn-cs"/>
                        </a:rPr>
                        <a:t>未被采用</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4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accent2"/>
                          </a:solidFill>
                          <a:effectLst/>
                          <a:latin typeface="Times New Roman" pitchFamily="18" charset="0"/>
                          <a:ea typeface="黑体" pitchFamily="2" charset="-122"/>
                        </a:rPr>
                        <a:t>2</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cap="none" normalizeH="0" baseline="0" dirty="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cap="none" normalizeH="0" baseline="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kern="1200" cap="none" normalizeH="0" baseline="0" dirty="0">
                          <a:ln>
                            <a:noFill/>
                          </a:ln>
                          <a:solidFill>
                            <a:schemeClr val="tx1"/>
                          </a:solidFill>
                          <a:effectLst/>
                          <a:latin typeface="Times New Roman" pitchFamily="18" charset="0"/>
                          <a:ea typeface="黑体" pitchFamily="2" charset="-122"/>
                          <a:cs typeface="+mn-cs"/>
                        </a:rPr>
                        <a:t>目前流行</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3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accent2"/>
                          </a:solidFill>
                          <a:effectLst/>
                          <a:latin typeface="Times New Roman" pitchFamily="18" charset="0"/>
                          <a:ea typeface="黑体" pitchFamily="2" charset="-122"/>
                        </a:rPr>
                        <a:t>3</a:t>
                      </a:r>
                    </a:p>
                  </a:txBody>
                  <a:tcPr marL="18000" marR="18000" marT="18000" marB="18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p>
                  </a:txBody>
                  <a:tcPr marL="18000" marR="18000" marT="18000" marB="18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1" i="0" u="none" strike="noStrike" kern="1200" cap="none" normalizeH="0" baseline="0" dirty="0">
                          <a:ln>
                            <a:noFill/>
                          </a:ln>
                          <a:solidFill>
                            <a:schemeClr val="tx1"/>
                          </a:solidFill>
                          <a:effectLst/>
                          <a:latin typeface="Times New Roman" pitchFamily="18" charset="0"/>
                          <a:ea typeface="黑体" pitchFamily="2" charset="-122"/>
                          <a:cs typeface="+mn-cs"/>
                        </a:rPr>
                        <a:t>现已不用</a:t>
                      </a:r>
                    </a:p>
                  </a:txBody>
                  <a:tcPr marL="18000" marR="18000" marT="18000" marB="18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784F8402-628C-470B-BA6F-0B1013CC85EA}" type="slidenum">
              <a:rPr lang="en-US" altLang="zh-CN"/>
              <a:pPr/>
              <a:t>25</a:t>
            </a:fld>
            <a:endParaRPr lang="en-US" altLang="zh-CN"/>
          </a:p>
        </p:txBody>
      </p:sp>
      <p:sp>
        <p:nvSpPr>
          <p:cNvPr id="105474" name="Rectangle 2"/>
          <p:cNvSpPr>
            <a:spLocks noGrp="1" noChangeArrowheads="1"/>
          </p:cNvSpPr>
          <p:nvPr>
            <p:ph type="title"/>
          </p:nvPr>
        </p:nvSpPr>
        <p:spPr/>
        <p:txBody>
          <a:bodyPr/>
          <a:lstStyle/>
          <a:p>
            <a:r>
              <a:rPr lang="zh-CN" altLang="en-US" dirty="0"/>
              <a:t>目录 </a:t>
            </a:r>
            <a:r>
              <a:rPr lang="en-US" altLang="zh-CN" dirty="0"/>
              <a:t>Contents</a:t>
            </a:r>
          </a:p>
        </p:txBody>
      </p:sp>
      <p:sp>
        <p:nvSpPr>
          <p:cNvPr id="105475" name="Rectangle 3"/>
          <p:cNvSpPr>
            <a:spLocks noGrp="1" noChangeArrowheads="1"/>
          </p:cNvSpPr>
          <p:nvPr>
            <p:ph type="body" idx="1"/>
          </p:nvPr>
        </p:nvSpPr>
        <p:spPr>
          <a:xfrm>
            <a:off x="914400" y="1415356"/>
            <a:ext cx="7772400" cy="4965972"/>
          </a:xfrm>
        </p:spPr>
        <p:txBody>
          <a:bodyPr/>
          <a:lstStyle/>
          <a:p>
            <a:pPr>
              <a:lnSpc>
                <a:spcPct val="105000"/>
              </a:lnSpc>
            </a:pPr>
            <a:r>
              <a:rPr lang="en-US" altLang="zh-CN" sz="2600" b="1" dirty="0">
                <a:solidFill>
                  <a:srgbClr val="FF0000"/>
                </a:solidFill>
                <a:ea typeface="黑体" pitchFamily="2" charset="-122"/>
              </a:rPr>
              <a:t>7.1 </a:t>
            </a:r>
            <a:r>
              <a:rPr lang="zh-CN" altLang="en-US" sz="2600" b="1" dirty="0">
                <a:solidFill>
                  <a:srgbClr val="FF0000"/>
                </a:solidFill>
                <a:ea typeface="黑体" pitchFamily="2" charset="-122"/>
              </a:rPr>
              <a:t>数据库恢复 </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恢复的基本技术</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a:t>
            </a:r>
            <a:r>
              <a:rPr lang="zh-CN" altLang="en-US" sz="2400" dirty="0">
                <a:solidFill>
                  <a:schemeClr val="accent2"/>
                </a:solidFill>
                <a:ea typeface="黑体" pitchFamily="2" charset="-122"/>
              </a:rPr>
              <a:t>各类故障的恢复策略</a:t>
            </a:r>
          </a:p>
          <a:p>
            <a:pPr>
              <a:lnSpc>
                <a:spcPct val="105000"/>
              </a:lnSpc>
            </a:pPr>
            <a:r>
              <a:rPr lang="en-US" altLang="zh-CN" sz="2600" b="1" dirty="0">
                <a:ea typeface="黑体" pitchFamily="2" charset="-122"/>
              </a:rPr>
              <a:t>7.2 </a:t>
            </a:r>
            <a:r>
              <a:rPr lang="zh-CN" altLang="en-US" sz="2600" b="1" dirty="0">
                <a:ea typeface="黑体" pitchFamily="2" charset="-122"/>
              </a:rPr>
              <a:t>并发控制</a:t>
            </a:r>
          </a:p>
          <a:p>
            <a:pPr lvl="1">
              <a:lnSpc>
                <a:spcPct val="105000"/>
              </a:lnSpc>
            </a:pPr>
            <a:r>
              <a:rPr lang="zh-CN" altLang="en-US" sz="2400" dirty="0">
                <a:ea typeface="黑体" pitchFamily="2" charset="-122"/>
              </a:rPr>
              <a:t>  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ea typeface="黑体" pitchFamily="2" charset="-122"/>
              </a:rPr>
              <a:t>  多粒度封锁与意向锁（选学）</a:t>
            </a:r>
          </a:p>
          <a:p>
            <a:pPr lvl="1">
              <a:lnSpc>
                <a:spcPct val="105000"/>
              </a:lnSpc>
            </a:pPr>
            <a:r>
              <a:rPr lang="zh-CN" altLang="en-US" sz="2400" dirty="0">
                <a:ea typeface="黑体" pitchFamily="2" charset="-122"/>
              </a:rPr>
              <a:t>  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extLst>
      <p:ext uri="{BB962C8B-B14F-4D97-AF65-F5344CB8AC3E}">
        <p14:creationId xmlns:p14="http://schemas.microsoft.com/office/powerpoint/2010/main" val="34069389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731C03D4-3611-4A45-A8B4-B2A7FB464D67}" type="slidenum">
              <a:rPr lang="en-US" altLang="zh-CN"/>
              <a:pPr/>
              <a:t>26</a:t>
            </a:fld>
            <a:endParaRPr lang="en-US" altLang="zh-CN"/>
          </a:p>
        </p:txBody>
      </p:sp>
      <p:sp>
        <p:nvSpPr>
          <p:cNvPr id="29698" name="Rectangle 2"/>
          <p:cNvSpPr>
            <a:spLocks noGrp="1" noChangeArrowheads="1"/>
          </p:cNvSpPr>
          <p:nvPr>
            <p:ph type="title"/>
          </p:nvPr>
        </p:nvSpPr>
        <p:spPr/>
        <p:txBody>
          <a:bodyPr/>
          <a:lstStyle/>
          <a:p>
            <a:r>
              <a:rPr lang="en-US" altLang="zh-CN" sz="4000" dirty="0"/>
              <a:t>7.1.4  </a:t>
            </a:r>
            <a:r>
              <a:rPr lang="zh-CN" altLang="en-US" sz="4000" dirty="0"/>
              <a:t>各类故障的恢复策略</a:t>
            </a:r>
          </a:p>
        </p:txBody>
      </p:sp>
      <p:sp>
        <p:nvSpPr>
          <p:cNvPr id="29699" name="Rectangle 3"/>
          <p:cNvSpPr>
            <a:spLocks noGrp="1" noChangeArrowheads="1"/>
          </p:cNvSpPr>
          <p:nvPr>
            <p:ph type="body" idx="1"/>
          </p:nvPr>
        </p:nvSpPr>
        <p:spPr>
          <a:xfrm>
            <a:off x="179388" y="1412999"/>
            <a:ext cx="8780462" cy="4896321"/>
          </a:xfrm>
        </p:spPr>
        <p:txBody>
          <a:bodyPr/>
          <a:lstStyle/>
          <a:p>
            <a:pPr>
              <a:buNone/>
            </a:pPr>
            <a:r>
              <a:rPr lang="zh-CN" altLang="en-US" sz="2000" dirty="0">
                <a:latin typeface="Times New Roman" pitchFamily="18" charset="0"/>
                <a:ea typeface="黑体" pitchFamily="2" charset="-122"/>
                <a:cs typeface="Times New Roman" pitchFamily="18" charset="0"/>
              </a:rPr>
              <a:t>       在</a:t>
            </a:r>
            <a:r>
              <a:rPr lang="en-US" altLang="zh-CN" sz="2000" dirty="0">
                <a:latin typeface="Times New Roman" pitchFamily="18" charset="0"/>
                <a:ea typeface="黑体" pitchFamily="2" charset="-122"/>
                <a:cs typeface="Times New Roman" pitchFamily="18" charset="0"/>
              </a:rPr>
              <a:t>Oracle</a:t>
            </a:r>
            <a:r>
              <a:rPr lang="zh-CN" altLang="en-US" sz="2000" dirty="0">
                <a:latin typeface="Times New Roman" pitchFamily="18" charset="0"/>
                <a:ea typeface="黑体" pitchFamily="2" charset="-122"/>
                <a:cs typeface="Times New Roman" pitchFamily="18" charset="0"/>
              </a:rPr>
              <a:t>中，以下两种故障的恢复统称为</a:t>
            </a:r>
            <a:r>
              <a:rPr lang="zh-CN" altLang="en-US" sz="2000" dirty="0">
                <a:solidFill>
                  <a:schemeClr val="accent2"/>
                </a:solidFill>
                <a:latin typeface="Times New Roman" pitchFamily="18" charset="0"/>
                <a:ea typeface="黑体" pitchFamily="2" charset="-122"/>
                <a:cs typeface="Times New Roman" pitchFamily="18" charset="0"/>
              </a:rPr>
              <a:t>实例恢复（</a:t>
            </a:r>
            <a:r>
              <a:rPr lang="en-US" altLang="zh-CN" sz="2000" dirty="0">
                <a:solidFill>
                  <a:schemeClr val="accent2"/>
                </a:solidFill>
                <a:latin typeface="Times New Roman" pitchFamily="18" charset="0"/>
                <a:ea typeface="黑体" pitchFamily="2" charset="-122"/>
                <a:cs typeface="Times New Roman" pitchFamily="18" charset="0"/>
              </a:rPr>
              <a:t>Instance Recovery</a:t>
            </a:r>
            <a:r>
              <a:rPr lang="zh-CN" altLang="en-US" sz="2000" dirty="0">
                <a:solidFill>
                  <a:schemeClr val="accent2"/>
                </a:solidFill>
                <a:latin typeface="Times New Roman" pitchFamily="18" charset="0"/>
                <a:ea typeface="黑体" pitchFamily="2" charset="-122"/>
                <a:cs typeface="Times New Roman" pitchFamily="18" charset="0"/>
              </a:rPr>
              <a:t>）：</a:t>
            </a:r>
            <a:endParaRPr lang="en-US" altLang="zh-CN" sz="2000" dirty="0">
              <a:solidFill>
                <a:schemeClr val="accent2"/>
              </a:solidFill>
              <a:latin typeface="Times New Roman" pitchFamily="18" charset="0"/>
              <a:ea typeface="黑体" pitchFamily="2" charset="-122"/>
              <a:cs typeface="Times New Roman" pitchFamily="18" charset="0"/>
            </a:endParaRPr>
          </a:p>
          <a:p>
            <a:pPr lvl="1"/>
            <a:r>
              <a:rPr lang="zh-CN" altLang="en-US" sz="2200" dirty="0">
                <a:solidFill>
                  <a:srgbClr val="0000FF"/>
                </a:solidFill>
                <a:latin typeface="Times New Roman" pitchFamily="18" charset="0"/>
                <a:ea typeface="黑体" pitchFamily="2" charset="-122"/>
                <a:cs typeface="Times New Roman" pitchFamily="18" charset="0"/>
              </a:rPr>
              <a:t>事务故障的恢复</a:t>
            </a:r>
          </a:p>
          <a:p>
            <a:pPr lvl="2"/>
            <a:r>
              <a:rPr lang="zh-CN" altLang="en-US" sz="2000" dirty="0">
                <a:solidFill>
                  <a:schemeClr val="tx2"/>
                </a:solidFill>
                <a:latin typeface="Times New Roman" pitchFamily="18" charset="0"/>
                <a:ea typeface="黑体" pitchFamily="2" charset="-122"/>
                <a:cs typeface="Times New Roman" pitchFamily="18" charset="0"/>
              </a:rPr>
              <a:t>如前所述，事务故障必然发生在事务提交之前，故恢复措施</a:t>
            </a:r>
            <a:r>
              <a:rPr lang="en-US" altLang="zh-CN" sz="2000" dirty="0">
                <a:solidFill>
                  <a:schemeClr val="tx2"/>
                </a:solidFill>
                <a:latin typeface="Times New Roman" pitchFamily="18" charset="0"/>
                <a:ea typeface="黑体" pitchFamily="2" charset="-122"/>
                <a:cs typeface="Times New Roman" pitchFamily="18" charset="0"/>
              </a:rPr>
              <a:t>/</a:t>
            </a:r>
            <a:r>
              <a:rPr lang="zh-CN" altLang="en-US" sz="2000" dirty="0">
                <a:solidFill>
                  <a:schemeClr val="tx2"/>
                </a:solidFill>
                <a:latin typeface="Times New Roman" pitchFamily="18" charset="0"/>
                <a:ea typeface="黑体" pitchFamily="2" charset="-122"/>
                <a:cs typeface="Times New Roman" pitchFamily="18" charset="0"/>
              </a:rPr>
              <a:t>步骤：</a:t>
            </a:r>
          </a:p>
          <a:p>
            <a:pPr lvl="3"/>
            <a:r>
              <a:rPr lang="zh-CN" altLang="en-US" dirty="0">
                <a:solidFill>
                  <a:srgbClr val="A50021"/>
                </a:solidFill>
                <a:latin typeface="Times New Roman" pitchFamily="18" charset="0"/>
                <a:ea typeface="黑体" pitchFamily="2" charset="-122"/>
                <a:cs typeface="Times New Roman" pitchFamily="18" charset="0"/>
              </a:rPr>
              <a:t>如果需要，则进行</a:t>
            </a:r>
            <a:r>
              <a:rPr lang="en-US" altLang="zh-CN" dirty="0">
                <a:solidFill>
                  <a:srgbClr val="A50021"/>
                </a:solidFill>
                <a:latin typeface="Times New Roman" pitchFamily="18" charset="0"/>
                <a:ea typeface="黑体" pitchFamily="2" charset="-122"/>
                <a:cs typeface="Times New Roman" pitchFamily="18" charset="0"/>
              </a:rPr>
              <a:t>undo</a:t>
            </a:r>
            <a:r>
              <a:rPr lang="zh-CN" altLang="en-US" dirty="0">
                <a:solidFill>
                  <a:srgbClr val="A50021"/>
                </a:solidFill>
                <a:latin typeface="Times New Roman" pitchFamily="18" charset="0"/>
                <a:ea typeface="黑体" pitchFamily="2" charset="-122"/>
                <a:cs typeface="Times New Roman" pitchFamily="18" charset="0"/>
              </a:rPr>
              <a:t>操作（因为</a:t>
            </a:r>
            <a:r>
              <a:rPr lang="en-US" altLang="zh-CN" dirty="0">
                <a:solidFill>
                  <a:srgbClr val="A50021"/>
                </a:solidFill>
                <a:latin typeface="Times New Roman" pitchFamily="18" charset="0"/>
                <a:ea typeface="黑体" pitchFamily="2" charset="-122"/>
                <a:cs typeface="Times New Roman" pitchFamily="18" charset="0"/>
              </a:rPr>
              <a:t>BI</a:t>
            </a:r>
            <a:r>
              <a:rPr lang="zh-CN" altLang="en-US" dirty="0">
                <a:solidFill>
                  <a:srgbClr val="A50021"/>
                </a:solidFill>
                <a:latin typeface="Times New Roman" pitchFamily="18" charset="0"/>
                <a:ea typeface="黑体" pitchFamily="2" charset="-122"/>
                <a:cs typeface="Times New Roman" pitchFamily="18" charset="0"/>
              </a:rPr>
              <a:t>已写入</a:t>
            </a:r>
            <a:r>
              <a:rPr lang="en-US" altLang="zh-CN" dirty="0">
                <a:solidFill>
                  <a:srgbClr val="A50021"/>
                </a:solidFill>
                <a:latin typeface="Times New Roman" pitchFamily="18" charset="0"/>
                <a:ea typeface="黑体" pitchFamily="2" charset="-122"/>
                <a:cs typeface="Times New Roman" pitchFamily="18" charset="0"/>
              </a:rPr>
              <a:t>log</a:t>
            </a:r>
            <a:r>
              <a:rPr lang="zh-CN" altLang="en-US" dirty="0">
                <a:solidFill>
                  <a:srgbClr val="A50021"/>
                </a:solidFill>
                <a:latin typeface="Times New Roman" pitchFamily="18" charset="0"/>
                <a:ea typeface="黑体" pitchFamily="2" charset="-122"/>
                <a:cs typeface="Times New Roman" pitchFamily="18" charset="0"/>
              </a:rPr>
              <a:t>）；</a:t>
            </a:r>
          </a:p>
          <a:p>
            <a:pPr lvl="3"/>
            <a:r>
              <a:rPr lang="zh-CN" altLang="en-US" dirty="0">
                <a:solidFill>
                  <a:srgbClr val="A50021"/>
                </a:solidFill>
                <a:latin typeface="Times New Roman" pitchFamily="18" charset="0"/>
                <a:ea typeface="黑体" pitchFamily="2" charset="-122"/>
                <a:cs typeface="Times New Roman" pitchFamily="18" charset="0"/>
              </a:rPr>
              <a:t>从</a:t>
            </a:r>
            <a:r>
              <a:rPr lang="en-US" altLang="zh-CN" dirty="0">
                <a:solidFill>
                  <a:srgbClr val="A50021"/>
                </a:solidFill>
                <a:latin typeface="Times New Roman" pitchFamily="18" charset="0"/>
                <a:ea typeface="黑体" pitchFamily="2" charset="-122"/>
                <a:cs typeface="Times New Roman" pitchFamily="18" charset="0"/>
              </a:rPr>
              <a:t>ATL</a:t>
            </a:r>
            <a:r>
              <a:rPr lang="zh-CN" altLang="en-US" dirty="0">
                <a:solidFill>
                  <a:srgbClr val="A50021"/>
                </a:solidFill>
                <a:latin typeface="Times New Roman" pitchFamily="18" charset="0"/>
                <a:ea typeface="黑体" pitchFamily="2" charset="-122"/>
                <a:cs typeface="Times New Roman" pitchFamily="18" charset="0"/>
              </a:rPr>
              <a:t>中删除故障事务的</a:t>
            </a:r>
            <a:r>
              <a:rPr lang="en-US" altLang="zh-CN" dirty="0">
                <a:solidFill>
                  <a:srgbClr val="A50021"/>
                </a:solidFill>
                <a:latin typeface="Times New Roman" pitchFamily="18" charset="0"/>
                <a:ea typeface="黑体" pitchFamily="2" charset="-122"/>
                <a:cs typeface="Times New Roman" pitchFamily="18" charset="0"/>
              </a:rPr>
              <a:t>TID</a:t>
            </a:r>
            <a:r>
              <a:rPr lang="zh-CN" altLang="en-US" dirty="0">
                <a:solidFill>
                  <a:srgbClr val="A50021"/>
                </a:solidFill>
                <a:latin typeface="Times New Roman" pitchFamily="18" charset="0"/>
                <a:ea typeface="黑体" pitchFamily="2" charset="-122"/>
                <a:cs typeface="Times New Roman" pitchFamily="18" charset="0"/>
              </a:rPr>
              <a:t>，释放其所占的资源。</a:t>
            </a:r>
          </a:p>
          <a:p>
            <a:pPr lvl="2"/>
            <a:r>
              <a:rPr lang="zh-CN" altLang="en-US" sz="2000" dirty="0">
                <a:solidFill>
                  <a:srgbClr val="008000"/>
                </a:solidFill>
                <a:latin typeface="Times New Roman" pitchFamily="18" charset="0"/>
                <a:ea typeface="黑体" pitchFamily="2" charset="-122"/>
                <a:cs typeface="Times New Roman" pitchFamily="18" charset="0"/>
              </a:rPr>
              <a:t>以上步骤均由系统自动实施，无需</a:t>
            </a:r>
            <a:r>
              <a:rPr lang="en-US" altLang="zh-CN" sz="2000" dirty="0">
                <a:solidFill>
                  <a:srgbClr val="008000"/>
                </a:solidFill>
                <a:latin typeface="Times New Roman" pitchFamily="18" charset="0"/>
                <a:ea typeface="黑体" pitchFamily="2" charset="-122"/>
                <a:cs typeface="Times New Roman" pitchFamily="18" charset="0"/>
              </a:rPr>
              <a:t>DBA</a:t>
            </a:r>
            <a:r>
              <a:rPr lang="zh-CN" altLang="en-US" sz="2000" dirty="0">
                <a:solidFill>
                  <a:srgbClr val="008000"/>
                </a:solidFill>
                <a:latin typeface="Times New Roman" pitchFamily="18" charset="0"/>
                <a:ea typeface="黑体" pitchFamily="2" charset="-122"/>
                <a:cs typeface="Times New Roman" pitchFamily="18" charset="0"/>
              </a:rPr>
              <a:t>介入。</a:t>
            </a:r>
          </a:p>
          <a:p>
            <a:pPr lvl="1"/>
            <a:r>
              <a:rPr lang="zh-CN" altLang="en-US" sz="2200" dirty="0">
                <a:solidFill>
                  <a:srgbClr val="0000FF"/>
                </a:solidFill>
                <a:latin typeface="Times New Roman" pitchFamily="18" charset="0"/>
                <a:ea typeface="黑体" pitchFamily="2" charset="-122"/>
                <a:cs typeface="Times New Roman" pitchFamily="18" charset="0"/>
              </a:rPr>
              <a:t>系统故障的恢复 </a:t>
            </a:r>
          </a:p>
          <a:p>
            <a:pPr lvl="2"/>
            <a:r>
              <a:rPr lang="zh-CN" altLang="en-US" sz="2000" dirty="0">
                <a:solidFill>
                  <a:schemeClr val="tx2"/>
                </a:solidFill>
                <a:latin typeface="Times New Roman" pitchFamily="18" charset="0"/>
                <a:ea typeface="黑体" pitchFamily="2" charset="-122"/>
                <a:cs typeface="Times New Roman" pitchFamily="18" charset="0"/>
              </a:rPr>
              <a:t>首先要使系统恢复正常运行；其次在故障发生时，可能有已提交事务的更新丢失了，可能有未提交的事务夭折了，故恢复措施</a:t>
            </a:r>
            <a:r>
              <a:rPr lang="en-US" altLang="zh-CN" sz="2000" dirty="0">
                <a:solidFill>
                  <a:schemeClr val="tx2"/>
                </a:solidFill>
                <a:latin typeface="Times New Roman" pitchFamily="18" charset="0"/>
                <a:ea typeface="黑体" pitchFamily="2" charset="-122"/>
                <a:cs typeface="Times New Roman" pitchFamily="18" charset="0"/>
              </a:rPr>
              <a:t>/</a:t>
            </a:r>
            <a:r>
              <a:rPr lang="zh-CN" altLang="en-US" sz="2000" dirty="0">
                <a:solidFill>
                  <a:schemeClr val="tx2"/>
                </a:solidFill>
                <a:latin typeface="Times New Roman" pitchFamily="18" charset="0"/>
                <a:ea typeface="黑体" pitchFamily="2" charset="-122"/>
                <a:cs typeface="Times New Roman" pitchFamily="18" charset="0"/>
              </a:rPr>
              <a:t>步骤：</a:t>
            </a:r>
          </a:p>
          <a:p>
            <a:pPr lvl="3"/>
            <a:r>
              <a:rPr lang="zh-CN" altLang="en-US" dirty="0">
                <a:solidFill>
                  <a:srgbClr val="A50021"/>
                </a:solidFill>
                <a:latin typeface="Times New Roman" pitchFamily="18" charset="0"/>
                <a:ea typeface="黑体" pitchFamily="2" charset="-122"/>
                <a:cs typeface="Times New Roman" pitchFamily="18" charset="0"/>
              </a:rPr>
              <a:t>重新启动</a:t>
            </a:r>
            <a:r>
              <a:rPr lang="en-US" altLang="zh-CN" dirty="0">
                <a:solidFill>
                  <a:srgbClr val="A50021"/>
                </a:solidFill>
                <a:latin typeface="Times New Roman" pitchFamily="18" charset="0"/>
                <a:ea typeface="黑体" pitchFamily="2" charset="-122"/>
                <a:cs typeface="Times New Roman" pitchFamily="18" charset="0"/>
              </a:rPr>
              <a:t>OS</a:t>
            </a:r>
            <a:r>
              <a:rPr lang="zh-CN" altLang="en-US" dirty="0">
                <a:solidFill>
                  <a:srgbClr val="A50021"/>
                </a:solidFill>
                <a:latin typeface="Times New Roman" pitchFamily="18" charset="0"/>
                <a:ea typeface="黑体" pitchFamily="2" charset="-122"/>
                <a:cs typeface="Times New Roman" pitchFamily="18" charset="0"/>
              </a:rPr>
              <a:t>和</a:t>
            </a:r>
            <a:r>
              <a:rPr lang="en-US" altLang="zh-CN" dirty="0">
                <a:solidFill>
                  <a:srgbClr val="A50021"/>
                </a:solidFill>
                <a:latin typeface="Times New Roman" pitchFamily="18" charset="0"/>
                <a:ea typeface="黑体" pitchFamily="2" charset="-122"/>
                <a:cs typeface="Times New Roman" pitchFamily="18" charset="0"/>
              </a:rPr>
              <a:t>DBMS</a:t>
            </a:r>
            <a:r>
              <a:rPr lang="zh-CN" altLang="en-US" dirty="0">
                <a:solidFill>
                  <a:srgbClr val="A50021"/>
                </a:solidFill>
                <a:latin typeface="Times New Roman" pitchFamily="18" charset="0"/>
                <a:ea typeface="黑体" pitchFamily="2" charset="-122"/>
                <a:cs typeface="Times New Roman" pitchFamily="18" charset="0"/>
              </a:rPr>
              <a:t>；</a:t>
            </a:r>
            <a:r>
              <a:rPr lang="zh-CN" altLang="en-US" dirty="0">
                <a:solidFill>
                  <a:srgbClr val="008000"/>
                </a:solidFill>
                <a:latin typeface="Times New Roman" pitchFamily="18" charset="0"/>
                <a:ea typeface="黑体" pitchFamily="2" charset="-122"/>
                <a:cs typeface="Times New Roman" pitchFamily="18" charset="0"/>
              </a:rPr>
              <a:t>（由</a:t>
            </a:r>
            <a:r>
              <a:rPr lang="en-US" altLang="zh-CN" dirty="0">
                <a:solidFill>
                  <a:srgbClr val="008000"/>
                </a:solidFill>
                <a:latin typeface="Times New Roman" pitchFamily="18" charset="0"/>
                <a:ea typeface="黑体" pitchFamily="2" charset="-122"/>
                <a:cs typeface="Times New Roman" pitchFamily="18" charset="0"/>
              </a:rPr>
              <a:t>DBA</a:t>
            </a:r>
            <a:r>
              <a:rPr lang="zh-CN" altLang="en-US" dirty="0">
                <a:solidFill>
                  <a:srgbClr val="008000"/>
                </a:solidFill>
                <a:latin typeface="Times New Roman" pitchFamily="18" charset="0"/>
                <a:ea typeface="黑体" pitchFamily="2" charset="-122"/>
                <a:cs typeface="Times New Roman" pitchFamily="18" charset="0"/>
              </a:rPr>
              <a:t>实施）</a:t>
            </a:r>
          </a:p>
          <a:p>
            <a:pPr lvl="3"/>
            <a:r>
              <a:rPr lang="zh-CN" altLang="en-US" dirty="0">
                <a:solidFill>
                  <a:srgbClr val="A50021"/>
                </a:solidFill>
                <a:latin typeface="Times New Roman" pitchFamily="18" charset="0"/>
                <a:ea typeface="黑体" pitchFamily="2" charset="-122"/>
                <a:cs typeface="Times New Roman" pitchFamily="18" charset="0"/>
              </a:rPr>
              <a:t>利用日志中的前像（</a:t>
            </a:r>
            <a:r>
              <a:rPr lang="en-US" altLang="zh-CN" dirty="0">
                <a:solidFill>
                  <a:srgbClr val="A50021"/>
                </a:solidFill>
                <a:latin typeface="Times New Roman" pitchFamily="18" charset="0"/>
                <a:ea typeface="黑体" pitchFamily="2" charset="-122"/>
                <a:cs typeface="Times New Roman" pitchFamily="18" charset="0"/>
              </a:rPr>
              <a:t>BI</a:t>
            </a:r>
            <a:r>
              <a:rPr lang="zh-CN" altLang="en-US" dirty="0">
                <a:solidFill>
                  <a:srgbClr val="A50021"/>
                </a:solidFill>
                <a:latin typeface="Times New Roman" pitchFamily="18" charset="0"/>
                <a:ea typeface="黑体" pitchFamily="2" charset="-122"/>
                <a:cs typeface="Times New Roman" pitchFamily="18" charset="0"/>
              </a:rPr>
              <a:t>）对未提交的事务进行</a:t>
            </a:r>
            <a:r>
              <a:rPr lang="en-US" altLang="zh-CN" dirty="0">
                <a:solidFill>
                  <a:srgbClr val="A50021"/>
                </a:solidFill>
                <a:latin typeface="Times New Roman" pitchFamily="18" charset="0"/>
                <a:ea typeface="黑体" pitchFamily="2" charset="-122"/>
                <a:cs typeface="Times New Roman" pitchFamily="18" charset="0"/>
              </a:rPr>
              <a:t>undo</a:t>
            </a:r>
            <a:r>
              <a:rPr lang="zh-CN" altLang="en-US" dirty="0">
                <a:solidFill>
                  <a:srgbClr val="A50021"/>
                </a:solidFill>
                <a:latin typeface="Times New Roman" pitchFamily="18" charset="0"/>
                <a:ea typeface="黑体" pitchFamily="2" charset="-122"/>
                <a:cs typeface="Times New Roman" pitchFamily="18" charset="0"/>
              </a:rPr>
              <a:t>操作</a:t>
            </a:r>
            <a:r>
              <a:rPr lang="zh-CN" altLang="en-US" dirty="0">
                <a:solidFill>
                  <a:srgbClr val="0000FF"/>
                </a:solidFill>
                <a:latin typeface="Times New Roman" pitchFamily="18" charset="0"/>
                <a:ea typeface="黑体" pitchFamily="2" charset="-122"/>
                <a:cs typeface="Times New Roman" pitchFamily="18" charset="0"/>
              </a:rPr>
              <a:t>（称向后恢复）</a:t>
            </a:r>
            <a:r>
              <a:rPr lang="zh-CN" altLang="en-US" dirty="0">
                <a:solidFill>
                  <a:srgbClr val="A50021"/>
                </a:solidFill>
                <a:latin typeface="Times New Roman" pitchFamily="18" charset="0"/>
                <a:ea typeface="黑体" pitchFamily="2" charset="-122"/>
                <a:cs typeface="Times New Roman" pitchFamily="18" charset="0"/>
              </a:rPr>
              <a:t>，利用日志中的后像（</a:t>
            </a:r>
            <a:r>
              <a:rPr lang="en-US" altLang="zh-CN" dirty="0">
                <a:solidFill>
                  <a:srgbClr val="A50021"/>
                </a:solidFill>
                <a:latin typeface="Times New Roman" pitchFamily="18" charset="0"/>
                <a:ea typeface="黑体" pitchFamily="2" charset="-122"/>
                <a:cs typeface="Times New Roman" pitchFamily="18" charset="0"/>
              </a:rPr>
              <a:t>AI</a:t>
            </a:r>
            <a:r>
              <a:rPr lang="zh-CN" altLang="en-US" dirty="0">
                <a:solidFill>
                  <a:srgbClr val="A50021"/>
                </a:solidFill>
                <a:latin typeface="Times New Roman" pitchFamily="18" charset="0"/>
                <a:ea typeface="黑体" pitchFamily="2" charset="-122"/>
                <a:cs typeface="Times New Roman" pitchFamily="18" charset="0"/>
              </a:rPr>
              <a:t>）对已提交的事务进行</a:t>
            </a:r>
            <a:r>
              <a:rPr lang="en-US" altLang="zh-CN" dirty="0">
                <a:solidFill>
                  <a:srgbClr val="A50021"/>
                </a:solidFill>
                <a:latin typeface="Times New Roman" pitchFamily="18" charset="0"/>
                <a:ea typeface="黑体" pitchFamily="2" charset="-122"/>
                <a:cs typeface="Times New Roman" pitchFamily="18" charset="0"/>
              </a:rPr>
              <a:t>redo</a:t>
            </a:r>
            <a:r>
              <a:rPr lang="zh-CN" altLang="en-US" dirty="0">
                <a:solidFill>
                  <a:srgbClr val="A50021"/>
                </a:solidFill>
                <a:latin typeface="Times New Roman" pitchFamily="18" charset="0"/>
                <a:ea typeface="黑体" pitchFamily="2" charset="-122"/>
                <a:cs typeface="Times New Roman" pitchFamily="18" charset="0"/>
              </a:rPr>
              <a:t>操作</a:t>
            </a:r>
            <a:r>
              <a:rPr lang="zh-CN" altLang="en-US" dirty="0">
                <a:solidFill>
                  <a:srgbClr val="0000FF"/>
                </a:solidFill>
                <a:latin typeface="Times New Roman" pitchFamily="18" charset="0"/>
                <a:ea typeface="黑体" pitchFamily="2" charset="-122"/>
                <a:cs typeface="Times New Roman" pitchFamily="18" charset="0"/>
              </a:rPr>
              <a:t>（称向前恢复）</a:t>
            </a:r>
            <a:r>
              <a:rPr lang="zh-CN" altLang="en-US" dirty="0">
                <a:solidFill>
                  <a:srgbClr val="A50021"/>
                </a:solidFill>
                <a:latin typeface="Times New Roman" pitchFamily="18" charset="0"/>
                <a:ea typeface="黑体" pitchFamily="2" charset="-122"/>
                <a:cs typeface="Times New Roman" pitchFamily="18" charset="0"/>
              </a:rPr>
              <a:t>。</a:t>
            </a:r>
            <a:r>
              <a:rPr lang="zh-CN" altLang="en-US" dirty="0">
                <a:solidFill>
                  <a:srgbClr val="008000"/>
                </a:solidFill>
                <a:latin typeface="Times New Roman" pitchFamily="18" charset="0"/>
                <a:ea typeface="黑体" pitchFamily="2" charset="-122"/>
                <a:cs typeface="Times New Roman" pitchFamily="18" charset="0"/>
              </a:rPr>
              <a:t>（由系统自动实施）</a:t>
            </a:r>
            <a:endParaRPr lang="en-US" altLang="zh-CN" dirty="0">
              <a:solidFill>
                <a:srgbClr val="008000"/>
              </a:solidFill>
              <a:latin typeface="Times New Roman" pitchFamily="18" charset="0"/>
              <a:ea typeface="黑体" pitchFamily="2"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7" dur="500"/>
                                        <p:tgtEl>
                                          <p:spTgt spid="296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10" dur="500"/>
                                        <p:tgtEl>
                                          <p:spTgt spid="2969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13" dur="500"/>
                                        <p:tgtEl>
                                          <p:spTgt spid="2969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16" dur="500"/>
                                        <p:tgtEl>
                                          <p:spTgt spid="2969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19" dur="500"/>
                                        <p:tgtEl>
                                          <p:spTgt spid="2969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9699">
                                            <p:txEl>
                                              <p:pRg st="6" end="6"/>
                                            </p:txEl>
                                          </p:spTgt>
                                        </p:tgtEl>
                                        <p:attrNameLst>
                                          <p:attrName>style.visibility</p:attrName>
                                        </p:attrNameLst>
                                      </p:cBhvr>
                                      <p:to>
                                        <p:strVal val="visible"/>
                                      </p:to>
                                    </p:set>
                                    <p:anim calcmode="lin" valueType="num">
                                      <p:cBhvr additive="base">
                                        <p:cTn id="24" dur="5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9699">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9699">
                                            <p:txEl>
                                              <p:pRg st="7" end="7"/>
                                            </p:txEl>
                                          </p:spTgt>
                                        </p:tgtEl>
                                        <p:attrNameLst>
                                          <p:attrName>style.visibility</p:attrName>
                                        </p:attrNameLst>
                                      </p:cBhvr>
                                      <p:to>
                                        <p:strVal val="visible"/>
                                      </p:to>
                                    </p:set>
                                    <p:anim calcmode="lin" valueType="num">
                                      <p:cBhvr additive="base">
                                        <p:cTn id="28" dur="500" fill="hold"/>
                                        <p:tgtEl>
                                          <p:spTgt spid="29699">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9699">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9699">
                                            <p:txEl>
                                              <p:pRg st="8" end="8"/>
                                            </p:txEl>
                                          </p:spTgt>
                                        </p:tgtEl>
                                        <p:attrNameLst>
                                          <p:attrName>style.visibility</p:attrName>
                                        </p:attrNameLst>
                                      </p:cBhvr>
                                      <p:to>
                                        <p:strVal val="visible"/>
                                      </p:to>
                                    </p:set>
                                    <p:anim calcmode="lin" valueType="num">
                                      <p:cBhvr additive="base">
                                        <p:cTn id="32" dur="500" fill="hold"/>
                                        <p:tgtEl>
                                          <p:spTgt spid="29699">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9699">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9699">
                                            <p:txEl>
                                              <p:pRg st="9" end="9"/>
                                            </p:txEl>
                                          </p:spTgt>
                                        </p:tgtEl>
                                        <p:attrNameLst>
                                          <p:attrName>style.visibility</p:attrName>
                                        </p:attrNameLst>
                                      </p:cBhvr>
                                      <p:to>
                                        <p:strVal val="visible"/>
                                      </p:to>
                                    </p:set>
                                    <p:anim calcmode="lin" valueType="num">
                                      <p:cBhvr additive="base">
                                        <p:cTn id="36" dur="500" fill="hold"/>
                                        <p:tgtEl>
                                          <p:spTgt spid="29699">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96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80CE35E6-D664-45D4-8498-249C7798FC6D}" type="slidenum">
              <a:rPr lang="en-US" altLang="zh-CN"/>
              <a:pPr/>
              <a:t>27</a:t>
            </a:fld>
            <a:endParaRPr lang="en-US" altLang="zh-CN"/>
          </a:p>
        </p:txBody>
      </p:sp>
      <p:sp>
        <p:nvSpPr>
          <p:cNvPr id="30722" name="Rectangle 2"/>
          <p:cNvSpPr>
            <a:spLocks noGrp="1" noChangeArrowheads="1"/>
          </p:cNvSpPr>
          <p:nvPr>
            <p:ph type="title"/>
          </p:nvPr>
        </p:nvSpPr>
        <p:spPr/>
        <p:txBody>
          <a:bodyPr/>
          <a:lstStyle/>
          <a:p>
            <a:r>
              <a:rPr lang="en-US" altLang="zh-CN" sz="4000" dirty="0"/>
              <a:t>7.1.4  </a:t>
            </a:r>
            <a:r>
              <a:rPr lang="zh-CN" altLang="en-US" sz="4000" dirty="0"/>
              <a:t>各类故障的恢复策略</a:t>
            </a:r>
          </a:p>
        </p:txBody>
      </p:sp>
      <p:sp>
        <p:nvSpPr>
          <p:cNvPr id="30723" name="Rectangle 3"/>
          <p:cNvSpPr>
            <a:spLocks noGrp="1" noChangeArrowheads="1"/>
          </p:cNvSpPr>
          <p:nvPr>
            <p:ph type="body" idx="1"/>
          </p:nvPr>
        </p:nvSpPr>
        <p:spPr>
          <a:xfrm>
            <a:off x="611560" y="1340767"/>
            <a:ext cx="8075240" cy="4967957"/>
          </a:xfrm>
        </p:spPr>
        <p:txBody>
          <a:bodyPr/>
          <a:lstStyle/>
          <a:p>
            <a:r>
              <a:rPr lang="zh-CN" altLang="en-US" sz="2400" dirty="0">
                <a:solidFill>
                  <a:schemeClr val="accent2"/>
                </a:solidFill>
                <a:latin typeface="Times New Roman" pitchFamily="18" charset="0"/>
                <a:ea typeface="黑体" pitchFamily="2" charset="-122"/>
              </a:rPr>
              <a:t>注：</a:t>
            </a:r>
          </a:p>
          <a:p>
            <a:pPr lvl="1"/>
            <a:r>
              <a:rPr lang="zh-CN" altLang="en-US" sz="2200" dirty="0">
                <a:latin typeface="Times New Roman" pitchFamily="18" charset="0"/>
                <a:ea typeface="黑体" pitchFamily="2" charset="-122"/>
              </a:rPr>
              <a:t>在发生系统故障时，未提交的事务是有限的，故</a:t>
            </a:r>
            <a:r>
              <a:rPr lang="en-US" altLang="zh-CN" sz="2200" dirty="0">
                <a:latin typeface="Times New Roman" pitchFamily="18" charset="0"/>
                <a:ea typeface="黑体" pitchFamily="2" charset="-122"/>
              </a:rPr>
              <a:t>undo</a:t>
            </a:r>
            <a:r>
              <a:rPr lang="zh-CN" altLang="en-US" sz="2200" dirty="0">
                <a:latin typeface="Times New Roman" pitchFamily="18" charset="0"/>
                <a:ea typeface="黑体" pitchFamily="2" charset="-122"/>
              </a:rPr>
              <a:t>工作量较少；但已提交的事务是大量的，故</a:t>
            </a:r>
            <a:r>
              <a:rPr lang="en-US" altLang="zh-CN" sz="2200" dirty="0">
                <a:latin typeface="Times New Roman" pitchFamily="18" charset="0"/>
                <a:ea typeface="黑体" pitchFamily="2" charset="-122"/>
              </a:rPr>
              <a:t>redo</a:t>
            </a:r>
            <a:r>
              <a:rPr lang="zh-CN" altLang="en-US" sz="2200" dirty="0">
                <a:latin typeface="Times New Roman" pitchFamily="18" charset="0"/>
                <a:ea typeface="黑体" pitchFamily="2" charset="-122"/>
              </a:rPr>
              <a:t>工作量很大。而且，到底从哪一个时间点开始</a:t>
            </a:r>
            <a:r>
              <a:rPr lang="en-US" altLang="zh-CN" sz="2200" dirty="0">
                <a:latin typeface="Times New Roman" pitchFamily="18" charset="0"/>
                <a:ea typeface="黑体" pitchFamily="2" charset="-122"/>
              </a:rPr>
              <a:t>redo</a:t>
            </a:r>
            <a:r>
              <a:rPr lang="zh-CN" altLang="en-US" sz="2200" dirty="0">
                <a:latin typeface="Times New Roman" pitchFamily="18" charset="0"/>
                <a:ea typeface="黑体" pitchFamily="2" charset="-122"/>
              </a:rPr>
              <a:t>呢？</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太前了很浪费，太后了会丢失更新。</a:t>
            </a:r>
          </a:p>
          <a:p>
            <a:pPr lvl="1"/>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中一般都设置</a:t>
            </a:r>
            <a:r>
              <a:rPr lang="zh-CN" altLang="en-US" sz="2200" dirty="0">
                <a:solidFill>
                  <a:srgbClr val="0000FF"/>
                </a:solidFill>
                <a:latin typeface="Times New Roman" pitchFamily="18" charset="0"/>
                <a:ea typeface="黑体" pitchFamily="2" charset="-122"/>
              </a:rPr>
              <a:t>检查点（</a:t>
            </a:r>
            <a:r>
              <a:rPr lang="en-US" altLang="zh-CN" sz="2200" dirty="0">
                <a:solidFill>
                  <a:srgbClr val="0000FF"/>
                </a:solidFill>
                <a:latin typeface="Times New Roman" pitchFamily="18" charset="0"/>
                <a:ea typeface="黑体" pitchFamily="2" charset="-122"/>
              </a:rPr>
              <a:t>checkpoint, CP</a:t>
            </a:r>
            <a:r>
              <a:rPr lang="zh-CN" altLang="en-US" sz="2200" dirty="0">
                <a:solidFill>
                  <a:srgbClr val="0000FF"/>
                </a:solidFill>
                <a:latin typeface="Times New Roman" pitchFamily="18" charset="0"/>
                <a:ea typeface="黑体" pitchFamily="2" charset="-122"/>
              </a:rPr>
              <a:t>）机制</a:t>
            </a:r>
            <a:r>
              <a:rPr lang="zh-CN" altLang="en-US" sz="2200" dirty="0">
                <a:latin typeface="Times New Roman" pitchFamily="18" charset="0"/>
                <a:ea typeface="黑体" pitchFamily="2" charset="-122"/>
              </a:rPr>
              <a:t>：每隔一段时间（如一分钟）产生一个</a:t>
            </a:r>
            <a:r>
              <a:rPr lang="en-US" altLang="zh-CN" sz="2200" dirty="0">
                <a:latin typeface="Times New Roman" pitchFamily="18" charset="0"/>
                <a:ea typeface="黑体" pitchFamily="2" charset="-122"/>
              </a:rPr>
              <a:t>CP</a:t>
            </a:r>
            <a:r>
              <a:rPr lang="zh-CN" altLang="en-US" sz="2200" dirty="0">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在</a:t>
            </a:r>
            <a:r>
              <a:rPr lang="en-US" altLang="zh-CN" sz="2200" dirty="0">
                <a:solidFill>
                  <a:srgbClr val="0000FF"/>
                </a:solidFill>
                <a:latin typeface="Times New Roman" pitchFamily="18" charset="0"/>
                <a:ea typeface="黑体" pitchFamily="2" charset="-122"/>
              </a:rPr>
              <a:t>CP</a:t>
            </a:r>
            <a:r>
              <a:rPr lang="zh-CN" altLang="en-US" sz="2200" dirty="0">
                <a:solidFill>
                  <a:srgbClr val="0000FF"/>
                </a:solidFill>
                <a:latin typeface="Times New Roman" pitchFamily="18" charset="0"/>
                <a:ea typeface="黑体" pitchFamily="2" charset="-122"/>
              </a:rPr>
              <a:t>上，</a:t>
            </a:r>
            <a:r>
              <a:rPr lang="en-US" altLang="zh-CN" sz="2200" dirty="0">
                <a:solidFill>
                  <a:srgbClr val="0000FF"/>
                </a:solidFill>
                <a:latin typeface="Times New Roman" pitchFamily="18" charset="0"/>
                <a:ea typeface="黑体" pitchFamily="2" charset="-122"/>
              </a:rPr>
              <a:t>DBMS</a:t>
            </a:r>
            <a:r>
              <a:rPr lang="zh-CN" altLang="en-US" sz="2200" dirty="0">
                <a:solidFill>
                  <a:srgbClr val="0000FF"/>
                </a:solidFill>
                <a:latin typeface="Times New Roman" pitchFamily="18" charset="0"/>
                <a:ea typeface="黑体" pitchFamily="2" charset="-122"/>
              </a:rPr>
              <a:t>强制将已提交事务尚未完成的数据库更新（即在内存</a:t>
            </a:r>
            <a:r>
              <a:rPr lang="en-US" altLang="zh-CN" sz="2200" dirty="0">
                <a:solidFill>
                  <a:srgbClr val="0000FF"/>
                </a:solidFill>
                <a:latin typeface="Times New Roman" pitchFamily="18" charset="0"/>
                <a:ea typeface="黑体" pitchFamily="2" charset="-122"/>
              </a:rPr>
              <a:t>DB Buffer Cache</a:t>
            </a:r>
            <a:r>
              <a:rPr lang="zh-CN" altLang="en-US" sz="2200" dirty="0">
                <a:solidFill>
                  <a:srgbClr val="0000FF"/>
                </a:solidFill>
                <a:latin typeface="Times New Roman" pitchFamily="18" charset="0"/>
                <a:ea typeface="黑体" pitchFamily="2" charset="-122"/>
              </a:rPr>
              <a:t>中已修改的数据块的后像</a:t>
            </a:r>
            <a:r>
              <a:rPr lang="en-US" altLang="zh-CN" sz="2200" dirty="0">
                <a:solidFill>
                  <a:srgbClr val="0000FF"/>
                </a:solidFill>
                <a:latin typeface="Times New Roman" pitchFamily="18" charset="0"/>
                <a:ea typeface="黑体" pitchFamily="2" charset="-122"/>
              </a:rPr>
              <a:t>AI</a:t>
            </a:r>
            <a:r>
              <a:rPr lang="zh-CN" altLang="en-US" sz="2200" dirty="0">
                <a:solidFill>
                  <a:srgbClr val="0000FF"/>
                </a:solidFill>
                <a:latin typeface="Times New Roman" pitchFamily="18" charset="0"/>
                <a:ea typeface="黑体" pitchFamily="2" charset="-122"/>
              </a:rPr>
              <a:t>）写入数据库中；在日志的提交事务表（</a:t>
            </a:r>
            <a:r>
              <a:rPr lang="en-US" altLang="zh-CN" sz="2200" dirty="0">
                <a:solidFill>
                  <a:srgbClr val="0000FF"/>
                </a:solidFill>
                <a:latin typeface="Times New Roman" pitchFamily="18" charset="0"/>
                <a:ea typeface="黑体" pitchFamily="2" charset="-122"/>
              </a:rPr>
              <a:t>CTL</a:t>
            </a:r>
            <a:r>
              <a:rPr lang="zh-CN" altLang="en-US" sz="2200" dirty="0">
                <a:solidFill>
                  <a:srgbClr val="0000FF"/>
                </a:solidFill>
                <a:latin typeface="Times New Roman" pitchFamily="18" charset="0"/>
                <a:ea typeface="黑体" pitchFamily="2" charset="-122"/>
              </a:rPr>
              <a:t>）中记下</a:t>
            </a:r>
            <a:r>
              <a:rPr lang="en-US" altLang="zh-CN" sz="2200" dirty="0">
                <a:solidFill>
                  <a:srgbClr val="0000FF"/>
                </a:solidFill>
                <a:latin typeface="Times New Roman" pitchFamily="18" charset="0"/>
                <a:ea typeface="黑体" pitchFamily="2" charset="-122"/>
              </a:rPr>
              <a:t>CP</a:t>
            </a:r>
            <a:r>
              <a:rPr lang="zh-CN" altLang="en-US" sz="2200" dirty="0">
                <a:solidFill>
                  <a:srgbClr val="0000FF"/>
                </a:solidFill>
                <a:latin typeface="Times New Roman" pitchFamily="18" charset="0"/>
                <a:ea typeface="黑体" pitchFamily="2" charset="-122"/>
              </a:rPr>
              <a:t>。</a:t>
            </a:r>
            <a:br>
              <a:rPr lang="en-US" altLang="zh-CN" sz="2200" dirty="0">
                <a:solidFill>
                  <a:srgbClr val="0000FF"/>
                </a:solidFill>
                <a:latin typeface="Times New Roman" pitchFamily="18" charset="0"/>
                <a:ea typeface="黑体" pitchFamily="2" charset="-122"/>
              </a:rPr>
            </a:br>
            <a:r>
              <a:rPr lang="zh-CN" altLang="en-US" sz="2200" dirty="0">
                <a:solidFill>
                  <a:srgbClr val="008000"/>
                </a:solidFill>
                <a:latin typeface="Times New Roman" pitchFamily="18" charset="0"/>
                <a:ea typeface="黑体" pitchFamily="2" charset="-122"/>
              </a:rPr>
              <a:t>例如，</a:t>
            </a:r>
            <a:r>
              <a:rPr lang="en-US" altLang="zh-CN" sz="2200" dirty="0">
                <a:solidFill>
                  <a:srgbClr val="008000"/>
                </a:solidFill>
                <a:latin typeface="Times New Roman" pitchFamily="18" charset="0"/>
                <a:ea typeface="黑体" pitchFamily="2" charset="-122"/>
              </a:rPr>
              <a:t>Oracle</a:t>
            </a:r>
            <a:r>
              <a:rPr lang="zh-CN" altLang="en-US" sz="2200" dirty="0">
                <a:solidFill>
                  <a:srgbClr val="008000"/>
                </a:solidFill>
                <a:latin typeface="Times New Roman" pitchFamily="18" charset="0"/>
                <a:ea typeface="黑体" pitchFamily="2" charset="-122"/>
              </a:rPr>
              <a:t>中</a:t>
            </a:r>
            <a:r>
              <a:rPr lang="en-US" altLang="zh-CN" sz="2200" dirty="0">
                <a:solidFill>
                  <a:srgbClr val="008000"/>
                </a:solidFill>
                <a:latin typeface="Times New Roman" pitchFamily="18" charset="0"/>
                <a:ea typeface="黑体" pitchFamily="2" charset="-122"/>
              </a:rPr>
              <a:t>CKPT</a:t>
            </a:r>
            <a:r>
              <a:rPr lang="zh-CN" altLang="en-US" sz="2200" dirty="0">
                <a:solidFill>
                  <a:srgbClr val="008000"/>
                </a:solidFill>
                <a:latin typeface="Times New Roman" pitchFamily="18" charset="0"/>
                <a:ea typeface="黑体" pitchFamily="2" charset="-122"/>
              </a:rPr>
              <a:t>进程就承担此工作。</a:t>
            </a:r>
            <a:r>
              <a:rPr lang="zh-CN" altLang="en-US" sz="2200" dirty="0"/>
              <a:t> </a:t>
            </a:r>
          </a:p>
          <a:p>
            <a:pPr lvl="2"/>
            <a:r>
              <a:rPr lang="zh-CN" altLang="en-US" sz="2000" dirty="0">
                <a:latin typeface="Times New Roman" pitchFamily="18" charset="0"/>
                <a:ea typeface="黑体" pitchFamily="2" charset="-122"/>
              </a:rPr>
              <a:t>在上一个</a:t>
            </a:r>
            <a:r>
              <a:rPr lang="en-US" altLang="zh-CN" sz="2000" dirty="0">
                <a:latin typeface="Times New Roman" pitchFamily="18" charset="0"/>
                <a:ea typeface="黑体" pitchFamily="2" charset="-122"/>
              </a:rPr>
              <a:t>CP</a:t>
            </a:r>
            <a:r>
              <a:rPr lang="zh-CN" altLang="en-US" sz="2000" dirty="0">
                <a:latin typeface="Times New Roman" pitchFamily="18" charset="0"/>
                <a:ea typeface="黑体" pitchFamily="2" charset="-122"/>
              </a:rPr>
              <a:t>之后、最近一个</a:t>
            </a:r>
            <a:r>
              <a:rPr lang="en-US" altLang="zh-CN" sz="2000" dirty="0">
                <a:latin typeface="Times New Roman" pitchFamily="18" charset="0"/>
                <a:ea typeface="黑体" pitchFamily="2" charset="-122"/>
              </a:rPr>
              <a:t>CP</a:t>
            </a:r>
            <a:r>
              <a:rPr lang="zh-CN" altLang="en-US" sz="2000" dirty="0">
                <a:latin typeface="Times New Roman" pitchFamily="18" charset="0"/>
                <a:ea typeface="黑体" pitchFamily="2" charset="-122"/>
              </a:rPr>
              <a:t>之前提交的事务就不必在</a:t>
            </a:r>
            <a:r>
              <a:rPr lang="zh-CN" altLang="en-US" sz="2000" dirty="0">
                <a:solidFill>
                  <a:srgbClr val="A50021"/>
                </a:solidFill>
                <a:latin typeface="Times New Roman" pitchFamily="18" charset="0"/>
                <a:ea typeface="黑体" pitchFamily="2" charset="-122"/>
              </a:rPr>
              <a:t>向前恢复</a:t>
            </a:r>
            <a:r>
              <a:rPr lang="zh-CN" altLang="en-US" sz="2000" dirty="0">
                <a:latin typeface="Times New Roman" pitchFamily="18" charset="0"/>
                <a:ea typeface="黑体" pitchFamily="2" charset="-122"/>
              </a:rPr>
              <a:t>时进行</a:t>
            </a:r>
            <a:r>
              <a:rPr lang="en-US" altLang="zh-CN" sz="2000" dirty="0">
                <a:solidFill>
                  <a:srgbClr val="A50021"/>
                </a:solidFill>
                <a:latin typeface="Times New Roman" pitchFamily="18" charset="0"/>
                <a:ea typeface="黑体" pitchFamily="2" charset="-122"/>
              </a:rPr>
              <a:t>redo</a:t>
            </a:r>
            <a:r>
              <a:rPr lang="zh-CN" altLang="en-US" sz="2000" dirty="0">
                <a:latin typeface="Times New Roman" pitchFamily="18" charset="0"/>
                <a:ea typeface="黑体" pitchFamily="2" charset="-122"/>
              </a:rPr>
              <a:t>了</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大大减少了</a:t>
            </a:r>
            <a:r>
              <a:rPr lang="zh-CN" altLang="en-US" sz="2000" dirty="0">
                <a:solidFill>
                  <a:srgbClr val="A50021"/>
                </a:solidFill>
                <a:latin typeface="Times New Roman" pitchFamily="18" charset="0"/>
                <a:ea typeface="黑体" pitchFamily="2" charset="-122"/>
              </a:rPr>
              <a:t>向前恢复</a:t>
            </a:r>
            <a:r>
              <a:rPr lang="zh-CN" altLang="en-US" sz="2000" dirty="0">
                <a:latin typeface="Times New Roman" pitchFamily="18" charset="0"/>
                <a:ea typeface="黑体" pitchFamily="2" charset="-122"/>
              </a:rPr>
              <a:t>的工作量！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EBE22A0B-54FB-4BBF-B823-D4FF07527069}" type="slidenum">
              <a:rPr lang="en-US" altLang="zh-CN"/>
              <a:pPr/>
              <a:t>28</a:t>
            </a:fld>
            <a:endParaRPr lang="en-US" altLang="zh-CN"/>
          </a:p>
        </p:txBody>
      </p:sp>
      <p:sp>
        <p:nvSpPr>
          <p:cNvPr id="31746" name="Rectangle 2"/>
          <p:cNvSpPr>
            <a:spLocks noGrp="1" noChangeArrowheads="1"/>
          </p:cNvSpPr>
          <p:nvPr>
            <p:ph type="title"/>
          </p:nvPr>
        </p:nvSpPr>
        <p:spPr>
          <a:xfrm>
            <a:off x="755650" y="260350"/>
            <a:ext cx="7772400" cy="919163"/>
          </a:xfrm>
        </p:spPr>
        <p:txBody>
          <a:bodyPr/>
          <a:lstStyle/>
          <a:p>
            <a:r>
              <a:rPr lang="en-US" altLang="zh-CN" sz="4000" dirty="0"/>
              <a:t>7.1.4  </a:t>
            </a:r>
            <a:r>
              <a:rPr lang="zh-CN" altLang="en-US" sz="4000" dirty="0"/>
              <a:t>各类故障的恢复策略</a:t>
            </a:r>
          </a:p>
        </p:txBody>
      </p:sp>
      <p:sp>
        <p:nvSpPr>
          <p:cNvPr id="31747" name="Rectangle 3"/>
          <p:cNvSpPr>
            <a:spLocks noGrp="1" noChangeArrowheads="1"/>
          </p:cNvSpPr>
          <p:nvPr>
            <p:ph type="body" idx="1"/>
          </p:nvPr>
        </p:nvSpPr>
        <p:spPr>
          <a:xfrm>
            <a:off x="323850" y="1413024"/>
            <a:ext cx="8362950" cy="4752280"/>
          </a:xfrm>
        </p:spPr>
        <p:txBody>
          <a:bodyPr/>
          <a:lstStyle/>
          <a:p>
            <a:pPr lvl="1">
              <a:lnSpc>
                <a:spcPct val="110000"/>
              </a:lnSpc>
            </a:pPr>
            <a:r>
              <a:rPr lang="zh-CN" altLang="en-US" sz="2200" dirty="0">
                <a:solidFill>
                  <a:srgbClr val="0000FF"/>
                </a:solidFill>
                <a:latin typeface="Times New Roman" pitchFamily="18" charset="0"/>
                <a:ea typeface="黑体" pitchFamily="2" charset="-122"/>
              </a:rPr>
              <a:t>介质故障的恢复</a:t>
            </a:r>
          </a:p>
          <a:p>
            <a:pPr lvl="2">
              <a:lnSpc>
                <a:spcPct val="110000"/>
              </a:lnSpc>
            </a:pPr>
            <a:r>
              <a:rPr lang="zh-CN" altLang="en-US" sz="2200" dirty="0">
                <a:latin typeface="Times New Roman" pitchFamily="18" charset="0"/>
                <a:ea typeface="黑体" pitchFamily="2" charset="-122"/>
              </a:rPr>
              <a:t>在</a:t>
            </a:r>
            <a:r>
              <a:rPr lang="en-US" altLang="zh-CN" sz="2200" dirty="0">
                <a:latin typeface="Times New Roman" pitchFamily="18" charset="0"/>
                <a:ea typeface="黑体" pitchFamily="2" charset="-122"/>
              </a:rPr>
              <a:t>Oracle</a:t>
            </a:r>
            <a:r>
              <a:rPr lang="zh-CN" altLang="en-US" sz="2200" dirty="0">
                <a:latin typeface="Times New Roman" pitchFamily="18" charset="0"/>
                <a:ea typeface="黑体" pitchFamily="2" charset="-122"/>
              </a:rPr>
              <a:t>中，称</a:t>
            </a:r>
            <a:r>
              <a:rPr lang="zh-CN" altLang="en-US" sz="2200" dirty="0">
                <a:solidFill>
                  <a:srgbClr val="0000FF"/>
                </a:solidFill>
                <a:latin typeface="Times New Roman" pitchFamily="18" charset="0"/>
                <a:ea typeface="黑体" pitchFamily="2" charset="-122"/>
              </a:rPr>
              <a:t>介质恢复（</a:t>
            </a:r>
            <a:r>
              <a:rPr lang="en-US" altLang="zh-CN" sz="2200" dirty="0">
                <a:solidFill>
                  <a:srgbClr val="0000FF"/>
                </a:solidFill>
                <a:latin typeface="Times New Roman" pitchFamily="18" charset="0"/>
                <a:ea typeface="黑体" pitchFamily="2" charset="-122"/>
              </a:rPr>
              <a:t>media recovery</a:t>
            </a:r>
            <a:r>
              <a:rPr lang="zh-CN" altLang="en-US" sz="2200" dirty="0">
                <a:solidFill>
                  <a:srgbClr val="0000FF"/>
                </a:solidFill>
                <a:latin typeface="Times New Roman" pitchFamily="18" charset="0"/>
                <a:ea typeface="黑体" pitchFamily="2" charset="-122"/>
              </a:rPr>
              <a:t>）</a:t>
            </a:r>
          </a:p>
          <a:p>
            <a:pPr lvl="2">
              <a:lnSpc>
                <a:spcPct val="110000"/>
              </a:lnSpc>
            </a:pPr>
            <a:r>
              <a:rPr lang="zh-CN" altLang="en-US" sz="2200" dirty="0">
                <a:latin typeface="Times New Roman" pitchFamily="18" charset="0"/>
                <a:ea typeface="黑体" pitchFamily="2" charset="-122"/>
              </a:rPr>
              <a:t>由于介质故障的特点是</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已不可用了，故必须首先利用</a:t>
            </a:r>
            <a:r>
              <a:rPr lang="zh-CN" altLang="en-US" sz="2200" dirty="0">
                <a:solidFill>
                  <a:srgbClr val="FF0000"/>
                </a:solidFill>
                <a:latin typeface="Times New Roman" pitchFamily="18" charset="0"/>
                <a:ea typeface="黑体" pitchFamily="2" charset="-122"/>
              </a:rPr>
              <a:t>后备副本（</a:t>
            </a:r>
            <a:r>
              <a:rPr lang="en-US" altLang="zh-CN" sz="2200" dirty="0">
                <a:solidFill>
                  <a:srgbClr val="FF0000"/>
                </a:solidFill>
                <a:latin typeface="Times New Roman" pitchFamily="18" charset="0"/>
                <a:ea typeface="黑体" pitchFamily="2" charset="-122"/>
              </a:rPr>
              <a:t>backup</a:t>
            </a:r>
            <a:r>
              <a:rPr lang="zh-CN" altLang="en-US" sz="2200" dirty="0">
                <a:solidFill>
                  <a:srgbClr val="FF0000"/>
                </a:solidFill>
                <a:latin typeface="Times New Roman" pitchFamily="18" charset="0"/>
                <a:ea typeface="黑体" pitchFamily="2" charset="-122"/>
              </a:rPr>
              <a:t>）</a:t>
            </a:r>
            <a:r>
              <a:rPr lang="zh-CN" altLang="en-US" sz="2200" dirty="0">
                <a:latin typeface="Times New Roman" pitchFamily="18" charset="0"/>
                <a:ea typeface="黑体" pitchFamily="2" charset="-122"/>
              </a:rPr>
              <a:t>来恢复</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，然后，再利用</a:t>
            </a:r>
            <a:r>
              <a:rPr lang="zh-CN" altLang="en-US" sz="2200" dirty="0">
                <a:solidFill>
                  <a:srgbClr val="FF0000"/>
                </a:solidFill>
                <a:latin typeface="Times New Roman" pitchFamily="18" charset="0"/>
                <a:ea typeface="黑体" pitchFamily="2" charset="-122"/>
              </a:rPr>
              <a:t>日志（</a:t>
            </a:r>
            <a:r>
              <a:rPr lang="en-US" altLang="zh-CN" sz="2200" dirty="0">
                <a:solidFill>
                  <a:srgbClr val="FF0000"/>
                </a:solidFill>
                <a:latin typeface="Times New Roman" pitchFamily="18" charset="0"/>
                <a:ea typeface="黑体" pitchFamily="2" charset="-122"/>
              </a:rPr>
              <a:t>log</a:t>
            </a:r>
            <a:r>
              <a:rPr lang="zh-CN" altLang="en-US" sz="2200" dirty="0">
                <a:solidFill>
                  <a:srgbClr val="FF0000"/>
                </a:solidFill>
                <a:latin typeface="Times New Roman" pitchFamily="18" charset="0"/>
                <a:ea typeface="黑体" pitchFamily="2" charset="-122"/>
              </a:rPr>
              <a:t>）</a:t>
            </a:r>
            <a:r>
              <a:rPr lang="zh-CN" altLang="en-US" sz="2200" dirty="0">
                <a:latin typeface="Times New Roman" pitchFamily="18" charset="0"/>
                <a:ea typeface="黑体" pitchFamily="2" charset="-122"/>
              </a:rPr>
              <a:t>进行</a:t>
            </a:r>
            <a:r>
              <a:rPr lang="zh-CN" altLang="en-US" sz="2200" dirty="0">
                <a:solidFill>
                  <a:srgbClr val="FF0000"/>
                </a:solidFill>
                <a:latin typeface="Times New Roman" pitchFamily="18" charset="0"/>
                <a:ea typeface="黑体" pitchFamily="2" charset="-122"/>
              </a:rPr>
              <a:t>向前恢复</a:t>
            </a:r>
            <a:r>
              <a:rPr lang="zh-CN" altLang="en-US" sz="2200" dirty="0">
                <a:latin typeface="Times New Roman" pitchFamily="18" charset="0"/>
                <a:ea typeface="黑体" pitchFamily="2" charset="-122"/>
              </a:rPr>
              <a:t>。故恢复措施</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步骤：</a:t>
            </a:r>
          </a:p>
          <a:p>
            <a:pPr lvl="3">
              <a:lnSpc>
                <a:spcPct val="110000"/>
              </a:lnSpc>
            </a:pPr>
            <a:r>
              <a:rPr lang="zh-CN" altLang="en-US" sz="2100" dirty="0">
                <a:solidFill>
                  <a:srgbClr val="A50021"/>
                </a:solidFill>
                <a:latin typeface="Times New Roman" pitchFamily="18" charset="0"/>
                <a:ea typeface="黑体" pitchFamily="2" charset="-122"/>
              </a:rPr>
              <a:t>修复系统，必要时更换磁盘；</a:t>
            </a:r>
            <a:r>
              <a:rPr lang="zh-CN" altLang="en-US" sz="2100" dirty="0">
                <a:solidFill>
                  <a:srgbClr val="008000"/>
                </a:solidFill>
                <a:latin typeface="Times New Roman" pitchFamily="18" charset="0"/>
                <a:ea typeface="黑体" pitchFamily="2" charset="-122"/>
              </a:rPr>
              <a:t>（由系统管理员或</a:t>
            </a:r>
            <a:r>
              <a:rPr lang="en-US" altLang="zh-CN" sz="2100" dirty="0">
                <a:solidFill>
                  <a:srgbClr val="008000"/>
                </a:solidFill>
                <a:latin typeface="Times New Roman" pitchFamily="18" charset="0"/>
                <a:ea typeface="黑体" pitchFamily="2" charset="-122"/>
              </a:rPr>
              <a:t>DBA</a:t>
            </a:r>
            <a:r>
              <a:rPr lang="zh-CN" altLang="en-US" sz="2100" dirty="0">
                <a:solidFill>
                  <a:srgbClr val="008000"/>
                </a:solidFill>
                <a:latin typeface="Times New Roman" pitchFamily="18" charset="0"/>
                <a:ea typeface="黑体" pitchFamily="2" charset="-122"/>
              </a:rPr>
              <a:t>实施）</a:t>
            </a:r>
          </a:p>
          <a:p>
            <a:pPr lvl="3">
              <a:lnSpc>
                <a:spcPct val="110000"/>
              </a:lnSpc>
            </a:pPr>
            <a:r>
              <a:rPr lang="zh-CN" altLang="en-US" sz="2100" dirty="0">
                <a:solidFill>
                  <a:srgbClr val="A50021"/>
                </a:solidFill>
                <a:latin typeface="Times New Roman" pitchFamily="18" charset="0"/>
                <a:ea typeface="黑体" pitchFamily="2" charset="-122"/>
              </a:rPr>
              <a:t>重启系统</a:t>
            </a:r>
            <a:r>
              <a:rPr lang="en-US" altLang="zh-CN" sz="2100" dirty="0">
                <a:solidFill>
                  <a:srgbClr val="A50021"/>
                </a:solidFill>
                <a:latin typeface="Times New Roman" pitchFamily="18" charset="0"/>
                <a:ea typeface="黑体" pitchFamily="2" charset="-122"/>
              </a:rPr>
              <a:t>OS</a:t>
            </a:r>
            <a:r>
              <a:rPr lang="zh-CN" altLang="en-US" sz="2100" dirty="0">
                <a:solidFill>
                  <a:srgbClr val="A50021"/>
                </a:solidFill>
                <a:latin typeface="Times New Roman" pitchFamily="18" charset="0"/>
                <a:ea typeface="黑体" pitchFamily="2" charset="-122"/>
              </a:rPr>
              <a:t>和</a:t>
            </a:r>
            <a:r>
              <a:rPr lang="en-US" altLang="zh-CN" sz="2100" dirty="0">
                <a:solidFill>
                  <a:srgbClr val="A50021"/>
                </a:solidFill>
                <a:latin typeface="Times New Roman" pitchFamily="18" charset="0"/>
                <a:ea typeface="黑体" pitchFamily="2" charset="-122"/>
              </a:rPr>
              <a:t>DBMS</a:t>
            </a:r>
            <a:r>
              <a:rPr lang="zh-CN" altLang="en-US" sz="2100" dirty="0">
                <a:solidFill>
                  <a:srgbClr val="A50021"/>
                </a:solidFill>
                <a:latin typeface="Times New Roman" pitchFamily="18" charset="0"/>
                <a:ea typeface="黑体" pitchFamily="2" charset="-122"/>
              </a:rPr>
              <a:t>；</a:t>
            </a:r>
            <a:r>
              <a:rPr lang="zh-CN" altLang="en-US" sz="2100" dirty="0">
                <a:solidFill>
                  <a:srgbClr val="008000"/>
                </a:solidFill>
                <a:latin typeface="Times New Roman" pitchFamily="18" charset="0"/>
                <a:ea typeface="黑体" pitchFamily="2" charset="-122"/>
              </a:rPr>
              <a:t>（由系统管理员或</a:t>
            </a:r>
            <a:r>
              <a:rPr lang="en-US" altLang="zh-CN" sz="2100" dirty="0">
                <a:solidFill>
                  <a:srgbClr val="008000"/>
                </a:solidFill>
                <a:latin typeface="Times New Roman" pitchFamily="18" charset="0"/>
                <a:ea typeface="黑体" pitchFamily="2" charset="-122"/>
              </a:rPr>
              <a:t>DBA</a:t>
            </a:r>
            <a:r>
              <a:rPr lang="zh-CN" altLang="en-US" sz="2100" dirty="0">
                <a:solidFill>
                  <a:srgbClr val="008000"/>
                </a:solidFill>
                <a:latin typeface="Times New Roman" pitchFamily="18" charset="0"/>
                <a:ea typeface="黑体" pitchFamily="2" charset="-122"/>
              </a:rPr>
              <a:t>实施）</a:t>
            </a:r>
          </a:p>
          <a:p>
            <a:pPr lvl="3">
              <a:lnSpc>
                <a:spcPct val="110000"/>
              </a:lnSpc>
            </a:pPr>
            <a:r>
              <a:rPr lang="zh-CN" altLang="en-US" sz="2100" dirty="0">
                <a:solidFill>
                  <a:srgbClr val="A50021"/>
                </a:solidFill>
                <a:latin typeface="Times New Roman" pitchFamily="18" charset="0"/>
                <a:ea typeface="黑体" pitchFamily="2" charset="-122"/>
              </a:rPr>
              <a:t>加载最近后备（</a:t>
            </a:r>
            <a:r>
              <a:rPr lang="en-US" altLang="zh-CN" sz="2100" dirty="0">
                <a:solidFill>
                  <a:srgbClr val="A50021"/>
                </a:solidFill>
                <a:latin typeface="Times New Roman" pitchFamily="18" charset="0"/>
                <a:ea typeface="黑体" pitchFamily="2" charset="-122"/>
              </a:rPr>
              <a:t>backup</a:t>
            </a:r>
            <a:r>
              <a:rPr lang="zh-CN" altLang="en-US" sz="2100" dirty="0">
                <a:solidFill>
                  <a:srgbClr val="A50021"/>
                </a:solidFill>
                <a:latin typeface="Times New Roman" pitchFamily="18" charset="0"/>
                <a:ea typeface="黑体" pitchFamily="2" charset="-122"/>
              </a:rPr>
              <a:t>）；</a:t>
            </a:r>
            <a:r>
              <a:rPr lang="zh-CN" altLang="en-US" sz="2100" dirty="0">
                <a:solidFill>
                  <a:srgbClr val="008000"/>
                </a:solidFill>
                <a:latin typeface="Times New Roman" pitchFamily="18" charset="0"/>
                <a:ea typeface="黑体" pitchFamily="2" charset="-122"/>
              </a:rPr>
              <a:t>（由</a:t>
            </a:r>
            <a:r>
              <a:rPr lang="en-US" altLang="zh-CN" sz="2100" dirty="0">
                <a:solidFill>
                  <a:srgbClr val="008000"/>
                </a:solidFill>
                <a:latin typeface="Times New Roman" pitchFamily="18" charset="0"/>
                <a:ea typeface="黑体" pitchFamily="2" charset="-122"/>
              </a:rPr>
              <a:t>DBA</a:t>
            </a:r>
            <a:r>
              <a:rPr lang="zh-CN" altLang="en-US" sz="2100" dirty="0">
                <a:solidFill>
                  <a:srgbClr val="008000"/>
                </a:solidFill>
                <a:latin typeface="Times New Roman" pitchFamily="18" charset="0"/>
                <a:ea typeface="黑体" pitchFamily="2" charset="-122"/>
              </a:rPr>
              <a:t>实施）</a:t>
            </a:r>
          </a:p>
          <a:p>
            <a:pPr lvl="3">
              <a:lnSpc>
                <a:spcPct val="110000"/>
              </a:lnSpc>
            </a:pPr>
            <a:r>
              <a:rPr lang="zh-CN" altLang="en-US" sz="2100" dirty="0">
                <a:solidFill>
                  <a:srgbClr val="A50021"/>
                </a:solidFill>
                <a:latin typeface="Times New Roman" pitchFamily="18" charset="0"/>
                <a:ea typeface="黑体" pitchFamily="2" charset="-122"/>
              </a:rPr>
              <a:t>利用日志中的后像（</a:t>
            </a:r>
            <a:r>
              <a:rPr lang="en-US" altLang="zh-CN" sz="2100" dirty="0">
                <a:solidFill>
                  <a:srgbClr val="A50021"/>
                </a:solidFill>
                <a:latin typeface="Times New Roman" pitchFamily="18" charset="0"/>
                <a:ea typeface="黑体" pitchFamily="2" charset="-122"/>
              </a:rPr>
              <a:t>AI</a:t>
            </a:r>
            <a:r>
              <a:rPr lang="zh-CN" altLang="en-US" sz="2100" dirty="0">
                <a:solidFill>
                  <a:srgbClr val="A50021"/>
                </a:solidFill>
                <a:latin typeface="Times New Roman" pitchFamily="18" charset="0"/>
                <a:ea typeface="黑体" pitchFamily="2" charset="-122"/>
              </a:rPr>
              <a:t>）重做（</a:t>
            </a:r>
            <a:r>
              <a:rPr lang="en-US" altLang="zh-CN" sz="2100" dirty="0">
                <a:solidFill>
                  <a:srgbClr val="A50021"/>
                </a:solidFill>
                <a:latin typeface="Times New Roman" pitchFamily="18" charset="0"/>
                <a:ea typeface="黑体" pitchFamily="2" charset="-122"/>
              </a:rPr>
              <a:t>redo</a:t>
            </a:r>
            <a:r>
              <a:rPr lang="zh-CN" altLang="en-US" sz="2100" dirty="0">
                <a:solidFill>
                  <a:srgbClr val="A50021"/>
                </a:solidFill>
                <a:latin typeface="Times New Roman" pitchFamily="18" charset="0"/>
                <a:ea typeface="黑体" pitchFamily="2" charset="-122"/>
              </a:rPr>
              <a:t>）自该</a:t>
            </a:r>
            <a:r>
              <a:rPr lang="en-US" altLang="zh-CN" sz="2100" dirty="0">
                <a:solidFill>
                  <a:srgbClr val="A50021"/>
                </a:solidFill>
                <a:latin typeface="Times New Roman" pitchFamily="18" charset="0"/>
                <a:ea typeface="黑体" pitchFamily="2" charset="-122"/>
              </a:rPr>
              <a:t>backup</a:t>
            </a:r>
            <a:r>
              <a:rPr lang="zh-CN" altLang="en-US" sz="2100" dirty="0">
                <a:solidFill>
                  <a:srgbClr val="A50021"/>
                </a:solidFill>
                <a:latin typeface="Times New Roman" pitchFamily="18" charset="0"/>
                <a:ea typeface="黑体" pitchFamily="2" charset="-122"/>
              </a:rPr>
              <a:t>后的所有已提交事务的更新操作。</a:t>
            </a:r>
            <a:r>
              <a:rPr lang="zh-CN" altLang="en-US" sz="2100" dirty="0">
                <a:solidFill>
                  <a:srgbClr val="008000"/>
                </a:solidFill>
                <a:latin typeface="Times New Roman" pitchFamily="18" charset="0"/>
                <a:ea typeface="黑体" pitchFamily="2" charset="-122"/>
              </a:rPr>
              <a:t>（由系统自动实施）</a:t>
            </a:r>
            <a:r>
              <a:rPr lang="zh-CN" altLang="en-US" sz="2200" i="1" dirty="0">
                <a:solidFill>
                  <a:srgbClr val="008000"/>
                </a:solidFill>
                <a:latin typeface="Times New Roman" pitchFamily="18" charset="0"/>
                <a:ea typeface="黑体" pitchFamily="2" charset="-122"/>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8668A576-3837-45A0-9AD2-0B9EFB9FCCF9}" type="slidenum">
              <a:rPr lang="en-US" altLang="zh-CN"/>
              <a:pPr/>
              <a:t>29</a:t>
            </a:fld>
            <a:endParaRPr lang="en-US" altLang="zh-CN"/>
          </a:p>
        </p:txBody>
      </p:sp>
      <p:sp>
        <p:nvSpPr>
          <p:cNvPr id="32770" name="Rectangle 2"/>
          <p:cNvSpPr>
            <a:spLocks noGrp="1" noChangeArrowheads="1"/>
          </p:cNvSpPr>
          <p:nvPr>
            <p:ph type="title"/>
          </p:nvPr>
        </p:nvSpPr>
        <p:spPr/>
        <p:txBody>
          <a:bodyPr/>
          <a:lstStyle/>
          <a:p>
            <a:r>
              <a:rPr lang="zh-CN" altLang="en-US" sz="4000" b="1" dirty="0">
                <a:ea typeface="黑体" pitchFamily="2" charset="-122"/>
              </a:rPr>
              <a:t>数据库恢复</a:t>
            </a:r>
            <a:r>
              <a:rPr lang="zh-CN" altLang="en-US" sz="4000" dirty="0"/>
              <a:t>的小结</a:t>
            </a:r>
          </a:p>
        </p:txBody>
      </p:sp>
      <p:sp>
        <p:nvSpPr>
          <p:cNvPr id="32771" name="Rectangle 3"/>
          <p:cNvSpPr>
            <a:spLocks noGrp="1" noChangeArrowheads="1"/>
          </p:cNvSpPr>
          <p:nvPr>
            <p:ph type="body" idx="1"/>
          </p:nvPr>
        </p:nvSpPr>
        <p:spPr>
          <a:xfrm>
            <a:off x="684213" y="1268412"/>
            <a:ext cx="8002587" cy="5293121"/>
          </a:xfrm>
        </p:spPr>
        <p:txBody>
          <a:bodyPr/>
          <a:lstStyle/>
          <a:p>
            <a:r>
              <a:rPr lang="zh-CN" altLang="en-US" sz="2200" dirty="0">
                <a:solidFill>
                  <a:schemeClr val="accent2"/>
                </a:solidFill>
                <a:latin typeface="Times New Roman" pitchFamily="18" charset="0"/>
                <a:ea typeface="黑体" pitchFamily="2" charset="-122"/>
              </a:rPr>
              <a:t>为了确保事务满足</a:t>
            </a:r>
            <a:r>
              <a:rPr lang="en-US" altLang="zh-CN" sz="2200" dirty="0">
                <a:solidFill>
                  <a:schemeClr val="accent2"/>
                </a:solidFill>
                <a:latin typeface="Times New Roman" pitchFamily="18" charset="0"/>
                <a:ea typeface="黑体" pitchFamily="2" charset="-122"/>
              </a:rPr>
              <a:t>ACID</a:t>
            </a:r>
            <a:r>
              <a:rPr lang="zh-CN" altLang="en-US" sz="2200" dirty="0">
                <a:solidFill>
                  <a:schemeClr val="accent2"/>
                </a:solidFill>
                <a:latin typeface="Times New Roman" pitchFamily="18" charset="0"/>
                <a:ea typeface="黑体" pitchFamily="2" charset="-122"/>
              </a:rPr>
              <a:t>性质，</a:t>
            </a:r>
            <a:r>
              <a:rPr lang="en-US" altLang="zh-CN" sz="2200" dirty="0">
                <a:solidFill>
                  <a:schemeClr val="accent2"/>
                </a:solidFill>
                <a:latin typeface="Times New Roman" pitchFamily="18" charset="0"/>
                <a:ea typeface="黑体" pitchFamily="2" charset="-122"/>
              </a:rPr>
              <a:t>DBMS</a:t>
            </a:r>
            <a:r>
              <a:rPr lang="zh-CN" altLang="en-US" sz="2200" dirty="0">
                <a:solidFill>
                  <a:schemeClr val="accent2"/>
                </a:solidFill>
                <a:latin typeface="Times New Roman" pitchFamily="18" charset="0"/>
                <a:ea typeface="黑体" pitchFamily="2" charset="-122"/>
              </a:rPr>
              <a:t>必须对事务故障、系统故障和介质故障进行恢复</a:t>
            </a:r>
          </a:p>
          <a:p>
            <a:r>
              <a:rPr lang="zh-CN" altLang="en-US" sz="2200" dirty="0">
                <a:solidFill>
                  <a:schemeClr val="accent2"/>
                </a:solidFill>
                <a:latin typeface="Times New Roman" pitchFamily="18" charset="0"/>
                <a:ea typeface="黑体" pitchFamily="2" charset="-122"/>
              </a:rPr>
              <a:t>恢复中最经常使用的技术：</a:t>
            </a:r>
            <a:r>
              <a:rPr lang="zh-CN" altLang="en-US" sz="2200" dirty="0">
                <a:latin typeface="Times New Roman" pitchFamily="18" charset="0"/>
                <a:ea typeface="黑体" pitchFamily="2" charset="-122"/>
              </a:rPr>
              <a:t>数据库的后备副本；日志</a:t>
            </a:r>
          </a:p>
          <a:p>
            <a:r>
              <a:rPr lang="zh-CN" altLang="en-US" sz="2200" dirty="0">
                <a:solidFill>
                  <a:schemeClr val="accent2"/>
                </a:solidFill>
                <a:latin typeface="Times New Roman" pitchFamily="18" charset="0"/>
                <a:ea typeface="黑体" pitchFamily="2" charset="-122"/>
              </a:rPr>
              <a:t>恢复的基本原理：</a:t>
            </a:r>
            <a:r>
              <a:rPr lang="zh-CN" altLang="en-US" sz="2200" dirty="0">
                <a:latin typeface="Times New Roman" pitchFamily="18" charset="0"/>
                <a:ea typeface="黑体" pitchFamily="2" charset="-122"/>
              </a:rPr>
              <a:t>利用存储在后备副本、日志文件与</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或数据库镜像中的冗余数据来将数据库恢复到（最近）一致状态</a:t>
            </a:r>
          </a:p>
          <a:p>
            <a:r>
              <a:rPr lang="zh-CN" altLang="en-US" sz="2400" dirty="0">
                <a:solidFill>
                  <a:schemeClr val="accent2"/>
                </a:solidFill>
                <a:latin typeface="Times New Roman" pitchFamily="18" charset="0"/>
                <a:ea typeface="黑体" pitchFamily="2" charset="-122"/>
              </a:rPr>
              <a:t>常用恢复措施</a:t>
            </a:r>
          </a:p>
          <a:p>
            <a:pPr lvl="1">
              <a:lnSpc>
                <a:spcPct val="120000"/>
              </a:lnSpc>
            </a:pPr>
            <a:r>
              <a:rPr lang="zh-CN" altLang="en-US" sz="2200" dirty="0">
                <a:latin typeface="Times New Roman" pitchFamily="18" charset="0"/>
                <a:ea typeface="黑体" pitchFamily="2" charset="-122"/>
              </a:rPr>
              <a:t>事务故障的恢复：</a:t>
            </a:r>
            <a:r>
              <a:rPr lang="en-US" altLang="zh-CN" sz="2200" dirty="0">
                <a:latin typeface="Times New Roman" pitchFamily="18" charset="0"/>
                <a:ea typeface="黑体" pitchFamily="2" charset="-122"/>
              </a:rPr>
              <a:t>UNDO</a:t>
            </a:r>
          </a:p>
          <a:p>
            <a:pPr lvl="1">
              <a:lnSpc>
                <a:spcPct val="120000"/>
              </a:lnSpc>
            </a:pPr>
            <a:r>
              <a:rPr lang="zh-CN" altLang="en-US" sz="2200" dirty="0">
                <a:latin typeface="Times New Roman" pitchFamily="18" charset="0"/>
                <a:ea typeface="黑体" pitchFamily="2" charset="-122"/>
              </a:rPr>
              <a:t>系统故障的恢复：</a:t>
            </a:r>
            <a:r>
              <a:rPr lang="en-US" altLang="zh-CN" sz="2200" dirty="0">
                <a:latin typeface="Times New Roman" pitchFamily="18" charset="0"/>
                <a:ea typeface="黑体" pitchFamily="2" charset="-122"/>
              </a:rPr>
              <a:t>UNDO + REDO</a:t>
            </a:r>
          </a:p>
          <a:p>
            <a:pPr lvl="1">
              <a:lnSpc>
                <a:spcPct val="120000"/>
              </a:lnSpc>
            </a:pPr>
            <a:r>
              <a:rPr lang="zh-CN" altLang="en-US" sz="2200" dirty="0">
                <a:latin typeface="Times New Roman" pitchFamily="18" charset="0"/>
                <a:ea typeface="黑体" pitchFamily="2" charset="-122"/>
              </a:rPr>
              <a:t>介质故障的恢复：重装最近</a:t>
            </a:r>
            <a:r>
              <a:rPr lang="en-US" altLang="zh-CN" sz="2200" dirty="0">
                <a:latin typeface="Times New Roman" pitchFamily="18" charset="0"/>
                <a:ea typeface="黑体" pitchFamily="2" charset="-122"/>
              </a:rPr>
              <a:t>Backup + REDO</a:t>
            </a:r>
          </a:p>
          <a:p>
            <a:r>
              <a:rPr lang="zh-CN" altLang="en-US" sz="2200" dirty="0">
                <a:solidFill>
                  <a:schemeClr val="accent2"/>
                </a:solidFill>
                <a:latin typeface="Times New Roman" pitchFamily="18" charset="0"/>
                <a:ea typeface="黑体" pitchFamily="2" charset="-122"/>
              </a:rPr>
              <a:t>提高恢复效率的关键技术</a:t>
            </a:r>
          </a:p>
          <a:p>
            <a:pPr lvl="1"/>
            <a:r>
              <a:rPr lang="zh-CN" altLang="en-US" sz="2200" dirty="0">
                <a:latin typeface="Times New Roman" pitchFamily="18" charset="0"/>
                <a:ea typeface="黑体" pitchFamily="2" charset="-122"/>
              </a:rPr>
              <a:t>检查点（</a:t>
            </a:r>
            <a:r>
              <a:rPr lang="en-US" altLang="zh-CN" sz="2200" dirty="0">
                <a:latin typeface="Times New Roman" pitchFamily="18" charset="0"/>
                <a:ea typeface="黑体" pitchFamily="2" charset="-122"/>
              </a:rPr>
              <a:t>CP</a:t>
            </a:r>
            <a:r>
              <a:rPr lang="zh-CN" altLang="en-US" sz="2200" dirty="0">
                <a:latin typeface="Times New Roman" pitchFamily="18" charset="0"/>
                <a:ea typeface="黑体" pitchFamily="2" charset="-122"/>
              </a:rPr>
              <a:t>）技术：</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可以提高系统故障的恢复效率；</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在一定程度上提高利用动态转储进行介质故障恢复的效率</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784F8402-628C-470B-BA6F-0B1013CC85EA}" type="slidenum">
              <a:rPr lang="en-US" altLang="zh-CN"/>
              <a:pPr/>
              <a:t>3</a:t>
            </a:fld>
            <a:endParaRPr lang="en-US" altLang="zh-CN"/>
          </a:p>
        </p:txBody>
      </p:sp>
      <p:sp>
        <p:nvSpPr>
          <p:cNvPr id="105474" name="Rectangle 2"/>
          <p:cNvSpPr>
            <a:spLocks noGrp="1" noChangeArrowheads="1"/>
          </p:cNvSpPr>
          <p:nvPr>
            <p:ph type="title"/>
          </p:nvPr>
        </p:nvSpPr>
        <p:spPr/>
        <p:txBody>
          <a:bodyPr/>
          <a:lstStyle/>
          <a:p>
            <a:r>
              <a:rPr lang="zh-CN" altLang="en-US" dirty="0"/>
              <a:t>目录 </a:t>
            </a:r>
            <a:r>
              <a:rPr lang="en-US" altLang="zh-CN" dirty="0"/>
              <a:t>Contents</a:t>
            </a:r>
          </a:p>
        </p:txBody>
      </p:sp>
      <p:sp>
        <p:nvSpPr>
          <p:cNvPr id="105475" name="Rectangle 3"/>
          <p:cNvSpPr>
            <a:spLocks noGrp="1" noChangeArrowheads="1"/>
          </p:cNvSpPr>
          <p:nvPr>
            <p:ph type="body" idx="1"/>
          </p:nvPr>
        </p:nvSpPr>
        <p:spPr>
          <a:xfrm>
            <a:off x="914400" y="1415356"/>
            <a:ext cx="7772400" cy="4965972"/>
          </a:xfrm>
        </p:spPr>
        <p:txBody>
          <a:bodyPr/>
          <a:lstStyle/>
          <a:p>
            <a:pPr>
              <a:lnSpc>
                <a:spcPct val="105000"/>
              </a:lnSpc>
            </a:pPr>
            <a:r>
              <a:rPr lang="en-US" altLang="zh-CN" sz="2600" b="1" dirty="0">
                <a:solidFill>
                  <a:srgbClr val="FF0000"/>
                </a:solidFill>
                <a:ea typeface="黑体" pitchFamily="2" charset="-122"/>
              </a:rPr>
              <a:t>7.1 </a:t>
            </a:r>
            <a:r>
              <a:rPr lang="zh-CN" altLang="en-US" sz="2600" b="1" dirty="0">
                <a:solidFill>
                  <a:srgbClr val="FF0000"/>
                </a:solidFill>
                <a:ea typeface="黑体" pitchFamily="2" charset="-122"/>
              </a:rPr>
              <a:t>数据库恢复 </a:t>
            </a:r>
          </a:p>
          <a:p>
            <a:pPr lvl="1">
              <a:lnSpc>
                <a:spcPct val="105000"/>
              </a:lnSpc>
            </a:pPr>
            <a:r>
              <a:rPr lang="zh-CN" altLang="en-US" sz="2400" dirty="0">
                <a:solidFill>
                  <a:srgbClr val="0000FF"/>
                </a:solidFill>
                <a:ea typeface="黑体" pitchFamily="2" charset="-122"/>
              </a:rPr>
              <a:t>  </a:t>
            </a:r>
            <a:r>
              <a:rPr lang="zh-CN" altLang="en-US" sz="2400" dirty="0">
                <a:solidFill>
                  <a:schemeClr val="accent2"/>
                </a:solidFill>
                <a:ea typeface="黑体" pitchFamily="2" charset="-122"/>
              </a:rPr>
              <a:t>恢复的基本技术</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ea typeface="黑体" pitchFamily="2" charset="-122"/>
              </a:rPr>
              <a:t>7.2 </a:t>
            </a:r>
            <a:r>
              <a:rPr lang="zh-CN" altLang="en-US" sz="2600" b="1" dirty="0">
                <a:ea typeface="黑体" pitchFamily="2" charset="-122"/>
              </a:rPr>
              <a:t>并发控制</a:t>
            </a:r>
          </a:p>
          <a:p>
            <a:pPr lvl="1">
              <a:lnSpc>
                <a:spcPct val="105000"/>
              </a:lnSpc>
            </a:pPr>
            <a:r>
              <a:rPr lang="zh-CN" altLang="en-US" sz="2400" dirty="0">
                <a:ea typeface="黑体" pitchFamily="2" charset="-122"/>
              </a:rPr>
              <a:t>  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ea typeface="黑体" pitchFamily="2" charset="-122"/>
              </a:rPr>
              <a:t>  多粒度封锁与意向锁（选学）</a:t>
            </a:r>
          </a:p>
          <a:p>
            <a:pPr lvl="1">
              <a:lnSpc>
                <a:spcPct val="105000"/>
              </a:lnSpc>
            </a:pPr>
            <a:r>
              <a:rPr lang="zh-CN" altLang="en-US" sz="2400" dirty="0">
                <a:ea typeface="黑体" pitchFamily="2" charset="-122"/>
              </a:rPr>
              <a:t>  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DDF665D9-1DD5-4D74-A78A-018CB985ED52}" type="slidenum">
              <a:rPr lang="en-US" altLang="zh-CN"/>
              <a:pPr/>
              <a:t>30</a:t>
            </a:fld>
            <a:endParaRPr lang="en-US" altLang="zh-CN"/>
          </a:p>
        </p:txBody>
      </p:sp>
      <p:sp>
        <p:nvSpPr>
          <p:cNvPr id="112642" name="Rectangle 2"/>
          <p:cNvSpPr>
            <a:spLocks noGrp="1" noChangeArrowheads="1"/>
          </p:cNvSpPr>
          <p:nvPr>
            <p:ph type="title"/>
          </p:nvPr>
        </p:nvSpPr>
        <p:spPr/>
        <p:txBody>
          <a:bodyPr/>
          <a:lstStyle/>
          <a:p>
            <a:r>
              <a:rPr lang="zh-CN" altLang="en-US"/>
              <a:t>目录 </a:t>
            </a:r>
            <a:r>
              <a:rPr lang="en-US" altLang="zh-CN"/>
              <a:t>Contents</a:t>
            </a:r>
          </a:p>
        </p:txBody>
      </p:sp>
      <p:sp>
        <p:nvSpPr>
          <p:cNvPr id="112643" name="Rectangle 3"/>
          <p:cNvSpPr>
            <a:spLocks noGrp="1" noChangeArrowheads="1"/>
          </p:cNvSpPr>
          <p:nvPr>
            <p:ph type="body" idx="1"/>
          </p:nvPr>
        </p:nvSpPr>
        <p:spPr/>
        <p:txBody>
          <a:bodyPr/>
          <a:lstStyle/>
          <a:p>
            <a:pPr>
              <a:lnSpc>
                <a:spcPct val="105000"/>
              </a:lnSpc>
            </a:pPr>
            <a:r>
              <a:rPr lang="en-US" altLang="zh-CN" sz="2600" b="1" dirty="0">
                <a:ea typeface="黑体" pitchFamily="2" charset="-122"/>
              </a:rPr>
              <a:t>7.1  </a:t>
            </a:r>
            <a:r>
              <a:rPr lang="zh-CN" altLang="en-US" sz="2600" b="1" dirty="0">
                <a:ea typeface="黑体" pitchFamily="2" charset="-122"/>
              </a:rPr>
              <a:t>数据库恢复 </a:t>
            </a:r>
          </a:p>
          <a:p>
            <a:pPr lvl="1">
              <a:lnSpc>
                <a:spcPct val="105000"/>
              </a:lnSpc>
            </a:pPr>
            <a:r>
              <a:rPr lang="zh-CN" altLang="en-US" sz="2400" dirty="0">
                <a:ea typeface="黑体" pitchFamily="2" charset="-122"/>
              </a:rPr>
              <a:t>  恢复的基本技术</a:t>
            </a:r>
          </a:p>
          <a:p>
            <a:pPr lvl="1">
              <a:lnSpc>
                <a:spcPct val="105000"/>
              </a:lnSpc>
            </a:pPr>
            <a:r>
              <a:rPr lang="zh-CN" altLang="en-US" sz="2400" dirty="0">
                <a:ea typeface="黑体" pitchFamily="2" charset="-122"/>
              </a:rPr>
              <a:t>  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solidFill>
                  <a:srgbClr val="FF0000"/>
                </a:solidFill>
                <a:ea typeface="黑体" pitchFamily="2" charset="-122"/>
              </a:rPr>
              <a:t>7.2  </a:t>
            </a:r>
            <a:r>
              <a:rPr lang="zh-CN" altLang="en-US" sz="2600" b="1" dirty="0">
                <a:solidFill>
                  <a:srgbClr val="FF0000"/>
                </a:solidFill>
                <a:ea typeface="黑体" pitchFamily="2" charset="-122"/>
              </a:rPr>
              <a:t>并发控制</a:t>
            </a:r>
          </a:p>
          <a:p>
            <a:pPr lvl="1">
              <a:lnSpc>
                <a:spcPct val="105000"/>
              </a:lnSpc>
            </a:pPr>
            <a:r>
              <a:rPr lang="zh-CN" altLang="en-US" sz="2400" dirty="0">
                <a:ea typeface="黑体" pitchFamily="2" charset="-122"/>
              </a:rPr>
              <a:t>  </a:t>
            </a:r>
            <a:r>
              <a:rPr lang="zh-CN" altLang="en-US" sz="2400" dirty="0">
                <a:solidFill>
                  <a:schemeClr val="accent2"/>
                </a:solidFill>
                <a:ea typeface="黑体" pitchFamily="2" charset="-122"/>
              </a:rPr>
              <a:t>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ea typeface="黑体" pitchFamily="2" charset="-122"/>
              </a:rPr>
              <a:t>  多粒度封锁与意向锁（选学）</a:t>
            </a:r>
          </a:p>
          <a:p>
            <a:pPr lvl="1">
              <a:lnSpc>
                <a:spcPct val="105000"/>
              </a:lnSpc>
            </a:pPr>
            <a:r>
              <a:rPr lang="zh-CN" altLang="en-US" sz="2400" dirty="0">
                <a:ea typeface="黑体" pitchFamily="2" charset="-122"/>
              </a:rPr>
              <a:t>  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82E81DC3-D204-4927-B038-8B643544CFF1}" type="slidenum">
              <a:rPr lang="en-US" altLang="zh-CN"/>
              <a:pPr/>
              <a:t>31</a:t>
            </a:fld>
            <a:endParaRPr lang="en-US" altLang="zh-CN"/>
          </a:p>
        </p:txBody>
      </p:sp>
      <p:sp>
        <p:nvSpPr>
          <p:cNvPr id="33794" name="Rectangle 2"/>
          <p:cNvSpPr>
            <a:spLocks noGrp="1" noChangeArrowheads="1"/>
          </p:cNvSpPr>
          <p:nvPr>
            <p:ph type="title"/>
          </p:nvPr>
        </p:nvSpPr>
        <p:spPr/>
        <p:txBody>
          <a:bodyPr/>
          <a:lstStyle/>
          <a:p>
            <a:r>
              <a:rPr lang="en-US" altLang="zh-CN" sz="4000" dirty="0"/>
              <a:t>7.2.1  </a:t>
            </a:r>
            <a:r>
              <a:rPr lang="zh-CN" altLang="en-US" sz="4000" dirty="0"/>
              <a:t>并发控制概述</a:t>
            </a:r>
          </a:p>
        </p:txBody>
      </p:sp>
      <p:sp>
        <p:nvSpPr>
          <p:cNvPr id="33795" name="Rectangle 3"/>
          <p:cNvSpPr>
            <a:spLocks noGrp="1" noChangeArrowheads="1"/>
          </p:cNvSpPr>
          <p:nvPr>
            <p:ph type="body" idx="1"/>
          </p:nvPr>
        </p:nvSpPr>
        <p:spPr>
          <a:xfrm>
            <a:off x="611063" y="1340768"/>
            <a:ext cx="8075737" cy="4824288"/>
          </a:xfrm>
        </p:spPr>
        <p:txBody>
          <a:bodyPr/>
          <a:lstStyle/>
          <a:p>
            <a:pPr>
              <a:spcBef>
                <a:spcPct val="5000"/>
              </a:spcBef>
            </a:pPr>
            <a:r>
              <a:rPr lang="zh-CN" altLang="en-US" sz="2400" dirty="0">
                <a:solidFill>
                  <a:schemeClr val="accent2"/>
                </a:solidFill>
                <a:latin typeface="Times New Roman" pitchFamily="18" charset="0"/>
                <a:ea typeface="黑体" pitchFamily="2" charset="-122"/>
              </a:rPr>
              <a:t>并发访问与并发控制</a:t>
            </a:r>
          </a:p>
          <a:p>
            <a:pPr lvl="1">
              <a:spcBef>
                <a:spcPct val="5000"/>
              </a:spcBef>
            </a:pPr>
            <a:r>
              <a:rPr lang="zh-CN" altLang="en-US" sz="2200" dirty="0">
                <a:latin typeface="Times New Roman" pitchFamily="18" charset="0"/>
                <a:ea typeface="黑体" pitchFamily="2" charset="-122"/>
              </a:rPr>
              <a:t>数据库是一个多用户共享的系统，</a:t>
            </a:r>
            <a:r>
              <a:rPr lang="zh-CN" altLang="en-US" sz="2200" dirty="0">
                <a:solidFill>
                  <a:srgbClr val="008000"/>
                </a:solidFill>
                <a:latin typeface="Times New Roman" pitchFamily="18" charset="0"/>
                <a:ea typeface="黑体" pitchFamily="2" charset="-122"/>
              </a:rPr>
              <a:t>多个事务的执行方式：</a:t>
            </a:r>
          </a:p>
          <a:p>
            <a:pPr lvl="2">
              <a:spcBef>
                <a:spcPct val="5000"/>
              </a:spcBef>
            </a:pPr>
            <a:r>
              <a:rPr lang="zh-CN" altLang="en-US" sz="2100" dirty="0">
                <a:solidFill>
                  <a:srgbClr val="0000FF"/>
                </a:solidFill>
                <a:latin typeface="Times New Roman" pitchFamily="18" charset="0"/>
                <a:ea typeface="黑体" pitchFamily="2" charset="-122"/>
              </a:rPr>
              <a:t>串行访问（</a:t>
            </a:r>
            <a:r>
              <a:rPr lang="en-US" altLang="zh-CN" sz="2100" dirty="0">
                <a:solidFill>
                  <a:srgbClr val="0000FF"/>
                </a:solidFill>
                <a:latin typeface="Times New Roman" pitchFamily="18" charset="0"/>
                <a:ea typeface="黑体" pitchFamily="2" charset="-122"/>
              </a:rPr>
              <a:t>serial access</a:t>
            </a:r>
            <a:r>
              <a:rPr lang="zh-CN" altLang="en-US" sz="2100" dirty="0">
                <a:solidFill>
                  <a:srgbClr val="0000FF"/>
                </a:solidFill>
                <a:latin typeface="Times New Roman" pitchFamily="18" charset="0"/>
                <a:ea typeface="黑体" pitchFamily="2" charset="-122"/>
              </a:rPr>
              <a:t>）：</a:t>
            </a:r>
            <a:r>
              <a:rPr lang="en-US" altLang="zh-CN" sz="2100" dirty="0">
                <a:latin typeface="Times New Roman" pitchFamily="18" charset="0"/>
                <a:ea typeface="黑体" pitchFamily="2" charset="-122"/>
              </a:rPr>
              <a:t>DBMS</a:t>
            </a:r>
            <a:r>
              <a:rPr lang="zh-CN" altLang="en-US" sz="2100" dirty="0">
                <a:latin typeface="Times New Roman" pitchFamily="18" charset="0"/>
                <a:ea typeface="黑体" pitchFamily="2" charset="-122"/>
              </a:rPr>
              <a:t>一次只接纳一个事务，事务串行地被执行，即一个事务结束后另一个事务才开始</a:t>
            </a:r>
          </a:p>
          <a:p>
            <a:pPr lvl="3">
              <a:spcBef>
                <a:spcPct val="5000"/>
              </a:spcBef>
            </a:pPr>
            <a:r>
              <a:rPr lang="zh-CN" altLang="en-US" dirty="0">
                <a:solidFill>
                  <a:srgbClr val="008000"/>
                </a:solidFill>
                <a:latin typeface="Times New Roman" pitchFamily="18" charset="0"/>
                <a:ea typeface="黑体" pitchFamily="2" charset="-122"/>
              </a:rPr>
              <a:t>不能充分利用系统资源，不能发挥</a:t>
            </a:r>
            <a:r>
              <a:rPr lang="en-US" altLang="zh-CN" dirty="0">
                <a:solidFill>
                  <a:srgbClr val="008000"/>
                </a:solidFill>
                <a:latin typeface="Times New Roman" pitchFamily="18" charset="0"/>
                <a:ea typeface="黑体" pitchFamily="2" charset="-122"/>
              </a:rPr>
              <a:t>DB</a:t>
            </a:r>
            <a:r>
              <a:rPr lang="zh-CN" altLang="en-US" dirty="0">
                <a:solidFill>
                  <a:srgbClr val="008000"/>
                </a:solidFill>
                <a:latin typeface="Times New Roman" pitchFamily="18" charset="0"/>
                <a:ea typeface="黑体" pitchFamily="2" charset="-122"/>
              </a:rPr>
              <a:t>共享资源的特点</a:t>
            </a:r>
          </a:p>
          <a:p>
            <a:pPr lvl="2">
              <a:spcBef>
                <a:spcPct val="5000"/>
              </a:spcBef>
            </a:pPr>
            <a:r>
              <a:rPr lang="zh-CN" altLang="en-US" sz="2100" dirty="0">
                <a:solidFill>
                  <a:srgbClr val="0000FF"/>
                </a:solidFill>
                <a:latin typeface="Times New Roman" pitchFamily="18" charset="0"/>
                <a:ea typeface="黑体" pitchFamily="2" charset="-122"/>
              </a:rPr>
              <a:t>并发访问（</a:t>
            </a:r>
            <a:r>
              <a:rPr lang="en-US" altLang="zh-CN" sz="2100" dirty="0">
                <a:solidFill>
                  <a:srgbClr val="0000FF"/>
                </a:solidFill>
                <a:latin typeface="Times New Roman" pitchFamily="18" charset="0"/>
                <a:ea typeface="黑体" pitchFamily="2" charset="-122"/>
              </a:rPr>
              <a:t>concurrent access</a:t>
            </a:r>
            <a:r>
              <a:rPr lang="zh-CN" altLang="en-US" sz="2100" dirty="0">
                <a:solidFill>
                  <a:srgbClr val="0000FF"/>
                </a:solidFill>
                <a:latin typeface="Times New Roman" pitchFamily="18" charset="0"/>
                <a:ea typeface="黑体" pitchFamily="2" charset="-122"/>
              </a:rPr>
              <a:t>）：</a:t>
            </a:r>
            <a:r>
              <a:rPr lang="en-US" altLang="zh-CN" sz="2100" dirty="0">
                <a:latin typeface="Times New Roman" pitchFamily="18" charset="0"/>
                <a:ea typeface="黑体" pitchFamily="2" charset="-122"/>
              </a:rPr>
              <a:t>DBMS</a:t>
            </a:r>
            <a:r>
              <a:rPr lang="zh-CN" altLang="en-US" sz="2100" dirty="0">
                <a:latin typeface="Times New Roman" pitchFamily="18" charset="0"/>
                <a:ea typeface="黑体" pitchFamily="2" charset="-122"/>
              </a:rPr>
              <a:t>同时接纳多个事务，事务在时间上重叠地执行</a:t>
            </a:r>
          </a:p>
          <a:p>
            <a:pPr lvl="3">
              <a:spcBef>
                <a:spcPct val="5000"/>
              </a:spcBef>
            </a:pPr>
            <a:r>
              <a:rPr lang="zh-CN" altLang="en-US" b="1" dirty="0">
                <a:solidFill>
                  <a:srgbClr val="0000FF"/>
                </a:solidFill>
                <a:latin typeface="Times New Roman" pitchFamily="18" charset="0"/>
                <a:ea typeface="黑体" pitchFamily="2" charset="-122"/>
              </a:rPr>
              <a:t>交叉并发方式（</a:t>
            </a:r>
            <a:r>
              <a:rPr lang="en-US" altLang="zh-CN" b="1" dirty="0">
                <a:solidFill>
                  <a:srgbClr val="0000FF"/>
                </a:solidFill>
                <a:latin typeface="Times New Roman" pitchFamily="18" charset="0"/>
                <a:ea typeface="黑体" pitchFamily="2" charset="-122"/>
              </a:rPr>
              <a:t>interleaved concurrency</a:t>
            </a:r>
            <a:r>
              <a:rPr lang="zh-CN" altLang="en-US" b="1" dirty="0">
                <a:solidFill>
                  <a:srgbClr val="0000FF"/>
                </a:solidFill>
                <a:latin typeface="Times New Roman" pitchFamily="18" charset="0"/>
                <a:ea typeface="黑体" pitchFamily="2" charset="-122"/>
              </a:rPr>
              <a:t>）</a:t>
            </a:r>
            <a:r>
              <a:rPr lang="en-US" altLang="zh-CN" b="1" dirty="0">
                <a:solidFill>
                  <a:srgbClr val="0000FF"/>
                </a:solidFill>
                <a:latin typeface="Times New Roman" pitchFamily="18" charset="0"/>
                <a:ea typeface="黑体" pitchFamily="2" charset="-122"/>
              </a:rPr>
              <a:t>: </a:t>
            </a:r>
            <a:r>
              <a:rPr lang="zh-CN" altLang="en-US" dirty="0">
                <a:latin typeface="Times New Roman" pitchFamily="18" charset="0"/>
                <a:ea typeface="黑体" pitchFamily="2" charset="-122"/>
              </a:rPr>
              <a:t>并行事务的并行操作轮流交叉运行，是单处理机系统中的并发方式。能够减少处理机的空闲时间，提高系统的效率。</a:t>
            </a:r>
          </a:p>
          <a:p>
            <a:pPr lvl="3">
              <a:spcBef>
                <a:spcPct val="5000"/>
              </a:spcBef>
            </a:pPr>
            <a:r>
              <a:rPr lang="zh-CN" altLang="en-US" b="1" dirty="0">
                <a:solidFill>
                  <a:srgbClr val="0000FF"/>
                </a:solidFill>
                <a:latin typeface="Times New Roman" pitchFamily="18" charset="0"/>
                <a:ea typeface="黑体" pitchFamily="2" charset="-122"/>
              </a:rPr>
              <a:t>同时并发方式（</a:t>
            </a:r>
            <a:r>
              <a:rPr lang="en-US" altLang="zh-CN" b="1" dirty="0">
                <a:solidFill>
                  <a:srgbClr val="0000FF"/>
                </a:solidFill>
                <a:latin typeface="Times New Roman" pitchFamily="18" charset="0"/>
                <a:ea typeface="黑体" pitchFamily="2" charset="-122"/>
              </a:rPr>
              <a:t>simultaneous concurrency</a:t>
            </a:r>
            <a:r>
              <a:rPr lang="zh-CN" altLang="en-US" b="1" dirty="0">
                <a:solidFill>
                  <a:srgbClr val="0000FF"/>
                </a:solidFill>
                <a:latin typeface="Times New Roman" pitchFamily="18" charset="0"/>
                <a:ea typeface="黑体" pitchFamily="2" charset="-122"/>
              </a:rPr>
              <a:t>）</a:t>
            </a:r>
            <a:r>
              <a:rPr lang="en-US" altLang="zh-CN" b="1" dirty="0">
                <a:solidFill>
                  <a:srgbClr val="0000FF"/>
                </a:solidFill>
                <a:latin typeface="Times New Roman" pitchFamily="18" charset="0"/>
                <a:ea typeface="黑体" pitchFamily="2" charset="-122"/>
              </a:rPr>
              <a:t>:</a:t>
            </a:r>
            <a:r>
              <a:rPr lang="en-US" altLang="zh-CN" dirty="0">
                <a:solidFill>
                  <a:schemeClr val="folHlink"/>
                </a:solidFill>
                <a:latin typeface="Times New Roman" pitchFamily="18" charset="0"/>
                <a:ea typeface="黑体" pitchFamily="2" charset="-122"/>
              </a:rPr>
              <a:t> </a:t>
            </a:r>
            <a:r>
              <a:rPr lang="zh-CN" altLang="en-US" dirty="0">
                <a:latin typeface="Times New Roman" pitchFamily="18" charset="0"/>
                <a:ea typeface="黑体" pitchFamily="2" charset="-122"/>
              </a:rPr>
              <a:t>多处理机系统中，每个处理机可以运行一个事务，多个处理机可以同时运行多个事务，实现多个事务真正的并行运行。最理想的、更复杂的并发方式，但受制于硬件环境。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7" dur="500"/>
                                        <p:tgtEl>
                                          <p:spTgt spid="3379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795">
                                            <p:txEl>
                                              <p:pRg st="5" end="5"/>
                                            </p:txEl>
                                          </p:spTgt>
                                        </p:tgtEl>
                                        <p:attrNameLst>
                                          <p:attrName>style.visibility</p:attrName>
                                        </p:attrNameLst>
                                      </p:cBhvr>
                                      <p:to>
                                        <p:strVal val="visible"/>
                                      </p:to>
                                    </p:set>
                                    <p:anim calcmode="lin" valueType="num">
                                      <p:cBhvr additive="base">
                                        <p:cTn id="12"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795">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3795">
                                            <p:txEl>
                                              <p:pRg st="6" end="6"/>
                                            </p:txEl>
                                          </p:spTgt>
                                        </p:tgtEl>
                                        <p:attrNameLst>
                                          <p:attrName>style.visibility</p:attrName>
                                        </p:attrNameLst>
                                      </p:cBhvr>
                                      <p:to>
                                        <p:strVal val="visible"/>
                                      </p:to>
                                    </p:set>
                                    <p:anim calcmode="lin" valueType="num">
                                      <p:cBhvr additive="base">
                                        <p:cTn id="16"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7.2.1  </a:t>
            </a:r>
            <a:r>
              <a:rPr lang="zh-CN" altLang="en-US" sz="4400" dirty="0"/>
              <a:t>并发控制概述</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日期占位符 3"/>
          <p:cNvSpPr>
            <a:spLocks noGrp="1"/>
          </p:cNvSpPr>
          <p:nvPr>
            <p:ph type="dt" sz="half" idx="2"/>
          </p:nvPr>
        </p:nvSpPr>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p:txBody>
          <a:bodyPr/>
          <a:lstStyle/>
          <a:p>
            <a:pPr>
              <a:defRPr/>
            </a:pPr>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p:txBody>
          <a:bodyPr/>
          <a:lstStyle/>
          <a:p>
            <a:fld id="{241E09FC-AECE-4117-A325-EFE4DF9E6D26}" type="slidenum">
              <a:rPr lang="en-US" altLang="zh-CN" smtClean="0"/>
              <a:pPr/>
              <a:t>32</a:t>
            </a:fld>
            <a:endParaRPr lang="en-US" altLang="zh-CN" dirty="0"/>
          </a:p>
        </p:txBody>
      </p:sp>
      <p:pic>
        <p:nvPicPr>
          <p:cNvPr id="8" name="图片 7"/>
          <p:cNvPicPr>
            <a:picLocks noChangeAspect="1"/>
          </p:cNvPicPr>
          <p:nvPr/>
        </p:nvPicPr>
        <p:blipFill>
          <a:blip r:embed="rId2"/>
          <a:stretch>
            <a:fillRect/>
          </a:stretch>
        </p:blipFill>
        <p:spPr>
          <a:xfrm>
            <a:off x="748365" y="1345864"/>
            <a:ext cx="7938467" cy="5027093"/>
          </a:xfrm>
          <a:prstGeom prst="rect">
            <a:avLst/>
          </a:prstGeom>
        </p:spPr>
      </p:pic>
      <p:sp>
        <p:nvSpPr>
          <p:cNvPr id="9" name="矩形 8"/>
          <p:cNvSpPr/>
          <p:nvPr/>
        </p:nvSpPr>
        <p:spPr>
          <a:xfrm>
            <a:off x="6660232" y="6093296"/>
            <a:ext cx="2132315" cy="338554"/>
          </a:xfrm>
          <a:prstGeom prst="rect">
            <a:avLst/>
          </a:prstGeom>
        </p:spPr>
        <p:txBody>
          <a:bodyPr wrap="none">
            <a:spAutoFit/>
          </a:bodyPr>
          <a:lstStyle/>
          <a:p>
            <a:r>
              <a:rPr lang="zh-CN" altLang="en-US" sz="1600" dirty="0">
                <a:solidFill>
                  <a:srgbClr val="008000"/>
                </a:solidFill>
              </a:rPr>
              <a:t>Source：主教材P148</a:t>
            </a:r>
          </a:p>
        </p:txBody>
      </p:sp>
    </p:spTree>
    <p:extLst>
      <p:ext uri="{BB962C8B-B14F-4D97-AF65-F5344CB8AC3E}">
        <p14:creationId xmlns:p14="http://schemas.microsoft.com/office/powerpoint/2010/main" val="279142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1304D2A7-39EF-4A68-9E92-F0753338B35B}" type="slidenum">
              <a:rPr lang="en-US" altLang="zh-CN"/>
              <a:pPr/>
              <a:t>33</a:t>
            </a:fld>
            <a:endParaRPr lang="en-US" altLang="zh-CN"/>
          </a:p>
        </p:txBody>
      </p:sp>
      <p:sp>
        <p:nvSpPr>
          <p:cNvPr id="35842"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35843" name="Rectangle 3"/>
          <p:cNvSpPr>
            <a:spLocks noGrp="1" noChangeArrowheads="1"/>
          </p:cNvSpPr>
          <p:nvPr>
            <p:ph type="body" idx="1"/>
          </p:nvPr>
        </p:nvSpPr>
        <p:spPr>
          <a:xfrm>
            <a:off x="611187" y="1340768"/>
            <a:ext cx="8075613" cy="5113337"/>
          </a:xfrm>
        </p:spPr>
        <p:txBody>
          <a:bodyPr/>
          <a:lstStyle/>
          <a:p>
            <a:pPr>
              <a:lnSpc>
                <a:spcPct val="105000"/>
              </a:lnSpc>
            </a:pPr>
            <a:r>
              <a:rPr lang="zh-CN" altLang="en-US" sz="2400" dirty="0">
                <a:solidFill>
                  <a:schemeClr val="accent2"/>
                </a:solidFill>
                <a:latin typeface="Times New Roman" pitchFamily="18" charset="0"/>
                <a:ea typeface="黑体" pitchFamily="2" charset="-122"/>
              </a:rPr>
              <a:t>并发访问与并发控制（续）</a:t>
            </a:r>
            <a:endParaRPr lang="en-US" altLang="zh-CN" sz="2400" dirty="0">
              <a:solidFill>
                <a:schemeClr val="accent2"/>
              </a:solidFill>
              <a:latin typeface="Times New Roman" pitchFamily="18" charset="0"/>
              <a:ea typeface="黑体" pitchFamily="2" charset="-122"/>
            </a:endParaRPr>
          </a:p>
          <a:p>
            <a:pPr lvl="1">
              <a:lnSpc>
                <a:spcPct val="105000"/>
              </a:lnSpc>
            </a:pPr>
            <a:r>
              <a:rPr lang="zh-CN" altLang="en-US" sz="2100" dirty="0">
                <a:solidFill>
                  <a:srgbClr val="008000"/>
                </a:solidFill>
                <a:latin typeface="Times New Roman" pitchFamily="18" charset="0"/>
                <a:ea typeface="黑体" pitchFamily="2" charset="-122"/>
              </a:rPr>
              <a:t>数据库系统中，事务必然是并发访问的。</a:t>
            </a:r>
          </a:p>
          <a:p>
            <a:pPr lvl="2">
              <a:lnSpc>
                <a:spcPct val="105000"/>
              </a:lnSpc>
            </a:pPr>
            <a:r>
              <a:rPr lang="zh-CN" altLang="en-US" sz="2100" dirty="0">
                <a:solidFill>
                  <a:srgbClr val="0000FF"/>
                </a:solidFill>
                <a:latin typeface="Times New Roman" pitchFamily="18" charset="0"/>
                <a:ea typeface="黑体" pitchFamily="2" charset="-122"/>
              </a:rPr>
              <a:t>性能方面考虑：</a:t>
            </a:r>
          </a:p>
          <a:p>
            <a:pPr lvl="3">
              <a:lnSpc>
                <a:spcPct val="105000"/>
              </a:lnSpc>
            </a:pPr>
            <a:r>
              <a:rPr lang="zh-CN" altLang="en-US" dirty="0">
                <a:latin typeface="Times New Roman" pitchFamily="18" charset="0"/>
                <a:ea typeface="黑体" pitchFamily="2" charset="-122"/>
              </a:rPr>
              <a:t>多个用户往往同时存取数据库，实际上，即往往同时有多个事务向</a:t>
            </a:r>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提出申请，如果</a:t>
            </a:r>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串行地提供服务，则必然会“</a:t>
            </a:r>
            <a:r>
              <a:rPr lang="zh-CN" altLang="en-US" dirty="0">
                <a:solidFill>
                  <a:srgbClr val="008000"/>
                </a:solidFill>
                <a:latin typeface="Times New Roman" pitchFamily="18" charset="0"/>
                <a:ea typeface="黑体" pitchFamily="2" charset="-122"/>
              </a:rPr>
              <a:t>排队等待</a:t>
            </a:r>
            <a:r>
              <a:rPr lang="zh-CN" altLang="en-US" dirty="0">
                <a:latin typeface="Times New Roman" pitchFamily="18" charset="0"/>
                <a:ea typeface="黑体" pitchFamily="2" charset="-122"/>
              </a:rPr>
              <a:t>”，这样极大地影响系统性能（</a:t>
            </a:r>
            <a:r>
              <a:rPr lang="zh-CN" altLang="en-US" dirty="0">
                <a:solidFill>
                  <a:srgbClr val="008000"/>
                </a:solidFill>
                <a:latin typeface="Times New Roman" pitchFamily="18" charset="0"/>
                <a:ea typeface="黑体" pitchFamily="2" charset="-122"/>
              </a:rPr>
              <a:t>吞吐率</a:t>
            </a:r>
            <a:r>
              <a:rPr lang="zh-CN" altLang="en-US" dirty="0">
                <a:latin typeface="Times New Roman" pitchFamily="18" charset="0"/>
                <a:ea typeface="黑体" pitchFamily="2" charset="-122"/>
              </a:rPr>
              <a:t>）。特别是“</a:t>
            </a:r>
            <a:r>
              <a:rPr lang="zh-CN" altLang="en-US" dirty="0">
                <a:solidFill>
                  <a:srgbClr val="008000"/>
                </a:solidFill>
                <a:latin typeface="Times New Roman" pitchFamily="18" charset="0"/>
                <a:ea typeface="黑体" pitchFamily="2" charset="-122"/>
              </a:rPr>
              <a:t>短事务</a:t>
            </a:r>
            <a:r>
              <a:rPr lang="zh-CN" altLang="en-US" dirty="0">
                <a:latin typeface="Times New Roman" pitchFamily="18" charset="0"/>
                <a:ea typeface="黑体" pitchFamily="2" charset="-122"/>
              </a:rPr>
              <a:t>”，更感觉“</a:t>
            </a:r>
            <a:r>
              <a:rPr lang="zh-CN" altLang="en-US" dirty="0">
                <a:solidFill>
                  <a:srgbClr val="008000"/>
                </a:solidFill>
                <a:latin typeface="Times New Roman" pitchFamily="18" charset="0"/>
                <a:ea typeface="黑体" pitchFamily="2" charset="-122"/>
              </a:rPr>
              <a:t>响应时间太慢</a:t>
            </a:r>
            <a:r>
              <a:rPr lang="zh-CN" altLang="en-US" dirty="0">
                <a:latin typeface="Times New Roman" pitchFamily="18" charset="0"/>
                <a:ea typeface="黑体" pitchFamily="2" charset="-122"/>
              </a:rPr>
              <a:t>”。</a:t>
            </a:r>
            <a:endParaRPr lang="zh-CN" altLang="en-US" b="1" dirty="0">
              <a:solidFill>
                <a:srgbClr val="A50021"/>
              </a:solidFill>
              <a:latin typeface="Times New Roman" pitchFamily="18" charset="0"/>
              <a:ea typeface="黑体" pitchFamily="2" charset="-122"/>
            </a:endParaRPr>
          </a:p>
          <a:p>
            <a:pPr lvl="2">
              <a:lnSpc>
                <a:spcPct val="105000"/>
              </a:lnSpc>
            </a:pPr>
            <a:r>
              <a:rPr lang="zh-CN" altLang="en-US" sz="2100" dirty="0">
                <a:solidFill>
                  <a:srgbClr val="0000FF"/>
                </a:solidFill>
                <a:latin typeface="Times New Roman" pitchFamily="18" charset="0"/>
                <a:ea typeface="黑体" pitchFamily="2" charset="-122"/>
              </a:rPr>
              <a:t>资源利用率方面考虑：</a:t>
            </a:r>
          </a:p>
          <a:p>
            <a:pPr lvl="3">
              <a:lnSpc>
                <a:spcPct val="105000"/>
              </a:lnSpc>
            </a:pPr>
            <a:r>
              <a:rPr lang="zh-CN" altLang="en-US" dirty="0">
                <a:latin typeface="Times New Roman" pitchFamily="18" charset="0"/>
                <a:ea typeface="黑体" pitchFamily="2" charset="-122"/>
              </a:rPr>
              <a:t>一个事务在执行过程中，不同执行阶段需不同的资源（</a:t>
            </a:r>
            <a:r>
              <a:rPr lang="en-US" altLang="zh-CN" dirty="0">
                <a:latin typeface="Times New Roman" pitchFamily="18" charset="0"/>
                <a:ea typeface="黑体" pitchFamily="2" charset="-122"/>
              </a:rPr>
              <a:t>CPU</a:t>
            </a:r>
            <a:r>
              <a:rPr lang="zh-CN" altLang="en-US" dirty="0">
                <a:latin typeface="Times New Roman" pitchFamily="18" charset="0"/>
                <a:ea typeface="黑体" pitchFamily="2" charset="-122"/>
              </a:rPr>
              <a:t>、</a:t>
            </a:r>
            <a:r>
              <a:rPr lang="en-US" altLang="zh-CN" dirty="0">
                <a:latin typeface="Times New Roman" pitchFamily="18" charset="0"/>
                <a:ea typeface="黑体" pitchFamily="2" charset="-122"/>
              </a:rPr>
              <a:t>I/O</a:t>
            </a:r>
            <a:r>
              <a:rPr lang="zh-CN" altLang="en-US" dirty="0">
                <a:latin typeface="Times New Roman" pitchFamily="18" charset="0"/>
                <a:ea typeface="黑体" pitchFamily="2" charset="-122"/>
              </a:rPr>
              <a:t>、通信</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）。如果事务串行执行，必然有“</a:t>
            </a:r>
            <a:r>
              <a:rPr lang="zh-CN" altLang="en-US" dirty="0">
                <a:solidFill>
                  <a:srgbClr val="008000"/>
                </a:solidFill>
                <a:latin typeface="Times New Roman" pitchFamily="18" charset="0"/>
                <a:ea typeface="黑体" pitchFamily="2" charset="-122"/>
              </a:rPr>
              <a:t>资源闲置</a:t>
            </a:r>
            <a:r>
              <a:rPr lang="zh-CN" altLang="en-US" dirty="0">
                <a:latin typeface="Times New Roman" pitchFamily="18" charset="0"/>
                <a:ea typeface="黑体" pitchFamily="2" charset="-122"/>
              </a:rPr>
              <a:t>”，影响资源利用率；如果并行执行，既充分利用了系统资源，又可缩短响应时间。</a:t>
            </a:r>
          </a:p>
          <a:p>
            <a:pPr lvl="1">
              <a:lnSpc>
                <a:spcPct val="105000"/>
              </a:lnSpc>
            </a:pPr>
            <a:r>
              <a:rPr lang="zh-CN" altLang="en-US" sz="2100" dirty="0">
                <a:latin typeface="Times New Roman" pitchFamily="18" charset="0"/>
                <a:ea typeface="黑体" pitchFamily="2" charset="-122"/>
              </a:rPr>
              <a:t>但是，并发访问环境下，还能保证所有事务都满足</a:t>
            </a:r>
            <a:r>
              <a:rPr lang="en-US" altLang="zh-CN" sz="2100" dirty="0">
                <a:latin typeface="Times New Roman" pitchFamily="18" charset="0"/>
                <a:ea typeface="黑体" pitchFamily="2" charset="-122"/>
              </a:rPr>
              <a:t>ACID</a:t>
            </a:r>
            <a:r>
              <a:rPr lang="zh-CN" altLang="en-US" sz="2100" dirty="0">
                <a:latin typeface="Times New Roman" pitchFamily="18" charset="0"/>
                <a:ea typeface="黑体" pitchFamily="2" charset="-122"/>
              </a:rPr>
              <a:t>性质吗？</a:t>
            </a:r>
            <a:r>
              <a:rPr lang="en-US" altLang="zh-CN" sz="2100" dirty="0">
                <a:latin typeface="Times New Roman" pitchFamily="18" charset="0"/>
                <a:ea typeface="黑体" pitchFamily="2" charset="-122"/>
              </a:rPr>
              <a:t>——</a:t>
            </a:r>
            <a:r>
              <a:rPr lang="zh-CN" altLang="en-US" sz="2100" dirty="0">
                <a:latin typeface="Times New Roman" pitchFamily="18" charset="0"/>
                <a:ea typeface="黑体" pitchFamily="2" charset="-122"/>
              </a:rPr>
              <a:t>答案是：</a:t>
            </a:r>
            <a:r>
              <a:rPr lang="zh-CN" altLang="en-US" sz="2100" dirty="0">
                <a:solidFill>
                  <a:schemeClr val="accent2"/>
                </a:solidFill>
                <a:latin typeface="Times New Roman" pitchFamily="18" charset="0"/>
                <a:ea typeface="黑体" pitchFamily="2" charset="-122"/>
              </a:rPr>
              <a:t>如果不加“控制”，那么就不能！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anim calcmode="lin" valueType="num">
                                      <p:cBhvr additive="base">
                                        <p:cTn id="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5843">
                                            <p:txEl>
                                              <p:pRg st="5" end="5"/>
                                            </p:txEl>
                                          </p:spTgt>
                                        </p:tgtEl>
                                        <p:attrNameLst>
                                          <p:attrName>style.visibility</p:attrName>
                                        </p:attrNameLst>
                                      </p:cBhvr>
                                      <p:to>
                                        <p:strVal val="visible"/>
                                      </p:to>
                                    </p:set>
                                    <p:anim calcmode="lin" valueType="num">
                                      <p:cBhvr additive="base">
                                        <p:cTn id="1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5843">
                                            <p:txEl>
                                              <p:pRg st="6" end="6"/>
                                            </p:txEl>
                                          </p:spTgt>
                                        </p:tgtEl>
                                        <p:attrNameLst>
                                          <p:attrName>style.visibility</p:attrName>
                                        </p:attrNameLst>
                                      </p:cBhvr>
                                      <p:to>
                                        <p:strVal val="visible"/>
                                      </p:to>
                                    </p:set>
                                    <p:anim calcmode="lin" valueType="num">
                                      <p:cBhvr additive="base">
                                        <p:cTn id="17"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53AE7E72-EEA6-44DD-AA9B-E698F47B0403}" type="slidenum">
              <a:rPr lang="en-US" altLang="zh-CN"/>
              <a:pPr/>
              <a:t>34</a:t>
            </a:fld>
            <a:endParaRPr lang="en-US" altLang="zh-CN"/>
          </a:p>
        </p:txBody>
      </p:sp>
      <p:sp>
        <p:nvSpPr>
          <p:cNvPr id="36866"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36867" name="Rectangle 3"/>
          <p:cNvSpPr>
            <a:spLocks noGrp="1" noChangeArrowheads="1"/>
          </p:cNvSpPr>
          <p:nvPr>
            <p:ph type="body" idx="1"/>
          </p:nvPr>
        </p:nvSpPr>
        <p:spPr>
          <a:xfrm>
            <a:off x="611560" y="1340768"/>
            <a:ext cx="8064896" cy="4536256"/>
          </a:xfrm>
        </p:spPr>
        <p:txBody>
          <a:bodyPr/>
          <a:lstStyle/>
          <a:p>
            <a:r>
              <a:rPr lang="zh-CN" altLang="en-US" sz="2400" dirty="0">
                <a:solidFill>
                  <a:schemeClr val="accent2"/>
                </a:solidFill>
                <a:latin typeface="Times New Roman" pitchFamily="18" charset="0"/>
                <a:ea typeface="黑体" pitchFamily="2" charset="-122"/>
              </a:rPr>
              <a:t>并发访问与并发控制（续）</a:t>
            </a:r>
            <a:endParaRPr lang="en-US" altLang="zh-CN" sz="2400" dirty="0">
              <a:solidFill>
                <a:schemeClr val="accent2"/>
              </a:solidFill>
              <a:latin typeface="Times New Roman" pitchFamily="18" charset="0"/>
              <a:ea typeface="黑体" pitchFamily="2" charset="-122"/>
            </a:endParaRPr>
          </a:p>
          <a:p>
            <a:pPr marL="0" indent="0">
              <a:buNone/>
            </a:pPr>
            <a:r>
              <a:rPr lang="en-US" altLang="zh-CN" sz="2200" dirty="0">
                <a:solidFill>
                  <a:schemeClr val="tx1"/>
                </a:solidFill>
                <a:latin typeface="+mn-lt"/>
                <a:ea typeface="+mn-ea"/>
                <a:cs typeface="+mn-cs"/>
              </a:rPr>
              <a:t>    </a:t>
            </a:r>
            <a:r>
              <a:rPr lang="zh-CN" altLang="zh-CN" sz="2400" dirty="0">
                <a:solidFill>
                  <a:schemeClr val="tx1"/>
                </a:solidFill>
              </a:rPr>
              <a:t>我们可以</a:t>
            </a:r>
            <a:r>
              <a:rPr lang="zh-CN" altLang="en-US" sz="2400" dirty="0">
                <a:solidFill>
                  <a:schemeClr val="tx1"/>
                </a:solidFill>
              </a:rPr>
              <a:t>从“</a:t>
            </a:r>
            <a:r>
              <a:rPr lang="en-US" altLang="zh-CN" sz="2400" dirty="0"/>
              <a:t>C</a:t>
            </a:r>
            <a:r>
              <a:rPr lang="zh-CN" altLang="en-US" sz="2400" dirty="0">
                <a:solidFill>
                  <a:schemeClr val="tx1"/>
                </a:solidFill>
              </a:rPr>
              <a:t>”</a:t>
            </a:r>
            <a:r>
              <a:rPr lang="zh-CN" altLang="zh-CN" sz="2400" dirty="0">
                <a:solidFill>
                  <a:schemeClr val="tx1"/>
                </a:solidFill>
              </a:rPr>
              <a:t>（即一致性）角度来</a:t>
            </a:r>
            <a:r>
              <a:rPr lang="zh-CN" altLang="en-US" sz="2400" dirty="0">
                <a:solidFill>
                  <a:schemeClr val="tx1"/>
                </a:solidFill>
              </a:rPr>
              <a:t>观察</a:t>
            </a:r>
            <a:r>
              <a:rPr lang="zh-CN" altLang="zh-CN" sz="2400" dirty="0">
                <a:solidFill>
                  <a:schemeClr val="tx1"/>
                </a:solidFill>
              </a:rPr>
              <a:t>这个问题！</a:t>
            </a:r>
            <a:endParaRPr lang="en-US" altLang="zh-CN" sz="2400" dirty="0">
              <a:solidFill>
                <a:schemeClr val="accent2"/>
              </a:solidFill>
              <a:latin typeface="Times New Roman" pitchFamily="18" charset="0"/>
              <a:ea typeface="黑体" pitchFamily="2" charset="-122"/>
            </a:endParaRPr>
          </a:p>
          <a:p>
            <a:pPr lvl="1"/>
            <a:r>
              <a:rPr lang="zh-CN" altLang="en-US" sz="2200" dirty="0">
                <a:solidFill>
                  <a:srgbClr val="008000"/>
                </a:solidFill>
                <a:latin typeface="Times New Roman" pitchFamily="18" charset="0"/>
                <a:ea typeface="黑体" pitchFamily="2" charset="-122"/>
              </a:rPr>
              <a:t>并发所引起的不一致问题</a:t>
            </a:r>
            <a:r>
              <a:rPr lang="zh-CN" altLang="en-US" sz="2200" dirty="0">
                <a:solidFill>
                  <a:srgbClr val="FF33CC"/>
                </a:solidFill>
                <a:latin typeface="Times New Roman" pitchFamily="18" charset="0"/>
                <a:ea typeface="黑体" pitchFamily="2" charset="-122"/>
              </a:rPr>
              <a:t>（教材</a:t>
            </a:r>
            <a:r>
              <a:rPr lang="en-US" altLang="zh-CN" sz="2200" dirty="0">
                <a:solidFill>
                  <a:srgbClr val="FF33CC"/>
                </a:solidFill>
                <a:latin typeface="Times New Roman" pitchFamily="18" charset="0"/>
                <a:ea typeface="黑体" pitchFamily="2" charset="-122"/>
              </a:rPr>
              <a:t>P150</a:t>
            </a:r>
            <a:r>
              <a:rPr lang="zh-CN" altLang="en-US" sz="2200" dirty="0">
                <a:solidFill>
                  <a:srgbClr val="FF33CC"/>
                </a:solidFill>
                <a:latin typeface="Times New Roman" pitchFamily="18" charset="0"/>
                <a:ea typeface="黑体" pitchFamily="2" charset="-122"/>
              </a:rPr>
              <a:t>中图</a:t>
            </a:r>
            <a:r>
              <a:rPr lang="en-US" altLang="zh-CN" sz="2200" dirty="0">
                <a:solidFill>
                  <a:srgbClr val="FF33CC"/>
                </a:solidFill>
                <a:latin typeface="Times New Roman" pitchFamily="18" charset="0"/>
                <a:ea typeface="黑体" pitchFamily="2" charset="-122"/>
              </a:rPr>
              <a:t>7-14</a:t>
            </a:r>
            <a:r>
              <a:rPr lang="zh-CN" altLang="en-US" sz="2200" dirty="0">
                <a:solidFill>
                  <a:srgbClr val="FF33CC"/>
                </a:solidFill>
                <a:latin typeface="Times New Roman" pitchFamily="18" charset="0"/>
                <a:ea typeface="黑体" pitchFamily="2" charset="-122"/>
              </a:rPr>
              <a:t>至图</a:t>
            </a:r>
            <a:r>
              <a:rPr lang="en-US" altLang="zh-CN" sz="2200" dirty="0">
                <a:solidFill>
                  <a:srgbClr val="FF33CC"/>
                </a:solidFill>
                <a:latin typeface="Times New Roman" pitchFamily="18" charset="0"/>
                <a:ea typeface="黑体" pitchFamily="2" charset="-122"/>
              </a:rPr>
              <a:t>7-16</a:t>
            </a:r>
            <a:r>
              <a:rPr lang="zh-CN" altLang="en-US" sz="2200" dirty="0">
                <a:solidFill>
                  <a:srgbClr val="FF33CC"/>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a:t>
            </a:r>
          </a:p>
          <a:p>
            <a:pPr lvl="2"/>
            <a:r>
              <a:rPr lang="zh-CN" altLang="en-US" sz="2200" dirty="0">
                <a:solidFill>
                  <a:srgbClr val="0000FF"/>
                </a:solidFill>
                <a:latin typeface="Times New Roman" pitchFamily="18" charset="0"/>
                <a:ea typeface="黑体" pitchFamily="2" charset="-122"/>
              </a:rPr>
              <a:t>丢失更新（</a:t>
            </a:r>
            <a:r>
              <a:rPr lang="en-US" altLang="zh-CN" sz="2200" dirty="0">
                <a:solidFill>
                  <a:srgbClr val="0000FF"/>
                </a:solidFill>
                <a:latin typeface="Times New Roman" pitchFamily="18" charset="0"/>
                <a:ea typeface="黑体" pitchFamily="2" charset="-122"/>
              </a:rPr>
              <a:t>lost update</a:t>
            </a:r>
            <a:r>
              <a:rPr lang="zh-CN" altLang="en-US" sz="2200" dirty="0">
                <a:solidFill>
                  <a:srgbClr val="0000FF"/>
                </a:solidFill>
                <a:latin typeface="Times New Roman" pitchFamily="18" charset="0"/>
                <a:ea typeface="黑体" pitchFamily="2" charset="-122"/>
              </a:rPr>
              <a:t>）</a:t>
            </a:r>
          </a:p>
          <a:p>
            <a:pPr lvl="3"/>
            <a:r>
              <a:rPr lang="zh-CN" altLang="en-US" sz="2200" dirty="0">
                <a:latin typeface="Times New Roman" pitchFamily="18" charset="0"/>
                <a:ea typeface="黑体" pitchFamily="2" charset="-122"/>
              </a:rPr>
              <a:t>源于：写</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写冲突（</a:t>
            </a:r>
            <a:r>
              <a:rPr lang="en-US" altLang="zh-CN" sz="2200" dirty="0">
                <a:latin typeface="Times New Roman" pitchFamily="18" charset="0"/>
                <a:ea typeface="黑体" pitchFamily="2" charset="-122"/>
              </a:rPr>
              <a:t>write-write conflict</a:t>
            </a:r>
            <a:r>
              <a:rPr lang="zh-CN" altLang="en-US" sz="2200" dirty="0">
                <a:latin typeface="Times New Roman" pitchFamily="18" charset="0"/>
                <a:ea typeface="黑体" pitchFamily="2" charset="-122"/>
              </a:rPr>
              <a:t>）</a:t>
            </a:r>
          </a:p>
          <a:p>
            <a:pPr lvl="2"/>
            <a:r>
              <a:rPr lang="zh-CN" altLang="en-US" sz="2200" dirty="0">
                <a:solidFill>
                  <a:srgbClr val="0000FF"/>
                </a:solidFill>
                <a:latin typeface="Times New Roman" pitchFamily="18" charset="0"/>
                <a:ea typeface="黑体" pitchFamily="2" charset="-122"/>
              </a:rPr>
              <a:t>读脏数据（</a:t>
            </a:r>
            <a:r>
              <a:rPr lang="en-US" altLang="zh-CN" sz="2200" dirty="0">
                <a:solidFill>
                  <a:srgbClr val="0000FF"/>
                </a:solidFill>
                <a:latin typeface="Times New Roman" pitchFamily="18" charset="0"/>
                <a:ea typeface="黑体" pitchFamily="2" charset="-122"/>
              </a:rPr>
              <a:t>dirty read</a:t>
            </a:r>
            <a:r>
              <a:rPr lang="zh-CN" altLang="en-US" sz="2200" dirty="0">
                <a:solidFill>
                  <a:srgbClr val="0000FF"/>
                </a:solidFill>
                <a:latin typeface="Times New Roman" pitchFamily="18" charset="0"/>
                <a:ea typeface="黑体" pitchFamily="2" charset="-122"/>
              </a:rPr>
              <a:t>）</a:t>
            </a:r>
          </a:p>
          <a:p>
            <a:pPr lvl="3"/>
            <a:r>
              <a:rPr lang="zh-CN" altLang="en-US" sz="2200" dirty="0">
                <a:latin typeface="Times New Roman" pitchFamily="18" charset="0"/>
                <a:ea typeface="黑体" pitchFamily="2" charset="-122"/>
              </a:rPr>
              <a:t>源于：读</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写冲突（</a:t>
            </a:r>
            <a:r>
              <a:rPr lang="en-US" altLang="zh-CN" sz="2200" dirty="0">
                <a:latin typeface="Times New Roman" pitchFamily="18" charset="0"/>
                <a:ea typeface="黑体" pitchFamily="2" charset="-122"/>
              </a:rPr>
              <a:t>read-write conflict</a:t>
            </a:r>
            <a:r>
              <a:rPr lang="zh-CN" altLang="en-US" sz="2200" dirty="0">
                <a:latin typeface="Times New Roman" pitchFamily="18" charset="0"/>
                <a:ea typeface="黑体" pitchFamily="2" charset="-122"/>
              </a:rPr>
              <a:t>）</a:t>
            </a:r>
          </a:p>
          <a:p>
            <a:pPr lvl="2"/>
            <a:r>
              <a:rPr lang="zh-CN" altLang="en-US" sz="2200" dirty="0">
                <a:solidFill>
                  <a:srgbClr val="0000FF"/>
                </a:solidFill>
                <a:latin typeface="Times New Roman" pitchFamily="18" charset="0"/>
                <a:ea typeface="黑体" pitchFamily="2" charset="-122"/>
              </a:rPr>
              <a:t>读值不可复现（</a:t>
            </a:r>
            <a:r>
              <a:rPr lang="en-US" altLang="zh-CN" sz="2200" dirty="0">
                <a:solidFill>
                  <a:srgbClr val="0000FF"/>
                </a:solidFill>
                <a:latin typeface="Times New Roman" pitchFamily="18" charset="0"/>
                <a:ea typeface="黑体" pitchFamily="2" charset="-122"/>
              </a:rPr>
              <a:t>unrepeatable read</a:t>
            </a:r>
            <a:r>
              <a:rPr lang="zh-CN" altLang="en-US" sz="2200" dirty="0">
                <a:solidFill>
                  <a:srgbClr val="0000FF"/>
                </a:solidFill>
                <a:latin typeface="Times New Roman" pitchFamily="18" charset="0"/>
                <a:ea typeface="黑体" pitchFamily="2" charset="-122"/>
              </a:rPr>
              <a:t>）</a:t>
            </a:r>
          </a:p>
          <a:p>
            <a:pPr lvl="3"/>
            <a:r>
              <a:rPr lang="zh-CN" altLang="en-US" sz="2200" dirty="0">
                <a:latin typeface="Times New Roman" pitchFamily="18" charset="0"/>
                <a:ea typeface="黑体" pitchFamily="2" charset="-122"/>
              </a:rPr>
              <a:t>源于：读</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写冲突</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18" name="灯片编号占位符 5"/>
          <p:cNvSpPr>
            <a:spLocks noGrp="1"/>
          </p:cNvSpPr>
          <p:nvPr>
            <p:ph type="sldNum" sz="quarter" idx="4"/>
          </p:nvPr>
        </p:nvSpPr>
        <p:spPr>
          <a:xfrm>
            <a:off x="8028384" y="6561534"/>
            <a:ext cx="658416" cy="244530"/>
          </a:xfrm>
        </p:spPr>
        <p:txBody>
          <a:bodyPr/>
          <a:lstStyle/>
          <a:p>
            <a:fld id="{8C7CD5EB-879B-434B-BFFA-34FFD854B8BC}" type="slidenum">
              <a:rPr lang="en-US" altLang="zh-CN"/>
              <a:pPr/>
              <a:t>35</a:t>
            </a:fld>
            <a:endParaRPr lang="en-US" altLang="zh-CN"/>
          </a:p>
        </p:txBody>
      </p:sp>
      <p:sp>
        <p:nvSpPr>
          <p:cNvPr id="37890"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37891" name="Rectangle 3"/>
          <p:cNvSpPr>
            <a:spLocks noGrp="1" noChangeArrowheads="1"/>
          </p:cNvSpPr>
          <p:nvPr>
            <p:ph type="body" idx="1"/>
          </p:nvPr>
        </p:nvSpPr>
        <p:spPr>
          <a:xfrm>
            <a:off x="611560" y="1341016"/>
            <a:ext cx="8064500" cy="5040312"/>
          </a:xfrm>
        </p:spPr>
        <p:txBody>
          <a:bodyPr/>
          <a:lstStyle/>
          <a:p>
            <a:r>
              <a:rPr lang="zh-CN" altLang="en-US" sz="2400" dirty="0">
                <a:solidFill>
                  <a:srgbClr val="008000"/>
                </a:solidFill>
                <a:latin typeface="Times New Roman" pitchFamily="18" charset="0"/>
                <a:ea typeface="黑体" pitchFamily="2" charset="-122"/>
              </a:rPr>
              <a:t>并发所引起的不一致问题 </a:t>
            </a:r>
            <a:r>
              <a:rPr lang="en-US" altLang="zh-CN" sz="2400" dirty="0">
                <a:solidFill>
                  <a:srgbClr val="008000"/>
                </a:solidFill>
                <a:latin typeface="Times New Roman" pitchFamily="18" charset="0"/>
                <a:ea typeface="黑体" pitchFamily="2" charset="-122"/>
              </a:rPr>
              <a:t>1</a:t>
            </a:r>
            <a:r>
              <a:rPr lang="zh-CN" altLang="en-US" sz="2400" dirty="0">
                <a:solidFill>
                  <a:srgbClr val="008000"/>
                </a:solidFill>
                <a:latin typeface="Times New Roman" pitchFamily="18" charset="0"/>
                <a:ea typeface="黑体" pitchFamily="2" charset="-122"/>
              </a:rPr>
              <a:t>：</a:t>
            </a:r>
            <a:r>
              <a:rPr lang="zh-CN" altLang="en-US" sz="2400" dirty="0">
                <a:solidFill>
                  <a:srgbClr val="0000FF"/>
                </a:solidFill>
                <a:latin typeface="Times New Roman" pitchFamily="18" charset="0"/>
                <a:ea typeface="黑体" pitchFamily="2" charset="-122"/>
              </a:rPr>
              <a:t>丢失更新（</a:t>
            </a:r>
            <a:r>
              <a:rPr lang="en-US" altLang="zh-CN" sz="2400" dirty="0">
                <a:solidFill>
                  <a:srgbClr val="0000FF"/>
                </a:solidFill>
                <a:latin typeface="Times New Roman" pitchFamily="18" charset="0"/>
                <a:ea typeface="黑体" pitchFamily="2" charset="-122"/>
              </a:rPr>
              <a:t>lost update</a:t>
            </a:r>
            <a:r>
              <a:rPr lang="zh-CN" altLang="en-US" sz="2400" dirty="0">
                <a:solidFill>
                  <a:srgbClr val="0000FF"/>
                </a:solidFill>
                <a:latin typeface="Times New Roman" pitchFamily="18" charset="0"/>
                <a:ea typeface="黑体" pitchFamily="2" charset="-122"/>
              </a:rPr>
              <a:t>）</a:t>
            </a:r>
          </a:p>
          <a:p>
            <a:pPr lvl="1"/>
            <a:r>
              <a:rPr lang="zh-CN" altLang="en-US" sz="2200" dirty="0">
                <a:latin typeface="Times New Roman" pitchFamily="18" charset="0"/>
                <a:ea typeface="黑体" pitchFamily="2" charset="-122"/>
              </a:rPr>
              <a:t>指事务</a:t>
            </a:r>
            <a:r>
              <a:rPr lang="en-US" altLang="zh-CN" sz="2200" dirty="0">
                <a:latin typeface="Times New Roman" pitchFamily="18" charset="0"/>
                <a:ea typeface="黑体" pitchFamily="2" charset="-122"/>
              </a:rPr>
              <a:t>1</a:t>
            </a:r>
            <a:r>
              <a:rPr lang="zh-CN" altLang="en-US" sz="2200" dirty="0">
                <a:latin typeface="Times New Roman" pitchFamily="18" charset="0"/>
                <a:ea typeface="黑体" pitchFamily="2" charset="-122"/>
              </a:rPr>
              <a:t>与事务</a:t>
            </a:r>
            <a:r>
              <a:rPr lang="en-US" altLang="zh-CN" sz="2200" dirty="0">
                <a:latin typeface="Times New Roman" pitchFamily="18" charset="0"/>
                <a:ea typeface="黑体" pitchFamily="2" charset="-122"/>
              </a:rPr>
              <a:t>2</a:t>
            </a:r>
            <a:r>
              <a:rPr lang="zh-CN" altLang="en-US" sz="2200" dirty="0">
                <a:latin typeface="Times New Roman" pitchFamily="18" charset="0"/>
                <a:ea typeface="黑体" pitchFamily="2" charset="-122"/>
              </a:rPr>
              <a:t>从数据库中读取同一数据进行更新，且并发地写入数据库；事务</a:t>
            </a:r>
            <a:r>
              <a:rPr lang="en-US" altLang="zh-CN" sz="2200" dirty="0">
                <a:latin typeface="Times New Roman" pitchFamily="18" charset="0"/>
                <a:ea typeface="黑体" pitchFamily="2" charset="-122"/>
              </a:rPr>
              <a:t>2</a:t>
            </a:r>
            <a:r>
              <a:rPr lang="zh-CN" altLang="en-US" sz="2200" dirty="0">
                <a:latin typeface="Times New Roman" pitchFamily="18" charset="0"/>
                <a:ea typeface="黑体" pitchFamily="2" charset="-122"/>
              </a:rPr>
              <a:t>的提交结果破坏了事务</a:t>
            </a:r>
            <a:r>
              <a:rPr lang="en-US" altLang="zh-CN" sz="2200" dirty="0">
                <a:latin typeface="Times New Roman" pitchFamily="18" charset="0"/>
                <a:ea typeface="黑体" pitchFamily="2" charset="-122"/>
              </a:rPr>
              <a:t>1</a:t>
            </a:r>
            <a:r>
              <a:rPr lang="zh-CN" altLang="en-US" sz="2200" dirty="0">
                <a:latin typeface="Times New Roman" pitchFamily="18" charset="0"/>
                <a:ea typeface="黑体" pitchFamily="2" charset="-122"/>
              </a:rPr>
              <a:t>的提交结果，导致事务</a:t>
            </a:r>
            <a:r>
              <a:rPr lang="en-US" altLang="zh-CN" sz="2200" dirty="0">
                <a:latin typeface="Times New Roman" pitchFamily="18" charset="0"/>
                <a:ea typeface="黑体" pitchFamily="2" charset="-122"/>
              </a:rPr>
              <a:t>1</a:t>
            </a:r>
            <a:r>
              <a:rPr lang="zh-CN" altLang="en-US" sz="2200" dirty="0">
                <a:latin typeface="Times New Roman" pitchFamily="18" charset="0"/>
                <a:ea typeface="黑体" pitchFamily="2" charset="-122"/>
              </a:rPr>
              <a:t>写入的数据更新被丢失。</a:t>
            </a:r>
          </a:p>
          <a:p>
            <a:endParaRPr lang="en-US" altLang="zh-CN" sz="2200" dirty="0">
              <a:latin typeface="Times New Roman" pitchFamily="18" charset="0"/>
              <a:ea typeface="黑体" pitchFamily="2" charset="-122"/>
            </a:endParaRPr>
          </a:p>
        </p:txBody>
      </p:sp>
      <p:graphicFrame>
        <p:nvGraphicFramePr>
          <p:cNvPr id="37910" name="Group 22"/>
          <p:cNvGraphicFramePr>
            <a:graphicFrameLocks noGrp="1"/>
          </p:cNvGraphicFramePr>
          <p:nvPr>
            <p:extLst>
              <p:ext uri="{D42A27DB-BD31-4B8C-83A1-F6EECF244321}">
                <p14:modId xmlns:p14="http://schemas.microsoft.com/office/powerpoint/2010/main" val="2633337059"/>
              </p:ext>
            </p:extLst>
          </p:nvPr>
        </p:nvGraphicFramePr>
        <p:xfrm>
          <a:off x="4788024" y="2996952"/>
          <a:ext cx="3995936" cy="3369312"/>
        </p:xfrm>
        <a:graphic>
          <a:graphicData uri="http://schemas.openxmlformats.org/drawingml/2006/table">
            <a:tbl>
              <a:tblPr/>
              <a:tblGrid>
                <a:gridCol w="2088232">
                  <a:extLst>
                    <a:ext uri="{9D8B030D-6E8A-4147-A177-3AD203B41FA5}">
                      <a16:colId xmlns:a16="http://schemas.microsoft.com/office/drawing/2014/main" val="20000"/>
                    </a:ext>
                  </a:extLst>
                </a:gridCol>
                <a:gridCol w="1907704">
                  <a:extLst>
                    <a:ext uri="{9D8B030D-6E8A-4147-A177-3AD203B41FA5}">
                      <a16:colId xmlns:a16="http://schemas.microsoft.com/office/drawing/2014/main" val="20001"/>
                    </a:ext>
                  </a:extLst>
                </a:gridCol>
              </a:tblGrid>
              <a:tr h="177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chemeClr val="accent2"/>
                          </a:solidFill>
                          <a:effectLst/>
                          <a:latin typeface="Times New Roman" pitchFamily="18" charset="0"/>
                          <a:ea typeface="黑体" pitchFamily="2" charset="-122"/>
                        </a:rPr>
                        <a:t>事务</a:t>
                      </a:r>
                      <a:r>
                        <a:rPr kumimoji="0" lang="en-US" altLang="zh-CN" sz="1800" b="0" i="0" u="none" strike="noStrike" cap="none" normalizeH="0" baseline="0" dirty="0">
                          <a:ln>
                            <a:noFill/>
                          </a:ln>
                          <a:solidFill>
                            <a:schemeClr val="accent2"/>
                          </a:solidFill>
                          <a:effectLst/>
                          <a:latin typeface="Times New Roman" pitchFamily="18" charset="0"/>
                          <a:ea typeface="黑体" pitchFamily="2" charset="-122"/>
                        </a:rPr>
                        <a:t>T</a:t>
                      </a:r>
                      <a:r>
                        <a:rPr kumimoji="0" lang="en-US" altLang="zh-CN" sz="1800" b="0" i="0" u="none" strike="noStrike" cap="none" normalizeH="0" baseline="-25000" dirty="0">
                          <a:ln>
                            <a:noFill/>
                          </a:ln>
                          <a:solidFill>
                            <a:schemeClr val="accent2"/>
                          </a:solidFill>
                          <a:effectLst/>
                          <a:latin typeface="Times New Roman" pitchFamily="18" charset="0"/>
                          <a:ea typeface="黑体" pitchFamily="2" charset="-122"/>
                        </a:rPr>
                        <a:t>1</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chemeClr val="accent2"/>
                          </a:solidFill>
                          <a:effectLst/>
                          <a:latin typeface="Times New Roman" pitchFamily="18" charset="0"/>
                          <a:ea typeface="黑体" pitchFamily="2" charset="-122"/>
                        </a:rPr>
                        <a:t>事务</a:t>
                      </a:r>
                      <a:r>
                        <a:rPr kumimoji="0" lang="en-US" altLang="zh-CN" sz="1800" b="0" i="0" u="none" strike="noStrike" cap="none" normalizeH="0" baseline="0" dirty="0">
                          <a:ln>
                            <a:noFill/>
                          </a:ln>
                          <a:solidFill>
                            <a:schemeClr val="accent2"/>
                          </a:solidFill>
                          <a:effectLst/>
                          <a:latin typeface="Times New Roman" pitchFamily="18" charset="0"/>
                          <a:ea typeface="黑体" pitchFamily="2" charset="-122"/>
                        </a:rPr>
                        <a:t>T</a:t>
                      </a:r>
                      <a:r>
                        <a:rPr kumimoji="0" lang="en-US" altLang="zh-CN" sz="1800" b="0" i="0" u="none" strike="noStrike" cap="none" normalizeH="0" baseline="-25000" dirty="0">
                          <a:ln>
                            <a:noFill/>
                          </a:ln>
                          <a:solidFill>
                            <a:schemeClr val="accent2"/>
                          </a:solidFill>
                          <a:effectLst/>
                          <a:latin typeface="Times New Roman" pitchFamily="18" charset="0"/>
                          <a:ea typeface="黑体" pitchFamily="2" charset="-122"/>
                        </a:rPr>
                        <a:t>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495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chemeClr val="tx1"/>
                          </a:solidFill>
                          <a:effectLst/>
                          <a:latin typeface="Times New Roman" pitchFamily="18" charset="0"/>
                          <a:ea typeface="黑体" pitchFamily="2" charset="-122"/>
                        </a:rPr>
                        <a:t>读入属性</a:t>
                      </a: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A=16</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18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A←A+1</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chemeClr val="tx1"/>
                          </a:solidFill>
                          <a:effectLst/>
                          <a:latin typeface="Times New Roman" pitchFamily="18" charset="0"/>
                          <a:ea typeface="黑体" pitchFamily="2" charset="-122"/>
                        </a:rPr>
                        <a:t> 写回数据库</a:t>
                      </a:r>
                      <a:r>
                        <a:rPr kumimoji="0" lang="en-US" altLang="zh-CN" sz="1800" b="0" i="0" u="none" strike="noStrike" cap="none" normalizeH="0" baseline="0" dirty="0">
                          <a:ln>
                            <a:noFill/>
                          </a:ln>
                          <a:solidFill>
                            <a:srgbClr val="0000FF"/>
                          </a:solidFill>
                          <a:effectLst/>
                          <a:latin typeface="Times New Roman" pitchFamily="18" charset="0"/>
                          <a:ea typeface="黑体" pitchFamily="2" charset="-122"/>
                        </a:rPr>
                        <a:t>A=17</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18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1800" b="0" i="0" u="none" strike="noStrike" cap="none" normalizeH="0" baseline="0" dirty="0">
                        <a:ln>
                          <a:noFill/>
                        </a:ln>
                        <a:solidFill>
                          <a:schemeClr val="tx1"/>
                        </a:solidFill>
                        <a:effectLst/>
                        <a:latin typeface="Times New Roman" pitchFamily="18" charset="0"/>
                        <a:ea typeface="黑体" pitchFamily="2" charset="-122"/>
                      </a:endParaRP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chemeClr val="tx1"/>
                          </a:solidFill>
                          <a:effectLst/>
                          <a:latin typeface="Times New Roman" pitchFamily="18" charset="0"/>
                          <a:ea typeface="黑体" pitchFamily="2" charset="-122"/>
                        </a:rPr>
                        <a:t>读入属性</a:t>
                      </a: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A=16</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 </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A←A*2</a:t>
                      </a:r>
                    </a:p>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1800" b="0" i="0" u="none" strike="noStrike" cap="none" normalizeH="0" baseline="0" dirty="0">
                          <a:ln>
                            <a:noFill/>
                          </a:ln>
                          <a:solidFill>
                            <a:schemeClr val="tx1"/>
                          </a:solidFill>
                          <a:effectLst/>
                          <a:latin typeface="Times New Roman" pitchFamily="18" charset="0"/>
                          <a:ea typeface="黑体" pitchFamily="2" charset="-122"/>
                        </a:rPr>
                        <a:t>写回数据库</a:t>
                      </a:r>
                      <a:r>
                        <a:rPr kumimoji="0" lang="en-US" altLang="zh-CN" sz="1800" b="0" i="0" u="none" strike="noStrike" cap="none" normalizeH="0" baseline="0" dirty="0">
                          <a:ln>
                            <a:noFill/>
                          </a:ln>
                          <a:solidFill>
                            <a:schemeClr val="tx1"/>
                          </a:solidFill>
                          <a:effectLst/>
                          <a:latin typeface="Times New Roman" pitchFamily="18" charset="0"/>
                          <a:ea typeface="黑体" pitchFamily="2" charset="-122"/>
                        </a:rPr>
                        <a:t>A=32</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37907" name="Rectangle 19"/>
          <p:cNvSpPr>
            <a:spLocks noChangeArrowheads="1"/>
          </p:cNvSpPr>
          <p:nvPr/>
        </p:nvSpPr>
        <p:spPr bwMode="auto">
          <a:xfrm>
            <a:off x="611188" y="3500438"/>
            <a:ext cx="3888804" cy="2257425"/>
          </a:xfrm>
          <a:prstGeom prst="rect">
            <a:avLst/>
          </a:prstGeom>
          <a:noFill/>
          <a:ln w="9525">
            <a:noFill/>
            <a:miter lim="800000"/>
            <a:headEnd/>
            <a:tailEnd/>
          </a:ln>
          <a:effectLst/>
        </p:spPr>
        <p:txBody>
          <a:bodyPr wrap="square">
            <a:spAutoFit/>
          </a:bodyPr>
          <a:lstStyle/>
          <a:p>
            <a:r>
              <a:rPr kumimoji="1" lang="zh-CN" altLang="en-US" sz="2100" dirty="0">
                <a:solidFill>
                  <a:srgbClr val="0000FF"/>
                </a:solidFill>
                <a:latin typeface="Tahoma" pitchFamily="34" charset="0"/>
                <a:ea typeface="黑体" pitchFamily="2" charset="-122"/>
              </a:rPr>
              <a:t>现象：</a:t>
            </a:r>
          </a:p>
          <a:p>
            <a:pPr lvl="1"/>
            <a:r>
              <a:rPr kumimoji="1" lang="zh-CN" altLang="en-US" sz="2000" dirty="0">
                <a:latin typeface="Tahoma" pitchFamily="34" charset="0"/>
                <a:ea typeface="黑体" pitchFamily="2" charset="-122"/>
              </a:rPr>
              <a:t>一个事务的更新操作破坏了另一个事务的更新结果</a:t>
            </a:r>
          </a:p>
          <a:p>
            <a:pPr lvl="1"/>
            <a:endParaRPr kumimoji="1" lang="zh-CN" altLang="en-US" sz="2000" dirty="0">
              <a:solidFill>
                <a:schemeClr val="folHlink"/>
              </a:solidFill>
              <a:latin typeface="Tahoma" pitchFamily="34" charset="0"/>
              <a:ea typeface="黑体" pitchFamily="2" charset="-122"/>
            </a:endParaRPr>
          </a:p>
          <a:p>
            <a:r>
              <a:rPr kumimoji="1" lang="zh-CN" altLang="en-US" sz="2100" dirty="0">
                <a:solidFill>
                  <a:schemeClr val="accent2"/>
                </a:solidFill>
                <a:latin typeface="Tahoma" pitchFamily="34" charset="0"/>
                <a:ea typeface="黑体" pitchFamily="2" charset="-122"/>
              </a:rPr>
              <a:t>原因：</a:t>
            </a:r>
          </a:p>
          <a:p>
            <a:pPr lvl="1"/>
            <a:r>
              <a:rPr kumimoji="1" lang="zh-CN" altLang="en-US" sz="2000" dirty="0">
                <a:latin typeface="Tahoma" pitchFamily="34" charset="0"/>
                <a:ea typeface="黑体" pitchFamily="2" charset="-122"/>
              </a:rPr>
              <a:t>对多个事务并发更新同一个数据对象的情况未加控制</a:t>
            </a:r>
          </a:p>
        </p:txBody>
      </p:sp>
      <p:cxnSp>
        <p:nvCxnSpPr>
          <p:cNvPr id="20" name="直接箭头连接符 19"/>
          <p:cNvCxnSpPr/>
          <p:nvPr/>
        </p:nvCxnSpPr>
        <p:spPr>
          <a:xfrm>
            <a:off x="4499992" y="3068960"/>
            <a:ext cx="0" cy="324036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1" name="矩形 20"/>
          <p:cNvSpPr/>
          <p:nvPr/>
        </p:nvSpPr>
        <p:spPr>
          <a:xfrm>
            <a:off x="4283968" y="2996952"/>
            <a:ext cx="415498" cy="646331"/>
          </a:xfrm>
          <a:prstGeom prst="rect">
            <a:avLst/>
          </a:prstGeom>
          <a:solidFill>
            <a:schemeClr val="bg1"/>
          </a:solidFill>
        </p:spPr>
        <p:txBody>
          <a:bodyPr wrap="none">
            <a:spAutoFit/>
          </a:bodyPr>
          <a:lstStyle/>
          <a:p>
            <a:r>
              <a:rPr lang="zh-CN" altLang="en-US" dirty="0">
                <a:solidFill>
                  <a:srgbClr val="FF0000"/>
                </a:solidFill>
              </a:rPr>
              <a:t>时</a:t>
            </a:r>
            <a:endParaRPr lang="en-US" altLang="zh-CN" dirty="0">
              <a:solidFill>
                <a:srgbClr val="FF0000"/>
              </a:solidFill>
            </a:endParaRPr>
          </a:p>
          <a:p>
            <a:r>
              <a:rPr lang="zh-CN" altLang="en-US" dirty="0">
                <a:solidFill>
                  <a:srgbClr val="FF0000"/>
                </a:solidFill>
              </a:rPr>
              <a:t>间</a:t>
            </a:r>
          </a:p>
        </p:txBody>
      </p:sp>
      <p:sp>
        <p:nvSpPr>
          <p:cNvPr id="3" name="矩形 2"/>
          <p:cNvSpPr/>
          <p:nvPr/>
        </p:nvSpPr>
        <p:spPr>
          <a:xfrm>
            <a:off x="683568" y="5859105"/>
            <a:ext cx="3441577" cy="369332"/>
          </a:xfrm>
          <a:prstGeom prst="rect">
            <a:avLst/>
          </a:prstGeom>
        </p:spPr>
        <p:txBody>
          <a:bodyPr wrap="square">
            <a:spAutoFit/>
          </a:bodyPr>
          <a:lstStyle/>
          <a:p>
            <a:r>
              <a:rPr lang="zh-CN" altLang="en-US" b="1" dirty="0">
                <a:solidFill>
                  <a:srgbClr val="FF0000"/>
                </a:solidFill>
              </a:rPr>
              <a:t>写-写冲突（write-write conflict）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18" name="灯片编号占位符 5"/>
          <p:cNvSpPr>
            <a:spLocks noGrp="1"/>
          </p:cNvSpPr>
          <p:nvPr>
            <p:ph type="sldNum" sz="quarter" idx="4"/>
          </p:nvPr>
        </p:nvSpPr>
        <p:spPr>
          <a:xfrm>
            <a:off x="8028384" y="6561534"/>
            <a:ext cx="658416" cy="244530"/>
          </a:xfrm>
        </p:spPr>
        <p:txBody>
          <a:bodyPr/>
          <a:lstStyle/>
          <a:p>
            <a:fld id="{22351213-39D7-4986-9BAA-5E774B4A5001}" type="slidenum">
              <a:rPr lang="en-US" altLang="zh-CN"/>
              <a:pPr/>
              <a:t>36</a:t>
            </a:fld>
            <a:endParaRPr lang="en-US" altLang="zh-CN"/>
          </a:p>
        </p:txBody>
      </p:sp>
      <p:sp>
        <p:nvSpPr>
          <p:cNvPr id="41986"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1987" name="Rectangle 3"/>
          <p:cNvSpPr>
            <a:spLocks noGrp="1" noChangeArrowheads="1"/>
          </p:cNvSpPr>
          <p:nvPr>
            <p:ph type="body" idx="1"/>
          </p:nvPr>
        </p:nvSpPr>
        <p:spPr>
          <a:xfrm>
            <a:off x="611560" y="1341016"/>
            <a:ext cx="8291512" cy="5040312"/>
          </a:xfrm>
        </p:spPr>
        <p:txBody>
          <a:bodyPr/>
          <a:lstStyle/>
          <a:p>
            <a:r>
              <a:rPr lang="zh-CN" altLang="en-US" sz="2400" dirty="0">
                <a:solidFill>
                  <a:srgbClr val="008000"/>
                </a:solidFill>
                <a:latin typeface="Times New Roman" pitchFamily="18" charset="0"/>
                <a:ea typeface="黑体" pitchFamily="2" charset="-122"/>
              </a:rPr>
              <a:t>并发所引起的不一致问题 </a:t>
            </a:r>
            <a:r>
              <a:rPr lang="en-US" altLang="zh-CN" sz="2400" dirty="0">
                <a:solidFill>
                  <a:srgbClr val="008000"/>
                </a:solidFill>
                <a:latin typeface="Times New Roman" pitchFamily="18" charset="0"/>
                <a:ea typeface="黑体" pitchFamily="2" charset="-122"/>
              </a:rPr>
              <a:t>2</a:t>
            </a:r>
            <a:r>
              <a:rPr lang="zh-CN" altLang="en-US" sz="2400" dirty="0">
                <a:solidFill>
                  <a:srgbClr val="008000"/>
                </a:solidFill>
                <a:latin typeface="Times New Roman" pitchFamily="18" charset="0"/>
                <a:ea typeface="黑体" pitchFamily="2" charset="-122"/>
              </a:rPr>
              <a:t>：</a:t>
            </a:r>
            <a:r>
              <a:rPr lang="zh-CN" altLang="en-US" sz="2400" dirty="0">
                <a:solidFill>
                  <a:srgbClr val="0000FF"/>
                </a:solidFill>
                <a:latin typeface="Times New Roman" pitchFamily="18" charset="0"/>
                <a:ea typeface="黑体" pitchFamily="2" charset="-122"/>
              </a:rPr>
              <a:t>读脏数据（</a:t>
            </a:r>
            <a:r>
              <a:rPr lang="en-US" altLang="zh-CN" sz="2400" dirty="0">
                <a:solidFill>
                  <a:srgbClr val="0000FF"/>
                </a:solidFill>
                <a:latin typeface="Times New Roman" pitchFamily="18" charset="0"/>
                <a:ea typeface="黑体" pitchFamily="2" charset="-122"/>
              </a:rPr>
              <a:t>dirty read</a:t>
            </a:r>
            <a:r>
              <a:rPr lang="zh-CN" altLang="en-US" sz="2400" dirty="0">
                <a:solidFill>
                  <a:srgbClr val="0000FF"/>
                </a:solidFill>
                <a:latin typeface="Times New Roman" pitchFamily="18" charset="0"/>
                <a:ea typeface="黑体" pitchFamily="2" charset="-122"/>
              </a:rPr>
              <a:t>）</a:t>
            </a:r>
            <a:endParaRPr lang="en-US" altLang="zh-CN" sz="2400" dirty="0">
              <a:solidFill>
                <a:srgbClr val="0000FF"/>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事务</a:t>
            </a:r>
            <a:r>
              <a:rPr lang="en-US" altLang="zh-CN" sz="2200" dirty="0">
                <a:latin typeface="Times New Roman" pitchFamily="18" charset="0"/>
                <a:ea typeface="黑体" pitchFamily="2" charset="-122"/>
              </a:rPr>
              <a:t>1</a:t>
            </a:r>
            <a:r>
              <a:rPr lang="zh-CN" altLang="en-US" sz="2200" dirty="0">
                <a:latin typeface="Times New Roman" pitchFamily="18" charset="0"/>
                <a:ea typeface="黑体" pitchFamily="2" charset="-122"/>
              </a:rPr>
              <a:t>修改某一数据后将其写回数据库；事务</a:t>
            </a:r>
            <a:r>
              <a:rPr lang="en-US" altLang="zh-CN" sz="2200" dirty="0">
                <a:latin typeface="Times New Roman" pitchFamily="18" charset="0"/>
                <a:ea typeface="黑体" pitchFamily="2" charset="-122"/>
              </a:rPr>
              <a:t>2</a:t>
            </a:r>
            <a:r>
              <a:rPr lang="zh-CN" altLang="en-US" sz="2200" dirty="0">
                <a:latin typeface="Times New Roman" pitchFamily="18" charset="0"/>
                <a:ea typeface="黑体" pitchFamily="2" charset="-122"/>
              </a:rPr>
              <a:t>读取同一数据后，事务</a:t>
            </a:r>
            <a:r>
              <a:rPr lang="en-US" altLang="zh-CN" sz="2200" dirty="0">
                <a:latin typeface="Times New Roman" pitchFamily="18" charset="0"/>
                <a:ea typeface="黑体" pitchFamily="2" charset="-122"/>
              </a:rPr>
              <a:t>1</a:t>
            </a:r>
            <a:r>
              <a:rPr lang="zh-CN" altLang="en-US" sz="2200" dirty="0">
                <a:latin typeface="Times New Roman" pitchFamily="18" charset="0"/>
                <a:ea typeface="黑体" pitchFamily="2" charset="-122"/>
              </a:rPr>
              <a:t>由于某种原因被撤消，其修改过的数据恢复原值。事务</a:t>
            </a:r>
            <a:r>
              <a:rPr lang="en-US" altLang="zh-CN" sz="2200" dirty="0">
                <a:latin typeface="Times New Roman" pitchFamily="18" charset="0"/>
                <a:ea typeface="黑体" pitchFamily="2" charset="-122"/>
              </a:rPr>
              <a:t>2</a:t>
            </a:r>
            <a:r>
              <a:rPr lang="zh-CN" altLang="en-US" sz="2200" dirty="0">
                <a:latin typeface="Times New Roman" pitchFamily="18" charset="0"/>
                <a:ea typeface="黑体" pitchFamily="2" charset="-122"/>
              </a:rPr>
              <a:t>读到的数据就与数据库中的数据不一致，是</a:t>
            </a:r>
            <a:r>
              <a:rPr lang="zh-CN" altLang="en-US" sz="2200" dirty="0">
                <a:solidFill>
                  <a:schemeClr val="accent2"/>
                </a:solidFill>
                <a:latin typeface="Times New Roman" pitchFamily="18" charset="0"/>
                <a:ea typeface="黑体" pitchFamily="2" charset="-122"/>
              </a:rPr>
              <a:t>不正确的数据，又称为“脏”数据。</a:t>
            </a:r>
            <a:endParaRPr lang="zh-CN" altLang="en-US" sz="2200" dirty="0">
              <a:latin typeface="Times New Roman" pitchFamily="18" charset="0"/>
              <a:ea typeface="黑体" pitchFamily="2" charset="-122"/>
            </a:endParaRPr>
          </a:p>
        </p:txBody>
      </p:sp>
      <p:grpSp>
        <p:nvGrpSpPr>
          <p:cNvPr id="41999" name="Group 15"/>
          <p:cNvGrpSpPr>
            <a:grpSpLocks/>
          </p:cNvGrpSpPr>
          <p:nvPr/>
        </p:nvGrpSpPr>
        <p:grpSpPr bwMode="auto">
          <a:xfrm>
            <a:off x="4572000" y="3356992"/>
            <a:ext cx="4103688" cy="2808312"/>
            <a:chOff x="1344" y="1104"/>
            <a:chExt cx="2016" cy="2187"/>
          </a:xfrm>
        </p:grpSpPr>
        <p:sp>
          <p:nvSpPr>
            <p:cNvPr id="42000" name="Rectangle 16"/>
            <p:cNvSpPr>
              <a:spLocks noChangeArrowheads="1"/>
            </p:cNvSpPr>
            <p:nvPr/>
          </p:nvSpPr>
          <p:spPr bwMode="auto">
            <a:xfrm>
              <a:off x="2405" y="1354"/>
              <a:ext cx="955" cy="1937"/>
            </a:xfrm>
            <a:prstGeom prst="rect">
              <a:avLst/>
            </a:prstGeom>
            <a:noFill/>
            <a:ln w="28575">
              <a:noFill/>
              <a:miter lim="800000"/>
              <a:headEnd/>
              <a:tailEnd/>
            </a:ln>
            <a:effectLst/>
          </p:spPr>
          <p:txBody>
            <a:bodyPr lIns="90000" tIns="46800" rIns="90000" bIns="46800"/>
            <a:lstStyle/>
            <a:p>
              <a:pPr>
                <a:spcBef>
                  <a:spcPct val="20000"/>
                </a:spcBef>
                <a:buClr>
                  <a:schemeClr val="folHlink"/>
                </a:buClr>
                <a:buSzPct val="90000"/>
                <a:buFont typeface="Wingdings" pitchFamily="2" charset="2"/>
                <a:buNone/>
              </a:pPr>
              <a:r>
                <a:rPr lang="en-US" altLang="zh-CN" sz="2400" dirty="0"/>
                <a:t> </a:t>
              </a:r>
              <a:r>
                <a:rPr lang="en-US" altLang="zh-CN" dirty="0"/>
                <a:t> </a:t>
              </a:r>
            </a:p>
            <a:p>
              <a:pPr>
                <a:spcBef>
                  <a:spcPct val="20000"/>
                </a:spcBef>
                <a:buClr>
                  <a:schemeClr val="folHlink"/>
                </a:buClr>
                <a:buSzPct val="90000"/>
                <a:buFont typeface="Wingdings" pitchFamily="2" charset="2"/>
                <a:buNone/>
              </a:pPr>
              <a:r>
                <a:rPr lang="en-US" altLang="zh-CN" dirty="0"/>
                <a:t> </a:t>
              </a:r>
            </a:p>
            <a:p>
              <a:pPr>
                <a:spcBef>
                  <a:spcPct val="20000"/>
                </a:spcBef>
                <a:buClr>
                  <a:schemeClr val="folHlink"/>
                </a:buClr>
                <a:buSzPct val="90000"/>
                <a:buFont typeface="Wingdings" pitchFamily="2" charset="2"/>
                <a:buNone/>
              </a:pPr>
              <a:r>
                <a:rPr lang="en-US" altLang="zh-CN" dirty="0"/>
                <a:t> </a:t>
              </a:r>
            </a:p>
            <a:p>
              <a:pPr>
                <a:spcBef>
                  <a:spcPts val="600"/>
                </a:spcBef>
                <a:buClr>
                  <a:schemeClr val="folHlink"/>
                </a:buClr>
                <a:buSzPct val="90000"/>
                <a:buFont typeface="Wingdings" pitchFamily="2" charset="2"/>
                <a:buNone/>
              </a:pPr>
              <a:r>
                <a:rPr lang="zh-CN" altLang="en-US" sz="2000" dirty="0">
                  <a:latin typeface="Times New Roman" pitchFamily="18" charset="0"/>
                </a:rPr>
                <a:t>读入属性</a:t>
              </a:r>
              <a:r>
                <a:rPr lang="en-US" altLang="zh-CN" dirty="0">
                  <a:solidFill>
                    <a:srgbClr val="0000FF"/>
                  </a:solidFill>
                  <a:latin typeface="Times New Roman" pitchFamily="18" charset="0"/>
                </a:rPr>
                <a:t>C=200</a:t>
              </a:r>
              <a:r>
                <a:rPr lang="en-US" altLang="zh-CN" dirty="0">
                  <a:latin typeface="Times New Roman" pitchFamily="18" charset="0"/>
                </a:rPr>
                <a:t> </a:t>
              </a:r>
              <a:r>
                <a:rPr lang="en-US" altLang="zh-CN" dirty="0"/>
                <a:t> </a:t>
              </a:r>
            </a:p>
            <a:p>
              <a:pPr>
                <a:spcBef>
                  <a:spcPct val="20000"/>
                </a:spcBef>
                <a:buClr>
                  <a:schemeClr val="folHlink"/>
                </a:buClr>
                <a:buSzPct val="90000"/>
                <a:buFont typeface="Wingdings" pitchFamily="2" charset="2"/>
                <a:buNone/>
              </a:pPr>
              <a:r>
                <a:rPr lang="en-US" altLang="zh-CN" dirty="0"/>
                <a:t> </a:t>
              </a:r>
            </a:p>
            <a:p>
              <a:pPr>
                <a:spcBef>
                  <a:spcPct val="20000"/>
                </a:spcBef>
                <a:buClr>
                  <a:schemeClr val="folHlink"/>
                </a:buClr>
                <a:buSzPct val="90000"/>
                <a:buFont typeface="Wingdings" pitchFamily="2" charset="2"/>
                <a:buNone/>
              </a:pPr>
              <a:r>
                <a:rPr lang="en-US" altLang="zh-CN" dirty="0"/>
                <a:t> </a:t>
              </a:r>
            </a:p>
            <a:p>
              <a:pPr>
                <a:spcBef>
                  <a:spcPct val="20000"/>
                </a:spcBef>
                <a:buClr>
                  <a:schemeClr val="folHlink"/>
                </a:buClr>
                <a:buSzPct val="90000"/>
                <a:buFont typeface="Wingdings" pitchFamily="2" charset="2"/>
                <a:buNone/>
              </a:pPr>
              <a:endParaRPr lang="en-US" altLang="zh-CN" dirty="0"/>
            </a:p>
          </p:txBody>
        </p:sp>
        <p:sp>
          <p:nvSpPr>
            <p:cNvPr id="42001" name="Rectangle 17"/>
            <p:cNvSpPr>
              <a:spLocks noChangeArrowheads="1"/>
            </p:cNvSpPr>
            <p:nvPr/>
          </p:nvSpPr>
          <p:spPr bwMode="auto">
            <a:xfrm>
              <a:off x="1344" y="1410"/>
              <a:ext cx="1061" cy="1769"/>
            </a:xfrm>
            <a:prstGeom prst="rect">
              <a:avLst/>
            </a:prstGeom>
            <a:noFill/>
            <a:ln w="28575">
              <a:noFill/>
              <a:miter lim="800000"/>
              <a:headEnd/>
              <a:tailEnd/>
            </a:ln>
            <a:effectLst/>
          </p:spPr>
          <p:txBody>
            <a:bodyPr lIns="90000" tIns="46800" rIns="90000" bIns="46800"/>
            <a:lstStyle/>
            <a:p>
              <a:pPr>
                <a:spcBef>
                  <a:spcPts val="600"/>
                </a:spcBef>
                <a:buClr>
                  <a:schemeClr val="folHlink"/>
                </a:buClr>
                <a:buSzPct val="90000"/>
                <a:buFont typeface="Wingdings" pitchFamily="2" charset="2"/>
                <a:buNone/>
              </a:pPr>
              <a:r>
                <a:rPr lang="zh-CN" altLang="en-US" sz="2000" dirty="0">
                  <a:latin typeface="Times New Roman" pitchFamily="18" charset="0"/>
                </a:rPr>
                <a:t>读入属性</a:t>
              </a:r>
              <a:r>
                <a:rPr lang="en-US" altLang="zh-CN" sz="2000" dirty="0">
                  <a:latin typeface="Times New Roman" pitchFamily="18" charset="0"/>
                </a:rPr>
                <a:t>C=100</a:t>
              </a:r>
            </a:p>
            <a:p>
              <a:pPr>
                <a:spcBef>
                  <a:spcPct val="20000"/>
                </a:spcBef>
                <a:buClr>
                  <a:schemeClr val="folHlink"/>
                </a:buClr>
                <a:buSzPct val="90000"/>
                <a:buFont typeface="Wingdings" pitchFamily="2" charset="2"/>
                <a:buNone/>
              </a:pPr>
              <a:r>
                <a:rPr lang="en-US" altLang="zh-CN" sz="2000" dirty="0">
                  <a:latin typeface="Times New Roman" pitchFamily="18" charset="0"/>
                </a:rPr>
                <a:t>C←C*2</a:t>
              </a:r>
            </a:p>
            <a:p>
              <a:pPr>
                <a:spcBef>
                  <a:spcPct val="20000"/>
                </a:spcBef>
                <a:buClr>
                  <a:schemeClr val="folHlink"/>
                </a:buClr>
                <a:buSzPct val="90000"/>
                <a:buFont typeface="Wingdings" pitchFamily="2" charset="2"/>
                <a:buNone/>
              </a:pPr>
              <a:r>
                <a:rPr lang="zh-CN" altLang="en-US" sz="2000" dirty="0">
                  <a:latin typeface="Times New Roman" pitchFamily="18" charset="0"/>
                </a:rPr>
                <a:t>写回数据库</a:t>
              </a:r>
              <a:r>
                <a:rPr lang="en-US" altLang="zh-CN" sz="2000" dirty="0">
                  <a:latin typeface="Times New Roman" pitchFamily="18" charset="0"/>
                </a:rPr>
                <a:t>C=200</a:t>
              </a:r>
            </a:p>
            <a:p>
              <a:pPr>
                <a:spcBef>
                  <a:spcPct val="20000"/>
                </a:spcBef>
                <a:buClr>
                  <a:schemeClr val="folHlink"/>
                </a:buClr>
                <a:buSzPct val="90000"/>
                <a:buFont typeface="Wingdings" pitchFamily="2" charset="2"/>
                <a:buNone/>
              </a:pPr>
              <a:endParaRPr lang="en-US" altLang="zh-CN" sz="2000" dirty="0">
                <a:latin typeface="Times New Roman" pitchFamily="18" charset="0"/>
              </a:endParaRPr>
            </a:p>
            <a:p>
              <a:pPr>
                <a:spcBef>
                  <a:spcPct val="20000"/>
                </a:spcBef>
                <a:buClr>
                  <a:schemeClr val="folHlink"/>
                </a:buClr>
                <a:buSzPct val="90000"/>
                <a:buFont typeface="Wingdings" pitchFamily="2" charset="2"/>
                <a:buNone/>
              </a:pPr>
              <a:r>
                <a:rPr lang="en-US" altLang="zh-CN" sz="2000" dirty="0">
                  <a:latin typeface="Times New Roman" pitchFamily="18" charset="0"/>
                </a:rPr>
                <a:t>ROLLBACK</a:t>
              </a:r>
            </a:p>
            <a:p>
              <a:pPr>
                <a:spcBef>
                  <a:spcPct val="20000"/>
                </a:spcBef>
                <a:buClr>
                  <a:schemeClr val="folHlink"/>
                </a:buClr>
                <a:buSzPct val="90000"/>
                <a:buFont typeface="Wingdings" pitchFamily="2" charset="2"/>
                <a:buNone/>
              </a:pPr>
              <a:r>
                <a:rPr lang="zh-CN" altLang="en-US" sz="2000" dirty="0">
                  <a:latin typeface="Times New Roman" pitchFamily="18" charset="0"/>
                </a:rPr>
                <a:t>即：</a:t>
              </a:r>
              <a:r>
                <a:rPr lang="en-US" altLang="zh-CN" sz="2000" dirty="0">
                  <a:latin typeface="Times New Roman" pitchFamily="18" charset="0"/>
                </a:rPr>
                <a:t>C</a:t>
              </a:r>
              <a:r>
                <a:rPr lang="zh-CN" altLang="en-US" sz="2000" dirty="0">
                  <a:latin typeface="Times New Roman" pitchFamily="18" charset="0"/>
                </a:rPr>
                <a:t>恢复为</a:t>
              </a:r>
              <a:r>
                <a:rPr lang="en-US" altLang="zh-CN" sz="2000" dirty="0">
                  <a:latin typeface="Times New Roman" pitchFamily="18" charset="0"/>
                </a:rPr>
                <a:t>100</a:t>
              </a:r>
            </a:p>
          </p:txBody>
        </p:sp>
        <p:sp>
          <p:nvSpPr>
            <p:cNvPr id="42002" name="Rectangle 18"/>
            <p:cNvSpPr>
              <a:spLocks noChangeArrowheads="1"/>
            </p:cNvSpPr>
            <p:nvPr/>
          </p:nvSpPr>
          <p:spPr bwMode="auto">
            <a:xfrm>
              <a:off x="2511" y="1104"/>
              <a:ext cx="849" cy="250"/>
            </a:xfrm>
            <a:prstGeom prst="rect">
              <a:avLst/>
            </a:prstGeom>
            <a:noFill/>
            <a:ln w="28575">
              <a:noFill/>
              <a:miter lim="800000"/>
              <a:headEnd/>
              <a:tailEnd/>
            </a:ln>
            <a:effectLst/>
          </p:spPr>
          <p:txBody>
            <a:bodyPr lIns="90000" tIns="46800" rIns="90000" bIns="46800"/>
            <a:lstStyle/>
            <a:p>
              <a:pPr lvl="0" algn="ctr">
                <a:spcBef>
                  <a:spcPct val="20000"/>
                </a:spcBef>
                <a:buClr>
                  <a:schemeClr val="folHlink"/>
                </a:buClr>
                <a:buSzPct val="90000"/>
              </a:pPr>
              <a:r>
                <a:rPr kumimoji="0" lang="zh-CN" altLang="en-US" sz="2000" b="1" i="0" u="none" strike="noStrike" cap="none" normalizeH="0" baseline="0" dirty="0">
                  <a:ln>
                    <a:noFill/>
                  </a:ln>
                  <a:solidFill>
                    <a:schemeClr val="accent2"/>
                  </a:solidFill>
                  <a:effectLst/>
                  <a:latin typeface="Times New Roman" pitchFamily="18" charset="0"/>
                  <a:ea typeface="黑体" pitchFamily="2" charset="-122"/>
                </a:rPr>
                <a:t>事务</a:t>
              </a:r>
              <a:r>
                <a:rPr kumimoji="0" lang="en-US" altLang="zh-CN" sz="2000" b="1" i="0" u="none" strike="noStrike" cap="none" normalizeH="0" baseline="0" dirty="0">
                  <a:ln>
                    <a:noFill/>
                  </a:ln>
                  <a:solidFill>
                    <a:schemeClr val="accent2"/>
                  </a:solidFill>
                  <a:effectLst/>
                  <a:latin typeface="Times New Roman" pitchFamily="18" charset="0"/>
                  <a:ea typeface="黑体" pitchFamily="2" charset="-122"/>
                </a:rPr>
                <a:t>T</a:t>
              </a:r>
              <a:r>
                <a:rPr kumimoji="0" lang="en-US" altLang="zh-CN" sz="2000" b="1" i="0" u="none" strike="noStrike" cap="none" normalizeH="0" baseline="-25000" dirty="0">
                  <a:ln>
                    <a:noFill/>
                  </a:ln>
                  <a:solidFill>
                    <a:schemeClr val="accent2"/>
                  </a:solidFill>
                  <a:effectLst/>
                  <a:latin typeface="Times New Roman" pitchFamily="18" charset="0"/>
                  <a:ea typeface="黑体" pitchFamily="2" charset="-122"/>
                </a:rPr>
                <a:t>2</a:t>
              </a:r>
            </a:p>
          </p:txBody>
        </p:sp>
        <p:sp>
          <p:nvSpPr>
            <p:cNvPr id="42003" name="Rectangle 19"/>
            <p:cNvSpPr>
              <a:spLocks noChangeArrowheads="1"/>
            </p:cNvSpPr>
            <p:nvPr/>
          </p:nvSpPr>
          <p:spPr bwMode="auto">
            <a:xfrm>
              <a:off x="1344" y="1104"/>
              <a:ext cx="1167" cy="250"/>
            </a:xfrm>
            <a:prstGeom prst="rect">
              <a:avLst/>
            </a:prstGeom>
            <a:noFill/>
            <a:ln w="28575">
              <a:noFill/>
              <a:miter lim="800000"/>
              <a:headEnd/>
              <a:tailEnd/>
            </a:ln>
            <a:effectLst/>
          </p:spPr>
          <p:txBody>
            <a:bodyPr lIns="90000" tIns="46800" rIns="90000" bIns="46800"/>
            <a:lstStyle/>
            <a:p>
              <a:pPr lvl="0" algn="ctr">
                <a:spcBef>
                  <a:spcPct val="20000"/>
                </a:spcBef>
                <a:buClr>
                  <a:schemeClr val="folHlink"/>
                </a:buClr>
                <a:buSzPct val="90000"/>
              </a:pPr>
              <a:r>
                <a:rPr kumimoji="0" lang="zh-CN" altLang="en-US" sz="2000" b="1" i="0" u="none" strike="noStrike" cap="none" normalizeH="0" baseline="0" dirty="0">
                  <a:ln>
                    <a:noFill/>
                  </a:ln>
                  <a:solidFill>
                    <a:schemeClr val="accent2"/>
                  </a:solidFill>
                  <a:effectLst/>
                  <a:latin typeface="Times New Roman" pitchFamily="18" charset="0"/>
                  <a:ea typeface="黑体" pitchFamily="2" charset="-122"/>
                </a:rPr>
                <a:t>事务</a:t>
              </a:r>
              <a:r>
                <a:rPr kumimoji="0" lang="en-US" altLang="zh-CN" sz="2000" b="1" i="0" u="none" strike="noStrike" cap="none" normalizeH="0" baseline="0" dirty="0">
                  <a:ln>
                    <a:noFill/>
                  </a:ln>
                  <a:solidFill>
                    <a:schemeClr val="accent2"/>
                  </a:solidFill>
                  <a:effectLst/>
                  <a:latin typeface="Times New Roman" pitchFamily="18" charset="0"/>
                  <a:ea typeface="黑体" pitchFamily="2" charset="-122"/>
                </a:rPr>
                <a:t>T</a:t>
              </a:r>
              <a:r>
                <a:rPr kumimoji="0" lang="en-US" altLang="zh-CN" sz="2000" b="1" i="0" u="none" strike="noStrike" cap="none" normalizeH="0" baseline="-25000" dirty="0">
                  <a:ln>
                    <a:noFill/>
                  </a:ln>
                  <a:solidFill>
                    <a:schemeClr val="accent2"/>
                  </a:solidFill>
                  <a:effectLst/>
                  <a:latin typeface="Times New Roman" pitchFamily="18" charset="0"/>
                  <a:ea typeface="黑体" pitchFamily="2" charset="-122"/>
                </a:rPr>
                <a:t>1</a:t>
              </a:r>
            </a:p>
            <a:p>
              <a:pPr algn="ctr">
                <a:spcBef>
                  <a:spcPct val="20000"/>
                </a:spcBef>
                <a:buClr>
                  <a:schemeClr val="folHlink"/>
                </a:buClr>
                <a:buSzPct val="90000"/>
                <a:buFont typeface="Wingdings" pitchFamily="2" charset="2"/>
                <a:buNone/>
              </a:pPr>
              <a:endParaRPr lang="en-US" altLang="zh-CN" sz="2000" baseline="-25000" dirty="0">
                <a:solidFill>
                  <a:schemeClr val="accent2"/>
                </a:solidFill>
                <a:latin typeface="Times New Roman" pitchFamily="18" charset="0"/>
              </a:endParaRPr>
            </a:p>
          </p:txBody>
        </p:sp>
        <p:sp>
          <p:nvSpPr>
            <p:cNvPr id="42004" name="Line 20"/>
            <p:cNvSpPr>
              <a:spLocks noChangeShapeType="1"/>
            </p:cNvSpPr>
            <p:nvPr/>
          </p:nvSpPr>
          <p:spPr bwMode="auto">
            <a:xfrm>
              <a:off x="1344" y="1104"/>
              <a:ext cx="2016"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42005" name="Line 21"/>
            <p:cNvSpPr>
              <a:spLocks noChangeShapeType="1"/>
            </p:cNvSpPr>
            <p:nvPr/>
          </p:nvSpPr>
          <p:spPr bwMode="auto">
            <a:xfrm>
              <a:off x="1344" y="1384"/>
              <a:ext cx="2016"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42006" name="Line 22"/>
            <p:cNvSpPr>
              <a:spLocks noChangeShapeType="1"/>
            </p:cNvSpPr>
            <p:nvPr/>
          </p:nvSpPr>
          <p:spPr bwMode="auto">
            <a:xfrm>
              <a:off x="1344" y="3291"/>
              <a:ext cx="2016"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42007" name="Line 23"/>
            <p:cNvSpPr>
              <a:spLocks noChangeShapeType="1"/>
            </p:cNvSpPr>
            <p:nvPr/>
          </p:nvSpPr>
          <p:spPr bwMode="auto">
            <a:xfrm>
              <a:off x="1344" y="1104"/>
              <a:ext cx="0" cy="2187"/>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42008" name="Line 24"/>
            <p:cNvSpPr>
              <a:spLocks noChangeShapeType="1"/>
            </p:cNvSpPr>
            <p:nvPr/>
          </p:nvSpPr>
          <p:spPr bwMode="auto">
            <a:xfrm>
              <a:off x="2405" y="1104"/>
              <a:ext cx="0" cy="2187"/>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42009" name="Line 25"/>
            <p:cNvSpPr>
              <a:spLocks noChangeShapeType="1"/>
            </p:cNvSpPr>
            <p:nvPr/>
          </p:nvSpPr>
          <p:spPr bwMode="auto">
            <a:xfrm>
              <a:off x="3360" y="1104"/>
              <a:ext cx="0" cy="2187"/>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sp>
        <p:nvSpPr>
          <p:cNvPr id="42010" name="Rectangle 26"/>
          <p:cNvSpPr>
            <a:spLocks noChangeArrowheads="1"/>
          </p:cNvSpPr>
          <p:nvPr/>
        </p:nvSpPr>
        <p:spPr bwMode="auto">
          <a:xfrm>
            <a:off x="684213" y="3573463"/>
            <a:ext cx="3671887" cy="2277547"/>
          </a:xfrm>
          <a:prstGeom prst="rect">
            <a:avLst/>
          </a:prstGeom>
          <a:noFill/>
          <a:ln w="9525">
            <a:noFill/>
            <a:miter lim="800000"/>
            <a:headEnd/>
            <a:tailEnd/>
          </a:ln>
          <a:effectLst/>
        </p:spPr>
        <p:txBody>
          <a:bodyPr>
            <a:spAutoFit/>
          </a:bodyPr>
          <a:lstStyle/>
          <a:p>
            <a:r>
              <a:rPr kumimoji="1" lang="zh-CN" altLang="en-US" sz="2100" dirty="0">
                <a:solidFill>
                  <a:srgbClr val="0000FF"/>
                </a:solidFill>
                <a:latin typeface="Tahoma" pitchFamily="34" charset="0"/>
                <a:ea typeface="黑体" pitchFamily="2" charset="-122"/>
              </a:rPr>
              <a:t>现象：</a:t>
            </a:r>
          </a:p>
          <a:p>
            <a:pPr lvl="1"/>
            <a:r>
              <a:rPr kumimoji="1" lang="zh-CN" altLang="en-US" sz="2000" dirty="0">
                <a:latin typeface="Tahoma" pitchFamily="34" charset="0"/>
                <a:ea typeface="黑体" pitchFamily="2" charset="-122"/>
              </a:rPr>
              <a:t>读到了错误的数据（即与数据库中不相符的数据）</a:t>
            </a:r>
          </a:p>
          <a:p>
            <a:pPr lvl="1"/>
            <a:endParaRPr kumimoji="1" lang="zh-CN" altLang="en-US" sz="2000" dirty="0">
              <a:solidFill>
                <a:schemeClr val="folHlink"/>
              </a:solidFill>
              <a:latin typeface="Tahoma" pitchFamily="34" charset="0"/>
              <a:ea typeface="黑体" pitchFamily="2" charset="-122"/>
            </a:endParaRPr>
          </a:p>
          <a:p>
            <a:r>
              <a:rPr kumimoji="1" lang="zh-CN" altLang="en-US" sz="2100" dirty="0">
                <a:solidFill>
                  <a:schemeClr val="accent2"/>
                </a:solidFill>
                <a:latin typeface="Tahoma" pitchFamily="34" charset="0"/>
                <a:ea typeface="黑体" pitchFamily="2" charset="-122"/>
              </a:rPr>
              <a:t>原因：</a:t>
            </a:r>
          </a:p>
          <a:p>
            <a:pPr lvl="1"/>
            <a:r>
              <a:rPr kumimoji="1" lang="zh-CN" altLang="en-US" sz="2000" dirty="0">
                <a:latin typeface="Tahoma" pitchFamily="34" charset="0"/>
                <a:ea typeface="黑体" pitchFamily="2" charset="-122"/>
              </a:rPr>
              <a:t>一个事务读取了另一个事务未提交完成的更新结果</a:t>
            </a:r>
          </a:p>
        </p:txBody>
      </p:sp>
      <p:cxnSp>
        <p:nvCxnSpPr>
          <p:cNvPr id="19" name="直接箭头连接符 18"/>
          <p:cNvCxnSpPr/>
          <p:nvPr/>
        </p:nvCxnSpPr>
        <p:spPr>
          <a:xfrm>
            <a:off x="4283968" y="3501008"/>
            <a:ext cx="0" cy="2736304"/>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0" name="矩形 19"/>
          <p:cNvSpPr/>
          <p:nvPr/>
        </p:nvSpPr>
        <p:spPr>
          <a:xfrm>
            <a:off x="4067944" y="3429000"/>
            <a:ext cx="415498" cy="646331"/>
          </a:xfrm>
          <a:prstGeom prst="rect">
            <a:avLst/>
          </a:prstGeom>
          <a:solidFill>
            <a:schemeClr val="bg1"/>
          </a:solidFill>
        </p:spPr>
        <p:txBody>
          <a:bodyPr wrap="none">
            <a:spAutoFit/>
          </a:bodyPr>
          <a:lstStyle/>
          <a:p>
            <a:r>
              <a:rPr lang="zh-CN" altLang="en-US" dirty="0">
                <a:solidFill>
                  <a:srgbClr val="FF0000"/>
                </a:solidFill>
              </a:rPr>
              <a:t>时</a:t>
            </a:r>
            <a:endParaRPr lang="en-US" altLang="zh-CN" dirty="0">
              <a:solidFill>
                <a:srgbClr val="FF0000"/>
              </a:solidFill>
            </a:endParaRPr>
          </a:p>
          <a:p>
            <a:r>
              <a:rPr lang="zh-CN" altLang="en-US" dirty="0">
                <a:solidFill>
                  <a:srgbClr val="FF0000"/>
                </a:solidFill>
              </a:rPr>
              <a:t>间</a:t>
            </a:r>
          </a:p>
        </p:txBody>
      </p:sp>
      <p:sp>
        <p:nvSpPr>
          <p:cNvPr id="21" name="矩形 20"/>
          <p:cNvSpPr/>
          <p:nvPr/>
        </p:nvSpPr>
        <p:spPr>
          <a:xfrm>
            <a:off x="683568" y="5859105"/>
            <a:ext cx="3441577" cy="369332"/>
          </a:xfrm>
          <a:prstGeom prst="rect">
            <a:avLst/>
          </a:prstGeom>
        </p:spPr>
        <p:txBody>
          <a:bodyPr wrap="square">
            <a:spAutoFit/>
          </a:bodyPr>
          <a:lstStyle/>
          <a:p>
            <a:r>
              <a:rPr lang="zh-CN" altLang="en-US" b="1" dirty="0">
                <a:solidFill>
                  <a:srgbClr val="FF0000"/>
                </a:solidFill>
              </a:rPr>
              <a:t>读-写冲突（</a:t>
            </a:r>
            <a:r>
              <a:rPr lang="en-US" altLang="zh-CN" b="1" dirty="0">
                <a:solidFill>
                  <a:srgbClr val="FF0000"/>
                </a:solidFill>
              </a:rPr>
              <a:t>read</a:t>
            </a:r>
            <a:r>
              <a:rPr lang="zh-CN" altLang="en-US" b="1" dirty="0">
                <a:solidFill>
                  <a:srgbClr val="FF0000"/>
                </a:solidFill>
              </a:rPr>
              <a:t>-write conflict）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dirty="0"/>
              <a:t>《</a:t>
            </a:r>
            <a:r>
              <a:rPr lang="zh-CN" altLang="en-US" dirty="0"/>
              <a:t>数据库系统原理</a:t>
            </a:r>
            <a:r>
              <a:rPr lang="en-US" altLang="zh-CN" dirty="0"/>
              <a:t>》</a:t>
            </a:r>
            <a:r>
              <a:rPr lang="zh-CN" altLang="en-US" dirty="0"/>
              <a:t>第</a:t>
            </a:r>
            <a:r>
              <a:rPr lang="en-US" altLang="zh-CN" dirty="0"/>
              <a:t>7</a:t>
            </a:r>
            <a:r>
              <a:rPr lang="zh-CN" altLang="en-US" dirty="0"/>
              <a:t>章</a:t>
            </a:r>
            <a:r>
              <a:rPr lang="en-US" altLang="zh-CN" dirty="0"/>
              <a:t>—</a:t>
            </a:r>
            <a:r>
              <a:rPr lang="zh-CN" altLang="en-US" dirty="0"/>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4C0B303F-8179-4849-BD48-64D1028CF3E3}" type="slidenum">
              <a:rPr lang="en-US" altLang="zh-CN"/>
              <a:pPr/>
              <a:t>37</a:t>
            </a:fld>
            <a:endParaRPr lang="en-US" altLang="zh-CN"/>
          </a:p>
        </p:txBody>
      </p:sp>
      <p:sp>
        <p:nvSpPr>
          <p:cNvPr id="43010"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3011" name="Rectangle 3"/>
          <p:cNvSpPr>
            <a:spLocks noGrp="1" noChangeArrowheads="1"/>
          </p:cNvSpPr>
          <p:nvPr>
            <p:ph type="body" idx="1"/>
          </p:nvPr>
        </p:nvSpPr>
        <p:spPr>
          <a:xfrm>
            <a:off x="611560" y="1413024"/>
            <a:ext cx="8136903" cy="4968304"/>
          </a:xfrm>
        </p:spPr>
        <p:txBody>
          <a:bodyPr/>
          <a:lstStyle/>
          <a:p>
            <a:r>
              <a:rPr lang="zh-CN" altLang="en-US" sz="2400" dirty="0">
                <a:solidFill>
                  <a:srgbClr val="008000"/>
                </a:solidFill>
                <a:latin typeface="Times New Roman" pitchFamily="18" charset="0"/>
                <a:ea typeface="黑体" pitchFamily="2" charset="-122"/>
              </a:rPr>
              <a:t>并发所引起的不一致问题 </a:t>
            </a:r>
            <a:r>
              <a:rPr lang="en-US" altLang="zh-CN" sz="2400" dirty="0">
                <a:solidFill>
                  <a:srgbClr val="008000"/>
                </a:solidFill>
                <a:latin typeface="Times New Roman" pitchFamily="18" charset="0"/>
                <a:ea typeface="黑体" pitchFamily="2" charset="-122"/>
              </a:rPr>
              <a:t>3</a:t>
            </a:r>
            <a:r>
              <a:rPr lang="zh-CN" altLang="en-US" sz="2400" dirty="0">
                <a:solidFill>
                  <a:srgbClr val="008000"/>
                </a:solidFill>
                <a:latin typeface="Times New Roman" pitchFamily="18" charset="0"/>
                <a:ea typeface="黑体" pitchFamily="2" charset="-122"/>
              </a:rPr>
              <a:t>：</a:t>
            </a:r>
            <a:r>
              <a:rPr lang="zh-CN" altLang="zh-CN" sz="2400" dirty="0">
                <a:solidFill>
                  <a:srgbClr val="0000FF"/>
                </a:solidFill>
                <a:latin typeface="Times New Roman" pitchFamily="18" charset="0"/>
                <a:ea typeface="黑体" pitchFamily="2" charset="-122"/>
              </a:rPr>
              <a:t>读值不可复现（unrepeatable read）</a:t>
            </a:r>
            <a:endParaRPr lang="zh-CN" altLang="en-US" sz="2400" dirty="0">
              <a:solidFill>
                <a:srgbClr val="0000FF"/>
              </a:solidFill>
              <a:latin typeface="Times New Roman" pitchFamily="18" charset="0"/>
              <a:ea typeface="黑体" pitchFamily="2" charset="-122"/>
            </a:endParaRPr>
          </a:p>
          <a:p>
            <a:pPr lvl="1"/>
            <a:r>
              <a:rPr lang="zh-CN" altLang="en-US" sz="2400" dirty="0">
                <a:latin typeface="Times New Roman" pitchFamily="18" charset="0"/>
                <a:ea typeface="黑体" pitchFamily="2" charset="-122"/>
              </a:rPr>
              <a:t>指事务</a:t>
            </a:r>
            <a:r>
              <a:rPr lang="en-US" altLang="zh-CN" sz="2400" dirty="0">
                <a:latin typeface="Times New Roman" pitchFamily="18" charset="0"/>
                <a:ea typeface="黑体" pitchFamily="2" charset="-122"/>
              </a:rPr>
              <a:t>1</a:t>
            </a:r>
            <a:r>
              <a:rPr lang="zh-CN" altLang="en-US" sz="2400" dirty="0">
                <a:latin typeface="Times New Roman" pitchFamily="18" charset="0"/>
                <a:ea typeface="黑体" pitchFamily="2" charset="-122"/>
              </a:rPr>
              <a:t>读取数据后，事务</a:t>
            </a:r>
            <a:r>
              <a:rPr lang="en-US" altLang="zh-CN" sz="2400" dirty="0">
                <a:latin typeface="Times New Roman" pitchFamily="18" charset="0"/>
                <a:ea typeface="黑体" pitchFamily="2" charset="-122"/>
              </a:rPr>
              <a:t>2</a:t>
            </a:r>
            <a:r>
              <a:rPr lang="zh-CN" altLang="en-US" sz="2400" dirty="0">
                <a:latin typeface="Times New Roman" pitchFamily="18" charset="0"/>
                <a:ea typeface="黑体" pitchFamily="2" charset="-122"/>
              </a:rPr>
              <a:t>执行更新操作，致使事务</a:t>
            </a:r>
            <a:r>
              <a:rPr lang="en-US" altLang="zh-CN" sz="2400" dirty="0">
                <a:latin typeface="Times New Roman" pitchFamily="18" charset="0"/>
                <a:ea typeface="黑体" pitchFamily="2" charset="-122"/>
              </a:rPr>
              <a:t>1</a:t>
            </a:r>
            <a:r>
              <a:rPr lang="zh-CN" altLang="en-US" sz="2400" dirty="0">
                <a:latin typeface="Times New Roman" pitchFamily="18" charset="0"/>
                <a:ea typeface="黑体" pitchFamily="2" charset="-122"/>
              </a:rPr>
              <a:t>无法再现前一次读取结果。</a:t>
            </a:r>
          </a:p>
          <a:p>
            <a:pPr lvl="1"/>
            <a:r>
              <a:rPr lang="zh-CN" altLang="en-US" sz="2400" dirty="0">
                <a:solidFill>
                  <a:schemeClr val="accent2"/>
                </a:solidFill>
                <a:latin typeface="Times New Roman" pitchFamily="18" charset="0"/>
                <a:ea typeface="黑体" pitchFamily="2" charset="-122"/>
              </a:rPr>
              <a:t>三类</a:t>
            </a:r>
            <a:r>
              <a:rPr lang="zh-CN" altLang="zh-CN" sz="2400" dirty="0">
                <a:solidFill>
                  <a:schemeClr val="accent2"/>
                </a:solidFill>
                <a:latin typeface="Times New Roman" pitchFamily="18" charset="0"/>
                <a:ea typeface="黑体" pitchFamily="2" charset="-122"/>
              </a:rPr>
              <a:t>读值不可复现</a:t>
            </a:r>
            <a:r>
              <a:rPr lang="zh-CN" altLang="en-US" sz="2400" dirty="0">
                <a:solidFill>
                  <a:schemeClr val="accent2"/>
                </a:solidFill>
                <a:latin typeface="Times New Roman" pitchFamily="18" charset="0"/>
                <a:ea typeface="黑体" pitchFamily="2" charset="-122"/>
              </a:rPr>
              <a:t>，</a:t>
            </a:r>
            <a:r>
              <a:rPr lang="zh-CN" altLang="en-US" sz="2400" dirty="0">
                <a:solidFill>
                  <a:schemeClr val="tx2"/>
                </a:solidFill>
                <a:latin typeface="Times New Roman" pitchFamily="18" charset="0"/>
                <a:ea typeface="黑体" pitchFamily="2" charset="-122"/>
              </a:rPr>
              <a:t>事务</a:t>
            </a:r>
            <a:r>
              <a:rPr lang="en-US" altLang="zh-CN" sz="2400" dirty="0">
                <a:solidFill>
                  <a:schemeClr val="tx2"/>
                </a:solidFill>
                <a:latin typeface="Times New Roman" pitchFamily="18" charset="0"/>
                <a:ea typeface="黑体" pitchFamily="2" charset="-122"/>
              </a:rPr>
              <a:t>1</a:t>
            </a:r>
            <a:r>
              <a:rPr lang="zh-CN" altLang="en-US" sz="2400" dirty="0">
                <a:solidFill>
                  <a:schemeClr val="tx2"/>
                </a:solidFill>
                <a:latin typeface="Times New Roman" pitchFamily="18" charset="0"/>
                <a:ea typeface="黑体" pitchFamily="2" charset="-122"/>
              </a:rPr>
              <a:t>读取某一数据后：</a:t>
            </a:r>
          </a:p>
          <a:p>
            <a:pPr lvl="2"/>
            <a:r>
              <a:rPr lang="zh-CN" altLang="en-US" sz="2000" dirty="0">
                <a:solidFill>
                  <a:schemeClr val="tx2"/>
                </a:solidFill>
                <a:latin typeface="Times New Roman" pitchFamily="18" charset="0"/>
                <a:ea typeface="黑体" pitchFamily="2" charset="-122"/>
              </a:rPr>
              <a:t>事务</a:t>
            </a:r>
            <a:r>
              <a:rPr lang="en-US" altLang="zh-CN" sz="2000" dirty="0">
                <a:solidFill>
                  <a:schemeClr val="tx2"/>
                </a:solidFill>
                <a:latin typeface="Times New Roman" pitchFamily="18" charset="0"/>
                <a:ea typeface="黑体" pitchFamily="2" charset="-122"/>
              </a:rPr>
              <a:t>2</a:t>
            </a:r>
            <a:r>
              <a:rPr lang="zh-CN" altLang="en-US" sz="2000" dirty="0">
                <a:solidFill>
                  <a:schemeClr val="tx2"/>
                </a:solidFill>
                <a:latin typeface="Times New Roman" pitchFamily="18" charset="0"/>
                <a:ea typeface="黑体" pitchFamily="2" charset="-122"/>
              </a:rPr>
              <a:t>对其做了修改，当事务</a:t>
            </a:r>
            <a:r>
              <a:rPr lang="en-US" altLang="zh-CN" sz="2000" dirty="0">
                <a:solidFill>
                  <a:schemeClr val="tx2"/>
                </a:solidFill>
                <a:latin typeface="Times New Roman" pitchFamily="18" charset="0"/>
                <a:ea typeface="黑体" pitchFamily="2" charset="-122"/>
              </a:rPr>
              <a:t>1</a:t>
            </a:r>
            <a:r>
              <a:rPr lang="zh-CN" altLang="en-US" sz="2000" dirty="0">
                <a:solidFill>
                  <a:schemeClr val="tx2"/>
                </a:solidFill>
                <a:latin typeface="Times New Roman" pitchFamily="18" charset="0"/>
                <a:ea typeface="黑体" pitchFamily="2" charset="-122"/>
              </a:rPr>
              <a:t>再次读该数据时，得到与前一次不同的值。</a:t>
            </a:r>
          </a:p>
          <a:p>
            <a:pPr lvl="2"/>
            <a:r>
              <a:rPr lang="zh-CN" altLang="en-US" sz="2000" dirty="0">
                <a:solidFill>
                  <a:schemeClr val="tx2"/>
                </a:solidFill>
                <a:latin typeface="Times New Roman" pitchFamily="18" charset="0"/>
                <a:ea typeface="黑体" pitchFamily="2" charset="-122"/>
              </a:rPr>
              <a:t>事务</a:t>
            </a:r>
            <a:r>
              <a:rPr lang="en-US" altLang="zh-CN" sz="2000" dirty="0">
                <a:solidFill>
                  <a:schemeClr val="tx2"/>
                </a:solidFill>
                <a:latin typeface="Times New Roman" pitchFamily="18" charset="0"/>
                <a:ea typeface="黑体" pitchFamily="2" charset="-122"/>
              </a:rPr>
              <a:t>2</a:t>
            </a:r>
            <a:r>
              <a:rPr lang="zh-CN" altLang="en-US" sz="2000" dirty="0">
                <a:solidFill>
                  <a:schemeClr val="tx2"/>
                </a:solidFill>
                <a:latin typeface="Times New Roman" pitchFamily="18" charset="0"/>
                <a:ea typeface="黑体" pitchFamily="2" charset="-122"/>
              </a:rPr>
              <a:t>删除了其中部分数据，当事务</a:t>
            </a:r>
            <a:r>
              <a:rPr lang="en-US" altLang="zh-CN" sz="2000" dirty="0">
                <a:solidFill>
                  <a:schemeClr val="tx2"/>
                </a:solidFill>
                <a:latin typeface="Times New Roman" pitchFamily="18" charset="0"/>
                <a:ea typeface="黑体" pitchFamily="2" charset="-122"/>
              </a:rPr>
              <a:t>1</a:t>
            </a:r>
            <a:r>
              <a:rPr lang="zh-CN" altLang="en-US" sz="2000" dirty="0">
                <a:solidFill>
                  <a:schemeClr val="tx2"/>
                </a:solidFill>
                <a:latin typeface="Times New Roman" pitchFamily="18" charset="0"/>
                <a:ea typeface="黑体" pitchFamily="2" charset="-122"/>
              </a:rPr>
              <a:t>再次读取该数据时，发现某些数据神密地消失了。</a:t>
            </a:r>
          </a:p>
          <a:p>
            <a:pPr lvl="2"/>
            <a:r>
              <a:rPr lang="zh-CN" altLang="en-US" sz="2000" dirty="0">
                <a:solidFill>
                  <a:schemeClr val="tx2"/>
                </a:solidFill>
                <a:latin typeface="Times New Roman" pitchFamily="18" charset="0"/>
                <a:ea typeface="黑体" pitchFamily="2" charset="-122"/>
              </a:rPr>
              <a:t>事务</a:t>
            </a:r>
            <a:r>
              <a:rPr lang="en-US" altLang="zh-CN" sz="2000" dirty="0">
                <a:solidFill>
                  <a:schemeClr val="tx2"/>
                </a:solidFill>
                <a:latin typeface="Times New Roman" pitchFamily="18" charset="0"/>
                <a:ea typeface="黑体" pitchFamily="2" charset="-122"/>
              </a:rPr>
              <a:t>2</a:t>
            </a:r>
            <a:r>
              <a:rPr lang="zh-CN" altLang="en-US" sz="2000" dirty="0">
                <a:solidFill>
                  <a:schemeClr val="tx2"/>
                </a:solidFill>
                <a:latin typeface="Times New Roman" pitchFamily="18" charset="0"/>
                <a:ea typeface="黑体" pitchFamily="2" charset="-122"/>
              </a:rPr>
              <a:t>插入了一些记录，当事务</a:t>
            </a:r>
            <a:r>
              <a:rPr lang="en-US" altLang="zh-CN" sz="2000" dirty="0">
                <a:solidFill>
                  <a:schemeClr val="tx2"/>
                </a:solidFill>
                <a:latin typeface="Times New Roman" pitchFamily="18" charset="0"/>
                <a:ea typeface="黑体" pitchFamily="2" charset="-122"/>
              </a:rPr>
              <a:t>1</a:t>
            </a:r>
            <a:r>
              <a:rPr lang="zh-CN" altLang="en-US" sz="2000" dirty="0">
                <a:solidFill>
                  <a:schemeClr val="tx2"/>
                </a:solidFill>
                <a:latin typeface="Times New Roman" pitchFamily="18" charset="0"/>
                <a:ea typeface="黑体" pitchFamily="2" charset="-122"/>
              </a:rPr>
              <a:t>再次按相同条件读取该数据时，发现多了一些记录。</a:t>
            </a:r>
          </a:p>
          <a:p>
            <a:pPr lvl="2"/>
            <a:r>
              <a:rPr lang="zh-CN" altLang="en-US" sz="2000" dirty="0">
                <a:solidFill>
                  <a:srgbClr val="008000"/>
                </a:solidFill>
                <a:latin typeface="Times New Roman" pitchFamily="18" charset="0"/>
                <a:ea typeface="黑体" pitchFamily="2" charset="-122"/>
              </a:rPr>
              <a:t>后两类</a:t>
            </a:r>
            <a:r>
              <a:rPr lang="zh-CN" altLang="zh-CN" sz="2000" dirty="0">
                <a:solidFill>
                  <a:srgbClr val="008000"/>
                </a:solidFill>
                <a:latin typeface="Times New Roman" pitchFamily="18" charset="0"/>
                <a:ea typeface="黑体" pitchFamily="2" charset="-122"/>
              </a:rPr>
              <a:t>读值不可复现</a:t>
            </a:r>
            <a:r>
              <a:rPr lang="zh-CN" altLang="en-US" sz="2000" dirty="0">
                <a:solidFill>
                  <a:srgbClr val="008000"/>
                </a:solidFill>
                <a:latin typeface="Times New Roman" pitchFamily="18" charset="0"/>
                <a:ea typeface="黑体" pitchFamily="2" charset="-122"/>
              </a:rPr>
              <a:t>有时也称发生了</a:t>
            </a:r>
            <a:r>
              <a:rPr lang="zh-CN" altLang="en-US" sz="2000" dirty="0">
                <a:solidFill>
                  <a:schemeClr val="accent2"/>
                </a:solidFill>
                <a:latin typeface="Times New Roman" pitchFamily="18" charset="0"/>
                <a:ea typeface="黑体" pitchFamily="2" charset="-122"/>
              </a:rPr>
              <a:t>幻影行（</a:t>
            </a:r>
            <a:r>
              <a:rPr lang="en-US" altLang="zh-CN" sz="2000" dirty="0">
                <a:solidFill>
                  <a:schemeClr val="accent2"/>
                </a:solidFill>
                <a:latin typeface="Times New Roman" pitchFamily="18" charset="0"/>
                <a:ea typeface="黑体" pitchFamily="2" charset="-122"/>
              </a:rPr>
              <a:t>phantom rows</a:t>
            </a:r>
            <a:r>
              <a:rPr lang="zh-CN" altLang="en-US" sz="2000" dirty="0">
                <a:solidFill>
                  <a:schemeClr val="accent2"/>
                </a:solidFill>
                <a:latin typeface="Times New Roman" pitchFamily="18" charset="0"/>
                <a:ea typeface="黑体" pitchFamily="2" charset="-122"/>
              </a:rPr>
              <a:t>）</a:t>
            </a:r>
            <a:r>
              <a:rPr lang="zh-CN" altLang="en-US" sz="2000" dirty="0">
                <a:solidFill>
                  <a:srgbClr val="008000"/>
                </a:solidFill>
                <a:latin typeface="Times New Roman" pitchFamily="18" charset="0"/>
                <a:ea typeface="黑体" pitchFamily="2" charset="-122"/>
              </a:rPr>
              <a:t>现象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18" name="灯片编号占位符 5"/>
          <p:cNvSpPr>
            <a:spLocks noGrp="1"/>
          </p:cNvSpPr>
          <p:nvPr>
            <p:ph type="sldNum" sz="quarter" idx="4"/>
          </p:nvPr>
        </p:nvSpPr>
        <p:spPr>
          <a:xfrm>
            <a:off x="8028384" y="6561534"/>
            <a:ext cx="658416" cy="244530"/>
          </a:xfrm>
        </p:spPr>
        <p:txBody>
          <a:bodyPr/>
          <a:lstStyle/>
          <a:p>
            <a:fld id="{CA827844-7A4B-4B03-97C6-FF0AC95AEBE6}" type="slidenum">
              <a:rPr lang="en-US" altLang="zh-CN"/>
              <a:pPr/>
              <a:t>38</a:t>
            </a:fld>
            <a:endParaRPr lang="en-US" altLang="zh-CN"/>
          </a:p>
        </p:txBody>
      </p:sp>
      <p:sp>
        <p:nvSpPr>
          <p:cNvPr id="38914"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38915" name="Rectangle 3"/>
          <p:cNvSpPr>
            <a:spLocks noGrp="1" noChangeArrowheads="1"/>
          </p:cNvSpPr>
          <p:nvPr>
            <p:ph type="body" idx="1"/>
          </p:nvPr>
        </p:nvSpPr>
        <p:spPr>
          <a:xfrm>
            <a:off x="601985" y="1413024"/>
            <a:ext cx="8218487" cy="5040312"/>
          </a:xfrm>
        </p:spPr>
        <p:txBody>
          <a:bodyPr/>
          <a:lstStyle/>
          <a:p>
            <a:r>
              <a:rPr lang="zh-CN" altLang="en-US" sz="2400" dirty="0">
                <a:solidFill>
                  <a:srgbClr val="008000"/>
                </a:solidFill>
                <a:latin typeface="Times New Roman" pitchFamily="18" charset="0"/>
                <a:ea typeface="黑体" pitchFamily="2" charset="-122"/>
              </a:rPr>
              <a:t>并发所引起的不一致问题 </a:t>
            </a:r>
            <a:r>
              <a:rPr lang="en-US" altLang="zh-CN" sz="2400" dirty="0">
                <a:solidFill>
                  <a:srgbClr val="008000"/>
                </a:solidFill>
                <a:latin typeface="Times New Roman" pitchFamily="18" charset="0"/>
                <a:ea typeface="黑体" pitchFamily="2" charset="-122"/>
              </a:rPr>
              <a:t>3</a:t>
            </a:r>
            <a:r>
              <a:rPr lang="zh-CN" altLang="en-US" sz="2400" dirty="0">
                <a:solidFill>
                  <a:srgbClr val="008000"/>
                </a:solidFill>
                <a:latin typeface="Times New Roman" pitchFamily="18" charset="0"/>
                <a:ea typeface="黑体" pitchFamily="2" charset="-122"/>
              </a:rPr>
              <a:t>：</a:t>
            </a:r>
            <a:r>
              <a:rPr lang="zh-CN" altLang="zh-CN" sz="2400" dirty="0">
                <a:solidFill>
                  <a:srgbClr val="0000FF"/>
                </a:solidFill>
                <a:latin typeface="Times New Roman" pitchFamily="18" charset="0"/>
                <a:ea typeface="黑体" pitchFamily="2" charset="-122"/>
              </a:rPr>
              <a:t>读值不可复现（unrepeatable read）</a:t>
            </a:r>
            <a:endParaRPr lang="zh-CN" altLang="en-US" sz="2400" dirty="0">
              <a:solidFill>
                <a:srgbClr val="0000FF"/>
              </a:solidFill>
              <a:latin typeface="Times New Roman" pitchFamily="18" charset="0"/>
              <a:ea typeface="黑体" pitchFamily="2" charset="-122"/>
            </a:endParaRPr>
          </a:p>
        </p:txBody>
      </p:sp>
      <p:grpSp>
        <p:nvGrpSpPr>
          <p:cNvPr id="38916" name="Group 4"/>
          <p:cNvGrpSpPr>
            <a:grpSpLocks/>
          </p:cNvGrpSpPr>
          <p:nvPr/>
        </p:nvGrpSpPr>
        <p:grpSpPr bwMode="auto">
          <a:xfrm>
            <a:off x="4644007" y="2276475"/>
            <a:ext cx="4176465" cy="4079875"/>
            <a:chOff x="2688" y="1152"/>
            <a:chExt cx="2208" cy="2570"/>
          </a:xfrm>
        </p:grpSpPr>
        <p:sp>
          <p:nvSpPr>
            <p:cNvPr id="38917" name="Rectangle 5"/>
            <p:cNvSpPr>
              <a:spLocks noChangeArrowheads="1"/>
            </p:cNvSpPr>
            <p:nvPr/>
          </p:nvSpPr>
          <p:spPr bwMode="auto">
            <a:xfrm>
              <a:off x="3745" y="1402"/>
              <a:ext cx="1151" cy="2320"/>
            </a:xfrm>
            <a:prstGeom prst="rect">
              <a:avLst/>
            </a:prstGeom>
            <a:noFill/>
            <a:ln w="28575">
              <a:noFill/>
              <a:miter lim="800000"/>
              <a:headEnd/>
              <a:tailEnd/>
            </a:ln>
            <a:effectLst/>
          </p:spPr>
          <p:txBody>
            <a:bodyPr lIns="90000" tIns="46800" rIns="90000" bIns="46800"/>
            <a:lstStyle/>
            <a:p>
              <a:pPr>
                <a:spcBef>
                  <a:spcPct val="20000"/>
                </a:spcBef>
                <a:buClr>
                  <a:schemeClr val="folHlink"/>
                </a:buClr>
                <a:buSzPct val="90000"/>
                <a:buFont typeface="Wingdings" pitchFamily="2" charset="2"/>
                <a:buNone/>
              </a:pPr>
              <a:r>
                <a:rPr lang="en-US" altLang="zh-CN" sz="2400" dirty="0"/>
                <a:t> </a:t>
              </a:r>
              <a:endParaRPr lang="en-US" altLang="zh-CN" dirty="0"/>
            </a:p>
            <a:p>
              <a:pPr>
                <a:spcBef>
                  <a:spcPct val="20000"/>
                </a:spcBef>
                <a:buClr>
                  <a:schemeClr val="folHlink"/>
                </a:buClr>
                <a:buSzPct val="90000"/>
                <a:buFont typeface="Wingdings" pitchFamily="2" charset="2"/>
                <a:buNone/>
              </a:pPr>
              <a:r>
                <a:rPr lang="en-US" altLang="zh-CN" dirty="0"/>
                <a:t> </a:t>
              </a:r>
            </a:p>
            <a:p>
              <a:pPr>
                <a:spcBef>
                  <a:spcPct val="20000"/>
                </a:spcBef>
                <a:buClr>
                  <a:schemeClr val="folHlink"/>
                </a:buClr>
                <a:buSzPct val="90000"/>
                <a:buFont typeface="Wingdings" pitchFamily="2" charset="2"/>
                <a:buNone/>
              </a:pPr>
              <a:r>
                <a:rPr lang="en-US" altLang="zh-CN" sz="2400" dirty="0">
                  <a:solidFill>
                    <a:schemeClr val="folHlink"/>
                  </a:solidFill>
                </a:rPr>
                <a:t> </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读入属性</a:t>
              </a:r>
              <a:r>
                <a:rPr lang="en-US" altLang="zh-CN" sz="2000" dirty="0">
                  <a:latin typeface="Times New Roman" pitchFamily="18" charset="0"/>
                  <a:ea typeface="黑体" pitchFamily="2" charset="-122"/>
                </a:rPr>
                <a:t>B=100</a:t>
              </a:r>
            </a:p>
            <a:p>
              <a:pPr>
                <a:spcBef>
                  <a:spcPct val="20000"/>
                </a:spcBef>
                <a:buClr>
                  <a:schemeClr val="folHlink"/>
                </a:buClr>
                <a:buSzPct val="90000"/>
                <a:buFont typeface="Wingdings" pitchFamily="2" charset="2"/>
                <a:buNone/>
              </a:pPr>
              <a:r>
                <a:rPr lang="en-US" altLang="zh-CN" sz="2000" dirty="0">
                  <a:latin typeface="Times New Roman" pitchFamily="18" charset="0"/>
                  <a:ea typeface="黑体" pitchFamily="2" charset="-122"/>
                </a:rPr>
                <a:t> B←B*2</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写回数据库</a:t>
              </a:r>
              <a:r>
                <a:rPr lang="en-US" altLang="zh-CN" sz="2000" dirty="0">
                  <a:latin typeface="Times New Roman" pitchFamily="18" charset="0"/>
                  <a:ea typeface="黑体" pitchFamily="2" charset="-122"/>
                </a:rPr>
                <a:t>B=200</a:t>
              </a:r>
            </a:p>
            <a:p>
              <a:pPr>
                <a:spcBef>
                  <a:spcPct val="20000"/>
                </a:spcBef>
                <a:buClr>
                  <a:schemeClr val="folHlink"/>
                </a:buClr>
                <a:buSzPct val="90000"/>
                <a:buFont typeface="Wingdings" pitchFamily="2" charset="2"/>
                <a:buNone/>
              </a:pPr>
              <a:r>
                <a:rPr lang="en-US" altLang="zh-CN" dirty="0"/>
                <a:t> </a:t>
              </a:r>
            </a:p>
            <a:p>
              <a:pPr>
                <a:spcBef>
                  <a:spcPct val="20000"/>
                </a:spcBef>
                <a:buClr>
                  <a:schemeClr val="folHlink"/>
                </a:buClr>
                <a:buSzPct val="90000"/>
                <a:buFont typeface="Wingdings" pitchFamily="2" charset="2"/>
                <a:buNone/>
              </a:pPr>
              <a:endParaRPr lang="en-US" altLang="zh-CN" dirty="0"/>
            </a:p>
          </p:txBody>
        </p:sp>
        <p:sp>
          <p:nvSpPr>
            <p:cNvPr id="38918" name="Rectangle 6"/>
            <p:cNvSpPr>
              <a:spLocks noChangeArrowheads="1"/>
            </p:cNvSpPr>
            <p:nvPr/>
          </p:nvSpPr>
          <p:spPr bwMode="auto">
            <a:xfrm>
              <a:off x="2688" y="1402"/>
              <a:ext cx="1066" cy="2320"/>
            </a:xfrm>
            <a:prstGeom prst="rect">
              <a:avLst/>
            </a:prstGeom>
            <a:noFill/>
            <a:ln w="28575">
              <a:noFill/>
              <a:miter lim="800000"/>
              <a:headEnd/>
              <a:tailEnd/>
            </a:ln>
            <a:effectLst/>
          </p:spPr>
          <p:txBody>
            <a:bodyPr lIns="90000" tIns="46800" rIns="90000" bIns="46800"/>
            <a:lstStyle/>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读入属性</a:t>
              </a:r>
              <a:r>
                <a:rPr lang="en-US" altLang="zh-CN" sz="2000" dirty="0">
                  <a:latin typeface="Times New Roman" pitchFamily="18" charset="0"/>
                  <a:ea typeface="黑体" pitchFamily="2" charset="-122"/>
                </a:rPr>
                <a:t>A=50</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读入属性</a:t>
              </a:r>
              <a:r>
                <a:rPr lang="en-US" altLang="zh-CN" sz="2000" dirty="0">
                  <a:latin typeface="Times New Roman" pitchFamily="18" charset="0"/>
                  <a:ea typeface="黑体" pitchFamily="2" charset="-122"/>
                </a:rPr>
                <a:t>B=100</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求和</a:t>
              </a:r>
              <a:r>
                <a:rPr lang="en-US" altLang="zh-CN" sz="2000" dirty="0">
                  <a:latin typeface="Times New Roman" pitchFamily="18" charset="0"/>
                  <a:ea typeface="黑体" pitchFamily="2" charset="-122"/>
                </a:rPr>
                <a:t>A+B=150</a:t>
              </a:r>
            </a:p>
            <a:p>
              <a:pPr>
                <a:spcBef>
                  <a:spcPct val="20000"/>
                </a:spcBef>
                <a:buClr>
                  <a:schemeClr val="folHlink"/>
                </a:buClr>
                <a:buSzPct val="90000"/>
                <a:buFont typeface="Wingdings" pitchFamily="2" charset="2"/>
                <a:buNone/>
              </a:pPr>
              <a:endParaRPr lang="en-US" altLang="zh-CN" sz="2000" dirty="0">
                <a:latin typeface="Times New Roman" pitchFamily="18" charset="0"/>
                <a:ea typeface="黑体" pitchFamily="2" charset="-122"/>
              </a:endParaRPr>
            </a:p>
            <a:p>
              <a:pPr>
                <a:spcBef>
                  <a:spcPct val="20000"/>
                </a:spcBef>
                <a:buClr>
                  <a:schemeClr val="folHlink"/>
                </a:buClr>
                <a:buSzPct val="90000"/>
                <a:buFont typeface="Wingdings" pitchFamily="2" charset="2"/>
                <a:buNone/>
              </a:pPr>
              <a:r>
                <a:rPr lang="en-US" altLang="zh-CN" sz="2000" dirty="0">
                  <a:latin typeface="Times New Roman" pitchFamily="18" charset="0"/>
                  <a:ea typeface="黑体" pitchFamily="2" charset="-122"/>
                </a:rPr>
                <a:t> </a:t>
              </a:r>
            </a:p>
            <a:p>
              <a:pPr>
                <a:spcBef>
                  <a:spcPct val="20000"/>
                </a:spcBef>
                <a:buClr>
                  <a:schemeClr val="folHlink"/>
                </a:buClr>
                <a:buSzPct val="90000"/>
                <a:buFont typeface="Wingdings" pitchFamily="2" charset="2"/>
                <a:buNone/>
              </a:pPr>
              <a:r>
                <a:rPr lang="en-US" altLang="zh-CN" sz="2000" dirty="0">
                  <a:latin typeface="Times New Roman" pitchFamily="18" charset="0"/>
                  <a:ea typeface="黑体" pitchFamily="2" charset="-122"/>
                </a:rPr>
                <a:t> </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读入属性</a:t>
              </a:r>
              <a:r>
                <a:rPr lang="en-US" altLang="zh-CN" sz="2000" dirty="0">
                  <a:latin typeface="Times New Roman" pitchFamily="18" charset="0"/>
                  <a:ea typeface="黑体" pitchFamily="2" charset="-122"/>
                </a:rPr>
                <a:t>A=50</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读入属性</a:t>
              </a:r>
              <a:r>
                <a:rPr lang="en-US" altLang="zh-CN" sz="2000" dirty="0">
                  <a:solidFill>
                    <a:srgbClr val="0000FF"/>
                  </a:solidFill>
                  <a:latin typeface="Times New Roman" pitchFamily="18" charset="0"/>
                  <a:ea typeface="黑体" pitchFamily="2" charset="-122"/>
                </a:rPr>
                <a:t>B=200</a:t>
              </a:r>
            </a:p>
            <a:p>
              <a:pPr>
                <a:spcBef>
                  <a:spcPct val="20000"/>
                </a:spcBef>
                <a:buClr>
                  <a:schemeClr val="folHlink"/>
                </a:buClr>
                <a:buSzPct val="90000"/>
                <a:buFont typeface="Wingdings" pitchFamily="2" charset="2"/>
                <a:buNone/>
              </a:pPr>
              <a:r>
                <a:rPr lang="zh-CN" altLang="en-US" sz="2000" dirty="0">
                  <a:latin typeface="Times New Roman" pitchFamily="18" charset="0"/>
                  <a:ea typeface="黑体" pitchFamily="2" charset="-122"/>
                </a:rPr>
                <a:t>求和</a:t>
              </a:r>
              <a:r>
                <a:rPr lang="en-US" altLang="zh-CN" sz="2000" dirty="0">
                  <a:latin typeface="Times New Roman" pitchFamily="18" charset="0"/>
                  <a:ea typeface="黑体" pitchFamily="2" charset="-122"/>
                </a:rPr>
                <a:t>A+B=250</a:t>
              </a:r>
            </a:p>
            <a:p>
              <a:pPr>
                <a:spcBef>
                  <a:spcPct val="20000"/>
                </a:spcBef>
                <a:buClr>
                  <a:schemeClr val="folHlink"/>
                </a:buClr>
                <a:buSzPct val="90000"/>
                <a:buFont typeface="Wingdings" pitchFamily="2" charset="2"/>
                <a:buNone/>
              </a:pPr>
              <a:r>
                <a:rPr lang="en-US" altLang="zh-CN" sz="2000" dirty="0">
                  <a:latin typeface="Times New Roman" pitchFamily="18" charset="0"/>
                  <a:ea typeface="黑体" pitchFamily="2" charset="-122"/>
                </a:rPr>
                <a:t> </a:t>
              </a:r>
              <a:r>
                <a:rPr lang="zh-CN" altLang="en-US" sz="2000" dirty="0">
                  <a:solidFill>
                    <a:srgbClr val="0000FF"/>
                  </a:solidFill>
                  <a:latin typeface="Times New Roman" pitchFamily="18" charset="0"/>
                  <a:ea typeface="黑体" pitchFamily="2" charset="-122"/>
                </a:rPr>
                <a:t>（验算不对）</a:t>
              </a:r>
              <a:r>
                <a:rPr lang="en-US" altLang="zh-CN" sz="2000" dirty="0">
                  <a:solidFill>
                    <a:srgbClr val="0000FF"/>
                  </a:solidFill>
                  <a:latin typeface="Times New Roman" pitchFamily="18" charset="0"/>
                  <a:ea typeface="黑体" pitchFamily="2" charset="-122"/>
                </a:rPr>
                <a:t> </a:t>
              </a:r>
            </a:p>
          </p:txBody>
        </p:sp>
        <p:sp>
          <p:nvSpPr>
            <p:cNvPr id="38919" name="Rectangle 7"/>
            <p:cNvSpPr>
              <a:spLocks noChangeArrowheads="1"/>
            </p:cNvSpPr>
            <p:nvPr/>
          </p:nvSpPr>
          <p:spPr bwMode="auto">
            <a:xfrm>
              <a:off x="3763" y="1152"/>
              <a:ext cx="1133" cy="250"/>
            </a:xfrm>
            <a:prstGeom prst="rect">
              <a:avLst/>
            </a:prstGeom>
            <a:noFill/>
            <a:ln w="28575">
              <a:noFill/>
              <a:miter lim="800000"/>
              <a:headEnd/>
              <a:tailEnd/>
            </a:ln>
            <a:effectLst/>
          </p:spPr>
          <p:txBody>
            <a:bodyPr lIns="90000" tIns="46800" rIns="90000" bIns="46800"/>
            <a:lstStyle/>
            <a:p>
              <a:pPr algn="ctr">
                <a:spcBef>
                  <a:spcPct val="20000"/>
                </a:spcBef>
                <a:buClr>
                  <a:schemeClr val="folHlink"/>
                </a:buClr>
                <a:buSzPct val="90000"/>
                <a:buFont typeface="Wingdings" pitchFamily="2" charset="2"/>
                <a:buNone/>
              </a:pPr>
              <a:r>
                <a:rPr lang="zh-CN" altLang="en-US" sz="2000" b="1" dirty="0">
                  <a:solidFill>
                    <a:schemeClr val="accent2"/>
                  </a:solidFill>
                  <a:latin typeface="Times New Roman" pitchFamily="18" charset="0"/>
                </a:rPr>
                <a:t>事务</a:t>
              </a:r>
              <a:r>
                <a:rPr lang="en-US" altLang="zh-CN" sz="2000" b="1" dirty="0">
                  <a:solidFill>
                    <a:schemeClr val="accent2"/>
                  </a:solidFill>
                  <a:latin typeface="Times New Roman" pitchFamily="18" charset="0"/>
                </a:rPr>
                <a:t>T</a:t>
              </a:r>
              <a:r>
                <a:rPr lang="en-US" altLang="zh-CN" sz="2000" b="1" baseline="-25000" dirty="0">
                  <a:solidFill>
                    <a:schemeClr val="accent2"/>
                  </a:solidFill>
                  <a:latin typeface="Times New Roman" pitchFamily="18" charset="0"/>
                </a:rPr>
                <a:t>2</a:t>
              </a:r>
            </a:p>
          </p:txBody>
        </p:sp>
        <p:sp>
          <p:nvSpPr>
            <p:cNvPr id="38920" name="Rectangle 8"/>
            <p:cNvSpPr>
              <a:spLocks noChangeArrowheads="1"/>
            </p:cNvSpPr>
            <p:nvPr/>
          </p:nvSpPr>
          <p:spPr bwMode="auto">
            <a:xfrm>
              <a:off x="2688" y="1152"/>
              <a:ext cx="1204" cy="250"/>
            </a:xfrm>
            <a:prstGeom prst="rect">
              <a:avLst/>
            </a:prstGeom>
            <a:noFill/>
            <a:ln w="28575">
              <a:noFill/>
              <a:miter lim="800000"/>
              <a:headEnd/>
              <a:tailEnd/>
            </a:ln>
            <a:effectLst/>
          </p:spPr>
          <p:txBody>
            <a:bodyPr lIns="90000" tIns="46800" rIns="90000" bIns="46800"/>
            <a:lstStyle/>
            <a:p>
              <a:pPr algn="ctr">
                <a:spcBef>
                  <a:spcPct val="20000"/>
                </a:spcBef>
                <a:buClr>
                  <a:schemeClr val="folHlink"/>
                </a:buClr>
                <a:buSzPct val="90000"/>
                <a:buFont typeface="Wingdings" pitchFamily="2" charset="2"/>
                <a:buNone/>
              </a:pPr>
              <a:r>
                <a:rPr lang="zh-CN" altLang="en-US" sz="2000" b="1" dirty="0">
                  <a:solidFill>
                    <a:schemeClr val="accent2"/>
                  </a:solidFill>
                  <a:latin typeface="Times New Roman" pitchFamily="18" charset="0"/>
                </a:rPr>
                <a:t>事务</a:t>
              </a:r>
              <a:r>
                <a:rPr lang="en-US" altLang="zh-CN" sz="2000" b="1" dirty="0">
                  <a:solidFill>
                    <a:schemeClr val="accent2"/>
                  </a:solidFill>
                  <a:latin typeface="Times New Roman" pitchFamily="18" charset="0"/>
                </a:rPr>
                <a:t>T</a:t>
              </a:r>
              <a:r>
                <a:rPr lang="en-US" altLang="zh-CN" sz="2000" b="1" baseline="-25000" dirty="0">
                  <a:solidFill>
                    <a:schemeClr val="accent2"/>
                  </a:solidFill>
                  <a:latin typeface="Times New Roman" pitchFamily="18" charset="0"/>
                </a:rPr>
                <a:t>1</a:t>
              </a:r>
            </a:p>
          </p:txBody>
        </p:sp>
        <p:sp>
          <p:nvSpPr>
            <p:cNvPr id="38921" name="Line 9"/>
            <p:cNvSpPr>
              <a:spLocks noChangeShapeType="1"/>
            </p:cNvSpPr>
            <p:nvPr/>
          </p:nvSpPr>
          <p:spPr bwMode="auto">
            <a:xfrm>
              <a:off x="2688" y="115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38922" name="Line 10"/>
            <p:cNvSpPr>
              <a:spLocks noChangeShapeType="1"/>
            </p:cNvSpPr>
            <p:nvPr/>
          </p:nvSpPr>
          <p:spPr bwMode="auto">
            <a:xfrm>
              <a:off x="2688" y="1402"/>
              <a:ext cx="2208"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38923" name="Line 11"/>
            <p:cNvSpPr>
              <a:spLocks noChangeShapeType="1"/>
            </p:cNvSpPr>
            <p:nvPr/>
          </p:nvSpPr>
          <p:spPr bwMode="auto">
            <a:xfrm>
              <a:off x="2688" y="372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38924" name="Line 12"/>
            <p:cNvSpPr>
              <a:spLocks noChangeShapeType="1"/>
            </p:cNvSpPr>
            <p:nvPr/>
          </p:nvSpPr>
          <p:spPr bwMode="auto">
            <a:xfrm>
              <a:off x="2688"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38925" name="Line 13"/>
            <p:cNvSpPr>
              <a:spLocks noChangeShapeType="1"/>
            </p:cNvSpPr>
            <p:nvPr/>
          </p:nvSpPr>
          <p:spPr bwMode="auto">
            <a:xfrm>
              <a:off x="3754" y="1152"/>
              <a:ext cx="0" cy="257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38926" name="Line 14"/>
            <p:cNvSpPr>
              <a:spLocks noChangeShapeType="1"/>
            </p:cNvSpPr>
            <p:nvPr/>
          </p:nvSpPr>
          <p:spPr bwMode="auto">
            <a:xfrm>
              <a:off x="4896"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sp>
        <p:nvSpPr>
          <p:cNvPr id="38927" name="Rectangle 15"/>
          <p:cNvSpPr>
            <a:spLocks noChangeArrowheads="1"/>
          </p:cNvSpPr>
          <p:nvPr/>
        </p:nvSpPr>
        <p:spPr bwMode="auto">
          <a:xfrm>
            <a:off x="611188" y="2565400"/>
            <a:ext cx="3024708" cy="3200876"/>
          </a:xfrm>
          <a:prstGeom prst="rect">
            <a:avLst/>
          </a:prstGeom>
          <a:noFill/>
          <a:ln w="9525">
            <a:noFill/>
            <a:miter lim="800000"/>
            <a:headEnd/>
            <a:tailEnd/>
          </a:ln>
          <a:effectLst/>
        </p:spPr>
        <p:txBody>
          <a:bodyPr wrap="square">
            <a:spAutoFit/>
          </a:bodyPr>
          <a:lstStyle/>
          <a:p>
            <a:r>
              <a:rPr kumimoji="1" lang="zh-CN" altLang="en-US" sz="2100" dirty="0">
                <a:solidFill>
                  <a:srgbClr val="0000FF"/>
                </a:solidFill>
                <a:latin typeface="Tahoma" pitchFamily="34" charset="0"/>
                <a:ea typeface="黑体" pitchFamily="2" charset="-122"/>
              </a:rPr>
              <a:t>现象：</a:t>
            </a:r>
          </a:p>
          <a:p>
            <a:pPr lvl="1"/>
            <a:r>
              <a:rPr kumimoji="1" lang="zh-CN" altLang="en-US" sz="2000" dirty="0">
                <a:latin typeface="Tahoma" pitchFamily="34" charset="0"/>
                <a:ea typeface="黑体" pitchFamily="2" charset="-122"/>
              </a:rPr>
              <a:t>在一个事务的执行过程中，前后两次读同一个数据对象所获得的值出现了不一致</a:t>
            </a:r>
          </a:p>
          <a:p>
            <a:pPr lvl="1"/>
            <a:endParaRPr kumimoji="1" lang="zh-CN" altLang="en-US" sz="2000" dirty="0">
              <a:solidFill>
                <a:schemeClr val="folHlink"/>
              </a:solidFill>
              <a:latin typeface="Tahoma" pitchFamily="34" charset="0"/>
              <a:ea typeface="黑体" pitchFamily="2" charset="-122"/>
            </a:endParaRPr>
          </a:p>
          <a:p>
            <a:r>
              <a:rPr kumimoji="1" lang="zh-CN" altLang="en-US" sz="2100" dirty="0">
                <a:solidFill>
                  <a:schemeClr val="accent2"/>
                </a:solidFill>
                <a:latin typeface="Tahoma" pitchFamily="34" charset="0"/>
                <a:ea typeface="黑体" pitchFamily="2" charset="-122"/>
              </a:rPr>
              <a:t>原因：</a:t>
            </a:r>
          </a:p>
          <a:p>
            <a:pPr lvl="1"/>
            <a:r>
              <a:rPr kumimoji="1" lang="zh-CN" altLang="en-US" sz="2000" dirty="0">
                <a:latin typeface="Tahoma" pitchFamily="34" charset="0"/>
                <a:ea typeface="黑体" pitchFamily="2" charset="-122"/>
              </a:rPr>
              <a:t>在两次</a:t>
            </a:r>
            <a:r>
              <a:rPr kumimoji="1" lang="zh-CN" altLang="en-US" sz="2000" dirty="0">
                <a:latin typeface="Arial"/>
                <a:ea typeface="黑体" pitchFamily="2" charset="-122"/>
              </a:rPr>
              <a:t>‘</a:t>
            </a:r>
            <a:r>
              <a:rPr kumimoji="1" lang="zh-CN" altLang="en-US" sz="2000" dirty="0">
                <a:latin typeface="Tahoma" pitchFamily="34" charset="0"/>
                <a:ea typeface="黑体" pitchFamily="2" charset="-122"/>
              </a:rPr>
              <a:t>读</a:t>
            </a:r>
            <a:r>
              <a:rPr kumimoji="1" lang="zh-CN" altLang="en-US" sz="2000" dirty="0">
                <a:latin typeface="Arial"/>
                <a:ea typeface="黑体" pitchFamily="2" charset="-122"/>
              </a:rPr>
              <a:t>’</a:t>
            </a:r>
            <a:r>
              <a:rPr kumimoji="1" lang="zh-CN" altLang="en-US" sz="2000" dirty="0">
                <a:latin typeface="Tahoma" pitchFamily="34" charset="0"/>
                <a:ea typeface="黑体" pitchFamily="2" charset="-122"/>
              </a:rPr>
              <a:t>操作之间插入了另一个事务的</a:t>
            </a:r>
            <a:r>
              <a:rPr kumimoji="1" lang="zh-CN" altLang="en-US" sz="2000" dirty="0">
                <a:latin typeface="Arial"/>
                <a:ea typeface="黑体" pitchFamily="2" charset="-122"/>
              </a:rPr>
              <a:t>‘</a:t>
            </a:r>
            <a:r>
              <a:rPr kumimoji="1" lang="zh-CN" altLang="en-US" sz="2000" dirty="0">
                <a:latin typeface="Tahoma" pitchFamily="34" charset="0"/>
                <a:ea typeface="黑体" pitchFamily="2" charset="-122"/>
              </a:rPr>
              <a:t>写</a:t>
            </a:r>
            <a:r>
              <a:rPr kumimoji="1" lang="zh-CN" altLang="en-US" sz="2000" dirty="0">
                <a:latin typeface="Arial"/>
                <a:ea typeface="黑体" pitchFamily="2" charset="-122"/>
              </a:rPr>
              <a:t>’</a:t>
            </a:r>
            <a:r>
              <a:rPr kumimoji="1" lang="zh-CN" altLang="en-US" sz="2000" dirty="0">
                <a:latin typeface="Tahoma" pitchFamily="34" charset="0"/>
                <a:ea typeface="黑体" pitchFamily="2" charset="-122"/>
              </a:rPr>
              <a:t>操作</a:t>
            </a:r>
          </a:p>
        </p:txBody>
      </p:sp>
      <p:cxnSp>
        <p:nvCxnSpPr>
          <p:cNvPr id="19" name="直接箭头连接符 18"/>
          <p:cNvCxnSpPr/>
          <p:nvPr/>
        </p:nvCxnSpPr>
        <p:spPr>
          <a:xfrm>
            <a:off x="4283968" y="2348880"/>
            <a:ext cx="0" cy="396044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0" name="矩形 19"/>
          <p:cNvSpPr/>
          <p:nvPr/>
        </p:nvSpPr>
        <p:spPr>
          <a:xfrm>
            <a:off x="4067944" y="2276872"/>
            <a:ext cx="415498" cy="646331"/>
          </a:xfrm>
          <a:prstGeom prst="rect">
            <a:avLst/>
          </a:prstGeom>
          <a:solidFill>
            <a:schemeClr val="bg1"/>
          </a:solidFill>
        </p:spPr>
        <p:txBody>
          <a:bodyPr wrap="none">
            <a:spAutoFit/>
          </a:bodyPr>
          <a:lstStyle/>
          <a:p>
            <a:r>
              <a:rPr lang="zh-CN" altLang="en-US" dirty="0">
                <a:solidFill>
                  <a:srgbClr val="FF0000"/>
                </a:solidFill>
              </a:rPr>
              <a:t>时</a:t>
            </a:r>
            <a:endParaRPr lang="en-US" altLang="zh-CN" dirty="0">
              <a:solidFill>
                <a:srgbClr val="FF0000"/>
              </a:solidFill>
            </a:endParaRPr>
          </a:p>
          <a:p>
            <a:r>
              <a:rPr lang="zh-CN" altLang="en-US" dirty="0">
                <a:solidFill>
                  <a:srgbClr val="FF0000"/>
                </a:solidFill>
              </a:rPr>
              <a:t>间</a:t>
            </a:r>
          </a:p>
        </p:txBody>
      </p:sp>
      <p:sp>
        <p:nvSpPr>
          <p:cNvPr id="22" name="矩形 21"/>
          <p:cNvSpPr/>
          <p:nvPr/>
        </p:nvSpPr>
        <p:spPr>
          <a:xfrm>
            <a:off x="683568" y="5859105"/>
            <a:ext cx="3441577" cy="369332"/>
          </a:xfrm>
          <a:prstGeom prst="rect">
            <a:avLst/>
          </a:prstGeom>
        </p:spPr>
        <p:txBody>
          <a:bodyPr wrap="square">
            <a:spAutoFit/>
          </a:bodyPr>
          <a:lstStyle/>
          <a:p>
            <a:r>
              <a:rPr lang="zh-CN" altLang="en-US" b="1" dirty="0">
                <a:solidFill>
                  <a:srgbClr val="FF0000"/>
                </a:solidFill>
              </a:rPr>
              <a:t>读-写冲突（</a:t>
            </a:r>
            <a:r>
              <a:rPr lang="en-US" altLang="zh-CN" b="1" dirty="0">
                <a:solidFill>
                  <a:srgbClr val="FF0000"/>
                </a:solidFill>
              </a:rPr>
              <a:t>read</a:t>
            </a:r>
            <a:r>
              <a:rPr lang="zh-CN" altLang="en-US" b="1" dirty="0">
                <a:solidFill>
                  <a:srgbClr val="FF0000"/>
                </a:solidFill>
              </a:rPr>
              <a:t>-write conflict）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F16D714D-FE39-4784-8FBE-72E9541B6D7D}" type="slidenum">
              <a:rPr lang="en-US" altLang="zh-CN"/>
              <a:pPr/>
              <a:t>39</a:t>
            </a:fld>
            <a:endParaRPr lang="en-US" altLang="zh-CN"/>
          </a:p>
        </p:txBody>
      </p:sp>
      <p:sp>
        <p:nvSpPr>
          <p:cNvPr id="39938"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39939" name="Rectangle 3"/>
          <p:cNvSpPr>
            <a:spLocks noGrp="1" noChangeArrowheads="1"/>
          </p:cNvSpPr>
          <p:nvPr>
            <p:ph type="body" idx="1"/>
          </p:nvPr>
        </p:nvSpPr>
        <p:spPr>
          <a:xfrm>
            <a:off x="611560" y="1412775"/>
            <a:ext cx="8064896" cy="4895949"/>
          </a:xfrm>
        </p:spPr>
        <p:txBody>
          <a:bodyPr/>
          <a:lstStyle/>
          <a:p>
            <a:r>
              <a:rPr lang="zh-CN" altLang="en-US" sz="2600" dirty="0">
                <a:solidFill>
                  <a:schemeClr val="accent2"/>
                </a:solidFill>
                <a:latin typeface="Times New Roman" pitchFamily="18" charset="0"/>
                <a:ea typeface="黑体" pitchFamily="2" charset="-122"/>
              </a:rPr>
              <a:t>并发访问与并发控制（续）</a:t>
            </a:r>
            <a:endParaRPr lang="en-US" altLang="zh-CN" sz="2600" dirty="0">
              <a:solidFill>
                <a:schemeClr val="accent2"/>
              </a:solidFill>
              <a:latin typeface="Times New Roman" pitchFamily="18" charset="0"/>
              <a:ea typeface="黑体" pitchFamily="2" charset="-122"/>
            </a:endParaRPr>
          </a:p>
          <a:p>
            <a:pPr lvl="1" algn="just">
              <a:spcBef>
                <a:spcPct val="60000"/>
              </a:spcBef>
            </a:pPr>
            <a:r>
              <a:rPr lang="zh-CN" altLang="en-US" sz="2400" dirty="0">
                <a:solidFill>
                  <a:srgbClr val="008000"/>
                </a:solidFill>
                <a:latin typeface="Times New Roman" pitchFamily="18" charset="0"/>
                <a:ea typeface="黑体" pitchFamily="2" charset="-122"/>
              </a:rPr>
              <a:t>并发控制（</a:t>
            </a:r>
            <a:r>
              <a:rPr lang="en-US" altLang="zh-CN" sz="2400" dirty="0">
                <a:solidFill>
                  <a:srgbClr val="008000"/>
                </a:solidFill>
                <a:latin typeface="Times New Roman" pitchFamily="18" charset="0"/>
                <a:ea typeface="黑体" pitchFamily="2" charset="-122"/>
              </a:rPr>
              <a:t>concurrency control</a:t>
            </a:r>
            <a:r>
              <a:rPr lang="zh-CN" altLang="en-US" sz="2400" dirty="0">
                <a:solidFill>
                  <a:srgbClr val="008000"/>
                </a:solidFill>
                <a:latin typeface="Times New Roman" pitchFamily="18" charset="0"/>
                <a:ea typeface="黑体" pitchFamily="2" charset="-122"/>
              </a:rPr>
              <a:t>）：</a:t>
            </a:r>
            <a:r>
              <a:rPr lang="zh-CN" altLang="en-US" sz="2400" dirty="0">
                <a:latin typeface="Times New Roman" pitchFamily="18" charset="0"/>
                <a:ea typeface="黑体" pitchFamily="2" charset="-122"/>
              </a:rPr>
              <a:t>控制事务的并发访问，以避免访问冲突所引起的数据不一致，保证数据库始终处于一致状态。</a:t>
            </a:r>
          </a:p>
          <a:p>
            <a:pPr lvl="1" algn="just">
              <a:spcBef>
                <a:spcPct val="60000"/>
              </a:spcBef>
            </a:pPr>
            <a:endParaRPr lang="zh-CN" altLang="en-US" sz="2400" dirty="0">
              <a:latin typeface="Times New Roman" pitchFamily="18" charset="0"/>
              <a:ea typeface="黑体" pitchFamily="2" charset="-122"/>
            </a:endParaRPr>
          </a:p>
          <a:p>
            <a:pPr lvl="1" algn="just">
              <a:spcBef>
                <a:spcPct val="60000"/>
              </a:spcBef>
            </a:pPr>
            <a:r>
              <a:rPr lang="en-US" altLang="zh-CN" sz="2400" dirty="0">
                <a:latin typeface="Times New Roman" pitchFamily="18" charset="0"/>
                <a:ea typeface="黑体" pitchFamily="2" charset="-122"/>
              </a:rPr>
              <a:t>DBMS</a:t>
            </a:r>
            <a:r>
              <a:rPr lang="zh-CN" altLang="en-US" sz="2400" dirty="0">
                <a:latin typeface="Times New Roman" pitchFamily="18" charset="0"/>
                <a:ea typeface="黑体" pitchFamily="2" charset="-122"/>
              </a:rPr>
              <a:t>必须配备并发控制机制。</a:t>
            </a:r>
          </a:p>
          <a:p>
            <a:pPr lvl="1" algn="just">
              <a:spcBef>
                <a:spcPct val="60000"/>
              </a:spcBef>
            </a:pPr>
            <a:r>
              <a:rPr lang="zh-CN" altLang="en-US" sz="2400" dirty="0">
                <a:latin typeface="Times New Roman" pitchFamily="18" charset="0"/>
                <a:ea typeface="黑体" pitchFamily="2" charset="-122"/>
              </a:rPr>
              <a:t>并发控制机制是衡量一个</a:t>
            </a:r>
            <a:r>
              <a:rPr lang="en-US" altLang="zh-CN" sz="2400" dirty="0">
                <a:latin typeface="Times New Roman" pitchFamily="18" charset="0"/>
                <a:ea typeface="黑体" pitchFamily="2" charset="-122"/>
              </a:rPr>
              <a:t>DBMS</a:t>
            </a:r>
            <a:r>
              <a:rPr lang="zh-CN" altLang="en-US" sz="2400" dirty="0">
                <a:latin typeface="Times New Roman" pitchFamily="18" charset="0"/>
                <a:ea typeface="黑体" pitchFamily="2" charset="-122"/>
              </a:rPr>
              <a:t>性能的重要标志之一。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linds(horizontal)">
                                      <p:cBhvr>
                                        <p:cTn id="7" dur="500"/>
                                        <p:tgtEl>
                                          <p:spTgt spid="3993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4" end="4"/>
                                            </p:txEl>
                                          </p:spTgt>
                                        </p:tgtEl>
                                        <p:attrNameLst>
                                          <p:attrName>style.visibility</p:attrName>
                                        </p:attrNameLst>
                                      </p:cBhvr>
                                      <p:to>
                                        <p:strVal val="visible"/>
                                      </p:to>
                                    </p:set>
                                    <p:animEffect transition="in" filter="blinds(horizontal)">
                                      <p:cBhvr>
                                        <p:cTn id="10"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5DBDF2A4-4953-4721-9AB0-08709FB4439E}" type="slidenum">
              <a:rPr lang="en-US" altLang="zh-CN"/>
              <a:pPr/>
              <a:t>4</a:t>
            </a:fld>
            <a:endParaRPr lang="en-US" altLang="zh-CN"/>
          </a:p>
        </p:txBody>
      </p:sp>
      <p:sp>
        <p:nvSpPr>
          <p:cNvPr id="9218" name="Rectangle 2"/>
          <p:cNvSpPr>
            <a:spLocks noGrp="1" noChangeArrowheads="1"/>
          </p:cNvSpPr>
          <p:nvPr>
            <p:ph type="title"/>
          </p:nvPr>
        </p:nvSpPr>
        <p:spPr/>
        <p:txBody>
          <a:bodyPr/>
          <a:lstStyle/>
          <a:p>
            <a:r>
              <a:rPr lang="en-US" altLang="zh-CN" sz="4000" dirty="0"/>
              <a:t>7.1.1  </a:t>
            </a:r>
            <a:r>
              <a:rPr lang="zh-CN" altLang="en-US" sz="4000" dirty="0"/>
              <a:t>恢复的基本技术</a:t>
            </a:r>
          </a:p>
        </p:txBody>
      </p:sp>
      <p:sp>
        <p:nvSpPr>
          <p:cNvPr id="9219" name="Rectangle 3"/>
          <p:cNvSpPr>
            <a:spLocks noGrp="1" noChangeArrowheads="1"/>
          </p:cNvSpPr>
          <p:nvPr>
            <p:ph type="body" idx="1"/>
          </p:nvPr>
        </p:nvSpPr>
        <p:spPr>
          <a:xfrm>
            <a:off x="611188" y="1412775"/>
            <a:ext cx="8137276" cy="4895949"/>
          </a:xfrm>
        </p:spPr>
        <p:txBody>
          <a:bodyPr/>
          <a:lstStyle/>
          <a:p>
            <a:pPr>
              <a:lnSpc>
                <a:spcPct val="105000"/>
              </a:lnSpc>
              <a:spcBef>
                <a:spcPct val="10000"/>
              </a:spcBef>
            </a:pPr>
            <a:r>
              <a:rPr lang="zh-CN" altLang="en-US" sz="2200" dirty="0">
                <a:latin typeface="Times New Roman" pitchFamily="18" charset="0"/>
                <a:ea typeface="黑体" pitchFamily="2" charset="-122"/>
              </a:rPr>
              <a:t>数据库系统如同其它任何（计算机）系统一样，不可能一直正常运作，总有可能在某个时候因为这样或那样的原因而导致数据库发生</a:t>
            </a:r>
            <a:r>
              <a:rPr lang="zh-CN" altLang="en-US" sz="2200" dirty="0">
                <a:solidFill>
                  <a:srgbClr val="0000FF"/>
                </a:solidFill>
                <a:latin typeface="Times New Roman" pitchFamily="18" charset="0"/>
                <a:ea typeface="黑体" pitchFamily="2" charset="-122"/>
              </a:rPr>
              <a:t>故障（</a:t>
            </a:r>
            <a:r>
              <a:rPr lang="en-US" altLang="zh-CN" sz="2200" dirty="0">
                <a:solidFill>
                  <a:srgbClr val="0000FF"/>
                </a:solidFill>
                <a:latin typeface="Times New Roman" pitchFamily="18" charset="0"/>
                <a:ea typeface="黑体" pitchFamily="2" charset="-122"/>
              </a:rPr>
              <a:t>failure</a:t>
            </a:r>
            <a:r>
              <a:rPr lang="zh-CN" altLang="en-US" sz="2200" dirty="0">
                <a:solidFill>
                  <a:srgbClr val="0000FF"/>
                </a:solidFill>
                <a:latin typeface="Times New Roman" pitchFamily="18" charset="0"/>
                <a:ea typeface="黑体" pitchFamily="2" charset="-122"/>
              </a:rPr>
              <a:t>） </a:t>
            </a:r>
            <a:r>
              <a:rPr lang="zh-CN" altLang="en-US" sz="2200" dirty="0">
                <a:latin typeface="Times New Roman" pitchFamily="18" charset="0"/>
                <a:ea typeface="黑体" pitchFamily="2" charset="-122"/>
              </a:rPr>
              <a:t>，这种情况一旦发生，就难于保证事务满足</a:t>
            </a:r>
            <a:r>
              <a:rPr lang="en-US" altLang="zh-CN" sz="2200" dirty="0">
                <a:latin typeface="Times New Roman" pitchFamily="18" charset="0"/>
                <a:ea typeface="黑体" pitchFamily="2" charset="-122"/>
              </a:rPr>
              <a:t>ACID</a:t>
            </a:r>
            <a:r>
              <a:rPr lang="zh-CN" altLang="en-US" sz="2200" dirty="0">
                <a:latin typeface="Times New Roman" pitchFamily="18" charset="0"/>
                <a:ea typeface="黑体" pitchFamily="2" charset="-122"/>
              </a:rPr>
              <a:t>性质；而对用户来说，数据库中的数据变得不可靠了、甚至丢失了，这是一个巨大损失！</a:t>
            </a:r>
          </a:p>
          <a:p>
            <a:pPr>
              <a:lnSpc>
                <a:spcPct val="105000"/>
              </a:lnSpc>
              <a:spcBef>
                <a:spcPct val="10000"/>
              </a:spcBef>
            </a:pPr>
            <a:r>
              <a:rPr lang="zh-CN" altLang="en-US" sz="2200" dirty="0">
                <a:solidFill>
                  <a:schemeClr val="accent2"/>
                </a:solidFill>
                <a:latin typeface="Times New Roman" pitchFamily="18" charset="0"/>
                <a:ea typeface="黑体" pitchFamily="2" charset="-122"/>
              </a:rPr>
              <a:t>故障是不可避免的</a:t>
            </a:r>
          </a:p>
          <a:p>
            <a:pPr lvl="1">
              <a:lnSpc>
                <a:spcPct val="105000"/>
              </a:lnSpc>
              <a:spcBef>
                <a:spcPct val="10000"/>
              </a:spcBef>
            </a:pPr>
            <a:r>
              <a:rPr lang="zh-CN" altLang="en-US" sz="2000" dirty="0">
                <a:latin typeface="Times New Roman" pitchFamily="18" charset="0"/>
                <a:ea typeface="黑体" pitchFamily="2" charset="-122"/>
              </a:rPr>
              <a:t>计算机硬件故障</a:t>
            </a:r>
          </a:p>
          <a:p>
            <a:pPr lvl="1">
              <a:lnSpc>
                <a:spcPct val="105000"/>
              </a:lnSpc>
              <a:spcBef>
                <a:spcPct val="10000"/>
              </a:spcBef>
            </a:pPr>
            <a:r>
              <a:rPr lang="zh-CN" altLang="en-US" sz="2000" dirty="0">
                <a:latin typeface="Times New Roman" pitchFamily="18" charset="0"/>
                <a:ea typeface="黑体" pitchFamily="2" charset="-122"/>
              </a:rPr>
              <a:t>软件错误（系统软件和应用软件）</a:t>
            </a:r>
          </a:p>
          <a:p>
            <a:pPr lvl="1">
              <a:lnSpc>
                <a:spcPct val="105000"/>
              </a:lnSpc>
              <a:spcBef>
                <a:spcPct val="10000"/>
              </a:spcBef>
            </a:pPr>
            <a:r>
              <a:rPr lang="zh-CN" altLang="en-US" sz="2000" dirty="0">
                <a:latin typeface="Times New Roman" pitchFamily="18" charset="0"/>
                <a:ea typeface="黑体" pitchFamily="2" charset="-122"/>
              </a:rPr>
              <a:t>操作员的失误</a:t>
            </a:r>
          </a:p>
          <a:p>
            <a:pPr lvl="1">
              <a:lnSpc>
                <a:spcPct val="105000"/>
              </a:lnSpc>
              <a:spcBef>
                <a:spcPct val="10000"/>
              </a:spcBef>
            </a:pPr>
            <a:r>
              <a:rPr lang="zh-CN" altLang="en-US" sz="2000" dirty="0">
                <a:latin typeface="Times New Roman" pitchFamily="18" charset="0"/>
                <a:ea typeface="黑体" pitchFamily="2" charset="-122"/>
              </a:rPr>
              <a:t>恶意的破坏</a:t>
            </a:r>
            <a:endParaRPr lang="zh-CN" altLang="en-US" sz="2200" dirty="0">
              <a:latin typeface="Times New Roman" pitchFamily="18" charset="0"/>
              <a:ea typeface="黑体" pitchFamily="2" charset="-122"/>
            </a:endParaRPr>
          </a:p>
          <a:p>
            <a:pPr marL="342900" lvl="1" indent="-342900">
              <a:lnSpc>
                <a:spcPct val="105000"/>
              </a:lnSpc>
              <a:spcBef>
                <a:spcPct val="10000"/>
              </a:spcBef>
              <a:buClr>
                <a:schemeClr val="folHlink"/>
              </a:buClr>
              <a:buSzPct val="90000"/>
            </a:pP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的</a:t>
            </a:r>
            <a:r>
              <a:rPr lang="zh-CN" altLang="en-US" sz="2200" dirty="0">
                <a:solidFill>
                  <a:srgbClr val="FF0000"/>
                </a:solidFill>
                <a:latin typeface="Times New Roman" pitchFamily="18" charset="0"/>
                <a:ea typeface="黑体" pitchFamily="2" charset="-122"/>
              </a:rPr>
              <a:t>恢复子系统（</a:t>
            </a:r>
            <a:r>
              <a:rPr lang="en-US" altLang="zh-CN" sz="2200" dirty="0">
                <a:solidFill>
                  <a:srgbClr val="FF0000"/>
                </a:solidFill>
                <a:latin typeface="Times New Roman" pitchFamily="18" charset="0"/>
                <a:ea typeface="黑体" pitchFamily="2" charset="-122"/>
              </a:rPr>
              <a:t>recovery subsystem</a:t>
            </a:r>
            <a:r>
              <a:rPr lang="zh-CN" altLang="en-US" sz="2200" dirty="0">
                <a:solidFill>
                  <a:srgbClr val="FF0000"/>
                </a:solidFill>
                <a:latin typeface="Times New Roman" pitchFamily="18" charset="0"/>
                <a:ea typeface="黑体" pitchFamily="2" charset="-122"/>
              </a:rPr>
              <a:t>）</a:t>
            </a:r>
            <a:r>
              <a:rPr lang="zh-CN" altLang="en-US" sz="2200" dirty="0">
                <a:latin typeface="Times New Roman" pitchFamily="18" charset="0"/>
                <a:ea typeface="黑体" pitchFamily="2" charset="-122"/>
              </a:rPr>
              <a:t>能把发生故障的数据库恢复到一致状态</a:t>
            </a:r>
            <a:endParaRPr lang="en-US" altLang="zh-CN" sz="2200" dirty="0">
              <a:latin typeface="Times New Roman" pitchFamily="18" charset="0"/>
              <a:ea typeface="黑体" pitchFamily="2" charset="-122"/>
            </a:endParaRPr>
          </a:p>
          <a:p>
            <a:pPr lvl="1">
              <a:lnSpc>
                <a:spcPct val="105000"/>
              </a:lnSpc>
              <a:spcBef>
                <a:spcPct val="10000"/>
              </a:spcBef>
            </a:pPr>
            <a:r>
              <a:rPr lang="zh-CN" altLang="en-US" sz="2000" dirty="0">
                <a:solidFill>
                  <a:schemeClr val="accent2"/>
                </a:solidFill>
                <a:latin typeface="Times New Roman" pitchFamily="18" charset="0"/>
                <a:ea typeface="黑体" pitchFamily="2" charset="-122"/>
              </a:rPr>
              <a:t>恢复技术是衡量</a:t>
            </a:r>
            <a:r>
              <a:rPr lang="en-US" altLang="zh-CN" sz="2000" dirty="0">
                <a:solidFill>
                  <a:schemeClr val="accent2"/>
                </a:solidFill>
                <a:latin typeface="Times New Roman" pitchFamily="18" charset="0"/>
                <a:ea typeface="黑体" pitchFamily="2" charset="-122"/>
              </a:rPr>
              <a:t>DBMS</a:t>
            </a:r>
            <a:r>
              <a:rPr lang="zh-CN" altLang="en-US" sz="2000" dirty="0">
                <a:solidFill>
                  <a:schemeClr val="accent2"/>
                </a:solidFill>
                <a:latin typeface="Times New Roman" pitchFamily="18" charset="0"/>
                <a:ea typeface="黑体" pitchFamily="2" charset="-122"/>
              </a:rPr>
              <a:t>性能优劣的重要指标之一</a:t>
            </a:r>
            <a:endParaRPr lang="zh-CN" altLang="en-US" sz="2000" dirty="0">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0" dur="500"/>
                                        <p:tgtEl>
                                          <p:spTgt spid="921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3" dur="500"/>
                                        <p:tgtEl>
                                          <p:spTgt spid="921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219">
                                            <p:txEl>
                                              <p:pRg st="4" end="4"/>
                                            </p:txEl>
                                          </p:spTgt>
                                        </p:tgtEl>
                                        <p:attrNameLst>
                                          <p:attrName>style.visibility</p:attrName>
                                        </p:attrNameLst>
                                      </p:cBhvr>
                                      <p:to>
                                        <p:strVal val="visible"/>
                                      </p:to>
                                    </p:set>
                                    <p:animEffect transition="in" filter="blinds(horizontal)">
                                      <p:cBhvr>
                                        <p:cTn id="16" dur="500"/>
                                        <p:tgtEl>
                                          <p:spTgt spid="9219">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animEffect transition="in" filter="blinds(horizontal)">
                                      <p:cBhvr>
                                        <p:cTn id="19" dur="500"/>
                                        <p:tgtEl>
                                          <p:spTgt spid="9219">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219">
                                            <p:txEl>
                                              <p:pRg st="6" end="6"/>
                                            </p:txEl>
                                          </p:spTgt>
                                        </p:tgtEl>
                                        <p:attrNameLst>
                                          <p:attrName>style.visibility</p:attrName>
                                        </p:attrNameLst>
                                      </p:cBhvr>
                                      <p:to>
                                        <p:strVal val="visible"/>
                                      </p:to>
                                    </p:set>
                                    <p:animEffect transition="in" filter="blinds(horizontal)">
                                      <p:cBhvr>
                                        <p:cTn id="24" dur="500"/>
                                        <p:tgtEl>
                                          <p:spTgt spid="921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animEffect transition="in" filter="blinds(horizontal)">
                                      <p:cBhvr>
                                        <p:cTn id="27"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98638F5C-F8F5-462A-9902-7F2BEE1E2B5B}" type="slidenum">
              <a:rPr lang="en-US" altLang="zh-CN"/>
              <a:pPr/>
              <a:t>40</a:t>
            </a:fld>
            <a:endParaRPr lang="en-US" altLang="zh-CN"/>
          </a:p>
        </p:txBody>
      </p:sp>
      <p:sp>
        <p:nvSpPr>
          <p:cNvPr id="40962"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0963" name="Rectangle 3"/>
          <p:cNvSpPr>
            <a:spLocks noGrp="1" noChangeArrowheads="1"/>
          </p:cNvSpPr>
          <p:nvPr>
            <p:ph type="body" idx="1"/>
          </p:nvPr>
        </p:nvSpPr>
        <p:spPr>
          <a:xfrm>
            <a:off x="601985" y="1376239"/>
            <a:ext cx="8218487" cy="5185295"/>
          </a:xfrm>
        </p:spPr>
        <p:txBody>
          <a:bodyPr/>
          <a:lstStyle/>
          <a:p>
            <a:r>
              <a:rPr lang="zh-CN" altLang="en-US" sz="2600" dirty="0">
                <a:solidFill>
                  <a:schemeClr val="accent2"/>
                </a:solidFill>
                <a:latin typeface="Times New Roman" pitchFamily="18" charset="0"/>
                <a:ea typeface="黑体" pitchFamily="2" charset="-122"/>
              </a:rPr>
              <a:t>并发控制的正确性准则</a:t>
            </a:r>
            <a:r>
              <a:rPr lang="zh-CN" altLang="en-US" sz="2600" dirty="0">
                <a:solidFill>
                  <a:schemeClr val="hlink"/>
                </a:solidFill>
                <a:latin typeface="Times New Roman" pitchFamily="18" charset="0"/>
                <a:ea typeface="黑体" pitchFamily="2" charset="-122"/>
              </a:rPr>
              <a:t> </a:t>
            </a:r>
          </a:p>
          <a:p>
            <a:pPr lvl="1">
              <a:lnSpc>
                <a:spcPct val="105000"/>
              </a:lnSpc>
            </a:pPr>
            <a:r>
              <a:rPr lang="zh-CN" altLang="en-US" sz="2100" dirty="0">
                <a:solidFill>
                  <a:srgbClr val="0000FF"/>
                </a:solidFill>
                <a:latin typeface="Times New Roman" pitchFamily="18" charset="0"/>
                <a:ea typeface="黑体" pitchFamily="2" charset="-122"/>
              </a:rPr>
              <a:t>调度（</a:t>
            </a:r>
            <a:r>
              <a:rPr lang="en-US" altLang="zh-CN" sz="2100" dirty="0">
                <a:solidFill>
                  <a:srgbClr val="0000FF"/>
                </a:solidFill>
                <a:latin typeface="Times New Roman" pitchFamily="18" charset="0"/>
                <a:ea typeface="黑体" pitchFamily="2" charset="-122"/>
              </a:rPr>
              <a:t>schedule</a:t>
            </a:r>
            <a:r>
              <a:rPr lang="zh-CN" altLang="en-US" sz="2100" dirty="0">
                <a:solidFill>
                  <a:srgbClr val="0000FF"/>
                </a:solidFill>
                <a:latin typeface="Times New Roman" pitchFamily="18" charset="0"/>
                <a:ea typeface="黑体" pitchFamily="2" charset="-122"/>
              </a:rPr>
              <a:t>）：</a:t>
            </a:r>
            <a:r>
              <a:rPr lang="zh-CN" altLang="en-US" sz="2100" dirty="0">
                <a:latin typeface="Times New Roman" pitchFamily="18" charset="0"/>
                <a:ea typeface="黑体" pitchFamily="2" charset="-122"/>
              </a:rPr>
              <a:t>在某一时刻，</a:t>
            </a:r>
            <a:r>
              <a:rPr lang="en-US" altLang="zh-CN" sz="2100" dirty="0">
                <a:latin typeface="Times New Roman" pitchFamily="18" charset="0"/>
                <a:ea typeface="黑体" pitchFamily="2" charset="-122"/>
              </a:rPr>
              <a:t>DBMS</a:t>
            </a:r>
            <a:r>
              <a:rPr lang="zh-CN" altLang="en-US" sz="2100" dirty="0">
                <a:latin typeface="Times New Roman" pitchFamily="18" charset="0"/>
                <a:ea typeface="黑体" pitchFamily="2" charset="-122"/>
              </a:rPr>
              <a:t>对并发访问的一组事务 </a:t>
            </a:r>
            <a:r>
              <a:rPr lang="en-US" altLang="zh-CN" sz="2100" dirty="0">
                <a:latin typeface="Times New Roman" pitchFamily="18" charset="0"/>
                <a:ea typeface="黑体" pitchFamily="2" charset="-122"/>
              </a:rPr>
              <a:t>{T</a:t>
            </a:r>
            <a:r>
              <a:rPr lang="en-US" altLang="zh-CN" sz="2100" baseline="-25000" dirty="0">
                <a:latin typeface="Times New Roman" pitchFamily="18" charset="0"/>
                <a:ea typeface="黑体" pitchFamily="2" charset="-122"/>
              </a:rPr>
              <a:t>1</a:t>
            </a:r>
            <a:r>
              <a:rPr lang="en-US" altLang="zh-CN" sz="2100" dirty="0">
                <a:latin typeface="Times New Roman" pitchFamily="18" charset="0"/>
                <a:ea typeface="黑体" pitchFamily="2" charset="-122"/>
              </a:rPr>
              <a:t>,T</a:t>
            </a:r>
            <a:r>
              <a:rPr lang="en-US" altLang="zh-CN" sz="2100" baseline="-25000" dirty="0">
                <a:latin typeface="Times New Roman" pitchFamily="18" charset="0"/>
                <a:ea typeface="黑体" pitchFamily="2" charset="-122"/>
              </a:rPr>
              <a:t>2</a:t>
            </a:r>
            <a:r>
              <a:rPr lang="en-US" altLang="zh-CN" sz="2100" dirty="0">
                <a:latin typeface="Times New Roman" pitchFamily="18" charset="0"/>
                <a:ea typeface="黑体" pitchFamily="2" charset="-122"/>
              </a:rPr>
              <a:t>,…,</a:t>
            </a:r>
            <a:r>
              <a:rPr lang="en-US" altLang="zh-CN" sz="2100" dirty="0" err="1">
                <a:latin typeface="Times New Roman" pitchFamily="18" charset="0"/>
                <a:ea typeface="黑体" pitchFamily="2" charset="-122"/>
              </a:rPr>
              <a:t>T</a:t>
            </a:r>
            <a:r>
              <a:rPr lang="en-US" altLang="zh-CN" sz="2100" baseline="-25000" dirty="0" err="1">
                <a:latin typeface="Times New Roman" pitchFamily="18" charset="0"/>
                <a:ea typeface="黑体" pitchFamily="2" charset="-122"/>
              </a:rPr>
              <a:t>n</a:t>
            </a:r>
            <a:r>
              <a:rPr lang="en-US" altLang="zh-CN" sz="2100" dirty="0">
                <a:latin typeface="Times New Roman" pitchFamily="18" charset="0"/>
                <a:ea typeface="黑体" pitchFamily="2" charset="-122"/>
              </a:rPr>
              <a:t>}</a:t>
            </a:r>
            <a:r>
              <a:rPr lang="zh-CN" altLang="en-US" sz="2100" dirty="0">
                <a:latin typeface="Times New Roman" pitchFamily="18" charset="0"/>
                <a:ea typeface="黑体" pitchFamily="2" charset="-122"/>
              </a:rPr>
              <a:t>的所有操作步骤的顺序的一个安排</a:t>
            </a:r>
            <a:r>
              <a:rPr lang="en-US" altLang="zh-CN" sz="2100" b="1" dirty="0">
                <a:latin typeface="Times New Roman" pitchFamily="18" charset="0"/>
                <a:ea typeface="黑体" pitchFamily="2" charset="-122"/>
              </a:rPr>
              <a:t>S</a:t>
            </a:r>
            <a:r>
              <a:rPr lang="zh-CN" altLang="en-US" sz="2100" dirty="0">
                <a:latin typeface="Times New Roman" pitchFamily="18" charset="0"/>
                <a:ea typeface="黑体" pitchFamily="2" charset="-122"/>
              </a:rPr>
              <a:t>，可形式地表示成：  </a:t>
            </a:r>
            <a:r>
              <a:rPr lang="en-US" altLang="zh-CN" sz="2100" b="1" dirty="0">
                <a:latin typeface="Times New Roman" pitchFamily="18" charset="0"/>
                <a:ea typeface="黑体" pitchFamily="2" charset="-122"/>
              </a:rPr>
              <a:t>S = … </a:t>
            </a:r>
            <a:r>
              <a:rPr lang="en-US" altLang="zh-CN" sz="2100" b="1" dirty="0" err="1">
                <a:latin typeface="Times New Roman" pitchFamily="18" charset="0"/>
                <a:ea typeface="黑体" pitchFamily="2" charset="-122"/>
              </a:rPr>
              <a:t>R</a:t>
            </a:r>
            <a:r>
              <a:rPr lang="en-US" altLang="zh-CN" sz="2100" b="1" baseline="-25000" dirty="0" err="1">
                <a:latin typeface="Times New Roman" pitchFamily="18" charset="0"/>
                <a:ea typeface="黑体" pitchFamily="2" charset="-122"/>
              </a:rPr>
              <a:t>i</a:t>
            </a:r>
            <a:r>
              <a:rPr lang="en-US" altLang="zh-CN" sz="2100" b="1" dirty="0">
                <a:latin typeface="Times New Roman" pitchFamily="18" charset="0"/>
                <a:ea typeface="黑体" pitchFamily="2" charset="-122"/>
              </a:rPr>
              <a:t>(x) … </a:t>
            </a:r>
            <a:r>
              <a:rPr lang="en-US" altLang="zh-CN" sz="2100" b="1" dirty="0" err="1">
                <a:latin typeface="Times New Roman" pitchFamily="18" charset="0"/>
                <a:ea typeface="黑体" pitchFamily="2" charset="-122"/>
              </a:rPr>
              <a:t>W</a:t>
            </a:r>
            <a:r>
              <a:rPr lang="en-US" altLang="zh-CN" sz="2100" b="1" baseline="-25000" dirty="0" err="1">
                <a:latin typeface="Times New Roman" pitchFamily="18" charset="0"/>
                <a:ea typeface="黑体" pitchFamily="2" charset="-122"/>
              </a:rPr>
              <a:t>j</a:t>
            </a:r>
            <a:r>
              <a:rPr lang="en-US" altLang="zh-CN" sz="2100" b="1" dirty="0">
                <a:latin typeface="Times New Roman" pitchFamily="18" charset="0"/>
                <a:ea typeface="黑体" pitchFamily="2" charset="-122"/>
              </a:rPr>
              <a:t>(x) … </a:t>
            </a:r>
            <a:r>
              <a:rPr lang="en-US" altLang="zh-CN" sz="2100" b="1" dirty="0" err="1">
                <a:latin typeface="Times New Roman" pitchFamily="18" charset="0"/>
                <a:ea typeface="黑体" pitchFamily="2" charset="-122"/>
              </a:rPr>
              <a:t>R</a:t>
            </a:r>
            <a:r>
              <a:rPr lang="en-US" altLang="zh-CN" sz="2100" b="1" baseline="-25000" dirty="0" err="1">
                <a:latin typeface="Times New Roman" pitchFamily="18" charset="0"/>
                <a:ea typeface="黑体" pitchFamily="2" charset="-122"/>
              </a:rPr>
              <a:t>k</a:t>
            </a:r>
            <a:r>
              <a:rPr lang="en-US" altLang="zh-CN" sz="2100" b="1" dirty="0">
                <a:latin typeface="Times New Roman" pitchFamily="18" charset="0"/>
                <a:ea typeface="黑体" pitchFamily="2" charset="-122"/>
              </a:rPr>
              <a:t>(y) …  </a:t>
            </a:r>
            <a:br>
              <a:rPr lang="en-US" altLang="zh-CN" sz="2100" b="1" dirty="0">
                <a:latin typeface="Times New Roman" pitchFamily="18" charset="0"/>
                <a:ea typeface="黑体" pitchFamily="2" charset="-122"/>
              </a:rPr>
            </a:br>
            <a:r>
              <a:rPr lang="zh-CN" altLang="en-US" sz="2100" dirty="0">
                <a:solidFill>
                  <a:srgbClr val="A50021"/>
                </a:solidFill>
                <a:latin typeface="Times New Roman" pitchFamily="18" charset="0"/>
                <a:ea typeface="黑体" pitchFamily="2" charset="-122"/>
              </a:rPr>
              <a:t>其中，</a:t>
            </a:r>
            <a:r>
              <a:rPr lang="en-US" altLang="zh-CN" sz="2100" dirty="0" err="1">
                <a:solidFill>
                  <a:srgbClr val="A50021"/>
                </a:solidFill>
                <a:latin typeface="Times New Roman" pitchFamily="18" charset="0"/>
                <a:ea typeface="黑体" pitchFamily="2" charset="-122"/>
              </a:rPr>
              <a:t>i</a:t>
            </a:r>
            <a:r>
              <a:rPr lang="en-US" altLang="zh-CN" sz="2100" dirty="0">
                <a:solidFill>
                  <a:srgbClr val="A50021"/>
                </a:solidFill>
                <a:latin typeface="Times New Roman" pitchFamily="18" charset="0"/>
                <a:ea typeface="黑体" pitchFamily="2" charset="-122"/>
              </a:rPr>
              <a:t>, j, k∈{1, 2, …, n} </a:t>
            </a:r>
            <a:r>
              <a:rPr lang="zh-CN" altLang="en-US" sz="2100" dirty="0">
                <a:solidFill>
                  <a:srgbClr val="A50021"/>
                </a:solidFill>
                <a:latin typeface="Times New Roman" pitchFamily="18" charset="0"/>
                <a:ea typeface="黑体" pitchFamily="2" charset="-122"/>
              </a:rPr>
              <a:t>表示事务编号；事务中有读、写操作；</a:t>
            </a:r>
            <a:endParaRPr lang="en-US" altLang="zh-CN" sz="2100" dirty="0">
              <a:solidFill>
                <a:srgbClr val="A50021"/>
              </a:solidFill>
              <a:latin typeface="Times New Roman" pitchFamily="18" charset="0"/>
              <a:ea typeface="黑体" pitchFamily="2" charset="-122"/>
            </a:endParaRPr>
          </a:p>
          <a:p>
            <a:pPr lvl="1">
              <a:lnSpc>
                <a:spcPct val="105000"/>
              </a:lnSpc>
              <a:buNone/>
            </a:pPr>
            <a:r>
              <a:rPr lang="en-US" altLang="zh-CN" sz="2100" dirty="0">
                <a:solidFill>
                  <a:srgbClr val="A50021"/>
                </a:solidFill>
                <a:latin typeface="Times New Roman" pitchFamily="18" charset="0"/>
                <a:ea typeface="黑体" pitchFamily="2" charset="-122"/>
              </a:rPr>
              <a:t>     </a:t>
            </a:r>
            <a:r>
              <a:rPr lang="en-US" altLang="zh-CN" sz="2100" dirty="0" err="1">
                <a:solidFill>
                  <a:srgbClr val="A50021"/>
                </a:solidFill>
                <a:latin typeface="Times New Roman" pitchFamily="18" charset="0"/>
                <a:ea typeface="黑体" pitchFamily="2" charset="-122"/>
              </a:rPr>
              <a:t>R</a:t>
            </a:r>
            <a:r>
              <a:rPr lang="en-US" altLang="zh-CN" sz="2100" baseline="-25000" dirty="0" err="1">
                <a:solidFill>
                  <a:srgbClr val="A50021"/>
                </a:solidFill>
                <a:latin typeface="Times New Roman" pitchFamily="18" charset="0"/>
                <a:ea typeface="黑体" pitchFamily="2" charset="-122"/>
              </a:rPr>
              <a:t>i</a:t>
            </a:r>
            <a:r>
              <a:rPr lang="en-US" altLang="zh-CN" sz="2100" dirty="0">
                <a:solidFill>
                  <a:srgbClr val="A50021"/>
                </a:solidFill>
                <a:latin typeface="Times New Roman" pitchFamily="18" charset="0"/>
                <a:ea typeface="黑体" pitchFamily="2" charset="-122"/>
              </a:rPr>
              <a:t>(x)</a:t>
            </a:r>
            <a:r>
              <a:rPr lang="zh-CN" altLang="en-US" sz="2100" dirty="0">
                <a:solidFill>
                  <a:srgbClr val="A50021"/>
                </a:solidFill>
                <a:latin typeface="Times New Roman" pitchFamily="18" charset="0"/>
                <a:ea typeface="黑体" pitchFamily="2" charset="-122"/>
              </a:rPr>
              <a:t>表示事务</a:t>
            </a:r>
            <a:r>
              <a:rPr lang="en-US" altLang="zh-CN" sz="2100" dirty="0">
                <a:solidFill>
                  <a:srgbClr val="A50021"/>
                </a:solidFill>
                <a:latin typeface="Times New Roman" pitchFamily="18" charset="0"/>
                <a:ea typeface="黑体" pitchFamily="2" charset="-122"/>
              </a:rPr>
              <a:t>T</a:t>
            </a:r>
            <a:r>
              <a:rPr lang="en-US" altLang="zh-CN" sz="2100" baseline="-25000" dirty="0">
                <a:solidFill>
                  <a:srgbClr val="A50021"/>
                </a:solidFill>
                <a:latin typeface="Times New Roman" pitchFamily="18" charset="0"/>
                <a:ea typeface="黑体" pitchFamily="2" charset="-122"/>
              </a:rPr>
              <a:t>i</a:t>
            </a:r>
            <a:r>
              <a:rPr lang="zh-CN" altLang="en-US" sz="2100" dirty="0">
                <a:solidFill>
                  <a:srgbClr val="A50021"/>
                </a:solidFill>
                <a:latin typeface="Times New Roman" pitchFamily="18" charset="0"/>
                <a:ea typeface="黑体" pitchFamily="2" charset="-122"/>
              </a:rPr>
              <a:t>对数据</a:t>
            </a:r>
            <a:r>
              <a:rPr lang="en-US" altLang="zh-CN" sz="2100" dirty="0">
                <a:solidFill>
                  <a:srgbClr val="A50021"/>
                </a:solidFill>
                <a:latin typeface="Times New Roman" pitchFamily="18" charset="0"/>
                <a:ea typeface="黑体" pitchFamily="2" charset="-122"/>
              </a:rPr>
              <a:t>x</a:t>
            </a:r>
            <a:r>
              <a:rPr lang="zh-CN" altLang="en-US" sz="2100" dirty="0">
                <a:solidFill>
                  <a:srgbClr val="A50021"/>
                </a:solidFill>
                <a:latin typeface="Times New Roman" pitchFamily="18" charset="0"/>
                <a:ea typeface="黑体" pitchFamily="2" charset="-122"/>
              </a:rPr>
              <a:t>的一个读操作，</a:t>
            </a:r>
            <a:r>
              <a:rPr lang="en-US" altLang="zh-CN" sz="2100" dirty="0" err="1">
                <a:solidFill>
                  <a:srgbClr val="A50021"/>
                </a:solidFill>
                <a:latin typeface="Times New Roman" pitchFamily="18" charset="0"/>
                <a:ea typeface="黑体" pitchFamily="2" charset="-122"/>
              </a:rPr>
              <a:t>W</a:t>
            </a:r>
            <a:r>
              <a:rPr lang="en-US" altLang="zh-CN" sz="2100" baseline="-25000" dirty="0" err="1">
                <a:solidFill>
                  <a:srgbClr val="A50021"/>
                </a:solidFill>
                <a:latin typeface="Times New Roman" pitchFamily="18" charset="0"/>
                <a:ea typeface="黑体" pitchFamily="2" charset="-122"/>
              </a:rPr>
              <a:t>j</a:t>
            </a:r>
            <a:r>
              <a:rPr lang="en-US" altLang="zh-CN" sz="2100" dirty="0">
                <a:solidFill>
                  <a:srgbClr val="A50021"/>
                </a:solidFill>
                <a:latin typeface="Times New Roman" pitchFamily="18" charset="0"/>
                <a:ea typeface="黑体" pitchFamily="2" charset="-122"/>
              </a:rPr>
              <a:t>(x)</a:t>
            </a:r>
            <a:r>
              <a:rPr lang="zh-CN" altLang="en-US" sz="2100" dirty="0">
                <a:solidFill>
                  <a:srgbClr val="A50021"/>
                </a:solidFill>
                <a:latin typeface="Times New Roman" pitchFamily="18" charset="0"/>
                <a:ea typeface="黑体" pitchFamily="2" charset="-122"/>
              </a:rPr>
              <a:t>表示事务</a:t>
            </a:r>
            <a:r>
              <a:rPr lang="en-US" altLang="zh-CN" sz="2100" dirty="0" err="1">
                <a:solidFill>
                  <a:srgbClr val="A50021"/>
                </a:solidFill>
                <a:latin typeface="Times New Roman" pitchFamily="18" charset="0"/>
                <a:ea typeface="黑体" pitchFamily="2" charset="-122"/>
              </a:rPr>
              <a:t>T</a:t>
            </a:r>
            <a:r>
              <a:rPr lang="en-US" altLang="zh-CN" sz="2100" baseline="-25000" dirty="0" err="1">
                <a:solidFill>
                  <a:srgbClr val="A50021"/>
                </a:solidFill>
                <a:latin typeface="Times New Roman" pitchFamily="18" charset="0"/>
                <a:ea typeface="黑体" pitchFamily="2" charset="-122"/>
              </a:rPr>
              <a:t>j</a:t>
            </a:r>
            <a:r>
              <a:rPr lang="zh-CN" altLang="en-US" sz="2100" dirty="0">
                <a:solidFill>
                  <a:srgbClr val="A50021"/>
                </a:solidFill>
                <a:latin typeface="Times New Roman" pitchFamily="18" charset="0"/>
                <a:ea typeface="黑体" pitchFamily="2" charset="-122"/>
              </a:rPr>
              <a:t>对数据</a:t>
            </a:r>
            <a:r>
              <a:rPr lang="en-US" altLang="zh-CN" sz="2100" dirty="0">
                <a:solidFill>
                  <a:srgbClr val="A50021"/>
                </a:solidFill>
                <a:latin typeface="Times New Roman" pitchFamily="18" charset="0"/>
                <a:ea typeface="黑体" pitchFamily="2" charset="-122"/>
              </a:rPr>
              <a:t>x</a:t>
            </a:r>
            <a:r>
              <a:rPr lang="zh-CN" altLang="en-US" sz="2100" dirty="0">
                <a:solidFill>
                  <a:srgbClr val="A50021"/>
                </a:solidFill>
                <a:latin typeface="Times New Roman" pitchFamily="18" charset="0"/>
                <a:ea typeface="黑体" pitchFamily="2" charset="-122"/>
              </a:rPr>
              <a:t>的一个写操作， </a:t>
            </a:r>
            <a:r>
              <a:rPr lang="en-US" altLang="zh-CN" sz="2100" dirty="0" err="1">
                <a:solidFill>
                  <a:srgbClr val="A50021"/>
                </a:solidFill>
                <a:latin typeface="Times New Roman" pitchFamily="18" charset="0"/>
                <a:ea typeface="黑体" pitchFamily="2" charset="-122"/>
              </a:rPr>
              <a:t>R</a:t>
            </a:r>
            <a:r>
              <a:rPr lang="en-US" altLang="zh-CN" sz="2100" baseline="-25000" dirty="0" err="1">
                <a:solidFill>
                  <a:srgbClr val="A50021"/>
                </a:solidFill>
                <a:latin typeface="Times New Roman" pitchFamily="18" charset="0"/>
                <a:ea typeface="黑体" pitchFamily="2" charset="-122"/>
              </a:rPr>
              <a:t>k</a:t>
            </a:r>
            <a:r>
              <a:rPr lang="en-US" altLang="zh-CN" sz="2100" dirty="0">
                <a:solidFill>
                  <a:srgbClr val="A50021"/>
                </a:solidFill>
                <a:latin typeface="Times New Roman" pitchFamily="18" charset="0"/>
                <a:ea typeface="黑体" pitchFamily="2" charset="-122"/>
              </a:rPr>
              <a:t>(y)</a:t>
            </a:r>
            <a:r>
              <a:rPr lang="zh-CN" altLang="en-US" sz="2100" dirty="0">
                <a:solidFill>
                  <a:srgbClr val="A50021"/>
                </a:solidFill>
                <a:latin typeface="Times New Roman" pitchFamily="18" charset="0"/>
                <a:ea typeface="黑体" pitchFamily="2" charset="-122"/>
              </a:rPr>
              <a:t>表示事务</a:t>
            </a:r>
            <a:r>
              <a:rPr lang="en-US" altLang="zh-CN" sz="2100" dirty="0" err="1">
                <a:solidFill>
                  <a:srgbClr val="A50021"/>
                </a:solidFill>
                <a:latin typeface="Times New Roman" pitchFamily="18" charset="0"/>
                <a:ea typeface="黑体" pitchFamily="2" charset="-122"/>
              </a:rPr>
              <a:t>T</a:t>
            </a:r>
            <a:r>
              <a:rPr lang="en-US" altLang="zh-CN" sz="2100" baseline="-25000" dirty="0" err="1">
                <a:solidFill>
                  <a:srgbClr val="A50021"/>
                </a:solidFill>
                <a:latin typeface="Times New Roman" pitchFamily="18" charset="0"/>
                <a:ea typeface="黑体" pitchFamily="2" charset="-122"/>
              </a:rPr>
              <a:t>k</a:t>
            </a:r>
            <a:r>
              <a:rPr lang="zh-CN" altLang="en-US" sz="2100" dirty="0">
                <a:solidFill>
                  <a:srgbClr val="A50021"/>
                </a:solidFill>
                <a:latin typeface="Times New Roman" pitchFamily="18" charset="0"/>
                <a:ea typeface="黑体" pitchFamily="2" charset="-122"/>
              </a:rPr>
              <a:t>对数据</a:t>
            </a:r>
            <a:r>
              <a:rPr lang="en-US" altLang="zh-CN" sz="2100" dirty="0">
                <a:solidFill>
                  <a:srgbClr val="A50021"/>
                </a:solidFill>
                <a:latin typeface="Times New Roman" pitchFamily="18" charset="0"/>
                <a:ea typeface="黑体" pitchFamily="2" charset="-122"/>
              </a:rPr>
              <a:t>y</a:t>
            </a:r>
            <a:r>
              <a:rPr lang="zh-CN" altLang="en-US" sz="2100" dirty="0">
                <a:solidFill>
                  <a:srgbClr val="A50021"/>
                </a:solidFill>
                <a:latin typeface="Times New Roman" pitchFamily="18" charset="0"/>
                <a:ea typeface="黑体" pitchFamily="2" charset="-122"/>
              </a:rPr>
              <a:t>的一个读操作。</a:t>
            </a:r>
          </a:p>
          <a:p>
            <a:pPr lvl="1">
              <a:lnSpc>
                <a:spcPct val="105000"/>
              </a:lnSpc>
            </a:pPr>
            <a:r>
              <a:rPr lang="zh-CN" altLang="en-US" sz="2100" dirty="0">
                <a:latin typeface="Times New Roman" pitchFamily="18" charset="0"/>
                <a:ea typeface="黑体" pitchFamily="2" charset="-122"/>
              </a:rPr>
              <a:t>可见对同一个事务集 </a:t>
            </a:r>
            <a:r>
              <a:rPr lang="en-US" altLang="zh-CN" sz="2100" dirty="0">
                <a:latin typeface="Times New Roman" pitchFamily="18" charset="0"/>
                <a:ea typeface="黑体" pitchFamily="2" charset="-122"/>
              </a:rPr>
              <a:t>{T</a:t>
            </a:r>
            <a:r>
              <a:rPr lang="en-US" altLang="zh-CN" sz="2100" baseline="-25000" dirty="0">
                <a:latin typeface="Times New Roman" pitchFamily="18" charset="0"/>
                <a:ea typeface="黑体" pitchFamily="2" charset="-122"/>
              </a:rPr>
              <a:t>1</a:t>
            </a:r>
            <a:r>
              <a:rPr lang="en-US" altLang="zh-CN" sz="2100" dirty="0">
                <a:latin typeface="Times New Roman" pitchFamily="18" charset="0"/>
                <a:ea typeface="黑体" pitchFamily="2" charset="-122"/>
              </a:rPr>
              <a:t>,T</a:t>
            </a:r>
            <a:r>
              <a:rPr lang="en-US" altLang="zh-CN" sz="2100" baseline="-25000" dirty="0">
                <a:latin typeface="Times New Roman" pitchFamily="18" charset="0"/>
                <a:ea typeface="黑体" pitchFamily="2" charset="-122"/>
              </a:rPr>
              <a:t>2</a:t>
            </a:r>
            <a:r>
              <a:rPr lang="en-US" altLang="zh-CN" sz="2100" dirty="0">
                <a:latin typeface="Times New Roman" pitchFamily="18" charset="0"/>
                <a:ea typeface="黑体" pitchFamily="2" charset="-122"/>
              </a:rPr>
              <a:t>,…,</a:t>
            </a:r>
            <a:r>
              <a:rPr lang="en-US" altLang="zh-CN" sz="2100" dirty="0" err="1">
                <a:latin typeface="Times New Roman" pitchFamily="18" charset="0"/>
                <a:ea typeface="黑体" pitchFamily="2" charset="-122"/>
              </a:rPr>
              <a:t>T</a:t>
            </a:r>
            <a:r>
              <a:rPr lang="en-US" altLang="zh-CN" sz="2100" baseline="-25000" dirty="0" err="1">
                <a:latin typeface="Times New Roman" pitchFamily="18" charset="0"/>
                <a:ea typeface="黑体" pitchFamily="2" charset="-122"/>
              </a:rPr>
              <a:t>n</a:t>
            </a:r>
            <a:r>
              <a:rPr lang="en-US" altLang="zh-CN" sz="2100" dirty="0">
                <a:latin typeface="Times New Roman" pitchFamily="18" charset="0"/>
                <a:ea typeface="黑体" pitchFamily="2" charset="-122"/>
              </a:rPr>
              <a:t>}</a:t>
            </a:r>
            <a:r>
              <a:rPr lang="zh-CN" altLang="en-US" sz="2100" dirty="0">
                <a:latin typeface="Times New Roman" pitchFamily="18" charset="0"/>
                <a:ea typeface="黑体" pitchFamily="2" charset="-122"/>
              </a:rPr>
              <a:t>，可有多种调度</a:t>
            </a:r>
            <a:r>
              <a:rPr lang="en-US" altLang="zh-CN" sz="2100" b="1" dirty="0">
                <a:latin typeface="Times New Roman" pitchFamily="18" charset="0"/>
                <a:ea typeface="黑体" pitchFamily="2" charset="-122"/>
              </a:rPr>
              <a:t>S</a:t>
            </a:r>
            <a:r>
              <a:rPr lang="zh-CN" altLang="en-US" sz="2100" dirty="0">
                <a:latin typeface="Times New Roman" pitchFamily="18" charset="0"/>
                <a:ea typeface="黑体" pitchFamily="2" charset="-122"/>
              </a:rPr>
              <a:t>。 </a:t>
            </a:r>
          </a:p>
          <a:p>
            <a:pPr lvl="1">
              <a:lnSpc>
                <a:spcPct val="105000"/>
              </a:lnSpc>
            </a:pPr>
            <a:r>
              <a:rPr lang="zh-CN" altLang="en-US" sz="2100" dirty="0">
                <a:solidFill>
                  <a:srgbClr val="0000FF"/>
                </a:solidFill>
                <a:latin typeface="Times New Roman" pitchFamily="18" charset="0"/>
                <a:ea typeface="黑体" pitchFamily="2" charset="-122"/>
              </a:rPr>
              <a:t>等价的调度（</a:t>
            </a:r>
            <a:r>
              <a:rPr lang="en-US" altLang="zh-CN" sz="2100" dirty="0">
                <a:solidFill>
                  <a:srgbClr val="0000FF"/>
                </a:solidFill>
                <a:latin typeface="Times New Roman" pitchFamily="18" charset="0"/>
                <a:ea typeface="黑体" pitchFamily="2" charset="-122"/>
              </a:rPr>
              <a:t>equivalent schedule</a:t>
            </a:r>
            <a:r>
              <a:rPr lang="zh-CN" altLang="en-US" sz="2100" dirty="0">
                <a:solidFill>
                  <a:srgbClr val="0000FF"/>
                </a:solidFill>
                <a:latin typeface="Times New Roman" pitchFamily="18" charset="0"/>
                <a:ea typeface="黑体" pitchFamily="2" charset="-122"/>
              </a:rPr>
              <a:t>）：</a:t>
            </a:r>
            <a:r>
              <a:rPr lang="zh-CN" altLang="en-US" sz="2100" dirty="0">
                <a:latin typeface="Times New Roman" pitchFamily="18" charset="0"/>
                <a:ea typeface="黑体" pitchFamily="2" charset="-122"/>
              </a:rPr>
              <a:t>给定对同一个事务集的两个调度</a:t>
            </a:r>
            <a:r>
              <a:rPr lang="en-US" altLang="zh-CN" sz="2100" b="1" dirty="0">
                <a:latin typeface="Times New Roman" pitchFamily="18" charset="0"/>
                <a:ea typeface="黑体" pitchFamily="2" charset="-122"/>
              </a:rPr>
              <a:t>S1</a:t>
            </a:r>
            <a:r>
              <a:rPr lang="zh-CN" altLang="en-US" sz="2100" dirty="0">
                <a:latin typeface="Times New Roman" pitchFamily="18" charset="0"/>
                <a:ea typeface="黑体" pitchFamily="2" charset="-122"/>
              </a:rPr>
              <a:t>和</a:t>
            </a:r>
            <a:r>
              <a:rPr lang="en-US" altLang="zh-CN" sz="2100" b="1" dirty="0">
                <a:latin typeface="Times New Roman" pitchFamily="18" charset="0"/>
                <a:ea typeface="黑体" pitchFamily="2" charset="-122"/>
              </a:rPr>
              <a:t>S2</a:t>
            </a:r>
            <a:r>
              <a:rPr lang="zh-CN" altLang="en-US" sz="2100" dirty="0">
                <a:latin typeface="Times New Roman" pitchFamily="18" charset="0"/>
                <a:ea typeface="黑体" pitchFamily="2" charset="-122"/>
              </a:rPr>
              <a:t>，如果从</a:t>
            </a:r>
            <a:r>
              <a:rPr lang="en-US" altLang="zh-CN" sz="2100" dirty="0">
                <a:latin typeface="Times New Roman" pitchFamily="18" charset="0"/>
                <a:ea typeface="黑体" pitchFamily="2" charset="-122"/>
              </a:rPr>
              <a:t>DB</a:t>
            </a:r>
            <a:r>
              <a:rPr lang="zh-CN" altLang="en-US" sz="2100" dirty="0">
                <a:latin typeface="Times New Roman" pitchFamily="18" charset="0"/>
                <a:ea typeface="黑体" pitchFamily="2" charset="-122"/>
              </a:rPr>
              <a:t>的任何初始状态开始，</a:t>
            </a:r>
            <a:r>
              <a:rPr lang="en-US" altLang="zh-CN" sz="2100" dirty="0">
                <a:latin typeface="Times New Roman" pitchFamily="18" charset="0"/>
                <a:ea typeface="黑体" pitchFamily="2" charset="-122"/>
              </a:rPr>
              <a:t> </a:t>
            </a:r>
            <a:r>
              <a:rPr lang="en-US" altLang="zh-CN" sz="2100" b="1" dirty="0">
                <a:latin typeface="Times New Roman" pitchFamily="18" charset="0"/>
                <a:ea typeface="黑体" pitchFamily="2" charset="-122"/>
              </a:rPr>
              <a:t>S1</a:t>
            </a:r>
            <a:r>
              <a:rPr lang="zh-CN" altLang="en-US" sz="2100" dirty="0">
                <a:latin typeface="Times New Roman" pitchFamily="18" charset="0"/>
                <a:ea typeface="黑体" pitchFamily="2" charset="-122"/>
              </a:rPr>
              <a:t>和</a:t>
            </a:r>
            <a:r>
              <a:rPr lang="en-US" altLang="zh-CN" sz="2100" b="1" dirty="0">
                <a:latin typeface="Times New Roman" pitchFamily="18" charset="0"/>
                <a:ea typeface="黑体" pitchFamily="2" charset="-122"/>
              </a:rPr>
              <a:t>S2</a:t>
            </a:r>
            <a:r>
              <a:rPr lang="zh-CN" altLang="en-US" sz="2100" dirty="0">
                <a:latin typeface="Times New Roman" pitchFamily="18" charset="0"/>
                <a:ea typeface="黑体" pitchFamily="2" charset="-122"/>
              </a:rPr>
              <a:t>所有从</a:t>
            </a:r>
            <a:r>
              <a:rPr lang="en-US" altLang="zh-CN" sz="2100" dirty="0">
                <a:latin typeface="Times New Roman" pitchFamily="18" charset="0"/>
                <a:ea typeface="黑体" pitchFamily="2" charset="-122"/>
              </a:rPr>
              <a:t>DB</a:t>
            </a:r>
            <a:r>
              <a:rPr lang="zh-CN" altLang="en-US" sz="2100" dirty="0">
                <a:latin typeface="Times New Roman" pitchFamily="18" charset="0"/>
                <a:ea typeface="黑体" pitchFamily="2" charset="-122"/>
              </a:rPr>
              <a:t>中</a:t>
            </a:r>
            <a:r>
              <a:rPr lang="zh-CN" altLang="en-US" sz="2100" dirty="0">
                <a:solidFill>
                  <a:srgbClr val="008000"/>
                </a:solidFill>
                <a:latin typeface="Times New Roman" pitchFamily="18" charset="0"/>
                <a:ea typeface="黑体" pitchFamily="2" charset="-122"/>
              </a:rPr>
              <a:t>读出的数据都是一样的，</a:t>
            </a:r>
            <a:r>
              <a:rPr lang="zh-CN" altLang="en-US" sz="2100" dirty="0">
                <a:latin typeface="Times New Roman" pitchFamily="18" charset="0"/>
                <a:ea typeface="黑体" pitchFamily="2" charset="-122"/>
              </a:rPr>
              <a:t>且留给</a:t>
            </a:r>
            <a:r>
              <a:rPr lang="en-US" altLang="zh-CN" sz="2100" dirty="0">
                <a:latin typeface="Times New Roman" pitchFamily="18" charset="0"/>
                <a:ea typeface="黑体" pitchFamily="2" charset="-122"/>
              </a:rPr>
              <a:t>DB</a:t>
            </a:r>
            <a:r>
              <a:rPr lang="zh-CN" altLang="en-US" sz="2100" dirty="0">
                <a:latin typeface="Times New Roman" pitchFamily="18" charset="0"/>
                <a:ea typeface="黑体" pitchFamily="2" charset="-122"/>
              </a:rPr>
              <a:t>的</a:t>
            </a:r>
            <a:r>
              <a:rPr lang="zh-CN" altLang="en-US" sz="2100" dirty="0">
                <a:solidFill>
                  <a:srgbClr val="008000"/>
                </a:solidFill>
                <a:latin typeface="Times New Roman" pitchFamily="18" charset="0"/>
                <a:ea typeface="黑体" pitchFamily="2" charset="-122"/>
              </a:rPr>
              <a:t>最终状态也是一样的，</a:t>
            </a:r>
            <a:r>
              <a:rPr lang="zh-CN" altLang="en-US" sz="2100" dirty="0">
                <a:latin typeface="Times New Roman" pitchFamily="18" charset="0"/>
                <a:ea typeface="黑体" pitchFamily="2" charset="-122"/>
              </a:rPr>
              <a:t>则称</a:t>
            </a:r>
            <a:r>
              <a:rPr lang="en-US" altLang="zh-CN" sz="2100" b="1" dirty="0">
                <a:latin typeface="Times New Roman" pitchFamily="18" charset="0"/>
                <a:ea typeface="黑体" pitchFamily="2" charset="-122"/>
              </a:rPr>
              <a:t>S1</a:t>
            </a:r>
            <a:r>
              <a:rPr lang="zh-CN" altLang="en-US" sz="2100" dirty="0">
                <a:latin typeface="Times New Roman" pitchFamily="18" charset="0"/>
                <a:ea typeface="黑体" pitchFamily="2" charset="-122"/>
              </a:rPr>
              <a:t>和</a:t>
            </a:r>
            <a:r>
              <a:rPr lang="en-US" altLang="zh-CN" sz="2100" b="1" dirty="0">
                <a:latin typeface="Times New Roman" pitchFamily="18" charset="0"/>
                <a:ea typeface="黑体" pitchFamily="2" charset="-122"/>
              </a:rPr>
              <a:t>S2</a:t>
            </a:r>
            <a:r>
              <a:rPr lang="zh-CN" altLang="en-US" sz="2100" dirty="0">
                <a:latin typeface="Times New Roman" pitchFamily="18" charset="0"/>
                <a:ea typeface="黑体" pitchFamily="2" charset="-122"/>
              </a:rPr>
              <a:t>是等价的调度。这种等价称</a:t>
            </a:r>
            <a:r>
              <a:rPr lang="zh-CN" altLang="en-US" sz="2100" dirty="0">
                <a:solidFill>
                  <a:srgbClr val="0000FF"/>
                </a:solidFill>
                <a:latin typeface="Times New Roman" pitchFamily="18" charset="0"/>
                <a:ea typeface="黑体" pitchFamily="2" charset="-122"/>
              </a:rPr>
              <a:t>目标等价（</a:t>
            </a:r>
            <a:r>
              <a:rPr lang="en-US" altLang="zh-CN" sz="2100" b="1" dirty="0">
                <a:solidFill>
                  <a:srgbClr val="0000FF"/>
                </a:solidFill>
                <a:latin typeface="Times New Roman" pitchFamily="18" charset="0"/>
                <a:ea typeface="黑体" pitchFamily="2" charset="-122"/>
              </a:rPr>
              <a:t>view equivalence</a:t>
            </a:r>
            <a:r>
              <a:rPr lang="en-US" altLang="zh-CN" sz="2100" dirty="0">
                <a:solidFill>
                  <a:srgbClr val="0000FF"/>
                </a:solidFill>
                <a:latin typeface="Times New Roman" pitchFamily="18" charset="0"/>
                <a:ea typeface="黑体" pitchFamily="2" charset="-122"/>
              </a:rPr>
              <a:t>——a schedule equivalence that is based </a:t>
            </a:r>
            <a:r>
              <a:rPr lang="en-US" altLang="zh-CN" sz="2100" i="1" dirty="0">
                <a:solidFill>
                  <a:srgbClr val="0000FF"/>
                </a:solidFill>
                <a:latin typeface="Times New Roman" pitchFamily="18" charset="0"/>
                <a:ea typeface="黑体" pitchFamily="2" charset="-122"/>
              </a:rPr>
              <a:t>purely</a:t>
            </a:r>
            <a:r>
              <a:rPr lang="en-US" altLang="zh-CN" sz="2100" dirty="0">
                <a:solidFill>
                  <a:srgbClr val="0000FF"/>
                </a:solidFill>
                <a:latin typeface="Times New Roman" pitchFamily="18" charset="0"/>
                <a:ea typeface="黑体" pitchFamily="2" charset="-122"/>
              </a:rPr>
              <a:t> on the </a:t>
            </a:r>
            <a:r>
              <a:rPr lang="en-US" altLang="zh-CN" sz="2100" b="1" dirty="0">
                <a:solidFill>
                  <a:srgbClr val="0000FF"/>
                </a:solidFill>
                <a:latin typeface="Times New Roman" pitchFamily="18" charset="0"/>
                <a:ea typeface="黑体" pitchFamily="2" charset="-122"/>
              </a:rPr>
              <a:t>read</a:t>
            </a:r>
            <a:r>
              <a:rPr lang="en-US" altLang="zh-CN" sz="2100" dirty="0">
                <a:solidFill>
                  <a:srgbClr val="0000FF"/>
                </a:solidFill>
                <a:latin typeface="Times New Roman" pitchFamily="18" charset="0"/>
                <a:ea typeface="黑体" pitchFamily="2" charset="-122"/>
              </a:rPr>
              <a:t> and </a:t>
            </a:r>
            <a:r>
              <a:rPr lang="en-US" altLang="zh-CN" sz="2100" b="1" dirty="0">
                <a:solidFill>
                  <a:srgbClr val="0000FF"/>
                </a:solidFill>
                <a:latin typeface="Times New Roman" pitchFamily="18" charset="0"/>
                <a:ea typeface="黑体" pitchFamily="2" charset="-122"/>
              </a:rPr>
              <a:t>write</a:t>
            </a:r>
            <a:r>
              <a:rPr lang="en-US" altLang="zh-CN" sz="2100" dirty="0">
                <a:solidFill>
                  <a:srgbClr val="0000FF"/>
                </a:solidFill>
                <a:latin typeface="Times New Roman" pitchFamily="18" charset="0"/>
                <a:ea typeface="黑体" pitchFamily="2" charset="-122"/>
              </a:rPr>
              <a:t> operations</a:t>
            </a:r>
            <a:r>
              <a:rPr lang="zh-CN" altLang="en-US" sz="2100" dirty="0">
                <a:solidFill>
                  <a:srgbClr val="0000FF"/>
                </a:solidFill>
                <a:latin typeface="Times New Roman" pitchFamily="18" charset="0"/>
                <a:ea typeface="黑体" pitchFamily="2" charset="-122"/>
              </a:rPr>
              <a:t>）</a:t>
            </a:r>
            <a:r>
              <a:rPr lang="zh-CN" altLang="en-US" sz="2100" dirty="0">
                <a:latin typeface="Times New Roman" pitchFamily="18" charset="0"/>
                <a:ea typeface="黑体" pitchFamily="2" charset="-122"/>
              </a:rPr>
              <a:t>。</a:t>
            </a:r>
            <a:r>
              <a:rPr lang="zh-CN" altLang="en-US" sz="2200" dirty="0">
                <a:latin typeface="Times New Roman" pitchFamily="18" charset="0"/>
                <a:ea typeface="黑体" pitchFamily="2" charset="-122"/>
              </a:rPr>
              <a:t> </a:t>
            </a:r>
          </a:p>
        </p:txBody>
      </p:sp>
      <p:sp>
        <p:nvSpPr>
          <p:cNvPr id="4096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 calcmode="lin" valueType="num">
                                      <p:cBhvr additive="base">
                                        <p:cTn id="7"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anim calcmode="lin" valueType="num">
                                      <p:cBhvr additive="base">
                                        <p:cTn id="13" dur="5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dirty="0"/>
              <a:t>《</a:t>
            </a:r>
            <a:r>
              <a:rPr lang="zh-CN" altLang="en-US" dirty="0"/>
              <a:t>数据库系统原理</a:t>
            </a:r>
            <a:r>
              <a:rPr lang="en-US" altLang="zh-CN" dirty="0"/>
              <a:t>》</a:t>
            </a:r>
            <a:r>
              <a:rPr lang="zh-CN" altLang="en-US" dirty="0"/>
              <a:t>第</a:t>
            </a:r>
            <a:r>
              <a:rPr lang="en-US" altLang="zh-CN" dirty="0"/>
              <a:t>7</a:t>
            </a:r>
            <a:r>
              <a:rPr lang="zh-CN" altLang="en-US" dirty="0"/>
              <a:t>章</a:t>
            </a:r>
            <a:r>
              <a:rPr lang="en-US" altLang="zh-CN" dirty="0"/>
              <a:t>—</a:t>
            </a:r>
            <a:r>
              <a:rPr lang="zh-CN" altLang="en-US" dirty="0"/>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3A28BD5D-AC09-4543-B7BF-D15A8BB4F9EA}" type="slidenum">
              <a:rPr lang="en-US" altLang="zh-CN"/>
              <a:pPr/>
              <a:t>41</a:t>
            </a:fld>
            <a:endParaRPr lang="en-US" altLang="zh-CN"/>
          </a:p>
        </p:txBody>
      </p:sp>
      <p:sp>
        <p:nvSpPr>
          <p:cNvPr id="44034"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4035" name="Rectangle 3"/>
          <p:cNvSpPr>
            <a:spLocks noGrp="1" noChangeArrowheads="1"/>
          </p:cNvSpPr>
          <p:nvPr>
            <p:ph type="body" idx="1"/>
          </p:nvPr>
        </p:nvSpPr>
        <p:spPr>
          <a:xfrm>
            <a:off x="600968" y="1413024"/>
            <a:ext cx="8543032" cy="5040312"/>
          </a:xfrm>
        </p:spPr>
        <p:txBody>
          <a:bodyPr/>
          <a:lstStyle/>
          <a:p>
            <a:r>
              <a:rPr lang="zh-CN" altLang="en-US" sz="2600" dirty="0">
                <a:solidFill>
                  <a:schemeClr val="accent2"/>
                </a:solidFill>
                <a:latin typeface="Times New Roman" pitchFamily="18" charset="0"/>
                <a:ea typeface="黑体" pitchFamily="2" charset="-122"/>
              </a:rPr>
              <a:t>并发控制的正确性准则（续）</a:t>
            </a:r>
            <a:endParaRPr lang="en-US" altLang="zh-CN" sz="2600" dirty="0">
              <a:solidFill>
                <a:schemeClr val="accent2"/>
              </a:solidFill>
              <a:latin typeface="Times New Roman" pitchFamily="18" charset="0"/>
              <a:ea typeface="黑体" pitchFamily="2" charset="-122"/>
            </a:endParaRPr>
          </a:p>
          <a:p>
            <a:pPr lvl="1" algn="just"/>
            <a:r>
              <a:rPr lang="zh-CN" altLang="en-US" sz="2200" dirty="0">
                <a:solidFill>
                  <a:srgbClr val="000000"/>
                </a:solidFill>
                <a:latin typeface="Times New Roman" pitchFamily="18" charset="0"/>
                <a:ea typeface="黑体" pitchFamily="2" charset="-122"/>
              </a:rPr>
              <a:t>如前所述，</a:t>
            </a:r>
            <a:r>
              <a:rPr lang="zh-CN" altLang="en-US" sz="2200" dirty="0">
                <a:solidFill>
                  <a:srgbClr val="008000"/>
                </a:solidFill>
                <a:latin typeface="Times New Roman" pitchFamily="18" charset="0"/>
                <a:ea typeface="黑体" pitchFamily="2" charset="-122"/>
              </a:rPr>
              <a:t>有两种操作对是冲突的，</a:t>
            </a:r>
            <a:r>
              <a:rPr lang="zh-CN" altLang="en-US" sz="2200" dirty="0">
                <a:solidFill>
                  <a:srgbClr val="000000"/>
                </a:solidFill>
                <a:latin typeface="Times New Roman" pitchFamily="18" charset="0"/>
                <a:ea typeface="黑体" pitchFamily="2" charset="-122"/>
              </a:rPr>
              <a:t>分别是：</a:t>
            </a:r>
          </a:p>
          <a:p>
            <a:pPr lvl="2" algn="just"/>
            <a:r>
              <a:rPr lang="zh-CN" altLang="en-US" sz="2200" dirty="0">
                <a:solidFill>
                  <a:srgbClr val="008000"/>
                </a:solidFill>
                <a:latin typeface="Times New Roman" pitchFamily="18" charset="0"/>
                <a:ea typeface="黑体" pitchFamily="2" charset="-122"/>
              </a:rPr>
              <a:t>读</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写冲突</a:t>
            </a:r>
            <a:r>
              <a:rPr lang="zh-CN" altLang="en-US" sz="2200" dirty="0">
                <a:solidFill>
                  <a:srgbClr val="000000"/>
                </a:solidFill>
                <a:latin typeface="Times New Roman" pitchFamily="18" charset="0"/>
                <a:ea typeface="黑体" pitchFamily="2" charset="-122"/>
              </a:rPr>
              <a:t>，表示为：</a:t>
            </a:r>
            <a:r>
              <a:rPr lang="en-US" altLang="zh-CN" sz="2200" dirty="0" err="1">
                <a:solidFill>
                  <a:srgbClr val="000000"/>
                </a:solidFill>
                <a:latin typeface="Times New Roman" pitchFamily="18" charset="0"/>
                <a:ea typeface="黑体" pitchFamily="2" charset="-122"/>
              </a:rPr>
              <a:t>R</a:t>
            </a:r>
            <a:r>
              <a:rPr lang="en-US" altLang="zh-CN" sz="2200" baseline="-30000" dirty="0" err="1">
                <a:solidFill>
                  <a:srgbClr val="000000"/>
                </a:solidFill>
                <a:latin typeface="Times New Roman" pitchFamily="18" charset="0"/>
                <a:ea typeface="黑体" pitchFamily="2" charset="-122"/>
              </a:rPr>
              <a:t>i</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rPr>
              <a:t>和</a:t>
            </a:r>
            <a:r>
              <a:rPr lang="en-US" altLang="zh-CN" sz="2200" dirty="0" err="1">
                <a:solidFill>
                  <a:srgbClr val="000000"/>
                </a:solidFill>
                <a:latin typeface="Times New Roman" pitchFamily="18" charset="0"/>
                <a:ea typeface="黑体" pitchFamily="2" charset="-122"/>
              </a:rPr>
              <a:t>W</a:t>
            </a:r>
            <a:r>
              <a:rPr lang="en-US" altLang="zh-CN" sz="2200" baseline="-30000" dirty="0" err="1">
                <a:solidFill>
                  <a:srgbClr val="000000"/>
                </a:solidFill>
                <a:latin typeface="Times New Roman" pitchFamily="18" charset="0"/>
                <a:ea typeface="黑体" pitchFamily="2" charset="-122"/>
              </a:rPr>
              <a:t>j</a:t>
            </a:r>
            <a:r>
              <a:rPr lang="en-US" altLang="zh-CN" sz="2200" dirty="0">
                <a:solidFill>
                  <a:srgbClr val="000000"/>
                </a:solidFill>
                <a:latin typeface="Times New Roman" pitchFamily="18" charset="0"/>
                <a:ea typeface="黑体" pitchFamily="2" charset="-122"/>
              </a:rPr>
              <a:t>(x)</a:t>
            </a:r>
          </a:p>
          <a:p>
            <a:pPr lvl="2" algn="just">
              <a:spcBef>
                <a:spcPts val="600"/>
              </a:spcBef>
              <a:spcAft>
                <a:spcPts val="600"/>
              </a:spcAft>
            </a:pPr>
            <a:r>
              <a:rPr lang="zh-CN" altLang="en-US" sz="2200" dirty="0">
                <a:solidFill>
                  <a:srgbClr val="008000"/>
                </a:solidFill>
                <a:latin typeface="Times New Roman" pitchFamily="18" charset="0"/>
                <a:ea typeface="黑体" pitchFamily="2" charset="-122"/>
              </a:rPr>
              <a:t>写</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写冲突</a:t>
            </a:r>
            <a:r>
              <a:rPr lang="zh-CN" altLang="en-US" sz="2200" dirty="0">
                <a:solidFill>
                  <a:srgbClr val="000000"/>
                </a:solidFill>
                <a:latin typeface="Times New Roman" pitchFamily="18" charset="0"/>
                <a:ea typeface="黑体" pitchFamily="2" charset="-122"/>
              </a:rPr>
              <a:t>，表示为：</a:t>
            </a:r>
            <a:r>
              <a:rPr lang="en-US" altLang="zh-CN" sz="2200" dirty="0" err="1">
                <a:solidFill>
                  <a:srgbClr val="000000"/>
                </a:solidFill>
                <a:latin typeface="Times New Roman" pitchFamily="18" charset="0"/>
                <a:ea typeface="黑体" pitchFamily="2" charset="-122"/>
              </a:rPr>
              <a:t>W</a:t>
            </a:r>
            <a:r>
              <a:rPr lang="en-US" altLang="zh-CN" sz="2200" baseline="-30000" dirty="0" err="1">
                <a:solidFill>
                  <a:srgbClr val="000000"/>
                </a:solidFill>
                <a:latin typeface="Times New Roman" pitchFamily="18" charset="0"/>
                <a:ea typeface="黑体" pitchFamily="2" charset="-122"/>
              </a:rPr>
              <a:t>i</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rPr>
              <a:t>和</a:t>
            </a:r>
            <a:r>
              <a:rPr lang="en-US" altLang="zh-CN" sz="2200" dirty="0" err="1">
                <a:solidFill>
                  <a:srgbClr val="000000"/>
                </a:solidFill>
                <a:latin typeface="Times New Roman" pitchFamily="18" charset="0"/>
                <a:ea typeface="黑体" pitchFamily="2" charset="-122"/>
              </a:rPr>
              <a:t>W</a:t>
            </a:r>
            <a:r>
              <a:rPr lang="en-US" altLang="zh-CN" sz="2200" baseline="-30000" dirty="0" err="1">
                <a:solidFill>
                  <a:srgbClr val="000000"/>
                </a:solidFill>
                <a:latin typeface="Times New Roman" pitchFamily="18" charset="0"/>
                <a:ea typeface="黑体" pitchFamily="2" charset="-122"/>
              </a:rPr>
              <a:t>j</a:t>
            </a:r>
            <a:r>
              <a:rPr lang="en-US" altLang="zh-CN" sz="2200" dirty="0">
                <a:solidFill>
                  <a:srgbClr val="000000"/>
                </a:solidFill>
                <a:latin typeface="Times New Roman" pitchFamily="18" charset="0"/>
                <a:ea typeface="黑体" pitchFamily="2" charset="-122"/>
              </a:rPr>
              <a:t>(x)</a:t>
            </a:r>
          </a:p>
          <a:p>
            <a:pPr lvl="1" algn="just"/>
            <a:r>
              <a:rPr lang="zh-CN" altLang="en-US" sz="2200" dirty="0">
                <a:solidFill>
                  <a:srgbClr val="008000"/>
                </a:solidFill>
                <a:latin typeface="Times New Roman" pitchFamily="18" charset="0"/>
                <a:ea typeface="黑体" pitchFamily="2" charset="-122"/>
              </a:rPr>
              <a:t>另四种操作对是不冲突的，</a:t>
            </a:r>
            <a:r>
              <a:rPr lang="zh-CN" altLang="en-US" sz="2200" dirty="0">
                <a:solidFill>
                  <a:srgbClr val="000000"/>
                </a:solidFill>
                <a:latin typeface="Times New Roman" pitchFamily="18" charset="0"/>
                <a:ea typeface="黑体" pitchFamily="2" charset="-122"/>
              </a:rPr>
              <a:t>分别是：</a:t>
            </a:r>
          </a:p>
          <a:p>
            <a:pPr lvl="2" algn="just">
              <a:spcBef>
                <a:spcPts val="600"/>
              </a:spcBef>
              <a:spcAft>
                <a:spcPts val="600"/>
              </a:spcAft>
            </a:pPr>
            <a:r>
              <a:rPr lang="en-US" altLang="zh-CN" sz="2200" dirty="0" err="1">
                <a:solidFill>
                  <a:srgbClr val="000000"/>
                </a:solidFill>
                <a:latin typeface="Times New Roman" pitchFamily="18" charset="0"/>
                <a:ea typeface="黑体" pitchFamily="2" charset="-122"/>
              </a:rPr>
              <a:t>R</a:t>
            </a:r>
            <a:r>
              <a:rPr lang="en-US" altLang="zh-CN" sz="2200" baseline="-30000" dirty="0" err="1">
                <a:solidFill>
                  <a:srgbClr val="000000"/>
                </a:solidFill>
                <a:latin typeface="Times New Roman" pitchFamily="18" charset="0"/>
                <a:ea typeface="黑体" pitchFamily="2" charset="-122"/>
              </a:rPr>
              <a:t>i</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rPr>
              <a:t>和</a:t>
            </a:r>
            <a:r>
              <a:rPr lang="en-US" altLang="zh-CN" sz="2200" dirty="0" err="1">
                <a:solidFill>
                  <a:srgbClr val="000000"/>
                </a:solidFill>
                <a:latin typeface="Times New Roman" pitchFamily="18" charset="0"/>
                <a:ea typeface="黑体" pitchFamily="2" charset="-122"/>
              </a:rPr>
              <a:t>R</a:t>
            </a:r>
            <a:r>
              <a:rPr lang="en-US" altLang="zh-CN" sz="2200" baseline="-30000" dirty="0" err="1">
                <a:solidFill>
                  <a:srgbClr val="000000"/>
                </a:solidFill>
                <a:latin typeface="Times New Roman" pitchFamily="18" charset="0"/>
                <a:ea typeface="黑体" pitchFamily="2" charset="-122"/>
              </a:rPr>
              <a:t>j</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rPr>
              <a:t>，</a:t>
            </a:r>
            <a:r>
              <a:rPr lang="en-US" altLang="zh-CN" sz="2200" dirty="0" err="1">
                <a:solidFill>
                  <a:srgbClr val="000000"/>
                </a:solidFill>
                <a:latin typeface="Times New Roman" pitchFamily="18" charset="0"/>
                <a:ea typeface="黑体" pitchFamily="2" charset="-122"/>
              </a:rPr>
              <a:t>R</a:t>
            </a:r>
            <a:r>
              <a:rPr lang="en-US" altLang="zh-CN" sz="2200" baseline="-30000" dirty="0" err="1">
                <a:solidFill>
                  <a:srgbClr val="000000"/>
                </a:solidFill>
                <a:latin typeface="Times New Roman" pitchFamily="18" charset="0"/>
                <a:ea typeface="黑体" pitchFamily="2" charset="-122"/>
              </a:rPr>
              <a:t>i</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rPr>
              <a:t>和</a:t>
            </a:r>
            <a:r>
              <a:rPr lang="en-US" altLang="zh-CN" sz="2200" dirty="0" err="1">
                <a:solidFill>
                  <a:srgbClr val="000000"/>
                </a:solidFill>
                <a:latin typeface="Times New Roman" pitchFamily="18" charset="0"/>
                <a:ea typeface="黑体" pitchFamily="2" charset="-122"/>
              </a:rPr>
              <a:t>R</a:t>
            </a:r>
            <a:r>
              <a:rPr lang="en-US" altLang="zh-CN" sz="2200" baseline="-30000" dirty="0" err="1">
                <a:solidFill>
                  <a:srgbClr val="000000"/>
                </a:solidFill>
                <a:latin typeface="Times New Roman" pitchFamily="18" charset="0"/>
                <a:ea typeface="黑体" pitchFamily="2" charset="-122"/>
              </a:rPr>
              <a:t>j</a:t>
            </a:r>
            <a:r>
              <a:rPr lang="en-US" altLang="zh-CN" sz="2200" dirty="0">
                <a:solidFill>
                  <a:srgbClr val="000000"/>
                </a:solidFill>
                <a:latin typeface="Times New Roman" pitchFamily="18" charset="0"/>
                <a:ea typeface="黑体" pitchFamily="2" charset="-122"/>
              </a:rPr>
              <a:t>(y)</a:t>
            </a:r>
            <a:r>
              <a:rPr lang="zh-CN" altLang="en-US" sz="2200" dirty="0">
                <a:solidFill>
                  <a:srgbClr val="000000"/>
                </a:solidFill>
                <a:latin typeface="Times New Roman" pitchFamily="18" charset="0"/>
                <a:ea typeface="黑体" pitchFamily="2" charset="-122"/>
              </a:rPr>
              <a:t>，</a:t>
            </a:r>
            <a:r>
              <a:rPr lang="en-US" altLang="zh-CN" sz="2200" dirty="0">
                <a:solidFill>
                  <a:srgbClr val="000000"/>
                </a:solidFill>
                <a:latin typeface="Times New Roman" pitchFamily="18" charset="0"/>
                <a:ea typeface="黑体" pitchFamily="2" charset="-122"/>
              </a:rPr>
              <a:t>R</a:t>
            </a:r>
            <a:r>
              <a:rPr lang="en-US" altLang="zh-CN" sz="2200" baseline="-30000" dirty="0">
                <a:solidFill>
                  <a:srgbClr val="000000"/>
                </a:solidFill>
                <a:latin typeface="Times New Roman" pitchFamily="18" charset="0"/>
                <a:ea typeface="黑体" pitchFamily="2" charset="-122"/>
              </a:rPr>
              <a:t>i</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rPr>
              <a:t>和</a:t>
            </a:r>
            <a:r>
              <a:rPr lang="en-US" altLang="zh-CN" sz="2200" dirty="0" err="1">
                <a:solidFill>
                  <a:srgbClr val="000000"/>
                </a:solidFill>
                <a:latin typeface="Times New Roman" pitchFamily="18" charset="0"/>
                <a:ea typeface="黑体" pitchFamily="2" charset="-122"/>
              </a:rPr>
              <a:t>W</a:t>
            </a:r>
            <a:r>
              <a:rPr lang="en-US" altLang="zh-CN" sz="2200" baseline="-30000" dirty="0" err="1">
                <a:solidFill>
                  <a:srgbClr val="000000"/>
                </a:solidFill>
                <a:latin typeface="Times New Roman" pitchFamily="18" charset="0"/>
                <a:ea typeface="黑体" pitchFamily="2" charset="-122"/>
              </a:rPr>
              <a:t>j</a:t>
            </a:r>
            <a:r>
              <a:rPr lang="en-US" altLang="zh-CN" sz="2200" dirty="0">
                <a:solidFill>
                  <a:srgbClr val="000000"/>
                </a:solidFill>
                <a:latin typeface="Times New Roman" pitchFamily="18" charset="0"/>
                <a:ea typeface="黑体" pitchFamily="2" charset="-122"/>
              </a:rPr>
              <a:t>(y)</a:t>
            </a:r>
            <a:r>
              <a:rPr lang="zh-CN" altLang="en-US" sz="2200" dirty="0">
                <a:solidFill>
                  <a:srgbClr val="000000"/>
                </a:solidFill>
                <a:latin typeface="Times New Roman" pitchFamily="18" charset="0"/>
                <a:ea typeface="黑体" pitchFamily="2" charset="-122"/>
              </a:rPr>
              <a:t> ，</a:t>
            </a:r>
            <a:r>
              <a:rPr lang="en-US" altLang="zh-CN" sz="2200" dirty="0">
                <a:solidFill>
                  <a:srgbClr val="000000"/>
                </a:solidFill>
                <a:latin typeface="Times New Roman" pitchFamily="18" charset="0"/>
                <a:ea typeface="黑体" pitchFamily="2" charset="-122"/>
              </a:rPr>
              <a:t>W</a:t>
            </a:r>
            <a:r>
              <a:rPr lang="en-US" altLang="zh-CN" sz="2200" baseline="-30000" dirty="0">
                <a:solidFill>
                  <a:srgbClr val="000000"/>
                </a:solidFill>
                <a:latin typeface="Times New Roman" pitchFamily="18" charset="0"/>
                <a:ea typeface="黑体" pitchFamily="2" charset="-122"/>
              </a:rPr>
              <a:t>i</a:t>
            </a:r>
            <a:r>
              <a:rPr lang="en-US" altLang="zh-CN" sz="2200" dirty="0">
                <a:solidFill>
                  <a:srgbClr val="000000"/>
                </a:solidFill>
                <a:latin typeface="Times New Roman" pitchFamily="18" charset="0"/>
                <a:ea typeface="黑体" pitchFamily="2" charset="-122"/>
              </a:rPr>
              <a:t>(x)</a:t>
            </a:r>
            <a:r>
              <a:rPr lang="zh-CN" altLang="en-US" sz="2200" dirty="0">
                <a:solidFill>
                  <a:srgbClr val="000000"/>
                </a:solidFill>
                <a:latin typeface="Times New Roman" pitchFamily="18" charset="0"/>
                <a:ea typeface="黑体" pitchFamily="2" charset="-122"/>
                <a:cs typeface="Times New Roman" pitchFamily="18" charset="0"/>
              </a:rPr>
              <a:t>和</a:t>
            </a:r>
            <a:r>
              <a:rPr lang="en-US" altLang="zh-CN" sz="2200" dirty="0" err="1">
                <a:solidFill>
                  <a:srgbClr val="000000"/>
                </a:solidFill>
                <a:latin typeface="Times New Roman" pitchFamily="18" charset="0"/>
                <a:ea typeface="黑体" pitchFamily="2" charset="-122"/>
              </a:rPr>
              <a:t>W</a:t>
            </a:r>
            <a:r>
              <a:rPr lang="en-US" altLang="zh-CN" sz="2200" baseline="-30000" dirty="0" err="1">
                <a:solidFill>
                  <a:srgbClr val="000000"/>
                </a:solidFill>
                <a:latin typeface="Times New Roman" pitchFamily="18" charset="0"/>
                <a:ea typeface="黑体" pitchFamily="2" charset="-122"/>
              </a:rPr>
              <a:t>j</a:t>
            </a:r>
            <a:r>
              <a:rPr lang="en-US" altLang="zh-CN" sz="2200" dirty="0">
                <a:solidFill>
                  <a:srgbClr val="000000"/>
                </a:solidFill>
                <a:latin typeface="Times New Roman" pitchFamily="18" charset="0"/>
                <a:ea typeface="黑体" pitchFamily="2" charset="-122"/>
              </a:rPr>
              <a:t>(y)</a:t>
            </a:r>
            <a:r>
              <a:rPr lang="en-US" altLang="zh-CN" sz="2200" dirty="0">
                <a:solidFill>
                  <a:schemeClr val="hlink"/>
                </a:solidFill>
                <a:latin typeface="Times New Roman" pitchFamily="18" charset="0"/>
                <a:ea typeface="黑体" pitchFamily="2" charset="-122"/>
              </a:rPr>
              <a:t> </a:t>
            </a:r>
          </a:p>
          <a:p>
            <a:pPr lvl="1" algn="just"/>
            <a:r>
              <a:rPr lang="zh-CN" altLang="en-US" sz="2200" dirty="0">
                <a:solidFill>
                  <a:srgbClr val="A50021"/>
                </a:solidFill>
                <a:latin typeface="Times New Roman" pitchFamily="18" charset="0"/>
                <a:ea typeface="黑体" pitchFamily="2" charset="-122"/>
              </a:rPr>
              <a:t>不冲突的操作之间可以相互调换次序，不会影响执行结果。</a:t>
            </a:r>
          </a:p>
          <a:p>
            <a:pPr lvl="1" algn="just"/>
            <a:r>
              <a:rPr lang="zh-CN" altLang="en-US" sz="2200" dirty="0">
                <a:solidFill>
                  <a:srgbClr val="0000FF"/>
                </a:solidFill>
                <a:latin typeface="Times New Roman" pitchFamily="18" charset="0"/>
                <a:ea typeface="黑体" pitchFamily="2" charset="-122"/>
              </a:rPr>
              <a:t>冲突等价（</a:t>
            </a:r>
            <a:r>
              <a:rPr lang="en-US" altLang="zh-CN" sz="2200" dirty="0">
                <a:solidFill>
                  <a:srgbClr val="0000FF"/>
                </a:solidFill>
                <a:latin typeface="Times New Roman" pitchFamily="18" charset="0"/>
                <a:ea typeface="黑体" pitchFamily="2" charset="-122"/>
              </a:rPr>
              <a:t>conflict equivalence</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通过调换（不同事务间的）不冲突操作的次序而得到的新调度，称为</a:t>
            </a:r>
            <a:r>
              <a:rPr lang="zh-CN" altLang="en-US" sz="2200" dirty="0">
                <a:solidFill>
                  <a:srgbClr val="0000FF"/>
                </a:solidFill>
                <a:latin typeface="Times New Roman" pitchFamily="18" charset="0"/>
                <a:ea typeface="黑体" pitchFamily="2" charset="-122"/>
              </a:rPr>
              <a:t>冲突等价的调度</a:t>
            </a:r>
            <a:r>
              <a:rPr lang="zh-CN" altLang="en-US" sz="2200" dirty="0">
                <a:latin typeface="Times New Roman" pitchFamily="18" charset="0"/>
                <a:ea typeface="黑体" pitchFamily="2" charset="-122"/>
              </a:rPr>
              <a:t>。这种等价称</a:t>
            </a:r>
            <a:r>
              <a:rPr lang="zh-CN" altLang="en-US" sz="2200" dirty="0">
                <a:solidFill>
                  <a:srgbClr val="0000FF"/>
                </a:solidFill>
                <a:latin typeface="Times New Roman" pitchFamily="18" charset="0"/>
                <a:ea typeface="黑体" pitchFamily="2" charset="-122"/>
              </a:rPr>
              <a:t>冲突等价</a:t>
            </a:r>
            <a:r>
              <a:rPr lang="zh-CN" altLang="en-US" sz="2200" dirty="0">
                <a:latin typeface="Times New Roman" pitchFamily="18" charset="0"/>
                <a:ea typeface="黑体" pitchFamily="2" charset="-122"/>
              </a:rPr>
              <a:t>（</a:t>
            </a:r>
            <a:r>
              <a:rPr lang="en-US" altLang="zh-CN" sz="2200" dirty="0">
                <a:latin typeface="Times New Roman" pitchFamily="18" charset="0"/>
                <a:ea typeface="黑体" pitchFamily="2" charset="-122"/>
              </a:rPr>
              <a:t>a schedule equivalence that is based on a series of </a:t>
            </a:r>
            <a:r>
              <a:rPr lang="en-US" altLang="zh-CN" sz="2200" b="1" dirty="0">
                <a:latin typeface="Times New Roman" pitchFamily="18" charset="0"/>
                <a:ea typeface="黑体" pitchFamily="2" charset="-122"/>
              </a:rPr>
              <a:t>swaps</a:t>
            </a:r>
            <a:r>
              <a:rPr lang="en-US" altLang="zh-CN" sz="2200" dirty="0">
                <a:latin typeface="Times New Roman" pitchFamily="18" charset="0"/>
                <a:ea typeface="黑体" pitchFamily="2" charset="-122"/>
              </a:rPr>
              <a:t> of </a:t>
            </a:r>
            <a:r>
              <a:rPr lang="en-US" altLang="zh-CN" sz="2200" dirty="0" err="1">
                <a:latin typeface="Times New Roman" pitchFamily="18" charset="0"/>
                <a:ea typeface="黑体" pitchFamily="2" charset="-122"/>
              </a:rPr>
              <a:t>nonconflicting</a:t>
            </a:r>
            <a:r>
              <a:rPr lang="en-US" altLang="zh-CN" sz="2200" dirty="0">
                <a:latin typeface="Times New Roman" pitchFamily="18" charset="0"/>
                <a:ea typeface="黑体" pitchFamily="2" charset="-122"/>
              </a:rPr>
              <a:t> instructions</a:t>
            </a:r>
            <a:r>
              <a:rPr lang="zh-CN" altLang="en-US" sz="2200" dirty="0">
                <a:latin typeface="Times New Roman" pitchFamily="18" charset="0"/>
                <a:ea typeface="黑体" pitchFamily="2" charset="-122"/>
              </a:rPr>
              <a:t>）。</a:t>
            </a:r>
          </a:p>
          <a:p>
            <a:pPr lvl="1" algn="just"/>
            <a:r>
              <a:rPr lang="zh-CN" altLang="en-US" sz="2200" dirty="0">
                <a:latin typeface="Times New Roman" pitchFamily="18" charset="0"/>
                <a:ea typeface="黑体" pitchFamily="2" charset="-122"/>
              </a:rPr>
              <a:t>可见</a:t>
            </a:r>
            <a:r>
              <a:rPr lang="zh-CN" altLang="en-US" sz="2200" dirty="0">
                <a:solidFill>
                  <a:schemeClr val="accent2"/>
                </a:solidFill>
                <a:latin typeface="Times New Roman" pitchFamily="18" charset="0"/>
                <a:ea typeface="黑体" pitchFamily="2" charset="-122"/>
              </a:rPr>
              <a:t>目标等价更普遍</a:t>
            </a:r>
            <a:r>
              <a:rPr lang="zh-CN" altLang="en-US" sz="2200" dirty="0">
                <a:solidFill>
                  <a:schemeClr val="accent2"/>
                </a:solidFill>
                <a:ea typeface="黑体" pitchFamily="2" charset="-122"/>
              </a:rPr>
              <a:t>：</a:t>
            </a:r>
            <a:r>
              <a:rPr lang="zh-CN" altLang="en-US" sz="2200" dirty="0">
                <a:solidFill>
                  <a:srgbClr val="008000"/>
                </a:solidFill>
                <a:ea typeface="黑体" pitchFamily="2" charset="-122"/>
              </a:rPr>
              <a:t>冲突等价的调度→目标等价的调度</a:t>
            </a:r>
            <a:r>
              <a:rPr lang="zh-CN" altLang="en-US" sz="2200" dirty="0">
                <a:solidFill>
                  <a:schemeClr val="accent2"/>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7" dur="500"/>
                                        <p:tgtEl>
                                          <p:spTgt spid="44035">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0" dur="500"/>
                                        <p:tgtEl>
                                          <p:spTgt spid="44035">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4035">
                                            <p:txEl>
                                              <p:pRg st="6" end="6"/>
                                            </p:txEl>
                                          </p:spTgt>
                                        </p:tgtEl>
                                        <p:attrNameLst>
                                          <p:attrName>style.visibility</p:attrName>
                                        </p:attrNameLst>
                                      </p:cBhvr>
                                      <p:to>
                                        <p:strVal val="visible"/>
                                      </p:to>
                                    </p:set>
                                    <p:anim calcmode="lin" valueType="num">
                                      <p:cBhvr additive="base">
                                        <p:cTn id="15"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4035">
                                            <p:txEl>
                                              <p:pRg st="7" end="7"/>
                                            </p:txEl>
                                          </p:spTgt>
                                        </p:tgtEl>
                                        <p:attrNameLst>
                                          <p:attrName>style.visibility</p:attrName>
                                        </p:attrNameLst>
                                      </p:cBhvr>
                                      <p:to>
                                        <p:strVal val="visible"/>
                                      </p:to>
                                    </p:set>
                                    <p:anim calcmode="lin" valueType="num">
                                      <p:cBhvr additive="base">
                                        <p:cTn id="21"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7" dur="500"/>
                                        <p:tgtEl>
                                          <p:spTgt spid="440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9010E67F-1F89-4BC1-A3EB-745B7122D0AB}" type="slidenum">
              <a:rPr lang="en-US" altLang="zh-CN"/>
              <a:pPr/>
              <a:t>42</a:t>
            </a:fld>
            <a:endParaRPr lang="en-US" altLang="zh-CN"/>
          </a:p>
        </p:txBody>
      </p:sp>
      <p:sp>
        <p:nvSpPr>
          <p:cNvPr id="45058"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5059" name="Rectangle 3"/>
          <p:cNvSpPr>
            <a:spLocks noGrp="1" noChangeArrowheads="1"/>
          </p:cNvSpPr>
          <p:nvPr>
            <p:ph type="body" idx="1"/>
          </p:nvPr>
        </p:nvSpPr>
        <p:spPr>
          <a:xfrm>
            <a:off x="601985" y="1413024"/>
            <a:ext cx="8218487" cy="5040312"/>
          </a:xfrm>
        </p:spPr>
        <p:txBody>
          <a:bodyPr/>
          <a:lstStyle/>
          <a:p>
            <a:r>
              <a:rPr lang="zh-CN" altLang="en-US" sz="2600" dirty="0">
                <a:solidFill>
                  <a:schemeClr val="accent2"/>
                </a:solidFill>
                <a:latin typeface="Times New Roman" pitchFamily="18" charset="0"/>
                <a:ea typeface="黑体" pitchFamily="2" charset="-122"/>
              </a:rPr>
              <a:t>并发控制的正确性准则（续）</a:t>
            </a:r>
            <a:endParaRPr lang="en-US" altLang="zh-CN" sz="2600" dirty="0">
              <a:solidFill>
                <a:schemeClr val="accent2"/>
              </a:solidFill>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串行调度（</a:t>
            </a:r>
            <a:r>
              <a:rPr lang="en-US" altLang="zh-CN" sz="2200" dirty="0">
                <a:solidFill>
                  <a:srgbClr val="0000FF"/>
                </a:solidFill>
                <a:latin typeface="Times New Roman" pitchFamily="18" charset="0"/>
                <a:ea typeface="黑体" pitchFamily="2" charset="-122"/>
              </a:rPr>
              <a:t>serial schedule</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导致事务</a:t>
            </a:r>
            <a:r>
              <a:rPr lang="zh-CN" altLang="en-US" sz="2200" dirty="0">
                <a:solidFill>
                  <a:srgbClr val="00B050"/>
                </a:solidFill>
                <a:latin typeface="Times New Roman" pitchFamily="18" charset="0"/>
                <a:ea typeface="黑体" pitchFamily="2" charset="-122"/>
              </a:rPr>
              <a:t>串行访问</a:t>
            </a:r>
            <a:r>
              <a:rPr lang="zh-CN" altLang="en-US" sz="2200" dirty="0">
                <a:latin typeface="Times New Roman" pitchFamily="18" charset="0"/>
                <a:ea typeface="黑体" pitchFamily="2" charset="-122"/>
              </a:rPr>
              <a:t>的调度。 </a:t>
            </a:r>
          </a:p>
          <a:p>
            <a:pPr lvl="1"/>
            <a:r>
              <a:rPr lang="zh-CN" altLang="en-US" sz="2200" dirty="0">
                <a:solidFill>
                  <a:srgbClr val="0000FF"/>
                </a:solidFill>
                <a:latin typeface="Times New Roman" pitchFamily="18" charset="0"/>
                <a:ea typeface="黑体" pitchFamily="2" charset="-122"/>
              </a:rPr>
              <a:t>并行调度（</a:t>
            </a:r>
            <a:r>
              <a:rPr lang="en-US" altLang="zh-CN" sz="2200" dirty="0">
                <a:solidFill>
                  <a:srgbClr val="0000FF"/>
                </a:solidFill>
                <a:latin typeface="Times New Roman" pitchFamily="18" charset="0"/>
                <a:ea typeface="黑体" pitchFamily="2" charset="-122"/>
              </a:rPr>
              <a:t>concurrent schedule</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导致事务</a:t>
            </a:r>
            <a:r>
              <a:rPr lang="zh-CN" altLang="en-US" sz="2200" dirty="0">
                <a:solidFill>
                  <a:srgbClr val="00B050"/>
                </a:solidFill>
                <a:latin typeface="Times New Roman" pitchFamily="18" charset="0"/>
                <a:ea typeface="黑体" pitchFamily="2" charset="-122"/>
              </a:rPr>
              <a:t>并行访问</a:t>
            </a:r>
            <a:r>
              <a:rPr lang="zh-CN" altLang="en-US" sz="2200" dirty="0">
                <a:latin typeface="Times New Roman" pitchFamily="18" charset="0"/>
                <a:ea typeface="黑体" pitchFamily="2" charset="-122"/>
              </a:rPr>
              <a:t>的调度。</a:t>
            </a:r>
          </a:p>
          <a:p>
            <a:pPr lvl="1"/>
            <a:r>
              <a:rPr lang="zh-CN" altLang="en-US" sz="2200" dirty="0">
                <a:solidFill>
                  <a:srgbClr val="0000FF"/>
                </a:solidFill>
                <a:latin typeface="Times New Roman" pitchFamily="18" charset="0"/>
                <a:ea typeface="黑体" pitchFamily="2" charset="-122"/>
              </a:rPr>
              <a:t>可串行化调度（</a:t>
            </a:r>
            <a:r>
              <a:rPr lang="en-US" altLang="zh-CN" sz="2200" dirty="0">
                <a:solidFill>
                  <a:srgbClr val="0000FF"/>
                </a:solidFill>
                <a:latin typeface="Times New Roman" pitchFamily="18" charset="0"/>
                <a:ea typeface="黑体" pitchFamily="2" charset="-122"/>
              </a:rPr>
              <a:t>serializable schedule</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如果一个</a:t>
            </a:r>
            <a:r>
              <a:rPr lang="zh-CN" altLang="en-US" sz="2200" dirty="0">
                <a:solidFill>
                  <a:srgbClr val="00B050"/>
                </a:solidFill>
                <a:latin typeface="Times New Roman" pitchFamily="18" charset="0"/>
                <a:ea typeface="黑体" pitchFamily="2" charset="-122"/>
              </a:rPr>
              <a:t>（并行）调度</a:t>
            </a:r>
            <a:r>
              <a:rPr lang="zh-CN" altLang="en-US" sz="2200" dirty="0">
                <a:latin typeface="Times New Roman" pitchFamily="18" charset="0"/>
                <a:ea typeface="黑体" pitchFamily="2" charset="-122"/>
              </a:rPr>
              <a:t>与某个</a:t>
            </a:r>
            <a:r>
              <a:rPr lang="zh-CN" altLang="en-US" sz="2200" dirty="0">
                <a:solidFill>
                  <a:srgbClr val="00B050"/>
                </a:solidFill>
                <a:latin typeface="Times New Roman" pitchFamily="18" charset="0"/>
                <a:ea typeface="黑体" pitchFamily="2" charset="-122"/>
              </a:rPr>
              <a:t>串行调度</a:t>
            </a:r>
            <a:r>
              <a:rPr lang="zh-CN" altLang="en-US" sz="2200" dirty="0">
                <a:latin typeface="Times New Roman" pitchFamily="18" charset="0"/>
                <a:ea typeface="黑体" pitchFamily="2" charset="-122"/>
              </a:rPr>
              <a:t>是</a:t>
            </a:r>
            <a:r>
              <a:rPr lang="zh-CN" altLang="en-US" sz="2200" dirty="0">
                <a:solidFill>
                  <a:srgbClr val="0000FF"/>
                </a:solidFill>
                <a:latin typeface="Times New Roman" pitchFamily="18" charset="0"/>
                <a:ea typeface="黑体" pitchFamily="2" charset="-122"/>
              </a:rPr>
              <a:t>等价的</a:t>
            </a:r>
            <a:r>
              <a:rPr lang="zh-CN" altLang="en-US" sz="2200" dirty="0">
                <a:latin typeface="Times New Roman" pitchFamily="18" charset="0"/>
                <a:ea typeface="黑体" pitchFamily="2" charset="-122"/>
              </a:rPr>
              <a:t>，则称它为可串行化调度。</a:t>
            </a:r>
          </a:p>
          <a:p>
            <a:pPr lvl="1"/>
            <a:r>
              <a:rPr lang="zh-CN" altLang="en-US" sz="2200" dirty="0">
                <a:latin typeface="Times New Roman" pitchFamily="18" charset="0"/>
                <a:ea typeface="黑体" pitchFamily="2" charset="-122"/>
              </a:rPr>
              <a:t>上述现象称为“</a:t>
            </a:r>
            <a:r>
              <a:rPr lang="zh-CN" altLang="en-US" sz="2200" dirty="0">
                <a:solidFill>
                  <a:srgbClr val="0000FF"/>
                </a:solidFill>
                <a:latin typeface="Times New Roman" pitchFamily="18" charset="0"/>
                <a:ea typeface="黑体" pitchFamily="2" charset="-122"/>
              </a:rPr>
              <a:t>可串行化（</a:t>
            </a:r>
            <a:r>
              <a:rPr lang="en-US" altLang="zh-CN" sz="2200" dirty="0" err="1">
                <a:solidFill>
                  <a:srgbClr val="0000FF"/>
                </a:solidFill>
                <a:latin typeface="Times New Roman" pitchFamily="18" charset="0"/>
                <a:ea typeface="黑体" pitchFamily="2" charset="-122"/>
              </a:rPr>
              <a:t>serializability</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同样有：</a:t>
            </a:r>
            <a:br>
              <a:rPr lang="en-US" altLang="zh-CN" sz="2200" dirty="0">
                <a:latin typeface="Times New Roman" pitchFamily="18" charset="0"/>
                <a:ea typeface="黑体" pitchFamily="2" charset="-122"/>
              </a:rPr>
            </a:br>
            <a:r>
              <a:rPr lang="zh-CN" altLang="en-US" sz="2200" dirty="0">
                <a:solidFill>
                  <a:srgbClr val="0000FF"/>
                </a:solidFill>
                <a:latin typeface="Times New Roman" pitchFamily="18" charset="0"/>
                <a:ea typeface="黑体" pitchFamily="2" charset="-122"/>
              </a:rPr>
              <a:t>冲突可串行化（</a:t>
            </a:r>
            <a:r>
              <a:rPr lang="en-US" altLang="zh-CN" sz="2200" dirty="0">
                <a:solidFill>
                  <a:srgbClr val="0000FF"/>
                </a:solidFill>
                <a:latin typeface="Times New Roman" pitchFamily="18" charset="0"/>
                <a:ea typeface="黑体" pitchFamily="2" charset="-122"/>
              </a:rPr>
              <a:t>conflict </a:t>
            </a:r>
            <a:r>
              <a:rPr lang="en-US" altLang="zh-CN" sz="2200" dirty="0" err="1">
                <a:solidFill>
                  <a:srgbClr val="0000FF"/>
                </a:solidFill>
                <a:latin typeface="Times New Roman" pitchFamily="18" charset="0"/>
                <a:ea typeface="黑体" pitchFamily="2" charset="-122"/>
              </a:rPr>
              <a:t>serializability</a:t>
            </a:r>
            <a:r>
              <a:rPr lang="zh-CN" altLang="en-US" sz="2200" dirty="0">
                <a:solidFill>
                  <a:srgbClr val="0000FF"/>
                </a:solidFill>
                <a:latin typeface="Times New Roman" pitchFamily="18" charset="0"/>
                <a:ea typeface="黑体" pitchFamily="2" charset="-122"/>
              </a:rPr>
              <a:t>）</a:t>
            </a:r>
            <a:r>
              <a:rPr lang="en-US" altLang="zh-CN" sz="2200" dirty="0">
                <a:solidFill>
                  <a:srgbClr val="0000FF"/>
                </a:solidFill>
                <a:latin typeface="Times New Roman" pitchFamily="18" charset="0"/>
                <a:ea typeface="黑体" pitchFamily="2" charset="-122"/>
              </a:rPr>
              <a:t>vs. </a:t>
            </a:r>
            <a:br>
              <a:rPr lang="en-US" altLang="zh-CN" sz="2200" dirty="0">
                <a:solidFill>
                  <a:srgbClr val="0000FF"/>
                </a:solidFill>
                <a:latin typeface="Times New Roman" pitchFamily="18" charset="0"/>
                <a:ea typeface="黑体" pitchFamily="2" charset="-122"/>
              </a:rPr>
            </a:br>
            <a:r>
              <a:rPr lang="zh-CN" altLang="en-US" sz="2200" dirty="0">
                <a:solidFill>
                  <a:srgbClr val="0000FF"/>
                </a:solidFill>
                <a:latin typeface="Times New Roman" pitchFamily="18" charset="0"/>
                <a:ea typeface="黑体" pitchFamily="2" charset="-122"/>
              </a:rPr>
              <a:t>目标可串行化（</a:t>
            </a:r>
            <a:r>
              <a:rPr lang="en-US" altLang="zh-CN" sz="2200" dirty="0">
                <a:solidFill>
                  <a:srgbClr val="0000FF"/>
                </a:solidFill>
                <a:latin typeface="Times New Roman" pitchFamily="18" charset="0"/>
                <a:ea typeface="黑体" pitchFamily="2" charset="-122"/>
              </a:rPr>
              <a:t>view </a:t>
            </a:r>
            <a:r>
              <a:rPr lang="en-US" altLang="zh-CN" sz="2200" dirty="0" err="1">
                <a:solidFill>
                  <a:srgbClr val="0000FF"/>
                </a:solidFill>
                <a:latin typeface="Times New Roman" pitchFamily="18" charset="0"/>
                <a:ea typeface="黑体" pitchFamily="2" charset="-122"/>
              </a:rPr>
              <a:t>serializability</a:t>
            </a:r>
            <a:r>
              <a:rPr lang="en-US" altLang="zh-CN" sz="2200" dirty="0">
                <a:solidFill>
                  <a:srgbClr val="0000FF"/>
                </a:solidFill>
                <a:latin typeface="Times New Roman" pitchFamily="18" charset="0"/>
                <a:ea typeface="黑体" pitchFamily="2" charset="-122"/>
              </a:rPr>
              <a:t> </a:t>
            </a:r>
            <a:r>
              <a:rPr lang="zh-CN" altLang="en-US" sz="2200" dirty="0">
                <a:solidFill>
                  <a:srgbClr val="0000FF"/>
                </a:solidFill>
                <a:latin typeface="Times New Roman" pitchFamily="18" charset="0"/>
                <a:ea typeface="黑体" pitchFamily="2" charset="-122"/>
              </a:rPr>
              <a:t>）</a:t>
            </a:r>
          </a:p>
          <a:p>
            <a:pPr lvl="2"/>
            <a:r>
              <a:rPr lang="zh-CN" altLang="en-US" sz="2200" dirty="0">
                <a:solidFill>
                  <a:srgbClr val="008000"/>
                </a:solidFill>
                <a:latin typeface="Times New Roman" pitchFamily="18" charset="0"/>
                <a:ea typeface="黑体" pitchFamily="2" charset="-122"/>
              </a:rPr>
              <a:t>冲突可串行化→目标可串行化</a:t>
            </a:r>
          </a:p>
          <a:p>
            <a:pPr lvl="1"/>
            <a:r>
              <a:rPr lang="zh-CN" altLang="en-US" sz="2200" dirty="0">
                <a:latin typeface="Times New Roman" pitchFamily="18" charset="0"/>
                <a:ea typeface="黑体" pitchFamily="2" charset="-122"/>
              </a:rPr>
              <a:t>由于串行调度导致事务的串行访问（事务间不会有相互影响），总能保持数据库的一致性，而可串行化调度与串行调度等价，因此，</a:t>
            </a:r>
            <a:r>
              <a:rPr lang="zh-CN" altLang="en-US" sz="2200" dirty="0">
                <a:solidFill>
                  <a:srgbClr val="008000"/>
                </a:solidFill>
                <a:latin typeface="Times New Roman" pitchFamily="18" charset="0"/>
                <a:ea typeface="黑体" pitchFamily="2" charset="-122"/>
              </a:rPr>
              <a:t>可串行化调度也总能保持数据库的一致性。</a:t>
            </a:r>
          </a:p>
          <a:p>
            <a:pPr lvl="1"/>
            <a:r>
              <a:rPr lang="zh-CN" altLang="en-US" sz="2200" dirty="0">
                <a:solidFill>
                  <a:schemeClr val="accent2"/>
                </a:solidFill>
                <a:latin typeface="Times New Roman" pitchFamily="18" charset="0"/>
                <a:ea typeface="黑体" pitchFamily="2" charset="-122"/>
              </a:rPr>
              <a:t>“可串行化” 是并行事务正确性的唯一准则！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7" dur="500"/>
                                        <p:tgtEl>
                                          <p:spTgt spid="450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5059">
                                            <p:txEl>
                                              <p:pRg st="3" end="3"/>
                                            </p:txEl>
                                          </p:spTgt>
                                        </p:tgtEl>
                                        <p:attrNameLst>
                                          <p:attrName>style.visibility</p:attrName>
                                        </p:attrNameLst>
                                      </p:cBhvr>
                                      <p:to>
                                        <p:strVal val="visible"/>
                                      </p:to>
                                    </p:set>
                                    <p:anim calcmode="lin" valueType="num">
                                      <p:cBhvr additive="base">
                                        <p:cTn id="12"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5059">
                                            <p:txEl>
                                              <p:pRg st="4" end="4"/>
                                            </p:txEl>
                                          </p:spTgt>
                                        </p:tgtEl>
                                        <p:attrNameLst>
                                          <p:attrName>style.visibility</p:attrName>
                                        </p:attrNameLst>
                                      </p:cBhvr>
                                      <p:to>
                                        <p:strVal val="visible"/>
                                      </p:to>
                                    </p:set>
                                    <p:anim calcmode="lin" valueType="num">
                                      <p:cBhvr additive="base">
                                        <p:cTn id="18"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5059">
                                            <p:txEl>
                                              <p:pRg st="4" end="4"/>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5059">
                                            <p:txEl>
                                              <p:pRg st="5" end="5"/>
                                            </p:txEl>
                                          </p:spTgt>
                                        </p:tgtEl>
                                        <p:attrNameLst>
                                          <p:attrName>style.visibility</p:attrName>
                                        </p:attrNameLst>
                                      </p:cBhvr>
                                      <p:to>
                                        <p:strVal val="visible"/>
                                      </p:to>
                                    </p:set>
                                    <p:anim calcmode="lin" valueType="num">
                                      <p:cBhvr additive="base">
                                        <p:cTn id="22"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5059">
                                            <p:txEl>
                                              <p:pRg st="6" end="6"/>
                                            </p:txEl>
                                          </p:spTgt>
                                        </p:tgtEl>
                                        <p:attrNameLst>
                                          <p:attrName>style.visibility</p:attrName>
                                        </p:attrNameLst>
                                      </p:cBhvr>
                                      <p:to>
                                        <p:strVal val="visible"/>
                                      </p:to>
                                    </p:set>
                                    <p:anim calcmode="lin" valueType="num">
                                      <p:cBhvr additive="base">
                                        <p:cTn id="28"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5059">
                                            <p:txEl>
                                              <p:pRg st="7" end="7"/>
                                            </p:txEl>
                                          </p:spTgt>
                                        </p:tgtEl>
                                        <p:attrNameLst>
                                          <p:attrName>style.visibility</p:attrName>
                                        </p:attrNameLst>
                                      </p:cBhvr>
                                      <p:to>
                                        <p:strVal val="visible"/>
                                      </p:to>
                                    </p:set>
                                    <p:anim calcmode="lin" valueType="num">
                                      <p:cBhvr additive="base">
                                        <p:cTn id="34"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17" name="灯片编号占位符 5"/>
          <p:cNvSpPr>
            <a:spLocks noGrp="1"/>
          </p:cNvSpPr>
          <p:nvPr>
            <p:ph type="sldNum" sz="quarter" idx="4"/>
          </p:nvPr>
        </p:nvSpPr>
        <p:spPr>
          <a:xfrm>
            <a:off x="8028384" y="6561534"/>
            <a:ext cx="658416" cy="244530"/>
          </a:xfrm>
        </p:spPr>
        <p:txBody>
          <a:bodyPr/>
          <a:lstStyle/>
          <a:p>
            <a:fld id="{D926B41B-90D7-45E7-A759-B74D86C79911}" type="slidenum">
              <a:rPr lang="en-US" altLang="zh-CN"/>
              <a:pPr/>
              <a:t>43</a:t>
            </a:fld>
            <a:endParaRPr lang="en-US" altLang="zh-CN"/>
          </a:p>
        </p:txBody>
      </p:sp>
      <p:sp>
        <p:nvSpPr>
          <p:cNvPr id="46082"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6083" name="Rectangle 3"/>
          <p:cNvSpPr>
            <a:spLocks noGrp="1" noChangeArrowheads="1"/>
          </p:cNvSpPr>
          <p:nvPr>
            <p:ph type="body" idx="1"/>
          </p:nvPr>
        </p:nvSpPr>
        <p:spPr>
          <a:xfrm>
            <a:off x="611560" y="1341016"/>
            <a:ext cx="8064896" cy="5040312"/>
          </a:xfrm>
        </p:spPr>
        <p:txBody>
          <a:bodyPr/>
          <a:lstStyle/>
          <a:p>
            <a:r>
              <a:rPr lang="zh-CN" altLang="en-US" sz="2500" dirty="0">
                <a:solidFill>
                  <a:schemeClr val="hlink"/>
                </a:solidFill>
                <a:latin typeface="Times New Roman" pitchFamily="18" charset="0"/>
                <a:ea typeface="黑体" pitchFamily="2" charset="-122"/>
              </a:rPr>
              <a:t>例</a:t>
            </a:r>
            <a:r>
              <a:rPr lang="en-US" altLang="zh-CN" sz="2500" dirty="0">
                <a:solidFill>
                  <a:schemeClr val="hlink"/>
                </a:solidFill>
                <a:latin typeface="Times New Roman" pitchFamily="18" charset="0"/>
                <a:ea typeface="黑体" pitchFamily="2" charset="-122"/>
              </a:rPr>
              <a:t>1</a:t>
            </a:r>
            <a:r>
              <a:rPr lang="zh-CN" altLang="en-US" sz="2500" dirty="0">
                <a:solidFill>
                  <a:schemeClr val="hlink"/>
                </a:solidFill>
                <a:latin typeface="Times New Roman" pitchFamily="18" charset="0"/>
                <a:ea typeface="黑体" pitchFamily="2" charset="-122"/>
              </a:rPr>
              <a:t>：</a:t>
            </a:r>
            <a:r>
              <a:rPr lang="zh-CN" altLang="en-US" sz="2500" dirty="0">
                <a:latin typeface="Times New Roman" pitchFamily="18" charset="0"/>
                <a:ea typeface="黑体" pitchFamily="2" charset="-122"/>
              </a:rPr>
              <a:t>设有三个事务：</a:t>
            </a:r>
            <a:endParaRPr lang="en-US" altLang="zh-CN" sz="2500" dirty="0">
              <a:latin typeface="Times New Roman" pitchFamily="18" charset="0"/>
              <a:ea typeface="黑体" pitchFamily="2" charset="-122"/>
            </a:endParaRPr>
          </a:p>
          <a:p>
            <a:r>
              <a:rPr lang="en-US" altLang="zh-CN" sz="2500" dirty="0">
                <a:latin typeface="Times New Roman" pitchFamily="18" charset="0"/>
                <a:ea typeface="黑体" pitchFamily="2" charset="-122"/>
              </a:rPr>
              <a:t>                                 </a:t>
            </a:r>
            <a:r>
              <a:rPr lang="zh-CN" altLang="en-US" sz="2500" dirty="0">
                <a:latin typeface="Times New Roman" pitchFamily="18" charset="0"/>
                <a:ea typeface="黑体" pitchFamily="2" charset="-122"/>
              </a:rPr>
              <a:t>和                                 和</a:t>
            </a:r>
          </a:p>
          <a:p>
            <a:pPr>
              <a:buFont typeface="Wingdings" pitchFamily="2" charset="2"/>
              <a:buNone/>
            </a:pPr>
            <a:r>
              <a:rPr lang="zh-CN" altLang="en-US" sz="2500" dirty="0">
                <a:latin typeface="Times New Roman" pitchFamily="18" charset="0"/>
                <a:ea typeface="黑体" pitchFamily="2" charset="-122"/>
              </a:rPr>
              <a:t>                则对                   的一个</a:t>
            </a:r>
            <a:r>
              <a:rPr lang="zh-CN" altLang="en-US" sz="2500" dirty="0">
                <a:solidFill>
                  <a:srgbClr val="A50021"/>
                </a:solidFill>
                <a:latin typeface="Times New Roman" pitchFamily="18" charset="0"/>
                <a:ea typeface="黑体" pitchFamily="2" charset="-122"/>
              </a:rPr>
              <a:t>并行调度</a:t>
            </a:r>
            <a:r>
              <a:rPr lang="zh-CN" altLang="en-US" sz="2500" dirty="0">
                <a:latin typeface="Times New Roman" pitchFamily="18" charset="0"/>
                <a:ea typeface="黑体" pitchFamily="2" charset="-122"/>
              </a:rPr>
              <a:t>：</a:t>
            </a:r>
            <a:endParaRPr lang="zh-CN" altLang="en-US" sz="2500" i="1" dirty="0">
              <a:latin typeface="Times New Roman" pitchFamily="18" charset="0"/>
              <a:ea typeface="黑体" pitchFamily="2" charset="-122"/>
            </a:endParaRPr>
          </a:p>
          <a:p>
            <a:pPr>
              <a:buFont typeface="Wingdings" pitchFamily="2" charset="2"/>
              <a:buNone/>
            </a:pPr>
            <a:r>
              <a:rPr lang="zh-CN" altLang="en-US" sz="2500" i="1" dirty="0">
                <a:latin typeface="Times New Roman" pitchFamily="18" charset="0"/>
                <a:ea typeface="黑体" pitchFamily="2" charset="-122"/>
              </a:rPr>
              <a:t>             </a:t>
            </a:r>
          </a:p>
          <a:p>
            <a:pPr>
              <a:lnSpc>
                <a:spcPct val="150000"/>
              </a:lnSpc>
              <a:buFont typeface="Wingdings" pitchFamily="2" charset="2"/>
              <a:buNone/>
            </a:pPr>
            <a:r>
              <a:rPr lang="zh-CN" altLang="en-US" sz="2500" i="1" dirty="0">
                <a:latin typeface="Times New Roman" pitchFamily="18" charset="0"/>
                <a:ea typeface="黑体" pitchFamily="2" charset="-122"/>
              </a:rPr>
              <a:t>               </a:t>
            </a:r>
            <a:r>
              <a:rPr lang="en-US" altLang="zh-CN" sz="2500" i="1" dirty="0">
                <a:latin typeface="Times New Roman" pitchFamily="18" charset="0"/>
                <a:ea typeface="黑体" pitchFamily="2" charset="-122"/>
              </a:rPr>
              <a:t>Sc = R</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(x) W</a:t>
            </a:r>
            <a:r>
              <a:rPr lang="en-US" altLang="zh-CN" sz="2500" baseline="-25000" dirty="0">
                <a:latin typeface="Times New Roman" pitchFamily="18" charset="0"/>
                <a:ea typeface="黑体" pitchFamily="2" charset="-122"/>
              </a:rPr>
              <a:t>3</a:t>
            </a:r>
            <a:r>
              <a:rPr lang="en-US" altLang="zh-CN" sz="2500" i="1" dirty="0">
                <a:latin typeface="Times New Roman" pitchFamily="18" charset="0"/>
                <a:ea typeface="黑体" pitchFamily="2" charset="-122"/>
              </a:rPr>
              <a:t>(x) R</a:t>
            </a:r>
            <a:r>
              <a:rPr lang="en-US" altLang="zh-CN" sz="2500" baseline="-25000" dirty="0">
                <a:latin typeface="Times New Roman" pitchFamily="18" charset="0"/>
                <a:ea typeface="黑体" pitchFamily="2" charset="-122"/>
              </a:rPr>
              <a:t>1</a:t>
            </a:r>
            <a:r>
              <a:rPr lang="en-US" altLang="zh-CN" sz="2500" i="1" dirty="0">
                <a:latin typeface="Times New Roman" pitchFamily="18" charset="0"/>
                <a:ea typeface="黑体" pitchFamily="2" charset="-122"/>
              </a:rPr>
              <a:t>(y) W</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(y)</a:t>
            </a:r>
          </a:p>
          <a:p>
            <a:pPr>
              <a:lnSpc>
                <a:spcPct val="150000"/>
              </a:lnSpc>
              <a:buFont typeface="Wingdings" pitchFamily="2" charset="2"/>
              <a:buNone/>
            </a:pPr>
            <a:r>
              <a:rPr lang="en-US" altLang="zh-CN" sz="2500" i="1" dirty="0">
                <a:latin typeface="Times New Roman" pitchFamily="18" charset="0"/>
                <a:ea typeface="黑体" pitchFamily="2" charset="-122"/>
              </a:rPr>
              <a:t>               ←→R</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(x) R</a:t>
            </a:r>
            <a:r>
              <a:rPr lang="en-US" altLang="zh-CN" sz="2500" baseline="-25000" dirty="0">
                <a:latin typeface="Times New Roman" pitchFamily="18" charset="0"/>
                <a:ea typeface="黑体" pitchFamily="2" charset="-122"/>
              </a:rPr>
              <a:t>1</a:t>
            </a:r>
            <a:r>
              <a:rPr lang="en-US" altLang="zh-CN" sz="2500" i="1" dirty="0">
                <a:latin typeface="Times New Roman" pitchFamily="18" charset="0"/>
                <a:ea typeface="黑体" pitchFamily="2" charset="-122"/>
              </a:rPr>
              <a:t>(y) W</a:t>
            </a:r>
            <a:r>
              <a:rPr lang="en-US" altLang="zh-CN" sz="2500" baseline="-25000" dirty="0">
                <a:latin typeface="Times New Roman" pitchFamily="18" charset="0"/>
                <a:ea typeface="黑体" pitchFamily="2" charset="-122"/>
              </a:rPr>
              <a:t>3</a:t>
            </a:r>
            <a:r>
              <a:rPr lang="en-US" altLang="zh-CN" sz="2500" i="1" dirty="0">
                <a:latin typeface="Times New Roman" pitchFamily="18" charset="0"/>
                <a:ea typeface="黑体" pitchFamily="2" charset="-122"/>
              </a:rPr>
              <a:t>(x) W</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(y)</a:t>
            </a:r>
          </a:p>
          <a:p>
            <a:pPr>
              <a:lnSpc>
                <a:spcPct val="150000"/>
              </a:lnSpc>
              <a:buNone/>
            </a:pPr>
            <a:r>
              <a:rPr lang="en-US" altLang="zh-CN" sz="2500" i="1" dirty="0">
                <a:latin typeface="Times New Roman" pitchFamily="18" charset="0"/>
                <a:ea typeface="黑体" pitchFamily="2" charset="-122"/>
              </a:rPr>
              <a:t>               ←→R</a:t>
            </a:r>
            <a:r>
              <a:rPr lang="en-US" altLang="zh-CN" sz="2500" baseline="-25000" dirty="0">
                <a:latin typeface="Times New Roman" pitchFamily="18" charset="0"/>
                <a:ea typeface="黑体" pitchFamily="2" charset="-122"/>
              </a:rPr>
              <a:t>1</a:t>
            </a:r>
            <a:r>
              <a:rPr lang="en-US" altLang="zh-CN" sz="2500" i="1" dirty="0">
                <a:latin typeface="Times New Roman" pitchFamily="18" charset="0"/>
                <a:ea typeface="黑体" pitchFamily="2" charset="-122"/>
              </a:rPr>
              <a:t>(y) R</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(x) W</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(y) W</a:t>
            </a:r>
            <a:r>
              <a:rPr lang="en-US" altLang="zh-CN" sz="2500" baseline="-25000" dirty="0">
                <a:latin typeface="Times New Roman" pitchFamily="18" charset="0"/>
                <a:ea typeface="黑体" pitchFamily="2" charset="-122"/>
              </a:rPr>
              <a:t>3</a:t>
            </a:r>
            <a:r>
              <a:rPr lang="en-US" altLang="zh-CN" sz="2500" i="1" dirty="0">
                <a:latin typeface="Times New Roman" pitchFamily="18" charset="0"/>
                <a:ea typeface="黑体" pitchFamily="2" charset="-122"/>
              </a:rPr>
              <a:t>(x) = T</a:t>
            </a:r>
            <a:r>
              <a:rPr lang="en-US" altLang="zh-CN" sz="2500" baseline="-25000" dirty="0">
                <a:latin typeface="Times New Roman" pitchFamily="18" charset="0"/>
                <a:ea typeface="黑体" pitchFamily="2" charset="-122"/>
              </a:rPr>
              <a:t>1</a:t>
            </a:r>
            <a:r>
              <a:rPr lang="en-US" altLang="zh-CN" sz="2500" i="1" dirty="0">
                <a:latin typeface="Times New Roman" pitchFamily="18" charset="0"/>
                <a:ea typeface="黑体" pitchFamily="2" charset="-122"/>
              </a:rPr>
              <a:t>T</a:t>
            </a:r>
            <a:r>
              <a:rPr lang="en-US" altLang="zh-CN" sz="2500" baseline="-25000" dirty="0">
                <a:latin typeface="Times New Roman" pitchFamily="18" charset="0"/>
                <a:ea typeface="黑体" pitchFamily="2" charset="-122"/>
              </a:rPr>
              <a:t>2</a:t>
            </a:r>
            <a:r>
              <a:rPr lang="en-US" altLang="zh-CN" sz="2500" i="1" dirty="0">
                <a:latin typeface="Times New Roman" pitchFamily="18" charset="0"/>
                <a:ea typeface="黑体" pitchFamily="2" charset="-122"/>
              </a:rPr>
              <a:t>T</a:t>
            </a:r>
            <a:r>
              <a:rPr lang="en-US" altLang="zh-CN" sz="2500" baseline="-25000" dirty="0">
                <a:latin typeface="Times New Roman" pitchFamily="18" charset="0"/>
                <a:ea typeface="黑体" pitchFamily="2" charset="-122"/>
              </a:rPr>
              <a:t>3</a:t>
            </a:r>
            <a:r>
              <a:rPr lang="en-US" altLang="zh-CN" sz="2500" i="1" dirty="0">
                <a:latin typeface="Times New Roman" pitchFamily="18" charset="0"/>
                <a:ea typeface="黑体" pitchFamily="2" charset="-122"/>
              </a:rPr>
              <a:t> = Ss </a:t>
            </a:r>
          </a:p>
          <a:p>
            <a:pPr>
              <a:lnSpc>
                <a:spcPct val="150000"/>
              </a:lnSpc>
              <a:buNone/>
            </a:pPr>
            <a:r>
              <a:rPr lang="en-US" altLang="zh-CN" sz="2500" i="1" dirty="0">
                <a:latin typeface="Times New Roman" pitchFamily="18" charset="0"/>
                <a:ea typeface="黑体" pitchFamily="2" charset="-122"/>
              </a:rPr>
              <a:t>                                                                        </a:t>
            </a:r>
            <a:r>
              <a:rPr lang="zh-CN" altLang="en-US" sz="2500" dirty="0">
                <a:latin typeface="Times New Roman" pitchFamily="18" charset="0"/>
                <a:ea typeface="黑体" pitchFamily="2" charset="-122"/>
              </a:rPr>
              <a:t>（</a:t>
            </a:r>
            <a:r>
              <a:rPr lang="zh-CN" altLang="en-US" sz="2500" dirty="0">
                <a:solidFill>
                  <a:srgbClr val="A50021"/>
                </a:solidFill>
                <a:latin typeface="Times New Roman" pitchFamily="18" charset="0"/>
                <a:ea typeface="黑体" pitchFamily="2" charset="-122"/>
              </a:rPr>
              <a:t>串行调度</a:t>
            </a:r>
            <a:r>
              <a:rPr lang="zh-CN" altLang="en-US" sz="2500" dirty="0">
                <a:latin typeface="Times New Roman" pitchFamily="18" charset="0"/>
                <a:ea typeface="黑体" pitchFamily="2" charset="-122"/>
              </a:rPr>
              <a:t>）</a:t>
            </a:r>
            <a:endParaRPr lang="en-US" altLang="zh-CN" sz="2500" dirty="0">
              <a:latin typeface="Times New Roman" pitchFamily="18" charset="0"/>
              <a:ea typeface="黑体" pitchFamily="2" charset="-122"/>
            </a:endParaRPr>
          </a:p>
          <a:p>
            <a:pPr>
              <a:buNone/>
            </a:pPr>
            <a:r>
              <a:rPr lang="en-US" altLang="zh-CN" sz="2500" dirty="0">
                <a:latin typeface="Times New Roman" pitchFamily="18" charset="0"/>
                <a:ea typeface="黑体" pitchFamily="2" charset="-122"/>
              </a:rPr>
              <a:t>               </a:t>
            </a:r>
            <a:r>
              <a:rPr lang="zh-CN" altLang="en-US" sz="2500" dirty="0">
                <a:latin typeface="Times New Roman" pitchFamily="18" charset="0"/>
                <a:ea typeface="黑体" pitchFamily="2" charset="-122"/>
              </a:rPr>
              <a:t>故并行调度</a:t>
            </a:r>
            <a:r>
              <a:rPr lang="en-US" altLang="zh-CN" sz="2500" i="1" dirty="0">
                <a:latin typeface="Times New Roman" pitchFamily="18" charset="0"/>
                <a:ea typeface="黑体" pitchFamily="2" charset="-122"/>
              </a:rPr>
              <a:t>Sc</a:t>
            </a:r>
            <a:r>
              <a:rPr lang="zh-CN" altLang="en-US" sz="2500" dirty="0">
                <a:latin typeface="Times New Roman" pitchFamily="18" charset="0"/>
                <a:ea typeface="黑体" pitchFamily="2" charset="-122"/>
              </a:rPr>
              <a:t>是</a:t>
            </a:r>
            <a:r>
              <a:rPr lang="zh-CN" altLang="en-US" sz="2500" dirty="0">
                <a:solidFill>
                  <a:srgbClr val="0000FF"/>
                </a:solidFill>
                <a:latin typeface="Times New Roman" pitchFamily="18" charset="0"/>
                <a:ea typeface="黑体" pitchFamily="2" charset="-122"/>
              </a:rPr>
              <a:t>（冲突）可串行化的调度</a:t>
            </a:r>
            <a:r>
              <a:rPr lang="zh-CN" altLang="en-US" sz="2500" dirty="0">
                <a:latin typeface="Times New Roman" pitchFamily="18" charset="0"/>
                <a:ea typeface="黑体" pitchFamily="2" charset="-122"/>
              </a:rPr>
              <a:t>。</a:t>
            </a:r>
          </a:p>
          <a:p>
            <a:endParaRPr lang="en-US" altLang="zh-CN" sz="2500" dirty="0">
              <a:latin typeface="Times New Roman" pitchFamily="18" charset="0"/>
              <a:ea typeface="黑体" pitchFamily="2" charset="-122"/>
            </a:endParaRPr>
          </a:p>
        </p:txBody>
      </p:sp>
      <p:sp>
        <p:nvSpPr>
          <p:cNvPr id="4608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4" name="Object 4"/>
          <p:cNvGraphicFramePr>
            <a:graphicFrameLocks noChangeAspect="1"/>
          </p:cNvGraphicFramePr>
          <p:nvPr>
            <p:extLst>
              <p:ext uri="{D42A27DB-BD31-4B8C-83A1-F6EECF244321}">
                <p14:modId xmlns:p14="http://schemas.microsoft.com/office/powerpoint/2010/main" val="892489550"/>
              </p:ext>
            </p:extLst>
          </p:nvPr>
        </p:nvGraphicFramePr>
        <p:xfrm>
          <a:off x="2193925" y="1880763"/>
          <a:ext cx="1300163" cy="404812"/>
        </p:xfrm>
        <a:graphic>
          <a:graphicData uri="http://schemas.openxmlformats.org/presentationml/2006/ole">
            <mc:AlternateContent xmlns:mc="http://schemas.openxmlformats.org/markup-compatibility/2006">
              <mc:Choice xmlns:v="urn:schemas-microsoft-com:vml" Requires="v">
                <p:oleObj spid="_x0000_s1026" name="Equation" r:id="rId4" imgW="787320" imgH="241200" progId="Equation.DSMT4">
                  <p:embed/>
                </p:oleObj>
              </mc:Choice>
              <mc:Fallback>
                <p:oleObj name="Equation" r:id="rId4" imgW="787320" imgH="2412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3925" y="1880763"/>
                        <a:ext cx="1300163"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7" name="Rectangle 7"/>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6" name="Object 6"/>
          <p:cNvGraphicFramePr>
            <a:graphicFrameLocks noChangeAspect="1"/>
          </p:cNvGraphicFramePr>
          <p:nvPr>
            <p:extLst>
              <p:ext uri="{D42A27DB-BD31-4B8C-83A1-F6EECF244321}">
                <p14:modId xmlns:p14="http://schemas.microsoft.com/office/powerpoint/2010/main" val="968139601"/>
              </p:ext>
            </p:extLst>
          </p:nvPr>
        </p:nvGraphicFramePr>
        <p:xfrm>
          <a:off x="4098900" y="1869877"/>
          <a:ext cx="2273300" cy="430212"/>
        </p:xfrm>
        <a:graphic>
          <a:graphicData uri="http://schemas.openxmlformats.org/presentationml/2006/ole">
            <mc:AlternateContent xmlns:mc="http://schemas.openxmlformats.org/markup-compatibility/2006">
              <mc:Choice xmlns:v="urn:schemas-microsoft-com:vml" Requires="v">
                <p:oleObj spid="_x0000_s1027" name="Equation" r:id="rId6" imgW="1295280" imgH="241200" progId="Equation.DSMT4">
                  <p:embed/>
                </p:oleObj>
              </mc:Choice>
              <mc:Fallback>
                <p:oleObj name="Equation" r:id="rId6" imgW="1295280" imgH="241200" progId="Equation.DSMT4">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8900" y="1869877"/>
                        <a:ext cx="22733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9" name="Rectangle 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88" name="Object 8"/>
          <p:cNvGraphicFramePr>
            <a:graphicFrameLocks noChangeAspect="1"/>
          </p:cNvGraphicFramePr>
          <p:nvPr>
            <p:extLst>
              <p:ext uri="{D42A27DB-BD31-4B8C-83A1-F6EECF244321}">
                <p14:modId xmlns:p14="http://schemas.microsoft.com/office/powerpoint/2010/main" val="1069684874"/>
              </p:ext>
            </p:extLst>
          </p:nvPr>
        </p:nvGraphicFramePr>
        <p:xfrm>
          <a:off x="7129090" y="1880989"/>
          <a:ext cx="1403350" cy="409575"/>
        </p:xfrm>
        <a:graphic>
          <a:graphicData uri="http://schemas.openxmlformats.org/presentationml/2006/ole">
            <mc:AlternateContent xmlns:mc="http://schemas.openxmlformats.org/markup-compatibility/2006">
              <mc:Choice xmlns:v="urn:schemas-microsoft-com:vml" Requires="v">
                <p:oleObj spid="_x0000_s1028" name="Equation" r:id="rId8" imgW="825480" imgH="241200" progId="Equation.DSMT4">
                  <p:embed/>
                </p:oleObj>
              </mc:Choice>
              <mc:Fallback>
                <p:oleObj name="Equation" r:id="rId8" imgW="825480" imgH="241200" progId="Equation.DSMT4">
                  <p:embed/>
                  <p:pic>
                    <p:nvPicPr>
                      <p:cNvPr id="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29090" y="1880989"/>
                        <a:ext cx="140335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Rectangle 11"/>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46090" name="Object 10"/>
          <p:cNvGraphicFramePr>
            <a:graphicFrameLocks noChangeAspect="1"/>
          </p:cNvGraphicFramePr>
          <p:nvPr>
            <p:extLst>
              <p:ext uri="{D42A27DB-BD31-4B8C-83A1-F6EECF244321}">
                <p14:modId xmlns:p14="http://schemas.microsoft.com/office/powerpoint/2010/main" val="1278339735"/>
              </p:ext>
            </p:extLst>
          </p:nvPr>
        </p:nvGraphicFramePr>
        <p:xfrm>
          <a:off x="2699792" y="2323728"/>
          <a:ext cx="1295400" cy="457200"/>
        </p:xfrm>
        <a:graphic>
          <a:graphicData uri="http://schemas.openxmlformats.org/presentationml/2006/ole">
            <mc:AlternateContent xmlns:mc="http://schemas.openxmlformats.org/markup-compatibility/2006">
              <mc:Choice xmlns:v="urn:schemas-microsoft-com:vml" Requires="v">
                <p:oleObj spid="_x0000_s1029" name="Equation" r:id="rId10" imgW="647700" imgH="228600" progId="Equation.DSMT4">
                  <p:embed/>
                </p:oleObj>
              </mc:Choice>
              <mc:Fallback>
                <p:oleObj name="Equation" r:id="rId10" imgW="647700" imgH="2286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99792" y="2323728"/>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Freeform 12"/>
          <p:cNvSpPr>
            <a:spLocks/>
          </p:cNvSpPr>
          <p:nvPr/>
        </p:nvSpPr>
        <p:spPr bwMode="auto">
          <a:xfrm>
            <a:off x="3419872" y="3286249"/>
            <a:ext cx="1295400" cy="502791"/>
          </a:xfrm>
          <a:custGeom>
            <a:avLst/>
            <a:gdLst/>
            <a:ahLst/>
            <a:cxnLst>
              <a:cxn ang="0">
                <a:pos x="0" y="0"/>
              </a:cxn>
              <a:cxn ang="0">
                <a:pos x="520" y="0"/>
              </a:cxn>
              <a:cxn ang="0">
                <a:pos x="520" y="320"/>
              </a:cxn>
              <a:cxn ang="0">
                <a:pos x="1060" y="320"/>
              </a:cxn>
            </a:cxnLst>
            <a:rect l="0" t="0" r="r" b="b"/>
            <a:pathLst>
              <a:path w="1060" h="320">
                <a:moveTo>
                  <a:pt x="0" y="0"/>
                </a:moveTo>
                <a:lnTo>
                  <a:pt x="520" y="0"/>
                </a:lnTo>
                <a:lnTo>
                  <a:pt x="520" y="320"/>
                </a:lnTo>
                <a:lnTo>
                  <a:pt x="1060" y="320"/>
                </a:lnTo>
              </a:path>
            </a:pathLst>
          </a:custGeom>
          <a:noFill/>
          <a:ln w="25400">
            <a:solidFill>
              <a:srgbClr val="FF0000"/>
            </a:solidFill>
            <a:round/>
            <a:headEnd/>
            <a:tailEnd/>
          </a:ln>
        </p:spPr>
        <p:txBody>
          <a:bodyPr/>
          <a:lstStyle/>
          <a:p>
            <a:endParaRPr lang="zh-CN" altLang="en-US"/>
          </a:p>
        </p:txBody>
      </p:sp>
      <p:sp>
        <p:nvSpPr>
          <p:cNvPr id="46093" name="Freeform 13"/>
          <p:cNvSpPr>
            <a:spLocks/>
          </p:cNvSpPr>
          <p:nvPr/>
        </p:nvSpPr>
        <p:spPr bwMode="auto">
          <a:xfrm>
            <a:off x="2577548" y="3933056"/>
            <a:ext cx="1295400" cy="504055"/>
          </a:xfrm>
          <a:custGeom>
            <a:avLst/>
            <a:gdLst/>
            <a:ahLst/>
            <a:cxnLst>
              <a:cxn ang="0">
                <a:pos x="0" y="0"/>
              </a:cxn>
              <a:cxn ang="0">
                <a:pos x="520" y="0"/>
              </a:cxn>
              <a:cxn ang="0">
                <a:pos x="520" y="320"/>
              </a:cxn>
              <a:cxn ang="0">
                <a:pos x="1060" y="320"/>
              </a:cxn>
            </a:cxnLst>
            <a:rect l="0" t="0" r="r" b="b"/>
            <a:pathLst>
              <a:path w="1060" h="320">
                <a:moveTo>
                  <a:pt x="0" y="0"/>
                </a:moveTo>
                <a:lnTo>
                  <a:pt x="520" y="0"/>
                </a:lnTo>
                <a:lnTo>
                  <a:pt x="520" y="320"/>
                </a:lnTo>
                <a:lnTo>
                  <a:pt x="1060" y="320"/>
                </a:lnTo>
              </a:path>
            </a:pathLst>
          </a:custGeom>
          <a:noFill/>
          <a:ln w="25400">
            <a:solidFill>
              <a:srgbClr val="FF0000"/>
            </a:solidFill>
            <a:round/>
            <a:headEnd/>
            <a:tailEnd/>
          </a:ln>
        </p:spPr>
        <p:txBody>
          <a:bodyPr/>
          <a:lstStyle/>
          <a:p>
            <a:endParaRPr lang="zh-CN" altLang="en-US"/>
          </a:p>
        </p:txBody>
      </p:sp>
      <p:sp>
        <p:nvSpPr>
          <p:cNvPr id="46094" name="Freeform 14"/>
          <p:cNvSpPr>
            <a:spLocks/>
          </p:cNvSpPr>
          <p:nvPr/>
        </p:nvSpPr>
        <p:spPr bwMode="auto">
          <a:xfrm>
            <a:off x="4139952" y="3933056"/>
            <a:ext cx="1295400" cy="504055"/>
          </a:xfrm>
          <a:custGeom>
            <a:avLst/>
            <a:gdLst/>
            <a:ahLst/>
            <a:cxnLst>
              <a:cxn ang="0">
                <a:pos x="0" y="0"/>
              </a:cxn>
              <a:cxn ang="0">
                <a:pos x="520" y="0"/>
              </a:cxn>
              <a:cxn ang="0">
                <a:pos x="520" y="320"/>
              </a:cxn>
              <a:cxn ang="0">
                <a:pos x="1060" y="320"/>
              </a:cxn>
            </a:cxnLst>
            <a:rect l="0" t="0" r="r" b="b"/>
            <a:pathLst>
              <a:path w="1060" h="320">
                <a:moveTo>
                  <a:pt x="0" y="0"/>
                </a:moveTo>
                <a:lnTo>
                  <a:pt x="520" y="0"/>
                </a:lnTo>
                <a:lnTo>
                  <a:pt x="520" y="320"/>
                </a:lnTo>
                <a:lnTo>
                  <a:pt x="1060" y="320"/>
                </a:lnTo>
              </a:path>
            </a:pathLst>
          </a:custGeom>
          <a:noFill/>
          <a:ln w="25400">
            <a:solidFill>
              <a:srgbClr val="FF0000"/>
            </a:solidFill>
            <a:round/>
            <a:headEnd/>
            <a:tailEnd/>
          </a:ln>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14" name="灯片编号占位符 5"/>
          <p:cNvSpPr>
            <a:spLocks noGrp="1"/>
          </p:cNvSpPr>
          <p:nvPr>
            <p:ph type="sldNum" sz="quarter" idx="4"/>
          </p:nvPr>
        </p:nvSpPr>
        <p:spPr>
          <a:xfrm>
            <a:off x="8028384" y="6561534"/>
            <a:ext cx="658416" cy="244530"/>
          </a:xfrm>
        </p:spPr>
        <p:txBody>
          <a:bodyPr/>
          <a:lstStyle/>
          <a:p>
            <a:fld id="{0568880D-E83C-46F3-A215-C7A0F9B61628}" type="slidenum">
              <a:rPr lang="en-US" altLang="zh-CN"/>
              <a:pPr/>
              <a:t>44</a:t>
            </a:fld>
            <a:endParaRPr lang="en-US" altLang="zh-CN"/>
          </a:p>
        </p:txBody>
      </p:sp>
      <p:sp>
        <p:nvSpPr>
          <p:cNvPr id="47106"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7107" name="Rectangle 3"/>
          <p:cNvSpPr>
            <a:spLocks noGrp="1" noChangeArrowheads="1"/>
          </p:cNvSpPr>
          <p:nvPr>
            <p:ph type="body" idx="1"/>
          </p:nvPr>
        </p:nvSpPr>
        <p:spPr>
          <a:xfrm>
            <a:off x="611188" y="1412429"/>
            <a:ext cx="8353300" cy="3888779"/>
          </a:xfrm>
        </p:spPr>
        <p:txBody>
          <a:bodyPr/>
          <a:lstStyle/>
          <a:p>
            <a:pPr>
              <a:lnSpc>
                <a:spcPct val="110000"/>
              </a:lnSpc>
            </a:pPr>
            <a:r>
              <a:rPr lang="zh-CN" altLang="en-US" sz="2500" dirty="0">
                <a:solidFill>
                  <a:schemeClr val="hlink"/>
                </a:solidFill>
                <a:latin typeface="Times New Roman" pitchFamily="18" charset="0"/>
                <a:ea typeface="黑体" pitchFamily="2" charset="-122"/>
              </a:rPr>
              <a:t>例</a:t>
            </a:r>
            <a:r>
              <a:rPr lang="en-US" altLang="zh-CN" sz="2500" dirty="0">
                <a:solidFill>
                  <a:schemeClr val="hlink"/>
                </a:solidFill>
                <a:latin typeface="Times New Roman" pitchFamily="18" charset="0"/>
                <a:ea typeface="黑体" pitchFamily="2" charset="-122"/>
              </a:rPr>
              <a:t>2</a:t>
            </a:r>
            <a:r>
              <a:rPr lang="zh-CN" altLang="en-US" sz="2500" dirty="0">
                <a:solidFill>
                  <a:schemeClr val="hlink"/>
                </a:solidFill>
                <a:latin typeface="Times New Roman" pitchFamily="18" charset="0"/>
                <a:ea typeface="黑体" pitchFamily="2" charset="-122"/>
              </a:rPr>
              <a:t>：</a:t>
            </a:r>
            <a:r>
              <a:rPr lang="zh-CN" altLang="en-US" sz="2500" dirty="0">
                <a:latin typeface="Times New Roman" pitchFamily="18" charset="0"/>
                <a:ea typeface="黑体" pitchFamily="2" charset="-122"/>
              </a:rPr>
              <a:t>设有三个事务：</a:t>
            </a:r>
            <a:endParaRPr lang="en-US" altLang="zh-CN" sz="2500" dirty="0">
              <a:latin typeface="Times New Roman" pitchFamily="18" charset="0"/>
              <a:ea typeface="黑体" pitchFamily="2" charset="-122"/>
            </a:endParaRPr>
          </a:p>
          <a:p>
            <a:pPr>
              <a:lnSpc>
                <a:spcPct val="110000"/>
              </a:lnSpc>
            </a:pPr>
            <a:r>
              <a:rPr lang="zh-CN" altLang="en-US" sz="2400" dirty="0">
                <a:latin typeface="Times New Roman" pitchFamily="18" charset="0"/>
                <a:ea typeface="黑体" pitchFamily="2" charset="-122"/>
              </a:rPr>
              <a:t>                                            和                        和               </a:t>
            </a:r>
            <a:endParaRPr lang="en-US" altLang="zh-CN" sz="2400" dirty="0">
              <a:latin typeface="Times New Roman" pitchFamily="18" charset="0"/>
              <a:ea typeface="黑体" pitchFamily="2" charset="-122"/>
            </a:endParaRPr>
          </a:p>
          <a:p>
            <a:pPr>
              <a:lnSpc>
                <a:spcPct val="110000"/>
              </a:lnSpc>
            </a:pPr>
            <a:r>
              <a:rPr lang="zh-CN" altLang="en-US" sz="2400" dirty="0">
                <a:latin typeface="Times New Roman" pitchFamily="18" charset="0"/>
                <a:ea typeface="黑体" pitchFamily="2" charset="-122"/>
              </a:rPr>
              <a:t>            则对                  的一个并行调度：</a:t>
            </a:r>
            <a:endParaRPr lang="en-US" altLang="zh-CN" sz="2400" dirty="0">
              <a:latin typeface="Times New Roman" pitchFamily="18" charset="0"/>
              <a:ea typeface="黑体" pitchFamily="2" charset="-122"/>
            </a:endParaRPr>
          </a:p>
          <a:p>
            <a:pPr lvl="1">
              <a:lnSpc>
                <a:spcPct val="110000"/>
              </a:lnSpc>
              <a:buNone/>
            </a:pPr>
            <a:r>
              <a:rPr lang="en-US" altLang="zh-CN" sz="2400" i="1" dirty="0">
                <a:solidFill>
                  <a:srgbClr val="000000"/>
                </a:solidFill>
                <a:latin typeface="Times New Roman" pitchFamily="18" charset="0"/>
                <a:ea typeface="黑体" pitchFamily="2" charset="-122"/>
                <a:cs typeface="Times New Roman" pitchFamily="18" charset="0"/>
              </a:rPr>
              <a:t>   Sc = R</a:t>
            </a:r>
            <a:r>
              <a:rPr lang="en-US" altLang="zh-CN" sz="2400" baseline="-30000" dirty="0">
                <a:solidFill>
                  <a:srgbClr val="000000"/>
                </a:solidFill>
                <a:latin typeface="Times New Roman" pitchFamily="18" charset="0"/>
                <a:ea typeface="黑体" pitchFamily="2" charset="-122"/>
                <a:cs typeface="Times New Roman" pitchFamily="18" charset="0"/>
              </a:rPr>
              <a:t>1</a:t>
            </a:r>
            <a:r>
              <a:rPr lang="en-US" altLang="zh-CN" sz="2400" i="1" dirty="0">
                <a:solidFill>
                  <a:srgbClr val="000000"/>
                </a:solidFill>
                <a:latin typeface="Times New Roman" pitchFamily="18" charset="0"/>
                <a:ea typeface="黑体" pitchFamily="2" charset="-122"/>
                <a:cs typeface="Times New Roman" pitchFamily="18" charset="0"/>
              </a:rPr>
              <a:t>(x) W</a:t>
            </a:r>
            <a:r>
              <a:rPr lang="en-US" altLang="zh-CN" sz="2400" baseline="-30000" dirty="0">
                <a:solidFill>
                  <a:srgbClr val="000000"/>
                </a:solidFill>
                <a:latin typeface="Times New Roman" pitchFamily="18" charset="0"/>
                <a:ea typeface="黑体" pitchFamily="2" charset="-122"/>
                <a:cs typeface="Times New Roman" pitchFamily="18" charset="0"/>
              </a:rPr>
              <a:t>2</a:t>
            </a:r>
            <a:r>
              <a:rPr lang="en-US" altLang="zh-CN" sz="2400" i="1" dirty="0">
                <a:solidFill>
                  <a:srgbClr val="000000"/>
                </a:solidFill>
                <a:latin typeface="Times New Roman" pitchFamily="18" charset="0"/>
                <a:ea typeface="黑体" pitchFamily="2" charset="-122"/>
                <a:cs typeface="Times New Roman" pitchFamily="18" charset="0"/>
              </a:rPr>
              <a:t>(x) W</a:t>
            </a:r>
            <a:r>
              <a:rPr lang="en-US" altLang="zh-CN" sz="2400" baseline="-30000" dirty="0">
                <a:solidFill>
                  <a:srgbClr val="000000"/>
                </a:solidFill>
                <a:latin typeface="Times New Roman" pitchFamily="18" charset="0"/>
                <a:ea typeface="黑体" pitchFamily="2" charset="-122"/>
                <a:cs typeface="Times New Roman" pitchFamily="18" charset="0"/>
              </a:rPr>
              <a:t>1</a:t>
            </a:r>
            <a:r>
              <a:rPr lang="en-US" altLang="zh-CN" sz="2400" i="1" dirty="0">
                <a:solidFill>
                  <a:srgbClr val="000000"/>
                </a:solidFill>
                <a:latin typeface="Times New Roman" pitchFamily="18" charset="0"/>
                <a:ea typeface="黑体" pitchFamily="2" charset="-122"/>
                <a:cs typeface="Times New Roman" pitchFamily="18" charset="0"/>
              </a:rPr>
              <a:t>(x) W</a:t>
            </a:r>
            <a:r>
              <a:rPr lang="en-US" altLang="zh-CN" sz="2400" baseline="-30000" dirty="0">
                <a:solidFill>
                  <a:srgbClr val="000000"/>
                </a:solidFill>
                <a:latin typeface="Times New Roman" pitchFamily="18" charset="0"/>
                <a:ea typeface="黑体" pitchFamily="2" charset="-122"/>
                <a:cs typeface="Times New Roman" pitchFamily="18" charset="0"/>
              </a:rPr>
              <a:t>3</a:t>
            </a:r>
            <a:r>
              <a:rPr lang="en-US" altLang="zh-CN" sz="2400" i="1" dirty="0">
                <a:solidFill>
                  <a:srgbClr val="000000"/>
                </a:solidFill>
                <a:latin typeface="Times New Roman" pitchFamily="18" charset="0"/>
                <a:ea typeface="黑体" pitchFamily="2" charset="-122"/>
                <a:cs typeface="Times New Roman" pitchFamily="18" charset="0"/>
              </a:rPr>
              <a:t>(x) </a:t>
            </a:r>
            <a:r>
              <a:rPr lang="zh-CN" altLang="en-US" sz="2400" dirty="0">
                <a:solidFill>
                  <a:schemeClr val="accent2"/>
                </a:solidFill>
                <a:latin typeface="Times New Roman" pitchFamily="18" charset="0"/>
                <a:ea typeface="黑体" pitchFamily="2" charset="-122"/>
                <a:cs typeface="Times New Roman" pitchFamily="18" charset="0"/>
              </a:rPr>
              <a:t>无法调换（均是冲突操作）</a:t>
            </a:r>
            <a:endParaRPr lang="en-US" altLang="zh-CN" sz="2400" dirty="0">
              <a:solidFill>
                <a:schemeClr val="accent2"/>
              </a:solidFill>
              <a:latin typeface="Times New Roman" pitchFamily="18" charset="0"/>
              <a:ea typeface="黑体" pitchFamily="2" charset="-122"/>
              <a:cs typeface="Times New Roman" pitchFamily="18" charset="0"/>
            </a:endParaRPr>
          </a:p>
          <a:p>
            <a:pPr lvl="1">
              <a:lnSpc>
                <a:spcPct val="110000"/>
              </a:lnSpc>
            </a:pPr>
            <a:r>
              <a:rPr lang="zh-CN" altLang="en-US" sz="2400" dirty="0">
                <a:latin typeface="Times New Roman" pitchFamily="18" charset="0"/>
                <a:ea typeface="黑体" pitchFamily="2" charset="-122"/>
              </a:rPr>
              <a:t>但根据“</a:t>
            </a:r>
            <a:r>
              <a:rPr lang="zh-CN" altLang="en-US" sz="2400" dirty="0">
                <a:solidFill>
                  <a:srgbClr val="0000FF"/>
                </a:solidFill>
                <a:latin typeface="Times New Roman" pitchFamily="18" charset="0"/>
                <a:ea typeface="黑体" pitchFamily="2" charset="-122"/>
              </a:rPr>
              <a:t>目标等价</a:t>
            </a:r>
            <a:r>
              <a:rPr lang="zh-CN" altLang="en-US" sz="2400" dirty="0">
                <a:latin typeface="Times New Roman" pitchFamily="18" charset="0"/>
                <a:ea typeface="黑体" pitchFamily="2" charset="-122"/>
              </a:rPr>
              <a:t>”的定义</a:t>
            </a:r>
            <a:r>
              <a:rPr lang="en-US" altLang="zh-CN" sz="2400" dirty="0">
                <a:solidFill>
                  <a:srgbClr val="0000FF"/>
                </a:solidFill>
                <a:latin typeface="Times New Roman" pitchFamily="18" charset="0"/>
                <a:ea typeface="黑体" pitchFamily="2" charset="-122"/>
                <a:cs typeface="Times New Roman" pitchFamily="18" charset="0"/>
              </a:rPr>
              <a:t>【</a:t>
            </a:r>
            <a:r>
              <a:rPr lang="en-US" altLang="zh-CN" sz="2400" i="1" dirty="0">
                <a:solidFill>
                  <a:srgbClr val="0000FF"/>
                </a:solidFill>
                <a:latin typeface="Times New Roman" pitchFamily="18" charset="0"/>
                <a:ea typeface="黑体" pitchFamily="2" charset="-122"/>
                <a:cs typeface="Times New Roman" pitchFamily="18" charset="0"/>
              </a:rPr>
              <a:t>Sc</a:t>
            </a:r>
            <a:r>
              <a:rPr lang="zh-CN" altLang="en-US" sz="2400" dirty="0">
                <a:solidFill>
                  <a:srgbClr val="0000FF"/>
                </a:solidFill>
                <a:latin typeface="Times New Roman" pitchFamily="18" charset="0"/>
                <a:ea typeface="黑体" pitchFamily="2" charset="-122"/>
                <a:cs typeface="Times New Roman" pitchFamily="18" charset="0"/>
              </a:rPr>
              <a:t>和</a:t>
            </a:r>
            <a:r>
              <a:rPr lang="en-US" altLang="zh-CN" sz="2400" i="1" dirty="0">
                <a:solidFill>
                  <a:srgbClr val="0000FF"/>
                </a:solidFill>
                <a:latin typeface="Times New Roman" pitchFamily="18" charset="0"/>
                <a:ea typeface="黑体" pitchFamily="2" charset="-122"/>
              </a:rPr>
              <a:t>Ss</a:t>
            </a:r>
            <a:r>
              <a:rPr lang="zh-CN" altLang="en-US" sz="2400" dirty="0">
                <a:solidFill>
                  <a:srgbClr val="0000FF"/>
                </a:solidFill>
                <a:latin typeface="Times New Roman" pitchFamily="18" charset="0"/>
                <a:ea typeface="黑体" pitchFamily="2" charset="-122"/>
                <a:cs typeface="Times New Roman" pitchFamily="18" charset="0"/>
              </a:rPr>
              <a:t>所有从</a:t>
            </a:r>
            <a:r>
              <a:rPr lang="en-US" altLang="zh-CN" sz="2400" dirty="0">
                <a:solidFill>
                  <a:srgbClr val="0000FF"/>
                </a:solidFill>
                <a:latin typeface="Times New Roman" pitchFamily="18" charset="0"/>
                <a:ea typeface="黑体" pitchFamily="2" charset="-122"/>
                <a:cs typeface="Times New Roman" pitchFamily="18" charset="0"/>
              </a:rPr>
              <a:t>DB</a:t>
            </a:r>
            <a:r>
              <a:rPr lang="zh-CN" altLang="en-US" sz="2400" dirty="0">
                <a:solidFill>
                  <a:srgbClr val="0000FF"/>
                </a:solidFill>
                <a:latin typeface="Times New Roman" pitchFamily="18" charset="0"/>
                <a:ea typeface="黑体" pitchFamily="2" charset="-122"/>
                <a:cs typeface="Times New Roman" pitchFamily="18" charset="0"/>
              </a:rPr>
              <a:t>中读出的数据都是一样的，且留给</a:t>
            </a:r>
            <a:r>
              <a:rPr lang="en-US" altLang="zh-CN" sz="2400" dirty="0">
                <a:solidFill>
                  <a:srgbClr val="0000FF"/>
                </a:solidFill>
                <a:latin typeface="Times New Roman" pitchFamily="18" charset="0"/>
                <a:ea typeface="黑体" pitchFamily="2" charset="-122"/>
                <a:cs typeface="Times New Roman" pitchFamily="18" charset="0"/>
              </a:rPr>
              <a:t>DB</a:t>
            </a:r>
            <a:r>
              <a:rPr lang="zh-CN" altLang="en-US" sz="2400" dirty="0">
                <a:solidFill>
                  <a:srgbClr val="0000FF"/>
                </a:solidFill>
                <a:latin typeface="Times New Roman" pitchFamily="18" charset="0"/>
                <a:ea typeface="黑体" pitchFamily="2" charset="-122"/>
                <a:cs typeface="Times New Roman" pitchFamily="18" charset="0"/>
              </a:rPr>
              <a:t>的最终状态也是一样的</a:t>
            </a:r>
            <a:r>
              <a:rPr lang="en-US" altLang="zh-CN" sz="2400" dirty="0">
                <a:solidFill>
                  <a:srgbClr val="0000FF"/>
                </a:solidFill>
                <a:latin typeface="Times New Roman" pitchFamily="18" charset="0"/>
                <a:ea typeface="黑体" pitchFamily="2" charset="-122"/>
                <a:cs typeface="Times New Roman" pitchFamily="18" charset="0"/>
              </a:rPr>
              <a:t>】</a:t>
            </a:r>
            <a:r>
              <a:rPr lang="zh-CN" altLang="en-US" sz="2400" dirty="0">
                <a:latin typeface="Times New Roman" pitchFamily="18" charset="0"/>
                <a:ea typeface="黑体" pitchFamily="2" charset="-122"/>
              </a:rPr>
              <a:t>，</a:t>
            </a:r>
            <a:r>
              <a:rPr lang="en-US" altLang="zh-CN" sz="2400" i="1" dirty="0">
                <a:solidFill>
                  <a:srgbClr val="000000"/>
                </a:solidFill>
                <a:latin typeface="Times New Roman" pitchFamily="18" charset="0"/>
                <a:ea typeface="黑体" pitchFamily="2" charset="-122"/>
                <a:cs typeface="Times New Roman" pitchFamily="18" charset="0"/>
              </a:rPr>
              <a:t> </a:t>
            </a:r>
            <a:r>
              <a:rPr lang="zh-CN" altLang="en-US" sz="2400" dirty="0">
                <a:solidFill>
                  <a:srgbClr val="A50021"/>
                </a:solidFill>
                <a:latin typeface="Times New Roman" pitchFamily="18" charset="0"/>
                <a:ea typeface="黑体" pitchFamily="2" charset="-122"/>
              </a:rPr>
              <a:t>并行调度</a:t>
            </a:r>
            <a:r>
              <a:rPr lang="en-US" altLang="zh-CN" sz="2400" i="1" dirty="0">
                <a:solidFill>
                  <a:srgbClr val="000000"/>
                </a:solidFill>
                <a:latin typeface="Times New Roman" pitchFamily="18" charset="0"/>
                <a:ea typeface="黑体" pitchFamily="2" charset="-122"/>
                <a:cs typeface="Times New Roman" pitchFamily="18" charset="0"/>
              </a:rPr>
              <a:t>Sc</a:t>
            </a:r>
            <a:r>
              <a:rPr lang="zh-CN" altLang="en-US" sz="2400" dirty="0">
                <a:solidFill>
                  <a:srgbClr val="000000"/>
                </a:solidFill>
                <a:latin typeface="Times New Roman" pitchFamily="18" charset="0"/>
                <a:ea typeface="黑体" pitchFamily="2" charset="-122"/>
              </a:rPr>
              <a:t>与下列串行调度</a:t>
            </a:r>
            <a:r>
              <a:rPr lang="en-US" altLang="zh-CN" sz="2400" i="1" dirty="0">
                <a:solidFill>
                  <a:srgbClr val="000000"/>
                </a:solidFill>
                <a:latin typeface="Times New Roman" pitchFamily="18" charset="0"/>
                <a:ea typeface="黑体" pitchFamily="2" charset="-122"/>
              </a:rPr>
              <a:t>Ss</a:t>
            </a:r>
            <a:r>
              <a:rPr lang="zh-CN" altLang="en-US" sz="2400" dirty="0">
                <a:solidFill>
                  <a:srgbClr val="000000"/>
                </a:solidFill>
                <a:latin typeface="Times New Roman" pitchFamily="18" charset="0"/>
                <a:ea typeface="黑体" pitchFamily="2" charset="-122"/>
              </a:rPr>
              <a:t>是</a:t>
            </a:r>
            <a:r>
              <a:rPr lang="zh-CN" altLang="en-US" sz="2400" dirty="0">
                <a:latin typeface="Times New Roman" pitchFamily="18" charset="0"/>
                <a:ea typeface="黑体" pitchFamily="2" charset="-122"/>
              </a:rPr>
              <a:t>“等价”的：</a:t>
            </a:r>
            <a:endParaRPr lang="en-US" altLang="zh-CN" sz="2400" dirty="0">
              <a:latin typeface="Times New Roman" pitchFamily="18" charset="0"/>
              <a:ea typeface="黑体" pitchFamily="2" charset="-122"/>
            </a:endParaRPr>
          </a:p>
          <a:p>
            <a:pPr lvl="1">
              <a:lnSpc>
                <a:spcPct val="110000"/>
              </a:lnSpc>
              <a:buNone/>
            </a:pPr>
            <a:r>
              <a:rPr lang="zh-CN" altLang="en-US" sz="2400" dirty="0">
                <a:solidFill>
                  <a:srgbClr val="000000"/>
                </a:solidFill>
                <a:latin typeface="Times New Roman" pitchFamily="18" charset="0"/>
                <a:ea typeface="黑体" pitchFamily="2" charset="-122"/>
              </a:rPr>
              <a:t>    </a:t>
            </a:r>
            <a:r>
              <a:rPr lang="en-US" altLang="zh-CN" sz="2400" i="1" dirty="0">
                <a:solidFill>
                  <a:srgbClr val="000000"/>
                </a:solidFill>
                <a:latin typeface="Times New Roman" pitchFamily="18" charset="0"/>
                <a:ea typeface="黑体" pitchFamily="2" charset="-122"/>
              </a:rPr>
              <a:t>Ss</a:t>
            </a:r>
            <a:r>
              <a:rPr lang="en-US" altLang="zh-CN" sz="2400" dirty="0">
                <a:solidFill>
                  <a:srgbClr val="000000"/>
                </a:solidFill>
                <a:latin typeface="Times New Roman" pitchFamily="18" charset="0"/>
                <a:ea typeface="黑体" pitchFamily="2" charset="-122"/>
              </a:rPr>
              <a:t> = </a:t>
            </a:r>
            <a:r>
              <a:rPr lang="en-US" altLang="zh-CN" sz="2400" i="1" dirty="0">
                <a:solidFill>
                  <a:srgbClr val="000000"/>
                </a:solidFill>
                <a:latin typeface="Times New Roman" pitchFamily="18" charset="0"/>
                <a:ea typeface="黑体" pitchFamily="2" charset="-122"/>
              </a:rPr>
              <a:t>R</a:t>
            </a:r>
            <a:r>
              <a:rPr lang="en-US" altLang="zh-CN" sz="2400" baseline="-30000" dirty="0">
                <a:solidFill>
                  <a:srgbClr val="000000"/>
                </a:solidFill>
                <a:latin typeface="Times New Roman" pitchFamily="18" charset="0"/>
                <a:ea typeface="黑体" pitchFamily="2" charset="-122"/>
              </a:rPr>
              <a:t>1</a:t>
            </a:r>
            <a:r>
              <a:rPr lang="en-US" altLang="zh-CN" sz="2400" i="1" dirty="0">
                <a:solidFill>
                  <a:srgbClr val="000000"/>
                </a:solidFill>
                <a:latin typeface="Times New Roman" pitchFamily="18" charset="0"/>
                <a:ea typeface="黑体" pitchFamily="2" charset="-122"/>
              </a:rPr>
              <a:t>(x) W</a:t>
            </a:r>
            <a:r>
              <a:rPr lang="en-US" altLang="zh-CN" sz="2400" baseline="-30000" dirty="0">
                <a:solidFill>
                  <a:srgbClr val="000000"/>
                </a:solidFill>
                <a:latin typeface="Times New Roman" pitchFamily="18" charset="0"/>
                <a:ea typeface="黑体" pitchFamily="2" charset="-122"/>
              </a:rPr>
              <a:t>1</a:t>
            </a:r>
            <a:r>
              <a:rPr lang="en-US" altLang="zh-CN" sz="2400" i="1" dirty="0">
                <a:solidFill>
                  <a:srgbClr val="000000"/>
                </a:solidFill>
                <a:latin typeface="Times New Roman" pitchFamily="18" charset="0"/>
                <a:ea typeface="黑体" pitchFamily="2" charset="-122"/>
              </a:rPr>
              <a:t>(x) W</a:t>
            </a:r>
            <a:r>
              <a:rPr lang="en-US" altLang="zh-CN" sz="2400" baseline="-30000" dirty="0">
                <a:solidFill>
                  <a:srgbClr val="000000"/>
                </a:solidFill>
                <a:latin typeface="Times New Roman" pitchFamily="18" charset="0"/>
                <a:ea typeface="黑体" pitchFamily="2" charset="-122"/>
              </a:rPr>
              <a:t>2</a:t>
            </a:r>
            <a:r>
              <a:rPr lang="en-US" altLang="zh-CN" sz="2400" i="1" dirty="0">
                <a:solidFill>
                  <a:srgbClr val="000000"/>
                </a:solidFill>
                <a:latin typeface="Times New Roman" pitchFamily="18" charset="0"/>
                <a:ea typeface="黑体" pitchFamily="2" charset="-122"/>
              </a:rPr>
              <a:t>(x) W</a:t>
            </a:r>
            <a:r>
              <a:rPr lang="en-US" altLang="zh-CN" sz="2400" baseline="-30000" dirty="0">
                <a:solidFill>
                  <a:srgbClr val="000000"/>
                </a:solidFill>
                <a:latin typeface="Times New Roman" pitchFamily="18" charset="0"/>
                <a:ea typeface="黑体" pitchFamily="2" charset="-122"/>
              </a:rPr>
              <a:t>3</a:t>
            </a:r>
            <a:r>
              <a:rPr lang="en-US" altLang="zh-CN" sz="2400" i="1" dirty="0">
                <a:solidFill>
                  <a:srgbClr val="000000"/>
                </a:solidFill>
                <a:latin typeface="Times New Roman" pitchFamily="18" charset="0"/>
                <a:ea typeface="黑体" pitchFamily="2" charset="-122"/>
              </a:rPr>
              <a:t>(x) = T</a:t>
            </a:r>
            <a:r>
              <a:rPr lang="en-US" altLang="zh-CN" sz="2400" baseline="-30000" dirty="0">
                <a:solidFill>
                  <a:srgbClr val="000000"/>
                </a:solidFill>
                <a:latin typeface="Times New Roman" pitchFamily="18" charset="0"/>
                <a:ea typeface="黑体" pitchFamily="2" charset="-122"/>
              </a:rPr>
              <a:t>1</a:t>
            </a:r>
            <a:r>
              <a:rPr lang="en-US" altLang="zh-CN" sz="2400" i="1" dirty="0">
                <a:solidFill>
                  <a:srgbClr val="000000"/>
                </a:solidFill>
                <a:latin typeface="Times New Roman" pitchFamily="18" charset="0"/>
                <a:ea typeface="黑体" pitchFamily="2" charset="-122"/>
              </a:rPr>
              <a:t>T</a:t>
            </a:r>
            <a:r>
              <a:rPr lang="en-US" altLang="zh-CN" sz="2400" baseline="-30000" dirty="0">
                <a:solidFill>
                  <a:srgbClr val="000000"/>
                </a:solidFill>
                <a:latin typeface="Times New Roman" pitchFamily="18" charset="0"/>
                <a:ea typeface="黑体" pitchFamily="2" charset="-122"/>
              </a:rPr>
              <a:t>2</a:t>
            </a:r>
            <a:r>
              <a:rPr lang="en-US" altLang="zh-CN" sz="2400" i="1" dirty="0">
                <a:solidFill>
                  <a:srgbClr val="000000"/>
                </a:solidFill>
                <a:latin typeface="Times New Roman" pitchFamily="18" charset="0"/>
                <a:ea typeface="黑体" pitchFamily="2" charset="-122"/>
              </a:rPr>
              <a:t>T</a:t>
            </a:r>
            <a:r>
              <a:rPr lang="en-US" altLang="zh-CN" sz="2400" baseline="-30000" dirty="0">
                <a:solidFill>
                  <a:srgbClr val="000000"/>
                </a:solidFill>
                <a:latin typeface="Times New Roman" pitchFamily="18" charset="0"/>
                <a:ea typeface="黑体" pitchFamily="2" charset="-122"/>
              </a:rPr>
              <a:t>3</a:t>
            </a:r>
            <a:r>
              <a:rPr lang="en-US" altLang="zh-CN" sz="2400" i="1" dirty="0">
                <a:solidFill>
                  <a:srgbClr val="000000"/>
                </a:solidFill>
                <a:latin typeface="Times New Roman" pitchFamily="18" charset="0"/>
                <a:ea typeface="黑体" pitchFamily="2" charset="-122"/>
              </a:rPr>
              <a:t> </a:t>
            </a:r>
            <a:r>
              <a:rPr lang="zh-CN" altLang="en-US" sz="2400" dirty="0">
                <a:solidFill>
                  <a:srgbClr val="000000"/>
                </a:solidFill>
                <a:latin typeface="Times New Roman" pitchFamily="18" charset="0"/>
                <a:ea typeface="黑体" pitchFamily="2" charset="-122"/>
                <a:cs typeface="Times New Roman" pitchFamily="18" charset="0"/>
              </a:rPr>
              <a:t>（</a:t>
            </a:r>
            <a:r>
              <a:rPr lang="zh-CN" altLang="en-US" sz="2400" dirty="0">
                <a:solidFill>
                  <a:srgbClr val="A50021"/>
                </a:solidFill>
                <a:latin typeface="Times New Roman" pitchFamily="18" charset="0"/>
                <a:ea typeface="黑体" pitchFamily="2" charset="-122"/>
              </a:rPr>
              <a:t>串行调度</a:t>
            </a:r>
            <a:r>
              <a:rPr lang="zh-CN" altLang="en-US" sz="2400" dirty="0">
                <a:solidFill>
                  <a:srgbClr val="000000"/>
                </a:solidFill>
                <a:latin typeface="Times New Roman" pitchFamily="18" charset="0"/>
                <a:ea typeface="黑体" pitchFamily="2" charset="-122"/>
                <a:cs typeface="Times New Roman" pitchFamily="18" charset="0"/>
              </a:rPr>
              <a:t>）</a:t>
            </a:r>
            <a:endParaRPr lang="en-US" altLang="zh-CN" sz="2400" dirty="0">
              <a:solidFill>
                <a:srgbClr val="000000"/>
              </a:solidFill>
              <a:latin typeface="Times New Roman" pitchFamily="18" charset="0"/>
              <a:ea typeface="黑体" pitchFamily="2" charset="-122"/>
              <a:cs typeface="Times New Roman" pitchFamily="18" charset="0"/>
            </a:endParaRPr>
          </a:p>
        </p:txBody>
      </p:sp>
      <p:graphicFrame>
        <p:nvGraphicFramePr>
          <p:cNvPr id="47108" name="Object 4"/>
          <p:cNvGraphicFramePr>
            <a:graphicFrameLocks noChangeAspect="1"/>
          </p:cNvGraphicFramePr>
          <p:nvPr>
            <p:extLst>
              <p:ext uri="{D42A27DB-BD31-4B8C-83A1-F6EECF244321}">
                <p14:modId xmlns:p14="http://schemas.microsoft.com/office/powerpoint/2010/main" val="687717603"/>
              </p:ext>
            </p:extLst>
          </p:nvPr>
        </p:nvGraphicFramePr>
        <p:xfrm>
          <a:off x="1914847" y="1919089"/>
          <a:ext cx="2297113" cy="458788"/>
        </p:xfrm>
        <a:graphic>
          <a:graphicData uri="http://schemas.openxmlformats.org/presentationml/2006/ole">
            <mc:AlternateContent xmlns:mc="http://schemas.openxmlformats.org/markup-compatibility/2006">
              <mc:Choice xmlns:v="urn:schemas-microsoft-com:vml" Requires="v">
                <p:oleObj spid="_x0000_s2050" name="Equation" r:id="rId4" imgW="1231560" imgH="241200" progId="Equation.DSMT4">
                  <p:embed/>
                </p:oleObj>
              </mc:Choice>
              <mc:Fallback>
                <p:oleObj name="Equation" r:id="rId4" imgW="1231560" imgH="24120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4847" y="1919089"/>
                        <a:ext cx="2297113"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1" name="Object 7"/>
          <p:cNvGraphicFramePr>
            <a:graphicFrameLocks noChangeAspect="1"/>
          </p:cNvGraphicFramePr>
          <p:nvPr>
            <p:extLst>
              <p:ext uri="{D42A27DB-BD31-4B8C-83A1-F6EECF244321}">
                <p14:modId xmlns:p14="http://schemas.microsoft.com/office/powerpoint/2010/main" val="90848123"/>
              </p:ext>
            </p:extLst>
          </p:nvPr>
        </p:nvGraphicFramePr>
        <p:xfrm>
          <a:off x="7018967" y="1890646"/>
          <a:ext cx="1585481" cy="505090"/>
        </p:xfrm>
        <a:graphic>
          <a:graphicData uri="http://schemas.openxmlformats.org/presentationml/2006/ole">
            <mc:AlternateContent xmlns:mc="http://schemas.openxmlformats.org/markup-compatibility/2006">
              <mc:Choice xmlns:v="urn:schemas-microsoft-com:vml" Requires="v">
                <p:oleObj spid="_x0000_s2051" name="Equation" r:id="rId6" imgW="711000" imgH="228600" progId="Equation.DSMT4">
                  <p:embed/>
                </p:oleObj>
              </mc:Choice>
              <mc:Fallback>
                <p:oleObj name="Equation" r:id="rId6" imgW="711000" imgH="228600" progId="Equation.DSMT4">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8967" y="1890646"/>
                        <a:ext cx="1585481" cy="5050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3" name="Object 9"/>
          <p:cNvGraphicFramePr>
            <a:graphicFrameLocks noChangeAspect="1"/>
          </p:cNvGraphicFramePr>
          <p:nvPr>
            <p:extLst>
              <p:ext uri="{D42A27DB-BD31-4B8C-83A1-F6EECF244321}">
                <p14:modId xmlns:p14="http://schemas.microsoft.com/office/powerpoint/2010/main" val="2023009084"/>
              </p:ext>
            </p:extLst>
          </p:nvPr>
        </p:nvGraphicFramePr>
        <p:xfrm>
          <a:off x="4839288" y="1891680"/>
          <a:ext cx="1604920" cy="461788"/>
        </p:xfrm>
        <a:graphic>
          <a:graphicData uri="http://schemas.openxmlformats.org/presentationml/2006/ole">
            <mc:AlternateContent xmlns:mc="http://schemas.openxmlformats.org/markup-compatibility/2006">
              <mc:Choice xmlns:v="urn:schemas-microsoft-com:vml" Requires="v">
                <p:oleObj spid="_x0000_s2052" name="Equation" r:id="rId8" imgW="838080" imgH="241200" progId="Equation.DSMT4">
                  <p:embed/>
                </p:oleObj>
              </mc:Choice>
              <mc:Fallback>
                <p:oleObj name="Equation" r:id="rId8" imgW="838080" imgH="241200" progId="Equation.DSMT4">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9288" y="1891680"/>
                        <a:ext cx="1604920" cy="46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4" name="Object 10"/>
          <p:cNvGraphicFramePr>
            <a:graphicFrameLocks noChangeAspect="1"/>
          </p:cNvGraphicFramePr>
          <p:nvPr>
            <p:extLst>
              <p:ext uri="{D42A27DB-BD31-4B8C-83A1-F6EECF244321}">
                <p14:modId xmlns:p14="http://schemas.microsoft.com/office/powerpoint/2010/main" val="1704803346"/>
              </p:ext>
            </p:extLst>
          </p:nvPr>
        </p:nvGraphicFramePr>
        <p:xfrm>
          <a:off x="2628528" y="2395736"/>
          <a:ext cx="1295400" cy="457200"/>
        </p:xfrm>
        <a:graphic>
          <a:graphicData uri="http://schemas.openxmlformats.org/presentationml/2006/ole">
            <mc:AlternateContent xmlns:mc="http://schemas.openxmlformats.org/markup-compatibility/2006">
              <mc:Choice xmlns:v="urn:schemas-microsoft-com:vml" Requires="v">
                <p:oleObj spid="_x0000_s2053" name="Equation" r:id="rId10" imgW="647700" imgH="228600" progId="Equation.DSMT4">
                  <p:embed/>
                </p:oleObj>
              </mc:Choice>
              <mc:Fallback>
                <p:oleObj name="Equation" r:id="rId10" imgW="647700" imgH="228600" progId="Equation.DSMT4">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28528" y="2395736"/>
                        <a:ext cx="1295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组合 16"/>
          <p:cNvGrpSpPr/>
          <p:nvPr/>
        </p:nvGrpSpPr>
        <p:grpSpPr>
          <a:xfrm>
            <a:off x="899592" y="5256144"/>
            <a:ext cx="7992888" cy="837152"/>
            <a:chOff x="899592" y="5256144"/>
            <a:chExt cx="7992888" cy="837152"/>
          </a:xfrm>
        </p:grpSpPr>
        <p:grpSp>
          <p:nvGrpSpPr>
            <p:cNvPr id="15" name="组合 14"/>
            <p:cNvGrpSpPr/>
            <p:nvPr/>
          </p:nvGrpSpPr>
          <p:grpSpPr>
            <a:xfrm>
              <a:off x="4644008" y="5715802"/>
              <a:ext cx="510947" cy="215900"/>
              <a:chOff x="4277276" y="6021288"/>
              <a:chExt cx="510947" cy="215900"/>
            </a:xfrm>
          </p:grpSpPr>
          <p:sp>
            <p:nvSpPr>
              <p:cNvPr id="47116" name="Line 12"/>
              <p:cNvSpPr>
                <a:spLocks noChangeShapeType="1"/>
              </p:cNvSpPr>
              <p:nvPr/>
            </p:nvSpPr>
            <p:spPr bwMode="auto">
              <a:xfrm>
                <a:off x="4290541" y="6021288"/>
                <a:ext cx="497682" cy="0"/>
              </a:xfrm>
              <a:prstGeom prst="line">
                <a:avLst/>
              </a:prstGeom>
              <a:noFill/>
              <a:ln w="25400">
                <a:solidFill>
                  <a:srgbClr val="000000"/>
                </a:solidFill>
                <a:round/>
                <a:headEnd/>
                <a:tailEnd type="triangle" w="med" len="med"/>
              </a:ln>
            </p:spPr>
            <p:txBody>
              <a:bodyPr/>
              <a:lstStyle/>
              <a:p>
                <a:endParaRPr lang="zh-CN" altLang="en-US"/>
              </a:p>
            </p:txBody>
          </p:sp>
          <p:sp>
            <p:nvSpPr>
              <p:cNvPr id="47117" name="Line 13"/>
              <p:cNvSpPr>
                <a:spLocks noChangeShapeType="1"/>
              </p:cNvSpPr>
              <p:nvPr/>
            </p:nvSpPr>
            <p:spPr bwMode="auto">
              <a:xfrm>
                <a:off x="4277276" y="6136435"/>
                <a:ext cx="497682" cy="0"/>
              </a:xfrm>
              <a:prstGeom prst="line">
                <a:avLst/>
              </a:prstGeom>
              <a:noFill/>
              <a:ln w="25400">
                <a:solidFill>
                  <a:srgbClr val="000000"/>
                </a:solidFill>
                <a:round/>
                <a:headEnd type="triangle" w="med" len="med"/>
                <a:tailEnd/>
              </a:ln>
            </p:spPr>
            <p:txBody>
              <a:bodyPr/>
              <a:lstStyle/>
              <a:p>
                <a:endParaRPr lang="zh-CN" altLang="en-US"/>
              </a:p>
            </p:txBody>
          </p:sp>
          <p:sp>
            <p:nvSpPr>
              <p:cNvPr id="47118" name="Line 14"/>
              <p:cNvSpPr>
                <a:spLocks noChangeShapeType="1"/>
              </p:cNvSpPr>
              <p:nvPr/>
            </p:nvSpPr>
            <p:spPr bwMode="auto">
              <a:xfrm>
                <a:off x="4500091" y="6064468"/>
                <a:ext cx="104775" cy="172720"/>
              </a:xfrm>
              <a:prstGeom prst="line">
                <a:avLst/>
              </a:prstGeom>
              <a:noFill/>
              <a:ln w="25400">
                <a:solidFill>
                  <a:srgbClr val="000000"/>
                </a:solidFill>
                <a:round/>
                <a:headEnd/>
                <a:tailEnd/>
              </a:ln>
            </p:spPr>
            <p:txBody>
              <a:bodyPr/>
              <a:lstStyle/>
              <a:p>
                <a:endParaRPr lang="zh-CN" altLang="en-US"/>
              </a:p>
            </p:txBody>
          </p:sp>
        </p:grpSp>
        <p:sp>
          <p:nvSpPr>
            <p:cNvPr id="16" name="矩形 15"/>
            <p:cNvSpPr/>
            <p:nvPr/>
          </p:nvSpPr>
          <p:spPr>
            <a:xfrm>
              <a:off x="899592" y="5256144"/>
              <a:ext cx="7992888" cy="837152"/>
            </a:xfrm>
            <a:prstGeom prst="rect">
              <a:avLst/>
            </a:prstGeom>
          </p:spPr>
          <p:txBody>
            <a:bodyPr wrap="square">
              <a:spAutoFit/>
            </a:bodyPr>
            <a:lstStyle/>
            <a:p>
              <a:pPr>
                <a:lnSpc>
                  <a:spcPct val="110000"/>
                </a:lnSpc>
              </a:pPr>
              <a:r>
                <a:rPr lang="zh-CN" altLang="en-US" sz="2200" dirty="0">
                  <a:solidFill>
                    <a:srgbClr val="008000"/>
                  </a:solidFill>
                  <a:latin typeface="Times New Roman" pitchFamily="18" charset="0"/>
                  <a:ea typeface="黑体" pitchFamily="2" charset="-122"/>
                </a:rPr>
                <a:t>由以上两例说明：</a:t>
              </a:r>
            </a:p>
            <a:p>
              <a:pPr>
                <a:lnSpc>
                  <a:spcPct val="110000"/>
                </a:lnSpc>
                <a:buNone/>
              </a:pPr>
              <a:r>
                <a:rPr lang="zh-CN" altLang="en-US" sz="2200" dirty="0">
                  <a:solidFill>
                    <a:schemeClr val="accent2"/>
                  </a:solidFill>
                  <a:latin typeface="Times New Roman" pitchFamily="18" charset="0"/>
                  <a:ea typeface="黑体" pitchFamily="2" charset="-122"/>
                </a:rPr>
                <a:t> 冲突等价</a:t>
              </a:r>
              <a:r>
                <a:rPr lang="en-US" altLang="zh-CN" sz="2200" dirty="0">
                  <a:solidFill>
                    <a:schemeClr val="accent2"/>
                  </a:solidFill>
                  <a:latin typeface="Times New Roman" pitchFamily="18" charset="0"/>
                  <a:ea typeface="黑体" pitchFamily="2" charset="-122"/>
                </a:rPr>
                <a:t>/</a:t>
              </a:r>
              <a:r>
                <a:rPr lang="zh-CN" altLang="en-US" sz="2200" dirty="0">
                  <a:solidFill>
                    <a:schemeClr val="accent2"/>
                  </a:solidFill>
                  <a:latin typeface="Times New Roman" pitchFamily="18" charset="0"/>
                  <a:ea typeface="黑体" pitchFamily="2" charset="-122"/>
                </a:rPr>
                <a:t>冲突可串行化调度           目标等价</a:t>
              </a:r>
              <a:r>
                <a:rPr lang="en-US" altLang="zh-CN" sz="2200" dirty="0">
                  <a:solidFill>
                    <a:schemeClr val="accent2"/>
                  </a:solidFill>
                  <a:latin typeface="Times New Roman" pitchFamily="18" charset="0"/>
                  <a:ea typeface="黑体" pitchFamily="2" charset="-122"/>
                </a:rPr>
                <a:t>/</a:t>
              </a:r>
              <a:r>
                <a:rPr lang="zh-CN" altLang="en-US" sz="2200" dirty="0">
                  <a:solidFill>
                    <a:schemeClr val="accent2"/>
                  </a:solidFill>
                  <a:latin typeface="Times New Roman" pitchFamily="18" charset="0"/>
                  <a:ea typeface="黑体" pitchFamily="2" charset="-122"/>
                </a:rPr>
                <a:t>目标可串行化调度</a:t>
              </a:r>
              <a:r>
                <a:rPr lang="zh-CN" altLang="en-US" sz="2200" dirty="0">
                  <a:solidFill>
                    <a:schemeClr val="hlink"/>
                  </a:solidFill>
                  <a:latin typeface="Times New Roman" pitchFamily="18" charset="0"/>
                  <a:ea typeface="黑体" pitchFamily="2"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4" end="4"/>
                                            </p:txEl>
                                          </p:spTgt>
                                        </p:tgtEl>
                                        <p:attrNameLst>
                                          <p:attrName>style.visibility</p:attrName>
                                        </p:attrNameLst>
                                      </p:cBhvr>
                                      <p:to>
                                        <p:strVal val="visible"/>
                                      </p:to>
                                    </p:set>
                                    <p:anim calcmode="lin" valueType="num">
                                      <p:cBhvr additive="base">
                                        <p:cTn id="7"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5" end="5"/>
                                            </p:txEl>
                                          </p:spTgt>
                                        </p:tgtEl>
                                        <p:attrNameLst>
                                          <p:attrName>style.visibility</p:attrName>
                                        </p:attrNameLst>
                                      </p:cBhvr>
                                      <p:to>
                                        <p:strVal val="visible"/>
                                      </p:to>
                                    </p:set>
                                    <p:anim calcmode="lin" valueType="num">
                                      <p:cBhvr additive="base">
                                        <p:cTn id="1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E898F611-ADC0-44E2-BE21-6936D69BC3A5}" type="slidenum">
              <a:rPr lang="en-US" altLang="zh-CN"/>
              <a:pPr/>
              <a:t>45</a:t>
            </a:fld>
            <a:endParaRPr lang="en-US" altLang="zh-CN"/>
          </a:p>
        </p:txBody>
      </p:sp>
      <p:sp>
        <p:nvSpPr>
          <p:cNvPr id="48130"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48131" name="Rectangle 3"/>
          <p:cNvSpPr>
            <a:spLocks noGrp="1" noChangeArrowheads="1"/>
          </p:cNvSpPr>
          <p:nvPr>
            <p:ph type="body" idx="1"/>
          </p:nvPr>
        </p:nvSpPr>
        <p:spPr>
          <a:xfrm>
            <a:off x="611560" y="1412776"/>
            <a:ext cx="8075240" cy="3658760"/>
          </a:xfrm>
        </p:spPr>
        <p:txBody>
          <a:bodyPr/>
          <a:lstStyle/>
          <a:p>
            <a:r>
              <a:rPr lang="zh-CN" altLang="en-US" sz="2400" dirty="0">
                <a:solidFill>
                  <a:schemeClr val="accent2"/>
                </a:solidFill>
                <a:latin typeface="Times New Roman" pitchFamily="18" charset="0"/>
                <a:ea typeface="黑体" pitchFamily="2" charset="-122"/>
              </a:rPr>
              <a:t>并发控制的正确性准则（续）</a:t>
            </a:r>
            <a:endParaRPr lang="en-US" altLang="zh-CN" sz="2400" dirty="0">
              <a:solidFill>
                <a:schemeClr val="accent2"/>
              </a:solidFill>
              <a:latin typeface="Times New Roman" pitchFamily="18" charset="0"/>
              <a:ea typeface="黑体" pitchFamily="2" charset="-122"/>
            </a:endParaRPr>
          </a:p>
          <a:p>
            <a:pPr marL="952500" lvl="1" indent="-495300"/>
            <a:r>
              <a:rPr lang="zh-CN" altLang="en-US" sz="2200" dirty="0">
                <a:solidFill>
                  <a:srgbClr val="0000FF"/>
                </a:solidFill>
                <a:latin typeface="Times New Roman" pitchFamily="18" charset="0"/>
                <a:ea typeface="黑体" pitchFamily="2" charset="-122"/>
              </a:rPr>
              <a:t>结论</a:t>
            </a:r>
            <a:r>
              <a:rPr lang="en-US" altLang="zh-CN" sz="2200" dirty="0">
                <a:solidFill>
                  <a:srgbClr val="0000FF"/>
                </a:solidFill>
                <a:latin typeface="Times New Roman" pitchFamily="18" charset="0"/>
                <a:ea typeface="黑体" pitchFamily="2" charset="-122"/>
              </a:rPr>
              <a:t>1</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“可串行化调度”能保持</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的一致状态，因此，</a:t>
            </a:r>
            <a:r>
              <a:rPr lang="zh-CN" altLang="en-US" sz="2200" dirty="0">
                <a:solidFill>
                  <a:srgbClr val="008000"/>
                </a:solidFill>
                <a:latin typeface="Times New Roman" pitchFamily="18" charset="0"/>
                <a:ea typeface="黑体" pitchFamily="2" charset="-122"/>
              </a:rPr>
              <a:t>一般</a:t>
            </a:r>
            <a:r>
              <a:rPr lang="en-US" altLang="zh-CN" sz="2200" dirty="0">
                <a:solidFill>
                  <a:srgbClr val="008000"/>
                </a:solidFill>
                <a:latin typeface="Times New Roman" pitchFamily="18" charset="0"/>
                <a:ea typeface="黑体" pitchFamily="2" charset="-122"/>
              </a:rPr>
              <a:t>DBMS</a:t>
            </a:r>
            <a:r>
              <a:rPr lang="zh-CN" altLang="en-US" sz="2200" dirty="0">
                <a:solidFill>
                  <a:srgbClr val="008000"/>
                </a:solidFill>
                <a:latin typeface="Times New Roman" pitchFamily="18" charset="0"/>
                <a:ea typeface="黑体" pitchFamily="2" charset="-122"/>
              </a:rPr>
              <a:t>都以“可串行化调度”作为并发控制的正确性准则</a:t>
            </a:r>
            <a:endParaRPr lang="en-US" altLang="zh-CN" sz="2200" dirty="0">
              <a:solidFill>
                <a:srgbClr val="008000"/>
              </a:solidFill>
              <a:latin typeface="Times New Roman" pitchFamily="18" charset="0"/>
              <a:ea typeface="黑体" pitchFamily="2" charset="-122"/>
            </a:endParaRPr>
          </a:p>
          <a:p>
            <a:pPr marL="952500" lvl="1" indent="-495300"/>
            <a:r>
              <a:rPr lang="zh-CN" altLang="en-US" sz="2200" dirty="0">
                <a:solidFill>
                  <a:srgbClr val="0000FF"/>
                </a:solidFill>
                <a:latin typeface="Times New Roman" pitchFamily="18" charset="0"/>
                <a:ea typeface="黑体" pitchFamily="2" charset="-122"/>
              </a:rPr>
              <a:t>结论</a:t>
            </a:r>
            <a:r>
              <a:rPr lang="en-US" altLang="zh-CN" sz="2200" dirty="0">
                <a:solidFill>
                  <a:srgbClr val="0000FF"/>
                </a:solidFill>
                <a:latin typeface="Times New Roman" pitchFamily="18" charset="0"/>
                <a:ea typeface="黑体" pitchFamily="2" charset="-122"/>
              </a:rPr>
              <a:t>2</a:t>
            </a:r>
            <a:r>
              <a:rPr lang="zh-CN" altLang="en-US" sz="2200" dirty="0">
                <a:solidFill>
                  <a:srgbClr val="0000FF"/>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“目标可串行化调度”比“冲突可串行化调度”更普遍。</a:t>
            </a:r>
            <a:r>
              <a:rPr lang="zh-CN" altLang="en-US" sz="2200" dirty="0">
                <a:latin typeface="Times New Roman" pitchFamily="18" charset="0"/>
                <a:ea typeface="黑体" pitchFamily="2" charset="-122"/>
              </a:rPr>
              <a:t>但由于前者</a:t>
            </a:r>
            <a:r>
              <a:rPr lang="zh-CN" altLang="en-US" sz="2200">
                <a:latin typeface="Times New Roman" pitchFamily="18" charset="0"/>
                <a:ea typeface="黑体" pitchFamily="2" charset="-122"/>
              </a:rPr>
              <a:t>的测试问题是</a:t>
            </a:r>
            <a:r>
              <a:rPr lang="en-US" altLang="zh-CN" sz="2200" dirty="0">
                <a:solidFill>
                  <a:schemeClr val="accent2"/>
                </a:solidFill>
                <a:latin typeface="Times New Roman" pitchFamily="18" charset="0"/>
                <a:ea typeface="黑体" pitchFamily="2" charset="-122"/>
              </a:rPr>
              <a:t>NP</a:t>
            </a:r>
            <a:r>
              <a:rPr lang="zh-CN" altLang="en-US" sz="2200" dirty="0">
                <a:solidFill>
                  <a:schemeClr val="accent2"/>
                </a:solidFill>
                <a:latin typeface="Times New Roman" pitchFamily="18" charset="0"/>
                <a:ea typeface="黑体" pitchFamily="2" charset="-122"/>
              </a:rPr>
              <a:t>完全的</a:t>
            </a:r>
            <a:r>
              <a:rPr lang="zh-CN" altLang="en-US" sz="2200" dirty="0">
                <a:latin typeface="Times New Roman" pitchFamily="18" charset="0"/>
                <a:ea typeface="黑体" pitchFamily="2" charset="-122"/>
              </a:rPr>
              <a:t>，而后者可通过简单算法来判断</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例如，对</a:t>
            </a:r>
            <a:r>
              <a:rPr lang="zh-CN" altLang="en-US" sz="2200" dirty="0">
                <a:solidFill>
                  <a:srgbClr val="0000FF"/>
                </a:solidFill>
                <a:latin typeface="Times New Roman" pitchFamily="18" charset="0"/>
                <a:ea typeface="黑体" pitchFamily="2" charset="-122"/>
              </a:rPr>
              <a:t>前趋图（</a:t>
            </a:r>
            <a:r>
              <a:rPr lang="en-US" altLang="zh-CN" sz="2200" dirty="0">
                <a:solidFill>
                  <a:srgbClr val="0000FF"/>
                </a:solidFill>
                <a:latin typeface="Times New Roman" pitchFamily="18" charset="0"/>
                <a:ea typeface="黑体" pitchFamily="2" charset="-122"/>
              </a:rPr>
              <a:t>precedence graph</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运用</a:t>
            </a:r>
            <a:r>
              <a:rPr lang="zh-CN" altLang="en-US" sz="2200" dirty="0">
                <a:solidFill>
                  <a:srgbClr val="0000FF"/>
                </a:solidFill>
                <a:latin typeface="Times New Roman" pitchFamily="18" charset="0"/>
                <a:ea typeface="黑体" pitchFamily="2" charset="-122"/>
              </a:rPr>
              <a:t>拓扑排序法（</a:t>
            </a:r>
            <a:r>
              <a:rPr lang="en-US" altLang="zh-CN" sz="2200" dirty="0">
                <a:solidFill>
                  <a:srgbClr val="0000FF"/>
                </a:solidFill>
                <a:latin typeface="Times New Roman" pitchFamily="18" charset="0"/>
                <a:ea typeface="黑体" pitchFamily="2" charset="-122"/>
              </a:rPr>
              <a:t>topological sorting</a:t>
            </a:r>
            <a:r>
              <a:rPr lang="zh-CN" altLang="en-US" sz="2200" dirty="0">
                <a:solidFill>
                  <a:srgbClr val="0000FF"/>
                </a:solidFill>
                <a:latin typeface="Times New Roman" pitchFamily="18" charset="0"/>
                <a:ea typeface="黑体" pitchFamily="2" charset="-122"/>
              </a:rPr>
              <a:t>）</a:t>
            </a:r>
            <a:r>
              <a:rPr lang="en-US" altLang="zh-CN" sz="2200" dirty="0">
                <a:solidFill>
                  <a:srgbClr val="0000FF"/>
                </a:solidFill>
                <a:latin typeface="Times New Roman" pitchFamily="18" charset="0"/>
                <a:ea typeface="黑体" pitchFamily="2" charset="-122"/>
              </a:rPr>
              <a:t> </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，故一般总是</a:t>
            </a:r>
            <a:r>
              <a:rPr lang="zh-CN" altLang="en-US" sz="2200" dirty="0">
                <a:solidFill>
                  <a:srgbClr val="008000"/>
                </a:solidFill>
                <a:latin typeface="Times New Roman" pitchFamily="18" charset="0"/>
                <a:ea typeface="黑体" pitchFamily="2" charset="-122"/>
              </a:rPr>
              <a:t>以“冲突可串行化”作为并发控制的正确性准则</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即使明知会漏掉一些可串行化调度</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 。</a:t>
            </a:r>
            <a:endParaRPr lang="en-US" altLang="zh-CN" sz="2200" dirty="0">
              <a:latin typeface="Times New Roman" pitchFamily="18" charset="0"/>
              <a:ea typeface="黑体" pitchFamily="2" charset="-122"/>
            </a:endParaRPr>
          </a:p>
        </p:txBody>
      </p:sp>
      <p:sp>
        <p:nvSpPr>
          <p:cNvPr id="2" name="矩形 1"/>
          <p:cNvSpPr/>
          <p:nvPr/>
        </p:nvSpPr>
        <p:spPr>
          <a:xfrm>
            <a:off x="939544" y="5071536"/>
            <a:ext cx="7772400" cy="1323439"/>
          </a:xfrm>
          <a:prstGeom prst="rect">
            <a:avLst/>
          </a:prstGeom>
          <a:solidFill>
            <a:schemeClr val="accent6">
              <a:lumMod val="20000"/>
              <a:lumOff val="80000"/>
            </a:schemeClr>
          </a:solidFill>
          <a:ln>
            <a:solidFill>
              <a:schemeClr val="accent2"/>
            </a:solidFill>
          </a:ln>
        </p:spPr>
        <p:txBody>
          <a:bodyPr wrap="square">
            <a:spAutoFit/>
          </a:bodyPr>
          <a:lstStyle/>
          <a:p>
            <a:r>
              <a:rPr lang="zh-CN" altLang="en-US" sz="2000" b="1" dirty="0">
                <a:latin typeface="Times New Roman" panose="02020603050405020304" pitchFamily="18" charset="0"/>
                <a:cs typeface="Times New Roman" panose="02020603050405020304" pitchFamily="18" charset="0"/>
              </a:rPr>
              <a:t>View serializability </a:t>
            </a:r>
            <a:r>
              <a:rPr lang="zh-CN" altLang="en-US" sz="2000" dirty="0">
                <a:latin typeface="Times New Roman" panose="02020603050405020304" pitchFamily="18" charset="0"/>
                <a:cs typeface="Times New Roman" panose="02020603050405020304" pitchFamily="18" charset="0"/>
              </a:rPr>
              <a:t>is </a:t>
            </a:r>
            <a:r>
              <a:rPr lang="zh-CN" altLang="en-US" sz="2000" dirty="0">
                <a:solidFill>
                  <a:srgbClr val="FF0000"/>
                </a:solidFill>
                <a:latin typeface="Times New Roman" panose="02020603050405020304" pitchFamily="18" charset="0"/>
                <a:cs typeface="Times New Roman" panose="02020603050405020304" pitchFamily="18" charset="0"/>
              </a:rPr>
              <a:t>not used in practice </a:t>
            </a:r>
            <a:r>
              <a:rPr lang="zh-CN" altLang="en-US" sz="2000" dirty="0">
                <a:latin typeface="Times New Roman" panose="02020603050405020304" pitchFamily="18" charset="0"/>
                <a:cs typeface="Times New Roman" panose="02020603050405020304" pitchFamily="18" charset="0"/>
              </a:rPr>
              <a:t>due to its </a:t>
            </a:r>
            <a:r>
              <a:rPr lang="zh-CN" altLang="en-US" sz="2000" b="1" dirty="0">
                <a:latin typeface="Times New Roman" panose="02020603050405020304" pitchFamily="18" charset="0"/>
                <a:cs typeface="Times New Roman" panose="02020603050405020304" pitchFamily="18" charset="0"/>
              </a:rPr>
              <a:t>high degree of computational complexity</a:t>
            </a:r>
            <a:r>
              <a:rPr lang="zh-CN" altLang="en-US" sz="2000" dirty="0">
                <a:latin typeface="Times New Roman" panose="02020603050405020304" pitchFamily="18" charset="0"/>
                <a:cs typeface="Times New Roman" panose="02020603050405020304" pitchFamily="18" charset="0"/>
              </a:rPr>
              <a:t>. Testing for view serializability has been proven to be </a:t>
            </a:r>
            <a:r>
              <a:rPr lang="zh-CN" altLang="en-US" sz="2000" dirty="0">
                <a:solidFill>
                  <a:srgbClr val="FF0000"/>
                </a:solidFill>
                <a:latin typeface="Times New Roman" panose="02020603050405020304" pitchFamily="18" charset="0"/>
                <a:cs typeface="Times New Roman" panose="02020603050405020304" pitchFamily="18" charset="0"/>
              </a:rPr>
              <a:t>NP-complete</a:t>
            </a:r>
            <a:r>
              <a:rPr lang="zh-CN" altLang="en-US" sz="2000" dirty="0">
                <a:latin typeface="Times New Roman" panose="02020603050405020304" pitchFamily="18" charset="0"/>
                <a:cs typeface="Times New Roman" panose="02020603050405020304" pitchFamily="18" charset="0"/>
              </a:rPr>
              <a:t>, which means that it is virtually certain that no efficient test for view serializability exists.</a:t>
            </a:r>
          </a:p>
        </p:txBody>
      </p:sp>
      <p:pic>
        <p:nvPicPr>
          <p:cNvPr id="150532" name="Picture 4" descr="https://www.gatevidyalay.com/wp-content/uploads/2018/06/View-Serializability-Problem-01-Precedence-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523" y="250381"/>
            <a:ext cx="2420565" cy="1595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3116DEF4-2DE9-4B1D-8290-43FFAAB5BB61}" type="slidenum">
              <a:rPr lang="en-US" altLang="zh-CN"/>
              <a:pPr/>
              <a:t>46</a:t>
            </a:fld>
            <a:endParaRPr lang="en-US" altLang="zh-CN"/>
          </a:p>
        </p:txBody>
      </p:sp>
      <p:sp>
        <p:nvSpPr>
          <p:cNvPr id="113666" name="Rectangle 2"/>
          <p:cNvSpPr>
            <a:spLocks noGrp="1" noChangeArrowheads="1"/>
          </p:cNvSpPr>
          <p:nvPr>
            <p:ph type="title"/>
          </p:nvPr>
        </p:nvSpPr>
        <p:spPr/>
        <p:txBody>
          <a:bodyPr/>
          <a:lstStyle/>
          <a:p>
            <a:r>
              <a:rPr lang="en-US" altLang="zh-CN" sz="4000"/>
              <a:t>7.2.1  </a:t>
            </a:r>
            <a:r>
              <a:rPr lang="zh-CN" altLang="en-US" sz="4000"/>
              <a:t>并发控制概述</a:t>
            </a:r>
          </a:p>
        </p:txBody>
      </p:sp>
      <p:sp>
        <p:nvSpPr>
          <p:cNvPr id="113667" name="Rectangle 3"/>
          <p:cNvSpPr>
            <a:spLocks noGrp="1" noChangeArrowheads="1"/>
          </p:cNvSpPr>
          <p:nvPr>
            <p:ph type="body" idx="1"/>
          </p:nvPr>
        </p:nvSpPr>
        <p:spPr>
          <a:xfrm>
            <a:off x="601414" y="1413024"/>
            <a:ext cx="8147050" cy="5040312"/>
          </a:xfrm>
        </p:spPr>
        <p:txBody>
          <a:bodyPr/>
          <a:lstStyle/>
          <a:p>
            <a:r>
              <a:rPr lang="zh-CN" altLang="en-US" sz="2400" dirty="0">
                <a:solidFill>
                  <a:schemeClr val="accent2"/>
                </a:solidFill>
                <a:latin typeface="Times New Roman" pitchFamily="18" charset="0"/>
                <a:ea typeface="黑体" pitchFamily="2" charset="-122"/>
              </a:rPr>
              <a:t>并发控制的正确性准则（续）</a:t>
            </a:r>
            <a:endParaRPr lang="en-US" altLang="zh-CN" sz="2400" dirty="0">
              <a:solidFill>
                <a:schemeClr val="accent2"/>
              </a:solidFill>
              <a:latin typeface="Times New Roman" pitchFamily="18" charset="0"/>
              <a:ea typeface="黑体" pitchFamily="2" charset="-122"/>
            </a:endParaRPr>
          </a:p>
          <a:p>
            <a:pPr marL="952500" lvl="1" indent="-495300">
              <a:lnSpc>
                <a:spcPct val="115000"/>
              </a:lnSpc>
            </a:pPr>
            <a:r>
              <a:rPr lang="zh-CN" altLang="en-US" sz="2200" dirty="0">
                <a:solidFill>
                  <a:srgbClr val="0000FF"/>
                </a:solidFill>
                <a:latin typeface="Times New Roman" pitchFamily="18" charset="0"/>
                <a:ea typeface="黑体" pitchFamily="2" charset="-122"/>
              </a:rPr>
              <a:t>结论</a:t>
            </a:r>
            <a:r>
              <a:rPr lang="en-US" altLang="zh-CN" sz="2200" dirty="0">
                <a:solidFill>
                  <a:srgbClr val="0000FF"/>
                </a:solidFill>
                <a:latin typeface="Times New Roman" pitchFamily="18" charset="0"/>
                <a:ea typeface="黑体" pitchFamily="2" charset="-122"/>
              </a:rPr>
              <a:t>3</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然而，在</a:t>
            </a:r>
            <a:r>
              <a:rPr lang="zh-CN" altLang="en-US" sz="2200" dirty="0">
                <a:solidFill>
                  <a:srgbClr val="008000"/>
                </a:solidFill>
                <a:latin typeface="Times New Roman" pitchFamily="18" charset="0"/>
                <a:ea typeface="黑体" pitchFamily="2" charset="-122"/>
              </a:rPr>
              <a:t>实际系统</a:t>
            </a:r>
            <a:r>
              <a:rPr lang="zh-CN" altLang="en-US" sz="2200" dirty="0">
                <a:latin typeface="Times New Roman" pitchFamily="18" charset="0"/>
                <a:ea typeface="黑体" pitchFamily="2" charset="-122"/>
              </a:rPr>
              <a:t>中，不可能总是“通过</a:t>
            </a:r>
            <a:r>
              <a:rPr lang="zh-CN" altLang="en-US" sz="2200" dirty="0">
                <a:solidFill>
                  <a:schemeClr val="accent2"/>
                </a:solidFill>
                <a:latin typeface="Times New Roman" pitchFamily="18" charset="0"/>
                <a:ea typeface="黑体" pitchFamily="2" charset="-122"/>
              </a:rPr>
              <a:t>检测</a:t>
            </a:r>
            <a:r>
              <a:rPr lang="zh-CN" altLang="en-US" sz="2200" dirty="0">
                <a:latin typeface="Times New Roman" pitchFamily="18" charset="0"/>
                <a:ea typeface="黑体" pitchFamily="2" charset="-122"/>
              </a:rPr>
              <a:t>是否可串行化”来控制并发访问、保证并发控制的正确性，而是</a:t>
            </a:r>
            <a:r>
              <a:rPr lang="zh-CN" altLang="en-US" sz="2200" dirty="0">
                <a:solidFill>
                  <a:srgbClr val="008000"/>
                </a:solidFill>
                <a:latin typeface="Times New Roman" pitchFamily="18" charset="0"/>
                <a:ea typeface="黑体" pitchFamily="2" charset="-122"/>
              </a:rPr>
              <a:t>通过让事务遵守</a:t>
            </a:r>
            <a:r>
              <a:rPr lang="zh-CN" altLang="en-US" sz="2200" dirty="0">
                <a:solidFill>
                  <a:schemeClr val="accent2"/>
                </a:solidFill>
                <a:latin typeface="Times New Roman" pitchFamily="18" charset="0"/>
                <a:ea typeface="黑体" pitchFamily="2" charset="-122"/>
              </a:rPr>
              <a:t>“加锁协议”（</a:t>
            </a:r>
            <a:r>
              <a:rPr lang="en-US" altLang="zh-CN" sz="2200" dirty="0">
                <a:solidFill>
                  <a:schemeClr val="accent2"/>
                </a:solidFill>
                <a:latin typeface="Times New Roman" pitchFamily="18" charset="0"/>
                <a:ea typeface="黑体" pitchFamily="2" charset="-122"/>
              </a:rPr>
              <a:t>locking protocol</a:t>
            </a:r>
            <a:r>
              <a:rPr lang="zh-CN" altLang="en-US" sz="2200" dirty="0">
                <a:solidFill>
                  <a:schemeClr val="accent2"/>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的方法来确保并发控制遵循正确性准则</a:t>
            </a:r>
            <a:r>
              <a:rPr lang="zh-CN" altLang="en-US" sz="2200" dirty="0">
                <a:latin typeface="Times New Roman" pitchFamily="18" charset="0"/>
                <a:ea typeface="黑体" pitchFamily="2" charset="-122"/>
              </a:rPr>
              <a:t>。</a:t>
            </a:r>
            <a:br>
              <a:rPr lang="en-US" altLang="zh-CN" sz="2200" dirty="0">
                <a:latin typeface="Times New Roman" pitchFamily="18" charset="0"/>
                <a:ea typeface="黑体" pitchFamily="2" charset="-122"/>
              </a:rPr>
            </a:br>
            <a:r>
              <a:rPr lang="en-US" altLang="zh-CN" sz="2200" dirty="0">
                <a:solidFill>
                  <a:srgbClr val="A50021"/>
                </a:solidFill>
                <a:latin typeface="Times New Roman" pitchFamily="18" charset="0"/>
                <a:ea typeface="黑体" pitchFamily="2" charset="-122"/>
              </a:rPr>
              <a:t>【</a:t>
            </a:r>
            <a:r>
              <a:rPr lang="zh-CN" altLang="en-US" sz="2200" dirty="0">
                <a:solidFill>
                  <a:srgbClr val="A50021"/>
                </a:solidFill>
                <a:latin typeface="Times New Roman" pitchFamily="18" charset="0"/>
                <a:ea typeface="黑体" pitchFamily="2" charset="-122"/>
              </a:rPr>
              <a:t>因为：事务是随机到达和退出的，没有一个固定不变的事务集等待着</a:t>
            </a:r>
            <a:r>
              <a:rPr lang="en-US" altLang="zh-CN" sz="2200" dirty="0">
                <a:solidFill>
                  <a:srgbClr val="A50021"/>
                </a:solidFill>
                <a:latin typeface="Times New Roman" pitchFamily="18" charset="0"/>
                <a:ea typeface="黑体" pitchFamily="2" charset="-122"/>
              </a:rPr>
              <a:t>DBMS</a:t>
            </a:r>
            <a:r>
              <a:rPr lang="zh-CN" altLang="en-US" sz="2200" dirty="0">
                <a:solidFill>
                  <a:srgbClr val="A50021"/>
                </a:solidFill>
                <a:latin typeface="Times New Roman" pitchFamily="18" charset="0"/>
                <a:ea typeface="黑体" pitchFamily="2" charset="-122"/>
              </a:rPr>
              <a:t>去调度，或者说事务集一直在动态变化，故频繁“检测”是不现实的！</a:t>
            </a:r>
            <a:r>
              <a:rPr lang="en-US" altLang="zh-CN" sz="2200" dirty="0">
                <a:solidFill>
                  <a:srgbClr val="A50021"/>
                </a:solidFill>
                <a:latin typeface="Times New Roman" pitchFamily="18" charset="0"/>
                <a:ea typeface="黑体" pitchFamily="2" charset="-122"/>
              </a:rPr>
              <a:t>】</a:t>
            </a:r>
          </a:p>
          <a:p>
            <a:pPr marL="952500" lvl="1" indent="-495300">
              <a:lnSpc>
                <a:spcPct val="115000"/>
              </a:lnSpc>
            </a:pPr>
            <a:r>
              <a:rPr lang="zh-CN" altLang="en-US" sz="2200" dirty="0">
                <a:solidFill>
                  <a:srgbClr val="0000FF"/>
                </a:solidFill>
                <a:latin typeface="Times New Roman" pitchFamily="18" charset="0"/>
                <a:ea typeface="黑体" pitchFamily="2" charset="-122"/>
              </a:rPr>
              <a:t>结论</a:t>
            </a:r>
            <a:r>
              <a:rPr lang="en-US" altLang="zh-CN" sz="2200" dirty="0">
                <a:solidFill>
                  <a:srgbClr val="0000FF"/>
                </a:solidFill>
                <a:latin typeface="Times New Roman" pitchFamily="18" charset="0"/>
                <a:ea typeface="黑体" pitchFamily="2" charset="-122"/>
              </a:rPr>
              <a:t>4</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一旦引入</a:t>
            </a:r>
            <a:r>
              <a:rPr lang="zh-CN" altLang="en-US" sz="2200" dirty="0">
                <a:solidFill>
                  <a:schemeClr val="accent2"/>
                </a:solidFill>
                <a:latin typeface="Times New Roman" pitchFamily="18" charset="0"/>
                <a:ea typeface="黑体" pitchFamily="2" charset="-122"/>
              </a:rPr>
              <a:t>“加锁”</a:t>
            </a:r>
            <a:r>
              <a:rPr lang="zh-CN" altLang="en-US" sz="2200" dirty="0">
                <a:latin typeface="Times New Roman" pitchFamily="18" charset="0"/>
                <a:ea typeface="黑体" pitchFamily="2" charset="-122"/>
              </a:rPr>
              <a:t>机制，就会面临</a:t>
            </a:r>
            <a:r>
              <a:rPr lang="zh-CN" altLang="en-US" sz="2200" dirty="0">
                <a:solidFill>
                  <a:schemeClr val="accent2"/>
                </a:solidFill>
                <a:latin typeface="Times New Roman" pitchFamily="18" charset="0"/>
                <a:ea typeface="黑体" pitchFamily="2" charset="-122"/>
              </a:rPr>
              <a:t>死锁（</a:t>
            </a:r>
            <a:r>
              <a:rPr lang="en-US" altLang="zh-CN" sz="2200" dirty="0">
                <a:solidFill>
                  <a:schemeClr val="accent2"/>
                </a:solidFill>
                <a:latin typeface="Times New Roman" pitchFamily="18" charset="0"/>
                <a:ea typeface="黑体" pitchFamily="2" charset="-122"/>
              </a:rPr>
              <a:t>dead lock</a:t>
            </a:r>
            <a:r>
              <a:rPr lang="zh-CN" altLang="en-US" sz="2200" dirty="0">
                <a:solidFill>
                  <a:schemeClr val="accent2"/>
                </a:solidFill>
                <a:latin typeface="Times New Roman" pitchFamily="18" charset="0"/>
                <a:ea typeface="黑体" pitchFamily="2" charset="-122"/>
              </a:rPr>
              <a:t>）</a:t>
            </a:r>
            <a:r>
              <a:rPr lang="zh-CN" altLang="en-US" sz="2200" dirty="0">
                <a:latin typeface="Times New Roman" pitchFamily="18" charset="0"/>
                <a:ea typeface="黑体" pitchFamily="2" charset="-122"/>
              </a:rPr>
              <a:t>和</a:t>
            </a:r>
            <a:r>
              <a:rPr lang="zh-CN" altLang="en-US" sz="2200" dirty="0">
                <a:solidFill>
                  <a:schemeClr val="accent2"/>
                </a:solidFill>
                <a:latin typeface="Times New Roman" pitchFamily="18" charset="0"/>
                <a:ea typeface="黑体" pitchFamily="2" charset="-122"/>
              </a:rPr>
              <a:t>活锁（</a:t>
            </a:r>
            <a:r>
              <a:rPr lang="en-US" altLang="zh-CN" sz="2200" dirty="0">
                <a:solidFill>
                  <a:schemeClr val="accent2"/>
                </a:solidFill>
                <a:latin typeface="Times New Roman" pitchFamily="18" charset="0"/>
                <a:ea typeface="黑体" pitchFamily="2" charset="-122"/>
              </a:rPr>
              <a:t>live lock</a:t>
            </a:r>
            <a:r>
              <a:rPr lang="zh-CN" altLang="en-US" sz="2200" dirty="0">
                <a:solidFill>
                  <a:schemeClr val="accent2"/>
                </a:solidFill>
                <a:latin typeface="Times New Roman" pitchFamily="18" charset="0"/>
                <a:ea typeface="黑体" pitchFamily="2" charset="-122"/>
              </a:rPr>
              <a:t>）</a:t>
            </a:r>
            <a:r>
              <a:rPr lang="zh-CN" altLang="en-US" sz="2200" dirty="0">
                <a:latin typeface="Times New Roman" pitchFamily="18" charset="0"/>
                <a:ea typeface="黑体" pitchFamily="2" charset="-122"/>
              </a:rPr>
              <a:t>问题，因此产生了如何检测以及如何预防</a:t>
            </a:r>
            <a:r>
              <a:rPr lang="zh-CN" altLang="en-US" sz="2200" dirty="0">
                <a:solidFill>
                  <a:schemeClr val="accent2"/>
                </a:solidFill>
                <a:latin typeface="Times New Roman" pitchFamily="18" charset="0"/>
                <a:ea typeface="黑体" pitchFamily="2" charset="-122"/>
              </a:rPr>
              <a:t>死锁</a:t>
            </a:r>
            <a:r>
              <a:rPr lang="zh-CN" altLang="en-US" sz="2200" dirty="0">
                <a:latin typeface="Times New Roman" pitchFamily="18" charset="0"/>
                <a:ea typeface="黑体" pitchFamily="2" charset="-122"/>
              </a:rPr>
              <a:t>的问题。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6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182239EC-30AB-4F51-BA5D-A86E9B3C08F6}" type="slidenum">
              <a:rPr lang="en-US" altLang="zh-CN"/>
              <a:pPr/>
              <a:t>47</a:t>
            </a:fld>
            <a:endParaRPr lang="en-US" altLang="zh-CN"/>
          </a:p>
        </p:txBody>
      </p:sp>
      <p:sp>
        <p:nvSpPr>
          <p:cNvPr id="114690" name="Rectangle 2"/>
          <p:cNvSpPr>
            <a:spLocks noGrp="1" noChangeArrowheads="1"/>
          </p:cNvSpPr>
          <p:nvPr>
            <p:ph type="title"/>
          </p:nvPr>
        </p:nvSpPr>
        <p:spPr/>
        <p:txBody>
          <a:bodyPr/>
          <a:lstStyle/>
          <a:p>
            <a:r>
              <a:rPr lang="zh-CN" altLang="en-US"/>
              <a:t>目录 </a:t>
            </a:r>
            <a:r>
              <a:rPr lang="en-US" altLang="zh-CN"/>
              <a:t>Contents</a:t>
            </a:r>
          </a:p>
        </p:txBody>
      </p:sp>
      <p:sp>
        <p:nvSpPr>
          <p:cNvPr id="114691" name="Rectangle 3"/>
          <p:cNvSpPr>
            <a:spLocks noGrp="1" noChangeArrowheads="1"/>
          </p:cNvSpPr>
          <p:nvPr>
            <p:ph type="body" idx="1"/>
          </p:nvPr>
        </p:nvSpPr>
        <p:spPr/>
        <p:txBody>
          <a:bodyPr/>
          <a:lstStyle/>
          <a:p>
            <a:pPr>
              <a:lnSpc>
                <a:spcPct val="105000"/>
              </a:lnSpc>
            </a:pPr>
            <a:r>
              <a:rPr lang="en-US" altLang="zh-CN" sz="2600" b="1" dirty="0">
                <a:ea typeface="黑体" pitchFamily="2" charset="-122"/>
              </a:rPr>
              <a:t>7.1  </a:t>
            </a:r>
            <a:r>
              <a:rPr lang="zh-CN" altLang="en-US" sz="2600" b="1" dirty="0">
                <a:ea typeface="黑体" pitchFamily="2" charset="-122"/>
              </a:rPr>
              <a:t>数据库恢复 </a:t>
            </a:r>
          </a:p>
          <a:p>
            <a:pPr lvl="1">
              <a:lnSpc>
                <a:spcPct val="105000"/>
              </a:lnSpc>
            </a:pPr>
            <a:r>
              <a:rPr lang="zh-CN" altLang="en-US" sz="2400" dirty="0">
                <a:ea typeface="黑体" pitchFamily="2" charset="-122"/>
              </a:rPr>
              <a:t>  恢复的基本技术</a:t>
            </a:r>
          </a:p>
          <a:p>
            <a:pPr lvl="1">
              <a:lnSpc>
                <a:spcPct val="105000"/>
              </a:lnSpc>
            </a:pPr>
            <a:r>
              <a:rPr lang="zh-CN" altLang="en-US" sz="2400" dirty="0">
                <a:ea typeface="黑体" pitchFamily="2" charset="-122"/>
              </a:rPr>
              <a:t>  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solidFill>
                  <a:srgbClr val="FF0000"/>
                </a:solidFill>
                <a:ea typeface="黑体" pitchFamily="2" charset="-122"/>
              </a:rPr>
              <a:t>7.2  </a:t>
            </a:r>
            <a:r>
              <a:rPr lang="zh-CN" altLang="en-US" sz="2600" b="1" dirty="0">
                <a:solidFill>
                  <a:srgbClr val="FF0000"/>
                </a:solidFill>
                <a:ea typeface="黑体" pitchFamily="2" charset="-122"/>
              </a:rPr>
              <a:t>并发控制</a:t>
            </a:r>
          </a:p>
          <a:p>
            <a:pPr lvl="1">
              <a:lnSpc>
                <a:spcPct val="105000"/>
              </a:lnSpc>
            </a:pPr>
            <a:r>
              <a:rPr lang="zh-CN" altLang="en-US" sz="2400" dirty="0">
                <a:ea typeface="黑体" pitchFamily="2" charset="-122"/>
              </a:rPr>
              <a:t>  并发控制概述</a:t>
            </a:r>
          </a:p>
          <a:p>
            <a:pPr lvl="1">
              <a:lnSpc>
                <a:spcPct val="105000"/>
              </a:lnSpc>
            </a:pPr>
            <a:r>
              <a:rPr lang="zh-CN" altLang="en-US" sz="2400" dirty="0">
                <a:solidFill>
                  <a:schemeClr val="accent2"/>
                </a:solidFill>
                <a:ea typeface="黑体" pitchFamily="2" charset="-122"/>
              </a:rPr>
              <a:t>  加锁协议</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多粒度封锁与意向锁（选学）</a:t>
            </a:r>
          </a:p>
          <a:p>
            <a:pPr lvl="1">
              <a:lnSpc>
                <a:spcPct val="105000"/>
              </a:lnSpc>
            </a:pPr>
            <a:r>
              <a:rPr lang="zh-CN" altLang="en-US" sz="2400" dirty="0">
                <a:ea typeface="黑体" pitchFamily="2" charset="-122"/>
              </a:rPr>
              <a:t>  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0BB1AD21-6FC3-4ED6-ACED-5C6C91C91EE3}" type="slidenum">
              <a:rPr lang="en-US" altLang="zh-CN"/>
              <a:pPr/>
              <a:t>48</a:t>
            </a:fld>
            <a:endParaRPr lang="en-US" altLang="zh-CN"/>
          </a:p>
        </p:txBody>
      </p:sp>
      <p:sp>
        <p:nvSpPr>
          <p:cNvPr id="49154" name="Rectangle 2"/>
          <p:cNvSpPr>
            <a:spLocks noGrp="1" noChangeArrowheads="1"/>
          </p:cNvSpPr>
          <p:nvPr>
            <p:ph type="title"/>
          </p:nvPr>
        </p:nvSpPr>
        <p:spPr/>
        <p:txBody>
          <a:bodyPr/>
          <a:lstStyle/>
          <a:p>
            <a:r>
              <a:rPr lang="en-US" altLang="zh-CN" sz="4000" dirty="0"/>
              <a:t>7.2.2  </a:t>
            </a:r>
            <a:r>
              <a:rPr lang="zh-CN" altLang="en-US" sz="4000" dirty="0"/>
              <a:t>加锁协议</a:t>
            </a:r>
          </a:p>
        </p:txBody>
      </p:sp>
      <p:sp>
        <p:nvSpPr>
          <p:cNvPr id="49155" name="Rectangle 3"/>
          <p:cNvSpPr>
            <a:spLocks noGrp="1" noChangeArrowheads="1"/>
          </p:cNvSpPr>
          <p:nvPr>
            <p:ph type="body" idx="1"/>
          </p:nvPr>
        </p:nvSpPr>
        <p:spPr>
          <a:xfrm>
            <a:off x="611560" y="1412875"/>
            <a:ext cx="8208912" cy="5112469"/>
          </a:xfrm>
        </p:spPr>
        <p:txBody>
          <a:bodyPr/>
          <a:lstStyle/>
          <a:p>
            <a:r>
              <a:rPr lang="zh-CN" altLang="en-US" sz="2400" dirty="0">
                <a:solidFill>
                  <a:srgbClr val="0000FF"/>
                </a:solidFill>
                <a:latin typeface="Times New Roman" pitchFamily="18" charset="0"/>
                <a:ea typeface="黑体" pitchFamily="2" charset="-122"/>
              </a:rPr>
              <a:t>在事务并发调度时，要求遵守“加锁协议”，</a:t>
            </a:r>
            <a:r>
              <a:rPr lang="zh-CN" altLang="en-US" sz="2400" dirty="0">
                <a:latin typeface="Times New Roman" pitchFamily="18" charset="0"/>
                <a:ea typeface="黑体" pitchFamily="2" charset="-122"/>
              </a:rPr>
              <a:t>即：在执行任何事务的任一操作（</a:t>
            </a:r>
            <a:r>
              <a:rPr lang="en-US" altLang="zh-CN" sz="2400" dirty="0">
                <a:latin typeface="Times New Roman" pitchFamily="18" charset="0"/>
                <a:ea typeface="黑体" pitchFamily="2" charset="-122"/>
              </a:rPr>
              <a:t>R/W</a:t>
            </a:r>
            <a:r>
              <a:rPr lang="zh-CN" altLang="en-US" sz="2400" dirty="0">
                <a:latin typeface="Times New Roman" pitchFamily="18" charset="0"/>
                <a:ea typeface="黑体" pitchFamily="2" charset="-122"/>
              </a:rPr>
              <a:t>）前对操作对象（数据对象）进行</a:t>
            </a:r>
            <a:r>
              <a:rPr lang="zh-CN" altLang="en-US" sz="2400" dirty="0">
                <a:solidFill>
                  <a:srgbClr val="0000FF"/>
                </a:solidFill>
                <a:latin typeface="Times New Roman" pitchFamily="18" charset="0"/>
                <a:ea typeface="黑体" pitchFamily="2" charset="-122"/>
              </a:rPr>
              <a:t>加锁</a:t>
            </a:r>
            <a:r>
              <a:rPr lang="zh-CN" altLang="en-US" sz="2400" dirty="0">
                <a:latin typeface="Times New Roman" pitchFamily="18" charset="0"/>
                <a:ea typeface="黑体" pitchFamily="2" charset="-122"/>
              </a:rPr>
              <a:t>，并遵守一定的</a:t>
            </a:r>
            <a:r>
              <a:rPr lang="zh-CN" altLang="en-US" sz="2400" dirty="0">
                <a:solidFill>
                  <a:srgbClr val="0000FF"/>
                </a:solidFill>
                <a:latin typeface="Times New Roman" pitchFamily="18" charset="0"/>
                <a:ea typeface="黑体" pitchFamily="2" charset="-122"/>
              </a:rPr>
              <a:t>协议</a:t>
            </a:r>
            <a:r>
              <a:rPr lang="zh-CN" altLang="en-US" sz="2400" dirty="0">
                <a:latin typeface="Times New Roman" pitchFamily="18" charset="0"/>
                <a:ea typeface="黑体" pitchFamily="2" charset="-122"/>
              </a:rPr>
              <a:t>，就可保证并发调度是（冲突）可串行化的，从而达到并发控制的目标。</a:t>
            </a:r>
            <a:endParaRPr lang="en-US" altLang="zh-CN" sz="2400" dirty="0">
              <a:latin typeface="Times New Roman" pitchFamily="18" charset="0"/>
              <a:ea typeface="黑体" pitchFamily="2" charset="-122"/>
            </a:endParaRPr>
          </a:p>
          <a:p>
            <a:pPr marL="342900" lvl="1" indent="-342900">
              <a:buClr>
                <a:schemeClr val="folHlink"/>
              </a:buClr>
              <a:buSzPct val="90000"/>
            </a:pPr>
            <a:r>
              <a:rPr lang="zh-CN" altLang="en-US" sz="2400" dirty="0">
                <a:solidFill>
                  <a:srgbClr val="0000FF"/>
                </a:solidFill>
                <a:latin typeface="Times New Roman" pitchFamily="18" charset="0"/>
                <a:ea typeface="黑体" pitchFamily="2" charset="-122"/>
              </a:rPr>
              <a:t>加锁的作用：</a:t>
            </a:r>
            <a:endParaRPr lang="en-US" altLang="zh-CN" sz="2400" dirty="0">
              <a:solidFill>
                <a:srgbClr val="0000FF"/>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确保在一段时间内禁止其它事务对被加锁的数据对象执行某些类型的操作。</a:t>
            </a:r>
            <a:r>
              <a:rPr lang="zh-CN" altLang="en-US" sz="2200" dirty="0">
                <a:solidFill>
                  <a:srgbClr val="008000"/>
                </a:solidFill>
                <a:latin typeface="Times New Roman" pitchFamily="18" charset="0"/>
                <a:ea typeface="黑体" pitchFamily="2" charset="-122"/>
              </a:rPr>
              <a:t>（由加锁的类型来决定） </a:t>
            </a:r>
          </a:p>
          <a:p>
            <a:pPr lvl="1"/>
            <a:r>
              <a:rPr lang="zh-CN" altLang="en-US" sz="2200" dirty="0">
                <a:latin typeface="Times New Roman" pitchFamily="18" charset="0"/>
                <a:ea typeface="黑体" pitchFamily="2" charset="-122"/>
              </a:rPr>
              <a:t>表明持有该锁的事务对被加锁的数据对象将要执行什么类型的操作。（</a:t>
            </a:r>
            <a:r>
              <a:rPr lang="zh-CN" altLang="en-US" sz="2200" dirty="0">
                <a:solidFill>
                  <a:srgbClr val="008000"/>
                </a:solidFill>
                <a:latin typeface="Times New Roman" pitchFamily="18" charset="0"/>
                <a:ea typeface="黑体" pitchFamily="2" charset="-122"/>
              </a:rPr>
              <a:t>由加锁协议来决定</a:t>
            </a:r>
            <a:r>
              <a:rPr lang="zh-CN" altLang="en-US" sz="2200" dirty="0">
                <a:latin typeface="Times New Roman" pitchFamily="18" charset="0"/>
                <a:ea typeface="黑体" pitchFamily="2" charset="-122"/>
              </a:rPr>
              <a:t>）</a:t>
            </a:r>
            <a:endParaRPr lang="en-US" altLang="zh-CN" sz="2200" dirty="0">
              <a:latin typeface="Times New Roman" pitchFamily="18" charset="0"/>
              <a:ea typeface="黑体" pitchFamily="2" charset="-122"/>
            </a:endParaRPr>
          </a:p>
          <a:p>
            <a:r>
              <a:rPr lang="zh-CN" altLang="en-US" sz="2400" dirty="0">
                <a:solidFill>
                  <a:srgbClr val="0000FF"/>
                </a:solidFill>
                <a:latin typeface="Times New Roman" pitchFamily="18" charset="0"/>
                <a:ea typeface="黑体" pitchFamily="2" charset="-122"/>
              </a:rPr>
              <a:t>有多种“加锁协议”：</a:t>
            </a:r>
            <a:endParaRPr lang="en-US" altLang="zh-CN" sz="2400" dirty="0">
              <a:solidFill>
                <a:srgbClr val="0000FF"/>
              </a:solidFill>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使用</a:t>
            </a:r>
            <a:r>
              <a:rPr lang="en-US" altLang="zh-CN" sz="2200" dirty="0">
                <a:solidFill>
                  <a:srgbClr val="0000FF"/>
                </a:solidFill>
                <a:latin typeface="Times New Roman" pitchFamily="18" charset="0"/>
                <a:ea typeface="黑体" pitchFamily="2" charset="-122"/>
              </a:rPr>
              <a:t>X</a:t>
            </a:r>
            <a:r>
              <a:rPr lang="zh-CN" altLang="en-US" sz="2200" dirty="0">
                <a:solidFill>
                  <a:srgbClr val="0000FF"/>
                </a:solidFill>
                <a:latin typeface="Times New Roman" pitchFamily="18" charset="0"/>
                <a:ea typeface="黑体" pitchFamily="2" charset="-122"/>
              </a:rPr>
              <a:t>锁的加锁协议</a:t>
            </a:r>
            <a:endParaRPr lang="en-US" altLang="zh-CN" sz="2200" dirty="0">
              <a:solidFill>
                <a:srgbClr val="0000FF"/>
              </a:solidFill>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使用（</a:t>
            </a:r>
            <a:r>
              <a:rPr lang="en-US" altLang="zh-CN" sz="2200" dirty="0">
                <a:solidFill>
                  <a:srgbClr val="0000FF"/>
                </a:solidFill>
                <a:latin typeface="Times New Roman" pitchFamily="18" charset="0"/>
                <a:ea typeface="黑体" pitchFamily="2" charset="-122"/>
              </a:rPr>
              <a:t>S, X</a:t>
            </a:r>
            <a:r>
              <a:rPr lang="zh-CN" altLang="en-US" sz="2200" dirty="0">
                <a:solidFill>
                  <a:srgbClr val="0000FF"/>
                </a:solidFill>
                <a:latin typeface="Times New Roman" pitchFamily="18" charset="0"/>
                <a:ea typeface="黑体" pitchFamily="2" charset="-122"/>
              </a:rPr>
              <a:t>）锁的加锁协议</a:t>
            </a:r>
            <a:endParaRPr lang="en-US" altLang="zh-CN" sz="2200" dirty="0">
              <a:solidFill>
                <a:srgbClr val="0000FF"/>
              </a:solidFill>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使用（</a:t>
            </a:r>
            <a:r>
              <a:rPr lang="en-US" altLang="zh-CN" sz="2200" dirty="0">
                <a:solidFill>
                  <a:srgbClr val="0000FF"/>
                </a:solidFill>
                <a:latin typeface="Times New Roman" pitchFamily="18" charset="0"/>
                <a:ea typeface="黑体" pitchFamily="2" charset="-122"/>
              </a:rPr>
              <a:t>S, U, X</a:t>
            </a:r>
            <a:r>
              <a:rPr lang="zh-CN" altLang="en-US" sz="2200" dirty="0">
                <a:solidFill>
                  <a:srgbClr val="0000FF"/>
                </a:solidFill>
                <a:latin typeface="Times New Roman" pitchFamily="18" charset="0"/>
                <a:ea typeface="黑体" pitchFamily="2" charset="-122"/>
              </a:rPr>
              <a:t>）锁的加锁协议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anim calcmode="lin" valueType="num">
                                      <p:cBhvr additive="base">
                                        <p:cTn id="7" dur="500" fill="hold"/>
                                        <p:tgtEl>
                                          <p:spTgt spid="491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2" end="2"/>
                                            </p:txEl>
                                          </p:spTgt>
                                        </p:tgtEl>
                                        <p:attrNameLst>
                                          <p:attrName>style.visibility</p:attrName>
                                        </p:attrNameLst>
                                      </p:cBhvr>
                                      <p:to>
                                        <p:strVal val="visible"/>
                                      </p:to>
                                    </p:set>
                                    <p:anim calcmode="lin" valueType="num">
                                      <p:cBhvr additive="base">
                                        <p:cTn id="11" dur="500" fill="hold"/>
                                        <p:tgtEl>
                                          <p:spTgt spid="491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anim calcmode="lin" valueType="num">
                                      <p:cBhvr additive="base">
                                        <p:cTn id="15"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9155">
                                            <p:txEl>
                                              <p:pRg st="4" end="4"/>
                                            </p:txEl>
                                          </p:spTgt>
                                        </p:tgtEl>
                                        <p:attrNameLst>
                                          <p:attrName>style.visibility</p:attrName>
                                        </p:attrNameLst>
                                      </p:cBhvr>
                                      <p:to>
                                        <p:strVal val="visible"/>
                                      </p:to>
                                    </p:set>
                                    <p:anim calcmode="lin" valueType="num">
                                      <p:cBhvr additive="base">
                                        <p:cTn id="21" dur="500" fill="hold"/>
                                        <p:tgtEl>
                                          <p:spTgt spid="4915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915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9155">
                                            <p:txEl>
                                              <p:pRg st="5" end="5"/>
                                            </p:txEl>
                                          </p:spTgt>
                                        </p:tgtEl>
                                        <p:attrNameLst>
                                          <p:attrName>style.visibility</p:attrName>
                                        </p:attrNameLst>
                                      </p:cBhvr>
                                      <p:to>
                                        <p:strVal val="visible"/>
                                      </p:to>
                                    </p:set>
                                    <p:anim calcmode="lin" valueType="num">
                                      <p:cBhvr additive="base">
                                        <p:cTn id="25"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9155">
                                            <p:txEl>
                                              <p:pRg st="6" end="6"/>
                                            </p:txEl>
                                          </p:spTgt>
                                        </p:tgtEl>
                                        <p:attrNameLst>
                                          <p:attrName>style.visibility</p:attrName>
                                        </p:attrNameLst>
                                      </p:cBhvr>
                                      <p:to>
                                        <p:strVal val="visible"/>
                                      </p:to>
                                    </p:set>
                                    <p:anim calcmode="lin" valueType="num">
                                      <p:cBhvr additive="base">
                                        <p:cTn id="29" dur="500" fill="hold"/>
                                        <p:tgtEl>
                                          <p:spTgt spid="4915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15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9155">
                                            <p:txEl>
                                              <p:pRg st="7" end="7"/>
                                            </p:txEl>
                                          </p:spTgt>
                                        </p:tgtEl>
                                        <p:attrNameLst>
                                          <p:attrName>style.visibility</p:attrName>
                                        </p:attrNameLst>
                                      </p:cBhvr>
                                      <p:to>
                                        <p:strVal val="visible"/>
                                      </p:to>
                                    </p:set>
                                    <p:anim calcmode="lin" valueType="num">
                                      <p:cBhvr additive="base">
                                        <p:cTn id="33" dur="500" fill="hold"/>
                                        <p:tgtEl>
                                          <p:spTgt spid="4915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15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1"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22" name="灯片编号占位符 5"/>
          <p:cNvSpPr>
            <a:spLocks noGrp="1"/>
          </p:cNvSpPr>
          <p:nvPr>
            <p:ph type="sldNum" sz="quarter" idx="4"/>
          </p:nvPr>
        </p:nvSpPr>
        <p:spPr>
          <a:xfrm>
            <a:off x="8028384" y="6561534"/>
            <a:ext cx="658416" cy="244530"/>
          </a:xfrm>
        </p:spPr>
        <p:txBody>
          <a:bodyPr/>
          <a:lstStyle/>
          <a:p>
            <a:fld id="{120B7EA1-3333-4715-B65D-44D0FA64ADAE}" type="slidenum">
              <a:rPr lang="en-US" altLang="zh-CN"/>
              <a:pPr/>
              <a:t>49</a:t>
            </a:fld>
            <a:endParaRPr lang="en-US" altLang="zh-CN"/>
          </a:p>
        </p:txBody>
      </p:sp>
      <p:sp>
        <p:nvSpPr>
          <p:cNvPr id="51202" name="Rectangle 2"/>
          <p:cNvSpPr>
            <a:spLocks noGrp="1" noChangeArrowheads="1"/>
          </p:cNvSpPr>
          <p:nvPr>
            <p:ph type="title"/>
          </p:nvPr>
        </p:nvSpPr>
        <p:spPr/>
        <p:txBody>
          <a:bodyPr/>
          <a:lstStyle/>
          <a:p>
            <a:r>
              <a:rPr lang="en-US" altLang="zh-CN" sz="4000" dirty="0"/>
              <a:t>7.2.2  </a:t>
            </a:r>
            <a:r>
              <a:rPr lang="zh-CN" altLang="en-US" sz="4000" dirty="0"/>
              <a:t>加锁协议</a:t>
            </a:r>
          </a:p>
        </p:txBody>
      </p:sp>
      <p:sp>
        <p:nvSpPr>
          <p:cNvPr id="51203" name="Rectangle 3"/>
          <p:cNvSpPr>
            <a:spLocks noGrp="1" noChangeArrowheads="1"/>
          </p:cNvSpPr>
          <p:nvPr>
            <p:ph type="body" idx="1"/>
          </p:nvPr>
        </p:nvSpPr>
        <p:spPr>
          <a:xfrm>
            <a:off x="616967" y="1354623"/>
            <a:ext cx="8059489" cy="5098713"/>
          </a:xfrm>
        </p:spPr>
        <p:txBody>
          <a:bodyPr/>
          <a:lstStyle/>
          <a:p>
            <a:r>
              <a:rPr lang="zh-CN" altLang="en-US" sz="2400" dirty="0">
                <a:solidFill>
                  <a:schemeClr val="accent2"/>
                </a:solidFill>
                <a:latin typeface="Times New Roman" pitchFamily="18" charset="0"/>
                <a:ea typeface="黑体" pitchFamily="2" charset="-122"/>
              </a:rPr>
              <a:t>使用</a:t>
            </a:r>
            <a:r>
              <a:rPr lang="en-US" altLang="zh-CN" sz="2400" dirty="0">
                <a:solidFill>
                  <a:schemeClr val="accent2"/>
                </a:solidFill>
                <a:latin typeface="Times New Roman" pitchFamily="18" charset="0"/>
                <a:ea typeface="黑体" pitchFamily="2" charset="-122"/>
              </a:rPr>
              <a:t>X</a:t>
            </a:r>
            <a:r>
              <a:rPr lang="zh-CN" altLang="en-US" sz="2400" dirty="0">
                <a:solidFill>
                  <a:schemeClr val="accent2"/>
                </a:solidFill>
                <a:latin typeface="Times New Roman" pitchFamily="18" charset="0"/>
                <a:ea typeface="黑体" pitchFamily="2" charset="-122"/>
              </a:rPr>
              <a:t>锁的加锁协议</a:t>
            </a:r>
            <a:r>
              <a:rPr lang="zh-CN" altLang="en-US" dirty="0">
                <a:latin typeface="Times New Roman" pitchFamily="18" charset="0"/>
                <a:ea typeface="黑体" pitchFamily="2" charset="-122"/>
              </a:rPr>
              <a:t> </a:t>
            </a:r>
          </a:p>
          <a:p>
            <a:pPr lvl="1"/>
            <a:r>
              <a:rPr lang="en-US" altLang="zh-CN" sz="2200" dirty="0">
                <a:solidFill>
                  <a:srgbClr val="0000FF"/>
                </a:solidFill>
                <a:latin typeface="Times New Roman" pitchFamily="18" charset="0"/>
                <a:ea typeface="黑体" pitchFamily="2" charset="-122"/>
              </a:rPr>
              <a:t>X</a:t>
            </a:r>
            <a:r>
              <a:rPr lang="zh-CN" altLang="en-US" sz="2200" dirty="0">
                <a:solidFill>
                  <a:srgbClr val="0000FF"/>
                </a:solidFill>
                <a:latin typeface="Times New Roman" pitchFamily="18" charset="0"/>
                <a:ea typeface="黑体" pitchFamily="2" charset="-122"/>
              </a:rPr>
              <a:t>锁：排它锁（</a:t>
            </a:r>
            <a:r>
              <a:rPr lang="en-US" altLang="zh-CN" sz="2200" dirty="0" err="1">
                <a:solidFill>
                  <a:srgbClr val="0000FF"/>
                </a:solidFill>
                <a:latin typeface="Times New Roman" pitchFamily="18" charset="0"/>
                <a:ea typeface="黑体" pitchFamily="2" charset="-122"/>
              </a:rPr>
              <a:t>e</a:t>
            </a:r>
            <a:r>
              <a:rPr lang="en-US" altLang="zh-CN" sz="2200" dirty="0" err="1">
                <a:solidFill>
                  <a:schemeClr val="accent2"/>
                </a:solidFill>
                <a:latin typeface="Times New Roman" pitchFamily="18" charset="0"/>
                <a:ea typeface="黑体" pitchFamily="2" charset="-122"/>
              </a:rPr>
              <a:t>X</a:t>
            </a:r>
            <a:r>
              <a:rPr lang="en-US" altLang="zh-CN" sz="2200" dirty="0" err="1">
                <a:solidFill>
                  <a:srgbClr val="0000FF"/>
                </a:solidFill>
                <a:latin typeface="Times New Roman" pitchFamily="18" charset="0"/>
                <a:ea typeface="黑体" pitchFamily="2" charset="-122"/>
              </a:rPr>
              <a:t>clusive</a:t>
            </a:r>
            <a:r>
              <a:rPr lang="en-US" altLang="zh-CN" sz="2200" dirty="0">
                <a:solidFill>
                  <a:srgbClr val="0000FF"/>
                </a:solidFill>
                <a:latin typeface="Times New Roman" pitchFamily="18" charset="0"/>
                <a:ea typeface="黑体" pitchFamily="2" charset="-122"/>
              </a:rPr>
              <a:t> Lock</a:t>
            </a:r>
            <a:r>
              <a:rPr lang="zh-CN" altLang="en-US" sz="2200" dirty="0">
                <a:latin typeface="Times New Roman" pitchFamily="18" charset="0"/>
                <a:ea typeface="黑体" pitchFamily="2" charset="-122"/>
              </a:rPr>
              <a:t>），事务对数据对象实施独占式的读、写操作</a:t>
            </a:r>
            <a:r>
              <a:rPr lang="en-US" altLang="zh-CN" sz="2200" dirty="0">
                <a:solidFill>
                  <a:srgbClr val="FF0000"/>
                </a:solidFill>
                <a:latin typeface="Times New Roman" pitchFamily="18" charset="0"/>
                <a:ea typeface="黑体" pitchFamily="2" charset="-122"/>
              </a:rPr>
              <a:t>【</a:t>
            </a:r>
            <a:r>
              <a:rPr lang="zh-CN" altLang="en-US" sz="2200" dirty="0">
                <a:solidFill>
                  <a:srgbClr val="FF0000"/>
                </a:solidFill>
                <a:latin typeface="Times New Roman" pitchFamily="18" charset="0"/>
                <a:ea typeface="黑体" pitchFamily="2" charset="-122"/>
              </a:rPr>
              <a:t>缺点：系统的并发度很低</a:t>
            </a:r>
            <a:r>
              <a:rPr lang="en-US" altLang="zh-CN" sz="2200" dirty="0">
                <a:solidFill>
                  <a:srgbClr val="FF0000"/>
                </a:solidFill>
                <a:latin typeface="Times New Roman" pitchFamily="18" charset="0"/>
                <a:ea typeface="黑体" pitchFamily="2" charset="-122"/>
              </a:rPr>
              <a:t>】</a:t>
            </a:r>
            <a:r>
              <a:rPr lang="zh-CN" altLang="en-US" sz="2200" dirty="0">
                <a:latin typeface="Times New Roman" pitchFamily="18" charset="0"/>
                <a:ea typeface="黑体" pitchFamily="2" charset="-122"/>
              </a:rPr>
              <a:t>。</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可以用一个</a:t>
            </a:r>
            <a:r>
              <a:rPr lang="zh-CN" altLang="en-US" sz="2200" dirty="0">
                <a:solidFill>
                  <a:srgbClr val="A50021"/>
                </a:solidFill>
                <a:latin typeface="Times New Roman" pitchFamily="18" charset="0"/>
                <a:ea typeface="黑体" pitchFamily="2" charset="-122"/>
              </a:rPr>
              <a:t>相容矩阵（</a:t>
            </a:r>
            <a:r>
              <a:rPr lang="en-US" altLang="zh-CN" sz="2200" dirty="0">
                <a:solidFill>
                  <a:srgbClr val="A50021"/>
                </a:solidFill>
                <a:latin typeface="Times New Roman" pitchFamily="18" charset="0"/>
                <a:ea typeface="黑体" pitchFamily="2" charset="-122"/>
              </a:rPr>
              <a:t>compatibility matrix</a:t>
            </a:r>
            <a:r>
              <a:rPr lang="zh-CN" altLang="en-US" sz="2200" dirty="0">
                <a:solidFill>
                  <a:srgbClr val="A50021"/>
                </a:solidFill>
                <a:latin typeface="Times New Roman" pitchFamily="18" charset="0"/>
                <a:ea typeface="黑体" pitchFamily="2" charset="-122"/>
              </a:rPr>
              <a:t>）</a:t>
            </a:r>
            <a:r>
              <a:rPr lang="zh-CN" altLang="en-US" sz="2200" dirty="0">
                <a:latin typeface="Times New Roman" pitchFamily="18" charset="0"/>
                <a:ea typeface="黑体" pitchFamily="2" charset="-122"/>
              </a:rPr>
              <a:t>来定义</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a:t>
            </a:r>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a:p>
            <a:pPr lvl="1">
              <a:lnSpc>
                <a:spcPct val="110000"/>
              </a:lnSpc>
            </a:pPr>
            <a:r>
              <a:rPr lang="zh-CN" altLang="en-US" sz="2200" dirty="0">
                <a:solidFill>
                  <a:srgbClr val="0000FF"/>
                </a:solidFill>
                <a:latin typeface="Times New Roman" pitchFamily="18" charset="0"/>
                <a:ea typeface="黑体" pitchFamily="2" charset="-122"/>
              </a:rPr>
              <a:t>协议：①</a:t>
            </a:r>
            <a:r>
              <a:rPr lang="zh-CN" altLang="en-US" sz="2200" dirty="0">
                <a:latin typeface="Times New Roman" pitchFamily="18" charset="0"/>
                <a:ea typeface="黑体" pitchFamily="2" charset="-122"/>
              </a:rPr>
              <a:t> 任何事务的任何操作（</a:t>
            </a:r>
            <a:r>
              <a:rPr lang="en-US" altLang="zh-CN" sz="2200" dirty="0">
                <a:latin typeface="Times New Roman" pitchFamily="18" charset="0"/>
                <a:ea typeface="黑体" pitchFamily="2" charset="-122"/>
              </a:rPr>
              <a:t>R/W</a:t>
            </a:r>
            <a:r>
              <a:rPr lang="zh-CN" altLang="en-US" sz="2200" dirty="0">
                <a:latin typeface="Times New Roman" pitchFamily="18" charset="0"/>
                <a:ea typeface="黑体" pitchFamily="2" charset="-122"/>
              </a:rPr>
              <a:t>）在能够执行之前，必须先获得此操作对象的</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a:t>
            </a:r>
            <a:r>
              <a:rPr lang="zh-CN" altLang="en-US" sz="2200" dirty="0">
                <a:solidFill>
                  <a:srgbClr val="008000"/>
                </a:solidFill>
                <a:latin typeface="Times New Roman" pitchFamily="18" charset="0"/>
                <a:ea typeface="黑体" pitchFamily="2" charset="-122"/>
              </a:rPr>
              <a:t>称：加</a:t>
            </a:r>
            <a:r>
              <a:rPr lang="en-US" altLang="zh-CN" sz="2200" dirty="0">
                <a:solidFill>
                  <a:srgbClr val="008000"/>
                </a:solidFill>
                <a:latin typeface="Times New Roman" pitchFamily="18" charset="0"/>
                <a:ea typeface="黑体" pitchFamily="2" charset="-122"/>
              </a:rPr>
              <a:t>X</a:t>
            </a:r>
            <a:r>
              <a:rPr lang="zh-CN" altLang="en-US" sz="2200" dirty="0">
                <a:solidFill>
                  <a:srgbClr val="008000"/>
                </a:solidFill>
                <a:latin typeface="Times New Roman" pitchFamily="18" charset="0"/>
                <a:ea typeface="黑体" pitchFamily="2" charset="-122"/>
              </a:rPr>
              <a:t>锁</a:t>
            </a:r>
            <a:r>
              <a:rPr lang="zh-CN" altLang="en-US" sz="2200" dirty="0">
                <a:latin typeface="Times New Roman" pitchFamily="18" charset="0"/>
                <a:ea typeface="黑体" pitchFamily="2" charset="-122"/>
              </a:rPr>
              <a:t>），操作完成后要释放</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a:t>
            </a:r>
            <a:r>
              <a:rPr lang="zh-CN" altLang="en-US" sz="2200" dirty="0">
                <a:solidFill>
                  <a:srgbClr val="0000FF"/>
                </a:solidFill>
                <a:latin typeface="Times New Roman" pitchFamily="18" charset="0"/>
                <a:ea typeface="黑体" pitchFamily="2" charset="-122"/>
              </a:rPr>
              <a:t>②</a:t>
            </a:r>
            <a:r>
              <a:rPr lang="zh-CN" altLang="en-US" sz="2200" dirty="0">
                <a:latin typeface="Times New Roman" pitchFamily="18" charset="0"/>
                <a:ea typeface="黑体" pitchFamily="2" charset="-122"/>
              </a:rPr>
              <a:t> 每个</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锁必须保持到该事务结束（</a:t>
            </a:r>
            <a:r>
              <a:rPr lang="en-US" altLang="zh-CN" sz="2200" dirty="0">
                <a:latin typeface="Times New Roman" pitchFamily="18" charset="0"/>
                <a:ea typeface="黑体" pitchFamily="2" charset="-122"/>
              </a:rPr>
              <a:t>end of transaction, </a:t>
            </a:r>
            <a:r>
              <a:rPr lang="en-US" altLang="zh-CN" sz="2200" b="1" dirty="0">
                <a:latin typeface="Times New Roman" pitchFamily="18" charset="0"/>
                <a:ea typeface="黑体" pitchFamily="2" charset="-122"/>
              </a:rPr>
              <a:t>EOT</a:t>
            </a:r>
            <a:r>
              <a:rPr lang="zh-CN" altLang="en-US" sz="2200" dirty="0">
                <a:latin typeface="Times New Roman" pitchFamily="18" charset="0"/>
                <a:ea typeface="黑体" pitchFamily="2" charset="-122"/>
              </a:rPr>
              <a:t>）时才能释放。</a:t>
            </a:r>
            <a:r>
              <a:rPr lang="en-US" altLang="zh-CN" sz="2200" dirty="0">
                <a:solidFill>
                  <a:srgbClr val="FF0000"/>
                </a:solidFill>
                <a:latin typeface="Times New Roman" pitchFamily="18" charset="0"/>
                <a:ea typeface="黑体" pitchFamily="2" charset="-122"/>
              </a:rPr>
              <a:t>【</a:t>
            </a:r>
            <a:r>
              <a:rPr lang="zh-CN" altLang="en-US" sz="2200" dirty="0">
                <a:solidFill>
                  <a:srgbClr val="FF0000"/>
                </a:solidFill>
                <a:latin typeface="Times New Roman" pitchFamily="18" charset="0"/>
                <a:ea typeface="黑体" pitchFamily="2" charset="-122"/>
              </a:rPr>
              <a:t>说明：协议</a:t>
            </a:r>
            <a:r>
              <a:rPr lang="zh-CN" altLang="en-US" sz="2200" dirty="0">
                <a:solidFill>
                  <a:srgbClr val="0000FF"/>
                </a:solidFill>
                <a:latin typeface="Times New Roman" pitchFamily="18" charset="0"/>
                <a:ea typeface="黑体" pitchFamily="2" charset="-122"/>
              </a:rPr>
              <a:t>②</a:t>
            </a:r>
            <a:r>
              <a:rPr lang="zh-CN" altLang="en-US" sz="2200" dirty="0">
                <a:solidFill>
                  <a:srgbClr val="FF0000"/>
                </a:solidFill>
                <a:latin typeface="Times New Roman" pitchFamily="18" charset="0"/>
                <a:ea typeface="黑体" pitchFamily="2" charset="-122"/>
              </a:rPr>
              <a:t>同样适合于其他任何加锁协议。</a:t>
            </a:r>
            <a:r>
              <a:rPr lang="zh-CN" altLang="zh-CN" sz="2200" dirty="0">
                <a:solidFill>
                  <a:srgbClr val="FF0000"/>
                </a:solidFill>
                <a:latin typeface="Times New Roman" pitchFamily="18" charset="0"/>
                <a:ea typeface="黑体" pitchFamily="2" charset="-122"/>
              </a:rPr>
              <a:t>不再重述</a:t>
            </a:r>
            <a:r>
              <a:rPr lang="zh-CN" altLang="en-US" sz="2200" dirty="0">
                <a:solidFill>
                  <a:srgbClr val="FF0000"/>
                </a:solidFill>
                <a:latin typeface="Times New Roman" pitchFamily="18" charset="0"/>
                <a:ea typeface="黑体" pitchFamily="2" charset="-122"/>
              </a:rPr>
              <a:t>！</a:t>
            </a:r>
            <a:r>
              <a:rPr lang="en-US" altLang="zh-CN" sz="2200" dirty="0">
                <a:solidFill>
                  <a:srgbClr val="FF0000"/>
                </a:solidFill>
                <a:latin typeface="Times New Roman" pitchFamily="18" charset="0"/>
                <a:ea typeface="黑体" pitchFamily="2" charset="-122"/>
              </a:rPr>
              <a:t>】</a:t>
            </a:r>
            <a:r>
              <a:rPr lang="zh-CN" altLang="en-US" sz="2200" dirty="0">
                <a:latin typeface="Times New Roman" pitchFamily="18" charset="0"/>
                <a:ea typeface="黑体" pitchFamily="2" charset="-122"/>
              </a:rPr>
              <a:t> </a:t>
            </a:r>
          </a:p>
          <a:p>
            <a:pPr lvl="1">
              <a:lnSpc>
                <a:spcPct val="110000"/>
              </a:lnSpc>
            </a:pPr>
            <a:endParaRPr lang="zh-CN" altLang="en-US" sz="2200" dirty="0">
              <a:latin typeface="Times New Roman" pitchFamily="18" charset="0"/>
              <a:ea typeface="黑体" pitchFamily="2" charset="-122"/>
            </a:endParaRPr>
          </a:p>
          <a:p>
            <a:pPr lvl="1"/>
            <a:endParaRPr lang="en-US" altLang="zh-CN" sz="2200" dirty="0">
              <a:latin typeface="Times New Roman" pitchFamily="18" charset="0"/>
              <a:ea typeface="黑体" pitchFamily="2" charset="-122"/>
            </a:endParaRPr>
          </a:p>
        </p:txBody>
      </p:sp>
      <p:graphicFrame>
        <p:nvGraphicFramePr>
          <p:cNvPr id="51243" name="Group 43"/>
          <p:cNvGraphicFramePr>
            <a:graphicFrameLocks noGrp="1"/>
          </p:cNvGraphicFramePr>
          <p:nvPr>
            <p:extLst>
              <p:ext uri="{D42A27DB-BD31-4B8C-83A1-F6EECF244321}">
                <p14:modId xmlns:p14="http://schemas.microsoft.com/office/powerpoint/2010/main" val="1668149254"/>
              </p:ext>
            </p:extLst>
          </p:nvPr>
        </p:nvGraphicFramePr>
        <p:xfrm>
          <a:off x="1547837" y="3043416"/>
          <a:ext cx="5832475" cy="1249680"/>
        </p:xfrm>
        <a:graphic>
          <a:graphicData uri="http://schemas.openxmlformats.org/drawingml/2006/table">
            <a:tbl>
              <a:tblPr/>
              <a:tblGrid>
                <a:gridCol w="280831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511995">
                  <a:extLst>
                    <a:ext uri="{9D8B030D-6E8A-4147-A177-3AD203B41FA5}">
                      <a16:colId xmlns:a16="http://schemas.microsoft.com/office/drawing/2014/main" val="20002"/>
                    </a:ext>
                  </a:extLst>
                </a:gridCol>
              </a:tblGrid>
              <a:tr h="180975">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400" b="0"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其他事务已拥有的锁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190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1" i="0" u="none" strike="noStrike" cap="none" normalizeH="0" baseline="0" dirty="0">
                          <a:ln>
                            <a:noFill/>
                          </a:ln>
                          <a:solidFill>
                            <a:schemeClr val="accent2"/>
                          </a:solidFill>
                          <a:effectLst/>
                          <a:latin typeface="Times New Roman" pitchFamily="18" charset="0"/>
                          <a:ea typeface="黑体" pitchFamily="2" charset="-122"/>
                        </a:rPr>
                        <a:t>无</a:t>
                      </a:r>
                      <a:endParaRPr kumimoji="0" lang="en-US" altLang="zh-CN" sz="2000" b="1" i="0" u="none" strike="noStrike" cap="none" normalizeH="0" baseline="0" dirty="0">
                        <a:ln>
                          <a:noFill/>
                        </a:ln>
                        <a:solidFill>
                          <a:schemeClr val="accent2"/>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accent2"/>
                          </a:solidFill>
                          <a:effectLst/>
                          <a:latin typeface="Times New Roman" pitchFamily="18" charset="0"/>
                          <a:ea typeface="黑体"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当前事务的锁请求     </a:t>
                      </a:r>
                      <a:r>
                        <a:rPr kumimoji="0" lang="en-US" altLang="zh-CN" sz="2000" b="1" i="0" u="none" strike="noStrike" cap="none" normalizeH="0" baseline="0" dirty="0">
                          <a:ln>
                            <a:noFill/>
                          </a:ln>
                          <a:solidFill>
                            <a:srgbClr val="0000FF"/>
                          </a:solidFill>
                          <a:effectLst/>
                          <a:latin typeface="Times New Roman" pitchFamily="18" charset="0"/>
                          <a:ea typeface="黑体" pitchFamily="2" charset="-122"/>
                        </a:rPr>
                        <a:t>X</a:t>
                      </a:r>
                      <a:r>
                        <a:rPr kumimoji="0" lang="en-US" altLang="zh-CN" sz="2400" b="0" i="0" u="none" strike="noStrike" cap="none" normalizeH="0" baseline="0" dirty="0">
                          <a:ln>
                            <a:noFill/>
                          </a:ln>
                          <a:solidFill>
                            <a:schemeClr val="tx1"/>
                          </a:solidFill>
                          <a:effectLst/>
                          <a:latin typeface="Arial"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C9E89BE8-2227-4A8F-9A12-DF65339D5DCF}" type="slidenum">
              <a:rPr lang="en-US" altLang="zh-CN"/>
              <a:pPr/>
              <a:t>5</a:t>
            </a:fld>
            <a:endParaRPr lang="en-US" altLang="zh-CN"/>
          </a:p>
        </p:txBody>
      </p:sp>
      <p:sp>
        <p:nvSpPr>
          <p:cNvPr id="10242" name="Rectangle 2"/>
          <p:cNvSpPr>
            <a:spLocks noGrp="1" noChangeArrowheads="1"/>
          </p:cNvSpPr>
          <p:nvPr>
            <p:ph type="title"/>
          </p:nvPr>
        </p:nvSpPr>
        <p:spPr/>
        <p:txBody>
          <a:bodyPr/>
          <a:lstStyle/>
          <a:p>
            <a:r>
              <a:rPr lang="en-US" altLang="zh-CN" sz="4000" dirty="0"/>
              <a:t>7.1.1  </a:t>
            </a:r>
            <a:r>
              <a:rPr lang="zh-CN" altLang="en-US" sz="4000" dirty="0"/>
              <a:t>恢复的基本技术：</a:t>
            </a:r>
            <a:r>
              <a:rPr lang="zh-CN" altLang="en-US" sz="4000" dirty="0">
                <a:solidFill>
                  <a:srgbClr val="0000FF"/>
                </a:solidFill>
              </a:rPr>
              <a:t>三类故障</a:t>
            </a:r>
          </a:p>
        </p:txBody>
      </p:sp>
      <p:sp>
        <p:nvSpPr>
          <p:cNvPr id="10243" name="Rectangle 3"/>
          <p:cNvSpPr>
            <a:spLocks noGrp="1" noChangeArrowheads="1"/>
          </p:cNvSpPr>
          <p:nvPr>
            <p:ph type="body" idx="1"/>
          </p:nvPr>
        </p:nvSpPr>
        <p:spPr>
          <a:xfrm>
            <a:off x="611188" y="1412428"/>
            <a:ext cx="8137525" cy="5112916"/>
          </a:xfrm>
        </p:spPr>
        <p:txBody>
          <a:bodyPr/>
          <a:lstStyle/>
          <a:p>
            <a:r>
              <a:rPr lang="zh-CN" altLang="en-US" sz="2200" dirty="0">
                <a:solidFill>
                  <a:srgbClr val="0000FF"/>
                </a:solidFill>
                <a:latin typeface="Times New Roman" pitchFamily="18" charset="0"/>
                <a:ea typeface="黑体" pitchFamily="2" charset="-122"/>
              </a:rPr>
              <a:t>事务故障（</a:t>
            </a:r>
            <a:r>
              <a:rPr lang="en-US" altLang="zh-CN" sz="2200" dirty="0">
                <a:solidFill>
                  <a:srgbClr val="0000FF"/>
                </a:solidFill>
                <a:latin typeface="Times New Roman" pitchFamily="18" charset="0"/>
                <a:ea typeface="黑体" pitchFamily="2" charset="-122"/>
              </a:rPr>
              <a:t>transaction failure</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指事务因不可预知的原因而夭折，这些原因可能是：</a:t>
            </a:r>
          </a:p>
          <a:p>
            <a:pPr lvl="1"/>
            <a:r>
              <a:rPr lang="zh-CN" altLang="en-US" sz="2000" dirty="0">
                <a:latin typeface="Times New Roman" pitchFamily="18" charset="0"/>
                <a:ea typeface="黑体" pitchFamily="2" charset="-122"/>
              </a:rPr>
              <a:t>事务因运行时出错（</a:t>
            </a:r>
            <a:r>
              <a:rPr lang="en-US" altLang="zh-CN" sz="2000" dirty="0">
                <a:latin typeface="Times New Roman" pitchFamily="18" charset="0"/>
                <a:ea typeface="黑体" pitchFamily="2" charset="-122"/>
              </a:rPr>
              <a:t>run-time error</a:t>
            </a:r>
            <a:r>
              <a:rPr lang="zh-CN" altLang="en-US" sz="2000" dirty="0">
                <a:latin typeface="Times New Roman" pitchFamily="18" charset="0"/>
                <a:ea typeface="黑体" pitchFamily="2" charset="-122"/>
              </a:rPr>
              <a:t>）而无法继续执行下去；</a:t>
            </a:r>
          </a:p>
          <a:p>
            <a:pPr lvl="1"/>
            <a:r>
              <a:rPr lang="zh-CN" altLang="en-US" sz="2000" dirty="0">
                <a:latin typeface="Times New Roman" pitchFamily="18" charset="0"/>
                <a:ea typeface="黑体" pitchFamily="2" charset="-122"/>
              </a:rPr>
              <a:t>操作员命令</a:t>
            </a:r>
            <a:r>
              <a:rPr lang="en-US" altLang="zh-CN" sz="2000" dirty="0">
                <a:latin typeface="Times New Roman" pitchFamily="18" charset="0"/>
                <a:ea typeface="黑体" pitchFamily="2" charset="-122"/>
              </a:rPr>
              <a:t>DBMS</a:t>
            </a:r>
            <a:r>
              <a:rPr lang="zh-CN" altLang="en-US" sz="2000" dirty="0">
                <a:latin typeface="Times New Roman" pitchFamily="18" charset="0"/>
                <a:ea typeface="黑体" pitchFamily="2" charset="-122"/>
              </a:rPr>
              <a:t>撤销事务；</a:t>
            </a:r>
          </a:p>
          <a:p>
            <a:pPr lvl="1"/>
            <a:r>
              <a:rPr lang="zh-CN" altLang="en-US" sz="2000" dirty="0">
                <a:latin typeface="Times New Roman" pitchFamily="18" charset="0"/>
                <a:ea typeface="黑体" pitchFamily="2" charset="-122"/>
              </a:rPr>
              <a:t>系统调度时强行中止事务的运行，</a:t>
            </a:r>
            <a:r>
              <a:rPr lang="en-US" altLang="zh-CN" sz="2000" dirty="0" err="1">
                <a:latin typeface="Times New Roman" pitchFamily="18" charset="0"/>
                <a:ea typeface="黑体" pitchFamily="2" charset="-122"/>
              </a:rPr>
              <a:t>etc</a:t>
            </a:r>
            <a:r>
              <a:rPr lang="zh-CN" altLang="en-US" sz="2000" dirty="0">
                <a:latin typeface="Times New Roman" pitchFamily="18" charset="0"/>
                <a:ea typeface="黑体" pitchFamily="2" charset="-122"/>
              </a:rPr>
              <a:t>。</a:t>
            </a:r>
          </a:p>
          <a:p>
            <a:pPr lvl="1"/>
            <a:r>
              <a:rPr lang="zh-CN" altLang="en-US" sz="2000" dirty="0">
                <a:solidFill>
                  <a:srgbClr val="008000"/>
                </a:solidFill>
                <a:latin typeface="Times New Roman" pitchFamily="18" charset="0"/>
                <a:ea typeface="黑体" pitchFamily="2" charset="-122"/>
              </a:rPr>
              <a:t>特征：发生在事务提交完成前。</a:t>
            </a:r>
            <a:r>
              <a:rPr lang="zh-CN" altLang="en-US" sz="2000" dirty="0">
                <a:latin typeface="Times New Roman" pitchFamily="18" charset="0"/>
                <a:ea typeface="黑体" pitchFamily="2" charset="-122"/>
              </a:rPr>
              <a:t> </a:t>
            </a:r>
          </a:p>
          <a:p>
            <a:r>
              <a:rPr lang="zh-CN" altLang="en-US" sz="2200" dirty="0">
                <a:solidFill>
                  <a:srgbClr val="0000FF"/>
                </a:solidFill>
                <a:latin typeface="Times New Roman" pitchFamily="18" charset="0"/>
                <a:ea typeface="黑体" pitchFamily="2" charset="-122"/>
              </a:rPr>
              <a:t>系统故障（</a:t>
            </a:r>
            <a:r>
              <a:rPr lang="en-US" altLang="zh-CN" sz="2200" dirty="0">
                <a:solidFill>
                  <a:srgbClr val="0000FF"/>
                </a:solidFill>
                <a:latin typeface="Times New Roman" pitchFamily="18" charset="0"/>
                <a:ea typeface="黑体" pitchFamily="2" charset="-122"/>
              </a:rPr>
              <a:t>system failure</a:t>
            </a:r>
            <a:r>
              <a:rPr lang="zh-CN" altLang="en-US" sz="2200" dirty="0">
                <a:solidFill>
                  <a:srgbClr val="0000FF"/>
                </a:solidFill>
                <a:latin typeface="Times New Roman" pitchFamily="18" charset="0"/>
                <a:ea typeface="黑体" pitchFamily="2" charset="-122"/>
              </a:rPr>
              <a:t>） ：</a:t>
            </a:r>
            <a:r>
              <a:rPr lang="zh-CN" altLang="en-US" sz="2200" dirty="0">
                <a:latin typeface="Times New Roman" pitchFamily="18" charset="0"/>
                <a:ea typeface="黑体" pitchFamily="2" charset="-122"/>
              </a:rPr>
              <a:t>指掉电或系统崩溃（</a:t>
            </a:r>
            <a:r>
              <a:rPr lang="en-US" altLang="zh-CN" sz="2200" dirty="0">
                <a:latin typeface="Times New Roman" pitchFamily="18" charset="0"/>
                <a:ea typeface="黑体" pitchFamily="2" charset="-122"/>
              </a:rPr>
              <a:t>system crash</a:t>
            </a:r>
            <a:r>
              <a:rPr lang="zh-CN" altLang="en-US" sz="2200" dirty="0">
                <a:latin typeface="Times New Roman" pitchFamily="18" charset="0"/>
                <a:ea typeface="黑体" pitchFamily="2" charset="-122"/>
              </a:rPr>
              <a:t>）而导致数据库系统无法继续正常运行下去，此时必须重新启动，从而导致一切事务均无条件中止运行。</a:t>
            </a:r>
          </a:p>
          <a:p>
            <a:pPr lvl="1"/>
            <a:r>
              <a:rPr lang="zh-CN" altLang="en-US" sz="2000" dirty="0">
                <a:solidFill>
                  <a:srgbClr val="008000"/>
                </a:solidFill>
                <a:latin typeface="Times New Roman" pitchFamily="18" charset="0"/>
                <a:ea typeface="黑体" pitchFamily="2" charset="-122"/>
              </a:rPr>
              <a:t>特征：内存数据全部丢失，但外存上的数据库未遭破坏。</a:t>
            </a:r>
            <a:endParaRPr lang="en-US" altLang="zh-CN" sz="2000" dirty="0">
              <a:solidFill>
                <a:srgbClr val="008000"/>
              </a:solidFill>
              <a:latin typeface="Times New Roman" pitchFamily="18" charset="0"/>
              <a:ea typeface="黑体" pitchFamily="2" charset="-122"/>
            </a:endParaRPr>
          </a:p>
          <a:p>
            <a:r>
              <a:rPr lang="zh-CN" altLang="en-US" sz="2200" dirty="0">
                <a:solidFill>
                  <a:srgbClr val="0000FF"/>
                </a:solidFill>
                <a:latin typeface="Times New Roman" pitchFamily="18" charset="0"/>
                <a:ea typeface="黑体" pitchFamily="2" charset="-122"/>
              </a:rPr>
              <a:t>介质故障（</a:t>
            </a:r>
            <a:r>
              <a:rPr lang="en-US" altLang="zh-CN" sz="2200" dirty="0">
                <a:solidFill>
                  <a:srgbClr val="0000FF"/>
                </a:solidFill>
                <a:latin typeface="Times New Roman" pitchFamily="18" charset="0"/>
                <a:ea typeface="黑体" pitchFamily="2" charset="-122"/>
              </a:rPr>
              <a:t>disk/media failure</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指数据库存储介质（通常是磁盘）发生故障而导致不可读</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写盘或盘中数据丢失。</a:t>
            </a:r>
          </a:p>
          <a:p>
            <a:pPr lvl="1"/>
            <a:r>
              <a:rPr lang="zh-CN" altLang="en-US" sz="2000" dirty="0">
                <a:solidFill>
                  <a:srgbClr val="008000"/>
                </a:solidFill>
                <a:latin typeface="Times New Roman" pitchFamily="18" charset="0"/>
                <a:ea typeface="黑体" pitchFamily="2" charset="-122"/>
              </a:rPr>
              <a:t>特征：外存上的数据库已遭破坏，一切已提交的事务对数据库的影响全部丢失。</a:t>
            </a:r>
            <a:r>
              <a:rPr lang="zh-CN" altLang="en-US" sz="2000" dirty="0">
                <a:solidFill>
                  <a:srgbClr val="FF0000"/>
                </a:solidFill>
                <a:latin typeface="Times New Roman" pitchFamily="18" charset="0"/>
                <a:ea typeface="黑体" pitchFamily="2" charset="-122"/>
              </a:rPr>
              <a:t>此类故障发生的可能性小，但破坏性大！</a:t>
            </a:r>
            <a:endParaRPr lang="zh-CN" altLang="en-US" sz="2200" dirty="0">
              <a:solidFill>
                <a:srgbClr val="008000"/>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7"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28" name="灯片编号占位符 5"/>
          <p:cNvSpPr>
            <a:spLocks noGrp="1"/>
          </p:cNvSpPr>
          <p:nvPr>
            <p:ph type="sldNum" sz="quarter" idx="4"/>
          </p:nvPr>
        </p:nvSpPr>
        <p:spPr>
          <a:xfrm>
            <a:off x="8028384" y="6561534"/>
            <a:ext cx="658416" cy="244530"/>
          </a:xfrm>
        </p:spPr>
        <p:txBody>
          <a:bodyPr/>
          <a:lstStyle/>
          <a:p>
            <a:fld id="{0CFD3575-EB2D-4BCD-B655-953F31D6F436}" type="slidenum">
              <a:rPr lang="en-US" altLang="zh-CN"/>
              <a:pPr/>
              <a:t>50</a:t>
            </a:fld>
            <a:endParaRPr lang="en-US" altLang="zh-CN"/>
          </a:p>
        </p:txBody>
      </p:sp>
      <p:sp>
        <p:nvSpPr>
          <p:cNvPr id="53250"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53251" name="Rectangle 3"/>
          <p:cNvSpPr>
            <a:spLocks noGrp="1" noChangeArrowheads="1"/>
          </p:cNvSpPr>
          <p:nvPr>
            <p:ph type="body" idx="1"/>
          </p:nvPr>
        </p:nvSpPr>
        <p:spPr>
          <a:xfrm>
            <a:off x="601414" y="1413024"/>
            <a:ext cx="8147050" cy="5040312"/>
          </a:xfrm>
        </p:spPr>
        <p:txBody>
          <a:bodyPr/>
          <a:lstStyle/>
          <a:p>
            <a:r>
              <a:rPr lang="zh-CN" altLang="en-US" sz="2400" dirty="0">
                <a:solidFill>
                  <a:schemeClr val="accent2"/>
                </a:solidFill>
                <a:latin typeface="Times New Roman" pitchFamily="18" charset="0"/>
                <a:ea typeface="黑体" pitchFamily="2" charset="-122"/>
              </a:rPr>
              <a:t>使用</a:t>
            </a:r>
            <a:r>
              <a:rPr lang="en-US" altLang="zh-CN" sz="2400" dirty="0">
                <a:solidFill>
                  <a:schemeClr val="accent2"/>
                </a:solidFill>
                <a:latin typeface="Times New Roman" pitchFamily="18" charset="0"/>
                <a:ea typeface="黑体" pitchFamily="2" charset="-122"/>
              </a:rPr>
              <a:t>X</a:t>
            </a:r>
            <a:r>
              <a:rPr lang="zh-CN" altLang="en-US" sz="2400" dirty="0">
                <a:solidFill>
                  <a:schemeClr val="accent2"/>
                </a:solidFill>
                <a:latin typeface="Times New Roman" pitchFamily="18" charset="0"/>
                <a:ea typeface="黑体" pitchFamily="2" charset="-122"/>
              </a:rPr>
              <a:t>锁的加锁协议（续）</a:t>
            </a:r>
            <a:endParaRPr lang="en-US" altLang="zh-CN" sz="2400" dirty="0">
              <a:solidFill>
                <a:schemeClr val="accent2"/>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如果仅有</a:t>
            </a:r>
            <a:r>
              <a:rPr lang="zh-CN" altLang="en-US" sz="2200" dirty="0">
                <a:solidFill>
                  <a:srgbClr val="0000FF"/>
                </a:solidFill>
                <a:latin typeface="Times New Roman" pitchFamily="18" charset="0"/>
                <a:ea typeface="黑体" pitchFamily="2" charset="-122"/>
              </a:rPr>
              <a:t>协议①</a:t>
            </a:r>
            <a:r>
              <a:rPr lang="zh-CN" altLang="en-US" sz="2200" dirty="0">
                <a:latin typeface="Times New Roman" pitchFamily="18" charset="0"/>
                <a:ea typeface="黑体" pitchFamily="2" charset="-122"/>
              </a:rPr>
              <a:t> ，会产生问题：读脏数据、读值不可复现、连锁回滚</a:t>
            </a:r>
            <a:r>
              <a:rPr lang="en-US" altLang="zh-CN" sz="2200" dirty="0">
                <a:solidFill>
                  <a:srgbClr val="FF33CC"/>
                </a:solidFill>
                <a:latin typeface="Times New Roman" pitchFamily="18" charset="0"/>
                <a:ea typeface="黑体" pitchFamily="2" charset="-122"/>
              </a:rPr>
              <a:t>【</a:t>
            </a:r>
            <a:r>
              <a:rPr lang="zh-CN" altLang="en-US" sz="2200" dirty="0">
                <a:solidFill>
                  <a:srgbClr val="FF33CC"/>
                </a:solidFill>
                <a:latin typeface="Times New Roman" pitchFamily="18" charset="0"/>
                <a:ea typeface="黑体" pitchFamily="2" charset="-122"/>
              </a:rPr>
              <a:t>教材</a:t>
            </a:r>
            <a:r>
              <a:rPr lang="en-US" altLang="zh-CN" sz="2200" dirty="0">
                <a:solidFill>
                  <a:srgbClr val="FF33CC"/>
                </a:solidFill>
                <a:latin typeface="Times New Roman" pitchFamily="18" charset="0"/>
                <a:ea typeface="黑体" pitchFamily="2" charset="-122"/>
              </a:rPr>
              <a:t>Page 153-154</a:t>
            </a:r>
            <a:r>
              <a:rPr lang="zh-CN" altLang="en-US" sz="2200" dirty="0">
                <a:solidFill>
                  <a:srgbClr val="FF33CC"/>
                </a:solidFill>
                <a:latin typeface="Times New Roman" pitchFamily="18" charset="0"/>
                <a:ea typeface="黑体" pitchFamily="2" charset="-122"/>
              </a:rPr>
              <a:t>中解释以及图</a:t>
            </a:r>
            <a:r>
              <a:rPr lang="en-US" altLang="zh-CN" sz="2200" dirty="0">
                <a:solidFill>
                  <a:srgbClr val="FF33CC"/>
                </a:solidFill>
                <a:latin typeface="Times New Roman" pitchFamily="18" charset="0"/>
                <a:ea typeface="黑体" pitchFamily="2" charset="-122"/>
              </a:rPr>
              <a:t>7-20</a:t>
            </a:r>
            <a:r>
              <a:rPr lang="zh-CN" altLang="en-US" sz="2200" dirty="0">
                <a:solidFill>
                  <a:srgbClr val="FF33CC"/>
                </a:solidFill>
                <a:latin typeface="Times New Roman" pitchFamily="18" charset="0"/>
                <a:ea typeface="黑体" pitchFamily="2" charset="-122"/>
              </a:rPr>
              <a:t>和图</a:t>
            </a:r>
            <a:r>
              <a:rPr lang="en-US" altLang="zh-CN" sz="2200" dirty="0">
                <a:solidFill>
                  <a:srgbClr val="FF33CC"/>
                </a:solidFill>
                <a:latin typeface="Times New Roman" pitchFamily="18" charset="0"/>
                <a:ea typeface="黑体" pitchFamily="2" charset="-122"/>
              </a:rPr>
              <a:t>7-21】</a:t>
            </a:r>
            <a:endParaRPr lang="zh-CN" altLang="en-US" sz="2200" dirty="0">
              <a:solidFill>
                <a:srgbClr val="FF33CC"/>
              </a:solidFill>
              <a:latin typeface="Times New Roman" pitchFamily="18" charset="0"/>
              <a:ea typeface="黑体" pitchFamily="2" charset="-122"/>
            </a:endParaRPr>
          </a:p>
        </p:txBody>
      </p:sp>
      <p:grpSp>
        <p:nvGrpSpPr>
          <p:cNvPr id="53252" name="Group 4"/>
          <p:cNvGrpSpPr>
            <a:grpSpLocks/>
          </p:cNvGrpSpPr>
          <p:nvPr/>
        </p:nvGrpSpPr>
        <p:grpSpPr bwMode="auto">
          <a:xfrm>
            <a:off x="1188094" y="2708870"/>
            <a:ext cx="3311525" cy="3600450"/>
            <a:chOff x="2688" y="1152"/>
            <a:chExt cx="2208" cy="2570"/>
          </a:xfrm>
        </p:grpSpPr>
        <p:sp>
          <p:nvSpPr>
            <p:cNvPr id="53253" name="Rectangle 5"/>
            <p:cNvSpPr>
              <a:spLocks noChangeArrowheads="1"/>
            </p:cNvSpPr>
            <p:nvPr/>
          </p:nvSpPr>
          <p:spPr bwMode="auto">
            <a:xfrm>
              <a:off x="3792" y="1402"/>
              <a:ext cx="1004" cy="2320"/>
            </a:xfrm>
            <a:prstGeom prst="rect">
              <a:avLst/>
            </a:prstGeom>
            <a:noFill/>
            <a:ln w="28575">
              <a:noFill/>
              <a:miter lim="800000"/>
              <a:headEnd/>
              <a:tailEnd/>
            </a:ln>
            <a:effectLst/>
          </p:spPr>
          <p:txBody>
            <a:bodyPr lIns="90000" tIns="46800" rIns="90000" bIns="46800"/>
            <a:lstStyle/>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endParaRPr lang="en-US" altLang="zh-CN" sz="2000" b="1" dirty="0">
                <a:solidFill>
                  <a:srgbClr val="0000FF"/>
                </a:solidFill>
                <a:latin typeface="Times New Roman" pitchFamily="18" charset="0"/>
              </a:endParaRPr>
            </a:p>
            <a:p>
              <a:pPr algn="ctr">
                <a:spcBef>
                  <a:spcPts val="0"/>
                </a:spcBef>
                <a:buClr>
                  <a:schemeClr val="folHlink"/>
                </a:buClr>
                <a:buSzPct val="90000"/>
                <a:buFont typeface="Wingdings" pitchFamily="2" charset="2"/>
                <a:buNone/>
              </a:pPr>
              <a:endParaRPr lang="en-US" altLang="zh-CN" sz="2000" b="1" dirty="0">
                <a:solidFill>
                  <a:srgbClr val="0000FF"/>
                </a:solidFill>
                <a:latin typeface="Times New Roman" pitchFamily="18" charset="0"/>
              </a:endParaRPr>
            </a:p>
            <a:p>
              <a:pPr algn="ctr">
                <a:spcBef>
                  <a:spcPts val="0"/>
                </a:spcBef>
                <a:buClr>
                  <a:schemeClr val="folHlink"/>
                </a:buClr>
                <a:buSzPct val="90000"/>
                <a:buFont typeface="Wingdings" pitchFamily="2" charset="2"/>
                <a:buNone/>
              </a:pPr>
              <a:r>
                <a:rPr lang="en-US" altLang="zh-CN" sz="2000" b="1" dirty="0">
                  <a:latin typeface="Times New Roman" pitchFamily="18" charset="0"/>
                </a:rPr>
                <a:t>Lock (D)</a:t>
              </a:r>
            </a:p>
            <a:p>
              <a:pPr algn="ctr">
                <a:spcBef>
                  <a:spcPts val="0"/>
                </a:spcBef>
                <a:buClr>
                  <a:schemeClr val="folHlink"/>
                </a:buClr>
                <a:buSzPct val="90000"/>
                <a:buFont typeface="Wingdings" pitchFamily="2" charset="2"/>
                <a:buNone/>
              </a:pPr>
              <a:r>
                <a:rPr lang="en-US" altLang="zh-CN" sz="2000" b="1" dirty="0">
                  <a:latin typeface="Times New Roman" pitchFamily="18" charset="0"/>
                </a:rPr>
                <a:t>(waiting ...)</a:t>
              </a: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r>
                <a:rPr lang="en-US" altLang="zh-CN" sz="2000" b="1" dirty="0">
                  <a:latin typeface="Times New Roman" pitchFamily="18" charset="0"/>
                </a:rPr>
                <a:t>Lock(D)</a:t>
              </a:r>
            </a:p>
            <a:p>
              <a:pPr algn="ctr">
                <a:spcBef>
                  <a:spcPts val="0"/>
                </a:spcBef>
                <a:buClr>
                  <a:schemeClr val="folHlink"/>
                </a:buClr>
                <a:buSzPct val="90000"/>
                <a:buFont typeface="Wingdings" pitchFamily="2" charset="2"/>
                <a:buNone/>
              </a:pPr>
              <a:r>
                <a:rPr lang="en-US" altLang="zh-CN" sz="2000" b="1" dirty="0">
                  <a:solidFill>
                    <a:srgbClr val="0000FF"/>
                  </a:solidFill>
                  <a:latin typeface="Times New Roman" pitchFamily="18" charset="0"/>
                </a:rPr>
                <a:t>Read(D)</a:t>
              </a:r>
            </a:p>
            <a:p>
              <a:pPr algn="ctr">
                <a:spcBef>
                  <a:spcPts val="0"/>
                </a:spcBef>
                <a:buClr>
                  <a:schemeClr val="folHlink"/>
                </a:buClr>
                <a:buSzPct val="90000"/>
                <a:buFont typeface="Wingdings" pitchFamily="2" charset="2"/>
                <a:buNone/>
              </a:pPr>
              <a:r>
                <a:rPr lang="en-US" altLang="zh-CN" sz="2000" b="1" dirty="0">
                  <a:latin typeface="Times New Roman" pitchFamily="18" charset="0"/>
                </a:rPr>
                <a:t>Unlock (D)</a:t>
              </a:r>
            </a:p>
          </p:txBody>
        </p:sp>
        <p:sp>
          <p:nvSpPr>
            <p:cNvPr id="53254" name="Rectangle 6"/>
            <p:cNvSpPr>
              <a:spLocks noChangeArrowheads="1"/>
            </p:cNvSpPr>
            <p:nvPr/>
          </p:nvSpPr>
          <p:spPr bwMode="auto">
            <a:xfrm>
              <a:off x="2688" y="1402"/>
              <a:ext cx="1056" cy="2320"/>
            </a:xfrm>
            <a:prstGeom prst="rect">
              <a:avLst/>
            </a:prstGeom>
            <a:noFill/>
            <a:ln w="28575">
              <a:noFill/>
              <a:miter lim="800000"/>
              <a:headEnd/>
              <a:tailEnd/>
            </a:ln>
            <a:effectLst/>
          </p:spPr>
          <p:txBody>
            <a:bodyPr lIns="90000" tIns="46800" rIns="90000" bIns="46800"/>
            <a:lstStyle/>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r>
                <a:rPr lang="en-US" altLang="zh-CN" sz="2000" b="1" dirty="0">
                  <a:latin typeface="Times New Roman" pitchFamily="18" charset="0"/>
                </a:rPr>
                <a:t>Lock (D)</a:t>
              </a:r>
            </a:p>
            <a:p>
              <a:pPr algn="ctr">
                <a:spcBef>
                  <a:spcPts val="0"/>
                </a:spcBef>
                <a:buClr>
                  <a:schemeClr val="folHlink"/>
                </a:buClr>
                <a:buSzPct val="90000"/>
                <a:buFont typeface="Wingdings" pitchFamily="2" charset="2"/>
                <a:buNone/>
              </a:pPr>
              <a:r>
                <a:rPr lang="en-US" altLang="zh-CN" sz="2000" b="1" dirty="0">
                  <a:latin typeface="Times New Roman" pitchFamily="18" charset="0"/>
                </a:rPr>
                <a:t>Write (D)</a:t>
              </a:r>
            </a:p>
            <a:p>
              <a:pPr algn="ctr">
                <a:spcBef>
                  <a:spcPts val="0"/>
                </a:spcBef>
                <a:buClr>
                  <a:schemeClr val="folHlink"/>
                </a:buClr>
                <a:buSzPct val="90000"/>
                <a:buFont typeface="Wingdings" pitchFamily="2" charset="2"/>
                <a:buNone/>
              </a:pPr>
              <a:r>
                <a:rPr lang="en-US" altLang="zh-CN" sz="2000" b="1" dirty="0">
                  <a:latin typeface="Times New Roman" pitchFamily="18" charset="0"/>
                </a:rPr>
                <a:t>Unlock (D)</a:t>
              </a: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r>
                <a:rPr lang="en-US" altLang="zh-CN" sz="2000" b="1" dirty="0">
                  <a:solidFill>
                    <a:srgbClr val="0000FF"/>
                  </a:solidFill>
                  <a:latin typeface="Times New Roman" pitchFamily="18" charset="0"/>
                </a:rPr>
                <a:t>(rollback)</a:t>
              </a:r>
            </a:p>
          </p:txBody>
        </p:sp>
        <p:sp>
          <p:nvSpPr>
            <p:cNvPr id="53255" name="Rectangle 7"/>
            <p:cNvSpPr>
              <a:spLocks noChangeArrowheads="1"/>
            </p:cNvSpPr>
            <p:nvPr/>
          </p:nvSpPr>
          <p:spPr bwMode="auto">
            <a:xfrm>
              <a:off x="3892" y="1152"/>
              <a:ext cx="1004" cy="250"/>
            </a:xfrm>
            <a:prstGeom prst="rect">
              <a:avLst/>
            </a:prstGeom>
            <a:noFill/>
            <a:ln w="28575">
              <a:noFill/>
              <a:miter lim="800000"/>
              <a:headEnd/>
              <a:tailEnd/>
            </a:ln>
            <a:effectLst/>
          </p:spPr>
          <p:txBody>
            <a:bodyPr lIns="90000" tIns="46800" rIns="90000" bIns="46800"/>
            <a:lstStyle/>
            <a:p>
              <a:pPr algn="ctr">
                <a:spcBef>
                  <a:spcPct val="20000"/>
                </a:spcBef>
                <a:buClr>
                  <a:schemeClr val="folHlink"/>
                </a:buClr>
                <a:buSzPct val="90000"/>
                <a:buFont typeface="Wingdings" pitchFamily="2" charset="2"/>
                <a:buNone/>
              </a:pPr>
              <a:r>
                <a:rPr lang="en-US" altLang="zh-CN" sz="2000" b="1">
                  <a:solidFill>
                    <a:schemeClr val="accent2"/>
                  </a:solidFill>
                  <a:latin typeface="Times New Roman" pitchFamily="18" charset="0"/>
                </a:rPr>
                <a:t>T</a:t>
              </a:r>
              <a:r>
                <a:rPr lang="en-US" altLang="zh-CN" sz="2000" b="1" baseline="-25000">
                  <a:solidFill>
                    <a:schemeClr val="accent2"/>
                  </a:solidFill>
                  <a:latin typeface="Times New Roman" pitchFamily="18" charset="0"/>
                </a:rPr>
                <a:t>2</a:t>
              </a:r>
            </a:p>
          </p:txBody>
        </p:sp>
        <p:sp>
          <p:nvSpPr>
            <p:cNvPr id="53256" name="Rectangle 8"/>
            <p:cNvSpPr>
              <a:spLocks noChangeArrowheads="1"/>
            </p:cNvSpPr>
            <p:nvPr/>
          </p:nvSpPr>
          <p:spPr bwMode="auto">
            <a:xfrm>
              <a:off x="2688" y="1152"/>
              <a:ext cx="1204" cy="250"/>
            </a:xfrm>
            <a:prstGeom prst="rect">
              <a:avLst/>
            </a:prstGeom>
            <a:noFill/>
            <a:ln w="28575">
              <a:noFill/>
              <a:miter lim="800000"/>
              <a:headEnd/>
              <a:tailEnd/>
            </a:ln>
            <a:effectLst/>
          </p:spPr>
          <p:txBody>
            <a:bodyPr lIns="90000" tIns="46800" rIns="90000" bIns="46800"/>
            <a:lstStyle/>
            <a:p>
              <a:pPr algn="ctr">
                <a:spcBef>
                  <a:spcPct val="20000"/>
                </a:spcBef>
                <a:buClr>
                  <a:schemeClr val="folHlink"/>
                </a:buClr>
                <a:buSzPct val="90000"/>
                <a:buFont typeface="Wingdings" pitchFamily="2" charset="2"/>
                <a:buNone/>
              </a:pPr>
              <a:r>
                <a:rPr lang="en-US" altLang="zh-CN" sz="2000" b="1">
                  <a:solidFill>
                    <a:schemeClr val="accent2"/>
                  </a:solidFill>
                  <a:latin typeface="Times New Roman" pitchFamily="18" charset="0"/>
                </a:rPr>
                <a:t>T</a:t>
              </a:r>
              <a:r>
                <a:rPr lang="en-US" altLang="zh-CN" sz="2000" b="1" baseline="-25000">
                  <a:solidFill>
                    <a:schemeClr val="accent2"/>
                  </a:solidFill>
                  <a:latin typeface="Times New Roman" pitchFamily="18" charset="0"/>
                </a:rPr>
                <a:t>1</a:t>
              </a:r>
            </a:p>
          </p:txBody>
        </p:sp>
        <p:sp>
          <p:nvSpPr>
            <p:cNvPr id="53257" name="Line 9"/>
            <p:cNvSpPr>
              <a:spLocks noChangeShapeType="1"/>
            </p:cNvSpPr>
            <p:nvPr/>
          </p:nvSpPr>
          <p:spPr bwMode="auto">
            <a:xfrm>
              <a:off x="2688" y="115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53258" name="Line 10"/>
            <p:cNvSpPr>
              <a:spLocks noChangeShapeType="1"/>
            </p:cNvSpPr>
            <p:nvPr/>
          </p:nvSpPr>
          <p:spPr bwMode="auto">
            <a:xfrm>
              <a:off x="2688" y="1402"/>
              <a:ext cx="2208"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53259" name="Line 11"/>
            <p:cNvSpPr>
              <a:spLocks noChangeShapeType="1"/>
            </p:cNvSpPr>
            <p:nvPr/>
          </p:nvSpPr>
          <p:spPr bwMode="auto">
            <a:xfrm>
              <a:off x="2688" y="372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53260" name="Line 12"/>
            <p:cNvSpPr>
              <a:spLocks noChangeShapeType="1"/>
            </p:cNvSpPr>
            <p:nvPr/>
          </p:nvSpPr>
          <p:spPr bwMode="auto">
            <a:xfrm>
              <a:off x="2688"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53261" name="Line 13"/>
            <p:cNvSpPr>
              <a:spLocks noChangeShapeType="1"/>
            </p:cNvSpPr>
            <p:nvPr/>
          </p:nvSpPr>
          <p:spPr bwMode="auto">
            <a:xfrm>
              <a:off x="3792" y="1152"/>
              <a:ext cx="0" cy="257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53262" name="Line 14"/>
            <p:cNvSpPr>
              <a:spLocks noChangeShapeType="1"/>
            </p:cNvSpPr>
            <p:nvPr/>
          </p:nvSpPr>
          <p:spPr bwMode="auto">
            <a:xfrm>
              <a:off x="4896"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grpSp>
        <p:nvGrpSpPr>
          <p:cNvPr id="53263" name="Group 15"/>
          <p:cNvGrpSpPr>
            <a:grpSpLocks/>
          </p:cNvGrpSpPr>
          <p:nvPr/>
        </p:nvGrpSpPr>
        <p:grpSpPr bwMode="auto">
          <a:xfrm>
            <a:off x="5292923" y="2708870"/>
            <a:ext cx="3311525" cy="3600450"/>
            <a:chOff x="2688" y="1152"/>
            <a:chExt cx="2208" cy="2570"/>
          </a:xfrm>
        </p:grpSpPr>
        <p:sp>
          <p:nvSpPr>
            <p:cNvPr id="53264" name="Rectangle 16"/>
            <p:cNvSpPr>
              <a:spLocks noChangeArrowheads="1"/>
            </p:cNvSpPr>
            <p:nvPr/>
          </p:nvSpPr>
          <p:spPr bwMode="auto">
            <a:xfrm>
              <a:off x="3892" y="1402"/>
              <a:ext cx="1004" cy="2320"/>
            </a:xfrm>
            <a:prstGeom prst="rect">
              <a:avLst/>
            </a:prstGeom>
            <a:noFill/>
            <a:ln w="28575">
              <a:noFill/>
              <a:miter lim="800000"/>
              <a:headEnd/>
              <a:tailEnd/>
            </a:ln>
            <a:effectLst/>
          </p:spPr>
          <p:txBody>
            <a:bodyPr lIns="90000" tIns="46800" rIns="90000" bIns="46800"/>
            <a:lstStyle/>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endParaRPr lang="en-US" altLang="zh-CN" sz="2000" dirty="0">
                <a:solidFill>
                  <a:schemeClr val="folHlink"/>
                </a:solidFill>
              </a:endParaRPr>
            </a:p>
            <a:p>
              <a:pPr algn="ctr">
                <a:spcBef>
                  <a:spcPts val="0"/>
                </a:spcBef>
                <a:buClr>
                  <a:schemeClr val="folHlink"/>
                </a:buClr>
                <a:buSzPct val="90000"/>
                <a:buFont typeface="Wingdings" pitchFamily="2" charset="2"/>
                <a:buNone/>
              </a:pPr>
              <a:r>
                <a:rPr lang="en-US" altLang="zh-CN" sz="2000" b="1" dirty="0">
                  <a:latin typeface="Times New Roman" pitchFamily="18" charset="0"/>
                </a:rPr>
                <a:t>Lock (D)</a:t>
              </a:r>
            </a:p>
            <a:p>
              <a:pPr algn="ctr">
                <a:spcBef>
                  <a:spcPts val="0"/>
                </a:spcBef>
                <a:buClr>
                  <a:schemeClr val="folHlink"/>
                </a:buClr>
                <a:buSzPct val="90000"/>
                <a:buFont typeface="Wingdings" pitchFamily="2" charset="2"/>
                <a:buNone/>
              </a:pPr>
              <a:r>
                <a:rPr lang="en-US" altLang="zh-CN" sz="2000" b="1" dirty="0">
                  <a:solidFill>
                    <a:srgbClr val="0000FF"/>
                  </a:solidFill>
                  <a:latin typeface="Times New Roman" pitchFamily="18" charset="0"/>
                </a:rPr>
                <a:t>Write(D)</a:t>
              </a:r>
            </a:p>
            <a:p>
              <a:pPr algn="ctr">
                <a:spcBef>
                  <a:spcPts val="0"/>
                </a:spcBef>
                <a:buClr>
                  <a:schemeClr val="folHlink"/>
                </a:buClr>
                <a:buSzPct val="90000"/>
                <a:buFont typeface="Wingdings" pitchFamily="2" charset="2"/>
                <a:buNone/>
              </a:pPr>
              <a:r>
                <a:rPr lang="en-US" altLang="zh-CN" sz="2000" b="1" dirty="0">
                  <a:latin typeface="Times New Roman" pitchFamily="18" charset="0"/>
                </a:rPr>
                <a:t>Unlock(D)</a:t>
              </a:r>
            </a:p>
          </p:txBody>
        </p:sp>
        <p:sp>
          <p:nvSpPr>
            <p:cNvPr id="53265" name="Rectangle 17"/>
            <p:cNvSpPr>
              <a:spLocks noChangeArrowheads="1"/>
            </p:cNvSpPr>
            <p:nvPr/>
          </p:nvSpPr>
          <p:spPr bwMode="auto">
            <a:xfrm>
              <a:off x="2688" y="1402"/>
              <a:ext cx="1104" cy="2320"/>
            </a:xfrm>
            <a:prstGeom prst="rect">
              <a:avLst/>
            </a:prstGeom>
            <a:noFill/>
            <a:ln w="28575">
              <a:noFill/>
              <a:miter lim="800000"/>
              <a:headEnd/>
              <a:tailEnd/>
            </a:ln>
            <a:effectLst/>
          </p:spPr>
          <p:txBody>
            <a:bodyPr lIns="90000" tIns="46800" rIns="90000" bIns="46800"/>
            <a:lstStyle/>
            <a:p>
              <a:pPr algn="ctr">
                <a:spcBef>
                  <a:spcPts val="0"/>
                </a:spcBef>
                <a:buClr>
                  <a:schemeClr val="folHlink"/>
                </a:buClr>
                <a:buSzPct val="90000"/>
                <a:buFont typeface="Wingdings" pitchFamily="2" charset="2"/>
                <a:buNone/>
              </a:pPr>
              <a:r>
                <a:rPr lang="en-US" altLang="zh-CN" dirty="0">
                  <a:solidFill>
                    <a:schemeClr val="folHlink"/>
                  </a:solidFill>
                </a:rPr>
                <a:t>.</a:t>
              </a:r>
              <a:endParaRPr lang="en-US" altLang="zh-CN" sz="2000" dirty="0">
                <a:solidFill>
                  <a:schemeClr val="folHlink"/>
                </a:solidFill>
              </a:endParaRPr>
            </a:p>
            <a:p>
              <a:pPr algn="ctr">
                <a:spcBef>
                  <a:spcPts val="0"/>
                </a:spcBef>
                <a:buClr>
                  <a:schemeClr val="folHlink"/>
                </a:buClr>
                <a:buSzPct val="90000"/>
                <a:buFont typeface="Wingdings" pitchFamily="2" charset="2"/>
                <a:buNone/>
              </a:pPr>
              <a:r>
                <a:rPr lang="en-US" altLang="zh-CN" sz="2000" b="1" dirty="0">
                  <a:latin typeface="Times New Roman" pitchFamily="18" charset="0"/>
                </a:rPr>
                <a:t>Lock (D)</a:t>
              </a:r>
            </a:p>
            <a:p>
              <a:pPr algn="ctr">
                <a:spcBef>
                  <a:spcPts val="0"/>
                </a:spcBef>
                <a:buClr>
                  <a:schemeClr val="folHlink"/>
                </a:buClr>
                <a:buSzPct val="90000"/>
                <a:buFont typeface="Wingdings" pitchFamily="2" charset="2"/>
                <a:buNone/>
              </a:pPr>
              <a:r>
                <a:rPr lang="en-US" altLang="zh-CN" sz="2000" b="1" dirty="0">
                  <a:solidFill>
                    <a:srgbClr val="0000FF"/>
                  </a:solidFill>
                  <a:latin typeface="Times New Roman" pitchFamily="18" charset="0"/>
                </a:rPr>
                <a:t>Read (D)</a:t>
              </a:r>
            </a:p>
            <a:p>
              <a:pPr algn="ctr">
                <a:spcBef>
                  <a:spcPts val="0"/>
                </a:spcBef>
                <a:buClr>
                  <a:schemeClr val="folHlink"/>
                </a:buClr>
                <a:buSzPct val="90000"/>
                <a:buFont typeface="Wingdings" pitchFamily="2" charset="2"/>
                <a:buNone/>
              </a:pPr>
              <a:r>
                <a:rPr lang="en-US" altLang="zh-CN" sz="2000" b="1" dirty="0">
                  <a:latin typeface="Times New Roman" pitchFamily="18" charset="0"/>
                </a:rPr>
                <a:t>Unlock (D)</a:t>
              </a: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endParaRPr lang="en-US" altLang="zh-CN" sz="2000" b="1" dirty="0">
                <a:latin typeface="Times New Roman" pitchFamily="18" charset="0"/>
              </a:endParaRPr>
            </a:p>
            <a:p>
              <a:pPr algn="ctr">
                <a:spcBef>
                  <a:spcPts val="0"/>
                </a:spcBef>
                <a:buClr>
                  <a:schemeClr val="folHlink"/>
                </a:buClr>
                <a:buSzPct val="90000"/>
                <a:buFont typeface="Wingdings" pitchFamily="2" charset="2"/>
                <a:buNone/>
              </a:pPr>
              <a:r>
                <a:rPr lang="en-US" altLang="zh-CN" sz="2000" b="1" dirty="0">
                  <a:latin typeface="Times New Roman" pitchFamily="18" charset="0"/>
                </a:rPr>
                <a:t>Lock (D)</a:t>
              </a:r>
            </a:p>
            <a:p>
              <a:pPr algn="ctr">
                <a:spcBef>
                  <a:spcPts val="0"/>
                </a:spcBef>
                <a:buClr>
                  <a:schemeClr val="folHlink"/>
                </a:buClr>
                <a:buSzPct val="90000"/>
                <a:buFont typeface="Wingdings" pitchFamily="2" charset="2"/>
                <a:buNone/>
              </a:pPr>
              <a:r>
                <a:rPr lang="en-US" altLang="zh-CN" sz="2000" b="1" dirty="0">
                  <a:solidFill>
                    <a:srgbClr val="0000FF"/>
                  </a:solidFill>
                  <a:latin typeface="Times New Roman" pitchFamily="18" charset="0"/>
                </a:rPr>
                <a:t>Read (D</a:t>
              </a:r>
              <a:r>
                <a:rPr lang="en-US" altLang="zh-CN" sz="2000" b="1" dirty="0">
                  <a:latin typeface="Times New Roman" pitchFamily="18" charset="0"/>
                </a:rPr>
                <a:t>)</a:t>
              </a:r>
            </a:p>
            <a:p>
              <a:pPr algn="ctr">
                <a:spcBef>
                  <a:spcPts val="0"/>
                </a:spcBef>
                <a:buClr>
                  <a:schemeClr val="folHlink"/>
                </a:buClr>
                <a:buSzPct val="90000"/>
                <a:buFont typeface="Wingdings" pitchFamily="2" charset="2"/>
                <a:buNone/>
              </a:pPr>
              <a:r>
                <a:rPr lang="en-US" altLang="zh-CN" sz="2000" b="1" dirty="0">
                  <a:latin typeface="Times New Roman" pitchFamily="18" charset="0"/>
                </a:rPr>
                <a:t>Unlock (D)</a:t>
              </a:r>
            </a:p>
          </p:txBody>
        </p:sp>
        <p:sp>
          <p:nvSpPr>
            <p:cNvPr id="53266" name="Rectangle 18"/>
            <p:cNvSpPr>
              <a:spLocks noChangeArrowheads="1"/>
            </p:cNvSpPr>
            <p:nvPr/>
          </p:nvSpPr>
          <p:spPr bwMode="auto">
            <a:xfrm>
              <a:off x="3892" y="1152"/>
              <a:ext cx="1004" cy="250"/>
            </a:xfrm>
            <a:prstGeom prst="rect">
              <a:avLst/>
            </a:prstGeom>
            <a:noFill/>
            <a:ln w="28575">
              <a:noFill/>
              <a:miter lim="800000"/>
              <a:headEnd/>
              <a:tailEnd/>
            </a:ln>
            <a:effectLst/>
          </p:spPr>
          <p:txBody>
            <a:bodyPr lIns="90000" tIns="46800" rIns="90000" bIns="46800"/>
            <a:lstStyle/>
            <a:p>
              <a:pPr algn="ctr">
                <a:spcBef>
                  <a:spcPct val="20000"/>
                </a:spcBef>
                <a:buClr>
                  <a:schemeClr val="folHlink"/>
                </a:buClr>
                <a:buSzPct val="90000"/>
                <a:buFont typeface="Wingdings" pitchFamily="2" charset="2"/>
                <a:buNone/>
              </a:pPr>
              <a:r>
                <a:rPr lang="en-US" altLang="zh-CN" sz="2000" b="1">
                  <a:solidFill>
                    <a:schemeClr val="accent2"/>
                  </a:solidFill>
                  <a:latin typeface="Times New Roman" pitchFamily="18" charset="0"/>
                </a:rPr>
                <a:t>T</a:t>
              </a:r>
              <a:r>
                <a:rPr lang="en-US" altLang="zh-CN" sz="2000" b="1" baseline="-25000">
                  <a:solidFill>
                    <a:schemeClr val="accent2"/>
                  </a:solidFill>
                  <a:latin typeface="Times New Roman" pitchFamily="18" charset="0"/>
                </a:rPr>
                <a:t>2</a:t>
              </a:r>
            </a:p>
          </p:txBody>
        </p:sp>
        <p:sp>
          <p:nvSpPr>
            <p:cNvPr id="53267" name="Rectangle 19"/>
            <p:cNvSpPr>
              <a:spLocks noChangeArrowheads="1"/>
            </p:cNvSpPr>
            <p:nvPr/>
          </p:nvSpPr>
          <p:spPr bwMode="auto">
            <a:xfrm>
              <a:off x="2688" y="1152"/>
              <a:ext cx="1204" cy="250"/>
            </a:xfrm>
            <a:prstGeom prst="rect">
              <a:avLst/>
            </a:prstGeom>
            <a:noFill/>
            <a:ln w="28575">
              <a:noFill/>
              <a:miter lim="800000"/>
              <a:headEnd/>
              <a:tailEnd/>
            </a:ln>
            <a:effectLst/>
          </p:spPr>
          <p:txBody>
            <a:bodyPr lIns="90000" tIns="46800" rIns="90000" bIns="46800"/>
            <a:lstStyle/>
            <a:p>
              <a:pPr algn="ctr">
                <a:spcBef>
                  <a:spcPct val="20000"/>
                </a:spcBef>
                <a:buClr>
                  <a:schemeClr val="folHlink"/>
                </a:buClr>
                <a:buSzPct val="90000"/>
                <a:buFont typeface="Wingdings" pitchFamily="2" charset="2"/>
                <a:buNone/>
              </a:pPr>
              <a:r>
                <a:rPr lang="en-US" altLang="zh-CN" sz="2000" b="1">
                  <a:solidFill>
                    <a:schemeClr val="accent2"/>
                  </a:solidFill>
                  <a:latin typeface="Times New Roman" pitchFamily="18" charset="0"/>
                </a:rPr>
                <a:t>T</a:t>
              </a:r>
              <a:r>
                <a:rPr lang="en-US" altLang="zh-CN" sz="2000" b="1" baseline="-25000">
                  <a:solidFill>
                    <a:schemeClr val="accent2"/>
                  </a:solidFill>
                  <a:latin typeface="Times New Roman" pitchFamily="18" charset="0"/>
                </a:rPr>
                <a:t>1</a:t>
              </a:r>
            </a:p>
          </p:txBody>
        </p:sp>
        <p:sp>
          <p:nvSpPr>
            <p:cNvPr id="53268" name="Line 20"/>
            <p:cNvSpPr>
              <a:spLocks noChangeShapeType="1"/>
            </p:cNvSpPr>
            <p:nvPr/>
          </p:nvSpPr>
          <p:spPr bwMode="auto">
            <a:xfrm>
              <a:off x="2688" y="115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53269" name="Line 21"/>
            <p:cNvSpPr>
              <a:spLocks noChangeShapeType="1"/>
            </p:cNvSpPr>
            <p:nvPr/>
          </p:nvSpPr>
          <p:spPr bwMode="auto">
            <a:xfrm>
              <a:off x="2688" y="1402"/>
              <a:ext cx="2208" cy="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53270" name="Line 22"/>
            <p:cNvSpPr>
              <a:spLocks noChangeShapeType="1"/>
            </p:cNvSpPr>
            <p:nvPr/>
          </p:nvSpPr>
          <p:spPr bwMode="auto">
            <a:xfrm>
              <a:off x="2688" y="3722"/>
              <a:ext cx="2208" cy="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53271" name="Line 23"/>
            <p:cNvSpPr>
              <a:spLocks noChangeShapeType="1"/>
            </p:cNvSpPr>
            <p:nvPr/>
          </p:nvSpPr>
          <p:spPr bwMode="auto">
            <a:xfrm>
              <a:off x="2688"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sp>
          <p:nvSpPr>
            <p:cNvPr id="53272" name="Line 24"/>
            <p:cNvSpPr>
              <a:spLocks noChangeShapeType="1"/>
            </p:cNvSpPr>
            <p:nvPr/>
          </p:nvSpPr>
          <p:spPr bwMode="auto">
            <a:xfrm>
              <a:off x="3840" y="1152"/>
              <a:ext cx="0" cy="2570"/>
            </a:xfrm>
            <a:prstGeom prst="line">
              <a:avLst/>
            </a:prstGeom>
            <a:noFill/>
            <a:ln w="12700">
              <a:solidFill>
                <a:schemeClr val="tx1"/>
              </a:solidFill>
              <a:round/>
              <a:headEnd/>
              <a:tailEnd/>
            </a:ln>
            <a:effectLst/>
          </p:spPr>
          <p:txBody>
            <a:bodyPr wrap="none" lIns="90000" tIns="46800" rIns="90000" bIns="46800" anchor="ctr"/>
            <a:lstStyle/>
            <a:p>
              <a:endParaRPr lang="zh-CN" altLang="en-US"/>
            </a:p>
          </p:txBody>
        </p:sp>
        <p:sp>
          <p:nvSpPr>
            <p:cNvPr id="53273" name="Line 25"/>
            <p:cNvSpPr>
              <a:spLocks noChangeShapeType="1"/>
            </p:cNvSpPr>
            <p:nvPr/>
          </p:nvSpPr>
          <p:spPr bwMode="auto">
            <a:xfrm>
              <a:off x="4896" y="1152"/>
              <a:ext cx="0" cy="2570"/>
            </a:xfrm>
            <a:prstGeom prst="line">
              <a:avLst/>
            </a:prstGeom>
            <a:noFill/>
            <a:ln w="28575" cap="sq">
              <a:solidFill>
                <a:schemeClr val="tx1"/>
              </a:solidFill>
              <a:round/>
              <a:headEnd/>
              <a:tailEnd/>
            </a:ln>
            <a:effectLst/>
          </p:spPr>
          <p:txBody>
            <a:bodyPr wrap="none" lIns="90000" tIns="46800" rIns="90000" bIns="46800" anchor="ctr"/>
            <a:lstStyle/>
            <a:p>
              <a:endParaRPr lang="zh-CN" altLang="en-US"/>
            </a:p>
          </p:txBody>
        </p:sp>
      </p:grpSp>
      <p:cxnSp>
        <p:nvCxnSpPr>
          <p:cNvPr id="30" name="直接箭头连接符 29"/>
          <p:cNvCxnSpPr>
            <a:stCxn id="31" idx="2"/>
          </p:cNvCxnSpPr>
          <p:nvPr/>
        </p:nvCxnSpPr>
        <p:spPr>
          <a:xfrm flipH="1">
            <a:off x="4860032" y="3283243"/>
            <a:ext cx="8275" cy="309808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1" name="矩形 30"/>
          <p:cNvSpPr/>
          <p:nvPr/>
        </p:nvSpPr>
        <p:spPr>
          <a:xfrm>
            <a:off x="4660558" y="2636912"/>
            <a:ext cx="415498" cy="646331"/>
          </a:xfrm>
          <a:prstGeom prst="rect">
            <a:avLst/>
          </a:prstGeom>
        </p:spPr>
        <p:txBody>
          <a:bodyPr wrap="none">
            <a:spAutoFit/>
          </a:bodyPr>
          <a:lstStyle/>
          <a:p>
            <a:r>
              <a:rPr lang="zh-CN" altLang="en-US" dirty="0">
                <a:solidFill>
                  <a:srgbClr val="FF0000"/>
                </a:solidFill>
              </a:rPr>
              <a:t>时</a:t>
            </a:r>
            <a:endParaRPr lang="en-US" altLang="zh-CN" dirty="0">
              <a:solidFill>
                <a:srgbClr val="FF0000"/>
              </a:solidFill>
            </a:endParaRPr>
          </a:p>
          <a:p>
            <a:r>
              <a:rPr lang="zh-CN" altLang="en-US" dirty="0">
                <a:solidFill>
                  <a:srgbClr val="FF0000"/>
                </a:solidFill>
              </a:rPr>
              <a:t>间</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372FBBDA-272C-4032-BB3F-58C4D85D259D}" type="slidenum">
              <a:rPr lang="en-US" altLang="zh-CN"/>
              <a:pPr/>
              <a:t>51</a:t>
            </a:fld>
            <a:endParaRPr lang="en-US" altLang="zh-CN"/>
          </a:p>
        </p:txBody>
      </p:sp>
      <p:sp>
        <p:nvSpPr>
          <p:cNvPr id="54274"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54275" name="Rectangle 3"/>
          <p:cNvSpPr>
            <a:spLocks noGrp="1" noChangeArrowheads="1"/>
          </p:cNvSpPr>
          <p:nvPr>
            <p:ph type="body" idx="1"/>
          </p:nvPr>
        </p:nvSpPr>
        <p:spPr>
          <a:xfrm>
            <a:off x="611560" y="1340768"/>
            <a:ext cx="8064896" cy="4464496"/>
          </a:xfrm>
        </p:spPr>
        <p:txBody>
          <a:bodyPr/>
          <a:lstStyle/>
          <a:p>
            <a:pPr>
              <a:lnSpc>
                <a:spcPct val="115000"/>
              </a:lnSpc>
              <a:spcBef>
                <a:spcPts val="300"/>
              </a:spcBef>
            </a:pPr>
            <a:r>
              <a:rPr lang="zh-CN" altLang="en-US" sz="2600" dirty="0">
                <a:solidFill>
                  <a:schemeClr val="accent2"/>
                </a:solidFill>
                <a:latin typeface="Times New Roman" pitchFamily="18" charset="0"/>
                <a:ea typeface="黑体" pitchFamily="2" charset="-122"/>
              </a:rPr>
              <a:t>定义：合式事务（</a:t>
            </a:r>
            <a:r>
              <a:rPr lang="en-US" altLang="zh-CN" sz="2600" dirty="0">
                <a:solidFill>
                  <a:schemeClr val="accent2"/>
                </a:solidFill>
                <a:latin typeface="Times New Roman" pitchFamily="18" charset="0"/>
                <a:ea typeface="黑体" pitchFamily="2" charset="-122"/>
              </a:rPr>
              <a:t>well-formed transaction</a:t>
            </a:r>
            <a:r>
              <a:rPr lang="zh-CN" altLang="en-US" sz="2600" dirty="0">
                <a:solidFill>
                  <a:schemeClr val="accent2"/>
                </a:solidFill>
                <a:latin typeface="Times New Roman" pitchFamily="18" charset="0"/>
                <a:ea typeface="黑体" pitchFamily="2" charset="-122"/>
              </a:rPr>
              <a:t>）</a:t>
            </a:r>
          </a:p>
          <a:p>
            <a:pPr lvl="1">
              <a:lnSpc>
                <a:spcPct val="115000"/>
              </a:lnSpc>
              <a:spcBef>
                <a:spcPts val="300"/>
              </a:spcBef>
            </a:pPr>
            <a:r>
              <a:rPr lang="zh-CN" altLang="en-US" sz="2400" dirty="0">
                <a:solidFill>
                  <a:srgbClr val="0000FF"/>
                </a:solidFill>
                <a:latin typeface="Times New Roman" pitchFamily="18" charset="0"/>
                <a:ea typeface="黑体" pitchFamily="2" charset="-122"/>
              </a:rPr>
              <a:t>一个事务如果遵守“先加锁，后操作”的原则，则此事务称为合式事务。</a:t>
            </a:r>
          </a:p>
          <a:p>
            <a:pPr lvl="1">
              <a:lnSpc>
                <a:spcPct val="115000"/>
              </a:lnSpc>
              <a:spcBef>
                <a:spcPts val="300"/>
              </a:spcBef>
            </a:pPr>
            <a:r>
              <a:rPr kumimoji="1" lang="zh-CN" altLang="en-US" sz="2400" dirty="0">
                <a:solidFill>
                  <a:srgbClr val="008000"/>
                </a:solidFill>
                <a:latin typeface="Times New Roman" pitchFamily="18" charset="0"/>
                <a:ea typeface="黑体" pitchFamily="2" charset="-122"/>
              </a:rPr>
              <a:t>合式事务是保证并发事务正确执行的基本条件。</a:t>
            </a:r>
            <a:endParaRPr kumimoji="1" lang="en-US" altLang="zh-CN" sz="2400" dirty="0">
              <a:solidFill>
                <a:srgbClr val="008000"/>
              </a:solidFill>
              <a:latin typeface="Times New Roman" pitchFamily="18" charset="0"/>
              <a:ea typeface="黑体" pitchFamily="2" charset="-122"/>
            </a:endParaRPr>
          </a:p>
          <a:p>
            <a:pPr>
              <a:lnSpc>
                <a:spcPct val="105000"/>
              </a:lnSpc>
              <a:spcBef>
                <a:spcPts val="300"/>
              </a:spcBef>
            </a:pPr>
            <a:r>
              <a:rPr lang="zh-CN" altLang="en-US" sz="2600" dirty="0">
                <a:solidFill>
                  <a:schemeClr val="accent2"/>
                </a:solidFill>
                <a:latin typeface="Times New Roman" pitchFamily="18" charset="0"/>
                <a:ea typeface="黑体" pitchFamily="2" charset="-122"/>
              </a:rPr>
              <a:t>定义：两段事务</a:t>
            </a:r>
            <a:r>
              <a:rPr lang="zh-CN" altLang="en-US" sz="2600" dirty="0">
                <a:latin typeface="Times New Roman" pitchFamily="18" charset="0"/>
                <a:ea typeface="黑体" pitchFamily="2" charset="-122"/>
              </a:rPr>
              <a:t>和</a:t>
            </a:r>
            <a:r>
              <a:rPr lang="zh-CN" altLang="en-US" sz="2600" dirty="0">
                <a:solidFill>
                  <a:schemeClr val="accent2"/>
                </a:solidFill>
                <a:latin typeface="Times New Roman" pitchFamily="18" charset="0"/>
                <a:ea typeface="黑体" pitchFamily="2" charset="-122"/>
              </a:rPr>
              <a:t>两段封锁（</a:t>
            </a:r>
            <a:r>
              <a:rPr lang="en-US" altLang="zh-CN" sz="2600" dirty="0">
                <a:solidFill>
                  <a:schemeClr val="accent2"/>
                </a:solidFill>
                <a:latin typeface="Times New Roman" pitchFamily="18" charset="0"/>
                <a:ea typeface="黑体" pitchFamily="2" charset="-122"/>
              </a:rPr>
              <a:t>2PL</a:t>
            </a:r>
            <a:r>
              <a:rPr lang="zh-CN" altLang="en-US" sz="2600" dirty="0">
                <a:solidFill>
                  <a:schemeClr val="accent2"/>
                </a:solidFill>
                <a:latin typeface="Times New Roman" pitchFamily="18" charset="0"/>
                <a:ea typeface="黑体" pitchFamily="2" charset="-122"/>
              </a:rPr>
              <a:t>）协议</a:t>
            </a:r>
          </a:p>
          <a:p>
            <a:pPr lvl="1">
              <a:lnSpc>
                <a:spcPct val="105000"/>
              </a:lnSpc>
              <a:spcBef>
                <a:spcPts val="300"/>
              </a:spcBef>
            </a:pPr>
            <a:r>
              <a:rPr kumimoji="1" lang="zh-CN" altLang="en-US" sz="2400" dirty="0">
                <a:solidFill>
                  <a:srgbClr val="0000FF"/>
                </a:solidFill>
                <a:latin typeface="Times New Roman" pitchFamily="18" charset="0"/>
                <a:ea typeface="黑体" pitchFamily="2" charset="-122"/>
              </a:rPr>
              <a:t>在一个事务中，如果所有加锁动作都在所有释放锁动作之前，则称这样的事务称为两段事务（</a:t>
            </a:r>
            <a:r>
              <a:rPr kumimoji="1" lang="en-US" altLang="zh-CN" sz="2400" dirty="0">
                <a:solidFill>
                  <a:srgbClr val="0000FF"/>
                </a:solidFill>
                <a:latin typeface="Times New Roman" pitchFamily="18" charset="0"/>
                <a:ea typeface="黑体" pitchFamily="2" charset="-122"/>
              </a:rPr>
              <a:t>two-phase transaction</a:t>
            </a:r>
            <a:r>
              <a:rPr kumimoji="1" lang="zh-CN" altLang="en-US" sz="2400" dirty="0">
                <a:solidFill>
                  <a:srgbClr val="0000FF"/>
                </a:solidFill>
                <a:latin typeface="Times New Roman" pitchFamily="18" charset="0"/>
                <a:ea typeface="黑体" pitchFamily="2" charset="-122"/>
              </a:rPr>
              <a:t>）</a:t>
            </a:r>
            <a:r>
              <a:rPr kumimoji="1" lang="en-US" altLang="zh-CN" sz="2400" dirty="0">
                <a:solidFill>
                  <a:srgbClr val="008000"/>
                </a:solidFill>
                <a:latin typeface="Times New Roman" pitchFamily="18" charset="0"/>
                <a:ea typeface="黑体" pitchFamily="2" charset="-122"/>
              </a:rPr>
              <a:t>—— </a:t>
            </a:r>
            <a:r>
              <a:rPr kumimoji="1" lang="zh-CN" altLang="en-US" sz="2400" dirty="0">
                <a:solidFill>
                  <a:srgbClr val="008000"/>
                </a:solidFill>
                <a:latin typeface="Times New Roman" pitchFamily="18" charset="0"/>
                <a:ea typeface="黑体" pitchFamily="2" charset="-122"/>
              </a:rPr>
              <a:t>隐含了</a:t>
            </a:r>
            <a:r>
              <a:rPr kumimoji="1" lang="en-US" altLang="zh-CN" sz="2400" dirty="0">
                <a:solidFill>
                  <a:srgbClr val="008000"/>
                </a:solidFill>
                <a:latin typeface="Times New Roman" pitchFamily="18" charset="0"/>
                <a:ea typeface="黑体" pitchFamily="2" charset="-122"/>
              </a:rPr>
              <a:t>X</a:t>
            </a:r>
            <a:r>
              <a:rPr kumimoji="1" lang="zh-CN" altLang="en-US" sz="2400" dirty="0">
                <a:solidFill>
                  <a:srgbClr val="008000"/>
                </a:solidFill>
                <a:latin typeface="Times New Roman" pitchFamily="18" charset="0"/>
                <a:ea typeface="黑体" pitchFamily="2" charset="-122"/>
              </a:rPr>
              <a:t>锁的加锁协议①</a:t>
            </a:r>
            <a:endParaRPr kumimoji="1" lang="zh-CN" altLang="en-US" sz="2400" dirty="0">
              <a:latin typeface="Times New Roman" pitchFamily="18" charset="0"/>
              <a:ea typeface="黑体" pitchFamily="2" charset="-122"/>
            </a:endParaRPr>
          </a:p>
          <a:p>
            <a:pPr lvl="1">
              <a:lnSpc>
                <a:spcPct val="105000"/>
              </a:lnSpc>
              <a:spcBef>
                <a:spcPts val="300"/>
              </a:spcBef>
            </a:pPr>
            <a:r>
              <a:rPr kumimoji="1" lang="zh-CN" altLang="en-US" sz="2400" dirty="0">
                <a:latin typeface="Times New Roman" pitchFamily="18" charset="0"/>
                <a:ea typeface="黑体" pitchFamily="2" charset="-122"/>
              </a:rPr>
              <a:t>上述加锁限制称为</a:t>
            </a:r>
            <a:r>
              <a:rPr kumimoji="1" lang="zh-CN" altLang="en-US" sz="2400" dirty="0">
                <a:solidFill>
                  <a:srgbClr val="0000FF"/>
                </a:solidFill>
                <a:latin typeface="Times New Roman" pitchFamily="18" charset="0"/>
                <a:ea typeface="黑体" pitchFamily="2" charset="-122"/>
              </a:rPr>
              <a:t>两段封锁协议（</a:t>
            </a:r>
            <a:r>
              <a:rPr kumimoji="1" lang="en-US" altLang="zh-CN" sz="2400" dirty="0">
                <a:solidFill>
                  <a:srgbClr val="0000FF"/>
                </a:solidFill>
                <a:latin typeface="Times New Roman" pitchFamily="18" charset="0"/>
                <a:ea typeface="黑体" pitchFamily="2" charset="-122"/>
              </a:rPr>
              <a:t>Two-Phase Locking Protocol,  2PL</a:t>
            </a:r>
            <a:r>
              <a:rPr kumimoji="1" lang="zh-CN" altLang="en-US" sz="2400" dirty="0">
                <a:solidFill>
                  <a:srgbClr val="0000FF"/>
                </a:solidFill>
                <a:latin typeface="Times New Roman" pitchFamily="18" charset="0"/>
                <a:ea typeface="黑体" pitchFamily="2" charset="-122"/>
              </a:rPr>
              <a:t>协议）</a:t>
            </a:r>
            <a:r>
              <a:rPr kumimoji="1" lang="en-US" altLang="zh-CN" sz="2200" dirty="0">
                <a:solidFill>
                  <a:srgbClr val="0000FF"/>
                </a:solidFill>
                <a:latin typeface="Times New Roman" pitchFamily="18" charset="0"/>
                <a:ea typeface="黑体" pitchFamily="2" charset="-122"/>
              </a:rPr>
              <a:t> </a:t>
            </a:r>
          </a:p>
          <a:p>
            <a:pPr>
              <a:lnSpc>
                <a:spcPct val="115000"/>
              </a:lnSpc>
            </a:pPr>
            <a:endParaRPr kumimoji="1" lang="zh-CN" altLang="en-US" dirty="0">
              <a:solidFill>
                <a:srgbClr val="008000"/>
              </a:solidFill>
              <a:latin typeface="Times New Roman" pitchFamily="18" charset="0"/>
              <a:ea typeface="黑体" pitchFamily="2" charset="-122"/>
            </a:endParaRPr>
          </a:p>
        </p:txBody>
      </p:sp>
      <p:sp>
        <p:nvSpPr>
          <p:cNvPr id="54277" name="Rectangle 5"/>
          <p:cNvSpPr>
            <a:spLocks noChangeArrowheads="1"/>
          </p:cNvSpPr>
          <p:nvPr/>
        </p:nvSpPr>
        <p:spPr bwMode="auto">
          <a:xfrm>
            <a:off x="0" y="168275"/>
            <a:ext cx="9144000" cy="0"/>
          </a:xfrm>
          <a:prstGeom prst="rect">
            <a:avLst/>
          </a:prstGeom>
          <a:noFill/>
          <a:ln w="9525">
            <a:noFill/>
            <a:miter lim="800000"/>
            <a:headEnd/>
            <a:tailEnd/>
          </a:ln>
          <a:effectLst/>
        </p:spPr>
        <p:txBody>
          <a:bodyPr wrap="none" anchor="ctr">
            <a:spAutoFit/>
          </a:bodyPr>
          <a:lstStyle/>
          <a:p>
            <a:endParaRPr lang="zh-CN" altLang="en-US"/>
          </a:p>
        </p:txBody>
      </p:sp>
      <p:grpSp>
        <p:nvGrpSpPr>
          <p:cNvPr id="12" name="组合 11"/>
          <p:cNvGrpSpPr/>
          <p:nvPr/>
        </p:nvGrpSpPr>
        <p:grpSpPr>
          <a:xfrm>
            <a:off x="971600" y="5733256"/>
            <a:ext cx="7776864" cy="815235"/>
            <a:chOff x="971600" y="5877272"/>
            <a:chExt cx="7776864" cy="815235"/>
          </a:xfrm>
        </p:grpSpPr>
        <p:sp>
          <p:nvSpPr>
            <p:cNvPr id="9" name="矩形 8"/>
            <p:cNvSpPr/>
            <p:nvPr/>
          </p:nvSpPr>
          <p:spPr>
            <a:xfrm>
              <a:off x="971600" y="5877272"/>
              <a:ext cx="7776864" cy="432048"/>
            </a:xfrm>
            <a:prstGeom prst="rect">
              <a:avLst/>
            </a:prstGeom>
            <a:solidFill>
              <a:schemeClr val="bg2">
                <a:lumMod val="10000"/>
                <a:lumOff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49505" name="Object 1"/>
            <p:cNvGraphicFramePr>
              <a:graphicFrameLocks noChangeAspect="1"/>
            </p:cNvGraphicFramePr>
            <p:nvPr>
              <p:extLst>
                <p:ext uri="{D42A27DB-BD31-4B8C-83A1-F6EECF244321}">
                  <p14:modId xmlns:p14="http://schemas.microsoft.com/office/powerpoint/2010/main" val="1153634217"/>
                </p:ext>
              </p:extLst>
            </p:nvPr>
          </p:nvGraphicFramePr>
          <p:xfrm>
            <a:off x="1074738" y="5909816"/>
            <a:ext cx="7562850" cy="385763"/>
          </p:xfrm>
          <a:graphic>
            <a:graphicData uri="http://schemas.openxmlformats.org/presentationml/2006/ole">
              <mc:AlternateContent xmlns:mc="http://schemas.openxmlformats.org/markup-compatibility/2006">
                <mc:Choice xmlns:v="urn:schemas-microsoft-com:vml" Requires="v">
                  <p:oleObj spid="_x0000_s3074" name="Equation" r:id="rId4" imgW="4279680" imgH="215640" progId="Equation.DSMT4">
                    <p:embed/>
                  </p:oleObj>
                </mc:Choice>
                <mc:Fallback>
                  <p:oleObj name="Equation" r:id="rId4" imgW="4279680" imgH="215640" progId="Equation.DSMT4">
                    <p:embed/>
                    <p:pic>
                      <p:nvPicPr>
                        <p:cNvPr id="0" name="Picture 1"/>
                        <p:cNvPicPr>
                          <a:picLocks noChangeAspect="1" noChangeArrowheads="1"/>
                        </p:cNvPicPr>
                        <p:nvPr/>
                      </p:nvPicPr>
                      <p:blipFill>
                        <a:blip r:embed="rId5"/>
                        <a:srcRect/>
                        <a:stretch>
                          <a:fillRect/>
                        </a:stretch>
                      </p:blipFill>
                      <p:spPr bwMode="auto">
                        <a:xfrm>
                          <a:off x="1074738" y="5909816"/>
                          <a:ext cx="756285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矩形 9"/>
            <p:cNvSpPr/>
            <p:nvPr/>
          </p:nvSpPr>
          <p:spPr>
            <a:xfrm>
              <a:off x="2051720" y="6323175"/>
              <a:ext cx="2952328" cy="369332"/>
            </a:xfrm>
            <a:prstGeom prst="rect">
              <a:avLst/>
            </a:prstGeom>
            <a:solidFill>
              <a:schemeClr val="accent3"/>
            </a:solidFill>
          </p:spPr>
          <p:txBody>
            <a:bodyPr wrap="square">
              <a:spAutoFit/>
            </a:bodyPr>
            <a:lstStyle/>
            <a:p>
              <a:pPr algn="ctr"/>
              <a:r>
                <a:rPr kumimoji="1" lang="zh-CN" altLang="en-US" dirty="0">
                  <a:solidFill>
                    <a:schemeClr val="accent2"/>
                  </a:solidFill>
                  <a:latin typeface="Times New Roman" pitchFamily="18" charset="0"/>
                  <a:ea typeface="黑体" pitchFamily="2" charset="-122"/>
                </a:rPr>
                <a:t>锁增长（</a:t>
              </a:r>
              <a:r>
                <a:rPr kumimoji="1" lang="en-US" altLang="zh-CN" dirty="0">
                  <a:solidFill>
                    <a:schemeClr val="accent2"/>
                  </a:solidFill>
                  <a:latin typeface="Times New Roman" pitchFamily="18" charset="0"/>
                  <a:ea typeface="黑体" pitchFamily="2" charset="-122"/>
                </a:rPr>
                <a:t>growing</a:t>
              </a:r>
              <a:r>
                <a:rPr kumimoji="1" lang="zh-CN" altLang="en-US" dirty="0">
                  <a:solidFill>
                    <a:schemeClr val="accent2"/>
                  </a:solidFill>
                  <a:latin typeface="Times New Roman" pitchFamily="18" charset="0"/>
                  <a:ea typeface="黑体" pitchFamily="2" charset="-122"/>
                </a:rPr>
                <a:t>）阶段</a:t>
              </a:r>
              <a:r>
                <a:rPr kumimoji="1" lang="en-US" altLang="zh-CN" dirty="0">
                  <a:solidFill>
                    <a:schemeClr val="accent2"/>
                  </a:solidFill>
                  <a:latin typeface="Times New Roman" pitchFamily="18" charset="0"/>
                  <a:ea typeface="黑体" pitchFamily="2" charset="-122"/>
                </a:rPr>
                <a:t> </a:t>
              </a:r>
              <a:endParaRPr lang="zh-CN" altLang="en-US" dirty="0">
                <a:solidFill>
                  <a:schemeClr val="accent2"/>
                </a:solidFill>
              </a:endParaRPr>
            </a:p>
          </p:txBody>
        </p:sp>
        <p:sp>
          <p:nvSpPr>
            <p:cNvPr id="11" name="矩形 10"/>
            <p:cNvSpPr/>
            <p:nvPr/>
          </p:nvSpPr>
          <p:spPr>
            <a:xfrm>
              <a:off x="5076056" y="6323175"/>
              <a:ext cx="3528391" cy="369332"/>
            </a:xfrm>
            <a:prstGeom prst="rect">
              <a:avLst/>
            </a:prstGeom>
            <a:solidFill>
              <a:schemeClr val="accent3"/>
            </a:solidFill>
          </p:spPr>
          <p:txBody>
            <a:bodyPr wrap="square">
              <a:spAutoFit/>
            </a:bodyPr>
            <a:lstStyle/>
            <a:p>
              <a:pPr algn="ctr"/>
              <a:r>
                <a:rPr kumimoji="1" lang="zh-CN" altLang="en-US" dirty="0">
                  <a:solidFill>
                    <a:srgbClr val="0000FF"/>
                  </a:solidFill>
                  <a:latin typeface="Times New Roman" pitchFamily="18" charset="0"/>
                  <a:ea typeface="黑体" pitchFamily="2" charset="-122"/>
                </a:rPr>
                <a:t>锁收缩（</a:t>
              </a:r>
              <a:r>
                <a:rPr kumimoji="1" lang="en-US" altLang="zh-CN" dirty="0">
                  <a:solidFill>
                    <a:srgbClr val="0000FF"/>
                  </a:solidFill>
                  <a:latin typeface="Times New Roman" pitchFamily="18" charset="0"/>
                  <a:ea typeface="黑体" pitchFamily="2" charset="-122"/>
                </a:rPr>
                <a:t>shrinking</a:t>
              </a:r>
              <a:r>
                <a:rPr kumimoji="1" lang="zh-CN" altLang="en-US" dirty="0">
                  <a:solidFill>
                    <a:srgbClr val="0000FF"/>
                  </a:solidFill>
                  <a:latin typeface="Times New Roman" pitchFamily="18" charset="0"/>
                  <a:ea typeface="黑体" pitchFamily="2" charset="-122"/>
                </a:rPr>
                <a:t>）阶段</a:t>
              </a:r>
              <a:endParaRPr lang="zh-CN" altLang="en-US" dirty="0">
                <a:solidFill>
                  <a:srgbClr val="0000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anim calcmode="lin" valueType="num">
                                      <p:cBhvr additive="base">
                                        <p:cTn id="7"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4275">
                                            <p:txEl>
                                              <p:pRg st="4" end="4"/>
                                            </p:txEl>
                                          </p:spTgt>
                                        </p:tgtEl>
                                        <p:attrNameLst>
                                          <p:attrName>style.visibility</p:attrName>
                                        </p:attrNameLst>
                                      </p:cBhvr>
                                      <p:to>
                                        <p:strVal val="visible"/>
                                      </p:to>
                                    </p:set>
                                    <p:anim calcmode="lin" valueType="num">
                                      <p:cBhvr additive="base">
                                        <p:cTn id="1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anim calcmode="lin" valueType="num">
                                      <p:cBhvr additive="base">
                                        <p:cTn id="15"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B7D172EF-CCA1-44D4-BE4B-3DCA77CC9F18}" type="slidenum">
              <a:rPr lang="en-US" altLang="zh-CN"/>
              <a:pPr/>
              <a:t>52</a:t>
            </a:fld>
            <a:endParaRPr lang="en-US" altLang="zh-CN"/>
          </a:p>
        </p:txBody>
      </p:sp>
      <p:sp>
        <p:nvSpPr>
          <p:cNvPr id="55298"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55299" name="Rectangle 3"/>
          <p:cNvSpPr>
            <a:spLocks noGrp="1" noChangeArrowheads="1"/>
          </p:cNvSpPr>
          <p:nvPr>
            <p:ph type="body" idx="1"/>
          </p:nvPr>
        </p:nvSpPr>
        <p:spPr>
          <a:xfrm>
            <a:off x="611560" y="1413024"/>
            <a:ext cx="8208912" cy="5040312"/>
          </a:xfrm>
        </p:spPr>
        <p:txBody>
          <a:bodyPr/>
          <a:lstStyle/>
          <a:p>
            <a:pPr>
              <a:lnSpc>
                <a:spcPct val="115000"/>
              </a:lnSpc>
            </a:pPr>
            <a:r>
              <a:rPr lang="zh-CN" altLang="en-US" sz="2600" dirty="0">
                <a:solidFill>
                  <a:schemeClr val="accent2"/>
                </a:solidFill>
                <a:latin typeface="Times New Roman" pitchFamily="18" charset="0"/>
                <a:ea typeface="黑体" pitchFamily="2" charset="-122"/>
              </a:rPr>
              <a:t>定理：如果所有事务都是合式、两段事务，则它们的任何调度都是可串行化的。</a:t>
            </a:r>
          </a:p>
          <a:p>
            <a:pPr lvl="1">
              <a:lnSpc>
                <a:spcPct val="115000"/>
              </a:lnSpc>
            </a:pPr>
            <a:r>
              <a:rPr lang="zh-CN" altLang="en-US" sz="2200" dirty="0">
                <a:latin typeface="Times New Roman" pitchFamily="18" charset="0"/>
                <a:ea typeface="黑体" pitchFamily="2" charset="-122"/>
              </a:rPr>
              <a:t>证明见教材（反证法）：思路</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前趋图中是否有回路。</a:t>
            </a:r>
          </a:p>
          <a:p>
            <a:pPr lvl="1">
              <a:lnSpc>
                <a:spcPct val="115000"/>
              </a:lnSpc>
            </a:pPr>
            <a:r>
              <a:rPr lang="zh-CN" altLang="en-US" sz="2200" dirty="0">
                <a:solidFill>
                  <a:srgbClr val="008000"/>
                </a:solidFill>
                <a:latin typeface="Times New Roman" pitchFamily="18" charset="0"/>
                <a:ea typeface="黑体" pitchFamily="2" charset="-122"/>
              </a:rPr>
              <a:t>注：</a:t>
            </a:r>
            <a:r>
              <a:rPr lang="zh-CN" altLang="en-US" sz="2200" b="1" dirty="0">
                <a:solidFill>
                  <a:srgbClr val="008000"/>
                </a:solidFill>
                <a:latin typeface="Times New Roman" pitchFamily="18" charset="0"/>
                <a:ea typeface="黑体" pitchFamily="2" charset="-122"/>
              </a:rPr>
              <a:t>①</a:t>
            </a:r>
            <a:r>
              <a:rPr lang="zh-CN" altLang="en-US" sz="2200" dirty="0">
                <a:latin typeface="Times New Roman" pitchFamily="18" charset="0"/>
                <a:ea typeface="黑体" pitchFamily="2" charset="-122"/>
              </a:rPr>
              <a:t>有的教科书上将“合式”作为事务的基本特性，则上述定理修改为：</a:t>
            </a:r>
            <a:r>
              <a:rPr lang="zh-CN" altLang="en-US" sz="2200" dirty="0">
                <a:solidFill>
                  <a:srgbClr val="FF0000"/>
                </a:solidFill>
                <a:latin typeface="Times New Roman" pitchFamily="18" charset="0"/>
                <a:ea typeface="黑体" pitchFamily="2" charset="-122"/>
              </a:rPr>
              <a:t>如果所有事务都遵守两段封锁协议，则它们的任何调度都是可串行化的。</a:t>
            </a:r>
            <a:endParaRPr lang="en-US" altLang="zh-CN" sz="2200" dirty="0">
              <a:solidFill>
                <a:srgbClr val="FF0000"/>
              </a:solidFill>
              <a:latin typeface="Times New Roman" pitchFamily="18" charset="0"/>
              <a:ea typeface="黑体" pitchFamily="2" charset="-122"/>
            </a:endParaRPr>
          </a:p>
          <a:p>
            <a:pPr lvl="1">
              <a:lnSpc>
                <a:spcPct val="115000"/>
              </a:lnSpc>
            </a:pPr>
            <a:r>
              <a:rPr lang="en-US" altLang="zh-CN" sz="2200" dirty="0">
                <a:solidFill>
                  <a:srgbClr val="0000FF"/>
                </a:solidFill>
                <a:latin typeface="Times New Roman" pitchFamily="18" charset="0"/>
                <a:ea typeface="黑体" pitchFamily="2" charset="-122"/>
              </a:rPr>
              <a:t>2PL</a:t>
            </a:r>
            <a:r>
              <a:rPr lang="zh-CN" altLang="en-US" sz="2200" dirty="0">
                <a:solidFill>
                  <a:srgbClr val="0000FF"/>
                </a:solidFill>
                <a:latin typeface="Times New Roman" pitchFamily="18" charset="0"/>
                <a:ea typeface="黑体" pitchFamily="2" charset="-122"/>
              </a:rPr>
              <a:t>协议是充分条件，并不是调度可串行化的必要条件。</a:t>
            </a:r>
          </a:p>
          <a:p>
            <a:pPr lvl="1">
              <a:lnSpc>
                <a:spcPct val="115000"/>
              </a:lnSpc>
            </a:pPr>
            <a:r>
              <a:rPr lang="zh-CN" altLang="en-US" sz="2200" b="1" dirty="0">
                <a:solidFill>
                  <a:srgbClr val="008000"/>
                </a:solidFill>
                <a:latin typeface="Times New Roman" pitchFamily="18" charset="0"/>
                <a:ea typeface="黑体" pitchFamily="2" charset="-122"/>
              </a:rPr>
              <a:t>②</a:t>
            </a:r>
            <a:r>
              <a:rPr lang="zh-CN" altLang="en-US" sz="2200" dirty="0">
                <a:latin typeface="Times New Roman" pitchFamily="18" charset="0"/>
                <a:ea typeface="黑体" pitchFamily="2" charset="-122"/>
              </a:rPr>
              <a:t>上述结论同样适用于下文所有加锁协议。</a:t>
            </a:r>
            <a:endParaRPr lang="en-US" altLang="zh-CN" sz="2200" dirty="0">
              <a:latin typeface="Times New Roman" pitchFamily="18" charset="0"/>
              <a:ea typeface="黑体" pitchFamily="2" charset="-122"/>
            </a:endParaRPr>
          </a:p>
          <a:p>
            <a:r>
              <a:rPr lang="zh-CN" altLang="en-US" sz="2600" dirty="0">
                <a:solidFill>
                  <a:schemeClr val="accent2"/>
                </a:solidFill>
                <a:latin typeface="Times New Roman" pitchFamily="18" charset="0"/>
                <a:ea typeface="黑体" pitchFamily="2" charset="-122"/>
              </a:rPr>
              <a:t>使用</a:t>
            </a:r>
            <a:r>
              <a:rPr lang="en-US" altLang="zh-CN" sz="2600" dirty="0">
                <a:solidFill>
                  <a:schemeClr val="accent2"/>
                </a:solidFill>
                <a:latin typeface="Times New Roman" pitchFamily="18" charset="0"/>
                <a:ea typeface="黑体" pitchFamily="2" charset="-122"/>
              </a:rPr>
              <a:t>X</a:t>
            </a:r>
            <a:r>
              <a:rPr lang="zh-CN" altLang="en-US" sz="2600" dirty="0">
                <a:solidFill>
                  <a:schemeClr val="accent2"/>
                </a:solidFill>
                <a:latin typeface="Times New Roman" pitchFamily="18" charset="0"/>
                <a:ea typeface="黑体" pitchFamily="2" charset="-122"/>
              </a:rPr>
              <a:t>锁的加锁协议的特点：</a:t>
            </a:r>
            <a:endParaRPr lang="en-US" altLang="zh-CN" sz="2600" dirty="0">
              <a:solidFill>
                <a:schemeClr val="accent2"/>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简单，只使用一种锁</a:t>
            </a:r>
          </a:p>
          <a:p>
            <a:pPr lvl="1"/>
            <a:r>
              <a:rPr lang="zh-CN" altLang="en-US" sz="2200" dirty="0">
                <a:latin typeface="Times New Roman" pitchFamily="18" charset="0"/>
                <a:ea typeface="黑体" pitchFamily="2" charset="-122"/>
              </a:rPr>
              <a:t>并发性较差，即使是“读</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读”也要用</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锁来“排它”</a:t>
            </a:r>
          </a:p>
          <a:p>
            <a:pPr lvl="1">
              <a:lnSpc>
                <a:spcPct val="115000"/>
              </a:lnSpc>
            </a:pPr>
            <a:endParaRPr lang="zh-CN" altLang="en-US" sz="2300" dirty="0">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7" dur="500"/>
                                        <p:tgtEl>
                                          <p:spTgt spid="552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0" dur="500"/>
                                        <p:tgtEl>
                                          <p:spTgt spid="5529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15" dur="500"/>
                                        <p:tgtEl>
                                          <p:spTgt spid="5529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5299">
                                            <p:txEl>
                                              <p:pRg st="5" end="5"/>
                                            </p:txEl>
                                          </p:spTgt>
                                        </p:tgtEl>
                                        <p:attrNameLst>
                                          <p:attrName>style.visibility</p:attrName>
                                        </p:attrNameLst>
                                      </p:cBhvr>
                                      <p:to>
                                        <p:strVal val="visible"/>
                                      </p:to>
                                    </p:set>
                                    <p:anim calcmode="lin" valueType="num">
                                      <p:cBhvr additive="base">
                                        <p:cTn id="20"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5299">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5299">
                                            <p:txEl>
                                              <p:pRg st="6" end="6"/>
                                            </p:txEl>
                                          </p:spTgt>
                                        </p:tgtEl>
                                        <p:attrNameLst>
                                          <p:attrName>style.visibility</p:attrName>
                                        </p:attrNameLst>
                                      </p:cBhvr>
                                      <p:to>
                                        <p:strVal val="visible"/>
                                      </p:to>
                                    </p:set>
                                    <p:anim calcmode="lin" valueType="num">
                                      <p:cBhvr additive="base">
                                        <p:cTn id="24" dur="500" fill="hold"/>
                                        <p:tgtEl>
                                          <p:spTgt spid="55299">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5299">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5299">
                                            <p:txEl>
                                              <p:pRg st="7" end="7"/>
                                            </p:txEl>
                                          </p:spTgt>
                                        </p:tgtEl>
                                        <p:attrNameLst>
                                          <p:attrName>style.visibility</p:attrName>
                                        </p:attrNameLst>
                                      </p:cBhvr>
                                      <p:to>
                                        <p:strVal val="visible"/>
                                      </p:to>
                                    </p:set>
                                    <p:anim calcmode="lin" valueType="num">
                                      <p:cBhvr additive="base">
                                        <p:cTn id="28" dur="500" fill="hold"/>
                                        <p:tgtEl>
                                          <p:spTgt spid="55299">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529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22C52783-CF23-4634-A9DE-08CE8D950A59}" type="slidenum">
              <a:rPr lang="en-US" altLang="zh-CN"/>
              <a:pPr/>
              <a:t>53</a:t>
            </a:fld>
            <a:endParaRPr lang="en-US" altLang="zh-CN"/>
          </a:p>
        </p:txBody>
      </p:sp>
      <p:sp>
        <p:nvSpPr>
          <p:cNvPr id="57346"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57347" name="Rectangle 3"/>
          <p:cNvSpPr>
            <a:spLocks noGrp="1" noChangeArrowheads="1"/>
          </p:cNvSpPr>
          <p:nvPr>
            <p:ph type="body" idx="1"/>
          </p:nvPr>
        </p:nvSpPr>
        <p:spPr>
          <a:xfrm>
            <a:off x="611560" y="1340768"/>
            <a:ext cx="8352928" cy="4906962"/>
          </a:xfrm>
        </p:spPr>
        <p:txBody>
          <a:bodyPr/>
          <a:lstStyle/>
          <a:p>
            <a:pPr>
              <a:lnSpc>
                <a:spcPct val="115000"/>
              </a:lnSpc>
            </a:pPr>
            <a:r>
              <a:rPr lang="zh-CN" altLang="en-US" sz="2600" dirty="0">
                <a:solidFill>
                  <a:schemeClr val="accent2"/>
                </a:solidFill>
                <a:latin typeface="Times New Roman" pitchFamily="18" charset="0"/>
                <a:ea typeface="黑体" pitchFamily="2" charset="-122"/>
              </a:rPr>
              <a:t>使用（</a:t>
            </a:r>
            <a:r>
              <a:rPr lang="en-US" altLang="zh-CN" sz="2600" dirty="0">
                <a:solidFill>
                  <a:schemeClr val="accent2"/>
                </a:solidFill>
                <a:latin typeface="Times New Roman" pitchFamily="18" charset="0"/>
                <a:ea typeface="黑体" pitchFamily="2" charset="-122"/>
              </a:rPr>
              <a:t>S, X</a:t>
            </a:r>
            <a:r>
              <a:rPr lang="zh-CN" altLang="en-US" sz="2600" dirty="0">
                <a:solidFill>
                  <a:schemeClr val="accent2"/>
                </a:solidFill>
                <a:latin typeface="Times New Roman" pitchFamily="18" charset="0"/>
                <a:ea typeface="黑体" pitchFamily="2" charset="-122"/>
              </a:rPr>
              <a:t>）锁的加锁协议</a:t>
            </a:r>
          </a:p>
          <a:p>
            <a:pPr lvl="1">
              <a:spcBef>
                <a:spcPts val="600"/>
              </a:spcBef>
            </a:pPr>
            <a:r>
              <a:rPr lang="en-US" altLang="zh-CN" sz="2200" dirty="0">
                <a:solidFill>
                  <a:srgbClr val="0000FF"/>
                </a:solidFill>
                <a:latin typeface="Times New Roman" pitchFamily="18" charset="0"/>
                <a:ea typeface="黑体" pitchFamily="2" charset="-122"/>
              </a:rPr>
              <a:t>X</a:t>
            </a:r>
            <a:r>
              <a:rPr lang="zh-CN" altLang="en-US" sz="2200" dirty="0">
                <a:solidFill>
                  <a:srgbClr val="0000FF"/>
                </a:solidFill>
                <a:latin typeface="Times New Roman" pitchFamily="18" charset="0"/>
                <a:ea typeface="黑体" pitchFamily="2" charset="-122"/>
              </a:rPr>
              <a:t>锁：</a:t>
            </a:r>
            <a:r>
              <a:rPr lang="zh-CN" altLang="en-US" sz="2200" dirty="0">
                <a:latin typeface="Times New Roman" pitchFamily="18" charset="0"/>
                <a:ea typeface="黑体" pitchFamily="2" charset="-122"/>
              </a:rPr>
              <a:t>排它锁（</a:t>
            </a:r>
            <a:r>
              <a:rPr lang="en-US" altLang="zh-CN" sz="2200" dirty="0" err="1">
                <a:latin typeface="Times New Roman" pitchFamily="18" charset="0"/>
                <a:ea typeface="黑体" pitchFamily="2" charset="-122"/>
              </a:rPr>
              <a:t>e</a:t>
            </a:r>
            <a:r>
              <a:rPr lang="en-US" altLang="zh-CN" sz="2200" dirty="0" err="1">
                <a:solidFill>
                  <a:schemeClr val="accent2"/>
                </a:solidFill>
                <a:latin typeface="Times New Roman" pitchFamily="18" charset="0"/>
                <a:ea typeface="黑体" pitchFamily="2" charset="-122"/>
              </a:rPr>
              <a:t>X</a:t>
            </a:r>
            <a:r>
              <a:rPr lang="en-US" altLang="zh-CN" sz="2200" dirty="0" err="1">
                <a:latin typeface="Times New Roman" pitchFamily="18" charset="0"/>
                <a:ea typeface="黑体" pitchFamily="2" charset="-122"/>
              </a:rPr>
              <a:t>clusive</a:t>
            </a:r>
            <a:r>
              <a:rPr lang="en-US" altLang="zh-CN" sz="2200" dirty="0">
                <a:latin typeface="Times New Roman" pitchFamily="18" charset="0"/>
                <a:ea typeface="黑体" pitchFamily="2" charset="-122"/>
              </a:rPr>
              <a:t> Lock</a:t>
            </a:r>
            <a:r>
              <a:rPr lang="zh-CN" altLang="en-US" sz="2200" dirty="0">
                <a:latin typeface="Times New Roman" pitchFamily="18" charset="0"/>
                <a:ea typeface="黑体" pitchFamily="2" charset="-122"/>
              </a:rPr>
              <a:t>），用于写操作。</a:t>
            </a:r>
          </a:p>
          <a:p>
            <a:pPr lvl="1">
              <a:spcBef>
                <a:spcPts val="600"/>
              </a:spcBef>
            </a:pPr>
            <a:r>
              <a:rPr lang="en-US" altLang="zh-CN" sz="2200" dirty="0">
                <a:solidFill>
                  <a:srgbClr val="0000FF"/>
                </a:solidFill>
                <a:latin typeface="Times New Roman" pitchFamily="18" charset="0"/>
                <a:ea typeface="黑体" pitchFamily="2" charset="-122"/>
              </a:rPr>
              <a:t>S</a:t>
            </a:r>
            <a:r>
              <a:rPr lang="zh-CN" altLang="en-US" sz="2200" dirty="0">
                <a:solidFill>
                  <a:srgbClr val="0000FF"/>
                </a:solidFill>
                <a:latin typeface="Times New Roman" pitchFamily="18" charset="0"/>
                <a:ea typeface="黑体" pitchFamily="2" charset="-122"/>
              </a:rPr>
              <a:t>锁：</a:t>
            </a:r>
            <a:r>
              <a:rPr lang="zh-CN" altLang="en-US" sz="2200" dirty="0">
                <a:latin typeface="Times New Roman" pitchFamily="18" charset="0"/>
                <a:ea typeface="黑体" pitchFamily="2" charset="-122"/>
              </a:rPr>
              <a:t>共享锁（</a:t>
            </a:r>
            <a:r>
              <a:rPr lang="en-US" altLang="zh-CN" sz="2200" dirty="0">
                <a:solidFill>
                  <a:schemeClr val="accent2"/>
                </a:solidFill>
                <a:latin typeface="Times New Roman" pitchFamily="18" charset="0"/>
                <a:ea typeface="黑体" pitchFamily="2" charset="-122"/>
              </a:rPr>
              <a:t>S</a:t>
            </a:r>
            <a:r>
              <a:rPr lang="en-US" altLang="zh-CN" sz="2200" dirty="0">
                <a:latin typeface="Times New Roman" pitchFamily="18" charset="0"/>
                <a:ea typeface="黑体" pitchFamily="2" charset="-122"/>
              </a:rPr>
              <a:t>haring Lock</a:t>
            </a:r>
            <a:r>
              <a:rPr lang="zh-CN" altLang="en-US" sz="2200" dirty="0">
                <a:latin typeface="Times New Roman" pitchFamily="18" charset="0"/>
                <a:ea typeface="黑体" pitchFamily="2" charset="-122"/>
              </a:rPr>
              <a:t>），用于读操作。</a:t>
            </a:r>
            <a:endParaRPr lang="en-US" altLang="zh-CN" sz="2200" dirty="0">
              <a:latin typeface="Times New Roman" pitchFamily="18" charset="0"/>
              <a:ea typeface="黑体" pitchFamily="2" charset="-122"/>
            </a:endParaRPr>
          </a:p>
          <a:p>
            <a:pPr lvl="1">
              <a:spcBef>
                <a:spcPts val="600"/>
              </a:spcBef>
            </a:pPr>
            <a:r>
              <a:rPr lang="zh-CN" altLang="en-US" sz="2200" dirty="0">
                <a:latin typeface="Times New Roman" pitchFamily="18" charset="0"/>
                <a:ea typeface="黑体" pitchFamily="2" charset="-122"/>
              </a:rPr>
              <a:t>可以用一个</a:t>
            </a:r>
            <a:r>
              <a:rPr lang="zh-CN" altLang="en-US" sz="2200" dirty="0">
                <a:solidFill>
                  <a:srgbClr val="A50021"/>
                </a:solidFill>
                <a:latin typeface="Times New Roman" pitchFamily="18" charset="0"/>
                <a:ea typeface="黑体" pitchFamily="2" charset="-122"/>
              </a:rPr>
              <a:t>相容矩阵</a:t>
            </a:r>
            <a:r>
              <a:rPr lang="zh-CN" altLang="en-US" sz="2200" dirty="0">
                <a:latin typeface="Times New Roman" pitchFamily="18" charset="0"/>
                <a:ea typeface="黑体" pitchFamily="2" charset="-122"/>
              </a:rPr>
              <a:t>来定义：</a:t>
            </a:r>
            <a:endParaRPr lang="en-US" altLang="zh-CN" sz="2200" dirty="0">
              <a:latin typeface="Times New Roman" pitchFamily="18" charset="0"/>
              <a:ea typeface="黑体" pitchFamily="2" charset="-122"/>
            </a:endParaRPr>
          </a:p>
          <a:p>
            <a:pPr lvl="1">
              <a:lnSpc>
                <a:spcPct val="115000"/>
              </a:lnSpc>
            </a:pPr>
            <a:endParaRPr lang="en-US" altLang="zh-CN" sz="2200" dirty="0">
              <a:latin typeface="Times New Roman" pitchFamily="18" charset="0"/>
              <a:ea typeface="黑体" pitchFamily="2" charset="-122"/>
            </a:endParaRPr>
          </a:p>
          <a:p>
            <a:pPr lvl="1">
              <a:lnSpc>
                <a:spcPct val="115000"/>
              </a:lnSpc>
            </a:pPr>
            <a:endParaRPr lang="en-US" altLang="zh-CN" sz="2200" dirty="0">
              <a:latin typeface="Times New Roman" pitchFamily="18" charset="0"/>
              <a:ea typeface="黑体" pitchFamily="2" charset="-122"/>
            </a:endParaRPr>
          </a:p>
          <a:p>
            <a:pPr lvl="1">
              <a:lnSpc>
                <a:spcPct val="115000"/>
              </a:lnSpc>
            </a:pPr>
            <a:endParaRPr lang="en-US" altLang="zh-CN" sz="2200" dirty="0">
              <a:latin typeface="Times New Roman" pitchFamily="18" charset="0"/>
              <a:ea typeface="黑体" pitchFamily="2" charset="-122"/>
            </a:endParaRPr>
          </a:p>
          <a:p>
            <a:pPr lvl="1">
              <a:lnSpc>
                <a:spcPct val="115000"/>
              </a:lnSpc>
            </a:pPr>
            <a:endParaRPr lang="en-US" altLang="zh-CN" sz="2200" dirty="0">
              <a:latin typeface="Times New Roman" pitchFamily="18" charset="0"/>
              <a:ea typeface="黑体" pitchFamily="2" charset="-122"/>
            </a:endParaRPr>
          </a:p>
          <a:p>
            <a:pPr lvl="1">
              <a:spcBef>
                <a:spcPts val="600"/>
              </a:spcBef>
            </a:pPr>
            <a:r>
              <a:rPr lang="zh-CN" altLang="en-US" sz="2200" dirty="0">
                <a:solidFill>
                  <a:srgbClr val="0000FF"/>
                </a:solidFill>
                <a:latin typeface="Times New Roman" pitchFamily="18" charset="0"/>
                <a:ea typeface="黑体" pitchFamily="2" charset="-122"/>
              </a:rPr>
              <a:t>活锁（</a:t>
            </a:r>
            <a:r>
              <a:rPr lang="en-US" altLang="zh-CN" sz="2200" dirty="0">
                <a:solidFill>
                  <a:srgbClr val="0000FF"/>
                </a:solidFill>
                <a:latin typeface="Times New Roman" pitchFamily="18" charset="0"/>
                <a:ea typeface="黑体" pitchFamily="2" charset="-122"/>
              </a:rPr>
              <a:t>live lock</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如果不断有事务请求对某个数据对象的</a:t>
            </a:r>
            <a:r>
              <a:rPr lang="en-US" altLang="zh-CN" sz="2200" dirty="0">
                <a:latin typeface="Times New Roman" pitchFamily="18" charset="0"/>
                <a:ea typeface="黑体" pitchFamily="2" charset="-122"/>
              </a:rPr>
              <a:t>S</a:t>
            </a:r>
            <a:r>
              <a:rPr lang="zh-CN" altLang="en-US" sz="2200" dirty="0">
                <a:latin typeface="Times New Roman" pitchFamily="18" charset="0"/>
                <a:ea typeface="黑体" pitchFamily="2" charset="-122"/>
              </a:rPr>
              <a:t>锁，该数据对象始终被</a:t>
            </a:r>
            <a:r>
              <a:rPr lang="en-US" altLang="zh-CN" sz="2200" dirty="0">
                <a:latin typeface="Times New Roman" pitchFamily="18" charset="0"/>
                <a:ea typeface="黑体" pitchFamily="2" charset="-122"/>
              </a:rPr>
              <a:t>S</a:t>
            </a:r>
            <a:r>
              <a:rPr lang="zh-CN" altLang="en-US" sz="2200" dirty="0">
                <a:latin typeface="Times New Roman" pitchFamily="18" charset="0"/>
                <a:ea typeface="黑体" pitchFamily="2" charset="-122"/>
              </a:rPr>
              <a:t>锁占有，而</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锁请求迟迟不能获准，这种现象称为活锁。</a:t>
            </a:r>
            <a:r>
              <a:rPr lang="en-US" altLang="zh-CN" sz="2200" dirty="0">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对系统的性能有不良影响！</a:t>
            </a:r>
            <a:r>
              <a:rPr lang="en-US" altLang="zh-CN" sz="2200" dirty="0">
                <a:latin typeface="Times New Roman" pitchFamily="18" charset="0"/>
                <a:ea typeface="黑体" pitchFamily="2" charset="-122"/>
              </a:rPr>
              <a:t>】</a:t>
            </a:r>
            <a:endParaRPr lang="zh-CN" altLang="en-US" sz="2200" dirty="0">
              <a:latin typeface="Times New Roman" pitchFamily="18" charset="0"/>
              <a:ea typeface="黑体" pitchFamily="2" charset="-122"/>
            </a:endParaRPr>
          </a:p>
        </p:txBody>
      </p:sp>
      <p:graphicFrame>
        <p:nvGraphicFramePr>
          <p:cNvPr id="7" name="Group 39"/>
          <p:cNvGraphicFramePr>
            <a:graphicFrameLocks noGrp="1"/>
          </p:cNvGraphicFramePr>
          <p:nvPr>
            <p:extLst>
              <p:ext uri="{D42A27DB-BD31-4B8C-83A1-F6EECF244321}">
                <p14:modId xmlns:p14="http://schemas.microsoft.com/office/powerpoint/2010/main" val="1920233632"/>
              </p:ext>
            </p:extLst>
          </p:nvPr>
        </p:nvGraphicFramePr>
        <p:xfrm>
          <a:off x="1187624" y="3155612"/>
          <a:ext cx="5472606" cy="1713548"/>
        </p:xfrm>
        <a:graphic>
          <a:graphicData uri="http://schemas.openxmlformats.org/drawingml/2006/table">
            <a:tbl>
              <a:tblPr/>
              <a:tblGrid>
                <a:gridCol w="1656183">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80120">
                  <a:extLst>
                    <a:ext uri="{9D8B030D-6E8A-4147-A177-3AD203B41FA5}">
                      <a16:colId xmlns:a16="http://schemas.microsoft.com/office/drawing/2014/main" val="20003"/>
                    </a:ext>
                  </a:extLst>
                </a:gridCol>
                <a:gridCol w="1008111">
                  <a:extLst>
                    <a:ext uri="{9D8B030D-6E8A-4147-A177-3AD203B41FA5}">
                      <a16:colId xmlns:a16="http://schemas.microsoft.com/office/drawing/2014/main" val="20004"/>
                    </a:ext>
                  </a:extLst>
                </a:gridCol>
              </a:tblGrid>
              <a:tr h="298450">
                <a:tc rowSpan="2"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400" b="0" i="0" u="none" strike="noStrike" cap="none" normalizeH="0" baseline="0" dirty="0">
                        <a:ln>
                          <a:noFill/>
                        </a:ln>
                        <a:solidFill>
                          <a:schemeClr val="tx1"/>
                        </a:solidFill>
                        <a:effectLst/>
                        <a:latin typeface="宋体" pitchFamily="2" charset="-122"/>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黑体" pitchFamily="2" charset="-122"/>
                        </a:rPr>
                        <a:t>其它事务已持有的锁</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25438">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dirty="0">
                          <a:ln>
                            <a:noFill/>
                          </a:ln>
                          <a:solidFill>
                            <a:schemeClr val="tx1"/>
                          </a:solidFill>
                          <a:effectLst/>
                          <a:latin typeface="Times New Roman" pitchFamily="18" charset="0"/>
                          <a:ea typeface="黑体" pitchFamily="2" charset="-122"/>
                        </a:rPr>
                        <a:t>X</a:t>
                      </a:r>
                      <a:endParaRPr kumimoji="0" lang="zh-CN" altLang="en-US" sz="22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dirty="0">
                          <a:ln>
                            <a:noFill/>
                          </a:ln>
                          <a:solidFill>
                            <a:schemeClr val="tx1"/>
                          </a:solidFill>
                          <a:effectLst/>
                          <a:latin typeface="Times New Roman" pitchFamily="18" charset="0"/>
                          <a:ea typeface="黑体" pitchFamily="2" charset="-122"/>
                        </a:rPr>
                        <a:t>S</a:t>
                      </a:r>
                      <a:endParaRPr kumimoji="0" lang="zh-CN" altLang="en-US" sz="22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0" i="0" u="none" strike="noStrike" cap="none" normalizeH="0" baseline="0" dirty="0">
                          <a:ln>
                            <a:noFill/>
                          </a:ln>
                          <a:solidFill>
                            <a:schemeClr val="tx1"/>
                          </a:solidFill>
                          <a:effectLst/>
                          <a:latin typeface="Times New Roman" pitchFamily="18" charset="0"/>
                          <a:ea typeface="黑体" pitchFamily="2" charset="-122"/>
                        </a:rPr>
                        <a:t>无</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43338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0" i="0" u="none" strike="noStrike" cap="none" normalizeH="0" baseline="0" dirty="0">
                          <a:ln>
                            <a:noFill/>
                          </a:ln>
                          <a:solidFill>
                            <a:schemeClr val="tx1"/>
                          </a:solidFill>
                          <a:effectLst/>
                          <a:latin typeface="Times New Roman" pitchFamily="18" charset="0"/>
                          <a:ea typeface="黑体" pitchFamily="2" charset="-122"/>
                        </a:rPr>
                        <a:t>当前事务的锁请求</a:t>
                      </a: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dirty="0">
                          <a:ln>
                            <a:noFill/>
                          </a:ln>
                          <a:solidFill>
                            <a:schemeClr val="tx1"/>
                          </a:solidFill>
                          <a:effectLst/>
                          <a:latin typeface="Times New Roman" pitchFamily="18" charset="0"/>
                          <a:ea typeface="黑体" pitchFamily="2" charset="-122"/>
                        </a:rPr>
                        <a:t>X</a:t>
                      </a:r>
                      <a:endParaRPr kumimoji="0" lang="zh-CN" altLang="en-US" sz="22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dirty="0">
                          <a:ln>
                            <a:noFill/>
                          </a:ln>
                          <a:solidFill>
                            <a:schemeClr val="tx1"/>
                          </a:solidFill>
                          <a:effectLst/>
                          <a:latin typeface="Times New Roman" pitchFamily="18" charset="0"/>
                          <a:ea typeface="黑体" pitchFamily="2" charset="-122"/>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dirty="0">
                          <a:ln>
                            <a:noFill/>
                          </a:ln>
                          <a:solidFill>
                            <a:schemeClr val="tx1"/>
                          </a:solidFill>
                          <a:effectLst/>
                          <a:latin typeface="Times New Roman" pitchFamily="18" charset="0"/>
                          <a:ea typeface="黑体" pitchFamily="2" charset="-122"/>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a:ln>
                            <a:noFill/>
                          </a:ln>
                          <a:solidFill>
                            <a:srgbClr val="008000"/>
                          </a:solidFill>
                          <a:effectLst/>
                          <a:latin typeface="Times New Roman" pitchFamily="18" charset="0"/>
                          <a:ea typeface="黑体" pitchFamily="2" charset="-122"/>
                        </a:rPr>
                        <a:t>Yes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dirty="0">
                          <a:ln>
                            <a:noFill/>
                          </a:ln>
                          <a:solidFill>
                            <a:schemeClr val="tx1"/>
                          </a:solidFill>
                          <a:effectLst/>
                          <a:latin typeface="Times New Roman" pitchFamily="18" charset="0"/>
                          <a:ea typeface="黑体" pitchFamily="2" charset="-122"/>
                        </a:rPr>
                        <a:t>S</a:t>
                      </a:r>
                      <a:endParaRPr kumimoji="0" lang="zh-CN" altLang="en-US" sz="22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a:ln>
                            <a:noFill/>
                          </a:ln>
                          <a:solidFill>
                            <a:schemeClr val="tx1"/>
                          </a:solidFill>
                          <a:effectLst/>
                          <a:latin typeface="Times New Roman" pitchFamily="18" charset="0"/>
                          <a:ea typeface="黑体" pitchFamily="2" charset="-122"/>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dirty="0">
                          <a:ln>
                            <a:noFill/>
                          </a:ln>
                          <a:solidFill>
                            <a:srgbClr val="008000"/>
                          </a:solidFill>
                          <a:effectLst/>
                          <a:latin typeface="Times New Roman" pitchFamily="18" charset="0"/>
                          <a:ea typeface="黑体" pitchFamily="2" charset="-122"/>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1" i="0" u="none" strike="noStrike" cap="none" normalizeH="0" baseline="0" dirty="0">
                          <a:ln>
                            <a:noFill/>
                          </a:ln>
                          <a:solidFill>
                            <a:srgbClr val="008000"/>
                          </a:solidFill>
                          <a:effectLst/>
                          <a:latin typeface="Times New Roman" pitchFamily="18" charset="0"/>
                          <a:ea typeface="黑体" pitchFamily="2" charset="-122"/>
                        </a:rPr>
                        <a:t>Yes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12" name="组合 11"/>
          <p:cNvGrpSpPr/>
          <p:nvPr/>
        </p:nvGrpSpPr>
        <p:grpSpPr>
          <a:xfrm>
            <a:off x="4743726" y="3154823"/>
            <a:ext cx="4148754" cy="1714089"/>
            <a:chOff x="4743726" y="3429000"/>
            <a:chExt cx="4148754" cy="1714089"/>
          </a:xfrm>
        </p:grpSpPr>
        <p:sp>
          <p:nvSpPr>
            <p:cNvPr id="9" name="Oval 34"/>
            <p:cNvSpPr>
              <a:spLocks noChangeArrowheads="1"/>
            </p:cNvSpPr>
            <p:nvPr/>
          </p:nvSpPr>
          <p:spPr bwMode="auto">
            <a:xfrm>
              <a:off x="4743726" y="4711289"/>
              <a:ext cx="720725" cy="431800"/>
            </a:xfrm>
            <a:prstGeom prst="ellipse">
              <a:avLst/>
            </a:prstGeom>
            <a:noFill/>
            <a:ln w="25400">
              <a:solidFill>
                <a:srgbClr val="FF0000"/>
              </a:solidFill>
              <a:round/>
              <a:headEnd/>
              <a:tailEnd/>
            </a:ln>
            <a:effectLst/>
          </p:spPr>
          <p:txBody>
            <a:bodyPr wrap="none" anchor="ctr"/>
            <a:lstStyle/>
            <a:p>
              <a:endParaRPr lang="zh-CN" altLang="en-US"/>
            </a:p>
          </p:txBody>
        </p:sp>
        <p:sp>
          <p:nvSpPr>
            <p:cNvPr id="10" name="Line 35"/>
            <p:cNvSpPr>
              <a:spLocks noChangeShapeType="1"/>
            </p:cNvSpPr>
            <p:nvPr/>
          </p:nvSpPr>
          <p:spPr bwMode="auto">
            <a:xfrm flipH="1">
              <a:off x="5436096" y="3789040"/>
              <a:ext cx="1440160" cy="1105471"/>
            </a:xfrm>
            <a:prstGeom prst="line">
              <a:avLst/>
            </a:prstGeom>
            <a:noFill/>
            <a:ln w="9525">
              <a:solidFill>
                <a:srgbClr val="FF0000"/>
              </a:solidFill>
              <a:round/>
              <a:headEnd/>
              <a:tailEnd type="triangle" w="med" len="med"/>
            </a:ln>
          </p:spPr>
          <p:txBody>
            <a:bodyPr/>
            <a:lstStyle/>
            <a:p>
              <a:endParaRPr lang="zh-CN" altLang="en-US"/>
            </a:p>
          </p:txBody>
        </p:sp>
        <p:sp>
          <p:nvSpPr>
            <p:cNvPr id="11" name="Text Box 36"/>
            <p:cNvSpPr txBox="1">
              <a:spLocks noChangeArrowheads="1"/>
            </p:cNvSpPr>
            <p:nvPr/>
          </p:nvSpPr>
          <p:spPr bwMode="auto">
            <a:xfrm>
              <a:off x="6876256" y="3429000"/>
              <a:ext cx="2016224" cy="1296144"/>
            </a:xfrm>
            <a:prstGeom prst="rect">
              <a:avLst/>
            </a:prstGeom>
            <a:solidFill>
              <a:srgbClr val="FFFFFF"/>
            </a:solidFill>
            <a:ln w="9525">
              <a:solidFill>
                <a:srgbClr val="FF0000"/>
              </a:solidFill>
              <a:miter lim="800000"/>
              <a:headEnd/>
              <a:tailEnd/>
            </a:ln>
          </p:spPr>
          <p:txBody>
            <a:bodyPr/>
            <a:lstStyle/>
            <a:p>
              <a:pPr algn="just"/>
              <a:r>
                <a:rPr kumimoji="1" lang="zh-CN" altLang="en-US" sz="2000" dirty="0">
                  <a:solidFill>
                    <a:srgbClr val="0000FF"/>
                  </a:solidFill>
                  <a:latin typeface="Times New Roman" pitchFamily="18" charset="0"/>
                  <a:ea typeface="黑体" pitchFamily="2" charset="-122"/>
                </a:rPr>
                <a:t>提高并发度（允许读</a:t>
              </a:r>
              <a:r>
                <a:rPr kumimoji="1" lang="en-US" altLang="zh-CN" sz="2000" dirty="0">
                  <a:solidFill>
                    <a:srgbClr val="0000FF"/>
                  </a:solidFill>
                  <a:latin typeface="Times New Roman" pitchFamily="18" charset="0"/>
                  <a:ea typeface="黑体" pitchFamily="2" charset="-122"/>
                </a:rPr>
                <a:t>-</a:t>
              </a:r>
              <a:r>
                <a:rPr kumimoji="1" lang="zh-CN" altLang="en-US" sz="2000" dirty="0">
                  <a:solidFill>
                    <a:srgbClr val="0000FF"/>
                  </a:solidFill>
                  <a:latin typeface="Times New Roman" pitchFamily="18" charset="0"/>
                  <a:ea typeface="黑体" pitchFamily="2" charset="-122"/>
                </a:rPr>
                <a:t>读并发），但可能发生“活锁”现象</a:t>
              </a:r>
            </a:p>
          </p:txBody>
        </p:sp>
      </p:grpSp>
      <p:sp>
        <p:nvSpPr>
          <p:cNvPr id="13" name="矩形 12"/>
          <p:cNvSpPr/>
          <p:nvPr/>
        </p:nvSpPr>
        <p:spPr>
          <a:xfrm>
            <a:off x="1043608" y="6084004"/>
            <a:ext cx="7848872" cy="369332"/>
          </a:xfrm>
          <a:prstGeom prst="rect">
            <a:avLst/>
          </a:prstGeom>
          <a:solidFill>
            <a:schemeClr val="accent3"/>
          </a:solidFill>
          <a:ln w="12700">
            <a:solidFill>
              <a:schemeClr val="accent2"/>
            </a:solidFill>
          </a:ln>
          <a:effectLst>
            <a:innerShdw blurRad="63500" dist="50800" dir="2700000">
              <a:prstClr val="black">
                <a:alpha val="50000"/>
              </a:prstClr>
            </a:innerShdw>
          </a:effectLst>
        </p:spPr>
        <p:txBody>
          <a:bodyPr wrap="square">
            <a:spAutoFit/>
          </a:bodyPr>
          <a:lstStyle/>
          <a:p>
            <a:r>
              <a:rPr lang="zh-CN" altLang="en-US" b="1" dirty="0">
                <a:solidFill>
                  <a:srgbClr val="FF0000"/>
                </a:solidFill>
              </a:rPr>
              <a:t>活锁预防：在加锁协议中运用先来先服务（</a:t>
            </a:r>
            <a:r>
              <a:rPr lang="en-US" altLang="zh-CN" b="1" dirty="0">
                <a:solidFill>
                  <a:srgbClr val="FF0000"/>
                </a:solidFill>
              </a:rPr>
              <a:t>First Come, First Serve</a:t>
            </a:r>
            <a:r>
              <a:rPr lang="zh-CN" altLang="en-US" b="1" dirty="0">
                <a:solidFill>
                  <a:srgbClr val="FF0000"/>
                </a:solidFill>
              </a:rPr>
              <a:t>）原则。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347">
                                            <p:txEl>
                                              <p:pRg st="8" end="8"/>
                                            </p:txEl>
                                          </p:spTgt>
                                        </p:tgtEl>
                                        <p:attrNameLst>
                                          <p:attrName>style.visibility</p:attrName>
                                        </p:attrNameLst>
                                      </p:cBhvr>
                                      <p:to>
                                        <p:strVal val="visible"/>
                                      </p:to>
                                    </p:set>
                                    <p:anim calcmode="lin" valueType="num">
                                      <p:cBhvr additive="base">
                                        <p:cTn id="12" dur="5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8846"/>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8846"/>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600B7EB1-0387-4306-8280-BC2801A5743B}" type="slidenum">
              <a:rPr lang="en-US" altLang="zh-CN"/>
              <a:pPr/>
              <a:t>54</a:t>
            </a:fld>
            <a:endParaRPr lang="en-US" altLang="zh-CN"/>
          </a:p>
        </p:txBody>
      </p:sp>
      <p:sp>
        <p:nvSpPr>
          <p:cNvPr id="60418"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60419" name="Rectangle 3"/>
          <p:cNvSpPr>
            <a:spLocks noGrp="1" noChangeArrowheads="1"/>
          </p:cNvSpPr>
          <p:nvPr>
            <p:ph type="body" idx="1"/>
          </p:nvPr>
        </p:nvSpPr>
        <p:spPr>
          <a:xfrm>
            <a:off x="611560" y="1340768"/>
            <a:ext cx="8280920" cy="2952328"/>
          </a:xfrm>
        </p:spPr>
        <p:txBody>
          <a:bodyPr/>
          <a:lstStyle/>
          <a:p>
            <a:r>
              <a:rPr lang="zh-CN" altLang="en-US" sz="2600" dirty="0">
                <a:solidFill>
                  <a:schemeClr val="accent2"/>
                </a:solidFill>
                <a:latin typeface="Times New Roman" pitchFamily="18" charset="0"/>
                <a:ea typeface="黑体" pitchFamily="2" charset="-122"/>
              </a:rPr>
              <a:t>使用（</a:t>
            </a:r>
            <a:r>
              <a:rPr lang="en-US" altLang="zh-CN" sz="2600" dirty="0">
                <a:solidFill>
                  <a:schemeClr val="accent2"/>
                </a:solidFill>
                <a:latin typeface="Times New Roman" pitchFamily="18" charset="0"/>
                <a:ea typeface="黑体" pitchFamily="2" charset="-122"/>
              </a:rPr>
              <a:t>S, U, X</a:t>
            </a:r>
            <a:r>
              <a:rPr lang="zh-CN" altLang="en-US" sz="2600" dirty="0">
                <a:solidFill>
                  <a:schemeClr val="accent2"/>
                </a:solidFill>
                <a:latin typeface="Times New Roman" pitchFamily="18" charset="0"/>
                <a:ea typeface="黑体" pitchFamily="2" charset="-122"/>
              </a:rPr>
              <a:t>）锁的加锁协议</a:t>
            </a:r>
          </a:p>
          <a:p>
            <a:pPr lvl="1">
              <a:spcBef>
                <a:spcPts val="600"/>
              </a:spcBef>
            </a:pPr>
            <a:r>
              <a:rPr lang="en-US" altLang="zh-CN" sz="2200" dirty="0">
                <a:solidFill>
                  <a:srgbClr val="0000FF"/>
                </a:solidFill>
                <a:latin typeface="Times New Roman" pitchFamily="18" charset="0"/>
                <a:ea typeface="黑体" pitchFamily="2" charset="-122"/>
              </a:rPr>
              <a:t>X</a:t>
            </a:r>
            <a:r>
              <a:rPr lang="zh-CN" altLang="en-US" sz="2200" dirty="0">
                <a:solidFill>
                  <a:srgbClr val="0000FF"/>
                </a:solidFill>
                <a:latin typeface="Times New Roman" pitchFamily="18" charset="0"/>
                <a:ea typeface="黑体" pitchFamily="2" charset="-122"/>
              </a:rPr>
              <a:t>锁：</a:t>
            </a:r>
            <a:r>
              <a:rPr lang="zh-CN" altLang="en-US" sz="2200" dirty="0">
                <a:latin typeface="Times New Roman" pitchFamily="18" charset="0"/>
                <a:ea typeface="黑体" pitchFamily="2" charset="-122"/>
              </a:rPr>
              <a:t>排它锁（</a:t>
            </a:r>
            <a:r>
              <a:rPr lang="en-US" altLang="zh-CN" sz="2200" dirty="0" err="1">
                <a:latin typeface="Times New Roman" pitchFamily="18" charset="0"/>
                <a:ea typeface="黑体" pitchFamily="2" charset="-122"/>
              </a:rPr>
              <a:t>e</a:t>
            </a:r>
            <a:r>
              <a:rPr lang="en-US" altLang="zh-CN" sz="2200" dirty="0" err="1">
                <a:solidFill>
                  <a:schemeClr val="accent2"/>
                </a:solidFill>
                <a:latin typeface="Times New Roman" pitchFamily="18" charset="0"/>
                <a:ea typeface="黑体" pitchFamily="2" charset="-122"/>
              </a:rPr>
              <a:t>X</a:t>
            </a:r>
            <a:r>
              <a:rPr lang="en-US" altLang="zh-CN" sz="2200" dirty="0" err="1">
                <a:latin typeface="Times New Roman" pitchFamily="18" charset="0"/>
                <a:ea typeface="黑体" pitchFamily="2" charset="-122"/>
              </a:rPr>
              <a:t>clusive</a:t>
            </a:r>
            <a:r>
              <a:rPr lang="en-US" altLang="zh-CN" sz="2200" dirty="0">
                <a:latin typeface="Times New Roman" pitchFamily="18" charset="0"/>
                <a:ea typeface="黑体" pitchFamily="2" charset="-122"/>
              </a:rPr>
              <a:t> Lock</a:t>
            </a:r>
            <a:r>
              <a:rPr lang="zh-CN" altLang="en-US" sz="2200" dirty="0">
                <a:latin typeface="Times New Roman" pitchFamily="18" charset="0"/>
                <a:ea typeface="黑体" pitchFamily="2" charset="-122"/>
              </a:rPr>
              <a:t>），用于写操作。</a:t>
            </a:r>
          </a:p>
          <a:p>
            <a:pPr lvl="1">
              <a:spcBef>
                <a:spcPts val="600"/>
              </a:spcBef>
            </a:pPr>
            <a:r>
              <a:rPr lang="en-US" altLang="zh-CN" sz="2200" dirty="0">
                <a:solidFill>
                  <a:srgbClr val="0000FF"/>
                </a:solidFill>
                <a:latin typeface="Times New Roman" pitchFamily="18" charset="0"/>
                <a:ea typeface="黑体" pitchFamily="2" charset="-122"/>
              </a:rPr>
              <a:t>S</a:t>
            </a:r>
            <a:r>
              <a:rPr lang="zh-CN" altLang="en-US" sz="2200" dirty="0">
                <a:solidFill>
                  <a:srgbClr val="0000FF"/>
                </a:solidFill>
                <a:latin typeface="Times New Roman" pitchFamily="18" charset="0"/>
                <a:ea typeface="黑体" pitchFamily="2" charset="-122"/>
              </a:rPr>
              <a:t>锁：</a:t>
            </a:r>
            <a:r>
              <a:rPr lang="zh-CN" altLang="en-US" sz="2200" dirty="0">
                <a:latin typeface="Times New Roman" pitchFamily="18" charset="0"/>
                <a:ea typeface="黑体" pitchFamily="2" charset="-122"/>
              </a:rPr>
              <a:t>共享锁（</a:t>
            </a:r>
            <a:r>
              <a:rPr lang="en-US" altLang="zh-CN" sz="2200" dirty="0">
                <a:solidFill>
                  <a:schemeClr val="accent2"/>
                </a:solidFill>
                <a:latin typeface="Times New Roman" pitchFamily="18" charset="0"/>
                <a:ea typeface="黑体" pitchFamily="2" charset="-122"/>
              </a:rPr>
              <a:t>S</a:t>
            </a:r>
            <a:r>
              <a:rPr lang="en-US" altLang="zh-CN" sz="2200" dirty="0">
                <a:latin typeface="Times New Roman" pitchFamily="18" charset="0"/>
                <a:ea typeface="黑体" pitchFamily="2" charset="-122"/>
              </a:rPr>
              <a:t>haring Lock</a:t>
            </a:r>
            <a:r>
              <a:rPr lang="zh-CN" altLang="en-US" sz="2200" dirty="0">
                <a:latin typeface="Times New Roman" pitchFamily="18" charset="0"/>
                <a:ea typeface="黑体" pitchFamily="2" charset="-122"/>
              </a:rPr>
              <a:t>），用于读操作。</a:t>
            </a:r>
            <a:endParaRPr lang="en-US" altLang="zh-CN" sz="2200" dirty="0">
              <a:latin typeface="Times New Roman" pitchFamily="18" charset="0"/>
              <a:ea typeface="黑体" pitchFamily="2" charset="-122"/>
            </a:endParaRPr>
          </a:p>
          <a:p>
            <a:pPr lvl="1">
              <a:spcBef>
                <a:spcPts val="600"/>
              </a:spcBef>
            </a:pPr>
            <a:r>
              <a:rPr lang="en-US" altLang="zh-CN" sz="2200" dirty="0">
                <a:solidFill>
                  <a:srgbClr val="0000FF"/>
                </a:solidFill>
                <a:latin typeface="Times New Roman" pitchFamily="18" charset="0"/>
                <a:ea typeface="黑体" pitchFamily="2" charset="-122"/>
              </a:rPr>
              <a:t>U</a:t>
            </a:r>
            <a:r>
              <a:rPr lang="zh-CN" altLang="en-US" sz="2200" dirty="0">
                <a:solidFill>
                  <a:srgbClr val="0000FF"/>
                </a:solidFill>
                <a:latin typeface="Times New Roman" pitchFamily="18" charset="0"/>
                <a:ea typeface="黑体" pitchFamily="2" charset="-122"/>
              </a:rPr>
              <a:t>锁：</a:t>
            </a:r>
            <a:r>
              <a:rPr lang="zh-CN" altLang="en-US" sz="2200" dirty="0">
                <a:latin typeface="Times New Roman" pitchFamily="18" charset="0"/>
                <a:ea typeface="黑体" pitchFamily="2" charset="-122"/>
              </a:rPr>
              <a:t>共享更新锁（</a:t>
            </a:r>
            <a:r>
              <a:rPr lang="en-US" altLang="zh-CN" sz="2200" dirty="0">
                <a:latin typeface="Times New Roman" pitchFamily="18" charset="0"/>
                <a:ea typeface="黑体" pitchFamily="2" charset="-122"/>
              </a:rPr>
              <a:t>Sharing </a:t>
            </a:r>
            <a:r>
              <a:rPr lang="en-US" altLang="zh-CN" sz="2200" b="1" dirty="0">
                <a:solidFill>
                  <a:schemeClr val="accent2"/>
                </a:solidFill>
                <a:latin typeface="Times New Roman" pitchFamily="18" charset="0"/>
                <a:ea typeface="黑体" pitchFamily="2" charset="-122"/>
              </a:rPr>
              <a:t>U</a:t>
            </a:r>
            <a:r>
              <a:rPr lang="en-US" altLang="zh-CN" sz="2200" dirty="0">
                <a:latin typeface="Times New Roman" pitchFamily="18" charset="0"/>
                <a:ea typeface="黑体" pitchFamily="2" charset="-122"/>
              </a:rPr>
              <a:t>pdate Lock, SU</a:t>
            </a:r>
            <a:r>
              <a:rPr lang="zh-CN" altLang="en-US" sz="2200" dirty="0">
                <a:latin typeface="Times New Roman" pitchFamily="18" charset="0"/>
                <a:ea typeface="黑体" pitchFamily="2" charset="-122"/>
              </a:rPr>
              <a:t>），被当前事务用来“预置”对某个数据对象将实施</a:t>
            </a:r>
            <a:r>
              <a:rPr lang="zh-CN" altLang="en-US" sz="2200" dirty="0">
                <a:solidFill>
                  <a:schemeClr val="accent2"/>
                </a:solidFill>
                <a:latin typeface="Times New Roman" pitchFamily="18" charset="0"/>
                <a:ea typeface="黑体" pitchFamily="2" charset="-122"/>
              </a:rPr>
              <a:t>更新</a:t>
            </a:r>
            <a:r>
              <a:rPr lang="zh-CN" altLang="en-US" sz="2200" dirty="0">
                <a:latin typeface="Times New Roman" pitchFamily="18" charset="0"/>
                <a:ea typeface="黑体" pitchFamily="2" charset="-122"/>
              </a:rPr>
              <a:t>的权力，并防止其它事务对该数据对象实施写操作或加</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锁；在最后更新写入前，系统将</a:t>
            </a:r>
            <a:r>
              <a:rPr lang="en-US" altLang="zh-CN" sz="2200" dirty="0">
                <a:latin typeface="Times New Roman" pitchFamily="18" charset="0"/>
                <a:ea typeface="黑体" pitchFamily="2" charset="-122"/>
              </a:rPr>
              <a:t>U</a:t>
            </a:r>
            <a:r>
              <a:rPr lang="zh-CN" altLang="en-US" sz="2200" dirty="0">
                <a:latin typeface="Times New Roman" pitchFamily="18" charset="0"/>
                <a:ea typeface="黑体" pitchFamily="2" charset="-122"/>
              </a:rPr>
              <a:t>升级为</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而排它。</a:t>
            </a:r>
            <a:r>
              <a:rPr lang="en-US" altLang="zh-CN" sz="2200" dirty="0">
                <a:latin typeface="Times New Roman" pitchFamily="18" charset="0"/>
                <a:ea typeface="黑体" pitchFamily="2" charset="-122"/>
              </a:rPr>
              <a:t>【</a:t>
            </a:r>
            <a:r>
              <a:rPr lang="zh-CN" altLang="en-US" sz="2200" dirty="0">
                <a:solidFill>
                  <a:schemeClr val="accent2"/>
                </a:solidFill>
                <a:latin typeface="Times New Roman" pitchFamily="18" charset="0"/>
                <a:ea typeface="黑体" pitchFamily="2" charset="-122"/>
              </a:rPr>
              <a:t>提高了事务并发度！</a:t>
            </a:r>
            <a:r>
              <a:rPr lang="en-US" altLang="zh-CN" sz="2200" dirty="0">
                <a:latin typeface="Times New Roman" pitchFamily="18" charset="0"/>
                <a:ea typeface="黑体" pitchFamily="2" charset="-122"/>
              </a:rPr>
              <a:t>】</a:t>
            </a:r>
            <a:endParaRPr lang="zh-CN" altLang="en-US" sz="2200" dirty="0">
              <a:latin typeface="Times New Roman" pitchFamily="18" charset="0"/>
              <a:ea typeface="黑体" pitchFamily="2" charset="-122"/>
            </a:endParaRPr>
          </a:p>
        </p:txBody>
      </p:sp>
      <p:graphicFrame>
        <p:nvGraphicFramePr>
          <p:cNvPr id="7" name="Group 139"/>
          <p:cNvGraphicFramePr>
            <a:graphicFrameLocks noGrp="1"/>
          </p:cNvGraphicFramePr>
          <p:nvPr>
            <p:extLst>
              <p:ext uri="{D42A27DB-BD31-4B8C-83A1-F6EECF244321}">
                <p14:modId xmlns:p14="http://schemas.microsoft.com/office/powerpoint/2010/main" val="547324860"/>
              </p:ext>
            </p:extLst>
          </p:nvPr>
        </p:nvGraphicFramePr>
        <p:xfrm>
          <a:off x="1572468" y="4149080"/>
          <a:ext cx="6311900" cy="1981200"/>
        </p:xfrm>
        <a:graphic>
          <a:graphicData uri="http://schemas.openxmlformats.org/drawingml/2006/table">
            <a:tbl>
              <a:tblPr/>
              <a:tblGrid>
                <a:gridCol w="1415356">
                  <a:extLst>
                    <a:ext uri="{9D8B030D-6E8A-4147-A177-3AD203B41FA5}">
                      <a16:colId xmlns:a16="http://schemas.microsoft.com/office/drawing/2014/main" val="20000"/>
                    </a:ext>
                  </a:extLst>
                </a:gridCol>
                <a:gridCol w="832544">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216024">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其它事务已持有的锁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51832">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ea typeface="黑体" pitchFamily="2" charset="-122"/>
                        </a:rPr>
                        <a:t>X</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U</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S</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无</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288925">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当前事务的锁请求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0" i="0" u="none" strike="noStrike" cap="none" normalizeH="0" baseline="0" dirty="0">
                          <a:ln>
                            <a:noFill/>
                          </a:ln>
                          <a:solidFill>
                            <a:schemeClr val="tx1"/>
                          </a:solidFill>
                          <a:effectLst/>
                          <a:latin typeface="Times New Roman" pitchFamily="18" charset="0"/>
                          <a:ea typeface="黑体" pitchFamily="2" charset="-122"/>
                        </a:rPr>
                        <a:t>X</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70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U</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35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S</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8000"/>
                          </a:solidFill>
                          <a:effectLst/>
                          <a:latin typeface="Times New Roman" pitchFamily="18" charset="0"/>
                          <a:ea typeface="黑体" pitchFamily="2" charset="-122"/>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rgbClr val="008000"/>
                          </a:solidFill>
                          <a:effectLst/>
                          <a:latin typeface="Times New Roman" pitchFamily="18" charset="0"/>
                          <a:ea typeface="黑体" pitchFamily="2" charset="-122"/>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3" name="组合 12"/>
          <p:cNvGrpSpPr/>
          <p:nvPr/>
        </p:nvGrpSpPr>
        <p:grpSpPr>
          <a:xfrm>
            <a:off x="899592" y="5373216"/>
            <a:ext cx="7200800" cy="1340768"/>
            <a:chOff x="899592" y="5517232"/>
            <a:chExt cx="7200800" cy="1340768"/>
          </a:xfrm>
        </p:grpSpPr>
        <p:sp>
          <p:nvSpPr>
            <p:cNvPr id="8" name="Oval 133"/>
            <p:cNvSpPr>
              <a:spLocks noChangeArrowheads="1"/>
            </p:cNvSpPr>
            <p:nvPr/>
          </p:nvSpPr>
          <p:spPr bwMode="auto">
            <a:xfrm>
              <a:off x="4956026" y="5891127"/>
              <a:ext cx="720725" cy="360362"/>
            </a:xfrm>
            <a:prstGeom prst="ellipse">
              <a:avLst/>
            </a:prstGeom>
            <a:noFill/>
            <a:ln w="28575">
              <a:solidFill>
                <a:srgbClr val="FF0000"/>
              </a:solidFill>
              <a:round/>
              <a:headEnd/>
              <a:tailEnd/>
            </a:ln>
            <a:effectLst/>
          </p:spPr>
          <p:txBody>
            <a:bodyPr wrap="none" anchor="ctr"/>
            <a:lstStyle/>
            <a:p>
              <a:endParaRPr lang="zh-CN" altLang="en-US"/>
            </a:p>
          </p:txBody>
        </p:sp>
        <p:sp>
          <p:nvSpPr>
            <p:cNvPr id="9" name="Oval 134"/>
            <p:cNvSpPr>
              <a:spLocks noChangeArrowheads="1"/>
            </p:cNvSpPr>
            <p:nvPr/>
          </p:nvSpPr>
          <p:spPr bwMode="auto">
            <a:xfrm>
              <a:off x="6011515" y="5517232"/>
              <a:ext cx="720725" cy="360363"/>
            </a:xfrm>
            <a:prstGeom prst="ellipse">
              <a:avLst/>
            </a:prstGeom>
            <a:noFill/>
            <a:ln w="28575">
              <a:solidFill>
                <a:srgbClr val="FF0000"/>
              </a:solidFill>
              <a:round/>
              <a:headEnd/>
              <a:tailEnd/>
            </a:ln>
            <a:effectLst/>
          </p:spPr>
          <p:txBody>
            <a:bodyPr wrap="none" anchor="ctr"/>
            <a:lstStyle/>
            <a:p>
              <a:endParaRPr lang="zh-CN" altLang="en-US"/>
            </a:p>
          </p:txBody>
        </p:sp>
        <p:sp>
          <p:nvSpPr>
            <p:cNvPr id="10" name="Line 135"/>
            <p:cNvSpPr>
              <a:spLocks noChangeShapeType="1"/>
            </p:cNvSpPr>
            <p:nvPr/>
          </p:nvSpPr>
          <p:spPr bwMode="auto">
            <a:xfrm flipH="1">
              <a:off x="5868144" y="5733256"/>
              <a:ext cx="144016" cy="576064"/>
            </a:xfrm>
            <a:prstGeom prst="line">
              <a:avLst/>
            </a:prstGeom>
            <a:noFill/>
            <a:ln w="25400">
              <a:solidFill>
                <a:srgbClr val="FF0000"/>
              </a:solidFill>
              <a:round/>
              <a:headEnd/>
              <a:tailEnd type="triangle" w="med" len="med"/>
            </a:ln>
            <a:effectLst/>
          </p:spPr>
          <p:txBody>
            <a:bodyPr/>
            <a:lstStyle/>
            <a:p>
              <a:endParaRPr lang="zh-CN" altLang="en-US"/>
            </a:p>
          </p:txBody>
        </p:sp>
        <p:sp>
          <p:nvSpPr>
            <p:cNvPr id="11" name="Line 136"/>
            <p:cNvSpPr>
              <a:spLocks noChangeShapeType="1"/>
            </p:cNvSpPr>
            <p:nvPr/>
          </p:nvSpPr>
          <p:spPr bwMode="auto">
            <a:xfrm>
              <a:off x="5696418" y="6093297"/>
              <a:ext cx="144016" cy="216024"/>
            </a:xfrm>
            <a:prstGeom prst="line">
              <a:avLst/>
            </a:prstGeom>
            <a:noFill/>
            <a:ln w="25400">
              <a:solidFill>
                <a:srgbClr val="FF0000"/>
              </a:solidFill>
              <a:round/>
              <a:headEnd/>
              <a:tailEnd type="triangle" w="med" len="med"/>
            </a:ln>
            <a:effectLst/>
          </p:spPr>
          <p:txBody>
            <a:bodyPr/>
            <a:lstStyle/>
            <a:p>
              <a:endParaRPr lang="zh-CN" altLang="en-US"/>
            </a:p>
          </p:txBody>
        </p:sp>
        <p:sp>
          <p:nvSpPr>
            <p:cNvPr id="12" name="Text Box 137"/>
            <p:cNvSpPr txBox="1">
              <a:spLocks noChangeArrowheads="1"/>
            </p:cNvSpPr>
            <p:nvPr/>
          </p:nvSpPr>
          <p:spPr bwMode="auto">
            <a:xfrm>
              <a:off x="899592" y="6309320"/>
              <a:ext cx="7200800" cy="548680"/>
            </a:xfrm>
            <a:prstGeom prst="rect">
              <a:avLst/>
            </a:prstGeom>
            <a:solidFill>
              <a:srgbClr val="FFFFFF"/>
            </a:solidFill>
            <a:ln w="9525">
              <a:solidFill>
                <a:srgbClr val="FF0000"/>
              </a:solidFill>
              <a:miter lim="800000"/>
              <a:headEnd/>
              <a:tailEnd/>
            </a:ln>
          </p:spPr>
          <p:txBody>
            <a:bodyPr/>
            <a:lstStyle/>
            <a:p>
              <a:pPr algn="just"/>
              <a:r>
                <a:rPr lang="zh-CN" altLang="en-US" sz="1600" dirty="0">
                  <a:solidFill>
                    <a:srgbClr val="0000FF"/>
                  </a:solidFill>
                  <a:latin typeface="Times New Roman" pitchFamily="18" charset="0"/>
                  <a:ea typeface="黑体" pitchFamily="2" charset="-122"/>
                </a:rPr>
                <a:t>允许写前</a:t>
              </a:r>
              <a:r>
                <a:rPr lang="en-US" altLang="zh-CN" sz="1600" dirty="0">
                  <a:solidFill>
                    <a:srgbClr val="0000FF"/>
                  </a:solidFill>
                  <a:latin typeface="Times New Roman" pitchFamily="18" charset="0"/>
                  <a:ea typeface="黑体" pitchFamily="2" charset="-122"/>
                </a:rPr>
                <a:t>-</a:t>
              </a:r>
              <a:r>
                <a:rPr lang="zh-CN" altLang="en-US" sz="1600" dirty="0">
                  <a:solidFill>
                    <a:srgbClr val="0000FF"/>
                  </a:solidFill>
                  <a:latin typeface="Times New Roman" pitchFamily="18" charset="0"/>
                  <a:ea typeface="黑体" pitchFamily="2" charset="-122"/>
                </a:rPr>
                <a:t>读并发。但仍可能发生</a:t>
              </a:r>
              <a:r>
                <a:rPr lang="zh-CN" altLang="en-US" sz="1600" dirty="0">
                  <a:solidFill>
                    <a:srgbClr val="FF0000"/>
                  </a:solidFill>
                  <a:latin typeface="Times New Roman" pitchFamily="18" charset="0"/>
                  <a:ea typeface="黑体" pitchFamily="2" charset="-122"/>
                </a:rPr>
                <a:t>“活锁”（</a:t>
              </a:r>
              <a:r>
                <a:rPr lang="en-US" altLang="zh-CN" sz="1600" dirty="0">
                  <a:solidFill>
                    <a:srgbClr val="FF0000"/>
                  </a:solidFill>
                  <a:latin typeface="Times New Roman" pitchFamily="18" charset="0"/>
                  <a:ea typeface="黑体" pitchFamily="2" charset="-122"/>
                </a:rPr>
                <a:t>S</a:t>
              </a:r>
              <a:r>
                <a:rPr lang="zh-CN" altLang="en-US" sz="1600" dirty="0">
                  <a:solidFill>
                    <a:srgbClr val="FF0000"/>
                  </a:solidFill>
                  <a:latin typeface="Times New Roman" pitchFamily="18" charset="0"/>
                  <a:ea typeface="黑体" pitchFamily="2" charset="-122"/>
                </a:rPr>
                <a:t>一直占有，</a:t>
              </a:r>
              <a:r>
                <a:rPr lang="en-US" altLang="zh-CN" sz="1600" dirty="0">
                  <a:solidFill>
                    <a:srgbClr val="FF0000"/>
                  </a:solidFill>
                  <a:latin typeface="Times New Roman" pitchFamily="18" charset="0"/>
                  <a:ea typeface="黑体" pitchFamily="2" charset="-122"/>
                </a:rPr>
                <a:t>U</a:t>
              </a:r>
              <a:r>
                <a:rPr lang="zh-CN" altLang="en-US" sz="1600" dirty="0">
                  <a:solidFill>
                    <a:srgbClr val="FF0000"/>
                  </a:solidFill>
                  <a:latin typeface="Times New Roman" pitchFamily="18" charset="0"/>
                  <a:ea typeface="黑体" pitchFamily="2" charset="-122"/>
                </a:rPr>
                <a:t>久久不能升级为</a:t>
              </a:r>
              <a:r>
                <a:rPr lang="en-US" altLang="zh-CN" sz="1600" dirty="0">
                  <a:solidFill>
                    <a:srgbClr val="FF0000"/>
                  </a:solidFill>
                  <a:latin typeface="Times New Roman" pitchFamily="18" charset="0"/>
                  <a:ea typeface="黑体" pitchFamily="2" charset="-122"/>
                </a:rPr>
                <a:t>X</a:t>
              </a:r>
              <a:r>
                <a:rPr lang="zh-CN" altLang="en-US" sz="1600" dirty="0">
                  <a:solidFill>
                    <a:srgbClr val="FF0000"/>
                  </a:solidFill>
                  <a:latin typeface="Times New Roman" pitchFamily="18" charset="0"/>
                  <a:ea typeface="黑体" pitchFamily="2" charset="-122"/>
                </a:rPr>
                <a:t>）</a:t>
              </a:r>
              <a:endParaRPr lang="en-US" altLang="zh-CN" sz="1600" dirty="0">
                <a:solidFill>
                  <a:srgbClr val="FF0000"/>
                </a:solidFill>
                <a:latin typeface="Times New Roman" pitchFamily="18" charset="0"/>
                <a:ea typeface="黑体" pitchFamily="2" charset="-122"/>
              </a:endParaRPr>
            </a:p>
            <a:p>
              <a:pPr algn="just"/>
              <a:r>
                <a:rPr lang="en-US" altLang="zh-CN" sz="1600" dirty="0">
                  <a:solidFill>
                    <a:srgbClr val="FF0000"/>
                  </a:solidFill>
                  <a:latin typeface="Times New Roman" pitchFamily="18" charset="0"/>
                  <a:ea typeface="黑体" pitchFamily="2" charset="-122"/>
                </a:rPr>
                <a:t>——</a:t>
              </a:r>
              <a:r>
                <a:rPr lang="zh-CN" altLang="en-US" sz="1600" dirty="0">
                  <a:solidFill>
                    <a:srgbClr val="FF0000"/>
                  </a:solidFill>
                  <a:latin typeface="Times New Roman" pitchFamily="18" charset="0"/>
                  <a:ea typeface="黑体" pitchFamily="2" charset="-122"/>
                </a:rPr>
                <a:t>规定“先来先服务” 原则！</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84DF2118-190C-4318-9159-07712B8F6F0B}" type="slidenum">
              <a:rPr lang="en-US" altLang="zh-CN"/>
              <a:pPr/>
              <a:t>55</a:t>
            </a:fld>
            <a:endParaRPr lang="en-US" altLang="zh-CN"/>
          </a:p>
        </p:txBody>
      </p:sp>
      <p:sp>
        <p:nvSpPr>
          <p:cNvPr id="65538"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65539" name="Rectangle 3"/>
          <p:cNvSpPr>
            <a:spLocks noGrp="1" noChangeArrowheads="1"/>
          </p:cNvSpPr>
          <p:nvPr>
            <p:ph type="body" idx="1"/>
          </p:nvPr>
        </p:nvSpPr>
        <p:spPr>
          <a:xfrm>
            <a:off x="611560" y="1413024"/>
            <a:ext cx="8136904" cy="4752280"/>
          </a:xfrm>
        </p:spPr>
        <p:txBody>
          <a:bodyPr/>
          <a:lstStyle/>
          <a:p>
            <a:pPr>
              <a:lnSpc>
                <a:spcPct val="110000"/>
              </a:lnSpc>
            </a:pPr>
            <a:r>
              <a:rPr lang="zh-CN" altLang="en-US" sz="2600" dirty="0">
                <a:solidFill>
                  <a:schemeClr val="accent2"/>
                </a:solidFill>
                <a:latin typeface="Times New Roman" pitchFamily="18" charset="0"/>
                <a:ea typeface="黑体" pitchFamily="2" charset="-122"/>
              </a:rPr>
              <a:t>使用加锁的并发控制技术</a:t>
            </a:r>
          </a:p>
          <a:p>
            <a:pPr lvl="1">
              <a:lnSpc>
                <a:spcPct val="110000"/>
              </a:lnSpc>
            </a:pPr>
            <a:r>
              <a:rPr lang="zh-CN" altLang="en-US" sz="2400" dirty="0">
                <a:solidFill>
                  <a:schemeClr val="tx2"/>
                </a:solidFill>
                <a:latin typeface="Times New Roman" pitchFamily="18" charset="0"/>
                <a:ea typeface="黑体" pitchFamily="2" charset="-122"/>
              </a:rPr>
              <a:t>加锁由</a:t>
            </a:r>
            <a:r>
              <a:rPr lang="en-US" altLang="zh-CN" sz="2400" dirty="0">
                <a:solidFill>
                  <a:schemeClr val="tx2"/>
                </a:solidFill>
                <a:latin typeface="Times New Roman" pitchFamily="18" charset="0"/>
                <a:ea typeface="黑体" pitchFamily="2" charset="-122"/>
              </a:rPr>
              <a:t>DBMS</a:t>
            </a:r>
            <a:r>
              <a:rPr lang="zh-CN" altLang="en-US" sz="2400" dirty="0">
                <a:solidFill>
                  <a:schemeClr val="tx2"/>
                </a:solidFill>
                <a:latin typeface="Times New Roman" pitchFamily="18" charset="0"/>
                <a:ea typeface="黑体" pitchFamily="2" charset="-122"/>
              </a:rPr>
              <a:t>统一管理。</a:t>
            </a:r>
          </a:p>
          <a:p>
            <a:pPr lvl="1">
              <a:lnSpc>
                <a:spcPct val="110000"/>
              </a:lnSpc>
            </a:pPr>
            <a:r>
              <a:rPr lang="en-US" altLang="zh-CN" sz="2400" dirty="0">
                <a:solidFill>
                  <a:schemeClr val="tx2"/>
                </a:solidFill>
                <a:latin typeface="Times New Roman" pitchFamily="18" charset="0"/>
                <a:ea typeface="黑体" pitchFamily="2" charset="-122"/>
              </a:rPr>
              <a:t>DBMS</a:t>
            </a:r>
            <a:r>
              <a:rPr lang="zh-CN" altLang="en-US" sz="2400" dirty="0">
                <a:solidFill>
                  <a:schemeClr val="tx2"/>
                </a:solidFill>
                <a:latin typeface="Times New Roman" pitchFamily="18" charset="0"/>
                <a:ea typeface="黑体" pitchFamily="2" charset="-122"/>
              </a:rPr>
              <a:t>的加锁管理器中维护着一张</a:t>
            </a:r>
            <a:r>
              <a:rPr lang="zh-CN" altLang="en-US" sz="2400" dirty="0">
                <a:solidFill>
                  <a:srgbClr val="0000FF"/>
                </a:solidFill>
                <a:latin typeface="Times New Roman" pitchFamily="18" charset="0"/>
                <a:ea typeface="黑体" pitchFamily="2" charset="-122"/>
              </a:rPr>
              <a:t>锁表</a:t>
            </a:r>
            <a:r>
              <a:rPr lang="zh-CN" altLang="en-US" sz="2400" dirty="0">
                <a:solidFill>
                  <a:schemeClr val="tx2"/>
                </a:solidFill>
                <a:latin typeface="Times New Roman" pitchFamily="18" charset="0"/>
                <a:ea typeface="黑体" pitchFamily="2" charset="-122"/>
              </a:rPr>
              <a:t>，其中记录各个数据对象当前的加锁情况：</a:t>
            </a:r>
          </a:p>
          <a:p>
            <a:pPr lvl="2">
              <a:lnSpc>
                <a:spcPct val="110000"/>
              </a:lnSpc>
            </a:pPr>
            <a:r>
              <a:rPr lang="zh-CN" altLang="en-US" sz="2400" dirty="0">
                <a:solidFill>
                  <a:srgbClr val="0000FF"/>
                </a:solidFill>
                <a:latin typeface="Times New Roman" pitchFamily="18" charset="0"/>
                <a:ea typeface="黑体" pitchFamily="2" charset="-122"/>
              </a:rPr>
              <a:t>锁的持有情况：</a:t>
            </a:r>
          </a:p>
          <a:p>
            <a:pPr lvl="3">
              <a:lnSpc>
                <a:spcPct val="110000"/>
              </a:lnSpc>
            </a:pPr>
            <a:r>
              <a:rPr lang="zh-CN" altLang="en-US" sz="2400" dirty="0">
                <a:latin typeface="Times New Roman" pitchFamily="18" charset="0"/>
                <a:ea typeface="黑体" pitchFamily="2" charset="-122"/>
              </a:rPr>
              <a:t>有哪些‘</a:t>
            </a:r>
            <a:r>
              <a:rPr lang="zh-CN" altLang="en-US" sz="2400" dirty="0">
                <a:solidFill>
                  <a:schemeClr val="hlink"/>
                </a:solidFill>
                <a:latin typeface="Times New Roman" pitchFamily="18" charset="0"/>
                <a:ea typeface="黑体" pitchFamily="2" charset="-122"/>
              </a:rPr>
              <a:t>事务</a:t>
            </a:r>
            <a:r>
              <a:rPr lang="zh-CN" altLang="en-US" sz="2400" dirty="0">
                <a:latin typeface="Times New Roman" pitchFamily="18" charset="0"/>
                <a:ea typeface="黑体" pitchFamily="2" charset="-122"/>
              </a:rPr>
              <a:t>’在哪些‘</a:t>
            </a:r>
            <a:r>
              <a:rPr lang="zh-CN" altLang="en-US" sz="2400" dirty="0">
                <a:solidFill>
                  <a:schemeClr val="hlink"/>
                </a:solidFill>
                <a:latin typeface="Times New Roman" pitchFamily="18" charset="0"/>
                <a:ea typeface="黑体" pitchFamily="2" charset="-122"/>
              </a:rPr>
              <a:t>数据对象</a:t>
            </a:r>
            <a:r>
              <a:rPr lang="zh-CN" altLang="en-US" sz="2400" dirty="0">
                <a:latin typeface="Times New Roman" pitchFamily="18" charset="0"/>
                <a:ea typeface="黑体" pitchFamily="2" charset="-122"/>
              </a:rPr>
              <a:t>’上已持有什么类型的‘</a:t>
            </a:r>
            <a:r>
              <a:rPr lang="zh-CN" altLang="en-US" sz="2400" dirty="0">
                <a:solidFill>
                  <a:schemeClr val="hlink"/>
                </a:solidFill>
                <a:latin typeface="Times New Roman" pitchFamily="18" charset="0"/>
                <a:ea typeface="黑体" pitchFamily="2" charset="-122"/>
              </a:rPr>
              <a:t>封锁</a:t>
            </a:r>
            <a:r>
              <a:rPr lang="zh-CN" altLang="en-US" sz="2400" dirty="0">
                <a:latin typeface="Times New Roman" pitchFamily="18" charset="0"/>
                <a:ea typeface="黑体" pitchFamily="2" charset="-122"/>
              </a:rPr>
              <a:t>’？</a:t>
            </a:r>
          </a:p>
          <a:p>
            <a:pPr lvl="2">
              <a:lnSpc>
                <a:spcPct val="110000"/>
              </a:lnSpc>
            </a:pPr>
            <a:r>
              <a:rPr lang="zh-CN" altLang="en-US" sz="2400" dirty="0">
                <a:solidFill>
                  <a:srgbClr val="0000FF"/>
                </a:solidFill>
                <a:latin typeface="Times New Roman" pitchFamily="18" charset="0"/>
                <a:ea typeface="黑体" pitchFamily="2" charset="-122"/>
              </a:rPr>
              <a:t>锁的申请情况：</a:t>
            </a:r>
          </a:p>
          <a:p>
            <a:pPr lvl="3">
              <a:lnSpc>
                <a:spcPct val="110000"/>
              </a:lnSpc>
            </a:pPr>
            <a:r>
              <a:rPr lang="zh-CN" altLang="en-US" sz="2400" dirty="0">
                <a:latin typeface="Times New Roman" pitchFamily="18" charset="0"/>
                <a:ea typeface="黑体" pitchFamily="2" charset="-122"/>
              </a:rPr>
              <a:t>有哪些‘</a:t>
            </a:r>
            <a:r>
              <a:rPr lang="zh-CN" altLang="en-US" sz="2400" dirty="0">
                <a:solidFill>
                  <a:schemeClr val="hlink"/>
                </a:solidFill>
                <a:latin typeface="Times New Roman" pitchFamily="18" charset="0"/>
                <a:ea typeface="黑体" pitchFamily="2" charset="-122"/>
              </a:rPr>
              <a:t>事务</a:t>
            </a:r>
            <a:r>
              <a:rPr lang="zh-CN" altLang="en-US" sz="2400" dirty="0">
                <a:latin typeface="Times New Roman" pitchFamily="18" charset="0"/>
                <a:ea typeface="黑体" pitchFamily="2" charset="-122"/>
              </a:rPr>
              <a:t>’正在申请哪些‘</a:t>
            </a:r>
            <a:r>
              <a:rPr lang="zh-CN" altLang="en-US" sz="2400" dirty="0">
                <a:solidFill>
                  <a:schemeClr val="hlink"/>
                </a:solidFill>
                <a:latin typeface="Times New Roman" pitchFamily="18" charset="0"/>
                <a:ea typeface="黑体" pitchFamily="2" charset="-122"/>
              </a:rPr>
              <a:t>数据对象</a:t>
            </a:r>
            <a:r>
              <a:rPr lang="zh-CN" altLang="en-US" sz="2400" dirty="0">
                <a:latin typeface="Times New Roman" pitchFamily="18" charset="0"/>
                <a:ea typeface="黑体" pitchFamily="2" charset="-122"/>
              </a:rPr>
              <a:t>’上的什么类型的‘</a:t>
            </a:r>
            <a:r>
              <a:rPr lang="zh-CN" altLang="en-US" sz="2400" dirty="0">
                <a:solidFill>
                  <a:schemeClr val="hlink"/>
                </a:solidFill>
                <a:latin typeface="Times New Roman" pitchFamily="18" charset="0"/>
                <a:ea typeface="黑体" pitchFamily="2" charset="-122"/>
              </a:rPr>
              <a:t>封锁</a:t>
            </a:r>
            <a:r>
              <a:rPr lang="zh-CN" altLang="en-US" sz="2400" dirty="0">
                <a:latin typeface="Times New Roman" pitchFamily="18" charset="0"/>
                <a:ea typeface="黑体" pitchFamily="2" charset="-122"/>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40662CFC-EE1C-4058-A0A7-D056F10CE32B}" type="slidenum">
              <a:rPr lang="en-US" altLang="zh-CN"/>
              <a:pPr/>
              <a:t>56</a:t>
            </a:fld>
            <a:endParaRPr lang="en-US" altLang="zh-CN"/>
          </a:p>
        </p:txBody>
      </p:sp>
      <p:sp>
        <p:nvSpPr>
          <p:cNvPr id="120834" name="Rectangle 2"/>
          <p:cNvSpPr>
            <a:spLocks noGrp="1" noChangeArrowheads="1"/>
          </p:cNvSpPr>
          <p:nvPr>
            <p:ph type="title"/>
          </p:nvPr>
        </p:nvSpPr>
        <p:spPr/>
        <p:txBody>
          <a:bodyPr/>
          <a:lstStyle/>
          <a:p>
            <a:r>
              <a:rPr lang="en-US" altLang="zh-CN" sz="4000"/>
              <a:t>7.2.2  </a:t>
            </a:r>
            <a:r>
              <a:rPr lang="zh-CN" altLang="en-US" sz="4000"/>
              <a:t>加锁协议</a:t>
            </a:r>
          </a:p>
        </p:txBody>
      </p:sp>
      <p:sp>
        <p:nvSpPr>
          <p:cNvPr id="120835" name="Rectangle 3"/>
          <p:cNvSpPr>
            <a:spLocks noGrp="1" noChangeArrowheads="1"/>
          </p:cNvSpPr>
          <p:nvPr>
            <p:ph type="body" idx="1"/>
          </p:nvPr>
        </p:nvSpPr>
        <p:spPr>
          <a:xfrm>
            <a:off x="611560" y="1412776"/>
            <a:ext cx="8136904" cy="4392240"/>
          </a:xfrm>
        </p:spPr>
        <p:txBody>
          <a:bodyPr/>
          <a:lstStyle/>
          <a:p>
            <a:pPr>
              <a:lnSpc>
                <a:spcPct val="120000"/>
              </a:lnSpc>
            </a:pPr>
            <a:r>
              <a:rPr lang="zh-CN" altLang="en-US" sz="2600" dirty="0">
                <a:solidFill>
                  <a:schemeClr val="accent2"/>
                </a:solidFill>
                <a:latin typeface="Times New Roman" pitchFamily="18" charset="0"/>
                <a:ea typeface="黑体" pitchFamily="2" charset="-122"/>
              </a:rPr>
              <a:t>使用加锁的并发控制技术（续）</a:t>
            </a:r>
            <a:endParaRPr lang="en-US" altLang="zh-CN" sz="2600" dirty="0">
              <a:solidFill>
                <a:schemeClr val="accent2"/>
              </a:solidFill>
              <a:latin typeface="Times New Roman" pitchFamily="18" charset="0"/>
              <a:ea typeface="黑体" pitchFamily="2" charset="-122"/>
            </a:endParaRPr>
          </a:p>
          <a:p>
            <a:pPr lvl="1">
              <a:lnSpc>
                <a:spcPct val="120000"/>
              </a:lnSpc>
            </a:pPr>
            <a:r>
              <a:rPr lang="zh-CN" altLang="en-US" sz="2400" dirty="0">
                <a:solidFill>
                  <a:schemeClr val="tx2"/>
                </a:solidFill>
                <a:latin typeface="Times New Roman" pitchFamily="18" charset="0"/>
                <a:ea typeface="黑体" pitchFamily="2" charset="-122"/>
              </a:rPr>
              <a:t>事务如果需要对某个数据对象进行操作，则必须向</a:t>
            </a:r>
            <a:r>
              <a:rPr lang="en-US" altLang="zh-CN" sz="2400" dirty="0">
                <a:solidFill>
                  <a:schemeClr val="tx2"/>
                </a:solidFill>
                <a:latin typeface="Times New Roman" pitchFamily="18" charset="0"/>
                <a:ea typeface="黑体" pitchFamily="2" charset="-122"/>
              </a:rPr>
              <a:t>DBMS</a:t>
            </a:r>
            <a:r>
              <a:rPr lang="zh-CN" altLang="en-US" sz="2400" dirty="0">
                <a:solidFill>
                  <a:schemeClr val="tx2"/>
                </a:solidFill>
                <a:latin typeface="Times New Roman" pitchFamily="18" charset="0"/>
                <a:ea typeface="黑体" pitchFamily="2" charset="-122"/>
              </a:rPr>
              <a:t>申请对该数据对象的加锁</a:t>
            </a:r>
            <a:r>
              <a:rPr lang="en-US" altLang="zh-CN" sz="2400" dirty="0">
                <a:solidFill>
                  <a:schemeClr val="tx2"/>
                </a:solidFill>
                <a:latin typeface="Times New Roman" pitchFamily="18" charset="0"/>
                <a:ea typeface="黑体" pitchFamily="2" charset="-122"/>
              </a:rPr>
              <a:t>——</a:t>
            </a:r>
            <a:r>
              <a:rPr lang="en-US" altLang="zh-CN" sz="2400" dirty="0">
                <a:solidFill>
                  <a:srgbClr val="0000FF"/>
                </a:solidFill>
                <a:latin typeface="Times New Roman" pitchFamily="18" charset="0"/>
                <a:ea typeface="黑体" pitchFamily="2" charset="-122"/>
              </a:rPr>
              <a:t>DBMS</a:t>
            </a:r>
            <a:r>
              <a:rPr lang="zh-CN" altLang="en-US" sz="2400" dirty="0">
                <a:solidFill>
                  <a:srgbClr val="0000FF"/>
                </a:solidFill>
                <a:latin typeface="Times New Roman" pitchFamily="18" charset="0"/>
                <a:ea typeface="黑体" pitchFamily="2" charset="-122"/>
              </a:rPr>
              <a:t>根据加锁协议以及“锁表”中信息，同意其申请或令其等待。</a:t>
            </a:r>
          </a:p>
          <a:p>
            <a:pPr lvl="1">
              <a:lnSpc>
                <a:spcPct val="120000"/>
              </a:lnSpc>
            </a:pPr>
            <a:r>
              <a:rPr lang="zh-CN" altLang="en-US" sz="2400" dirty="0">
                <a:solidFill>
                  <a:srgbClr val="0000FF"/>
                </a:solidFill>
                <a:latin typeface="Times New Roman" pitchFamily="18" charset="0"/>
                <a:ea typeface="黑体" pitchFamily="2" charset="-122"/>
              </a:rPr>
              <a:t>锁表是</a:t>
            </a:r>
            <a:r>
              <a:rPr lang="en-US" altLang="zh-CN" sz="2400" dirty="0">
                <a:solidFill>
                  <a:srgbClr val="0000FF"/>
                </a:solidFill>
                <a:latin typeface="Times New Roman" pitchFamily="18" charset="0"/>
                <a:ea typeface="黑体" pitchFamily="2" charset="-122"/>
              </a:rPr>
              <a:t>DBMS</a:t>
            </a:r>
            <a:r>
              <a:rPr lang="zh-CN" altLang="en-US" sz="2400" dirty="0">
                <a:solidFill>
                  <a:srgbClr val="0000FF"/>
                </a:solidFill>
                <a:latin typeface="Times New Roman" pitchFamily="18" charset="0"/>
                <a:ea typeface="黑体" pitchFamily="2" charset="-122"/>
              </a:rPr>
              <a:t>的公共资源，</a:t>
            </a:r>
            <a:r>
              <a:rPr lang="zh-CN" altLang="en-US" sz="2400" dirty="0">
                <a:solidFill>
                  <a:schemeClr val="tx2"/>
                </a:solidFill>
                <a:latin typeface="Times New Roman" pitchFamily="18" charset="0"/>
                <a:ea typeface="黑体" pitchFamily="2" charset="-122"/>
              </a:rPr>
              <a:t>且访问频繁，通常置于公共内存区。如果系统故障，锁表内容也随之故障，无保留价值。</a:t>
            </a:r>
            <a:endParaRPr lang="zh-CN" altLang="en-US" sz="2400" dirty="0">
              <a:latin typeface="Times New Roman" pitchFamily="18" charset="0"/>
              <a:ea typeface="黑体"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A2940A13-9BE8-40AD-9616-5780C27A1E32}" type="slidenum">
              <a:rPr lang="en-US" altLang="zh-CN"/>
              <a:pPr/>
              <a:t>57</a:t>
            </a:fld>
            <a:endParaRPr lang="en-US" altLang="zh-CN"/>
          </a:p>
        </p:txBody>
      </p:sp>
      <p:sp>
        <p:nvSpPr>
          <p:cNvPr id="121858" name="Rectangle 2"/>
          <p:cNvSpPr>
            <a:spLocks noGrp="1" noChangeArrowheads="1"/>
          </p:cNvSpPr>
          <p:nvPr>
            <p:ph type="title"/>
          </p:nvPr>
        </p:nvSpPr>
        <p:spPr/>
        <p:txBody>
          <a:bodyPr/>
          <a:lstStyle/>
          <a:p>
            <a:r>
              <a:rPr lang="zh-CN" altLang="en-US"/>
              <a:t>目录 </a:t>
            </a:r>
            <a:r>
              <a:rPr lang="en-US" altLang="zh-CN"/>
              <a:t>Contents</a:t>
            </a:r>
          </a:p>
        </p:txBody>
      </p:sp>
      <p:sp>
        <p:nvSpPr>
          <p:cNvPr id="121859" name="Rectangle 3"/>
          <p:cNvSpPr>
            <a:spLocks noGrp="1" noChangeArrowheads="1"/>
          </p:cNvSpPr>
          <p:nvPr>
            <p:ph type="body" idx="1"/>
          </p:nvPr>
        </p:nvSpPr>
        <p:spPr/>
        <p:txBody>
          <a:bodyPr/>
          <a:lstStyle/>
          <a:p>
            <a:pPr>
              <a:lnSpc>
                <a:spcPct val="105000"/>
              </a:lnSpc>
            </a:pPr>
            <a:r>
              <a:rPr lang="en-US" altLang="zh-CN" sz="2600" b="1" dirty="0">
                <a:ea typeface="黑体" pitchFamily="2" charset="-122"/>
              </a:rPr>
              <a:t>7.1  </a:t>
            </a:r>
            <a:r>
              <a:rPr lang="zh-CN" altLang="en-US" sz="2600" b="1" dirty="0">
                <a:ea typeface="黑体" pitchFamily="2" charset="-122"/>
              </a:rPr>
              <a:t>数据库恢复 </a:t>
            </a:r>
          </a:p>
          <a:p>
            <a:pPr lvl="1">
              <a:lnSpc>
                <a:spcPct val="105000"/>
              </a:lnSpc>
            </a:pPr>
            <a:r>
              <a:rPr lang="zh-CN" altLang="en-US" sz="2400" dirty="0">
                <a:ea typeface="黑体" pitchFamily="2" charset="-122"/>
              </a:rPr>
              <a:t>  恢复的基本技术</a:t>
            </a:r>
          </a:p>
          <a:p>
            <a:pPr lvl="1">
              <a:lnSpc>
                <a:spcPct val="105000"/>
              </a:lnSpc>
            </a:pPr>
            <a:r>
              <a:rPr lang="zh-CN" altLang="en-US" sz="2400" dirty="0">
                <a:ea typeface="黑体" pitchFamily="2" charset="-122"/>
              </a:rPr>
              <a:t>  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solidFill>
                  <a:srgbClr val="FF0000"/>
                </a:solidFill>
                <a:ea typeface="黑体" pitchFamily="2" charset="-122"/>
              </a:rPr>
              <a:t>7.2  </a:t>
            </a:r>
            <a:r>
              <a:rPr lang="zh-CN" altLang="en-US" sz="2600" b="1" dirty="0">
                <a:solidFill>
                  <a:srgbClr val="FF0000"/>
                </a:solidFill>
                <a:ea typeface="黑体" pitchFamily="2" charset="-122"/>
              </a:rPr>
              <a:t>并发控制</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solidFill>
                  <a:schemeClr val="accent2"/>
                </a:solidFill>
                <a:ea typeface="黑体" pitchFamily="2" charset="-122"/>
              </a:rPr>
              <a:t>  多粒度封锁与意向锁（选学）</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死锁的检测、处理和预防（选学）</a:t>
            </a:r>
            <a:endParaRPr lang="zh-CN" altLang="en-US" sz="2400" dirty="0">
              <a:solidFill>
                <a:srgbClr val="0000FF"/>
              </a:solidFill>
              <a:ea typeface="黑体" pitchFamily="2" charset="-122"/>
            </a:endParaRP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2B977998-9B83-4503-BCD8-8AF80BED73D6}" type="slidenum">
              <a:rPr lang="en-US" altLang="zh-CN"/>
              <a:pPr/>
              <a:t>58</a:t>
            </a:fld>
            <a:endParaRPr lang="en-US" altLang="zh-CN"/>
          </a:p>
        </p:txBody>
      </p:sp>
      <p:sp>
        <p:nvSpPr>
          <p:cNvPr id="66562"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66563" name="Rectangle 3"/>
          <p:cNvSpPr>
            <a:spLocks noGrp="1" noChangeArrowheads="1"/>
          </p:cNvSpPr>
          <p:nvPr>
            <p:ph type="body" idx="1"/>
          </p:nvPr>
        </p:nvSpPr>
        <p:spPr>
          <a:xfrm>
            <a:off x="601861" y="1268760"/>
            <a:ext cx="8218611" cy="5328592"/>
          </a:xfrm>
        </p:spPr>
        <p:txBody>
          <a:bodyPr/>
          <a:lstStyle/>
          <a:p>
            <a:r>
              <a:rPr lang="zh-CN" altLang="en-US" sz="2400" dirty="0">
                <a:solidFill>
                  <a:schemeClr val="accent2"/>
                </a:solidFill>
                <a:latin typeface="Times New Roman" pitchFamily="18" charset="0"/>
                <a:ea typeface="黑体" pitchFamily="2" charset="-122"/>
              </a:rPr>
              <a:t>封锁粒度（</a:t>
            </a:r>
            <a:r>
              <a:rPr lang="en-US" altLang="zh-CN" sz="2400" dirty="0">
                <a:solidFill>
                  <a:schemeClr val="accent2"/>
                </a:solidFill>
                <a:latin typeface="Times New Roman" pitchFamily="18" charset="0"/>
                <a:ea typeface="黑体" pitchFamily="2" charset="-122"/>
              </a:rPr>
              <a:t>locking granularity</a:t>
            </a:r>
            <a:r>
              <a:rPr lang="zh-CN" altLang="en-US" sz="2400" dirty="0">
                <a:solidFill>
                  <a:schemeClr val="accent2"/>
                </a:solidFill>
                <a:latin typeface="Times New Roman" pitchFamily="18" charset="0"/>
                <a:ea typeface="黑体" pitchFamily="2" charset="-122"/>
              </a:rPr>
              <a:t>）</a:t>
            </a:r>
            <a:endParaRPr lang="en-US" altLang="zh-CN" sz="2400" dirty="0">
              <a:solidFill>
                <a:schemeClr val="accent2"/>
              </a:solidFill>
              <a:latin typeface="Times New Roman" pitchFamily="18" charset="0"/>
              <a:ea typeface="黑体" pitchFamily="2" charset="-122"/>
            </a:endParaRPr>
          </a:p>
          <a:p>
            <a:pPr lvl="1"/>
            <a:r>
              <a:rPr lang="zh-CN" altLang="en-US" sz="2300" dirty="0">
                <a:solidFill>
                  <a:srgbClr val="0000FF"/>
                </a:solidFill>
                <a:latin typeface="Times New Roman" pitchFamily="18" charset="0"/>
                <a:ea typeface="黑体" pitchFamily="2" charset="-122"/>
              </a:rPr>
              <a:t>封锁的数据对象的大小，</a:t>
            </a:r>
            <a:r>
              <a:rPr lang="zh-CN" altLang="en-US" sz="2200" dirty="0">
                <a:latin typeface="Times New Roman" pitchFamily="18" charset="0"/>
                <a:ea typeface="黑体" pitchFamily="2" charset="-122"/>
              </a:rPr>
              <a:t>可以是数据库中的逻辑数据单元，或物理数据单元。以</a:t>
            </a:r>
            <a:r>
              <a:rPr lang="zh-CN" altLang="en-US" sz="2200" dirty="0">
                <a:solidFill>
                  <a:schemeClr val="hlink"/>
                </a:solidFill>
                <a:latin typeface="Times New Roman" pitchFamily="18" charset="0"/>
                <a:ea typeface="黑体" pitchFamily="2" charset="-122"/>
              </a:rPr>
              <a:t>关系数据库</a:t>
            </a:r>
            <a:r>
              <a:rPr lang="zh-CN" altLang="en-US" sz="2200" dirty="0">
                <a:latin typeface="Times New Roman" pitchFamily="18" charset="0"/>
                <a:ea typeface="黑体" pitchFamily="2" charset="-122"/>
              </a:rPr>
              <a:t>为例，可采用的封锁粒度：</a:t>
            </a:r>
          </a:p>
          <a:p>
            <a:pPr lvl="2"/>
            <a:r>
              <a:rPr lang="zh-CN" altLang="en-US" sz="2200" dirty="0">
                <a:solidFill>
                  <a:srgbClr val="0000FF"/>
                </a:solidFill>
                <a:latin typeface="Times New Roman" pitchFamily="18" charset="0"/>
                <a:ea typeface="黑体" pitchFamily="2" charset="-122"/>
              </a:rPr>
              <a:t>逻辑数据单元：</a:t>
            </a:r>
            <a:r>
              <a:rPr lang="zh-CN" altLang="en-US" sz="2200" dirty="0">
                <a:solidFill>
                  <a:schemeClr val="hlink"/>
                </a:solidFill>
                <a:latin typeface="Times New Roman" pitchFamily="18" charset="0"/>
                <a:ea typeface="黑体" pitchFamily="2" charset="-122"/>
              </a:rPr>
              <a:t>属性值（集合），元组，关系；</a:t>
            </a:r>
            <a:br>
              <a:rPr lang="en-US" altLang="zh-CN" sz="2200" dirty="0">
                <a:solidFill>
                  <a:schemeClr val="hlink"/>
                </a:solidFill>
                <a:latin typeface="Times New Roman" pitchFamily="18" charset="0"/>
                <a:ea typeface="黑体" pitchFamily="2" charset="-122"/>
              </a:rPr>
            </a:br>
            <a:r>
              <a:rPr lang="en-US" altLang="zh-CN" sz="2200" dirty="0">
                <a:solidFill>
                  <a:schemeClr val="hlink"/>
                </a:solidFill>
                <a:latin typeface="Times New Roman" pitchFamily="18" charset="0"/>
                <a:ea typeface="黑体" pitchFamily="2" charset="-122"/>
              </a:rPr>
              <a:t>                            </a:t>
            </a:r>
            <a:r>
              <a:rPr lang="zh-CN" altLang="en-US" sz="2200" dirty="0">
                <a:solidFill>
                  <a:schemeClr val="hlink"/>
                </a:solidFill>
                <a:latin typeface="Times New Roman" pitchFamily="18" charset="0"/>
                <a:ea typeface="黑体" pitchFamily="2" charset="-122"/>
              </a:rPr>
              <a:t>索引项，索引文件；整个数据库</a:t>
            </a:r>
          </a:p>
          <a:p>
            <a:pPr lvl="2"/>
            <a:r>
              <a:rPr lang="zh-CN" altLang="en-US" sz="2200" dirty="0">
                <a:solidFill>
                  <a:srgbClr val="0000FF"/>
                </a:solidFill>
                <a:latin typeface="Times New Roman" pitchFamily="18" charset="0"/>
                <a:ea typeface="黑体" pitchFamily="2" charset="-122"/>
              </a:rPr>
              <a:t>物理数据单元：</a:t>
            </a:r>
            <a:r>
              <a:rPr lang="zh-CN" altLang="en-US" sz="2200" dirty="0">
                <a:solidFill>
                  <a:schemeClr val="hlink"/>
                </a:solidFill>
                <a:latin typeface="Times New Roman" pitchFamily="18" charset="0"/>
                <a:ea typeface="黑体" pitchFamily="2" charset="-122"/>
              </a:rPr>
              <a:t>页，块</a:t>
            </a:r>
            <a:endParaRPr lang="en-US" altLang="zh-CN" sz="2200" dirty="0">
              <a:solidFill>
                <a:schemeClr val="hlink"/>
              </a:solidFill>
              <a:latin typeface="Times New Roman" pitchFamily="18" charset="0"/>
              <a:ea typeface="黑体" pitchFamily="2" charset="-122"/>
            </a:endParaRPr>
          </a:p>
          <a:p>
            <a:r>
              <a:rPr lang="zh-CN" altLang="en-US" sz="2400" dirty="0">
                <a:solidFill>
                  <a:schemeClr val="accent2"/>
                </a:solidFill>
                <a:latin typeface="Times New Roman" pitchFamily="18" charset="0"/>
                <a:ea typeface="黑体" pitchFamily="2" charset="-122"/>
              </a:rPr>
              <a:t>单粒度封锁（</a:t>
            </a:r>
            <a:r>
              <a:rPr lang="en-US" altLang="zh-CN" sz="2400" dirty="0">
                <a:solidFill>
                  <a:schemeClr val="accent2"/>
                </a:solidFill>
                <a:latin typeface="Times New Roman" pitchFamily="18" charset="0"/>
                <a:ea typeface="黑体" pitchFamily="2" charset="-122"/>
              </a:rPr>
              <a:t>single-granularity locking, SGL</a:t>
            </a:r>
            <a:r>
              <a:rPr lang="zh-CN" altLang="en-US" sz="2400" dirty="0">
                <a:solidFill>
                  <a:schemeClr val="accent2"/>
                </a:solidFill>
                <a:latin typeface="Times New Roman" pitchFamily="18" charset="0"/>
                <a:ea typeface="黑体" pitchFamily="2" charset="-122"/>
              </a:rPr>
              <a:t>）</a:t>
            </a:r>
            <a:r>
              <a:rPr lang="zh-CN" altLang="en-US" sz="2400" dirty="0">
                <a:latin typeface="Times New Roman" pitchFamily="18" charset="0"/>
                <a:ea typeface="黑体" pitchFamily="2" charset="-122"/>
              </a:rPr>
              <a:t>：</a:t>
            </a:r>
            <a:endParaRPr lang="en-US" altLang="zh-CN" sz="2400" dirty="0">
              <a:latin typeface="Times New Roman" pitchFamily="18" charset="0"/>
              <a:ea typeface="黑体" pitchFamily="2" charset="-122"/>
            </a:endParaRPr>
          </a:p>
          <a:p>
            <a:pPr lvl="1"/>
            <a:r>
              <a:rPr lang="zh-CN" altLang="en-US" sz="2200" dirty="0">
                <a:latin typeface="Times New Roman" pitchFamily="18" charset="0"/>
                <a:ea typeface="黑体" pitchFamily="2" charset="-122"/>
              </a:rPr>
              <a:t>固定一种粒度，如“关系”（即“表”）。</a:t>
            </a:r>
            <a:endParaRPr lang="en-US" altLang="zh-CN" sz="2200" dirty="0">
              <a:latin typeface="Times New Roman" pitchFamily="18" charset="0"/>
              <a:ea typeface="黑体" pitchFamily="2" charset="-122"/>
            </a:endParaRPr>
          </a:p>
          <a:p>
            <a:pPr lvl="1"/>
            <a:r>
              <a:rPr lang="en-US" altLang="zh-CN" sz="2200" dirty="0">
                <a:solidFill>
                  <a:srgbClr val="FF0000"/>
                </a:solidFill>
                <a:latin typeface="Times New Roman" pitchFamily="18" charset="0"/>
                <a:ea typeface="黑体" pitchFamily="2" charset="-122"/>
              </a:rPr>
              <a:t>SGL</a:t>
            </a:r>
            <a:r>
              <a:rPr lang="zh-CN" altLang="en-US" sz="2200" dirty="0">
                <a:latin typeface="Times New Roman" pitchFamily="18" charset="0"/>
                <a:ea typeface="黑体" pitchFamily="2" charset="-122"/>
              </a:rPr>
              <a:t>简单。但是，若封锁粒度太大，则并发度低；若封锁粒度太小，锁太多（对大操作），维护开销大。</a:t>
            </a:r>
            <a:endParaRPr lang="en-US" altLang="zh-CN" sz="2200" dirty="0">
              <a:latin typeface="Times New Roman" pitchFamily="18" charset="0"/>
              <a:ea typeface="黑体" pitchFamily="2" charset="-122"/>
            </a:endParaRPr>
          </a:p>
          <a:p>
            <a:r>
              <a:rPr lang="zh-CN" altLang="en-US" sz="2400" dirty="0">
                <a:solidFill>
                  <a:schemeClr val="accent2"/>
                </a:solidFill>
                <a:latin typeface="Times New Roman" pitchFamily="18" charset="0"/>
                <a:ea typeface="黑体" pitchFamily="2" charset="-122"/>
              </a:rPr>
              <a:t>多粒度封锁（</a:t>
            </a:r>
            <a:r>
              <a:rPr lang="en-US" altLang="zh-CN" sz="2400" dirty="0">
                <a:solidFill>
                  <a:schemeClr val="accent2"/>
                </a:solidFill>
                <a:latin typeface="Times New Roman" pitchFamily="18" charset="0"/>
                <a:ea typeface="黑体" pitchFamily="2" charset="-122"/>
              </a:rPr>
              <a:t>multiple-granularity locking, MGL</a:t>
            </a:r>
            <a:r>
              <a:rPr lang="zh-CN" altLang="en-US" sz="2400" dirty="0">
                <a:solidFill>
                  <a:schemeClr val="accent2"/>
                </a:solidFill>
                <a:latin typeface="Times New Roman" pitchFamily="18" charset="0"/>
                <a:ea typeface="黑体" pitchFamily="2" charset="-122"/>
              </a:rPr>
              <a:t>）</a:t>
            </a:r>
            <a:r>
              <a:rPr lang="zh-CN" altLang="en-US" sz="2200" dirty="0">
                <a:solidFill>
                  <a:schemeClr val="folHlink"/>
                </a:solidFill>
                <a:latin typeface="Times New Roman" pitchFamily="18" charset="0"/>
                <a:ea typeface="黑体" pitchFamily="2" charset="-122"/>
              </a:rPr>
              <a:t>：</a:t>
            </a:r>
            <a:endParaRPr lang="en-US" altLang="zh-CN" sz="2200" dirty="0">
              <a:solidFill>
                <a:schemeClr val="folHlink"/>
              </a:solidFill>
              <a:latin typeface="Times New Roman" pitchFamily="18" charset="0"/>
              <a:ea typeface="黑体" pitchFamily="2" charset="-122"/>
            </a:endParaRPr>
          </a:p>
          <a:p>
            <a:pPr lvl="1"/>
            <a:r>
              <a:rPr lang="zh-CN" altLang="en-US" sz="2200" dirty="0">
                <a:latin typeface="Times New Roman" pitchFamily="18" charset="0"/>
                <a:ea typeface="黑体" pitchFamily="2" charset="-122"/>
              </a:rPr>
              <a:t>可有多种粒度，根据需要选用。</a:t>
            </a:r>
            <a:endParaRPr lang="en-US" altLang="zh-CN" sz="2200" dirty="0">
              <a:latin typeface="Times New Roman" pitchFamily="18" charset="0"/>
              <a:ea typeface="黑体" pitchFamily="2" charset="-122"/>
            </a:endParaRPr>
          </a:p>
          <a:p>
            <a:pPr lvl="1"/>
            <a:r>
              <a:rPr lang="en-US" altLang="zh-CN" sz="2200" dirty="0">
                <a:solidFill>
                  <a:srgbClr val="FF0000"/>
                </a:solidFill>
                <a:latin typeface="Times New Roman" pitchFamily="18" charset="0"/>
                <a:ea typeface="黑体" pitchFamily="2" charset="-122"/>
              </a:rPr>
              <a:t>MGL</a:t>
            </a:r>
            <a:r>
              <a:rPr lang="zh-CN" altLang="en-US" sz="2200" dirty="0">
                <a:latin typeface="Times New Roman" pitchFamily="18" charset="0"/>
                <a:ea typeface="黑体" pitchFamily="2" charset="-122"/>
              </a:rPr>
              <a:t>复杂。但灵活性大。</a:t>
            </a:r>
            <a:r>
              <a:rPr lang="zh-CN" altLang="en-US" sz="2200" dirty="0">
                <a:solidFill>
                  <a:srgbClr val="FF0000"/>
                </a:solidFill>
                <a:latin typeface="Times New Roman" pitchFamily="18" charset="0"/>
                <a:ea typeface="黑体" pitchFamily="2" charset="-122"/>
              </a:rPr>
              <a:t>一般大型</a:t>
            </a:r>
            <a:r>
              <a:rPr lang="en-US" altLang="zh-CN" sz="2200" dirty="0">
                <a:solidFill>
                  <a:srgbClr val="FF0000"/>
                </a:solidFill>
                <a:latin typeface="Times New Roman" pitchFamily="18" charset="0"/>
                <a:ea typeface="黑体" pitchFamily="2" charset="-122"/>
              </a:rPr>
              <a:t>DBMS</a:t>
            </a:r>
            <a:r>
              <a:rPr lang="zh-CN" altLang="en-US" sz="2200" dirty="0">
                <a:solidFill>
                  <a:srgbClr val="FF0000"/>
                </a:solidFill>
                <a:latin typeface="Times New Roman" pitchFamily="18" charset="0"/>
                <a:ea typeface="黑体" pitchFamily="2" charset="-122"/>
              </a:rPr>
              <a:t>都支持</a:t>
            </a:r>
            <a:r>
              <a:rPr lang="en-US" altLang="zh-CN" sz="2200" dirty="0">
                <a:solidFill>
                  <a:srgbClr val="FF0000"/>
                </a:solidFill>
                <a:latin typeface="Times New Roman" pitchFamily="18" charset="0"/>
                <a:ea typeface="黑体" pitchFamily="2" charset="-122"/>
              </a:rPr>
              <a:t>MGL</a:t>
            </a:r>
            <a:r>
              <a:rPr lang="zh-CN" altLang="en-US" sz="2200" dirty="0">
                <a:solidFill>
                  <a:srgbClr val="FF0000"/>
                </a:solidFill>
                <a:latin typeface="Times New Roman" pitchFamily="18" charset="0"/>
                <a:ea typeface="黑体" pitchFamily="2" charset="-122"/>
              </a:rPr>
              <a:t>。</a:t>
            </a:r>
            <a:endParaRPr lang="en-US" altLang="zh-CN" sz="2200" dirty="0">
              <a:solidFill>
                <a:srgbClr val="FF0000"/>
              </a:solidFill>
              <a:latin typeface="Times New Roman" pitchFamily="18" charset="0"/>
              <a:ea typeface="黑体" pitchFamily="2" charset="-122"/>
            </a:endParaRPr>
          </a:p>
          <a:p>
            <a:pPr lvl="1"/>
            <a:endParaRPr lang="zh-CN" altLang="en-US" sz="2200" dirty="0">
              <a:latin typeface="Times New Roman" pitchFamily="18" charset="0"/>
              <a:ea typeface="黑体" pitchFamily="2" charset="-122"/>
            </a:endParaRPr>
          </a:p>
          <a:p>
            <a:pPr>
              <a:buNone/>
            </a:pPr>
            <a:endParaRPr lang="zh-CN" altLang="en-US" sz="2400" dirty="0">
              <a:solidFill>
                <a:schemeClr val="accent2"/>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4" end="4"/>
                                            </p:txEl>
                                          </p:spTgt>
                                        </p:tgtEl>
                                        <p:attrNameLst>
                                          <p:attrName>style.visibility</p:attrName>
                                        </p:attrNameLst>
                                      </p:cBhvr>
                                      <p:to>
                                        <p:strVal val="visible"/>
                                      </p:to>
                                    </p:set>
                                    <p:anim calcmode="lin" valueType="num">
                                      <p:cBhvr additive="base">
                                        <p:cTn id="7" dur="500" fill="hold"/>
                                        <p:tgtEl>
                                          <p:spTgt spid="6656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6563">
                                            <p:txEl>
                                              <p:pRg st="5" end="5"/>
                                            </p:txEl>
                                          </p:spTgt>
                                        </p:tgtEl>
                                        <p:attrNameLst>
                                          <p:attrName>style.visibility</p:attrName>
                                        </p:attrNameLst>
                                      </p:cBhvr>
                                      <p:to>
                                        <p:strVal val="visible"/>
                                      </p:to>
                                    </p:set>
                                    <p:anim calcmode="lin" valueType="num">
                                      <p:cBhvr additive="base">
                                        <p:cTn id="11"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17" dur="500"/>
                                        <p:tgtEl>
                                          <p:spTgt spid="6656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6563">
                                            <p:txEl>
                                              <p:pRg st="7" end="7"/>
                                            </p:txEl>
                                          </p:spTgt>
                                        </p:tgtEl>
                                        <p:attrNameLst>
                                          <p:attrName>style.visibility</p:attrName>
                                        </p:attrNameLst>
                                      </p:cBhvr>
                                      <p:to>
                                        <p:strVal val="visible"/>
                                      </p:to>
                                    </p:set>
                                    <p:anim calcmode="lin" valueType="num">
                                      <p:cBhvr additive="base">
                                        <p:cTn id="22" dur="500" fill="hold"/>
                                        <p:tgtEl>
                                          <p:spTgt spid="6656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6563">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66563">
                                            <p:txEl>
                                              <p:pRg st="8" end="8"/>
                                            </p:txEl>
                                          </p:spTgt>
                                        </p:tgtEl>
                                        <p:attrNameLst>
                                          <p:attrName>style.visibility</p:attrName>
                                        </p:attrNameLst>
                                      </p:cBhvr>
                                      <p:to>
                                        <p:strVal val="visible"/>
                                      </p:to>
                                    </p:set>
                                    <p:anim calcmode="lin" valueType="num">
                                      <p:cBhvr additive="base">
                                        <p:cTn id="26" dur="500" fill="hold"/>
                                        <p:tgtEl>
                                          <p:spTgt spid="6656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65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6563">
                                            <p:txEl>
                                              <p:pRg st="9" end="9"/>
                                            </p:txEl>
                                          </p:spTgt>
                                        </p:tgtEl>
                                        <p:attrNameLst>
                                          <p:attrName>style.visibility</p:attrName>
                                        </p:attrNameLst>
                                      </p:cBhvr>
                                      <p:to>
                                        <p:strVal val="visible"/>
                                      </p:to>
                                    </p:set>
                                    <p:animEffect transition="in" filter="blinds(horizontal)">
                                      <p:cBhvr>
                                        <p:cTn id="32" dur="500"/>
                                        <p:tgtEl>
                                          <p:spTgt spid="665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141B0E1D-91F6-461C-BFA7-2EDEEE9F794B}" type="slidenum">
              <a:rPr lang="en-US" altLang="zh-CN"/>
              <a:pPr/>
              <a:t>59</a:t>
            </a:fld>
            <a:endParaRPr lang="en-US" altLang="zh-CN"/>
          </a:p>
        </p:txBody>
      </p:sp>
      <p:sp>
        <p:nvSpPr>
          <p:cNvPr id="74754"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74755" name="Rectangle 3"/>
          <p:cNvSpPr>
            <a:spLocks noGrp="1" noChangeArrowheads="1"/>
          </p:cNvSpPr>
          <p:nvPr>
            <p:ph type="body" idx="1"/>
          </p:nvPr>
        </p:nvSpPr>
        <p:spPr>
          <a:xfrm>
            <a:off x="611560" y="1412776"/>
            <a:ext cx="8064896" cy="3816176"/>
          </a:xfrm>
        </p:spPr>
        <p:txBody>
          <a:bodyPr/>
          <a:lstStyle/>
          <a:p>
            <a:pPr>
              <a:lnSpc>
                <a:spcPct val="115000"/>
              </a:lnSpc>
            </a:pPr>
            <a:r>
              <a:rPr lang="zh-CN" altLang="en-US" sz="2400" dirty="0">
                <a:solidFill>
                  <a:srgbClr val="008000"/>
                </a:solidFill>
                <a:latin typeface="Times New Roman" pitchFamily="18" charset="0"/>
                <a:ea typeface="黑体" pitchFamily="2" charset="-122"/>
              </a:rPr>
              <a:t>例</a:t>
            </a:r>
            <a:r>
              <a:rPr lang="zh-CN" altLang="en-US" sz="2400" dirty="0">
                <a:latin typeface="Times New Roman" pitchFamily="18" charset="0"/>
                <a:ea typeface="黑体" pitchFamily="2" charset="-122"/>
              </a:rPr>
              <a:t>：</a:t>
            </a:r>
            <a:r>
              <a:rPr lang="en-US" altLang="zh-CN" sz="2400" dirty="0">
                <a:solidFill>
                  <a:schemeClr val="accent2"/>
                </a:solidFill>
                <a:latin typeface="Times New Roman" pitchFamily="18" charset="0"/>
                <a:ea typeface="黑体" pitchFamily="2" charset="-122"/>
              </a:rPr>
              <a:t>Oracle</a:t>
            </a:r>
            <a:r>
              <a:rPr lang="zh-CN" altLang="en-US" sz="2400" dirty="0">
                <a:solidFill>
                  <a:schemeClr val="accent2"/>
                </a:solidFill>
                <a:latin typeface="Times New Roman" pitchFamily="18" charset="0"/>
                <a:ea typeface="黑体" pitchFamily="2" charset="-122"/>
              </a:rPr>
              <a:t>支持</a:t>
            </a:r>
            <a:r>
              <a:rPr lang="en-US" altLang="zh-CN" sz="2400" dirty="0">
                <a:solidFill>
                  <a:schemeClr val="accent2"/>
                </a:solidFill>
                <a:latin typeface="Times New Roman" pitchFamily="18" charset="0"/>
                <a:ea typeface="黑体" pitchFamily="2" charset="-122"/>
              </a:rPr>
              <a:t>Table/Row</a:t>
            </a:r>
            <a:r>
              <a:rPr lang="zh-CN" altLang="en-US" sz="2400" dirty="0">
                <a:solidFill>
                  <a:schemeClr val="accent2"/>
                </a:solidFill>
                <a:latin typeface="Times New Roman" pitchFamily="18" charset="0"/>
                <a:ea typeface="黑体" pitchFamily="2" charset="-122"/>
              </a:rPr>
              <a:t>两级封锁</a:t>
            </a:r>
            <a:r>
              <a:rPr lang="zh-CN" altLang="en-US" sz="2400" dirty="0">
                <a:latin typeface="Times New Roman" pitchFamily="18" charset="0"/>
                <a:ea typeface="黑体" pitchFamily="2" charset="-122"/>
              </a:rPr>
              <a:t>，因此有下列</a:t>
            </a:r>
            <a:r>
              <a:rPr lang="en-US" altLang="zh-CN" sz="2400" dirty="0">
                <a:latin typeface="Times New Roman" pitchFamily="18" charset="0"/>
                <a:ea typeface="黑体" pitchFamily="2" charset="-122"/>
              </a:rPr>
              <a:t>Locks</a:t>
            </a:r>
            <a:r>
              <a:rPr lang="zh-CN" altLang="en-US" sz="2400" dirty="0">
                <a:latin typeface="Times New Roman" pitchFamily="18" charset="0"/>
                <a:ea typeface="黑体" pitchFamily="2" charset="-122"/>
              </a:rPr>
              <a:t>：</a:t>
            </a:r>
          </a:p>
          <a:p>
            <a:pPr lvl="2">
              <a:lnSpc>
                <a:spcPct val="115000"/>
              </a:lnSpc>
            </a:pPr>
            <a:r>
              <a:rPr lang="en-US" altLang="zh-CN" sz="2400" dirty="0">
                <a:latin typeface="Times New Roman" pitchFamily="18" charset="0"/>
                <a:ea typeface="黑体" pitchFamily="2" charset="-122"/>
              </a:rPr>
              <a:t>[Table] </a:t>
            </a:r>
            <a:r>
              <a:rPr lang="en-US" altLang="zh-CN" sz="2400" dirty="0">
                <a:solidFill>
                  <a:srgbClr val="0000FF"/>
                </a:solidFill>
                <a:latin typeface="Times New Roman" pitchFamily="18" charset="0"/>
                <a:ea typeface="黑体" pitchFamily="2" charset="-122"/>
              </a:rPr>
              <a:t>Exclusive</a:t>
            </a:r>
          </a:p>
          <a:p>
            <a:pPr lvl="2">
              <a:lnSpc>
                <a:spcPct val="115000"/>
              </a:lnSpc>
            </a:pPr>
            <a:r>
              <a:rPr lang="en-US" altLang="zh-CN" sz="2400" dirty="0">
                <a:latin typeface="Times New Roman" pitchFamily="18" charset="0"/>
                <a:ea typeface="黑体" pitchFamily="2" charset="-122"/>
              </a:rPr>
              <a:t>[Table] </a:t>
            </a:r>
            <a:r>
              <a:rPr lang="en-US" altLang="zh-CN" sz="2400" dirty="0">
                <a:solidFill>
                  <a:srgbClr val="0000FF"/>
                </a:solidFill>
                <a:latin typeface="Times New Roman" pitchFamily="18" charset="0"/>
                <a:ea typeface="黑体" pitchFamily="2" charset="-122"/>
              </a:rPr>
              <a:t>Share</a:t>
            </a:r>
          </a:p>
          <a:p>
            <a:pPr lvl="2">
              <a:lnSpc>
                <a:spcPct val="115000"/>
              </a:lnSpc>
            </a:pPr>
            <a:r>
              <a:rPr lang="en-US" altLang="zh-CN" sz="2400" dirty="0">
                <a:latin typeface="Times New Roman" pitchFamily="18" charset="0"/>
                <a:ea typeface="黑体" pitchFamily="2" charset="-122"/>
              </a:rPr>
              <a:t>[Table] </a:t>
            </a:r>
            <a:r>
              <a:rPr lang="en-US" altLang="zh-CN" sz="2400" dirty="0">
                <a:solidFill>
                  <a:srgbClr val="0000FF"/>
                </a:solidFill>
                <a:latin typeface="Times New Roman" pitchFamily="18" charset="0"/>
                <a:ea typeface="黑体" pitchFamily="2" charset="-122"/>
              </a:rPr>
              <a:t>Share Update</a:t>
            </a:r>
          </a:p>
          <a:p>
            <a:pPr lvl="2">
              <a:lnSpc>
                <a:spcPct val="115000"/>
              </a:lnSpc>
            </a:pPr>
            <a:r>
              <a:rPr lang="en-US" altLang="zh-CN" sz="2400" dirty="0">
                <a:latin typeface="Times New Roman" pitchFamily="18" charset="0"/>
                <a:ea typeface="黑体" pitchFamily="2" charset="-122"/>
              </a:rPr>
              <a:t>Row </a:t>
            </a:r>
            <a:r>
              <a:rPr lang="en-US" altLang="zh-CN" sz="2400" dirty="0">
                <a:solidFill>
                  <a:srgbClr val="0000FF"/>
                </a:solidFill>
                <a:latin typeface="Times New Roman" pitchFamily="18" charset="0"/>
                <a:ea typeface="黑体" pitchFamily="2" charset="-122"/>
              </a:rPr>
              <a:t>Share</a:t>
            </a:r>
          </a:p>
          <a:p>
            <a:pPr lvl="2">
              <a:lnSpc>
                <a:spcPct val="115000"/>
              </a:lnSpc>
            </a:pPr>
            <a:r>
              <a:rPr lang="en-US" altLang="zh-CN" sz="2400" dirty="0">
                <a:latin typeface="Times New Roman" pitchFamily="18" charset="0"/>
                <a:ea typeface="黑体" pitchFamily="2" charset="-122"/>
              </a:rPr>
              <a:t>Row </a:t>
            </a:r>
            <a:r>
              <a:rPr lang="en-US" altLang="zh-CN" sz="2400" dirty="0">
                <a:solidFill>
                  <a:srgbClr val="0000FF"/>
                </a:solidFill>
                <a:latin typeface="Times New Roman" pitchFamily="18" charset="0"/>
                <a:ea typeface="黑体" pitchFamily="2" charset="-122"/>
              </a:rPr>
              <a:t>Exclusive</a:t>
            </a:r>
          </a:p>
          <a:p>
            <a:pPr lvl="2">
              <a:lnSpc>
                <a:spcPct val="115000"/>
              </a:lnSpc>
            </a:pPr>
            <a:r>
              <a:rPr lang="en-US" altLang="zh-CN" sz="2400" dirty="0">
                <a:latin typeface="Times New Roman" pitchFamily="18" charset="0"/>
                <a:ea typeface="黑体" pitchFamily="2" charset="-122"/>
              </a:rPr>
              <a:t>Share Row </a:t>
            </a:r>
            <a:r>
              <a:rPr lang="en-US" altLang="zh-CN" sz="2400" dirty="0">
                <a:solidFill>
                  <a:srgbClr val="0000FF"/>
                </a:solidFill>
                <a:latin typeface="Times New Roman" pitchFamily="18" charset="0"/>
                <a:ea typeface="黑体" pitchFamily="2" charset="-122"/>
              </a:rPr>
              <a:t>Exclusive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4712FE74-8D64-4A9A-A552-4BB99F433785}" type="slidenum">
              <a:rPr lang="en-US" altLang="zh-CN"/>
              <a:pPr/>
              <a:t>6</a:t>
            </a:fld>
            <a:endParaRPr lang="en-US" altLang="zh-CN"/>
          </a:p>
        </p:txBody>
      </p:sp>
      <p:sp>
        <p:nvSpPr>
          <p:cNvPr id="12290" name="Rectangle 2"/>
          <p:cNvSpPr>
            <a:spLocks noGrp="1" noChangeArrowheads="1"/>
          </p:cNvSpPr>
          <p:nvPr>
            <p:ph type="title"/>
          </p:nvPr>
        </p:nvSpPr>
        <p:spPr/>
        <p:txBody>
          <a:bodyPr/>
          <a:lstStyle/>
          <a:p>
            <a:r>
              <a:rPr lang="en-US" altLang="zh-CN" sz="4000" dirty="0"/>
              <a:t>7.1.1  </a:t>
            </a:r>
            <a:r>
              <a:rPr lang="zh-CN" altLang="en-US" sz="4000" dirty="0"/>
              <a:t>恢复的基本技术</a:t>
            </a:r>
            <a:endParaRPr lang="zh-CN" altLang="en-US" sz="4000" dirty="0">
              <a:solidFill>
                <a:srgbClr val="FF0000"/>
              </a:solidFill>
            </a:endParaRPr>
          </a:p>
        </p:txBody>
      </p:sp>
      <p:sp>
        <p:nvSpPr>
          <p:cNvPr id="12291" name="Rectangle 3"/>
          <p:cNvSpPr>
            <a:spLocks noGrp="1" noChangeArrowheads="1"/>
          </p:cNvSpPr>
          <p:nvPr>
            <p:ph type="body" idx="1"/>
          </p:nvPr>
        </p:nvSpPr>
        <p:spPr>
          <a:xfrm>
            <a:off x="611189" y="1412776"/>
            <a:ext cx="8065268" cy="5040560"/>
          </a:xfrm>
        </p:spPr>
        <p:txBody>
          <a:bodyPr/>
          <a:lstStyle/>
          <a:p>
            <a:pPr>
              <a:lnSpc>
                <a:spcPct val="105000"/>
              </a:lnSpc>
            </a:pPr>
            <a:r>
              <a:rPr lang="zh-CN" altLang="en-US" dirty="0">
                <a:solidFill>
                  <a:schemeClr val="accent2"/>
                </a:solidFill>
                <a:latin typeface="Times New Roman" pitchFamily="18" charset="0"/>
                <a:ea typeface="黑体" pitchFamily="2" charset="-122"/>
              </a:rPr>
              <a:t>恢复操作的基本原理</a:t>
            </a:r>
          </a:p>
          <a:p>
            <a:pPr lvl="1">
              <a:lnSpc>
                <a:spcPct val="105000"/>
              </a:lnSpc>
            </a:pPr>
            <a:r>
              <a:rPr lang="zh-CN" altLang="en-US" sz="2000" dirty="0">
                <a:latin typeface="Times New Roman" pitchFamily="18" charset="0"/>
                <a:ea typeface="黑体" pitchFamily="2" charset="-122"/>
              </a:rPr>
              <a:t>利用</a:t>
            </a:r>
            <a:r>
              <a:rPr lang="zh-CN" altLang="en-US" sz="2000" dirty="0">
                <a:solidFill>
                  <a:srgbClr val="FF0000"/>
                </a:solidFill>
                <a:latin typeface="Times New Roman" pitchFamily="18" charset="0"/>
                <a:ea typeface="黑体" pitchFamily="2" charset="-122"/>
              </a:rPr>
              <a:t>冗余数据（</a:t>
            </a:r>
            <a:r>
              <a:rPr lang="en-US" altLang="zh-CN" sz="2000" dirty="0">
                <a:solidFill>
                  <a:srgbClr val="FF0000"/>
                </a:solidFill>
                <a:latin typeface="Times New Roman" pitchFamily="18" charset="0"/>
                <a:ea typeface="黑体" pitchFamily="2" charset="-122"/>
              </a:rPr>
              <a:t>redundant data</a:t>
            </a:r>
            <a:r>
              <a:rPr lang="zh-CN" altLang="en-US" sz="2000" dirty="0">
                <a:solidFill>
                  <a:srgbClr val="FF0000"/>
                </a:solidFill>
                <a:latin typeface="Times New Roman" pitchFamily="18" charset="0"/>
                <a:ea typeface="黑体" pitchFamily="2" charset="-122"/>
              </a:rPr>
              <a:t>）</a:t>
            </a:r>
            <a:r>
              <a:rPr lang="zh-CN" altLang="en-US" sz="2000" dirty="0">
                <a:latin typeface="Times New Roman" pitchFamily="18" charset="0"/>
                <a:ea typeface="黑体" pitchFamily="2" charset="-122"/>
              </a:rPr>
              <a:t>，将数据库中的数据在不同的存储介质上进行重复存储，当数据库本身受到破坏时，可利用冗余数据来</a:t>
            </a:r>
            <a:r>
              <a:rPr lang="zh-CN" altLang="en-US" sz="2000" dirty="0">
                <a:solidFill>
                  <a:srgbClr val="FF0000"/>
                </a:solidFill>
                <a:latin typeface="Times New Roman" pitchFamily="18" charset="0"/>
                <a:ea typeface="黑体" pitchFamily="2" charset="-122"/>
              </a:rPr>
              <a:t>重建数据库</a:t>
            </a:r>
            <a:r>
              <a:rPr lang="zh-CN" altLang="en-US" sz="2000" dirty="0">
                <a:latin typeface="Times New Roman" pitchFamily="18" charset="0"/>
                <a:ea typeface="黑体" pitchFamily="2" charset="-122"/>
              </a:rPr>
              <a:t>中已遭破坏或不正确的数据，进行恢复。 </a:t>
            </a:r>
          </a:p>
          <a:p>
            <a:r>
              <a:rPr lang="zh-CN" altLang="en-US" dirty="0">
                <a:solidFill>
                  <a:schemeClr val="accent2"/>
                </a:solidFill>
                <a:latin typeface="Times New Roman" pitchFamily="18" charset="0"/>
                <a:ea typeface="黑体" pitchFamily="2" charset="-122"/>
              </a:rPr>
              <a:t>恢复的实现技术</a:t>
            </a:r>
          </a:p>
          <a:p>
            <a:pPr lvl="1"/>
            <a:r>
              <a:rPr lang="zh-CN" altLang="en-US" sz="2000" dirty="0">
                <a:solidFill>
                  <a:srgbClr val="FF0000"/>
                </a:solidFill>
                <a:latin typeface="Times New Roman" pitchFamily="18" charset="0"/>
                <a:ea typeface="黑体" pitchFamily="2" charset="-122"/>
              </a:rPr>
              <a:t>复杂：</a:t>
            </a:r>
            <a:r>
              <a:rPr lang="zh-CN" altLang="en-US" sz="2000" dirty="0">
                <a:latin typeface="Times New Roman" pitchFamily="18" charset="0"/>
                <a:ea typeface="黑体" pitchFamily="2" charset="-122"/>
              </a:rPr>
              <a:t>大型数据库产品中</a:t>
            </a:r>
            <a:r>
              <a:rPr lang="zh-CN" altLang="en-US" sz="2000" dirty="0">
                <a:solidFill>
                  <a:srgbClr val="0000FF"/>
                </a:solidFill>
                <a:latin typeface="Times New Roman" pitchFamily="18" charset="0"/>
                <a:ea typeface="黑体" pitchFamily="2" charset="-122"/>
              </a:rPr>
              <a:t>恢复子系统</a:t>
            </a:r>
            <a:r>
              <a:rPr lang="zh-CN" altLang="en-US" sz="2000" dirty="0">
                <a:latin typeface="Times New Roman" pitchFamily="18" charset="0"/>
                <a:ea typeface="黑体" pitchFamily="2" charset="-122"/>
              </a:rPr>
              <a:t>的代码占全部代码</a:t>
            </a:r>
            <a:r>
              <a:rPr lang="en-US" altLang="zh-CN" sz="2000" dirty="0">
                <a:latin typeface="Times New Roman" pitchFamily="18" charset="0"/>
                <a:ea typeface="黑体" pitchFamily="2" charset="-122"/>
              </a:rPr>
              <a:t>10%</a:t>
            </a:r>
            <a:r>
              <a:rPr lang="zh-CN" altLang="en-US" sz="2000" dirty="0">
                <a:latin typeface="Times New Roman" pitchFamily="18" charset="0"/>
                <a:ea typeface="黑体" pitchFamily="2" charset="-122"/>
              </a:rPr>
              <a:t>以上。</a:t>
            </a:r>
          </a:p>
          <a:p>
            <a:r>
              <a:rPr lang="zh-CN" altLang="en-US" dirty="0">
                <a:solidFill>
                  <a:schemeClr val="accent2"/>
                </a:solidFill>
                <a:latin typeface="Times New Roman" pitchFamily="18" charset="0"/>
                <a:ea typeface="黑体" pitchFamily="2" charset="-122"/>
              </a:rPr>
              <a:t>恢复机制涉及的关键问题</a:t>
            </a:r>
          </a:p>
          <a:p>
            <a:pPr lvl="1"/>
            <a:r>
              <a:rPr lang="zh-CN" altLang="en-US" sz="2000" dirty="0">
                <a:latin typeface="Times New Roman" pitchFamily="18" charset="0"/>
                <a:ea typeface="黑体" pitchFamily="2" charset="-122"/>
              </a:rPr>
              <a:t>如何建立</a:t>
            </a:r>
            <a:r>
              <a:rPr lang="zh-CN" altLang="en-US" sz="2000" dirty="0">
                <a:solidFill>
                  <a:srgbClr val="FF0000"/>
                </a:solidFill>
                <a:latin typeface="Times New Roman" pitchFamily="18" charset="0"/>
                <a:ea typeface="黑体" pitchFamily="2" charset="-122"/>
              </a:rPr>
              <a:t>冗余数据</a:t>
            </a:r>
            <a:r>
              <a:rPr lang="zh-CN" altLang="en-US" sz="2000" dirty="0">
                <a:latin typeface="Times New Roman" pitchFamily="18" charset="0"/>
                <a:ea typeface="黑体" pitchFamily="2" charset="-122"/>
              </a:rPr>
              <a:t>？   如何利用冗余数据实施</a:t>
            </a:r>
            <a:r>
              <a:rPr lang="zh-CN" altLang="en-US" sz="2000" dirty="0">
                <a:solidFill>
                  <a:srgbClr val="FF0000"/>
                </a:solidFill>
                <a:latin typeface="Times New Roman" pitchFamily="18" charset="0"/>
                <a:ea typeface="黑体" pitchFamily="2" charset="-122"/>
              </a:rPr>
              <a:t>数据库恢复</a:t>
            </a:r>
            <a:r>
              <a:rPr lang="zh-CN" altLang="en-US" sz="2000" dirty="0">
                <a:latin typeface="Times New Roman" pitchFamily="18" charset="0"/>
                <a:ea typeface="黑体" pitchFamily="2" charset="-122"/>
              </a:rPr>
              <a:t>？</a:t>
            </a:r>
          </a:p>
          <a:p>
            <a:pPr>
              <a:lnSpc>
                <a:spcPct val="105000"/>
              </a:lnSpc>
            </a:pPr>
            <a:r>
              <a:rPr lang="zh-CN" altLang="en-US" dirty="0">
                <a:solidFill>
                  <a:schemeClr val="accent2"/>
                </a:solidFill>
                <a:latin typeface="Times New Roman" pitchFamily="18" charset="0"/>
                <a:ea typeface="黑体" pitchFamily="2" charset="-122"/>
              </a:rPr>
              <a:t>常用技术</a:t>
            </a:r>
          </a:p>
          <a:p>
            <a:pPr lvl="1">
              <a:lnSpc>
                <a:spcPct val="105000"/>
              </a:lnSpc>
            </a:pPr>
            <a:r>
              <a:rPr lang="en-US" sz="2000" dirty="0" err="1">
                <a:latin typeface="Times New Roman" pitchFamily="18" charset="0"/>
                <a:ea typeface="黑体" pitchFamily="2" charset="-122"/>
              </a:rPr>
              <a:t>数据</a:t>
            </a:r>
            <a:r>
              <a:rPr lang="zh-CN" altLang="en-US" sz="2000" dirty="0">
                <a:latin typeface="Times New Roman" pitchFamily="18" charset="0"/>
                <a:ea typeface="黑体" pitchFamily="2" charset="-122"/>
              </a:rPr>
              <a:t>的后备副本（</a:t>
            </a:r>
            <a:r>
              <a:rPr lang="en-US" altLang="zh-CN" sz="2000" dirty="0">
                <a:latin typeface="Times New Roman" pitchFamily="18" charset="0"/>
                <a:ea typeface="黑体" pitchFamily="2" charset="-122"/>
              </a:rPr>
              <a:t>backup</a:t>
            </a:r>
            <a:r>
              <a:rPr lang="zh-CN" altLang="en-US" sz="2000" dirty="0">
                <a:latin typeface="Times New Roman" pitchFamily="18" charset="0"/>
                <a:ea typeface="黑体" pitchFamily="2" charset="-122"/>
              </a:rPr>
              <a:t>）</a:t>
            </a:r>
            <a:endParaRPr lang="en-US" altLang="zh-CN" sz="2000" dirty="0">
              <a:latin typeface="Times New Roman" pitchFamily="18" charset="0"/>
              <a:ea typeface="黑体" pitchFamily="2" charset="-122"/>
            </a:endParaRPr>
          </a:p>
          <a:p>
            <a:pPr lvl="1">
              <a:lnSpc>
                <a:spcPct val="105000"/>
              </a:lnSpc>
            </a:pPr>
            <a:r>
              <a:rPr lang="zh-CN" altLang="en-US" sz="2000" dirty="0">
                <a:latin typeface="Times New Roman" pitchFamily="18" charset="0"/>
                <a:ea typeface="黑体" pitchFamily="2" charset="-122"/>
              </a:rPr>
              <a:t>运行记录</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日志（</a:t>
            </a:r>
            <a:r>
              <a:rPr lang="en-US" altLang="zh-CN" sz="2000" dirty="0">
                <a:latin typeface="Times New Roman" pitchFamily="18" charset="0"/>
                <a:ea typeface="黑体" pitchFamily="2" charset="-122"/>
              </a:rPr>
              <a:t>log</a:t>
            </a:r>
            <a:r>
              <a:rPr lang="zh-CN" altLang="en-US" sz="2000" dirty="0">
                <a:latin typeface="Times New Roman" pitchFamily="18" charset="0"/>
                <a:ea typeface="黑体" pitchFamily="2" charset="-122"/>
              </a:rPr>
              <a:t>）</a:t>
            </a:r>
            <a:endParaRPr lang="en-US" altLang="zh-CN" sz="2000" dirty="0">
              <a:latin typeface="Times New Roman" pitchFamily="18" charset="0"/>
              <a:ea typeface="黑体" pitchFamily="2" charset="-122"/>
            </a:endParaRPr>
          </a:p>
          <a:p>
            <a:pPr lvl="1">
              <a:lnSpc>
                <a:spcPct val="105000"/>
              </a:lnSpc>
            </a:pPr>
            <a:r>
              <a:rPr lang="zh-CN" altLang="en-US" sz="2000" dirty="0">
                <a:latin typeface="Times New Roman" pitchFamily="18" charset="0"/>
                <a:ea typeface="黑体" pitchFamily="2" charset="-122"/>
              </a:rPr>
              <a:t>多副本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0" dur="500"/>
                                        <p:tgtEl>
                                          <p:spTgt spid="12291">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5" dur="500"/>
                                        <p:tgtEl>
                                          <p:spTgt spid="12291">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18" dur="500"/>
                                        <p:tgtEl>
                                          <p:spTgt spid="12291">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3" dur="500"/>
                                        <p:tgtEl>
                                          <p:spTgt spid="12291">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26" dur="500"/>
                                        <p:tgtEl>
                                          <p:spTgt spid="12291">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29" dur="500"/>
                                        <p:tgtEl>
                                          <p:spTgt spid="12291">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32"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76BCF4C3-67DB-4802-9CFE-E467DA7BB596}" type="slidenum">
              <a:rPr lang="en-US" altLang="zh-CN"/>
              <a:pPr/>
              <a:t>60</a:t>
            </a:fld>
            <a:endParaRPr lang="en-US" altLang="zh-CN"/>
          </a:p>
        </p:txBody>
      </p:sp>
      <p:sp>
        <p:nvSpPr>
          <p:cNvPr id="123906"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123907" name="Rectangle 3"/>
          <p:cNvSpPr>
            <a:spLocks noGrp="1" noChangeArrowheads="1"/>
          </p:cNvSpPr>
          <p:nvPr>
            <p:ph type="body" idx="1"/>
          </p:nvPr>
        </p:nvSpPr>
        <p:spPr>
          <a:xfrm>
            <a:off x="611560" y="1341015"/>
            <a:ext cx="8136904" cy="4392241"/>
          </a:xfrm>
        </p:spPr>
        <p:txBody>
          <a:bodyPr/>
          <a:lstStyle/>
          <a:p>
            <a:pPr>
              <a:lnSpc>
                <a:spcPct val="115000"/>
              </a:lnSpc>
            </a:pPr>
            <a:r>
              <a:rPr lang="zh-CN" altLang="en-US" sz="2400" dirty="0">
                <a:solidFill>
                  <a:schemeClr val="accent2"/>
                </a:solidFill>
                <a:latin typeface="Times New Roman" pitchFamily="18" charset="0"/>
                <a:ea typeface="黑体" pitchFamily="2" charset="-122"/>
              </a:rPr>
              <a:t>多粒度封锁（</a:t>
            </a:r>
            <a:r>
              <a:rPr lang="en-US" altLang="zh-CN" sz="2400" dirty="0">
                <a:solidFill>
                  <a:schemeClr val="accent2"/>
                </a:solidFill>
                <a:latin typeface="Times New Roman" pitchFamily="18" charset="0"/>
                <a:ea typeface="黑体" pitchFamily="2" charset="-122"/>
              </a:rPr>
              <a:t>MGL</a:t>
            </a:r>
            <a:r>
              <a:rPr lang="zh-CN" altLang="en-US" sz="2400" dirty="0">
                <a:solidFill>
                  <a:schemeClr val="accent2"/>
                </a:solidFill>
                <a:latin typeface="Times New Roman" pitchFamily="18" charset="0"/>
                <a:ea typeface="黑体" pitchFamily="2" charset="-122"/>
              </a:rPr>
              <a:t>）的不同目标</a:t>
            </a:r>
            <a:endParaRPr lang="zh-CN" altLang="en-US" sz="2200" dirty="0">
              <a:latin typeface="Times New Roman" pitchFamily="18" charset="0"/>
              <a:ea typeface="黑体" pitchFamily="2" charset="-122"/>
            </a:endParaRPr>
          </a:p>
          <a:p>
            <a:pPr lvl="1">
              <a:lnSpc>
                <a:spcPct val="115000"/>
              </a:lnSpc>
            </a:pPr>
            <a:r>
              <a:rPr lang="zh-CN" altLang="en-US" sz="2200" dirty="0">
                <a:solidFill>
                  <a:srgbClr val="008000"/>
                </a:solidFill>
                <a:latin typeface="Times New Roman" pitchFamily="18" charset="0"/>
                <a:ea typeface="黑体" pitchFamily="2" charset="-122"/>
              </a:rPr>
              <a:t>通过</a:t>
            </a:r>
            <a:r>
              <a:rPr lang="zh-CN" altLang="en-US" sz="2200" dirty="0">
                <a:solidFill>
                  <a:schemeClr val="accent2"/>
                </a:solidFill>
                <a:latin typeface="Times New Roman" pitchFamily="18" charset="0"/>
                <a:ea typeface="黑体" pitchFamily="2" charset="-122"/>
              </a:rPr>
              <a:t>增大‘封锁粒度’来减少‘锁’的数量</a:t>
            </a:r>
            <a:r>
              <a:rPr lang="zh-CN" altLang="en-US" sz="2200" dirty="0">
                <a:solidFill>
                  <a:srgbClr val="008000"/>
                </a:solidFill>
                <a:latin typeface="Times New Roman" pitchFamily="18" charset="0"/>
                <a:ea typeface="黑体" pitchFamily="2" charset="-122"/>
              </a:rPr>
              <a:t>，从而降低并发控制的开销。</a:t>
            </a:r>
          </a:p>
          <a:p>
            <a:pPr lvl="1">
              <a:lnSpc>
                <a:spcPct val="115000"/>
              </a:lnSpc>
            </a:pPr>
            <a:r>
              <a:rPr lang="zh-CN" altLang="en-US" sz="2200" dirty="0">
                <a:solidFill>
                  <a:srgbClr val="008000"/>
                </a:solidFill>
                <a:latin typeface="Times New Roman" pitchFamily="18" charset="0"/>
                <a:ea typeface="黑体" pitchFamily="2" charset="-122"/>
              </a:rPr>
              <a:t>通过</a:t>
            </a:r>
            <a:r>
              <a:rPr lang="zh-CN" altLang="en-US" sz="2200" dirty="0">
                <a:solidFill>
                  <a:schemeClr val="accent2"/>
                </a:solidFill>
                <a:latin typeface="Times New Roman" pitchFamily="18" charset="0"/>
                <a:ea typeface="黑体" pitchFamily="2" charset="-122"/>
              </a:rPr>
              <a:t>减小‘封锁粒度’来缩小被封锁的数据范围</a:t>
            </a:r>
            <a:r>
              <a:rPr lang="zh-CN" altLang="en-US" sz="2200" dirty="0">
                <a:solidFill>
                  <a:srgbClr val="008000"/>
                </a:solidFill>
                <a:latin typeface="Times New Roman" pitchFamily="18" charset="0"/>
                <a:ea typeface="黑体" pitchFamily="2" charset="-122"/>
              </a:rPr>
              <a:t>，从而减少封锁冲突现象，提高系统并发度。</a:t>
            </a:r>
          </a:p>
          <a:p>
            <a:pPr>
              <a:lnSpc>
                <a:spcPct val="115000"/>
              </a:lnSpc>
            </a:pPr>
            <a:r>
              <a:rPr lang="zh-CN" altLang="en-US" sz="2400" dirty="0">
                <a:solidFill>
                  <a:schemeClr val="accent2"/>
                </a:solidFill>
                <a:latin typeface="Times New Roman" pitchFamily="18" charset="0"/>
                <a:ea typeface="黑体" pitchFamily="2" charset="-122"/>
              </a:rPr>
              <a:t>多粒度封锁（</a:t>
            </a:r>
            <a:r>
              <a:rPr lang="en-US" altLang="zh-CN" sz="2400" dirty="0">
                <a:solidFill>
                  <a:schemeClr val="accent2"/>
                </a:solidFill>
                <a:latin typeface="Times New Roman" pitchFamily="18" charset="0"/>
                <a:ea typeface="黑体" pitchFamily="2" charset="-122"/>
              </a:rPr>
              <a:t>MGL</a:t>
            </a:r>
            <a:r>
              <a:rPr lang="zh-CN" altLang="en-US" sz="2400" dirty="0">
                <a:solidFill>
                  <a:schemeClr val="accent2"/>
                </a:solidFill>
                <a:latin typeface="Times New Roman" pitchFamily="18" charset="0"/>
                <a:ea typeface="黑体" pitchFamily="2" charset="-122"/>
              </a:rPr>
              <a:t>）协议的实现</a:t>
            </a:r>
            <a:endParaRPr lang="en-US" altLang="zh-CN" sz="2400" dirty="0">
              <a:solidFill>
                <a:schemeClr val="accent2"/>
              </a:solidFill>
              <a:latin typeface="Times New Roman" pitchFamily="18" charset="0"/>
              <a:ea typeface="黑体" pitchFamily="2" charset="-122"/>
            </a:endParaRPr>
          </a:p>
          <a:p>
            <a:pPr lvl="1">
              <a:lnSpc>
                <a:spcPct val="115000"/>
              </a:lnSpc>
            </a:pPr>
            <a:r>
              <a:rPr lang="zh-CN" altLang="en-US" sz="2200" dirty="0">
                <a:latin typeface="Times New Roman" pitchFamily="18" charset="0"/>
                <a:ea typeface="黑体" pitchFamily="2" charset="-122"/>
              </a:rPr>
              <a:t>按不同的封锁粒度构造一棵</a:t>
            </a:r>
            <a:r>
              <a:rPr lang="zh-CN" altLang="en-US" sz="2200" dirty="0">
                <a:solidFill>
                  <a:srgbClr val="0000FF"/>
                </a:solidFill>
                <a:latin typeface="Times New Roman" pitchFamily="18" charset="0"/>
                <a:ea typeface="黑体" pitchFamily="2" charset="-122"/>
              </a:rPr>
              <a:t>多粒度树</a:t>
            </a:r>
            <a:r>
              <a:rPr lang="zh-CN" altLang="en-US" sz="2200" dirty="0">
                <a:latin typeface="Times New Roman" pitchFamily="18" charset="0"/>
                <a:ea typeface="黑体" pitchFamily="2" charset="-122"/>
              </a:rPr>
              <a:t>，以树中每个结点作为封锁对象。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3" end="3"/>
                                            </p:txEl>
                                          </p:spTgt>
                                        </p:tgtEl>
                                        <p:attrNameLst>
                                          <p:attrName>style.visibility</p:attrName>
                                        </p:attrNameLst>
                                      </p:cBhvr>
                                      <p:to>
                                        <p:strVal val="visible"/>
                                      </p:to>
                                    </p:set>
                                    <p:anim calcmode="lin" valueType="num">
                                      <p:cBhvr additive="base">
                                        <p:cTn id="7" dur="500" fill="hold"/>
                                        <p:tgtEl>
                                          <p:spTgt spid="1239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3907">
                                            <p:txEl>
                                              <p:pRg st="4" end="4"/>
                                            </p:txEl>
                                          </p:spTgt>
                                        </p:tgtEl>
                                        <p:attrNameLst>
                                          <p:attrName>style.visibility</p:attrName>
                                        </p:attrNameLst>
                                      </p:cBhvr>
                                      <p:to>
                                        <p:strVal val="visible"/>
                                      </p:to>
                                    </p:set>
                                    <p:anim calcmode="lin" valueType="num">
                                      <p:cBhvr additive="base">
                                        <p:cTn id="11" dur="500" fill="hold"/>
                                        <p:tgtEl>
                                          <p:spTgt spid="12390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3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466BBD56-625E-44AB-8040-D11458A1876C}" type="slidenum">
              <a:rPr lang="en-US" altLang="zh-CN"/>
              <a:pPr/>
              <a:t>61</a:t>
            </a:fld>
            <a:endParaRPr lang="en-US" altLang="zh-CN"/>
          </a:p>
        </p:txBody>
      </p:sp>
      <p:sp>
        <p:nvSpPr>
          <p:cNvPr id="69634"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69635" name="Rectangle 3"/>
          <p:cNvSpPr>
            <a:spLocks noGrp="1" noChangeArrowheads="1"/>
          </p:cNvSpPr>
          <p:nvPr>
            <p:ph type="body" idx="1"/>
          </p:nvPr>
        </p:nvSpPr>
        <p:spPr>
          <a:xfrm>
            <a:off x="611560" y="1413024"/>
            <a:ext cx="8136904" cy="647824"/>
          </a:xfrm>
        </p:spPr>
        <p:txBody>
          <a:bodyPr/>
          <a:lstStyle/>
          <a:p>
            <a:r>
              <a:rPr lang="zh-CN" altLang="en-US" sz="2600" dirty="0">
                <a:solidFill>
                  <a:schemeClr val="accent2"/>
                </a:solidFill>
                <a:ea typeface="黑体" pitchFamily="2" charset="-122"/>
              </a:rPr>
              <a:t>多粒度树</a:t>
            </a:r>
            <a:r>
              <a:rPr lang="zh-CN" altLang="en-US" sz="2400" dirty="0">
                <a:ea typeface="黑体" pitchFamily="2" charset="-122"/>
              </a:rPr>
              <a:t>（以关系数据库为例）</a:t>
            </a:r>
          </a:p>
        </p:txBody>
      </p:sp>
      <p:graphicFrame>
        <p:nvGraphicFramePr>
          <p:cNvPr id="69636" name="Object 4"/>
          <p:cNvGraphicFramePr>
            <a:graphicFrameLocks noChangeAspect="1"/>
          </p:cNvGraphicFramePr>
          <p:nvPr/>
        </p:nvGraphicFramePr>
        <p:xfrm>
          <a:off x="1042988" y="2132856"/>
          <a:ext cx="7489825" cy="3676650"/>
        </p:xfrm>
        <a:graphic>
          <a:graphicData uri="http://schemas.openxmlformats.org/presentationml/2006/ole">
            <mc:AlternateContent xmlns:mc="http://schemas.openxmlformats.org/markup-compatibility/2006">
              <mc:Choice xmlns:v="urn:schemas-microsoft-com:vml" Requires="v">
                <p:oleObj spid="_x0000_s4098" name="Picture" r:id="rId4" imgW="3543480" imgH="1838160" progId="Word.Picture.8">
                  <p:embed/>
                </p:oleObj>
              </mc:Choice>
              <mc:Fallback>
                <p:oleObj name="Picture" r:id="rId4" imgW="3543480" imgH="1838160" progId="Word.Picture.8">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2132856"/>
                        <a:ext cx="7489825" cy="3676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766F5A29-0B48-4453-9B3C-9E617D643CB7}" type="slidenum">
              <a:rPr lang="en-US" altLang="zh-CN"/>
              <a:pPr/>
              <a:t>62</a:t>
            </a:fld>
            <a:endParaRPr lang="en-US" altLang="zh-CN"/>
          </a:p>
        </p:txBody>
      </p:sp>
      <p:sp>
        <p:nvSpPr>
          <p:cNvPr id="70658"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70659" name="Rectangle 3"/>
          <p:cNvSpPr>
            <a:spLocks noGrp="1" noChangeArrowheads="1"/>
          </p:cNvSpPr>
          <p:nvPr>
            <p:ph type="body" idx="1"/>
          </p:nvPr>
        </p:nvSpPr>
        <p:spPr>
          <a:xfrm>
            <a:off x="611188" y="1412776"/>
            <a:ext cx="8281292" cy="4968552"/>
          </a:xfrm>
        </p:spPr>
        <p:txBody>
          <a:bodyPr/>
          <a:lstStyle/>
          <a:p>
            <a:pPr>
              <a:lnSpc>
                <a:spcPct val="115000"/>
              </a:lnSpc>
            </a:pPr>
            <a:r>
              <a:rPr lang="zh-CN" altLang="en-US" sz="2400" dirty="0">
                <a:solidFill>
                  <a:schemeClr val="accent2"/>
                </a:solidFill>
                <a:latin typeface="Times New Roman" pitchFamily="18" charset="0"/>
                <a:ea typeface="黑体" pitchFamily="2" charset="-122"/>
              </a:rPr>
              <a:t>多粒度封锁带来的问题及解决方法</a:t>
            </a:r>
          </a:p>
          <a:p>
            <a:pPr lvl="1">
              <a:lnSpc>
                <a:spcPct val="115000"/>
              </a:lnSpc>
            </a:pPr>
            <a:r>
              <a:rPr lang="zh-CN" altLang="en-US" sz="2400" dirty="0">
                <a:latin typeface="Times New Roman" pitchFamily="18" charset="0"/>
                <a:ea typeface="黑体" pitchFamily="2" charset="-122"/>
              </a:rPr>
              <a:t>一个数据对象可能以两种方式被封锁：</a:t>
            </a:r>
          </a:p>
          <a:p>
            <a:pPr lvl="2">
              <a:lnSpc>
                <a:spcPct val="115000"/>
              </a:lnSpc>
            </a:pPr>
            <a:r>
              <a:rPr lang="zh-CN" altLang="en-US" sz="2400" dirty="0">
                <a:solidFill>
                  <a:srgbClr val="0000FF"/>
                </a:solidFill>
                <a:latin typeface="Times New Roman" pitchFamily="18" charset="0"/>
                <a:ea typeface="黑体" pitchFamily="2" charset="-122"/>
              </a:rPr>
              <a:t>显式封锁（</a:t>
            </a:r>
            <a:r>
              <a:rPr lang="en-US" altLang="en-US" sz="2400" dirty="0">
                <a:solidFill>
                  <a:srgbClr val="0000FF"/>
                </a:solidFill>
                <a:latin typeface="Times New Roman" pitchFamily="18" charset="0"/>
                <a:ea typeface="黑体" pitchFamily="2" charset="-122"/>
              </a:rPr>
              <a:t>explicit locking</a:t>
            </a:r>
            <a:r>
              <a:rPr lang="zh-CN" altLang="en-US" sz="2400" dirty="0">
                <a:solidFill>
                  <a:srgbClr val="0000FF"/>
                </a:solidFill>
                <a:latin typeface="Times New Roman" pitchFamily="18" charset="0"/>
                <a:ea typeface="黑体" pitchFamily="2" charset="-122"/>
              </a:rPr>
              <a:t>）</a:t>
            </a:r>
            <a:endParaRPr lang="en-US" altLang="zh-CN" sz="2400" dirty="0">
              <a:solidFill>
                <a:srgbClr val="0000FF"/>
              </a:solidFill>
              <a:latin typeface="Times New Roman" pitchFamily="18" charset="0"/>
              <a:ea typeface="黑体" pitchFamily="2" charset="-122"/>
            </a:endParaRPr>
          </a:p>
          <a:p>
            <a:pPr lvl="3">
              <a:lnSpc>
                <a:spcPct val="115000"/>
              </a:lnSpc>
            </a:pPr>
            <a:r>
              <a:rPr lang="zh-CN" altLang="en-US" sz="2200" dirty="0">
                <a:solidFill>
                  <a:srgbClr val="FF0000"/>
                </a:solidFill>
                <a:latin typeface="Times New Roman" pitchFamily="18" charset="0"/>
                <a:ea typeface="黑体" pitchFamily="2" charset="-122"/>
              </a:rPr>
              <a:t>直接</a:t>
            </a:r>
            <a:r>
              <a:rPr lang="zh-CN" altLang="en-US" sz="2200" dirty="0">
                <a:latin typeface="Times New Roman" pitchFamily="18" charset="0"/>
                <a:ea typeface="黑体" pitchFamily="2" charset="-122"/>
              </a:rPr>
              <a:t>对“多粒度树”中的某个</a:t>
            </a:r>
            <a:r>
              <a:rPr lang="zh-CN" altLang="en-US" sz="2200" dirty="0">
                <a:solidFill>
                  <a:srgbClr val="FF0000"/>
                </a:solidFill>
                <a:latin typeface="Times New Roman" pitchFamily="18" charset="0"/>
                <a:ea typeface="黑体" pitchFamily="2" charset="-122"/>
              </a:rPr>
              <a:t>结点</a:t>
            </a:r>
            <a:r>
              <a:rPr lang="zh-CN" altLang="en-US" sz="2200" dirty="0">
                <a:latin typeface="Times New Roman" pitchFamily="18" charset="0"/>
                <a:ea typeface="黑体" pitchFamily="2" charset="-122"/>
              </a:rPr>
              <a:t>（即：数据对象，如：一个关系）实施加锁 。</a:t>
            </a:r>
          </a:p>
          <a:p>
            <a:pPr lvl="2">
              <a:lnSpc>
                <a:spcPct val="115000"/>
              </a:lnSpc>
            </a:pPr>
            <a:r>
              <a:rPr lang="zh-CN" altLang="en-US" sz="2400" dirty="0">
                <a:solidFill>
                  <a:srgbClr val="0000FF"/>
                </a:solidFill>
                <a:latin typeface="Times New Roman" pitchFamily="18" charset="0"/>
                <a:ea typeface="黑体" pitchFamily="2" charset="-122"/>
              </a:rPr>
              <a:t>隐式封锁（</a:t>
            </a:r>
            <a:r>
              <a:rPr lang="en-US" altLang="zh-CN" sz="2400" dirty="0">
                <a:solidFill>
                  <a:srgbClr val="0000FF"/>
                </a:solidFill>
                <a:latin typeface="Times New Roman" pitchFamily="18" charset="0"/>
                <a:ea typeface="黑体" pitchFamily="2" charset="-122"/>
              </a:rPr>
              <a:t>implicit locking</a:t>
            </a:r>
            <a:r>
              <a:rPr lang="zh-CN" altLang="en-US" sz="2400" dirty="0">
                <a:solidFill>
                  <a:srgbClr val="0000FF"/>
                </a:solidFill>
                <a:latin typeface="Times New Roman" pitchFamily="18" charset="0"/>
                <a:ea typeface="黑体" pitchFamily="2" charset="-122"/>
              </a:rPr>
              <a:t>）</a:t>
            </a:r>
            <a:endParaRPr lang="en-US" altLang="zh-CN" sz="2400" dirty="0">
              <a:solidFill>
                <a:schemeClr val="hlink"/>
              </a:solidFill>
              <a:latin typeface="Times New Roman" pitchFamily="18" charset="0"/>
              <a:ea typeface="黑体" pitchFamily="2" charset="-122"/>
            </a:endParaRPr>
          </a:p>
          <a:p>
            <a:pPr lvl="3">
              <a:lnSpc>
                <a:spcPct val="115000"/>
              </a:lnSpc>
            </a:pPr>
            <a:r>
              <a:rPr lang="zh-CN" altLang="en-US" sz="2200" dirty="0">
                <a:latin typeface="Times New Roman" pitchFamily="18" charset="0"/>
                <a:ea typeface="黑体" pitchFamily="2" charset="-122"/>
              </a:rPr>
              <a:t>对“多粒度树”中的某个</a:t>
            </a:r>
            <a:r>
              <a:rPr lang="zh-CN" altLang="en-US" sz="2200" dirty="0">
                <a:solidFill>
                  <a:srgbClr val="FF0000"/>
                </a:solidFill>
                <a:latin typeface="Times New Roman" pitchFamily="18" charset="0"/>
                <a:ea typeface="黑体" pitchFamily="2" charset="-122"/>
              </a:rPr>
              <a:t>结点</a:t>
            </a:r>
            <a:r>
              <a:rPr lang="zh-CN" altLang="en-US" sz="2200" dirty="0">
                <a:latin typeface="Times New Roman" pitchFamily="18" charset="0"/>
                <a:ea typeface="黑体" pitchFamily="2" charset="-122"/>
              </a:rPr>
              <a:t>（如：一个关系）加锁，</a:t>
            </a:r>
            <a:r>
              <a:rPr lang="zh-CN" altLang="en-US" sz="2200" dirty="0">
                <a:solidFill>
                  <a:srgbClr val="FF0000"/>
                </a:solidFill>
                <a:latin typeface="Times New Roman" pitchFamily="18" charset="0"/>
                <a:ea typeface="黑体" pitchFamily="2" charset="-122"/>
              </a:rPr>
              <a:t>意味着</a:t>
            </a:r>
            <a:r>
              <a:rPr lang="zh-CN" altLang="en-US" sz="2200" dirty="0">
                <a:latin typeface="Times New Roman" pitchFamily="18" charset="0"/>
                <a:ea typeface="黑体" pitchFamily="2" charset="-122"/>
              </a:rPr>
              <a:t>对该结点的所有子孙结点（如：该关系中的所有元组）也（隐式地）加了同样类型的锁 。</a:t>
            </a:r>
            <a:endParaRPr lang="en-US" altLang="zh-CN" sz="2200" dirty="0">
              <a:latin typeface="Times New Roman" pitchFamily="18" charset="0"/>
              <a:ea typeface="黑体" pitchFamily="2" charset="-122"/>
            </a:endParaRPr>
          </a:p>
          <a:p>
            <a:pPr lvl="3">
              <a:lnSpc>
                <a:spcPct val="115000"/>
              </a:lnSpc>
            </a:pPr>
            <a:r>
              <a:rPr lang="zh-CN" altLang="en-US" sz="2200" dirty="0">
                <a:latin typeface="Times New Roman" pitchFamily="18" charset="0"/>
                <a:ea typeface="黑体" pitchFamily="2" charset="-122"/>
              </a:rPr>
              <a:t>有了隐式封锁，</a:t>
            </a:r>
            <a:r>
              <a:rPr lang="zh-CN" altLang="en-US" sz="2200" dirty="0">
                <a:solidFill>
                  <a:srgbClr val="FF0000"/>
                </a:solidFill>
                <a:latin typeface="Times New Roman" pitchFamily="18" charset="0"/>
                <a:ea typeface="黑体" pitchFamily="2" charset="-122"/>
              </a:rPr>
              <a:t>“锁冲突”检测就复杂多了！</a:t>
            </a:r>
            <a:endParaRPr lang="en-US" altLang="zh-CN" sz="2200" dirty="0">
              <a:solidFill>
                <a:srgbClr val="FF0000"/>
              </a:solidFill>
              <a:latin typeface="Times New Roman" pitchFamily="18" charset="0"/>
              <a:ea typeface="黑体" pitchFamily="2" charset="-122"/>
            </a:endParaRPr>
          </a:p>
          <a:p>
            <a:pPr lvl="3">
              <a:lnSpc>
                <a:spcPct val="115000"/>
              </a:lnSpc>
            </a:pPr>
            <a:r>
              <a:rPr lang="zh-CN" altLang="en-US" sz="2200" dirty="0">
                <a:latin typeface="Times New Roman" pitchFamily="18" charset="0"/>
                <a:ea typeface="黑体" pitchFamily="2" charset="-122"/>
              </a:rPr>
              <a:t>于是，引入了一种新的锁：</a:t>
            </a:r>
            <a:r>
              <a:rPr lang="zh-CN" altLang="en-US" sz="2200" dirty="0">
                <a:solidFill>
                  <a:srgbClr val="FF0000"/>
                </a:solidFill>
                <a:latin typeface="Times New Roman" pitchFamily="18" charset="0"/>
                <a:ea typeface="黑体" pitchFamily="2" charset="-122"/>
              </a:rPr>
              <a:t>意向锁（</a:t>
            </a:r>
            <a:r>
              <a:rPr lang="en-US" altLang="zh-CN" sz="2200" dirty="0">
                <a:solidFill>
                  <a:srgbClr val="FF0000"/>
                </a:solidFill>
                <a:latin typeface="Times New Roman" pitchFamily="18" charset="0"/>
                <a:ea typeface="黑体" pitchFamily="2" charset="-122"/>
              </a:rPr>
              <a:t>intent lock</a:t>
            </a:r>
            <a:r>
              <a:rPr lang="zh-CN" altLang="en-US" sz="2200" dirty="0">
                <a:solidFill>
                  <a:srgbClr val="FF0000"/>
                </a:solidFill>
                <a:latin typeface="Times New Roman" pitchFamily="18" charset="0"/>
                <a:ea typeface="黑体" pitchFamily="2" charset="-122"/>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AF962F24-7BE3-4D81-82FE-418A378025AC}" type="slidenum">
              <a:rPr lang="en-US" altLang="zh-CN"/>
              <a:pPr/>
              <a:t>63</a:t>
            </a:fld>
            <a:endParaRPr lang="en-US" altLang="zh-CN"/>
          </a:p>
        </p:txBody>
      </p:sp>
      <p:sp>
        <p:nvSpPr>
          <p:cNvPr id="71682"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71683" name="Rectangle 3"/>
          <p:cNvSpPr>
            <a:spLocks noGrp="1" noChangeArrowheads="1"/>
          </p:cNvSpPr>
          <p:nvPr>
            <p:ph type="body" idx="1"/>
          </p:nvPr>
        </p:nvSpPr>
        <p:spPr>
          <a:xfrm>
            <a:off x="611560" y="1340768"/>
            <a:ext cx="8136904" cy="5112568"/>
          </a:xfrm>
        </p:spPr>
        <p:txBody>
          <a:bodyPr/>
          <a:lstStyle/>
          <a:p>
            <a:r>
              <a:rPr lang="zh-CN" altLang="en-US" sz="2600" dirty="0">
                <a:solidFill>
                  <a:schemeClr val="accent2"/>
                </a:solidFill>
                <a:latin typeface="Times New Roman" pitchFamily="18" charset="0"/>
                <a:ea typeface="黑体" pitchFamily="2" charset="-122"/>
              </a:rPr>
              <a:t>意向锁（</a:t>
            </a:r>
            <a:r>
              <a:rPr lang="en-US" altLang="zh-CN" sz="2600" dirty="0">
                <a:solidFill>
                  <a:schemeClr val="accent2"/>
                </a:solidFill>
                <a:latin typeface="Times New Roman" pitchFamily="18" charset="0"/>
                <a:ea typeface="黑体" pitchFamily="2" charset="-122"/>
              </a:rPr>
              <a:t>intention lock</a:t>
            </a:r>
            <a:r>
              <a:rPr lang="zh-CN" altLang="en-US" sz="2600" dirty="0">
                <a:solidFill>
                  <a:schemeClr val="accent2"/>
                </a:solidFill>
                <a:latin typeface="Times New Roman" pitchFamily="18" charset="0"/>
                <a:ea typeface="黑体" pitchFamily="2" charset="-122"/>
              </a:rPr>
              <a:t>）</a:t>
            </a:r>
            <a:r>
              <a:rPr lang="en-US" altLang="zh-CN" sz="2400" dirty="0">
                <a:solidFill>
                  <a:srgbClr val="008000"/>
                </a:solidFill>
                <a:latin typeface="Times New Roman" pitchFamily="18" charset="0"/>
                <a:ea typeface="黑体" pitchFamily="2" charset="-122"/>
              </a:rPr>
              <a:t>——IBM System R</a:t>
            </a:r>
            <a:r>
              <a:rPr lang="zh-CN" altLang="en-US" sz="2400" dirty="0">
                <a:solidFill>
                  <a:srgbClr val="008000"/>
                </a:solidFill>
                <a:latin typeface="Times New Roman" pitchFamily="18" charset="0"/>
                <a:ea typeface="黑体" pitchFamily="2" charset="-122"/>
              </a:rPr>
              <a:t>中首先采用</a:t>
            </a:r>
            <a:endParaRPr lang="en-US" altLang="zh-CN" sz="2600" dirty="0">
              <a:solidFill>
                <a:schemeClr val="accent2"/>
              </a:solidFill>
              <a:latin typeface="Times New Roman" pitchFamily="18" charset="0"/>
              <a:ea typeface="黑体" pitchFamily="2" charset="-122"/>
            </a:endParaRPr>
          </a:p>
          <a:p>
            <a:pPr lvl="1"/>
            <a:r>
              <a:rPr lang="en-US" altLang="zh-CN" sz="2300" dirty="0">
                <a:solidFill>
                  <a:srgbClr val="0000FF"/>
                </a:solidFill>
                <a:latin typeface="Times New Roman" pitchFamily="18" charset="0"/>
                <a:ea typeface="黑体" pitchFamily="2" charset="-122"/>
              </a:rPr>
              <a:t>IS</a:t>
            </a:r>
            <a:r>
              <a:rPr lang="zh-CN" altLang="en-US" sz="2300" dirty="0">
                <a:solidFill>
                  <a:srgbClr val="0000FF"/>
                </a:solidFill>
                <a:latin typeface="Times New Roman" pitchFamily="18" charset="0"/>
                <a:ea typeface="黑体" pitchFamily="2" charset="-122"/>
              </a:rPr>
              <a:t>锁</a:t>
            </a:r>
            <a:r>
              <a:rPr lang="en-US" altLang="zh-CN" sz="2300" dirty="0">
                <a:solidFill>
                  <a:srgbClr val="0000FF"/>
                </a:solidFill>
                <a:latin typeface="Times New Roman" pitchFamily="18" charset="0"/>
                <a:ea typeface="黑体" pitchFamily="2" charset="-122"/>
              </a:rPr>
              <a:t>——</a:t>
            </a:r>
            <a:r>
              <a:rPr lang="zh-CN" altLang="en-US" sz="2300" dirty="0">
                <a:solidFill>
                  <a:srgbClr val="0000FF"/>
                </a:solidFill>
                <a:latin typeface="Times New Roman" pitchFamily="18" charset="0"/>
                <a:ea typeface="黑体" pitchFamily="2" charset="-122"/>
              </a:rPr>
              <a:t>意向共享锁（</a:t>
            </a:r>
            <a:r>
              <a:rPr lang="en-US" altLang="zh-CN" sz="2300" dirty="0">
                <a:solidFill>
                  <a:srgbClr val="0000FF"/>
                </a:solidFill>
                <a:latin typeface="Times New Roman" pitchFamily="18" charset="0"/>
                <a:ea typeface="黑体" pitchFamily="2" charset="-122"/>
              </a:rPr>
              <a:t>intent share lock</a:t>
            </a:r>
            <a:r>
              <a:rPr lang="zh-CN" altLang="en-US" sz="2300" dirty="0">
                <a:solidFill>
                  <a:srgbClr val="0000FF"/>
                </a:solidFill>
                <a:latin typeface="Times New Roman" pitchFamily="18" charset="0"/>
                <a:ea typeface="黑体" pitchFamily="2" charset="-122"/>
              </a:rPr>
              <a:t>）：</a:t>
            </a:r>
            <a:r>
              <a:rPr lang="zh-CN" altLang="en-US" sz="2300" dirty="0">
                <a:latin typeface="Times New Roman" pitchFamily="18" charset="0"/>
                <a:ea typeface="黑体" pitchFamily="2" charset="-122"/>
              </a:rPr>
              <a:t>一个数据对象加了</a:t>
            </a:r>
            <a:r>
              <a:rPr lang="en-US" altLang="zh-CN" sz="2300" dirty="0">
                <a:latin typeface="Times New Roman" pitchFamily="18" charset="0"/>
                <a:ea typeface="黑体" pitchFamily="2" charset="-122"/>
              </a:rPr>
              <a:t>IS</a:t>
            </a:r>
            <a:r>
              <a:rPr lang="zh-CN" altLang="en-US" sz="2300" dirty="0">
                <a:latin typeface="Times New Roman" pitchFamily="18" charset="0"/>
                <a:ea typeface="黑体" pitchFamily="2" charset="-122"/>
              </a:rPr>
              <a:t>锁，表示它的某些子孙拟加或已加了</a:t>
            </a:r>
            <a:r>
              <a:rPr lang="en-US" altLang="zh-CN" sz="2300" dirty="0">
                <a:latin typeface="Times New Roman" pitchFamily="18" charset="0"/>
                <a:ea typeface="黑体" pitchFamily="2" charset="-122"/>
              </a:rPr>
              <a:t>S</a:t>
            </a:r>
            <a:r>
              <a:rPr lang="zh-CN" altLang="en-US" sz="2300" dirty="0">
                <a:latin typeface="Times New Roman" pitchFamily="18" charset="0"/>
                <a:ea typeface="黑体" pitchFamily="2" charset="-122"/>
              </a:rPr>
              <a:t>锁。</a:t>
            </a:r>
          </a:p>
          <a:p>
            <a:pPr lvl="1"/>
            <a:r>
              <a:rPr lang="en-US" altLang="zh-CN" sz="2300" dirty="0">
                <a:solidFill>
                  <a:srgbClr val="0000FF"/>
                </a:solidFill>
                <a:latin typeface="Times New Roman" pitchFamily="18" charset="0"/>
                <a:ea typeface="黑体" pitchFamily="2" charset="-122"/>
              </a:rPr>
              <a:t>IX</a:t>
            </a:r>
            <a:r>
              <a:rPr lang="zh-CN" altLang="en-US" sz="2300" dirty="0">
                <a:solidFill>
                  <a:srgbClr val="0000FF"/>
                </a:solidFill>
                <a:latin typeface="Times New Roman" pitchFamily="18" charset="0"/>
                <a:ea typeface="黑体" pitchFamily="2" charset="-122"/>
              </a:rPr>
              <a:t>锁</a:t>
            </a:r>
            <a:r>
              <a:rPr lang="en-US" altLang="zh-CN" sz="2300" dirty="0">
                <a:solidFill>
                  <a:srgbClr val="0000FF"/>
                </a:solidFill>
                <a:latin typeface="Times New Roman" pitchFamily="18" charset="0"/>
                <a:ea typeface="黑体" pitchFamily="2" charset="-122"/>
              </a:rPr>
              <a:t>——</a:t>
            </a:r>
            <a:r>
              <a:rPr lang="zh-CN" altLang="en-US" sz="2300" dirty="0">
                <a:solidFill>
                  <a:srgbClr val="0000FF"/>
                </a:solidFill>
                <a:latin typeface="Times New Roman" pitchFamily="18" charset="0"/>
                <a:ea typeface="黑体" pitchFamily="2" charset="-122"/>
              </a:rPr>
              <a:t>意向排它锁（</a:t>
            </a:r>
            <a:r>
              <a:rPr lang="en-US" altLang="zh-CN" sz="2300" dirty="0">
                <a:solidFill>
                  <a:srgbClr val="0000FF"/>
                </a:solidFill>
                <a:latin typeface="Times New Roman" pitchFamily="18" charset="0"/>
                <a:ea typeface="黑体" pitchFamily="2" charset="-122"/>
              </a:rPr>
              <a:t>intent exclusive lock</a:t>
            </a:r>
            <a:r>
              <a:rPr lang="zh-CN" altLang="en-US" sz="2300" dirty="0">
                <a:solidFill>
                  <a:srgbClr val="0000FF"/>
                </a:solidFill>
                <a:latin typeface="Times New Roman" pitchFamily="18" charset="0"/>
                <a:ea typeface="黑体" pitchFamily="2" charset="-122"/>
              </a:rPr>
              <a:t>）：</a:t>
            </a:r>
            <a:r>
              <a:rPr lang="zh-CN" altLang="en-US" sz="2300" dirty="0">
                <a:latin typeface="Times New Roman" pitchFamily="18" charset="0"/>
                <a:ea typeface="黑体" pitchFamily="2" charset="-122"/>
              </a:rPr>
              <a:t>一个数据对象加了</a:t>
            </a:r>
            <a:r>
              <a:rPr lang="en-US" altLang="zh-CN" sz="2300" dirty="0">
                <a:latin typeface="Times New Roman" pitchFamily="18" charset="0"/>
                <a:ea typeface="黑体" pitchFamily="2" charset="-122"/>
              </a:rPr>
              <a:t>IX</a:t>
            </a:r>
            <a:r>
              <a:rPr lang="zh-CN" altLang="en-US" sz="2300" dirty="0">
                <a:latin typeface="Times New Roman" pitchFamily="18" charset="0"/>
                <a:ea typeface="黑体" pitchFamily="2" charset="-122"/>
              </a:rPr>
              <a:t>锁，表示它的某些子孙拟加或已加了</a:t>
            </a:r>
            <a:r>
              <a:rPr lang="en-US" altLang="zh-CN" sz="2300" dirty="0">
                <a:latin typeface="Times New Roman" pitchFamily="18" charset="0"/>
                <a:ea typeface="黑体" pitchFamily="2" charset="-122"/>
              </a:rPr>
              <a:t>X</a:t>
            </a:r>
            <a:r>
              <a:rPr lang="zh-CN" altLang="en-US" sz="2300" dirty="0">
                <a:latin typeface="Times New Roman" pitchFamily="18" charset="0"/>
                <a:ea typeface="黑体" pitchFamily="2" charset="-122"/>
              </a:rPr>
              <a:t>锁。</a:t>
            </a:r>
          </a:p>
          <a:p>
            <a:pPr lvl="1"/>
            <a:r>
              <a:rPr lang="en-US" altLang="zh-CN" sz="2300" dirty="0">
                <a:solidFill>
                  <a:srgbClr val="0000FF"/>
                </a:solidFill>
                <a:latin typeface="Times New Roman" pitchFamily="18" charset="0"/>
                <a:ea typeface="黑体" pitchFamily="2" charset="-122"/>
              </a:rPr>
              <a:t>SIX</a:t>
            </a:r>
            <a:r>
              <a:rPr lang="zh-CN" altLang="en-US" sz="2300" dirty="0">
                <a:solidFill>
                  <a:srgbClr val="0000FF"/>
                </a:solidFill>
                <a:latin typeface="Times New Roman" pitchFamily="18" charset="0"/>
                <a:ea typeface="黑体" pitchFamily="2" charset="-122"/>
              </a:rPr>
              <a:t>锁</a:t>
            </a:r>
            <a:r>
              <a:rPr lang="en-US" altLang="zh-CN" sz="2300" dirty="0">
                <a:solidFill>
                  <a:srgbClr val="0000FF"/>
                </a:solidFill>
                <a:latin typeface="Times New Roman" pitchFamily="18" charset="0"/>
                <a:ea typeface="黑体" pitchFamily="2" charset="-122"/>
              </a:rPr>
              <a:t>——</a:t>
            </a:r>
            <a:r>
              <a:rPr lang="zh-CN" altLang="en-US" sz="2300" dirty="0">
                <a:solidFill>
                  <a:srgbClr val="0000FF"/>
                </a:solidFill>
                <a:latin typeface="Times New Roman" pitchFamily="18" charset="0"/>
                <a:ea typeface="黑体" pitchFamily="2" charset="-122"/>
              </a:rPr>
              <a:t>共享意向排它锁：</a:t>
            </a:r>
            <a:r>
              <a:rPr lang="en-US" altLang="zh-CN" sz="2300" dirty="0">
                <a:latin typeface="Times New Roman" pitchFamily="18" charset="0"/>
                <a:ea typeface="黑体" pitchFamily="2" charset="-122"/>
              </a:rPr>
              <a:t>SIX = S + IX</a:t>
            </a:r>
            <a:r>
              <a:rPr lang="zh-CN" altLang="en-US" sz="2300" dirty="0">
                <a:latin typeface="Times New Roman" pitchFamily="18" charset="0"/>
                <a:ea typeface="黑体" pitchFamily="2" charset="-122"/>
              </a:rPr>
              <a:t>，表示对结点本身加</a:t>
            </a:r>
            <a:r>
              <a:rPr lang="en-US" altLang="zh-CN" sz="2300" dirty="0">
                <a:latin typeface="Times New Roman" pitchFamily="18" charset="0"/>
                <a:ea typeface="黑体" pitchFamily="2" charset="-122"/>
              </a:rPr>
              <a:t>S</a:t>
            </a:r>
            <a:r>
              <a:rPr lang="zh-CN" altLang="en-US" sz="2300" dirty="0">
                <a:latin typeface="Times New Roman" pitchFamily="18" charset="0"/>
                <a:ea typeface="黑体" pitchFamily="2" charset="-122"/>
              </a:rPr>
              <a:t>锁，并且它的某些子孙拟加或已加了</a:t>
            </a:r>
            <a:r>
              <a:rPr lang="en-US" altLang="zh-CN" sz="2300" dirty="0">
                <a:latin typeface="Times New Roman" pitchFamily="18" charset="0"/>
                <a:ea typeface="黑体" pitchFamily="2" charset="-122"/>
              </a:rPr>
              <a:t>X</a:t>
            </a:r>
            <a:r>
              <a:rPr lang="zh-CN" altLang="en-US" sz="2300" dirty="0">
                <a:latin typeface="Times New Roman" pitchFamily="18" charset="0"/>
                <a:ea typeface="黑体" pitchFamily="2" charset="-122"/>
              </a:rPr>
              <a:t>锁。</a:t>
            </a:r>
          </a:p>
          <a:p>
            <a:pPr lvl="1"/>
            <a:r>
              <a:rPr lang="zh-CN" altLang="en-US" sz="2400" dirty="0">
                <a:latin typeface="Times New Roman" pitchFamily="18" charset="0"/>
                <a:ea typeface="黑体" pitchFamily="2" charset="-122"/>
              </a:rPr>
              <a:t>意向锁的使用规则：</a:t>
            </a:r>
          </a:p>
          <a:p>
            <a:pPr lvl="2"/>
            <a:r>
              <a:rPr lang="zh-CN" altLang="en-US" sz="2200" dirty="0">
                <a:latin typeface="Times New Roman" pitchFamily="18" charset="0"/>
                <a:ea typeface="黑体" pitchFamily="2" charset="-122"/>
              </a:rPr>
              <a:t>若要</a:t>
            </a:r>
            <a:r>
              <a:rPr lang="zh-CN" altLang="en-US" sz="2200" dirty="0">
                <a:solidFill>
                  <a:srgbClr val="0000FF"/>
                </a:solidFill>
                <a:latin typeface="Times New Roman" pitchFamily="18" charset="0"/>
                <a:ea typeface="黑体" pitchFamily="2" charset="-122"/>
              </a:rPr>
              <a:t>对一个数据对象加某种锁</a:t>
            </a:r>
            <a:r>
              <a:rPr lang="zh-CN" altLang="en-US" sz="2200" dirty="0">
                <a:latin typeface="Times New Roman" pitchFamily="18" charset="0"/>
                <a:ea typeface="黑体" pitchFamily="2" charset="-122"/>
              </a:rPr>
              <a:t>，则必须先对该数据对象的</a:t>
            </a:r>
            <a:r>
              <a:rPr lang="zh-CN" altLang="en-US" sz="2200" dirty="0">
                <a:solidFill>
                  <a:srgbClr val="0000FF"/>
                </a:solidFill>
                <a:latin typeface="Times New Roman" pitchFamily="18" charset="0"/>
                <a:ea typeface="黑体" pitchFamily="2" charset="-122"/>
              </a:rPr>
              <a:t>所有上级数据对象</a:t>
            </a:r>
            <a:r>
              <a:rPr lang="zh-CN" altLang="en-US" sz="2200" dirty="0">
                <a:latin typeface="Times New Roman" pitchFamily="18" charset="0"/>
                <a:ea typeface="黑体" pitchFamily="2" charset="-122"/>
              </a:rPr>
              <a:t>加</a:t>
            </a:r>
            <a:r>
              <a:rPr lang="zh-CN" altLang="en-US" sz="2200" dirty="0">
                <a:solidFill>
                  <a:srgbClr val="0000FF"/>
                </a:solidFill>
                <a:latin typeface="Times New Roman" pitchFamily="18" charset="0"/>
                <a:ea typeface="黑体" pitchFamily="2" charset="-122"/>
              </a:rPr>
              <a:t>相应的意向锁</a:t>
            </a:r>
            <a:r>
              <a:rPr lang="zh-CN" altLang="en-US" sz="2200" dirty="0">
                <a:latin typeface="Times New Roman" pitchFamily="18" charset="0"/>
                <a:ea typeface="黑体" pitchFamily="2" charset="-122"/>
              </a:rPr>
              <a:t>。</a:t>
            </a:r>
            <a:endParaRPr lang="en-US" altLang="zh-CN" sz="2200" dirty="0">
              <a:latin typeface="Times New Roman" pitchFamily="18" charset="0"/>
              <a:ea typeface="黑体" pitchFamily="2" charset="-122"/>
            </a:endParaRPr>
          </a:p>
          <a:p>
            <a:pPr lvl="2"/>
            <a:r>
              <a:rPr lang="zh-CN" altLang="en-US" sz="2200" dirty="0">
                <a:latin typeface="Times New Roman" pitchFamily="18" charset="0"/>
                <a:ea typeface="黑体" pitchFamily="2" charset="-122"/>
              </a:rPr>
              <a:t>若对一个数据对象加了</a:t>
            </a:r>
            <a:r>
              <a:rPr lang="zh-CN" altLang="en-US" sz="2200" dirty="0">
                <a:solidFill>
                  <a:srgbClr val="0000FF"/>
                </a:solidFill>
                <a:latin typeface="Times New Roman" pitchFamily="18" charset="0"/>
                <a:ea typeface="黑体" pitchFamily="2" charset="-122"/>
              </a:rPr>
              <a:t>某种意向锁</a:t>
            </a:r>
            <a:r>
              <a:rPr lang="zh-CN" altLang="en-US" sz="2200" dirty="0">
                <a:latin typeface="Times New Roman" pitchFamily="18" charset="0"/>
                <a:ea typeface="黑体" pitchFamily="2" charset="-122"/>
              </a:rPr>
              <a:t>，则说明该数据对象的</a:t>
            </a:r>
            <a:r>
              <a:rPr lang="zh-CN" altLang="en-US" sz="2200" dirty="0">
                <a:solidFill>
                  <a:srgbClr val="0000FF"/>
                </a:solidFill>
                <a:latin typeface="Times New Roman" pitchFamily="18" charset="0"/>
                <a:ea typeface="黑体" pitchFamily="2" charset="-122"/>
              </a:rPr>
              <a:t>下层数据对象正在被加某种锁。</a:t>
            </a:r>
          </a:p>
          <a:p>
            <a:pPr lvl="2"/>
            <a:r>
              <a:rPr lang="zh-CN" altLang="en-US" sz="2200" dirty="0">
                <a:solidFill>
                  <a:schemeClr val="accent2"/>
                </a:solidFill>
                <a:latin typeface="Times New Roman" pitchFamily="18" charset="0"/>
                <a:ea typeface="黑体" pitchFamily="2" charset="-122"/>
              </a:rPr>
              <a:t>次序：自上而下申请锁，自下而上释放锁。</a:t>
            </a:r>
            <a:endParaRPr lang="en-US" altLang="zh-CN" sz="2200" dirty="0">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4" end="4"/>
                                            </p:txEl>
                                          </p:spTgt>
                                        </p:tgtEl>
                                        <p:attrNameLst>
                                          <p:attrName>style.visibility</p:attrName>
                                        </p:attrNameLst>
                                      </p:cBhvr>
                                      <p:to>
                                        <p:strVal val="visible"/>
                                      </p:to>
                                    </p:set>
                                    <p:anim calcmode="lin" valueType="num">
                                      <p:cBhvr additive="base">
                                        <p:cTn id="7"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3">
                                            <p:txEl>
                                              <p:pRg st="5" end="5"/>
                                            </p:txEl>
                                          </p:spTgt>
                                        </p:tgtEl>
                                        <p:attrNameLst>
                                          <p:attrName>style.visibility</p:attrName>
                                        </p:attrNameLst>
                                      </p:cBhvr>
                                      <p:to>
                                        <p:strVal val="visible"/>
                                      </p:to>
                                    </p:set>
                                    <p:anim calcmode="lin" valueType="num">
                                      <p:cBhvr additive="base">
                                        <p:cTn id="11"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68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683">
                                            <p:txEl>
                                              <p:pRg st="6" end="6"/>
                                            </p:txEl>
                                          </p:spTgt>
                                        </p:tgtEl>
                                        <p:attrNameLst>
                                          <p:attrName>style.visibility</p:attrName>
                                        </p:attrNameLst>
                                      </p:cBhvr>
                                      <p:to>
                                        <p:strVal val="visible"/>
                                      </p:to>
                                    </p:set>
                                    <p:anim calcmode="lin" valueType="num">
                                      <p:cBhvr additive="base">
                                        <p:cTn id="15"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68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1683">
                                            <p:txEl>
                                              <p:pRg st="7" end="7"/>
                                            </p:txEl>
                                          </p:spTgt>
                                        </p:tgtEl>
                                        <p:attrNameLst>
                                          <p:attrName>style.visibility</p:attrName>
                                        </p:attrNameLst>
                                      </p:cBhvr>
                                      <p:to>
                                        <p:strVal val="visible"/>
                                      </p:to>
                                    </p:set>
                                    <p:anim calcmode="lin" valueType="num">
                                      <p:cBhvr additive="base">
                                        <p:cTn id="19" dur="500" fill="hold"/>
                                        <p:tgtEl>
                                          <p:spTgt spid="7168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1"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2" name="灯片编号占位符 5"/>
          <p:cNvSpPr>
            <a:spLocks noGrp="1"/>
          </p:cNvSpPr>
          <p:nvPr>
            <p:ph type="sldNum" sz="quarter" idx="4"/>
          </p:nvPr>
        </p:nvSpPr>
        <p:spPr>
          <a:xfrm>
            <a:off x="8028384" y="6561534"/>
            <a:ext cx="658416" cy="244530"/>
          </a:xfrm>
        </p:spPr>
        <p:txBody>
          <a:bodyPr/>
          <a:lstStyle/>
          <a:p>
            <a:fld id="{ECFCFF3E-353E-438A-9916-C7C35023B324}" type="slidenum">
              <a:rPr lang="en-US" altLang="zh-CN"/>
              <a:pPr/>
              <a:t>64</a:t>
            </a:fld>
            <a:endParaRPr lang="en-US" altLang="zh-CN"/>
          </a:p>
        </p:txBody>
      </p:sp>
      <p:sp>
        <p:nvSpPr>
          <p:cNvPr id="77826"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77827" name="Rectangle 3"/>
          <p:cNvSpPr>
            <a:spLocks noGrp="1" noChangeArrowheads="1"/>
          </p:cNvSpPr>
          <p:nvPr>
            <p:ph type="body" idx="1"/>
          </p:nvPr>
        </p:nvSpPr>
        <p:spPr>
          <a:xfrm>
            <a:off x="611560" y="1413024"/>
            <a:ext cx="8064896" cy="575816"/>
          </a:xfrm>
        </p:spPr>
        <p:txBody>
          <a:bodyPr/>
          <a:lstStyle/>
          <a:p>
            <a:r>
              <a:rPr lang="zh-CN" altLang="en-US" sz="2400" dirty="0">
                <a:solidFill>
                  <a:srgbClr val="0000FF"/>
                </a:solidFill>
                <a:ea typeface="黑体" pitchFamily="2" charset="-122"/>
              </a:rPr>
              <a:t>带有意向锁的锁相容矩阵：</a:t>
            </a:r>
          </a:p>
          <a:p>
            <a:endParaRPr lang="en-US" altLang="zh-CN" sz="2400" dirty="0">
              <a:solidFill>
                <a:srgbClr val="0000FF"/>
              </a:solidFill>
              <a:ea typeface="黑体" pitchFamily="2" charset="-122"/>
            </a:endParaRPr>
          </a:p>
        </p:txBody>
      </p:sp>
      <p:graphicFrame>
        <p:nvGraphicFramePr>
          <p:cNvPr id="77906" name="Group 82"/>
          <p:cNvGraphicFramePr>
            <a:graphicFrameLocks noGrp="1"/>
          </p:cNvGraphicFramePr>
          <p:nvPr>
            <p:extLst>
              <p:ext uri="{D42A27DB-BD31-4B8C-83A1-F6EECF244321}">
                <p14:modId xmlns:p14="http://schemas.microsoft.com/office/powerpoint/2010/main" val="1119371237"/>
              </p:ext>
            </p:extLst>
          </p:nvPr>
        </p:nvGraphicFramePr>
        <p:xfrm>
          <a:off x="1130300" y="2204864"/>
          <a:ext cx="7239000" cy="3560764"/>
        </p:xfrm>
        <a:graphic>
          <a:graphicData uri="http://schemas.openxmlformats.org/drawingml/2006/table">
            <a:tbl>
              <a:tblPr/>
              <a:tblGrid>
                <a:gridCol w="849412">
                  <a:extLst>
                    <a:ext uri="{9D8B030D-6E8A-4147-A177-3AD203B41FA5}">
                      <a16:colId xmlns:a16="http://schemas.microsoft.com/office/drawing/2014/main" val="20000"/>
                    </a:ext>
                  </a:extLst>
                </a:gridCol>
                <a:gridCol w="743141">
                  <a:extLst>
                    <a:ext uri="{9D8B030D-6E8A-4147-A177-3AD203B41FA5}">
                      <a16:colId xmlns:a16="http://schemas.microsoft.com/office/drawing/2014/main" val="20001"/>
                    </a:ext>
                  </a:extLst>
                </a:gridCol>
                <a:gridCol w="940614">
                  <a:extLst>
                    <a:ext uri="{9D8B030D-6E8A-4147-A177-3AD203B41FA5}">
                      <a16:colId xmlns:a16="http://schemas.microsoft.com/office/drawing/2014/main" val="20002"/>
                    </a:ext>
                  </a:extLst>
                </a:gridCol>
                <a:gridCol w="940614">
                  <a:extLst>
                    <a:ext uri="{9D8B030D-6E8A-4147-A177-3AD203B41FA5}">
                      <a16:colId xmlns:a16="http://schemas.microsoft.com/office/drawing/2014/main" val="20003"/>
                    </a:ext>
                  </a:extLst>
                </a:gridCol>
                <a:gridCol w="941995">
                  <a:extLst>
                    <a:ext uri="{9D8B030D-6E8A-4147-A177-3AD203B41FA5}">
                      <a16:colId xmlns:a16="http://schemas.microsoft.com/office/drawing/2014/main" val="20004"/>
                    </a:ext>
                  </a:extLst>
                </a:gridCol>
                <a:gridCol w="940615">
                  <a:extLst>
                    <a:ext uri="{9D8B030D-6E8A-4147-A177-3AD203B41FA5}">
                      <a16:colId xmlns:a16="http://schemas.microsoft.com/office/drawing/2014/main" val="20005"/>
                    </a:ext>
                  </a:extLst>
                </a:gridCol>
                <a:gridCol w="941995">
                  <a:extLst>
                    <a:ext uri="{9D8B030D-6E8A-4147-A177-3AD203B41FA5}">
                      <a16:colId xmlns:a16="http://schemas.microsoft.com/office/drawing/2014/main" val="20006"/>
                    </a:ext>
                  </a:extLst>
                </a:gridCol>
                <a:gridCol w="940614">
                  <a:extLst>
                    <a:ext uri="{9D8B030D-6E8A-4147-A177-3AD203B41FA5}">
                      <a16:colId xmlns:a16="http://schemas.microsoft.com/office/drawing/2014/main" val="20007"/>
                    </a:ext>
                  </a:extLst>
                </a:gridCol>
              </a:tblGrid>
              <a:tr h="388938">
                <a:tc rowSpan="2"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800" b="0" i="0" u="none" strike="noStrike" cap="none" normalizeH="0" baseline="0" dirty="0">
                        <a:ln>
                          <a:noFill/>
                        </a:ln>
                        <a:solidFill>
                          <a:schemeClr val="tx1"/>
                        </a:solidFill>
                        <a:effectLst/>
                        <a:latin typeface="Arial" charset="0"/>
                        <a:ea typeface="宋体"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hMerge="1">
                  <a:txBody>
                    <a:bodyPr/>
                    <a:lstStyle/>
                    <a:p>
                      <a:endParaRPr lang="zh-CN" altLang="en-US"/>
                    </a:p>
                  </a:txBody>
                  <a:tcPr/>
                </a:tc>
                <a:tc gridSpan="6">
                  <a:txBody>
                    <a:body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其它事务已持有的锁</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hMerge="1">
                  <a:txBody>
                    <a:body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6563">
                <a:tc gridSpan="2" vMerge="1">
                  <a:txBody>
                    <a:bodyPr/>
                    <a:lstStyle/>
                    <a:p>
                      <a:endParaRPr lang="zh-CN" altLang="en-US"/>
                    </a:p>
                  </a:txBody>
                  <a:tcPr/>
                </a:tc>
                <a:tc hMerge="1"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无</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S</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X</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IS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IX</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SIX</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557213">
                <a:tc row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当前事务申请的锁</a:t>
                      </a:r>
                    </a:p>
                  </a:txBody>
                  <a:tcPr vert="eaVert"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S</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2400" b="1" i="0" u="none" strike="noStrike" cap="none" normalizeH="0" baseline="0" dirty="0">
                          <a:ln>
                            <a:noFill/>
                          </a:ln>
                          <a:solidFill>
                            <a:srgbClr val="00B050"/>
                          </a:solidFill>
                          <a:effectLst/>
                          <a:latin typeface="Times New Roman" pitchFamily="18" charset="0"/>
                          <a:ea typeface="黑体" pitchFamily="2" charset="-122"/>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X</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B050"/>
                          </a:solidFill>
                          <a:effectLst/>
                          <a:latin typeface="Times New Roman" pitchFamily="18" charset="0"/>
                          <a:ea typeface="黑体" pitchFamily="2" charset="-122"/>
                        </a:rPr>
                        <a:t>Yes</a:t>
                      </a:r>
                      <a:endParaRPr kumimoji="0" lang="en-US" sz="2400" b="1" i="0" u="none" strike="noStrike" cap="none" normalizeH="0" baseline="0" dirty="0">
                        <a:ln>
                          <a:noFill/>
                        </a:ln>
                        <a:solidFill>
                          <a:srgbClr val="00B050"/>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cap="none" normalizeH="0" baseline="0" dirty="0">
                          <a:ln>
                            <a:noFill/>
                          </a:ln>
                          <a:solidFill>
                            <a:srgbClr val="FF0000"/>
                          </a:solidFill>
                          <a:effectLst/>
                          <a:latin typeface="Times New Roman" pitchFamily="18" charset="0"/>
                          <a:ea typeface="黑体" pitchFamily="2" charset="-122"/>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323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IS</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B050"/>
                          </a:solidFill>
                          <a:effectLst/>
                          <a:latin typeface="Times New Roman" pitchFamily="18" charset="0"/>
                          <a:ea typeface="黑体" pitchFamily="2" charset="-122"/>
                        </a:rPr>
                        <a:t>Yes</a:t>
                      </a:r>
                      <a:endParaRPr kumimoji="0" lang="en-US" sz="2400" b="1" i="0" u="none" strike="noStrike" cap="none" normalizeH="0" baseline="0" dirty="0">
                        <a:ln>
                          <a:noFill/>
                        </a:ln>
                        <a:solidFill>
                          <a:srgbClr val="00B050"/>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48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IX</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B050"/>
                          </a:solidFill>
                          <a:effectLst/>
                          <a:latin typeface="Times New Roman" pitchFamily="18" charset="0"/>
                          <a:ea typeface="黑体" pitchFamily="2" charset="-122"/>
                        </a:rPr>
                        <a:t>Yes</a:t>
                      </a:r>
                      <a:endParaRPr kumimoji="0" lang="en-US" sz="2400" b="1" i="0" u="none" strike="noStrike" cap="none" normalizeH="0" baseline="0" dirty="0">
                        <a:ln>
                          <a:noFill/>
                        </a:ln>
                        <a:solidFill>
                          <a:srgbClr val="00B050"/>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6263">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ea typeface="黑体" pitchFamily="2" charset="-122"/>
                        </a:rPr>
                        <a:t>SIX</a:t>
                      </a:r>
                      <a:endParaRPr kumimoji="0" lang="zh-CN" altLang="en-US" sz="2400" b="0" i="0" u="none" strike="noStrike" cap="none" normalizeH="0" baseline="0" dirty="0">
                        <a:ln>
                          <a:noFill/>
                        </a:ln>
                        <a:solidFill>
                          <a:schemeClr val="tx1"/>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cap="none" normalizeH="0" baseline="0" dirty="0">
                          <a:ln>
                            <a:noFill/>
                          </a:ln>
                          <a:solidFill>
                            <a:srgbClr val="00B050"/>
                          </a:solidFill>
                          <a:effectLst/>
                          <a:latin typeface="Times New Roman" pitchFamily="18" charset="0"/>
                          <a:ea typeface="黑体" pitchFamily="2" charset="-122"/>
                        </a:rPr>
                        <a:t>Yes</a:t>
                      </a:r>
                      <a:endParaRPr kumimoji="0" lang="en-US" sz="2400" b="1" i="0" u="none" strike="noStrike" cap="none" normalizeH="0" baseline="0" dirty="0">
                        <a:ln>
                          <a:noFill/>
                        </a:ln>
                        <a:solidFill>
                          <a:srgbClr val="00B050"/>
                        </a:solidFill>
                        <a:effectLst/>
                        <a:latin typeface="Times New Roman" pitchFamily="18" charset="0"/>
                        <a:ea typeface="黑体"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400" b="1" i="0" u="none" strike="noStrike" kern="1200" cap="none" normalizeH="0" baseline="0" dirty="0">
                          <a:ln>
                            <a:noFill/>
                          </a:ln>
                          <a:solidFill>
                            <a:srgbClr val="00B050"/>
                          </a:solidFill>
                          <a:effectLst/>
                          <a:latin typeface="Times New Roman" pitchFamily="18" charset="0"/>
                          <a:ea typeface="黑体" pitchFamily="2" charset="-122"/>
                          <a:cs typeface="+mn-cs"/>
                        </a:rPr>
                        <a:t>Yes</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400" b="1" i="0" u="none" strike="noStrike" kern="1200" cap="none" normalizeH="0" baseline="0" dirty="0">
                          <a:ln>
                            <a:noFill/>
                          </a:ln>
                          <a:solidFill>
                            <a:srgbClr val="FF0000"/>
                          </a:solidFill>
                          <a:effectLst/>
                          <a:latin typeface="Times New Roman" pitchFamily="18" charset="0"/>
                          <a:ea typeface="黑体" pitchFamily="2" charset="-122"/>
                          <a:cs typeface="+mn-cs"/>
                        </a:rPr>
                        <a:t>No</a:t>
                      </a: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7883" name="Text Box 59"/>
          <p:cNvSpPr txBox="1">
            <a:spLocks noChangeArrowheads="1"/>
          </p:cNvSpPr>
          <p:nvPr/>
        </p:nvSpPr>
        <p:spPr bwMode="auto">
          <a:xfrm>
            <a:off x="971600" y="5956500"/>
            <a:ext cx="7454850" cy="461665"/>
          </a:xfrm>
          <a:prstGeom prst="rect">
            <a:avLst/>
          </a:prstGeom>
          <a:noFill/>
          <a:ln w="9525">
            <a:noFill/>
            <a:miter lim="800000"/>
            <a:headEnd/>
            <a:tailEnd/>
          </a:ln>
          <a:effectLst/>
        </p:spPr>
        <p:txBody>
          <a:bodyPr wrap="square">
            <a:spAutoFit/>
          </a:bodyPr>
          <a:lstStyle/>
          <a:p>
            <a:pPr algn="ctr">
              <a:spcBef>
                <a:spcPct val="50000"/>
              </a:spcBef>
            </a:pPr>
            <a:r>
              <a:rPr lang="en-US" altLang="zh-CN" sz="2400" b="1" dirty="0">
                <a:solidFill>
                  <a:srgbClr val="00B050"/>
                </a:solidFill>
                <a:latin typeface="Times New Roman" pitchFamily="18" charset="0"/>
                <a:ea typeface="黑体" pitchFamily="2" charset="-122"/>
              </a:rPr>
              <a:t>Yes</a:t>
            </a:r>
            <a:r>
              <a:rPr lang="zh-CN" altLang="en-US" sz="2400" b="1" dirty="0">
                <a:solidFill>
                  <a:srgbClr val="00B050"/>
                </a:solidFill>
                <a:latin typeface="Times New Roman" pitchFamily="18" charset="0"/>
                <a:ea typeface="黑体" pitchFamily="2" charset="-122"/>
              </a:rPr>
              <a:t>：</a:t>
            </a:r>
            <a:r>
              <a:rPr kumimoji="1" lang="zh-CN" altLang="en-US" sz="2400" dirty="0">
                <a:latin typeface="Times New Roman" pitchFamily="18" charset="0"/>
                <a:ea typeface="黑体" pitchFamily="2" charset="-122"/>
              </a:rPr>
              <a:t>表示相容的锁请求      </a:t>
            </a:r>
            <a:r>
              <a:rPr lang="en-US" altLang="zh-CN" sz="2400" b="1" dirty="0">
                <a:solidFill>
                  <a:srgbClr val="FF0000"/>
                </a:solidFill>
                <a:latin typeface="Times New Roman" pitchFamily="18" charset="0"/>
                <a:ea typeface="黑体" pitchFamily="2" charset="-122"/>
              </a:rPr>
              <a:t>No</a:t>
            </a:r>
            <a:r>
              <a:rPr lang="zh-CN" altLang="en-US" sz="2400" b="1" dirty="0">
                <a:solidFill>
                  <a:srgbClr val="FF0000"/>
                </a:solidFill>
                <a:latin typeface="Times New Roman" pitchFamily="18" charset="0"/>
                <a:ea typeface="黑体" pitchFamily="2" charset="-122"/>
              </a:rPr>
              <a:t>：</a:t>
            </a:r>
            <a:r>
              <a:rPr kumimoji="1" lang="zh-CN" altLang="en-US" sz="2400" dirty="0">
                <a:latin typeface="Times New Roman" pitchFamily="18" charset="0"/>
                <a:ea typeface="黑体" pitchFamily="2" charset="-122"/>
              </a:rPr>
              <a:t>表示不相容的锁请求</a:t>
            </a:r>
          </a:p>
        </p:txBody>
      </p:sp>
      <p:pic>
        <p:nvPicPr>
          <p:cNvPr id="6" name="图片 5"/>
          <p:cNvPicPr>
            <a:picLocks noChangeAspect="1"/>
          </p:cNvPicPr>
          <p:nvPr/>
        </p:nvPicPr>
        <p:blipFill>
          <a:blip r:embed="rId3"/>
          <a:stretch>
            <a:fillRect/>
          </a:stretch>
        </p:blipFill>
        <p:spPr>
          <a:xfrm>
            <a:off x="7048956" y="277813"/>
            <a:ext cx="1627500" cy="189519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3"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4" name="灯片编号占位符 5"/>
          <p:cNvSpPr>
            <a:spLocks noGrp="1"/>
          </p:cNvSpPr>
          <p:nvPr>
            <p:ph type="sldNum" sz="quarter" idx="4"/>
          </p:nvPr>
        </p:nvSpPr>
        <p:spPr>
          <a:xfrm>
            <a:off x="8028384" y="6561534"/>
            <a:ext cx="658416" cy="244530"/>
          </a:xfrm>
        </p:spPr>
        <p:txBody>
          <a:bodyPr/>
          <a:lstStyle/>
          <a:p>
            <a:fld id="{F45C8315-1C70-4362-B390-65882A75E4D6}" type="slidenum">
              <a:rPr lang="en-US" altLang="zh-CN"/>
              <a:pPr/>
              <a:t>65</a:t>
            </a:fld>
            <a:endParaRPr lang="en-US" altLang="zh-CN"/>
          </a:p>
        </p:txBody>
      </p:sp>
      <p:sp>
        <p:nvSpPr>
          <p:cNvPr id="75778" name="Rectangle 2"/>
          <p:cNvSpPr>
            <a:spLocks noGrp="1" noChangeArrowheads="1"/>
          </p:cNvSpPr>
          <p:nvPr>
            <p:ph type="title"/>
          </p:nvPr>
        </p:nvSpPr>
        <p:spPr/>
        <p:txBody>
          <a:bodyPr/>
          <a:lstStyle/>
          <a:p>
            <a:r>
              <a:rPr lang="en-US" altLang="zh-CN" sz="4000"/>
              <a:t>7.2.3  </a:t>
            </a:r>
            <a:r>
              <a:rPr lang="zh-CN" altLang="en-US" sz="4000"/>
              <a:t>多粒度封锁与意向锁</a:t>
            </a:r>
          </a:p>
        </p:txBody>
      </p:sp>
      <p:sp>
        <p:nvSpPr>
          <p:cNvPr id="75779" name="Rectangle 3"/>
          <p:cNvSpPr>
            <a:spLocks noGrp="1" noChangeArrowheads="1"/>
          </p:cNvSpPr>
          <p:nvPr>
            <p:ph type="body" idx="1"/>
          </p:nvPr>
        </p:nvSpPr>
        <p:spPr/>
        <p:txBody>
          <a:bodyPr/>
          <a:lstStyle/>
          <a:p>
            <a:r>
              <a:rPr lang="zh-CN" altLang="en-US" dirty="0">
                <a:solidFill>
                  <a:srgbClr val="008000"/>
                </a:solidFill>
                <a:ea typeface="黑体" pitchFamily="2" charset="-122"/>
              </a:rPr>
              <a:t>例：</a:t>
            </a:r>
            <a:r>
              <a:rPr lang="zh-CN" altLang="en-US" dirty="0">
                <a:solidFill>
                  <a:srgbClr val="FF0000"/>
                </a:solidFill>
                <a:latin typeface="Times New Roman" pitchFamily="18" charset="0"/>
                <a:ea typeface="黑体" pitchFamily="2" charset="-122"/>
              </a:rPr>
              <a:t>简化“锁冲突”检测</a:t>
            </a:r>
          </a:p>
          <a:p>
            <a:pPr lvl="1"/>
            <a:endParaRPr lang="en-US" altLang="zh-CN" dirty="0"/>
          </a:p>
        </p:txBody>
      </p:sp>
      <p:graphicFrame>
        <p:nvGraphicFramePr>
          <p:cNvPr id="75854" name="Group 78"/>
          <p:cNvGraphicFramePr>
            <a:graphicFrameLocks noGrp="1"/>
          </p:cNvGraphicFramePr>
          <p:nvPr/>
        </p:nvGraphicFramePr>
        <p:xfrm>
          <a:off x="684213" y="1989138"/>
          <a:ext cx="7991475" cy="4022726"/>
        </p:xfrm>
        <a:graphic>
          <a:graphicData uri="http://schemas.openxmlformats.org/drawingml/2006/table">
            <a:tbl>
              <a:tblPr/>
              <a:tblGrid>
                <a:gridCol w="3887787">
                  <a:extLst>
                    <a:ext uri="{9D8B030D-6E8A-4147-A177-3AD203B41FA5}">
                      <a16:colId xmlns:a16="http://schemas.microsoft.com/office/drawing/2014/main" val="20000"/>
                    </a:ext>
                  </a:extLst>
                </a:gridCol>
                <a:gridCol w="4103688">
                  <a:extLst>
                    <a:ext uri="{9D8B030D-6E8A-4147-A177-3AD203B41FA5}">
                      <a16:colId xmlns:a16="http://schemas.microsoft.com/office/drawing/2014/main" val="20001"/>
                    </a:ext>
                  </a:extLst>
                </a:gridCol>
              </a:tblGrid>
              <a:tr h="376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黑体" pitchFamily="2" charset="-122"/>
                          <a:ea typeface="黑体" pitchFamily="2" charset="-122"/>
                        </a:rPr>
                        <a:t>无意向锁 （检测复杂）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rgbClr val="0000FF"/>
                          </a:solidFill>
                          <a:effectLst/>
                          <a:latin typeface="黑体" pitchFamily="2" charset="-122"/>
                          <a:ea typeface="黑体" pitchFamily="2" charset="-122"/>
                        </a:rPr>
                        <a:t>有意向锁</a:t>
                      </a:r>
                      <a:r>
                        <a:rPr kumimoji="0" lang="zh-CN" altLang="en-US" sz="2400" b="0" i="0" u="none" strike="noStrike" cap="none" normalizeH="0" baseline="0" dirty="0">
                          <a:ln>
                            <a:noFill/>
                          </a:ln>
                          <a:solidFill>
                            <a:schemeClr val="tx1"/>
                          </a:solidFill>
                          <a:effectLst/>
                          <a:latin typeface="黑体" pitchFamily="2" charset="-122"/>
                          <a:ea typeface="黑体" pitchFamily="2" charset="-122"/>
                        </a:rPr>
                        <a:t> （检测简单）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208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44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400" b="0"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5808" name="Text Box 32"/>
          <p:cNvSpPr txBox="1">
            <a:spLocks noChangeArrowheads="1"/>
          </p:cNvSpPr>
          <p:nvPr/>
        </p:nvSpPr>
        <p:spPr bwMode="auto">
          <a:xfrm>
            <a:off x="1258888" y="2636838"/>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T1</a:t>
            </a:r>
          </a:p>
        </p:txBody>
      </p:sp>
      <p:sp>
        <p:nvSpPr>
          <p:cNvPr id="75810" name="Text Box 34"/>
          <p:cNvSpPr txBox="1">
            <a:spLocks noChangeArrowheads="1"/>
          </p:cNvSpPr>
          <p:nvPr/>
        </p:nvSpPr>
        <p:spPr bwMode="auto">
          <a:xfrm>
            <a:off x="2268538" y="2636838"/>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Table</a:t>
            </a:r>
          </a:p>
        </p:txBody>
      </p:sp>
      <p:sp>
        <p:nvSpPr>
          <p:cNvPr id="75811" name="Text Box 35"/>
          <p:cNvSpPr txBox="1">
            <a:spLocks noChangeArrowheads="1"/>
          </p:cNvSpPr>
          <p:nvPr/>
        </p:nvSpPr>
        <p:spPr bwMode="auto">
          <a:xfrm>
            <a:off x="2266950" y="3370263"/>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Row</a:t>
            </a:r>
          </a:p>
        </p:txBody>
      </p:sp>
      <p:sp>
        <p:nvSpPr>
          <p:cNvPr id="75812" name="Text Box 36"/>
          <p:cNvSpPr txBox="1">
            <a:spLocks noChangeArrowheads="1"/>
          </p:cNvSpPr>
          <p:nvPr/>
        </p:nvSpPr>
        <p:spPr bwMode="auto">
          <a:xfrm>
            <a:off x="3708400" y="3370263"/>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T2</a:t>
            </a:r>
          </a:p>
        </p:txBody>
      </p:sp>
      <p:sp>
        <p:nvSpPr>
          <p:cNvPr id="75813" name="Line 37"/>
          <p:cNvSpPr>
            <a:spLocks noChangeShapeType="1"/>
          </p:cNvSpPr>
          <p:nvPr/>
        </p:nvSpPr>
        <p:spPr bwMode="auto">
          <a:xfrm>
            <a:off x="2627313" y="2924175"/>
            <a:ext cx="0" cy="431800"/>
          </a:xfrm>
          <a:prstGeom prst="line">
            <a:avLst/>
          </a:prstGeom>
          <a:noFill/>
          <a:ln w="9525">
            <a:solidFill>
              <a:schemeClr val="tx1"/>
            </a:solidFill>
            <a:round/>
            <a:headEnd/>
            <a:tailEnd/>
          </a:ln>
          <a:effectLst/>
        </p:spPr>
        <p:txBody>
          <a:bodyPr/>
          <a:lstStyle/>
          <a:p>
            <a:endParaRPr lang="zh-CN" altLang="en-US"/>
          </a:p>
        </p:txBody>
      </p:sp>
      <p:sp>
        <p:nvSpPr>
          <p:cNvPr id="75814" name="Line 38"/>
          <p:cNvSpPr>
            <a:spLocks noChangeShapeType="1"/>
          </p:cNvSpPr>
          <p:nvPr/>
        </p:nvSpPr>
        <p:spPr bwMode="auto">
          <a:xfrm>
            <a:off x="1619250" y="2781300"/>
            <a:ext cx="720725" cy="0"/>
          </a:xfrm>
          <a:prstGeom prst="line">
            <a:avLst/>
          </a:prstGeom>
          <a:noFill/>
          <a:ln w="9525">
            <a:solidFill>
              <a:schemeClr val="tx1"/>
            </a:solidFill>
            <a:round/>
            <a:headEnd/>
            <a:tailEnd type="triangle" w="med" len="med"/>
          </a:ln>
          <a:effectLst/>
        </p:spPr>
        <p:txBody>
          <a:bodyPr/>
          <a:lstStyle/>
          <a:p>
            <a:endParaRPr lang="zh-CN" altLang="en-US"/>
          </a:p>
        </p:txBody>
      </p:sp>
      <p:sp>
        <p:nvSpPr>
          <p:cNvPr id="75815" name="Line 39"/>
          <p:cNvSpPr>
            <a:spLocks noChangeShapeType="1"/>
          </p:cNvSpPr>
          <p:nvPr/>
        </p:nvSpPr>
        <p:spPr bwMode="auto">
          <a:xfrm flipH="1">
            <a:off x="2916238" y="3500438"/>
            <a:ext cx="792162" cy="0"/>
          </a:xfrm>
          <a:prstGeom prst="line">
            <a:avLst/>
          </a:prstGeom>
          <a:noFill/>
          <a:ln w="9525">
            <a:solidFill>
              <a:schemeClr val="tx1"/>
            </a:solidFill>
            <a:round/>
            <a:headEnd/>
            <a:tailEnd type="triangle" w="med" len="med"/>
          </a:ln>
          <a:effectLst/>
        </p:spPr>
        <p:txBody>
          <a:bodyPr/>
          <a:lstStyle/>
          <a:p>
            <a:endParaRPr lang="zh-CN" altLang="en-US"/>
          </a:p>
        </p:txBody>
      </p:sp>
      <p:sp>
        <p:nvSpPr>
          <p:cNvPr id="75816" name="Text Box 40"/>
          <p:cNvSpPr txBox="1">
            <a:spLocks noChangeArrowheads="1"/>
          </p:cNvSpPr>
          <p:nvPr/>
        </p:nvSpPr>
        <p:spPr bwMode="auto">
          <a:xfrm>
            <a:off x="1835150" y="2492375"/>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X</a:t>
            </a:r>
          </a:p>
        </p:txBody>
      </p:sp>
      <p:sp>
        <p:nvSpPr>
          <p:cNvPr id="75817" name="Text Box 41"/>
          <p:cNvSpPr txBox="1">
            <a:spLocks noChangeArrowheads="1"/>
          </p:cNvSpPr>
          <p:nvPr/>
        </p:nvSpPr>
        <p:spPr bwMode="auto">
          <a:xfrm>
            <a:off x="3059113" y="3213100"/>
            <a:ext cx="72072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dirty="0">
                <a:latin typeface="Times New Roman" pitchFamily="18" charset="0"/>
              </a:rPr>
              <a:t>X? </a:t>
            </a:r>
            <a:r>
              <a:rPr lang="en-US" altLang="zh-CN" b="1" dirty="0">
                <a:solidFill>
                  <a:srgbClr val="FF0000"/>
                </a:solidFill>
                <a:latin typeface="Times New Roman" pitchFamily="18" charset="0"/>
              </a:rPr>
              <a:t>No</a:t>
            </a:r>
          </a:p>
        </p:txBody>
      </p:sp>
      <p:sp>
        <p:nvSpPr>
          <p:cNvPr id="75818" name="Line 42"/>
          <p:cNvSpPr>
            <a:spLocks noChangeShapeType="1"/>
          </p:cNvSpPr>
          <p:nvPr/>
        </p:nvSpPr>
        <p:spPr bwMode="auto">
          <a:xfrm>
            <a:off x="1547813" y="2924175"/>
            <a:ext cx="792162" cy="504825"/>
          </a:xfrm>
          <a:prstGeom prst="line">
            <a:avLst/>
          </a:prstGeom>
          <a:noFill/>
          <a:ln w="19050">
            <a:solidFill>
              <a:srgbClr val="FF0000"/>
            </a:solidFill>
            <a:prstDash val="dash"/>
            <a:round/>
            <a:headEnd/>
            <a:tailEnd type="triangle" w="med" len="med"/>
          </a:ln>
          <a:effectLst/>
        </p:spPr>
        <p:txBody>
          <a:bodyPr/>
          <a:lstStyle/>
          <a:p>
            <a:endParaRPr lang="zh-CN" altLang="en-US"/>
          </a:p>
        </p:txBody>
      </p:sp>
      <p:sp>
        <p:nvSpPr>
          <p:cNvPr id="75819" name="Text Box 43"/>
          <p:cNvSpPr txBox="1">
            <a:spLocks noChangeArrowheads="1"/>
          </p:cNvSpPr>
          <p:nvPr/>
        </p:nvSpPr>
        <p:spPr bwMode="auto">
          <a:xfrm>
            <a:off x="1619250" y="3141663"/>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solidFill>
                  <a:schemeClr val="accent2"/>
                </a:solidFill>
                <a:latin typeface="Times New Roman" pitchFamily="18" charset="0"/>
              </a:rPr>
              <a:t>X</a:t>
            </a:r>
          </a:p>
        </p:txBody>
      </p:sp>
      <p:sp>
        <p:nvSpPr>
          <p:cNvPr id="75820" name="AutoShape 44"/>
          <p:cNvSpPr>
            <a:spLocks noChangeArrowheads="1"/>
          </p:cNvSpPr>
          <p:nvPr/>
        </p:nvSpPr>
        <p:spPr bwMode="auto">
          <a:xfrm>
            <a:off x="4211638" y="2997200"/>
            <a:ext cx="720725" cy="360363"/>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5821" name="Text Box 45"/>
          <p:cNvSpPr txBox="1">
            <a:spLocks noChangeArrowheads="1"/>
          </p:cNvSpPr>
          <p:nvPr/>
        </p:nvSpPr>
        <p:spPr bwMode="auto">
          <a:xfrm>
            <a:off x="5364163" y="2708275"/>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T1</a:t>
            </a:r>
          </a:p>
        </p:txBody>
      </p:sp>
      <p:sp>
        <p:nvSpPr>
          <p:cNvPr id="75822" name="Text Box 46"/>
          <p:cNvSpPr txBox="1">
            <a:spLocks noChangeArrowheads="1"/>
          </p:cNvSpPr>
          <p:nvPr/>
        </p:nvSpPr>
        <p:spPr bwMode="auto">
          <a:xfrm>
            <a:off x="6373813" y="2708275"/>
            <a:ext cx="72072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Table</a:t>
            </a:r>
          </a:p>
        </p:txBody>
      </p:sp>
      <p:sp>
        <p:nvSpPr>
          <p:cNvPr id="75823" name="Text Box 47"/>
          <p:cNvSpPr txBox="1">
            <a:spLocks noChangeArrowheads="1"/>
          </p:cNvSpPr>
          <p:nvPr/>
        </p:nvSpPr>
        <p:spPr bwMode="auto">
          <a:xfrm>
            <a:off x="6372225" y="3441700"/>
            <a:ext cx="72072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Row</a:t>
            </a:r>
          </a:p>
        </p:txBody>
      </p:sp>
      <p:sp>
        <p:nvSpPr>
          <p:cNvPr id="75825" name="Text Box 49"/>
          <p:cNvSpPr txBox="1">
            <a:spLocks noChangeArrowheads="1"/>
          </p:cNvSpPr>
          <p:nvPr/>
        </p:nvSpPr>
        <p:spPr bwMode="auto">
          <a:xfrm>
            <a:off x="7956550" y="3429000"/>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T2</a:t>
            </a:r>
          </a:p>
        </p:txBody>
      </p:sp>
      <p:sp>
        <p:nvSpPr>
          <p:cNvPr id="75826" name="Line 50"/>
          <p:cNvSpPr>
            <a:spLocks noChangeShapeType="1"/>
          </p:cNvSpPr>
          <p:nvPr/>
        </p:nvSpPr>
        <p:spPr bwMode="auto">
          <a:xfrm>
            <a:off x="5724525" y="2854325"/>
            <a:ext cx="720725" cy="0"/>
          </a:xfrm>
          <a:prstGeom prst="line">
            <a:avLst/>
          </a:prstGeom>
          <a:noFill/>
          <a:ln w="9525">
            <a:solidFill>
              <a:schemeClr val="tx1"/>
            </a:solidFill>
            <a:round/>
            <a:headEnd/>
            <a:tailEnd type="triangle" w="med" len="med"/>
          </a:ln>
          <a:effectLst/>
        </p:spPr>
        <p:txBody>
          <a:bodyPr/>
          <a:lstStyle/>
          <a:p>
            <a:endParaRPr lang="zh-CN" altLang="en-US"/>
          </a:p>
        </p:txBody>
      </p:sp>
      <p:sp>
        <p:nvSpPr>
          <p:cNvPr id="75827" name="Text Box 51"/>
          <p:cNvSpPr txBox="1">
            <a:spLocks noChangeArrowheads="1"/>
          </p:cNvSpPr>
          <p:nvPr/>
        </p:nvSpPr>
        <p:spPr bwMode="auto">
          <a:xfrm>
            <a:off x="5940425" y="2565400"/>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X</a:t>
            </a:r>
          </a:p>
        </p:txBody>
      </p:sp>
      <p:sp>
        <p:nvSpPr>
          <p:cNvPr id="75828" name="Line 52"/>
          <p:cNvSpPr>
            <a:spLocks noChangeShapeType="1"/>
          </p:cNvSpPr>
          <p:nvPr/>
        </p:nvSpPr>
        <p:spPr bwMode="auto">
          <a:xfrm>
            <a:off x="6732588" y="2997200"/>
            <a:ext cx="0" cy="503238"/>
          </a:xfrm>
          <a:prstGeom prst="line">
            <a:avLst/>
          </a:prstGeom>
          <a:noFill/>
          <a:ln w="9525">
            <a:solidFill>
              <a:schemeClr val="tx1"/>
            </a:solidFill>
            <a:round/>
            <a:headEnd/>
            <a:tailEnd/>
          </a:ln>
          <a:effectLst/>
        </p:spPr>
        <p:txBody>
          <a:bodyPr/>
          <a:lstStyle/>
          <a:p>
            <a:endParaRPr lang="zh-CN" altLang="en-US"/>
          </a:p>
        </p:txBody>
      </p:sp>
      <p:sp>
        <p:nvSpPr>
          <p:cNvPr id="75829" name="Line 53"/>
          <p:cNvSpPr>
            <a:spLocks noChangeShapeType="1"/>
          </p:cNvSpPr>
          <p:nvPr/>
        </p:nvSpPr>
        <p:spPr bwMode="auto">
          <a:xfrm flipH="1" flipV="1">
            <a:off x="7164388" y="2924175"/>
            <a:ext cx="863600" cy="504825"/>
          </a:xfrm>
          <a:prstGeom prst="line">
            <a:avLst/>
          </a:prstGeom>
          <a:noFill/>
          <a:ln w="9525">
            <a:solidFill>
              <a:schemeClr val="tx1"/>
            </a:solidFill>
            <a:round/>
            <a:headEnd/>
            <a:tailEnd type="triangle" w="med" len="med"/>
          </a:ln>
          <a:effectLst/>
        </p:spPr>
        <p:txBody>
          <a:bodyPr/>
          <a:lstStyle/>
          <a:p>
            <a:endParaRPr lang="zh-CN" altLang="en-US"/>
          </a:p>
        </p:txBody>
      </p:sp>
      <p:sp>
        <p:nvSpPr>
          <p:cNvPr id="75830" name="Text Box 54"/>
          <p:cNvSpPr txBox="1">
            <a:spLocks noChangeArrowheads="1"/>
          </p:cNvSpPr>
          <p:nvPr/>
        </p:nvSpPr>
        <p:spPr bwMode="auto">
          <a:xfrm>
            <a:off x="7451725" y="2816225"/>
            <a:ext cx="1008063"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dirty="0">
                <a:solidFill>
                  <a:srgbClr val="0000FF"/>
                </a:solidFill>
                <a:latin typeface="Times New Roman" pitchFamily="18" charset="0"/>
              </a:rPr>
              <a:t>IX? </a:t>
            </a:r>
            <a:r>
              <a:rPr lang="en-US" altLang="zh-CN" b="1" dirty="0">
                <a:solidFill>
                  <a:srgbClr val="FF0000"/>
                </a:solidFill>
                <a:latin typeface="Times New Roman" pitchFamily="18" charset="0"/>
              </a:rPr>
              <a:t>No</a:t>
            </a:r>
          </a:p>
        </p:txBody>
      </p:sp>
      <p:sp>
        <p:nvSpPr>
          <p:cNvPr id="75831" name="Text Box 55"/>
          <p:cNvSpPr txBox="1">
            <a:spLocks noChangeArrowheads="1"/>
          </p:cNvSpPr>
          <p:nvPr/>
        </p:nvSpPr>
        <p:spPr bwMode="auto">
          <a:xfrm>
            <a:off x="1258888" y="5157788"/>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T1</a:t>
            </a:r>
          </a:p>
        </p:txBody>
      </p:sp>
      <p:sp>
        <p:nvSpPr>
          <p:cNvPr id="75832" name="Text Box 56"/>
          <p:cNvSpPr txBox="1">
            <a:spLocks noChangeArrowheads="1"/>
          </p:cNvSpPr>
          <p:nvPr/>
        </p:nvSpPr>
        <p:spPr bwMode="auto">
          <a:xfrm>
            <a:off x="2268538" y="4437063"/>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Table</a:t>
            </a:r>
          </a:p>
        </p:txBody>
      </p:sp>
      <p:sp>
        <p:nvSpPr>
          <p:cNvPr id="75833" name="Text Box 57"/>
          <p:cNvSpPr txBox="1">
            <a:spLocks noChangeArrowheads="1"/>
          </p:cNvSpPr>
          <p:nvPr/>
        </p:nvSpPr>
        <p:spPr bwMode="auto">
          <a:xfrm>
            <a:off x="2266950" y="5170488"/>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Row</a:t>
            </a:r>
          </a:p>
        </p:txBody>
      </p:sp>
      <p:sp>
        <p:nvSpPr>
          <p:cNvPr id="75834" name="Text Box 58"/>
          <p:cNvSpPr txBox="1">
            <a:spLocks noChangeArrowheads="1"/>
          </p:cNvSpPr>
          <p:nvPr/>
        </p:nvSpPr>
        <p:spPr bwMode="auto">
          <a:xfrm>
            <a:off x="3781425" y="4449763"/>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T2</a:t>
            </a:r>
          </a:p>
        </p:txBody>
      </p:sp>
      <p:sp>
        <p:nvSpPr>
          <p:cNvPr id="75835" name="Line 59"/>
          <p:cNvSpPr>
            <a:spLocks noChangeShapeType="1"/>
          </p:cNvSpPr>
          <p:nvPr/>
        </p:nvSpPr>
        <p:spPr bwMode="auto">
          <a:xfrm>
            <a:off x="1692275" y="5300663"/>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75836" name="Line 60"/>
          <p:cNvSpPr>
            <a:spLocks noChangeShapeType="1"/>
          </p:cNvSpPr>
          <p:nvPr/>
        </p:nvSpPr>
        <p:spPr bwMode="auto">
          <a:xfrm flipH="1">
            <a:off x="2987675" y="4581525"/>
            <a:ext cx="792163" cy="0"/>
          </a:xfrm>
          <a:prstGeom prst="line">
            <a:avLst/>
          </a:prstGeom>
          <a:noFill/>
          <a:ln w="9525">
            <a:solidFill>
              <a:schemeClr val="tx1"/>
            </a:solidFill>
            <a:round/>
            <a:headEnd/>
            <a:tailEnd type="triangle" w="med" len="med"/>
          </a:ln>
          <a:effectLst/>
        </p:spPr>
        <p:txBody>
          <a:bodyPr/>
          <a:lstStyle/>
          <a:p>
            <a:endParaRPr lang="zh-CN" altLang="en-US"/>
          </a:p>
        </p:txBody>
      </p:sp>
      <p:sp>
        <p:nvSpPr>
          <p:cNvPr id="75837" name="Line 61"/>
          <p:cNvSpPr>
            <a:spLocks noChangeShapeType="1"/>
          </p:cNvSpPr>
          <p:nvPr/>
        </p:nvSpPr>
        <p:spPr bwMode="auto">
          <a:xfrm>
            <a:off x="2627313" y="4724400"/>
            <a:ext cx="0" cy="431800"/>
          </a:xfrm>
          <a:prstGeom prst="line">
            <a:avLst/>
          </a:prstGeom>
          <a:noFill/>
          <a:ln w="9525">
            <a:solidFill>
              <a:schemeClr val="tx1"/>
            </a:solidFill>
            <a:round/>
            <a:headEnd/>
            <a:tailEnd/>
          </a:ln>
          <a:effectLst/>
        </p:spPr>
        <p:txBody>
          <a:bodyPr/>
          <a:lstStyle/>
          <a:p>
            <a:endParaRPr lang="zh-CN" altLang="en-US"/>
          </a:p>
        </p:txBody>
      </p:sp>
      <p:sp>
        <p:nvSpPr>
          <p:cNvPr id="75838" name="Text Box 62"/>
          <p:cNvSpPr txBox="1">
            <a:spLocks noChangeArrowheads="1"/>
          </p:cNvSpPr>
          <p:nvPr/>
        </p:nvSpPr>
        <p:spPr bwMode="auto">
          <a:xfrm>
            <a:off x="1835150" y="5026025"/>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X</a:t>
            </a:r>
          </a:p>
        </p:txBody>
      </p:sp>
      <p:sp>
        <p:nvSpPr>
          <p:cNvPr id="75839" name="Text Box 63"/>
          <p:cNvSpPr txBox="1">
            <a:spLocks noChangeArrowheads="1"/>
          </p:cNvSpPr>
          <p:nvPr/>
        </p:nvSpPr>
        <p:spPr bwMode="auto">
          <a:xfrm>
            <a:off x="3059113" y="4292600"/>
            <a:ext cx="72072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dirty="0">
                <a:latin typeface="Times New Roman" pitchFamily="18" charset="0"/>
              </a:rPr>
              <a:t>X? </a:t>
            </a:r>
            <a:r>
              <a:rPr lang="en-US" altLang="zh-CN" b="1" dirty="0">
                <a:solidFill>
                  <a:srgbClr val="FF0000"/>
                </a:solidFill>
                <a:latin typeface="Times New Roman" pitchFamily="18" charset="0"/>
              </a:rPr>
              <a:t>No</a:t>
            </a:r>
          </a:p>
        </p:txBody>
      </p:sp>
      <p:sp>
        <p:nvSpPr>
          <p:cNvPr id="75840" name="Line 64"/>
          <p:cNvSpPr>
            <a:spLocks noChangeShapeType="1"/>
          </p:cNvSpPr>
          <p:nvPr/>
        </p:nvSpPr>
        <p:spPr bwMode="auto">
          <a:xfrm flipH="1">
            <a:off x="2843213" y="4652963"/>
            <a:ext cx="936625" cy="576262"/>
          </a:xfrm>
          <a:prstGeom prst="line">
            <a:avLst/>
          </a:prstGeom>
          <a:noFill/>
          <a:ln w="9525">
            <a:solidFill>
              <a:srgbClr val="FF0000"/>
            </a:solidFill>
            <a:prstDash val="dash"/>
            <a:round/>
            <a:headEnd/>
            <a:tailEnd type="triangle" w="med" len="med"/>
          </a:ln>
          <a:effectLst/>
        </p:spPr>
        <p:txBody>
          <a:bodyPr/>
          <a:lstStyle/>
          <a:p>
            <a:endParaRPr lang="zh-CN" altLang="en-US"/>
          </a:p>
        </p:txBody>
      </p:sp>
      <p:sp>
        <p:nvSpPr>
          <p:cNvPr id="75841" name="Text Box 65"/>
          <p:cNvSpPr txBox="1">
            <a:spLocks noChangeArrowheads="1"/>
          </p:cNvSpPr>
          <p:nvPr/>
        </p:nvSpPr>
        <p:spPr bwMode="auto">
          <a:xfrm>
            <a:off x="3276600" y="4954563"/>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dirty="0">
                <a:solidFill>
                  <a:schemeClr val="accent2"/>
                </a:solidFill>
                <a:latin typeface="Times New Roman" pitchFamily="18" charset="0"/>
              </a:rPr>
              <a:t>X</a:t>
            </a:r>
          </a:p>
        </p:txBody>
      </p:sp>
      <p:sp>
        <p:nvSpPr>
          <p:cNvPr id="75842" name="AutoShape 66"/>
          <p:cNvSpPr>
            <a:spLocks noChangeArrowheads="1"/>
          </p:cNvSpPr>
          <p:nvPr/>
        </p:nvSpPr>
        <p:spPr bwMode="auto">
          <a:xfrm>
            <a:off x="4211638" y="4868863"/>
            <a:ext cx="720725" cy="360362"/>
          </a:xfrm>
          <a:prstGeom prst="right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75843" name="Text Box 67"/>
          <p:cNvSpPr txBox="1">
            <a:spLocks noChangeArrowheads="1"/>
          </p:cNvSpPr>
          <p:nvPr/>
        </p:nvSpPr>
        <p:spPr bwMode="auto">
          <a:xfrm>
            <a:off x="5289550" y="5145088"/>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T1</a:t>
            </a:r>
          </a:p>
        </p:txBody>
      </p:sp>
      <p:sp>
        <p:nvSpPr>
          <p:cNvPr id="75844" name="Text Box 68"/>
          <p:cNvSpPr txBox="1">
            <a:spLocks noChangeArrowheads="1"/>
          </p:cNvSpPr>
          <p:nvPr/>
        </p:nvSpPr>
        <p:spPr bwMode="auto">
          <a:xfrm>
            <a:off x="6299200" y="4424363"/>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Table</a:t>
            </a:r>
          </a:p>
        </p:txBody>
      </p:sp>
      <p:sp>
        <p:nvSpPr>
          <p:cNvPr id="75845" name="Text Box 69"/>
          <p:cNvSpPr txBox="1">
            <a:spLocks noChangeArrowheads="1"/>
          </p:cNvSpPr>
          <p:nvPr/>
        </p:nvSpPr>
        <p:spPr bwMode="auto">
          <a:xfrm>
            <a:off x="6297613" y="5157788"/>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Row</a:t>
            </a:r>
          </a:p>
        </p:txBody>
      </p:sp>
      <p:sp>
        <p:nvSpPr>
          <p:cNvPr id="75846" name="Text Box 70"/>
          <p:cNvSpPr txBox="1">
            <a:spLocks noChangeArrowheads="1"/>
          </p:cNvSpPr>
          <p:nvPr/>
        </p:nvSpPr>
        <p:spPr bwMode="auto">
          <a:xfrm>
            <a:off x="7812088" y="4437063"/>
            <a:ext cx="35877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T2</a:t>
            </a:r>
          </a:p>
        </p:txBody>
      </p:sp>
      <p:sp>
        <p:nvSpPr>
          <p:cNvPr id="75847" name="Text Box 71"/>
          <p:cNvSpPr txBox="1">
            <a:spLocks noChangeArrowheads="1"/>
          </p:cNvSpPr>
          <p:nvPr/>
        </p:nvSpPr>
        <p:spPr bwMode="auto">
          <a:xfrm>
            <a:off x="5865813" y="5013325"/>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latin typeface="Times New Roman" pitchFamily="18" charset="0"/>
              </a:rPr>
              <a:t>X</a:t>
            </a:r>
          </a:p>
        </p:txBody>
      </p:sp>
      <p:sp>
        <p:nvSpPr>
          <p:cNvPr id="75848" name="Line 72"/>
          <p:cNvSpPr>
            <a:spLocks noChangeShapeType="1"/>
          </p:cNvSpPr>
          <p:nvPr/>
        </p:nvSpPr>
        <p:spPr bwMode="auto">
          <a:xfrm>
            <a:off x="5724525" y="5300663"/>
            <a:ext cx="647700" cy="0"/>
          </a:xfrm>
          <a:prstGeom prst="line">
            <a:avLst/>
          </a:prstGeom>
          <a:noFill/>
          <a:ln w="9525">
            <a:solidFill>
              <a:schemeClr val="tx1"/>
            </a:solidFill>
            <a:round/>
            <a:headEnd/>
            <a:tailEnd type="triangle" w="med" len="med"/>
          </a:ln>
          <a:effectLst/>
        </p:spPr>
        <p:txBody>
          <a:bodyPr/>
          <a:lstStyle/>
          <a:p>
            <a:endParaRPr lang="zh-CN" altLang="en-US"/>
          </a:p>
        </p:txBody>
      </p:sp>
      <p:sp>
        <p:nvSpPr>
          <p:cNvPr id="75849" name="Line 73"/>
          <p:cNvSpPr>
            <a:spLocks noChangeShapeType="1"/>
          </p:cNvSpPr>
          <p:nvPr/>
        </p:nvSpPr>
        <p:spPr bwMode="auto">
          <a:xfrm>
            <a:off x="6659563" y="4724400"/>
            <a:ext cx="0" cy="433388"/>
          </a:xfrm>
          <a:prstGeom prst="line">
            <a:avLst/>
          </a:prstGeom>
          <a:noFill/>
          <a:ln w="9525">
            <a:solidFill>
              <a:schemeClr val="tx1"/>
            </a:solidFill>
            <a:round/>
            <a:headEnd/>
            <a:tailEnd/>
          </a:ln>
          <a:effectLst/>
        </p:spPr>
        <p:txBody>
          <a:bodyPr/>
          <a:lstStyle/>
          <a:p>
            <a:endParaRPr lang="zh-CN" altLang="en-US"/>
          </a:p>
        </p:txBody>
      </p:sp>
      <p:sp>
        <p:nvSpPr>
          <p:cNvPr id="75850" name="Line 74"/>
          <p:cNvSpPr>
            <a:spLocks noChangeShapeType="1"/>
          </p:cNvSpPr>
          <p:nvPr/>
        </p:nvSpPr>
        <p:spPr bwMode="auto">
          <a:xfrm flipV="1">
            <a:off x="5507037" y="4581524"/>
            <a:ext cx="865188" cy="550863"/>
          </a:xfrm>
          <a:prstGeom prst="line">
            <a:avLst/>
          </a:prstGeom>
          <a:noFill/>
          <a:ln w="9525">
            <a:solidFill>
              <a:schemeClr val="tx1"/>
            </a:solidFill>
            <a:round/>
            <a:headEnd/>
            <a:tailEnd type="triangle" w="med" len="med"/>
          </a:ln>
          <a:effectLst/>
        </p:spPr>
        <p:txBody>
          <a:bodyPr/>
          <a:lstStyle/>
          <a:p>
            <a:endParaRPr lang="zh-CN" altLang="en-US"/>
          </a:p>
        </p:txBody>
      </p:sp>
      <p:sp>
        <p:nvSpPr>
          <p:cNvPr id="75851" name="Text Box 75"/>
          <p:cNvSpPr txBox="1">
            <a:spLocks noChangeArrowheads="1"/>
          </p:cNvSpPr>
          <p:nvPr/>
        </p:nvSpPr>
        <p:spPr bwMode="auto">
          <a:xfrm>
            <a:off x="5651500" y="4581525"/>
            <a:ext cx="358775" cy="274638"/>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a:solidFill>
                  <a:srgbClr val="0000FF"/>
                </a:solidFill>
                <a:latin typeface="Times New Roman" pitchFamily="18" charset="0"/>
              </a:rPr>
              <a:t>IX</a:t>
            </a:r>
          </a:p>
        </p:txBody>
      </p:sp>
      <p:sp>
        <p:nvSpPr>
          <p:cNvPr id="75852" name="Text Box 76"/>
          <p:cNvSpPr txBox="1">
            <a:spLocks noChangeArrowheads="1"/>
          </p:cNvSpPr>
          <p:nvPr/>
        </p:nvSpPr>
        <p:spPr bwMode="auto">
          <a:xfrm>
            <a:off x="7019925" y="4221163"/>
            <a:ext cx="720725" cy="274637"/>
          </a:xfrm>
          <a:prstGeom prst="rect">
            <a:avLst/>
          </a:prstGeom>
          <a:noFill/>
          <a:ln w="9525">
            <a:noFill/>
            <a:miter lim="800000"/>
            <a:headEnd/>
            <a:tailEnd/>
          </a:ln>
          <a:effectLst/>
        </p:spPr>
        <p:txBody>
          <a:bodyPr lIns="0" tIns="0" rIns="0" bIns="0" anchor="ctr" anchorCtr="1">
            <a:spAutoFit/>
          </a:bodyPr>
          <a:lstStyle/>
          <a:p>
            <a:pPr>
              <a:spcBef>
                <a:spcPct val="50000"/>
              </a:spcBef>
            </a:pPr>
            <a:r>
              <a:rPr lang="en-US" altLang="zh-CN" b="1" dirty="0">
                <a:latin typeface="Times New Roman" pitchFamily="18" charset="0"/>
              </a:rPr>
              <a:t>X? </a:t>
            </a:r>
            <a:r>
              <a:rPr lang="en-US" altLang="zh-CN" b="1" dirty="0">
                <a:solidFill>
                  <a:srgbClr val="FF0000"/>
                </a:solidFill>
                <a:latin typeface="Times New Roman" pitchFamily="18" charset="0"/>
              </a:rPr>
              <a:t>No</a:t>
            </a:r>
          </a:p>
        </p:txBody>
      </p:sp>
      <p:sp>
        <p:nvSpPr>
          <p:cNvPr id="75853" name="Line 77"/>
          <p:cNvSpPr>
            <a:spLocks noChangeShapeType="1"/>
          </p:cNvSpPr>
          <p:nvPr/>
        </p:nvSpPr>
        <p:spPr bwMode="auto">
          <a:xfrm flipH="1">
            <a:off x="7019925" y="4581525"/>
            <a:ext cx="792163" cy="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D11F2AFB-C1E0-4E3B-91C1-56F3C515CC46}" type="slidenum">
              <a:rPr lang="en-US" altLang="zh-CN"/>
              <a:pPr/>
              <a:t>66</a:t>
            </a:fld>
            <a:endParaRPr lang="en-US" altLang="zh-CN"/>
          </a:p>
        </p:txBody>
      </p:sp>
      <p:sp>
        <p:nvSpPr>
          <p:cNvPr id="78850" name="Rectangle 2"/>
          <p:cNvSpPr>
            <a:spLocks noGrp="1" noChangeArrowheads="1"/>
          </p:cNvSpPr>
          <p:nvPr>
            <p:ph type="title"/>
          </p:nvPr>
        </p:nvSpPr>
        <p:spPr>
          <a:xfrm>
            <a:off x="611560" y="277813"/>
            <a:ext cx="8075240" cy="919162"/>
          </a:xfrm>
        </p:spPr>
        <p:txBody>
          <a:bodyPr/>
          <a:lstStyle/>
          <a:p>
            <a:r>
              <a:rPr lang="en-US" altLang="zh-CN" sz="3600" dirty="0"/>
              <a:t>【</a:t>
            </a:r>
            <a:r>
              <a:rPr lang="zh-CN" altLang="en-US" sz="3600" dirty="0"/>
              <a:t>补充</a:t>
            </a:r>
            <a:r>
              <a:rPr lang="en-US" altLang="zh-CN" sz="3600" dirty="0"/>
              <a:t>】</a:t>
            </a:r>
            <a:r>
              <a:rPr lang="zh-CN" altLang="en-US" sz="3600" dirty="0"/>
              <a:t> </a:t>
            </a:r>
            <a:r>
              <a:rPr lang="en-US" altLang="zh-CN" sz="3600" dirty="0"/>
              <a:t>Oracle</a:t>
            </a:r>
            <a:r>
              <a:rPr lang="zh-CN" altLang="en-US" sz="3600" dirty="0"/>
              <a:t>中，锁如何获得</a:t>
            </a:r>
            <a:r>
              <a:rPr lang="en-US" altLang="zh-CN" sz="3600" dirty="0"/>
              <a:t>/</a:t>
            </a:r>
            <a:r>
              <a:rPr lang="zh-CN" altLang="en-US" sz="3600" dirty="0"/>
              <a:t>释放？</a:t>
            </a:r>
          </a:p>
        </p:txBody>
      </p:sp>
      <p:sp>
        <p:nvSpPr>
          <p:cNvPr id="78851" name="Rectangle 3"/>
          <p:cNvSpPr>
            <a:spLocks noGrp="1" noChangeArrowheads="1"/>
          </p:cNvSpPr>
          <p:nvPr>
            <p:ph type="body" idx="1"/>
          </p:nvPr>
        </p:nvSpPr>
        <p:spPr>
          <a:xfrm>
            <a:off x="611560" y="1268413"/>
            <a:ext cx="8352928" cy="5040312"/>
          </a:xfrm>
        </p:spPr>
        <p:txBody>
          <a:bodyPr/>
          <a:lstStyle/>
          <a:p>
            <a:r>
              <a:rPr lang="zh-CN" altLang="en-US" sz="2400" dirty="0">
                <a:latin typeface="Times New Roman" pitchFamily="18" charset="0"/>
                <a:ea typeface="黑体" pitchFamily="2" charset="-122"/>
              </a:rPr>
              <a:t>有一条扩充的</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命令，事务可用来</a:t>
            </a:r>
            <a:r>
              <a:rPr lang="zh-CN" altLang="en-US" sz="2400" dirty="0">
                <a:solidFill>
                  <a:srgbClr val="FF0000"/>
                </a:solidFill>
                <a:latin typeface="Times New Roman" pitchFamily="18" charset="0"/>
                <a:ea typeface="黑体" pitchFamily="2" charset="-122"/>
              </a:rPr>
              <a:t>显式地获得某种封锁</a:t>
            </a:r>
            <a:r>
              <a:rPr lang="zh-CN" altLang="en-US" sz="2400" dirty="0">
                <a:latin typeface="Times New Roman" pitchFamily="18" charset="0"/>
                <a:ea typeface="黑体" pitchFamily="2" charset="-122"/>
              </a:rPr>
              <a:t>。</a:t>
            </a:r>
          </a:p>
          <a:p>
            <a:pPr>
              <a:buFont typeface="Wingdings" pitchFamily="2" charset="2"/>
              <a:buNone/>
            </a:pPr>
            <a:endParaRPr lang="zh-CN" altLang="en-US" sz="2400" dirty="0">
              <a:solidFill>
                <a:srgbClr val="0000FF"/>
              </a:solidFill>
              <a:latin typeface="Times New Roman" pitchFamily="18" charset="0"/>
              <a:ea typeface="黑体" pitchFamily="2" charset="-122"/>
            </a:endParaRPr>
          </a:p>
          <a:p>
            <a:pPr>
              <a:buNone/>
            </a:pPr>
            <a:r>
              <a:rPr lang="en-US" altLang="zh-CN" sz="2200" dirty="0">
                <a:latin typeface="Times New Roman" pitchFamily="18" charset="0"/>
                <a:ea typeface="黑体" pitchFamily="2" charset="-122"/>
              </a:rPr>
              <a:t>      </a:t>
            </a:r>
            <a:r>
              <a:rPr lang="en-US" altLang="zh-CN" sz="2200" b="1" dirty="0">
                <a:solidFill>
                  <a:srgbClr val="FF0000"/>
                </a:solidFill>
                <a:latin typeface="Times New Roman" pitchFamily="18" charset="0"/>
                <a:ea typeface="黑体" pitchFamily="2" charset="-122"/>
              </a:rPr>
              <a:t>LOCK TABLE </a:t>
            </a:r>
            <a:r>
              <a:rPr lang="en-US" altLang="zh-CN" sz="2200" dirty="0">
                <a:latin typeface="Times New Roman" pitchFamily="18" charset="0"/>
                <a:ea typeface="黑体" pitchFamily="2" charset="-122"/>
              </a:rPr>
              <a:t>&lt;</a:t>
            </a:r>
            <a:r>
              <a:rPr lang="zh-CN" altLang="en-US" sz="2200" dirty="0">
                <a:latin typeface="Times New Roman" pitchFamily="18" charset="0"/>
                <a:ea typeface="黑体" pitchFamily="2" charset="-122"/>
              </a:rPr>
              <a:t>表标识</a:t>
            </a:r>
            <a:r>
              <a:rPr lang="en-US" altLang="zh-CN" sz="2200" dirty="0">
                <a:latin typeface="Times New Roman" pitchFamily="18" charset="0"/>
                <a:ea typeface="黑体" pitchFamily="2" charset="-122"/>
              </a:rPr>
              <a:t>&gt; [, &lt;</a:t>
            </a:r>
            <a:r>
              <a:rPr lang="zh-CN" altLang="en-US" sz="2200" dirty="0">
                <a:latin typeface="Times New Roman" pitchFamily="18" charset="0"/>
                <a:ea typeface="黑体" pitchFamily="2" charset="-122"/>
              </a:rPr>
              <a:t>表标识</a:t>
            </a:r>
            <a:r>
              <a:rPr lang="en-US" altLang="zh-CN" sz="2200" dirty="0">
                <a:latin typeface="Times New Roman" pitchFamily="18" charset="0"/>
                <a:ea typeface="黑体" pitchFamily="2" charset="-122"/>
              </a:rPr>
              <a:t>&gt; …]  </a:t>
            </a:r>
          </a:p>
          <a:p>
            <a:pPr>
              <a:buNone/>
            </a:pPr>
            <a:r>
              <a:rPr lang="en-US" altLang="zh-CN" sz="2200" dirty="0">
                <a:latin typeface="Times New Roman" pitchFamily="18" charset="0"/>
                <a:ea typeface="黑体" pitchFamily="2" charset="-122"/>
              </a:rPr>
              <a:t>      IN       </a:t>
            </a:r>
            <a:r>
              <a:rPr lang="en-US" altLang="zh-CN" sz="2200" dirty="0">
                <a:solidFill>
                  <a:srgbClr val="0000FF"/>
                </a:solidFill>
                <a:latin typeface="Times New Roman" pitchFamily="18" charset="0"/>
                <a:ea typeface="黑体" pitchFamily="2" charset="-122"/>
              </a:rPr>
              <a:t>EXCLUSIVE</a:t>
            </a:r>
            <a:r>
              <a:rPr lang="en-US" altLang="zh-CN" sz="2200" dirty="0">
                <a:latin typeface="Times New Roman" pitchFamily="18" charset="0"/>
                <a:ea typeface="黑体" pitchFamily="2" charset="-122"/>
              </a:rPr>
              <a:t>                              MODE [NOWAIT];</a:t>
            </a:r>
          </a:p>
          <a:p>
            <a:pPr>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SHARE</a:t>
            </a:r>
          </a:p>
          <a:p>
            <a:pPr lvl="1">
              <a:buFont typeface="Wingdings" pitchFamily="2" charset="2"/>
              <a:buNone/>
            </a:pPr>
            <a:r>
              <a:rPr lang="en-US" altLang="zh-CN" sz="2200" dirty="0">
                <a:solidFill>
                  <a:srgbClr val="0000FF"/>
                </a:solidFill>
                <a:latin typeface="Times New Roman" pitchFamily="18" charset="0"/>
                <a:ea typeface="黑体" pitchFamily="2" charset="-122"/>
              </a:rPr>
              <a:t>           SHARE UPDATE</a:t>
            </a:r>
          </a:p>
          <a:p>
            <a:pPr lvl="1">
              <a:buFont typeface="Wingdings" pitchFamily="2" charset="2"/>
              <a:buNone/>
            </a:pPr>
            <a:r>
              <a:rPr lang="en-US" altLang="zh-CN" sz="2200" dirty="0">
                <a:solidFill>
                  <a:srgbClr val="0000FF"/>
                </a:solidFill>
                <a:latin typeface="Times New Roman" pitchFamily="18" charset="0"/>
                <a:ea typeface="黑体" pitchFamily="2" charset="-122"/>
              </a:rPr>
              <a:t>           ROW EXCLUSIVE</a:t>
            </a:r>
          </a:p>
          <a:p>
            <a:pPr lvl="1">
              <a:buFont typeface="Wingdings" pitchFamily="2" charset="2"/>
              <a:buNone/>
            </a:pPr>
            <a:r>
              <a:rPr lang="en-US" altLang="zh-CN" sz="2200" dirty="0">
                <a:solidFill>
                  <a:srgbClr val="0000FF"/>
                </a:solidFill>
                <a:latin typeface="Times New Roman" pitchFamily="18" charset="0"/>
                <a:ea typeface="黑体" pitchFamily="2" charset="-122"/>
              </a:rPr>
              <a:t>           ROW SHARE</a:t>
            </a:r>
          </a:p>
          <a:p>
            <a:pPr lvl="1">
              <a:buFont typeface="Wingdings" pitchFamily="2" charset="2"/>
              <a:buNone/>
            </a:pPr>
            <a:r>
              <a:rPr lang="en-US" altLang="zh-CN" sz="2200" dirty="0">
                <a:solidFill>
                  <a:srgbClr val="0000FF"/>
                </a:solidFill>
                <a:latin typeface="Times New Roman" pitchFamily="18" charset="0"/>
                <a:ea typeface="黑体" pitchFamily="2" charset="-122"/>
              </a:rPr>
              <a:t>           SHARE ROW EXCLUSIVE</a:t>
            </a:r>
            <a:r>
              <a:rPr lang="en-US" altLang="zh-CN" sz="2200" dirty="0"/>
              <a:t> </a:t>
            </a:r>
          </a:p>
        </p:txBody>
      </p:sp>
      <p:sp>
        <p:nvSpPr>
          <p:cNvPr id="78852" name="AutoShape 4"/>
          <p:cNvSpPr>
            <a:spLocks noChangeArrowheads="1"/>
          </p:cNvSpPr>
          <p:nvPr/>
        </p:nvSpPr>
        <p:spPr bwMode="auto">
          <a:xfrm>
            <a:off x="1547664" y="2564905"/>
            <a:ext cx="3744416" cy="2520280"/>
          </a:xfrm>
          <a:prstGeom prst="bracketPair">
            <a:avLst>
              <a:gd name="adj" fmla="val 16667"/>
            </a:avLst>
          </a:prstGeom>
          <a:noFill/>
          <a:ln w="9525">
            <a:solidFill>
              <a:srgbClr val="000000"/>
            </a:solidFill>
            <a:round/>
            <a:headEnd/>
            <a:tailEnd/>
          </a:ln>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EDDE6FFC-D08A-4F6C-99E8-DB5672E16279}" type="slidenum">
              <a:rPr lang="en-US" altLang="zh-CN"/>
              <a:pPr/>
              <a:t>67</a:t>
            </a:fld>
            <a:endParaRPr lang="en-US" altLang="zh-CN"/>
          </a:p>
        </p:txBody>
      </p:sp>
      <p:sp>
        <p:nvSpPr>
          <p:cNvPr id="80899" name="Rectangle 3"/>
          <p:cNvSpPr>
            <a:spLocks noGrp="1" noChangeArrowheads="1"/>
          </p:cNvSpPr>
          <p:nvPr>
            <p:ph type="body" idx="1"/>
          </p:nvPr>
        </p:nvSpPr>
        <p:spPr>
          <a:xfrm>
            <a:off x="611560" y="1413024"/>
            <a:ext cx="8136904" cy="4968304"/>
          </a:xfrm>
        </p:spPr>
        <p:txBody>
          <a:bodyPr/>
          <a:lstStyle/>
          <a:p>
            <a:r>
              <a:rPr lang="en-US" altLang="zh-CN" dirty="0">
                <a:solidFill>
                  <a:schemeClr val="accent2"/>
                </a:solidFill>
                <a:latin typeface="Times New Roman" pitchFamily="18" charset="0"/>
                <a:ea typeface="黑体" pitchFamily="2" charset="-122"/>
              </a:rPr>
              <a:t>X</a:t>
            </a:r>
            <a:r>
              <a:rPr lang="zh-CN" altLang="en-US" dirty="0">
                <a:solidFill>
                  <a:schemeClr val="accent2"/>
                </a:solidFill>
                <a:latin typeface="Times New Roman" pitchFamily="18" charset="0"/>
                <a:ea typeface="黑体" pitchFamily="2" charset="-122"/>
              </a:rPr>
              <a:t>锁</a:t>
            </a:r>
          </a:p>
          <a:p>
            <a:pPr lvl="1"/>
            <a:r>
              <a:rPr lang="zh-CN" altLang="en-US" sz="2200" dirty="0">
                <a:solidFill>
                  <a:srgbClr val="008000"/>
                </a:solidFill>
                <a:latin typeface="Times New Roman" pitchFamily="18" charset="0"/>
                <a:ea typeface="黑体" pitchFamily="2" charset="-122"/>
              </a:rPr>
              <a:t>获得</a:t>
            </a:r>
          </a:p>
          <a:p>
            <a:pPr lvl="2"/>
            <a:r>
              <a:rPr lang="zh-CN" altLang="en-US" sz="2000" dirty="0">
                <a:solidFill>
                  <a:srgbClr val="0000FF"/>
                </a:solidFill>
                <a:latin typeface="Times New Roman" pitchFamily="18" charset="0"/>
                <a:ea typeface="黑体" pitchFamily="2" charset="-122"/>
              </a:rPr>
              <a:t>显式方式：</a:t>
            </a:r>
            <a:r>
              <a:rPr lang="en-US" altLang="zh-CN" sz="2000" b="1" dirty="0">
                <a:latin typeface="Times New Roman" pitchFamily="18" charset="0"/>
                <a:ea typeface="黑体" pitchFamily="2" charset="-122"/>
              </a:rPr>
              <a:t>LOCK TABLE</a:t>
            </a:r>
            <a:r>
              <a:rPr lang="zh-CN" altLang="en-US" sz="2000" dirty="0">
                <a:latin typeface="Times New Roman" pitchFamily="18" charset="0"/>
                <a:ea typeface="黑体" pitchFamily="2" charset="-122"/>
              </a:rPr>
              <a:t>语句</a:t>
            </a:r>
          </a:p>
          <a:p>
            <a:pPr lvl="2"/>
            <a:r>
              <a:rPr lang="zh-CN" altLang="en-US" sz="2000" dirty="0">
                <a:solidFill>
                  <a:srgbClr val="0000FF"/>
                </a:solidFill>
                <a:latin typeface="Times New Roman" pitchFamily="18" charset="0"/>
                <a:ea typeface="黑体" pitchFamily="2" charset="-122"/>
              </a:rPr>
              <a:t>隐式方式：</a:t>
            </a:r>
            <a:r>
              <a:rPr lang="zh-CN" altLang="en-US" sz="2000" dirty="0">
                <a:latin typeface="Times New Roman" pitchFamily="18" charset="0"/>
                <a:ea typeface="黑体" pitchFamily="2" charset="-122"/>
              </a:rPr>
              <a:t>执行如下</a:t>
            </a:r>
            <a:r>
              <a:rPr lang="en-US" altLang="zh-CN" sz="2000" dirty="0">
                <a:latin typeface="Times New Roman" pitchFamily="18" charset="0"/>
                <a:ea typeface="黑体" pitchFamily="2" charset="-122"/>
              </a:rPr>
              <a:t>SQL</a:t>
            </a:r>
            <a:r>
              <a:rPr lang="zh-CN" altLang="en-US" sz="2000" dirty="0">
                <a:latin typeface="Times New Roman" pitchFamily="18" charset="0"/>
                <a:ea typeface="黑体" pitchFamily="2" charset="-122"/>
              </a:rPr>
              <a:t>语句：</a:t>
            </a:r>
          </a:p>
          <a:p>
            <a:pPr lvl="3">
              <a:buFont typeface="Wingdings" pitchFamily="2" charset="2"/>
              <a:buNone/>
            </a:pPr>
            <a:r>
              <a:rPr lang="zh-CN" altLang="en-US" dirty="0">
                <a:latin typeface="Times New Roman" pitchFamily="18" charset="0"/>
                <a:ea typeface="黑体" pitchFamily="2" charset="-122"/>
              </a:rPr>
              <a:t>                 </a:t>
            </a:r>
            <a:r>
              <a:rPr lang="en-US" altLang="zh-CN" b="1" dirty="0">
                <a:latin typeface="Times New Roman" pitchFamily="18" charset="0"/>
                <a:ea typeface="黑体" pitchFamily="2" charset="-122"/>
              </a:rPr>
              <a:t>INSERT INTO</a:t>
            </a:r>
            <a:r>
              <a:rPr lang="zh-CN" altLang="en-US" b="1" dirty="0">
                <a:latin typeface="Times New Roman" pitchFamily="18" charset="0"/>
                <a:ea typeface="黑体" pitchFamily="2" charset="-122"/>
              </a:rPr>
              <a:t> </a:t>
            </a:r>
            <a:r>
              <a:rPr lang="en-US" altLang="zh-CN" b="1" dirty="0">
                <a:latin typeface="Times New Roman" pitchFamily="18" charset="0"/>
                <a:ea typeface="黑体" pitchFamily="2" charset="-122"/>
              </a:rPr>
              <a:t>…</a:t>
            </a:r>
            <a:r>
              <a:rPr lang="zh-CN" altLang="en-US" b="1" dirty="0">
                <a:latin typeface="Times New Roman" pitchFamily="18" charset="0"/>
                <a:ea typeface="黑体" pitchFamily="2" charset="-122"/>
              </a:rPr>
              <a:t>；</a:t>
            </a:r>
          </a:p>
          <a:p>
            <a:pPr lvl="3">
              <a:buFont typeface="Wingdings" pitchFamily="2" charset="2"/>
              <a:buNone/>
            </a:pPr>
            <a:r>
              <a:rPr lang="en-US" altLang="zh-CN" b="1" dirty="0">
                <a:latin typeface="Times New Roman" pitchFamily="18" charset="0"/>
                <a:ea typeface="黑体" pitchFamily="2" charset="-122"/>
              </a:rPr>
              <a:t>                 UPDATE</a:t>
            </a:r>
            <a:r>
              <a:rPr lang="zh-CN" altLang="en-US" b="1" dirty="0">
                <a:latin typeface="Times New Roman" pitchFamily="18" charset="0"/>
                <a:ea typeface="黑体" pitchFamily="2" charset="-122"/>
              </a:rPr>
              <a:t> </a:t>
            </a:r>
            <a:r>
              <a:rPr lang="en-US" altLang="zh-CN" b="1" dirty="0">
                <a:latin typeface="Times New Roman" pitchFamily="18" charset="0"/>
                <a:ea typeface="黑体" pitchFamily="2" charset="-122"/>
              </a:rPr>
              <a:t>…</a:t>
            </a:r>
            <a:r>
              <a:rPr lang="zh-CN" altLang="en-US" b="1" dirty="0">
                <a:latin typeface="Times New Roman" pitchFamily="18" charset="0"/>
                <a:ea typeface="黑体" pitchFamily="2" charset="-122"/>
              </a:rPr>
              <a:t>；</a:t>
            </a:r>
          </a:p>
          <a:p>
            <a:pPr lvl="3">
              <a:buFont typeface="Wingdings" pitchFamily="2" charset="2"/>
              <a:buNone/>
            </a:pPr>
            <a:r>
              <a:rPr lang="zh-CN" altLang="en-US" b="1" dirty="0">
                <a:latin typeface="Times New Roman" pitchFamily="18" charset="0"/>
                <a:ea typeface="黑体" pitchFamily="2" charset="-122"/>
              </a:rPr>
              <a:t>                 </a:t>
            </a:r>
            <a:r>
              <a:rPr lang="en-US" altLang="zh-CN" b="1" dirty="0">
                <a:latin typeface="Times New Roman" pitchFamily="18" charset="0"/>
                <a:ea typeface="黑体" pitchFamily="2" charset="-122"/>
              </a:rPr>
              <a:t>DELETE FROM</a:t>
            </a:r>
            <a:r>
              <a:rPr lang="zh-CN" altLang="en-US" b="1" dirty="0">
                <a:latin typeface="Times New Roman" pitchFamily="18" charset="0"/>
                <a:ea typeface="黑体" pitchFamily="2" charset="-122"/>
              </a:rPr>
              <a:t> </a:t>
            </a:r>
            <a:r>
              <a:rPr lang="en-US" altLang="zh-CN" b="1" dirty="0">
                <a:latin typeface="Times New Roman" pitchFamily="18" charset="0"/>
                <a:ea typeface="黑体" pitchFamily="2" charset="-122"/>
              </a:rPr>
              <a:t>…</a:t>
            </a:r>
            <a:r>
              <a:rPr lang="zh-CN" altLang="en-US" b="1" dirty="0">
                <a:latin typeface="Times New Roman" pitchFamily="18" charset="0"/>
                <a:ea typeface="黑体" pitchFamily="2" charset="-122"/>
              </a:rPr>
              <a:t>；</a:t>
            </a:r>
          </a:p>
          <a:p>
            <a:pPr lvl="1"/>
            <a:r>
              <a:rPr lang="zh-CN" altLang="en-US" sz="2200" dirty="0">
                <a:solidFill>
                  <a:srgbClr val="008000"/>
                </a:solidFill>
                <a:latin typeface="Times New Roman" pitchFamily="18" charset="0"/>
                <a:ea typeface="黑体" pitchFamily="2" charset="-122"/>
              </a:rPr>
              <a:t>释放</a:t>
            </a:r>
          </a:p>
          <a:p>
            <a:pPr lvl="2"/>
            <a:r>
              <a:rPr lang="zh-CN" altLang="en-US" sz="2000" dirty="0">
                <a:solidFill>
                  <a:srgbClr val="0000FF"/>
                </a:solidFill>
                <a:latin typeface="Times New Roman" pitchFamily="18" charset="0"/>
                <a:ea typeface="黑体" pitchFamily="2" charset="-122"/>
              </a:rPr>
              <a:t>四种方式：</a:t>
            </a:r>
          </a:p>
          <a:p>
            <a:pPr lvl="3"/>
            <a:r>
              <a:rPr lang="en-US" altLang="zh-CN" b="1" dirty="0">
                <a:latin typeface="Times New Roman" pitchFamily="18" charset="0"/>
                <a:ea typeface="黑体" pitchFamily="2" charset="-122"/>
              </a:rPr>
              <a:t>COMMIT/ROLLBACK</a:t>
            </a:r>
            <a:r>
              <a:rPr lang="zh-CN" altLang="en-US" b="1" dirty="0">
                <a:latin typeface="Times New Roman" pitchFamily="18" charset="0"/>
                <a:ea typeface="黑体" pitchFamily="2" charset="-122"/>
              </a:rPr>
              <a:t>（即事务结束时）；</a:t>
            </a:r>
          </a:p>
          <a:p>
            <a:pPr lvl="3"/>
            <a:r>
              <a:rPr lang="en-US" altLang="zh-CN" b="1" dirty="0">
                <a:latin typeface="Times New Roman" pitchFamily="18" charset="0"/>
                <a:ea typeface="黑体" pitchFamily="2" charset="-122"/>
              </a:rPr>
              <a:t>DDL</a:t>
            </a:r>
            <a:r>
              <a:rPr lang="zh-CN" altLang="en-US" b="1" dirty="0">
                <a:latin typeface="Times New Roman" pitchFamily="18" charset="0"/>
                <a:ea typeface="黑体" pitchFamily="2" charset="-122"/>
              </a:rPr>
              <a:t>操作；</a:t>
            </a:r>
          </a:p>
          <a:p>
            <a:pPr lvl="3"/>
            <a:r>
              <a:rPr lang="zh-CN" altLang="en-US" b="1" dirty="0">
                <a:latin typeface="Times New Roman" pitchFamily="18" charset="0"/>
                <a:ea typeface="黑体" pitchFamily="2" charset="-122"/>
              </a:rPr>
              <a:t>程序终止运行；</a:t>
            </a:r>
          </a:p>
          <a:p>
            <a:pPr lvl="3"/>
            <a:r>
              <a:rPr lang="en-US" altLang="zh-CN" b="1" dirty="0">
                <a:latin typeface="Times New Roman" pitchFamily="18" charset="0"/>
                <a:ea typeface="黑体" pitchFamily="2" charset="-122"/>
              </a:rPr>
              <a:t>LOGOFF</a:t>
            </a:r>
            <a:r>
              <a:rPr lang="zh-CN" altLang="en-US" b="1" dirty="0">
                <a:latin typeface="Times New Roman" pitchFamily="18" charset="0"/>
                <a:ea typeface="黑体" pitchFamily="2" charset="-122"/>
              </a:rPr>
              <a:t>（即终止会话时） </a:t>
            </a:r>
          </a:p>
        </p:txBody>
      </p:sp>
      <p:sp>
        <p:nvSpPr>
          <p:cNvPr id="2" name="标题 1"/>
          <p:cNvSpPr>
            <a:spLocks noGrp="1"/>
          </p:cNvSpPr>
          <p:nvPr>
            <p:ph type="title"/>
          </p:nvPr>
        </p:nvSpPr>
        <p:spPr>
          <a:xfrm>
            <a:off x="611560" y="277813"/>
            <a:ext cx="8075240" cy="919162"/>
          </a:xfrm>
        </p:spPr>
        <p:txBody>
          <a:bodyPr/>
          <a:lstStyle/>
          <a:p>
            <a:r>
              <a:rPr lang="en-US" altLang="zh-CN" sz="3600" dirty="0"/>
              <a:t>【</a:t>
            </a:r>
            <a:r>
              <a:rPr lang="zh-CN" altLang="en-US" sz="3600" dirty="0"/>
              <a:t>补充</a:t>
            </a:r>
            <a:r>
              <a:rPr lang="en-US" altLang="zh-CN" sz="3600" dirty="0"/>
              <a:t>】</a:t>
            </a:r>
            <a:r>
              <a:rPr lang="zh-CN" altLang="en-US" sz="3600" dirty="0"/>
              <a:t> </a:t>
            </a:r>
            <a:r>
              <a:rPr lang="en-US" altLang="zh-CN" sz="3600" dirty="0"/>
              <a:t>Oracle</a:t>
            </a:r>
            <a:r>
              <a:rPr lang="zh-CN" altLang="en-US" sz="3600" dirty="0"/>
              <a:t>中，锁如何获得</a:t>
            </a:r>
            <a:r>
              <a:rPr lang="en-US" altLang="zh-CN" sz="3600" dirty="0"/>
              <a:t>/</a:t>
            </a:r>
            <a:r>
              <a:rPr lang="zh-CN" altLang="en-US" sz="3600" dirty="0"/>
              <a:t>释放？</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A0572FF4-EDE5-4856-ACC7-C103F324719B}" type="slidenum">
              <a:rPr lang="en-US" altLang="zh-CN"/>
              <a:pPr/>
              <a:t>68</a:t>
            </a:fld>
            <a:endParaRPr lang="en-US" altLang="zh-CN"/>
          </a:p>
        </p:txBody>
      </p:sp>
      <p:sp>
        <p:nvSpPr>
          <p:cNvPr id="81922" name="Rectangle 2"/>
          <p:cNvSpPr>
            <a:spLocks noGrp="1" noChangeArrowheads="1"/>
          </p:cNvSpPr>
          <p:nvPr>
            <p:ph type="title"/>
          </p:nvPr>
        </p:nvSpPr>
        <p:spPr>
          <a:xfrm>
            <a:off x="611560" y="277813"/>
            <a:ext cx="8075240" cy="919162"/>
          </a:xfrm>
        </p:spPr>
        <p:txBody>
          <a:bodyPr/>
          <a:lstStyle/>
          <a:p>
            <a:r>
              <a:rPr lang="en-US" altLang="zh-CN" sz="3600" dirty="0"/>
              <a:t>【</a:t>
            </a:r>
            <a:r>
              <a:rPr lang="zh-CN" altLang="en-US" sz="3600" dirty="0"/>
              <a:t>补充</a:t>
            </a:r>
            <a:r>
              <a:rPr lang="en-US" altLang="zh-CN" sz="3600" dirty="0"/>
              <a:t>】</a:t>
            </a:r>
            <a:r>
              <a:rPr lang="zh-CN" altLang="en-US" sz="3600" dirty="0"/>
              <a:t>在</a:t>
            </a:r>
            <a:r>
              <a:rPr lang="en-US" altLang="zh-CN" sz="3600" dirty="0"/>
              <a:t>Oracle</a:t>
            </a:r>
            <a:r>
              <a:rPr lang="zh-CN" altLang="en-US" sz="3600" dirty="0"/>
              <a:t>中，锁如何获得</a:t>
            </a:r>
            <a:r>
              <a:rPr lang="en-US" altLang="zh-CN" sz="3600" dirty="0"/>
              <a:t>/</a:t>
            </a:r>
            <a:r>
              <a:rPr lang="zh-CN" altLang="en-US" sz="3600" dirty="0"/>
              <a:t>释放</a:t>
            </a:r>
          </a:p>
        </p:txBody>
      </p:sp>
      <p:sp>
        <p:nvSpPr>
          <p:cNvPr id="81923" name="Rectangle 3"/>
          <p:cNvSpPr>
            <a:spLocks noGrp="1" noChangeArrowheads="1"/>
          </p:cNvSpPr>
          <p:nvPr>
            <p:ph type="body" idx="1"/>
          </p:nvPr>
        </p:nvSpPr>
        <p:spPr>
          <a:xfrm>
            <a:off x="611560" y="1484784"/>
            <a:ext cx="8136904" cy="4751933"/>
          </a:xfrm>
        </p:spPr>
        <p:txBody>
          <a:bodyPr/>
          <a:lstStyle/>
          <a:p>
            <a:pPr>
              <a:lnSpc>
                <a:spcPct val="90000"/>
              </a:lnSpc>
            </a:pPr>
            <a:r>
              <a:rPr lang="en-US" altLang="zh-CN" dirty="0">
                <a:solidFill>
                  <a:schemeClr val="accent2"/>
                </a:solidFill>
                <a:latin typeface="Times New Roman" pitchFamily="18" charset="0"/>
                <a:ea typeface="黑体" pitchFamily="2" charset="-122"/>
              </a:rPr>
              <a:t>S</a:t>
            </a:r>
            <a:r>
              <a:rPr lang="zh-CN" altLang="en-US" dirty="0">
                <a:solidFill>
                  <a:schemeClr val="accent2"/>
                </a:solidFill>
                <a:latin typeface="Times New Roman" pitchFamily="18" charset="0"/>
                <a:ea typeface="黑体" pitchFamily="2" charset="-122"/>
              </a:rPr>
              <a:t>锁</a:t>
            </a:r>
          </a:p>
          <a:p>
            <a:pPr lvl="1">
              <a:lnSpc>
                <a:spcPct val="90000"/>
              </a:lnSpc>
            </a:pPr>
            <a:r>
              <a:rPr lang="zh-CN" altLang="en-US" sz="2400" dirty="0">
                <a:solidFill>
                  <a:srgbClr val="008000"/>
                </a:solidFill>
                <a:latin typeface="Times New Roman" pitchFamily="18" charset="0"/>
                <a:ea typeface="黑体" pitchFamily="2" charset="-122"/>
              </a:rPr>
              <a:t>获得：</a:t>
            </a:r>
          </a:p>
          <a:p>
            <a:pPr lvl="2">
              <a:lnSpc>
                <a:spcPct val="90000"/>
              </a:lnSpc>
            </a:pPr>
            <a:r>
              <a:rPr lang="zh-CN" altLang="en-US" sz="2200" dirty="0">
                <a:solidFill>
                  <a:srgbClr val="0000FF"/>
                </a:solidFill>
                <a:latin typeface="Times New Roman" pitchFamily="18" charset="0"/>
                <a:ea typeface="黑体" pitchFamily="2" charset="-122"/>
              </a:rPr>
              <a:t>显式方式：</a:t>
            </a:r>
            <a:r>
              <a:rPr lang="en-US" altLang="zh-CN" sz="2200" b="1" dirty="0">
                <a:latin typeface="Times New Roman" pitchFamily="18" charset="0"/>
                <a:ea typeface="黑体" pitchFamily="2" charset="-122"/>
              </a:rPr>
              <a:t> LOCK TABLE</a:t>
            </a:r>
            <a:r>
              <a:rPr lang="zh-CN" altLang="en-US" sz="2200" dirty="0">
                <a:latin typeface="Times New Roman" pitchFamily="18" charset="0"/>
                <a:ea typeface="黑体" pitchFamily="2" charset="-122"/>
              </a:rPr>
              <a:t>语句</a:t>
            </a:r>
          </a:p>
          <a:p>
            <a:pPr lvl="1">
              <a:lnSpc>
                <a:spcPct val="90000"/>
              </a:lnSpc>
            </a:pPr>
            <a:r>
              <a:rPr lang="zh-CN" altLang="en-US" sz="2400" dirty="0">
                <a:solidFill>
                  <a:srgbClr val="008000"/>
                </a:solidFill>
                <a:latin typeface="Times New Roman" pitchFamily="18" charset="0"/>
                <a:ea typeface="黑体" pitchFamily="2" charset="-122"/>
              </a:rPr>
              <a:t>释放：</a:t>
            </a:r>
          </a:p>
          <a:p>
            <a:pPr lvl="2">
              <a:lnSpc>
                <a:spcPct val="90000"/>
              </a:lnSpc>
            </a:pPr>
            <a:r>
              <a:rPr lang="zh-CN" altLang="en-US" sz="2200" dirty="0">
                <a:latin typeface="Times New Roman" pitchFamily="18" charset="0"/>
                <a:ea typeface="黑体" pitchFamily="2" charset="-122"/>
              </a:rPr>
              <a:t>同</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锁的</a:t>
            </a:r>
            <a:r>
              <a:rPr lang="zh-CN" altLang="en-US" sz="2200" dirty="0">
                <a:solidFill>
                  <a:srgbClr val="008000"/>
                </a:solidFill>
                <a:latin typeface="Times New Roman" pitchFamily="18" charset="0"/>
                <a:ea typeface="黑体" pitchFamily="2" charset="-122"/>
              </a:rPr>
              <a:t>释放</a:t>
            </a:r>
            <a:endParaRPr lang="zh-CN" altLang="en-US" sz="2200" dirty="0">
              <a:latin typeface="Times New Roman" pitchFamily="18" charset="0"/>
              <a:ea typeface="黑体" pitchFamily="2" charset="-122"/>
            </a:endParaRPr>
          </a:p>
          <a:p>
            <a:pPr>
              <a:lnSpc>
                <a:spcPct val="90000"/>
              </a:lnSpc>
            </a:pPr>
            <a:r>
              <a:rPr lang="en-US" altLang="zh-CN" dirty="0">
                <a:solidFill>
                  <a:schemeClr val="accent2"/>
                </a:solidFill>
                <a:latin typeface="Times New Roman" pitchFamily="18" charset="0"/>
                <a:ea typeface="黑体" pitchFamily="2" charset="-122"/>
              </a:rPr>
              <a:t>SU</a:t>
            </a:r>
            <a:r>
              <a:rPr lang="zh-CN" altLang="en-US" dirty="0">
                <a:solidFill>
                  <a:schemeClr val="accent2"/>
                </a:solidFill>
                <a:latin typeface="Times New Roman" pitchFamily="18" charset="0"/>
                <a:ea typeface="黑体" pitchFamily="2" charset="-122"/>
              </a:rPr>
              <a:t>锁</a:t>
            </a:r>
          </a:p>
          <a:p>
            <a:pPr lvl="1">
              <a:lnSpc>
                <a:spcPct val="90000"/>
              </a:lnSpc>
            </a:pPr>
            <a:r>
              <a:rPr lang="zh-CN" altLang="en-US" sz="2400" dirty="0">
                <a:solidFill>
                  <a:srgbClr val="008000"/>
                </a:solidFill>
                <a:latin typeface="Times New Roman" pitchFamily="18" charset="0"/>
                <a:ea typeface="黑体" pitchFamily="2" charset="-122"/>
              </a:rPr>
              <a:t>获得：</a:t>
            </a:r>
          </a:p>
          <a:p>
            <a:pPr lvl="2">
              <a:lnSpc>
                <a:spcPct val="90000"/>
              </a:lnSpc>
            </a:pPr>
            <a:r>
              <a:rPr lang="zh-CN" altLang="en-US" sz="2200" dirty="0">
                <a:solidFill>
                  <a:srgbClr val="0000FF"/>
                </a:solidFill>
                <a:latin typeface="Times New Roman" pitchFamily="18" charset="0"/>
                <a:ea typeface="黑体" pitchFamily="2" charset="-122"/>
              </a:rPr>
              <a:t>显式方式：</a:t>
            </a:r>
            <a:r>
              <a:rPr lang="en-US" altLang="zh-CN" sz="2200" b="1" dirty="0">
                <a:latin typeface="Times New Roman" pitchFamily="18" charset="0"/>
                <a:ea typeface="黑体" pitchFamily="2" charset="-122"/>
              </a:rPr>
              <a:t> LOCK TABLE</a:t>
            </a:r>
            <a:r>
              <a:rPr lang="zh-CN" altLang="en-US" sz="2200" dirty="0">
                <a:latin typeface="Times New Roman" pitchFamily="18" charset="0"/>
                <a:ea typeface="黑体" pitchFamily="2" charset="-122"/>
              </a:rPr>
              <a:t>语句</a:t>
            </a:r>
          </a:p>
          <a:p>
            <a:pPr lvl="2">
              <a:lnSpc>
                <a:spcPct val="90000"/>
              </a:lnSpc>
            </a:pPr>
            <a:r>
              <a:rPr lang="zh-CN" altLang="en-US" sz="2200" dirty="0">
                <a:solidFill>
                  <a:srgbClr val="0000FF"/>
                </a:solidFill>
                <a:latin typeface="Times New Roman" pitchFamily="18" charset="0"/>
                <a:ea typeface="黑体" pitchFamily="2" charset="-122"/>
              </a:rPr>
              <a:t>隐式方式：</a:t>
            </a:r>
            <a:r>
              <a:rPr lang="zh-CN" altLang="en-US" sz="2200" dirty="0">
                <a:latin typeface="Times New Roman" pitchFamily="18" charset="0"/>
                <a:ea typeface="黑体" pitchFamily="2" charset="-122"/>
              </a:rPr>
              <a:t>执行  </a:t>
            </a:r>
            <a:r>
              <a:rPr lang="en-US" altLang="zh-CN" sz="2200" b="1" dirty="0">
                <a:latin typeface="Times New Roman" pitchFamily="18" charset="0"/>
                <a:ea typeface="黑体" pitchFamily="2" charset="-122"/>
              </a:rPr>
              <a:t>SELECT … FOR UPDATE</a:t>
            </a:r>
            <a:r>
              <a:rPr lang="zh-CN" altLang="en-US" sz="2200" dirty="0">
                <a:latin typeface="Times New Roman" pitchFamily="18" charset="0"/>
                <a:ea typeface="黑体" pitchFamily="2" charset="-122"/>
              </a:rPr>
              <a:t>语句</a:t>
            </a:r>
          </a:p>
          <a:p>
            <a:pPr lvl="1">
              <a:lnSpc>
                <a:spcPct val="90000"/>
              </a:lnSpc>
            </a:pPr>
            <a:r>
              <a:rPr lang="zh-CN" altLang="en-US" sz="2400" dirty="0">
                <a:solidFill>
                  <a:srgbClr val="008000"/>
                </a:solidFill>
                <a:latin typeface="Times New Roman" pitchFamily="18" charset="0"/>
                <a:ea typeface="黑体" pitchFamily="2" charset="-122"/>
              </a:rPr>
              <a:t>释放： </a:t>
            </a:r>
          </a:p>
          <a:p>
            <a:pPr lvl="2">
              <a:lnSpc>
                <a:spcPct val="90000"/>
              </a:lnSpc>
            </a:pPr>
            <a:r>
              <a:rPr lang="zh-CN" altLang="en-US" sz="2200" dirty="0">
                <a:latin typeface="Times New Roman" pitchFamily="18" charset="0"/>
                <a:ea typeface="黑体" pitchFamily="2" charset="-122"/>
              </a:rPr>
              <a:t>同</a:t>
            </a:r>
            <a:r>
              <a:rPr lang="en-US" altLang="zh-CN" sz="2200" dirty="0">
                <a:latin typeface="Times New Roman" pitchFamily="18" charset="0"/>
                <a:ea typeface="黑体" pitchFamily="2" charset="-122"/>
              </a:rPr>
              <a:t>X</a:t>
            </a:r>
            <a:r>
              <a:rPr lang="zh-CN" altLang="en-US" sz="2200" dirty="0">
                <a:latin typeface="Times New Roman" pitchFamily="18" charset="0"/>
                <a:ea typeface="黑体" pitchFamily="2" charset="-122"/>
              </a:rPr>
              <a:t>锁的</a:t>
            </a:r>
            <a:r>
              <a:rPr lang="zh-CN" altLang="en-US" sz="2200" dirty="0">
                <a:solidFill>
                  <a:srgbClr val="008000"/>
                </a:solidFill>
                <a:latin typeface="Times New Roman" pitchFamily="18" charset="0"/>
                <a:ea typeface="黑体" pitchFamily="2" charset="-122"/>
              </a:rPr>
              <a:t>释放</a:t>
            </a:r>
            <a:endParaRPr lang="zh-CN" altLang="en-US" sz="2200" dirty="0">
              <a:latin typeface="Times New Roman" pitchFamily="18" charset="0"/>
              <a:ea typeface="黑体"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E3E20375-C19D-4CB9-99F8-B4E02C001DA7}" type="slidenum">
              <a:rPr lang="en-US" altLang="zh-CN"/>
              <a:pPr/>
              <a:t>69</a:t>
            </a:fld>
            <a:endParaRPr lang="en-US" altLang="zh-CN"/>
          </a:p>
        </p:txBody>
      </p:sp>
      <p:sp>
        <p:nvSpPr>
          <p:cNvPr id="122882" name="Rectangle 2"/>
          <p:cNvSpPr>
            <a:spLocks noGrp="1" noChangeArrowheads="1"/>
          </p:cNvSpPr>
          <p:nvPr>
            <p:ph type="title"/>
          </p:nvPr>
        </p:nvSpPr>
        <p:spPr/>
        <p:txBody>
          <a:bodyPr/>
          <a:lstStyle/>
          <a:p>
            <a:r>
              <a:rPr lang="zh-CN" altLang="en-US"/>
              <a:t>目录 </a:t>
            </a:r>
            <a:r>
              <a:rPr lang="en-US" altLang="zh-CN"/>
              <a:t>Contents</a:t>
            </a:r>
          </a:p>
        </p:txBody>
      </p:sp>
      <p:sp>
        <p:nvSpPr>
          <p:cNvPr id="122883" name="Rectangle 3"/>
          <p:cNvSpPr>
            <a:spLocks noGrp="1" noChangeArrowheads="1"/>
          </p:cNvSpPr>
          <p:nvPr>
            <p:ph type="body" idx="1"/>
          </p:nvPr>
        </p:nvSpPr>
        <p:spPr/>
        <p:txBody>
          <a:bodyPr/>
          <a:lstStyle/>
          <a:p>
            <a:pPr>
              <a:lnSpc>
                <a:spcPct val="105000"/>
              </a:lnSpc>
            </a:pPr>
            <a:r>
              <a:rPr lang="en-US" altLang="zh-CN" sz="2600" b="1" dirty="0">
                <a:ea typeface="黑体" pitchFamily="2" charset="-122"/>
              </a:rPr>
              <a:t>7.1  </a:t>
            </a:r>
            <a:r>
              <a:rPr lang="zh-CN" altLang="en-US" sz="2600" b="1" dirty="0">
                <a:ea typeface="黑体" pitchFamily="2" charset="-122"/>
              </a:rPr>
              <a:t>数据库恢复 </a:t>
            </a:r>
          </a:p>
          <a:p>
            <a:pPr lvl="1">
              <a:lnSpc>
                <a:spcPct val="105000"/>
              </a:lnSpc>
            </a:pPr>
            <a:r>
              <a:rPr lang="zh-CN" altLang="en-US" sz="2400" dirty="0">
                <a:ea typeface="黑体" pitchFamily="2" charset="-122"/>
              </a:rPr>
              <a:t>  恢复的基本技术</a:t>
            </a:r>
          </a:p>
          <a:p>
            <a:pPr lvl="1">
              <a:lnSpc>
                <a:spcPct val="105000"/>
              </a:lnSpc>
            </a:pPr>
            <a:r>
              <a:rPr lang="zh-CN" altLang="en-US" sz="2400" dirty="0">
                <a:ea typeface="黑体" pitchFamily="2" charset="-122"/>
              </a:rPr>
              <a:t>  日志结构与机制</a:t>
            </a:r>
          </a:p>
          <a:p>
            <a:pPr lvl="1">
              <a:lnSpc>
                <a:spcPct val="105000"/>
              </a:lnSpc>
            </a:pPr>
            <a:r>
              <a:rPr lang="zh-CN" altLang="en-US" sz="2400" dirty="0">
                <a:ea typeface="黑体" pitchFamily="2" charset="-122"/>
              </a:rPr>
              <a:t>  更新事务的执行与恢复</a:t>
            </a:r>
          </a:p>
          <a:p>
            <a:pPr lvl="1">
              <a:lnSpc>
                <a:spcPct val="105000"/>
              </a:lnSpc>
            </a:pPr>
            <a:r>
              <a:rPr lang="zh-CN" altLang="en-US" sz="2400" dirty="0">
                <a:ea typeface="黑体" pitchFamily="2" charset="-122"/>
              </a:rPr>
              <a:t>  各类故障的恢复策略</a:t>
            </a:r>
          </a:p>
          <a:p>
            <a:pPr>
              <a:lnSpc>
                <a:spcPct val="105000"/>
              </a:lnSpc>
            </a:pPr>
            <a:r>
              <a:rPr lang="en-US" altLang="zh-CN" sz="2600" b="1" dirty="0">
                <a:solidFill>
                  <a:srgbClr val="FF0000"/>
                </a:solidFill>
                <a:ea typeface="黑体" pitchFamily="2" charset="-122"/>
              </a:rPr>
              <a:t>7.2  </a:t>
            </a:r>
            <a:r>
              <a:rPr lang="zh-CN" altLang="en-US" sz="2600" b="1" dirty="0">
                <a:solidFill>
                  <a:srgbClr val="FF0000"/>
                </a:solidFill>
                <a:ea typeface="黑体" pitchFamily="2" charset="-122"/>
              </a:rPr>
              <a:t>并发控制</a:t>
            </a:r>
          </a:p>
          <a:p>
            <a:pPr lvl="1">
              <a:lnSpc>
                <a:spcPct val="105000"/>
              </a:lnSpc>
            </a:pPr>
            <a:r>
              <a:rPr lang="zh-CN" altLang="en-US" sz="2400" dirty="0">
                <a:solidFill>
                  <a:srgbClr val="0000FF"/>
                </a:solidFill>
                <a:ea typeface="黑体" pitchFamily="2" charset="-122"/>
              </a:rPr>
              <a:t>  </a:t>
            </a:r>
            <a:r>
              <a:rPr lang="zh-CN" altLang="en-US" sz="2400" dirty="0">
                <a:ea typeface="黑体" pitchFamily="2" charset="-122"/>
              </a:rPr>
              <a:t>并发控制概述</a:t>
            </a:r>
          </a:p>
          <a:p>
            <a:pPr lvl="1">
              <a:lnSpc>
                <a:spcPct val="105000"/>
              </a:lnSpc>
            </a:pPr>
            <a:r>
              <a:rPr lang="zh-CN" altLang="en-US" sz="2400" dirty="0">
                <a:ea typeface="黑体" pitchFamily="2" charset="-122"/>
              </a:rPr>
              <a:t>  加锁协议</a:t>
            </a:r>
          </a:p>
          <a:p>
            <a:pPr lvl="1">
              <a:lnSpc>
                <a:spcPct val="105000"/>
              </a:lnSpc>
            </a:pPr>
            <a:r>
              <a:rPr lang="zh-CN" altLang="en-US" sz="2400" dirty="0">
                <a:ea typeface="黑体" pitchFamily="2" charset="-122"/>
              </a:rPr>
              <a:t>  多粒度封锁与意向锁（选学）</a:t>
            </a:r>
            <a:endParaRPr lang="zh-CN" altLang="en-US" sz="2400" dirty="0">
              <a:solidFill>
                <a:srgbClr val="0000FF"/>
              </a:solidFill>
              <a:ea typeface="黑体" pitchFamily="2" charset="-122"/>
            </a:endParaRPr>
          </a:p>
          <a:p>
            <a:pPr lvl="1">
              <a:lnSpc>
                <a:spcPct val="105000"/>
              </a:lnSpc>
            </a:pPr>
            <a:r>
              <a:rPr lang="zh-CN" altLang="en-US" sz="2400" dirty="0">
                <a:solidFill>
                  <a:srgbClr val="0000FF"/>
                </a:solidFill>
                <a:ea typeface="黑体" pitchFamily="2" charset="-122"/>
              </a:rPr>
              <a:t>  </a:t>
            </a:r>
            <a:r>
              <a:rPr lang="zh-CN" altLang="en-US" sz="2400" dirty="0">
                <a:solidFill>
                  <a:schemeClr val="accent2"/>
                </a:solidFill>
                <a:ea typeface="黑体" pitchFamily="2" charset="-122"/>
              </a:rPr>
              <a:t>死锁的检测、处理和预防（选学）</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7" name="灯片编号占位符 5"/>
          <p:cNvSpPr>
            <a:spLocks noGrp="1"/>
          </p:cNvSpPr>
          <p:nvPr>
            <p:ph type="sldNum" sz="quarter" idx="4"/>
          </p:nvPr>
        </p:nvSpPr>
        <p:spPr>
          <a:xfrm>
            <a:off x="8028384" y="6561534"/>
            <a:ext cx="658416" cy="244530"/>
          </a:xfrm>
        </p:spPr>
        <p:txBody>
          <a:bodyPr/>
          <a:lstStyle/>
          <a:p>
            <a:fld id="{31576546-3E04-40DD-BBCD-4672C0E48949}" type="slidenum">
              <a:rPr lang="en-US" altLang="zh-CN"/>
              <a:pPr/>
              <a:t>7</a:t>
            </a:fld>
            <a:endParaRPr lang="en-US" altLang="zh-CN"/>
          </a:p>
        </p:txBody>
      </p:sp>
      <p:sp>
        <p:nvSpPr>
          <p:cNvPr id="14338"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
        <p:nvSpPr>
          <p:cNvPr id="14339" name="Rectangle 3"/>
          <p:cNvSpPr>
            <a:spLocks noGrp="1" noChangeArrowheads="1"/>
          </p:cNvSpPr>
          <p:nvPr>
            <p:ph type="body" idx="1"/>
          </p:nvPr>
        </p:nvSpPr>
        <p:spPr>
          <a:xfrm>
            <a:off x="611560" y="1341263"/>
            <a:ext cx="8208267" cy="5256089"/>
          </a:xfrm>
        </p:spPr>
        <p:txBody>
          <a:bodyPr/>
          <a:lstStyle/>
          <a:p>
            <a:pPr>
              <a:lnSpc>
                <a:spcPct val="110000"/>
              </a:lnSpc>
            </a:pPr>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1</a:t>
            </a:r>
            <a:r>
              <a:rPr lang="zh-CN" altLang="en-US" sz="2400" dirty="0">
                <a:solidFill>
                  <a:schemeClr val="accent2"/>
                </a:solidFill>
                <a:latin typeface="Times New Roman" pitchFamily="18" charset="0"/>
                <a:ea typeface="黑体" pitchFamily="2" charset="-122"/>
              </a:rPr>
              <a:t>：单纯以后备副本为基础的恢复技术</a:t>
            </a:r>
          </a:p>
          <a:p>
            <a:pPr lvl="1">
              <a:lnSpc>
                <a:spcPct val="110000"/>
              </a:lnSpc>
            </a:pPr>
            <a:r>
              <a:rPr lang="zh-CN" altLang="en-US" sz="2200" dirty="0">
                <a:solidFill>
                  <a:srgbClr val="0000FF"/>
                </a:solidFill>
                <a:latin typeface="Times New Roman" pitchFamily="18" charset="0"/>
                <a:ea typeface="黑体" pitchFamily="2" charset="-122"/>
              </a:rPr>
              <a:t>后备副本 （</a:t>
            </a:r>
            <a:r>
              <a:rPr lang="en-US" altLang="zh-CN" sz="2200" dirty="0">
                <a:solidFill>
                  <a:srgbClr val="0000FF"/>
                </a:solidFill>
                <a:latin typeface="Times New Roman" pitchFamily="18" charset="0"/>
                <a:ea typeface="黑体" pitchFamily="2" charset="-122"/>
              </a:rPr>
              <a:t>backup</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周期性地把数据库内容复制到磁带上（称</a:t>
            </a:r>
            <a:r>
              <a:rPr lang="zh-CN" altLang="en-US" sz="2200" dirty="0">
                <a:solidFill>
                  <a:srgbClr val="0000FF"/>
                </a:solidFill>
                <a:latin typeface="Times New Roman" pitchFamily="18" charset="0"/>
                <a:ea typeface="黑体" pitchFamily="2" charset="-122"/>
              </a:rPr>
              <a:t>转储</a:t>
            </a:r>
            <a:r>
              <a:rPr lang="en-US" altLang="zh-CN" sz="2200" dirty="0">
                <a:solidFill>
                  <a:srgbClr val="0000FF"/>
                </a:solidFill>
                <a:latin typeface="Times New Roman" pitchFamily="18" charset="0"/>
                <a:ea typeface="黑体" pitchFamily="2" charset="-122"/>
              </a:rPr>
              <a:t>dump</a:t>
            </a:r>
            <a:r>
              <a:rPr lang="zh-CN" altLang="en-US" sz="2200" dirty="0">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副本</a:t>
            </a:r>
            <a:r>
              <a:rPr lang="zh-CN" altLang="en-US" sz="2200" dirty="0">
                <a:latin typeface="Times New Roman" pitchFamily="18" charset="0"/>
                <a:ea typeface="黑体" pitchFamily="2" charset="-122"/>
              </a:rPr>
              <a:t>也称</a:t>
            </a:r>
            <a:r>
              <a:rPr lang="zh-CN" altLang="en-US" sz="2200" dirty="0">
                <a:solidFill>
                  <a:srgbClr val="0000FF"/>
                </a:solidFill>
                <a:latin typeface="Times New Roman" pitchFamily="18" charset="0"/>
                <a:ea typeface="黑体" pitchFamily="2" charset="-122"/>
              </a:rPr>
              <a:t>存档转储（</a:t>
            </a:r>
            <a:r>
              <a:rPr lang="en-US" altLang="zh-CN" sz="2200" dirty="0">
                <a:solidFill>
                  <a:srgbClr val="0000FF"/>
                </a:solidFill>
                <a:latin typeface="Times New Roman" pitchFamily="18" charset="0"/>
                <a:ea typeface="黑体" pitchFamily="2" charset="-122"/>
              </a:rPr>
              <a:t>archival dump</a:t>
            </a:r>
            <a:r>
              <a:rPr lang="zh-CN" altLang="en-US" sz="2200" dirty="0">
                <a:solidFill>
                  <a:srgbClr val="0000FF"/>
                </a:solidFill>
                <a:latin typeface="Times New Roman" pitchFamily="18" charset="0"/>
                <a:ea typeface="黑体" pitchFamily="2" charset="-122"/>
              </a:rPr>
              <a:t>）</a:t>
            </a:r>
            <a:endParaRPr lang="zh-CN" altLang="en-US" sz="2200" dirty="0">
              <a:latin typeface="Times New Roman" pitchFamily="18" charset="0"/>
              <a:ea typeface="黑体" pitchFamily="2" charset="-122"/>
            </a:endParaRPr>
          </a:p>
          <a:p>
            <a:pPr lvl="1">
              <a:lnSpc>
                <a:spcPct val="110000"/>
              </a:lnSpc>
            </a:pPr>
            <a:r>
              <a:rPr lang="zh-CN" altLang="en-US" sz="2200" dirty="0">
                <a:solidFill>
                  <a:srgbClr val="0000FF"/>
                </a:solidFill>
                <a:latin typeface="Times New Roman" pitchFamily="18" charset="0"/>
                <a:ea typeface="黑体" pitchFamily="2" charset="-122"/>
              </a:rPr>
              <a:t>方法：</a:t>
            </a:r>
            <a:r>
              <a:rPr lang="zh-CN" altLang="en-US" sz="2200" dirty="0">
                <a:latin typeface="Times New Roman" pitchFamily="18" charset="0"/>
                <a:ea typeface="黑体" pitchFamily="2" charset="-122"/>
              </a:rPr>
              <a:t>一旦发生故障，利用</a:t>
            </a:r>
            <a:r>
              <a:rPr lang="zh-CN" altLang="en-US" sz="2200" dirty="0">
                <a:solidFill>
                  <a:srgbClr val="0000FF"/>
                </a:solidFill>
                <a:latin typeface="Times New Roman" pitchFamily="18" charset="0"/>
                <a:ea typeface="黑体" pitchFamily="2" charset="-122"/>
              </a:rPr>
              <a:t>后备副本</a:t>
            </a:r>
            <a:r>
              <a:rPr lang="zh-CN" altLang="en-US" sz="2200" dirty="0">
                <a:latin typeface="Times New Roman" pitchFamily="18" charset="0"/>
                <a:ea typeface="黑体" pitchFamily="2" charset="-122"/>
              </a:rPr>
              <a:t>重装数据库进行恢复</a:t>
            </a: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0"/>
              </a:spcBef>
            </a:pPr>
            <a:endParaRPr lang="en-US" altLang="zh-CN" sz="2200" dirty="0">
              <a:latin typeface="Times New Roman" pitchFamily="18" charset="0"/>
              <a:ea typeface="黑体" pitchFamily="2" charset="-122"/>
            </a:endParaRPr>
          </a:p>
          <a:p>
            <a:pPr lvl="1">
              <a:spcBef>
                <a:spcPts val="600"/>
              </a:spcBef>
            </a:pPr>
            <a:r>
              <a:rPr lang="zh-CN" altLang="en-US" sz="2200" dirty="0">
                <a:solidFill>
                  <a:srgbClr val="0000FF"/>
                </a:solidFill>
                <a:latin typeface="Times New Roman" pitchFamily="18" charset="0"/>
                <a:ea typeface="黑体" pitchFamily="2" charset="-122"/>
              </a:rPr>
              <a:t>注：</a:t>
            </a:r>
            <a:r>
              <a:rPr lang="zh-CN" altLang="en-US" sz="2200" dirty="0">
                <a:latin typeface="Times New Roman" pitchFamily="18" charset="0"/>
                <a:ea typeface="黑体" pitchFamily="2" charset="-122"/>
              </a:rPr>
              <a:t>建立后备时，数据库须保持</a:t>
            </a:r>
            <a:r>
              <a:rPr lang="zh-CN" altLang="en-US" sz="2200" dirty="0">
                <a:solidFill>
                  <a:srgbClr val="0000FF"/>
                </a:solidFill>
                <a:latin typeface="Times New Roman" pitchFamily="18" charset="0"/>
                <a:ea typeface="黑体" pitchFamily="2" charset="-122"/>
              </a:rPr>
              <a:t>一致状态</a:t>
            </a:r>
            <a:r>
              <a:rPr lang="zh-CN" altLang="en-US" sz="2200" dirty="0">
                <a:latin typeface="Times New Roman" pitchFamily="18" charset="0"/>
                <a:ea typeface="黑体" pitchFamily="2" charset="-122"/>
              </a:rPr>
              <a:t>（通常需暂停系统的运行）；如果数据量很大，后备工作量很大（故后备周期不可能太频繁）。</a:t>
            </a:r>
          </a:p>
        </p:txBody>
      </p:sp>
      <p:sp>
        <p:nvSpPr>
          <p:cNvPr id="14341" name="Text Box 5"/>
          <p:cNvSpPr txBox="1">
            <a:spLocks noChangeArrowheads="1"/>
          </p:cNvSpPr>
          <p:nvPr/>
        </p:nvSpPr>
        <p:spPr bwMode="auto">
          <a:xfrm>
            <a:off x="1288975" y="3068960"/>
            <a:ext cx="7315473" cy="2304256"/>
          </a:xfrm>
          <a:prstGeom prst="rect">
            <a:avLst/>
          </a:prstGeom>
          <a:solidFill>
            <a:srgbClr val="FBFFFE"/>
          </a:solidFill>
          <a:ln w="9525">
            <a:solidFill>
              <a:srgbClr val="000000"/>
            </a:solidFill>
            <a:prstDash val="dash"/>
            <a:miter lim="800000"/>
            <a:headEnd/>
            <a:tailEnd/>
          </a:ln>
          <a:effectLst/>
        </p:spPr>
        <p:txBody>
          <a:bodyPr/>
          <a:lstStyle/>
          <a:p>
            <a:pPr algn="just" eaLnBrk="0" hangingPunct="0"/>
            <a:r>
              <a:rPr lang="en-US" altLang="zh-CN" sz="1000" b="1" dirty="0">
                <a:solidFill>
                  <a:srgbClr val="000000"/>
                </a:solidFill>
                <a:latin typeface="宋体" pitchFamily="2" charset="-122"/>
              </a:rPr>
              <a:t>                                                     		</a:t>
            </a:r>
            <a:r>
              <a:rPr lang="en-US" altLang="zh-CN" sz="1000" b="1" dirty="0">
                <a:solidFill>
                  <a:schemeClr val="hlink"/>
                </a:solidFill>
                <a:latin typeface="宋体" pitchFamily="2" charset="-122"/>
              </a:rPr>
              <a:t>	    </a:t>
            </a:r>
            <a:r>
              <a:rPr lang="zh-CN" altLang="en-US" sz="2000" dirty="0">
                <a:solidFill>
                  <a:schemeClr val="hlink"/>
                </a:solidFill>
                <a:latin typeface="黑体" pitchFamily="2" charset="-122"/>
                <a:ea typeface="黑体" pitchFamily="2" charset="-122"/>
              </a:rPr>
              <a:t>故障发生点</a:t>
            </a:r>
          </a:p>
          <a:p>
            <a:pPr algn="just" eaLnBrk="0" hangingPunct="0"/>
            <a:r>
              <a:rPr lang="zh-CN" altLang="en-US" sz="1600" b="1" dirty="0">
                <a:solidFill>
                  <a:srgbClr val="000000"/>
                </a:solidFill>
                <a:latin typeface="宋体" pitchFamily="2" charset="-122"/>
              </a:rPr>
              <a:t>                 </a:t>
            </a:r>
            <a:r>
              <a:rPr lang="zh-CN" altLang="en-US" sz="2000" dirty="0">
                <a:solidFill>
                  <a:srgbClr val="000000"/>
                </a:solidFill>
                <a:latin typeface="黑体" pitchFamily="2" charset="-122"/>
                <a:ea typeface="黑体" pitchFamily="2" charset="-122"/>
              </a:rPr>
              <a:t>转储</a:t>
            </a:r>
            <a:r>
              <a:rPr lang="zh-CN" altLang="en-US" sz="1600" b="1" dirty="0">
                <a:solidFill>
                  <a:srgbClr val="000000"/>
                </a:solidFill>
                <a:latin typeface="宋体" pitchFamily="2" charset="-122"/>
              </a:rPr>
              <a:t>           </a:t>
            </a:r>
            <a:r>
              <a:rPr lang="zh-CN" altLang="en-US" sz="2000" dirty="0">
                <a:solidFill>
                  <a:srgbClr val="000000"/>
                </a:solidFill>
                <a:latin typeface="黑体" pitchFamily="2" charset="-122"/>
                <a:ea typeface="黑体" pitchFamily="2" charset="-122"/>
              </a:rPr>
              <a:t>运行事务</a:t>
            </a:r>
            <a:r>
              <a:rPr lang="zh-CN" altLang="en-US" b="1" dirty="0">
                <a:solidFill>
                  <a:srgbClr val="000000"/>
                </a:solidFill>
                <a:latin typeface="宋体" pitchFamily="2" charset="-122"/>
              </a:rPr>
              <a:t>             ↓</a:t>
            </a:r>
          </a:p>
          <a:p>
            <a:pPr algn="just" eaLnBrk="0" hangingPunct="0"/>
            <a:r>
              <a:rPr lang="zh-CN" altLang="en-US" sz="2000" dirty="0">
                <a:solidFill>
                  <a:srgbClr val="000000"/>
                </a:solidFill>
                <a:latin typeface="黑体" pitchFamily="2" charset="-122"/>
                <a:ea typeface="黑体" pitchFamily="2" charset="-122"/>
              </a:rPr>
              <a:t>正常运行    </a:t>
            </a:r>
            <a:r>
              <a:rPr lang="zh-CN" altLang="en-US" b="1" dirty="0">
                <a:solidFill>
                  <a:srgbClr val="000000"/>
                </a:solidFill>
                <a:latin typeface="宋体" pitchFamily="2" charset="-122"/>
              </a:rPr>
              <a:t>─┼───────┼─────────┼──</a:t>
            </a:r>
            <a:r>
              <a:rPr lang="zh-CN" altLang="en-US" sz="2000" b="1" dirty="0">
                <a:solidFill>
                  <a:srgbClr val="000000"/>
                </a:solidFill>
                <a:latin typeface="宋体" pitchFamily="2" charset="-122"/>
              </a:rPr>
              <a:t>→</a:t>
            </a:r>
          </a:p>
          <a:p>
            <a:pPr algn="just" eaLnBrk="0" hangingPunct="0"/>
            <a:r>
              <a:rPr lang="zh-CN" altLang="en-US" b="1" dirty="0">
                <a:solidFill>
                  <a:srgbClr val="000000"/>
                </a:solidFill>
                <a:latin typeface="宋体" pitchFamily="2" charset="-122"/>
              </a:rPr>
              <a:t>               </a:t>
            </a:r>
            <a:r>
              <a:rPr lang="en-US" altLang="zh-CN" b="1" dirty="0">
                <a:solidFill>
                  <a:srgbClr val="000000"/>
                </a:solidFill>
                <a:latin typeface="+mj-lt"/>
              </a:rPr>
              <a:t>T</a:t>
            </a:r>
            <a:r>
              <a:rPr lang="en-US" altLang="zh-CN" b="1" baseline="-25000" dirty="0">
                <a:solidFill>
                  <a:srgbClr val="000000"/>
                </a:solidFill>
                <a:latin typeface="+mj-lt"/>
              </a:rPr>
              <a:t>a</a:t>
            </a:r>
            <a:r>
              <a:rPr lang="en-US" altLang="zh-CN" b="1" dirty="0">
                <a:solidFill>
                  <a:srgbClr val="000000"/>
                </a:solidFill>
                <a:latin typeface="+mj-lt"/>
              </a:rPr>
              <a:t>        </a:t>
            </a:r>
            <a:r>
              <a:rPr lang="zh-CN" altLang="en-US" b="1" dirty="0">
                <a:solidFill>
                  <a:srgbClr val="000000"/>
                </a:solidFill>
                <a:latin typeface="+mj-lt"/>
              </a:rPr>
              <a:t>　        　　 </a:t>
            </a:r>
            <a:r>
              <a:rPr lang="en-US" altLang="zh-CN" b="1" dirty="0">
                <a:solidFill>
                  <a:srgbClr val="000000"/>
                </a:solidFill>
                <a:latin typeface="+mj-lt"/>
              </a:rPr>
              <a:t>T</a:t>
            </a:r>
            <a:r>
              <a:rPr lang="en-US" altLang="zh-CN" b="1" baseline="-25000" dirty="0">
                <a:solidFill>
                  <a:srgbClr val="000000"/>
                </a:solidFill>
                <a:latin typeface="+mj-lt"/>
              </a:rPr>
              <a:t>b</a:t>
            </a:r>
            <a:r>
              <a:rPr lang="en-US" altLang="zh-CN" b="1" dirty="0">
                <a:solidFill>
                  <a:srgbClr val="000000"/>
                </a:solidFill>
                <a:latin typeface="+mj-lt"/>
              </a:rPr>
              <a:t>        </a:t>
            </a:r>
            <a:r>
              <a:rPr lang="en-US" altLang="zh-CN" sz="2000" b="1" dirty="0">
                <a:solidFill>
                  <a:srgbClr val="000000"/>
                </a:solidFill>
                <a:latin typeface="+mj-lt"/>
              </a:rPr>
              <a:t>                         </a:t>
            </a:r>
            <a:r>
              <a:rPr lang="en-US" altLang="zh-CN" sz="2000" b="1" dirty="0" err="1">
                <a:solidFill>
                  <a:srgbClr val="000000"/>
                </a:solidFill>
                <a:latin typeface="+mj-lt"/>
              </a:rPr>
              <a:t>T</a:t>
            </a:r>
            <a:r>
              <a:rPr lang="en-US" altLang="zh-CN" b="1" baseline="-25000" dirty="0" err="1">
                <a:solidFill>
                  <a:srgbClr val="000000"/>
                </a:solidFill>
                <a:latin typeface="+mj-lt"/>
              </a:rPr>
              <a:t>f</a:t>
            </a:r>
            <a:endParaRPr lang="en-US" altLang="zh-CN" b="1" baseline="-25000" dirty="0">
              <a:solidFill>
                <a:srgbClr val="000000"/>
              </a:solidFill>
              <a:latin typeface="+mj-lt"/>
            </a:endParaRPr>
          </a:p>
          <a:p>
            <a:pPr algn="just" eaLnBrk="0" hangingPunct="0"/>
            <a:endParaRPr lang="en-US" altLang="zh-CN" b="1" dirty="0">
              <a:solidFill>
                <a:srgbClr val="000000"/>
              </a:solidFill>
              <a:latin typeface="宋体" pitchFamily="2" charset="-122"/>
            </a:endParaRPr>
          </a:p>
          <a:p>
            <a:pPr algn="just" eaLnBrk="0" hangingPunct="0"/>
            <a:r>
              <a:rPr lang="en-US" altLang="zh-CN" b="1" dirty="0">
                <a:solidFill>
                  <a:srgbClr val="000000"/>
                </a:solidFill>
                <a:latin typeface="宋体" pitchFamily="2" charset="-122"/>
              </a:rPr>
              <a:t>            </a:t>
            </a:r>
            <a:r>
              <a:rPr lang="zh-CN" altLang="en-US" sz="2000" dirty="0">
                <a:solidFill>
                  <a:srgbClr val="000000"/>
                </a:solidFill>
                <a:latin typeface="黑体" pitchFamily="2" charset="-122"/>
                <a:ea typeface="黑体" pitchFamily="2" charset="-122"/>
              </a:rPr>
              <a:t>重装后备副本</a:t>
            </a:r>
            <a:r>
              <a:rPr lang="zh-CN" altLang="en-US" b="1" dirty="0">
                <a:solidFill>
                  <a:srgbClr val="000000"/>
                </a:solidFill>
                <a:latin typeface="宋体" pitchFamily="2" charset="-122"/>
              </a:rPr>
              <a:t>    </a:t>
            </a:r>
            <a:r>
              <a:rPr lang="zh-CN" altLang="en-US" sz="2000" dirty="0">
                <a:solidFill>
                  <a:srgbClr val="000000"/>
                </a:solidFill>
                <a:latin typeface="黑体" pitchFamily="2" charset="-122"/>
                <a:ea typeface="黑体" pitchFamily="2" charset="-122"/>
              </a:rPr>
              <a:t>重新运行事务</a:t>
            </a:r>
          </a:p>
          <a:p>
            <a:pPr algn="just" eaLnBrk="0" hangingPunct="0"/>
            <a:r>
              <a:rPr lang="zh-CN" altLang="en-US" sz="2000" dirty="0">
                <a:solidFill>
                  <a:srgbClr val="000000"/>
                </a:solidFill>
                <a:latin typeface="黑体" pitchFamily="2" charset="-122"/>
                <a:ea typeface="黑体" pitchFamily="2" charset="-122"/>
              </a:rPr>
              <a:t>恢复        </a:t>
            </a:r>
            <a:r>
              <a:rPr lang="zh-CN" altLang="en-US" b="1" dirty="0">
                <a:solidFill>
                  <a:srgbClr val="000000"/>
                </a:solidFill>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339">
                                            <p:txEl>
                                              <p:pRg st="10" end="10"/>
                                            </p:txEl>
                                          </p:spTgt>
                                        </p:tgtEl>
                                        <p:attrNameLst>
                                          <p:attrName>style.visibility</p:attrName>
                                        </p:attrNameLst>
                                      </p:cBhvr>
                                      <p:to>
                                        <p:strVal val="visible"/>
                                      </p:to>
                                    </p:set>
                                    <p:anim calcmode="lin" valueType="num">
                                      <p:cBhvr additive="base">
                                        <p:cTn id="11" dur="500" fill="hold"/>
                                        <p:tgtEl>
                                          <p:spTgt spid="14339">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4F2BB0DC-E437-44A1-9591-B4D0375A4724}" type="slidenum">
              <a:rPr lang="en-US" altLang="zh-CN"/>
              <a:pPr/>
              <a:t>70</a:t>
            </a:fld>
            <a:endParaRPr lang="en-US" altLang="zh-CN"/>
          </a:p>
        </p:txBody>
      </p:sp>
      <p:sp>
        <p:nvSpPr>
          <p:cNvPr id="79874" name="Rectangle 2"/>
          <p:cNvSpPr>
            <a:spLocks noGrp="1" noChangeArrowheads="1"/>
          </p:cNvSpPr>
          <p:nvPr>
            <p:ph type="title"/>
          </p:nvPr>
        </p:nvSpPr>
        <p:spPr/>
        <p:txBody>
          <a:bodyPr/>
          <a:lstStyle/>
          <a:p>
            <a:r>
              <a:rPr lang="en-US" altLang="zh-CN" sz="4000"/>
              <a:t>7.2.4  </a:t>
            </a:r>
            <a:r>
              <a:rPr lang="zh-CN" altLang="en-US" sz="4000"/>
              <a:t>死锁的检测、处理和预防</a:t>
            </a:r>
          </a:p>
        </p:txBody>
      </p:sp>
      <p:sp>
        <p:nvSpPr>
          <p:cNvPr id="79875" name="Rectangle 3"/>
          <p:cNvSpPr>
            <a:spLocks noGrp="1" noChangeArrowheads="1"/>
          </p:cNvSpPr>
          <p:nvPr>
            <p:ph type="body" idx="1"/>
          </p:nvPr>
        </p:nvSpPr>
        <p:spPr>
          <a:xfrm>
            <a:off x="601414" y="1341016"/>
            <a:ext cx="8147050" cy="4968304"/>
          </a:xfrm>
        </p:spPr>
        <p:txBody>
          <a:bodyPr/>
          <a:lstStyle/>
          <a:p>
            <a:pPr>
              <a:lnSpc>
                <a:spcPct val="105000"/>
              </a:lnSpc>
            </a:pPr>
            <a:r>
              <a:rPr lang="zh-CN" altLang="en-US" sz="2600" dirty="0">
                <a:solidFill>
                  <a:schemeClr val="accent2"/>
                </a:solidFill>
                <a:latin typeface="Times New Roman" pitchFamily="18" charset="0"/>
                <a:ea typeface="黑体" pitchFamily="2" charset="-122"/>
              </a:rPr>
              <a:t>死锁（</a:t>
            </a:r>
            <a:r>
              <a:rPr lang="en-US" altLang="zh-CN" sz="2600" dirty="0">
                <a:solidFill>
                  <a:schemeClr val="accent2"/>
                </a:solidFill>
                <a:latin typeface="Times New Roman" pitchFamily="18" charset="0"/>
                <a:ea typeface="黑体" pitchFamily="2" charset="-122"/>
              </a:rPr>
              <a:t>deadlock</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a:lnSpc>
                <a:spcPct val="105000"/>
              </a:lnSpc>
            </a:pPr>
            <a:r>
              <a:rPr lang="zh-CN" altLang="en-US" sz="2200" dirty="0">
                <a:latin typeface="Times New Roman" pitchFamily="18" charset="0"/>
                <a:ea typeface="黑体" pitchFamily="2" charset="-122"/>
              </a:rPr>
              <a:t>有了</a:t>
            </a:r>
            <a:r>
              <a:rPr lang="zh-CN" altLang="en-US" sz="2200" dirty="0">
                <a:solidFill>
                  <a:srgbClr val="0000FF"/>
                </a:solidFill>
                <a:latin typeface="Times New Roman" pitchFamily="18" charset="0"/>
                <a:ea typeface="黑体" pitchFamily="2" charset="-122"/>
              </a:rPr>
              <a:t>封锁</a:t>
            </a:r>
            <a:r>
              <a:rPr lang="zh-CN" altLang="en-US" sz="2200" dirty="0">
                <a:latin typeface="Times New Roman" pitchFamily="18" charset="0"/>
                <a:ea typeface="黑体" pitchFamily="2" charset="-122"/>
              </a:rPr>
              <a:t>就有可能会发生</a:t>
            </a:r>
            <a:r>
              <a:rPr lang="zh-CN" altLang="en-US" sz="2200" dirty="0">
                <a:solidFill>
                  <a:srgbClr val="FF0000"/>
                </a:solidFill>
                <a:latin typeface="Times New Roman" pitchFamily="18" charset="0"/>
                <a:ea typeface="黑体" pitchFamily="2" charset="-122"/>
              </a:rPr>
              <a:t>死锁：</a:t>
            </a:r>
            <a:r>
              <a:rPr lang="zh-CN" altLang="en-US" sz="2200" dirty="0">
                <a:latin typeface="Times New Roman" pitchFamily="18" charset="0"/>
                <a:ea typeface="黑体" pitchFamily="2" charset="-122"/>
              </a:rPr>
              <a:t>两个事务对锁形成</a:t>
            </a:r>
            <a:r>
              <a:rPr lang="zh-CN" altLang="en-US" sz="2200" dirty="0">
                <a:solidFill>
                  <a:srgbClr val="FF0000"/>
                </a:solidFill>
                <a:latin typeface="Times New Roman" pitchFamily="18" charset="0"/>
                <a:ea typeface="黑体" pitchFamily="2" charset="-122"/>
              </a:rPr>
              <a:t>“循环等待”</a:t>
            </a:r>
            <a:r>
              <a:rPr lang="zh-CN" altLang="en-US" sz="2200" dirty="0">
                <a:latin typeface="Times New Roman" pitchFamily="18" charset="0"/>
                <a:ea typeface="黑体" pitchFamily="2" charset="-122"/>
              </a:rPr>
              <a:t>就产生了死锁。</a:t>
            </a:r>
          </a:p>
          <a:p>
            <a:pPr lvl="1">
              <a:lnSpc>
                <a:spcPct val="105000"/>
              </a:lnSpc>
            </a:pPr>
            <a:r>
              <a:rPr kumimoji="1" lang="zh-CN" altLang="en-US" sz="2200" dirty="0">
                <a:solidFill>
                  <a:schemeClr val="hlink"/>
                </a:solidFill>
                <a:latin typeface="Times New Roman" pitchFamily="18" charset="0"/>
                <a:ea typeface="黑体" pitchFamily="2" charset="-122"/>
              </a:rPr>
              <a:t>死锁的例子</a:t>
            </a:r>
          </a:p>
          <a:p>
            <a:pPr lvl="2">
              <a:lnSpc>
                <a:spcPct val="105000"/>
              </a:lnSpc>
            </a:pPr>
            <a:r>
              <a:rPr kumimoji="1" lang="zh-CN" altLang="en-US" sz="2200" dirty="0">
                <a:solidFill>
                  <a:schemeClr val="tx2"/>
                </a:solidFill>
                <a:latin typeface="Times New Roman" pitchFamily="18" charset="0"/>
                <a:ea typeface="黑体" pitchFamily="2" charset="-122"/>
              </a:rPr>
              <a:t>假设在数据库中有两个数据对象</a:t>
            </a:r>
            <a:r>
              <a:rPr kumimoji="1" lang="en-US" altLang="zh-CN" sz="2200" dirty="0">
                <a:solidFill>
                  <a:schemeClr val="tx2"/>
                </a:solidFill>
                <a:latin typeface="Times New Roman" pitchFamily="18" charset="0"/>
                <a:ea typeface="黑体" pitchFamily="2" charset="-122"/>
              </a:rPr>
              <a:t>A</a:t>
            </a:r>
            <a:r>
              <a:rPr kumimoji="1" lang="zh-CN" altLang="en-US" sz="2200" dirty="0">
                <a:solidFill>
                  <a:schemeClr val="tx2"/>
                </a:solidFill>
                <a:latin typeface="Times New Roman" pitchFamily="18" charset="0"/>
                <a:ea typeface="黑体" pitchFamily="2" charset="-122"/>
              </a:rPr>
              <a:t>和</a:t>
            </a:r>
            <a:r>
              <a:rPr kumimoji="1" lang="en-US" altLang="zh-CN" sz="2200" dirty="0">
                <a:solidFill>
                  <a:schemeClr val="tx2"/>
                </a:solidFill>
                <a:latin typeface="Times New Roman" pitchFamily="18" charset="0"/>
                <a:ea typeface="黑体" pitchFamily="2" charset="-122"/>
              </a:rPr>
              <a:t>B</a:t>
            </a:r>
            <a:r>
              <a:rPr kumimoji="1" lang="zh-CN" altLang="en-US" sz="2200" dirty="0">
                <a:solidFill>
                  <a:schemeClr val="tx2"/>
                </a:solidFill>
                <a:latin typeface="Times New Roman" pitchFamily="18" charset="0"/>
                <a:ea typeface="黑体" pitchFamily="2" charset="-122"/>
              </a:rPr>
              <a:t>，并有两个事务：</a:t>
            </a:r>
          </a:p>
          <a:p>
            <a:pPr lvl="3">
              <a:lnSpc>
                <a:spcPct val="105000"/>
              </a:lnSpc>
            </a:pPr>
            <a:r>
              <a:rPr kumimoji="1" lang="zh-CN" altLang="en-US" sz="2200" dirty="0">
                <a:solidFill>
                  <a:srgbClr val="008000"/>
                </a:solidFill>
                <a:latin typeface="Times New Roman" pitchFamily="18" charset="0"/>
                <a:ea typeface="黑体" pitchFamily="2" charset="-122"/>
              </a:rPr>
              <a:t>事务</a:t>
            </a:r>
            <a:r>
              <a:rPr kumimoji="1" lang="en-US" altLang="zh-CN" sz="2200" b="1" dirty="0">
                <a:solidFill>
                  <a:srgbClr val="008000"/>
                </a:solidFill>
                <a:latin typeface="Times New Roman" pitchFamily="18" charset="0"/>
                <a:ea typeface="黑体" pitchFamily="2" charset="-122"/>
              </a:rPr>
              <a:t>T1</a:t>
            </a:r>
            <a:r>
              <a:rPr kumimoji="1" lang="zh-CN" altLang="en-US" sz="2200" dirty="0">
                <a:solidFill>
                  <a:srgbClr val="008000"/>
                </a:solidFill>
                <a:latin typeface="Times New Roman" pitchFamily="18" charset="0"/>
                <a:ea typeface="黑体" pitchFamily="2" charset="-122"/>
              </a:rPr>
              <a:t>：</a:t>
            </a:r>
            <a:r>
              <a:rPr kumimoji="1" lang="zh-CN" altLang="en-US" sz="2200" dirty="0">
                <a:latin typeface="Times New Roman" pitchFamily="18" charset="0"/>
                <a:ea typeface="黑体" pitchFamily="2" charset="-122"/>
              </a:rPr>
              <a:t>根据读到的</a:t>
            </a:r>
            <a:r>
              <a:rPr kumimoji="1" lang="en-US" altLang="zh-CN" sz="2200" dirty="0">
                <a:latin typeface="Times New Roman" pitchFamily="18" charset="0"/>
                <a:ea typeface="黑体" pitchFamily="2" charset="-122"/>
              </a:rPr>
              <a:t>A</a:t>
            </a:r>
            <a:r>
              <a:rPr kumimoji="1" lang="zh-CN" altLang="en-US" sz="2200" dirty="0">
                <a:latin typeface="Times New Roman" pitchFamily="18" charset="0"/>
                <a:ea typeface="黑体" pitchFamily="2" charset="-122"/>
              </a:rPr>
              <a:t>的值来修改</a:t>
            </a:r>
            <a:r>
              <a:rPr kumimoji="1" lang="en-US" altLang="zh-CN" sz="2200" dirty="0">
                <a:latin typeface="Times New Roman" pitchFamily="18" charset="0"/>
                <a:ea typeface="黑体" pitchFamily="2" charset="-122"/>
              </a:rPr>
              <a:t>B</a:t>
            </a:r>
            <a:r>
              <a:rPr kumimoji="1" lang="zh-CN" altLang="en-US" sz="2200" dirty="0">
                <a:latin typeface="Times New Roman" pitchFamily="18" charset="0"/>
                <a:ea typeface="黑体" pitchFamily="2" charset="-122"/>
              </a:rPr>
              <a:t>的值，其数据库访问的操作流程如下：</a:t>
            </a:r>
            <a:r>
              <a:rPr kumimoji="1" lang="en-US" altLang="zh-CN" sz="2200" b="1" dirty="0">
                <a:solidFill>
                  <a:srgbClr val="A50021"/>
                </a:solidFill>
                <a:latin typeface="Times New Roman" pitchFamily="18" charset="0"/>
                <a:ea typeface="黑体" pitchFamily="2" charset="-122"/>
              </a:rPr>
              <a:t>R1(A);R1(B);W1(B)</a:t>
            </a:r>
          </a:p>
          <a:p>
            <a:pPr lvl="3">
              <a:lnSpc>
                <a:spcPct val="105000"/>
              </a:lnSpc>
            </a:pPr>
            <a:r>
              <a:rPr kumimoji="1" lang="zh-CN" altLang="en-US" sz="2200" dirty="0">
                <a:solidFill>
                  <a:srgbClr val="008000"/>
                </a:solidFill>
                <a:latin typeface="Times New Roman" pitchFamily="18" charset="0"/>
                <a:ea typeface="黑体" pitchFamily="2" charset="-122"/>
              </a:rPr>
              <a:t>事务</a:t>
            </a:r>
            <a:r>
              <a:rPr kumimoji="1" lang="en-US" altLang="zh-CN" sz="2200" b="1" dirty="0">
                <a:solidFill>
                  <a:srgbClr val="008000"/>
                </a:solidFill>
                <a:latin typeface="Times New Roman" pitchFamily="18" charset="0"/>
                <a:ea typeface="黑体" pitchFamily="2" charset="-122"/>
              </a:rPr>
              <a:t>T2</a:t>
            </a:r>
            <a:r>
              <a:rPr kumimoji="1" lang="zh-CN" altLang="en-US" sz="2200" dirty="0">
                <a:solidFill>
                  <a:srgbClr val="008000"/>
                </a:solidFill>
                <a:latin typeface="Times New Roman" pitchFamily="18" charset="0"/>
                <a:ea typeface="黑体" pitchFamily="2" charset="-122"/>
              </a:rPr>
              <a:t>：</a:t>
            </a:r>
            <a:r>
              <a:rPr kumimoji="1" lang="zh-CN" altLang="en-US" sz="2200" dirty="0">
                <a:latin typeface="Times New Roman" pitchFamily="18" charset="0"/>
                <a:ea typeface="黑体" pitchFamily="2" charset="-122"/>
              </a:rPr>
              <a:t>根据读到的</a:t>
            </a:r>
            <a:r>
              <a:rPr kumimoji="1" lang="en-US" altLang="zh-CN" sz="2200" dirty="0">
                <a:latin typeface="Times New Roman" pitchFamily="18" charset="0"/>
                <a:ea typeface="黑体" pitchFamily="2" charset="-122"/>
              </a:rPr>
              <a:t>B</a:t>
            </a:r>
            <a:r>
              <a:rPr kumimoji="1" lang="zh-CN" altLang="en-US" sz="2200" dirty="0">
                <a:latin typeface="Times New Roman" pitchFamily="18" charset="0"/>
                <a:ea typeface="黑体" pitchFamily="2" charset="-122"/>
              </a:rPr>
              <a:t>的值来修改</a:t>
            </a:r>
            <a:r>
              <a:rPr kumimoji="1" lang="en-US" altLang="zh-CN" sz="2200" dirty="0">
                <a:latin typeface="Times New Roman" pitchFamily="18" charset="0"/>
                <a:ea typeface="黑体" pitchFamily="2" charset="-122"/>
              </a:rPr>
              <a:t>A</a:t>
            </a:r>
            <a:r>
              <a:rPr kumimoji="1" lang="zh-CN" altLang="en-US" sz="2200" dirty="0">
                <a:latin typeface="Times New Roman" pitchFamily="18" charset="0"/>
                <a:ea typeface="黑体" pitchFamily="2" charset="-122"/>
              </a:rPr>
              <a:t>的值，其数据库访问的操作流程如下：</a:t>
            </a:r>
            <a:r>
              <a:rPr kumimoji="1" lang="en-US" altLang="zh-CN" sz="2200" b="1" dirty="0">
                <a:solidFill>
                  <a:srgbClr val="A50021"/>
                </a:solidFill>
                <a:latin typeface="Times New Roman" pitchFamily="18" charset="0"/>
                <a:ea typeface="黑体" pitchFamily="2" charset="-122"/>
              </a:rPr>
              <a:t>R2(B);R2(A);W2(A)</a:t>
            </a:r>
          </a:p>
          <a:p>
            <a:pPr lvl="2">
              <a:lnSpc>
                <a:spcPct val="105000"/>
              </a:lnSpc>
            </a:pPr>
            <a:r>
              <a:rPr kumimoji="1" lang="zh-CN" altLang="en-US" sz="2200" dirty="0">
                <a:latin typeface="Times New Roman" pitchFamily="18" charset="0"/>
                <a:ea typeface="黑体" pitchFamily="2" charset="-122"/>
              </a:rPr>
              <a:t>如果采用如下的调度来并发执行事务</a:t>
            </a:r>
            <a:r>
              <a:rPr kumimoji="1" lang="en-US" altLang="zh-CN" sz="2200" b="1" dirty="0">
                <a:solidFill>
                  <a:srgbClr val="008000"/>
                </a:solidFill>
                <a:latin typeface="Times New Roman" pitchFamily="18" charset="0"/>
                <a:ea typeface="黑体" pitchFamily="2" charset="-122"/>
              </a:rPr>
              <a:t>T1</a:t>
            </a:r>
            <a:r>
              <a:rPr kumimoji="1" lang="zh-CN" altLang="en-US" sz="2200" dirty="0">
                <a:latin typeface="Times New Roman" pitchFamily="18" charset="0"/>
                <a:ea typeface="黑体" pitchFamily="2" charset="-122"/>
              </a:rPr>
              <a:t>和</a:t>
            </a:r>
            <a:r>
              <a:rPr kumimoji="1" lang="en-US" altLang="zh-CN" sz="2200" b="1" dirty="0">
                <a:solidFill>
                  <a:srgbClr val="008000"/>
                </a:solidFill>
                <a:latin typeface="Times New Roman" pitchFamily="18" charset="0"/>
                <a:ea typeface="黑体" pitchFamily="2" charset="-122"/>
              </a:rPr>
              <a:t>T2</a:t>
            </a:r>
            <a:r>
              <a:rPr lang="zh-CN" altLang="en-US" sz="2200" dirty="0">
                <a:latin typeface="Times New Roman" pitchFamily="18" charset="0"/>
                <a:ea typeface="黑体" pitchFamily="2" charset="-122"/>
              </a:rPr>
              <a:t> ，</a:t>
            </a:r>
            <a:r>
              <a:rPr kumimoji="1" lang="zh-CN" altLang="en-US" sz="2200" dirty="0">
                <a:latin typeface="Times New Roman" pitchFamily="18" charset="0"/>
                <a:ea typeface="黑体" pitchFamily="2" charset="-122"/>
              </a:rPr>
              <a:t>将产生死锁现象： </a:t>
            </a:r>
            <a:r>
              <a:rPr kumimoji="1" lang="en-US" altLang="zh-CN" sz="2200" b="1" dirty="0">
                <a:solidFill>
                  <a:srgbClr val="A50021"/>
                </a:solidFill>
                <a:latin typeface="Times New Roman" pitchFamily="18" charset="0"/>
                <a:ea typeface="黑体" pitchFamily="2" charset="-122"/>
              </a:rPr>
              <a:t>R1(A);R1(B);R2(B);W1(B);R2(A);W2(A)</a:t>
            </a:r>
            <a:br>
              <a:rPr kumimoji="1" lang="en-US" altLang="zh-CN" sz="2200" b="1" dirty="0">
                <a:solidFill>
                  <a:srgbClr val="A50021"/>
                </a:solidFill>
                <a:latin typeface="Times New Roman" pitchFamily="18" charset="0"/>
                <a:ea typeface="黑体" pitchFamily="2" charset="-122"/>
              </a:rPr>
            </a:br>
            <a:r>
              <a:rPr kumimoji="1" lang="zh-CN" altLang="en-US" sz="2200" b="1" dirty="0">
                <a:solidFill>
                  <a:srgbClr val="0000FF"/>
                </a:solidFill>
                <a:latin typeface="Times New Roman" pitchFamily="18" charset="0"/>
                <a:ea typeface="黑体" pitchFamily="2" charset="-122"/>
              </a:rPr>
              <a:t>（见下页）</a:t>
            </a:r>
            <a:endParaRPr kumimoji="1" lang="en-US" altLang="zh-CN" sz="2200" b="1" dirty="0">
              <a:solidFill>
                <a:srgbClr val="0000FF"/>
              </a:solidFill>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anim calcmode="lin" valueType="num">
                                      <p:cBhvr additive="base">
                                        <p:cTn id="7" dur="500" fill="hold"/>
                                        <p:tgtEl>
                                          <p:spTgt spid="7987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1"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92" name="灯片编号占位符 5"/>
          <p:cNvSpPr>
            <a:spLocks noGrp="1"/>
          </p:cNvSpPr>
          <p:nvPr>
            <p:ph type="sldNum" sz="quarter" idx="4"/>
          </p:nvPr>
        </p:nvSpPr>
        <p:spPr>
          <a:xfrm>
            <a:off x="8028384" y="6561534"/>
            <a:ext cx="658416" cy="244530"/>
          </a:xfrm>
        </p:spPr>
        <p:txBody>
          <a:bodyPr/>
          <a:lstStyle/>
          <a:p>
            <a:fld id="{FD36AEE0-3357-4645-B0CD-E9159347F4BD}" type="slidenum">
              <a:rPr lang="en-US" altLang="zh-CN"/>
              <a:pPr/>
              <a:t>71</a:t>
            </a:fld>
            <a:endParaRPr lang="en-US" altLang="zh-CN"/>
          </a:p>
        </p:txBody>
      </p:sp>
      <p:sp>
        <p:nvSpPr>
          <p:cNvPr id="88066" name="Rectangle 2"/>
          <p:cNvSpPr>
            <a:spLocks noGrp="1" noChangeArrowheads="1"/>
          </p:cNvSpPr>
          <p:nvPr>
            <p:ph type="title"/>
          </p:nvPr>
        </p:nvSpPr>
        <p:spPr/>
        <p:txBody>
          <a:bodyPr/>
          <a:lstStyle/>
          <a:p>
            <a:r>
              <a:rPr lang="en-US" altLang="zh-CN" sz="4000"/>
              <a:t>7.2.4  </a:t>
            </a:r>
            <a:r>
              <a:rPr lang="zh-CN" altLang="en-US" sz="4000"/>
              <a:t>死锁的检测、处理和预防</a:t>
            </a:r>
          </a:p>
        </p:txBody>
      </p:sp>
      <p:graphicFrame>
        <p:nvGraphicFramePr>
          <p:cNvPr id="88160" name="Group 96"/>
          <p:cNvGraphicFramePr>
            <a:graphicFrameLocks noGrp="1"/>
          </p:cNvGraphicFramePr>
          <p:nvPr>
            <p:ph type="body" idx="1"/>
            <p:extLst>
              <p:ext uri="{D42A27DB-BD31-4B8C-83A1-F6EECF244321}">
                <p14:modId xmlns:p14="http://schemas.microsoft.com/office/powerpoint/2010/main" val="3482605631"/>
              </p:ext>
            </p:extLst>
          </p:nvPr>
        </p:nvGraphicFramePr>
        <p:xfrm>
          <a:off x="683569" y="1741261"/>
          <a:ext cx="8136904" cy="5013960"/>
        </p:xfrm>
        <a:graphic>
          <a:graphicData uri="http://schemas.openxmlformats.org/drawingml/2006/table">
            <a:tbl>
              <a:tblPr/>
              <a:tblGrid>
                <a:gridCol w="1070965">
                  <a:extLst>
                    <a:ext uri="{9D8B030D-6E8A-4147-A177-3AD203B41FA5}">
                      <a16:colId xmlns:a16="http://schemas.microsoft.com/office/drawing/2014/main" val="20000"/>
                    </a:ext>
                  </a:extLst>
                </a:gridCol>
                <a:gridCol w="1641582">
                  <a:extLst>
                    <a:ext uri="{9D8B030D-6E8A-4147-A177-3AD203B41FA5}">
                      <a16:colId xmlns:a16="http://schemas.microsoft.com/office/drawing/2014/main" val="20001"/>
                    </a:ext>
                  </a:extLst>
                </a:gridCol>
                <a:gridCol w="1686062">
                  <a:extLst>
                    <a:ext uri="{9D8B030D-6E8A-4147-A177-3AD203B41FA5}">
                      <a16:colId xmlns:a16="http://schemas.microsoft.com/office/drawing/2014/main" val="20002"/>
                    </a:ext>
                  </a:extLst>
                </a:gridCol>
                <a:gridCol w="1953967">
                  <a:extLst>
                    <a:ext uri="{9D8B030D-6E8A-4147-A177-3AD203B41FA5}">
                      <a16:colId xmlns:a16="http://schemas.microsoft.com/office/drawing/2014/main" val="20003"/>
                    </a:ext>
                  </a:extLst>
                </a:gridCol>
                <a:gridCol w="1784328">
                  <a:extLst>
                    <a:ext uri="{9D8B030D-6E8A-4147-A177-3AD203B41FA5}">
                      <a16:colId xmlns:a16="http://schemas.microsoft.com/office/drawing/2014/main" val="20004"/>
                    </a:ext>
                  </a:extLst>
                </a:gridCol>
              </a:tblGrid>
              <a:tr h="42279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400" b="0" i="0" u="none" strike="noStrike" cap="none" normalizeH="0" baseline="0" dirty="0">
                          <a:ln>
                            <a:noFill/>
                          </a:ln>
                          <a:solidFill>
                            <a:schemeClr val="tx1"/>
                          </a:solidFill>
                          <a:effectLst/>
                          <a:latin typeface="Arial" charset="0"/>
                          <a:ea typeface="宋体" pitchFamily="2" charset="-122"/>
                        </a:rPr>
                        <a:t>时刻</a:t>
                      </a:r>
                      <a:endParaRPr kumimoji="0" lang="en-US" sz="2400" b="0" i="0" u="none" strike="noStrike" cap="none" normalizeH="0" baseline="0" dirty="0">
                        <a:ln>
                          <a:noFill/>
                        </a:ln>
                        <a:solidFill>
                          <a:schemeClr val="tx1"/>
                        </a:solidFill>
                        <a:effectLst/>
                        <a:latin typeface="Arial" charset="0"/>
                        <a:ea typeface="宋体" pitchFamily="2" charset="-122"/>
                      </a:endParaRP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0" i="0" u="none" strike="noStrike" cap="none" normalizeH="0" baseline="0">
                          <a:ln>
                            <a:noFill/>
                          </a:ln>
                          <a:solidFill>
                            <a:schemeClr val="tx1"/>
                          </a:solidFill>
                          <a:effectLst/>
                          <a:latin typeface="Times New Roman" pitchFamily="18" charset="0"/>
                          <a:ea typeface="黑体" pitchFamily="2" charset="-122"/>
                        </a:rPr>
                        <a:t>事务</a:t>
                      </a:r>
                      <a:r>
                        <a:rPr kumimoji="0" lang="en-US" altLang="zh-CN" sz="2200" b="0" i="0" u="none" strike="noStrike" cap="none" normalizeH="0" baseline="0">
                          <a:ln>
                            <a:noFill/>
                          </a:ln>
                          <a:solidFill>
                            <a:schemeClr val="tx1"/>
                          </a:solidFill>
                          <a:effectLst/>
                          <a:latin typeface="Times New Roman" pitchFamily="18" charset="0"/>
                          <a:ea typeface="黑体" pitchFamily="2" charset="-122"/>
                        </a:rPr>
                        <a:t>T</a:t>
                      </a:r>
                      <a:r>
                        <a:rPr kumimoji="0" lang="en-US" altLang="zh-CN" sz="2200" b="0" i="0" u="none" strike="noStrike" cap="none" normalizeH="0" baseline="-25000">
                          <a:ln>
                            <a:noFill/>
                          </a:ln>
                          <a:solidFill>
                            <a:schemeClr val="tx1"/>
                          </a:solidFill>
                          <a:effectLst/>
                          <a:latin typeface="Times New Roman" pitchFamily="18" charset="0"/>
                          <a:ea typeface="黑体" pitchFamily="2" charset="-122"/>
                        </a:rPr>
                        <a:t>1</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200" b="0" i="0" u="none" strike="noStrike" cap="none" normalizeH="0" baseline="0">
                          <a:ln>
                            <a:noFill/>
                          </a:ln>
                          <a:solidFill>
                            <a:schemeClr val="tx1"/>
                          </a:solidFill>
                          <a:effectLst/>
                          <a:latin typeface="Times New Roman" pitchFamily="18" charset="0"/>
                          <a:ea typeface="黑体" pitchFamily="2" charset="-122"/>
                        </a:rPr>
                        <a:t>事务</a:t>
                      </a:r>
                      <a:r>
                        <a:rPr kumimoji="0" lang="en-US" altLang="zh-CN" sz="2200" b="0" i="0" u="none" strike="noStrike" cap="none" normalizeH="0" baseline="0">
                          <a:ln>
                            <a:noFill/>
                          </a:ln>
                          <a:solidFill>
                            <a:schemeClr val="tx1"/>
                          </a:solidFill>
                          <a:effectLst/>
                          <a:latin typeface="Times New Roman" pitchFamily="18" charset="0"/>
                          <a:ea typeface="黑体" pitchFamily="2" charset="-122"/>
                        </a:rPr>
                        <a:t>T</a:t>
                      </a:r>
                      <a:r>
                        <a:rPr kumimoji="0" lang="en-US" altLang="zh-CN" sz="2200" b="0" i="0" u="none" strike="noStrike" cap="none" normalizeH="0" baseline="-25000">
                          <a:ln>
                            <a:noFill/>
                          </a:ln>
                          <a:solidFill>
                            <a:schemeClr val="tx1"/>
                          </a:solidFill>
                          <a:effectLst/>
                          <a:latin typeface="Times New Roman" pitchFamily="18" charset="0"/>
                          <a:ea typeface="黑体" pitchFamily="2" charset="-122"/>
                        </a:rPr>
                        <a:t>2</a:t>
                      </a:r>
                      <a:endParaRPr kumimoji="0" lang="en-US" sz="2200" b="0" i="0" u="none" strike="noStrike" cap="none" normalizeH="0" baseline="-25000">
                        <a:ln>
                          <a:noFill/>
                        </a:ln>
                        <a:solidFill>
                          <a:schemeClr val="tx1"/>
                        </a:solidFill>
                        <a:effectLst/>
                        <a:latin typeface="Times New Roman" pitchFamily="18" charset="0"/>
                        <a:ea typeface="黑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ea typeface="黑体" pitchFamily="2" charset="-122"/>
                        </a:rPr>
                        <a:t>A</a:t>
                      </a:r>
                      <a:r>
                        <a:rPr kumimoji="0" lang="zh-CN" altLang="en-US" sz="2200" b="0" i="0" u="none" strike="noStrike" cap="none" normalizeH="0" baseline="0">
                          <a:ln>
                            <a:noFill/>
                          </a:ln>
                          <a:solidFill>
                            <a:schemeClr val="tx1"/>
                          </a:solidFill>
                          <a:effectLst/>
                          <a:latin typeface="Times New Roman" pitchFamily="18" charset="0"/>
                          <a:ea typeface="黑体" pitchFamily="2" charset="-122"/>
                        </a:rPr>
                        <a:t>的加锁状态</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200" b="0" i="0" u="none" strike="noStrike" cap="none" normalizeH="0" baseline="0">
                          <a:ln>
                            <a:noFill/>
                          </a:ln>
                          <a:solidFill>
                            <a:schemeClr val="tx1"/>
                          </a:solidFill>
                          <a:effectLst/>
                          <a:latin typeface="Times New Roman" pitchFamily="18" charset="0"/>
                          <a:ea typeface="黑体" pitchFamily="2" charset="-122"/>
                        </a:rPr>
                        <a:t>B</a:t>
                      </a:r>
                      <a:r>
                        <a:rPr kumimoji="0" lang="zh-CN" altLang="en-US" sz="2200" b="0" i="0" u="none" strike="noStrike" cap="none" normalizeH="0" baseline="0">
                          <a:ln>
                            <a:noFill/>
                          </a:ln>
                          <a:solidFill>
                            <a:schemeClr val="tx1"/>
                          </a:solidFill>
                          <a:effectLst/>
                          <a:latin typeface="Times New Roman" pitchFamily="18" charset="0"/>
                          <a:ea typeface="黑体" pitchFamily="2" charset="-122"/>
                        </a:rPr>
                        <a:t>的加锁状态</a:t>
                      </a: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1</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Slock</a:t>
                      </a:r>
                      <a:r>
                        <a:rPr kumimoji="0" lang="en-US" altLang="zh-CN" sz="2000" b="1" i="0" u="none" strike="noStrike" cap="none" normalizeH="0" baseline="-25000" dirty="0">
                          <a:ln>
                            <a:noFill/>
                          </a:ln>
                          <a:solidFill>
                            <a:schemeClr val="accent2"/>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(A)</a:t>
                      </a:r>
                      <a:endParaRPr kumimoji="0" lang="en-US" sz="2000" b="1" i="0" u="none" strike="noStrike" cap="none" normalizeH="0" baseline="0" dirty="0">
                        <a:ln>
                          <a:noFill/>
                        </a:ln>
                        <a:solidFill>
                          <a:schemeClr val="accent2"/>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2</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3</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Slock</a:t>
                      </a:r>
                      <a:r>
                        <a:rPr kumimoji="0" lang="en-US" altLang="zh-CN" sz="2000" b="1" i="0" u="none" strike="noStrike" cap="none" normalizeH="0" baseline="-25000" dirty="0">
                          <a:ln>
                            <a:noFill/>
                          </a:ln>
                          <a:solidFill>
                            <a:schemeClr val="accent2"/>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(B)</a:t>
                      </a:r>
                      <a:endParaRPr kumimoji="0" lang="en-US" sz="2000" b="1" i="0" u="none" strike="noStrike" cap="none" normalizeH="0" baseline="0" dirty="0">
                        <a:ln>
                          <a:noFill/>
                        </a:ln>
                        <a:solidFill>
                          <a:schemeClr val="accent2"/>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4</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(B)</a:t>
                      </a: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5</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Slock</a:t>
                      </a:r>
                      <a:r>
                        <a:rPr kumimoji="0" lang="en-US" altLang="zh-CN" sz="2000" b="1" i="0" u="none" strike="noStrike" cap="none" normalizeH="0" baseline="-25000" dirty="0">
                          <a:ln>
                            <a:noFill/>
                          </a:ln>
                          <a:solidFill>
                            <a:schemeClr val="accent2"/>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(B)</a:t>
                      </a:r>
                      <a:endParaRPr kumimoji="0" lang="en-US" sz="2000" b="1" i="0" u="none" strike="noStrike" cap="none" normalizeH="0" baseline="0" dirty="0">
                        <a:ln>
                          <a:noFill/>
                        </a:ln>
                        <a:solidFill>
                          <a:schemeClr val="accent2"/>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a:ln>
                            <a:noFill/>
                          </a:ln>
                          <a:solidFill>
                            <a:schemeClr val="tx1"/>
                          </a:solidFill>
                          <a:effectLst/>
                          <a:latin typeface="Times New Roman" pitchFamily="18" charset="0"/>
                          <a:ea typeface="宋体" pitchFamily="2" charset="-122"/>
                        </a:rPr>
                        <a:t>)</a:t>
                      </a: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6</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(B)</a:t>
                      </a: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7</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Xlock</a:t>
                      </a:r>
                      <a:r>
                        <a:rPr kumimoji="0" lang="en-US" altLang="zh-CN" sz="2000" b="1" i="0" u="none" strike="noStrike" cap="none" normalizeH="0" baseline="-25000" dirty="0">
                          <a:ln>
                            <a:noFill/>
                          </a:ln>
                          <a:solidFill>
                            <a:schemeClr val="accent2"/>
                          </a:solidFill>
                          <a:effectLst/>
                          <a:latin typeface="Times New Roman" pitchFamily="18" charset="0"/>
                          <a:ea typeface="宋体" pitchFamily="2" charset="-122"/>
                        </a:rPr>
                        <a:t>1</a:t>
                      </a: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(B)</a:t>
                      </a:r>
                      <a:endParaRPr kumimoji="0" lang="en-US" sz="2000" b="1" i="0" u="none" strike="noStrike" cap="none" normalizeH="0" baseline="0" dirty="0">
                        <a:ln>
                          <a:noFill/>
                        </a:ln>
                        <a:solidFill>
                          <a:schemeClr val="accent2"/>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8</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Slock</a:t>
                      </a:r>
                      <a:r>
                        <a:rPr kumimoji="0" lang="en-US" altLang="zh-CN" sz="2000" b="1" i="0" u="none" strike="noStrike" cap="none" normalizeH="0" baseline="-25000" dirty="0">
                          <a:ln>
                            <a:noFill/>
                          </a:ln>
                          <a:solidFill>
                            <a:schemeClr val="accent2"/>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(A)</a:t>
                      </a:r>
                      <a:endParaRPr kumimoji="0" lang="en-US" sz="2000" b="1" i="0" u="none" strike="noStrike" cap="none" normalizeH="0" baseline="0" dirty="0">
                        <a:ln>
                          <a:noFill/>
                        </a:ln>
                        <a:solidFill>
                          <a:schemeClr val="accent2"/>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chemeClr val="tx1"/>
                          </a:solidFill>
                          <a:effectLst/>
                          <a:latin typeface="Times New Roman" pitchFamily="18" charset="0"/>
                          <a:ea typeface="宋体" pitchFamily="2" charset="-122"/>
                        </a:rPr>
                        <a:t>S</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T</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t>
                      </a: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9</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R</a:t>
                      </a:r>
                      <a:r>
                        <a:rPr kumimoji="0" lang="en-US" altLang="zh-CN" sz="2000" b="1" i="0" u="none" strike="noStrike" cap="none" normalizeH="0" baseline="-25000" dirty="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tx1"/>
                          </a:solidFill>
                          <a:effectLst/>
                          <a:latin typeface="Times New Roman" pitchFamily="18" charset="0"/>
                          <a:ea typeface="宋体" pitchFamily="2" charset="-122"/>
                        </a:rPr>
                        <a:t>(A)</a:t>
                      </a: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10</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Xlock</a:t>
                      </a:r>
                      <a:r>
                        <a:rPr kumimoji="0" lang="en-US" altLang="zh-CN" sz="2000" b="1" i="0" u="none" strike="noStrike" cap="none" normalizeH="0" baseline="-25000" dirty="0">
                          <a:ln>
                            <a:noFill/>
                          </a:ln>
                          <a:solidFill>
                            <a:schemeClr val="accent2"/>
                          </a:solidFill>
                          <a:effectLst/>
                          <a:latin typeface="Times New Roman" pitchFamily="18" charset="0"/>
                          <a:ea typeface="宋体" pitchFamily="2" charset="-122"/>
                        </a:rPr>
                        <a:t>2</a:t>
                      </a:r>
                      <a:r>
                        <a:rPr kumimoji="0" lang="en-US" altLang="zh-CN" sz="2000" b="1" i="0" u="none" strike="noStrike" cap="none" normalizeH="0" baseline="0" dirty="0">
                          <a:ln>
                            <a:noFill/>
                          </a:ln>
                          <a:solidFill>
                            <a:schemeClr val="accent2"/>
                          </a:solidFill>
                          <a:effectLst/>
                          <a:latin typeface="Times New Roman" pitchFamily="18" charset="0"/>
                          <a:ea typeface="宋体" pitchFamily="2" charset="-122"/>
                        </a:rPr>
                        <a:t>(A)</a:t>
                      </a:r>
                      <a:endParaRPr kumimoji="0" lang="en-US" sz="2000" b="1" i="0" u="none" strike="noStrike" cap="none" normalizeH="0" baseline="0" dirty="0">
                        <a:ln>
                          <a:noFill/>
                        </a:ln>
                        <a:solidFill>
                          <a:schemeClr val="accent2"/>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11</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6448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chemeClr val="tx1"/>
                          </a:solidFill>
                          <a:effectLst/>
                          <a:latin typeface="Times New Roman" pitchFamily="18" charset="0"/>
                          <a:ea typeface="宋体" pitchFamily="2" charset="-122"/>
                        </a:rPr>
                        <a:t>12</a:t>
                      </a:r>
                    </a:p>
                  </a:txBody>
                  <a:tcPr marT="38100" marB="3810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dirty="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sz="2000" b="1" i="0" u="none" strike="noStrike" cap="none" normalizeH="0" baseline="0">
                          <a:ln>
                            <a:noFill/>
                          </a:ln>
                          <a:solidFill>
                            <a:srgbClr val="0000FF"/>
                          </a:solidFill>
                          <a:effectLst/>
                          <a:latin typeface="Times New Roman" pitchFamily="18" charset="0"/>
                          <a:ea typeface="宋体" pitchFamily="2" charset="-122"/>
                        </a:rPr>
                        <a:t>Wait…</a:t>
                      </a: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sz="2000" b="1" i="0" u="none" strike="noStrike" cap="none" normalizeH="0" baseline="0" dirty="0">
                        <a:ln>
                          <a:noFill/>
                        </a:ln>
                        <a:solidFill>
                          <a:schemeClr val="tx1"/>
                        </a:solidFill>
                        <a:effectLst/>
                        <a:latin typeface="Times New Roman" pitchFamily="18" charset="0"/>
                        <a:ea typeface="宋体" pitchFamily="2" charset="-122"/>
                      </a:endParaRPr>
                    </a:p>
                  </a:txBody>
                  <a:tcPr marT="38100" marB="3810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bl>
          </a:graphicData>
        </a:graphic>
      </p:graphicFrame>
      <p:sp>
        <p:nvSpPr>
          <p:cNvPr id="88158" name="Rectangle 94"/>
          <p:cNvSpPr>
            <a:spLocks noChangeArrowheads="1"/>
          </p:cNvSpPr>
          <p:nvPr/>
        </p:nvSpPr>
        <p:spPr bwMode="auto">
          <a:xfrm>
            <a:off x="683568" y="1251616"/>
            <a:ext cx="8136904" cy="461665"/>
          </a:xfrm>
          <a:prstGeom prst="rect">
            <a:avLst/>
          </a:prstGeom>
          <a:solidFill>
            <a:schemeClr val="tx2">
              <a:lumMod val="10000"/>
              <a:lumOff val="90000"/>
            </a:schemeClr>
          </a:solidFill>
          <a:ln w="9525">
            <a:noFill/>
            <a:miter lim="800000"/>
            <a:headEnd/>
            <a:tailEnd/>
          </a:ln>
          <a:effectLst/>
        </p:spPr>
        <p:txBody>
          <a:bodyPr wrap="square">
            <a:spAutoFit/>
          </a:bodyPr>
          <a:lstStyle/>
          <a:p>
            <a:pPr algn="ctr"/>
            <a:r>
              <a:rPr kumimoji="1" lang="en-US" altLang="zh-CN" sz="2400" dirty="0">
                <a:latin typeface="Times New Roman" pitchFamily="18" charset="0"/>
                <a:ea typeface="黑体" pitchFamily="2" charset="-122"/>
              </a:rPr>
              <a:t>T1</a:t>
            </a:r>
            <a:r>
              <a:rPr kumimoji="1" lang="zh-CN" altLang="en-US" sz="2400" dirty="0">
                <a:latin typeface="Times New Roman" pitchFamily="18" charset="0"/>
                <a:ea typeface="黑体" pitchFamily="2" charset="-122"/>
              </a:rPr>
              <a:t>和</a:t>
            </a:r>
            <a:r>
              <a:rPr kumimoji="1" lang="en-US" altLang="zh-CN" sz="2400" dirty="0">
                <a:latin typeface="Times New Roman" pitchFamily="18" charset="0"/>
                <a:ea typeface="黑体" pitchFamily="2" charset="-122"/>
              </a:rPr>
              <a:t>T2</a:t>
            </a:r>
            <a:r>
              <a:rPr kumimoji="1" lang="zh-CN" altLang="en-US" sz="2400" dirty="0">
                <a:latin typeface="Times New Roman" pitchFamily="18" charset="0"/>
                <a:ea typeface="黑体" pitchFamily="2" charset="-122"/>
              </a:rPr>
              <a:t>的调度：</a:t>
            </a:r>
            <a:r>
              <a:rPr kumimoji="1" lang="en-US" altLang="zh-CN" sz="2400" b="1" dirty="0">
                <a:latin typeface="Times New Roman" pitchFamily="18" charset="0"/>
              </a:rPr>
              <a:t>R1(A);R1(B);R2(B);W1(B);R2(A);W2(A)</a:t>
            </a:r>
          </a:p>
        </p:txBody>
      </p:sp>
      <p:cxnSp>
        <p:nvCxnSpPr>
          <p:cNvPr id="9" name="直接箭头连接符 8"/>
          <p:cNvCxnSpPr/>
          <p:nvPr/>
        </p:nvCxnSpPr>
        <p:spPr>
          <a:xfrm flipH="1" flipV="1">
            <a:off x="2987824" y="2505369"/>
            <a:ext cx="720080" cy="316835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5" name="直接箭头连接符 14"/>
          <p:cNvCxnSpPr/>
          <p:nvPr/>
        </p:nvCxnSpPr>
        <p:spPr>
          <a:xfrm flipV="1">
            <a:off x="2987824" y="3873521"/>
            <a:ext cx="648072" cy="648072"/>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B7B47043-075F-4974-BAE6-48F72772F371}" type="slidenum">
              <a:rPr lang="en-US" altLang="zh-CN"/>
              <a:pPr/>
              <a:t>72</a:t>
            </a:fld>
            <a:endParaRPr lang="en-US" altLang="zh-CN"/>
          </a:p>
        </p:txBody>
      </p:sp>
      <p:sp>
        <p:nvSpPr>
          <p:cNvPr id="89090" name="Rectangle 2"/>
          <p:cNvSpPr>
            <a:spLocks noGrp="1" noChangeArrowheads="1"/>
          </p:cNvSpPr>
          <p:nvPr>
            <p:ph type="title"/>
          </p:nvPr>
        </p:nvSpPr>
        <p:spPr/>
        <p:txBody>
          <a:bodyPr/>
          <a:lstStyle/>
          <a:p>
            <a:r>
              <a:rPr lang="en-US" altLang="zh-CN" sz="4000"/>
              <a:t>7.2.4  </a:t>
            </a:r>
            <a:r>
              <a:rPr lang="zh-CN" altLang="en-US" sz="4000"/>
              <a:t>死锁的检测、处理和预防</a:t>
            </a:r>
          </a:p>
        </p:txBody>
      </p:sp>
      <p:sp>
        <p:nvSpPr>
          <p:cNvPr id="89091" name="Rectangle 3"/>
          <p:cNvSpPr>
            <a:spLocks noGrp="1" noChangeArrowheads="1"/>
          </p:cNvSpPr>
          <p:nvPr>
            <p:ph type="body" idx="1"/>
          </p:nvPr>
        </p:nvSpPr>
        <p:spPr>
          <a:xfrm>
            <a:off x="611188" y="1340767"/>
            <a:ext cx="8137525" cy="4752529"/>
          </a:xfrm>
        </p:spPr>
        <p:txBody>
          <a:bodyPr/>
          <a:lstStyle/>
          <a:p>
            <a:pPr>
              <a:lnSpc>
                <a:spcPct val="150000"/>
              </a:lnSpc>
              <a:spcBef>
                <a:spcPts val="1200"/>
              </a:spcBef>
            </a:pPr>
            <a:r>
              <a:rPr lang="zh-CN" altLang="en-US" sz="2400" dirty="0">
                <a:solidFill>
                  <a:schemeClr val="accent2"/>
                </a:solidFill>
                <a:latin typeface="Times New Roman" pitchFamily="18" charset="0"/>
                <a:ea typeface="黑体" pitchFamily="2" charset="-122"/>
              </a:rPr>
              <a:t>对付死锁通常有两种办法：</a:t>
            </a:r>
          </a:p>
          <a:p>
            <a:pPr lvl="1">
              <a:lnSpc>
                <a:spcPct val="150000"/>
              </a:lnSpc>
              <a:spcBef>
                <a:spcPts val="1200"/>
              </a:spcBef>
            </a:pPr>
            <a:r>
              <a:rPr lang="en-US" altLang="zh-CN" sz="2200" dirty="0">
                <a:solidFill>
                  <a:srgbClr val="0000FF"/>
                </a:solidFill>
                <a:latin typeface="Times New Roman" pitchFamily="18" charset="0"/>
                <a:ea typeface="黑体" pitchFamily="2" charset="-122"/>
              </a:rPr>
              <a:t>Deadlock Detection and Deadlock Recovery——</a:t>
            </a:r>
            <a:br>
              <a:rPr lang="en-US" altLang="zh-CN" sz="2200" dirty="0">
                <a:solidFill>
                  <a:srgbClr val="0000FF"/>
                </a:solidFill>
                <a:latin typeface="Times New Roman" pitchFamily="18" charset="0"/>
                <a:ea typeface="黑体" pitchFamily="2" charset="-122"/>
              </a:rPr>
            </a:br>
            <a:r>
              <a:rPr lang="zh-CN" altLang="en-US" sz="2200" dirty="0">
                <a:solidFill>
                  <a:srgbClr val="0000FF"/>
                </a:solidFill>
                <a:latin typeface="Times New Roman" pitchFamily="18" charset="0"/>
                <a:ea typeface="黑体" pitchFamily="2" charset="-122"/>
              </a:rPr>
              <a:t>检测死锁的发生，发现后处理死锁。（“亡羊补牢”法）</a:t>
            </a:r>
          </a:p>
          <a:p>
            <a:pPr lvl="1">
              <a:lnSpc>
                <a:spcPct val="150000"/>
              </a:lnSpc>
              <a:spcBef>
                <a:spcPts val="1200"/>
              </a:spcBef>
            </a:pPr>
            <a:r>
              <a:rPr lang="en-US" altLang="zh-CN" sz="2200" dirty="0">
                <a:solidFill>
                  <a:srgbClr val="0000FF"/>
                </a:solidFill>
                <a:latin typeface="Times New Roman" pitchFamily="18" charset="0"/>
                <a:ea typeface="黑体" pitchFamily="2" charset="-122"/>
              </a:rPr>
              <a:t>Deadlock Prevention——</a:t>
            </a:r>
            <a:br>
              <a:rPr lang="en-US" altLang="zh-CN" sz="2200" dirty="0">
                <a:solidFill>
                  <a:srgbClr val="0000FF"/>
                </a:solidFill>
                <a:latin typeface="Times New Roman" pitchFamily="18" charset="0"/>
                <a:ea typeface="黑体" pitchFamily="2" charset="-122"/>
              </a:rPr>
            </a:br>
            <a:r>
              <a:rPr lang="zh-CN" altLang="en-US" sz="2200" dirty="0">
                <a:solidFill>
                  <a:srgbClr val="0000FF"/>
                </a:solidFill>
                <a:latin typeface="Times New Roman" pitchFamily="18" charset="0"/>
                <a:ea typeface="黑体" pitchFamily="2" charset="-122"/>
              </a:rPr>
              <a:t>防止死锁发生。（“防患于未然”法）</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DFB31032-AA4C-41E7-A6D0-6E5E2493B43D}" type="slidenum">
              <a:rPr lang="en-US" altLang="zh-CN"/>
              <a:pPr/>
              <a:t>73</a:t>
            </a:fld>
            <a:endParaRPr lang="en-US" altLang="zh-CN"/>
          </a:p>
        </p:txBody>
      </p:sp>
      <p:sp>
        <p:nvSpPr>
          <p:cNvPr id="90114" name="Rectangle 2"/>
          <p:cNvSpPr>
            <a:spLocks noGrp="1" noChangeArrowheads="1"/>
          </p:cNvSpPr>
          <p:nvPr>
            <p:ph type="title"/>
          </p:nvPr>
        </p:nvSpPr>
        <p:spPr/>
        <p:txBody>
          <a:bodyPr/>
          <a:lstStyle/>
          <a:p>
            <a:r>
              <a:rPr lang="en-US" altLang="zh-CN" sz="4000"/>
              <a:t>7.2.4  </a:t>
            </a:r>
            <a:r>
              <a:rPr lang="zh-CN" altLang="en-US" sz="4000"/>
              <a:t>死锁的检测、处理和预防</a:t>
            </a:r>
          </a:p>
        </p:txBody>
      </p:sp>
      <p:sp>
        <p:nvSpPr>
          <p:cNvPr id="90115" name="Rectangle 3"/>
          <p:cNvSpPr>
            <a:spLocks noGrp="1" noChangeArrowheads="1"/>
          </p:cNvSpPr>
          <p:nvPr>
            <p:ph type="body" idx="1"/>
          </p:nvPr>
        </p:nvSpPr>
        <p:spPr>
          <a:xfrm>
            <a:off x="611188" y="1341016"/>
            <a:ext cx="8209284" cy="5112320"/>
          </a:xfrm>
        </p:spPr>
        <p:txBody>
          <a:bodyPr/>
          <a:lstStyle/>
          <a:p>
            <a:r>
              <a:rPr lang="zh-CN" altLang="en-US" sz="2600" dirty="0">
                <a:solidFill>
                  <a:schemeClr val="accent2"/>
                </a:solidFill>
                <a:latin typeface="Times New Roman" pitchFamily="18" charset="0"/>
                <a:ea typeface="黑体" pitchFamily="2" charset="-122"/>
              </a:rPr>
              <a:t>死锁的检测和处理</a:t>
            </a:r>
          </a:p>
          <a:p>
            <a:pPr lvl="1"/>
            <a:r>
              <a:rPr lang="zh-CN" altLang="en-US" sz="2200" dirty="0">
                <a:solidFill>
                  <a:srgbClr val="0000FF"/>
                </a:solidFill>
                <a:latin typeface="Times New Roman" pitchFamily="18" charset="0"/>
                <a:ea typeface="黑体" pitchFamily="2" charset="-122"/>
              </a:rPr>
              <a:t>检测方法一：超时法</a:t>
            </a:r>
          </a:p>
          <a:p>
            <a:pPr lvl="2"/>
            <a:r>
              <a:rPr lang="zh-CN" altLang="en-US" sz="2000" dirty="0">
                <a:latin typeface="Times New Roman" pitchFamily="18" charset="0"/>
                <a:ea typeface="黑体" pitchFamily="2" charset="-122"/>
              </a:rPr>
              <a:t>规定一个“等待时限”，如果一个事务因等待获得锁而超过该“等待时限”，则认为发生了死锁。</a:t>
            </a:r>
          </a:p>
          <a:p>
            <a:pPr lvl="2"/>
            <a:r>
              <a:rPr lang="zh-CN" altLang="en-US" sz="2000" dirty="0">
                <a:solidFill>
                  <a:srgbClr val="008000"/>
                </a:solidFill>
                <a:latin typeface="Times New Roman" pitchFamily="18" charset="0"/>
                <a:ea typeface="黑体" pitchFamily="2" charset="-122"/>
              </a:rPr>
              <a:t>优点：</a:t>
            </a:r>
            <a:r>
              <a:rPr lang="zh-CN" altLang="en-US" sz="2000" dirty="0">
                <a:latin typeface="Times New Roman" pitchFamily="18" charset="0"/>
                <a:ea typeface="黑体" pitchFamily="2" charset="-122"/>
              </a:rPr>
              <a:t>简单。</a:t>
            </a:r>
          </a:p>
          <a:p>
            <a:pPr lvl="2"/>
            <a:r>
              <a:rPr lang="zh-CN" altLang="en-US" sz="2000" dirty="0">
                <a:solidFill>
                  <a:srgbClr val="008000"/>
                </a:solidFill>
                <a:latin typeface="Times New Roman" pitchFamily="18" charset="0"/>
                <a:ea typeface="黑体" pitchFamily="2" charset="-122"/>
              </a:rPr>
              <a:t>缺点：</a:t>
            </a:r>
            <a:r>
              <a:rPr lang="zh-CN" altLang="en-US" sz="2000" dirty="0">
                <a:solidFill>
                  <a:srgbClr val="FF0000"/>
                </a:solidFill>
                <a:latin typeface="Times New Roman" pitchFamily="18" charset="0"/>
                <a:ea typeface="黑体" pitchFamily="2" charset="-122"/>
              </a:rPr>
              <a:t>久等：</a:t>
            </a:r>
            <a:r>
              <a:rPr lang="zh-CN" altLang="en-US" sz="2000" dirty="0">
                <a:latin typeface="Times New Roman" pitchFamily="18" charset="0"/>
                <a:ea typeface="黑体" pitchFamily="2" charset="-122"/>
              </a:rPr>
              <a:t>早已发生死锁，非要等到时限到才能发现；</a:t>
            </a:r>
            <a:br>
              <a:rPr lang="en-US" altLang="zh-CN" sz="2000" dirty="0">
                <a:latin typeface="Times New Roman" pitchFamily="18" charset="0"/>
                <a:ea typeface="黑体" pitchFamily="2" charset="-122"/>
              </a:rPr>
            </a:br>
            <a:r>
              <a:rPr lang="en-US" altLang="zh-CN" sz="2000" dirty="0">
                <a:latin typeface="Times New Roman" pitchFamily="18" charset="0"/>
                <a:ea typeface="黑体" pitchFamily="2" charset="-122"/>
              </a:rPr>
              <a:t>            </a:t>
            </a:r>
            <a:r>
              <a:rPr lang="zh-CN" altLang="en-US" sz="2000" dirty="0">
                <a:solidFill>
                  <a:srgbClr val="FF0000"/>
                </a:solidFill>
                <a:latin typeface="Times New Roman" pitchFamily="18" charset="0"/>
                <a:ea typeface="黑体" pitchFamily="2" charset="-122"/>
              </a:rPr>
              <a:t>误判：</a:t>
            </a:r>
            <a:r>
              <a:rPr lang="zh-CN" altLang="en-US" sz="2000" dirty="0">
                <a:latin typeface="Times New Roman" pitchFamily="18" charset="0"/>
                <a:ea typeface="黑体" pitchFamily="2" charset="-122"/>
              </a:rPr>
              <a:t>尚未发生死锁，再等一会即可推进，但时限已</a:t>
            </a:r>
            <a:br>
              <a:rPr lang="en-US" altLang="zh-CN" sz="2000" dirty="0">
                <a:latin typeface="Times New Roman" pitchFamily="18" charset="0"/>
                <a:ea typeface="黑体" pitchFamily="2" charset="-122"/>
              </a:rPr>
            </a:b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到，错误地认为是死锁了。</a:t>
            </a:r>
            <a:endParaRPr lang="en-US" altLang="zh-CN" sz="2000" dirty="0">
              <a:latin typeface="Times New Roman" pitchFamily="18" charset="0"/>
              <a:ea typeface="黑体" pitchFamily="2" charset="-122"/>
            </a:endParaRPr>
          </a:p>
          <a:p>
            <a:pPr lvl="1"/>
            <a:r>
              <a:rPr lang="zh-CN" altLang="en-US" sz="2200" dirty="0">
                <a:solidFill>
                  <a:srgbClr val="0000FF"/>
                </a:solidFill>
                <a:latin typeface="Times New Roman" pitchFamily="18" charset="0"/>
                <a:ea typeface="黑体" pitchFamily="2" charset="-122"/>
              </a:rPr>
              <a:t>检测方法二：等待图法</a:t>
            </a:r>
          </a:p>
          <a:p>
            <a:pPr lvl="2"/>
            <a:r>
              <a:rPr lang="zh-CN" altLang="en-US" sz="2000" dirty="0">
                <a:latin typeface="Times New Roman" pitchFamily="18" charset="0"/>
                <a:ea typeface="黑体" pitchFamily="2" charset="-122"/>
              </a:rPr>
              <a:t>使用一个称“等待图”（</a:t>
            </a:r>
            <a:r>
              <a:rPr lang="en-US" altLang="zh-CN" sz="2000" dirty="0">
                <a:latin typeface="Times New Roman" pitchFamily="18" charset="0"/>
                <a:ea typeface="黑体" pitchFamily="2" charset="-122"/>
              </a:rPr>
              <a:t>wait-for graph</a:t>
            </a:r>
            <a:r>
              <a:rPr lang="zh-CN" altLang="en-US" sz="2000" dirty="0">
                <a:latin typeface="Times New Roman" pitchFamily="18" charset="0"/>
                <a:ea typeface="黑体" pitchFamily="2" charset="-122"/>
              </a:rPr>
              <a:t>）的有向图</a:t>
            </a:r>
            <a:r>
              <a:rPr lang="zh-CN" altLang="zh-CN" sz="2000" dirty="0">
                <a:solidFill>
                  <a:srgbClr val="FF33CC"/>
                </a:solidFill>
              </a:rPr>
              <a:t>（</a:t>
            </a:r>
            <a:r>
              <a:rPr lang="en-US" altLang="zh-CN" sz="2000" dirty="0">
                <a:solidFill>
                  <a:srgbClr val="FF33CC"/>
                </a:solidFill>
              </a:rPr>
              <a:t>OS</a:t>
            </a:r>
            <a:r>
              <a:rPr lang="zh-CN" altLang="zh-CN" sz="2000" dirty="0">
                <a:solidFill>
                  <a:srgbClr val="FF33CC"/>
                </a:solidFill>
              </a:rPr>
              <a:t>中学过）</a:t>
            </a:r>
            <a:r>
              <a:rPr lang="zh-CN" altLang="en-US" sz="2000" dirty="0">
                <a:latin typeface="Times New Roman" pitchFamily="18" charset="0"/>
                <a:ea typeface="黑体" pitchFamily="2" charset="-122"/>
              </a:rPr>
              <a:t>，周期性地检测图中是否有回路，若有，则发生了死锁。</a:t>
            </a:r>
          </a:p>
          <a:p>
            <a:pPr lvl="2"/>
            <a:r>
              <a:rPr lang="zh-CN" altLang="en-US" sz="2000" dirty="0">
                <a:solidFill>
                  <a:srgbClr val="008000"/>
                </a:solidFill>
                <a:latin typeface="Times New Roman" pitchFamily="18" charset="0"/>
                <a:ea typeface="黑体" pitchFamily="2" charset="-122"/>
              </a:rPr>
              <a:t>优点：</a:t>
            </a:r>
            <a:r>
              <a:rPr lang="zh-CN" altLang="en-US" sz="2000" dirty="0">
                <a:latin typeface="Times New Roman" pitchFamily="18" charset="0"/>
                <a:ea typeface="黑体" pitchFamily="2" charset="-122"/>
              </a:rPr>
              <a:t>总能检测出来，并且从不会“误判”。</a:t>
            </a:r>
          </a:p>
          <a:p>
            <a:pPr lvl="2"/>
            <a:r>
              <a:rPr lang="zh-CN" altLang="en-US" sz="2000" dirty="0">
                <a:solidFill>
                  <a:srgbClr val="008000"/>
                </a:solidFill>
                <a:latin typeface="Times New Roman" pitchFamily="18" charset="0"/>
                <a:ea typeface="黑体" pitchFamily="2" charset="-122"/>
              </a:rPr>
              <a:t>缺点：</a:t>
            </a:r>
            <a:r>
              <a:rPr lang="zh-CN" altLang="en-US" sz="2000" dirty="0">
                <a:solidFill>
                  <a:srgbClr val="FF0000"/>
                </a:solidFill>
                <a:latin typeface="Times New Roman" pitchFamily="18" charset="0"/>
                <a:ea typeface="黑体" pitchFamily="2" charset="-122"/>
              </a:rPr>
              <a:t>久等：</a:t>
            </a:r>
            <a:r>
              <a:rPr lang="zh-CN" altLang="en-US" sz="2000" dirty="0">
                <a:latin typeface="Times New Roman" pitchFamily="18" charset="0"/>
                <a:ea typeface="黑体" pitchFamily="2" charset="-122"/>
              </a:rPr>
              <a:t>当检测周期较长时。</a:t>
            </a:r>
            <a:br>
              <a:rPr lang="en-US" altLang="zh-CN" sz="2000" dirty="0">
                <a:latin typeface="Times New Roman" pitchFamily="18" charset="0"/>
                <a:ea typeface="黑体" pitchFamily="2" charset="-122"/>
              </a:rPr>
            </a:br>
            <a:r>
              <a:rPr lang="en-US" altLang="zh-CN" sz="2000" dirty="0">
                <a:latin typeface="Times New Roman" pitchFamily="18" charset="0"/>
                <a:ea typeface="黑体" pitchFamily="2" charset="-122"/>
              </a:rPr>
              <a:t>            </a:t>
            </a:r>
            <a:r>
              <a:rPr lang="zh-CN" altLang="en-US" sz="2000" dirty="0">
                <a:solidFill>
                  <a:srgbClr val="FF0000"/>
                </a:solidFill>
                <a:latin typeface="Times New Roman" pitchFamily="18" charset="0"/>
                <a:ea typeface="黑体" pitchFamily="2" charset="-122"/>
              </a:rPr>
              <a:t>检测代价大：</a:t>
            </a:r>
            <a:r>
              <a:rPr lang="zh-CN" altLang="en-US" sz="2000" dirty="0">
                <a:latin typeface="Times New Roman" pitchFamily="18" charset="0"/>
                <a:ea typeface="黑体" pitchFamily="2" charset="-122"/>
              </a:rPr>
              <a:t>当检测周期较短时，需频繁检测。</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0115">
                                            <p:txEl>
                                              <p:pRg st="3" end="3"/>
                                            </p:txEl>
                                          </p:spTgt>
                                        </p:tgtEl>
                                        <p:attrNameLst>
                                          <p:attrName>style.visibility</p:attrName>
                                        </p:attrNameLst>
                                      </p:cBhvr>
                                      <p:to>
                                        <p:strVal val="visible"/>
                                      </p:to>
                                    </p:set>
                                    <p:anim calcmode="lin" valueType="num">
                                      <p:cBhvr additive="base">
                                        <p:cTn id="7" dur="500" fill="hold"/>
                                        <p:tgtEl>
                                          <p:spTgt spid="901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5">
                                            <p:txEl>
                                              <p:pRg st="4" end="4"/>
                                            </p:txEl>
                                          </p:spTgt>
                                        </p:tgtEl>
                                        <p:attrNameLst>
                                          <p:attrName>style.visibility</p:attrName>
                                        </p:attrNameLst>
                                      </p:cBhvr>
                                      <p:to>
                                        <p:strVal val="visible"/>
                                      </p:to>
                                    </p:set>
                                    <p:anim calcmode="lin" valueType="num">
                                      <p:cBhvr additive="base">
                                        <p:cTn id="11" dur="500" fill="hold"/>
                                        <p:tgtEl>
                                          <p:spTgt spid="9011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0115">
                                            <p:txEl>
                                              <p:pRg st="5" end="5"/>
                                            </p:txEl>
                                          </p:spTgt>
                                        </p:tgtEl>
                                        <p:attrNameLst>
                                          <p:attrName>style.visibility</p:attrName>
                                        </p:attrNameLst>
                                      </p:cBhvr>
                                      <p:to>
                                        <p:strVal val="visible"/>
                                      </p:to>
                                    </p:set>
                                    <p:anim calcmode="lin" valueType="num">
                                      <p:cBhvr additive="base">
                                        <p:cTn id="17" dur="500" fill="hold"/>
                                        <p:tgtEl>
                                          <p:spTgt spid="90115">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0115">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0115">
                                            <p:txEl>
                                              <p:pRg st="6" end="6"/>
                                            </p:txEl>
                                          </p:spTgt>
                                        </p:tgtEl>
                                        <p:attrNameLst>
                                          <p:attrName>style.visibility</p:attrName>
                                        </p:attrNameLst>
                                      </p:cBhvr>
                                      <p:to>
                                        <p:strVal val="visible"/>
                                      </p:to>
                                    </p:set>
                                    <p:anim calcmode="lin" valueType="num">
                                      <p:cBhvr additive="base">
                                        <p:cTn id="21" dur="500" fill="hold"/>
                                        <p:tgtEl>
                                          <p:spTgt spid="9011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01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0115">
                                            <p:txEl>
                                              <p:pRg st="7" end="7"/>
                                            </p:txEl>
                                          </p:spTgt>
                                        </p:tgtEl>
                                        <p:attrNameLst>
                                          <p:attrName>style.visibility</p:attrName>
                                        </p:attrNameLst>
                                      </p:cBhvr>
                                      <p:to>
                                        <p:strVal val="visible"/>
                                      </p:to>
                                    </p:set>
                                    <p:anim calcmode="lin" valueType="num">
                                      <p:cBhvr additive="base">
                                        <p:cTn id="27" dur="500" fill="hold"/>
                                        <p:tgtEl>
                                          <p:spTgt spid="90115">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0115">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0115">
                                            <p:txEl>
                                              <p:pRg st="8" end="8"/>
                                            </p:txEl>
                                          </p:spTgt>
                                        </p:tgtEl>
                                        <p:attrNameLst>
                                          <p:attrName>style.visibility</p:attrName>
                                        </p:attrNameLst>
                                      </p:cBhvr>
                                      <p:to>
                                        <p:strVal val="visible"/>
                                      </p:to>
                                    </p:set>
                                    <p:anim calcmode="lin" valueType="num">
                                      <p:cBhvr additive="base">
                                        <p:cTn id="31" dur="500" fill="hold"/>
                                        <p:tgtEl>
                                          <p:spTgt spid="90115">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01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971EF4A7-F1D6-47A4-9BA3-67E3C79F4699}" type="slidenum">
              <a:rPr lang="en-US" altLang="zh-CN"/>
              <a:pPr/>
              <a:t>74</a:t>
            </a:fld>
            <a:endParaRPr lang="en-US" altLang="zh-CN"/>
          </a:p>
        </p:txBody>
      </p:sp>
      <p:sp>
        <p:nvSpPr>
          <p:cNvPr id="92162" name="Rectangle 2"/>
          <p:cNvSpPr>
            <a:spLocks noGrp="1" noChangeArrowheads="1"/>
          </p:cNvSpPr>
          <p:nvPr>
            <p:ph type="title"/>
          </p:nvPr>
        </p:nvSpPr>
        <p:spPr/>
        <p:txBody>
          <a:bodyPr/>
          <a:lstStyle/>
          <a:p>
            <a:r>
              <a:rPr lang="en-US" altLang="zh-CN" sz="4000"/>
              <a:t>7.2.4  </a:t>
            </a:r>
            <a:r>
              <a:rPr lang="zh-CN" altLang="en-US" sz="4000"/>
              <a:t>死锁的检测、处理和预防</a:t>
            </a:r>
          </a:p>
        </p:txBody>
      </p:sp>
      <p:sp>
        <p:nvSpPr>
          <p:cNvPr id="92163" name="Rectangle 3"/>
          <p:cNvSpPr>
            <a:spLocks noGrp="1" noChangeArrowheads="1"/>
          </p:cNvSpPr>
          <p:nvPr>
            <p:ph type="body" idx="1"/>
          </p:nvPr>
        </p:nvSpPr>
        <p:spPr>
          <a:xfrm>
            <a:off x="611560" y="1341016"/>
            <a:ext cx="8064896" cy="5040312"/>
          </a:xfrm>
        </p:spPr>
        <p:txBody>
          <a:bodyPr/>
          <a:lstStyle/>
          <a:p>
            <a:r>
              <a:rPr lang="zh-CN" altLang="en-US" sz="2600" dirty="0">
                <a:solidFill>
                  <a:schemeClr val="accent2"/>
                </a:solidFill>
                <a:latin typeface="Times New Roman" pitchFamily="18" charset="0"/>
                <a:ea typeface="黑体" pitchFamily="2" charset="-122"/>
              </a:rPr>
              <a:t>死锁的检测和处理（续）</a:t>
            </a:r>
            <a:endParaRPr lang="en-US" altLang="zh-CN" sz="2600" dirty="0">
              <a:solidFill>
                <a:schemeClr val="accent2"/>
              </a:solidFill>
              <a:latin typeface="Times New Roman" pitchFamily="18" charset="0"/>
              <a:ea typeface="黑体" pitchFamily="2" charset="-122"/>
            </a:endParaRPr>
          </a:p>
          <a:p>
            <a:pPr lvl="1"/>
            <a:r>
              <a:rPr lang="zh-CN" altLang="en-US" sz="2400" dirty="0">
                <a:solidFill>
                  <a:srgbClr val="0000FF"/>
                </a:solidFill>
                <a:latin typeface="Times New Roman" pitchFamily="18" charset="0"/>
                <a:ea typeface="黑体" pitchFamily="2" charset="-122"/>
              </a:rPr>
              <a:t>处理方法：选牺牲品让路</a:t>
            </a:r>
          </a:p>
          <a:p>
            <a:pPr lvl="2">
              <a:lnSpc>
                <a:spcPct val="115000"/>
              </a:lnSpc>
            </a:pPr>
            <a:r>
              <a:rPr lang="zh-CN" altLang="en-US" sz="2400" dirty="0">
                <a:latin typeface="Times New Roman" pitchFamily="18" charset="0"/>
                <a:ea typeface="黑体" pitchFamily="2" charset="-122"/>
              </a:rPr>
              <a:t>在循环等待的事务中，选一个事务作为牺牲品（</a:t>
            </a:r>
            <a:r>
              <a:rPr lang="en-US" altLang="zh-CN" sz="2400" dirty="0">
                <a:latin typeface="Times New Roman" pitchFamily="18" charset="0"/>
                <a:ea typeface="黑体" pitchFamily="2" charset="-122"/>
              </a:rPr>
              <a:t>victim</a:t>
            </a:r>
            <a:r>
              <a:rPr lang="zh-CN" altLang="en-US" sz="2400" dirty="0">
                <a:latin typeface="Times New Roman" pitchFamily="18" charset="0"/>
                <a:ea typeface="黑体" pitchFamily="2" charset="-122"/>
              </a:rPr>
              <a:t>）让路：</a:t>
            </a:r>
          </a:p>
          <a:p>
            <a:pPr lvl="3">
              <a:lnSpc>
                <a:spcPct val="115000"/>
              </a:lnSpc>
            </a:pPr>
            <a:r>
              <a:rPr lang="zh-CN" altLang="en-US" sz="2100" dirty="0">
                <a:latin typeface="Times New Roman" pitchFamily="18" charset="0"/>
                <a:ea typeface="黑体" pitchFamily="2" charset="-122"/>
              </a:rPr>
              <a:t>撤消该牺牲品，并在屏幕上通知用户，事后由用户重新提交；</a:t>
            </a:r>
          </a:p>
          <a:p>
            <a:pPr lvl="3">
              <a:lnSpc>
                <a:spcPct val="115000"/>
              </a:lnSpc>
            </a:pPr>
            <a:r>
              <a:rPr lang="zh-CN" altLang="en-US" sz="2100" dirty="0">
                <a:latin typeface="Times New Roman" pitchFamily="18" charset="0"/>
                <a:ea typeface="黑体" pitchFamily="2" charset="-122"/>
              </a:rPr>
              <a:t>暂时撤消（即挂起），稍后由</a:t>
            </a:r>
            <a:r>
              <a:rPr lang="en-US" altLang="zh-CN" sz="2100" dirty="0">
                <a:latin typeface="Times New Roman" pitchFamily="18" charset="0"/>
                <a:ea typeface="黑体" pitchFamily="2" charset="-122"/>
              </a:rPr>
              <a:t>DBMS</a:t>
            </a:r>
            <a:r>
              <a:rPr lang="zh-CN" altLang="en-US" sz="2100" dirty="0">
                <a:latin typeface="Times New Roman" pitchFamily="18" charset="0"/>
                <a:ea typeface="黑体" pitchFamily="2" charset="-122"/>
              </a:rPr>
              <a:t>重启该事务再试。</a:t>
            </a:r>
          </a:p>
          <a:p>
            <a:pPr lvl="2">
              <a:lnSpc>
                <a:spcPct val="115000"/>
              </a:lnSpc>
            </a:pPr>
            <a:r>
              <a:rPr lang="zh-CN" altLang="en-US" sz="2400" dirty="0">
                <a:solidFill>
                  <a:srgbClr val="008000"/>
                </a:solidFill>
                <a:latin typeface="Times New Roman" pitchFamily="18" charset="0"/>
                <a:ea typeface="黑体" pitchFamily="2" charset="-122"/>
              </a:rPr>
              <a:t>选择牺牲品的几个可选原则：</a:t>
            </a:r>
            <a:endParaRPr lang="en-US" altLang="zh-CN" sz="2400" dirty="0">
              <a:solidFill>
                <a:srgbClr val="008000"/>
              </a:solidFill>
              <a:latin typeface="Times New Roman" pitchFamily="18" charset="0"/>
              <a:ea typeface="黑体" pitchFamily="2" charset="-122"/>
            </a:endParaRPr>
          </a:p>
          <a:p>
            <a:pPr lvl="3">
              <a:lnSpc>
                <a:spcPct val="115000"/>
              </a:lnSpc>
            </a:pPr>
            <a:r>
              <a:rPr lang="zh-CN" altLang="en-US" sz="2100" dirty="0">
                <a:latin typeface="Times New Roman" pitchFamily="18" charset="0"/>
                <a:ea typeface="黑体" pitchFamily="2" charset="-122"/>
              </a:rPr>
              <a:t>最迟交付事务；</a:t>
            </a:r>
            <a:endParaRPr lang="en-US" altLang="zh-CN" sz="2100" dirty="0">
              <a:latin typeface="Times New Roman" pitchFamily="18" charset="0"/>
              <a:ea typeface="黑体" pitchFamily="2" charset="-122"/>
            </a:endParaRPr>
          </a:p>
          <a:p>
            <a:pPr lvl="3">
              <a:lnSpc>
                <a:spcPct val="115000"/>
              </a:lnSpc>
            </a:pPr>
            <a:r>
              <a:rPr lang="zh-CN" altLang="en-US" sz="2100" dirty="0">
                <a:latin typeface="Times New Roman" pitchFamily="18" charset="0"/>
                <a:ea typeface="黑体" pitchFamily="2" charset="-122"/>
              </a:rPr>
              <a:t>获得锁较少事务；</a:t>
            </a:r>
            <a:endParaRPr lang="en-US" altLang="zh-CN" sz="2100" dirty="0">
              <a:latin typeface="Times New Roman" pitchFamily="18" charset="0"/>
              <a:ea typeface="黑体" pitchFamily="2" charset="-122"/>
            </a:endParaRPr>
          </a:p>
          <a:p>
            <a:pPr lvl="3">
              <a:lnSpc>
                <a:spcPct val="115000"/>
              </a:lnSpc>
            </a:pPr>
            <a:r>
              <a:rPr lang="zh-CN" altLang="en-US" sz="2100" dirty="0">
                <a:latin typeface="Times New Roman" pitchFamily="18" charset="0"/>
                <a:ea typeface="黑体" pitchFamily="2" charset="-122"/>
              </a:rPr>
              <a:t>撤消代价最小事务。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163">
                                            <p:txEl>
                                              <p:pRg st="3" end="3"/>
                                            </p:txEl>
                                          </p:spTgt>
                                        </p:tgtEl>
                                        <p:attrNameLst>
                                          <p:attrName>style.visibility</p:attrName>
                                        </p:attrNameLst>
                                      </p:cBhvr>
                                      <p:to>
                                        <p:strVal val="visible"/>
                                      </p:to>
                                    </p:set>
                                    <p:anim calcmode="lin" valueType="num">
                                      <p:cBhvr additive="base">
                                        <p:cTn id="7" dur="500" fill="hold"/>
                                        <p:tgtEl>
                                          <p:spTgt spid="9216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6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2163">
                                            <p:txEl>
                                              <p:pRg st="4" end="4"/>
                                            </p:txEl>
                                          </p:spTgt>
                                        </p:tgtEl>
                                        <p:attrNameLst>
                                          <p:attrName>style.visibility</p:attrName>
                                        </p:attrNameLst>
                                      </p:cBhvr>
                                      <p:to>
                                        <p:strVal val="visible"/>
                                      </p:to>
                                    </p:set>
                                    <p:anim calcmode="lin" valueType="num">
                                      <p:cBhvr additive="base">
                                        <p:cTn id="11" dur="500" fill="hold"/>
                                        <p:tgtEl>
                                          <p:spTgt spid="9216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21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2163">
                                            <p:txEl>
                                              <p:pRg st="5" end="5"/>
                                            </p:txEl>
                                          </p:spTgt>
                                        </p:tgtEl>
                                        <p:attrNameLst>
                                          <p:attrName>style.visibility</p:attrName>
                                        </p:attrNameLst>
                                      </p:cBhvr>
                                      <p:to>
                                        <p:strVal val="visible"/>
                                      </p:to>
                                    </p:set>
                                    <p:anim calcmode="lin" valueType="num">
                                      <p:cBhvr additive="base">
                                        <p:cTn id="17" dur="500" fill="hold"/>
                                        <p:tgtEl>
                                          <p:spTgt spid="9216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216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2163">
                                            <p:txEl>
                                              <p:pRg st="6" end="6"/>
                                            </p:txEl>
                                          </p:spTgt>
                                        </p:tgtEl>
                                        <p:attrNameLst>
                                          <p:attrName>style.visibility</p:attrName>
                                        </p:attrNameLst>
                                      </p:cBhvr>
                                      <p:to>
                                        <p:strVal val="visible"/>
                                      </p:to>
                                    </p:set>
                                    <p:anim calcmode="lin" valueType="num">
                                      <p:cBhvr additive="base">
                                        <p:cTn id="21" dur="500" fill="hold"/>
                                        <p:tgtEl>
                                          <p:spTgt spid="9216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216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2163">
                                            <p:txEl>
                                              <p:pRg st="7" end="7"/>
                                            </p:txEl>
                                          </p:spTgt>
                                        </p:tgtEl>
                                        <p:attrNameLst>
                                          <p:attrName>style.visibility</p:attrName>
                                        </p:attrNameLst>
                                      </p:cBhvr>
                                      <p:to>
                                        <p:strVal val="visible"/>
                                      </p:to>
                                    </p:set>
                                    <p:anim calcmode="lin" valueType="num">
                                      <p:cBhvr additive="base">
                                        <p:cTn id="25" dur="500" fill="hold"/>
                                        <p:tgtEl>
                                          <p:spTgt spid="9216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6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2163">
                                            <p:txEl>
                                              <p:pRg st="8" end="8"/>
                                            </p:txEl>
                                          </p:spTgt>
                                        </p:tgtEl>
                                        <p:attrNameLst>
                                          <p:attrName>style.visibility</p:attrName>
                                        </p:attrNameLst>
                                      </p:cBhvr>
                                      <p:to>
                                        <p:strVal val="visible"/>
                                      </p:to>
                                    </p:set>
                                    <p:anim calcmode="lin" valueType="num">
                                      <p:cBhvr additive="base">
                                        <p:cTn id="29" dur="500" fill="hold"/>
                                        <p:tgtEl>
                                          <p:spTgt spid="9216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216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7"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8" name="灯片编号占位符 5"/>
          <p:cNvSpPr>
            <a:spLocks noGrp="1"/>
          </p:cNvSpPr>
          <p:nvPr>
            <p:ph type="sldNum" sz="quarter" idx="4"/>
          </p:nvPr>
        </p:nvSpPr>
        <p:spPr>
          <a:xfrm>
            <a:off x="8028384" y="6561534"/>
            <a:ext cx="658416" cy="244530"/>
          </a:xfrm>
        </p:spPr>
        <p:txBody>
          <a:bodyPr/>
          <a:lstStyle/>
          <a:p>
            <a:fld id="{C41605E9-DB80-4012-BF48-00C48A3811CA}" type="slidenum">
              <a:rPr lang="en-US" altLang="zh-CN"/>
              <a:pPr/>
              <a:t>75</a:t>
            </a:fld>
            <a:endParaRPr lang="en-US" altLang="zh-CN"/>
          </a:p>
        </p:txBody>
      </p:sp>
      <p:sp>
        <p:nvSpPr>
          <p:cNvPr id="93186" name="Rectangle 2"/>
          <p:cNvSpPr>
            <a:spLocks noGrp="1" noChangeArrowheads="1"/>
          </p:cNvSpPr>
          <p:nvPr>
            <p:ph type="title"/>
          </p:nvPr>
        </p:nvSpPr>
        <p:spPr/>
        <p:txBody>
          <a:bodyPr/>
          <a:lstStyle/>
          <a:p>
            <a:r>
              <a:rPr lang="en-US" altLang="zh-CN" sz="4000"/>
              <a:t>7.2.4  </a:t>
            </a:r>
            <a:r>
              <a:rPr lang="zh-CN" altLang="en-US" sz="4000"/>
              <a:t>死锁的检测、处理和预防</a:t>
            </a:r>
          </a:p>
        </p:txBody>
      </p:sp>
      <p:sp>
        <p:nvSpPr>
          <p:cNvPr id="93187" name="Rectangle 3"/>
          <p:cNvSpPr>
            <a:spLocks noGrp="1" noChangeArrowheads="1"/>
          </p:cNvSpPr>
          <p:nvPr>
            <p:ph type="body" idx="1"/>
          </p:nvPr>
        </p:nvSpPr>
        <p:spPr>
          <a:xfrm>
            <a:off x="611560" y="1389025"/>
            <a:ext cx="8075240" cy="4680521"/>
          </a:xfrm>
        </p:spPr>
        <p:txBody>
          <a:bodyPr/>
          <a:lstStyle/>
          <a:p>
            <a:r>
              <a:rPr lang="zh-CN" altLang="en-US" sz="2600" dirty="0">
                <a:solidFill>
                  <a:schemeClr val="accent2"/>
                </a:solidFill>
                <a:latin typeface="Times New Roman" pitchFamily="18" charset="0"/>
                <a:ea typeface="黑体" pitchFamily="2" charset="-122"/>
              </a:rPr>
              <a:t>死锁的预防</a:t>
            </a:r>
            <a:r>
              <a:rPr lang="zh-CN" altLang="en-US" dirty="0">
                <a:latin typeface="Times New Roman" pitchFamily="18" charset="0"/>
                <a:ea typeface="黑体" pitchFamily="2" charset="-122"/>
              </a:rPr>
              <a:t> </a:t>
            </a:r>
            <a:endParaRPr lang="zh-CN" altLang="en-US" dirty="0">
              <a:solidFill>
                <a:schemeClr val="hlink"/>
              </a:solidFill>
              <a:latin typeface="Times New Roman" pitchFamily="18" charset="0"/>
              <a:ea typeface="黑体" pitchFamily="2" charset="-122"/>
            </a:endParaRPr>
          </a:p>
          <a:p>
            <a:pPr lvl="1"/>
            <a:r>
              <a:rPr lang="en-US" altLang="zh-CN" sz="2400" dirty="0">
                <a:latin typeface="Times New Roman" pitchFamily="18" charset="0"/>
                <a:ea typeface="黑体" pitchFamily="2" charset="-122"/>
              </a:rPr>
              <a:t>OS</a:t>
            </a:r>
            <a:r>
              <a:rPr lang="zh-CN" altLang="en-US" sz="2400" dirty="0">
                <a:latin typeface="Times New Roman" pitchFamily="18" charset="0"/>
                <a:ea typeface="黑体" pitchFamily="2" charset="-122"/>
              </a:rPr>
              <a:t>中防止进程死锁的思路：</a:t>
            </a:r>
            <a:r>
              <a:rPr lang="zh-CN" altLang="en-US" sz="2400" dirty="0">
                <a:solidFill>
                  <a:srgbClr val="0000FF"/>
                </a:solidFill>
                <a:latin typeface="Times New Roman" pitchFamily="18" charset="0"/>
                <a:ea typeface="黑体" pitchFamily="2" charset="-122"/>
              </a:rPr>
              <a:t>防止循环等待</a:t>
            </a:r>
          </a:p>
          <a:p>
            <a:pPr lvl="2"/>
            <a:r>
              <a:rPr lang="zh-CN" altLang="en-US" sz="2200" dirty="0">
                <a:solidFill>
                  <a:srgbClr val="0000FF"/>
                </a:solidFill>
                <a:latin typeface="Times New Roman" pitchFamily="18" charset="0"/>
                <a:ea typeface="黑体" pitchFamily="2" charset="-122"/>
              </a:rPr>
              <a:t>一次申请所有的锁；</a:t>
            </a:r>
          </a:p>
          <a:p>
            <a:pPr lvl="2"/>
            <a:r>
              <a:rPr lang="zh-CN" altLang="en-US" sz="2200" dirty="0">
                <a:solidFill>
                  <a:srgbClr val="0000FF"/>
                </a:solidFill>
                <a:latin typeface="Times New Roman" pitchFamily="18" charset="0"/>
                <a:ea typeface="黑体" pitchFamily="2" charset="-122"/>
              </a:rPr>
              <a:t>规定一个封锁次序。</a:t>
            </a:r>
          </a:p>
          <a:p>
            <a:pPr lvl="2"/>
            <a:endParaRPr lang="en-US" altLang="zh-CN" dirty="0">
              <a:latin typeface="Times New Roman" pitchFamily="18" charset="0"/>
              <a:ea typeface="黑体" pitchFamily="2" charset="-122"/>
            </a:endParaRPr>
          </a:p>
          <a:p>
            <a:pPr lvl="2"/>
            <a:endParaRPr lang="zh-CN" altLang="en-US" dirty="0">
              <a:latin typeface="Times New Roman" pitchFamily="18" charset="0"/>
              <a:ea typeface="黑体" pitchFamily="2" charset="-122"/>
            </a:endParaRPr>
          </a:p>
          <a:p>
            <a:pPr lvl="1"/>
            <a:r>
              <a:rPr lang="zh-CN" altLang="en-US" sz="2400" dirty="0">
                <a:latin typeface="Times New Roman" pitchFamily="18" charset="0"/>
                <a:ea typeface="黑体" pitchFamily="2" charset="-122"/>
              </a:rPr>
              <a:t>但是，上述策略在数据库系统中不太实际。</a:t>
            </a:r>
          </a:p>
          <a:p>
            <a:pPr lvl="1"/>
            <a:r>
              <a:rPr lang="zh-CN" altLang="en-US" sz="2400" dirty="0">
                <a:latin typeface="Times New Roman" pitchFamily="18" charset="0"/>
                <a:ea typeface="黑体" pitchFamily="2" charset="-122"/>
              </a:rPr>
              <a:t>数据库系统中较实际的方法：</a:t>
            </a:r>
          </a:p>
          <a:p>
            <a:pPr lvl="2"/>
            <a:r>
              <a:rPr lang="zh-CN" altLang="en-US" sz="2200" dirty="0">
                <a:solidFill>
                  <a:srgbClr val="0000FF"/>
                </a:solidFill>
                <a:latin typeface="Times New Roman" pitchFamily="18" charset="0"/>
                <a:ea typeface="黑体" pitchFamily="2" charset="-122"/>
              </a:rPr>
              <a:t>选择性地“回退再试”</a:t>
            </a:r>
            <a:r>
              <a:rPr lang="en-US" altLang="zh-CN" sz="2200" dirty="0">
                <a:solidFill>
                  <a:srgbClr val="0000FF"/>
                </a:solidFill>
                <a:latin typeface="Times New Roman" pitchFamily="18" charset="0"/>
                <a:ea typeface="黑体" pitchFamily="2" charset="-122"/>
              </a:rPr>
              <a:t>or  </a:t>
            </a:r>
            <a:r>
              <a:rPr lang="zh-CN" altLang="en-US" sz="2200" dirty="0">
                <a:solidFill>
                  <a:srgbClr val="0000FF"/>
                </a:solidFill>
                <a:latin typeface="Times New Roman" pitchFamily="18" charset="0"/>
                <a:ea typeface="黑体" pitchFamily="2" charset="-122"/>
              </a:rPr>
              <a:t>称“卷回重执”（</a:t>
            </a:r>
            <a:r>
              <a:rPr lang="en-US" altLang="zh-CN" sz="2200" dirty="0">
                <a:solidFill>
                  <a:srgbClr val="0000FF"/>
                </a:solidFill>
                <a:latin typeface="Times New Roman" pitchFamily="18" charset="0"/>
                <a:ea typeface="黑体" pitchFamily="2" charset="-122"/>
              </a:rPr>
              <a:t>Rollback and Retry</a:t>
            </a:r>
            <a:r>
              <a:rPr lang="zh-CN" altLang="en-US" sz="2200" dirty="0">
                <a:solidFill>
                  <a:srgbClr val="0000FF"/>
                </a:solidFill>
                <a:latin typeface="Times New Roman" pitchFamily="18" charset="0"/>
                <a:ea typeface="黑体" pitchFamily="2" charset="-122"/>
              </a:rPr>
              <a:t>）事务。</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2D493760-8D1C-49BA-B17C-767109D3DB58}" type="slidenum">
              <a:rPr lang="en-US" altLang="zh-CN"/>
              <a:pPr/>
              <a:t>76</a:t>
            </a:fld>
            <a:endParaRPr lang="en-US" altLang="zh-CN"/>
          </a:p>
        </p:txBody>
      </p:sp>
      <p:sp>
        <p:nvSpPr>
          <p:cNvPr id="94210" name="Rectangle 2"/>
          <p:cNvSpPr>
            <a:spLocks noGrp="1" noChangeArrowheads="1"/>
          </p:cNvSpPr>
          <p:nvPr>
            <p:ph type="title"/>
          </p:nvPr>
        </p:nvSpPr>
        <p:spPr/>
        <p:txBody>
          <a:bodyPr/>
          <a:lstStyle/>
          <a:p>
            <a:r>
              <a:rPr lang="en-US" altLang="zh-CN" sz="4000"/>
              <a:t>7.2.4  </a:t>
            </a:r>
            <a:r>
              <a:rPr lang="zh-CN" altLang="en-US" sz="4000"/>
              <a:t>死锁的检测、处理和预防</a:t>
            </a:r>
          </a:p>
        </p:txBody>
      </p:sp>
      <p:sp>
        <p:nvSpPr>
          <p:cNvPr id="94211" name="Rectangle 3"/>
          <p:cNvSpPr>
            <a:spLocks noGrp="1" noChangeArrowheads="1"/>
          </p:cNvSpPr>
          <p:nvPr>
            <p:ph type="body" idx="1"/>
          </p:nvPr>
        </p:nvSpPr>
        <p:spPr>
          <a:xfrm>
            <a:off x="601414" y="1224184"/>
            <a:ext cx="8363074" cy="4896544"/>
          </a:xfrm>
        </p:spPr>
        <p:txBody>
          <a:bodyPr/>
          <a:lstStyle/>
          <a:p>
            <a:r>
              <a:rPr lang="zh-CN" altLang="en-US" sz="2600" dirty="0">
                <a:solidFill>
                  <a:schemeClr val="accent2"/>
                </a:solidFill>
                <a:latin typeface="Times New Roman" pitchFamily="18" charset="0"/>
                <a:ea typeface="黑体" pitchFamily="2" charset="-122"/>
              </a:rPr>
              <a:t>死锁的预防（续）</a:t>
            </a:r>
            <a:r>
              <a:rPr lang="en-US" altLang="zh-CN" sz="2600" dirty="0">
                <a:solidFill>
                  <a:schemeClr val="accent2"/>
                </a:solidFill>
                <a:latin typeface="Times New Roman" pitchFamily="18" charset="0"/>
                <a:ea typeface="黑体" pitchFamily="2" charset="-122"/>
              </a:rPr>
              <a:t> </a:t>
            </a:r>
            <a:r>
              <a:rPr lang="zh-CN" altLang="en-US" sz="2600" dirty="0">
                <a:solidFill>
                  <a:schemeClr val="accent2"/>
                </a:solidFill>
                <a:latin typeface="Times New Roman" pitchFamily="18" charset="0"/>
                <a:ea typeface="黑体" pitchFamily="2" charset="-122"/>
              </a:rPr>
              <a:t>：</a:t>
            </a:r>
            <a:r>
              <a:rPr lang="zh-CN" altLang="en-US" sz="2400" dirty="0">
                <a:solidFill>
                  <a:srgbClr val="0000FF"/>
                </a:solidFill>
                <a:latin typeface="Times New Roman" pitchFamily="18" charset="0"/>
                <a:ea typeface="黑体" pitchFamily="2" charset="-122"/>
              </a:rPr>
              <a:t>卷回重执（</a:t>
            </a:r>
            <a:r>
              <a:rPr lang="en-US" altLang="zh-CN" sz="2400" dirty="0">
                <a:solidFill>
                  <a:srgbClr val="0000FF"/>
                </a:solidFill>
                <a:latin typeface="Times New Roman" pitchFamily="18" charset="0"/>
                <a:ea typeface="黑体" pitchFamily="2" charset="-122"/>
              </a:rPr>
              <a:t>Rollback and Retry</a:t>
            </a:r>
            <a:r>
              <a:rPr lang="zh-CN" altLang="en-US" sz="2400" dirty="0">
                <a:solidFill>
                  <a:srgbClr val="0000FF"/>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a:r>
              <a:rPr lang="zh-CN" altLang="en-US" sz="2100" dirty="0">
                <a:latin typeface="Times New Roman" pitchFamily="18" charset="0"/>
                <a:ea typeface="黑体" pitchFamily="2" charset="-122"/>
              </a:rPr>
              <a:t>每个事务被</a:t>
            </a:r>
            <a:r>
              <a:rPr lang="en-US" altLang="zh-CN" sz="2100" dirty="0">
                <a:latin typeface="Times New Roman" pitchFamily="18" charset="0"/>
                <a:ea typeface="黑体" pitchFamily="2" charset="-122"/>
              </a:rPr>
              <a:t>DBMS</a:t>
            </a:r>
            <a:r>
              <a:rPr lang="zh-CN" altLang="en-US" sz="2100" dirty="0">
                <a:latin typeface="Times New Roman" pitchFamily="18" charset="0"/>
                <a:ea typeface="黑体" pitchFamily="2" charset="-122"/>
              </a:rPr>
              <a:t>接纳时被赋予一个</a:t>
            </a:r>
            <a:r>
              <a:rPr lang="zh-CN" altLang="en-US" sz="2100" dirty="0">
                <a:solidFill>
                  <a:srgbClr val="0000FF"/>
                </a:solidFill>
                <a:latin typeface="Times New Roman" pitchFamily="18" charset="0"/>
                <a:ea typeface="黑体" pitchFamily="2" charset="-122"/>
              </a:rPr>
              <a:t>时戳（</a:t>
            </a:r>
            <a:r>
              <a:rPr lang="en-US" altLang="zh-CN" sz="2100" dirty="0">
                <a:solidFill>
                  <a:srgbClr val="0000FF"/>
                </a:solidFill>
                <a:latin typeface="Times New Roman" pitchFamily="18" charset="0"/>
                <a:ea typeface="黑体" pitchFamily="2" charset="-122"/>
              </a:rPr>
              <a:t>time stamp, TS</a:t>
            </a:r>
            <a:r>
              <a:rPr lang="zh-CN" altLang="en-US" sz="2100" dirty="0">
                <a:solidFill>
                  <a:srgbClr val="0000FF"/>
                </a:solidFill>
                <a:latin typeface="Times New Roman" pitchFamily="18" charset="0"/>
                <a:ea typeface="黑体" pitchFamily="2" charset="-122"/>
              </a:rPr>
              <a:t>）</a:t>
            </a:r>
            <a:r>
              <a:rPr lang="zh-CN" altLang="en-US" sz="2100" dirty="0">
                <a:latin typeface="Times New Roman" pitchFamily="18" charset="0"/>
                <a:ea typeface="黑体" pitchFamily="2" charset="-122"/>
              </a:rPr>
              <a:t>。</a:t>
            </a:r>
          </a:p>
          <a:p>
            <a:pPr lvl="1">
              <a:buNone/>
            </a:pPr>
            <a:r>
              <a:rPr lang="zh-CN" altLang="en-US" sz="2100" dirty="0">
                <a:latin typeface="Times New Roman" pitchFamily="18" charset="0"/>
                <a:ea typeface="黑体" pitchFamily="2" charset="-122"/>
              </a:rPr>
              <a:t>     若</a:t>
            </a:r>
            <a:r>
              <a:rPr lang="en-US" altLang="zh-CN" sz="2100" dirty="0" err="1">
                <a:latin typeface="Times New Roman" pitchFamily="18" charset="0"/>
                <a:ea typeface="黑体" pitchFamily="2" charset="-122"/>
              </a:rPr>
              <a:t>ts</a:t>
            </a:r>
            <a:r>
              <a:rPr lang="en-US" altLang="zh-CN" sz="2100" dirty="0">
                <a:latin typeface="Times New Roman" pitchFamily="18" charset="0"/>
                <a:ea typeface="黑体" pitchFamily="2" charset="-122"/>
              </a:rPr>
              <a:t>(T1) &lt; </a:t>
            </a:r>
            <a:r>
              <a:rPr lang="en-US" altLang="zh-CN" sz="2100" dirty="0" err="1">
                <a:latin typeface="Times New Roman" pitchFamily="18" charset="0"/>
                <a:ea typeface="黑体" pitchFamily="2" charset="-122"/>
              </a:rPr>
              <a:t>ts</a:t>
            </a:r>
            <a:r>
              <a:rPr lang="en-US" altLang="zh-CN" sz="2100" dirty="0">
                <a:latin typeface="Times New Roman" pitchFamily="18" charset="0"/>
                <a:ea typeface="黑体" pitchFamily="2" charset="-122"/>
              </a:rPr>
              <a:t>(T2)</a:t>
            </a:r>
            <a:r>
              <a:rPr lang="zh-CN" altLang="en-US" sz="2100" dirty="0">
                <a:latin typeface="Times New Roman" pitchFamily="18" charset="0"/>
                <a:ea typeface="黑体" pitchFamily="2" charset="-122"/>
              </a:rPr>
              <a:t>，则</a:t>
            </a:r>
            <a:r>
              <a:rPr lang="en-US" altLang="zh-CN" sz="2100" dirty="0">
                <a:latin typeface="Times New Roman" pitchFamily="18" charset="0"/>
                <a:ea typeface="黑体" pitchFamily="2" charset="-122"/>
              </a:rPr>
              <a:t>T1</a:t>
            </a:r>
            <a:r>
              <a:rPr lang="zh-CN" altLang="en-US" sz="2100" dirty="0">
                <a:latin typeface="Times New Roman" pitchFamily="18" charset="0"/>
                <a:ea typeface="黑体" pitchFamily="2" charset="-122"/>
              </a:rPr>
              <a:t>是“</a:t>
            </a:r>
            <a:r>
              <a:rPr lang="zh-CN" altLang="en-US" sz="2100" dirty="0">
                <a:solidFill>
                  <a:srgbClr val="0000FF"/>
                </a:solidFill>
                <a:latin typeface="Times New Roman" pitchFamily="18" charset="0"/>
                <a:ea typeface="黑体" pitchFamily="2" charset="-122"/>
              </a:rPr>
              <a:t>年老</a:t>
            </a:r>
            <a:r>
              <a:rPr lang="zh-CN" altLang="en-US" sz="2100" dirty="0">
                <a:latin typeface="Times New Roman" pitchFamily="18" charset="0"/>
                <a:ea typeface="黑体" pitchFamily="2" charset="-122"/>
              </a:rPr>
              <a:t>”事务，</a:t>
            </a:r>
            <a:r>
              <a:rPr lang="en-US" altLang="zh-CN" sz="2100" dirty="0">
                <a:latin typeface="Times New Roman" pitchFamily="18" charset="0"/>
                <a:ea typeface="黑体" pitchFamily="2" charset="-122"/>
              </a:rPr>
              <a:t>T2</a:t>
            </a:r>
            <a:r>
              <a:rPr lang="zh-CN" altLang="en-US" sz="2100" dirty="0">
                <a:latin typeface="Times New Roman" pitchFamily="18" charset="0"/>
                <a:ea typeface="黑体" pitchFamily="2" charset="-122"/>
              </a:rPr>
              <a:t>是“</a:t>
            </a:r>
            <a:r>
              <a:rPr lang="zh-CN" altLang="en-US" sz="2100" dirty="0">
                <a:solidFill>
                  <a:srgbClr val="0000FF"/>
                </a:solidFill>
                <a:latin typeface="Times New Roman" pitchFamily="18" charset="0"/>
                <a:ea typeface="黑体" pitchFamily="2" charset="-122"/>
              </a:rPr>
              <a:t>年幼</a:t>
            </a:r>
            <a:r>
              <a:rPr lang="zh-CN" altLang="en-US" sz="2100" dirty="0">
                <a:latin typeface="Times New Roman" pitchFamily="18" charset="0"/>
                <a:ea typeface="黑体" pitchFamily="2" charset="-122"/>
              </a:rPr>
              <a:t>”事务。</a:t>
            </a:r>
          </a:p>
          <a:p>
            <a:pPr lvl="1"/>
            <a:r>
              <a:rPr lang="zh-CN" altLang="en-US" sz="2100" dirty="0">
                <a:latin typeface="Times New Roman" pitchFamily="18" charset="0"/>
                <a:ea typeface="黑体" pitchFamily="2" charset="-122"/>
              </a:rPr>
              <a:t>设</a:t>
            </a:r>
            <a:r>
              <a:rPr lang="en-US" altLang="zh-CN" sz="2100" dirty="0">
                <a:latin typeface="Times New Roman" pitchFamily="18" charset="0"/>
                <a:ea typeface="黑体" pitchFamily="2" charset="-122"/>
              </a:rPr>
              <a:t>T2</a:t>
            </a:r>
            <a:r>
              <a:rPr lang="zh-CN" altLang="en-US" sz="2100" dirty="0">
                <a:latin typeface="Times New Roman" pitchFamily="18" charset="0"/>
                <a:ea typeface="黑体" pitchFamily="2" charset="-122"/>
              </a:rPr>
              <a:t>已持有某对象的锁，当</a:t>
            </a:r>
            <a:r>
              <a:rPr lang="en-US" altLang="zh-CN" sz="2100" dirty="0">
                <a:latin typeface="Times New Roman" pitchFamily="18" charset="0"/>
                <a:ea typeface="黑体" pitchFamily="2" charset="-122"/>
              </a:rPr>
              <a:t>T1</a:t>
            </a:r>
            <a:r>
              <a:rPr lang="zh-CN" altLang="en-US" sz="2100" dirty="0">
                <a:latin typeface="Times New Roman" pitchFamily="18" charset="0"/>
                <a:ea typeface="黑体" pitchFamily="2" charset="-122"/>
              </a:rPr>
              <a:t>申请该对象的锁而发生冲突时：</a:t>
            </a:r>
          </a:p>
          <a:p>
            <a:pPr lvl="2"/>
            <a:r>
              <a:rPr lang="zh-CN" altLang="en-US" sz="2000" b="1" dirty="0">
                <a:solidFill>
                  <a:srgbClr val="008000"/>
                </a:solidFill>
                <a:latin typeface="Times New Roman" pitchFamily="18" charset="0"/>
                <a:ea typeface="黑体" pitchFamily="2" charset="-122"/>
              </a:rPr>
              <a:t>等待</a:t>
            </a:r>
            <a:r>
              <a:rPr lang="en-US" altLang="zh-CN" sz="2000" b="1" dirty="0">
                <a:solidFill>
                  <a:srgbClr val="008000"/>
                </a:solidFill>
                <a:latin typeface="Times New Roman" pitchFamily="18" charset="0"/>
                <a:ea typeface="黑体" pitchFamily="2" charset="-122"/>
              </a:rPr>
              <a:t>-</a:t>
            </a:r>
            <a:r>
              <a:rPr lang="zh-CN" altLang="en-US" sz="2000" b="1" dirty="0">
                <a:solidFill>
                  <a:srgbClr val="008000"/>
                </a:solidFill>
                <a:latin typeface="Times New Roman" pitchFamily="18" charset="0"/>
                <a:ea typeface="黑体" pitchFamily="2" charset="-122"/>
              </a:rPr>
              <a:t>死亡（</a:t>
            </a:r>
            <a:r>
              <a:rPr lang="en-US" altLang="zh-CN" sz="2000" b="1" dirty="0">
                <a:solidFill>
                  <a:srgbClr val="008000"/>
                </a:solidFill>
                <a:latin typeface="Times New Roman" pitchFamily="18" charset="0"/>
                <a:ea typeface="黑体" pitchFamily="2" charset="-122"/>
              </a:rPr>
              <a:t>wait-die</a:t>
            </a:r>
            <a:r>
              <a:rPr lang="zh-CN" altLang="en-US" sz="2000" b="1" dirty="0">
                <a:solidFill>
                  <a:srgbClr val="008000"/>
                </a:solidFill>
                <a:latin typeface="Times New Roman" pitchFamily="18" charset="0"/>
                <a:ea typeface="黑体" pitchFamily="2" charset="-122"/>
              </a:rPr>
              <a:t>）策略  </a:t>
            </a:r>
            <a:r>
              <a:rPr lang="en-US" altLang="zh-CN" sz="2000" b="1" dirty="0">
                <a:solidFill>
                  <a:srgbClr val="0000FF"/>
                </a:solidFill>
                <a:latin typeface="Times New Roman" pitchFamily="18" charset="0"/>
                <a:ea typeface="黑体" pitchFamily="2" charset="-122"/>
              </a:rPr>
              <a:t>【</a:t>
            </a:r>
            <a:r>
              <a:rPr lang="zh-CN" altLang="en-US" sz="2000" b="1" dirty="0">
                <a:solidFill>
                  <a:srgbClr val="0000FF"/>
                </a:solidFill>
                <a:latin typeface="Times New Roman" pitchFamily="18" charset="0"/>
                <a:ea typeface="黑体" pitchFamily="2" charset="-122"/>
              </a:rPr>
              <a:t>老者等，幼者亡</a:t>
            </a:r>
            <a:r>
              <a:rPr lang="en-US" altLang="zh-CN" sz="2000" b="1" dirty="0">
                <a:solidFill>
                  <a:srgbClr val="0000FF"/>
                </a:solidFill>
                <a:latin typeface="Times New Roman" pitchFamily="18" charset="0"/>
                <a:ea typeface="黑体" pitchFamily="2" charset="-122"/>
              </a:rPr>
              <a:t>】</a:t>
            </a:r>
            <a:endParaRPr lang="zh-CN" altLang="en-US" sz="2000" b="1" dirty="0">
              <a:solidFill>
                <a:srgbClr val="0000FF"/>
              </a:solidFill>
              <a:latin typeface="Times New Roman" pitchFamily="18" charset="0"/>
              <a:ea typeface="黑体" pitchFamily="2" charset="-122"/>
            </a:endParaRPr>
          </a:p>
          <a:p>
            <a:pPr lvl="2">
              <a:spcBef>
                <a:spcPts val="0"/>
              </a:spcBef>
              <a:buNone/>
            </a:pPr>
            <a:r>
              <a:rPr lang="zh-CN" altLang="en-US" sz="2000" dirty="0">
                <a:latin typeface="Times New Roman" pitchFamily="18" charset="0"/>
                <a:ea typeface="黑体" pitchFamily="2" charset="-122"/>
              </a:rPr>
              <a:t>    </a:t>
            </a:r>
            <a:r>
              <a:rPr lang="en-US" altLang="zh-CN" sz="2000" dirty="0">
                <a:solidFill>
                  <a:srgbClr val="000066"/>
                </a:solidFill>
                <a:latin typeface="Times New Roman" pitchFamily="18" charset="0"/>
                <a:ea typeface="黑体" pitchFamily="2" charset="-122"/>
              </a:rPr>
              <a:t>if  </a:t>
            </a:r>
            <a:r>
              <a:rPr lang="en-US" altLang="zh-CN" sz="2000" dirty="0" err="1">
                <a:solidFill>
                  <a:srgbClr val="000066"/>
                </a:solidFill>
                <a:latin typeface="Times New Roman" pitchFamily="18" charset="0"/>
                <a:ea typeface="黑体" pitchFamily="2" charset="-122"/>
              </a:rPr>
              <a:t>ts</a:t>
            </a:r>
            <a:r>
              <a:rPr lang="en-US" altLang="zh-CN" sz="2000" dirty="0">
                <a:solidFill>
                  <a:srgbClr val="000066"/>
                </a:solidFill>
                <a:latin typeface="Times New Roman" pitchFamily="18" charset="0"/>
                <a:ea typeface="黑体" pitchFamily="2" charset="-122"/>
              </a:rPr>
              <a:t>(T1) &lt; </a:t>
            </a:r>
            <a:r>
              <a:rPr lang="en-US" altLang="zh-CN" sz="2000" dirty="0" err="1">
                <a:solidFill>
                  <a:srgbClr val="000066"/>
                </a:solidFill>
                <a:latin typeface="Times New Roman" pitchFamily="18" charset="0"/>
                <a:ea typeface="黑体" pitchFamily="2" charset="-122"/>
              </a:rPr>
              <a:t>ts</a:t>
            </a:r>
            <a:r>
              <a:rPr lang="en-US" altLang="zh-CN" sz="2000" dirty="0">
                <a:solidFill>
                  <a:srgbClr val="000066"/>
                </a:solidFill>
                <a:latin typeface="Times New Roman" pitchFamily="18" charset="0"/>
                <a:ea typeface="黑体" pitchFamily="2" charset="-122"/>
              </a:rPr>
              <a:t>(T2)  then  T1 waits</a:t>
            </a:r>
            <a:r>
              <a:rPr lang="zh-CN" altLang="en-US" sz="2000" dirty="0">
                <a:solidFill>
                  <a:srgbClr val="000066"/>
                </a:solidFill>
                <a:latin typeface="Times New Roman" pitchFamily="18" charset="0"/>
                <a:ea typeface="黑体" pitchFamily="2" charset="-122"/>
              </a:rPr>
              <a:t>；             </a:t>
            </a:r>
            <a:r>
              <a:rPr lang="en-US" altLang="zh-CN" sz="2000" dirty="0">
                <a:solidFill>
                  <a:srgbClr val="000066"/>
                </a:solidFill>
                <a:latin typeface="Times New Roman" pitchFamily="18" charset="0"/>
                <a:ea typeface="黑体" pitchFamily="2" charset="-122"/>
              </a:rPr>
              <a:t>// T1</a:t>
            </a:r>
            <a:r>
              <a:rPr lang="zh-CN" altLang="en-US" sz="2000" dirty="0">
                <a:solidFill>
                  <a:srgbClr val="000066"/>
                </a:solidFill>
                <a:latin typeface="Times New Roman" pitchFamily="18" charset="0"/>
                <a:ea typeface="黑体" pitchFamily="2" charset="-122"/>
              </a:rPr>
              <a:t>老，则等待</a:t>
            </a:r>
            <a:endParaRPr lang="en-US" altLang="zh-CN" sz="2000" dirty="0">
              <a:solidFill>
                <a:srgbClr val="000066"/>
              </a:solidFill>
              <a:latin typeface="Times New Roman" pitchFamily="18" charset="0"/>
              <a:ea typeface="黑体" pitchFamily="2" charset="-122"/>
            </a:endParaRPr>
          </a:p>
          <a:p>
            <a:pPr lvl="2">
              <a:spcBef>
                <a:spcPts val="0"/>
              </a:spcBef>
              <a:buNone/>
            </a:pPr>
            <a:r>
              <a:rPr lang="zh-CN" altLang="en-US" sz="2000" b="1" dirty="0">
                <a:solidFill>
                  <a:srgbClr val="0000FF"/>
                </a:solidFill>
                <a:latin typeface="Times New Roman" pitchFamily="18" charset="0"/>
                <a:ea typeface="黑体" pitchFamily="2" charset="-122"/>
              </a:rPr>
              <a:t>            老          幼</a:t>
            </a:r>
            <a:r>
              <a:rPr lang="zh-CN" altLang="en-US" sz="2000" dirty="0">
                <a:solidFill>
                  <a:srgbClr val="000066"/>
                </a:solidFill>
                <a:latin typeface="Times New Roman" pitchFamily="18" charset="0"/>
                <a:ea typeface="黑体" pitchFamily="2" charset="-122"/>
              </a:rPr>
              <a:t>    </a:t>
            </a:r>
            <a:r>
              <a:rPr lang="en-US" altLang="zh-CN" sz="2000" dirty="0">
                <a:solidFill>
                  <a:srgbClr val="000066"/>
                </a:solidFill>
                <a:latin typeface="Times New Roman" pitchFamily="18" charset="0"/>
                <a:ea typeface="黑体" pitchFamily="2" charset="-122"/>
              </a:rPr>
              <a:t>else { </a:t>
            </a:r>
            <a:r>
              <a:rPr lang="en-US" altLang="zh-CN" sz="2000" dirty="0">
                <a:solidFill>
                  <a:srgbClr val="C00000"/>
                </a:solidFill>
                <a:latin typeface="Times New Roman" pitchFamily="18" charset="0"/>
                <a:ea typeface="黑体" pitchFamily="2" charset="-122"/>
              </a:rPr>
              <a:t>Rollback</a:t>
            </a:r>
            <a:r>
              <a:rPr lang="en-US" altLang="zh-CN" sz="2000" dirty="0">
                <a:solidFill>
                  <a:srgbClr val="000066"/>
                </a:solidFill>
                <a:latin typeface="Times New Roman" pitchFamily="18" charset="0"/>
                <a:ea typeface="黑体" pitchFamily="2" charset="-122"/>
              </a:rPr>
              <a:t> T1</a:t>
            </a:r>
            <a:r>
              <a:rPr lang="zh-CN" altLang="en-US" sz="2000" dirty="0">
                <a:solidFill>
                  <a:srgbClr val="000066"/>
                </a:solidFill>
                <a:latin typeface="Times New Roman" pitchFamily="18" charset="0"/>
                <a:ea typeface="黑体" pitchFamily="2" charset="-122"/>
              </a:rPr>
              <a:t>；      </a:t>
            </a:r>
            <a:r>
              <a:rPr lang="en-US" altLang="zh-CN" sz="2000" dirty="0">
                <a:solidFill>
                  <a:srgbClr val="000066"/>
                </a:solidFill>
                <a:latin typeface="Times New Roman" pitchFamily="18" charset="0"/>
                <a:ea typeface="黑体" pitchFamily="2" charset="-122"/>
              </a:rPr>
              <a:t>// T1</a:t>
            </a:r>
            <a:r>
              <a:rPr lang="zh-CN" altLang="en-US" sz="2000" dirty="0">
                <a:solidFill>
                  <a:srgbClr val="000066"/>
                </a:solidFill>
                <a:latin typeface="Times New Roman" pitchFamily="18" charset="0"/>
                <a:ea typeface="黑体" pitchFamily="2" charset="-122"/>
              </a:rPr>
              <a:t>幼，则死亡 </a:t>
            </a:r>
            <a:endParaRPr lang="en-US" altLang="zh-CN" sz="2000" dirty="0">
              <a:solidFill>
                <a:srgbClr val="000066"/>
              </a:solidFill>
              <a:latin typeface="Times New Roman" pitchFamily="18" charset="0"/>
              <a:ea typeface="黑体" pitchFamily="2" charset="-122"/>
            </a:endParaRPr>
          </a:p>
          <a:p>
            <a:pPr lvl="2">
              <a:spcBef>
                <a:spcPts val="0"/>
              </a:spcBef>
              <a:buNone/>
            </a:pPr>
            <a:r>
              <a:rPr lang="en-US" altLang="zh-CN" sz="2000" dirty="0">
                <a:solidFill>
                  <a:srgbClr val="000066"/>
                </a:solidFill>
                <a:latin typeface="Times New Roman" pitchFamily="18" charset="0"/>
                <a:ea typeface="黑体" pitchFamily="2" charset="-122"/>
              </a:rPr>
              <a:t>                                            </a:t>
            </a:r>
            <a:r>
              <a:rPr lang="en-US" altLang="zh-CN" sz="2000" dirty="0">
                <a:solidFill>
                  <a:srgbClr val="C00000"/>
                </a:solidFill>
                <a:latin typeface="Times New Roman" pitchFamily="18" charset="0"/>
                <a:ea typeface="黑体" pitchFamily="2" charset="-122"/>
              </a:rPr>
              <a:t>Restart</a:t>
            </a:r>
            <a:r>
              <a:rPr lang="en-US" altLang="zh-CN" sz="2000" dirty="0">
                <a:solidFill>
                  <a:srgbClr val="000066"/>
                </a:solidFill>
                <a:latin typeface="Times New Roman" pitchFamily="18" charset="0"/>
                <a:ea typeface="黑体" pitchFamily="2" charset="-122"/>
              </a:rPr>
              <a:t> T1 with the same </a:t>
            </a:r>
            <a:r>
              <a:rPr lang="en-US" altLang="zh-CN" sz="2000" dirty="0" err="1">
                <a:solidFill>
                  <a:srgbClr val="000066"/>
                </a:solidFill>
                <a:latin typeface="Times New Roman" pitchFamily="18" charset="0"/>
                <a:ea typeface="黑体" pitchFamily="2" charset="-122"/>
              </a:rPr>
              <a:t>ts</a:t>
            </a:r>
            <a:r>
              <a:rPr lang="en-US" altLang="zh-CN" sz="2000" dirty="0">
                <a:solidFill>
                  <a:srgbClr val="000066"/>
                </a:solidFill>
                <a:latin typeface="Times New Roman" pitchFamily="18" charset="0"/>
                <a:ea typeface="黑体" pitchFamily="2" charset="-122"/>
              </a:rPr>
              <a:t>(T1)</a:t>
            </a:r>
            <a:r>
              <a:rPr lang="zh-CN" altLang="en-US" sz="2000" dirty="0">
                <a:solidFill>
                  <a:srgbClr val="000066"/>
                </a:solidFill>
                <a:latin typeface="Times New Roman" pitchFamily="18" charset="0"/>
                <a:ea typeface="黑体" pitchFamily="2" charset="-122"/>
              </a:rPr>
              <a:t>；</a:t>
            </a:r>
            <a:r>
              <a:rPr lang="en-US" altLang="zh-CN" sz="2000" dirty="0">
                <a:solidFill>
                  <a:srgbClr val="000066"/>
                </a:solidFill>
                <a:latin typeface="Times New Roman" pitchFamily="18" charset="0"/>
                <a:ea typeface="黑体" pitchFamily="2" charset="-122"/>
              </a:rPr>
              <a:t>// </a:t>
            </a:r>
            <a:r>
              <a:rPr lang="zh-CN" altLang="en-US" sz="2000" dirty="0">
                <a:solidFill>
                  <a:srgbClr val="000066"/>
                </a:solidFill>
                <a:latin typeface="Times New Roman" pitchFamily="18" charset="0"/>
                <a:ea typeface="黑体" pitchFamily="2" charset="-122"/>
              </a:rPr>
              <a:t>重执</a:t>
            </a:r>
            <a:r>
              <a:rPr lang="en-US" altLang="zh-CN" sz="2000" dirty="0">
                <a:solidFill>
                  <a:srgbClr val="000066"/>
                </a:solidFill>
                <a:latin typeface="Times New Roman" pitchFamily="18" charset="0"/>
                <a:ea typeface="黑体" pitchFamily="2" charset="-122"/>
              </a:rPr>
              <a:t>T1</a:t>
            </a:r>
            <a:endParaRPr lang="zh-CN" altLang="en-US" sz="2000" dirty="0">
              <a:solidFill>
                <a:srgbClr val="000066"/>
              </a:solidFill>
              <a:latin typeface="Times New Roman" pitchFamily="18" charset="0"/>
              <a:ea typeface="黑体" pitchFamily="2" charset="-122"/>
            </a:endParaRPr>
          </a:p>
          <a:p>
            <a:pPr lvl="2">
              <a:spcBef>
                <a:spcPts val="0"/>
              </a:spcBef>
              <a:buNone/>
            </a:pPr>
            <a:r>
              <a:rPr lang="en-US" altLang="zh-CN" sz="2000" dirty="0">
                <a:solidFill>
                  <a:srgbClr val="000066"/>
                </a:solidFill>
                <a:latin typeface="Times New Roman" pitchFamily="18" charset="0"/>
                <a:ea typeface="黑体" pitchFamily="2" charset="-122"/>
              </a:rPr>
              <a:t>                                          }</a:t>
            </a:r>
            <a:r>
              <a:rPr lang="zh-CN" altLang="en-US" sz="2000" dirty="0">
                <a:solidFill>
                  <a:srgbClr val="000066"/>
                </a:solidFill>
                <a:latin typeface="Times New Roman" pitchFamily="18" charset="0"/>
                <a:ea typeface="黑体" pitchFamily="2" charset="-122"/>
              </a:rPr>
              <a:t>；</a:t>
            </a:r>
            <a:r>
              <a:rPr lang="en-US" altLang="zh-CN" sz="2000" b="1" dirty="0">
                <a:solidFill>
                  <a:srgbClr val="0000FF"/>
                </a:solidFill>
                <a:latin typeface="Times New Roman" pitchFamily="18" charset="0"/>
                <a:ea typeface="黑体" pitchFamily="2" charset="-122"/>
              </a:rPr>
              <a:t>【</a:t>
            </a:r>
            <a:r>
              <a:rPr lang="zh-CN" altLang="en-US" sz="2000" b="1" dirty="0">
                <a:solidFill>
                  <a:srgbClr val="0000FF"/>
                </a:solidFill>
                <a:latin typeface="Times New Roman" pitchFamily="18" charset="0"/>
                <a:ea typeface="黑体" pitchFamily="2" charset="-122"/>
              </a:rPr>
              <a:t>幼者总会变老，</a:t>
            </a:r>
            <a:r>
              <a:rPr lang="zh-CN" altLang="zh-CN" sz="2000" b="1" dirty="0">
                <a:solidFill>
                  <a:srgbClr val="0000FF"/>
                </a:solidFill>
                <a:latin typeface="Times New Roman" pitchFamily="18" charset="0"/>
                <a:ea typeface="黑体" pitchFamily="2" charset="-122"/>
              </a:rPr>
              <a:t>而不会总死亡</a:t>
            </a:r>
            <a:r>
              <a:rPr lang="en-US" altLang="zh-CN" sz="2000" b="1" dirty="0">
                <a:solidFill>
                  <a:srgbClr val="0000FF"/>
                </a:solidFill>
                <a:latin typeface="Times New Roman" pitchFamily="18" charset="0"/>
                <a:ea typeface="黑体" pitchFamily="2" charset="-122"/>
              </a:rPr>
              <a:t>】</a:t>
            </a:r>
            <a:endParaRPr lang="zh-CN" altLang="en-US" sz="2000" b="1" dirty="0">
              <a:solidFill>
                <a:srgbClr val="0000FF"/>
              </a:solidFill>
              <a:latin typeface="Times New Roman" pitchFamily="18" charset="0"/>
              <a:ea typeface="黑体" pitchFamily="2" charset="-122"/>
            </a:endParaRPr>
          </a:p>
          <a:p>
            <a:pPr lvl="2"/>
            <a:r>
              <a:rPr lang="zh-CN" altLang="en-US" sz="2000" b="1" dirty="0">
                <a:solidFill>
                  <a:srgbClr val="008000"/>
                </a:solidFill>
                <a:latin typeface="Times New Roman" pitchFamily="18" charset="0"/>
                <a:ea typeface="黑体" pitchFamily="2" charset="-122"/>
              </a:rPr>
              <a:t>击伤</a:t>
            </a:r>
            <a:r>
              <a:rPr lang="en-US" altLang="zh-CN" sz="2000" b="1" dirty="0">
                <a:solidFill>
                  <a:srgbClr val="008000"/>
                </a:solidFill>
                <a:latin typeface="Times New Roman" pitchFamily="18" charset="0"/>
                <a:ea typeface="黑体" pitchFamily="2" charset="-122"/>
              </a:rPr>
              <a:t>-</a:t>
            </a:r>
            <a:r>
              <a:rPr lang="zh-CN" altLang="en-US" sz="2000" b="1" dirty="0">
                <a:solidFill>
                  <a:srgbClr val="008000"/>
                </a:solidFill>
                <a:latin typeface="Times New Roman" pitchFamily="18" charset="0"/>
                <a:ea typeface="黑体" pitchFamily="2" charset="-122"/>
              </a:rPr>
              <a:t>等待（</a:t>
            </a:r>
            <a:r>
              <a:rPr lang="en-US" altLang="zh-CN" sz="2000" b="1" dirty="0">
                <a:solidFill>
                  <a:srgbClr val="008000"/>
                </a:solidFill>
                <a:latin typeface="Times New Roman" pitchFamily="18" charset="0"/>
                <a:ea typeface="黑体" pitchFamily="2" charset="-122"/>
              </a:rPr>
              <a:t>wound-wait</a:t>
            </a:r>
            <a:r>
              <a:rPr lang="zh-CN" altLang="en-US" sz="2000" b="1" dirty="0">
                <a:solidFill>
                  <a:srgbClr val="008000"/>
                </a:solidFill>
                <a:latin typeface="Times New Roman" pitchFamily="18" charset="0"/>
                <a:ea typeface="黑体" pitchFamily="2" charset="-122"/>
              </a:rPr>
              <a:t>）策略 </a:t>
            </a:r>
            <a:r>
              <a:rPr lang="en-US" altLang="zh-CN" sz="2000" b="1" dirty="0">
                <a:solidFill>
                  <a:srgbClr val="0000FF"/>
                </a:solidFill>
                <a:latin typeface="Times New Roman" pitchFamily="18" charset="0"/>
                <a:ea typeface="黑体" pitchFamily="2" charset="-122"/>
              </a:rPr>
              <a:t>【</a:t>
            </a:r>
            <a:r>
              <a:rPr lang="zh-CN" altLang="en-US" sz="2000" b="1" dirty="0">
                <a:solidFill>
                  <a:srgbClr val="0000FF"/>
                </a:solidFill>
                <a:latin typeface="Times New Roman" pitchFamily="18" charset="0"/>
                <a:ea typeface="黑体" pitchFamily="2" charset="-122"/>
              </a:rPr>
              <a:t>幼者等，老者抢</a:t>
            </a:r>
            <a:r>
              <a:rPr lang="en-US" altLang="zh-CN" sz="2000" b="1" dirty="0">
                <a:solidFill>
                  <a:srgbClr val="0000FF"/>
                </a:solidFill>
                <a:latin typeface="Times New Roman" pitchFamily="18" charset="0"/>
                <a:ea typeface="黑体" pitchFamily="2" charset="-122"/>
              </a:rPr>
              <a:t>】</a:t>
            </a:r>
          </a:p>
          <a:p>
            <a:pPr lvl="2">
              <a:spcBef>
                <a:spcPts val="0"/>
              </a:spcBef>
              <a:buNone/>
            </a:pPr>
            <a:r>
              <a:rPr lang="en-US" altLang="zh-CN" sz="2000" dirty="0">
                <a:solidFill>
                  <a:srgbClr val="000066"/>
                </a:solidFill>
                <a:latin typeface="Times New Roman" pitchFamily="18" charset="0"/>
                <a:ea typeface="黑体" pitchFamily="2" charset="-122"/>
              </a:rPr>
              <a:t>    if  </a:t>
            </a:r>
            <a:r>
              <a:rPr lang="en-US" altLang="zh-CN" sz="2000" dirty="0" err="1">
                <a:solidFill>
                  <a:srgbClr val="000066"/>
                </a:solidFill>
                <a:latin typeface="Times New Roman" pitchFamily="18" charset="0"/>
                <a:ea typeface="黑体" pitchFamily="2" charset="-122"/>
              </a:rPr>
              <a:t>ts</a:t>
            </a:r>
            <a:r>
              <a:rPr lang="en-US" altLang="zh-CN" sz="2000" dirty="0">
                <a:solidFill>
                  <a:srgbClr val="000066"/>
                </a:solidFill>
                <a:latin typeface="Times New Roman" pitchFamily="18" charset="0"/>
                <a:ea typeface="黑体" pitchFamily="2" charset="-122"/>
              </a:rPr>
              <a:t>(T1) &gt; </a:t>
            </a:r>
            <a:r>
              <a:rPr lang="en-US" altLang="zh-CN" sz="2000" dirty="0" err="1">
                <a:solidFill>
                  <a:srgbClr val="000066"/>
                </a:solidFill>
                <a:latin typeface="Times New Roman" pitchFamily="18" charset="0"/>
                <a:ea typeface="黑体" pitchFamily="2" charset="-122"/>
              </a:rPr>
              <a:t>ts</a:t>
            </a:r>
            <a:r>
              <a:rPr lang="en-US" altLang="zh-CN" sz="2000" dirty="0">
                <a:solidFill>
                  <a:srgbClr val="000066"/>
                </a:solidFill>
                <a:latin typeface="Times New Roman" pitchFamily="18" charset="0"/>
                <a:ea typeface="黑体" pitchFamily="2" charset="-122"/>
              </a:rPr>
              <a:t>(T2)  then  T1 waits</a:t>
            </a:r>
            <a:r>
              <a:rPr lang="zh-CN" altLang="en-US" sz="2000" dirty="0">
                <a:solidFill>
                  <a:srgbClr val="000066"/>
                </a:solidFill>
                <a:latin typeface="Times New Roman" pitchFamily="18" charset="0"/>
                <a:ea typeface="黑体" pitchFamily="2" charset="-122"/>
              </a:rPr>
              <a:t>；</a:t>
            </a:r>
            <a:r>
              <a:rPr lang="en-US" altLang="zh-CN" sz="2000" dirty="0">
                <a:solidFill>
                  <a:srgbClr val="000066"/>
                </a:solidFill>
                <a:latin typeface="Times New Roman" pitchFamily="18" charset="0"/>
                <a:ea typeface="黑体" pitchFamily="2" charset="-122"/>
              </a:rPr>
              <a:t>             // T1</a:t>
            </a:r>
            <a:r>
              <a:rPr lang="zh-CN" altLang="en-US" sz="2000" dirty="0">
                <a:solidFill>
                  <a:srgbClr val="000066"/>
                </a:solidFill>
                <a:latin typeface="Times New Roman" pitchFamily="18" charset="0"/>
                <a:ea typeface="黑体" pitchFamily="2" charset="-122"/>
              </a:rPr>
              <a:t>幼，则等待</a:t>
            </a:r>
            <a:endParaRPr lang="en-US" altLang="zh-CN" sz="2000" dirty="0">
              <a:solidFill>
                <a:srgbClr val="000066"/>
              </a:solidFill>
              <a:latin typeface="Times New Roman" pitchFamily="18" charset="0"/>
              <a:ea typeface="黑体" pitchFamily="2" charset="-122"/>
            </a:endParaRPr>
          </a:p>
          <a:p>
            <a:pPr lvl="2">
              <a:spcBef>
                <a:spcPts val="0"/>
              </a:spcBef>
              <a:buNone/>
            </a:pPr>
            <a:r>
              <a:rPr lang="zh-CN" altLang="en-US" sz="2000" b="1" dirty="0">
                <a:solidFill>
                  <a:srgbClr val="0000FF"/>
                </a:solidFill>
                <a:latin typeface="Times New Roman" pitchFamily="18" charset="0"/>
                <a:ea typeface="黑体" pitchFamily="2" charset="-122"/>
              </a:rPr>
              <a:t>            幼          老    </a:t>
            </a:r>
            <a:r>
              <a:rPr lang="en-US" altLang="zh-CN" sz="2000" dirty="0">
                <a:solidFill>
                  <a:srgbClr val="000066"/>
                </a:solidFill>
                <a:latin typeface="Times New Roman" pitchFamily="18" charset="0"/>
                <a:ea typeface="黑体" pitchFamily="2" charset="-122"/>
              </a:rPr>
              <a:t>else { </a:t>
            </a:r>
            <a:r>
              <a:rPr lang="en-US" altLang="zh-CN" sz="2000" dirty="0">
                <a:solidFill>
                  <a:srgbClr val="C00000"/>
                </a:solidFill>
                <a:latin typeface="Times New Roman" pitchFamily="18" charset="0"/>
                <a:ea typeface="黑体" pitchFamily="2" charset="-122"/>
              </a:rPr>
              <a:t>Rollback</a:t>
            </a:r>
            <a:r>
              <a:rPr lang="en-US" altLang="zh-CN" sz="2000" dirty="0">
                <a:solidFill>
                  <a:srgbClr val="000066"/>
                </a:solidFill>
                <a:latin typeface="Times New Roman" pitchFamily="18" charset="0"/>
                <a:ea typeface="黑体" pitchFamily="2" charset="-122"/>
              </a:rPr>
              <a:t> T2</a:t>
            </a:r>
            <a:r>
              <a:rPr lang="zh-CN" altLang="en-US" sz="2000" dirty="0">
                <a:solidFill>
                  <a:srgbClr val="000066"/>
                </a:solidFill>
                <a:latin typeface="Times New Roman" pitchFamily="18" charset="0"/>
                <a:ea typeface="黑体" pitchFamily="2" charset="-122"/>
              </a:rPr>
              <a:t>；      </a:t>
            </a:r>
            <a:r>
              <a:rPr lang="en-US" altLang="zh-CN" sz="2000" dirty="0">
                <a:solidFill>
                  <a:srgbClr val="000066"/>
                </a:solidFill>
                <a:latin typeface="Times New Roman" pitchFamily="18" charset="0"/>
                <a:ea typeface="黑体" pitchFamily="2" charset="-122"/>
              </a:rPr>
              <a:t>// T1</a:t>
            </a:r>
            <a:r>
              <a:rPr lang="zh-CN" altLang="en-US" sz="2000" dirty="0">
                <a:solidFill>
                  <a:srgbClr val="000066"/>
                </a:solidFill>
                <a:latin typeface="Times New Roman" pitchFamily="18" charset="0"/>
                <a:ea typeface="黑体" pitchFamily="2" charset="-122"/>
              </a:rPr>
              <a:t>老，则击伤幼者</a:t>
            </a:r>
            <a:r>
              <a:rPr lang="en-US" altLang="zh-CN" sz="2000" dirty="0">
                <a:solidFill>
                  <a:srgbClr val="000066"/>
                </a:solidFill>
                <a:latin typeface="Times New Roman" pitchFamily="18" charset="0"/>
                <a:ea typeface="黑体" pitchFamily="2" charset="-122"/>
              </a:rPr>
              <a:t>T2</a:t>
            </a:r>
          </a:p>
          <a:p>
            <a:pPr lvl="2">
              <a:spcBef>
                <a:spcPts val="0"/>
              </a:spcBef>
              <a:buNone/>
            </a:pPr>
            <a:r>
              <a:rPr lang="en-US" altLang="zh-CN" sz="2000" dirty="0">
                <a:solidFill>
                  <a:srgbClr val="C00000"/>
                </a:solidFill>
                <a:latin typeface="Times New Roman" pitchFamily="18" charset="0"/>
                <a:ea typeface="黑体" pitchFamily="2" charset="-122"/>
              </a:rPr>
              <a:t>                                            Restart</a:t>
            </a:r>
            <a:r>
              <a:rPr lang="en-US" altLang="zh-CN" sz="2000" dirty="0">
                <a:solidFill>
                  <a:srgbClr val="000066"/>
                </a:solidFill>
                <a:latin typeface="Times New Roman" pitchFamily="18" charset="0"/>
                <a:ea typeface="黑体" pitchFamily="2" charset="-122"/>
              </a:rPr>
              <a:t> T2 with the same </a:t>
            </a:r>
            <a:r>
              <a:rPr lang="en-US" altLang="zh-CN" sz="2000" dirty="0" err="1">
                <a:solidFill>
                  <a:srgbClr val="000066"/>
                </a:solidFill>
                <a:latin typeface="Times New Roman" pitchFamily="18" charset="0"/>
                <a:ea typeface="黑体" pitchFamily="2" charset="-122"/>
              </a:rPr>
              <a:t>ts</a:t>
            </a:r>
            <a:r>
              <a:rPr lang="en-US" altLang="zh-CN" sz="2000" dirty="0">
                <a:solidFill>
                  <a:srgbClr val="000066"/>
                </a:solidFill>
                <a:latin typeface="Times New Roman" pitchFamily="18" charset="0"/>
                <a:ea typeface="黑体" pitchFamily="2" charset="-122"/>
              </a:rPr>
              <a:t>(T2)</a:t>
            </a:r>
            <a:r>
              <a:rPr lang="zh-CN" altLang="en-US" sz="2000" dirty="0">
                <a:solidFill>
                  <a:srgbClr val="000066"/>
                </a:solidFill>
                <a:latin typeface="Times New Roman" pitchFamily="18" charset="0"/>
                <a:ea typeface="黑体" pitchFamily="2" charset="-122"/>
              </a:rPr>
              <a:t>；</a:t>
            </a:r>
            <a:r>
              <a:rPr lang="en-US" altLang="zh-CN" sz="2000" dirty="0">
                <a:solidFill>
                  <a:srgbClr val="000066"/>
                </a:solidFill>
                <a:latin typeface="Times New Roman" pitchFamily="18" charset="0"/>
                <a:ea typeface="黑体" pitchFamily="2" charset="-122"/>
              </a:rPr>
              <a:t>// </a:t>
            </a:r>
            <a:r>
              <a:rPr lang="zh-CN" altLang="en-US" sz="2000" dirty="0">
                <a:solidFill>
                  <a:srgbClr val="000066"/>
                </a:solidFill>
                <a:latin typeface="Times New Roman" pitchFamily="18" charset="0"/>
                <a:ea typeface="黑体" pitchFamily="2" charset="-122"/>
              </a:rPr>
              <a:t>重执</a:t>
            </a:r>
            <a:r>
              <a:rPr lang="en-US" altLang="zh-CN" sz="2000" dirty="0">
                <a:solidFill>
                  <a:srgbClr val="000066"/>
                </a:solidFill>
                <a:latin typeface="Times New Roman" pitchFamily="18" charset="0"/>
                <a:ea typeface="黑体" pitchFamily="2" charset="-122"/>
              </a:rPr>
              <a:t>T2</a:t>
            </a:r>
          </a:p>
          <a:p>
            <a:pPr lvl="2">
              <a:spcBef>
                <a:spcPts val="0"/>
              </a:spcBef>
              <a:buNone/>
            </a:pPr>
            <a:r>
              <a:rPr lang="en-US" altLang="zh-CN" sz="2000" dirty="0">
                <a:solidFill>
                  <a:srgbClr val="000066"/>
                </a:solidFill>
                <a:latin typeface="Times New Roman" pitchFamily="18" charset="0"/>
                <a:ea typeface="黑体" pitchFamily="2" charset="-122"/>
              </a:rPr>
              <a:t>                                          }</a:t>
            </a:r>
            <a:r>
              <a:rPr lang="zh-CN" altLang="en-US" sz="2000" dirty="0">
                <a:solidFill>
                  <a:srgbClr val="000066"/>
                </a:solidFill>
                <a:latin typeface="Times New Roman" pitchFamily="18" charset="0"/>
                <a:ea typeface="黑体" pitchFamily="2" charset="-122"/>
              </a:rPr>
              <a:t>；</a:t>
            </a:r>
            <a:r>
              <a:rPr lang="en-US" altLang="zh-CN" sz="2000" b="1" dirty="0">
                <a:solidFill>
                  <a:srgbClr val="0000FF"/>
                </a:solidFill>
                <a:latin typeface="Times New Roman" pitchFamily="18" charset="0"/>
                <a:ea typeface="黑体" pitchFamily="2" charset="-122"/>
              </a:rPr>
              <a:t>【</a:t>
            </a:r>
            <a:r>
              <a:rPr lang="zh-CN" altLang="en-US" sz="2000" b="1" dirty="0">
                <a:solidFill>
                  <a:srgbClr val="0000FF"/>
                </a:solidFill>
                <a:latin typeface="Times New Roman" pitchFamily="18" charset="0"/>
                <a:ea typeface="黑体" pitchFamily="2" charset="-122"/>
              </a:rPr>
              <a:t>幼者总会变老，</a:t>
            </a:r>
            <a:r>
              <a:rPr lang="zh-CN" altLang="zh-CN" sz="2000" b="1" dirty="0">
                <a:solidFill>
                  <a:srgbClr val="0000FF"/>
                </a:solidFill>
                <a:latin typeface="Times New Roman" pitchFamily="18" charset="0"/>
                <a:ea typeface="黑体" pitchFamily="2" charset="-122"/>
              </a:rPr>
              <a:t>而不会总</a:t>
            </a:r>
            <a:r>
              <a:rPr lang="zh-CN" altLang="en-US" sz="2000" b="1" dirty="0">
                <a:solidFill>
                  <a:srgbClr val="0000FF"/>
                </a:solidFill>
                <a:latin typeface="Times New Roman" pitchFamily="18" charset="0"/>
                <a:ea typeface="黑体" pitchFamily="2" charset="-122"/>
              </a:rPr>
              <a:t>被击伤</a:t>
            </a:r>
            <a:r>
              <a:rPr lang="en-US" altLang="zh-CN" sz="2000" b="1" dirty="0">
                <a:solidFill>
                  <a:srgbClr val="0000FF"/>
                </a:solidFill>
                <a:latin typeface="Times New Roman" pitchFamily="18" charset="0"/>
                <a:ea typeface="黑体" pitchFamily="2" charset="-122"/>
              </a:rPr>
              <a:t>】</a:t>
            </a:r>
            <a:endParaRPr lang="en-US" altLang="zh-CN" sz="2000" dirty="0">
              <a:solidFill>
                <a:srgbClr val="000066"/>
              </a:solidFill>
              <a:latin typeface="Times New Roman" pitchFamily="18" charset="0"/>
              <a:ea typeface="黑体" pitchFamily="2" charset="-122"/>
            </a:endParaRPr>
          </a:p>
        </p:txBody>
      </p:sp>
      <p:sp>
        <p:nvSpPr>
          <p:cNvPr id="7" name="矩形 6"/>
          <p:cNvSpPr/>
          <p:nvPr/>
        </p:nvSpPr>
        <p:spPr>
          <a:xfrm>
            <a:off x="1058554" y="2852936"/>
            <a:ext cx="417102" cy="2031325"/>
          </a:xfrm>
          <a:prstGeom prst="rect">
            <a:avLst/>
          </a:prstGeom>
        </p:spPr>
        <p:txBody>
          <a:bodyPr wrap="none">
            <a:spAutoFit/>
          </a:bodyPr>
          <a:lstStyle/>
          <a:p>
            <a:r>
              <a:rPr lang="zh-CN" altLang="en-US" b="1" dirty="0">
                <a:solidFill>
                  <a:srgbClr val="008000"/>
                </a:solidFill>
                <a:latin typeface="Times New Roman" pitchFamily="18" charset="0"/>
                <a:ea typeface="黑体" pitchFamily="2" charset="-122"/>
              </a:rPr>
              <a:t>可</a:t>
            </a:r>
            <a:endParaRPr lang="en-US" altLang="zh-CN" b="1" dirty="0">
              <a:solidFill>
                <a:srgbClr val="008000"/>
              </a:solidFill>
              <a:latin typeface="Times New Roman" pitchFamily="18" charset="0"/>
              <a:ea typeface="黑体" pitchFamily="2" charset="-122"/>
            </a:endParaRPr>
          </a:p>
          <a:p>
            <a:r>
              <a:rPr lang="zh-CN" altLang="en-US" b="1" dirty="0">
                <a:solidFill>
                  <a:srgbClr val="008000"/>
                </a:solidFill>
                <a:latin typeface="Times New Roman" pitchFamily="18" charset="0"/>
                <a:ea typeface="黑体" pitchFamily="2" charset="-122"/>
              </a:rPr>
              <a:t>采</a:t>
            </a:r>
            <a:endParaRPr lang="en-US" altLang="zh-CN" b="1" dirty="0">
              <a:solidFill>
                <a:srgbClr val="008000"/>
              </a:solidFill>
              <a:latin typeface="Times New Roman" pitchFamily="18" charset="0"/>
              <a:ea typeface="黑体" pitchFamily="2" charset="-122"/>
            </a:endParaRPr>
          </a:p>
          <a:p>
            <a:r>
              <a:rPr lang="zh-CN" altLang="en-US" b="1" dirty="0">
                <a:solidFill>
                  <a:srgbClr val="008000"/>
                </a:solidFill>
                <a:latin typeface="Times New Roman" pitchFamily="18" charset="0"/>
                <a:ea typeface="黑体" pitchFamily="2" charset="-122"/>
              </a:rPr>
              <a:t>用</a:t>
            </a:r>
            <a:endParaRPr lang="en-US" altLang="zh-CN" b="1" dirty="0">
              <a:solidFill>
                <a:srgbClr val="008000"/>
              </a:solidFill>
              <a:latin typeface="Times New Roman" pitchFamily="18" charset="0"/>
              <a:ea typeface="黑体" pitchFamily="2" charset="-122"/>
            </a:endParaRPr>
          </a:p>
          <a:p>
            <a:r>
              <a:rPr lang="zh-CN" altLang="en-US" b="1" dirty="0">
                <a:solidFill>
                  <a:srgbClr val="008000"/>
                </a:solidFill>
                <a:latin typeface="Times New Roman" pitchFamily="18" charset="0"/>
                <a:ea typeface="黑体" pitchFamily="2" charset="-122"/>
              </a:rPr>
              <a:t>两</a:t>
            </a:r>
            <a:endParaRPr lang="en-US" altLang="zh-CN" b="1" dirty="0">
              <a:solidFill>
                <a:srgbClr val="008000"/>
              </a:solidFill>
              <a:latin typeface="Times New Roman" pitchFamily="18" charset="0"/>
              <a:ea typeface="黑体" pitchFamily="2" charset="-122"/>
            </a:endParaRPr>
          </a:p>
          <a:p>
            <a:r>
              <a:rPr lang="zh-CN" altLang="en-US" b="1" dirty="0">
                <a:solidFill>
                  <a:srgbClr val="008000"/>
                </a:solidFill>
                <a:latin typeface="Times New Roman" pitchFamily="18" charset="0"/>
                <a:ea typeface="黑体" pitchFamily="2" charset="-122"/>
              </a:rPr>
              <a:t>种</a:t>
            </a:r>
            <a:endParaRPr lang="en-US" altLang="zh-CN" b="1" dirty="0">
              <a:solidFill>
                <a:srgbClr val="008000"/>
              </a:solidFill>
              <a:latin typeface="Times New Roman" pitchFamily="18" charset="0"/>
              <a:ea typeface="黑体" pitchFamily="2" charset="-122"/>
            </a:endParaRPr>
          </a:p>
          <a:p>
            <a:r>
              <a:rPr lang="zh-CN" altLang="en-US" b="1" dirty="0">
                <a:solidFill>
                  <a:srgbClr val="008000"/>
                </a:solidFill>
                <a:latin typeface="Times New Roman" pitchFamily="18" charset="0"/>
                <a:ea typeface="黑体" pitchFamily="2" charset="-122"/>
              </a:rPr>
              <a:t>策</a:t>
            </a:r>
            <a:endParaRPr lang="en-US" altLang="zh-CN" b="1" dirty="0">
              <a:solidFill>
                <a:srgbClr val="008000"/>
              </a:solidFill>
              <a:latin typeface="Times New Roman" pitchFamily="18" charset="0"/>
              <a:ea typeface="黑体" pitchFamily="2" charset="-122"/>
            </a:endParaRPr>
          </a:p>
          <a:p>
            <a:r>
              <a:rPr lang="zh-CN" altLang="en-US" b="1" dirty="0">
                <a:solidFill>
                  <a:srgbClr val="008000"/>
                </a:solidFill>
                <a:latin typeface="Times New Roman" pitchFamily="18" charset="0"/>
                <a:ea typeface="黑体" pitchFamily="2" charset="-122"/>
              </a:rPr>
              <a:t>略</a:t>
            </a:r>
            <a:endParaRPr lang="zh-CN" altLang="en-US" dirty="0"/>
          </a:p>
        </p:txBody>
      </p:sp>
      <p:sp>
        <p:nvSpPr>
          <p:cNvPr id="10" name="矩形 9"/>
          <p:cNvSpPr/>
          <p:nvPr/>
        </p:nvSpPr>
        <p:spPr>
          <a:xfrm>
            <a:off x="1043608" y="6090548"/>
            <a:ext cx="7704856" cy="677108"/>
          </a:xfrm>
          <a:prstGeom prst="rect">
            <a:avLst/>
          </a:prstGeom>
          <a:solidFill>
            <a:schemeClr val="tx2">
              <a:lumMod val="10000"/>
              <a:lumOff val="90000"/>
            </a:schemeClr>
          </a:solidFill>
        </p:spPr>
        <p:txBody>
          <a:bodyPr wrap="square">
            <a:spAutoFit/>
          </a:bodyPr>
          <a:lstStyle/>
          <a:p>
            <a:r>
              <a:rPr lang="zh-CN" altLang="en-US" sz="2000" dirty="0">
                <a:latin typeface="Times New Roman" pitchFamily="18" charset="0"/>
                <a:ea typeface="黑体" pitchFamily="2" charset="-122"/>
              </a:rPr>
              <a:t> </a:t>
            </a:r>
            <a:r>
              <a:rPr lang="zh-CN" altLang="en-US" b="1" dirty="0">
                <a:solidFill>
                  <a:srgbClr val="008000"/>
                </a:solidFill>
                <a:latin typeface="Times New Roman" pitchFamily="18" charset="0"/>
                <a:ea typeface="黑体" pitchFamily="2" charset="-122"/>
              </a:rPr>
              <a:t>以上两种策略的共性：总是将</a:t>
            </a:r>
            <a:r>
              <a:rPr lang="zh-CN" altLang="en-US" b="1" dirty="0">
                <a:solidFill>
                  <a:srgbClr val="0000FF"/>
                </a:solidFill>
                <a:latin typeface="Times New Roman" pitchFamily="18" charset="0"/>
                <a:ea typeface="黑体" pitchFamily="2" charset="-122"/>
              </a:rPr>
              <a:t>年轻事务</a:t>
            </a:r>
            <a:r>
              <a:rPr lang="zh-CN" altLang="en-US" b="1" dirty="0">
                <a:solidFill>
                  <a:srgbClr val="008000"/>
                </a:solidFill>
                <a:latin typeface="Times New Roman" pitchFamily="18" charset="0"/>
                <a:ea typeface="黑体" pitchFamily="2" charset="-122"/>
              </a:rPr>
              <a:t>作为牺牲品，卷回而重执。</a:t>
            </a:r>
            <a:endParaRPr lang="en-US" altLang="zh-CN" b="1" dirty="0">
              <a:solidFill>
                <a:srgbClr val="008000"/>
              </a:solidFill>
              <a:latin typeface="Times New Roman" pitchFamily="18" charset="0"/>
              <a:ea typeface="黑体" pitchFamily="2" charset="-122"/>
            </a:endParaRPr>
          </a:p>
          <a:p>
            <a:r>
              <a:rPr lang="en-US" altLang="zh-CN" b="1" dirty="0">
                <a:solidFill>
                  <a:srgbClr val="008000"/>
                </a:solidFill>
                <a:latin typeface="Times New Roman" pitchFamily="18" charset="0"/>
                <a:ea typeface="黑体" pitchFamily="2" charset="-122"/>
              </a:rPr>
              <a:t>——</a:t>
            </a:r>
            <a:r>
              <a:rPr lang="zh-CN" altLang="en-US" b="1" dirty="0">
                <a:solidFill>
                  <a:srgbClr val="008000"/>
                </a:solidFill>
                <a:latin typeface="Times New Roman" pitchFamily="18" charset="0"/>
                <a:ea typeface="黑体" pitchFamily="2" charset="-122"/>
              </a:rPr>
              <a:t>显然比一冲突就卷回这种“一触即退”的方案要好！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7" dur="500"/>
                                        <p:tgtEl>
                                          <p:spTgt spid="942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4211">
                                            <p:txEl>
                                              <p:pRg st="4" end="4"/>
                                            </p:txEl>
                                          </p:spTgt>
                                        </p:tgtEl>
                                        <p:attrNameLst>
                                          <p:attrName>style.visibility</p:attrName>
                                        </p:attrNameLst>
                                      </p:cBhvr>
                                      <p:to>
                                        <p:strVal val="visible"/>
                                      </p:to>
                                    </p:set>
                                    <p:anim calcmode="lin" valueType="num">
                                      <p:cBhvr additive="base">
                                        <p:cTn id="18" dur="500" fill="hold"/>
                                        <p:tgtEl>
                                          <p:spTgt spid="94211">
                                            <p:txEl>
                                              <p:pRg st="4" end="4"/>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94211">
                                            <p:txEl>
                                              <p:pRg st="4" end="4"/>
                                            </p:txEl>
                                          </p:spTgt>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94211">
                                            <p:txEl>
                                              <p:pRg st="5" end="5"/>
                                            </p:txEl>
                                          </p:spTgt>
                                        </p:tgtEl>
                                        <p:attrNameLst>
                                          <p:attrName>style.visibility</p:attrName>
                                        </p:attrNameLst>
                                      </p:cBhvr>
                                      <p:to>
                                        <p:strVal val="visible"/>
                                      </p:to>
                                    </p:set>
                                    <p:anim calcmode="lin" valueType="num">
                                      <p:cBhvr additive="base">
                                        <p:cTn id="22" dur="500" fill="hold"/>
                                        <p:tgtEl>
                                          <p:spTgt spid="94211">
                                            <p:txEl>
                                              <p:pRg st="5" end="5"/>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94211">
                                            <p:txEl>
                                              <p:pRg st="5" end="5"/>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94211">
                                            <p:txEl>
                                              <p:pRg st="6" end="6"/>
                                            </p:txEl>
                                          </p:spTgt>
                                        </p:tgtEl>
                                        <p:attrNameLst>
                                          <p:attrName>style.visibility</p:attrName>
                                        </p:attrNameLst>
                                      </p:cBhvr>
                                      <p:to>
                                        <p:strVal val="visible"/>
                                      </p:to>
                                    </p:set>
                                    <p:anim calcmode="lin" valueType="num">
                                      <p:cBhvr additive="base">
                                        <p:cTn id="26" dur="500" fill="hold"/>
                                        <p:tgtEl>
                                          <p:spTgt spid="94211">
                                            <p:txEl>
                                              <p:pRg st="6" end="6"/>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94211">
                                            <p:txEl>
                                              <p:pRg st="6" end="6"/>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94211">
                                            <p:txEl>
                                              <p:pRg st="7" end="7"/>
                                            </p:txEl>
                                          </p:spTgt>
                                        </p:tgtEl>
                                        <p:attrNameLst>
                                          <p:attrName>style.visibility</p:attrName>
                                        </p:attrNameLst>
                                      </p:cBhvr>
                                      <p:to>
                                        <p:strVal val="visible"/>
                                      </p:to>
                                    </p:set>
                                    <p:anim calcmode="lin" valueType="num">
                                      <p:cBhvr additive="base">
                                        <p:cTn id="30" dur="500" fill="hold"/>
                                        <p:tgtEl>
                                          <p:spTgt spid="94211">
                                            <p:txEl>
                                              <p:pRg st="7" end="7"/>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94211">
                                            <p:txEl>
                                              <p:pRg st="7" end="7"/>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94211">
                                            <p:txEl>
                                              <p:pRg st="8" end="8"/>
                                            </p:txEl>
                                          </p:spTgt>
                                        </p:tgtEl>
                                        <p:attrNameLst>
                                          <p:attrName>style.visibility</p:attrName>
                                        </p:attrNameLst>
                                      </p:cBhvr>
                                      <p:to>
                                        <p:strVal val="visible"/>
                                      </p:to>
                                    </p:set>
                                    <p:anim calcmode="lin" valueType="num">
                                      <p:cBhvr additive="base">
                                        <p:cTn id="34" dur="500" fill="hold"/>
                                        <p:tgtEl>
                                          <p:spTgt spid="94211">
                                            <p:txEl>
                                              <p:pRg st="8" end="8"/>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94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4211">
                                            <p:txEl>
                                              <p:pRg st="9" end="9"/>
                                            </p:txEl>
                                          </p:spTgt>
                                        </p:tgtEl>
                                        <p:attrNameLst>
                                          <p:attrName>style.visibility</p:attrName>
                                        </p:attrNameLst>
                                      </p:cBhvr>
                                      <p:to>
                                        <p:strVal val="visible"/>
                                      </p:to>
                                    </p:set>
                                    <p:anim calcmode="lin" valueType="num">
                                      <p:cBhvr additive="base">
                                        <p:cTn id="40" dur="500" fill="hold"/>
                                        <p:tgtEl>
                                          <p:spTgt spid="94211">
                                            <p:txEl>
                                              <p:pRg st="9" end="9"/>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4211">
                                            <p:txEl>
                                              <p:pRg st="9" end="9"/>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94211">
                                            <p:txEl>
                                              <p:pRg st="10" end="10"/>
                                            </p:txEl>
                                          </p:spTgt>
                                        </p:tgtEl>
                                        <p:attrNameLst>
                                          <p:attrName>style.visibility</p:attrName>
                                        </p:attrNameLst>
                                      </p:cBhvr>
                                      <p:to>
                                        <p:strVal val="visible"/>
                                      </p:to>
                                    </p:set>
                                    <p:anim calcmode="lin" valueType="num">
                                      <p:cBhvr additive="base">
                                        <p:cTn id="44" dur="500" fill="hold"/>
                                        <p:tgtEl>
                                          <p:spTgt spid="94211">
                                            <p:txEl>
                                              <p:pRg st="10" end="1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4211">
                                            <p:txEl>
                                              <p:pRg st="10" end="10"/>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94211">
                                            <p:txEl>
                                              <p:pRg st="11" end="11"/>
                                            </p:txEl>
                                          </p:spTgt>
                                        </p:tgtEl>
                                        <p:attrNameLst>
                                          <p:attrName>style.visibility</p:attrName>
                                        </p:attrNameLst>
                                      </p:cBhvr>
                                      <p:to>
                                        <p:strVal val="visible"/>
                                      </p:to>
                                    </p:set>
                                    <p:anim calcmode="lin" valueType="num">
                                      <p:cBhvr additive="base">
                                        <p:cTn id="48" dur="500" fill="hold"/>
                                        <p:tgtEl>
                                          <p:spTgt spid="94211">
                                            <p:txEl>
                                              <p:pRg st="11" end="11"/>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94211">
                                            <p:txEl>
                                              <p:pRg st="11" end="11"/>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94211">
                                            <p:txEl>
                                              <p:pRg st="12" end="12"/>
                                            </p:txEl>
                                          </p:spTgt>
                                        </p:tgtEl>
                                        <p:attrNameLst>
                                          <p:attrName>style.visibility</p:attrName>
                                        </p:attrNameLst>
                                      </p:cBhvr>
                                      <p:to>
                                        <p:strVal val="visible"/>
                                      </p:to>
                                    </p:set>
                                    <p:anim calcmode="lin" valueType="num">
                                      <p:cBhvr additive="base">
                                        <p:cTn id="52" dur="500" fill="hold"/>
                                        <p:tgtEl>
                                          <p:spTgt spid="94211">
                                            <p:txEl>
                                              <p:pRg st="12" end="1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94211">
                                            <p:txEl>
                                              <p:pRg st="12" end="12"/>
                                            </p:txEl>
                                          </p:spTgt>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94211">
                                            <p:txEl>
                                              <p:pRg st="13" end="13"/>
                                            </p:txEl>
                                          </p:spTgt>
                                        </p:tgtEl>
                                        <p:attrNameLst>
                                          <p:attrName>style.visibility</p:attrName>
                                        </p:attrNameLst>
                                      </p:cBhvr>
                                      <p:to>
                                        <p:strVal val="visible"/>
                                      </p:to>
                                    </p:set>
                                    <p:anim calcmode="lin" valueType="num">
                                      <p:cBhvr additive="base">
                                        <p:cTn id="56" dur="500" fill="hold"/>
                                        <p:tgtEl>
                                          <p:spTgt spid="94211">
                                            <p:txEl>
                                              <p:pRg st="13" end="13"/>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9421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4DB29116-1543-4ABA-A9AF-E0A303DA0EC0}" type="slidenum">
              <a:rPr lang="en-US" altLang="zh-CN"/>
              <a:pPr/>
              <a:t>77</a:t>
            </a:fld>
            <a:endParaRPr lang="en-US" altLang="zh-CN"/>
          </a:p>
        </p:txBody>
      </p:sp>
      <p:sp>
        <p:nvSpPr>
          <p:cNvPr id="82946" name="Rectangle 2"/>
          <p:cNvSpPr>
            <a:spLocks noGrp="1" noChangeArrowheads="1"/>
          </p:cNvSpPr>
          <p:nvPr>
            <p:ph type="title"/>
          </p:nvPr>
        </p:nvSpPr>
        <p:spPr/>
        <p:txBody>
          <a:bodyPr/>
          <a:lstStyle/>
          <a:p>
            <a:r>
              <a:rPr lang="en-US" altLang="zh-CN" sz="4000" dirty="0"/>
              <a:t>The End</a:t>
            </a:r>
            <a:endParaRPr lang="zh-CN" altLang="en-US" sz="4000" dirty="0"/>
          </a:p>
        </p:txBody>
      </p:sp>
      <p:sp>
        <p:nvSpPr>
          <p:cNvPr id="82947" name="Rectangle 3"/>
          <p:cNvSpPr>
            <a:spLocks noGrp="1" noChangeArrowheads="1"/>
          </p:cNvSpPr>
          <p:nvPr>
            <p:ph type="body" idx="1"/>
          </p:nvPr>
        </p:nvSpPr>
        <p:spPr>
          <a:xfrm>
            <a:off x="914400" y="1268413"/>
            <a:ext cx="7772400" cy="2160587"/>
          </a:xfrm>
        </p:spPr>
        <p:txBody>
          <a:bodyPr/>
          <a:lstStyle/>
          <a:p>
            <a:r>
              <a:rPr lang="zh-CN" altLang="en-US" sz="3200" b="1" dirty="0"/>
              <a:t>第七章作业：</a:t>
            </a:r>
            <a:endParaRPr lang="en-US" altLang="zh-CN" sz="3200" b="1" dirty="0"/>
          </a:p>
          <a:p>
            <a:pPr lvl="1"/>
            <a:r>
              <a:rPr lang="zh-CN" altLang="en-US" sz="2800" b="1" dirty="0"/>
              <a:t>教材</a:t>
            </a:r>
            <a:r>
              <a:rPr lang="en-US" altLang="zh-CN" sz="2800" b="1" dirty="0"/>
              <a:t>Page 169</a:t>
            </a:r>
            <a:r>
              <a:rPr lang="zh-CN" altLang="en-US" sz="2800" b="1" dirty="0"/>
              <a:t>：</a:t>
            </a:r>
            <a:r>
              <a:rPr lang="zh-CN" altLang="en-US" sz="2800" b="1" dirty="0">
                <a:solidFill>
                  <a:srgbClr val="0000FF"/>
                </a:solidFill>
              </a:rPr>
              <a:t>习题</a:t>
            </a:r>
            <a:r>
              <a:rPr lang="en-US" altLang="zh-CN" sz="2800" b="1" dirty="0">
                <a:solidFill>
                  <a:srgbClr val="0000FF"/>
                </a:solidFill>
              </a:rPr>
              <a:t>7</a:t>
            </a:r>
            <a:r>
              <a:rPr lang="zh-CN" altLang="en-US" sz="2800" b="1" dirty="0">
                <a:solidFill>
                  <a:srgbClr val="0000FF"/>
                </a:solidFill>
              </a:rPr>
              <a:t>中的第</a:t>
            </a:r>
            <a:r>
              <a:rPr lang="en-US" altLang="zh-CN" sz="2800" b="1" dirty="0">
                <a:solidFill>
                  <a:srgbClr val="0000FF"/>
                </a:solidFill>
              </a:rPr>
              <a:t>6</a:t>
            </a:r>
            <a:r>
              <a:rPr lang="zh-CN" altLang="en-US" sz="2800" b="1" dirty="0">
                <a:solidFill>
                  <a:srgbClr val="0000FF"/>
                </a:solidFill>
              </a:rPr>
              <a:t>、</a:t>
            </a:r>
            <a:r>
              <a:rPr lang="en-US" altLang="zh-CN" sz="2800" b="1" dirty="0">
                <a:solidFill>
                  <a:srgbClr val="0000FF"/>
                </a:solidFill>
              </a:rPr>
              <a:t>7</a:t>
            </a:r>
            <a:r>
              <a:rPr lang="zh-CN" altLang="en-US" sz="2800" b="1" dirty="0">
                <a:solidFill>
                  <a:srgbClr val="0000FF"/>
                </a:solidFill>
              </a:rPr>
              <a:t>、</a:t>
            </a:r>
            <a:r>
              <a:rPr lang="en-US" altLang="zh-CN" sz="2800" b="1" dirty="0">
                <a:solidFill>
                  <a:srgbClr val="0000FF"/>
                </a:solidFill>
              </a:rPr>
              <a:t>8</a:t>
            </a:r>
            <a:r>
              <a:rPr lang="zh-CN" altLang="en-US" sz="2800" b="1" dirty="0">
                <a:solidFill>
                  <a:srgbClr val="0000FF"/>
                </a:solidFill>
              </a:rPr>
              <a:t>题。</a:t>
            </a:r>
            <a:endParaRPr lang="en-US" altLang="zh-CN" sz="2800" b="1" dirty="0">
              <a:solidFill>
                <a:srgbClr val="0000FF"/>
              </a:solidFill>
            </a:endParaRPr>
          </a:p>
          <a:p>
            <a:pPr lvl="1"/>
            <a:r>
              <a:rPr lang="zh-CN" altLang="en-US" sz="2800" b="1" dirty="0"/>
              <a:t>提醒：请在</a:t>
            </a:r>
            <a:r>
              <a:rPr lang="zh-CN" altLang="en-US" sz="2800" b="1" dirty="0">
                <a:solidFill>
                  <a:srgbClr val="FF0000"/>
                </a:solidFill>
              </a:rPr>
              <a:t>截止时间（</a:t>
            </a:r>
            <a:r>
              <a:rPr lang="en-US" altLang="zh-CN" sz="2800" b="1" dirty="0">
                <a:solidFill>
                  <a:srgbClr val="FF0000"/>
                </a:solidFill>
              </a:rPr>
              <a:t>11</a:t>
            </a:r>
            <a:r>
              <a:rPr lang="zh-CN" altLang="en-US" sz="2800" b="1" dirty="0">
                <a:solidFill>
                  <a:srgbClr val="FF0000"/>
                </a:solidFill>
              </a:rPr>
              <a:t>月</a:t>
            </a:r>
            <a:r>
              <a:rPr lang="en-US" altLang="zh-CN" sz="2800" b="1">
                <a:solidFill>
                  <a:srgbClr val="FF0000"/>
                </a:solidFill>
              </a:rPr>
              <a:t>5</a:t>
            </a:r>
            <a:r>
              <a:rPr lang="zh-CN" altLang="en-US" sz="2800" b="1">
                <a:solidFill>
                  <a:srgbClr val="FF0000"/>
                </a:solidFill>
              </a:rPr>
              <a:t>日</a:t>
            </a:r>
            <a:r>
              <a:rPr lang="en-US" altLang="zh-CN" sz="2800" b="1" dirty="0">
                <a:solidFill>
                  <a:srgbClr val="FF0000"/>
                </a:solidFill>
              </a:rPr>
              <a:t>23:59</a:t>
            </a:r>
            <a:r>
              <a:rPr lang="zh-CN" altLang="en-US" sz="2800" b="1" dirty="0">
                <a:solidFill>
                  <a:srgbClr val="FF0000"/>
                </a:solidFill>
              </a:rPr>
              <a:t>）</a:t>
            </a:r>
            <a:r>
              <a:rPr lang="zh-CN" altLang="en-US" sz="2800" b="1" dirty="0"/>
              <a:t>之前提交答案！</a:t>
            </a:r>
            <a:endParaRPr lang="en-US" altLang="zh-CN" sz="2800" dirty="0"/>
          </a:p>
          <a:p>
            <a:pPr marL="457200" lvl="1" indent="0">
              <a:buNone/>
            </a:pPr>
            <a:endParaRPr lang="zh-CN" altLang="en-US" dirty="0">
              <a:ea typeface="黑体" pitchFamily="2" charset="-122"/>
            </a:endParaRPr>
          </a:p>
        </p:txBody>
      </p:sp>
      <p:pic>
        <p:nvPicPr>
          <p:cNvPr id="7" name="Picture 4" descr="BD05219_"/>
          <p:cNvPicPr>
            <a:picLocks noChangeAspect="1" noChangeArrowheads="1"/>
          </p:cNvPicPr>
          <p:nvPr/>
        </p:nvPicPr>
        <p:blipFill>
          <a:blip r:embed="rId3" cstate="print"/>
          <a:srcRect/>
          <a:stretch>
            <a:fillRect/>
          </a:stretch>
        </p:blipFill>
        <p:spPr bwMode="auto">
          <a:xfrm>
            <a:off x="5222424" y="3068960"/>
            <a:ext cx="3381826" cy="3168328"/>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9BF3AADE-3728-4F06-A779-06BDA2DF93F2}" type="slidenum">
              <a:rPr lang="en-US" altLang="zh-CN"/>
              <a:pPr/>
              <a:t>8</a:t>
            </a:fld>
            <a:endParaRPr lang="en-US" altLang="zh-CN"/>
          </a:p>
        </p:txBody>
      </p:sp>
      <p:sp>
        <p:nvSpPr>
          <p:cNvPr id="106499" name="Rectangle 3"/>
          <p:cNvSpPr>
            <a:spLocks noGrp="1" noChangeArrowheads="1"/>
          </p:cNvSpPr>
          <p:nvPr>
            <p:ph type="body" idx="1"/>
          </p:nvPr>
        </p:nvSpPr>
        <p:spPr>
          <a:xfrm>
            <a:off x="611188" y="1341438"/>
            <a:ext cx="8064500" cy="4895850"/>
          </a:xfrm>
        </p:spPr>
        <p:txBody>
          <a:bodyPr/>
          <a:lstStyle/>
          <a:p>
            <a:pPr>
              <a:lnSpc>
                <a:spcPct val="110000"/>
              </a:lnSpc>
            </a:pPr>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1</a:t>
            </a:r>
            <a:r>
              <a:rPr lang="zh-CN" altLang="en-US" sz="2400" dirty="0">
                <a:solidFill>
                  <a:schemeClr val="accent2"/>
                </a:solidFill>
                <a:latin typeface="Times New Roman" pitchFamily="18" charset="0"/>
                <a:ea typeface="黑体" pitchFamily="2" charset="-122"/>
              </a:rPr>
              <a:t>：单纯以后备副本为基础的恢复技术</a:t>
            </a:r>
            <a:endParaRPr lang="en-US" altLang="zh-CN" sz="2400" dirty="0">
              <a:solidFill>
                <a:schemeClr val="accent2"/>
              </a:solidFill>
              <a:latin typeface="Times New Roman" pitchFamily="18" charset="0"/>
              <a:ea typeface="黑体" pitchFamily="2" charset="-122"/>
            </a:endParaRPr>
          </a:p>
          <a:p>
            <a:pPr lvl="1">
              <a:lnSpc>
                <a:spcPct val="110000"/>
              </a:lnSpc>
            </a:pPr>
            <a:r>
              <a:rPr lang="zh-CN" altLang="en-US" sz="2200" dirty="0">
                <a:solidFill>
                  <a:srgbClr val="0000FF"/>
                </a:solidFill>
                <a:latin typeface="Times New Roman" pitchFamily="18" charset="0"/>
                <a:ea typeface="黑体" pitchFamily="2" charset="-122"/>
              </a:rPr>
              <a:t>特点：</a:t>
            </a:r>
          </a:p>
          <a:p>
            <a:pPr lvl="2">
              <a:lnSpc>
                <a:spcPct val="110000"/>
              </a:lnSpc>
            </a:pPr>
            <a:r>
              <a:rPr lang="zh-CN" altLang="en-US" sz="2200" dirty="0">
                <a:latin typeface="Times New Roman" pitchFamily="18" charset="0"/>
                <a:ea typeface="黑体" pitchFamily="2" charset="-122"/>
              </a:rPr>
              <a:t>实现技术简单。</a:t>
            </a:r>
          </a:p>
          <a:p>
            <a:pPr lvl="2">
              <a:lnSpc>
                <a:spcPct val="110000"/>
              </a:lnSpc>
            </a:pPr>
            <a:r>
              <a:rPr lang="zh-CN" altLang="en-US" sz="2200" dirty="0">
                <a:latin typeface="Times New Roman" pitchFamily="18" charset="0"/>
                <a:ea typeface="黑体" pitchFamily="2" charset="-122"/>
              </a:rPr>
              <a:t>不会持久影响数据库系统的运行性能，但备份与重装时工作量很大！</a:t>
            </a:r>
          </a:p>
          <a:p>
            <a:pPr lvl="2">
              <a:lnSpc>
                <a:spcPct val="110000"/>
              </a:lnSpc>
            </a:pPr>
            <a:r>
              <a:rPr lang="zh-CN" altLang="en-US" sz="2200" dirty="0">
                <a:latin typeface="Times New Roman" pitchFamily="18" charset="0"/>
                <a:ea typeface="黑体" pitchFamily="2" charset="-122"/>
              </a:rPr>
              <a:t>不能将数据库恢复到</a:t>
            </a:r>
            <a:r>
              <a:rPr lang="zh-CN" altLang="en-US" sz="2200" dirty="0">
                <a:solidFill>
                  <a:srgbClr val="0000FF"/>
                </a:solidFill>
                <a:latin typeface="Times New Roman" pitchFamily="18" charset="0"/>
                <a:ea typeface="黑体" pitchFamily="2" charset="-122"/>
              </a:rPr>
              <a:t>最近一致状态</a:t>
            </a:r>
            <a:r>
              <a:rPr lang="zh-CN" altLang="en-US" sz="2200" dirty="0">
                <a:latin typeface="Times New Roman" pitchFamily="18" charset="0"/>
                <a:ea typeface="黑体" pitchFamily="2" charset="-122"/>
              </a:rPr>
              <a:t>（会丢失更新）。</a:t>
            </a:r>
          </a:p>
          <a:p>
            <a:pPr lvl="2">
              <a:lnSpc>
                <a:spcPct val="110000"/>
              </a:lnSpc>
            </a:pPr>
            <a:r>
              <a:rPr lang="zh-CN" altLang="en-US" sz="2200" dirty="0">
                <a:latin typeface="Times New Roman" pitchFamily="18" charset="0"/>
                <a:ea typeface="黑体" pitchFamily="2" charset="-122"/>
              </a:rPr>
              <a:t>较长周期（如每个星期）的</a:t>
            </a:r>
            <a:r>
              <a:rPr lang="zh-CN" altLang="en-US" sz="2200" dirty="0">
                <a:solidFill>
                  <a:srgbClr val="0000FF"/>
                </a:solidFill>
                <a:latin typeface="Times New Roman" pitchFamily="18" charset="0"/>
                <a:ea typeface="黑体" pitchFamily="2" charset="-122"/>
              </a:rPr>
              <a:t>海量转储（</a:t>
            </a:r>
            <a:r>
              <a:rPr lang="en-US" altLang="zh-CN" sz="2200" dirty="0">
                <a:solidFill>
                  <a:srgbClr val="0000FF"/>
                </a:solidFill>
                <a:latin typeface="Times New Roman" pitchFamily="18" charset="0"/>
                <a:ea typeface="黑体" pitchFamily="2" charset="-122"/>
              </a:rPr>
              <a:t>Mass Dump, MD</a:t>
            </a:r>
            <a:r>
              <a:rPr lang="zh-CN" altLang="en-US" sz="2200" dirty="0">
                <a:solidFill>
                  <a:srgbClr val="0000FF"/>
                </a:solidFill>
                <a:latin typeface="Times New Roman" pitchFamily="18" charset="0"/>
                <a:ea typeface="黑体" pitchFamily="2" charset="-122"/>
              </a:rPr>
              <a:t>）</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较短周期（如每天）的</a:t>
            </a:r>
            <a:r>
              <a:rPr lang="zh-CN" altLang="en-US" sz="2200" dirty="0">
                <a:solidFill>
                  <a:srgbClr val="0000FF"/>
                </a:solidFill>
                <a:latin typeface="Times New Roman" pitchFamily="18" charset="0"/>
                <a:ea typeface="黑体" pitchFamily="2" charset="-122"/>
              </a:rPr>
              <a:t>增量转储（</a:t>
            </a:r>
            <a:r>
              <a:rPr lang="en-US" altLang="zh-CN" sz="2200" dirty="0">
                <a:solidFill>
                  <a:srgbClr val="0000FF"/>
                </a:solidFill>
                <a:latin typeface="Times New Roman" pitchFamily="18" charset="0"/>
                <a:ea typeface="黑体" pitchFamily="2" charset="-122"/>
              </a:rPr>
              <a:t>Incremental Dump, ID</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可减少转储工作量、少丢失更新，但技术复杂。</a:t>
            </a:r>
          </a:p>
          <a:p>
            <a:pPr lvl="1">
              <a:lnSpc>
                <a:spcPct val="110000"/>
              </a:lnSpc>
              <a:spcBef>
                <a:spcPts val="600"/>
              </a:spcBef>
            </a:pPr>
            <a:r>
              <a:rPr lang="zh-CN" altLang="en-US" sz="2200" dirty="0">
                <a:solidFill>
                  <a:srgbClr val="0000FF"/>
                </a:solidFill>
                <a:latin typeface="Times New Roman" pitchFamily="18" charset="0"/>
                <a:ea typeface="黑体" pitchFamily="2" charset="-122"/>
              </a:rPr>
              <a:t>结论：</a:t>
            </a:r>
            <a:r>
              <a:rPr lang="zh-CN" altLang="en-US" sz="2200" dirty="0">
                <a:latin typeface="Times New Roman" pitchFamily="18" charset="0"/>
                <a:ea typeface="黑体" pitchFamily="2" charset="-122"/>
              </a:rPr>
              <a:t>这是从文件系统继承来的恢复技术，现代（大型）数据库系统一般不采用此技术。  </a:t>
            </a:r>
          </a:p>
        </p:txBody>
      </p:sp>
      <p:sp>
        <p:nvSpPr>
          <p:cNvPr id="8"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355976" y="6561534"/>
            <a:ext cx="3600400" cy="244530"/>
          </a:xfrm>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 name="页脚占位符 4"/>
          <p:cNvSpPr>
            <a:spLocks noGrp="1"/>
          </p:cNvSpPr>
          <p:nvPr>
            <p:ph type="ftr" sz="quarter" idx="3"/>
          </p:nvPr>
        </p:nvSpPr>
        <p:spPr>
          <a:xfrm>
            <a:off x="914400" y="6561534"/>
            <a:ext cx="3369568" cy="244530"/>
          </a:xfrm>
        </p:spPr>
        <p:txBody>
          <a:bodyPr/>
          <a:lstStyle/>
          <a:p>
            <a:r>
              <a:rPr lang="en-US" altLang="zh-CN"/>
              <a:t>《</a:t>
            </a:r>
            <a:r>
              <a:rPr lang="zh-CN" altLang="en-US"/>
              <a:t>数据库系统原理</a:t>
            </a:r>
            <a:r>
              <a:rPr lang="en-US" altLang="zh-CN"/>
              <a:t>》</a:t>
            </a:r>
            <a:r>
              <a:rPr lang="zh-CN" altLang="en-US"/>
              <a:t>第</a:t>
            </a:r>
            <a:r>
              <a:rPr lang="en-US" altLang="zh-CN"/>
              <a:t>7</a:t>
            </a:r>
            <a:r>
              <a:rPr lang="zh-CN" altLang="en-US"/>
              <a:t>章</a:t>
            </a:r>
            <a:r>
              <a:rPr lang="en-US" altLang="zh-CN"/>
              <a:t>—</a:t>
            </a:r>
            <a:r>
              <a:rPr lang="zh-CN" altLang="en-US"/>
              <a:t>事务管理</a:t>
            </a:r>
            <a:endParaRPr lang="en-US" altLang="zh-CN" dirty="0"/>
          </a:p>
        </p:txBody>
      </p:sp>
      <p:sp>
        <p:nvSpPr>
          <p:cNvPr id="6" name="灯片编号占位符 5"/>
          <p:cNvSpPr>
            <a:spLocks noGrp="1"/>
          </p:cNvSpPr>
          <p:nvPr>
            <p:ph type="sldNum" sz="quarter" idx="4"/>
          </p:nvPr>
        </p:nvSpPr>
        <p:spPr>
          <a:xfrm>
            <a:off x="8028384" y="6561534"/>
            <a:ext cx="658416" cy="244530"/>
          </a:xfrm>
        </p:spPr>
        <p:txBody>
          <a:bodyPr/>
          <a:lstStyle/>
          <a:p>
            <a:fld id="{6058AED9-C621-46E0-A0F1-2DD15777983F}" type="slidenum">
              <a:rPr lang="en-US" altLang="zh-CN"/>
              <a:pPr/>
              <a:t>9</a:t>
            </a:fld>
            <a:endParaRPr lang="en-US" altLang="zh-CN"/>
          </a:p>
        </p:txBody>
      </p:sp>
      <p:sp>
        <p:nvSpPr>
          <p:cNvPr id="16387" name="Rectangle 3"/>
          <p:cNvSpPr>
            <a:spLocks noGrp="1" noChangeArrowheads="1"/>
          </p:cNvSpPr>
          <p:nvPr>
            <p:ph type="body" idx="1"/>
          </p:nvPr>
        </p:nvSpPr>
        <p:spPr>
          <a:xfrm>
            <a:off x="611188" y="1359304"/>
            <a:ext cx="8075612" cy="4896296"/>
          </a:xfrm>
        </p:spPr>
        <p:txBody>
          <a:bodyPr/>
          <a:lstStyle/>
          <a:p>
            <a:r>
              <a:rPr lang="zh-CN" altLang="en-US" sz="2400" dirty="0">
                <a:solidFill>
                  <a:schemeClr val="accent2"/>
                </a:solidFill>
                <a:latin typeface="Times New Roman" pitchFamily="18" charset="0"/>
                <a:ea typeface="黑体" pitchFamily="2" charset="-122"/>
              </a:rPr>
              <a:t>恢复技术</a:t>
            </a:r>
            <a:r>
              <a:rPr lang="en-US" altLang="zh-CN" sz="2400" dirty="0">
                <a:solidFill>
                  <a:schemeClr val="accent2"/>
                </a:solidFill>
                <a:latin typeface="Times New Roman" pitchFamily="18" charset="0"/>
                <a:ea typeface="黑体" pitchFamily="2" charset="-122"/>
              </a:rPr>
              <a:t>2</a:t>
            </a:r>
            <a:r>
              <a:rPr lang="zh-CN" altLang="en-US" sz="2400" dirty="0">
                <a:solidFill>
                  <a:schemeClr val="accent2"/>
                </a:solidFill>
                <a:latin typeface="Times New Roman" pitchFamily="18" charset="0"/>
                <a:ea typeface="黑体" pitchFamily="2" charset="-122"/>
              </a:rPr>
              <a:t>：以后备副本和运行记录为基础的恢复技术</a:t>
            </a:r>
          </a:p>
          <a:p>
            <a:pPr lvl="1"/>
            <a:r>
              <a:rPr lang="zh-CN" altLang="en-US" sz="2200" dirty="0">
                <a:solidFill>
                  <a:srgbClr val="0000FF"/>
                </a:solidFill>
                <a:latin typeface="Times New Roman" pitchFamily="18" charset="0"/>
                <a:ea typeface="黑体" pitchFamily="2" charset="-122"/>
              </a:rPr>
              <a:t>运行记录</a:t>
            </a:r>
            <a:r>
              <a:rPr lang="en-US" altLang="zh-CN" sz="2200" dirty="0">
                <a:solidFill>
                  <a:srgbClr val="0000FF"/>
                </a:solidFill>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日志（</a:t>
            </a:r>
            <a:r>
              <a:rPr lang="en-US" altLang="zh-CN" sz="2200" dirty="0">
                <a:solidFill>
                  <a:srgbClr val="0000FF"/>
                </a:solidFill>
                <a:latin typeface="Times New Roman" pitchFamily="18" charset="0"/>
                <a:ea typeface="黑体" pitchFamily="2" charset="-122"/>
              </a:rPr>
              <a:t>log</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从数据库建立并开始运行起，记录全部提交事务对数据库的所有更新，包括以下内容：</a:t>
            </a:r>
          </a:p>
          <a:p>
            <a:pPr lvl="2"/>
            <a:r>
              <a:rPr lang="zh-CN" altLang="en-US" sz="2200" dirty="0">
                <a:solidFill>
                  <a:srgbClr val="008000"/>
                </a:solidFill>
                <a:latin typeface="Times New Roman" pitchFamily="18" charset="0"/>
                <a:ea typeface="黑体" pitchFamily="2" charset="-122"/>
              </a:rPr>
              <a:t>事务及其状态：</a:t>
            </a:r>
          </a:p>
          <a:p>
            <a:pPr lvl="3"/>
            <a:r>
              <a:rPr lang="zh-CN" altLang="en-US" sz="2200" dirty="0">
                <a:latin typeface="Times New Roman" pitchFamily="18" charset="0"/>
                <a:ea typeface="黑体" pitchFamily="2" charset="-122"/>
              </a:rPr>
              <a:t>事务标识（</a:t>
            </a:r>
            <a:r>
              <a:rPr lang="en-US" altLang="zh-CN" sz="2200" dirty="0">
                <a:latin typeface="Times New Roman" pitchFamily="18" charset="0"/>
                <a:ea typeface="黑体" pitchFamily="2" charset="-122"/>
              </a:rPr>
              <a:t>TID</a:t>
            </a:r>
            <a:r>
              <a:rPr lang="zh-CN" altLang="en-US" sz="2200" dirty="0">
                <a:latin typeface="Times New Roman" pitchFamily="18" charset="0"/>
                <a:ea typeface="黑体" pitchFamily="2" charset="-122"/>
              </a:rPr>
              <a:t>）</a:t>
            </a:r>
          </a:p>
          <a:p>
            <a:pPr lvl="3"/>
            <a:r>
              <a:rPr lang="zh-CN" altLang="en-US" sz="2200" dirty="0">
                <a:latin typeface="Times New Roman" pitchFamily="18" charset="0"/>
                <a:ea typeface="黑体" pitchFamily="2" charset="-122"/>
              </a:rPr>
              <a:t>事务结束方式：提交</a:t>
            </a:r>
            <a:r>
              <a:rPr lang="en-US" altLang="zh-CN" sz="2200" dirty="0">
                <a:latin typeface="Times New Roman" pitchFamily="18" charset="0"/>
                <a:ea typeface="黑体" pitchFamily="2" charset="-122"/>
              </a:rPr>
              <a:t> / </a:t>
            </a:r>
            <a:r>
              <a:rPr lang="zh-CN" altLang="en-US" sz="2200" dirty="0">
                <a:latin typeface="Times New Roman" pitchFamily="18" charset="0"/>
                <a:ea typeface="黑体" pitchFamily="2" charset="-122"/>
              </a:rPr>
              <a:t>撤销</a:t>
            </a:r>
            <a:endParaRPr lang="en-US" altLang="zh-CN" sz="2200" dirty="0">
              <a:latin typeface="Times New Roman" pitchFamily="18" charset="0"/>
              <a:ea typeface="黑体" pitchFamily="2" charset="-122"/>
            </a:endParaRPr>
          </a:p>
          <a:p>
            <a:pPr lvl="2"/>
            <a:r>
              <a:rPr lang="zh-CN" altLang="en-US" sz="2200" dirty="0">
                <a:solidFill>
                  <a:srgbClr val="008000"/>
                </a:solidFill>
                <a:latin typeface="Times New Roman" pitchFamily="18" charset="0"/>
                <a:ea typeface="黑体" pitchFamily="2" charset="-122"/>
              </a:rPr>
              <a:t>前像 </a:t>
            </a:r>
            <a:r>
              <a:rPr lang="en-US" altLang="zh-CN" sz="2200" dirty="0">
                <a:solidFill>
                  <a:srgbClr val="008000"/>
                </a:solidFill>
                <a:latin typeface="Times New Roman" pitchFamily="18" charset="0"/>
                <a:ea typeface="黑体" pitchFamily="2" charset="-122"/>
              </a:rPr>
              <a:t>&amp; </a:t>
            </a:r>
            <a:r>
              <a:rPr lang="zh-CN" altLang="en-US" sz="2200" dirty="0">
                <a:solidFill>
                  <a:srgbClr val="008000"/>
                </a:solidFill>
                <a:latin typeface="Times New Roman" pitchFamily="18" charset="0"/>
                <a:ea typeface="黑体" pitchFamily="2" charset="-122"/>
              </a:rPr>
              <a:t>后像</a:t>
            </a:r>
          </a:p>
          <a:p>
            <a:pPr lvl="3"/>
            <a:r>
              <a:rPr lang="zh-CN" altLang="en-US" sz="2200" dirty="0">
                <a:solidFill>
                  <a:srgbClr val="A50021"/>
                </a:solidFill>
                <a:latin typeface="Times New Roman" pitchFamily="18" charset="0"/>
                <a:ea typeface="黑体" pitchFamily="2" charset="-122"/>
              </a:rPr>
              <a:t>前像（</a:t>
            </a:r>
            <a:r>
              <a:rPr lang="en-US" altLang="zh-CN" sz="2200" dirty="0">
                <a:solidFill>
                  <a:srgbClr val="A50021"/>
                </a:solidFill>
                <a:latin typeface="Times New Roman" pitchFamily="18" charset="0"/>
                <a:ea typeface="黑体" pitchFamily="2" charset="-122"/>
              </a:rPr>
              <a:t>Before Image, BI</a:t>
            </a:r>
            <a:r>
              <a:rPr lang="zh-CN" altLang="en-US" sz="2200" dirty="0">
                <a:solidFill>
                  <a:srgbClr val="A50021"/>
                </a:solidFill>
                <a:latin typeface="Times New Roman" pitchFamily="18" charset="0"/>
                <a:ea typeface="黑体" pitchFamily="2" charset="-122"/>
              </a:rPr>
              <a:t>）：</a:t>
            </a:r>
            <a:r>
              <a:rPr lang="zh-CN" altLang="en-US" sz="2200" dirty="0">
                <a:latin typeface="Times New Roman" pitchFamily="18" charset="0"/>
                <a:ea typeface="黑体" pitchFamily="2" charset="-122"/>
              </a:rPr>
              <a:t>每次更新时，数据块的旧值。</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插入时，</a:t>
            </a:r>
            <a:r>
              <a:rPr lang="en-US" altLang="zh-CN" sz="2200" dirty="0">
                <a:latin typeface="Times New Roman" pitchFamily="18" charset="0"/>
                <a:ea typeface="黑体" pitchFamily="2" charset="-122"/>
              </a:rPr>
              <a:t>BI</a:t>
            </a:r>
            <a:r>
              <a:rPr lang="zh-CN" altLang="en-US" sz="2200" dirty="0">
                <a:latin typeface="Times New Roman" pitchFamily="18" charset="0"/>
                <a:ea typeface="黑体" pitchFamily="2" charset="-122"/>
              </a:rPr>
              <a:t>为空</a:t>
            </a:r>
            <a:r>
              <a:rPr lang="en-US" altLang="zh-CN" sz="2200" dirty="0">
                <a:latin typeface="Times New Roman" pitchFamily="18" charset="0"/>
                <a:ea typeface="黑体" pitchFamily="2" charset="-122"/>
              </a:rPr>
              <a:t>】</a:t>
            </a:r>
            <a:endParaRPr lang="zh-CN" altLang="en-US" sz="2200" dirty="0">
              <a:latin typeface="Times New Roman" pitchFamily="18" charset="0"/>
              <a:ea typeface="黑体" pitchFamily="2" charset="-122"/>
            </a:endParaRPr>
          </a:p>
          <a:p>
            <a:pPr lvl="3"/>
            <a:r>
              <a:rPr lang="zh-CN" altLang="en-US" sz="2200" dirty="0">
                <a:solidFill>
                  <a:srgbClr val="A50021"/>
                </a:solidFill>
                <a:latin typeface="Times New Roman" pitchFamily="18" charset="0"/>
                <a:ea typeface="黑体" pitchFamily="2" charset="-122"/>
              </a:rPr>
              <a:t>后像（</a:t>
            </a:r>
            <a:r>
              <a:rPr lang="en-US" altLang="zh-CN" sz="2200" dirty="0">
                <a:solidFill>
                  <a:srgbClr val="A50021"/>
                </a:solidFill>
                <a:latin typeface="Times New Roman" pitchFamily="18" charset="0"/>
                <a:ea typeface="黑体" pitchFamily="2" charset="-122"/>
              </a:rPr>
              <a:t>After Image, AI</a:t>
            </a:r>
            <a:r>
              <a:rPr lang="zh-CN" altLang="en-US" sz="2200" dirty="0">
                <a:solidFill>
                  <a:srgbClr val="A50021"/>
                </a:solidFill>
                <a:latin typeface="Times New Roman" pitchFamily="18" charset="0"/>
                <a:ea typeface="黑体" pitchFamily="2" charset="-122"/>
              </a:rPr>
              <a:t>）：</a:t>
            </a:r>
            <a:r>
              <a:rPr lang="zh-CN" altLang="en-US" sz="2200" dirty="0">
                <a:latin typeface="Times New Roman" pitchFamily="18" charset="0"/>
                <a:ea typeface="黑体" pitchFamily="2" charset="-122"/>
              </a:rPr>
              <a:t>每次更新时，数据块的新值。</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删除时，</a:t>
            </a:r>
            <a:r>
              <a:rPr lang="en-US" altLang="zh-CN" sz="2200" dirty="0">
                <a:latin typeface="Times New Roman" pitchFamily="18" charset="0"/>
                <a:ea typeface="黑体" pitchFamily="2" charset="-122"/>
              </a:rPr>
              <a:t>AI</a:t>
            </a:r>
            <a:r>
              <a:rPr lang="zh-CN" altLang="en-US" sz="2200" dirty="0">
                <a:latin typeface="Times New Roman" pitchFamily="18" charset="0"/>
                <a:ea typeface="黑体" pitchFamily="2" charset="-122"/>
              </a:rPr>
              <a:t>为空</a:t>
            </a:r>
            <a:r>
              <a:rPr lang="en-US" altLang="zh-CN" sz="2200" dirty="0">
                <a:latin typeface="Times New Roman" pitchFamily="18" charset="0"/>
                <a:ea typeface="黑体" pitchFamily="2" charset="-122"/>
              </a:rPr>
              <a:t>】</a:t>
            </a:r>
            <a:endParaRPr lang="zh-CN" altLang="en-US" sz="2200" dirty="0">
              <a:latin typeface="Times New Roman" pitchFamily="18" charset="0"/>
              <a:ea typeface="黑体" pitchFamily="2" charset="-122"/>
            </a:endParaRPr>
          </a:p>
        </p:txBody>
      </p:sp>
      <p:sp>
        <p:nvSpPr>
          <p:cNvPr id="9" name="Rectangle 2"/>
          <p:cNvSpPr>
            <a:spLocks noGrp="1" noChangeArrowheads="1"/>
          </p:cNvSpPr>
          <p:nvPr>
            <p:ph type="title"/>
          </p:nvPr>
        </p:nvSpPr>
        <p:spPr>
          <a:xfrm>
            <a:off x="811411" y="260574"/>
            <a:ext cx="7793037" cy="792162"/>
          </a:xfrm>
        </p:spPr>
        <p:txBody>
          <a:bodyPr/>
          <a:lstStyle/>
          <a:p>
            <a:r>
              <a:rPr lang="en-US" altLang="zh-CN" sz="3600" dirty="0"/>
              <a:t>7.1.1  </a:t>
            </a:r>
            <a:r>
              <a:rPr lang="zh-CN" altLang="en-US" sz="3600" dirty="0"/>
              <a:t>恢复的基本技术：</a:t>
            </a:r>
            <a:r>
              <a:rPr lang="zh-CN" altLang="en-US" sz="3600" dirty="0">
                <a:solidFill>
                  <a:srgbClr val="FF0000"/>
                </a:solidFill>
              </a:rPr>
              <a:t>三种恢复技术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ch02数据模型</Template>
  <TotalTime>9999</TotalTime>
  <Words>10085</Words>
  <Application>Microsoft Office PowerPoint</Application>
  <PresentationFormat>全屏显示(4:3)</PresentationFormat>
  <Paragraphs>1291</Paragraphs>
  <Slides>77</Slides>
  <Notes>76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77</vt:i4>
      </vt:variant>
    </vt:vector>
  </HeadingPairs>
  <TitlesOfParts>
    <vt:vector size="87" baseType="lpstr">
      <vt:lpstr>黑体</vt:lpstr>
      <vt:lpstr>宋体</vt:lpstr>
      <vt:lpstr>Arial</vt:lpstr>
      <vt:lpstr>Tahoma</vt:lpstr>
      <vt:lpstr>Times</vt:lpstr>
      <vt:lpstr>Times New Roman</vt:lpstr>
      <vt:lpstr>Wingdings</vt:lpstr>
      <vt:lpstr>Layers</vt:lpstr>
      <vt:lpstr>Equation</vt:lpstr>
      <vt:lpstr>Picture</vt:lpstr>
      <vt:lpstr>第7章   事务管理 Chapter 7  Transaction Management</vt:lpstr>
      <vt:lpstr>引言</vt:lpstr>
      <vt:lpstr>目录 Contents</vt:lpstr>
      <vt:lpstr>7.1.1  恢复的基本技术</vt:lpstr>
      <vt:lpstr>7.1.1  恢复的基本技术：三类故障</vt:lpstr>
      <vt:lpstr>7.1.1  恢复的基本技术</vt:lpstr>
      <vt:lpstr>7.1.1  恢复的基本技术：三种恢复技术</vt:lpstr>
      <vt:lpstr>7.1.1  恢复的基本技术：三种恢复技术</vt:lpstr>
      <vt:lpstr>7.1.1  恢复的基本技术：三种恢复技术</vt:lpstr>
      <vt:lpstr>7.1.1  恢复的基本技术：三种恢复技术</vt:lpstr>
      <vt:lpstr>7.1.1  恢复的基本技术：三种恢复技术</vt:lpstr>
      <vt:lpstr>7.1.1  恢复的基本技术：三种恢复技术</vt:lpstr>
      <vt:lpstr>7.1.1  恢复的基本技术：三种恢复技术</vt:lpstr>
      <vt:lpstr>7.1.1  恢复的基本技术：三种恢复技术</vt:lpstr>
      <vt:lpstr>目录 Contents</vt:lpstr>
      <vt:lpstr>7.1.2  日志结构与机制 </vt:lpstr>
      <vt:lpstr>7.1.2  日志结构与机制</vt:lpstr>
      <vt:lpstr>7.1.2  日志结构与机制</vt:lpstr>
      <vt:lpstr>目录 Contents</vt:lpstr>
      <vt:lpstr>7.1.3  更新事务的执行与恢复</vt:lpstr>
      <vt:lpstr>7.1.3  更新事务的执行与恢复</vt:lpstr>
      <vt:lpstr>7.1.3  更新事务的执行与恢复</vt:lpstr>
      <vt:lpstr>7.1.3  更新事务的执行与恢复</vt:lpstr>
      <vt:lpstr>7.1.3  更新事务的执行与恢复</vt:lpstr>
      <vt:lpstr>目录 Contents</vt:lpstr>
      <vt:lpstr>7.1.4  各类故障的恢复策略</vt:lpstr>
      <vt:lpstr>7.1.4  各类故障的恢复策略</vt:lpstr>
      <vt:lpstr>7.1.4  各类故障的恢复策略</vt:lpstr>
      <vt:lpstr>数据库恢复的小结</vt:lpstr>
      <vt:lpstr>目录 Contents</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7.2.1  并发控制概述</vt:lpstr>
      <vt:lpstr>目录 Contents</vt:lpstr>
      <vt:lpstr>7.2.2  加锁协议</vt:lpstr>
      <vt:lpstr>7.2.2  加锁协议</vt:lpstr>
      <vt:lpstr>7.2.2  加锁协议</vt:lpstr>
      <vt:lpstr>7.2.2  加锁协议</vt:lpstr>
      <vt:lpstr>7.2.2  加锁协议</vt:lpstr>
      <vt:lpstr>7.2.2  加锁协议</vt:lpstr>
      <vt:lpstr>7.2.2  加锁协议</vt:lpstr>
      <vt:lpstr>7.2.2  加锁协议</vt:lpstr>
      <vt:lpstr>7.2.2  加锁协议</vt:lpstr>
      <vt:lpstr>目录 Contents</vt:lpstr>
      <vt:lpstr>7.2.3  多粒度封锁与意向锁</vt:lpstr>
      <vt:lpstr>7.2.3  多粒度封锁与意向锁</vt:lpstr>
      <vt:lpstr>7.2.3  多粒度封锁与意向锁</vt:lpstr>
      <vt:lpstr>7.2.3  多粒度封锁与意向锁</vt:lpstr>
      <vt:lpstr>7.2.3  多粒度封锁与意向锁</vt:lpstr>
      <vt:lpstr>7.2.3  多粒度封锁与意向锁</vt:lpstr>
      <vt:lpstr>7.2.3  多粒度封锁与意向锁</vt:lpstr>
      <vt:lpstr>7.2.3  多粒度封锁与意向锁</vt:lpstr>
      <vt:lpstr>【补充】 Oracle中，锁如何获得/释放？</vt:lpstr>
      <vt:lpstr>【补充】 Oracle中，锁如何获得/释放？</vt:lpstr>
      <vt:lpstr>【补充】在Oracle中，锁如何获得/释放</vt:lpstr>
      <vt:lpstr>目录 Contents</vt:lpstr>
      <vt:lpstr>7.2.4  死锁的检测、处理和预防</vt:lpstr>
      <vt:lpstr>7.2.4  死锁的检测、处理和预防</vt:lpstr>
      <vt:lpstr>7.2.4  死锁的检测、处理和预防</vt:lpstr>
      <vt:lpstr>7.2.4  死锁的检测、处理和预防</vt:lpstr>
      <vt:lpstr>7.2.4  死锁的检测、处理和预防</vt:lpstr>
      <vt:lpstr>7.2.4  死锁的检测、处理和预防</vt:lpstr>
      <vt:lpstr>7.2.4  死锁的检测、处理和预防</vt:lpstr>
      <vt:lpstr>The End</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七 章 </dc:title>
  <dc:creator>Xu, Zhuoming</dc:creator>
  <cp:lastModifiedBy>DELL</cp:lastModifiedBy>
  <cp:revision>608</cp:revision>
  <dcterms:created xsi:type="dcterms:W3CDTF">2006-09-22T02:55:44Z</dcterms:created>
  <dcterms:modified xsi:type="dcterms:W3CDTF">2021-09-12T09:51:10Z</dcterms:modified>
</cp:coreProperties>
</file>