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44"/>
  </p:notesMasterIdLst>
  <p:sldIdLst>
    <p:sldId id="256" r:id="rId2"/>
    <p:sldId id="318" r:id="rId3"/>
    <p:sldId id="263" r:id="rId4"/>
    <p:sldId id="323" r:id="rId5"/>
    <p:sldId id="320" r:id="rId6"/>
    <p:sldId id="279" r:id="rId7"/>
    <p:sldId id="280" r:id="rId8"/>
    <p:sldId id="281" r:id="rId9"/>
    <p:sldId id="282" r:id="rId10"/>
    <p:sldId id="283" r:id="rId11"/>
    <p:sldId id="292" r:id="rId12"/>
    <p:sldId id="284" r:id="rId13"/>
    <p:sldId id="285" r:id="rId14"/>
    <p:sldId id="286" r:id="rId15"/>
    <p:sldId id="287" r:id="rId16"/>
    <p:sldId id="295" r:id="rId17"/>
    <p:sldId id="288" r:id="rId18"/>
    <p:sldId id="289" r:id="rId19"/>
    <p:sldId id="290" r:id="rId20"/>
    <p:sldId id="291" r:id="rId21"/>
    <p:sldId id="293" r:id="rId22"/>
    <p:sldId id="324" r:id="rId23"/>
    <p:sldId id="298" r:id="rId24"/>
    <p:sldId id="314" r:id="rId25"/>
    <p:sldId id="300" r:id="rId26"/>
    <p:sldId id="301" r:id="rId27"/>
    <p:sldId id="325" r:id="rId28"/>
    <p:sldId id="302" r:id="rId29"/>
    <p:sldId id="303" r:id="rId30"/>
    <p:sldId id="304" r:id="rId31"/>
    <p:sldId id="305" r:id="rId32"/>
    <p:sldId id="306" r:id="rId33"/>
    <p:sldId id="315" r:id="rId34"/>
    <p:sldId id="307" r:id="rId35"/>
    <p:sldId id="309" r:id="rId36"/>
    <p:sldId id="317" r:id="rId37"/>
    <p:sldId id="327" r:id="rId38"/>
    <p:sldId id="308" r:id="rId39"/>
    <p:sldId id="310" r:id="rId40"/>
    <p:sldId id="312" r:id="rId41"/>
    <p:sldId id="313" r:id="rId42"/>
    <p:sldId id="326"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CCFF33"/>
    <a:srgbClr val="9FE6FF"/>
    <a:srgbClr val="99CCFF"/>
    <a:srgbClr val="FFFFFF"/>
    <a:srgbClr val="00FF99"/>
    <a:srgbClr val="008000"/>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416" y="31"/>
      </p:cViewPr>
      <p:guideLst>
        <p:guide orient="horz" pos="216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5368A50D-DE80-4737-BF1D-82A8CD775C33}" type="slidenum">
              <a:rPr lang="en-US" altLang="zh-CN"/>
              <a:pPr>
                <a:defRPr/>
              </a:pPr>
              <a:t>‹#›</a:t>
            </a:fld>
            <a:endParaRPr lang="en-US" altLang="zh-CN"/>
          </a:p>
        </p:txBody>
      </p:sp>
    </p:spTree>
    <p:extLst>
      <p:ext uri="{BB962C8B-B14F-4D97-AF65-F5344CB8AC3E}">
        <p14:creationId xmlns:p14="http://schemas.microsoft.com/office/powerpoint/2010/main" val="28078468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a:p>
        </p:txBody>
      </p:sp>
      <p:sp>
        <p:nvSpPr>
          <p:cNvPr id="50180" name="灯片编号占位符 3"/>
          <p:cNvSpPr>
            <a:spLocks noGrp="1"/>
          </p:cNvSpPr>
          <p:nvPr>
            <p:ph type="sldNum" sz="quarter" idx="5"/>
          </p:nvPr>
        </p:nvSpPr>
        <p:spPr>
          <a:noFill/>
        </p:spPr>
        <p:txBody>
          <a:bodyPr/>
          <a:lstStyle/>
          <a:p>
            <a:fld id="{FA90846B-79BF-46E4-A801-8E36958DA593}" type="slidenum">
              <a:rPr lang="en-US" altLang="zh-CN" smtClean="0"/>
              <a:pPr/>
              <a:t>41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752600" cy="4876800"/>
          </a:xfrm>
          <a:prstGeom prst="rect">
            <a:avLst/>
          </a:prstGeom>
          <a:solidFill>
            <a:schemeClr val="accent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5" name="Rectangle 3"/>
          <p:cNvSpPr>
            <a:spLocks noChangeArrowheads="1"/>
          </p:cNvSpPr>
          <p:nvPr/>
        </p:nvSpPr>
        <p:spPr bwMode="ltGray">
          <a:xfrm>
            <a:off x="1619250" y="4149725"/>
            <a:ext cx="7143750" cy="1720850"/>
          </a:xfrm>
          <a:prstGeom prst="rect">
            <a:avLst/>
          </a:prstGeom>
          <a:solidFill>
            <a:schemeClr val="bg2"/>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6" name="Rectangle 4"/>
          <p:cNvSpPr>
            <a:spLocks noChangeArrowheads="1"/>
          </p:cNvSpPr>
          <p:nvPr/>
        </p:nvSpPr>
        <p:spPr bwMode="white">
          <a:xfrm>
            <a:off x="1692275" y="4232275"/>
            <a:ext cx="6994525" cy="1573213"/>
          </a:xfrm>
          <a:prstGeom prst="rect">
            <a:avLst/>
          </a:prstGeom>
          <a:solidFill>
            <a:schemeClr val="bg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7" name="Line 5"/>
          <p:cNvSpPr>
            <a:spLocks noChangeShapeType="1"/>
          </p:cNvSpPr>
          <p:nvPr/>
        </p:nvSpPr>
        <p:spPr bwMode="auto">
          <a:xfrm flipV="1">
            <a:off x="0" y="5013325"/>
            <a:ext cx="1619250" cy="1588"/>
          </a:xfrm>
          <a:prstGeom prst="line">
            <a:avLst/>
          </a:prstGeom>
          <a:noFill/>
          <a:ln w="50800">
            <a:solidFill>
              <a:schemeClr val="bg2"/>
            </a:solidFill>
            <a:round/>
            <a:headEnd/>
            <a:tailEnd/>
          </a:ln>
          <a:effectLst/>
        </p:spPr>
        <p:txBody>
          <a:bodyPr/>
          <a:lstStyle/>
          <a:p>
            <a:pPr>
              <a:defRPr/>
            </a:pPr>
            <a:endParaRPr lang="zh-CN" altLang="en-US"/>
          </a:p>
        </p:txBody>
      </p:sp>
      <p:grpSp>
        <p:nvGrpSpPr>
          <p:cNvPr id="8" name="Group 6"/>
          <p:cNvGrpSpPr>
            <a:grpSpLocks/>
          </p:cNvGrpSpPr>
          <p:nvPr/>
        </p:nvGrpSpPr>
        <p:grpSpPr bwMode="auto">
          <a:xfrm>
            <a:off x="635000" y="533400"/>
            <a:ext cx="8077200" cy="304800"/>
            <a:chOff x="400" y="336"/>
            <a:chExt cx="5088" cy="192"/>
          </a:xfrm>
        </p:grpSpPr>
        <p:sp>
          <p:nvSpPr>
            <p:cNvPr id="9" name="Rectangle 7"/>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10" name="Line 8"/>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zh-CN" altLang="en-US"/>
            </a:p>
          </p:txBody>
        </p:sp>
      </p:grpSp>
      <p:pic>
        <p:nvPicPr>
          <p:cNvPr id="11" name="Picture 14" descr="HHU_logo_blue"/>
          <p:cNvPicPr>
            <a:picLocks noChangeAspect="1" noChangeArrowheads="1"/>
          </p:cNvPicPr>
          <p:nvPr/>
        </p:nvPicPr>
        <p:blipFill>
          <a:blip r:embed="rId2" cstate="print"/>
          <a:srcRect/>
          <a:stretch>
            <a:fillRect/>
          </a:stretch>
        </p:blipFill>
        <p:spPr bwMode="auto">
          <a:xfrm>
            <a:off x="179388" y="5157788"/>
            <a:ext cx="1274762" cy="1120775"/>
          </a:xfrm>
          <a:prstGeom prst="rect">
            <a:avLst/>
          </a:prstGeom>
          <a:noFill/>
          <a:ln w="9525">
            <a:noFill/>
            <a:miter lim="800000"/>
            <a:headEnd/>
            <a:tailEnd/>
          </a:ln>
        </p:spPr>
      </p:pic>
      <p:sp>
        <p:nvSpPr>
          <p:cNvPr id="72713" name="Rectangle 9"/>
          <p:cNvSpPr>
            <a:spLocks noGrp="1" noChangeArrowheads="1"/>
          </p:cNvSpPr>
          <p:nvPr>
            <p:ph type="ctrTitle"/>
          </p:nvPr>
        </p:nvSpPr>
        <p:spPr>
          <a:xfrm>
            <a:off x="1763713" y="836613"/>
            <a:ext cx="6923087" cy="3240087"/>
          </a:xfrm>
        </p:spPr>
        <p:txBody>
          <a:bodyPr/>
          <a:lstStyle>
            <a:lvl1pPr algn="ctr">
              <a:defRPr sz="4800"/>
            </a:lvl1pPr>
          </a:lstStyle>
          <a:p>
            <a:r>
              <a:rPr lang="zh-CN" altLang="en-US" dirty="0"/>
              <a:t>单击此处编辑母版标题样式</a:t>
            </a:r>
          </a:p>
        </p:txBody>
      </p:sp>
      <p:sp>
        <p:nvSpPr>
          <p:cNvPr id="72714" name="Rectangle 10"/>
          <p:cNvSpPr>
            <a:spLocks noGrp="1" noChangeArrowheads="1"/>
          </p:cNvSpPr>
          <p:nvPr>
            <p:ph type="subTitle" idx="1"/>
          </p:nvPr>
        </p:nvSpPr>
        <p:spPr>
          <a:xfrm>
            <a:off x="1763713" y="4365625"/>
            <a:ext cx="6840537" cy="1295400"/>
          </a:xfrm>
        </p:spPr>
        <p:txBody>
          <a:bodyPr anchor="ctr"/>
          <a:lstStyle>
            <a:lvl1pPr marL="0" indent="0" algn="ct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576" y="277813"/>
            <a:ext cx="7931224" cy="919162"/>
          </a:xfrm>
        </p:spPr>
        <p:txBody>
          <a:bodyPr/>
          <a:lstStyle/>
          <a:p>
            <a:r>
              <a:rPr lang="zh-CN" altLang="en-US" dirty="0"/>
              <a:t>单击此处编辑母版标题样式</a:t>
            </a:r>
          </a:p>
        </p:txBody>
      </p:sp>
      <p:sp>
        <p:nvSpPr>
          <p:cNvPr id="3" name="内容占位符 2"/>
          <p:cNvSpPr>
            <a:spLocks noGrp="1"/>
          </p:cNvSpPr>
          <p:nvPr>
            <p:ph idx="1"/>
          </p:nvPr>
        </p:nvSpPr>
        <p:spPr>
          <a:xfrm>
            <a:off x="755576" y="1268413"/>
            <a:ext cx="7931224" cy="52072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dt" sz="half" idx="10"/>
          </p:nvPr>
        </p:nvSpPr>
        <p:spPr>
          <a:ln/>
        </p:spPr>
        <p:txBody>
          <a:bodyPr/>
          <a:lstStyle>
            <a:lvl1pPr>
              <a:defRPr>
                <a:solidFill>
                  <a:srgbClr val="C00000"/>
                </a:solidFill>
              </a:defRPr>
            </a:lvl1pPr>
          </a:lstStyle>
          <a:p>
            <a:pPr>
              <a:defRPr/>
            </a:pPr>
            <a:r>
              <a:rPr lang="en-US" altLang="zh-CN" dirty="0"/>
              <a:t>Copyright © by </a:t>
            </a:r>
            <a:r>
              <a:rPr lang="zh-CN" altLang="en-US" dirty="0"/>
              <a:t>许卓明</a:t>
            </a:r>
            <a:r>
              <a:rPr lang="en-US" altLang="zh-CN" dirty="0"/>
              <a:t>, </a:t>
            </a:r>
            <a:r>
              <a:rPr lang="zh-CN" altLang="en-US" dirty="0"/>
              <a:t>河海大学</a:t>
            </a:r>
            <a:r>
              <a:rPr lang="en-US" altLang="zh-CN" dirty="0"/>
              <a:t>. All rights reserved.</a:t>
            </a:r>
          </a:p>
        </p:txBody>
      </p:sp>
      <p:sp>
        <p:nvSpPr>
          <p:cNvPr id="5" name="Rectangle 9"/>
          <p:cNvSpPr>
            <a:spLocks noGrp="1" noChangeArrowheads="1"/>
          </p:cNvSpPr>
          <p:nvPr>
            <p:ph type="ftr" sz="quarter" idx="11"/>
          </p:nvPr>
        </p:nvSpPr>
        <p:spPr>
          <a:xfrm>
            <a:off x="770384" y="6586750"/>
            <a:ext cx="3729608" cy="252264"/>
          </a:xfrm>
          <a:ln/>
        </p:spPr>
        <p:txBody>
          <a:bodyPr/>
          <a:lstStyle>
            <a:lvl1pPr>
              <a:defRPr>
                <a:solidFill>
                  <a:srgbClr val="C000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8</a:t>
            </a:r>
            <a:r>
              <a:rPr lang="zh-CN" altLang="en-US" dirty="0"/>
              <a:t>章</a:t>
            </a:r>
            <a:r>
              <a:rPr lang="en-US" altLang="zh-CN" dirty="0"/>
              <a:t>—</a:t>
            </a:r>
            <a:r>
              <a:rPr lang="zh-CN" altLang="en-US" dirty="0"/>
              <a:t>数据库的安全与完整性约束</a:t>
            </a:r>
            <a:endParaRPr lang="en-US" altLang="zh-CN" dirty="0"/>
          </a:p>
        </p:txBody>
      </p:sp>
      <p:sp>
        <p:nvSpPr>
          <p:cNvPr id="6" name="Rectangle 10"/>
          <p:cNvSpPr>
            <a:spLocks noGrp="1" noChangeArrowheads="1"/>
          </p:cNvSpPr>
          <p:nvPr>
            <p:ph type="sldNum" sz="quarter" idx="12"/>
          </p:nvPr>
        </p:nvSpPr>
        <p:spPr>
          <a:ln/>
        </p:spPr>
        <p:txBody>
          <a:bodyPr/>
          <a:lstStyle>
            <a:lvl1pPr>
              <a:defRPr/>
            </a:lvl1pPr>
          </a:lstStyle>
          <a:p>
            <a:pPr>
              <a:defRPr/>
            </a:pPr>
            <a:fld id="{FF6D7261-28D5-4669-AC6D-CA2E728A9A6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0" y="0"/>
            <a:ext cx="609600" cy="4876800"/>
          </a:xfrm>
          <a:prstGeom prst="rect">
            <a:avLst/>
          </a:prstGeom>
          <a:solidFill>
            <a:schemeClr val="accent1"/>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grpSp>
        <p:nvGrpSpPr>
          <p:cNvPr id="1027" name="Group 3"/>
          <p:cNvGrpSpPr>
            <a:grpSpLocks/>
          </p:cNvGrpSpPr>
          <p:nvPr/>
        </p:nvGrpSpPr>
        <p:grpSpPr bwMode="auto">
          <a:xfrm>
            <a:off x="395288" y="1125538"/>
            <a:ext cx="8305800" cy="182562"/>
            <a:chOff x="240" y="893"/>
            <a:chExt cx="5232" cy="115"/>
          </a:xfrm>
        </p:grpSpPr>
        <p:sp>
          <p:nvSpPr>
            <p:cNvPr id="71684" name="Rectangle 4"/>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zh-CN" altLang="zh-CN" sz="2400">
                <a:latin typeface="Times New Roman" pitchFamily="18" charset="0"/>
              </a:endParaRPr>
            </a:p>
          </p:txBody>
        </p:sp>
        <p:sp>
          <p:nvSpPr>
            <p:cNvPr id="71685" name="Line 5"/>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zh-CN" altLang="en-US"/>
            </a:p>
          </p:txBody>
        </p:sp>
      </p:grpSp>
      <p:sp>
        <p:nvSpPr>
          <p:cNvPr id="1028" name="Rectangle 6"/>
          <p:cNvSpPr>
            <a:spLocks noGrp="1" noChangeArrowheads="1"/>
          </p:cNvSpPr>
          <p:nvPr>
            <p:ph type="title"/>
          </p:nvPr>
        </p:nvSpPr>
        <p:spPr bwMode="auto">
          <a:xfrm>
            <a:off x="755576" y="277813"/>
            <a:ext cx="7931224" cy="919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1029" name="Rectangle 7"/>
          <p:cNvSpPr>
            <a:spLocks noGrp="1" noChangeArrowheads="1"/>
          </p:cNvSpPr>
          <p:nvPr>
            <p:ph type="body" idx="1"/>
          </p:nvPr>
        </p:nvSpPr>
        <p:spPr bwMode="auto">
          <a:xfrm>
            <a:off x="755576" y="1268413"/>
            <a:ext cx="7931224" cy="5207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688" name="Rectangle 8"/>
          <p:cNvSpPr>
            <a:spLocks noGrp="1" noChangeArrowheads="1"/>
          </p:cNvSpPr>
          <p:nvPr>
            <p:ph type="dt" sz="half" idx="2"/>
          </p:nvPr>
        </p:nvSpPr>
        <p:spPr bwMode="auto">
          <a:xfrm>
            <a:off x="4716016" y="6586750"/>
            <a:ext cx="3312368" cy="252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i="0">
                <a:solidFill>
                  <a:srgbClr val="C00000"/>
                </a:solidFill>
              </a:defRPr>
            </a:lvl1pPr>
          </a:lstStyle>
          <a:p>
            <a:pPr>
              <a:defRPr/>
            </a:pPr>
            <a:r>
              <a:rPr lang="en-US" altLang="zh-CN" dirty="0"/>
              <a:t>Copyright © by </a:t>
            </a:r>
            <a:r>
              <a:rPr lang="zh-CN" altLang="en-US" dirty="0"/>
              <a:t>许卓明</a:t>
            </a:r>
            <a:r>
              <a:rPr lang="en-US" altLang="zh-CN" dirty="0"/>
              <a:t>, </a:t>
            </a:r>
            <a:r>
              <a:rPr lang="zh-CN" altLang="en-US" dirty="0"/>
              <a:t>河海大学</a:t>
            </a:r>
            <a:r>
              <a:rPr lang="en-US" altLang="zh-CN" dirty="0"/>
              <a:t>. All rights reserved.</a:t>
            </a:r>
          </a:p>
        </p:txBody>
      </p:sp>
      <p:sp>
        <p:nvSpPr>
          <p:cNvPr id="71689" name="Rectangle 9"/>
          <p:cNvSpPr>
            <a:spLocks noGrp="1" noChangeArrowheads="1"/>
          </p:cNvSpPr>
          <p:nvPr>
            <p:ph type="ftr" sz="quarter" idx="3"/>
          </p:nvPr>
        </p:nvSpPr>
        <p:spPr bwMode="auto">
          <a:xfrm>
            <a:off x="755576" y="6586750"/>
            <a:ext cx="3729608" cy="252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i="0">
                <a:solidFill>
                  <a:srgbClr val="C00000"/>
                </a:solidFill>
              </a:defRPr>
            </a:lvl1pPr>
          </a:lstStyle>
          <a:p>
            <a:pPr>
              <a:defRPr/>
            </a:pPr>
            <a:r>
              <a:rPr lang="en-US" altLang="zh-CN" dirty="0"/>
              <a:t>《</a:t>
            </a:r>
            <a:r>
              <a:rPr lang="zh-CN" altLang="en-US" dirty="0"/>
              <a:t>数据库系统原理</a:t>
            </a:r>
            <a:r>
              <a:rPr lang="en-US" altLang="zh-CN" dirty="0"/>
              <a:t>》</a:t>
            </a:r>
            <a:r>
              <a:rPr lang="zh-CN" altLang="en-US" dirty="0"/>
              <a:t>第</a:t>
            </a:r>
            <a:r>
              <a:rPr lang="en-US" altLang="zh-CN" dirty="0"/>
              <a:t>8</a:t>
            </a:r>
            <a:r>
              <a:rPr lang="zh-CN" altLang="en-US" dirty="0"/>
              <a:t>章</a:t>
            </a:r>
            <a:r>
              <a:rPr lang="en-US" altLang="zh-CN" dirty="0"/>
              <a:t>—</a:t>
            </a:r>
            <a:r>
              <a:rPr lang="zh-CN" altLang="en-US" dirty="0"/>
              <a:t>数据库的安全与完整性约束</a:t>
            </a:r>
            <a:endParaRPr lang="en-US" altLang="zh-CN" dirty="0"/>
          </a:p>
        </p:txBody>
      </p:sp>
      <p:sp>
        <p:nvSpPr>
          <p:cNvPr id="71690" name="Rectangle 10"/>
          <p:cNvSpPr>
            <a:spLocks noGrp="1" noChangeArrowheads="1"/>
          </p:cNvSpPr>
          <p:nvPr>
            <p:ph type="sldNum" sz="quarter" idx="4"/>
          </p:nvPr>
        </p:nvSpPr>
        <p:spPr bwMode="auto">
          <a:xfrm>
            <a:off x="8100392" y="6586750"/>
            <a:ext cx="586408" cy="252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pPr>
              <a:defRPr/>
            </a:pPr>
            <a:fld id="{0F01ADF2-970F-479A-8239-464341356459}" type="slidenum">
              <a:rPr lang="en-US" altLang="zh-CN" smtClean="0"/>
              <a:pPr>
                <a:defRPr/>
              </a:pPr>
              <a:t>‹#›</a:t>
            </a:fld>
            <a:endParaRPr lang="en-US" altLang="zh-CN" dirty="0"/>
          </a:p>
        </p:txBody>
      </p:sp>
      <p:sp>
        <p:nvSpPr>
          <p:cNvPr id="71691" name="Line 11"/>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zh-CN" altLang="en-US"/>
          </a:p>
        </p:txBody>
      </p:sp>
      <p:pic>
        <p:nvPicPr>
          <p:cNvPr id="1034" name="Picture 12" descr="HHU_logo_blue"/>
          <p:cNvPicPr>
            <a:picLocks noChangeAspect="1" noChangeArrowheads="1"/>
          </p:cNvPicPr>
          <p:nvPr/>
        </p:nvPicPr>
        <p:blipFill>
          <a:blip r:embed="rId4" cstate="print"/>
          <a:srcRect/>
          <a:stretch>
            <a:fillRect/>
          </a:stretch>
        </p:blipFill>
        <p:spPr bwMode="auto">
          <a:xfrm>
            <a:off x="71438" y="6281862"/>
            <a:ext cx="603945" cy="53151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8" r:id="rId1"/>
    <p:sldLayoutId id="2147483748" r:id="rId2"/>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宋体" charset="-122"/>
        </a:defRPr>
      </a:lvl2pPr>
      <a:lvl3pPr algn="l" rtl="0" eaLnBrk="0" fontAlgn="base" hangingPunct="0">
        <a:spcBef>
          <a:spcPct val="0"/>
        </a:spcBef>
        <a:spcAft>
          <a:spcPct val="0"/>
        </a:spcAft>
        <a:defRPr sz="4200">
          <a:solidFill>
            <a:schemeClr val="tx2"/>
          </a:solidFill>
          <a:latin typeface="Times New Roman" pitchFamily="18" charset="0"/>
          <a:ea typeface="宋体" charset="-122"/>
        </a:defRPr>
      </a:lvl3pPr>
      <a:lvl4pPr algn="l" rtl="0" eaLnBrk="0" fontAlgn="base" hangingPunct="0">
        <a:spcBef>
          <a:spcPct val="0"/>
        </a:spcBef>
        <a:spcAft>
          <a:spcPct val="0"/>
        </a:spcAft>
        <a:defRPr sz="4200">
          <a:solidFill>
            <a:schemeClr val="tx2"/>
          </a:solidFill>
          <a:latin typeface="Times New Roman" pitchFamily="18" charset="0"/>
          <a:ea typeface="宋体" charset="-122"/>
        </a:defRPr>
      </a:lvl4pPr>
      <a:lvl5pPr algn="l" rtl="0" eaLnBrk="0" fontAlgn="base" hangingPunct="0">
        <a:spcBef>
          <a:spcPct val="0"/>
        </a:spcBef>
        <a:spcAft>
          <a:spcPct val="0"/>
        </a:spcAft>
        <a:defRPr sz="4200">
          <a:solidFill>
            <a:schemeClr val="tx2"/>
          </a:solidFill>
          <a:latin typeface="Times New Roman" pitchFamily="18" charset="0"/>
          <a:ea typeface="宋体" charset="-122"/>
        </a:defRPr>
      </a:lvl5pPr>
      <a:lvl6pPr marL="457200" algn="l" rtl="0" fontAlgn="base">
        <a:spcBef>
          <a:spcPct val="0"/>
        </a:spcBef>
        <a:spcAft>
          <a:spcPct val="0"/>
        </a:spcAft>
        <a:defRPr sz="4200">
          <a:solidFill>
            <a:schemeClr val="tx2"/>
          </a:solidFill>
          <a:latin typeface="Times New Roman" pitchFamily="18" charset="0"/>
          <a:ea typeface="宋体" charset="-122"/>
        </a:defRPr>
      </a:lvl6pPr>
      <a:lvl7pPr marL="914400" algn="l" rtl="0" fontAlgn="base">
        <a:spcBef>
          <a:spcPct val="0"/>
        </a:spcBef>
        <a:spcAft>
          <a:spcPct val="0"/>
        </a:spcAft>
        <a:defRPr sz="4200">
          <a:solidFill>
            <a:schemeClr val="tx2"/>
          </a:solidFill>
          <a:latin typeface="Times New Roman" pitchFamily="18" charset="0"/>
          <a:ea typeface="宋体" charset="-122"/>
        </a:defRPr>
      </a:lvl7pPr>
      <a:lvl8pPr marL="1371600" algn="l" rtl="0" fontAlgn="base">
        <a:spcBef>
          <a:spcPct val="0"/>
        </a:spcBef>
        <a:spcAft>
          <a:spcPct val="0"/>
        </a:spcAft>
        <a:defRPr sz="4200">
          <a:solidFill>
            <a:schemeClr val="tx2"/>
          </a:solidFill>
          <a:latin typeface="Times New Roman" pitchFamily="18" charset="0"/>
          <a:ea typeface="宋体" charset="-122"/>
        </a:defRPr>
      </a:lvl8pPr>
      <a:lvl9pPr marL="1828800" algn="l" rtl="0" fontAlgn="base">
        <a:spcBef>
          <a:spcPct val="0"/>
        </a:spcBef>
        <a:spcAft>
          <a:spcPct val="0"/>
        </a:spcAft>
        <a:defRPr sz="4200">
          <a:solidFill>
            <a:schemeClr val="tx2"/>
          </a:solidFill>
          <a:latin typeface="Times New Roman" pitchFamily="18" charset="0"/>
          <a:ea typeface="宋体" charset="-122"/>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63713" y="785813"/>
            <a:ext cx="7200900" cy="3357562"/>
          </a:xfrm>
        </p:spPr>
        <p:txBody>
          <a:bodyPr/>
          <a:lstStyle/>
          <a:p>
            <a:pPr algn="ctr" eaLnBrk="1" hangingPunct="1"/>
            <a:r>
              <a:rPr lang="zh-CN" altLang="en-US" sz="4000" b="1" dirty="0">
                <a:solidFill>
                  <a:srgbClr val="CC3300"/>
                </a:solidFill>
                <a:latin typeface="Times New Roman" panose="02020603050405020304" pitchFamily="18" charset="0"/>
                <a:ea typeface="黑体" pitchFamily="2" charset="-122"/>
                <a:cs typeface="Times New Roman" panose="02020603050405020304" pitchFamily="18" charset="0"/>
              </a:rPr>
              <a:t>第</a:t>
            </a:r>
            <a:r>
              <a:rPr lang="en-US" altLang="zh-CN" sz="4000" b="1" dirty="0">
                <a:solidFill>
                  <a:srgbClr val="CC3300"/>
                </a:solidFill>
                <a:latin typeface="Times New Roman" panose="02020603050405020304" pitchFamily="18" charset="0"/>
                <a:ea typeface="黑体" pitchFamily="2" charset="-122"/>
                <a:cs typeface="Times New Roman" panose="02020603050405020304" pitchFamily="18" charset="0"/>
              </a:rPr>
              <a:t>8</a:t>
            </a:r>
            <a:r>
              <a:rPr lang="zh-CN" altLang="en-US" sz="4000" b="1" dirty="0">
                <a:solidFill>
                  <a:srgbClr val="CC3300"/>
                </a:solidFill>
                <a:latin typeface="Times New Roman" panose="02020603050405020304" pitchFamily="18" charset="0"/>
                <a:ea typeface="黑体" pitchFamily="2" charset="-122"/>
                <a:cs typeface="Times New Roman" panose="02020603050405020304" pitchFamily="18" charset="0"/>
              </a:rPr>
              <a:t>章 数据库的安全</a:t>
            </a:r>
            <a:br>
              <a:rPr lang="en-US" altLang="zh-CN" sz="4000" b="1" dirty="0">
                <a:solidFill>
                  <a:srgbClr val="CC3300"/>
                </a:solidFill>
                <a:latin typeface="Times New Roman" panose="02020603050405020304" pitchFamily="18" charset="0"/>
                <a:ea typeface="黑体" pitchFamily="2" charset="-122"/>
                <a:cs typeface="Times New Roman" panose="02020603050405020304" pitchFamily="18" charset="0"/>
              </a:rPr>
            </a:br>
            <a:r>
              <a:rPr lang="zh-CN" altLang="en-US" sz="4000" b="1" dirty="0">
                <a:solidFill>
                  <a:srgbClr val="CC3300"/>
                </a:solidFill>
                <a:latin typeface="Times New Roman" panose="02020603050405020304" pitchFamily="18" charset="0"/>
                <a:ea typeface="黑体" pitchFamily="2" charset="-122"/>
                <a:cs typeface="Times New Roman" panose="02020603050405020304" pitchFamily="18" charset="0"/>
              </a:rPr>
              <a:t>与完整性约束</a:t>
            </a:r>
            <a:br>
              <a:rPr lang="en-US" altLang="zh-CN" sz="4000" b="1" dirty="0">
                <a:solidFill>
                  <a:srgbClr val="CC3300"/>
                </a:solidFill>
                <a:latin typeface="Times New Roman" panose="02020603050405020304" pitchFamily="18" charset="0"/>
                <a:ea typeface="黑体" pitchFamily="2" charset="-122"/>
                <a:cs typeface="Times New Roman" panose="02020603050405020304" pitchFamily="18" charset="0"/>
              </a:rPr>
            </a:br>
            <a:r>
              <a:rPr lang="en-US" altLang="zh-CN" sz="4000" b="1" dirty="0">
                <a:solidFill>
                  <a:srgbClr val="FF0000"/>
                </a:solidFill>
                <a:ea typeface="黑体" pitchFamily="2" charset="-122"/>
              </a:rPr>
              <a:t> </a:t>
            </a:r>
            <a:r>
              <a:rPr lang="en-US" altLang="zh-CN" sz="4000" b="1" dirty="0">
                <a:solidFill>
                  <a:srgbClr val="CC3300"/>
                </a:solidFill>
                <a:latin typeface="Times New Roman" panose="02020603050405020304" pitchFamily="18" charset="0"/>
                <a:ea typeface="黑体" pitchFamily="2" charset="-122"/>
                <a:cs typeface="Times New Roman" panose="02020603050405020304" pitchFamily="18" charset="0"/>
              </a:rPr>
              <a:t>Chapter 8  Database Security &amp; Integrity Constraints</a:t>
            </a:r>
            <a:endParaRPr lang="zh-CN" altLang="en-US" sz="4000" b="1" dirty="0">
              <a:solidFill>
                <a:srgbClr val="CC3300"/>
              </a:solidFill>
              <a:latin typeface="Times New Roman" panose="02020603050405020304" pitchFamily="18" charset="0"/>
              <a:ea typeface="黑体" pitchFamily="2" charset="-122"/>
              <a:cs typeface="Times New Roman" panose="02020603050405020304" pitchFamily="18" charset="0"/>
            </a:endParaRPr>
          </a:p>
        </p:txBody>
      </p:sp>
      <p:sp>
        <p:nvSpPr>
          <p:cNvPr id="2051" name="Rectangle 3"/>
          <p:cNvSpPr>
            <a:spLocks noGrp="1" noChangeArrowheads="1"/>
          </p:cNvSpPr>
          <p:nvPr>
            <p:ph type="subTitle" idx="1"/>
          </p:nvPr>
        </p:nvSpPr>
        <p:spPr/>
        <p:txBody>
          <a:bodyPr/>
          <a:lstStyle/>
          <a:p>
            <a:pPr eaLnBrk="1" hangingPunct="1">
              <a:defRPr/>
            </a:pPr>
            <a:r>
              <a:rPr lang="en-US" altLang="zh-CN" dirty="0">
                <a:latin typeface="Times" pitchFamily="18" charset="0"/>
              </a:rPr>
              <a:t>Copyright © by </a:t>
            </a:r>
            <a:r>
              <a:rPr lang="zh-CN" altLang="en-US" dirty="0">
                <a:latin typeface="Times" pitchFamily="18" charset="0"/>
              </a:rPr>
              <a:t>许卓明</a:t>
            </a:r>
            <a:r>
              <a:rPr lang="en-US" altLang="zh-CN" dirty="0">
                <a:latin typeface="Times" pitchFamily="18" charset="0"/>
              </a:rPr>
              <a:t>, </a:t>
            </a:r>
          </a:p>
          <a:p>
            <a:pPr eaLnBrk="1" hangingPunct="1">
              <a:defRPr/>
            </a:pPr>
            <a:r>
              <a:rPr lang="zh-CN" altLang="en-US" dirty="0">
                <a:latin typeface="Times" pitchFamily="18" charset="0"/>
              </a:rPr>
              <a:t>河海大学</a:t>
            </a:r>
            <a:r>
              <a:rPr lang="en-US" altLang="zh-CN" dirty="0">
                <a:latin typeface="Times" pitchFamily="18" charset="0"/>
              </a:rPr>
              <a:t>. All rights reserved.</a:t>
            </a:r>
            <a:r>
              <a:rPr lang="zh-CN" altLang="en-US" dirty="0">
                <a:latin typeface="Times" pitchFamily="18" charset="0"/>
              </a:rPr>
              <a:t> </a:t>
            </a:r>
            <a:endParaRPr lang="en-US" altLang="zh-CN" dirty="0">
              <a:latin typeface="Times"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A98DF63E-8028-4A2F-9BEB-90F1E953B223}" type="slidenum">
              <a:rPr lang="en-US" altLang="zh-CN" smtClean="0"/>
              <a:pPr/>
              <a:t>10</a:t>
            </a:fld>
            <a:endParaRPr lang="en-US" altLang="zh-CN"/>
          </a:p>
        </p:txBody>
      </p:sp>
      <p:sp>
        <p:nvSpPr>
          <p:cNvPr id="13315"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3316" name="Rectangle 3"/>
          <p:cNvSpPr>
            <a:spLocks noGrp="1" noChangeArrowheads="1"/>
          </p:cNvSpPr>
          <p:nvPr>
            <p:ph type="body" idx="1"/>
          </p:nvPr>
        </p:nvSpPr>
        <p:spPr>
          <a:xfrm>
            <a:off x="611188" y="1412429"/>
            <a:ext cx="8209284" cy="4608859"/>
          </a:xfrm>
        </p:spPr>
        <p:txBody>
          <a:bodyPr/>
          <a:lstStyle/>
          <a:p>
            <a:pPr eaLnBrk="1" hangingPunct="1"/>
            <a:r>
              <a:rPr lang="zh-CN" altLang="en-US" sz="2600" dirty="0">
                <a:solidFill>
                  <a:schemeClr val="accent2"/>
                </a:solidFill>
                <a:latin typeface="Times New Roman" pitchFamily="18" charset="0"/>
                <a:ea typeface="黑体" pitchFamily="2" charset="-122"/>
              </a:rPr>
              <a:t>自主访问控制（</a:t>
            </a:r>
            <a:r>
              <a:rPr lang="en-US" altLang="zh-CN" sz="2600" dirty="0">
                <a:solidFill>
                  <a:schemeClr val="accent2"/>
                </a:solidFill>
                <a:latin typeface="Times New Roman" pitchFamily="18" charset="0"/>
                <a:ea typeface="黑体" pitchFamily="2" charset="-122"/>
              </a:rPr>
              <a:t>DAC</a:t>
            </a:r>
            <a:r>
              <a:rPr lang="zh-CN" altLang="en-US" sz="2600" dirty="0">
                <a:solidFill>
                  <a:schemeClr val="accent2"/>
                </a:solidFill>
                <a:latin typeface="Times New Roman" pitchFamily="18" charset="0"/>
                <a:ea typeface="黑体" pitchFamily="2" charset="-122"/>
              </a:rPr>
              <a:t>）</a:t>
            </a:r>
            <a:endParaRPr lang="en-US" altLang="zh-CN" sz="2600" dirty="0">
              <a:solidFill>
                <a:schemeClr val="accent2"/>
              </a:solidFill>
              <a:latin typeface="Times New Roman" pitchFamily="18" charset="0"/>
              <a:ea typeface="黑体" pitchFamily="2" charset="-122"/>
            </a:endParaRPr>
          </a:p>
          <a:p>
            <a:pPr lvl="1" eaLnBrk="1" hangingPunct="1"/>
            <a:r>
              <a:rPr lang="zh-CN" altLang="en-US" sz="2200" dirty="0">
                <a:solidFill>
                  <a:srgbClr val="0000FF"/>
                </a:solidFill>
                <a:latin typeface="Times New Roman" pitchFamily="18" charset="0"/>
                <a:ea typeface="黑体" pitchFamily="2" charset="-122"/>
              </a:rPr>
              <a:t>系统特权举例：</a:t>
            </a:r>
          </a:p>
          <a:p>
            <a:pPr lvl="2" eaLnBrk="1" hangingPunct="1"/>
            <a:r>
              <a:rPr lang="en-US" altLang="zh-CN" sz="2000" b="1" dirty="0">
                <a:solidFill>
                  <a:srgbClr val="008000"/>
                </a:solidFill>
                <a:latin typeface="Times New Roman" pitchFamily="18" charset="0"/>
                <a:ea typeface="黑体" pitchFamily="2" charset="-122"/>
              </a:rPr>
              <a:t>ALTER ANY TABLE</a:t>
            </a:r>
            <a:r>
              <a:rPr lang="en-US" altLang="zh-CN" sz="2000" dirty="0">
                <a:solidFill>
                  <a:schemeClr val="folHlink"/>
                </a:solidFill>
                <a:latin typeface="Times New Roman" pitchFamily="18" charset="0"/>
                <a:ea typeface="黑体" pitchFamily="2" charset="-122"/>
              </a:rPr>
              <a:t> </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允许被授权者修改任何模式中的任何表</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视图的定义</a:t>
            </a:r>
          </a:p>
          <a:p>
            <a:pPr lvl="2" eaLnBrk="1" hangingPunct="1"/>
            <a:r>
              <a:rPr lang="en-US" altLang="zh-CN" sz="2000" b="1" dirty="0">
                <a:solidFill>
                  <a:srgbClr val="008000"/>
                </a:solidFill>
                <a:latin typeface="Times New Roman" pitchFamily="18" charset="0"/>
                <a:ea typeface="黑体" pitchFamily="2" charset="-122"/>
              </a:rPr>
              <a:t>CREATE TABLE</a:t>
            </a:r>
            <a:r>
              <a:rPr lang="en-US" altLang="zh-CN" sz="2000" dirty="0">
                <a:solidFill>
                  <a:schemeClr val="folHlink"/>
                </a:solidFill>
                <a:latin typeface="Times New Roman" pitchFamily="18" charset="0"/>
                <a:ea typeface="黑体" pitchFamily="2" charset="-122"/>
              </a:rPr>
              <a:t> </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允许被授权者在自己模式中创建表</a:t>
            </a:r>
          </a:p>
          <a:p>
            <a:pPr lvl="2" eaLnBrk="1" hangingPunct="1"/>
            <a:r>
              <a:rPr lang="en-US" altLang="zh-CN" sz="2000" b="1">
                <a:solidFill>
                  <a:srgbClr val="008000"/>
                </a:solidFill>
                <a:latin typeface="Times New Roman" pitchFamily="18" charset="0"/>
                <a:ea typeface="黑体" pitchFamily="2" charset="-122"/>
              </a:rPr>
              <a:t>GRANT ANY </a:t>
            </a:r>
            <a:r>
              <a:rPr lang="en-US" altLang="zh-CN" sz="2000" b="1" dirty="0">
                <a:solidFill>
                  <a:srgbClr val="008000"/>
                </a:solidFill>
                <a:latin typeface="Times New Roman" pitchFamily="18" charset="0"/>
                <a:ea typeface="黑体" pitchFamily="2" charset="-122"/>
              </a:rPr>
              <a:t>PRIVILEGE</a:t>
            </a:r>
            <a:r>
              <a:rPr lang="en-US" altLang="zh-CN" sz="2000" dirty="0">
                <a:latin typeface="Times New Roman" pitchFamily="18" charset="0"/>
                <a:ea typeface="黑体" pitchFamily="2" charset="-122"/>
              </a:rPr>
              <a:t> ——</a:t>
            </a:r>
            <a:r>
              <a:rPr lang="zh-CN" altLang="en-US" sz="2000" dirty="0">
                <a:latin typeface="Times New Roman" pitchFamily="18" charset="0"/>
                <a:ea typeface="黑体" pitchFamily="2" charset="-122"/>
              </a:rPr>
              <a:t>允许被授权者将任何系统特权授给其他用户</a:t>
            </a:r>
          </a:p>
          <a:p>
            <a:pPr lvl="1" eaLnBrk="1" hangingPunct="1"/>
            <a:r>
              <a:rPr kumimoji="1" lang="en-US" altLang="zh-CN" sz="2200" dirty="0">
                <a:solidFill>
                  <a:srgbClr val="0000FF"/>
                </a:solidFill>
                <a:latin typeface="Times New Roman" pitchFamily="18" charset="0"/>
                <a:ea typeface="黑体" pitchFamily="2" charset="-122"/>
              </a:rPr>
              <a:t>Oracle</a:t>
            </a:r>
            <a:r>
              <a:rPr kumimoji="1" lang="zh-CN" altLang="en-US" sz="2200" dirty="0">
                <a:solidFill>
                  <a:srgbClr val="0000FF"/>
                </a:solidFill>
                <a:latin typeface="Times New Roman" pitchFamily="18" charset="0"/>
                <a:ea typeface="黑体" pitchFamily="2" charset="-122"/>
              </a:rPr>
              <a:t>的系统特权实际上就是某类语句的执行权限，</a:t>
            </a:r>
            <a:r>
              <a:rPr kumimoji="1" lang="zh-CN" altLang="en-US" sz="2200" dirty="0">
                <a:latin typeface="Times New Roman" pitchFamily="18" charset="0"/>
                <a:ea typeface="黑体" pitchFamily="2" charset="-122"/>
              </a:rPr>
              <a:t>如：</a:t>
            </a:r>
          </a:p>
          <a:p>
            <a:pPr lvl="2" eaLnBrk="1" hangingPunct="1"/>
            <a:r>
              <a:rPr kumimoji="1" lang="en-US" altLang="zh-CN" sz="2000" b="1" dirty="0">
                <a:solidFill>
                  <a:srgbClr val="FF0000"/>
                </a:solidFill>
                <a:latin typeface="Times New Roman" pitchFamily="18" charset="0"/>
                <a:ea typeface="黑体" pitchFamily="2" charset="-122"/>
              </a:rPr>
              <a:t>CREATE SESSION</a:t>
            </a:r>
            <a:r>
              <a:rPr kumimoji="1" lang="zh-CN" altLang="en-US" sz="2000" dirty="0">
                <a:latin typeface="Times New Roman" pitchFamily="18" charset="0"/>
                <a:ea typeface="黑体" pitchFamily="2" charset="-122"/>
              </a:rPr>
              <a:t>：连接数据库的权限</a:t>
            </a:r>
          </a:p>
          <a:p>
            <a:pPr lvl="2" eaLnBrk="1" hangingPunct="1"/>
            <a:r>
              <a:rPr kumimoji="1" lang="en-US" altLang="zh-CN" sz="2000" b="1" dirty="0">
                <a:solidFill>
                  <a:srgbClr val="FF0000"/>
                </a:solidFill>
                <a:latin typeface="Times New Roman" pitchFamily="18" charset="0"/>
                <a:ea typeface="黑体" pitchFamily="2" charset="-122"/>
              </a:rPr>
              <a:t>TABLE</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CREATE</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ALTER</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DROP</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SELECT</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INSERT</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UPDATE</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DELETE</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LOCK </a:t>
            </a:r>
            <a:r>
              <a:rPr kumimoji="1" lang="zh-CN" altLang="en-US" sz="2000" dirty="0">
                <a:latin typeface="Times New Roman" pitchFamily="18" charset="0"/>
                <a:ea typeface="黑体" pitchFamily="2" charset="-122"/>
              </a:rPr>
              <a:t>等</a:t>
            </a:r>
          </a:p>
          <a:p>
            <a:pPr lvl="2" eaLnBrk="1" hangingPunct="1"/>
            <a:r>
              <a:rPr kumimoji="1" lang="en-US" altLang="zh-CN" sz="2000" b="1" dirty="0">
                <a:solidFill>
                  <a:srgbClr val="FF0000"/>
                </a:solidFill>
                <a:latin typeface="Times New Roman" pitchFamily="18" charset="0"/>
                <a:ea typeface="黑体" pitchFamily="2" charset="-122"/>
              </a:rPr>
              <a:t>PROCEDURES</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CREATE</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ALTER</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DROP</a:t>
            </a:r>
            <a:r>
              <a:rPr kumimoji="1" lang="zh-CN" altLang="en-US" sz="2000" dirty="0">
                <a:latin typeface="Times New Roman" pitchFamily="18" charset="0"/>
                <a:ea typeface="黑体" pitchFamily="2" charset="-122"/>
              </a:rPr>
              <a:t>，</a:t>
            </a:r>
            <a:r>
              <a:rPr kumimoji="1" lang="en-US" altLang="zh-CN" sz="2000" dirty="0">
                <a:latin typeface="Times New Roman" pitchFamily="18" charset="0"/>
                <a:ea typeface="黑体" pitchFamily="2" charset="-122"/>
              </a:rPr>
              <a:t>EXECUTE  </a:t>
            </a:r>
            <a:r>
              <a:rPr kumimoji="1" lang="zh-CN" altLang="en-US" sz="2000" dirty="0">
                <a:latin typeface="Times New Roman" pitchFamily="18" charset="0"/>
                <a:ea typeface="黑体" pitchFamily="2" charset="-122"/>
              </a:rPr>
              <a:t>等</a:t>
            </a:r>
          </a:p>
        </p:txBody>
      </p:sp>
      <p:sp>
        <p:nvSpPr>
          <p:cNvPr id="13317"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3318"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02891095-18F9-4AE1-A02A-76F6E19B7A0D}" type="slidenum">
              <a:rPr lang="en-US" altLang="zh-CN" smtClean="0"/>
              <a:pPr/>
              <a:t>11</a:t>
            </a:fld>
            <a:endParaRPr lang="en-US" altLang="zh-CN"/>
          </a:p>
        </p:txBody>
      </p:sp>
      <p:sp>
        <p:nvSpPr>
          <p:cNvPr id="14339"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4340" name="Rectangle 3"/>
          <p:cNvSpPr>
            <a:spLocks noGrp="1" noChangeArrowheads="1"/>
          </p:cNvSpPr>
          <p:nvPr>
            <p:ph type="body" idx="1"/>
          </p:nvPr>
        </p:nvSpPr>
        <p:spPr>
          <a:xfrm>
            <a:off x="611560" y="1412999"/>
            <a:ext cx="8136904" cy="4968329"/>
          </a:xfrm>
        </p:spPr>
        <p:txBody>
          <a:bodyPr/>
          <a:lstStyle/>
          <a:p>
            <a:pPr eaLnBrk="1" hangingPunct="1"/>
            <a:r>
              <a:rPr lang="zh-CN" altLang="en-US" sz="2600" dirty="0">
                <a:solidFill>
                  <a:schemeClr val="accent2"/>
                </a:solidFill>
                <a:latin typeface="Times New Roman" pitchFamily="18" charset="0"/>
                <a:ea typeface="黑体" pitchFamily="2" charset="-122"/>
              </a:rPr>
              <a:t>自主访问控制（</a:t>
            </a:r>
            <a:r>
              <a:rPr lang="en-US" altLang="zh-CN" sz="2600" dirty="0">
                <a:solidFill>
                  <a:schemeClr val="accent2"/>
                </a:solidFill>
                <a:latin typeface="Times New Roman" pitchFamily="18" charset="0"/>
                <a:ea typeface="黑体" pitchFamily="2" charset="-122"/>
              </a:rPr>
              <a:t>DAC</a:t>
            </a:r>
            <a:r>
              <a:rPr lang="zh-CN" altLang="en-US" sz="2600" dirty="0">
                <a:solidFill>
                  <a:schemeClr val="accent2"/>
                </a:solidFill>
                <a:latin typeface="Times New Roman" pitchFamily="18" charset="0"/>
                <a:ea typeface="黑体" pitchFamily="2" charset="-122"/>
              </a:rPr>
              <a:t>）</a:t>
            </a:r>
            <a:endParaRPr lang="en-US" altLang="zh-CN" sz="2600" dirty="0">
              <a:solidFill>
                <a:schemeClr val="accent2"/>
              </a:solidFill>
              <a:latin typeface="Times New Roman" pitchFamily="18" charset="0"/>
              <a:ea typeface="黑体" pitchFamily="2" charset="-122"/>
            </a:endParaRPr>
          </a:p>
          <a:p>
            <a:pPr lvl="1" eaLnBrk="1" hangingPunct="1"/>
            <a:r>
              <a:rPr lang="zh-CN" altLang="en-US" sz="2200" dirty="0">
                <a:solidFill>
                  <a:srgbClr val="0000FF"/>
                </a:solidFill>
                <a:latin typeface="Times New Roman" pitchFamily="18" charset="0"/>
                <a:ea typeface="黑体" pitchFamily="2" charset="-122"/>
              </a:rPr>
              <a:t>对象特权举例：</a:t>
            </a:r>
          </a:p>
          <a:p>
            <a:pPr lvl="2" eaLnBrk="1" hangingPunct="1"/>
            <a:r>
              <a:rPr lang="en-US" altLang="zh-CN" sz="2000" b="1" dirty="0">
                <a:solidFill>
                  <a:srgbClr val="008000"/>
                </a:solidFill>
                <a:latin typeface="Times New Roman" pitchFamily="18" charset="0"/>
                <a:ea typeface="黑体" pitchFamily="2" charset="-122"/>
              </a:rPr>
              <a:t>SELECT ON</a:t>
            </a:r>
            <a:r>
              <a:rPr lang="en-US" altLang="zh-CN" sz="2000" dirty="0">
                <a:solidFill>
                  <a:schemeClr val="folHlink"/>
                </a:solidFill>
                <a:latin typeface="Times New Roman" pitchFamily="18" charset="0"/>
                <a:ea typeface="黑体" pitchFamily="2" charset="-122"/>
              </a:rPr>
              <a:t> </a:t>
            </a:r>
            <a:r>
              <a:rPr lang="en-US" altLang="zh-CN" sz="2000" b="1" dirty="0" err="1">
                <a:latin typeface="Times New Roman" pitchFamily="18" charset="0"/>
                <a:ea typeface="黑体" pitchFamily="2" charset="-122"/>
              </a:rPr>
              <a:t>emp</a:t>
            </a:r>
            <a:r>
              <a:rPr lang="en-US" altLang="zh-CN" sz="2000" i="1" dirty="0">
                <a:latin typeface="Times New Roman" pitchFamily="18" charset="0"/>
                <a:ea typeface="黑体" pitchFamily="2" charset="-122"/>
              </a:rPr>
              <a:t> </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允许被授权者在</a:t>
            </a:r>
            <a:r>
              <a:rPr lang="en-US" altLang="zh-CN" sz="2000" dirty="0" err="1">
                <a:latin typeface="Times New Roman" pitchFamily="18" charset="0"/>
                <a:ea typeface="黑体" pitchFamily="2" charset="-122"/>
              </a:rPr>
              <a:t>emp</a:t>
            </a:r>
            <a:r>
              <a:rPr lang="zh-CN" altLang="en-US" sz="2000" dirty="0">
                <a:latin typeface="Times New Roman" pitchFamily="18" charset="0"/>
                <a:ea typeface="黑体" pitchFamily="2" charset="-122"/>
              </a:rPr>
              <a:t>表上查询数据</a:t>
            </a:r>
          </a:p>
          <a:p>
            <a:pPr lvl="2" eaLnBrk="1" hangingPunct="1"/>
            <a:r>
              <a:rPr lang="en-US" altLang="zh-CN" sz="2000" b="1" dirty="0">
                <a:solidFill>
                  <a:srgbClr val="008000"/>
                </a:solidFill>
                <a:latin typeface="Times New Roman" pitchFamily="18" charset="0"/>
                <a:ea typeface="黑体" pitchFamily="2" charset="-122"/>
              </a:rPr>
              <a:t>DELETE ON</a:t>
            </a:r>
            <a:r>
              <a:rPr lang="en-US" altLang="zh-CN" sz="2000" i="1" dirty="0">
                <a:solidFill>
                  <a:schemeClr val="folHlink"/>
                </a:solidFill>
                <a:latin typeface="Times New Roman" pitchFamily="18" charset="0"/>
                <a:ea typeface="黑体" pitchFamily="2" charset="-122"/>
              </a:rPr>
              <a:t> </a:t>
            </a:r>
            <a:r>
              <a:rPr lang="en-US" altLang="zh-CN" sz="2000" b="1" dirty="0" err="1">
                <a:latin typeface="Times New Roman" pitchFamily="18" charset="0"/>
                <a:ea typeface="黑体" pitchFamily="2" charset="-122"/>
              </a:rPr>
              <a:t>emp</a:t>
            </a:r>
            <a:r>
              <a:rPr lang="en-US" altLang="zh-CN" sz="2000" dirty="0">
                <a:latin typeface="Times New Roman" pitchFamily="18" charset="0"/>
                <a:ea typeface="黑体" pitchFamily="2" charset="-122"/>
              </a:rPr>
              <a:t> ——</a:t>
            </a:r>
            <a:r>
              <a:rPr lang="zh-CN" altLang="en-US" sz="2000" dirty="0">
                <a:latin typeface="Times New Roman" pitchFamily="18" charset="0"/>
                <a:ea typeface="黑体" pitchFamily="2" charset="-122"/>
              </a:rPr>
              <a:t>允许被授权者在</a:t>
            </a:r>
            <a:r>
              <a:rPr lang="en-US" altLang="zh-CN" sz="2000" dirty="0" err="1">
                <a:latin typeface="Times New Roman" pitchFamily="18" charset="0"/>
                <a:ea typeface="黑体" pitchFamily="2" charset="-122"/>
              </a:rPr>
              <a:t>emp</a:t>
            </a:r>
            <a:r>
              <a:rPr lang="zh-CN" altLang="en-US" sz="2000" dirty="0">
                <a:latin typeface="Times New Roman" pitchFamily="18" charset="0"/>
                <a:ea typeface="黑体" pitchFamily="2" charset="-122"/>
              </a:rPr>
              <a:t>表上删除数据</a:t>
            </a:r>
          </a:p>
          <a:p>
            <a:pPr lvl="2" eaLnBrk="1" hangingPunct="1"/>
            <a:r>
              <a:rPr lang="en-US" altLang="zh-CN" sz="2000" b="1" dirty="0">
                <a:solidFill>
                  <a:srgbClr val="008000"/>
                </a:solidFill>
                <a:latin typeface="Times New Roman" pitchFamily="18" charset="0"/>
                <a:ea typeface="黑体" pitchFamily="2" charset="-122"/>
              </a:rPr>
              <a:t>UPDATE</a:t>
            </a:r>
            <a:r>
              <a:rPr lang="en-US" altLang="zh-CN" sz="2000" dirty="0">
                <a:solidFill>
                  <a:schemeClr val="folHlink"/>
                </a:solidFill>
                <a:latin typeface="Times New Roman" pitchFamily="18" charset="0"/>
                <a:ea typeface="黑体" pitchFamily="2" charset="-122"/>
              </a:rPr>
              <a:t> </a:t>
            </a:r>
            <a:r>
              <a:rPr lang="en-US" altLang="zh-CN" sz="2000" b="1" dirty="0">
                <a:latin typeface="Times New Roman" pitchFamily="18" charset="0"/>
                <a:ea typeface="黑体" pitchFamily="2" charset="-122"/>
              </a:rPr>
              <a:t>(</a:t>
            </a:r>
            <a:r>
              <a:rPr lang="en-US" altLang="zh-CN" sz="2000" b="1" dirty="0" err="1">
                <a:latin typeface="Times New Roman" pitchFamily="18" charset="0"/>
                <a:ea typeface="黑体" pitchFamily="2" charset="-122"/>
              </a:rPr>
              <a:t>ename</a:t>
            </a:r>
            <a:r>
              <a:rPr lang="en-US" altLang="zh-CN" sz="2000" b="1" dirty="0">
                <a:latin typeface="Times New Roman" pitchFamily="18" charset="0"/>
                <a:ea typeface="黑体" pitchFamily="2" charset="-122"/>
              </a:rPr>
              <a:t>, </a:t>
            </a:r>
            <a:r>
              <a:rPr lang="en-US" altLang="zh-CN" sz="2000" b="1" dirty="0" err="1">
                <a:latin typeface="Times New Roman" pitchFamily="18" charset="0"/>
                <a:ea typeface="黑体" pitchFamily="2" charset="-122"/>
              </a:rPr>
              <a:t>sal</a:t>
            </a:r>
            <a:r>
              <a:rPr lang="en-US" altLang="zh-CN" sz="2000" b="1" dirty="0">
                <a:latin typeface="Times New Roman" pitchFamily="18" charset="0"/>
                <a:ea typeface="黑体" pitchFamily="2" charset="-122"/>
              </a:rPr>
              <a:t> )</a:t>
            </a:r>
            <a:r>
              <a:rPr lang="en-US" altLang="zh-CN" sz="2000" dirty="0">
                <a:solidFill>
                  <a:schemeClr val="folHlink"/>
                </a:solidFill>
                <a:latin typeface="Times New Roman" pitchFamily="18" charset="0"/>
                <a:ea typeface="黑体" pitchFamily="2" charset="-122"/>
              </a:rPr>
              <a:t> </a:t>
            </a:r>
            <a:r>
              <a:rPr lang="en-US" altLang="zh-CN" sz="2000" b="1" dirty="0">
                <a:solidFill>
                  <a:srgbClr val="008000"/>
                </a:solidFill>
                <a:latin typeface="Times New Roman" pitchFamily="18" charset="0"/>
                <a:ea typeface="黑体" pitchFamily="2" charset="-122"/>
              </a:rPr>
              <a:t>ON</a:t>
            </a:r>
            <a:r>
              <a:rPr lang="en-US" altLang="zh-CN" sz="2000" dirty="0">
                <a:solidFill>
                  <a:schemeClr val="folHlink"/>
                </a:solidFill>
                <a:latin typeface="Times New Roman" pitchFamily="18" charset="0"/>
                <a:ea typeface="黑体" pitchFamily="2" charset="-122"/>
              </a:rPr>
              <a:t> </a:t>
            </a:r>
            <a:r>
              <a:rPr lang="en-US" altLang="zh-CN" sz="2000" b="1" dirty="0" err="1">
                <a:latin typeface="Times New Roman" pitchFamily="18" charset="0"/>
                <a:ea typeface="黑体" pitchFamily="2" charset="-122"/>
              </a:rPr>
              <a:t>emp</a:t>
            </a:r>
            <a:r>
              <a:rPr lang="en-US" altLang="zh-CN" sz="2000" b="1" i="1" dirty="0">
                <a:latin typeface="Times New Roman" pitchFamily="18" charset="0"/>
                <a:ea typeface="黑体" pitchFamily="2" charset="-122"/>
              </a:rPr>
              <a:t> </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允许被授权者在</a:t>
            </a:r>
            <a:r>
              <a:rPr lang="en-US" altLang="zh-CN" sz="2000" dirty="0" err="1">
                <a:latin typeface="Times New Roman" pitchFamily="18" charset="0"/>
                <a:ea typeface="黑体" pitchFamily="2" charset="-122"/>
              </a:rPr>
              <a:t>emp</a:t>
            </a:r>
            <a:r>
              <a:rPr lang="zh-CN" altLang="en-US" sz="2000" dirty="0">
                <a:latin typeface="Times New Roman" pitchFamily="18" charset="0"/>
                <a:ea typeface="黑体" pitchFamily="2" charset="-122"/>
              </a:rPr>
              <a:t>表的</a:t>
            </a:r>
            <a:r>
              <a:rPr lang="en-US" altLang="zh-CN" sz="2000" dirty="0" err="1">
                <a:latin typeface="Times New Roman" pitchFamily="18" charset="0"/>
                <a:ea typeface="黑体" pitchFamily="2" charset="-122"/>
              </a:rPr>
              <a:t>ename</a:t>
            </a:r>
            <a:r>
              <a:rPr lang="zh-CN" altLang="en-US" sz="2000" dirty="0">
                <a:latin typeface="Times New Roman" pitchFamily="18" charset="0"/>
                <a:ea typeface="黑体" pitchFamily="2" charset="-122"/>
              </a:rPr>
              <a:t>列和</a:t>
            </a:r>
            <a:r>
              <a:rPr lang="en-US" altLang="zh-CN" sz="2000" dirty="0" err="1">
                <a:latin typeface="Times New Roman" pitchFamily="18" charset="0"/>
                <a:ea typeface="黑体" pitchFamily="2" charset="-122"/>
              </a:rPr>
              <a:t>sal</a:t>
            </a:r>
            <a:r>
              <a:rPr lang="zh-CN" altLang="en-US" sz="2000" dirty="0">
                <a:latin typeface="Times New Roman" pitchFamily="18" charset="0"/>
                <a:ea typeface="黑体" pitchFamily="2" charset="-122"/>
              </a:rPr>
              <a:t>列上更新数据</a:t>
            </a:r>
          </a:p>
          <a:p>
            <a:pPr lvl="2" eaLnBrk="1" hangingPunct="1"/>
            <a:endParaRPr lang="zh-CN" altLang="en-US" sz="2200" dirty="0">
              <a:latin typeface="Times New Roman" pitchFamily="18" charset="0"/>
              <a:ea typeface="黑体" pitchFamily="2" charset="-122"/>
            </a:endParaRPr>
          </a:p>
          <a:p>
            <a:pPr lvl="1" eaLnBrk="1" hangingPunct="1"/>
            <a:r>
              <a:rPr lang="en-US" altLang="zh-CN" sz="2200" dirty="0">
                <a:solidFill>
                  <a:srgbClr val="0000FF"/>
                </a:solidFill>
                <a:latin typeface="Times New Roman" pitchFamily="18" charset="0"/>
                <a:ea typeface="黑体" pitchFamily="2" charset="-122"/>
              </a:rPr>
              <a:t>Oracle</a:t>
            </a:r>
            <a:r>
              <a:rPr lang="zh-CN" altLang="en-US" sz="2200" dirty="0">
                <a:solidFill>
                  <a:srgbClr val="0000FF"/>
                </a:solidFill>
                <a:latin typeface="Times New Roman" pitchFamily="18" charset="0"/>
                <a:ea typeface="黑体" pitchFamily="2" charset="-122"/>
              </a:rPr>
              <a:t>提供的</a:t>
            </a:r>
            <a:r>
              <a:rPr lang="en-US" altLang="zh-CN" sz="2200" dirty="0">
                <a:solidFill>
                  <a:srgbClr val="0000FF"/>
                </a:solidFill>
                <a:latin typeface="Times New Roman" pitchFamily="18" charset="0"/>
                <a:ea typeface="黑体" pitchFamily="2" charset="-122"/>
              </a:rPr>
              <a:t>Object Privileges</a:t>
            </a:r>
            <a:r>
              <a:rPr lang="zh-CN" altLang="en-US" sz="2200" dirty="0">
                <a:solidFill>
                  <a:srgbClr val="0000FF"/>
                </a:solidFill>
                <a:latin typeface="Times New Roman" pitchFamily="18" charset="0"/>
                <a:ea typeface="黑体" pitchFamily="2" charset="-122"/>
              </a:rPr>
              <a:t>包括：</a:t>
            </a:r>
          </a:p>
          <a:p>
            <a:pPr lvl="2" eaLnBrk="1" hangingPunct="1"/>
            <a:r>
              <a:rPr lang="zh-CN" altLang="en-US" sz="2000" dirty="0">
                <a:latin typeface="Times New Roman" pitchFamily="18" charset="0"/>
                <a:ea typeface="黑体" pitchFamily="2" charset="-122"/>
              </a:rPr>
              <a:t>表、视图或属性上的</a:t>
            </a:r>
            <a:r>
              <a:rPr lang="en-US" altLang="zh-CN" sz="2000" b="1" dirty="0">
                <a:solidFill>
                  <a:srgbClr val="008000"/>
                </a:solidFill>
                <a:latin typeface="Times New Roman" pitchFamily="18" charset="0"/>
                <a:ea typeface="黑体" pitchFamily="2" charset="-122"/>
              </a:rPr>
              <a:t>SELECT</a:t>
            </a:r>
            <a:r>
              <a:rPr lang="zh-CN" altLang="en-US" sz="2000" b="1" dirty="0">
                <a:solidFill>
                  <a:srgbClr val="008000"/>
                </a:solidFill>
                <a:latin typeface="Times New Roman" pitchFamily="18" charset="0"/>
                <a:ea typeface="黑体" pitchFamily="2" charset="-122"/>
              </a:rPr>
              <a:t>、</a:t>
            </a:r>
            <a:r>
              <a:rPr lang="en-US" altLang="zh-CN" sz="2000" b="1" dirty="0">
                <a:solidFill>
                  <a:srgbClr val="008000"/>
                </a:solidFill>
                <a:latin typeface="Times New Roman" pitchFamily="18" charset="0"/>
                <a:ea typeface="黑体" pitchFamily="2" charset="-122"/>
              </a:rPr>
              <a:t>INSERT</a:t>
            </a:r>
            <a:r>
              <a:rPr lang="zh-CN" altLang="en-US" sz="2000" b="1" dirty="0">
                <a:solidFill>
                  <a:srgbClr val="008000"/>
                </a:solidFill>
                <a:latin typeface="Times New Roman" pitchFamily="18" charset="0"/>
                <a:ea typeface="黑体" pitchFamily="2" charset="-122"/>
              </a:rPr>
              <a:t>、</a:t>
            </a:r>
            <a:r>
              <a:rPr lang="en-US" altLang="zh-CN" sz="2000" b="1" dirty="0">
                <a:solidFill>
                  <a:srgbClr val="008000"/>
                </a:solidFill>
                <a:latin typeface="Times New Roman" pitchFamily="18" charset="0"/>
                <a:ea typeface="黑体" pitchFamily="2" charset="-122"/>
              </a:rPr>
              <a:t>UPDATE</a:t>
            </a:r>
            <a:r>
              <a:rPr lang="zh-CN" altLang="en-US" sz="2000" b="1" dirty="0">
                <a:solidFill>
                  <a:srgbClr val="008000"/>
                </a:solidFill>
                <a:latin typeface="Times New Roman" pitchFamily="18" charset="0"/>
                <a:ea typeface="黑体" pitchFamily="2" charset="-122"/>
              </a:rPr>
              <a:t>、</a:t>
            </a:r>
            <a:r>
              <a:rPr lang="en-US" altLang="zh-CN" sz="2000" b="1" dirty="0">
                <a:solidFill>
                  <a:srgbClr val="008000"/>
                </a:solidFill>
                <a:latin typeface="Times New Roman" pitchFamily="18" charset="0"/>
                <a:ea typeface="黑体" pitchFamily="2" charset="-122"/>
              </a:rPr>
              <a:t>DELETE</a:t>
            </a:r>
            <a:r>
              <a:rPr lang="zh-CN" altLang="en-US" sz="2000" dirty="0">
                <a:latin typeface="Times New Roman" pitchFamily="18" charset="0"/>
                <a:ea typeface="黑体" pitchFamily="2" charset="-122"/>
              </a:rPr>
              <a:t>等操作权限</a:t>
            </a:r>
          </a:p>
          <a:p>
            <a:pPr lvl="2" eaLnBrk="1" hangingPunct="1"/>
            <a:r>
              <a:rPr lang="zh-CN" altLang="en-US" sz="2000" dirty="0">
                <a:latin typeface="Times New Roman" pitchFamily="18" charset="0"/>
                <a:ea typeface="黑体" pitchFamily="2" charset="-122"/>
              </a:rPr>
              <a:t>表以及属性上的</a:t>
            </a:r>
            <a:r>
              <a:rPr lang="en-US" altLang="zh-CN" sz="2000" b="1" dirty="0">
                <a:solidFill>
                  <a:srgbClr val="008000"/>
                </a:solidFill>
                <a:latin typeface="Times New Roman" pitchFamily="18" charset="0"/>
                <a:ea typeface="黑体" pitchFamily="2" charset="-122"/>
              </a:rPr>
              <a:t>REFERENCES</a:t>
            </a:r>
            <a:r>
              <a:rPr lang="zh-CN" altLang="en-US" sz="2000" dirty="0">
                <a:latin typeface="Times New Roman" pitchFamily="18" charset="0"/>
                <a:ea typeface="黑体" pitchFamily="2" charset="-122"/>
              </a:rPr>
              <a:t>权限</a:t>
            </a:r>
          </a:p>
          <a:p>
            <a:pPr lvl="2" eaLnBrk="1" hangingPunct="1"/>
            <a:r>
              <a:rPr lang="zh-CN" altLang="en-US" sz="2000" dirty="0">
                <a:latin typeface="Times New Roman" pitchFamily="18" charset="0"/>
                <a:ea typeface="黑体" pitchFamily="2" charset="-122"/>
              </a:rPr>
              <a:t>存储过程上的</a:t>
            </a:r>
            <a:r>
              <a:rPr lang="en-US" altLang="zh-CN" sz="2000" b="1" dirty="0">
                <a:solidFill>
                  <a:srgbClr val="008000"/>
                </a:solidFill>
                <a:latin typeface="Times New Roman" pitchFamily="18" charset="0"/>
                <a:ea typeface="黑体" pitchFamily="2" charset="-122"/>
              </a:rPr>
              <a:t>EXECUTE</a:t>
            </a:r>
            <a:r>
              <a:rPr lang="zh-CN" altLang="en-US" sz="2000" dirty="0">
                <a:latin typeface="Times New Roman" pitchFamily="18" charset="0"/>
                <a:ea typeface="黑体" pitchFamily="2" charset="-122"/>
              </a:rPr>
              <a:t>权限</a:t>
            </a:r>
          </a:p>
          <a:p>
            <a:pPr lvl="2" eaLnBrk="1" hangingPunct="1"/>
            <a:r>
              <a:rPr lang="zh-CN" altLang="en-US" sz="2000" dirty="0">
                <a:latin typeface="Times New Roman" pitchFamily="18" charset="0"/>
                <a:ea typeface="黑体" pitchFamily="2" charset="-122"/>
              </a:rPr>
              <a:t>表上的</a:t>
            </a:r>
            <a:r>
              <a:rPr lang="en-US" altLang="zh-CN" sz="2000" b="1" dirty="0">
                <a:solidFill>
                  <a:srgbClr val="008000"/>
                </a:solidFill>
                <a:latin typeface="Times New Roman" pitchFamily="18" charset="0"/>
                <a:ea typeface="黑体" pitchFamily="2" charset="-122"/>
              </a:rPr>
              <a:t>ALTER</a:t>
            </a:r>
            <a:r>
              <a:rPr lang="zh-CN" altLang="en-US" sz="2000" b="1" dirty="0">
                <a:solidFill>
                  <a:srgbClr val="008000"/>
                </a:solidFill>
                <a:latin typeface="Times New Roman" pitchFamily="18" charset="0"/>
                <a:ea typeface="黑体" pitchFamily="2" charset="-122"/>
              </a:rPr>
              <a:t>、</a:t>
            </a:r>
            <a:r>
              <a:rPr lang="en-US" altLang="zh-CN" sz="2000" b="1" dirty="0">
                <a:solidFill>
                  <a:srgbClr val="008000"/>
                </a:solidFill>
                <a:latin typeface="Times New Roman" pitchFamily="18" charset="0"/>
                <a:ea typeface="黑体" pitchFamily="2" charset="-122"/>
              </a:rPr>
              <a:t>INDEX</a:t>
            </a:r>
            <a:r>
              <a:rPr lang="zh-CN" altLang="en-US" sz="2000" dirty="0">
                <a:latin typeface="Times New Roman" pitchFamily="18" charset="0"/>
                <a:ea typeface="黑体" pitchFamily="2" charset="-122"/>
              </a:rPr>
              <a:t>权限</a:t>
            </a:r>
          </a:p>
        </p:txBody>
      </p:sp>
      <p:sp>
        <p:nvSpPr>
          <p:cNvPr id="14341"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4342"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4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4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34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3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p:spPr>
        <p:txBody>
          <a:bodyPr/>
          <a:lstStyle/>
          <a:p>
            <a:fld id="{7E2F36FB-E71F-4E33-9D18-C465B93C68A4}" type="slidenum">
              <a:rPr lang="en-US" altLang="zh-CN" smtClean="0"/>
              <a:pPr/>
              <a:t>12</a:t>
            </a:fld>
            <a:endParaRPr lang="en-US" altLang="zh-CN"/>
          </a:p>
        </p:txBody>
      </p:sp>
      <p:sp>
        <p:nvSpPr>
          <p:cNvPr id="15363"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5364" name="Rectangle 3"/>
          <p:cNvSpPr>
            <a:spLocks noGrp="1" noChangeArrowheads="1"/>
          </p:cNvSpPr>
          <p:nvPr>
            <p:ph type="body" idx="1"/>
          </p:nvPr>
        </p:nvSpPr>
        <p:spPr>
          <a:xfrm>
            <a:off x="611188" y="1412429"/>
            <a:ext cx="8075612" cy="4896891"/>
          </a:xfrm>
        </p:spPr>
        <p:txBody>
          <a:bodyPr/>
          <a:lstStyle/>
          <a:p>
            <a:pPr eaLnBrk="1" hangingPunct="1"/>
            <a:r>
              <a:rPr lang="zh-CN" altLang="en-US" sz="2600" dirty="0">
                <a:solidFill>
                  <a:schemeClr val="accent2"/>
                </a:solidFill>
                <a:latin typeface="Times New Roman" pitchFamily="18" charset="0"/>
                <a:ea typeface="黑体" pitchFamily="2" charset="-122"/>
              </a:rPr>
              <a:t>自主访问控制（</a:t>
            </a:r>
            <a:r>
              <a:rPr lang="en-US" altLang="zh-CN" sz="2600" dirty="0">
                <a:solidFill>
                  <a:schemeClr val="accent2"/>
                </a:solidFill>
                <a:latin typeface="Times New Roman" pitchFamily="18" charset="0"/>
                <a:ea typeface="黑体" pitchFamily="2" charset="-122"/>
              </a:rPr>
              <a:t>DAC</a:t>
            </a:r>
            <a:r>
              <a:rPr lang="zh-CN" altLang="en-US" sz="2600" dirty="0">
                <a:solidFill>
                  <a:schemeClr val="accent2"/>
                </a:solidFill>
                <a:latin typeface="Times New Roman" pitchFamily="18" charset="0"/>
                <a:ea typeface="黑体" pitchFamily="2" charset="-122"/>
              </a:rPr>
              <a:t>）</a:t>
            </a:r>
            <a:endParaRPr lang="en-US" altLang="zh-CN" sz="2600" dirty="0">
              <a:solidFill>
                <a:schemeClr val="accent2"/>
              </a:solidFill>
              <a:latin typeface="Times New Roman" pitchFamily="18" charset="0"/>
              <a:ea typeface="黑体" pitchFamily="2" charset="-122"/>
            </a:endParaRPr>
          </a:p>
          <a:p>
            <a:pPr lvl="1" eaLnBrk="1" hangingPunct="1"/>
            <a:r>
              <a:rPr lang="zh-CN" altLang="en-US" sz="2200" dirty="0">
                <a:solidFill>
                  <a:srgbClr val="0000FF"/>
                </a:solidFill>
                <a:latin typeface="Times New Roman" pitchFamily="18" charset="0"/>
                <a:ea typeface="黑体" pitchFamily="2" charset="-122"/>
              </a:rPr>
              <a:t>角色（</a:t>
            </a:r>
            <a:r>
              <a:rPr lang="en-US" altLang="zh-CN" sz="2200" dirty="0">
                <a:solidFill>
                  <a:srgbClr val="0000FF"/>
                </a:solidFill>
                <a:latin typeface="Times New Roman" pitchFamily="18" charset="0"/>
                <a:ea typeface="黑体" pitchFamily="2" charset="-122"/>
              </a:rPr>
              <a:t>role</a:t>
            </a:r>
            <a:r>
              <a:rPr lang="zh-CN" altLang="en-US" sz="2200" dirty="0">
                <a:solidFill>
                  <a:srgbClr val="0000FF"/>
                </a:solidFill>
                <a:latin typeface="Times New Roman" pitchFamily="18" charset="0"/>
                <a:ea typeface="黑体" pitchFamily="2" charset="-122"/>
              </a:rPr>
              <a:t>）</a:t>
            </a:r>
            <a:endParaRPr lang="en-US" altLang="zh-CN" sz="2200" dirty="0">
              <a:solidFill>
                <a:srgbClr val="0000FF"/>
              </a:solidFill>
              <a:latin typeface="Times New Roman" pitchFamily="18" charset="0"/>
              <a:ea typeface="黑体" pitchFamily="2" charset="-122"/>
            </a:endParaRPr>
          </a:p>
          <a:p>
            <a:pPr lvl="2" eaLnBrk="1" hangingPunct="1"/>
            <a:r>
              <a:rPr lang="zh-CN" altLang="en-US" sz="2100" dirty="0">
                <a:solidFill>
                  <a:srgbClr val="0000FF"/>
                </a:solidFill>
                <a:latin typeface="Times New Roman" pitchFamily="18" charset="0"/>
                <a:ea typeface="黑体" pitchFamily="2" charset="-122"/>
              </a:rPr>
              <a:t>一组特权</a:t>
            </a:r>
            <a:r>
              <a:rPr lang="zh-CN" altLang="en-US" sz="2100" dirty="0">
                <a:latin typeface="Times New Roman" pitchFamily="18" charset="0"/>
                <a:ea typeface="黑体" pitchFamily="2" charset="-122"/>
              </a:rPr>
              <a:t>的一个命名，可授予其他角色</a:t>
            </a:r>
            <a:r>
              <a:rPr lang="en-US" altLang="zh-CN" sz="2100" dirty="0">
                <a:latin typeface="Times New Roman" pitchFamily="18" charset="0"/>
                <a:ea typeface="黑体" pitchFamily="2" charset="-122"/>
              </a:rPr>
              <a:t>/</a:t>
            </a:r>
            <a:r>
              <a:rPr lang="zh-CN" altLang="en-US" sz="2100" dirty="0">
                <a:latin typeface="Times New Roman" pitchFamily="18" charset="0"/>
                <a:ea typeface="黑体" pitchFamily="2" charset="-122"/>
              </a:rPr>
              <a:t>用户</a:t>
            </a:r>
          </a:p>
          <a:p>
            <a:pPr lvl="2" eaLnBrk="1" hangingPunct="1"/>
            <a:r>
              <a:rPr lang="zh-CN" altLang="en-US" sz="2100" dirty="0">
                <a:latin typeface="Times New Roman" pitchFamily="18" charset="0"/>
                <a:ea typeface="黑体" pitchFamily="2" charset="-122"/>
              </a:rPr>
              <a:t>可通过对角色的授权和回收操作来达到对具有该角色的用户的授权功能</a:t>
            </a:r>
          </a:p>
          <a:p>
            <a:pPr lvl="2" eaLnBrk="1" hangingPunct="1"/>
            <a:r>
              <a:rPr lang="zh-CN" altLang="en-US" sz="2100" dirty="0">
                <a:latin typeface="Times New Roman" pitchFamily="18" charset="0"/>
                <a:ea typeface="黑体" pitchFamily="2" charset="-122"/>
              </a:rPr>
              <a:t>系统总是预定义了一些例行的角色；</a:t>
            </a:r>
            <a:r>
              <a:rPr lang="en-US" altLang="zh-CN" sz="2100" dirty="0">
                <a:latin typeface="Times New Roman" pitchFamily="18" charset="0"/>
                <a:ea typeface="黑体" pitchFamily="2" charset="-122"/>
              </a:rPr>
              <a:t>DBA</a:t>
            </a:r>
            <a:r>
              <a:rPr lang="zh-CN" altLang="en-US" sz="2100" dirty="0">
                <a:latin typeface="Times New Roman" pitchFamily="18" charset="0"/>
                <a:ea typeface="黑体" pitchFamily="2" charset="-122"/>
              </a:rPr>
              <a:t>或授权用户也可以创建其他角色</a:t>
            </a:r>
          </a:p>
          <a:p>
            <a:pPr lvl="2" eaLnBrk="1" hangingPunct="1"/>
            <a:r>
              <a:rPr lang="zh-CN" altLang="en-US" sz="2100" dirty="0">
                <a:solidFill>
                  <a:srgbClr val="0000FF"/>
                </a:solidFill>
                <a:latin typeface="Times New Roman" pitchFamily="18" charset="0"/>
                <a:ea typeface="黑体" pitchFamily="2" charset="-122"/>
              </a:rPr>
              <a:t>系统提供的与角色有关的操作</a:t>
            </a:r>
          </a:p>
          <a:p>
            <a:pPr lvl="3" eaLnBrk="1" hangingPunct="1"/>
            <a:r>
              <a:rPr lang="zh-CN" altLang="en-US" b="1" dirty="0">
                <a:solidFill>
                  <a:srgbClr val="008000"/>
                </a:solidFill>
                <a:latin typeface="Times New Roman" pitchFamily="18" charset="0"/>
                <a:ea typeface="黑体" pitchFamily="2" charset="-122"/>
              </a:rPr>
              <a:t>创建、删除、修改角色</a:t>
            </a:r>
          </a:p>
          <a:p>
            <a:pPr lvl="3" eaLnBrk="1" hangingPunct="1"/>
            <a:r>
              <a:rPr lang="zh-CN" altLang="en-US" b="1" dirty="0">
                <a:solidFill>
                  <a:srgbClr val="008000"/>
                </a:solidFill>
                <a:latin typeface="Times New Roman" pitchFamily="18" charset="0"/>
                <a:ea typeface="黑体" pitchFamily="2" charset="-122"/>
              </a:rPr>
              <a:t>将某个权限授给一个角色</a:t>
            </a:r>
          </a:p>
          <a:p>
            <a:pPr lvl="3" eaLnBrk="1" hangingPunct="1"/>
            <a:r>
              <a:rPr lang="zh-CN" altLang="en-US" b="1" dirty="0">
                <a:solidFill>
                  <a:srgbClr val="008000"/>
                </a:solidFill>
                <a:latin typeface="Times New Roman" pitchFamily="18" charset="0"/>
                <a:ea typeface="黑体" pitchFamily="2" charset="-122"/>
              </a:rPr>
              <a:t>从一个角色回收某个权限</a:t>
            </a:r>
          </a:p>
          <a:p>
            <a:pPr lvl="3" eaLnBrk="1" hangingPunct="1"/>
            <a:r>
              <a:rPr lang="zh-CN" altLang="en-US" b="1" dirty="0">
                <a:solidFill>
                  <a:srgbClr val="008000"/>
                </a:solidFill>
                <a:latin typeface="Times New Roman" pitchFamily="18" charset="0"/>
                <a:ea typeface="黑体" pitchFamily="2" charset="-122"/>
              </a:rPr>
              <a:t>将某个角色授给一个用户</a:t>
            </a:r>
          </a:p>
          <a:p>
            <a:pPr lvl="3" eaLnBrk="1" hangingPunct="1"/>
            <a:r>
              <a:rPr lang="zh-CN" altLang="en-US" b="1" dirty="0">
                <a:solidFill>
                  <a:srgbClr val="008000"/>
                </a:solidFill>
                <a:latin typeface="Times New Roman" pitchFamily="18" charset="0"/>
                <a:ea typeface="黑体" pitchFamily="2" charset="-122"/>
              </a:rPr>
              <a:t>从一个用户回收某个角色</a:t>
            </a:r>
          </a:p>
        </p:txBody>
      </p:sp>
      <p:sp>
        <p:nvSpPr>
          <p:cNvPr id="15365"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5366"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36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p:spPr>
        <p:txBody>
          <a:bodyPr/>
          <a:lstStyle/>
          <a:p>
            <a:fld id="{1A7C23F2-319B-467D-BCB8-1BEE72E362E1}" type="slidenum">
              <a:rPr lang="en-US" altLang="zh-CN" smtClean="0"/>
              <a:pPr/>
              <a:t>13</a:t>
            </a:fld>
            <a:endParaRPr lang="en-US" altLang="zh-CN"/>
          </a:p>
        </p:txBody>
      </p:sp>
      <p:sp>
        <p:nvSpPr>
          <p:cNvPr id="16387" name="Rectangle 2"/>
          <p:cNvSpPr>
            <a:spLocks noGrp="1" noChangeArrowheads="1"/>
          </p:cNvSpPr>
          <p:nvPr>
            <p:ph type="title"/>
          </p:nvPr>
        </p:nvSpPr>
        <p:spPr>
          <a:xfrm>
            <a:off x="684213" y="260350"/>
            <a:ext cx="7772400" cy="919163"/>
          </a:xfrm>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6388" name="Rectangle 3"/>
          <p:cNvSpPr>
            <a:spLocks noGrp="1" noChangeArrowheads="1"/>
          </p:cNvSpPr>
          <p:nvPr>
            <p:ph type="body" idx="1"/>
          </p:nvPr>
        </p:nvSpPr>
        <p:spPr>
          <a:xfrm>
            <a:off x="611560" y="1412775"/>
            <a:ext cx="8075240" cy="4895949"/>
          </a:xfrm>
        </p:spPr>
        <p:txBody>
          <a:bodyPr/>
          <a:lstStyle/>
          <a:p>
            <a:pPr lvl="1" eaLnBrk="1" hangingPunct="1"/>
            <a:r>
              <a:rPr lang="zh-CN" altLang="en-US" sz="2200" dirty="0">
                <a:solidFill>
                  <a:srgbClr val="0000FF"/>
                </a:solidFill>
                <a:latin typeface="Times New Roman" pitchFamily="18" charset="0"/>
                <a:ea typeface="黑体" pitchFamily="2" charset="-122"/>
              </a:rPr>
              <a:t>角色（续）</a:t>
            </a:r>
            <a:endParaRPr lang="en-US" altLang="zh-CN" sz="2200" dirty="0">
              <a:solidFill>
                <a:srgbClr val="0000FF"/>
              </a:solidFill>
              <a:latin typeface="Times New Roman" pitchFamily="18" charset="0"/>
              <a:ea typeface="黑体" pitchFamily="2" charset="-122"/>
            </a:endParaRPr>
          </a:p>
          <a:p>
            <a:pPr lvl="2" eaLnBrk="1" hangingPunct="1"/>
            <a:r>
              <a:rPr lang="en-US" altLang="zh-CN" sz="2400" dirty="0">
                <a:solidFill>
                  <a:srgbClr val="0000FF"/>
                </a:solidFill>
                <a:latin typeface="Times New Roman" pitchFamily="18" charset="0"/>
                <a:ea typeface="黑体" pitchFamily="2" charset="-122"/>
              </a:rPr>
              <a:t>Oracle</a:t>
            </a:r>
            <a:r>
              <a:rPr lang="zh-CN" altLang="en-US" sz="2400" dirty="0">
                <a:solidFill>
                  <a:srgbClr val="0000FF"/>
                </a:solidFill>
                <a:latin typeface="Times New Roman" pitchFamily="18" charset="0"/>
                <a:ea typeface="黑体" pitchFamily="2" charset="-122"/>
              </a:rPr>
              <a:t>预定义的一些例行角色</a:t>
            </a:r>
            <a:r>
              <a:rPr lang="en-US" altLang="zh-CN" sz="2400" dirty="0">
                <a:solidFill>
                  <a:srgbClr val="0000FF"/>
                </a:solidFill>
                <a:latin typeface="Times New Roman" pitchFamily="18" charset="0"/>
                <a:ea typeface="黑体" pitchFamily="2" charset="-122"/>
              </a:rPr>
              <a:t>:</a:t>
            </a:r>
          </a:p>
          <a:p>
            <a:pPr lvl="3" eaLnBrk="1" hangingPunct="1"/>
            <a:r>
              <a:rPr lang="en-US" altLang="zh-CN" sz="2400" dirty="0">
                <a:solidFill>
                  <a:srgbClr val="008000"/>
                </a:solidFill>
                <a:latin typeface="Times New Roman" pitchFamily="18" charset="0"/>
                <a:ea typeface="黑体" pitchFamily="2" charset="-122"/>
              </a:rPr>
              <a:t>DBA </a:t>
            </a:r>
            <a:r>
              <a:rPr lang="zh-CN" altLang="en-US" sz="2400" dirty="0">
                <a:latin typeface="Times New Roman" pitchFamily="18" charset="0"/>
                <a:ea typeface="黑体" pitchFamily="2" charset="-122"/>
              </a:rPr>
              <a:t>－ 拥有全部系统特权，并具有再授权的特权</a:t>
            </a:r>
          </a:p>
          <a:p>
            <a:pPr lvl="3" eaLnBrk="1" hangingPunct="1"/>
            <a:r>
              <a:rPr lang="en-US" altLang="zh-CN" sz="2400" dirty="0">
                <a:solidFill>
                  <a:srgbClr val="008000"/>
                </a:solidFill>
                <a:latin typeface="Times New Roman" pitchFamily="18" charset="0"/>
                <a:ea typeface="黑体" pitchFamily="2" charset="-122"/>
              </a:rPr>
              <a:t>RESOURCE</a:t>
            </a:r>
            <a:r>
              <a:rPr lang="zh-CN" altLang="en-US" sz="2400" dirty="0">
                <a:latin typeface="Times New Roman" pitchFamily="18" charset="0"/>
                <a:ea typeface="黑体" pitchFamily="2" charset="-122"/>
              </a:rPr>
              <a:t>－ 略</a:t>
            </a:r>
          </a:p>
          <a:p>
            <a:pPr lvl="3" eaLnBrk="1" hangingPunct="1"/>
            <a:r>
              <a:rPr lang="en-US" altLang="zh-CN" sz="2400" dirty="0">
                <a:solidFill>
                  <a:srgbClr val="008000"/>
                </a:solidFill>
                <a:latin typeface="Times New Roman" pitchFamily="18" charset="0"/>
                <a:ea typeface="黑体" pitchFamily="2" charset="-122"/>
              </a:rPr>
              <a:t>CONNECT</a:t>
            </a:r>
            <a:r>
              <a:rPr lang="zh-CN" altLang="en-US" sz="2400" dirty="0">
                <a:latin typeface="Times New Roman" pitchFamily="18" charset="0"/>
                <a:ea typeface="黑体" pitchFamily="2" charset="-122"/>
              </a:rPr>
              <a:t>－ 略</a:t>
            </a:r>
          </a:p>
          <a:p>
            <a:pPr lvl="3" eaLnBrk="1" hangingPunct="1"/>
            <a:r>
              <a:rPr lang="en-US" altLang="zh-CN" sz="2400" dirty="0">
                <a:solidFill>
                  <a:srgbClr val="008000"/>
                </a:solidFill>
                <a:latin typeface="Times New Roman" pitchFamily="18" charset="0"/>
                <a:ea typeface="黑体" pitchFamily="2" charset="-122"/>
              </a:rPr>
              <a:t>IMP-FULL-DATABASE</a:t>
            </a:r>
            <a:r>
              <a:rPr lang="zh-CN" altLang="en-US" sz="2400" dirty="0">
                <a:latin typeface="Times New Roman" pitchFamily="18" charset="0"/>
                <a:ea typeface="黑体" pitchFamily="2" charset="-122"/>
              </a:rPr>
              <a:t>－ 略</a:t>
            </a:r>
          </a:p>
          <a:p>
            <a:pPr lvl="3" eaLnBrk="1" hangingPunct="1"/>
            <a:r>
              <a:rPr lang="en-US" altLang="zh-CN" sz="2400" dirty="0">
                <a:solidFill>
                  <a:srgbClr val="008000"/>
                </a:solidFill>
                <a:latin typeface="Times New Roman" pitchFamily="18" charset="0"/>
                <a:ea typeface="黑体" pitchFamily="2" charset="-122"/>
              </a:rPr>
              <a:t>EXP-FULL-DATABASE</a:t>
            </a:r>
            <a:r>
              <a:rPr lang="en-US" altLang="zh-CN" sz="2400" dirty="0">
                <a:latin typeface="Times New Roman" pitchFamily="18" charset="0"/>
                <a:ea typeface="黑体" pitchFamily="2" charset="-122"/>
              </a:rPr>
              <a:t> </a:t>
            </a:r>
            <a:r>
              <a:rPr lang="zh-CN" altLang="en-US" sz="2400" dirty="0">
                <a:latin typeface="Times New Roman" pitchFamily="18" charset="0"/>
                <a:ea typeface="黑体" pitchFamily="2" charset="-122"/>
              </a:rPr>
              <a:t>－ 略</a:t>
            </a:r>
          </a:p>
          <a:p>
            <a:pPr lvl="2" eaLnBrk="1" hangingPunct="1"/>
            <a:r>
              <a:rPr lang="zh-CN" altLang="en-US" sz="2400" dirty="0">
                <a:solidFill>
                  <a:srgbClr val="0000FF"/>
                </a:solidFill>
                <a:latin typeface="Times New Roman" pitchFamily="18" charset="0"/>
                <a:ea typeface="黑体" pitchFamily="2" charset="-122"/>
              </a:rPr>
              <a:t>好处</a:t>
            </a:r>
          </a:p>
          <a:p>
            <a:pPr lvl="3" eaLnBrk="1" hangingPunct="1"/>
            <a:r>
              <a:rPr lang="zh-CN" altLang="en-US" sz="2400" dirty="0">
                <a:latin typeface="Times New Roman" pitchFamily="18" charset="0"/>
                <a:ea typeface="黑体" pitchFamily="2" charset="-122"/>
              </a:rPr>
              <a:t>简化特权管理</a:t>
            </a:r>
          </a:p>
          <a:p>
            <a:pPr lvl="3" eaLnBrk="1" hangingPunct="1"/>
            <a:r>
              <a:rPr lang="zh-CN" altLang="en-US" sz="2400" dirty="0">
                <a:latin typeface="Times New Roman" pitchFamily="18" charset="0"/>
                <a:ea typeface="黑体" pitchFamily="2" charset="-122"/>
              </a:rPr>
              <a:t>灵活特权管理</a:t>
            </a:r>
          </a:p>
        </p:txBody>
      </p:sp>
      <p:sp>
        <p:nvSpPr>
          <p:cNvPr id="16389"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639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p:spPr>
        <p:txBody>
          <a:bodyPr/>
          <a:lstStyle/>
          <a:p>
            <a:fld id="{C7054CEC-F2A6-44D5-A1CD-BE103592DBF8}" type="slidenum">
              <a:rPr lang="en-US" altLang="zh-CN" smtClean="0"/>
              <a:pPr/>
              <a:t>14</a:t>
            </a:fld>
            <a:endParaRPr lang="en-US" altLang="zh-CN"/>
          </a:p>
        </p:txBody>
      </p:sp>
      <p:sp>
        <p:nvSpPr>
          <p:cNvPr id="17411"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7412" name="Rectangle 5"/>
          <p:cNvSpPr>
            <a:spLocks noGrp="1" noChangeArrowheads="1"/>
          </p:cNvSpPr>
          <p:nvPr>
            <p:ph type="body" idx="1"/>
          </p:nvPr>
        </p:nvSpPr>
        <p:spPr>
          <a:xfrm>
            <a:off x="611559" y="1268413"/>
            <a:ext cx="8424937" cy="5400675"/>
          </a:xfrm>
        </p:spPr>
        <p:txBody>
          <a:bodyPr/>
          <a:lstStyle/>
          <a:p>
            <a:pPr eaLnBrk="1" hangingPunct="1"/>
            <a:r>
              <a:rPr lang="zh-CN" altLang="en-US" sz="2600" dirty="0">
                <a:solidFill>
                  <a:schemeClr val="accent2"/>
                </a:solidFill>
                <a:latin typeface="Times New Roman" pitchFamily="18" charset="0"/>
                <a:ea typeface="黑体" pitchFamily="2" charset="-122"/>
              </a:rPr>
              <a:t>自主访问控制（</a:t>
            </a:r>
            <a:r>
              <a:rPr lang="en-US" altLang="zh-CN" sz="2600" dirty="0">
                <a:solidFill>
                  <a:schemeClr val="accent2"/>
                </a:solidFill>
                <a:latin typeface="Times New Roman" pitchFamily="18" charset="0"/>
                <a:ea typeface="黑体" pitchFamily="2" charset="-122"/>
              </a:rPr>
              <a:t>DAC</a:t>
            </a:r>
            <a:r>
              <a:rPr lang="zh-CN" altLang="en-US" sz="2600" dirty="0">
                <a:solidFill>
                  <a:schemeClr val="accent2"/>
                </a:solidFill>
                <a:latin typeface="Times New Roman" pitchFamily="18" charset="0"/>
                <a:ea typeface="黑体" pitchFamily="2" charset="-122"/>
              </a:rPr>
              <a:t>）</a:t>
            </a:r>
            <a:endParaRPr lang="en-US" altLang="zh-CN" sz="2600" dirty="0">
              <a:solidFill>
                <a:schemeClr val="accent2"/>
              </a:solidFill>
              <a:latin typeface="Times New Roman" pitchFamily="18" charset="0"/>
              <a:ea typeface="黑体" pitchFamily="2" charset="-122"/>
            </a:endParaRPr>
          </a:p>
          <a:p>
            <a:pPr lvl="1" eaLnBrk="1" hangingPunct="1"/>
            <a:r>
              <a:rPr lang="zh-CN" altLang="en-US" sz="2200" dirty="0">
                <a:solidFill>
                  <a:srgbClr val="0000FF"/>
                </a:solidFill>
                <a:latin typeface="Times New Roman" pitchFamily="18" charset="0"/>
                <a:ea typeface="黑体" pitchFamily="2" charset="-122"/>
              </a:rPr>
              <a:t>授权的</a:t>
            </a:r>
            <a:r>
              <a:rPr lang="en-US" altLang="zh-CN" sz="2200" dirty="0">
                <a:solidFill>
                  <a:srgbClr val="0000FF"/>
                </a:solidFill>
                <a:latin typeface="Times New Roman" pitchFamily="18" charset="0"/>
                <a:ea typeface="黑体" pitchFamily="2" charset="-122"/>
              </a:rPr>
              <a:t>SQL DDL / DCL</a:t>
            </a:r>
            <a:r>
              <a:rPr lang="zh-CN" altLang="en-US" sz="2200" dirty="0">
                <a:solidFill>
                  <a:srgbClr val="0000FF"/>
                </a:solidFill>
                <a:latin typeface="Times New Roman" pitchFamily="18" charset="0"/>
                <a:ea typeface="黑体" pitchFamily="2" charset="-122"/>
              </a:rPr>
              <a:t>语句</a:t>
            </a:r>
          </a:p>
          <a:p>
            <a:pPr lvl="2" eaLnBrk="1" hangingPunct="1"/>
            <a:r>
              <a:rPr lang="zh-CN" altLang="en-US" sz="2200" dirty="0">
                <a:solidFill>
                  <a:srgbClr val="008000"/>
                </a:solidFill>
                <a:latin typeface="Times New Roman" pitchFamily="18" charset="0"/>
                <a:ea typeface="黑体" pitchFamily="2" charset="-122"/>
              </a:rPr>
              <a:t>创建角色</a:t>
            </a:r>
            <a:r>
              <a:rPr lang="en-US" altLang="zh-CN" sz="2200" dirty="0">
                <a:solidFill>
                  <a:srgbClr val="008000"/>
                </a:solidFill>
                <a:latin typeface="Times New Roman" pitchFamily="18" charset="0"/>
                <a:ea typeface="黑体" pitchFamily="2" charset="-122"/>
              </a:rPr>
              <a:t>:</a:t>
            </a:r>
            <a:r>
              <a:rPr lang="en-US" altLang="zh-CN" sz="2200" dirty="0">
                <a:solidFill>
                  <a:srgbClr val="FF0000"/>
                </a:solidFill>
                <a:latin typeface="Times New Roman" pitchFamily="18" charset="0"/>
                <a:ea typeface="黑体" pitchFamily="2" charset="-122"/>
              </a:rPr>
              <a:t>  </a:t>
            </a:r>
            <a:r>
              <a:rPr lang="en-US" altLang="zh-CN" sz="2200" b="1" dirty="0">
                <a:solidFill>
                  <a:schemeClr val="hlink"/>
                </a:solidFill>
                <a:latin typeface="Times New Roman" pitchFamily="18" charset="0"/>
                <a:ea typeface="黑体" pitchFamily="2" charset="-122"/>
              </a:rPr>
              <a:t>CREATE  ROLE</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角色名</a:t>
            </a:r>
            <a:r>
              <a:rPr lang="en-US" altLang="zh-CN" sz="2200" dirty="0">
                <a:latin typeface="Times New Roman" pitchFamily="18" charset="0"/>
                <a:ea typeface="黑体" pitchFamily="2" charset="-122"/>
              </a:rPr>
              <a:t>…;</a:t>
            </a:r>
          </a:p>
          <a:p>
            <a:pPr lvl="2" eaLnBrk="1" hangingPunct="1"/>
            <a:r>
              <a:rPr lang="zh-CN" altLang="en-US" sz="2200" dirty="0">
                <a:solidFill>
                  <a:srgbClr val="008000"/>
                </a:solidFill>
                <a:latin typeface="Times New Roman" pitchFamily="18" charset="0"/>
                <a:ea typeface="黑体" pitchFamily="2" charset="-122"/>
              </a:rPr>
              <a:t>删除角色</a:t>
            </a:r>
            <a:r>
              <a:rPr lang="en-US" altLang="zh-CN" sz="2200" dirty="0">
                <a:solidFill>
                  <a:srgbClr val="008000"/>
                </a:solidFill>
                <a:latin typeface="Times New Roman" pitchFamily="18" charset="0"/>
                <a:ea typeface="黑体" pitchFamily="2" charset="-122"/>
              </a:rPr>
              <a:t>:</a:t>
            </a:r>
            <a:r>
              <a:rPr lang="en-US" altLang="zh-CN" sz="2200" dirty="0">
                <a:solidFill>
                  <a:srgbClr val="FF0000"/>
                </a:solidFill>
                <a:latin typeface="Times New Roman" pitchFamily="18" charset="0"/>
                <a:ea typeface="黑体" pitchFamily="2" charset="-122"/>
              </a:rPr>
              <a:t>  </a:t>
            </a:r>
            <a:r>
              <a:rPr lang="en-US" altLang="zh-CN" sz="2200" b="1" dirty="0">
                <a:solidFill>
                  <a:schemeClr val="hlink"/>
                </a:solidFill>
                <a:latin typeface="Times New Roman" pitchFamily="18" charset="0"/>
                <a:ea typeface="黑体" pitchFamily="2" charset="-122"/>
              </a:rPr>
              <a:t>DROP  ROLE</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角色名</a:t>
            </a:r>
            <a:r>
              <a:rPr lang="en-US" altLang="zh-CN" sz="2200" dirty="0">
                <a:latin typeface="Times New Roman" pitchFamily="18" charset="0"/>
                <a:ea typeface="黑体" pitchFamily="2" charset="-122"/>
              </a:rPr>
              <a:t>;</a:t>
            </a:r>
            <a:endParaRPr lang="en-US" altLang="zh-CN" sz="2200" dirty="0">
              <a:solidFill>
                <a:srgbClr val="FF0000"/>
              </a:solidFill>
              <a:latin typeface="Times New Roman" pitchFamily="18" charset="0"/>
              <a:ea typeface="黑体" pitchFamily="2" charset="-122"/>
            </a:endParaRPr>
          </a:p>
          <a:p>
            <a:pPr lvl="2" eaLnBrk="1" hangingPunct="1"/>
            <a:r>
              <a:rPr lang="zh-CN" altLang="en-US" sz="2200" dirty="0">
                <a:solidFill>
                  <a:srgbClr val="008000"/>
                </a:solidFill>
                <a:latin typeface="Times New Roman" pitchFamily="18" charset="0"/>
                <a:ea typeface="黑体" pitchFamily="2" charset="-122"/>
              </a:rPr>
              <a:t>授予系统特权</a:t>
            </a:r>
            <a:r>
              <a:rPr lang="en-US" altLang="zh-CN" sz="2200" dirty="0">
                <a:solidFill>
                  <a:srgbClr val="008000"/>
                </a:solidFill>
                <a:latin typeface="Times New Roman" pitchFamily="18" charset="0"/>
                <a:ea typeface="黑体" pitchFamily="2" charset="-122"/>
              </a:rPr>
              <a:t>:</a:t>
            </a:r>
          </a:p>
          <a:p>
            <a:pPr lvl="2" eaLnBrk="1" hangingPunct="1">
              <a:buFont typeface="Wingdings" pitchFamily="2" charset="2"/>
              <a:buNone/>
            </a:pPr>
            <a:r>
              <a:rPr lang="en-US" altLang="zh-CN" sz="2200" b="1" dirty="0">
                <a:solidFill>
                  <a:schemeClr val="hlink"/>
                </a:solidFill>
                <a:latin typeface="Times New Roman" pitchFamily="18" charset="0"/>
                <a:ea typeface="黑体" pitchFamily="2" charset="-122"/>
              </a:rPr>
              <a:t>GRANT</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系统特权名</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角色名</a:t>
            </a:r>
            <a:r>
              <a:rPr lang="en-US" altLang="zh-CN" sz="2200" dirty="0">
                <a:latin typeface="Times New Roman" pitchFamily="18" charset="0"/>
                <a:ea typeface="黑体" pitchFamily="2" charset="-122"/>
              </a:rPr>
              <a:t>… </a:t>
            </a:r>
            <a:r>
              <a:rPr lang="en-US" altLang="zh-CN" sz="2200" b="1" dirty="0">
                <a:solidFill>
                  <a:schemeClr val="hlink"/>
                </a:solidFill>
                <a:latin typeface="Times New Roman" pitchFamily="18" charset="0"/>
                <a:ea typeface="黑体" pitchFamily="2" charset="-122"/>
              </a:rPr>
              <a:t>TO</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用户名</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角色名</a:t>
            </a:r>
            <a:r>
              <a:rPr lang="en-US" altLang="zh-CN" sz="2200" dirty="0">
                <a:latin typeface="Times New Roman" pitchFamily="18" charset="0"/>
                <a:ea typeface="黑体" pitchFamily="2" charset="-122"/>
              </a:rPr>
              <a:t>…;</a:t>
            </a:r>
          </a:p>
          <a:p>
            <a:pPr lvl="2" eaLnBrk="1" hangingPunct="1"/>
            <a:r>
              <a:rPr lang="zh-CN" altLang="en-US" sz="2200" dirty="0">
                <a:solidFill>
                  <a:srgbClr val="008000"/>
                </a:solidFill>
                <a:latin typeface="Times New Roman" pitchFamily="18" charset="0"/>
                <a:ea typeface="黑体" pitchFamily="2" charset="-122"/>
              </a:rPr>
              <a:t>收回系统特权</a:t>
            </a:r>
            <a:r>
              <a:rPr lang="en-US" altLang="zh-CN" sz="2200" dirty="0">
                <a:solidFill>
                  <a:srgbClr val="008000"/>
                </a:solidFill>
                <a:latin typeface="Times New Roman" pitchFamily="18" charset="0"/>
                <a:ea typeface="黑体" pitchFamily="2" charset="-122"/>
              </a:rPr>
              <a:t>:</a:t>
            </a:r>
          </a:p>
          <a:p>
            <a:pPr lvl="2" eaLnBrk="1" hangingPunct="1">
              <a:buFont typeface="Wingdings" pitchFamily="2" charset="2"/>
              <a:buNone/>
            </a:pPr>
            <a:r>
              <a:rPr lang="en-US" altLang="zh-CN" sz="2200" b="1" dirty="0">
                <a:solidFill>
                  <a:schemeClr val="hlink"/>
                </a:solidFill>
                <a:latin typeface="Times New Roman" pitchFamily="18" charset="0"/>
                <a:ea typeface="黑体" pitchFamily="2" charset="-122"/>
              </a:rPr>
              <a:t>REVOKE</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系统特权名</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角色名</a:t>
            </a:r>
            <a:r>
              <a:rPr lang="en-US" altLang="zh-CN" sz="2200" dirty="0">
                <a:latin typeface="Times New Roman" pitchFamily="18" charset="0"/>
                <a:ea typeface="黑体" pitchFamily="2" charset="-122"/>
              </a:rPr>
              <a:t>… </a:t>
            </a:r>
            <a:r>
              <a:rPr lang="en-US" altLang="zh-CN" sz="2200" b="1" dirty="0">
                <a:solidFill>
                  <a:schemeClr val="hlink"/>
                </a:solidFill>
                <a:latin typeface="Times New Roman" pitchFamily="18" charset="0"/>
                <a:ea typeface="黑体" pitchFamily="2" charset="-122"/>
              </a:rPr>
              <a:t>FROM</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用户名</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角色名</a:t>
            </a:r>
            <a:r>
              <a:rPr lang="en-US" altLang="zh-CN" sz="2200" dirty="0">
                <a:latin typeface="Times New Roman" pitchFamily="18" charset="0"/>
                <a:ea typeface="黑体" pitchFamily="2" charset="-122"/>
              </a:rPr>
              <a:t>… ; </a:t>
            </a:r>
            <a:endParaRPr lang="en-US" altLang="zh-CN" sz="2200" dirty="0">
              <a:solidFill>
                <a:srgbClr val="FF0000"/>
              </a:solidFill>
              <a:latin typeface="Times New Roman" pitchFamily="18" charset="0"/>
              <a:ea typeface="黑体" pitchFamily="2" charset="-122"/>
            </a:endParaRPr>
          </a:p>
          <a:p>
            <a:pPr lvl="2" eaLnBrk="1" hangingPunct="1"/>
            <a:r>
              <a:rPr lang="zh-CN" altLang="en-US" sz="2200" dirty="0">
                <a:solidFill>
                  <a:srgbClr val="008000"/>
                </a:solidFill>
                <a:latin typeface="Times New Roman" pitchFamily="18" charset="0"/>
                <a:ea typeface="黑体" pitchFamily="2" charset="-122"/>
              </a:rPr>
              <a:t>授予对象特权</a:t>
            </a:r>
            <a:r>
              <a:rPr lang="en-US" altLang="zh-CN" sz="2200" dirty="0">
                <a:solidFill>
                  <a:srgbClr val="008000"/>
                </a:solidFill>
                <a:latin typeface="Times New Roman" pitchFamily="18" charset="0"/>
                <a:ea typeface="黑体" pitchFamily="2" charset="-122"/>
              </a:rPr>
              <a:t>:</a:t>
            </a:r>
          </a:p>
          <a:p>
            <a:pPr lvl="2" eaLnBrk="1" hangingPunct="1">
              <a:buFont typeface="Wingdings" pitchFamily="2" charset="2"/>
              <a:buNone/>
            </a:pPr>
            <a:r>
              <a:rPr lang="en-US" altLang="zh-CN" sz="2200" b="1" dirty="0">
                <a:solidFill>
                  <a:schemeClr val="hlink"/>
                </a:solidFill>
                <a:latin typeface="Times New Roman" pitchFamily="18" charset="0"/>
                <a:ea typeface="黑体" pitchFamily="2" charset="-122"/>
              </a:rPr>
              <a:t>GRANT</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对象特权名</a:t>
            </a:r>
            <a:r>
              <a:rPr lang="en-US" altLang="zh-CN" sz="2200" dirty="0">
                <a:latin typeface="Times New Roman" pitchFamily="18" charset="0"/>
                <a:ea typeface="黑体" pitchFamily="2" charset="-122"/>
              </a:rPr>
              <a:t>… </a:t>
            </a:r>
            <a:r>
              <a:rPr lang="en-US" altLang="zh-CN" sz="2200" b="1" dirty="0">
                <a:solidFill>
                  <a:schemeClr val="hlink"/>
                </a:solidFill>
                <a:latin typeface="Times New Roman" pitchFamily="18" charset="0"/>
                <a:ea typeface="黑体" pitchFamily="2" charset="-122"/>
              </a:rPr>
              <a:t>ON</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对象标识  </a:t>
            </a:r>
            <a:r>
              <a:rPr lang="en-US" altLang="zh-CN" sz="2200" b="1" dirty="0">
                <a:solidFill>
                  <a:schemeClr val="hlink"/>
                </a:solidFill>
                <a:latin typeface="Times New Roman" pitchFamily="18" charset="0"/>
                <a:ea typeface="黑体" pitchFamily="2" charset="-122"/>
              </a:rPr>
              <a:t>TO</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用户名</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角色名</a:t>
            </a:r>
            <a:r>
              <a:rPr lang="en-US" altLang="zh-CN" sz="2200" dirty="0">
                <a:latin typeface="Times New Roman" pitchFamily="18" charset="0"/>
                <a:ea typeface="黑体" pitchFamily="2" charset="-122"/>
              </a:rPr>
              <a:t>…;</a:t>
            </a:r>
          </a:p>
          <a:p>
            <a:pPr lvl="2" eaLnBrk="1" hangingPunct="1"/>
            <a:r>
              <a:rPr lang="zh-CN" altLang="en-US" sz="2200" dirty="0">
                <a:solidFill>
                  <a:srgbClr val="008000"/>
                </a:solidFill>
                <a:latin typeface="Times New Roman" pitchFamily="18" charset="0"/>
                <a:ea typeface="黑体" pitchFamily="2" charset="-122"/>
              </a:rPr>
              <a:t>收回对象特权</a:t>
            </a:r>
            <a:r>
              <a:rPr lang="en-US" altLang="zh-CN" sz="2200" dirty="0">
                <a:solidFill>
                  <a:srgbClr val="008000"/>
                </a:solidFill>
                <a:latin typeface="Times New Roman" pitchFamily="18" charset="0"/>
                <a:ea typeface="黑体" pitchFamily="2" charset="-122"/>
              </a:rPr>
              <a:t>:</a:t>
            </a:r>
          </a:p>
          <a:p>
            <a:pPr lvl="2" eaLnBrk="1" hangingPunct="1">
              <a:buFont typeface="Wingdings" pitchFamily="2" charset="2"/>
              <a:buNone/>
            </a:pPr>
            <a:r>
              <a:rPr lang="en-US" altLang="zh-CN" sz="2200" b="1" dirty="0">
                <a:solidFill>
                  <a:schemeClr val="hlink"/>
                </a:solidFill>
                <a:latin typeface="Times New Roman" pitchFamily="18" charset="0"/>
                <a:ea typeface="黑体" pitchFamily="2" charset="-122"/>
              </a:rPr>
              <a:t>REVOKE</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对象特权名</a:t>
            </a:r>
            <a:r>
              <a:rPr lang="en-US" altLang="zh-CN" sz="2200" dirty="0">
                <a:latin typeface="Times New Roman" pitchFamily="18" charset="0"/>
                <a:ea typeface="黑体" pitchFamily="2" charset="-122"/>
              </a:rPr>
              <a:t>… </a:t>
            </a:r>
            <a:r>
              <a:rPr lang="en-US" altLang="zh-CN" sz="2200" b="1" dirty="0">
                <a:solidFill>
                  <a:schemeClr val="hlink"/>
                </a:solidFill>
                <a:latin typeface="Times New Roman" pitchFamily="18" charset="0"/>
                <a:ea typeface="黑体" pitchFamily="2" charset="-122"/>
              </a:rPr>
              <a:t>ON</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对象标识  </a:t>
            </a:r>
            <a:r>
              <a:rPr lang="en-US" altLang="zh-CN" sz="2200" b="1" dirty="0">
                <a:solidFill>
                  <a:schemeClr val="hlink"/>
                </a:solidFill>
                <a:latin typeface="Times New Roman" pitchFamily="18" charset="0"/>
                <a:ea typeface="黑体" pitchFamily="2" charset="-122"/>
              </a:rPr>
              <a:t>FROM</a:t>
            </a:r>
            <a:r>
              <a:rPr lang="en-US" altLang="zh-CN" sz="2200" dirty="0">
                <a:latin typeface="Times New Roman" pitchFamily="18" charset="0"/>
                <a:ea typeface="黑体" pitchFamily="2" charset="-122"/>
              </a:rPr>
              <a:t> </a:t>
            </a:r>
            <a:r>
              <a:rPr lang="zh-CN" altLang="en-US" sz="2200" dirty="0">
                <a:latin typeface="Times New Roman" pitchFamily="18" charset="0"/>
                <a:ea typeface="黑体" pitchFamily="2" charset="-122"/>
              </a:rPr>
              <a:t>用户名</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角色名</a:t>
            </a:r>
            <a:r>
              <a:rPr lang="en-US" altLang="zh-CN" sz="2200" dirty="0">
                <a:latin typeface="Times New Roman" pitchFamily="18" charset="0"/>
                <a:ea typeface="黑体" pitchFamily="2" charset="-122"/>
              </a:rPr>
              <a:t>… ;</a:t>
            </a:r>
          </a:p>
        </p:txBody>
      </p:sp>
      <p:sp>
        <p:nvSpPr>
          <p:cNvPr id="17413"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7414"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41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41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2FABAE18-F67D-4F6A-84EA-F2CBF0E2ADB6}" type="slidenum">
              <a:rPr lang="en-US" altLang="zh-CN" smtClean="0"/>
              <a:pPr/>
              <a:t>15</a:t>
            </a:fld>
            <a:endParaRPr lang="en-US" altLang="zh-CN"/>
          </a:p>
        </p:txBody>
      </p:sp>
      <p:sp>
        <p:nvSpPr>
          <p:cNvPr id="18435" name="Rectangle 2"/>
          <p:cNvSpPr>
            <a:spLocks noGrp="1" noChangeArrowheads="1"/>
          </p:cNvSpPr>
          <p:nvPr>
            <p:ph type="title"/>
          </p:nvPr>
        </p:nvSpPr>
        <p:spPr/>
        <p:txBody>
          <a:bodyPr/>
          <a:lstStyle/>
          <a:p>
            <a:pPr eaLnBrk="1" hangingPunct="1"/>
            <a:r>
              <a:rPr lang="en-US" altLang="en-US" sz="4000" dirty="0"/>
              <a:t>8.1.2 </a:t>
            </a:r>
            <a:r>
              <a:rPr lang="en-US" altLang="zh-CN" sz="4000" dirty="0"/>
              <a:t> </a:t>
            </a:r>
            <a:r>
              <a:rPr lang="en-US" altLang="en-US" sz="4000" dirty="0" err="1"/>
              <a:t>DBMS的安全机制</a:t>
            </a:r>
            <a:endParaRPr lang="zh-CN" altLang="en-US" sz="4000" dirty="0"/>
          </a:p>
        </p:txBody>
      </p:sp>
      <p:sp>
        <p:nvSpPr>
          <p:cNvPr id="18436" name="Rectangle 3"/>
          <p:cNvSpPr>
            <a:spLocks noGrp="1" noChangeArrowheads="1"/>
          </p:cNvSpPr>
          <p:nvPr>
            <p:ph type="body" idx="1"/>
          </p:nvPr>
        </p:nvSpPr>
        <p:spPr>
          <a:xfrm>
            <a:off x="611188" y="1268413"/>
            <a:ext cx="8075612" cy="5040312"/>
          </a:xfrm>
        </p:spPr>
        <p:txBody>
          <a:bodyPr/>
          <a:lstStyle/>
          <a:p>
            <a:pPr eaLnBrk="1" hangingPunct="1"/>
            <a:r>
              <a:rPr lang="zh-CN" altLang="en-US" sz="2600" dirty="0">
                <a:solidFill>
                  <a:schemeClr val="accent2"/>
                </a:solidFill>
                <a:latin typeface="Times New Roman" pitchFamily="18" charset="0"/>
                <a:ea typeface="黑体" pitchFamily="2" charset="-122"/>
              </a:rPr>
              <a:t>自主访问控制（</a:t>
            </a:r>
            <a:r>
              <a:rPr lang="en-US" altLang="zh-CN" sz="2600" dirty="0">
                <a:solidFill>
                  <a:schemeClr val="accent2"/>
                </a:solidFill>
                <a:latin typeface="Times New Roman" pitchFamily="18" charset="0"/>
                <a:ea typeface="黑体" pitchFamily="2" charset="-122"/>
              </a:rPr>
              <a:t>DAC</a:t>
            </a:r>
            <a:r>
              <a:rPr lang="zh-CN" altLang="en-US" sz="2600" dirty="0">
                <a:solidFill>
                  <a:schemeClr val="accent2"/>
                </a:solidFill>
                <a:latin typeface="Times New Roman" pitchFamily="18" charset="0"/>
                <a:ea typeface="黑体" pitchFamily="2" charset="-122"/>
              </a:rPr>
              <a:t>）</a:t>
            </a:r>
            <a:endParaRPr lang="en-US" altLang="zh-CN" sz="2600" dirty="0">
              <a:solidFill>
                <a:schemeClr val="accent2"/>
              </a:solidFill>
              <a:latin typeface="Times New Roman" pitchFamily="18" charset="0"/>
              <a:ea typeface="黑体" pitchFamily="2" charset="-122"/>
            </a:endParaRPr>
          </a:p>
          <a:p>
            <a:pPr lvl="1" eaLnBrk="1" hangingPunct="1">
              <a:lnSpc>
                <a:spcPct val="90000"/>
              </a:lnSpc>
            </a:pPr>
            <a:r>
              <a:rPr lang="en-US" altLang="zh-CN" sz="2200" dirty="0">
                <a:solidFill>
                  <a:srgbClr val="008000"/>
                </a:solidFill>
                <a:latin typeface="Times New Roman" pitchFamily="18" charset="0"/>
                <a:ea typeface="黑体" pitchFamily="2" charset="-122"/>
              </a:rPr>
              <a:t>SQL DDL / DCL</a:t>
            </a:r>
            <a:r>
              <a:rPr lang="zh-CN" altLang="en-US" sz="2200" dirty="0">
                <a:solidFill>
                  <a:srgbClr val="008000"/>
                </a:solidFill>
                <a:latin typeface="Times New Roman" pitchFamily="18" charset="0"/>
                <a:ea typeface="黑体" pitchFamily="2" charset="-122"/>
              </a:rPr>
              <a:t>例：</a:t>
            </a:r>
            <a:endParaRPr lang="en-US" altLang="zh-CN" sz="2200" dirty="0">
              <a:solidFill>
                <a:srgbClr val="008000"/>
              </a:solidFill>
              <a:latin typeface="Times New Roman" pitchFamily="18" charset="0"/>
              <a:ea typeface="黑体" pitchFamily="2" charset="-122"/>
            </a:endParaRPr>
          </a:p>
          <a:p>
            <a:pPr lvl="1" eaLnBrk="1" hangingPunct="1">
              <a:lnSpc>
                <a:spcPct val="90000"/>
              </a:lnSpc>
              <a:buFont typeface="Wingdings" pitchFamily="2" charset="2"/>
              <a:buNone/>
            </a:pPr>
            <a:r>
              <a:rPr lang="en-US" altLang="zh-CN" sz="2200" dirty="0">
                <a:solidFill>
                  <a:srgbClr val="0000FF"/>
                </a:solidFill>
                <a:latin typeface="Times New Roman" pitchFamily="18" charset="0"/>
                <a:ea typeface="黑体" pitchFamily="2" charset="-122"/>
              </a:rPr>
              <a:t>    CREATE ROLE</a:t>
            </a:r>
            <a:r>
              <a:rPr lang="en-US" altLang="zh-CN" sz="2200" dirty="0">
                <a:latin typeface="Times New Roman" pitchFamily="18" charset="0"/>
                <a:ea typeface="黑体" pitchFamily="2" charset="-122"/>
              </a:rPr>
              <a:t> teller </a:t>
            </a:r>
            <a:r>
              <a:rPr lang="en-US" altLang="zh-CN" sz="2200" dirty="0">
                <a:solidFill>
                  <a:srgbClr val="FF0000"/>
                </a:solidFill>
                <a:latin typeface="Times New Roman" pitchFamily="18" charset="0"/>
                <a:ea typeface="黑体" pitchFamily="2" charset="-122"/>
              </a:rPr>
              <a:t>IDENTIFIED BY </a:t>
            </a:r>
            <a:r>
              <a:rPr lang="en-US" altLang="zh-CN" sz="2200" dirty="0" err="1">
                <a:solidFill>
                  <a:srgbClr val="FF0000"/>
                </a:solidFill>
                <a:latin typeface="Times New Roman" pitchFamily="18" charset="0"/>
                <a:ea typeface="黑体" pitchFamily="2" charset="-122"/>
              </a:rPr>
              <a:t>cashflow</a:t>
            </a:r>
            <a:r>
              <a:rPr lang="en-US" altLang="zh-CN" sz="2200" dirty="0">
                <a:latin typeface="Times New Roman" pitchFamily="18" charset="0"/>
                <a:ea typeface="黑体" pitchFamily="2" charset="-122"/>
              </a:rPr>
              <a:t> ;</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DROP ROLE</a:t>
            </a:r>
            <a:r>
              <a:rPr lang="en-US" altLang="zh-CN" sz="2200" dirty="0">
                <a:latin typeface="Times New Roman" pitchFamily="18" charset="0"/>
                <a:ea typeface="黑体" pitchFamily="2" charset="-122"/>
              </a:rPr>
              <a:t> teller ;</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GRANT</a:t>
            </a:r>
            <a:r>
              <a:rPr lang="en-US" altLang="zh-CN" sz="2200" dirty="0">
                <a:latin typeface="Times New Roman" pitchFamily="18" charset="0"/>
                <a:ea typeface="黑体" pitchFamily="2" charset="-122"/>
              </a:rPr>
              <a:t> create view, select any table </a:t>
            </a:r>
            <a:r>
              <a:rPr lang="en-US" altLang="zh-CN" sz="2200" dirty="0">
                <a:solidFill>
                  <a:srgbClr val="0000FF"/>
                </a:solidFill>
                <a:latin typeface="Times New Roman" pitchFamily="18" charset="0"/>
                <a:ea typeface="黑体" pitchFamily="2" charset="-122"/>
              </a:rPr>
              <a:t>TO</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richard</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thomas</a:t>
            </a:r>
            <a:r>
              <a:rPr lang="en-US" altLang="zh-CN" sz="2200" dirty="0">
                <a:latin typeface="Times New Roman" pitchFamily="18" charset="0"/>
                <a:ea typeface="黑体" pitchFamily="2" charset="-122"/>
              </a:rPr>
              <a:t> ;</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GRANT</a:t>
            </a:r>
            <a:r>
              <a:rPr lang="en-US" altLang="zh-CN" sz="2200" dirty="0">
                <a:latin typeface="Times New Roman" pitchFamily="18" charset="0"/>
                <a:ea typeface="黑体" pitchFamily="2" charset="-122"/>
              </a:rPr>
              <a:t> create table, select any table </a:t>
            </a:r>
            <a:r>
              <a:rPr lang="en-US" altLang="zh-CN" sz="2200" dirty="0">
                <a:solidFill>
                  <a:srgbClr val="0000FF"/>
                </a:solidFill>
                <a:latin typeface="Times New Roman" pitchFamily="18" charset="0"/>
                <a:ea typeface="黑体" pitchFamily="2" charset="-122"/>
              </a:rPr>
              <a:t>TO </a:t>
            </a:r>
            <a:r>
              <a:rPr lang="en-US" altLang="zh-CN" sz="2200" dirty="0">
                <a:solidFill>
                  <a:srgbClr val="FF0000"/>
                </a:solidFill>
                <a:latin typeface="Times New Roman" pitchFamily="18" charset="0"/>
                <a:ea typeface="黑体" pitchFamily="2" charset="-122"/>
              </a:rPr>
              <a:t>teller</a:t>
            </a:r>
            <a:r>
              <a:rPr lang="en-US" altLang="zh-CN" sz="2200" dirty="0">
                <a:latin typeface="Times New Roman" pitchFamily="18" charset="0"/>
                <a:ea typeface="黑体" pitchFamily="2" charset="-122"/>
              </a:rPr>
              <a:t> ;</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GRANT</a:t>
            </a:r>
            <a:r>
              <a:rPr lang="en-US" altLang="zh-CN" sz="2200" dirty="0">
                <a:latin typeface="Times New Roman" pitchFamily="18" charset="0"/>
                <a:ea typeface="黑体" pitchFamily="2" charset="-122"/>
              </a:rPr>
              <a:t> teller </a:t>
            </a:r>
            <a:r>
              <a:rPr lang="en-US" altLang="zh-CN" sz="2200" dirty="0">
                <a:solidFill>
                  <a:srgbClr val="0000FF"/>
                </a:solidFill>
                <a:latin typeface="Times New Roman" pitchFamily="18" charset="0"/>
                <a:ea typeface="黑体" pitchFamily="2" charset="-122"/>
              </a:rPr>
              <a:t>TO</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travel_agent</a:t>
            </a:r>
            <a:r>
              <a:rPr lang="en-US" altLang="zh-CN" sz="2200" dirty="0">
                <a:latin typeface="Times New Roman" pitchFamily="18" charset="0"/>
                <a:ea typeface="黑体" pitchFamily="2" charset="-122"/>
              </a:rPr>
              <a:t> </a:t>
            </a:r>
            <a:r>
              <a:rPr lang="en-US" altLang="zh-CN" sz="2200" dirty="0">
                <a:solidFill>
                  <a:srgbClr val="FF0000"/>
                </a:solidFill>
                <a:latin typeface="Times New Roman" pitchFamily="18" charset="0"/>
                <a:ea typeface="黑体" pitchFamily="2" charset="-122"/>
              </a:rPr>
              <a:t>WITH ADMIN OPTION</a:t>
            </a:r>
            <a:r>
              <a:rPr lang="en-US" altLang="zh-CN" sz="2200" dirty="0">
                <a:latin typeface="Times New Roman" pitchFamily="18" charset="0"/>
                <a:ea typeface="黑体" pitchFamily="2" charset="-122"/>
              </a:rPr>
              <a:t> ;</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GRANT</a:t>
            </a:r>
            <a:r>
              <a:rPr lang="en-US" altLang="zh-CN" sz="2200" dirty="0">
                <a:latin typeface="Times New Roman" pitchFamily="18" charset="0"/>
                <a:ea typeface="黑体" pitchFamily="2" charset="-122"/>
              </a:rPr>
              <a:t> create session </a:t>
            </a:r>
            <a:r>
              <a:rPr lang="en-US" altLang="zh-CN" sz="2200" dirty="0">
                <a:solidFill>
                  <a:srgbClr val="0000FF"/>
                </a:solidFill>
                <a:latin typeface="Times New Roman" pitchFamily="18" charset="0"/>
                <a:ea typeface="黑体" pitchFamily="2" charset="-122"/>
              </a:rPr>
              <a:t>TO</a:t>
            </a:r>
            <a:r>
              <a:rPr lang="en-US" altLang="zh-CN" sz="2200" dirty="0">
                <a:latin typeface="Times New Roman" pitchFamily="18" charset="0"/>
                <a:ea typeface="黑体" pitchFamily="2" charset="-122"/>
              </a:rPr>
              <a:t> </a:t>
            </a:r>
            <a:r>
              <a:rPr lang="en-US" altLang="zh-CN" sz="2200" dirty="0">
                <a:solidFill>
                  <a:srgbClr val="FF0000"/>
                </a:solidFill>
                <a:latin typeface="Times New Roman" pitchFamily="18" charset="0"/>
                <a:ea typeface="黑体" pitchFamily="2" charset="-122"/>
              </a:rPr>
              <a:t>PUBLIC</a:t>
            </a:r>
            <a:r>
              <a:rPr lang="en-US" altLang="zh-CN" sz="2200" dirty="0">
                <a:latin typeface="Times New Roman" pitchFamily="18" charset="0"/>
                <a:ea typeface="黑体" pitchFamily="2" charset="-122"/>
              </a:rPr>
              <a:t> ;</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GRANT</a:t>
            </a:r>
            <a:r>
              <a:rPr lang="en-US" altLang="zh-CN" sz="2200" dirty="0">
                <a:latin typeface="Times New Roman" pitchFamily="18" charset="0"/>
                <a:ea typeface="黑体" pitchFamily="2" charset="-122"/>
              </a:rPr>
              <a:t> </a:t>
            </a:r>
            <a:r>
              <a:rPr lang="en-US" altLang="zh-CN" sz="2200" dirty="0">
                <a:solidFill>
                  <a:srgbClr val="FF0000"/>
                </a:solidFill>
                <a:latin typeface="Times New Roman" pitchFamily="18" charset="0"/>
                <a:ea typeface="黑体" pitchFamily="2" charset="-122"/>
              </a:rPr>
              <a:t>DBA</a:t>
            </a: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TO</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wang</a:t>
            </a:r>
            <a:r>
              <a:rPr lang="en-US" altLang="zh-CN" sz="2200" dirty="0">
                <a:latin typeface="Times New Roman" pitchFamily="18" charset="0"/>
                <a:ea typeface="黑体" pitchFamily="2" charset="-122"/>
              </a:rPr>
              <a:t> ;</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REVOKE</a:t>
            </a:r>
            <a:r>
              <a:rPr lang="en-US" altLang="zh-CN" sz="2200" dirty="0">
                <a:latin typeface="Times New Roman" pitchFamily="18" charset="0"/>
                <a:ea typeface="黑体" pitchFamily="2" charset="-122"/>
              </a:rPr>
              <a:t> create view </a:t>
            </a:r>
            <a:r>
              <a:rPr lang="en-US" altLang="zh-CN" sz="2200" dirty="0">
                <a:solidFill>
                  <a:srgbClr val="0000FF"/>
                </a:solidFill>
                <a:latin typeface="Times New Roman" pitchFamily="18" charset="0"/>
                <a:ea typeface="黑体" pitchFamily="2" charset="-122"/>
              </a:rPr>
              <a:t>FROM</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thomas</a:t>
            </a:r>
            <a:r>
              <a:rPr lang="en-US" altLang="zh-CN" sz="2200" dirty="0">
                <a:latin typeface="Times New Roman" pitchFamily="18" charset="0"/>
                <a:ea typeface="黑体" pitchFamily="2" charset="-122"/>
              </a:rPr>
              <a:t>;</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REVOKE</a:t>
            </a:r>
            <a:r>
              <a:rPr lang="en-US" altLang="zh-CN" sz="2200" dirty="0">
                <a:latin typeface="Times New Roman" pitchFamily="18" charset="0"/>
                <a:ea typeface="黑体" pitchFamily="2" charset="-122"/>
              </a:rPr>
              <a:t> </a:t>
            </a:r>
            <a:r>
              <a:rPr lang="en-US" altLang="zh-CN" sz="2200" dirty="0">
                <a:solidFill>
                  <a:srgbClr val="FF0000"/>
                </a:solidFill>
                <a:latin typeface="Times New Roman" pitchFamily="18" charset="0"/>
                <a:ea typeface="黑体" pitchFamily="2" charset="-122"/>
              </a:rPr>
              <a:t>DBA</a:t>
            </a: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FROM</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wang</a:t>
            </a:r>
            <a:r>
              <a:rPr lang="en-US" altLang="zh-CN" sz="2200" dirty="0">
                <a:latin typeface="Times New Roman" pitchFamily="18" charset="0"/>
                <a:ea typeface="黑体" pitchFamily="2" charset="-122"/>
              </a:rPr>
              <a:t> ;</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GRANT</a:t>
            </a:r>
            <a:r>
              <a:rPr lang="en-US" altLang="zh-CN" sz="2200" dirty="0">
                <a:latin typeface="Times New Roman" pitchFamily="18" charset="0"/>
                <a:ea typeface="黑体" pitchFamily="2" charset="-122"/>
              </a:rPr>
              <a:t> select, update</a:t>
            </a:r>
            <a:r>
              <a:rPr lang="en-US" altLang="zh-CN" sz="2200" dirty="0">
                <a:solidFill>
                  <a:srgbClr val="FF0000"/>
                </a:solidFill>
                <a:latin typeface="Times New Roman" pitchFamily="18" charset="0"/>
                <a:ea typeface="黑体" pitchFamily="2" charset="-122"/>
              </a:rPr>
              <a:t>(</a:t>
            </a:r>
            <a:r>
              <a:rPr lang="en-US" altLang="zh-CN" sz="2200" dirty="0" err="1">
                <a:solidFill>
                  <a:srgbClr val="FF0000"/>
                </a:solidFill>
                <a:latin typeface="Times New Roman" pitchFamily="18" charset="0"/>
                <a:ea typeface="黑体" pitchFamily="2" charset="-122"/>
              </a:rPr>
              <a:t>ename</a:t>
            </a:r>
            <a:r>
              <a:rPr lang="en-US" altLang="zh-CN" sz="2200" dirty="0">
                <a:solidFill>
                  <a:srgbClr val="FF0000"/>
                </a:solidFill>
                <a:latin typeface="Times New Roman" pitchFamily="18" charset="0"/>
                <a:ea typeface="黑体" pitchFamily="2" charset="-122"/>
              </a:rPr>
              <a:t>, </a:t>
            </a:r>
            <a:r>
              <a:rPr lang="en-US" altLang="zh-CN" sz="2200" dirty="0" err="1">
                <a:solidFill>
                  <a:srgbClr val="FF0000"/>
                </a:solidFill>
                <a:latin typeface="Times New Roman" pitchFamily="18" charset="0"/>
                <a:ea typeface="黑体" pitchFamily="2" charset="-122"/>
              </a:rPr>
              <a:t>sal</a:t>
            </a:r>
            <a:r>
              <a:rPr lang="en-US" altLang="zh-CN" sz="2200" dirty="0">
                <a:solidFill>
                  <a:srgbClr val="FF0000"/>
                </a:solidFill>
                <a:latin typeface="Times New Roman" pitchFamily="18" charset="0"/>
                <a:ea typeface="黑体" pitchFamily="2" charset="-122"/>
              </a:rPr>
              <a:t>)</a:t>
            </a: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ON</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emp</a:t>
            </a: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TO</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blake</a:t>
            </a:r>
            <a:r>
              <a:rPr lang="en-US" altLang="zh-CN" sz="2200" dirty="0">
                <a:latin typeface="Times New Roman" pitchFamily="18" charset="0"/>
                <a:ea typeface="黑体" pitchFamily="2" charset="-122"/>
              </a:rPr>
              <a:t>;</a:t>
            </a:r>
          </a:p>
          <a:p>
            <a:pPr eaLnBrk="1" hangingPunct="1">
              <a:lnSpc>
                <a:spcPct val="90000"/>
              </a:lnSpc>
              <a:buFont typeface="Wingdings" pitchFamily="2" charset="2"/>
              <a:buNone/>
            </a:pP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REVOKE</a:t>
            </a:r>
            <a:r>
              <a:rPr lang="en-US" altLang="zh-CN" sz="2200" dirty="0">
                <a:latin typeface="Times New Roman" pitchFamily="18" charset="0"/>
                <a:ea typeface="黑体" pitchFamily="2" charset="-122"/>
              </a:rPr>
              <a:t> </a:t>
            </a:r>
            <a:r>
              <a:rPr lang="en-US" altLang="zh-CN" sz="2200" dirty="0">
                <a:solidFill>
                  <a:srgbClr val="FF0000"/>
                </a:solidFill>
                <a:latin typeface="Times New Roman" pitchFamily="18" charset="0"/>
                <a:ea typeface="黑体" pitchFamily="2" charset="-122"/>
              </a:rPr>
              <a:t>update</a:t>
            </a: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ON</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emp</a:t>
            </a:r>
            <a:r>
              <a:rPr lang="en-US" altLang="zh-CN" sz="2200" dirty="0">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FROM</a:t>
            </a:r>
            <a:r>
              <a:rPr lang="en-US" altLang="zh-CN" sz="2200" dirty="0">
                <a:latin typeface="Times New Roman" pitchFamily="18" charset="0"/>
                <a:ea typeface="黑体" pitchFamily="2" charset="-122"/>
              </a:rPr>
              <a:t> </a:t>
            </a:r>
            <a:r>
              <a:rPr lang="en-US" altLang="zh-CN" sz="2200" dirty="0" err="1">
                <a:latin typeface="Times New Roman" pitchFamily="18" charset="0"/>
                <a:ea typeface="黑体" pitchFamily="2" charset="-122"/>
              </a:rPr>
              <a:t>blake</a:t>
            </a:r>
            <a:r>
              <a:rPr lang="en-US" altLang="zh-CN" sz="2200" dirty="0">
                <a:latin typeface="Times New Roman" pitchFamily="18" charset="0"/>
                <a:ea typeface="黑体" pitchFamily="2" charset="-122"/>
              </a:rPr>
              <a:t> ;</a:t>
            </a:r>
          </a:p>
        </p:txBody>
      </p:sp>
      <p:sp>
        <p:nvSpPr>
          <p:cNvPr id="18437" name="Line 4"/>
          <p:cNvSpPr>
            <a:spLocks noChangeShapeType="1"/>
          </p:cNvSpPr>
          <p:nvPr/>
        </p:nvSpPr>
        <p:spPr bwMode="auto">
          <a:xfrm>
            <a:off x="611188" y="5445224"/>
            <a:ext cx="8208962" cy="0"/>
          </a:xfrm>
          <a:prstGeom prst="line">
            <a:avLst/>
          </a:prstGeom>
          <a:noFill/>
          <a:ln w="25400">
            <a:solidFill>
              <a:schemeClr val="tx1"/>
            </a:solidFill>
            <a:prstDash val="lgDash"/>
            <a:round/>
            <a:headEnd/>
            <a:tailEnd/>
          </a:ln>
        </p:spPr>
        <p:txBody>
          <a:bodyPr wrap="none" anchor="ctr"/>
          <a:lstStyle/>
          <a:p>
            <a:endParaRPr lang="zh-CN" altLang="en-US"/>
          </a:p>
        </p:txBody>
      </p:sp>
      <p:sp>
        <p:nvSpPr>
          <p:cNvPr id="18438" name="Line 5"/>
          <p:cNvSpPr>
            <a:spLocks noChangeShapeType="1"/>
          </p:cNvSpPr>
          <p:nvPr/>
        </p:nvSpPr>
        <p:spPr bwMode="auto">
          <a:xfrm>
            <a:off x="611188" y="2852936"/>
            <a:ext cx="8208962" cy="0"/>
          </a:xfrm>
          <a:prstGeom prst="line">
            <a:avLst/>
          </a:prstGeom>
          <a:noFill/>
          <a:ln w="25400">
            <a:solidFill>
              <a:schemeClr val="tx1"/>
            </a:solidFill>
            <a:prstDash val="lgDash"/>
            <a:round/>
            <a:headEnd/>
            <a:tailEnd/>
          </a:ln>
        </p:spPr>
        <p:txBody>
          <a:bodyPr wrap="none" anchor="ctr"/>
          <a:lstStyle/>
          <a:p>
            <a:endParaRPr lang="zh-CN" altLang="en-US"/>
          </a:p>
        </p:txBody>
      </p:sp>
      <p:sp>
        <p:nvSpPr>
          <p:cNvPr id="18439"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844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body" idx="1"/>
          </p:nvPr>
        </p:nvSpPr>
        <p:spPr>
          <a:xfrm>
            <a:off x="641920" y="76200"/>
            <a:ext cx="8080376" cy="914400"/>
          </a:xfrm>
        </p:spPr>
        <p:txBody>
          <a:bodyPr/>
          <a:lstStyle/>
          <a:p>
            <a:pPr eaLnBrk="1" hangingPunct="1">
              <a:lnSpc>
                <a:spcPct val="50000"/>
              </a:lnSpc>
              <a:buFont typeface="Wingdings" pitchFamily="2" charset="2"/>
              <a:buNone/>
            </a:pPr>
            <a:r>
              <a:rPr lang="en-US" altLang="zh-CN" b="1" dirty="0">
                <a:solidFill>
                  <a:schemeClr val="tx2"/>
                </a:solidFill>
                <a:latin typeface="华文行楷" pitchFamily="2" charset="-122"/>
                <a:ea typeface="华文行楷" pitchFamily="2" charset="-122"/>
              </a:rPr>
              <a:t>       </a:t>
            </a:r>
            <a:endParaRPr lang="en-US" altLang="zh-CN" b="1" dirty="0">
              <a:solidFill>
                <a:schemeClr val="tx2"/>
              </a:solidFill>
              <a:ea typeface="华文行楷" pitchFamily="2" charset="-122"/>
            </a:endParaRPr>
          </a:p>
        </p:txBody>
      </p:sp>
      <p:sp>
        <p:nvSpPr>
          <p:cNvPr id="24583" name="AutoShape 5"/>
          <p:cNvSpPr>
            <a:spLocks noChangeArrowheads="1"/>
          </p:cNvSpPr>
          <p:nvPr/>
        </p:nvSpPr>
        <p:spPr bwMode="auto">
          <a:xfrm>
            <a:off x="2051720" y="1295400"/>
            <a:ext cx="1447800" cy="762000"/>
          </a:xfrm>
          <a:prstGeom prst="flowChartOffpageConnector">
            <a:avLst/>
          </a:prstGeom>
          <a:solidFill>
            <a:srgbClr val="FFFF00"/>
          </a:solidFill>
          <a:ln w="9525">
            <a:noFill/>
            <a:miter lim="800000"/>
            <a:headEnd/>
            <a:tailEnd/>
          </a:ln>
          <a:effectLst>
            <a:prstShdw prst="shdw17" dist="17961" dir="2700000">
              <a:srgbClr val="999900"/>
            </a:prstShdw>
          </a:effectLst>
        </p:spPr>
        <p:txBody>
          <a:bodyPr wrap="none" anchor="ctr"/>
          <a:lstStyle/>
          <a:p>
            <a:pPr algn="ctr">
              <a:lnSpc>
                <a:spcPct val="80000"/>
              </a:lnSpc>
            </a:pPr>
            <a:r>
              <a:rPr kumimoji="1" lang="en-US" altLang="zh-CN" sz="2400" dirty="0">
                <a:latin typeface="Times New Roman" pitchFamily="18" charset="0"/>
              </a:rPr>
              <a:t>WANG</a:t>
            </a:r>
          </a:p>
          <a:p>
            <a:pPr algn="ctr">
              <a:lnSpc>
                <a:spcPct val="80000"/>
              </a:lnSpc>
            </a:pPr>
            <a:r>
              <a:rPr kumimoji="1" lang="en-US" altLang="zh-CN" sz="2400" dirty="0">
                <a:latin typeface="Times New Roman" pitchFamily="18" charset="0"/>
              </a:rPr>
              <a:t>(Payclerk1)</a:t>
            </a:r>
          </a:p>
        </p:txBody>
      </p:sp>
      <p:sp>
        <p:nvSpPr>
          <p:cNvPr id="24584" name="AutoShape 6"/>
          <p:cNvSpPr>
            <a:spLocks noChangeArrowheads="1"/>
          </p:cNvSpPr>
          <p:nvPr/>
        </p:nvSpPr>
        <p:spPr bwMode="auto">
          <a:xfrm>
            <a:off x="3707904" y="1295400"/>
            <a:ext cx="1447800" cy="762000"/>
          </a:xfrm>
          <a:prstGeom prst="flowChartOffpageConnector">
            <a:avLst/>
          </a:prstGeom>
          <a:solidFill>
            <a:srgbClr val="FFFF00"/>
          </a:solidFill>
          <a:ln w="9525">
            <a:noFill/>
            <a:miter lim="800000"/>
            <a:headEnd/>
            <a:tailEnd/>
          </a:ln>
          <a:effectLst>
            <a:prstShdw prst="shdw17" dist="17961" dir="2700000">
              <a:srgbClr val="999900"/>
            </a:prstShdw>
          </a:effectLst>
        </p:spPr>
        <p:txBody>
          <a:bodyPr wrap="none" anchor="ctr"/>
          <a:lstStyle/>
          <a:p>
            <a:pPr algn="ctr">
              <a:lnSpc>
                <a:spcPct val="80000"/>
              </a:lnSpc>
            </a:pPr>
            <a:r>
              <a:rPr kumimoji="1" lang="en-US" altLang="zh-CN" sz="2400" dirty="0">
                <a:latin typeface="Times New Roman" pitchFamily="18" charset="0"/>
              </a:rPr>
              <a:t>ZHANG</a:t>
            </a:r>
          </a:p>
          <a:p>
            <a:pPr algn="ctr">
              <a:lnSpc>
                <a:spcPct val="80000"/>
              </a:lnSpc>
            </a:pPr>
            <a:r>
              <a:rPr kumimoji="1" lang="en-US" altLang="zh-CN" sz="2400" dirty="0">
                <a:latin typeface="Times New Roman" pitchFamily="18" charset="0"/>
              </a:rPr>
              <a:t>(Payclerk2)</a:t>
            </a:r>
          </a:p>
        </p:txBody>
      </p:sp>
      <p:sp>
        <p:nvSpPr>
          <p:cNvPr id="24585" name="AutoShape 7"/>
          <p:cNvSpPr>
            <a:spLocks noChangeArrowheads="1"/>
          </p:cNvSpPr>
          <p:nvPr/>
        </p:nvSpPr>
        <p:spPr bwMode="auto">
          <a:xfrm>
            <a:off x="5436096" y="1295400"/>
            <a:ext cx="1447800" cy="762000"/>
          </a:xfrm>
          <a:prstGeom prst="flowChartOffpageConnector">
            <a:avLst/>
          </a:prstGeom>
          <a:solidFill>
            <a:srgbClr val="FFFF00"/>
          </a:solidFill>
          <a:ln w="9525">
            <a:noFill/>
            <a:miter lim="800000"/>
            <a:headEnd/>
            <a:tailEnd/>
          </a:ln>
          <a:effectLst>
            <a:prstShdw prst="shdw17" dist="17961" dir="2700000">
              <a:srgbClr val="999900"/>
            </a:prstShdw>
          </a:effectLst>
        </p:spPr>
        <p:txBody>
          <a:bodyPr wrap="none" anchor="ctr"/>
          <a:lstStyle/>
          <a:p>
            <a:pPr algn="ctr">
              <a:lnSpc>
                <a:spcPct val="80000"/>
              </a:lnSpc>
            </a:pPr>
            <a:r>
              <a:rPr kumimoji="1" lang="en-US" altLang="zh-CN" sz="2400">
                <a:latin typeface="Times New Roman" pitchFamily="18" charset="0"/>
              </a:rPr>
              <a:t>LI</a:t>
            </a:r>
          </a:p>
          <a:p>
            <a:pPr algn="ctr">
              <a:lnSpc>
                <a:spcPct val="80000"/>
              </a:lnSpc>
            </a:pPr>
            <a:r>
              <a:rPr kumimoji="1" lang="en-US" altLang="zh-CN" sz="2400">
                <a:latin typeface="Times New Roman" pitchFamily="18" charset="0"/>
              </a:rPr>
              <a:t>(Fnc. Mgr)</a:t>
            </a:r>
          </a:p>
        </p:txBody>
      </p:sp>
      <p:sp>
        <p:nvSpPr>
          <p:cNvPr id="24586" name="AutoShape 8"/>
          <p:cNvSpPr>
            <a:spLocks noChangeArrowheads="1"/>
          </p:cNvSpPr>
          <p:nvPr/>
        </p:nvSpPr>
        <p:spPr bwMode="auto">
          <a:xfrm>
            <a:off x="7271320" y="1295400"/>
            <a:ext cx="1447800" cy="762000"/>
          </a:xfrm>
          <a:prstGeom prst="flowChartOffpageConnector">
            <a:avLst/>
          </a:prstGeom>
          <a:solidFill>
            <a:srgbClr val="FFFF00"/>
          </a:solidFill>
          <a:ln w="9525">
            <a:noFill/>
            <a:miter lim="800000"/>
            <a:headEnd/>
            <a:tailEnd/>
          </a:ln>
          <a:effectLst>
            <a:prstShdw prst="shdw17" dist="17961" dir="2700000">
              <a:srgbClr val="999900"/>
            </a:prstShdw>
          </a:effectLst>
        </p:spPr>
        <p:txBody>
          <a:bodyPr wrap="none" anchor="ctr"/>
          <a:lstStyle/>
          <a:p>
            <a:pPr algn="ctr">
              <a:lnSpc>
                <a:spcPct val="80000"/>
              </a:lnSpc>
            </a:pPr>
            <a:r>
              <a:rPr kumimoji="1" lang="en-US" altLang="zh-CN" sz="2400">
                <a:latin typeface="Times New Roman" pitchFamily="18" charset="0"/>
              </a:rPr>
              <a:t>MAO</a:t>
            </a:r>
          </a:p>
          <a:p>
            <a:pPr algn="ctr">
              <a:lnSpc>
                <a:spcPct val="80000"/>
              </a:lnSpc>
            </a:pPr>
            <a:r>
              <a:rPr kumimoji="1" lang="en-US" altLang="zh-CN" sz="2400">
                <a:latin typeface="Times New Roman" pitchFamily="18" charset="0"/>
              </a:rPr>
              <a:t>(Recclerk)</a:t>
            </a:r>
          </a:p>
        </p:txBody>
      </p:sp>
      <p:sp>
        <p:nvSpPr>
          <p:cNvPr id="24587" name="AutoShape 9"/>
          <p:cNvSpPr>
            <a:spLocks noChangeArrowheads="1"/>
          </p:cNvSpPr>
          <p:nvPr/>
        </p:nvSpPr>
        <p:spPr bwMode="auto">
          <a:xfrm>
            <a:off x="2623120" y="2590800"/>
            <a:ext cx="1905000" cy="609600"/>
          </a:xfrm>
          <a:prstGeom prst="flowChartAlternateProcess">
            <a:avLst/>
          </a:prstGeom>
          <a:solidFill>
            <a:srgbClr val="66FF33"/>
          </a:solidFill>
          <a:ln w="9525">
            <a:noFill/>
            <a:miter lim="800000"/>
            <a:headEnd/>
            <a:tailEnd/>
          </a:ln>
          <a:effectLst>
            <a:prstShdw prst="shdw17" dist="17961" dir="2700000">
              <a:srgbClr val="3D991F"/>
            </a:prstShdw>
          </a:effectLst>
        </p:spPr>
        <p:txBody>
          <a:bodyPr wrap="none" anchor="ctr"/>
          <a:lstStyle/>
          <a:p>
            <a:pPr algn="ctr">
              <a:lnSpc>
                <a:spcPct val="80000"/>
              </a:lnSpc>
            </a:pPr>
            <a:r>
              <a:rPr kumimoji="1" lang="en-US" altLang="zh-CN" sz="2400">
                <a:latin typeface="Times New Roman" pitchFamily="18" charset="0"/>
              </a:rPr>
              <a:t>PAY-CLERK</a:t>
            </a:r>
          </a:p>
          <a:p>
            <a:pPr algn="ctr">
              <a:lnSpc>
                <a:spcPct val="80000"/>
              </a:lnSpc>
            </a:pPr>
            <a:r>
              <a:rPr kumimoji="1" lang="en-US" altLang="zh-CN" sz="2400">
                <a:latin typeface="Times New Roman" pitchFamily="18" charset="0"/>
              </a:rPr>
              <a:t>Role</a:t>
            </a:r>
          </a:p>
        </p:txBody>
      </p:sp>
      <p:sp>
        <p:nvSpPr>
          <p:cNvPr id="24588" name="AutoShape 10"/>
          <p:cNvSpPr>
            <a:spLocks noChangeArrowheads="1"/>
          </p:cNvSpPr>
          <p:nvPr/>
        </p:nvSpPr>
        <p:spPr bwMode="auto">
          <a:xfrm>
            <a:off x="4832920" y="2590800"/>
            <a:ext cx="1905000" cy="609600"/>
          </a:xfrm>
          <a:prstGeom prst="flowChartAlternateProcess">
            <a:avLst/>
          </a:prstGeom>
          <a:solidFill>
            <a:srgbClr val="66FF33"/>
          </a:solidFill>
          <a:ln w="9525">
            <a:noFill/>
            <a:miter lim="800000"/>
            <a:headEnd/>
            <a:tailEnd/>
          </a:ln>
          <a:effectLst>
            <a:prstShdw prst="shdw17" dist="17961" dir="2700000">
              <a:srgbClr val="3D991F"/>
            </a:prstShdw>
          </a:effectLst>
        </p:spPr>
        <p:txBody>
          <a:bodyPr wrap="none" anchor="ctr"/>
          <a:lstStyle/>
          <a:p>
            <a:pPr algn="ctr">
              <a:lnSpc>
                <a:spcPct val="80000"/>
              </a:lnSpc>
            </a:pPr>
            <a:r>
              <a:rPr kumimoji="1" lang="en-US" altLang="zh-CN" sz="2400">
                <a:latin typeface="Times New Roman" pitchFamily="18" charset="0"/>
              </a:rPr>
              <a:t>MANAGER</a:t>
            </a:r>
          </a:p>
          <a:p>
            <a:pPr algn="ctr">
              <a:lnSpc>
                <a:spcPct val="80000"/>
              </a:lnSpc>
            </a:pPr>
            <a:r>
              <a:rPr kumimoji="1" lang="en-US" altLang="zh-CN" sz="2400">
                <a:latin typeface="Times New Roman" pitchFamily="18" charset="0"/>
              </a:rPr>
              <a:t>Role</a:t>
            </a:r>
          </a:p>
        </p:txBody>
      </p:sp>
      <p:sp>
        <p:nvSpPr>
          <p:cNvPr id="24589" name="AutoShape 11"/>
          <p:cNvSpPr>
            <a:spLocks noChangeArrowheads="1"/>
          </p:cNvSpPr>
          <p:nvPr/>
        </p:nvSpPr>
        <p:spPr bwMode="auto">
          <a:xfrm>
            <a:off x="7042720" y="2590800"/>
            <a:ext cx="1905000" cy="609600"/>
          </a:xfrm>
          <a:prstGeom prst="flowChartAlternateProcess">
            <a:avLst/>
          </a:prstGeom>
          <a:solidFill>
            <a:srgbClr val="66FF33"/>
          </a:solidFill>
          <a:ln w="9525">
            <a:noFill/>
            <a:miter lim="800000"/>
            <a:headEnd/>
            <a:tailEnd/>
          </a:ln>
          <a:effectLst>
            <a:prstShdw prst="shdw17" dist="17961" dir="2700000">
              <a:srgbClr val="3D991F"/>
            </a:prstShdw>
          </a:effectLst>
        </p:spPr>
        <p:txBody>
          <a:bodyPr wrap="none" anchor="ctr"/>
          <a:lstStyle/>
          <a:p>
            <a:pPr algn="ctr">
              <a:lnSpc>
                <a:spcPct val="80000"/>
              </a:lnSpc>
            </a:pPr>
            <a:r>
              <a:rPr kumimoji="1" lang="en-US" altLang="zh-CN" sz="2400">
                <a:latin typeface="Times New Roman" pitchFamily="18" charset="0"/>
              </a:rPr>
              <a:t>REC-CLERK</a:t>
            </a:r>
          </a:p>
          <a:p>
            <a:pPr algn="ctr">
              <a:lnSpc>
                <a:spcPct val="80000"/>
              </a:lnSpc>
            </a:pPr>
            <a:r>
              <a:rPr kumimoji="1" lang="en-US" altLang="zh-CN" sz="2400">
                <a:latin typeface="Times New Roman" pitchFamily="18" charset="0"/>
              </a:rPr>
              <a:t>Role</a:t>
            </a:r>
          </a:p>
        </p:txBody>
      </p:sp>
      <p:sp>
        <p:nvSpPr>
          <p:cNvPr id="24590" name="AutoShape 12"/>
          <p:cNvSpPr>
            <a:spLocks noChangeArrowheads="1"/>
          </p:cNvSpPr>
          <p:nvPr/>
        </p:nvSpPr>
        <p:spPr bwMode="auto">
          <a:xfrm>
            <a:off x="3385120" y="3733800"/>
            <a:ext cx="1905000" cy="609600"/>
          </a:xfrm>
          <a:prstGeom prst="flowChartAlternateProcess">
            <a:avLst/>
          </a:prstGeom>
          <a:solidFill>
            <a:srgbClr val="CCFF33"/>
          </a:solidFill>
          <a:ln w="9525">
            <a:noFill/>
            <a:miter lim="800000"/>
            <a:headEnd/>
            <a:tailEnd/>
          </a:ln>
          <a:effectLst>
            <a:prstShdw prst="shdw17" dist="17961" dir="2700000">
              <a:srgbClr val="7A991F"/>
            </a:prstShdw>
          </a:effectLst>
        </p:spPr>
        <p:txBody>
          <a:bodyPr wrap="none" anchor="ctr"/>
          <a:lstStyle/>
          <a:p>
            <a:pPr algn="ctr">
              <a:lnSpc>
                <a:spcPct val="80000"/>
              </a:lnSpc>
            </a:pPr>
            <a:r>
              <a:rPr kumimoji="1" lang="en-US" altLang="zh-CN" sz="2400">
                <a:latin typeface="Times New Roman" pitchFamily="18" charset="0"/>
              </a:rPr>
              <a:t>ACCTS-PAY</a:t>
            </a:r>
          </a:p>
          <a:p>
            <a:pPr algn="ctr">
              <a:lnSpc>
                <a:spcPct val="80000"/>
              </a:lnSpc>
            </a:pPr>
            <a:r>
              <a:rPr kumimoji="1" lang="en-US" altLang="zh-CN" sz="2400">
                <a:latin typeface="Times New Roman" pitchFamily="18" charset="0"/>
              </a:rPr>
              <a:t>Role</a:t>
            </a:r>
          </a:p>
        </p:txBody>
      </p:sp>
      <p:sp>
        <p:nvSpPr>
          <p:cNvPr id="24591" name="AutoShape 13"/>
          <p:cNvSpPr>
            <a:spLocks noChangeArrowheads="1"/>
          </p:cNvSpPr>
          <p:nvPr/>
        </p:nvSpPr>
        <p:spPr bwMode="auto">
          <a:xfrm>
            <a:off x="6356920" y="3733800"/>
            <a:ext cx="1905000" cy="609600"/>
          </a:xfrm>
          <a:prstGeom prst="flowChartAlternateProcess">
            <a:avLst/>
          </a:prstGeom>
          <a:solidFill>
            <a:srgbClr val="CCFF33"/>
          </a:solidFill>
          <a:ln w="9525">
            <a:noFill/>
            <a:miter lim="800000"/>
            <a:headEnd/>
            <a:tailEnd/>
          </a:ln>
          <a:effectLst>
            <a:prstShdw prst="shdw17" dist="17961" dir="2700000">
              <a:srgbClr val="7A991F"/>
            </a:prstShdw>
          </a:effectLst>
        </p:spPr>
        <p:txBody>
          <a:bodyPr wrap="none" anchor="ctr"/>
          <a:lstStyle/>
          <a:p>
            <a:pPr algn="ctr">
              <a:lnSpc>
                <a:spcPct val="80000"/>
              </a:lnSpc>
            </a:pPr>
            <a:r>
              <a:rPr kumimoji="1" lang="en-US" altLang="zh-CN" sz="2400">
                <a:latin typeface="Times New Roman" pitchFamily="18" charset="0"/>
              </a:rPr>
              <a:t>ACCTS-REC</a:t>
            </a:r>
          </a:p>
          <a:p>
            <a:pPr algn="ctr">
              <a:lnSpc>
                <a:spcPct val="80000"/>
              </a:lnSpc>
            </a:pPr>
            <a:r>
              <a:rPr kumimoji="1" lang="en-US" altLang="zh-CN" sz="2400">
                <a:latin typeface="Times New Roman" pitchFamily="18" charset="0"/>
              </a:rPr>
              <a:t>Role</a:t>
            </a:r>
          </a:p>
        </p:txBody>
      </p:sp>
      <p:sp>
        <p:nvSpPr>
          <p:cNvPr id="46094" name="Rectangle 14"/>
          <p:cNvSpPr>
            <a:spLocks noChangeArrowheads="1"/>
          </p:cNvSpPr>
          <p:nvPr/>
        </p:nvSpPr>
        <p:spPr bwMode="auto">
          <a:xfrm>
            <a:off x="3385120" y="4876800"/>
            <a:ext cx="1905000" cy="16002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lgn="ctr">
              <a:defRPr/>
            </a:pPr>
            <a:r>
              <a:rPr kumimoji="1" lang="en-US" altLang="zh-CN" sz="2400" dirty="0">
                <a:latin typeface="Times New Roman" pitchFamily="18" charset="0"/>
              </a:rPr>
              <a:t>Privileges to</a:t>
            </a:r>
          </a:p>
          <a:p>
            <a:pPr algn="ctr">
              <a:defRPr/>
            </a:pPr>
            <a:r>
              <a:rPr kumimoji="1" lang="en-US" altLang="zh-CN" sz="2400" dirty="0">
                <a:latin typeface="Times New Roman" pitchFamily="18" charset="0"/>
              </a:rPr>
              <a:t>execute the</a:t>
            </a:r>
          </a:p>
          <a:p>
            <a:pPr algn="ctr">
              <a:defRPr/>
            </a:pPr>
            <a:r>
              <a:rPr kumimoji="1" lang="en-US" altLang="zh-CN" sz="2400" dirty="0">
                <a:latin typeface="Times New Roman" pitchFamily="18" charset="0"/>
              </a:rPr>
              <a:t>ACCTS-PAY</a:t>
            </a:r>
          </a:p>
          <a:p>
            <a:pPr algn="ctr">
              <a:defRPr/>
            </a:pPr>
            <a:r>
              <a:rPr kumimoji="1" lang="en-US" altLang="zh-CN" sz="2400" dirty="0">
                <a:latin typeface="Times New Roman" pitchFamily="18" charset="0"/>
              </a:rPr>
              <a:t>application</a:t>
            </a:r>
          </a:p>
        </p:txBody>
      </p:sp>
      <p:sp>
        <p:nvSpPr>
          <p:cNvPr id="46095" name="Rectangle 15"/>
          <p:cNvSpPr>
            <a:spLocks noChangeArrowheads="1"/>
          </p:cNvSpPr>
          <p:nvPr/>
        </p:nvSpPr>
        <p:spPr bwMode="auto">
          <a:xfrm>
            <a:off x="6433120" y="4876800"/>
            <a:ext cx="1905000" cy="1600200"/>
          </a:xfrm>
          <a:prstGeom prst="rect">
            <a:avLst/>
          </a:prstGeom>
          <a:solidFill>
            <a:schemeClr val="accent1"/>
          </a:solidFill>
          <a:ln w="9525">
            <a:noFill/>
            <a:miter lim="800000"/>
            <a:headEnd/>
            <a:tailEnd/>
          </a:ln>
          <a:effectLst>
            <a:prstShdw prst="shdw17" dist="17961" dir="2700000">
              <a:schemeClr val="accent1">
                <a:gamma/>
                <a:shade val="60000"/>
                <a:invGamma/>
              </a:schemeClr>
            </a:prstShdw>
          </a:effectLst>
        </p:spPr>
        <p:txBody>
          <a:bodyPr wrap="none" anchor="ctr"/>
          <a:lstStyle/>
          <a:p>
            <a:pPr algn="ctr">
              <a:defRPr/>
            </a:pPr>
            <a:r>
              <a:rPr kumimoji="1" lang="en-US" altLang="zh-CN" sz="2400" dirty="0">
                <a:latin typeface="Times New Roman" pitchFamily="18" charset="0"/>
              </a:rPr>
              <a:t>Privileges to</a:t>
            </a:r>
          </a:p>
          <a:p>
            <a:pPr algn="ctr">
              <a:defRPr/>
            </a:pPr>
            <a:r>
              <a:rPr kumimoji="1" lang="en-US" altLang="zh-CN" sz="2400" dirty="0">
                <a:latin typeface="Times New Roman" pitchFamily="18" charset="0"/>
              </a:rPr>
              <a:t>execute the</a:t>
            </a:r>
          </a:p>
          <a:p>
            <a:pPr algn="ctr">
              <a:defRPr/>
            </a:pPr>
            <a:r>
              <a:rPr kumimoji="1" lang="en-US" altLang="zh-CN" sz="2400" dirty="0">
                <a:latin typeface="Times New Roman" pitchFamily="18" charset="0"/>
              </a:rPr>
              <a:t>ACCTS-REC</a:t>
            </a:r>
          </a:p>
          <a:p>
            <a:pPr algn="ctr">
              <a:defRPr/>
            </a:pPr>
            <a:r>
              <a:rPr kumimoji="1" lang="en-US" altLang="zh-CN" sz="2400" dirty="0">
                <a:latin typeface="Times New Roman" pitchFamily="18" charset="0"/>
              </a:rPr>
              <a:t>application</a:t>
            </a:r>
          </a:p>
        </p:txBody>
      </p:sp>
      <p:sp>
        <p:nvSpPr>
          <p:cNvPr id="24594" name="AutoShape 16"/>
          <p:cNvSpPr>
            <a:spLocks noChangeArrowheads="1"/>
          </p:cNvSpPr>
          <p:nvPr/>
        </p:nvSpPr>
        <p:spPr bwMode="auto">
          <a:xfrm>
            <a:off x="4070920" y="4419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595" name="AutoShape 17"/>
          <p:cNvSpPr>
            <a:spLocks noChangeArrowheads="1"/>
          </p:cNvSpPr>
          <p:nvPr/>
        </p:nvSpPr>
        <p:spPr bwMode="auto">
          <a:xfrm>
            <a:off x="7118920" y="4419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596" name="AutoShape 18"/>
          <p:cNvSpPr>
            <a:spLocks noChangeArrowheads="1"/>
          </p:cNvSpPr>
          <p:nvPr/>
        </p:nvSpPr>
        <p:spPr bwMode="auto">
          <a:xfrm>
            <a:off x="3461320" y="3276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597" name="AutoShape 19"/>
          <p:cNvSpPr>
            <a:spLocks noChangeArrowheads="1"/>
          </p:cNvSpPr>
          <p:nvPr/>
        </p:nvSpPr>
        <p:spPr bwMode="auto">
          <a:xfrm>
            <a:off x="4911080" y="3276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598" name="AutoShape 20"/>
          <p:cNvSpPr>
            <a:spLocks noChangeArrowheads="1"/>
          </p:cNvSpPr>
          <p:nvPr/>
        </p:nvSpPr>
        <p:spPr bwMode="auto">
          <a:xfrm>
            <a:off x="6356920" y="3276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599" name="AutoShape 21"/>
          <p:cNvSpPr>
            <a:spLocks noChangeArrowheads="1"/>
          </p:cNvSpPr>
          <p:nvPr/>
        </p:nvSpPr>
        <p:spPr bwMode="auto">
          <a:xfrm>
            <a:off x="7804720" y="3276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600" name="AutoShape 22"/>
          <p:cNvSpPr>
            <a:spLocks noChangeArrowheads="1"/>
          </p:cNvSpPr>
          <p:nvPr/>
        </p:nvSpPr>
        <p:spPr bwMode="auto">
          <a:xfrm>
            <a:off x="2699792" y="2133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601" name="AutoShape 23"/>
          <p:cNvSpPr>
            <a:spLocks noChangeArrowheads="1"/>
          </p:cNvSpPr>
          <p:nvPr/>
        </p:nvSpPr>
        <p:spPr bwMode="auto">
          <a:xfrm>
            <a:off x="4139952" y="2133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602" name="AutoShape 24"/>
          <p:cNvSpPr>
            <a:spLocks noChangeArrowheads="1"/>
          </p:cNvSpPr>
          <p:nvPr/>
        </p:nvSpPr>
        <p:spPr bwMode="auto">
          <a:xfrm>
            <a:off x="5940152" y="2133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603" name="AutoShape 25"/>
          <p:cNvSpPr>
            <a:spLocks noChangeArrowheads="1"/>
          </p:cNvSpPr>
          <p:nvPr/>
        </p:nvSpPr>
        <p:spPr bwMode="auto">
          <a:xfrm>
            <a:off x="7804720" y="2133600"/>
            <a:ext cx="381000" cy="381000"/>
          </a:xfrm>
          <a:prstGeom prst="upArrow">
            <a:avLst>
              <a:gd name="adj1" fmla="val 50000"/>
              <a:gd name="adj2" fmla="val 25000"/>
            </a:avLst>
          </a:prstGeom>
          <a:solidFill>
            <a:srgbClr val="FF0066"/>
          </a:solidFill>
          <a:ln w="9525">
            <a:noFill/>
            <a:miter lim="800000"/>
            <a:headEnd/>
            <a:tailEnd/>
          </a:ln>
          <a:effectLst>
            <a:prstShdw prst="shdw17" dist="17961" dir="2700000">
              <a:srgbClr val="99003D"/>
            </a:prstShdw>
          </a:effectLst>
        </p:spPr>
        <p:txBody>
          <a:bodyPr wrap="none" anchor="ctr"/>
          <a:lstStyle/>
          <a:p>
            <a:endParaRPr lang="zh-CN" altLang="en-US"/>
          </a:p>
        </p:txBody>
      </p:sp>
      <p:sp>
        <p:nvSpPr>
          <p:cNvPr id="24604" name="Rectangle 26"/>
          <p:cNvSpPr>
            <a:spLocks noChangeArrowheads="1"/>
          </p:cNvSpPr>
          <p:nvPr/>
        </p:nvSpPr>
        <p:spPr bwMode="auto">
          <a:xfrm>
            <a:off x="565720" y="1447800"/>
            <a:ext cx="1066800" cy="457200"/>
          </a:xfrm>
          <a:prstGeom prst="rect">
            <a:avLst/>
          </a:prstGeom>
          <a:noFill/>
          <a:ln w="9525">
            <a:noFill/>
            <a:miter lim="800000"/>
            <a:headEnd/>
            <a:tailEnd/>
          </a:ln>
        </p:spPr>
        <p:txBody>
          <a:bodyPr wrap="none" anchor="ctr"/>
          <a:lstStyle/>
          <a:p>
            <a:pPr algn="ctr"/>
            <a:r>
              <a:rPr kumimoji="1" lang="en-US" altLang="zh-CN" sz="2400" b="1">
                <a:latin typeface="Times New Roman" pitchFamily="18" charset="0"/>
              </a:rPr>
              <a:t>Users:</a:t>
            </a:r>
          </a:p>
        </p:txBody>
      </p:sp>
      <p:sp>
        <p:nvSpPr>
          <p:cNvPr id="24605" name="Rectangle 27"/>
          <p:cNvSpPr>
            <a:spLocks noChangeArrowheads="1"/>
          </p:cNvSpPr>
          <p:nvPr/>
        </p:nvSpPr>
        <p:spPr bwMode="auto">
          <a:xfrm>
            <a:off x="718120" y="2514600"/>
            <a:ext cx="1447800" cy="457200"/>
          </a:xfrm>
          <a:prstGeom prst="rect">
            <a:avLst/>
          </a:prstGeom>
          <a:noFill/>
          <a:ln w="9525">
            <a:noFill/>
            <a:miter lim="800000"/>
            <a:headEnd/>
            <a:tailEnd/>
          </a:ln>
        </p:spPr>
        <p:txBody>
          <a:bodyPr wrap="none" anchor="ctr"/>
          <a:lstStyle/>
          <a:p>
            <a:pPr algn="ctr"/>
            <a:r>
              <a:rPr kumimoji="1" lang="en-US" altLang="zh-CN" sz="2400" b="1" dirty="0">
                <a:latin typeface="Times New Roman" pitchFamily="18" charset="0"/>
              </a:rPr>
              <a:t>User </a:t>
            </a:r>
            <a:r>
              <a:rPr kumimoji="1" lang="en-US" altLang="zh-CN" sz="2400" b="1" dirty="0">
                <a:solidFill>
                  <a:srgbClr val="FF0000"/>
                </a:solidFill>
                <a:latin typeface="Times New Roman" pitchFamily="18" charset="0"/>
              </a:rPr>
              <a:t>Roles:</a:t>
            </a:r>
          </a:p>
        </p:txBody>
      </p:sp>
      <p:sp>
        <p:nvSpPr>
          <p:cNvPr id="24606" name="Rectangle 28"/>
          <p:cNvSpPr>
            <a:spLocks noChangeArrowheads="1"/>
          </p:cNvSpPr>
          <p:nvPr/>
        </p:nvSpPr>
        <p:spPr bwMode="auto">
          <a:xfrm>
            <a:off x="641920" y="3657600"/>
            <a:ext cx="2438400" cy="533400"/>
          </a:xfrm>
          <a:prstGeom prst="rect">
            <a:avLst/>
          </a:prstGeom>
          <a:noFill/>
          <a:ln w="9525">
            <a:noFill/>
            <a:miter lim="800000"/>
            <a:headEnd/>
            <a:tailEnd/>
          </a:ln>
        </p:spPr>
        <p:txBody>
          <a:bodyPr wrap="none" anchor="ctr"/>
          <a:lstStyle/>
          <a:p>
            <a:r>
              <a:rPr kumimoji="1" lang="en-US" altLang="zh-CN" sz="2400" b="1" dirty="0">
                <a:latin typeface="Times New Roman" pitchFamily="18" charset="0"/>
              </a:rPr>
              <a:t>Application </a:t>
            </a:r>
          </a:p>
          <a:p>
            <a:r>
              <a:rPr kumimoji="1" lang="en-US" altLang="zh-CN" sz="2400" b="1" dirty="0">
                <a:solidFill>
                  <a:srgbClr val="FF0000"/>
                </a:solidFill>
                <a:latin typeface="Times New Roman" pitchFamily="18" charset="0"/>
              </a:rPr>
              <a:t>Roles:</a:t>
            </a:r>
          </a:p>
        </p:txBody>
      </p:sp>
      <p:sp>
        <p:nvSpPr>
          <p:cNvPr id="24607" name="Rectangle 29"/>
          <p:cNvSpPr>
            <a:spLocks noChangeArrowheads="1"/>
          </p:cNvSpPr>
          <p:nvPr/>
        </p:nvSpPr>
        <p:spPr bwMode="auto">
          <a:xfrm>
            <a:off x="641920" y="4953000"/>
            <a:ext cx="2438400" cy="1219200"/>
          </a:xfrm>
          <a:prstGeom prst="rect">
            <a:avLst/>
          </a:prstGeom>
          <a:noFill/>
          <a:ln w="9525">
            <a:noFill/>
            <a:miter lim="800000"/>
            <a:headEnd/>
            <a:tailEnd/>
          </a:ln>
        </p:spPr>
        <p:txBody>
          <a:bodyPr wrap="none" anchor="ctr"/>
          <a:lstStyle/>
          <a:p>
            <a:r>
              <a:rPr kumimoji="1" lang="en-US" altLang="zh-CN" sz="2400" b="1" dirty="0">
                <a:latin typeface="Times New Roman" pitchFamily="18" charset="0"/>
              </a:rPr>
              <a:t>Application </a:t>
            </a:r>
          </a:p>
          <a:p>
            <a:r>
              <a:rPr kumimoji="1" lang="en-US" altLang="zh-CN" sz="2400" b="1" dirty="0">
                <a:solidFill>
                  <a:srgbClr val="FF0000"/>
                </a:solidFill>
                <a:latin typeface="Times New Roman" pitchFamily="18" charset="0"/>
              </a:rPr>
              <a:t>Privileges:</a:t>
            </a:r>
          </a:p>
        </p:txBody>
      </p:sp>
      <p:sp>
        <p:nvSpPr>
          <p:cNvPr id="32" name="灯片编号占位符 5"/>
          <p:cNvSpPr>
            <a:spLocks noGrp="1"/>
          </p:cNvSpPr>
          <p:nvPr>
            <p:ph type="sldNum" sz="quarter" idx="12"/>
          </p:nvPr>
        </p:nvSpPr>
        <p:spPr>
          <a:xfrm>
            <a:off x="8100392" y="6586750"/>
            <a:ext cx="586408" cy="252264"/>
          </a:xfrm>
          <a:noFill/>
        </p:spPr>
        <p:txBody>
          <a:bodyPr/>
          <a:lstStyle/>
          <a:p>
            <a:fld id="{2FABAE18-F67D-4F6A-84EA-F2CBF0E2ADB6}" type="slidenum">
              <a:rPr lang="en-US" altLang="zh-CN" smtClean="0"/>
              <a:pPr/>
              <a:t>16</a:t>
            </a:fld>
            <a:endParaRPr lang="en-US" altLang="zh-CN"/>
          </a:p>
        </p:txBody>
      </p:sp>
      <p:sp>
        <p:nvSpPr>
          <p:cNvPr id="33" name="日期占位符 3"/>
          <p:cNvSpPr>
            <a:spLocks noGrp="1"/>
          </p:cNvSpPr>
          <p:nvPr>
            <p:ph type="dt" sz="quarter" idx="10"/>
          </p:nvPr>
        </p:nvSpPr>
        <p:spPr>
          <a:xfrm>
            <a:off x="4716016" y="6586750"/>
            <a:ext cx="3312368" cy="252264"/>
          </a:xfrm>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4" name="页脚占位符 4"/>
          <p:cNvSpPr>
            <a:spLocks noGrp="1"/>
          </p:cNvSpPr>
          <p:nvPr>
            <p:ph type="ftr" sz="quarter" idx="11"/>
          </p:nvPr>
        </p:nvSpPr>
        <p:spPr>
          <a:xfrm>
            <a:off x="770384" y="6586750"/>
            <a:ext cx="3729608" cy="252264"/>
          </a:xfrm>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
        <p:nvSpPr>
          <p:cNvPr id="35" name="Rectangle 2"/>
          <p:cNvSpPr>
            <a:spLocks noGrp="1" noChangeArrowheads="1"/>
          </p:cNvSpPr>
          <p:nvPr>
            <p:ph type="title"/>
          </p:nvPr>
        </p:nvSpPr>
        <p:spPr>
          <a:xfrm>
            <a:off x="641920" y="188640"/>
            <a:ext cx="8305800" cy="919162"/>
          </a:xfrm>
        </p:spPr>
        <p:txBody>
          <a:bodyPr/>
          <a:lstStyle/>
          <a:p>
            <a:pPr eaLnBrk="1" hangingPunct="1"/>
            <a:r>
              <a:rPr lang="zh-CN" altLang="en-US" sz="3200" b="1" dirty="0"/>
              <a:t>补充：</a:t>
            </a:r>
            <a:r>
              <a:rPr lang="en-US" altLang="en-US" sz="3200" b="1" dirty="0"/>
              <a:t>How to Build a Security Schema for </a:t>
            </a:r>
            <a:br>
              <a:rPr lang="en-US" altLang="en-US" sz="3200" b="1" dirty="0"/>
            </a:br>
            <a:r>
              <a:rPr lang="en-US" altLang="en-US" sz="3200" b="1" dirty="0"/>
              <a:t>            a Database Application System?</a:t>
            </a:r>
            <a:endParaRPr lang="zh-CN" altLang="en-US" sz="3200" b="1"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92FF389E-E286-4AA9-872D-7F9054CA59A5}" type="slidenum">
              <a:rPr lang="en-US" altLang="zh-CN" smtClean="0"/>
              <a:pPr/>
              <a:t>17</a:t>
            </a:fld>
            <a:endParaRPr lang="en-US" altLang="zh-CN"/>
          </a:p>
        </p:txBody>
      </p:sp>
      <p:sp>
        <p:nvSpPr>
          <p:cNvPr id="19459"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9460" name="Rectangle 3"/>
          <p:cNvSpPr>
            <a:spLocks noGrp="1" noChangeArrowheads="1"/>
          </p:cNvSpPr>
          <p:nvPr>
            <p:ph type="body" idx="1"/>
          </p:nvPr>
        </p:nvSpPr>
        <p:spPr>
          <a:xfrm>
            <a:off x="611188" y="1268413"/>
            <a:ext cx="8075612" cy="5040312"/>
          </a:xfrm>
        </p:spPr>
        <p:txBody>
          <a:bodyPr/>
          <a:lstStyle/>
          <a:p>
            <a:pPr eaLnBrk="1" hangingPunct="1"/>
            <a:r>
              <a:rPr lang="zh-CN" altLang="en-US" sz="2600" dirty="0">
                <a:solidFill>
                  <a:schemeClr val="accent2"/>
                </a:solidFill>
                <a:latin typeface="Times New Roman" pitchFamily="18" charset="0"/>
                <a:ea typeface="黑体" pitchFamily="2" charset="-122"/>
              </a:rPr>
              <a:t>审计（</a:t>
            </a:r>
            <a:r>
              <a:rPr lang="en-US" altLang="zh-CN" sz="2600" dirty="0">
                <a:solidFill>
                  <a:schemeClr val="accent2"/>
                </a:solidFill>
                <a:latin typeface="Times New Roman" pitchFamily="18" charset="0"/>
                <a:ea typeface="黑体" pitchFamily="2" charset="-122"/>
              </a:rPr>
              <a:t>audit</a:t>
            </a:r>
            <a:r>
              <a:rPr lang="zh-CN" altLang="en-US" sz="2600" dirty="0">
                <a:solidFill>
                  <a:schemeClr val="accent2"/>
                </a:solidFill>
                <a:latin typeface="Times New Roman" pitchFamily="18" charset="0"/>
                <a:ea typeface="黑体" pitchFamily="2" charset="-122"/>
              </a:rPr>
              <a:t>）</a:t>
            </a:r>
          </a:p>
          <a:p>
            <a:pPr lvl="1" eaLnBrk="1" hangingPunct="1"/>
            <a:r>
              <a:rPr lang="zh-CN" altLang="en-US" sz="2400" dirty="0">
                <a:solidFill>
                  <a:srgbClr val="0000FF"/>
                </a:solidFill>
                <a:latin typeface="Times New Roman" pitchFamily="18" charset="0"/>
                <a:ea typeface="黑体" pitchFamily="2" charset="-122"/>
              </a:rPr>
              <a:t>方法</a:t>
            </a:r>
          </a:p>
          <a:p>
            <a:pPr lvl="2" eaLnBrk="1" hangingPunct="1"/>
            <a:r>
              <a:rPr lang="zh-CN" altLang="en-US" dirty="0">
                <a:latin typeface="Times New Roman" pitchFamily="18" charset="0"/>
                <a:ea typeface="黑体" pitchFamily="2" charset="-122"/>
              </a:rPr>
              <a:t>对选定的用户动作进行记录和监控。</a:t>
            </a:r>
          </a:p>
          <a:p>
            <a:pPr lvl="2" eaLnBrk="1" hangingPunct="1"/>
            <a:r>
              <a:rPr lang="zh-CN" altLang="en-US" dirty="0">
                <a:latin typeface="Times New Roman" pitchFamily="18" charset="0"/>
                <a:ea typeface="黑体" pitchFamily="2" charset="-122"/>
              </a:rPr>
              <a:t>作用：</a:t>
            </a:r>
            <a:r>
              <a:rPr lang="zh-CN" altLang="en-US" dirty="0">
                <a:solidFill>
                  <a:srgbClr val="008000"/>
                </a:solidFill>
                <a:latin typeface="Times New Roman" pitchFamily="18" charset="0"/>
                <a:ea typeface="黑体" pitchFamily="2" charset="-122"/>
              </a:rPr>
              <a:t>“威慑”</a:t>
            </a:r>
            <a:r>
              <a:rPr lang="en-US" altLang="zh-CN" dirty="0">
                <a:solidFill>
                  <a:srgbClr val="008000"/>
                </a:solidFill>
                <a:latin typeface="Times New Roman" pitchFamily="18" charset="0"/>
                <a:ea typeface="黑体" pitchFamily="2" charset="-122"/>
              </a:rPr>
              <a:t>+ </a:t>
            </a:r>
            <a:r>
              <a:rPr lang="zh-CN" altLang="en-US" dirty="0">
                <a:solidFill>
                  <a:srgbClr val="008000"/>
                </a:solidFill>
                <a:latin typeface="Times New Roman" pitchFamily="18" charset="0"/>
                <a:ea typeface="黑体" pitchFamily="2" charset="-122"/>
              </a:rPr>
              <a:t>“证据”</a:t>
            </a:r>
            <a:r>
              <a:rPr lang="zh-CN" altLang="en-US" dirty="0">
                <a:latin typeface="Times New Roman" pitchFamily="18" charset="0"/>
                <a:ea typeface="黑体" pitchFamily="2" charset="-122"/>
              </a:rPr>
              <a:t>。</a:t>
            </a:r>
          </a:p>
          <a:p>
            <a:pPr lvl="2" eaLnBrk="1" hangingPunct="1"/>
            <a:r>
              <a:rPr lang="en-US" altLang="zh-CN" dirty="0">
                <a:latin typeface="Times New Roman" pitchFamily="18" charset="0"/>
                <a:ea typeface="黑体" pitchFamily="2" charset="-122"/>
              </a:rPr>
              <a:t>DBMS</a:t>
            </a:r>
            <a:r>
              <a:rPr lang="zh-CN" altLang="en-US" dirty="0">
                <a:latin typeface="Times New Roman" pitchFamily="18" charset="0"/>
                <a:ea typeface="黑体" pitchFamily="2" charset="-122"/>
              </a:rPr>
              <a:t>将审计记录写入</a:t>
            </a:r>
            <a:r>
              <a:rPr lang="zh-CN" altLang="en-US" dirty="0">
                <a:solidFill>
                  <a:srgbClr val="FF0000"/>
                </a:solidFill>
                <a:latin typeface="Times New Roman" pitchFamily="18" charset="0"/>
                <a:ea typeface="黑体" pitchFamily="2" charset="-122"/>
              </a:rPr>
              <a:t>审计痕迹表（</a:t>
            </a:r>
            <a:r>
              <a:rPr lang="en-US" altLang="zh-CN" dirty="0">
                <a:solidFill>
                  <a:srgbClr val="FF0000"/>
                </a:solidFill>
                <a:latin typeface="Times New Roman" pitchFamily="18" charset="0"/>
                <a:ea typeface="黑体" pitchFamily="2" charset="-122"/>
              </a:rPr>
              <a:t>audit trail</a:t>
            </a:r>
            <a:r>
              <a:rPr lang="zh-CN" altLang="en-US" dirty="0">
                <a:solidFill>
                  <a:srgbClr val="FF0000"/>
                </a:solidFill>
                <a:latin typeface="Times New Roman" pitchFamily="18" charset="0"/>
                <a:ea typeface="黑体" pitchFamily="2" charset="-122"/>
              </a:rPr>
              <a:t>）</a:t>
            </a:r>
            <a:r>
              <a:rPr lang="zh-CN" altLang="en-US" dirty="0">
                <a:latin typeface="Times New Roman" pitchFamily="18" charset="0"/>
                <a:ea typeface="黑体" pitchFamily="2" charset="-122"/>
              </a:rPr>
              <a:t>中：</a:t>
            </a:r>
          </a:p>
          <a:p>
            <a:pPr lvl="2" eaLnBrk="1" hangingPunct="1">
              <a:buFont typeface="Wingdings" pitchFamily="2" charset="2"/>
              <a:buNone/>
            </a:pPr>
            <a:r>
              <a:rPr lang="zh-CN" altLang="en-US" sz="2400" dirty="0">
                <a:solidFill>
                  <a:srgbClr val="006600"/>
                </a:solidFill>
                <a:latin typeface="Times New Roman" pitchFamily="18" charset="0"/>
                <a:ea typeface="黑体" pitchFamily="2" charset="-122"/>
              </a:rPr>
              <a:t>   </a:t>
            </a:r>
            <a:r>
              <a:rPr lang="zh-CN" altLang="en-US" sz="2000" dirty="0">
                <a:solidFill>
                  <a:schemeClr val="hlink"/>
                </a:solidFill>
                <a:latin typeface="Times New Roman" pitchFamily="18" charset="0"/>
                <a:ea typeface="黑体" pitchFamily="2" charset="-122"/>
              </a:rPr>
              <a:t>操作的终端号、用户名；操作所涉及的数据对象；</a:t>
            </a:r>
          </a:p>
          <a:p>
            <a:pPr lvl="2" eaLnBrk="1" hangingPunct="1">
              <a:buFont typeface="Wingdings" pitchFamily="2" charset="2"/>
              <a:buNone/>
            </a:pPr>
            <a:r>
              <a:rPr lang="zh-CN" altLang="en-US" sz="2000" dirty="0">
                <a:solidFill>
                  <a:schemeClr val="hlink"/>
                </a:solidFill>
                <a:latin typeface="Times New Roman" pitchFamily="18" charset="0"/>
                <a:ea typeface="黑体" pitchFamily="2" charset="-122"/>
              </a:rPr>
              <a:t>    操作的类型；操作发生的日期、时间。</a:t>
            </a:r>
            <a:endParaRPr lang="zh-CN" altLang="en-US" sz="2400" dirty="0">
              <a:solidFill>
                <a:schemeClr val="folHlink"/>
              </a:solidFill>
              <a:latin typeface="Times New Roman" pitchFamily="18" charset="0"/>
              <a:ea typeface="黑体" pitchFamily="2" charset="-122"/>
            </a:endParaRPr>
          </a:p>
          <a:p>
            <a:pPr lvl="1" eaLnBrk="1" hangingPunct="1"/>
            <a:r>
              <a:rPr lang="zh-CN" altLang="en-US" sz="2400" dirty="0">
                <a:solidFill>
                  <a:srgbClr val="0000FF"/>
                </a:solidFill>
                <a:latin typeface="Times New Roman" pitchFamily="18" charset="0"/>
                <a:ea typeface="黑体" pitchFamily="2" charset="-122"/>
              </a:rPr>
              <a:t>审计事件的设置</a:t>
            </a:r>
          </a:p>
          <a:p>
            <a:pPr lvl="2" eaLnBrk="1" hangingPunct="1"/>
            <a:r>
              <a:rPr lang="zh-CN" altLang="en-US" dirty="0">
                <a:solidFill>
                  <a:srgbClr val="008000"/>
                </a:solidFill>
                <a:latin typeface="Times New Roman" pitchFamily="18" charset="0"/>
                <a:ea typeface="黑体" pitchFamily="2" charset="-122"/>
              </a:rPr>
              <a:t>用户审计：</a:t>
            </a:r>
            <a:r>
              <a:rPr lang="zh-CN" altLang="en-US" dirty="0">
                <a:latin typeface="Times New Roman" pitchFamily="18" charset="0"/>
                <a:ea typeface="黑体" pitchFamily="2" charset="-122"/>
              </a:rPr>
              <a:t>由用户设置审计事件与审计对象</a:t>
            </a:r>
          </a:p>
          <a:p>
            <a:pPr lvl="2" eaLnBrk="1" hangingPunct="1"/>
            <a:r>
              <a:rPr lang="zh-CN" altLang="en-US" dirty="0">
                <a:solidFill>
                  <a:srgbClr val="008000"/>
                </a:solidFill>
                <a:latin typeface="Times New Roman" pitchFamily="18" charset="0"/>
                <a:ea typeface="黑体" pitchFamily="2" charset="-122"/>
              </a:rPr>
              <a:t>系统审计：</a:t>
            </a:r>
            <a:r>
              <a:rPr lang="zh-CN" altLang="en-US" dirty="0">
                <a:latin typeface="Times New Roman" pitchFamily="18" charset="0"/>
                <a:ea typeface="黑体" pitchFamily="2" charset="-122"/>
              </a:rPr>
              <a:t>由</a:t>
            </a:r>
            <a:r>
              <a:rPr lang="en-US" altLang="zh-CN" dirty="0">
                <a:latin typeface="Times New Roman" pitchFamily="18" charset="0"/>
                <a:ea typeface="黑体" pitchFamily="2" charset="-122"/>
              </a:rPr>
              <a:t>DBA</a:t>
            </a:r>
            <a:r>
              <a:rPr lang="zh-CN" altLang="en-US" dirty="0">
                <a:latin typeface="Times New Roman" pitchFamily="18" charset="0"/>
                <a:ea typeface="黑体" pitchFamily="2" charset="-122"/>
              </a:rPr>
              <a:t>设置审计事件与审计对象</a:t>
            </a:r>
          </a:p>
        </p:txBody>
      </p:sp>
      <p:sp>
        <p:nvSpPr>
          <p:cNvPr id="19461"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9462"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0483"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
        <p:nvSpPr>
          <p:cNvPr id="20484" name="灯片编号占位符 5"/>
          <p:cNvSpPr>
            <a:spLocks noGrp="1"/>
          </p:cNvSpPr>
          <p:nvPr>
            <p:ph type="sldNum" sz="quarter" idx="12"/>
          </p:nvPr>
        </p:nvSpPr>
        <p:spPr>
          <a:noFill/>
        </p:spPr>
        <p:txBody>
          <a:bodyPr/>
          <a:lstStyle/>
          <a:p>
            <a:fld id="{28314015-0535-4DA5-9904-04B0FB956E42}" type="slidenum">
              <a:rPr lang="en-US" altLang="zh-CN" smtClean="0"/>
              <a:pPr/>
              <a:t>18</a:t>
            </a:fld>
            <a:endParaRPr lang="en-US" altLang="zh-CN"/>
          </a:p>
        </p:txBody>
      </p:sp>
      <p:sp>
        <p:nvSpPr>
          <p:cNvPr id="20485"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20486" name="Rectangle 3"/>
          <p:cNvSpPr>
            <a:spLocks noGrp="1" noChangeArrowheads="1"/>
          </p:cNvSpPr>
          <p:nvPr>
            <p:ph type="body" idx="1"/>
          </p:nvPr>
        </p:nvSpPr>
        <p:spPr>
          <a:xfrm>
            <a:off x="611188" y="1270000"/>
            <a:ext cx="8348662" cy="3454400"/>
          </a:xfrm>
        </p:spPr>
        <p:txBody>
          <a:bodyPr/>
          <a:lstStyle/>
          <a:p>
            <a:pPr eaLnBrk="1" hangingPunct="1"/>
            <a:r>
              <a:rPr lang="zh-CN" altLang="en-US" sz="2600" dirty="0">
                <a:solidFill>
                  <a:schemeClr val="accent2"/>
                </a:solidFill>
                <a:latin typeface="Times New Roman" pitchFamily="18" charset="0"/>
                <a:ea typeface="黑体" pitchFamily="2" charset="-122"/>
              </a:rPr>
              <a:t>审计（续）</a:t>
            </a:r>
            <a:endParaRPr lang="en-US" altLang="zh-CN" sz="2600" dirty="0">
              <a:solidFill>
                <a:schemeClr val="accent2"/>
              </a:solidFill>
              <a:latin typeface="Times New Roman" pitchFamily="18" charset="0"/>
              <a:ea typeface="黑体" pitchFamily="2" charset="-122"/>
            </a:endParaRPr>
          </a:p>
          <a:p>
            <a:pPr eaLnBrk="1" hangingPunct="1"/>
            <a:r>
              <a:rPr lang="en-US" altLang="zh-CN" sz="2300" dirty="0">
                <a:solidFill>
                  <a:srgbClr val="0000FF"/>
                </a:solidFill>
                <a:latin typeface="Times New Roman" pitchFamily="18" charset="0"/>
                <a:ea typeface="黑体" pitchFamily="2" charset="-122"/>
              </a:rPr>
              <a:t>Oracle 8i</a:t>
            </a:r>
            <a:r>
              <a:rPr lang="zh-CN" altLang="en-US" sz="2300" dirty="0">
                <a:solidFill>
                  <a:srgbClr val="0000FF"/>
                </a:solidFill>
                <a:latin typeface="Times New Roman" pitchFamily="18" charset="0"/>
                <a:ea typeface="黑体" pitchFamily="2" charset="-122"/>
              </a:rPr>
              <a:t>的三个层次上的审计功能</a:t>
            </a:r>
          </a:p>
          <a:p>
            <a:pPr lvl="1" eaLnBrk="1" hangingPunct="1"/>
            <a:r>
              <a:rPr lang="zh-CN" altLang="en-US" sz="2300" dirty="0">
                <a:latin typeface="Times New Roman" pitchFamily="18" charset="0"/>
                <a:ea typeface="黑体" pitchFamily="2" charset="-122"/>
              </a:rPr>
              <a:t> </a:t>
            </a:r>
            <a:r>
              <a:rPr lang="zh-CN" altLang="en-US" sz="2300" dirty="0">
                <a:solidFill>
                  <a:srgbClr val="008000"/>
                </a:solidFill>
                <a:latin typeface="Times New Roman" pitchFamily="18" charset="0"/>
                <a:ea typeface="黑体" pitchFamily="2" charset="-122"/>
              </a:rPr>
              <a:t>语句审计（</a:t>
            </a:r>
            <a:r>
              <a:rPr lang="en-US" altLang="zh-CN" sz="2300" dirty="0">
                <a:solidFill>
                  <a:srgbClr val="008000"/>
                </a:solidFill>
                <a:latin typeface="Times New Roman" pitchFamily="18" charset="0"/>
                <a:ea typeface="黑体" pitchFamily="2" charset="-122"/>
              </a:rPr>
              <a:t>statement auditing</a:t>
            </a:r>
            <a:r>
              <a:rPr lang="zh-CN" altLang="en-US" sz="2300" dirty="0">
                <a:solidFill>
                  <a:srgbClr val="008000"/>
                </a:solidFill>
                <a:latin typeface="Times New Roman" pitchFamily="18" charset="0"/>
                <a:ea typeface="黑体" pitchFamily="2" charset="-122"/>
              </a:rPr>
              <a:t>）</a:t>
            </a:r>
            <a:endParaRPr lang="en-US" altLang="zh-CN" sz="2300" dirty="0">
              <a:solidFill>
                <a:srgbClr val="008000"/>
              </a:solidFill>
              <a:latin typeface="Times New Roman" pitchFamily="18" charset="0"/>
              <a:ea typeface="黑体" pitchFamily="2" charset="-122"/>
            </a:endParaRPr>
          </a:p>
          <a:p>
            <a:pPr lvl="2" eaLnBrk="1" hangingPunct="1"/>
            <a:r>
              <a:rPr lang="zh-CN" altLang="en-US" sz="2100" dirty="0">
                <a:latin typeface="Times New Roman" pitchFamily="18" charset="0"/>
                <a:ea typeface="黑体" pitchFamily="2" charset="-122"/>
              </a:rPr>
              <a:t>对某种类型的</a:t>
            </a:r>
            <a:r>
              <a:rPr lang="en-US" altLang="zh-CN" sz="2100" dirty="0">
                <a:latin typeface="Times New Roman" pitchFamily="18" charset="0"/>
                <a:ea typeface="黑体" pitchFamily="2" charset="-122"/>
              </a:rPr>
              <a:t>SQL</a:t>
            </a:r>
            <a:r>
              <a:rPr lang="zh-CN" altLang="en-US" sz="2100" dirty="0">
                <a:latin typeface="Times New Roman" pitchFamily="18" charset="0"/>
                <a:ea typeface="黑体" pitchFamily="2" charset="-122"/>
              </a:rPr>
              <a:t>语句进行审计，不指定对象。</a:t>
            </a:r>
          </a:p>
          <a:p>
            <a:pPr lvl="1" eaLnBrk="1" hangingPunct="1"/>
            <a:r>
              <a:rPr lang="zh-CN" altLang="en-US" sz="2300" dirty="0">
                <a:latin typeface="Times New Roman" pitchFamily="18" charset="0"/>
                <a:ea typeface="黑体" pitchFamily="2" charset="-122"/>
              </a:rPr>
              <a:t> </a:t>
            </a:r>
            <a:r>
              <a:rPr lang="zh-CN" altLang="en-US" sz="2300" dirty="0">
                <a:solidFill>
                  <a:srgbClr val="008000"/>
                </a:solidFill>
                <a:latin typeface="Times New Roman" pitchFamily="18" charset="0"/>
                <a:ea typeface="黑体" pitchFamily="2" charset="-122"/>
              </a:rPr>
              <a:t>特权审计（</a:t>
            </a:r>
            <a:r>
              <a:rPr lang="en-US" altLang="zh-CN" sz="2300" dirty="0">
                <a:solidFill>
                  <a:srgbClr val="008000"/>
                </a:solidFill>
                <a:latin typeface="Times New Roman" pitchFamily="18" charset="0"/>
                <a:ea typeface="黑体" pitchFamily="2" charset="-122"/>
              </a:rPr>
              <a:t>privilege auditing</a:t>
            </a:r>
            <a:r>
              <a:rPr lang="zh-CN" altLang="en-US" sz="2300" dirty="0">
                <a:solidFill>
                  <a:srgbClr val="008000"/>
                </a:solidFill>
                <a:latin typeface="Times New Roman" pitchFamily="18" charset="0"/>
                <a:ea typeface="黑体" pitchFamily="2" charset="-122"/>
              </a:rPr>
              <a:t>）</a:t>
            </a:r>
            <a:endParaRPr lang="en-US" altLang="zh-CN" sz="2300" dirty="0">
              <a:solidFill>
                <a:srgbClr val="008000"/>
              </a:solidFill>
              <a:latin typeface="Times New Roman" pitchFamily="18" charset="0"/>
              <a:ea typeface="黑体" pitchFamily="2" charset="-122"/>
            </a:endParaRPr>
          </a:p>
          <a:p>
            <a:pPr lvl="2" eaLnBrk="1" hangingPunct="1"/>
            <a:r>
              <a:rPr lang="zh-CN" altLang="en-US" sz="2100" dirty="0">
                <a:latin typeface="Times New Roman" pitchFamily="18" charset="0"/>
                <a:ea typeface="黑体" pitchFamily="2" charset="-122"/>
              </a:rPr>
              <a:t>对执行相应动作的系统特权的使用进行审计。</a:t>
            </a:r>
          </a:p>
          <a:p>
            <a:pPr lvl="1" eaLnBrk="1" hangingPunct="1"/>
            <a:r>
              <a:rPr lang="zh-CN" altLang="en-US" sz="2300" dirty="0">
                <a:solidFill>
                  <a:srgbClr val="008000"/>
                </a:solidFill>
                <a:latin typeface="Times New Roman" pitchFamily="18" charset="0"/>
                <a:ea typeface="黑体" pitchFamily="2" charset="-122"/>
              </a:rPr>
              <a:t> 模式对象审计（</a:t>
            </a:r>
            <a:r>
              <a:rPr lang="en-US" altLang="zh-CN" sz="2300" dirty="0">
                <a:solidFill>
                  <a:srgbClr val="008000"/>
                </a:solidFill>
                <a:latin typeface="Times New Roman" pitchFamily="18" charset="0"/>
                <a:ea typeface="黑体" pitchFamily="2" charset="-122"/>
              </a:rPr>
              <a:t>schema object auditing</a:t>
            </a:r>
            <a:r>
              <a:rPr lang="zh-CN" altLang="en-US" sz="2300" dirty="0">
                <a:solidFill>
                  <a:srgbClr val="008000"/>
                </a:solidFill>
                <a:latin typeface="Times New Roman" pitchFamily="18" charset="0"/>
                <a:ea typeface="黑体" pitchFamily="2" charset="-122"/>
              </a:rPr>
              <a:t>）</a:t>
            </a:r>
            <a:endParaRPr lang="en-US" altLang="zh-CN" sz="2300" dirty="0">
              <a:solidFill>
                <a:srgbClr val="008000"/>
              </a:solidFill>
              <a:latin typeface="Times New Roman" pitchFamily="18" charset="0"/>
              <a:ea typeface="黑体" pitchFamily="2" charset="-122"/>
            </a:endParaRPr>
          </a:p>
          <a:p>
            <a:pPr lvl="2" eaLnBrk="1" hangingPunct="1"/>
            <a:r>
              <a:rPr lang="zh-CN" altLang="en-US" sz="2100" dirty="0">
                <a:latin typeface="Times New Roman" pitchFamily="18" charset="0"/>
                <a:ea typeface="黑体" pitchFamily="2" charset="-122"/>
              </a:rPr>
              <a:t>对某个数据库对象（如表、索引等）上特定类型操作的审计。</a:t>
            </a:r>
          </a:p>
        </p:txBody>
      </p:sp>
      <p:sp>
        <p:nvSpPr>
          <p:cNvPr id="39940" name="Rectangle 4"/>
          <p:cNvSpPr>
            <a:spLocks noChangeArrowheads="1"/>
          </p:cNvSpPr>
          <p:nvPr/>
        </p:nvSpPr>
        <p:spPr bwMode="auto">
          <a:xfrm>
            <a:off x="611188" y="4753123"/>
            <a:ext cx="8424862" cy="1700213"/>
          </a:xfrm>
          <a:prstGeom prst="rect">
            <a:avLst/>
          </a:prstGeom>
          <a:solidFill>
            <a:srgbClr val="CCFFFF"/>
          </a:solidFill>
          <a:ln w="9525">
            <a:noFill/>
            <a:miter lim="800000"/>
            <a:headEnd/>
            <a:tailEnd/>
          </a:ln>
        </p:spPr>
        <p:txBody>
          <a:bodyPr lIns="18000" tIns="10800" rIns="18000" bIns="10800" anchor="ctr"/>
          <a:lstStyle/>
          <a:p>
            <a:pPr marL="742950" lvl="1" indent="-285750">
              <a:spcBef>
                <a:spcPct val="20000"/>
              </a:spcBef>
              <a:buFont typeface="Wingdings" pitchFamily="2" charset="2"/>
              <a:buChar char="§"/>
            </a:pPr>
            <a:r>
              <a:rPr kumimoji="1" lang="zh-CN" altLang="en-US" sz="2200" dirty="0">
                <a:latin typeface="Times New Roman" pitchFamily="18" charset="0"/>
                <a:ea typeface="黑体" pitchFamily="2" charset="-122"/>
              </a:rPr>
              <a:t>上述的审计功能既可以是作用在所有用户上的，也可以是针对特定几个用户的操作进行审计。</a:t>
            </a:r>
          </a:p>
          <a:p>
            <a:pPr marL="742950" lvl="1" indent="-285750">
              <a:spcBef>
                <a:spcPct val="20000"/>
              </a:spcBef>
              <a:buFont typeface="Wingdings" pitchFamily="2" charset="2"/>
              <a:buChar char="§"/>
            </a:pPr>
            <a:r>
              <a:rPr kumimoji="1" lang="zh-CN" altLang="en-US" sz="2200" dirty="0">
                <a:latin typeface="Times New Roman" pitchFamily="18" charset="0"/>
                <a:ea typeface="黑体" pitchFamily="2" charset="-122"/>
              </a:rPr>
              <a:t>对上述的每一类被审计事件，既可以对其成功执行进行审计，也可以只审计执行失败的情况，或者两者都进行审计。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p:spPr>
        <p:txBody>
          <a:bodyPr/>
          <a:lstStyle/>
          <a:p>
            <a:fld id="{431410B4-9ED4-4F5B-9E98-88EF0D9B360B}" type="slidenum">
              <a:rPr lang="en-US" altLang="zh-CN" smtClean="0"/>
              <a:pPr/>
              <a:t>19</a:t>
            </a:fld>
            <a:endParaRPr lang="en-US" altLang="zh-CN"/>
          </a:p>
        </p:txBody>
      </p:sp>
      <p:sp>
        <p:nvSpPr>
          <p:cNvPr id="21507" name="AutoShape 14"/>
          <p:cNvSpPr>
            <a:spLocks noChangeArrowheads="1"/>
          </p:cNvSpPr>
          <p:nvPr/>
        </p:nvSpPr>
        <p:spPr bwMode="auto">
          <a:xfrm>
            <a:off x="3059113" y="3213100"/>
            <a:ext cx="1079500" cy="287338"/>
          </a:xfrm>
          <a:prstGeom prst="leftArrow">
            <a:avLst>
              <a:gd name="adj1" fmla="val 50000"/>
              <a:gd name="adj2" fmla="val 93922"/>
            </a:avLst>
          </a:prstGeom>
          <a:solidFill>
            <a:schemeClr val="accent1"/>
          </a:solidFill>
          <a:ln w="9525">
            <a:solidFill>
              <a:schemeClr val="tx1"/>
            </a:solidFill>
            <a:miter lim="800000"/>
            <a:headEnd/>
            <a:tailEnd/>
          </a:ln>
        </p:spPr>
        <p:txBody>
          <a:bodyPr wrap="none" anchor="ctr"/>
          <a:lstStyle/>
          <a:p>
            <a:endParaRPr lang="zh-CN" altLang="en-US"/>
          </a:p>
        </p:txBody>
      </p:sp>
      <p:sp>
        <p:nvSpPr>
          <p:cNvPr id="21508" name="AutoShape 13"/>
          <p:cNvSpPr>
            <a:spLocks noChangeArrowheads="1"/>
          </p:cNvSpPr>
          <p:nvPr/>
        </p:nvSpPr>
        <p:spPr bwMode="auto">
          <a:xfrm>
            <a:off x="5651500" y="3213100"/>
            <a:ext cx="865188" cy="287338"/>
          </a:xfrm>
          <a:prstGeom prst="rightArrow">
            <a:avLst>
              <a:gd name="adj1" fmla="val 50000"/>
              <a:gd name="adj2" fmla="val 75276"/>
            </a:avLst>
          </a:prstGeom>
          <a:solidFill>
            <a:schemeClr val="accent1"/>
          </a:solidFill>
          <a:ln w="9525">
            <a:solidFill>
              <a:schemeClr val="tx1"/>
            </a:solidFill>
            <a:miter lim="800000"/>
            <a:headEnd/>
            <a:tailEnd/>
          </a:ln>
        </p:spPr>
        <p:txBody>
          <a:bodyPr wrap="none" anchor="ctr"/>
          <a:lstStyle/>
          <a:p>
            <a:endParaRPr lang="zh-CN" altLang="en-US"/>
          </a:p>
        </p:txBody>
      </p:sp>
      <p:sp>
        <p:nvSpPr>
          <p:cNvPr id="21509"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21510" name="Rectangle 3"/>
          <p:cNvSpPr>
            <a:spLocks noGrp="1" noChangeArrowheads="1"/>
          </p:cNvSpPr>
          <p:nvPr>
            <p:ph type="body" idx="1"/>
          </p:nvPr>
        </p:nvSpPr>
        <p:spPr>
          <a:xfrm>
            <a:off x="611560" y="1413024"/>
            <a:ext cx="8137153" cy="5040312"/>
          </a:xfrm>
        </p:spPr>
        <p:txBody>
          <a:bodyPr/>
          <a:lstStyle/>
          <a:p>
            <a:pPr eaLnBrk="1" hangingPunct="1"/>
            <a:r>
              <a:rPr lang="zh-CN" altLang="en-US" sz="2600" dirty="0">
                <a:solidFill>
                  <a:schemeClr val="accent2"/>
                </a:solidFill>
                <a:latin typeface="Times New Roman" pitchFamily="18" charset="0"/>
                <a:ea typeface="黑体" pitchFamily="2" charset="-122"/>
              </a:rPr>
              <a:t>数据加密（</a:t>
            </a:r>
            <a:r>
              <a:rPr lang="en-US" altLang="zh-CN" sz="2600" dirty="0">
                <a:solidFill>
                  <a:schemeClr val="accent2"/>
                </a:solidFill>
                <a:latin typeface="Times New Roman" pitchFamily="18" charset="0"/>
                <a:ea typeface="黑体" pitchFamily="2" charset="-122"/>
              </a:rPr>
              <a:t>data encryption</a:t>
            </a:r>
            <a:r>
              <a:rPr lang="zh-CN" altLang="en-US" sz="2600" dirty="0">
                <a:solidFill>
                  <a:schemeClr val="accent2"/>
                </a:solidFill>
                <a:latin typeface="Times New Roman" pitchFamily="18" charset="0"/>
                <a:ea typeface="黑体" pitchFamily="2" charset="-122"/>
              </a:rPr>
              <a:t>）</a:t>
            </a:r>
          </a:p>
          <a:p>
            <a:pPr lvl="1" eaLnBrk="1" hangingPunct="1"/>
            <a:r>
              <a:rPr lang="zh-CN" altLang="en-US" sz="2200" dirty="0">
                <a:solidFill>
                  <a:srgbClr val="0000FF"/>
                </a:solidFill>
                <a:latin typeface="Times New Roman" pitchFamily="18" charset="0"/>
                <a:ea typeface="黑体" pitchFamily="2" charset="-122"/>
              </a:rPr>
              <a:t>方法</a:t>
            </a:r>
          </a:p>
          <a:p>
            <a:pPr lvl="2" eaLnBrk="1" hangingPunct="1"/>
            <a:r>
              <a:rPr lang="zh-CN" altLang="en-US" sz="2200" dirty="0">
                <a:latin typeface="Times New Roman" pitchFamily="18" charset="0"/>
                <a:ea typeface="黑体" pitchFamily="2" charset="-122"/>
              </a:rPr>
              <a:t>数据加密存储</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传输。</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必须支持数据加密</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解密。</a:t>
            </a:r>
          </a:p>
          <a:p>
            <a:pPr lvl="2" eaLnBrk="1" hangingPunct="1"/>
            <a:endParaRPr lang="zh-CN" altLang="en-US" sz="2200" dirty="0">
              <a:latin typeface="Times New Roman" pitchFamily="18" charset="0"/>
              <a:ea typeface="黑体" pitchFamily="2" charset="-122"/>
            </a:endParaRPr>
          </a:p>
          <a:p>
            <a:pPr lvl="2" eaLnBrk="1" hangingPunct="1"/>
            <a:endParaRPr lang="zh-CN" altLang="en-US" sz="2200" dirty="0">
              <a:latin typeface="Times New Roman" pitchFamily="18" charset="0"/>
              <a:ea typeface="黑体" pitchFamily="2" charset="-122"/>
            </a:endParaRPr>
          </a:p>
          <a:p>
            <a:pPr lvl="2" eaLnBrk="1" hangingPunct="1"/>
            <a:endParaRPr lang="zh-CN" altLang="en-US" sz="2200" dirty="0">
              <a:latin typeface="Times New Roman" pitchFamily="18" charset="0"/>
              <a:ea typeface="黑体" pitchFamily="2" charset="-122"/>
            </a:endParaRPr>
          </a:p>
          <a:p>
            <a:pPr lvl="1" eaLnBrk="1" hangingPunct="1"/>
            <a:r>
              <a:rPr lang="zh-CN" altLang="en-US" sz="2200" dirty="0">
                <a:solidFill>
                  <a:srgbClr val="0000FF"/>
                </a:solidFill>
                <a:latin typeface="Times New Roman" pitchFamily="18" charset="0"/>
                <a:ea typeface="黑体" pitchFamily="2" charset="-122"/>
              </a:rPr>
              <a:t>原因</a:t>
            </a:r>
          </a:p>
          <a:p>
            <a:pPr lvl="2" eaLnBrk="1" hangingPunct="1"/>
            <a:r>
              <a:rPr lang="zh-CN" altLang="en-US" sz="2200" dirty="0">
                <a:latin typeface="Times New Roman" pitchFamily="18" charset="0"/>
                <a:ea typeface="黑体" pitchFamily="2" charset="-122"/>
              </a:rPr>
              <a:t>对付“绕开</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”而非法访问</a:t>
            </a:r>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，如：</a:t>
            </a:r>
          </a:p>
          <a:p>
            <a:pPr lvl="3" eaLnBrk="1" hangingPunct="1"/>
            <a:r>
              <a:rPr lang="zh-CN" altLang="en-US" dirty="0">
                <a:latin typeface="Times New Roman" pitchFamily="18" charset="0"/>
                <a:ea typeface="黑体" pitchFamily="2" charset="-122"/>
              </a:rPr>
              <a:t>窃取</a:t>
            </a:r>
            <a:r>
              <a:rPr lang="en-US" altLang="zh-CN" dirty="0">
                <a:latin typeface="Times New Roman" pitchFamily="18" charset="0"/>
                <a:ea typeface="黑体" pitchFamily="2" charset="-122"/>
              </a:rPr>
              <a:t>DB</a:t>
            </a:r>
            <a:r>
              <a:rPr lang="zh-CN" altLang="en-US" dirty="0">
                <a:latin typeface="Times New Roman" pitchFamily="18" charset="0"/>
                <a:ea typeface="黑体" pitchFamily="2" charset="-122"/>
              </a:rPr>
              <a:t>存储介质；在通信线路上窃听；</a:t>
            </a:r>
            <a:r>
              <a:rPr lang="en-US" altLang="zh-CN" dirty="0">
                <a:latin typeface="Times New Roman" pitchFamily="18" charset="0"/>
                <a:ea typeface="黑体" pitchFamily="2" charset="-122"/>
              </a:rPr>
              <a:t>etc.</a:t>
            </a:r>
          </a:p>
          <a:p>
            <a:pPr lvl="1" eaLnBrk="1" hangingPunct="1"/>
            <a:r>
              <a:rPr lang="zh-CN" altLang="en-US" sz="2200" dirty="0">
                <a:solidFill>
                  <a:srgbClr val="0000FF"/>
                </a:solidFill>
                <a:latin typeface="Times New Roman" pitchFamily="18" charset="0"/>
                <a:ea typeface="黑体" pitchFamily="2" charset="-122"/>
              </a:rPr>
              <a:t>商业</a:t>
            </a:r>
            <a:r>
              <a:rPr lang="en-US" altLang="zh-CN" sz="2200" dirty="0">
                <a:solidFill>
                  <a:srgbClr val="0000FF"/>
                </a:solidFill>
                <a:latin typeface="Times New Roman" pitchFamily="18" charset="0"/>
                <a:ea typeface="黑体" pitchFamily="2" charset="-122"/>
              </a:rPr>
              <a:t>DBMS</a:t>
            </a:r>
            <a:r>
              <a:rPr lang="zh-CN" altLang="en-US" sz="2200" dirty="0">
                <a:solidFill>
                  <a:srgbClr val="0000FF"/>
                </a:solidFill>
                <a:latin typeface="Times New Roman" pitchFamily="18" charset="0"/>
                <a:ea typeface="黑体" pitchFamily="2" charset="-122"/>
              </a:rPr>
              <a:t>很少用</a:t>
            </a:r>
          </a:p>
          <a:p>
            <a:pPr lvl="2" eaLnBrk="1" hangingPunct="1"/>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性能方面考虑。</a:t>
            </a:r>
          </a:p>
          <a:p>
            <a:pPr lvl="2" eaLnBrk="1" hangingPunct="1"/>
            <a:r>
              <a:rPr lang="en-US" altLang="zh-CN" sz="2200" dirty="0">
                <a:latin typeface="Times New Roman" pitchFamily="18" charset="0"/>
                <a:ea typeface="黑体" pitchFamily="2" charset="-122"/>
              </a:rPr>
              <a:t>Oracle </a:t>
            </a:r>
            <a:r>
              <a:rPr lang="zh-CN" altLang="en-US" sz="2200" dirty="0">
                <a:latin typeface="Times New Roman" pitchFamily="18" charset="0"/>
                <a:ea typeface="黑体" pitchFamily="2" charset="-122"/>
              </a:rPr>
              <a:t>只支持</a:t>
            </a:r>
            <a:r>
              <a:rPr lang="en-US" altLang="zh-CN" sz="2200" dirty="0">
                <a:latin typeface="Times New Roman" pitchFamily="18" charset="0"/>
                <a:ea typeface="黑体" pitchFamily="2" charset="-122"/>
              </a:rPr>
              <a:t>password</a:t>
            </a:r>
            <a:r>
              <a:rPr lang="zh-CN" altLang="en-US" sz="2200" dirty="0">
                <a:latin typeface="Times New Roman" pitchFamily="18" charset="0"/>
                <a:ea typeface="黑体" pitchFamily="2" charset="-122"/>
              </a:rPr>
              <a:t>的加密</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解密。</a:t>
            </a:r>
          </a:p>
        </p:txBody>
      </p:sp>
      <p:grpSp>
        <p:nvGrpSpPr>
          <p:cNvPr id="21511" name="Group 15"/>
          <p:cNvGrpSpPr>
            <a:grpSpLocks/>
          </p:cNvGrpSpPr>
          <p:nvPr/>
        </p:nvGrpSpPr>
        <p:grpSpPr bwMode="auto">
          <a:xfrm>
            <a:off x="1557338" y="2794248"/>
            <a:ext cx="6524625" cy="1066800"/>
            <a:chOff x="981" y="1760"/>
            <a:chExt cx="4110" cy="672"/>
          </a:xfrm>
        </p:grpSpPr>
        <p:sp>
          <p:nvSpPr>
            <p:cNvPr id="40970" name="Oval 10"/>
            <p:cNvSpPr>
              <a:spLocks noChangeArrowheads="1"/>
            </p:cNvSpPr>
            <p:nvPr/>
          </p:nvSpPr>
          <p:spPr bwMode="auto">
            <a:xfrm>
              <a:off x="981" y="1845"/>
              <a:ext cx="912" cy="528"/>
            </a:xfrm>
            <a:prstGeom prst="ellipse">
              <a:avLst/>
            </a:prstGeom>
            <a:solidFill>
              <a:srgbClr val="FFFF00"/>
            </a:solidFill>
            <a:ln w="9525">
              <a:solidFill>
                <a:schemeClr val="tx1"/>
              </a:solidFill>
              <a:round/>
              <a:headEnd/>
              <a:tailEnd/>
            </a:ln>
            <a:effectLst>
              <a:outerShdw dist="35921" dir="2700000" algn="ctr" rotWithShape="0">
                <a:srgbClr val="808080"/>
              </a:outerShdw>
            </a:effectLst>
          </p:spPr>
          <p:txBody>
            <a:bodyPr wrap="none" anchor="ctr"/>
            <a:lstStyle/>
            <a:p>
              <a:pPr algn="ctr">
                <a:defRPr/>
              </a:pPr>
              <a:r>
                <a:rPr kumimoji="1" lang="zh-CN" altLang="en-US" sz="2400">
                  <a:latin typeface="Times New Roman" pitchFamily="18" charset="0"/>
                </a:rPr>
                <a:t>数据明码</a:t>
              </a:r>
            </a:p>
          </p:txBody>
        </p:sp>
        <p:sp>
          <p:nvSpPr>
            <p:cNvPr id="40971" name="Oval 11"/>
            <p:cNvSpPr>
              <a:spLocks noChangeArrowheads="1"/>
            </p:cNvSpPr>
            <p:nvPr/>
          </p:nvSpPr>
          <p:spPr bwMode="auto">
            <a:xfrm>
              <a:off x="4179" y="1852"/>
              <a:ext cx="912" cy="528"/>
            </a:xfrm>
            <a:prstGeom prst="ellipse">
              <a:avLst/>
            </a:prstGeom>
            <a:solidFill>
              <a:srgbClr val="FFFF00"/>
            </a:solidFill>
            <a:ln w="9525">
              <a:solidFill>
                <a:schemeClr val="tx1"/>
              </a:solidFill>
              <a:round/>
              <a:headEnd/>
              <a:tailEnd/>
            </a:ln>
            <a:effectLst>
              <a:outerShdw dist="35921" dir="2700000" algn="ctr" rotWithShape="0">
                <a:srgbClr val="808080"/>
              </a:outerShdw>
            </a:effectLst>
          </p:spPr>
          <p:txBody>
            <a:bodyPr wrap="none" anchor="ctr"/>
            <a:lstStyle/>
            <a:p>
              <a:pPr algn="ctr">
                <a:defRPr/>
              </a:pPr>
              <a:r>
                <a:rPr kumimoji="1" lang="zh-CN" altLang="en-US" sz="2400">
                  <a:latin typeface="Times New Roman" pitchFamily="18" charset="0"/>
                </a:rPr>
                <a:t>数据密码</a:t>
              </a:r>
            </a:p>
          </p:txBody>
        </p:sp>
        <p:sp>
          <p:nvSpPr>
            <p:cNvPr id="40972" name="Rectangle 12"/>
            <p:cNvSpPr>
              <a:spLocks noChangeArrowheads="1"/>
            </p:cNvSpPr>
            <p:nvPr/>
          </p:nvSpPr>
          <p:spPr bwMode="auto">
            <a:xfrm>
              <a:off x="2517" y="1760"/>
              <a:ext cx="1104" cy="672"/>
            </a:xfrm>
            <a:prstGeom prst="rect">
              <a:avLst/>
            </a:prstGeom>
            <a:solidFill>
              <a:srgbClr val="FF6600"/>
            </a:solidFill>
            <a:ln w="9525">
              <a:noFill/>
              <a:miter lim="800000"/>
              <a:headEnd/>
              <a:tailEnd/>
            </a:ln>
            <a:effectLst>
              <a:outerShdw dist="35921" dir="2700000" algn="ctr" rotWithShape="0">
                <a:srgbClr val="808080"/>
              </a:outerShdw>
            </a:effectLst>
          </p:spPr>
          <p:txBody>
            <a:bodyPr wrap="none" anchor="ctr"/>
            <a:lstStyle/>
            <a:p>
              <a:pPr algn="ctr">
                <a:defRPr/>
              </a:pPr>
              <a:r>
                <a:rPr kumimoji="1" lang="zh-CN" altLang="en-US" sz="2000" b="1" dirty="0">
                  <a:latin typeface="Times New Roman" pitchFamily="18" charset="0"/>
                </a:rPr>
                <a:t>加密</a:t>
              </a:r>
              <a:r>
                <a:rPr kumimoji="1" lang="en-US" altLang="zh-CN" sz="2000" b="1" dirty="0">
                  <a:latin typeface="Times New Roman" pitchFamily="18" charset="0"/>
                </a:rPr>
                <a:t>/</a:t>
              </a:r>
              <a:r>
                <a:rPr kumimoji="1" lang="zh-CN" altLang="en-US" sz="2000" b="1" dirty="0">
                  <a:latin typeface="Times New Roman" pitchFamily="18" charset="0"/>
                </a:rPr>
                <a:t>解密</a:t>
              </a:r>
            </a:p>
            <a:p>
              <a:pPr algn="ctr">
                <a:defRPr/>
              </a:pPr>
              <a:r>
                <a:rPr kumimoji="1" lang="zh-CN" altLang="en-US" sz="2000" b="1" dirty="0">
                  <a:latin typeface="Times New Roman" pitchFamily="18" charset="0"/>
                </a:rPr>
                <a:t>算法</a:t>
              </a:r>
            </a:p>
          </p:txBody>
        </p:sp>
      </p:grpSp>
      <p:sp>
        <p:nvSpPr>
          <p:cNvPr id="21512"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1513"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099"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
        <p:nvSpPr>
          <p:cNvPr id="4100" name="灯片编号占位符 5"/>
          <p:cNvSpPr>
            <a:spLocks noGrp="1"/>
          </p:cNvSpPr>
          <p:nvPr>
            <p:ph type="sldNum" sz="quarter" idx="12"/>
          </p:nvPr>
        </p:nvSpPr>
        <p:spPr>
          <a:noFill/>
        </p:spPr>
        <p:txBody>
          <a:bodyPr/>
          <a:lstStyle/>
          <a:p>
            <a:fld id="{0F023196-4F03-419A-B5FC-2C2561199835}" type="slidenum">
              <a:rPr lang="en-US" altLang="zh-CN" smtClean="0"/>
              <a:pPr/>
              <a:t>2</a:t>
            </a:fld>
            <a:endParaRPr lang="en-US" altLang="zh-CN"/>
          </a:p>
        </p:txBody>
      </p:sp>
      <p:sp>
        <p:nvSpPr>
          <p:cNvPr id="4101"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4102" name="Rectangle 3"/>
          <p:cNvSpPr>
            <a:spLocks noGrp="1" noChangeArrowheads="1"/>
          </p:cNvSpPr>
          <p:nvPr>
            <p:ph type="body" idx="1"/>
          </p:nvPr>
        </p:nvSpPr>
        <p:spPr>
          <a:xfrm>
            <a:off x="611560" y="1413024"/>
            <a:ext cx="8075240" cy="5040312"/>
          </a:xfrm>
        </p:spPr>
        <p:txBody>
          <a:bodyPr/>
          <a:lstStyle/>
          <a:p>
            <a:pPr eaLnBrk="1" hangingPunct="1">
              <a:lnSpc>
                <a:spcPct val="105000"/>
              </a:lnSpc>
            </a:pPr>
            <a:r>
              <a:rPr lang="en-US" altLang="zh-CN" sz="3000" b="1" dirty="0">
                <a:solidFill>
                  <a:schemeClr val="accent2"/>
                </a:solidFill>
                <a:latin typeface="Times New Roman" pitchFamily="18" charset="0"/>
                <a:ea typeface="黑体" pitchFamily="2" charset="-122"/>
              </a:rPr>
              <a:t>8.1  </a:t>
            </a:r>
            <a:r>
              <a:rPr lang="zh-CN" altLang="en-US" sz="3000" b="1" dirty="0">
                <a:solidFill>
                  <a:schemeClr val="accent2"/>
                </a:solidFill>
                <a:latin typeface="Times New Roman" pitchFamily="18" charset="0"/>
                <a:ea typeface="黑体" pitchFamily="2" charset="-122"/>
              </a:rPr>
              <a:t>数据库的安全</a:t>
            </a:r>
          </a:p>
          <a:p>
            <a:pPr lvl="1" eaLnBrk="1" hangingPunct="1">
              <a:lnSpc>
                <a:spcPct val="105000"/>
              </a:lnSpc>
            </a:pPr>
            <a:r>
              <a:rPr lang="en-US" altLang="zh-CN" sz="3000" b="1" dirty="0">
                <a:solidFill>
                  <a:srgbClr val="FF0000"/>
                </a:solidFill>
                <a:latin typeface="Times New Roman" pitchFamily="18" charset="0"/>
                <a:ea typeface="黑体" pitchFamily="2" charset="-122"/>
              </a:rPr>
              <a:t>8.1.1  </a:t>
            </a:r>
            <a:r>
              <a:rPr lang="zh-CN" altLang="en-US" sz="3000" b="1" dirty="0">
                <a:solidFill>
                  <a:srgbClr val="FF0000"/>
                </a:solidFill>
                <a:latin typeface="Times New Roman" pitchFamily="18" charset="0"/>
                <a:ea typeface="黑体" pitchFamily="2" charset="-122"/>
              </a:rPr>
              <a:t>何谓数据库的安全</a:t>
            </a:r>
          </a:p>
          <a:p>
            <a:pPr lvl="1" eaLnBrk="1" hangingPunct="1">
              <a:lnSpc>
                <a:spcPct val="105000"/>
              </a:lnSpc>
            </a:pPr>
            <a:r>
              <a:rPr lang="en-US" altLang="zh-CN" sz="3000" b="1" dirty="0">
                <a:latin typeface="Times New Roman" pitchFamily="18" charset="0"/>
                <a:ea typeface="黑体" pitchFamily="2" charset="-122"/>
              </a:rPr>
              <a:t>8.1.2  DBMS</a:t>
            </a:r>
            <a:r>
              <a:rPr lang="zh-CN" altLang="en-US" sz="3000" b="1" dirty="0">
                <a:latin typeface="Times New Roman" pitchFamily="18" charset="0"/>
                <a:ea typeface="黑体" pitchFamily="2" charset="-122"/>
              </a:rPr>
              <a:t>的安全机制</a:t>
            </a:r>
          </a:p>
          <a:p>
            <a:pPr eaLnBrk="1" hangingPunct="1">
              <a:lnSpc>
                <a:spcPct val="105000"/>
              </a:lnSpc>
            </a:pPr>
            <a:r>
              <a:rPr lang="en-US" altLang="zh-CN" sz="3000" b="1" dirty="0">
                <a:latin typeface="Times New Roman" pitchFamily="18" charset="0"/>
                <a:ea typeface="黑体" pitchFamily="2" charset="-122"/>
              </a:rPr>
              <a:t>8.2  </a:t>
            </a:r>
            <a:r>
              <a:rPr lang="zh-CN" altLang="en-US" sz="3000" b="1" dirty="0">
                <a:latin typeface="Times New Roman" pitchFamily="18" charset="0"/>
                <a:ea typeface="黑体" pitchFamily="2" charset="-122"/>
              </a:rPr>
              <a:t>完整性约束</a:t>
            </a:r>
          </a:p>
          <a:p>
            <a:pPr lvl="1" eaLnBrk="1" hangingPunct="1"/>
            <a:r>
              <a:rPr lang="en-US" altLang="zh-CN" sz="3000" b="1" dirty="0">
                <a:latin typeface="Times New Roman" pitchFamily="18" charset="0"/>
                <a:ea typeface="黑体" pitchFamily="2" charset="-122"/>
              </a:rPr>
              <a:t>8.2.1  </a:t>
            </a:r>
            <a:r>
              <a:rPr lang="zh-CN" altLang="en-US" sz="3000" b="1" dirty="0">
                <a:latin typeface="Times New Roman" pitchFamily="18" charset="0"/>
                <a:ea typeface="黑体" pitchFamily="2" charset="-122"/>
              </a:rPr>
              <a:t>完整性约束及其类型</a:t>
            </a:r>
          </a:p>
          <a:p>
            <a:pPr lvl="1" eaLnBrk="1" hangingPunct="1"/>
            <a:r>
              <a:rPr lang="en-US" altLang="zh-CN" sz="3000" b="1" dirty="0">
                <a:latin typeface="Times New Roman" pitchFamily="18" charset="0"/>
                <a:ea typeface="黑体" pitchFamily="2" charset="-122"/>
              </a:rPr>
              <a:t>8.2.2  </a:t>
            </a:r>
            <a:r>
              <a:rPr lang="zh-CN" altLang="en-US" sz="3000" b="1" dirty="0">
                <a:latin typeface="Times New Roman" pitchFamily="18" charset="0"/>
                <a:ea typeface="黑体" pitchFamily="2" charset="-122"/>
              </a:rPr>
              <a:t>完整性约束的</a:t>
            </a:r>
            <a:r>
              <a:rPr lang="en-US" altLang="zh-CN" sz="3000" b="1" dirty="0">
                <a:latin typeface="Times New Roman" pitchFamily="18" charset="0"/>
                <a:ea typeface="黑体" pitchFamily="2" charset="-122"/>
              </a:rPr>
              <a:t>SQL</a:t>
            </a:r>
            <a:r>
              <a:rPr lang="zh-CN" altLang="en-US" sz="3000" b="1" dirty="0">
                <a:latin typeface="Times New Roman" pitchFamily="18" charset="0"/>
                <a:ea typeface="黑体" pitchFamily="2" charset="-122"/>
              </a:rPr>
              <a:t>实现</a:t>
            </a:r>
          </a:p>
        </p:txBody>
      </p:sp>
      <p:pic>
        <p:nvPicPr>
          <p:cNvPr id="8" name="Picture 8" descr="j0299125"/>
          <p:cNvPicPr>
            <a:picLocks noChangeAspect="1" noChangeArrowheads="1"/>
          </p:cNvPicPr>
          <p:nvPr/>
        </p:nvPicPr>
        <p:blipFill>
          <a:blip r:embed="rId2"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p:spPr>
        <p:txBody>
          <a:bodyPr/>
          <a:lstStyle/>
          <a:p>
            <a:fld id="{91741414-38D1-453D-A66A-06AFD6B2617C}" type="slidenum">
              <a:rPr lang="en-US" altLang="zh-CN" smtClean="0"/>
              <a:pPr/>
              <a:t>20</a:t>
            </a:fld>
            <a:endParaRPr lang="en-US" altLang="zh-CN"/>
          </a:p>
        </p:txBody>
      </p:sp>
      <p:sp>
        <p:nvSpPr>
          <p:cNvPr id="23555" name="Rectangle 2"/>
          <p:cNvSpPr>
            <a:spLocks noGrp="1" noChangeArrowheads="1"/>
          </p:cNvSpPr>
          <p:nvPr>
            <p:ph type="title"/>
          </p:nvPr>
        </p:nvSpPr>
        <p:spPr/>
        <p:txBody>
          <a:bodyPr/>
          <a:lstStyle/>
          <a:p>
            <a:pPr eaLnBrk="1" hangingPunct="1"/>
            <a:r>
              <a:rPr lang="zh-CN" altLang="en-US" sz="3800" dirty="0"/>
              <a:t>补充：</a:t>
            </a:r>
            <a:r>
              <a:rPr lang="en-US" altLang="zh-CN" sz="3800" dirty="0"/>
              <a:t>Oracle</a:t>
            </a:r>
            <a:r>
              <a:rPr lang="zh-CN" altLang="en-US" sz="3800" dirty="0"/>
              <a:t>中访问控制的附加机制</a:t>
            </a:r>
          </a:p>
        </p:txBody>
      </p:sp>
      <p:sp>
        <p:nvSpPr>
          <p:cNvPr id="23556" name="Rectangle 3"/>
          <p:cNvSpPr>
            <a:spLocks noGrp="1" noChangeArrowheads="1"/>
          </p:cNvSpPr>
          <p:nvPr>
            <p:ph type="body" idx="1"/>
          </p:nvPr>
        </p:nvSpPr>
        <p:spPr>
          <a:xfrm>
            <a:off x="914400" y="1484437"/>
            <a:ext cx="7772400" cy="4608859"/>
          </a:xfrm>
        </p:spPr>
        <p:txBody>
          <a:bodyPr/>
          <a:lstStyle/>
          <a:p>
            <a:pPr eaLnBrk="1" hangingPunct="1"/>
            <a:r>
              <a:rPr lang="zh-CN" altLang="en-US" sz="2400" dirty="0">
                <a:solidFill>
                  <a:srgbClr val="FF0000"/>
                </a:solidFill>
                <a:latin typeface="Times New Roman" pitchFamily="18" charset="0"/>
                <a:ea typeface="黑体" pitchFamily="2" charset="-122"/>
              </a:rPr>
              <a:t>设置用户表空间的空间限额</a:t>
            </a:r>
          </a:p>
          <a:p>
            <a:pPr lvl="1" eaLnBrk="1" hangingPunct="1"/>
            <a:r>
              <a:rPr lang="zh-CN" altLang="en-US" sz="2400" dirty="0">
                <a:latin typeface="Times New Roman" pitchFamily="18" charset="0"/>
                <a:ea typeface="黑体" pitchFamily="2" charset="-122"/>
              </a:rPr>
              <a:t>缺省情况下没有空间使用限额</a:t>
            </a:r>
          </a:p>
          <a:p>
            <a:pPr lvl="1" eaLnBrk="1" hangingPunct="1"/>
            <a:r>
              <a:rPr lang="en-US" altLang="zh-CN" sz="2400" dirty="0">
                <a:latin typeface="Times New Roman" pitchFamily="18" charset="0"/>
                <a:ea typeface="黑体" pitchFamily="2" charset="-122"/>
              </a:rPr>
              <a:t>DBA</a:t>
            </a:r>
            <a:r>
              <a:rPr lang="zh-CN" altLang="en-US" sz="2400" dirty="0">
                <a:latin typeface="Times New Roman" pitchFamily="18" charset="0"/>
                <a:ea typeface="黑体" pitchFamily="2" charset="-122"/>
              </a:rPr>
              <a:t>可以指定用户表空间的使用限额</a:t>
            </a:r>
            <a:endParaRPr lang="zh-CN" altLang="en-US" sz="2400" b="1" dirty="0">
              <a:solidFill>
                <a:srgbClr val="FF0000"/>
              </a:solidFill>
              <a:latin typeface="Times New Roman" pitchFamily="18" charset="0"/>
              <a:ea typeface="黑体" pitchFamily="2" charset="-122"/>
            </a:endParaRPr>
          </a:p>
          <a:p>
            <a:pPr eaLnBrk="1" hangingPunct="1"/>
            <a:r>
              <a:rPr lang="zh-CN" altLang="en-US" sz="2400" dirty="0">
                <a:solidFill>
                  <a:srgbClr val="FF0000"/>
                </a:solidFill>
                <a:latin typeface="Times New Roman" pitchFamily="18" charset="0"/>
                <a:ea typeface="黑体" pitchFamily="2" charset="-122"/>
              </a:rPr>
              <a:t>在用户环境文件中限制用户资源</a:t>
            </a:r>
          </a:p>
          <a:p>
            <a:pPr lvl="1" eaLnBrk="1" hangingPunct="1"/>
            <a:r>
              <a:rPr lang="zh-CN" altLang="en-US" sz="2400" dirty="0">
                <a:latin typeface="Times New Roman" pitchFamily="18" charset="0"/>
                <a:ea typeface="黑体" pitchFamily="2" charset="-122"/>
              </a:rPr>
              <a:t>防止用户无限制地消耗系统资源，可设置：</a:t>
            </a:r>
            <a:endParaRPr lang="zh-CN" altLang="en-US" sz="2400" b="1" dirty="0">
              <a:solidFill>
                <a:srgbClr val="FF0000"/>
              </a:solidFill>
              <a:latin typeface="Times New Roman" pitchFamily="18" charset="0"/>
              <a:ea typeface="黑体" pitchFamily="2" charset="-122"/>
            </a:endParaRPr>
          </a:p>
          <a:p>
            <a:pPr lvl="2" eaLnBrk="1" hangingPunct="1"/>
            <a:r>
              <a:rPr lang="en-US" altLang="zh-CN" sz="2400" dirty="0">
                <a:solidFill>
                  <a:srgbClr val="0000FF"/>
                </a:solidFill>
                <a:latin typeface="Times New Roman" pitchFamily="18" charset="0"/>
                <a:ea typeface="黑体" pitchFamily="2" charset="-122"/>
              </a:rPr>
              <a:t>CPU</a:t>
            </a:r>
            <a:r>
              <a:rPr lang="zh-CN" altLang="en-US" sz="2400" dirty="0">
                <a:solidFill>
                  <a:srgbClr val="0000FF"/>
                </a:solidFill>
                <a:latin typeface="Times New Roman" pitchFamily="18" charset="0"/>
                <a:ea typeface="黑体" pitchFamily="2" charset="-122"/>
              </a:rPr>
              <a:t>时间</a:t>
            </a:r>
          </a:p>
          <a:p>
            <a:pPr lvl="2" eaLnBrk="1" hangingPunct="1"/>
            <a:r>
              <a:rPr lang="zh-CN" altLang="en-US" sz="2400" dirty="0">
                <a:solidFill>
                  <a:srgbClr val="0000FF"/>
                </a:solidFill>
                <a:latin typeface="Times New Roman" pitchFamily="18" charset="0"/>
                <a:ea typeface="黑体" pitchFamily="2" charset="-122"/>
              </a:rPr>
              <a:t>内存量</a:t>
            </a:r>
          </a:p>
          <a:p>
            <a:pPr lvl="2" eaLnBrk="1" hangingPunct="1"/>
            <a:r>
              <a:rPr lang="zh-CN" altLang="en-US" sz="2400" dirty="0">
                <a:solidFill>
                  <a:srgbClr val="0000FF"/>
                </a:solidFill>
                <a:latin typeface="Times New Roman" pitchFamily="18" charset="0"/>
                <a:ea typeface="黑体" pitchFamily="2" charset="-122"/>
              </a:rPr>
              <a:t>数据块</a:t>
            </a:r>
            <a:r>
              <a:rPr lang="en-US" altLang="zh-CN" sz="2400" dirty="0">
                <a:solidFill>
                  <a:srgbClr val="0000FF"/>
                </a:solidFill>
                <a:latin typeface="Times New Roman" pitchFamily="18" charset="0"/>
                <a:ea typeface="黑体" pitchFamily="2" charset="-122"/>
              </a:rPr>
              <a:t>I/O</a:t>
            </a:r>
            <a:r>
              <a:rPr lang="zh-CN" altLang="en-US" sz="2400" dirty="0">
                <a:solidFill>
                  <a:srgbClr val="0000FF"/>
                </a:solidFill>
                <a:latin typeface="Times New Roman" pitchFamily="18" charset="0"/>
                <a:ea typeface="黑体" pitchFamily="2" charset="-122"/>
              </a:rPr>
              <a:t>数目</a:t>
            </a:r>
          </a:p>
          <a:p>
            <a:pPr lvl="2" eaLnBrk="1" hangingPunct="1"/>
            <a:r>
              <a:rPr lang="zh-CN" altLang="en-US" sz="2400" dirty="0">
                <a:solidFill>
                  <a:srgbClr val="0000FF"/>
                </a:solidFill>
                <a:latin typeface="Times New Roman" pitchFamily="18" charset="0"/>
                <a:ea typeface="黑体" pitchFamily="2" charset="-122"/>
              </a:rPr>
              <a:t>会话空闲时间</a:t>
            </a:r>
          </a:p>
          <a:p>
            <a:pPr lvl="2" eaLnBrk="1" hangingPunct="1"/>
            <a:r>
              <a:rPr lang="zh-CN" altLang="en-US" sz="2400" dirty="0">
                <a:solidFill>
                  <a:srgbClr val="0000FF"/>
                </a:solidFill>
                <a:latin typeface="Times New Roman" pitchFamily="18" charset="0"/>
                <a:ea typeface="黑体" pitchFamily="2" charset="-122"/>
              </a:rPr>
              <a:t>每个用户的并行会话数，</a:t>
            </a:r>
            <a:r>
              <a:rPr lang="en-US" altLang="zh-CN" sz="2400" dirty="0">
                <a:solidFill>
                  <a:srgbClr val="0000FF"/>
                </a:solidFill>
                <a:latin typeface="Times New Roman" pitchFamily="18" charset="0"/>
                <a:ea typeface="黑体" pitchFamily="2" charset="-122"/>
              </a:rPr>
              <a:t>etc.</a:t>
            </a:r>
          </a:p>
        </p:txBody>
      </p:sp>
      <p:sp>
        <p:nvSpPr>
          <p:cNvPr id="23557"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3558"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p:spPr>
        <p:txBody>
          <a:bodyPr/>
          <a:lstStyle/>
          <a:p>
            <a:fld id="{1BF5B61A-391B-4474-B25A-0C12EDD71D28}" type="slidenum">
              <a:rPr lang="en-US" altLang="zh-CN" smtClean="0"/>
              <a:pPr/>
              <a:t>21</a:t>
            </a:fld>
            <a:endParaRPr lang="en-US" altLang="zh-CN"/>
          </a:p>
        </p:txBody>
      </p:sp>
      <p:sp>
        <p:nvSpPr>
          <p:cNvPr id="22531" name="Rectangle 2"/>
          <p:cNvSpPr>
            <a:spLocks noGrp="1" noChangeArrowheads="1"/>
          </p:cNvSpPr>
          <p:nvPr>
            <p:ph type="body" idx="1"/>
          </p:nvPr>
        </p:nvSpPr>
        <p:spPr>
          <a:xfrm>
            <a:off x="611188" y="1341438"/>
            <a:ext cx="8064500" cy="5364162"/>
          </a:xfrm>
        </p:spPr>
        <p:txBody>
          <a:bodyPr/>
          <a:lstStyle/>
          <a:p>
            <a:pPr eaLnBrk="1" hangingPunct="1"/>
            <a:r>
              <a:rPr lang="en-US" altLang="zh-CN" sz="2400" b="1" dirty="0">
                <a:solidFill>
                  <a:srgbClr val="FF0000"/>
                </a:solidFill>
                <a:ea typeface="黑体" pitchFamily="2" charset="-122"/>
              </a:rPr>
              <a:t>What?</a:t>
            </a:r>
            <a:endParaRPr lang="en-US" altLang="zh-CN" sz="2400" dirty="0">
              <a:solidFill>
                <a:srgbClr val="FF0000"/>
              </a:solidFill>
              <a:ea typeface="黑体" pitchFamily="2" charset="-122"/>
            </a:endParaRPr>
          </a:p>
          <a:p>
            <a:pPr lvl="1" eaLnBrk="1" hangingPunct="1">
              <a:buFont typeface="Wingdings" pitchFamily="2" charset="2"/>
              <a:buNone/>
            </a:pPr>
            <a:r>
              <a:rPr lang="en-US" altLang="zh-CN" sz="2400" dirty="0">
                <a:ea typeface="黑体" pitchFamily="2" charset="-122"/>
              </a:rPr>
              <a:t>- </a:t>
            </a:r>
            <a:r>
              <a:rPr lang="zh-CN" altLang="zh-CN" sz="2400" dirty="0">
                <a:ea typeface="黑体" pitchFamily="2" charset="-122"/>
              </a:rPr>
              <a:t>数据库安全?       - 特权?                 - 角色?</a:t>
            </a:r>
          </a:p>
          <a:p>
            <a:pPr lvl="1" eaLnBrk="1" hangingPunct="1">
              <a:buFont typeface="Wingdings" pitchFamily="2" charset="2"/>
              <a:buNone/>
            </a:pPr>
            <a:r>
              <a:rPr lang="zh-CN" altLang="zh-CN" sz="2400" dirty="0">
                <a:ea typeface="黑体" pitchFamily="2" charset="-122"/>
              </a:rPr>
              <a:t>- 系统特权?           - 对象特权?         - </a:t>
            </a:r>
            <a:r>
              <a:rPr lang="en-US" altLang="zh-CN" sz="2400" dirty="0">
                <a:ea typeface="黑体" pitchFamily="2" charset="-122"/>
              </a:rPr>
              <a:t>SQL DCL?</a:t>
            </a:r>
          </a:p>
          <a:p>
            <a:pPr eaLnBrk="1" hangingPunct="1"/>
            <a:r>
              <a:rPr lang="en-US" altLang="zh-CN" sz="2400" b="1" dirty="0">
                <a:solidFill>
                  <a:srgbClr val="FF0000"/>
                </a:solidFill>
                <a:ea typeface="黑体" pitchFamily="2" charset="-122"/>
              </a:rPr>
              <a:t>Why?</a:t>
            </a:r>
            <a:endParaRPr lang="en-US" altLang="zh-CN" sz="2400" dirty="0">
              <a:solidFill>
                <a:srgbClr val="FF0000"/>
              </a:solidFill>
              <a:ea typeface="黑体" pitchFamily="2" charset="-122"/>
            </a:endParaRPr>
          </a:p>
          <a:p>
            <a:pPr lvl="1" eaLnBrk="1" hangingPunct="1">
              <a:buFont typeface="Wingdings" pitchFamily="2" charset="2"/>
              <a:buNone/>
            </a:pPr>
            <a:r>
              <a:rPr lang="en-US" altLang="zh-CN" sz="2400" dirty="0">
                <a:ea typeface="黑体" pitchFamily="2" charset="-122"/>
              </a:rPr>
              <a:t>- </a:t>
            </a:r>
            <a:r>
              <a:rPr lang="zh-CN" altLang="en-US" sz="2400" dirty="0">
                <a:ea typeface="黑体" pitchFamily="2" charset="-122"/>
              </a:rPr>
              <a:t>要安全控制？       </a:t>
            </a:r>
            <a:r>
              <a:rPr lang="en-US" altLang="zh-CN" sz="2400" dirty="0">
                <a:ea typeface="黑体" pitchFamily="2" charset="-122"/>
              </a:rPr>
              <a:t>- </a:t>
            </a:r>
            <a:r>
              <a:rPr lang="zh-CN" altLang="en-US" sz="2400" dirty="0">
                <a:ea typeface="黑体" pitchFamily="2" charset="-122"/>
              </a:rPr>
              <a:t>用户</a:t>
            </a:r>
            <a:r>
              <a:rPr lang="en-US" altLang="zh-CN" sz="2400" dirty="0">
                <a:ea typeface="黑体" pitchFamily="2" charset="-122"/>
              </a:rPr>
              <a:t>password</a:t>
            </a:r>
            <a:r>
              <a:rPr lang="zh-CN" altLang="en-US" sz="2400" dirty="0">
                <a:ea typeface="黑体" pitchFamily="2" charset="-122"/>
              </a:rPr>
              <a:t>要保密、常换？</a:t>
            </a:r>
          </a:p>
          <a:p>
            <a:pPr lvl="1" eaLnBrk="1" hangingPunct="1">
              <a:buFont typeface="Wingdings" pitchFamily="2" charset="2"/>
              <a:buNone/>
            </a:pPr>
            <a:r>
              <a:rPr lang="en-US" altLang="zh-CN" sz="2400" dirty="0">
                <a:ea typeface="黑体" pitchFamily="2" charset="-122"/>
              </a:rPr>
              <a:t>- </a:t>
            </a:r>
            <a:r>
              <a:rPr lang="zh-CN" altLang="en-US" sz="2400" dirty="0">
                <a:ea typeface="黑体" pitchFamily="2" charset="-122"/>
              </a:rPr>
              <a:t>常用分散授权？   </a:t>
            </a:r>
            <a:r>
              <a:rPr lang="en-US" altLang="zh-CN" sz="2400" dirty="0">
                <a:ea typeface="黑体" pitchFamily="2" charset="-122"/>
              </a:rPr>
              <a:t>- </a:t>
            </a:r>
            <a:r>
              <a:rPr lang="zh-CN" altLang="zh-CN" sz="2400" dirty="0">
                <a:ea typeface="黑体" pitchFamily="2" charset="-122"/>
              </a:rPr>
              <a:t>有了特权，还要</a:t>
            </a:r>
            <a:r>
              <a:rPr lang="zh-CN" altLang="en-US" sz="2400" dirty="0">
                <a:ea typeface="黑体" pitchFamily="2" charset="-122"/>
              </a:rPr>
              <a:t>引入角色？</a:t>
            </a:r>
          </a:p>
          <a:p>
            <a:pPr lvl="1" eaLnBrk="1" hangingPunct="1">
              <a:buFont typeface="Wingdings" pitchFamily="2" charset="2"/>
              <a:buNone/>
            </a:pPr>
            <a:r>
              <a:rPr lang="en-US" altLang="zh-CN" sz="2400" dirty="0">
                <a:ea typeface="黑体" pitchFamily="2" charset="-122"/>
              </a:rPr>
              <a:t>- </a:t>
            </a:r>
            <a:r>
              <a:rPr lang="zh-CN" altLang="en-US" sz="2400" dirty="0">
                <a:ea typeface="黑体" pitchFamily="2" charset="-122"/>
              </a:rPr>
              <a:t>要审计？              </a:t>
            </a:r>
            <a:r>
              <a:rPr lang="en-US" altLang="zh-CN" sz="2400" dirty="0">
                <a:ea typeface="黑体" pitchFamily="2" charset="-122"/>
              </a:rPr>
              <a:t>- </a:t>
            </a:r>
            <a:r>
              <a:rPr lang="zh-CN" altLang="en-US" sz="2400" dirty="0">
                <a:ea typeface="黑体" pitchFamily="2" charset="-122"/>
              </a:rPr>
              <a:t>商业</a:t>
            </a:r>
            <a:r>
              <a:rPr lang="en-US" altLang="zh-CN" sz="2400" dirty="0">
                <a:ea typeface="黑体" pitchFamily="2" charset="-122"/>
              </a:rPr>
              <a:t>DBMS</a:t>
            </a:r>
            <a:r>
              <a:rPr lang="zh-CN" altLang="en-US" sz="2400" dirty="0">
                <a:ea typeface="黑体" pitchFamily="2" charset="-122"/>
              </a:rPr>
              <a:t>一般不支持加密？</a:t>
            </a:r>
          </a:p>
          <a:p>
            <a:pPr eaLnBrk="1" hangingPunct="1"/>
            <a:r>
              <a:rPr lang="en-US" altLang="zh-CN" sz="2400" b="1" dirty="0">
                <a:solidFill>
                  <a:schemeClr val="accent2"/>
                </a:solidFill>
                <a:ea typeface="黑体" pitchFamily="2" charset="-122"/>
              </a:rPr>
              <a:t>How?</a:t>
            </a:r>
            <a:endParaRPr lang="en-US" altLang="zh-CN" sz="2400" dirty="0">
              <a:solidFill>
                <a:schemeClr val="accent2"/>
              </a:solidFill>
              <a:ea typeface="黑体" pitchFamily="2" charset="-122"/>
            </a:endParaRPr>
          </a:p>
          <a:p>
            <a:pPr lvl="1" eaLnBrk="1" hangingPunct="1">
              <a:buFont typeface="Wingdings" pitchFamily="2" charset="2"/>
              <a:buNone/>
            </a:pPr>
            <a:r>
              <a:rPr lang="en-US" altLang="zh-CN" sz="2400" dirty="0">
                <a:ea typeface="黑体" pitchFamily="2" charset="-122"/>
              </a:rPr>
              <a:t>- DBMS</a:t>
            </a:r>
            <a:r>
              <a:rPr lang="zh-CN" altLang="en-US" sz="2400" dirty="0">
                <a:ea typeface="黑体" pitchFamily="2" charset="-122"/>
              </a:rPr>
              <a:t>如何进行安全控制</a:t>
            </a:r>
            <a:r>
              <a:rPr lang="en-US" altLang="zh-CN" sz="2400" dirty="0">
                <a:ea typeface="黑体" pitchFamily="2" charset="-122"/>
              </a:rPr>
              <a:t>? </a:t>
            </a:r>
          </a:p>
          <a:p>
            <a:pPr lvl="1" eaLnBrk="1" hangingPunct="1">
              <a:buFont typeface="Wingdings" pitchFamily="2" charset="2"/>
              <a:buNone/>
            </a:pPr>
            <a:r>
              <a:rPr lang="en-US" altLang="zh-CN" sz="2400" dirty="0">
                <a:ea typeface="黑体" pitchFamily="2" charset="-122"/>
              </a:rPr>
              <a:t>- DBA/</a:t>
            </a:r>
            <a:r>
              <a:rPr lang="zh-CN" altLang="en-US" sz="2400" dirty="0">
                <a:ea typeface="黑体" pitchFamily="2" charset="-122"/>
              </a:rPr>
              <a:t>一般用户如何使用</a:t>
            </a:r>
            <a:r>
              <a:rPr lang="en-US" altLang="zh-CN" sz="2400" dirty="0">
                <a:ea typeface="黑体" pitchFamily="2" charset="-122"/>
              </a:rPr>
              <a:t>SQL DCL</a:t>
            </a:r>
            <a:r>
              <a:rPr lang="zh-CN" altLang="en-US" sz="2400" dirty="0">
                <a:ea typeface="黑体" pitchFamily="2" charset="-122"/>
              </a:rPr>
              <a:t>进行授权</a:t>
            </a:r>
            <a:r>
              <a:rPr lang="en-US" altLang="zh-CN" sz="2400" dirty="0">
                <a:ea typeface="黑体" pitchFamily="2" charset="-122"/>
              </a:rPr>
              <a:t>/</a:t>
            </a:r>
            <a:r>
              <a:rPr lang="zh-CN" altLang="en-US" sz="2400" dirty="0">
                <a:ea typeface="黑体" pitchFamily="2" charset="-122"/>
              </a:rPr>
              <a:t>收权？</a:t>
            </a:r>
          </a:p>
        </p:txBody>
      </p:sp>
      <p:sp>
        <p:nvSpPr>
          <p:cNvPr id="22532" name="Rectangle 5"/>
          <p:cNvSpPr>
            <a:spLocks noGrp="1" noChangeArrowheads="1"/>
          </p:cNvSpPr>
          <p:nvPr>
            <p:ph type="title"/>
          </p:nvPr>
        </p:nvSpPr>
        <p:spPr>
          <a:noFill/>
        </p:spPr>
        <p:txBody>
          <a:bodyPr anchor="b"/>
          <a:lstStyle/>
          <a:p>
            <a:pPr eaLnBrk="1" hangingPunct="1"/>
            <a:r>
              <a:rPr lang="en-US" altLang="zh-CN" dirty="0"/>
              <a:t>WWW</a:t>
            </a:r>
            <a:r>
              <a:rPr lang="zh-CN" altLang="en-US" dirty="0"/>
              <a:t>总结</a:t>
            </a:r>
          </a:p>
        </p:txBody>
      </p:sp>
      <p:sp>
        <p:nvSpPr>
          <p:cNvPr id="22533"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2534"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p:spPr>
        <p:txBody>
          <a:bodyPr/>
          <a:lstStyle/>
          <a:p>
            <a:fld id="{1B4415C2-786E-4305-808D-280A928EE16E}" type="slidenum">
              <a:rPr lang="en-US" altLang="zh-CN" smtClean="0"/>
              <a:pPr/>
              <a:t>22</a:t>
            </a:fld>
            <a:endParaRPr lang="en-US" altLang="zh-CN"/>
          </a:p>
        </p:txBody>
      </p:sp>
      <p:sp>
        <p:nvSpPr>
          <p:cNvPr id="25603"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25604" name="Rectangle 3"/>
          <p:cNvSpPr>
            <a:spLocks noGrp="1" noChangeArrowheads="1"/>
          </p:cNvSpPr>
          <p:nvPr>
            <p:ph type="body" idx="1"/>
          </p:nvPr>
        </p:nvSpPr>
        <p:spPr>
          <a:xfrm>
            <a:off x="611560" y="1413024"/>
            <a:ext cx="8075240" cy="5040312"/>
          </a:xfrm>
        </p:spPr>
        <p:txBody>
          <a:bodyPr/>
          <a:lstStyle/>
          <a:p>
            <a:pPr eaLnBrk="1" hangingPunct="1">
              <a:lnSpc>
                <a:spcPct val="105000"/>
              </a:lnSpc>
            </a:pPr>
            <a:r>
              <a:rPr lang="en-US" altLang="zh-CN" sz="3000" b="1" dirty="0">
                <a:latin typeface="Times New Roman" pitchFamily="18" charset="0"/>
                <a:ea typeface="黑体" pitchFamily="2" charset="-122"/>
              </a:rPr>
              <a:t>8.1  </a:t>
            </a:r>
            <a:r>
              <a:rPr lang="zh-CN" altLang="en-US" sz="3000" b="1" dirty="0">
                <a:latin typeface="Times New Roman" pitchFamily="18" charset="0"/>
                <a:ea typeface="黑体" pitchFamily="2" charset="-122"/>
              </a:rPr>
              <a:t>数据库的安全</a:t>
            </a:r>
          </a:p>
          <a:p>
            <a:pPr lvl="1" eaLnBrk="1" hangingPunct="1">
              <a:lnSpc>
                <a:spcPct val="105000"/>
              </a:lnSpc>
            </a:pPr>
            <a:r>
              <a:rPr lang="en-US" altLang="zh-CN" sz="3000" b="1" dirty="0">
                <a:latin typeface="Times New Roman" pitchFamily="18" charset="0"/>
                <a:ea typeface="黑体" pitchFamily="2" charset="-122"/>
              </a:rPr>
              <a:t>8.1.1  </a:t>
            </a:r>
            <a:r>
              <a:rPr lang="zh-CN" altLang="en-US" sz="3000" b="1" dirty="0">
                <a:latin typeface="Times New Roman" pitchFamily="18" charset="0"/>
                <a:ea typeface="黑体" pitchFamily="2" charset="-122"/>
              </a:rPr>
              <a:t>何谓数据库的安全</a:t>
            </a:r>
          </a:p>
          <a:p>
            <a:pPr lvl="1" eaLnBrk="1" hangingPunct="1">
              <a:lnSpc>
                <a:spcPct val="105000"/>
              </a:lnSpc>
            </a:pPr>
            <a:r>
              <a:rPr lang="en-US" altLang="zh-CN" sz="3000" b="1" dirty="0">
                <a:latin typeface="Times New Roman" pitchFamily="18" charset="0"/>
                <a:ea typeface="黑体" pitchFamily="2" charset="-122"/>
              </a:rPr>
              <a:t>8.1.2  DBMS</a:t>
            </a:r>
            <a:r>
              <a:rPr lang="zh-CN" altLang="en-US" sz="3000" b="1" dirty="0">
                <a:latin typeface="Times New Roman" pitchFamily="18" charset="0"/>
                <a:ea typeface="黑体" pitchFamily="2" charset="-122"/>
              </a:rPr>
              <a:t>的安全机制</a:t>
            </a:r>
          </a:p>
          <a:p>
            <a:pPr eaLnBrk="1" hangingPunct="1">
              <a:lnSpc>
                <a:spcPct val="105000"/>
              </a:lnSpc>
            </a:pPr>
            <a:r>
              <a:rPr lang="en-US" altLang="zh-CN" sz="3000" b="1" dirty="0">
                <a:solidFill>
                  <a:srgbClr val="FF0000"/>
                </a:solidFill>
                <a:latin typeface="Times New Roman" pitchFamily="18" charset="0"/>
                <a:ea typeface="黑体" pitchFamily="2" charset="-122"/>
              </a:rPr>
              <a:t>8.2  </a:t>
            </a:r>
            <a:r>
              <a:rPr lang="zh-CN" altLang="en-US" sz="3000" b="1" dirty="0">
                <a:solidFill>
                  <a:srgbClr val="FF0000"/>
                </a:solidFill>
                <a:latin typeface="Times New Roman" pitchFamily="18" charset="0"/>
                <a:ea typeface="黑体" pitchFamily="2" charset="-122"/>
              </a:rPr>
              <a:t>完整性约束</a:t>
            </a:r>
          </a:p>
          <a:p>
            <a:pPr lvl="1" eaLnBrk="1" hangingPunct="1"/>
            <a:r>
              <a:rPr lang="en-US" altLang="zh-CN" sz="3000" b="1" dirty="0">
                <a:solidFill>
                  <a:schemeClr val="accent2"/>
                </a:solidFill>
                <a:latin typeface="Times New Roman" pitchFamily="18" charset="0"/>
                <a:ea typeface="黑体" pitchFamily="2" charset="-122"/>
              </a:rPr>
              <a:t>8.2.1  </a:t>
            </a:r>
            <a:r>
              <a:rPr lang="zh-CN" altLang="en-US" sz="3000" b="1" dirty="0">
                <a:solidFill>
                  <a:schemeClr val="accent2"/>
                </a:solidFill>
                <a:latin typeface="Times New Roman" pitchFamily="18" charset="0"/>
                <a:ea typeface="黑体" pitchFamily="2" charset="-122"/>
              </a:rPr>
              <a:t>完整性约束及其类型</a:t>
            </a:r>
          </a:p>
          <a:p>
            <a:pPr lvl="1" eaLnBrk="1" hangingPunct="1"/>
            <a:r>
              <a:rPr lang="en-US" altLang="zh-CN" sz="3000" b="1" dirty="0">
                <a:latin typeface="Times New Roman" pitchFamily="18" charset="0"/>
                <a:ea typeface="黑体" pitchFamily="2" charset="-122"/>
              </a:rPr>
              <a:t>8.2.2  </a:t>
            </a:r>
            <a:r>
              <a:rPr lang="zh-CN" altLang="en-US" sz="3000" b="1" dirty="0">
                <a:latin typeface="Times New Roman" pitchFamily="18" charset="0"/>
                <a:ea typeface="黑体" pitchFamily="2" charset="-122"/>
              </a:rPr>
              <a:t>完整性约束的</a:t>
            </a:r>
            <a:r>
              <a:rPr lang="en-US" altLang="zh-CN" sz="3000" b="1" dirty="0">
                <a:latin typeface="Times New Roman" pitchFamily="18" charset="0"/>
                <a:ea typeface="黑体" pitchFamily="2" charset="-122"/>
              </a:rPr>
              <a:t>SQL</a:t>
            </a:r>
            <a:r>
              <a:rPr lang="zh-CN" altLang="en-US" sz="3000" b="1" dirty="0">
                <a:latin typeface="Times New Roman" pitchFamily="18" charset="0"/>
                <a:ea typeface="黑体" pitchFamily="2" charset="-122"/>
              </a:rPr>
              <a:t>实现</a:t>
            </a:r>
          </a:p>
        </p:txBody>
      </p:sp>
      <p:sp>
        <p:nvSpPr>
          <p:cNvPr id="25606"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5607"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pic>
        <p:nvPicPr>
          <p:cNvPr id="8" name="Picture 8" descr="j0299125"/>
          <p:cNvPicPr>
            <a:picLocks noChangeAspect="1" noChangeArrowheads="1"/>
          </p:cNvPicPr>
          <p:nvPr/>
        </p:nvPicPr>
        <p:blipFill>
          <a:blip r:embed="rId2"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p:spPr>
        <p:txBody>
          <a:bodyPr/>
          <a:lstStyle/>
          <a:p>
            <a:fld id="{32B70CFA-C7B5-479B-A01D-0927BA58D311}" type="slidenum">
              <a:rPr lang="en-US" altLang="zh-CN" smtClean="0"/>
              <a:pPr/>
              <a:t>23</a:t>
            </a:fld>
            <a:endParaRPr lang="en-US" altLang="zh-CN"/>
          </a:p>
        </p:txBody>
      </p:sp>
      <p:sp>
        <p:nvSpPr>
          <p:cNvPr id="26627" name="Rectangle 2"/>
          <p:cNvSpPr>
            <a:spLocks noGrp="1" noChangeArrowheads="1"/>
          </p:cNvSpPr>
          <p:nvPr>
            <p:ph type="title"/>
          </p:nvPr>
        </p:nvSpPr>
        <p:spPr/>
        <p:txBody>
          <a:bodyPr/>
          <a:lstStyle/>
          <a:p>
            <a:pPr eaLnBrk="1" hangingPunct="1"/>
            <a:r>
              <a:rPr lang="en-US" altLang="zh-CN" sz="4000">
                <a:solidFill>
                  <a:srgbClr val="000066"/>
                </a:solidFill>
              </a:rPr>
              <a:t>8.2.1  </a:t>
            </a:r>
            <a:r>
              <a:rPr lang="zh-CN" altLang="en-US" sz="4000">
                <a:solidFill>
                  <a:srgbClr val="000066"/>
                </a:solidFill>
              </a:rPr>
              <a:t>完整性约束及其类型</a:t>
            </a:r>
          </a:p>
        </p:txBody>
      </p:sp>
      <p:sp>
        <p:nvSpPr>
          <p:cNvPr id="26628" name="Rectangle 3"/>
          <p:cNvSpPr>
            <a:spLocks noGrp="1" noChangeArrowheads="1"/>
          </p:cNvSpPr>
          <p:nvPr>
            <p:ph type="body" idx="1"/>
          </p:nvPr>
        </p:nvSpPr>
        <p:spPr>
          <a:xfrm>
            <a:off x="611560" y="1268413"/>
            <a:ext cx="8084383" cy="5256931"/>
          </a:xfrm>
        </p:spPr>
        <p:txBody>
          <a:bodyPr/>
          <a:lstStyle/>
          <a:p>
            <a:pPr eaLnBrk="1" hangingPunct="1">
              <a:lnSpc>
                <a:spcPct val="120000"/>
              </a:lnSpc>
              <a:spcBef>
                <a:spcPts val="0"/>
              </a:spcBef>
            </a:pPr>
            <a:r>
              <a:rPr lang="zh-CN" altLang="en-US" sz="2600" dirty="0">
                <a:solidFill>
                  <a:schemeClr val="accent2"/>
                </a:solidFill>
                <a:latin typeface="Times New Roman" pitchFamily="18" charset="0"/>
                <a:ea typeface="黑体" pitchFamily="2" charset="-122"/>
              </a:rPr>
              <a:t>完整性约束（</a:t>
            </a:r>
            <a:r>
              <a:rPr lang="en-US" altLang="zh-CN" sz="2600" dirty="0">
                <a:solidFill>
                  <a:schemeClr val="accent2"/>
                </a:solidFill>
                <a:latin typeface="Times New Roman" pitchFamily="18" charset="0"/>
                <a:ea typeface="黑体" pitchFamily="2" charset="-122"/>
              </a:rPr>
              <a:t>integrity constraints</a:t>
            </a:r>
            <a:r>
              <a:rPr lang="zh-CN" altLang="en-US" sz="2600" dirty="0">
                <a:solidFill>
                  <a:schemeClr val="accent2"/>
                </a:solidFill>
                <a:latin typeface="Times New Roman" pitchFamily="18" charset="0"/>
                <a:ea typeface="黑体" pitchFamily="2" charset="-122"/>
              </a:rPr>
              <a:t>）</a:t>
            </a:r>
            <a:endParaRPr lang="en-US" altLang="zh-CN" sz="2600" dirty="0">
              <a:latin typeface="Times New Roman" pitchFamily="18" charset="0"/>
              <a:ea typeface="黑体" pitchFamily="2" charset="-122"/>
            </a:endParaRPr>
          </a:p>
          <a:p>
            <a:pPr lvl="1" eaLnBrk="1" hangingPunct="1">
              <a:lnSpc>
                <a:spcPct val="120000"/>
              </a:lnSpc>
              <a:spcBef>
                <a:spcPts val="0"/>
              </a:spcBef>
            </a:pPr>
            <a:r>
              <a:rPr lang="zh-CN" altLang="en-US" sz="2200" dirty="0">
                <a:solidFill>
                  <a:srgbClr val="0000FF"/>
                </a:solidFill>
                <a:latin typeface="Times New Roman" pitchFamily="18" charset="0"/>
                <a:ea typeface="黑体" pitchFamily="2" charset="-122"/>
              </a:rPr>
              <a:t>完整性约束：</a:t>
            </a:r>
            <a:r>
              <a:rPr lang="zh-CN" altLang="en-US" sz="2200" dirty="0">
                <a:solidFill>
                  <a:schemeClr val="tx2"/>
                </a:solidFill>
                <a:latin typeface="Times New Roman" pitchFamily="18" charset="0"/>
                <a:ea typeface="黑体" pitchFamily="2" charset="-122"/>
              </a:rPr>
              <a:t>语义施加在数据上的限制，旨在维护（数据库更新过程中的）数据一致性</a:t>
            </a:r>
          </a:p>
          <a:p>
            <a:pPr lvl="1" eaLnBrk="1" hangingPunct="1">
              <a:lnSpc>
                <a:spcPct val="120000"/>
              </a:lnSpc>
              <a:spcBef>
                <a:spcPts val="0"/>
              </a:spcBef>
            </a:pPr>
            <a:r>
              <a:rPr lang="en-US" altLang="zh-CN" sz="2200" b="1" dirty="0">
                <a:solidFill>
                  <a:srgbClr val="0000FF"/>
                </a:solidFill>
                <a:latin typeface="Times New Roman" pitchFamily="18" charset="0"/>
                <a:ea typeface="黑体" pitchFamily="2" charset="-122"/>
              </a:rPr>
              <a:t>Integrity constraints </a:t>
            </a:r>
            <a:r>
              <a:rPr lang="en-US" altLang="zh-CN" sz="2200" dirty="0">
                <a:latin typeface="Times New Roman" pitchFamily="18" charset="0"/>
                <a:ea typeface="黑体" pitchFamily="2" charset="-122"/>
              </a:rPr>
              <a:t>ensure that changes made to the database </a:t>
            </a:r>
            <a:r>
              <a:rPr lang="en-US" altLang="zh-CN" sz="2200" i="1" dirty="0">
                <a:latin typeface="Times New Roman" pitchFamily="18" charset="0"/>
                <a:ea typeface="黑体" pitchFamily="2" charset="-122"/>
              </a:rPr>
              <a:t>by authorized users </a:t>
            </a:r>
            <a:r>
              <a:rPr lang="en-US" altLang="zh-CN" sz="2200" dirty="0">
                <a:latin typeface="Times New Roman" pitchFamily="18" charset="0"/>
                <a:ea typeface="黑体" pitchFamily="2" charset="-122"/>
              </a:rPr>
              <a:t>do </a:t>
            </a:r>
            <a:r>
              <a:rPr lang="en-US" altLang="zh-CN" sz="2200" b="1" dirty="0">
                <a:latin typeface="Times New Roman" pitchFamily="18" charset="0"/>
                <a:ea typeface="黑体" pitchFamily="2" charset="-122"/>
              </a:rPr>
              <a:t>not</a:t>
            </a:r>
            <a:r>
              <a:rPr lang="en-US" altLang="zh-CN" sz="2200" dirty="0">
                <a:latin typeface="Times New Roman" pitchFamily="18" charset="0"/>
                <a:ea typeface="黑体" pitchFamily="2" charset="-122"/>
              </a:rPr>
              <a:t> result in a loss of </a:t>
            </a:r>
            <a:r>
              <a:rPr lang="en-US" altLang="zh-CN" sz="2200" b="1" dirty="0">
                <a:latin typeface="Times New Roman" pitchFamily="18" charset="0"/>
                <a:ea typeface="黑体" pitchFamily="2" charset="-122"/>
              </a:rPr>
              <a:t>data consistency</a:t>
            </a:r>
            <a:r>
              <a:rPr lang="en-US" altLang="zh-CN" sz="2200" dirty="0">
                <a:latin typeface="Times New Roman" pitchFamily="18" charset="0"/>
                <a:ea typeface="黑体" pitchFamily="2" charset="-122"/>
              </a:rPr>
              <a:t>.</a:t>
            </a:r>
            <a:br>
              <a:rPr lang="en-US" altLang="zh-CN" sz="2200" dirty="0">
                <a:latin typeface="Times New Roman" pitchFamily="18" charset="0"/>
                <a:ea typeface="黑体" pitchFamily="2" charset="-122"/>
              </a:rPr>
            </a:br>
            <a:r>
              <a:rPr lang="zh-CN" altLang="en-US" sz="2200" dirty="0">
                <a:latin typeface="Times New Roman" pitchFamily="18" charset="0"/>
                <a:ea typeface="黑体" pitchFamily="2" charset="-122"/>
              </a:rPr>
              <a:t>完整性约束确保授权用户对数据库所做的更改不会导致</a:t>
            </a:r>
            <a:r>
              <a:rPr lang="zh-CN" altLang="en-US" sz="2200" dirty="0">
                <a:solidFill>
                  <a:srgbClr val="0000FF"/>
                </a:solidFill>
                <a:latin typeface="Times New Roman" pitchFamily="18" charset="0"/>
                <a:ea typeface="黑体" pitchFamily="2" charset="-122"/>
              </a:rPr>
              <a:t>丧失数据一致性</a:t>
            </a:r>
            <a:r>
              <a:rPr lang="zh-CN" altLang="en-US" sz="2200" dirty="0">
                <a:latin typeface="Times New Roman" pitchFamily="18" charset="0"/>
                <a:ea typeface="黑体" pitchFamily="2" charset="-122"/>
              </a:rPr>
              <a:t>（</a:t>
            </a:r>
            <a:r>
              <a:rPr lang="en-US" altLang="zh-CN" sz="2200" dirty="0">
                <a:latin typeface="Times New Roman" pitchFamily="18" charset="0"/>
                <a:ea typeface="黑体" pitchFamily="2" charset="-122"/>
              </a:rPr>
              <a:t>i.e., </a:t>
            </a:r>
            <a:r>
              <a:rPr lang="zh-CN" altLang="en-US" sz="2200" dirty="0">
                <a:solidFill>
                  <a:srgbClr val="0000FF"/>
                </a:solidFill>
                <a:latin typeface="Times New Roman" pitchFamily="18" charset="0"/>
                <a:ea typeface="黑体" pitchFamily="2" charset="-122"/>
              </a:rPr>
              <a:t>数据不一致</a:t>
            </a:r>
            <a:r>
              <a:rPr lang="zh-CN" altLang="en-US" sz="2200" dirty="0">
                <a:latin typeface="Times New Roman" pitchFamily="18" charset="0"/>
                <a:ea typeface="黑体" pitchFamily="2" charset="-122"/>
              </a:rPr>
              <a:t>）。</a:t>
            </a:r>
          </a:p>
          <a:p>
            <a:pPr lvl="1" eaLnBrk="1" hangingPunct="1">
              <a:lnSpc>
                <a:spcPct val="120000"/>
              </a:lnSpc>
              <a:spcBef>
                <a:spcPts val="0"/>
              </a:spcBef>
            </a:pPr>
            <a:r>
              <a:rPr lang="zh-CN" altLang="en-US" sz="2200" dirty="0">
                <a:latin typeface="Times New Roman" pitchFamily="18" charset="0"/>
                <a:ea typeface="黑体" pitchFamily="2" charset="-122"/>
              </a:rPr>
              <a:t>利用</a:t>
            </a:r>
            <a:r>
              <a:rPr lang="zh-CN" altLang="en-US" sz="2200" dirty="0">
                <a:solidFill>
                  <a:srgbClr val="0000FF"/>
                </a:solidFill>
                <a:latin typeface="Times New Roman" pitchFamily="18" charset="0"/>
                <a:ea typeface="黑体" pitchFamily="2" charset="-122"/>
              </a:rPr>
              <a:t>完整性约束定义与检查机制</a:t>
            </a:r>
            <a:r>
              <a:rPr lang="zh-CN" altLang="en-US" sz="2200" dirty="0">
                <a:latin typeface="Times New Roman" pitchFamily="18" charset="0"/>
                <a:ea typeface="黑体" pitchFamily="2" charset="-122"/>
              </a:rPr>
              <a:t>，可防止无效或错误数据进入</a:t>
            </a:r>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，从而保证</a:t>
            </a:r>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始终处于</a:t>
            </a:r>
            <a:r>
              <a:rPr lang="zh-CN" altLang="en-US" sz="2200" dirty="0">
                <a:solidFill>
                  <a:srgbClr val="0000FF"/>
                </a:solidFill>
                <a:latin typeface="Times New Roman" pitchFamily="18" charset="0"/>
                <a:ea typeface="黑体" pitchFamily="2" charset="-122"/>
              </a:rPr>
              <a:t>正确、一致的状态（</a:t>
            </a:r>
            <a:r>
              <a:rPr lang="en-US" altLang="zh-CN" sz="2200" dirty="0">
                <a:latin typeface="Times New Roman" pitchFamily="18" charset="0"/>
                <a:ea typeface="黑体" pitchFamily="2" charset="-122"/>
              </a:rPr>
              <a:t>i.e., </a:t>
            </a:r>
            <a:r>
              <a:rPr lang="zh-CN" altLang="en-US" sz="2200" dirty="0">
                <a:solidFill>
                  <a:srgbClr val="0000FF"/>
                </a:solidFill>
                <a:latin typeface="Times New Roman" pitchFamily="18" charset="0"/>
                <a:ea typeface="黑体" pitchFamily="2" charset="-122"/>
              </a:rPr>
              <a:t>符合实际语义的状态）</a:t>
            </a:r>
            <a:r>
              <a:rPr lang="zh-CN" altLang="en-US" sz="2200" dirty="0">
                <a:latin typeface="Times New Roman" pitchFamily="18" charset="0"/>
                <a:ea typeface="黑体" pitchFamily="2" charset="-122"/>
              </a:rPr>
              <a:t>。</a:t>
            </a:r>
          </a:p>
          <a:p>
            <a:pPr lvl="1" eaLnBrk="1" hangingPunct="1">
              <a:lnSpc>
                <a:spcPct val="120000"/>
              </a:lnSpc>
              <a:spcBef>
                <a:spcPts val="0"/>
              </a:spcBef>
            </a:pPr>
            <a:r>
              <a:rPr lang="zh-CN" altLang="en-US" sz="2200" dirty="0">
                <a:solidFill>
                  <a:schemeClr val="hlink"/>
                </a:solidFill>
                <a:latin typeface="Times New Roman" pitchFamily="18" charset="0"/>
                <a:ea typeface="黑体" pitchFamily="2" charset="-122"/>
              </a:rPr>
              <a:t>一个完整的</a:t>
            </a:r>
            <a:r>
              <a:rPr lang="en-US" altLang="zh-CN" sz="2200" dirty="0">
                <a:solidFill>
                  <a:schemeClr val="hlink"/>
                </a:solidFill>
                <a:latin typeface="Times New Roman" pitchFamily="18" charset="0"/>
                <a:ea typeface="黑体" pitchFamily="2" charset="-122"/>
              </a:rPr>
              <a:t>DB</a:t>
            </a:r>
            <a:r>
              <a:rPr lang="zh-CN" altLang="en-US" sz="2200" dirty="0">
                <a:solidFill>
                  <a:schemeClr val="hlink"/>
                </a:solidFill>
                <a:latin typeface="Times New Roman" pitchFamily="18" charset="0"/>
                <a:ea typeface="黑体" pitchFamily="2" charset="-122"/>
              </a:rPr>
              <a:t>设计，除了</a:t>
            </a:r>
            <a:r>
              <a:rPr lang="en-US" altLang="zh-CN" sz="2200" dirty="0">
                <a:solidFill>
                  <a:schemeClr val="hlink"/>
                </a:solidFill>
                <a:latin typeface="Times New Roman" pitchFamily="18" charset="0"/>
                <a:ea typeface="黑体" pitchFamily="2" charset="-122"/>
              </a:rPr>
              <a:t>DB</a:t>
            </a:r>
            <a:r>
              <a:rPr lang="zh-CN" altLang="en-US" sz="2200" dirty="0">
                <a:solidFill>
                  <a:schemeClr val="hlink"/>
                </a:solidFill>
                <a:latin typeface="Times New Roman" pitchFamily="18" charset="0"/>
                <a:ea typeface="黑体" pitchFamily="2" charset="-122"/>
              </a:rPr>
              <a:t>“结构”设计外，还应包括“完整性约束”的设计。完整性约束是</a:t>
            </a:r>
            <a:r>
              <a:rPr lang="en-US" altLang="zh-CN" sz="2200" dirty="0">
                <a:solidFill>
                  <a:schemeClr val="hlink"/>
                </a:solidFill>
                <a:latin typeface="Times New Roman" pitchFamily="18" charset="0"/>
                <a:ea typeface="黑体" pitchFamily="2" charset="-122"/>
              </a:rPr>
              <a:t>DB</a:t>
            </a:r>
            <a:r>
              <a:rPr lang="zh-CN" altLang="en-US" sz="2200" dirty="0">
                <a:solidFill>
                  <a:schemeClr val="hlink"/>
                </a:solidFill>
                <a:latin typeface="Times New Roman" pitchFamily="18" charset="0"/>
                <a:ea typeface="黑体" pitchFamily="2" charset="-122"/>
              </a:rPr>
              <a:t>模式的一部分。</a:t>
            </a:r>
          </a:p>
        </p:txBody>
      </p:sp>
      <p:sp>
        <p:nvSpPr>
          <p:cNvPr id="26629"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663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p:spPr>
        <p:txBody>
          <a:bodyPr/>
          <a:lstStyle/>
          <a:p>
            <a:fld id="{95511AD4-64B9-4095-A49B-8CC77EE916F4}" type="slidenum">
              <a:rPr lang="en-US" altLang="zh-CN" smtClean="0"/>
              <a:pPr/>
              <a:t>24</a:t>
            </a:fld>
            <a:endParaRPr lang="en-US" altLang="zh-CN"/>
          </a:p>
        </p:txBody>
      </p:sp>
      <p:sp>
        <p:nvSpPr>
          <p:cNvPr id="28675" name="Rectangle 2"/>
          <p:cNvSpPr>
            <a:spLocks noGrp="1" noChangeArrowheads="1"/>
          </p:cNvSpPr>
          <p:nvPr>
            <p:ph type="title"/>
          </p:nvPr>
        </p:nvSpPr>
        <p:spPr/>
        <p:txBody>
          <a:bodyPr/>
          <a:lstStyle/>
          <a:p>
            <a:pPr eaLnBrk="1" hangingPunct="1"/>
            <a:r>
              <a:rPr lang="en-US" altLang="zh-CN" sz="4000">
                <a:solidFill>
                  <a:srgbClr val="000066"/>
                </a:solidFill>
              </a:rPr>
              <a:t>8.2.1  </a:t>
            </a:r>
            <a:r>
              <a:rPr lang="zh-CN" altLang="en-US" sz="4000">
                <a:solidFill>
                  <a:srgbClr val="000066"/>
                </a:solidFill>
              </a:rPr>
              <a:t>完整性约束及其类型</a:t>
            </a:r>
          </a:p>
        </p:txBody>
      </p:sp>
      <p:sp>
        <p:nvSpPr>
          <p:cNvPr id="28676" name="Rectangle 3"/>
          <p:cNvSpPr>
            <a:spLocks noGrp="1" noChangeArrowheads="1"/>
          </p:cNvSpPr>
          <p:nvPr>
            <p:ph type="body" idx="1"/>
          </p:nvPr>
        </p:nvSpPr>
        <p:spPr>
          <a:xfrm>
            <a:off x="611560" y="1413024"/>
            <a:ext cx="8075240" cy="5040312"/>
          </a:xfrm>
        </p:spPr>
        <p:txBody>
          <a:bodyPr/>
          <a:lstStyle/>
          <a:p>
            <a:pPr eaLnBrk="1" hangingPunct="1"/>
            <a:r>
              <a:rPr lang="zh-CN" altLang="en-US" sz="2600" dirty="0">
                <a:solidFill>
                  <a:schemeClr val="accent2"/>
                </a:solidFill>
                <a:latin typeface="Times New Roman" pitchFamily="18" charset="0"/>
                <a:ea typeface="黑体" pitchFamily="2" charset="-122"/>
              </a:rPr>
              <a:t>与“完整性约束” 相关的有三个组成部分</a:t>
            </a:r>
          </a:p>
          <a:p>
            <a:pPr lvl="1" eaLnBrk="1" hangingPunct="1"/>
            <a:r>
              <a:rPr lang="zh-CN" altLang="en-US" sz="2400" dirty="0">
                <a:solidFill>
                  <a:srgbClr val="0000FF"/>
                </a:solidFill>
                <a:latin typeface="Times New Roman" pitchFamily="18" charset="0"/>
                <a:ea typeface="黑体" pitchFamily="2" charset="-122"/>
              </a:rPr>
              <a:t>完整性约束的定义</a:t>
            </a:r>
          </a:p>
          <a:p>
            <a:pPr lvl="1" eaLnBrk="1" hangingPunct="1"/>
            <a:r>
              <a:rPr lang="zh-CN" altLang="en-US" sz="2400" dirty="0">
                <a:solidFill>
                  <a:srgbClr val="0000FF"/>
                </a:solidFill>
                <a:latin typeface="Times New Roman" pitchFamily="18" charset="0"/>
                <a:ea typeface="黑体" pitchFamily="2" charset="-122"/>
              </a:rPr>
              <a:t>完整性约束的检查</a:t>
            </a:r>
          </a:p>
          <a:p>
            <a:pPr lvl="2" eaLnBrk="1" hangingPunct="1"/>
            <a:r>
              <a:rPr lang="zh-CN" altLang="en-US" sz="2400" dirty="0">
                <a:latin typeface="Times New Roman" pitchFamily="18" charset="0"/>
                <a:ea typeface="黑体" pitchFamily="2" charset="-122"/>
              </a:rPr>
              <a:t> 在 </a:t>
            </a:r>
            <a:r>
              <a:rPr lang="en-US" altLang="zh-CN" sz="2400" dirty="0">
                <a:latin typeface="Times New Roman" pitchFamily="18" charset="0"/>
                <a:ea typeface="黑体" pitchFamily="2" charset="-122"/>
              </a:rPr>
              <a:t>DBMS </a:t>
            </a:r>
            <a:r>
              <a:rPr lang="zh-CN" altLang="en-US" sz="2400" dirty="0">
                <a:latin typeface="Times New Roman" pitchFamily="18" charset="0"/>
                <a:ea typeface="黑体" pitchFamily="2" charset="-122"/>
              </a:rPr>
              <a:t>中的检查模块</a:t>
            </a:r>
          </a:p>
          <a:p>
            <a:pPr lvl="1" eaLnBrk="1" hangingPunct="1"/>
            <a:r>
              <a:rPr lang="zh-CN" altLang="en-US" sz="2400" dirty="0">
                <a:solidFill>
                  <a:srgbClr val="0000FF"/>
                </a:solidFill>
                <a:latin typeface="Times New Roman" pitchFamily="18" charset="0"/>
                <a:ea typeface="黑体" pitchFamily="2" charset="-122"/>
              </a:rPr>
              <a:t>违反完整性约束的处理</a:t>
            </a:r>
          </a:p>
          <a:p>
            <a:pPr lvl="2" eaLnBrk="1" hangingPunct="1"/>
            <a:r>
              <a:rPr lang="zh-CN" altLang="en-US" sz="2400" dirty="0">
                <a:latin typeface="Times New Roman" pitchFamily="18" charset="0"/>
                <a:ea typeface="黑体" pitchFamily="2" charset="-122"/>
              </a:rPr>
              <a:t>用户的操作会破坏数据的完整性（即违反完整性约束的要求）时，系统将：</a:t>
            </a:r>
          </a:p>
          <a:p>
            <a:pPr lvl="3" eaLnBrk="1" hangingPunct="1"/>
            <a:r>
              <a:rPr lang="zh-CN" altLang="en-US" sz="2200" dirty="0">
                <a:latin typeface="Times New Roman" pitchFamily="18" charset="0"/>
                <a:ea typeface="黑体" pitchFamily="2" charset="-122"/>
              </a:rPr>
              <a:t> </a:t>
            </a:r>
            <a:r>
              <a:rPr lang="zh-CN" altLang="en-US" sz="2200" dirty="0">
                <a:solidFill>
                  <a:schemeClr val="hlink"/>
                </a:solidFill>
                <a:latin typeface="Times New Roman" pitchFamily="18" charset="0"/>
                <a:ea typeface="黑体" pitchFamily="2" charset="-122"/>
              </a:rPr>
              <a:t>拒绝执行，并报警或报错；</a:t>
            </a:r>
          </a:p>
          <a:p>
            <a:pPr lvl="3" eaLnBrk="1" hangingPunct="1"/>
            <a:r>
              <a:rPr lang="zh-CN" altLang="en-US" sz="2200" dirty="0">
                <a:solidFill>
                  <a:schemeClr val="hlink"/>
                </a:solidFill>
                <a:latin typeface="Times New Roman" pitchFamily="18" charset="0"/>
                <a:ea typeface="黑体" pitchFamily="2" charset="-122"/>
              </a:rPr>
              <a:t> 按照预先定义的动作进行处理 ，例如：</a:t>
            </a:r>
          </a:p>
          <a:p>
            <a:pPr lvl="4" eaLnBrk="1" hangingPunct="1"/>
            <a:r>
              <a:rPr lang="zh-CN" altLang="en-US" sz="2200" dirty="0">
                <a:solidFill>
                  <a:srgbClr val="008000"/>
                </a:solidFill>
                <a:latin typeface="Times New Roman" pitchFamily="18" charset="0"/>
                <a:ea typeface="黑体" pitchFamily="2" charset="-122"/>
              </a:rPr>
              <a:t>在</a:t>
            </a:r>
            <a:r>
              <a:rPr lang="zh-CN" altLang="en-US" sz="2200" u="sng" dirty="0">
                <a:solidFill>
                  <a:srgbClr val="008000"/>
                </a:solidFill>
                <a:latin typeface="Times New Roman" pitchFamily="18" charset="0"/>
                <a:ea typeface="黑体" pitchFamily="2" charset="-122"/>
              </a:rPr>
              <a:t>外键</a:t>
            </a:r>
            <a:r>
              <a:rPr lang="zh-CN" altLang="en-US" sz="2200" dirty="0">
                <a:solidFill>
                  <a:srgbClr val="008000"/>
                </a:solidFill>
                <a:latin typeface="Times New Roman" pitchFamily="18" charset="0"/>
                <a:ea typeface="黑体" pitchFamily="2" charset="-122"/>
              </a:rPr>
              <a:t>定义中规定的处理</a:t>
            </a:r>
          </a:p>
          <a:p>
            <a:pPr lvl="4" eaLnBrk="1" hangingPunct="1"/>
            <a:r>
              <a:rPr lang="zh-CN" altLang="en-US" sz="2200" dirty="0">
                <a:solidFill>
                  <a:srgbClr val="008000"/>
                </a:solidFill>
                <a:latin typeface="Times New Roman" pitchFamily="18" charset="0"/>
                <a:ea typeface="黑体" pitchFamily="2" charset="-122"/>
              </a:rPr>
              <a:t>在</a:t>
            </a:r>
            <a:r>
              <a:rPr lang="zh-CN" altLang="en-US" sz="2200" u="sng" dirty="0">
                <a:solidFill>
                  <a:srgbClr val="008000"/>
                </a:solidFill>
                <a:latin typeface="Times New Roman" pitchFamily="18" charset="0"/>
                <a:ea typeface="黑体" pitchFamily="2" charset="-122"/>
              </a:rPr>
              <a:t>触发器（</a:t>
            </a:r>
            <a:r>
              <a:rPr lang="en-US" altLang="zh-CN" sz="2200" u="sng" dirty="0">
                <a:solidFill>
                  <a:srgbClr val="008000"/>
                </a:solidFill>
                <a:latin typeface="Times New Roman" pitchFamily="18" charset="0"/>
                <a:ea typeface="黑体" pitchFamily="2" charset="-122"/>
              </a:rPr>
              <a:t> triggers </a:t>
            </a:r>
            <a:r>
              <a:rPr lang="zh-CN" altLang="en-US" sz="2200" u="sng"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定义中规定的处理</a:t>
            </a:r>
          </a:p>
        </p:txBody>
      </p:sp>
      <p:sp>
        <p:nvSpPr>
          <p:cNvPr id="28677"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8678"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29699"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
        <p:nvSpPr>
          <p:cNvPr id="29700" name="灯片编号占位符 5"/>
          <p:cNvSpPr>
            <a:spLocks noGrp="1"/>
          </p:cNvSpPr>
          <p:nvPr>
            <p:ph type="sldNum" sz="quarter" idx="12"/>
          </p:nvPr>
        </p:nvSpPr>
        <p:spPr>
          <a:noFill/>
        </p:spPr>
        <p:txBody>
          <a:bodyPr/>
          <a:lstStyle/>
          <a:p>
            <a:fld id="{B76F5647-B33B-45A0-A4E9-FCD8EDE98042}" type="slidenum">
              <a:rPr lang="en-US" altLang="zh-CN" smtClean="0"/>
              <a:pPr/>
              <a:t>25</a:t>
            </a:fld>
            <a:endParaRPr lang="en-US" altLang="zh-CN"/>
          </a:p>
        </p:txBody>
      </p:sp>
      <p:sp>
        <p:nvSpPr>
          <p:cNvPr id="29701" name="Rectangle 2"/>
          <p:cNvSpPr>
            <a:spLocks noGrp="1" noChangeArrowheads="1"/>
          </p:cNvSpPr>
          <p:nvPr>
            <p:ph type="title"/>
          </p:nvPr>
        </p:nvSpPr>
        <p:spPr/>
        <p:txBody>
          <a:bodyPr/>
          <a:lstStyle/>
          <a:p>
            <a:pPr eaLnBrk="1" hangingPunct="1"/>
            <a:r>
              <a:rPr lang="en-US" altLang="zh-CN" sz="4000">
                <a:solidFill>
                  <a:srgbClr val="000066"/>
                </a:solidFill>
              </a:rPr>
              <a:t>8.2.1  </a:t>
            </a:r>
            <a:r>
              <a:rPr lang="zh-CN" altLang="en-US" sz="4000">
                <a:solidFill>
                  <a:srgbClr val="000066"/>
                </a:solidFill>
              </a:rPr>
              <a:t>完整性约束及其类型</a:t>
            </a:r>
          </a:p>
        </p:txBody>
      </p:sp>
      <p:sp>
        <p:nvSpPr>
          <p:cNvPr id="29702" name="Rectangle 3"/>
          <p:cNvSpPr>
            <a:spLocks noGrp="1" noChangeArrowheads="1"/>
          </p:cNvSpPr>
          <p:nvPr>
            <p:ph type="body" idx="1"/>
          </p:nvPr>
        </p:nvSpPr>
        <p:spPr>
          <a:xfrm>
            <a:off x="611560" y="1196975"/>
            <a:ext cx="8075240" cy="5400675"/>
          </a:xfrm>
        </p:spPr>
        <p:txBody>
          <a:bodyPr/>
          <a:lstStyle/>
          <a:p>
            <a:pPr eaLnBrk="1" hangingPunct="1"/>
            <a:r>
              <a:rPr lang="zh-CN" altLang="en-US" sz="2600" dirty="0">
                <a:solidFill>
                  <a:schemeClr val="accent2"/>
                </a:solidFill>
                <a:latin typeface="Times New Roman" pitchFamily="18" charset="0"/>
                <a:ea typeface="黑体" pitchFamily="2" charset="-122"/>
              </a:rPr>
              <a:t>完整性约束的类型</a:t>
            </a:r>
          </a:p>
          <a:p>
            <a:pPr lvl="1" eaLnBrk="1" hangingPunct="1"/>
            <a:r>
              <a:rPr lang="zh-CN" altLang="en-US" sz="2000" dirty="0">
                <a:solidFill>
                  <a:srgbClr val="0000FF"/>
                </a:solidFill>
                <a:latin typeface="Times New Roman" pitchFamily="18" charset="0"/>
                <a:ea typeface="黑体" pitchFamily="2" charset="-122"/>
              </a:rPr>
              <a:t>静态约束（</a:t>
            </a:r>
            <a:r>
              <a:rPr lang="en-US" altLang="zh-CN" sz="2000" dirty="0">
                <a:solidFill>
                  <a:srgbClr val="0000FF"/>
                </a:solidFill>
                <a:latin typeface="Times New Roman" pitchFamily="18" charset="0"/>
                <a:ea typeface="黑体" pitchFamily="2" charset="-122"/>
              </a:rPr>
              <a:t>static constraints</a:t>
            </a:r>
            <a:r>
              <a:rPr lang="zh-CN" altLang="en-US" sz="2000" dirty="0">
                <a:solidFill>
                  <a:srgbClr val="0000FF"/>
                </a:solidFill>
                <a:latin typeface="Times New Roman" pitchFamily="18" charset="0"/>
                <a:ea typeface="黑体" pitchFamily="2" charset="-122"/>
              </a:rPr>
              <a:t>）：</a:t>
            </a:r>
            <a:r>
              <a:rPr lang="zh-CN" altLang="en-US" sz="2000" dirty="0">
                <a:latin typeface="Times New Roman" pitchFamily="18" charset="0"/>
                <a:ea typeface="黑体" pitchFamily="2" charset="-122"/>
              </a:rPr>
              <a:t>对</a:t>
            </a:r>
            <a:r>
              <a:rPr lang="en-US" altLang="zh-CN" sz="2000" dirty="0">
                <a:latin typeface="Times New Roman" pitchFamily="18" charset="0"/>
                <a:ea typeface="黑体" pitchFamily="2" charset="-122"/>
              </a:rPr>
              <a:t>DB</a:t>
            </a:r>
            <a:r>
              <a:rPr lang="zh-CN" altLang="en-US" sz="2000" dirty="0">
                <a:latin typeface="Times New Roman" pitchFamily="18" charset="0"/>
                <a:ea typeface="黑体" pitchFamily="2" charset="-122"/>
              </a:rPr>
              <a:t>状态的约束。</a:t>
            </a:r>
          </a:p>
          <a:p>
            <a:pPr lvl="2" eaLnBrk="1" hangingPunct="1"/>
            <a:r>
              <a:rPr lang="zh-CN" altLang="en-US" sz="2000" dirty="0">
                <a:solidFill>
                  <a:srgbClr val="008000"/>
                </a:solidFill>
                <a:latin typeface="Times New Roman" pitchFamily="18" charset="0"/>
                <a:ea typeface="黑体" pitchFamily="2" charset="-122"/>
              </a:rPr>
              <a:t>固有约束（</a:t>
            </a:r>
            <a:r>
              <a:rPr lang="en-US" altLang="zh-CN" sz="2000" dirty="0">
                <a:solidFill>
                  <a:srgbClr val="008000"/>
                </a:solidFill>
                <a:latin typeface="Times New Roman" pitchFamily="18" charset="0"/>
                <a:ea typeface="黑体" pitchFamily="2" charset="-122"/>
              </a:rPr>
              <a:t>inherent constraints</a:t>
            </a:r>
            <a:r>
              <a:rPr lang="zh-CN" altLang="en-US" sz="2000" dirty="0">
                <a:solidFill>
                  <a:srgbClr val="008000"/>
                </a:solidFill>
                <a:latin typeface="Times New Roman" pitchFamily="18" charset="0"/>
                <a:ea typeface="黑体" pitchFamily="2" charset="-122"/>
              </a:rPr>
              <a:t>）：</a:t>
            </a:r>
            <a:r>
              <a:rPr lang="zh-CN" altLang="en-US" sz="2000" dirty="0">
                <a:latin typeface="Times New Roman" pitchFamily="18" charset="0"/>
                <a:ea typeface="黑体" pitchFamily="2" charset="-122"/>
              </a:rPr>
              <a:t>指数据模型固有的约束。例如：</a:t>
            </a:r>
            <a:r>
              <a:rPr lang="en-US" altLang="zh-CN" sz="2000" dirty="0">
                <a:latin typeface="Times New Roman" pitchFamily="18" charset="0"/>
                <a:ea typeface="黑体" pitchFamily="2" charset="-122"/>
              </a:rPr>
              <a:t> </a:t>
            </a:r>
            <a:r>
              <a:rPr lang="zh-CN" altLang="en-US" sz="2000" dirty="0">
                <a:latin typeface="Times New Roman" pitchFamily="18" charset="0"/>
                <a:ea typeface="黑体" pitchFamily="2" charset="-122"/>
              </a:rPr>
              <a:t>关系模型中的</a:t>
            </a:r>
            <a:r>
              <a:rPr lang="en-US" altLang="zh-CN" sz="2000" dirty="0">
                <a:latin typeface="Times New Roman" pitchFamily="18" charset="0"/>
                <a:ea typeface="黑体" pitchFamily="2" charset="-122"/>
              </a:rPr>
              <a:t>1NF</a:t>
            </a:r>
            <a:r>
              <a:rPr lang="zh-CN" altLang="en-US" sz="2000" dirty="0">
                <a:latin typeface="Times New Roman" pitchFamily="18" charset="0"/>
                <a:ea typeface="黑体" pitchFamily="2" charset="-122"/>
              </a:rPr>
              <a:t>条件</a:t>
            </a:r>
            <a:endParaRPr lang="en-US" altLang="zh-CN" sz="2000" dirty="0">
              <a:latin typeface="Times New Roman" pitchFamily="18" charset="0"/>
              <a:ea typeface="黑体" pitchFamily="2" charset="-122"/>
            </a:endParaRPr>
          </a:p>
          <a:p>
            <a:pPr lvl="2" eaLnBrk="1" hangingPunct="1"/>
            <a:r>
              <a:rPr lang="zh-CN" altLang="en-US" sz="2000" dirty="0">
                <a:solidFill>
                  <a:srgbClr val="008000"/>
                </a:solidFill>
                <a:latin typeface="Times New Roman" pitchFamily="18" charset="0"/>
                <a:ea typeface="黑体" pitchFamily="2" charset="-122"/>
              </a:rPr>
              <a:t>隐含约束（</a:t>
            </a:r>
            <a:r>
              <a:rPr lang="en-US" altLang="zh-CN" sz="2000" dirty="0">
                <a:solidFill>
                  <a:srgbClr val="008000"/>
                </a:solidFill>
                <a:latin typeface="Times New Roman" pitchFamily="18" charset="0"/>
                <a:ea typeface="黑体" pitchFamily="2" charset="-122"/>
              </a:rPr>
              <a:t>implicit constraints</a:t>
            </a:r>
            <a:r>
              <a:rPr lang="zh-CN" altLang="en-US" sz="2000" dirty="0">
                <a:solidFill>
                  <a:srgbClr val="008000"/>
                </a:solidFill>
                <a:latin typeface="Times New Roman" pitchFamily="18" charset="0"/>
                <a:ea typeface="黑体" pitchFamily="2" charset="-122"/>
              </a:rPr>
              <a:t>）：</a:t>
            </a:r>
            <a:r>
              <a:rPr lang="zh-CN" altLang="en-US" sz="2000" dirty="0">
                <a:latin typeface="Times New Roman" pitchFamily="18" charset="0"/>
                <a:ea typeface="黑体" pitchFamily="2" charset="-122"/>
              </a:rPr>
              <a:t>指隐含在数据模式中的约束，用</a:t>
            </a:r>
            <a:r>
              <a:rPr lang="en-US" altLang="zh-CN" sz="2000" dirty="0">
                <a:latin typeface="Times New Roman" pitchFamily="18" charset="0"/>
                <a:ea typeface="黑体" pitchFamily="2" charset="-122"/>
              </a:rPr>
              <a:t>DDL</a:t>
            </a:r>
            <a:r>
              <a:rPr lang="zh-CN" altLang="en-US" sz="2000" dirty="0">
                <a:latin typeface="Times New Roman" pitchFamily="18" charset="0"/>
                <a:ea typeface="黑体" pitchFamily="2" charset="-122"/>
              </a:rPr>
              <a:t>来申明，约束定义存于</a:t>
            </a:r>
            <a:r>
              <a:rPr lang="en-US" altLang="zh-CN" sz="2000" dirty="0">
                <a:latin typeface="Times New Roman" pitchFamily="18" charset="0"/>
                <a:ea typeface="黑体" pitchFamily="2" charset="-122"/>
              </a:rPr>
              <a:t>DD</a:t>
            </a:r>
            <a:r>
              <a:rPr lang="zh-CN" altLang="en-US" sz="2000" dirty="0">
                <a:latin typeface="Times New Roman" pitchFamily="18" charset="0"/>
                <a:ea typeface="黑体" pitchFamily="2" charset="-122"/>
              </a:rPr>
              <a:t>中。对关系</a:t>
            </a:r>
            <a:r>
              <a:rPr lang="en-US" altLang="zh-CN" sz="2000" dirty="0">
                <a:latin typeface="Times New Roman" pitchFamily="18" charset="0"/>
                <a:ea typeface="黑体" pitchFamily="2" charset="-122"/>
              </a:rPr>
              <a:t>DB</a:t>
            </a:r>
            <a:r>
              <a:rPr lang="zh-CN" altLang="en-US" sz="2000" dirty="0">
                <a:latin typeface="Times New Roman" pitchFamily="18" charset="0"/>
                <a:ea typeface="黑体" pitchFamily="2" charset="-122"/>
              </a:rPr>
              <a:t>，包括：</a:t>
            </a:r>
          </a:p>
          <a:p>
            <a:pPr lvl="3" eaLnBrk="1" hangingPunct="1"/>
            <a:r>
              <a:rPr lang="zh-CN" altLang="en-US" dirty="0">
                <a:solidFill>
                  <a:schemeClr val="hlink"/>
                </a:solidFill>
                <a:latin typeface="Times New Roman" pitchFamily="18" charset="0"/>
                <a:ea typeface="黑体" pitchFamily="2" charset="-122"/>
              </a:rPr>
              <a:t>域完整性约束（</a:t>
            </a:r>
            <a:r>
              <a:rPr lang="en-US" altLang="zh-CN" dirty="0">
                <a:solidFill>
                  <a:schemeClr val="hlink"/>
                </a:solidFill>
                <a:latin typeface="Times New Roman" pitchFamily="18" charset="0"/>
                <a:ea typeface="黑体" pitchFamily="2" charset="-122"/>
              </a:rPr>
              <a:t>domain integrity constraints</a:t>
            </a:r>
            <a:r>
              <a:rPr lang="zh-CN" altLang="en-US" dirty="0">
                <a:solidFill>
                  <a:schemeClr val="hlink"/>
                </a:solidFill>
                <a:latin typeface="Times New Roman" pitchFamily="18" charset="0"/>
                <a:ea typeface="黑体" pitchFamily="2" charset="-122"/>
              </a:rPr>
              <a:t>）：</a:t>
            </a:r>
          </a:p>
          <a:p>
            <a:pPr lvl="4" eaLnBrk="1" hangingPunct="1"/>
            <a:r>
              <a:rPr lang="zh-CN" altLang="en-US" dirty="0">
                <a:latin typeface="Times New Roman" pitchFamily="18" charset="0"/>
                <a:ea typeface="黑体" pitchFamily="2" charset="-122"/>
              </a:rPr>
              <a:t>属性值应在域中取值；属性值是否可取</a:t>
            </a:r>
            <a:r>
              <a:rPr lang="en-US" altLang="zh-CN" dirty="0">
                <a:latin typeface="Times New Roman" pitchFamily="18" charset="0"/>
                <a:ea typeface="黑体" pitchFamily="2" charset="-122"/>
              </a:rPr>
              <a:t>null</a:t>
            </a:r>
            <a:r>
              <a:rPr lang="zh-CN" altLang="en-US" dirty="0">
                <a:latin typeface="Times New Roman" pitchFamily="18" charset="0"/>
                <a:ea typeface="黑体" pitchFamily="2" charset="-122"/>
              </a:rPr>
              <a:t>值</a:t>
            </a:r>
            <a:endParaRPr lang="en-US" altLang="zh-CN" dirty="0">
              <a:latin typeface="Times New Roman" pitchFamily="18" charset="0"/>
              <a:ea typeface="黑体" pitchFamily="2" charset="-122"/>
            </a:endParaRPr>
          </a:p>
          <a:p>
            <a:pPr lvl="3" eaLnBrk="1" hangingPunct="1"/>
            <a:r>
              <a:rPr lang="zh-CN" altLang="en-US" dirty="0">
                <a:solidFill>
                  <a:schemeClr val="hlink"/>
                </a:solidFill>
                <a:latin typeface="Times New Roman" pitchFamily="18" charset="0"/>
                <a:ea typeface="黑体" pitchFamily="2" charset="-122"/>
              </a:rPr>
              <a:t>实体完整性约束（</a:t>
            </a:r>
            <a:r>
              <a:rPr lang="en-US" altLang="zh-CN" dirty="0">
                <a:solidFill>
                  <a:schemeClr val="hlink"/>
                </a:solidFill>
                <a:latin typeface="Times New Roman" pitchFamily="18" charset="0"/>
                <a:ea typeface="黑体" pitchFamily="2" charset="-122"/>
              </a:rPr>
              <a:t>entity integrity constraints</a:t>
            </a:r>
            <a:r>
              <a:rPr lang="zh-CN" altLang="en-US" dirty="0">
                <a:solidFill>
                  <a:schemeClr val="hlink"/>
                </a:solidFill>
                <a:latin typeface="Times New Roman" pitchFamily="18" charset="0"/>
                <a:ea typeface="黑体" pitchFamily="2" charset="-122"/>
              </a:rPr>
              <a:t>）：</a:t>
            </a:r>
          </a:p>
          <a:p>
            <a:pPr lvl="4" eaLnBrk="1" hangingPunct="1"/>
            <a:r>
              <a:rPr lang="zh-CN" altLang="en-US" dirty="0">
                <a:latin typeface="Times New Roman" pitchFamily="18" charset="0"/>
                <a:ea typeface="黑体" pitchFamily="2" charset="-122"/>
              </a:rPr>
              <a:t>每个关系必须有一个键（</a:t>
            </a:r>
            <a:r>
              <a:rPr lang="en-US" altLang="zh-CN" dirty="0">
                <a:latin typeface="Times New Roman" pitchFamily="18" charset="0"/>
                <a:ea typeface="黑体" pitchFamily="2" charset="-122"/>
              </a:rPr>
              <a:t>key</a:t>
            </a:r>
            <a:r>
              <a:rPr lang="zh-CN" altLang="en-US" dirty="0">
                <a:latin typeface="Times New Roman" pitchFamily="18" charset="0"/>
                <a:ea typeface="黑体" pitchFamily="2" charset="-122"/>
              </a:rPr>
              <a:t>），每个元组的键值应唯一，且不能为</a:t>
            </a:r>
            <a:r>
              <a:rPr lang="en-US" altLang="zh-CN" dirty="0">
                <a:latin typeface="Times New Roman" pitchFamily="18" charset="0"/>
                <a:ea typeface="黑体" pitchFamily="2" charset="-122"/>
              </a:rPr>
              <a:t>null</a:t>
            </a:r>
            <a:endParaRPr lang="zh-CN" altLang="en-US" dirty="0">
              <a:latin typeface="Times New Roman" pitchFamily="18" charset="0"/>
              <a:ea typeface="黑体" pitchFamily="2" charset="-122"/>
            </a:endParaRPr>
          </a:p>
          <a:p>
            <a:pPr lvl="4" eaLnBrk="1" hangingPunct="1"/>
            <a:r>
              <a:rPr lang="zh-CN" altLang="en-US" dirty="0">
                <a:latin typeface="Times New Roman" pitchFamily="18" charset="0"/>
                <a:ea typeface="黑体" pitchFamily="2" charset="-122"/>
              </a:rPr>
              <a:t>在</a:t>
            </a:r>
            <a:r>
              <a:rPr lang="en-US" altLang="zh-CN" dirty="0">
                <a:latin typeface="Times New Roman" pitchFamily="18" charset="0"/>
                <a:ea typeface="黑体" pitchFamily="2" charset="-122"/>
              </a:rPr>
              <a:t>SQL</a:t>
            </a:r>
            <a:r>
              <a:rPr lang="zh-CN" altLang="en-US" dirty="0">
                <a:latin typeface="Times New Roman" pitchFamily="18" charset="0"/>
                <a:ea typeface="黑体" pitchFamily="2" charset="-122"/>
              </a:rPr>
              <a:t>实现时，可为每个关系选定一个主键（</a:t>
            </a:r>
            <a:r>
              <a:rPr lang="en-US" altLang="zh-CN" dirty="0">
                <a:latin typeface="Times New Roman" pitchFamily="18" charset="0"/>
                <a:ea typeface="黑体" pitchFamily="2" charset="-122"/>
              </a:rPr>
              <a:t>PK</a:t>
            </a:r>
            <a:r>
              <a:rPr lang="zh-CN" altLang="en-US" dirty="0">
                <a:latin typeface="Times New Roman" pitchFamily="18" charset="0"/>
                <a:ea typeface="黑体" pitchFamily="2" charset="-122"/>
              </a:rPr>
              <a:t>）</a:t>
            </a:r>
          </a:p>
          <a:p>
            <a:pPr lvl="3" eaLnBrk="1" hangingPunct="1"/>
            <a:r>
              <a:rPr lang="zh-CN" altLang="en-US" dirty="0">
                <a:solidFill>
                  <a:schemeClr val="hlink"/>
                </a:solidFill>
                <a:latin typeface="Times New Roman" pitchFamily="18" charset="0"/>
                <a:ea typeface="黑体" pitchFamily="2" charset="-122"/>
              </a:rPr>
              <a:t>引用完整性约束（</a:t>
            </a:r>
            <a:r>
              <a:rPr lang="en-US" altLang="zh-CN" dirty="0">
                <a:solidFill>
                  <a:schemeClr val="hlink"/>
                </a:solidFill>
                <a:latin typeface="Times New Roman" pitchFamily="18" charset="0"/>
                <a:ea typeface="黑体" pitchFamily="2" charset="-122"/>
              </a:rPr>
              <a:t>referential integrity constraints</a:t>
            </a:r>
            <a:r>
              <a:rPr lang="zh-CN" altLang="en-US" dirty="0">
                <a:solidFill>
                  <a:schemeClr val="hlink"/>
                </a:solidFill>
                <a:latin typeface="Times New Roman" pitchFamily="18" charset="0"/>
                <a:ea typeface="黑体" pitchFamily="2" charset="-122"/>
              </a:rPr>
              <a:t>）：</a:t>
            </a:r>
          </a:p>
          <a:p>
            <a:pPr lvl="4" eaLnBrk="1" hangingPunct="1"/>
            <a:r>
              <a:rPr lang="zh-CN" altLang="en-US" dirty="0">
                <a:latin typeface="Times New Roman" pitchFamily="18" charset="0"/>
                <a:ea typeface="黑体" pitchFamily="2" charset="-122"/>
              </a:rPr>
              <a:t>一个关系中的</a:t>
            </a:r>
            <a:r>
              <a:rPr lang="en-US" altLang="zh-CN" dirty="0">
                <a:latin typeface="Times New Roman" pitchFamily="18" charset="0"/>
                <a:ea typeface="黑体" pitchFamily="2" charset="-122"/>
              </a:rPr>
              <a:t>FK</a:t>
            </a:r>
            <a:r>
              <a:rPr lang="zh-CN" altLang="en-US" dirty="0">
                <a:latin typeface="Times New Roman" pitchFamily="18" charset="0"/>
                <a:ea typeface="黑体" pitchFamily="2" charset="-122"/>
              </a:rPr>
              <a:t>值必须引用（另一个关系或本关系中）实际存在的</a:t>
            </a:r>
            <a:r>
              <a:rPr lang="en-US" altLang="zh-CN" dirty="0">
                <a:latin typeface="Times New Roman" pitchFamily="18" charset="0"/>
                <a:ea typeface="黑体" pitchFamily="2" charset="-122"/>
              </a:rPr>
              <a:t>PK</a:t>
            </a:r>
            <a:r>
              <a:rPr lang="zh-CN" altLang="en-US" dirty="0">
                <a:latin typeface="Times New Roman" pitchFamily="18" charset="0"/>
                <a:ea typeface="黑体" pitchFamily="2" charset="-122"/>
              </a:rPr>
              <a:t>值，否则只能取</a:t>
            </a:r>
            <a:r>
              <a:rPr lang="en-US" altLang="zh-CN" dirty="0">
                <a:latin typeface="Times New Roman" pitchFamily="18" charset="0"/>
                <a:ea typeface="黑体" pitchFamily="2" charset="-122"/>
              </a:rPr>
              <a:t>null</a:t>
            </a:r>
            <a:r>
              <a:rPr lang="zh-CN" altLang="en-US" dirty="0">
                <a:latin typeface="Times New Roman" pitchFamily="18" charset="0"/>
                <a:ea typeface="黑体" pitchFamily="2" charset="-122"/>
              </a:rPr>
              <a:t>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p:spPr>
        <p:txBody>
          <a:bodyPr/>
          <a:lstStyle/>
          <a:p>
            <a:fld id="{2AA157D7-2DA5-4EF2-A6AB-EB5B4FAAE2C2}" type="slidenum">
              <a:rPr lang="en-US" altLang="zh-CN" smtClean="0"/>
              <a:pPr/>
              <a:t>26</a:t>
            </a:fld>
            <a:endParaRPr lang="en-US" altLang="zh-CN"/>
          </a:p>
        </p:txBody>
      </p:sp>
      <p:sp>
        <p:nvSpPr>
          <p:cNvPr id="30723" name="Rectangle 2"/>
          <p:cNvSpPr>
            <a:spLocks noGrp="1" noChangeArrowheads="1"/>
          </p:cNvSpPr>
          <p:nvPr>
            <p:ph type="title"/>
          </p:nvPr>
        </p:nvSpPr>
        <p:spPr/>
        <p:txBody>
          <a:bodyPr/>
          <a:lstStyle/>
          <a:p>
            <a:pPr eaLnBrk="1" hangingPunct="1"/>
            <a:r>
              <a:rPr lang="en-US" altLang="zh-CN" sz="4000">
                <a:solidFill>
                  <a:srgbClr val="000066"/>
                </a:solidFill>
              </a:rPr>
              <a:t>8.2.1  </a:t>
            </a:r>
            <a:r>
              <a:rPr lang="zh-CN" altLang="en-US" sz="4000">
                <a:solidFill>
                  <a:srgbClr val="000066"/>
                </a:solidFill>
              </a:rPr>
              <a:t>完整性约束及其类型</a:t>
            </a:r>
          </a:p>
        </p:txBody>
      </p:sp>
      <p:sp>
        <p:nvSpPr>
          <p:cNvPr id="30724" name="Rectangle 3"/>
          <p:cNvSpPr>
            <a:spLocks noGrp="1" noChangeArrowheads="1"/>
          </p:cNvSpPr>
          <p:nvPr>
            <p:ph type="body" idx="1"/>
          </p:nvPr>
        </p:nvSpPr>
        <p:spPr>
          <a:xfrm>
            <a:off x="611560" y="1268413"/>
            <a:ext cx="8075240" cy="5040312"/>
          </a:xfrm>
        </p:spPr>
        <p:txBody>
          <a:bodyPr/>
          <a:lstStyle/>
          <a:p>
            <a:pPr eaLnBrk="1" hangingPunct="1"/>
            <a:r>
              <a:rPr lang="zh-CN" altLang="en-US" sz="2600" dirty="0">
                <a:solidFill>
                  <a:schemeClr val="accent2"/>
                </a:solidFill>
                <a:latin typeface="Times New Roman" pitchFamily="18" charset="0"/>
                <a:ea typeface="黑体" pitchFamily="2" charset="-122"/>
              </a:rPr>
              <a:t>完整性约束的类型（续）</a:t>
            </a:r>
            <a:endParaRPr lang="en-US" altLang="zh-CN" sz="2600" dirty="0">
              <a:solidFill>
                <a:schemeClr val="accent2"/>
              </a:solidFill>
              <a:latin typeface="Times New Roman" pitchFamily="18" charset="0"/>
              <a:ea typeface="黑体" pitchFamily="2" charset="-122"/>
            </a:endParaRPr>
          </a:p>
          <a:p>
            <a:pPr lvl="1" eaLnBrk="1" hangingPunct="1"/>
            <a:r>
              <a:rPr lang="zh-CN" altLang="en-US" sz="2200" dirty="0">
                <a:solidFill>
                  <a:srgbClr val="0000FF"/>
                </a:solidFill>
                <a:latin typeface="Times New Roman" pitchFamily="18" charset="0"/>
                <a:ea typeface="黑体" pitchFamily="2" charset="-122"/>
              </a:rPr>
              <a:t>静态约束</a:t>
            </a:r>
            <a:r>
              <a:rPr lang="en-US" altLang="zh-CN" sz="2200" dirty="0">
                <a:solidFill>
                  <a:srgbClr val="0000FF"/>
                </a:solidFill>
                <a:latin typeface="Times New Roman" pitchFamily="18" charset="0"/>
                <a:ea typeface="黑体" pitchFamily="2" charset="-122"/>
              </a:rPr>
              <a:t> </a:t>
            </a:r>
            <a:r>
              <a:rPr lang="zh-CN" altLang="en-US" sz="2200" dirty="0">
                <a:solidFill>
                  <a:srgbClr val="0000FF"/>
                </a:solidFill>
                <a:latin typeface="Times New Roman" pitchFamily="18" charset="0"/>
                <a:ea typeface="黑体" pitchFamily="2" charset="-122"/>
              </a:rPr>
              <a:t>（续）</a:t>
            </a:r>
            <a:endParaRPr lang="en-US" altLang="zh-CN" sz="2200" dirty="0">
              <a:solidFill>
                <a:srgbClr val="0000FF"/>
              </a:solidFill>
              <a:latin typeface="Times New Roman" pitchFamily="18" charset="0"/>
              <a:ea typeface="黑体" pitchFamily="2" charset="-122"/>
            </a:endParaRPr>
          </a:p>
          <a:p>
            <a:pPr lvl="2" eaLnBrk="1" hangingPunct="1"/>
            <a:r>
              <a:rPr lang="zh-CN" altLang="en-US" sz="2200" dirty="0">
                <a:solidFill>
                  <a:srgbClr val="006600"/>
                </a:solidFill>
                <a:latin typeface="Times New Roman" pitchFamily="18" charset="0"/>
                <a:ea typeface="黑体" pitchFamily="2" charset="-122"/>
              </a:rPr>
              <a:t>显式约束（</a:t>
            </a:r>
            <a:r>
              <a:rPr lang="en-US" altLang="zh-CN" sz="2200" dirty="0">
                <a:solidFill>
                  <a:srgbClr val="006600"/>
                </a:solidFill>
                <a:latin typeface="Times New Roman" pitchFamily="18" charset="0"/>
                <a:ea typeface="黑体" pitchFamily="2" charset="-122"/>
              </a:rPr>
              <a:t>explicit constraints</a:t>
            </a:r>
            <a:r>
              <a:rPr lang="zh-CN" altLang="en-US" sz="2200" dirty="0">
                <a:solidFill>
                  <a:srgbClr val="006600"/>
                </a:solidFill>
                <a:latin typeface="Times New Roman" pitchFamily="18" charset="0"/>
                <a:ea typeface="黑体" pitchFamily="2" charset="-122"/>
              </a:rPr>
              <a:t>）</a:t>
            </a:r>
            <a:r>
              <a:rPr lang="en-US" altLang="zh-CN" dirty="0">
                <a:solidFill>
                  <a:srgbClr val="006600"/>
                </a:solidFill>
                <a:latin typeface="Times New Roman" pitchFamily="18" charset="0"/>
                <a:ea typeface="黑体" pitchFamily="2" charset="-122"/>
              </a:rPr>
              <a:t> </a:t>
            </a:r>
            <a:r>
              <a:rPr lang="zh-CN" altLang="en-US" dirty="0">
                <a:solidFill>
                  <a:srgbClr val="006600"/>
                </a:solidFill>
                <a:latin typeface="Times New Roman" pitchFamily="18" charset="0"/>
                <a:ea typeface="黑体" pitchFamily="2" charset="-122"/>
              </a:rPr>
              <a:t>：</a:t>
            </a:r>
            <a:r>
              <a:rPr lang="zh-CN" altLang="en-US" sz="2200" dirty="0">
                <a:latin typeface="Times New Roman" pitchFamily="18" charset="0"/>
                <a:ea typeface="黑体" pitchFamily="2" charset="-122"/>
              </a:rPr>
              <a:t>指更为广泛的语义约束，通常与特定的应用领域有关，需用特定的</a:t>
            </a:r>
            <a:r>
              <a:rPr lang="en-US" altLang="zh-CN" sz="2200" dirty="0">
                <a:latin typeface="Times New Roman" pitchFamily="18" charset="0"/>
                <a:ea typeface="黑体" pitchFamily="2" charset="-122"/>
              </a:rPr>
              <a:t>DDL</a:t>
            </a:r>
            <a:r>
              <a:rPr lang="zh-CN" altLang="en-US" sz="2200" dirty="0">
                <a:latin typeface="Times New Roman" pitchFamily="18" charset="0"/>
                <a:ea typeface="黑体" pitchFamily="2" charset="-122"/>
              </a:rPr>
              <a:t>语句来申明，约束的定义存于</a:t>
            </a:r>
            <a:r>
              <a:rPr lang="en-US" altLang="zh-CN" sz="2200" dirty="0">
                <a:latin typeface="Times New Roman" pitchFamily="18" charset="0"/>
                <a:ea typeface="黑体" pitchFamily="2" charset="-122"/>
              </a:rPr>
              <a:t>DD</a:t>
            </a:r>
            <a:r>
              <a:rPr lang="zh-CN" altLang="en-US" sz="2200" dirty="0">
                <a:latin typeface="Times New Roman" pitchFamily="18" charset="0"/>
                <a:ea typeface="黑体" pitchFamily="2" charset="-122"/>
              </a:rPr>
              <a:t>中</a:t>
            </a:r>
            <a:endParaRPr lang="zh-CN" altLang="en-US" sz="2400" dirty="0">
              <a:latin typeface="Times New Roman" pitchFamily="18" charset="0"/>
              <a:ea typeface="黑体" pitchFamily="2" charset="-122"/>
            </a:endParaRPr>
          </a:p>
          <a:p>
            <a:pPr lvl="1" eaLnBrk="1" hangingPunct="1"/>
            <a:r>
              <a:rPr lang="zh-CN" altLang="en-US" sz="2200" dirty="0">
                <a:solidFill>
                  <a:srgbClr val="0000FF"/>
                </a:solidFill>
                <a:latin typeface="Times New Roman" pitchFamily="18" charset="0"/>
                <a:ea typeface="黑体" pitchFamily="2" charset="-122"/>
              </a:rPr>
              <a:t>动态约束（</a:t>
            </a:r>
            <a:r>
              <a:rPr lang="en-US" altLang="zh-CN" sz="2200" dirty="0">
                <a:solidFill>
                  <a:srgbClr val="0000FF"/>
                </a:solidFill>
                <a:latin typeface="Times New Roman" pitchFamily="18" charset="0"/>
                <a:ea typeface="黑体" pitchFamily="2" charset="-122"/>
              </a:rPr>
              <a:t>dynamic constraints</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对</a:t>
            </a:r>
            <a:r>
              <a:rPr lang="en-US" altLang="zh-CN" sz="2200" dirty="0">
                <a:latin typeface="Times New Roman" pitchFamily="18" charset="0"/>
                <a:ea typeface="黑体" pitchFamily="2" charset="-122"/>
              </a:rPr>
              <a:t>DB</a:t>
            </a:r>
            <a:r>
              <a:rPr lang="zh-CN" altLang="en-US" sz="2200" dirty="0">
                <a:latin typeface="Times New Roman" pitchFamily="18" charset="0"/>
                <a:ea typeface="黑体" pitchFamily="2" charset="-122"/>
              </a:rPr>
              <a:t>状态演变的约束，通常与特定的应用领域有关，同样需用特定的</a:t>
            </a:r>
            <a:r>
              <a:rPr lang="en-US" altLang="zh-CN" sz="2200" dirty="0">
                <a:latin typeface="Times New Roman" pitchFamily="18" charset="0"/>
                <a:ea typeface="黑体" pitchFamily="2" charset="-122"/>
              </a:rPr>
              <a:t>DDL</a:t>
            </a:r>
            <a:r>
              <a:rPr lang="zh-CN" altLang="en-US" sz="2200" dirty="0">
                <a:latin typeface="Times New Roman" pitchFamily="18" charset="0"/>
                <a:ea typeface="黑体" pitchFamily="2" charset="-122"/>
              </a:rPr>
              <a:t>语句来申明，约束的定义存于</a:t>
            </a:r>
            <a:r>
              <a:rPr lang="en-US" altLang="zh-CN" sz="2200" dirty="0">
                <a:latin typeface="Times New Roman" pitchFamily="18" charset="0"/>
                <a:ea typeface="黑体" pitchFamily="2" charset="-122"/>
              </a:rPr>
              <a:t>DD</a:t>
            </a:r>
            <a:r>
              <a:rPr lang="zh-CN" altLang="en-US" sz="2200" dirty="0">
                <a:latin typeface="Times New Roman" pitchFamily="18" charset="0"/>
                <a:ea typeface="黑体" pitchFamily="2" charset="-122"/>
              </a:rPr>
              <a:t>中</a:t>
            </a:r>
            <a:endParaRPr lang="zh-CN" altLang="en-US" dirty="0">
              <a:latin typeface="Times New Roman" pitchFamily="18" charset="0"/>
              <a:ea typeface="黑体" pitchFamily="2" charset="-122"/>
            </a:endParaRPr>
          </a:p>
          <a:p>
            <a:pPr lvl="1" eaLnBrk="1" hangingPunct="1"/>
            <a:r>
              <a:rPr lang="zh-CN" altLang="en-US" sz="2200" dirty="0">
                <a:solidFill>
                  <a:srgbClr val="006600"/>
                </a:solidFill>
                <a:latin typeface="Times New Roman" pitchFamily="18" charset="0"/>
                <a:ea typeface="黑体" pitchFamily="2" charset="-122"/>
              </a:rPr>
              <a:t>显式约束</a:t>
            </a:r>
            <a:r>
              <a:rPr lang="zh-CN" altLang="en-US" sz="2200" dirty="0">
                <a:latin typeface="Times New Roman" pitchFamily="18" charset="0"/>
                <a:ea typeface="黑体" pitchFamily="2" charset="-122"/>
              </a:rPr>
              <a:t>与</a:t>
            </a:r>
            <a:r>
              <a:rPr lang="zh-CN" altLang="en-US" sz="2200" dirty="0">
                <a:solidFill>
                  <a:srgbClr val="0000FF"/>
                </a:solidFill>
                <a:latin typeface="Times New Roman" pitchFamily="18" charset="0"/>
                <a:ea typeface="黑体" pitchFamily="2" charset="-122"/>
              </a:rPr>
              <a:t>动态约束</a:t>
            </a:r>
            <a:r>
              <a:rPr lang="zh-CN" altLang="en-US" sz="2200" dirty="0">
                <a:latin typeface="Times New Roman" pitchFamily="18" charset="0"/>
                <a:ea typeface="黑体" pitchFamily="2" charset="-122"/>
              </a:rPr>
              <a:t>源于特定应用领域的业务规则（</a:t>
            </a:r>
            <a:r>
              <a:rPr lang="en-US" altLang="zh-CN" sz="2200" dirty="0">
                <a:latin typeface="Times New Roman" pitchFamily="18" charset="0"/>
                <a:ea typeface="黑体" pitchFamily="2" charset="-122"/>
              </a:rPr>
              <a:t>business rules</a:t>
            </a:r>
            <a:r>
              <a:rPr lang="zh-CN" altLang="en-US" sz="2200" dirty="0">
                <a:latin typeface="Times New Roman" pitchFamily="18" charset="0"/>
                <a:ea typeface="黑体" pitchFamily="2" charset="-122"/>
              </a:rPr>
              <a:t>），在关系数据库中称</a:t>
            </a:r>
            <a:r>
              <a:rPr lang="zh-CN" altLang="en-US" sz="2200" dirty="0">
                <a:solidFill>
                  <a:srgbClr val="0000FF"/>
                </a:solidFill>
                <a:latin typeface="Times New Roman" pitchFamily="18" charset="0"/>
                <a:ea typeface="黑体" pitchFamily="2" charset="-122"/>
              </a:rPr>
              <a:t>一般完整性约束（</a:t>
            </a:r>
            <a:r>
              <a:rPr lang="en-US" altLang="zh-CN" sz="2200" dirty="0">
                <a:solidFill>
                  <a:srgbClr val="0000FF"/>
                </a:solidFill>
                <a:latin typeface="Times New Roman" pitchFamily="18" charset="0"/>
                <a:ea typeface="黑体" pitchFamily="2" charset="-122"/>
              </a:rPr>
              <a:t>general constraints</a:t>
            </a:r>
            <a:r>
              <a:rPr lang="zh-CN" altLang="en-US" sz="2200" dirty="0">
                <a:solidFill>
                  <a:srgbClr val="0000FF"/>
                </a:solidFill>
                <a:latin typeface="Times New Roman" pitchFamily="18" charset="0"/>
                <a:ea typeface="黑体" pitchFamily="2" charset="-122"/>
              </a:rPr>
              <a:t>）</a:t>
            </a:r>
            <a:endParaRPr lang="zh-CN" altLang="en-US" dirty="0"/>
          </a:p>
        </p:txBody>
      </p:sp>
      <p:sp>
        <p:nvSpPr>
          <p:cNvPr id="30725"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0726"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p:spPr>
        <p:txBody>
          <a:bodyPr/>
          <a:lstStyle/>
          <a:p>
            <a:fld id="{641BFC16-07C4-4F84-BCB9-416FEBFD7D91}" type="slidenum">
              <a:rPr lang="en-US" altLang="zh-CN" smtClean="0"/>
              <a:pPr/>
              <a:t>27</a:t>
            </a:fld>
            <a:endParaRPr lang="en-US" altLang="zh-CN"/>
          </a:p>
        </p:txBody>
      </p:sp>
      <p:sp>
        <p:nvSpPr>
          <p:cNvPr id="31747"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31748" name="Rectangle 3"/>
          <p:cNvSpPr>
            <a:spLocks noGrp="1" noChangeArrowheads="1"/>
          </p:cNvSpPr>
          <p:nvPr>
            <p:ph type="body" idx="1"/>
          </p:nvPr>
        </p:nvSpPr>
        <p:spPr>
          <a:xfrm>
            <a:off x="611560" y="1413024"/>
            <a:ext cx="8075240" cy="5040312"/>
          </a:xfrm>
        </p:spPr>
        <p:txBody>
          <a:bodyPr/>
          <a:lstStyle/>
          <a:p>
            <a:pPr eaLnBrk="1" hangingPunct="1">
              <a:lnSpc>
                <a:spcPct val="105000"/>
              </a:lnSpc>
            </a:pPr>
            <a:r>
              <a:rPr lang="en-US" altLang="zh-CN" sz="3000" b="1" dirty="0">
                <a:latin typeface="Times New Roman" pitchFamily="18" charset="0"/>
                <a:ea typeface="黑体" pitchFamily="2" charset="-122"/>
              </a:rPr>
              <a:t>8.1  </a:t>
            </a:r>
            <a:r>
              <a:rPr lang="zh-CN" altLang="en-US" sz="3000" b="1" dirty="0">
                <a:latin typeface="Times New Roman" pitchFamily="18" charset="0"/>
                <a:ea typeface="黑体" pitchFamily="2" charset="-122"/>
              </a:rPr>
              <a:t>数据库的安全</a:t>
            </a:r>
          </a:p>
          <a:p>
            <a:pPr lvl="1" eaLnBrk="1" hangingPunct="1">
              <a:lnSpc>
                <a:spcPct val="105000"/>
              </a:lnSpc>
            </a:pPr>
            <a:r>
              <a:rPr lang="en-US" altLang="zh-CN" sz="3000" b="1" dirty="0">
                <a:latin typeface="Times New Roman" pitchFamily="18" charset="0"/>
                <a:ea typeface="黑体" pitchFamily="2" charset="-122"/>
              </a:rPr>
              <a:t>8.1.1  </a:t>
            </a:r>
            <a:r>
              <a:rPr lang="zh-CN" altLang="en-US" sz="3000" b="1" dirty="0">
                <a:latin typeface="Times New Roman" pitchFamily="18" charset="0"/>
                <a:ea typeface="黑体" pitchFamily="2" charset="-122"/>
              </a:rPr>
              <a:t>何谓数据库的安全</a:t>
            </a:r>
          </a:p>
          <a:p>
            <a:pPr lvl="1" eaLnBrk="1" hangingPunct="1">
              <a:lnSpc>
                <a:spcPct val="105000"/>
              </a:lnSpc>
            </a:pPr>
            <a:r>
              <a:rPr lang="en-US" altLang="zh-CN" sz="3000" b="1" dirty="0">
                <a:latin typeface="Times New Roman" pitchFamily="18" charset="0"/>
                <a:ea typeface="黑体" pitchFamily="2" charset="-122"/>
              </a:rPr>
              <a:t>8.1.2  DBMS</a:t>
            </a:r>
            <a:r>
              <a:rPr lang="zh-CN" altLang="en-US" sz="3000" b="1" dirty="0">
                <a:latin typeface="Times New Roman" pitchFamily="18" charset="0"/>
                <a:ea typeface="黑体" pitchFamily="2" charset="-122"/>
              </a:rPr>
              <a:t>的安全机制</a:t>
            </a:r>
          </a:p>
          <a:p>
            <a:pPr eaLnBrk="1" hangingPunct="1">
              <a:lnSpc>
                <a:spcPct val="105000"/>
              </a:lnSpc>
            </a:pPr>
            <a:r>
              <a:rPr lang="en-US" altLang="zh-CN" sz="3000" b="1" dirty="0">
                <a:solidFill>
                  <a:srgbClr val="FF0000"/>
                </a:solidFill>
                <a:latin typeface="Times New Roman" pitchFamily="18" charset="0"/>
                <a:ea typeface="黑体" pitchFamily="2" charset="-122"/>
              </a:rPr>
              <a:t>8.2  </a:t>
            </a:r>
            <a:r>
              <a:rPr lang="zh-CN" altLang="en-US" sz="3000" b="1" dirty="0">
                <a:solidFill>
                  <a:srgbClr val="FF0000"/>
                </a:solidFill>
                <a:latin typeface="Times New Roman" pitchFamily="18" charset="0"/>
                <a:ea typeface="黑体" pitchFamily="2" charset="-122"/>
              </a:rPr>
              <a:t>完整性约束</a:t>
            </a:r>
          </a:p>
          <a:p>
            <a:pPr lvl="1" eaLnBrk="1" hangingPunct="1"/>
            <a:r>
              <a:rPr lang="en-US" altLang="zh-CN" sz="3000" b="1" dirty="0">
                <a:latin typeface="Times New Roman" pitchFamily="18" charset="0"/>
                <a:ea typeface="黑体" pitchFamily="2" charset="-122"/>
              </a:rPr>
              <a:t>8.2.1  </a:t>
            </a:r>
            <a:r>
              <a:rPr lang="zh-CN" altLang="en-US" sz="3000" b="1" dirty="0">
                <a:latin typeface="Times New Roman" pitchFamily="18" charset="0"/>
                <a:ea typeface="黑体" pitchFamily="2" charset="-122"/>
              </a:rPr>
              <a:t>完整性约束及其类型</a:t>
            </a:r>
          </a:p>
          <a:p>
            <a:pPr lvl="1" eaLnBrk="1" hangingPunct="1"/>
            <a:r>
              <a:rPr lang="en-US" altLang="zh-CN" sz="3000" b="1" dirty="0">
                <a:solidFill>
                  <a:schemeClr val="accent2"/>
                </a:solidFill>
                <a:latin typeface="Times New Roman" pitchFamily="18" charset="0"/>
                <a:ea typeface="黑体" pitchFamily="2" charset="-122"/>
              </a:rPr>
              <a:t>8.2.2  </a:t>
            </a:r>
            <a:r>
              <a:rPr lang="zh-CN" altLang="en-US" sz="3000" b="1" dirty="0">
                <a:solidFill>
                  <a:schemeClr val="accent2"/>
                </a:solidFill>
                <a:latin typeface="Times New Roman" pitchFamily="18" charset="0"/>
                <a:ea typeface="黑体" pitchFamily="2" charset="-122"/>
              </a:rPr>
              <a:t>完整性约束的</a:t>
            </a:r>
            <a:r>
              <a:rPr lang="en-US" altLang="zh-CN" sz="3000" b="1" dirty="0">
                <a:solidFill>
                  <a:schemeClr val="accent2"/>
                </a:solidFill>
                <a:latin typeface="Times New Roman" pitchFamily="18" charset="0"/>
                <a:ea typeface="黑体" pitchFamily="2" charset="-122"/>
              </a:rPr>
              <a:t>SQL</a:t>
            </a:r>
            <a:r>
              <a:rPr lang="zh-CN" altLang="en-US" sz="3000" b="1" dirty="0">
                <a:solidFill>
                  <a:schemeClr val="accent2"/>
                </a:solidFill>
                <a:latin typeface="Times New Roman" pitchFamily="18" charset="0"/>
                <a:ea typeface="黑体" pitchFamily="2" charset="-122"/>
              </a:rPr>
              <a:t>实现</a:t>
            </a:r>
          </a:p>
        </p:txBody>
      </p:sp>
      <p:sp>
        <p:nvSpPr>
          <p:cNvPr id="31750"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1751"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pic>
        <p:nvPicPr>
          <p:cNvPr id="8" name="Picture 8" descr="j0299125"/>
          <p:cNvPicPr>
            <a:picLocks noChangeAspect="1" noChangeArrowheads="1"/>
          </p:cNvPicPr>
          <p:nvPr/>
        </p:nvPicPr>
        <p:blipFill>
          <a:blip r:embed="rId2"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p:spPr>
        <p:txBody>
          <a:bodyPr/>
          <a:lstStyle/>
          <a:p>
            <a:fld id="{853CC031-2249-47DB-8916-0A55EF79E023}" type="slidenum">
              <a:rPr lang="en-US" altLang="zh-CN" smtClean="0"/>
              <a:pPr/>
              <a:t>28</a:t>
            </a:fld>
            <a:endParaRPr lang="en-US" altLang="zh-CN"/>
          </a:p>
        </p:txBody>
      </p:sp>
      <p:sp>
        <p:nvSpPr>
          <p:cNvPr id="32771"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32772" name="Rectangle 3"/>
          <p:cNvSpPr>
            <a:spLocks noGrp="1" noChangeArrowheads="1"/>
          </p:cNvSpPr>
          <p:nvPr>
            <p:ph type="body" idx="1"/>
          </p:nvPr>
        </p:nvSpPr>
        <p:spPr>
          <a:xfrm>
            <a:off x="611560" y="1268412"/>
            <a:ext cx="8075240" cy="5256931"/>
          </a:xfrm>
        </p:spPr>
        <p:txBody>
          <a:bodyPr/>
          <a:lstStyle/>
          <a:p>
            <a:pPr eaLnBrk="1" hangingPunct="1"/>
            <a:r>
              <a:rPr lang="zh-CN" altLang="en-US" sz="2600" dirty="0">
                <a:solidFill>
                  <a:schemeClr val="accent2"/>
                </a:solidFill>
                <a:latin typeface="Times New Roman" pitchFamily="18" charset="0"/>
                <a:ea typeface="黑体" pitchFamily="2" charset="-122"/>
              </a:rPr>
              <a:t>完整性约束的</a:t>
            </a:r>
            <a:r>
              <a:rPr lang="en-US" altLang="zh-CN" sz="2600" dirty="0">
                <a:solidFill>
                  <a:schemeClr val="accent2"/>
                </a:solidFill>
                <a:latin typeface="Times New Roman" pitchFamily="18" charset="0"/>
                <a:ea typeface="黑体" pitchFamily="2" charset="-122"/>
              </a:rPr>
              <a:t>SQL</a:t>
            </a:r>
            <a:r>
              <a:rPr lang="zh-CN" altLang="en-US" sz="2600" dirty="0">
                <a:solidFill>
                  <a:schemeClr val="accent2"/>
                </a:solidFill>
                <a:latin typeface="Times New Roman" pitchFamily="18" charset="0"/>
                <a:ea typeface="黑体" pitchFamily="2" charset="-122"/>
              </a:rPr>
              <a:t>实现</a:t>
            </a:r>
            <a:r>
              <a:rPr lang="zh-CN" altLang="en-US" sz="2600" dirty="0">
                <a:latin typeface="Times New Roman" pitchFamily="18" charset="0"/>
                <a:ea typeface="黑体" pitchFamily="2" charset="-122"/>
              </a:rPr>
              <a:t> </a:t>
            </a:r>
          </a:p>
          <a:p>
            <a:pPr lvl="1" algn="just" eaLnBrk="1" hangingPunct="1"/>
            <a:r>
              <a:rPr lang="zh-CN" altLang="en-US" sz="2200" dirty="0">
                <a:latin typeface="Times New Roman" pitchFamily="18" charset="0"/>
                <a:ea typeface="黑体" pitchFamily="2" charset="-122"/>
              </a:rPr>
              <a:t>根据</a:t>
            </a:r>
            <a:r>
              <a:rPr lang="en-US" altLang="zh-CN" sz="2200" dirty="0">
                <a:latin typeface="Times New Roman" pitchFamily="18" charset="0"/>
                <a:ea typeface="黑体" pitchFamily="2" charset="-122"/>
              </a:rPr>
              <a:t>E.F. </a:t>
            </a:r>
            <a:r>
              <a:rPr lang="en-US" altLang="zh-CN" sz="2200" dirty="0" err="1">
                <a:latin typeface="Times New Roman" pitchFamily="18" charset="0"/>
                <a:ea typeface="黑体" pitchFamily="2" charset="-122"/>
              </a:rPr>
              <a:t>Codd</a:t>
            </a:r>
            <a:r>
              <a:rPr lang="zh-CN" altLang="en-US" sz="2200" dirty="0">
                <a:latin typeface="Times New Roman" pitchFamily="18" charset="0"/>
                <a:ea typeface="黑体" pitchFamily="2" charset="-122"/>
              </a:rPr>
              <a:t>的观点，一个关系数据库管理系统（</a:t>
            </a:r>
            <a:r>
              <a:rPr lang="en-US" altLang="zh-CN" sz="2200" dirty="0">
                <a:latin typeface="Times New Roman" pitchFamily="18" charset="0"/>
                <a:ea typeface="黑体" pitchFamily="2" charset="-122"/>
              </a:rPr>
              <a:t>RDBMS</a:t>
            </a:r>
            <a:r>
              <a:rPr lang="zh-CN" altLang="en-US" sz="2200" dirty="0">
                <a:latin typeface="Times New Roman" pitchFamily="18" charset="0"/>
                <a:ea typeface="黑体" pitchFamily="2" charset="-122"/>
              </a:rPr>
              <a:t>）对以上完整性约束的支持程度体现了其对“关系模型”的支持程度。</a:t>
            </a:r>
          </a:p>
          <a:p>
            <a:pPr lvl="1" eaLnBrk="1" hangingPunct="1"/>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标准（</a:t>
            </a:r>
            <a:r>
              <a:rPr lang="en-US" altLang="zh-CN" sz="2200" dirty="0">
                <a:latin typeface="Times New Roman" pitchFamily="18" charset="0"/>
                <a:ea typeface="黑体" pitchFamily="2" charset="-122"/>
              </a:rPr>
              <a:t>e.g. SQL2</a:t>
            </a:r>
            <a:r>
              <a:rPr lang="zh-CN" altLang="en-US" sz="2200" dirty="0">
                <a:latin typeface="Times New Roman" pitchFamily="18" charset="0"/>
                <a:ea typeface="黑体" pitchFamily="2" charset="-122"/>
              </a:rPr>
              <a:t>及</a:t>
            </a:r>
            <a:r>
              <a:rPr lang="en-US" altLang="zh-CN" sz="2200" dirty="0">
                <a:latin typeface="Times New Roman" pitchFamily="18" charset="0"/>
                <a:ea typeface="黑体" pitchFamily="2" charset="-122"/>
              </a:rPr>
              <a:t>SQL3</a:t>
            </a:r>
            <a:r>
              <a:rPr lang="zh-CN" altLang="en-US" sz="2200" dirty="0">
                <a:latin typeface="Times New Roman" pitchFamily="18" charset="0"/>
                <a:ea typeface="黑体" pitchFamily="2" charset="-122"/>
              </a:rPr>
              <a:t>等）明确提出了实现完整性约束的要求与机制。</a:t>
            </a:r>
          </a:p>
          <a:p>
            <a:pPr lvl="1" eaLnBrk="1" hangingPunct="1"/>
            <a:r>
              <a:rPr lang="zh-CN" altLang="en-US" sz="2200" dirty="0">
                <a:latin typeface="Times New Roman" pitchFamily="18" charset="0"/>
                <a:ea typeface="黑体" pitchFamily="2" charset="-122"/>
              </a:rPr>
              <a:t>大型商用</a:t>
            </a:r>
            <a:r>
              <a:rPr lang="en-US" altLang="zh-CN" sz="2200" dirty="0">
                <a:latin typeface="Times New Roman" pitchFamily="18" charset="0"/>
                <a:ea typeface="黑体" pitchFamily="2" charset="-122"/>
              </a:rPr>
              <a:t>RDBMS </a:t>
            </a:r>
            <a:r>
              <a:rPr lang="zh-CN" altLang="en-US" sz="2200" dirty="0">
                <a:latin typeface="Times New Roman" pitchFamily="18" charset="0"/>
                <a:ea typeface="黑体" pitchFamily="2" charset="-122"/>
              </a:rPr>
              <a:t>（</a:t>
            </a:r>
            <a:r>
              <a:rPr lang="en-US" altLang="zh-CN" sz="2200" dirty="0">
                <a:latin typeface="Times New Roman" pitchFamily="18" charset="0"/>
                <a:ea typeface="黑体" pitchFamily="2" charset="-122"/>
              </a:rPr>
              <a:t>e.g. Oracle, Sybase</a:t>
            </a:r>
            <a:r>
              <a:rPr lang="zh-CN" altLang="en-US" sz="2200" dirty="0">
                <a:latin typeface="Times New Roman" pitchFamily="18" charset="0"/>
                <a:ea typeface="黑体" pitchFamily="2" charset="-122"/>
              </a:rPr>
              <a:t>）通常提供了诸多机制来实现完整性约束；而小型</a:t>
            </a:r>
            <a:r>
              <a:rPr lang="en-US" altLang="zh-CN" sz="2200" dirty="0">
                <a:latin typeface="Times New Roman" pitchFamily="18" charset="0"/>
                <a:ea typeface="黑体" pitchFamily="2" charset="-122"/>
              </a:rPr>
              <a:t>RDBMS </a:t>
            </a:r>
            <a:r>
              <a:rPr lang="zh-CN" altLang="en-US" sz="2200" dirty="0">
                <a:latin typeface="Times New Roman" pitchFamily="18" charset="0"/>
                <a:ea typeface="黑体" pitchFamily="2" charset="-122"/>
              </a:rPr>
              <a:t>（</a:t>
            </a:r>
            <a:r>
              <a:rPr lang="en-US" altLang="zh-CN" sz="2200" dirty="0">
                <a:latin typeface="Times New Roman" pitchFamily="18" charset="0"/>
                <a:ea typeface="黑体" pitchFamily="2" charset="-122"/>
              </a:rPr>
              <a:t>e.g. PC</a:t>
            </a:r>
            <a:r>
              <a:rPr lang="zh-CN" altLang="en-US" sz="2200" dirty="0">
                <a:latin typeface="Times New Roman" pitchFamily="18" charset="0"/>
                <a:ea typeface="黑体" pitchFamily="2" charset="-122"/>
              </a:rPr>
              <a:t>上的</a:t>
            </a:r>
            <a:r>
              <a:rPr lang="en-US" altLang="zh-CN" sz="2200" dirty="0" err="1">
                <a:latin typeface="Times New Roman" pitchFamily="18" charset="0"/>
                <a:ea typeface="黑体" pitchFamily="2" charset="-122"/>
              </a:rPr>
              <a:t>Xbase</a:t>
            </a:r>
            <a:r>
              <a:rPr lang="zh-CN" altLang="en-US" sz="2200" dirty="0">
                <a:latin typeface="Times New Roman" pitchFamily="18" charset="0"/>
                <a:ea typeface="黑体" pitchFamily="2" charset="-122"/>
              </a:rPr>
              <a:t>）则对完整性约束的支持往往很不够。</a:t>
            </a:r>
          </a:p>
          <a:p>
            <a:pPr lvl="1" eaLnBrk="1" hangingPunct="1"/>
            <a:r>
              <a:rPr lang="zh-CN" altLang="en-US" sz="2200" dirty="0">
                <a:latin typeface="Times New Roman" pitchFamily="18" charset="0"/>
                <a:ea typeface="黑体" pitchFamily="2" charset="-122"/>
              </a:rPr>
              <a:t>当</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没有提供足够的机制来支持完整性约束时，完整性约束的说明与检查任务就落在应用程序的身上，此时，称</a:t>
            </a:r>
            <a:r>
              <a:rPr lang="zh-CN" altLang="en-US" sz="2200" dirty="0">
                <a:solidFill>
                  <a:srgbClr val="0000FF"/>
                </a:solidFill>
                <a:latin typeface="Times New Roman" pitchFamily="18" charset="0"/>
                <a:ea typeface="黑体" pitchFamily="2" charset="-122"/>
              </a:rPr>
              <a:t>用过程说明约束</a:t>
            </a:r>
            <a:r>
              <a:rPr lang="zh-CN" altLang="en-US" sz="2200" dirty="0">
                <a:latin typeface="Times New Roman" pitchFamily="18" charset="0"/>
                <a:ea typeface="黑体" pitchFamily="2" charset="-122"/>
              </a:rPr>
              <a:t>。</a:t>
            </a:r>
            <a:br>
              <a:rPr lang="en-US" altLang="zh-CN" sz="2200" dirty="0">
                <a:latin typeface="Times New Roman" pitchFamily="18" charset="0"/>
                <a:ea typeface="黑体" pitchFamily="2" charset="-122"/>
              </a:rPr>
            </a:br>
            <a:r>
              <a:rPr lang="zh-CN" altLang="en-US" sz="2200" dirty="0">
                <a:latin typeface="Times New Roman" pitchFamily="18" charset="0"/>
                <a:ea typeface="黑体" pitchFamily="2" charset="-122"/>
              </a:rPr>
              <a:t>但其缺点是显然的：①加重了程序（员）的负担；②约束分散，难于统一管理与维护。</a:t>
            </a:r>
          </a:p>
        </p:txBody>
      </p:sp>
      <p:sp>
        <p:nvSpPr>
          <p:cNvPr id="32773"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2774"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2">
                                            <p:txEl>
                                              <p:pRg st="4" end="4"/>
                                            </p:txEl>
                                          </p:spTgt>
                                        </p:tgtEl>
                                        <p:attrNameLst>
                                          <p:attrName>style.visibility</p:attrName>
                                        </p:attrNameLst>
                                      </p:cBhvr>
                                      <p:to>
                                        <p:strVal val="visible"/>
                                      </p:to>
                                    </p:set>
                                    <p:anim calcmode="lin" valueType="num">
                                      <p:cBhvr additive="base">
                                        <p:cTn id="13" dur="500" fill="hold"/>
                                        <p:tgtEl>
                                          <p:spTgt spid="32772">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p:spPr>
        <p:txBody>
          <a:bodyPr/>
          <a:lstStyle/>
          <a:p>
            <a:fld id="{0F0A9F40-80A7-45C0-8834-A3DDD385F121}" type="slidenum">
              <a:rPr lang="en-US" altLang="zh-CN" smtClean="0"/>
              <a:pPr/>
              <a:t>29</a:t>
            </a:fld>
            <a:endParaRPr lang="en-US" altLang="zh-CN"/>
          </a:p>
        </p:txBody>
      </p:sp>
      <p:sp>
        <p:nvSpPr>
          <p:cNvPr id="33795"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33796" name="Rectangle 3"/>
          <p:cNvSpPr>
            <a:spLocks noGrp="1" noChangeArrowheads="1"/>
          </p:cNvSpPr>
          <p:nvPr>
            <p:ph type="body" idx="1"/>
          </p:nvPr>
        </p:nvSpPr>
        <p:spPr>
          <a:xfrm>
            <a:off x="611560" y="1268413"/>
            <a:ext cx="8075240" cy="596900"/>
          </a:xfrm>
        </p:spPr>
        <p:txBody>
          <a:bodyPr/>
          <a:lstStyle/>
          <a:p>
            <a:pPr eaLnBrk="1" hangingPunct="1"/>
            <a:r>
              <a:rPr lang="en-US" altLang="zh-CN" sz="2600" dirty="0">
                <a:solidFill>
                  <a:schemeClr val="accent2"/>
                </a:solidFill>
                <a:latin typeface="Times New Roman" pitchFamily="18" charset="0"/>
                <a:ea typeface="黑体" pitchFamily="2" charset="-122"/>
              </a:rPr>
              <a:t>RDBMS</a:t>
            </a:r>
            <a:r>
              <a:rPr lang="zh-CN" altLang="en-US" sz="2600" dirty="0">
                <a:solidFill>
                  <a:schemeClr val="accent2"/>
                </a:solidFill>
                <a:latin typeface="Times New Roman" pitchFamily="18" charset="0"/>
                <a:ea typeface="黑体" pitchFamily="2" charset="-122"/>
              </a:rPr>
              <a:t>实现完整性约束的各种机制</a:t>
            </a:r>
            <a:r>
              <a:rPr lang="zh-CN" altLang="en-US" sz="2600" dirty="0"/>
              <a:t> </a:t>
            </a:r>
          </a:p>
        </p:txBody>
      </p:sp>
      <p:graphicFrame>
        <p:nvGraphicFramePr>
          <p:cNvPr id="54330" name="Group 58"/>
          <p:cNvGraphicFramePr>
            <a:graphicFrameLocks noGrp="1"/>
          </p:cNvGraphicFramePr>
          <p:nvPr>
            <p:extLst>
              <p:ext uri="{D42A27DB-BD31-4B8C-83A1-F6EECF244321}">
                <p14:modId xmlns:p14="http://schemas.microsoft.com/office/powerpoint/2010/main" val="3989372334"/>
              </p:ext>
            </p:extLst>
          </p:nvPr>
        </p:nvGraphicFramePr>
        <p:xfrm>
          <a:off x="323155" y="1884326"/>
          <a:ext cx="8569325" cy="4280978"/>
        </p:xfrm>
        <a:graphic>
          <a:graphicData uri="http://schemas.openxmlformats.org/drawingml/2006/table">
            <a:tbl>
              <a:tblPr/>
              <a:tblGrid>
                <a:gridCol w="1225550">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1439862">
                  <a:extLst>
                    <a:ext uri="{9D8B030D-6E8A-4147-A177-3AD203B41FA5}">
                      <a16:colId xmlns:a16="http://schemas.microsoft.com/office/drawing/2014/main" val="20003"/>
                    </a:ext>
                  </a:extLst>
                </a:gridCol>
                <a:gridCol w="1223963">
                  <a:extLst>
                    <a:ext uri="{9D8B030D-6E8A-4147-A177-3AD203B41FA5}">
                      <a16:colId xmlns:a16="http://schemas.microsoft.com/office/drawing/2014/main" val="20004"/>
                    </a:ext>
                  </a:extLst>
                </a:gridCol>
                <a:gridCol w="2376487">
                  <a:extLst>
                    <a:ext uri="{9D8B030D-6E8A-4147-A177-3AD203B41FA5}">
                      <a16:colId xmlns:a16="http://schemas.microsoft.com/office/drawing/2014/main" val="20005"/>
                    </a:ext>
                  </a:extLst>
                </a:gridCol>
              </a:tblGrid>
              <a:tr h="466725">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机  制（语句构造子）</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hMerge="1">
                  <a:txBody>
                    <a:bodyPr/>
                    <a:lstStyle/>
                    <a:p>
                      <a:endParaRPr lang="zh-CN" alt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实现的完整性约束类型</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说  明</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325438">
                <a:tc row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在</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基</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表</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定</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义</a:t>
                      </a:r>
                    </a:p>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中</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数据类型（</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规则）</a:t>
                      </a:r>
                      <a:endParaRPr kumimoji="0" lang="en-US" altLang="zh-CN" sz="2000" b="0" i="0" u="none" strike="noStrike" cap="none" normalizeH="0" baseline="0" dirty="0">
                        <a:ln>
                          <a:noFill/>
                        </a:ln>
                        <a:solidFill>
                          <a:schemeClr val="tx1"/>
                        </a:solidFill>
                        <a:effectLst/>
                        <a:latin typeface="Times New Roman" pitchFamily="18" charset="0"/>
                        <a:ea typeface="黑体"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accent2"/>
                          </a:solidFill>
                          <a:effectLst/>
                          <a:latin typeface="Times New Roman" pitchFamily="18" charset="0"/>
                          <a:ea typeface="黑体" pitchFamily="2" charset="-122"/>
                        </a:rPr>
                        <a:t>域</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完整性约束</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zh-CN" altLang="en-US"/>
                    </a:p>
                  </a:txBody>
                  <a:tcPr/>
                </a:tc>
                <a:tc rowSpan="8">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SQL2 / SQL:1999</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标准所要求；</a:t>
                      </a:r>
                      <a:endParaRPr kumimoji="0" lang="en-US" altLang="zh-CN" sz="2000" b="0" i="0" u="none" strike="noStrike" cap="none" normalizeH="0" baseline="0" dirty="0">
                        <a:ln>
                          <a:noFill/>
                        </a:ln>
                        <a:solidFill>
                          <a:schemeClr val="tx1"/>
                        </a:solidFill>
                        <a:effectLst/>
                        <a:latin typeface="Times New Roman" pitchFamily="18" charset="0"/>
                        <a:ea typeface="黑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除</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ASSERTION</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外，大型商用</a:t>
                      </a: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RDBMS</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大多已实现。</a:t>
                      </a:r>
                    </a:p>
                  </a:txBody>
                  <a:tcPr marL="126000" marR="12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60363">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黑体" pitchFamily="2" charset="-122"/>
                        </a:rPr>
                        <a:t>NOT NULL</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273050">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黑体" pitchFamily="2" charset="-122"/>
                        </a:rPr>
                        <a:t>UNIQUE</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rowSpan="2"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accent2"/>
                          </a:solidFill>
                          <a:effectLst/>
                          <a:latin typeface="Times New Roman" pitchFamily="18" charset="0"/>
                          <a:ea typeface="黑体" pitchFamily="2" charset="-122"/>
                        </a:rPr>
                        <a:t>实体</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完整性约束</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3"/>
                  </a:ext>
                </a:extLst>
              </a:tr>
              <a:tr h="287338">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黑体" pitchFamily="2" charset="-122"/>
                        </a:rPr>
                        <a:t>PRIMARY KEY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4"/>
                  </a:ext>
                </a:extLst>
              </a:tr>
              <a:tr h="468313">
                <a:tc v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黑体" pitchFamily="2" charset="-122"/>
                        </a:rPr>
                        <a:t>FOREIGN KEY</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accent2"/>
                          </a:solidFill>
                          <a:effectLst/>
                          <a:latin typeface="Times New Roman" pitchFamily="18" charset="0"/>
                          <a:ea typeface="黑体" pitchFamily="2" charset="-122"/>
                        </a:rPr>
                        <a:t>引用</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完整性约束</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5"/>
                  </a:ext>
                </a:extLst>
              </a:tr>
              <a:tr h="468313">
                <a:tc vMerge="1">
                  <a:txBody>
                    <a:bodyPr/>
                    <a:lstStyle/>
                    <a:p>
                      <a:endParaRPr lang="zh-CN" altLang="en-US"/>
                    </a:p>
                  </a:txBody>
                  <a:tcPr/>
                </a:tc>
                <a:tc row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黑体" pitchFamily="2" charset="-122"/>
                        </a:rPr>
                        <a:t>CHECK</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基于属性</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属性层</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rgbClr val="0000FF"/>
                          </a:solidFill>
                          <a:effectLst/>
                          <a:latin typeface="Times New Roman" pitchFamily="18" charset="0"/>
                          <a:ea typeface="黑体" pitchFamily="2" charset="-122"/>
                        </a:rPr>
                        <a:t>显式</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完整性约束</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extLst>
                  <a:ext uri="{0D108BD9-81ED-4DB2-BD59-A6C34878D82A}">
                    <a16:rowId xmlns:a16="http://schemas.microsoft.com/office/drawing/2014/main" val="10006"/>
                  </a:ext>
                </a:extLst>
              </a:tr>
              <a:tr h="468313">
                <a:tc vMerge="1">
                  <a:txBody>
                    <a:bodyPr/>
                    <a:lstStyle/>
                    <a:p>
                      <a:endParaRPr lang="zh-CN" altLang="en-US"/>
                    </a:p>
                  </a:txBody>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基于元组</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元组层</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7"/>
                  </a:ext>
                </a:extLst>
              </a:tr>
              <a:tr h="468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用断言</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ASSERTION</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关系层</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8"/>
                  </a:ext>
                </a:extLst>
              </a:tr>
              <a:tr h="466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rPr>
                        <a:t>用触发器</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a:ln>
                            <a:noFill/>
                          </a:ln>
                          <a:solidFill>
                            <a:schemeClr val="tx1"/>
                          </a:solidFill>
                          <a:effectLst/>
                          <a:latin typeface="Times New Roman" pitchFamily="18" charset="0"/>
                          <a:ea typeface="黑体" pitchFamily="2" charset="-122"/>
                        </a:rPr>
                        <a:t>TRIGGER</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zh-CN" altLang="en-US" sz="2000" b="0" i="0" u="none" strike="noStrike" cap="none" normalizeH="0" baseline="0">
                          <a:ln>
                            <a:noFill/>
                          </a:ln>
                          <a:solidFill>
                            <a:srgbClr val="0000FF"/>
                          </a:solidFill>
                          <a:effectLst/>
                          <a:latin typeface="Times New Roman" pitchFamily="18" charset="0"/>
                          <a:ea typeface="黑体" pitchFamily="2" charset="-122"/>
                        </a:rPr>
                        <a:t>动态</a:t>
                      </a:r>
                      <a:r>
                        <a:rPr kumimoji="0" lang="zh-CN" altLang="en-US" sz="2000" b="0" i="0" u="none" strike="noStrike" cap="none" normalizeH="0" baseline="0">
                          <a:ln>
                            <a:noFill/>
                          </a:ln>
                          <a:solidFill>
                            <a:schemeClr val="tx1"/>
                          </a:solidFill>
                          <a:effectLst/>
                          <a:latin typeface="Times New Roman" pitchFamily="18" charset="0"/>
                          <a:ea typeface="黑体" pitchFamily="2" charset="-122"/>
                        </a:rPr>
                        <a:t>完整性约束</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2" charset="-122"/>
                        </a:rPr>
                        <a:t>SQL:1999</a:t>
                      </a:r>
                      <a:r>
                        <a:rPr kumimoji="0" lang="zh-CN" altLang="en-US" sz="2000" b="0" i="0" u="none" strike="noStrike" cap="none" normalizeH="0" baseline="0" dirty="0">
                          <a:ln>
                            <a:noFill/>
                          </a:ln>
                          <a:solidFill>
                            <a:schemeClr val="tx1"/>
                          </a:solidFill>
                          <a:effectLst/>
                          <a:latin typeface="Times New Roman" pitchFamily="18" charset="0"/>
                          <a:ea typeface="黑体" pitchFamily="2" charset="-122"/>
                        </a:rPr>
                        <a:t>标准所要求；大多已实现。</a:t>
                      </a:r>
                    </a:p>
                  </a:txBody>
                  <a:tcPr marL="126000" marR="126000"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bl>
          </a:graphicData>
        </a:graphic>
      </p:graphicFrame>
      <p:sp>
        <p:nvSpPr>
          <p:cNvPr id="33842"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3843"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p:spPr>
        <p:txBody>
          <a:bodyPr/>
          <a:lstStyle/>
          <a:p>
            <a:fld id="{9A7B70A6-E6C7-427A-AF5E-2FD646359AED}" type="slidenum">
              <a:rPr lang="en-US" altLang="zh-CN" smtClean="0"/>
              <a:pPr/>
              <a:t>3</a:t>
            </a:fld>
            <a:endParaRPr lang="en-US" altLang="zh-CN"/>
          </a:p>
        </p:txBody>
      </p:sp>
      <p:sp>
        <p:nvSpPr>
          <p:cNvPr id="5123" name="Rectangle 2"/>
          <p:cNvSpPr>
            <a:spLocks noGrp="1" noChangeArrowheads="1"/>
          </p:cNvSpPr>
          <p:nvPr>
            <p:ph type="title"/>
          </p:nvPr>
        </p:nvSpPr>
        <p:spPr/>
        <p:txBody>
          <a:bodyPr/>
          <a:lstStyle/>
          <a:p>
            <a:pPr eaLnBrk="1" hangingPunct="1"/>
            <a:r>
              <a:rPr lang="en-US" altLang="zh-CN"/>
              <a:t>8.1.1 </a:t>
            </a:r>
            <a:r>
              <a:rPr lang="zh-CN" altLang="en-US"/>
              <a:t>何谓数据库的安全？</a:t>
            </a:r>
          </a:p>
        </p:txBody>
      </p:sp>
      <p:sp>
        <p:nvSpPr>
          <p:cNvPr id="5124" name="Rectangle 3"/>
          <p:cNvSpPr>
            <a:spLocks noGrp="1" noChangeArrowheads="1"/>
          </p:cNvSpPr>
          <p:nvPr>
            <p:ph type="body" idx="1"/>
          </p:nvPr>
        </p:nvSpPr>
        <p:spPr>
          <a:xfrm>
            <a:off x="611188" y="1364952"/>
            <a:ext cx="8104187" cy="5016376"/>
          </a:xfrm>
        </p:spPr>
        <p:txBody>
          <a:bodyPr/>
          <a:lstStyle/>
          <a:p>
            <a:pPr eaLnBrk="1" hangingPunct="1">
              <a:lnSpc>
                <a:spcPct val="150000"/>
              </a:lnSpc>
              <a:spcBef>
                <a:spcPts val="0"/>
              </a:spcBef>
            </a:pPr>
            <a:r>
              <a:rPr kumimoji="1" lang="zh-CN" altLang="en-US" sz="2600" dirty="0">
                <a:solidFill>
                  <a:schemeClr val="accent2"/>
                </a:solidFill>
                <a:latin typeface="Times New Roman" pitchFamily="18" charset="0"/>
                <a:ea typeface="黑体" pitchFamily="2" charset="-122"/>
              </a:rPr>
              <a:t>数据库的安全（</a:t>
            </a:r>
            <a:r>
              <a:rPr kumimoji="1" lang="en-US" altLang="zh-CN" sz="2600" dirty="0">
                <a:solidFill>
                  <a:schemeClr val="accent2"/>
                </a:solidFill>
                <a:latin typeface="Times New Roman" pitchFamily="18" charset="0"/>
                <a:ea typeface="黑体" pitchFamily="2" charset="-122"/>
              </a:rPr>
              <a:t>database security</a:t>
            </a:r>
            <a:r>
              <a:rPr kumimoji="1" lang="zh-CN" altLang="en-US" sz="2600" dirty="0">
                <a:solidFill>
                  <a:schemeClr val="accent2"/>
                </a:solidFill>
                <a:latin typeface="Times New Roman" pitchFamily="18" charset="0"/>
                <a:ea typeface="黑体" pitchFamily="2" charset="-122"/>
              </a:rPr>
              <a:t>）</a:t>
            </a:r>
            <a:endParaRPr kumimoji="1" lang="en-US" altLang="zh-CN" sz="2600" dirty="0">
              <a:solidFill>
                <a:schemeClr val="accent2"/>
              </a:solidFill>
              <a:latin typeface="Times New Roman" pitchFamily="18" charset="0"/>
              <a:ea typeface="黑体" pitchFamily="2" charset="-122"/>
            </a:endParaRPr>
          </a:p>
          <a:p>
            <a:pPr lvl="1" eaLnBrk="1" hangingPunct="1">
              <a:lnSpc>
                <a:spcPct val="150000"/>
              </a:lnSpc>
              <a:spcBef>
                <a:spcPts val="0"/>
              </a:spcBef>
            </a:pPr>
            <a:r>
              <a:rPr lang="zh-CN" altLang="en-US" sz="2200" dirty="0">
                <a:solidFill>
                  <a:srgbClr val="0000FF"/>
                </a:solidFill>
                <a:latin typeface="Times New Roman" pitchFamily="18" charset="0"/>
                <a:ea typeface="黑体" pitchFamily="2" charset="-122"/>
              </a:rPr>
              <a:t>数据库的安全</a:t>
            </a:r>
            <a:r>
              <a:rPr lang="zh-CN" altLang="en-US" sz="2200" dirty="0">
                <a:latin typeface="Times New Roman" pitchFamily="18" charset="0"/>
                <a:ea typeface="黑体" pitchFamily="2" charset="-122"/>
              </a:rPr>
              <a:t>，是指保护数据库以防止</a:t>
            </a:r>
            <a:r>
              <a:rPr lang="zh-CN" altLang="en-US" sz="2200" dirty="0">
                <a:solidFill>
                  <a:srgbClr val="FF0000"/>
                </a:solidFill>
                <a:latin typeface="Times New Roman" pitchFamily="18" charset="0"/>
                <a:ea typeface="黑体" pitchFamily="2" charset="-122"/>
              </a:rPr>
              <a:t>不合法的访问</a:t>
            </a:r>
            <a:r>
              <a:rPr lang="zh-CN" altLang="en-US" sz="2200" dirty="0">
                <a:latin typeface="Times New Roman" pitchFamily="18" charset="0"/>
                <a:ea typeface="黑体" pitchFamily="2" charset="-122"/>
              </a:rPr>
              <a:t>所造成的数据泄密、更改或破坏。</a:t>
            </a:r>
          </a:p>
          <a:p>
            <a:pPr lvl="1" eaLnBrk="1" hangingPunct="1">
              <a:lnSpc>
                <a:spcPct val="150000"/>
              </a:lnSpc>
              <a:spcBef>
                <a:spcPts val="0"/>
              </a:spcBef>
            </a:pPr>
            <a:r>
              <a:rPr lang="zh-CN" altLang="en-US" sz="2200" dirty="0">
                <a:solidFill>
                  <a:srgbClr val="0000FF"/>
                </a:solidFill>
                <a:latin typeface="Times New Roman" pitchFamily="18" charset="0"/>
                <a:ea typeface="黑体" pitchFamily="2" charset="-122"/>
              </a:rPr>
              <a:t>安全 </a:t>
            </a:r>
            <a:r>
              <a:rPr lang="en-US" altLang="zh-CN" sz="2200" dirty="0">
                <a:solidFill>
                  <a:srgbClr val="0000FF"/>
                </a:solidFill>
                <a:latin typeface="Times New Roman" pitchFamily="18" charset="0"/>
                <a:ea typeface="黑体" pitchFamily="2" charset="-122"/>
              </a:rPr>
              <a:t>vs. </a:t>
            </a:r>
            <a:r>
              <a:rPr lang="zh-CN" altLang="en-US" sz="2200" dirty="0">
                <a:solidFill>
                  <a:srgbClr val="0000FF"/>
                </a:solidFill>
                <a:latin typeface="Times New Roman" pitchFamily="18" charset="0"/>
                <a:ea typeface="黑体" pitchFamily="2" charset="-122"/>
              </a:rPr>
              <a:t>保密（</a:t>
            </a:r>
            <a:r>
              <a:rPr lang="en-US" altLang="zh-CN" sz="2200" dirty="0">
                <a:solidFill>
                  <a:srgbClr val="0000FF"/>
                </a:solidFill>
                <a:latin typeface="Times New Roman" pitchFamily="18" charset="0"/>
                <a:ea typeface="黑体" pitchFamily="2" charset="-122"/>
              </a:rPr>
              <a:t>privacy</a:t>
            </a:r>
            <a:r>
              <a:rPr lang="zh-CN" altLang="en-US" sz="2200" dirty="0">
                <a:solidFill>
                  <a:srgbClr val="0000FF"/>
                </a:solidFill>
                <a:latin typeface="Times New Roman" pitchFamily="18" charset="0"/>
                <a:ea typeface="黑体" pitchFamily="2" charset="-122"/>
              </a:rPr>
              <a:t>）</a:t>
            </a:r>
            <a:endParaRPr lang="en-US" altLang="zh-CN" sz="2200" dirty="0">
              <a:solidFill>
                <a:srgbClr val="0000FF"/>
              </a:solidFill>
              <a:latin typeface="Times New Roman" pitchFamily="18" charset="0"/>
              <a:ea typeface="黑体" pitchFamily="2" charset="-122"/>
            </a:endParaRPr>
          </a:p>
          <a:p>
            <a:pPr lvl="2" eaLnBrk="1" hangingPunct="1">
              <a:lnSpc>
                <a:spcPct val="150000"/>
              </a:lnSpc>
              <a:spcBef>
                <a:spcPts val="0"/>
              </a:spcBef>
            </a:pPr>
            <a:r>
              <a:rPr lang="zh-CN" altLang="en-US" sz="2000" dirty="0">
                <a:latin typeface="Times New Roman" pitchFamily="18" charset="0"/>
                <a:ea typeface="黑体" pitchFamily="2" charset="-122"/>
              </a:rPr>
              <a:t>安全</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更多的是技术上的问题。</a:t>
            </a:r>
          </a:p>
          <a:p>
            <a:pPr lvl="2" eaLnBrk="1" hangingPunct="1">
              <a:lnSpc>
                <a:spcPct val="150000"/>
              </a:lnSpc>
              <a:spcBef>
                <a:spcPts val="0"/>
              </a:spcBef>
            </a:pPr>
            <a:r>
              <a:rPr lang="zh-CN" altLang="en-US" sz="2000" dirty="0">
                <a:latin typeface="Times New Roman" pitchFamily="18" charset="0"/>
                <a:ea typeface="黑体" pitchFamily="2" charset="-122"/>
              </a:rPr>
              <a:t>保密</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更多的是法律、法规、道德上的问题 。</a:t>
            </a:r>
          </a:p>
          <a:p>
            <a:pPr lvl="1" eaLnBrk="1" hangingPunct="1">
              <a:lnSpc>
                <a:spcPct val="150000"/>
              </a:lnSpc>
              <a:spcBef>
                <a:spcPts val="0"/>
              </a:spcBef>
            </a:pPr>
            <a:r>
              <a:rPr lang="zh-CN" altLang="en-US" sz="2200" dirty="0">
                <a:solidFill>
                  <a:srgbClr val="0000FF"/>
                </a:solidFill>
                <a:latin typeface="Times New Roman" pitchFamily="18" charset="0"/>
                <a:ea typeface="黑体" pitchFamily="2" charset="-122"/>
              </a:rPr>
              <a:t>两个层次的安全</a:t>
            </a:r>
          </a:p>
          <a:p>
            <a:pPr lvl="2" eaLnBrk="1" hangingPunct="1">
              <a:lnSpc>
                <a:spcPct val="150000"/>
              </a:lnSpc>
              <a:spcBef>
                <a:spcPts val="0"/>
              </a:spcBef>
            </a:pPr>
            <a:r>
              <a:rPr lang="zh-CN" altLang="en-US" sz="2000" dirty="0">
                <a:latin typeface="Times New Roman" pitchFamily="18" charset="0"/>
                <a:ea typeface="黑体" pitchFamily="2" charset="-122"/>
              </a:rPr>
              <a:t>物理</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如：防火、防盗、防灾害、防进入、防破坏</a:t>
            </a:r>
            <a:r>
              <a:rPr lang="en-US" altLang="zh-CN" sz="2000" dirty="0">
                <a:latin typeface="Times New Roman" pitchFamily="18" charset="0"/>
                <a:ea typeface="黑体" pitchFamily="2" charset="-122"/>
              </a:rPr>
              <a:t>…</a:t>
            </a:r>
            <a:endParaRPr lang="zh-CN" altLang="en-US" sz="2000" dirty="0">
              <a:latin typeface="Times New Roman" pitchFamily="18" charset="0"/>
              <a:ea typeface="黑体" pitchFamily="2" charset="-122"/>
            </a:endParaRPr>
          </a:p>
          <a:p>
            <a:pPr lvl="2" eaLnBrk="1" hangingPunct="1">
              <a:lnSpc>
                <a:spcPct val="150000"/>
              </a:lnSpc>
              <a:spcBef>
                <a:spcPts val="0"/>
              </a:spcBef>
            </a:pPr>
            <a:r>
              <a:rPr lang="zh-CN" altLang="en-US" sz="2000" dirty="0">
                <a:latin typeface="Times New Roman" pitchFamily="18" charset="0"/>
                <a:ea typeface="黑体" pitchFamily="2" charset="-122"/>
              </a:rPr>
              <a:t>系统</a:t>
            </a:r>
            <a:r>
              <a:rPr lang="en-US" altLang="zh-CN" sz="2000" dirty="0">
                <a:latin typeface="Times New Roman" pitchFamily="18" charset="0"/>
                <a:ea typeface="黑体" pitchFamily="2" charset="-122"/>
              </a:rPr>
              <a:t>——</a:t>
            </a:r>
            <a:r>
              <a:rPr lang="zh-CN" altLang="en-US" sz="2000" dirty="0">
                <a:latin typeface="Times New Roman" pitchFamily="18" charset="0"/>
                <a:ea typeface="黑体" pitchFamily="2" charset="-122"/>
              </a:rPr>
              <a:t>包括：</a:t>
            </a:r>
            <a:r>
              <a:rPr lang="en-US" altLang="zh-CN" sz="2000" dirty="0">
                <a:latin typeface="Times New Roman" pitchFamily="18" charset="0"/>
                <a:ea typeface="黑体" pitchFamily="2" charset="-122"/>
              </a:rPr>
              <a:t>OS</a:t>
            </a:r>
            <a:r>
              <a:rPr lang="zh-CN" altLang="en-US" sz="2000" dirty="0">
                <a:latin typeface="Times New Roman" pitchFamily="18" charset="0"/>
                <a:ea typeface="黑体" pitchFamily="2" charset="-122"/>
              </a:rPr>
              <a:t>的安全机制（确保用户必须经由</a:t>
            </a:r>
            <a:r>
              <a:rPr lang="en-US" altLang="zh-CN" sz="2000" dirty="0">
                <a:latin typeface="Times New Roman" pitchFamily="18" charset="0"/>
                <a:ea typeface="黑体" pitchFamily="2" charset="-122"/>
              </a:rPr>
              <a:t>DBMS</a:t>
            </a:r>
            <a:r>
              <a:rPr lang="zh-CN" altLang="en-US" sz="2000" dirty="0">
                <a:latin typeface="Times New Roman" pitchFamily="18" charset="0"/>
                <a:ea typeface="黑体" pitchFamily="2" charset="-122"/>
              </a:rPr>
              <a:t>才能访问数据库中的数据）  </a:t>
            </a:r>
            <a:r>
              <a:rPr lang="en-US" altLang="zh-CN" sz="2000" dirty="0">
                <a:latin typeface="Times New Roman" pitchFamily="18" charset="0"/>
                <a:ea typeface="黑体" pitchFamily="2" charset="-122"/>
              </a:rPr>
              <a:t>&amp;  </a:t>
            </a:r>
            <a:r>
              <a:rPr lang="en-US" altLang="zh-CN" sz="2000" dirty="0">
                <a:solidFill>
                  <a:schemeClr val="accent2"/>
                </a:solidFill>
                <a:latin typeface="Times New Roman" pitchFamily="18" charset="0"/>
                <a:ea typeface="黑体" pitchFamily="2" charset="-122"/>
              </a:rPr>
              <a:t>DBMS</a:t>
            </a:r>
            <a:r>
              <a:rPr lang="zh-CN" altLang="en-US" sz="2000" dirty="0">
                <a:solidFill>
                  <a:schemeClr val="accent2"/>
                </a:solidFill>
                <a:latin typeface="Times New Roman" pitchFamily="18" charset="0"/>
                <a:ea typeface="黑体" pitchFamily="2" charset="-122"/>
              </a:rPr>
              <a:t>的安全机制</a:t>
            </a:r>
            <a:r>
              <a:rPr lang="zh-CN" altLang="en-US" sz="1800" dirty="0">
                <a:solidFill>
                  <a:schemeClr val="accent2"/>
                </a:solidFill>
                <a:latin typeface="Times New Roman" pitchFamily="18" charset="0"/>
                <a:ea typeface="黑体" pitchFamily="2" charset="-122"/>
              </a:rPr>
              <a:t>（本课程内容）</a:t>
            </a:r>
            <a:endParaRPr lang="zh-CN" altLang="en-US" sz="1800" dirty="0">
              <a:latin typeface="Times New Roman" pitchFamily="18" charset="0"/>
              <a:ea typeface="黑体" pitchFamily="2" charset="-122"/>
            </a:endParaRPr>
          </a:p>
        </p:txBody>
      </p:sp>
      <p:sp>
        <p:nvSpPr>
          <p:cNvPr id="5125"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5126"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p:spPr>
        <p:txBody>
          <a:bodyPr/>
          <a:lstStyle/>
          <a:p>
            <a:fld id="{E0CFB214-CC12-4D00-862D-19F4B7DC9C59}" type="slidenum">
              <a:rPr lang="en-US" altLang="zh-CN" smtClean="0"/>
              <a:pPr/>
              <a:t>30</a:t>
            </a:fld>
            <a:endParaRPr lang="en-US" altLang="zh-CN"/>
          </a:p>
        </p:txBody>
      </p:sp>
      <p:sp>
        <p:nvSpPr>
          <p:cNvPr id="34819"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34820" name="Rectangle 3"/>
          <p:cNvSpPr>
            <a:spLocks noGrp="1" noChangeArrowheads="1"/>
          </p:cNvSpPr>
          <p:nvPr>
            <p:ph type="body" idx="1"/>
          </p:nvPr>
        </p:nvSpPr>
        <p:spPr>
          <a:xfrm>
            <a:off x="914400" y="1268413"/>
            <a:ext cx="7772400" cy="3384723"/>
          </a:xfrm>
        </p:spPr>
        <p:txBody>
          <a:bodyPr/>
          <a:lstStyle/>
          <a:p>
            <a:pPr eaLnBrk="1" hangingPunct="1"/>
            <a:r>
              <a:rPr lang="zh-CN" altLang="en-US" dirty="0">
                <a:solidFill>
                  <a:srgbClr val="008000"/>
                </a:solidFill>
                <a:latin typeface="Times New Roman" pitchFamily="18" charset="0"/>
                <a:ea typeface="黑体" pitchFamily="2" charset="-122"/>
              </a:rPr>
              <a:t>举例说明</a:t>
            </a:r>
            <a:r>
              <a:rPr lang="zh-CN" altLang="en-US" sz="3200" dirty="0">
                <a:latin typeface="Times New Roman" pitchFamily="18" charset="0"/>
                <a:ea typeface="黑体" pitchFamily="2" charset="-122"/>
              </a:rPr>
              <a:t> </a:t>
            </a:r>
          </a:p>
          <a:p>
            <a:pPr lvl="1" eaLnBrk="1" hangingPunct="1"/>
            <a:r>
              <a:rPr lang="zh-CN" altLang="en-US" sz="2400" dirty="0">
                <a:solidFill>
                  <a:schemeClr val="accent2"/>
                </a:solidFill>
                <a:latin typeface="Times New Roman" pitchFamily="18" charset="0"/>
                <a:ea typeface="黑体" pitchFamily="2" charset="-122"/>
              </a:rPr>
              <a:t>在基表定义中说明的约束</a:t>
            </a:r>
            <a:r>
              <a:rPr lang="zh-CN" altLang="en-US" sz="3000" dirty="0">
                <a:latin typeface="Times New Roman" pitchFamily="18" charset="0"/>
                <a:ea typeface="黑体" pitchFamily="2" charset="-122"/>
              </a:rPr>
              <a:t> </a:t>
            </a:r>
          </a:p>
          <a:p>
            <a:pPr lvl="1" algn="just" eaLnBrk="1" hangingPunct="1">
              <a:buFont typeface="Wingdings" pitchFamily="2" charset="2"/>
              <a:buNone/>
            </a:pPr>
            <a:r>
              <a:rPr lang="en-US" altLang="zh-CN" sz="2000" b="1" dirty="0">
                <a:solidFill>
                  <a:srgbClr val="000000"/>
                </a:solidFill>
                <a:latin typeface="Times New Roman" pitchFamily="18" charset="0"/>
                <a:ea typeface="黑体" pitchFamily="2" charset="-122"/>
              </a:rPr>
              <a:t>CREATE TABLE dept (</a:t>
            </a:r>
          </a:p>
          <a:p>
            <a:pPr lvl="1" algn="just" eaLnBrk="1" hangingPunct="1">
              <a:buFont typeface="Wingdings" pitchFamily="2" charset="2"/>
              <a:buNone/>
            </a:pPr>
            <a:r>
              <a:rPr lang="en-US" altLang="zh-CN" sz="2000" b="1" dirty="0">
                <a:solidFill>
                  <a:srgbClr val="000000"/>
                </a:solidFill>
                <a:latin typeface="Times New Roman" pitchFamily="18" charset="0"/>
                <a:ea typeface="黑体" pitchFamily="2" charset="-122"/>
              </a:rPr>
              <a:t>      </a:t>
            </a:r>
            <a:r>
              <a:rPr lang="en-US" altLang="zh-CN" sz="2000" b="1" dirty="0" err="1">
                <a:solidFill>
                  <a:srgbClr val="000000"/>
                </a:solidFill>
                <a:latin typeface="Times New Roman" pitchFamily="18" charset="0"/>
                <a:ea typeface="黑体" pitchFamily="2" charset="-122"/>
              </a:rPr>
              <a:t>deptno</a:t>
            </a:r>
            <a:r>
              <a:rPr lang="en-US" altLang="zh-CN" sz="2000" b="1" dirty="0">
                <a:solidFill>
                  <a:srgbClr val="000000"/>
                </a:solidFill>
                <a:latin typeface="Times New Roman" pitchFamily="18" charset="0"/>
                <a:ea typeface="黑体" pitchFamily="2" charset="-122"/>
              </a:rPr>
              <a:t> INT </a:t>
            </a:r>
            <a:r>
              <a:rPr lang="en-US" altLang="zh-CN" sz="2000" b="1" dirty="0">
                <a:solidFill>
                  <a:srgbClr val="0000FF"/>
                </a:solidFill>
                <a:latin typeface="Times New Roman" pitchFamily="18" charset="0"/>
                <a:ea typeface="黑体" pitchFamily="2" charset="-122"/>
              </a:rPr>
              <a:t>PRIMARY KEY CONSTRAINT </a:t>
            </a:r>
            <a:r>
              <a:rPr lang="en-US" altLang="zh-CN" sz="2000" b="1" dirty="0" err="1">
                <a:solidFill>
                  <a:srgbClr val="00CC00"/>
                </a:solidFill>
                <a:latin typeface="Times New Roman" pitchFamily="18" charset="0"/>
                <a:ea typeface="黑体" pitchFamily="2" charset="-122"/>
              </a:rPr>
              <a:t>pk</a:t>
            </a:r>
            <a:r>
              <a:rPr lang="en-US" altLang="zh-CN" sz="2000" b="1" dirty="0">
                <a:solidFill>
                  <a:srgbClr val="00CC00"/>
                </a:solidFill>
                <a:latin typeface="Times New Roman" pitchFamily="18" charset="0"/>
                <a:ea typeface="黑体" pitchFamily="2" charset="-122"/>
              </a:rPr>
              <a:t>-dept</a:t>
            </a:r>
            <a:r>
              <a:rPr lang="en-US" altLang="zh-CN" sz="2000" b="1" dirty="0">
                <a:solidFill>
                  <a:srgbClr val="000000"/>
                </a:solidFill>
                <a:latin typeface="Times New Roman" pitchFamily="18" charset="0"/>
                <a:ea typeface="黑体" pitchFamily="2" charset="-122"/>
              </a:rPr>
              <a:t>,</a:t>
            </a:r>
          </a:p>
          <a:p>
            <a:pPr lvl="1" algn="just" eaLnBrk="1" hangingPunct="1">
              <a:buFont typeface="Wingdings" pitchFamily="2" charset="2"/>
              <a:buNone/>
            </a:pPr>
            <a:r>
              <a:rPr lang="en-US" altLang="zh-CN" sz="2000" b="1" dirty="0">
                <a:solidFill>
                  <a:srgbClr val="000000"/>
                </a:solidFill>
                <a:latin typeface="Times New Roman" pitchFamily="18" charset="0"/>
                <a:ea typeface="黑体" pitchFamily="2" charset="-122"/>
              </a:rPr>
              <a:t>      </a:t>
            </a:r>
            <a:r>
              <a:rPr lang="en-US" altLang="zh-CN" sz="2000" b="1" dirty="0" err="1">
                <a:solidFill>
                  <a:srgbClr val="000000"/>
                </a:solidFill>
                <a:latin typeface="Times New Roman" pitchFamily="18" charset="0"/>
                <a:ea typeface="黑体" pitchFamily="2" charset="-122"/>
              </a:rPr>
              <a:t>dname</a:t>
            </a:r>
            <a:r>
              <a:rPr lang="en-US" altLang="zh-CN" sz="2000" b="1" dirty="0">
                <a:solidFill>
                  <a:srgbClr val="000000"/>
                </a:solidFill>
                <a:latin typeface="Times New Roman" pitchFamily="18" charset="0"/>
                <a:ea typeface="黑体" pitchFamily="2" charset="-122"/>
              </a:rPr>
              <a:t> VARCHAR(10)</a:t>
            </a:r>
            <a:r>
              <a:rPr lang="en-US" altLang="zh-CN" sz="2000" b="1" dirty="0">
                <a:solidFill>
                  <a:srgbClr val="0000FF"/>
                </a:solidFill>
                <a:latin typeface="Times New Roman" pitchFamily="18" charset="0"/>
                <a:ea typeface="黑体" pitchFamily="2" charset="-122"/>
              </a:rPr>
              <a:t> UNIQUE CONSTRAINT </a:t>
            </a:r>
            <a:r>
              <a:rPr lang="en-US" altLang="zh-CN" sz="2000" b="1" dirty="0" err="1">
                <a:solidFill>
                  <a:srgbClr val="00CC00"/>
                </a:solidFill>
                <a:latin typeface="Times New Roman" pitchFamily="18" charset="0"/>
                <a:ea typeface="黑体" pitchFamily="2" charset="-122"/>
              </a:rPr>
              <a:t>unq-dname</a:t>
            </a:r>
            <a:r>
              <a:rPr lang="en-US" altLang="zh-CN" sz="2000" b="1" dirty="0">
                <a:solidFill>
                  <a:srgbClr val="000000"/>
                </a:solidFill>
                <a:latin typeface="Times New Roman" pitchFamily="18" charset="0"/>
                <a:ea typeface="黑体" pitchFamily="2" charset="-122"/>
              </a:rPr>
              <a:t>,</a:t>
            </a:r>
          </a:p>
          <a:p>
            <a:pPr lvl="1" algn="just" eaLnBrk="1" hangingPunct="1">
              <a:buFont typeface="Wingdings" pitchFamily="2" charset="2"/>
              <a:buNone/>
            </a:pPr>
            <a:r>
              <a:rPr lang="en-US" altLang="zh-CN" sz="2000" b="1" dirty="0">
                <a:solidFill>
                  <a:srgbClr val="000000"/>
                </a:solidFill>
                <a:latin typeface="Times New Roman" pitchFamily="18" charset="0"/>
                <a:ea typeface="黑体" pitchFamily="2" charset="-122"/>
              </a:rPr>
              <a:t>      loc VARCHAR(10) </a:t>
            </a:r>
            <a:r>
              <a:rPr lang="en-US" altLang="zh-CN" sz="2000" b="1" dirty="0">
                <a:solidFill>
                  <a:srgbClr val="0000FF"/>
                </a:solidFill>
                <a:latin typeface="Times New Roman" pitchFamily="18" charset="0"/>
                <a:ea typeface="黑体" pitchFamily="2" charset="-122"/>
              </a:rPr>
              <a:t>CHECK (loc IN (‘</a:t>
            </a:r>
            <a:r>
              <a:rPr lang="en-US" altLang="zh-CN" sz="2000" b="1" dirty="0" err="1">
                <a:solidFill>
                  <a:srgbClr val="0000FF"/>
                </a:solidFill>
                <a:latin typeface="Times New Roman" pitchFamily="18" charset="0"/>
                <a:ea typeface="黑体" pitchFamily="2" charset="-122"/>
              </a:rPr>
              <a:t>Shanghai’,’Nanjing</a:t>
            </a:r>
            <a:r>
              <a:rPr lang="en-US" altLang="zh-CN" sz="2000" b="1" dirty="0">
                <a:solidFill>
                  <a:srgbClr val="0000FF"/>
                </a:solidFill>
                <a:latin typeface="Times New Roman" pitchFamily="18" charset="0"/>
                <a:ea typeface="黑体" pitchFamily="2" charset="-122"/>
              </a:rPr>
              <a:t>’,        </a:t>
            </a:r>
          </a:p>
          <a:p>
            <a:pPr lvl="1" algn="just" eaLnBrk="1" hangingPunct="1">
              <a:buFont typeface="Wingdings" pitchFamily="2" charset="2"/>
              <a:buNone/>
            </a:pPr>
            <a:r>
              <a:rPr lang="en-US" altLang="zh-CN" sz="2000" b="1" dirty="0">
                <a:solidFill>
                  <a:srgbClr val="0000FF"/>
                </a:solidFill>
                <a:latin typeface="Times New Roman" pitchFamily="18" charset="0"/>
                <a:ea typeface="黑体" pitchFamily="2" charset="-122"/>
              </a:rPr>
              <a:t>                         ‘Wuhan’, ‘Xian’, ‘Beijing’)) CONSTRAINT </a:t>
            </a:r>
            <a:r>
              <a:rPr lang="en-US" altLang="zh-CN" sz="2000" b="1" dirty="0">
                <a:solidFill>
                  <a:srgbClr val="00CC00"/>
                </a:solidFill>
                <a:latin typeface="Times New Roman" pitchFamily="18" charset="0"/>
                <a:ea typeface="黑体" pitchFamily="2" charset="-122"/>
              </a:rPr>
              <a:t>ck-loc</a:t>
            </a:r>
          </a:p>
          <a:p>
            <a:pPr lvl="1" algn="just" eaLnBrk="1" hangingPunct="1">
              <a:buFont typeface="Wingdings" pitchFamily="2" charset="2"/>
              <a:buNone/>
            </a:pPr>
            <a:r>
              <a:rPr lang="en-US" altLang="zh-CN" sz="2000" b="1" dirty="0">
                <a:solidFill>
                  <a:srgbClr val="000000"/>
                </a:solidFill>
                <a:latin typeface="Times New Roman" pitchFamily="18" charset="0"/>
                <a:ea typeface="黑体" pitchFamily="2" charset="-122"/>
              </a:rPr>
              <a:t>);</a:t>
            </a:r>
            <a:r>
              <a:rPr lang="en-US" altLang="zh-CN" sz="2000" b="1" dirty="0">
                <a:latin typeface="Times New Roman" pitchFamily="18" charset="0"/>
                <a:ea typeface="黑体" pitchFamily="2" charset="-122"/>
              </a:rPr>
              <a:t> </a:t>
            </a:r>
          </a:p>
          <a:p>
            <a:pPr lvl="1" eaLnBrk="1" hangingPunct="1"/>
            <a:endParaRPr lang="en-US" altLang="zh-CN" sz="2000" dirty="0">
              <a:latin typeface="Times New Roman" pitchFamily="18" charset="0"/>
              <a:ea typeface="黑体" pitchFamily="2" charset="-122"/>
            </a:endParaRPr>
          </a:p>
          <a:p>
            <a:pPr lvl="1" eaLnBrk="1" hangingPunct="1"/>
            <a:endParaRPr lang="en-US" altLang="zh-CN" sz="2800" dirty="0">
              <a:latin typeface="Times New Roman" pitchFamily="18" charset="0"/>
              <a:ea typeface="黑体" pitchFamily="2" charset="-122"/>
            </a:endParaRPr>
          </a:p>
        </p:txBody>
      </p:sp>
      <p:grpSp>
        <p:nvGrpSpPr>
          <p:cNvPr id="13" name="组合 12"/>
          <p:cNvGrpSpPr/>
          <p:nvPr/>
        </p:nvGrpSpPr>
        <p:grpSpPr>
          <a:xfrm>
            <a:off x="7092280" y="1671191"/>
            <a:ext cx="1512168" cy="2261865"/>
            <a:chOff x="7092280" y="1671191"/>
            <a:chExt cx="1512168" cy="2261865"/>
          </a:xfrm>
        </p:grpSpPr>
        <p:sp>
          <p:nvSpPr>
            <p:cNvPr id="34821" name="Line 4"/>
            <p:cNvSpPr>
              <a:spLocks noChangeShapeType="1"/>
            </p:cNvSpPr>
            <p:nvPr/>
          </p:nvSpPr>
          <p:spPr bwMode="auto">
            <a:xfrm flipH="1" flipV="1">
              <a:off x="8100389" y="2132856"/>
              <a:ext cx="72010" cy="1800200"/>
            </a:xfrm>
            <a:prstGeom prst="line">
              <a:avLst/>
            </a:prstGeom>
            <a:noFill/>
            <a:ln w="9525">
              <a:solidFill>
                <a:schemeClr val="accent2">
                  <a:lumMod val="75000"/>
                </a:schemeClr>
              </a:solidFill>
              <a:round/>
              <a:headEnd/>
              <a:tailEnd type="triangle" w="med" len="med"/>
            </a:ln>
          </p:spPr>
          <p:txBody>
            <a:bodyPr/>
            <a:lstStyle/>
            <a:p>
              <a:pPr>
                <a:defRPr/>
              </a:pPr>
              <a:endParaRPr lang="zh-CN" altLang="en-US"/>
            </a:p>
          </p:txBody>
        </p:sp>
        <p:sp>
          <p:nvSpPr>
            <p:cNvPr id="34822" name="Line 5"/>
            <p:cNvSpPr>
              <a:spLocks noChangeShapeType="1"/>
            </p:cNvSpPr>
            <p:nvPr/>
          </p:nvSpPr>
          <p:spPr bwMode="auto">
            <a:xfrm flipV="1">
              <a:off x="7740351" y="2132856"/>
              <a:ext cx="72009" cy="1080120"/>
            </a:xfrm>
            <a:prstGeom prst="line">
              <a:avLst/>
            </a:prstGeom>
            <a:noFill/>
            <a:ln w="9525">
              <a:solidFill>
                <a:schemeClr val="accent2">
                  <a:lumMod val="75000"/>
                </a:schemeClr>
              </a:solidFill>
              <a:round/>
              <a:headEnd/>
              <a:tailEnd type="triangle" w="med" len="med"/>
            </a:ln>
          </p:spPr>
          <p:txBody>
            <a:bodyPr/>
            <a:lstStyle/>
            <a:p>
              <a:pPr>
                <a:defRPr/>
              </a:pPr>
              <a:endParaRPr lang="zh-CN" altLang="en-US"/>
            </a:p>
          </p:txBody>
        </p:sp>
        <p:sp>
          <p:nvSpPr>
            <p:cNvPr id="34823" name="Line 6"/>
            <p:cNvSpPr>
              <a:spLocks noChangeShapeType="1"/>
            </p:cNvSpPr>
            <p:nvPr/>
          </p:nvSpPr>
          <p:spPr bwMode="auto">
            <a:xfrm flipV="1">
              <a:off x="7092280" y="2132857"/>
              <a:ext cx="360040" cy="648071"/>
            </a:xfrm>
            <a:prstGeom prst="line">
              <a:avLst/>
            </a:prstGeom>
            <a:noFill/>
            <a:ln w="9525">
              <a:solidFill>
                <a:schemeClr val="accent2">
                  <a:lumMod val="75000"/>
                </a:schemeClr>
              </a:solidFill>
              <a:round/>
              <a:headEnd/>
              <a:tailEnd type="triangle" w="med" len="med"/>
            </a:ln>
          </p:spPr>
          <p:txBody>
            <a:bodyPr/>
            <a:lstStyle/>
            <a:p>
              <a:pPr>
                <a:defRPr/>
              </a:pPr>
              <a:endParaRPr lang="zh-CN" altLang="en-US"/>
            </a:p>
          </p:txBody>
        </p:sp>
        <p:sp>
          <p:nvSpPr>
            <p:cNvPr id="34824" name="Text Box 7"/>
            <p:cNvSpPr txBox="1">
              <a:spLocks noChangeArrowheads="1"/>
            </p:cNvSpPr>
            <p:nvPr/>
          </p:nvSpPr>
          <p:spPr bwMode="auto">
            <a:xfrm>
              <a:off x="7235899" y="1671191"/>
              <a:ext cx="1368549" cy="461665"/>
            </a:xfrm>
            <a:prstGeom prst="rect">
              <a:avLst/>
            </a:prstGeom>
            <a:noFill/>
            <a:ln w="9525">
              <a:noFill/>
              <a:miter lim="800000"/>
              <a:headEnd/>
              <a:tailEnd/>
            </a:ln>
          </p:spPr>
          <p:txBody>
            <a:bodyPr wrap="square">
              <a:spAutoFit/>
            </a:bodyPr>
            <a:lstStyle/>
            <a:p>
              <a:pPr>
                <a:spcBef>
                  <a:spcPct val="50000"/>
                </a:spcBef>
              </a:pPr>
              <a:r>
                <a:rPr lang="zh-CN" altLang="en-US" sz="2400" b="1" dirty="0">
                  <a:solidFill>
                    <a:schemeClr val="hlink"/>
                  </a:solidFill>
                  <a:latin typeface="Tahoma" pitchFamily="34" charset="0"/>
                </a:rPr>
                <a:t>约束名</a:t>
              </a:r>
            </a:p>
          </p:txBody>
        </p:sp>
      </p:grpSp>
      <p:sp>
        <p:nvSpPr>
          <p:cNvPr id="34825"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4826"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
        <p:nvSpPr>
          <p:cNvPr id="34827" name="矩形 10"/>
          <p:cNvSpPr>
            <a:spLocks noChangeArrowheads="1"/>
          </p:cNvSpPr>
          <p:nvPr/>
        </p:nvSpPr>
        <p:spPr bwMode="auto">
          <a:xfrm>
            <a:off x="1331640" y="5013176"/>
            <a:ext cx="7488832" cy="1015663"/>
          </a:xfrm>
          <a:prstGeom prst="rect">
            <a:avLst/>
          </a:prstGeom>
          <a:noFill/>
          <a:ln w="9525">
            <a:noFill/>
            <a:miter lim="800000"/>
            <a:headEnd/>
            <a:tailEnd/>
          </a:ln>
        </p:spPr>
        <p:txBody>
          <a:bodyPr wrap="square">
            <a:spAutoFit/>
          </a:bodyPr>
          <a:lstStyle/>
          <a:p>
            <a:r>
              <a:rPr lang="zh-CN" altLang="en-US" sz="2000" dirty="0">
                <a:solidFill>
                  <a:schemeClr val="accent2"/>
                </a:solidFill>
                <a:latin typeface="Times New Roman" pitchFamily="18" charset="0"/>
                <a:ea typeface="黑体" pitchFamily="2" charset="-122"/>
              </a:rPr>
              <a:t>注：“</a:t>
            </a:r>
            <a:r>
              <a:rPr lang="en-US" altLang="zh-CN" sz="2000" b="1" dirty="0">
                <a:solidFill>
                  <a:srgbClr val="0000FF"/>
                </a:solidFill>
                <a:latin typeface="Times New Roman" pitchFamily="18" charset="0"/>
                <a:ea typeface="黑体" pitchFamily="2" charset="-122"/>
              </a:rPr>
              <a:t>CONSTRAINT</a:t>
            </a:r>
            <a:r>
              <a:rPr lang="en-US" altLang="zh-CN" sz="2000" dirty="0">
                <a:solidFill>
                  <a:srgbClr val="0000FF"/>
                </a:solidFill>
                <a:latin typeface="Times New Roman" pitchFamily="18" charset="0"/>
                <a:ea typeface="黑体" pitchFamily="2" charset="-122"/>
              </a:rPr>
              <a:t> </a:t>
            </a:r>
            <a:r>
              <a:rPr lang="zh-CN" altLang="en-US" sz="2000" dirty="0">
                <a:solidFill>
                  <a:srgbClr val="00CC00"/>
                </a:solidFill>
                <a:latin typeface="Times New Roman" pitchFamily="18" charset="0"/>
                <a:ea typeface="黑体" pitchFamily="2" charset="-122"/>
              </a:rPr>
              <a:t>约束名</a:t>
            </a:r>
            <a:r>
              <a:rPr lang="zh-CN" altLang="en-US" sz="2000" dirty="0">
                <a:solidFill>
                  <a:schemeClr val="accent2"/>
                </a:solidFill>
                <a:latin typeface="Times New Roman" pitchFamily="18" charset="0"/>
                <a:ea typeface="黑体" pitchFamily="2" charset="-122"/>
              </a:rPr>
              <a:t>”可以省略。</a:t>
            </a:r>
            <a:endParaRPr lang="en-US" altLang="zh-CN" sz="2000" dirty="0">
              <a:solidFill>
                <a:schemeClr val="accent2"/>
              </a:solidFill>
              <a:latin typeface="Times New Roman" pitchFamily="18" charset="0"/>
              <a:ea typeface="黑体" pitchFamily="2" charset="-122"/>
            </a:endParaRPr>
          </a:p>
          <a:p>
            <a:r>
              <a:rPr lang="zh-CN" altLang="en-US" sz="2000" b="1" dirty="0">
                <a:solidFill>
                  <a:srgbClr val="008000"/>
                </a:solidFill>
                <a:latin typeface="Times New Roman" pitchFamily="18" charset="0"/>
              </a:rPr>
              <a:t>           </a:t>
            </a:r>
            <a:r>
              <a:rPr lang="zh-CN" altLang="en-US" sz="2000" dirty="0">
                <a:solidFill>
                  <a:srgbClr val="FF0000"/>
                </a:solidFill>
                <a:latin typeface="+mj-lt"/>
                <a:ea typeface="黑体" pitchFamily="49" charset="-122"/>
              </a:rPr>
              <a:t>当定义中未指定约束名时，系统会自动赋予它一个约束名。</a:t>
            </a:r>
            <a:endParaRPr lang="en-US" altLang="zh-CN" sz="2000" dirty="0">
              <a:solidFill>
                <a:srgbClr val="FF0000"/>
              </a:solidFill>
              <a:latin typeface="+mj-lt"/>
              <a:ea typeface="黑体" pitchFamily="49" charset="-122"/>
            </a:endParaRPr>
          </a:p>
          <a:p>
            <a:r>
              <a:rPr lang="en-US" altLang="zh-CN" sz="2000" dirty="0">
                <a:solidFill>
                  <a:srgbClr val="FF0000"/>
                </a:solidFill>
                <a:latin typeface="+mj-lt"/>
                <a:ea typeface="黑体" pitchFamily="49" charset="-122"/>
              </a:rPr>
              <a:t>           </a:t>
            </a:r>
            <a:r>
              <a:rPr lang="zh-CN" altLang="en-US" sz="2000" dirty="0">
                <a:solidFill>
                  <a:srgbClr val="FF0000"/>
                </a:solidFill>
                <a:latin typeface="+mj-lt"/>
                <a:ea typeface="黑体" pitchFamily="49" charset="-122"/>
              </a:rPr>
              <a:t>如</a:t>
            </a:r>
            <a:r>
              <a:rPr lang="en-US" altLang="zh-CN" sz="2000" dirty="0">
                <a:solidFill>
                  <a:srgbClr val="FF0000"/>
                </a:solidFill>
                <a:latin typeface="+mj-lt"/>
                <a:ea typeface="黑体" pitchFamily="49" charset="-122"/>
              </a:rPr>
              <a:t>Oracle</a:t>
            </a:r>
            <a:r>
              <a:rPr lang="zh-CN" altLang="en-US" sz="2000" dirty="0">
                <a:solidFill>
                  <a:srgbClr val="FF0000"/>
                </a:solidFill>
                <a:latin typeface="+mj-lt"/>
                <a:ea typeface="黑体" pitchFamily="49" charset="-122"/>
              </a:rPr>
              <a:t>中：</a:t>
            </a:r>
            <a:r>
              <a:rPr lang="en-US" altLang="zh-CN" sz="2000" b="1" dirty="0">
                <a:solidFill>
                  <a:srgbClr val="00CC00"/>
                </a:solidFill>
                <a:latin typeface="+mj-lt"/>
                <a:ea typeface="黑体" pitchFamily="49" charset="-122"/>
              </a:rPr>
              <a:t>SYS-</a:t>
            </a:r>
            <a:r>
              <a:rPr lang="en-US" altLang="zh-CN" sz="2000" b="1" dirty="0" err="1">
                <a:solidFill>
                  <a:srgbClr val="00CC00"/>
                </a:solidFill>
                <a:latin typeface="+mj-lt"/>
                <a:ea typeface="黑体" pitchFamily="49" charset="-122"/>
              </a:rPr>
              <a:t>Cn</a:t>
            </a:r>
            <a:r>
              <a:rPr lang="zh-CN" altLang="en-US" sz="2000" dirty="0">
                <a:solidFill>
                  <a:srgbClr val="00CC00"/>
                </a:solidFill>
                <a:latin typeface="+mj-lt"/>
                <a:ea typeface="黑体" pitchFamily="49" charset="-122"/>
              </a:rPr>
              <a:t> </a:t>
            </a:r>
            <a:r>
              <a:rPr lang="zh-CN" altLang="en-US" sz="2000" b="1" dirty="0">
                <a:solidFill>
                  <a:srgbClr val="FF0000"/>
                </a:solidFill>
                <a:latin typeface="+mj-lt"/>
                <a:ea typeface="黑体" pitchFamily="49" charset="-122"/>
              </a:rPr>
              <a:t>。</a:t>
            </a:r>
            <a:r>
              <a:rPr lang="zh-CN" altLang="en-US" sz="2000" dirty="0">
                <a:solidFill>
                  <a:srgbClr val="FF0000"/>
                </a:solidFill>
                <a:latin typeface="+mj-lt"/>
                <a:ea typeface="黑体" pitchFamily="49" charset="-122"/>
              </a:rPr>
              <a:t>在视图</a:t>
            </a:r>
            <a:r>
              <a:rPr lang="en-US" altLang="zh-CN" sz="2000" dirty="0" err="1">
                <a:solidFill>
                  <a:srgbClr val="FF0000"/>
                </a:solidFill>
                <a:latin typeface="+mj-lt"/>
                <a:ea typeface="黑体" pitchFamily="49" charset="-122"/>
              </a:rPr>
              <a:t>dba</a:t>
            </a:r>
            <a:r>
              <a:rPr lang="en-US" altLang="zh-CN" sz="2000" dirty="0">
                <a:solidFill>
                  <a:srgbClr val="FF0000"/>
                </a:solidFill>
                <a:latin typeface="+mj-lt"/>
                <a:ea typeface="黑体" pitchFamily="49" charset="-122"/>
              </a:rPr>
              <a:t>-constraints</a:t>
            </a:r>
            <a:r>
              <a:rPr lang="zh-CN" altLang="en-US" sz="2000" dirty="0">
                <a:solidFill>
                  <a:srgbClr val="FF0000"/>
                </a:solidFill>
                <a:latin typeface="+mj-lt"/>
                <a:ea typeface="黑体" pitchFamily="49" charset="-122"/>
              </a:rPr>
              <a:t>中可查询到。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4827"/>
                                        </p:tgtEl>
                                        <p:attrNameLst>
                                          <p:attrName>style.visibility</p:attrName>
                                        </p:attrNameLst>
                                      </p:cBhvr>
                                      <p:to>
                                        <p:strVal val="visible"/>
                                      </p:to>
                                    </p:set>
                                    <p:anim calcmode="lin" valueType="num">
                                      <p:cBhvr additive="base">
                                        <p:cTn id="12" dur="500" fill="hold"/>
                                        <p:tgtEl>
                                          <p:spTgt spid="34827"/>
                                        </p:tgtEl>
                                        <p:attrNameLst>
                                          <p:attrName>ppt_x</p:attrName>
                                        </p:attrNameLst>
                                      </p:cBhvr>
                                      <p:tavLst>
                                        <p:tav tm="0">
                                          <p:val>
                                            <p:strVal val="#ppt_x"/>
                                          </p:val>
                                        </p:tav>
                                        <p:tav tm="100000">
                                          <p:val>
                                            <p:strVal val="#ppt_x"/>
                                          </p:val>
                                        </p:tav>
                                      </p:tavLst>
                                    </p:anim>
                                    <p:anim calcmode="lin" valueType="num">
                                      <p:cBhvr additive="base">
                                        <p:cTn id="13" dur="500" fill="hold"/>
                                        <p:tgtEl>
                                          <p:spTgt spid="34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灯片编号占位符 5"/>
          <p:cNvSpPr>
            <a:spLocks noGrp="1"/>
          </p:cNvSpPr>
          <p:nvPr>
            <p:ph type="sldNum" sz="quarter" idx="12"/>
          </p:nvPr>
        </p:nvSpPr>
        <p:spPr>
          <a:xfrm>
            <a:off x="7524750" y="6319838"/>
            <a:ext cx="1162050" cy="323850"/>
          </a:xfrm>
          <a:noFill/>
        </p:spPr>
        <p:txBody>
          <a:bodyPr/>
          <a:lstStyle/>
          <a:p>
            <a:fld id="{368D09D8-AD9B-469B-AB89-73681248527A}" type="slidenum">
              <a:rPr lang="en-US" altLang="zh-CN" smtClean="0"/>
              <a:pPr/>
              <a:t>31</a:t>
            </a:fld>
            <a:endParaRPr lang="en-US" altLang="zh-CN"/>
          </a:p>
        </p:txBody>
      </p:sp>
      <p:sp>
        <p:nvSpPr>
          <p:cNvPr id="35845"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35846" name="Rectangle 3"/>
          <p:cNvSpPr>
            <a:spLocks noGrp="1" noChangeArrowheads="1"/>
          </p:cNvSpPr>
          <p:nvPr>
            <p:ph type="body" idx="1"/>
          </p:nvPr>
        </p:nvSpPr>
        <p:spPr>
          <a:xfrm>
            <a:off x="539750" y="1196975"/>
            <a:ext cx="8604250" cy="5040313"/>
          </a:xfrm>
        </p:spPr>
        <p:txBody>
          <a:bodyPr/>
          <a:lstStyle/>
          <a:p>
            <a:pPr eaLnBrk="1" hangingPunct="1"/>
            <a:r>
              <a:rPr lang="zh-CN" altLang="en-US" sz="2400" dirty="0">
                <a:solidFill>
                  <a:srgbClr val="008000"/>
                </a:solidFill>
                <a:latin typeface="Times New Roman" pitchFamily="18" charset="0"/>
                <a:ea typeface="黑体" pitchFamily="2" charset="-122"/>
              </a:rPr>
              <a:t>举例说明 （续）</a:t>
            </a:r>
          </a:p>
          <a:p>
            <a:pPr lvl="1" eaLnBrk="1" hangingPunct="1">
              <a:buFont typeface="Wingdings" pitchFamily="2" charset="2"/>
              <a:buNone/>
            </a:pPr>
            <a:r>
              <a:rPr lang="en-US" altLang="zh-CN" sz="1800" b="1" dirty="0">
                <a:latin typeface="Times New Roman" pitchFamily="18" charset="0"/>
                <a:ea typeface="黑体" pitchFamily="2" charset="-122"/>
              </a:rPr>
              <a:t>CREATE TABLE </a:t>
            </a:r>
            <a:r>
              <a:rPr lang="en-US" altLang="zh-CN" sz="1800" b="1" dirty="0" err="1">
                <a:latin typeface="Times New Roman" pitchFamily="18" charset="0"/>
                <a:ea typeface="黑体" pitchFamily="2" charset="-122"/>
              </a:rPr>
              <a:t>emp</a:t>
            </a:r>
            <a:r>
              <a:rPr lang="en-US" altLang="zh-CN" sz="1800" b="1" dirty="0">
                <a:latin typeface="Times New Roman" pitchFamily="18" charset="0"/>
                <a:ea typeface="黑体" pitchFamily="2" charset="-122"/>
              </a:rPr>
              <a:t> (</a:t>
            </a:r>
          </a:p>
          <a:p>
            <a:pPr lvl="1" eaLnBrk="1" hangingPunct="1">
              <a:buFont typeface="Wingdings" pitchFamily="2" charset="2"/>
              <a:buNone/>
            </a:pPr>
            <a:r>
              <a:rPr lang="en-US" altLang="zh-CN" sz="1800" b="1" dirty="0">
                <a:latin typeface="Times New Roman" pitchFamily="18" charset="0"/>
                <a:ea typeface="黑体" pitchFamily="2" charset="-122"/>
              </a:rPr>
              <a:t>    </a:t>
            </a:r>
            <a:r>
              <a:rPr lang="en-US" altLang="zh-CN" sz="1800" b="1" dirty="0" err="1">
                <a:latin typeface="Times New Roman" pitchFamily="18" charset="0"/>
                <a:ea typeface="黑体" pitchFamily="2" charset="-122"/>
              </a:rPr>
              <a:t>empno</a:t>
            </a:r>
            <a:r>
              <a:rPr lang="en-US" altLang="zh-CN" sz="1800" b="1" dirty="0">
                <a:latin typeface="Times New Roman" pitchFamily="18" charset="0"/>
                <a:ea typeface="黑体" pitchFamily="2" charset="-122"/>
              </a:rPr>
              <a:t> INT,</a:t>
            </a:r>
          </a:p>
          <a:p>
            <a:pPr lvl="1" eaLnBrk="1" hangingPunct="1">
              <a:buFont typeface="Wingdings" pitchFamily="2" charset="2"/>
              <a:buNone/>
            </a:pPr>
            <a:r>
              <a:rPr lang="en-US" altLang="zh-CN" sz="1800" b="1" dirty="0">
                <a:latin typeface="Times New Roman" pitchFamily="18" charset="0"/>
                <a:ea typeface="黑体" pitchFamily="2" charset="-122"/>
              </a:rPr>
              <a:t>    </a:t>
            </a:r>
            <a:r>
              <a:rPr lang="en-US" altLang="zh-CN" sz="1800" b="1" dirty="0" err="1">
                <a:latin typeface="Times New Roman" pitchFamily="18" charset="0"/>
                <a:ea typeface="黑体" pitchFamily="2" charset="-122"/>
              </a:rPr>
              <a:t>ename</a:t>
            </a:r>
            <a:r>
              <a:rPr lang="en-US" altLang="zh-CN" sz="1800" b="1" dirty="0">
                <a:latin typeface="Times New Roman" pitchFamily="18" charset="0"/>
                <a:ea typeface="黑体" pitchFamily="2" charset="-122"/>
              </a:rPr>
              <a:t> VARCHAR(10) </a:t>
            </a:r>
            <a:r>
              <a:rPr lang="en-US" altLang="zh-CN" sz="1800" b="1" dirty="0">
                <a:solidFill>
                  <a:srgbClr val="0000FF"/>
                </a:solidFill>
                <a:latin typeface="Times New Roman" pitchFamily="18" charset="0"/>
                <a:ea typeface="黑体" pitchFamily="2" charset="-122"/>
              </a:rPr>
              <a:t>NOT NULL CONSTRAINT</a:t>
            </a:r>
            <a:r>
              <a:rPr lang="en-US" altLang="zh-CN" sz="1800" b="1" dirty="0">
                <a:solidFill>
                  <a:schemeClr val="folHlink"/>
                </a:solidFill>
                <a:latin typeface="Times New Roman" pitchFamily="18" charset="0"/>
                <a:ea typeface="黑体" pitchFamily="2" charset="-122"/>
              </a:rPr>
              <a:t> </a:t>
            </a:r>
            <a:r>
              <a:rPr lang="en-US" altLang="zh-CN" sz="1800" b="1" dirty="0" err="1">
                <a:solidFill>
                  <a:srgbClr val="008000"/>
                </a:solidFill>
                <a:latin typeface="Times New Roman" pitchFamily="18" charset="0"/>
                <a:ea typeface="黑体" pitchFamily="2" charset="-122"/>
              </a:rPr>
              <a:t>nn-ename</a:t>
            </a:r>
            <a:r>
              <a:rPr lang="en-US" altLang="zh-CN" sz="1800" b="1" dirty="0">
                <a:solidFill>
                  <a:schemeClr val="folHlink"/>
                </a:solidFill>
                <a:latin typeface="Times New Roman" pitchFamily="18" charset="0"/>
                <a:ea typeface="黑体" pitchFamily="2" charset="-122"/>
              </a:rPr>
              <a:t> </a:t>
            </a:r>
          </a:p>
          <a:p>
            <a:pPr lvl="1" eaLnBrk="1" hangingPunct="1">
              <a:buFont typeface="Wingdings" pitchFamily="2" charset="2"/>
              <a:buNone/>
            </a:pPr>
            <a:r>
              <a:rPr lang="en-US" altLang="zh-CN" sz="1800" b="1" dirty="0">
                <a:solidFill>
                  <a:schemeClr val="folHlink"/>
                </a:solidFill>
                <a:latin typeface="Times New Roman" pitchFamily="18" charset="0"/>
                <a:ea typeface="黑体" pitchFamily="2" charset="-122"/>
              </a:rPr>
              <a:t>           </a:t>
            </a:r>
            <a:r>
              <a:rPr lang="en-US" altLang="zh-CN" sz="1800" b="1" dirty="0">
                <a:solidFill>
                  <a:srgbClr val="0000FF"/>
                </a:solidFill>
                <a:latin typeface="Times New Roman" pitchFamily="18" charset="0"/>
                <a:ea typeface="黑体" pitchFamily="2" charset="-122"/>
              </a:rPr>
              <a:t>CHECK (</a:t>
            </a:r>
            <a:r>
              <a:rPr lang="en-US" altLang="zh-CN" sz="1800" b="1" dirty="0" err="1">
                <a:solidFill>
                  <a:srgbClr val="0000FF"/>
                </a:solidFill>
                <a:latin typeface="Times New Roman" pitchFamily="18" charset="0"/>
                <a:ea typeface="黑体" pitchFamily="2" charset="-122"/>
              </a:rPr>
              <a:t>ename</a:t>
            </a:r>
            <a:r>
              <a:rPr lang="en-US" altLang="zh-CN" sz="1800" b="1" dirty="0">
                <a:solidFill>
                  <a:srgbClr val="0000FF"/>
                </a:solidFill>
                <a:latin typeface="Times New Roman" pitchFamily="18" charset="0"/>
                <a:ea typeface="黑体" pitchFamily="2" charset="-122"/>
              </a:rPr>
              <a:t>=UPPER(</a:t>
            </a:r>
            <a:r>
              <a:rPr lang="en-US" altLang="zh-CN" sz="1800" b="1" dirty="0" err="1">
                <a:solidFill>
                  <a:srgbClr val="0000FF"/>
                </a:solidFill>
                <a:latin typeface="Times New Roman" pitchFamily="18" charset="0"/>
                <a:ea typeface="黑体" pitchFamily="2" charset="-122"/>
              </a:rPr>
              <a:t>ename</a:t>
            </a:r>
            <a:r>
              <a:rPr lang="en-US" altLang="zh-CN" sz="1800" b="1" dirty="0">
                <a:solidFill>
                  <a:srgbClr val="0000FF"/>
                </a:solidFill>
                <a:latin typeface="Times New Roman" pitchFamily="18" charset="0"/>
                <a:ea typeface="黑体" pitchFamily="2" charset="-122"/>
              </a:rPr>
              <a:t>)) CONSTRAINT</a:t>
            </a:r>
            <a:r>
              <a:rPr lang="en-US" altLang="zh-CN" sz="1800" b="1" dirty="0">
                <a:solidFill>
                  <a:srgbClr val="00CC00"/>
                </a:solidFill>
                <a:latin typeface="Times New Roman" pitchFamily="18" charset="0"/>
                <a:ea typeface="黑体" pitchFamily="2" charset="-122"/>
              </a:rPr>
              <a:t> </a:t>
            </a:r>
            <a:r>
              <a:rPr lang="en-US" altLang="zh-CN" sz="1800" b="1" dirty="0">
                <a:solidFill>
                  <a:srgbClr val="008000"/>
                </a:solidFill>
                <a:latin typeface="Times New Roman" pitchFamily="18" charset="0"/>
                <a:ea typeface="黑体" pitchFamily="2" charset="-122"/>
              </a:rPr>
              <a:t>upper-</a:t>
            </a:r>
            <a:r>
              <a:rPr lang="en-US" altLang="zh-CN" sz="1800" b="1" dirty="0" err="1">
                <a:solidFill>
                  <a:srgbClr val="008000"/>
                </a:solidFill>
                <a:latin typeface="Times New Roman" pitchFamily="18" charset="0"/>
                <a:ea typeface="黑体" pitchFamily="2" charset="-122"/>
              </a:rPr>
              <a:t>ename</a:t>
            </a:r>
            <a:r>
              <a:rPr lang="en-US" altLang="zh-CN" sz="1800" b="1" dirty="0">
                <a:solidFill>
                  <a:srgbClr val="008000"/>
                </a:solidFill>
                <a:latin typeface="Times New Roman" pitchFamily="18" charset="0"/>
                <a:ea typeface="黑体" pitchFamily="2" charset="-122"/>
              </a:rPr>
              <a:t>,</a:t>
            </a:r>
          </a:p>
          <a:p>
            <a:pPr lvl="1" eaLnBrk="1" hangingPunct="1">
              <a:buFont typeface="Wingdings" pitchFamily="2" charset="2"/>
              <a:buNone/>
            </a:pPr>
            <a:r>
              <a:rPr lang="en-US" altLang="zh-CN" sz="1800" b="1" dirty="0">
                <a:latin typeface="Times New Roman" pitchFamily="18" charset="0"/>
                <a:ea typeface="黑体" pitchFamily="2" charset="-122"/>
              </a:rPr>
              <a:t>    job VARCHAR(9) </a:t>
            </a:r>
            <a:r>
              <a:rPr lang="en-US" altLang="zh-CN" sz="1800" b="1" dirty="0">
                <a:solidFill>
                  <a:srgbClr val="0000FF"/>
                </a:solidFill>
                <a:latin typeface="Times New Roman" pitchFamily="18" charset="0"/>
                <a:ea typeface="黑体" pitchFamily="2" charset="-122"/>
              </a:rPr>
              <a:t>CHECK (job IN (SELECT job-id FROM </a:t>
            </a:r>
            <a:r>
              <a:rPr lang="en-US" altLang="zh-CN" sz="1800" b="1" dirty="0">
                <a:latin typeface="Times New Roman" pitchFamily="18" charset="0"/>
                <a:ea typeface="黑体" pitchFamily="2" charset="-122"/>
              </a:rPr>
              <a:t>job-list</a:t>
            </a:r>
            <a:r>
              <a:rPr lang="en-US" altLang="zh-CN" sz="1800" b="1" dirty="0">
                <a:solidFill>
                  <a:srgbClr val="0000FF"/>
                </a:solidFill>
                <a:latin typeface="Times New Roman" pitchFamily="18" charset="0"/>
                <a:ea typeface="黑体" pitchFamily="2" charset="-122"/>
              </a:rPr>
              <a:t>)),</a:t>
            </a:r>
          </a:p>
          <a:p>
            <a:pPr lvl="1" eaLnBrk="1" hangingPunct="1">
              <a:buFont typeface="Wingdings" pitchFamily="2" charset="2"/>
              <a:buNone/>
            </a:pPr>
            <a:r>
              <a:rPr lang="en-US" altLang="zh-CN" sz="1800" b="1" dirty="0">
                <a:latin typeface="Times New Roman" pitchFamily="18" charset="0"/>
                <a:ea typeface="黑体" pitchFamily="2" charset="-122"/>
              </a:rPr>
              <a:t>    mgr INT </a:t>
            </a:r>
            <a:r>
              <a:rPr lang="en-US" altLang="zh-CN" sz="1800" b="1" dirty="0">
                <a:solidFill>
                  <a:srgbClr val="0000FF"/>
                </a:solidFill>
                <a:latin typeface="Times New Roman" pitchFamily="18" charset="0"/>
                <a:ea typeface="黑体" pitchFamily="2" charset="-122"/>
              </a:rPr>
              <a:t>REFERENCES </a:t>
            </a:r>
            <a:r>
              <a:rPr lang="en-US" altLang="zh-CN" sz="1800" b="1" dirty="0" err="1">
                <a:latin typeface="Times New Roman" pitchFamily="18" charset="0"/>
                <a:ea typeface="黑体" pitchFamily="2" charset="-122"/>
              </a:rPr>
              <a:t>emp</a:t>
            </a:r>
            <a:r>
              <a:rPr lang="en-US" altLang="zh-CN" sz="1800" b="1" dirty="0">
                <a:solidFill>
                  <a:srgbClr val="0000FF"/>
                </a:solidFill>
                <a:latin typeface="Times New Roman" pitchFamily="18" charset="0"/>
                <a:ea typeface="黑体" pitchFamily="2" charset="-122"/>
              </a:rPr>
              <a:t>(</a:t>
            </a:r>
            <a:r>
              <a:rPr lang="en-US" altLang="zh-CN" sz="1800" b="1" dirty="0" err="1">
                <a:solidFill>
                  <a:srgbClr val="0000FF"/>
                </a:solidFill>
                <a:latin typeface="Times New Roman" pitchFamily="18" charset="0"/>
                <a:ea typeface="黑体" pitchFamily="2" charset="-122"/>
              </a:rPr>
              <a:t>empno</a:t>
            </a:r>
            <a:r>
              <a:rPr lang="en-US" altLang="zh-CN" sz="1800" b="1" dirty="0">
                <a:solidFill>
                  <a:srgbClr val="0000FF"/>
                </a:solidFill>
                <a:latin typeface="Times New Roman" pitchFamily="18" charset="0"/>
                <a:ea typeface="黑体" pitchFamily="2" charset="-122"/>
              </a:rPr>
              <a:t>) CONSTRAINT</a:t>
            </a:r>
            <a:r>
              <a:rPr lang="en-US" altLang="zh-CN" sz="1800" b="1" dirty="0">
                <a:solidFill>
                  <a:schemeClr val="folHlink"/>
                </a:solidFill>
                <a:latin typeface="Times New Roman" pitchFamily="18" charset="0"/>
                <a:ea typeface="黑体" pitchFamily="2" charset="-122"/>
              </a:rPr>
              <a:t> </a:t>
            </a:r>
            <a:r>
              <a:rPr lang="en-US" altLang="zh-CN" sz="1800" b="1" dirty="0" err="1">
                <a:solidFill>
                  <a:srgbClr val="008000"/>
                </a:solidFill>
                <a:latin typeface="Times New Roman" pitchFamily="18" charset="0"/>
                <a:ea typeface="黑体" pitchFamily="2" charset="-122"/>
              </a:rPr>
              <a:t>fk-mgr</a:t>
            </a:r>
            <a:r>
              <a:rPr lang="en-US" altLang="zh-CN" sz="1800" b="1" dirty="0">
                <a:solidFill>
                  <a:srgbClr val="008000"/>
                </a:solidFill>
                <a:latin typeface="Times New Roman" pitchFamily="18" charset="0"/>
                <a:ea typeface="黑体" pitchFamily="2" charset="-122"/>
              </a:rPr>
              <a:t>,</a:t>
            </a:r>
          </a:p>
          <a:p>
            <a:pPr lvl="1" eaLnBrk="1" hangingPunct="1">
              <a:buFont typeface="Wingdings" pitchFamily="2" charset="2"/>
              <a:buNone/>
            </a:pPr>
            <a:r>
              <a:rPr lang="en-US" altLang="zh-CN" sz="1800" b="1" dirty="0">
                <a:latin typeface="Times New Roman" pitchFamily="18" charset="0"/>
                <a:ea typeface="黑体" pitchFamily="2" charset="-122"/>
              </a:rPr>
              <a:t>    </a:t>
            </a:r>
            <a:r>
              <a:rPr lang="en-US" altLang="zh-CN" sz="1800" b="1" dirty="0" err="1">
                <a:latin typeface="Times New Roman" pitchFamily="18" charset="0"/>
                <a:ea typeface="黑体" pitchFamily="2" charset="-122"/>
              </a:rPr>
              <a:t>hiredate</a:t>
            </a:r>
            <a:r>
              <a:rPr lang="en-US" altLang="zh-CN" sz="1800" b="1" dirty="0">
                <a:latin typeface="Times New Roman" pitchFamily="18" charset="0"/>
                <a:ea typeface="黑体" pitchFamily="2" charset="-122"/>
              </a:rPr>
              <a:t> DATE DEFAULT SYSDATE,</a:t>
            </a:r>
          </a:p>
          <a:p>
            <a:pPr lvl="1" eaLnBrk="1" hangingPunct="1">
              <a:buFont typeface="Wingdings" pitchFamily="2" charset="2"/>
              <a:buNone/>
            </a:pPr>
            <a:r>
              <a:rPr lang="en-US" altLang="zh-CN" sz="1800" b="1" dirty="0">
                <a:latin typeface="Times New Roman" pitchFamily="18" charset="0"/>
                <a:ea typeface="黑体" pitchFamily="2" charset="-122"/>
              </a:rPr>
              <a:t>    </a:t>
            </a:r>
            <a:r>
              <a:rPr lang="en-US" altLang="zh-CN" sz="1800" b="1" dirty="0" err="1">
                <a:latin typeface="Times New Roman" pitchFamily="18" charset="0"/>
                <a:ea typeface="黑体" pitchFamily="2" charset="-122"/>
              </a:rPr>
              <a:t>sal</a:t>
            </a:r>
            <a:r>
              <a:rPr lang="en-US" altLang="zh-CN" sz="1800" b="1" dirty="0">
                <a:latin typeface="Times New Roman" pitchFamily="18" charset="0"/>
                <a:ea typeface="黑体" pitchFamily="2" charset="-122"/>
              </a:rPr>
              <a:t> DEC(7,2) </a:t>
            </a:r>
            <a:r>
              <a:rPr lang="en-US" altLang="zh-CN" sz="1800" b="1" dirty="0">
                <a:solidFill>
                  <a:srgbClr val="0000FF"/>
                </a:solidFill>
                <a:latin typeface="Times New Roman" pitchFamily="18" charset="0"/>
                <a:ea typeface="黑体" pitchFamily="2" charset="-122"/>
              </a:rPr>
              <a:t>CHECK (</a:t>
            </a:r>
            <a:r>
              <a:rPr lang="en-US" altLang="zh-CN" sz="1800" b="1" dirty="0" err="1">
                <a:solidFill>
                  <a:srgbClr val="0000FF"/>
                </a:solidFill>
                <a:latin typeface="Times New Roman" pitchFamily="18" charset="0"/>
                <a:ea typeface="黑体" pitchFamily="2" charset="-122"/>
              </a:rPr>
              <a:t>sal</a:t>
            </a:r>
            <a:r>
              <a:rPr lang="en-US" altLang="zh-CN" sz="1800" b="1" dirty="0">
                <a:solidFill>
                  <a:srgbClr val="0000FF"/>
                </a:solidFill>
                <a:latin typeface="Times New Roman" pitchFamily="18" charset="0"/>
                <a:ea typeface="黑体" pitchFamily="2" charset="-122"/>
              </a:rPr>
              <a:t>&gt;1000.0) CONSTRAINT</a:t>
            </a:r>
            <a:r>
              <a:rPr lang="en-US" altLang="zh-CN" sz="1800" b="1" dirty="0">
                <a:solidFill>
                  <a:schemeClr val="folHlink"/>
                </a:solidFill>
                <a:latin typeface="Times New Roman" pitchFamily="18" charset="0"/>
                <a:ea typeface="黑体" pitchFamily="2" charset="-122"/>
              </a:rPr>
              <a:t> </a:t>
            </a:r>
            <a:r>
              <a:rPr lang="en-US" altLang="zh-CN" sz="1800" b="1" dirty="0" err="1">
                <a:solidFill>
                  <a:srgbClr val="008000"/>
                </a:solidFill>
                <a:latin typeface="Times New Roman" pitchFamily="18" charset="0"/>
                <a:ea typeface="黑体" pitchFamily="2" charset="-122"/>
              </a:rPr>
              <a:t>ck-sal</a:t>
            </a:r>
            <a:r>
              <a:rPr lang="en-US" altLang="zh-CN" sz="1800" b="1" dirty="0">
                <a:solidFill>
                  <a:srgbClr val="008000"/>
                </a:solidFill>
                <a:latin typeface="Times New Roman" pitchFamily="18" charset="0"/>
                <a:ea typeface="黑体" pitchFamily="2" charset="-122"/>
              </a:rPr>
              <a:t>,</a:t>
            </a:r>
          </a:p>
          <a:p>
            <a:pPr lvl="1" eaLnBrk="1" hangingPunct="1">
              <a:buFont typeface="Wingdings" pitchFamily="2" charset="2"/>
              <a:buNone/>
            </a:pPr>
            <a:r>
              <a:rPr lang="en-US" altLang="zh-CN" sz="1800" b="1" dirty="0">
                <a:latin typeface="Times New Roman" pitchFamily="18" charset="0"/>
                <a:ea typeface="黑体" pitchFamily="2" charset="-122"/>
              </a:rPr>
              <a:t>    </a:t>
            </a:r>
            <a:r>
              <a:rPr lang="en-US" altLang="zh-CN" sz="1800" b="1" dirty="0" err="1">
                <a:latin typeface="Times New Roman" pitchFamily="18" charset="0"/>
                <a:ea typeface="黑体" pitchFamily="2" charset="-122"/>
              </a:rPr>
              <a:t>comm</a:t>
            </a:r>
            <a:r>
              <a:rPr lang="en-US" altLang="zh-CN" sz="1800" b="1" dirty="0">
                <a:latin typeface="Times New Roman" pitchFamily="18" charset="0"/>
                <a:ea typeface="黑体" pitchFamily="2" charset="-122"/>
              </a:rPr>
              <a:t> DEC(7,2) DEFAULT 0.0,</a:t>
            </a:r>
          </a:p>
          <a:p>
            <a:pPr lvl="1" eaLnBrk="1" hangingPunct="1">
              <a:buFont typeface="Wingdings" pitchFamily="2" charset="2"/>
              <a:buNone/>
            </a:pPr>
            <a:r>
              <a:rPr lang="en-US" altLang="zh-CN" sz="1800" b="1" dirty="0">
                <a:latin typeface="Times New Roman" pitchFamily="18" charset="0"/>
                <a:ea typeface="黑体" pitchFamily="2" charset="-122"/>
              </a:rPr>
              <a:t>    </a:t>
            </a:r>
            <a:r>
              <a:rPr lang="en-US" altLang="zh-CN" sz="1800" b="1" dirty="0" err="1">
                <a:latin typeface="Times New Roman" pitchFamily="18" charset="0"/>
                <a:ea typeface="黑体" pitchFamily="2" charset="-122"/>
              </a:rPr>
              <a:t>deptno</a:t>
            </a:r>
            <a:r>
              <a:rPr lang="en-US" altLang="zh-CN" sz="1800" b="1" dirty="0">
                <a:latin typeface="Times New Roman" pitchFamily="18" charset="0"/>
                <a:ea typeface="黑体" pitchFamily="2" charset="-122"/>
              </a:rPr>
              <a:t> INT </a:t>
            </a:r>
            <a:r>
              <a:rPr lang="en-US" altLang="zh-CN" sz="1800" b="1" dirty="0">
                <a:solidFill>
                  <a:srgbClr val="0000FF"/>
                </a:solidFill>
                <a:latin typeface="Times New Roman" pitchFamily="18" charset="0"/>
                <a:ea typeface="黑体" pitchFamily="2" charset="-122"/>
              </a:rPr>
              <a:t>NOT NULL CONSTRAINT</a:t>
            </a:r>
            <a:r>
              <a:rPr lang="en-US" altLang="zh-CN" sz="1800" b="1" dirty="0">
                <a:solidFill>
                  <a:schemeClr val="folHlink"/>
                </a:solidFill>
                <a:latin typeface="Times New Roman" pitchFamily="18" charset="0"/>
                <a:ea typeface="黑体" pitchFamily="2" charset="-122"/>
              </a:rPr>
              <a:t> </a:t>
            </a:r>
            <a:r>
              <a:rPr lang="en-US" altLang="zh-CN" sz="1800" b="1" dirty="0" err="1">
                <a:solidFill>
                  <a:srgbClr val="008000"/>
                </a:solidFill>
                <a:latin typeface="Times New Roman" pitchFamily="18" charset="0"/>
                <a:ea typeface="黑体" pitchFamily="2" charset="-122"/>
              </a:rPr>
              <a:t>nn-deptno</a:t>
            </a:r>
            <a:r>
              <a:rPr lang="en-US" altLang="zh-CN" sz="1800" b="1" dirty="0">
                <a:solidFill>
                  <a:srgbClr val="008000"/>
                </a:solidFill>
                <a:latin typeface="Times New Roman" pitchFamily="18" charset="0"/>
                <a:ea typeface="黑体" pitchFamily="2" charset="-122"/>
              </a:rPr>
              <a:t>,</a:t>
            </a:r>
          </a:p>
          <a:p>
            <a:pPr lvl="1" eaLnBrk="1" hangingPunct="1">
              <a:buFont typeface="Wingdings" pitchFamily="2" charset="2"/>
              <a:buNone/>
            </a:pPr>
            <a:r>
              <a:rPr lang="en-US" altLang="zh-CN" sz="1800" b="1" dirty="0">
                <a:latin typeface="Times New Roman" pitchFamily="18" charset="0"/>
                <a:ea typeface="黑体" pitchFamily="2" charset="-122"/>
              </a:rPr>
              <a:t>    </a:t>
            </a:r>
            <a:r>
              <a:rPr lang="en-US" altLang="zh-CN" sz="1800" b="1" dirty="0">
                <a:solidFill>
                  <a:srgbClr val="0000FF"/>
                </a:solidFill>
                <a:latin typeface="Times New Roman" pitchFamily="18" charset="0"/>
                <a:ea typeface="黑体" pitchFamily="2" charset="-122"/>
              </a:rPr>
              <a:t>PRIMARY KEY (</a:t>
            </a:r>
            <a:r>
              <a:rPr lang="en-US" altLang="zh-CN" sz="1800" b="1" dirty="0" err="1">
                <a:solidFill>
                  <a:srgbClr val="0000FF"/>
                </a:solidFill>
                <a:latin typeface="Times New Roman" pitchFamily="18" charset="0"/>
                <a:ea typeface="黑体" pitchFamily="2" charset="-122"/>
              </a:rPr>
              <a:t>empno</a:t>
            </a:r>
            <a:r>
              <a:rPr lang="en-US" altLang="zh-CN" sz="1800" b="1" dirty="0">
                <a:solidFill>
                  <a:srgbClr val="0000FF"/>
                </a:solidFill>
                <a:latin typeface="Times New Roman" pitchFamily="18" charset="0"/>
                <a:ea typeface="黑体" pitchFamily="2" charset="-122"/>
              </a:rPr>
              <a:t>) CONSTRAINT</a:t>
            </a:r>
            <a:r>
              <a:rPr lang="en-US" altLang="zh-CN" sz="1800" b="1" dirty="0">
                <a:solidFill>
                  <a:srgbClr val="00CC00"/>
                </a:solidFill>
                <a:latin typeface="Times New Roman" pitchFamily="18" charset="0"/>
                <a:ea typeface="黑体" pitchFamily="2" charset="-122"/>
              </a:rPr>
              <a:t> </a:t>
            </a:r>
            <a:r>
              <a:rPr lang="en-US" altLang="zh-CN" sz="1800" b="1" dirty="0" err="1">
                <a:solidFill>
                  <a:srgbClr val="008000"/>
                </a:solidFill>
                <a:latin typeface="Times New Roman" pitchFamily="18" charset="0"/>
                <a:ea typeface="黑体" pitchFamily="2" charset="-122"/>
              </a:rPr>
              <a:t>pk-emp</a:t>
            </a:r>
            <a:r>
              <a:rPr lang="en-US" altLang="zh-CN" sz="1800" b="1" dirty="0">
                <a:solidFill>
                  <a:srgbClr val="008000"/>
                </a:solidFill>
                <a:latin typeface="Times New Roman" pitchFamily="18" charset="0"/>
                <a:ea typeface="黑体" pitchFamily="2" charset="-122"/>
              </a:rPr>
              <a:t>,</a:t>
            </a:r>
          </a:p>
          <a:p>
            <a:pPr lvl="1" eaLnBrk="1" hangingPunct="1">
              <a:buNone/>
            </a:pPr>
            <a:r>
              <a:rPr lang="en-US" altLang="zh-CN" sz="1800" b="1" dirty="0">
                <a:solidFill>
                  <a:schemeClr val="folHlink"/>
                </a:solidFill>
                <a:latin typeface="Times New Roman" pitchFamily="18" charset="0"/>
                <a:ea typeface="黑体" pitchFamily="2" charset="-122"/>
              </a:rPr>
              <a:t>    </a:t>
            </a:r>
            <a:r>
              <a:rPr lang="en-US" altLang="zh-CN" sz="1800" b="1" dirty="0">
                <a:solidFill>
                  <a:srgbClr val="0000FF"/>
                </a:solidFill>
                <a:latin typeface="Times New Roman" pitchFamily="18" charset="0"/>
                <a:ea typeface="黑体" pitchFamily="2" charset="-122"/>
              </a:rPr>
              <a:t>FOREIGN KEY (</a:t>
            </a:r>
            <a:r>
              <a:rPr lang="en-US" altLang="zh-CN" sz="1800" b="1" dirty="0" err="1">
                <a:solidFill>
                  <a:srgbClr val="0000FF"/>
                </a:solidFill>
                <a:latin typeface="Times New Roman" pitchFamily="18" charset="0"/>
                <a:ea typeface="黑体" pitchFamily="2" charset="-122"/>
              </a:rPr>
              <a:t>deptno</a:t>
            </a:r>
            <a:r>
              <a:rPr lang="en-US" altLang="zh-CN" sz="1800" b="1" dirty="0">
                <a:solidFill>
                  <a:srgbClr val="0000FF"/>
                </a:solidFill>
                <a:latin typeface="Times New Roman" pitchFamily="18" charset="0"/>
                <a:ea typeface="黑体" pitchFamily="2" charset="-122"/>
              </a:rPr>
              <a:t>) REFERENCES </a:t>
            </a:r>
            <a:r>
              <a:rPr lang="en-US" altLang="zh-CN" sz="1800" b="1" dirty="0">
                <a:latin typeface="Times New Roman" pitchFamily="18" charset="0"/>
                <a:ea typeface="黑体" pitchFamily="2" charset="-122"/>
              </a:rPr>
              <a:t>dept</a:t>
            </a:r>
            <a:r>
              <a:rPr lang="en-US" altLang="zh-CN" sz="1800" b="1" dirty="0">
                <a:solidFill>
                  <a:srgbClr val="0000FF"/>
                </a:solidFill>
                <a:latin typeface="Times New Roman" pitchFamily="18" charset="0"/>
                <a:ea typeface="黑体" pitchFamily="2" charset="-122"/>
              </a:rPr>
              <a:t>(</a:t>
            </a:r>
            <a:r>
              <a:rPr lang="en-US" altLang="zh-CN" sz="1800" b="1" dirty="0" err="1">
                <a:solidFill>
                  <a:srgbClr val="0000FF"/>
                </a:solidFill>
                <a:latin typeface="Times New Roman" pitchFamily="18" charset="0"/>
                <a:ea typeface="黑体" pitchFamily="2" charset="-122"/>
              </a:rPr>
              <a:t>deptno</a:t>
            </a:r>
            <a:r>
              <a:rPr lang="en-US" altLang="zh-CN" sz="1800" b="1" dirty="0">
                <a:solidFill>
                  <a:srgbClr val="0000FF"/>
                </a:solidFill>
                <a:latin typeface="Times New Roman" pitchFamily="18" charset="0"/>
                <a:ea typeface="黑体" pitchFamily="2" charset="-122"/>
              </a:rPr>
              <a:t>)</a:t>
            </a:r>
            <a:br>
              <a:rPr lang="en-US" altLang="zh-CN" sz="1800" b="1" dirty="0">
                <a:solidFill>
                  <a:srgbClr val="0000FF"/>
                </a:solidFill>
                <a:latin typeface="Times New Roman" pitchFamily="18" charset="0"/>
                <a:ea typeface="黑体" pitchFamily="2" charset="-122"/>
              </a:rPr>
            </a:br>
            <a:r>
              <a:rPr lang="en-US" altLang="zh-CN" sz="1800" b="1" dirty="0">
                <a:solidFill>
                  <a:srgbClr val="0000FF"/>
                </a:solidFill>
                <a:latin typeface="Times New Roman" pitchFamily="18" charset="0"/>
                <a:ea typeface="黑体" pitchFamily="2" charset="-122"/>
              </a:rPr>
              <a:t>    ON DELETE CASCADE CONSTRAINT</a:t>
            </a:r>
            <a:r>
              <a:rPr lang="en-US" altLang="zh-CN" sz="1800" b="1" dirty="0">
                <a:solidFill>
                  <a:schemeClr val="folHlink"/>
                </a:solidFill>
                <a:latin typeface="Times New Roman" pitchFamily="18" charset="0"/>
                <a:ea typeface="黑体" pitchFamily="2" charset="-122"/>
              </a:rPr>
              <a:t> </a:t>
            </a:r>
            <a:r>
              <a:rPr lang="en-US" altLang="zh-CN" sz="1800" b="1" dirty="0" err="1">
                <a:solidFill>
                  <a:srgbClr val="008000"/>
                </a:solidFill>
                <a:latin typeface="Times New Roman" pitchFamily="18" charset="0"/>
                <a:ea typeface="黑体" pitchFamily="2" charset="-122"/>
              </a:rPr>
              <a:t>fk-deptno</a:t>
            </a:r>
            <a:r>
              <a:rPr lang="en-US" altLang="zh-CN" sz="1800" b="1" dirty="0">
                <a:solidFill>
                  <a:srgbClr val="008000"/>
                </a:solidFill>
                <a:latin typeface="Times New Roman" pitchFamily="18" charset="0"/>
                <a:ea typeface="黑体" pitchFamily="2" charset="-122"/>
              </a:rPr>
              <a:t>,</a:t>
            </a:r>
          </a:p>
          <a:p>
            <a:pPr lvl="1" eaLnBrk="1" hangingPunct="1">
              <a:buFont typeface="Wingdings" pitchFamily="2" charset="2"/>
              <a:buNone/>
            </a:pPr>
            <a:r>
              <a:rPr lang="en-US" altLang="zh-CN" sz="1800" b="1" dirty="0">
                <a:solidFill>
                  <a:srgbClr val="0000FF"/>
                </a:solidFill>
                <a:latin typeface="Times New Roman" pitchFamily="18" charset="0"/>
                <a:ea typeface="黑体" pitchFamily="2" charset="-122"/>
              </a:rPr>
              <a:t>    CHECK (</a:t>
            </a:r>
            <a:r>
              <a:rPr lang="en-US" altLang="zh-CN" sz="1800" b="1" dirty="0" err="1">
                <a:solidFill>
                  <a:srgbClr val="0000FF"/>
                </a:solidFill>
                <a:latin typeface="Times New Roman" pitchFamily="18" charset="0"/>
                <a:ea typeface="黑体" pitchFamily="2" charset="-122"/>
              </a:rPr>
              <a:t>sal+comm</a:t>
            </a:r>
            <a:r>
              <a:rPr lang="en-US" altLang="zh-CN" sz="1800" b="1" dirty="0">
                <a:solidFill>
                  <a:srgbClr val="0000FF"/>
                </a:solidFill>
                <a:latin typeface="Times New Roman" pitchFamily="18" charset="0"/>
                <a:ea typeface="黑体" pitchFamily="2" charset="-122"/>
              </a:rPr>
              <a:t> &lt;= 20000.0) CONSTRAINT</a:t>
            </a:r>
            <a:r>
              <a:rPr lang="en-US" altLang="zh-CN" sz="1800" b="1" dirty="0">
                <a:solidFill>
                  <a:schemeClr val="folHlink"/>
                </a:solidFill>
                <a:latin typeface="Times New Roman" pitchFamily="18" charset="0"/>
                <a:ea typeface="黑体" pitchFamily="2" charset="-122"/>
              </a:rPr>
              <a:t> </a:t>
            </a:r>
            <a:r>
              <a:rPr lang="en-US" altLang="zh-CN" sz="1800" b="1" dirty="0">
                <a:solidFill>
                  <a:srgbClr val="008000"/>
                </a:solidFill>
                <a:latin typeface="Times New Roman" pitchFamily="18" charset="0"/>
                <a:ea typeface="黑体" pitchFamily="2" charset="-122"/>
              </a:rPr>
              <a:t>ck-earnings </a:t>
            </a:r>
          </a:p>
          <a:p>
            <a:pPr lvl="1" eaLnBrk="1" hangingPunct="1">
              <a:buFont typeface="Wingdings" pitchFamily="2" charset="2"/>
              <a:buNone/>
            </a:pPr>
            <a:r>
              <a:rPr lang="en-US" altLang="zh-CN" sz="1800" b="1" dirty="0">
                <a:latin typeface="Times New Roman" pitchFamily="18" charset="0"/>
                <a:ea typeface="黑体" pitchFamily="2" charset="-122"/>
              </a:rPr>
              <a:t>); </a:t>
            </a:r>
          </a:p>
        </p:txBody>
      </p:sp>
      <p:grpSp>
        <p:nvGrpSpPr>
          <p:cNvPr id="25" name="组合 24"/>
          <p:cNvGrpSpPr/>
          <p:nvPr/>
        </p:nvGrpSpPr>
        <p:grpSpPr>
          <a:xfrm>
            <a:off x="1547664" y="5831206"/>
            <a:ext cx="2592288" cy="792313"/>
            <a:chOff x="1331640" y="5831206"/>
            <a:chExt cx="2592288" cy="792313"/>
          </a:xfrm>
        </p:grpSpPr>
        <p:sp>
          <p:nvSpPr>
            <p:cNvPr id="22" name="Line 6"/>
            <p:cNvSpPr>
              <a:spLocks noChangeShapeType="1"/>
            </p:cNvSpPr>
            <p:nvPr/>
          </p:nvSpPr>
          <p:spPr bwMode="auto">
            <a:xfrm flipV="1">
              <a:off x="1403648" y="5831206"/>
              <a:ext cx="2520280" cy="0"/>
            </a:xfrm>
            <a:prstGeom prst="line">
              <a:avLst/>
            </a:prstGeom>
            <a:noFill/>
            <a:ln w="28575">
              <a:solidFill>
                <a:schemeClr val="tx2">
                  <a:lumMod val="50000"/>
                  <a:lumOff val="50000"/>
                </a:schemeClr>
              </a:solidFill>
              <a:round/>
              <a:headEnd/>
              <a:tailEnd/>
            </a:ln>
          </p:spPr>
          <p:txBody>
            <a:bodyPr/>
            <a:lstStyle/>
            <a:p>
              <a:endParaRPr lang="zh-CN" altLang="en-US"/>
            </a:p>
          </p:txBody>
        </p:sp>
        <p:sp>
          <p:nvSpPr>
            <p:cNvPr id="23" name="Text Box 8"/>
            <p:cNvSpPr txBox="1">
              <a:spLocks noChangeArrowheads="1"/>
            </p:cNvSpPr>
            <p:nvPr/>
          </p:nvSpPr>
          <p:spPr bwMode="auto">
            <a:xfrm>
              <a:off x="1331640" y="6264744"/>
              <a:ext cx="2088232" cy="358775"/>
            </a:xfrm>
            <a:prstGeom prst="rect">
              <a:avLst/>
            </a:prstGeom>
            <a:noFill/>
            <a:ln w="9525">
              <a:noFill/>
              <a:miter lim="800000"/>
              <a:headEnd/>
              <a:tailEnd/>
            </a:ln>
          </p:spPr>
          <p:txBody>
            <a:bodyPr/>
            <a:lstStyle/>
            <a:p>
              <a:pPr algn="just"/>
              <a:r>
                <a:rPr lang="zh-CN" altLang="en-US" b="1" dirty="0">
                  <a:solidFill>
                    <a:schemeClr val="bg2">
                      <a:lumMod val="50000"/>
                      <a:lumOff val="50000"/>
                    </a:schemeClr>
                  </a:solidFill>
                  <a:latin typeface="Times New Roman" pitchFamily="18" charset="0"/>
                </a:rPr>
                <a:t>级联删除（待讲）</a:t>
              </a:r>
              <a:endParaRPr lang="en-US" altLang="zh-CN" b="1" dirty="0">
                <a:solidFill>
                  <a:schemeClr val="bg2">
                    <a:lumMod val="50000"/>
                    <a:lumOff val="50000"/>
                  </a:schemeClr>
                </a:solidFill>
                <a:latin typeface="Tahoma" pitchFamily="34" charset="0"/>
              </a:endParaRPr>
            </a:p>
          </p:txBody>
        </p:sp>
        <p:sp>
          <p:nvSpPr>
            <p:cNvPr id="24" name="Line 9"/>
            <p:cNvSpPr>
              <a:spLocks noChangeShapeType="1"/>
            </p:cNvSpPr>
            <p:nvPr/>
          </p:nvSpPr>
          <p:spPr bwMode="auto">
            <a:xfrm flipH="1" flipV="1">
              <a:off x="1691680" y="5849223"/>
              <a:ext cx="0" cy="470615"/>
            </a:xfrm>
            <a:prstGeom prst="line">
              <a:avLst/>
            </a:prstGeom>
            <a:noFill/>
            <a:ln w="22225">
              <a:solidFill>
                <a:schemeClr val="tx2">
                  <a:lumMod val="50000"/>
                  <a:lumOff val="50000"/>
                </a:schemeClr>
              </a:solidFill>
              <a:round/>
              <a:headEnd/>
              <a:tailEnd type="triangle" w="med" len="med"/>
            </a:ln>
          </p:spPr>
          <p:txBody>
            <a:bodyPr/>
            <a:lstStyle/>
            <a:p>
              <a:endParaRPr lang="zh-CN" altLang="en-US"/>
            </a:p>
          </p:txBody>
        </p:sp>
      </p:grpSp>
      <p:sp>
        <p:nvSpPr>
          <p:cNvPr id="2" name="日期占位符 1"/>
          <p:cNvSpPr>
            <a:spLocks noGrp="1"/>
          </p:cNvSpPr>
          <p:nvPr>
            <p:ph type="dt" sz="half" idx="10"/>
          </p:nvPr>
        </p:nvSpPr>
        <p:spPr/>
        <p:txBody>
          <a:bodyPr/>
          <a:lstStyle/>
          <a:p>
            <a:pPr>
              <a:defRPr/>
            </a:pPr>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 name="页脚占位符 2"/>
          <p:cNvSpPr>
            <a:spLocks noGrp="1"/>
          </p:cNvSpPr>
          <p:nvPr>
            <p:ph type="ftr" sz="quarter" idx="11"/>
          </p:nvPr>
        </p:nvSpPr>
        <p:spPr/>
        <p:txBody>
          <a:bodyPr/>
          <a:lstStyle/>
          <a:p>
            <a:pPr>
              <a:defRPr/>
            </a:pPr>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grpSp>
        <p:nvGrpSpPr>
          <p:cNvPr id="5" name="组合 4"/>
          <p:cNvGrpSpPr/>
          <p:nvPr/>
        </p:nvGrpSpPr>
        <p:grpSpPr>
          <a:xfrm>
            <a:off x="107504" y="3933056"/>
            <a:ext cx="8857109" cy="1872208"/>
            <a:chOff x="107504" y="3933056"/>
            <a:chExt cx="8857109" cy="1872208"/>
          </a:xfrm>
        </p:grpSpPr>
        <p:sp>
          <p:nvSpPr>
            <p:cNvPr id="35849" name="Line 6"/>
            <p:cNvSpPr>
              <a:spLocks noChangeShapeType="1"/>
            </p:cNvSpPr>
            <p:nvPr/>
          </p:nvSpPr>
          <p:spPr bwMode="auto">
            <a:xfrm>
              <a:off x="179388" y="4924425"/>
              <a:ext cx="8785225" cy="0"/>
            </a:xfrm>
            <a:prstGeom prst="line">
              <a:avLst/>
            </a:prstGeom>
            <a:noFill/>
            <a:ln w="28575">
              <a:solidFill>
                <a:srgbClr val="FF0000"/>
              </a:solidFill>
              <a:prstDash val="dash"/>
              <a:round/>
              <a:headEnd/>
              <a:tailEnd/>
            </a:ln>
          </p:spPr>
          <p:txBody>
            <a:bodyPr/>
            <a:lstStyle/>
            <a:p>
              <a:endParaRPr lang="zh-CN" altLang="en-US"/>
            </a:p>
          </p:txBody>
        </p:sp>
        <p:sp>
          <p:nvSpPr>
            <p:cNvPr id="35854" name="Text Box 11"/>
            <p:cNvSpPr txBox="1">
              <a:spLocks noChangeArrowheads="1"/>
            </p:cNvSpPr>
            <p:nvPr/>
          </p:nvSpPr>
          <p:spPr bwMode="auto">
            <a:xfrm>
              <a:off x="107504" y="3933056"/>
              <a:ext cx="1008112" cy="360040"/>
            </a:xfrm>
            <a:prstGeom prst="rect">
              <a:avLst/>
            </a:prstGeom>
            <a:noFill/>
            <a:ln w="9525">
              <a:noFill/>
              <a:miter lim="800000"/>
              <a:headEnd/>
              <a:tailEnd/>
            </a:ln>
          </p:spPr>
          <p:txBody>
            <a:bodyPr/>
            <a:lstStyle/>
            <a:p>
              <a:pPr algn="ctr"/>
              <a:r>
                <a:rPr lang="zh-CN" altLang="en-US" b="1" dirty="0">
                  <a:solidFill>
                    <a:srgbClr val="FF0000"/>
                  </a:solidFill>
                  <a:latin typeface="Times New Roman" pitchFamily="18" charset="0"/>
                </a:rPr>
                <a:t>列约束</a:t>
              </a:r>
              <a:endParaRPr lang="zh-CN" altLang="en-US" b="1" u="sng" dirty="0">
                <a:latin typeface="Tahoma" pitchFamily="34" charset="0"/>
              </a:endParaRPr>
            </a:p>
          </p:txBody>
        </p:sp>
        <p:sp>
          <p:nvSpPr>
            <p:cNvPr id="35855" name="Text Box 12"/>
            <p:cNvSpPr txBox="1">
              <a:spLocks noChangeArrowheads="1"/>
            </p:cNvSpPr>
            <p:nvPr/>
          </p:nvSpPr>
          <p:spPr bwMode="auto">
            <a:xfrm>
              <a:off x="107504" y="5445224"/>
              <a:ext cx="1008112" cy="360040"/>
            </a:xfrm>
            <a:prstGeom prst="rect">
              <a:avLst/>
            </a:prstGeom>
            <a:noFill/>
            <a:ln w="9525">
              <a:noFill/>
              <a:miter lim="800000"/>
              <a:headEnd/>
              <a:tailEnd/>
            </a:ln>
          </p:spPr>
          <p:txBody>
            <a:bodyPr/>
            <a:lstStyle/>
            <a:p>
              <a:pPr algn="ctr"/>
              <a:r>
                <a:rPr lang="zh-CN" altLang="en-US" b="1" dirty="0">
                  <a:solidFill>
                    <a:srgbClr val="FF0000"/>
                  </a:solidFill>
                  <a:latin typeface="Times New Roman" pitchFamily="18" charset="0"/>
                </a:rPr>
                <a:t>表约束</a:t>
              </a:r>
              <a:endParaRPr lang="zh-CN" altLang="en-US" b="1" u="sng" dirty="0">
                <a:latin typeface="Tahoma" pitchFamily="34" charset="0"/>
              </a:endParaRPr>
            </a:p>
          </p:txBody>
        </p:sp>
        <p:sp>
          <p:nvSpPr>
            <p:cNvPr id="35856" name="Line 13"/>
            <p:cNvSpPr>
              <a:spLocks noChangeShapeType="1"/>
            </p:cNvSpPr>
            <p:nvPr/>
          </p:nvSpPr>
          <p:spPr bwMode="auto">
            <a:xfrm>
              <a:off x="611560" y="4869160"/>
              <a:ext cx="0" cy="576064"/>
            </a:xfrm>
            <a:prstGeom prst="line">
              <a:avLst/>
            </a:prstGeom>
            <a:noFill/>
            <a:ln w="22225">
              <a:solidFill>
                <a:schemeClr val="accent2"/>
              </a:solidFill>
              <a:round/>
              <a:headEnd/>
              <a:tailEnd type="triangle" w="med" len="med"/>
            </a:ln>
          </p:spPr>
          <p:txBody>
            <a:bodyPr/>
            <a:lstStyle/>
            <a:p>
              <a:endParaRPr lang="zh-CN" altLang="en-US"/>
            </a:p>
          </p:txBody>
        </p:sp>
        <p:sp>
          <p:nvSpPr>
            <p:cNvPr id="35857" name="Line 14"/>
            <p:cNvSpPr>
              <a:spLocks noChangeShapeType="1"/>
            </p:cNvSpPr>
            <p:nvPr/>
          </p:nvSpPr>
          <p:spPr bwMode="auto">
            <a:xfrm flipH="1" flipV="1">
              <a:off x="611560" y="4293095"/>
              <a:ext cx="1835" cy="636092"/>
            </a:xfrm>
            <a:prstGeom prst="line">
              <a:avLst/>
            </a:prstGeom>
            <a:noFill/>
            <a:ln w="22225">
              <a:solidFill>
                <a:schemeClr val="accent2"/>
              </a:solidFill>
              <a:round/>
              <a:headEnd/>
              <a:tailEnd type="triangle" w="med" len="med"/>
            </a:ln>
          </p:spPr>
          <p:txBody>
            <a:bodyPr/>
            <a:lstStyle/>
            <a:p>
              <a:endParaRPr lang="zh-CN" altLang="en-US"/>
            </a:p>
          </p:txBody>
        </p:sp>
      </p:grpSp>
      <p:grpSp>
        <p:nvGrpSpPr>
          <p:cNvPr id="6" name="组合 5"/>
          <p:cNvGrpSpPr/>
          <p:nvPr/>
        </p:nvGrpSpPr>
        <p:grpSpPr>
          <a:xfrm>
            <a:off x="2483768" y="3212975"/>
            <a:ext cx="6339557" cy="3383112"/>
            <a:chOff x="2483768" y="3212975"/>
            <a:chExt cx="6339557" cy="3383112"/>
          </a:xfrm>
        </p:grpSpPr>
        <p:sp>
          <p:nvSpPr>
            <p:cNvPr id="35850" name="Text Box 7"/>
            <p:cNvSpPr txBox="1">
              <a:spLocks noChangeArrowheads="1"/>
            </p:cNvSpPr>
            <p:nvPr/>
          </p:nvSpPr>
          <p:spPr bwMode="auto">
            <a:xfrm>
              <a:off x="6588125" y="4364038"/>
              <a:ext cx="2235200" cy="358775"/>
            </a:xfrm>
            <a:prstGeom prst="rect">
              <a:avLst/>
            </a:prstGeom>
            <a:noFill/>
            <a:ln w="9525">
              <a:noFill/>
              <a:miter lim="800000"/>
              <a:headEnd/>
              <a:tailEnd/>
            </a:ln>
          </p:spPr>
          <p:txBody>
            <a:bodyPr/>
            <a:lstStyle/>
            <a:p>
              <a:pPr algn="just"/>
              <a:r>
                <a:rPr lang="zh-CN" altLang="en-US" dirty="0">
                  <a:solidFill>
                    <a:srgbClr val="FF0000"/>
                  </a:solidFill>
                  <a:latin typeface="Times New Roman" pitchFamily="18" charset="0"/>
                </a:rPr>
                <a:t>基于属性的</a:t>
              </a:r>
              <a:r>
                <a:rPr lang="en-US" altLang="zh-CN" dirty="0">
                  <a:solidFill>
                    <a:srgbClr val="FF0000"/>
                  </a:solidFill>
                  <a:latin typeface="Times New Roman" pitchFamily="18" charset="0"/>
                </a:rPr>
                <a:t>CHECK</a:t>
              </a:r>
              <a:endParaRPr lang="en-US" altLang="zh-CN" dirty="0">
                <a:latin typeface="Tahoma" pitchFamily="34" charset="0"/>
              </a:endParaRPr>
            </a:p>
          </p:txBody>
        </p:sp>
        <p:sp>
          <p:nvSpPr>
            <p:cNvPr id="35851" name="Text Box 8"/>
            <p:cNvSpPr txBox="1">
              <a:spLocks noChangeArrowheads="1"/>
            </p:cNvSpPr>
            <p:nvPr/>
          </p:nvSpPr>
          <p:spPr bwMode="auto">
            <a:xfrm>
              <a:off x="4932040" y="6237312"/>
              <a:ext cx="2235200" cy="358775"/>
            </a:xfrm>
            <a:prstGeom prst="rect">
              <a:avLst/>
            </a:prstGeom>
            <a:noFill/>
            <a:ln w="9525">
              <a:noFill/>
              <a:miter lim="800000"/>
              <a:headEnd/>
              <a:tailEnd/>
            </a:ln>
          </p:spPr>
          <p:txBody>
            <a:bodyPr/>
            <a:lstStyle/>
            <a:p>
              <a:pPr algn="just"/>
              <a:r>
                <a:rPr lang="zh-CN" altLang="en-US" dirty="0">
                  <a:solidFill>
                    <a:srgbClr val="FF0000"/>
                  </a:solidFill>
                  <a:latin typeface="Times New Roman" pitchFamily="18" charset="0"/>
                </a:rPr>
                <a:t>基于元组的</a:t>
              </a:r>
              <a:r>
                <a:rPr lang="en-US" altLang="zh-CN" dirty="0">
                  <a:solidFill>
                    <a:srgbClr val="FF0000"/>
                  </a:solidFill>
                  <a:latin typeface="Times New Roman" pitchFamily="18" charset="0"/>
                </a:rPr>
                <a:t>CHECK</a:t>
              </a:r>
              <a:endParaRPr lang="en-US" altLang="zh-CN" dirty="0">
                <a:latin typeface="Tahoma" pitchFamily="34" charset="0"/>
              </a:endParaRPr>
            </a:p>
          </p:txBody>
        </p:sp>
        <p:sp>
          <p:nvSpPr>
            <p:cNvPr id="35852" name="Line 9"/>
            <p:cNvSpPr>
              <a:spLocks noChangeShapeType="1"/>
            </p:cNvSpPr>
            <p:nvPr/>
          </p:nvSpPr>
          <p:spPr bwMode="auto">
            <a:xfrm flipH="1" flipV="1">
              <a:off x="4139952" y="4221088"/>
              <a:ext cx="2448172" cy="287411"/>
            </a:xfrm>
            <a:prstGeom prst="line">
              <a:avLst/>
            </a:prstGeom>
            <a:noFill/>
            <a:ln w="22225">
              <a:solidFill>
                <a:schemeClr val="accent2"/>
              </a:solidFill>
              <a:round/>
              <a:headEnd/>
              <a:tailEnd type="triangle" w="med" len="med"/>
            </a:ln>
          </p:spPr>
          <p:txBody>
            <a:bodyPr/>
            <a:lstStyle/>
            <a:p>
              <a:endParaRPr lang="zh-CN" altLang="en-US"/>
            </a:p>
          </p:txBody>
        </p:sp>
        <p:sp>
          <p:nvSpPr>
            <p:cNvPr id="18" name="Line 9"/>
            <p:cNvSpPr>
              <a:spLocks noChangeShapeType="1"/>
            </p:cNvSpPr>
            <p:nvPr/>
          </p:nvSpPr>
          <p:spPr bwMode="auto">
            <a:xfrm flipH="1" flipV="1">
              <a:off x="2483768" y="6165304"/>
              <a:ext cx="2448172" cy="287411"/>
            </a:xfrm>
            <a:prstGeom prst="line">
              <a:avLst/>
            </a:prstGeom>
            <a:noFill/>
            <a:ln w="22225">
              <a:solidFill>
                <a:schemeClr val="accent2"/>
              </a:solidFill>
              <a:round/>
              <a:headEnd/>
              <a:tailEnd type="triangle" w="med" len="med"/>
            </a:ln>
          </p:spPr>
          <p:txBody>
            <a:bodyPr/>
            <a:lstStyle/>
            <a:p>
              <a:endParaRPr lang="zh-CN" altLang="en-US"/>
            </a:p>
          </p:txBody>
        </p:sp>
        <p:sp>
          <p:nvSpPr>
            <p:cNvPr id="26" name="Line 9"/>
            <p:cNvSpPr>
              <a:spLocks noChangeShapeType="1"/>
            </p:cNvSpPr>
            <p:nvPr/>
          </p:nvSpPr>
          <p:spPr bwMode="auto">
            <a:xfrm flipH="1" flipV="1">
              <a:off x="3851920" y="3212975"/>
              <a:ext cx="2896542" cy="1187511"/>
            </a:xfrm>
            <a:prstGeom prst="line">
              <a:avLst/>
            </a:prstGeom>
            <a:noFill/>
            <a:ln w="22225">
              <a:solidFill>
                <a:schemeClr val="accent2"/>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6867"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
        <p:nvSpPr>
          <p:cNvPr id="36868"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graphicFrame>
        <p:nvGraphicFramePr>
          <p:cNvPr id="57417" name="Group 73"/>
          <p:cNvGraphicFramePr>
            <a:graphicFrameLocks noGrp="1"/>
          </p:cNvGraphicFramePr>
          <p:nvPr>
            <p:extLst>
              <p:ext uri="{D42A27DB-BD31-4B8C-83A1-F6EECF244321}">
                <p14:modId xmlns:p14="http://schemas.microsoft.com/office/powerpoint/2010/main" val="783055896"/>
              </p:ext>
            </p:extLst>
          </p:nvPr>
        </p:nvGraphicFramePr>
        <p:xfrm>
          <a:off x="1186483" y="3140596"/>
          <a:ext cx="3025477" cy="1180320"/>
        </p:xfrm>
        <a:graphic>
          <a:graphicData uri="http://schemas.openxmlformats.org/drawingml/2006/table">
            <a:tbl>
              <a:tblPr/>
              <a:tblGrid>
                <a:gridCol w="892788">
                  <a:extLst>
                    <a:ext uri="{9D8B030D-6E8A-4147-A177-3AD203B41FA5}">
                      <a16:colId xmlns:a16="http://schemas.microsoft.com/office/drawing/2014/main" val="20000"/>
                    </a:ext>
                  </a:extLst>
                </a:gridCol>
                <a:gridCol w="1168659">
                  <a:extLst>
                    <a:ext uri="{9D8B030D-6E8A-4147-A177-3AD203B41FA5}">
                      <a16:colId xmlns:a16="http://schemas.microsoft.com/office/drawing/2014/main" val="20001"/>
                    </a:ext>
                  </a:extLst>
                </a:gridCol>
                <a:gridCol w="964030">
                  <a:extLst>
                    <a:ext uri="{9D8B030D-6E8A-4147-A177-3AD203B41FA5}">
                      <a16:colId xmlns:a16="http://schemas.microsoft.com/office/drawing/2014/main" val="20002"/>
                    </a:ext>
                  </a:extLst>
                </a:gridCol>
              </a:tblGrid>
              <a:tr h="3103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err="1">
                          <a:ln>
                            <a:noFill/>
                          </a:ln>
                          <a:solidFill>
                            <a:schemeClr val="tx1"/>
                          </a:solidFill>
                          <a:effectLst/>
                          <a:latin typeface="Arial" charset="0"/>
                          <a:ea typeface="宋体" charset="-122"/>
                        </a:rPr>
                        <a:t>dno</a:t>
                      </a:r>
                      <a:endParaRPr kumimoji="0" lang="en-US" altLang="zh-CN" sz="20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2548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1600" b="1" i="0" u="none" strike="noStrike" cap="none" normalizeH="0" baseline="0" dirty="0" err="1">
                          <a:ln>
                            <a:noFill/>
                          </a:ln>
                          <a:solidFill>
                            <a:srgbClr val="FF0000"/>
                          </a:solidFill>
                          <a:effectLst/>
                          <a:latin typeface="Arial" charset="0"/>
                          <a:ea typeface="宋体" charset="-122"/>
                        </a:rPr>
                        <a:t>yyy</a:t>
                      </a:r>
                      <a:endParaRPr kumimoji="0" lang="en-US" altLang="zh-CN" sz="1600" b="1" i="0" u="none" strike="noStrike" cap="none" normalizeH="0" baseline="0" dirty="0">
                        <a:ln>
                          <a:noFill/>
                        </a:ln>
                        <a:solidFill>
                          <a:srgbClr val="FF0000"/>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8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a:ln>
                            <a:noFill/>
                          </a:ln>
                          <a:solidFill>
                            <a:srgbClr val="0000FF"/>
                          </a:solidFill>
                          <a:effectLst/>
                          <a:latin typeface="Arial" charset="0"/>
                          <a:ea typeface="宋体" charset="-122"/>
                        </a:rPr>
                        <a:t>NULL</a:t>
                      </a: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80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charset="-122"/>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err="1">
                          <a:ln>
                            <a:noFill/>
                          </a:ln>
                          <a:solidFill>
                            <a:schemeClr val="bg2">
                              <a:lumMod val="50000"/>
                              <a:lumOff val="50000"/>
                            </a:schemeClr>
                          </a:solidFill>
                          <a:effectLst/>
                          <a:latin typeface="Arial" charset="0"/>
                          <a:ea typeface="宋体" charset="-122"/>
                        </a:rPr>
                        <a:t>ddd</a:t>
                      </a:r>
                      <a:endParaRPr kumimoji="0" lang="zh-CN" altLang="zh-CN" sz="1600" b="1" i="0" u="none" strike="noStrike" cap="none" normalizeH="0" baseline="0" dirty="0">
                        <a:ln>
                          <a:noFill/>
                        </a:ln>
                        <a:solidFill>
                          <a:schemeClr val="bg2">
                            <a:lumMod val="50000"/>
                            <a:lumOff val="50000"/>
                          </a:schemeClr>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6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6933" name="Group 26"/>
          <p:cNvGrpSpPr>
            <a:grpSpLocks/>
          </p:cNvGrpSpPr>
          <p:nvPr/>
        </p:nvGrpSpPr>
        <p:grpSpPr bwMode="auto">
          <a:xfrm>
            <a:off x="1043608" y="2492896"/>
            <a:ext cx="3529098" cy="657225"/>
            <a:chOff x="1552" y="2156"/>
            <a:chExt cx="2024" cy="414"/>
          </a:xfrm>
        </p:grpSpPr>
        <p:sp>
          <p:nvSpPr>
            <p:cNvPr id="36936" name="Text Box 27"/>
            <p:cNvSpPr txBox="1">
              <a:spLocks noChangeArrowheads="1"/>
            </p:cNvSpPr>
            <p:nvPr/>
          </p:nvSpPr>
          <p:spPr bwMode="auto">
            <a:xfrm>
              <a:off x="1552" y="2156"/>
              <a:ext cx="2024" cy="233"/>
            </a:xfrm>
            <a:prstGeom prst="rect">
              <a:avLst/>
            </a:prstGeom>
            <a:noFill/>
            <a:ln w="9525">
              <a:noFill/>
              <a:miter lim="800000"/>
              <a:headEnd/>
              <a:tailEnd/>
            </a:ln>
          </p:spPr>
          <p:txBody>
            <a:bodyPr wrap="square">
              <a:spAutoFit/>
            </a:bodyPr>
            <a:lstStyle/>
            <a:p>
              <a:r>
                <a:rPr lang="zh-CN" altLang="en-US" b="1" dirty="0">
                  <a:latin typeface="Times New Roman" pitchFamily="18" charset="0"/>
                </a:rPr>
                <a:t>施引关系（</a:t>
              </a:r>
              <a:r>
                <a:rPr lang="en-US" altLang="zh-CN" b="1" dirty="0">
                  <a:latin typeface="Times New Roman" pitchFamily="18" charset="0"/>
                </a:rPr>
                <a:t>referencing relation</a:t>
              </a:r>
              <a:r>
                <a:rPr lang="zh-CN" altLang="en-US" b="1" dirty="0">
                  <a:latin typeface="Times New Roman" pitchFamily="18" charset="0"/>
                </a:rPr>
                <a:t>）</a:t>
              </a:r>
              <a:endParaRPr lang="en-US" altLang="zh-CN" b="1" dirty="0">
                <a:latin typeface="Times New Roman" pitchFamily="18" charset="0"/>
              </a:endParaRPr>
            </a:p>
          </p:txBody>
        </p:sp>
        <p:sp>
          <p:nvSpPr>
            <p:cNvPr id="36937" name="Text Box 28"/>
            <p:cNvSpPr txBox="1">
              <a:spLocks noChangeArrowheads="1"/>
            </p:cNvSpPr>
            <p:nvPr/>
          </p:nvSpPr>
          <p:spPr bwMode="auto">
            <a:xfrm>
              <a:off x="1565" y="2337"/>
              <a:ext cx="349" cy="233"/>
            </a:xfrm>
            <a:prstGeom prst="rect">
              <a:avLst/>
            </a:prstGeom>
            <a:noFill/>
            <a:ln w="9525">
              <a:noFill/>
              <a:miter lim="800000"/>
              <a:headEnd/>
              <a:tailEnd/>
            </a:ln>
          </p:spPr>
          <p:txBody>
            <a:bodyPr wrap="none">
              <a:spAutoFit/>
            </a:bodyPr>
            <a:lstStyle/>
            <a:p>
              <a:r>
                <a:rPr lang="en-US" altLang="zh-CN" b="1" dirty="0" err="1">
                  <a:latin typeface="Times New Roman" pitchFamily="18" charset="0"/>
                </a:rPr>
                <a:t>emp</a:t>
              </a:r>
              <a:endParaRPr lang="en-US" altLang="zh-CN" b="1" dirty="0">
                <a:latin typeface="Times New Roman" pitchFamily="18" charset="0"/>
              </a:endParaRPr>
            </a:p>
          </p:txBody>
        </p:sp>
        <p:sp>
          <p:nvSpPr>
            <p:cNvPr id="36938" name="Text Box 29"/>
            <p:cNvSpPr txBox="1">
              <a:spLocks noChangeArrowheads="1"/>
            </p:cNvSpPr>
            <p:nvPr/>
          </p:nvSpPr>
          <p:spPr bwMode="auto">
            <a:xfrm>
              <a:off x="2764" y="2322"/>
              <a:ext cx="316" cy="231"/>
            </a:xfrm>
            <a:prstGeom prst="rect">
              <a:avLst/>
            </a:prstGeom>
            <a:noFill/>
            <a:ln w="9525">
              <a:noFill/>
              <a:miter lim="800000"/>
              <a:headEnd/>
              <a:tailEnd/>
            </a:ln>
          </p:spPr>
          <p:txBody>
            <a:bodyPr wrap="none">
              <a:spAutoFit/>
            </a:bodyPr>
            <a:lstStyle/>
            <a:p>
              <a:r>
                <a:rPr lang="en-US" altLang="zh-CN" b="1" dirty="0">
                  <a:solidFill>
                    <a:schemeClr val="accent2"/>
                  </a:solidFill>
                  <a:latin typeface="Times New Roman" pitchFamily="18" charset="0"/>
                </a:rPr>
                <a:t>FK</a:t>
              </a:r>
            </a:p>
          </p:txBody>
        </p:sp>
      </p:grpSp>
      <p:graphicFrame>
        <p:nvGraphicFramePr>
          <p:cNvPr id="57418" name="Group 74"/>
          <p:cNvGraphicFramePr>
            <a:graphicFrameLocks noGrp="1"/>
          </p:cNvGraphicFramePr>
          <p:nvPr/>
        </p:nvGraphicFramePr>
        <p:xfrm>
          <a:off x="5145161" y="1917254"/>
          <a:ext cx="3459286" cy="1180320"/>
        </p:xfrm>
        <a:graphic>
          <a:graphicData uri="http://schemas.openxmlformats.org/drawingml/2006/table">
            <a:tbl>
              <a:tblPr/>
              <a:tblGrid>
                <a:gridCol w="1339586">
                  <a:extLst>
                    <a:ext uri="{9D8B030D-6E8A-4147-A177-3AD203B41FA5}">
                      <a16:colId xmlns:a16="http://schemas.microsoft.com/office/drawing/2014/main" val="20000"/>
                    </a:ext>
                  </a:extLst>
                </a:gridCol>
                <a:gridCol w="1039581">
                  <a:extLst>
                    <a:ext uri="{9D8B030D-6E8A-4147-A177-3AD203B41FA5}">
                      <a16:colId xmlns:a16="http://schemas.microsoft.com/office/drawing/2014/main" val="20001"/>
                    </a:ext>
                  </a:extLst>
                </a:gridCol>
                <a:gridCol w="1080119">
                  <a:extLst>
                    <a:ext uri="{9D8B030D-6E8A-4147-A177-3AD203B41FA5}">
                      <a16:colId xmlns:a16="http://schemas.microsoft.com/office/drawing/2014/main" val="20002"/>
                    </a:ext>
                  </a:extLst>
                </a:gridCol>
              </a:tblGrid>
              <a:tr h="184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2000" b="0" i="0" u="none" strike="noStrike" cap="none" normalizeH="0" baseline="0" dirty="0" err="1">
                          <a:ln>
                            <a:noFill/>
                          </a:ln>
                          <a:solidFill>
                            <a:schemeClr val="tx1"/>
                          </a:solidFill>
                          <a:effectLst/>
                          <a:latin typeface="Arial" charset="0"/>
                          <a:ea typeface="宋体" charset="-122"/>
                        </a:rPr>
                        <a:t>deptno</a:t>
                      </a:r>
                      <a:endParaRPr kumimoji="0" lang="en-US" altLang="zh-CN" sz="20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zh-CN" sz="20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20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r>
                        <a:rPr kumimoji="0" lang="en-US" altLang="zh-CN" sz="1600" b="1" i="0" u="none" strike="noStrike" kern="1200" cap="none" normalizeH="0" baseline="0" dirty="0">
                          <a:ln>
                            <a:noFill/>
                          </a:ln>
                          <a:solidFill>
                            <a:schemeClr val="tx1"/>
                          </a:solidFill>
                          <a:effectLst/>
                          <a:latin typeface="Arial" charset="0"/>
                          <a:ea typeface="宋体" charset="-122"/>
                          <a:cs typeface="+mn-cs"/>
                        </a:rPr>
                        <a:t>xxx</a:t>
                      </a:r>
                      <a:endParaRPr kumimoji="0" lang="zh-CN" altLang="zh-CN" sz="1600" b="1" i="0" u="none" strike="noStrike" kern="1200" cap="none" normalizeH="0" baseline="0" dirty="0">
                        <a:ln>
                          <a:noFill/>
                        </a:ln>
                        <a:solidFill>
                          <a:schemeClr val="tx1"/>
                        </a:solidFill>
                        <a:effectLst/>
                        <a:latin typeface="Arial" charset="0"/>
                        <a:ea typeface="宋体" charset="-122"/>
                        <a:cs typeface="+mn-cs"/>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defRPr/>
                      </a:pPr>
                      <a:endParaRPr kumimoji="0" lang="zh-CN" altLang="zh-CN" sz="1600" b="1" i="0" u="none" strike="noStrike" kern="1200" cap="none" normalizeH="0" baseline="0" dirty="0">
                        <a:ln>
                          <a:noFill/>
                        </a:ln>
                        <a:solidFill>
                          <a:schemeClr val="tx1"/>
                        </a:solidFill>
                        <a:effectLst/>
                        <a:latin typeface="Arial" charset="0"/>
                        <a:ea typeface="宋体" charset="-122"/>
                        <a:cs typeface="+mn-cs"/>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4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41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cap="none" normalizeH="0" baseline="0" dirty="0" err="1">
                          <a:ln>
                            <a:noFill/>
                          </a:ln>
                          <a:solidFill>
                            <a:srgbClr val="FF0000"/>
                          </a:solidFill>
                          <a:effectLst/>
                          <a:latin typeface="Arial" charset="0"/>
                          <a:ea typeface="宋体" charset="-122"/>
                        </a:rPr>
                        <a:t>yyy</a:t>
                      </a:r>
                      <a:endParaRPr kumimoji="0" lang="en-US" altLang="zh-CN" sz="1600" b="1" i="0" u="none" strike="noStrike" cap="none" normalizeH="0" baseline="0" dirty="0">
                        <a:ln>
                          <a:noFill/>
                        </a:ln>
                        <a:solidFill>
                          <a:srgbClr val="FF0000"/>
                        </a:solidFill>
                        <a:effectLst/>
                        <a:latin typeface="Arial" charset="0"/>
                        <a:ea typeface="宋体" charset="-122"/>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en-US" altLang="zh-CN" sz="1600" b="1"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4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n-US" altLang="zh-CN" sz="1600" b="1" i="0" u="none" strike="noStrike" kern="1200" cap="none" normalizeH="0" baseline="0" dirty="0" err="1">
                          <a:ln>
                            <a:noFill/>
                          </a:ln>
                          <a:solidFill>
                            <a:schemeClr val="tx1"/>
                          </a:solidFill>
                          <a:effectLst/>
                          <a:latin typeface="Arial" charset="0"/>
                          <a:ea typeface="宋体" charset="-122"/>
                          <a:cs typeface="+mn-cs"/>
                        </a:rPr>
                        <a:t>zzz</a:t>
                      </a:r>
                      <a:endParaRPr kumimoji="0" lang="zh-CN" altLang="zh-CN" sz="1600" b="1" i="0" u="none" strike="noStrike" kern="1200" cap="none" normalizeH="0" baseline="0" dirty="0">
                        <a:ln>
                          <a:noFill/>
                        </a:ln>
                        <a:solidFill>
                          <a:schemeClr val="tx1"/>
                        </a:solidFill>
                        <a:effectLst/>
                        <a:latin typeface="Arial" charset="0"/>
                        <a:ea typeface="宋体" charset="-122"/>
                        <a:cs typeface="+mn-cs"/>
                      </a:endParaRPr>
                    </a:p>
                  </a:txBody>
                  <a:tcPr marL="36000" marR="36000" marT="18000" marB="180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600" b="1" i="0" u="none" strike="noStrike" kern="1200" cap="none" normalizeH="0" baseline="0" dirty="0">
                        <a:ln>
                          <a:noFill/>
                        </a:ln>
                        <a:solidFill>
                          <a:schemeClr val="tx1"/>
                        </a:solidFill>
                        <a:effectLst/>
                        <a:latin typeface="Arial" charset="0"/>
                        <a:ea typeface="宋体" charset="-122"/>
                        <a:cs typeface="+mn-cs"/>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endParaRPr kumimoji="0" lang="zh-CN" altLang="zh-CN" sz="1400" b="0" i="0" u="none" strike="noStrike" cap="none" normalizeH="0" baseline="0" dirty="0">
                        <a:ln>
                          <a:noFill/>
                        </a:ln>
                        <a:solidFill>
                          <a:schemeClr val="tx1"/>
                        </a:solidFill>
                        <a:effectLst/>
                        <a:latin typeface="Arial" charset="0"/>
                        <a:ea typeface="宋体" charset="-122"/>
                      </a:endParaRPr>
                    </a:p>
                  </a:txBody>
                  <a:tcPr marL="36000" marR="36000" marT="18000" marB="180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34" name="组合 33"/>
          <p:cNvGrpSpPr/>
          <p:nvPr/>
        </p:nvGrpSpPr>
        <p:grpSpPr>
          <a:xfrm>
            <a:off x="5000698" y="1269554"/>
            <a:ext cx="3747766" cy="719137"/>
            <a:chOff x="5000698" y="1269554"/>
            <a:chExt cx="3747766" cy="719137"/>
          </a:xfrm>
        </p:grpSpPr>
        <p:sp>
          <p:nvSpPr>
            <p:cNvPr id="36927" name="Text Box 55"/>
            <p:cNvSpPr txBox="1">
              <a:spLocks noChangeArrowheads="1"/>
            </p:cNvSpPr>
            <p:nvPr/>
          </p:nvSpPr>
          <p:spPr bwMode="auto">
            <a:xfrm>
              <a:off x="5000698" y="1269554"/>
              <a:ext cx="3747766" cy="369332"/>
            </a:xfrm>
            <a:prstGeom prst="rect">
              <a:avLst/>
            </a:prstGeom>
            <a:solidFill>
              <a:schemeClr val="bg1"/>
            </a:solidFill>
            <a:ln w="9525">
              <a:noFill/>
              <a:miter lim="800000"/>
              <a:headEnd/>
              <a:tailEnd/>
            </a:ln>
          </p:spPr>
          <p:txBody>
            <a:bodyPr wrap="square">
              <a:spAutoFit/>
            </a:bodyPr>
            <a:lstStyle/>
            <a:p>
              <a:r>
                <a:rPr lang="zh-CN" altLang="en-US" b="1" dirty="0">
                  <a:latin typeface="Times New Roman" pitchFamily="18" charset="0"/>
                </a:rPr>
                <a:t>被引关系（</a:t>
              </a:r>
              <a:r>
                <a:rPr lang="en-US" altLang="zh-CN" b="1" dirty="0">
                  <a:latin typeface="Times New Roman" pitchFamily="18" charset="0"/>
                </a:rPr>
                <a:t>referenced relation</a:t>
              </a:r>
              <a:r>
                <a:rPr lang="zh-CN" altLang="en-US" b="1" dirty="0">
                  <a:latin typeface="Times New Roman" pitchFamily="18" charset="0"/>
                </a:rPr>
                <a:t>）</a:t>
              </a:r>
              <a:endParaRPr lang="en-US" altLang="zh-CN" b="1" dirty="0">
                <a:latin typeface="Times New Roman" pitchFamily="18" charset="0"/>
              </a:endParaRPr>
            </a:p>
          </p:txBody>
        </p:sp>
        <p:sp>
          <p:nvSpPr>
            <p:cNvPr id="36928" name="Text Box 56"/>
            <p:cNvSpPr txBox="1">
              <a:spLocks noChangeArrowheads="1"/>
            </p:cNvSpPr>
            <p:nvPr/>
          </p:nvSpPr>
          <p:spPr bwMode="auto">
            <a:xfrm>
              <a:off x="5004066" y="1556891"/>
              <a:ext cx="1537538" cy="366712"/>
            </a:xfrm>
            <a:prstGeom prst="rect">
              <a:avLst/>
            </a:prstGeom>
            <a:noFill/>
            <a:ln w="9525">
              <a:noFill/>
              <a:miter lim="800000"/>
              <a:headEnd/>
              <a:tailEnd/>
            </a:ln>
          </p:spPr>
          <p:txBody>
            <a:bodyPr wrap="square">
              <a:spAutoFit/>
            </a:bodyPr>
            <a:lstStyle/>
            <a:p>
              <a:r>
                <a:rPr lang="en-US" altLang="zh-CN" b="1" dirty="0">
                  <a:latin typeface="Times New Roman" pitchFamily="18" charset="0"/>
                </a:rPr>
                <a:t>dept</a:t>
              </a:r>
            </a:p>
          </p:txBody>
        </p:sp>
        <p:grpSp>
          <p:nvGrpSpPr>
            <p:cNvPr id="36929" name="Group 57"/>
            <p:cNvGrpSpPr>
              <a:grpSpLocks/>
            </p:cNvGrpSpPr>
            <p:nvPr/>
          </p:nvGrpSpPr>
          <p:grpSpPr bwMode="auto">
            <a:xfrm>
              <a:off x="5910085" y="1539429"/>
              <a:ext cx="1066004" cy="449262"/>
              <a:chOff x="3961" y="2118"/>
              <a:chExt cx="633" cy="283"/>
            </a:xfrm>
          </p:grpSpPr>
          <p:sp>
            <p:nvSpPr>
              <p:cNvPr id="36930" name="Text Box 58"/>
              <p:cNvSpPr txBox="1">
                <a:spLocks noChangeArrowheads="1"/>
              </p:cNvSpPr>
              <p:nvPr/>
            </p:nvSpPr>
            <p:spPr bwMode="auto">
              <a:xfrm>
                <a:off x="4278" y="2118"/>
                <a:ext cx="316" cy="231"/>
              </a:xfrm>
              <a:prstGeom prst="rect">
                <a:avLst/>
              </a:prstGeom>
              <a:noFill/>
              <a:ln w="9525">
                <a:noFill/>
                <a:miter lim="800000"/>
                <a:headEnd/>
                <a:tailEnd/>
              </a:ln>
            </p:spPr>
            <p:txBody>
              <a:bodyPr wrap="none">
                <a:spAutoFit/>
              </a:bodyPr>
              <a:lstStyle/>
              <a:p>
                <a:r>
                  <a:rPr lang="en-US" altLang="zh-CN" b="1" dirty="0">
                    <a:solidFill>
                      <a:schemeClr val="accent2"/>
                    </a:solidFill>
                    <a:latin typeface="Times New Roman" pitchFamily="18" charset="0"/>
                  </a:rPr>
                  <a:t>PK</a:t>
                </a:r>
              </a:p>
            </p:txBody>
          </p:sp>
          <p:sp>
            <p:nvSpPr>
              <p:cNvPr id="36931" name="Line 59"/>
              <p:cNvSpPr>
                <a:spLocks noChangeShapeType="1"/>
              </p:cNvSpPr>
              <p:nvPr/>
            </p:nvSpPr>
            <p:spPr bwMode="auto">
              <a:xfrm>
                <a:off x="3961" y="2219"/>
                <a:ext cx="317" cy="0"/>
              </a:xfrm>
              <a:prstGeom prst="line">
                <a:avLst/>
              </a:prstGeom>
              <a:noFill/>
              <a:ln w="15875">
                <a:solidFill>
                  <a:schemeClr val="accent2"/>
                </a:solidFill>
                <a:round/>
                <a:headEnd/>
                <a:tailEnd/>
              </a:ln>
            </p:spPr>
            <p:txBody>
              <a:bodyPr/>
              <a:lstStyle/>
              <a:p>
                <a:endParaRPr lang="zh-CN" altLang="en-US"/>
              </a:p>
            </p:txBody>
          </p:sp>
          <p:sp>
            <p:nvSpPr>
              <p:cNvPr id="36932" name="Line 60"/>
              <p:cNvSpPr>
                <a:spLocks noChangeShapeType="1"/>
              </p:cNvSpPr>
              <p:nvPr/>
            </p:nvSpPr>
            <p:spPr bwMode="auto">
              <a:xfrm>
                <a:off x="3961" y="2219"/>
                <a:ext cx="0" cy="182"/>
              </a:xfrm>
              <a:prstGeom prst="line">
                <a:avLst/>
              </a:prstGeom>
              <a:noFill/>
              <a:ln w="19050">
                <a:solidFill>
                  <a:schemeClr val="accent2"/>
                </a:solidFill>
                <a:round/>
                <a:headEnd/>
                <a:tailEnd type="triangle" w="med" len="med"/>
              </a:ln>
            </p:spPr>
            <p:txBody>
              <a:bodyPr/>
              <a:lstStyle/>
              <a:p>
                <a:endParaRPr lang="zh-CN" altLang="en-US"/>
              </a:p>
            </p:txBody>
          </p:sp>
        </p:grpSp>
      </p:grpSp>
      <p:sp>
        <p:nvSpPr>
          <p:cNvPr id="36917" name="Text Box 68"/>
          <p:cNvSpPr txBox="1">
            <a:spLocks noChangeArrowheads="1"/>
          </p:cNvSpPr>
          <p:nvPr/>
        </p:nvSpPr>
        <p:spPr bwMode="auto">
          <a:xfrm>
            <a:off x="4572000" y="3750419"/>
            <a:ext cx="4464050" cy="974725"/>
          </a:xfrm>
          <a:prstGeom prst="rect">
            <a:avLst/>
          </a:prstGeom>
          <a:solidFill>
            <a:schemeClr val="accent1">
              <a:lumMod val="20000"/>
              <a:lumOff val="80000"/>
            </a:schemeClr>
          </a:solidFill>
          <a:ln>
            <a:headEnd/>
            <a:tailEnd/>
          </a:ln>
          <a:effectLst>
            <a:innerShdw blurRad="63500" dist="50800" dir="27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lIns="18000" tIns="10800" rIns="18000" bIns="10800" anchor="ctr"/>
          <a:lstStyle/>
          <a:p>
            <a:r>
              <a:rPr lang="zh-CN" altLang="en-US" b="1" dirty="0">
                <a:solidFill>
                  <a:schemeClr val="accent2"/>
                </a:solidFill>
                <a:latin typeface="Times New Roman" pitchFamily="18" charset="0"/>
                <a:ea typeface="黑体" pitchFamily="2" charset="-122"/>
              </a:rPr>
              <a:t>违反引用完整性约束的数据库操作</a:t>
            </a:r>
            <a:r>
              <a:rPr lang="zh-CN" altLang="en-US" dirty="0">
                <a:solidFill>
                  <a:schemeClr val="accent2"/>
                </a:solidFill>
                <a:latin typeface="Times New Roman" pitchFamily="18" charset="0"/>
                <a:ea typeface="黑体" pitchFamily="2" charset="-122"/>
              </a:rPr>
              <a:t>：</a:t>
            </a:r>
          </a:p>
          <a:p>
            <a:r>
              <a:rPr lang="zh-CN" altLang="en-US" b="1" dirty="0">
                <a:solidFill>
                  <a:srgbClr val="FF0000"/>
                </a:solidFill>
                <a:latin typeface="Times New Roman" pitchFamily="18" charset="0"/>
                <a:ea typeface="黑体" pitchFamily="2" charset="-122"/>
              </a:rPr>
              <a:t>① </a:t>
            </a:r>
            <a:r>
              <a:rPr lang="en-US" altLang="zh-CN" b="1" dirty="0">
                <a:solidFill>
                  <a:srgbClr val="FF0000"/>
                </a:solidFill>
                <a:latin typeface="Times New Roman" pitchFamily="18" charset="0"/>
                <a:ea typeface="黑体" pitchFamily="2" charset="-122"/>
              </a:rPr>
              <a:t>INSERT</a:t>
            </a:r>
            <a:r>
              <a:rPr lang="zh-CN" altLang="en-US" b="1" dirty="0">
                <a:solidFill>
                  <a:srgbClr val="FF0000"/>
                </a:solidFill>
                <a:latin typeface="Times New Roman" pitchFamily="18" charset="0"/>
                <a:ea typeface="黑体" pitchFamily="2" charset="-122"/>
              </a:rPr>
              <a:t>一个非空的、无参照的</a:t>
            </a:r>
            <a:r>
              <a:rPr lang="en-US" altLang="zh-CN" b="1" dirty="0">
                <a:solidFill>
                  <a:srgbClr val="FF0000"/>
                </a:solidFill>
                <a:latin typeface="Times New Roman" pitchFamily="18" charset="0"/>
                <a:ea typeface="黑体" pitchFamily="2" charset="-122"/>
              </a:rPr>
              <a:t>FK</a:t>
            </a:r>
            <a:r>
              <a:rPr lang="zh-CN" altLang="en-US" b="1" dirty="0">
                <a:solidFill>
                  <a:srgbClr val="FF0000"/>
                </a:solidFill>
                <a:latin typeface="Times New Roman" pitchFamily="18" charset="0"/>
                <a:ea typeface="黑体" pitchFamily="2" charset="-122"/>
              </a:rPr>
              <a:t>值</a:t>
            </a:r>
          </a:p>
          <a:p>
            <a:r>
              <a:rPr lang="zh-CN" altLang="en-US" b="1" dirty="0">
                <a:solidFill>
                  <a:srgbClr val="FF0000"/>
                </a:solidFill>
                <a:latin typeface="Times New Roman" pitchFamily="18" charset="0"/>
                <a:ea typeface="黑体" pitchFamily="2" charset="-122"/>
              </a:rPr>
              <a:t>② </a:t>
            </a:r>
            <a:r>
              <a:rPr lang="en-US" altLang="zh-CN" b="1" dirty="0">
                <a:solidFill>
                  <a:srgbClr val="FF0000"/>
                </a:solidFill>
                <a:latin typeface="Times New Roman" pitchFamily="18" charset="0"/>
                <a:ea typeface="黑体" pitchFamily="2" charset="-122"/>
              </a:rPr>
              <a:t>UPDATE</a:t>
            </a:r>
            <a:r>
              <a:rPr lang="zh-CN" altLang="en-US" b="1" dirty="0">
                <a:solidFill>
                  <a:srgbClr val="FF0000"/>
                </a:solidFill>
                <a:latin typeface="Times New Roman" pitchFamily="18" charset="0"/>
                <a:ea typeface="黑体" pitchFamily="2" charset="-122"/>
              </a:rPr>
              <a:t>为一个非空的、无参照的</a:t>
            </a:r>
            <a:r>
              <a:rPr lang="en-US" altLang="zh-CN" b="1" dirty="0">
                <a:solidFill>
                  <a:srgbClr val="FF0000"/>
                </a:solidFill>
                <a:latin typeface="Times New Roman" pitchFamily="18" charset="0"/>
                <a:ea typeface="黑体" pitchFamily="2" charset="-122"/>
              </a:rPr>
              <a:t>FK</a:t>
            </a:r>
            <a:r>
              <a:rPr lang="zh-CN" altLang="en-US" b="1" dirty="0">
                <a:solidFill>
                  <a:srgbClr val="FF0000"/>
                </a:solidFill>
                <a:latin typeface="Times New Roman" pitchFamily="18" charset="0"/>
                <a:ea typeface="黑体" pitchFamily="2" charset="-122"/>
              </a:rPr>
              <a:t>值</a:t>
            </a:r>
            <a:r>
              <a:rPr lang="zh-CN" altLang="en-US" dirty="0">
                <a:solidFill>
                  <a:srgbClr val="FF0000"/>
                </a:solidFill>
                <a:latin typeface="Tahoma" pitchFamily="34" charset="0"/>
              </a:rPr>
              <a:t> </a:t>
            </a:r>
          </a:p>
        </p:txBody>
      </p:sp>
      <p:sp>
        <p:nvSpPr>
          <p:cNvPr id="36920" name="Rectangle 72"/>
          <p:cNvSpPr>
            <a:spLocks noChangeArrowheads="1"/>
          </p:cNvSpPr>
          <p:nvPr/>
        </p:nvSpPr>
        <p:spPr bwMode="auto">
          <a:xfrm>
            <a:off x="7164288" y="365755"/>
            <a:ext cx="1763688" cy="830997"/>
          </a:xfrm>
          <a:prstGeom prst="rect">
            <a:avLst/>
          </a:prstGeom>
          <a:solidFill>
            <a:schemeClr val="tx1"/>
          </a:solidFill>
          <a:ln>
            <a:headEnd/>
            <a:tailEnd/>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400" dirty="0">
                <a:solidFill>
                  <a:srgbClr val="FFFFFF"/>
                </a:solidFill>
                <a:latin typeface="Times New Roman" pitchFamily="18" charset="0"/>
                <a:ea typeface="黑体" pitchFamily="2" charset="-122"/>
              </a:rPr>
              <a:t>FK</a:t>
            </a:r>
            <a:r>
              <a:rPr lang="zh-CN" altLang="en-US" sz="2400" dirty="0">
                <a:solidFill>
                  <a:srgbClr val="FFFFFF"/>
                </a:solidFill>
                <a:latin typeface="Times New Roman" pitchFamily="18" charset="0"/>
                <a:ea typeface="黑体" pitchFamily="2" charset="-122"/>
              </a:rPr>
              <a:t>及引用完整性约束</a:t>
            </a:r>
          </a:p>
        </p:txBody>
      </p:sp>
      <p:sp>
        <p:nvSpPr>
          <p:cNvPr id="36922" name="Text Box 69"/>
          <p:cNvSpPr txBox="1">
            <a:spLocks noChangeArrowheads="1"/>
          </p:cNvSpPr>
          <p:nvPr/>
        </p:nvSpPr>
        <p:spPr bwMode="auto">
          <a:xfrm>
            <a:off x="683319" y="1277491"/>
            <a:ext cx="4176713" cy="1081088"/>
          </a:xfrm>
          <a:prstGeom prst="rect">
            <a:avLst/>
          </a:prstGeom>
          <a:solidFill>
            <a:schemeClr val="accent1">
              <a:lumMod val="20000"/>
              <a:lumOff val="80000"/>
            </a:schemeClr>
          </a:solidFill>
          <a:ln>
            <a:headEnd/>
            <a:tailEnd/>
          </a:ln>
          <a:effectLst>
            <a:innerShdw blurRad="63500" dist="50800" dir="2700000">
              <a:prstClr val="black">
                <a:alpha val="50000"/>
              </a:prstClr>
            </a:innerShdw>
          </a:effectLst>
        </p:spPr>
        <p:style>
          <a:lnRef idx="2">
            <a:schemeClr val="accent6"/>
          </a:lnRef>
          <a:fillRef idx="1">
            <a:schemeClr val="lt1"/>
          </a:fillRef>
          <a:effectRef idx="0">
            <a:schemeClr val="accent6"/>
          </a:effectRef>
          <a:fontRef idx="minor">
            <a:schemeClr val="dk1"/>
          </a:fontRef>
        </p:style>
        <p:txBody>
          <a:bodyPr lIns="18000" tIns="10800" rIns="18000" bIns="10800" anchor="ctr"/>
          <a:lstStyle/>
          <a:p>
            <a:r>
              <a:rPr lang="zh-CN" altLang="en-US" b="1" dirty="0">
                <a:solidFill>
                  <a:schemeClr val="accent2"/>
                </a:solidFill>
                <a:latin typeface="Times New Roman" pitchFamily="18" charset="0"/>
                <a:ea typeface="黑体" pitchFamily="2" charset="-122"/>
              </a:rPr>
              <a:t>可能违反引用完整性约束的数据库操作</a:t>
            </a:r>
            <a:r>
              <a:rPr lang="zh-CN" altLang="en-US" dirty="0">
                <a:solidFill>
                  <a:schemeClr val="accent2"/>
                </a:solidFill>
                <a:latin typeface="Times New Roman" pitchFamily="18" charset="0"/>
                <a:ea typeface="黑体" pitchFamily="2" charset="-122"/>
              </a:rPr>
              <a:t>：</a:t>
            </a:r>
          </a:p>
          <a:p>
            <a:r>
              <a:rPr lang="zh-CN" altLang="en-US" b="1" dirty="0">
                <a:solidFill>
                  <a:srgbClr val="FF0000"/>
                </a:solidFill>
                <a:latin typeface="Times New Roman" pitchFamily="18" charset="0"/>
                <a:ea typeface="黑体" pitchFamily="2" charset="-122"/>
              </a:rPr>
              <a:t>③  </a:t>
            </a:r>
            <a:r>
              <a:rPr lang="en-US" altLang="zh-CN" b="1" dirty="0">
                <a:solidFill>
                  <a:srgbClr val="FF0000"/>
                </a:solidFill>
                <a:latin typeface="Times New Roman" pitchFamily="18" charset="0"/>
                <a:ea typeface="黑体" pitchFamily="2" charset="-122"/>
              </a:rPr>
              <a:t>DELETE</a:t>
            </a:r>
            <a:r>
              <a:rPr lang="zh-CN" altLang="en-US" b="1" dirty="0">
                <a:solidFill>
                  <a:srgbClr val="FF0000"/>
                </a:solidFill>
                <a:latin typeface="Times New Roman" pitchFamily="18" charset="0"/>
                <a:ea typeface="黑体" pitchFamily="2" charset="-122"/>
              </a:rPr>
              <a:t>一个（已被引用的）</a:t>
            </a:r>
            <a:r>
              <a:rPr lang="en-US" altLang="zh-CN" b="1" dirty="0">
                <a:solidFill>
                  <a:srgbClr val="FF0000"/>
                </a:solidFill>
                <a:latin typeface="Times New Roman" pitchFamily="18" charset="0"/>
                <a:ea typeface="黑体" pitchFamily="2" charset="-122"/>
              </a:rPr>
              <a:t>PK</a:t>
            </a:r>
            <a:r>
              <a:rPr lang="zh-CN" altLang="en-US" b="1" dirty="0">
                <a:solidFill>
                  <a:srgbClr val="FF0000"/>
                </a:solidFill>
                <a:latin typeface="Times New Roman" pitchFamily="18" charset="0"/>
                <a:ea typeface="黑体" pitchFamily="2" charset="-122"/>
              </a:rPr>
              <a:t>值</a:t>
            </a:r>
          </a:p>
          <a:p>
            <a:r>
              <a:rPr lang="zh-CN" altLang="en-US" b="1" dirty="0">
                <a:solidFill>
                  <a:srgbClr val="FF0000"/>
                </a:solidFill>
                <a:latin typeface="Times New Roman" pitchFamily="18" charset="0"/>
                <a:ea typeface="黑体" pitchFamily="2" charset="-122"/>
              </a:rPr>
              <a:t>④  </a:t>
            </a:r>
            <a:r>
              <a:rPr lang="en-US" altLang="zh-CN" b="1" dirty="0">
                <a:solidFill>
                  <a:srgbClr val="FF0000"/>
                </a:solidFill>
                <a:latin typeface="Times New Roman" pitchFamily="18" charset="0"/>
                <a:ea typeface="黑体" pitchFamily="2" charset="-122"/>
              </a:rPr>
              <a:t>UPDATE</a:t>
            </a:r>
            <a:r>
              <a:rPr lang="zh-CN" altLang="en-US" b="1" dirty="0">
                <a:solidFill>
                  <a:srgbClr val="FF0000"/>
                </a:solidFill>
                <a:latin typeface="Times New Roman" pitchFamily="18" charset="0"/>
                <a:ea typeface="黑体" pitchFamily="2" charset="-122"/>
              </a:rPr>
              <a:t>一个（已被引用的）</a:t>
            </a:r>
            <a:r>
              <a:rPr lang="en-US" altLang="zh-CN" b="1" dirty="0">
                <a:solidFill>
                  <a:srgbClr val="FF0000"/>
                </a:solidFill>
                <a:latin typeface="Times New Roman" pitchFamily="18" charset="0"/>
                <a:ea typeface="黑体" pitchFamily="2" charset="-122"/>
              </a:rPr>
              <a:t>PK</a:t>
            </a:r>
            <a:r>
              <a:rPr lang="zh-CN" altLang="en-US" b="1" dirty="0">
                <a:solidFill>
                  <a:srgbClr val="FF0000"/>
                </a:solidFill>
                <a:latin typeface="Times New Roman" pitchFamily="18" charset="0"/>
                <a:ea typeface="黑体" pitchFamily="2" charset="-122"/>
              </a:rPr>
              <a:t>值</a:t>
            </a:r>
          </a:p>
        </p:txBody>
      </p:sp>
      <p:sp>
        <p:nvSpPr>
          <p:cNvPr id="35" name="Line 59"/>
          <p:cNvSpPr>
            <a:spLocks noChangeShapeType="1"/>
          </p:cNvSpPr>
          <p:nvPr/>
        </p:nvSpPr>
        <p:spPr bwMode="auto">
          <a:xfrm>
            <a:off x="2687588" y="2924944"/>
            <a:ext cx="533844" cy="0"/>
          </a:xfrm>
          <a:prstGeom prst="line">
            <a:avLst/>
          </a:prstGeom>
          <a:noFill/>
          <a:ln w="15875">
            <a:solidFill>
              <a:schemeClr val="accent2"/>
            </a:solidFill>
            <a:round/>
            <a:headEnd/>
            <a:tailEnd/>
          </a:ln>
        </p:spPr>
        <p:txBody>
          <a:bodyPr/>
          <a:lstStyle/>
          <a:p>
            <a:endParaRPr lang="zh-CN" altLang="en-US"/>
          </a:p>
        </p:txBody>
      </p:sp>
      <p:sp>
        <p:nvSpPr>
          <p:cNvPr id="36" name="Line 60"/>
          <p:cNvSpPr>
            <a:spLocks noChangeShapeType="1"/>
          </p:cNvSpPr>
          <p:nvPr/>
        </p:nvSpPr>
        <p:spPr bwMode="auto">
          <a:xfrm>
            <a:off x="2687885" y="2924944"/>
            <a:ext cx="0" cy="288925"/>
          </a:xfrm>
          <a:prstGeom prst="line">
            <a:avLst/>
          </a:prstGeom>
          <a:noFill/>
          <a:ln w="19050">
            <a:solidFill>
              <a:schemeClr val="accent2"/>
            </a:solidFill>
            <a:round/>
            <a:headEnd/>
            <a:tailEnd type="triangle" w="med" len="med"/>
          </a:ln>
        </p:spPr>
        <p:txBody>
          <a:bodyPr/>
          <a:lstStyle/>
          <a:p>
            <a:endParaRPr lang="zh-CN" altLang="en-US"/>
          </a:p>
        </p:txBody>
      </p:sp>
      <p:grpSp>
        <p:nvGrpSpPr>
          <p:cNvPr id="45" name="组合 44"/>
          <p:cNvGrpSpPr/>
          <p:nvPr/>
        </p:nvGrpSpPr>
        <p:grpSpPr>
          <a:xfrm>
            <a:off x="107950" y="2348880"/>
            <a:ext cx="8964613" cy="4247604"/>
            <a:chOff x="107950" y="2348880"/>
            <a:chExt cx="8964613" cy="4247604"/>
          </a:xfrm>
          <a:solidFill>
            <a:srgbClr val="99CCFF"/>
          </a:solidFill>
        </p:grpSpPr>
        <p:sp>
          <p:nvSpPr>
            <p:cNvPr id="36916" name="Text Box 67"/>
            <p:cNvSpPr txBox="1">
              <a:spLocks noChangeArrowheads="1"/>
            </p:cNvSpPr>
            <p:nvPr/>
          </p:nvSpPr>
          <p:spPr bwMode="auto">
            <a:xfrm>
              <a:off x="107950" y="5085184"/>
              <a:ext cx="8964613" cy="1511300"/>
            </a:xfrm>
            <a:prstGeom prst="rect">
              <a:avLst/>
            </a:prstGeom>
            <a:solidFill>
              <a:srgbClr val="9FE6FF"/>
            </a:solidFill>
            <a:ln w="25400">
              <a:solidFill>
                <a:srgbClr val="000066"/>
              </a:solidFill>
              <a:miter lim="800000"/>
              <a:headEnd/>
              <a:tailEnd/>
            </a:ln>
          </p:spPr>
          <p:txBody>
            <a:bodyPr lIns="18000" tIns="0" rIns="18000" bIns="0" anchor="ctr"/>
            <a:lstStyle/>
            <a:p>
              <a:pPr>
                <a:lnSpc>
                  <a:spcPct val="120000"/>
                </a:lnSpc>
              </a:pPr>
              <a:r>
                <a:rPr lang="zh-CN" altLang="en-US" b="1" dirty="0">
                  <a:solidFill>
                    <a:schemeClr val="accent2"/>
                  </a:solidFill>
                  <a:latin typeface="Times New Roman" pitchFamily="18" charset="0"/>
                  <a:ea typeface="黑体" pitchFamily="2" charset="-122"/>
                </a:rPr>
                <a:t>维护引用完整性约束的三种可选策略（默认为“</a:t>
              </a:r>
              <a:r>
                <a:rPr lang="zh-CN" altLang="en-US" b="1" u="sng" dirty="0">
                  <a:solidFill>
                    <a:srgbClr val="FF0000"/>
                  </a:solidFill>
                  <a:latin typeface="Times New Roman" pitchFamily="18" charset="0"/>
                  <a:ea typeface="黑体" pitchFamily="2" charset="-122"/>
                </a:rPr>
                <a:t>禁止</a:t>
              </a:r>
              <a:r>
                <a:rPr lang="zh-CN" altLang="en-US" b="1" dirty="0">
                  <a:solidFill>
                    <a:schemeClr val="accent2"/>
                  </a:solidFill>
                  <a:latin typeface="Times New Roman" pitchFamily="18" charset="0"/>
                  <a:ea typeface="黑体" pitchFamily="2" charset="-122"/>
                </a:rPr>
                <a:t>”）</a:t>
              </a:r>
              <a:r>
                <a:rPr lang="zh-CN" altLang="en-US" dirty="0">
                  <a:solidFill>
                    <a:schemeClr val="accent2"/>
                  </a:solidFill>
                  <a:latin typeface="Times New Roman" pitchFamily="18" charset="0"/>
                  <a:ea typeface="黑体" pitchFamily="2" charset="-122"/>
                </a:rPr>
                <a:t>：</a:t>
              </a:r>
            </a:p>
            <a:p>
              <a:pPr>
                <a:lnSpc>
                  <a:spcPct val="120000"/>
                </a:lnSpc>
              </a:pPr>
              <a:r>
                <a:rPr lang="zh-CN" altLang="en-US" b="1" u="sng" dirty="0">
                  <a:solidFill>
                    <a:srgbClr val="FF0000"/>
                  </a:solidFill>
                  <a:latin typeface="Times New Roman" pitchFamily="18" charset="0"/>
                  <a:ea typeface="黑体" pitchFamily="2" charset="-122"/>
                </a:rPr>
                <a:t>禁止</a:t>
              </a:r>
              <a:r>
                <a:rPr lang="en-US" altLang="zh-CN" u="sng" dirty="0">
                  <a:solidFill>
                    <a:srgbClr val="FF0000"/>
                  </a:solidFill>
                  <a:latin typeface="Times New Roman" pitchFamily="18" charset="0"/>
                  <a:ea typeface="黑体" pitchFamily="2" charset="-122"/>
                </a:rPr>
                <a:t>(Restrict)</a:t>
              </a:r>
              <a:r>
                <a:rPr lang="zh-CN" altLang="en-US" dirty="0">
                  <a:solidFill>
                    <a:srgbClr val="FF0000"/>
                  </a:solidFill>
                  <a:latin typeface="Times New Roman" pitchFamily="18" charset="0"/>
                  <a:ea typeface="黑体" pitchFamily="2" charset="-122"/>
                </a:rPr>
                <a:t>： </a:t>
              </a:r>
              <a:r>
                <a:rPr lang="en-US" altLang="zh-CN" dirty="0">
                  <a:latin typeface="Times New Roman" pitchFamily="18" charset="0"/>
                  <a:ea typeface="黑体" pitchFamily="2" charset="-122"/>
                </a:rPr>
                <a:t>a. DBMS</a:t>
              </a:r>
              <a:r>
                <a:rPr lang="zh-CN" altLang="en-US" dirty="0">
                  <a:latin typeface="Times New Roman" pitchFamily="18" charset="0"/>
                  <a:ea typeface="黑体" pitchFamily="2" charset="-122"/>
                </a:rPr>
                <a:t>拒绝执行操作①</a:t>
              </a:r>
              <a:r>
                <a:rPr lang="en-US" altLang="zh-CN" dirty="0">
                  <a:latin typeface="Times New Roman" pitchFamily="18" charset="0"/>
                  <a:ea typeface="黑体" pitchFamily="2" charset="-122"/>
                </a:rPr>
                <a:t>/②</a:t>
              </a:r>
              <a:r>
                <a:rPr lang="zh-CN" altLang="en-US" dirty="0">
                  <a:latin typeface="Times New Roman" pitchFamily="18" charset="0"/>
                  <a:ea typeface="黑体" pitchFamily="2" charset="-122"/>
                </a:rPr>
                <a:t>；</a:t>
              </a:r>
              <a:r>
                <a:rPr lang="en-US" altLang="zh-CN" dirty="0">
                  <a:latin typeface="Times New Roman" pitchFamily="18" charset="0"/>
                  <a:ea typeface="黑体" pitchFamily="2" charset="-122"/>
                </a:rPr>
                <a:t>b. DBMS</a:t>
              </a:r>
              <a:r>
                <a:rPr lang="zh-CN" altLang="en-US" dirty="0">
                  <a:latin typeface="Times New Roman" pitchFamily="18" charset="0"/>
                  <a:ea typeface="黑体" pitchFamily="2" charset="-122"/>
                </a:rPr>
                <a:t>也拒绝执行操作③</a:t>
              </a:r>
              <a:r>
                <a:rPr lang="en-US" altLang="zh-CN" dirty="0">
                  <a:latin typeface="Times New Roman" pitchFamily="18" charset="0"/>
                  <a:ea typeface="黑体" pitchFamily="2" charset="-122"/>
                </a:rPr>
                <a:t>/④</a:t>
              </a:r>
              <a:r>
                <a:rPr lang="zh-CN" altLang="en-US" dirty="0">
                  <a:latin typeface="Times New Roman" pitchFamily="18" charset="0"/>
                  <a:ea typeface="黑体" pitchFamily="2" charset="-122"/>
                </a:rPr>
                <a:t>。</a:t>
              </a:r>
              <a:endParaRPr lang="en-US" altLang="zh-CN" dirty="0">
                <a:latin typeface="Times New Roman" pitchFamily="18" charset="0"/>
                <a:ea typeface="黑体" pitchFamily="2" charset="-122"/>
              </a:endParaRPr>
            </a:p>
            <a:p>
              <a:pPr>
                <a:lnSpc>
                  <a:spcPct val="120000"/>
                </a:lnSpc>
              </a:pPr>
              <a:r>
                <a:rPr lang="zh-CN" altLang="en-US" b="1" dirty="0">
                  <a:solidFill>
                    <a:srgbClr val="FF0000"/>
                  </a:solidFill>
                  <a:latin typeface="Times New Roman" pitchFamily="18" charset="0"/>
                  <a:ea typeface="黑体" pitchFamily="2" charset="-122"/>
                </a:rPr>
                <a:t>级联</a:t>
              </a:r>
              <a:r>
                <a:rPr lang="en-US" altLang="zh-CN" dirty="0">
                  <a:solidFill>
                    <a:srgbClr val="FF0000"/>
                  </a:solidFill>
                  <a:latin typeface="Times New Roman" pitchFamily="18" charset="0"/>
                  <a:ea typeface="黑体" pitchFamily="2" charset="-122"/>
                </a:rPr>
                <a:t>(Cascade)</a:t>
              </a:r>
              <a:r>
                <a:rPr lang="zh-CN" altLang="en-US" dirty="0">
                  <a:solidFill>
                    <a:srgbClr val="FF0000"/>
                  </a:solidFill>
                  <a:latin typeface="Times New Roman" pitchFamily="18" charset="0"/>
                  <a:ea typeface="黑体" pitchFamily="2" charset="-122"/>
                </a:rPr>
                <a:t>：</a:t>
              </a:r>
              <a:r>
                <a:rPr lang="en-US" altLang="zh-CN" dirty="0">
                  <a:latin typeface="Times New Roman" pitchFamily="18" charset="0"/>
                  <a:ea typeface="黑体" pitchFamily="2" charset="-122"/>
                </a:rPr>
                <a:t>a.</a:t>
              </a:r>
              <a:r>
                <a:rPr lang="zh-CN" altLang="en-US" dirty="0">
                  <a:latin typeface="Times New Roman" pitchFamily="18" charset="0"/>
                  <a:ea typeface="黑体" pitchFamily="2" charset="-122"/>
                </a:rPr>
                <a:t>同上；</a:t>
              </a:r>
              <a:r>
                <a:rPr lang="en-US" altLang="zh-CN" dirty="0">
                  <a:latin typeface="Times New Roman" pitchFamily="18" charset="0"/>
                  <a:ea typeface="黑体" pitchFamily="2" charset="-122"/>
                </a:rPr>
                <a:t>b.</a:t>
              </a:r>
              <a:r>
                <a:rPr lang="zh-CN" altLang="en-US" dirty="0">
                  <a:latin typeface="Times New Roman" pitchFamily="18" charset="0"/>
                  <a:ea typeface="黑体" pitchFamily="2" charset="-122"/>
                </a:rPr>
                <a:t>执行③</a:t>
              </a:r>
              <a:r>
                <a:rPr lang="en-US" altLang="zh-CN" dirty="0">
                  <a:latin typeface="Times New Roman" pitchFamily="18" charset="0"/>
                  <a:ea typeface="黑体" pitchFamily="2" charset="-122"/>
                </a:rPr>
                <a:t>/④</a:t>
              </a:r>
              <a:r>
                <a:rPr lang="zh-CN" altLang="en-US" dirty="0">
                  <a:latin typeface="Times New Roman" pitchFamily="18" charset="0"/>
                  <a:ea typeface="黑体" pitchFamily="2" charset="-122"/>
                </a:rPr>
                <a:t>的同时连锁</a:t>
              </a:r>
              <a:r>
                <a:rPr lang="en-US" altLang="zh-CN" dirty="0">
                  <a:latin typeface="Times New Roman" pitchFamily="18" charset="0"/>
                  <a:ea typeface="黑体" pitchFamily="2" charset="-122"/>
                </a:rPr>
                <a:t>DELETE/UPDATE</a:t>
              </a:r>
              <a:r>
                <a:rPr lang="zh-CN" altLang="en-US" dirty="0">
                  <a:latin typeface="Times New Roman" pitchFamily="18" charset="0"/>
                  <a:ea typeface="黑体" pitchFamily="2" charset="-122"/>
                </a:rPr>
                <a:t>施引关系的相应元组。</a:t>
              </a:r>
            </a:p>
            <a:p>
              <a:pPr>
                <a:lnSpc>
                  <a:spcPct val="120000"/>
                </a:lnSpc>
              </a:pPr>
              <a:r>
                <a:rPr lang="zh-CN" altLang="en-US" b="1" dirty="0">
                  <a:solidFill>
                    <a:srgbClr val="FF0000"/>
                  </a:solidFill>
                  <a:latin typeface="Times New Roman" pitchFamily="18" charset="0"/>
                  <a:ea typeface="黑体" pitchFamily="2" charset="-122"/>
                </a:rPr>
                <a:t>置空</a:t>
              </a:r>
              <a:r>
                <a:rPr lang="en-US" altLang="zh-CN" dirty="0">
                  <a:solidFill>
                    <a:srgbClr val="FF0000"/>
                  </a:solidFill>
                  <a:latin typeface="Times New Roman" pitchFamily="18" charset="0"/>
                  <a:ea typeface="黑体" pitchFamily="2" charset="-122"/>
                </a:rPr>
                <a:t>(Set-null)</a:t>
              </a:r>
              <a:r>
                <a:rPr lang="zh-CN" altLang="en-US" dirty="0">
                  <a:solidFill>
                    <a:srgbClr val="FF0000"/>
                  </a:solidFill>
                  <a:latin typeface="Times New Roman" pitchFamily="18" charset="0"/>
                  <a:ea typeface="黑体" pitchFamily="2" charset="-122"/>
                </a:rPr>
                <a:t>：</a:t>
              </a:r>
              <a:r>
                <a:rPr lang="en-US" altLang="zh-CN" dirty="0">
                  <a:latin typeface="Times New Roman" pitchFamily="18" charset="0"/>
                  <a:ea typeface="黑体" pitchFamily="2" charset="-122"/>
                </a:rPr>
                <a:t>a.</a:t>
              </a:r>
              <a:r>
                <a:rPr lang="zh-CN" altLang="en-US" dirty="0">
                  <a:latin typeface="Times New Roman" pitchFamily="18" charset="0"/>
                  <a:ea typeface="黑体" pitchFamily="2" charset="-122"/>
                </a:rPr>
                <a:t>同上；</a:t>
              </a:r>
              <a:r>
                <a:rPr lang="en-US" altLang="zh-CN" dirty="0">
                  <a:latin typeface="Times New Roman" pitchFamily="18" charset="0"/>
                  <a:ea typeface="黑体" pitchFamily="2" charset="-122"/>
                </a:rPr>
                <a:t>b.</a:t>
              </a:r>
              <a:r>
                <a:rPr lang="zh-CN" altLang="en-US" dirty="0">
                  <a:latin typeface="Times New Roman" pitchFamily="18" charset="0"/>
                  <a:ea typeface="黑体" pitchFamily="2" charset="-122"/>
                </a:rPr>
                <a:t>执行③</a:t>
              </a:r>
              <a:r>
                <a:rPr lang="en-US" altLang="zh-CN" dirty="0">
                  <a:latin typeface="Times New Roman" pitchFamily="18" charset="0"/>
                  <a:ea typeface="黑体" pitchFamily="2" charset="-122"/>
                </a:rPr>
                <a:t>/④</a:t>
              </a:r>
              <a:r>
                <a:rPr lang="zh-CN" altLang="en-US" dirty="0">
                  <a:latin typeface="Times New Roman" pitchFamily="18" charset="0"/>
                  <a:ea typeface="黑体" pitchFamily="2" charset="-122"/>
                </a:rPr>
                <a:t>的同时将施引关系的相应元组的</a:t>
              </a:r>
              <a:r>
                <a:rPr lang="en-US" altLang="zh-CN" dirty="0">
                  <a:latin typeface="Times New Roman" pitchFamily="18" charset="0"/>
                  <a:ea typeface="黑体" pitchFamily="2" charset="-122"/>
                </a:rPr>
                <a:t>FK</a:t>
              </a:r>
              <a:r>
                <a:rPr lang="zh-CN" altLang="en-US" dirty="0">
                  <a:latin typeface="Times New Roman" pitchFamily="18" charset="0"/>
                  <a:ea typeface="黑体" pitchFamily="2" charset="-122"/>
                </a:rPr>
                <a:t>值置为</a:t>
              </a:r>
              <a:r>
                <a:rPr lang="en-US" altLang="zh-CN" dirty="0">
                  <a:latin typeface="Times New Roman" pitchFamily="18" charset="0"/>
                  <a:ea typeface="黑体" pitchFamily="2" charset="-122"/>
                </a:rPr>
                <a:t>NULL</a:t>
              </a:r>
              <a:r>
                <a:rPr lang="en-US" altLang="zh-CN" dirty="0">
                  <a:latin typeface="Times New Roman" pitchFamily="18" charset="0"/>
                </a:rPr>
                <a:t> </a:t>
              </a:r>
              <a:r>
                <a:rPr lang="zh-CN" altLang="en-US" dirty="0">
                  <a:latin typeface="Times New Roman" pitchFamily="18" charset="0"/>
                </a:rPr>
                <a:t>。</a:t>
              </a:r>
              <a:endParaRPr lang="en-US" altLang="zh-CN" dirty="0">
                <a:latin typeface="Times New Roman" pitchFamily="18" charset="0"/>
              </a:endParaRPr>
            </a:p>
          </p:txBody>
        </p:sp>
        <p:sp>
          <p:nvSpPr>
            <p:cNvPr id="33" name="AutoShape 71"/>
            <p:cNvSpPr>
              <a:spLocks noChangeArrowheads="1"/>
            </p:cNvSpPr>
            <p:nvPr/>
          </p:nvSpPr>
          <p:spPr bwMode="auto">
            <a:xfrm>
              <a:off x="755576" y="2348880"/>
              <a:ext cx="268287" cy="2736304"/>
            </a:xfrm>
            <a:prstGeom prst="downArrow">
              <a:avLst>
                <a:gd name="adj1" fmla="val 50000"/>
                <a:gd name="adj2" fmla="val 63338"/>
              </a:avLst>
            </a:prstGeom>
            <a:grpFill/>
            <a:ln w="9525">
              <a:solidFill>
                <a:schemeClr val="tx1"/>
              </a:solidFill>
              <a:miter lim="800000"/>
              <a:headEnd/>
              <a:tailEnd/>
            </a:ln>
          </p:spPr>
          <p:txBody>
            <a:bodyPr vert="eaVert" wrap="none" anchor="ctr"/>
            <a:lstStyle/>
            <a:p>
              <a:endParaRPr lang="zh-CN" altLang="en-US"/>
            </a:p>
          </p:txBody>
        </p:sp>
        <p:sp>
          <p:nvSpPr>
            <p:cNvPr id="36919" name="AutoShape 71"/>
            <p:cNvSpPr>
              <a:spLocks noChangeArrowheads="1"/>
            </p:cNvSpPr>
            <p:nvPr/>
          </p:nvSpPr>
          <p:spPr bwMode="auto">
            <a:xfrm>
              <a:off x="6875463" y="4725144"/>
              <a:ext cx="268287" cy="348201"/>
            </a:xfrm>
            <a:prstGeom prst="downArrow">
              <a:avLst>
                <a:gd name="adj1" fmla="val 50000"/>
                <a:gd name="adj2" fmla="val 63338"/>
              </a:avLst>
            </a:prstGeom>
            <a:grpFill/>
            <a:ln w="9525">
              <a:solidFill>
                <a:schemeClr val="tx1"/>
              </a:solidFill>
              <a:miter lim="800000"/>
              <a:headEnd/>
              <a:tailEnd/>
            </a:ln>
          </p:spPr>
          <p:txBody>
            <a:bodyPr vert="eaVert" wrap="none" anchor="ctr"/>
            <a:lstStyle/>
            <a:p>
              <a:endParaRPr lang="zh-CN" altLang="en-US"/>
            </a:p>
          </p:txBody>
        </p:sp>
      </p:grpSp>
      <p:grpSp>
        <p:nvGrpSpPr>
          <p:cNvPr id="44" name="组合 43"/>
          <p:cNvGrpSpPr/>
          <p:nvPr/>
        </p:nvGrpSpPr>
        <p:grpSpPr>
          <a:xfrm>
            <a:off x="2697014" y="2702205"/>
            <a:ext cx="4760316" cy="2184051"/>
            <a:chOff x="2699792" y="2800812"/>
            <a:chExt cx="4760316" cy="2184051"/>
          </a:xfrm>
        </p:grpSpPr>
        <p:sp>
          <p:nvSpPr>
            <p:cNvPr id="36915" name="Text Box 66"/>
            <p:cNvSpPr txBox="1">
              <a:spLocks noChangeArrowheads="1"/>
            </p:cNvSpPr>
            <p:nvPr/>
          </p:nvSpPr>
          <p:spPr bwMode="auto">
            <a:xfrm>
              <a:off x="5508104" y="3212976"/>
              <a:ext cx="1952004" cy="369332"/>
            </a:xfrm>
            <a:prstGeom prst="rect">
              <a:avLst/>
            </a:prstGeom>
            <a:noFill/>
            <a:ln w="9525">
              <a:noFill/>
              <a:miter lim="800000"/>
              <a:headEnd/>
              <a:tailEnd/>
            </a:ln>
          </p:spPr>
          <p:txBody>
            <a:bodyPr wrap="square">
              <a:spAutoFit/>
            </a:bodyPr>
            <a:lstStyle/>
            <a:p>
              <a:pPr>
                <a:spcBef>
                  <a:spcPct val="50000"/>
                </a:spcBef>
              </a:pPr>
              <a:r>
                <a:rPr lang="zh-CN" altLang="en-US" b="1" dirty="0">
                  <a:solidFill>
                    <a:srgbClr val="0000FF"/>
                  </a:solidFill>
                  <a:latin typeface="Times New Roman" pitchFamily="18" charset="0"/>
                </a:rPr>
                <a:t>悬空（</a:t>
              </a:r>
              <a:r>
                <a:rPr lang="en-US" altLang="zh-CN" b="1" dirty="0">
                  <a:solidFill>
                    <a:srgbClr val="0000FF"/>
                  </a:solidFill>
                  <a:latin typeface="Times New Roman" pitchFamily="18" charset="0"/>
                </a:rPr>
                <a:t>dangling</a:t>
              </a:r>
              <a:r>
                <a:rPr lang="zh-CN" altLang="en-US" b="1" dirty="0">
                  <a:solidFill>
                    <a:srgbClr val="0000FF"/>
                  </a:solidFill>
                  <a:latin typeface="Times New Roman" pitchFamily="18" charset="0"/>
                </a:rPr>
                <a:t>）</a:t>
              </a:r>
              <a:endParaRPr lang="en-US" altLang="zh-CN" b="1" dirty="0">
                <a:solidFill>
                  <a:srgbClr val="0000FF"/>
                </a:solidFill>
                <a:latin typeface="Times New Roman" pitchFamily="18" charset="0"/>
              </a:endParaRPr>
            </a:p>
          </p:txBody>
        </p:sp>
        <p:sp>
          <p:nvSpPr>
            <p:cNvPr id="36923" name="Line 76"/>
            <p:cNvSpPr>
              <a:spLocks noChangeShapeType="1"/>
            </p:cNvSpPr>
            <p:nvPr/>
          </p:nvSpPr>
          <p:spPr bwMode="auto">
            <a:xfrm>
              <a:off x="2952656" y="3751435"/>
              <a:ext cx="1899556" cy="0"/>
            </a:xfrm>
            <a:prstGeom prst="line">
              <a:avLst/>
            </a:prstGeom>
            <a:noFill/>
            <a:ln w="19050">
              <a:solidFill>
                <a:schemeClr val="accent2"/>
              </a:solidFill>
              <a:round/>
              <a:headEnd/>
              <a:tailEnd/>
            </a:ln>
          </p:spPr>
          <p:txBody>
            <a:bodyPr/>
            <a:lstStyle/>
            <a:p>
              <a:endParaRPr lang="zh-CN" altLang="en-US"/>
            </a:p>
          </p:txBody>
        </p:sp>
        <p:sp>
          <p:nvSpPr>
            <p:cNvPr id="36924" name="Line 77"/>
            <p:cNvSpPr>
              <a:spLocks noChangeShapeType="1"/>
            </p:cNvSpPr>
            <p:nvPr/>
          </p:nvSpPr>
          <p:spPr bwMode="auto">
            <a:xfrm flipV="1">
              <a:off x="4851611" y="2800812"/>
              <a:ext cx="7970" cy="963985"/>
            </a:xfrm>
            <a:prstGeom prst="line">
              <a:avLst/>
            </a:prstGeom>
            <a:noFill/>
            <a:ln w="19050">
              <a:solidFill>
                <a:schemeClr val="accent2"/>
              </a:solidFill>
              <a:round/>
              <a:headEnd/>
              <a:tailEnd/>
            </a:ln>
          </p:spPr>
          <p:txBody>
            <a:bodyPr/>
            <a:lstStyle/>
            <a:p>
              <a:endParaRPr lang="zh-CN" altLang="en-US"/>
            </a:p>
          </p:txBody>
        </p:sp>
        <p:sp>
          <p:nvSpPr>
            <p:cNvPr id="36925" name="Line 78"/>
            <p:cNvSpPr>
              <a:spLocks noChangeShapeType="1"/>
            </p:cNvSpPr>
            <p:nvPr/>
          </p:nvSpPr>
          <p:spPr bwMode="auto">
            <a:xfrm>
              <a:off x="4859589" y="2807527"/>
              <a:ext cx="757363" cy="0"/>
            </a:xfrm>
            <a:prstGeom prst="line">
              <a:avLst/>
            </a:prstGeom>
            <a:noFill/>
            <a:ln w="19050">
              <a:solidFill>
                <a:schemeClr val="accent2"/>
              </a:solidFill>
              <a:round/>
              <a:headEnd/>
              <a:tailEnd type="triangle" w="med" len="med"/>
            </a:ln>
          </p:spPr>
          <p:txBody>
            <a:bodyPr/>
            <a:lstStyle/>
            <a:p>
              <a:endParaRPr lang="zh-CN" altLang="en-US"/>
            </a:p>
          </p:txBody>
        </p:sp>
        <p:sp>
          <p:nvSpPr>
            <p:cNvPr id="36926" name="Line 79"/>
            <p:cNvSpPr>
              <a:spLocks noChangeShapeType="1"/>
            </p:cNvSpPr>
            <p:nvPr/>
          </p:nvSpPr>
          <p:spPr bwMode="auto">
            <a:xfrm>
              <a:off x="4430762" y="3390941"/>
              <a:ext cx="1116961" cy="454"/>
            </a:xfrm>
            <a:prstGeom prst="line">
              <a:avLst/>
            </a:prstGeom>
            <a:noFill/>
            <a:ln w="19050">
              <a:solidFill>
                <a:srgbClr val="0000FF"/>
              </a:solidFill>
              <a:round/>
              <a:headEnd/>
              <a:tailEnd type="triangle" w="med" len="med"/>
            </a:ln>
          </p:spPr>
          <p:txBody>
            <a:bodyPr/>
            <a:lstStyle/>
            <a:p>
              <a:endParaRPr lang="zh-CN" altLang="en-US"/>
            </a:p>
          </p:txBody>
        </p:sp>
        <p:sp>
          <p:nvSpPr>
            <p:cNvPr id="37" name="Line 76"/>
            <p:cNvSpPr>
              <a:spLocks noChangeShapeType="1"/>
            </p:cNvSpPr>
            <p:nvPr/>
          </p:nvSpPr>
          <p:spPr bwMode="auto">
            <a:xfrm>
              <a:off x="2990602" y="4005064"/>
              <a:ext cx="1440160" cy="0"/>
            </a:xfrm>
            <a:prstGeom prst="line">
              <a:avLst/>
            </a:prstGeom>
            <a:noFill/>
            <a:ln w="19050">
              <a:solidFill>
                <a:srgbClr val="0000FF"/>
              </a:solidFill>
              <a:round/>
              <a:headEnd/>
              <a:tailEnd/>
            </a:ln>
          </p:spPr>
          <p:txBody>
            <a:bodyPr/>
            <a:lstStyle/>
            <a:p>
              <a:endParaRPr lang="zh-CN" altLang="en-US"/>
            </a:p>
          </p:txBody>
        </p:sp>
        <p:sp>
          <p:nvSpPr>
            <p:cNvPr id="38" name="Line 77"/>
            <p:cNvSpPr>
              <a:spLocks noChangeShapeType="1"/>
            </p:cNvSpPr>
            <p:nvPr/>
          </p:nvSpPr>
          <p:spPr bwMode="auto">
            <a:xfrm flipV="1">
              <a:off x="4430762" y="3386633"/>
              <a:ext cx="0" cy="622829"/>
            </a:xfrm>
            <a:prstGeom prst="line">
              <a:avLst/>
            </a:prstGeom>
            <a:noFill/>
            <a:ln w="19050">
              <a:solidFill>
                <a:srgbClr val="0000FF"/>
              </a:solidFill>
              <a:round/>
              <a:headEnd/>
              <a:tailEnd/>
            </a:ln>
          </p:spPr>
          <p:txBody>
            <a:bodyPr/>
            <a:lstStyle/>
            <a:p>
              <a:endParaRPr lang="zh-CN" altLang="en-US"/>
            </a:p>
          </p:txBody>
        </p:sp>
        <p:sp>
          <p:nvSpPr>
            <p:cNvPr id="39" name="Line 76"/>
            <p:cNvSpPr>
              <a:spLocks noChangeShapeType="1"/>
            </p:cNvSpPr>
            <p:nvPr/>
          </p:nvSpPr>
          <p:spPr bwMode="auto">
            <a:xfrm>
              <a:off x="2987824" y="4293096"/>
              <a:ext cx="720080" cy="0"/>
            </a:xfrm>
            <a:prstGeom prst="line">
              <a:avLst/>
            </a:prstGeom>
            <a:noFill/>
            <a:ln w="19050">
              <a:solidFill>
                <a:schemeClr val="tx2">
                  <a:lumMod val="50000"/>
                  <a:lumOff val="50000"/>
                </a:schemeClr>
              </a:solidFill>
              <a:round/>
              <a:headEnd/>
              <a:tailEnd/>
            </a:ln>
          </p:spPr>
          <p:txBody>
            <a:bodyPr/>
            <a:lstStyle/>
            <a:p>
              <a:endParaRPr lang="zh-CN" altLang="en-US"/>
            </a:p>
          </p:txBody>
        </p:sp>
        <p:sp>
          <p:nvSpPr>
            <p:cNvPr id="40" name="Line 79"/>
            <p:cNvSpPr>
              <a:spLocks noChangeShapeType="1"/>
            </p:cNvSpPr>
            <p:nvPr/>
          </p:nvSpPr>
          <p:spPr bwMode="auto">
            <a:xfrm>
              <a:off x="3707905" y="4293096"/>
              <a:ext cx="0" cy="350982"/>
            </a:xfrm>
            <a:prstGeom prst="line">
              <a:avLst/>
            </a:prstGeom>
            <a:noFill/>
            <a:ln w="19050">
              <a:solidFill>
                <a:schemeClr val="tx2">
                  <a:lumMod val="50000"/>
                  <a:lumOff val="50000"/>
                </a:schemeClr>
              </a:solidFill>
              <a:round/>
              <a:headEnd/>
              <a:tailEnd type="triangle" w="med" len="med"/>
            </a:ln>
          </p:spPr>
          <p:txBody>
            <a:bodyPr/>
            <a:lstStyle/>
            <a:p>
              <a:endParaRPr lang="zh-CN" altLang="en-US"/>
            </a:p>
          </p:txBody>
        </p:sp>
        <p:sp>
          <p:nvSpPr>
            <p:cNvPr id="41" name="Text Box 66"/>
            <p:cNvSpPr txBox="1">
              <a:spLocks noChangeArrowheads="1"/>
            </p:cNvSpPr>
            <p:nvPr/>
          </p:nvSpPr>
          <p:spPr bwMode="auto">
            <a:xfrm>
              <a:off x="2699792" y="4615531"/>
              <a:ext cx="1800200" cy="369332"/>
            </a:xfrm>
            <a:prstGeom prst="rect">
              <a:avLst/>
            </a:prstGeom>
            <a:noFill/>
            <a:ln w="9525">
              <a:noFill/>
              <a:miter lim="800000"/>
              <a:headEnd/>
              <a:tailEnd/>
            </a:ln>
          </p:spPr>
          <p:txBody>
            <a:bodyPr wrap="square">
              <a:spAutoFit/>
            </a:bodyPr>
            <a:lstStyle/>
            <a:p>
              <a:pPr algn="ctr">
                <a:spcBef>
                  <a:spcPct val="50000"/>
                </a:spcBef>
              </a:pPr>
              <a:r>
                <a:rPr lang="zh-CN" altLang="en-US" b="1" dirty="0">
                  <a:solidFill>
                    <a:schemeClr val="bg2">
                      <a:lumMod val="50000"/>
                      <a:lumOff val="50000"/>
                    </a:schemeClr>
                  </a:solidFill>
                  <a:latin typeface="Times New Roman" pitchFamily="18" charset="0"/>
                </a:rPr>
                <a:t>无参照的</a:t>
              </a:r>
              <a:r>
                <a:rPr lang="en-US" altLang="zh-CN" b="1" dirty="0">
                  <a:solidFill>
                    <a:schemeClr val="bg2">
                      <a:lumMod val="50000"/>
                      <a:lumOff val="50000"/>
                    </a:schemeClr>
                  </a:solidFill>
                  <a:latin typeface="Times New Roman" pitchFamily="18" charset="0"/>
                </a:rPr>
                <a:t>FK</a:t>
              </a:r>
              <a:r>
                <a:rPr lang="zh-CN" altLang="en-US" b="1" dirty="0">
                  <a:solidFill>
                    <a:schemeClr val="bg2">
                      <a:lumMod val="50000"/>
                      <a:lumOff val="50000"/>
                    </a:schemeClr>
                  </a:solidFill>
                  <a:latin typeface="Times New Roman" pitchFamily="18" charset="0"/>
                </a:rPr>
                <a:t>值</a:t>
              </a:r>
              <a:endParaRPr lang="en-US" altLang="zh-CN" b="1" dirty="0">
                <a:solidFill>
                  <a:schemeClr val="bg2">
                    <a:lumMod val="50000"/>
                    <a:lumOff val="50000"/>
                  </a:schemeClr>
                </a:solidFill>
                <a:latin typeface="Times New Roman" pitchFamily="18" charset="0"/>
              </a:endParaRPr>
            </a:p>
          </p:txBody>
        </p:sp>
      </p:grpSp>
      <p:sp>
        <p:nvSpPr>
          <p:cNvPr id="2" name="灯片编号占位符 1"/>
          <p:cNvSpPr>
            <a:spLocks noGrp="1"/>
          </p:cNvSpPr>
          <p:nvPr>
            <p:ph type="sldNum" sz="quarter" idx="12"/>
          </p:nvPr>
        </p:nvSpPr>
        <p:spPr/>
        <p:txBody>
          <a:bodyPr/>
          <a:lstStyle/>
          <a:p>
            <a:pPr>
              <a:defRPr/>
            </a:pPr>
            <a:fld id="{FF6D7261-28D5-4669-AC6D-CA2E728A9A67}" type="slidenum">
              <a:rPr lang="en-US" altLang="zh-CN" smtClean="0"/>
              <a:pPr>
                <a:defRPr/>
              </a:pPr>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6917"/>
                                        </p:tgtEl>
                                        <p:attrNameLst>
                                          <p:attrName>style.visibility</p:attrName>
                                        </p:attrNameLst>
                                      </p:cBhvr>
                                      <p:to>
                                        <p:strVal val="visible"/>
                                      </p:to>
                                    </p:set>
                                    <p:anim calcmode="lin" valueType="num">
                                      <p:cBhvr additive="base">
                                        <p:cTn id="12" dur="500" fill="hold"/>
                                        <p:tgtEl>
                                          <p:spTgt spid="36917"/>
                                        </p:tgtEl>
                                        <p:attrNameLst>
                                          <p:attrName>ppt_x</p:attrName>
                                        </p:attrNameLst>
                                      </p:cBhvr>
                                      <p:tavLst>
                                        <p:tav tm="0">
                                          <p:val>
                                            <p:strVal val="#ppt_x"/>
                                          </p:val>
                                        </p:tav>
                                        <p:tav tm="100000">
                                          <p:val>
                                            <p:strVal val="#ppt_x"/>
                                          </p:val>
                                        </p:tav>
                                      </p:tavLst>
                                    </p:anim>
                                    <p:anim calcmode="lin" valueType="num">
                                      <p:cBhvr additive="base">
                                        <p:cTn id="13" dur="500" fill="hold"/>
                                        <p:tgtEl>
                                          <p:spTgt spid="369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6922"/>
                                        </p:tgtEl>
                                        <p:attrNameLst>
                                          <p:attrName>style.visibility</p:attrName>
                                        </p:attrNameLst>
                                      </p:cBhvr>
                                      <p:to>
                                        <p:strVal val="visible"/>
                                      </p:to>
                                    </p:set>
                                    <p:anim calcmode="lin" valueType="num">
                                      <p:cBhvr additive="base">
                                        <p:cTn id="18" dur="500" fill="hold"/>
                                        <p:tgtEl>
                                          <p:spTgt spid="36922"/>
                                        </p:tgtEl>
                                        <p:attrNameLst>
                                          <p:attrName>ppt_x</p:attrName>
                                        </p:attrNameLst>
                                      </p:cBhvr>
                                      <p:tavLst>
                                        <p:tav tm="0">
                                          <p:val>
                                            <p:strVal val="0-#ppt_w/2"/>
                                          </p:val>
                                        </p:tav>
                                        <p:tav tm="100000">
                                          <p:val>
                                            <p:strVal val="#ppt_x"/>
                                          </p:val>
                                        </p:tav>
                                      </p:tavLst>
                                    </p:anim>
                                    <p:anim calcmode="lin" valueType="num">
                                      <p:cBhvr additive="base">
                                        <p:cTn id="19" dur="500" fill="hold"/>
                                        <p:tgtEl>
                                          <p:spTgt spid="3692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5"/>
                                        </p:tgtEl>
                                        <p:attrNameLst>
                                          <p:attrName>style.visibility</p:attrName>
                                        </p:attrNameLst>
                                      </p:cBhvr>
                                      <p:to>
                                        <p:strVal val="visible"/>
                                      </p:to>
                                    </p:set>
                                    <p:anim calcmode="lin" valueType="num">
                                      <p:cBhvr additive="base">
                                        <p:cTn id="24" dur="500" fill="hold"/>
                                        <p:tgtEl>
                                          <p:spTgt spid="45"/>
                                        </p:tgtEl>
                                        <p:attrNameLst>
                                          <p:attrName>ppt_x</p:attrName>
                                        </p:attrNameLst>
                                      </p:cBhvr>
                                      <p:tavLst>
                                        <p:tav tm="0">
                                          <p:val>
                                            <p:strVal val="#ppt_x"/>
                                          </p:val>
                                        </p:tav>
                                        <p:tav tm="100000">
                                          <p:val>
                                            <p:strVal val="#ppt_x"/>
                                          </p:val>
                                        </p:tav>
                                      </p:tavLst>
                                    </p:anim>
                                    <p:anim calcmode="lin" valueType="num">
                                      <p:cBhvr additive="base">
                                        <p:cTn id="2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7" grpId="0" animBg="1"/>
      <p:bldP spid="3692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p:spPr>
        <p:txBody>
          <a:bodyPr/>
          <a:lstStyle/>
          <a:p>
            <a:fld id="{FDEC4758-9060-4BC6-8B37-689A1ABB6ED5}" type="slidenum">
              <a:rPr lang="en-US" altLang="zh-CN" smtClean="0"/>
              <a:pPr/>
              <a:t>33</a:t>
            </a:fld>
            <a:endParaRPr lang="en-US" altLang="zh-CN"/>
          </a:p>
        </p:txBody>
      </p:sp>
      <p:sp>
        <p:nvSpPr>
          <p:cNvPr id="37891"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37892" name="Rectangle 3"/>
          <p:cNvSpPr>
            <a:spLocks noGrp="1" noChangeArrowheads="1"/>
          </p:cNvSpPr>
          <p:nvPr>
            <p:ph type="body" idx="1"/>
          </p:nvPr>
        </p:nvSpPr>
        <p:spPr>
          <a:xfrm>
            <a:off x="611188" y="1268413"/>
            <a:ext cx="8075612" cy="5184923"/>
          </a:xfrm>
        </p:spPr>
        <p:txBody>
          <a:bodyPr/>
          <a:lstStyle/>
          <a:p>
            <a:pPr eaLnBrk="1" hangingPunct="1"/>
            <a:r>
              <a:rPr lang="zh-CN" altLang="en-US" dirty="0">
                <a:solidFill>
                  <a:schemeClr val="accent2"/>
                </a:solidFill>
                <a:latin typeface="Times New Roman" pitchFamily="18" charset="0"/>
                <a:ea typeface="黑体" pitchFamily="2" charset="-122"/>
              </a:rPr>
              <a:t>全局约束（</a:t>
            </a:r>
            <a:r>
              <a:rPr lang="en-US" altLang="zh-CN" dirty="0">
                <a:solidFill>
                  <a:schemeClr val="accent2"/>
                </a:solidFill>
                <a:latin typeface="Times New Roman" pitchFamily="18" charset="0"/>
                <a:ea typeface="黑体" pitchFamily="2" charset="-122"/>
              </a:rPr>
              <a:t>global constraints</a:t>
            </a:r>
            <a:r>
              <a:rPr lang="zh-CN" altLang="en-US" dirty="0">
                <a:solidFill>
                  <a:schemeClr val="accent2"/>
                </a:solidFill>
                <a:latin typeface="Times New Roman" pitchFamily="18" charset="0"/>
                <a:ea typeface="黑体" pitchFamily="2" charset="-122"/>
              </a:rPr>
              <a:t>）：</a:t>
            </a:r>
            <a:br>
              <a:rPr lang="en-US" altLang="zh-CN" dirty="0">
                <a:solidFill>
                  <a:schemeClr val="accent2"/>
                </a:solidFill>
                <a:latin typeface="Times New Roman" pitchFamily="18" charset="0"/>
                <a:ea typeface="黑体" pitchFamily="2" charset="-122"/>
              </a:rPr>
            </a:br>
            <a:r>
              <a:rPr lang="zh-CN" altLang="zh-CN" sz="2400" dirty="0">
                <a:latin typeface="Times New Roman" pitchFamily="18" charset="0"/>
                <a:ea typeface="黑体" pitchFamily="2" charset="-122"/>
              </a:rPr>
              <a:t>用断言</a:t>
            </a:r>
            <a:r>
              <a:rPr lang="zh-CN" altLang="en-US" sz="2400" dirty="0">
                <a:latin typeface="Times New Roman" pitchFamily="18" charset="0"/>
                <a:ea typeface="黑体" pitchFamily="2" charset="-122"/>
              </a:rPr>
              <a:t>（</a:t>
            </a:r>
            <a:r>
              <a:rPr lang="en-US" altLang="zh-CN" sz="2400" dirty="0">
                <a:latin typeface="Times New Roman" pitchFamily="18" charset="0"/>
                <a:ea typeface="黑体" pitchFamily="2" charset="-122"/>
              </a:rPr>
              <a:t>ASSERTION</a:t>
            </a:r>
            <a:r>
              <a:rPr lang="zh-CN" altLang="en-US" sz="2400" dirty="0">
                <a:latin typeface="Times New Roman" pitchFamily="18" charset="0"/>
                <a:ea typeface="黑体" pitchFamily="2" charset="-122"/>
              </a:rPr>
              <a:t>）</a:t>
            </a:r>
            <a:r>
              <a:rPr lang="zh-CN" altLang="zh-CN" sz="2400" dirty="0">
                <a:latin typeface="Times New Roman" pitchFamily="18" charset="0"/>
                <a:ea typeface="黑体" pitchFamily="2" charset="-122"/>
              </a:rPr>
              <a:t>说明的约束</a:t>
            </a:r>
            <a:r>
              <a:rPr lang="zh-CN" altLang="en-US" sz="2400" dirty="0">
                <a:latin typeface="Times New Roman" pitchFamily="18" charset="0"/>
                <a:ea typeface="黑体" pitchFamily="2" charset="-122"/>
              </a:rPr>
              <a:t>。</a:t>
            </a:r>
          </a:p>
          <a:p>
            <a:pPr lvl="1" eaLnBrk="1" hangingPunct="1"/>
            <a:r>
              <a:rPr lang="zh-CN" altLang="en-US" sz="2200" dirty="0">
                <a:latin typeface="Times New Roman" pitchFamily="18" charset="0"/>
                <a:ea typeface="黑体" pitchFamily="2" charset="-122"/>
              </a:rPr>
              <a:t>在创建基表时，可定义基于属性或元组的</a:t>
            </a:r>
            <a:r>
              <a:rPr lang="en-US" altLang="zh-CN" sz="2200" dirty="0">
                <a:latin typeface="Times New Roman" pitchFamily="18" charset="0"/>
                <a:ea typeface="黑体" pitchFamily="2" charset="-122"/>
              </a:rPr>
              <a:t>CHECK</a:t>
            </a:r>
            <a:r>
              <a:rPr lang="zh-CN" altLang="en-US" sz="2200" dirty="0">
                <a:latin typeface="Times New Roman" pitchFamily="18" charset="0"/>
                <a:ea typeface="黑体" pitchFamily="2" charset="-122"/>
              </a:rPr>
              <a:t>约束，且可在约束条件中查询其它关系。但</a:t>
            </a:r>
            <a:r>
              <a:rPr lang="en-US" altLang="zh-CN" sz="2200" dirty="0">
                <a:latin typeface="Times New Roman" pitchFamily="18" charset="0"/>
                <a:ea typeface="黑体" pitchFamily="2" charset="-122"/>
              </a:rPr>
              <a:t>CHECK</a:t>
            </a:r>
            <a:r>
              <a:rPr lang="zh-CN" altLang="en-US" sz="2200" dirty="0">
                <a:latin typeface="Times New Roman" pitchFamily="18" charset="0"/>
                <a:ea typeface="黑体" pitchFamily="2" charset="-122"/>
              </a:rPr>
              <a:t>约束有局限性。</a:t>
            </a:r>
          </a:p>
          <a:p>
            <a:pPr lvl="1" eaLnBrk="1" hangingPunct="1"/>
            <a:r>
              <a:rPr lang="zh-CN" altLang="en-US" sz="2000" dirty="0">
                <a:solidFill>
                  <a:srgbClr val="008000"/>
                </a:solidFill>
                <a:latin typeface="Times New Roman" pitchFamily="18" charset="0"/>
                <a:ea typeface="黑体" pitchFamily="2" charset="-122"/>
              </a:rPr>
              <a:t>例：</a:t>
            </a:r>
            <a:r>
              <a:rPr lang="zh-CN" altLang="en-US" sz="2000" dirty="0">
                <a:solidFill>
                  <a:srgbClr val="FF0000"/>
                </a:solidFill>
                <a:latin typeface="Times New Roman" pitchFamily="18" charset="0"/>
                <a:ea typeface="黑体" pitchFamily="2" charset="-122"/>
              </a:rPr>
              <a:t>若不允许‘计算机系’（</a:t>
            </a:r>
            <a:r>
              <a:rPr lang="en-US" altLang="zh-CN" sz="2000" dirty="0">
                <a:solidFill>
                  <a:srgbClr val="FF0000"/>
                </a:solidFill>
                <a:latin typeface="Times New Roman" pitchFamily="18" charset="0"/>
                <a:ea typeface="黑体" pitchFamily="2" charset="-122"/>
              </a:rPr>
              <a:t>CS</a:t>
            </a:r>
            <a:r>
              <a:rPr lang="zh-CN" altLang="en-US" sz="2000" dirty="0">
                <a:solidFill>
                  <a:srgbClr val="FF0000"/>
                </a:solidFill>
                <a:latin typeface="Times New Roman" pitchFamily="18" charset="0"/>
                <a:ea typeface="黑体" pitchFamily="2" charset="-122"/>
              </a:rPr>
              <a:t>）的学生选修‘</a:t>
            </a:r>
            <a:r>
              <a:rPr lang="en-US" altLang="zh-CN" sz="2000" dirty="0">
                <a:solidFill>
                  <a:srgbClr val="FF0000"/>
                </a:solidFill>
                <a:latin typeface="Times New Roman" pitchFamily="18" charset="0"/>
                <a:ea typeface="黑体" pitchFamily="2" charset="-122"/>
              </a:rPr>
              <a:t>R</a:t>
            </a:r>
            <a:r>
              <a:rPr lang="zh-CN" altLang="en-US" sz="2000" dirty="0">
                <a:solidFill>
                  <a:srgbClr val="FF0000"/>
                </a:solidFill>
                <a:latin typeface="Times New Roman" pitchFamily="18" charset="0"/>
                <a:ea typeface="黑体" pitchFamily="2" charset="-122"/>
              </a:rPr>
              <a:t>程序设计’课程（</a:t>
            </a:r>
            <a:r>
              <a:rPr lang="en-US" altLang="zh-CN" sz="2000" dirty="0">
                <a:solidFill>
                  <a:srgbClr val="FF0000"/>
                </a:solidFill>
                <a:latin typeface="Times New Roman" pitchFamily="18" charset="0"/>
                <a:ea typeface="黑体" pitchFamily="2" charset="-122"/>
              </a:rPr>
              <a:t>R</a:t>
            </a:r>
            <a:r>
              <a:rPr lang="zh-CN" altLang="en-US" sz="2000" dirty="0">
                <a:solidFill>
                  <a:srgbClr val="FF0000"/>
                </a:solidFill>
                <a:latin typeface="Times New Roman" pitchFamily="18" charset="0"/>
                <a:ea typeface="黑体" pitchFamily="2" charset="-122"/>
              </a:rPr>
              <a:t>）</a:t>
            </a:r>
            <a:r>
              <a:rPr lang="zh-CN" altLang="en-US" sz="2000" dirty="0">
                <a:latin typeface="Times New Roman" pitchFamily="18" charset="0"/>
                <a:ea typeface="黑体" pitchFamily="2" charset="-122"/>
              </a:rPr>
              <a:t>，则在创建</a:t>
            </a:r>
            <a:r>
              <a:rPr lang="zh-CN" altLang="en-US" sz="2000" dirty="0">
                <a:solidFill>
                  <a:srgbClr val="0000FF"/>
                </a:solidFill>
                <a:latin typeface="Times New Roman" pitchFamily="18" charset="0"/>
                <a:ea typeface="黑体" pitchFamily="2" charset="-122"/>
              </a:rPr>
              <a:t>‘选课’关系</a:t>
            </a:r>
            <a:r>
              <a:rPr lang="zh-CN" altLang="en-US" sz="2000" dirty="0">
                <a:latin typeface="Times New Roman" pitchFamily="18" charset="0"/>
                <a:ea typeface="黑体" pitchFamily="2" charset="-122"/>
              </a:rPr>
              <a:t>时可定义如下完整性约束：</a:t>
            </a:r>
          </a:p>
          <a:p>
            <a:pPr lvl="1" eaLnBrk="1" hangingPunct="1">
              <a:buFont typeface="Wingdings" pitchFamily="2" charset="2"/>
              <a:buNone/>
            </a:pPr>
            <a:r>
              <a:rPr lang="en-US" altLang="zh-CN" sz="1800" b="1" dirty="0">
                <a:solidFill>
                  <a:srgbClr val="0000FF"/>
                </a:solidFill>
                <a:latin typeface="Times New Roman" pitchFamily="18" charset="0"/>
                <a:ea typeface="黑体" pitchFamily="2" charset="-122"/>
              </a:rPr>
              <a:t>CHECK (  </a:t>
            </a:r>
          </a:p>
          <a:p>
            <a:pPr lvl="1" eaLnBrk="1" hangingPunct="1">
              <a:buFont typeface="Wingdings" pitchFamily="2" charset="2"/>
              <a:buNone/>
            </a:pPr>
            <a:r>
              <a:rPr lang="en-US" altLang="zh-CN" sz="1800" b="1" dirty="0">
                <a:solidFill>
                  <a:srgbClr val="0000FF"/>
                </a:solidFill>
                <a:latin typeface="Times New Roman" pitchFamily="18" charset="0"/>
                <a:ea typeface="黑体" pitchFamily="2" charset="-122"/>
              </a:rPr>
              <a:t>    </a:t>
            </a:r>
            <a:r>
              <a:rPr lang="en-US" altLang="zh-CN" sz="1800" b="1" dirty="0">
                <a:solidFill>
                  <a:srgbClr val="FF0000"/>
                </a:solidFill>
                <a:latin typeface="Times New Roman" pitchFamily="18" charset="0"/>
                <a:ea typeface="黑体" pitchFamily="2" charset="-122"/>
              </a:rPr>
              <a:t>NOT ( </a:t>
            </a:r>
            <a:r>
              <a:rPr lang="en-US" altLang="zh-CN" sz="1800" b="1" dirty="0">
                <a:solidFill>
                  <a:srgbClr val="0000FF"/>
                </a:solidFill>
                <a:latin typeface="Times New Roman" pitchFamily="18" charset="0"/>
                <a:ea typeface="黑体" pitchFamily="2" charset="-122"/>
              </a:rPr>
              <a:t> (</a:t>
            </a:r>
            <a:r>
              <a:rPr lang="en-US" altLang="zh-CN" sz="1800" b="1" dirty="0" err="1">
                <a:solidFill>
                  <a:srgbClr val="0000FF"/>
                </a:solidFill>
                <a:latin typeface="Times New Roman" pitchFamily="18" charset="0"/>
                <a:ea typeface="黑体" pitchFamily="2" charset="-122"/>
              </a:rPr>
              <a:t>sno</a:t>
            </a:r>
            <a:r>
              <a:rPr lang="en-US" altLang="zh-CN" sz="1800" b="1" dirty="0">
                <a:solidFill>
                  <a:srgbClr val="0000FF"/>
                </a:solidFill>
                <a:latin typeface="Times New Roman" pitchFamily="18" charset="0"/>
                <a:ea typeface="黑体" pitchFamily="2" charset="-122"/>
              </a:rPr>
              <a:t>  IN  (SELECT  </a:t>
            </a:r>
            <a:r>
              <a:rPr lang="en-US" altLang="zh-CN" sz="1800" b="1" dirty="0" err="1">
                <a:solidFill>
                  <a:srgbClr val="0000FF"/>
                </a:solidFill>
                <a:latin typeface="Times New Roman" pitchFamily="18" charset="0"/>
                <a:ea typeface="黑体" pitchFamily="2" charset="-122"/>
              </a:rPr>
              <a:t>sno</a:t>
            </a:r>
            <a:r>
              <a:rPr lang="en-US" altLang="zh-CN" sz="1800" b="1" dirty="0">
                <a:solidFill>
                  <a:srgbClr val="0000FF"/>
                </a:solidFill>
                <a:latin typeface="Times New Roman" pitchFamily="18" charset="0"/>
                <a:ea typeface="黑体" pitchFamily="2" charset="-122"/>
              </a:rPr>
              <a:t>  FROM  </a:t>
            </a:r>
            <a:r>
              <a:rPr lang="en-US" altLang="zh-CN" sz="1800" b="1" dirty="0">
                <a:latin typeface="Times New Roman" pitchFamily="18" charset="0"/>
                <a:ea typeface="黑体" pitchFamily="2" charset="-122"/>
              </a:rPr>
              <a:t>student</a:t>
            </a:r>
            <a:r>
              <a:rPr lang="en-US" altLang="zh-CN" sz="1800" b="1" dirty="0">
                <a:solidFill>
                  <a:srgbClr val="0000FF"/>
                </a:solidFill>
                <a:latin typeface="Times New Roman" pitchFamily="18" charset="0"/>
                <a:ea typeface="黑体" pitchFamily="2" charset="-122"/>
              </a:rPr>
              <a:t>  WHERE </a:t>
            </a:r>
            <a:r>
              <a:rPr lang="en-US" altLang="zh-CN" sz="1800" b="1" dirty="0" err="1">
                <a:solidFill>
                  <a:srgbClr val="0000FF"/>
                </a:solidFill>
                <a:latin typeface="Times New Roman" pitchFamily="18" charset="0"/>
                <a:ea typeface="黑体" pitchFamily="2" charset="-122"/>
              </a:rPr>
              <a:t>sd</a:t>
            </a:r>
            <a:r>
              <a:rPr lang="en-US" altLang="zh-CN" sz="1800" b="1" dirty="0">
                <a:solidFill>
                  <a:srgbClr val="0000FF"/>
                </a:solidFill>
                <a:latin typeface="Times New Roman" pitchFamily="18" charset="0"/>
                <a:ea typeface="黑体" pitchFamily="2" charset="-122"/>
              </a:rPr>
              <a:t>=‘CS’) )</a:t>
            </a:r>
          </a:p>
          <a:p>
            <a:pPr lvl="1" eaLnBrk="1" hangingPunct="1">
              <a:buFont typeface="Wingdings" pitchFamily="2" charset="2"/>
              <a:buNone/>
            </a:pPr>
            <a:r>
              <a:rPr lang="en-US" altLang="zh-CN" sz="1800" b="1" dirty="0">
                <a:solidFill>
                  <a:srgbClr val="0000FF"/>
                </a:solidFill>
                <a:latin typeface="Times New Roman" pitchFamily="18" charset="0"/>
                <a:ea typeface="黑体" pitchFamily="2" charset="-122"/>
              </a:rPr>
              <a:t>                 AND (</a:t>
            </a:r>
            <a:r>
              <a:rPr lang="en-US" altLang="zh-CN" sz="1800" b="1" dirty="0" err="1">
                <a:solidFill>
                  <a:srgbClr val="0000FF"/>
                </a:solidFill>
                <a:latin typeface="Times New Roman" pitchFamily="18" charset="0"/>
                <a:ea typeface="黑体" pitchFamily="2" charset="-122"/>
              </a:rPr>
              <a:t>cno</a:t>
            </a:r>
            <a:r>
              <a:rPr lang="en-US" altLang="zh-CN" sz="1800" b="1" dirty="0">
                <a:solidFill>
                  <a:srgbClr val="0000FF"/>
                </a:solidFill>
                <a:latin typeface="Times New Roman" pitchFamily="18" charset="0"/>
                <a:ea typeface="黑体" pitchFamily="2" charset="-122"/>
              </a:rPr>
              <a:t>  IN  (SELECT </a:t>
            </a:r>
            <a:r>
              <a:rPr lang="en-US" altLang="zh-CN" sz="1800" b="1" dirty="0" err="1">
                <a:solidFill>
                  <a:srgbClr val="0000FF"/>
                </a:solidFill>
                <a:latin typeface="Times New Roman" pitchFamily="18" charset="0"/>
                <a:ea typeface="黑体" pitchFamily="2" charset="-122"/>
              </a:rPr>
              <a:t>cno</a:t>
            </a:r>
            <a:r>
              <a:rPr lang="en-US" altLang="zh-CN" sz="1800" b="1" dirty="0">
                <a:solidFill>
                  <a:srgbClr val="0000FF"/>
                </a:solidFill>
                <a:latin typeface="Times New Roman" pitchFamily="18" charset="0"/>
                <a:ea typeface="黑体" pitchFamily="2" charset="-122"/>
              </a:rPr>
              <a:t>  FROM </a:t>
            </a:r>
            <a:r>
              <a:rPr lang="en-US" altLang="zh-CN" sz="1800" b="1" dirty="0">
                <a:latin typeface="Times New Roman" pitchFamily="18" charset="0"/>
                <a:ea typeface="黑体" pitchFamily="2" charset="-122"/>
              </a:rPr>
              <a:t>course</a:t>
            </a:r>
            <a:r>
              <a:rPr lang="en-US" altLang="zh-CN" sz="1800" b="1" dirty="0">
                <a:solidFill>
                  <a:srgbClr val="0000FF"/>
                </a:solidFill>
                <a:latin typeface="Times New Roman" pitchFamily="18" charset="0"/>
                <a:ea typeface="黑体" pitchFamily="2" charset="-122"/>
              </a:rPr>
              <a:t> WHERE </a:t>
            </a:r>
            <a:r>
              <a:rPr lang="en-US" altLang="zh-CN" sz="1800" b="1" dirty="0" err="1">
                <a:solidFill>
                  <a:srgbClr val="0000FF"/>
                </a:solidFill>
                <a:latin typeface="Times New Roman" pitchFamily="18" charset="0"/>
                <a:ea typeface="黑体" pitchFamily="2" charset="-122"/>
              </a:rPr>
              <a:t>cn</a:t>
            </a:r>
            <a:r>
              <a:rPr lang="en-US" altLang="zh-CN" sz="1800" b="1" dirty="0">
                <a:solidFill>
                  <a:srgbClr val="0000FF"/>
                </a:solidFill>
                <a:latin typeface="Times New Roman" pitchFamily="18" charset="0"/>
                <a:ea typeface="黑体" pitchFamily="2" charset="-122"/>
              </a:rPr>
              <a:t>=‘R’))  </a:t>
            </a:r>
            <a:r>
              <a:rPr lang="en-US" altLang="zh-CN" sz="1800" b="1" dirty="0">
                <a:solidFill>
                  <a:srgbClr val="FF0000"/>
                </a:solidFill>
                <a:latin typeface="Times New Roman" pitchFamily="18" charset="0"/>
                <a:ea typeface="黑体" pitchFamily="2" charset="-122"/>
              </a:rPr>
              <a:t>)</a:t>
            </a:r>
          </a:p>
          <a:p>
            <a:pPr lvl="1" eaLnBrk="1" hangingPunct="1">
              <a:buFont typeface="Wingdings" pitchFamily="2" charset="2"/>
              <a:buNone/>
            </a:pPr>
            <a:r>
              <a:rPr lang="en-US" altLang="zh-CN" sz="1800" b="1" dirty="0">
                <a:solidFill>
                  <a:srgbClr val="0000FF"/>
                </a:solidFill>
                <a:latin typeface="Times New Roman" pitchFamily="18" charset="0"/>
                <a:ea typeface="黑体" pitchFamily="2" charset="-122"/>
              </a:rPr>
              <a:t> );</a:t>
            </a:r>
          </a:p>
          <a:p>
            <a:pPr lvl="1" eaLnBrk="1" hangingPunct="1">
              <a:lnSpc>
                <a:spcPct val="110000"/>
              </a:lnSpc>
              <a:spcBef>
                <a:spcPts val="300"/>
              </a:spcBef>
            </a:pPr>
            <a:r>
              <a:rPr lang="zh-CN" altLang="en-US" sz="1900" dirty="0">
                <a:solidFill>
                  <a:schemeClr val="accent2"/>
                </a:solidFill>
                <a:latin typeface="Times New Roman" pitchFamily="18" charset="0"/>
                <a:ea typeface="黑体" pitchFamily="2" charset="-122"/>
              </a:rPr>
              <a:t>存在问题：</a:t>
            </a:r>
            <a:r>
              <a:rPr lang="zh-CN" altLang="en-US" sz="1900" dirty="0">
                <a:latin typeface="Times New Roman" pitchFamily="18" charset="0"/>
                <a:ea typeface="黑体" pitchFamily="2" charset="-122"/>
                <a:cs typeface="Times New Roman" pitchFamily="18" charset="0"/>
              </a:rPr>
              <a:t>该</a:t>
            </a:r>
            <a:r>
              <a:rPr lang="en-US" altLang="zh-CN" sz="1900" b="1" dirty="0">
                <a:latin typeface="Times New Roman" pitchFamily="18" charset="0"/>
                <a:ea typeface="黑体" pitchFamily="2" charset="-122"/>
                <a:cs typeface="Times New Roman" pitchFamily="18" charset="0"/>
              </a:rPr>
              <a:t>CHECK</a:t>
            </a:r>
            <a:r>
              <a:rPr lang="zh-CN" altLang="en-US" sz="1900" dirty="0">
                <a:latin typeface="Times New Roman" pitchFamily="18" charset="0"/>
                <a:ea typeface="黑体" pitchFamily="2" charset="-122"/>
                <a:cs typeface="Times New Roman" pitchFamily="18" charset="0"/>
              </a:rPr>
              <a:t>约束只对定义它的</a:t>
            </a:r>
            <a:r>
              <a:rPr lang="zh-CN" altLang="en-US" sz="1900" dirty="0">
                <a:solidFill>
                  <a:srgbClr val="0000FF"/>
                </a:solidFill>
                <a:latin typeface="Times New Roman" pitchFamily="18" charset="0"/>
                <a:ea typeface="黑体" pitchFamily="2" charset="-122"/>
              </a:rPr>
              <a:t>‘选课’关系</a:t>
            </a:r>
            <a:r>
              <a:rPr lang="zh-CN" altLang="en-US" sz="1900" dirty="0">
                <a:latin typeface="Times New Roman" pitchFamily="18" charset="0"/>
                <a:ea typeface="黑体" pitchFamily="2" charset="-122"/>
                <a:cs typeface="Times New Roman" pitchFamily="18" charset="0"/>
              </a:rPr>
              <a:t>起作用，而对</a:t>
            </a:r>
            <a:r>
              <a:rPr lang="en-US" altLang="zh-CN" sz="1900" dirty="0">
                <a:solidFill>
                  <a:srgbClr val="FF0000"/>
                </a:solidFill>
                <a:latin typeface="Times New Roman" pitchFamily="18" charset="0"/>
                <a:ea typeface="黑体" pitchFamily="2" charset="-122"/>
                <a:cs typeface="Times New Roman" pitchFamily="18" charset="0"/>
              </a:rPr>
              <a:t>student</a:t>
            </a:r>
            <a:r>
              <a:rPr lang="zh-CN" altLang="en-US" sz="1900" dirty="0">
                <a:solidFill>
                  <a:srgbClr val="FF0000"/>
                </a:solidFill>
                <a:latin typeface="Times New Roman" pitchFamily="18" charset="0"/>
                <a:ea typeface="黑体" pitchFamily="2" charset="-122"/>
                <a:cs typeface="Times New Roman" pitchFamily="18" charset="0"/>
              </a:rPr>
              <a:t>关系</a:t>
            </a:r>
            <a:r>
              <a:rPr lang="zh-CN" altLang="en-US" sz="1900" dirty="0">
                <a:latin typeface="Times New Roman" pitchFamily="18" charset="0"/>
                <a:ea typeface="黑体" pitchFamily="2" charset="-122"/>
                <a:cs typeface="Times New Roman" pitchFamily="18" charset="0"/>
              </a:rPr>
              <a:t>不起作用。故这种</a:t>
            </a:r>
            <a:r>
              <a:rPr lang="en-US" altLang="zh-CN" sz="1900" dirty="0">
                <a:latin typeface="Times New Roman" pitchFamily="18" charset="0"/>
                <a:ea typeface="黑体" pitchFamily="2" charset="-122"/>
                <a:cs typeface="Times New Roman" pitchFamily="18" charset="0"/>
              </a:rPr>
              <a:t>CHECK</a:t>
            </a:r>
            <a:r>
              <a:rPr lang="zh-CN" altLang="en-US" sz="1900" dirty="0">
                <a:latin typeface="Times New Roman" pitchFamily="18" charset="0"/>
                <a:ea typeface="黑体" pitchFamily="2" charset="-122"/>
                <a:cs typeface="Times New Roman" pitchFamily="18" charset="0"/>
              </a:rPr>
              <a:t>约束会导致以下问题：</a:t>
            </a:r>
            <a:br>
              <a:rPr lang="en-US" altLang="zh-CN" sz="1900" dirty="0">
                <a:latin typeface="Times New Roman" pitchFamily="18" charset="0"/>
                <a:ea typeface="黑体" pitchFamily="2" charset="-122"/>
                <a:cs typeface="Times New Roman" pitchFamily="18" charset="0"/>
              </a:rPr>
            </a:br>
            <a:r>
              <a:rPr lang="zh-CN" altLang="en-US" sz="1900" dirty="0">
                <a:latin typeface="Times New Roman" pitchFamily="18" charset="0"/>
                <a:ea typeface="黑体" pitchFamily="2" charset="-122"/>
                <a:cs typeface="Times New Roman" pitchFamily="18" charset="0"/>
              </a:rPr>
              <a:t>如果一个正在选修</a:t>
            </a:r>
            <a:r>
              <a:rPr lang="zh-CN" altLang="en-US" sz="1900" dirty="0">
                <a:solidFill>
                  <a:srgbClr val="0000FF"/>
                </a:solidFill>
                <a:latin typeface="Times New Roman" pitchFamily="18" charset="0"/>
                <a:ea typeface="黑体" pitchFamily="2" charset="-122"/>
              </a:rPr>
              <a:t>‘</a:t>
            </a:r>
            <a:r>
              <a:rPr lang="en-US" altLang="zh-CN" sz="1900" dirty="0">
                <a:solidFill>
                  <a:srgbClr val="0000FF"/>
                </a:solidFill>
                <a:latin typeface="Times New Roman" pitchFamily="18" charset="0"/>
                <a:ea typeface="黑体" pitchFamily="2" charset="-122"/>
              </a:rPr>
              <a:t>R</a:t>
            </a:r>
            <a:r>
              <a:rPr lang="zh-CN" altLang="en-US" sz="1900" dirty="0">
                <a:solidFill>
                  <a:srgbClr val="0000FF"/>
                </a:solidFill>
                <a:latin typeface="Times New Roman" pitchFamily="18" charset="0"/>
                <a:ea typeface="黑体" pitchFamily="2" charset="-122"/>
              </a:rPr>
              <a:t>程序设计’</a:t>
            </a:r>
            <a:r>
              <a:rPr lang="zh-CN" altLang="en-US" sz="1900" dirty="0">
                <a:latin typeface="Times New Roman" pitchFamily="18" charset="0"/>
                <a:ea typeface="黑体" pitchFamily="2" charset="-122"/>
              </a:rPr>
              <a:t>课程的学生从别的系转到了</a:t>
            </a:r>
            <a:r>
              <a:rPr lang="zh-CN" altLang="en-US" sz="1900" dirty="0">
                <a:solidFill>
                  <a:srgbClr val="0000FF"/>
                </a:solidFill>
                <a:latin typeface="Times New Roman" pitchFamily="18" charset="0"/>
                <a:ea typeface="黑体" pitchFamily="2" charset="-122"/>
              </a:rPr>
              <a:t>计算机系</a:t>
            </a:r>
            <a:r>
              <a:rPr lang="en-US" altLang="zh-CN" sz="1900" dirty="0">
                <a:solidFill>
                  <a:srgbClr val="00B050"/>
                </a:solidFill>
                <a:latin typeface="Times New Roman" pitchFamily="18" charset="0"/>
                <a:ea typeface="黑体" pitchFamily="2" charset="-122"/>
              </a:rPr>
              <a:t>【</a:t>
            </a:r>
            <a:r>
              <a:rPr lang="zh-CN" altLang="en-US" sz="1900" dirty="0">
                <a:solidFill>
                  <a:srgbClr val="00B050"/>
                </a:solidFill>
                <a:latin typeface="Times New Roman" pitchFamily="18" charset="0"/>
                <a:ea typeface="黑体" pitchFamily="2" charset="-122"/>
              </a:rPr>
              <a:t>操作：将</a:t>
            </a:r>
            <a:r>
              <a:rPr lang="en-US" altLang="zh-CN" sz="1900" dirty="0">
                <a:solidFill>
                  <a:srgbClr val="00B050"/>
                </a:solidFill>
                <a:latin typeface="Times New Roman" pitchFamily="18" charset="0"/>
                <a:ea typeface="黑体" pitchFamily="2" charset="-122"/>
              </a:rPr>
              <a:t>student</a:t>
            </a:r>
            <a:r>
              <a:rPr lang="zh-CN" altLang="en-US" sz="1900" dirty="0">
                <a:solidFill>
                  <a:srgbClr val="00B050"/>
                </a:solidFill>
                <a:latin typeface="Times New Roman" pitchFamily="18" charset="0"/>
                <a:ea typeface="黑体" pitchFamily="2" charset="-122"/>
              </a:rPr>
              <a:t>关系中相应学生的“系” 值修改为‘</a:t>
            </a:r>
            <a:r>
              <a:rPr lang="en-US" altLang="zh-CN" sz="1900" dirty="0">
                <a:solidFill>
                  <a:srgbClr val="00B050"/>
                </a:solidFill>
                <a:latin typeface="Times New Roman" pitchFamily="18" charset="0"/>
                <a:ea typeface="黑体" pitchFamily="2" charset="-122"/>
              </a:rPr>
              <a:t>CS</a:t>
            </a:r>
            <a:r>
              <a:rPr lang="zh-CN" altLang="en-US" sz="1900" dirty="0">
                <a:solidFill>
                  <a:srgbClr val="00B050"/>
                </a:solidFill>
                <a:latin typeface="Times New Roman" pitchFamily="18" charset="0"/>
                <a:ea typeface="黑体" pitchFamily="2" charset="-122"/>
              </a:rPr>
              <a:t>’</a:t>
            </a:r>
            <a:r>
              <a:rPr lang="en-US" altLang="zh-CN" sz="1900" dirty="0">
                <a:solidFill>
                  <a:srgbClr val="00B050"/>
                </a:solidFill>
                <a:latin typeface="Times New Roman" pitchFamily="18" charset="0"/>
                <a:ea typeface="黑体" pitchFamily="2" charset="-122"/>
              </a:rPr>
              <a:t>】</a:t>
            </a:r>
            <a:r>
              <a:rPr lang="zh-CN" altLang="en-US" sz="1900" dirty="0">
                <a:solidFill>
                  <a:srgbClr val="0000FF"/>
                </a:solidFill>
                <a:latin typeface="Times New Roman" pitchFamily="18" charset="0"/>
                <a:ea typeface="黑体" pitchFamily="2" charset="-122"/>
              </a:rPr>
              <a:t>，这无疑破坏了‘选课’关系的完整性，但</a:t>
            </a:r>
            <a:r>
              <a:rPr lang="en-US" altLang="zh-CN" sz="1900" b="1" dirty="0">
                <a:solidFill>
                  <a:srgbClr val="0000FF"/>
                </a:solidFill>
                <a:latin typeface="Times New Roman" pitchFamily="18" charset="0"/>
                <a:ea typeface="黑体" pitchFamily="2" charset="-122"/>
                <a:cs typeface="Times New Roman" pitchFamily="18" charset="0"/>
              </a:rPr>
              <a:t>CHECK</a:t>
            </a:r>
            <a:r>
              <a:rPr lang="zh-CN" altLang="en-US" sz="1900" dirty="0">
                <a:solidFill>
                  <a:srgbClr val="0000FF"/>
                </a:solidFill>
                <a:latin typeface="Times New Roman" pitchFamily="18" charset="0"/>
                <a:ea typeface="黑体" pitchFamily="2" charset="-122"/>
                <a:cs typeface="Times New Roman" pitchFamily="18" charset="0"/>
              </a:rPr>
              <a:t>约束</a:t>
            </a:r>
            <a:r>
              <a:rPr lang="zh-CN" altLang="en-US" sz="1900" dirty="0">
                <a:solidFill>
                  <a:srgbClr val="FF0000"/>
                </a:solidFill>
                <a:latin typeface="Times New Roman" pitchFamily="18" charset="0"/>
                <a:ea typeface="黑体" pitchFamily="2" charset="-122"/>
              </a:rPr>
              <a:t>不能阻止！</a:t>
            </a:r>
            <a:endParaRPr lang="zh-CN" altLang="en-US" sz="1900" dirty="0">
              <a:solidFill>
                <a:srgbClr val="0000FF"/>
              </a:solidFill>
              <a:latin typeface="Times New Roman" pitchFamily="18" charset="0"/>
              <a:ea typeface="黑体" pitchFamily="2" charset="-122"/>
            </a:endParaRPr>
          </a:p>
        </p:txBody>
      </p:sp>
      <p:sp>
        <p:nvSpPr>
          <p:cNvPr id="37893"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7894"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7892">
                                            <p:txEl>
                                              <p:pRg st="2" end="2"/>
                                            </p:txEl>
                                          </p:spTgt>
                                        </p:tgtEl>
                                        <p:attrNameLst>
                                          <p:attrName>style.visibility</p:attrName>
                                        </p:attrNameLst>
                                      </p:cBhvr>
                                      <p:to>
                                        <p:strVal val="visible"/>
                                      </p:to>
                                    </p:set>
                                    <p:anim calcmode="lin" valueType="num">
                                      <p:cBhvr additive="base">
                                        <p:cTn id="7" dur="500" fill="hold"/>
                                        <p:tgtEl>
                                          <p:spTgt spid="3789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892">
                                            <p:txEl>
                                              <p:pRg st="3" end="3"/>
                                            </p:txEl>
                                          </p:spTgt>
                                        </p:tgtEl>
                                        <p:attrNameLst>
                                          <p:attrName>style.visibility</p:attrName>
                                        </p:attrNameLst>
                                      </p:cBhvr>
                                      <p:to>
                                        <p:strVal val="visible"/>
                                      </p:to>
                                    </p:set>
                                    <p:anim calcmode="lin" valueType="num">
                                      <p:cBhvr additive="base">
                                        <p:cTn id="11" dur="500" fill="hold"/>
                                        <p:tgtEl>
                                          <p:spTgt spid="3789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789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7892">
                                            <p:txEl>
                                              <p:pRg st="4" end="4"/>
                                            </p:txEl>
                                          </p:spTgt>
                                        </p:tgtEl>
                                        <p:attrNameLst>
                                          <p:attrName>style.visibility</p:attrName>
                                        </p:attrNameLst>
                                      </p:cBhvr>
                                      <p:to>
                                        <p:strVal val="visible"/>
                                      </p:to>
                                    </p:set>
                                    <p:anim calcmode="lin" valueType="num">
                                      <p:cBhvr additive="base">
                                        <p:cTn id="15" dur="500" fill="hold"/>
                                        <p:tgtEl>
                                          <p:spTgt spid="3789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789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7892">
                                            <p:txEl>
                                              <p:pRg st="5" end="5"/>
                                            </p:txEl>
                                          </p:spTgt>
                                        </p:tgtEl>
                                        <p:attrNameLst>
                                          <p:attrName>style.visibility</p:attrName>
                                        </p:attrNameLst>
                                      </p:cBhvr>
                                      <p:to>
                                        <p:strVal val="visible"/>
                                      </p:to>
                                    </p:set>
                                    <p:anim calcmode="lin" valueType="num">
                                      <p:cBhvr additive="base">
                                        <p:cTn id="19" dur="500" fill="hold"/>
                                        <p:tgtEl>
                                          <p:spTgt spid="3789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892">
                                            <p:txEl>
                                              <p:pRg st="6" end="6"/>
                                            </p:txEl>
                                          </p:spTgt>
                                        </p:tgtEl>
                                        <p:attrNameLst>
                                          <p:attrName>style.visibility</p:attrName>
                                        </p:attrNameLst>
                                      </p:cBhvr>
                                      <p:to>
                                        <p:strVal val="visible"/>
                                      </p:to>
                                    </p:set>
                                    <p:anim calcmode="lin" valueType="num">
                                      <p:cBhvr additive="base">
                                        <p:cTn id="23" dur="500" fill="hold"/>
                                        <p:tgtEl>
                                          <p:spTgt spid="3789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789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7892">
                                            <p:txEl>
                                              <p:pRg st="7" end="7"/>
                                            </p:txEl>
                                          </p:spTgt>
                                        </p:tgtEl>
                                        <p:attrNameLst>
                                          <p:attrName>style.visibility</p:attrName>
                                        </p:attrNameLst>
                                      </p:cBhvr>
                                      <p:to>
                                        <p:strVal val="visible"/>
                                      </p:to>
                                    </p:set>
                                    <p:anim calcmode="lin" valueType="num">
                                      <p:cBhvr additive="base">
                                        <p:cTn id="29" dur="500" fill="hold"/>
                                        <p:tgtEl>
                                          <p:spTgt spid="3789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789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p:spPr>
        <p:txBody>
          <a:bodyPr/>
          <a:lstStyle/>
          <a:p>
            <a:fld id="{263DD317-B48A-46EC-81F6-BA7EAF3698E7}" type="slidenum">
              <a:rPr lang="en-US" altLang="zh-CN" smtClean="0"/>
              <a:pPr/>
              <a:t>34</a:t>
            </a:fld>
            <a:endParaRPr lang="en-US" altLang="zh-CN"/>
          </a:p>
        </p:txBody>
      </p:sp>
      <p:sp>
        <p:nvSpPr>
          <p:cNvPr id="38915"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38916" name="Rectangle 3"/>
          <p:cNvSpPr>
            <a:spLocks noGrp="1" noChangeArrowheads="1"/>
          </p:cNvSpPr>
          <p:nvPr>
            <p:ph type="body" idx="1"/>
          </p:nvPr>
        </p:nvSpPr>
        <p:spPr>
          <a:xfrm>
            <a:off x="611188" y="1268413"/>
            <a:ext cx="8075612" cy="4752875"/>
          </a:xfrm>
        </p:spPr>
        <p:txBody>
          <a:bodyPr/>
          <a:lstStyle/>
          <a:p>
            <a:pPr eaLnBrk="1" hangingPunct="1"/>
            <a:r>
              <a:rPr lang="zh-CN" altLang="zh-CN" dirty="0">
                <a:solidFill>
                  <a:schemeClr val="accent2"/>
                </a:solidFill>
                <a:latin typeface="Times New Roman" pitchFamily="18" charset="0"/>
                <a:ea typeface="黑体" pitchFamily="2" charset="-122"/>
              </a:rPr>
              <a:t>用断言说明的约束</a:t>
            </a:r>
            <a:endParaRPr lang="zh-CN" altLang="en-US" dirty="0">
              <a:solidFill>
                <a:schemeClr val="accent2"/>
              </a:solidFill>
              <a:latin typeface="Times New Roman" pitchFamily="18" charset="0"/>
              <a:ea typeface="黑体" pitchFamily="2" charset="-122"/>
            </a:endParaRPr>
          </a:p>
          <a:p>
            <a:pPr lvl="1" eaLnBrk="1" hangingPunct="1"/>
            <a:r>
              <a:rPr lang="en-US" altLang="zh-CN" sz="2200" dirty="0">
                <a:latin typeface="Times New Roman" pitchFamily="18" charset="0"/>
                <a:ea typeface="黑体" pitchFamily="2" charset="-122"/>
              </a:rPr>
              <a:t>CHECK</a:t>
            </a:r>
            <a:r>
              <a:rPr lang="zh-CN" altLang="en-US" sz="2200" dirty="0">
                <a:latin typeface="Times New Roman" pitchFamily="18" charset="0"/>
                <a:ea typeface="黑体" pitchFamily="2" charset="-122"/>
              </a:rPr>
              <a:t>约束仅对</a:t>
            </a:r>
            <a:r>
              <a:rPr lang="zh-CN" altLang="en-US" sz="2200" dirty="0">
                <a:solidFill>
                  <a:srgbClr val="0000FF"/>
                </a:solidFill>
                <a:latin typeface="Times New Roman" pitchFamily="18" charset="0"/>
                <a:ea typeface="黑体" pitchFamily="2" charset="-122"/>
              </a:rPr>
              <a:t>定义它的关系中的相应属性</a:t>
            </a:r>
            <a:r>
              <a:rPr lang="en-US" altLang="zh-CN" sz="2200" dirty="0">
                <a:solidFill>
                  <a:srgbClr val="0000FF"/>
                </a:solidFill>
                <a:latin typeface="Times New Roman" pitchFamily="18" charset="0"/>
                <a:ea typeface="黑体" pitchFamily="2" charset="-122"/>
              </a:rPr>
              <a:t>/</a:t>
            </a:r>
            <a:r>
              <a:rPr lang="zh-CN" altLang="en-US" sz="2200" dirty="0">
                <a:solidFill>
                  <a:srgbClr val="0000FF"/>
                </a:solidFill>
                <a:latin typeface="Times New Roman" pitchFamily="18" charset="0"/>
                <a:ea typeface="黑体" pitchFamily="2" charset="-122"/>
              </a:rPr>
              <a:t>元组</a:t>
            </a:r>
            <a:r>
              <a:rPr lang="zh-CN" altLang="en-US" sz="2200" dirty="0">
                <a:latin typeface="Times New Roman" pitchFamily="18" charset="0"/>
                <a:ea typeface="黑体" pitchFamily="2" charset="-122"/>
              </a:rPr>
              <a:t>起作用。为了使约束对</a:t>
            </a:r>
            <a:r>
              <a:rPr lang="zh-CN" altLang="en-US" sz="2200" u="sng" dirty="0">
                <a:latin typeface="Times New Roman" pitchFamily="18" charset="0"/>
                <a:ea typeface="黑体" pitchFamily="2" charset="-122"/>
              </a:rPr>
              <a:t>整个数据库（中的所有相关关系）</a:t>
            </a:r>
            <a:r>
              <a:rPr lang="zh-CN" altLang="en-US" sz="2200" dirty="0">
                <a:latin typeface="Times New Roman" pitchFamily="18" charset="0"/>
                <a:ea typeface="黑体" pitchFamily="2" charset="-122"/>
              </a:rPr>
              <a:t>均起作用，</a:t>
            </a:r>
            <a:r>
              <a:rPr lang="en-US" altLang="zh-CN" sz="2200" dirty="0">
                <a:latin typeface="Times New Roman" pitchFamily="18" charset="0"/>
                <a:ea typeface="黑体" pitchFamily="2" charset="-122"/>
              </a:rPr>
              <a:t>SQL2 / SQL:1999</a:t>
            </a:r>
            <a:r>
              <a:rPr lang="zh-CN" altLang="en-US" sz="2200" dirty="0">
                <a:latin typeface="Times New Roman" pitchFamily="18" charset="0"/>
                <a:ea typeface="黑体" pitchFamily="2" charset="-122"/>
              </a:rPr>
              <a:t>标准引入了一种称为</a:t>
            </a:r>
            <a:r>
              <a:rPr lang="zh-CN" altLang="en-US" sz="2200" dirty="0">
                <a:solidFill>
                  <a:schemeClr val="accent2"/>
                </a:solidFill>
                <a:latin typeface="Times New Roman" pitchFamily="18" charset="0"/>
                <a:ea typeface="黑体" pitchFamily="2" charset="-122"/>
              </a:rPr>
              <a:t>断言（</a:t>
            </a:r>
            <a:r>
              <a:rPr lang="en-US" altLang="zh-CN" sz="2200" dirty="0">
                <a:solidFill>
                  <a:schemeClr val="accent2"/>
                </a:solidFill>
                <a:latin typeface="Times New Roman" pitchFamily="18" charset="0"/>
                <a:ea typeface="黑体" pitchFamily="2" charset="-122"/>
              </a:rPr>
              <a:t>assertion</a:t>
            </a:r>
            <a:r>
              <a:rPr lang="zh-CN" altLang="en-US" sz="2200" dirty="0">
                <a:solidFill>
                  <a:schemeClr val="accent2"/>
                </a:solidFill>
                <a:latin typeface="Times New Roman" pitchFamily="18" charset="0"/>
                <a:ea typeface="黑体" pitchFamily="2" charset="-122"/>
              </a:rPr>
              <a:t>）</a:t>
            </a:r>
            <a:r>
              <a:rPr lang="zh-CN" altLang="en-US" sz="2200" dirty="0">
                <a:latin typeface="Times New Roman" pitchFamily="18" charset="0"/>
                <a:ea typeface="黑体" pitchFamily="2" charset="-122"/>
              </a:rPr>
              <a:t>的</a:t>
            </a:r>
            <a:r>
              <a:rPr lang="zh-CN" altLang="en-US" sz="2200" dirty="0">
                <a:solidFill>
                  <a:srgbClr val="0000FF"/>
                </a:solidFill>
                <a:latin typeface="Times New Roman" pitchFamily="18" charset="0"/>
                <a:ea typeface="黑体" pitchFamily="2" charset="-122"/>
              </a:rPr>
              <a:t>全局约束机制</a:t>
            </a:r>
            <a:r>
              <a:rPr lang="zh-CN" altLang="en-US" sz="2200" dirty="0">
                <a:latin typeface="Times New Roman" pitchFamily="18" charset="0"/>
                <a:ea typeface="黑体" pitchFamily="2" charset="-122"/>
              </a:rPr>
              <a:t>，用于</a:t>
            </a:r>
            <a:r>
              <a:rPr lang="zh-CN" altLang="en-US" sz="2200" dirty="0">
                <a:solidFill>
                  <a:srgbClr val="0000FF"/>
                </a:solidFill>
                <a:latin typeface="Times New Roman" pitchFamily="18" charset="0"/>
                <a:ea typeface="黑体" pitchFamily="2" charset="-122"/>
              </a:rPr>
              <a:t>声明数据库状态必须满足的条件。</a:t>
            </a:r>
          </a:p>
          <a:p>
            <a:pPr lvl="1" eaLnBrk="1" hangingPunct="1"/>
            <a:r>
              <a:rPr lang="zh-CN" altLang="en-US" sz="2200" dirty="0">
                <a:latin typeface="Times New Roman" pitchFamily="18" charset="0"/>
                <a:ea typeface="黑体" pitchFamily="2" charset="-122"/>
              </a:rPr>
              <a:t>当数据库更新事件发生时，</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检测这种“更新”是否会导致</a:t>
            </a:r>
            <a:r>
              <a:rPr lang="zh-CN" altLang="en-US" sz="2200" dirty="0">
                <a:solidFill>
                  <a:schemeClr val="accent2"/>
                </a:solidFill>
                <a:latin typeface="Times New Roman" pitchFamily="18" charset="0"/>
                <a:ea typeface="黑体" pitchFamily="2" charset="-122"/>
              </a:rPr>
              <a:t>断言中“条件”</a:t>
            </a:r>
            <a:r>
              <a:rPr lang="zh-CN" altLang="en-US" sz="2200" dirty="0">
                <a:latin typeface="Times New Roman" pitchFamily="18" charset="0"/>
                <a:ea typeface="黑体" pitchFamily="2" charset="-122"/>
              </a:rPr>
              <a:t>的不能满足，若是，则拒绝这种“更新”的执行。 </a:t>
            </a:r>
            <a:endParaRPr lang="en-US" altLang="zh-CN" sz="2200" dirty="0">
              <a:latin typeface="Times New Roman" pitchFamily="18" charset="0"/>
              <a:ea typeface="黑体" pitchFamily="2" charset="-122"/>
            </a:endParaRPr>
          </a:p>
          <a:p>
            <a:pPr lvl="1" eaLnBrk="1" hangingPunct="1"/>
            <a:r>
              <a:rPr lang="zh-CN" altLang="en-US" sz="2200" dirty="0">
                <a:solidFill>
                  <a:schemeClr val="accent2"/>
                </a:solidFill>
                <a:latin typeface="Times New Roman" pitchFamily="18" charset="0"/>
                <a:ea typeface="黑体" pitchFamily="2" charset="-122"/>
              </a:rPr>
              <a:t>定义断言：</a:t>
            </a:r>
          </a:p>
          <a:p>
            <a:pPr lvl="2" eaLnBrk="1" hangingPunct="1">
              <a:buNone/>
            </a:pPr>
            <a:r>
              <a:rPr lang="zh-CN" altLang="en-US" sz="2200" dirty="0">
                <a:solidFill>
                  <a:srgbClr val="0000FF"/>
                </a:solidFill>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CREATE  ASSERTION  &lt;name&gt;  CHECK( &lt;condition&gt; );</a:t>
            </a:r>
          </a:p>
          <a:p>
            <a:pPr lvl="1" eaLnBrk="1" hangingPunct="1"/>
            <a:r>
              <a:rPr lang="zh-CN" altLang="en-US" sz="2200" dirty="0">
                <a:solidFill>
                  <a:schemeClr val="accent2"/>
                </a:solidFill>
                <a:latin typeface="Times New Roman" pitchFamily="18" charset="0"/>
                <a:ea typeface="黑体" pitchFamily="2" charset="-122"/>
              </a:rPr>
              <a:t>撤消断言：</a:t>
            </a:r>
          </a:p>
          <a:p>
            <a:pPr lvl="2" eaLnBrk="1" hangingPunct="1">
              <a:buNone/>
            </a:pPr>
            <a:r>
              <a:rPr lang="zh-CN" altLang="en-US" sz="2200" dirty="0">
                <a:solidFill>
                  <a:schemeClr val="hlink"/>
                </a:solidFill>
                <a:latin typeface="Times New Roman" pitchFamily="18" charset="0"/>
                <a:ea typeface="黑体" pitchFamily="2" charset="-122"/>
              </a:rPr>
              <a:t> </a:t>
            </a:r>
            <a:r>
              <a:rPr lang="en-US" altLang="zh-CN" sz="2200" dirty="0">
                <a:solidFill>
                  <a:srgbClr val="0000FF"/>
                </a:solidFill>
                <a:latin typeface="Times New Roman" pitchFamily="18" charset="0"/>
                <a:ea typeface="黑体" pitchFamily="2" charset="-122"/>
              </a:rPr>
              <a:t>DROP  ASSERTION  &lt;assertion-name-list&gt;;</a:t>
            </a:r>
            <a:endParaRPr lang="en-US" altLang="zh-CN" sz="2200" dirty="0"/>
          </a:p>
        </p:txBody>
      </p:sp>
      <p:sp>
        <p:nvSpPr>
          <p:cNvPr id="38917"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38918"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6">
                                            <p:txEl>
                                              <p:pRg st="3" end="3"/>
                                            </p:txEl>
                                          </p:spTgt>
                                        </p:tgtEl>
                                        <p:attrNameLst>
                                          <p:attrName>style.visibility</p:attrName>
                                        </p:attrNameLst>
                                      </p:cBhvr>
                                      <p:to>
                                        <p:strVal val="visible"/>
                                      </p:to>
                                    </p:set>
                                    <p:anim calcmode="lin" valueType="num">
                                      <p:cBhvr additive="base">
                                        <p:cTn id="7" dur="500" fill="hold"/>
                                        <p:tgtEl>
                                          <p:spTgt spid="3891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6">
                                            <p:txEl>
                                              <p:pRg st="4" end="4"/>
                                            </p:txEl>
                                          </p:spTgt>
                                        </p:tgtEl>
                                        <p:attrNameLst>
                                          <p:attrName>style.visibility</p:attrName>
                                        </p:attrNameLst>
                                      </p:cBhvr>
                                      <p:to>
                                        <p:strVal val="visible"/>
                                      </p:to>
                                    </p:set>
                                    <p:anim calcmode="lin" valueType="num">
                                      <p:cBhvr additive="base">
                                        <p:cTn id="11" dur="500" fill="hold"/>
                                        <p:tgtEl>
                                          <p:spTgt spid="3891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6">
                                            <p:txEl>
                                              <p:pRg st="5" end="5"/>
                                            </p:txEl>
                                          </p:spTgt>
                                        </p:tgtEl>
                                        <p:attrNameLst>
                                          <p:attrName>style.visibility</p:attrName>
                                        </p:attrNameLst>
                                      </p:cBhvr>
                                      <p:to>
                                        <p:strVal val="visible"/>
                                      </p:to>
                                    </p:set>
                                    <p:anim calcmode="lin" valueType="num">
                                      <p:cBhvr additive="base">
                                        <p:cTn id="15" dur="500" fill="hold"/>
                                        <p:tgtEl>
                                          <p:spTgt spid="3891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6">
                                            <p:txEl>
                                              <p:pRg st="6" end="6"/>
                                            </p:txEl>
                                          </p:spTgt>
                                        </p:tgtEl>
                                        <p:attrNameLst>
                                          <p:attrName>style.visibility</p:attrName>
                                        </p:attrNameLst>
                                      </p:cBhvr>
                                      <p:to>
                                        <p:strVal val="visible"/>
                                      </p:to>
                                    </p:set>
                                    <p:anim calcmode="lin" valueType="num">
                                      <p:cBhvr additive="base">
                                        <p:cTn id="19" dur="500" fill="hold"/>
                                        <p:tgtEl>
                                          <p:spTgt spid="3891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p:spPr>
        <p:txBody>
          <a:bodyPr/>
          <a:lstStyle/>
          <a:p>
            <a:fld id="{AA84A11F-4E85-4A94-9DB5-DF2654DDD201}" type="slidenum">
              <a:rPr lang="en-US" altLang="zh-CN" smtClean="0"/>
              <a:pPr/>
              <a:t>35</a:t>
            </a:fld>
            <a:endParaRPr lang="en-US" altLang="zh-CN"/>
          </a:p>
        </p:txBody>
      </p:sp>
      <p:sp>
        <p:nvSpPr>
          <p:cNvPr id="40963"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40964" name="Rectangle 3"/>
          <p:cNvSpPr>
            <a:spLocks noGrp="1" noChangeArrowheads="1"/>
          </p:cNvSpPr>
          <p:nvPr>
            <p:ph type="body" idx="1"/>
          </p:nvPr>
        </p:nvSpPr>
        <p:spPr>
          <a:xfrm>
            <a:off x="611188" y="1268413"/>
            <a:ext cx="8075612" cy="5040312"/>
          </a:xfrm>
        </p:spPr>
        <p:txBody>
          <a:bodyPr/>
          <a:lstStyle/>
          <a:p>
            <a:pPr eaLnBrk="1" hangingPunct="1"/>
            <a:r>
              <a:rPr lang="zh-CN" altLang="zh-CN" dirty="0">
                <a:solidFill>
                  <a:schemeClr val="accent2"/>
                </a:solidFill>
                <a:latin typeface="Times New Roman" pitchFamily="18" charset="0"/>
                <a:ea typeface="黑体" pitchFamily="2" charset="-122"/>
              </a:rPr>
              <a:t>用断言说明的约束</a:t>
            </a:r>
            <a:r>
              <a:rPr lang="zh-CN" altLang="en-US" dirty="0">
                <a:solidFill>
                  <a:schemeClr val="accent2"/>
                </a:solidFill>
                <a:latin typeface="Times New Roman" pitchFamily="18" charset="0"/>
                <a:ea typeface="黑体" pitchFamily="2" charset="-122"/>
              </a:rPr>
              <a:t>（续）</a:t>
            </a:r>
            <a:endParaRPr lang="en-US" altLang="zh-CN" dirty="0">
              <a:solidFill>
                <a:schemeClr val="folHlink"/>
              </a:solidFill>
              <a:latin typeface="Times New Roman" pitchFamily="18" charset="0"/>
              <a:ea typeface="黑体" pitchFamily="2" charset="-122"/>
            </a:endParaRPr>
          </a:p>
          <a:p>
            <a:pPr lvl="1" eaLnBrk="1" hangingPunct="1"/>
            <a:r>
              <a:rPr lang="zh-CN" altLang="en-US" sz="2200" dirty="0">
                <a:solidFill>
                  <a:srgbClr val="008000"/>
                </a:solidFill>
                <a:latin typeface="Times New Roman" pitchFamily="18" charset="0"/>
                <a:ea typeface="黑体" pitchFamily="2" charset="-122"/>
              </a:rPr>
              <a:t>例：</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对单个关系的整体进行约束</a:t>
            </a:r>
            <a:r>
              <a:rPr lang="en-US" altLang="zh-CN" sz="2200" dirty="0">
                <a:solidFill>
                  <a:srgbClr val="008000"/>
                </a:solidFill>
                <a:latin typeface="Times New Roman" pitchFamily="18" charset="0"/>
                <a:ea typeface="黑体" pitchFamily="2" charset="-122"/>
              </a:rPr>
              <a:t>】</a:t>
            </a:r>
            <a:br>
              <a:rPr lang="en-US" altLang="zh-CN" sz="2200" dirty="0">
                <a:solidFill>
                  <a:srgbClr val="008000"/>
                </a:solidFill>
                <a:latin typeface="Times New Roman" pitchFamily="18" charset="0"/>
                <a:ea typeface="黑体" pitchFamily="2" charset="-122"/>
              </a:rPr>
            </a:br>
            <a:r>
              <a:rPr kumimoji="1" lang="zh-CN" altLang="en-US" sz="2200" dirty="0">
                <a:latin typeface="Times New Roman" pitchFamily="18" charset="0"/>
                <a:ea typeface="黑体" pitchFamily="2" charset="-122"/>
              </a:rPr>
              <a:t>每门课程的选修人数不应少于</a:t>
            </a:r>
            <a:r>
              <a:rPr kumimoji="1" lang="en-US" altLang="zh-CN" sz="2200" dirty="0">
                <a:latin typeface="Times New Roman" pitchFamily="18" charset="0"/>
                <a:ea typeface="黑体" pitchFamily="2" charset="-122"/>
              </a:rPr>
              <a:t>10</a:t>
            </a:r>
            <a:r>
              <a:rPr kumimoji="1" lang="zh-CN" altLang="en-US" sz="2200" dirty="0">
                <a:latin typeface="Times New Roman" pitchFamily="18" charset="0"/>
                <a:ea typeface="黑体" pitchFamily="2" charset="-122"/>
              </a:rPr>
              <a:t>人。</a:t>
            </a:r>
          </a:p>
          <a:p>
            <a:pPr lvl="2" eaLnBrk="1" hangingPunct="1">
              <a:buFont typeface="Wingdings" pitchFamily="2" charset="2"/>
              <a:buNone/>
            </a:pPr>
            <a:endParaRPr kumimoji="1" lang="zh-CN" altLang="en-US" sz="2200" b="1" dirty="0">
              <a:solidFill>
                <a:schemeClr val="hlink"/>
              </a:solidFill>
              <a:latin typeface="Times New Roman" pitchFamily="18" charset="0"/>
              <a:ea typeface="黑体" pitchFamily="2" charset="-122"/>
            </a:endParaRPr>
          </a:p>
          <a:p>
            <a:pPr lvl="2" eaLnBrk="1" hangingPunct="1">
              <a:buFont typeface="Wingdings" pitchFamily="2" charset="2"/>
              <a:buNone/>
            </a:pPr>
            <a:r>
              <a:rPr kumimoji="1" lang="en-US" altLang="zh-CN" sz="2200" b="1" dirty="0">
                <a:solidFill>
                  <a:srgbClr val="0000FF"/>
                </a:solidFill>
                <a:latin typeface="Times New Roman" pitchFamily="18" charset="0"/>
                <a:ea typeface="黑体" pitchFamily="2" charset="-122"/>
              </a:rPr>
              <a:t>CREATE  ASSERTION</a:t>
            </a:r>
            <a:r>
              <a:rPr kumimoji="1" lang="en-US" altLang="zh-CN" sz="2200" b="1" dirty="0">
                <a:solidFill>
                  <a:schemeClr val="folHlink"/>
                </a:solidFill>
                <a:latin typeface="Times New Roman" pitchFamily="18" charset="0"/>
                <a:ea typeface="黑体" pitchFamily="2" charset="-122"/>
              </a:rPr>
              <a:t>  </a:t>
            </a:r>
            <a:r>
              <a:rPr kumimoji="1" lang="en-US" altLang="zh-CN" sz="2200" b="1" dirty="0">
                <a:latin typeface="Times New Roman" pitchFamily="18" charset="0"/>
                <a:ea typeface="黑体" pitchFamily="2" charset="-122"/>
              </a:rPr>
              <a:t>ass_1</a:t>
            </a:r>
            <a:r>
              <a:rPr kumimoji="1" lang="en-US" altLang="zh-CN" sz="2200" b="1" dirty="0">
                <a:solidFill>
                  <a:schemeClr val="folHlink"/>
                </a:solidFill>
                <a:latin typeface="Times New Roman" pitchFamily="18" charset="0"/>
                <a:ea typeface="黑体" pitchFamily="2" charset="-122"/>
              </a:rPr>
              <a:t>  </a:t>
            </a:r>
            <a:r>
              <a:rPr kumimoji="1" lang="en-US" altLang="zh-CN" sz="2200" b="1" dirty="0">
                <a:solidFill>
                  <a:srgbClr val="0000FF"/>
                </a:solidFill>
                <a:latin typeface="Times New Roman" pitchFamily="18" charset="0"/>
                <a:ea typeface="黑体" pitchFamily="2" charset="-122"/>
              </a:rPr>
              <a:t>CHECK</a:t>
            </a:r>
            <a:r>
              <a:rPr kumimoji="1" lang="en-US" altLang="zh-CN" sz="2200" b="1" dirty="0">
                <a:solidFill>
                  <a:schemeClr val="folHlink"/>
                </a:solidFill>
                <a:latin typeface="Times New Roman" pitchFamily="18" charset="0"/>
                <a:ea typeface="黑体" pitchFamily="2" charset="-122"/>
              </a:rPr>
              <a:t> </a:t>
            </a:r>
            <a:r>
              <a:rPr kumimoji="1" lang="en-US" altLang="zh-CN" sz="2200" b="1" dirty="0">
                <a:latin typeface="Times New Roman" pitchFamily="18" charset="0"/>
                <a:ea typeface="黑体" pitchFamily="2" charset="-122"/>
              </a:rPr>
              <a:t>(</a:t>
            </a:r>
          </a:p>
          <a:p>
            <a:pPr lvl="3" eaLnBrk="1" hangingPunct="1">
              <a:buFont typeface="Wingdings" pitchFamily="2" charset="2"/>
              <a:buNone/>
            </a:pPr>
            <a:r>
              <a:rPr kumimoji="1" lang="en-US" altLang="zh-CN" sz="2200" b="1" dirty="0">
                <a:latin typeface="Times New Roman" pitchFamily="18" charset="0"/>
                <a:ea typeface="黑体" pitchFamily="2" charset="-122"/>
              </a:rPr>
              <a:t>10  </a:t>
            </a:r>
            <a:r>
              <a:rPr kumimoji="1" lang="en-US" altLang="zh-CN" sz="2200" b="1" dirty="0">
                <a:latin typeface="Times New Roman" pitchFamily="18" charset="0"/>
                <a:ea typeface="黑体" pitchFamily="2" charset="-122"/>
                <a:sym typeface="Symbol" pitchFamily="18" charset="2"/>
              </a:rPr>
              <a:t>&lt;=  ALL  (  SELECT  COUNT(*)</a:t>
            </a:r>
          </a:p>
          <a:p>
            <a:pPr lvl="3" eaLnBrk="1" hangingPunct="1">
              <a:buFont typeface="Wingdings" pitchFamily="2" charset="2"/>
              <a:buNone/>
            </a:pPr>
            <a:r>
              <a:rPr kumimoji="1" lang="en-US" altLang="zh-CN" sz="2200" b="1" dirty="0">
                <a:latin typeface="Times New Roman" pitchFamily="18" charset="0"/>
                <a:ea typeface="黑体" pitchFamily="2" charset="-122"/>
                <a:sym typeface="Symbol" pitchFamily="18" charset="2"/>
              </a:rPr>
              <a:t>		                   FROM  sc          </a:t>
            </a:r>
            <a:r>
              <a:rPr kumimoji="1" lang="en-US" altLang="zh-CN" sz="2200" dirty="0">
                <a:solidFill>
                  <a:srgbClr val="00B0F0"/>
                </a:solidFill>
                <a:latin typeface="Times New Roman" pitchFamily="18" charset="0"/>
                <a:ea typeface="黑体" pitchFamily="2" charset="-122"/>
                <a:sym typeface="Symbol" pitchFamily="18" charset="2"/>
              </a:rPr>
              <a:t>// </a:t>
            </a:r>
            <a:r>
              <a:rPr kumimoji="1" lang="en-US" altLang="zh-CN" sz="2200" b="1" dirty="0">
                <a:solidFill>
                  <a:srgbClr val="00B0F0"/>
                </a:solidFill>
                <a:latin typeface="Times New Roman" pitchFamily="18" charset="0"/>
                <a:ea typeface="黑体" pitchFamily="2" charset="-122"/>
                <a:sym typeface="Symbol" pitchFamily="18" charset="2"/>
              </a:rPr>
              <a:t>sc</a:t>
            </a:r>
            <a:r>
              <a:rPr kumimoji="1" lang="zh-CN" altLang="en-US" sz="2200" dirty="0">
                <a:solidFill>
                  <a:srgbClr val="00B0F0"/>
                </a:solidFill>
                <a:latin typeface="Times New Roman" pitchFamily="18" charset="0"/>
                <a:ea typeface="黑体" pitchFamily="2" charset="-122"/>
                <a:sym typeface="Symbol" pitchFamily="18" charset="2"/>
              </a:rPr>
              <a:t>为学生选课关系</a:t>
            </a:r>
            <a:endParaRPr kumimoji="1" lang="en-US" altLang="zh-CN" sz="2200" dirty="0">
              <a:solidFill>
                <a:srgbClr val="00B0F0"/>
              </a:solidFill>
              <a:latin typeface="Times New Roman" pitchFamily="18" charset="0"/>
              <a:ea typeface="黑体" pitchFamily="2" charset="-122"/>
              <a:sym typeface="Symbol" pitchFamily="18" charset="2"/>
            </a:endParaRPr>
          </a:p>
          <a:p>
            <a:pPr lvl="3" eaLnBrk="1" hangingPunct="1">
              <a:buFont typeface="Wingdings" pitchFamily="2" charset="2"/>
              <a:buNone/>
            </a:pPr>
            <a:r>
              <a:rPr kumimoji="1" lang="en-US" altLang="zh-CN" sz="2200" b="1" dirty="0">
                <a:latin typeface="Times New Roman" pitchFamily="18" charset="0"/>
                <a:ea typeface="黑体" pitchFamily="2" charset="-122"/>
                <a:sym typeface="Symbol" pitchFamily="18" charset="2"/>
              </a:rPr>
              <a:t>			      GROUP  BY  </a:t>
            </a:r>
            <a:r>
              <a:rPr kumimoji="1" lang="en-US" altLang="zh-CN" sz="2200" b="1" dirty="0" err="1">
                <a:latin typeface="Times New Roman" pitchFamily="18" charset="0"/>
                <a:ea typeface="黑体" pitchFamily="2" charset="-122"/>
                <a:sym typeface="Symbol" pitchFamily="18" charset="2"/>
              </a:rPr>
              <a:t>cno</a:t>
            </a:r>
            <a:r>
              <a:rPr kumimoji="1" lang="en-US" altLang="zh-CN" sz="2200" b="1" dirty="0">
                <a:latin typeface="Times New Roman" pitchFamily="18" charset="0"/>
                <a:ea typeface="黑体" pitchFamily="2" charset="-122"/>
                <a:sym typeface="Symbol" pitchFamily="18" charset="2"/>
              </a:rPr>
              <a:t> )</a:t>
            </a:r>
          </a:p>
          <a:p>
            <a:pPr lvl="2" eaLnBrk="1" hangingPunct="1">
              <a:buFont typeface="Wingdings" pitchFamily="2" charset="2"/>
              <a:buNone/>
            </a:pPr>
            <a:r>
              <a:rPr lang="en-US" altLang="zh-CN" sz="2000" b="1" dirty="0">
                <a:latin typeface="Times New Roman" pitchFamily="18" charset="0"/>
                <a:ea typeface="黑体" pitchFamily="2" charset="-122"/>
              </a:rPr>
              <a:t> ) ;</a:t>
            </a:r>
            <a:endParaRPr kumimoji="1" lang="en-US" altLang="zh-CN" sz="2200" b="1" dirty="0">
              <a:sym typeface="Symbol" pitchFamily="18" charset="2"/>
            </a:endParaRPr>
          </a:p>
        </p:txBody>
      </p:sp>
      <p:sp>
        <p:nvSpPr>
          <p:cNvPr id="40965"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0966"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F5631D9F-24CE-4EDD-83D6-00D301F88565}" type="slidenum">
              <a:rPr lang="en-US" altLang="zh-CN" smtClean="0"/>
              <a:pPr/>
              <a:t>36</a:t>
            </a:fld>
            <a:endParaRPr lang="en-US" altLang="zh-CN"/>
          </a:p>
        </p:txBody>
      </p:sp>
      <p:sp>
        <p:nvSpPr>
          <p:cNvPr id="41987"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41988" name="Rectangle 3"/>
          <p:cNvSpPr>
            <a:spLocks noGrp="1" noChangeArrowheads="1"/>
          </p:cNvSpPr>
          <p:nvPr>
            <p:ph type="body" idx="1"/>
          </p:nvPr>
        </p:nvSpPr>
        <p:spPr>
          <a:xfrm>
            <a:off x="468313" y="1268413"/>
            <a:ext cx="8218487" cy="5040312"/>
          </a:xfrm>
        </p:spPr>
        <p:txBody>
          <a:bodyPr/>
          <a:lstStyle/>
          <a:p>
            <a:pPr lvl="1" eaLnBrk="1" hangingPunct="1"/>
            <a:r>
              <a:rPr lang="zh-CN" altLang="en-US" sz="2200" dirty="0">
                <a:solidFill>
                  <a:srgbClr val="008000"/>
                </a:solidFill>
                <a:latin typeface="Times New Roman" pitchFamily="18" charset="0"/>
                <a:ea typeface="黑体" pitchFamily="2" charset="-122"/>
              </a:rPr>
              <a:t>例：</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对多个关系间的联系进行约束</a:t>
            </a:r>
            <a:r>
              <a:rPr lang="en-US" altLang="zh-CN" sz="2200" dirty="0">
                <a:solidFill>
                  <a:srgbClr val="008000"/>
                </a:solidFill>
                <a:latin typeface="Times New Roman" pitchFamily="18" charset="0"/>
                <a:ea typeface="黑体" pitchFamily="2" charset="-122"/>
              </a:rPr>
              <a:t>】</a:t>
            </a:r>
            <a:br>
              <a:rPr lang="en-US" altLang="zh-CN" sz="2200" dirty="0">
                <a:solidFill>
                  <a:srgbClr val="008000"/>
                </a:solidFill>
                <a:latin typeface="Times New Roman" pitchFamily="18" charset="0"/>
                <a:ea typeface="黑体" pitchFamily="2" charset="-122"/>
              </a:rPr>
            </a:br>
            <a:r>
              <a:rPr lang="zh-CN" altLang="en-US" sz="2200" dirty="0">
                <a:latin typeface="Times New Roman" pitchFamily="18" charset="0"/>
                <a:ea typeface="黑体" pitchFamily="2" charset="-122"/>
              </a:rPr>
              <a:t>学生在选修‘数据结构’（</a:t>
            </a:r>
            <a:r>
              <a:rPr lang="en-US" altLang="zh-CN" sz="2200" dirty="0">
                <a:latin typeface="Times New Roman" pitchFamily="18" charset="0"/>
                <a:ea typeface="黑体" pitchFamily="2" charset="-122"/>
              </a:rPr>
              <a:t>DS</a:t>
            </a:r>
            <a:r>
              <a:rPr lang="zh-CN" altLang="en-US" sz="2200" dirty="0">
                <a:latin typeface="Times New Roman" pitchFamily="18" charset="0"/>
                <a:ea typeface="黑体" pitchFamily="2" charset="-122"/>
              </a:rPr>
              <a:t>）课程之前必须先学过‘</a:t>
            </a:r>
            <a:r>
              <a:rPr lang="en-US" altLang="zh-CN" sz="2200" dirty="0">
                <a:latin typeface="Times New Roman" pitchFamily="18" charset="0"/>
                <a:ea typeface="黑体" pitchFamily="2" charset="-122"/>
              </a:rPr>
              <a:t>C++</a:t>
            </a:r>
            <a:r>
              <a:rPr lang="zh-CN" altLang="en-US" sz="2200" dirty="0">
                <a:latin typeface="Times New Roman" pitchFamily="18" charset="0"/>
                <a:ea typeface="黑体" pitchFamily="2" charset="-122"/>
              </a:rPr>
              <a:t>程序设计’（</a:t>
            </a:r>
            <a:r>
              <a:rPr lang="en-US" altLang="zh-CN" sz="2200" dirty="0">
                <a:latin typeface="Times New Roman" pitchFamily="18" charset="0"/>
                <a:ea typeface="黑体" pitchFamily="2" charset="-122"/>
              </a:rPr>
              <a:t>CCP</a:t>
            </a:r>
            <a:r>
              <a:rPr lang="zh-CN" altLang="en-US" sz="2200" dirty="0">
                <a:latin typeface="Times New Roman" pitchFamily="18" charset="0"/>
                <a:ea typeface="黑体" pitchFamily="2" charset="-122"/>
              </a:rPr>
              <a:t>）课程。</a:t>
            </a:r>
            <a:endParaRPr lang="en-US" altLang="zh-CN" sz="2200" dirty="0">
              <a:latin typeface="Times New Roman" pitchFamily="18" charset="0"/>
              <a:ea typeface="黑体" pitchFamily="2" charset="-122"/>
            </a:endParaRPr>
          </a:p>
          <a:p>
            <a:pPr lvl="1" eaLnBrk="1" hangingPunct="1">
              <a:buNone/>
            </a:pPr>
            <a:r>
              <a:rPr lang="en-US" altLang="zh-CN" sz="2000" b="1" dirty="0">
                <a:solidFill>
                  <a:srgbClr val="0000FF"/>
                </a:solidFill>
                <a:latin typeface="Times New Roman" pitchFamily="18" charset="0"/>
                <a:ea typeface="黑体" pitchFamily="2" charset="-122"/>
              </a:rPr>
              <a:t>     CREATE  ASSERTION</a:t>
            </a:r>
            <a:r>
              <a:rPr lang="en-US" altLang="zh-CN" sz="2000" b="1" dirty="0">
                <a:solidFill>
                  <a:schemeClr val="hlink"/>
                </a:solidFill>
                <a:latin typeface="Times New Roman" pitchFamily="18" charset="0"/>
                <a:ea typeface="黑体" pitchFamily="2" charset="-122"/>
              </a:rPr>
              <a:t>  </a:t>
            </a:r>
            <a:r>
              <a:rPr lang="en-US" altLang="zh-CN" sz="2000" b="1" dirty="0">
                <a:latin typeface="Times New Roman" pitchFamily="18" charset="0"/>
                <a:ea typeface="黑体" pitchFamily="2" charset="-122"/>
              </a:rPr>
              <a:t>ass_2</a:t>
            </a:r>
            <a:r>
              <a:rPr lang="en-US" altLang="zh-CN" sz="2000" b="1" dirty="0">
                <a:solidFill>
                  <a:schemeClr val="tx2"/>
                </a:solidFill>
                <a:latin typeface="Times New Roman" pitchFamily="18" charset="0"/>
                <a:ea typeface="黑体" pitchFamily="2" charset="-122"/>
              </a:rPr>
              <a:t> </a:t>
            </a:r>
            <a:r>
              <a:rPr lang="en-US" altLang="zh-CN" sz="2000" b="1" dirty="0">
                <a:solidFill>
                  <a:schemeClr val="hlink"/>
                </a:solidFill>
                <a:latin typeface="Times New Roman" pitchFamily="18" charset="0"/>
                <a:ea typeface="黑体" pitchFamily="2" charset="-122"/>
              </a:rPr>
              <a:t> </a:t>
            </a:r>
            <a:r>
              <a:rPr lang="en-US" altLang="zh-CN" sz="2000" b="1" dirty="0">
                <a:solidFill>
                  <a:srgbClr val="0000FF"/>
                </a:solidFill>
                <a:latin typeface="Times New Roman" pitchFamily="18" charset="0"/>
                <a:ea typeface="黑体" pitchFamily="2" charset="-122"/>
              </a:rPr>
              <a:t>CHECK</a:t>
            </a:r>
            <a:r>
              <a:rPr lang="en-US" altLang="zh-CN" sz="2000" b="1" dirty="0">
                <a:latin typeface="Times New Roman" pitchFamily="18" charset="0"/>
                <a:ea typeface="黑体" pitchFamily="2" charset="-122"/>
              </a:rPr>
              <a:t> </a:t>
            </a:r>
          </a:p>
          <a:p>
            <a:pPr lvl="1" eaLnBrk="1" hangingPunct="1">
              <a:buNone/>
            </a:pPr>
            <a:r>
              <a:rPr lang="en-US" altLang="zh-CN" sz="2000" b="1" dirty="0">
                <a:latin typeface="Times New Roman" pitchFamily="18" charset="0"/>
                <a:ea typeface="黑体" pitchFamily="2" charset="-122"/>
              </a:rPr>
              <a:t>     ( </a:t>
            </a:r>
            <a:r>
              <a:rPr lang="en-US" altLang="zh-CN" sz="2000" b="1" dirty="0">
                <a:solidFill>
                  <a:srgbClr val="FF0000"/>
                </a:solidFill>
                <a:latin typeface="Times New Roman" pitchFamily="18" charset="0"/>
                <a:ea typeface="黑体" pitchFamily="2" charset="-122"/>
              </a:rPr>
              <a:t>NOT EXISTS </a:t>
            </a:r>
            <a:endParaRPr lang="en-US" altLang="zh-CN" sz="2000" b="1" dirty="0">
              <a:latin typeface="Times New Roman" pitchFamily="18" charset="0"/>
              <a:ea typeface="黑体" pitchFamily="2" charset="-122"/>
            </a:endParaRPr>
          </a:p>
          <a:p>
            <a:pPr lvl="2" eaLnBrk="1" hangingPunct="1">
              <a:buFont typeface="Wingdings" pitchFamily="2" charset="2"/>
              <a:buNone/>
            </a:pPr>
            <a:r>
              <a:rPr lang="en-US" altLang="zh-CN" sz="2000" b="1" dirty="0">
                <a:latin typeface="Times New Roman" pitchFamily="18" charset="0"/>
                <a:ea typeface="黑体" pitchFamily="2" charset="-122"/>
              </a:rPr>
              <a:t>    (  SELECT  *  FROM  sc </a:t>
            </a:r>
            <a:br>
              <a:rPr lang="en-US" altLang="zh-CN" sz="2000" b="1" dirty="0">
                <a:latin typeface="Times New Roman" pitchFamily="18" charset="0"/>
                <a:ea typeface="黑体" pitchFamily="2" charset="-122"/>
              </a:rPr>
            </a:br>
            <a:r>
              <a:rPr lang="en-US" altLang="zh-CN" sz="2000" b="1" dirty="0">
                <a:latin typeface="Times New Roman" pitchFamily="18" charset="0"/>
                <a:ea typeface="黑体" pitchFamily="2" charset="-122"/>
              </a:rPr>
              <a:t>    WHERE </a:t>
            </a:r>
            <a:r>
              <a:rPr lang="en-US" altLang="zh-CN" sz="2000" b="1" dirty="0" err="1">
                <a:latin typeface="Times New Roman" pitchFamily="18" charset="0"/>
                <a:ea typeface="黑体" pitchFamily="2" charset="-122"/>
              </a:rPr>
              <a:t>cno</a:t>
            </a:r>
            <a:r>
              <a:rPr lang="en-US" altLang="zh-CN" sz="2000" b="1" dirty="0">
                <a:latin typeface="Times New Roman" pitchFamily="18" charset="0"/>
                <a:ea typeface="黑体" pitchFamily="2" charset="-122"/>
              </a:rPr>
              <a:t>  IN  (  SELECT  </a:t>
            </a:r>
            <a:r>
              <a:rPr lang="en-US" altLang="zh-CN" sz="2000" b="1" dirty="0" err="1">
                <a:latin typeface="Times New Roman" pitchFamily="18" charset="0"/>
                <a:ea typeface="黑体" pitchFamily="2" charset="-122"/>
              </a:rPr>
              <a:t>cno</a:t>
            </a:r>
            <a:r>
              <a:rPr lang="en-US" altLang="zh-CN" sz="2000" b="1" dirty="0">
                <a:latin typeface="Times New Roman" pitchFamily="18" charset="0"/>
                <a:ea typeface="黑体" pitchFamily="2" charset="-122"/>
              </a:rPr>
              <a:t>  FROM  course</a:t>
            </a:r>
          </a:p>
          <a:p>
            <a:pPr lvl="3" eaLnBrk="1" hangingPunct="1">
              <a:buFont typeface="Wingdings" pitchFamily="2" charset="2"/>
              <a:buNone/>
            </a:pPr>
            <a:r>
              <a:rPr lang="en-US" altLang="zh-CN" b="1" dirty="0">
                <a:latin typeface="Times New Roman" pitchFamily="18" charset="0"/>
                <a:ea typeface="黑体" pitchFamily="2" charset="-122"/>
              </a:rPr>
              <a:t>                                   WHERE  </a:t>
            </a:r>
            <a:r>
              <a:rPr lang="en-US" altLang="zh-CN" b="1" dirty="0" err="1">
                <a:latin typeface="Times New Roman" pitchFamily="18" charset="0"/>
                <a:ea typeface="黑体" pitchFamily="2" charset="-122"/>
              </a:rPr>
              <a:t>cn</a:t>
            </a:r>
            <a:r>
              <a:rPr lang="en-US" altLang="zh-CN" b="1" dirty="0">
                <a:latin typeface="Times New Roman" pitchFamily="18" charset="0"/>
                <a:ea typeface="黑体" pitchFamily="2" charset="-122"/>
              </a:rPr>
              <a:t> = ‘DS’                       ) </a:t>
            </a:r>
            <a:r>
              <a:rPr lang="en-US" altLang="zh-CN" b="1" dirty="0">
                <a:solidFill>
                  <a:schemeClr val="accent2"/>
                </a:solidFill>
                <a:latin typeface="Times New Roman" pitchFamily="18" charset="0"/>
                <a:ea typeface="黑体" pitchFamily="2" charset="-122"/>
              </a:rPr>
              <a:t> AND</a:t>
            </a:r>
            <a:endParaRPr lang="en-US" altLang="zh-CN" b="1" dirty="0">
              <a:latin typeface="Times New Roman" pitchFamily="18" charset="0"/>
              <a:ea typeface="黑体" pitchFamily="2" charset="-122"/>
            </a:endParaRPr>
          </a:p>
          <a:p>
            <a:pPr lvl="3" eaLnBrk="1" hangingPunct="1">
              <a:spcBef>
                <a:spcPts val="1200"/>
              </a:spcBef>
              <a:buFont typeface="Wingdings" pitchFamily="2" charset="2"/>
              <a:buNone/>
            </a:pPr>
            <a:r>
              <a:rPr lang="en-US" altLang="zh-CN" b="1" dirty="0">
                <a:latin typeface="Times New Roman" pitchFamily="18" charset="0"/>
                <a:ea typeface="黑体" pitchFamily="2" charset="-122"/>
              </a:rPr>
              <a:t>                 </a:t>
            </a:r>
            <a:r>
              <a:rPr lang="en-US" altLang="zh-CN" b="1" dirty="0" err="1">
                <a:latin typeface="Times New Roman" pitchFamily="18" charset="0"/>
                <a:ea typeface="黑体" pitchFamily="2" charset="-122"/>
              </a:rPr>
              <a:t>sno</a:t>
            </a:r>
            <a:r>
              <a:rPr lang="en-US" altLang="zh-CN" b="1" dirty="0">
                <a:latin typeface="Times New Roman" pitchFamily="18" charset="0"/>
                <a:ea typeface="黑体" pitchFamily="2" charset="-122"/>
              </a:rPr>
              <a:t>  NOT IN  (  SELECT  </a:t>
            </a:r>
            <a:r>
              <a:rPr lang="en-US" altLang="zh-CN" b="1" dirty="0">
                <a:solidFill>
                  <a:srgbClr val="00CC00"/>
                </a:solidFill>
                <a:latin typeface="Times New Roman" pitchFamily="18" charset="0"/>
                <a:ea typeface="黑体" pitchFamily="2" charset="-122"/>
              </a:rPr>
              <a:t>sc1</a:t>
            </a:r>
            <a:r>
              <a:rPr lang="en-US" altLang="zh-CN" b="1" dirty="0">
                <a:latin typeface="Times New Roman" pitchFamily="18" charset="0"/>
                <a:ea typeface="黑体" pitchFamily="2" charset="-122"/>
              </a:rPr>
              <a:t>.sno</a:t>
            </a:r>
          </a:p>
          <a:p>
            <a:pPr lvl="3" eaLnBrk="1" hangingPunct="1">
              <a:buFont typeface="Wingdings" pitchFamily="2" charset="2"/>
              <a:buNone/>
            </a:pPr>
            <a:r>
              <a:rPr lang="en-US" altLang="zh-CN" b="1" dirty="0">
                <a:latin typeface="Times New Roman" pitchFamily="18" charset="0"/>
                <a:ea typeface="黑体" pitchFamily="2" charset="-122"/>
              </a:rPr>
              <a:t>                                            FROM  </a:t>
            </a:r>
            <a:r>
              <a:rPr lang="en-US" altLang="zh-CN" b="1" dirty="0" err="1">
                <a:latin typeface="Times New Roman" pitchFamily="18" charset="0"/>
                <a:ea typeface="黑体" pitchFamily="2" charset="-122"/>
              </a:rPr>
              <a:t>sc</a:t>
            </a:r>
            <a:r>
              <a:rPr lang="en-US" altLang="zh-CN" b="1" dirty="0">
                <a:latin typeface="Times New Roman" pitchFamily="18" charset="0"/>
                <a:ea typeface="黑体" pitchFamily="2" charset="-122"/>
              </a:rPr>
              <a:t> </a:t>
            </a:r>
            <a:r>
              <a:rPr lang="en-US" altLang="zh-CN" b="1" dirty="0">
                <a:solidFill>
                  <a:srgbClr val="00CC00"/>
                </a:solidFill>
                <a:latin typeface="Times New Roman" pitchFamily="18" charset="0"/>
                <a:ea typeface="黑体" pitchFamily="2" charset="-122"/>
              </a:rPr>
              <a:t>sc1</a:t>
            </a:r>
            <a:r>
              <a:rPr lang="en-US" altLang="zh-CN" b="1" dirty="0">
                <a:latin typeface="Times New Roman" pitchFamily="18" charset="0"/>
                <a:ea typeface="黑体" pitchFamily="2" charset="-122"/>
              </a:rPr>
              <a:t>,  course</a:t>
            </a:r>
          </a:p>
          <a:p>
            <a:pPr lvl="3" eaLnBrk="1" hangingPunct="1">
              <a:buFont typeface="Wingdings" pitchFamily="2" charset="2"/>
              <a:buNone/>
            </a:pPr>
            <a:r>
              <a:rPr lang="en-US" altLang="zh-CN" b="1" dirty="0">
                <a:latin typeface="Times New Roman" pitchFamily="18" charset="0"/>
                <a:ea typeface="黑体" pitchFamily="2" charset="-122"/>
              </a:rPr>
              <a:t>                                            WHERE </a:t>
            </a:r>
            <a:r>
              <a:rPr lang="en-US" altLang="zh-CN" b="1" dirty="0">
                <a:solidFill>
                  <a:srgbClr val="00CC00"/>
                </a:solidFill>
                <a:latin typeface="Times New Roman" pitchFamily="18" charset="0"/>
                <a:ea typeface="黑体" pitchFamily="2" charset="-122"/>
              </a:rPr>
              <a:t>sc1</a:t>
            </a:r>
            <a:r>
              <a:rPr lang="en-US" altLang="zh-CN" b="1" dirty="0">
                <a:latin typeface="Times New Roman" pitchFamily="18" charset="0"/>
                <a:ea typeface="黑体" pitchFamily="2" charset="-122"/>
              </a:rPr>
              <a:t>.cno = </a:t>
            </a:r>
            <a:r>
              <a:rPr lang="en-US" altLang="zh-CN" b="1" dirty="0" err="1">
                <a:latin typeface="Times New Roman" pitchFamily="18" charset="0"/>
                <a:ea typeface="黑体" pitchFamily="2" charset="-122"/>
              </a:rPr>
              <a:t>course.cno</a:t>
            </a:r>
            <a:r>
              <a:rPr lang="en-US" altLang="zh-CN" b="1" dirty="0">
                <a:latin typeface="Times New Roman" pitchFamily="18" charset="0"/>
                <a:ea typeface="黑体" pitchFamily="2" charset="-122"/>
              </a:rPr>
              <a:t> 				         AND course.cn=‘CCP’  ) </a:t>
            </a:r>
          </a:p>
          <a:p>
            <a:pPr marL="228600" lvl="3" eaLnBrk="1" hangingPunct="1">
              <a:spcBef>
                <a:spcPts val="0"/>
              </a:spcBef>
              <a:buFont typeface="Wingdings" pitchFamily="2" charset="2"/>
              <a:buNone/>
            </a:pPr>
            <a:r>
              <a:rPr lang="en-US" altLang="zh-CN" b="1" dirty="0">
                <a:latin typeface="Times New Roman" pitchFamily="18" charset="0"/>
                <a:ea typeface="黑体" pitchFamily="2" charset="-122"/>
              </a:rPr>
              <a:t>                  )</a:t>
            </a:r>
          </a:p>
          <a:p>
            <a:pPr marL="228600" lvl="3" eaLnBrk="1" hangingPunct="1">
              <a:spcBef>
                <a:spcPts val="0"/>
              </a:spcBef>
              <a:buFont typeface="Wingdings" pitchFamily="2" charset="2"/>
              <a:buNone/>
            </a:pPr>
            <a:r>
              <a:rPr lang="en-US" altLang="zh-CN" b="1" dirty="0">
                <a:latin typeface="Times New Roman" pitchFamily="18" charset="0"/>
                <a:ea typeface="黑体" pitchFamily="2" charset="-122"/>
              </a:rPr>
              <a:t>             );</a:t>
            </a:r>
          </a:p>
        </p:txBody>
      </p:sp>
      <p:sp>
        <p:nvSpPr>
          <p:cNvPr id="41989"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199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grpSp>
        <p:nvGrpSpPr>
          <p:cNvPr id="4" name="组合 3"/>
          <p:cNvGrpSpPr/>
          <p:nvPr/>
        </p:nvGrpSpPr>
        <p:grpSpPr>
          <a:xfrm>
            <a:off x="1374404" y="4253026"/>
            <a:ext cx="6870004" cy="1440160"/>
            <a:chOff x="1399316" y="4184512"/>
            <a:chExt cx="6817660" cy="1440160"/>
          </a:xfrm>
        </p:grpSpPr>
        <p:sp>
          <p:nvSpPr>
            <p:cNvPr id="2" name="矩形 1"/>
            <p:cNvSpPr/>
            <p:nvPr/>
          </p:nvSpPr>
          <p:spPr>
            <a:xfrm>
              <a:off x="4644008" y="4184512"/>
              <a:ext cx="3572968" cy="1440160"/>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399316" y="4731871"/>
              <a:ext cx="3308919" cy="400110"/>
            </a:xfrm>
            <a:prstGeom prst="rect">
              <a:avLst/>
            </a:prstGeom>
          </p:spPr>
          <p:txBody>
            <a:bodyPr wrap="none">
              <a:spAutoFit/>
            </a:bodyPr>
            <a:lstStyle/>
            <a:p>
              <a:r>
                <a:rPr lang="zh-CN" altLang="en-US" sz="2000" b="1" dirty="0">
                  <a:solidFill>
                    <a:srgbClr val="FF0000"/>
                  </a:solidFill>
                </a:rPr>
                <a:t>学过‘CCP’的学生的学号</a:t>
              </a:r>
            </a:p>
          </p:txBody>
        </p:sp>
      </p:grpSp>
      <p:grpSp>
        <p:nvGrpSpPr>
          <p:cNvPr id="6" name="组合 5"/>
          <p:cNvGrpSpPr/>
          <p:nvPr/>
        </p:nvGrpSpPr>
        <p:grpSpPr>
          <a:xfrm>
            <a:off x="4067944" y="3041380"/>
            <a:ext cx="3600400" cy="1088799"/>
            <a:chOff x="4067944" y="3041380"/>
            <a:chExt cx="3600400" cy="1124844"/>
          </a:xfrm>
        </p:grpSpPr>
        <p:sp>
          <p:nvSpPr>
            <p:cNvPr id="5" name="矩形 4"/>
            <p:cNvSpPr/>
            <p:nvPr/>
          </p:nvSpPr>
          <p:spPr>
            <a:xfrm>
              <a:off x="4067944" y="3410712"/>
              <a:ext cx="3600400" cy="755512"/>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88024" y="3041380"/>
              <a:ext cx="2364750" cy="400110"/>
            </a:xfrm>
            <a:prstGeom prst="rect">
              <a:avLst/>
            </a:prstGeom>
          </p:spPr>
          <p:txBody>
            <a:bodyPr wrap="square">
              <a:spAutoFit/>
            </a:bodyPr>
            <a:lstStyle/>
            <a:p>
              <a:r>
                <a:rPr lang="zh-CN" altLang="en-US" sz="2000" b="1" dirty="0">
                  <a:solidFill>
                    <a:srgbClr val="0000FF"/>
                  </a:solidFill>
                </a:rPr>
                <a:t>‘</a:t>
              </a:r>
              <a:r>
                <a:rPr lang="en-US" altLang="zh-CN" sz="2000" b="1" dirty="0">
                  <a:solidFill>
                    <a:srgbClr val="0000FF"/>
                  </a:solidFill>
                </a:rPr>
                <a:t>DS</a:t>
              </a:r>
              <a:r>
                <a:rPr lang="zh-CN" altLang="en-US" sz="2000" b="1" dirty="0">
                  <a:solidFill>
                    <a:srgbClr val="0000FF"/>
                  </a:solidFill>
                </a:rPr>
                <a:t>’ 的课程号</a:t>
              </a:r>
            </a:p>
          </p:txBody>
        </p:sp>
      </p:grpSp>
      <p:grpSp>
        <p:nvGrpSpPr>
          <p:cNvPr id="14" name="组合 13"/>
          <p:cNvGrpSpPr/>
          <p:nvPr/>
        </p:nvGrpSpPr>
        <p:grpSpPr>
          <a:xfrm>
            <a:off x="2051720" y="5323343"/>
            <a:ext cx="4206601" cy="1015594"/>
            <a:chOff x="2051720" y="5323343"/>
            <a:chExt cx="4206601" cy="1015594"/>
          </a:xfrm>
        </p:grpSpPr>
        <p:sp>
          <p:nvSpPr>
            <p:cNvPr id="7" name="矩形 6"/>
            <p:cNvSpPr/>
            <p:nvPr/>
          </p:nvSpPr>
          <p:spPr>
            <a:xfrm>
              <a:off x="2051720" y="5877272"/>
              <a:ext cx="4206601" cy="461665"/>
            </a:xfrm>
            <a:prstGeom prst="rect">
              <a:avLst/>
            </a:prstGeom>
          </p:spPr>
          <p:txBody>
            <a:bodyPr wrap="none">
              <a:spAutoFit/>
            </a:bodyPr>
            <a:lstStyle/>
            <a:p>
              <a:r>
                <a:rPr lang="zh-CN" altLang="en-US" sz="2400" b="1" dirty="0">
                  <a:solidFill>
                    <a:srgbClr val="00B050"/>
                  </a:solidFill>
                </a:rPr>
                <a:t>此连接查询可改写为嵌套查询</a:t>
              </a:r>
            </a:p>
          </p:txBody>
        </p:sp>
        <p:cxnSp>
          <p:nvCxnSpPr>
            <p:cNvPr id="12" name="直接箭头连接符 11"/>
            <p:cNvCxnSpPr>
              <a:cxnSpLocks/>
            </p:cNvCxnSpPr>
            <p:nvPr/>
          </p:nvCxnSpPr>
          <p:spPr>
            <a:xfrm flipV="1">
              <a:off x="4067944" y="5323343"/>
              <a:ext cx="576064" cy="617656"/>
            </a:xfrm>
            <a:prstGeom prst="straightConnector1">
              <a:avLst/>
            </a:prstGeom>
            <a:ln w="38100">
              <a:solidFill>
                <a:srgbClr val="00B05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p:spPr>
        <p:txBody>
          <a:bodyPr/>
          <a:lstStyle/>
          <a:p>
            <a:fld id="{F5631D9F-24CE-4EDD-83D6-00D301F88565}" type="slidenum">
              <a:rPr lang="en-US" altLang="zh-CN" smtClean="0"/>
              <a:pPr/>
              <a:t>37</a:t>
            </a:fld>
            <a:endParaRPr lang="en-US" altLang="zh-CN"/>
          </a:p>
        </p:txBody>
      </p:sp>
      <p:sp>
        <p:nvSpPr>
          <p:cNvPr id="41987"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41988" name="Rectangle 3"/>
          <p:cNvSpPr>
            <a:spLocks noGrp="1" noChangeArrowheads="1"/>
          </p:cNvSpPr>
          <p:nvPr>
            <p:ph type="body" idx="1"/>
          </p:nvPr>
        </p:nvSpPr>
        <p:spPr>
          <a:xfrm>
            <a:off x="468313" y="1268413"/>
            <a:ext cx="8218487" cy="5040312"/>
          </a:xfrm>
        </p:spPr>
        <p:txBody>
          <a:bodyPr/>
          <a:lstStyle/>
          <a:p>
            <a:pPr lvl="1" eaLnBrk="1" hangingPunct="1"/>
            <a:r>
              <a:rPr lang="zh-CN" altLang="en-US" sz="2200" dirty="0">
                <a:solidFill>
                  <a:srgbClr val="008000"/>
                </a:solidFill>
                <a:latin typeface="Times New Roman" pitchFamily="18" charset="0"/>
                <a:ea typeface="黑体" pitchFamily="2" charset="-122"/>
              </a:rPr>
              <a:t>例：</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对多个关系间的联系进行约束</a:t>
            </a:r>
            <a:r>
              <a:rPr lang="en-US" altLang="zh-CN" sz="2200" dirty="0">
                <a:solidFill>
                  <a:srgbClr val="008000"/>
                </a:solidFill>
                <a:latin typeface="Times New Roman" pitchFamily="18" charset="0"/>
                <a:ea typeface="黑体" pitchFamily="2" charset="-122"/>
              </a:rPr>
              <a:t>】</a:t>
            </a:r>
            <a:br>
              <a:rPr lang="en-US" altLang="zh-CN" sz="2200" dirty="0">
                <a:solidFill>
                  <a:srgbClr val="008000"/>
                </a:solidFill>
                <a:latin typeface="Times New Roman" pitchFamily="18" charset="0"/>
                <a:ea typeface="黑体" pitchFamily="2" charset="-122"/>
              </a:rPr>
            </a:br>
            <a:r>
              <a:rPr lang="zh-CN" altLang="en-US" sz="2200" dirty="0">
                <a:latin typeface="Times New Roman" pitchFamily="18" charset="0"/>
                <a:ea typeface="黑体" pitchFamily="2" charset="-122"/>
              </a:rPr>
              <a:t>学生在选修‘数据结构’（</a:t>
            </a:r>
            <a:r>
              <a:rPr lang="en-US" altLang="zh-CN" sz="2200" dirty="0">
                <a:latin typeface="Times New Roman" pitchFamily="18" charset="0"/>
                <a:ea typeface="黑体" pitchFamily="2" charset="-122"/>
              </a:rPr>
              <a:t>DS</a:t>
            </a:r>
            <a:r>
              <a:rPr lang="zh-CN" altLang="en-US" sz="2200" dirty="0">
                <a:latin typeface="Times New Roman" pitchFamily="18" charset="0"/>
                <a:ea typeface="黑体" pitchFamily="2" charset="-122"/>
              </a:rPr>
              <a:t>）课程之前必须先学过‘</a:t>
            </a:r>
            <a:r>
              <a:rPr lang="en-US" altLang="zh-CN" sz="2200" dirty="0">
                <a:latin typeface="Times New Roman" pitchFamily="18" charset="0"/>
                <a:ea typeface="黑体" pitchFamily="2" charset="-122"/>
              </a:rPr>
              <a:t>C++</a:t>
            </a:r>
            <a:r>
              <a:rPr lang="zh-CN" altLang="en-US" sz="2200" dirty="0">
                <a:latin typeface="Times New Roman" pitchFamily="18" charset="0"/>
                <a:ea typeface="黑体" pitchFamily="2" charset="-122"/>
              </a:rPr>
              <a:t>程序设计’（</a:t>
            </a:r>
            <a:r>
              <a:rPr lang="en-US" altLang="zh-CN" sz="2200" dirty="0">
                <a:latin typeface="Times New Roman" pitchFamily="18" charset="0"/>
                <a:ea typeface="黑体" pitchFamily="2" charset="-122"/>
              </a:rPr>
              <a:t>CCP</a:t>
            </a:r>
            <a:r>
              <a:rPr lang="zh-CN" altLang="en-US" sz="2200" dirty="0">
                <a:latin typeface="Times New Roman" pitchFamily="18" charset="0"/>
                <a:ea typeface="黑体" pitchFamily="2" charset="-122"/>
              </a:rPr>
              <a:t>）课程。</a:t>
            </a:r>
            <a:endParaRPr lang="en-US" altLang="zh-CN" sz="2200" dirty="0">
              <a:latin typeface="Times New Roman" pitchFamily="18" charset="0"/>
              <a:ea typeface="黑体" pitchFamily="2" charset="-122"/>
            </a:endParaRPr>
          </a:p>
          <a:p>
            <a:pPr lvl="1" eaLnBrk="1" hangingPunct="1">
              <a:buNone/>
            </a:pPr>
            <a:r>
              <a:rPr lang="en-US" altLang="zh-CN" sz="2000" b="1" dirty="0">
                <a:solidFill>
                  <a:srgbClr val="0000FF"/>
                </a:solidFill>
                <a:latin typeface="Times New Roman" pitchFamily="18" charset="0"/>
                <a:ea typeface="黑体" pitchFamily="2" charset="-122"/>
              </a:rPr>
              <a:t>     CREATE  ASSERTION</a:t>
            </a:r>
            <a:r>
              <a:rPr lang="en-US" altLang="zh-CN" sz="2000" b="1" dirty="0">
                <a:solidFill>
                  <a:schemeClr val="hlink"/>
                </a:solidFill>
                <a:latin typeface="Times New Roman" pitchFamily="18" charset="0"/>
                <a:ea typeface="黑体" pitchFamily="2" charset="-122"/>
              </a:rPr>
              <a:t>  </a:t>
            </a:r>
            <a:r>
              <a:rPr lang="en-US" altLang="zh-CN" sz="2000" b="1" dirty="0">
                <a:latin typeface="Times New Roman" pitchFamily="18" charset="0"/>
                <a:ea typeface="黑体" pitchFamily="2" charset="-122"/>
              </a:rPr>
              <a:t>ass_2</a:t>
            </a:r>
            <a:r>
              <a:rPr lang="en-US" altLang="zh-CN" sz="2000" b="1" dirty="0">
                <a:solidFill>
                  <a:schemeClr val="tx2"/>
                </a:solidFill>
                <a:latin typeface="Times New Roman" pitchFamily="18" charset="0"/>
                <a:ea typeface="黑体" pitchFamily="2" charset="-122"/>
              </a:rPr>
              <a:t> </a:t>
            </a:r>
            <a:r>
              <a:rPr lang="en-US" altLang="zh-CN" sz="2000" b="1" dirty="0">
                <a:solidFill>
                  <a:schemeClr val="hlink"/>
                </a:solidFill>
                <a:latin typeface="Times New Roman" pitchFamily="18" charset="0"/>
                <a:ea typeface="黑体" pitchFamily="2" charset="-122"/>
              </a:rPr>
              <a:t> </a:t>
            </a:r>
            <a:r>
              <a:rPr lang="en-US" altLang="zh-CN" sz="2000" b="1" dirty="0">
                <a:solidFill>
                  <a:srgbClr val="0000FF"/>
                </a:solidFill>
                <a:latin typeface="Times New Roman" pitchFamily="18" charset="0"/>
                <a:ea typeface="黑体" pitchFamily="2" charset="-122"/>
              </a:rPr>
              <a:t>CHECK</a:t>
            </a:r>
            <a:r>
              <a:rPr lang="en-US" altLang="zh-CN" sz="2000" b="1" dirty="0">
                <a:latin typeface="Times New Roman" pitchFamily="18" charset="0"/>
                <a:ea typeface="黑体" pitchFamily="2" charset="-122"/>
              </a:rPr>
              <a:t> </a:t>
            </a:r>
          </a:p>
          <a:p>
            <a:pPr lvl="1" eaLnBrk="1" hangingPunct="1">
              <a:buNone/>
            </a:pPr>
            <a:r>
              <a:rPr lang="en-US" altLang="zh-CN" sz="2000" b="1" dirty="0">
                <a:latin typeface="Times New Roman" pitchFamily="18" charset="0"/>
                <a:ea typeface="黑体" pitchFamily="2" charset="-122"/>
              </a:rPr>
              <a:t>     ( </a:t>
            </a:r>
            <a:r>
              <a:rPr lang="en-US" altLang="zh-CN" sz="2000" b="1" dirty="0">
                <a:solidFill>
                  <a:srgbClr val="FF0000"/>
                </a:solidFill>
                <a:latin typeface="Times New Roman" pitchFamily="18" charset="0"/>
                <a:ea typeface="黑体" pitchFamily="2" charset="-122"/>
              </a:rPr>
              <a:t>NOT EXISTS </a:t>
            </a:r>
            <a:endParaRPr lang="en-US" altLang="zh-CN" sz="2000" b="1" dirty="0">
              <a:latin typeface="Times New Roman" pitchFamily="18" charset="0"/>
              <a:ea typeface="黑体" pitchFamily="2" charset="-122"/>
            </a:endParaRPr>
          </a:p>
          <a:p>
            <a:pPr lvl="2" eaLnBrk="1" hangingPunct="1">
              <a:buFont typeface="Wingdings" pitchFamily="2" charset="2"/>
              <a:buNone/>
            </a:pPr>
            <a:r>
              <a:rPr lang="en-US" altLang="zh-CN" sz="2000" b="1" dirty="0">
                <a:latin typeface="Times New Roman" pitchFamily="18" charset="0"/>
                <a:ea typeface="黑体" pitchFamily="2" charset="-122"/>
              </a:rPr>
              <a:t>    (  SELECT  *  FROM  sc </a:t>
            </a:r>
            <a:br>
              <a:rPr lang="en-US" altLang="zh-CN" sz="2000" b="1" dirty="0">
                <a:latin typeface="Times New Roman" pitchFamily="18" charset="0"/>
                <a:ea typeface="黑体" pitchFamily="2" charset="-122"/>
              </a:rPr>
            </a:br>
            <a:r>
              <a:rPr lang="en-US" altLang="zh-CN" sz="2000" b="1" dirty="0">
                <a:latin typeface="Times New Roman" pitchFamily="18" charset="0"/>
                <a:ea typeface="黑体" pitchFamily="2" charset="-122"/>
              </a:rPr>
              <a:t>    WHERE </a:t>
            </a:r>
            <a:r>
              <a:rPr lang="en-US" altLang="zh-CN" sz="2000" b="1" dirty="0" err="1">
                <a:latin typeface="Times New Roman" pitchFamily="18" charset="0"/>
                <a:ea typeface="黑体" pitchFamily="2" charset="-122"/>
              </a:rPr>
              <a:t>cno</a:t>
            </a:r>
            <a:r>
              <a:rPr lang="en-US" altLang="zh-CN" sz="2000" b="1" dirty="0">
                <a:latin typeface="Times New Roman" pitchFamily="18" charset="0"/>
                <a:ea typeface="黑体" pitchFamily="2" charset="-122"/>
              </a:rPr>
              <a:t>  IN  (  SELECT  </a:t>
            </a:r>
            <a:r>
              <a:rPr lang="en-US" altLang="zh-CN" sz="2000" b="1" dirty="0" err="1">
                <a:latin typeface="Times New Roman" pitchFamily="18" charset="0"/>
                <a:ea typeface="黑体" pitchFamily="2" charset="-122"/>
              </a:rPr>
              <a:t>cno</a:t>
            </a:r>
            <a:r>
              <a:rPr lang="en-US" altLang="zh-CN" sz="2000" b="1" dirty="0">
                <a:latin typeface="Times New Roman" pitchFamily="18" charset="0"/>
                <a:ea typeface="黑体" pitchFamily="2" charset="-122"/>
              </a:rPr>
              <a:t>  FROM  course</a:t>
            </a:r>
          </a:p>
          <a:p>
            <a:pPr lvl="3" eaLnBrk="1" hangingPunct="1">
              <a:buFont typeface="Wingdings" pitchFamily="2" charset="2"/>
              <a:buNone/>
            </a:pPr>
            <a:r>
              <a:rPr lang="en-US" altLang="zh-CN" b="1" dirty="0">
                <a:latin typeface="Times New Roman" pitchFamily="18" charset="0"/>
                <a:ea typeface="黑体" pitchFamily="2" charset="-122"/>
              </a:rPr>
              <a:t>                                   WHERE  </a:t>
            </a:r>
            <a:r>
              <a:rPr lang="en-US" altLang="zh-CN" b="1" dirty="0" err="1">
                <a:latin typeface="Times New Roman" pitchFamily="18" charset="0"/>
                <a:ea typeface="黑体" pitchFamily="2" charset="-122"/>
              </a:rPr>
              <a:t>cn</a:t>
            </a:r>
            <a:r>
              <a:rPr lang="en-US" altLang="zh-CN" b="1" dirty="0">
                <a:latin typeface="Times New Roman" pitchFamily="18" charset="0"/>
                <a:ea typeface="黑体" pitchFamily="2" charset="-122"/>
              </a:rPr>
              <a:t> = ‘DS’                       ) </a:t>
            </a:r>
            <a:r>
              <a:rPr lang="en-US" altLang="zh-CN" b="1" dirty="0">
                <a:solidFill>
                  <a:schemeClr val="accent2"/>
                </a:solidFill>
                <a:latin typeface="Times New Roman" pitchFamily="18" charset="0"/>
                <a:ea typeface="黑体" pitchFamily="2" charset="-122"/>
              </a:rPr>
              <a:t> AND</a:t>
            </a:r>
            <a:endParaRPr lang="en-US" altLang="zh-CN" b="1" dirty="0">
              <a:latin typeface="Times New Roman" pitchFamily="18" charset="0"/>
              <a:ea typeface="黑体" pitchFamily="2" charset="-122"/>
            </a:endParaRPr>
          </a:p>
          <a:p>
            <a:pPr lvl="3" eaLnBrk="1" hangingPunct="1">
              <a:spcBef>
                <a:spcPts val="1200"/>
              </a:spcBef>
              <a:buFont typeface="Wingdings" pitchFamily="2" charset="2"/>
              <a:buNone/>
            </a:pPr>
            <a:r>
              <a:rPr lang="en-US" altLang="zh-CN" b="1" dirty="0">
                <a:latin typeface="Times New Roman" pitchFamily="18" charset="0"/>
                <a:ea typeface="黑体" pitchFamily="2" charset="-122"/>
              </a:rPr>
              <a:t>                 </a:t>
            </a:r>
            <a:r>
              <a:rPr lang="en-US" altLang="zh-CN" b="1" dirty="0" err="1">
                <a:latin typeface="Times New Roman" pitchFamily="18" charset="0"/>
                <a:ea typeface="黑体" pitchFamily="2" charset="-122"/>
              </a:rPr>
              <a:t>sno</a:t>
            </a:r>
            <a:r>
              <a:rPr lang="en-US" altLang="zh-CN" b="1" dirty="0">
                <a:latin typeface="Times New Roman" pitchFamily="18" charset="0"/>
                <a:ea typeface="黑体" pitchFamily="2" charset="-122"/>
              </a:rPr>
              <a:t>  </a:t>
            </a:r>
            <a:r>
              <a:rPr lang="en-US" altLang="zh-CN" b="1" dirty="0">
                <a:solidFill>
                  <a:srgbClr val="00B0F0"/>
                </a:solidFill>
                <a:latin typeface="Times New Roman" pitchFamily="18" charset="0"/>
                <a:ea typeface="黑体" pitchFamily="2" charset="-122"/>
              </a:rPr>
              <a:t>NOT</a:t>
            </a:r>
            <a:r>
              <a:rPr lang="en-US" altLang="zh-CN" b="1" dirty="0">
                <a:latin typeface="Times New Roman" pitchFamily="18" charset="0"/>
                <a:ea typeface="黑体" pitchFamily="2" charset="-122"/>
              </a:rPr>
              <a:t> IN  (  SELECT  </a:t>
            </a:r>
            <a:r>
              <a:rPr lang="en-US" altLang="zh-CN" b="1" dirty="0">
                <a:solidFill>
                  <a:srgbClr val="00CC00"/>
                </a:solidFill>
                <a:latin typeface="Times New Roman" pitchFamily="18" charset="0"/>
                <a:ea typeface="黑体" pitchFamily="2" charset="-122"/>
              </a:rPr>
              <a:t>sc1</a:t>
            </a:r>
            <a:r>
              <a:rPr lang="en-US" altLang="zh-CN" b="1" dirty="0">
                <a:latin typeface="Times New Roman" pitchFamily="18" charset="0"/>
                <a:ea typeface="黑体" pitchFamily="2" charset="-122"/>
              </a:rPr>
              <a:t>.sno  </a:t>
            </a:r>
          </a:p>
          <a:p>
            <a:pPr lvl="3" eaLnBrk="1" hangingPunct="1">
              <a:spcBef>
                <a:spcPts val="24"/>
              </a:spcBef>
              <a:buFont typeface="Wingdings" pitchFamily="2" charset="2"/>
              <a:buNone/>
            </a:pPr>
            <a:r>
              <a:rPr lang="en-US" altLang="zh-CN" b="1" dirty="0">
                <a:latin typeface="Times New Roman" pitchFamily="18" charset="0"/>
                <a:ea typeface="黑体" pitchFamily="2" charset="-122"/>
              </a:rPr>
              <a:t>                                            FROM  </a:t>
            </a:r>
            <a:r>
              <a:rPr lang="en-US" altLang="zh-CN" b="1" dirty="0" err="1">
                <a:latin typeface="Times New Roman" pitchFamily="18" charset="0"/>
                <a:ea typeface="黑体" pitchFamily="2" charset="-122"/>
              </a:rPr>
              <a:t>sc</a:t>
            </a:r>
            <a:r>
              <a:rPr lang="en-US" altLang="zh-CN" b="1" dirty="0">
                <a:latin typeface="Times New Roman" pitchFamily="18" charset="0"/>
                <a:ea typeface="黑体" pitchFamily="2" charset="-122"/>
              </a:rPr>
              <a:t> </a:t>
            </a:r>
            <a:r>
              <a:rPr lang="en-US" altLang="zh-CN" b="1" dirty="0">
                <a:solidFill>
                  <a:srgbClr val="00CC00"/>
                </a:solidFill>
                <a:latin typeface="Times New Roman" pitchFamily="18" charset="0"/>
                <a:ea typeface="黑体" pitchFamily="2" charset="-122"/>
              </a:rPr>
              <a:t>sc1</a:t>
            </a:r>
          </a:p>
          <a:p>
            <a:pPr lvl="3" eaLnBrk="1" hangingPunct="1">
              <a:buNone/>
            </a:pPr>
            <a:r>
              <a:rPr lang="en-US" altLang="zh-CN" b="1" dirty="0">
                <a:latin typeface="Times New Roman" pitchFamily="18" charset="0"/>
                <a:ea typeface="黑体" pitchFamily="2" charset="-122"/>
              </a:rPr>
              <a:t>                                            WHERE </a:t>
            </a:r>
            <a:r>
              <a:rPr lang="en-US" altLang="zh-CN" b="1" dirty="0">
                <a:solidFill>
                  <a:srgbClr val="00CC00"/>
                </a:solidFill>
                <a:latin typeface="Times New Roman" pitchFamily="18" charset="0"/>
                <a:ea typeface="黑体" pitchFamily="2" charset="-122"/>
              </a:rPr>
              <a:t>sc1</a:t>
            </a:r>
            <a:r>
              <a:rPr lang="en-US" altLang="zh-CN" b="1" dirty="0">
                <a:latin typeface="Times New Roman" pitchFamily="18" charset="0"/>
                <a:ea typeface="黑体" pitchFamily="2" charset="-122"/>
              </a:rPr>
              <a:t>.cno  IN </a:t>
            </a:r>
          </a:p>
          <a:p>
            <a:pPr lvl="3" eaLnBrk="1" hangingPunct="1">
              <a:buNone/>
            </a:pPr>
            <a:r>
              <a:rPr lang="en-US" altLang="zh-CN" b="1" dirty="0">
                <a:latin typeface="Times New Roman" pitchFamily="18" charset="0"/>
                <a:ea typeface="黑体" pitchFamily="2" charset="-122"/>
              </a:rPr>
              <a:t>  	                                           (  SELECT  </a:t>
            </a:r>
            <a:r>
              <a:rPr lang="en-US" altLang="zh-CN" b="1" dirty="0" err="1">
                <a:latin typeface="Times New Roman" pitchFamily="18" charset="0"/>
                <a:ea typeface="黑体" pitchFamily="2" charset="-122"/>
              </a:rPr>
              <a:t>cno</a:t>
            </a:r>
            <a:r>
              <a:rPr lang="en-US" altLang="zh-CN" b="1" dirty="0">
                <a:latin typeface="Times New Roman" pitchFamily="18" charset="0"/>
                <a:ea typeface="黑体" pitchFamily="2" charset="-122"/>
              </a:rPr>
              <a:t> FROM  course</a:t>
            </a:r>
          </a:p>
          <a:p>
            <a:pPr lvl="3" eaLnBrk="1" hangingPunct="1">
              <a:buNone/>
            </a:pPr>
            <a:r>
              <a:rPr lang="en-US" altLang="zh-CN" b="1" dirty="0">
                <a:latin typeface="Times New Roman" pitchFamily="18" charset="0"/>
                <a:ea typeface="黑体" pitchFamily="2" charset="-122"/>
              </a:rPr>
              <a:t>                                                  WHERE  </a:t>
            </a:r>
            <a:r>
              <a:rPr lang="en-US" altLang="zh-CN" b="1" dirty="0" err="1">
                <a:latin typeface="Times New Roman" pitchFamily="18" charset="0"/>
                <a:ea typeface="黑体" pitchFamily="2" charset="-122"/>
              </a:rPr>
              <a:t>cn</a:t>
            </a:r>
            <a:r>
              <a:rPr lang="en-US" altLang="zh-CN" b="1" dirty="0">
                <a:latin typeface="Times New Roman" pitchFamily="18" charset="0"/>
                <a:ea typeface="黑体" pitchFamily="2" charset="-122"/>
              </a:rPr>
              <a:t> = ‘CCP’ )              )</a:t>
            </a:r>
          </a:p>
          <a:p>
            <a:pPr marL="228600" lvl="3" eaLnBrk="1" hangingPunct="1">
              <a:spcBef>
                <a:spcPts val="0"/>
              </a:spcBef>
              <a:buFont typeface="Wingdings" pitchFamily="2" charset="2"/>
              <a:buNone/>
            </a:pPr>
            <a:r>
              <a:rPr lang="en-US" altLang="zh-CN" b="1" dirty="0">
                <a:latin typeface="Times New Roman" pitchFamily="18" charset="0"/>
                <a:ea typeface="黑体" pitchFamily="2" charset="-122"/>
              </a:rPr>
              <a:t>                  )</a:t>
            </a:r>
          </a:p>
          <a:p>
            <a:pPr marL="228600" lvl="3" eaLnBrk="1" hangingPunct="1">
              <a:spcBef>
                <a:spcPts val="0"/>
              </a:spcBef>
              <a:buFont typeface="Wingdings" pitchFamily="2" charset="2"/>
              <a:buNone/>
            </a:pPr>
            <a:r>
              <a:rPr lang="en-US" altLang="zh-CN" b="1" dirty="0">
                <a:latin typeface="Times New Roman" pitchFamily="18" charset="0"/>
                <a:ea typeface="黑体" pitchFamily="2" charset="-122"/>
              </a:rPr>
              <a:t>             );</a:t>
            </a:r>
          </a:p>
        </p:txBody>
      </p:sp>
      <p:sp>
        <p:nvSpPr>
          <p:cNvPr id="41989"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199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grpSp>
        <p:nvGrpSpPr>
          <p:cNvPr id="4" name="组合 3"/>
          <p:cNvGrpSpPr/>
          <p:nvPr/>
        </p:nvGrpSpPr>
        <p:grpSpPr>
          <a:xfrm>
            <a:off x="1442065" y="4253025"/>
            <a:ext cx="6979560" cy="2127138"/>
            <a:chOff x="1599508" y="4184512"/>
            <a:chExt cx="6617468" cy="1677365"/>
          </a:xfrm>
        </p:grpSpPr>
        <p:sp>
          <p:nvSpPr>
            <p:cNvPr id="2" name="矩形 1"/>
            <p:cNvSpPr/>
            <p:nvPr/>
          </p:nvSpPr>
          <p:spPr>
            <a:xfrm>
              <a:off x="4644008" y="4184512"/>
              <a:ext cx="3572968" cy="1677365"/>
            </a:xfrm>
            <a:prstGeom prst="rect">
              <a:avLst/>
            </a:prstGeom>
            <a:no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99508" y="4943871"/>
              <a:ext cx="3308919" cy="400110"/>
            </a:xfrm>
            <a:prstGeom prst="rect">
              <a:avLst/>
            </a:prstGeom>
          </p:spPr>
          <p:txBody>
            <a:bodyPr wrap="none">
              <a:spAutoFit/>
            </a:bodyPr>
            <a:lstStyle/>
            <a:p>
              <a:r>
                <a:rPr lang="zh-CN" altLang="en-US" sz="2000" b="1" dirty="0">
                  <a:solidFill>
                    <a:srgbClr val="FF0000"/>
                  </a:solidFill>
                </a:rPr>
                <a:t>学过‘CCP’的学生的学号</a:t>
              </a:r>
            </a:p>
          </p:txBody>
        </p:sp>
      </p:grpSp>
      <p:grpSp>
        <p:nvGrpSpPr>
          <p:cNvPr id="6" name="组合 5"/>
          <p:cNvGrpSpPr/>
          <p:nvPr/>
        </p:nvGrpSpPr>
        <p:grpSpPr>
          <a:xfrm>
            <a:off x="4067944" y="3041380"/>
            <a:ext cx="3600400" cy="1107700"/>
            <a:chOff x="4067944" y="3041380"/>
            <a:chExt cx="3600400" cy="1124844"/>
          </a:xfrm>
        </p:grpSpPr>
        <p:sp>
          <p:nvSpPr>
            <p:cNvPr id="5" name="矩形 4"/>
            <p:cNvSpPr/>
            <p:nvPr/>
          </p:nvSpPr>
          <p:spPr>
            <a:xfrm>
              <a:off x="4067944" y="3410712"/>
              <a:ext cx="3600400" cy="755512"/>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788024" y="3041380"/>
              <a:ext cx="2364750" cy="400110"/>
            </a:xfrm>
            <a:prstGeom prst="rect">
              <a:avLst/>
            </a:prstGeom>
          </p:spPr>
          <p:txBody>
            <a:bodyPr wrap="square">
              <a:spAutoFit/>
            </a:bodyPr>
            <a:lstStyle/>
            <a:p>
              <a:r>
                <a:rPr lang="zh-CN" altLang="en-US" sz="2000" b="1" dirty="0">
                  <a:solidFill>
                    <a:srgbClr val="0000FF"/>
                  </a:solidFill>
                </a:rPr>
                <a:t>‘</a:t>
              </a:r>
              <a:r>
                <a:rPr lang="en-US" altLang="zh-CN" sz="2000" b="1" dirty="0">
                  <a:solidFill>
                    <a:srgbClr val="0000FF"/>
                  </a:solidFill>
                </a:rPr>
                <a:t>DS</a:t>
              </a:r>
              <a:r>
                <a:rPr lang="zh-CN" altLang="en-US" sz="2000" b="1" dirty="0">
                  <a:solidFill>
                    <a:srgbClr val="0000FF"/>
                  </a:solidFill>
                </a:rPr>
                <a:t>’ 的课程号</a:t>
              </a:r>
            </a:p>
          </p:txBody>
        </p:sp>
      </p:grpSp>
      <p:grpSp>
        <p:nvGrpSpPr>
          <p:cNvPr id="13" name="组合 12"/>
          <p:cNvGrpSpPr/>
          <p:nvPr/>
        </p:nvGrpSpPr>
        <p:grpSpPr>
          <a:xfrm>
            <a:off x="4932039" y="5253286"/>
            <a:ext cx="3441576" cy="1128042"/>
            <a:chOff x="3917858" y="3410712"/>
            <a:chExt cx="3796008" cy="1128042"/>
          </a:xfrm>
        </p:grpSpPr>
        <p:sp>
          <p:nvSpPr>
            <p:cNvPr id="14" name="矩形 13"/>
            <p:cNvSpPr/>
            <p:nvPr/>
          </p:nvSpPr>
          <p:spPr>
            <a:xfrm>
              <a:off x="4067944" y="3410712"/>
              <a:ext cx="3600400" cy="755512"/>
            </a:xfrm>
            <a:prstGeom prst="rect">
              <a:avLst/>
            </a:prstGeom>
            <a:noFill/>
            <a:ln>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3917858" y="4138644"/>
              <a:ext cx="3796008" cy="400110"/>
            </a:xfrm>
            <a:prstGeom prst="rect">
              <a:avLst/>
            </a:prstGeom>
          </p:spPr>
          <p:txBody>
            <a:bodyPr wrap="square">
              <a:spAutoFit/>
            </a:bodyPr>
            <a:lstStyle/>
            <a:p>
              <a:r>
                <a:rPr lang="zh-CN" altLang="en-US" sz="2000" b="1" dirty="0">
                  <a:solidFill>
                    <a:srgbClr val="0000FF"/>
                  </a:solidFill>
                </a:rPr>
                <a:t>子查询：‘</a:t>
              </a:r>
              <a:r>
                <a:rPr lang="en-US" altLang="zh-CN" sz="2000" b="1" dirty="0">
                  <a:solidFill>
                    <a:srgbClr val="0000FF"/>
                  </a:solidFill>
                </a:rPr>
                <a:t>CCP</a:t>
              </a:r>
              <a:r>
                <a:rPr lang="zh-CN" altLang="en-US" sz="2000" b="1" dirty="0">
                  <a:solidFill>
                    <a:srgbClr val="0000FF"/>
                  </a:solidFill>
                </a:rPr>
                <a:t>’ 的课程号</a:t>
              </a:r>
            </a:p>
          </p:txBody>
        </p:sp>
      </p:grpSp>
    </p:spTree>
    <p:extLst>
      <p:ext uri="{BB962C8B-B14F-4D97-AF65-F5344CB8AC3E}">
        <p14:creationId xmlns:p14="http://schemas.microsoft.com/office/powerpoint/2010/main" val="880101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p:spPr>
        <p:txBody>
          <a:bodyPr/>
          <a:lstStyle/>
          <a:p>
            <a:fld id="{757543AA-0CBE-4DCA-B28B-F39153006EDC}" type="slidenum">
              <a:rPr lang="en-US" altLang="zh-CN" smtClean="0"/>
              <a:pPr/>
              <a:t>38</a:t>
            </a:fld>
            <a:endParaRPr lang="en-US" altLang="zh-CN"/>
          </a:p>
        </p:txBody>
      </p:sp>
      <p:sp>
        <p:nvSpPr>
          <p:cNvPr id="43011"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43012" name="Rectangle 3"/>
          <p:cNvSpPr>
            <a:spLocks noGrp="1" noChangeArrowheads="1"/>
          </p:cNvSpPr>
          <p:nvPr>
            <p:ph type="body" idx="1"/>
          </p:nvPr>
        </p:nvSpPr>
        <p:spPr>
          <a:xfrm>
            <a:off x="250825" y="1268413"/>
            <a:ext cx="8435975" cy="5040312"/>
          </a:xfrm>
        </p:spPr>
        <p:txBody>
          <a:bodyPr/>
          <a:lstStyle/>
          <a:p>
            <a:pPr lvl="1" eaLnBrk="1" hangingPunct="1">
              <a:lnSpc>
                <a:spcPct val="110000"/>
              </a:lnSpc>
            </a:pPr>
            <a:r>
              <a:rPr lang="zh-CN" altLang="en-US" sz="2800" dirty="0">
                <a:solidFill>
                  <a:schemeClr val="accent2"/>
                </a:solidFill>
                <a:latin typeface="Times New Roman" pitchFamily="18" charset="0"/>
                <a:ea typeface="黑体" pitchFamily="2" charset="-122"/>
              </a:rPr>
              <a:t>前面的例子说明：</a:t>
            </a:r>
            <a:br>
              <a:rPr lang="en-US" altLang="zh-CN" sz="2800" dirty="0">
                <a:solidFill>
                  <a:schemeClr val="accent2"/>
                </a:solidFill>
                <a:latin typeface="Times New Roman" pitchFamily="18" charset="0"/>
                <a:ea typeface="黑体" pitchFamily="2" charset="-122"/>
              </a:rPr>
            </a:br>
            <a:r>
              <a:rPr lang="zh-CN" altLang="en-US" sz="2200" dirty="0">
                <a:latin typeface="Times New Roman" pitchFamily="18" charset="0"/>
                <a:ea typeface="黑体" pitchFamily="2" charset="-122"/>
              </a:rPr>
              <a:t>在定义</a:t>
            </a:r>
            <a:r>
              <a:rPr lang="zh-CN" altLang="en-US" sz="2200" dirty="0">
                <a:solidFill>
                  <a:schemeClr val="accent2"/>
                </a:solidFill>
                <a:latin typeface="Times New Roman" pitchFamily="18" charset="0"/>
                <a:ea typeface="黑体" pitchFamily="2" charset="-122"/>
              </a:rPr>
              <a:t>断言</a:t>
            </a:r>
            <a:r>
              <a:rPr lang="zh-CN" altLang="en-US" sz="2200" dirty="0">
                <a:latin typeface="Times New Roman" pitchFamily="18" charset="0"/>
                <a:ea typeface="黑体" pitchFamily="2" charset="-122"/>
              </a:rPr>
              <a:t>的条件时，由于</a:t>
            </a:r>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不提供</a:t>
            </a:r>
            <a:r>
              <a:rPr lang="zh-CN" altLang="en-US" sz="2200" i="1" dirty="0">
                <a:solidFill>
                  <a:srgbClr val="FF0000"/>
                </a:solidFill>
                <a:latin typeface="Times New Roman" pitchFamily="18" charset="0"/>
                <a:ea typeface="黑体" pitchFamily="2" charset="-122"/>
              </a:rPr>
              <a:t>“</a:t>
            </a:r>
            <a:r>
              <a:rPr lang="en-US" altLang="zh-CN" sz="2200" i="1" dirty="0">
                <a:solidFill>
                  <a:srgbClr val="FF0000"/>
                </a:solidFill>
                <a:latin typeface="Times New Roman" pitchFamily="18" charset="0"/>
                <a:ea typeface="黑体" pitchFamily="2" charset="-122"/>
              </a:rPr>
              <a:t>for all X, P(X)</a:t>
            </a:r>
            <a:r>
              <a:rPr lang="en-US" altLang="zh-CN" sz="2200" i="1" dirty="0">
                <a:solidFill>
                  <a:srgbClr val="FF0000"/>
                </a:solidFill>
                <a:latin typeface="黑体" pitchFamily="2" charset="-122"/>
                <a:ea typeface="黑体" pitchFamily="2" charset="-122"/>
              </a:rPr>
              <a:t>”</a:t>
            </a:r>
            <a:r>
              <a:rPr lang="zh-CN" altLang="en-US" sz="2200" dirty="0">
                <a:latin typeface="Times New Roman" pitchFamily="18" charset="0"/>
                <a:ea typeface="黑体" pitchFamily="2" charset="-122"/>
              </a:rPr>
              <a:t>（其中，</a:t>
            </a:r>
            <a:r>
              <a:rPr lang="en-US" altLang="zh-CN" sz="2200" i="1" dirty="0">
                <a:solidFill>
                  <a:srgbClr val="FF0000"/>
                </a:solidFill>
                <a:latin typeface="Times New Roman" pitchFamily="18" charset="0"/>
                <a:ea typeface="黑体" pitchFamily="2" charset="-122"/>
              </a:rPr>
              <a:t>P</a:t>
            </a:r>
            <a:r>
              <a:rPr lang="zh-CN" altLang="en-US" sz="2200" dirty="0">
                <a:latin typeface="Times New Roman" pitchFamily="18" charset="0"/>
                <a:ea typeface="黑体" pitchFamily="2" charset="-122"/>
              </a:rPr>
              <a:t>是一个谓词）的逻辑结构，因此，</a:t>
            </a:r>
            <a:r>
              <a:rPr lang="zh-CN" altLang="en-US" sz="2200" dirty="0">
                <a:solidFill>
                  <a:srgbClr val="0000FF"/>
                </a:solidFill>
                <a:latin typeface="Times New Roman" pitchFamily="18" charset="0"/>
                <a:ea typeface="黑体" pitchFamily="2" charset="-122"/>
              </a:rPr>
              <a:t>我们只能写成：</a:t>
            </a:r>
            <a:r>
              <a:rPr lang="zh-CN" altLang="en-US" sz="2200" b="1" i="1" dirty="0">
                <a:solidFill>
                  <a:schemeClr val="hlink"/>
                </a:solidFill>
                <a:latin typeface="Times New Roman" pitchFamily="18" charset="0"/>
                <a:ea typeface="黑体" pitchFamily="2" charset="-122"/>
              </a:rPr>
              <a:t>“</a:t>
            </a:r>
            <a:r>
              <a:rPr lang="en-US" altLang="zh-CN" sz="2200" b="1" i="1" dirty="0">
                <a:solidFill>
                  <a:schemeClr val="hlink"/>
                </a:solidFill>
                <a:latin typeface="Times New Roman" pitchFamily="18" charset="0"/>
                <a:ea typeface="黑体" pitchFamily="2" charset="-122"/>
              </a:rPr>
              <a:t>not exists X such that not P(X)</a:t>
            </a:r>
            <a:r>
              <a:rPr lang="en-US" altLang="zh-CN" sz="2200" b="1" i="1" dirty="0">
                <a:solidFill>
                  <a:schemeClr val="hlink"/>
                </a:solidFill>
                <a:latin typeface="黑体" pitchFamily="2" charset="-122"/>
                <a:ea typeface="黑体" pitchFamily="2" charset="-122"/>
              </a:rPr>
              <a:t>”</a:t>
            </a:r>
            <a:r>
              <a:rPr lang="zh-CN" altLang="en-US" sz="2200" dirty="0">
                <a:latin typeface="Times New Roman" pitchFamily="18" charset="0"/>
                <a:ea typeface="黑体" pitchFamily="2" charset="-122"/>
              </a:rPr>
              <a:t>。</a:t>
            </a:r>
            <a:br>
              <a:rPr lang="en-US" altLang="zh-CN" sz="2200" dirty="0">
                <a:latin typeface="Times New Roman" pitchFamily="18" charset="0"/>
                <a:ea typeface="黑体" pitchFamily="2" charset="-122"/>
              </a:rPr>
            </a:br>
            <a:r>
              <a:rPr lang="zh-CN" altLang="en-US" sz="2200" dirty="0">
                <a:latin typeface="Times New Roman" pitchFamily="18" charset="0"/>
                <a:ea typeface="黑体" pitchFamily="2" charset="-122"/>
              </a:rPr>
              <a:t>另外，也可在某个关系的某个列上使用</a:t>
            </a:r>
            <a:r>
              <a:rPr lang="en-US" altLang="zh-CN" sz="2200" b="1" dirty="0">
                <a:solidFill>
                  <a:srgbClr val="FF0000"/>
                </a:solidFill>
                <a:latin typeface="Times New Roman" pitchFamily="18" charset="0"/>
                <a:ea typeface="黑体" pitchFamily="2" charset="-122"/>
                <a:sym typeface="Symbol" pitchFamily="18" charset="2"/>
              </a:rPr>
              <a:t>COUNT()</a:t>
            </a:r>
            <a:r>
              <a:rPr lang="zh-CN" altLang="en-US" sz="2200" b="1" dirty="0">
                <a:solidFill>
                  <a:srgbClr val="FF0000"/>
                </a:solidFill>
                <a:latin typeface="Times New Roman" pitchFamily="18" charset="0"/>
                <a:ea typeface="黑体" pitchFamily="2" charset="-122"/>
                <a:sym typeface="Symbol" pitchFamily="18" charset="2"/>
              </a:rPr>
              <a:t>、</a:t>
            </a:r>
            <a:r>
              <a:rPr lang="en-US" altLang="zh-CN" sz="2200" b="1" dirty="0">
                <a:solidFill>
                  <a:srgbClr val="FF0000"/>
                </a:solidFill>
                <a:latin typeface="Times New Roman" pitchFamily="18" charset="0"/>
                <a:ea typeface="黑体" pitchFamily="2" charset="-122"/>
              </a:rPr>
              <a:t>SUM()</a:t>
            </a:r>
            <a:r>
              <a:rPr lang="zh-CN" altLang="en-US" sz="2200" dirty="0">
                <a:latin typeface="Times New Roman" pitchFamily="18" charset="0"/>
                <a:ea typeface="黑体" pitchFamily="2" charset="-122"/>
              </a:rPr>
              <a:t>等</a:t>
            </a:r>
            <a:r>
              <a:rPr lang="en-US" altLang="zh-CN" sz="2200" dirty="0">
                <a:latin typeface="Times New Roman" pitchFamily="18" charset="0"/>
                <a:ea typeface="黑体" pitchFamily="2" charset="-122"/>
              </a:rPr>
              <a:t>SQL</a:t>
            </a:r>
            <a:r>
              <a:rPr lang="zh-CN" altLang="en-US" sz="2200" dirty="0">
                <a:latin typeface="Times New Roman" pitchFamily="18" charset="0"/>
                <a:ea typeface="黑体" pitchFamily="2" charset="-122"/>
              </a:rPr>
              <a:t>聚集函数，将其结果与某个常量进行比较。</a:t>
            </a:r>
            <a:r>
              <a:rPr lang="zh-CN" altLang="en-US" sz="2200" dirty="0"/>
              <a:t> </a:t>
            </a:r>
          </a:p>
          <a:p>
            <a:pPr lvl="1" eaLnBrk="1" hangingPunct="1">
              <a:lnSpc>
                <a:spcPct val="110000"/>
              </a:lnSpc>
            </a:pPr>
            <a:r>
              <a:rPr lang="zh-CN" altLang="en-US" sz="2400" dirty="0">
                <a:solidFill>
                  <a:schemeClr val="accent2"/>
                </a:solidFill>
                <a:latin typeface="Times New Roman" pitchFamily="18" charset="0"/>
                <a:ea typeface="黑体" pitchFamily="2" charset="-122"/>
              </a:rPr>
              <a:t>总结：</a:t>
            </a:r>
            <a:br>
              <a:rPr lang="en-US" altLang="zh-CN" sz="2400" dirty="0">
                <a:solidFill>
                  <a:schemeClr val="accent2"/>
                </a:solidFill>
                <a:latin typeface="Times New Roman" pitchFamily="18" charset="0"/>
                <a:ea typeface="黑体" pitchFamily="2" charset="-122"/>
              </a:rPr>
            </a:br>
            <a:r>
              <a:rPr lang="zh-CN" altLang="en-US" sz="2200" dirty="0">
                <a:solidFill>
                  <a:schemeClr val="accent2"/>
                </a:solidFill>
                <a:latin typeface="Times New Roman" pitchFamily="18" charset="0"/>
                <a:ea typeface="黑体" pitchFamily="2" charset="-122"/>
              </a:rPr>
              <a:t>断言</a:t>
            </a:r>
            <a:r>
              <a:rPr lang="zh-CN" altLang="en-US" sz="2200" dirty="0">
                <a:latin typeface="Times New Roman" pitchFamily="18" charset="0"/>
                <a:ea typeface="黑体" pitchFamily="2" charset="-122"/>
              </a:rPr>
              <a:t>实际上定义了一种</a:t>
            </a:r>
            <a:r>
              <a:rPr lang="zh-CN" altLang="en-US" sz="2200" dirty="0">
                <a:solidFill>
                  <a:srgbClr val="0000FF"/>
                </a:solidFill>
                <a:latin typeface="Times New Roman" pitchFamily="18" charset="0"/>
                <a:ea typeface="黑体" pitchFamily="2" charset="-122"/>
              </a:rPr>
              <a:t>通用约束（</a:t>
            </a:r>
            <a:r>
              <a:rPr lang="en-US" altLang="zh-CN" sz="2200" dirty="0">
                <a:solidFill>
                  <a:srgbClr val="0000FF"/>
                </a:solidFill>
                <a:latin typeface="Times New Roman" pitchFamily="18" charset="0"/>
                <a:ea typeface="黑体" pitchFamily="2" charset="-122"/>
              </a:rPr>
              <a:t>general constraints</a:t>
            </a:r>
            <a:r>
              <a:rPr lang="zh-CN" altLang="en-US" sz="2200" dirty="0">
                <a:solidFill>
                  <a:srgbClr val="0000FF"/>
                </a:solidFill>
                <a:latin typeface="Times New Roman" pitchFamily="18" charset="0"/>
                <a:ea typeface="黑体" pitchFamily="2" charset="-122"/>
              </a:rPr>
              <a:t>）</a:t>
            </a:r>
            <a:r>
              <a:rPr lang="zh-CN" altLang="en-US" sz="2200" dirty="0">
                <a:latin typeface="Times New Roman" pitchFamily="18" charset="0"/>
                <a:ea typeface="黑体" pitchFamily="2" charset="-122"/>
              </a:rPr>
              <a:t>，从这种意义上说，前述的</a:t>
            </a:r>
            <a:r>
              <a:rPr lang="zh-CN" altLang="en-US" sz="2200" dirty="0">
                <a:solidFill>
                  <a:srgbClr val="0000FF"/>
                </a:solidFill>
                <a:latin typeface="Times New Roman" pitchFamily="18" charset="0"/>
                <a:ea typeface="黑体" pitchFamily="2" charset="-122"/>
              </a:rPr>
              <a:t>域完整性约束、引用完整性约束和</a:t>
            </a:r>
            <a:r>
              <a:rPr lang="en-US" altLang="zh-CN" sz="2200" dirty="0">
                <a:solidFill>
                  <a:srgbClr val="0000FF"/>
                </a:solidFill>
                <a:latin typeface="Times New Roman" pitchFamily="18" charset="0"/>
                <a:ea typeface="黑体" pitchFamily="2" charset="-122"/>
              </a:rPr>
              <a:t>CHECK</a:t>
            </a:r>
            <a:r>
              <a:rPr lang="zh-CN" altLang="en-US" sz="2200" dirty="0">
                <a:solidFill>
                  <a:srgbClr val="0000FF"/>
                </a:solidFill>
                <a:latin typeface="Times New Roman" pitchFamily="18" charset="0"/>
                <a:ea typeface="黑体" pitchFamily="2" charset="-122"/>
              </a:rPr>
              <a:t>约束均是</a:t>
            </a:r>
            <a:r>
              <a:rPr lang="zh-CN" altLang="en-US" sz="2200" u="sng" dirty="0">
                <a:solidFill>
                  <a:srgbClr val="0000FF"/>
                </a:solidFill>
                <a:latin typeface="Times New Roman" pitchFamily="18" charset="0"/>
                <a:ea typeface="黑体" pitchFamily="2" charset="-122"/>
              </a:rPr>
              <a:t>特殊类型的</a:t>
            </a:r>
            <a:r>
              <a:rPr lang="zh-CN" altLang="en-US" sz="2200" dirty="0">
                <a:solidFill>
                  <a:srgbClr val="0000FF"/>
                </a:solidFill>
                <a:latin typeface="Times New Roman" pitchFamily="18" charset="0"/>
                <a:ea typeface="黑体" pitchFamily="2" charset="-122"/>
              </a:rPr>
              <a:t>断言。</a:t>
            </a:r>
            <a:br>
              <a:rPr lang="en-US" altLang="zh-CN" sz="2200" dirty="0">
                <a:solidFill>
                  <a:srgbClr val="0000FF"/>
                </a:solidFill>
                <a:latin typeface="Times New Roman" pitchFamily="18" charset="0"/>
                <a:ea typeface="黑体" pitchFamily="2" charset="-122"/>
              </a:rPr>
            </a:br>
            <a:r>
              <a:rPr lang="zh-CN" altLang="en-US" sz="2200" dirty="0">
                <a:solidFill>
                  <a:schemeClr val="accent2"/>
                </a:solidFill>
                <a:latin typeface="Times New Roman" pitchFamily="18" charset="0"/>
                <a:ea typeface="黑体" pitchFamily="2" charset="-122"/>
              </a:rPr>
              <a:t>断言</a:t>
            </a:r>
            <a:r>
              <a:rPr lang="zh-CN" altLang="en-US" sz="2200" dirty="0">
                <a:latin typeface="Times New Roman" pitchFamily="18" charset="0"/>
                <a:ea typeface="黑体" pitchFamily="2" charset="-122"/>
              </a:rPr>
              <a:t>机制方便了程序员声明约束，但会导致</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进行</a:t>
            </a:r>
            <a:r>
              <a:rPr lang="zh-CN" altLang="en-US" sz="2200" dirty="0">
                <a:solidFill>
                  <a:srgbClr val="0000FF"/>
                </a:solidFill>
                <a:latin typeface="Times New Roman" pitchFamily="18" charset="0"/>
                <a:ea typeface="黑体" pitchFamily="2" charset="-122"/>
              </a:rPr>
              <a:t>复杂的“检测”操作</a:t>
            </a:r>
            <a:r>
              <a:rPr lang="zh-CN" altLang="en-US" sz="2200" dirty="0">
                <a:latin typeface="Times New Roman" pitchFamily="18" charset="0"/>
                <a:ea typeface="黑体" pitchFamily="2" charset="-122"/>
              </a:rPr>
              <a:t>，因此，</a:t>
            </a:r>
            <a:r>
              <a:rPr lang="zh-CN" altLang="en-US" sz="2200" dirty="0">
                <a:solidFill>
                  <a:srgbClr val="0000FF"/>
                </a:solidFill>
                <a:latin typeface="Times New Roman" pitchFamily="18" charset="0"/>
                <a:ea typeface="黑体" pitchFamily="2" charset="-122"/>
              </a:rPr>
              <a:t>断言在实际</a:t>
            </a:r>
            <a:r>
              <a:rPr lang="en-US" altLang="zh-CN" sz="2200" dirty="0">
                <a:solidFill>
                  <a:srgbClr val="0000FF"/>
                </a:solidFill>
                <a:latin typeface="Times New Roman" pitchFamily="18" charset="0"/>
                <a:ea typeface="黑体" pitchFamily="2" charset="-122"/>
              </a:rPr>
              <a:t>DBMS</a:t>
            </a:r>
            <a:r>
              <a:rPr lang="zh-CN" altLang="en-US" sz="2200" dirty="0">
                <a:solidFill>
                  <a:srgbClr val="0000FF"/>
                </a:solidFill>
                <a:latin typeface="Times New Roman" pitchFamily="18" charset="0"/>
                <a:ea typeface="黑体" pitchFamily="2" charset="-122"/>
              </a:rPr>
              <a:t>产品中是难于实现的（大多没有去实现）。</a:t>
            </a:r>
          </a:p>
        </p:txBody>
      </p:sp>
      <p:sp>
        <p:nvSpPr>
          <p:cNvPr id="43013"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3014"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 calcmode="lin" valueType="num">
                                      <p:cBhvr additive="base">
                                        <p:cTn id="7" dur="500" fill="hold"/>
                                        <p:tgtEl>
                                          <p:spTgt spid="4301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p:spPr>
        <p:txBody>
          <a:bodyPr/>
          <a:lstStyle/>
          <a:p>
            <a:fld id="{457E45ED-76A1-47B9-AFB3-6A98F90ED254}" type="slidenum">
              <a:rPr lang="en-US" altLang="zh-CN" smtClean="0"/>
              <a:pPr/>
              <a:t>39</a:t>
            </a:fld>
            <a:endParaRPr lang="en-US" altLang="zh-CN"/>
          </a:p>
        </p:txBody>
      </p:sp>
      <p:sp>
        <p:nvSpPr>
          <p:cNvPr id="44035"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44036" name="Rectangle 3"/>
          <p:cNvSpPr>
            <a:spLocks noGrp="1" noChangeArrowheads="1"/>
          </p:cNvSpPr>
          <p:nvPr>
            <p:ph type="body" idx="1"/>
          </p:nvPr>
        </p:nvSpPr>
        <p:spPr>
          <a:xfrm>
            <a:off x="611561" y="1268413"/>
            <a:ext cx="8075240" cy="5318337"/>
          </a:xfrm>
        </p:spPr>
        <p:txBody>
          <a:bodyPr/>
          <a:lstStyle/>
          <a:p>
            <a:pPr eaLnBrk="1" hangingPunct="1"/>
            <a:r>
              <a:rPr lang="zh-CN" altLang="en-US" dirty="0">
                <a:solidFill>
                  <a:schemeClr val="accent2"/>
                </a:solidFill>
                <a:latin typeface="Times New Roman" pitchFamily="18" charset="0"/>
                <a:ea typeface="黑体" pitchFamily="2" charset="-122"/>
              </a:rPr>
              <a:t>用触发器说明的约束</a:t>
            </a:r>
            <a:r>
              <a:rPr lang="zh-CN" altLang="en-US" dirty="0">
                <a:latin typeface="Times New Roman" pitchFamily="18" charset="0"/>
                <a:ea typeface="黑体" pitchFamily="2" charset="-122"/>
              </a:rPr>
              <a:t> </a:t>
            </a:r>
          </a:p>
          <a:p>
            <a:pPr lvl="1" eaLnBrk="1" hangingPunct="1"/>
            <a:r>
              <a:rPr lang="zh-CN" altLang="en-US" sz="2200" dirty="0">
                <a:solidFill>
                  <a:srgbClr val="0000FF"/>
                </a:solidFill>
                <a:latin typeface="Times New Roman" pitchFamily="18" charset="0"/>
                <a:ea typeface="黑体" pitchFamily="2" charset="-122"/>
              </a:rPr>
              <a:t>触发器（</a:t>
            </a:r>
            <a:r>
              <a:rPr lang="en-US" altLang="zh-CN" sz="2200" dirty="0">
                <a:solidFill>
                  <a:srgbClr val="0000FF"/>
                </a:solidFill>
                <a:latin typeface="Times New Roman" pitchFamily="18" charset="0"/>
                <a:ea typeface="黑体" pitchFamily="2" charset="-122"/>
              </a:rPr>
              <a:t>trigger</a:t>
            </a:r>
            <a:r>
              <a:rPr lang="zh-CN" altLang="en-US" sz="2200" dirty="0">
                <a:solidFill>
                  <a:srgbClr val="0000FF"/>
                </a:solidFill>
                <a:latin typeface="Times New Roman" pitchFamily="18" charset="0"/>
                <a:ea typeface="黑体" pitchFamily="2" charset="-122"/>
              </a:rPr>
              <a:t>） ：</a:t>
            </a:r>
            <a:r>
              <a:rPr lang="zh-CN" altLang="en-US" sz="2200" dirty="0">
                <a:latin typeface="Times New Roman" pitchFamily="18" charset="0"/>
                <a:ea typeface="黑体" pitchFamily="2" charset="-122"/>
              </a:rPr>
              <a:t>在数据库系统中，一个事件的发生导致另一些事件的发生，这样的功能被称为触发器。</a:t>
            </a:r>
          </a:p>
          <a:p>
            <a:pPr lvl="1" eaLnBrk="1" hangingPunct="1"/>
            <a:r>
              <a:rPr lang="zh-CN" altLang="en-US" sz="2200" dirty="0">
                <a:solidFill>
                  <a:srgbClr val="0000FF"/>
                </a:solidFill>
                <a:latin typeface="Times New Roman" pitchFamily="18" charset="0"/>
                <a:ea typeface="黑体" pitchFamily="2" charset="-122"/>
              </a:rPr>
              <a:t>触发器</a:t>
            </a:r>
            <a:r>
              <a:rPr lang="zh-CN" altLang="en-US" sz="2200" dirty="0">
                <a:latin typeface="Times New Roman" pitchFamily="18" charset="0"/>
                <a:ea typeface="黑体" pitchFamily="2" charset="-122"/>
              </a:rPr>
              <a:t>也称为</a:t>
            </a:r>
            <a:r>
              <a:rPr lang="en-US" altLang="zh-CN" sz="2200" dirty="0">
                <a:solidFill>
                  <a:srgbClr val="0000FF"/>
                </a:solidFill>
                <a:latin typeface="Times New Roman" pitchFamily="18" charset="0"/>
                <a:ea typeface="黑体" pitchFamily="2" charset="-122"/>
              </a:rPr>
              <a:t>ECA rules</a:t>
            </a:r>
            <a:r>
              <a:rPr lang="zh-CN" altLang="en-US" sz="2200" dirty="0">
                <a:solidFill>
                  <a:srgbClr val="0000FF"/>
                </a:solidFill>
                <a:latin typeface="Times New Roman" pitchFamily="18" charset="0"/>
                <a:ea typeface="黑体" pitchFamily="2" charset="-122"/>
              </a:rPr>
              <a:t>（“事件</a:t>
            </a:r>
            <a:r>
              <a:rPr lang="en-US" altLang="zh-CN" sz="2200" dirty="0">
                <a:solidFill>
                  <a:srgbClr val="0000FF"/>
                </a:solidFill>
                <a:latin typeface="Times New Roman" pitchFamily="18" charset="0"/>
                <a:ea typeface="黑体" pitchFamily="2" charset="-122"/>
              </a:rPr>
              <a:t>-</a:t>
            </a:r>
            <a:r>
              <a:rPr lang="zh-CN" altLang="en-US" sz="2200" dirty="0">
                <a:solidFill>
                  <a:srgbClr val="0000FF"/>
                </a:solidFill>
                <a:latin typeface="Times New Roman" pitchFamily="18" charset="0"/>
                <a:ea typeface="黑体" pitchFamily="2" charset="-122"/>
              </a:rPr>
              <a:t>条件</a:t>
            </a:r>
            <a:r>
              <a:rPr lang="en-US" altLang="zh-CN" sz="2200" dirty="0">
                <a:solidFill>
                  <a:srgbClr val="0000FF"/>
                </a:solidFill>
                <a:latin typeface="Times New Roman" pitchFamily="18" charset="0"/>
                <a:ea typeface="黑体" pitchFamily="2" charset="-122"/>
              </a:rPr>
              <a:t>-</a:t>
            </a:r>
            <a:r>
              <a:rPr lang="zh-CN" altLang="en-US" sz="2200" dirty="0">
                <a:solidFill>
                  <a:srgbClr val="0000FF"/>
                </a:solidFill>
                <a:latin typeface="Times New Roman" pitchFamily="18" charset="0"/>
                <a:ea typeface="黑体" pitchFamily="2" charset="-122"/>
              </a:rPr>
              <a:t>动作”规则） ，</a:t>
            </a:r>
            <a:r>
              <a:rPr lang="en-US" altLang="zh-CN" sz="2200" dirty="0">
                <a:solidFill>
                  <a:srgbClr val="0000FF"/>
                </a:solidFill>
                <a:latin typeface="Times New Roman" pitchFamily="18" charset="0"/>
                <a:ea typeface="黑体" pitchFamily="2" charset="-122"/>
              </a:rPr>
              <a:t> </a:t>
            </a:r>
            <a:r>
              <a:rPr lang="zh-CN" altLang="en-US" sz="2200" dirty="0">
                <a:solidFill>
                  <a:srgbClr val="0000FF"/>
                </a:solidFill>
                <a:latin typeface="Times New Roman" pitchFamily="18" charset="0"/>
                <a:ea typeface="黑体" pitchFamily="2" charset="-122"/>
              </a:rPr>
              <a:t>是</a:t>
            </a:r>
            <a:r>
              <a:rPr lang="en-US" altLang="zh-CN" sz="2200" dirty="0">
                <a:solidFill>
                  <a:srgbClr val="0000FF"/>
                </a:solidFill>
                <a:latin typeface="Times New Roman" pitchFamily="18" charset="0"/>
                <a:ea typeface="黑体" pitchFamily="2" charset="-122"/>
              </a:rPr>
              <a:t>DBMS</a:t>
            </a:r>
            <a:r>
              <a:rPr lang="zh-CN" altLang="en-US" sz="2200" dirty="0">
                <a:solidFill>
                  <a:srgbClr val="0000FF"/>
                </a:solidFill>
                <a:latin typeface="Times New Roman" pitchFamily="18" charset="0"/>
                <a:ea typeface="黑体" pitchFamily="2" charset="-122"/>
              </a:rPr>
              <a:t>中的主动（</a:t>
            </a:r>
            <a:r>
              <a:rPr lang="en-US" altLang="zh-CN" sz="2200" dirty="0">
                <a:solidFill>
                  <a:srgbClr val="0000FF"/>
                </a:solidFill>
                <a:latin typeface="Times New Roman" pitchFamily="18" charset="0"/>
                <a:ea typeface="黑体" pitchFamily="2" charset="-122"/>
              </a:rPr>
              <a:t>active</a:t>
            </a:r>
            <a:r>
              <a:rPr lang="zh-CN" altLang="en-US" sz="2200" dirty="0">
                <a:solidFill>
                  <a:srgbClr val="0000FF"/>
                </a:solidFill>
                <a:latin typeface="Times New Roman" pitchFamily="18" charset="0"/>
                <a:ea typeface="黑体" pitchFamily="2" charset="-122"/>
              </a:rPr>
              <a:t>）机制。</a:t>
            </a:r>
            <a:r>
              <a:rPr lang="zh-CN" altLang="en-US" sz="2200" dirty="0">
                <a:latin typeface="Times New Roman" pitchFamily="18" charset="0"/>
                <a:ea typeface="黑体" pitchFamily="2" charset="-122"/>
              </a:rPr>
              <a:t>当“事件”发生时，</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检测“条件”是否满足，若满足，则执行“动作”。</a:t>
            </a:r>
            <a:endParaRPr lang="en-US" altLang="zh-CN" sz="2200" dirty="0">
              <a:latin typeface="Times New Roman" pitchFamily="18" charset="0"/>
              <a:ea typeface="黑体" pitchFamily="2" charset="-122"/>
            </a:endParaRPr>
          </a:p>
          <a:p>
            <a:pPr lvl="1" eaLnBrk="1" hangingPunct="1"/>
            <a:endParaRPr lang="en-US" altLang="zh-CN" sz="2200" dirty="0">
              <a:latin typeface="Times New Roman" pitchFamily="18" charset="0"/>
              <a:ea typeface="黑体" pitchFamily="2" charset="-122"/>
            </a:endParaRPr>
          </a:p>
          <a:p>
            <a:pPr lvl="1" eaLnBrk="1" hangingPunct="1"/>
            <a:endParaRPr lang="zh-CN" altLang="en-US" sz="2200" dirty="0">
              <a:latin typeface="Times New Roman" pitchFamily="18" charset="0"/>
              <a:ea typeface="黑体" pitchFamily="2" charset="-122"/>
            </a:endParaRPr>
          </a:p>
          <a:p>
            <a:pPr lvl="1" eaLnBrk="1" hangingPunct="1"/>
            <a:endParaRPr lang="en-US" altLang="zh-CN" sz="2200" dirty="0">
              <a:solidFill>
                <a:srgbClr val="0000FF"/>
              </a:solidFill>
              <a:latin typeface="Times New Roman" pitchFamily="18" charset="0"/>
              <a:ea typeface="黑体" pitchFamily="2" charset="-122"/>
            </a:endParaRPr>
          </a:p>
          <a:p>
            <a:pPr lvl="1" eaLnBrk="1" hangingPunct="1"/>
            <a:r>
              <a:rPr lang="zh-CN" altLang="en-US" sz="2200" dirty="0">
                <a:solidFill>
                  <a:srgbClr val="0000FF"/>
                </a:solidFill>
                <a:latin typeface="Times New Roman" pitchFamily="18" charset="0"/>
                <a:ea typeface="黑体" pitchFamily="2" charset="-122"/>
              </a:rPr>
              <a:t>触发器的主要功能：</a:t>
            </a:r>
            <a:r>
              <a:rPr lang="zh-CN" altLang="en-US" sz="2200" dirty="0">
                <a:latin typeface="Times New Roman" pitchFamily="18" charset="0"/>
                <a:ea typeface="黑体" pitchFamily="2" charset="-122"/>
              </a:rPr>
              <a:t>触发器最初用于</a:t>
            </a:r>
            <a:r>
              <a:rPr lang="zh-CN" altLang="en-US" sz="2200" dirty="0">
                <a:solidFill>
                  <a:srgbClr val="008000"/>
                </a:solidFill>
                <a:latin typeface="Times New Roman" pitchFamily="18" charset="0"/>
                <a:ea typeface="黑体" pitchFamily="2" charset="-122"/>
              </a:rPr>
              <a:t>维护完整性约束</a:t>
            </a:r>
            <a:r>
              <a:rPr lang="zh-CN" altLang="en-US" sz="2200" dirty="0">
                <a:latin typeface="Times New Roman" pitchFamily="18" charset="0"/>
                <a:ea typeface="黑体" pitchFamily="2" charset="-122"/>
              </a:rPr>
              <a:t>，但现在已远远超出了此范围，也被用于其它目的，如：</a:t>
            </a:r>
          </a:p>
          <a:p>
            <a:pPr lvl="2" eaLnBrk="1" hangingPunct="1"/>
            <a:r>
              <a:rPr lang="zh-CN" altLang="en-US" sz="1800" dirty="0">
                <a:latin typeface="Times New Roman" pitchFamily="18" charset="0"/>
                <a:ea typeface="黑体" pitchFamily="2" charset="-122"/>
              </a:rPr>
              <a:t> </a:t>
            </a:r>
            <a:r>
              <a:rPr lang="zh-CN" altLang="en-US" sz="1800" dirty="0">
                <a:solidFill>
                  <a:srgbClr val="008000"/>
                </a:solidFill>
                <a:latin typeface="Times New Roman" pitchFamily="18" charset="0"/>
                <a:ea typeface="黑体" pitchFamily="2" charset="-122"/>
              </a:rPr>
              <a:t>数据的安全性保护</a:t>
            </a:r>
          </a:p>
          <a:p>
            <a:pPr lvl="2" eaLnBrk="1" hangingPunct="1"/>
            <a:r>
              <a:rPr lang="zh-CN" altLang="en-US" sz="1800" dirty="0">
                <a:solidFill>
                  <a:srgbClr val="008000"/>
                </a:solidFill>
                <a:latin typeface="Times New Roman" pitchFamily="18" charset="0"/>
                <a:ea typeface="黑体" pitchFamily="2" charset="-122"/>
              </a:rPr>
              <a:t> 用户的应用逻辑处理</a:t>
            </a:r>
          </a:p>
          <a:p>
            <a:pPr lvl="2" eaLnBrk="1" hangingPunct="1"/>
            <a:r>
              <a:rPr lang="zh-CN" altLang="en-US" sz="1800" dirty="0">
                <a:solidFill>
                  <a:srgbClr val="008000"/>
                </a:solidFill>
                <a:latin typeface="Times New Roman" pitchFamily="18" charset="0"/>
                <a:ea typeface="黑体" pitchFamily="2" charset="-122"/>
              </a:rPr>
              <a:t> 数据库系统的主动功能</a:t>
            </a:r>
          </a:p>
        </p:txBody>
      </p:sp>
      <p:sp>
        <p:nvSpPr>
          <p:cNvPr id="44037"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4038"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grpSp>
        <p:nvGrpSpPr>
          <p:cNvPr id="7" name="Group 8"/>
          <p:cNvGrpSpPr>
            <a:grpSpLocks/>
          </p:cNvGrpSpPr>
          <p:nvPr/>
        </p:nvGrpSpPr>
        <p:grpSpPr bwMode="auto">
          <a:xfrm>
            <a:off x="1547638" y="3602400"/>
            <a:ext cx="6408738" cy="1131888"/>
            <a:chOff x="748" y="3171"/>
            <a:chExt cx="4037" cy="713"/>
          </a:xfrm>
        </p:grpSpPr>
        <p:sp>
          <p:nvSpPr>
            <p:cNvPr id="8" name="Text Box 4"/>
            <p:cNvSpPr txBox="1">
              <a:spLocks noChangeArrowheads="1"/>
            </p:cNvSpPr>
            <p:nvPr/>
          </p:nvSpPr>
          <p:spPr bwMode="auto">
            <a:xfrm>
              <a:off x="1383" y="3171"/>
              <a:ext cx="3220" cy="301"/>
            </a:xfrm>
            <a:prstGeom prst="rect">
              <a:avLst/>
            </a:prstGeom>
            <a:solidFill>
              <a:srgbClr val="FFFFFF"/>
            </a:solidFill>
            <a:ln w="9525">
              <a:noFill/>
              <a:miter lim="800000"/>
              <a:headEnd/>
              <a:tailEnd/>
            </a:ln>
          </p:spPr>
          <p:txBody>
            <a:bodyPr/>
            <a:lstStyle/>
            <a:p>
              <a:pPr algn="just"/>
              <a:r>
                <a:rPr lang="en-US" altLang="zh-CN" sz="2000" b="1">
                  <a:latin typeface="Times New Roman" pitchFamily="18" charset="0"/>
                </a:rPr>
                <a:t>Event  ––––––   Condition –––––– Action</a:t>
              </a:r>
              <a:endParaRPr lang="en-US" altLang="zh-CN" sz="2000" b="1" u="sng">
                <a:latin typeface="Tahoma" pitchFamily="34" charset="0"/>
              </a:endParaRPr>
            </a:p>
          </p:txBody>
        </p:sp>
        <p:sp>
          <p:nvSpPr>
            <p:cNvPr id="9" name="AutoShape 5"/>
            <p:cNvSpPr>
              <a:spLocks noChangeArrowheads="1"/>
            </p:cNvSpPr>
            <p:nvPr/>
          </p:nvSpPr>
          <p:spPr bwMode="auto">
            <a:xfrm>
              <a:off x="3696" y="3521"/>
              <a:ext cx="1089" cy="272"/>
            </a:xfrm>
            <a:prstGeom prst="wedgeRoundRectCallout">
              <a:avLst>
                <a:gd name="adj1" fmla="val -20616"/>
                <a:gd name="adj2" fmla="val -109560"/>
                <a:gd name="adj3" fmla="val 16667"/>
              </a:avLst>
            </a:prstGeom>
            <a:solidFill>
              <a:srgbClr val="FFFFFF"/>
            </a:solidFill>
            <a:ln w="9525">
              <a:solidFill>
                <a:srgbClr val="0000FF"/>
              </a:solidFill>
              <a:miter lim="800000"/>
              <a:headEnd/>
              <a:tailEnd/>
            </a:ln>
          </p:spPr>
          <p:txBody>
            <a:bodyPr/>
            <a:lstStyle/>
            <a:p>
              <a:pPr algn="just"/>
              <a:r>
                <a:rPr lang="en-US" altLang="zh-CN" b="1">
                  <a:solidFill>
                    <a:srgbClr val="0000FF"/>
                  </a:solidFill>
                  <a:latin typeface="Times New Roman" pitchFamily="18" charset="0"/>
                </a:rPr>
                <a:t>SQL</a:t>
              </a:r>
              <a:r>
                <a:rPr lang="zh-CN" altLang="en-US" b="1">
                  <a:solidFill>
                    <a:srgbClr val="0000FF"/>
                  </a:solidFill>
                  <a:latin typeface="Times New Roman" pitchFamily="18" charset="0"/>
                </a:rPr>
                <a:t>语句序列</a:t>
              </a:r>
              <a:endParaRPr lang="zh-CN" altLang="en-US" b="1" u="sng">
                <a:latin typeface="Tahoma" pitchFamily="34" charset="0"/>
              </a:endParaRPr>
            </a:p>
          </p:txBody>
        </p:sp>
        <p:sp>
          <p:nvSpPr>
            <p:cNvPr id="10" name="AutoShape 6"/>
            <p:cNvSpPr>
              <a:spLocks noChangeArrowheads="1"/>
            </p:cNvSpPr>
            <p:nvPr/>
          </p:nvSpPr>
          <p:spPr bwMode="auto">
            <a:xfrm>
              <a:off x="2426" y="3521"/>
              <a:ext cx="862" cy="272"/>
            </a:xfrm>
            <a:prstGeom prst="wedgeRoundRectCallout">
              <a:avLst>
                <a:gd name="adj1" fmla="val -12875"/>
                <a:gd name="adj2" fmla="val -109560"/>
                <a:gd name="adj3" fmla="val 16667"/>
              </a:avLst>
            </a:prstGeom>
            <a:solidFill>
              <a:srgbClr val="FFFFFF"/>
            </a:solidFill>
            <a:ln w="9525">
              <a:solidFill>
                <a:srgbClr val="0000FF"/>
              </a:solidFill>
              <a:miter lim="800000"/>
              <a:headEnd/>
              <a:tailEnd/>
            </a:ln>
          </p:spPr>
          <p:txBody>
            <a:bodyPr/>
            <a:lstStyle/>
            <a:p>
              <a:pPr algn="just"/>
              <a:r>
                <a:rPr lang="en-US" altLang="zh-CN" b="1" dirty="0">
                  <a:solidFill>
                    <a:srgbClr val="0000FF"/>
                  </a:solidFill>
                  <a:latin typeface="Times New Roman" pitchFamily="18" charset="0"/>
                </a:rPr>
                <a:t>SQL</a:t>
              </a:r>
              <a:r>
                <a:rPr lang="zh-CN" altLang="en-US" b="1" dirty="0">
                  <a:solidFill>
                    <a:srgbClr val="0000FF"/>
                  </a:solidFill>
                  <a:latin typeface="Times New Roman" pitchFamily="18" charset="0"/>
                </a:rPr>
                <a:t>条件</a:t>
              </a:r>
              <a:endParaRPr lang="zh-CN" altLang="en-US" b="1" u="sng" dirty="0">
                <a:latin typeface="Tahoma" pitchFamily="34" charset="0"/>
              </a:endParaRPr>
            </a:p>
          </p:txBody>
        </p:sp>
        <p:sp>
          <p:nvSpPr>
            <p:cNvPr id="11" name="AutoShape 7"/>
            <p:cNvSpPr>
              <a:spLocks noChangeArrowheads="1"/>
            </p:cNvSpPr>
            <p:nvPr/>
          </p:nvSpPr>
          <p:spPr bwMode="auto">
            <a:xfrm>
              <a:off x="748" y="3475"/>
              <a:ext cx="1497" cy="409"/>
            </a:xfrm>
            <a:prstGeom prst="wedgeRoundRectCallout">
              <a:avLst>
                <a:gd name="adj1" fmla="val 7380"/>
                <a:gd name="adj2" fmla="val -77384"/>
                <a:gd name="adj3" fmla="val 16667"/>
              </a:avLst>
            </a:prstGeom>
            <a:solidFill>
              <a:srgbClr val="FFFFFF"/>
            </a:solidFill>
            <a:ln w="9525">
              <a:solidFill>
                <a:srgbClr val="0000FF"/>
              </a:solidFill>
              <a:miter lim="800000"/>
              <a:headEnd/>
              <a:tailEnd/>
            </a:ln>
          </p:spPr>
          <p:txBody>
            <a:bodyPr/>
            <a:lstStyle/>
            <a:p>
              <a:pPr algn="just"/>
              <a:r>
                <a:rPr lang="en-US" altLang="zh-CN" b="1" dirty="0">
                  <a:solidFill>
                    <a:srgbClr val="0000FF"/>
                  </a:solidFill>
                  <a:latin typeface="Times New Roman" pitchFamily="18" charset="0"/>
                </a:rPr>
                <a:t>INSERT</a:t>
              </a:r>
              <a:r>
                <a:rPr lang="zh-CN" altLang="en-US" b="1" dirty="0">
                  <a:solidFill>
                    <a:srgbClr val="0000FF"/>
                  </a:solidFill>
                  <a:latin typeface="Times New Roman" pitchFamily="18" charset="0"/>
                </a:rPr>
                <a:t>、</a:t>
              </a:r>
              <a:r>
                <a:rPr lang="en-US" altLang="zh-CN" b="1" dirty="0">
                  <a:solidFill>
                    <a:srgbClr val="0000FF"/>
                  </a:solidFill>
                  <a:latin typeface="Times New Roman" pitchFamily="18" charset="0"/>
                </a:rPr>
                <a:t>DELETE</a:t>
              </a:r>
              <a:r>
                <a:rPr lang="zh-CN" altLang="en-US" b="1" dirty="0">
                  <a:solidFill>
                    <a:srgbClr val="0000FF"/>
                  </a:solidFill>
                  <a:latin typeface="Times New Roman" pitchFamily="18" charset="0"/>
                </a:rPr>
                <a:t>、</a:t>
              </a:r>
              <a:endParaRPr lang="en-US" altLang="zh-CN" b="1" dirty="0">
                <a:solidFill>
                  <a:srgbClr val="0000FF"/>
                </a:solidFill>
                <a:latin typeface="Times New Roman" pitchFamily="18" charset="0"/>
              </a:endParaRPr>
            </a:p>
            <a:p>
              <a:pPr algn="just"/>
              <a:r>
                <a:rPr lang="en-US" altLang="zh-CN" b="1" dirty="0">
                  <a:solidFill>
                    <a:srgbClr val="0000FF"/>
                  </a:solidFill>
                  <a:latin typeface="Times New Roman" pitchFamily="18" charset="0"/>
                </a:rPr>
                <a:t>UPDATE</a:t>
              </a:r>
              <a:endParaRPr lang="en-US" altLang="zh-CN" b="1" u="sng" dirty="0">
                <a:latin typeface="Tahoma"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6">
                                            <p:txEl>
                                              <p:pRg st="6" end="6"/>
                                            </p:txEl>
                                          </p:spTgt>
                                        </p:tgtEl>
                                        <p:attrNameLst>
                                          <p:attrName>style.visibility</p:attrName>
                                        </p:attrNameLst>
                                      </p:cBhvr>
                                      <p:to>
                                        <p:strVal val="visible"/>
                                      </p:to>
                                    </p:set>
                                    <p:anim calcmode="lin" valueType="num">
                                      <p:cBhvr additive="base">
                                        <p:cTn id="7" dur="500" fill="hold"/>
                                        <p:tgtEl>
                                          <p:spTgt spid="44036">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6">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6">
                                            <p:txEl>
                                              <p:pRg st="7" end="7"/>
                                            </p:txEl>
                                          </p:spTgt>
                                        </p:tgtEl>
                                        <p:attrNameLst>
                                          <p:attrName>style.visibility</p:attrName>
                                        </p:attrNameLst>
                                      </p:cBhvr>
                                      <p:to>
                                        <p:strVal val="visible"/>
                                      </p:to>
                                    </p:set>
                                    <p:anim calcmode="lin" valueType="num">
                                      <p:cBhvr additive="base">
                                        <p:cTn id="11" dur="500" fill="hold"/>
                                        <p:tgtEl>
                                          <p:spTgt spid="44036">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6">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6">
                                            <p:txEl>
                                              <p:pRg st="8" end="8"/>
                                            </p:txEl>
                                          </p:spTgt>
                                        </p:tgtEl>
                                        <p:attrNameLst>
                                          <p:attrName>style.visibility</p:attrName>
                                        </p:attrNameLst>
                                      </p:cBhvr>
                                      <p:to>
                                        <p:strVal val="visible"/>
                                      </p:to>
                                    </p:set>
                                    <p:anim calcmode="lin" valueType="num">
                                      <p:cBhvr additive="base">
                                        <p:cTn id="15" dur="500" fill="hold"/>
                                        <p:tgtEl>
                                          <p:spTgt spid="44036">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6">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036">
                                            <p:txEl>
                                              <p:pRg st="9" end="9"/>
                                            </p:txEl>
                                          </p:spTgt>
                                        </p:tgtEl>
                                        <p:attrNameLst>
                                          <p:attrName>style.visibility</p:attrName>
                                        </p:attrNameLst>
                                      </p:cBhvr>
                                      <p:to>
                                        <p:strVal val="visible"/>
                                      </p:to>
                                    </p:set>
                                    <p:anim calcmode="lin" valueType="num">
                                      <p:cBhvr additive="base">
                                        <p:cTn id="19" dur="500" fill="hold"/>
                                        <p:tgtEl>
                                          <p:spTgt spid="44036">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6">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p:spPr>
        <p:txBody>
          <a:bodyPr/>
          <a:lstStyle/>
          <a:p>
            <a:fld id="{3691E053-69BC-4DCB-99A8-F5E43D2E76D0}" type="slidenum">
              <a:rPr lang="en-US" altLang="zh-CN" smtClean="0"/>
              <a:pPr/>
              <a:t>4</a:t>
            </a:fld>
            <a:endParaRPr lang="en-US" altLang="zh-CN"/>
          </a:p>
        </p:txBody>
      </p:sp>
      <p:sp>
        <p:nvSpPr>
          <p:cNvPr id="7171" name="Rectangle 2"/>
          <p:cNvSpPr>
            <a:spLocks noGrp="1" noChangeArrowheads="1"/>
          </p:cNvSpPr>
          <p:nvPr>
            <p:ph type="title"/>
          </p:nvPr>
        </p:nvSpPr>
        <p:spPr/>
        <p:txBody>
          <a:bodyPr/>
          <a:lstStyle/>
          <a:p>
            <a:pPr eaLnBrk="1" hangingPunct="1"/>
            <a:r>
              <a:rPr lang="zh-CN" altLang="en-US"/>
              <a:t>目录 </a:t>
            </a:r>
            <a:r>
              <a:rPr lang="en-US" altLang="zh-CN"/>
              <a:t>Contents</a:t>
            </a:r>
          </a:p>
        </p:txBody>
      </p:sp>
      <p:sp>
        <p:nvSpPr>
          <p:cNvPr id="7172" name="Rectangle 3"/>
          <p:cNvSpPr>
            <a:spLocks noGrp="1" noChangeArrowheads="1"/>
          </p:cNvSpPr>
          <p:nvPr>
            <p:ph type="body" idx="1"/>
          </p:nvPr>
        </p:nvSpPr>
        <p:spPr>
          <a:xfrm>
            <a:off x="611560" y="1413024"/>
            <a:ext cx="8075240" cy="5040312"/>
          </a:xfrm>
        </p:spPr>
        <p:txBody>
          <a:bodyPr/>
          <a:lstStyle/>
          <a:p>
            <a:pPr eaLnBrk="1" hangingPunct="1">
              <a:lnSpc>
                <a:spcPct val="105000"/>
              </a:lnSpc>
            </a:pPr>
            <a:r>
              <a:rPr lang="en-US" altLang="zh-CN" sz="3000" b="1" dirty="0">
                <a:solidFill>
                  <a:srgbClr val="FF0000"/>
                </a:solidFill>
                <a:latin typeface="Times New Roman" pitchFamily="18" charset="0"/>
                <a:ea typeface="黑体" pitchFamily="2" charset="-122"/>
              </a:rPr>
              <a:t>8.1  </a:t>
            </a:r>
            <a:r>
              <a:rPr lang="zh-CN" altLang="en-US" sz="3000" b="1" dirty="0">
                <a:solidFill>
                  <a:srgbClr val="FF0000"/>
                </a:solidFill>
                <a:latin typeface="Times New Roman" pitchFamily="18" charset="0"/>
                <a:ea typeface="黑体" pitchFamily="2" charset="-122"/>
              </a:rPr>
              <a:t>数据库的安全</a:t>
            </a:r>
          </a:p>
          <a:p>
            <a:pPr lvl="1" eaLnBrk="1" hangingPunct="1">
              <a:lnSpc>
                <a:spcPct val="105000"/>
              </a:lnSpc>
            </a:pPr>
            <a:r>
              <a:rPr lang="en-US" altLang="zh-CN" sz="3000" b="1" dirty="0">
                <a:latin typeface="Times New Roman" pitchFamily="18" charset="0"/>
                <a:ea typeface="黑体" pitchFamily="2" charset="-122"/>
              </a:rPr>
              <a:t>8.1.1  </a:t>
            </a:r>
            <a:r>
              <a:rPr lang="zh-CN" altLang="en-US" sz="3000" b="1" dirty="0">
                <a:latin typeface="Times New Roman" pitchFamily="18" charset="0"/>
                <a:ea typeface="黑体" pitchFamily="2" charset="-122"/>
              </a:rPr>
              <a:t>何谓数据库的安全</a:t>
            </a:r>
          </a:p>
          <a:p>
            <a:pPr lvl="1" eaLnBrk="1" hangingPunct="1">
              <a:lnSpc>
                <a:spcPct val="105000"/>
              </a:lnSpc>
            </a:pPr>
            <a:r>
              <a:rPr lang="en-US" altLang="zh-CN" sz="3000" b="1" dirty="0">
                <a:solidFill>
                  <a:schemeClr val="accent2"/>
                </a:solidFill>
                <a:latin typeface="Times New Roman" pitchFamily="18" charset="0"/>
                <a:ea typeface="黑体" pitchFamily="2" charset="-122"/>
              </a:rPr>
              <a:t>8.1.2  DBMS</a:t>
            </a:r>
            <a:r>
              <a:rPr lang="zh-CN" altLang="en-US" sz="3000" b="1" dirty="0">
                <a:solidFill>
                  <a:schemeClr val="accent2"/>
                </a:solidFill>
                <a:latin typeface="Times New Roman" pitchFamily="18" charset="0"/>
                <a:ea typeface="黑体" pitchFamily="2" charset="-122"/>
              </a:rPr>
              <a:t>的安全机制</a:t>
            </a:r>
          </a:p>
          <a:p>
            <a:pPr eaLnBrk="1" hangingPunct="1">
              <a:lnSpc>
                <a:spcPct val="105000"/>
              </a:lnSpc>
            </a:pPr>
            <a:r>
              <a:rPr lang="en-US" altLang="zh-CN" sz="3000" b="1" dirty="0">
                <a:latin typeface="Times New Roman" pitchFamily="18" charset="0"/>
                <a:ea typeface="黑体" pitchFamily="2" charset="-122"/>
              </a:rPr>
              <a:t>8.2  </a:t>
            </a:r>
            <a:r>
              <a:rPr lang="zh-CN" altLang="en-US" sz="3000" b="1" dirty="0">
                <a:latin typeface="Times New Roman" pitchFamily="18" charset="0"/>
                <a:ea typeface="黑体" pitchFamily="2" charset="-122"/>
              </a:rPr>
              <a:t>完整性约束</a:t>
            </a:r>
          </a:p>
          <a:p>
            <a:pPr lvl="1" eaLnBrk="1" hangingPunct="1"/>
            <a:r>
              <a:rPr lang="en-US" altLang="zh-CN" sz="3000" b="1" dirty="0">
                <a:latin typeface="Times New Roman" pitchFamily="18" charset="0"/>
                <a:ea typeface="黑体" pitchFamily="2" charset="-122"/>
              </a:rPr>
              <a:t>8.2.1  </a:t>
            </a:r>
            <a:r>
              <a:rPr lang="zh-CN" altLang="en-US" sz="3000" b="1" dirty="0">
                <a:latin typeface="Times New Roman" pitchFamily="18" charset="0"/>
                <a:ea typeface="黑体" pitchFamily="2" charset="-122"/>
              </a:rPr>
              <a:t>完整性约束及其类型</a:t>
            </a:r>
          </a:p>
          <a:p>
            <a:pPr lvl="1" eaLnBrk="1" hangingPunct="1"/>
            <a:r>
              <a:rPr lang="en-US" altLang="zh-CN" sz="3000" b="1" dirty="0">
                <a:latin typeface="Times New Roman" pitchFamily="18" charset="0"/>
                <a:ea typeface="黑体" pitchFamily="2" charset="-122"/>
              </a:rPr>
              <a:t>8.2.2  </a:t>
            </a:r>
            <a:r>
              <a:rPr lang="zh-CN" altLang="en-US" sz="3000" b="1" dirty="0">
                <a:latin typeface="Times New Roman" pitchFamily="18" charset="0"/>
                <a:ea typeface="黑体" pitchFamily="2" charset="-122"/>
              </a:rPr>
              <a:t>完整性约束的</a:t>
            </a:r>
            <a:r>
              <a:rPr lang="en-US" altLang="zh-CN" sz="3000" b="1" dirty="0">
                <a:latin typeface="Times New Roman" pitchFamily="18" charset="0"/>
                <a:ea typeface="黑体" pitchFamily="2" charset="-122"/>
              </a:rPr>
              <a:t>SQL</a:t>
            </a:r>
            <a:r>
              <a:rPr lang="zh-CN" altLang="en-US" sz="3000" b="1" dirty="0">
                <a:latin typeface="Times New Roman" pitchFamily="18" charset="0"/>
                <a:ea typeface="黑体" pitchFamily="2" charset="-122"/>
              </a:rPr>
              <a:t>实现</a:t>
            </a:r>
          </a:p>
        </p:txBody>
      </p:sp>
      <p:sp>
        <p:nvSpPr>
          <p:cNvPr id="7174"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7175"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pic>
        <p:nvPicPr>
          <p:cNvPr id="8" name="Picture 8" descr="j0299125"/>
          <p:cNvPicPr>
            <a:picLocks noChangeAspect="1" noChangeArrowheads="1"/>
          </p:cNvPicPr>
          <p:nvPr/>
        </p:nvPicPr>
        <p:blipFill>
          <a:blip r:embed="rId2" cstate="print"/>
          <a:srcRect/>
          <a:stretch>
            <a:fillRect/>
          </a:stretch>
        </p:blipFill>
        <p:spPr bwMode="auto">
          <a:xfrm>
            <a:off x="6156325" y="1844675"/>
            <a:ext cx="2592388" cy="4241800"/>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p:spPr>
        <p:txBody>
          <a:bodyPr/>
          <a:lstStyle/>
          <a:p>
            <a:fld id="{BB67B418-34D9-4A4A-BFE9-3824083AB465}" type="slidenum">
              <a:rPr lang="en-US" altLang="zh-CN" smtClean="0"/>
              <a:pPr/>
              <a:t>40</a:t>
            </a:fld>
            <a:endParaRPr lang="en-US" altLang="zh-CN"/>
          </a:p>
        </p:txBody>
      </p:sp>
      <p:sp>
        <p:nvSpPr>
          <p:cNvPr id="46083"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46084" name="Rectangle 3"/>
          <p:cNvSpPr>
            <a:spLocks noGrp="1" noChangeArrowheads="1"/>
          </p:cNvSpPr>
          <p:nvPr>
            <p:ph type="body" idx="1"/>
          </p:nvPr>
        </p:nvSpPr>
        <p:spPr>
          <a:xfrm>
            <a:off x="611560" y="1268413"/>
            <a:ext cx="8075240" cy="5112915"/>
          </a:xfrm>
        </p:spPr>
        <p:txBody>
          <a:bodyPr/>
          <a:lstStyle/>
          <a:p>
            <a:pPr eaLnBrk="1" hangingPunct="1"/>
            <a:r>
              <a:rPr lang="zh-CN" altLang="en-US" dirty="0">
                <a:solidFill>
                  <a:schemeClr val="accent2"/>
                </a:solidFill>
                <a:latin typeface="Times New Roman" pitchFamily="18" charset="0"/>
                <a:ea typeface="黑体" pitchFamily="2" charset="-122"/>
              </a:rPr>
              <a:t>用触发器说明的约束（续）</a:t>
            </a:r>
            <a:endParaRPr lang="en-US" altLang="zh-CN" dirty="0">
              <a:solidFill>
                <a:schemeClr val="accent2"/>
              </a:solidFill>
              <a:latin typeface="Times New Roman" pitchFamily="18" charset="0"/>
              <a:ea typeface="黑体" pitchFamily="2" charset="-122"/>
            </a:endParaRPr>
          </a:p>
          <a:p>
            <a:pPr lvl="1" eaLnBrk="1" hangingPunct="1"/>
            <a:r>
              <a:rPr lang="zh-CN" altLang="en-US" sz="2400" dirty="0">
                <a:solidFill>
                  <a:srgbClr val="0000FF"/>
                </a:solidFill>
                <a:latin typeface="Times New Roman" pitchFamily="18" charset="0"/>
                <a:ea typeface="黑体" pitchFamily="2" charset="-122"/>
              </a:rPr>
              <a:t>触发器的类型</a:t>
            </a:r>
            <a:r>
              <a:rPr lang="zh-CN" altLang="en-US" sz="2400" dirty="0">
                <a:latin typeface="Times New Roman" pitchFamily="18" charset="0"/>
                <a:ea typeface="黑体" pitchFamily="2" charset="-122"/>
              </a:rPr>
              <a:t> </a:t>
            </a:r>
          </a:p>
          <a:p>
            <a:pPr lvl="1" eaLnBrk="1" hangingPunct="1"/>
            <a:endParaRPr lang="zh-CN" altLang="en-US" sz="2400" dirty="0">
              <a:latin typeface="Times New Roman" pitchFamily="18" charset="0"/>
              <a:ea typeface="黑体" pitchFamily="2" charset="-122"/>
            </a:endParaRPr>
          </a:p>
          <a:p>
            <a:pPr lvl="1" eaLnBrk="1" hangingPunct="1"/>
            <a:endParaRPr lang="zh-CN" altLang="en-US" sz="2400" dirty="0">
              <a:latin typeface="Times New Roman" pitchFamily="18" charset="0"/>
              <a:ea typeface="黑体" pitchFamily="2" charset="-122"/>
            </a:endParaRPr>
          </a:p>
          <a:p>
            <a:pPr lvl="1" eaLnBrk="1" hangingPunct="1"/>
            <a:endParaRPr lang="zh-CN" altLang="en-US" sz="2400" dirty="0">
              <a:latin typeface="Times New Roman" pitchFamily="18" charset="0"/>
              <a:ea typeface="黑体" pitchFamily="2" charset="-122"/>
            </a:endParaRPr>
          </a:p>
          <a:p>
            <a:pPr lvl="1" eaLnBrk="1" hangingPunct="1"/>
            <a:endParaRPr lang="zh-CN" altLang="en-US" sz="2400" dirty="0">
              <a:latin typeface="Times New Roman" pitchFamily="18" charset="0"/>
              <a:ea typeface="黑体" pitchFamily="2" charset="-122"/>
            </a:endParaRPr>
          </a:p>
          <a:p>
            <a:pPr lvl="1" eaLnBrk="1" hangingPunct="1"/>
            <a:endParaRPr lang="zh-CN" altLang="en-US" sz="2400" dirty="0">
              <a:latin typeface="Times New Roman" pitchFamily="18" charset="0"/>
              <a:ea typeface="黑体" pitchFamily="2" charset="-122"/>
            </a:endParaRPr>
          </a:p>
          <a:p>
            <a:pPr lvl="1" eaLnBrk="1" hangingPunct="1">
              <a:spcBef>
                <a:spcPts val="2400"/>
              </a:spcBef>
            </a:pPr>
            <a:r>
              <a:rPr lang="zh-CN" altLang="en-US" sz="2200" dirty="0">
                <a:solidFill>
                  <a:schemeClr val="hlink"/>
                </a:solidFill>
                <a:latin typeface="Times New Roman" pitchFamily="18" charset="0"/>
                <a:ea typeface="黑体" pitchFamily="2" charset="-122"/>
              </a:rPr>
              <a:t>注：</a:t>
            </a:r>
            <a:r>
              <a:rPr lang="zh-CN" altLang="en-US" sz="2200" dirty="0">
                <a:latin typeface="Times New Roman" pitchFamily="18" charset="0"/>
                <a:ea typeface="黑体" pitchFamily="2" charset="-122"/>
              </a:rPr>
              <a:t> </a:t>
            </a:r>
            <a:r>
              <a:rPr lang="en-US" altLang="zh-CN" sz="2200" dirty="0">
                <a:latin typeface="Times New Roman" pitchFamily="18" charset="0"/>
                <a:ea typeface="黑体" pitchFamily="2" charset="-122"/>
              </a:rPr>
              <a:t>SQL:1999</a:t>
            </a:r>
            <a:r>
              <a:rPr lang="zh-CN" altLang="en-US" sz="2200" dirty="0">
                <a:latin typeface="Times New Roman" pitchFamily="18" charset="0"/>
                <a:ea typeface="黑体" pitchFamily="2" charset="-122"/>
              </a:rPr>
              <a:t>标准没有</a:t>
            </a:r>
            <a:r>
              <a:rPr lang="zh-CN" altLang="en-US" sz="2200" dirty="0">
                <a:solidFill>
                  <a:srgbClr val="FF0000"/>
                </a:solidFill>
                <a:latin typeface="Times New Roman" pitchFamily="18" charset="0"/>
                <a:ea typeface="黑体" pitchFamily="2" charset="-122"/>
              </a:rPr>
              <a:t>替代（</a:t>
            </a:r>
            <a:r>
              <a:rPr lang="en-US" altLang="zh-CN" sz="2200" dirty="0">
                <a:solidFill>
                  <a:srgbClr val="FF0000"/>
                </a:solidFill>
                <a:latin typeface="Times New Roman" pitchFamily="18" charset="0"/>
                <a:ea typeface="黑体" pitchFamily="2" charset="-122"/>
              </a:rPr>
              <a:t>INSTEAD OF</a:t>
            </a:r>
            <a:r>
              <a:rPr lang="zh-CN" altLang="en-US" sz="2200" dirty="0">
                <a:solidFill>
                  <a:srgbClr val="FF0000"/>
                </a:solidFill>
                <a:latin typeface="Times New Roman" pitchFamily="18" charset="0"/>
                <a:ea typeface="黑体" pitchFamily="2" charset="-122"/>
              </a:rPr>
              <a:t>）</a:t>
            </a:r>
            <a:r>
              <a:rPr lang="zh-CN" altLang="en-US" sz="2200" dirty="0">
                <a:latin typeface="Times New Roman" pitchFamily="18" charset="0"/>
                <a:ea typeface="黑体" pitchFamily="2" charset="-122"/>
              </a:rPr>
              <a:t>触发器；</a:t>
            </a:r>
            <a:br>
              <a:rPr lang="en-US" altLang="zh-CN" sz="2200" dirty="0">
                <a:latin typeface="Times New Roman" pitchFamily="18" charset="0"/>
                <a:ea typeface="黑体" pitchFamily="2" charset="-122"/>
              </a:rPr>
            </a:br>
            <a:r>
              <a:rPr lang="zh-CN" altLang="en-US" sz="2200" dirty="0">
                <a:latin typeface="Times New Roman" pitchFamily="18" charset="0"/>
                <a:ea typeface="黑体" pitchFamily="2" charset="-122"/>
              </a:rPr>
              <a:t>各</a:t>
            </a:r>
            <a:r>
              <a:rPr lang="en-US" altLang="zh-CN" sz="2200" dirty="0">
                <a:latin typeface="Times New Roman" pitchFamily="18" charset="0"/>
                <a:ea typeface="黑体" pitchFamily="2" charset="-122"/>
              </a:rPr>
              <a:t>RDBMS</a:t>
            </a:r>
            <a:r>
              <a:rPr lang="zh-CN" altLang="en-US" sz="2200" dirty="0">
                <a:latin typeface="Times New Roman" pitchFamily="18" charset="0"/>
                <a:ea typeface="黑体" pitchFamily="2" charset="-122"/>
              </a:rPr>
              <a:t>产品对触发器的实现语法差异很大，如：</a:t>
            </a:r>
            <a:r>
              <a:rPr lang="en-US" altLang="zh-CN" sz="2200" dirty="0">
                <a:latin typeface="Times New Roman" pitchFamily="18" charset="0"/>
                <a:ea typeface="黑体" pitchFamily="2" charset="-122"/>
              </a:rPr>
              <a:t>ORACLE</a:t>
            </a:r>
            <a:r>
              <a:rPr lang="zh-CN" altLang="en-US" sz="2200" dirty="0">
                <a:latin typeface="Times New Roman" pitchFamily="18" charset="0"/>
                <a:ea typeface="黑体" pitchFamily="2" charset="-122"/>
              </a:rPr>
              <a:t>无需指定</a:t>
            </a:r>
            <a:r>
              <a:rPr lang="en-US" altLang="zh-CN" sz="2200" dirty="0">
                <a:solidFill>
                  <a:srgbClr val="FF0000"/>
                </a:solidFill>
                <a:latin typeface="Times New Roman" pitchFamily="18" charset="0"/>
                <a:ea typeface="黑体" pitchFamily="2" charset="-122"/>
              </a:rPr>
              <a:t>FOR EACH STATEMENT</a:t>
            </a:r>
            <a:r>
              <a:rPr lang="zh-CN" altLang="en-US" sz="2200" dirty="0">
                <a:latin typeface="Times New Roman" pitchFamily="18" charset="0"/>
                <a:ea typeface="黑体" pitchFamily="2" charset="-122"/>
              </a:rPr>
              <a:t>即表示</a:t>
            </a:r>
            <a:r>
              <a:rPr lang="zh-CN" altLang="en-US" sz="2200" dirty="0">
                <a:solidFill>
                  <a:srgbClr val="FF0000"/>
                </a:solidFill>
                <a:latin typeface="Times New Roman" pitchFamily="18" charset="0"/>
                <a:ea typeface="黑体" pitchFamily="2" charset="-122"/>
              </a:rPr>
              <a:t>语句触发器</a:t>
            </a:r>
            <a:r>
              <a:rPr lang="zh-CN" altLang="en-US" sz="2200" dirty="0">
                <a:latin typeface="Times New Roman" pitchFamily="18" charset="0"/>
                <a:ea typeface="黑体" pitchFamily="2" charset="-122"/>
              </a:rPr>
              <a:t>。</a:t>
            </a:r>
          </a:p>
        </p:txBody>
      </p:sp>
      <p:graphicFrame>
        <p:nvGraphicFramePr>
          <p:cNvPr id="63516" name="Group 28"/>
          <p:cNvGraphicFramePr>
            <a:graphicFrameLocks noGrp="1"/>
          </p:cNvGraphicFramePr>
          <p:nvPr>
            <p:extLst>
              <p:ext uri="{D42A27DB-BD31-4B8C-83A1-F6EECF244321}">
                <p14:modId xmlns:p14="http://schemas.microsoft.com/office/powerpoint/2010/main" val="360010397"/>
              </p:ext>
            </p:extLst>
          </p:nvPr>
        </p:nvGraphicFramePr>
        <p:xfrm>
          <a:off x="1043607" y="2302624"/>
          <a:ext cx="7632849" cy="2134488"/>
        </p:xfrm>
        <a:graphic>
          <a:graphicData uri="http://schemas.openxmlformats.org/drawingml/2006/table">
            <a:tbl>
              <a:tblPr/>
              <a:tblGrid>
                <a:gridCol w="1680479">
                  <a:extLst>
                    <a:ext uri="{9D8B030D-6E8A-4147-A177-3AD203B41FA5}">
                      <a16:colId xmlns:a16="http://schemas.microsoft.com/office/drawing/2014/main" val="20000"/>
                    </a:ext>
                  </a:extLst>
                </a:gridCol>
                <a:gridCol w="2310658">
                  <a:extLst>
                    <a:ext uri="{9D8B030D-6E8A-4147-A177-3AD203B41FA5}">
                      <a16:colId xmlns:a16="http://schemas.microsoft.com/office/drawing/2014/main" val="20001"/>
                    </a:ext>
                  </a:extLst>
                </a:gridCol>
                <a:gridCol w="3641712">
                  <a:extLst>
                    <a:ext uri="{9D8B030D-6E8A-4147-A177-3AD203B41FA5}">
                      <a16:colId xmlns:a16="http://schemas.microsoft.com/office/drawing/2014/main" val="20002"/>
                    </a:ext>
                  </a:extLst>
                </a:gridCol>
              </a:tblGrid>
              <a:tr h="635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选项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FOR EACH ROW</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无 </a:t>
                      </a:r>
                      <a:r>
                        <a:rPr kumimoji="0" lang="en-US" altLang="zh-CN"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 </a:t>
                      </a:r>
                      <a:r>
                        <a:rPr kumimoji="0" lang="en-US" altLang="zh-CN" sz="2000" b="0" i="0" u="none" strike="noStrike" cap="none" normalizeH="0" baseline="0">
                          <a:ln>
                            <a:noFill/>
                          </a:ln>
                          <a:solidFill>
                            <a:srgbClr val="FF0000"/>
                          </a:solidFill>
                          <a:effectLst/>
                          <a:latin typeface="Times New Roman" pitchFamily="18" charset="0"/>
                          <a:ea typeface="黑体" pitchFamily="2" charset="-122"/>
                          <a:cs typeface="Times New Roman" pitchFamily="18" charset="0"/>
                        </a:rPr>
                        <a:t>FOR EACH STATEMENT</a:t>
                      </a:r>
                      <a:endParaRPr kumimoji="0" lang="en-US" altLang="zh-CN"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extLst>
                  <a:ext uri="{0D108BD9-81ED-4DB2-BD59-A6C34878D82A}">
                    <a16:rowId xmlns:a16="http://schemas.microsoft.com/office/drawing/2014/main" val="10000"/>
                  </a:ext>
                </a:extLst>
              </a:tr>
              <a:tr h="49137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BEFORE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行前触发器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语句前触发器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1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rPr>
                        <a:t>AFTER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行后触发器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rPr>
                        <a:t>语句后触发器</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0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FF0000"/>
                          </a:solidFill>
                          <a:effectLst/>
                          <a:latin typeface="Times New Roman" pitchFamily="18" charset="0"/>
                          <a:ea typeface="黑体" pitchFamily="2" charset="-122"/>
                          <a:cs typeface="Times New Roman" pitchFamily="18" charset="0"/>
                        </a:rPr>
                        <a:t>INSTEAD OF</a:t>
                      </a:r>
                      <a:endParaRPr kumimoji="0" lang="en-US" altLang="zh-CN" sz="2000" b="0" i="0" u="none" strike="noStrike" cap="none" normalizeH="0" baseline="0">
                        <a:ln>
                          <a:noFill/>
                        </a:ln>
                        <a:solidFill>
                          <a:schemeClr val="tx1"/>
                        </a:solidFill>
                        <a:effectLst/>
                        <a:latin typeface="Times New Roman" pitchFamily="18"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FF0000"/>
                          </a:solidFill>
                          <a:effectLst/>
                          <a:latin typeface="Times New Roman" pitchFamily="18" charset="0"/>
                          <a:ea typeface="黑体" pitchFamily="2" charset="-122"/>
                          <a:cs typeface="Times New Roman" pitchFamily="18" charset="0"/>
                        </a:rPr>
                        <a:t>行替代触发器</a:t>
                      </a:r>
                      <a:endPar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FF0000"/>
                          </a:solidFill>
                          <a:effectLst/>
                          <a:latin typeface="Times New Roman" pitchFamily="18" charset="0"/>
                          <a:ea typeface="黑体" pitchFamily="2" charset="-122"/>
                          <a:cs typeface="Times New Roman" pitchFamily="18" charset="0"/>
                        </a:rPr>
                        <a:t>语句替代触发器</a:t>
                      </a:r>
                      <a:endParaRPr kumimoji="0" lang="zh-CN" altLang="en-US" sz="2000" b="0" i="0" u="none" strike="noStrike" cap="none" normalizeH="0" baseline="0" dirty="0">
                        <a:ln>
                          <a:noFill/>
                        </a:ln>
                        <a:solidFill>
                          <a:schemeClr val="tx1"/>
                        </a:solidFill>
                        <a:effectLst/>
                        <a:latin typeface="Times New Roman" pitchFamily="18" charset="0"/>
                        <a:ea typeface="黑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07"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6108"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p:spPr>
        <p:txBody>
          <a:bodyPr/>
          <a:lstStyle/>
          <a:p>
            <a:fld id="{2893F677-2CD5-4D67-BE93-2BCA595887F5}" type="slidenum">
              <a:rPr lang="en-US" altLang="zh-CN" smtClean="0"/>
              <a:pPr/>
              <a:t>41</a:t>
            </a:fld>
            <a:endParaRPr lang="en-US" altLang="zh-CN"/>
          </a:p>
        </p:txBody>
      </p:sp>
      <p:sp>
        <p:nvSpPr>
          <p:cNvPr id="47107" name="Rectangle 2"/>
          <p:cNvSpPr>
            <a:spLocks noGrp="1" noChangeArrowheads="1"/>
          </p:cNvSpPr>
          <p:nvPr>
            <p:ph type="title"/>
          </p:nvPr>
        </p:nvSpPr>
        <p:spPr/>
        <p:txBody>
          <a:bodyPr/>
          <a:lstStyle/>
          <a:p>
            <a:pPr eaLnBrk="1" hangingPunct="1"/>
            <a:r>
              <a:rPr lang="en-US" altLang="zh-CN" sz="4000">
                <a:solidFill>
                  <a:srgbClr val="000066"/>
                </a:solidFill>
              </a:rPr>
              <a:t>8.2.2  </a:t>
            </a:r>
            <a:r>
              <a:rPr lang="zh-CN" altLang="en-US" sz="4000">
                <a:solidFill>
                  <a:srgbClr val="000066"/>
                </a:solidFill>
              </a:rPr>
              <a:t>完整性约束的</a:t>
            </a:r>
            <a:r>
              <a:rPr lang="en-US" altLang="zh-CN" sz="4000">
                <a:solidFill>
                  <a:srgbClr val="000066"/>
                </a:solidFill>
              </a:rPr>
              <a:t>SQL</a:t>
            </a:r>
            <a:r>
              <a:rPr lang="zh-CN" altLang="en-US" sz="4000">
                <a:solidFill>
                  <a:srgbClr val="000066"/>
                </a:solidFill>
              </a:rPr>
              <a:t>实现</a:t>
            </a:r>
          </a:p>
        </p:txBody>
      </p:sp>
      <p:sp>
        <p:nvSpPr>
          <p:cNvPr id="47108" name="Rectangle 3"/>
          <p:cNvSpPr>
            <a:spLocks noGrp="1" noChangeArrowheads="1"/>
          </p:cNvSpPr>
          <p:nvPr>
            <p:ph type="body" idx="1"/>
          </p:nvPr>
        </p:nvSpPr>
        <p:spPr>
          <a:xfrm>
            <a:off x="611559" y="1268412"/>
            <a:ext cx="8389565" cy="5184923"/>
          </a:xfrm>
        </p:spPr>
        <p:txBody>
          <a:bodyPr/>
          <a:lstStyle/>
          <a:p>
            <a:pPr eaLnBrk="1" hangingPunct="1">
              <a:lnSpc>
                <a:spcPct val="90000"/>
              </a:lnSpc>
            </a:pPr>
            <a:r>
              <a:rPr lang="zh-CN" altLang="en-US" dirty="0">
                <a:solidFill>
                  <a:schemeClr val="accent2"/>
                </a:solidFill>
                <a:latin typeface="Times New Roman" pitchFamily="18" charset="0"/>
                <a:ea typeface="黑体" pitchFamily="2" charset="-122"/>
              </a:rPr>
              <a:t>用触发器说明的约束（续）</a:t>
            </a:r>
            <a:endParaRPr lang="en-US" altLang="zh-CN" dirty="0">
              <a:solidFill>
                <a:schemeClr val="accent2"/>
              </a:solidFill>
              <a:latin typeface="Times New Roman" pitchFamily="18" charset="0"/>
              <a:ea typeface="黑体" pitchFamily="2" charset="-122"/>
            </a:endParaRPr>
          </a:p>
          <a:p>
            <a:pPr lvl="1" eaLnBrk="1" hangingPunct="1">
              <a:lnSpc>
                <a:spcPct val="90000"/>
              </a:lnSpc>
            </a:pPr>
            <a:r>
              <a:rPr lang="zh-CN" altLang="en-US" sz="2200" dirty="0">
                <a:solidFill>
                  <a:srgbClr val="008000"/>
                </a:solidFill>
                <a:latin typeface="Times New Roman" pitchFamily="18" charset="0"/>
                <a:ea typeface="黑体" pitchFamily="2" charset="-122"/>
              </a:rPr>
              <a:t>例：</a:t>
            </a:r>
            <a:r>
              <a:rPr lang="en-US" altLang="zh-CN" sz="2200" dirty="0">
                <a:solidFill>
                  <a:srgbClr val="008000"/>
                </a:solidFill>
                <a:latin typeface="Times New Roman" pitchFamily="18" charset="0"/>
                <a:ea typeface="黑体" pitchFamily="2" charset="-122"/>
              </a:rPr>
              <a:t>【</a:t>
            </a:r>
            <a:r>
              <a:rPr lang="zh-CN" altLang="en-US" sz="2200" dirty="0">
                <a:solidFill>
                  <a:srgbClr val="008000"/>
                </a:solidFill>
                <a:latin typeface="Times New Roman" pitchFamily="18" charset="0"/>
                <a:ea typeface="黑体" pitchFamily="2" charset="-122"/>
              </a:rPr>
              <a:t>行后触发器</a:t>
            </a:r>
            <a:r>
              <a:rPr lang="en-US" altLang="zh-CN" sz="2200" dirty="0">
                <a:solidFill>
                  <a:srgbClr val="008000"/>
                </a:solidFill>
                <a:latin typeface="Times New Roman" pitchFamily="18" charset="0"/>
                <a:ea typeface="黑体" pitchFamily="2" charset="-122"/>
              </a:rPr>
              <a:t>——SQL:1999</a:t>
            </a:r>
            <a:r>
              <a:rPr lang="zh-CN" altLang="en-US" sz="2200" dirty="0">
                <a:solidFill>
                  <a:srgbClr val="008000"/>
                </a:solidFill>
                <a:latin typeface="Times New Roman" pitchFamily="18" charset="0"/>
                <a:ea typeface="黑体" pitchFamily="2" charset="-122"/>
              </a:rPr>
              <a:t>语法</a:t>
            </a:r>
            <a:r>
              <a:rPr lang="en-US" altLang="zh-CN" sz="2200" dirty="0">
                <a:solidFill>
                  <a:srgbClr val="008000"/>
                </a:solidFill>
                <a:latin typeface="Times New Roman" pitchFamily="18" charset="0"/>
                <a:ea typeface="黑体" pitchFamily="2" charset="-122"/>
              </a:rPr>
              <a:t>】</a:t>
            </a:r>
            <a:br>
              <a:rPr lang="en-US" altLang="zh-CN" sz="2200" dirty="0">
                <a:solidFill>
                  <a:srgbClr val="008000"/>
                </a:solidFill>
                <a:latin typeface="Times New Roman" pitchFamily="18" charset="0"/>
                <a:ea typeface="黑体" pitchFamily="2" charset="-122"/>
              </a:rPr>
            </a:br>
            <a:endParaRPr lang="en-US" altLang="zh-CN" sz="2200" dirty="0">
              <a:solidFill>
                <a:srgbClr val="008000"/>
              </a:solidFill>
              <a:latin typeface="Times New Roman" pitchFamily="18" charset="0"/>
              <a:ea typeface="黑体" pitchFamily="2" charset="-122"/>
            </a:endParaRPr>
          </a:p>
          <a:p>
            <a:pPr lvl="1" eaLnBrk="1" hangingPunct="1">
              <a:lnSpc>
                <a:spcPct val="90000"/>
              </a:lnSpc>
              <a:buFont typeface="Wingdings" pitchFamily="2" charset="2"/>
              <a:buNone/>
            </a:pPr>
            <a:r>
              <a:rPr lang="en-US" altLang="zh-CN" sz="2000" b="1" dirty="0">
                <a:solidFill>
                  <a:srgbClr val="0000FF"/>
                </a:solidFill>
                <a:latin typeface="Times New Roman" pitchFamily="18" charset="0"/>
                <a:ea typeface="黑体" pitchFamily="2" charset="-122"/>
              </a:rPr>
              <a:t>CREATE TRIGGER</a:t>
            </a:r>
            <a:r>
              <a:rPr lang="en-US" altLang="zh-CN" sz="2000" b="1" dirty="0">
                <a:latin typeface="Times New Roman" pitchFamily="18" charset="0"/>
                <a:ea typeface="黑体" pitchFamily="2" charset="-122"/>
              </a:rPr>
              <a:t> </a:t>
            </a:r>
            <a:r>
              <a:rPr lang="en-US" altLang="zh-CN" sz="2000" b="1" dirty="0" err="1">
                <a:latin typeface="Times New Roman" pitchFamily="18" charset="0"/>
                <a:ea typeface="黑体" pitchFamily="2" charset="-122"/>
              </a:rPr>
              <a:t>sal_never_lower</a:t>
            </a:r>
            <a:endParaRPr lang="en-US" altLang="zh-CN" sz="2000" b="1" dirty="0">
              <a:latin typeface="Times New Roman" pitchFamily="18" charset="0"/>
              <a:ea typeface="黑体" pitchFamily="2" charset="-122"/>
            </a:endParaRPr>
          </a:p>
          <a:p>
            <a:pPr lvl="1" eaLnBrk="1" hangingPunct="1">
              <a:lnSpc>
                <a:spcPct val="90000"/>
              </a:lnSpc>
              <a:buFont typeface="Wingdings" pitchFamily="2" charset="2"/>
              <a:buNone/>
            </a:pPr>
            <a:r>
              <a:rPr lang="en-US" altLang="zh-CN" sz="2000" b="1" dirty="0">
                <a:solidFill>
                  <a:srgbClr val="0000FF"/>
                </a:solidFill>
                <a:latin typeface="Times New Roman" pitchFamily="18" charset="0"/>
                <a:ea typeface="黑体" pitchFamily="2" charset="-122"/>
              </a:rPr>
              <a:t>AFTER</a:t>
            </a:r>
            <a:r>
              <a:rPr lang="en-US" altLang="zh-CN" sz="2000" b="1" dirty="0">
                <a:latin typeface="Times New Roman" pitchFamily="18" charset="0"/>
                <a:ea typeface="黑体" pitchFamily="2" charset="-122"/>
              </a:rPr>
              <a:t> UPDATE OF </a:t>
            </a:r>
            <a:r>
              <a:rPr lang="en-US" altLang="zh-CN" sz="2000" b="1" dirty="0" err="1">
                <a:latin typeface="Times New Roman" pitchFamily="18" charset="0"/>
                <a:ea typeface="黑体" pitchFamily="2" charset="-122"/>
              </a:rPr>
              <a:t>sal</a:t>
            </a:r>
            <a:r>
              <a:rPr lang="en-US" altLang="zh-CN" sz="2000" b="1" dirty="0">
                <a:latin typeface="Times New Roman" pitchFamily="18" charset="0"/>
                <a:ea typeface="黑体" pitchFamily="2" charset="-122"/>
              </a:rPr>
              <a:t> ON </a:t>
            </a:r>
            <a:r>
              <a:rPr lang="en-US" altLang="zh-CN" sz="2000" b="1" dirty="0" err="1">
                <a:latin typeface="Times New Roman" pitchFamily="18" charset="0"/>
                <a:ea typeface="黑体" pitchFamily="2" charset="-122"/>
              </a:rPr>
              <a:t>emp</a:t>
            </a:r>
            <a:r>
              <a:rPr lang="en-US" altLang="zh-CN" sz="2000" b="1" dirty="0">
                <a:latin typeface="Times New Roman" pitchFamily="18" charset="0"/>
                <a:ea typeface="黑体" pitchFamily="2" charset="-122"/>
              </a:rPr>
              <a:t>   </a:t>
            </a:r>
            <a:r>
              <a:rPr lang="en-US" altLang="zh-CN" sz="2000" dirty="0">
                <a:solidFill>
                  <a:srgbClr val="008000"/>
                </a:solidFill>
                <a:latin typeface="Times New Roman" pitchFamily="18" charset="0"/>
                <a:ea typeface="黑体" pitchFamily="2" charset="-122"/>
              </a:rPr>
              <a:t>/* </a:t>
            </a:r>
            <a:r>
              <a:rPr lang="zh-CN" altLang="en-US" sz="2000" dirty="0">
                <a:solidFill>
                  <a:srgbClr val="FF0000"/>
                </a:solidFill>
                <a:latin typeface="Times New Roman" pitchFamily="18" charset="0"/>
                <a:ea typeface="黑体" pitchFamily="2" charset="-122"/>
              </a:rPr>
              <a:t>事件：</a:t>
            </a:r>
            <a:r>
              <a:rPr lang="zh-CN" altLang="en-US" sz="2000" dirty="0">
                <a:solidFill>
                  <a:srgbClr val="008000"/>
                </a:solidFill>
                <a:latin typeface="Times New Roman" pitchFamily="18" charset="0"/>
                <a:ea typeface="黑体" pitchFamily="2" charset="-122"/>
              </a:rPr>
              <a:t>更新</a:t>
            </a:r>
            <a:r>
              <a:rPr lang="en-US" altLang="zh-CN" sz="2000" dirty="0" err="1">
                <a:solidFill>
                  <a:srgbClr val="008000"/>
                </a:solidFill>
                <a:latin typeface="Times New Roman" pitchFamily="18" charset="0"/>
                <a:ea typeface="黑体" pitchFamily="2" charset="-122"/>
              </a:rPr>
              <a:t>emp</a:t>
            </a:r>
            <a:r>
              <a:rPr lang="zh-CN" altLang="en-US" sz="2000" dirty="0">
                <a:solidFill>
                  <a:srgbClr val="008000"/>
                </a:solidFill>
                <a:latin typeface="Times New Roman" pitchFamily="18" charset="0"/>
                <a:ea typeface="黑体" pitchFamily="2" charset="-122"/>
              </a:rPr>
              <a:t>表上</a:t>
            </a:r>
            <a:r>
              <a:rPr lang="en-US" altLang="zh-CN" sz="2000" dirty="0" err="1">
                <a:solidFill>
                  <a:srgbClr val="008000"/>
                </a:solidFill>
                <a:latin typeface="Times New Roman" pitchFamily="18" charset="0"/>
                <a:ea typeface="黑体" pitchFamily="2" charset="-122"/>
              </a:rPr>
              <a:t>sal</a:t>
            </a:r>
            <a:r>
              <a:rPr lang="zh-CN" altLang="en-US" sz="2000" dirty="0">
                <a:solidFill>
                  <a:srgbClr val="008000"/>
                </a:solidFill>
                <a:latin typeface="Times New Roman" pitchFamily="18" charset="0"/>
                <a:ea typeface="黑体" pitchFamily="2" charset="-122"/>
              </a:rPr>
              <a:t>列值*</a:t>
            </a:r>
            <a:r>
              <a:rPr lang="en-US" altLang="zh-CN" sz="2000" dirty="0">
                <a:solidFill>
                  <a:srgbClr val="008000"/>
                </a:solidFill>
                <a:latin typeface="Times New Roman" pitchFamily="18" charset="0"/>
                <a:ea typeface="黑体" pitchFamily="2" charset="-122"/>
              </a:rPr>
              <a:t>/</a:t>
            </a:r>
          </a:p>
          <a:p>
            <a:pPr lvl="1" eaLnBrk="1" hangingPunct="1">
              <a:lnSpc>
                <a:spcPct val="90000"/>
              </a:lnSpc>
              <a:buFont typeface="Wingdings" pitchFamily="2" charset="2"/>
              <a:buNone/>
            </a:pPr>
            <a:r>
              <a:rPr lang="en-US" altLang="zh-CN" sz="2000" b="1" dirty="0">
                <a:latin typeface="Times New Roman" pitchFamily="18" charset="0"/>
                <a:ea typeface="黑体" pitchFamily="2" charset="-122"/>
              </a:rPr>
              <a:t>    REFERENCING</a:t>
            </a:r>
          </a:p>
          <a:p>
            <a:pPr lvl="1" eaLnBrk="1" hangingPunct="1">
              <a:lnSpc>
                <a:spcPct val="90000"/>
              </a:lnSpc>
              <a:buFont typeface="Wingdings" pitchFamily="2" charset="2"/>
              <a:buNone/>
            </a:pPr>
            <a:r>
              <a:rPr lang="en-US" altLang="zh-CN" sz="2000" b="1" dirty="0">
                <a:latin typeface="Times New Roman" pitchFamily="18" charset="0"/>
                <a:ea typeface="黑体" pitchFamily="2" charset="-122"/>
              </a:rPr>
              <a:t>           OLD ROW AS </a:t>
            </a:r>
            <a:r>
              <a:rPr lang="en-US" altLang="zh-CN" sz="2000" b="1" dirty="0" err="1">
                <a:latin typeface="Times New Roman" pitchFamily="18" charset="0"/>
                <a:ea typeface="黑体" pitchFamily="2" charset="-122"/>
              </a:rPr>
              <a:t>oldtuple</a:t>
            </a:r>
            <a:r>
              <a:rPr lang="en-US" altLang="zh-CN" sz="2000" b="1" dirty="0">
                <a:latin typeface="Times New Roman" pitchFamily="18" charset="0"/>
                <a:ea typeface="黑体" pitchFamily="2" charset="-122"/>
              </a:rPr>
              <a:t>,  </a:t>
            </a:r>
            <a:r>
              <a:rPr lang="en-US" altLang="zh-CN" sz="2000" dirty="0">
                <a:solidFill>
                  <a:srgbClr val="008000"/>
                </a:solidFill>
                <a:latin typeface="Times New Roman" pitchFamily="18" charset="0"/>
                <a:ea typeface="黑体" pitchFamily="2" charset="-122"/>
              </a:rPr>
              <a:t>/* </a:t>
            </a:r>
            <a:r>
              <a:rPr lang="zh-CN" altLang="en-US" sz="2000" dirty="0">
                <a:solidFill>
                  <a:srgbClr val="008000"/>
                </a:solidFill>
                <a:latin typeface="Times New Roman" pitchFamily="18" charset="0"/>
                <a:ea typeface="黑体" pitchFamily="2" charset="-122"/>
              </a:rPr>
              <a:t>建立过渡变量（</a:t>
            </a:r>
            <a:r>
              <a:rPr lang="en-US" altLang="zh-CN" sz="2000" dirty="0">
                <a:solidFill>
                  <a:srgbClr val="008000"/>
                </a:solidFill>
                <a:latin typeface="Times New Roman" pitchFamily="18" charset="0"/>
                <a:ea typeface="黑体" pitchFamily="2" charset="-122"/>
              </a:rPr>
              <a:t>transition variable</a:t>
            </a:r>
            <a:r>
              <a:rPr lang="zh-CN" altLang="en-US" sz="2000" dirty="0">
                <a:solidFill>
                  <a:srgbClr val="008000"/>
                </a:solidFill>
                <a:latin typeface="Times New Roman" pitchFamily="18" charset="0"/>
                <a:ea typeface="黑体" pitchFamily="2" charset="-122"/>
              </a:rPr>
              <a:t>），</a:t>
            </a:r>
            <a:endParaRPr lang="en-US" altLang="zh-CN" sz="2000" dirty="0">
              <a:solidFill>
                <a:srgbClr val="008000"/>
              </a:solidFill>
              <a:latin typeface="Times New Roman" pitchFamily="18" charset="0"/>
              <a:ea typeface="黑体" pitchFamily="2" charset="-122"/>
            </a:endParaRPr>
          </a:p>
          <a:p>
            <a:pPr lvl="1" eaLnBrk="1" hangingPunct="1">
              <a:lnSpc>
                <a:spcPct val="90000"/>
              </a:lnSpc>
              <a:buFont typeface="Wingdings" pitchFamily="2" charset="2"/>
              <a:buNone/>
            </a:pPr>
            <a:r>
              <a:rPr lang="en-US" altLang="zh-CN" sz="2000" dirty="0">
                <a:solidFill>
                  <a:srgbClr val="008000"/>
                </a:solidFill>
                <a:latin typeface="Times New Roman" pitchFamily="18" charset="0"/>
                <a:ea typeface="黑体" pitchFamily="2" charset="-122"/>
              </a:rPr>
              <a:t>                                                           </a:t>
            </a:r>
            <a:r>
              <a:rPr lang="zh-CN" altLang="en-US" sz="2000" dirty="0">
                <a:solidFill>
                  <a:srgbClr val="008000"/>
                </a:solidFill>
                <a:latin typeface="Times New Roman" pitchFamily="18" charset="0"/>
                <a:ea typeface="黑体" pitchFamily="2" charset="-122"/>
              </a:rPr>
              <a:t>表示旧元组 *</a:t>
            </a:r>
            <a:r>
              <a:rPr lang="en-US" altLang="zh-CN" sz="2000" dirty="0">
                <a:solidFill>
                  <a:srgbClr val="008000"/>
                </a:solidFill>
                <a:latin typeface="Times New Roman" pitchFamily="18" charset="0"/>
                <a:ea typeface="黑体" pitchFamily="2" charset="-122"/>
              </a:rPr>
              <a:t>/</a:t>
            </a:r>
          </a:p>
          <a:p>
            <a:pPr lvl="1" eaLnBrk="1" hangingPunct="1">
              <a:lnSpc>
                <a:spcPct val="90000"/>
              </a:lnSpc>
              <a:buFont typeface="Wingdings" pitchFamily="2" charset="2"/>
              <a:buNone/>
            </a:pPr>
            <a:r>
              <a:rPr lang="en-US" altLang="zh-CN" sz="2000" b="1" dirty="0">
                <a:latin typeface="Times New Roman" pitchFamily="18" charset="0"/>
                <a:ea typeface="黑体" pitchFamily="2" charset="-122"/>
              </a:rPr>
              <a:t>           NEW ROW AS </a:t>
            </a:r>
            <a:r>
              <a:rPr lang="en-US" altLang="zh-CN" sz="2000" b="1" dirty="0" err="1">
                <a:latin typeface="Times New Roman" pitchFamily="18" charset="0"/>
                <a:ea typeface="黑体" pitchFamily="2" charset="-122"/>
              </a:rPr>
              <a:t>newtuple</a:t>
            </a:r>
            <a:r>
              <a:rPr lang="en-US" altLang="zh-CN" sz="2000" b="1" dirty="0">
                <a:latin typeface="Times New Roman" pitchFamily="18" charset="0"/>
                <a:ea typeface="黑体" pitchFamily="2" charset="-122"/>
              </a:rPr>
              <a:t>  </a:t>
            </a:r>
            <a:r>
              <a:rPr lang="en-US" altLang="zh-CN" sz="2000" dirty="0">
                <a:solidFill>
                  <a:srgbClr val="008000"/>
                </a:solidFill>
                <a:latin typeface="Times New Roman" pitchFamily="18" charset="0"/>
                <a:ea typeface="黑体" pitchFamily="2" charset="-122"/>
              </a:rPr>
              <a:t>/* </a:t>
            </a:r>
            <a:r>
              <a:rPr lang="zh-CN" altLang="en-US" sz="2000" dirty="0">
                <a:solidFill>
                  <a:srgbClr val="008000"/>
                </a:solidFill>
                <a:latin typeface="Times New Roman" pitchFamily="18" charset="0"/>
                <a:ea typeface="黑体" pitchFamily="2" charset="-122"/>
              </a:rPr>
              <a:t>建立过渡变量，表示新元组 *</a:t>
            </a:r>
            <a:r>
              <a:rPr lang="en-US" altLang="zh-CN" sz="2000" dirty="0">
                <a:solidFill>
                  <a:srgbClr val="008000"/>
                </a:solidFill>
                <a:latin typeface="Times New Roman" pitchFamily="18" charset="0"/>
                <a:ea typeface="黑体" pitchFamily="2" charset="-122"/>
              </a:rPr>
              <a:t>/</a:t>
            </a:r>
          </a:p>
          <a:p>
            <a:pPr lvl="1" eaLnBrk="1" hangingPunct="1">
              <a:lnSpc>
                <a:spcPct val="90000"/>
              </a:lnSpc>
              <a:buFont typeface="Wingdings" pitchFamily="2" charset="2"/>
              <a:buNone/>
            </a:pPr>
            <a:r>
              <a:rPr lang="en-US" altLang="zh-CN" sz="2000" b="1" dirty="0">
                <a:solidFill>
                  <a:srgbClr val="0000FF"/>
                </a:solidFill>
                <a:latin typeface="Times New Roman" pitchFamily="18" charset="0"/>
                <a:ea typeface="黑体" pitchFamily="2" charset="-122"/>
              </a:rPr>
              <a:t>FOR EACH ROW</a:t>
            </a:r>
          </a:p>
          <a:p>
            <a:pPr lvl="1" eaLnBrk="1" hangingPunct="1">
              <a:lnSpc>
                <a:spcPct val="90000"/>
              </a:lnSpc>
              <a:buFont typeface="Wingdings" pitchFamily="2" charset="2"/>
              <a:buNone/>
            </a:pPr>
            <a:r>
              <a:rPr lang="en-US" altLang="zh-CN" sz="2000" b="1" dirty="0">
                <a:latin typeface="Times New Roman" pitchFamily="18" charset="0"/>
                <a:ea typeface="黑体" pitchFamily="2" charset="-122"/>
              </a:rPr>
              <a:t>       WHEN newtuple.sal &lt; oldtuple.sal    </a:t>
            </a:r>
            <a:r>
              <a:rPr lang="en-US" altLang="zh-CN" sz="2000" dirty="0">
                <a:solidFill>
                  <a:srgbClr val="008000"/>
                </a:solidFill>
                <a:latin typeface="Times New Roman" pitchFamily="18" charset="0"/>
                <a:ea typeface="黑体" pitchFamily="2" charset="-122"/>
              </a:rPr>
              <a:t>/* </a:t>
            </a:r>
            <a:r>
              <a:rPr lang="zh-CN" altLang="en-US" sz="2000" dirty="0">
                <a:solidFill>
                  <a:srgbClr val="FF0000"/>
                </a:solidFill>
                <a:latin typeface="Times New Roman" pitchFamily="18" charset="0"/>
                <a:ea typeface="黑体" pitchFamily="2" charset="-122"/>
              </a:rPr>
              <a:t>条件：</a:t>
            </a:r>
            <a:r>
              <a:rPr lang="zh-CN" altLang="en-US" sz="2000" dirty="0">
                <a:solidFill>
                  <a:srgbClr val="008000"/>
                </a:solidFill>
                <a:latin typeface="Times New Roman" pitchFamily="18" charset="0"/>
                <a:ea typeface="黑体" pitchFamily="2" charset="-122"/>
              </a:rPr>
              <a:t>当薪水值变低时 *</a:t>
            </a:r>
            <a:r>
              <a:rPr lang="en-US" altLang="zh-CN" sz="2000" dirty="0">
                <a:solidFill>
                  <a:srgbClr val="008000"/>
                </a:solidFill>
                <a:latin typeface="Times New Roman" pitchFamily="18" charset="0"/>
                <a:ea typeface="黑体" pitchFamily="2" charset="-122"/>
              </a:rPr>
              <a:t>/</a:t>
            </a:r>
          </a:p>
          <a:p>
            <a:pPr lvl="1" eaLnBrk="1" hangingPunct="1">
              <a:lnSpc>
                <a:spcPct val="90000"/>
              </a:lnSpc>
              <a:buNone/>
            </a:pPr>
            <a:r>
              <a:rPr lang="en-US" altLang="zh-CN" sz="2000" b="1" dirty="0">
                <a:latin typeface="Times New Roman" pitchFamily="18" charset="0"/>
                <a:ea typeface="黑体" pitchFamily="2" charset="-122"/>
              </a:rPr>
              <a:t>       UPDATE </a:t>
            </a:r>
            <a:r>
              <a:rPr lang="en-US" altLang="zh-CN" sz="2000" b="1" dirty="0" err="1">
                <a:latin typeface="Times New Roman" pitchFamily="18" charset="0"/>
                <a:ea typeface="黑体" pitchFamily="2" charset="-122"/>
              </a:rPr>
              <a:t>emp</a:t>
            </a:r>
            <a:r>
              <a:rPr lang="en-US" altLang="zh-CN" sz="2000" b="1" dirty="0">
                <a:latin typeface="Times New Roman" pitchFamily="18" charset="0"/>
                <a:ea typeface="黑体" pitchFamily="2" charset="-122"/>
              </a:rPr>
              <a:t>           </a:t>
            </a:r>
            <a:r>
              <a:rPr lang="en-US" altLang="zh-CN" sz="2000" dirty="0">
                <a:solidFill>
                  <a:srgbClr val="008000"/>
                </a:solidFill>
                <a:latin typeface="Times New Roman" pitchFamily="18" charset="0"/>
                <a:ea typeface="黑体" pitchFamily="2" charset="-122"/>
              </a:rPr>
              <a:t>/* </a:t>
            </a:r>
            <a:r>
              <a:rPr lang="zh-CN" altLang="en-US" sz="2000" dirty="0">
                <a:solidFill>
                  <a:srgbClr val="FF0000"/>
                </a:solidFill>
                <a:latin typeface="Times New Roman" pitchFamily="18" charset="0"/>
                <a:ea typeface="黑体" pitchFamily="2" charset="-122"/>
              </a:rPr>
              <a:t>动作：</a:t>
            </a:r>
            <a:r>
              <a:rPr lang="zh-CN" altLang="en-US" sz="2000" dirty="0">
                <a:solidFill>
                  <a:srgbClr val="008000"/>
                </a:solidFill>
                <a:latin typeface="Times New Roman" pitchFamily="18" charset="0"/>
                <a:ea typeface="黑体" pitchFamily="2" charset="-122"/>
              </a:rPr>
              <a:t>薪水值恢复更新前旧值 *</a:t>
            </a:r>
            <a:r>
              <a:rPr lang="en-US" altLang="zh-CN" sz="2000" dirty="0">
                <a:solidFill>
                  <a:srgbClr val="008000"/>
                </a:solidFill>
                <a:latin typeface="Times New Roman" pitchFamily="18" charset="0"/>
                <a:ea typeface="黑体" pitchFamily="2" charset="-122"/>
              </a:rPr>
              <a:t>/</a:t>
            </a:r>
            <a:endParaRPr lang="en-US" altLang="zh-CN" sz="2000" b="1" dirty="0">
              <a:latin typeface="Times New Roman" pitchFamily="18" charset="0"/>
              <a:ea typeface="黑体" pitchFamily="2" charset="-122"/>
            </a:endParaRPr>
          </a:p>
          <a:p>
            <a:pPr lvl="1" eaLnBrk="1" hangingPunct="1">
              <a:lnSpc>
                <a:spcPct val="90000"/>
              </a:lnSpc>
              <a:buFont typeface="Wingdings" pitchFamily="2" charset="2"/>
              <a:buNone/>
            </a:pPr>
            <a:r>
              <a:rPr lang="en-US" altLang="zh-CN" sz="2000" b="1" dirty="0">
                <a:latin typeface="Times New Roman" pitchFamily="18" charset="0"/>
                <a:ea typeface="黑体" pitchFamily="2" charset="-122"/>
              </a:rPr>
              <a:t>           SET </a:t>
            </a:r>
            <a:r>
              <a:rPr lang="en-US" altLang="zh-CN" sz="2000" b="1" dirty="0" err="1">
                <a:latin typeface="Times New Roman" pitchFamily="18" charset="0"/>
                <a:ea typeface="黑体" pitchFamily="2" charset="-122"/>
              </a:rPr>
              <a:t>sal</a:t>
            </a:r>
            <a:r>
              <a:rPr lang="en-US" altLang="zh-CN" sz="2000" b="1" dirty="0">
                <a:latin typeface="Times New Roman" pitchFamily="18" charset="0"/>
                <a:ea typeface="黑体" pitchFamily="2" charset="-122"/>
              </a:rPr>
              <a:t> = oldtuple.sal</a:t>
            </a:r>
            <a:endParaRPr lang="en-US" altLang="zh-CN" sz="2000" dirty="0">
              <a:solidFill>
                <a:srgbClr val="008000"/>
              </a:solidFill>
              <a:latin typeface="Times New Roman" pitchFamily="18" charset="0"/>
              <a:ea typeface="黑体" pitchFamily="2" charset="-122"/>
            </a:endParaRPr>
          </a:p>
          <a:p>
            <a:pPr lvl="1" eaLnBrk="1" hangingPunct="1">
              <a:lnSpc>
                <a:spcPct val="90000"/>
              </a:lnSpc>
              <a:buFont typeface="Wingdings" pitchFamily="2" charset="2"/>
              <a:buNone/>
            </a:pPr>
            <a:r>
              <a:rPr lang="en-US" altLang="zh-CN" sz="2000" b="1" dirty="0">
                <a:latin typeface="Times New Roman" pitchFamily="18" charset="0"/>
                <a:ea typeface="黑体" pitchFamily="2" charset="-122"/>
              </a:rPr>
              <a:t>           WHERE </a:t>
            </a:r>
            <a:r>
              <a:rPr lang="en-US" altLang="zh-CN" sz="2000" b="1" dirty="0" err="1">
                <a:latin typeface="Times New Roman" pitchFamily="18" charset="0"/>
                <a:ea typeface="黑体" pitchFamily="2" charset="-122"/>
              </a:rPr>
              <a:t>empno</a:t>
            </a:r>
            <a:r>
              <a:rPr lang="en-US" altLang="zh-CN" sz="2000" b="1" dirty="0">
                <a:latin typeface="Times New Roman" pitchFamily="18" charset="0"/>
                <a:ea typeface="黑体" pitchFamily="2" charset="-122"/>
              </a:rPr>
              <a:t> = </a:t>
            </a:r>
            <a:r>
              <a:rPr lang="en-US" altLang="zh-CN" sz="2000" b="1" dirty="0" err="1">
                <a:latin typeface="Times New Roman" pitchFamily="18" charset="0"/>
                <a:ea typeface="黑体" pitchFamily="2" charset="-122"/>
              </a:rPr>
              <a:t>newtuple.empno</a:t>
            </a:r>
            <a:r>
              <a:rPr lang="en-US" altLang="zh-CN" sz="2000" b="1" dirty="0">
                <a:latin typeface="Times New Roman" pitchFamily="18" charset="0"/>
                <a:ea typeface="黑体" pitchFamily="2" charset="-122"/>
              </a:rPr>
              <a:t>;</a:t>
            </a:r>
          </a:p>
        </p:txBody>
      </p:sp>
      <p:sp>
        <p:nvSpPr>
          <p:cNvPr id="47109"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711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
        <p:nvSpPr>
          <p:cNvPr id="7" name="矩形 6"/>
          <p:cNvSpPr/>
          <p:nvPr/>
        </p:nvSpPr>
        <p:spPr>
          <a:xfrm>
            <a:off x="6007261" y="5991372"/>
            <a:ext cx="2646363" cy="461963"/>
          </a:xfrm>
          <a:prstGeom prst="rect">
            <a:avLst/>
          </a:prstGeom>
          <a:solidFill>
            <a:schemeClr val="accent3">
              <a:lumMod val="50000"/>
            </a:schemeClr>
          </a:solidFill>
          <a:ln>
            <a:solidFill>
              <a:schemeClr val="accent2">
                <a:lumMod val="75000"/>
              </a:schemeClr>
            </a:solidFill>
          </a:ln>
        </p:spPr>
        <p:txBody>
          <a:bodyPr wrap="none">
            <a:spAutoFit/>
          </a:bodyPr>
          <a:lstStyle/>
          <a:p>
            <a:pPr>
              <a:defRPr/>
            </a:pPr>
            <a:r>
              <a:rPr lang="zh-CN" altLang="en-US" sz="2400" dirty="0">
                <a:solidFill>
                  <a:schemeClr val="accent2"/>
                </a:solidFill>
                <a:latin typeface="Times New Roman" pitchFamily="18" charset="0"/>
                <a:ea typeface="黑体" pitchFamily="2" charset="-122"/>
              </a:rPr>
              <a:t>下一章详介触发器</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r>
              <a:rPr lang="en-US" altLang="zh-CN" dirty="0"/>
              <a:t>The End</a:t>
            </a:r>
            <a:endParaRPr lang="zh-CN" altLang="en-US" dirty="0"/>
          </a:p>
        </p:txBody>
      </p:sp>
      <p:sp>
        <p:nvSpPr>
          <p:cNvPr id="48131" name="内容占位符 2"/>
          <p:cNvSpPr>
            <a:spLocks noGrp="1"/>
          </p:cNvSpPr>
          <p:nvPr>
            <p:ph idx="1"/>
          </p:nvPr>
        </p:nvSpPr>
        <p:spPr/>
        <p:txBody>
          <a:bodyPr/>
          <a:lstStyle/>
          <a:p>
            <a:r>
              <a:rPr lang="zh-CN" altLang="en-US" dirty="0"/>
              <a:t>第八章作业：</a:t>
            </a:r>
            <a:endParaRPr lang="en-US" altLang="zh-CN" dirty="0"/>
          </a:p>
          <a:p>
            <a:pPr lvl="1"/>
            <a:r>
              <a:rPr lang="zh-CN" altLang="en-US" dirty="0"/>
              <a:t>教材</a:t>
            </a:r>
            <a:r>
              <a:rPr lang="en-US" altLang="zh-CN" dirty="0"/>
              <a:t>Page 182</a:t>
            </a:r>
            <a:r>
              <a:rPr lang="zh-CN" altLang="en-US" dirty="0"/>
              <a:t>：习题</a:t>
            </a:r>
            <a:r>
              <a:rPr lang="en-US" altLang="zh-CN" dirty="0"/>
              <a:t>8</a:t>
            </a:r>
            <a:r>
              <a:rPr lang="zh-CN" altLang="en-US" dirty="0"/>
              <a:t>的第</a:t>
            </a:r>
            <a:r>
              <a:rPr lang="en-US" altLang="zh-CN" dirty="0"/>
              <a:t>1</a:t>
            </a:r>
            <a:r>
              <a:rPr lang="zh-CN" altLang="en-US" dirty="0"/>
              <a:t>、</a:t>
            </a:r>
            <a:r>
              <a:rPr lang="en-US" altLang="zh-CN" dirty="0"/>
              <a:t>2</a:t>
            </a:r>
            <a:r>
              <a:rPr lang="zh-CN" altLang="en-US" dirty="0"/>
              <a:t>题。</a:t>
            </a:r>
            <a:endParaRPr lang="en-US" altLang="zh-CN" dirty="0"/>
          </a:p>
          <a:p>
            <a:pPr lvl="1"/>
            <a:r>
              <a:rPr lang="zh-CN" altLang="en-US" sz="2800" b="1" dirty="0"/>
              <a:t>提醒：请在</a:t>
            </a:r>
            <a:r>
              <a:rPr lang="zh-CN" altLang="en-US" sz="2800" b="1" dirty="0">
                <a:solidFill>
                  <a:srgbClr val="FF0000"/>
                </a:solidFill>
              </a:rPr>
              <a:t>截止时间（</a:t>
            </a:r>
            <a:r>
              <a:rPr lang="en-US" altLang="zh-CN" sz="2800" b="1" dirty="0">
                <a:solidFill>
                  <a:srgbClr val="FF0000"/>
                </a:solidFill>
              </a:rPr>
              <a:t>11</a:t>
            </a:r>
            <a:r>
              <a:rPr lang="zh-CN" altLang="en-US" sz="2800" b="1" dirty="0">
                <a:solidFill>
                  <a:srgbClr val="FF0000"/>
                </a:solidFill>
              </a:rPr>
              <a:t>月</a:t>
            </a:r>
            <a:r>
              <a:rPr lang="en-US" altLang="zh-CN" sz="2800" b="1">
                <a:solidFill>
                  <a:srgbClr val="FF0000"/>
                </a:solidFill>
              </a:rPr>
              <a:t>12</a:t>
            </a:r>
            <a:r>
              <a:rPr lang="zh-CN" altLang="en-US" sz="2800" b="1">
                <a:solidFill>
                  <a:srgbClr val="FF0000"/>
                </a:solidFill>
              </a:rPr>
              <a:t>日</a:t>
            </a:r>
            <a:r>
              <a:rPr lang="en-US" altLang="zh-CN" sz="2800" b="1" dirty="0">
                <a:solidFill>
                  <a:srgbClr val="FF0000"/>
                </a:solidFill>
              </a:rPr>
              <a:t>23:59</a:t>
            </a:r>
            <a:r>
              <a:rPr lang="zh-CN" altLang="en-US" sz="2800" b="1" dirty="0">
                <a:solidFill>
                  <a:srgbClr val="FF0000"/>
                </a:solidFill>
              </a:rPr>
              <a:t>）</a:t>
            </a:r>
            <a:r>
              <a:rPr lang="zh-CN" altLang="en-US" sz="2800" b="1" dirty="0"/>
              <a:t>之前提交答案！</a:t>
            </a:r>
            <a:endParaRPr lang="en-US" altLang="zh-CN" sz="2800" dirty="0"/>
          </a:p>
          <a:p>
            <a:pPr marL="457200" lvl="1" indent="0">
              <a:buNone/>
            </a:pPr>
            <a:endParaRPr lang="zh-CN" altLang="en-US" dirty="0"/>
          </a:p>
        </p:txBody>
      </p:sp>
      <p:sp>
        <p:nvSpPr>
          <p:cNvPr id="48132" name="灯片编号占位符 5"/>
          <p:cNvSpPr>
            <a:spLocks noGrp="1"/>
          </p:cNvSpPr>
          <p:nvPr>
            <p:ph type="sldNum" sz="quarter" idx="12"/>
          </p:nvPr>
        </p:nvSpPr>
        <p:spPr>
          <a:noFill/>
        </p:spPr>
        <p:txBody>
          <a:bodyPr/>
          <a:lstStyle/>
          <a:p>
            <a:fld id="{5D390A7E-1DDF-4A41-B99A-4CBE50B3C84C}" type="slidenum">
              <a:rPr lang="en-US" altLang="zh-CN" smtClean="0"/>
              <a:pPr/>
              <a:t>42</a:t>
            </a:fld>
            <a:endParaRPr lang="en-US" altLang="zh-CN"/>
          </a:p>
        </p:txBody>
      </p:sp>
      <p:pic>
        <p:nvPicPr>
          <p:cNvPr id="48133" name="Picture 4" descr="BD05219_"/>
          <p:cNvPicPr>
            <a:picLocks noChangeAspect="1" noChangeArrowheads="1"/>
          </p:cNvPicPr>
          <p:nvPr/>
        </p:nvPicPr>
        <p:blipFill>
          <a:blip r:embed="rId2" cstate="print"/>
          <a:srcRect/>
          <a:stretch>
            <a:fillRect/>
          </a:stretch>
        </p:blipFill>
        <p:spPr bwMode="auto">
          <a:xfrm>
            <a:off x="5003800" y="3130004"/>
            <a:ext cx="3240088" cy="3035300"/>
          </a:xfrm>
          <a:prstGeom prst="rect">
            <a:avLst/>
          </a:prstGeom>
          <a:noFill/>
          <a:ln w="9525">
            <a:noFill/>
            <a:miter lim="800000"/>
            <a:headEnd/>
            <a:tailEnd/>
          </a:ln>
        </p:spPr>
      </p:pic>
      <p:sp>
        <p:nvSpPr>
          <p:cNvPr id="48134"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48135"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2E6F35EE-762F-45D9-86BC-83E696A9F916}" type="slidenum">
              <a:rPr lang="en-US" altLang="zh-CN" smtClean="0"/>
              <a:pPr/>
              <a:t>5</a:t>
            </a:fld>
            <a:endParaRPr lang="en-US" altLang="zh-CN"/>
          </a:p>
        </p:txBody>
      </p:sp>
      <p:sp>
        <p:nvSpPr>
          <p:cNvPr id="8195"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8196" name="Rectangle 3"/>
          <p:cNvSpPr>
            <a:spLocks noGrp="1" noChangeArrowheads="1"/>
          </p:cNvSpPr>
          <p:nvPr>
            <p:ph type="body" idx="1"/>
          </p:nvPr>
        </p:nvSpPr>
        <p:spPr>
          <a:xfrm>
            <a:off x="611560" y="1412875"/>
            <a:ext cx="8075240" cy="4752429"/>
          </a:xfrm>
        </p:spPr>
        <p:txBody>
          <a:bodyPr/>
          <a:lstStyle/>
          <a:p>
            <a:pPr eaLnBrk="1" hangingPunct="1">
              <a:lnSpc>
                <a:spcPct val="125000"/>
              </a:lnSpc>
            </a:pPr>
            <a:r>
              <a:rPr lang="en-US" altLang="zh-CN" b="1" dirty="0">
                <a:solidFill>
                  <a:srgbClr val="FF0000"/>
                </a:solidFill>
                <a:latin typeface="Times New Roman" pitchFamily="18" charset="0"/>
                <a:ea typeface="黑体" pitchFamily="2" charset="-122"/>
              </a:rPr>
              <a:t>DBMS</a:t>
            </a:r>
            <a:r>
              <a:rPr lang="zh-CN" altLang="en-US" b="1" dirty="0">
                <a:solidFill>
                  <a:srgbClr val="FF0000"/>
                </a:solidFill>
                <a:latin typeface="Times New Roman" pitchFamily="18" charset="0"/>
                <a:ea typeface="黑体" pitchFamily="2" charset="-122"/>
              </a:rPr>
              <a:t>的安全机制：</a:t>
            </a:r>
            <a:endParaRPr lang="en-US" altLang="zh-CN" b="1" dirty="0">
              <a:solidFill>
                <a:srgbClr val="FF0000"/>
              </a:solidFill>
              <a:latin typeface="Times New Roman" pitchFamily="18" charset="0"/>
              <a:ea typeface="黑体" pitchFamily="2" charset="-122"/>
            </a:endParaRPr>
          </a:p>
          <a:p>
            <a:pPr lvl="1" eaLnBrk="1" hangingPunct="1">
              <a:lnSpc>
                <a:spcPct val="125000"/>
              </a:lnSpc>
            </a:pPr>
            <a:r>
              <a:rPr lang="zh-CN" altLang="en-US" dirty="0">
                <a:solidFill>
                  <a:srgbClr val="FF0000"/>
                </a:solidFill>
                <a:latin typeface="Times New Roman" pitchFamily="18" charset="0"/>
                <a:ea typeface="黑体" pitchFamily="2" charset="-122"/>
              </a:rPr>
              <a:t>视图机制（</a:t>
            </a:r>
            <a:r>
              <a:rPr lang="en-US" altLang="zh-CN" dirty="0">
                <a:solidFill>
                  <a:srgbClr val="FF0000"/>
                </a:solidFill>
                <a:latin typeface="Times New Roman" pitchFamily="18" charset="0"/>
                <a:ea typeface="黑体" pitchFamily="2" charset="-122"/>
              </a:rPr>
              <a:t>view mechanism</a:t>
            </a:r>
            <a:r>
              <a:rPr lang="zh-CN" altLang="en-US" dirty="0">
                <a:solidFill>
                  <a:srgbClr val="FF0000"/>
                </a:solidFill>
                <a:latin typeface="Times New Roman" pitchFamily="18" charset="0"/>
                <a:ea typeface="黑体" pitchFamily="2" charset="-122"/>
              </a:rPr>
              <a:t>）</a:t>
            </a:r>
          </a:p>
          <a:p>
            <a:pPr lvl="1" eaLnBrk="1" hangingPunct="1">
              <a:lnSpc>
                <a:spcPct val="125000"/>
              </a:lnSpc>
            </a:pPr>
            <a:r>
              <a:rPr lang="zh-CN" altLang="en-US" dirty="0">
                <a:solidFill>
                  <a:srgbClr val="FF0000"/>
                </a:solidFill>
                <a:latin typeface="Times New Roman" pitchFamily="18" charset="0"/>
                <a:ea typeface="黑体" pitchFamily="2" charset="-122"/>
              </a:rPr>
              <a:t>用户标识与鉴别</a:t>
            </a:r>
            <a:r>
              <a:rPr lang="en-US" altLang="zh-CN" dirty="0">
                <a:solidFill>
                  <a:srgbClr val="FF0000"/>
                </a:solidFill>
                <a:latin typeface="Times New Roman" pitchFamily="18" charset="0"/>
                <a:ea typeface="黑体" pitchFamily="2" charset="-122"/>
              </a:rPr>
              <a:t>/</a:t>
            </a:r>
            <a:r>
              <a:rPr lang="zh-CN" altLang="en-US" dirty="0">
                <a:solidFill>
                  <a:srgbClr val="FF0000"/>
                </a:solidFill>
                <a:latin typeface="Times New Roman" pitchFamily="18" charset="0"/>
                <a:ea typeface="黑体" pitchFamily="2" charset="-122"/>
              </a:rPr>
              <a:t>核实（</a:t>
            </a:r>
            <a:r>
              <a:rPr lang="en-US" altLang="zh-CN" dirty="0">
                <a:solidFill>
                  <a:srgbClr val="FF0000"/>
                </a:solidFill>
                <a:latin typeface="Times New Roman" pitchFamily="18" charset="0"/>
                <a:ea typeface="黑体" pitchFamily="2" charset="-122"/>
              </a:rPr>
              <a:t>user identification &amp;  verification</a:t>
            </a:r>
            <a:r>
              <a:rPr lang="zh-CN" altLang="en-US" dirty="0">
                <a:solidFill>
                  <a:srgbClr val="FF0000"/>
                </a:solidFill>
                <a:latin typeface="Times New Roman" pitchFamily="18" charset="0"/>
                <a:ea typeface="黑体" pitchFamily="2" charset="-122"/>
              </a:rPr>
              <a:t>）</a:t>
            </a:r>
          </a:p>
          <a:p>
            <a:pPr lvl="1" eaLnBrk="1" hangingPunct="1">
              <a:lnSpc>
                <a:spcPct val="125000"/>
              </a:lnSpc>
            </a:pPr>
            <a:r>
              <a:rPr lang="zh-CN" altLang="en-US" dirty="0">
                <a:solidFill>
                  <a:srgbClr val="FF0000"/>
                </a:solidFill>
                <a:latin typeface="Times New Roman" pitchFamily="18" charset="0"/>
                <a:ea typeface="黑体" pitchFamily="2" charset="-122"/>
              </a:rPr>
              <a:t>访问控制（</a:t>
            </a:r>
            <a:r>
              <a:rPr lang="en-US" altLang="zh-CN" dirty="0">
                <a:solidFill>
                  <a:srgbClr val="FF0000"/>
                </a:solidFill>
                <a:latin typeface="Times New Roman" pitchFamily="18" charset="0"/>
                <a:ea typeface="黑体" pitchFamily="2" charset="-122"/>
              </a:rPr>
              <a:t>access control</a:t>
            </a:r>
            <a:r>
              <a:rPr lang="zh-CN" altLang="en-US" dirty="0">
                <a:solidFill>
                  <a:srgbClr val="FF0000"/>
                </a:solidFill>
                <a:latin typeface="Times New Roman" pitchFamily="18" charset="0"/>
                <a:ea typeface="黑体" pitchFamily="2" charset="-122"/>
              </a:rPr>
              <a:t>）</a:t>
            </a:r>
          </a:p>
          <a:p>
            <a:pPr lvl="1" eaLnBrk="1" hangingPunct="1">
              <a:lnSpc>
                <a:spcPct val="125000"/>
              </a:lnSpc>
            </a:pPr>
            <a:r>
              <a:rPr lang="zh-CN" altLang="en-US" dirty="0">
                <a:solidFill>
                  <a:srgbClr val="FF0000"/>
                </a:solidFill>
                <a:latin typeface="Times New Roman" pitchFamily="18" charset="0"/>
                <a:ea typeface="黑体" pitchFamily="2" charset="-122"/>
              </a:rPr>
              <a:t>审计（</a:t>
            </a:r>
            <a:r>
              <a:rPr lang="en-US" altLang="zh-CN" dirty="0">
                <a:solidFill>
                  <a:srgbClr val="FF0000"/>
                </a:solidFill>
                <a:latin typeface="Times New Roman" pitchFamily="18" charset="0"/>
                <a:ea typeface="黑体" pitchFamily="2" charset="-122"/>
              </a:rPr>
              <a:t>audit</a:t>
            </a:r>
            <a:r>
              <a:rPr lang="zh-CN" altLang="en-US" dirty="0">
                <a:solidFill>
                  <a:srgbClr val="FF0000"/>
                </a:solidFill>
                <a:latin typeface="Times New Roman" pitchFamily="18" charset="0"/>
                <a:ea typeface="黑体" pitchFamily="2" charset="-122"/>
              </a:rPr>
              <a:t>）</a:t>
            </a:r>
          </a:p>
          <a:p>
            <a:pPr lvl="1" eaLnBrk="1" hangingPunct="1">
              <a:lnSpc>
                <a:spcPct val="125000"/>
              </a:lnSpc>
            </a:pPr>
            <a:r>
              <a:rPr lang="zh-CN" altLang="en-US" dirty="0">
                <a:solidFill>
                  <a:srgbClr val="FF0000"/>
                </a:solidFill>
                <a:latin typeface="Times New Roman" pitchFamily="18" charset="0"/>
                <a:ea typeface="黑体" pitchFamily="2" charset="-122"/>
              </a:rPr>
              <a:t>数据加密（</a:t>
            </a:r>
            <a:r>
              <a:rPr lang="en-US" altLang="zh-CN" dirty="0">
                <a:solidFill>
                  <a:srgbClr val="FF0000"/>
                </a:solidFill>
                <a:latin typeface="Times New Roman" pitchFamily="18" charset="0"/>
                <a:ea typeface="黑体" pitchFamily="2" charset="-122"/>
              </a:rPr>
              <a:t>data encryption</a:t>
            </a:r>
            <a:r>
              <a:rPr lang="zh-CN" altLang="en-US" dirty="0">
                <a:solidFill>
                  <a:srgbClr val="FF0000"/>
                </a:solidFill>
                <a:latin typeface="Times New Roman" pitchFamily="18" charset="0"/>
                <a:ea typeface="黑体" pitchFamily="2" charset="-122"/>
              </a:rPr>
              <a:t>）</a:t>
            </a:r>
          </a:p>
        </p:txBody>
      </p:sp>
      <p:sp>
        <p:nvSpPr>
          <p:cNvPr id="8197"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8198"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p:spPr>
        <p:txBody>
          <a:bodyPr/>
          <a:lstStyle/>
          <a:p>
            <a:fld id="{CBB4E0E6-CD39-4E39-B6C3-1E604358C624}" type="slidenum">
              <a:rPr lang="en-US" altLang="zh-CN" smtClean="0"/>
              <a:pPr/>
              <a:t>6</a:t>
            </a:fld>
            <a:endParaRPr lang="en-US" altLang="zh-CN"/>
          </a:p>
        </p:txBody>
      </p:sp>
      <p:sp>
        <p:nvSpPr>
          <p:cNvPr id="9219"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9220" name="Rectangle 3"/>
          <p:cNvSpPr>
            <a:spLocks noGrp="1" noChangeArrowheads="1"/>
          </p:cNvSpPr>
          <p:nvPr>
            <p:ph type="body" idx="1"/>
          </p:nvPr>
        </p:nvSpPr>
        <p:spPr>
          <a:xfrm>
            <a:off x="611560" y="1412429"/>
            <a:ext cx="8075240" cy="4824883"/>
          </a:xfrm>
        </p:spPr>
        <p:txBody>
          <a:bodyPr/>
          <a:lstStyle/>
          <a:p>
            <a:pPr eaLnBrk="1" hangingPunct="1"/>
            <a:r>
              <a:rPr lang="zh-CN" altLang="en-US" sz="2600" dirty="0">
                <a:solidFill>
                  <a:schemeClr val="accent2"/>
                </a:solidFill>
                <a:latin typeface="Times New Roman" pitchFamily="18" charset="0"/>
                <a:ea typeface="黑体" pitchFamily="2" charset="-122"/>
              </a:rPr>
              <a:t>视图机制（</a:t>
            </a:r>
            <a:r>
              <a:rPr lang="en-US" altLang="zh-CN" sz="2600" dirty="0">
                <a:solidFill>
                  <a:schemeClr val="accent2"/>
                </a:solidFill>
                <a:latin typeface="Times New Roman" pitchFamily="18" charset="0"/>
                <a:ea typeface="黑体" pitchFamily="2" charset="-122"/>
              </a:rPr>
              <a:t>view mechanism</a:t>
            </a:r>
            <a:r>
              <a:rPr lang="zh-CN" altLang="en-US" sz="2600" dirty="0">
                <a:solidFill>
                  <a:schemeClr val="accent2"/>
                </a:solidFill>
                <a:latin typeface="Times New Roman" pitchFamily="18" charset="0"/>
                <a:ea typeface="黑体" pitchFamily="2" charset="-122"/>
              </a:rPr>
              <a:t>）</a:t>
            </a:r>
          </a:p>
          <a:p>
            <a:pPr lvl="1" eaLnBrk="1" hangingPunct="1"/>
            <a:r>
              <a:rPr lang="zh-CN" altLang="en-US" sz="2400" dirty="0">
                <a:latin typeface="Times New Roman" pitchFamily="18" charset="0"/>
                <a:ea typeface="黑体" pitchFamily="2" charset="-122"/>
              </a:rPr>
              <a:t>一个最终用户在使用数据库时，其允许访问的数据范围要受到一定限制，即每个用户只能访问数据库中的一部分数据，此种限制可用</a:t>
            </a:r>
            <a:r>
              <a:rPr lang="en-US" altLang="zh-CN" sz="2400" dirty="0">
                <a:latin typeface="Times New Roman" pitchFamily="18" charset="0"/>
                <a:ea typeface="黑体" pitchFamily="2" charset="-122"/>
              </a:rPr>
              <a:t>SQL</a:t>
            </a:r>
            <a:r>
              <a:rPr lang="zh-CN" altLang="en-US" sz="2400" dirty="0">
                <a:latin typeface="Times New Roman" pitchFamily="18" charset="0"/>
                <a:ea typeface="黑体" pitchFamily="2" charset="-122"/>
              </a:rPr>
              <a:t>中的视图功能来实现。</a:t>
            </a:r>
          </a:p>
          <a:p>
            <a:pPr lvl="1" eaLnBrk="1" hangingPunct="1"/>
            <a:endParaRPr lang="zh-CN" altLang="en-US" dirty="0">
              <a:latin typeface="Times New Roman" pitchFamily="18" charset="0"/>
              <a:ea typeface="黑体" pitchFamily="2" charset="-122"/>
            </a:endParaRPr>
          </a:p>
          <a:p>
            <a:pPr lvl="1" eaLnBrk="1" hangingPunct="1"/>
            <a:r>
              <a:rPr kumimoji="1" lang="zh-CN" altLang="en-US" sz="2400" dirty="0">
                <a:solidFill>
                  <a:srgbClr val="008000"/>
                </a:solidFill>
                <a:latin typeface="Times New Roman" pitchFamily="18" charset="0"/>
                <a:ea typeface="黑体" pitchFamily="2" charset="-122"/>
              </a:rPr>
              <a:t>例：</a:t>
            </a:r>
            <a:r>
              <a:rPr kumimoji="1" lang="zh-CN" altLang="en-US" sz="2400" dirty="0">
                <a:latin typeface="Times New Roman" pitchFamily="18" charset="0"/>
                <a:ea typeface="黑体" pitchFamily="2" charset="-122"/>
              </a:rPr>
              <a:t>定义一个公司有关销售人员的视图。</a:t>
            </a:r>
          </a:p>
          <a:p>
            <a:pPr eaLnBrk="1" hangingPunct="1">
              <a:buFont typeface="Wingdings" pitchFamily="2" charset="2"/>
              <a:buNone/>
            </a:pPr>
            <a:r>
              <a:rPr kumimoji="1" lang="zh-CN" altLang="en-US" dirty="0">
                <a:solidFill>
                  <a:srgbClr val="FF0000"/>
                </a:solidFill>
                <a:latin typeface="Times New Roman" pitchFamily="18" charset="0"/>
                <a:ea typeface="黑体" pitchFamily="2" charset="-122"/>
              </a:rPr>
              <a:t>     </a:t>
            </a:r>
            <a:r>
              <a:rPr kumimoji="1" lang="en-US" altLang="zh-CN" sz="2200" dirty="0">
                <a:solidFill>
                  <a:srgbClr val="FF0000"/>
                </a:solidFill>
                <a:latin typeface="Times New Roman" pitchFamily="18" charset="0"/>
                <a:ea typeface="黑体" pitchFamily="2" charset="-122"/>
              </a:rPr>
              <a:t>CREATE  VIEW  </a:t>
            </a:r>
            <a:r>
              <a:rPr kumimoji="1" lang="en-US" altLang="zh-CN" sz="2200" dirty="0" err="1">
                <a:latin typeface="Times New Roman" pitchFamily="18" charset="0"/>
                <a:ea typeface="黑体" pitchFamily="2" charset="-122"/>
              </a:rPr>
              <a:t>sales_view</a:t>
            </a:r>
            <a:r>
              <a:rPr kumimoji="1" lang="en-US" altLang="zh-CN" sz="2200" dirty="0">
                <a:latin typeface="Times New Roman" pitchFamily="18" charset="0"/>
                <a:ea typeface="黑体" pitchFamily="2" charset="-122"/>
              </a:rPr>
              <a:t>(</a:t>
            </a:r>
            <a:r>
              <a:rPr kumimoji="1" lang="en-US" altLang="zh-CN" sz="2200" dirty="0" err="1">
                <a:latin typeface="Times New Roman" pitchFamily="18" charset="0"/>
                <a:ea typeface="黑体" pitchFamily="2" charset="-122"/>
              </a:rPr>
              <a:t>empno</a:t>
            </a:r>
            <a:r>
              <a:rPr kumimoji="1" lang="en-US" altLang="zh-CN" sz="2200" dirty="0">
                <a:latin typeface="Times New Roman" pitchFamily="18" charset="0"/>
                <a:ea typeface="黑体" pitchFamily="2" charset="-122"/>
              </a:rPr>
              <a:t>, </a:t>
            </a:r>
            <a:r>
              <a:rPr kumimoji="1" lang="en-US" altLang="zh-CN" sz="2200" dirty="0" err="1">
                <a:latin typeface="Times New Roman" pitchFamily="18" charset="0"/>
                <a:ea typeface="黑体" pitchFamily="2" charset="-122"/>
              </a:rPr>
              <a:t>ename</a:t>
            </a:r>
            <a:r>
              <a:rPr kumimoji="1" lang="en-US" altLang="zh-CN" sz="2200" dirty="0">
                <a:latin typeface="Times New Roman" pitchFamily="18" charset="0"/>
                <a:ea typeface="黑体" pitchFamily="2" charset="-122"/>
              </a:rPr>
              <a:t>, </a:t>
            </a:r>
            <a:r>
              <a:rPr kumimoji="1" lang="en-US" altLang="zh-CN" sz="2200" dirty="0" err="1">
                <a:latin typeface="Times New Roman" pitchFamily="18" charset="0"/>
                <a:ea typeface="黑体" pitchFamily="2" charset="-122"/>
              </a:rPr>
              <a:t>deptno</a:t>
            </a:r>
            <a:r>
              <a:rPr kumimoji="1" lang="en-US" altLang="zh-CN" sz="2200" dirty="0">
                <a:latin typeface="Times New Roman" pitchFamily="18" charset="0"/>
                <a:ea typeface="黑体" pitchFamily="2" charset="-122"/>
              </a:rPr>
              <a:t>, manager,  </a:t>
            </a:r>
          </a:p>
          <a:p>
            <a:pPr eaLnBrk="1" hangingPunct="1">
              <a:buFont typeface="Wingdings" pitchFamily="2" charset="2"/>
              <a:buNone/>
            </a:pPr>
            <a:r>
              <a:rPr kumimoji="1" lang="en-US" altLang="zh-CN" sz="2200" dirty="0">
                <a:latin typeface="Times New Roman" pitchFamily="18" charset="0"/>
                <a:ea typeface="黑体" pitchFamily="2" charset="-122"/>
              </a:rPr>
              <a:t>                                                       salary, commission) </a:t>
            </a:r>
          </a:p>
          <a:p>
            <a:pPr eaLnBrk="1" hangingPunct="1">
              <a:buFont typeface="Wingdings" pitchFamily="2" charset="2"/>
              <a:buNone/>
            </a:pPr>
            <a:r>
              <a:rPr kumimoji="1" lang="en-US" altLang="zh-CN" sz="2200" dirty="0">
                <a:latin typeface="Times New Roman" pitchFamily="18" charset="0"/>
                <a:ea typeface="黑体" pitchFamily="2" charset="-122"/>
              </a:rPr>
              <a:t>         </a:t>
            </a:r>
            <a:r>
              <a:rPr kumimoji="1" lang="en-US" altLang="zh-CN" sz="2200" dirty="0">
                <a:solidFill>
                  <a:srgbClr val="FF0000"/>
                </a:solidFill>
                <a:latin typeface="Times New Roman" pitchFamily="18" charset="0"/>
                <a:ea typeface="黑体" pitchFamily="2" charset="-122"/>
              </a:rPr>
              <a:t>AS  </a:t>
            </a:r>
            <a:r>
              <a:rPr kumimoji="1" lang="en-US" altLang="zh-CN" sz="2200" dirty="0">
                <a:latin typeface="Times New Roman" pitchFamily="18" charset="0"/>
                <a:ea typeface="黑体" pitchFamily="2" charset="-122"/>
              </a:rPr>
              <a:t>SELECT  </a:t>
            </a:r>
            <a:r>
              <a:rPr kumimoji="1" lang="en-US" altLang="zh-CN" sz="2200" dirty="0" err="1">
                <a:latin typeface="Times New Roman" pitchFamily="18" charset="0"/>
                <a:ea typeface="黑体" pitchFamily="2" charset="-122"/>
              </a:rPr>
              <a:t>empno</a:t>
            </a:r>
            <a:r>
              <a:rPr kumimoji="1" lang="en-US" altLang="zh-CN" sz="2200" dirty="0">
                <a:latin typeface="Times New Roman" pitchFamily="18" charset="0"/>
                <a:ea typeface="黑体" pitchFamily="2" charset="-122"/>
              </a:rPr>
              <a:t>, </a:t>
            </a:r>
            <a:r>
              <a:rPr kumimoji="1" lang="en-US" altLang="zh-CN" sz="2200" dirty="0" err="1">
                <a:latin typeface="Times New Roman" pitchFamily="18" charset="0"/>
                <a:ea typeface="黑体" pitchFamily="2" charset="-122"/>
              </a:rPr>
              <a:t>ename</a:t>
            </a:r>
            <a:r>
              <a:rPr kumimoji="1" lang="en-US" altLang="zh-CN" sz="2200" dirty="0">
                <a:latin typeface="Times New Roman" pitchFamily="18" charset="0"/>
                <a:ea typeface="黑体" pitchFamily="2" charset="-122"/>
              </a:rPr>
              <a:t>, </a:t>
            </a:r>
            <a:r>
              <a:rPr kumimoji="1" lang="en-US" altLang="zh-CN" sz="2200" dirty="0" err="1">
                <a:latin typeface="Times New Roman" pitchFamily="18" charset="0"/>
                <a:ea typeface="黑体" pitchFamily="2" charset="-122"/>
              </a:rPr>
              <a:t>deptno</a:t>
            </a:r>
            <a:r>
              <a:rPr kumimoji="1" lang="en-US" altLang="zh-CN" sz="2200" dirty="0">
                <a:latin typeface="Times New Roman" pitchFamily="18" charset="0"/>
                <a:ea typeface="黑体" pitchFamily="2" charset="-122"/>
              </a:rPr>
              <a:t>, mgr, </a:t>
            </a:r>
            <a:r>
              <a:rPr kumimoji="1" lang="en-US" altLang="zh-CN" sz="2200" dirty="0" err="1">
                <a:latin typeface="Times New Roman" pitchFamily="18" charset="0"/>
                <a:ea typeface="黑体" pitchFamily="2" charset="-122"/>
              </a:rPr>
              <a:t>sal</a:t>
            </a:r>
            <a:r>
              <a:rPr kumimoji="1" lang="en-US" altLang="zh-CN" sz="2200" dirty="0">
                <a:latin typeface="Times New Roman" pitchFamily="18" charset="0"/>
                <a:ea typeface="黑体" pitchFamily="2" charset="-122"/>
              </a:rPr>
              <a:t>, </a:t>
            </a:r>
            <a:r>
              <a:rPr kumimoji="1" lang="en-US" altLang="zh-CN" sz="2200" dirty="0" err="1">
                <a:latin typeface="Times New Roman" pitchFamily="18" charset="0"/>
                <a:ea typeface="黑体" pitchFamily="2" charset="-122"/>
              </a:rPr>
              <a:t>comm</a:t>
            </a:r>
            <a:endParaRPr kumimoji="1" lang="en-US" altLang="zh-CN" sz="2200" dirty="0">
              <a:latin typeface="Times New Roman" pitchFamily="18" charset="0"/>
              <a:ea typeface="黑体" pitchFamily="2" charset="-122"/>
            </a:endParaRPr>
          </a:p>
          <a:p>
            <a:pPr lvl="1" eaLnBrk="1" hangingPunct="1">
              <a:buFont typeface="Wingdings" pitchFamily="2" charset="2"/>
              <a:buNone/>
            </a:pPr>
            <a:r>
              <a:rPr kumimoji="1" lang="en-US" altLang="zh-CN" sz="2200" dirty="0">
                <a:latin typeface="Times New Roman" pitchFamily="18" charset="0"/>
                <a:ea typeface="黑体" pitchFamily="2" charset="-122"/>
              </a:rPr>
              <a:t>          FROM  </a:t>
            </a:r>
            <a:r>
              <a:rPr kumimoji="1" lang="en-US" altLang="zh-CN" sz="2200" dirty="0" err="1">
                <a:latin typeface="Times New Roman" pitchFamily="18" charset="0"/>
                <a:ea typeface="黑体" pitchFamily="2" charset="-122"/>
              </a:rPr>
              <a:t>emp</a:t>
            </a:r>
            <a:endParaRPr kumimoji="1" lang="en-US" altLang="zh-CN" sz="2200" dirty="0">
              <a:latin typeface="Times New Roman" pitchFamily="18" charset="0"/>
              <a:ea typeface="黑体" pitchFamily="2" charset="-122"/>
            </a:endParaRPr>
          </a:p>
          <a:p>
            <a:pPr lvl="1" eaLnBrk="1" hangingPunct="1">
              <a:buNone/>
            </a:pPr>
            <a:r>
              <a:rPr kumimoji="1" lang="en-US" altLang="zh-CN" sz="2200" dirty="0">
                <a:latin typeface="Times New Roman" pitchFamily="18" charset="0"/>
                <a:ea typeface="黑体" pitchFamily="2" charset="-122"/>
              </a:rPr>
              <a:t>          WHERE   job</a:t>
            </a:r>
            <a:r>
              <a:rPr kumimoji="1" lang="zh-CN" altLang="en-US" sz="2200" dirty="0">
                <a:latin typeface="Times New Roman" pitchFamily="18" charset="0"/>
                <a:ea typeface="黑体" pitchFamily="2" charset="-122"/>
              </a:rPr>
              <a:t>＝</a:t>
            </a:r>
            <a:r>
              <a:rPr kumimoji="1" lang="en-US" altLang="zh-CN" sz="2200" dirty="0">
                <a:latin typeface="Times New Roman" pitchFamily="18" charset="0"/>
                <a:ea typeface="黑体" pitchFamily="2" charset="-122"/>
              </a:rPr>
              <a:t>‘salesman’;</a:t>
            </a:r>
            <a:endParaRPr lang="en-US" altLang="zh-CN" sz="2200" dirty="0">
              <a:latin typeface="Times New Roman" pitchFamily="18" charset="0"/>
              <a:ea typeface="黑体" pitchFamily="2" charset="-122"/>
            </a:endParaRPr>
          </a:p>
        </p:txBody>
      </p:sp>
      <p:sp>
        <p:nvSpPr>
          <p:cNvPr id="9221"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9222"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2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2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p:spPr>
        <p:txBody>
          <a:bodyPr/>
          <a:lstStyle/>
          <a:p>
            <a:fld id="{37E4AF8E-3064-4C46-A1FE-32C35F972CA1}" type="slidenum">
              <a:rPr lang="en-US" altLang="zh-CN" smtClean="0"/>
              <a:pPr/>
              <a:t>7</a:t>
            </a:fld>
            <a:endParaRPr lang="en-US" altLang="zh-CN"/>
          </a:p>
        </p:txBody>
      </p:sp>
      <p:sp>
        <p:nvSpPr>
          <p:cNvPr id="10243"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0244" name="Rectangle 3"/>
          <p:cNvSpPr>
            <a:spLocks noGrp="1" noChangeArrowheads="1"/>
          </p:cNvSpPr>
          <p:nvPr>
            <p:ph type="body" idx="1"/>
          </p:nvPr>
        </p:nvSpPr>
        <p:spPr>
          <a:xfrm>
            <a:off x="621792" y="1413024"/>
            <a:ext cx="8126921" cy="4536256"/>
          </a:xfrm>
        </p:spPr>
        <p:txBody>
          <a:bodyPr/>
          <a:lstStyle/>
          <a:p>
            <a:pPr eaLnBrk="1" hangingPunct="1"/>
            <a:r>
              <a:rPr lang="zh-CN" altLang="en-US" sz="2600" dirty="0">
                <a:solidFill>
                  <a:schemeClr val="accent2"/>
                </a:solidFill>
                <a:latin typeface="Times New Roman" pitchFamily="18" charset="0"/>
                <a:ea typeface="黑体" pitchFamily="2" charset="-122"/>
              </a:rPr>
              <a:t>用户标识与鉴别（</a:t>
            </a:r>
            <a:r>
              <a:rPr lang="en-US" altLang="zh-CN" sz="2600" dirty="0">
                <a:solidFill>
                  <a:schemeClr val="accent2"/>
                </a:solidFill>
                <a:latin typeface="Times New Roman" pitchFamily="18" charset="0"/>
                <a:ea typeface="黑体" pitchFamily="2" charset="-122"/>
              </a:rPr>
              <a:t>user identification &amp; verification</a:t>
            </a:r>
            <a:r>
              <a:rPr lang="zh-CN" altLang="en-US" sz="2600" dirty="0">
                <a:solidFill>
                  <a:schemeClr val="accent2"/>
                </a:solidFill>
                <a:latin typeface="Times New Roman" pitchFamily="18" charset="0"/>
                <a:ea typeface="黑体" pitchFamily="2" charset="-122"/>
              </a:rPr>
              <a:t>）</a:t>
            </a:r>
          </a:p>
          <a:p>
            <a:pPr lvl="1" eaLnBrk="1" hangingPunct="1"/>
            <a:r>
              <a:rPr lang="zh-CN" altLang="en-US" sz="2400" dirty="0">
                <a:solidFill>
                  <a:srgbClr val="0000FF"/>
                </a:solidFill>
                <a:latin typeface="Times New Roman" pitchFamily="18" charset="0"/>
                <a:ea typeface="黑体" pitchFamily="2" charset="-122"/>
              </a:rPr>
              <a:t>用户标识</a:t>
            </a:r>
          </a:p>
          <a:p>
            <a:pPr lvl="2" eaLnBrk="1" hangingPunct="1"/>
            <a:r>
              <a:rPr lang="zh-CN" altLang="en-US" sz="2200" dirty="0">
                <a:latin typeface="Times New Roman" pitchFamily="18" charset="0"/>
                <a:ea typeface="黑体" pitchFamily="2" charset="-122"/>
              </a:rPr>
              <a:t>每个数据库合法用户均有一个用户帐户，其中包括：</a:t>
            </a:r>
            <a:r>
              <a:rPr lang="en-US" altLang="zh-CN" sz="2200" dirty="0">
                <a:latin typeface="Times New Roman" pitchFamily="18" charset="0"/>
                <a:ea typeface="黑体" pitchFamily="2" charset="-122"/>
              </a:rPr>
              <a:t>user-name——</a:t>
            </a:r>
            <a:r>
              <a:rPr lang="zh-CN" altLang="en-US" sz="2200" dirty="0">
                <a:latin typeface="Times New Roman" pitchFamily="18" charset="0"/>
                <a:ea typeface="黑体" pitchFamily="2" charset="-122"/>
              </a:rPr>
              <a:t>作为数据库用户的身份标识（</a:t>
            </a:r>
            <a:r>
              <a:rPr lang="en-US" altLang="zh-CN" sz="2200" dirty="0">
                <a:latin typeface="Times New Roman" pitchFamily="18" charset="0"/>
                <a:ea typeface="黑体" pitchFamily="2" charset="-122"/>
              </a:rPr>
              <a:t>ID</a:t>
            </a:r>
            <a:r>
              <a:rPr lang="zh-CN" altLang="en-US" sz="2200" dirty="0">
                <a:latin typeface="Times New Roman" pitchFamily="18" charset="0"/>
                <a:ea typeface="黑体" pitchFamily="2" charset="-122"/>
              </a:rPr>
              <a:t>）。</a:t>
            </a:r>
          </a:p>
          <a:p>
            <a:pPr lvl="2" eaLnBrk="1" hangingPunct="1"/>
            <a:r>
              <a:rPr lang="zh-CN" altLang="en-US" sz="2200" dirty="0">
                <a:solidFill>
                  <a:srgbClr val="008000"/>
                </a:solidFill>
                <a:latin typeface="Times New Roman" pitchFamily="18" charset="0"/>
                <a:ea typeface="黑体" pitchFamily="2" charset="-122"/>
              </a:rPr>
              <a:t>例如：</a:t>
            </a:r>
            <a:r>
              <a:rPr lang="en-US" altLang="zh-CN" sz="2200" dirty="0">
                <a:solidFill>
                  <a:srgbClr val="008000"/>
                </a:solidFill>
                <a:latin typeface="Times New Roman" pitchFamily="18" charset="0"/>
                <a:ea typeface="黑体" pitchFamily="2" charset="-122"/>
              </a:rPr>
              <a:t>Oracle</a:t>
            </a:r>
            <a:r>
              <a:rPr lang="zh-CN" altLang="en-US" sz="2200" dirty="0">
                <a:solidFill>
                  <a:srgbClr val="008000"/>
                </a:solidFill>
                <a:latin typeface="Times New Roman" pitchFamily="18" charset="0"/>
                <a:ea typeface="黑体" pitchFamily="2" charset="-122"/>
              </a:rPr>
              <a:t>中，缺省用户：</a:t>
            </a:r>
            <a:r>
              <a:rPr lang="en-US" altLang="zh-CN" sz="2200" dirty="0">
                <a:solidFill>
                  <a:srgbClr val="008000"/>
                </a:solidFill>
                <a:latin typeface="Times New Roman" pitchFamily="18" charset="0"/>
                <a:ea typeface="黑体" pitchFamily="2" charset="-122"/>
              </a:rPr>
              <a:t>SYSTEM, SYS</a:t>
            </a:r>
          </a:p>
          <a:p>
            <a:pPr lvl="2" eaLnBrk="1" hangingPunct="1">
              <a:buFont typeface="Wingdings" pitchFamily="2" charset="2"/>
              <a:buNone/>
            </a:pPr>
            <a:r>
              <a:rPr lang="en-US" altLang="zh-CN" sz="2200" dirty="0">
                <a:solidFill>
                  <a:srgbClr val="008000"/>
                </a:solidFill>
                <a:latin typeface="Times New Roman" pitchFamily="18" charset="0"/>
                <a:ea typeface="黑体" pitchFamily="2" charset="-122"/>
              </a:rPr>
              <a:t>               DBA</a:t>
            </a:r>
            <a:r>
              <a:rPr lang="zh-CN" altLang="en-US" sz="2200" dirty="0">
                <a:solidFill>
                  <a:srgbClr val="008000"/>
                </a:solidFill>
                <a:latin typeface="Times New Roman" pitchFamily="18" charset="0"/>
                <a:ea typeface="黑体" pitchFamily="2" charset="-122"/>
              </a:rPr>
              <a:t>事后可创建的用户，例如，</a:t>
            </a:r>
            <a:r>
              <a:rPr lang="en-US" altLang="zh-CN" sz="2200" dirty="0">
                <a:solidFill>
                  <a:srgbClr val="008000"/>
                </a:solidFill>
                <a:latin typeface="Times New Roman" pitchFamily="18" charset="0"/>
                <a:ea typeface="黑体" pitchFamily="2" charset="-122"/>
              </a:rPr>
              <a:t>User1, User2, ...</a:t>
            </a:r>
          </a:p>
          <a:p>
            <a:pPr lvl="1" eaLnBrk="1" hangingPunct="1"/>
            <a:r>
              <a:rPr lang="zh-CN" altLang="en-US" sz="2400" dirty="0">
                <a:solidFill>
                  <a:srgbClr val="0000FF"/>
                </a:solidFill>
                <a:latin typeface="Times New Roman" pitchFamily="18" charset="0"/>
                <a:ea typeface="黑体" pitchFamily="2" charset="-122"/>
              </a:rPr>
              <a:t>鉴别方法</a:t>
            </a:r>
          </a:p>
          <a:p>
            <a:pPr lvl="2" eaLnBrk="1" hangingPunct="1"/>
            <a:r>
              <a:rPr lang="en-US" altLang="zh-CN" sz="2200" dirty="0">
                <a:latin typeface="Times New Roman" pitchFamily="18" charset="0"/>
                <a:ea typeface="黑体" pitchFamily="2" charset="-122"/>
              </a:rPr>
              <a:t>user-name + password</a:t>
            </a:r>
          </a:p>
          <a:p>
            <a:pPr lvl="2" eaLnBrk="1" hangingPunct="1"/>
            <a:r>
              <a:rPr lang="zh-CN" altLang="en-US" sz="2200" dirty="0">
                <a:latin typeface="Times New Roman" pitchFamily="18" charset="0"/>
                <a:ea typeface="黑体" pitchFamily="2" charset="-122"/>
              </a:rPr>
              <a:t>其他</a:t>
            </a:r>
          </a:p>
          <a:p>
            <a:pPr lvl="1" eaLnBrk="1" hangingPunct="1"/>
            <a:endParaRPr lang="en-US" altLang="zh-CN" sz="2200" dirty="0">
              <a:latin typeface="Times New Roman" pitchFamily="18" charset="0"/>
              <a:ea typeface="黑体" pitchFamily="2" charset="-122"/>
            </a:endParaRPr>
          </a:p>
        </p:txBody>
      </p:sp>
      <p:sp>
        <p:nvSpPr>
          <p:cNvPr id="10245"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0246"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p:spPr>
        <p:txBody>
          <a:bodyPr/>
          <a:lstStyle/>
          <a:p>
            <a:fld id="{1D84064B-4CB7-4B31-A520-402527A08161}" type="slidenum">
              <a:rPr lang="en-US" altLang="zh-CN" smtClean="0"/>
              <a:pPr/>
              <a:t>8</a:t>
            </a:fld>
            <a:endParaRPr lang="en-US" altLang="zh-CN"/>
          </a:p>
        </p:txBody>
      </p:sp>
      <p:sp>
        <p:nvSpPr>
          <p:cNvPr id="11267"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1268" name="Rectangle 3"/>
          <p:cNvSpPr>
            <a:spLocks noGrp="1" noChangeArrowheads="1"/>
          </p:cNvSpPr>
          <p:nvPr>
            <p:ph type="body" idx="1"/>
          </p:nvPr>
        </p:nvSpPr>
        <p:spPr>
          <a:xfrm>
            <a:off x="611560" y="1412429"/>
            <a:ext cx="8075240" cy="4824883"/>
          </a:xfrm>
        </p:spPr>
        <p:txBody>
          <a:bodyPr/>
          <a:lstStyle/>
          <a:p>
            <a:pPr eaLnBrk="1" hangingPunct="1"/>
            <a:r>
              <a:rPr lang="zh-CN" altLang="en-US" sz="2600" dirty="0">
                <a:solidFill>
                  <a:schemeClr val="accent2"/>
                </a:solidFill>
                <a:latin typeface="Times New Roman" pitchFamily="18" charset="0"/>
                <a:ea typeface="黑体" pitchFamily="2" charset="-122"/>
              </a:rPr>
              <a:t>访问控制（</a:t>
            </a:r>
            <a:r>
              <a:rPr lang="en-US" altLang="zh-CN" sz="2600" dirty="0">
                <a:solidFill>
                  <a:schemeClr val="accent2"/>
                </a:solidFill>
                <a:latin typeface="Times New Roman" pitchFamily="18" charset="0"/>
                <a:ea typeface="黑体" pitchFamily="2" charset="-122"/>
              </a:rPr>
              <a:t>access control</a:t>
            </a:r>
            <a:r>
              <a:rPr lang="zh-CN" altLang="en-US" sz="2600" dirty="0">
                <a:solidFill>
                  <a:schemeClr val="accent2"/>
                </a:solidFill>
                <a:latin typeface="Times New Roman" pitchFamily="18" charset="0"/>
                <a:ea typeface="黑体" pitchFamily="2" charset="-122"/>
              </a:rPr>
              <a:t>）</a:t>
            </a:r>
          </a:p>
          <a:p>
            <a:pPr lvl="1" eaLnBrk="1" hangingPunct="1"/>
            <a:r>
              <a:rPr lang="en-US" altLang="zh-CN" sz="2400" dirty="0">
                <a:latin typeface="Times New Roman" pitchFamily="18" charset="0"/>
                <a:ea typeface="黑体" pitchFamily="2" charset="-122"/>
              </a:rPr>
              <a:t>DBMS</a:t>
            </a:r>
            <a:r>
              <a:rPr lang="zh-CN" altLang="en-US" sz="2400" dirty="0">
                <a:latin typeface="Times New Roman" pitchFamily="18" charset="0"/>
                <a:ea typeface="黑体" pitchFamily="2" charset="-122"/>
              </a:rPr>
              <a:t>根据用户的“访问权限”来控制用户对系统及数据对象的访问方式。 </a:t>
            </a:r>
            <a:r>
              <a:rPr lang="en-US" altLang="zh-CN" sz="2400" dirty="0">
                <a:latin typeface="Times New Roman" pitchFamily="18" charset="0"/>
                <a:ea typeface="黑体" pitchFamily="2" charset="-122"/>
              </a:rPr>
              <a:t>——</a:t>
            </a:r>
            <a:r>
              <a:rPr lang="zh-CN" altLang="en-US" sz="2400" dirty="0">
                <a:solidFill>
                  <a:srgbClr val="0000FF"/>
                </a:solidFill>
                <a:latin typeface="Times New Roman" pitchFamily="18" charset="0"/>
                <a:ea typeface="黑体" pitchFamily="2" charset="-122"/>
              </a:rPr>
              <a:t>“授权</a:t>
            </a:r>
            <a:r>
              <a:rPr lang="en-US" altLang="zh-CN" sz="2400" dirty="0">
                <a:solidFill>
                  <a:srgbClr val="0000FF"/>
                </a:solidFill>
                <a:latin typeface="Times New Roman" pitchFamily="18" charset="0"/>
                <a:ea typeface="黑体" pitchFamily="2" charset="-122"/>
              </a:rPr>
              <a:t>/</a:t>
            </a:r>
            <a:r>
              <a:rPr lang="zh-CN" altLang="en-US" sz="2400" dirty="0">
                <a:solidFill>
                  <a:srgbClr val="0000FF"/>
                </a:solidFill>
                <a:latin typeface="Times New Roman" pitchFamily="18" charset="0"/>
                <a:ea typeface="黑体" pitchFamily="2" charset="-122"/>
              </a:rPr>
              <a:t>证实”</a:t>
            </a:r>
            <a:r>
              <a:rPr lang="zh-CN" altLang="en-US" sz="2400" dirty="0">
                <a:latin typeface="Times New Roman" pitchFamily="18" charset="0"/>
                <a:ea typeface="黑体" pitchFamily="2" charset="-122"/>
              </a:rPr>
              <a:t>。</a:t>
            </a:r>
          </a:p>
          <a:p>
            <a:pPr lvl="1" eaLnBrk="1" hangingPunct="1"/>
            <a:r>
              <a:rPr lang="zh-CN" altLang="en-US" sz="2400" dirty="0">
                <a:solidFill>
                  <a:srgbClr val="0000FF"/>
                </a:solidFill>
                <a:latin typeface="Times New Roman" pitchFamily="18" charset="0"/>
                <a:ea typeface="黑体" pitchFamily="2" charset="-122"/>
              </a:rPr>
              <a:t>授权（</a:t>
            </a:r>
            <a:r>
              <a:rPr lang="en-US" altLang="zh-CN" sz="2400" dirty="0">
                <a:solidFill>
                  <a:srgbClr val="0000FF"/>
                </a:solidFill>
                <a:latin typeface="Times New Roman" pitchFamily="18" charset="0"/>
                <a:ea typeface="黑体" pitchFamily="2" charset="-122"/>
              </a:rPr>
              <a:t>authorization</a:t>
            </a:r>
            <a:r>
              <a:rPr lang="zh-CN" altLang="en-US" sz="2400" dirty="0">
                <a:solidFill>
                  <a:srgbClr val="0000FF"/>
                </a:solidFill>
                <a:latin typeface="Times New Roman" pitchFamily="18" charset="0"/>
                <a:ea typeface="黑体" pitchFamily="2" charset="-122"/>
              </a:rPr>
              <a:t>）：</a:t>
            </a:r>
            <a:r>
              <a:rPr lang="zh-CN" altLang="en-US" sz="2400" dirty="0">
                <a:latin typeface="Times New Roman" pitchFamily="18" charset="0"/>
                <a:ea typeface="黑体" pitchFamily="2" charset="-122"/>
              </a:rPr>
              <a:t>对用户访问权限的定义。</a:t>
            </a:r>
          </a:p>
          <a:p>
            <a:pPr lvl="2" eaLnBrk="1" hangingPunct="1"/>
            <a:r>
              <a:rPr lang="zh-CN" altLang="en-US" sz="2200" dirty="0">
                <a:solidFill>
                  <a:srgbClr val="008000"/>
                </a:solidFill>
                <a:latin typeface="Times New Roman" pitchFamily="18" charset="0"/>
                <a:ea typeface="黑体" pitchFamily="2" charset="-122"/>
              </a:rPr>
              <a:t>集中式授权：</a:t>
            </a:r>
            <a:r>
              <a:rPr lang="zh-CN" altLang="en-US" sz="2200" dirty="0">
                <a:latin typeface="Times New Roman" pitchFamily="18" charset="0"/>
                <a:ea typeface="黑体" pitchFamily="2" charset="-122"/>
              </a:rPr>
              <a:t>由</a:t>
            </a:r>
            <a:r>
              <a:rPr lang="en-US" altLang="zh-CN" sz="2200" dirty="0">
                <a:latin typeface="Times New Roman" pitchFamily="18" charset="0"/>
                <a:ea typeface="黑体" pitchFamily="2" charset="-122"/>
              </a:rPr>
              <a:t>DBA</a:t>
            </a:r>
            <a:r>
              <a:rPr lang="zh-CN" altLang="en-US" sz="2200" dirty="0">
                <a:latin typeface="Times New Roman" pitchFamily="18" charset="0"/>
                <a:ea typeface="黑体" pitchFamily="2" charset="-122"/>
              </a:rPr>
              <a:t>统一定义和管理。也称：</a:t>
            </a:r>
            <a:r>
              <a:rPr lang="zh-CN" altLang="en-US" sz="2200" dirty="0">
                <a:solidFill>
                  <a:srgbClr val="008000"/>
                </a:solidFill>
                <a:latin typeface="Times New Roman" pitchFamily="18" charset="0"/>
                <a:ea typeface="黑体" pitchFamily="2" charset="-122"/>
              </a:rPr>
              <a:t>强制访问控制（</a:t>
            </a:r>
            <a:r>
              <a:rPr lang="en-US" altLang="zh-CN" sz="2200" dirty="0">
                <a:solidFill>
                  <a:srgbClr val="008000"/>
                </a:solidFill>
                <a:latin typeface="Times New Roman" pitchFamily="18" charset="0"/>
                <a:ea typeface="黑体" pitchFamily="2" charset="-122"/>
              </a:rPr>
              <a:t>mandatory access control, MAC</a:t>
            </a:r>
            <a:r>
              <a:rPr lang="zh-CN" altLang="en-US" sz="2200" dirty="0">
                <a:solidFill>
                  <a:srgbClr val="008000"/>
                </a:solidFill>
                <a:latin typeface="Times New Roman" pitchFamily="18" charset="0"/>
                <a:ea typeface="黑体" pitchFamily="2" charset="-122"/>
              </a:rPr>
              <a:t>）</a:t>
            </a:r>
            <a:r>
              <a:rPr lang="zh-CN" altLang="en-US" sz="2200" dirty="0">
                <a:latin typeface="Times New Roman" pitchFamily="18" charset="0"/>
                <a:ea typeface="黑体" pitchFamily="2" charset="-122"/>
              </a:rPr>
              <a:t>。</a:t>
            </a:r>
          </a:p>
          <a:p>
            <a:pPr lvl="2" eaLnBrk="1" hangingPunct="1"/>
            <a:r>
              <a:rPr lang="zh-CN" altLang="en-US" sz="2200" dirty="0">
                <a:solidFill>
                  <a:srgbClr val="008000"/>
                </a:solidFill>
                <a:latin typeface="Times New Roman" pitchFamily="18" charset="0"/>
                <a:ea typeface="黑体" pitchFamily="2" charset="-122"/>
              </a:rPr>
              <a:t>分散式授权：</a:t>
            </a:r>
            <a:r>
              <a:rPr lang="zh-CN" altLang="en-US" sz="2200" dirty="0">
                <a:latin typeface="Times New Roman" pitchFamily="18" charset="0"/>
                <a:ea typeface="黑体" pitchFamily="2" charset="-122"/>
              </a:rPr>
              <a:t>由</a:t>
            </a:r>
            <a:r>
              <a:rPr lang="en-US" altLang="zh-CN" sz="2200" dirty="0">
                <a:latin typeface="Times New Roman" pitchFamily="18" charset="0"/>
                <a:ea typeface="黑体" pitchFamily="2" charset="-122"/>
              </a:rPr>
              <a:t>DBA</a:t>
            </a:r>
            <a:r>
              <a:rPr lang="zh-CN" altLang="en-US" sz="2200" dirty="0">
                <a:latin typeface="Times New Roman" pitchFamily="18" charset="0"/>
                <a:ea typeface="黑体" pitchFamily="2" charset="-122"/>
              </a:rPr>
              <a:t>及授权的用户分散定义和管理。也称：</a:t>
            </a:r>
            <a:r>
              <a:rPr lang="zh-CN" altLang="en-US" sz="2200" dirty="0">
                <a:solidFill>
                  <a:srgbClr val="008000"/>
                </a:solidFill>
                <a:latin typeface="Times New Roman" pitchFamily="18" charset="0"/>
                <a:ea typeface="黑体" pitchFamily="2" charset="-122"/>
              </a:rPr>
              <a:t>自主访问控制（</a:t>
            </a:r>
            <a:r>
              <a:rPr lang="en-US" altLang="zh-CN" sz="2200" dirty="0">
                <a:solidFill>
                  <a:srgbClr val="008000"/>
                </a:solidFill>
                <a:latin typeface="Times New Roman" pitchFamily="18" charset="0"/>
                <a:ea typeface="黑体" pitchFamily="2" charset="-122"/>
              </a:rPr>
              <a:t>discretionary access control</a:t>
            </a:r>
            <a:r>
              <a:rPr lang="zh-CN" altLang="en-US" sz="2200" dirty="0">
                <a:solidFill>
                  <a:srgbClr val="008000"/>
                </a:solidFill>
                <a:latin typeface="Times New Roman" pitchFamily="18" charset="0"/>
                <a:ea typeface="黑体" pitchFamily="2" charset="-122"/>
              </a:rPr>
              <a:t>，</a:t>
            </a:r>
            <a:r>
              <a:rPr lang="en-US" altLang="zh-CN" sz="2200" dirty="0">
                <a:solidFill>
                  <a:srgbClr val="008000"/>
                </a:solidFill>
                <a:latin typeface="Times New Roman" pitchFamily="18" charset="0"/>
                <a:ea typeface="黑体" pitchFamily="2" charset="-122"/>
              </a:rPr>
              <a:t>DAC</a:t>
            </a:r>
            <a:r>
              <a:rPr lang="zh-CN" altLang="en-US" sz="2200" dirty="0">
                <a:solidFill>
                  <a:srgbClr val="008000"/>
                </a:solidFill>
                <a:latin typeface="Times New Roman" pitchFamily="18" charset="0"/>
                <a:ea typeface="黑体" pitchFamily="2" charset="-122"/>
              </a:rPr>
              <a:t>）</a:t>
            </a:r>
            <a:r>
              <a:rPr lang="zh-CN" altLang="en-US" sz="2200" dirty="0">
                <a:latin typeface="Times New Roman" pitchFamily="18" charset="0"/>
                <a:ea typeface="黑体" pitchFamily="2" charset="-122"/>
              </a:rPr>
              <a:t>，</a:t>
            </a:r>
            <a:r>
              <a:rPr lang="zh-CN" altLang="en-US" sz="2200" dirty="0">
                <a:solidFill>
                  <a:srgbClr val="FF0000"/>
                </a:solidFill>
                <a:latin typeface="Times New Roman" pitchFamily="18" charset="0"/>
                <a:ea typeface="黑体" pitchFamily="2" charset="-122"/>
              </a:rPr>
              <a:t>大多数商用数据库系统（</a:t>
            </a:r>
            <a:r>
              <a:rPr lang="en-US" altLang="zh-CN" sz="2200" dirty="0">
                <a:solidFill>
                  <a:srgbClr val="FF0000"/>
                </a:solidFill>
                <a:latin typeface="Times New Roman" pitchFamily="18" charset="0"/>
                <a:ea typeface="黑体" pitchFamily="2" charset="-122"/>
              </a:rPr>
              <a:t> </a:t>
            </a:r>
            <a:r>
              <a:rPr lang="zh-CN" altLang="en-US" sz="2200" dirty="0">
                <a:solidFill>
                  <a:srgbClr val="FF0000"/>
                </a:solidFill>
                <a:latin typeface="Times New Roman" pitchFamily="18" charset="0"/>
                <a:ea typeface="黑体" pitchFamily="2" charset="-122"/>
              </a:rPr>
              <a:t>如</a:t>
            </a:r>
            <a:r>
              <a:rPr lang="en-US" altLang="zh-CN" sz="2200" dirty="0">
                <a:solidFill>
                  <a:srgbClr val="FF0000"/>
                </a:solidFill>
                <a:latin typeface="Times New Roman" pitchFamily="18" charset="0"/>
                <a:ea typeface="黑体" pitchFamily="2" charset="-122"/>
              </a:rPr>
              <a:t>Oracle</a:t>
            </a:r>
            <a:r>
              <a:rPr lang="zh-CN" altLang="en-US" sz="2200" dirty="0">
                <a:solidFill>
                  <a:srgbClr val="FF0000"/>
                </a:solidFill>
                <a:latin typeface="Times New Roman" pitchFamily="18" charset="0"/>
                <a:ea typeface="黑体" pitchFamily="2" charset="-122"/>
              </a:rPr>
              <a:t>）采用。</a:t>
            </a:r>
            <a:endParaRPr lang="en-US" altLang="zh-CN" sz="2200" dirty="0">
              <a:solidFill>
                <a:srgbClr val="FF0000"/>
              </a:solidFill>
              <a:latin typeface="Times New Roman" pitchFamily="18" charset="0"/>
              <a:ea typeface="黑体" pitchFamily="2" charset="-122"/>
            </a:endParaRPr>
          </a:p>
          <a:p>
            <a:pPr lvl="1" eaLnBrk="1" hangingPunct="1"/>
            <a:r>
              <a:rPr lang="zh-CN" altLang="en-US" sz="2400" dirty="0">
                <a:solidFill>
                  <a:srgbClr val="0000FF"/>
                </a:solidFill>
                <a:latin typeface="Times New Roman" pitchFamily="18" charset="0"/>
                <a:ea typeface="黑体" pitchFamily="2" charset="-122"/>
              </a:rPr>
              <a:t>证实（</a:t>
            </a:r>
            <a:r>
              <a:rPr lang="en-US" altLang="zh-CN" sz="2400" dirty="0">
                <a:solidFill>
                  <a:srgbClr val="0000FF"/>
                </a:solidFill>
                <a:latin typeface="Times New Roman" pitchFamily="18" charset="0"/>
                <a:ea typeface="黑体" pitchFamily="2" charset="-122"/>
              </a:rPr>
              <a:t>authentication</a:t>
            </a:r>
            <a:r>
              <a:rPr lang="zh-CN" altLang="en-US" sz="2400" dirty="0">
                <a:solidFill>
                  <a:srgbClr val="0000FF"/>
                </a:solidFill>
                <a:latin typeface="Times New Roman" pitchFamily="18" charset="0"/>
                <a:ea typeface="黑体" pitchFamily="2" charset="-122"/>
              </a:rPr>
              <a:t>）</a:t>
            </a:r>
            <a:endParaRPr lang="en-US" altLang="zh-CN" sz="2400" dirty="0">
              <a:solidFill>
                <a:srgbClr val="0000FF"/>
              </a:solidFill>
              <a:latin typeface="Times New Roman" pitchFamily="18" charset="0"/>
              <a:ea typeface="黑体" pitchFamily="2" charset="-122"/>
            </a:endParaRPr>
          </a:p>
          <a:p>
            <a:pPr lvl="2" eaLnBrk="1" hangingPunct="1"/>
            <a:r>
              <a:rPr lang="zh-CN" altLang="en-US" sz="2200" dirty="0">
                <a:latin typeface="Times New Roman" pitchFamily="18" charset="0"/>
                <a:ea typeface="黑体" pitchFamily="2" charset="-122"/>
              </a:rPr>
              <a:t>在查询处理时由</a:t>
            </a:r>
            <a:r>
              <a:rPr lang="en-US" altLang="zh-CN" sz="2200" dirty="0">
                <a:latin typeface="Times New Roman" pitchFamily="18" charset="0"/>
                <a:ea typeface="黑体" pitchFamily="2" charset="-122"/>
              </a:rPr>
              <a:t>DBMS</a:t>
            </a:r>
            <a:r>
              <a:rPr lang="zh-CN" altLang="en-US" sz="2200" dirty="0">
                <a:latin typeface="Times New Roman" pitchFamily="18" charset="0"/>
                <a:ea typeface="黑体" pitchFamily="2" charset="-122"/>
              </a:rPr>
              <a:t>统一实施权限检查。只有检查“通过”才能执行相应的操作。</a:t>
            </a:r>
          </a:p>
        </p:txBody>
      </p:sp>
      <p:sp>
        <p:nvSpPr>
          <p:cNvPr id="11269"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1270"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p:spPr>
        <p:txBody>
          <a:bodyPr/>
          <a:lstStyle/>
          <a:p>
            <a:fld id="{A5CDCB89-3B5A-44C1-950A-495BBECF6852}" type="slidenum">
              <a:rPr lang="en-US" altLang="zh-CN" smtClean="0"/>
              <a:pPr/>
              <a:t>9</a:t>
            </a:fld>
            <a:endParaRPr lang="en-US" altLang="zh-CN"/>
          </a:p>
        </p:txBody>
      </p:sp>
      <p:sp>
        <p:nvSpPr>
          <p:cNvPr id="12291" name="Rectangle 2"/>
          <p:cNvSpPr>
            <a:spLocks noGrp="1" noChangeArrowheads="1"/>
          </p:cNvSpPr>
          <p:nvPr>
            <p:ph type="title"/>
          </p:nvPr>
        </p:nvSpPr>
        <p:spPr/>
        <p:txBody>
          <a:bodyPr/>
          <a:lstStyle/>
          <a:p>
            <a:pPr eaLnBrk="1" hangingPunct="1"/>
            <a:r>
              <a:rPr lang="en-US" altLang="en-US" sz="4000"/>
              <a:t>8.1.2 </a:t>
            </a:r>
            <a:r>
              <a:rPr lang="en-US" altLang="zh-CN" sz="4000"/>
              <a:t> </a:t>
            </a:r>
            <a:r>
              <a:rPr lang="en-US" altLang="en-US" sz="4000"/>
              <a:t>DBMS的安全机制</a:t>
            </a:r>
            <a:endParaRPr lang="zh-CN" altLang="en-US" sz="4000"/>
          </a:p>
        </p:txBody>
      </p:sp>
      <p:sp>
        <p:nvSpPr>
          <p:cNvPr id="12292" name="Rectangle 3"/>
          <p:cNvSpPr>
            <a:spLocks noGrp="1" noChangeArrowheads="1"/>
          </p:cNvSpPr>
          <p:nvPr>
            <p:ph type="body" idx="1"/>
          </p:nvPr>
        </p:nvSpPr>
        <p:spPr>
          <a:xfrm>
            <a:off x="611560" y="1413024"/>
            <a:ext cx="8075240" cy="4824288"/>
          </a:xfrm>
        </p:spPr>
        <p:txBody>
          <a:bodyPr/>
          <a:lstStyle/>
          <a:p>
            <a:pPr eaLnBrk="1" hangingPunct="1"/>
            <a:r>
              <a:rPr lang="zh-CN" altLang="en-US" sz="2600" dirty="0">
                <a:solidFill>
                  <a:schemeClr val="accent2"/>
                </a:solidFill>
                <a:latin typeface="Times New Roman" pitchFamily="18" charset="0"/>
                <a:ea typeface="黑体" pitchFamily="2" charset="-122"/>
              </a:rPr>
              <a:t>自主访问控制（</a:t>
            </a:r>
            <a:r>
              <a:rPr lang="en-US" altLang="zh-CN" sz="2600" dirty="0">
                <a:solidFill>
                  <a:schemeClr val="accent2"/>
                </a:solidFill>
                <a:latin typeface="Times New Roman" pitchFamily="18" charset="0"/>
                <a:ea typeface="黑体" pitchFamily="2" charset="-122"/>
              </a:rPr>
              <a:t>DAC</a:t>
            </a:r>
            <a:r>
              <a:rPr lang="zh-CN" altLang="en-US" sz="2600" dirty="0">
                <a:solidFill>
                  <a:schemeClr val="accent2"/>
                </a:solidFill>
                <a:latin typeface="Times New Roman" pitchFamily="18" charset="0"/>
                <a:ea typeface="黑体" pitchFamily="2" charset="-122"/>
              </a:rPr>
              <a:t>）</a:t>
            </a:r>
            <a:endParaRPr lang="en-US" altLang="zh-CN" sz="2600" dirty="0">
              <a:solidFill>
                <a:schemeClr val="accent2"/>
              </a:solidFill>
              <a:latin typeface="Times New Roman" pitchFamily="18" charset="0"/>
              <a:ea typeface="黑体" pitchFamily="2" charset="-122"/>
            </a:endParaRPr>
          </a:p>
          <a:p>
            <a:pPr lvl="1" eaLnBrk="1" hangingPunct="1"/>
            <a:r>
              <a:rPr lang="zh-CN" altLang="en-US" sz="2400" dirty="0">
                <a:solidFill>
                  <a:srgbClr val="0000FF"/>
                </a:solidFill>
                <a:latin typeface="Times New Roman" pitchFamily="18" charset="0"/>
                <a:ea typeface="黑体" pitchFamily="2" charset="-122"/>
              </a:rPr>
              <a:t>特权（</a:t>
            </a:r>
            <a:r>
              <a:rPr lang="en-US" altLang="zh-CN" sz="2400" dirty="0">
                <a:solidFill>
                  <a:srgbClr val="0000FF"/>
                </a:solidFill>
                <a:latin typeface="Times New Roman" pitchFamily="18" charset="0"/>
                <a:ea typeface="黑体" pitchFamily="2" charset="-122"/>
              </a:rPr>
              <a:t>privilege</a:t>
            </a:r>
            <a:r>
              <a:rPr lang="zh-CN" altLang="en-US" sz="2400" dirty="0">
                <a:solidFill>
                  <a:srgbClr val="0000FF"/>
                </a:solidFill>
                <a:latin typeface="Times New Roman" pitchFamily="18" charset="0"/>
                <a:ea typeface="黑体" pitchFamily="2" charset="-122"/>
              </a:rPr>
              <a:t>）：</a:t>
            </a:r>
            <a:r>
              <a:rPr lang="en-US" altLang="zh-CN" sz="2400" dirty="0">
                <a:solidFill>
                  <a:schemeClr val="folHlink"/>
                </a:solidFill>
                <a:latin typeface="Times New Roman" pitchFamily="18" charset="0"/>
                <a:ea typeface="黑体" pitchFamily="2" charset="-122"/>
              </a:rPr>
              <a:t> </a:t>
            </a:r>
            <a:r>
              <a:rPr lang="zh-CN" altLang="en-US" sz="2400" dirty="0">
                <a:latin typeface="Times New Roman" pitchFamily="18" charset="0"/>
                <a:ea typeface="黑体" pitchFamily="2" charset="-122"/>
              </a:rPr>
              <a:t>执行一种特殊类型的</a:t>
            </a:r>
            <a:r>
              <a:rPr lang="en-US" altLang="zh-CN" sz="2400" dirty="0">
                <a:latin typeface="Times New Roman" pitchFamily="18" charset="0"/>
                <a:ea typeface="黑体" pitchFamily="2" charset="-122"/>
              </a:rPr>
              <a:t>SQL</a:t>
            </a:r>
            <a:r>
              <a:rPr lang="zh-CN" altLang="en-US" sz="2400" dirty="0">
                <a:latin typeface="Times New Roman" pitchFamily="18" charset="0"/>
                <a:ea typeface="黑体" pitchFamily="2" charset="-122"/>
              </a:rPr>
              <a:t>语句或存取（另一用户的）模式对象的权力。</a:t>
            </a:r>
          </a:p>
          <a:p>
            <a:pPr lvl="2" eaLnBrk="1" hangingPunct="1"/>
            <a:r>
              <a:rPr lang="zh-CN" altLang="en-US" dirty="0">
                <a:solidFill>
                  <a:srgbClr val="0000FF"/>
                </a:solidFill>
                <a:latin typeface="Times New Roman" pitchFamily="18" charset="0"/>
                <a:ea typeface="黑体" pitchFamily="2" charset="-122"/>
              </a:rPr>
              <a:t>系统特权（</a:t>
            </a:r>
            <a:r>
              <a:rPr lang="en-US" altLang="zh-CN" dirty="0">
                <a:solidFill>
                  <a:srgbClr val="0000FF"/>
                </a:solidFill>
                <a:latin typeface="Times New Roman" pitchFamily="18" charset="0"/>
                <a:ea typeface="黑体" pitchFamily="2" charset="-122"/>
              </a:rPr>
              <a:t>system privileges</a:t>
            </a:r>
            <a:r>
              <a:rPr lang="zh-CN" altLang="en-US" sz="2000" dirty="0">
                <a:solidFill>
                  <a:srgbClr val="0000FF"/>
                </a:solidFill>
                <a:latin typeface="Times New Roman" pitchFamily="18" charset="0"/>
                <a:ea typeface="黑体" pitchFamily="2" charset="-122"/>
              </a:rPr>
              <a:t>）： </a:t>
            </a:r>
            <a:endParaRPr lang="en-US" altLang="zh-CN" dirty="0">
              <a:solidFill>
                <a:srgbClr val="0000FF"/>
              </a:solidFill>
              <a:latin typeface="Times New Roman" pitchFamily="18" charset="0"/>
              <a:ea typeface="黑体" pitchFamily="2" charset="-122"/>
            </a:endParaRPr>
          </a:p>
          <a:p>
            <a:pPr lvl="3" eaLnBrk="1" hangingPunct="1"/>
            <a:r>
              <a:rPr lang="zh-CN" altLang="en-US" sz="2200" dirty="0">
                <a:latin typeface="Times New Roman" pitchFamily="18" charset="0"/>
                <a:ea typeface="黑体" pitchFamily="2" charset="-122"/>
              </a:rPr>
              <a:t>执行某种特定动作的权力。</a:t>
            </a:r>
          </a:p>
          <a:p>
            <a:pPr lvl="3" eaLnBrk="1" hangingPunct="1"/>
            <a:r>
              <a:rPr lang="zh-CN" altLang="en-US" sz="2200" dirty="0">
                <a:latin typeface="Times New Roman" pitchFamily="18" charset="0"/>
                <a:ea typeface="黑体" pitchFamily="2" charset="-122"/>
              </a:rPr>
              <a:t>系统总是预定义了许多</a:t>
            </a:r>
            <a:r>
              <a:rPr lang="zh-CN" altLang="en-US" sz="2200" dirty="0">
                <a:solidFill>
                  <a:srgbClr val="008000"/>
                </a:solidFill>
                <a:latin typeface="Times New Roman" pitchFamily="18" charset="0"/>
                <a:ea typeface="黑体" pitchFamily="2" charset="-122"/>
              </a:rPr>
              <a:t>（如：</a:t>
            </a:r>
            <a:r>
              <a:rPr lang="en-US" altLang="zh-CN" sz="2200" dirty="0">
                <a:solidFill>
                  <a:srgbClr val="008000"/>
                </a:solidFill>
                <a:latin typeface="Times New Roman" pitchFamily="18" charset="0"/>
                <a:ea typeface="黑体" pitchFamily="2" charset="-122"/>
              </a:rPr>
              <a:t>Oracle 9i</a:t>
            </a:r>
            <a:r>
              <a:rPr lang="zh-CN" altLang="en-US" sz="2200" dirty="0">
                <a:solidFill>
                  <a:srgbClr val="008000"/>
                </a:solidFill>
                <a:latin typeface="Times New Roman" pitchFamily="18" charset="0"/>
                <a:ea typeface="黑体" pitchFamily="2" charset="-122"/>
              </a:rPr>
              <a:t>中</a:t>
            </a:r>
            <a:r>
              <a:rPr lang="en-US" altLang="zh-CN" sz="2200" dirty="0">
                <a:solidFill>
                  <a:srgbClr val="008000"/>
                </a:solidFill>
                <a:latin typeface="Times New Roman" pitchFamily="18" charset="0"/>
                <a:ea typeface="黑体" pitchFamily="2" charset="-122"/>
              </a:rPr>
              <a:t>116</a:t>
            </a:r>
            <a:r>
              <a:rPr lang="zh-CN" altLang="en-US" sz="2200" dirty="0">
                <a:solidFill>
                  <a:srgbClr val="008000"/>
                </a:solidFill>
                <a:latin typeface="Times New Roman" pitchFamily="18" charset="0"/>
                <a:ea typeface="黑体" pitchFamily="2" charset="-122"/>
              </a:rPr>
              <a:t>种）</a:t>
            </a:r>
            <a:r>
              <a:rPr lang="zh-CN" altLang="en-US" sz="2200" dirty="0">
                <a:latin typeface="Times New Roman" pitchFamily="18" charset="0"/>
                <a:ea typeface="黑体" pitchFamily="2" charset="-122"/>
              </a:rPr>
              <a:t>命名的系统特权，用于直接授予特定用户</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角色。</a:t>
            </a:r>
          </a:p>
          <a:p>
            <a:pPr lvl="2" eaLnBrk="1" hangingPunct="1"/>
            <a:r>
              <a:rPr lang="zh-CN" altLang="en-US" dirty="0">
                <a:solidFill>
                  <a:srgbClr val="0000FF"/>
                </a:solidFill>
                <a:latin typeface="Times New Roman" pitchFamily="18" charset="0"/>
                <a:ea typeface="黑体" pitchFamily="2" charset="-122"/>
              </a:rPr>
              <a:t>对象特权（</a:t>
            </a:r>
            <a:r>
              <a:rPr lang="en-US" altLang="zh-CN" dirty="0">
                <a:solidFill>
                  <a:srgbClr val="0000FF"/>
                </a:solidFill>
                <a:latin typeface="Times New Roman" pitchFamily="18" charset="0"/>
                <a:ea typeface="黑体" pitchFamily="2" charset="-122"/>
              </a:rPr>
              <a:t>object privileges</a:t>
            </a:r>
            <a:r>
              <a:rPr lang="zh-CN" altLang="en-US" sz="2000" dirty="0">
                <a:solidFill>
                  <a:srgbClr val="0000FF"/>
                </a:solidFill>
                <a:latin typeface="Times New Roman" pitchFamily="18" charset="0"/>
                <a:ea typeface="黑体" pitchFamily="2" charset="-122"/>
              </a:rPr>
              <a:t>）：</a:t>
            </a:r>
            <a:endParaRPr lang="en-US" altLang="zh-CN" dirty="0">
              <a:solidFill>
                <a:srgbClr val="0000FF"/>
              </a:solidFill>
              <a:latin typeface="Times New Roman" pitchFamily="18" charset="0"/>
              <a:ea typeface="黑体" pitchFamily="2" charset="-122"/>
            </a:endParaRPr>
          </a:p>
          <a:p>
            <a:pPr lvl="3" eaLnBrk="1" hangingPunct="1"/>
            <a:r>
              <a:rPr lang="zh-CN" altLang="en-US" sz="2200" dirty="0">
                <a:latin typeface="Times New Roman" pitchFamily="18" charset="0"/>
                <a:ea typeface="黑体" pitchFamily="2" charset="-122"/>
              </a:rPr>
              <a:t>对某个具体（数据）对象执行某种特定操作的权力。</a:t>
            </a:r>
            <a:endParaRPr lang="en-US" altLang="zh-CN" sz="2200" dirty="0">
              <a:latin typeface="Times New Roman" pitchFamily="18" charset="0"/>
              <a:ea typeface="黑体" pitchFamily="2" charset="-122"/>
            </a:endParaRPr>
          </a:p>
          <a:p>
            <a:pPr lvl="3" eaLnBrk="1" hangingPunct="1"/>
            <a:r>
              <a:rPr lang="zh-CN" altLang="en-US" sz="2200" dirty="0">
                <a:latin typeface="Times New Roman" pitchFamily="18" charset="0"/>
                <a:ea typeface="黑体" pitchFamily="2" charset="-122"/>
              </a:rPr>
              <a:t>系统总是预定义了许多对象特权名</a:t>
            </a:r>
            <a:r>
              <a:rPr lang="zh-CN" altLang="en-US" sz="2200" dirty="0">
                <a:solidFill>
                  <a:srgbClr val="008000"/>
                </a:solidFill>
                <a:latin typeface="Times New Roman" pitchFamily="18" charset="0"/>
                <a:ea typeface="黑体" pitchFamily="2" charset="-122"/>
              </a:rPr>
              <a:t>（如：</a:t>
            </a:r>
            <a:r>
              <a:rPr lang="en-US" altLang="zh-CN" sz="2200" dirty="0">
                <a:solidFill>
                  <a:srgbClr val="008000"/>
                </a:solidFill>
                <a:latin typeface="Times New Roman" pitchFamily="18" charset="0"/>
                <a:ea typeface="黑体" pitchFamily="2" charset="-122"/>
              </a:rPr>
              <a:t>SQL2</a:t>
            </a:r>
            <a:r>
              <a:rPr lang="zh-CN" altLang="en-US" sz="2200" dirty="0">
                <a:solidFill>
                  <a:srgbClr val="008000"/>
                </a:solidFill>
                <a:latin typeface="Times New Roman" pitchFamily="18" charset="0"/>
                <a:ea typeface="黑体" pitchFamily="2" charset="-122"/>
              </a:rPr>
              <a:t>标准建议</a:t>
            </a:r>
            <a:r>
              <a:rPr lang="en-US" altLang="zh-CN" sz="2200" dirty="0">
                <a:solidFill>
                  <a:srgbClr val="008000"/>
                </a:solidFill>
                <a:latin typeface="Times New Roman" pitchFamily="18" charset="0"/>
                <a:ea typeface="黑体" pitchFamily="2" charset="-122"/>
              </a:rPr>
              <a:t>6</a:t>
            </a:r>
            <a:r>
              <a:rPr lang="zh-CN" altLang="en-US" sz="2200" dirty="0">
                <a:solidFill>
                  <a:srgbClr val="008000"/>
                </a:solidFill>
                <a:latin typeface="Times New Roman" pitchFamily="18" charset="0"/>
                <a:ea typeface="黑体" pitchFamily="2" charset="-122"/>
              </a:rPr>
              <a:t>种；</a:t>
            </a:r>
            <a:r>
              <a:rPr lang="en-US" altLang="zh-CN" sz="2200" dirty="0">
                <a:solidFill>
                  <a:srgbClr val="008000"/>
                </a:solidFill>
                <a:latin typeface="Times New Roman" pitchFamily="18" charset="0"/>
                <a:ea typeface="黑体" pitchFamily="2" charset="-122"/>
              </a:rPr>
              <a:t>Oracle</a:t>
            </a:r>
            <a:r>
              <a:rPr lang="zh-CN" altLang="en-US" sz="2200" dirty="0">
                <a:solidFill>
                  <a:srgbClr val="008000"/>
                </a:solidFill>
                <a:latin typeface="Times New Roman" pitchFamily="18" charset="0"/>
                <a:ea typeface="黑体" pitchFamily="2" charset="-122"/>
              </a:rPr>
              <a:t>中</a:t>
            </a:r>
            <a:r>
              <a:rPr lang="en-US" altLang="zh-CN" sz="2200" dirty="0">
                <a:solidFill>
                  <a:srgbClr val="008000"/>
                </a:solidFill>
                <a:latin typeface="Times New Roman" pitchFamily="18" charset="0"/>
                <a:ea typeface="黑体" pitchFamily="2" charset="-122"/>
              </a:rPr>
              <a:t>8</a:t>
            </a:r>
            <a:r>
              <a:rPr lang="zh-CN" altLang="en-US" sz="2200" dirty="0">
                <a:solidFill>
                  <a:srgbClr val="008000"/>
                </a:solidFill>
                <a:latin typeface="Times New Roman" pitchFamily="18" charset="0"/>
                <a:ea typeface="黑体" pitchFamily="2" charset="-122"/>
              </a:rPr>
              <a:t>种 ）</a:t>
            </a:r>
            <a:r>
              <a:rPr lang="zh-CN" altLang="en-US" sz="2200" dirty="0">
                <a:latin typeface="Times New Roman" pitchFamily="18" charset="0"/>
                <a:ea typeface="黑体" pitchFamily="2" charset="-122"/>
              </a:rPr>
              <a:t>，供对特定用户</a:t>
            </a:r>
            <a:r>
              <a:rPr lang="en-US" altLang="zh-CN" sz="2200" dirty="0">
                <a:latin typeface="Times New Roman" pitchFamily="18" charset="0"/>
                <a:ea typeface="黑体" pitchFamily="2" charset="-122"/>
              </a:rPr>
              <a:t>/</a:t>
            </a:r>
            <a:r>
              <a:rPr lang="zh-CN" altLang="en-US" sz="2200" dirty="0">
                <a:latin typeface="Times New Roman" pitchFamily="18" charset="0"/>
                <a:ea typeface="黑体" pitchFamily="2" charset="-122"/>
              </a:rPr>
              <a:t>角色授权时使用。</a:t>
            </a:r>
          </a:p>
        </p:txBody>
      </p:sp>
      <p:sp>
        <p:nvSpPr>
          <p:cNvPr id="12293" name="日期占位符 3"/>
          <p:cNvSpPr>
            <a:spLocks noGrp="1"/>
          </p:cNvSpPr>
          <p:nvPr>
            <p:ph type="dt" sz="quarter" idx="10"/>
          </p:nvPr>
        </p:nvSpPr>
        <p:spPr>
          <a:noFill/>
        </p:spPr>
        <p:txBody>
          <a:bodyPr/>
          <a:lstStyle/>
          <a:p>
            <a:r>
              <a:rPr lang="en-US" altLang="zh-CN"/>
              <a:t>Copyright © by </a:t>
            </a:r>
            <a:r>
              <a:rPr lang="zh-CN" altLang="en-US"/>
              <a:t>许卓明</a:t>
            </a:r>
            <a:r>
              <a:rPr lang="en-US" altLang="zh-CN"/>
              <a:t>, </a:t>
            </a:r>
            <a:r>
              <a:rPr lang="zh-CN" altLang="en-US"/>
              <a:t>河海大学</a:t>
            </a:r>
            <a:r>
              <a:rPr lang="en-US" altLang="zh-CN"/>
              <a:t>. All rights reserved.</a:t>
            </a:r>
            <a:endParaRPr lang="en-US" altLang="zh-CN" dirty="0"/>
          </a:p>
        </p:txBody>
      </p:sp>
      <p:sp>
        <p:nvSpPr>
          <p:cNvPr id="12294" name="页脚占位符 4"/>
          <p:cNvSpPr>
            <a:spLocks noGrp="1"/>
          </p:cNvSpPr>
          <p:nvPr>
            <p:ph type="ftr" sz="quarter" idx="11"/>
          </p:nvPr>
        </p:nvSpPr>
        <p:spPr>
          <a:noFill/>
        </p:spPr>
        <p:txBody>
          <a:bodyPr/>
          <a:lstStyle/>
          <a:p>
            <a:r>
              <a:rPr lang="en-US" altLang="zh-CN"/>
              <a:t>《</a:t>
            </a:r>
            <a:r>
              <a:rPr lang="zh-CN" altLang="en-US"/>
              <a:t>数据库系统原理</a:t>
            </a:r>
            <a:r>
              <a:rPr lang="en-US" altLang="zh-CN"/>
              <a:t>》</a:t>
            </a:r>
            <a:r>
              <a:rPr lang="zh-CN" altLang="en-US"/>
              <a:t>第</a:t>
            </a:r>
            <a:r>
              <a:rPr lang="en-US" altLang="zh-CN"/>
              <a:t>8</a:t>
            </a:r>
            <a:r>
              <a:rPr lang="zh-CN" altLang="en-US"/>
              <a:t>章</a:t>
            </a:r>
            <a:r>
              <a:rPr lang="en-US" altLang="zh-CN"/>
              <a:t>—</a:t>
            </a:r>
            <a:r>
              <a:rPr lang="zh-CN" altLang="en-US"/>
              <a:t>数据库的安全与完整性约束</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ch02数据模型</Template>
  <TotalTime>3287</TotalTime>
  <Words>4540</Words>
  <Application>Microsoft Office PowerPoint</Application>
  <PresentationFormat>全屏显示(4:3)</PresentationFormat>
  <Paragraphs>626</Paragraphs>
  <Slides>42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黑体</vt:lpstr>
      <vt:lpstr>华文行楷</vt:lpstr>
      <vt:lpstr>宋体</vt:lpstr>
      <vt:lpstr>Arial</vt:lpstr>
      <vt:lpstr>Symbol</vt:lpstr>
      <vt:lpstr>Tahoma</vt:lpstr>
      <vt:lpstr>Times</vt:lpstr>
      <vt:lpstr>Times New Roman</vt:lpstr>
      <vt:lpstr>Wingdings</vt:lpstr>
      <vt:lpstr>Layers</vt:lpstr>
      <vt:lpstr>第8章 数据库的安全 与完整性约束  Chapter 8  Database Security &amp; Integrity Constraints</vt:lpstr>
      <vt:lpstr>目录 Contents</vt:lpstr>
      <vt:lpstr>8.1.1 何谓数据库的安全？</vt:lpstr>
      <vt:lpstr>目录 Contents</vt:lpstr>
      <vt:lpstr>8.1.2  DBMS的安全机制</vt:lpstr>
      <vt:lpstr>8.1.2  DBMS的安全机制</vt:lpstr>
      <vt:lpstr>8.1.2  DBMS的安全机制</vt:lpstr>
      <vt:lpstr>8.1.2  DBMS的安全机制</vt:lpstr>
      <vt:lpstr>8.1.2  DBMS的安全机制</vt:lpstr>
      <vt:lpstr>8.1.2  DBMS的安全机制</vt:lpstr>
      <vt:lpstr>8.1.2  DBMS的安全机制</vt:lpstr>
      <vt:lpstr>8.1.2  DBMS的安全机制</vt:lpstr>
      <vt:lpstr>8.1.2  DBMS的安全机制</vt:lpstr>
      <vt:lpstr>8.1.2  DBMS的安全机制</vt:lpstr>
      <vt:lpstr>8.1.2  DBMS的安全机制</vt:lpstr>
      <vt:lpstr>补充：How to Build a Security Schema for              a Database Application System?</vt:lpstr>
      <vt:lpstr>8.1.2  DBMS的安全机制</vt:lpstr>
      <vt:lpstr>8.1.2  DBMS的安全机制</vt:lpstr>
      <vt:lpstr>8.1.2  DBMS的安全机制</vt:lpstr>
      <vt:lpstr>补充：Oracle中访问控制的附加机制</vt:lpstr>
      <vt:lpstr>WWW总结</vt:lpstr>
      <vt:lpstr>目录 Contents</vt:lpstr>
      <vt:lpstr>8.2.1  完整性约束及其类型</vt:lpstr>
      <vt:lpstr>8.2.1  完整性约束及其类型</vt:lpstr>
      <vt:lpstr>8.2.1  完整性约束及其类型</vt:lpstr>
      <vt:lpstr>8.2.1  完整性约束及其类型</vt:lpstr>
      <vt:lpstr>目录 Contents</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8.2.2  完整性约束的SQL实现</vt:lpstr>
      <vt:lpstr>The End</vt:lpstr>
    </vt:vector>
  </TitlesOfParts>
  <Company>NJU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数据库的安全与完整性约束</dc:title>
  <dc:creator>Xu, Zhuoming</dc:creator>
  <cp:lastModifiedBy>DELL</cp:lastModifiedBy>
  <cp:revision>346</cp:revision>
  <dcterms:created xsi:type="dcterms:W3CDTF">2006-10-16T02:04:44Z</dcterms:created>
  <dcterms:modified xsi:type="dcterms:W3CDTF">2021-09-12T09:51:44Z</dcterms:modified>
</cp:coreProperties>
</file>