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76" r:id="rId6"/>
    <p:sldId id="277" r:id="rId7"/>
    <p:sldId id="260" r:id="rId8"/>
    <p:sldId id="261" r:id="rId9"/>
    <p:sldId id="263" r:id="rId10"/>
    <p:sldId id="262" r:id="rId11"/>
    <p:sldId id="264" r:id="rId12"/>
    <p:sldId id="265" r:id="rId13"/>
    <p:sldId id="278" r:id="rId14"/>
    <p:sldId id="266" r:id="rId15"/>
    <p:sldId id="267" r:id="rId16"/>
    <p:sldId id="279" r:id="rId17"/>
    <p:sldId id="268" r:id="rId18"/>
    <p:sldId id="273" r:id="rId19"/>
    <p:sldId id="274" r:id="rId20"/>
    <p:sldId id="275" r:id="rId21"/>
    <p:sldId id="280" r:id="rId22"/>
    <p:sldId id="269" r:id="rId23"/>
    <p:sldId id="271" r:id="rId24"/>
    <p:sldId id="281" r:id="rId25"/>
    <p:sldId id="270" r:id="rId26"/>
    <p:sldId id="272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416" y="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3DCE75F-59CA-4BD4-A37D-0E8E31714E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BB6CF1-312E-43F6-BCAD-E288010AFC4A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5D33A4-7FC6-41C5-8AA7-AE32420ABD0D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284070-8B2B-4469-9964-CA84062FF60A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6F89E9-DEA1-4464-8474-C0559F7479B0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4AC8AE-500F-4C4D-B68B-09889D7CBCAF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29FD86-8146-4C21-B7F3-FB0957D71E6D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2E9236-17C5-4DAF-A9A9-3C0306EB7C04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CD83FB-5690-416C-AB5A-6C934BE6B0D3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D45A8A-153E-4428-8F5A-D049B4827F25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25FEC1-8A2D-49C6-AD15-05F8B2B2EEBE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188F82-4D25-4E9F-B827-895247F57072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8EBCF6-A839-4706-B360-4893C2F640A7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350B4B-2CF9-4EA4-8251-06A9841E7BE1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CD83FB-5690-416C-AB5A-6C934BE6B0D3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681154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4F2B73-4AD7-4C48-97F0-D051697AC6DC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4600DD-5B08-463E-A408-72F34662587E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4F2B73-4AD7-4C48-97F0-D051697AC6DC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113887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6C96C-7085-4B9F-B9D6-CE305586979B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A8F39B-0224-4B40-8A22-4BA4366BCC4C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2312C-7379-4BDB-9D1A-3A547581BD6B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5DE949-7CE7-418A-A58A-10541B126D89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2ED138-E553-4327-9E6A-6383645CA826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BAC2A9-2042-4F2F-B66E-BA32BCAC7BF8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4F65C-E55B-4A9C-90DB-AD3104CF6A95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AD559C-4231-49BA-AD98-B687DA8824D2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99D7AC-E15F-4ABA-814F-02B2EF0C44E9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1619250" y="4149725"/>
            <a:ext cx="7143750" cy="17208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white">
          <a:xfrm>
            <a:off x="1692275" y="4232275"/>
            <a:ext cx="6994525" cy="1573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0" y="5013325"/>
            <a:ext cx="1619250" cy="1588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635000" y="533400"/>
            <a:ext cx="8077200" cy="304800"/>
            <a:chOff x="400" y="336"/>
            <a:chExt cx="5088" cy="192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952" y="336"/>
              <a:ext cx="1536" cy="19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400" y="432"/>
              <a:ext cx="5088" cy="0"/>
            </a:xfrm>
            <a:prstGeom prst="line">
              <a:avLst/>
            </a:prstGeom>
            <a:noFill/>
            <a:ln w="444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1" name="Picture 14" descr="HHU_logo_blu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5157788"/>
            <a:ext cx="1274762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763713" y="836613"/>
            <a:ext cx="6923087" cy="3240087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68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763713" y="4365625"/>
            <a:ext cx="6840537" cy="12954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</a:t>
            </a:r>
            <a:r>
              <a:rPr lang="en-US" altLang="zh-CN" dirty="0"/>
              <a:t>—</a:t>
            </a:r>
            <a:r>
              <a:rPr lang="zh-CN" altLang="en-US" dirty="0"/>
              <a:t>触发器与主动数据库系统</a:t>
            </a:r>
            <a:endParaRPr lang="en-US" altLang="zh-CN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421C6-8F5D-46C9-B9E0-B528D40E52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609600" cy="4876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395288" y="1125538"/>
            <a:ext cx="8305800" cy="182562"/>
            <a:chOff x="240" y="893"/>
            <a:chExt cx="5232" cy="115"/>
          </a:xfrm>
        </p:grpSpPr>
        <p:sp>
          <p:nvSpPr>
            <p:cNvPr id="27652" name="Rectangle 4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7653" name="Line 5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55576" y="277813"/>
            <a:ext cx="7931224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576" y="1268413"/>
            <a:ext cx="7931224" cy="520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76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46959" y="6586750"/>
            <a:ext cx="3253433" cy="2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i="0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2765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70384" y="6586750"/>
            <a:ext cx="3945632" cy="2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i="0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</a:t>
            </a:r>
            <a:r>
              <a:rPr lang="en-US" altLang="zh-CN" dirty="0"/>
              <a:t>—</a:t>
            </a:r>
            <a:r>
              <a:rPr lang="zh-CN" altLang="en-US" dirty="0"/>
              <a:t>触发器与主动数据库系统</a:t>
            </a:r>
            <a:endParaRPr lang="en-US" altLang="zh-CN" dirty="0"/>
          </a:p>
        </p:txBody>
      </p:sp>
      <p:sp>
        <p:nvSpPr>
          <p:cNvPr id="276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400" y="6586750"/>
            <a:ext cx="514400" cy="2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6073F8B-F8B6-4183-944D-ECC66F5F6C76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13" name="Picture 12" descr="HHU_logo_blu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96" y="6281862"/>
            <a:ext cx="603945" cy="531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3800" b="1" dirty="0">
                <a:solidFill>
                  <a:srgbClr val="CC33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800" b="1" dirty="0">
                <a:solidFill>
                  <a:srgbClr val="CC33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3800" b="1" dirty="0">
                <a:solidFill>
                  <a:srgbClr val="CC33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章 触发器与主动数据库系统 </a:t>
            </a:r>
            <a:br>
              <a:rPr lang="en-US" altLang="zh-CN" sz="3800" b="1" dirty="0">
                <a:solidFill>
                  <a:srgbClr val="CC33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</a:br>
            <a:r>
              <a:rPr lang="en-US" altLang="zh-CN" sz="3800" b="1" dirty="0">
                <a:solidFill>
                  <a:srgbClr val="CC33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Chapter 9 Triggers &amp; Active Database Systems </a:t>
            </a:r>
            <a:endParaRPr lang="zh-CN" altLang="en-US" sz="3800" b="1" dirty="0">
              <a:solidFill>
                <a:srgbClr val="CC33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Times" pitchFamily="18" charset="0"/>
              </a:rPr>
              <a:t>Copyright © by </a:t>
            </a:r>
            <a:r>
              <a:rPr lang="zh-CN" altLang="en-US" dirty="0">
                <a:latin typeface="Times" pitchFamily="18" charset="0"/>
              </a:rPr>
              <a:t>许卓明</a:t>
            </a:r>
            <a:r>
              <a:rPr lang="en-US" altLang="zh-CN" dirty="0">
                <a:latin typeface="Times" pitchFamily="18" charset="0"/>
              </a:rPr>
              <a:t>, </a:t>
            </a:r>
          </a:p>
          <a:p>
            <a:pPr eaLnBrk="1" hangingPunct="1">
              <a:defRPr/>
            </a:pPr>
            <a:r>
              <a:rPr lang="zh-CN" altLang="en-US" dirty="0">
                <a:latin typeface="Times" pitchFamily="18" charset="0"/>
              </a:rPr>
              <a:t>河海大学</a:t>
            </a:r>
            <a:r>
              <a:rPr lang="en-US" altLang="zh-CN" dirty="0">
                <a:latin typeface="Times" pitchFamily="18" charset="0"/>
              </a:rPr>
              <a:t>. All rights reserved.</a:t>
            </a:r>
            <a:r>
              <a:rPr lang="zh-CN" altLang="en-US" dirty="0">
                <a:latin typeface="Times" pitchFamily="18" charset="0"/>
              </a:rPr>
              <a:t> </a:t>
            </a:r>
            <a:endParaRPr lang="en-US" altLang="zh-CN" dirty="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32C482-7794-4931-A1A1-BFAC71BB71E1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/>
              <a:t>9.2.1  ECA</a:t>
            </a:r>
            <a:r>
              <a:rPr lang="zh-CN" altLang="en-US" sz="3800"/>
              <a:t>规则的表示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758" y="1268413"/>
            <a:ext cx="8352730" cy="4752875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举例说明 ：</a:t>
            </a:r>
            <a:endParaRPr lang="zh-CN" altLang="en-US" sz="2400" dirty="0">
              <a:latin typeface="Times New Roman" pitchFamily="18" charset="0"/>
              <a:ea typeface="黑体" pitchFamily="2" charset="-12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CREATE TRIGGER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000" b="1" dirty="0" err="1">
                <a:latin typeface="Times New Roman" pitchFamily="18" charset="0"/>
                <a:ea typeface="黑体" pitchFamily="2" charset="-122"/>
              </a:rPr>
              <a:t>sal_never_lower</a:t>
            </a:r>
            <a:endParaRPr lang="en-US" altLang="zh-CN" sz="2000" b="1" dirty="0">
              <a:latin typeface="Times New Roman" pitchFamily="18" charset="0"/>
              <a:ea typeface="黑体" pitchFamily="2" charset="-12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AFTER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UPDATE OF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000" b="1" dirty="0" err="1">
                <a:latin typeface="Times New Roman" pitchFamily="18" charset="0"/>
                <a:ea typeface="黑体" pitchFamily="2" charset="-122"/>
              </a:rPr>
              <a:t>sal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ON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000" b="1" dirty="0" err="1">
                <a:latin typeface="Times New Roman" pitchFamily="18" charset="0"/>
                <a:ea typeface="黑体" pitchFamily="2" charset="-122"/>
              </a:rPr>
              <a:t>emp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  </a:t>
            </a:r>
            <a:r>
              <a:rPr lang="en-US" altLang="zh-CN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/* 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事件：</a:t>
            </a:r>
            <a:r>
              <a:rPr lang="zh-CN" altLang="en-US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更新</a:t>
            </a:r>
            <a:r>
              <a:rPr lang="en-US" altLang="zh-CN" sz="2000" dirty="0" err="1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emp</a:t>
            </a:r>
            <a:r>
              <a:rPr lang="zh-CN" altLang="en-US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表上</a:t>
            </a:r>
            <a:r>
              <a:rPr lang="en-US" altLang="zh-CN" sz="2000" dirty="0" err="1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sal</a:t>
            </a:r>
            <a:r>
              <a:rPr lang="zh-CN" altLang="en-US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列 *</a:t>
            </a:r>
            <a:r>
              <a:rPr lang="en-US" altLang="zh-CN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/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REFERENCING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  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OLD ROW AS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000" b="1" dirty="0" err="1">
                <a:latin typeface="Times New Roman" pitchFamily="18" charset="0"/>
                <a:ea typeface="黑体" pitchFamily="2" charset="-122"/>
              </a:rPr>
              <a:t>oldtuple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,   </a:t>
            </a:r>
            <a:r>
              <a:rPr lang="en-US" altLang="zh-CN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/* </a:t>
            </a:r>
            <a:r>
              <a:rPr lang="zh-CN" altLang="en-US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建立过渡变量（</a:t>
            </a:r>
            <a:r>
              <a:rPr lang="en-US" altLang="zh-CN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transition variable</a:t>
            </a:r>
            <a:r>
              <a:rPr lang="zh-CN" altLang="en-US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），                 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                                                        表示旧元组 *</a:t>
            </a:r>
            <a:r>
              <a:rPr lang="en-US" altLang="zh-CN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/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  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NEW ROW AS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000" b="1" dirty="0" err="1">
                <a:latin typeface="Times New Roman" pitchFamily="18" charset="0"/>
                <a:ea typeface="黑体" pitchFamily="2" charset="-122"/>
              </a:rPr>
              <a:t>newtuple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 </a:t>
            </a:r>
            <a:r>
              <a:rPr lang="en-US" altLang="zh-CN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/* </a:t>
            </a:r>
            <a:r>
              <a:rPr lang="zh-CN" altLang="en-US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建立过渡变量，表示新元组 *</a:t>
            </a:r>
            <a:r>
              <a:rPr lang="en-US" altLang="zh-CN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/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FOR EACH ROW    </a:t>
            </a:r>
            <a:r>
              <a:rPr lang="en-US" altLang="zh-CN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/*</a:t>
            </a:r>
            <a:r>
              <a:rPr lang="zh-CN" altLang="en-US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 定义了“动作”的执行时刻、方式、频度 </a:t>
            </a:r>
            <a:r>
              <a:rPr lang="en-US" altLang="zh-CN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*/</a:t>
            </a:r>
          </a:p>
          <a:p>
            <a:pPr lvl="1" eaLnBrk="1" hangingPunct="1">
              <a:buNone/>
            </a:pP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WHEN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newtuple.sal &lt; oldtuple.sal  </a:t>
            </a:r>
            <a:r>
              <a:rPr lang="en-US" altLang="zh-CN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/* 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条件：</a:t>
            </a:r>
            <a:r>
              <a:rPr lang="zh-CN" altLang="en-US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当薪水值变低时 *</a:t>
            </a:r>
            <a:r>
              <a:rPr lang="en-US" altLang="zh-CN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/</a:t>
            </a:r>
          </a:p>
          <a:p>
            <a:pPr lvl="1" eaLnBrk="1" hangingPunct="1">
              <a:buNone/>
            </a:pP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      UPDATE </a:t>
            </a:r>
            <a:r>
              <a:rPr lang="en-US" altLang="zh-CN" sz="2000" b="1" dirty="0" err="1">
                <a:latin typeface="Times New Roman" pitchFamily="18" charset="0"/>
                <a:ea typeface="黑体" pitchFamily="2" charset="-122"/>
              </a:rPr>
              <a:t>emp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         </a:t>
            </a:r>
            <a:r>
              <a:rPr lang="en-US" altLang="zh-CN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/* 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动作：</a:t>
            </a:r>
            <a:r>
              <a:rPr lang="zh-CN" altLang="en-US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更新</a:t>
            </a:r>
            <a:r>
              <a:rPr lang="en-US" altLang="zh-CN" sz="2000" b="1" dirty="0" err="1">
                <a:latin typeface="Times New Roman" pitchFamily="18" charset="0"/>
                <a:ea typeface="黑体" pitchFamily="2" charset="-122"/>
              </a:rPr>
              <a:t>emp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，以恢复薪水值 *</a:t>
            </a:r>
            <a:r>
              <a:rPr lang="en-US" altLang="zh-CN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/</a:t>
            </a:r>
            <a:endParaRPr lang="en-US" altLang="zh-CN" sz="2000" b="1" dirty="0">
              <a:latin typeface="Times New Roman" pitchFamily="18" charset="0"/>
              <a:ea typeface="黑体" pitchFamily="2" charset="-12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          SET </a:t>
            </a:r>
            <a:r>
              <a:rPr lang="en-US" altLang="zh-CN" sz="2000" b="1" dirty="0" err="1">
                <a:latin typeface="Times New Roman" pitchFamily="18" charset="0"/>
                <a:ea typeface="黑体" pitchFamily="2" charset="-122"/>
              </a:rPr>
              <a:t>sal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= oldtuple.sal     </a:t>
            </a:r>
            <a:r>
              <a:rPr lang="en-US" altLang="zh-CN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/* </a:t>
            </a:r>
            <a:r>
              <a:rPr lang="zh-CN" altLang="en-US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 具体操作 *</a:t>
            </a:r>
            <a:r>
              <a:rPr lang="en-US" altLang="zh-CN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/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          WHERE </a:t>
            </a:r>
            <a:r>
              <a:rPr lang="en-US" altLang="zh-CN" sz="2000" b="1" dirty="0" err="1">
                <a:latin typeface="Times New Roman" pitchFamily="18" charset="0"/>
                <a:ea typeface="黑体" pitchFamily="2" charset="-122"/>
              </a:rPr>
              <a:t>empno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= </a:t>
            </a:r>
            <a:r>
              <a:rPr lang="en-US" altLang="zh-CN" sz="2000" b="1" dirty="0" err="1">
                <a:latin typeface="Times New Roman" pitchFamily="18" charset="0"/>
                <a:ea typeface="黑体" pitchFamily="2" charset="-122"/>
              </a:rPr>
              <a:t>newtuple.empno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;   </a:t>
            </a:r>
            <a:r>
              <a:rPr lang="en-US" altLang="zh-CN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/* </a:t>
            </a:r>
            <a:r>
              <a:rPr lang="zh-CN" altLang="en-US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 具体操作的条件 *</a:t>
            </a:r>
            <a:r>
              <a:rPr lang="en-US" altLang="zh-CN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/</a:t>
            </a:r>
            <a:endParaRPr lang="en-US" altLang="zh-CN" sz="2000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293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229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</a:t>
            </a:r>
            <a:r>
              <a:rPr lang="en-US" altLang="zh-CN"/>
              <a:t>—</a:t>
            </a:r>
            <a:r>
              <a:rPr lang="zh-CN" altLang="en-US"/>
              <a:t>触发器与主动数据库系统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D0AE65-373C-47B5-81D0-D23025E983AD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/>
              <a:t>9.2.2  ECA</a:t>
            </a:r>
            <a:r>
              <a:rPr lang="zh-CN" altLang="en-US" sz="3800"/>
              <a:t>规则的执行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268413"/>
            <a:ext cx="8281615" cy="5040312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ECA</a:t>
            </a:r>
            <a:r>
              <a:rPr lang="zh-CN" altLang="en-US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规则的执行方式</a:t>
            </a:r>
          </a:p>
          <a:p>
            <a:pPr lvl="1" eaLnBrk="1" hangingPunct="1"/>
            <a:r>
              <a:rPr lang="zh-CN" altLang="en-US" sz="2200" dirty="0">
                <a:latin typeface="Times New Roman" pitchFamily="18" charset="0"/>
                <a:ea typeface="黑体" pitchFamily="2" charset="-122"/>
              </a:rPr>
              <a:t>任何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“事件”操纵语句</a:t>
            </a:r>
            <a:r>
              <a:rPr lang="zh-CN" altLang="en-US" sz="2200" dirty="0">
                <a:latin typeface="Times New Roman" pitchFamily="18" charset="0"/>
                <a:ea typeface="黑体" pitchFamily="2" charset="-122"/>
              </a:rPr>
              <a:t>的执行总是某个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用户事务</a:t>
            </a:r>
            <a:r>
              <a:rPr lang="zh-CN" altLang="en-US" sz="2200" dirty="0">
                <a:latin typeface="Times New Roman" pitchFamily="18" charset="0"/>
                <a:ea typeface="黑体" pitchFamily="2" charset="-122"/>
              </a:rPr>
              <a:t>中的一部分或全部；一个用户事务中可能包含能触发多个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触发器</a:t>
            </a:r>
            <a:r>
              <a:rPr lang="zh-CN" altLang="en-US" sz="2200" dirty="0">
                <a:latin typeface="Times New Roman" pitchFamily="18" charset="0"/>
                <a:ea typeface="黑体" pitchFamily="2" charset="-122"/>
              </a:rPr>
              <a:t>执行的（多个）</a:t>
            </a:r>
            <a:r>
              <a:rPr lang="en-US" altLang="zh-CN" sz="2200" dirty="0"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 sz="2200" dirty="0">
                <a:latin typeface="Times New Roman" pitchFamily="18" charset="0"/>
                <a:ea typeface="黑体" pitchFamily="2" charset="-122"/>
              </a:rPr>
              <a:t>“事件”。那么，这些触发器的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“动作”操纵语句</a:t>
            </a:r>
            <a:r>
              <a:rPr lang="zh-CN" altLang="en-US" sz="2200" dirty="0">
                <a:latin typeface="Times New Roman" pitchFamily="18" charset="0"/>
                <a:ea typeface="黑体" pitchFamily="2" charset="-122"/>
              </a:rPr>
              <a:t>的执行与该用户事务的关系该如何处理呢？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200" dirty="0">
                <a:latin typeface="Times New Roman" pitchFamily="18" charset="0"/>
                <a:ea typeface="黑体" pitchFamily="2" charset="-122"/>
              </a:rPr>
              <a:t>    ——</a:t>
            </a:r>
            <a:r>
              <a:rPr lang="zh-CN" altLang="en-US" sz="2200" dirty="0">
                <a:latin typeface="Times New Roman" pitchFamily="18" charset="0"/>
                <a:ea typeface="黑体" pitchFamily="2" charset="-122"/>
              </a:rPr>
              <a:t>这决定了</a:t>
            </a:r>
            <a:r>
              <a:rPr lang="en-US" altLang="zh-CN" sz="2200" dirty="0">
                <a:latin typeface="Times New Roman" pitchFamily="18" charset="0"/>
                <a:ea typeface="黑体" pitchFamily="2" charset="-122"/>
              </a:rPr>
              <a:t>ECA</a:t>
            </a:r>
            <a:r>
              <a:rPr lang="zh-CN" altLang="en-US" sz="2200" dirty="0">
                <a:latin typeface="Times New Roman" pitchFamily="18" charset="0"/>
                <a:ea typeface="黑体" pitchFamily="2" charset="-122"/>
              </a:rPr>
              <a:t>规则的不同执行方式：</a:t>
            </a:r>
            <a:endParaRPr lang="en-US" altLang="zh-CN" sz="2200" dirty="0">
              <a:latin typeface="Times New Roman" pitchFamily="18" charset="0"/>
              <a:ea typeface="黑体" pitchFamily="2" charset="-122"/>
            </a:endParaRPr>
          </a:p>
          <a:p>
            <a:pPr lvl="2" eaLnBrk="1" hangingPunct="1"/>
            <a:r>
              <a:rPr lang="zh-CN" altLang="en-US" sz="17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耦合方式（</a:t>
            </a:r>
            <a:r>
              <a:rPr lang="en-US" altLang="zh-CN" sz="17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coupled mode </a:t>
            </a:r>
            <a:r>
              <a:rPr lang="zh-CN" altLang="en-US" sz="17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）</a:t>
            </a:r>
            <a:endParaRPr lang="en-US" altLang="zh-CN" sz="1700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  <a:p>
            <a:pPr lvl="2" eaLnBrk="1" hangingPunct="1"/>
            <a:r>
              <a:rPr lang="zh-CN" altLang="en-US" sz="17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非耦合</a:t>
            </a:r>
            <a:r>
              <a:rPr lang="en-US" altLang="zh-CN" sz="17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/</a:t>
            </a:r>
            <a:r>
              <a:rPr lang="zh-CN" altLang="en-US" sz="17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分离方式（</a:t>
            </a:r>
            <a:r>
              <a:rPr lang="en-US" altLang="zh-CN" sz="17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decoupled/detached mode</a:t>
            </a:r>
            <a:r>
              <a:rPr lang="zh-CN" altLang="en-US" sz="17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）</a:t>
            </a:r>
            <a:endParaRPr lang="en-US" altLang="zh-CN" sz="1700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  <a:p>
            <a:pPr lvl="2" eaLnBrk="1" hangingPunct="1"/>
            <a:endParaRPr lang="en-US" altLang="zh-CN" sz="1700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  <a:p>
            <a:pPr lvl="2" eaLnBrk="1" hangingPunct="1"/>
            <a:endParaRPr lang="zh-CN" altLang="en-US" sz="1700" dirty="0">
              <a:latin typeface="Times New Roman" pitchFamily="18" charset="0"/>
              <a:ea typeface="黑体" pitchFamily="2" charset="-122"/>
            </a:endParaRPr>
          </a:p>
          <a:p>
            <a:pPr lvl="1" eaLnBrk="1" hangingPunct="1"/>
            <a:endParaRPr lang="zh-CN" altLang="en-US" sz="2200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331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331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</a:t>
            </a:r>
            <a:r>
              <a:rPr lang="en-US" altLang="zh-CN"/>
              <a:t>—</a:t>
            </a:r>
            <a:r>
              <a:rPr lang="zh-CN" altLang="en-US"/>
              <a:t>触发器与主动数据库系统</a:t>
            </a:r>
            <a:endParaRPr lang="en-US" altLang="zh-CN" dirty="0"/>
          </a:p>
        </p:txBody>
      </p:sp>
      <p:grpSp>
        <p:nvGrpSpPr>
          <p:cNvPr id="22" name="组合 21"/>
          <p:cNvGrpSpPr/>
          <p:nvPr/>
        </p:nvGrpSpPr>
        <p:grpSpPr>
          <a:xfrm>
            <a:off x="538857" y="4292600"/>
            <a:ext cx="8281615" cy="2026682"/>
            <a:chOff x="538857" y="4292600"/>
            <a:chExt cx="8281615" cy="2026682"/>
          </a:xfrm>
        </p:grpSpPr>
        <p:cxnSp>
          <p:nvCxnSpPr>
            <p:cNvPr id="8" name="直接箭头连接符 7"/>
            <p:cNvCxnSpPr/>
            <p:nvPr/>
          </p:nvCxnSpPr>
          <p:spPr>
            <a:xfrm>
              <a:off x="2411413" y="4463439"/>
              <a:ext cx="3600450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44800" y="4292600"/>
              <a:ext cx="2016125" cy="36988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65000"/>
                  <a:lumOff val="3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dirty="0">
                  <a:latin typeface="Times New Roman" pitchFamily="18" charset="0"/>
                  <a:ea typeface="黑体" pitchFamily="2" charset="-122"/>
                </a:rPr>
                <a:t>“事件”操纵语句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60925" y="4292600"/>
              <a:ext cx="655638" cy="36988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65000"/>
                  <a:lumOff val="3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/>
                <a:t>EOT</a:t>
              </a:r>
              <a:endParaRPr lang="zh-CN" altLang="en-US" dirty="0"/>
            </a:p>
          </p:txBody>
        </p:sp>
        <p:sp>
          <p:nvSpPr>
            <p:cNvPr id="13322" name="矩形 10"/>
            <p:cNvSpPr>
              <a:spLocks noChangeArrowheads="1"/>
            </p:cNvSpPr>
            <p:nvPr/>
          </p:nvSpPr>
          <p:spPr bwMode="auto">
            <a:xfrm>
              <a:off x="1331913" y="4292600"/>
              <a:ext cx="11080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itchFamily="18" charset="0"/>
                  <a:ea typeface="黑体" pitchFamily="2" charset="-122"/>
                </a:rPr>
                <a:t>用户事务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3649663" y="5471501"/>
              <a:ext cx="3600450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081463" y="5300663"/>
              <a:ext cx="2016125" cy="36988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65000"/>
                  <a:lumOff val="3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dirty="0">
                  <a:latin typeface="Times New Roman" pitchFamily="18" charset="0"/>
                  <a:ea typeface="黑体" pitchFamily="2" charset="-122"/>
                </a:rPr>
                <a:t>“动作”操纵语句</a:t>
              </a:r>
            </a:p>
          </p:txBody>
        </p:sp>
        <p:sp>
          <p:nvSpPr>
            <p:cNvPr id="13325" name="矩形 14"/>
            <p:cNvSpPr>
              <a:spLocks noChangeArrowheads="1"/>
            </p:cNvSpPr>
            <p:nvPr/>
          </p:nvSpPr>
          <p:spPr bwMode="auto">
            <a:xfrm>
              <a:off x="2771775" y="5300663"/>
              <a:ext cx="87788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itchFamily="18" charset="0"/>
                  <a:ea typeface="黑体" pitchFamily="2" charset="-122"/>
                </a:rPr>
                <a:t>触发器</a:t>
              </a:r>
            </a:p>
          </p:txBody>
        </p:sp>
        <p:cxnSp>
          <p:nvCxnSpPr>
            <p:cNvPr id="17" name="直接箭头连接符 16"/>
            <p:cNvCxnSpPr>
              <a:stCxn id="9" idx="2"/>
            </p:cNvCxnSpPr>
            <p:nvPr/>
          </p:nvCxnSpPr>
          <p:spPr>
            <a:xfrm>
              <a:off x="3852863" y="4662488"/>
              <a:ext cx="214312" cy="638175"/>
            </a:xfrm>
            <a:prstGeom prst="straightConnector1">
              <a:avLst/>
            </a:prstGeom>
            <a:ln>
              <a:solidFill>
                <a:schemeClr val="tx2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3" idx="0"/>
            </p:cNvCxnSpPr>
            <p:nvPr/>
          </p:nvCxnSpPr>
          <p:spPr>
            <a:xfrm flipH="1" flipV="1">
              <a:off x="3924300" y="4679950"/>
              <a:ext cx="1165225" cy="620713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3" idx="0"/>
            </p:cNvCxnSpPr>
            <p:nvPr/>
          </p:nvCxnSpPr>
          <p:spPr>
            <a:xfrm flipH="1" flipV="1">
              <a:off x="4859338" y="4652963"/>
              <a:ext cx="230187" cy="647700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97831" y="5299930"/>
              <a:ext cx="655637" cy="36988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65000"/>
                  <a:lumOff val="35000"/>
                </a:schemeClr>
              </a:solidFill>
              <a:prstDash val="dash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/>
                <a:t>EOT</a:t>
              </a:r>
              <a:endParaRPr lang="zh-CN" altLang="en-US" dirty="0"/>
            </a:p>
          </p:txBody>
        </p:sp>
        <p:sp>
          <p:nvSpPr>
            <p:cNvPr id="13330" name="矩形 27"/>
            <p:cNvSpPr>
              <a:spLocks noChangeArrowheads="1"/>
            </p:cNvSpPr>
            <p:nvPr/>
          </p:nvSpPr>
          <p:spPr bwMode="auto">
            <a:xfrm>
              <a:off x="4140200" y="4797425"/>
              <a:ext cx="1338263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执行时间点</a:t>
              </a:r>
            </a:p>
          </p:txBody>
        </p:sp>
        <p:sp>
          <p:nvSpPr>
            <p:cNvPr id="13331" name="矩形 28"/>
            <p:cNvSpPr>
              <a:spLocks noChangeArrowheads="1"/>
            </p:cNvSpPr>
            <p:nvPr/>
          </p:nvSpPr>
          <p:spPr bwMode="auto">
            <a:xfrm>
              <a:off x="3348038" y="4797425"/>
              <a:ext cx="646112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触发</a:t>
              </a:r>
            </a:p>
          </p:txBody>
        </p:sp>
        <p:sp>
          <p:nvSpPr>
            <p:cNvPr id="13332" name="矩形 29"/>
            <p:cNvSpPr>
              <a:spLocks noChangeArrowheads="1"/>
            </p:cNvSpPr>
            <p:nvPr/>
          </p:nvSpPr>
          <p:spPr bwMode="auto">
            <a:xfrm>
              <a:off x="538857" y="5949950"/>
              <a:ext cx="828161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“动作”作为：用户事务的一部分（</a:t>
              </a:r>
              <a:r>
                <a:rPr lang="zh-CN" altLang="en-US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耦合方式</a:t>
              </a:r>
              <a:r>
                <a:rPr lang="zh-CN" altLang="en-US" dirty="0">
                  <a:solidFill>
                    <a:srgbClr val="FF0000"/>
                  </a:solidFill>
                </a:rPr>
                <a:t>）或 单独的衍生事务（</a:t>
              </a:r>
              <a:r>
                <a:rPr lang="zh-CN" altLang="en-US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非耦合方式</a:t>
              </a:r>
              <a:r>
                <a:rPr lang="zh-CN" altLang="en-US" dirty="0">
                  <a:solidFill>
                    <a:srgbClr val="FF0000"/>
                  </a:solidFill>
                </a:rPr>
                <a:t>）</a:t>
              </a:r>
            </a:p>
          </p:txBody>
        </p:sp>
        <p:cxnSp>
          <p:nvCxnSpPr>
            <p:cNvPr id="32" name="直接连接符 31"/>
            <p:cNvCxnSpPr>
              <a:stCxn id="13" idx="2"/>
            </p:cNvCxnSpPr>
            <p:nvPr/>
          </p:nvCxnSpPr>
          <p:spPr>
            <a:xfrm>
              <a:off x="5089525" y="5670550"/>
              <a:ext cx="58738" cy="2794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70CA4E-EF78-4F9E-8022-619AA85E0662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/>
              <a:t>9.2.2  ECA</a:t>
            </a:r>
            <a:r>
              <a:rPr lang="zh-CN" altLang="en-US" sz="3800"/>
              <a:t>规则的执行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414" y="1314045"/>
            <a:ext cx="8147050" cy="5040907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ECA</a:t>
            </a:r>
            <a:r>
              <a:rPr lang="zh-CN" altLang="en-US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规则的执行方式（续）</a:t>
            </a:r>
            <a:endParaRPr lang="en-US" altLang="zh-CN" dirty="0">
              <a:solidFill>
                <a:schemeClr val="accent2"/>
              </a:solidFill>
              <a:latin typeface="Times New Roman" pitchFamily="18" charset="0"/>
              <a:ea typeface="黑体" pitchFamily="2" charset="-122"/>
            </a:endParaRPr>
          </a:p>
          <a:p>
            <a:pPr lvl="1" eaLnBrk="1" hangingPunct="1">
              <a:lnSpc>
                <a:spcPct val="95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耦合方式（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coupled mode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）：</a:t>
            </a:r>
            <a:r>
              <a:rPr lang="zh-CN" altLang="en-US" sz="2400" dirty="0">
                <a:latin typeface="Times New Roman" pitchFamily="18" charset="0"/>
                <a:ea typeface="黑体" pitchFamily="2" charset="-122"/>
              </a:rPr>
              <a:t>“动作”操纵语句作为“事件”操纵语句所在的用户事务的一部分被执行。根据执行时间的不同，可进一步分为：</a:t>
            </a:r>
          </a:p>
          <a:p>
            <a:pPr lvl="2" eaLnBrk="1" hangingPunct="1">
              <a:lnSpc>
                <a:spcPct val="95000"/>
              </a:lnSpc>
            </a:pPr>
            <a:r>
              <a:rPr lang="zh-CN" altLang="en-US" sz="22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立即执行（</a:t>
            </a:r>
            <a:r>
              <a:rPr lang="en-US" altLang="zh-CN" sz="22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immediate execution</a:t>
            </a:r>
            <a:r>
              <a:rPr lang="zh-CN" altLang="en-US" sz="22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）方式：</a:t>
            </a:r>
            <a:r>
              <a:rPr lang="zh-CN" altLang="en-US" sz="2200" dirty="0">
                <a:latin typeface="Times New Roman" pitchFamily="18" charset="0"/>
                <a:ea typeface="黑体" pitchFamily="2" charset="-122"/>
              </a:rPr>
              <a:t>一旦触发“事件”发生，“动作”操纵语句立即作为该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用户事务的一部分</a:t>
            </a:r>
            <a:r>
              <a:rPr lang="zh-CN" altLang="en-US" sz="2200" dirty="0">
                <a:latin typeface="Times New Roman" pitchFamily="18" charset="0"/>
                <a:ea typeface="黑体" pitchFamily="2" charset="-122"/>
              </a:rPr>
              <a:t>而被执行。由于这种方式实现简单，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大多数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DBMS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（如：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ORACLE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、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IBM DB2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）均采用此方式。</a:t>
            </a:r>
          </a:p>
          <a:p>
            <a:pPr lvl="2" eaLnBrk="1" hangingPunct="1">
              <a:lnSpc>
                <a:spcPct val="95000"/>
              </a:lnSpc>
            </a:pPr>
            <a:endParaRPr lang="zh-CN" altLang="en-US" sz="2200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  <a:p>
            <a:pPr lvl="2" eaLnBrk="1" hangingPunct="1">
              <a:lnSpc>
                <a:spcPct val="95000"/>
              </a:lnSpc>
            </a:pPr>
            <a:r>
              <a:rPr lang="zh-CN" altLang="en-US" sz="22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推迟执行（</a:t>
            </a:r>
            <a:r>
              <a:rPr lang="en-US" altLang="zh-CN" sz="22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deferred execution</a:t>
            </a:r>
            <a:r>
              <a:rPr lang="zh-CN" altLang="en-US" sz="22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）方式：</a:t>
            </a:r>
            <a:r>
              <a:rPr lang="zh-CN" altLang="en-US" sz="2200" dirty="0">
                <a:latin typeface="Times New Roman" pitchFamily="18" charset="0"/>
                <a:ea typeface="黑体" pitchFamily="2" charset="-122"/>
              </a:rPr>
              <a:t>“动作”操纵语句推迟到该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用户事务的末尾（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EOT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）</a:t>
            </a:r>
            <a:r>
              <a:rPr lang="zh-CN" altLang="en-US" sz="2200" dirty="0">
                <a:latin typeface="Times New Roman" pitchFamily="18" charset="0"/>
                <a:ea typeface="黑体" pitchFamily="2" charset="-122"/>
              </a:rPr>
              <a:t>而被执行。这种方式虽理想（因为用户事务结束前，可能一些原先破坏完整性约束的现象已被消除，故有些</a:t>
            </a:r>
            <a:r>
              <a:rPr lang="en-US" altLang="zh-CN" sz="2200" dirty="0">
                <a:latin typeface="Times New Roman" pitchFamily="18" charset="0"/>
                <a:ea typeface="黑体" pitchFamily="2" charset="-122"/>
              </a:rPr>
              <a:t>ECA</a:t>
            </a:r>
            <a:r>
              <a:rPr lang="zh-CN" altLang="en-US" sz="2200" dirty="0">
                <a:latin typeface="Times New Roman" pitchFamily="18" charset="0"/>
                <a:ea typeface="黑体" pitchFamily="2" charset="-122"/>
              </a:rPr>
              <a:t>规则事实上无需执行了），但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实现太复杂，很少有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DBMS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能实现此方式。</a:t>
            </a:r>
          </a:p>
        </p:txBody>
      </p:sp>
      <p:sp>
        <p:nvSpPr>
          <p:cNvPr id="14341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434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</a:t>
            </a:r>
            <a:r>
              <a:rPr lang="en-US" altLang="zh-CN"/>
              <a:t>—</a:t>
            </a:r>
            <a:r>
              <a:rPr lang="zh-CN" altLang="en-US"/>
              <a:t>触发器与主动数据库系统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6C21C0-47CA-4326-8789-0251D50F60C6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/>
              <a:t>9.2.2  ECA</a:t>
            </a:r>
            <a:r>
              <a:rPr lang="zh-CN" altLang="en-US" sz="3800"/>
              <a:t>规则的执行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14640"/>
            <a:ext cx="8075240" cy="4850664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ECA</a:t>
            </a:r>
            <a:r>
              <a:rPr lang="zh-CN" altLang="en-US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规则的执行方式（续）</a:t>
            </a:r>
            <a:endParaRPr lang="en-US" altLang="zh-CN" dirty="0">
              <a:solidFill>
                <a:schemeClr val="accent2"/>
              </a:solidFill>
              <a:latin typeface="Times New Roman" pitchFamily="18" charset="0"/>
              <a:ea typeface="黑体" pitchFamily="2" charset="-122"/>
            </a:endParaRPr>
          </a:p>
          <a:p>
            <a:pPr lvl="1" eaLnBrk="1" hangingPunct="1">
              <a:lnSpc>
                <a:spcPct val="95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非耦合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/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分离方式（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decoupled/detached mode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）</a:t>
            </a:r>
            <a:endParaRPr lang="en-US" altLang="zh-CN" sz="2400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  <a:p>
            <a:pPr lvl="2" eaLnBrk="1" hangingPunct="1">
              <a:lnSpc>
                <a:spcPct val="95000"/>
              </a:lnSpc>
            </a:pPr>
            <a:r>
              <a:rPr lang="zh-CN" altLang="en-US" sz="2200" dirty="0">
                <a:latin typeface="Times New Roman" pitchFamily="18" charset="0"/>
                <a:ea typeface="黑体" pitchFamily="2" charset="-122"/>
              </a:rPr>
              <a:t>“动作”操纵语句组合成一个与触发它的“事件”操纵语句所在的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用户事务</a:t>
            </a:r>
            <a:r>
              <a:rPr lang="zh-CN" altLang="en-US" sz="2200" dirty="0">
                <a:latin typeface="Times New Roman" pitchFamily="18" charset="0"/>
                <a:ea typeface="黑体" pitchFamily="2" charset="-122"/>
              </a:rPr>
              <a:t>有因果依赖（</a:t>
            </a:r>
            <a:r>
              <a:rPr lang="en-US" altLang="zh-CN" sz="2200" dirty="0">
                <a:latin typeface="Times New Roman" pitchFamily="18" charset="0"/>
                <a:ea typeface="黑体" pitchFamily="2" charset="-122"/>
              </a:rPr>
              <a:t>causal dependency</a:t>
            </a:r>
            <a:r>
              <a:rPr lang="zh-CN" altLang="en-US" sz="2200" dirty="0">
                <a:latin typeface="Times New Roman" pitchFamily="18" charset="0"/>
                <a:ea typeface="黑体" pitchFamily="2" charset="-122"/>
              </a:rPr>
              <a:t>）关系的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衍生事务</a:t>
            </a:r>
            <a:r>
              <a:rPr lang="zh-CN" altLang="en-US" sz="2200" dirty="0">
                <a:latin typeface="Times New Roman" pitchFamily="18" charset="0"/>
                <a:ea typeface="黑体" pitchFamily="2" charset="-122"/>
              </a:rPr>
              <a:t>而被执行。</a:t>
            </a:r>
            <a:br>
              <a:rPr lang="en-US" altLang="zh-CN" sz="2200" dirty="0">
                <a:latin typeface="Times New Roman" pitchFamily="18" charset="0"/>
                <a:ea typeface="黑体" pitchFamily="2" charset="-122"/>
              </a:rPr>
            </a:br>
            <a:r>
              <a:rPr lang="zh-CN" altLang="en-US" sz="2200" dirty="0">
                <a:latin typeface="Times New Roman" pitchFamily="18" charset="0"/>
                <a:ea typeface="黑体" pitchFamily="2" charset="-122"/>
              </a:rPr>
              <a:t>只有在该用户事务被提交（</a:t>
            </a:r>
            <a:r>
              <a:rPr lang="en-US" altLang="zh-CN" sz="2200" dirty="0">
                <a:latin typeface="Times New Roman" pitchFamily="18" charset="0"/>
                <a:ea typeface="黑体" pitchFamily="2" charset="-122"/>
              </a:rPr>
              <a:t>commit</a:t>
            </a:r>
            <a:r>
              <a:rPr lang="zh-CN" altLang="en-US" sz="2200" dirty="0">
                <a:latin typeface="Times New Roman" pitchFamily="18" charset="0"/>
                <a:ea typeface="黑体" pitchFamily="2" charset="-122"/>
              </a:rPr>
              <a:t>）后才能提交这个衍生事务；</a:t>
            </a:r>
            <a:br>
              <a:rPr lang="en-US" altLang="zh-CN" sz="2200" dirty="0">
                <a:latin typeface="Times New Roman" pitchFamily="18" charset="0"/>
                <a:ea typeface="黑体" pitchFamily="2" charset="-122"/>
              </a:rPr>
            </a:br>
            <a:r>
              <a:rPr lang="zh-CN" altLang="en-US" sz="2200" dirty="0">
                <a:latin typeface="Times New Roman" pitchFamily="18" charset="0"/>
                <a:ea typeface="黑体" pitchFamily="2" charset="-122"/>
              </a:rPr>
              <a:t>若该用户事务被撤消（</a:t>
            </a:r>
            <a:r>
              <a:rPr lang="en-US" altLang="zh-CN" sz="2200" dirty="0">
                <a:latin typeface="Times New Roman" pitchFamily="18" charset="0"/>
                <a:ea typeface="黑体" pitchFamily="2" charset="-122"/>
              </a:rPr>
              <a:t>rollback</a:t>
            </a:r>
            <a:r>
              <a:rPr lang="zh-CN" altLang="en-US" sz="2200" dirty="0">
                <a:latin typeface="Times New Roman" pitchFamily="18" charset="0"/>
                <a:ea typeface="黑体" pitchFamily="2" charset="-122"/>
              </a:rPr>
              <a:t>），也要撤消这个衍生事务</a:t>
            </a:r>
            <a:r>
              <a:rPr lang="zh-CN" altLang="en-US" sz="2200" dirty="0"/>
              <a:t>。</a:t>
            </a:r>
          </a:p>
        </p:txBody>
      </p:sp>
      <p:sp>
        <p:nvSpPr>
          <p:cNvPr id="15365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536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</a:t>
            </a:r>
            <a:r>
              <a:rPr lang="en-US" altLang="zh-CN"/>
              <a:t>—</a:t>
            </a:r>
            <a:r>
              <a:rPr lang="zh-CN" altLang="en-US"/>
              <a:t>触发器与主动数据库系统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6223A4-CC6F-4BDC-BFB3-9EBF41247ACE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/>
              <a:t>9.2.2  ECA</a:t>
            </a:r>
            <a:r>
              <a:rPr lang="zh-CN" altLang="en-US" sz="3800"/>
              <a:t>规则的执行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23432"/>
            <a:ext cx="8064896" cy="5129904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连锁触发及其对策</a:t>
            </a:r>
          </a:p>
          <a:p>
            <a:pPr lvl="1" eaLnBrk="1" hangingPunct="1"/>
            <a:r>
              <a:rPr lang="zh-CN" altLang="en-US" sz="2300" dirty="0">
                <a:latin typeface="Times New Roman" pitchFamily="18" charset="0"/>
                <a:ea typeface="黑体" pitchFamily="2" charset="-122"/>
              </a:rPr>
              <a:t>极端情况下，用户事务中的“事件”触发了</a:t>
            </a:r>
            <a:r>
              <a:rPr lang="en-US" altLang="zh-CN" sz="2300" dirty="0">
                <a:latin typeface="Times New Roman" pitchFamily="18" charset="0"/>
                <a:ea typeface="黑体" pitchFamily="2" charset="-122"/>
              </a:rPr>
              <a:t>ECA</a:t>
            </a:r>
            <a:r>
              <a:rPr lang="zh-CN" altLang="en-US" sz="2300" dirty="0">
                <a:latin typeface="Times New Roman" pitchFamily="18" charset="0"/>
                <a:ea typeface="黑体" pitchFamily="2" charset="-122"/>
              </a:rPr>
              <a:t>规则中的“动作”（也是操纵语句），该“动作”可能会进一步触发其他</a:t>
            </a:r>
            <a:r>
              <a:rPr lang="en-US" altLang="zh-CN" sz="2300" dirty="0">
                <a:latin typeface="Times New Roman" pitchFamily="18" charset="0"/>
                <a:ea typeface="黑体" pitchFamily="2" charset="-122"/>
              </a:rPr>
              <a:t>ECA</a:t>
            </a:r>
            <a:r>
              <a:rPr lang="zh-CN" altLang="en-US" sz="2300" dirty="0">
                <a:latin typeface="Times New Roman" pitchFamily="18" charset="0"/>
                <a:ea typeface="黑体" pitchFamily="2" charset="-122"/>
              </a:rPr>
              <a:t>规则中的“动作”</a:t>
            </a:r>
            <a:r>
              <a:rPr lang="en-US" altLang="zh-CN" sz="2300" dirty="0">
                <a:latin typeface="Times New Roman" pitchFamily="18" charset="0"/>
                <a:ea typeface="黑体" pitchFamily="2" charset="-122"/>
              </a:rPr>
              <a:t>… </a:t>
            </a:r>
            <a:r>
              <a:rPr lang="zh-CN" altLang="en-US" sz="2300" dirty="0">
                <a:latin typeface="Times New Roman" pitchFamily="18" charset="0"/>
                <a:ea typeface="黑体" pitchFamily="2" charset="-122"/>
              </a:rPr>
              <a:t>，此时，称发生了</a:t>
            </a:r>
            <a:r>
              <a:rPr lang="zh-CN" altLang="en-US" sz="23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连锁触发（</a:t>
            </a:r>
            <a:r>
              <a:rPr lang="en-US" altLang="zh-CN" sz="23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cascaded triggering</a:t>
            </a:r>
            <a:r>
              <a:rPr lang="zh-CN" altLang="en-US" sz="23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）</a:t>
            </a:r>
            <a:r>
              <a:rPr lang="zh-CN" altLang="en-US" sz="2300" dirty="0">
                <a:latin typeface="Times New Roman" pitchFamily="18" charset="0"/>
                <a:ea typeface="黑体" pitchFamily="2" charset="-122"/>
              </a:rPr>
              <a:t>；相关的一组触发器被称为</a:t>
            </a:r>
            <a:r>
              <a:rPr lang="zh-CN" altLang="en-US" sz="23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连锁触发器（</a:t>
            </a:r>
            <a:r>
              <a:rPr lang="en-US" altLang="zh-CN" sz="23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cascading triggers</a:t>
            </a:r>
            <a:r>
              <a:rPr lang="zh-CN" altLang="en-US" sz="23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）</a:t>
            </a:r>
            <a:r>
              <a:rPr lang="zh-CN" altLang="en-US" sz="2300" dirty="0">
                <a:latin typeface="Times New Roman" pitchFamily="18" charset="0"/>
                <a:ea typeface="黑体" pitchFamily="2" charset="-122"/>
              </a:rPr>
              <a:t> 。</a:t>
            </a:r>
            <a:endParaRPr lang="zh-CN" altLang="en-US" sz="2300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  <a:p>
            <a:pPr lvl="1" eaLnBrk="1" hangingPunct="1"/>
            <a:r>
              <a:rPr lang="zh-CN" altLang="en-US" sz="2300" dirty="0">
                <a:latin typeface="Times New Roman" pitchFamily="18" charset="0"/>
                <a:ea typeface="黑体" pitchFamily="2" charset="-122"/>
              </a:rPr>
              <a:t>对于连锁触发，一方面需正确控制</a:t>
            </a:r>
            <a:r>
              <a:rPr lang="en-US" altLang="zh-CN" sz="2300" dirty="0">
                <a:latin typeface="Times New Roman" pitchFamily="18" charset="0"/>
                <a:ea typeface="黑体" pitchFamily="2" charset="-122"/>
              </a:rPr>
              <a:t>ECA</a:t>
            </a:r>
            <a:r>
              <a:rPr lang="zh-CN" altLang="en-US" sz="2300" dirty="0">
                <a:latin typeface="Times New Roman" pitchFamily="18" charset="0"/>
                <a:ea typeface="黑体" pitchFamily="2" charset="-122"/>
              </a:rPr>
              <a:t>规则的嵌套执行，另一方面需有效防止因循环触发而导致的</a:t>
            </a:r>
            <a:r>
              <a:rPr lang="zh-CN" altLang="en-US" sz="23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无休止执行（</a:t>
            </a:r>
            <a:r>
              <a:rPr lang="en-US" altLang="zh-CN" sz="2300" dirty="0" err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nontermination</a:t>
            </a:r>
            <a:r>
              <a:rPr lang="zh-CN" altLang="en-US" sz="23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）</a:t>
            </a:r>
            <a:r>
              <a:rPr lang="zh-CN" altLang="en-US" sz="2300" dirty="0">
                <a:latin typeface="Times New Roman" pitchFamily="18" charset="0"/>
                <a:ea typeface="黑体" pitchFamily="2" charset="-122"/>
              </a:rPr>
              <a:t>。</a:t>
            </a:r>
          </a:p>
          <a:p>
            <a:pPr lvl="1" eaLnBrk="1" hangingPunct="1"/>
            <a:r>
              <a:rPr lang="zh-CN" altLang="en-US" sz="23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通常做法是：</a:t>
            </a:r>
            <a:r>
              <a:rPr lang="zh-CN" altLang="en-US" sz="2300" dirty="0">
                <a:latin typeface="Times New Roman" pitchFamily="18" charset="0"/>
                <a:ea typeface="黑体" pitchFamily="2" charset="-122"/>
              </a:rPr>
              <a:t>为连锁触发次数规定一个上限，如</a:t>
            </a:r>
            <a:r>
              <a:rPr lang="en-US" altLang="zh-CN" sz="2300" dirty="0">
                <a:latin typeface="Times New Roman" pitchFamily="18" charset="0"/>
                <a:ea typeface="黑体" pitchFamily="2" charset="-122"/>
              </a:rPr>
              <a:t>16</a:t>
            </a:r>
            <a:r>
              <a:rPr lang="zh-CN" altLang="en-US" sz="2300" dirty="0">
                <a:latin typeface="Times New Roman" pitchFamily="18" charset="0"/>
                <a:ea typeface="黑体" pitchFamily="2" charset="-122"/>
              </a:rPr>
              <a:t>～</a:t>
            </a:r>
            <a:r>
              <a:rPr lang="en-US" altLang="zh-CN" sz="2300" dirty="0">
                <a:latin typeface="Times New Roman" pitchFamily="18" charset="0"/>
                <a:ea typeface="黑体" pitchFamily="2" charset="-122"/>
              </a:rPr>
              <a:t>64</a:t>
            </a:r>
            <a:r>
              <a:rPr lang="zh-CN" altLang="en-US" sz="2300" dirty="0">
                <a:latin typeface="Times New Roman" pitchFamily="18" charset="0"/>
                <a:ea typeface="黑体" pitchFamily="2" charset="-122"/>
              </a:rPr>
              <a:t>，当达到此上限时，</a:t>
            </a:r>
            <a:r>
              <a:rPr lang="en-US" altLang="zh-CN" sz="2300" dirty="0">
                <a:latin typeface="Times New Roman" pitchFamily="18" charset="0"/>
                <a:ea typeface="黑体" pitchFamily="2" charset="-122"/>
              </a:rPr>
              <a:t>DBMS</a:t>
            </a:r>
            <a:r>
              <a:rPr lang="zh-CN" altLang="en-US" sz="2300" dirty="0">
                <a:latin typeface="Times New Roman" pitchFamily="18" charset="0"/>
                <a:ea typeface="黑体" pitchFamily="2" charset="-122"/>
              </a:rPr>
              <a:t>强行撤消所有相关的</a:t>
            </a:r>
            <a:r>
              <a:rPr lang="en-US" altLang="zh-CN" sz="2300" dirty="0">
                <a:latin typeface="Times New Roman" pitchFamily="18" charset="0"/>
                <a:ea typeface="黑体" pitchFamily="2" charset="-122"/>
              </a:rPr>
              <a:t>ECA</a:t>
            </a:r>
            <a:r>
              <a:rPr lang="zh-CN" altLang="en-US" sz="2300" dirty="0">
                <a:latin typeface="Times New Roman" pitchFamily="18" charset="0"/>
                <a:ea typeface="黑体" pitchFamily="2" charset="-122"/>
              </a:rPr>
              <a:t>规则和用户事务。</a:t>
            </a:r>
            <a:r>
              <a:rPr lang="zh-CN" altLang="en-US" sz="2300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从这种意义上来说，</a:t>
            </a:r>
            <a:r>
              <a:rPr lang="en-US" altLang="zh-CN" sz="2300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ECA</a:t>
            </a:r>
            <a:r>
              <a:rPr lang="zh-CN" altLang="en-US" sz="2300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规则（触发器）的定义要十分小心！</a:t>
            </a:r>
          </a:p>
        </p:txBody>
      </p:sp>
      <p:sp>
        <p:nvSpPr>
          <p:cNvPr id="1638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639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</a:t>
            </a:r>
            <a:r>
              <a:rPr lang="en-US" altLang="zh-CN"/>
              <a:t>—</a:t>
            </a:r>
            <a:r>
              <a:rPr lang="zh-CN" altLang="en-US"/>
              <a:t>触发器与主动数据库系统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8E8C91-8465-4D53-A53C-93D3E2C85102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9.2.3  ECA</a:t>
            </a:r>
            <a:r>
              <a:rPr lang="zh-CN" altLang="en-US" sz="3800" dirty="0"/>
              <a:t>规则的实现</a:t>
            </a:r>
            <a:r>
              <a:rPr lang="zh-CN" altLang="en-US" dirty="0"/>
              <a:t>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7728" y="1313961"/>
            <a:ext cx="8140736" cy="5211384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实现策略：</a:t>
            </a:r>
            <a:r>
              <a:rPr lang="zh-CN" altLang="en-US" sz="2200" dirty="0">
                <a:latin typeface="Times New Roman" pitchFamily="18" charset="0"/>
                <a:ea typeface="黑体" pitchFamily="2" charset="-122"/>
              </a:rPr>
              <a:t>将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传统的数据库系统</a:t>
            </a:r>
            <a:r>
              <a:rPr lang="zh-CN" altLang="en-US" sz="2200" dirty="0">
                <a:latin typeface="Times New Roman" pitchFamily="18" charset="0"/>
                <a:ea typeface="黑体" pitchFamily="2" charset="-122"/>
              </a:rPr>
              <a:t>扩充改造成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主动数据库系统</a:t>
            </a:r>
            <a:r>
              <a:rPr lang="zh-CN" altLang="en-US" sz="2200" dirty="0">
                <a:latin typeface="Times New Roman" pitchFamily="18" charset="0"/>
                <a:ea typeface="黑体" pitchFamily="2" charset="-122"/>
              </a:rPr>
              <a:t>（即引入</a:t>
            </a:r>
            <a:r>
              <a:rPr lang="en-US" altLang="zh-CN" sz="2200" dirty="0">
                <a:latin typeface="Times New Roman" pitchFamily="18" charset="0"/>
                <a:ea typeface="黑体" pitchFamily="2" charset="-122"/>
              </a:rPr>
              <a:t>ECA</a:t>
            </a:r>
            <a:r>
              <a:rPr lang="zh-CN" altLang="en-US" sz="2200" dirty="0">
                <a:latin typeface="Times New Roman" pitchFamily="18" charset="0"/>
                <a:ea typeface="黑体" pitchFamily="2" charset="-122"/>
              </a:rPr>
              <a:t>规则） 有以下几种不同的策略：</a:t>
            </a:r>
          </a:p>
          <a:p>
            <a:pPr lvl="1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松耦合法（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loose coupling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）</a:t>
            </a:r>
            <a:endParaRPr lang="en-US" altLang="zh-CN" sz="20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  <a:p>
            <a:pPr lvl="2" eaLnBrk="1" hangingPunct="1"/>
            <a:r>
              <a:rPr lang="zh-CN" altLang="en-US" sz="2000" dirty="0">
                <a:latin typeface="Times New Roman" pitchFamily="18" charset="0"/>
                <a:ea typeface="黑体" pitchFamily="2" charset="-122"/>
              </a:rPr>
              <a:t>在应用层和传统的</a:t>
            </a:r>
            <a:r>
              <a:rPr lang="en-US" altLang="zh-CN" sz="2000" dirty="0">
                <a:latin typeface="Times New Roman" pitchFamily="18" charset="0"/>
                <a:ea typeface="黑体" pitchFamily="2" charset="-122"/>
              </a:rPr>
              <a:t>DBMS</a:t>
            </a:r>
            <a:r>
              <a:rPr lang="zh-CN" altLang="en-US" sz="2000" dirty="0">
                <a:latin typeface="Times New Roman" pitchFamily="18" charset="0"/>
                <a:ea typeface="黑体" pitchFamily="2" charset="-122"/>
              </a:rPr>
              <a:t>之间加一个主动数据库功能模块层。该功能模块捕获用户事务中的触发“事件”，检测“条件”，若满足，则向</a:t>
            </a:r>
            <a:r>
              <a:rPr lang="en-US" altLang="zh-CN" sz="2000" dirty="0">
                <a:latin typeface="Times New Roman" pitchFamily="18" charset="0"/>
                <a:ea typeface="黑体" pitchFamily="2" charset="-122"/>
              </a:rPr>
              <a:t>DBMS</a:t>
            </a:r>
            <a:r>
              <a:rPr lang="zh-CN" altLang="en-US" sz="2000" dirty="0">
                <a:latin typeface="Times New Roman" pitchFamily="18" charset="0"/>
                <a:ea typeface="黑体" pitchFamily="2" charset="-122"/>
              </a:rPr>
              <a:t>提交“动作”。</a:t>
            </a:r>
            <a:r>
              <a:rPr lang="en-US" altLang="zh-CN" sz="2000" dirty="0">
                <a:latin typeface="Times New Roman" pitchFamily="18" charset="0"/>
                <a:ea typeface="黑体" pitchFamily="2" charset="-122"/>
              </a:rPr>
              <a:t>——</a:t>
            </a:r>
            <a:r>
              <a:rPr lang="zh-CN" altLang="en-US" sz="2000" dirty="0">
                <a:latin typeface="Times New Roman" pitchFamily="18" charset="0"/>
                <a:ea typeface="黑体" pitchFamily="2" charset="-122"/>
              </a:rPr>
              <a:t>此法的</a:t>
            </a:r>
            <a:r>
              <a:rPr lang="zh-CN" altLang="en-US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优点是无需太多改造传统</a:t>
            </a:r>
            <a:r>
              <a:rPr lang="en-US" altLang="zh-CN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DBMS</a:t>
            </a:r>
            <a:r>
              <a:rPr lang="zh-CN" altLang="en-US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。</a:t>
            </a:r>
            <a:r>
              <a:rPr lang="zh-CN" altLang="en-US" sz="2000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缺点是：主动数据库功能和</a:t>
            </a:r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DBMS</a:t>
            </a:r>
            <a:r>
              <a:rPr lang="zh-CN" altLang="en-US" sz="2000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功能相分离，通信开销大、性能差，功能受限。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【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早期方法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】</a:t>
            </a:r>
            <a:endParaRPr lang="zh-CN" altLang="en-US" sz="2000" dirty="0">
              <a:latin typeface="Times New Roman" pitchFamily="18" charset="0"/>
              <a:ea typeface="黑体" pitchFamily="2" charset="-122"/>
            </a:endParaRPr>
          </a:p>
          <a:p>
            <a:pPr lvl="1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紧耦合法（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close coupling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）</a:t>
            </a:r>
            <a:endParaRPr lang="en-US" altLang="zh-CN" sz="20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  <a:p>
            <a:pPr lvl="2" eaLnBrk="1" hangingPunct="1"/>
            <a:r>
              <a:rPr lang="zh-CN" altLang="en-US" sz="2000" dirty="0">
                <a:latin typeface="Times New Roman" pitchFamily="18" charset="0"/>
                <a:ea typeface="黑体" pitchFamily="2" charset="-122"/>
              </a:rPr>
              <a:t>将主动数据库功能集成到</a:t>
            </a:r>
            <a:r>
              <a:rPr lang="en-US" altLang="zh-CN" sz="2000" dirty="0">
                <a:latin typeface="Times New Roman" pitchFamily="18" charset="0"/>
                <a:ea typeface="黑体" pitchFamily="2" charset="-122"/>
              </a:rPr>
              <a:t>DBMS</a:t>
            </a:r>
            <a:r>
              <a:rPr lang="zh-CN" altLang="en-US" sz="2000" dirty="0">
                <a:latin typeface="Times New Roman" pitchFamily="18" charset="0"/>
                <a:ea typeface="黑体" pitchFamily="2" charset="-122"/>
              </a:rPr>
              <a:t>中，因此，需彻底改造传统</a:t>
            </a:r>
            <a:r>
              <a:rPr lang="en-US" altLang="zh-CN" sz="2000" dirty="0">
                <a:latin typeface="Times New Roman" pitchFamily="18" charset="0"/>
                <a:ea typeface="黑体" pitchFamily="2" charset="-122"/>
              </a:rPr>
              <a:t>DBMS</a:t>
            </a:r>
            <a:r>
              <a:rPr lang="zh-CN" altLang="en-US" sz="2000" dirty="0">
                <a:latin typeface="Times New Roman" pitchFamily="18" charset="0"/>
                <a:ea typeface="黑体" pitchFamily="2" charset="-122"/>
              </a:rPr>
              <a:t> 。</a:t>
            </a:r>
            <a:r>
              <a:rPr lang="en-US" altLang="zh-CN" sz="2000" dirty="0">
                <a:latin typeface="Times New Roman" pitchFamily="18" charset="0"/>
                <a:ea typeface="黑体" pitchFamily="2" charset="-122"/>
              </a:rPr>
              <a:t>——</a:t>
            </a:r>
            <a:r>
              <a:rPr lang="zh-CN" altLang="en-US" sz="2000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大型</a:t>
            </a:r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DBMS</a:t>
            </a:r>
            <a:r>
              <a:rPr lang="zh-CN" altLang="en-US" sz="2000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均已完成此种改造。</a:t>
            </a:r>
          </a:p>
          <a:p>
            <a:pPr lvl="1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嵌入法（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embedded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）</a:t>
            </a:r>
            <a:endParaRPr lang="en-US" altLang="zh-CN" sz="20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  <a:p>
            <a:pPr lvl="2" eaLnBrk="1" hangingPunct="1"/>
            <a:r>
              <a:rPr lang="zh-CN" altLang="en-US" sz="2000" dirty="0">
                <a:latin typeface="Times New Roman" pitchFamily="18" charset="0"/>
                <a:ea typeface="黑体" pitchFamily="2" charset="-122"/>
              </a:rPr>
              <a:t>上述两种方法的折衷。由</a:t>
            </a:r>
            <a:r>
              <a:rPr lang="en-US" altLang="zh-CN" sz="2000" dirty="0">
                <a:latin typeface="Times New Roman" pitchFamily="18" charset="0"/>
                <a:ea typeface="黑体" pitchFamily="2" charset="-122"/>
              </a:rPr>
              <a:t>DBMS</a:t>
            </a:r>
            <a:r>
              <a:rPr lang="zh-CN" altLang="en-US" sz="2000" dirty="0">
                <a:latin typeface="Times New Roman" pitchFamily="18" charset="0"/>
                <a:ea typeface="黑体" pitchFamily="2" charset="-122"/>
              </a:rPr>
              <a:t>的查询处理子系统在适当时刻将</a:t>
            </a:r>
            <a:r>
              <a:rPr lang="en-US" altLang="zh-CN" sz="2000" dirty="0">
                <a:latin typeface="Times New Roman" pitchFamily="18" charset="0"/>
                <a:ea typeface="黑体" pitchFamily="2" charset="-122"/>
              </a:rPr>
              <a:t>ECA</a:t>
            </a:r>
            <a:r>
              <a:rPr lang="zh-CN" altLang="en-US" sz="2000" dirty="0">
                <a:latin typeface="Times New Roman" pitchFamily="18" charset="0"/>
                <a:ea typeface="黑体" pitchFamily="2" charset="-122"/>
              </a:rPr>
              <a:t>规则嵌入到用户事务的查询执行计划中，由</a:t>
            </a:r>
            <a:r>
              <a:rPr lang="en-US" altLang="zh-CN" sz="2000" dirty="0">
                <a:latin typeface="Times New Roman" pitchFamily="18" charset="0"/>
                <a:ea typeface="黑体" pitchFamily="2" charset="-122"/>
              </a:rPr>
              <a:t>DBMS</a:t>
            </a:r>
            <a:r>
              <a:rPr lang="zh-CN" altLang="en-US" sz="2000" dirty="0">
                <a:latin typeface="Times New Roman" pitchFamily="18" charset="0"/>
                <a:ea typeface="黑体" pitchFamily="2" charset="-122"/>
              </a:rPr>
              <a:t>执行。</a:t>
            </a:r>
            <a:r>
              <a:rPr lang="en-US" altLang="zh-CN" sz="2000" dirty="0">
                <a:latin typeface="Times New Roman" pitchFamily="18" charset="0"/>
                <a:ea typeface="黑体" pitchFamily="2" charset="-122"/>
              </a:rPr>
              <a:t> ——</a:t>
            </a:r>
            <a:r>
              <a:rPr lang="zh-CN" altLang="en-US" sz="2000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这种方法只能处理简单的规则。</a:t>
            </a:r>
          </a:p>
        </p:txBody>
      </p:sp>
      <p:sp>
        <p:nvSpPr>
          <p:cNvPr id="17413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741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</a:t>
            </a:r>
            <a:r>
              <a:rPr lang="en-US" altLang="zh-CN"/>
              <a:t>—</a:t>
            </a:r>
            <a:r>
              <a:rPr lang="zh-CN" altLang="en-US"/>
              <a:t>触发器与主动数据库系统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38BEC6-BA39-4B0D-83A2-E7DA8DE887BD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目录 </a:t>
            </a:r>
            <a:r>
              <a:rPr lang="en-US" altLang="zh-CN"/>
              <a:t>Contents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3" y="1341438"/>
            <a:ext cx="7217296" cy="4510087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Times New Roman" pitchFamily="18" charset="0"/>
                <a:ea typeface="黑体" pitchFamily="2" charset="-122"/>
              </a:rPr>
              <a:t>9.1  </a:t>
            </a:r>
            <a:r>
              <a:rPr lang="zh-CN" altLang="en-US" sz="3200" b="1" dirty="0">
                <a:latin typeface="Times New Roman" pitchFamily="18" charset="0"/>
                <a:ea typeface="黑体" pitchFamily="2" charset="-122"/>
              </a:rPr>
              <a:t>主动数据库系统</a:t>
            </a:r>
          </a:p>
          <a:p>
            <a:pPr eaLnBrk="1" hangingPunct="1"/>
            <a:r>
              <a:rPr lang="en-US" altLang="zh-CN" sz="3200" b="1" dirty="0">
                <a:latin typeface="Times New Roman" pitchFamily="18" charset="0"/>
                <a:ea typeface="黑体" pitchFamily="2" charset="-122"/>
              </a:rPr>
              <a:t>9.2  ECA</a:t>
            </a:r>
            <a:r>
              <a:rPr lang="zh-CN" altLang="en-US" sz="3200" b="1" dirty="0">
                <a:latin typeface="Times New Roman" pitchFamily="18" charset="0"/>
                <a:ea typeface="黑体" pitchFamily="2" charset="-122"/>
              </a:rPr>
              <a:t>规则</a:t>
            </a:r>
            <a:r>
              <a:rPr lang="en-US" altLang="zh-CN" sz="3200" b="1" dirty="0">
                <a:latin typeface="Times New Roman" pitchFamily="18" charset="0"/>
                <a:ea typeface="黑体" pitchFamily="2" charset="-122"/>
              </a:rPr>
              <a:t>/</a:t>
            </a:r>
            <a:r>
              <a:rPr lang="zh-CN" altLang="en-US" sz="3200" b="1" dirty="0">
                <a:latin typeface="Times New Roman" pitchFamily="18" charset="0"/>
                <a:ea typeface="黑体" pitchFamily="2" charset="-122"/>
              </a:rPr>
              <a:t>触发器</a:t>
            </a:r>
          </a:p>
          <a:p>
            <a:pPr lvl="1" eaLnBrk="1" hangingPunct="1"/>
            <a:r>
              <a:rPr lang="en-US" altLang="zh-CN" b="1" dirty="0">
                <a:latin typeface="Times New Roman" pitchFamily="18" charset="0"/>
                <a:ea typeface="黑体" pitchFamily="2" charset="-122"/>
              </a:rPr>
              <a:t>9.2.1  ECA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规则的表示</a:t>
            </a:r>
          </a:p>
          <a:p>
            <a:pPr lvl="1" eaLnBrk="1" hangingPunct="1"/>
            <a:r>
              <a:rPr lang="en-US" altLang="zh-CN" b="1" dirty="0">
                <a:latin typeface="Times New Roman" pitchFamily="18" charset="0"/>
                <a:ea typeface="黑体" pitchFamily="2" charset="-122"/>
              </a:rPr>
              <a:t>9.2.2  ECA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规则的执行</a:t>
            </a:r>
          </a:p>
          <a:p>
            <a:pPr lvl="1" eaLnBrk="1" hangingPunct="1"/>
            <a:r>
              <a:rPr lang="en-US" altLang="zh-CN" b="1" dirty="0">
                <a:latin typeface="Times New Roman" pitchFamily="18" charset="0"/>
                <a:ea typeface="黑体" pitchFamily="2" charset="-122"/>
              </a:rPr>
              <a:t>9.2.3  ECA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规则的实现</a:t>
            </a:r>
          </a:p>
          <a:p>
            <a:pPr eaLnBrk="1" hangingPunct="1"/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9.3 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触发器的应用</a:t>
            </a:r>
            <a:endParaRPr lang="en-US" altLang="zh-CN" sz="3200" b="1" dirty="0">
              <a:solidFill>
                <a:schemeClr val="accent2"/>
              </a:solidFill>
              <a:latin typeface="Times New Roman" pitchFamily="18" charset="0"/>
              <a:ea typeface="黑体" pitchFamily="2" charset="-122"/>
            </a:endParaRPr>
          </a:p>
          <a:p>
            <a:pPr lvl="1" eaLnBrk="1" hangingPunct="1"/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9.3.1 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触发器的内部应用</a:t>
            </a:r>
            <a:endParaRPr lang="en-US" altLang="zh-CN" b="1" dirty="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  <a:p>
            <a:pPr lvl="1" eaLnBrk="1" hangingPunct="1"/>
            <a:r>
              <a:rPr lang="en-US" altLang="zh-CN" b="1" dirty="0">
                <a:latin typeface="Times New Roman" pitchFamily="18" charset="0"/>
                <a:ea typeface="黑体" pitchFamily="2" charset="-122"/>
              </a:rPr>
              <a:t>9.3.2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触发器的外部应用</a:t>
            </a:r>
            <a:endParaRPr lang="en-US" altLang="zh-CN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843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843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</a:t>
            </a:r>
            <a:r>
              <a:rPr lang="en-US" altLang="zh-CN"/>
              <a:t>—</a:t>
            </a:r>
            <a:r>
              <a:rPr lang="zh-CN" altLang="en-US"/>
              <a:t>触发器与主动数据库系统</a:t>
            </a:r>
            <a:endParaRPr lang="en-US" altLang="zh-CN" dirty="0"/>
          </a:p>
        </p:txBody>
      </p:sp>
      <p:pic>
        <p:nvPicPr>
          <p:cNvPr id="8" name="Picture 8" descr="j02991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325" y="1844675"/>
            <a:ext cx="2592388" cy="424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17D6D7-9C4F-4153-B995-8C0BCA9E3961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332582"/>
            <a:ext cx="7560443" cy="792162"/>
          </a:xfrm>
        </p:spPr>
        <p:txBody>
          <a:bodyPr/>
          <a:lstStyle/>
          <a:p>
            <a:pPr eaLnBrk="1" hangingPunct="1"/>
            <a:r>
              <a:rPr lang="en-US" altLang="zh-CN" sz="3800" dirty="0"/>
              <a:t>9.3.1 </a:t>
            </a:r>
            <a:r>
              <a:rPr lang="zh-CN" altLang="en-US" sz="3800" dirty="0"/>
              <a:t>触发器的内部应用</a:t>
            </a:r>
            <a:r>
              <a:rPr lang="zh-CN" altLang="en-US" dirty="0"/>
              <a:t>  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32224"/>
            <a:ext cx="8064896" cy="4689064"/>
          </a:xfrm>
        </p:spPr>
        <p:txBody>
          <a:bodyPr/>
          <a:lstStyle/>
          <a:p>
            <a:pPr eaLnBrk="1" hangingPunct="1"/>
            <a:r>
              <a:rPr lang="zh-CN" altLang="en-US" sz="2600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“内部应用”是为</a:t>
            </a:r>
            <a:r>
              <a:rPr lang="en-US" altLang="zh-CN" sz="2600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DBMS</a:t>
            </a:r>
            <a:r>
              <a:rPr lang="zh-CN" altLang="en-US" sz="2600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本身服务的，</a:t>
            </a:r>
            <a:r>
              <a:rPr lang="zh-CN" altLang="en-US" sz="2400" dirty="0">
                <a:latin typeface="Times New Roman" pitchFamily="18" charset="0"/>
                <a:ea typeface="黑体" pitchFamily="2" charset="-122"/>
              </a:rPr>
              <a:t>如：</a:t>
            </a:r>
          </a:p>
          <a:p>
            <a:pPr lvl="1" eaLnBrk="1" hangingPunct="1"/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完整性约束的维护</a:t>
            </a:r>
          </a:p>
          <a:p>
            <a:pPr lvl="2" eaLnBrk="1" hangingPunct="1"/>
            <a:r>
              <a:rPr lang="zh-CN" altLang="en-US" sz="2200" dirty="0">
                <a:latin typeface="Times New Roman" pitchFamily="18" charset="0"/>
                <a:ea typeface="黑体" pitchFamily="2" charset="-122"/>
              </a:rPr>
              <a:t>是触发器的主要应用！</a:t>
            </a:r>
          </a:p>
          <a:p>
            <a:pPr lvl="1" eaLnBrk="1" hangingPunct="1"/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导出数据（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derived data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）的实时更新</a:t>
            </a:r>
          </a:p>
          <a:p>
            <a:pPr lvl="2" eaLnBrk="1" hangingPunct="1"/>
            <a:r>
              <a:rPr lang="zh-CN" altLang="en-US" sz="2200" dirty="0">
                <a:latin typeface="Times New Roman" pitchFamily="18" charset="0"/>
                <a:ea typeface="黑体" pitchFamily="2" charset="-122"/>
              </a:rPr>
              <a:t>如：物化视图</a:t>
            </a:r>
            <a:r>
              <a:rPr lang="en-US" altLang="zh-CN" sz="2200" dirty="0">
                <a:latin typeface="Times New Roman" pitchFamily="18" charset="0"/>
                <a:ea typeface="黑体" pitchFamily="2" charset="-122"/>
              </a:rPr>
              <a:t>/</a:t>
            </a:r>
            <a:r>
              <a:rPr lang="zh-CN" altLang="en-US" sz="2200" dirty="0">
                <a:latin typeface="Times New Roman" pitchFamily="18" charset="0"/>
                <a:ea typeface="黑体" pitchFamily="2" charset="-122"/>
              </a:rPr>
              <a:t>实视图（</a:t>
            </a:r>
            <a:r>
              <a:rPr lang="en-US" altLang="zh-CN" sz="2200" dirty="0">
                <a:latin typeface="Times New Roman" pitchFamily="18" charset="0"/>
                <a:ea typeface="黑体" pitchFamily="2" charset="-122"/>
              </a:rPr>
              <a:t>materialized view</a:t>
            </a:r>
            <a:r>
              <a:rPr lang="zh-CN" altLang="en-US" sz="2200" dirty="0">
                <a:latin typeface="Times New Roman" pitchFamily="18" charset="0"/>
                <a:ea typeface="黑体" pitchFamily="2" charset="-122"/>
              </a:rPr>
              <a:t>）的刷新</a:t>
            </a:r>
          </a:p>
          <a:p>
            <a:pPr lvl="1" eaLnBrk="1" hangingPunct="1"/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数据库多副本一致性的维护</a:t>
            </a:r>
            <a:r>
              <a:rPr lang="zh-CN" altLang="en-US" sz="2400" dirty="0">
                <a:latin typeface="Times New Roman" pitchFamily="18" charset="0"/>
                <a:ea typeface="黑体" pitchFamily="2" charset="-122"/>
              </a:rPr>
              <a:t> </a:t>
            </a:r>
            <a:endParaRPr lang="en-US" altLang="zh-CN" sz="2400" dirty="0">
              <a:latin typeface="Times New Roman" pitchFamily="18" charset="0"/>
              <a:ea typeface="黑体" pitchFamily="2" charset="-122"/>
            </a:endParaRPr>
          </a:p>
          <a:p>
            <a:pPr lvl="2" eaLnBrk="1" hangingPunct="1"/>
            <a:r>
              <a:rPr lang="zh-CN" altLang="en-US" sz="2200" dirty="0">
                <a:latin typeface="Times New Roman" pitchFamily="18" charset="0"/>
                <a:ea typeface="黑体" pitchFamily="2" charset="-122"/>
              </a:rPr>
              <a:t>（略）</a:t>
            </a:r>
          </a:p>
        </p:txBody>
      </p:sp>
      <p:sp>
        <p:nvSpPr>
          <p:cNvPr id="19461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946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</a:t>
            </a:r>
            <a:r>
              <a:rPr lang="en-US" altLang="zh-CN"/>
              <a:t>—</a:t>
            </a:r>
            <a:r>
              <a:rPr lang="zh-CN" altLang="en-US"/>
              <a:t>触发器与主动数据库系统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B96F5F-6DE6-480D-97DF-B66C6F7E7B4E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chemeClr val="accent2"/>
                </a:solidFill>
                <a:ea typeface="黑体" pitchFamily="2" charset="-122"/>
              </a:rPr>
              <a:t>内部应用：</a:t>
            </a:r>
            <a:r>
              <a:rPr lang="zh-CN" altLang="en-US" sz="3800" dirty="0">
                <a:solidFill>
                  <a:schemeClr val="tx1"/>
                </a:solidFill>
              </a:rPr>
              <a:t>完整性约束的维护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13747"/>
            <a:ext cx="8229600" cy="5329237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rgbClr val="009900"/>
                </a:solidFill>
                <a:ea typeface="黑体" pitchFamily="2" charset="-122"/>
              </a:rPr>
              <a:t>例：定义行前触发器：</a:t>
            </a:r>
            <a:r>
              <a:rPr lang="zh-CN" altLang="en-US" sz="2200" b="1" dirty="0">
                <a:latin typeface="+mj-lt"/>
              </a:rPr>
              <a:t>实现针对选课表</a:t>
            </a:r>
            <a:r>
              <a:rPr lang="en-US" altLang="zh-CN" sz="2200" b="1" dirty="0">
                <a:latin typeface="+mj-lt"/>
              </a:rPr>
              <a:t>sc</a:t>
            </a:r>
            <a:r>
              <a:rPr lang="zh-CN" altLang="en-US" sz="2200" b="1" dirty="0">
                <a:latin typeface="+mj-lt"/>
              </a:rPr>
              <a:t>上</a:t>
            </a:r>
            <a:r>
              <a:rPr lang="en-US" altLang="zh-CN" sz="2200" b="1" dirty="0">
                <a:latin typeface="+mj-lt"/>
              </a:rPr>
              <a:t>INSERT</a:t>
            </a:r>
            <a:r>
              <a:rPr lang="zh-CN" altLang="en-US" sz="2200" b="1" dirty="0">
                <a:latin typeface="+mj-lt"/>
              </a:rPr>
              <a:t>操作的</a:t>
            </a:r>
            <a:r>
              <a:rPr lang="zh-CN" altLang="en-US" sz="2200" b="1" dirty="0">
                <a:solidFill>
                  <a:srgbClr val="FF0000"/>
                </a:solidFill>
                <a:latin typeface="+mj-lt"/>
              </a:rPr>
              <a:t>完整性约束的维护（即：要求插入实际存在的学号、课程号）：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000" dirty="0"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CREATE TRIGGER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 </a:t>
            </a:r>
            <a:r>
              <a:rPr lang="en-US" altLang="zh-CN" sz="2000" b="1" dirty="0" err="1">
                <a:latin typeface="Times New Roman" pitchFamily="18" charset="0"/>
                <a:ea typeface="黑体" pitchFamily="2" charset="-122"/>
              </a:rPr>
              <a:t>sc_insertion</a:t>
            </a:r>
            <a:endParaRPr lang="en-US" altLang="zh-CN" sz="2000" b="1" dirty="0">
              <a:latin typeface="Times New Roman" pitchFamily="18" charset="0"/>
              <a:ea typeface="黑体" pitchFamily="2" charset="-122"/>
            </a:endParaRPr>
          </a:p>
          <a:p>
            <a:pPr eaLnBrk="1" hangingPunct="1">
              <a:buNone/>
            </a:pP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      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BEFORE 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INSERT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ON 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sc             /* sc</a:t>
            </a:r>
            <a:r>
              <a:rPr lang="zh-CN" altLang="en-US" sz="2000" dirty="0"/>
              <a:t>为选课表 *</a:t>
            </a:r>
            <a:r>
              <a:rPr lang="en-US" altLang="zh-CN" sz="2000" dirty="0"/>
              <a:t>/</a:t>
            </a:r>
            <a:endParaRPr lang="en-US" altLang="zh-CN" sz="2000" b="1" dirty="0">
              <a:latin typeface="Times New Roman" pitchFamily="18" charset="0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      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REFERENCING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  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NEW ROW AS 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new_row</a:t>
            </a:r>
            <a:endParaRPr lang="en-US" altLang="zh-CN" sz="20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FOR EACH ROW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WHEN (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NOT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( EXISTS (SELECT * FROM student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                                            WHERE student.sno =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new_row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.sno)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                 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AND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                           EXISTS (SELECT * FROM course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                                            WHERE course.cno =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new_row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.cno)    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             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ROLLBACK;</a:t>
            </a:r>
          </a:p>
        </p:txBody>
      </p:sp>
      <p:sp>
        <p:nvSpPr>
          <p:cNvPr id="20487" name="矩形 6"/>
          <p:cNvSpPr>
            <a:spLocks noChangeArrowheads="1"/>
          </p:cNvSpPr>
          <p:nvPr/>
        </p:nvSpPr>
        <p:spPr bwMode="auto">
          <a:xfrm>
            <a:off x="7029064" y="3923208"/>
            <a:ext cx="1800225" cy="3698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要求存在此学生</a:t>
            </a:r>
          </a:p>
        </p:txBody>
      </p:sp>
      <p:sp>
        <p:nvSpPr>
          <p:cNvPr id="20488" name="矩形 7"/>
          <p:cNvSpPr>
            <a:spLocks noChangeArrowheads="1"/>
          </p:cNvSpPr>
          <p:nvPr/>
        </p:nvSpPr>
        <p:spPr bwMode="auto">
          <a:xfrm>
            <a:off x="7020272" y="5003329"/>
            <a:ext cx="1800225" cy="3698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要求存在此课程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</a:t>
            </a:r>
            <a:r>
              <a:rPr lang="en-US" altLang="zh-CN"/>
              <a:t>—</a:t>
            </a:r>
            <a:r>
              <a:rPr lang="zh-CN" altLang="en-US"/>
              <a:t>触发器与主动数据库系统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975F91-B8CE-4F28-BB00-05A692AAD807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chemeClr val="accent2"/>
                </a:solidFill>
                <a:ea typeface="黑体" pitchFamily="2" charset="-122"/>
              </a:rPr>
              <a:t>内部应用：</a:t>
            </a:r>
            <a:r>
              <a:rPr lang="zh-CN" altLang="en-US" sz="3800" dirty="0">
                <a:solidFill>
                  <a:schemeClr val="tx1"/>
                </a:solidFill>
              </a:rPr>
              <a:t>导出数据的实时更新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14640"/>
            <a:ext cx="8229600" cy="5066688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物化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/</a:t>
            </a:r>
            <a:r>
              <a:rPr lang="zh-CN" altLang="en-US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实视图（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materialized view</a:t>
            </a:r>
            <a:r>
              <a:rPr lang="zh-CN" altLang="en-US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）的刷新</a:t>
            </a:r>
          </a:p>
          <a:p>
            <a:pPr lvl="1" eaLnBrk="1" hangingPunct="1"/>
            <a:endParaRPr lang="en-US" altLang="zh-CN" sz="2400" dirty="0">
              <a:latin typeface="Times New Roman" pitchFamily="18" charset="0"/>
              <a:ea typeface="黑体" pitchFamily="2" charset="-122"/>
            </a:endParaRPr>
          </a:p>
          <a:p>
            <a:pPr lvl="1" eaLnBrk="1" hangingPunct="1"/>
            <a:r>
              <a:rPr lang="zh-CN" altLang="en-US" sz="2400" dirty="0">
                <a:latin typeface="Times New Roman" pitchFamily="18" charset="0"/>
                <a:ea typeface="黑体" pitchFamily="2" charset="-122"/>
              </a:rPr>
              <a:t>例：女生成绩表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fgrade</a:t>
            </a:r>
            <a:r>
              <a:rPr lang="zh-CN" altLang="en-US" sz="2400" dirty="0">
                <a:latin typeface="Times New Roman" pitchFamily="18" charset="0"/>
                <a:ea typeface="黑体" pitchFamily="2" charset="-122"/>
              </a:rPr>
              <a:t>（可看作是一个实视图）由下列</a:t>
            </a:r>
            <a:r>
              <a:rPr lang="en-US" altLang="zh-CN" sz="2400" dirty="0">
                <a:latin typeface="Times New Roman" pitchFamily="18" charset="0"/>
                <a:ea typeface="黑体" pitchFamily="2" charset="-122"/>
              </a:rPr>
              <a:t>SELECT</a:t>
            </a:r>
            <a:r>
              <a:rPr lang="zh-CN" altLang="en-US" sz="2400" dirty="0">
                <a:latin typeface="Times New Roman" pitchFamily="18" charset="0"/>
                <a:ea typeface="黑体" pitchFamily="2" charset="-122"/>
              </a:rPr>
              <a:t>语句导出：</a:t>
            </a:r>
            <a:endParaRPr lang="en-US" altLang="zh-CN" sz="2400" dirty="0">
              <a:latin typeface="Times New Roman" pitchFamily="18" charset="0"/>
              <a:ea typeface="黑体" pitchFamily="2" charset="-122"/>
            </a:endParaRPr>
          </a:p>
          <a:p>
            <a:pPr lvl="1" eaLnBrk="1" hangingPunct="1"/>
            <a:endParaRPr lang="en-US" altLang="zh-CN" sz="2400" dirty="0">
              <a:latin typeface="Times New Roman" pitchFamily="18" charset="0"/>
              <a:ea typeface="黑体" pitchFamily="2" charset="-12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200" b="1" dirty="0">
                <a:latin typeface="Times New Roman" pitchFamily="18" charset="0"/>
                <a:ea typeface="黑体" pitchFamily="2" charset="-122"/>
              </a:rPr>
              <a:t>     INSERT INTO </a:t>
            </a:r>
            <a:r>
              <a:rPr lang="en-US" altLang="zh-CN" sz="2200" b="1" dirty="0" err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fgrade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  /* 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将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  <a:ea typeface="黑体" pitchFamily="2" charset="-122"/>
              </a:rPr>
              <a:t>子查询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结果插入指定表中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*/</a:t>
            </a:r>
            <a:endParaRPr lang="zh-CN" altLang="en-US" sz="2200" b="1" dirty="0">
              <a:latin typeface="Times New Roman" pitchFamily="18" charset="0"/>
              <a:ea typeface="黑体" pitchFamily="2" charset="-122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  <a:ea typeface="黑体" pitchFamily="2" charset="-122"/>
              </a:rPr>
              <a:t>   SELECT </a:t>
            </a:r>
            <a:r>
              <a:rPr lang="en-US" altLang="zh-CN" sz="2200" b="1" dirty="0" err="1">
                <a:solidFill>
                  <a:srgbClr val="00B050"/>
                </a:solidFill>
                <a:latin typeface="Times New Roman" pitchFamily="18" charset="0"/>
                <a:ea typeface="黑体" pitchFamily="2" charset="-122"/>
              </a:rPr>
              <a:t>sname</a:t>
            </a: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  <a:ea typeface="黑体" pitchFamily="2" charset="-122"/>
              </a:rPr>
              <a:t>, </a:t>
            </a:r>
            <a:r>
              <a:rPr lang="en-US" altLang="zh-CN" sz="2200" b="1" dirty="0" err="1">
                <a:solidFill>
                  <a:srgbClr val="00B050"/>
                </a:solidFill>
                <a:latin typeface="Times New Roman" pitchFamily="18" charset="0"/>
                <a:ea typeface="黑体" pitchFamily="2" charset="-122"/>
              </a:rPr>
              <a:t>cno</a:t>
            </a: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  <a:ea typeface="黑体" pitchFamily="2" charset="-122"/>
              </a:rPr>
              <a:t>, grade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  <a:ea typeface="黑体" pitchFamily="2" charset="-122"/>
              </a:rPr>
              <a:t>   FROM student, sc</a:t>
            </a:r>
          </a:p>
          <a:p>
            <a:pPr lvl="2" eaLnBrk="1" hangingPunct="1">
              <a:buNone/>
            </a:pP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  <a:ea typeface="黑体" pitchFamily="2" charset="-122"/>
              </a:rPr>
              <a:t>   WHERE student.sno= sc.sno AND student.sex = ‘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  <a:ea typeface="黑体" pitchFamily="2" charset="-122"/>
              </a:rPr>
              <a:t>女</a:t>
            </a: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  <a:ea typeface="黑体" pitchFamily="2" charset="-122"/>
              </a:rPr>
              <a:t>’;</a:t>
            </a:r>
          </a:p>
          <a:p>
            <a:pPr lvl="2" eaLnBrk="1" hangingPunct="1">
              <a:buNone/>
            </a:pPr>
            <a:endParaRPr lang="en-US" altLang="zh-CN" sz="2200" b="1" dirty="0">
              <a:solidFill>
                <a:srgbClr val="00B050"/>
              </a:solidFill>
              <a:latin typeface="Times New Roman" pitchFamily="18" charset="0"/>
              <a:ea typeface="黑体" pitchFamily="2" charset="-122"/>
            </a:endParaRPr>
          </a:p>
          <a:p>
            <a:pPr lvl="1" eaLnBrk="1" hangingPunct="1">
              <a:buNone/>
            </a:pPr>
            <a:r>
              <a:rPr lang="zh-CN" altLang="en-US" sz="2500" dirty="0">
                <a:latin typeface="Times New Roman" pitchFamily="18" charset="0"/>
                <a:ea typeface="黑体" pitchFamily="2" charset="-122"/>
              </a:rPr>
              <a:t>上述实视图可通过触发器来维护，见下页：</a:t>
            </a:r>
            <a:endParaRPr lang="en-US" altLang="zh-CN" sz="2500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15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2151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</a:t>
            </a:r>
            <a:r>
              <a:rPr lang="en-US" altLang="zh-CN"/>
              <a:t>—</a:t>
            </a:r>
            <a:r>
              <a:rPr lang="zh-CN" altLang="en-US"/>
              <a:t>触发器与主动数据库系统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074A99-2695-4D41-BC01-BE2F6323D20E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目录 </a:t>
            </a:r>
            <a:r>
              <a:rPr lang="en-US" altLang="zh-CN"/>
              <a:t>Contents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1" y="1341438"/>
            <a:ext cx="7217297" cy="4510087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9.1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主动数据库系统</a:t>
            </a:r>
          </a:p>
          <a:p>
            <a:pPr eaLnBrk="1" hangingPunct="1"/>
            <a:r>
              <a:rPr lang="en-US" altLang="zh-CN" sz="3200" b="1" dirty="0">
                <a:latin typeface="Times New Roman" pitchFamily="18" charset="0"/>
                <a:ea typeface="黑体" pitchFamily="2" charset="-122"/>
              </a:rPr>
              <a:t>9.2  ECA</a:t>
            </a:r>
            <a:r>
              <a:rPr lang="zh-CN" altLang="en-US" sz="3200" b="1" dirty="0">
                <a:latin typeface="Times New Roman" pitchFamily="18" charset="0"/>
                <a:ea typeface="黑体" pitchFamily="2" charset="-122"/>
              </a:rPr>
              <a:t>规则</a:t>
            </a:r>
            <a:r>
              <a:rPr lang="en-US" altLang="zh-CN" sz="3200" b="1" dirty="0">
                <a:latin typeface="Times New Roman" pitchFamily="18" charset="0"/>
                <a:ea typeface="黑体" pitchFamily="2" charset="-122"/>
              </a:rPr>
              <a:t>/</a:t>
            </a:r>
            <a:r>
              <a:rPr lang="zh-CN" altLang="en-US" sz="3200" b="1" dirty="0">
                <a:latin typeface="Times New Roman" pitchFamily="18" charset="0"/>
                <a:ea typeface="黑体" pitchFamily="2" charset="-122"/>
              </a:rPr>
              <a:t>触发器</a:t>
            </a:r>
          </a:p>
          <a:p>
            <a:pPr lvl="1" eaLnBrk="1" hangingPunct="1"/>
            <a:r>
              <a:rPr lang="en-US" altLang="zh-CN" b="1" dirty="0">
                <a:latin typeface="Times New Roman" pitchFamily="18" charset="0"/>
                <a:ea typeface="黑体" pitchFamily="2" charset="-122"/>
              </a:rPr>
              <a:t>9.2.1  ECA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规则的表示</a:t>
            </a:r>
          </a:p>
          <a:p>
            <a:pPr lvl="1" eaLnBrk="1" hangingPunct="1"/>
            <a:r>
              <a:rPr lang="en-US" altLang="zh-CN" b="1" dirty="0">
                <a:latin typeface="Times New Roman" pitchFamily="18" charset="0"/>
                <a:ea typeface="黑体" pitchFamily="2" charset="-122"/>
              </a:rPr>
              <a:t>9.2.2  ECA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规则的执行</a:t>
            </a:r>
          </a:p>
          <a:p>
            <a:pPr lvl="1" eaLnBrk="1" hangingPunct="1"/>
            <a:r>
              <a:rPr lang="en-US" altLang="zh-CN" b="1" dirty="0">
                <a:latin typeface="Times New Roman" pitchFamily="18" charset="0"/>
                <a:ea typeface="黑体" pitchFamily="2" charset="-122"/>
              </a:rPr>
              <a:t>9.2.3  ECA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规则的实现</a:t>
            </a:r>
          </a:p>
          <a:p>
            <a:pPr eaLnBrk="1" hangingPunct="1"/>
            <a:r>
              <a:rPr lang="en-US" altLang="zh-CN" sz="3200" b="1" dirty="0">
                <a:latin typeface="Times New Roman" pitchFamily="18" charset="0"/>
                <a:ea typeface="黑体" pitchFamily="2" charset="-122"/>
              </a:rPr>
              <a:t>9.3  </a:t>
            </a:r>
            <a:r>
              <a:rPr lang="zh-CN" altLang="en-US" sz="3200" b="1" dirty="0">
                <a:latin typeface="Times New Roman" pitchFamily="18" charset="0"/>
                <a:ea typeface="黑体" pitchFamily="2" charset="-122"/>
              </a:rPr>
              <a:t>触发器的应用</a:t>
            </a:r>
            <a:endParaRPr lang="en-US" altLang="zh-CN" sz="3200" b="1" dirty="0">
              <a:latin typeface="Times New Roman" pitchFamily="18" charset="0"/>
              <a:ea typeface="黑体" pitchFamily="2" charset="-122"/>
            </a:endParaRPr>
          </a:p>
          <a:p>
            <a:pPr lvl="1" eaLnBrk="1" hangingPunct="1"/>
            <a:r>
              <a:rPr lang="en-US" altLang="zh-CN" b="1" dirty="0">
                <a:latin typeface="Times New Roman" pitchFamily="18" charset="0"/>
                <a:ea typeface="黑体" pitchFamily="2" charset="-122"/>
              </a:rPr>
              <a:t>9.3.1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触发器的内部应用</a:t>
            </a:r>
            <a:endParaRPr lang="en-US" altLang="zh-CN" b="1" dirty="0">
              <a:latin typeface="Times New Roman" pitchFamily="18" charset="0"/>
              <a:ea typeface="黑体" pitchFamily="2" charset="-122"/>
            </a:endParaRPr>
          </a:p>
          <a:p>
            <a:pPr lvl="1" eaLnBrk="1" hangingPunct="1"/>
            <a:r>
              <a:rPr lang="en-US" altLang="zh-CN" b="1" dirty="0">
                <a:latin typeface="Times New Roman" pitchFamily="18" charset="0"/>
                <a:ea typeface="黑体" pitchFamily="2" charset="-122"/>
              </a:rPr>
              <a:t>9.3.2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触发器的外部应用</a:t>
            </a:r>
            <a:endParaRPr lang="en-US" altLang="zh-CN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10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410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</a:t>
            </a:r>
            <a:r>
              <a:rPr lang="en-US" altLang="zh-CN"/>
              <a:t>—</a:t>
            </a:r>
            <a:r>
              <a:rPr lang="zh-CN" altLang="en-US"/>
              <a:t>触发器与主动数据库系统</a:t>
            </a:r>
            <a:endParaRPr lang="en-US" altLang="zh-CN" dirty="0"/>
          </a:p>
        </p:txBody>
      </p:sp>
      <p:pic>
        <p:nvPicPr>
          <p:cNvPr id="8" name="Picture 8" descr="j02991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325" y="1844675"/>
            <a:ext cx="2592388" cy="424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5274C9-09DD-4F6F-9DE7-7449011025EA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1" y="1268933"/>
            <a:ext cx="8208912" cy="5589067"/>
          </a:xfrm>
        </p:spPr>
        <p:txBody>
          <a:bodyPr/>
          <a:lstStyle/>
          <a:p>
            <a:pPr eaLnBrk="1" hangingPunct="1">
              <a:buClr>
                <a:srgbClr val="CCCC99"/>
              </a:buClr>
            </a:pPr>
            <a:r>
              <a:rPr lang="zh-CN" altLang="en-US" sz="2200" dirty="0">
                <a:solidFill>
                  <a:srgbClr val="009900"/>
                </a:solidFill>
                <a:ea typeface="黑体" pitchFamily="2" charset="-122"/>
              </a:rPr>
              <a:t>例：定义语句后触发器：</a:t>
            </a:r>
            <a:r>
              <a:rPr lang="zh-CN" altLang="en-US" sz="2200" dirty="0">
                <a:solidFill>
                  <a:srgbClr val="009900"/>
                </a:solidFill>
                <a:latin typeface="+mj-lt"/>
                <a:ea typeface="+mj-ea"/>
              </a:rPr>
              <a:t>对</a:t>
            </a:r>
            <a:r>
              <a:rPr lang="en-US" altLang="zh-CN" sz="2200" dirty="0">
                <a:solidFill>
                  <a:srgbClr val="009900"/>
                </a:solidFill>
                <a:latin typeface="+mj-lt"/>
                <a:ea typeface="+mj-ea"/>
              </a:rPr>
              <a:t>sc</a:t>
            </a:r>
            <a:r>
              <a:rPr lang="zh-CN" altLang="en-US" sz="2200" dirty="0">
                <a:solidFill>
                  <a:srgbClr val="009900"/>
                </a:solidFill>
                <a:latin typeface="+mj-lt"/>
                <a:ea typeface="+mj-ea"/>
              </a:rPr>
              <a:t>表上</a:t>
            </a:r>
            <a:r>
              <a:rPr lang="en-US" altLang="zh-CN" sz="2200" dirty="0">
                <a:solidFill>
                  <a:srgbClr val="009900"/>
                </a:solidFill>
                <a:latin typeface="+mj-lt"/>
                <a:ea typeface="+mj-ea"/>
              </a:rPr>
              <a:t>DELETE</a:t>
            </a:r>
            <a:r>
              <a:rPr lang="zh-CN" altLang="en-US" sz="2200" dirty="0">
                <a:solidFill>
                  <a:srgbClr val="009900"/>
                </a:solidFill>
                <a:latin typeface="+mj-lt"/>
                <a:ea typeface="+mj-ea"/>
              </a:rPr>
              <a:t>操作的</a:t>
            </a:r>
            <a:r>
              <a:rPr lang="zh-CN" altLang="en-US" sz="2200" dirty="0">
                <a:solidFill>
                  <a:schemeClr val="accent2"/>
                </a:solidFill>
                <a:latin typeface="+mj-lt"/>
                <a:ea typeface="+mj-ea"/>
              </a:rPr>
              <a:t>实视图刷新。</a:t>
            </a:r>
            <a:endParaRPr lang="zh-CN" altLang="en-US" sz="2200" dirty="0">
              <a:solidFill>
                <a:srgbClr val="009900"/>
              </a:solidFill>
              <a:latin typeface="+mj-lt"/>
              <a:ea typeface="+mj-ea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CREATE TRIGGER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000" b="1" dirty="0" err="1">
                <a:latin typeface="Times New Roman" pitchFamily="18" charset="0"/>
                <a:ea typeface="黑体" pitchFamily="2" charset="-122"/>
              </a:rPr>
              <a:t>sc_deletion</a:t>
            </a:r>
            <a:endParaRPr lang="en-US" altLang="zh-CN" sz="2000" b="1" dirty="0">
              <a:latin typeface="Times New Roman" pitchFamily="18" charset="0"/>
              <a:ea typeface="黑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   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AFTER</a:t>
            </a:r>
            <a:r>
              <a:rPr lang="en-US" altLang="zh-CN" sz="2000" b="1" dirty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DELETE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ON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sc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000" b="1" dirty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REFERENCING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OLD TABLE AS 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old_table</a:t>
            </a:r>
            <a:endParaRPr lang="en-US" altLang="zh-CN" sz="20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FOR EACH STATEMENT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WHEN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( EXISTS  (  SELECT * FROM 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old_table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, student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                                       WHERE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old_table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.sno = student.sno 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                                                       AND  student.sex=‘</a:t>
            </a:r>
            <a:r>
              <a:rPr lang="zh-CN" altLang="en-US" sz="2000" b="1" dirty="0">
                <a:latin typeface="Times New Roman" pitchFamily="18" charset="0"/>
                <a:ea typeface="黑体" pitchFamily="2" charset="-122"/>
              </a:rPr>
              <a:t>女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’ )         )  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BEGIN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 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        DELETE FROM 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fgrade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;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/*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首先清空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fgrade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表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*/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        INSERT INTO 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fgrade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        /*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然后将</a:t>
            </a:r>
            <a:r>
              <a:rPr lang="zh-CN" altLang="en-US" sz="2000" b="1" dirty="0">
                <a:solidFill>
                  <a:srgbClr val="00B050"/>
                </a:solidFill>
                <a:latin typeface="Times New Roman" pitchFamily="18" charset="0"/>
                <a:ea typeface="黑体" pitchFamily="2" charset="-122"/>
              </a:rPr>
              <a:t>子查询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结果插入空表中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*/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itchFamily="18" charset="0"/>
                <a:ea typeface="黑体" pitchFamily="2" charset="-122"/>
              </a:rPr>
              <a:t>                SELECT </a:t>
            </a:r>
            <a:r>
              <a:rPr lang="en-US" altLang="zh-CN" sz="2000" b="1" dirty="0" err="1">
                <a:solidFill>
                  <a:srgbClr val="00B050"/>
                </a:solidFill>
                <a:latin typeface="Times New Roman" pitchFamily="18" charset="0"/>
                <a:ea typeface="黑体" pitchFamily="2" charset="-122"/>
              </a:rPr>
              <a:t>sname</a:t>
            </a:r>
            <a:r>
              <a:rPr lang="en-US" altLang="zh-CN" sz="2000" b="1" dirty="0">
                <a:solidFill>
                  <a:srgbClr val="00B050"/>
                </a:solidFill>
                <a:latin typeface="Times New Roman" pitchFamily="18" charset="0"/>
                <a:ea typeface="黑体" pitchFamily="2" charset="-122"/>
              </a:rPr>
              <a:t>, </a:t>
            </a:r>
            <a:r>
              <a:rPr lang="en-US" altLang="zh-CN" sz="2000" b="1" dirty="0" err="1">
                <a:solidFill>
                  <a:srgbClr val="00B050"/>
                </a:solidFill>
                <a:latin typeface="Times New Roman" pitchFamily="18" charset="0"/>
                <a:ea typeface="黑体" pitchFamily="2" charset="-122"/>
              </a:rPr>
              <a:t>cno</a:t>
            </a:r>
            <a:r>
              <a:rPr lang="en-US" altLang="zh-CN" sz="2000" b="1" dirty="0">
                <a:solidFill>
                  <a:srgbClr val="00B050"/>
                </a:solidFill>
                <a:latin typeface="Times New Roman" pitchFamily="18" charset="0"/>
                <a:ea typeface="黑体" pitchFamily="2" charset="-122"/>
              </a:rPr>
              <a:t>, grade     /* </a:t>
            </a:r>
            <a:r>
              <a:rPr lang="zh-CN" altLang="en-US" sz="2000" b="1" dirty="0">
                <a:solidFill>
                  <a:srgbClr val="00B050"/>
                </a:solidFill>
                <a:latin typeface="Times New Roman" pitchFamily="18" charset="0"/>
                <a:ea typeface="黑体" pitchFamily="2" charset="-122"/>
              </a:rPr>
              <a:t>子查询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itchFamily="18" charset="0"/>
                <a:ea typeface="黑体" pitchFamily="2" charset="-122"/>
              </a:rPr>
              <a:t>=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实视图刷新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itchFamily="18" charset="0"/>
                <a:ea typeface="黑体" pitchFamily="2" charset="-122"/>
              </a:rPr>
              <a:t>*/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              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itchFamily="18" charset="0"/>
                <a:ea typeface="黑体" pitchFamily="2" charset="-122"/>
              </a:rPr>
              <a:t>FROM student, sc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itchFamily="18" charset="0"/>
                <a:ea typeface="黑体" pitchFamily="2" charset="-122"/>
              </a:rPr>
              <a:t>                WHERE student.sno = sc.sno AND student.sex= ‘</a:t>
            </a:r>
            <a:r>
              <a:rPr lang="zh-CN" altLang="en-US" sz="2000" b="1" dirty="0">
                <a:solidFill>
                  <a:srgbClr val="00B050"/>
                </a:solidFill>
                <a:latin typeface="Times New Roman" pitchFamily="18" charset="0"/>
                <a:ea typeface="黑体" pitchFamily="2" charset="-122"/>
              </a:rPr>
              <a:t>女</a:t>
            </a:r>
            <a:r>
              <a:rPr lang="en-US" altLang="zh-CN" sz="2000" b="1" dirty="0">
                <a:solidFill>
                  <a:srgbClr val="00B050"/>
                </a:solidFill>
                <a:latin typeface="Times New Roman" pitchFamily="18" charset="0"/>
                <a:ea typeface="黑体" pitchFamily="2" charset="-122"/>
              </a:rPr>
              <a:t>’</a:t>
            </a:r>
            <a:endParaRPr lang="zh-CN" altLang="en-US" sz="2000" b="1" dirty="0">
              <a:solidFill>
                <a:srgbClr val="00B050"/>
              </a:solidFill>
              <a:latin typeface="Times New Roman" pitchFamily="18" charset="0"/>
              <a:ea typeface="黑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END;  </a:t>
            </a:r>
          </a:p>
        </p:txBody>
      </p:sp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>
          <a:xfrm>
            <a:off x="770384" y="277813"/>
            <a:ext cx="8159304" cy="919162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chemeClr val="accent2"/>
                </a:solidFill>
                <a:ea typeface="黑体" pitchFamily="2" charset="-122"/>
              </a:rPr>
              <a:t>内部应用：</a:t>
            </a:r>
            <a:r>
              <a:rPr lang="zh-CN" altLang="en-US" sz="3800" dirty="0">
                <a:solidFill>
                  <a:schemeClr val="tx1"/>
                </a:solidFill>
              </a:rPr>
              <a:t>导出数据的实时更新 </a:t>
            </a:r>
            <a:r>
              <a:rPr lang="en-US" altLang="zh-CN" sz="3800" dirty="0">
                <a:solidFill>
                  <a:schemeClr val="tx1"/>
                </a:solidFill>
              </a:rPr>
              <a:t>(</a:t>
            </a:r>
            <a:r>
              <a:rPr lang="zh-CN" altLang="en-US" sz="3800" dirty="0">
                <a:solidFill>
                  <a:schemeClr val="tx1"/>
                </a:solidFill>
              </a:rPr>
              <a:t>续</a:t>
            </a:r>
            <a:r>
              <a:rPr lang="en-US" altLang="zh-CN" sz="3800" dirty="0">
                <a:solidFill>
                  <a:schemeClr val="tx1"/>
                </a:solidFill>
              </a:rPr>
              <a:t>)</a:t>
            </a:r>
            <a:endParaRPr lang="zh-CN" altLang="en-US" sz="38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436097" y="2636912"/>
            <a:ext cx="3024336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sc</a:t>
            </a:r>
            <a:r>
              <a:rPr lang="zh-CN" altLang="en-US" b="1" dirty="0">
                <a:solidFill>
                  <a:srgbClr val="FF0000"/>
                </a:solidFill>
              </a:rPr>
              <a:t>中删除了女生的选课记录</a:t>
            </a:r>
          </a:p>
        </p:txBody>
      </p:sp>
      <p:cxnSp>
        <p:nvCxnSpPr>
          <p:cNvPr id="9" name="直接箭头连接符 8"/>
          <p:cNvCxnSpPr>
            <a:stCxn id="7" idx="2"/>
          </p:cNvCxnSpPr>
          <p:nvPr/>
        </p:nvCxnSpPr>
        <p:spPr>
          <a:xfrm flipH="1">
            <a:off x="6948264" y="3006244"/>
            <a:ext cx="1" cy="35074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</a:t>
            </a:r>
            <a:r>
              <a:rPr lang="en-US" altLang="zh-CN"/>
              <a:t>—</a:t>
            </a:r>
            <a:r>
              <a:rPr lang="zh-CN" altLang="en-US"/>
              <a:t>触发器与主动数据库系统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3608464" y="3356992"/>
            <a:ext cx="4194752" cy="108012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38BEC6-BA39-4B0D-83A2-E7DA8DE887BD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目录 </a:t>
            </a:r>
            <a:r>
              <a:rPr lang="en-US" altLang="zh-CN"/>
              <a:t>Contents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3" y="1341438"/>
            <a:ext cx="7217296" cy="4510087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Times New Roman" pitchFamily="18" charset="0"/>
                <a:ea typeface="黑体" pitchFamily="2" charset="-122"/>
              </a:rPr>
              <a:t>9.1  </a:t>
            </a:r>
            <a:r>
              <a:rPr lang="zh-CN" altLang="en-US" sz="3200" b="1" dirty="0">
                <a:latin typeface="Times New Roman" pitchFamily="18" charset="0"/>
                <a:ea typeface="黑体" pitchFamily="2" charset="-122"/>
              </a:rPr>
              <a:t>主动数据库系统</a:t>
            </a:r>
          </a:p>
          <a:p>
            <a:pPr eaLnBrk="1" hangingPunct="1"/>
            <a:r>
              <a:rPr lang="en-US" altLang="zh-CN" sz="3200" b="1" dirty="0">
                <a:latin typeface="Times New Roman" pitchFamily="18" charset="0"/>
                <a:ea typeface="黑体" pitchFamily="2" charset="-122"/>
              </a:rPr>
              <a:t>9.2  ECA</a:t>
            </a:r>
            <a:r>
              <a:rPr lang="zh-CN" altLang="en-US" sz="3200" b="1" dirty="0">
                <a:latin typeface="Times New Roman" pitchFamily="18" charset="0"/>
                <a:ea typeface="黑体" pitchFamily="2" charset="-122"/>
              </a:rPr>
              <a:t>规则</a:t>
            </a:r>
            <a:r>
              <a:rPr lang="en-US" altLang="zh-CN" sz="3200" b="1" dirty="0">
                <a:latin typeface="Times New Roman" pitchFamily="18" charset="0"/>
                <a:ea typeface="黑体" pitchFamily="2" charset="-122"/>
              </a:rPr>
              <a:t>/</a:t>
            </a:r>
            <a:r>
              <a:rPr lang="zh-CN" altLang="en-US" sz="3200" b="1" dirty="0">
                <a:latin typeface="Times New Roman" pitchFamily="18" charset="0"/>
                <a:ea typeface="黑体" pitchFamily="2" charset="-122"/>
              </a:rPr>
              <a:t>触发器</a:t>
            </a:r>
          </a:p>
          <a:p>
            <a:pPr lvl="1" eaLnBrk="1" hangingPunct="1"/>
            <a:r>
              <a:rPr lang="en-US" altLang="zh-CN" b="1" dirty="0">
                <a:latin typeface="Times New Roman" pitchFamily="18" charset="0"/>
                <a:ea typeface="黑体" pitchFamily="2" charset="-122"/>
              </a:rPr>
              <a:t>9.2.1  ECA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规则的表示</a:t>
            </a:r>
          </a:p>
          <a:p>
            <a:pPr lvl="1" eaLnBrk="1" hangingPunct="1"/>
            <a:r>
              <a:rPr lang="en-US" altLang="zh-CN" b="1" dirty="0">
                <a:latin typeface="Times New Roman" pitchFamily="18" charset="0"/>
                <a:ea typeface="黑体" pitchFamily="2" charset="-122"/>
              </a:rPr>
              <a:t>9.2.2  ECA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规则的执行</a:t>
            </a:r>
          </a:p>
          <a:p>
            <a:pPr lvl="1" eaLnBrk="1" hangingPunct="1"/>
            <a:r>
              <a:rPr lang="en-US" altLang="zh-CN" b="1" dirty="0">
                <a:latin typeface="Times New Roman" pitchFamily="18" charset="0"/>
                <a:ea typeface="黑体" pitchFamily="2" charset="-122"/>
              </a:rPr>
              <a:t>9.2.3  ECA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规则的实现</a:t>
            </a:r>
          </a:p>
          <a:p>
            <a:pPr eaLnBrk="1" hangingPunct="1"/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9.3 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触发器的应用</a:t>
            </a:r>
            <a:endParaRPr lang="en-US" altLang="zh-CN" sz="3200" b="1" dirty="0">
              <a:solidFill>
                <a:schemeClr val="accent2"/>
              </a:solidFill>
              <a:latin typeface="Times New Roman" pitchFamily="18" charset="0"/>
              <a:ea typeface="黑体" pitchFamily="2" charset="-122"/>
            </a:endParaRPr>
          </a:p>
          <a:p>
            <a:pPr lvl="1" eaLnBrk="1" hangingPunct="1"/>
            <a:r>
              <a:rPr lang="en-US" altLang="zh-CN" b="1" dirty="0">
                <a:latin typeface="Times New Roman" pitchFamily="18" charset="0"/>
                <a:ea typeface="黑体" pitchFamily="2" charset="-122"/>
              </a:rPr>
              <a:t>9.3.1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触发器的内部应用</a:t>
            </a:r>
            <a:endParaRPr lang="en-US" altLang="zh-CN" b="1" dirty="0">
              <a:latin typeface="Times New Roman" pitchFamily="18" charset="0"/>
              <a:ea typeface="黑体" pitchFamily="2" charset="-122"/>
            </a:endParaRPr>
          </a:p>
          <a:p>
            <a:pPr lvl="1" eaLnBrk="1" hangingPunct="1"/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9.3.2 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触发器的外部应用</a:t>
            </a:r>
            <a:endParaRPr lang="en-US" altLang="zh-CN" b="1" dirty="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843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843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</a:t>
            </a:r>
            <a:r>
              <a:rPr lang="en-US" altLang="zh-CN"/>
              <a:t>—</a:t>
            </a:r>
            <a:r>
              <a:rPr lang="zh-CN" altLang="en-US"/>
              <a:t>触发器与主动数据库系统</a:t>
            </a:r>
            <a:endParaRPr lang="en-US" altLang="zh-CN" dirty="0"/>
          </a:p>
        </p:txBody>
      </p:sp>
      <p:pic>
        <p:nvPicPr>
          <p:cNvPr id="8" name="Picture 8" descr="j02991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325" y="1844675"/>
            <a:ext cx="2592388" cy="424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6006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D14506-6077-49B6-BCC0-A66953F1E72C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9.3.2 </a:t>
            </a:r>
            <a:r>
              <a:rPr lang="zh-CN" altLang="en-US" sz="3800" dirty="0"/>
              <a:t>触发器的外部应用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0384" y="1341016"/>
            <a:ext cx="7916416" cy="504031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600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“外部应用”：是为用户应用服务的，</a:t>
            </a:r>
            <a:r>
              <a:rPr lang="zh-CN" altLang="en-US" dirty="0">
                <a:latin typeface="Times New Roman" pitchFamily="18" charset="0"/>
                <a:ea typeface="黑体" pitchFamily="2" charset="-122"/>
              </a:rPr>
              <a:t>如：</a:t>
            </a:r>
            <a:endParaRPr lang="en-US" altLang="zh-CN" dirty="0">
              <a:latin typeface="Times New Roman" pitchFamily="18" charset="0"/>
              <a:ea typeface="黑体" pitchFamily="2" charset="-122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Times New Roman" pitchFamily="18" charset="0"/>
                <a:ea typeface="黑体" pitchFamily="2" charset="-122"/>
              </a:rPr>
              <a:t>数据的自动归档</a:t>
            </a:r>
            <a:endParaRPr lang="en-US" altLang="zh-CN" sz="2400" dirty="0">
              <a:latin typeface="Times New Roman" pitchFamily="18" charset="0"/>
              <a:ea typeface="黑体" pitchFamily="2" charset="-122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Times New Roman" pitchFamily="18" charset="0"/>
                <a:ea typeface="黑体" pitchFamily="2" charset="-122"/>
              </a:rPr>
              <a:t>基于库存量的自动订购单产生，等。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600" dirty="0">
                <a:latin typeface="Times New Roman" pitchFamily="18" charset="0"/>
                <a:ea typeface="黑体" pitchFamily="2" charset="-122"/>
              </a:rPr>
              <a:t>这类应用实际上是</a:t>
            </a:r>
            <a:r>
              <a:rPr lang="zh-CN" altLang="en-US" sz="26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将特定应用领域的</a:t>
            </a:r>
            <a:r>
              <a:rPr lang="zh-CN" altLang="en-US" sz="2600" dirty="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业务规则（</a:t>
            </a:r>
            <a:r>
              <a:rPr lang="en-US" altLang="zh-CN" sz="2600" dirty="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business rules</a:t>
            </a:r>
            <a:r>
              <a:rPr lang="zh-CN" altLang="en-US" sz="2600" dirty="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）</a:t>
            </a:r>
            <a:r>
              <a:rPr lang="zh-CN" altLang="en-US" sz="26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抽象成</a:t>
            </a:r>
            <a:r>
              <a:rPr lang="en-US" altLang="zh-CN" sz="26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ECA</a:t>
            </a:r>
            <a:r>
              <a:rPr lang="zh-CN" altLang="en-US" sz="26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规则，以触发器（而非传统应用逻辑）的方式来实现业务功能，大大简化了应用的开发和维护。</a:t>
            </a:r>
            <a:endParaRPr lang="zh-CN" altLang="en-US" sz="2600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35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2355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</a:t>
            </a:r>
            <a:r>
              <a:rPr lang="en-US" altLang="zh-CN"/>
              <a:t>—</a:t>
            </a:r>
            <a:r>
              <a:rPr lang="zh-CN" altLang="en-US"/>
              <a:t>触发器与主动数据库系统</a:t>
            </a:r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83C924-4365-488A-A25C-90EB0EFB1537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9.3.2 </a:t>
            </a:r>
            <a:r>
              <a:rPr lang="zh-CN" altLang="en-US" sz="3800" dirty="0"/>
              <a:t>触发器的外部应用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41016"/>
            <a:ext cx="8064896" cy="4608264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例：用行前触发器实现“客户信息自动归档”：</a:t>
            </a:r>
          </a:p>
          <a:p>
            <a:pPr eaLnBrk="1" hangingPunct="1"/>
            <a:endParaRPr lang="zh-CN" altLang="en-US" sz="2400" dirty="0">
              <a:latin typeface="Times New Roman" pitchFamily="18" charset="0"/>
              <a:ea typeface="黑体" pitchFamily="2" charset="-122"/>
            </a:endParaRPr>
          </a:p>
          <a:p>
            <a:pPr lvl="1" eaLnBrk="1" hangingPunct="1">
              <a:buNone/>
            </a:pPr>
            <a:r>
              <a:rPr lang="en-US" altLang="zh-CN" sz="22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CREATE TRIGGER</a:t>
            </a:r>
            <a:r>
              <a:rPr lang="en-US" altLang="zh-CN" sz="2200" b="1" dirty="0"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200" b="1" dirty="0" err="1">
                <a:latin typeface="Times New Roman" pitchFamily="18" charset="0"/>
                <a:ea typeface="黑体" pitchFamily="2" charset="-122"/>
              </a:rPr>
              <a:t>customer_archive</a:t>
            </a:r>
            <a:endParaRPr lang="en-US" altLang="zh-CN" sz="2200" b="1" dirty="0">
              <a:latin typeface="Times New Roman" pitchFamily="18" charset="0"/>
              <a:ea typeface="黑体" pitchFamily="2" charset="-12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2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BEFORE DELETE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2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ON</a:t>
            </a:r>
            <a:r>
              <a:rPr lang="en-US" altLang="zh-CN" sz="2200" b="1" dirty="0">
                <a:latin typeface="Times New Roman" pitchFamily="18" charset="0"/>
                <a:ea typeface="黑体" pitchFamily="2" charset="-122"/>
              </a:rPr>
              <a:t> customer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2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REFERENCING</a:t>
            </a:r>
            <a:r>
              <a:rPr lang="en-US" altLang="zh-CN" sz="2200" b="1" dirty="0">
                <a:latin typeface="Times New Roman" pitchFamily="18" charset="0"/>
                <a:ea typeface="黑体" pitchFamily="2" charset="-122"/>
              </a:rPr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200" b="1" dirty="0">
                <a:latin typeface="Times New Roman" pitchFamily="18" charset="0"/>
                <a:ea typeface="黑体" pitchFamily="2" charset="-122"/>
              </a:rPr>
              <a:t>      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OLD ROW AS </a:t>
            </a:r>
            <a:r>
              <a:rPr lang="en-US" altLang="zh-CN" sz="2200" b="1" dirty="0" err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orow</a:t>
            </a:r>
            <a:endParaRPr lang="en-US" altLang="zh-CN" sz="22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2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FOR EACH ROW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BEGIN</a:t>
            </a:r>
            <a:r>
              <a:rPr lang="en-US" altLang="zh-CN" sz="2200" b="1" dirty="0">
                <a:latin typeface="Times New Roman" pitchFamily="18" charset="0"/>
                <a:ea typeface="黑体" pitchFamily="2" charset="-122"/>
              </a:rPr>
              <a:t>        </a:t>
            </a:r>
            <a:r>
              <a:rPr lang="en-US" altLang="zh-CN" sz="2200" b="1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/* </a:t>
            </a:r>
            <a:r>
              <a:rPr lang="zh-CN" altLang="en-US" sz="2200" b="1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没有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WHEN</a:t>
            </a:r>
            <a:r>
              <a:rPr lang="zh-CN" altLang="en-US" sz="22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子句</a:t>
            </a:r>
            <a:r>
              <a:rPr lang="zh-CN" altLang="en-US" sz="2200" b="1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，表明无条件执行“动作”*</a:t>
            </a:r>
            <a:r>
              <a:rPr lang="en-US" altLang="zh-CN" sz="2200" b="1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/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200" b="1" dirty="0">
                <a:latin typeface="Times New Roman" pitchFamily="18" charset="0"/>
                <a:ea typeface="黑体" pitchFamily="2" charset="-122"/>
              </a:rPr>
              <a:t>       INSERT INTO </a:t>
            </a:r>
            <a:r>
              <a:rPr lang="en-US" altLang="zh-CN" sz="2200" b="1" dirty="0" err="1">
                <a:latin typeface="Times New Roman" pitchFamily="18" charset="0"/>
                <a:ea typeface="黑体" pitchFamily="2" charset="-122"/>
              </a:rPr>
              <a:t>customer_history</a:t>
            </a:r>
            <a:r>
              <a:rPr lang="en-US" altLang="zh-CN" sz="2200" b="1" dirty="0">
                <a:latin typeface="Times New Roman" pitchFamily="18" charset="0"/>
                <a:ea typeface="黑体" pitchFamily="2" charset="-122"/>
              </a:rPr>
              <a:t> </a:t>
            </a:r>
            <a:br>
              <a:rPr lang="en-US" altLang="zh-CN" sz="2200" b="1" dirty="0">
                <a:latin typeface="Times New Roman" pitchFamily="18" charset="0"/>
                <a:ea typeface="黑体" pitchFamily="2" charset="-122"/>
              </a:rPr>
            </a:br>
            <a:r>
              <a:rPr lang="en-US" altLang="zh-CN" sz="2200" b="1" dirty="0">
                <a:latin typeface="Times New Roman" pitchFamily="18" charset="0"/>
                <a:ea typeface="黑体" pitchFamily="2" charset="-122"/>
              </a:rPr>
              <a:t>   VALUES (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orow</a:t>
            </a:r>
            <a:r>
              <a:rPr lang="en-US" altLang="zh-CN" sz="2200" b="1" dirty="0">
                <a:latin typeface="Times New Roman" pitchFamily="18" charset="0"/>
                <a:ea typeface="黑体" pitchFamily="2" charset="-122"/>
              </a:rPr>
              <a:t>.id, 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orow</a:t>
            </a:r>
            <a:r>
              <a:rPr lang="en-US" altLang="zh-CN" sz="2200" b="1" dirty="0">
                <a:latin typeface="Times New Roman" pitchFamily="18" charset="0"/>
                <a:ea typeface="黑体" pitchFamily="2" charset="-122"/>
              </a:rPr>
              <a:t>.name)         </a:t>
            </a:r>
            <a:r>
              <a:rPr lang="en-US" altLang="zh-CN" sz="2200" b="1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/* </a:t>
            </a:r>
            <a:r>
              <a:rPr lang="zh-CN" altLang="en-US" sz="2200" b="1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客户资料存档 *</a:t>
            </a:r>
            <a:r>
              <a:rPr lang="en-US" altLang="zh-CN" sz="2200" b="1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/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END;</a:t>
            </a:r>
          </a:p>
        </p:txBody>
      </p:sp>
      <p:sp>
        <p:nvSpPr>
          <p:cNvPr id="25605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2560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</a:t>
            </a:r>
            <a:r>
              <a:rPr lang="en-US" altLang="zh-CN"/>
              <a:t>—</a:t>
            </a:r>
            <a:r>
              <a:rPr lang="zh-CN" altLang="en-US"/>
              <a:t>触发器与主动数据库系统</a:t>
            </a: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D14506-6077-49B6-BCC0-A66953F1E72C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9.3.2 </a:t>
            </a:r>
            <a:r>
              <a:rPr lang="zh-CN" altLang="en-US" sz="3800" dirty="0"/>
              <a:t>触发器的外部应用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633" y="1341016"/>
            <a:ext cx="8424863" cy="5040312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sz="24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例：用触发器实现“基于库存量的自动订购单产生”。</a:t>
            </a:r>
            <a:br>
              <a:rPr lang="en-US" altLang="zh-CN" sz="2400" dirty="0">
                <a:latin typeface="Times New Roman" pitchFamily="18" charset="0"/>
                <a:ea typeface="黑体" pitchFamily="2" charset="-122"/>
              </a:rPr>
            </a:br>
            <a:br>
              <a:rPr lang="en-US" altLang="zh-CN" sz="2200" dirty="0">
                <a:latin typeface="Times New Roman" pitchFamily="18" charset="0"/>
                <a:ea typeface="黑体" pitchFamily="2" charset="-122"/>
              </a:rPr>
            </a:br>
            <a:r>
              <a:rPr lang="zh-CN" altLang="en-US" sz="2200" dirty="0">
                <a:latin typeface="Times New Roman" pitchFamily="18" charset="0"/>
                <a:ea typeface="黑体" pitchFamily="2" charset="-122"/>
              </a:rPr>
              <a:t>假设数据库中定义了如下表：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inventory(item, amount)</a:t>
            </a:r>
            <a:r>
              <a:rPr lang="en-US" altLang="zh-CN" sz="2200" dirty="0">
                <a:latin typeface="Times New Roman" pitchFamily="18" charset="0"/>
                <a:ea typeface="黑体" pitchFamily="2" charset="-122"/>
              </a:rPr>
              <a:t> </a:t>
            </a:r>
            <a:br>
              <a:rPr lang="en-US" altLang="zh-CN" sz="2200" dirty="0">
                <a:latin typeface="Times New Roman" pitchFamily="18" charset="0"/>
                <a:ea typeface="黑体" pitchFamily="2" charset="-122"/>
              </a:rPr>
            </a:br>
            <a:r>
              <a:rPr lang="en-US" altLang="zh-CN" sz="1800" dirty="0">
                <a:latin typeface="Times New Roman" pitchFamily="18" charset="0"/>
                <a:ea typeface="黑体" pitchFamily="2" charset="-122"/>
              </a:rPr>
              <a:t>/* </a:t>
            </a:r>
            <a:r>
              <a:rPr lang="zh-CN" altLang="en-US" sz="1800" dirty="0">
                <a:latin typeface="Times New Roman" pitchFamily="18" charset="0"/>
                <a:ea typeface="黑体" pitchFamily="2" charset="-122"/>
              </a:rPr>
              <a:t>货存清单：商品</a:t>
            </a:r>
            <a:r>
              <a:rPr lang="en-US" altLang="zh-CN" sz="1800" dirty="0">
                <a:latin typeface="Times New Roman" pitchFamily="18" charset="0"/>
                <a:ea typeface="黑体" pitchFamily="2" charset="-122"/>
              </a:rPr>
              <a:t>item</a:t>
            </a:r>
            <a:r>
              <a:rPr lang="zh-CN" altLang="en-US" sz="1800" dirty="0">
                <a:latin typeface="Times New Roman" pitchFamily="18" charset="0"/>
                <a:ea typeface="黑体" pitchFamily="2" charset="-122"/>
              </a:rPr>
              <a:t>的当前库存量</a:t>
            </a:r>
            <a:r>
              <a:rPr lang="en-US" altLang="zh-CN" sz="1800" dirty="0">
                <a:latin typeface="Times New Roman" pitchFamily="18" charset="0"/>
                <a:ea typeface="黑体" pitchFamily="2" charset="-122"/>
              </a:rPr>
              <a:t>amount */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 err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min_level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(item, </a:t>
            </a:r>
            <a:r>
              <a:rPr lang="en-US" altLang="zh-CN" sz="2200" dirty="0" err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min_amount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)</a:t>
            </a:r>
            <a:r>
              <a:rPr lang="en-US" altLang="zh-CN" sz="2200" dirty="0">
                <a:latin typeface="Times New Roman" pitchFamily="18" charset="0"/>
                <a:ea typeface="黑体" pitchFamily="2" charset="-122"/>
              </a:rPr>
              <a:t> </a:t>
            </a:r>
            <a:br>
              <a:rPr lang="en-US" altLang="zh-CN" sz="2200" dirty="0">
                <a:latin typeface="Times New Roman" pitchFamily="18" charset="0"/>
                <a:ea typeface="黑体" pitchFamily="2" charset="-122"/>
              </a:rPr>
            </a:br>
            <a:r>
              <a:rPr lang="en-US" altLang="zh-CN" sz="1800" dirty="0">
                <a:latin typeface="Times New Roman" pitchFamily="18" charset="0"/>
                <a:ea typeface="黑体" pitchFamily="2" charset="-122"/>
              </a:rPr>
              <a:t>/* </a:t>
            </a:r>
            <a:r>
              <a:rPr lang="zh-CN" altLang="en-US" sz="1800" dirty="0">
                <a:latin typeface="Times New Roman" pitchFamily="18" charset="0"/>
                <a:ea typeface="黑体" pitchFamily="2" charset="-122"/>
              </a:rPr>
              <a:t>商品</a:t>
            </a:r>
            <a:r>
              <a:rPr lang="en-US" altLang="zh-CN" sz="1800" dirty="0">
                <a:latin typeface="Times New Roman" pitchFamily="18" charset="0"/>
                <a:ea typeface="黑体" pitchFamily="2" charset="-122"/>
              </a:rPr>
              <a:t>item</a:t>
            </a:r>
            <a:r>
              <a:rPr lang="zh-CN" altLang="en-US" sz="1800" dirty="0">
                <a:latin typeface="Times New Roman" pitchFamily="18" charset="0"/>
                <a:ea typeface="黑体" pitchFamily="2" charset="-122"/>
              </a:rPr>
              <a:t>应保持的最小库存量</a:t>
            </a:r>
            <a:r>
              <a:rPr lang="en-US" altLang="zh-CN" sz="1800" dirty="0" err="1">
                <a:latin typeface="Times New Roman" pitchFamily="18" charset="0"/>
                <a:ea typeface="黑体" pitchFamily="2" charset="-122"/>
              </a:rPr>
              <a:t>min_amount</a:t>
            </a:r>
            <a:r>
              <a:rPr lang="en-US" altLang="zh-CN" sz="1800" dirty="0">
                <a:latin typeface="Times New Roman" pitchFamily="18" charset="0"/>
                <a:ea typeface="黑体" pitchFamily="2" charset="-122"/>
              </a:rPr>
              <a:t> */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 err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reorder_level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(item, </a:t>
            </a:r>
            <a:r>
              <a:rPr lang="en-US" altLang="zh-CN" sz="2200" dirty="0" err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order_amount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)</a:t>
            </a:r>
            <a:r>
              <a:rPr lang="en-US" altLang="zh-CN" sz="2200" dirty="0">
                <a:latin typeface="Times New Roman" pitchFamily="18" charset="0"/>
                <a:ea typeface="黑体" pitchFamily="2" charset="-122"/>
              </a:rPr>
              <a:t>  </a:t>
            </a:r>
            <a:br>
              <a:rPr lang="en-US" altLang="zh-CN" sz="2200" dirty="0">
                <a:latin typeface="Times New Roman" pitchFamily="18" charset="0"/>
                <a:ea typeface="黑体" pitchFamily="2" charset="-122"/>
              </a:rPr>
            </a:br>
            <a:r>
              <a:rPr lang="en-US" altLang="zh-CN" sz="1800" dirty="0">
                <a:latin typeface="Times New Roman" pitchFamily="18" charset="0"/>
                <a:ea typeface="黑体" pitchFamily="2" charset="-122"/>
              </a:rPr>
              <a:t>/* </a:t>
            </a:r>
            <a:r>
              <a:rPr lang="zh-CN" altLang="en-US" sz="1800" dirty="0">
                <a:latin typeface="Times New Roman" pitchFamily="18" charset="0"/>
                <a:ea typeface="黑体" pitchFamily="2" charset="-122"/>
              </a:rPr>
              <a:t>商品</a:t>
            </a:r>
            <a:r>
              <a:rPr lang="en-US" altLang="zh-CN" sz="1800" dirty="0">
                <a:latin typeface="Times New Roman" pitchFamily="18" charset="0"/>
                <a:ea typeface="黑体" pitchFamily="2" charset="-122"/>
              </a:rPr>
              <a:t>item</a:t>
            </a:r>
            <a:r>
              <a:rPr lang="zh-CN" altLang="en-US" sz="1800" dirty="0">
                <a:latin typeface="Times New Roman" pitchFamily="18" charset="0"/>
                <a:ea typeface="黑体" pitchFamily="2" charset="-122"/>
              </a:rPr>
              <a:t>低于最小库存量时，需再订购的数量</a:t>
            </a:r>
            <a:r>
              <a:rPr lang="en-US" altLang="zh-CN" sz="1800" dirty="0" err="1">
                <a:latin typeface="Times New Roman" pitchFamily="18" charset="0"/>
                <a:ea typeface="黑体" pitchFamily="2" charset="-122"/>
              </a:rPr>
              <a:t>order_amount</a:t>
            </a:r>
            <a:r>
              <a:rPr lang="en-US" altLang="zh-CN" sz="1800" dirty="0">
                <a:latin typeface="Times New Roman" pitchFamily="18" charset="0"/>
                <a:ea typeface="黑体" pitchFamily="2" charset="-122"/>
              </a:rPr>
              <a:t> */ 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 err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purchase_orders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(item, amount) </a:t>
            </a:r>
            <a:r>
              <a:rPr lang="en-US" altLang="zh-CN" sz="1800" dirty="0">
                <a:latin typeface="Times New Roman" pitchFamily="18" charset="0"/>
                <a:ea typeface="黑体" pitchFamily="2" charset="-122"/>
              </a:rPr>
              <a:t>   </a:t>
            </a:r>
            <a:br>
              <a:rPr lang="en-US" altLang="zh-CN" sz="1800" dirty="0">
                <a:latin typeface="Times New Roman" pitchFamily="18" charset="0"/>
                <a:ea typeface="黑体" pitchFamily="2" charset="-122"/>
              </a:rPr>
            </a:br>
            <a:r>
              <a:rPr lang="en-US" altLang="zh-CN" sz="1800" dirty="0">
                <a:latin typeface="Times New Roman" pitchFamily="18" charset="0"/>
                <a:ea typeface="黑体" pitchFamily="2" charset="-122"/>
              </a:rPr>
              <a:t> /* </a:t>
            </a:r>
            <a:r>
              <a:rPr lang="zh-CN" altLang="en-US" sz="1800" dirty="0">
                <a:latin typeface="Times New Roman" pitchFamily="18" charset="0"/>
                <a:ea typeface="黑体" pitchFamily="2" charset="-122"/>
              </a:rPr>
              <a:t>商品</a:t>
            </a:r>
            <a:r>
              <a:rPr lang="en-US" altLang="zh-CN" sz="1800" dirty="0">
                <a:latin typeface="Times New Roman" pitchFamily="18" charset="0"/>
                <a:ea typeface="黑体" pitchFamily="2" charset="-122"/>
              </a:rPr>
              <a:t>item</a:t>
            </a:r>
            <a:r>
              <a:rPr lang="zh-CN" altLang="en-US" sz="1800" dirty="0">
                <a:latin typeface="Times New Roman" pitchFamily="18" charset="0"/>
                <a:ea typeface="黑体" pitchFamily="2" charset="-122"/>
              </a:rPr>
              <a:t>的订购单（订购数量</a:t>
            </a:r>
            <a:r>
              <a:rPr lang="en-US" altLang="zh-CN" sz="1800" dirty="0">
                <a:latin typeface="Times New Roman" pitchFamily="18" charset="0"/>
                <a:ea typeface="黑体" pitchFamily="2" charset="-122"/>
              </a:rPr>
              <a:t>amount</a:t>
            </a:r>
            <a:r>
              <a:rPr lang="zh-CN" altLang="en-US" sz="1800" dirty="0">
                <a:latin typeface="Times New Roman" pitchFamily="18" charset="0"/>
                <a:ea typeface="黑体" pitchFamily="2" charset="-122"/>
              </a:rPr>
              <a:t>）*</a:t>
            </a:r>
            <a:r>
              <a:rPr lang="en-US" altLang="zh-CN" sz="1800" dirty="0">
                <a:latin typeface="Times New Roman" pitchFamily="18" charset="0"/>
                <a:ea typeface="黑体" pitchFamily="2" charset="-122"/>
              </a:rPr>
              <a:t>/</a:t>
            </a:r>
          </a:p>
        </p:txBody>
      </p:sp>
      <p:sp>
        <p:nvSpPr>
          <p:cNvPr id="235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2355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</a:t>
            </a:r>
            <a:r>
              <a:rPr lang="en-US" altLang="zh-CN"/>
              <a:t>—</a:t>
            </a:r>
            <a:r>
              <a:rPr lang="zh-CN" altLang="en-US"/>
              <a:t>触发器与主动数据库系统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7573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72DEB0-BA86-43E6-82CB-59DDA3D1792F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/>
              <a:t>9.3.2 </a:t>
            </a:r>
            <a:r>
              <a:rPr lang="zh-CN" altLang="en-US" sz="3800"/>
              <a:t>触发器的外部应用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663" y="1340421"/>
            <a:ext cx="8542337" cy="525693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200" dirty="0">
                <a:solidFill>
                  <a:srgbClr val="009900"/>
                </a:solidFill>
                <a:ea typeface="黑体" pitchFamily="2" charset="-122"/>
              </a:rPr>
              <a:t>定义行后触发器，</a:t>
            </a:r>
            <a:r>
              <a:rPr lang="zh-CN" altLang="en-US" sz="2200" dirty="0">
                <a:latin typeface="Times New Roman" pitchFamily="18" charset="0"/>
                <a:ea typeface="黑体" pitchFamily="2" charset="-122"/>
              </a:rPr>
              <a:t>实现基于库存量的自动订购单产生，如下：</a:t>
            </a:r>
            <a:endParaRPr lang="zh-CN" altLang="en-US" sz="2200" dirty="0">
              <a:solidFill>
                <a:srgbClr val="009900"/>
              </a:solidFill>
              <a:ea typeface="黑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</a:rPr>
              <a:t>CREATE TRIGGER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 err="1">
                <a:latin typeface="Times New Roman" pitchFamily="18" charset="0"/>
              </a:rPr>
              <a:t>item_reorder</a:t>
            </a:r>
            <a:endParaRPr lang="en-US" altLang="zh-CN" sz="2000" b="1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</a:rPr>
              <a:t>AFTER UPDATE OF </a:t>
            </a:r>
            <a:r>
              <a:rPr lang="en-US" altLang="zh-CN" sz="2000" b="1" dirty="0">
                <a:latin typeface="Times New Roman" pitchFamily="18" charset="0"/>
              </a:rPr>
              <a:t>amount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</a:rPr>
              <a:t>ON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itchFamily="18" charset="0"/>
              </a:rPr>
              <a:t>inventory</a:t>
            </a:r>
            <a:r>
              <a:rPr lang="en-US" altLang="zh-CN" sz="2000" b="1" dirty="0">
                <a:latin typeface="Times New Roman" pitchFamily="18" charset="0"/>
              </a:rPr>
              <a:t>  </a:t>
            </a:r>
            <a:endParaRPr lang="en-US" altLang="zh-CN" sz="1800" dirty="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</a:rPr>
              <a:t>REFERENCING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</a:rPr>
              <a:t>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OLD ROW AS </a:t>
            </a:r>
            <a:r>
              <a:rPr lang="en-US" altLang="zh-CN" sz="2000" b="1" dirty="0" err="1">
                <a:solidFill>
                  <a:srgbClr val="009900"/>
                </a:solidFill>
                <a:latin typeface="Times New Roman" pitchFamily="18" charset="0"/>
              </a:rPr>
              <a:t>old_row</a:t>
            </a:r>
            <a:r>
              <a:rPr lang="en-US" altLang="zh-CN" sz="2000" b="1" dirty="0">
                <a:latin typeface="Times New Roman" pitchFamily="18" charset="0"/>
              </a:rPr>
              <a:t>,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NEW ROW AS </a:t>
            </a:r>
            <a:r>
              <a:rPr lang="en-US" altLang="zh-CN" sz="2000" b="1" dirty="0" err="1">
                <a:solidFill>
                  <a:srgbClr val="009900"/>
                </a:solidFill>
                <a:latin typeface="Times New Roman" pitchFamily="18" charset="0"/>
              </a:rPr>
              <a:t>new_row</a:t>
            </a:r>
            <a:endParaRPr lang="en-US" altLang="zh-CN" sz="2000" b="1" dirty="0">
              <a:solidFill>
                <a:srgbClr val="009900"/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</a:rPr>
              <a:t>FOR EACH ROW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</a:rPr>
              <a:t>WHEN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 err="1">
                <a:solidFill>
                  <a:srgbClr val="009900"/>
                </a:solidFill>
                <a:latin typeface="Times New Roman" pitchFamily="18" charset="0"/>
              </a:rPr>
              <a:t>new_row</a:t>
            </a:r>
            <a:r>
              <a:rPr lang="en-US" altLang="zh-CN" sz="2000" b="1" dirty="0" err="1">
                <a:latin typeface="Times New Roman" pitchFamily="18" charset="0"/>
              </a:rPr>
              <a:t>.amount</a:t>
            </a:r>
            <a:r>
              <a:rPr lang="en-US" altLang="zh-CN" sz="2000" b="1" dirty="0">
                <a:latin typeface="Times New Roman" pitchFamily="18" charset="0"/>
              </a:rPr>
              <a:t> &lt;= (SELECT </a:t>
            </a:r>
            <a:r>
              <a:rPr lang="en-US" altLang="zh-CN" sz="2000" b="1" dirty="0" err="1">
                <a:latin typeface="Times New Roman" pitchFamily="18" charset="0"/>
              </a:rPr>
              <a:t>min_amount</a:t>
            </a:r>
            <a:r>
              <a:rPr lang="en-US" altLang="zh-CN" sz="2000" b="1" dirty="0">
                <a:latin typeface="Times New Roman" pitchFamily="18" charset="0"/>
              </a:rPr>
              <a:t>  FROM 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itchFamily="18" charset="0"/>
              </a:rPr>
              <a:t>min_level</a:t>
            </a:r>
            <a:endParaRPr lang="en-US" altLang="zh-CN" sz="20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</a:rPr>
              <a:t>                                                   WHERE 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itchFamily="18" charset="0"/>
              </a:rPr>
              <a:t>min_level</a:t>
            </a:r>
            <a:r>
              <a:rPr lang="en-US" altLang="zh-CN" sz="2000" b="1" dirty="0" err="1">
                <a:latin typeface="Times New Roman" pitchFamily="18" charset="0"/>
              </a:rPr>
              <a:t>.item</a:t>
            </a:r>
            <a:r>
              <a:rPr lang="en-US" altLang="zh-CN" sz="2000" b="1" dirty="0">
                <a:latin typeface="Times New Roman" pitchFamily="18" charset="0"/>
              </a:rPr>
              <a:t> = </a:t>
            </a:r>
            <a:r>
              <a:rPr lang="en-US" altLang="zh-CN" sz="2000" b="1" dirty="0" err="1">
                <a:solidFill>
                  <a:srgbClr val="009900"/>
                </a:solidFill>
                <a:latin typeface="Times New Roman" pitchFamily="18" charset="0"/>
              </a:rPr>
              <a:t>old_row</a:t>
            </a:r>
            <a:r>
              <a:rPr lang="en-US" altLang="zh-CN" sz="2000" b="1" dirty="0" err="1">
                <a:latin typeface="Times New Roman" pitchFamily="18" charset="0"/>
              </a:rPr>
              <a:t>.item</a:t>
            </a:r>
            <a:r>
              <a:rPr lang="en-US" altLang="zh-CN" sz="2000" b="1" dirty="0">
                <a:latin typeface="Times New Roman" pitchFamily="18" charset="0"/>
              </a:rPr>
              <a:t> )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</a:rPr>
              <a:t>              AND  NOT EXISTS (SELECT  *  FROM 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itchFamily="18" charset="0"/>
              </a:rPr>
              <a:t>purchase_orders</a:t>
            </a:r>
            <a:r>
              <a:rPr lang="en-US" altLang="zh-CN" sz="2000" b="1" dirty="0">
                <a:solidFill>
                  <a:srgbClr val="00B050"/>
                </a:solidFill>
                <a:latin typeface="Times New Roman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</a:rPr>
              <a:t>                                                   WHERE 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itchFamily="18" charset="0"/>
              </a:rPr>
              <a:t>purchase_orders</a:t>
            </a:r>
            <a:r>
              <a:rPr lang="en-US" altLang="zh-CN" sz="2000" b="1" dirty="0" err="1">
                <a:latin typeface="Times New Roman" pitchFamily="18" charset="0"/>
              </a:rPr>
              <a:t>.item</a:t>
            </a:r>
            <a:r>
              <a:rPr lang="en-US" altLang="zh-CN" sz="2000" b="1" dirty="0">
                <a:latin typeface="Times New Roman" pitchFamily="18" charset="0"/>
              </a:rPr>
              <a:t> = </a:t>
            </a:r>
            <a:br>
              <a:rPr lang="en-US" altLang="zh-CN" sz="2000" b="1" dirty="0">
                <a:latin typeface="Times New Roman" pitchFamily="18" charset="0"/>
              </a:rPr>
            </a:br>
            <a:r>
              <a:rPr lang="en-US" altLang="zh-CN" sz="2000" b="1" dirty="0">
                <a:latin typeface="Times New Roman" pitchFamily="18" charset="0"/>
              </a:rPr>
              <a:t>                                                               </a:t>
            </a:r>
            <a:r>
              <a:rPr lang="en-US" altLang="zh-CN" sz="2000" b="1" dirty="0" err="1">
                <a:solidFill>
                  <a:srgbClr val="009900"/>
                </a:solidFill>
                <a:latin typeface="Times New Roman" pitchFamily="18" charset="0"/>
              </a:rPr>
              <a:t>old_row</a:t>
            </a:r>
            <a:r>
              <a:rPr lang="en-US" altLang="zh-CN" sz="2000" b="1" dirty="0" err="1">
                <a:latin typeface="Times New Roman" pitchFamily="18" charset="0"/>
              </a:rPr>
              <a:t>.item</a:t>
            </a:r>
            <a:r>
              <a:rPr lang="en-US" altLang="zh-CN" sz="2000" b="1" dirty="0">
                <a:latin typeface="Times New Roman" pitchFamily="18" charset="0"/>
              </a:rPr>
              <a:t> 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</a:rPr>
              <a:t>BEGIN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</a:rPr>
              <a:t>    INSERT INTO 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itchFamily="18" charset="0"/>
              </a:rPr>
              <a:t>purchase_orders</a:t>
            </a:r>
            <a:endParaRPr lang="en-US" altLang="zh-CN" sz="20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</a:rPr>
              <a:t>         SELECT item, </a:t>
            </a:r>
            <a:r>
              <a:rPr lang="en-US" altLang="zh-CN" sz="2000" b="1" dirty="0" err="1">
                <a:latin typeface="Times New Roman" pitchFamily="18" charset="0"/>
              </a:rPr>
              <a:t>order_amount</a:t>
            </a:r>
            <a:r>
              <a:rPr lang="en-US" altLang="zh-CN" sz="2000" b="1" dirty="0">
                <a:latin typeface="Times New Roman" pitchFamily="18" charset="0"/>
              </a:rPr>
              <a:t>  FROM 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itchFamily="18" charset="0"/>
              </a:rPr>
              <a:t>reorder_level</a:t>
            </a:r>
            <a:endParaRPr lang="en-US" altLang="zh-CN" sz="20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</a:rPr>
              <a:t>         WHERE 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itchFamily="18" charset="0"/>
              </a:rPr>
              <a:t>reorder_level</a:t>
            </a:r>
            <a:r>
              <a:rPr lang="en-US" altLang="zh-CN" sz="2000" b="1" dirty="0" err="1">
                <a:latin typeface="Times New Roman" pitchFamily="18" charset="0"/>
              </a:rPr>
              <a:t>.item</a:t>
            </a:r>
            <a:r>
              <a:rPr lang="en-US" altLang="zh-CN" sz="2000" b="1" dirty="0">
                <a:latin typeface="Times New Roman" pitchFamily="18" charset="0"/>
              </a:rPr>
              <a:t> = </a:t>
            </a:r>
            <a:r>
              <a:rPr lang="en-US" altLang="zh-CN" sz="2000" b="1" dirty="0" err="1">
                <a:solidFill>
                  <a:srgbClr val="009900"/>
                </a:solidFill>
                <a:latin typeface="Times New Roman" pitchFamily="18" charset="0"/>
              </a:rPr>
              <a:t>old_row</a:t>
            </a:r>
            <a:r>
              <a:rPr lang="en-US" altLang="zh-CN" sz="2000" b="1" dirty="0" err="1">
                <a:latin typeface="Times New Roman" pitchFamily="18" charset="0"/>
              </a:rPr>
              <a:t>.item</a:t>
            </a:r>
            <a:endParaRPr lang="en-US" altLang="zh-CN" sz="2000" b="1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</a:rPr>
              <a:t>END;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398496" y="4427820"/>
            <a:ext cx="2741456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尚未产生该商品的订购单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398496" y="3716532"/>
            <a:ext cx="2741456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该商品已低于最小库存量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452320" y="5385990"/>
            <a:ext cx="1368152" cy="92333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动作：自动产生该商品的订购单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6372200" y="1916832"/>
            <a:ext cx="2492990" cy="64633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事件：修改货存清单中</a:t>
            </a:r>
            <a:endParaRPr lang="en-US" altLang="zh-CN" dirty="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某</a:t>
            </a:r>
            <a:r>
              <a:rPr lang="zh-CN" altLang="en-US" b="1" dirty="0">
                <a:solidFill>
                  <a:srgbClr val="FF0000"/>
                </a:solidFill>
              </a:rPr>
              <a:t>商品的库存量以后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78416" y="4077072"/>
            <a:ext cx="720080" cy="360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条件：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</a:t>
            </a:r>
            <a:r>
              <a:rPr lang="en-US" altLang="zh-CN"/>
              <a:t>—</a:t>
            </a:r>
            <a:r>
              <a:rPr lang="zh-CN" altLang="en-US"/>
              <a:t>触发器与主动数据库系统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009" y="466900"/>
            <a:ext cx="3024336" cy="63955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7D2C2C-C560-47A7-8C17-736B85460CC9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The End</a:t>
            </a:r>
            <a:endParaRPr lang="zh-CN" altLang="en-US" dirty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【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补充题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】</a:t>
            </a:r>
            <a:r>
              <a:rPr lang="zh-CN" altLang="en-US" dirty="0">
                <a:latin typeface="Times New Roman" pitchFamily="18" charset="0"/>
                <a:ea typeface="黑体" pitchFamily="2" charset="-122"/>
              </a:rPr>
              <a:t>职员（</a:t>
            </a:r>
            <a:r>
              <a:rPr lang="en-US" altLang="zh-CN" dirty="0" err="1">
                <a:latin typeface="Times New Roman" pitchFamily="18" charset="0"/>
                <a:ea typeface="黑体" pitchFamily="2" charset="-122"/>
              </a:rPr>
              <a:t>emp</a:t>
            </a:r>
            <a:r>
              <a:rPr lang="zh-CN" altLang="en-US" dirty="0">
                <a:latin typeface="Times New Roman" pitchFamily="18" charset="0"/>
                <a:ea typeface="黑体" pitchFamily="2" charset="-122"/>
              </a:rPr>
              <a:t>）基表定义同课件：</a:t>
            </a:r>
            <a:br>
              <a:rPr lang="en-US" altLang="zh-CN" dirty="0">
                <a:latin typeface="Times New Roman" pitchFamily="18" charset="0"/>
                <a:ea typeface="黑体" pitchFamily="2" charset="-122"/>
              </a:rPr>
            </a:br>
            <a:r>
              <a:rPr lang="en-US" altLang="zh-CN" sz="2400" b="1" dirty="0" err="1"/>
              <a:t>emp</a:t>
            </a:r>
            <a:r>
              <a:rPr lang="en-US" altLang="zh-CN" sz="2400" b="1" dirty="0"/>
              <a:t> (</a:t>
            </a:r>
            <a:r>
              <a:rPr lang="en-US" altLang="zh-CN" sz="2400" b="1" dirty="0" err="1"/>
              <a:t>empno</a:t>
            </a:r>
            <a:r>
              <a:rPr lang="en-US" altLang="zh-CN" sz="2400" b="1" dirty="0"/>
              <a:t>, </a:t>
            </a:r>
            <a:r>
              <a:rPr lang="en-US" altLang="zh-CN" sz="2400" b="1" dirty="0" err="1"/>
              <a:t>ename</a:t>
            </a:r>
            <a:r>
              <a:rPr lang="en-US" altLang="zh-CN" sz="2400" b="1" dirty="0"/>
              <a:t>, job, </a:t>
            </a:r>
            <a:r>
              <a:rPr lang="en-US" altLang="zh-CN" sz="2400" b="1" dirty="0" err="1"/>
              <a:t>mgr</a:t>
            </a:r>
            <a:r>
              <a:rPr lang="en-US" altLang="zh-CN" sz="2400" b="1" dirty="0"/>
              <a:t>, </a:t>
            </a:r>
            <a:r>
              <a:rPr lang="en-US" altLang="zh-CN" sz="2400" b="1" dirty="0" err="1"/>
              <a:t>sal</a:t>
            </a:r>
            <a:r>
              <a:rPr lang="en-US" altLang="zh-CN" sz="2400" b="1" dirty="0"/>
              <a:t>, </a:t>
            </a:r>
            <a:r>
              <a:rPr lang="en-US" altLang="zh-CN" sz="2400" b="1" dirty="0" err="1"/>
              <a:t>comm</a:t>
            </a:r>
            <a:r>
              <a:rPr lang="en-US" altLang="zh-CN" sz="2400" b="1" dirty="0"/>
              <a:t>, </a:t>
            </a:r>
            <a:r>
              <a:rPr lang="en-US" altLang="zh-CN" sz="2400" b="1" dirty="0" err="1"/>
              <a:t>deptno</a:t>
            </a:r>
            <a:r>
              <a:rPr lang="en-US" altLang="zh-CN" sz="2400" b="1" dirty="0"/>
              <a:t>)</a:t>
            </a:r>
            <a:br>
              <a:rPr lang="en-US" altLang="zh-CN" sz="2400" dirty="0">
                <a:latin typeface="Times New Roman" pitchFamily="18" charset="0"/>
                <a:ea typeface="黑体" pitchFamily="2" charset="-122"/>
              </a:rPr>
            </a:br>
            <a:r>
              <a:rPr lang="zh-CN" altLang="en-US" sz="2400" dirty="0">
                <a:latin typeface="Times New Roman" pitchFamily="18" charset="0"/>
                <a:ea typeface="黑体" pitchFamily="2" charset="-122"/>
              </a:rPr>
              <a:t>试用 </a:t>
            </a:r>
            <a:r>
              <a:rPr lang="en-US" altLang="zh-CN" sz="2400" dirty="0">
                <a:latin typeface="Times New Roman" pitchFamily="18" charset="0"/>
                <a:ea typeface="黑体" pitchFamily="2" charset="-122"/>
              </a:rPr>
              <a:t>SQL:1999/SQL3</a:t>
            </a:r>
            <a:r>
              <a:rPr lang="zh-CN" altLang="en-US" sz="2400" dirty="0">
                <a:latin typeface="Times New Roman" pitchFamily="18" charset="0"/>
                <a:ea typeface="黑体" pitchFamily="2" charset="-122"/>
              </a:rPr>
              <a:t>语法定义一个名为</a:t>
            </a:r>
            <a:r>
              <a:rPr lang="en-US" altLang="zh-CN" sz="2400" dirty="0" err="1">
                <a:latin typeface="Times New Roman" pitchFamily="18" charset="0"/>
                <a:ea typeface="黑体" pitchFamily="2" charset="-122"/>
              </a:rPr>
              <a:t>empBandh</a:t>
            </a:r>
            <a:r>
              <a:rPr lang="zh-CN" altLang="en-US" sz="2400" dirty="0">
                <a:latin typeface="Times New Roman" pitchFamily="18" charset="0"/>
                <a:ea typeface="黑体" pitchFamily="2" charset="-122"/>
              </a:rPr>
              <a:t>的触发器，来实现以下功能：</a:t>
            </a:r>
            <a:br>
              <a:rPr lang="en-US" altLang="zh-CN" sz="2400" dirty="0">
                <a:latin typeface="Times New Roman" pitchFamily="18" charset="0"/>
                <a:ea typeface="黑体" pitchFamily="2" charset="-122"/>
              </a:rPr>
            </a:br>
            <a:r>
              <a:rPr lang="zh-CN" altLang="en-US" sz="2400" dirty="0">
                <a:latin typeface="Times New Roman" pitchFamily="18" charset="0"/>
                <a:ea typeface="黑体" pitchFamily="2" charset="-122"/>
              </a:rPr>
              <a:t>一旦某个员工的数据从</a:t>
            </a:r>
            <a:r>
              <a:rPr lang="en-US" altLang="zh-CN" sz="2400" dirty="0" err="1">
                <a:latin typeface="Times New Roman" pitchFamily="18" charset="0"/>
                <a:ea typeface="黑体" pitchFamily="2" charset="-122"/>
              </a:rPr>
              <a:t>emp</a:t>
            </a:r>
            <a:r>
              <a:rPr lang="zh-CN" altLang="en-US" sz="2400" dirty="0">
                <a:latin typeface="Times New Roman" pitchFamily="18" charset="0"/>
                <a:ea typeface="黑体" pitchFamily="2" charset="-122"/>
              </a:rPr>
              <a:t>表中被删除，只要此员工的工种不是“</a:t>
            </a:r>
            <a:r>
              <a:rPr lang="en-US" altLang="zh-CN" sz="2400" dirty="0" err="1">
                <a:latin typeface="Times New Roman" pitchFamily="18" charset="0"/>
                <a:ea typeface="黑体" pitchFamily="2" charset="-122"/>
              </a:rPr>
              <a:t>bandh</a:t>
            </a:r>
            <a:r>
              <a:rPr lang="zh-CN" altLang="en-US" sz="2400" dirty="0">
                <a:latin typeface="Times New Roman" pitchFamily="18" charset="0"/>
                <a:ea typeface="黑体" pitchFamily="2" charset="-122"/>
              </a:rPr>
              <a:t>”（停职），就在</a:t>
            </a:r>
            <a:r>
              <a:rPr lang="en-US" altLang="zh-CN" sz="2400" dirty="0" err="1">
                <a:latin typeface="Times New Roman" pitchFamily="18" charset="0"/>
                <a:ea typeface="黑体" pitchFamily="2" charset="-122"/>
              </a:rPr>
              <a:t>emp</a:t>
            </a:r>
            <a:r>
              <a:rPr lang="zh-CN" altLang="en-US" sz="2400" dirty="0">
                <a:latin typeface="Times New Roman" pitchFamily="18" charset="0"/>
                <a:ea typeface="黑体" pitchFamily="2" charset="-122"/>
              </a:rPr>
              <a:t>表中恢复（即重新插入）此员工的数据，并将其工种（</a:t>
            </a:r>
            <a:r>
              <a:rPr lang="en-US" altLang="zh-CN" sz="2400" dirty="0">
                <a:latin typeface="Times New Roman" pitchFamily="18" charset="0"/>
                <a:ea typeface="黑体" pitchFamily="2" charset="-122"/>
              </a:rPr>
              <a:t>job</a:t>
            </a:r>
            <a:r>
              <a:rPr lang="zh-CN" altLang="en-US" sz="2400" dirty="0">
                <a:latin typeface="Times New Roman" pitchFamily="18" charset="0"/>
                <a:ea typeface="黑体" pitchFamily="2" charset="-122"/>
              </a:rPr>
              <a:t>）置为“</a:t>
            </a:r>
            <a:r>
              <a:rPr lang="en-US" altLang="zh-CN" sz="2400" dirty="0" err="1">
                <a:latin typeface="Times New Roman" pitchFamily="18" charset="0"/>
                <a:ea typeface="黑体" pitchFamily="2" charset="-122"/>
              </a:rPr>
              <a:t>bandh</a:t>
            </a:r>
            <a:r>
              <a:rPr lang="zh-CN" altLang="en-US" sz="2400" dirty="0">
                <a:latin typeface="Times New Roman" pitchFamily="18" charset="0"/>
                <a:ea typeface="黑体" pitchFamily="2" charset="-122"/>
              </a:rPr>
              <a:t>”，月薪（</a:t>
            </a:r>
            <a:r>
              <a:rPr lang="en-US" altLang="zh-CN" sz="2400" dirty="0" err="1">
                <a:latin typeface="Times New Roman" pitchFamily="18" charset="0"/>
                <a:ea typeface="黑体" pitchFamily="2" charset="-122"/>
              </a:rPr>
              <a:t>sal</a:t>
            </a:r>
            <a:r>
              <a:rPr lang="zh-CN" altLang="en-US" sz="2400" dirty="0">
                <a:latin typeface="Times New Roman" pitchFamily="18" charset="0"/>
                <a:ea typeface="黑体" pitchFamily="2" charset="-122"/>
              </a:rPr>
              <a:t>）置为</a:t>
            </a:r>
            <a:r>
              <a:rPr lang="en-US" altLang="zh-CN" sz="2400" dirty="0">
                <a:latin typeface="Times New Roman" pitchFamily="18" charset="0"/>
                <a:ea typeface="黑体" pitchFamily="2" charset="-122"/>
              </a:rPr>
              <a:t>2000.0</a:t>
            </a:r>
            <a:r>
              <a:rPr lang="zh-CN" altLang="en-US" sz="2400" dirty="0">
                <a:latin typeface="Times New Roman" pitchFamily="18" charset="0"/>
                <a:ea typeface="黑体" pitchFamily="2" charset="-122"/>
              </a:rPr>
              <a:t>，佣金（</a:t>
            </a:r>
            <a:r>
              <a:rPr lang="en-US" altLang="zh-CN" sz="2400" dirty="0" err="1">
                <a:latin typeface="Times New Roman" pitchFamily="18" charset="0"/>
                <a:ea typeface="黑体" pitchFamily="2" charset="-122"/>
              </a:rPr>
              <a:t>comm</a:t>
            </a:r>
            <a:r>
              <a:rPr lang="zh-CN" altLang="en-US" sz="2400" dirty="0">
                <a:latin typeface="Times New Roman" pitchFamily="18" charset="0"/>
                <a:ea typeface="黑体" pitchFamily="2" charset="-122"/>
              </a:rPr>
              <a:t>）置为</a:t>
            </a:r>
            <a:r>
              <a:rPr lang="en-US" altLang="zh-CN" sz="2400" dirty="0">
                <a:latin typeface="Times New Roman" pitchFamily="18" charset="0"/>
                <a:ea typeface="黑体" pitchFamily="2" charset="-122"/>
              </a:rPr>
              <a:t>NULL</a:t>
            </a:r>
            <a:r>
              <a:rPr lang="zh-CN" altLang="en-US" sz="2400" dirty="0">
                <a:latin typeface="Times New Roman" pitchFamily="18" charset="0"/>
                <a:ea typeface="黑体" pitchFamily="2" charset="-122"/>
              </a:rPr>
              <a:t>，其余属性值均不变。</a:t>
            </a:r>
            <a:endParaRPr lang="en-US" altLang="zh-CN" sz="2400" dirty="0">
              <a:latin typeface="Times New Roman" pitchFamily="18" charset="0"/>
              <a:ea typeface="黑体" pitchFamily="2" charset="-122"/>
            </a:endParaRPr>
          </a:p>
          <a:p>
            <a:pPr marL="457200" indent="-457200" eaLnBrk="1" hangingPunct="1"/>
            <a:r>
              <a:rPr lang="zh-CN" altLang="en-US" sz="2400" b="1" dirty="0"/>
              <a:t>提醒：请在</a:t>
            </a:r>
            <a:r>
              <a:rPr lang="zh-CN" altLang="en-US" sz="2400" b="1" dirty="0">
                <a:solidFill>
                  <a:srgbClr val="FF0000"/>
                </a:solidFill>
              </a:rPr>
              <a:t>截止时间（</a:t>
            </a:r>
            <a:r>
              <a:rPr lang="en-US" altLang="zh-CN" sz="2400" b="1" dirty="0">
                <a:solidFill>
                  <a:srgbClr val="FF0000"/>
                </a:solidFill>
              </a:rPr>
              <a:t>11</a:t>
            </a:r>
            <a:r>
              <a:rPr lang="zh-CN" altLang="en-US" sz="2400" b="1" dirty="0">
                <a:solidFill>
                  <a:srgbClr val="FF0000"/>
                </a:solidFill>
              </a:rPr>
              <a:t>月</a:t>
            </a:r>
            <a:r>
              <a:rPr lang="en-US" altLang="zh-CN" sz="2400" b="1" dirty="0">
                <a:solidFill>
                  <a:srgbClr val="FF0000"/>
                </a:solidFill>
              </a:rPr>
              <a:t>19</a:t>
            </a:r>
            <a:r>
              <a:rPr lang="zh-CN" altLang="en-US" sz="2400" b="1" dirty="0">
                <a:solidFill>
                  <a:srgbClr val="FF0000"/>
                </a:solidFill>
              </a:rPr>
              <a:t>日</a:t>
            </a:r>
            <a:r>
              <a:rPr lang="en-US" altLang="zh-CN" sz="2400" b="1" dirty="0">
                <a:solidFill>
                  <a:srgbClr val="FF0000"/>
                </a:solidFill>
              </a:rPr>
              <a:t>23:59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  <a:r>
              <a:rPr lang="zh-CN" altLang="en-US" sz="2400" b="1" dirty="0"/>
              <a:t>之前提交答案！</a:t>
            </a:r>
            <a:endParaRPr lang="en-US" altLang="zh-CN" sz="2400" dirty="0"/>
          </a:p>
          <a:p>
            <a:pPr marL="0" indent="0" eaLnBrk="1" hangingPunct="1">
              <a:buNone/>
            </a:pPr>
            <a:endParaRPr lang="zh-CN" altLang="en-US" sz="2400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662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2663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</a:t>
            </a:r>
            <a:r>
              <a:rPr lang="en-US" altLang="zh-CN"/>
              <a:t>—</a:t>
            </a:r>
            <a:r>
              <a:rPr lang="zh-CN" altLang="en-US"/>
              <a:t>触发器与主动数据库系统</a:t>
            </a:r>
            <a:endParaRPr lang="en-US" altLang="zh-CN" dirty="0"/>
          </a:p>
        </p:txBody>
      </p:sp>
      <p:pic>
        <p:nvPicPr>
          <p:cNvPr id="26631" name="Picture 4" descr="BD05219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5234268"/>
            <a:ext cx="1224136" cy="1147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B64DBD-897B-4A61-A4A1-1AA740D53F10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9.1 </a:t>
            </a:r>
            <a:r>
              <a:rPr lang="zh-CN" altLang="en-US" sz="4000"/>
              <a:t>主动数据库系统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016"/>
            <a:ext cx="8075612" cy="5040312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一、被动数据库系统 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vs. </a:t>
            </a:r>
            <a:r>
              <a:rPr lang="zh-CN" altLang="en-US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主动数据库系统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被动数据库系统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1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传统数据库系统</a:t>
            </a:r>
            <a:r>
              <a:rPr lang="zh-CN" altLang="en-US" sz="2100" dirty="0">
                <a:latin typeface="Times New Roman" pitchFamily="18" charset="0"/>
                <a:ea typeface="黑体" pitchFamily="2" charset="-122"/>
              </a:rPr>
              <a:t>只能按用户或应用程序（用户事务）的要求对数据库进行操作，而不能根据发生的事件或数据库的状态主动地进行操作，这样的系统称为</a:t>
            </a:r>
            <a:r>
              <a:rPr lang="zh-CN" altLang="en-US" sz="21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被动数据库系统（</a:t>
            </a:r>
            <a:r>
              <a:rPr lang="en-US" altLang="zh-CN" sz="21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passive database systems</a:t>
            </a:r>
            <a:r>
              <a:rPr lang="zh-CN" altLang="en-US" sz="21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）</a:t>
            </a:r>
            <a:r>
              <a:rPr lang="zh-CN" altLang="en-US" sz="2100" dirty="0">
                <a:latin typeface="Times New Roman" pitchFamily="18" charset="0"/>
                <a:ea typeface="黑体" pitchFamily="2" charset="-122"/>
              </a:rPr>
              <a:t>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主动数据库系统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1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理想的数据库系统</a:t>
            </a:r>
            <a:r>
              <a:rPr lang="zh-CN" altLang="en-US" sz="2100" dirty="0">
                <a:latin typeface="Times New Roman" pitchFamily="18" charset="0"/>
                <a:ea typeface="黑体" pitchFamily="2" charset="-122"/>
              </a:rPr>
              <a:t>应能根据发生的事件（如：用户事务对数据库进行某种操作、时间事件、外来事件等）或数据库的状态，主动地执行某些操作（</a:t>
            </a:r>
            <a:r>
              <a:rPr lang="zh-CN" altLang="en-US" sz="21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称具有主动数据库功能</a:t>
            </a:r>
            <a:r>
              <a:rPr lang="zh-CN" altLang="en-US" sz="2100" dirty="0">
                <a:latin typeface="Times New Roman" pitchFamily="18" charset="0"/>
                <a:ea typeface="黑体" pitchFamily="2" charset="-122"/>
              </a:rPr>
              <a:t>），且这种主动数据库功能是用户</a:t>
            </a:r>
            <a:r>
              <a:rPr lang="en-US" altLang="zh-CN" sz="2100" dirty="0">
                <a:latin typeface="Times New Roman" pitchFamily="18" charset="0"/>
                <a:ea typeface="黑体" pitchFamily="2" charset="-122"/>
              </a:rPr>
              <a:t>/DBA</a:t>
            </a:r>
            <a:r>
              <a:rPr lang="zh-CN" altLang="en-US" sz="2100" dirty="0">
                <a:latin typeface="Times New Roman" pitchFamily="18" charset="0"/>
                <a:ea typeface="黑体" pitchFamily="2" charset="-122"/>
              </a:rPr>
              <a:t>事先可定义的，这样的系统称为</a:t>
            </a:r>
            <a:r>
              <a:rPr lang="zh-CN" altLang="en-US" sz="21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主动数据库系统（</a:t>
            </a:r>
            <a:r>
              <a:rPr lang="en-US" altLang="zh-CN" sz="21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active database systems</a:t>
            </a:r>
            <a:r>
              <a:rPr lang="zh-CN" altLang="en-US" sz="21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）。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5125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512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</a:t>
            </a:r>
            <a:r>
              <a:rPr lang="en-US" altLang="zh-CN"/>
              <a:t>—</a:t>
            </a:r>
            <a:r>
              <a:rPr lang="zh-CN" altLang="en-US"/>
              <a:t>触发器与主动数据库系统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E3C481-A101-490B-9A2A-F6A3713F77CD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9.1 </a:t>
            </a:r>
            <a:r>
              <a:rPr lang="zh-CN" altLang="en-US" sz="4000"/>
              <a:t>主动数据库系统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40421"/>
            <a:ext cx="8136904" cy="4752875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二、主动数据库系统的实现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 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实现主动数据库系统的</a:t>
            </a:r>
            <a:r>
              <a:rPr lang="zh-CN" altLang="en-US" sz="2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基本方法：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在数据库系统中引入</a:t>
            </a:r>
            <a:r>
              <a:rPr lang="zh-CN" altLang="en-US" sz="24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规则机制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。</a:t>
            </a:r>
            <a:br>
              <a:rPr lang="en-US" altLang="zh-CN" sz="2400" dirty="0">
                <a:latin typeface="黑体" pitchFamily="2" charset="-122"/>
                <a:ea typeface="黑体" pitchFamily="2" charset="-122"/>
              </a:rPr>
            </a:b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主动数据库系统有时也称为</a:t>
            </a:r>
            <a:r>
              <a:rPr lang="zh-CN" altLang="en-US" sz="24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规则系统（</a:t>
            </a:r>
            <a:r>
              <a:rPr lang="en-US" altLang="zh-CN" sz="24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rules systems</a:t>
            </a:r>
            <a:r>
              <a:rPr lang="zh-CN" altLang="en-US" sz="24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）</a:t>
            </a:r>
            <a:r>
              <a:rPr lang="zh-CN" altLang="en-US" sz="2400" dirty="0">
                <a:latin typeface="Times New Roman" pitchFamily="18" charset="0"/>
                <a:ea typeface="黑体" pitchFamily="2" charset="-122"/>
              </a:rPr>
              <a:t>。</a:t>
            </a:r>
            <a:endParaRPr lang="en-US" altLang="zh-CN" sz="2400" dirty="0">
              <a:latin typeface="Times New Roman" pitchFamily="18" charset="0"/>
              <a:ea typeface="黑体" pitchFamily="2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dirty="0">
                <a:latin typeface="Times New Roman" pitchFamily="18" charset="0"/>
                <a:ea typeface="黑体" pitchFamily="2" charset="-122"/>
              </a:rPr>
              <a:t>主动数据库系统的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主要规则：</a:t>
            </a:r>
            <a:endParaRPr lang="en-US" altLang="zh-CN" sz="2400" dirty="0">
              <a:latin typeface="Times New Roman" pitchFamily="18" charset="0"/>
              <a:ea typeface="黑体" pitchFamily="2" charset="-122"/>
            </a:endParaRPr>
          </a:p>
          <a:p>
            <a:pPr lvl="2" eaLnBrk="1" hangingPunct="1">
              <a:lnSpc>
                <a:spcPct val="130000"/>
              </a:lnSpc>
            </a:pPr>
            <a:r>
              <a:rPr lang="zh-CN" altLang="en-US" sz="22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条件－动作规则 （</a:t>
            </a:r>
            <a:r>
              <a:rPr lang="en-US" altLang="zh-CN" sz="22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condition-action rule, CA rule</a:t>
            </a:r>
            <a:r>
              <a:rPr lang="zh-CN" altLang="en-US" sz="22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）</a:t>
            </a:r>
            <a:r>
              <a:rPr lang="en-US" altLang="zh-CN" sz="2200" dirty="0">
                <a:latin typeface="Times New Roman" pitchFamily="18" charset="0"/>
                <a:ea typeface="黑体" pitchFamily="2" charset="-122"/>
              </a:rPr>
              <a:t> </a:t>
            </a:r>
          </a:p>
          <a:p>
            <a:pPr lvl="2" eaLnBrk="1" hangingPunct="1">
              <a:lnSpc>
                <a:spcPct val="130000"/>
              </a:lnSpc>
            </a:pPr>
            <a:r>
              <a:rPr lang="zh-CN" altLang="en-US" sz="22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事件－条件－动作规则 （</a:t>
            </a:r>
            <a:r>
              <a:rPr lang="en-US" altLang="zh-CN" sz="22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event-condition-action rule, ECA rule</a:t>
            </a:r>
            <a:r>
              <a:rPr lang="zh-CN" altLang="en-US" sz="22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）</a:t>
            </a:r>
            <a:endParaRPr lang="en-US" altLang="zh-CN" sz="2200" dirty="0">
              <a:solidFill>
                <a:srgbClr val="0099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14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615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</a:t>
            </a:r>
            <a:r>
              <a:rPr lang="en-US" altLang="zh-CN"/>
              <a:t>—</a:t>
            </a:r>
            <a:r>
              <a:rPr lang="zh-CN" altLang="en-US"/>
              <a:t>触发器与主动数据库系统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6F384F-1E98-416A-AF1D-C9E26ACF05D3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9.1 </a:t>
            </a:r>
            <a:r>
              <a:rPr lang="zh-CN" altLang="en-US" sz="4000"/>
              <a:t>主动数据库系统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50160"/>
            <a:ext cx="8075612" cy="5040312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二、主动数据库系统的实现（续）</a:t>
            </a:r>
            <a:endParaRPr lang="en-US" altLang="zh-CN" dirty="0">
              <a:solidFill>
                <a:schemeClr val="accent2"/>
              </a:solidFill>
              <a:latin typeface="Times New Roman" pitchFamily="18" charset="0"/>
              <a:ea typeface="黑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条件－动作规则 （</a:t>
            </a:r>
            <a:r>
              <a:rPr lang="en-US" altLang="zh-CN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condition-action rule, CA rule</a:t>
            </a:r>
            <a:r>
              <a:rPr lang="zh-CN" altLang="en-US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）</a:t>
            </a:r>
            <a:r>
              <a:rPr lang="en-US" altLang="zh-CN" sz="2000" dirty="0">
                <a:latin typeface="Times New Roman" pitchFamily="18" charset="0"/>
                <a:ea typeface="黑体" pitchFamily="2" charset="-122"/>
              </a:rPr>
              <a:t> 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 dirty="0">
                <a:latin typeface="Times New Roman" pitchFamily="18" charset="0"/>
                <a:ea typeface="黑体" pitchFamily="2" charset="-122"/>
              </a:rPr>
              <a:t>当数据库达到某种状态时（即某个“条件”满足时），就触发</a:t>
            </a:r>
            <a:r>
              <a:rPr lang="en-US" altLang="zh-CN" sz="2000" dirty="0">
                <a:latin typeface="Times New Roman" pitchFamily="18" charset="0"/>
                <a:ea typeface="黑体" pitchFamily="2" charset="-122"/>
              </a:rPr>
              <a:t>DBMS</a:t>
            </a:r>
            <a:r>
              <a:rPr lang="zh-CN" altLang="en-US" sz="2000" dirty="0">
                <a:latin typeface="Times New Roman" pitchFamily="18" charset="0"/>
                <a:ea typeface="黑体" pitchFamily="2" charset="-122"/>
              </a:rPr>
              <a:t>执行某些“动作”。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注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:</a:t>
            </a:r>
            <a:r>
              <a:rPr lang="en-US" altLang="zh-CN" sz="2000" dirty="0">
                <a:latin typeface="Times New Roman" pitchFamily="18" charset="0"/>
                <a:ea typeface="黑体" pitchFamily="2" charset="-122"/>
              </a:rPr>
              <a:t> CA</a:t>
            </a:r>
            <a:r>
              <a:rPr lang="zh-CN" altLang="en-US" sz="2000" dirty="0">
                <a:latin typeface="Times New Roman" pitchFamily="18" charset="0"/>
                <a:ea typeface="黑体" pitchFamily="2" charset="-122"/>
              </a:rPr>
              <a:t>规则作为主动数据库规则有缺陷，因此，当前大多数</a:t>
            </a:r>
            <a:r>
              <a:rPr lang="en-US" altLang="zh-CN" sz="2000" dirty="0">
                <a:latin typeface="Times New Roman" pitchFamily="18" charset="0"/>
                <a:ea typeface="黑体" pitchFamily="2" charset="-122"/>
              </a:rPr>
              <a:t>DBMS</a:t>
            </a:r>
            <a:r>
              <a:rPr lang="zh-CN" altLang="en-US" sz="2000" dirty="0">
                <a:latin typeface="Times New Roman" pitchFamily="18" charset="0"/>
                <a:ea typeface="黑体" pitchFamily="2" charset="-122"/>
              </a:rPr>
              <a:t>并不支持。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事件－条件－动作规则 （</a:t>
            </a:r>
            <a:r>
              <a:rPr lang="en-US" altLang="zh-CN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event-condition-action rule, ECA rule</a:t>
            </a:r>
            <a:r>
              <a:rPr lang="zh-CN" altLang="en-US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）</a:t>
            </a:r>
            <a:endParaRPr lang="en-US" altLang="zh-CN" sz="2000" dirty="0">
              <a:solidFill>
                <a:srgbClr val="009900"/>
              </a:solidFill>
              <a:latin typeface="Times New Roman" pitchFamily="18" charset="0"/>
              <a:ea typeface="黑体" pitchFamily="2" charset="-122"/>
            </a:endParaRP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 dirty="0">
                <a:latin typeface="Times New Roman" pitchFamily="18" charset="0"/>
                <a:ea typeface="黑体" pitchFamily="2" charset="-122"/>
              </a:rPr>
              <a:t>当某个“事件”发生时，</a:t>
            </a:r>
            <a:r>
              <a:rPr lang="en-US" altLang="zh-CN" sz="2000" dirty="0">
                <a:latin typeface="Times New Roman" pitchFamily="18" charset="0"/>
                <a:ea typeface="黑体" pitchFamily="2" charset="-122"/>
              </a:rPr>
              <a:t>DBMS</a:t>
            </a:r>
            <a:r>
              <a:rPr lang="zh-CN" altLang="en-US" sz="2000" dirty="0">
                <a:latin typeface="Times New Roman" pitchFamily="18" charset="0"/>
                <a:ea typeface="黑体" pitchFamily="2" charset="-122"/>
              </a:rPr>
              <a:t>检测某个“条件”，若满足，则执行预定义“动作”。</a:t>
            </a:r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ECA</a:t>
            </a:r>
            <a:r>
              <a:rPr lang="zh-CN" altLang="en-US" sz="2000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规则被称为</a:t>
            </a:r>
            <a:r>
              <a:rPr lang="zh-CN" altLang="en-US" sz="2000" b="1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触发器（</a:t>
            </a:r>
            <a:r>
              <a:rPr lang="en-US" altLang="zh-CN" sz="2000" b="1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trigger</a:t>
            </a:r>
            <a:r>
              <a:rPr lang="zh-CN" altLang="en-US" sz="2000" b="1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）</a:t>
            </a:r>
            <a:r>
              <a:rPr lang="zh-CN" altLang="en-US" sz="2000" dirty="0">
                <a:latin typeface="Times New Roman" pitchFamily="18" charset="0"/>
                <a:ea typeface="黑体" pitchFamily="2" charset="-122"/>
              </a:rPr>
              <a:t>。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注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:</a:t>
            </a:r>
            <a:r>
              <a:rPr lang="en-US" altLang="zh-CN" sz="2000" dirty="0">
                <a:latin typeface="Times New Roman" pitchFamily="18" charset="0"/>
                <a:ea typeface="黑体" pitchFamily="2" charset="-122"/>
              </a:rPr>
              <a:t> SQL</a:t>
            </a:r>
            <a:r>
              <a:rPr lang="zh-CN" altLang="en-US" sz="2000" dirty="0">
                <a:latin typeface="Times New Roman" pitchFamily="18" charset="0"/>
                <a:ea typeface="黑体" pitchFamily="2" charset="-122"/>
              </a:rPr>
              <a:t>标准从</a:t>
            </a:r>
            <a:r>
              <a:rPr lang="en-US" altLang="zh-CN" sz="2000" dirty="0">
                <a:latin typeface="Times New Roman" pitchFamily="18" charset="0"/>
                <a:ea typeface="黑体" pitchFamily="2" charset="-122"/>
              </a:rPr>
              <a:t>SQL:1999</a:t>
            </a:r>
            <a:r>
              <a:rPr lang="zh-CN" altLang="en-US" sz="2000" dirty="0">
                <a:latin typeface="Times New Roman" pitchFamily="18" charset="0"/>
                <a:ea typeface="黑体" pitchFamily="2" charset="-122"/>
              </a:rPr>
              <a:t>开始增设了触发器；</a:t>
            </a:r>
            <a:br>
              <a:rPr lang="en-US" altLang="zh-CN" sz="2000" dirty="0">
                <a:latin typeface="Times New Roman" pitchFamily="18" charset="0"/>
                <a:ea typeface="黑体" pitchFamily="2" charset="-122"/>
              </a:rPr>
            </a:br>
            <a:r>
              <a:rPr lang="zh-CN" altLang="en-US" sz="2000" dirty="0">
                <a:latin typeface="Times New Roman" pitchFamily="18" charset="0"/>
                <a:ea typeface="黑体" pitchFamily="2" charset="-122"/>
              </a:rPr>
              <a:t>当前，大多数</a:t>
            </a:r>
            <a:r>
              <a:rPr lang="en-US" altLang="zh-CN" sz="2000" dirty="0">
                <a:latin typeface="Times New Roman" pitchFamily="18" charset="0"/>
                <a:ea typeface="黑体" pitchFamily="2" charset="-122"/>
              </a:rPr>
              <a:t>DBMS</a:t>
            </a:r>
            <a:r>
              <a:rPr lang="zh-CN" altLang="en-US" sz="2000" dirty="0">
                <a:latin typeface="Times New Roman" pitchFamily="18" charset="0"/>
                <a:ea typeface="黑体" pitchFamily="2" charset="-122"/>
              </a:rPr>
              <a:t>已支持触发器，但实现功能和语法不尽相同，与</a:t>
            </a:r>
            <a:r>
              <a:rPr lang="en-US" altLang="zh-CN" sz="2000" dirty="0">
                <a:latin typeface="Times New Roman" pitchFamily="18" charset="0"/>
                <a:ea typeface="黑体" pitchFamily="2" charset="-122"/>
              </a:rPr>
              <a:t>SQL</a:t>
            </a:r>
            <a:r>
              <a:rPr lang="zh-CN" altLang="en-US" sz="2000" dirty="0">
                <a:latin typeface="Times New Roman" pitchFamily="18" charset="0"/>
                <a:ea typeface="黑体" pitchFamily="2" charset="-122"/>
              </a:rPr>
              <a:t>标准语法也不尽一致。 </a:t>
            </a:r>
            <a:endParaRPr lang="zh-CN" altLang="en-US" sz="1800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173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717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</a:t>
            </a:r>
            <a:r>
              <a:rPr lang="en-US" altLang="zh-CN"/>
              <a:t>—</a:t>
            </a:r>
            <a:r>
              <a:rPr lang="zh-CN" altLang="en-US"/>
              <a:t>触发器与主动数据库系统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847D44-EF03-476F-B5FD-C728D12AA11B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目录 </a:t>
            </a:r>
            <a:r>
              <a:rPr lang="en-US" altLang="zh-CN"/>
              <a:t>Contents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3" y="1341438"/>
            <a:ext cx="7217296" cy="4510087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Times New Roman" pitchFamily="18" charset="0"/>
                <a:ea typeface="黑体" pitchFamily="2" charset="-122"/>
              </a:rPr>
              <a:t>9.1  </a:t>
            </a:r>
            <a:r>
              <a:rPr lang="zh-CN" altLang="en-US" sz="3200" b="1" dirty="0">
                <a:latin typeface="Times New Roman" pitchFamily="18" charset="0"/>
                <a:ea typeface="黑体" pitchFamily="2" charset="-122"/>
              </a:rPr>
              <a:t>主动数据库系统</a:t>
            </a:r>
          </a:p>
          <a:p>
            <a:pPr eaLnBrk="1" hangingPunct="1"/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9.2  ECA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规则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/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触发器</a:t>
            </a:r>
          </a:p>
          <a:p>
            <a:pPr lvl="1" eaLnBrk="1" hangingPunct="1"/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9.2.1  ECA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规则的表示</a:t>
            </a:r>
          </a:p>
          <a:p>
            <a:pPr lvl="1" eaLnBrk="1" hangingPunct="1"/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9.2.2  ECA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规则的执行</a:t>
            </a:r>
          </a:p>
          <a:p>
            <a:pPr lvl="1" eaLnBrk="1" hangingPunct="1"/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9.2.3  ECA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规则的实现</a:t>
            </a:r>
          </a:p>
          <a:p>
            <a:pPr eaLnBrk="1" hangingPunct="1"/>
            <a:r>
              <a:rPr lang="en-US" altLang="zh-CN" sz="3200" b="1" dirty="0">
                <a:latin typeface="Times New Roman" pitchFamily="18" charset="0"/>
                <a:ea typeface="黑体" pitchFamily="2" charset="-122"/>
              </a:rPr>
              <a:t>9.3  </a:t>
            </a:r>
            <a:r>
              <a:rPr lang="zh-CN" altLang="en-US" sz="3200" b="1" dirty="0">
                <a:latin typeface="Times New Roman" pitchFamily="18" charset="0"/>
                <a:ea typeface="黑体" pitchFamily="2" charset="-122"/>
              </a:rPr>
              <a:t>触发器的应用</a:t>
            </a:r>
            <a:endParaRPr lang="en-US" altLang="zh-CN" sz="3200" b="1" dirty="0">
              <a:latin typeface="Times New Roman" pitchFamily="18" charset="0"/>
              <a:ea typeface="黑体" pitchFamily="2" charset="-122"/>
            </a:endParaRPr>
          </a:p>
          <a:p>
            <a:pPr lvl="1" eaLnBrk="1" hangingPunct="1"/>
            <a:r>
              <a:rPr lang="en-US" altLang="zh-CN" b="1" dirty="0">
                <a:latin typeface="Times New Roman" pitchFamily="18" charset="0"/>
                <a:ea typeface="黑体" pitchFamily="2" charset="-122"/>
              </a:rPr>
              <a:t>9.3.1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触发器的内部应用</a:t>
            </a:r>
            <a:endParaRPr lang="en-US" altLang="zh-CN" b="1" dirty="0">
              <a:latin typeface="Times New Roman" pitchFamily="18" charset="0"/>
              <a:ea typeface="黑体" pitchFamily="2" charset="-122"/>
            </a:endParaRPr>
          </a:p>
          <a:p>
            <a:pPr lvl="1" eaLnBrk="1" hangingPunct="1"/>
            <a:r>
              <a:rPr lang="en-US" altLang="zh-CN" b="1" dirty="0">
                <a:latin typeface="Times New Roman" pitchFamily="18" charset="0"/>
                <a:ea typeface="黑体" pitchFamily="2" charset="-122"/>
              </a:rPr>
              <a:t>9.3.2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触发器的外部应用</a:t>
            </a:r>
            <a:endParaRPr lang="en-US" altLang="zh-CN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819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819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</a:t>
            </a:r>
            <a:r>
              <a:rPr lang="en-US" altLang="zh-CN"/>
              <a:t>—</a:t>
            </a:r>
            <a:r>
              <a:rPr lang="zh-CN" altLang="en-US"/>
              <a:t>触发器与主动数据库系统</a:t>
            </a:r>
            <a:endParaRPr lang="en-US" altLang="zh-CN" dirty="0"/>
          </a:p>
        </p:txBody>
      </p:sp>
      <p:pic>
        <p:nvPicPr>
          <p:cNvPr id="8" name="Picture 8" descr="j02991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325" y="1844675"/>
            <a:ext cx="2592388" cy="424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921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</a:t>
            </a:r>
            <a:r>
              <a:rPr lang="en-US" altLang="zh-CN"/>
              <a:t>—</a:t>
            </a:r>
            <a:r>
              <a:rPr lang="zh-CN" altLang="en-US"/>
              <a:t>触发器与主动数据库系统</a:t>
            </a:r>
            <a:endParaRPr lang="en-US" altLang="zh-CN" dirty="0"/>
          </a:p>
        </p:txBody>
      </p:sp>
      <p:sp>
        <p:nvSpPr>
          <p:cNvPr id="922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66060D-3665-4AEB-B610-B71EA75A7CB6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770384" y="277589"/>
            <a:ext cx="7902129" cy="919163"/>
          </a:xfrm>
        </p:spPr>
        <p:txBody>
          <a:bodyPr/>
          <a:lstStyle/>
          <a:p>
            <a:pPr eaLnBrk="1" hangingPunct="1"/>
            <a:r>
              <a:rPr lang="en-US" altLang="zh-CN" sz="3800" dirty="0"/>
              <a:t>9.2.1  ECA</a:t>
            </a:r>
            <a:r>
              <a:rPr lang="zh-CN" altLang="en-US" sz="3800" dirty="0"/>
              <a:t>规则的表示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3428999"/>
            <a:ext cx="8793768" cy="2952329"/>
          </a:xfrm>
        </p:spPr>
        <p:txBody>
          <a:bodyPr/>
          <a:lstStyle/>
          <a:p>
            <a:pPr lvl="1" eaLnBrk="1" hangingPunct="1">
              <a:lnSpc>
                <a:spcPct val="95000"/>
              </a:lnSpc>
              <a:tabLst>
                <a:tab pos="8428038" algn="l"/>
              </a:tabLst>
            </a:pP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“事件”：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SQL</a:t>
            </a:r>
            <a:r>
              <a:rPr lang="zh-CN" altLang="en-US" sz="2000" b="1" dirty="0">
                <a:latin typeface="Times New Roman" pitchFamily="18" charset="0"/>
                <a:ea typeface="黑体" pitchFamily="2" charset="-122"/>
              </a:rPr>
              <a:t>操纵语句（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INSERT, DELETE, UPDATE</a:t>
            </a:r>
            <a:r>
              <a:rPr lang="zh-CN" altLang="en-US" sz="2000" b="1" dirty="0">
                <a:latin typeface="Times New Roman" pitchFamily="18" charset="0"/>
                <a:ea typeface="黑体" pitchFamily="2" charset="-122"/>
              </a:rPr>
              <a:t>）</a:t>
            </a:r>
            <a:endParaRPr lang="en-US" altLang="zh-CN" sz="2000" b="1" dirty="0">
              <a:latin typeface="Times New Roman" pitchFamily="18" charset="0"/>
              <a:ea typeface="黑体" pitchFamily="2" charset="-122"/>
            </a:endParaRPr>
          </a:p>
          <a:p>
            <a:pPr lvl="1" eaLnBrk="1" hangingPunct="1">
              <a:lnSpc>
                <a:spcPct val="95000"/>
              </a:lnSpc>
              <a:tabLst>
                <a:tab pos="8428038" algn="l"/>
              </a:tabLst>
            </a:pP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“动作”执行频度</a:t>
            </a:r>
          </a:p>
          <a:p>
            <a:pPr lvl="2" eaLnBrk="1" hangingPunct="1">
              <a:lnSpc>
                <a:spcPct val="95000"/>
              </a:lnSpc>
              <a:tabLst>
                <a:tab pos="8428038" algn="l"/>
              </a:tabLst>
            </a:pPr>
            <a:r>
              <a:rPr lang="en-US" altLang="zh-CN" sz="1800" b="1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EACH ROW</a:t>
            </a:r>
            <a:r>
              <a:rPr lang="zh-CN" altLang="en-US" sz="1800" b="1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：</a:t>
            </a:r>
            <a:r>
              <a:rPr lang="zh-CN" altLang="en-US" sz="1800" b="1" dirty="0">
                <a:latin typeface="Times New Roman" pitchFamily="18" charset="0"/>
                <a:ea typeface="黑体" pitchFamily="2" charset="-122"/>
              </a:rPr>
              <a:t>对“事件”涉及的每个“行”，“动作”均执行一次</a:t>
            </a:r>
          </a:p>
          <a:p>
            <a:pPr lvl="2" eaLnBrk="1" hangingPunct="1">
              <a:lnSpc>
                <a:spcPct val="95000"/>
              </a:lnSpc>
              <a:tabLst>
                <a:tab pos="8428038" algn="l"/>
              </a:tabLst>
            </a:pPr>
            <a:r>
              <a:rPr lang="en-US" altLang="zh-CN" sz="1800" b="1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EACH STATEMENT</a:t>
            </a:r>
            <a:r>
              <a:rPr lang="zh-CN" altLang="en-US" sz="1800" b="1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：</a:t>
            </a:r>
            <a:r>
              <a:rPr lang="zh-CN" altLang="en-US" sz="1800" b="1" dirty="0">
                <a:latin typeface="Times New Roman" pitchFamily="18" charset="0"/>
                <a:ea typeface="黑体" pitchFamily="2" charset="-122"/>
              </a:rPr>
              <a:t>对整个“事件”，“动作”仅执行一次</a:t>
            </a:r>
          </a:p>
          <a:p>
            <a:pPr lvl="1" eaLnBrk="1" hangingPunct="1">
              <a:lnSpc>
                <a:spcPct val="95000"/>
              </a:lnSpc>
              <a:tabLst>
                <a:tab pos="8428038" algn="l"/>
              </a:tabLst>
            </a:pP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“动作”执行时刻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/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方式</a:t>
            </a:r>
          </a:p>
          <a:p>
            <a:pPr lvl="2" eaLnBrk="1" hangingPunct="1">
              <a:lnSpc>
                <a:spcPct val="95000"/>
              </a:lnSpc>
              <a:tabLst>
                <a:tab pos="8428038" algn="l"/>
              </a:tabLst>
            </a:pPr>
            <a:r>
              <a:rPr lang="en-US" altLang="zh-CN" sz="1800" b="1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BEFORE</a:t>
            </a:r>
            <a:r>
              <a:rPr lang="zh-CN" altLang="en-US" sz="1800" b="1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：</a:t>
            </a:r>
            <a:r>
              <a:rPr lang="zh-CN" altLang="en-US" sz="1800" b="1" dirty="0">
                <a:latin typeface="Times New Roman" pitchFamily="18" charset="0"/>
                <a:ea typeface="黑体" pitchFamily="2" charset="-122"/>
              </a:rPr>
              <a:t>“动作”在“事件”前执行</a:t>
            </a:r>
          </a:p>
          <a:p>
            <a:pPr lvl="2" eaLnBrk="1" hangingPunct="1">
              <a:lnSpc>
                <a:spcPct val="95000"/>
              </a:lnSpc>
              <a:tabLst>
                <a:tab pos="8428038" algn="l"/>
              </a:tabLst>
            </a:pPr>
            <a:r>
              <a:rPr lang="en-US" altLang="zh-CN" sz="1800" b="1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AFTER</a:t>
            </a:r>
            <a:r>
              <a:rPr lang="zh-CN" altLang="en-US" sz="1800" b="1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：</a:t>
            </a:r>
            <a:r>
              <a:rPr lang="zh-CN" altLang="en-US" sz="1800" b="1" dirty="0">
                <a:latin typeface="Times New Roman" pitchFamily="18" charset="0"/>
                <a:ea typeface="黑体" pitchFamily="2" charset="-122"/>
              </a:rPr>
              <a:t>“动作”在“事件”后执行</a:t>
            </a:r>
          </a:p>
          <a:p>
            <a:pPr lvl="2" eaLnBrk="1" hangingPunct="1">
              <a:lnSpc>
                <a:spcPct val="95000"/>
              </a:lnSpc>
              <a:tabLst>
                <a:tab pos="8428038" algn="l"/>
              </a:tabLst>
            </a:pPr>
            <a:r>
              <a:rPr lang="en-US" altLang="zh-CN" sz="1800" b="1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INSTEAD OF</a:t>
            </a:r>
            <a:r>
              <a:rPr lang="zh-CN" altLang="en-US" sz="1800" b="1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：</a:t>
            </a:r>
            <a:r>
              <a:rPr lang="zh-CN" altLang="en-US" sz="1800" b="1" dirty="0">
                <a:latin typeface="Times New Roman" pitchFamily="18" charset="0"/>
                <a:ea typeface="黑体" pitchFamily="2" charset="-122"/>
              </a:rPr>
              <a:t>“动作”替代“事件”而执行（即</a:t>
            </a:r>
            <a:r>
              <a:rPr lang="en-US" altLang="zh-CN" sz="1800" b="1" dirty="0">
                <a:latin typeface="Times New Roman" pitchFamily="18" charset="0"/>
                <a:ea typeface="黑体" pitchFamily="2" charset="-122"/>
              </a:rPr>
              <a:t>:</a:t>
            </a:r>
            <a:r>
              <a:rPr lang="zh-CN" altLang="en-US" sz="1800" b="1" dirty="0">
                <a:latin typeface="Times New Roman" pitchFamily="18" charset="0"/>
                <a:ea typeface="黑体" pitchFamily="2" charset="-122"/>
              </a:rPr>
              <a:t>“事件”语句不执行）</a:t>
            </a:r>
            <a:br>
              <a:rPr lang="en-US" altLang="zh-CN" sz="1800" b="1" dirty="0">
                <a:latin typeface="Times New Roman" pitchFamily="18" charset="0"/>
                <a:ea typeface="黑体" pitchFamily="2" charset="-122"/>
              </a:rPr>
            </a:br>
            <a:r>
              <a:rPr lang="en-US" altLang="zh-CN" sz="18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——ORACLE</a:t>
            </a:r>
            <a:r>
              <a:rPr lang="zh-CN" altLang="en-US" sz="18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系统中支持；但</a:t>
            </a:r>
            <a:r>
              <a:rPr lang="en-US" altLang="zh-CN" sz="18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SQL:1999</a:t>
            </a:r>
            <a:r>
              <a:rPr lang="zh-CN" altLang="en-US" sz="18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标准并不支持。</a:t>
            </a:r>
            <a:endParaRPr lang="zh-CN" altLang="en-US" sz="1800" b="1" dirty="0"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0371" name="Group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027849"/>
              </p:ext>
            </p:extLst>
          </p:nvPr>
        </p:nvGraphicFramePr>
        <p:xfrm>
          <a:off x="620352" y="1445742"/>
          <a:ext cx="8352928" cy="1839242"/>
        </p:xfrm>
        <a:graphic>
          <a:graphicData uri="http://schemas.openxmlformats.org/drawingml/2006/table">
            <a:tbl>
              <a:tblPr/>
              <a:tblGrid>
                <a:gridCol w="190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8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4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953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触发器类型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当“条件”满足时，“动作”的执行频度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88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EACH ROW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EACH STATEMENT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40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当“条件”满足时，“动作”的执行时刻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方式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BEFORE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行前触发器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语句前触发器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AFTER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行后触发器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语句后触发器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7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INSTEAD OF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行替代触发器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语句替代触发器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2ADB66-3767-4A8E-9C3E-D0561D0DE1B0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770384" y="277813"/>
            <a:ext cx="7916416" cy="919162"/>
          </a:xfrm>
        </p:spPr>
        <p:txBody>
          <a:bodyPr/>
          <a:lstStyle/>
          <a:p>
            <a:pPr eaLnBrk="1" hangingPunct="1"/>
            <a:r>
              <a:rPr lang="en-US" altLang="zh-CN" sz="3800" dirty="0"/>
              <a:t>9.2.1  ECA</a:t>
            </a:r>
            <a:r>
              <a:rPr lang="zh-CN" altLang="en-US" sz="3800" dirty="0"/>
              <a:t>规则的表示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1" y="1268983"/>
            <a:ext cx="8348290" cy="531776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ECA</a:t>
            </a:r>
            <a:r>
              <a:rPr lang="zh-CN" altLang="en-US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规则在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SQL</a:t>
            </a:r>
            <a:r>
              <a:rPr lang="zh-CN" altLang="en-US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中的表示</a:t>
            </a:r>
            <a:r>
              <a:rPr lang="zh-CN" altLang="en-US" dirty="0">
                <a:latin typeface="Times New Roman" pitchFamily="18" charset="0"/>
                <a:ea typeface="黑体" pitchFamily="2" charset="-122"/>
              </a:rPr>
              <a:t> </a:t>
            </a:r>
          </a:p>
          <a:p>
            <a:pPr eaLnBrk="1" hangingPunct="1">
              <a:buNone/>
            </a:pP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SQL:1999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中触发器的定义语法：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200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&lt;</a:t>
            </a:r>
            <a:r>
              <a:rPr lang="zh-CN" altLang="en-US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触发器定义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&gt; ::=</a:t>
            </a:r>
            <a:r>
              <a:rPr lang="en-US" altLang="zh-CN" sz="20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CREATE TRIGGER</a:t>
            </a:r>
            <a:r>
              <a:rPr lang="en-US" altLang="zh-CN" sz="20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&lt;</a:t>
            </a:r>
            <a:r>
              <a:rPr lang="zh-CN" altLang="en-US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触发器名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&gt;</a:t>
            </a:r>
            <a:r>
              <a:rPr lang="en-US" altLang="zh-CN" sz="20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         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                       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{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BEFORE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∣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AFTER 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}</a:t>
            </a:r>
            <a:r>
              <a:rPr lang="en-US" altLang="zh-CN" sz="20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&lt;</a:t>
            </a:r>
            <a:r>
              <a:rPr lang="zh-CN" altLang="en-US" sz="2000" b="1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事件</a:t>
            </a:r>
            <a:r>
              <a:rPr lang="en-US" altLang="zh-CN" sz="2000" b="1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&gt;</a:t>
            </a:r>
            <a:r>
              <a:rPr lang="en-US" altLang="zh-CN" sz="20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ON</a:t>
            </a:r>
            <a:r>
              <a:rPr lang="en-US" altLang="zh-CN" sz="20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&lt;</a:t>
            </a:r>
            <a:r>
              <a:rPr lang="zh-CN" altLang="en-US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表名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&gt;</a:t>
            </a:r>
            <a:r>
              <a:rPr lang="en-US" altLang="zh-CN" sz="20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                       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[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REFERENCING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                           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OLD 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{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ROW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∣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TABLE 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}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AS</a:t>
            </a:r>
            <a:r>
              <a:rPr lang="en-US" altLang="zh-CN" sz="20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&lt;</a:t>
            </a:r>
            <a:r>
              <a:rPr lang="zh-CN" altLang="en-US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过渡行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/</a:t>
            </a:r>
            <a:r>
              <a:rPr lang="zh-CN" altLang="en-US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表标识符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&gt;,</a:t>
            </a:r>
            <a:r>
              <a:rPr lang="en-US" altLang="zh-CN" sz="20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                           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NEW 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{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ROW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∣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TABLE 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}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AS</a:t>
            </a:r>
            <a:r>
              <a:rPr lang="en-US" altLang="zh-CN" sz="20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&lt;</a:t>
            </a:r>
            <a:r>
              <a:rPr lang="zh-CN" altLang="en-US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过渡行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/</a:t>
            </a:r>
            <a:r>
              <a:rPr lang="zh-CN" altLang="en-US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表标识符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&gt; ]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                       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FOR EACH 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{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ROW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∣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STATEMENT 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                        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[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WHEN </a:t>
            </a:r>
            <a:r>
              <a:rPr lang="en-US" altLang="zh-CN" sz="2000" b="1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&lt;</a:t>
            </a:r>
            <a:r>
              <a:rPr lang="zh-CN" altLang="en-US" sz="2000" b="1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条件</a:t>
            </a:r>
            <a:r>
              <a:rPr lang="en-US" altLang="zh-CN" sz="2000" b="1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&gt; 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]  </a:t>
            </a:r>
            <a:br>
              <a:rPr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</a:br>
            <a:r>
              <a:rPr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                   </a:t>
            </a:r>
            <a:r>
              <a:rPr lang="en-US" altLang="zh-CN" sz="2000" b="1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&lt;</a:t>
            </a:r>
            <a:r>
              <a:rPr lang="zh-CN" altLang="en-US" sz="2000" b="1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动作</a:t>
            </a:r>
            <a:r>
              <a:rPr lang="en-US" altLang="zh-CN" sz="2000" b="1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&gt;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;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&lt;</a:t>
            </a:r>
            <a:r>
              <a:rPr lang="zh-CN" altLang="en-US" sz="2000" b="1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事件</a:t>
            </a:r>
            <a:r>
              <a:rPr lang="en-US" altLang="zh-CN" sz="2000" b="1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&gt;::=</a:t>
            </a:r>
            <a:r>
              <a:rPr lang="en-US" altLang="zh-CN" sz="20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INSERT</a:t>
            </a:r>
            <a:r>
              <a:rPr lang="en-US" altLang="zh-CN" sz="2000" b="1" dirty="0">
                <a:solidFill>
                  <a:srgbClr val="00B05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∣</a:t>
            </a:r>
            <a:r>
              <a:rPr lang="en-US" altLang="zh-CN" sz="20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DELETE</a:t>
            </a:r>
            <a:r>
              <a:rPr lang="en-US" altLang="zh-CN" sz="2000" b="1" dirty="0">
                <a:solidFill>
                  <a:srgbClr val="00B05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∣</a:t>
            </a:r>
            <a:r>
              <a:rPr lang="en-US" altLang="zh-CN" sz="20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UPDATE [OF &lt;</a:t>
            </a:r>
            <a:r>
              <a:rPr lang="zh-CN" altLang="en-US" sz="20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属性表</a:t>
            </a:r>
            <a:r>
              <a:rPr lang="en-US" altLang="zh-CN" sz="20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&gt;]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&lt;</a:t>
            </a:r>
            <a:r>
              <a:rPr lang="zh-CN" altLang="en-US" sz="2000" b="1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条件</a:t>
            </a:r>
            <a:r>
              <a:rPr lang="en-US" altLang="zh-CN" sz="2000" b="1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&gt;::=</a:t>
            </a:r>
            <a:r>
              <a:rPr lang="en-US" altLang="zh-CN" sz="20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&lt;SQL</a:t>
            </a:r>
            <a:r>
              <a:rPr lang="zh-CN" altLang="en-US" sz="2000" b="1">
                <a:solidFill>
                  <a:srgbClr val="00008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谓词表达式</a:t>
            </a:r>
            <a:r>
              <a:rPr lang="en-US" altLang="zh-CN" sz="2000" b="1">
                <a:solidFill>
                  <a:srgbClr val="00008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&gt;</a:t>
            </a:r>
            <a:endParaRPr lang="en-US" altLang="zh-CN" sz="2000" b="1" dirty="0">
              <a:solidFill>
                <a:srgbClr val="00008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&lt;</a:t>
            </a:r>
            <a:r>
              <a:rPr lang="zh-CN" altLang="en-US" sz="2000" b="1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动作</a:t>
            </a:r>
            <a:r>
              <a:rPr lang="en-US" altLang="zh-CN" sz="2000" b="1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&gt;::=</a:t>
            </a:r>
            <a:r>
              <a:rPr lang="en-US" altLang="zh-CN" sz="20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&lt;SQL DML</a:t>
            </a:r>
            <a:r>
              <a:rPr lang="zh-CN" altLang="en-US" sz="20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语句</a:t>
            </a:r>
            <a:r>
              <a:rPr lang="en-US" altLang="zh-CN" sz="20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&gt;</a:t>
            </a:r>
            <a:r>
              <a:rPr lang="en-US" altLang="zh-CN" sz="2000" b="1" dirty="0">
                <a:solidFill>
                  <a:srgbClr val="00B05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∣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          BEGIN &lt;SQL DML</a:t>
            </a:r>
            <a:r>
              <a:rPr lang="zh-CN" altLang="en-US" sz="20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语句</a:t>
            </a:r>
            <a:r>
              <a:rPr lang="en-US" altLang="zh-CN" sz="20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&gt;[; &lt;SQL DML</a:t>
            </a:r>
            <a:r>
              <a:rPr lang="zh-CN" altLang="en-US" sz="20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语句</a:t>
            </a:r>
            <a:r>
              <a:rPr lang="en-US" altLang="zh-CN" sz="20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&gt;]… END</a:t>
            </a:r>
          </a:p>
        </p:txBody>
      </p:sp>
      <p:sp>
        <p:nvSpPr>
          <p:cNvPr id="10245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024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</a:t>
            </a:r>
            <a:r>
              <a:rPr lang="en-US" altLang="zh-CN"/>
              <a:t>—</a:t>
            </a:r>
            <a:r>
              <a:rPr lang="zh-CN" altLang="en-US"/>
              <a:t>触发器与主动数据库系统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737288" y="2195720"/>
            <a:ext cx="8011176" cy="2952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B6954F-F117-4EF3-877E-4E9985186212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9.2.1  ECA</a:t>
            </a:r>
            <a:r>
              <a:rPr lang="zh-CN" altLang="en-US" sz="3800" dirty="0"/>
              <a:t>规则的表示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396" y="1340991"/>
            <a:ext cx="8204076" cy="504033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ECA</a:t>
            </a:r>
            <a:r>
              <a:rPr lang="zh-CN" altLang="en-US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规则在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SQL</a:t>
            </a:r>
            <a:r>
              <a:rPr lang="zh-CN" altLang="en-US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中的表示（续）</a:t>
            </a:r>
            <a:endParaRPr lang="en-US" altLang="zh-CN" dirty="0">
              <a:solidFill>
                <a:schemeClr val="accent2"/>
              </a:solidFill>
              <a:latin typeface="Times New Roman" pitchFamily="18" charset="0"/>
              <a:ea typeface="黑体" pitchFamily="2" charset="-122"/>
            </a:endParaRPr>
          </a:p>
          <a:p>
            <a:pPr lvl="1" eaLnBrk="1" hangingPunct="1"/>
            <a:r>
              <a:rPr lang="en-US" altLang="zh-CN" sz="22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&lt;</a:t>
            </a:r>
            <a:r>
              <a:rPr lang="zh-CN" altLang="en-US" sz="22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过渡行</a:t>
            </a:r>
            <a:r>
              <a:rPr lang="en-US" altLang="zh-CN" sz="22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/</a:t>
            </a:r>
            <a:r>
              <a:rPr lang="zh-CN" altLang="en-US" sz="22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表标识符</a:t>
            </a:r>
            <a:r>
              <a:rPr lang="en-US" altLang="zh-CN" sz="22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&gt;</a:t>
            </a:r>
            <a:r>
              <a:rPr lang="zh-CN" altLang="en-US" sz="2200" dirty="0">
                <a:latin typeface="Times New Roman" pitchFamily="18" charset="0"/>
                <a:ea typeface="黑体" pitchFamily="2" charset="-122"/>
              </a:rPr>
              <a:t>用于引用内存中“事件”操纵语句导致数据库表</a:t>
            </a:r>
            <a:r>
              <a:rPr lang="en-US" altLang="zh-CN" sz="2200" dirty="0">
                <a:latin typeface="Times New Roman" pitchFamily="18" charset="0"/>
                <a:ea typeface="黑体" pitchFamily="2" charset="-122"/>
              </a:rPr>
              <a:t>/</a:t>
            </a:r>
            <a:r>
              <a:rPr lang="zh-CN" altLang="en-US" sz="2200" dirty="0">
                <a:latin typeface="Times New Roman" pitchFamily="18" charset="0"/>
                <a:ea typeface="黑体" pitchFamily="2" charset="-122"/>
              </a:rPr>
              <a:t>行更新时的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过渡值（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transition value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）</a:t>
            </a:r>
            <a:r>
              <a:rPr lang="zh-CN" altLang="en-US" sz="2200" dirty="0">
                <a:latin typeface="Times New Roman" pitchFamily="18" charset="0"/>
                <a:ea typeface="黑体" pitchFamily="2" charset="-122"/>
              </a:rPr>
              <a:t>。</a:t>
            </a:r>
          </a:p>
          <a:p>
            <a:pPr lvl="1" eaLnBrk="1" hangingPunct="1"/>
            <a:r>
              <a:rPr lang="zh-CN" altLang="en-US" sz="2200" dirty="0">
                <a:latin typeface="Times New Roman" pitchFamily="18" charset="0"/>
                <a:ea typeface="黑体" pitchFamily="2" charset="-122"/>
              </a:rPr>
              <a:t>与</a:t>
            </a:r>
            <a:r>
              <a:rPr lang="en-US" altLang="zh-CN" sz="2200" b="1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OLD</a:t>
            </a:r>
            <a:r>
              <a:rPr lang="zh-CN" altLang="en-US" sz="2200" dirty="0">
                <a:latin typeface="Times New Roman" pitchFamily="18" charset="0"/>
                <a:ea typeface="黑体" pitchFamily="2" charset="-122"/>
              </a:rPr>
              <a:t>对应的是更新前旧值，与</a:t>
            </a:r>
            <a:r>
              <a:rPr lang="en-US" altLang="zh-CN" sz="2200" b="1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NEW</a:t>
            </a:r>
            <a:r>
              <a:rPr lang="zh-CN" altLang="en-US" sz="2200" dirty="0">
                <a:latin typeface="Times New Roman" pitchFamily="18" charset="0"/>
                <a:ea typeface="黑体" pitchFamily="2" charset="-122"/>
              </a:rPr>
              <a:t>对应的是更新后新值；当引用行值时，它们被称为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过渡变量（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transition variable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）</a:t>
            </a:r>
            <a:r>
              <a:rPr lang="zh-CN" altLang="en-US" sz="2200" dirty="0">
                <a:latin typeface="Times New Roman" pitchFamily="18" charset="0"/>
                <a:ea typeface="黑体" pitchFamily="2" charset="-122"/>
              </a:rPr>
              <a:t>，当引用整个表时，它们被称为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过渡表（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transition table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）</a:t>
            </a:r>
            <a:r>
              <a:rPr lang="zh-CN" altLang="en-US" sz="2200" dirty="0">
                <a:latin typeface="Times New Roman" pitchFamily="18" charset="0"/>
                <a:ea typeface="黑体" pitchFamily="2" charset="-122"/>
              </a:rPr>
              <a:t>。</a:t>
            </a:r>
          </a:p>
          <a:p>
            <a:pPr lvl="1" eaLnBrk="1" hangingPunct="1"/>
            <a:endParaRPr lang="zh-CN" altLang="en-US" sz="2200" dirty="0">
              <a:latin typeface="Times New Roman" pitchFamily="18" charset="0"/>
              <a:ea typeface="黑体" pitchFamily="2" charset="-122"/>
            </a:endParaRPr>
          </a:p>
          <a:p>
            <a:pPr lvl="1" eaLnBrk="1" hangingPunct="1"/>
            <a:r>
              <a:rPr lang="zh-CN" altLang="en-US" sz="2200" dirty="0">
                <a:latin typeface="Times New Roman" pitchFamily="18" charset="0"/>
                <a:ea typeface="黑体" pitchFamily="2" charset="-122"/>
              </a:rPr>
              <a:t>触发器（</a:t>
            </a:r>
            <a:r>
              <a:rPr lang="en-US" altLang="zh-CN" sz="2200" dirty="0">
                <a:latin typeface="Times New Roman" pitchFamily="18" charset="0"/>
                <a:ea typeface="黑体" pitchFamily="2" charset="-122"/>
              </a:rPr>
              <a:t>ECA</a:t>
            </a:r>
            <a:r>
              <a:rPr lang="zh-CN" altLang="en-US" sz="2200" dirty="0">
                <a:latin typeface="Times New Roman" pitchFamily="18" charset="0"/>
                <a:ea typeface="黑体" pitchFamily="2" charset="-122"/>
              </a:rPr>
              <a:t>规则）定义作为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模式对象存放在数据字典中</a:t>
            </a:r>
            <a:r>
              <a:rPr lang="zh-CN" altLang="en-US" sz="2200" dirty="0">
                <a:latin typeface="Times New Roman" pitchFamily="18" charset="0"/>
                <a:ea typeface="黑体" pitchFamily="2" charset="-122"/>
              </a:rPr>
              <a:t>。</a:t>
            </a:r>
          </a:p>
          <a:p>
            <a:pPr lvl="1" eaLnBrk="1" hangingPunct="1"/>
            <a:endParaRPr lang="zh-CN" altLang="en-US" sz="2200" dirty="0">
              <a:latin typeface="Times New Roman" pitchFamily="18" charset="0"/>
              <a:ea typeface="黑体" pitchFamily="2" charset="-122"/>
            </a:endParaRPr>
          </a:p>
          <a:p>
            <a:pPr lvl="1" eaLnBrk="1" hangingPunct="1"/>
            <a:r>
              <a:rPr lang="zh-CN" altLang="en-US" sz="2200" dirty="0">
                <a:latin typeface="Times New Roman" pitchFamily="18" charset="0"/>
                <a:ea typeface="黑体" pitchFamily="2" charset="-122"/>
              </a:rPr>
              <a:t>触发器（</a:t>
            </a:r>
            <a:r>
              <a:rPr lang="en-US" altLang="zh-CN" sz="2200" dirty="0">
                <a:latin typeface="Times New Roman" pitchFamily="18" charset="0"/>
                <a:ea typeface="黑体" pitchFamily="2" charset="-122"/>
              </a:rPr>
              <a:t>ECA</a:t>
            </a:r>
            <a:r>
              <a:rPr lang="zh-CN" altLang="en-US" sz="2200" dirty="0">
                <a:latin typeface="Times New Roman" pitchFamily="18" charset="0"/>
                <a:ea typeface="黑体" pitchFamily="2" charset="-122"/>
              </a:rPr>
              <a:t>规则）可被：</a:t>
            </a:r>
            <a:br>
              <a:rPr lang="en-US" altLang="zh-CN" sz="2200" dirty="0">
                <a:latin typeface="Times New Roman" pitchFamily="18" charset="0"/>
                <a:ea typeface="黑体" pitchFamily="2" charset="-122"/>
              </a:rPr>
            </a:b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暂停（用</a:t>
            </a:r>
            <a:r>
              <a:rPr lang="en-US" altLang="zh-CN" sz="2200" b="1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DEACTIVE TRIGGER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语句）；</a:t>
            </a:r>
            <a:b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</a:b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复活（用</a:t>
            </a:r>
            <a:r>
              <a:rPr lang="en-US" altLang="zh-CN" sz="2200" b="1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ACTIVE TRIGGER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语句）；</a:t>
            </a:r>
            <a:b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</a:b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撤消（用</a:t>
            </a:r>
            <a:r>
              <a:rPr lang="en-US" altLang="zh-CN" sz="2200" b="1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DROP TRIGGER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语句）。 </a:t>
            </a:r>
          </a:p>
        </p:txBody>
      </p:sp>
      <p:sp>
        <p:nvSpPr>
          <p:cNvPr id="1126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127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</a:t>
            </a:r>
            <a:r>
              <a:rPr lang="en-US" altLang="zh-CN"/>
              <a:t>—</a:t>
            </a:r>
            <a:r>
              <a:rPr lang="zh-CN" altLang="en-US"/>
              <a:t>触发器与主动数据库系统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ch02数据模型</Template>
  <TotalTime>3791</TotalTime>
  <Words>2982</Words>
  <Application>Microsoft Office PowerPoint</Application>
  <PresentationFormat>全屏显示(4:3)</PresentationFormat>
  <Paragraphs>357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黑体</vt:lpstr>
      <vt:lpstr>宋体</vt:lpstr>
      <vt:lpstr>Arial</vt:lpstr>
      <vt:lpstr>Times</vt:lpstr>
      <vt:lpstr>Times New Roman</vt:lpstr>
      <vt:lpstr>Wingdings</vt:lpstr>
      <vt:lpstr>Layers</vt:lpstr>
      <vt:lpstr>第9章 触发器与主动数据库系统   Chapter 9 Triggers &amp; Active Database Systems </vt:lpstr>
      <vt:lpstr>目录 Contents</vt:lpstr>
      <vt:lpstr>9.1 主动数据库系统</vt:lpstr>
      <vt:lpstr>9.1 主动数据库系统</vt:lpstr>
      <vt:lpstr>9.1 主动数据库系统</vt:lpstr>
      <vt:lpstr>目录 Contents</vt:lpstr>
      <vt:lpstr>9.2.1  ECA规则的表示</vt:lpstr>
      <vt:lpstr>9.2.1  ECA规则的表示</vt:lpstr>
      <vt:lpstr>9.2.1  ECA规则的表示</vt:lpstr>
      <vt:lpstr>9.2.1  ECA规则的表示</vt:lpstr>
      <vt:lpstr>9.2.2  ECA规则的执行</vt:lpstr>
      <vt:lpstr>9.2.2  ECA规则的执行</vt:lpstr>
      <vt:lpstr>9.2.2  ECA规则的执行</vt:lpstr>
      <vt:lpstr>9.2.2  ECA规则的执行</vt:lpstr>
      <vt:lpstr>9.2.3  ECA规则的实现 </vt:lpstr>
      <vt:lpstr>目录 Contents</vt:lpstr>
      <vt:lpstr>9.3.1 触发器的内部应用  </vt:lpstr>
      <vt:lpstr>内部应用：完整性约束的维护</vt:lpstr>
      <vt:lpstr>内部应用：导出数据的实时更新</vt:lpstr>
      <vt:lpstr>内部应用：导出数据的实时更新 (续)</vt:lpstr>
      <vt:lpstr>目录 Contents</vt:lpstr>
      <vt:lpstr>9.3.2 触发器的外部应用</vt:lpstr>
      <vt:lpstr>9.3.2 触发器的外部应用</vt:lpstr>
      <vt:lpstr>9.3.2 触发器的外部应用</vt:lpstr>
      <vt:lpstr>9.3.2 触发器的外部应用</vt:lpstr>
      <vt:lpstr>The End</vt:lpstr>
    </vt:vector>
  </TitlesOfParts>
  <Company>NJU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 触发器与主动数据库系统 </dc:title>
  <dc:creator>Xu, Zhuoming</dc:creator>
  <cp:lastModifiedBy>DELL</cp:lastModifiedBy>
  <cp:revision>233</cp:revision>
  <dcterms:created xsi:type="dcterms:W3CDTF">2006-10-29T13:42:46Z</dcterms:created>
  <dcterms:modified xsi:type="dcterms:W3CDTF">2021-09-12T09:52:20Z</dcterms:modified>
</cp:coreProperties>
</file>